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 id="2147483813" r:id="rId2"/>
    <p:sldMasterId id="2147483820" r:id="rId3"/>
    <p:sldMasterId id="2147483817" r:id="rId4"/>
  </p:sldMasterIdLst>
  <p:notesMasterIdLst>
    <p:notesMasterId r:id="rId65"/>
  </p:notesMasterIdLst>
  <p:handoutMasterIdLst>
    <p:handoutMasterId r:id="rId66"/>
  </p:handoutMasterIdLst>
  <p:sldIdLst>
    <p:sldId id="260" r:id="rId5"/>
    <p:sldId id="290" r:id="rId6"/>
    <p:sldId id="291" r:id="rId7"/>
    <p:sldId id="292" r:id="rId8"/>
    <p:sldId id="293" r:id="rId9"/>
    <p:sldId id="294" r:id="rId10"/>
    <p:sldId id="295" r:id="rId11"/>
    <p:sldId id="296" r:id="rId12"/>
    <p:sldId id="297" r:id="rId13"/>
    <p:sldId id="298" r:id="rId14"/>
    <p:sldId id="299" r:id="rId15"/>
    <p:sldId id="300" r:id="rId16"/>
    <p:sldId id="301" r:id="rId17"/>
    <p:sldId id="302" r:id="rId18"/>
    <p:sldId id="303" r:id="rId19"/>
    <p:sldId id="281" r:id="rId20"/>
    <p:sldId id="304" r:id="rId21"/>
    <p:sldId id="273" r:id="rId22"/>
    <p:sldId id="305" r:id="rId23"/>
    <p:sldId id="306" r:id="rId24"/>
    <p:sldId id="285" r:id="rId25"/>
    <p:sldId id="307" r:id="rId26"/>
    <p:sldId id="308" r:id="rId27"/>
    <p:sldId id="309" r:id="rId28"/>
    <p:sldId id="288" r:id="rId29"/>
    <p:sldId id="310" r:id="rId30"/>
    <p:sldId id="286" r:id="rId31"/>
    <p:sldId id="311" r:id="rId32"/>
    <p:sldId id="280" r:id="rId33"/>
    <p:sldId id="312" r:id="rId34"/>
    <p:sldId id="313" r:id="rId35"/>
    <p:sldId id="314" r:id="rId36"/>
    <p:sldId id="315" r:id="rId37"/>
    <p:sldId id="316" r:id="rId38"/>
    <p:sldId id="317" r:id="rId39"/>
    <p:sldId id="318" r:id="rId40"/>
    <p:sldId id="319" r:id="rId41"/>
    <p:sldId id="320" r:id="rId42"/>
    <p:sldId id="321" r:id="rId43"/>
    <p:sldId id="322" r:id="rId44"/>
    <p:sldId id="323" r:id="rId45"/>
    <p:sldId id="324" r:id="rId46"/>
    <p:sldId id="325" r:id="rId47"/>
    <p:sldId id="326" r:id="rId48"/>
    <p:sldId id="327" r:id="rId49"/>
    <p:sldId id="328" r:id="rId50"/>
    <p:sldId id="331" r:id="rId51"/>
    <p:sldId id="329" r:id="rId52"/>
    <p:sldId id="330" r:id="rId53"/>
    <p:sldId id="332" r:id="rId54"/>
    <p:sldId id="333" r:id="rId55"/>
    <p:sldId id="334" r:id="rId56"/>
    <p:sldId id="335" r:id="rId57"/>
    <p:sldId id="336" r:id="rId58"/>
    <p:sldId id="337" r:id="rId59"/>
    <p:sldId id="338" r:id="rId60"/>
    <p:sldId id="339" r:id="rId61"/>
    <p:sldId id="340" r:id="rId62"/>
    <p:sldId id="341" r:id="rId63"/>
    <p:sldId id="342" r:id="rId64"/>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2C0"/>
    <a:srgbClr val="FFFFFF"/>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C1D592-F900-4044-AAE9-EE6BD0065090}" v="11" dt="2025-08-29T12:50:08.325"/>
  </p1510:revLst>
</p1510:revInfo>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11" autoAdjust="0"/>
    <p:restoredTop sz="96247" autoAdjust="0"/>
  </p:normalViewPr>
  <p:slideViewPr>
    <p:cSldViewPr snapToGrid="0">
      <p:cViewPr varScale="1">
        <p:scale>
          <a:sx n="91" d="100"/>
          <a:sy n="91" d="100"/>
        </p:scale>
        <p:origin x="547" y="7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1" d="100"/>
          <a:sy n="81" d="100"/>
        </p:scale>
        <p:origin x="3042"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viewProps" Target="viewProps.xml"/><Relationship Id="rId7" Type="http://schemas.openxmlformats.org/officeDocument/2006/relationships/slide" Target="slides/slide3.xml"/><Relationship Id="rId71"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FC017BF-6DC3-F771-2CFD-9CD7006DBC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Date Placeholder 2">
            <a:extLst>
              <a:ext uri="{FF2B5EF4-FFF2-40B4-BE49-F238E27FC236}">
                <a16:creationId xmlns:a16="http://schemas.microsoft.com/office/drawing/2014/main" id="{2722B215-4C8E-6D1F-6833-3E668FEB5F3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DBF71E4-E30D-4053-92F4-DE1AEA0929D9}" type="datetimeFigureOut">
              <a:rPr lang="pl-PL" smtClean="0"/>
              <a:t>6.09.2025</a:t>
            </a:fld>
            <a:endParaRPr lang="pl-PL"/>
          </a:p>
        </p:txBody>
      </p:sp>
      <p:sp>
        <p:nvSpPr>
          <p:cNvPr id="4" name="Footer Placeholder 3">
            <a:extLst>
              <a:ext uri="{FF2B5EF4-FFF2-40B4-BE49-F238E27FC236}">
                <a16:creationId xmlns:a16="http://schemas.microsoft.com/office/drawing/2014/main" id="{056A3AEB-003B-F8AB-15D2-576709B1EC5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5" name="Slide Number Placeholder 4">
            <a:extLst>
              <a:ext uri="{FF2B5EF4-FFF2-40B4-BE49-F238E27FC236}">
                <a16:creationId xmlns:a16="http://schemas.microsoft.com/office/drawing/2014/main" id="{290588A0-A9DB-4CE6-2E54-5C779D54695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000B8B7-E8F0-499F-AFD9-EE88FD294AC9}" type="slidenum">
              <a:rPr lang="pl-PL" smtClean="0"/>
              <a:t>‹#›</a:t>
            </a:fld>
            <a:endParaRPr lang="pl-PL"/>
          </a:p>
        </p:txBody>
      </p:sp>
    </p:spTree>
    <p:extLst>
      <p:ext uri="{BB962C8B-B14F-4D97-AF65-F5344CB8AC3E}">
        <p14:creationId xmlns:p14="http://schemas.microsoft.com/office/powerpoint/2010/main" val="29298595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034C46-BBE9-4D75-A248-6D2CFACFD0AA}" type="datetimeFigureOut">
              <a:rPr lang="pl-PL" smtClean="0"/>
              <a:t>6.09.2025</a:t>
            </a:fld>
            <a:endParaRPr lang="pl-P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3AD9EA-985B-49B6-992D-D9733D1AE7C3}" type="slidenum">
              <a:rPr lang="pl-PL" smtClean="0"/>
              <a:t>‹#›</a:t>
            </a:fld>
            <a:endParaRPr lang="pl-PL"/>
          </a:p>
        </p:txBody>
      </p:sp>
    </p:spTree>
    <p:extLst>
      <p:ext uri="{BB962C8B-B14F-4D97-AF65-F5344CB8AC3E}">
        <p14:creationId xmlns:p14="http://schemas.microsoft.com/office/powerpoint/2010/main" val="3673328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l-PL" dirty="0"/>
          </a:p>
        </p:txBody>
      </p:sp>
      <p:sp>
        <p:nvSpPr>
          <p:cNvPr id="4" name="Slide Number Placeholder 3"/>
          <p:cNvSpPr>
            <a:spLocks noGrp="1"/>
          </p:cNvSpPr>
          <p:nvPr>
            <p:ph type="sldNum" sz="quarter" idx="5"/>
          </p:nvPr>
        </p:nvSpPr>
        <p:spPr/>
        <p:txBody>
          <a:bodyPr/>
          <a:lstStyle/>
          <a:p>
            <a:fld id="{993AD9EA-985B-49B6-992D-D9733D1AE7C3}" type="slidenum">
              <a:rPr lang="pl-PL" smtClean="0"/>
              <a:t>21</a:t>
            </a:fld>
            <a:endParaRPr lang="pl-PL"/>
          </a:p>
        </p:txBody>
      </p:sp>
    </p:spTree>
    <p:extLst>
      <p:ext uri="{BB962C8B-B14F-4D97-AF65-F5344CB8AC3E}">
        <p14:creationId xmlns:p14="http://schemas.microsoft.com/office/powerpoint/2010/main" val="1962159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BB0E7-5EAC-CF3F-8E44-612BFE713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30438F-C31D-3190-E3DB-93DA2FC037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58BC13-18D7-57EC-3713-D5A850C65AEB}"/>
              </a:ext>
            </a:extLst>
          </p:cNvPr>
          <p:cNvSpPr>
            <a:spLocks noGrp="1"/>
          </p:cNvSpPr>
          <p:nvPr>
            <p:ph type="body" idx="1"/>
          </p:nvPr>
        </p:nvSpPr>
        <p:spPr/>
        <p:txBody>
          <a:bodyPr/>
          <a:lstStyle/>
          <a:p>
            <a:endParaRPr lang="pl-PL" dirty="0"/>
          </a:p>
        </p:txBody>
      </p:sp>
      <p:sp>
        <p:nvSpPr>
          <p:cNvPr id="4" name="Slide Number Placeholder 3">
            <a:extLst>
              <a:ext uri="{FF2B5EF4-FFF2-40B4-BE49-F238E27FC236}">
                <a16:creationId xmlns:a16="http://schemas.microsoft.com/office/drawing/2014/main" id="{E15945F9-79DC-53F6-A53C-783709B4E02B}"/>
              </a:ext>
            </a:extLst>
          </p:cNvPr>
          <p:cNvSpPr>
            <a:spLocks noGrp="1"/>
          </p:cNvSpPr>
          <p:nvPr>
            <p:ph type="sldNum" sz="quarter" idx="5"/>
          </p:nvPr>
        </p:nvSpPr>
        <p:spPr/>
        <p:txBody>
          <a:bodyPr/>
          <a:lstStyle/>
          <a:p>
            <a:fld id="{993AD9EA-985B-49B6-992D-D9733D1AE7C3}" type="slidenum">
              <a:rPr lang="pl-PL" smtClean="0"/>
              <a:t>22</a:t>
            </a:fld>
            <a:endParaRPr lang="pl-PL"/>
          </a:p>
        </p:txBody>
      </p:sp>
    </p:spTree>
    <p:extLst>
      <p:ext uri="{BB962C8B-B14F-4D97-AF65-F5344CB8AC3E}">
        <p14:creationId xmlns:p14="http://schemas.microsoft.com/office/powerpoint/2010/main" val="1999248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l-PL" dirty="0"/>
          </a:p>
        </p:txBody>
      </p:sp>
      <p:sp>
        <p:nvSpPr>
          <p:cNvPr id="4" name="Slide Number Placeholder 3"/>
          <p:cNvSpPr>
            <a:spLocks noGrp="1"/>
          </p:cNvSpPr>
          <p:nvPr>
            <p:ph type="sldNum" sz="quarter" idx="5"/>
          </p:nvPr>
        </p:nvSpPr>
        <p:spPr/>
        <p:txBody>
          <a:bodyPr/>
          <a:lstStyle/>
          <a:p>
            <a:fld id="{993AD9EA-985B-49B6-992D-D9733D1AE7C3}" type="slidenum">
              <a:rPr lang="pl-PL" smtClean="0"/>
              <a:t>25</a:t>
            </a:fld>
            <a:endParaRPr lang="pl-PL"/>
          </a:p>
        </p:txBody>
      </p:sp>
    </p:spTree>
    <p:extLst>
      <p:ext uri="{BB962C8B-B14F-4D97-AF65-F5344CB8AC3E}">
        <p14:creationId xmlns:p14="http://schemas.microsoft.com/office/powerpoint/2010/main" val="2982866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1903D-6D57-C67E-7796-1B004D2A7B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8AB3C-0F06-2C98-B668-B3E6F69750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7BBEAA-514B-90ED-04CE-A97D33C06E94}"/>
              </a:ext>
            </a:extLst>
          </p:cNvPr>
          <p:cNvSpPr>
            <a:spLocks noGrp="1"/>
          </p:cNvSpPr>
          <p:nvPr>
            <p:ph type="body" idx="1"/>
          </p:nvPr>
        </p:nvSpPr>
        <p:spPr/>
        <p:txBody>
          <a:bodyPr/>
          <a:lstStyle/>
          <a:p>
            <a:endParaRPr lang="pl-PL" dirty="0"/>
          </a:p>
        </p:txBody>
      </p:sp>
      <p:sp>
        <p:nvSpPr>
          <p:cNvPr id="4" name="Slide Number Placeholder 3">
            <a:extLst>
              <a:ext uri="{FF2B5EF4-FFF2-40B4-BE49-F238E27FC236}">
                <a16:creationId xmlns:a16="http://schemas.microsoft.com/office/drawing/2014/main" id="{16CA062E-C1F8-4C60-3444-E03C14F4AD58}"/>
              </a:ext>
            </a:extLst>
          </p:cNvPr>
          <p:cNvSpPr>
            <a:spLocks noGrp="1"/>
          </p:cNvSpPr>
          <p:nvPr>
            <p:ph type="sldNum" sz="quarter" idx="5"/>
          </p:nvPr>
        </p:nvSpPr>
        <p:spPr/>
        <p:txBody>
          <a:bodyPr/>
          <a:lstStyle/>
          <a:p>
            <a:fld id="{993AD9EA-985B-49B6-992D-D9733D1AE7C3}" type="slidenum">
              <a:rPr lang="pl-PL" smtClean="0"/>
              <a:t>26</a:t>
            </a:fld>
            <a:endParaRPr lang="pl-PL"/>
          </a:p>
        </p:txBody>
      </p:sp>
    </p:spTree>
    <p:extLst>
      <p:ext uri="{BB962C8B-B14F-4D97-AF65-F5344CB8AC3E}">
        <p14:creationId xmlns:p14="http://schemas.microsoft.com/office/powerpoint/2010/main" val="2976716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E8067-5A18-D501-3C44-B577308FF8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9AF9C2-F625-671B-E058-3FFD017D68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18A58B-C786-70DA-AD05-3993639A627A}"/>
              </a:ext>
            </a:extLst>
          </p:cNvPr>
          <p:cNvSpPr>
            <a:spLocks noGrp="1"/>
          </p:cNvSpPr>
          <p:nvPr>
            <p:ph type="body" idx="1"/>
          </p:nvPr>
        </p:nvSpPr>
        <p:spPr/>
        <p:txBody>
          <a:bodyPr/>
          <a:lstStyle/>
          <a:p>
            <a:endParaRPr lang="pl-PL" dirty="0"/>
          </a:p>
        </p:txBody>
      </p:sp>
      <p:sp>
        <p:nvSpPr>
          <p:cNvPr id="4" name="Slide Number Placeholder 3">
            <a:extLst>
              <a:ext uri="{FF2B5EF4-FFF2-40B4-BE49-F238E27FC236}">
                <a16:creationId xmlns:a16="http://schemas.microsoft.com/office/drawing/2014/main" id="{22A87E9D-1EC8-C75B-32F1-131FFB63BD90}"/>
              </a:ext>
            </a:extLst>
          </p:cNvPr>
          <p:cNvSpPr>
            <a:spLocks noGrp="1"/>
          </p:cNvSpPr>
          <p:nvPr>
            <p:ph type="sldNum" sz="quarter" idx="5"/>
          </p:nvPr>
        </p:nvSpPr>
        <p:spPr/>
        <p:txBody>
          <a:bodyPr/>
          <a:lstStyle/>
          <a:p>
            <a:fld id="{993AD9EA-985B-49B6-992D-D9733D1AE7C3}" type="slidenum">
              <a:rPr lang="pl-PL" smtClean="0"/>
              <a:t>27</a:t>
            </a:fld>
            <a:endParaRPr lang="pl-PL"/>
          </a:p>
        </p:txBody>
      </p:sp>
    </p:spTree>
    <p:extLst>
      <p:ext uri="{BB962C8B-B14F-4D97-AF65-F5344CB8AC3E}">
        <p14:creationId xmlns:p14="http://schemas.microsoft.com/office/powerpoint/2010/main" val="812539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l-PL" dirty="0"/>
          </a:p>
        </p:txBody>
      </p:sp>
      <p:sp>
        <p:nvSpPr>
          <p:cNvPr id="4" name="Slide Number Placeholder 3"/>
          <p:cNvSpPr>
            <a:spLocks noGrp="1"/>
          </p:cNvSpPr>
          <p:nvPr>
            <p:ph type="sldNum" sz="quarter" idx="5"/>
          </p:nvPr>
        </p:nvSpPr>
        <p:spPr/>
        <p:txBody>
          <a:bodyPr/>
          <a:lstStyle/>
          <a:p>
            <a:fld id="{993AD9EA-985B-49B6-992D-D9733D1AE7C3}" type="slidenum">
              <a:rPr lang="pl-PL" smtClean="0"/>
              <a:t>30</a:t>
            </a:fld>
            <a:endParaRPr lang="pl-PL"/>
          </a:p>
        </p:txBody>
      </p:sp>
    </p:spTree>
    <p:extLst>
      <p:ext uri="{BB962C8B-B14F-4D97-AF65-F5344CB8AC3E}">
        <p14:creationId xmlns:p14="http://schemas.microsoft.com/office/powerpoint/2010/main" val="2557840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C2F99-5451-40D6-2439-B2D647D3E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E3245C-8796-086B-B510-F4E9304204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E05B0A-56B8-C43D-2D03-06BC91E523FF}"/>
              </a:ext>
            </a:extLst>
          </p:cNvPr>
          <p:cNvSpPr>
            <a:spLocks noGrp="1"/>
          </p:cNvSpPr>
          <p:nvPr>
            <p:ph type="body" idx="1"/>
          </p:nvPr>
        </p:nvSpPr>
        <p:spPr/>
        <p:txBody>
          <a:bodyPr/>
          <a:lstStyle/>
          <a:p>
            <a:endParaRPr lang="pl-PL" dirty="0"/>
          </a:p>
        </p:txBody>
      </p:sp>
      <p:sp>
        <p:nvSpPr>
          <p:cNvPr id="4" name="Slide Number Placeholder 3">
            <a:extLst>
              <a:ext uri="{FF2B5EF4-FFF2-40B4-BE49-F238E27FC236}">
                <a16:creationId xmlns:a16="http://schemas.microsoft.com/office/drawing/2014/main" id="{E671905C-7A88-0668-652E-BD0765F89489}"/>
              </a:ext>
            </a:extLst>
          </p:cNvPr>
          <p:cNvSpPr>
            <a:spLocks noGrp="1"/>
          </p:cNvSpPr>
          <p:nvPr>
            <p:ph type="sldNum" sz="quarter" idx="5"/>
          </p:nvPr>
        </p:nvSpPr>
        <p:spPr/>
        <p:txBody>
          <a:bodyPr/>
          <a:lstStyle/>
          <a:p>
            <a:fld id="{993AD9EA-985B-49B6-992D-D9733D1AE7C3}" type="slidenum">
              <a:rPr lang="pl-PL" smtClean="0"/>
              <a:t>32</a:t>
            </a:fld>
            <a:endParaRPr lang="pl-PL"/>
          </a:p>
        </p:txBody>
      </p:sp>
    </p:spTree>
    <p:extLst>
      <p:ext uri="{BB962C8B-B14F-4D97-AF65-F5344CB8AC3E}">
        <p14:creationId xmlns:p14="http://schemas.microsoft.com/office/powerpoint/2010/main" val="1758610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94419-5E78-0DD5-AED8-1938E3EDB3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80AD83-32AD-7774-8B02-632A2CFA67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A60F38-C955-5797-D322-D1D30667AD2C}"/>
              </a:ext>
            </a:extLst>
          </p:cNvPr>
          <p:cNvSpPr>
            <a:spLocks noGrp="1"/>
          </p:cNvSpPr>
          <p:nvPr>
            <p:ph type="body" idx="1"/>
          </p:nvPr>
        </p:nvSpPr>
        <p:spPr/>
        <p:txBody>
          <a:bodyPr/>
          <a:lstStyle/>
          <a:p>
            <a:endParaRPr lang="pl-PL" dirty="0"/>
          </a:p>
        </p:txBody>
      </p:sp>
      <p:sp>
        <p:nvSpPr>
          <p:cNvPr id="4" name="Slide Number Placeholder 3">
            <a:extLst>
              <a:ext uri="{FF2B5EF4-FFF2-40B4-BE49-F238E27FC236}">
                <a16:creationId xmlns:a16="http://schemas.microsoft.com/office/drawing/2014/main" id="{17A9AD60-D792-C43D-0935-76C11BC4A95C}"/>
              </a:ext>
            </a:extLst>
          </p:cNvPr>
          <p:cNvSpPr>
            <a:spLocks noGrp="1"/>
          </p:cNvSpPr>
          <p:nvPr>
            <p:ph type="sldNum" sz="quarter" idx="5"/>
          </p:nvPr>
        </p:nvSpPr>
        <p:spPr/>
        <p:txBody>
          <a:bodyPr/>
          <a:lstStyle/>
          <a:p>
            <a:fld id="{993AD9EA-985B-49B6-992D-D9733D1AE7C3}" type="slidenum">
              <a:rPr lang="pl-PL" smtClean="0"/>
              <a:t>39</a:t>
            </a:fld>
            <a:endParaRPr lang="pl-PL"/>
          </a:p>
        </p:txBody>
      </p:sp>
    </p:spTree>
    <p:extLst>
      <p:ext uri="{BB962C8B-B14F-4D97-AF65-F5344CB8AC3E}">
        <p14:creationId xmlns:p14="http://schemas.microsoft.com/office/powerpoint/2010/main" val="1624944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68672-45C3-3E46-4AF8-695031D084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3F697B-B57E-1474-9F8C-E916C43D2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D7B2C5-DABF-C9B4-8ACF-852B87CF5D66}"/>
              </a:ext>
            </a:extLst>
          </p:cNvPr>
          <p:cNvSpPr>
            <a:spLocks noGrp="1"/>
          </p:cNvSpPr>
          <p:nvPr>
            <p:ph type="body" idx="1"/>
          </p:nvPr>
        </p:nvSpPr>
        <p:spPr/>
        <p:txBody>
          <a:bodyPr/>
          <a:lstStyle/>
          <a:p>
            <a:endParaRPr lang="pl-PL" dirty="0"/>
          </a:p>
        </p:txBody>
      </p:sp>
      <p:sp>
        <p:nvSpPr>
          <p:cNvPr id="4" name="Slide Number Placeholder 3">
            <a:extLst>
              <a:ext uri="{FF2B5EF4-FFF2-40B4-BE49-F238E27FC236}">
                <a16:creationId xmlns:a16="http://schemas.microsoft.com/office/drawing/2014/main" id="{E58FFDAE-12FC-8D9B-C304-2B6256114B3B}"/>
              </a:ext>
            </a:extLst>
          </p:cNvPr>
          <p:cNvSpPr>
            <a:spLocks noGrp="1"/>
          </p:cNvSpPr>
          <p:nvPr>
            <p:ph type="sldNum" sz="quarter" idx="5"/>
          </p:nvPr>
        </p:nvSpPr>
        <p:spPr/>
        <p:txBody>
          <a:bodyPr/>
          <a:lstStyle/>
          <a:p>
            <a:fld id="{993AD9EA-985B-49B6-992D-D9733D1AE7C3}" type="slidenum">
              <a:rPr lang="pl-PL" smtClean="0"/>
              <a:t>45</a:t>
            </a:fld>
            <a:endParaRPr lang="pl-PL"/>
          </a:p>
        </p:txBody>
      </p:sp>
    </p:spTree>
    <p:extLst>
      <p:ext uri="{BB962C8B-B14F-4D97-AF65-F5344CB8AC3E}">
        <p14:creationId xmlns:p14="http://schemas.microsoft.com/office/powerpoint/2010/main" val="3302208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6B274-D2D4-E368-0B30-5BF4F7B25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15E411-207F-207B-62CA-BF289FDC7E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4938C7-E075-58B6-EBB7-2713C1DA2025}"/>
              </a:ext>
            </a:extLst>
          </p:cNvPr>
          <p:cNvSpPr>
            <a:spLocks noGrp="1"/>
          </p:cNvSpPr>
          <p:nvPr>
            <p:ph type="body" idx="1"/>
          </p:nvPr>
        </p:nvSpPr>
        <p:spPr/>
        <p:txBody>
          <a:bodyPr/>
          <a:lstStyle/>
          <a:p>
            <a:endParaRPr lang="pl-PL" dirty="0"/>
          </a:p>
        </p:txBody>
      </p:sp>
      <p:sp>
        <p:nvSpPr>
          <p:cNvPr id="4" name="Slide Number Placeholder 3">
            <a:extLst>
              <a:ext uri="{FF2B5EF4-FFF2-40B4-BE49-F238E27FC236}">
                <a16:creationId xmlns:a16="http://schemas.microsoft.com/office/drawing/2014/main" id="{58785B0F-A002-719C-38D6-74FD0B9E6F52}"/>
              </a:ext>
            </a:extLst>
          </p:cNvPr>
          <p:cNvSpPr>
            <a:spLocks noGrp="1"/>
          </p:cNvSpPr>
          <p:nvPr>
            <p:ph type="sldNum" sz="quarter" idx="5"/>
          </p:nvPr>
        </p:nvSpPr>
        <p:spPr/>
        <p:txBody>
          <a:bodyPr/>
          <a:lstStyle/>
          <a:p>
            <a:fld id="{993AD9EA-985B-49B6-992D-D9733D1AE7C3}" type="slidenum">
              <a:rPr lang="pl-PL" smtClean="0"/>
              <a:t>56</a:t>
            </a:fld>
            <a:endParaRPr lang="pl-PL"/>
          </a:p>
        </p:txBody>
      </p:sp>
    </p:spTree>
    <p:extLst>
      <p:ext uri="{BB962C8B-B14F-4D97-AF65-F5344CB8AC3E}">
        <p14:creationId xmlns:p14="http://schemas.microsoft.com/office/powerpoint/2010/main" val="5619167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F20B5-33C5-588C-1B15-458BFF5BDD5D}"/>
              </a:ext>
            </a:extLst>
          </p:cNvPr>
          <p:cNvSpPr>
            <a:spLocks noGrp="1"/>
          </p:cNvSpPr>
          <p:nvPr>
            <p:ph type="ctrTitle"/>
          </p:nvPr>
        </p:nvSpPr>
        <p:spPr>
          <a:xfrm>
            <a:off x="1524000" y="1122363"/>
            <a:ext cx="9144000" cy="2387600"/>
          </a:xfrm>
        </p:spPr>
        <p:txBody>
          <a:bodyPr anchor="b"/>
          <a:lstStyle>
            <a:lvl1pPr algn="ctr">
              <a:defRPr sz="6000">
                <a:latin typeface="+mj-lt"/>
                <a:cs typeface="Rubik Black" pitchFamily="2" charset="-79"/>
              </a:defRPr>
            </a:lvl1pPr>
          </a:lstStyle>
          <a:p>
            <a:r>
              <a:rPr lang="en-US" dirty="0"/>
              <a:t>Click to edit Master title style</a:t>
            </a:r>
            <a:endParaRPr lang="pl-PL" dirty="0"/>
          </a:p>
        </p:txBody>
      </p:sp>
      <p:sp>
        <p:nvSpPr>
          <p:cNvPr id="3" name="Subtitle 2">
            <a:extLst>
              <a:ext uri="{FF2B5EF4-FFF2-40B4-BE49-F238E27FC236}">
                <a16:creationId xmlns:a16="http://schemas.microsoft.com/office/drawing/2014/main" id="{8A11FFD1-DFFB-57B6-03B4-95BBD6AF5B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pl-PL" dirty="0"/>
          </a:p>
        </p:txBody>
      </p:sp>
      <p:pic>
        <p:nvPicPr>
          <p:cNvPr id="8" name="Picture 7">
            <a:extLst>
              <a:ext uri="{FF2B5EF4-FFF2-40B4-BE49-F238E27FC236}">
                <a16:creationId xmlns:a16="http://schemas.microsoft.com/office/drawing/2014/main" id="{0A1DA52D-9411-65D1-AB55-B307642D6A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54928" y="5536800"/>
            <a:ext cx="2637072" cy="1321200"/>
          </a:xfrm>
          <a:prstGeom prst="rect">
            <a:avLst/>
          </a:prstGeom>
        </p:spPr>
      </p:pic>
    </p:spTree>
    <p:extLst>
      <p:ext uri="{BB962C8B-B14F-4D97-AF65-F5344CB8AC3E}">
        <p14:creationId xmlns:p14="http://schemas.microsoft.com/office/powerpoint/2010/main" val="4237883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FEC6-E7C2-20C1-9184-1959B696610E}"/>
              </a:ext>
            </a:extLst>
          </p:cNvPr>
          <p:cNvSpPr>
            <a:spLocks noGrp="1"/>
          </p:cNvSpPr>
          <p:nvPr>
            <p:ph type="title"/>
          </p:nvPr>
        </p:nvSpPr>
        <p:spPr>
          <a:xfrm>
            <a:off x="838200" y="492655"/>
            <a:ext cx="10515600" cy="969135"/>
          </a:xfrm>
        </p:spPr>
        <p:txBody>
          <a:bodyPr/>
          <a:lstStyle>
            <a:lvl1pPr>
              <a:defRPr>
                <a:solidFill>
                  <a:schemeClr val="tx1"/>
                </a:solidFill>
                <a:latin typeface="+mj-lt"/>
                <a:cs typeface="Rubik SemiBold" pitchFamily="2" charset="-79"/>
              </a:defRPr>
            </a:lvl1pPr>
          </a:lstStyle>
          <a:p>
            <a:r>
              <a:rPr lang="en-US" dirty="0"/>
              <a:t>Click to edit Master title style</a:t>
            </a:r>
            <a:endParaRPr lang="pl-PL" dirty="0"/>
          </a:p>
        </p:txBody>
      </p:sp>
      <p:sp>
        <p:nvSpPr>
          <p:cNvPr id="12" name="Subtitle 2">
            <a:extLst>
              <a:ext uri="{FF2B5EF4-FFF2-40B4-BE49-F238E27FC236}">
                <a16:creationId xmlns:a16="http://schemas.microsoft.com/office/drawing/2014/main" id="{A9276495-4E10-BE54-05C6-FED2DC8B5702}"/>
              </a:ext>
            </a:extLst>
          </p:cNvPr>
          <p:cNvSpPr>
            <a:spLocks noGrp="1"/>
          </p:cNvSpPr>
          <p:nvPr>
            <p:ph type="subTitle" idx="1"/>
          </p:nvPr>
        </p:nvSpPr>
        <p:spPr>
          <a:xfrm>
            <a:off x="838200" y="1678531"/>
            <a:ext cx="10515599" cy="625399"/>
          </a:xfrm>
        </p:spPr>
        <p:txBody>
          <a:bodyP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pl-PL" dirty="0"/>
          </a:p>
        </p:txBody>
      </p:sp>
      <p:pic>
        <p:nvPicPr>
          <p:cNvPr id="6" name="Picture 5">
            <a:extLst>
              <a:ext uri="{FF2B5EF4-FFF2-40B4-BE49-F238E27FC236}">
                <a16:creationId xmlns:a16="http://schemas.microsoft.com/office/drawing/2014/main" id="{A37434D6-F8B9-BC93-17C9-7381814B34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54928" y="5536800"/>
            <a:ext cx="2637072" cy="1321200"/>
          </a:xfrm>
          <a:prstGeom prst="rect">
            <a:avLst/>
          </a:prstGeom>
        </p:spPr>
      </p:pic>
      <p:sp>
        <p:nvSpPr>
          <p:cNvPr id="9" name="Symbol zastępczy tekstu 3">
            <a:extLst>
              <a:ext uri="{FF2B5EF4-FFF2-40B4-BE49-F238E27FC236}">
                <a16:creationId xmlns:a16="http://schemas.microsoft.com/office/drawing/2014/main" id="{46DFA4F9-0248-D3C7-9506-7F4B41B91582}"/>
              </a:ext>
            </a:extLst>
          </p:cNvPr>
          <p:cNvSpPr>
            <a:spLocks noGrp="1"/>
          </p:cNvSpPr>
          <p:nvPr>
            <p:ph type="body" sz="half" idx="2"/>
          </p:nvPr>
        </p:nvSpPr>
        <p:spPr>
          <a:xfrm>
            <a:off x="839788" y="2662518"/>
            <a:ext cx="10514010" cy="3030071"/>
          </a:xfrm>
        </p:spPr>
        <p:txBody>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a:t>Kliknij, aby edytować style wzorca tekstu</a:t>
            </a:r>
          </a:p>
        </p:txBody>
      </p:sp>
    </p:spTree>
    <p:extLst>
      <p:ext uri="{BB962C8B-B14F-4D97-AF65-F5344CB8AC3E}">
        <p14:creationId xmlns:p14="http://schemas.microsoft.com/office/powerpoint/2010/main" val="1419445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FEC6-E7C2-20C1-9184-1959B696610E}"/>
              </a:ext>
            </a:extLst>
          </p:cNvPr>
          <p:cNvSpPr>
            <a:spLocks noGrp="1"/>
          </p:cNvSpPr>
          <p:nvPr>
            <p:ph type="title"/>
          </p:nvPr>
        </p:nvSpPr>
        <p:spPr>
          <a:xfrm>
            <a:off x="838200" y="492655"/>
            <a:ext cx="10515600" cy="969135"/>
          </a:xfrm>
        </p:spPr>
        <p:txBody>
          <a:bodyPr/>
          <a:lstStyle>
            <a:lvl1pPr>
              <a:defRPr>
                <a:solidFill>
                  <a:schemeClr val="tx1"/>
                </a:solidFill>
                <a:latin typeface="+mj-lt"/>
                <a:cs typeface="Rubik SemiBold" pitchFamily="2" charset="-79"/>
              </a:defRPr>
            </a:lvl1pPr>
          </a:lstStyle>
          <a:p>
            <a:r>
              <a:rPr lang="en-US" dirty="0"/>
              <a:t>Click to edit Master title style</a:t>
            </a:r>
            <a:endParaRPr lang="pl-PL" dirty="0"/>
          </a:p>
        </p:txBody>
      </p:sp>
      <p:sp>
        <p:nvSpPr>
          <p:cNvPr id="12" name="Subtitle 2">
            <a:extLst>
              <a:ext uri="{FF2B5EF4-FFF2-40B4-BE49-F238E27FC236}">
                <a16:creationId xmlns:a16="http://schemas.microsoft.com/office/drawing/2014/main" id="{A9276495-4E10-BE54-05C6-FED2DC8B5702}"/>
              </a:ext>
            </a:extLst>
          </p:cNvPr>
          <p:cNvSpPr>
            <a:spLocks noGrp="1"/>
          </p:cNvSpPr>
          <p:nvPr>
            <p:ph type="subTitle" idx="1"/>
          </p:nvPr>
        </p:nvSpPr>
        <p:spPr>
          <a:xfrm>
            <a:off x="838200" y="1678531"/>
            <a:ext cx="10515599" cy="625399"/>
          </a:xfrm>
        </p:spPr>
        <p:txBody>
          <a:bodyP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pl-PL" dirty="0"/>
          </a:p>
        </p:txBody>
      </p:sp>
      <p:pic>
        <p:nvPicPr>
          <p:cNvPr id="6" name="Picture 5">
            <a:extLst>
              <a:ext uri="{FF2B5EF4-FFF2-40B4-BE49-F238E27FC236}">
                <a16:creationId xmlns:a16="http://schemas.microsoft.com/office/drawing/2014/main" id="{A37434D6-F8B9-BC93-17C9-7381814B34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flipH="1">
            <a:off x="9554928" y="1"/>
            <a:ext cx="2637072" cy="1321200"/>
          </a:xfrm>
          <a:prstGeom prst="rect">
            <a:avLst/>
          </a:prstGeom>
        </p:spPr>
      </p:pic>
      <p:sp>
        <p:nvSpPr>
          <p:cNvPr id="9" name="Symbol zastępczy tekstu 3">
            <a:extLst>
              <a:ext uri="{FF2B5EF4-FFF2-40B4-BE49-F238E27FC236}">
                <a16:creationId xmlns:a16="http://schemas.microsoft.com/office/drawing/2014/main" id="{46DFA4F9-0248-D3C7-9506-7F4B41B91582}"/>
              </a:ext>
            </a:extLst>
          </p:cNvPr>
          <p:cNvSpPr>
            <a:spLocks noGrp="1"/>
          </p:cNvSpPr>
          <p:nvPr>
            <p:ph type="body" sz="half" idx="2"/>
          </p:nvPr>
        </p:nvSpPr>
        <p:spPr>
          <a:xfrm>
            <a:off x="839788" y="2662518"/>
            <a:ext cx="10514010" cy="3030071"/>
          </a:xfrm>
        </p:spPr>
        <p:txBody>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a:t>Kliknij, aby edytować style wzorca tekstu</a:t>
            </a:r>
          </a:p>
        </p:txBody>
      </p:sp>
    </p:spTree>
    <p:extLst>
      <p:ext uri="{BB962C8B-B14F-4D97-AF65-F5344CB8AC3E}">
        <p14:creationId xmlns:p14="http://schemas.microsoft.com/office/powerpoint/2010/main" val="2804843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FEC6-E7C2-20C1-9184-1959B696610E}"/>
              </a:ext>
            </a:extLst>
          </p:cNvPr>
          <p:cNvSpPr>
            <a:spLocks noGrp="1"/>
          </p:cNvSpPr>
          <p:nvPr>
            <p:ph type="title"/>
          </p:nvPr>
        </p:nvSpPr>
        <p:spPr>
          <a:xfrm>
            <a:off x="838200" y="492655"/>
            <a:ext cx="10515600" cy="969135"/>
          </a:xfrm>
        </p:spPr>
        <p:txBody>
          <a:bodyPr/>
          <a:lstStyle>
            <a:lvl1pPr>
              <a:defRPr>
                <a:solidFill>
                  <a:schemeClr val="tx1"/>
                </a:solidFill>
                <a:latin typeface="+mj-lt"/>
                <a:cs typeface="Rubik SemiBold" pitchFamily="2" charset="-79"/>
              </a:defRPr>
            </a:lvl1pPr>
          </a:lstStyle>
          <a:p>
            <a:r>
              <a:rPr lang="en-US" dirty="0"/>
              <a:t>Click to edit Master title style</a:t>
            </a:r>
            <a:endParaRPr lang="pl-PL" dirty="0"/>
          </a:p>
        </p:txBody>
      </p:sp>
      <p:sp>
        <p:nvSpPr>
          <p:cNvPr id="12" name="Subtitle 2">
            <a:extLst>
              <a:ext uri="{FF2B5EF4-FFF2-40B4-BE49-F238E27FC236}">
                <a16:creationId xmlns:a16="http://schemas.microsoft.com/office/drawing/2014/main" id="{A9276495-4E10-BE54-05C6-FED2DC8B5702}"/>
              </a:ext>
            </a:extLst>
          </p:cNvPr>
          <p:cNvSpPr>
            <a:spLocks noGrp="1"/>
          </p:cNvSpPr>
          <p:nvPr>
            <p:ph type="subTitle" idx="1"/>
          </p:nvPr>
        </p:nvSpPr>
        <p:spPr>
          <a:xfrm>
            <a:off x="838200" y="1678531"/>
            <a:ext cx="10515599" cy="625399"/>
          </a:xfrm>
        </p:spPr>
        <p:txBody>
          <a:bodyP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pl-PL" dirty="0"/>
          </a:p>
        </p:txBody>
      </p:sp>
      <p:pic>
        <p:nvPicPr>
          <p:cNvPr id="6" name="Picture 5">
            <a:extLst>
              <a:ext uri="{FF2B5EF4-FFF2-40B4-BE49-F238E27FC236}">
                <a16:creationId xmlns:a16="http://schemas.microsoft.com/office/drawing/2014/main" id="{A37434D6-F8B9-BC93-17C9-7381814B342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rot="10800000" flipH="1">
            <a:off x="9554928" y="1333"/>
            <a:ext cx="2637072" cy="1318536"/>
          </a:xfrm>
          <a:prstGeom prst="rect">
            <a:avLst/>
          </a:prstGeom>
        </p:spPr>
      </p:pic>
      <p:sp>
        <p:nvSpPr>
          <p:cNvPr id="9" name="Symbol zastępczy tekstu 3">
            <a:extLst>
              <a:ext uri="{FF2B5EF4-FFF2-40B4-BE49-F238E27FC236}">
                <a16:creationId xmlns:a16="http://schemas.microsoft.com/office/drawing/2014/main" id="{46DFA4F9-0248-D3C7-9506-7F4B41B91582}"/>
              </a:ext>
            </a:extLst>
          </p:cNvPr>
          <p:cNvSpPr>
            <a:spLocks noGrp="1"/>
          </p:cNvSpPr>
          <p:nvPr>
            <p:ph type="body" sz="half" idx="2"/>
          </p:nvPr>
        </p:nvSpPr>
        <p:spPr>
          <a:xfrm>
            <a:off x="839788" y="2662518"/>
            <a:ext cx="10514010" cy="3030071"/>
          </a:xfrm>
        </p:spPr>
        <p:txBody>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a:t>Kliknij, aby edytować style wzorca tekstu</a:t>
            </a:r>
          </a:p>
        </p:txBody>
      </p:sp>
    </p:spTree>
    <p:extLst>
      <p:ext uri="{BB962C8B-B14F-4D97-AF65-F5344CB8AC3E}">
        <p14:creationId xmlns:p14="http://schemas.microsoft.com/office/powerpoint/2010/main" val="585209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FEC6-E7C2-20C1-9184-1959B696610E}"/>
              </a:ext>
            </a:extLst>
          </p:cNvPr>
          <p:cNvSpPr>
            <a:spLocks noGrp="1"/>
          </p:cNvSpPr>
          <p:nvPr>
            <p:ph type="title"/>
          </p:nvPr>
        </p:nvSpPr>
        <p:spPr>
          <a:xfrm>
            <a:off x="838200" y="492655"/>
            <a:ext cx="10515600" cy="969135"/>
          </a:xfrm>
        </p:spPr>
        <p:txBody>
          <a:bodyPr/>
          <a:lstStyle>
            <a:lvl1pPr>
              <a:defRPr>
                <a:solidFill>
                  <a:schemeClr val="tx1"/>
                </a:solidFill>
                <a:latin typeface="+mj-lt"/>
                <a:cs typeface="Rubik SemiBold" pitchFamily="2" charset="-79"/>
              </a:defRPr>
            </a:lvl1pPr>
          </a:lstStyle>
          <a:p>
            <a:r>
              <a:rPr lang="en-US" dirty="0"/>
              <a:t>Click to edit Master title style</a:t>
            </a:r>
            <a:endParaRPr lang="pl-PL" dirty="0"/>
          </a:p>
        </p:txBody>
      </p:sp>
      <p:sp>
        <p:nvSpPr>
          <p:cNvPr id="12" name="Subtitle 2">
            <a:extLst>
              <a:ext uri="{FF2B5EF4-FFF2-40B4-BE49-F238E27FC236}">
                <a16:creationId xmlns:a16="http://schemas.microsoft.com/office/drawing/2014/main" id="{A9276495-4E10-BE54-05C6-FED2DC8B5702}"/>
              </a:ext>
            </a:extLst>
          </p:cNvPr>
          <p:cNvSpPr>
            <a:spLocks noGrp="1"/>
          </p:cNvSpPr>
          <p:nvPr>
            <p:ph type="subTitle" idx="1"/>
          </p:nvPr>
        </p:nvSpPr>
        <p:spPr>
          <a:xfrm>
            <a:off x="838200" y="1678531"/>
            <a:ext cx="10515599" cy="625399"/>
          </a:xfrm>
        </p:spPr>
        <p:txBody>
          <a:bodyP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pl-PL" dirty="0"/>
          </a:p>
        </p:txBody>
      </p:sp>
      <p:pic>
        <p:nvPicPr>
          <p:cNvPr id="6" name="Picture 5">
            <a:extLst>
              <a:ext uri="{FF2B5EF4-FFF2-40B4-BE49-F238E27FC236}">
                <a16:creationId xmlns:a16="http://schemas.microsoft.com/office/drawing/2014/main" id="{A37434D6-F8B9-BC93-17C9-7381814B342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rot="10800000" flipH="1">
            <a:off x="9554928" y="1333"/>
            <a:ext cx="2637072" cy="1318536"/>
          </a:xfrm>
          <a:prstGeom prst="rect">
            <a:avLst/>
          </a:prstGeom>
        </p:spPr>
      </p:pic>
      <p:sp>
        <p:nvSpPr>
          <p:cNvPr id="9" name="Symbol zastępczy tekstu 3">
            <a:extLst>
              <a:ext uri="{FF2B5EF4-FFF2-40B4-BE49-F238E27FC236}">
                <a16:creationId xmlns:a16="http://schemas.microsoft.com/office/drawing/2014/main" id="{46DFA4F9-0248-D3C7-9506-7F4B41B91582}"/>
              </a:ext>
            </a:extLst>
          </p:cNvPr>
          <p:cNvSpPr>
            <a:spLocks noGrp="1"/>
          </p:cNvSpPr>
          <p:nvPr>
            <p:ph type="body" sz="half" idx="2"/>
          </p:nvPr>
        </p:nvSpPr>
        <p:spPr>
          <a:xfrm>
            <a:off x="839788" y="2662518"/>
            <a:ext cx="10514010" cy="3030071"/>
          </a:xfrm>
        </p:spPr>
        <p:txBody>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a:t>Kliknij, aby edytować style wzorca tekstu</a:t>
            </a:r>
          </a:p>
        </p:txBody>
      </p:sp>
    </p:spTree>
    <p:extLst>
      <p:ext uri="{BB962C8B-B14F-4D97-AF65-F5344CB8AC3E}">
        <p14:creationId xmlns:p14="http://schemas.microsoft.com/office/powerpoint/2010/main" val="2094655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FEC6-E7C2-20C1-9184-1959B696610E}"/>
              </a:ext>
            </a:extLst>
          </p:cNvPr>
          <p:cNvSpPr>
            <a:spLocks noGrp="1"/>
          </p:cNvSpPr>
          <p:nvPr>
            <p:ph type="title"/>
          </p:nvPr>
        </p:nvSpPr>
        <p:spPr>
          <a:xfrm>
            <a:off x="838200" y="492655"/>
            <a:ext cx="10515600" cy="969135"/>
          </a:xfrm>
        </p:spPr>
        <p:txBody>
          <a:bodyPr/>
          <a:lstStyle>
            <a:lvl1pPr>
              <a:defRPr>
                <a:solidFill>
                  <a:schemeClr val="tx1"/>
                </a:solidFill>
                <a:latin typeface="+mj-lt"/>
                <a:cs typeface="Rubik SemiBold" pitchFamily="2" charset="-79"/>
              </a:defRPr>
            </a:lvl1pPr>
          </a:lstStyle>
          <a:p>
            <a:r>
              <a:rPr lang="en-US" dirty="0"/>
              <a:t>Click to edit Master title style</a:t>
            </a:r>
            <a:endParaRPr lang="pl-PL" dirty="0"/>
          </a:p>
        </p:txBody>
      </p:sp>
      <p:sp>
        <p:nvSpPr>
          <p:cNvPr id="12" name="Subtitle 2">
            <a:extLst>
              <a:ext uri="{FF2B5EF4-FFF2-40B4-BE49-F238E27FC236}">
                <a16:creationId xmlns:a16="http://schemas.microsoft.com/office/drawing/2014/main" id="{A9276495-4E10-BE54-05C6-FED2DC8B5702}"/>
              </a:ext>
            </a:extLst>
          </p:cNvPr>
          <p:cNvSpPr>
            <a:spLocks noGrp="1"/>
          </p:cNvSpPr>
          <p:nvPr>
            <p:ph type="subTitle" idx="1"/>
          </p:nvPr>
        </p:nvSpPr>
        <p:spPr>
          <a:xfrm>
            <a:off x="838200" y="1678531"/>
            <a:ext cx="10515599" cy="625399"/>
          </a:xfrm>
        </p:spPr>
        <p:txBody>
          <a:bodyP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pl-PL" dirty="0"/>
          </a:p>
        </p:txBody>
      </p:sp>
      <p:pic>
        <p:nvPicPr>
          <p:cNvPr id="6" name="Picture 5">
            <a:extLst>
              <a:ext uri="{FF2B5EF4-FFF2-40B4-BE49-F238E27FC236}">
                <a16:creationId xmlns:a16="http://schemas.microsoft.com/office/drawing/2014/main" id="{A37434D6-F8B9-BC93-17C9-7381814B342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rot="10800000" flipH="1">
            <a:off x="9554928" y="1333"/>
            <a:ext cx="2637072" cy="1318536"/>
          </a:xfrm>
          <a:prstGeom prst="rect">
            <a:avLst/>
          </a:prstGeom>
        </p:spPr>
      </p:pic>
      <p:sp>
        <p:nvSpPr>
          <p:cNvPr id="9" name="Symbol zastępczy tekstu 3">
            <a:extLst>
              <a:ext uri="{FF2B5EF4-FFF2-40B4-BE49-F238E27FC236}">
                <a16:creationId xmlns:a16="http://schemas.microsoft.com/office/drawing/2014/main" id="{46DFA4F9-0248-D3C7-9506-7F4B41B91582}"/>
              </a:ext>
            </a:extLst>
          </p:cNvPr>
          <p:cNvSpPr>
            <a:spLocks noGrp="1"/>
          </p:cNvSpPr>
          <p:nvPr>
            <p:ph type="body" sz="half" idx="2"/>
          </p:nvPr>
        </p:nvSpPr>
        <p:spPr>
          <a:xfrm>
            <a:off x="839788" y="2662518"/>
            <a:ext cx="10514010" cy="3030071"/>
          </a:xfrm>
        </p:spPr>
        <p:txBody>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a:t>Kliknij, aby edytować style wzorca tekstu</a:t>
            </a:r>
          </a:p>
        </p:txBody>
      </p:sp>
    </p:spTree>
    <p:extLst>
      <p:ext uri="{BB962C8B-B14F-4D97-AF65-F5344CB8AC3E}">
        <p14:creationId xmlns:p14="http://schemas.microsoft.com/office/powerpoint/2010/main" val="2310899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FEC6-E7C2-20C1-9184-1959B696610E}"/>
              </a:ext>
            </a:extLst>
          </p:cNvPr>
          <p:cNvSpPr>
            <a:spLocks noGrp="1"/>
          </p:cNvSpPr>
          <p:nvPr>
            <p:ph type="title"/>
          </p:nvPr>
        </p:nvSpPr>
        <p:spPr>
          <a:xfrm>
            <a:off x="838200" y="492655"/>
            <a:ext cx="10515600" cy="969135"/>
          </a:xfrm>
        </p:spPr>
        <p:txBody>
          <a:bodyPr/>
          <a:lstStyle>
            <a:lvl1pPr>
              <a:defRPr>
                <a:solidFill>
                  <a:schemeClr val="tx1"/>
                </a:solidFill>
                <a:latin typeface="+mj-lt"/>
                <a:cs typeface="Rubik SemiBold" pitchFamily="2" charset="-79"/>
              </a:defRPr>
            </a:lvl1pPr>
          </a:lstStyle>
          <a:p>
            <a:r>
              <a:rPr lang="en-US" dirty="0"/>
              <a:t>Click to edit Master title style</a:t>
            </a:r>
            <a:endParaRPr lang="pl-PL" dirty="0"/>
          </a:p>
        </p:txBody>
      </p:sp>
      <p:pic>
        <p:nvPicPr>
          <p:cNvPr id="6" name="Picture 5">
            <a:extLst>
              <a:ext uri="{FF2B5EF4-FFF2-40B4-BE49-F238E27FC236}">
                <a16:creationId xmlns:a16="http://schemas.microsoft.com/office/drawing/2014/main" id="{A37434D6-F8B9-BC93-17C9-7381814B342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rot="10800000" flipH="1">
            <a:off x="9554928" y="1333"/>
            <a:ext cx="2637072" cy="1318536"/>
          </a:xfrm>
          <a:prstGeom prst="rect">
            <a:avLst/>
          </a:prstGeom>
        </p:spPr>
      </p:pic>
    </p:spTree>
    <p:extLst>
      <p:ext uri="{BB962C8B-B14F-4D97-AF65-F5344CB8AC3E}">
        <p14:creationId xmlns:p14="http://schemas.microsoft.com/office/powerpoint/2010/main" val="4234943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obrazek">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FEC6-E7C2-20C1-9184-1959B696610E}"/>
              </a:ext>
            </a:extLst>
          </p:cNvPr>
          <p:cNvSpPr>
            <a:spLocks noGrp="1"/>
          </p:cNvSpPr>
          <p:nvPr>
            <p:ph type="title"/>
          </p:nvPr>
        </p:nvSpPr>
        <p:spPr>
          <a:xfrm>
            <a:off x="838200" y="492655"/>
            <a:ext cx="6279776" cy="969135"/>
          </a:xfrm>
        </p:spPr>
        <p:txBody>
          <a:bodyPr/>
          <a:lstStyle>
            <a:lvl1pPr>
              <a:defRPr>
                <a:solidFill>
                  <a:schemeClr val="tx1"/>
                </a:solidFill>
                <a:latin typeface="+mj-lt"/>
                <a:cs typeface="Rubik SemiBold" pitchFamily="2" charset="-79"/>
              </a:defRPr>
            </a:lvl1pPr>
          </a:lstStyle>
          <a:p>
            <a:r>
              <a:rPr lang="en-US" dirty="0"/>
              <a:t>Click to edit Master title style</a:t>
            </a:r>
            <a:endParaRPr lang="pl-PL" dirty="0"/>
          </a:p>
        </p:txBody>
      </p:sp>
      <p:sp>
        <p:nvSpPr>
          <p:cNvPr id="12" name="Subtitle 2">
            <a:extLst>
              <a:ext uri="{FF2B5EF4-FFF2-40B4-BE49-F238E27FC236}">
                <a16:creationId xmlns:a16="http://schemas.microsoft.com/office/drawing/2014/main" id="{A9276495-4E10-BE54-05C6-FED2DC8B5702}"/>
              </a:ext>
            </a:extLst>
          </p:cNvPr>
          <p:cNvSpPr>
            <a:spLocks noGrp="1"/>
          </p:cNvSpPr>
          <p:nvPr>
            <p:ph type="subTitle" idx="1"/>
          </p:nvPr>
        </p:nvSpPr>
        <p:spPr>
          <a:xfrm>
            <a:off x="838201" y="1678531"/>
            <a:ext cx="6279776" cy="625399"/>
          </a:xfrm>
        </p:spPr>
        <p:txBody>
          <a:bodyP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pl-PL" dirty="0"/>
          </a:p>
        </p:txBody>
      </p:sp>
      <p:pic>
        <p:nvPicPr>
          <p:cNvPr id="6" name="Picture 5">
            <a:extLst>
              <a:ext uri="{FF2B5EF4-FFF2-40B4-BE49-F238E27FC236}">
                <a16:creationId xmlns:a16="http://schemas.microsoft.com/office/drawing/2014/main" id="{A37434D6-F8B9-BC93-17C9-7381814B34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54928" y="5536800"/>
            <a:ext cx="2637072" cy="1321200"/>
          </a:xfrm>
          <a:prstGeom prst="rect">
            <a:avLst/>
          </a:prstGeom>
        </p:spPr>
      </p:pic>
      <p:sp>
        <p:nvSpPr>
          <p:cNvPr id="9" name="Symbol zastępczy tekstu 3">
            <a:extLst>
              <a:ext uri="{FF2B5EF4-FFF2-40B4-BE49-F238E27FC236}">
                <a16:creationId xmlns:a16="http://schemas.microsoft.com/office/drawing/2014/main" id="{46DFA4F9-0248-D3C7-9506-7F4B41B91582}"/>
              </a:ext>
            </a:extLst>
          </p:cNvPr>
          <p:cNvSpPr>
            <a:spLocks noGrp="1"/>
          </p:cNvSpPr>
          <p:nvPr>
            <p:ph type="body" sz="half" idx="2"/>
          </p:nvPr>
        </p:nvSpPr>
        <p:spPr>
          <a:xfrm>
            <a:off x="839788" y="2662518"/>
            <a:ext cx="4189412" cy="30300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a:t>Kliknij, aby edytować style wzorca tekstu</a:t>
            </a:r>
          </a:p>
        </p:txBody>
      </p:sp>
      <p:sp>
        <p:nvSpPr>
          <p:cNvPr id="3" name="Symbol zastępczy obrazu 2">
            <a:extLst>
              <a:ext uri="{FF2B5EF4-FFF2-40B4-BE49-F238E27FC236}">
                <a16:creationId xmlns:a16="http://schemas.microsoft.com/office/drawing/2014/main" id="{FAAF6E24-985D-26AF-EE52-DA06C91A84CF}"/>
              </a:ext>
            </a:extLst>
          </p:cNvPr>
          <p:cNvSpPr>
            <a:spLocks noGrp="1"/>
          </p:cNvSpPr>
          <p:nvPr>
            <p:ph type="pic" idx="10"/>
          </p:nvPr>
        </p:nvSpPr>
        <p:spPr>
          <a:xfrm>
            <a:off x="7512422" y="492655"/>
            <a:ext cx="40850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Tree>
    <p:extLst>
      <p:ext uri="{BB962C8B-B14F-4D97-AF65-F5344CB8AC3E}">
        <p14:creationId xmlns:p14="http://schemas.microsoft.com/office/powerpoint/2010/main" val="4169639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obrazek">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FEC6-E7C2-20C1-9184-1959B696610E}"/>
              </a:ext>
            </a:extLst>
          </p:cNvPr>
          <p:cNvSpPr>
            <a:spLocks noGrp="1"/>
          </p:cNvSpPr>
          <p:nvPr>
            <p:ph type="title"/>
          </p:nvPr>
        </p:nvSpPr>
        <p:spPr>
          <a:xfrm>
            <a:off x="838200" y="492655"/>
            <a:ext cx="6279776" cy="969135"/>
          </a:xfrm>
        </p:spPr>
        <p:txBody>
          <a:bodyPr/>
          <a:lstStyle>
            <a:lvl1pPr>
              <a:defRPr>
                <a:solidFill>
                  <a:schemeClr val="tx1"/>
                </a:solidFill>
                <a:latin typeface="+mj-lt"/>
                <a:cs typeface="Rubik SemiBold" pitchFamily="2" charset="-79"/>
              </a:defRPr>
            </a:lvl1pPr>
          </a:lstStyle>
          <a:p>
            <a:r>
              <a:rPr lang="en-US" dirty="0"/>
              <a:t>Click to edit Master title style</a:t>
            </a:r>
            <a:endParaRPr lang="pl-PL" dirty="0"/>
          </a:p>
        </p:txBody>
      </p:sp>
      <p:sp>
        <p:nvSpPr>
          <p:cNvPr id="12" name="Subtitle 2">
            <a:extLst>
              <a:ext uri="{FF2B5EF4-FFF2-40B4-BE49-F238E27FC236}">
                <a16:creationId xmlns:a16="http://schemas.microsoft.com/office/drawing/2014/main" id="{A9276495-4E10-BE54-05C6-FED2DC8B5702}"/>
              </a:ext>
            </a:extLst>
          </p:cNvPr>
          <p:cNvSpPr>
            <a:spLocks noGrp="1"/>
          </p:cNvSpPr>
          <p:nvPr>
            <p:ph type="subTitle" idx="1"/>
          </p:nvPr>
        </p:nvSpPr>
        <p:spPr>
          <a:xfrm>
            <a:off x="838201" y="1678531"/>
            <a:ext cx="6279776" cy="625399"/>
          </a:xfrm>
        </p:spPr>
        <p:txBody>
          <a:bodyP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pl-PL" dirty="0"/>
          </a:p>
        </p:txBody>
      </p:sp>
      <p:sp>
        <p:nvSpPr>
          <p:cNvPr id="9" name="Symbol zastępczy tekstu 3">
            <a:extLst>
              <a:ext uri="{FF2B5EF4-FFF2-40B4-BE49-F238E27FC236}">
                <a16:creationId xmlns:a16="http://schemas.microsoft.com/office/drawing/2014/main" id="{46DFA4F9-0248-D3C7-9506-7F4B41B91582}"/>
              </a:ext>
            </a:extLst>
          </p:cNvPr>
          <p:cNvSpPr>
            <a:spLocks noGrp="1"/>
          </p:cNvSpPr>
          <p:nvPr>
            <p:ph type="body" sz="half" idx="2"/>
          </p:nvPr>
        </p:nvSpPr>
        <p:spPr>
          <a:xfrm>
            <a:off x="839788" y="2662518"/>
            <a:ext cx="4189412" cy="30300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dirty="0"/>
              <a:t>Kliknij, aby edytować style wzorca tekstu</a:t>
            </a:r>
          </a:p>
        </p:txBody>
      </p:sp>
      <p:sp>
        <p:nvSpPr>
          <p:cNvPr id="3" name="Symbol zastępczy obrazu 2">
            <a:extLst>
              <a:ext uri="{FF2B5EF4-FFF2-40B4-BE49-F238E27FC236}">
                <a16:creationId xmlns:a16="http://schemas.microsoft.com/office/drawing/2014/main" id="{FAAF6E24-985D-26AF-EE52-DA06C91A84CF}"/>
              </a:ext>
            </a:extLst>
          </p:cNvPr>
          <p:cNvSpPr>
            <a:spLocks noGrp="1"/>
          </p:cNvSpPr>
          <p:nvPr>
            <p:ph type="pic" idx="10"/>
          </p:nvPr>
        </p:nvSpPr>
        <p:spPr>
          <a:xfrm>
            <a:off x="7512422" y="492655"/>
            <a:ext cx="40850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Tree>
    <p:extLst>
      <p:ext uri="{BB962C8B-B14F-4D97-AF65-F5344CB8AC3E}">
        <p14:creationId xmlns:p14="http://schemas.microsoft.com/office/powerpoint/2010/main" val="973861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CCA56-C4C1-7569-189B-CE732F58879B}"/>
              </a:ext>
            </a:extLst>
          </p:cNvPr>
          <p:cNvSpPr>
            <a:spLocks noGrp="1"/>
          </p:cNvSpPr>
          <p:nvPr>
            <p:ph type="title"/>
          </p:nvPr>
        </p:nvSpPr>
        <p:spPr/>
        <p:txBody>
          <a:bodyPr/>
          <a:lstStyle/>
          <a:p>
            <a:r>
              <a:rPr lang="en-US"/>
              <a:t>Click to edit Master title style</a:t>
            </a:r>
            <a:endParaRPr lang="pl-PL"/>
          </a:p>
        </p:txBody>
      </p:sp>
      <p:sp>
        <p:nvSpPr>
          <p:cNvPr id="3" name="Content Placeholder 2">
            <a:extLst>
              <a:ext uri="{FF2B5EF4-FFF2-40B4-BE49-F238E27FC236}">
                <a16:creationId xmlns:a16="http://schemas.microsoft.com/office/drawing/2014/main" id="{84F73338-BE2C-59BE-7F16-5D12FEC57ACB}"/>
              </a:ext>
            </a:extLst>
          </p:cNvPr>
          <p:cNvSpPr>
            <a:spLocks noGrp="1"/>
          </p:cNvSpPr>
          <p:nvPr>
            <p:ph idx="1"/>
          </p:nvPr>
        </p:nvSpPr>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pl-PL" dirty="0"/>
          </a:p>
        </p:txBody>
      </p:sp>
    </p:spTree>
    <p:extLst>
      <p:ext uri="{BB962C8B-B14F-4D97-AF65-F5344CB8AC3E}">
        <p14:creationId xmlns:p14="http://schemas.microsoft.com/office/powerpoint/2010/main" val="3754026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FEC6-E7C2-20C1-9184-1959B696610E}"/>
              </a:ext>
            </a:extLst>
          </p:cNvPr>
          <p:cNvSpPr>
            <a:spLocks noGrp="1"/>
          </p:cNvSpPr>
          <p:nvPr>
            <p:ph type="title"/>
          </p:nvPr>
        </p:nvSpPr>
        <p:spPr>
          <a:xfrm>
            <a:off x="838200" y="3541060"/>
            <a:ext cx="10515600" cy="969135"/>
          </a:xfrm>
          <a:prstGeom prst="rect">
            <a:avLst/>
          </a:prstGeom>
        </p:spPr>
        <p:txBody>
          <a:bodyPr/>
          <a:lstStyle>
            <a:lvl1pPr>
              <a:defRPr>
                <a:solidFill>
                  <a:schemeClr val="bg1"/>
                </a:solidFill>
                <a:latin typeface="+mj-lt"/>
                <a:cs typeface="Rubik SemiBold" pitchFamily="2" charset="-79"/>
              </a:defRPr>
            </a:lvl1pPr>
          </a:lstStyle>
          <a:p>
            <a:r>
              <a:rPr lang="en-US" dirty="0"/>
              <a:t>Click to edit Master title style</a:t>
            </a:r>
            <a:endParaRPr lang="pl-PL" dirty="0"/>
          </a:p>
        </p:txBody>
      </p:sp>
      <p:sp>
        <p:nvSpPr>
          <p:cNvPr id="12" name="Subtitle 2">
            <a:extLst>
              <a:ext uri="{FF2B5EF4-FFF2-40B4-BE49-F238E27FC236}">
                <a16:creationId xmlns:a16="http://schemas.microsoft.com/office/drawing/2014/main" id="{A9276495-4E10-BE54-05C6-FED2DC8B5702}"/>
              </a:ext>
            </a:extLst>
          </p:cNvPr>
          <p:cNvSpPr>
            <a:spLocks noGrp="1"/>
          </p:cNvSpPr>
          <p:nvPr>
            <p:ph type="subTitle" idx="1"/>
          </p:nvPr>
        </p:nvSpPr>
        <p:spPr>
          <a:xfrm>
            <a:off x="838200" y="4789282"/>
            <a:ext cx="5257800" cy="1359609"/>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pl-PL" dirty="0"/>
          </a:p>
        </p:txBody>
      </p:sp>
      <p:pic>
        <p:nvPicPr>
          <p:cNvPr id="3" name="Obraz 13" descr="POR fale&#10;">
            <a:extLst>
              <a:ext uri="{FF2B5EF4-FFF2-40B4-BE49-F238E27FC236}">
                <a16:creationId xmlns:a16="http://schemas.microsoft.com/office/drawing/2014/main" id="{EAFC97FF-77D8-C43A-AB1A-701CAE70A2FE}"/>
              </a:ext>
            </a:extLst>
          </p:cNvPr>
          <p:cNvPicPr>
            <a:picLocks noChangeAspect="1"/>
          </p:cNvPicPr>
          <p:nvPr userDrawn="1"/>
        </p:nvPicPr>
        <p:blipFill>
          <a:blip r:embed="rId2"/>
          <a:stretch>
            <a:fillRect/>
          </a:stretch>
        </p:blipFill>
        <p:spPr>
          <a:xfrm flipH="1">
            <a:off x="1" y="226939"/>
            <a:ext cx="12191999" cy="3089599"/>
          </a:xfrm>
          <a:prstGeom prst="rect">
            <a:avLst/>
          </a:prstGeom>
        </p:spPr>
      </p:pic>
    </p:spTree>
    <p:extLst>
      <p:ext uri="{BB962C8B-B14F-4D97-AF65-F5344CB8AC3E}">
        <p14:creationId xmlns:p14="http://schemas.microsoft.com/office/powerpoint/2010/main" val="2234419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E4FD618-CF90-F328-E165-F8CD5DAA720A}"/>
              </a:ext>
            </a:extLst>
          </p:cNvPr>
          <p:cNvSpPr>
            <a:spLocks noGrp="1"/>
          </p:cNvSpPr>
          <p:nvPr>
            <p:ph type="title"/>
          </p:nvPr>
        </p:nvSpPr>
        <p:spPr>
          <a:xfrm>
            <a:off x="838200" y="1362636"/>
            <a:ext cx="10515600" cy="969135"/>
          </a:xfrm>
          <a:prstGeom prst="rect">
            <a:avLst/>
          </a:prstGeom>
        </p:spPr>
        <p:txBody>
          <a:bodyPr/>
          <a:lstStyle>
            <a:lvl1pPr>
              <a:defRPr>
                <a:solidFill>
                  <a:schemeClr val="bg1"/>
                </a:solidFill>
                <a:latin typeface="+mj-lt"/>
                <a:cs typeface="Rubik SemiBold" pitchFamily="2" charset="-79"/>
              </a:defRPr>
            </a:lvl1pPr>
          </a:lstStyle>
          <a:p>
            <a:r>
              <a:rPr lang="en-US" dirty="0"/>
              <a:t>Click to edit Master title style</a:t>
            </a:r>
            <a:endParaRPr lang="pl-PL" dirty="0"/>
          </a:p>
        </p:txBody>
      </p:sp>
      <p:sp>
        <p:nvSpPr>
          <p:cNvPr id="8" name="Subtitle 2">
            <a:extLst>
              <a:ext uri="{FF2B5EF4-FFF2-40B4-BE49-F238E27FC236}">
                <a16:creationId xmlns:a16="http://schemas.microsoft.com/office/drawing/2014/main" id="{D4D8D606-4E52-BDAD-5BCF-DE27A03CCF05}"/>
              </a:ext>
            </a:extLst>
          </p:cNvPr>
          <p:cNvSpPr>
            <a:spLocks noGrp="1"/>
          </p:cNvSpPr>
          <p:nvPr>
            <p:ph type="subTitle" idx="1"/>
          </p:nvPr>
        </p:nvSpPr>
        <p:spPr>
          <a:xfrm>
            <a:off x="838200" y="2610858"/>
            <a:ext cx="5257800" cy="1359609"/>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pl-PL" dirty="0"/>
          </a:p>
        </p:txBody>
      </p:sp>
      <p:pic>
        <p:nvPicPr>
          <p:cNvPr id="9" name="Picture 8">
            <a:extLst>
              <a:ext uri="{FF2B5EF4-FFF2-40B4-BE49-F238E27FC236}">
                <a16:creationId xmlns:a16="http://schemas.microsoft.com/office/drawing/2014/main" id="{74304038-12ED-55F4-2752-F4EA8D31B4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554925" y="5536800"/>
            <a:ext cx="2637075" cy="1321200"/>
          </a:xfrm>
          <a:prstGeom prst="rect">
            <a:avLst/>
          </a:prstGeom>
        </p:spPr>
      </p:pic>
    </p:spTree>
    <p:extLst>
      <p:ext uri="{BB962C8B-B14F-4D97-AF65-F5344CB8AC3E}">
        <p14:creationId xmlns:p14="http://schemas.microsoft.com/office/powerpoint/2010/main" val="37086515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E4FD618-CF90-F328-E165-F8CD5DAA720A}"/>
              </a:ext>
            </a:extLst>
          </p:cNvPr>
          <p:cNvSpPr>
            <a:spLocks noGrp="1"/>
          </p:cNvSpPr>
          <p:nvPr>
            <p:ph type="title"/>
          </p:nvPr>
        </p:nvSpPr>
        <p:spPr>
          <a:xfrm>
            <a:off x="838200" y="1362636"/>
            <a:ext cx="10515600" cy="969135"/>
          </a:xfrm>
          <a:prstGeom prst="rect">
            <a:avLst/>
          </a:prstGeom>
        </p:spPr>
        <p:txBody>
          <a:bodyPr/>
          <a:lstStyle>
            <a:lvl1pPr>
              <a:defRPr>
                <a:solidFill>
                  <a:schemeClr val="bg1"/>
                </a:solidFill>
                <a:latin typeface="+mj-lt"/>
                <a:cs typeface="Rubik SemiBold" pitchFamily="2" charset="-79"/>
              </a:defRPr>
            </a:lvl1pPr>
          </a:lstStyle>
          <a:p>
            <a:r>
              <a:rPr lang="en-US" dirty="0"/>
              <a:t>Click to edit Master title style</a:t>
            </a:r>
            <a:endParaRPr lang="pl-PL" dirty="0"/>
          </a:p>
        </p:txBody>
      </p:sp>
      <p:sp>
        <p:nvSpPr>
          <p:cNvPr id="8" name="Subtitle 2">
            <a:extLst>
              <a:ext uri="{FF2B5EF4-FFF2-40B4-BE49-F238E27FC236}">
                <a16:creationId xmlns:a16="http://schemas.microsoft.com/office/drawing/2014/main" id="{D4D8D606-4E52-BDAD-5BCF-DE27A03CCF05}"/>
              </a:ext>
            </a:extLst>
          </p:cNvPr>
          <p:cNvSpPr>
            <a:spLocks noGrp="1"/>
          </p:cNvSpPr>
          <p:nvPr>
            <p:ph type="subTitle" idx="1"/>
          </p:nvPr>
        </p:nvSpPr>
        <p:spPr>
          <a:xfrm>
            <a:off x="838200" y="2610858"/>
            <a:ext cx="5257800" cy="1359609"/>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pl-PL" dirty="0"/>
          </a:p>
        </p:txBody>
      </p:sp>
      <p:pic>
        <p:nvPicPr>
          <p:cNvPr id="9" name="Picture 8">
            <a:extLst>
              <a:ext uri="{FF2B5EF4-FFF2-40B4-BE49-F238E27FC236}">
                <a16:creationId xmlns:a16="http://schemas.microsoft.com/office/drawing/2014/main" id="{74304038-12ED-55F4-2752-F4EA8D31B4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554926" y="5536800"/>
            <a:ext cx="2637072" cy="1321200"/>
          </a:xfrm>
          <a:prstGeom prst="rect">
            <a:avLst/>
          </a:prstGeom>
        </p:spPr>
      </p:pic>
    </p:spTree>
    <p:extLst>
      <p:ext uri="{BB962C8B-B14F-4D97-AF65-F5344CB8AC3E}">
        <p14:creationId xmlns:p14="http://schemas.microsoft.com/office/powerpoint/2010/main" val="1541903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FEC6-E7C2-20C1-9184-1959B696610E}"/>
              </a:ext>
            </a:extLst>
          </p:cNvPr>
          <p:cNvSpPr>
            <a:spLocks noGrp="1"/>
          </p:cNvSpPr>
          <p:nvPr>
            <p:ph type="title"/>
          </p:nvPr>
        </p:nvSpPr>
        <p:spPr>
          <a:xfrm>
            <a:off x="838200" y="3541060"/>
            <a:ext cx="10515600" cy="969135"/>
          </a:xfrm>
          <a:prstGeom prst="rect">
            <a:avLst/>
          </a:prstGeom>
        </p:spPr>
        <p:txBody>
          <a:bodyPr/>
          <a:lstStyle>
            <a:lvl1pPr>
              <a:defRPr>
                <a:solidFill>
                  <a:schemeClr val="bg1"/>
                </a:solidFill>
                <a:latin typeface="+mj-lt"/>
                <a:cs typeface="Rubik SemiBold" pitchFamily="2" charset="-79"/>
              </a:defRPr>
            </a:lvl1pPr>
          </a:lstStyle>
          <a:p>
            <a:r>
              <a:rPr lang="en-US" dirty="0"/>
              <a:t>Click to edit Master title style</a:t>
            </a:r>
            <a:endParaRPr lang="pl-PL" dirty="0"/>
          </a:p>
        </p:txBody>
      </p:sp>
      <p:sp>
        <p:nvSpPr>
          <p:cNvPr id="12" name="Subtitle 2">
            <a:extLst>
              <a:ext uri="{FF2B5EF4-FFF2-40B4-BE49-F238E27FC236}">
                <a16:creationId xmlns:a16="http://schemas.microsoft.com/office/drawing/2014/main" id="{A9276495-4E10-BE54-05C6-FED2DC8B5702}"/>
              </a:ext>
            </a:extLst>
          </p:cNvPr>
          <p:cNvSpPr>
            <a:spLocks noGrp="1"/>
          </p:cNvSpPr>
          <p:nvPr>
            <p:ph type="subTitle" idx="1"/>
          </p:nvPr>
        </p:nvSpPr>
        <p:spPr>
          <a:xfrm>
            <a:off x="838200" y="4789282"/>
            <a:ext cx="5257800" cy="1359609"/>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pl-PL" dirty="0"/>
          </a:p>
        </p:txBody>
      </p:sp>
      <p:pic>
        <p:nvPicPr>
          <p:cNvPr id="3" name="Obraz 13" descr="POR fale&#10;">
            <a:extLst>
              <a:ext uri="{FF2B5EF4-FFF2-40B4-BE49-F238E27FC236}">
                <a16:creationId xmlns:a16="http://schemas.microsoft.com/office/drawing/2014/main" id="{EAFC97FF-77D8-C43A-AB1A-701CAE70A2FE}"/>
              </a:ext>
            </a:extLst>
          </p:cNvPr>
          <p:cNvPicPr>
            <a:picLocks noChangeAspect="1"/>
          </p:cNvPicPr>
          <p:nvPr userDrawn="1"/>
        </p:nvPicPr>
        <p:blipFill>
          <a:blip r:embed="rId2"/>
          <a:stretch>
            <a:fillRect/>
          </a:stretch>
        </p:blipFill>
        <p:spPr>
          <a:xfrm flipH="1">
            <a:off x="1" y="226939"/>
            <a:ext cx="12191999" cy="3089599"/>
          </a:xfrm>
          <a:prstGeom prst="rect">
            <a:avLst/>
          </a:prstGeom>
        </p:spPr>
      </p:pic>
    </p:spTree>
    <p:extLst>
      <p:ext uri="{BB962C8B-B14F-4D97-AF65-F5344CB8AC3E}">
        <p14:creationId xmlns:p14="http://schemas.microsoft.com/office/powerpoint/2010/main" val="2953220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E4FD618-CF90-F328-E165-F8CD5DAA720A}"/>
              </a:ext>
            </a:extLst>
          </p:cNvPr>
          <p:cNvSpPr>
            <a:spLocks noGrp="1"/>
          </p:cNvSpPr>
          <p:nvPr>
            <p:ph type="title"/>
          </p:nvPr>
        </p:nvSpPr>
        <p:spPr>
          <a:xfrm>
            <a:off x="838200" y="1362636"/>
            <a:ext cx="10515600" cy="969135"/>
          </a:xfrm>
          <a:prstGeom prst="rect">
            <a:avLst/>
          </a:prstGeom>
        </p:spPr>
        <p:txBody>
          <a:bodyPr/>
          <a:lstStyle>
            <a:lvl1pPr>
              <a:defRPr>
                <a:solidFill>
                  <a:schemeClr val="bg1"/>
                </a:solidFill>
                <a:latin typeface="+mj-lt"/>
                <a:cs typeface="Rubik SemiBold" pitchFamily="2" charset="-79"/>
              </a:defRPr>
            </a:lvl1pPr>
          </a:lstStyle>
          <a:p>
            <a:r>
              <a:rPr lang="en-US" dirty="0"/>
              <a:t>Click to edit Master title style</a:t>
            </a:r>
            <a:endParaRPr lang="pl-PL" dirty="0"/>
          </a:p>
        </p:txBody>
      </p:sp>
      <p:sp>
        <p:nvSpPr>
          <p:cNvPr id="8" name="Subtitle 2">
            <a:extLst>
              <a:ext uri="{FF2B5EF4-FFF2-40B4-BE49-F238E27FC236}">
                <a16:creationId xmlns:a16="http://schemas.microsoft.com/office/drawing/2014/main" id="{D4D8D606-4E52-BDAD-5BCF-DE27A03CCF05}"/>
              </a:ext>
            </a:extLst>
          </p:cNvPr>
          <p:cNvSpPr>
            <a:spLocks noGrp="1"/>
          </p:cNvSpPr>
          <p:nvPr>
            <p:ph type="subTitle" idx="1"/>
          </p:nvPr>
        </p:nvSpPr>
        <p:spPr>
          <a:xfrm>
            <a:off x="838200" y="2610858"/>
            <a:ext cx="5257800" cy="1359609"/>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pl-PL" dirty="0"/>
          </a:p>
        </p:txBody>
      </p:sp>
      <p:pic>
        <p:nvPicPr>
          <p:cNvPr id="9" name="Picture 8">
            <a:extLst>
              <a:ext uri="{FF2B5EF4-FFF2-40B4-BE49-F238E27FC236}">
                <a16:creationId xmlns:a16="http://schemas.microsoft.com/office/drawing/2014/main" id="{74304038-12ED-55F4-2752-F4EA8D31B4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554925" y="5536800"/>
            <a:ext cx="2637075" cy="1321200"/>
          </a:xfrm>
          <a:prstGeom prst="rect">
            <a:avLst/>
          </a:prstGeom>
        </p:spPr>
      </p:pic>
    </p:spTree>
    <p:extLst>
      <p:ext uri="{BB962C8B-B14F-4D97-AF65-F5344CB8AC3E}">
        <p14:creationId xmlns:p14="http://schemas.microsoft.com/office/powerpoint/2010/main" val="3277892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image" Target="../media/image9.svg"/><Relationship Id="rId4"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3.xml"/><Relationship Id="rId1" Type="http://schemas.openxmlformats.org/officeDocument/2006/relationships/slideLayout" Target="../slideLayouts/slideLayout13.xml"/><Relationship Id="rId4" Type="http://schemas.openxmlformats.org/officeDocument/2006/relationships/image" Target="../media/image9.sv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3C583D-0ED0-90A9-D0C5-447652A8B4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pl-PL" dirty="0"/>
          </a:p>
        </p:txBody>
      </p:sp>
      <p:sp>
        <p:nvSpPr>
          <p:cNvPr id="3" name="Text Placeholder 2">
            <a:extLst>
              <a:ext uri="{FF2B5EF4-FFF2-40B4-BE49-F238E27FC236}">
                <a16:creationId xmlns:a16="http://schemas.microsoft.com/office/drawing/2014/main" id="{48B79D53-C75D-3B55-9BF6-E327069D80BD}"/>
              </a:ext>
            </a:extLst>
          </p:cNvPr>
          <p:cNvSpPr>
            <a:spLocks noGrp="1"/>
          </p:cNvSpPr>
          <p:nvPr>
            <p:ph type="body" idx="1"/>
          </p:nvPr>
        </p:nvSpPr>
        <p:spPr>
          <a:xfrm>
            <a:off x="838200" y="1825625"/>
            <a:ext cx="10515600" cy="2737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pic>
        <p:nvPicPr>
          <p:cNvPr id="7" name="Graphic 6">
            <a:extLst>
              <a:ext uri="{FF2B5EF4-FFF2-40B4-BE49-F238E27FC236}">
                <a16:creationId xmlns:a16="http://schemas.microsoft.com/office/drawing/2014/main" id="{44432EB5-7EF1-5FEE-E8EF-C1E72FCF600D}"/>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0" y="6498000"/>
            <a:ext cx="979200" cy="360000"/>
          </a:xfrm>
          <a:prstGeom prst="rect">
            <a:avLst/>
          </a:prstGeom>
        </p:spPr>
      </p:pic>
    </p:spTree>
    <p:extLst>
      <p:ext uri="{BB962C8B-B14F-4D97-AF65-F5344CB8AC3E}">
        <p14:creationId xmlns:p14="http://schemas.microsoft.com/office/powerpoint/2010/main" val="3516506973"/>
      </p:ext>
    </p:extLst>
  </p:cSld>
  <p:clrMap bg1="lt1" tx1="dk1" bg2="lt2" tx2="dk2" accent1="accent1" accent2="accent2" accent3="accent3" accent4="accent4" accent5="accent5" accent6="accent6" hlink="hlink" folHlink="folHlink"/>
  <p:sldLayoutIdLst>
    <p:sldLayoutId id="2147483791" r:id="rId1"/>
    <p:sldLayoutId id="2147483800" r:id="rId2"/>
    <p:sldLayoutId id="2147483803" r:id="rId3"/>
    <p:sldLayoutId id="2147483804" r:id="rId4"/>
    <p:sldLayoutId id="2147483805" r:id="rId5"/>
    <p:sldLayoutId id="2147483806" r:id="rId6"/>
    <p:sldLayoutId id="2147483807" r:id="rId7"/>
    <p:sldLayoutId id="2147483801" r:id="rId8"/>
    <p:sldLayoutId id="2147483802" r:id="rId9"/>
    <p:sldLayoutId id="2147483792"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4432EB5-7EF1-5FEE-E8EF-C1E72FCF600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0" y="6498000"/>
            <a:ext cx="979200" cy="360000"/>
          </a:xfrm>
          <a:prstGeom prst="rect">
            <a:avLst/>
          </a:prstGeom>
        </p:spPr>
      </p:pic>
    </p:spTree>
    <p:extLst>
      <p:ext uri="{BB962C8B-B14F-4D97-AF65-F5344CB8AC3E}">
        <p14:creationId xmlns:p14="http://schemas.microsoft.com/office/powerpoint/2010/main" val="2134446658"/>
      </p:ext>
    </p:extLst>
  </p:cSld>
  <p:clrMap bg1="lt1" tx1="dk1" bg2="lt2" tx2="dk2" accent1="accent1" accent2="accent2" accent3="accent3" accent4="accent4" accent5="accent5" accent6="accent6" hlink="hlink" folHlink="folHlink"/>
  <p:sldLayoutIdLst>
    <p:sldLayoutId id="2147483815" r:id="rId1"/>
    <p:sldLayoutId id="214748381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4432EB5-7EF1-5FEE-E8EF-C1E72FCF600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0" y="6498000"/>
            <a:ext cx="979200" cy="360000"/>
          </a:xfrm>
          <a:prstGeom prst="rect">
            <a:avLst/>
          </a:prstGeom>
        </p:spPr>
      </p:pic>
    </p:spTree>
    <p:extLst>
      <p:ext uri="{BB962C8B-B14F-4D97-AF65-F5344CB8AC3E}">
        <p14:creationId xmlns:p14="http://schemas.microsoft.com/office/powerpoint/2010/main" val="2271813055"/>
      </p:ext>
    </p:extLst>
  </p:cSld>
  <p:clrMap bg1="lt1" tx1="dk1" bg2="lt2" tx2="dk2" accent1="accent1" accent2="accent2" accent3="accent3" accent4="accent4" accent5="accent5" accent6="accent6" hlink="hlink" folHlink="folHlink"/>
  <p:sldLayoutIdLst>
    <p:sldLayoutId id="214748382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8459494"/>
      </p:ext>
    </p:extLst>
  </p:cSld>
  <p:clrMap bg1="lt1" tx1="dk1" bg2="lt2" tx2="dk2" accent1="accent1" accent2="accent2" accent3="accent3" accent4="accent4" accent5="accent5" accent6="accent6" hlink="hlink" folHlink="folHlink"/>
  <p:sldLayoutIdLst>
    <p:sldLayoutId id="2147483818" r:id="rId1"/>
    <p:sldLayoutId id="214748381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13.xml"/><Relationship Id="rId4" Type="http://schemas.openxmlformats.org/officeDocument/2006/relationships/image" Target="../media/image17.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svg"/><Relationship Id="rId3" Type="http://schemas.openxmlformats.org/officeDocument/2006/relationships/image" Target="../media/image21.svg"/><Relationship Id="rId7" Type="http://schemas.openxmlformats.org/officeDocument/2006/relationships/image" Target="../media/image25.svg"/><Relationship Id="rId12" Type="http://schemas.openxmlformats.org/officeDocument/2006/relationships/image" Target="../media/image30.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svg"/><Relationship Id="rId5" Type="http://schemas.openxmlformats.org/officeDocument/2006/relationships/image" Target="../media/image23.svg"/><Relationship Id="rId15" Type="http://schemas.openxmlformats.org/officeDocument/2006/relationships/image" Target="../media/image33.sv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svg"/><Relationship Id="rId14"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png"/><Relationship Id="rId9" Type="http://schemas.openxmlformats.org/officeDocument/2006/relationships/image" Target="../media/image41.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5.sv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svg"/><Relationship Id="rId5" Type="http://schemas.openxmlformats.org/officeDocument/2006/relationships/image" Target="../media/image23.sv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svg"/></Relationships>
</file>

<file path=ppt/slides/_rels/slide14.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48.sv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21.sv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50.svg"/><Relationship Id="rId7" Type="http://schemas.openxmlformats.org/officeDocument/2006/relationships/image" Target="../media/image25.sv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 Id="rId9" Type="http://schemas.openxmlformats.org/officeDocument/2006/relationships/image" Target="../media/image29.svg"/></Relationships>
</file>

<file path=ppt/slides/_rels/slide1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svg"/><Relationship Id="rId7" Type="http://schemas.openxmlformats.org/officeDocument/2006/relationships/image" Target="../media/image56.sv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svg"/><Relationship Id="rId5" Type="http://schemas.openxmlformats.org/officeDocument/2006/relationships/image" Target="../media/image54.sv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77.png"/><Relationship Id="rId18" Type="http://schemas.openxmlformats.org/officeDocument/2006/relationships/image" Target="../media/image82.svg"/><Relationship Id="rId3" Type="http://schemas.openxmlformats.org/officeDocument/2006/relationships/image" Target="../media/image67.png"/><Relationship Id="rId21" Type="http://schemas.openxmlformats.org/officeDocument/2006/relationships/image" Target="../media/image85.png"/><Relationship Id="rId7" Type="http://schemas.openxmlformats.org/officeDocument/2006/relationships/image" Target="../media/image71.png"/><Relationship Id="rId12" Type="http://schemas.openxmlformats.org/officeDocument/2006/relationships/image" Target="../media/image76.svg"/><Relationship Id="rId17" Type="http://schemas.openxmlformats.org/officeDocument/2006/relationships/image" Target="../media/image81.png"/><Relationship Id="rId2" Type="http://schemas.openxmlformats.org/officeDocument/2006/relationships/notesSlide" Target="../notesSlides/notesSlide1.xml"/><Relationship Id="rId16" Type="http://schemas.openxmlformats.org/officeDocument/2006/relationships/image" Target="../media/image80.svg"/><Relationship Id="rId20" Type="http://schemas.openxmlformats.org/officeDocument/2006/relationships/image" Target="../media/image84.svg"/><Relationship Id="rId1" Type="http://schemas.openxmlformats.org/officeDocument/2006/relationships/slideLayout" Target="../slideLayouts/slideLayout3.xml"/><Relationship Id="rId6" Type="http://schemas.openxmlformats.org/officeDocument/2006/relationships/image" Target="../media/image70.svg"/><Relationship Id="rId11" Type="http://schemas.openxmlformats.org/officeDocument/2006/relationships/image" Target="../media/image75.png"/><Relationship Id="rId5" Type="http://schemas.openxmlformats.org/officeDocument/2006/relationships/image" Target="../media/image69.png"/><Relationship Id="rId15" Type="http://schemas.openxmlformats.org/officeDocument/2006/relationships/image" Target="../media/image79.png"/><Relationship Id="rId10" Type="http://schemas.openxmlformats.org/officeDocument/2006/relationships/image" Target="../media/image74.svg"/><Relationship Id="rId19" Type="http://schemas.openxmlformats.org/officeDocument/2006/relationships/image" Target="../media/image83.png"/><Relationship Id="rId4" Type="http://schemas.openxmlformats.org/officeDocument/2006/relationships/image" Target="../media/image68.svg"/><Relationship Id="rId9" Type="http://schemas.openxmlformats.org/officeDocument/2006/relationships/image" Target="../media/image73.png"/><Relationship Id="rId14" Type="http://schemas.openxmlformats.org/officeDocument/2006/relationships/image" Target="../media/image78.svg"/><Relationship Id="rId22" Type="http://schemas.openxmlformats.org/officeDocument/2006/relationships/image" Target="../media/image86.svg"/></Relationships>
</file>

<file path=ppt/slides/_rels/slide22.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77.png"/><Relationship Id="rId18" Type="http://schemas.openxmlformats.org/officeDocument/2006/relationships/image" Target="../media/image82.svg"/><Relationship Id="rId3" Type="http://schemas.openxmlformats.org/officeDocument/2006/relationships/image" Target="../media/image67.png"/><Relationship Id="rId21" Type="http://schemas.openxmlformats.org/officeDocument/2006/relationships/image" Target="../media/image85.png"/><Relationship Id="rId7" Type="http://schemas.openxmlformats.org/officeDocument/2006/relationships/image" Target="../media/image71.png"/><Relationship Id="rId12" Type="http://schemas.openxmlformats.org/officeDocument/2006/relationships/image" Target="../media/image76.svg"/><Relationship Id="rId17" Type="http://schemas.openxmlformats.org/officeDocument/2006/relationships/image" Target="../media/image81.png"/><Relationship Id="rId2" Type="http://schemas.openxmlformats.org/officeDocument/2006/relationships/notesSlide" Target="../notesSlides/notesSlide2.xml"/><Relationship Id="rId16" Type="http://schemas.openxmlformats.org/officeDocument/2006/relationships/image" Target="../media/image80.svg"/><Relationship Id="rId20" Type="http://schemas.openxmlformats.org/officeDocument/2006/relationships/image" Target="../media/image84.svg"/><Relationship Id="rId1" Type="http://schemas.openxmlformats.org/officeDocument/2006/relationships/slideLayout" Target="../slideLayouts/slideLayout3.xml"/><Relationship Id="rId6" Type="http://schemas.openxmlformats.org/officeDocument/2006/relationships/image" Target="../media/image70.svg"/><Relationship Id="rId11" Type="http://schemas.openxmlformats.org/officeDocument/2006/relationships/image" Target="../media/image75.png"/><Relationship Id="rId5" Type="http://schemas.openxmlformats.org/officeDocument/2006/relationships/image" Target="../media/image69.png"/><Relationship Id="rId15" Type="http://schemas.openxmlformats.org/officeDocument/2006/relationships/image" Target="../media/image79.png"/><Relationship Id="rId10" Type="http://schemas.openxmlformats.org/officeDocument/2006/relationships/image" Target="../media/image74.svg"/><Relationship Id="rId19" Type="http://schemas.openxmlformats.org/officeDocument/2006/relationships/image" Target="../media/image83.png"/><Relationship Id="rId4" Type="http://schemas.openxmlformats.org/officeDocument/2006/relationships/image" Target="../media/image68.svg"/><Relationship Id="rId9" Type="http://schemas.openxmlformats.org/officeDocument/2006/relationships/image" Target="../media/image73.png"/><Relationship Id="rId14" Type="http://schemas.openxmlformats.org/officeDocument/2006/relationships/image" Target="../media/image78.svg"/><Relationship Id="rId22" Type="http://schemas.openxmlformats.org/officeDocument/2006/relationships/image" Target="../media/image86.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svg"/><Relationship Id="rId7" Type="http://schemas.openxmlformats.org/officeDocument/2006/relationships/image" Target="../media/image56.sv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svg"/><Relationship Id="rId5" Type="http://schemas.openxmlformats.org/officeDocument/2006/relationships/image" Target="../media/image54.sv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svg"/></Relationships>
</file>

<file path=ppt/slides/_rels/slide2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87.png"/><Relationship Id="rId7" Type="http://schemas.openxmlformats.org/officeDocument/2006/relationships/image" Target="../media/image89.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svg"/><Relationship Id="rId5" Type="http://schemas.openxmlformats.org/officeDocument/2006/relationships/image" Target="../media/image1.png"/><Relationship Id="rId10" Type="http://schemas.openxmlformats.org/officeDocument/2006/relationships/image" Target="../media/image91.svg"/><Relationship Id="rId4" Type="http://schemas.openxmlformats.org/officeDocument/2006/relationships/image" Target="../media/image88.svg"/><Relationship Id="rId9" Type="http://schemas.openxmlformats.org/officeDocument/2006/relationships/image" Target="../media/image90.png"/></Relationships>
</file>

<file path=ppt/slides/_rels/slide26.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77.png"/><Relationship Id="rId18" Type="http://schemas.openxmlformats.org/officeDocument/2006/relationships/image" Target="../media/image82.svg"/><Relationship Id="rId3" Type="http://schemas.openxmlformats.org/officeDocument/2006/relationships/image" Target="../media/image67.png"/><Relationship Id="rId21" Type="http://schemas.openxmlformats.org/officeDocument/2006/relationships/image" Target="../media/image85.png"/><Relationship Id="rId7" Type="http://schemas.openxmlformats.org/officeDocument/2006/relationships/image" Target="../media/image71.png"/><Relationship Id="rId12" Type="http://schemas.openxmlformats.org/officeDocument/2006/relationships/image" Target="../media/image76.svg"/><Relationship Id="rId17" Type="http://schemas.openxmlformats.org/officeDocument/2006/relationships/image" Target="../media/image81.png"/><Relationship Id="rId2" Type="http://schemas.openxmlformats.org/officeDocument/2006/relationships/notesSlide" Target="../notesSlides/notesSlide4.xml"/><Relationship Id="rId16" Type="http://schemas.openxmlformats.org/officeDocument/2006/relationships/image" Target="../media/image80.svg"/><Relationship Id="rId20" Type="http://schemas.openxmlformats.org/officeDocument/2006/relationships/image" Target="../media/image84.svg"/><Relationship Id="rId1" Type="http://schemas.openxmlformats.org/officeDocument/2006/relationships/slideLayout" Target="../slideLayouts/slideLayout3.xml"/><Relationship Id="rId6" Type="http://schemas.openxmlformats.org/officeDocument/2006/relationships/image" Target="../media/image70.svg"/><Relationship Id="rId11" Type="http://schemas.openxmlformats.org/officeDocument/2006/relationships/image" Target="../media/image75.png"/><Relationship Id="rId24" Type="http://schemas.openxmlformats.org/officeDocument/2006/relationships/image" Target="../media/image91.svg"/><Relationship Id="rId5" Type="http://schemas.openxmlformats.org/officeDocument/2006/relationships/image" Target="../media/image69.png"/><Relationship Id="rId15" Type="http://schemas.openxmlformats.org/officeDocument/2006/relationships/image" Target="../media/image79.png"/><Relationship Id="rId23" Type="http://schemas.openxmlformats.org/officeDocument/2006/relationships/image" Target="../media/image90.png"/><Relationship Id="rId10" Type="http://schemas.openxmlformats.org/officeDocument/2006/relationships/image" Target="../media/image74.svg"/><Relationship Id="rId19" Type="http://schemas.openxmlformats.org/officeDocument/2006/relationships/image" Target="../media/image83.png"/><Relationship Id="rId4" Type="http://schemas.openxmlformats.org/officeDocument/2006/relationships/image" Target="../media/image68.svg"/><Relationship Id="rId9" Type="http://schemas.openxmlformats.org/officeDocument/2006/relationships/image" Target="../media/image73.png"/><Relationship Id="rId14" Type="http://schemas.openxmlformats.org/officeDocument/2006/relationships/image" Target="../media/image78.svg"/><Relationship Id="rId22" Type="http://schemas.openxmlformats.org/officeDocument/2006/relationships/image" Target="../media/image86.svg"/></Relationships>
</file>

<file path=ppt/slides/_rels/slide2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1.svg"/></Relationships>
</file>

<file path=ppt/slides/_rels/slide2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jpg"/><Relationship Id="rId1" Type="http://schemas.openxmlformats.org/officeDocument/2006/relationships/slideLayout" Target="../slideLayouts/slideLayout3.xml"/><Relationship Id="rId5" Type="http://schemas.openxmlformats.org/officeDocument/2006/relationships/image" Target="../media/image91.svg"/><Relationship Id="rId4" Type="http://schemas.openxmlformats.org/officeDocument/2006/relationships/image" Target="../media/image90.png"/></Relationships>
</file>

<file path=ppt/slides/_rels/slide29.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0.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91.svg"/></Relationships>
</file>

<file path=ppt/slides/_rels/slide3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95.svg"/><Relationship Id="rId7" Type="http://schemas.openxmlformats.org/officeDocument/2006/relationships/image" Target="../media/image64.png"/><Relationship Id="rId2" Type="http://schemas.openxmlformats.org/officeDocument/2006/relationships/image" Target="../media/image94.png"/><Relationship Id="rId1" Type="http://schemas.openxmlformats.org/officeDocument/2006/relationships/slideLayout" Target="../slideLayouts/slideLayout3.xml"/><Relationship Id="rId6" Type="http://schemas.openxmlformats.org/officeDocument/2006/relationships/image" Target="../media/image96.jp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21.svg"/></Relationships>
</file>

<file path=ppt/slides/_rels/slide32.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77.png"/><Relationship Id="rId18" Type="http://schemas.openxmlformats.org/officeDocument/2006/relationships/image" Target="../media/image82.svg"/><Relationship Id="rId3" Type="http://schemas.openxmlformats.org/officeDocument/2006/relationships/image" Target="../media/image67.png"/><Relationship Id="rId21" Type="http://schemas.openxmlformats.org/officeDocument/2006/relationships/image" Target="../media/image85.png"/><Relationship Id="rId7" Type="http://schemas.openxmlformats.org/officeDocument/2006/relationships/image" Target="../media/image71.png"/><Relationship Id="rId12" Type="http://schemas.openxmlformats.org/officeDocument/2006/relationships/image" Target="../media/image76.svg"/><Relationship Id="rId17" Type="http://schemas.openxmlformats.org/officeDocument/2006/relationships/image" Target="../media/image81.png"/><Relationship Id="rId2" Type="http://schemas.openxmlformats.org/officeDocument/2006/relationships/notesSlide" Target="../notesSlides/notesSlide7.xml"/><Relationship Id="rId16" Type="http://schemas.openxmlformats.org/officeDocument/2006/relationships/image" Target="../media/image80.svg"/><Relationship Id="rId20" Type="http://schemas.openxmlformats.org/officeDocument/2006/relationships/image" Target="../media/image84.svg"/><Relationship Id="rId1" Type="http://schemas.openxmlformats.org/officeDocument/2006/relationships/slideLayout" Target="../slideLayouts/slideLayout4.xml"/><Relationship Id="rId6" Type="http://schemas.openxmlformats.org/officeDocument/2006/relationships/image" Target="../media/image70.svg"/><Relationship Id="rId11" Type="http://schemas.openxmlformats.org/officeDocument/2006/relationships/image" Target="../media/image75.png"/><Relationship Id="rId24" Type="http://schemas.openxmlformats.org/officeDocument/2006/relationships/image" Target="../media/image21.svg"/><Relationship Id="rId5" Type="http://schemas.openxmlformats.org/officeDocument/2006/relationships/image" Target="../media/image69.png"/><Relationship Id="rId15" Type="http://schemas.openxmlformats.org/officeDocument/2006/relationships/image" Target="../media/image79.png"/><Relationship Id="rId23" Type="http://schemas.openxmlformats.org/officeDocument/2006/relationships/image" Target="../media/image20.png"/><Relationship Id="rId10" Type="http://schemas.openxmlformats.org/officeDocument/2006/relationships/image" Target="../media/image74.svg"/><Relationship Id="rId19" Type="http://schemas.openxmlformats.org/officeDocument/2006/relationships/image" Target="../media/image83.png"/><Relationship Id="rId4" Type="http://schemas.openxmlformats.org/officeDocument/2006/relationships/image" Target="../media/image68.svg"/><Relationship Id="rId9" Type="http://schemas.openxmlformats.org/officeDocument/2006/relationships/image" Target="../media/image73.png"/><Relationship Id="rId14" Type="http://schemas.openxmlformats.org/officeDocument/2006/relationships/image" Target="../media/image78.svg"/><Relationship Id="rId22" Type="http://schemas.openxmlformats.org/officeDocument/2006/relationships/image" Target="../media/image86.svg"/></Relationships>
</file>

<file path=ppt/slides/_rels/slide3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98.svg"/><Relationship Id="rId7" Type="http://schemas.openxmlformats.org/officeDocument/2006/relationships/image" Target="../media/image64.png"/><Relationship Id="rId2" Type="http://schemas.openxmlformats.org/officeDocument/2006/relationships/image" Target="../media/image97.png"/><Relationship Id="rId1" Type="http://schemas.openxmlformats.org/officeDocument/2006/relationships/slideLayout" Target="../slideLayouts/slideLayout3.xml"/><Relationship Id="rId6" Type="http://schemas.openxmlformats.org/officeDocument/2006/relationships/image" Target="../media/image99.jp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25.svg"/></Relationships>
</file>

<file path=ppt/slides/_rels/slide39.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77.png"/><Relationship Id="rId18" Type="http://schemas.openxmlformats.org/officeDocument/2006/relationships/image" Target="../media/image82.svg"/><Relationship Id="rId3" Type="http://schemas.openxmlformats.org/officeDocument/2006/relationships/image" Target="../media/image67.png"/><Relationship Id="rId21" Type="http://schemas.openxmlformats.org/officeDocument/2006/relationships/image" Target="../media/image85.png"/><Relationship Id="rId7" Type="http://schemas.openxmlformats.org/officeDocument/2006/relationships/image" Target="../media/image71.png"/><Relationship Id="rId12" Type="http://schemas.openxmlformats.org/officeDocument/2006/relationships/image" Target="../media/image76.svg"/><Relationship Id="rId17" Type="http://schemas.openxmlformats.org/officeDocument/2006/relationships/image" Target="../media/image81.png"/><Relationship Id="rId2" Type="http://schemas.openxmlformats.org/officeDocument/2006/relationships/notesSlide" Target="../notesSlides/notesSlide8.xml"/><Relationship Id="rId16" Type="http://schemas.openxmlformats.org/officeDocument/2006/relationships/image" Target="../media/image80.svg"/><Relationship Id="rId20" Type="http://schemas.openxmlformats.org/officeDocument/2006/relationships/image" Target="../media/image84.svg"/><Relationship Id="rId1" Type="http://schemas.openxmlformats.org/officeDocument/2006/relationships/slideLayout" Target="../slideLayouts/slideLayout5.xml"/><Relationship Id="rId6" Type="http://schemas.openxmlformats.org/officeDocument/2006/relationships/image" Target="../media/image70.svg"/><Relationship Id="rId11" Type="http://schemas.openxmlformats.org/officeDocument/2006/relationships/image" Target="../media/image75.png"/><Relationship Id="rId24" Type="http://schemas.openxmlformats.org/officeDocument/2006/relationships/image" Target="../media/image25.svg"/><Relationship Id="rId5" Type="http://schemas.openxmlformats.org/officeDocument/2006/relationships/image" Target="../media/image69.png"/><Relationship Id="rId15" Type="http://schemas.openxmlformats.org/officeDocument/2006/relationships/image" Target="../media/image79.png"/><Relationship Id="rId23" Type="http://schemas.openxmlformats.org/officeDocument/2006/relationships/image" Target="../media/image24.png"/><Relationship Id="rId10" Type="http://schemas.openxmlformats.org/officeDocument/2006/relationships/image" Target="../media/image74.svg"/><Relationship Id="rId19" Type="http://schemas.openxmlformats.org/officeDocument/2006/relationships/image" Target="../media/image83.png"/><Relationship Id="rId4" Type="http://schemas.openxmlformats.org/officeDocument/2006/relationships/image" Target="../media/image68.svg"/><Relationship Id="rId9" Type="http://schemas.openxmlformats.org/officeDocument/2006/relationships/image" Target="../media/image73.png"/><Relationship Id="rId14" Type="http://schemas.openxmlformats.org/officeDocument/2006/relationships/image" Target="../media/image78.svg"/><Relationship Id="rId22" Type="http://schemas.openxmlformats.org/officeDocument/2006/relationships/image" Target="../media/image86.svg"/></Relationships>
</file>

<file path=ppt/slides/_rels/slide40.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01.svg"/><Relationship Id="rId7" Type="http://schemas.openxmlformats.org/officeDocument/2006/relationships/image" Target="../media/image64.png"/><Relationship Id="rId2" Type="http://schemas.openxmlformats.org/officeDocument/2006/relationships/image" Target="../media/image100.png"/><Relationship Id="rId1" Type="http://schemas.openxmlformats.org/officeDocument/2006/relationships/slideLayout" Target="../slideLayouts/slideLayout3.xml"/><Relationship Id="rId6" Type="http://schemas.openxmlformats.org/officeDocument/2006/relationships/image" Target="../media/image102.jp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23.svg"/></Relationships>
</file>

<file path=ppt/slides/_rels/slide45.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77.png"/><Relationship Id="rId18" Type="http://schemas.openxmlformats.org/officeDocument/2006/relationships/image" Target="../media/image82.svg"/><Relationship Id="rId3" Type="http://schemas.openxmlformats.org/officeDocument/2006/relationships/image" Target="../media/image67.png"/><Relationship Id="rId21" Type="http://schemas.openxmlformats.org/officeDocument/2006/relationships/image" Target="../media/image85.png"/><Relationship Id="rId7" Type="http://schemas.openxmlformats.org/officeDocument/2006/relationships/image" Target="../media/image71.png"/><Relationship Id="rId12" Type="http://schemas.openxmlformats.org/officeDocument/2006/relationships/image" Target="../media/image76.svg"/><Relationship Id="rId17" Type="http://schemas.openxmlformats.org/officeDocument/2006/relationships/image" Target="../media/image81.png"/><Relationship Id="rId2" Type="http://schemas.openxmlformats.org/officeDocument/2006/relationships/notesSlide" Target="../notesSlides/notesSlide9.xml"/><Relationship Id="rId16" Type="http://schemas.openxmlformats.org/officeDocument/2006/relationships/image" Target="../media/image80.svg"/><Relationship Id="rId20" Type="http://schemas.openxmlformats.org/officeDocument/2006/relationships/image" Target="../media/image84.svg"/><Relationship Id="rId1" Type="http://schemas.openxmlformats.org/officeDocument/2006/relationships/slideLayout" Target="../slideLayouts/slideLayout6.xml"/><Relationship Id="rId6" Type="http://schemas.openxmlformats.org/officeDocument/2006/relationships/image" Target="../media/image70.svg"/><Relationship Id="rId11" Type="http://schemas.openxmlformats.org/officeDocument/2006/relationships/image" Target="../media/image75.png"/><Relationship Id="rId24" Type="http://schemas.openxmlformats.org/officeDocument/2006/relationships/image" Target="../media/image23.svg"/><Relationship Id="rId5" Type="http://schemas.openxmlformats.org/officeDocument/2006/relationships/image" Target="../media/image69.png"/><Relationship Id="rId15" Type="http://schemas.openxmlformats.org/officeDocument/2006/relationships/image" Target="../media/image79.png"/><Relationship Id="rId23" Type="http://schemas.openxmlformats.org/officeDocument/2006/relationships/image" Target="../media/image22.png"/><Relationship Id="rId10" Type="http://schemas.openxmlformats.org/officeDocument/2006/relationships/image" Target="../media/image74.svg"/><Relationship Id="rId19" Type="http://schemas.openxmlformats.org/officeDocument/2006/relationships/image" Target="../media/image83.png"/><Relationship Id="rId4" Type="http://schemas.openxmlformats.org/officeDocument/2006/relationships/image" Target="../media/image68.svg"/><Relationship Id="rId9" Type="http://schemas.openxmlformats.org/officeDocument/2006/relationships/image" Target="../media/image73.png"/><Relationship Id="rId14" Type="http://schemas.openxmlformats.org/officeDocument/2006/relationships/image" Target="../media/image78.svg"/><Relationship Id="rId22" Type="http://schemas.openxmlformats.org/officeDocument/2006/relationships/image" Target="../media/image86.svg"/></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3.png"/><Relationship Id="rId1" Type="http://schemas.openxmlformats.org/officeDocument/2006/relationships/slideLayout" Target="../slideLayouts/slideLayout6.xml"/><Relationship Id="rId4" Type="http://schemas.openxmlformats.org/officeDocument/2006/relationships/image" Target="../media/image23.svg"/></Relationships>
</file>

<file path=ppt/slides/_rels/slide4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05.svg"/><Relationship Id="rId7" Type="http://schemas.openxmlformats.org/officeDocument/2006/relationships/image" Target="../media/image64.png"/><Relationship Id="rId2" Type="http://schemas.openxmlformats.org/officeDocument/2006/relationships/image" Target="../media/image104.png"/><Relationship Id="rId1" Type="http://schemas.openxmlformats.org/officeDocument/2006/relationships/slideLayout" Target="../slideLayouts/slideLayout3.xml"/><Relationship Id="rId6" Type="http://schemas.openxmlformats.org/officeDocument/2006/relationships/image" Target="../media/image106.jp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29.svg"/></Relationships>
</file>

<file path=ppt/slides/_rels/slide56.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77.png"/><Relationship Id="rId18" Type="http://schemas.openxmlformats.org/officeDocument/2006/relationships/image" Target="../media/image82.svg"/><Relationship Id="rId3" Type="http://schemas.openxmlformats.org/officeDocument/2006/relationships/image" Target="../media/image67.png"/><Relationship Id="rId21" Type="http://schemas.openxmlformats.org/officeDocument/2006/relationships/image" Target="../media/image85.png"/><Relationship Id="rId7" Type="http://schemas.openxmlformats.org/officeDocument/2006/relationships/image" Target="../media/image71.png"/><Relationship Id="rId12" Type="http://schemas.openxmlformats.org/officeDocument/2006/relationships/image" Target="../media/image76.svg"/><Relationship Id="rId17" Type="http://schemas.openxmlformats.org/officeDocument/2006/relationships/image" Target="../media/image81.png"/><Relationship Id="rId2" Type="http://schemas.openxmlformats.org/officeDocument/2006/relationships/notesSlide" Target="../notesSlides/notesSlide10.xml"/><Relationship Id="rId16" Type="http://schemas.openxmlformats.org/officeDocument/2006/relationships/image" Target="../media/image80.svg"/><Relationship Id="rId20" Type="http://schemas.openxmlformats.org/officeDocument/2006/relationships/image" Target="../media/image84.svg"/><Relationship Id="rId1" Type="http://schemas.openxmlformats.org/officeDocument/2006/relationships/slideLayout" Target="../slideLayouts/slideLayout7.xml"/><Relationship Id="rId6" Type="http://schemas.openxmlformats.org/officeDocument/2006/relationships/image" Target="../media/image70.svg"/><Relationship Id="rId11" Type="http://schemas.openxmlformats.org/officeDocument/2006/relationships/image" Target="../media/image75.png"/><Relationship Id="rId24" Type="http://schemas.openxmlformats.org/officeDocument/2006/relationships/image" Target="../media/image29.svg"/><Relationship Id="rId5" Type="http://schemas.openxmlformats.org/officeDocument/2006/relationships/image" Target="../media/image69.png"/><Relationship Id="rId15" Type="http://schemas.openxmlformats.org/officeDocument/2006/relationships/image" Target="../media/image79.png"/><Relationship Id="rId23" Type="http://schemas.openxmlformats.org/officeDocument/2006/relationships/image" Target="../media/image28.png"/><Relationship Id="rId10" Type="http://schemas.openxmlformats.org/officeDocument/2006/relationships/image" Target="../media/image74.svg"/><Relationship Id="rId19" Type="http://schemas.openxmlformats.org/officeDocument/2006/relationships/image" Target="../media/image83.png"/><Relationship Id="rId4" Type="http://schemas.openxmlformats.org/officeDocument/2006/relationships/image" Target="../media/image68.svg"/><Relationship Id="rId9" Type="http://schemas.openxmlformats.org/officeDocument/2006/relationships/image" Target="../media/image73.png"/><Relationship Id="rId14" Type="http://schemas.openxmlformats.org/officeDocument/2006/relationships/image" Target="../media/image78.svg"/><Relationship Id="rId22" Type="http://schemas.openxmlformats.org/officeDocument/2006/relationships/image" Target="../media/image86.svg"/></Relationships>
</file>

<file path=ppt/slides/_rels/slide5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4.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AD3BD-3CF8-EA65-5907-5765AD235D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F545DA-7BC4-B0B8-4144-0D0B3424D61E}"/>
              </a:ext>
            </a:extLst>
          </p:cNvPr>
          <p:cNvSpPr>
            <a:spLocks noGrp="1"/>
          </p:cNvSpPr>
          <p:nvPr>
            <p:ph type="title"/>
          </p:nvPr>
        </p:nvSpPr>
        <p:spPr>
          <a:xfrm>
            <a:off x="838200" y="3065196"/>
            <a:ext cx="10515600" cy="1397507"/>
          </a:xfrm>
        </p:spPr>
        <p:txBody>
          <a:bodyPr>
            <a:noAutofit/>
          </a:bodyPr>
          <a:lstStyle/>
          <a:p>
            <a:r>
              <a:rPr lang="pl-PL" sz="5000" dirty="0"/>
              <a:t>Model Efektywnego Marketingu </a:t>
            </a:r>
          </a:p>
        </p:txBody>
      </p:sp>
      <p:sp>
        <p:nvSpPr>
          <p:cNvPr id="3" name="Subtitle 2">
            <a:extLst>
              <a:ext uri="{FF2B5EF4-FFF2-40B4-BE49-F238E27FC236}">
                <a16:creationId xmlns:a16="http://schemas.microsoft.com/office/drawing/2014/main" id="{97C054B7-8BF2-1827-0EB1-77FA1B34B3B3}"/>
              </a:ext>
            </a:extLst>
          </p:cNvPr>
          <p:cNvSpPr>
            <a:spLocks noGrp="1"/>
          </p:cNvSpPr>
          <p:nvPr>
            <p:ph type="subTitle" idx="1"/>
          </p:nvPr>
        </p:nvSpPr>
        <p:spPr>
          <a:xfrm>
            <a:off x="838200" y="4462708"/>
            <a:ext cx="5257800" cy="538497"/>
          </a:xfrm>
        </p:spPr>
        <p:txBody>
          <a:bodyPr>
            <a:noAutofit/>
          </a:bodyPr>
          <a:lstStyle/>
          <a:p>
            <a:r>
              <a:rPr lang="pl-PL" sz="2400" dirty="0">
                <a:solidFill>
                  <a:schemeClr val="bg1"/>
                </a:solidFill>
              </a:rPr>
              <a:t>Wersja 1.0.</a:t>
            </a:r>
            <a:endParaRPr lang="pl-PL" dirty="0"/>
          </a:p>
        </p:txBody>
      </p:sp>
      <p:sp>
        <p:nvSpPr>
          <p:cNvPr id="6" name="Subtitle 2">
            <a:extLst>
              <a:ext uri="{FF2B5EF4-FFF2-40B4-BE49-F238E27FC236}">
                <a16:creationId xmlns:a16="http://schemas.microsoft.com/office/drawing/2014/main" id="{E3A4CF88-23D3-8749-1477-B42BDCCF6991}"/>
              </a:ext>
            </a:extLst>
          </p:cNvPr>
          <p:cNvSpPr txBox="1">
            <a:spLocks/>
          </p:cNvSpPr>
          <p:nvPr/>
        </p:nvSpPr>
        <p:spPr>
          <a:xfrm>
            <a:off x="838199" y="5148065"/>
            <a:ext cx="6980853" cy="77176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pl-PL" sz="1400" dirty="0">
                <a:solidFill>
                  <a:schemeClr val="bg1"/>
                </a:solidFill>
              </a:rPr>
              <a:t>Polska Organizacja Reklamodawców</a:t>
            </a:r>
          </a:p>
          <a:p>
            <a:pPr algn="l">
              <a:lnSpc>
                <a:spcPct val="100000"/>
              </a:lnSpc>
              <a:spcBef>
                <a:spcPts val="0"/>
              </a:spcBef>
            </a:pPr>
            <a:r>
              <a:rPr lang="pl-PL" sz="1400" dirty="0"/>
              <a:t>G</a:t>
            </a:r>
            <a:r>
              <a:rPr lang="pl-PL" sz="1400" dirty="0">
                <a:solidFill>
                  <a:schemeClr val="bg1"/>
                </a:solidFill>
              </a:rPr>
              <a:t>rupa robocza POR: Efektywność Marketingu</a:t>
            </a:r>
          </a:p>
        </p:txBody>
      </p:sp>
      <p:sp>
        <p:nvSpPr>
          <p:cNvPr id="7" name="Subtitle 2">
            <a:extLst>
              <a:ext uri="{FF2B5EF4-FFF2-40B4-BE49-F238E27FC236}">
                <a16:creationId xmlns:a16="http://schemas.microsoft.com/office/drawing/2014/main" id="{2883A066-1826-AC6F-E0C4-B4B621636CC9}"/>
              </a:ext>
            </a:extLst>
          </p:cNvPr>
          <p:cNvSpPr txBox="1">
            <a:spLocks/>
          </p:cNvSpPr>
          <p:nvPr/>
        </p:nvSpPr>
        <p:spPr>
          <a:xfrm>
            <a:off x="838199" y="6368294"/>
            <a:ext cx="6980853" cy="41847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pl-PL" sz="1400" dirty="0">
                <a:solidFill>
                  <a:schemeClr val="bg1"/>
                </a:solidFill>
              </a:rPr>
              <a:t>Warszawa, </a:t>
            </a:r>
            <a:r>
              <a:rPr lang="pl-PL" sz="1400" dirty="0"/>
              <a:t>Marzec</a:t>
            </a:r>
            <a:r>
              <a:rPr lang="pl-PL" sz="1400" dirty="0">
                <a:solidFill>
                  <a:schemeClr val="bg1"/>
                </a:solidFill>
              </a:rPr>
              <a:t> 2025</a:t>
            </a:r>
          </a:p>
        </p:txBody>
      </p:sp>
      <p:pic>
        <p:nvPicPr>
          <p:cNvPr id="9" name="Graphic 8">
            <a:extLst>
              <a:ext uri="{FF2B5EF4-FFF2-40B4-BE49-F238E27FC236}">
                <a16:creationId xmlns:a16="http://schemas.microsoft.com/office/drawing/2014/main" id="{11F98010-9A4A-4AEF-A656-C22FF9C2D9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87183" y="5388029"/>
            <a:ext cx="3135377" cy="1184988"/>
          </a:xfrm>
          <a:prstGeom prst="rect">
            <a:avLst/>
          </a:prstGeom>
        </p:spPr>
      </p:pic>
      <p:pic>
        <p:nvPicPr>
          <p:cNvPr id="12" name="Picture 11">
            <a:extLst>
              <a:ext uri="{FF2B5EF4-FFF2-40B4-BE49-F238E27FC236}">
                <a16:creationId xmlns:a16="http://schemas.microsoft.com/office/drawing/2014/main" id="{CD406D8A-8F1B-B0F0-6236-5D5C46CAE9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95817" y="4181008"/>
            <a:ext cx="2557277" cy="725425"/>
          </a:xfrm>
          <a:prstGeom prst="rect">
            <a:avLst/>
          </a:prstGeom>
        </p:spPr>
      </p:pic>
      <p:cxnSp>
        <p:nvCxnSpPr>
          <p:cNvPr id="13" name="Łącznik prosty 11">
            <a:extLst>
              <a:ext uri="{FF2B5EF4-FFF2-40B4-BE49-F238E27FC236}">
                <a16:creationId xmlns:a16="http://schemas.microsoft.com/office/drawing/2014/main" id="{DB839172-2C85-77F8-F002-B26B1CEBD7B7}"/>
              </a:ext>
            </a:extLst>
          </p:cNvPr>
          <p:cNvCxnSpPr/>
          <p:nvPr/>
        </p:nvCxnSpPr>
        <p:spPr>
          <a:xfrm>
            <a:off x="8687183" y="5248064"/>
            <a:ext cx="3011871" cy="0"/>
          </a:xfrm>
          <a:prstGeom prst="line">
            <a:avLst/>
          </a:prstGeom>
          <a:ln w="19050" cap="rnd">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2898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508AF7D-17B7-15FA-B9A2-B5A8597B838E}"/>
              </a:ext>
            </a:extLst>
          </p:cNvPr>
          <p:cNvSpPr>
            <a:spLocks noGrp="1"/>
          </p:cNvSpPr>
          <p:nvPr>
            <p:ph type="title"/>
          </p:nvPr>
        </p:nvSpPr>
        <p:spPr>
          <a:xfrm>
            <a:off x="838200" y="606857"/>
            <a:ext cx="10515600" cy="969135"/>
          </a:xfrm>
        </p:spPr>
        <p:txBody>
          <a:bodyPr/>
          <a:lstStyle/>
          <a:p>
            <a:r>
              <a:rPr lang="pl-PL" sz="5500" dirty="0">
                <a:solidFill>
                  <a:schemeClr val="tx2"/>
                </a:solidFill>
              </a:rPr>
              <a:t>Agenda</a:t>
            </a:r>
          </a:p>
        </p:txBody>
      </p:sp>
      <p:sp>
        <p:nvSpPr>
          <p:cNvPr id="7" name="Subtitle 6">
            <a:extLst>
              <a:ext uri="{FF2B5EF4-FFF2-40B4-BE49-F238E27FC236}">
                <a16:creationId xmlns:a16="http://schemas.microsoft.com/office/drawing/2014/main" id="{D9D133EF-3684-760A-3F41-D8F9669C0156}"/>
              </a:ext>
            </a:extLst>
          </p:cNvPr>
          <p:cNvSpPr>
            <a:spLocks noGrp="1"/>
          </p:cNvSpPr>
          <p:nvPr>
            <p:ph type="subTitle" idx="1"/>
          </p:nvPr>
        </p:nvSpPr>
        <p:spPr>
          <a:xfrm>
            <a:off x="838200" y="1761773"/>
            <a:ext cx="7592368" cy="4312088"/>
          </a:xfrm>
        </p:spPr>
        <p:txBody>
          <a:bodyPr/>
          <a:lstStyle/>
          <a:p>
            <a:pPr>
              <a:spcAft>
                <a:spcPts val="1000"/>
              </a:spcAft>
            </a:pPr>
            <a:r>
              <a:rPr lang="pl-PL" sz="2400" dirty="0">
                <a:solidFill>
                  <a:schemeClr val="bg1"/>
                </a:solidFill>
              </a:rPr>
              <a:t>Powody stworzenia Modelu</a:t>
            </a:r>
            <a:br>
              <a:rPr lang="pl-PL" sz="2400" dirty="0">
                <a:solidFill>
                  <a:schemeClr val="bg1"/>
                </a:solidFill>
              </a:rPr>
            </a:br>
            <a:br>
              <a:rPr lang="pl-PL" sz="2400" dirty="0">
                <a:solidFill>
                  <a:schemeClr val="bg1"/>
                </a:solidFill>
              </a:rPr>
            </a:br>
            <a:r>
              <a:rPr lang="pl-PL" sz="2400" dirty="0">
                <a:solidFill>
                  <a:schemeClr val="bg1"/>
                </a:solidFill>
              </a:rPr>
              <a:t>Część 1: Podejście i założenia</a:t>
            </a:r>
          </a:p>
          <a:p>
            <a:pPr>
              <a:spcAft>
                <a:spcPts val="1000"/>
              </a:spcAft>
            </a:pPr>
            <a:r>
              <a:rPr lang="pl-PL" sz="2400" dirty="0">
                <a:solidFill>
                  <a:schemeClr val="bg1"/>
                </a:solidFill>
              </a:rPr>
              <a:t>Część 2: Mapa modelu </a:t>
            </a:r>
            <a:r>
              <a:rPr lang="en-AE" sz="2400" dirty="0">
                <a:solidFill>
                  <a:schemeClr val="bg1"/>
                </a:solidFill>
              </a:rPr>
              <a:t>–</a:t>
            </a:r>
            <a:r>
              <a:rPr lang="pl-PL" sz="2400" dirty="0">
                <a:solidFill>
                  <a:schemeClr val="bg1"/>
                </a:solidFill>
              </a:rPr>
              <a:t> podział i dobór wskaźników do i obszarów działalności</a:t>
            </a:r>
          </a:p>
          <a:p>
            <a:pPr>
              <a:spcAft>
                <a:spcPts val="1000"/>
              </a:spcAft>
            </a:pPr>
            <a:r>
              <a:rPr lang="pl-PL" sz="2400" dirty="0">
                <a:solidFill>
                  <a:schemeClr val="bg1"/>
                </a:solidFill>
              </a:rPr>
              <a:t>Część 3: Praktyczne wykorzystanie wskaźników w codziennej pracy</a:t>
            </a:r>
          </a:p>
          <a:p>
            <a:pPr>
              <a:spcAft>
                <a:spcPts val="1000"/>
              </a:spcAft>
            </a:pPr>
            <a:r>
              <a:rPr lang="pl-PL" sz="2400" dirty="0">
                <a:solidFill>
                  <a:schemeClr val="bg1"/>
                </a:solidFill>
              </a:rPr>
              <a:t>Część 4: Definicje wskaźników </a:t>
            </a:r>
            <a:br>
              <a:rPr lang="pl-PL" sz="2400" dirty="0">
                <a:solidFill>
                  <a:schemeClr val="bg1"/>
                </a:solidFill>
              </a:rPr>
            </a:br>
            <a:br>
              <a:rPr lang="pl-PL" sz="2400" dirty="0">
                <a:solidFill>
                  <a:schemeClr val="bg1"/>
                </a:solidFill>
              </a:rPr>
            </a:br>
            <a:r>
              <a:rPr lang="pl-PL" sz="2400" dirty="0">
                <a:solidFill>
                  <a:schemeClr val="bg1"/>
                </a:solidFill>
              </a:rPr>
              <a:t>Podsumowanie</a:t>
            </a:r>
          </a:p>
        </p:txBody>
      </p:sp>
      <p:pic>
        <p:nvPicPr>
          <p:cNvPr id="9" name="Graphic 8">
            <a:extLst>
              <a:ext uri="{FF2B5EF4-FFF2-40B4-BE49-F238E27FC236}">
                <a16:creationId xmlns:a16="http://schemas.microsoft.com/office/drawing/2014/main" id="{AF3F5B8E-379A-83B6-9302-13BB49804D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03940" y="401217"/>
            <a:ext cx="3836826" cy="3836826"/>
          </a:xfrm>
          <a:prstGeom prst="rect">
            <a:avLst/>
          </a:prstGeom>
        </p:spPr>
      </p:pic>
    </p:spTree>
    <p:extLst>
      <p:ext uri="{BB962C8B-B14F-4D97-AF65-F5344CB8AC3E}">
        <p14:creationId xmlns:p14="http://schemas.microsoft.com/office/powerpoint/2010/main" val="3186718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A826E7-6EC4-6CDC-5359-646F00C3233A}"/>
              </a:ext>
            </a:extLst>
          </p:cNvPr>
          <p:cNvSpPr>
            <a:spLocks noGrp="1"/>
          </p:cNvSpPr>
          <p:nvPr>
            <p:ph type="title"/>
          </p:nvPr>
        </p:nvSpPr>
        <p:spPr>
          <a:xfrm>
            <a:off x="838200" y="175407"/>
            <a:ext cx="10515600" cy="2028017"/>
          </a:xfrm>
        </p:spPr>
        <p:txBody>
          <a:bodyPr>
            <a:normAutofit/>
          </a:bodyPr>
          <a:lstStyle/>
          <a:p>
            <a:r>
              <a:rPr lang="pl-PL" sz="6000" dirty="0">
                <a:ea typeface="Calibri"/>
                <a:cs typeface="Calibri"/>
                <a:sym typeface="Calibri"/>
              </a:rPr>
              <a:t>Wpływ marketingu na rozwój biznesu</a:t>
            </a:r>
            <a:endParaRPr lang="pl-PL" dirty="0"/>
          </a:p>
        </p:txBody>
      </p:sp>
      <p:sp>
        <p:nvSpPr>
          <p:cNvPr id="9" name="Subtitle 8">
            <a:extLst>
              <a:ext uri="{FF2B5EF4-FFF2-40B4-BE49-F238E27FC236}">
                <a16:creationId xmlns:a16="http://schemas.microsoft.com/office/drawing/2014/main" id="{718BFB4A-A79F-15D6-F785-329A5EB58ACE}"/>
              </a:ext>
            </a:extLst>
          </p:cNvPr>
          <p:cNvSpPr>
            <a:spLocks noGrp="1"/>
          </p:cNvSpPr>
          <p:nvPr>
            <p:ph type="subTitle" idx="1"/>
          </p:nvPr>
        </p:nvSpPr>
        <p:spPr>
          <a:xfrm>
            <a:off x="836613" y="2026021"/>
            <a:ext cx="10515599" cy="625399"/>
          </a:xfrm>
        </p:spPr>
        <p:txBody>
          <a:bodyPr/>
          <a:lstStyle/>
          <a:p>
            <a:pPr algn="l">
              <a:spcBef>
                <a:spcPts val="1000"/>
              </a:spcBef>
              <a:buClr>
                <a:srgbClr val="000000"/>
              </a:buClr>
              <a:buSzPct val="100000"/>
            </a:pPr>
            <a:r>
              <a:rPr lang="pl-PL" sz="2800" dirty="0">
                <a:ea typeface="Calibri"/>
                <a:cs typeface="Calibri"/>
                <a:sym typeface="Calibri"/>
              </a:rPr>
              <a:t>– powody stworzenia Modelu</a:t>
            </a:r>
          </a:p>
        </p:txBody>
      </p:sp>
      <p:sp>
        <p:nvSpPr>
          <p:cNvPr id="10" name="Text Placeholder 9">
            <a:extLst>
              <a:ext uri="{FF2B5EF4-FFF2-40B4-BE49-F238E27FC236}">
                <a16:creationId xmlns:a16="http://schemas.microsoft.com/office/drawing/2014/main" id="{99D1B92F-53E5-2961-A449-3C0B005E779B}"/>
              </a:ext>
            </a:extLst>
          </p:cNvPr>
          <p:cNvSpPr>
            <a:spLocks noGrp="1"/>
          </p:cNvSpPr>
          <p:nvPr>
            <p:ph type="body" sz="half" idx="2"/>
          </p:nvPr>
        </p:nvSpPr>
        <p:spPr>
          <a:xfrm>
            <a:off x="838202" y="2622620"/>
            <a:ext cx="10514010" cy="3647551"/>
          </a:xfrm>
        </p:spPr>
        <p:txBody>
          <a:bodyPr numCol="2" spcCol="360000">
            <a:normAutofit fontScale="77500" lnSpcReduction="20000"/>
          </a:bodyPr>
          <a:lstStyle/>
          <a:p>
            <a:pPr marL="0" indent="0" algn="just">
              <a:lnSpc>
                <a:spcPct val="120000"/>
              </a:lnSpc>
              <a:spcBef>
                <a:spcPts val="0"/>
              </a:spcBef>
              <a:spcAft>
                <a:spcPts val="1000"/>
              </a:spcAft>
              <a:buNone/>
            </a:pPr>
            <a:r>
              <a:rPr lang="pl-PL" sz="1600" dirty="0"/>
              <a:t>Skuteczny marketing oparty jest na wiedzy i danych. Właściwe i pełne mierzenie skuteczności jest kluczowe, nie tylko by oceniać efekty działań wewnątrz firmy, ale także by precyzyjnie porównywać się z konkurencją </a:t>
            </a:r>
            <a:br>
              <a:rPr lang="pl-PL" sz="1600" dirty="0"/>
            </a:br>
            <a:r>
              <a:rPr lang="pl-PL" sz="1600" dirty="0"/>
              <a:t>i wychwytywać obraz rynku oraz trendy.</a:t>
            </a:r>
          </a:p>
          <a:p>
            <a:pPr marL="0" indent="0" algn="just">
              <a:lnSpc>
                <a:spcPct val="120000"/>
              </a:lnSpc>
              <a:spcBef>
                <a:spcPts val="0"/>
              </a:spcBef>
              <a:spcAft>
                <a:spcPts val="1000"/>
              </a:spcAft>
              <a:buNone/>
            </a:pPr>
            <a:r>
              <a:rPr lang="pl-PL" sz="1600" dirty="0"/>
              <a:t>Istnieje szereg wskaźników, na których marketerzy pracują na co dzień. Różne organizacje, autorzy publikacji proponują definiowanie i grupowanie wskaźników w różnych ujęciach. Rynek nie jest jednak w pełni </a:t>
            </a:r>
            <a:r>
              <a:rPr lang="pl-PL" sz="1600" dirty="0" err="1"/>
              <a:t>uspójniony</a:t>
            </a:r>
            <a:r>
              <a:rPr lang="pl-PL" sz="1600" dirty="0"/>
              <a:t>.</a:t>
            </a:r>
          </a:p>
          <a:p>
            <a:pPr marL="0" indent="0" algn="just">
              <a:lnSpc>
                <a:spcPct val="120000"/>
              </a:lnSpc>
              <a:spcBef>
                <a:spcPts val="0"/>
              </a:spcBef>
              <a:spcAft>
                <a:spcPts val="1000"/>
              </a:spcAft>
              <a:buNone/>
            </a:pPr>
            <a:r>
              <a:rPr lang="pl-PL" sz="1600" dirty="0"/>
              <a:t>Dlatego jako Polska Organizacja Reklamodawców, reprezentująca firmy </a:t>
            </a:r>
            <a:br>
              <a:rPr lang="pl-PL" sz="1600" dirty="0"/>
            </a:br>
            <a:r>
              <a:rPr lang="pl-PL" sz="1600" dirty="0"/>
              <a:t>z różnych sektorów gospodarki proponujemy wspólne podejście, by </a:t>
            </a:r>
            <a:r>
              <a:rPr lang="pl-PL" sz="1600" b="1" dirty="0"/>
              <a:t>ułatwić mierzenie skuteczności </a:t>
            </a:r>
            <a:r>
              <a:rPr lang="pl-PL" sz="1600" dirty="0"/>
              <a:t>marketingu i </a:t>
            </a:r>
            <a:r>
              <a:rPr lang="pl-PL" sz="1600" b="1" dirty="0"/>
              <a:t>zwiększyć precyzyjność pomiarów</a:t>
            </a:r>
            <a:r>
              <a:rPr lang="pl-PL" sz="1600" dirty="0"/>
              <a:t>. Liczymy na to, że w dłuższej perspektywie </a:t>
            </a:r>
            <a:r>
              <a:rPr lang="pl-PL" sz="1600" b="1" dirty="0"/>
              <a:t>wpłynie to na bardziej świadomy odbiór dziedziny wiedzy jaką jest marketing</a:t>
            </a:r>
            <a:r>
              <a:rPr lang="pl-PL" sz="1600" dirty="0"/>
              <a:t> i dokładne zrozumienie jej </a:t>
            </a:r>
            <a:r>
              <a:rPr lang="pl-PL" sz="1600" b="1" dirty="0"/>
              <a:t>realnego wpływu na wyniki </a:t>
            </a:r>
            <a:r>
              <a:rPr lang="pl-PL" sz="1600" dirty="0"/>
              <a:t>biznesowe. </a:t>
            </a:r>
          </a:p>
          <a:p>
            <a:pPr marL="0" indent="0" algn="just">
              <a:lnSpc>
                <a:spcPct val="120000"/>
              </a:lnSpc>
              <a:spcBef>
                <a:spcPts val="0"/>
              </a:spcBef>
              <a:spcAft>
                <a:spcPts val="1000"/>
              </a:spcAft>
              <a:buNone/>
            </a:pPr>
            <a:r>
              <a:rPr lang="pl-PL" sz="1600" dirty="0"/>
              <a:t>Zdajemy sobie sprawę, że stworzenie modelu idealnego, w 100% adekwatnego dla każdej z branż nie jest możliwe. Biorąc to pod uwagę proponujemy </a:t>
            </a:r>
            <a:r>
              <a:rPr lang="pl-PL" sz="1600" b="1" dirty="0"/>
              <a:t>Model, który zawiera pewien ramowy podział  i grupowanie wskaźników oraz ich definicje</a:t>
            </a:r>
            <a:r>
              <a:rPr lang="pl-PL" sz="1600" dirty="0"/>
              <a:t>. Ma on charakter porządkujący, </a:t>
            </a:r>
            <a:r>
              <a:rPr lang="pl-PL" sz="1600" dirty="0" err="1"/>
              <a:t>uspójniający</a:t>
            </a:r>
            <a:r>
              <a:rPr lang="pl-PL" sz="1600" dirty="0"/>
              <a:t> podejście rynkowe, a jednocześnie pozwala na swobodne wykorzystywanie poszczególnych miar zgodnie ze specyfiką biznesów. </a:t>
            </a:r>
          </a:p>
          <a:p>
            <a:pPr marL="0" indent="0" algn="just">
              <a:lnSpc>
                <a:spcPct val="120000"/>
              </a:lnSpc>
              <a:spcBef>
                <a:spcPts val="0"/>
              </a:spcBef>
              <a:spcAft>
                <a:spcPts val="1000"/>
              </a:spcAft>
              <a:buNone/>
            </a:pPr>
            <a:r>
              <a:rPr lang="pl-PL" sz="1600" dirty="0"/>
              <a:t>Model wypracowali marketerzy – praktycy, w ramach grupy roboczej POR. Inspirację stanowił Model z rynku szwedzkiego wypracowany przez lokalną organizację reklamodawców działającą podobnie jak POR, </a:t>
            </a:r>
            <a:br>
              <a:rPr lang="pl-PL" sz="1600" dirty="0"/>
            </a:br>
            <a:r>
              <a:rPr lang="pl-PL" sz="1600" dirty="0"/>
              <a:t>w ramach globalnych struktur WFA. </a:t>
            </a:r>
          </a:p>
          <a:p>
            <a:pPr marL="0" indent="0" algn="just">
              <a:lnSpc>
                <a:spcPct val="120000"/>
              </a:lnSpc>
              <a:spcBef>
                <a:spcPts val="0"/>
              </a:spcBef>
              <a:spcAft>
                <a:spcPts val="1000"/>
              </a:spcAft>
              <a:buNone/>
            </a:pPr>
            <a:r>
              <a:rPr lang="pl-PL" sz="1600" dirty="0"/>
              <a:t>Obecnie Model znajduje się w fazie szerokich konsultacji</a:t>
            </a:r>
            <a:r>
              <a:rPr lang="pl-PL" sz="1600" b="1" dirty="0"/>
              <a:t>. </a:t>
            </a:r>
            <a:r>
              <a:rPr lang="pl-PL" sz="1600" dirty="0"/>
              <a:t>Mamy nadzieję, że ten dialog doprowadzi do jego rozwoju i realizacji naszego marzenia jakim jest </a:t>
            </a:r>
            <a:r>
              <a:rPr lang="pl-PL" sz="1600" b="1" dirty="0"/>
              <a:t>praktyczne używanie Modelu przez przedstawicieli różnych branż w codziennej pracy biznesowej, a z czasem stanie się także standardem wykorzystywanym w postępowaniach przetargowych, konkursach branżowych, czy różnego rodzaju konferencjach</a:t>
            </a:r>
            <a:r>
              <a:rPr lang="pl-PL" sz="1600" dirty="0"/>
              <a:t>.</a:t>
            </a:r>
          </a:p>
          <a:p>
            <a:pPr marL="0" indent="0" algn="just">
              <a:lnSpc>
                <a:spcPct val="120000"/>
              </a:lnSpc>
              <a:spcBef>
                <a:spcPts val="0"/>
              </a:spcBef>
              <a:spcAft>
                <a:spcPts val="1000"/>
              </a:spcAft>
              <a:buNone/>
            </a:pPr>
            <a:endParaRPr lang="pl-PL" sz="1600" dirty="0"/>
          </a:p>
          <a:p>
            <a:pPr algn="just">
              <a:lnSpc>
                <a:spcPct val="120000"/>
              </a:lnSpc>
              <a:spcAft>
                <a:spcPts val="1000"/>
              </a:spcAft>
            </a:pPr>
            <a:endParaRPr lang="pl-PL" dirty="0"/>
          </a:p>
        </p:txBody>
      </p:sp>
    </p:spTree>
    <p:extLst>
      <p:ext uri="{BB962C8B-B14F-4D97-AF65-F5344CB8AC3E}">
        <p14:creationId xmlns:p14="http://schemas.microsoft.com/office/powerpoint/2010/main" val="1605148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3236DC7B-EEC8-A064-FA5D-5E8FD715020B}"/>
              </a:ext>
            </a:extLst>
          </p:cNvPr>
          <p:cNvSpPr>
            <a:spLocks noGrp="1"/>
          </p:cNvSpPr>
          <p:nvPr>
            <p:ph type="subTitle" idx="1"/>
          </p:nvPr>
        </p:nvSpPr>
        <p:spPr>
          <a:xfrm>
            <a:off x="838200" y="5377109"/>
            <a:ext cx="5257800" cy="762432"/>
          </a:xfrm>
        </p:spPr>
        <p:txBody>
          <a:bodyPr/>
          <a:lstStyle/>
          <a:p>
            <a:pPr algn="l">
              <a:lnSpc>
                <a:spcPct val="100000"/>
              </a:lnSpc>
              <a:spcBef>
                <a:spcPts val="0"/>
              </a:spcBef>
              <a:buClr>
                <a:schemeClr val="dk1"/>
              </a:buClr>
              <a:buSzPct val="100000"/>
              <a:buFont typeface="Calibri"/>
              <a:buNone/>
            </a:pPr>
            <a:r>
              <a:rPr lang="pl-PL" sz="2400" dirty="0">
                <a:solidFill>
                  <a:schemeClr val="bg1"/>
                </a:solidFill>
              </a:rPr>
              <a:t>Część 1: Podejście i założenia</a:t>
            </a:r>
          </a:p>
        </p:txBody>
      </p:sp>
      <p:sp>
        <p:nvSpPr>
          <p:cNvPr id="9" name="Title 1">
            <a:extLst>
              <a:ext uri="{FF2B5EF4-FFF2-40B4-BE49-F238E27FC236}">
                <a16:creationId xmlns:a16="http://schemas.microsoft.com/office/drawing/2014/main" id="{FF8BC401-8A14-4A85-6415-64130E0B8983}"/>
              </a:ext>
            </a:extLst>
          </p:cNvPr>
          <p:cNvSpPr txBox="1">
            <a:spLocks/>
          </p:cNvSpPr>
          <p:nvPr/>
        </p:nvSpPr>
        <p:spPr>
          <a:xfrm>
            <a:off x="838200" y="3653022"/>
            <a:ext cx="10515600" cy="139750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bg1"/>
                </a:solidFill>
                <a:latin typeface="+mj-lt"/>
                <a:ea typeface="+mj-ea"/>
                <a:cs typeface="Rubik SemiBold" pitchFamily="2" charset="-79"/>
              </a:defRPr>
            </a:lvl1pPr>
          </a:lstStyle>
          <a:p>
            <a:r>
              <a:rPr lang="pl-PL" sz="5000" dirty="0"/>
              <a:t>Model Efektywnego Marketingu </a:t>
            </a:r>
          </a:p>
        </p:txBody>
      </p:sp>
    </p:spTree>
    <p:extLst>
      <p:ext uri="{BB962C8B-B14F-4D97-AF65-F5344CB8AC3E}">
        <p14:creationId xmlns:p14="http://schemas.microsoft.com/office/powerpoint/2010/main" val="2561339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D4C3D342-6EC3-661F-42C3-78377E5D9001}"/>
              </a:ext>
            </a:extLst>
          </p:cNvPr>
          <p:cNvSpPr/>
          <p:nvPr/>
        </p:nvSpPr>
        <p:spPr>
          <a:xfrm>
            <a:off x="6994849" y="0"/>
            <a:ext cx="5197151" cy="279918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Title 10">
            <a:extLst>
              <a:ext uri="{FF2B5EF4-FFF2-40B4-BE49-F238E27FC236}">
                <a16:creationId xmlns:a16="http://schemas.microsoft.com/office/drawing/2014/main" id="{ACFE657D-87DF-FDB6-DA50-FFC4FDCE8202}"/>
              </a:ext>
            </a:extLst>
          </p:cNvPr>
          <p:cNvSpPr>
            <a:spLocks noGrp="1"/>
          </p:cNvSpPr>
          <p:nvPr>
            <p:ph type="title"/>
          </p:nvPr>
        </p:nvSpPr>
        <p:spPr>
          <a:xfrm>
            <a:off x="445505" y="391851"/>
            <a:ext cx="6106297" cy="1073055"/>
          </a:xfrm>
        </p:spPr>
        <p:txBody>
          <a:bodyPr>
            <a:noAutofit/>
          </a:bodyPr>
          <a:lstStyle/>
          <a:p>
            <a:r>
              <a:rPr lang="pl-PL" sz="3600" dirty="0">
                <a:ea typeface="Calibri"/>
                <a:cs typeface="Calibri"/>
                <a:sym typeface="Calibri"/>
              </a:rPr>
              <a:t>Wpływ marketingu na rozwój biznesu</a:t>
            </a:r>
            <a:endParaRPr lang="pl-PL" sz="3600" dirty="0"/>
          </a:p>
        </p:txBody>
      </p:sp>
      <p:sp>
        <p:nvSpPr>
          <p:cNvPr id="12" name="Subtitle 11">
            <a:extLst>
              <a:ext uri="{FF2B5EF4-FFF2-40B4-BE49-F238E27FC236}">
                <a16:creationId xmlns:a16="http://schemas.microsoft.com/office/drawing/2014/main" id="{9C9ECBD1-0DF7-2063-44DE-18D15AA5CC9D}"/>
              </a:ext>
            </a:extLst>
          </p:cNvPr>
          <p:cNvSpPr>
            <a:spLocks noGrp="1"/>
          </p:cNvSpPr>
          <p:nvPr>
            <p:ph type="subTitle" idx="1"/>
          </p:nvPr>
        </p:nvSpPr>
        <p:spPr>
          <a:xfrm>
            <a:off x="445506" y="1536861"/>
            <a:ext cx="6106296" cy="625399"/>
          </a:xfrm>
        </p:spPr>
        <p:txBody>
          <a:bodyPr/>
          <a:lstStyle/>
          <a:p>
            <a:pPr algn="l">
              <a:spcBef>
                <a:spcPts val="1000"/>
              </a:spcBef>
              <a:buClr>
                <a:srgbClr val="000000"/>
              </a:buClr>
              <a:buSzPct val="100000"/>
            </a:pPr>
            <a:r>
              <a:rPr lang="pl-PL" sz="2800" dirty="0">
                <a:ea typeface="Calibri"/>
                <a:cs typeface="Calibri"/>
                <a:sym typeface="Calibri"/>
              </a:rPr>
              <a:t>– jak powstał Model</a:t>
            </a:r>
          </a:p>
        </p:txBody>
      </p:sp>
      <p:sp>
        <p:nvSpPr>
          <p:cNvPr id="13" name="Text Placeholder 12">
            <a:extLst>
              <a:ext uri="{FF2B5EF4-FFF2-40B4-BE49-F238E27FC236}">
                <a16:creationId xmlns:a16="http://schemas.microsoft.com/office/drawing/2014/main" id="{76EF37A0-3F7E-BD61-A047-00888B0DC367}"/>
              </a:ext>
            </a:extLst>
          </p:cNvPr>
          <p:cNvSpPr>
            <a:spLocks noGrp="1"/>
          </p:cNvSpPr>
          <p:nvPr>
            <p:ph type="body" sz="half" idx="2"/>
          </p:nvPr>
        </p:nvSpPr>
        <p:spPr>
          <a:xfrm>
            <a:off x="445506" y="2631965"/>
            <a:ext cx="5796530" cy="3582223"/>
          </a:xfrm>
        </p:spPr>
        <p:txBody>
          <a:bodyPr lIns="180000" rIns="180000">
            <a:normAutofit fontScale="92500" lnSpcReduction="20000"/>
          </a:bodyPr>
          <a:lstStyle/>
          <a:p>
            <a:pPr algn="just">
              <a:lnSpc>
                <a:spcPct val="110000"/>
              </a:lnSpc>
              <a:spcAft>
                <a:spcPts val="1200"/>
              </a:spcAft>
            </a:pPr>
            <a:r>
              <a:rPr lang="pl-PL" sz="2200" b="1" dirty="0"/>
              <a:t>Wielowymiarowy proces tworzenia </a:t>
            </a:r>
            <a:br>
              <a:rPr lang="pl-PL" sz="2200" b="1" dirty="0"/>
            </a:br>
            <a:r>
              <a:rPr lang="pl-PL" sz="2200" b="1" dirty="0"/>
              <a:t>z bardzo pragmatycznym podejściem:</a:t>
            </a:r>
          </a:p>
          <a:p>
            <a:pPr marL="285750" indent="-285750" algn="just">
              <a:lnSpc>
                <a:spcPct val="110000"/>
              </a:lnSpc>
              <a:spcBef>
                <a:spcPts val="0"/>
              </a:spcBef>
              <a:spcAft>
                <a:spcPts val="600"/>
              </a:spcAft>
              <a:buClr>
                <a:srgbClr val="FF003C"/>
              </a:buClr>
              <a:buFont typeface="Arial" panose="020B0604020202020204" pitchFamily="34" charset="0"/>
              <a:buChar char="•"/>
            </a:pPr>
            <a:r>
              <a:rPr lang="pl-PL" sz="1600" dirty="0"/>
              <a:t>Analiza globalnych działań i najlepszych praktyk WFA</a:t>
            </a:r>
          </a:p>
          <a:p>
            <a:pPr marL="285750" indent="-285750" algn="just">
              <a:lnSpc>
                <a:spcPct val="110000"/>
              </a:lnSpc>
              <a:spcBef>
                <a:spcPts val="0"/>
              </a:spcBef>
              <a:spcAft>
                <a:spcPts val="600"/>
              </a:spcAft>
              <a:buClr>
                <a:srgbClr val="FF003C"/>
              </a:buClr>
              <a:buFont typeface="Arial" panose="020B0604020202020204" pitchFamily="34" charset="0"/>
              <a:buChar char="•"/>
            </a:pPr>
            <a:r>
              <a:rPr lang="pl-PL" sz="1600" dirty="0"/>
              <a:t>Dogłębna analiza modelu zaproponowanego przez szwedzką organizację WFA</a:t>
            </a:r>
          </a:p>
          <a:p>
            <a:pPr marL="285750" indent="-285750" algn="just">
              <a:lnSpc>
                <a:spcPct val="110000"/>
              </a:lnSpc>
              <a:spcBef>
                <a:spcPts val="0"/>
              </a:spcBef>
              <a:spcAft>
                <a:spcPts val="600"/>
              </a:spcAft>
              <a:buClr>
                <a:srgbClr val="FF003C"/>
              </a:buClr>
              <a:buFont typeface="Arial" panose="020B0604020202020204" pitchFamily="34" charset="0"/>
              <a:buChar char="•"/>
            </a:pPr>
            <a:r>
              <a:rPr lang="pl-PL" sz="1600" dirty="0"/>
              <a:t>Wywiady z przedstawicielami działów marketingu w Polsce, wielu branż</a:t>
            </a:r>
          </a:p>
          <a:p>
            <a:pPr marL="285750" indent="-285750" algn="just">
              <a:lnSpc>
                <a:spcPct val="110000"/>
              </a:lnSpc>
              <a:spcBef>
                <a:spcPts val="0"/>
              </a:spcBef>
              <a:spcAft>
                <a:spcPts val="600"/>
              </a:spcAft>
              <a:buClr>
                <a:srgbClr val="FF003C"/>
              </a:buClr>
              <a:buFont typeface="Arial" panose="020B0604020202020204" pitchFamily="34" charset="0"/>
              <a:buChar char="•"/>
            </a:pPr>
            <a:r>
              <a:rPr lang="pl-PL" sz="1600" dirty="0"/>
              <a:t>Seria warsztatów z udziałem </a:t>
            </a:r>
            <a:r>
              <a:rPr lang="pl-PL" sz="1600" dirty="0" err="1"/>
              <a:t>marketerów</a:t>
            </a:r>
            <a:r>
              <a:rPr lang="pl-PL" sz="1600" dirty="0"/>
              <a:t> z różnych branż</a:t>
            </a:r>
          </a:p>
          <a:p>
            <a:pPr marL="285750" indent="-285750" algn="just">
              <a:lnSpc>
                <a:spcPct val="110000"/>
              </a:lnSpc>
              <a:spcBef>
                <a:spcPts val="0"/>
              </a:spcBef>
              <a:spcAft>
                <a:spcPts val="600"/>
              </a:spcAft>
              <a:buClr>
                <a:srgbClr val="FF003C"/>
              </a:buClr>
              <a:buFont typeface="Arial" panose="020B0604020202020204" pitchFamily="34" charset="0"/>
              <a:buChar char="•"/>
            </a:pPr>
            <a:r>
              <a:rPr lang="pl-PL" sz="1600" dirty="0"/>
              <a:t>Wypracowanie rekomendacji dla rynku polskiego na podstawie powyższych działań, jak również wiedzy z zakresu </a:t>
            </a:r>
            <a:r>
              <a:rPr lang="pl-PL" sz="1600" dirty="0" err="1"/>
              <a:t>Evidence</a:t>
            </a:r>
            <a:r>
              <a:rPr lang="pl-PL" sz="1600" dirty="0"/>
              <a:t> </a:t>
            </a:r>
            <a:r>
              <a:rPr lang="pl-PL" sz="1600" dirty="0" err="1"/>
              <a:t>Based</a:t>
            </a:r>
            <a:r>
              <a:rPr lang="pl-PL" sz="1600" dirty="0"/>
              <a:t> Marketingu, biorąc pod uwagę badania i know-how m.in. Ehrenberg-</a:t>
            </a:r>
            <a:r>
              <a:rPr lang="pl-PL" sz="1600" dirty="0" err="1"/>
              <a:t>Bass</a:t>
            </a:r>
            <a:r>
              <a:rPr lang="pl-PL" sz="1600" dirty="0"/>
              <a:t> </a:t>
            </a:r>
            <a:r>
              <a:rPr lang="pl-PL" sz="1600" dirty="0" err="1"/>
              <a:t>Institute</a:t>
            </a:r>
            <a:r>
              <a:rPr lang="pl-PL" sz="1600" dirty="0"/>
              <a:t>, IAB i wielu innych.</a:t>
            </a:r>
          </a:p>
        </p:txBody>
      </p:sp>
      <p:pic>
        <p:nvPicPr>
          <p:cNvPr id="20" name="Picture 2">
            <a:extLst>
              <a:ext uri="{FF2B5EF4-FFF2-40B4-BE49-F238E27FC236}">
                <a16:creationId xmlns:a16="http://schemas.microsoft.com/office/drawing/2014/main" id="{5B443841-5115-87CB-802F-D9504B4EEC70}"/>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242036" y="3380841"/>
            <a:ext cx="5901671" cy="334452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Placeholder 23">
            <a:extLst>
              <a:ext uri="{FF2B5EF4-FFF2-40B4-BE49-F238E27FC236}">
                <a16:creationId xmlns:a16="http://schemas.microsoft.com/office/drawing/2014/main" id="{E2FD3479-CBA5-3956-584F-57849BC0DE60}"/>
              </a:ext>
            </a:extLst>
          </p:cNvPr>
          <p:cNvPicPr>
            <a:picLocks noGrp="1" noChangeAspect="1"/>
          </p:cNvPicPr>
          <p:nvPr>
            <p:ph type="pic" idx="10"/>
          </p:nvPr>
        </p:nvPicPr>
        <p:blipFill>
          <a:blip r:embed="rId3">
            <a:extLst>
              <a:ext uri="{28A0092B-C50C-407E-A947-70E740481C1C}">
                <a14:useLocalDpi xmlns:a14="http://schemas.microsoft.com/office/drawing/2010/main" val="0"/>
              </a:ext>
            </a:extLst>
          </a:blip>
          <a:stretch>
            <a:fillRect/>
          </a:stretch>
        </p:blipFill>
        <p:spPr>
          <a:xfrm>
            <a:off x="6551803" y="461397"/>
            <a:ext cx="5185360" cy="2776328"/>
          </a:xfrm>
        </p:spPr>
      </p:pic>
      <p:pic>
        <p:nvPicPr>
          <p:cNvPr id="27" name="Picture 26">
            <a:extLst>
              <a:ext uri="{FF2B5EF4-FFF2-40B4-BE49-F238E27FC236}">
                <a16:creationId xmlns:a16="http://schemas.microsoft.com/office/drawing/2014/main" id="{E004D806-3CCF-51FF-7FE3-3425F2C57B0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flipV="1">
            <a:off x="9777764" y="0"/>
            <a:ext cx="2402444" cy="1203649"/>
          </a:xfrm>
          <a:prstGeom prst="rect">
            <a:avLst/>
          </a:prstGeom>
        </p:spPr>
      </p:pic>
    </p:spTree>
    <p:extLst>
      <p:ext uri="{BB962C8B-B14F-4D97-AF65-F5344CB8AC3E}">
        <p14:creationId xmlns:p14="http://schemas.microsoft.com/office/powerpoint/2010/main" val="3989807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F3A369-C983-E750-E260-968894B96C8E}"/>
              </a:ext>
            </a:extLst>
          </p:cNvPr>
          <p:cNvSpPr>
            <a:spLocks noGrp="1"/>
          </p:cNvSpPr>
          <p:nvPr>
            <p:ph type="title"/>
          </p:nvPr>
        </p:nvSpPr>
        <p:spPr>
          <a:xfrm>
            <a:off x="783771" y="203401"/>
            <a:ext cx="10570029" cy="969135"/>
          </a:xfrm>
        </p:spPr>
        <p:txBody>
          <a:bodyPr>
            <a:normAutofit/>
          </a:bodyPr>
          <a:lstStyle/>
          <a:p>
            <a:r>
              <a:rPr lang="pl-PL" dirty="0"/>
              <a:t>Wpływ marketingu na rozwój biznesu</a:t>
            </a:r>
          </a:p>
        </p:txBody>
      </p:sp>
      <p:sp>
        <p:nvSpPr>
          <p:cNvPr id="7" name="Subtitle 6">
            <a:extLst>
              <a:ext uri="{FF2B5EF4-FFF2-40B4-BE49-F238E27FC236}">
                <a16:creationId xmlns:a16="http://schemas.microsoft.com/office/drawing/2014/main" id="{6BAEC704-9BF3-E16D-B2DA-22F51E277C3F}"/>
              </a:ext>
            </a:extLst>
          </p:cNvPr>
          <p:cNvSpPr>
            <a:spLocks noGrp="1"/>
          </p:cNvSpPr>
          <p:nvPr>
            <p:ph type="subTitle" idx="1"/>
          </p:nvPr>
        </p:nvSpPr>
        <p:spPr>
          <a:xfrm>
            <a:off x="639470" y="1061350"/>
            <a:ext cx="11552530" cy="625399"/>
          </a:xfrm>
        </p:spPr>
        <p:txBody>
          <a:bodyPr lIns="180000" rIns="180000">
            <a:normAutofit/>
          </a:bodyPr>
          <a:lstStyle/>
          <a:p>
            <a:pPr algn="l">
              <a:spcBef>
                <a:spcPts val="1000"/>
              </a:spcBef>
              <a:buClr>
                <a:srgbClr val="000000"/>
              </a:buClr>
              <a:buSzPct val="100000"/>
            </a:pPr>
            <a:r>
              <a:rPr lang="pl-PL" sz="2000" dirty="0">
                <a:ea typeface="Calibri"/>
                <a:cs typeface="Calibri"/>
                <a:sym typeface="Calibri"/>
              </a:rPr>
              <a:t>– proces (cykl) marketingowy jako inspiracja dla kształtu modelu POR</a:t>
            </a:r>
          </a:p>
        </p:txBody>
      </p:sp>
      <p:sp>
        <p:nvSpPr>
          <p:cNvPr id="8" name="Text Placeholder 7">
            <a:extLst>
              <a:ext uri="{FF2B5EF4-FFF2-40B4-BE49-F238E27FC236}">
                <a16:creationId xmlns:a16="http://schemas.microsoft.com/office/drawing/2014/main" id="{61ACC70C-B64B-A7A8-2832-EB17F17F8AAD}"/>
              </a:ext>
            </a:extLst>
          </p:cNvPr>
          <p:cNvSpPr>
            <a:spLocks noGrp="1"/>
          </p:cNvSpPr>
          <p:nvPr>
            <p:ph type="body" sz="half" idx="2"/>
          </p:nvPr>
        </p:nvSpPr>
        <p:spPr>
          <a:xfrm>
            <a:off x="625151" y="1567544"/>
            <a:ext cx="10927380" cy="2344321"/>
          </a:xfrm>
        </p:spPr>
        <p:txBody>
          <a:bodyPr lIns="180000" rIns="180000" numCol="2" spcCol="180000">
            <a:noAutofit/>
          </a:bodyPr>
          <a:lstStyle/>
          <a:p>
            <a:pPr algn="just">
              <a:lnSpc>
                <a:spcPct val="120000"/>
              </a:lnSpc>
            </a:pPr>
            <a:r>
              <a:rPr lang="pl-PL" sz="1200" dirty="0"/>
              <a:t>Wszelkie działania marketingowe muszą wynikać wprost z obranej przez organizację </a:t>
            </a:r>
            <a:r>
              <a:rPr lang="pl-PL" sz="1200" b="1" dirty="0"/>
              <a:t>strategii biznesowej</a:t>
            </a:r>
            <a:r>
              <a:rPr lang="pl-PL" sz="1200" dirty="0"/>
              <a:t>. To ona tworzy podwalimy pod </a:t>
            </a:r>
            <a:r>
              <a:rPr lang="pl-PL" sz="1200" b="1" dirty="0"/>
              <a:t>rozwój portfolio</a:t>
            </a:r>
            <a:r>
              <a:rPr lang="pl-PL" sz="1200" dirty="0"/>
              <a:t> </a:t>
            </a:r>
            <a:r>
              <a:rPr lang="pl-PL" sz="1200" b="1" dirty="0"/>
              <a:t>produktów lub usług </a:t>
            </a:r>
            <a:r>
              <a:rPr lang="pl-PL" sz="1200" dirty="0"/>
              <a:t>oraz </a:t>
            </a:r>
            <a:r>
              <a:rPr lang="pl-PL" sz="1200" b="1" dirty="0"/>
              <a:t>planowanie inwestycji</a:t>
            </a:r>
            <a:r>
              <a:rPr lang="pl-PL" sz="1200" dirty="0"/>
              <a:t>. W przeciwieństwie do planowania inwestycji, najczęściej tworzenie strategii biznesowej oraz rozwój portfolio odbywają się rzadziej, niż w typowych corocznych cyklach biznesowych. W naszym modelu skoncentrowaliśmy się na tych elementach procesu, które są częścią cykli biznesowych w szerszej liczbie organizacji.</a:t>
            </a:r>
          </a:p>
          <a:p>
            <a:pPr algn="just">
              <a:lnSpc>
                <a:spcPct val="120000"/>
              </a:lnSpc>
            </a:pPr>
            <a:r>
              <a:rPr lang="pl-PL" sz="1200" dirty="0"/>
              <a:t>Kluczowe wskaźniki zostały zgrupowane w 5 sekcji, które wywierają na siebie wzajemny wpływ i czasem się przenikają. </a:t>
            </a:r>
            <a:r>
              <a:rPr lang="pl-PL" sz="1200" b="1" dirty="0"/>
              <a:t>Wychodzimy od planowania inwestycji</a:t>
            </a:r>
            <a:r>
              <a:rPr lang="pl-PL" sz="1200" dirty="0"/>
              <a:t>, w </a:t>
            </a:r>
            <a:r>
              <a:rPr lang="pl-PL" sz="1200" b="1" dirty="0"/>
              <a:t>działania kampanijne, digitalowe (w tym e-commerce)</a:t>
            </a:r>
            <a:r>
              <a:rPr lang="pl-PL" sz="1200" dirty="0"/>
              <a:t> czy </a:t>
            </a:r>
            <a:r>
              <a:rPr lang="pl-PL" sz="1200" b="1" dirty="0"/>
              <a:t>w punkcie sprzedaży</a:t>
            </a:r>
            <a:r>
              <a:rPr lang="pl-PL" sz="1200" dirty="0"/>
              <a:t>. Efekty tych działań będą widoczne we wskaźnikach dotyczących samej </a:t>
            </a:r>
            <a:r>
              <a:rPr lang="pl-PL" sz="1200" b="1" dirty="0"/>
              <a:t>marki</a:t>
            </a:r>
            <a:r>
              <a:rPr lang="pl-PL" sz="1200" dirty="0"/>
              <a:t>, jak i tych </a:t>
            </a:r>
            <a:r>
              <a:rPr lang="pl-PL" sz="1200" b="1" dirty="0"/>
              <a:t>biznesowych</a:t>
            </a:r>
            <a:r>
              <a:rPr lang="pl-PL" sz="1200" dirty="0"/>
              <a:t>, które są naczelnym celem wszelkich aktywności marketingowych. Nie zapominamy także o wskaźnikach </a:t>
            </a:r>
            <a:r>
              <a:rPr lang="pl-PL" sz="1200" b="1" dirty="0"/>
              <a:t>relacyjnych</a:t>
            </a:r>
            <a:r>
              <a:rPr lang="pl-PL" sz="1200" dirty="0"/>
              <a:t>, podsumowujących, jak trwałe udało nam się zbudować relacje z klientami. </a:t>
            </a:r>
          </a:p>
          <a:p>
            <a:pPr algn="just">
              <a:lnSpc>
                <a:spcPct val="120000"/>
              </a:lnSpc>
            </a:pPr>
            <a:r>
              <a:rPr lang="pl-PL" sz="1200" dirty="0"/>
              <a:t>Proces nie ma końca, docierając do rozliczenia efektów biznesowych, najczęściej jesteśmy już w procesie planowania inwestycji na kolejny okres.</a:t>
            </a:r>
          </a:p>
        </p:txBody>
      </p:sp>
      <p:sp>
        <p:nvSpPr>
          <p:cNvPr id="23" name="Content Placeholder 2">
            <a:extLst>
              <a:ext uri="{FF2B5EF4-FFF2-40B4-BE49-F238E27FC236}">
                <a16:creationId xmlns:a16="http://schemas.microsoft.com/office/drawing/2014/main" id="{FC16424A-B253-757F-3F0E-0D4BF49ACEF3}"/>
              </a:ext>
            </a:extLst>
          </p:cNvPr>
          <p:cNvSpPr txBox="1">
            <a:spLocks/>
          </p:cNvSpPr>
          <p:nvPr/>
        </p:nvSpPr>
        <p:spPr>
          <a:xfrm>
            <a:off x="3647375" y="5331678"/>
            <a:ext cx="1527139" cy="1146674"/>
          </a:xfrm>
          <a:prstGeom prst="rect">
            <a:avLst/>
          </a:prstGeom>
        </p:spPr>
        <p:txBody>
          <a:bodyPr vert="horz" lIns="18000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chemeClr val="tx2"/>
              </a:buClr>
              <a:buSzPct val="200000"/>
              <a:buFont typeface="Arial" panose="020B0604020202020204" pitchFamily="34" charset="0"/>
              <a:buNone/>
            </a:pPr>
            <a:r>
              <a:rPr lang="pl-PL" sz="1400" dirty="0">
                <a:solidFill>
                  <a:prstClr val="black"/>
                </a:solidFill>
                <a:latin typeface="+mj-lt"/>
              </a:rPr>
              <a:t>PLANOWANIE</a:t>
            </a:r>
            <a:br>
              <a:rPr lang="pl-PL" sz="1400" dirty="0">
                <a:solidFill>
                  <a:prstClr val="black"/>
                </a:solidFill>
                <a:latin typeface="+mj-lt"/>
              </a:rPr>
            </a:br>
            <a:r>
              <a:rPr lang="pl-PL" sz="1400" dirty="0">
                <a:solidFill>
                  <a:prstClr val="black"/>
                </a:solidFill>
                <a:latin typeface="+mj-lt"/>
              </a:rPr>
              <a:t>INWESTYCJI</a:t>
            </a:r>
          </a:p>
        </p:txBody>
      </p:sp>
      <p:sp>
        <p:nvSpPr>
          <p:cNvPr id="24" name="Content Placeholder 2">
            <a:extLst>
              <a:ext uri="{FF2B5EF4-FFF2-40B4-BE49-F238E27FC236}">
                <a16:creationId xmlns:a16="http://schemas.microsoft.com/office/drawing/2014/main" id="{9F5F76F4-221A-139B-2C91-0F202BD93A46}"/>
              </a:ext>
            </a:extLst>
          </p:cNvPr>
          <p:cNvSpPr txBox="1">
            <a:spLocks/>
          </p:cNvSpPr>
          <p:nvPr/>
        </p:nvSpPr>
        <p:spPr>
          <a:xfrm>
            <a:off x="5122856" y="5321281"/>
            <a:ext cx="1949568" cy="1277746"/>
          </a:xfrm>
          <a:prstGeom prst="rect">
            <a:avLst/>
          </a:prstGeom>
        </p:spPr>
        <p:txBody>
          <a:bodyPr vert="horz" lIns="18000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chemeClr val="tx2"/>
              </a:buClr>
              <a:buSzPct val="200000"/>
              <a:buFont typeface="Arial" panose="020B0604020202020204" pitchFamily="34" charset="0"/>
              <a:buNone/>
            </a:pPr>
            <a:r>
              <a:rPr lang="pl-PL" sz="1400" dirty="0">
                <a:solidFill>
                  <a:prstClr val="black"/>
                </a:solidFill>
                <a:latin typeface="+mj-lt"/>
              </a:rPr>
              <a:t>AKTYWACJE </a:t>
            </a:r>
            <a:r>
              <a:rPr lang="pl-PL" sz="1300" dirty="0">
                <a:solidFill>
                  <a:prstClr val="black"/>
                </a:solidFill>
                <a:latin typeface="+mj-lt"/>
              </a:rPr>
              <a:t>kampanijne, </a:t>
            </a:r>
            <a:br>
              <a:rPr lang="pl-PL" sz="1300" dirty="0">
                <a:solidFill>
                  <a:prstClr val="black"/>
                </a:solidFill>
                <a:latin typeface="+mj-lt"/>
              </a:rPr>
            </a:br>
            <a:r>
              <a:rPr lang="pl-PL" sz="1300" dirty="0">
                <a:solidFill>
                  <a:prstClr val="black"/>
                </a:solidFill>
                <a:latin typeface="+mj-lt"/>
              </a:rPr>
              <a:t>digitalowe </a:t>
            </a:r>
            <a:br>
              <a:rPr lang="pl-PL" sz="1300" dirty="0">
                <a:solidFill>
                  <a:prstClr val="black"/>
                </a:solidFill>
                <a:latin typeface="+mj-lt"/>
              </a:rPr>
            </a:br>
            <a:r>
              <a:rPr lang="pl-PL" sz="1300" dirty="0">
                <a:solidFill>
                  <a:prstClr val="black"/>
                </a:solidFill>
                <a:latin typeface="+mj-lt"/>
              </a:rPr>
              <a:t>i e-commerce, </a:t>
            </a:r>
            <a:br>
              <a:rPr lang="pl-PL" sz="1300" dirty="0">
                <a:solidFill>
                  <a:prstClr val="black"/>
                </a:solidFill>
                <a:latin typeface="+mj-lt"/>
              </a:rPr>
            </a:br>
            <a:r>
              <a:rPr lang="pl-PL" sz="1300" dirty="0">
                <a:solidFill>
                  <a:prstClr val="black"/>
                </a:solidFill>
                <a:latin typeface="+mj-lt"/>
              </a:rPr>
              <a:t>w punkcie sprzedaży</a:t>
            </a:r>
            <a:endParaRPr lang="pl-PL" sz="1300" dirty="0">
              <a:latin typeface="+mj-lt"/>
            </a:endParaRPr>
          </a:p>
        </p:txBody>
      </p:sp>
      <p:sp>
        <p:nvSpPr>
          <p:cNvPr id="25" name="Content Placeholder 2">
            <a:extLst>
              <a:ext uri="{FF2B5EF4-FFF2-40B4-BE49-F238E27FC236}">
                <a16:creationId xmlns:a16="http://schemas.microsoft.com/office/drawing/2014/main" id="{57E41A53-6931-E225-74F4-CF435707EE1C}"/>
              </a:ext>
            </a:extLst>
          </p:cNvPr>
          <p:cNvSpPr txBox="1">
            <a:spLocks/>
          </p:cNvSpPr>
          <p:nvPr/>
        </p:nvSpPr>
        <p:spPr>
          <a:xfrm>
            <a:off x="6852743" y="5331678"/>
            <a:ext cx="1848149" cy="519856"/>
          </a:xfrm>
          <a:prstGeom prst="rect">
            <a:avLst/>
          </a:prstGeom>
        </p:spPr>
        <p:txBody>
          <a:bodyPr vert="horz" lIns="18000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chemeClr val="tx2"/>
              </a:buClr>
              <a:buSzPct val="200000"/>
              <a:buFont typeface="Arial" panose="020B0604020202020204" pitchFamily="34" charset="0"/>
              <a:buNone/>
            </a:pPr>
            <a:r>
              <a:rPr lang="pl-PL" sz="1400" dirty="0">
                <a:solidFill>
                  <a:prstClr val="black"/>
                </a:solidFill>
                <a:latin typeface="+mj-lt"/>
              </a:rPr>
              <a:t>MARKA</a:t>
            </a:r>
          </a:p>
        </p:txBody>
      </p:sp>
      <p:sp>
        <p:nvSpPr>
          <p:cNvPr id="26" name="Content Placeholder 2">
            <a:extLst>
              <a:ext uri="{FF2B5EF4-FFF2-40B4-BE49-F238E27FC236}">
                <a16:creationId xmlns:a16="http://schemas.microsoft.com/office/drawing/2014/main" id="{E9BF5546-7507-AA9C-5BBA-DBAC6287EEB0}"/>
              </a:ext>
            </a:extLst>
          </p:cNvPr>
          <p:cNvSpPr txBox="1">
            <a:spLocks/>
          </p:cNvSpPr>
          <p:nvPr/>
        </p:nvSpPr>
        <p:spPr>
          <a:xfrm>
            <a:off x="8550303" y="5322884"/>
            <a:ext cx="1832685" cy="519856"/>
          </a:xfrm>
          <a:prstGeom prst="rect">
            <a:avLst/>
          </a:prstGeom>
        </p:spPr>
        <p:txBody>
          <a:bodyPr vert="horz" lIns="18000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chemeClr val="tx2"/>
              </a:buClr>
              <a:buSzPct val="200000"/>
              <a:buFont typeface="Arial" panose="020B0604020202020204" pitchFamily="34" charset="0"/>
              <a:buNone/>
            </a:pPr>
            <a:r>
              <a:rPr lang="pl-PL" sz="1400" dirty="0">
                <a:solidFill>
                  <a:prstClr val="black"/>
                </a:solidFill>
                <a:latin typeface="+mj-lt"/>
              </a:rPr>
              <a:t>BIZNES</a:t>
            </a:r>
          </a:p>
        </p:txBody>
      </p:sp>
      <p:sp>
        <p:nvSpPr>
          <p:cNvPr id="27" name="Content Placeholder 2">
            <a:extLst>
              <a:ext uri="{FF2B5EF4-FFF2-40B4-BE49-F238E27FC236}">
                <a16:creationId xmlns:a16="http://schemas.microsoft.com/office/drawing/2014/main" id="{ECEB51CB-7A8B-1970-0ACB-4A87F945F27F}"/>
              </a:ext>
            </a:extLst>
          </p:cNvPr>
          <p:cNvSpPr txBox="1">
            <a:spLocks/>
          </p:cNvSpPr>
          <p:nvPr/>
        </p:nvSpPr>
        <p:spPr>
          <a:xfrm>
            <a:off x="10209046" y="5331678"/>
            <a:ext cx="1832685" cy="519856"/>
          </a:xfrm>
          <a:prstGeom prst="rect">
            <a:avLst/>
          </a:prstGeom>
        </p:spPr>
        <p:txBody>
          <a:bodyPr vert="horz" lIns="18000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chemeClr val="tx2"/>
              </a:buClr>
              <a:buSzPct val="200000"/>
              <a:buFont typeface="Arial" panose="020B0604020202020204" pitchFamily="34" charset="0"/>
              <a:buNone/>
            </a:pPr>
            <a:r>
              <a:rPr lang="pl-PL" sz="1400" dirty="0">
                <a:solidFill>
                  <a:prstClr val="black"/>
                </a:solidFill>
                <a:latin typeface="+mj-lt"/>
              </a:rPr>
              <a:t>RELACJE</a:t>
            </a:r>
          </a:p>
        </p:txBody>
      </p:sp>
      <p:cxnSp>
        <p:nvCxnSpPr>
          <p:cNvPr id="28" name="Straight Connector 27">
            <a:extLst>
              <a:ext uri="{FF2B5EF4-FFF2-40B4-BE49-F238E27FC236}">
                <a16:creationId xmlns:a16="http://schemas.microsoft.com/office/drawing/2014/main" id="{3C911C34-C9F8-BB08-EE8C-881CC637A028}"/>
              </a:ext>
            </a:extLst>
          </p:cNvPr>
          <p:cNvCxnSpPr>
            <a:cxnSpLocks/>
          </p:cNvCxnSpPr>
          <p:nvPr/>
        </p:nvCxnSpPr>
        <p:spPr>
          <a:xfrm>
            <a:off x="4968835" y="4834127"/>
            <a:ext cx="622298" cy="0"/>
          </a:xfrm>
          <a:prstGeom prst="line">
            <a:avLst/>
          </a:prstGeom>
          <a:ln w="76200" cap="rnd">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32B8C32-72AB-E060-6068-9BAF076685F6}"/>
              </a:ext>
            </a:extLst>
          </p:cNvPr>
          <p:cNvCxnSpPr>
            <a:cxnSpLocks/>
          </p:cNvCxnSpPr>
          <p:nvPr/>
        </p:nvCxnSpPr>
        <p:spPr>
          <a:xfrm flipV="1">
            <a:off x="9472050" y="5898189"/>
            <a:ext cx="0" cy="747493"/>
          </a:xfrm>
          <a:prstGeom prst="line">
            <a:avLst/>
          </a:prstGeom>
          <a:ln w="76200" cap="rnd">
            <a:solidFill>
              <a:schemeClr val="bg1">
                <a:lumMod val="75000"/>
              </a:schemeClr>
            </a:solidFill>
            <a:prstDash val="sysDot"/>
            <a:round/>
            <a:headEnd type="none"/>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353F673-0CB6-16FF-5C10-D0906D9DCB86}"/>
              </a:ext>
            </a:extLst>
          </p:cNvPr>
          <p:cNvCxnSpPr>
            <a:cxnSpLocks/>
          </p:cNvCxnSpPr>
          <p:nvPr/>
        </p:nvCxnSpPr>
        <p:spPr>
          <a:xfrm flipH="1">
            <a:off x="4505566" y="6645682"/>
            <a:ext cx="4961079" cy="0"/>
          </a:xfrm>
          <a:prstGeom prst="line">
            <a:avLst/>
          </a:prstGeom>
          <a:ln w="762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B18FBC8-8CEA-4EA0-FB7E-11D92520DD6D}"/>
              </a:ext>
            </a:extLst>
          </p:cNvPr>
          <p:cNvCxnSpPr>
            <a:cxnSpLocks/>
          </p:cNvCxnSpPr>
          <p:nvPr/>
        </p:nvCxnSpPr>
        <p:spPr>
          <a:xfrm flipV="1">
            <a:off x="4410945" y="5915608"/>
            <a:ext cx="0" cy="730074"/>
          </a:xfrm>
          <a:prstGeom prst="line">
            <a:avLst/>
          </a:prstGeom>
          <a:ln w="76200" cap="rnd">
            <a:solidFill>
              <a:schemeClr val="bg1">
                <a:lumMod val="75000"/>
              </a:schemeClr>
            </a:solidFill>
            <a:prstDash val="sysDot"/>
            <a:round/>
            <a:headEnd type="none"/>
            <a:tailEnd type="triangle"/>
          </a:ln>
        </p:spPr>
        <p:style>
          <a:lnRef idx="1">
            <a:schemeClr val="accent1"/>
          </a:lnRef>
          <a:fillRef idx="0">
            <a:schemeClr val="accent1"/>
          </a:fillRef>
          <a:effectRef idx="0">
            <a:schemeClr val="accent1"/>
          </a:effectRef>
          <a:fontRef idx="minor">
            <a:schemeClr val="tx1"/>
          </a:fontRef>
        </p:style>
      </p:cxnSp>
      <p:grpSp>
        <p:nvGrpSpPr>
          <p:cNvPr id="96" name="Group 95">
            <a:extLst>
              <a:ext uri="{FF2B5EF4-FFF2-40B4-BE49-F238E27FC236}">
                <a16:creationId xmlns:a16="http://schemas.microsoft.com/office/drawing/2014/main" id="{BB2B8718-01CF-E416-D306-9175BC7A3B66}"/>
              </a:ext>
            </a:extLst>
          </p:cNvPr>
          <p:cNvGrpSpPr/>
          <p:nvPr/>
        </p:nvGrpSpPr>
        <p:grpSpPr>
          <a:xfrm>
            <a:off x="554725" y="4397662"/>
            <a:ext cx="11082551" cy="873683"/>
            <a:chOff x="554724" y="4267030"/>
            <a:chExt cx="11082551" cy="873683"/>
          </a:xfrm>
        </p:grpSpPr>
        <p:cxnSp>
          <p:nvCxnSpPr>
            <p:cNvPr id="29" name="Straight Connector 28">
              <a:extLst>
                <a:ext uri="{FF2B5EF4-FFF2-40B4-BE49-F238E27FC236}">
                  <a16:creationId xmlns:a16="http://schemas.microsoft.com/office/drawing/2014/main" id="{E274F64D-B1CD-1A94-5866-4F3C24684739}"/>
                </a:ext>
              </a:extLst>
            </p:cNvPr>
            <p:cNvCxnSpPr>
              <a:cxnSpLocks/>
            </p:cNvCxnSpPr>
            <p:nvPr/>
          </p:nvCxnSpPr>
          <p:spPr>
            <a:xfrm>
              <a:off x="6647630" y="4703495"/>
              <a:ext cx="622298" cy="0"/>
            </a:xfrm>
            <a:prstGeom prst="line">
              <a:avLst/>
            </a:prstGeom>
            <a:ln w="76200" cap="rnd">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339AAF1-F27F-B22F-4EFF-76C9365143F3}"/>
                </a:ext>
              </a:extLst>
            </p:cNvPr>
            <p:cNvCxnSpPr>
              <a:cxnSpLocks/>
            </p:cNvCxnSpPr>
            <p:nvPr/>
          </p:nvCxnSpPr>
          <p:spPr>
            <a:xfrm>
              <a:off x="8340185" y="4703495"/>
              <a:ext cx="622298" cy="0"/>
            </a:xfrm>
            <a:prstGeom prst="line">
              <a:avLst/>
            </a:prstGeom>
            <a:ln w="76200" cap="rnd">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67CCD00-867D-1B50-85E4-43DB3E12E942}"/>
                </a:ext>
              </a:extLst>
            </p:cNvPr>
            <p:cNvCxnSpPr>
              <a:cxnSpLocks/>
            </p:cNvCxnSpPr>
            <p:nvPr/>
          </p:nvCxnSpPr>
          <p:spPr>
            <a:xfrm>
              <a:off x="9992421" y="4703495"/>
              <a:ext cx="622298" cy="0"/>
            </a:xfrm>
            <a:prstGeom prst="line">
              <a:avLst/>
            </a:prstGeom>
            <a:ln w="76200" cap="rnd">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2" name="Graphic 31">
              <a:extLst>
                <a:ext uri="{FF2B5EF4-FFF2-40B4-BE49-F238E27FC236}">
                  <a16:creationId xmlns:a16="http://schemas.microsoft.com/office/drawing/2014/main" id="{91BA0A66-54DF-978C-18C3-FC2994C9EA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97182" y="4267783"/>
              <a:ext cx="997635" cy="872930"/>
            </a:xfrm>
            <a:prstGeom prst="rect">
              <a:avLst/>
            </a:prstGeom>
            <a:effectLst>
              <a:outerShdw blurRad="50800" dist="38100" dir="8100000" algn="tr" rotWithShape="0">
                <a:prstClr val="black">
                  <a:alpha val="40000"/>
                </a:prstClr>
              </a:outerShdw>
            </a:effectLst>
          </p:spPr>
        </p:pic>
        <p:pic>
          <p:nvPicPr>
            <p:cNvPr id="33" name="Graphic 32">
              <a:extLst>
                <a:ext uri="{FF2B5EF4-FFF2-40B4-BE49-F238E27FC236}">
                  <a16:creationId xmlns:a16="http://schemas.microsoft.com/office/drawing/2014/main" id="{CDD28BEB-1E1A-C9D2-E43C-49804422F6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58820" y="4267783"/>
              <a:ext cx="997635" cy="872930"/>
            </a:xfrm>
            <a:prstGeom prst="rect">
              <a:avLst/>
            </a:prstGeom>
            <a:effectLst>
              <a:outerShdw blurRad="50800" dist="38100" dir="8100000" algn="tr" rotWithShape="0">
                <a:prstClr val="black">
                  <a:alpha val="40000"/>
                </a:prstClr>
              </a:outerShdw>
            </a:effectLst>
          </p:spPr>
        </p:pic>
        <p:pic>
          <p:nvPicPr>
            <p:cNvPr id="34" name="Graphic 33">
              <a:extLst>
                <a:ext uri="{FF2B5EF4-FFF2-40B4-BE49-F238E27FC236}">
                  <a16:creationId xmlns:a16="http://schemas.microsoft.com/office/drawing/2014/main" id="{B22AC716-B937-C7AC-0738-AEC63B3FCBE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78001" y="4267783"/>
              <a:ext cx="997635" cy="872930"/>
            </a:xfrm>
            <a:prstGeom prst="rect">
              <a:avLst/>
            </a:prstGeom>
            <a:effectLst>
              <a:outerShdw blurRad="50800" dist="38100" dir="8100000" algn="tr" rotWithShape="0">
                <a:prstClr val="black">
                  <a:alpha val="40000"/>
                </a:prstClr>
              </a:outerShdw>
            </a:effectLst>
          </p:spPr>
        </p:pic>
        <p:pic>
          <p:nvPicPr>
            <p:cNvPr id="35" name="Graphic 34">
              <a:extLst>
                <a:ext uri="{FF2B5EF4-FFF2-40B4-BE49-F238E27FC236}">
                  <a16:creationId xmlns:a16="http://schemas.microsoft.com/office/drawing/2014/main" id="{936CE891-FF1B-1E67-E04B-CB2F70B7B8F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916363" y="4267783"/>
              <a:ext cx="997635" cy="872930"/>
            </a:xfrm>
            <a:prstGeom prst="rect">
              <a:avLst/>
            </a:prstGeom>
            <a:effectLst>
              <a:outerShdw blurRad="50800" dist="38100" dir="8100000" algn="tr" rotWithShape="0">
                <a:prstClr val="black">
                  <a:alpha val="40000"/>
                </a:prstClr>
              </a:outerShdw>
            </a:effectLst>
          </p:spPr>
        </p:pic>
        <p:pic>
          <p:nvPicPr>
            <p:cNvPr id="36" name="Graphic 35">
              <a:extLst>
                <a:ext uri="{FF2B5EF4-FFF2-40B4-BE49-F238E27FC236}">
                  <a16:creationId xmlns:a16="http://schemas.microsoft.com/office/drawing/2014/main" id="{828F146F-5C3B-A48E-73F5-20C5C2715D6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639640" y="4267783"/>
              <a:ext cx="997635" cy="872930"/>
            </a:xfrm>
            <a:prstGeom prst="rect">
              <a:avLst/>
            </a:prstGeom>
            <a:effectLst>
              <a:outerShdw blurRad="50800" dist="38100" dir="8100000" algn="tr" rotWithShape="0">
                <a:prstClr val="black">
                  <a:alpha val="40000"/>
                </a:prstClr>
              </a:outerShdw>
            </a:effectLst>
          </p:spPr>
        </p:pic>
        <p:cxnSp>
          <p:nvCxnSpPr>
            <p:cNvPr id="77" name="Straight Connector 76">
              <a:extLst>
                <a:ext uri="{FF2B5EF4-FFF2-40B4-BE49-F238E27FC236}">
                  <a16:creationId xmlns:a16="http://schemas.microsoft.com/office/drawing/2014/main" id="{5DCD96E0-F89C-0835-3779-0375ECD74D86}"/>
                </a:ext>
              </a:extLst>
            </p:cNvPr>
            <p:cNvCxnSpPr>
              <a:cxnSpLocks/>
            </p:cNvCxnSpPr>
            <p:nvPr/>
          </p:nvCxnSpPr>
          <p:spPr>
            <a:xfrm>
              <a:off x="1607196" y="4702742"/>
              <a:ext cx="622298" cy="0"/>
            </a:xfrm>
            <a:prstGeom prst="line">
              <a:avLst/>
            </a:prstGeom>
            <a:ln w="76200" cap="rnd">
              <a:solidFill>
                <a:schemeClr val="bg1">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9FB60597-C0C2-D0CC-D827-8449B0E97DD0}"/>
                </a:ext>
              </a:extLst>
            </p:cNvPr>
            <p:cNvCxnSpPr>
              <a:cxnSpLocks/>
            </p:cNvCxnSpPr>
            <p:nvPr/>
          </p:nvCxnSpPr>
          <p:spPr>
            <a:xfrm>
              <a:off x="3285991" y="4702742"/>
              <a:ext cx="622298" cy="0"/>
            </a:xfrm>
            <a:prstGeom prst="line">
              <a:avLst/>
            </a:prstGeom>
            <a:ln w="76200" cap="rnd">
              <a:solidFill>
                <a:schemeClr val="bg1">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79" name="Graphic 78">
              <a:extLst>
                <a:ext uri="{FF2B5EF4-FFF2-40B4-BE49-F238E27FC236}">
                  <a16:creationId xmlns:a16="http://schemas.microsoft.com/office/drawing/2014/main" id="{FC775AEB-F776-C280-C4FF-025C0FF65417}"/>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2235543" y="4267030"/>
              <a:ext cx="997634" cy="872930"/>
            </a:xfrm>
            <a:prstGeom prst="rect">
              <a:avLst/>
            </a:prstGeom>
            <a:effectLst>
              <a:outerShdw blurRad="50800" dist="38100" dir="8100000" algn="tr" rotWithShape="0">
                <a:prstClr val="black">
                  <a:alpha val="40000"/>
                </a:prstClr>
              </a:outerShdw>
            </a:effectLst>
          </p:spPr>
        </p:pic>
        <p:pic>
          <p:nvPicPr>
            <p:cNvPr id="80" name="Graphic 79">
              <a:extLst>
                <a:ext uri="{FF2B5EF4-FFF2-40B4-BE49-F238E27FC236}">
                  <a16:creationId xmlns:a16="http://schemas.microsoft.com/office/drawing/2014/main" id="{FDD42C1E-D8EB-5FE5-9E4A-FB57C3F738BD}"/>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554724" y="4267030"/>
              <a:ext cx="997634" cy="872930"/>
            </a:xfrm>
            <a:prstGeom prst="rect">
              <a:avLst/>
            </a:prstGeom>
            <a:effectLst>
              <a:outerShdw blurRad="50800" dist="38100" dir="8100000" algn="tr" rotWithShape="0">
                <a:prstClr val="black">
                  <a:alpha val="40000"/>
                </a:prstClr>
              </a:outerShdw>
            </a:effectLst>
          </p:spPr>
        </p:pic>
      </p:grpSp>
      <p:sp>
        <p:nvSpPr>
          <p:cNvPr id="89" name="Content Placeholder 2">
            <a:extLst>
              <a:ext uri="{FF2B5EF4-FFF2-40B4-BE49-F238E27FC236}">
                <a16:creationId xmlns:a16="http://schemas.microsoft.com/office/drawing/2014/main" id="{FB8FEC2E-EE77-DEB2-7785-D84A2FB37D0A}"/>
              </a:ext>
            </a:extLst>
          </p:cNvPr>
          <p:cNvSpPr txBox="1">
            <a:spLocks/>
          </p:cNvSpPr>
          <p:nvPr/>
        </p:nvSpPr>
        <p:spPr>
          <a:xfrm>
            <a:off x="327295" y="5331678"/>
            <a:ext cx="1408201" cy="1146674"/>
          </a:xfrm>
          <a:prstGeom prst="rect">
            <a:avLst/>
          </a:prstGeom>
        </p:spPr>
        <p:txBody>
          <a:bodyPr vert="horz" lIns="18000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chemeClr val="tx2"/>
              </a:buClr>
              <a:buSzPct val="200000"/>
              <a:buFont typeface="Arial" panose="020B0604020202020204" pitchFamily="34" charset="0"/>
              <a:buNone/>
            </a:pPr>
            <a:r>
              <a:rPr lang="pl-PL" sz="1400" dirty="0">
                <a:solidFill>
                  <a:schemeClr val="bg1">
                    <a:lumMod val="75000"/>
                  </a:schemeClr>
                </a:solidFill>
                <a:latin typeface="+mj-lt"/>
              </a:rPr>
              <a:t>STRATEGIA</a:t>
            </a:r>
            <a:br>
              <a:rPr lang="pl-PL" sz="1400" dirty="0">
                <a:solidFill>
                  <a:schemeClr val="bg1">
                    <a:lumMod val="75000"/>
                  </a:schemeClr>
                </a:solidFill>
                <a:latin typeface="+mj-lt"/>
              </a:rPr>
            </a:br>
            <a:r>
              <a:rPr lang="pl-PL" sz="1400" dirty="0">
                <a:solidFill>
                  <a:schemeClr val="bg1">
                    <a:lumMod val="75000"/>
                  </a:schemeClr>
                </a:solidFill>
                <a:latin typeface="+mj-lt"/>
              </a:rPr>
              <a:t>BIZNESOWA</a:t>
            </a:r>
          </a:p>
        </p:txBody>
      </p:sp>
      <p:sp>
        <p:nvSpPr>
          <p:cNvPr id="90" name="Content Placeholder 2">
            <a:extLst>
              <a:ext uri="{FF2B5EF4-FFF2-40B4-BE49-F238E27FC236}">
                <a16:creationId xmlns:a16="http://schemas.microsoft.com/office/drawing/2014/main" id="{7E207E18-47D6-63ED-3C87-F603191311CD}"/>
              </a:ext>
            </a:extLst>
          </p:cNvPr>
          <p:cNvSpPr txBox="1">
            <a:spLocks/>
          </p:cNvSpPr>
          <p:nvPr/>
        </p:nvSpPr>
        <p:spPr>
          <a:xfrm>
            <a:off x="1954990" y="5330612"/>
            <a:ext cx="1525326" cy="1146674"/>
          </a:xfrm>
          <a:prstGeom prst="rect">
            <a:avLst/>
          </a:prstGeom>
        </p:spPr>
        <p:txBody>
          <a:bodyPr vert="horz" lIns="18000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chemeClr val="tx2"/>
              </a:buClr>
              <a:buSzPct val="200000"/>
              <a:buFont typeface="Arial" panose="020B0604020202020204" pitchFamily="34" charset="0"/>
              <a:buNone/>
            </a:pPr>
            <a:r>
              <a:rPr lang="pl-PL" sz="1400" dirty="0">
                <a:solidFill>
                  <a:schemeClr val="bg1">
                    <a:lumMod val="75000"/>
                  </a:schemeClr>
                </a:solidFill>
                <a:latin typeface="+mj-lt"/>
              </a:rPr>
              <a:t>ROZWÓJ</a:t>
            </a:r>
            <a:br>
              <a:rPr lang="pl-PL" sz="1400" dirty="0">
                <a:solidFill>
                  <a:schemeClr val="bg1">
                    <a:lumMod val="75000"/>
                  </a:schemeClr>
                </a:solidFill>
                <a:latin typeface="+mj-lt"/>
              </a:rPr>
            </a:br>
            <a:r>
              <a:rPr lang="pl-PL" sz="1400" dirty="0">
                <a:solidFill>
                  <a:schemeClr val="bg1">
                    <a:lumMod val="75000"/>
                  </a:schemeClr>
                </a:solidFill>
                <a:latin typeface="+mj-lt"/>
              </a:rPr>
              <a:t>PORTFOLIO</a:t>
            </a:r>
            <a:br>
              <a:rPr lang="pl-PL" sz="1400" dirty="0">
                <a:solidFill>
                  <a:schemeClr val="bg1">
                    <a:lumMod val="75000"/>
                  </a:schemeClr>
                </a:solidFill>
                <a:latin typeface="+mj-lt"/>
              </a:rPr>
            </a:br>
            <a:r>
              <a:rPr lang="pl-PL" sz="1400" dirty="0">
                <a:solidFill>
                  <a:schemeClr val="bg1">
                    <a:lumMod val="75000"/>
                  </a:schemeClr>
                </a:solidFill>
                <a:latin typeface="+mj-lt"/>
              </a:rPr>
              <a:t>PRODUKTÓW</a:t>
            </a:r>
            <a:br>
              <a:rPr lang="pl-PL" sz="1400" dirty="0">
                <a:solidFill>
                  <a:schemeClr val="bg1">
                    <a:lumMod val="75000"/>
                  </a:schemeClr>
                </a:solidFill>
                <a:latin typeface="+mj-lt"/>
              </a:rPr>
            </a:br>
            <a:r>
              <a:rPr lang="pl-PL" sz="1400" dirty="0">
                <a:solidFill>
                  <a:schemeClr val="bg1">
                    <a:lumMod val="75000"/>
                  </a:schemeClr>
                </a:solidFill>
                <a:latin typeface="+mj-lt"/>
              </a:rPr>
              <a:t>I USŁUG</a:t>
            </a:r>
          </a:p>
        </p:txBody>
      </p:sp>
      <p:sp>
        <p:nvSpPr>
          <p:cNvPr id="91" name="Content Placeholder 2">
            <a:extLst>
              <a:ext uri="{FF2B5EF4-FFF2-40B4-BE49-F238E27FC236}">
                <a16:creationId xmlns:a16="http://schemas.microsoft.com/office/drawing/2014/main" id="{97340825-1534-8BE8-51EA-12C5164D0DE7}"/>
              </a:ext>
            </a:extLst>
          </p:cNvPr>
          <p:cNvSpPr txBox="1">
            <a:spLocks/>
          </p:cNvSpPr>
          <p:nvPr/>
        </p:nvSpPr>
        <p:spPr>
          <a:xfrm>
            <a:off x="4751261" y="4091699"/>
            <a:ext cx="2689478" cy="351547"/>
          </a:xfrm>
          <a:prstGeom prst="rect">
            <a:avLst/>
          </a:prstGeom>
        </p:spPr>
        <p:txBody>
          <a:bodyPr vert="horz" lIns="9000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chemeClr val="tx2"/>
              </a:buClr>
              <a:buSzPct val="200000"/>
              <a:buFont typeface="Arial" panose="020B0604020202020204" pitchFamily="34" charset="0"/>
              <a:buNone/>
            </a:pPr>
            <a:r>
              <a:rPr lang="pl-PL" sz="1400" dirty="0">
                <a:solidFill>
                  <a:prstClr val="black"/>
                </a:solidFill>
                <a:latin typeface="+mj-lt"/>
              </a:rPr>
              <a:t>PROCES MARKETINGOWY</a:t>
            </a:r>
          </a:p>
        </p:txBody>
      </p:sp>
      <p:cxnSp>
        <p:nvCxnSpPr>
          <p:cNvPr id="93" name="Straight Connector 92">
            <a:extLst>
              <a:ext uri="{FF2B5EF4-FFF2-40B4-BE49-F238E27FC236}">
                <a16:creationId xmlns:a16="http://schemas.microsoft.com/office/drawing/2014/main" id="{5F4E6D10-1C6F-4F08-068C-AAD060604994}"/>
              </a:ext>
            </a:extLst>
          </p:cNvPr>
          <p:cNvCxnSpPr>
            <a:cxnSpLocks/>
          </p:cNvCxnSpPr>
          <p:nvPr/>
        </p:nvCxnSpPr>
        <p:spPr>
          <a:xfrm>
            <a:off x="625151" y="4236211"/>
            <a:ext cx="428884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DC4F519D-558F-851A-00EB-69BF81AA7F99}"/>
              </a:ext>
            </a:extLst>
          </p:cNvPr>
          <p:cNvCxnSpPr>
            <a:cxnSpLocks/>
          </p:cNvCxnSpPr>
          <p:nvPr/>
        </p:nvCxnSpPr>
        <p:spPr>
          <a:xfrm>
            <a:off x="7263684" y="4236211"/>
            <a:ext cx="428884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3192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71AB7-8B73-4F76-5FF7-A3E826BCF94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1F161BE-7CA7-FA56-D24F-37E9088E3A22}"/>
              </a:ext>
            </a:extLst>
          </p:cNvPr>
          <p:cNvSpPr>
            <a:spLocks noGrp="1"/>
          </p:cNvSpPr>
          <p:nvPr>
            <p:ph type="title"/>
          </p:nvPr>
        </p:nvSpPr>
        <p:spPr>
          <a:xfrm>
            <a:off x="283028" y="203401"/>
            <a:ext cx="11173411" cy="969135"/>
          </a:xfrm>
        </p:spPr>
        <p:txBody>
          <a:bodyPr>
            <a:normAutofit/>
          </a:bodyPr>
          <a:lstStyle/>
          <a:p>
            <a:r>
              <a:rPr lang="pl-PL" dirty="0"/>
              <a:t>Alternatywna postać modelu</a:t>
            </a:r>
          </a:p>
        </p:txBody>
      </p:sp>
      <p:sp>
        <p:nvSpPr>
          <p:cNvPr id="7" name="Subtitle 6">
            <a:extLst>
              <a:ext uri="{FF2B5EF4-FFF2-40B4-BE49-F238E27FC236}">
                <a16:creationId xmlns:a16="http://schemas.microsoft.com/office/drawing/2014/main" id="{F5944EE1-8284-9A3C-CA92-217CB9F6A9D9}"/>
              </a:ext>
            </a:extLst>
          </p:cNvPr>
          <p:cNvSpPr>
            <a:spLocks noGrp="1"/>
          </p:cNvSpPr>
          <p:nvPr>
            <p:ph type="subTitle" idx="1"/>
          </p:nvPr>
        </p:nvSpPr>
        <p:spPr>
          <a:xfrm>
            <a:off x="254261" y="1061350"/>
            <a:ext cx="11937739" cy="625399"/>
          </a:xfrm>
        </p:spPr>
        <p:txBody>
          <a:bodyPr lIns="180000" rIns="180000">
            <a:normAutofit/>
          </a:bodyPr>
          <a:lstStyle/>
          <a:p>
            <a:pPr algn="l">
              <a:spcBef>
                <a:spcPts val="1000"/>
              </a:spcBef>
              <a:buClr>
                <a:srgbClr val="000000"/>
              </a:buClr>
              <a:buSzPct val="100000"/>
            </a:pPr>
            <a:r>
              <a:rPr lang="pl-PL" sz="2000" dirty="0">
                <a:ea typeface="Calibri"/>
                <a:cs typeface="Calibri"/>
                <a:sym typeface="Calibri"/>
              </a:rPr>
              <a:t>– proces (cykl) marketingowy jako inspiracja dla kształtu modelu POR</a:t>
            </a:r>
          </a:p>
        </p:txBody>
      </p:sp>
      <p:sp>
        <p:nvSpPr>
          <p:cNvPr id="8" name="Text Placeholder 7">
            <a:extLst>
              <a:ext uri="{FF2B5EF4-FFF2-40B4-BE49-F238E27FC236}">
                <a16:creationId xmlns:a16="http://schemas.microsoft.com/office/drawing/2014/main" id="{B22200F4-D959-4D67-F36C-AE669D890303}"/>
              </a:ext>
            </a:extLst>
          </p:cNvPr>
          <p:cNvSpPr>
            <a:spLocks noGrp="1"/>
          </p:cNvSpPr>
          <p:nvPr>
            <p:ph type="body" sz="half" idx="2"/>
          </p:nvPr>
        </p:nvSpPr>
        <p:spPr>
          <a:xfrm>
            <a:off x="180388" y="1453246"/>
            <a:ext cx="11725422" cy="1119670"/>
          </a:xfrm>
        </p:spPr>
        <p:txBody>
          <a:bodyPr lIns="180000" rIns="180000" numCol="2" spcCol="180000">
            <a:noAutofit/>
          </a:bodyPr>
          <a:lstStyle/>
          <a:p>
            <a:pPr algn="just">
              <a:lnSpc>
                <a:spcPct val="120000"/>
              </a:lnSpc>
            </a:pPr>
            <a:r>
              <a:rPr lang="pl-PL" sz="1200" dirty="0"/>
              <a:t>W toku prac nad modelem sięgnęliśmy do opracowań Ehrenberg-</a:t>
            </a:r>
            <a:r>
              <a:rPr lang="pl-PL" sz="1200" dirty="0" err="1"/>
              <a:t>Bass</a:t>
            </a:r>
            <a:r>
              <a:rPr lang="pl-PL" sz="1200" dirty="0"/>
              <a:t> </a:t>
            </a:r>
            <a:r>
              <a:rPr lang="pl-PL" sz="1200" dirty="0" err="1"/>
              <a:t>Institute</a:t>
            </a:r>
            <a:r>
              <a:rPr lang="pl-PL" sz="1200" dirty="0"/>
              <a:t> </a:t>
            </a:r>
            <a:br>
              <a:rPr lang="pl-PL" sz="1200" dirty="0"/>
            </a:br>
            <a:r>
              <a:rPr lang="pl-PL" sz="1200" dirty="0"/>
              <a:t>i podejścia opartego na </a:t>
            </a:r>
            <a:r>
              <a:rPr lang="pl-PL" sz="1200" dirty="0" err="1"/>
              <a:t>Evidence</a:t>
            </a:r>
            <a:r>
              <a:rPr lang="pl-PL" sz="1200" dirty="0"/>
              <a:t> </a:t>
            </a:r>
            <a:r>
              <a:rPr lang="pl-PL" sz="1200" dirty="0" err="1"/>
              <a:t>Based</a:t>
            </a:r>
            <a:r>
              <a:rPr lang="pl-PL" sz="1200" dirty="0"/>
              <a:t> Marketingu dot. budowy marek. </a:t>
            </a:r>
            <a:br>
              <a:rPr lang="pl-PL" sz="1200" dirty="0"/>
            </a:br>
            <a:r>
              <a:rPr lang="pl-PL" sz="1200" dirty="0"/>
              <a:t>W naszym opracowaniu zawarliśmy założenia dotyczące dostępności fizycznej oraz mentalnej marek, sposobów przekucia ich na konwersję, która w efekcie generuje wartość finansową. Chcąc uczynić nasz model praktycznym narzędziem dla </a:t>
            </a:r>
            <a:r>
              <a:rPr lang="pl-PL" sz="1200" dirty="0" err="1"/>
              <a:t>marketerów</a:t>
            </a:r>
            <a:r>
              <a:rPr lang="pl-PL" sz="1200" dirty="0"/>
              <a:t>, powyższe założenia wkomponowaliśmy w proces marketingowy, który jest najczęściej wykorzystywany w praktyce biznesowej.  </a:t>
            </a:r>
          </a:p>
        </p:txBody>
      </p:sp>
      <p:grpSp>
        <p:nvGrpSpPr>
          <p:cNvPr id="10" name="Group 9">
            <a:extLst>
              <a:ext uri="{FF2B5EF4-FFF2-40B4-BE49-F238E27FC236}">
                <a16:creationId xmlns:a16="http://schemas.microsoft.com/office/drawing/2014/main" id="{0562592F-5E3F-35D3-7BDB-27EE667670C8}"/>
              </a:ext>
            </a:extLst>
          </p:cNvPr>
          <p:cNvGrpSpPr/>
          <p:nvPr/>
        </p:nvGrpSpPr>
        <p:grpSpPr>
          <a:xfrm>
            <a:off x="283028" y="2576072"/>
            <a:ext cx="3420000" cy="1800000"/>
            <a:chOff x="783771" y="2892489"/>
            <a:chExt cx="3420000" cy="1800000"/>
          </a:xfrm>
        </p:grpSpPr>
        <p:sp>
          <p:nvSpPr>
            <p:cNvPr id="9" name="Rectangle: Rounded Corners 8">
              <a:extLst>
                <a:ext uri="{FF2B5EF4-FFF2-40B4-BE49-F238E27FC236}">
                  <a16:creationId xmlns:a16="http://schemas.microsoft.com/office/drawing/2014/main" id="{31FE588E-AB95-88A3-3737-CDB5C0900516}"/>
                </a:ext>
              </a:extLst>
            </p:cNvPr>
            <p:cNvSpPr/>
            <p:nvPr/>
          </p:nvSpPr>
          <p:spPr>
            <a:xfrm>
              <a:off x="783771" y="2892489"/>
              <a:ext cx="3420000" cy="1800000"/>
            </a:xfrm>
            <a:prstGeom prst="roundRect">
              <a:avLst/>
            </a:prstGeom>
            <a:solidFill>
              <a:srgbClr val="F0F0F0"/>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3" name="Graphic 2">
              <a:extLst>
                <a:ext uri="{FF2B5EF4-FFF2-40B4-BE49-F238E27FC236}">
                  <a16:creationId xmlns:a16="http://schemas.microsoft.com/office/drawing/2014/main" id="{91487FDB-17FA-AEC1-8619-32EB10DEE37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861977" y="3037116"/>
              <a:ext cx="887071" cy="895740"/>
            </a:xfrm>
            <a:prstGeom prst="rect">
              <a:avLst/>
            </a:prstGeom>
          </p:spPr>
        </p:pic>
        <p:sp>
          <p:nvSpPr>
            <p:cNvPr id="5" name="TextBox 4">
              <a:extLst>
                <a:ext uri="{FF2B5EF4-FFF2-40B4-BE49-F238E27FC236}">
                  <a16:creationId xmlns:a16="http://schemas.microsoft.com/office/drawing/2014/main" id="{8E9B0E6F-7695-8CB4-26E0-8E22D68A0305}"/>
                </a:ext>
              </a:extLst>
            </p:cNvPr>
            <p:cNvSpPr txBox="1"/>
            <p:nvPr/>
          </p:nvSpPr>
          <p:spPr>
            <a:xfrm>
              <a:off x="1753384" y="3037116"/>
              <a:ext cx="2412288" cy="1354217"/>
            </a:xfrm>
            <a:prstGeom prst="rect">
              <a:avLst/>
            </a:prstGeom>
            <a:noFill/>
          </p:spPr>
          <p:txBody>
            <a:bodyPr wrap="square" rtlCol="0">
              <a:spAutoFit/>
            </a:bodyPr>
            <a:lstStyle/>
            <a:p>
              <a:r>
                <a:rPr lang="pl-PL" sz="1500" b="1" dirty="0">
                  <a:latin typeface="+mj-lt"/>
                </a:rPr>
                <a:t>Dostępność fizyczna</a:t>
              </a:r>
            </a:p>
            <a:p>
              <a:r>
                <a:rPr lang="pl-PL" sz="1000" dirty="0"/>
                <a:t>Obecność marki </a:t>
              </a:r>
              <a:r>
                <a:rPr lang="pl-PL" sz="1000" b="1" dirty="0">
                  <a:solidFill>
                    <a:schemeClr val="tx2"/>
                  </a:solidFill>
                </a:rPr>
                <a:t>w sytuacjach zakupowych. </a:t>
              </a:r>
              <a:r>
                <a:rPr lang="pl-PL" sz="1000" dirty="0"/>
                <a:t>Jak ułatwiamy </a:t>
              </a:r>
              <a:r>
                <a:rPr lang="pl-PL" sz="1000" dirty="0" err="1"/>
                <a:t>shopperowi</a:t>
              </a:r>
              <a:r>
                <a:rPr lang="pl-PL" sz="1000" dirty="0"/>
                <a:t> wybór naszej marki?</a:t>
              </a:r>
            </a:p>
            <a:p>
              <a:endParaRPr lang="pl-PL" sz="1000" dirty="0"/>
            </a:p>
            <a:p>
              <a:r>
                <a:rPr lang="pl-PL" sz="900" dirty="0"/>
                <a:t>Przykładowe wskaźniki:</a:t>
              </a:r>
            </a:p>
            <a:p>
              <a:r>
                <a:rPr lang="pl-PL" sz="900" dirty="0"/>
                <a:t>Dystrybucja, widoczność w punkcie sprzedaży</a:t>
              </a:r>
            </a:p>
          </p:txBody>
        </p:sp>
      </p:grpSp>
      <p:grpSp>
        <p:nvGrpSpPr>
          <p:cNvPr id="15" name="Group 14">
            <a:extLst>
              <a:ext uri="{FF2B5EF4-FFF2-40B4-BE49-F238E27FC236}">
                <a16:creationId xmlns:a16="http://schemas.microsoft.com/office/drawing/2014/main" id="{C20BB4FD-974D-2164-1B89-5AAE838EB75F}"/>
              </a:ext>
            </a:extLst>
          </p:cNvPr>
          <p:cNvGrpSpPr/>
          <p:nvPr/>
        </p:nvGrpSpPr>
        <p:grpSpPr>
          <a:xfrm>
            <a:off x="4384419" y="2576072"/>
            <a:ext cx="3420001" cy="1800000"/>
            <a:chOff x="783771" y="2892489"/>
            <a:chExt cx="3420001" cy="1800000"/>
          </a:xfrm>
        </p:grpSpPr>
        <p:sp>
          <p:nvSpPr>
            <p:cNvPr id="16" name="Rectangle: Rounded Corners 15">
              <a:extLst>
                <a:ext uri="{FF2B5EF4-FFF2-40B4-BE49-F238E27FC236}">
                  <a16:creationId xmlns:a16="http://schemas.microsoft.com/office/drawing/2014/main" id="{1C206688-02E2-71CC-8A60-32C5DFF40497}"/>
                </a:ext>
              </a:extLst>
            </p:cNvPr>
            <p:cNvSpPr/>
            <p:nvPr/>
          </p:nvSpPr>
          <p:spPr>
            <a:xfrm>
              <a:off x="783771" y="2892489"/>
              <a:ext cx="3420000" cy="1800000"/>
            </a:xfrm>
            <a:prstGeom prst="roundRect">
              <a:avLst/>
            </a:prstGeom>
            <a:solidFill>
              <a:srgbClr val="F0F0F0"/>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17" name="Graphic 16">
              <a:extLst>
                <a:ext uri="{FF2B5EF4-FFF2-40B4-BE49-F238E27FC236}">
                  <a16:creationId xmlns:a16="http://schemas.microsoft.com/office/drawing/2014/main" id="{D2FD80D0-F51D-D4B8-9991-95B3EC220CF6}"/>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861977" y="3037116"/>
              <a:ext cx="887071" cy="895740"/>
            </a:xfrm>
            <a:prstGeom prst="rect">
              <a:avLst/>
            </a:prstGeom>
          </p:spPr>
        </p:pic>
        <p:sp>
          <p:nvSpPr>
            <p:cNvPr id="18" name="TextBox 17">
              <a:extLst>
                <a:ext uri="{FF2B5EF4-FFF2-40B4-BE49-F238E27FC236}">
                  <a16:creationId xmlns:a16="http://schemas.microsoft.com/office/drawing/2014/main" id="{AFA4A12F-5A1D-3C23-D528-98DB4C0A63BD}"/>
                </a:ext>
              </a:extLst>
            </p:cNvPr>
            <p:cNvSpPr txBox="1"/>
            <p:nvPr/>
          </p:nvSpPr>
          <p:spPr>
            <a:xfrm>
              <a:off x="1753384" y="3037116"/>
              <a:ext cx="2450388" cy="1431161"/>
            </a:xfrm>
            <a:prstGeom prst="rect">
              <a:avLst/>
            </a:prstGeom>
            <a:noFill/>
          </p:spPr>
          <p:txBody>
            <a:bodyPr wrap="square" rtlCol="0">
              <a:spAutoFit/>
            </a:bodyPr>
            <a:lstStyle/>
            <a:p>
              <a:r>
                <a:rPr lang="pl-PL" sz="1500" b="1" dirty="0">
                  <a:latin typeface="+mj-lt"/>
                </a:rPr>
                <a:t>Konwersja</a:t>
              </a:r>
              <a:r>
                <a:rPr lang="pl-PL" sz="1600" dirty="0">
                  <a:latin typeface="+mj-lt"/>
                </a:rPr>
                <a:t> </a:t>
              </a:r>
            </a:p>
            <a:p>
              <a:r>
                <a:rPr lang="pl-PL" sz="1000" dirty="0"/>
                <a:t>Jaka marka, w jaki sposób i dlaczego jest </a:t>
              </a:r>
              <a:r>
                <a:rPr lang="pl-PL" sz="1000" b="1" dirty="0">
                  <a:solidFill>
                    <a:schemeClr val="tx2"/>
                  </a:solidFill>
                </a:rPr>
                <a:t>finalnie wybierana w sytuacji zakupowej</a:t>
              </a:r>
              <a:r>
                <a:rPr lang="pl-PL" sz="1000" dirty="0"/>
                <a:t>. </a:t>
              </a:r>
              <a:r>
                <a:rPr lang="pl-PL" sz="1000" dirty="0">
                  <a:solidFill>
                    <a:prstClr val="black"/>
                  </a:solidFill>
                </a:rPr>
                <a:t>Czynniki, które wspierają, ułatwiają proces zakupowy.</a:t>
              </a:r>
            </a:p>
            <a:p>
              <a:r>
                <a:rPr lang="pl-PL" sz="1200" dirty="0"/>
                <a:t> </a:t>
              </a:r>
              <a:endParaRPr lang="pl-PL" sz="1000" dirty="0"/>
            </a:p>
            <a:p>
              <a:pPr marL="0" indent="0">
                <a:spcBef>
                  <a:spcPts val="0"/>
                </a:spcBef>
                <a:buClr>
                  <a:schemeClr val="dk1"/>
                </a:buClr>
                <a:buSzPts val="2400"/>
                <a:buFont typeface="Arial" panose="020B0604020202020204" pitchFamily="34" charset="0"/>
                <a:buNone/>
              </a:pPr>
              <a:r>
                <a:rPr lang="pl-PL" sz="900" dirty="0"/>
                <a:t>Przykładowe wskaźniki:</a:t>
              </a:r>
            </a:p>
            <a:p>
              <a:pPr marL="0" indent="0">
                <a:spcBef>
                  <a:spcPts val="0"/>
                </a:spcBef>
                <a:buClr>
                  <a:schemeClr val="dk1"/>
                </a:buClr>
                <a:buSzPts val="2400"/>
                <a:buFont typeface="Arial" panose="020B0604020202020204" pitchFamily="34" charset="0"/>
                <a:buNone/>
              </a:pPr>
              <a:r>
                <a:rPr lang="pl-PL" sz="900" dirty="0"/>
                <a:t>Indeks cenowy, pokrycie portfolio.</a:t>
              </a:r>
              <a:endParaRPr lang="pl-PL" sz="900" dirty="0">
                <a:latin typeface="+mj-lt"/>
              </a:endParaRPr>
            </a:p>
          </p:txBody>
        </p:sp>
      </p:grpSp>
      <p:grpSp>
        <p:nvGrpSpPr>
          <p:cNvPr id="19" name="Group 18">
            <a:extLst>
              <a:ext uri="{FF2B5EF4-FFF2-40B4-BE49-F238E27FC236}">
                <a16:creationId xmlns:a16="http://schemas.microsoft.com/office/drawing/2014/main" id="{5E93F3BF-C145-95F4-77C3-28C2405C0C14}"/>
              </a:ext>
            </a:extLst>
          </p:cNvPr>
          <p:cNvGrpSpPr/>
          <p:nvPr/>
        </p:nvGrpSpPr>
        <p:grpSpPr>
          <a:xfrm>
            <a:off x="283028" y="4512953"/>
            <a:ext cx="3420001" cy="1800000"/>
            <a:chOff x="783771" y="2892489"/>
            <a:chExt cx="3420001" cy="1800000"/>
          </a:xfrm>
        </p:grpSpPr>
        <p:sp>
          <p:nvSpPr>
            <p:cNvPr id="20" name="Rectangle: Rounded Corners 19">
              <a:extLst>
                <a:ext uri="{FF2B5EF4-FFF2-40B4-BE49-F238E27FC236}">
                  <a16:creationId xmlns:a16="http://schemas.microsoft.com/office/drawing/2014/main" id="{629C6BA7-5F71-1C1C-D146-2C072053B935}"/>
                </a:ext>
              </a:extLst>
            </p:cNvPr>
            <p:cNvSpPr/>
            <p:nvPr/>
          </p:nvSpPr>
          <p:spPr>
            <a:xfrm>
              <a:off x="783771" y="2892489"/>
              <a:ext cx="3420000" cy="1800000"/>
            </a:xfrm>
            <a:prstGeom prst="roundRect">
              <a:avLst/>
            </a:prstGeom>
            <a:solidFill>
              <a:srgbClr val="F0F0F0"/>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1" name="Graphic 20">
              <a:extLst>
                <a:ext uri="{FF2B5EF4-FFF2-40B4-BE49-F238E27FC236}">
                  <a16:creationId xmlns:a16="http://schemas.microsoft.com/office/drawing/2014/main" id="{833045A5-1DA1-9FE5-BD79-8460FC766843}"/>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861977" y="3037116"/>
              <a:ext cx="887071" cy="895740"/>
            </a:xfrm>
            <a:prstGeom prst="rect">
              <a:avLst/>
            </a:prstGeom>
          </p:spPr>
        </p:pic>
        <p:sp>
          <p:nvSpPr>
            <p:cNvPr id="22" name="TextBox 21">
              <a:extLst>
                <a:ext uri="{FF2B5EF4-FFF2-40B4-BE49-F238E27FC236}">
                  <a16:creationId xmlns:a16="http://schemas.microsoft.com/office/drawing/2014/main" id="{627A4795-D234-A44E-6001-A1341B4C924D}"/>
                </a:ext>
              </a:extLst>
            </p:cNvPr>
            <p:cNvSpPr txBox="1"/>
            <p:nvPr/>
          </p:nvSpPr>
          <p:spPr>
            <a:xfrm>
              <a:off x="1753384" y="3037116"/>
              <a:ext cx="2450388" cy="1508105"/>
            </a:xfrm>
            <a:prstGeom prst="rect">
              <a:avLst/>
            </a:prstGeom>
            <a:noFill/>
          </p:spPr>
          <p:txBody>
            <a:bodyPr wrap="square" rtlCol="0">
              <a:spAutoFit/>
            </a:bodyPr>
            <a:lstStyle/>
            <a:p>
              <a:r>
                <a:rPr lang="pl-PL" sz="1500" b="1" dirty="0">
                  <a:latin typeface="+mj-lt"/>
                </a:rPr>
                <a:t>Dostępność mentalna</a:t>
              </a:r>
            </a:p>
            <a:p>
              <a:r>
                <a:rPr lang="pl-PL" sz="1000" dirty="0"/>
                <a:t>Obecność marki w </a:t>
              </a:r>
              <a:r>
                <a:rPr lang="pl-PL" sz="1000" b="1" dirty="0">
                  <a:solidFill>
                    <a:schemeClr val="tx2"/>
                  </a:solidFill>
                </a:rPr>
                <a:t>głowach </a:t>
              </a:r>
              <a:r>
                <a:rPr lang="pl-PL" sz="1000" b="1" dirty="0" err="1">
                  <a:solidFill>
                    <a:schemeClr val="tx2"/>
                  </a:solidFill>
                </a:rPr>
                <a:t>shopperów</a:t>
              </a:r>
              <a:r>
                <a:rPr lang="pl-PL" sz="1000" dirty="0"/>
                <a:t>. Siła i szerokość struktur pamięciowych, które nawiązują do naszej marki. </a:t>
              </a:r>
            </a:p>
            <a:p>
              <a:endParaRPr lang="pl-PL" sz="1000" dirty="0"/>
            </a:p>
            <a:p>
              <a:r>
                <a:rPr lang="pl-PL" sz="900" dirty="0"/>
                <a:t>Przykładowe wskaźniki:</a:t>
              </a:r>
            </a:p>
            <a:p>
              <a:r>
                <a:rPr lang="pl-PL" sz="900" dirty="0"/>
                <a:t>Zasięg, częstotliwość, świadomość (w obrębie </a:t>
              </a:r>
              <a:r>
                <a:rPr lang="pl-PL" sz="900" dirty="0" err="1"/>
                <a:t>CEPów</a:t>
              </a:r>
              <a:r>
                <a:rPr lang="pl-PL" sz="900" dirty="0"/>
                <a:t>)</a:t>
              </a:r>
            </a:p>
          </p:txBody>
        </p:sp>
      </p:grpSp>
      <p:grpSp>
        <p:nvGrpSpPr>
          <p:cNvPr id="23" name="Group 22">
            <a:extLst>
              <a:ext uri="{FF2B5EF4-FFF2-40B4-BE49-F238E27FC236}">
                <a16:creationId xmlns:a16="http://schemas.microsoft.com/office/drawing/2014/main" id="{5EC0E9D7-3C2B-0F53-CDD6-3C5A54FC2D6A}"/>
              </a:ext>
            </a:extLst>
          </p:cNvPr>
          <p:cNvGrpSpPr/>
          <p:nvPr/>
        </p:nvGrpSpPr>
        <p:grpSpPr>
          <a:xfrm>
            <a:off x="8485810" y="2576073"/>
            <a:ext cx="3420001" cy="1800000"/>
            <a:chOff x="783771" y="2892490"/>
            <a:chExt cx="3420001" cy="1800000"/>
          </a:xfrm>
        </p:grpSpPr>
        <p:sp>
          <p:nvSpPr>
            <p:cNvPr id="24" name="Rectangle: Rounded Corners 23">
              <a:extLst>
                <a:ext uri="{FF2B5EF4-FFF2-40B4-BE49-F238E27FC236}">
                  <a16:creationId xmlns:a16="http://schemas.microsoft.com/office/drawing/2014/main" id="{BED90046-5F84-03B0-5714-5C5BB4FF8167}"/>
                </a:ext>
              </a:extLst>
            </p:cNvPr>
            <p:cNvSpPr/>
            <p:nvPr/>
          </p:nvSpPr>
          <p:spPr>
            <a:xfrm>
              <a:off x="783771" y="2892490"/>
              <a:ext cx="3420000" cy="1800000"/>
            </a:xfrm>
            <a:prstGeom prst="roundRect">
              <a:avLst/>
            </a:prstGeom>
            <a:solidFill>
              <a:srgbClr val="F0F0F0"/>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25" name="Graphic 24">
              <a:extLst>
                <a:ext uri="{FF2B5EF4-FFF2-40B4-BE49-F238E27FC236}">
                  <a16:creationId xmlns:a16="http://schemas.microsoft.com/office/drawing/2014/main" id="{456FC2F2-C3EB-FE2D-1D56-D7EF9FE121B9}"/>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861977" y="3037116"/>
              <a:ext cx="887071" cy="895740"/>
            </a:xfrm>
            <a:prstGeom prst="rect">
              <a:avLst/>
            </a:prstGeom>
          </p:spPr>
        </p:pic>
        <p:sp>
          <p:nvSpPr>
            <p:cNvPr id="26" name="TextBox 25">
              <a:extLst>
                <a:ext uri="{FF2B5EF4-FFF2-40B4-BE49-F238E27FC236}">
                  <a16:creationId xmlns:a16="http://schemas.microsoft.com/office/drawing/2014/main" id="{AD7B8158-8476-D7CD-E3EB-D22D0D63E57A}"/>
                </a:ext>
              </a:extLst>
            </p:cNvPr>
            <p:cNvSpPr txBox="1"/>
            <p:nvPr/>
          </p:nvSpPr>
          <p:spPr>
            <a:xfrm>
              <a:off x="1753384" y="3037116"/>
              <a:ext cx="2450388" cy="1615827"/>
            </a:xfrm>
            <a:prstGeom prst="rect">
              <a:avLst/>
            </a:prstGeom>
            <a:noFill/>
          </p:spPr>
          <p:txBody>
            <a:bodyPr wrap="square" rtlCol="0">
              <a:spAutoFit/>
            </a:bodyPr>
            <a:lstStyle/>
            <a:p>
              <a:r>
                <a:rPr lang="pl-PL" sz="1400" b="1" dirty="0">
                  <a:latin typeface="+mj-lt"/>
                </a:rPr>
                <a:t>Generowanie wartości finansowej</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000" dirty="0">
                  <a:solidFill>
                    <a:prstClr val="black"/>
                  </a:solidFill>
                </a:rPr>
                <a:t>Czy i ile </a:t>
              </a:r>
              <a:r>
                <a:rPr lang="pl-PL" sz="1000" b="1" dirty="0">
                  <a:solidFill>
                    <a:srgbClr val="FF0000"/>
                  </a:solidFill>
                </a:rPr>
                <a:t>zarabiamy</a:t>
              </a:r>
              <a:r>
                <a:rPr lang="pl-PL" sz="1000" dirty="0">
                  <a:solidFill>
                    <a:prstClr val="black"/>
                  </a:solidFill>
                </a:rPr>
                <a:t> na naszych działaniach. Czy będziemy mieli dalsze środki na </a:t>
              </a:r>
              <a:r>
                <a:rPr lang="pl-PL" sz="1000" b="1" dirty="0">
                  <a:solidFill>
                    <a:srgbClr val="FF0000"/>
                  </a:solidFill>
                </a:rPr>
                <a:t>kolejne inwestycje, </a:t>
              </a:r>
              <a:r>
                <a:rPr lang="pl-PL" sz="1000" dirty="0"/>
                <a:t>które będą dalej budowały siłę marki</a:t>
              </a:r>
              <a:r>
                <a:rPr lang="pl-PL" sz="1000" dirty="0">
                  <a:solidFill>
                    <a:prstClr val="black"/>
                  </a:solidFill>
                </a:rPr>
                <a:t>?</a:t>
              </a:r>
              <a:endParaRPr kumimoji="0" lang="pl-PL" sz="1000" b="1" i="0" u="none" strike="noStrike" kern="1200" cap="none" spc="0" normalizeH="0" baseline="0" noProof="0" dirty="0">
                <a:ln>
                  <a:noFill/>
                </a:ln>
                <a:solidFill>
                  <a:srgbClr val="FF003C"/>
                </a:solidFill>
                <a:effectLst/>
                <a:uLnTx/>
                <a:uFillTx/>
                <a:ea typeface="+mn-ea"/>
                <a:cs typeface="+mn-cs"/>
              </a:endParaRPr>
            </a:p>
            <a:p>
              <a:endParaRPr lang="pl-PL" sz="1000" dirty="0"/>
            </a:p>
            <a:p>
              <a:pPr marL="0" indent="0">
                <a:spcBef>
                  <a:spcPts val="0"/>
                </a:spcBef>
                <a:buClr>
                  <a:schemeClr val="dk1"/>
                </a:buClr>
                <a:buSzPts val="2400"/>
                <a:buFont typeface="Arial" panose="020B0604020202020204" pitchFamily="34" charset="0"/>
                <a:buNone/>
              </a:pPr>
              <a:r>
                <a:rPr lang="pl-PL" sz="900" dirty="0"/>
                <a:t>Przykładowe wskaźniki:</a:t>
              </a:r>
            </a:p>
            <a:p>
              <a:pPr marL="0" indent="0">
                <a:spcBef>
                  <a:spcPts val="0"/>
                </a:spcBef>
                <a:buClr>
                  <a:schemeClr val="dk1"/>
                </a:buClr>
                <a:buSzPts val="2400"/>
                <a:buFont typeface="Arial" panose="020B0604020202020204" pitchFamily="34" charset="0"/>
                <a:buNone/>
              </a:pPr>
              <a:r>
                <a:rPr lang="pl-PL" sz="800" dirty="0"/>
                <a:t>Marża, zysk, ROI</a:t>
              </a:r>
              <a:endParaRPr lang="pl-PL" sz="800" dirty="0">
                <a:latin typeface="+mj-lt"/>
              </a:endParaRPr>
            </a:p>
          </p:txBody>
        </p:sp>
      </p:grpSp>
      <p:cxnSp>
        <p:nvCxnSpPr>
          <p:cNvPr id="27" name="Straight Connector 26">
            <a:extLst>
              <a:ext uri="{FF2B5EF4-FFF2-40B4-BE49-F238E27FC236}">
                <a16:creationId xmlns:a16="http://schemas.microsoft.com/office/drawing/2014/main" id="{7CEAD511-C318-6714-39F8-E387B6D33CE6}"/>
              </a:ext>
            </a:extLst>
          </p:cNvPr>
          <p:cNvCxnSpPr>
            <a:cxnSpLocks/>
          </p:cNvCxnSpPr>
          <p:nvPr/>
        </p:nvCxnSpPr>
        <p:spPr>
          <a:xfrm>
            <a:off x="3795751" y="3509399"/>
            <a:ext cx="474368" cy="0"/>
          </a:xfrm>
          <a:prstGeom prst="line">
            <a:avLst/>
          </a:prstGeom>
          <a:ln w="76200" cap="rnd">
            <a:solidFill>
              <a:schemeClr val="bg1">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4677CA9-C81F-21A5-FD8F-36E953718001}"/>
              </a:ext>
            </a:extLst>
          </p:cNvPr>
          <p:cNvCxnSpPr>
            <a:cxnSpLocks/>
          </p:cNvCxnSpPr>
          <p:nvPr/>
        </p:nvCxnSpPr>
        <p:spPr>
          <a:xfrm>
            <a:off x="7939126" y="3509399"/>
            <a:ext cx="474368" cy="0"/>
          </a:xfrm>
          <a:prstGeom prst="line">
            <a:avLst/>
          </a:prstGeom>
          <a:ln w="76200" cap="rnd">
            <a:solidFill>
              <a:schemeClr val="bg1">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5EB04F-F189-61A3-3BA5-2B242D777CED}"/>
              </a:ext>
            </a:extLst>
          </p:cNvPr>
          <p:cNvCxnSpPr>
            <a:cxnSpLocks/>
          </p:cNvCxnSpPr>
          <p:nvPr/>
        </p:nvCxnSpPr>
        <p:spPr>
          <a:xfrm>
            <a:off x="3795751" y="5481074"/>
            <a:ext cx="6527213" cy="0"/>
          </a:xfrm>
          <a:prstGeom prst="line">
            <a:avLst/>
          </a:prstGeom>
          <a:ln w="76200" cap="rnd">
            <a:solidFill>
              <a:schemeClr val="bg1">
                <a:lumMod val="75000"/>
              </a:schemeClr>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D176ECD-B084-15F9-BA69-6A6B563043FD}"/>
              </a:ext>
            </a:extLst>
          </p:cNvPr>
          <p:cNvCxnSpPr>
            <a:cxnSpLocks/>
          </p:cNvCxnSpPr>
          <p:nvPr/>
        </p:nvCxnSpPr>
        <p:spPr>
          <a:xfrm flipV="1">
            <a:off x="10244176" y="4512953"/>
            <a:ext cx="0" cy="968121"/>
          </a:xfrm>
          <a:prstGeom prst="line">
            <a:avLst/>
          </a:prstGeom>
          <a:ln w="76200" cap="rnd">
            <a:solidFill>
              <a:schemeClr val="bg1">
                <a:lumMod val="75000"/>
              </a:schemeClr>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5442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B7673-EE20-1A06-0410-B7B7587F168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E96581E-5E24-6FE7-8965-6C18746E08AB}"/>
              </a:ext>
            </a:extLst>
          </p:cNvPr>
          <p:cNvSpPr>
            <a:spLocks noGrp="1"/>
          </p:cNvSpPr>
          <p:nvPr>
            <p:ph type="title"/>
          </p:nvPr>
        </p:nvSpPr>
        <p:spPr>
          <a:xfrm>
            <a:off x="414655" y="224610"/>
            <a:ext cx="10570029" cy="969135"/>
          </a:xfrm>
        </p:spPr>
        <p:txBody>
          <a:bodyPr>
            <a:normAutofit/>
          </a:bodyPr>
          <a:lstStyle/>
          <a:p>
            <a:r>
              <a:rPr lang="pl-PL" dirty="0"/>
              <a:t>Wartość Modelu dla biznesu </a:t>
            </a:r>
          </a:p>
        </p:txBody>
      </p:sp>
      <p:sp>
        <p:nvSpPr>
          <p:cNvPr id="10" name="Text Placeholder 9">
            <a:extLst>
              <a:ext uri="{FF2B5EF4-FFF2-40B4-BE49-F238E27FC236}">
                <a16:creationId xmlns:a16="http://schemas.microsoft.com/office/drawing/2014/main" id="{046C6162-541C-C2DB-8FFF-6A0F998E5E14}"/>
              </a:ext>
            </a:extLst>
          </p:cNvPr>
          <p:cNvSpPr>
            <a:spLocks noGrp="1"/>
          </p:cNvSpPr>
          <p:nvPr>
            <p:ph type="body" sz="half" idx="2"/>
          </p:nvPr>
        </p:nvSpPr>
        <p:spPr>
          <a:xfrm>
            <a:off x="839788" y="1688839"/>
            <a:ext cx="10514010" cy="4292997"/>
          </a:xfrm>
        </p:spPr>
        <p:txBody>
          <a:bodyPr>
            <a:normAutofit/>
          </a:bodyPr>
          <a:lstStyle/>
          <a:p>
            <a:pPr marL="285750" indent="-285750" algn="just">
              <a:spcBef>
                <a:spcPts val="0"/>
              </a:spcBef>
              <a:spcAft>
                <a:spcPts val="1800"/>
              </a:spcAft>
              <a:buClr>
                <a:srgbClr val="FF003C"/>
              </a:buClr>
              <a:buFont typeface="Arial" panose="020B0604020202020204" pitchFamily="34" charset="0"/>
              <a:buChar char="•"/>
            </a:pPr>
            <a:r>
              <a:rPr lang="pl-PL" sz="1600" dirty="0"/>
              <a:t>Skuteczność działań marketingowych jest </a:t>
            </a:r>
            <a:r>
              <a:rPr lang="pl-PL" sz="1600" b="1" dirty="0"/>
              <a:t>zależna od całego ekosystemu działań</a:t>
            </a:r>
            <a:r>
              <a:rPr lang="pl-PL" sz="1600" dirty="0"/>
              <a:t>. Ciężko określić jest wagę poszczególnych jego składowych na finalny wynik</a:t>
            </a:r>
            <a:r>
              <a:rPr lang="pl-PL" sz="1600" b="1" dirty="0"/>
              <a:t> </a:t>
            </a:r>
            <a:r>
              <a:rPr lang="pl-PL" sz="1600" dirty="0"/>
              <a:t>np. czy to reklama w telewizji, czy może promocja w sklepie, odegrała największy wpływ na dokonanie transakcji przez kupującego. Odpowiedzią na to wyzwanie mogą być kosztowne </a:t>
            </a:r>
            <a:r>
              <a:rPr lang="pl-PL" sz="1600" b="1" dirty="0"/>
              <a:t>modele ekonometryczne </a:t>
            </a:r>
            <a:r>
              <a:rPr lang="pl-PL" sz="1600" dirty="0"/>
              <a:t>lub </a:t>
            </a:r>
            <a:r>
              <a:rPr lang="pl-PL" sz="1600" b="1" dirty="0" err="1"/>
              <a:t>atrybucyjne</a:t>
            </a:r>
            <a:r>
              <a:rPr lang="pl-PL" sz="1600" dirty="0"/>
              <a:t>, trudno jednak określać je jako 100% precyzyjne.</a:t>
            </a:r>
          </a:p>
          <a:p>
            <a:pPr marL="285750" indent="-285750" algn="just">
              <a:spcBef>
                <a:spcPts val="0"/>
              </a:spcBef>
              <a:spcAft>
                <a:spcPts val="1800"/>
              </a:spcAft>
              <a:buClr>
                <a:srgbClr val="FF003C"/>
              </a:buClr>
              <a:buFont typeface="Arial" panose="020B0604020202020204" pitchFamily="34" charset="0"/>
              <a:buChar char="•"/>
            </a:pPr>
            <a:r>
              <a:rPr lang="pl-PL" sz="1600" dirty="0"/>
              <a:t>Większość badań</a:t>
            </a:r>
            <a:r>
              <a:rPr lang="pl-PL" sz="1600" baseline="30000" dirty="0"/>
              <a:t>1</a:t>
            </a:r>
            <a:r>
              <a:rPr lang="pl-PL" sz="1600" dirty="0"/>
              <a:t> dotyczących zapamiętywania i wpływu reklam mówi o </a:t>
            </a:r>
            <a:r>
              <a:rPr lang="pl-PL" sz="1600" b="1" dirty="0"/>
              <a:t>współwystępowaniu i wzajemnym podnoszeniu wpływu </a:t>
            </a:r>
            <a:r>
              <a:rPr lang="pl-PL" sz="1600" dirty="0"/>
              <a:t>pomiędzy mechanizmami aktywizacji konsumenta – np. wyższej efektywność kampanii telewizyjnej przy jednoczesnym wsparciu marki w punkcie sprzedaży.</a:t>
            </a:r>
          </a:p>
          <a:p>
            <a:pPr marL="285750" indent="-285750" algn="just">
              <a:spcBef>
                <a:spcPts val="0"/>
              </a:spcBef>
              <a:spcAft>
                <a:spcPts val="1800"/>
              </a:spcAft>
              <a:buClr>
                <a:srgbClr val="FF003C"/>
              </a:buClr>
              <a:buFont typeface="Arial" panose="020B0604020202020204" pitchFamily="34" charset="0"/>
              <a:buChar char="•"/>
            </a:pPr>
            <a:r>
              <a:rPr lang="pl-PL" sz="1600" dirty="0"/>
              <a:t>Takie też założenie przyjmujemy w tym Modelu.</a:t>
            </a:r>
            <a:r>
              <a:rPr lang="pl-PL" sz="1600" b="1" dirty="0"/>
              <a:t> Uznajemy, że wpływ na ostateczny wynik jest ciągły</a:t>
            </a:r>
            <a:r>
              <a:rPr lang="pl-PL" b="1" dirty="0"/>
              <a:t> </a:t>
            </a:r>
            <a:br>
              <a:rPr lang="pl-PL" b="1" dirty="0"/>
            </a:br>
            <a:r>
              <a:rPr lang="pl-PL" b="1" dirty="0"/>
              <a:t>i pochodzi </a:t>
            </a:r>
            <a:r>
              <a:rPr lang="pl-PL" sz="1600" b="1" dirty="0"/>
              <a:t>z efektywności danego obszaru </a:t>
            </a:r>
            <a:r>
              <a:rPr lang="pl-PL" sz="1600" dirty="0"/>
              <a:t>odpowiednio: marketingu, sprzedaży, finansów czy logistyki. Zysk realizowany przez firmę zasila możliwość reinwestycji w dalszy wzrost marek, które komunikując i prowadząc efektywną politykę handlową, rosną. W takim ujęciu podnoszenie efektywności każdego obszaru ma znaczenie, gdyż od niego zależy m.in. budżet na kolejne inwestycje w markę, a tym samym wzrost prawdopodobieństwa przyszłego rynkowego sukcesu.</a:t>
            </a:r>
          </a:p>
        </p:txBody>
      </p:sp>
      <p:sp>
        <p:nvSpPr>
          <p:cNvPr id="11" name="TextBox 10">
            <a:extLst>
              <a:ext uri="{FF2B5EF4-FFF2-40B4-BE49-F238E27FC236}">
                <a16:creationId xmlns:a16="http://schemas.microsoft.com/office/drawing/2014/main" id="{3056784C-C1C4-B8D2-E8DE-9A6FD95E0883}"/>
              </a:ext>
            </a:extLst>
          </p:cNvPr>
          <p:cNvSpPr txBox="1"/>
          <p:nvPr/>
        </p:nvSpPr>
        <p:spPr>
          <a:xfrm>
            <a:off x="839788" y="6002889"/>
            <a:ext cx="7567127" cy="246221"/>
          </a:xfrm>
          <a:prstGeom prst="rect">
            <a:avLst/>
          </a:prstGeom>
          <a:noFill/>
        </p:spPr>
        <p:txBody>
          <a:bodyPr wrap="square" rtlCol="0">
            <a:spAutoFit/>
          </a:bodyPr>
          <a:lstStyle/>
          <a:p>
            <a:r>
              <a:rPr lang="pl-PL" sz="1000" baseline="30000" dirty="0"/>
              <a:t>1</a:t>
            </a:r>
            <a:r>
              <a:rPr lang="pl-PL" sz="1000" dirty="0"/>
              <a:t> przeanalizowano badania m.in. </a:t>
            </a:r>
            <a:r>
              <a:rPr lang="pl-PL" sz="1000" dirty="0" err="1"/>
              <a:t>Analytical</a:t>
            </a:r>
            <a:r>
              <a:rPr lang="pl-PL" sz="1000" dirty="0"/>
              <a:t> Partners, Lumen i inne dostępne na WARC.com</a:t>
            </a:r>
          </a:p>
        </p:txBody>
      </p:sp>
      <p:cxnSp>
        <p:nvCxnSpPr>
          <p:cNvPr id="13" name="Straight Connector 12">
            <a:extLst>
              <a:ext uri="{FF2B5EF4-FFF2-40B4-BE49-F238E27FC236}">
                <a16:creationId xmlns:a16="http://schemas.microsoft.com/office/drawing/2014/main" id="{3230CFB6-B3DD-8303-D6C5-D93B26558B5C}"/>
              </a:ext>
            </a:extLst>
          </p:cNvPr>
          <p:cNvCxnSpPr/>
          <p:nvPr/>
        </p:nvCxnSpPr>
        <p:spPr>
          <a:xfrm>
            <a:off x="942392" y="6012220"/>
            <a:ext cx="5309118" cy="0"/>
          </a:xfrm>
          <a:prstGeom prst="line">
            <a:avLst/>
          </a:prstGeom>
          <a:ln cap="rn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6140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92D78-6259-70B3-67E6-28F6246E4C1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655991D-A36C-3699-E9ED-C5A475F3AE63}"/>
              </a:ext>
            </a:extLst>
          </p:cNvPr>
          <p:cNvSpPr>
            <a:spLocks noGrp="1"/>
          </p:cNvSpPr>
          <p:nvPr>
            <p:ph type="title"/>
          </p:nvPr>
        </p:nvSpPr>
        <p:spPr>
          <a:xfrm>
            <a:off x="574046" y="192357"/>
            <a:ext cx="10570029" cy="969135"/>
          </a:xfrm>
        </p:spPr>
        <p:txBody>
          <a:bodyPr>
            <a:normAutofit/>
          </a:bodyPr>
          <a:lstStyle/>
          <a:p>
            <a:r>
              <a:rPr lang="pl-PL" dirty="0"/>
              <a:t>Język</a:t>
            </a:r>
          </a:p>
        </p:txBody>
      </p:sp>
      <p:sp>
        <p:nvSpPr>
          <p:cNvPr id="10" name="Text Placeholder 9">
            <a:extLst>
              <a:ext uri="{FF2B5EF4-FFF2-40B4-BE49-F238E27FC236}">
                <a16:creationId xmlns:a16="http://schemas.microsoft.com/office/drawing/2014/main" id="{C7A448F1-2D52-4CDD-0375-C2BBC9DDCC00}"/>
              </a:ext>
            </a:extLst>
          </p:cNvPr>
          <p:cNvSpPr>
            <a:spLocks noGrp="1"/>
          </p:cNvSpPr>
          <p:nvPr>
            <p:ph type="body" sz="half" idx="2"/>
          </p:nvPr>
        </p:nvSpPr>
        <p:spPr>
          <a:xfrm>
            <a:off x="858449" y="1416284"/>
            <a:ext cx="8957904" cy="4963887"/>
          </a:xfrm>
        </p:spPr>
        <p:txBody>
          <a:bodyPr>
            <a:normAutofit/>
          </a:bodyPr>
          <a:lstStyle/>
          <a:p>
            <a:pPr algn="just">
              <a:spcBef>
                <a:spcPts val="0"/>
              </a:spcBef>
              <a:spcAft>
                <a:spcPts val="1800"/>
              </a:spcAft>
              <a:buClr>
                <a:srgbClr val="FF003C"/>
              </a:buClr>
            </a:pPr>
            <a:r>
              <a:rPr lang="pl-PL" sz="1600" dirty="0"/>
              <a:t>Zależało nam na tym, żeby nazewnictwo kluczowych wskaźników, jak i idące za nim definicje oraz wyjaśnienia, były jak najbardziej zrozumiałe dla szerszej grupy odbiorców</a:t>
            </a:r>
            <a:r>
              <a:rPr lang="pl-PL" dirty="0"/>
              <a:t>.      </a:t>
            </a:r>
          </a:p>
          <a:p>
            <a:pPr algn="just">
              <a:spcBef>
                <a:spcPts val="0"/>
              </a:spcBef>
              <a:spcAft>
                <a:spcPts val="1800"/>
              </a:spcAft>
              <a:buClr>
                <a:srgbClr val="FF003C"/>
              </a:buClr>
            </a:pPr>
            <a:r>
              <a:rPr lang="pl-PL" sz="1600" dirty="0"/>
              <a:t>W celu zapewnienia spójności, ale także możliwie największej przejrzystości modelu, zdecydowaliśmy się zachować angielskie nazwy poszczególnych wskaźników. Jest to związane przede wszystkim z:</a:t>
            </a:r>
          </a:p>
          <a:p>
            <a:pPr marL="285750" indent="-285750" algn="just">
              <a:spcBef>
                <a:spcPts val="0"/>
              </a:spcBef>
              <a:spcAft>
                <a:spcPts val="1800"/>
              </a:spcAft>
              <a:buClr>
                <a:srgbClr val="FF003C"/>
              </a:buClr>
              <a:buFont typeface="Arial" panose="020B0604020202020204" pitchFamily="34" charset="0"/>
              <a:buChar char="•"/>
            </a:pPr>
            <a:r>
              <a:rPr lang="pl-PL" sz="1600" dirty="0"/>
              <a:t>Częstą praktyką wewnątrz międzynarodowych organizacji i współprac</a:t>
            </a:r>
            <a:r>
              <a:rPr lang="pl-PL" dirty="0"/>
              <a:t>ą</a:t>
            </a:r>
            <a:r>
              <a:rPr lang="pl-PL" sz="1600" dirty="0"/>
              <a:t> z zagranicznymi działami/centralami. Firmy w bardziej oficjalnej korespondencji czy ustalaniu celów na kolejne okresy posługują się angielskimi nazwami bądź skrótami</a:t>
            </a:r>
          </a:p>
          <a:p>
            <a:pPr marL="285750" indent="-285750" algn="just">
              <a:spcBef>
                <a:spcPts val="0"/>
              </a:spcBef>
              <a:spcAft>
                <a:spcPts val="1800"/>
              </a:spcAft>
              <a:buClr>
                <a:srgbClr val="FF003C"/>
              </a:buClr>
              <a:buFont typeface="Arial" panose="020B0604020202020204" pitchFamily="34" charset="0"/>
              <a:buChar char="•"/>
            </a:pPr>
            <a:r>
              <a:rPr lang="pl-PL" sz="1600" dirty="0"/>
              <a:t>Nazewnictwem poszczególnych wskaźników w narzędziach marketingowych, raportach </a:t>
            </a:r>
            <a:r>
              <a:rPr lang="pl-PL" sz="1600" dirty="0" err="1"/>
              <a:t>mediowych</a:t>
            </a:r>
            <a:r>
              <a:rPr lang="pl-PL" sz="1600" dirty="0"/>
              <a:t> lub badawczych</a:t>
            </a:r>
          </a:p>
          <a:p>
            <a:pPr marL="285750" indent="-285750" algn="just">
              <a:spcBef>
                <a:spcPts val="0"/>
              </a:spcBef>
              <a:spcAft>
                <a:spcPts val="1800"/>
              </a:spcAft>
              <a:buClr>
                <a:srgbClr val="FF003C"/>
              </a:buClr>
              <a:buFont typeface="Arial" panose="020B0604020202020204" pitchFamily="34" charset="0"/>
              <a:buChar char="•"/>
            </a:pPr>
            <a:r>
              <a:rPr lang="pl-PL" sz="1600" dirty="0"/>
              <a:t>Najczęściej krótszą formą niż w przypadku polskiego odpowiednika.</a:t>
            </a:r>
          </a:p>
          <a:p>
            <a:pPr algn="just">
              <a:spcBef>
                <a:spcPts val="0"/>
              </a:spcBef>
              <a:spcAft>
                <a:spcPts val="1800"/>
              </a:spcAft>
              <a:buClr>
                <a:srgbClr val="FF003C"/>
              </a:buClr>
            </a:pPr>
            <a:r>
              <a:rPr lang="pl-PL" sz="1600" dirty="0">
                <a:ea typeface="Calibri"/>
                <a:cs typeface="Calibri"/>
                <a:sym typeface="Calibri"/>
              </a:rPr>
              <a:t>Każdy wskaźnik ma swoje polskie określenia w sekcji definicji – ostatniej części tego dokumentu.</a:t>
            </a:r>
          </a:p>
          <a:p>
            <a:pPr algn="just">
              <a:spcBef>
                <a:spcPts val="0"/>
              </a:spcBef>
              <a:spcAft>
                <a:spcPts val="1800"/>
              </a:spcAft>
              <a:buClr>
                <a:srgbClr val="FF003C"/>
              </a:buClr>
            </a:pPr>
            <a:endParaRPr lang="pl-PL" sz="1600" dirty="0"/>
          </a:p>
        </p:txBody>
      </p:sp>
    </p:spTree>
    <p:extLst>
      <p:ext uri="{BB962C8B-B14F-4D97-AF65-F5344CB8AC3E}">
        <p14:creationId xmlns:p14="http://schemas.microsoft.com/office/powerpoint/2010/main" val="3805305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F8401-0245-A6AD-BB8F-0812BD65CA3B}"/>
            </a:ext>
          </a:extLst>
        </p:cNvPr>
        <p:cNvGrpSpPr/>
        <p:nvPr/>
      </p:nvGrpSpPr>
      <p:grpSpPr>
        <a:xfrm>
          <a:off x="0" y="0"/>
          <a:ext cx="0" cy="0"/>
          <a:chOff x="0" y="0"/>
          <a:chExt cx="0" cy="0"/>
        </a:xfrm>
      </p:grpSpPr>
      <p:sp>
        <p:nvSpPr>
          <p:cNvPr id="6" name="Subtitle 5">
            <a:extLst>
              <a:ext uri="{FF2B5EF4-FFF2-40B4-BE49-F238E27FC236}">
                <a16:creationId xmlns:a16="http://schemas.microsoft.com/office/drawing/2014/main" id="{F80FED76-8F08-4A37-7D2E-E0949D9F5928}"/>
              </a:ext>
            </a:extLst>
          </p:cNvPr>
          <p:cNvSpPr>
            <a:spLocks noGrp="1"/>
          </p:cNvSpPr>
          <p:nvPr>
            <p:ph type="subTitle" idx="1"/>
          </p:nvPr>
        </p:nvSpPr>
        <p:spPr>
          <a:xfrm>
            <a:off x="838199" y="5377109"/>
            <a:ext cx="7736633" cy="762432"/>
          </a:xfrm>
        </p:spPr>
        <p:txBody>
          <a:bodyPr/>
          <a:lstStyle/>
          <a:p>
            <a:pPr algn="l">
              <a:lnSpc>
                <a:spcPct val="100000"/>
              </a:lnSpc>
              <a:spcBef>
                <a:spcPts val="0"/>
              </a:spcBef>
              <a:buClr>
                <a:schemeClr val="dk1"/>
              </a:buClr>
              <a:buSzPct val="100000"/>
              <a:buFont typeface="Calibri"/>
              <a:buNone/>
            </a:pPr>
            <a:r>
              <a:rPr lang="pl-PL" sz="2400" dirty="0">
                <a:solidFill>
                  <a:schemeClr val="bg1"/>
                </a:solidFill>
              </a:rPr>
              <a:t>Część 2: Mapa Modelu – podział i dobór wskaźników do celów i obszarów działalności</a:t>
            </a:r>
          </a:p>
        </p:txBody>
      </p:sp>
      <p:sp>
        <p:nvSpPr>
          <p:cNvPr id="9" name="Title 1">
            <a:extLst>
              <a:ext uri="{FF2B5EF4-FFF2-40B4-BE49-F238E27FC236}">
                <a16:creationId xmlns:a16="http://schemas.microsoft.com/office/drawing/2014/main" id="{D69CC529-8369-0DCE-2A5D-036808D92BD9}"/>
              </a:ext>
            </a:extLst>
          </p:cNvPr>
          <p:cNvSpPr txBox="1">
            <a:spLocks/>
          </p:cNvSpPr>
          <p:nvPr/>
        </p:nvSpPr>
        <p:spPr>
          <a:xfrm>
            <a:off x="838200" y="3653022"/>
            <a:ext cx="10515600" cy="139750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bg1"/>
                </a:solidFill>
                <a:latin typeface="+mj-lt"/>
                <a:ea typeface="+mj-ea"/>
                <a:cs typeface="Rubik SemiBold" pitchFamily="2" charset="-79"/>
              </a:defRPr>
            </a:lvl1pPr>
          </a:lstStyle>
          <a:p>
            <a:r>
              <a:rPr lang="pl-PL" sz="5000" dirty="0"/>
              <a:t>Model Efektywnego Marketingu </a:t>
            </a:r>
          </a:p>
        </p:txBody>
      </p:sp>
    </p:spTree>
    <p:extLst>
      <p:ext uri="{BB962C8B-B14F-4D97-AF65-F5344CB8AC3E}">
        <p14:creationId xmlns:p14="http://schemas.microsoft.com/office/powerpoint/2010/main" val="3241500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86ABD-921D-697A-EDF5-3F861EB7842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68812BD-EC4D-FA6F-7F39-7404696227F8}"/>
              </a:ext>
            </a:extLst>
          </p:cNvPr>
          <p:cNvSpPr>
            <a:spLocks noGrp="1"/>
          </p:cNvSpPr>
          <p:nvPr>
            <p:ph type="title"/>
          </p:nvPr>
        </p:nvSpPr>
        <p:spPr>
          <a:xfrm>
            <a:off x="783771" y="492648"/>
            <a:ext cx="10570029" cy="969135"/>
          </a:xfrm>
        </p:spPr>
        <p:txBody>
          <a:bodyPr>
            <a:normAutofit fontScale="90000"/>
          </a:bodyPr>
          <a:lstStyle/>
          <a:p>
            <a:r>
              <a:rPr lang="pl-PL" dirty="0"/>
              <a:t>Dobór i podział wskaźników najbliższy praktyce</a:t>
            </a:r>
          </a:p>
        </p:txBody>
      </p:sp>
      <p:sp>
        <p:nvSpPr>
          <p:cNvPr id="10" name="Text Placeholder 9">
            <a:extLst>
              <a:ext uri="{FF2B5EF4-FFF2-40B4-BE49-F238E27FC236}">
                <a16:creationId xmlns:a16="http://schemas.microsoft.com/office/drawing/2014/main" id="{BD88C972-7414-7039-F260-33AB2FC90D54}"/>
              </a:ext>
            </a:extLst>
          </p:cNvPr>
          <p:cNvSpPr>
            <a:spLocks noGrp="1"/>
          </p:cNvSpPr>
          <p:nvPr>
            <p:ph type="body" sz="half" idx="2"/>
          </p:nvPr>
        </p:nvSpPr>
        <p:spPr>
          <a:xfrm>
            <a:off x="839788" y="1688839"/>
            <a:ext cx="9532937" cy="3988061"/>
          </a:xfrm>
        </p:spPr>
        <p:txBody>
          <a:bodyPr>
            <a:normAutofit/>
          </a:bodyPr>
          <a:lstStyle/>
          <a:p>
            <a:pPr marL="285750" indent="-285750" algn="just">
              <a:spcBef>
                <a:spcPts val="0"/>
              </a:spcBef>
              <a:spcAft>
                <a:spcPts val="1800"/>
              </a:spcAft>
              <a:buClr>
                <a:srgbClr val="FF003C"/>
              </a:buClr>
              <a:buFont typeface="Arial" panose="020B0604020202020204" pitchFamily="34" charset="0"/>
              <a:buChar char="•"/>
            </a:pPr>
            <a:r>
              <a:rPr lang="pl-PL" sz="1600" b="1" dirty="0"/>
              <a:t>Marketing i sprzedaż</a:t>
            </a:r>
            <a:r>
              <a:rPr lang="pl-PL" sz="1600" dirty="0"/>
              <a:t>, z perspektywy mierzenia skuteczności, tworzą często </a:t>
            </a:r>
            <a:r>
              <a:rPr lang="pl-PL" sz="1600" b="1" dirty="0"/>
              <a:t>nierozdzielny wpływ na wyniki </a:t>
            </a:r>
            <a:r>
              <a:rPr lang="pl-PL" sz="1600" dirty="0"/>
              <a:t>firmy i jej efektywność handlową</a:t>
            </a:r>
            <a:r>
              <a:rPr lang="pl-PL" sz="1600" baseline="30000" dirty="0"/>
              <a:t>1</a:t>
            </a:r>
            <a:r>
              <a:rPr lang="pl-PL" sz="1600" dirty="0"/>
              <a:t>, wpływają również wzajemnie na siebie.                                                                         Dlatego nie decydujemy się na sztuczne podziały. </a:t>
            </a:r>
          </a:p>
          <a:p>
            <a:pPr marL="285750" indent="-285750" algn="just">
              <a:spcBef>
                <a:spcPts val="0"/>
              </a:spcBef>
              <a:spcAft>
                <a:spcPts val="1800"/>
              </a:spcAft>
              <a:buClr>
                <a:srgbClr val="FF003C"/>
              </a:buClr>
              <a:buFont typeface="Arial" panose="020B0604020202020204" pitchFamily="34" charset="0"/>
              <a:buChar char="•"/>
            </a:pPr>
            <a:r>
              <a:rPr lang="pl-PL" sz="1600" dirty="0"/>
              <a:t>W ramach samej dziedziny marketingu można debatować np. czy udział w rynku jest wskaźnikiem marki, produktu czy wyniku finansowego firmy. Podobnie jest z wieloma innymi wskaźnikami np. zasięg to metryka kampanii, czy marki; penetracja to wskaźnik sprzedaży czy marketingu.                                                                                                                                                                    Dlatego proponujemy </a:t>
            </a:r>
            <a:r>
              <a:rPr lang="pl-PL" sz="1600" b="1" dirty="0"/>
              <a:t>podział i dobór najbliższy praktyce</a:t>
            </a:r>
            <a:r>
              <a:rPr lang="pl-PL" sz="1600" dirty="0"/>
              <a:t> pracy, porządkujący i możliwie spójny, </a:t>
            </a:r>
            <a:br>
              <a:rPr lang="pl-PL" sz="1600" dirty="0"/>
            </a:br>
            <a:r>
              <a:rPr lang="pl-PL" sz="1600" dirty="0"/>
              <a:t>a jednocześnie pozostawiający elastyczność.</a:t>
            </a:r>
          </a:p>
          <a:p>
            <a:pPr marL="285750" indent="-285750" algn="just">
              <a:spcBef>
                <a:spcPts val="0"/>
              </a:spcBef>
              <a:spcAft>
                <a:spcPts val="1800"/>
              </a:spcAft>
              <a:buClr>
                <a:srgbClr val="FF003C"/>
              </a:buClr>
              <a:buFont typeface="Arial" panose="020B0604020202020204" pitchFamily="34" charset="0"/>
              <a:buChar char="•"/>
            </a:pPr>
            <a:r>
              <a:rPr lang="pl-PL" sz="1600" dirty="0"/>
              <a:t>W Modelu skupiamy się przede wszystkim na </a:t>
            </a:r>
            <a:r>
              <a:rPr lang="pl-PL" sz="1600" b="1" dirty="0"/>
              <a:t>wskaźnikach efektywnościowych – </a:t>
            </a:r>
            <a:r>
              <a:rPr lang="pl-PL" sz="1600" b="1" dirty="0" err="1"/>
              <a:t>Effective</a:t>
            </a:r>
            <a:r>
              <a:rPr lang="pl-PL" sz="1600" dirty="0"/>
              <a:t>, ale jednocześnie mając świadomość, że do pełnego obrazu potrzebujemy również szczegółowych </a:t>
            </a:r>
            <a:r>
              <a:rPr lang="pl-PL" sz="1600" b="1" dirty="0"/>
              <a:t>wskaźników wydajnościowych / efektywności kosztowej – </a:t>
            </a:r>
            <a:r>
              <a:rPr lang="pl-PL" sz="1600" b="1" dirty="0" err="1"/>
              <a:t>Efficient</a:t>
            </a:r>
            <a:r>
              <a:rPr lang="pl-PL" b="1" dirty="0"/>
              <a:t>, </a:t>
            </a:r>
            <a:r>
              <a:rPr lang="pl-PL" dirty="0"/>
              <a:t>dlatego też </a:t>
            </a:r>
            <a:r>
              <a:rPr lang="pl-PL" sz="1600" dirty="0"/>
              <a:t>przedstawiliśmy także ten rodzaj mierników. Ich natura została dodatkowo podkreślona w obszarze definicji.</a:t>
            </a:r>
          </a:p>
        </p:txBody>
      </p:sp>
      <p:sp>
        <p:nvSpPr>
          <p:cNvPr id="2" name="TextBox 1">
            <a:extLst>
              <a:ext uri="{FF2B5EF4-FFF2-40B4-BE49-F238E27FC236}">
                <a16:creationId xmlns:a16="http://schemas.microsoft.com/office/drawing/2014/main" id="{91894715-AE26-4969-A36F-83518E6D0A9D}"/>
              </a:ext>
            </a:extLst>
          </p:cNvPr>
          <p:cNvSpPr txBox="1"/>
          <p:nvPr/>
        </p:nvSpPr>
        <p:spPr>
          <a:xfrm>
            <a:off x="839788" y="5821914"/>
            <a:ext cx="9209087" cy="512211"/>
          </a:xfrm>
          <a:prstGeom prst="rect">
            <a:avLst/>
          </a:prstGeom>
          <a:noFill/>
        </p:spPr>
        <p:txBody>
          <a:bodyPr wrap="square" rtlCol="0">
            <a:normAutofit/>
          </a:bodyPr>
          <a:lstStyle/>
          <a:p>
            <a:r>
              <a:rPr lang="pl-PL" sz="1000" baseline="30000" dirty="0"/>
              <a:t>1 </a:t>
            </a:r>
            <a:r>
              <a:rPr lang="pl-PL" sz="1000" dirty="0"/>
              <a:t>modele ekonometryczne dają możliwości analizy czynników wpływu, nie są one jednak zawsze wykorzystywane z uwagi na koszty, a przypisywanie przychodu firmy do danych działań za pośrednictwem modeli często bywa dyskutowane w zależności od branży</a:t>
            </a:r>
          </a:p>
        </p:txBody>
      </p:sp>
      <p:cxnSp>
        <p:nvCxnSpPr>
          <p:cNvPr id="3" name="Straight Connector 2">
            <a:extLst>
              <a:ext uri="{FF2B5EF4-FFF2-40B4-BE49-F238E27FC236}">
                <a16:creationId xmlns:a16="http://schemas.microsoft.com/office/drawing/2014/main" id="{3F27CCB5-7D2B-FC09-D25D-BFA4E9E3D4C2}"/>
              </a:ext>
            </a:extLst>
          </p:cNvPr>
          <p:cNvCxnSpPr/>
          <p:nvPr/>
        </p:nvCxnSpPr>
        <p:spPr>
          <a:xfrm>
            <a:off x="942392" y="5831245"/>
            <a:ext cx="5309118" cy="0"/>
          </a:xfrm>
          <a:prstGeom prst="line">
            <a:avLst/>
          </a:prstGeom>
          <a:ln cap="rn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2612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D3B5B-2598-29AE-FEF1-38E3C299563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1A4AE55-5474-5CC8-C25F-F13ACC4143CE}"/>
              </a:ext>
            </a:extLst>
          </p:cNvPr>
          <p:cNvSpPr>
            <a:spLocks noGrp="1"/>
          </p:cNvSpPr>
          <p:nvPr>
            <p:ph type="title"/>
          </p:nvPr>
        </p:nvSpPr>
        <p:spPr>
          <a:xfrm>
            <a:off x="783771" y="117720"/>
            <a:ext cx="10570029" cy="1450452"/>
          </a:xfrm>
        </p:spPr>
        <p:txBody>
          <a:bodyPr>
            <a:normAutofit/>
          </a:bodyPr>
          <a:lstStyle/>
          <a:p>
            <a:pPr algn="ctr">
              <a:spcBef>
                <a:spcPts val="1000"/>
              </a:spcBef>
              <a:buClr>
                <a:srgbClr val="000000"/>
              </a:buClr>
              <a:buSzPct val="100000"/>
            </a:pPr>
            <a:r>
              <a:rPr lang="pl-PL" sz="4400" dirty="0">
                <a:ea typeface="Calibri"/>
                <a:cs typeface="Calibri"/>
                <a:sym typeface="Calibri"/>
              </a:rPr>
              <a:t>Kluczowe w modelu:</a:t>
            </a:r>
            <a:br>
              <a:rPr lang="pl-PL" sz="4400" dirty="0">
                <a:ea typeface="Calibri"/>
                <a:cs typeface="Calibri"/>
                <a:sym typeface="Calibri"/>
              </a:rPr>
            </a:br>
            <a:r>
              <a:rPr lang="pl-PL" sz="3000" dirty="0">
                <a:ea typeface="Calibri"/>
                <a:cs typeface="Calibri"/>
                <a:sym typeface="Calibri"/>
              </a:rPr>
              <a:t>podział na efektywność vs wydajność działań</a:t>
            </a:r>
            <a:endParaRPr lang="pl-PL" sz="4400" dirty="0">
              <a:ea typeface="Calibri"/>
              <a:cs typeface="Calibri"/>
              <a:sym typeface="Calibri"/>
            </a:endParaRPr>
          </a:p>
        </p:txBody>
      </p:sp>
      <p:sp>
        <p:nvSpPr>
          <p:cNvPr id="8" name="Rectangle 7">
            <a:extLst>
              <a:ext uri="{FF2B5EF4-FFF2-40B4-BE49-F238E27FC236}">
                <a16:creationId xmlns:a16="http://schemas.microsoft.com/office/drawing/2014/main" id="{35E28E21-9647-CACB-77BD-E8C2AFF90C31}"/>
              </a:ext>
            </a:extLst>
          </p:cNvPr>
          <p:cNvSpPr/>
          <p:nvPr/>
        </p:nvSpPr>
        <p:spPr>
          <a:xfrm>
            <a:off x="239581" y="1604865"/>
            <a:ext cx="5760000" cy="472129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Rectangle 8">
            <a:extLst>
              <a:ext uri="{FF2B5EF4-FFF2-40B4-BE49-F238E27FC236}">
                <a16:creationId xmlns:a16="http://schemas.microsoft.com/office/drawing/2014/main" id="{26C36F52-C20E-CAB9-83C2-52D89E6FE306}"/>
              </a:ext>
            </a:extLst>
          </p:cNvPr>
          <p:cNvSpPr/>
          <p:nvPr/>
        </p:nvSpPr>
        <p:spPr>
          <a:xfrm>
            <a:off x="6192416" y="1604865"/>
            <a:ext cx="5760000" cy="472129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latin typeface="Rubik Light" pitchFamily="2" charset="-79"/>
              <a:cs typeface="Rubik Light" pitchFamily="2" charset="-79"/>
            </a:endParaRPr>
          </a:p>
        </p:txBody>
      </p:sp>
      <p:sp>
        <p:nvSpPr>
          <p:cNvPr id="11" name="Title 1">
            <a:extLst>
              <a:ext uri="{FF2B5EF4-FFF2-40B4-BE49-F238E27FC236}">
                <a16:creationId xmlns:a16="http://schemas.microsoft.com/office/drawing/2014/main" id="{EA1A56AD-3BA1-65E4-92EB-1FB8D1B6CF9F}"/>
              </a:ext>
            </a:extLst>
          </p:cNvPr>
          <p:cNvSpPr txBox="1">
            <a:spLocks/>
          </p:cNvSpPr>
          <p:nvPr/>
        </p:nvSpPr>
        <p:spPr>
          <a:xfrm>
            <a:off x="538889" y="1804512"/>
            <a:ext cx="5161385" cy="6940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000"/>
              </a:spcBef>
              <a:buClr>
                <a:srgbClr val="000000"/>
              </a:buClr>
              <a:buSzPct val="100000"/>
            </a:pPr>
            <a:r>
              <a:rPr lang="pl-PL" sz="3300" dirty="0">
                <a:solidFill>
                  <a:schemeClr val="bg1"/>
                </a:solidFill>
                <a:ea typeface="Calibri"/>
                <a:cs typeface="Calibri"/>
                <a:sym typeface="Calibri"/>
              </a:rPr>
              <a:t>EFEKTYWNOŚĆ</a:t>
            </a:r>
          </a:p>
        </p:txBody>
      </p:sp>
      <p:sp>
        <p:nvSpPr>
          <p:cNvPr id="12" name="Title 1">
            <a:extLst>
              <a:ext uri="{FF2B5EF4-FFF2-40B4-BE49-F238E27FC236}">
                <a16:creationId xmlns:a16="http://schemas.microsoft.com/office/drawing/2014/main" id="{E716DEC6-98C3-6204-B59F-D88632D3CF4A}"/>
              </a:ext>
            </a:extLst>
          </p:cNvPr>
          <p:cNvSpPr txBox="1">
            <a:spLocks/>
          </p:cNvSpPr>
          <p:nvPr/>
        </p:nvSpPr>
        <p:spPr>
          <a:xfrm>
            <a:off x="6491724" y="1779131"/>
            <a:ext cx="5161384" cy="7635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000"/>
              </a:spcBef>
              <a:buClr>
                <a:srgbClr val="000000"/>
              </a:buClr>
              <a:buSzPct val="100000"/>
            </a:pPr>
            <a:r>
              <a:rPr lang="pl-PL" sz="3300" dirty="0">
                <a:solidFill>
                  <a:schemeClr val="bg1"/>
                </a:solidFill>
                <a:ea typeface="Calibri"/>
                <a:cs typeface="Calibri"/>
                <a:sym typeface="Calibri"/>
              </a:rPr>
              <a:t>WYDAJNOŚĆ</a:t>
            </a:r>
          </a:p>
        </p:txBody>
      </p:sp>
      <p:sp>
        <p:nvSpPr>
          <p:cNvPr id="13" name="Title 1">
            <a:extLst>
              <a:ext uri="{FF2B5EF4-FFF2-40B4-BE49-F238E27FC236}">
                <a16:creationId xmlns:a16="http://schemas.microsoft.com/office/drawing/2014/main" id="{D23C4F6B-15F4-CFAF-3CFB-481E4C3B4EF6}"/>
              </a:ext>
            </a:extLst>
          </p:cNvPr>
          <p:cNvSpPr txBox="1">
            <a:spLocks/>
          </p:cNvSpPr>
          <p:nvPr/>
        </p:nvSpPr>
        <p:spPr>
          <a:xfrm>
            <a:off x="538888" y="2384211"/>
            <a:ext cx="5161387" cy="5214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pl-PL" sz="1500" dirty="0">
                <a:solidFill>
                  <a:schemeClr val="bg1"/>
                </a:solidFill>
                <a:latin typeface="+mn-lt"/>
              </a:rPr>
              <a:t>wskaźniki pokazujące </a:t>
            </a:r>
            <a:br>
              <a:rPr lang="pl-PL" sz="1500" dirty="0">
                <a:solidFill>
                  <a:schemeClr val="bg1"/>
                </a:solidFill>
                <a:latin typeface="+mn-lt"/>
              </a:rPr>
            </a:br>
            <a:r>
              <a:rPr lang="pl-PL" sz="1500" b="1" dirty="0">
                <a:solidFill>
                  <a:schemeClr val="bg1"/>
                </a:solidFill>
                <a:latin typeface="+mn-lt"/>
              </a:rPr>
              <a:t>EFEKT </a:t>
            </a:r>
            <a:r>
              <a:rPr lang="pl-PL" sz="1500" dirty="0">
                <a:solidFill>
                  <a:schemeClr val="bg1"/>
                </a:solidFill>
                <a:latin typeface="+mn-lt"/>
              </a:rPr>
              <a:t>podjętych działań</a:t>
            </a:r>
          </a:p>
        </p:txBody>
      </p:sp>
      <p:sp>
        <p:nvSpPr>
          <p:cNvPr id="14" name="Title 1">
            <a:extLst>
              <a:ext uri="{FF2B5EF4-FFF2-40B4-BE49-F238E27FC236}">
                <a16:creationId xmlns:a16="http://schemas.microsoft.com/office/drawing/2014/main" id="{D4DD7D81-D0DA-51A1-E227-86F8C07EB2C1}"/>
              </a:ext>
            </a:extLst>
          </p:cNvPr>
          <p:cNvSpPr txBox="1">
            <a:spLocks/>
          </p:cNvSpPr>
          <p:nvPr/>
        </p:nvSpPr>
        <p:spPr>
          <a:xfrm>
            <a:off x="6491724" y="2442108"/>
            <a:ext cx="5161384" cy="5736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pl-PL" sz="1500" dirty="0">
                <a:solidFill>
                  <a:schemeClr val="bg1"/>
                </a:solidFill>
                <a:latin typeface="+mn-lt"/>
              </a:rPr>
              <a:t>wskaźniki pokazujące jak dobrze </a:t>
            </a:r>
          </a:p>
          <a:p>
            <a:pPr algn="ctr">
              <a:lnSpc>
                <a:spcPct val="100000"/>
              </a:lnSpc>
            </a:pPr>
            <a:r>
              <a:rPr lang="pl-PL" sz="1500" b="1" dirty="0">
                <a:solidFill>
                  <a:schemeClr val="bg1"/>
                </a:solidFill>
                <a:latin typeface="+mn-lt"/>
              </a:rPr>
              <a:t>wykorzystywane są zasoby</a:t>
            </a:r>
            <a:r>
              <a:rPr lang="pl-PL" sz="1500" dirty="0">
                <a:solidFill>
                  <a:schemeClr val="bg1"/>
                </a:solidFill>
                <a:latin typeface="+mn-lt"/>
              </a:rPr>
              <a:t>, </a:t>
            </a:r>
          </a:p>
          <a:p>
            <a:pPr algn="ctr">
              <a:lnSpc>
                <a:spcPct val="100000"/>
              </a:lnSpc>
            </a:pPr>
            <a:r>
              <a:rPr lang="pl-PL" sz="1500" dirty="0">
                <a:solidFill>
                  <a:schemeClr val="bg1"/>
                </a:solidFill>
                <a:latin typeface="+mn-lt"/>
              </a:rPr>
              <a:t>żeby osiągnąć efekt</a:t>
            </a:r>
          </a:p>
        </p:txBody>
      </p:sp>
      <p:sp>
        <p:nvSpPr>
          <p:cNvPr id="15" name="Title 1">
            <a:extLst>
              <a:ext uri="{FF2B5EF4-FFF2-40B4-BE49-F238E27FC236}">
                <a16:creationId xmlns:a16="http://schemas.microsoft.com/office/drawing/2014/main" id="{FA653C6B-BD87-3C03-F163-B2F948047DD2}"/>
              </a:ext>
            </a:extLst>
          </p:cNvPr>
          <p:cNvSpPr txBox="1">
            <a:spLocks/>
          </p:cNvSpPr>
          <p:nvPr/>
        </p:nvSpPr>
        <p:spPr>
          <a:xfrm>
            <a:off x="438539" y="3140053"/>
            <a:ext cx="5439747" cy="790932"/>
          </a:xfrm>
          <a:prstGeom prst="rect">
            <a:avLst/>
          </a:prstGeom>
          <a:ln w="25400" cap="rnd">
            <a:solidFill>
              <a:schemeClr val="bg1"/>
            </a:solidFill>
            <a:prstDash val="sysDot"/>
          </a:ln>
        </p:spPr>
        <p:txBody>
          <a:bodyPr vert="horz" wrap="square" lIns="360000" tIns="360000" rIns="360000" bIns="36000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pl-PL" sz="1300" dirty="0">
                <a:solidFill>
                  <a:schemeClr val="bg1"/>
                </a:solidFill>
                <a:latin typeface="Rubik Light" pitchFamily="2" charset="-79"/>
                <a:cs typeface="Rubik Light" pitchFamily="2" charset="-79"/>
              </a:rPr>
              <a:t>Przykłady: wzrosty/spadki świadomości marki, rozważanie zakupu, chęć zakupu, udziały rynkowe, liczba klientów itp.</a:t>
            </a:r>
          </a:p>
        </p:txBody>
      </p:sp>
      <p:sp>
        <p:nvSpPr>
          <p:cNvPr id="16" name="Title 1">
            <a:extLst>
              <a:ext uri="{FF2B5EF4-FFF2-40B4-BE49-F238E27FC236}">
                <a16:creationId xmlns:a16="http://schemas.microsoft.com/office/drawing/2014/main" id="{7A236321-E911-F07B-482A-208F0AB7BA3C}"/>
              </a:ext>
            </a:extLst>
          </p:cNvPr>
          <p:cNvSpPr txBox="1">
            <a:spLocks/>
          </p:cNvSpPr>
          <p:nvPr/>
        </p:nvSpPr>
        <p:spPr>
          <a:xfrm>
            <a:off x="438538" y="4112611"/>
            <a:ext cx="5439747" cy="790932"/>
          </a:xfrm>
          <a:prstGeom prst="rect">
            <a:avLst/>
          </a:prstGeom>
          <a:ln w="25400" cap="rnd">
            <a:solidFill>
              <a:schemeClr val="bg1"/>
            </a:solidFill>
            <a:prstDash val="sysDot"/>
          </a:ln>
        </p:spPr>
        <p:txBody>
          <a:bodyPr vert="horz" wrap="square" lIns="360000" tIns="360000" rIns="360000" bIns="36000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pl-PL" sz="1300" dirty="0">
                <a:solidFill>
                  <a:schemeClr val="bg1"/>
                </a:solidFill>
                <a:latin typeface="Rubik Light" pitchFamily="2" charset="-79"/>
                <a:cs typeface="Rubik Light" pitchFamily="2" charset="-79"/>
              </a:rPr>
              <a:t>Efektywność: napędza biznes, </a:t>
            </a:r>
          </a:p>
          <a:p>
            <a:pPr algn="ctr">
              <a:lnSpc>
                <a:spcPct val="100000"/>
              </a:lnSpc>
            </a:pPr>
            <a:r>
              <a:rPr lang="pl-PL" sz="1300" dirty="0">
                <a:solidFill>
                  <a:schemeClr val="bg1"/>
                </a:solidFill>
                <a:latin typeface="Rubik Light" pitchFamily="2" charset="-79"/>
                <a:cs typeface="Rubik Light" pitchFamily="2" charset="-79"/>
              </a:rPr>
              <a:t>koncentruje się na rezultatach</a:t>
            </a:r>
          </a:p>
        </p:txBody>
      </p:sp>
      <p:sp>
        <p:nvSpPr>
          <p:cNvPr id="17" name="Title 1">
            <a:extLst>
              <a:ext uri="{FF2B5EF4-FFF2-40B4-BE49-F238E27FC236}">
                <a16:creationId xmlns:a16="http://schemas.microsoft.com/office/drawing/2014/main" id="{84971BBF-3B0B-250B-89F7-AA6BBBC48742}"/>
              </a:ext>
            </a:extLst>
          </p:cNvPr>
          <p:cNvSpPr txBox="1">
            <a:spLocks/>
          </p:cNvSpPr>
          <p:nvPr/>
        </p:nvSpPr>
        <p:spPr>
          <a:xfrm>
            <a:off x="438538" y="5070707"/>
            <a:ext cx="5439747" cy="790932"/>
          </a:xfrm>
          <a:prstGeom prst="rect">
            <a:avLst/>
          </a:prstGeom>
          <a:ln w="25400" cap="rnd">
            <a:solidFill>
              <a:schemeClr val="bg1"/>
            </a:solidFill>
            <a:prstDash val="sysDot"/>
          </a:ln>
        </p:spPr>
        <p:txBody>
          <a:bodyPr vert="horz" wrap="square" lIns="360000" tIns="360000" rIns="360000" bIns="36000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pl-PL" sz="1300" dirty="0">
                <a:solidFill>
                  <a:schemeClr val="bg1"/>
                </a:solidFill>
                <a:latin typeface="Rubik Light" pitchFamily="2" charset="-79"/>
                <a:cs typeface="Rubik Light" pitchFamily="2" charset="-79"/>
              </a:rPr>
              <a:t>Odpowiada na pytanie:</a:t>
            </a:r>
          </a:p>
          <a:p>
            <a:pPr algn="ctr">
              <a:lnSpc>
                <a:spcPct val="100000"/>
              </a:lnSpc>
            </a:pPr>
            <a:r>
              <a:rPr lang="pl-PL" sz="1300" b="1" dirty="0">
                <a:solidFill>
                  <a:schemeClr val="bg1"/>
                </a:solidFill>
                <a:latin typeface="Rubik Light" pitchFamily="2" charset="-79"/>
                <a:cs typeface="Rubik Light" pitchFamily="2" charset="-79"/>
              </a:rPr>
              <a:t>Czy podejmujesz właściwe działania?</a:t>
            </a:r>
          </a:p>
        </p:txBody>
      </p:sp>
      <p:sp>
        <p:nvSpPr>
          <p:cNvPr id="19" name="Title 1">
            <a:extLst>
              <a:ext uri="{FF2B5EF4-FFF2-40B4-BE49-F238E27FC236}">
                <a16:creationId xmlns:a16="http://schemas.microsoft.com/office/drawing/2014/main" id="{3CF42350-C777-05A2-576F-51C5964A807D}"/>
              </a:ext>
            </a:extLst>
          </p:cNvPr>
          <p:cNvSpPr txBox="1">
            <a:spLocks/>
          </p:cNvSpPr>
          <p:nvPr/>
        </p:nvSpPr>
        <p:spPr>
          <a:xfrm>
            <a:off x="6354046" y="3140053"/>
            <a:ext cx="5439747" cy="790932"/>
          </a:xfrm>
          <a:prstGeom prst="rect">
            <a:avLst/>
          </a:prstGeom>
          <a:ln w="25400" cap="rnd">
            <a:solidFill>
              <a:schemeClr val="bg1"/>
            </a:solidFill>
            <a:prstDash val="sysDot"/>
          </a:ln>
        </p:spPr>
        <p:txBody>
          <a:bodyPr vert="horz" wrap="square" lIns="360000" tIns="360000" rIns="360000" bIns="36000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pl-PL" sz="1300" dirty="0">
                <a:solidFill>
                  <a:schemeClr val="bg1"/>
                </a:solidFill>
                <a:latin typeface="Rubik Light" pitchFamily="2" charset="-79"/>
                <a:cs typeface="Rubik Light" pitchFamily="2" charset="-79"/>
              </a:rPr>
              <a:t>Przykłady: liczba wyświetleń w ramach danego budżetu, liczba </a:t>
            </a:r>
            <a:r>
              <a:rPr lang="pl-PL" sz="1300" dirty="0" err="1">
                <a:solidFill>
                  <a:schemeClr val="bg1"/>
                </a:solidFill>
                <a:latin typeface="Rubik Light" pitchFamily="2" charset="-79"/>
                <a:cs typeface="Rubik Light" pitchFamily="2" charset="-79"/>
              </a:rPr>
              <a:t>odtworzeń</a:t>
            </a:r>
            <a:r>
              <a:rPr lang="pl-PL" sz="1300" dirty="0">
                <a:solidFill>
                  <a:schemeClr val="bg1"/>
                </a:solidFill>
                <a:latin typeface="Rubik Light" pitchFamily="2" charset="-79"/>
                <a:cs typeface="Rubik Light" pitchFamily="2" charset="-79"/>
              </a:rPr>
              <a:t> video w ramach budżetu, koszt per akcja, koszt per kontakt, ROI itp.</a:t>
            </a:r>
          </a:p>
        </p:txBody>
      </p:sp>
      <p:sp>
        <p:nvSpPr>
          <p:cNvPr id="20" name="Title 1">
            <a:extLst>
              <a:ext uri="{FF2B5EF4-FFF2-40B4-BE49-F238E27FC236}">
                <a16:creationId xmlns:a16="http://schemas.microsoft.com/office/drawing/2014/main" id="{90383B54-DB03-0C01-E143-914EFA7FD6D5}"/>
              </a:ext>
            </a:extLst>
          </p:cNvPr>
          <p:cNvSpPr txBox="1">
            <a:spLocks/>
          </p:cNvSpPr>
          <p:nvPr/>
        </p:nvSpPr>
        <p:spPr>
          <a:xfrm>
            <a:off x="6354045" y="4112611"/>
            <a:ext cx="5439747" cy="790932"/>
          </a:xfrm>
          <a:prstGeom prst="rect">
            <a:avLst/>
          </a:prstGeom>
          <a:ln w="25400" cap="rnd">
            <a:solidFill>
              <a:schemeClr val="bg1"/>
            </a:solidFill>
            <a:prstDash val="sysDot"/>
          </a:ln>
        </p:spPr>
        <p:txBody>
          <a:bodyPr vert="horz" wrap="square" lIns="360000" tIns="360000" rIns="360000" bIns="36000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pl-PL" sz="1300" dirty="0">
                <a:solidFill>
                  <a:schemeClr val="bg1"/>
                </a:solidFill>
                <a:latin typeface="+mn-lt"/>
              </a:rPr>
              <a:t>Wydajność: koncentruje się na optymalizacji wykorzystania zasobów (najczęściej finansowych, czasu) w podejmowanych działaniach.</a:t>
            </a:r>
          </a:p>
        </p:txBody>
      </p:sp>
      <p:sp>
        <p:nvSpPr>
          <p:cNvPr id="21" name="Title 1">
            <a:extLst>
              <a:ext uri="{FF2B5EF4-FFF2-40B4-BE49-F238E27FC236}">
                <a16:creationId xmlns:a16="http://schemas.microsoft.com/office/drawing/2014/main" id="{A65040C8-45AD-E990-C250-3B3B0222ABF7}"/>
              </a:ext>
            </a:extLst>
          </p:cNvPr>
          <p:cNvSpPr txBox="1">
            <a:spLocks/>
          </p:cNvSpPr>
          <p:nvPr/>
        </p:nvSpPr>
        <p:spPr>
          <a:xfrm>
            <a:off x="6354045" y="5070707"/>
            <a:ext cx="5439747" cy="790932"/>
          </a:xfrm>
          <a:prstGeom prst="rect">
            <a:avLst/>
          </a:prstGeom>
          <a:ln w="25400" cap="rnd">
            <a:solidFill>
              <a:schemeClr val="bg1"/>
            </a:solidFill>
            <a:prstDash val="sysDot"/>
          </a:ln>
        </p:spPr>
        <p:txBody>
          <a:bodyPr vert="horz" wrap="square" lIns="360000" tIns="360000" rIns="360000" bIns="36000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pl-PL" sz="1300" dirty="0">
                <a:solidFill>
                  <a:schemeClr val="bg1"/>
                </a:solidFill>
                <a:latin typeface="Rubik Light" pitchFamily="2" charset="-79"/>
                <a:cs typeface="Rubik Light" pitchFamily="2" charset="-79"/>
              </a:rPr>
              <a:t>Odpowiada na pytanie:</a:t>
            </a:r>
          </a:p>
          <a:p>
            <a:pPr algn="ctr">
              <a:lnSpc>
                <a:spcPct val="100000"/>
              </a:lnSpc>
            </a:pPr>
            <a:r>
              <a:rPr lang="pl-PL" sz="1300" b="1" dirty="0">
                <a:solidFill>
                  <a:schemeClr val="bg1"/>
                </a:solidFill>
                <a:latin typeface="Rubik Light" pitchFamily="2" charset="-79"/>
                <a:cs typeface="Rubik Light" pitchFamily="2" charset="-79"/>
              </a:rPr>
              <a:t>Jak dobrze wykonujesz podjęte działania?</a:t>
            </a:r>
          </a:p>
        </p:txBody>
      </p:sp>
      <p:pic>
        <p:nvPicPr>
          <p:cNvPr id="22" name="Graphic 21">
            <a:extLst>
              <a:ext uri="{FF2B5EF4-FFF2-40B4-BE49-F238E27FC236}">
                <a16:creationId xmlns:a16="http://schemas.microsoft.com/office/drawing/2014/main" id="{BC7A4599-744B-C6A3-D6CB-CC5DFD5B1E6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62975" y="1766062"/>
            <a:ext cx="1389441" cy="1215761"/>
          </a:xfrm>
          <a:prstGeom prst="rect">
            <a:avLst/>
          </a:prstGeom>
        </p:spPr>
      </p:pic>
      <p:pic>
        <p:nvPicPr>
          <p:cNvPr id="28" name="Graphic 27">
            <a:extLst>
              <a:ext uri="{FF2B5EF4-FFF2-40B4-BE49-F238E27FC236}">
                <a16:creationId xmlns:a16="http://schemas.microsoft.com/office/drawing/2014/main" id="{10DE77FC-E84E-AFE4-7CC8-E468508C51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12005" y="1810850"/>
            <a:ext cx="1359583" cy="1189635"/>
          </a:xfrm>
          <a:prstGeom prst="rect">
            <a:avLst/>
          </a:prstGeom>
        </p:spPr>
      </p:pic>
    </p:spTree>
    <p:extLst>
      <p:ext uri="{BB962C8B-B14F-4D97-AF65-F5344CB8AC3E}">
        <p14:creationId xmlns:p14="http://schemas.microsoft.com/office/powerpoint/2010/main" val="3582535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97D15-B27D-3BEF-3614-153C8A489EB4}"/>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582891C1-63B0-BD3D-2B2E-BCBAB6441CBC}"/>
              </a:ext>
            </a:extLst>
          </p:cNvPr>
          <p:cNvSpPr>
            <a:spLocks noGrp="1"/>
          </p:cNvSpPr>
          <p:nvPr>
            <p:ph type="title"/>
          </p:nvPr>
        </p:nvSpPr>
        <p:spPr>
          <a:xfrm>
            <a:off x="639203" y="280363"/>
            <a:ext cx="10515600" cy="1446245"/>
          </a:xfrm>
        </p:spPr>
        <p:txBody>
          <a:bodyPr>
            <a:normAutofit/>
          </a:bodyPr>
          <a:lstStyle/>
          <a:p>
            <a:pPr>
              <a:lnSpc>
                <a:spcPct val="100000"/>
              </a:lnSpc>
              <a:spcBef>
                <a:spcPts val="0"/>
              </a:spcBef>
              <a:buClr>
                <a:srgbClr val="000000"/>
              </a:buClr>
              <a:buSzPct val="100000"/>
            </a:pPr>
            <a:r>
              <a:rPr lang="pl-PL" sz="4000" dirty="0">
                <a:ea typeface="Calibri"/>
                <a:cs typeface="Calibri"/>
                <a:sym typeface="Calibri"/>
              </a:rPr>
              <a:t>Wskaźnik skuteczności marketingu </a:t>
            </a:r>
            <a:br>
              <a:rPr lang="pl-PL" sz="4000" dirty="0">
                <a:ea typeface="Calibri"/>
                <a:cs typeface="Calibri"/>
                <a:sym typeface="Calibri"/>
              </a:rPr>
            </a:br>
            <a:r>
              <a:rPr lang="pl-PL" sz="4000" dirty="0">
                <a:ea typeface="Calibri"/>
                <a:cs typeface="Calibri"/>
                <a:sym typeface="Calibri"/>
              </a:rPr>
              <a:t>- dobór i podział</a:t>
            </a:r>
          </a:p>
        </p:txBody>
      </p:sp>
      <p:sp>
        <p:nvSpPr>
          <p:cNvPr id="11" name="Content Placeholder 2">
            <a:extLst>
              <a:ext uri="{FF2B5EF4-FFF2-40B4-BE49-F238E27FC236}">
                <a16:creationId xmlns:a16="http://schemas.microsoft.com/office/drawing/2014/main" id="{9A7F9015-DC8A-FDB2-889E-9BDE796AF599}"/>
              </a:ext>
            </a:extLst>
          </p:cNvPr>
          <p:cNvSpPr txBox="1">
            <a:spLocks/>
          </p:cNvSpPr>
          <p:nvPr/>
        </p:nvSpPr>
        <p:spPr>
          <a:xfrm>
            <a:off x="6093696" y="4911843"/>
            <a:ext cx="5461357" cy="1434003"/>
          </a:xfrm>
          <a:prstGeom prst="rect">
            <a:avLst/>
          </a:prstGeom>
          <a:ln>
            <a:noFill/>
          </a:ln>
        </p:spPr>
        <p:txBody>
          <a:bodyPr vert="horz" lIns="18000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6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60000"/>
              </a:lnSpc>
              <a:buClr>
                <a:schemeClr val="tx2"/>
              </a:buClr>
              <a:buSzPct val="200000"/>
            </a:pPr>
            <a:r>
              <a:rPr lang="pl-PL" sz="1600" dirty="0">
                <a:solidFill>
                  <a:prstClr val="black"/>
                </a:solidFill>
              </a:rPr>
              <a:t>Proponujemy podział bliski rynkowej praktyce i procesom planowania występujących często w firmach. Powyżej obszary, według których zostały uporządkowane kluczowe wskaźniki</a:t>
            </a:r>
          </a:p>
          <a:p>
            <a:pPr>
              <a:lnSpc>
                <a:spcPct val="160000"/>
              </a:lnSpc>
              <a:buClr>
                <a:schemeClr val="tx2"/>
              </a:buClr>
              <a:buSzPct val="200000"/>
            </a:pPr>
            <a:endParaRPr lang="pl-PL" sz="1600" dirty="0"/>
          </a:p>
        </p:txBody>
      </p:sp>
      <p:sp>
        <p:nvSpPr>
          <p:cNvPr id="12" name="Content Placeholder 2">
            <a:extLst>
              <a:ext uri="{FF2B5EF4-FFF2-40B4-BE49-F238E27FC236}">
                <a16:creationId xmlns:a16="http://schemas.microsoft.com/office/drawing/2014/main" id="{970CC08A-800E-DE2E-BE0F-9622546041B4}"/>
              </a:ext>
            </a:extLst>
          </p:cNvPr>
          <p:cNvSpPr txBox="1">
            <a:spLocks/>
          </p:cNvSpPr>
          <p:nvPr/>
        </p:nvSpPr>
        <p:spPr>
          <a:xfrm>
            <a:off x="421589" y="4025101"/>
            <a:ext cx="2110044" cy="798828"/>
          </a:xfrm>
          <a:prstGeom prst="rect">
            <a:avLst/>
          </a:prstGeom>
        </p:spPr>
        <p:txBody>
          <a:bodyPr vert="horz" lIns="18000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chemeClr val="tx2"/>
              </a:buClr>
              <a:buSzPct val="200000"/>
              <a:buFont typeface="Arial" panose="020B0604020202020204" pitchFamily="34" charset="0"/>
              <a:buNone/>
            </a:pPr>
            <a:r>
              <a:rPr lang="pl-PL" sz="2200" dirty="0">
                <a:solidFill>
                  <a:prstClr val="black"/>
                </a:solidFill>
                <a:latin typeface="+mj-lt"/>
              </a:rPr>
              <a:t>PLANOWANIE INWESTYCJI</a:t>
            </a:r>
          </a:p>
        </p:txBody>
      </p:sp>
      <p:sp>
        <p:nvSpPr>
          <p:cNvPr id="13" name="Content Placeholder 2">
            <a:extLst>
              <a:ext uri="{FF2B5EF4-FFF2-40B4-BE49-F238E27FC236}">
                <a16:creationId xmlns:a16="http://schemas.microsoft.com/office/drawing/2014/main" id="{AAECFD06-F51B-4225-A360-A4B578139064}"/>
              </a:ext>
            </a:extLst>
          </p:cNvPr>
          <p:cNvSpPr txBox="1">
            <a:spLocks/>
          </p:cNvSpPr>
          <p:nvPr/>
        </p:nvSpPr>
        <p:spPr>
          <a:xfrm>
            <a:off x="2539808" y="4014704"/>
            <a:ext cx="2507699" cy="1277746"/>
          </a:xfrm>
          <a:prstGeom prst="rect">
            <a:avLst/>
          </a:prstGeom>
        </p:spPr>
        <p:txBody>
          <a:bodyPr vert="horz" lIns="18000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chemeClr val="tx2"/>
              </a:buClr>
              <a:buSzPct val="200000"/>
              <a:buFont typeface="Arial" panose="020B0604020202020204" pitchFamily="34" charset="0"/>
              <a:buNone/>
            </a:pPr>
            <a:r>
              <a:rPr lang="pl-PL" sz="2400" dirty="0">
                <a:solidFill>
                  <a:prstClr val="black"/>
                </a:solidFill>
                <a:latin typeface="+mj-lt"/>
              </a:rPr>
              <a:t>AKTYWACJE </a:t>
            </a:r>
            <a:r>
              <a:rPr lang="pl-PL" sz="1400" dirty="0">
                <a:solidFill>
                  <a:prstClr val="black"/>
                </a:solidFill>
                <a:latin typeface="+mj-lt"/>
              </a:rPr>
              <a:t>kampanie, </a:t>
            </a:r>
            <a:r>
              <a:rPr lang="pl-PL" sz="1400" dirty="0" err="1">
                <a:solidFill>
                  <a:prstClr val="black"/>
                </a:solidFill>
                <a:latin typeface="+mj-lt"/>
              </a:rPr>
              <a:t>digital</a:t>
            </a:r>
            <a:r>
              <a:rPr lang="pl-PL" sz="1400" dirty="0">
                <a:solidFill>
                  <a:prstClr val="black"/>
                </a:solidFill>
                <a:latin typeface="+mj-lt"/>
              </a:rPr>
              <a:t> </a:t>
            </a:r>
            <a:br>
              <a:rPr lang="pl-PL" sz="1400" dirty="0">
                <a:solidFill>
                  <a:prstClr val="black"/>
                </a:solidFill>
                <a:latin typeface="+mj-lt"/>
              </a:rPr>
            </a:br>
            <a:r>
              <a:rPr lang="pl-PL" sz="1400" dirty="0">
                <a:solidFill>
                  <a:prstClr val="black"/>
                </a:solidFill>
                <a:latin typeface="+mj-lt"/>
              </a:rPr>
              <a:t>i e-commerce, </a:t>
            </a:r>
            <a:br>
              <a:rPr lang="pl-PL" sz="1400" dirty="0">
                <a:solidFill>
                  <a:prstClr val="black"/>
                </a:solidFill>
                <a:latin typeface="+mj-lt"/>
              </a:rPr>
            </a:br>
            <a:r>
              <a:rPr lang="pl-PL" sz="1400" dirty="0">
                <a:solidFill>
                  <a:prstClr val="black"/>
                </a:solidFill>
                <a:latin typeface="+mj-lt"/>
              </a:rPr>
              <a:t> punkt sprzedaży</a:t>
            </a:r>
            <a:endParaRPr lang="pl-PL" sz="1400" dirty="0">
              <a:latin typeface="+mj-lt"/>
            </a:endParaRPr>
          </a:p>
        </p:txBody>
      </p:sp>
      <p:sp>
        <p:nvSpPr>
          <p:cNvPr id="14" name="Content Placeholder 2">
            <a:extLst>
              <a:ext uri="{FF2B5EF4-FFF2-40B4-BE49-F238E27FC236}">
                <a16:creationId xmlns:a16="http://schemas.microsoft.com/office/drawing/2014/main" id="{665CEEDB-78F5-559E-9B36-6FDB7BAD0A81}"/>
              </a:ext>
            </a:extLst>
          </p:cNvPr>
          <p:cNvSpPr txBox="1">
            <a:spLocks/>
          </p:cNvSpPr>
          <p:nvPr/>
        </p:nvSpPr>
        <p:spPr>
          <a:xfrm>
            <a:off x="5165263" y="4025101"/>
            <a:ext cx="1848149" cy="519856"/>
          </a:xfrm>
          <a:prstGeom prst="rect">
            <a:avLst/>
          </a:prstGeom>
        </p:spPr>
        <p:txBody>
          <a:bodyPr vert="horz" lIns="18000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chemeClr val="tx2"/>
              </a:buClr>
              <a:buSzPct val="200000"/>
              <a:buFont typeface="Arial" panose="020B0604020202020204" pitchFamily="34" charset="0"/>
              <a:buNone/>
            </a:pPr>
            <a:r>
              <a:rPr lang="pl-PL" sz="2400" dirty="0">
                <a:solidFill>
                  <a:prstClr val="black"/>
                </a:solidFill>
                <a:latin typeface="+mj-lt"/>
              </a:rPr>
              <a:t>MARKA</a:t>
            </a:r>
          </a:p>
        </p:txBody>
      </p:sp>
      <p:sp>
        <p:nvSpPr>
          <p:cNvPr id="15" name="Content Placeholder 2">
            <a:extLst>
              <a:ext uri="{FF2B5EF4-FFF2-40B4-BE49-F238E27FC236}">
                <a16:creationId xmlns:a16="http://schemas.microsoft.com/office/drawing/2014/main" id="{C9A80278-7F19-86ED-338A-50EA1B3FA55C}"/>
              </a:ext>
            </a:extLst>
          </p:cNvPr>
          <p:cNvSpPr txBox="1">
            <a:spLocks/>
          </p:cNvSpPr>
          <p:nvPr/>
        </p:nvSpPr>
        <p:spPr>
          <a:xfrm>
            <a:off x="7488211" y="4025101"/>
            <a:ext cx="1832685" cy="519856"/>
          </a:xfrm>
          <a:prstGeom prst="rect">
            <a:avLst/>
          </a:prstGeom>
        </p:spPr>
        <p:txBody>
          <a:bodyPr vert="horz" lIns="18000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chemeClr val="tx2"/>
              </a:buClr>
              <a:buSzPct val="200000"/>
              <a:buFont typeface="Arial" panose="020B0604020202020204" pitchFamily="34" charset="0"/>
              <a:buNone/>
            </a:pPr>
            <a:r>
              <a:rPr lang="pl-PL" sz="2400" dirty="0">
                <a:solidFill>
                  <a:prstClr val="black"/>
                </a:solidFill>
                <a:latin typeface="+mj-lt"/>
              </a:rPr>
              <a:t>BIZNES</a:t>
            </a:r>
          </a:p>
        </p:txBody>
      </p:sp>
      <p:sp>
        <p:nvSpPr>
          <p:cNvPr id="16" name="Content Placeholder 2">
            <a:extLst>
              <a:ext uri="{FF2B5EF4-FFF2-40B4-BE49-F238E27FC236}">
                <a16:creationId xmlns:a16="http://schemas.microsoft.com/office/drawing/2014/main" id="{BFB140C9-C815-A41A-8146-F1B71ACED3F3}"/>
              </a:ext>
            </a:extLst>
          </p:cNvPr>
          <p:cNvSpPr txBox="1">
            <a:spLocks/>
          </p:cNvSpPr>
          <p:nvPr/>
        </p:nvSpPr>
        <p:spPr>
          <a:xfrm>
            <a:off x="9795690" y="4025101"/>
            <a:ext cx="1832685" cy="519856"/>
          </a:xfrm>
          <a:prstGeom prst="rect">
            <a:avLst/>
          </a:prstGeom>
        </p:spPr>
        <p:txBody>
          <a:bodyPr vert="horz" lIns="18000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chemeClr val="tx2"/>
              </a:buClr>
              <a:buSzPct val="200000"/>
              <a:buFont typeface="Arial" panose="020B0604020202020204" pitchFamily="34" charset="0"/>
              <a:buNone/>
            </a:pPr>
            <a:r>
              <a:rPr lang="pl-PL" sz="2400" dirty="0">
                <a:solidFill>
                  <a:prstClr val="black"/>
                </a:solidFill>
                <a:latin typeface="+mj-lt"/>
              </a:rPr>
              <a:t>RELACJE</a:t>
            </a:r>
          </a:p>
        </p:txBody>
      </p:sp>
      <p:cxnSp>
        <p:nvCxnSpPr>
          <p:cNvPr id="17" name="Straight Connector 16">
            <a:extLst>
              <a:ext uri="{FF2B5EF4-FFF2-40B4-BE49-F238E27FC236}">
                <a16:creationId xmlns:a16="http://schemas.microsoft.com/office/drawing/2014/main" id="{3617AF2B-7BE6-0ECB-9D1B-AE23AC7819E3}"/>
              </a:ext>
            </a:extLst>
          </p:cNvPr>
          <p:cNvCxnSpPr>
            <a:cxnSpLocks/>
          </p:cNvCxnSpPr>
          <p:nvPr/>
        </p:nvCxnSpPr>
        <p:spPr>
          <a:xfrm>
            <a:off x="2253655" y="3404226"/>
            <a:ext cx="851530" cy="0"/>
          </a:xfrm>
          <a:prstGeom prst="line">
            <a:avLst/>
          </a:prstGeom>
          <a:ln w="76200" cap="rnd">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7E71CC5-2EFC-6DB8-7D19-CF82BD6417AB}"/>
              </a:ext>
            </a:extLst>
          </p:cNvPr>
          <p:cNvCxnSpPr>
            <a:cxnSpLocks/>
          </p:cNvCxnSpPr>
          <p:nvPr/>
        </p:nvCxnSpPr>
        <p:spPr>
          <a:xfrm>
            <a:off x="4550859" y="3404226"/>
            <a:ext cx="851530" cy="0"/>
          </a:xfrm>
          <a:prstGeom prst="line">
            <a:avLst/>
          </a:prstGeom>
          <a:ln w="76200" cap="rnd">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CFBA42E-82DD-461F-1712-B456A7B55501}"/>
              </a:ext>
            </a:extLst>
          </p:cNvPr>
          <p:cNvCxnSpPr>
            <a:cxnSpLocks/>
          </p:cNvCxnSpPr>
          <p:nvPr/>
        </p:nvCxnSpPr>
        <p:spPr>
          <a:xfrm>
            <a:off x="6866891" y="3404226"/>
            <a:ext cx="851530" cy="0"/>
          </a:xfrm>
          <a:prstGeom prst="line">
            <a:avLst/>
          </a:prstGeom>
          <a:ln w="76200" cap="rnd">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3BDEA05-F4D2-F694-C5FE-D14FF70C77B2}"/>
              </a:ext>
            </a:extLst>
          </p:cNvPr>
          <p:cNvCxnSpPr>
            <a:cxnSpLocks/>
          </p:cNvCxnSpPr>
          <p:nvPr/>
        </p:nvCxnSpPr>
        <p:spPr>
          <a:xfrm>
            <a:off x="9127751" y="3404226"/>
            <a:ext cx="851530" cy="0"/>
          </a:xfrm>
          <a:prstGeom prst="line">
            <a:avLst/>
          </a:prstGeom>
          <a:ln w="76200" cap="rnd">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A30B22E-9033-41AD-A2CD-AE76D2CE3A14}"/>
              </a:ext>
            </a:extLst>
          </p:cNvPr>
          <p:cNvCxnSpPr>
            <a:cxnSpLocks/>
          </p:cNvCxnSpPr>
          <p:nvPr/>
        </p:nvCxnSpPr>
        <p:spPr>
          <a:xfrm>
            <a:off x="6096000" y="5071359"/>
            <a:ext cx="0" cy="1086697"/>
          </a:xfrm>
          <a:prstGeom prst="line">
            <a:avLst/>
          </a:prstGeom>
          <a:ln w="38100" cap="rnd">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2" name="Graphic 21">
            <a:extLst>
              <a:ext uri="{FF2B5EF4-FFF2-40B4-BE49-F238E27FC236}">
                <a16:creationId xmlns:a16="http://schemas.microsoft.com/office/drawing/2014/main" id="{4523C5CD-6C53-B405-A6DB-62E17C6DEA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13463" y="2808013"/>
            <a:ext cx="1365128" cy="1194487"/>
          </a:xfrm>
          <a:prstGeom prst="rect">
            <a:avLst/>
          </a:prstGeom>
          <a:effectLst>
            <a:outerShdw blurRad="50800" dist="38100" dir="8100000" algn="tr" rotWithShape="0">
              <a:prstClr val="black">
                <a:alpha val="40000"/>
              </a:prstClr>
            </a:outerShdw>
          </a:effectLst>
        </p:spPr>
      </p:pic>
      <p:pic>
        <p:nvPicPr>
          <p:cNvPr id="23" name="Graphic 22">
            <a:extLst>
              <a:ext uri="{FF2B5EF4-FFF2-40B4-BE49-F238E27FC236}">
                <a16:creationId xmlns:a16="http://schemas.microsoft.com/office/drawing/2014/main" id="{F3B46EB2-318C-E414-D492-9A7DDD1BBC5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13409" y="2808013"/>
            <a:ext cx="1365128" cy="1194487"/>
          </a:xfrm>
          <a:prstGeom prst="rect">
            <a:avLst/>
          </a:prstGeom>
          <a:effectLst>
            <a:outerShdw blurRad="50800" dist="38100" dir="8100000" algn="tr" rotWithShape="0">
              <a:prstClr val="black">
                <a:alpha val="40000"/>
              </a:prstClr>
            </a:outerShdw>
          </a:effectLst>
        </p:spPr>
      </p:pic>
      <p:pic>
        <p:nvPicPr>
          <p:cNvPr id="24" name="Graphic 23">
            <a:extLst>
              <a:ext uri="{FF2B5EF4-FFF2-40B4-BE49-F238E27FC236}">
                <a16:creationId xmlns:a16="http://schemas.microsoft.com/office/drawing/2014/main" id="{9A9DDB02-2724-805E-8BBA-EDF49F89628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13436" y="2808013"/>
            <a:ext cx="1365128" cy="1194487"/>
          </a:xfrm>
          <a:prstGeom prst="rect">
            <a:avLst/>
          </a:prstGeom>
          <a:effectLst>
            <a:outerShdw blurRad="50800" dist="38100" dir="8100000" algn="tr" rotWithShape="0">
              <a:prstClr val="black">
                <a:alpha val="40000"/>
              </a:prstClr>
            </a:outerShdw>
          </a:effectLst>
        </p:spPr>
      </p:pic>
      <p:pic>
        <p:nvPicPr>
          <p:cNvPr id="25" name="Graphic 24">
            <a:extLst>
              <a:ext uri="{FF2B5EF4-FFF2-40B4-BE49-F238E27FC236}">
                <a16:creationId xmlns:a16="http://schemas.microsoft.com/office/drawing/2014/main" id="{55F1A462-F4E2-9844-5AA2-287AACED2C4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13490" y="2808013"/>
            <a:ext cx="1365128" cy="1194487"/>
          </a:xfrm>
          <a:prstGeom prst="rect">
            <a:avLst/>
          </a:prstGeom>
          <a:effectLst>
            <a:outerShdw blurRad="50800" dist="38100" dir="8100000" algn="tr" rotWithShape="0">
              <a:prstClr val="black">
                <a:alpha val="40000"/>
              </a:prstClr>
            </a:outerShdw>
          </a:effectLst>
        </p:spPr>
      </p:pic>
      <p:pic>
        <p:nvPicPr>
          <p:cNvPr id="26" name="Graphic 25">
            <a:extLst>
              <a:ext uri="{FF2B5EF4-FFF2-40B4-BE49-F238E27FC236}">
                <a16:creationId xmlns:a16="http://schemas.microsoft.com/office/drawing/2014/main" id="{77437E7F-B212-6635-A0C7-A7FC8E90A91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013383" y="2808013"/>
            <a:ext cx="1365128" cy="1194487"/>
          </a:xfrm>
          <a:prstGeom prst="rect">
            <a:avLst/>
          </a:prstGeom>
          <a:effectLst>
            <a:outerShdw blurRad="50800" dist="38100" dir="8100000" algn="tr" rotWithShape="0">
              <a:prstClr val="black">
                <a:alpha val="40000"/>
              </a:prstClr>
            </a:outerShdw>
          </a:effectLst>
        </p:spPr>
      </p:pic>
      <p:cxnSp>
        <p:nvCxnSpPr>
          <p:cNvPr id="27" name="Straight Connector 26">
            <a:extLst>
              <a:ext uri="{FF2B5EF4-FFF2-40B4-BE49-F238E27FC236}">
                <a16:creationId xmlns:a16="http://schemas.microsoft.com/office/drawing/2014/main" id="{E0F96009-35AE-BD71-9B1B-F1B1E26D0D32}"/>
              </a:ext>
            </a:extLst>
          </p:cNvPr>
          <p:cNvCxnSpPr>
            <a:cxnSpLocks/>
          </p:cNvCxnSpPr>
          <p:nvPr/>
        </p:nvCxnSpPr>
        <p:spPr>
          <a:xfrm flipV="1">
            <a:off x="8406836" y="2296877"/>
            <a:ext cx="0" cy="511136"/>
          </a:xfrm>
          <a:prstGeom prst="line">
            <a:avLst/>
          </a:prstGeom>
          <a:ln w="25400" cap="rnd">
            <a:solidFill>
              <a:schemeClr val="bg1">
                <a:lumMod val="75000"/>
              </a:schemeClr>
            </a:solidFill>
            <a:prstDash val="sysDot"/>
            <a:round/>
            <a:headEnd type="oval"/>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39ECE6E-09C2-DFF6-4CA7-57B40218A40E}"/>
              </a:ext>
            </a:extLst>
          </p:cNvPr>
          <p:cNvCxnSpPr>
            <a:cxnSpLocks/>
          </p:cNvCxnSpPr>
          <p:nvPr/>
        </p:nvCxnSpPr>
        <p:spPr>
          <a:xfrm flipH="1">
            <a:off x="1496054" y="2255318"/>
            <a:ext cx="6910782"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1DE8843-0563-2481-4F15-15D6CE9267A5}"/>
              </a:ext>
            </a:extLst>
          </p:cNvPr>
          <p:cNvCxnSpPr>
            <a:cxnSpLocks/>
          </p:cNvCxnSpPr>
          <p:nvPr/>
        </p:nvCxnSpPr>
        <p:spPr>
          <a:xfrm flipV="1">
            <a:off x="1496054" y="2296877"/>
            <a:ext cx="0" cy="558590"/>
          </a:xfrm>
          <a:prstGeom prst="line">
            <a:avLst/>
          </a:prstGeom>
          <a:ln w="25400" cap="rnd">
            <a:solidFill>
              <a:schemeClr val="bg1">
                <a:lumMod val="75000"/>
              </a:schemeClr>
            </a:solidFill>
            <a:prstDash val="sysDot"/>
            <a:round/>
            <a:headEnd type="triangl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3535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666B7-DF68-4B66-29B8-8B1FC281EA8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6E6EAED-B991-1F24-2172-68A135045874}"/>
              </a:ext>
            </a:extLst>
          </p:cNvPr>
          <p:cNvSpPr>
            <a:spLocks noGrp="1"/>
          </p:cNvSpPr>
          <p:nvPr>
            <p:ph type="title"/>
          </p:nvPr>
        </p:nvSpPr>
        <p:spPr>
          <a:xfrm>
            <a:off x="576495" y="203958"/>
            <a:ext cx="10515600" cy="1091682"/>
          </a:xfrm>
        </p:spPr>
        <p:txBody>
          <a:bodyPr>
            <a:normAutofit/>
          </a:bodyPr>
          <a:lstStyle/>
          <a:p>
            <a:pPr>
              <a:lnSpc>
                <a:spcPct val="100000"/>
              </a:lnSpc>
              <a:spcBef>
                <a:spcPts val="0"/>
              </a:spcBef>
              <a:buClr>
                <a:srgbClr val="000000"/>
              </a:buClr>
              <a:buSzPct val="100000"/>
            </a:pPr>
            <a:r>
              <a:rPr lang="pl-PL" sz="5400" dirty="0">
                <a:ea typeface="Calibri"/>
                <a:cs typeface="Calibri"/>
                <a:sym typeface="Calibri"/>
              </a:rPr>
              <a:t>Podział modelu</a:t>
            </a:r>
          </a:p>
        </p:txBody>
      </p:sp>
      <p:sp>
        <p:nvSpPr>
          <p:cNvPr id="5" name="Content Placeholder 2">
            <a:extLst>
              <a:ext uri="{FF2B5EF4-FFF2-40B4-BE49-F238E27FC236}">
                <a16:creationId xmlns:a16="http://schemas.microsoft.com/office/drawing/2014/main" id="{5E2D1716-4100-9F08-611A-DD66BE04ADDA}"/>
              </a:ext>
            </a:extLst>
          </p:cNvPr>
          <p:cNvSpPr txBox="1">
            <a:spLocks/>
          </p:cNvSpPr>
          <p:nvPr/>
        </p:nvSpPr>
        <p:spPr>
          <a:xfrm>
            <a:off x="576494" y="1188892"/>
            <a:ext cx="8129356" cy="9983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6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buClr>
                <a:schemeClr val="tx2"/>
              </a:buClr>
              <a:buSzPct val="200000"/>
            </a:pPr>
            <a:r>
              <a:rPr lang="pl-PL" sz="1600" dirty="0">
                <a:solidFill>
                  <a:prstClr val="black"/>
                </a:solidFill>
                <a:latin typeface="Rubik Light" pitchFamily="2" charset="-79"/>
                <a:cs typeface="Rubik Light" pitchFamily="2" charset="-79"/>
              </a:rPr>
              <a:t>Proponujemy podział bliski rynkowej praktyce i procesom planowania występującym często w firmach. Poniżej obszary, według których zostały uporządkowane kluczowe wskaźniki.</a:t>
            </a:r>
          </a:p>
          <a:p>
            <a:pPr>
              <a:lnSpc>
                <a:spcPct val="100000"/>
              </a:lnSpc>
              <a:buClr>
                <a:schemeClr val="tx2"/>
              </a:buClr>
              <a:buSzPct val="200000"/>
            </a:pPr>
            <a:endParaRPr lang="pl-PL" sz="1600" dirty="0"/>
          </a:p>
        </p:txBody>
      </p:sp>
      <p:sp>
        <p:nvSpPr>
          <p:cNvPr id="6" name="Content Placeholder 2">
            <a:extLst>
              <a:ext uri="{FF2B5EF4-FFF2-40B4-BE49-F238E27FC236}">
                <a16:creationId xmlns:a16="http://schemas.microsoft.com/office/drawing/2014/main" id="{AE884A1E-7997-9CA0-337B-169798222F67}"/>
              </a:ext>
            </a:extLst>
          </p:cNvPr>
          <p:cNvSpPr txBox="1">
            <a:spLocks/>
          </p:cNvSpPr>
          <p:nvPr/>
        </p:nvSpPr>
        <p:spPr>
          <a:xfrm>
            <a:off x="1700835" y="2286195"/>
            <a:ext cx="6046238" cy="452535"/>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tx2"/>
              </a:buClr>
              <a:buSzPct val="200000"/>
              <a:buNone/>
            </a:pPr>
            <a:r>
              <a:rPr lang="pl-PL" sz="1800" dirty="0">
                <a:solidFill>
                  <a:prstClr val="black"/>
                </a:solidFill>
              </a:rPr>
              <a:t>Planowanie inwestycji (8 wskaźników)</a:t>
            </a:r>
          </a:p>
        </p:txBody>
      </p:sp>
      <p:sp>
        <p:nvSpPr>
          <p:cNvPr id="7" name="Content Placeholder 2">
            <a:extLst>
              <a:ext uri="{FF2B5EF4-FFF2-40B4-BE49-F238E27FC236}">
                <a16:creationId xmlns:a16="http://schemas.microsoft.com/office/drawing/2014/main" id="{D8FB009D-6BF2-8241-C7EB-6C553737A5EF}"/>
              </a:ext>
            </a:extLst>
          </p:cNvPr>
          <p:cNvSpPr txBox="1">
            <a:spLocks/>
          </p:cNvSpPr>
          <p:nvPr/>
        </p:nvSpPr>
        <p:spPr>
          <a:xfrm>
            <a:off x="1700835" y="2732818"/>
            <a:ext cx="7367270" cy="1721732"/>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Aft>
                <a:spcPts val="1800"/>
              </a:spcAft>
              <a:buClr>
                <a:srgbClr val="FF003C"/>
              </a:buClr>
              <a:buNone/>
            </a:pPr>
            <a:r>
              <a:rPr lang="pl-PL" sz="1300" dirty="0">
                <a:solidFill>
                  <a:prstClr val="black"/>
                </a:solidFill>
                <a:latin typeface="Rubik Light" pitchFamily="2" charset="-79"/>
                <a:cs typeface="Rubik Light" pitchFamily="2" charset="-79"/>
              </a:rPr>
              <a:t>Planowanie odbywa się przede wszystkim w oparciu o cele biznesowe, marketingowe, operacyjne. Pierwsza grupa wskaźników stanowi </a:t>
            </a:r>
            <a:r>
              <a:rPr lang="pl-PL" sz="1300" b="1" dirty="0">
                <a:solidFill>
                  <a:prstClr val="black"/>
                </a:solidFill>
                <a:latin typeface="Rubik Light" pitchFamily="2" charset="-79"/>
                <a:cs typeface="Rubik Light" pitchFamily="2" charset="-79"/>
              </a:rPr>
              <a:t>fundament w odpowiednim zaplanowaniu wielkości inwestycji, podziałowi inwestycji w różne działania</a:t>
            </a:r>
            <a:r>
              <a:rPr lang="pl-PL" sz="1300" dirty="0">
                <a:solidFill>
                  <a:prstClr val="black"/>
                </a:solidFill>
                <a:latin typeface="Rubik Light" pitchFamily="2" charset="-79"/>
                <a:cs typeface="Rubik Light" pitchFamily="2" charset="-79"/>
              </a:rPr>
              <a:t>. Planowanie nie odbywa się w próżni, dlatego do tej grupy zostały zaliczone także te wskaźniki, które mają największy wpływ na dalszą efektywność komunikacji – jak fizyczna dostępność produktu bądź usługi czy indeks cenowy względem konkurencji.</a:t>
            </a:r>
            <a:endParaRPr lang="pl-PL" sz="1300" dirty="0">
              <a:latin typeface="Rubik Light" pitchFamily="2" charset="-79"/>
              <a:cs typeface="Rubik Light" pitchFamily="2" charset="-79"/>
            </a:endParaRPr>
          </a:p>
        </p:txBody>
      </p:sp>
      <p:sp>
        <p:nvSpPr>
          <p:cNvPr id="8" name="Content Placeholder 2">
            <a:extLst>
              <a:ext uri="{FF2B5EF4-FFF2-40B4-BE49-F238E27FC236}">
                <a16:creationId xmlns:a16="http://schemas.microsoft.com/office/drawing/2014/main" id="{AB9B2C60-9015-5F3C-F5C2-16BC939E4AE6}"/>
              </a:ext>
            </a:extLst>
          </p:cNvPr>
          <p:cNvSpPr txBox="1">
            <a:spLocks/>
          </p:cNvSpPr>
          <p:nvPr/>
        </p:nvSpPr>
        <p:spPr>
          <a:xfrm>
            <a:off x="1700834" y="4199250"/>
            <a:ext cx="8542124" cy="665782"/>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tx2"/>
              </a:buClr>
              <a:buSzPct val="200000"/>
              <a:buNone/>
            </a:pPr>
            <a:r>
              <a:rPr lang="pl-PL" sz="1800" dirty="0">
                <a:solidFill>
                  <a:prstClr val="black"/>
                </a:solidFill>
              </a:rPr>
              <a:t>Aktywacje: kampanie, </a:t>
            </a:r>
            <a:r>
              <a:rPr lang="pl-PL" sz="1800" dirty="0" err="1">
                <a:solidFill>
                  <a:prstClr val="black"/>
                </a:solidFill>
              </a:rPr>
              <a:t>digital</a:t>
            </a:r>
            <a:r>
              <a:rPr lang="pl-PL" sz="1800" dirty="0">
                <a:solidFill>
                  <a:prstClr val="black"/>
                </a:solidFill>
              </a:rPr>
              <a:t> oraz e-commerce, punkt sprzedaży (12 wskaźników)</a:t>
            </a:r>
          </a:p>
        </p:txBody>
      </p:sp>
      <p:pic>
        <p:nvPicPr>
          <p:cNvPr id="10" name="Graphic 9">
            <a:extLst>
              <a:ext uri="{FF2B5EF4-FFF2-40B4-BE49-F238E27FC236}">
                <a16:creationId xmlns:a16="http://schemas.microsoft.com/office/drawing/2014/main" id="{D9824588-7A8F-01C4-628F-224584C569C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9070" y="2286195"/>
            <a:ext cx="1400260" cy="1225227"/>
          </a:xfrm>
          <a:prstGeom prst="rect">
            <a:avLst/>
          </a:prstGeom>
          <a:effectLst>
            <a:outerShdw blurRad="50800" dist="38100" dir="8100000" algn="tr" rotWithShape="0">
              <a:prstClr val="black">
                <a:alpha val="40000"/>
              </a:prstClr>
            </a:outerShdw>
          </a:effectLst>
        </p:spPr>
      </p:pic>
      <p:pic>
        <p:nvPicPr>
          <p:cNvPr id="30" name="Graphic 29">
            <a:extLst>
              <a:ext uri="{FF2B5EF4-FFF2-40B4-BE49-F238E27FC236}">
                <a16:creationId xmlns:a16="http://schemas.microsoft.com/office/drawing/2014/main" id="{3D59E922-3877-DE9E-DAB4-2D81E4B2121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0575" y="4199250"/>
            <a:ext cx="1400260" cy="1225227"/>
          </a:xfrm>
          <a:prstGeom prst="rect">
            <a:avLst/>
          </a:prstGeom>
          <a:effectLst>
            <a:outerShdw blurRad="50800" dist="38100" dir="8100000" algn="tr" rotWithShape="0">
              <a:prstClr val="black">
                <a:alpha val="40000"/>
              </a:prstClr>
            </a:outerShdw>
          </a:effectLst>
        </p:spPr>
      </p:pic>
      <p:pic>
        <p:nvPicPr>
          <p:cNvPr id="31" name="Graphic 30">
            <a:extLst>
              <a:ext uri="{FF2B5EF4-FFF2-40B4-BE49-F238E27FC236}">
                <a16:creationId xmlns:a16="http://schemas.microsoft.com/office/drawing/2014/main" id="{90521993-B78B-40DD-E11F-1B350604CB4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84505" y="-436871"/>
            <a:ext cx="4809838" cy="4546800"/>
          </a:xfrm>
          <a:prstGeom prst="rect">
            <a:avLst/>
          </a:prstGeom>
        </p:spPr>
      </p:pic>
      <p:sp>
        <p:nvSpPr>
          <p:cNvPr id="2" name="Content Placeholder 2">
            <a:extLst>
              <a:ext uri="{FF2B5EF4-FFF2-40B4-BE49-F238E27FC236}">
                <a16:creationId xmlns:a16="http://schemas.microsoft.com/office/drawing/2014/main" id="{6214374A-4ED3-CEE5-668A-BBD80AC5FD9C}"/>
              </a:ext>
            </a:extLst>
          </p:cNvPr>
          <p:cNvSpPr txBox="1">
            <a:spLocks/>
          </p:cNvSpPr>
          <p:nvPr/>
        </p:nvSpPr>
        <p:spPr>
          <a:xfrm>
            <a:off x="1702401" y="4655480"/>
            <a:ext cx="7367270" cy="1721732"/>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Aft>
                <a:spcPts val="1800"/>
              </a:spcAft>
              <a:buClr>
                <a:srgbClr val="FF003C"/>
              </a:buClr>
              <a:buNone/>
            </a:pPr>
            <a:r>
              <a:rPr lang="pl-PL" sz="1300" dirty="0">
                <a:solidFill>
                  <a:prstClr val="black"/>
                </a:solidFill>
                <a:cs typeface="Rubik Light" pitchFamily="2" charset="-79"/>
              </a:rPr>
              <a:t>Ta grupa wskaźników ma na celu określenie bezpośredniej skuteczności przeprowadzonych inwestycji. Została podzielona na 3 kanały, które obejmują: </a:t>
            </a:r>
          </a:p>
        </p:txBody>
      </p:sp>
      <p:sp>
        <p:nvSpPr>
          <p:cNvPr id="9" name="pole tekstowe 8">
            <a:extLst>
              <a:ext uri="{FF2B5EF4-FFF2-40B4-BE49-F238E27FC236}">
                <a16:creationId xmlns:a16="http://schemas.microsoft.com/office/drawing/2014/main" id="{2CC5E5F4-1976-A378-9F7F-FA6EBC021348}"/>
              </a:ext>
            </a:extLst>
          </p:cNvPr>
          <p:cNvSpPr txBox="1"/>
          <p:nvPr/>
        </p:nvSpPr>
        <p:spPr>
          <a:xfrm>
            <a:off x="1775664" y="5229648"/>
            <a:ext cx="7217334" cy="1492716"/>
          </a:xfrm>
          <a:prstGeom prst="rect">
            <a:avLst/>
          </a:prstGeom>
          <a:noFill/>
        </p:spPr>
        <p:txBody>
          <a:bodyPr wrap="square">
            <a:spAutoFit/>
          </a:bodyPr>
          <a:lstStyle/>
          <a:p>
            <a:pPr marL="285750" indent="-285750">
              <a:lnSpc>
                <a:spcPct val="100000"/>
              </a:lnSpc>
              <a:buClr>
                <a:srgbClr val="FF003C"/>
              </a:buClr>
              <a:buFont typeface="Arial" panose="020B0604020202020204" pitchFamily="34" charset="0"/>
              <a:buChar char="•"/>
            </a:pPr>
            <a:r>
              <a:rPr lang="pl-PL" sz="1300" dirty="0">
                <a:solidFill>
                  <a:prstClr val="black"/>
                </a:solidFill>
                <a:cs typeface="Rubik Light" pitchFamily="2" charset="-79"/>
              </a:rPr>
              <a:t>Kampanie: wspólne wskaźniki obejmujące efekt przeprowadzonych kampanii we wszystkich kanałach</a:t>
            </a:r>
          </a:p>
          <a:p>
            <a:pPr marL="285750" indent="-285750">
              <a:buClr>
                <a:srgbClr val="FF003C"/>
              </a:buClr>
              <a:buFont typeface="Arial" panose="020B0604020202020204" pitchFamily="34" charset="0"/>
              <a:buChar char="•"/>
            </a:pPr>
            <a:r>
              <a:rPr lang="pl-PL" sz="1300" dirty="0">
                <a:solidFill>
                  <a:prstClr val="black"/>
                </a:solidFill>
                <a:cs typeface="Rubik Light" pitchFamily="2" charset="-79"/>
              </a:rPr>
              <a:t>Miejsce sprzedaży: wskaźniki związane z fizyczną dostępnością i widocznością w punkcie sprzedaży</a:t>
            </a:r>
          </a:p>
          <a:p>
            <a:pPr marL="285750" indent="-285750">
              <a:buClr>
                <a:srgbClr val="FF003C"/>
              </a:buClr>
              <a:buFont typeface="Arial" panose="020B0604020202020204" pitchFamily="34" charset="0"/>
              <a:buChar char="•"/>
            </a:pPr>
            <a:r>
              <a:rPr lang="pl-PL" sz="1300" dirty="0">
                <a:solidFill>
                  <a:prstClr val="black"/>
                </a:solidFill>
                <a:cs typeface="Rubik Light" pitchFamily="2" charset="-79"/>
              </a:rPr>
              <a:t>Digital oraz e-commerce: specyficzne miary dla obszaru internetowego, obejmujące zarówno wskaźniki efektywnościowe jak i wydajnościowe.</a:t>
            </a:r>
          </a:p>
          <a:p>
            <a:pPr marL="285750" indent="-285750">
              <a:lnSpc>
                <a:spcPct val="100000"/>
              </a:lnSpc>
              <a:spcAft>
                <a:spcPts val="1800"/>
              </a:spcAft>
              <a:buClr>
                <a:srgbClr val="FF003C"/>
              </a:buClr>
              <a:buFont typeface="Arial" panose="020B0604020202020204" pitchFamily="34" charset="0"/>
              <a:buChar char="•"/>
            </a:pPr>
            <a:endParaRPr lang="pl-PL" sz="1300" dirty="0">
              <a:solidFill>
                <a:prstClr val="black"/>
              </a:solidFill>
              <a:cs typeface="Rubik Light" pitchFamily="2" charset="-79"/>
            </a:endParaRPr>
          </a:p>
        </p:txBody>
      </p:sp>
    </p:spTree>
    <p:extLst>
      <p:ext uri="{BB962C8B-B14F-4D97-AF65-F5344CB8AC3E}">
        <p14:creationId xmlns:p14="http://schemas.microsoft.com/office/powerpoint/2010/main" val="3602573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505C0-C452-777A-F19B-2069C25FA400}"/>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942029F8-6DBB-F077-37CA-7BC1E157DC18}"/>
              </a:ext>
            </a:extLst>
          </p:cNvPr>
          <p:cNvSpPr>
            <a:spLocks noGrp="1"/>
          </p:cNvSpPr>
          <p:nvPr>
            <p:ph type="title"/>
          </p:nvPr>
        </p:nvSpPr>
        <p:spPr>
          <a:xfrm>
            <a:off x="576495" y="203958"/>
            <a:ext cx="10515600" cy="1091682"/>
          </a:xfrm>
        </p:spPr>
        <p:txBody>
          <a:bodyPr>
            <a:normAutofit/>
          </a:bodyPr>
          <a:lstStyle/>
          <a:p>
            <a:pPr>
              <a:lnSpc>
                <a:spcPct val="100000"/>
              </a:lnSpc>
              <a:spcBef>
                <a:spcPts val="0"/>
              </a:spcBef>
              <a:buClr>
                <a:srgbClr val="000000"/>
              </a:buClr>
              <a:buSzPct val="100000"/>
            </a:pPr>
            <a:r>
              <a:rPr lang="pl-PL" sz="5400" dirty="0">
                <a:ea typeface="Calibri"/>
                <a:cs typeface="Calibri"/>
                <a:sym typeface="Calibri"/>
              </a:rPr>
              <a:t>Podział modelu</a:t>
            </a:r>
          </a:p>
        </p:txBody>
      </p:sp>
      <p:sp>
        <p:nvSpPr>
          <p:cNvPr id="11" name="Content Placeholder 2">
            <a:extLst>
              <a:ext uri="{FF2B5EF4-FFF2-40B4-BE49-F238E27FC236}">
                <a16:creationId xmlns:a16="http://schemas.microsoft.com/office/drawing/2014/main" id="{F3BA321D-5880-55F0-E478-5FA6F7A51A69}"/>
              </a:ext>
            </a:extLst>
          </p:cNvPr>
          <p:cNvSpPr txBox="1">
            <a:spLocks/>
          </p:cNvSpPr>
          <p:nvPr/>
        </p:nvSpPr>
        <p:spPr>
          <a:xfrm>
            <a:off x="1700835" y="1619445"/>
            <a:ext cx="6046238" cy="452535"/>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tx2"/>
              </a:buClr>
              <a:buSzPct val="200000"/>
              <a:buNone/>
            </a:pPr>
            <a:r>
              <a:rPr lang="pl-PL" sz="1800" dirty="0">
                <a:solidFill>
                  <a:prstClr val="black"/>
                </a:solidFill>
              </a:rPr>
              <a:t>Marka (8 wskaźników)</a:t>
            </a:r>
          </a:p>
        </p:txBody>
      </p:sp>
      <p:sp>
        <p:nvSpPr>
          <p:cNvPr id="12" name="Content Placeholder 2">
            <a:extLst>
              <a:ext uri="{FF2B5EF4-FFF2-40B4-BE49-F238E27FC236}">
                <a16:creationId xmlns:a16="http://schemas.microsoft.com/office/drawing/2014/main" id="{47A0F8D9-EBA8-D3FB-2526-0A8F0371D7C9}"/>
              </a:ext>
            </a:extLst>
          </p:cNvPr>
          <p:cNvSpPr txBox="1">
            <a:spLocks/>
          </p:cNvSpPr>
          <p:nvPr/>
        </p:nvSpPr>
        <p:spPr>
          <a:xfrm>
            <a:off x="1700835" y="2066068"/>
            <a:ext cx="7185991" cy="1091682"/>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800"/>
              </a:spcAft>
              <a:buClr>
                <a:srgbClr val="FF003C"/>
              </a:buClr>
              <a:buNone/>
            </a:pPr>
            <a:r>
              <a:rPr lang="pl-PL" sz="1300" dirty="0">
                <a:solidFill>
                  <a:prstClr val="black"/>
                </a:solidFill>
                <a:latin typeface="Rubik Light" pitchFamily="2" charset="-79"/>
                <a:cs typeface="Rubik Light" pitchFamily="2" charset="-79"/>
              </a:rPr>
              <a:t>Grupa wskaźników związaną z siłą marki: dostępnością mentalną, ale też jej postrzeganiem na tle konkurencyjnych produktów. Stanowi długotrwały efekt wszelkich działań marketingowych </a:t>
            </a:r>
            <a:br>
              <a:rPr lang="pl-PL" sz="1300" dirty="0">
                <a:solidFill>
                  <a:prstClr val="black"/>
                </a:solidFill>
                <a:latin typeface="Rubik Light" pitchFamily="2" charset="-79"/>
                <a:cs typeface="Rubik Light" pitchFamily="2" charset="-79"/>
              </a:rPr>
            </a:br>
            <a:r>
              <a:rPr lang="pl-PL" sz="1300" dirty="0">
                <a:solidFill>
                  <a:prstClr val="black"/>
                </a:solidFill>
                <a:latin typeface="Rubik Light" pitchFamily="2" charset="-79"/>
                <a:cs typeface="Rubik Light" pitchFamily="2" charset="-79"/>
              </a:rPr>
              <a:t>i odzwierciedla prawdopodobieństwo przyszłego rentownego wzrostu przychodów organizacji.</a:t>
            </a:r>
            <a:endParaRPr lang="pl-PL" sz="1300" dirty="0">
              <a:latin typeface="Rubik Light" pitchFamily="2" charset="-79"/>
              <a:cs typeface="Rubik Light" pitchFamily="2" charset="-79"/>
            </a:endParaRPr>
          </a:p>
        </p:txBody>
      </p:sp>
      <p:sp>
        <p:nvSpPr>
          <p:cNvPr id="13" name="Content Placeholder 2">
            <a:extLst>
              <a:ext uri="{FF2B5EF4-FFF2-40B4-BE49-F238E27FC236}">
                <a16:creationId xmlns:a16="http://schemas.microsoft.com/office/drawing/2014/main" id="{497E8152-07B2-DD77-59A4-B5522FA300C1}"/>
              </a:ext>
            </a:extLst>
          </p:cNvPr>
          <p:cNvSpPr txBox="1">
            <a:spLocks/>
          </p:cNvSpPr>
          <p:nvPr/>
        </p:nvSpPr>
        <p:spPr>
          <a:xfrm>
            <a:off x="1700834" y="3246750"/>
            <a:ext cx="8088905" cy="452535"/>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tx2"/>
              </a:buClr>
              <a:buSzPct val="200000"/>
              <a:buNone/>
            </a:pPr>
            <a:r>
              <a:rPr lang="pl-PL" sz="1800" dirty="0">
                <a:solidFill>
                  <a:prstClr val="black"/>
                </a:solidFill>
              </a:rPr>
              <a:t>Biznes (8 wskaźników)</a:t>
            </a:r>
          </a:p>
        </p:txBody>
      </p:sp>
      <p:sp>
        <p:nvSpPr>
          <p:cNvPr id="14" name="Content Placeholder 2">
            <a:extLst>
              <a:ext uri="{FF2B5EF4-FFF2-40B4-BE49-F238E27FC236}">
                <a16:creationId xmlns:a16="http://schemas.microsoft.com/office/drawing/2014/main" id="{03A5C2AF-8A72-B676-3EF9-36908E1CD417}"/>
              </a:ext>
            </a:extLst>
          </p:cNvPr>
          <p:cNvSpPr txBox="1">
            <a:spLocks/>
          </p:cNvSpPr>
          <p:nvPr/>
        </p:nvSpPr>
        <p:spPr>
          <a:xfrm>
            <a:off x="1700836" y="3737096"/>
            <a:ext cx="7185990" cy="895390"/>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000"/>
              </a:spcAft>
              <a:buClr>
                <a:srgbClr val="FF003C"/>
              </a:buClr>
              <a:buNone/>
            </a:pPr>
            <a:r>
              <a:rPr lang="pl-PL" sz="1300" dirty="0">
                <a:solidFill>
                  <a:prstClr val="black"/>
                </a:solidFill>
                <a:latin typeface="Rubik Light" pitchFamily="2" charset="-79"/>
                <a:cs typeface="Rubik Light" pitchFamily="2" charset="-79"/>
              </a:rPr>
              <a:t>Zestaw najistotniejszych wskaźników, które stanowią ostateczny cel działań marketingowych. Pokazują wpływ działań marketingowych na finalny wynik firmy.</a:t>
            </a:r>
            <a:endParaRPr lang="pl-PL" sz="1300" dirty="0">
              <a:latin typeface="Rubik Light" pitchFamily="2" charset="-79"/>
              <a:cs typeface="Rubik Light" pitchFamily="2" charset="-79"/>
            </a:endParaRPr>
          </a:p>
        </p:txBody>
      </p:sp>
      <p:sp>
        <p:nvSpPr>
          <p:cNvPr id="15" name="Content Placeholder 2">
            <a:extLst>
              <a:ext uri="{FF2B5EF4-FFF2-40B4-BE49-F238E27FC236}">
                <a16:creationId xmlns:a16="http://schemas.microsoft.com/office/drawing/2014/main" id="{1F0BB7ED-A9F5-FA2A-3A0A-F153442B9923}"/>
              </a:ext>
            </a:extLst>
          </p:cNvPr>
          <p:cNvSpPr txBox="1">
            <a:spLocks/>
          </p:cNvSpPr>
          <p:nvPr/>
        </p:nvSpPr>
        <p:spPr>
          <a:xfrm>
            <a:off x="1700833" y="4826692"/>
            <a:ext cx="8088905" cy="452535"/>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tx2"/>
              </a:buClr>
              <a:buSzPct val="200000"/>
              <a:buNone/>
            </a:pPr>
            <a:r>
              <a:rPr lang="pl-PL" sz="1800" dirty="0">
                <a:solidFill>
                  <a:prstClr val="black"/>
                </a:solidFill>
              </a:rPr>
              <a:t>Relacje (2 wskaźniki)</a:t>
            </a:r>
          </a:p>
        </p:txBody>
      </p:sp>
      <p:sp>
        <p:nvSpPr>
          <p:cNvPr id="16" name="Content Placeholder 2">
            <a:extLst>
              <a:ext uri="{FF2B5EF4-FFF2-40B4-BE49-F238E27FC236}">
                <a16:creationId xmlns:a16="http://schemas.microsoft.com/office/drawing/2014/main" id="{57B50ADF-ABF9-E5F7-08DC-0DA4617455EF}"/>
              </a:ext>
            </a:extLst>
          </p:cNvPr>
          <p:cNvSpPr txBox="1">
            <a:spLocks/>
          </p:cNvSpPr>
          <p:nvPr/>
        </p:nvSpPr>
        <p:spPr>
          <a:xfrm>
            <a:off x="1700835" y="5317038"/>
            <a:ext cx="8900490" cy="895390"/>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000"/>
              </a:spcAft>
              <a:buClr>
                <a:srgbClr val="FF003C"/>
              </a:buClr>
              <a:buNone/>
            </a:pPr>
            <a:r>
              <a:rPr lang="pl-PL" sz="1300" dirty="0">
                <a:solidFill>
                  <a:prstClr val="black"/>
                </a:solidFill>
                <a:latin typeface="Rubik Light" pitchFamily="2" charset="-79"/>
                <a:cs typeface="Rubik Light" pitchFamily="2" charset="-79"/>
              </a:rPr>
              <a:t>Grupa wskaźników określająca stosunek konsumentów do marki/organizacji. Długofalowo na relacje ma wpływ cała organizacja, jednak komunikacja marketingowa może mieć mocne, szybkie przełożenie na rozwój tych wskaźników.</a:t>
            </a:r>
            <a:endParaRPr lang="pl-PL" sz="1300" dirty="0">
              <a:latin typeface="Rubik Light" pitchFamily="2" charset="-79"/>
              <a:cs typeface="Rubik Light" pitchFamily="2" charset="-79"/>
            </a:endParaRPr>
          </a:p>
        </p:txBody>
      </p:sp>
      <p:pic>
        <p:nvPicPr>
          <p:cNvPr id="17" name="Graphic 16">
            <a:extLst>
              <a:ext uri="{FF2B5EF4-FFF2-40B4-BE49-F238E27FC236}">
                <a16:creationId xmlns:a16="http://schemas.microsoft.com/office/drawing/2014/main" id="{428B912C-226D-987D-E097-38CDE5A4762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8784505" y="-436871"/>
            <a:ext cx="4809838" cy="4546799"/>
          </a:xfrm>
          <a:prstGeom prst="rect">
            <a:avLst/>
          </a:prstGeom>
        </p:spPr>
      </p:pic>
      <p:pic>
        <p:nvPicPr>
          <p:cNvPr id="18" name="Graphic 17">
            <a:extLst>
              <a:ext uri="{FF2B5EF4-FFF2-40B4-BE49-F238E27FC236}">
                <a16:creationId xmlns:a16="http://schemas.microsoft.com/office/drawing/2014/main" id="{CEAF1F93-F1DC-188F-B78F-E7CB72250F7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1977" y="3244178"/>
            <a:ext cx="1398857" cy="1224000"/>
          </a:xfrm>
          <a:prstGeom prst="rect">
            <a:avLst/>
          </a:prstGeom>
          <a:effectLst>
            <a:outerShdw blurRad="50800" dist="38100" dir="8100000" algn="tr" rotWithShape="0">
              <a:prstClr val="black">
                <a:alpha val="40000"/>
              </a:prstClr>
            </a:outerShdw>
          </a:effectLst>
        </p:spPr>
      </p:pic>
      <p:pic>
        <p:nvPicPr>
          <p:cNvPr id="19" name="Graphic 18">
            <a:extLst>
              <a:ext uri="{FF2B5EF4-FFF2-40B4-BE49-F238E27FC236}">
                <a16:creationId xmlns:a16="http://schemas.microsoft.com/office/drawing/2014/main" id="{393A92E4-F482-84E6-4503-F30E4605C83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1977" y="1619445"/>
            <a:ext cx="1398857" cy="1224000"/>
          </a:xfrm>
          <a:prstGeom prst="rect">
            <a:avLst/>
          </a:prstGeom>
          <a:effectLst>
            <a:outerShdw blurRad="50800" dist="38100" dir="8100000" algn="tr" rotWithShape="0">
              <a:prstClr val="black">
                <a:alpha val="40000"/>
              </a:prstClr>
            </a:outerShdw>
          </a:effectLst>
        </p:spPr>
      </p:pic>
      <p:pic>
        <p:nvPicPr>
          <p:cNvPr id="20" name="Graphic 19">
            <a:extLst>
              <a:ext uri="{FF2B5EF4-FFF2-40B4-BE49-F238E27FC236}">
                <a16:creationId xmlns:a16="http://schemas.microsoft.com/office/drawing/2014/main" id="{FFA96E99-F4A4-A60E-9270-1A76D3AE372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01977" y="4826692"/>
            <a:ext cx="1398857" cy="1224000"/>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311829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DC051-48C8-1536-86AD-C627C6800916}"/>
            </a:ext>
          </a:extLst>
        </p:cNvPr>
        <p:cNvGrpSpPr/>
        <p:nvPr/>
      </p:nvGrpSpPr>
      <p:grpSpPr>
        <a:xfrm>
          <a:off x="0" y="0"/>
          <a:ext cx="0" cy="0"/>
          <a:chOff x="0" y="0"/>
          <a:chExt cx="0" cy="0"/>
        </a:xfrm>
      </p:grpSpPr>
      <p:pic>
        <p:nvPicPr>
          <p:cNvPr id="160" name="Graphic 159">
            <a:extLst>
              <a:ext uri="{FF2B5EF4-FFF2-40B4-BE49-F238E27FC236}">
                <a16:creationId xmlns:a16="http://schemas.microsoft.com/office/drawing/2014/main" id="{B6992BC7-E1B8-0E06-5267-1B1526285F6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6345" y="1046045"/>
            <a:ext cx="2329894" cy="815463"/>
          </a:xfrm>
          <a:prstGeom prst="rect">
            <a:avLst/>
          </a:prstGeom>
          <a:effectLst>
            <a:outerShdw blurRad="50800" dist="38100" dir="8100000" algn="tr" rotWithShape="0">
              <a:prstClr val="black">
                <a:alpha val="40000"/>
              </a:prstClr>
            </a:outerShdw>
          </a:effectLst>
        </p:spPr>
      </p:pic>
      <p:pic>
        <p:nvPicPr>
          <p:cNvPr id="165" name="Graphic 164">
            <a:extLst>
              <a:ext uri="{FF2B5EF4-FFF2-40B4-BE49-F238E27FC236}">
                <a16:creationId xmlns:a16="http://schemas.microsoft.com/office/drawing/2014/main" id="{AE8ABD61-657B-880E-6FBB-01B1CB6CFAC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31055" y="1046045"/>
            <a:ext cx="2329894" cy="815463"/>
          </a:xfrm>
          <a:prstGeom prst="rect">
            <a:avLst/>
          </a:prstGeom>
          <a:effectLst>
            <a:outerShdw blurRad="50800" dist="38100" dir="8100000" algn="tr" rotWithShape="0">
              <a:prstClr val="black">
                <a:alpha val="40000"/>
              </a:prstClr>
            </a:outerShdw>
          </a:effectLst>
        </p:spPr>
      </p:pic>
      <p:pic>
        <p:nvPicPr>
          <p:cNvPr id="166" name="Graphic 165">
            <a:extLst>
              <a:ext uri="{FF2B5EF4-FFF2-40B4-BE49-F238E27FC236}">
                <a16:creationId xmlns:a16="http://schemas.microsoft.com/office/drawing/2014/main" id="{15A06B7C-9FE2-FF32-6D89-91EADC07B04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03410" y="1046045"/>
            <a:ext cx="2329894" cy="815463"/>
          </a:xfrm>
          <a:prstGeom prst="rect">
            <a:avLst/>
          </a:prstGeom>
          <a:effectLst>
            <a:outerShdw blurRad="50800" dist="38100" dir="8100000" algn="tr" rotWithShape="0">
              <a:prstClr val="black">
                <a:alpha val="40000"/>
              </a:prstClr>
            </a:outerShdw>
          </a:effectLst>
        </p:spPr>
      </p:pic>
      <p:pic>
        <p:nvPicPr>
          <p:cNvPr id="167" name="Graphic 166">
            <a:extLst>
              <a:ext uri="{FF2B5EF4-FFF2-40B4-BE49-F238E27FC236}">
                <a16:creationId xmlns:a16="http://schemas.microsoft.com/office/drawing/2014/main" id="{38273DD7-636D-B636-1107-8AE0464B7EC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475764" y="1046045"/>
            <a:ext cx="2329894" cy="815463"/>
          </a:xfrm>
          <a:prstGeom prst="rect">
            <a:avLst/>
          </a:prstGeom>
          <a:effectLst>
            <a:outerShdw blurRad="50800" dist="38100" dir="8100000" algn="tr" rotWithShape="0">
              <a:prstClr val="black">
                <a:alpha val="40000"/>
              </a:prstClr>
            </a:outerShdw>
          </a:effectLst>
        </p:spPr>
      </p:pic>
      <p:sp>
        <p:nvSpPr>
          <p:cNvPr id="2" name="Title 1">
            <a:extLst>
              <a:ext uri="{FF2B5EF4-FFF2-40B4-BE49-F238E27FC236}">
                <a16:creationId xmlns:a16="http://schemas.microsoft.com/office/drawing/2014/main" id="{C8C25C20-6474-0D2F-3198-3E98135B815D}"/>
              </a:ext>
            </a:extLst>
          </p:cNvPr>
          <p:cNvSpPr>
            <a:spLocks noGrp="1"/>
          </p:cNvSpPr>
          <p:nvPr>
            <p:ph type="title"/>
          </p:nvPr>
        </p:nvSpPr>
        <p:spPr>
          <a:xfrm>
            <a:off x="386345" y="3301"/>
            <a:ext cx="10967455" cy="969135"/>
          </a:xfrm>
        </p:spPr>
        <p:txBody>
          <a:bodyPr>
            <a:normAutofit/>
          </a:bodyPr>
          <a:lstStyle/>
          <a:p>
            <a:pPr>
              <a:lnSpc>
                <a:spcPct val="100000"/>
              </a:lnSpc>
              <a:spcBef>
                <a:spcPts val="0"/>
              </a:spcBef>
              <a:buClr>
                <a:srgbClr val="000000"/>
              </a:buClr>
              <a:buSzPct val="100000"/>
            </a:pPr>
            <a:r>
              <a:rPr lang="pl-PL" sz="3600" dirty="0">
                <a:ea typeface="Calibri"/>
                <a:cs typeface="Calibri"/>
                <a:sym typeface="Calibri"/>
              </a:rPr>
              <a:t>Model Wskaźników Efektywnościowych</a:t>
            </a:r>
          </a:p>
        </p:txBody>
      </p:sp>
      <p:sp>
        <p:nvSpPr>
          <p:cNvPr id="78" name="Sześciokąt 26">
            <a:extLst>
              <a:ext uri="{FF2B5EF4-FFF2-40B4-BE49-F238E27FC236}">
                <a16:creationId xmlns:a16="http://schemas.microsoft.com/office/drawing/2014/main" id="{807D9F11-2814-E3E9-355A-07CF41736B80}"/>
              </a:ext>
            </a:extLst>
          </p:cNvPr>
          <p:cNvSpPr/>
          <p:nvPr/>
        </p:nvSpPr>
        <p:spPr>
          <a:xfrm>
            <a:off x="10738785" y="3825904"/>
            <a:ext cx="1066873" cy="941222"/>
          </a:xfrm>
          <a:prstGeom prst="hexagon">
            <a:avLst/>
          </a:prstGeom>
          <a:solidFill>
            <a:srgbClr val="92D05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9" name="Sześciokąt 26">
            <a:extLst>
              <a:ext uri="{FF2B5EF4-FFF2-40B4-BE49-F238E27FC236}">
                <a16:creationId xmlns:a16="http://schemas.microsoft.com/office/drawing/2014/main" id="{7AF3A501-ADAE-8532-BD59-238E82EB1F7F}"/>
              </a:ext>
            </a:extLst>
          </p:cNvPr>
          <p:cNvSpPr/>
          <p:nvPr/>
        </p:nvSpPr>
        <p:spPr>
          <a:xfrm>
            <a:off x="10738785" y="4798465"/>
            <a:ext cx="1066873" cy="941222"/>
          </a:xfrm>
          <a:prstGeom prst="hexagon">
            <a:avLst/>
          </a:prstGeom>
          <a:solidFill>
            <a:srgbClr val="92D05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7" name="Sześciokąt 26">
            <a:extLst>
              <a:ext uri="{FF2B5EF4-FFF2-40B4-BE49-F238E27FC236}">
                <a16:creationId xmlns:a16="http://schemas.microsoft.com/office/drawing/2014/main" id="{34EF6067-E7A0-0B48-C681-96A9F7C577D2}"/>
              </a:ext>
            </a:extLst>
          </p:cNvPr>
          <p:cNvSpPr/>
          <p:nvPr/>
        </p:nvSpPr>
        <p:spPr>
          <a:xfrm>
            <a:off x="9876077" y="3345355"/>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8" name="Sześciokąt 26">
            <a:extLst>
              <a:ext uri="{FF2B5EF4-FFF2-40B4-BE49-F238E27FC236}">
                <a16:creationId xmlns:a16="http://schemas.microsoft.com/office/drawing/2014/main" id="{98F8CEDE-7D82-89A5-0BFA-8B6DE7E381E5}"/>
              </a:ext>
            </a:extLst>
          </p:cNvPr>
          <p:cNvSpPr/>
          <p:nvPr/>
        </p:nvSpPr>
        <p:spPr>
          <a:xfrm>
            <a:off x="9876077" y="4317916"/>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9" name="Sześciokąt 26">
            <a:extLst>
              <a:ext uri="{FF2B5EF4-FFF2-40B4-BE49-F238E27FC236}">
                <a16:creationId xmlns:a16="http://schemas.microsoft.com/office/drawing/2014/main" id="{AFC45880-7C4C-B00E-6F4B-4DFE8E8B15CC}"/>
              </a:ext>
            </a:extLst>
          </p:cNvPr>
          <p:cNvSpPr/>
          <p:nvPr/>
        </p:nvSpPr>
        <p:spPr>
          <a:xfrm>
            <a:off x="9013374" y="2859076"/>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0" name="Sześciokąt 26">
            <a:extLst>
              <a:ext uri="{FF2B5EF4-FFF2-40B4-BE49-F238E27FC236}">
                <a16:creationId xmlns:a16="http://schemas.microsoft.com/office/drawing/2014/main" id="{305D9A7B-EADB-E653-BEE0-A39B2AA4CE4D}"/>
              </a:ext>
            </a:extLst>
          </p:cNvPr>
          <p:cNvSpPr/>
          <p:nvPr/>
        </p:nvSpPr>
        <p:spPr>
          <a:xfrm>
            <a:off x="9013374" y="3831637"/>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1" name="Sześciokąt 26">
            <a:extLst>
              <a:ext uri="{FF2B5EF4-FFF2-40B4-BE49-F238E27FC236}">
                <a16:creationId xmlns:a16="http://schemas.microsoft.com/office/drawing/2014/main" id="{9AE22CF4-661B-A99B-1A9C-137824E792EA}"/>
              </a:ext>
            </a:extLst>
          </p:cNvPr>
          <p:cNvSpPr/>
          <p:nvPr/>
        </p:nvSpPr>
        <p:spPr>
          <a:xfrm>
            <a:off x="9013374" y="4804198"/>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2" name="Sześciokąt 26">
            <a:extLst>
              <a:ext uri="{FF2B5EF4-FFF2-40B4-BE49-F238E27FC236}">
                <a16:creationId xmlns:a16="http://schemas.microsoft.com/office/drawing/2014/main" id="{3513FA31-EA01-391A-ADC1-6CA7E60FD04C}"/>
              </a:ext>
            </a:extLst>
          </p:cNvPr>
          <p:cNvSpPr/>
          <p:nvPr/>
        </p:nvSpPr>
        <p:spPr>
          <a:xfrm>
            <a:off x="8150672" y="3345355"/>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3" name="Sześciokąt 26">
            <a:extLst>
              <a:ext uri="{FF2B5EF4-FFF2-40B4-BE49-F238E27FC236}">
                <a16:creationId xmlns:a16="http://schemas.microsoft.com/office/drawing/2014/main" id="{056CA73B-0C09-0971-452C-07DE9EDA60D3}"/>
              </a:ext>
            </a:extLst>
          </p:cNvPr>
          <p:cNvSpPr/>
          <p:nvPr/>
        </p:nvSpPr>
        <p:spPr>
          <a:xfrm>
            <a:off x="8150672" y="4317916"/>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4" name="Sześciokąt 26">
            <a:extLst>
              <a:ext uri="{FF2B5EF4-FFF2-40B4-BE49-F238E27FC236}">
                <a16:creationId xmlns:a16="http://schemas.microsoft.com/office/drawing/2014/main" id="{45C1CD51-5A7C-4F62-9CB2-EAC1DDD101EF}"/>
              </a:ext>
            </a:extLst>
          </p:cNvPr>
          <p:cNvSpPr/>
          <p:nvPr/>
        </p:nvSpPr>
        <p:spPr>
          <a:xfrm>
            <a:off x="8150672" y="5290478"/>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5" name="Sześciokąt 26">
            <a:extLst>
              <a:ext uri="{FF2B5EF4-FFF2-40B4-BE49-F238E27FC236}">
                <a16:creationId xmlns:a16="http://schemas.microsoft.com/office/drawing/2014/main" id="{2C1028FC-1049-9F36-BCC3-D508C9347E74}"/>
              </a:ext>
            </a:extLst>
          </p:cNvPr>
          <p:cNvSpPr/>
          <p:nvPr/>
        </p:nvSpPr>
        <p:spPr>
          <a:xfrm>
            <a:off x="7287969" y="2859076"/>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6" name="Sześciokąt 26">
            <a:extLst>
              <a:ext uri="{FF2B5EF4-FFF2-40B4-BE49-F238E27FC236}">
                <a16:creationId xmlns:a16="http://schemas.microsoft.com/office/drawing/2014/main" id="{EBA0C151-D5F2-0AE0-D36A-59744FC042A5}"/>
              </a:ext>
            </a:extLst>
          </p:cNvPr>
          <p:cNvSpPr/>
          <p:nvPr/>
        </p:nvSpPr>
        <p:spPr>
          <a:xfrm>
            <a:off x="7287969" y="3831637"/>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7" name="Sześciokąt 26">
            <a:extLst>
              <a:ext uri="{FF2B5EF4-FFF2-40B4-BE49-F238E27FC236}">
                <a16:creationId xmlns:a16="http://schemas.microsoft.com/office/drawing/2014/main" id="{64DAF406-CAB1-4164-38A9-9492EC0CE09A}"/>
              </a:ext>
            </a:extLst>
          </p:cNvPr>
          <p:cNvSpPr/>
          <p:nvPr/>
        </p:nvSpPr>
        <p:spPr>
          <a:xfrm>
            <a:off x="7287969" y="4804198"/>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4" name="Sześciokąt 26">
            <a:extLst>
              <a:ext uri="{FF2B5EF4-FFF2-40B4-BE49-F238E27FC236}">
                <a16:creationId xmlns:a16="http://schemas.microsoft.com/office/drawing/2014/main" id="{7289FDAA-4A9E-C09E-9444-AD33A0820998}"/>
              </a:ext>
            </a:extLst>
          </p:cNvPr>
          <p:cNvSpPr/>
          <p:nvPr/>
        </p:nvSpPr>
        <p:spPr>
          <a:xfrm>
            <a:off x="6425266" y="2371100"/>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5" name="Sześciokąt 26">
            <a:extLst>
              <a:ext uri="{FF2B5EF4-FFF2-40B4-BE49-F238E27FC236}">
                <a16:creationId xmlns:a16="http://schemas.microsoft.com/office/drawing/2014/main" id="{D98D610A-EB7A-0486-B66B-813358563D17}"/>
              </a:ext>
            </a:extLst>
          </p:cNvPr>
          <p:cNvSpPr/>
          <p:nvPr/>
        </p:nvSpPr>
        <p:spPr>
          <a:xfrm>
            <a:off x="6425266" y="3343661"/>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6" name="Sześciokąt 26">
            <a:extLst>
              <a:ext uri="{FF2B5EF4-FFF2-40B4-BE49-F238E27FC236}">
                <a16:creationId xmlns:a16="http://schemas.microsoft.com/office/drawing/2014/main" id="{7EE641E8-DFA5-2083-F7F6-6CF1C8F998D7}"/>
              </a:ext>
            </a:extLst>
          </p:cNvPr>
          <p:cNvSpPr/>
          <p:nvPr/>
        </p:nvSpPr>
        <p:spPr>
          <a:xfrm>
            <a:off x="6425266" y="4316222"/>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7" name="Sześciokąt 26">
            <a:extLst>
              <a:ext uri="{FF2B5EF4-FFF2-40B4-BE49-F238E27FC236}">
                <a16:creationId xmlns:a16="http://schemas.microsoft.com/office/drawing/2014/main" id="{1C28D0C7-7F0D-91B6-4174-2280BFD80FB7}"/>
              </a:ext>
            </a:extLst>
          </p:cNvPr>
          <p:cNvSpPr/>
          <p:nvPr/>
        </p:nvSpPr>
        <p:spPr>
          <a:xfrm>
            <a:off x="5562563" y="2857382"/>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8" name="Sześciokąt 26">
            <a:extLst>
              <a:ext uri="{FF2B5EF4-FFF2-40B4-BE49-F238E27FC236}">
                <a16:creationId xmlns:a16="http://schemas.microsoft.com/office/drawing/2014/main" id="{B95B020A-A499-1F74-335C-823CACB87E06}"/>
              </a:ext>
            </a:extLst>
          </p:cNvPr>
          <p:cNvSpPr/>
          <p:nvPr/>
        </p:nvSpPr>
        <p:spPr>
          <a:xfrm>
            <a:off x="5562563" y="3829943"/>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9" name="Sześciokąt 26">
            <a:extLst>
              <a:ext uri="{FF2B5EF4-FFF2-40B4-BE49-F238E27FC236}">
                <a16:creationId xmlns:a16="http://schemas.microsoft.com/office/drawing/2014/main" id="{A847AF91-6F6D-D3EA-60DA-E9E53F83FCD0}"/>
              </a:ext>
            </a:extLst>
          </p:cNvPr>
          <p:cNvSpPr/>
          <p:nvPr/>
        </p:nvSpPr>
        <p:spPr>
          <a:xfrm>
            <a:off x="5562563" y="4802503"/>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0" name="Sześciokąt 26">
            <a:extLst>
              <a:ext uri="{FF2B5EF4-FFF2-40B4-BE49-F238E27FC236}">
                <a16:creationId xmlns:a16="http://schemas.microsoft.com/office/drawing/2014/main" id="{F65CECBF-145E-A9BE-F4EF-092309B61883}"/>
              </a:ext>
            </a:extLst>
          </p:cNvPr>
          <p:cNvSpPr/>
          <p:nvPr/>
        </p:nvSpPr>
        <p:spPr>
          <a:xfrm>
            <a:off x="4699860" y="2371100"/>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1" name="Sześciokąt 26">
            <a:extLst>
              <a:ext uri="{FF2B5EF4-FFF2-40B4-BE49-F238E27FC236}">
                <a16:creationId xmlns:a16="http://schemas.microsoft.com/office/drawing/2014/main" id="{E884A324-1D6C-A99D-4DB5-14424FBFAE0E}"/>
              </a:ext>
            </a:extLst>
          </p:cNvPr>
          <p:cNvSpPr/>
          <p:nvPr/>
        </p:nvSpPr>
        <p:spPr>
          <a:xfrm>
            <a:off x="4699860" y="3343661"/>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2" name="Sześciokąt 26">
            <a:extLst>
              <a:ext uri="{FF2B5EF4-FFF2-40B4-BE49-F238E27FC236}">
                <a16:creationId xmlns:a16="http://schemas.microsoft.com/office/drawing/2014/main" id="{3A88FF68-D39B-D158-A48F-043EEC431B20}"/>
              </a:ext>
            </a:extLst>
          </p:cNvPr>
          <p:cNvSpPr/>
          <p:nvPr/>
        </p:nvSpPr>
        <p:spPr>
          <a:xfrm>
            <a:off x="4699860" y="4316222"/>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3" name="Sześciokąt 26">
            <a:extLst>
              <a:ext uri="{FF2B5EF4-FFF2-40B4-BE49-F238E27FC236}">
                <a16:creationId xmlns:a16="http://schemas.microsoft.com/office/drawing/2014/main" id="{ACD961EF-A0E4-1242-5AAE-2309893DC03E}"/>
              </a:ext>
            </a:extLst>
          </p:cNvPr>
          <p:cNvSpPr/>
          <p:nvPr/>
        </p:nvSpPr>
        <p:spPr>
          <a:xfrm>
            <a:off x="4699860" y="5288784"/>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4" name="Sześciokąt 26">
            <a:extLst>
              <a:ext uri="{FF2B5EF4-FFF2-40B4-BE49-F238E27FC236}">
                <a16:creationId xmlns:a16="http://schemas.microsoft.com/office/drawing/2014/main" id="{D1CDF897-0434-7784-30E5-A75958AA6D5D}"/>
              </a:ext>
            </a:extLst>
          </p:cNvPr>
          <p:cNvSpPr/>
          <p:nvPr/>
        </p:nvSpPr>
        <p:spPr>
          <a:xfrm>
            <a:off x="3837157" y="2857382"/>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5" name="Sześciokąt 26">
            <a:extLst>
              <a:ext uri="{FF2B5EF4-FFF2-40B4-BE49-F238E27FC236}">
                <a16:creationId xmlns:a16="http://schemas.microsoft.com/office/drawing/2014/main" id="{F60E1E71-F55F-EF4D-315D-E06D88CBB05C}"/>
              </a:ext>
            </a:extLst>
          </p:cNvPr>
          <p:cNvSpPr/>
          <p:nvPr/>
        </p:nvSpPr>
        <p:spPr>
          <a:xfrm>
            <a:off x="3837157" y="3829943"/>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6" name="Sześciokąt 26">
            <a:extLst>
              <a:ext uri="{FF2B5EF4-FFF2-40B4-BE49-F238E27FC236}">
                <a16:creationId xmlns:a16="http://schemas.microsoft.com/office/drawing/2014/main" id="{1F012B17-55F4-8447-A13A-51F55D7E19D1}"/>
              </a:ext>
            </a:extLst>
          </p:cNvPr>
          <p:cNvSpPr/>
          <p:nvPr/>
        </p:nvSpPr>
        <p:spPr>
          <a:xfrm>
            <a:off x="3837157" y="4802503"/>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0" name="Sześciokąt 26">
            <a:extLst>
              <a:ext uri="{FF2B5EF4-FFF2-40B4-BE49-F238E27FC236}">
                <a16:creationId xmlns:a16="http://schemas.microsoft.com/office/drawing/2014/main" id="{71189B57-E35A-5D46-3F2F-320F9691A407}"/>
              </a:ext>
            </a:extLst>
          </p:cNvPr>
          <p:cNvSpPr/>
          <p:nvPr/>
        </p:nvSpPr>
        <p:spPr>
          <a:xfrm>
            <a:off x="2974454" y="2376832"/>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1" name="Sześciokąt 26">
            <a:extLst>
              <a:ext uri="{FF2B5EF4-FFF2-40B4-BE49-F238E27FC236}">
                <a16:creationId xmlns:a16="http://schemas.microsoft.com/office/drawing/2014/main" id="{D7B56114-8514-4B16-47BC-42FB93CD27A3}"/>
              </a:ext>
            </a:extLst>
          </p:cNvPr>
          <p:cNvSpPr/>
          <p:nvPr/>
        </p:nvSpPr>
        <p:spPr>
          <a:xfrm>
            <a:off x="2974454" y="3349393"/>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2" name="Sześciokąt 26">
            <a:extLst>
              <a:ext uri="{FF2B5EF4-FFF2-40B4-BE49-F238E27FC236}">
                <a16:creationId xmlns:a16="http://schemas.microsoft.com/office/drawing/2014/main" id="{422DF53D-0C85-BBAA-B3C8-EFFF96C464A0}"/>
              </a:ext>
            </a:extLst>
          </p:cNvPr>
          <p:cNvSpPr/>
          <p:nvPr/>
        </p:nvSpPr>
        <p:spPr>
          <a:xfrm>
            <a:off x="2974454" y="4321954"/>
            <a:ext cx="1066873" cy="941222"/>
          </a:xfrm>
          <a:prstGeom prst="hexagon">
            <a:avLst/>
          </a:prstGeom>
          <a:solidFill>
            <a:srgbClr val="BC166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3" name="Sześciokąt 26">
            <a:extLst>
              <a:ext uri="{FF2B5EF4-FFF2-40B4-BE49-F238E27FC236}">
                <a16:creationId xmlns:a16="http://schemas.microsoft.com/office/drawing/2014/main" id="{3FB592AE-CB71-A97D-113D-9BAF1C1CC50F}"/>
              </a:ext>
            </a:extLst>
          </p:cNvPr>
          <p:cNvSpPr/>
          <p:nvPr/>
        </p:nvSpPr>
        <p:spPr>
          <a:xfrm>
            <a:off x="2974454" y="5294516"/>
            <a:ext cx="1066873" cy="941222"/>
          </a:xfrm>
          <a:prstGeom prst="hexagon">
            <a:avLst/>
          </a:prstGeom>
          <a:solidFill>
            <a:srgbClr val="BC166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4" name="Sześciokąt 26">
            <a:extLst>
              <a:ext uri="{FF2B5EF4-FFF2-40B4-BE49-F238E27FC236}">
                <a16:creationId xmlns:a16="http://schemas.microsoft.com/office/drawing/2014/main" id="{4421D494-3820-A441-1605-F43B5E51C65A}"/>
              </a:ext>
            </a:extLst>
          </p:cNvPr>
          <p:cNvSpPr/>
          <p:nvPr/>
        </p:nvSpPr>
        <p:spPr>
          <a:xfrm>
            <a:off x="2111751" y="2863114"/>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5" name="Sześciokąt 26">
            <a:extLst>
              <a:ext uri="{FF2B5EF4-FFF2-40B4-BE49-F238E27FC236}">
                <a16:creationId xmlns:a16="http://schemas.microsoft.com/office/drawing/2014/main" id="{F96DF49F-9258-B468-D881-BBC7F9307CD7}"/>
              </a:ext>
            </a:extLst>
          </p:cNvPr>
          <p:cNvSpPr/>
          <p:nvPr/>
        </p:nvSpPr>
        <p:spPr>
          <a:xfrm>
            <a:off x="2111751" y="3835675"/>
            <a:ext cx="1066873" cy="941222"/>
          </a:xfrm>
          <a:prstGeom prst="hexagon">
            <a:avLst/>
          </a:prstGeom>
          <a:solidFill>
            <a:srgbClr val="D90C54"/>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6" name="Sześciokąt 26">
            <a:extLst>
              <a:ext uri="{FF2B5EF4-FFF2-40B4-BE49-F238E27FC236}">
                <a16:creationId xmlns:a16="http://schemas.microsoft.com/office/drawing/2014/main" id="{61207651-F1AD-E73A-091D-BCFE3E43E052}"/>
              </a:ext>
            </a:extLst>
          </p:cNvPr>
          <p:cNvSpPr/>
          <p:nvPr/>
        </p:nvSpPr>
        <p:spPr>
          <a:xfrm>
            <a:off x="2111751" y="4808236"/>
            <a:ext cx="1066873" cy="941222"/>
          </a:xfrm>
          <a:prstGeom prst="hexagon">
            <a:avLst/>
          </a:prstGeom>
          <a:solidFill>
            <a:srgbClr val="D90C54"/>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7" name="Sześciokąt 26">
            <a:extLst>
              <a:ext uri="{FF2B5EF4-FFF2-40B4-BE49-F238E27FC236}">
                <a16:creationId xmlns:a16="http://schemas.microsoft.com/office/drawing/2014/main" id="{221EC327-3372-3F8F-B235-848ABF356597}"/>
              </a:ext>
            </a:extLst>
          </p:cNvPr>
          <p:cNvSpPr/>
          <p:nvPr/>
        </p:nvSpPr>
        <p:spPr>
          <a:xfrm>
            <a:off x="1249048" y="2376832"/>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8" name="Sześciokąt 26">
            <a:extLst>
              <a:ext uri="{FF2B5EF4-FFF2-40B4-BE49-F238E27FC236}">
                <a16:creationId xmlns:a16="http://schemas.microsoft.com/office/drawing/2014/main" id="{4290306E-D0BC-157F-9AE1-2B0A7F5C953C}"/>
              </a:ext>
            </a:extLst>
          </p:cNvPr>
          <p:cNvSpPr/>
          <p:nvPr/>
        </p:nvSpPr>
        <p:spPr>
          <a:xfrm>
            <a:off x="1249048" y="3349393"/>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9" name="Sześciokąt 26">
            <a:extLst>
              <a:ext uri="{FF2B5EF4-FFF2-40B4-BE49-F238E27FC236}">
                <a16:creationId xmlns:a16="http://schemas.microsoft.com/office/drawing/2014/main" id="{184A87D1-2D91-AAC3-41DF-A8F2EF356AFD}"/>
              </a:ext>
            </a:extLst>
          </p:cNvPr>
          <p:cNvSpPr/>
          <p:nvPr/>
        </p:nvSpPr>
        <p:spPr>
          <a:xfrm>
            <a:off x="1249048" y="4321954"/>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0" name="Sześciokąt 26">
            <a:extLst>
              <a:ext uri="{FF2B5EF4-FFF2-40B4-BE49-F238E27FC236}">
                <a16:creationId xmlns:a16="http://schemas.microsoft.com/office/drawing/2014/main" id="{7FBD8C53-E0A8-844C-6E62-5C8595F852DC}"/>
              </a:ext>
            </a:extLst>
          </p:cNvPr>
          <p:cNvSpPr/>
          <p:nvPr/>
        </p:nvSpPr>
        <p:spPr>
          <a:xfrm>
            <a:off x="386345" y="2863114"/>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2" name="Sześciokąt 26">
            <a:extLst>
              <a:ext uri="{FF2B5EF4-FFF2-40B4-BE49-F238E27FC236}">
                <a16:creationId xmlns:a16="http://schemas.microsoft.com/office/drawing/2014/main" id="{B5C6FF73-CE63-1511-B840-49A417155A6B}"/>
              </a:ext>
            </a:extLst>
          </p:cNvPr>
          <p:cNvSpPr/>
          <p:nvPr/>
        </p:nvSpPr>
        <p:spPr>
          <a:xfrm>
            <a:off x="386345" y="3835675"/>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grpSp>
        <p:nvGrpSpPr>
          <p:cNvPr id="154" name="Group 153">
            <a:extLst>
              <a:ext uri="{FF2B5EF4-FFF2-40B4-BE49-F238E27FC236}">
                <a16:creationId xmlns:a16="http://schemas.microsoft.com/office/drawing/2014/main" id="{C14CF7DC-536E-B42B-95B3-FD01BF56D6CF}"/>
              </a:ext>
            </a:extLst>
          </p:cNvPr>
          <p:cNvGrpSpPr/>
          <p:nvPr/>
        </p:nvGrpSpPr>
        <p:grpSpPr>
          <a:xfrm>
            <a:off x="386343" y="2371100"/>
            <a:ext cx="11419315" cy="3667158"/>
            <a:chOff x="386343" y="1764612"/>
            <a:chExt cx="11419315" cy="3667158"/>
          </a:xfrm>
        </p:grpSpPr>
        <p:sp>
          <p:nvSpPr>
            <p:cNvPr id="51" name="pole tekstowe 107">
              <a:extLst>
                <a:ext uri="{FF2B5EF4-FFF2-40B4-BE49-F238E27FC236}">
                  <a16:creationId xmlns:a16="http://schemas.microsoft.com/office/drawing/2014/main" id="{74263FA0-23D6-840E-0FC1-F9AAC05380F0}"/>
                </a:ext>
              </a:extLst>
            </p:cNvPr>
            <p:cNvSpPr txBox="1"/>
            <p:nvPr/>
          </p:nvSpPr>
          <p:spPr>
            <a:xfrm>
              <a:off x="386344" y="225662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- 1 -</a:t>
              </a:r>
            </a:p>
          </p:txBody>
        </p:sp>
        <p:sp>
          <p:nvSpPr>
            <p:cNvPr id="80" name="pole tekstowe 107">
              <a:extLst>
                <a:ext uri="{FF2B5EF4-FFF2-40B4-BE49-F238E27FC236}">
                  <a16:creationId xmlns:a16="http://schemas.microsoft.com/office/drawing/2014/main" id="{3FC45AA8-D95A-B6BE-4516-33AB1B95C541}"/>
                </a:ext>
              </a:extLst>
            </p:cNvPr>
            <p:cNvSpPr txBox="1"/>
            <p:nvPr/>
          </p:nvSpPr>
          <p:spPr>
            <a:xfrm>
              <a:off x="386344" y="2460498"/>
              <a:ext cx="1066874" cy="53347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Total A&amp;M/Working,</a:t>
              </a:r>
            </a:p>
            <a:p>
              <a:pPr marL="0" marR="0" lvl="0" indent="0" algn="ctr" defTabSz="914400" rtl="0" eaLnBrk="1" fontAlgn="auto" latinLnBrk="0" hangingPunct="1">
                <a:lnSpc>
                  <a:spcPts val="95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non-working </a:t>
              </a:r>
              <a:endParaRPr kumimoji="0" lang="pl-PL"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endParaRPr>
            </a:p>
            <a:p>
              <a:pPr marL="0" marR="0" lvl="0" indent="0" algn="ctr" defTabSz="914400" rtl="0" eaLnBrk="1" fontAlgn="auto" latinLnBrk="0" hangingPunct="1">
                <a:lnSpc>
                  <a:spcPts val="95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A&amp;M</a:t>
              </a:r>
              <a:endParaRPr kumimoji="0" lang="pl-PL"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81" name="pole tekstowe 107">
              <a:extLst>
                <a:ext uri="{FF2B5EF4-FFF2-40B4-BE49-F238E27FC236}">
                  <a16:creationId xmlns:a16="http://schemas.microsoft.com/office/drawing/2014/main" id="{C860F02E-B8FC-3E7D-3F67-7CC296E7B7A3}"/>
                </a:ext>
              </a:extLst>
            </p:cNvPr>
            <p:cNvSpPr txBox="1"/>
            <p:nvPr/>
          </p:nvSpPr>
          <p:spPr>
            <a:xfrm>
              <a:off x="386343" y="322918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- 2 -</a:t>
              </a:r>
            </a:p>
          </p:txBody>
        </p:sp>
        <p:sp>
          <p:nvSpPr>
            <p:cNvPr id="82" name="pole tekstowe 107">
              <a:extLst>
                <a:ext uri="{FF2B5EF4-FFF2-40B4-BE49-F238E27FC236}">
                  <a16:creationId xmlns:a16="http://schemas.microsoft.com/office/drawing/2014/main" id="{A885605C-61D0-1376-A3DD-7A31E793A57D}"/>
                </a:ext>
              </a:extLst>
            </p:cNvPr>
            <p:cNvSpPr txBox="1"/>
            <p:nvPr/>
          </p:nvSpPr>
          <p:spPr>
            <a:xfrm>
              <a:off x="1249047" y="1770344"/>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- 3 -</a:t>
              </a:r>
            </a:p>
          </p:txBody>
        </p:sp>
        <p:sp>
          <p:nvSpPr>
            <p:cNvPr id="83" name="pole tekstowe 107">
              <a:extLst>
                <a:ext uri="{FF2B5EF4-FFF2-40B4-BE49-F238E27FC236}">
                  <a16:creationId xmlns:a16="http://schemas.microsoft.com/office/drawing/2014/main" id="{4AEC5EBA-EF0B-3E2F-5DF8-F2393934EF93}"/>
                </a:ext>
              </a:extLst>
            </p:cNvPr>
            <p:cNvSpPr txBox="1"/>
            <p:nvPr/>
          </p:nvSpPr>
          <p:spPr>
            <a:xfrm>
              <a:off x="1249044" y="2037967"/>
              <a:ext cx="1066874"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Mktg Comm: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Long/Short Effects</a:t>
              </a:r>
            </a:p>
          </p:txBody>
        </p:sp>
        <p:sp>
          <p:nvSpPr>
            <p:cNvPr id="84" name="pole tekstowe 107">
              <a:extLst>
                <a:ext uri="{FF2B5EF4-FFF2-40B4-BE49-F238E27FC236}">
                  <a16:creationId xmlns:a16="http://schemas.microsoft.com/office/drawing/2014/main" id="{394C1CDA-C05E-F428-25F9-879304792CFF}"/>
                </a:ext>
              </a:extLst>
            </p:cNvPr>
            <p:cNvSpPr txBox="1"/>
            <p:nvPr/>
          </p:nvSpPr>
          <p:spPr>
            <a:xfrm>
              <a:off x="1249047" y="274290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4</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85" name="pole tekstowe 107">
              <a:extLst>
                <a:ext uri="{FF2B5EF4-FFF2-40B4-BE49-F238E27FC236}">
                  <a16:creationId xmlns:a16="http://schemas.microsoft.com/office/drawing/2014/main" id="{E1093F91-AE14-4ADC-A045-4D5BAE39D458}"/>
                </a:ext>
              </a:extLst>
            </p:cNvPr>
            <p:cNvSpPr txBox="1"/>
            <p:nvPr/>
          </p:nvSpPr>
          <p:spPr>
            <a:xfrm>
              <a:off x="1249044" y="3141418"/>
              <a:ext cx="1066876"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900" b="1" dirty="0">
                  <a:solidFill>
                    <a:schemeClr val="bg1"/>
                  </a:solidFill>
                  <a:latin typeface="Rubik" pitchFamily="2" charset="-79"/>
                  <a:cs typeface="Rubik" pitchFamily="2" charset="-79"/>
                  <a:sym typeface="Arial"/>
                </a:rPr>
                <a:t>Reach</a:t>
              </a:r>
            </a:p>
          </p:txBody>
        </p:sp>
        <p:sp>
          <p:nvSpPr>
            <p:cNvPr id="86" name="pole tekstowe 107">
              <a:extLst>
                <a:ext uri="{FF2B5EF4-FFF2-40B4-BE49-F238E27FC236}">
                  <a16:creationId xmlns:a16="http://schemas.microsoft.com/office/drawing/2014/main" id="{EE9E9181-AE0C-996E-6789-A3FEDFD83A15}"/>
                </a:ext>
              </a:extLst>
            </p:cNvPr>
            <p:cNvSpPr txBox="1"/>
            <p:nvPr/>
          </p:nvSpPr>
          <p:spPr>
            <a:xfrm>
              <a:off x="1249047" y="371546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5</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87" name="pole tekstowe 107">
              <a:extLst>
                <a:ext uri="{FF2B5EF4-FFF2-40B4-BE49-F238E27FC236}">
                  <a16:creationId xmlns:a16="http://schemas.microsoft.com/office/drawing/2014/main" id="{69469EEF-0D6F-BC0F-1FE1-ECC5349FA7D6}"/>
                </a:ext>
              </a:extLst>
            </p:cNvPr>
            <p:cNvSpPr txBox="1"/>
            <p:nvPr/>
          </p:nvSpPr>
          <p:spPr>
            <a:xfrm>
              <a:off x="1249048" y="4119678"/>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Price</a:t>
              </a:r>
              <a:r>
                <a:rPr lang="pl-PL" sz="900" b="1" dirty="0">
                  <a:solidFill>
                    <a:schemeClr val="bg1"/>
                  </a:solidFill>
                  <a:latin typeface="Rubik" pitchFamily="2" charset="-79"/>
                  <a:cs typeface="Rubik" pitchFamily="2" charset="-79"/>
                  <a:sym typeface="Arial"/>
                </a:rPr>
                <a:t> index</a:t>
              </a:r>
            </a:p>
          </p:txBody>
        </p:sp>
        <p:sp>
          <p:nvSpPr>
            <p:cNvPr id="88" name="pole tekstowe 107">
              <a:extLst>
                <a:ext uri="{FF2B5EF4-FFF2-40B4-BE49-F238E27FC236}">
                  <a16:creationId xmlns:a16="http://schemas.microsoft.com/office/drawing/2014/main" id="{387DE1ED-14CC-5A91-FB9C-5B8EE9332977}"/>
                </a:ext>
              </a:extLst>
            </p:cNvPr>
            <p:cNvSpPr txBox="1"/>
            <p:nvPr/>
          </p:nvSpPr>
          <p:spPr>
            <a:xfrm>
              <a:off x="2111750" y="225662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- 6 -</a:t>
              </a:r>
            </a:p>
          </p:txBody>
        </p:sp>
        <p:sp>
          <p:nvSpPr>
            <p:cNvPr id="89" name="pole tekstowe 107">
              <a:extLst>
                <a:ext uri="{FF2B5EF4-FFF2-40B4-BE49-F238E27FC236}">
                  <a16:creationId xmlns:a16="http://schemas.microsoft.com/office/drawing/2014/main" id="{483CC91C-ABA8-91F6-97C2-F3C8D8D8C956}"/>
                </a:ext>
              </a:extLst>
            </p:cNvPr>
            <p:cNvSpPr txBox="1"/>
            <p:nvPr/>
          </p:nvSpPr>
          <p:spPr>
            <a:xfrm>
              <a:off x="2111749" y="2530877"/>
              <a:ext cx="1066876" cy="415498"/>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Average</a:t>
              </a:r>
              <a:r>
                <a:rPr kumimoji="0" lang="pl-PL" sz="900" b="1" i="0" u="none" strike="noStrike" kern="1200" cap="none" spc="0" normalizeH="0" baseline="0" noProof="0" dirty="0">
                  <a:ln>
                    <a:noFill/>
                  </a:ln>
                  <a:solidFill>
                    <a:srgbClr val="000000"/>
                  </a:solidFill>
                  <a:effectLst/>
                  <a:uLnTx/>
                  <a:uFillTx/>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communication</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frequency</a:t>
              </a:r>
              <a:endParaRPr lang="pl-PL" sz="900" b="1" dirty="0">
                <a:solidFill>
                  <a:schemeClr val="bg1"/>
                </a:solidFill>
                <a:latin typeface="Rubik" pitchFamily="2" charset="-79"/>
                <a:cs typeface="Rubik" pitchFamily="2" charset="-79"/>
                <a:sym typeface="Arial"/>
              </a:endParaRPr>
            </a:p>
          </p:txBody>
        </p:sp>
        <p:sp>
          <p:nvSpPr>
            <p:cNvPr id="90" name="pole tekstowe 107">
              <a:extLst>
                <a:ext uri="{FF2B5EF4-FFF2-40B4-BE49-F238E27FC236}">
                  <a16:creationId xmlns:a16="http://schemas.microsoft.com/office/drawing/2014/main" id="{B5FAE7DC-95BF-7B42-757A-59B2B9220844}"/>
                </a:ext>
              </a:extLst>
            </p:cNvPr>
            <p:cNvSpPr txBox="1"/>
            <p:nvPr/>
          </p:nvSpPr>
          <p:spPr>
            <a:xfrm>
              <a:off x="2111750" y="322918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7</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91" name="pole tekstowe 107">
              <a:extLst>
                <a:ext uri="{FF2B5EF4-FFF2-40B4-BE49-F238E27FC236}">
                  <a16:creationId xmlns:a16="http://schemas.microsoft.com/office/drawing/2014/main" id="{20307DED-7095-899B-D988-6BB63AF80822}"/>
                </a:ext>
              </a:extLst>
            </p:cNvPr>
            <p:cNvSpPr txBox="1"/>
            <p:nvPr/>
          </p:nvSpPr>
          <p:spPr>
            <a:xfrm>
              <a:off x="2111751" y="420174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- 8 -</a:t>
              </a:r>
            </a:p>
          </p:txBody>
        </p:sp>
        <p:sp>
          <p:nvSpPr>
            <p:cNvPr id="92" name="pole tekstowe 107">
              <a:extLst>
                <a:ext uri="{FF2B5EF4-FFF2-40B4-BE49-F238E27FC236}">
                  <a16:creationId xmlns:a16="http://schemas.microsoft.com/office/drawing/2014/main" id="{FCC6BDD8-1022-5AA1-368E-50342E5603CE}"/>
                </a:ext>
              </a:extLst>
            </p:cNvPr>
            <p:cNvSpPr txBox="1"/>
            <p:nvPr/>
          </p:nvSpPr>
          <p:spPr>
            <a:xfrm>
              <a:off x="2111749" y="3560475"/>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Numeric</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distribution</a:t>
              </a:r>
              <a:endParaRPr lang="pl-PL" sz="900" b="1" dirty="0">
                <a:solidFill>
                  <a:schemeClr val="bg1"/>
                </a:solidFill>
                <a:latin typeface="Rubik" pitchFamily="2" charset="-79"/>
                <a:cs typeface="Rubik" pitchFamily="2" charset="-79"/>
                <a:sym typeface="Arial"/>
              </a:endParaRPr>
            </a:p>
          </p:txBody>
        </p:sp>
        <p:sp>
          <p:nvSpPr>
            <p:cNvPr id="93" name="pole tekstowe 107">
              <a:extLst>
                <a:ext uri="{FF2B5EF4-FFF2-40B4-BE49-F238E27FC236}">
                  <a16:creationId xmlns:a16="http://schemas.microsoft.com/office/drawing/2014/main" id="{06B4D0AF-7F3A-2251-57C7-EABE7920BECA}"/>
                </a:ext>
              </a:extLst>
            </p:cNvPr>
            <p:cNvSpPr txBox="1"/>
            <p:nvPr/>
          </p:nvSpPr>
          <p:spPr>
            <a:xfrm>
              <a:off x="2111749" y="4528124"/>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Weighted</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distribution</a:t>
              </a:r>
              <a:endParaRPr lang="pl-PL" sz="900" b="1" dirty="0">
                <a:solidFill>
                  <a:schemeClr val="bg1"/>
                </a:solidFill>
                <a:latin typeface="Rubik" pitchFamily="2" charset="-79"/>
                <a:cs typeface="Rubik" pitchFamily="2" charset="-79"/>
                <a:sym typeface="Arial"/>
              </a:endParaRPr>
            </a:p>
          </p:txBody>
        </p:sp>
        <p:sp>
          <p:nvSpPr>
            <p:cNvPr id="94" name="pole tekstowe 107">
              <a:extLst>
                <a:ext uri="{FF2B5EF4-FFF2-40B4-BE49-F238E27FC236}">
                  <a16:creationId xmlns:a16="http://schemas.microsoft.com/office/drawing/2014/main" id="{EE4D9020-8DC4-5D73-3B36-547D2CE4035E}"/>
                </a:ext>
              </a:extLst>
            </p:cNvPr>
            <p:cNvSpPr txBox="1"/>
            <p:nvPr/>
          </p:nvSpPr>
          <p:spPr>
            <a:xfrm>
              <a:off x="2974453" y="1770344"/>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9</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95" name="pole tekstowe 107">
              <a:extLst>
                <a:ext uri="{FF2B5EF4-FFF2-40B4-BE49-F238E27FC236}">
                  <a16:creationId xmlns:a16="http://schemas.microsoft.com/office/drawing/2014/main" id="{9AC6CBA9-9EB1-12A8-88B1-F0C4A208A4C5}"/>
                </a:ext>
              </a:extLst>
            </p:cNvPr>
            <p:cNvSpPr txBox="1"/>
            <p:nvPr/>
          </p:nvSpPr>
          <p:spPr>
            <a:xfrm>
              <a:off x="2974453" y="274290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- 10 -</a:t>
              </a:r>
            </a:p>
          </p:txBody>
        </p:sp>
        <p:sp>
          <p:nvSpPr>
            <p:cNvPr id="96" name="pole tekstowe 107">
              <a:extLst>
                <a:ext uri="{FF2B5EF4-FFF2-40B4-BE49-F238E27FC236}">
                  <a16:creationId xmlns:a16="http://schemas.microsoft.com/office/drawing/2014/main" id="{96BC4CA5-EE7B-C92B-7241-DCFC70FC125E}"/>
                </a:ext>
              </a:extLst>
            </p:cNvPr>
            <p:cNvSpPr txBox="1"/>
            <p:nvPr/>
          </p:nvSpPr>
          <p:spPr>
            <a:xfrm>
              <a:off x="2974453" y="371546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- 11 -</a:t>
              </a:r>
            </a:p>
          </p:txBody>
        </p:sp>
        <p:sp>
          <p:nvSpPr>
            <p:cNvPr id="97" name="pole tekstowe 107">
              <a:extLst>
                <a:ext uri="{FF2B5EF4-FFF2-40B4-BE49-F238E27FC236}">
                  <a16:creationId xmlns:a16="http://schemas.microsoft.com/office/drawing/2014/main" id="{11BEAA6A-52D4-6073-D76F-0D0060AA2D73}"/>
                </a:ext>
              </a:extLst>
            </p:cNvPr>
            <p:cNvSpPr txBox="1"/>
            <p:nvPr/>
          </p:nvSpPr>
          <p:spPr>
            <a:xfrm>
              <a:off x="2974453" y="46880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- 12 -</a:t>
              </a:r>
            </a:p>
          </p:txBody>
        </p:sp>
        <p:sp>
          <p:nvSpPr>
            <p:cNvPr id="98" name="pole tekstowe 107">
              <a:extLst>
                <a:ext uri="{FF2B5EF4-FFF2-40B4-BE49-F238E27FC236}">
                  <a16:creationId xmlns:a16="http://schemas.microsoft.com/office/drawing/2014/main" id="{0A384240-BFD7-560A-2031-3CFCDE5DFE5A}"/>
                </a:ext>
              </a:extLst>
            </p:cNvPr>
            <p:cNvSpPr txBox="1"/>
            <p:nvPr/>
          </p:nvSpPr>
          <p:spPr>
            <a:xfrm>
              <a:off x="2974452" y="2187626"/>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Liking</a:t>
              </a:r>
              <a:endParaRPr lang="pl-PL" sz="900" b="1" dirty="0">
                <a:solidFill>
                  <a:schemeClr val="bg1"/>
                </a:solidFill>
                <a:latin typeface="Rubik" pitchFamily="2" charset="-79"/>
                <a:cs typeface="Rubik" pitchFamily="2" charset="-79"/>
                <a:sym typeface="Arial"/>
              </a:endParaRPr>
            </a:p>
          </p:txBody>
        </p:sp>
        <p:sp>
          <p:nvSpPr>
            <p:cNvPr id="99" name="pole tekstowe 107">
              <a:extLst>
                <a:ext uri="{FF2B5EF4-FFF2-40B4-BE49-F238E27FC236}">
                  <a16:creationId xmlns:a16="http://schemas.microsoft.com/office/drawing/2014/main" id="{26CC2C6B-F59A-E4DB-8E70-D3FC8CB0ECFF}"/>
                </a:ext>
              </a:extLst>
            </p:cNvPr>
            <p:cNvSpPr txBox="1"/>
            <p:nvPr/>
          </p:nvSpPr>
          <p:spPr>
            <a:xfrm>
              <a:off x="2974452" y="3068043"/>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Continuity</a:t>
              </a:r>
              <a:endParaRPr lang="pl-PL" sz="900" b="1" dirty="0">
                <a:solidFill>
                  <a:schemeClr val="bg1"/>
                </a:solidFill>
                <a:latin typeface="Rubik" pitchFamily="2" charset="-79"/>
                <a:cs typeface="Rubik" pitchFamily="2" charset="-79"/>
                <a:sym typeface="Arial"/>
              </a:endParaRPr>
            </a:p>
            <a:p>
              <a:pPr algn="ctr">
                <a:defRPr/>
              </a:pPr>
              <a:r>
                <a:rPr lang="pl-PL" sz="900" b="1" dirty="0">
                  <a:solidFill>
                    <a:schemeClr val="bg1"/>
                  </a:solidFill>
                  <a:latin typeface="Rubik" pitchFamily="2" charset="-79"/>
                  <a:cs typeface="Rubik" pitchFamily="2" charset="-79"/>
                  <a:sym typeface="Arial"/>
                </a:rPr>
                <a:t>[</a:t>
              </a:r>
              <a:r>
                <a:rPr lang="pl-PL" sz="900" b="1" dirty="0" err="1">
                  <a:solidFill>
                    <a:schemeClr val="bg1"/>
                  </a:solidFill>
                  <a:latin typeface="Rubik" pitchFamily="2" charset="-79"/>
                  <a:cs typeface="Rubik" pitchFamily="2" charset="-79"/>
                  <a:sym typeface="Arial"/>
                </a:rPr>
                <a:t>WoA</a:t>
              </a:r>
              <a:r>
                <a:rPr lang="pl-PL" sz="900" b="1" dirty="0">
                  <a:solidFill>
                    <a:schemeClr val="bg1"/>
                  </a:solidFill>
                  <a:latin typeface="Rubik" pitchFamily="2" charset="-79"/>
                  <a:cs typeface="Rubik" pitchFamily="2" charset="-79"/>
                  <a:sym typeface="Arial"/>
                </a:rPr>
                <a:t>]</a:t>
              </a:r>
            </a:p>
          </p:txBody>
        </p:sp>
        <p:sp>
          <p:nvSpPr>
            <p:cNvPr id="100" name="pole tekstowe 107">
              <a:extLst>
                <a:ext uri="{FF2B5EF4-FFF2-40B4-BE49-F238E27FC236}">
                  <a16:creationId xmlns:a16="http://schemas.microsoft.com/office/drawing/2014/main" id="{4A49919F-B167-0F75-0C4A-045D519E311E}"/>
                </a:ext>
              </a:extLst>
            </p:cNvPr>
            <p:cNvSpPr txBox="1"/>
            <p:nvPr/>
          </p:nvSpPr>
          <p:spPr>
            <a:xfrm>
              <a:off x="2974452" y="4109958"/>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Traffic</a:t>
              </a:r>
              <a:endParaRPr lang="pl-PL" sz="900" b="1" dirty="0">
                <a:solidFill>
                  <a:schemeClr val="bg1"/>
                </a:solidFill>
                <a:latin typeface="Rubik" pitchFamily="2" charset="-79"/>
                <a:cs typeface="Rubik" pitchFamily="2" charset="-79"/>
                <a:sym typeface="Arial"/>
              </a:endParaRPr>
            </a:p>
          </p:txBody>
        </p:sp>
        <p:sp>
          <p:nvSpPr>
            <p:cNvPr id="101" name="pole tekstowe 107">
              <a:extLst>
                <a:ext uri="{FF2B5EF4-FFF2-40B4-BE49-F238E27FC236}">
                  <a16:creationId xmlns:a16="http://schemas.microsoft.com/office/drawing/2014/main" id="{04BCFA51-B81E-38C0-FB09-95B1A682A96B}"/>
                </a:ext>
              </a:extLst>
            </p:cNvPr>
            <p:cNvSpPr txBox="1"/>
            <p:nvPr/>
          </p:nvSpPr>
          <p:spPr>
            <a:xfrm>
              <a:off x="2974452" y="5091253"/>
              <a:ext cx="1066876" cy="138499"/>
            </a:xfrm>
            <a:prstGeom prst="rect">
              <a:avLst/>
            </a:prstGeom>
            <a:noFill/>
          </p:spPr>
          <p:txBody>
            <a:bodyPr wrap="square" lIns="47625" tIns="0" rIns="47625" bIns="0" anchor="ctr">
              <a:spAutoFit/>
            </a:bodyPr>
            <a:lstStyle/>
            <a:p>
              <a:pPr algn="ctr">
                <a:defRPr/>
              </a:pPr>
              <a:r>
                <a:rPr lang="en-US" sz="900" b="1" dirty="0">
                  <a:solidFill>
                    <a:schemeClr val="bg1"/>
                  </a:solidFill>
                  <a:latin typeface="Rubik" pitchFamily="2" charset="-79"/>
                  <a:cs typeface="Rubik" pitchFamily="2" charset="-79"/>
                  <a:sym typeface="Arial"/>
                </a:rPr>
                <a:t>Share of </a:t>
              </a:r>
              <a:r>
                <a:rPr lang="pl-PL" sz="900" b="1" dirty="0" err="1">
                  <a:solidFill>
                    <a:schemeClr val="bg1"/>
                  </a:solidFill>
                  <a:latin typeface="Rubik" pitchFamily="2" charset="-79"/>
                  <a:cs typeface="Rubik" pitchFamily="2" charset="-79"/>
                  <a:sym typeface="Arial"/>
                </a:rPr>
                <a:t>Shelf</a:t>
              </a:r>
              <a:endParaRPr lang="pl-PL" sz="900" b="1" dirty="0">
                <a:solidFill>
                  <a:schemeClr val="bg1"/>
                </a:solidFill>
                <a:latin typeface="Rubik" pitchFamily="2" charset="-79"/>
                <a:cs typeface="Rubik" pitchFamily="2" charset="-79"/>
                <a:sym typeface="Arial"/>
              </a:endParaRPr>
            </a:p>
          </p:txBody>
        </p:sp>
        <p:sp>
          <p:nvSpPr>
            <p:cNvPr id="102" name="pole tekstowe 107">
              <a:extLst>
                <a:ext uri="{FF2B5EF4-FFF2-40B4-BE49-F238E27FC236}">
                  <a16:creationId xmlns:a16="http://schemas.microsoft.com/office/drawing/2014/main" id="{5810F6D8-203B-9E20-BCDC-C8F924090643}"/>
                </a:ext>
              </a:extLst>
            </p:cNvPr>
            <p:cNvSpPr txBox="1"/>
            <p:nvPr/>
          </p:nvSpPr>
          <p:spPr>
            <a:xfrm>
              <a:off x="3837156" y="2250894"/>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13</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03" name="pole tekstowe 107">
              <a:extLst>
                <a:ext uri="{FF2B5EF4-FFF2-40B4-BE49-F238E27FC236}">
                  <a16:creationId xmlns:a16="http://schemas.microsoft.com/office/drawing/2014/main" id="{D528AA63-3BC4-8D04-B0DC-6DD2A9531BEA}"/>
                </a:ext>
              </a:extLst>
            </p:cNvPr>
            <p:cNvSpPr txBox="1"/>
            <p:nvPr/>
          </p:nvSpPr>
          <p:spPr>
            <a:xfrm>
              <a:off x="3837155" y="2663644"/>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Distinctiveness</a:t>
              </a:r>
              <a:endParaRPr lang="pl-PL" sz="900" b="1" dirty="0">
                <a:solidFill>
                  <a:schemeClr val="bg1"/>
                </a:solidFill>
                <a:latin typeface="Rubik" pitchFamily="2" charset="-79"/>
                <a:cs typeface="Rubik" pitchFamily="2" charset="-79"/>
                <a:sym typeface="Arial"/>
              </a:endParaRPr>
            </a:p>
          </p:txBody>
        </p:sp>
        <p:sp>
          <p:nvSpPr>
            <p:cNvPr id="104" name="pole tekstowe 107">
              <a:extLst>
                <a:ext uri="{FF2B5EF4-FFF2-40B4-BE49-F238E27FC236}">
                  <a16:creationId xmlns:a16="http://schemas.microsoft.com/office/drawing/2014/main" id="{915A76E1-996F-7051-974E-BE0DE17F1CA4}"/>
                </a:ext>
              </a:extLst>
            </p:cNvPr>
            <p:cNvSpPr txBox="1"/>
            <p:nvPr/>
          </p:nvSpPr>
          <p:spPr>
            <a:xfrm>
              <a:off x="3837156"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- 14 -</a:t>
              </a:r>
            </a:p>
          </p:txBody>
        </p:sp>
        <p:sp>
          <p:nvSpPr>
            <p:cNvPr id="105" name="pole tekstowe 107">
              <a:extLst>
                <a:ext uri="{FF2B5EF4-FFF2-40B4-BE49-F238E27FC236}">
                  <a16:creationId xmlns:a16="http://schemas.microsoft.com/office/drawing/2014/main" id="{1141012A-7063-B15F-C7BB-5E39F71FB21A}"/>
                </a:ext>
              </a:extLst>
            </p:cNvPr>
            <p:cNvSpPr txBox="1"/>
            <p:nvPr/>
          </p:nvSpPr>
          <p:spPr>
            <a:xfrm>
              <a:off x="3837156" y="419601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15</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06" name="pole tekstowe 107">
              <a:extLst>
                <a:ext uri="{FF2B5EF4-FFF2-40B4-BE49-F238E27FC236}">
                  <a16:creationId xmlns:a16="http://schemas.microsoft.com/office/drawing/2014/main" id="{3F595998-599E-3E51-0BDF-165BB2E15B74}"/>
                </a:ext>
              </a:extLst>
            </p:cNvPr>
            <p:cNvSpPr txBox="1"/>
            <p:nvPr/>
          </p:nvSpPr>
          <p:spPr>
            <a:xfrm>
              <a:off x="3837155" y="3554743"/>
              <a:ext cx="1066876" cy="2769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Engagement </a:t>
              </a:r>
            </a:p>
            <a:p>
              <a:pPr algn="ctr">
                <a:defRPr/>
              </a:pPr>
              <a:r>
                <a:rPr lang="pl-PL" sz="900" b="1" dirty="0">
                  <a:solidFill>
                    <a:schemeClr val="bg1"/>
                  </a:solidFill>
                  <a:latin typeface="Rubik" pitchFamily="2" charset="-79"/>
                  <a:cs typeface="Rubik" pitchFamily="2" charset="-79"/>
                  <a:sym typeface="Arial"/>
                </a:rPr>
                <a:t>on </a:t>
              </a:r>
              <a:r>
                <a:rPr lang="pl-PL" sz="900" b="1" dirty="0" err="1">
                  <a:solidFill>
                    <a:schemeClr val="bg1"/>
                  </a:solidFill>
                  <a:latin typeface="Rubik" pitchFamily="2" charset="-79"/>
                  <a:cs typeface="Rubik" pitchFamily="2" charset="-79"/>
                  <a:sym typeface="Arial"/>
                </a:rPr>
                <a:t>site</a:t>
              </a:r>
              <a:r>
                <a:rPr lang="pl-PL" sz="900" b="1" dirty="0">
                  <a:solidFill>
                    <a:schemeClr val="bg1"/>
                  </a:solidFill>
                  <a:latin typeface="Rubik" pitchFamily="2" charset="-79"/>
                  <a:cs typeface="Rubik" pitchFamily="2" charset="-79"/>
                  <a:sym typeface="Arial"/>
                </a:rPr>
                <a:t>/in </a:t>
              </a:r>
              <a:r>
                <a:rPr lang="pl-PL" sz="900" b="1" dirty="0" err="1">
                  <a:solidFill>
                    <a:schemeClr val="bg1"/>
                  </a:solidFill>
                  <a:latin typeface="Rubik" pitchFamily="2" charset="-79"/>
                  <a:cs typeface="Rubik" pitchFamily="2" charset="-79"/>
                  <a:sym typeface="Arial"/>
                </a:rPr>
                <a:t>app</a:t>
              </a:r>
              <a:r>
                <a:rPr lang="pl-PL" sz="900" b="1" dirty="0">
                  <a:solidFill>
                    <a:schemeClr val="bg1"/>
                  </a:solidFill>
                  <a:latin typeface="Rubik" pitchFamily="2" charset="-79"/>
                  <a:cs typeface="Rubik" pitchFamily="2" charset="-79"/>
                  <a:sym typeface="Arial"/>
                </a:rPr>
                <a:t> </a:t>
              </a:r>
            </a:p>
          </p:txBody>
        </p:sp>
        <p:sp>
          <p:nvSpPr>
            <p:cNvPr id="107" name="pole tekstowe 107">
              <a:extLst>
                <a:ext uri="{FF2B5EF4-FFF2-40B4-BE49-F238E27FC236}">
                  <a16:creationId xmlns:a16="http://schemas.microsoft.com/office/drawing/2014/main" id="{9EF18790-2AA2-040F-7154-78C2AD19CB67}"/>
                </a:ext>
              </a:extLst>
            </p:cNvPr>
            <p:cNvSpPr txBox="1"/>
            <p:nvPr/>
          </p:nvSpPr>
          <p:spPr>
            <a:xfrm>
              <a:off x="3837155" y="4522392"/>
              <a:ext cx="1066876" cy="276999"/>
            </a:xfrm>
            <a:prstGeom prst="rect">
              <a:avLst/>
            </a:prstGeom>
            <a:noFill/>
          </p:spPr>
          <p:txBody>
            <a:bodyPr wrap="square" lIns="47625" tIns="0" rIns="47625" bIns="0" anchor="ctr">
              <a:spAutoFit/>
            </a:bodyPr>
            <a:lstStyle/>
            <a:p>
              <a:pPr algn="ctr">
                <a:defRPr/>
              </a:pPr>
              <a:r>
                <a:rPr lang="en-US" sz="900" b="1" dirty="0">
                  <a:solidFill>
                    <a:schemeClr val="bg1"/>
                  </a:solidFill>
                  <a:latin typeface="Rubik" pitchFamily="2" charset="-79"/>
                  <a:cs typeface="Rubik" pitchFamily="2" charset="-79"/>
                  <a:sym typeface="Arial"/>
                </a:rPr>
                <a:t>Share of search (SEO, SEM)</a:t>
              </a:r>
              <a:endParaRPr lang="pl-PL" sz="900" b="1" dirty="0">
                <a:solidFill>
                  <a:schemeClr val="bg1"/>
                </a:solidFill>
                <a:latin typeface="Rubik" pitchFamily="2" charset="-79"/>
                <a:cs typeface="Rubik" pitchFamily="2" charset="-79"/>
                <a:sym typeface="Arial"/>
              </a:endParaRPr>
            </a:p>
          </p:txBody>
        </p:sp>
        <p:sp>
          <p:nvSpPr>
            <p:cNvPr id="108" name="pole tekstowe 107">
              <a:extLst>
                <a:ext uri="{FF2B5EF4-FFF2-40B4-BE49-F238E27FC236}">
                  <a16:creationId xmlns:a16="http://schemas.microsoft.com/office/drawing/2014/main" id="{25748FC6-B75F-7934-0542-FAFB32672E29}"/>
                </a:ext>
              </a:extLst>
            </p:cNvPr>
            <p:cNvSpPr txBox="1"/>
            <p:nvPr/>
          </p:nvSpPr>
          <p:spPr>
            <a:xfrm>
              <a:off x="4699859" y="1764612"/>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- 16 -</a:t>
              </a:r>
            </a:p>
          </p:txBody>
        </p:sp>
        <p:sp>
          <p:nvSpPr>
            <p:cNvPr id="109" name="pole tekstowe 107">
              <a:extLst>
                <a:ext uri="{FF2B5EF4-FFF2-40B4-BE49-F238E27FC236}">
                  <a16:creationId xmlns:a16="http://schemas.microsoft.com/office/drawing/2014/main" id="{1614C8CC-FEAD-8471-E94B-66E8B4B721F5}"/>
                </a:ext>
              </a:extLst>
            </p:cNvPr>
            <p:cNvSpPr txBox="1"/>
            <p:nvPr/>
          </p:nvSpPr>
          <p:spPr>
            <a:xfrm>
              <a:off x="4699859" y="273717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- 17 -</a:t>
              </a:r>
            </a:p>
          </p:txBody>
        </p:sp>
        <p:sp>
          <p:nvSpPr>
            <p:cNvPr id="110" name="pole tekstowe 107">
              <a:extLst>
                <a:ext uri="{FF2B5EF4-FFF2-40B4-BE49-F238E27FC236}">
                  <a16:creationId xmlns:a16="http://schemas.microsoft.com/office/drawing/2014/main" id="{F1AC3FD4-041F-D7C5-A976-7CB98D1604F4}"/>
                </a:ext>
              </a:extLst>
            </p:cNvPr>
            <p:cNvSpPr txBox="1"/>
            <p:nvPr/>
          </p:nvSpPr>
          <p:spPr>
            <a:xfrm>
              <a:off x="4699859" y="37114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a:t>
              </a:r>
              <a:r>
                <a:rPr lang="pl-PL" sz="1200" b="1" dirty="0">
                  <a:solidFill>
                    <a:schemeClr val="bg1"/>
                  </a:solidFill>
                  <a:latin typeface="Rubik" pitchFamily="2" charset="-79"/>
                  <a:cs typeface="Rubik" pitchFamily="2" charset="-79"/>
                  <a:sym typeface="Arial"/>
                </a:rPr>
                <a:t>8</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11" name="pole tekstowe 107">
              <a:extLst>
                <a:ext uri="{FF2B5EF4-FFF2-40B4-BE49-F238E27FC236}">
                  <a16:creationId xmlns:a16="http://schemas.microsoft.com/office/drawing/2014/main" id="{45066098-1BD3-563C-7F88-A348FEA06A6B}"/>
                </a:ext>
              </a:extLst>
            </p:cNvPr>
            <p:cNvSpPr txBox="1"/>
            <p:nvPr/>
          </p:nvSpPr>
          <p:spPr>
            <a:xfrm>
              <a:off x="4699859" y="468229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a:t>
              </a:r>
              <a:r>
                <a:rPr lang="pl-PL" sz="1200" b="1" dirty="0">
                  <a:solidFill>
                    <a:schemeClr val="bg1"/>
                  </a:solidFill>
                  <a:latin typeface="Rubik" pitchFamily="2" charset="-79"/>
                  <a:cs typeface="Rubik" pitchFamily="2" charset="-79"/>
                  <a:sym typeface="Arial"/>
                </a:rPr>
                <a:t>9</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12" name="pole tekstowe 107">
              <a:extLst>
                <a:ext uri="{FF2B5EF4-FFF2-40B4-BE49-F238E27FC236}">
                  <a16:creationId xmlns:a16="http://schemas.microsoft.com/office/drawing/2014/main" id="{3EB746BA-F9E6-1391-6C55-630E5838B3D9}"/>
                </a:ext>
              </a:extLst>
            </p:cNvPr>
            <p:cNvSpPr txBox="1"/>
            <p:nvPr/>
          </p:nvSpPr>
          <p:spPr>
            <a:xfrm>
              <a:off x="4699858" y="2181893"/>
              <a:ext cx="1066876" cy="1384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Ad </a:t>
              </a:r>
              <a:r>
                <a:rPr lang="pl-PL" sz="900" b="1" dirty="0" err="1">
                  <a:solidFill>
                    <a:schemeClr val="bg1"/>
                  </a:solidFill>
                  <a:latin typeface="Rubik" pitchFamily="2" charset="-79"/>
                  <a:cs typeface="Rubik" pitchFamily="2" charset="-79"/>
                  <a:sym typeface="Arial"/>
                </a:rPr>
                <a:t>Recall</a:t>
              </a:r>
              <a:endParaRPr lang="pl-PL" sz="900" b="1" dirty="0">
                <a:solidFill>
                  <a:schemeClr val="bg1"/>
                </a:solidFill>
                <a:latin typeface="Rubik" pitchFamily="2" charset="-79"/>
                <a:cs typeface="Rubik" pitchFamily="2" charset="-79"/>
                <a:sym typeface="Arial"/>
              </a:endParaRPr>
            </a:p>
          </p:txBody>
        </p:sp>
        <p:sp>
          <p:nvSpPr>
            <p:cNvPr id="113" name="pole tekstowe 107">
              <a:extLst>
                <a:ext uri="{FF2B5EF4-FFF2-40B4-BE49-F238E27FC236}">
                  <a16:creationId xmlns:a16="http://schemas.microsoft.com/office/drawing/2014/main" id="{BECE7DA5-ED1B-4CD2-DCBD-65A8C662897E}"/>
                </a:ext>
              </a:extLst>
            </p:cNvPr>
            <p:cNvSpPr txBox="1"/>
            <p:nvPr/>
          </p:nvSpPr>
          <p:spPr>
            <a:xfrm>
              <a:off x="4699858" y="3131561"/>
              <a:ext cx="1066876" cy="1384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Performance</a:t>
              </a:r>
            </a:p>
          </p:txBody>
        </p:sp>
        <p:sp>
          <p:nvSpPr>
            <p:cNvPr id="114" name="pole tekstowe 107">
              <a:extLst>
                <a:ext uri="{FF2B5EF4-FFF2-40B4-BE49-F238E27FC236}">
                  <a16:creationId xmlns:a16="http://schemas.microsoft.com/office/drawing/2014/main" id="{5964BB15-F3E7-7DF0-B740-1EADFEFFBBFA}"/>
                </a:ext>
              </a:extLst>
            </p:cNvPr>
            <p:cNvSpPr txBox="1"/>
            <p:nvPr/>
          </p:nvSpPr>
          <p:spPr>
            <a:xfrm>
              <a:off x="4699858" y="4034976"/>
              <a:ext cx="1066876" cy="2769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Digital </a:t>
              </a:r>
              <a:br>
                <a:rPr lang="pl-PL" sz="900" b="1" dirty="0">
                  <a:solidFill>
                    <a:schemeClr val="bg1"/>
                  </a:solidFill>
                  <a:latin typeface="Rubik" pitchFamily="2" charset="-79"/>
                  <a:cs typeface="Rubik" pitchFamily="2" charset="-79"/>
                  <a:sym typeface="Arial"/>
                </a:rPr>
              </a:br>
              <a:r>
                <a:rPr lang="pl-PL" sz="900" b="1" dirty="0" err="1">
                  <a:solidFill>
                    <a:schemeClr val="bg1"/>
                  </a:solidFill>
                  <a:latin typeface="Rubik" pitchFamily="2" charset="-79"/>
                  <a:cs typeface="Rubik" pitchFamily="2" charset="-79"/>
                  <a:sym typeface="Arial"/>
                </a:rPr>
                <a:t>potential</a:t>
              </a:r>
              <a:endParaRPr lang="pl-PL" sz="900" b="1" dirty="0">
                <a:solidFill>
                  <a:schemeClr val="bg1"/>
                </a:solidFill>
                <a:latin typeface="Rubik" pitchFamily="2" charset="-79"/>
                <a:cs typeface="Rubik" pitchFamily="2" charset="-79"/>
                <a:sym typeface="Arial"/>
              </a:endParaRPr>
            </a:p>
          </p:txBody>
        </p:sp>
        <p:sp>
          <p:nvSpPr>
            <p:cNvPr id="115" name="pole tekstowe 107">
              <a:extLst>
                <a:ext uri="{FF2B5EF4-FFF2-40B4-BE49-F238E27FC236}">
                  <a16:creationId xmlns:a16="http://schemas.microsoft.com/office/drawing/2014/main" id="{7F7F2DAA-AF56-C073-2B78-11F685C3352F}"/>
                </a:ext>
              </a:extLst>
            </p:cNvPr>
            <p:cNvSpPr txBox="1"/>
            <p:nvPr/>
          </p:nvSpPr>
          <p:spPr>
            <a:xfrm>
              <a:off x="4699858" y="5016271"/>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Cost</a:t>
              </a:r>
              <a:endParaRPr lang="pl-PL" sz="900" b="1" dirty="0">
                <a:solidFill>
                  <a:schemeClr val="bg1"/>
                </a:solidFill>
                <a:latin typeface="Rubik" pitchFamily="2" charset="-79"/>
                <a:cs typeface="Rubik" pitchFamily="2" charset="-79"/>
                <a:sym typeface="Arial"/>
              </a:endParaRPr>
            </a:p>
            <a:p>
              <a:pPr algn="ctr">
                <a:defRPr/>
              </a:pPr>
              <a:r>
                <a:rPr lang="pl-PL" sz="900" b="1" dirty="0" err="1">
                  <a:solidFill>
                    <a:schemeClr val="bg1"/>
                  </a:solidFill>
                  <a:latin typeface="Rubik" pitchFamily="2" charset="-79"/>
                  <a:cs typeface="Rubik" pitchFamily="2" charset="-79"/>
                  <a:sym typeface="Arial"/>
                </a:rPr>
                <a:t>efficiency</a:t>
              </a:r>
              <a:endParaRPr lang="pl-PL" sz="900" b="1" dirty="0">
                <a:solidFill>
                  <a:schemeClr val="bg1"/>
                </a:solidFill>
                <a:latin typeface="Rubik" pitchFamily="2" charset="-79"/>
                <a:cs typeface="Rubik" pitchFamily="2" charset="-79"/>
                <a:sym typeface="Arial"/>
              </a:endParaRPr>
            </a:p>
          </p:txBody>
        </p:sp>
        <p:sp>
          <p:nvSpPr>
            <p:cNvPr id="116" name="pole tekstowe 107">
              <a:extLst>
                <a:ext uri="{FF2B5EF4-FFF2-40B4-BE49-F238E27FC236}">
                  <a16:creationId xmlns:a16="http://schemas.microsoft.com/office/drawing/2014/main" id="{6A7B3035-F9A3-C312-14BF-F72A28997907}"/>
                </a:ext>
              </a:extLst>
            </p:cNvPr>
            <p:cNvSpPr txBox="1"/>
            <p:nvPr/>
          </p:nvSpPr>
          <p:spPr>
            <a:xfrm>
              <a:off x="5562562" y="225258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- 20 -</a:t>
              </a:r>
            </a:p>
          </p:txBody>
        </p:sp>
        <p:sp>
          <p:nvSpPr>
            <p:cNvPr id="117" name="pole tekstowe 107">
              <a:extLst>
                <a:ext uri="{FF2B5EF4-FFF2-40B4-BE49-F238E27FC236}">
                  <a16:creationId xmlns:a16="http://schemas.microsoft.com/office/drawing/2014/main" id="{31DAB61A-A809-6916-5569-733DC90B3B82}"/>
                </a:ext>
              </a:extLst>
            </p:cNvPr>
            <p:cNvSpPr txBox="1"/>
            <p:nvPr/>
          </p:nvSpPr>
          <p:spPr>
            <a:xfrm>
              <a:off x="5562561" y="2663644"/>
              <a:ext cx="1066876"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chemeClr val="bg1"/>
                  </a:solidFill>
                  <a:effectLst/>
                  <a:uLnTx/>
                  <a:uFillTx/>
                  <a:latin typeface="Rubik" pitchFamily="2" charset="-79"/>
                  <a:cs typeface="Rubik" pitchFamily="2" charset="-79"/>
                  <a:sym typeface="Arial"/>
                </a:rPr>
                <a:t>Consideration</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18" name="pole tekstowe 107">
              <a:extLst>
                <a:ext uri="{FF2B5EF4-FFF2-40B4-BE49-F238E27FC236}">
                  <a16:creationId xmlns:a16="http://schemas.microsoft.com/office/drawing/2014/main" id="{44DA6F38-3CFC-4885-1590-AFCBEE3DA4DC}"/>
                </a:ext>
              </a:extLst>
            </p:cNvPr>
            <p:cNvSpPr txBox="1"/>
            <p:nvPr/>
          </p:nvSpPr>
          <p:spPr>
            <a:xfrm>
              <a:off x="5562562"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- 21 -</a:t>
              </a:r>
            </a:p>
          </p:txBody>
        </p:sp>
        <p:sp>
          <p:nvSpPr>
            <p:cNvPr id="119" name="pole tekstowe 107">
              <a:extLst>
                <a:ext uri="{FF2B5EF4-FFF2-40B4-BE49-F238E27FC236}">
                  <a16:creationId xmlns:a16="http://schemas.microsoft.com/office/drawing/2014/main" id="{13C93A61-8A22-658D-C198-054AD7C49094}"/>
                </a:ext>
              </a:extLst>
            </p:cNvPr>
            <p:cNvSpPr txBox="1"/>
            <p:nvPr/>
          </p:nvSpPr>
          <p:spPr>
            <a:xfrm>
              <a:off x="5562562" y="419197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22</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20" name="pole tekstowe 107">
              <a:extLst>
                <a:ext uri="{FF2B5EF4-FFF2-40B4-BE49-F238E27FC236}">
                  <a16:creationId xmlns:a16="http://schemas.microsoft.com/office/drawing/2014/main" id="{80ED0E7B-C27C-B2A1-57D9-0B136E53A09D}"/>
                </a:ext>
              </a:extLst>
            </p:cNvPr>
            <p:cNvSpPr txBox="1"/>
            <p:nvPr/>
          </p:nvSpPr>
          <p:spPr>
            <a:xfrm>
              <a:off x="5562561" y="3554743"/>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Credibility</a:t>
              </a:r>
              <a:r>
                <a:rPr lang="pl-PL" sz="900" b="1" kern="0" dirty="0">
                  <a:solidFill>
                    <a:schemeClr val="bg1"/>
                  </a:solidFill>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rPr>
                <a:t>Trust</a:t>
              </a:r>
            </a:p>
          </p:txBody>
        </p:sp>
        <p:sp>
          <p:nvSpPr>
            <p:cNvPr id="121" name="pole tekstowe 107">
              <a:extLst>
                <a:ext uri="{FF2B5EF4-FFF2-40B4-BE49-F238E27FC236}">
                  <a16:creationId xmlns:a16="http://schemas.microsoft.com/office/drawing/2014/main" id="{9ED76168-A00C-8D2E-102E-27DA370A041C}"/>
                </a:ext>
              </a:extLst>
            </p:cNvPr>
            <p:cNvSpPr txBox="1"/>
            <p:nvPr/>
          </p:nvSpPr>
          <p:spPr>
            <a:xfrm>
              <a:off x="5562561" y="4453143"/>
              <a:ext cx="1066876"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dirty="0" err="1">
                  <a:solidFill>
                    <a:schemeClr val="bg1"/>
                  </a:solidFill>
                  <a:latin typeface="Rubik" pitchFamily="2" charset="-79"/>
                  <a:cs typeface="Rubik" pitchFamily="2" charset="-79"/>
                  <a:sym typeface="Arial"/>
                </a:rPr>
                <a:t>Actions</a:t>
              </a:r>
              <a:r>
                <a:rPr lang="pl-PL" sz="900" b="1" dirty="0">
                  <a:solidFill>
                    <a:schemeClr val="bg1"/>
                  </a:solidFill>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dirty="0">
                  <a:solidFill>
                    <a:schemeClr val="bg1"/>
                  </a:solidFill>
                  <a:latin typeface="Rubik" pitchFamily="2" charset="-79"/>
                  <a:cs typeface="Rubik" pitchFamily="2" charset="-79"/>
                  <a:sym typeface="Arial"/>
                </a:rPr>
                <a:t>(</a:t>
              </a:r>
              <a:r>
                <a:rPr lang="pl-PL" sz="900" b="1" dirty="0" err="1">
                  <a:solidFill>
                    <a:schemeClr val="bg1"/>
                  </a:solidFill>
                  <a:latin typeface="Rubik" pitchFamily="2" charset="-79"/>
                  <a:cs typeface="Rubik" pitchFamily="2" charset="-79"/>
                  <a:sym typeface="Arial"/>
                </a:rPr>
                <a:t>sales</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potential</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metrics</a:t>
              </a:r>
              <a:r>
                <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rPr>
                <a:t>)</a:t>
              </a:r>
            </a:p>
          </p:txBody>
        </p:sp>
        <p:sp>
          <p:nvSpPr>
            <p:cNvPr id="122" name="pole tekstowe 107">
              <a:extLst>
                <a:ext uri="{FF2B5EF4-FFF2-40B4-BE49-F238E27FC236}">
                  <a16:creationId xmlns:a16="http://schemas.microsoft.com/office/drawing/2014/main" id="{821A73E8-69BF-BFA3-92B1-2CECCC1AADC9}"/>
                </a:ext>
              </a:extLst>
            </p:cNvPr>
            <p:cNvSpPr txBox="1"/>
            <p:nvPr/>
          </p:nvSpPr>
          <p:spPr>
            <a:xfrm>
              <a:off x="6425265" y="1764612"/>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- 23 -</a:t>
              </a:r>
            </a:p>
          </p:txBody>
        </p:sp>
        <p:sp>
          <p:nvSpPr>
            <p:cNvPr id="123" name="pole tekstowe 107">
              <a:extLst>
                <a:ext uri="{FF2B5EF4-FFF2-40B4-BE49-F238E27FC236}">
                  <a16:creationId xmlns:a16="http://schemas.microsoft.com/office/drawing/2014/main" id="{54252B4D-3D10-811C-312C-E509F9701763}"/>
                </a:ext>
              </a:extLst>
            </p:cNvPr>
            <p:cNvSpPr txBox="1"/>
            <p:nvPr/>
          </p:nvSpPr>
          <p:spPr>
            <a:xfrm>
              <a:off x="6425265" y="273717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- 24 -</a:t>
              </a:r>
            </a:p>
          </p:txBody>
        </p:sp>
        <p:sp>
          <p:nvSpPr>
            <p:cNvPr id="124" name="pole tekstowe 107">
              <a:extLst>
                <a:ext uri="{FF2B5EF4-FFF2-40B4-BE49-F238E27FC236}">
                  <a16:creationId xmlns:a16="http://schemas.microsoft.com/office/drawing/2014/main" id="{C74A5D23-2FE2-ECA1-2AC9-A0AE142D6387}"/>
                </a:ext>
              </a:extLst>
            </p:cNvPr>
            <p:cNvSpPr txBox="1"/>
            <p:nvPr/>
          </p:nvSpPr>
          <p:spPr>
            <a:xfrm>
              <a:off x="6425265" y="37114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- 25 -</a:t>
              </a:r>
            </a:p>
          </p:txBody>
        </p:sp>
        <p:sp>
          <p:nvSpPr>
            <p:cNvPr id="125" name="pole tekstowe 107">
              <a:extLst>
                <a:ext uri="{FF2B5EF4-FFF2-40B4-BE49-F238E27FC236}">
                  <a16:creationId xmlns:a16="http://schemas.microsoft.com/office/drawing/2014/main" id="{9C1FB205-F6BA-6031-1F19-ABC2E9165881}"/>
                </a:ext>
              </a:extLst>
            </p:cNvPr>
            <p:cNvSpPr txBox="1"/>
            <p:nvPr/>
          </p:nvSpPr>
          <p:spPr>
            <a:xfrm>
              <a:off x="6425263" y="2181893"/>
              <a:ext cx="1066876"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chemeClr val="bg1"/>
                  </a:solidFill>
                  <a:effectLst/>
                  <a:uLnTx/>
                  <a:uFillTx/>
                  <a:latin typeface="Rubik" pitchFamily="2" charset="-79"/>
                  <a:cs typeface="Rubik" pitchFamily="2" charset="-79"/>
                  <a:sym typeface="Arial"/>
                </a:rPr>
                <a:t>Awareness</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26" name="pole tekstowe 107">
              <a:extLst>
                <a:ext uri="{FF2B5EF4-FFF2-40B4-BE49-F238E27FC236}">
                  <a16:creationId xmlns:a16="http://schemas.microsoft.com/office/drawing/2014/main" id="{41CF4325-2677-EE97-D26D-45392499B760}"/>
                </a:ext>
              </a:extLst>
            </p:cNvPr>
            <p:cNvSpPr txBox="1"/>
            <p:nvPr/>
          </p:nvSpPr>
          <p:spPr>
            <a:xfrm>
              <a:off x="6425263" y="3062311"/>
              <a:ext cx="1066876" cy="276999"/>
            </a:xfrm>
            <a:prstGeom prst="rect">
              <a:avLst/>
            </a:prstGeom>
            <a:noFill/>
          </p:spPr>
          <p:txBody>
            <a:bodyPr wrap="square" lIns="47625" tIns="0" rIns="47625" bIns="0" anchor="ctr">
              <a:spAutoFit/>
            </a:bodyPr>
            <a:lstStyle/>
            <a:p>
              <a:pPr algn="ctr">
                <a:defRPr/>
              </a:pPr>
              <a:r>
                <a:rPr lang="pl-PL" sz="900" b="1" kern="0" dirty="0">
                  <a:solidFill>
                    <a:schemeClr val="bg1"/>
                  </a:solidFill>
                  <a:latin typeface="Rubik" pitchFamily="2" charset="-79"/>
                  <a:cs typeface="Rubik" pitchFamily="2" charset="-79"/>
                  <a:sym typeface="Arial"/>
                </a:rPr>
                <a:t>Brand </a:t>
              </a:r>
            </a:p>
            <a:p>
              <a:pPr algn="ctr">
                <a:defRPr/>
              </a:pPr>
              <a:r>
                <a:rPr lang="pl-PL" sz="900" b="1" kern="0" dirty="0" err="1">
                  <a:solidFill>
                    <a:schemeClr val="bg1"/>
                  </a:solidFill>
                  <a:latin typeface="Rubik" pitchFamily="2" charset="-79"/>
                  <a:cs typeface="Rubik" pitchFamily="2" charset="-79"/>
                  <a:sym typeface="Arial"/>
                </a:rPr>
                <a:t>linking</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27" name="pole tekstowe 107">
              <a:extLst>
                <a:ext uri="{FF2B5EF4-FFF2-40B4-BE49-F238E27FC236}">
                  <a16:creationId xmlns:a16="http://schemas.microsoft.com/office/drawing/2014/main" id="{4CF80EAA-EBD4-ADA2-14FF-C4C872BFC755}"/>
                </a:ext>
              </a:extLst>
            </p:cNvPr>
            <p:cNvSpPr txBox="1"/>
            <p:nvPr/>
          </p:nvSpPr>
          <p:spPr>
            <a:xfrm>
              <a:off x="6425263" y="4034976"/>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Purchase</a:t>
              </a:r>
              <a:r>
                <a:rPr lang="pl-PL" sz="900" b="1" kern="0" dirty="0">
                  <a:solidFill>
                    <a:schemeClr val="bg1"/>
                  </a:solidFill>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intent</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28" name="pole tekstowe 107">
              <a:extLst>
                <a:ext uri="{FF2B5EF4-FFF2-40B4-BE49-F238E27FC236}">
                  <a16:creationId xmlns:a16="http://schemas.microsoft.com/office/drawing/2014/main" id="{00E2BF4E-61CE-9BBB-FC89-433D88C3CF5A}"/>
                </a:ext>
              </a:extLst>
            </p:cNvPr>
            <p:cNvSpPr txBox="1"/>
            <p:nvPr/>
          </p:nvSpPr>
          <p:spPr>
            <a:xfrm>
              <a:off x="7287968" y="225258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a:t>
              </a:r>
              <a:r>
                <a:rPr lang="pl-PL" sz="1200" b="1" dirty="0">
                  <a:solidFill>
                    <a:schemeClr val="bg1"/>
                  </a:solidFill>
                  <a:latin typeface="Rubik" pitchFamily="2" charset="-79"/>
                  <a:cs typeface="Rubik" pitchFamily="2" charset="-79"/>
                  <a:sym typeface="Arial"/>
                </a:rPr>
                <a:t>6</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29" name="pole tekstowe 107">
              <a:extLst>
                <a:ext uri="{FF2B5EF4-FFF2-40B4-BE49-F238E27FC236}">
                  <a16:creationId xmlns:a16="http://schemas.microsoft.com/office/drawing/2014/main" id="{55D97383-E816-0712-7040-43F2857F9EAC}"/>
                </a:ext>
              </a:extLst>
            </p:cNvPr>
            <p:cNvSpPr txBox="1"/>
            <p:nvPr/>
          </p:nvSpPr>
          <p:spPr>
            <a:xfrm>
              <a:off x="7287966" y="2663644"/>
              <a:ext cx="1066876" cy="138499"/>
            </a:xfrm>
            <a:prstGeom prst="rect">
              <a:avLst/>
            </a:prstGeom>
            <a:noFill/>
          </p:spPr>
          <p:txBody>
            <a:bodyPr wrap="square" lIns="47625" tIns="0" rIns="47625" bIns="0" anchor="ctr">
              <a:spAutoFit/>
            </a:bodyPr>
            <a:lstStyle/>
            <a:p>
              <a:pPr algn="ctr">
                <a:buClr>
                  <a:srgbClr val="000000"/>
                </a:buClr>
                <a:defRPr/>
              </a:pPr>
              <a:r>
                <a:rPr kumimoji="0" lang="pl-PL" sz="900" b="1" i="0" u="none" strike="noStrike" kern="0" cap="none" spc="0" normalizeH="0" baseline="0" noProof="0" dirty="0" err="1">
                  <a:ln>
                    <a:noFill/>
                  </a:ln>
                  <a:solidFill>
                    <a:schemeClr val="bg1"/>
                  </a:solidFill>
                  <a:effectLst/>
                  <a:uLnTx/>
                  <a:uFillTx/>
                  <a:latin typeface="Rubik" pitchFamily="2" charset="-79"/>
                  <a:cs typeface="Rubik" pitchFamily="2" charset="-79"/>
                  <a:sym typeface="Arial"/>
                </a:rPr>
                <a:t>Preference</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30" name="pole tekstowe 107">
              <a:extLst>
                <a:ext uri="{FF2B5EF4-FFF2-40B4-BE49-F238E27FC236}">
                  <a16:creationId xmlns:a16="http://schemas.microsoft.com/office/drawing/2014/main" id="{4253371D-A56B-43B1-9D96-9ED2FD460677}"/>
                </a:ext>
              </a:extLst>
            </p:cNvPr>
            <p:cNvSpPr txBox="1"/>
            <p:nvPr/>
          </p:nvSpPr>
          <p:spPr>
            <a:xfrm>
              <a:off x="7287968"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- 27 -</a:t>
              </a:r>
            </a:p>
          </p:txBody>
        </p:sp>
        <p:sp>
          <p:nvSpPr>
            <p:cNvPr id="131" name="pole tekstowe 107">
              <a:extLst>
                <a:ext uri="{FF2B5EF4-FFF2-40B4-BE49-F238E27FC236}">
                  <a16:creationId xmlns:a16="http://schemas.microsoft.com/office/drawing/2014/main" id="{01FF8292-ADAA-B864-FA04-B891DAFBB689}"/>
                </a:ext>
              </a:extLst>
            </p:cNvPr>
            <p:cNvSpPr txBox="1"/>
            <p:nvPr/>
          </p:nvSpPr>
          <p:spPr>
            <a:xfrm>
              <a:off x="7287968" y="419197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28</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32" name="pole tekstowe 107">
              <a:extLst>
                <a:ext uri="{FF2B5EF4-FFF2-40B4-BE49-F238E27FC236}">
                  <a16:creationId xmlns:a16="http://schemas.microsoft.com/office/drawing/2014/main" id="{2FD956E3-6E92-7378-7876-0CE48E447B2A}"/>
                </a:ext>
              </a:extLst>
            </p:cNvPr>
            <p:cNvSpPr txBox="1"/>
            <p:nvPr/>
          </p:nvSpPr>
          <p:spPr>
            <a:xfrm>
              <a:off x="7287966" y="3554743"/>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a:solidFill>
                    <a:schemeClr val="bg1"/>
                  </a:solidFill>
                  <a:latin typeface="Rubik" pitchFamily="2" charset="-79"/>
                  <a:cs typeface="Rubik" pitchFamily="2" charset="-79"/>
                  <a:sym typeface="Arial"/>
                </a:rPr>
                <a:t>Brand</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Relevance</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33" name="pole tekstowe 107">
              <a:extLst>
                <a:ext uri="{FF2B5EF4-FFF2-40B4-BE49-F238E27FC236}">
                  <a16:creationId xmlns:a16="http://schemas.microsoft.com/office/drawing/2014/main" id="{7D876424-1D9C-F23F-4D24-397C505079E4}"/>
                </a:ext>
              </a:extLst>
            </p:cNvPr>
            <p:cNvSpPr txBox="1"/>
            <p:nvPr/>
          </p:nvSpPr>
          <p:spPr>
            <a:xfrm>
              <a:off x="7287966" y="4453143"/>
              <a:ext cx="1066876"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Specific</a:t>
              </a:r>
              <a:r>
                <a:rPr lang="pl-PL" sz="900" b="1" kern="0" dirty="0">
                  <a:solidFill>
                    <a:schemeClr val="bg1"/>
                  </a:solidFill>
                  <a:latin typeface="Rubik" pitchFamily="2" charset="-79"/>
                  <a:cs typeface="Rubik" pitchFamily="2" charset="-79"/>
                  <a:sym typeface="Arial"/>
                </a:rPr>
                <a:t> </a:t>
              </a:r>
              <a:r>
                <a:rPr lang="pl-PL" sz="900" b="1" kern="0" dirty="0" err="1">
                  <a:solidFill>
                    <a:schemeClr val="bg1"/>
                  </a:solidFill>
                  <a:latin typeface="Rubik" pitchFamily="2" charset="-79"/>
                  <a:cs typeface="Rubik" pitchFamily="2" charset="-79"/>
                  <a:sym typeface="Arial"/>
                </a:rPr>
                <a:t>associations</a:t>
              </a:r>
              <a:r>
                <a:rPr lang="pl-PL" sz="900" b="1" kern="0" dirty="0">
                  <a:solidFill>
                    <a:schemeClr val="bg1"/>
                  </a:solidFill>
                  <a:latin typeface="Rubik" pitchFamily="2" charset="-79"/>
                  <a:cs typeface="Rubik" pitchFamily="2" charset="-79"/>
                  <a:sym typeface="Arial"/>
                </a:rPr>
                <a:t>/ </a:t>
              </a:r>
              <a:r>
                <a:rPr lang="pl-PL" sz="900" b="1" kern="0" dirty="0" err="1">
                  <a:solidFill>
                    <a:schemeClr val="bg1"/>
                  </a:solidFill>
                  <a:latin typeface="Rubik" pitchFamily="2" charset="-79"/>
                  <a:cs typeface="Rubik" pitchFamily="2" charset="-79"/>
                  <a:sym typeface="Arial"/>
                </a:rPr>
                <a:t>attributes</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34" name="pole tekstowe 107">
              <a:extLst>
                <a:ext uri="{FF2B5EF4-FFF2-40B4-BE49-F238E27FC236}">
                  <a16:creationId xmlns:a16="http://schemas.microsoft.com/office/drawing/2014/main" id="{ED1FBC36-6799-372F-D021-8BADD219D79C}"/>
                </a:ext>
              </a:extLst>
            </p:cNvPr>
            <p:cNvSpPr txBox="1"/>
            <p:nvPr/>
          </p:nvSpPr>
          <p:spPr>
            <a:xfrm>
              <a:off x="8150670" y="273717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- 29 -</a:t>
              </a:r>
            </a:p>
          </p:txBody>
        </p:sp>
        <p:sp>
          <p:nvSpPr>
            <p:cNvPr id="135" name="pole tekstowe 107">
              <a:extLst>
                <a:ext uri="{FF2B5EF4-FFF2-40B4-BE49-F238E27FC236}">
                  <a16:creationId xmlns:a16="http://schemas.microsoft.com/office/drawing/2014/main" id="{19A31D7D-7895-5003-D551-FEFD5D4D9662}"/>
                </a:ext>
              </a:extLst>
            </p:cNvPr>
            <p:cNvSpPr txBox="1"/>
            <p:nvPr/>
          </p:nvSpPr>
          <p:spPr>
            <a:xfrm>
              <a:off x="8150670" y="37114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- 30 -</a:t>
              </a:r>
            </a:p>
          </p:txBody>
        </p:sp>
        <p:sp>
          <p:nvSpPr>
            <p:cNvPr id="136" name="pole tekstowe 107">
              <a:extLst>
                <a:ext uri="{FF2B5EF4-FFF2-40B4-BE49-F238E27FC236}">
                  <a16:creationId xmlns:a16="http://schemas.microsoft.com/office/drawing/2014/main" id="{DC07FED0-ADBD-1B0F-1ADC-F736BCA206DE}"/>
                </a:ext>
              </a:extLst>
            </p:cNvPr>
            <p:cNvSpPr txBox="1"/>
            <p:nvPr/>
          </p:nvSpPr>
          <p:spPr>
            <a:xfrm>
              <a:off x="8150670" y="468229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- 31 -</a:t>
              </a:r>
            </a:p>
          </p:txBody>
        </p:sp>
        <p:sp>
          <p:nvSpPr>
            <p:cNvPr id="137" name="pole tekstowe 107">
              <a:extLst>
                <a:ext uri="{FF2B5EF4-FFF2-40B4-BE49-F238E27FC236}">
                  <a16:creationId xmlns:a16="http://schemas.microsoft.com/office/drawing/2014/main" id="{84B900B6-A2EB-3E66-911F-C7334B5EB018}"/>
                </a:ext>
              </a:extLst>
            </p:cNvPr>
            <p:cNvSpPr txBox="1"/>
            <p:nvPr/>
          </p:nvSpPr>
          <p:spPr>
            <a:xfrm>
              <a:off x="8150669" y="2993062"/>
              <a:ext cx="1066876" cy="415498"/>
            </a:xfrm>
            <a:prstGeom prst="rect">
              <a:avLst/>
            </a:prstGeom>
            <a:noFill/>
          </p:spPr>
          <p:txBody>
            <a:bodyPr wrap="square" lIns="47625" tIns="0" rIns="47625" bIns="0" anchor="ctr">
              <a:spAutoFit/>
            </a:bodyPr>
            <a:lstStyle/>
            <a:p>
              <a:pPr algn="ctr">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Net </a:t>
              </a:r>
            </a:p>
            <a:p>
              <a:pPr algn="ctr">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Contribution</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p>
            <a:p>
              <a:pPr algn="ctr">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ROI</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138" name="pole tekstowe 107">
              <a:extLst>
                <a:ext uri="{FF2B5EF4-FFF2-40B4-BE49-F238E27FC236}">
                  <a16:creationId xmlns:a16="http://schemas.microsoft.com/office/drawing/2014/main" id="{F4596727-F1A3-8DFA-ECEF-AA90E8E3F43F}"/>
                </a:ext>
              </a:extLst>
            </p:cNvPr>
            <p:cNvSpPr txBox="1"/>
            <p:nvPr/>
          </p:nvSpPr>
          <p:spPr>
            <a:xfrm>
              <a:off x="8150669" y="4034976"/>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Market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share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value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volume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139" name="pole tekstowe 107">
              <a:extLst>
                <a:ext uri="{FF2B5EF4-FFF2-40B4-BE49-F238E27FC236}">
                  <a16:creationId xmlns:a16="http://schemas.microsoft.com/office/drawing/2014/main" id="{C7C9CC82-F315-7516-E1AA-F95A864C4023}"/>
                </a:ext>
              </a:extLst>
            </p:cNvPr>
            <p:cNvSpPr txBox="1"/>
            <p:nvPr/>
          </p:nvSpPr>
          <p:spPr>
            <a:xfrm>
              <a:off x="8150669" y="4877772"/>
              <a:ext cx="1066876" cy="5539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Avr</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Revenue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per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customer</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purchase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CLV</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140" name="pole tekstowe 107">
              <a:extLst>
                <a:ext uri="{FF2B5EF4-FFF2-40B4-BE49-F238E27FC236}">
                  <a16:creationId xmlns:a16="http://schemas.microsoft.com/office/drawing/2014/main" id="{21FA419E-AD3D-CDCF-B74C-3CE753F61D63}"/>
                </a:ext>
              </a:extLst>
            </p:cNvPr>
            <p:cNvSpPr txBox="1"/>
            <p:nvPr/>
          </p:nvSpPr>
          <p:spPr>
            <a:xfrm>
              <a:off x="9013373" y="225258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- 32 -</a:t>
              </a:r>
            </a:p>
          </p:txBody>
        </p:sp>
        <p:sp>
          <p:nvSpPr>
            <p:cNvPr id="141" name="pole tekstowe 107">
              <a:extLst>
                <a:ext uri="{FF2B5EF4-FFF2-40B4-BE49-F238E27FC236}">
                  <a16:creationId xmlns:a16="http://schemas.microsoft.com/office/drawing/2014/main" id="{E9A615C3-7FAF-B8A1-D7AA-35A65284D437}"/>
                </a:ext>
              </a:extLst>
            </p:cNvPr>
            <p:cNvSpPr txBox="1"/>
            <p:nvPr/>
          </p:nvSpPr>
          <p:spPr>
            <a:xfrm>
              <a:off x="9013372" y="2455896"/>
              <a:ext cx="1066876" cy="5539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Sales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revenue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margin</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P</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rofit</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142" name="pole tekstowe 107">
              <a:extLst>
                <a:ext uri="{FF2B5EF4-FFF2-40B4-BE49-F238E27FC236}">
                  <a16:creationId xmlns:a16="http://schemas.microsoft.com/office/drawing/2014/main" id="{234D76BB-8C83-48B8-C9C5-A0E1D4FE62AD}"/>
                </a:ext>
              </a:extLst>
            </p:cNvPr>
            <p:cNvSpPr txBox="1"/>
            <p:nvPr/>
          </p:nvSpPr>
          <p:spPr>
            <a:xfrm>
              <a:off x="9013373"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- 33 -</a:t>
              </a:r>
            </a:p>
          </p:txBody>
        </p:sp>
        <p:sp>
          <p:nvSpPr>
            <p:cNvPr id="143" name="pole tekstowe 107">
              <a:extLst>
                <a:ext uri="{FF2B5EF4-FFF2-40B4-BE49-F238E27FC236}">
                  <a16:creationId xmlns:a16="http://schemas.microsoft.com/office/drawing/2014/main" id="{6BAEBD69-B33D-29D5-078A-3484379ABD9D}"/>
                </a:ext>
              </a:extLst>
            </p:cNvPr>
            <p:cNvSpPr txBox="1"/>
            <p:nvPr/>
          </p:nvSpPr>
          <p:spPr>
            <a:xfrm>
              <a:off x="9013373" y="419197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34</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44" name="pole tekstowe 107">
              <a:extLst>
                <a:ext uri="{FF2B5EF4-FFF2-40B4-BE49-F238E27FC236}">
                  <a16:creationId xmlns:a16="http://schemas.microsoft.com/office/drawing/2014/main" id="{B94E0475-D5FE-41D0-1A5E-62932C37F951}"/>
                </a:ext>
              </a:extLst>
            </p:cNvPr>
            <p:cNvSpPr txBox="1"/>
            <p:nvPr/>
          </p:nvSpPr>
          <p:spPr>
            <a:xfrm>
              <a:off x="9013372" y="3416244"/>
              <a:ext cx="1066876" cy="5539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Price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development</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price</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elasticity</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145" name="pole tekstowe 107">
              <a:extLst>
                <a:ext uri="{FF2B5EF4-FFF2-40B4-BE49-F238E27FC236}">
                  <a16:creationId xmlns:a16="http://schemas.microsoft.com/office/drawing/2014/main" id="{BC0DB831-33AB-E193-4AC2-8097C0874386}"/>
                </a:ext>
              </a:extLst>
            </p:cNvPr>
            <p:cNvSpPr txBox="1"/>
            <p:nvPr/>
          </p:nvSpPr>
          <p:spPr>
            <a:xfrm>
              <a:off x="9013372" y="4522392"/>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rPr>
                <a:t>Brand </a:t>
              </a:r>
              <a:r>
                <a:rPr kumimoji="0" lang="pl-PL" sz="900" b="1" i="0" u="none" strike="noStrike" kern="1200" cap="none" spc="0" normalizeH="0" baseline="0" noProof="0" dirty="0" err="1">
                  <a:ln>
                    <a:noFill/>
                  </a:ln>
                  <a:solidFill>
                    <a:prstClr val="white"/>
                  </a:solidFill>
                  <a:effectLst/>
                  <a:uLnTx/>
                  <a:uFillTx/>
                  <a:latin typeface="Rubik" pitchFamily="2" charset="-79"/>
                  <a:cs typeface="Rubik" pitchFamily="2" charset="-79"/>
                  <a:sym typeface="Arial"/>
                </a:rPr>
                <a:t>Penetration</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146" name="pole tekstowe 107">
              <a:extLst>
                <a:ext uri="{FF2B5EF4-FFF2-40B4-BE49-F238E27FC236}">
                  <a16:creationId xmlns:a16="http://schemas.microsoft.com/office/drawing/2014/main" id="{E1C733F1-1228-35A7-C7BD-5966073DC787}"/>
                </a:ext>
              </a:extLst>
            </p:cNvPr>
            <p:cNvSpPr txBox="1"/>
            <p:nvPr/>
          </p:nvSpPr>
          <p:spPr>
            <a:xfrm>
              <a:off x="9876076" y="273717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- 35 -</a:t>
              </a:r>
            </a:p>
          </p:txBody>
        </p:sp>
        <p:sp>
          <p:nvSpPr>
            <p:cNvPr id="147" name="pole tekstowe 107">
              <a:extLst>
                <a:ext uri="{FF2B5EF4-FFF2-40B4-BE49-F238E27FC236}">
                  <a16:creationId xmlns:a16="http://schemas.microsoft.com/office/drawing/2014/main" id="{83D39FB5-CE60-B824-F02E-A1F354F27703}"/>
                </a:ext>
              </a:extLst>
            </p:cNvPr>
            <p:cNvSpPr txBox="1"/>
            <p:nvPr/>
          </p:nvSpPr>
          <p:spPr>
            <a:xfrm>
              <a:off x="9876076" y="37114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- 36 -</a:t>
              </a:r>
            </a:p>
          </p:txBody>
        </p:sp>
        <p:sp>
          <p:nvSpPr>
            <p:cNvPr id="148" name="pole tekstowe 107">
              <a:extLst>
                <a:ext uri="{FF2B5EF4-FFF2-40B4-BE49-F238E27FC236}">
                  <a16:creationId xmlns:a16="http://schemas.microsoft.com/office/drawing/2014/main" id="{D59C6027-1DEB-DBD0-C24B-CC21FDF135A4}"/>
                </a:ext>
              </a:extLst>
            </p:cNvPr>
            <p:cNvSpPr txBox="1"/>
            <p:nvPr/>
          </p:nvSpPr>
          <p:spPr>
            <a:xfrm>
              <a:off x="9876075" y="2998794"/>
              <a:ext cx="1066876"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Number</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of </a:t>
              </a: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customers</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dynamiics</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p>
          </p:txBody>
        </p:sp>
        <p:sp>
          <p:nvSpPr>
            <p:cNvPr id="149" name="pole tekstowe 107">
              <a:extLst>
                <a:ext uri="{FF2B5EF4-FFF2-40B4-BE49-F238E27FC236}">
                  <a16:creationId xmlns:a16="http://schemas.microsoft.com/office/drawing/2014/main" id="{6D48F392-E41A-FDCC-0688-CC878D4EA441}"/>
                </a:ext>
              </a:extLst>
            </p:cNvPr>
            <p:cNvSpPr txBox="1"/>
            <p:nvPr/>
          </p:nvSpPr>
          <p:spPr>
            <a:xfrm>
              <a:off x="9876075" y="4040708"/>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R</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epurchase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frequency</a:t>
              </a:r>
              <a:endPar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endParaRPr>
            </a:p>
          </p:txBody>
        </p:sp>
        <p:sp>
          <p:nvSpPr>
            <p:cNvPr id="150" name="pole tekstowe 107">
              <a:extLst>
                <a:ext uri="{FF2B5EF4-FFF2-40B4-BE49-F238E27FC236}">
                  <a16:creationId xmlns:a16="http://schemas.microsoft.com/office/drawing/2014/main" id="{9D6C3ADD-4C48-C82C-A76E-583FF6CC2AB9}"/>
                </a:ext>
              </a:extLst>
            </p:cNvPr>
            <p:cNvSpPr txBox="1"/>
            <p:nvPr/>
          </p:nvSpPr>
          <p:spPr>
            <a:xfrm>
              <a:off x="10738784"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- 37 -</a:t>
              </a:r>
            </a:p>
          </p:txBody>
        </p:sp>
        <p:sp>
          <p:nvSpPr>
            <p:cNvPr id="151" name="pole tekstowe 107">
              <a:extLst>
                <a:ext uri="{FF2B5EF4-FFF2-40B4-BE49-F238E27FC236}">
                  <a16:creationId xmlns:a16="http://schemas.microsoft.com/office/drawing/2014/main" id="{FA1354A8-7F08-79C0-BB10-C30836FED065}"/>
                </a:ext>
              </a:extLst>
            </p:cNvPr>
            <p:cNvSpPr txBox="1"/>
            <p:nvPr/>
          </p:nvSpPr>
          <p:spPr>
            <a:xfrm>
              <a:off x="10738784" y="419197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38</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52" name="pole tekstowe 107">
              <a:extLst>
                <a:ext uri="{FF2B5EF4-FFF2-40B4-BE49-F238E27FC236}">
                  <a16:creationId xmlns:a16="http://schemas.microsoft.com/office/drawing/2014/main" id="{7E23FC71-7C41-F84E-AD17-62DEAD956A73}"/>
                </a:ext>
              </a:extLst>
            </p:cNvPr>
            <p:cNvSpPr txBox="1"/>
            <p:nvPr/>
          </p:nvSpPr>
          <p:spPr>
            <a:xfrm>
              <a:off x="10738782" y="3550705"/>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Customer</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Satisfaction</a:t>
              </a:r>
              <a:endParaRPr kumimoji="0" lang="pl-PL" sz="900" b="1" i="0" u="none" strike="noStrike" kern="0" cap="none" spc="0" normalizeH="0" baseline="0" noProof="0" dirty="0">
                <a:ln>
                  <a:noFill/>
                </a:ln>
                <a:solidFill>
                  <a:srgbClr val="000000"/>
                </a:solidFill>
                <a:effectLst/>
                <a:uLnTx/>
                <a:uFillTx/>
                <a:latin typeface="Rubik" pitchFamily="2" charset="-79"/>
                <a:cs typeface="Rubik" pitchFamily="2" charset="-79"/>
                <a:sym typeface="Arial"/>
              </a:endParaRPr>
            </a:p>
          </p:txBody>
        </p:sp>
        <p:sp>
          <p:nvSpPr>
            <p:cNvPr id="153" name="pole tekstowe 107">
              <a:extLst>
                <a:ext uri="{FF2B5EF4-FFF2-40B4-BE49-F238E27FC236}">
                  <a16:creationId xmlns:a16="http://schemas.microsoft.com/office/drawing/2014/main" id="{1DC26E15-FD5A-78E0-475A-1460750CCF3B}"/>
                </a:ext>
              </a:extLst>
            </p:cNvPr>
            <p:cNvSpPr txBox="1"/>
            <p:nvPr/>
          </p:nvSpPr>
          <p:spPr>
            <a:xfrm>
              <a:off x="10738782" y="4560394"/>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1200" cap="none" spc="0" normalizeH="0" baseline="0" noProof="0" dirty="0" err="1">
                  <a:ln>
                    <a:noFill/>
                  </a:ln>
                  <a:solidFill>
                    <a:prstClr val="white"/>
                  </a:solidFill>
                  <a:effectLst/>
                  <a:uLnTx/>
                  <a:uFillTx/>
                  <a:latin typeface="Rubik" pitchFamily="2" charset="-79"/>
                  <a:cs typeface="Rubik" pitchFamily="2" charset="-79"/>
                  <a:sym typeface="Arial"/>
                </a:rPr>
                <a:t>Recommedation</a:t>
              </a:r>
              <a:r>
                <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rPr>
                <a:t> (NPS)</a:t>
              </a:r>
            </a:p>
          </p:txBody>
        </p:sp>
        <p:sp>
          <p:nvSpPr>
            <p:cNvPr id="53" name="pole tekstowe 107">
              <a:extLst>
                <a:ext uri="{FF2B5EF4-FFF2-40B4-BE49-F238E27FC236}">
                  <a16:creationId xmlns:a16="http://schemas.microsoft.com/office/drawing/2014/main" id="{E39A8025-C0B6-3190-64A2-C59175A4EDF3}"/>
                </a:ext>
              </a:extLst>
            </p:cNvPr>
            <p:cNvSpPr txBox="1"/>
            <p:nvPr/>
          </p:nvSpPr>
          <p:spPr>
            <a:xfrm>
              <a:off x="386344" y="3630548"/>
              <a:ext cx="1066874"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SOS/SOV</a:t>
              </a:r>
              <a:endParaRPr kumimoji="0" lang="pl-PL"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endParaRPr>
            </a:p>
          </p:txBody>
        </p:sp>
      </p:grpSp>
      <p:sp>
        <p:nvSpPr>
          <p:cNvPr id="163" name="TextBox 162">
            <a:extLst>
              <a:ext uri="{FF2B5EF4-FFF2-40B4-BE49-F238E27FC236}">
                <a16:creationId xmlns:a16="http://schemas.microsoft.com/office/drawing/2014/main" id="{B3CFC029-1D9B-2C9F-7C19-2DA9876055D1}"/>
              </a:ext>
            </a:extLst>
          </p:cNvPr>
          <p:cNvSpPr txBox="1"/>
          <p:nvPr/>
        </p:nvSpPr>
        <p:spPr>
          <a:xfrm>
            <a:off x="709779" y="1190204"/>
            <a:ext cx="1446230" cy="553998"/>
          </a:xfrm>
          <a:prstGeom prst="rect">
            <a:avLst/>
          </a:prstGeom>
          <a:noFill/>
        </p:spPr>
        <p:txBody>
          <a:bodyPr wrap="none" rtlCol="0">
            <a:spAutoFit/>
          </a:bodyPr>
          <a:lstStyle/>
          <a:p>
            <a:r>
              <a:rPr lang="pl-PL" sz="1500" dirty="0">
                <a:solidFill>
                  <a:schemeClr val="bg1"/>
                </a:solidFill>
                <a:latin typeface="+mj-lt"/>
              </a:rPr>
              <a:t>PLANOWANIE</a:t>
            </a:r>
          </a:p>
          <a:p>
            <a:r>
              <a:rPr lang="pl-PL" sz="1500" dirty="0">
                <a:solidFill>
                  <a:schemeClr val="bg1"/>
                </a:solidFill>
                <a:latin typeface="+mj-lt"/>
              </a:rPr>
              <a:t>INWESTYCJI</a:t>
            </a:r>
          </a:p>
        </p:txBody>
      </p:sp>
      <p:sp>
        <p:nvSpPr>
          <p:cNvPr id="173" name="TextBox 172">
            <a:extLst>
              <a:ext uri="{FF2B5EF4-FFF2-40B4-BE49-F238E27FC236}">
                <a16:creationId xmlns:a16="http://schemas.microsoft.com/office/drawing/2014/main" id="{6F44D32E-0C8B-22A4-6423-C59DE262D955}"/>
              </a:ext>
            </a:extLst>
          </p:cNvPr>
          <p:cNvSpPr txBox="1"/>
          <p:nvPr/>
        </p:nvSpPr>
        <p:spPr>
          <a:xfrm>
            <a:off x="5233296" y="1292193"/>
            <a:ext cx="867545" cy="323165"/>
          </a:xfrm>
          <a:prstGeom prst="rect">
            <a:avLst/>
          </a:prstGeom>
          <a:noFill/>
        </p:spPr>
        <p:txBody>
          <a:bodyPr wrap="none" rtlCol="0">
            <a:spAutoFit/>
          </a:bodyPr>
          <a:lstStyle/>
          <a:p>
            <a:r>
              <a:rPr lang="pl-PL" sz="1500" dirty="0">
                <a:solidFill>
                  <a:schemeClr val="bg1"/>
                </a:solidFill>
                <a:latin typeface="+mj-lt"/>
              </a:rPr>
              <a:t>MARKA</a:t>
            </a:r>
          </a:p>
        </p:txBody>
      </p:sp>
      <p:sp>
        <p:nvSpPr>
          <p:cNvPr id="174" name="TextBox 173">
            <a:extLst>
              <a:ext uri="{FF2B5EF4-FFF2-40B4-BE49-F238E27FC236}">
                <a16:creationId xmlns:a16="http://schemas.microsoft.com/office/drawing/2014/main" id="{E7A76A6A-36B2-9C66-9AD4-A672FFC30B3C}"/>
              </a:ext>
            </a:extLst>
          </p:cNvPr>
          <p:cNvSpPr txBox="1"/>
          <p:nvPr/>
        </p:nvSpPr>
        <p:spPr>
          <a:xfrm>
            <a:off x="7510699" y="1306457"/>
            <a:ext cx="883575" cy="323165"/>
          </a:xfrm>
          <a:prstGeom prst="rect">
            <a:avLst/>
          </a:prstGeom>
          <a:noFill/>
        </p:spPr>
        <p:txBody>
          <a:bodyPr wrap="none" rtlCol="0">
            <a:spAutoFit/>
          </a:bodyPr>
          <a:lstStyle/>
          <a:p>
            <a:r>
              <a:rPr lang="pl-PL" sz="1500" dirty="0">
                <a:solidFill>
                  <a:schemeClr val="bg1"/>
                </a:solidFill>
                <a:latin typeface="+mj-lt"/>
              </a:rPr>
              <a:t>BIZNES</a:t>
            </a:r>
          </a:p>
        </p:txBody>
      </p:sp>
      <p:sp>
        <p:nvSpPr>
          <p:cNvPr id="175" name="TextBox 174">
            <a:extLst>
              <a:ext uri="{FF2B5EF4-FFF2-40B4-BE49-F238E27FC236}">
                <a16:creationId xmlns:a16="http://schemas.microsoft.com/office/drawing/2014/main" id="{12593468-0420-04DF-2681-192D74F753F7}"/>
              </a:ext>
            </a:extLst>
          </p:cNvPr>
          <p:cNvSpPr txBox="1"/>
          <p:nvPr/>
        </p:nvSpPr>
        <p:spPr>
          <a:xfrm>
            <a:off x="9795396" y="1292192"/>
            <a:ext cx="1067921" cy="323165"/>
          </a:xfrm>
          <a:prstGeom prst="rect">
            <a:avLst/>
          </a:prstGeom>
          <a:noFill/>
        </p:spPr>
        <p:txBody>
          <a:bodyPr wrap="none" rtlCol="0">
            <a:spAutoFit/>
          </a:bodyPr>
          <a:lstStyle/>
          <a:p>
            <a:r>
              <a:rPr lang="pl-PL" sz="1500" dirty="0">
                <a:solidFill>
                  <a:schemeClr val="bg1"/>
                </a:solidFill>
                <a:latin typeface="+mj-lt"/>
              </a:rPr>
              <a:t>RELACJE</a:t>
            </a:r>
          </a:p>
        </p:txBody>
      </p:sp>
      <p:sp>
        <p:nvSpPr>
          <p:cNvPr id="176" name="TextBox 175">
            <a:extLst>
              <a:ext uri="{FF2B5EF4-FFF2-40B4-BE49-F238E27FC236}">
                <a16:creationId xmlns:a16="http://schemas.microsoft.com/office/drawing/2014/main" id="{B0B5838A-284C-DB43-8C45-5ABBC6FD7BD5}"/>
              </a:ext>
            </a:extLst>
          </p:cNvPr>
          <p:cNvSpPr txBox="1"/>
          <p:nvPr/>
        </p:nvSpPr>
        <p:spPr>
          <a:xfrm>
            <a:off x="4665160" y="1938705"/>
            <a:ext cx="2861681" cy="323165"/>
          </a:xfrm>
          <a:prstGeom prst="rect">
            <a:avLst/>
          </a:prstGeom>
          <a:noFill/>
        </p:spPr>
        <p:txBody>
          <a:bodyPr wrap="none" rtlCol="0">
            <a:spAutoFit/>
          </a:bodyPr>
          <a:lstStyle/>
          <a:p>
            <a:r>
              <a:rPr lang="pl-PL" sz="1500" spc="600" dirty="0"/>
              <a:t>CYKL BIZNESOWY</a:t>
            </a:r>
          </a:p>
        </p:txBody>
      </p:sp>
      <p:pic>
        <p:nvPicPr>
          <p:cNvPr id="178" name="Graphic 177">
            <a:extLst>
              <a:ext uri="{FF2B5EF4-FFF2-40B4-BE49-F238E27FC236}">
                <a16:creationId xmlns:a16="http://schemas.microsoft.com/office/drawing/2014/main" id="{CB03A31B-7BCC-E3BB-95CE-CA82B3AD47D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650404" y="1061957"/>
            <a:ext cx="2329200" cy="815220"/>
          </a:xfrm>
          <a:prstGeom prst="rect">
            <a:avLst/>
          </a:prstGeom>
          <a:effectLst>
            <a:outerShdw blurRad="50800" dist="38100" dir="8100000" algn="tr" rotWithShape="0">
              <a:prstClr val="black">
                <a:alpha val="40000"/>
              </a:prstClr>
            </a:outerShdw>
          </a:effectLst>
        </p:spPr>
      </p:pic>
      <p:sp>
        <p:nvSpPr>
          <p:cNvPr id="179" name="TextBox 178">
            <a:extLst>
              <a:ext uri="{FF2B5EF4-FFF2-40B4-BE49-F238E27FC236}">
                <a16:creationId xmlns:a16="http://schemas.microsoft.com/office/drawing/2014/main" id="{61ED9B9B-9F40-4AC9-89AF-80480B25DAC3}"/>
              </a:ext>
            </a:extLst>
          </p:cNvPr>
          <p:cNvSpPr txBox="1"/>
          <p:nvPr/>
        </p:nvSpPr>
        <p:spPr>
          <a:xfrm>
            <a:off x="2894227" y="1091392"/>
            <a:ext cx="859531" cy="246221"/>
          </a:xfrm>
          <a:prstGeom prst="rect">
            <a:avLst/>
          </a:prstGeom>
          <a:noFill/>
        </p:spPr>
        <p:txBody>
          <a:bodyPr wrap="none" rtlCol="0">
            <a:spAutoFit/>
          </a:bodyPr>
          <a:lstStyle/>
          <a:p>
            <a:r>
              <a:rPr lang="pl-PL" sz="1000" dirty="0">
                <a:solidFill>
                  <a:schemeClr val="bg1"/>
                </a:solidFill>
                <a:latin typeface="+mj-lt"/>
              </a:rPr>
              <a:t>KAMPANIA</a:t>
            </a:r>
          </a:p>
        </p:txBody>
      </p:sp>
      <p:sp>
        <p:nvSpPr>
          <p:cNvPr id="180" name="TextBox 179">
            <a:extLst>
              <a:ext uri="{FF2B5EF4-FFF2-40B4-BE49-F238E27FC236}">
                <a16:creationId xmlns:a16="http://schemas.microsoft.com/office/drawing/2014/main" id="{C7127FF0-285E-9B2D-DDA7-65E49210C7F8}"/>
              </a:ext>
            </a:extLst>
          </p:cNvPr>
          <p:cNvSpPr txBox="1"/>
          <p:nvPr/>
        </p:nvSpPr>
        <p:spPr>
          <a:xfrm>
            <a:off x="2906081" y="1348834"/>
            <a:ext cx="1412566" cy="246221"/>
          </a:xfrm>
          <a:prstGeom prst="rect">
            <a:avLst/>
          </a:prstGeom>
          <a:noFill/>
        </p:spPr>
        <p:txBody>
          <a:bodyPr wrap="none" rtlCol="0">
            <a:spAutoFit/>
          </a:bodyPr>
          <a:lstStyle/>
          <a:p>
            <a:r>
              <a:rPr lang="pl-PL" sz="1000" dirty="0">
                <a:solidFill>
                  <a:schemeClr val="bg1"/>
                </a:solidFill>
                <a:latin typeface="+mj-lt"/>
              </a:rPr>
              <a:t>PUNKT SPRZEDAŻY</a:t>
            </a:r>
          </a:p>
        </p:txBody>
      </p:sp>
      <p:sp>
        <p:nvSpPr>
          <p:cNvPr id="181" name="TextBox 180">
            <a:extLst>
              <a:ext uri="{FF2B5EF4-FFF2-40B4-BE49-F238E27FC236}">
                <a16:creationId xmlns:a16="http://schemas.microsoft.com/office/drawing/2014/main" id="{17B02EE2-C82B-22DF-1CE7-04432FAB5A04}"/>
              </a:ext>
            </a:extLst>
          </p:cNvPr>
          <p:cNvSpPr txBox="1"/>
          <p:nvPr/>
        </p:nvSpPr>
        <p:spPr>
          <a:xfrm>
            <a:off x="2894227" y="1605702"/>
            <a:ext cx="1558440" cy="246221"/>
          </a:xfrm>
          <a:prstGeom prst="rect">
            <a:avLst/>
          </a:prstGeom>
          <a:noFill/>
        </p:spPr>
        <p:txBody>
          <a:bodyPr wrap="none" rtlCol="0">
            <a:spAutoFit/>
          </a:bodyPr>
          <a:lstStyle/>
          <a:p>
            <a:r>
              <a:rPr lang="pl-PL" sz="1000" dirty="0">
                <a:solidFill>
                  <a:schemeClr val="bg1"/>
                </a:solidFill>
                <a:latin typeface="+mj-lt"/>
              </a:rPr>
              <a:t>DIGITAL ORAZ E-COM.</a:t>
            </a:r>
          </a:p>
        </p:txBody>
      </p:sp>
    </p:spTree>
    <p:extLst>
      <p:ext uri="{BB962C8B-B14F-4D97-AF65-F5344CB8AC3E}">
        <p14:creationId xmlns:p14="http://schemas.microsoft.com/office/powerpoint/2010/main" val="1048068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C770A-25B0-BF7E-940B-5A5C130E02BB}"/>
            </a:ext>
          </a:extLst>
        </p:cNvPr>
        <p:cNvGrpSpPr/>
        <p:nvPr/>
      </p:nvGrpSpPr>
      <p:grpSpPr>
        <a:xfrm>
          <a:off x="0" y="0"/>
          <a:ext cx="0" cy="0"/>
          <a:chOff x="0" y="0"/>
          <a:chExt cx="0" cy="0"/>
        </a:xfrm>
      </p:grpSpPr>
      <p:sp>
        <p:nvSpPr>
          <p:cNvPr id="6" name="Subtitle 5">
            <a:extLst>
              <a:ext uri="{FF2B5EF4-FFF2-40B4-BE49-F238E27FC236}">
                <a16:creationId xmlns:a16="http://schemas.microsoft.com/office/drawing/2014/main" id="{6331E754-7896-9785-22BA-0E913F596222}"/>
              </a:ext>
            </a:extLst>
          </p:cNvPr>
          <p:cNvSpPr>
            <a:spLocks noGrp="1"/>
          </p:cNvSpPr>
          <p:nvPr>
            <p:ph type="subTitle" idx="1"/>
          </p:nvPr>
        </p:nvSpPr>
        <p:spPr>
          <a:xfrm>
            <a:off x="838199" y="5200187"/>
            <a:ext cx="7736633" cy="1153960"/>
          </a:xfrm>
        </p:spPr>
        <p:txBody>
          <a:bodyPr/>
          <a:lstStyle/>
          <a:p>
            <a:pPr algn="l">
              <a:lnSpc>
                <a:spcPct val="100000"/>
              </a:lnSpc>
              <a:spcBef>
                <a:spcPts val="0"/>
              </a:spcBef>
              <a:buClr>
                <a:schemeClr val="dk1"/>
              </a:buClr>
              <a:buSzPct val="100000"/>
              <a:buFont typeface="Calibri"/>
              <a:buNone/>
            </a:pPr>
            <a:r>
              <a:rPr lang="pl-PL" sz="2400" dirty="0">
                <a:solidFill>
                  <a:schemeClr val="bg1"/>
                </a:solidFill>
              </a:rPr>
              <a:t>Część 3: Praktyczne wykorzystanie wskaźników w codziennej pracy w zależności od celów i obszarów działalności</a:t>
            </a:r>
          </a:p>
        </p:txBody>
      </p:sp>
      <p:sp>
        <p:nvSpPr>
          <p:cNvPr id="9" name="Title 1">
            <a:extLst>
              <a:ext uri="{FF2B5EF4-FFF2-40B4-BE49-F238E27FC236}">
                <a16:creationId xmlns:a16="http://schemas.microsoft.com/office/drawing/2014/main" id="{A75E6FE1-3282-7155-0F86-136716BE7DE9}"/>
              </a:ext>
            </a:extLst>
          </p:cNvPr>
          <p:cNvSpPr txBox="1">
            <a:spLocks/>
          </p:cNvSpPr>
          <p:nvPr/>
        </p:nvSpPr>
        <p:spPr>
          <a:xfrm>
            <a:off x="838200" y="3653022"/>
            <a:ext cx="10515600" cy="139750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bg1"/>
                </a:solidFill>
                <a:latin typeface="+mj-lt"/>
                <a:ea typeface="+mj-ea"/>
                <a:cs typeface="Rubik SemiBold" pitchFamily="2" charset="-79"/>
              </a:defRPr>
            </a:lvl1pPr>
          </a:lstStyle>
          <a:p>
            <a:r>
              <a:rPr lang="pl-PL" sz="5000" dirty="0"/>
              <a:t>Model Efektywnego Marketingu </a:t>
            </a:r>
          </a:p>
        </p:txBody>
      </p:sp>
    </p:spTree>
    <p:extLst>
      <p:ext uri="{BB962C8B-B14F-4D97-AF65-F5344CB8AC3E}">
        <p14:creationId xmlns:p14="http://schemas.microsoft.com/office/powerpoint/2010/main" val="3034051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814EC-EE22-6B8B-73EA-A7445858AF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A249D6-F99A-54A2-06C9-388F5735F7F2}"/>
              </a:ext>
            </a:extLst>
          </p:cNvPr>
          <p:cNvSpPr>
            <a:spLocks noGrp="1"/>
          </p:cNvSpPr>
          <p:nvPr>
            <p:ph type="title"/>
          </p:nvPr>
        </p:nvSpPr>
        <p:spPr>
          <a:xfrm>
            <a:off x="576111" y="411502"/>
            <a:ext cx="9407644" cy="1563972"/>
          </a:xfrm>
        </p:spPr>
        <p:txBody>
          <a:bodyPr>
            <a:noAutofit/>
          </a:bodyPr>
          <a:lstStyle/>
          <a:p>
            <a:pPr>
              <a:lnSpc>
                <a:spcPct val="100000"/>
              </a:lnSpc>
              <a:spcBef>
                <a:spcPts val="0"/>
              </a:spcBef>
              <a:buClr>
                <a:srgbClr val="000000"/>
              </a:buClr>
              <a:buSzPct val="100000"/>
            </a:pPr>
            <a:r>
              <a:rPr lang="pl-PL" sz="3500" dirty="0">
                <a:ea typeface="Calibri"/>
                <a:cs typeface="Calibri"/>
                <a:sym typeface="Calibri"/>
              </a:rPr>
              <a:t>Wykorzystanie wskaźników w codziennej pracy –  budowa definicji</a:t>
            </a:r>
          </a:p>
        </p:txBody>
      </p:sp>
      <p:sp>
        <p:nvSpPr>
          <p:cNvPr id="4" name="Content Placeholder 2">
            <a:extLst>
              <a:ext uri="{FF2B5EF4-FFF2-40B4-BE49-F238E27FC236}">
                <a16:creationId xmlns:a16="http://schemas.microsoft.com/office/drawing/2014/main" id="{6673F62B-98E0-056B-AC59-79174C856FB7}"/>
              </a:ext>
            </a:extLst>
          </p:cNvPr>
          <p:cNvSpPr txBox="1">
            <a:spLocks/>
          </p:cNvSpPr>
          <p:nvPr/>
        </p:nvSpPr>
        <p:spPr>
          <a:xfrm>
            <a:off x="576111" y="2444621"/>
            <a:ext cx="7112312" cy="3719344"/>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00000"/>
              </a:lnSpc>
              <a:spcBef>
                <a:spcPts val="0"/>
              </a:spcBef>
              <a:spcAft>
                <a:spcPts val="1800"/>
              </a:spcAft>
              <a:buClr>
                <a:srgbClr val="FF003C"/>
              </a:buClr>
              <a:buNone/>
              <a:defRPr/>
            </a:pPr>
            <a:r>
              <a:rPr lang="pl-PL" sz="1500" dirty="0">
                <a:solidFill>
                  <a:prstClr val="black"/>
                </a:solidFill>
              </a:rPr>
              <a:t>Naszym celem było stworzenie modelu, który będzie użyteczny podczas codziennej pracy, nie tylko w działach marketingowych, ale i wszystkich pozostałych, z którymi na co dzień współpracują marketerzy. Dlatego opis każdego ze wskaźników zbudowaliśmy z 4 sekcji:</a:t>
            </a:r>
          </a:p>
          <a:p>
            <a:pPr algn="just">
              <a:lnSpc>
                <a:spcPct val="100000"/>
              </a:lnSpc>
              <a:spcBef>
                <a:spcPts val="0"/>
              </a:spcBef>
              <a:spcAft>
                <a:spcPts val="1800"/>
              </a:spcAft>
              <a:buClr>
                <a:srgbClr val="FF003C"/>
              </a:buClr>
              <a:buSzPct val="150000"/>
              <a:defRPr/>
            </a:pPr>
            <a:r>
              <a:rPr lang="pl-PL" sz="1500" b="1" dirty="0">
                <a:solidFill>
                  <a:prstClr val="black"/>
                </a:solidFill>
              </a:rPr>
              <a:t>Definicja</a:t>
            </a:r>
            <a:r>
              <a:rPr lang="pl-PL" sz="1500" dirty="0">
                <a:solidFill>
                  <a:prstClr val="black"/>
                </a:solidFill>
              </a:rPr>
              <a:t>: nazwa polska, wytłumaczenie, co mierzy dany wskaźnik</a:t>
            </a:r>
          </a:p>
          <a:p>
            <a:pPr algn="just">
              <a:lnSpc>
                <a:spcPct val="100000"/>
              </a:lnSpc>
              <a:spcBef>
                <a:spcPts val="0"/>
              </a:spcBef>
              <a:spcAft>
                <a:spcPts val="1800"/>
              </a:spcAft>
              <a:buClr>
                <a:srgbClr val="FF003C"/>
              </a:buClr>
              <a:buSzPct val="150000"/>
              <a:defRPr/>
            </a:pPr>
            <a:r>
              <a:rPr lang="pl-PL" sz="1500" b="1" dirty="0">
                <a:solidFill>
                  <a:prstClr val="black"/>
                </a:solidFill>
              </a:rPr>
              <a:t>Miara: </a:t>
            </a:r>
            <a:r>
              <a:rPr lang="pl-PL" sz="1500" dirty="0">
                <a:solidFill>
                  <a:prstClr val="black"/>
                </a:solidFill>
              </a:rPr>
              <a:t>jak raportowany jest dany wskaźnik</a:t>
            </a:r>
          </a:p>
          <a:p>
            <a:pPr algn="just">
              <a:lnSpc>
                <a:spcPct val="100000"/>
              </a:lnSpc>
              <a:spcBef>
                <a:spcPts val="0"/>
              </a:spcBef>
              <a:spcAft>
                <a:spcPts val="1800"/>
              </a:spcAft>
              <a:buClr>
                <a:srgbClr val="FF003C"/>
              </a:buClr>
              <a:buSzPct val="150000"/>
              <a:defRPr/>
            </a:pPr>
            <a:r>
              <a:rPr lang="pl-PL" sz="1500" b="1" dirty="0">
                <a:solidFill>
                  <a:prstClr val="black"/>
                </a:solidFill>
              </a:rPr>
              <a:t>Źródła danych</a:t>
            </a:r>
            <a:r>
              <a:rPr lang="pl-PL" sz="1500" dirty="0">
                <a:solidFill>
                  <a:prstClr val="black"/>
                </a:solidFill>
              </a:rPr>
              <a:t>: skąd możemy pozyskać dane, gdzie szukać informacji</a:t>
            </a:r>
          </a:p>
          <a:p>
            <a:pPr algn="just">
              <a:lnSpc>
                <a:spcPct val="100000"/>
              </a:lnSpc>
              <a:spcBef>
                <a:spcPts val="0"/>
              </a:spcBef>
              <a:spcAft>
                <a:spcPts val="1800"/>
              </a:spcAft>
              <a:buClr>
                <a:srgbClr val="FF003C"/>
              </a:buClr>
              <a:buSzPct val="150000"/>
              <a:defRPr/>
            </a:pPr>
            <a:r>
              <a:rPr lang="pl-PL" sz="1500" b="1" dirty="0">
                <a:solidFill>
                  <a:prstClr val="black"/>
                </a:solidFill>
              </a:rPr>
              <a:t>Język zarządu</a:t>
            </a:r>
            <a:r>
              <a:rPr lang="pl-PL" sz="1500" dirty="0">
                <a:solidFill>
                  <a:prstClr val="black"/>
                </a:solidFill>
              </a:rPr>
              <a:t>: jak przedstawić i opisać wskaźnik oraz jego wyniki w kontekście szerszego spojrzenia biznesowego i wpływu na wynik organizacji.</a:t>
            </a:r>
            <a:endParaRPr kumimoji="0" lang="pl-PL" sz="1500" b="0" i="0" u="none" strike="noStrike" kern="1200" cap="none" spc="0" normalizeH="0" baseline="0" noProof="0" dirty="0">
              <a:ln>
                <a:noFill/>
              </a:ln>
              <a:solidFill>
                <a:prstClr val="black"/>
              </a:solidFill>
              <a:effectLst/>
              <a:uLnTx/>
              <a:uFillTx/>
            </a:endParaRPr>
          </a:p>
        </p:txBody>
      </p:sp>
      <p:pic>
        <p:nvPicPr>
          <p:cNvPr id="14" name="Graphic 13">
            <a:extLst>
              <a:ext uri="{FF2B5EF4-FFF2-40B4-BE49-F238E27FC236}">
                <a16:creationId xmlns:a16="http://schemas.microsoft.com/office/drawing/2014/main" id="{7095A3BF-F055-5A94-C5C6-98216B8E170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37106" y="1867908"/>
            <a:ext cx="4554894" cy="3985532"/>
          </a:xfrm>
          <a:prstGeom prst="rect">
            <a:avLst/>
          </a:prstGeom>
        </p:spPr>
      </p:pic>
    </p:spTree>
    <p:extLst>
      <p:ext uri="{BB962C8B-B14F-4D97-AF65-F5344CB8AC3E}">
        <p14:creationId xmlns:p14="http://schemas.microsoft.com/office/powerpoint/2010/main" val="3819162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5A62B-5072-77F0-4DBB-2FA3B3A6FD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5E9BBC-4119-87D1-CADA-E22F52166897}"/>
              </a:ext>
            </a:extLst>
          </p:cNvPr>
          <p:cNvSpPr>
            <a:spLocks noGrp="1"/>
          </p:cNvSpPr>
          <p:nvPr>
            <p:ph type="title"/>
          </p:nvPr>
        </p:nvSpPr>
        <p:spPr>
          <a:xfrm>
            <a:off x="576111" y="411502"/>
            <a:ext cx="7280265" cy="1722594"/>
          </a:xfrm>
        </p:spPr>
        <p:txBody>
          <a:bodyPr>
            <a:noAutofit/>
          </a:bodyPr>
          <a:lstStyle/>
          <a:p>
            <a:pPr>
              <a:lnSpc>
                <a:spcPct val="100000"/>
              </a:lnSpc>
              <a:spcBef>
                <a:spcPts val="0"/>
              </a:spcBef>
              <a:buClr>
                <a:srgbClr val="000000"/>
              </a:buClr>
              <a:buSzPct val="100000"/>
            </a:pPr>
            <a:r>
              <a:rPr lang="pl-PL" sz="3500" dirty="0">
                <a:ea typeface="Calibri"/>
                <a:cs typeface="Calibri"/>
                <a:sym typeface="Calibri"/>
              </a:rPr>
              <a:t>Wykorzystanie wskaźników w codziennej pracy a modele biznesowe</a:t>
            </a:r>
          </a:p>
        </p:txBody>
      </p:sp>
      <p:sp>
        <p:nvSpPr>
          <p:cNvPr id="4" name="Content Placeholder 2">
            <a:extLst>
              <a:ext uri="{FF2B5EF4-FFF2-40B4-BE49-F238E27FC236}">
                <a16:creationId xmlns:a16="http://schemas.microsoft.com/office/drawing/2014/main" id="{6A4DDA75-7FA9-8E65-AF2A-577BD8438554}"/>
              </a:ext>
            </a:extLst>
          </p:cNvPr>
          <p:cNvSpPr txBox="1">
            <a:spLocks/>
          </p:cNvSpPr>
          <p:nvPr/>
        </p:nvSpPr>
        <p:spPr>
          <a:xfrm>
            <a:off x="576111" y="2286000"/>
            <a:ext cx="6832396" cy="3877965"/>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00000"/>
              </a:lnSpc>
              <a:spcBef>
                <a:spcPts val="0"/>
              </a:spcBef>
              <a:spcAft>
                <a:spcPts val="1800"/>
              </a:spcAft>
              <a:buClr>
                <a:srgbClr val="FF003C"/>
              </a:buClr>
              <a:buNone/>
              <a:defRPr/>
            </a:pPr>
            <a:r>
              <a:rPr lang="pl-PL" sz="1350" b="1" dirty="0">
                <a:solidFill>
                  <a:prstClr val="black"/>
                </a:solidFill>
              </a:rPr>
              <a:t>Model Wskaźników Efektywnego Marketingu </a:t>
            </a:r>
            <a:r>
              <a:rPr lang="pl-PL" sz="1350" dirty="0">
                <a:solidFill>
                  <a:prstClr val="black"/>
                </a:solidFill>
              </a:rPr>
              <a:t>został wypracowany przez przedstawicieli różnych typów biznesów. W projekcie brali udział reprezentanci takich branż jak m.in. FMCG, handel detaliczny, elektronika użytkowa czy usługi w postaci telekomów, banków czy ubezpieczeń. Każdy z przedstawicieli tych branż kładł mocniejszy akcent na inne wskaźniki. W ramach branż organizacje różniły się także wielkością czy stopniem istotności dla nich kanału digitalowego.</a:t>
            </a:r>
          </a:p>
          <a:p>
            <a:pPr marL="0" lvl="0" indent="0" algn="just">
              <a:lnSpc>
                <a:spcPct val="100000"/>
              </a:lnSpc>
              <a:spcBef>
                <a:spcPts val="0"/>
              </a:spcBef>
              <a:spcAft>
                <a:spcPts val="1800"/>
              </a:spcAft>
              <a:buClr>
                <a:srgbClr val="FF003C"/>
              </a:buClr>
              <a:buNone/>
              <a:defRPr/>
            </a:pPr>
            <a:r>
              <a:rPr lang="pl-PL" sz="1350" dirty="0">
                <a:solidFill>
                  <a:prstClr val="black"/>
                </a:solidFill>
              </a:rPr>
              <a:t>Wiemy, jak ciężko jest stworzyć uniwersalny model, który dla każdego rodzaju biznesu będzie użyteczny. Model Wskaźników Efektywnego Marketingu zawiera wypracowane przez nas najważniejsze wskaźniki dla różnych branż, jednak jest to zbiór, na który należy nałożyć specyfikę swojej organizacji i na tej podstawie określić priorytetowe wskaźniki.</a:t>
            </a:r>
          </a:p>
          <a:p>
            <a:pPr marL="0" lvl="0" indent="0" algn="just">
              <a:lnSpc>
                <a:spcPct val="100000"/>
              </a:lnSpc>
              <a:spcBef>
                <a:spcPts val="0"/>
              </a:spcBef>
              <a:spcAft>
                <a:spcPts val="1800"/>
              </a:spcAft>
              <a:buClr>
                <a:srgbClr val="FF003C"/>
              </a:buClr>
              <a:buNone/>
              <a:defRPr/>
            </a:pPr>
            <a:r>
              <a:rPr kumimoji="0" lang="pl-PL" sz="1350" b="1" i="0" u="none" strike="noStrike" kern="1200" cap="none" spc="0" normalizeH="0" baseline="0" noProof="0" dirty="0">
                <a:ln>
                  <a:noFill/>
                </a:ln>
                <a:solidFill>
                  <a:prstClr val="black"/>
                </a:solidFill>
                <a:effectLst/>
                <a:uLnTx/>
                <a:uFillTx/>
              </a:rPr>
              <a:t>Przykładowo: </a:t>
            </a:r>
            <a:r>
              <a:rPr kumimoji="0" lang="pl-PL" sz="1350" b="0" i="0" u="none" strike="noStrike" kern="1200" cap="none" spc="0" normalizeH="0" baseline="0" noProof="0" dirty="0">
                <a:ln>
                  <a:noFill/>
                </a:ln>
                <a:solidFill>
                  <a:prstClr val="black"/>
                </a:solidFill>
                <a:effectLst/>
                <a:uLnTx/>
                <a:uFillTx/>
              </a:rPr>
              <a:t>wskaźniki digitalowe będą dużo bardziej istotne dla banku internetowego niż typowej firmy FMCG, a posiadanie własnych placówek handlowych skłania do zainteresowania się </a:t>
            </a:r>
            <a:r>
              <a:rPr lang="pl-PL" sz="1350" dirty="0">
                <a:solidFill>
                  <a:prstClr val="black"/>
                </a:solidFill>
              </a:rPr>
              <a:t>mocniej </a:t>
            </a:r>
            <a:r>
              <a:rPr kumimoji="0" lang="pl-PL" sz="1350" b="0" i="0" u="none" strike="noStrike" kern="1200" cap="none" spc="0" normalizeH="0" baseline="0" noProof="0" dirty="0">
                <a:ln>
                  <a:noFill/>
                </a:ln>
                <a:solidFill>
                  <a:prstClr val="black"/>
                </a:solidFill>
                <a:effectLst/>
                <a:uLnTx/>
                <a:uFillTx/>
              </a:rPr>
              <a:t>ruchem (</a:t>
            </a:r>
            <a:r>
              <a:rPr kumimoji="0" lang="pl-PL" sz="1350" b="0" i="0" u="none" strike="noStrike" kern="1200" cap="none" spc="0" normalizeH="0" baseline="0" noProof="0" dirty="0" err="1">
                <a:ln>
                  <a:noFill/>
                </a:ln>
                <a:solidFill>
                  <a:prstClr val="black"/>
                </a:solidFill>
                <a:effectLst/>
                <a:uLnTx/>
                <a:uFillTx/>
              </a:rPr>
              <a:t>traffic</a:t>
            </a:r>
            <a:r>
              <a:rPr kumimoji="0" lang="pl-PL" sz="1350" b="0" i="0" u="none" strike="noStrike" kern="1200" cap="none" spc="0" normalizeH="0" baseline="0" noProof="0" dirty="0">
                <a:ln>
                  <a:noFill/>
                </a:ln>
                <a:solidFill>
                  <a:prstClr val="black"/>
                </a:solidFill>
                <a:effectLst/>
                <a:uLnTx/>
                <a:uFillTx/>
              </a:rPr>
              <a:t>), niż udziałem w</a:t>
            </a:r>
            <a:r>
              <a:rPr lang="pl-PL" sz="1350" dirty="0">
                <a:solidFill>
                  <a:prstClr val="black"/>
                </a:solidFill>
              </a:rPr>
              <a:t> </a:t>
            </a:r>
            <a:r>
              <a:rPr kumimoji="0" lang="pl-PL" sz="1350" b="0" i="0" u="none" strike="noStrike" kern="1200" cap="none" spc="0" normalizeH="0" baseline="0" noProof="0" dirty="0" err="1">
                <a:ln>
                  <a:noFill/>
                </a:ln>
                <a:solidFill>
                  <a:prstClr val="black"/>
                </a:solidFill>
                <a:effectLst/>
                <a:uLnTx/>
                <a:uFillTx/>
              </a:rPr>
              <a:t>półc</a:t>
            </a:r>
            <a:r>
              <a:rPr lang="pl-PL" sz="1350" dirty="0">
                <a:solidFill>
                  <a:prstClr val="black"/>
                </a:solidFill>
              </a:rPr>
              <a:t>e (</a:t>
            </a:r>
            <a:r>
              <a:rPr lang="pl-PL" sz="1350" dirty="0" err="1">
                <a:solidFill>
                  <a:prstClr val="black"/>
                </a:solidFill>
              </a:rPr>
              <a:t>share</a:t>
            </a:r>
            <a:r>
              <a:rPr lang="pl-PL" sz="1350" dirty="0">
                <a:solidFill>
                  <a:prstClr val="black"/>
                </a:solidFill>
              </a:rPr>
              <a:t> of </a:t>
            </a:r>
            <a:r>
              <a:rPr lang="pl-PL" sz="1350" dirty="0" err="1">
                <a:solidFill>
                  <a:prstClr val="black"/>
                </a:solidFill>
              </a:rPr>
              <a:t>shelf</a:t>
            </a:r>
            <a:r>
              <a:rPr lang="pl-PL" sz="1350" dirty="0">
                <a:solidFill>
                  <a:prstClr val="black"/>
                </a:solidFill>
              </a:rPr>
              <a:t>).</a:t>
            </a:r>
            <a:endParaRPr kumimoji="0" lang="pl-PL" sz="1350" b="0" i="0" u="none" strike="noStrike" kern="1200" cap="none" spc="0" normalizeH="0" baseline="0" noProof="0" dirty="0">
              <a:ln>
                <a:noFill/>
              </a:ln>
              <a:solidFill>
                <a:prstClr val="black"/>
              </a:solidFill>
              <a:effectLst/>
              <a:uLnTx/>
              <a:uFillTx/>
            </a:endParaRPr>
          </a:p>
        </p:txBody>
      </p:sp>
      <p:sp>
        <p:nvSpPr>
          <p:cNvPr id="3" name="Rectangle 2">
            <a:extLst>
              <a:ext uri="{FF2B5EF4-FFF2-40B4-BE49-F238E27FC236}">
                <a16:creationId xmlns:a16="http://schemas.microsoft.com/office/drawing/2014/main" id="{535739B1-4F42-C514-D6CE-4F5CA3BB5975}"/>
              </a:ext>
            </a:extLst>
          </p:cNvPr>
          <p:cNvSpPr/>
          <p:nvPr/>
        </p:nvSpPr>
        <p:spPr>
          <a:xfrm>
            <a:off x="8042481" y="1664135"/>
            <a:ext cx="4149519" cy="519386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5" name="Picture 4">
            <a:extLst>
              <a:ext uri="{FF2B5EF4-FFF2-40B4-BE49-F238E27FC236}">
                <a16:creationId xmlns:a16="http://schemas.microsoft.com/office/drawing/2014/main" id="{3BC22257-CF91-9C73-B9C8-C579A8C68A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6457" y="591399"/>
            <a:ext cx="4149519" cy="5825998"/>
          </a:xfrm>
          <a:prstGeom prst="rect">
            <a:avLst/>
          </a:prstGeom>
        </p:spPr>
      </p:pic>
      <p:pic>
        <p:nvPicPr>
          <p:cNvPr id="6" name="Picture 5">
            <a:extLst>
              <a:ext uri="{FF2B5EF4-FFF2-40B4-BE49-F238E27FC236}">
                <a16:creationId xmlns:a16="http://schemas.microsoft.com/office/drawing/2014/main" id="{045FE0F3-06FF-B3F4-8DEB-0F7A7A6AE4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H="1" flipV="1">
            <a:off x="9334500" y="5429249"/>
            <a:ext cx="2857500" cy="1428750"/>
          </a:xfrm>
          <a:prstGeom prst="rect">
            <a:avLst/>
          </a:prstGeom>
        </p:spPr>
      </p:pic>
    </p:spTree>
    <p:extLst>
      <p:ext uri="{BB962C8B-B14F-4D97-AF65-F5344CB8AC3E}">
        <p14:creationId xmlns:p14="http://schemas.microsoft.com/office/powerpoint/2010/main" val="3776688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55B0B-7F1A-8196-72B4-8922B919AB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C2EF11-0C06-C334-0D8C-4A6BF70DDA06}"/>
              </a:ext>
            </a:extLst>
          </p:cNvPr>
          <p:cNvSpPr>
            <a:spLocks noGrp="1"/>
          </p:cNvSpPr>
          <p:nvPr>
            <p:ph type="title"/>
          </p:nvPr>
        </p:nvSpPr>
        <p:spPr>
          <a:xfrm>
            <a:off x="576111" y="411502"/>
            <a:ext cx="7280265" cy="1722594"/>
          </a:xfrm>
        </p:spPr>
        <p:txBody>
          <a:bodyPr>
            <a:noAutofit/>
          </a:bodyPr>
          <a:lstStyle/>
          <a:p>
            <a:pPr>
              <a:lnSpc>
                <a:spcPct val="100000"/>
              </a:lnSpc>
              <a:spcBef>
                <a:spcPts val="0"/>
              </a:spcBef>
              <a:buClr>
                <a:srgbClr val="000000"/>
              </a:buClr>
              <a:buSzPct val="100000"/>
            </a:pPr>
            <a:r>
              <a:rPr lang="pl-PL" sz="3500" dirty="0">
                <a:ea typeface="Calibri"/>
                <a:cs typeface="Calibri"/>
                <a:sym typeface="Calibri"/>
              </a:rPr>
              <a:t>Wykorzystanie wskaźników w codziennej pracy – </a:t>
            </a:r>
            <a:r>
              <a:rPr lang="pl-PL" sz="3500" dirty="0" err="1">
                <a:ea typeface="Calibri"/>
                <a:cs typeface="Calibri"/>
                <a:sym typeface="Calibri"/>
              </a:rPr>
              <a:t>priorytetyzacja</a:t>
            </a:r>
            <a:endParaRPr lang="pl-PL" sz="3500" dirty="0">
              <a:ea typeface="Calibri"/>
              <a:cs typeface="Calibri"/>
              <a:sym typeface="Calibri"/>
            </a:endParaRPr>
          </a:p>
        </p:txBody>
      </p:sp>
      <p:sp>
        <p:nvSpPr>
          <p:cNvPr id="4" name="Content Placeholder 2">
            <a:extLst>
              <a:ext uri="{FF2B5EF4-FFF2-40B4-BE49-F238E27FC236}">
                <a16:creationId xmlns:a16="http://schemas.microsoft.com/office/drawing/2014/main" id="{72EE2D7C-987D-3C0D-09DC-49EBB62C3018}"/>
              </a:ext>
            </a:extLst>
          </p:cNvPr>
          <p:cNvSpPr txBox="1">
            <a:spLocks/>
          </p:cNvSpPr>
          <p:nvPr/>
        </p:nvSpPr>
        <p:spPr>
          <a:xfrm>
            <a:off x="576111" y="2556588"/>
            <a:ext cx="6832396" cy="3607377"/>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00000"/>
              </a:lnSpc>
              <a:spcBef>
                <a:spcPts val="0"/>
              </a:spcBef>
              <a:spcAft>
                <a:spcPts val="1800"/>
              </a:spcAft>
              <a:buClr>
                <a:srgbClr val="FF003C"/>
              </a:buClr>
              <a:buNone/>
              <a:defRPr/>
            </a:pPr>
            <a:r>
              <a:rPr lang="pl-PL" sz="1600" dirty="0">
                <a:solidFill>
                  <a:prstClr val="black"/>
                </a:solidFill>
              </a:rPr>
              <a:t>Wychodząc naprzeciw przybliżenia idei </a:t>
            </a:r>
            <a:r>
              <a:rPr lang="pl-PL" sz="1600" dirty="0" err="1">
                <a:solidFill>
                  <a:prstClr val="black"/>
                </a:solidFill>
              </a:rPr>
              <a:t>priorytetyzacji</a:t>
            </a:r>
            <a:r>
              <a:rPr lang="pl-PL" sz="1600" dirty="0">
                <a:solidFill>
                  <a:prstClr val="black"/>
                </a:solidFill>
              </a:rPr>
              <a:t> wskaźników w zależności od branży podjęliśmy się próby stworzenia przykładu dla ogółu branż FMCG oraz usług.</a:t>
            </a:r>
          </a:p>
          <a:p>
            <a:pPr marL="0" lvl="0" indent="0" algn="just">
              <a:lnSpc>
                <a:spcPct val="100000"/>
              </a:lnSpc>
              <a:spcBef>
                <a:spcPts val="0"/>
              </a:spcBef>
              <a:spcAft>
                <a:spcPts val="1800"/>
              </a:spcAft>
              <a:buClr>
                <a:srgbClr val="FF003C"/>
              </a:buClr>
              <a:buNone/>
              <a:defRPr/>
            </a:pPr>
            <a:r>
              <a:rPr lang="pl-PL" sz="1600" dirty="0">
                <a:solidFill>
                  <a:prstClr val="black"/>
                </a:solidFill>
              </a:rPr>
              <a:t>Na kolejnych dwóch stronach przedstawiamy przykładowy układ Modelu dla firmy reprezentującej branże FMCG, a także wersję dostosowaną do potrzeb organizacji z branży usługowej.</a:t>
            </a:r>
          </a:p>
        </p:txBody>
      </p:sp>
      <p:pic>
        <p:nvPicPr>
          <p:cNvPr id="7" name="Graphic 6">
            <a:extLst>
              <a:ext uri="{FF2B5EF4-FFF2-40B4-BE49-F238E27FC236}">
                <a16:creationId xmlns:a16="http://schemas.microsoft.com/office/drawing/2014/main" id="{5A941AC0-C298-9900-F035-99AB9E83710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7637106" y="1867908"/>
            <a:ext cx="4554893" cy="3985532"/>
          </a:xfrm>
          <a:prstGeom prst="rect">
            <a:avLst/>
          </a:prstGeom>
        </p:spPr>
      </p:pic>
    </p:spTree>
    <p:extLst>
      <p:ext uri="{BB962C8B-B14F-4D97-AF65-F5344CB8AC3E}">
        <p14:creationId xmlns:p14="http://schemas.microsoft.com/office/powerpoint/2010/main" val="41649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D1737-8A9B-62B6-2B56-6CB9A4ACC5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6A154B-FCCF-3E5B-F5AC-41192D719F25}"/>
              </a:ext>
            </a:extLst>
          </p:cNvPr>
          <p:cNvSpPr>
            <a:spLocks noGrp="1"/>
          </p:cNvSpPr>
          <p:nvPr>
            <p:ph type="title"/>
          </p:nvPr>
        </p:nvSpPr>
        <p:spPr>
          <a:xfrm>
            <a:off x="508933" y="286210"/>
            <a:ext cx="10515600" cy="969135"/>
          </a:xfrm>
        </p:spPr>
        <p:txBody>
          <a:bodyPr>
            <a:normAutofit fontScale="90000"/>
          </a:bodyPr>
          <a:lstStyle/>
          <a:p>
            <a:pPr>
              <a:lnSpc>
                <a:spcPct val="100000"/>
              </a:lnSpc>
              <a:spcBef>
                <a:spcPts val="0"/>
              </a:spcBef>
              <a:buClr>
                <a:srgbClr val="000000"/>
              </a:buClr>
              <a:buSzPct val="100000"/>
            </a:pPr>
            <a:r>
              <a:rPr lang="pl-PL" sz="2800" dirty="0">
                <a:ea typeface="Calibri"/>
                <a:cs typeface="Calibri"/>
                <a:sym typeface="Calibri"/>
              </a:rPr>
              <a:t>Przykładowy Model Wskaźników Efektywnościowych</a:t>
            </a:r>
            <a:br>
              <a:rPr lang="pl-PL" sz="2800" dirty="0">
                <a:ea typeface="Calibri"/>
                <a:cs typeface="Calibri"/>
                <a:sym typeface="Calibri"/>
              </a:rPr>
            </a:br>
            <a:r>
              <a:rPr lang="pl-PL" sz="3800" dirty="0">
                <a:ea typeface="Calibri"/>
                <a:cs typeface="Calibri"/>
                <a:sym typeface="Calibri"/>
              </a:rPr>
              <a:t>dla branży FMCG</a:t>
            </a:r>
          </a:p>
        </p:txBody>
      </p:sp>
      <p:sp>
        <p:nvSpPr>
          <p:cNvPr id="3" name="Sześciokąt 26">
            <a:extLst>
              <a:ext uri="{FF2B5EF4-FFF2-40B4-BE49-F238E27FC236}">
                <a16:creationId xmlns:a16="http://schemas.microsoft.com/office/drawing/2014/main" id="{250D88D0-E4E7-5580-BA8E-4E00C96BBAC7}"/>
              </a:ext>
            </a:extLst>
          </p:cNvPr>
          <p:cNvSpPr/>
          <p:nvPr/>
        </p:nvSpPr>
        <p:spPr>
          <a:xfrm>
            <a:off x="10738785" y="3095591"/>
            <a:ext cx="1066873" cy="941222"/>
          </a:xfrm>
          <a:prstGeom prst="hexagon">
            <a:avLst/>
          </a:prstGeom>
          <a:solidFill>
            <a:srgbClr val="92D05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4" name="Sześciokąt 26">
            <a:extLst>
              <a:ext uri="{FF2B5EF4-FFF2-40B4-BE49-F238E27FC236}">
                <a16:creationId xmlns:a16="http://schemas.microsoft.com/office/drawing/2014/main" id="{36292B6D-F475-C97E-0BC0-027819DDFE12}"/>
              </a:ext>
            </a:extLst>
          </p:cNvPr>
          <p:cNvSpPr/>
          <p:nvPr/>
        </p:nvSpPr>
        <p:spPr>
          <a:xfrm>
            <a:off x="10738785" y="4068152"/>
            <a:ext cx="1066873" cy="941222"/>
          </a:xfrm>
          <a:prstGeom prst="hexagon">
            <a:avLst/>
          </a:prstGeom>
          <a:solidFill>
            <a:srgbClr val="92D05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5" name="Sześciokąt 26">
            <a:extLst>
              <a:ext uri="{FF2B5EF4-FFF2-40B4-BE49-F238E27FC236}">
                <a16:creationId xmlns:a16="http://schemas.microsoft.com/office/drawing/2014/main" id="{71F0BC8F-CEDA-57BB-98B4-DF52503B30D7}"/>
              </a:ext>
            </a:extLst>
          </p:cNvPr>
          <p:cNvSpPr/>
          <p:nvPr/>
        </p:nvSpPr>
        <p:spPr>
          <a:xfrm>
            <a:off x="9876077" y="2615042"/>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6" name="Sześciokąt 26">
            <a:extLst>
              <a:ext uri="{FF2B5EF4-FFF2-40B4-BE49-F238E27FC236}">
                <a16:creationId xmlns:a16="http://schemas.microsoft.com/office/drawing/2014/main" id="{59C978F3-2A7B-880E-433C-EE0103A84A0E}"/>
              </a:ext>
            </a:extLst>
          </p:cNvPr>
          <p:cNvSpPr/>
          <p:nvPr/>
        </p:nvSpPr>
        <p:spPr>
          <a:xfrm>
            <a:off x="9876077" y="3587603"/>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7" name="Sześciokąt 26">
            <a:extLst>
              <a:ext uri="{FF2B5EF4-FFF2-40B4-BE49-F238E27FC236}">
                <a16:creationId xmlns:a16="http://schemas.microsoft.com/office/drawing/2014/main" id="{2F16CC6C-97B7-0FFE-1FC9-F2AC2ABFA939}"/>
              </a:ext>
            </a:extLst>
          </p:cNvPr>
          <p:cNvSpPr/>
          <p:nvPr/>
        </p:nvSpPr>
        <p:spPr>
          <a:xfrm>
            <a:off x="9013374" y="2128763"/>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8" name="Sześciokąt 26">
            <a:extLst>
              <a:ext uri="{FF2B5EF4-FFF2-40B4-BE49-F238E27FC236}">
                <a16:creationId xmlns:a16="http://schemas.microsoft.com/office/drawing/2014/main" id="{DA766CD0-DF99-44FC-3970-C727E8D48E2C}"/>
              </a:ext>
            </a:extLst>
          </p:cNvPr>
          <p:cNvSpPr/>
          <p:nvPr/>
        </p:nvSpPr>
        <p:spPr>
          <a:xfrm>
            <a:off x="9013374" y="3101324"/>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9" name="Sześciokąt 26">
            <a:extLst>
              <a:ext uri="{FF2B5EF4-FFF2-40B4-BE49-F238E27FC236}">
                <a16:creationId xmlns:a16="http://schemas.microsoft.com/office/drawing/2014/main" id="{2A9D5B60-1345-B694-BE84-07A5EEC10AD4}"/>
              </a:ext>
            </a:extLst>
          </p:cNvPr>
          <p:cNvSpPr/>
          <p:nvPr/>
        </p:nvSpPr>
        <p:spPr>
          <a:xfrm>
            <a:off x="9013374" y="4073885"/>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0" name="Sześciokąt 26">
            <a:extLst>
              <a:ext uri="{FF2B5EF4-FFF2-40B4-BE49-F238E27FC236}">
                <a16:creationId xmlns:a16="http://schemas.microsoft.com/office/drawing/2014/main" id="{D080524F-6EEA-AEA5-E89D-AF14D37DC5F7}"/>
              </a:ext>
            </a:extLst>
          </p:cNvPr>
          <p:cNvSpPr/>
          <p:nvPr/>
        </p:nvSpPr>
        <p:spPr>
          <a:xfrm>
            <a:off x="8150672" y="2615042"/>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1" name="Sześciokąt 26">
            <a:extLst>
              <a:ext uri="{FF2B5EF4-FFF2-40B4-BE49-F238E27FC236}">
                <a16:creationId xmlns:a16="http://schemas.microsoft.com/office/drawing/2014/main" id="{739B911E-86BB-CF93-3C81-C9549175D147}"/>
              </a:ext>
            </a:extLst>
          </p:cNvPr>
          <p:cNvSpPr/>
          <p:nvPr/>
        </p:nvSpPr>
        <p:spPr>
          <a:xfrm>
            <a:off x="8150672" y="3587603"/>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2" name="Sześciokąt 26">
            <a:extLst>
              <a:ext uri="{FF2B5EF4-FFF2-40B4-BE49-F238E27FC236}">
                <a16:creationId xmlns:a16="http://schemas.microsoft.com/office/drawing/2014/main" id="{75A94D66-9BAA-8B6B-452F-CD20B8FAA9E9}"/>
              </a:ext>
            </a:extLst>
          </p:cNvPr>
          <p:cNvSpPr/>
          <p:nvPr/>
        </p:nvSpPr>
        <p:spPr>
          <a:xfrm>
            <a:off x="8150672" y="4560165"/>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3" name="Sześciokąt 26">
            <a:extLst>
              <a:ext uri="{FF2B5EF4-FFF2-40B4-BE49-F238E27FC236}">
                <a16:creationId xmlns:a16="http://schemas.microsoft.com/office/drawing/2014/main" id="{87CEEEED-6571-7F6A-5F5C-43A35DB6D7BD}"/>
              </a:ext>
            </a:extLst>
          </p:cNvPr>
          <p:cNvSpPr/>
          <p:nvPr/>
        </p:nvSpPr>
        <p:spPr>
          <a:xfrm>
            <a:off x="7287969" y="2128763"/>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4" name="Sześciokąt 26">
            <a:extLst>
              <a:ext uri="{FF2B5EF4-FFF2-40B4-BE49-F238E27FC236}">
                <a16:creationId xmlns:a16="http://schemas.microsoft.com/office/drawing/2014/main" id="{45A4EBD3-C494-FDD2-D737-0F9658C8B873}"/>
              </a:ext>
            </a:extLst>
          </p:cNvPr>
          <p:cNvSpPr/>
          <p:nvPr/>
        </p:nvSpPr>
        <p:spPr>
          <a:xfrm>
            <a:off x="7287969" y="3101324"/>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5" name="Sześciokąt 26">
            <a:extLst>
              <a:ext uri="{FF2B5EF4-FFF2-40B4-BE49-F238E27FC236}">
                <a16:creationId xmlns:a16="http://schemas.microsoft.com/office/drawing/2014/main" id="{134AEBE2-F11D-978A-01F4-DB9CE821F693}"/>
              </a:ext>
            </a:extLst>
          </p:cNvPr>
          <p:cNvSpPr/>
          <p:nvPr/>
        </p:nvSpPr>
        <p:spPr>
          <a:xfrm>
            <a:off x="7287969" y="4073885"/>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6" name="Sześciokąt 26">
            <a:extLst>
              <a:ext uri="{FF2B5EF4-FFF2-40B4-BE49-F238E27FC236}">
                <a16:creationId xmlns:a16="http://schemas.microsoft.com/office/drawing/2014/main" id="{0ABBBD6B-7532-81B0-9712-7A2ECD769770}"/>
              </a:ext>
            </a:extLst>
          </p:cNvPr>
          <p:cNvSpPr/>
          <p:nvPr/>
        </p:nvSpPr>
        <p:spPr>
          <a:xfrm>
            <a:off x="6425266" y="1640787"/>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7" name="Sześciokąt 26">
            <a:extLst>
              <a:ext uri="{FF2B5EF4-FFF2-40B4-BE49-F238E27FC236}">
                <a16:creationId xmlns:a16="http://schemas.microsoft.com/office/drawing/2014/main" id="{FACBA1B4-2F29-C874-76F8-816B74AB3B32}"/>
              </a:ext>
            </a:extLst>
          </p:cNvPr>
          <p:cNvSpPr/>
          <p:nvPr/>
        </p:nvSpPr>
        <p:spPr>
          <a:xfrm>
            <a:off x="6425266" y="2613348"/>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8" name="Sześciokąt 26">
            <a:extLst>
              <a:ext uri="{FF2B5EF4-FFF2-40B4-BE49-F238E27FC236}">
                <a16:creationId xmlns:a16="http://schemas.microsoft.com/office/drawing/2014/main" id="{DD023AAF-C6DF-6A38-B028-E85EEBA395ED}"/>
              </a:ext>
            </a:extLst>
          </p:cNvPr>
          <p:cNvSpPr/>
          <p:nvPr/>
        </p:nvSpPr>
        <p:spPr>
          <a:xfrm>
            <a:off x="6425266" y="3585909"/>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9" name="Sześciokąt 26">
            <a:extLst>
              <a:ext uri="{FF2B5EF4-FFF2-40B4-BE49-F238E27FC236}">
                <a16:creationId xmlns:a16="http://schemas.microsoft.com/office/drawing/2014/main" id="{232417E2-5B9B-41B2-0695-225BC7493FE3}"/>
              </a:ext>
            </a:extLst>
          </p:cNvPr>
          <p:cNvSpPr/>
          <p:nvPr/>
        </p:nvSpPr>
        <p:spPr>
          <a:xfrm>
            <a:off x="5562563" y="2127069"/>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0" name="Sześciokąt 26">
            <a:extLst>
              <a:ext uri="{FF2B5EF4-FFF2-40B4-BE49-F238E27FC236}">
                <a16:creationId xmlns:a16="http://schemas.microsoft.com/office/drawing/2014/main" id="{0B3BA89E-5051-DE8D-F5CC-F604F881BBA3}"/>
              </a:ext>
            </a:extLst>
          </p:cNvPr>
          <p:cNvSpPr/>
          <p:nvPr/>
        </p:nvSpPr>
        <p:spPr>
          <a:xfrm>
            <a:off x="5562563" y="3099630"/>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1" name="Sześciokąt 26">
            <a:extLst>
              <a:ext uri="{FF2B5EF4-FFF2-40B4-BE49-F238E27FC236}">
                <a16:creationId xmlns:a16="http://schemas.microsoft.com/office/drawing/2014/main" id="{DFA7189F-28F4-F5AA-6D5C-B1160309BD98}"/>
              </a:ext>
            </a:extLst>
          </p:cNvPr>
          <p:cNvSpPr/>
          <p:nvPr/>
        </p:nvSpPr>
        <p:spPr>
          <a:xfrm>
            <a:off x="5562563" y="4072190"/>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2" name="Sześciokąt 26">
            <a:extLst>
              <a:ext uri="{FF2B5EF4-FFF2-40B4-BE49-F238E27FC236}">
                <a16:creationId xmlns:a16="http://schemas.microsoft.com/office/drawing/2014/main" id="{5DE31668-2FEF-F5FA-16E7-CB6A14C5B664}"/>
              </a:ext>
            </a:extLst>
          </p:cNvPr>
          <p:cNvSpPr/>
          <p:nvPr/>
        </p:nvSpPr>
        <p:spPr>
          <a:xfrm>
            <a:off x="4699860" y="1640787"/>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3" name="Sześciokąt 26">
            <a:extLst>
              <a:ext uri="{FF2B5EF4-FFF2-40B4-BE49-F238E27FC236}">
                <a16:creationId xmlns:a16="http://schemas.microsoft.com/office/drawing/2014/main" id="{F641FE53-B994-FFCF-9113-494A948CBB82}"/>
              </a:ext>
            </a:extLst>
          </p:cNvPr>
          <p:cNvSpPr/>
          <p:nvPr/>
        </p:nvSpPr>
        <p:spPr>
          <a:xfrm>
            <a:off x="4699860" y="2613348"/>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4" name="Sześciokąt 26">
            <a:extLst>
              <a:ext uri="{FF2B5EF4-FFF2-40B4-BE49-F238E27FC236}">
                <a16:creationId xmlns:a16="http://schemas.microsoft.com/office/drawing/2014/main" id="{BA6AC7ED-1237-928D-0F0E-FE7C650C7E59}"/>
              </a:ext>
            </a:extLst>
          </p:cNvPr>
          <p:cNvSpPr/>
          <p:nvPr/>
        </p:nvSpPr>
        <p:spPr>
          <a:xfrm>
            <a:off x="4699860" y="358590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5" name="Sześciokąt 26">
            <a:extLst>
              <a:ext uri="{FF2B5EF4-FFF2-40B4-BE49-F238E27FC236}">
                <a16:creationId xmlns:a16="http://schemas.microsoft.com/office/drawing/2014/main" id="{477248F6-EF05-A786-4D82-ED21244D47B7}"/>
              </a:ext>
            </a:extLst>
          </p:cNvPr>
          <p:cNvSpPr/>
          <p:nvPr/>
        </p:nvSpPr>
        <p:spPr>
          <a:xfrm>
            <a:off x="4699860" y="4558471"/>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6" name="Sześciokąt 26">
            <a:extLst>
              <a:ext uri="{FF2B5EF4-FFF2-40B4-BE49-F238E27FC236}">
                <a16:creationId xmlns:a16="http://schemas.microsoft.com/office/drawing/2014/main" id="{C7AF6D7F-D2D5-66CE-A570-77FA6D61E1BA}"/>
              </a:ext>
            </a:extLst>
          </p:cNvPr>
          <p:cNvSpPr/>
          <p:nvPr/>
        </p:nvSpPr>
        <p:spPr>
          <a:xfrm>
            <a:off x="3837157" y="2127069"/>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7" name="Sześciokąt 26">
            <a:extLst>
              <a:ext uri="{FF2B5EF4-FFF2-40B4-BE49-F238E27FC236}">
                <a16:creationId xmlns:a16="http://schemas.microsoft.com/office/drawing/2014/main" id="{8BAD06D9-E530-B9F6-93B4-1B2AD9C1F080}"/>
              </a:ext>
            </a:extLst>
          </p:cNvPr>
          <p:cNvSpPr/>
          <p:nvPr/>
        </p:nvSpPr>
        <p:spPr>
          <a:xfrm>
            <a:off x="3837157" y="3099630"/>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8" name="Sześciokąt 26">
            <a:extLst>
              <a:ext uri="{FF2B5EF4-FFF2-40B4-BE49-F238E27FC236}">
                <a16:creationId xmlns:a16="http://schemas.microsoft.com/office/drawing/2014/main" id="{02D6A541-B4AB-6A29-9D9C-4B61AD949CE1}"/>
              </a:ext>
            </a:extLst>
          </p:cNvPr>
          <p:cNvSpPr/>
          <p:nvPr/>
        </p:nvSpPr>
        <p:spPr>
          <a:xfrm>
            <a:off x="3837157" y="4072190"/>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9" name="Sześciokąt 26">
            <a:extLst>
              <a:ext uri="{FF2B5EF4-FFF2-40B4-BE49-F238E27FC236}">
                <a16:creationId xmlns:a16="http://schemas.microsoft.com/office/drawing/2014/main" id="{A57A3665-E524-02EE-9C5A-E0A871BB0FCA}"/>
              </a:ext>
            </a:extLst>
          </p:cNvPr>
          <p:cNvSpPr/>
          <p:nvPr/>
        </p:nvSpPr>
        <p:spPr>
          <a:xfrm>
            <a:off x="2974454" y="1646519"/>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0" name="Sześciokąt 26">
            <a:extLst>
              <a:ext uri="{FF2B5EF4-FFF2-40B4-BE49-F238E27FC236}">
                <a16:creationId xmlns:a16="http://schemas.microsoft.com/office/drawing/2014/main" id="{8C2A6F71-0007-95CC-54A4-80D3F3051138}"/>
              </a:ext>
            </a:extLst>
          </p:cNvPr>
          <p:cNvSpPr/>
          <p:nvPr/>
        </p:nvSpPr>
        <p:spPr>
          <a:xfrm>
            <a:off x="2974454" y="2619080"/>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1" name="Sześciokąt 26">
            <a:extLst>
              <a:ext uri="{FF2B5EF4-FFF2-40B4-BE49-F238E27FC236}">
                <a16:creationId xmlns:a16="http://schemas.microsoft.com/office/drawing/2014/main" id="{FA206BE5-5FAA-FA35-9ABB-4682F59CA162}"/>
              </a:ext>
            </a:extLst>
          </p:cNvPr>
          <p:cNvSpPr/>
          <p:nvPr/>
        </p:nvSpPr>
        <p:spPr>
          <a:xfrm>
            <a:off x="2974454" y="359164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2" name="Sześciokąt 26">
            <a:extLst>
              <a:ext uri="{FF2B5EF4-FFF2-40B4-BE49-F238E27FC236}">
                <a16:creationId xmlns:a16="http://schemas.microsoft.com/office/drawing/2014/main" id="{454112F6-FF3C-4A85-241A-CB2027A72F23}"/>
              </a:ext>
            </a:extLst>
          </p:cNvPr>
          <p:cNvSpPr/>
          <p:nvPr/>
        </p:nvSpPr>
        <p:spPr>
          <a:xfrm>
            <a:off x="2974454" y="4564203"/>
            <a:ext cx="1066873" cy="941222"/>
          </a:xfrm>
          <a:prstGeom prst="hexagon">
            <a:avLst/>
          </a:prstGeom>
          <a:solidFill>
            <a:srgbClr val="BC166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3" name="Sześciokąt 26">
            <a:extLst>
              <a:ext uri="{FF2B5EF4-FFF2-40B4-BE49-F238E27FC236}">
                <a16:creationId xmlns:a16="http://schemas.microsoft.com/office/drawing/2014/main" id="{525404C8-48A8-0E9C-6665-02482344FCC3}"/>
              </a:ext>
            </a:extLst>
          </p:cNvPr>
          <p:cNvSpPr/>
          <p:nvPr/>
        </p:nvSpPr>
        <p:spPr>
          <a:xfrm>
            <a:off x="2111751" y="2132801"/>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4" name="Sześciokąt 26">
            <a:extLst>
              <a:ext uri="{FF2B5EF4-FFF2-40B4-BE49-F238E27FC236}">
                <a16:creationId xmlns:a16="http://schemas.microsoft.com/office/drawing/2014/main" id="{157A6C66-C685-7B98-6209-5DF865630F95}"/>
              </a:ext>
            </a:extLst>
          </p:cNvPr>
          <p:cNvSpPr/>
          <p:nvPr/>
        </p:nvSpPr>
        <p:spPr>
          <a:xfrm>
            <a:off x="2111751" y="3105362"/>
            <a:ext cx="1066873" cy="941222"/>
          </a:xfrm>
          <a:prstGeom prst="hexagon">
            <a:avLst/>
          </a:prstGeom>
          <a:solidFill>
            <a:srgbClr val="D90C54"/>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5" name="Sześciokąt 26">
            <a:extLst>
              <a:ext uri="{FF2B5EF4-FFF2-40B4-BE49-F238E27FC236}">
                <a16:creationId xmlns:a16="http://schemas.microsoft.com/office/drawing/2014/main" id="{C3FE24AE-0315-67C9-5DC6-CB29B3FD8DAB}"/>
              </a:ext>
            </a:extLst>
          </p:cNvPr>
          <p:cNvSpPr/>
          <p:nvPr/>
        </p:nvSpPr>
        <p:spPr>
          <a:xfrm>
            <a:off x="2111751" y="4077923"/>
            <a:ext cx="1066873" cy="941222"/>
          </a:xfrm>
          <a:prstGeom prst="hexagon">
            <a:avLst/>
          </a:prstGeom>
          <a:solidFill>
            <a:srgbClr val="D90C54"/>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6" name="Sześciokąt 26">
            <a:extLst>
              <a:ext uri="{FF2B5EF4-FFF2-40B4-BE49-F238E27FC236}">
                <a16:creationId xmlns:a16="http://schemas.microsoft.com/office/drawing/2014/main" id="{F30F25CC-7B15-8D4A-8720-C73CD6909F97}"/>
              </a:ext>
            </a:extLst>
          </p:cNvPr>
          <p:cNvSpPr/>
          <p:nvPr/>
        </p:nvSpPr>
        <p:spPr>
          <a:xfrm>
            <a:off x="1249048" y="1646519"/>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7" name="Sześciokąt 26">
            <a:extLst>
              <a:ext uri="{FF2B5EF4-FFF2-40B4-BE49-F238E27FC236}">
                <a16:creationId xmlns:a16="http://schemas.microsoft.com/office/drawing/2014/main" id="{66E56982-29C8-6ACB-60ED-469F2F2AEF14}"/>
              </a:ext>
            </a:extLst>
          </p:cNvPr>
          <p:cNvSpPr/>
          <p:nvPr/>
        </p:nvSpPr>
        <p:spPr>
          <a:xfrm>
            <a:off x="1249048" y="2619080"/>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8" name="Sześciokąt 26">
            <a:extLst>
              <a:ext uri="{FF2B5EF4-FFF2-40B4-BE49-F238E27FC236}">
                <a16:creationId xmlns:a16="http://schemas.microsoft.com/office/drawing/2014/main" id="{B22D7D52-0C83-178D-F729-E5A06CB6D3B8}"/>
              </a:ext>
            </a:extLst>
          </p:cNvPr>
          <p:cNvSpPr/>
          <p:nvPr/>
        </p:nvSpPr>
        <p:spPr>
          <a:xfrm>
            <a:off x="1249048" y="3591641"/>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54" name="Sześciokąt 26">
            <a:extLst>
              <a:ext uri="{FF2B5EF4-FFF2-40B4-BE49-F238E27FC236}">
                <a16:creationId xmlns:a16="http://schemas.microsoft.com/office/drawing/2014/main" id="{2C2AEF42-9DD3-9CD8-253A-AF35A9219E7E}"/>
              </a:ext>
            </a:extLst>
          </p:cNvPr>
          <p:cNvSpPr/>
          <p:nvPr/>
        </p:nvSpPr>
        <p:spPr>
          <a:xfrm>
            <a:off x="386345" y="2132801"/>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55" name="Sześciokąt 26">
            <a:extLst>
              <a:ext uri="{FF2B5EF4-FFF2-40B4-BE49-F238E27FC236}">
                <a16:creationId xmlns:a16="http://schemas.microsoft.com/office/drawing/2014/main" id="{08EC1DF9-DC64-86A7-76F6-8AB03B6A72CA}"/>
              </a:ext>
            </a:extLst>
          </p:cNvPr>
          <p:cNvSpPr/>
          <p:nvPr/>
        </p:nvSpPr>
        <p:spPr>
          <a:xfrm>
            <a:off x="386345" y="3105362"/>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57" name="pole tekstowe 107">
            <a:extLst>
              <a:ext uri="{FF2B5EF4-FFF2-40B4-BE49-F238E27FC236}">
                <a16:creationId xmlns:a16="http://schemas.microsoft.com/office/drawing/2014/main" id="{12B824C6-E9DE-4320-E299-119BB8B39A29}"/>
              </a:ext>
            </a:extLst>
          </p:cNvPr>
          <p:cNvSpPr txBox="1"/>
          <p:nvPr/>
        </p:nvSpPr>
        <p:spPr>
          <a:xfrm>
            <a:off x="386344" y="2132801"/>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- 1 -</a:t>
            </a:r>
          </a:p>
        </p:txBody>
      </p:sp>
      <p:sp>
        <p:nvSpPr>
          <p:cNvPr id="158" name="pole tekstowe 107">
            <a:extLst>
              <a:ext uri="{FF2B5EF4-FFF2-40B4-BE49-F238E27FC236}">
                <a16:creationId xmlns:a16="http://schemas.microsoft.com/office/drawing/2014/main" id="{86B16E1D-502E-3AF6-D8F7-FE3BA465593F}"/>
              </a:ext>
            </a:extLst>
          </p:cNvPr>
          <p:cNvSpPr txBox="1"/>
          <p:nvPr/>
        </p:nvSpPr>
        <p:spPr>
          <a:xfrm>
            <a:off x="386344" y="2336673"/>
            <a:ext cx="1066874" cy="53347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Total A&amp;M/Working,</a:t>
            </a:r>
          </a:p>
          <a:p>
            <a:pPr marL="0" marR="0" lvl="0" indent="0" algn="ctr" defTabSz="914400" rtl="0" eaLnBrk="1" fontAlgn="auto" latinLnBrk="0" hangingPunct="1">
              <a:lnSpc>
                <a:spcPts val="95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non-working </a:t>
            </a:r>
            <a:endParaRPr kumimoji="0" lang="pl-PL"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endParaRPr>
          </a:p>
          <a:p>
            <a:pPr marL="0" marR="0" lvl="0" indent="0" algn="ctr" defTabSz="914400" rtl="0" eaLnBrk="1" fontAlgn="auto" latinLnBrk="0" hangingPunct="1">
              <a:lnSpc>
                <a:spcPts val="95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A&amp;M</a:t>
            </a:r>
            <a:endParaRPr kumimoji="0" lang="pl-PL"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59" name="pole tekstowe 107">
            <a:extLst>
              <a:ext uri="{FF2B5EF4-FFF2-40B4-BE49-F238E27FC236}">
                <a16:creationId xmlns:a16="http://schemas.microsoft.com/office/drawing/2014/main" id="{59D8615E-1930-365F-1328-4CFADA8248CC}"/>
              </a:ext>
            </a:extLst>
          </p:cNvPr>
          <p:cNvSpPr txBox="1"/>
          <p:nvPr/>
        </p:nvSpPr>
        <p:spPr>
          <a:xfrm>
            <a:off x="386343" y="3105362"/>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- 2 -</a:t>
            </a:r>
          </a:p>
        </p:txBody>
      </p:sp>
      <p:sp>
        <p:nvSpPr>
          <p:cNvPr id="160" name="pole tekstowe 107">
            <a:extLst>
              <a:ext uri="{FF2B5EF4-FFF2-40B4-BE49-F238E27FC236}">
                <a16:creationId xmlns:a16="http://schemas.microsoft.com/office/drawing/2014/main" id="{C39D6DC7-4610-09ED-D039-F1BB64E0B7B8}"/>
              </a:ext>
            </a:extLst>
          </p:cNvPr>
          <p:cNvSpPr txBox="1"/>
          <p:nvPr/>
        </p:nvSpPr>
        <p:spPr>
          <a:xfrm>
            <a:off x="1249047" y="1646519"/>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- 3 -</a:t>
            </a:r>
          </a:p>
        </p:txBody>
      </p:sp>
      <p:sp>
        <p:nvSpPr>
          <p:cNvPr id="161" name="pole tekstowe 107">
            <a:extLst>
              <a:ext uri="{FF2B5EF4-FFF2-40B4-BE49-F238E27FC236}">
                <a16:creationId xmlns:a16="http://schemas.microsoft.com/office/drawing/2014/main" id="{56DCE6FB-B4A6-44FC-D631-D13E73E28CE9}"/>
              </a:ext>
            </a:extLst>
          </p:cNvPr>
          <p:cNvSpPr txBox="1"/>
          <p:nvPr/>
        </p:nvSpPr>
        <p:spPr>
          <a:xfrm>
            <a:off x="1249044" y="1914142"/>
            <a:ext cx="1066874"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Mktg Comm: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Long/Short Effects</a:t>
            </a:r>
          </a:p>
        </p:txBody>
      </p:sp>
      <p:sp>
        <p:nvSpPr>
          <p:cNvPr id="162" name="pole tekstowe 107">
            <a:extLst>
              <a:ext uri="{FF2B5EF4-FFF2-40B4-BE49-F238E27FC236}">
                <a16:creationId xmlns:a16="http://schemas.microsoft.com/office/drawing/2014/main" id="{A75CF137-8A52-139E-DE25-8478CCB0DE8F}"/>
              </a:ext>
            </a:extLst>
          </p:cNvPr>
          <p:cNvSpPr txBox="1"/>
          <p:nvPr/>
        </p:nvSpPr>
        <p:spPr>
          <a:xfrm>
            <a:off x="1249047" y="2619080"/>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4</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63" name="pole tekstowe 107">
            <a:extLst>
              <a:ext uri="{FF2B5EF4-FFF2-40B4-BE49-F238E27FC236}">
                <a16:creationId xmlns:a16="http://schemas.microsoft.com/office/drawing/2014/main" id="{DDFAE411-BA9C-5797-9628-991118AF8936}"/>
              </a:ext>
            </a:extLst>
          </p:cNvPr>
          <p:cNvSpPr txBox="1"/>
          <p:nvPr/>
        </p:nvSpPr>
        <p:spPr>
          <a:xfrm>
            <a:off x="1249044" y="3017593"/>
            <a:ext cx="1066876"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900" b="1" dirty="0">
                <a:solidFill>
                  <a:schemeClr val="bg1"/>
                </a:solidFill>
                <a:latin typeface="Rubik" pitchFamily="2" charset="-79"/>
                <a:cs typeface="Rubik" pitchFamily="2" charset="-79"/>
                <a:sym typeface="Arial"/>
              </a:rPr>
              <a:t>Reach</a:t>
            </a:r>
          </a:p>
        </p:txBody>
      </p:sp>
      <p:sp>
        <p:nvSpPr>
          <p:cNvPr id="164" name="pole tekstowe 107">
            <a:extLst>
              <a:ext uri="{FF2B5EF4-FFF2-40B4-BE49-F238E27FC236}">
                <a16:creationId xmlns:a16="http://schemas.microsoft.com/office/drawing/2014/main" id="{416471F5-9940-F600-DFF1-B46341B810A8}"/>
              </a:ext>
            </a:extLst>
          </p:cNvPr>
          <p:cNvSpPr txBox="1"/>
          <p:nvPr/>
        </p:nvSpPr>
        <p:spPr>
          <a:xfrm>
            <a:off x="1249047" y="3591641"/>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5</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65" name="pole tekstowe 107">
            <a:extLst>
              <a:ext uri="{FF2B5EF4-FFF2-40B4-BE49-F238E27FC236}">
                <a16:creationId xmlns:a16="http://schemas.microsoft.com/office/drawing/2014/main" id="{3145558D-66E1-51D1-5272-70FC30A460BA}"/>
              </a:ext>
            </a:extLst>
          </p:cNvPr>
          <p:cNvSpPr txBox="1"/>
          <p:nvPr/>
        </p:nvSpPr>
        <p:spPr>
          <a:xfrm>
            <a:off x="1249048" y="3995853"/>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Price</a:t>
            </a:r>
            <a:r>
              <a:rPr lang="pl-PL" sz="900" b="1" dirty="0">
                <a:solidFill>
                  <a:schemeClr val="bg1"/>
                </a:solidFill>
                <a:latin typeface="Rubik" pitchFamily="2" charset="-79"/>
                <a:cs typeface="Rubik" pitchFamily="2" charset="-79"/>
                <a:sym typeface="Arial"/>
              </a:rPr>
              <a:t> index</a:t>
            </a:r>
          </a:p>
        </p:txBody>
      </p:sp>
      <p:sp>
        <p:nvSpPr>
          <p:cNvPr id="166" name="pole tekstowe 107">
            <a:extLst>
              <a:ext uri="{FF2B5EF4-FFF2-40B4-BE49-F238E27FC236}">
                <a16:creationId xmlns:a16="http://schemas.microsoft.com/office/drawing/2014/main" id="{86D5EE06-6DFA-3BCB-028B-53DD5CD1E58E}"/>
              </a:ext>
            </a:extLst>
          </p:cNvPr>
          <p:cNvSpPr txBox="1"/>
          <p:nvPr/>
        </p:nvSpPr>
        <p:spPr>
          <a:xfrm>
            <a:off x="2111750" y="2132801"/>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- 6 -</a:t>
            </a:r>
          </a:p>
        </p:txBody>
      </p:sp>
      <p:sp>
        <p:nvSpPr>
          <p:cNvPr id="167" name="pole tekstowe 107">
            <a:extLst>
              <a:ext uri="{FF2B5EF4-FFF2-40B4-BE49-F238E27FC236}">
                <a16:creationId xmlns:a16="http://schemas.microsoft.com/office/drawing/2014/main" id="{FCDDBE79-E2C3-EAFE-73E9-C3FF293B4862}"/>
              </a:ext>
            </a:extLst>
          </p:cNvPr>
          <p:cNvSpPr txBox="1"/>
          <p:nvPr/>
        </p:nvSpPr>
        <p:spPr>
          <a:xfrm>
            <a:off x="2111749" y="2407052"/>
            <a:ext cx="1066876" cy="415498"/>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Average</a:t>
            </a:r>
            <a:r>
              <a:rPr kumimoji="0" lang="pl-PL" sz="900" b="1" i="0" u="none" strike="noStrike" kern="1200" cap="none" spc="0" normalizeH="0" baseline="0" noProof="0" dirty="0">
                <a:ln>
                  <a:noFill/>
                </a:ln>
                <a:solidFill>
                  <a:srgbClr val="000000"/>
                </a:solidFill>
                <a:effectLst/>
                <a:uLnTx/>
                <a:uFillTx/>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communication</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frequency</a:t>
            </a:r>
            <a:endParaRPr lang="pl-PL" sz="900" b="1" dirty="0">
              <a:solidFill>
                <a:schemeClr val="bg1"/>
              </a:solidFill>
              <a:latin typeface="Rubik" pitchFamily="2" charset="-79"/>
              <a:cs typeface="Rubik" pitchFamily="2" charset="-79"/>
              <a:sym typeface="Arial"/>
            </a:endParaRPr>
          </a:p>
        </p:txBody>
      </p:sp>
      <p:sp>
        <p:nvSpPr>
          <p:cNvPr id="168" name="pole tekstowe 107">
            <a:extLst>
              <a:ext uri="{FF2B5EF4-FFF2-40B4-BE49-F238E27FC236}">
                <a16:creationId xmlns:a16="http://schemas.microsoft.com/office/drawing/2014/main" id="{E49EB955-DB64-AADD-9F10-4939D8D37033}"/>
              </a:ext>
            </a:extLst>
          </p:cNvPr>
          <p:cNvSpPr txBox="1"/>
          <p:nvPr/>
        </p:nvSpPr>
        <p:spPr>
          <a:xfrm>
            <a:off x="2111750" y="3105362"/>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7</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69" name="pole tekstowe 107">
            <a:extLst>
              <a:ext uri="{FF2B5EF4-FFF2-40B4-BE49-F238E27FC236}">
                <a16:creationId xmlns:a16="http://schemas.microsoft.com/office/drawing/2014/main" id="{7D656915-2D22-9E11-8A64-3B10D1C1A95F}"/>
              </a:ext>
            </a:extLst>
          </p:cNvPr>
          <p:cNvSpPr txBox="1"/>
          <p:nvPr/>
        </p:nvSpPr>
        <p:spPr>
          <a:xfrm>
            <a:off x="2111751" y="407792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- 8 -</a:t>
            </a:r>
          </a:p>
        </p:txBody>
      </p:sp>
      <p:sp>
        <p:nvSpPr>
          <p:cNvPr id="170" name="pole tekstowe 107">
            <a:extLst>
              <a:ext uri="{FF2B5EF4-FFF2-40B4-BE49-F238E27FC236}">
                <a16:creationId xmlns:a16="http://schemas.microsoft.com/office/drawing/2014/main" id="{B2F6516B-D3D2-E617-5A83-FB3B07932989}"/>
              </a:ext>
            </a:extLst>
          </p:cNvPr>
          <p:cNvSpPr txBox="1"/>
          <p:nvPr/>
        </p:nvSpPr>
        <p:spPr>
          <a:xfrm>
            <a:off x="2111749" y="3436650"/>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Numeric</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distribution</a:t>
            </a:r>
            <a:endParaRPr lang="pl-PL" sz="900" b="1" dirty="0">
              <a:solidFill>
                <a:schemeClr val="bg1"/>
              </a:solidFill>
              <a:latin typeface="Rubik" pitchFamily="2" charset="-79"/>
              <a:cs typeface="Rubik" pitchFamily="2" charset="-79"/>
              <a:sym typeface="Arial"/>
            </a:endParaRPr>
          </a:p>
        </p:txBody>
      </p:sp>
      <p:sp>
        <p:nvSpPr>
          <p:cNvPr id="171" name="pole tekstowe 107">
            <a:extLst>
              <a:ext uri="{FF2B5EF4-FFF2-40B4-BE49-F238E27FC236}">
                <a16:creationId xmlns:a16="http://schemas.microsoft.com/office/drawing/2014/main" id="{9C24B290-8F6A-7516-7D0E-99E4C076C744}"/>
              </a:ext>
            </a:extLst>
          </p:cNvPr>
          <p:cNvSpPr txBox="1"/>
          <p:nvPr/>
        </p:nvSpPr>
        <p:spPr>
          <a:xfrm>
            <a:off x="2111749" y="4404299"/>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Weighted</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distribution</a:t>
            </a:r>
            <a:endParaRPr lang="pl-PL" sz="900" b="1" dirty="0">
              <a:solidFill>
                <a:schemeClr val="bg1"/>
              </a:solidFill>
              <a:latin typeface="Rubik" pitchFamily="2" charset="-79"/>
              <a:cs typeface="Rubik" pitchFamily="2" charset="-79"/>
              <a:sym typeface="Arial"/>
            </a:endParaRPr>
          </a:p>
        </p:txBody>
      </p:sp>
      <p:sp>
        <p:nvSpPr>
          <p:cNvPr id="172" name="pole tekstowe 107">
            <a:extLst>
              <a:ext uri="{FF2B5EF4-FFF2-40B4-BE49-F238E27FC236}">
                <a16:creationId xmlns:a16="http://schemas.microsoft.com/office/drawing/2014/main" id="{1A46112F-1375-A969-E352-DB37FCED8982}"/>
              </a:ext>
            </a:extLst>
          </p:cNvPr>
          <p:cNvSpPr txBox="1"/>
          <p:nvPr/>
        </p:nvSpPr>
        <p:spPr>
          <a:xfrm>
            <a:off x="2974453" y="1646519"/>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9</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73" name="pole tekstowe 107">
            <a:extLst>
              <a:ext uri="{FF2B5EF4-FFF2-40B4-BE49-F238E27FC236}">
                <a16:creationId xmlns:a16="http://schemas.microsoft.com/office/drawing/2014/main" id="{76D59D01-E90C-142C-1F72-1AA56DB44D01}"/>
              </a:ext>
            </a:extLst>
          </p:cNvPr>
          <p:cNvSpPr txBox="1"/>
          <p:nvPr/>
        </p:nvSpPr>
        <p:spPr>
          <a:xfrm>
            <a:off x="2974453" y="2619080"/>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- 10 -</a:t>
            </a:r>
          </a:p>
        </p:txBody>
      </p:sp>
      <p:sp>
        <p:nvSpPr>
          <p:cNvPr id="175" name="pole tekstowe 107">
            <a:extLst>
              <a:ext uri="{FF2B5EF4-FFF2-40B4-BE49-F238E27FC236}">
                <a16:creationId xmlns:a16="http://schemas.microsoft.com/office/drawing/2014/main" id="{B513ACB5-2A6D-D1F8-DB39-AF5D9F8306AB}"/>
              </a:ext>
            </a:extLst>
          </p:cNvPr>
          <p:cNvSpPr txBox="1"/>
          <p:nvPr/>
        </p:nvSpPr>
        <p:spPr>
          <a:xfrm>
            <a:off x="2974453" y="456420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- 12 -</a:t>
            </a:r>
          </a:p>
        </p:txBody>
      </p:sp>
      <p:sp>
        <p:nvSpPr>
          <p:cNvPr id="176" name="pole tekstowe 107">
            <a:extLst>
              <a:ext uri="{FF2B5EF4-FFF2-40B4-BE49-F238E27FC236}">
                <a16:creationId xmlns:a16="http://schemas.microsoft.com/office/drawing/2014/main" id="{B48FCEC8-EFA6-A216-CD91-AFA146262F37}"/>
              </a:ext>
            </a:extLst>
          </p:cNvPr>
          <p:cNvSpPr txBox="1"/>
          <p:nvPr/>
        </p:nvSpPr>
        <p:spPr>
          <a:xfrm>
            <a:off x="2974452" y="2063801"/>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Liking</a:t>
            </a:r>
            <a:endParaRPr lang="pl-PL" sz="900" b="1" dirty="0">
              <a:solidFill>
                <a:schemeClr val="bg1"/>
              </a:solidFill>
              <a:latin typeface="Rubik" pitchFamily="2" charset="-79"/>
              <a:cs typeface="Rubik" pitchFamily="2" charset="-79"/>
              <a:sym typeface="Arial"/>
            </a:endParaRPr>
          </a:p>
        </p:txBody>
      </p:sp>
      <p:sp>
        <p:nvSpPr>
          <p:cNvPr id="177" name="pole tekstowe 107">
            <a:extLst>
              <a:ext uri="{FF2B5EF4-FFF2-40B4-BE49-F238E27FC236}">
                <a16:creationId xmlns:a16="http://schemas.microsoft.com/office/drawing/2014/main" id="{EAB26C0F-38E3-5199-F4AB-00C6B05222D1}"/>
              </a:ext>
            </a:extLst>
          </p:cNvPr>
          <p:cNvSpPr txBox="1"/>
          <p:nvPr/>
        </p:nvSpPr>
        <p:spPr>
          <a:xfrm>
            <a:off x="2974452" y="2944218"/>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Continuity</a:t>
            </a:r>
            <a:endParaRPr lang="pl-PL" sz="900" b="1" dirty="0">
              <a:solidFill>
                <a:schemeClr val="bg1"/>
              </a:solidFill>
              <a:latin typeface="Rubik" pitchFamily="2" charset="-79"/>
              <a:cs typeface="Rubik" pitchFamily="2" charset="-79"/>
              <a:sym typeface="Arial"/>
            </a:endParaRPr>
          </a:p>
          <a:p>
            <a:pPr algn="ctr">
              <a:defRPr/>
            </a:pPr>
            <a:r>
              <a:rPr lang="pl-PL" sz="900" b="1" dirty="0">
                <a:solidFill>
                  <a:schemeClr val="bg1"/>
                </a:solidFill>
                <a:latin typeface="Rubik" pitchFamily="2" charset="-79"/>
                <a:cs typeface="Rubik" pitchFamily="2" charset="-79"/>
                <a:sym typeface="Arial"/>
              </a:rPr>
              <a:t>[</a:t>
            </a:r>
            <a:r>
              <a:rPr lang="pl-PL" sz="900" b="1" dirty="0" err="1">
                <a:solidFill>
                  <a:schemeClr val="bg1"/>
                </a:solidFill>
                <a:latin typeface="Rubik" pitchFamily="2" charset="-79"/>
                <a:cs typeface="Rubik" pitchFamily="2" charset="-79"/>
                <a:sym typeface="Arial"/>
              </a:rPr>
              <a:t>WoA</a:t>
            </a:r>
            <a:r>
              <a:rPr lang="pl-PL" sz="900" b="1" dirty="0">
                <a:solidFill>
                  <a:schemeClr val="bg1"/>
                </a:solidFill>
                <a:latin typeface="Rubik" pitchFamily="2" charset="-79"/>
                <a:cs typeface="Rubik" pitchFamily="2" charset="-79"/>
                <a:sym typeface="Arial"/>
              </a:rPr>
              <a:t>]</a:t>
            </a:r>
          </a:p>
        </p:txBody>
      </p:sp>
      <p:sp>
        <p:nvSpPr>
          <p:cNvPr id="179" name="pole tekstowe 107">
            <a:extLst>
              <a:ext uri="{FF2B5EF4-FFF2-40B4-BE49-F238E27FC236}">
                <a16:creationId xmlns:a16="http://schemas.microsoft.com/office/drawing/2014/main" id="{616F5A54-4581-B3D1-782F-5FEF07481812}"/>
              </a:ext>
            </a:extLst>
          </p:cNvPr>
          <p:cNvSpPr txBox="1"/>
          <p:nvPr/>
        </p:nvSpPr>
        <p:spPr>
          <a:xfrm>
            <a:off x="2974452" y="4967428"/>
            <a:ext cx="1066876" cy="138499"/>
          </a:xfrm>
          <a:prstGeom prst="rect">
            <a:avLst/>
          </a:prstGeom>
          <a:noFill/>
        </p:spPr>
        <p:txBody>
          <a:bodyPr wrap="square" lIns="47625" tIns="0" rIns="47625" bIns="0" anchor="ctr">
            <a:spAutoFit/>
          </a:bodyPr>
          <a:lstStyle/>
          <a:p>
            <a:pPr algn="ctr">
              <a:defRPr/>
            </a:pPr>
            <a:r>
              <a:rPr lang="en-US" sz="900" b="1" dirty="0">
                <a:solidFill>
                  <a:schemeClr val="bg1"/>
                </a:solidFill>
                <a:latin typeface="Rubik" pitchFamily="2" charset="-79"/>
                <a:cs typeface="Rubik" pitchFamily="2" charset="-79"/>
                <a:sym typeface="Arial"/>
              </a:rPr>
              <a:t>Share of </a:t>
            </a:r>
            <a:r>
              <a:rPr lang="pl-PL" sz="900" b="1" dirty="0" err="1">
                <a:solidFill>
                  <a:schemeClr val="bg1"/>
                </a:solidFill>
                <a:latin typeface="Rubik" pitchFamily="2" charset="-79"/>
                <a:cs typeface="Rubik" pitchFamily="2" charset="-79"/>
                <a:sym typeface="Arial"/>
              </a:rPr>
              <a:t>Shelf</a:t>
            </a:r>
            <a:endParaRPr lang="pl-PL" sz="900" b="1" dirty="0">
              <a:solidFill>
                <a:schemeClr val="bg1"/>
              </a:solidFill>
              <a:latin typeface="Rubik" pitchFamily="2" charset="-79"/>
              <a:cs typeface="Rubik" pitchFamily="2" charset="-79"/>
              <a:sym typeface="Arial"/>
            </a:endParaRPr>
          </a:p>
        </p:txBody>
      </p:sp>
      <p:sp>
        <p:nvSpPr>
          <p:cNvPr id="180" name="pole tekstowe 107">
            <a:extLst>
              <a:ext uri="{FF2B5EF4-FFF2-40B4-BE49-F238E27FC236}">
                <a16:creationId xmlns:a16="http://schemas.microsoft.com/office/drawing/2014/main" id="{740E3AD0-E9F0-6278-067B-EF03EFF064B8}"/>
              </a:ext>
            </a:extLst>
          </p:cNvPr>
          <p:cNvSpPr txBox="1"/>
          <p:nvPr/>
        </p:nvSpPr>
        <p:spPr>
          <a:xfrm>
            <a:off x="3837156" y="2127069"/>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13</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81" name="pole tekstowe 107">
            <a:extLst>
              <a:ext uri="{FF2B5EF4-FFF2-40B4-BE49-F238E27FC236}">
                <a16:creationId xmlns:a16="http://schemas.microsoft.com/office/drawing/2014/main" id="{4208FBBB-1145-EA1B-C394-591ED1EFDAED}"/>
              </a:ext>
            </a:extLst>
          </p:cNvPr>
          <p:cNvSpPr txBox="1"/>
          <p:nvPr/>
        </p:nvSpPr>
        <p:spPr>
          <a:xfrm>
            <a:off x="3837155" y="2539819"/>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Distinctiveness</a:t>
            </a:r>
            <a:endParaRPr lang="pl-PL" sz="900" b="1" dirty="0">
              <a:solidFill>
                <a:schemeClr val="bg1"/>
              </a:solidFill>
              <a:latin typeface="Rubik" pitchFamily="2" charset="-79"/>
              <a:cs typeface="Rubik" pitchFamily="2" charset="-79"/>
              <a:sym typeface="Arial"/>
            </a:endParaRPr>
          </a:p>
        </p:txBody>
      </p:sp>
      <p:sp>
        <p:nvSpPr>
          <p:cNvPr id="183" name="pole tekstowe 107">
            <a:extLst>
              <a:ext uri="{FF2B5EF4-FFF2-40B4-BE49-F238E27FC236}">
                <a16:creationId xmlns:a16="http://schemas.microsoft.com/office/drawing/2014/main" id="{AAD2F551-4F30-FC89-3485-973A60D48433}"/>
              </a:ext>
            </a:extLst>
          </p:cNvPr>
          <p:cNvSpPr txBox="1"/>
          <p:nvPr/>
        </p:nvSpPr>
        <p:spPr>
          <a:xfrm>
            <a:off x="3837156" y="4072190"/>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15</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85" name="pole tekstowe 107">
            <a:extLst>
              <a:ext uri="{FF2B5EF4-FFF2-40B4-BE49-F238E27FC236}">
                <a16:creationId xmlns:a16="http://schemas.microsoft.com/office/drawing/2014/main" id="{657F5F06-A08C-6115-0A58-98C1802B35FF}"/>
              </a:ext>
            </a:extLst>
          </p:cNvPr>
          <p:cNvSpPr txBox="1"/>
          <p:nvPr/>
        </p:nvSpPr>
        <p:spPr>
          <a:xfrm>
            <a:off x="3837155" y="4398567"/>
            <a:ext cx="1066876" cy="276999"/>
          </a:xfrm>
          <a:prstGeom prst="rect">
            <a:avLst/>
          </a:prstGeom>
          <a:noFill/>
        </p:spPr>
        <p:txBody>
          <a:bodyPr wrap="square" lIns="47625" tIns="0" rIns="47625" bIns="0" anchor="ctr">
            <a:spAutoFit/>
          </a:bodyPr>
          <a:lstStyle/>
          <a:p>
            <a:pPr algn="ctr">
              <a:defRPr/>
            </a:pPr>
            <a:r>
              <a:rPr lang="en-US" sz="900" b="1" dirty="0">
                <a:solidFill>
                  <a:schemeClr val="bg1"/>
                </a:solidFill>
                <a:latin typeface="Rubik" pitchFamily="2" charset="-79"/>
                <a:cs typeface="Rubik" pitchFamily="2" charset="-79"/>
                <a:sym typeface="Arial"/>
              </a:rPr>
              <a:t>Share of search (SEO, SEM)</a:t>
            </a:r>
            <a:endParaRPr lang="pl-PL" sz="900" b="1" dirty="0">
              <a:solidFill>
                <a:schemeClr val="bg1"/>
              </a:solidFill>
              <a:latin typeface="Rubik" pitchFamily="2" charset="-79"/>
              <a:cs typeface="Rubik" pitchFamily="2" charset="-79"/>
              <a:sym typeface="Arial"/>
            </a:endParaRPr>
          </a:p>
        </p:txBody>
      </p:sp>
      <p:sp>
        <p:nvSpPr>
          <p:cNvPr id="186" name="pole tekstowe 107">
            <a:extLst>
              <a:ext uri="{FF2B5EF4-FFF2-40B4-BE49-F238E27FC236}">
                <a16:creationId xmlns:a16="http://schemas.microsoft.com/office/drawing/2014/main" id="{8AB185A5-7135-F95C-C147-72FB30D219F4}"/>
              </a:ext>
            </a:extLst>
          </p:cNvPr>
          <p:cNvSpPr txBox="1"/>
          <p:nvPr/>
        </p:nvSpPr>
        <p:spPr>
          <a:xfrm>
            <a:off x="4699859" y="164078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- 16 -</a:t>
            </a:r>
          </a:p>
        </p:txBody>
      </p:sp>
      <p:sp>
        <p:nvSpPr>
          <p:cNvPr id="187" name="pole tekstowe 107">
            <a:extLst>
              <a:ext uri="{FF2B5EF4-FFF2-40B4-BE49-F238E27FC236}">
                <a16:creationId xmlns:a16="http://schemas.microsoft.com/office/drawing/2014/main" id="{02C03B41-E0A2-65FC-66F4-B56F6F2C6818}"/>
              </a:ext>
            </a:extLst>
          </p:cNvPr>
          <p:cNvSpPr txBox="1"/>
          <p:nvPr/>
        </p:nvSpPr>
        <p:spPr>
          <a:xfrm>
            <a:off x="4699859" y="261334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- 17 -</a:t>
            </a:r>
          </a:p>
        </p:txBody>
      </p:sp>
      <p:sp>
        <p:nvSpPr>
          <p:cNvPr id="189" name="pole tekstowe 107">
            <a:extLst>
              <a:ext uri="{FF2B5EF4-FFF2-40B4-BE49-F238E27FC236}">
                <a16:creationId xmlns:a16="http://schemas.microsoft.com/office/drawing/2014/main" id="{F714FF07-E401-D5DD-B7D0-CFDACAB44D52}"/>
              </a:ext>
            </a:extLst>
          </p:cNvPr>
          <p:cNvSpPr txBox="1"/>
          <p:nvPr/>
        </p:nvSpPr>
        <p:spPr>
          <a:xfrm>
            <a:off x="4699859" y="4558471"/>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a:t>
            </a:r>
            <a:r>
              <a:rPr lang="pl-PL" sz="1200" b="1" dirty="0">
                <a:solidFill>
                  <a:schemeClr val="bg1"/>
                </a:solidFill>
                <a:latin typeface="Rubik" pitchFamily="2" charset="-79"/>
                <a:cs typeface="Rubik" pitchFamily="2" charset="-79"/>
                <a:sym typeface="Arial"/>
              </a:rPr>
              <a:t>9</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90" name="pole tekstowe 107">
            <a:extLst>
              <a:ext uri="{FF2B5EF4-FFF2-40B4-BE49-F238E27FC236}">
                <a16:creationId xmlns:a16="http://schemas.microsoft.com/office/drawing/2014/main" id="{5B228C8B-6787-5E90-8686-3304FA781B8E}"/>
              </a:ext>
            </a:extLst>
          </p:cNvPr>
          <p:cNvSpPr txBox="1"/>
          <p:nvPr/>
        </p:nvSpPr>
        <p:spPr>
          <a:xfrm>
            <a:off x="4699858" y="2058068"/>
            <a:ext cx="1066876" cy="1384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Ad </a:t>
            </a:r>
            <a:r>
              <a:rPr lang="pl-PL" sz="900" b="1" dirty="0" err="1">
                <a:solidFill>
                  <a:schemeClr val="bg1"/>
                </a:solidFill>
                <a:latin typeface="Rubik" pitchFamily="2" charset="-79"/>
                <a:cs typeface="Rubik" pitchFamily="2" charset="-79"/>
                <a:sym typeface="Arial"/>
              </a:rPr>
              <a:t>Recall</a:t>
            </a:r>
            <a:endParaRPr lang="pl-PL" sz="900" b="1" dirty="0">
              <a:solidFill>
                <a:schemeClr val="bg1"/>
              </a:solidFill>
              <a:latin typeface="Rubik" pitchFamily="2" charset="-79"/>
              <a:cs typeface="Rubik" pitchFamily="2" charset="-79"/>
              <a:sym typeface="Arial"/>
            </a:endParaRPr>
          </a:p>
        </p:txBody>
      </p:sp>
      <p:sp>
        <p:nvSpPr>
          <p:cNvPr id="191" name="pole tekstowe 107">
            <a:extLst>
              <a:ext uri="{FF2B5EF4-FFF2-40B4-BE49-F238E27FC236}">
                <a16:creationId xmlns:a16="http://schemas.microsoft.com/office/drawing/2014/main" id="{C92EB7BF-AEAB-748E-DE57-AA34478B090D}"/>
              </a:ext>
            </a:extLst>
          </p:cNvPr>
          <p:cNvSpPr txBox="1"/>
          <p:nvPr/>
        </p:nvSpPr>
        <p:spPr>
          <a:xfrm>
            <a:off x="4699858" y="3007736"/>
            <a:ext cx="1066876" cy="1384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Performance</a:t>
            </a:r>
          </a:p>
        </p:txBody>
      </p:sp>
      <p:sp>
        <p:nvSpPr>
          <p:cNvPr id="193" name="pole tekstowe 107">
            <a:extLst>
              <a:ext uri="{FF2B5EF4-FFF2-40B4-BE49-F238E27FC236}">
                <a16:creationId xmlns:a16="http://schemas.microsoft.com/office/drawing/2014/main" id="{5D1F9556-9887-E282-CA75-CBC127CD7EFF}"/>
              </a:ext>
            </a:extLst>
          </p:cNvPr>
          <p:cNvSpPr txBox="1"/>
          <p:nvPr/>
        </p:nvSpPr>
        <p:spPr>
          <a:xfrm>
            <a:off x="4699858" y="4892446"/>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Cost</a:t>
            </a:r>
            <a:endParaRPr lang="pl-PL" sz="900" b="1" dirty="0">
              <a:solidFill>
                <a:schemeClr val="bg1"/>
              </a:solidFill>
              <a:latin typeface="Rubik" pitchFamily="2" charset="-79"/>
              <a:cs typeface="Rubik" pitchFamily="2" charset="-79"/>
              <a:sym typeface="Arial"/>
            </a:endParaRPr>
          </a:p>
          <a:p>
            <a:pPr algn="ctr">
              <a:defRPr/>
            </a:pPr>
            <a:r>
              <a:rPr lang="pl-PL" sz="900" b="1" dirty="0" err="1">
                <a:solidFill>
                  <a:schemeClr val="bg1"/>
                </a:solidFill>
                <a:latin typeface="Rubik" pitchFamily="2" charset="-79"/>
                <a:cs typeface="Rubik" pitchFamily="2" charset="-79"/>
                <a:sym typeface="Arial"/>
              </a:rPr>
              <a:t>efficiency</a:t>
            </a:r>
            <a:endParaRPr lang="pl-PL" sz="900" b="1" dirty="0">
              <a:solidFill>
                <a:schemeClr val="bg1"/>
              </a:solidFill>
              <a:latin typeface="Rubik" pitchFamily="2" charset="-79"/>
              <a:cs typeface="Rubik" pitchFamily="2" charset="-79"/>
              <a:sym typeface="Arial"/>
            </a:endParaRPr>
          </a:p>
        </p:txBody>
      </p:sp>
      <p:sp>
        <p:nvSpPr>
          <p:cNvPr id="194" name="pole tekstowe 107">
            <a:extLst>
              <a:ext uri="{FF2B5EF4-FFF2-40B4-BE49-F238E27FC236}">
                <a16:creationId xmlns:a16="http://schemas.microsoft.com/office/drawing/2014/main" id="{50092EC4-1965-7924-B4A8-7E0DD92C749B}"/>
              </a:ext>
            </a:extLst>
          </p:cNvPr>
          <p:cNvSpPr txBox="1"/>
          <p:nvPr/>
        </p:nvSpPr>
        <p:spPr>
          <a:xfrm>
            <a:off x="5562562" y="212876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- 20 -</a:t>
            </a:r>
          </a:p>
        </p:txBody>
      </p:sp>
      <p:sp>
        <p:nvSpPr>
          <p:cNvPr id="195" name="pole tekstowe 107">
            <a:extLst>
              <a:ext uri="{FF2B5EF4-FFF2-40B4-BE49-F238E27FC236}">
                <a16:creationId xmlns:a16="http://schemas.microsoft.com/office/drawing/2014/main" id="{BB0BBCB4-AC43-515D-C033-6E49A3511641}"/>
              </a:ext>
            </a:extLst>
          </p:cNvPr>
          <p:cNvSpPr txBox="1"/>
          <p:nvPr/>
        </p:nvSpPr>
        <p:spPr>
          <a:xfrm>
            <a:off x="5562561" y="2539819"/>
            <a:ext cx="1066876"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chemeClr val="bg1"/>
                </a:solidFill>
                <a:effectLst/>
                <a:uLnTx/>
                <a:uFillTx/>
                <a:latin typeface="Rubik" pitchFamily="2" charset="-79"/>
                <a:cs typeface="Rubik" pitchFamily="2" charset="-79"/>
                <a:sym typeface="Arial"/>
              </a:rPr>
              <a:t>Consideration</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96" name="pole tekstowe 107">
            <a:extLst>
              <a:ext uri="{FF2B5EF4-FFF2-40B4-BE49-F238E27FC236}">
                <a16:creationId xmlns:a16="http://schemas.microsoft.com/office/drawing/2014/main" id="{F85D04A8-D8E6-D4F1-80C0-4AEEB6601A40}"/>
              </a:ext>
            </a:extLst>
          </p:cNvPr>
          <p:cNvSpPr txBox="1"/>
          <p:nvPr/>
        </p:nvSpPr>
        <p:spPr>
          <a:xfrm>
            <a:off x="5562562" y="3099630"/>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- 21 -</a:t>
            </a:r>
          </a:p>
        </p:txBody>
      </p:sp>
      <p:sp>
        <p:nvSpPr>
          <p:cNvPr id="198" name="pole tekstowe 107">
            <a:extLst>
              <a:ext uri="{FF2B5EF4-FFF2-40B4-BE49-F238E27FC236}">
                <a16:creationId xmlns:a16="http://schemas.microsoft.com/office/drawing/2014/main" id="{46328471-1812-56D4-3B1D-D861959D5DF6}"/>
              </a:ext>
            </a:extLst>
          </p:cNvPr>
          <p:cNvSpPr txBox="1"/>
          <p:nvPr/>
        </p:nvSpPr>
        <p:spPr>
          <a:xfrm>
            <a:off x="5562561" y="3430918"/>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Credibility</a:t>
            </a:r>
            <a:r>
              <a:rPr lang="pl-PL" sz="900" b="1" kern="0" dirty="0">
                <a:solidFill>
                  <a:schemeClr val="bg1"/>
                </a:solidFill>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rPr>
              <a:t>Trust</a:t>
            </a:r>
          </a:p>
        </p:txBody>
      </p:sp>
      <p:sp>
        <p:nvSpPr>
          <p:cNvPr id="200" name="pole tekstowe 107">
            <a:extLst>
              <a:ext uri="{FF2B5EF4-FFF2-40B4-BE49-F238E27FC236}">
                <a16:creationId xmlns:a16="http://schemas.microsoft.com/office/drawing/2014/main" id="{8A03E01B-5056-5C2E-BB33-1C66C9435150}"/>
              </a:ext>
            </a:extLst>
          </p:cNvPr>
          <p:cNvSpPr txBox="1"/>
          <p:nvPr/>
        </p:nvSpPr>
        <p:spPr>
          <a:xfrm>
            <a:off x="6425265" y="164078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- 23 -</a:t>
            </a:r>
          </a:p>
        </p:txBody>
      </p:sp>
      <p:sp>
        <p:nvSpPr>
          <p:cNvPr id="201" name="pole tekstowe 107">
            <a:extLst>
              <a:ext uri="{FF2B5EF4-FFF2-40B4-BE49-F238E27FC236}">
                <a16:creationId xmlns:a16="http://schemas.microsoft.com/office/drawing/2014/main" id="{C163A85E-FA97-5BA7-12AA-F4C5F7EB3338}"/>
              </a:ext>
            </a:extLst>
          </p:cNvPr>
          <p:cNvSpPr txBox="1"/>
          <p:nvPr/>
        </p:nvSpPr>
        <p:spPr>
          <a:xfrm>
            <a:off x="6425265" y="261334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- 24 -</a:t>
            </a:r>
          </a:p>
        </p:txBody>
      </p:sp>
      <p:sp>
        <p:nvSpPr>
          <p:cNvPr id="202" name="pole tekstowe 107">
            <a:extLst>
              <a:ext uri="{FF2B5EF4-FFF2-40B4-BE49-F238E27FC236}">
                <a16:creationId xmlns:a16="http://schemas.microsoft.com/office/drawing/2014/main" id="{E6F85DA9-66A7-D727-B54C-E5BE6011902F}"/>
              </a:ext>
            </a:extLst>
          </p:cNvPr>
          <p:cNvSpPr txBox="1"/>
          <p:nvPr/>
        </p:nvSpPr>
        <p:spPr>
          <a:xfrm>
            <a:off x="6425265" y="358760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- 25 -</a:t>
            </a:r>
          </a:p>
        </p:txBody>
      </p:sp>
      <p:sp>
        <p:nvSpPr>
          <p:cNvPr id="203" name="pole tekstowe 107">
            <a:extLst>
              <a:ext uri="{FF2B5EF4-FFF2-40B4-BE49-F238E27FC236}">
                <a16:creationId xmlns:a16="http://schemas.microsoft.com/office/drawing/2014/main" id="{C3C8EBAA-ADC1-6133-1397-558D4CEDE567}"/>
              </a:ext>
            </a:extLst>
          </p:cNvPr>
          <p:cNvSpPr txBox="1"/>
          <p:nvPr/>
        </p:nvSpPr>
        <p:spPr>
          <a:xfrm>
            <a:off x="6425263" y="2058068"/>
            <a:ext cx="1066876"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chemeClr val="bg1"/>
                </a:solidFill>
                <a:effectLst/>
                <a:uLnTx/>
                <a:uFillTx/>
                <a:latin typeface="Rubik" pitchFamily="2" charset="-79"/>
                <a:cs typeface="Rubik" pitchFamily="2" charset="-79"/>
                <a:sym typeface="Arial"/>
              </a:rPr>
              <a:t>Awareness</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04" name="pole tekstowe 107">
            <a:extLst>
              <a:ext uri="{FF2B5EF4-FFF2-40B4-BE49-F238E27FC236}">
                <a16:creationId xmlns:a16="http://schemas.microsoft.com/office/drawing/2014/main" id="{6FF7D1FC-17EC-ADE9-ACD5-8BDFF43DE964}"/>
              </a:ext>
            </a:extLst>
          </p:cNvPr>
          <p:cNvSpPr txBox="1"/>
          <p:nvPr/>
        </p:nvSpPr>
        <p:spPr>
          <a:xfrm>
            <a:off x="6425263" y="2938486"/>
            <a:ext cx="1066876" cy="276999"/>
          </a:xfrm>
          <a:prstGeom prst="rect">
            <a:avLst/>
          </a:prstGeom>
          <a:noFill/>
        </p:spPr>
        <p:txBody>
          <a:bodyPr wrap="square" lIns="47625" tIns="0" rIns="47625" bIns="0" anchor="ctr">
            <a:spAutoFit/>
          </a:bodyPr>
          <a:lstStyle/>
          <a:p>
            <a:pPr algn="ctr">
              <a:defRPr/>
            </a:pPr>
            <a:r>
              <a:rPr lang="pl-PL" sz="900" b="1" kern="0" dirty="0">
                <a:solidFill>
                  <a:schemeClr val="bg1"/>
                </a:solidFill>
                <a:latin typeface="Rubik" pitchFamily="2" charset="-79"/>
                <a:cs typeface="Rubik" pitchFamily="2" charset="-79"/>
                <a:sym typeface="Arial"/>
              </a:rPr>
              <a:t>Brand </a:t>
            </a:r>
          </a:p>
          <a:p>
            <a:pPr algn="ctr">
              <a:defRPr/>
            </a:pPr>
            <a:r>
              <a:rPr lang="pl-PL" sz="900" b="1" kern="0" dirty="0" err="1">
                <a:solidFill>
                  <a:schemeClr val="bg1"/>
                </a:solidFill>
                <a:latin typeface="Rubik" pitchFamily="2" charset="-79"/>
                <a:cs typeface="Rubik" pitchFamily="2" charset="-79"/>
                <a:sym typeface="Arial"/>
              </a:rPr>
              <a:t>linking</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05" name="pole tekstowe 107">
            <a:extLst>
              <a:ext uri="{FF2B5EF4-FFF2-40B4-BE49-F238E27FC236}">
                <a16:creationId xmlns:a16="http://schemas.microsoft.com/office/drawing/2014/main" id="{F3687616-391D-10A8-977A-0EA5A99A8B66}"/>
              </a:ext>
            </a:extLst>
          </p:cNvPr>
          <p:cNvSpPr txBox="1"/>
          <p:nvPr/>
        </p:nvSpPr>
        <p:spPr>
          <a:xfrm>
            <a:off x="6425263" y="3911151"/>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Purchase</a:t>
            </a:r>
            <a:r>
              <a:rPr lang="pl-PL" sz="900" b="1" kern="0" dirty="0">
                <a:solidFill>
                  <a:schemeClr val="bg1"/>
                </a:solidFill>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intent</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06" name="pole tekstowe 107">
            <a:extLst>
              <a:ext uri="{FF2B5EF4-FFF2-40B4-BE49-F238E27FC236}">
                <a16:creationId xmlns:a16="http://schemas.microsoft.com/office/drawing/2014/main" id="{AEC40504-ECD1-B5FF-1A4D-C21030E24BD5}"/>
              </a:ext>
            </a:extLst>
          </p:cNvPr>
          <p:cNvSpPr txBox="1"/>
          <p:nvPr/>
        </p:nvSpPr>
        <p:spPr>
          <a:xfrm>
            <a:off x="7287968" y="212876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a:t>
            </a:r>
            <a:r>
              <a:rPr lang="pl-PL" sz="1200" b="1" dirty="0">
                <a:solidFill>
                  <a:schemeClr val="bg1"/>
                </a:solidFill>
                <a:latin typeface="Rubik" pitchFamily="2" charset="-79"/>
                <a:cs typeface="Rubik" pitchFamily="2" charset="-79"/>
                <a:sym typeface="Arial"/>
              </a:rPr>
              <a:t>6</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07" name="pole tekstowe 107">
            <a:extLst>
              <a:ext uri="{FF2B5EF4-FFF2-40B4-BE49-F238E27FC236}">
                <a16:creationId xmlns:a16="http://schemas.microsoft.com/office/drawing/2014/main" id="{560E7BB1-69E6-0D1C-2C94-76D866D64D34}"/>
              </a:ext>
            </a:extLst>
          </p:cNvPr>
          <p:cNvSpPr txBox="1"/>
          <p:nvPr/>
        </p:nvSpPr>
        <p:spPr>
          <a:xfrm>
            <a:off x="7287966" y="2539819"/>
            <a:ext cx="1066876" cy="138499"/>
          </a:xfrm>
          <a:prstGeom prst="rect">
            <a:avLst/>
          </a:prstGeom>
          <a:noFill/>
        </p:spPr>
        <p:txBody>
          <a:bodyPr wrap="square" lIns="47625" tIns="0" rIns="47625" bIns="0" anchor="ctr">
            <a:spAutoFit/>
          </a:bodyPr>
          <a:lstStyle/>
          <a:p>
            <a:pPr algn="ctr">
              <a:buClr>
                <a:srgbClr val="000000"/>
              </a:buClr>
              <a:defRPr/>
            </a:pPr>
            <a:r>
              <a:rPr kumimoji="0" lang="pl-PL" sz="900" b="1" i="0" u="none" strike="noStrike" kern="0" cap="none" spc="0" normalizeH="0" baseline="0" noProof="0" dirty="0" err="1">
                <a:ln>
                  <a:noFill/>
                </a:ln>
                <a:solidFill>
                  <a:schemeClr val="bg1"/>
                </a:solidFill>
                <a:effectLst/>
                <a:uLnTx/>
                <a:uFillTx/>
                <a:latin typeface="Rubik" pitchFamily="2" charset="-79"/>
                <a:cs typeface="Rubik" pitchFamily="2" charset="-79"/>
                <a:sym typeface="Arial"/>
              </a:rPr>
              <a:t>Preference</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08" name="pole tekstowe 107">
            <a:extLst>
              <a:ext uri="{FF2B5EF4-FFF2-40B4-BE49-F238E27FC236}">
                <a16:creationId xmlns:a16="http://schemas.microsoft.com/office/drawing/2014/main" id="{4D193FFA-A02B-EE83-1204-A12FB4E7AE08}"/>
              </a:ext>
            </a:extLst>
          </p:cNvPr>
          <p:cNvSpPr txBox="1"/>
          <p:nvPr/>
        </p:nvSpPr>
        <p:spPr>
          <a:xfrm>
            <a:off x="7287968" y="3099630"/>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- 27 -</a:t>
            </a:r>
          </a:p>
        </p:txBody>
      </p:sp>
      <p:sp>
        <p:nvSpPr>
          <p:cNvPr id="209" name="pole tekstowe 107">
            <a:extLst>
              <a:ext uri="{FF2B5EF4-FFF2-40B4-BE49-F238E27FC236}">
                <a16:creationId xmlns:a16="http://schemas.microsoft.com/office/drawing/2014/main" id="{3F97C915-6F33-A279-5A19-AE32583C6F3C}"/>
              </a:ext>
            </a:extLst>
          </p:cNvPr>
          <p:cNvSpPr txBox="1"/>
          <p:nvPr/>
        </p:nvSpPr>
        <p:spPr>
          <a:xfrm>
            <a:off x="7287968" y="4068152"/>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28</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10" name="pole tekstowe 107">
            <a:extLst>
              <a:ext uri="{FF2B5EF4-FFF2-40B4-BE49-F238E27FC236}">
                <a16:creationId xmlns:a16="http://schemas.microsoft.com/office/drawing/2014/main" id="{3978C97C-9E49-6B1C-570E-4A2FF5BFCB7A}"/>
              </a:ext>
            </a:extLst>
          </p:cNvPr>
          <p:cNvSpPr txBox="1"/>
          <p:nvPr/>
        </p:nvSpPr>
        <p:spPr>
          <a:xfrm>
            <a:off x="7287966" y="3430918"/>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a:solidFill>
                  <a:schemeClr val="bg1"/>
                </a:solidFill>
                <a:latin typeface="Rubik" pitchFamily="2" charset="-79"/>
                <a:cs typeface="Rubik" pitchFamily="2" charset="-79"/>
                <a:sym typeface="Arial"/>
              </a:rPr>
              <a:t>Brand</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Relevance</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11" name="pole tekstowe 107">
            <a:extLst>
              <a:ext uri="{FF2B5EF4-FFF2-40B4-BE49-F238E27FC236}">
                <a16:creationId xmlns:a16="http://schemas.microsoft.com/office/drawing/2014/main" id="{02A2A7D8-1F9B-4A0E-3312-1B91736039CC}"/>
              </a:ext>
            </a:extLst>
          </p:cNvPr>
          <p:cNvSpPr txBox="1"/>
          <p:nvPr/>
        </p:nvSpPr>
        <p:spPr>
          <a:xfrm>
            <a:off x="7287966" y="4329318"/>
            <a:ext cx="1066876"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Specific</a:t>
            </a:r>
            <a:r>
              <a:rPr lang="pl-PL" sz="900" b="1" kern="0" dirty="0">
                <a:solidFill>
                  <a:schemeClr val="bg1"/>
                </a:solidFill>
                <a:latin typeface="Rubik" pitchFamily="2" charset="-79"/>
                <a:cs typeface="Rubik" pitchFamily="2" charset="-79"/>
                <a:sym typeface="Arial"/>
              </a:rPr>
              <a:t> </a:t>
            </a:r>
            <a:r>
              <a:rPr lang="pl-PL" sz="900" b="1" kern="0" dirty="0" err="1">
                <a:solidFill>
                  <a:schemeClr val="bg1"/>
                </a:solidFill>
                <a:latin typeface="Rubik" pitchFamily="2" charset="-79"/>
                <a:cs typeface="Rubik" pitchFamily="2" charset="-79"/>
                <a:sym typeface="Arial"/>
              </a:rPr>
              <a:t>associations</a:t>
            </a:r>
            <a:r>
              <a:rPr lang="pl-PL" sz="900" b="1" kern="0" dirty="0">
                <a:solidFill>
                  <a:schemeClr val="bg1"/>
                </a:solidFill>
                <a:latin typeface="Rubik" pitchFamily="2" charset="-79"/>
                <a:cs typeface="Rubik" pitchFamily="2" charset="-79"/>
                <a:sym typeface="Arial"/>
              </a:rPr>
              <a:t>/ </a:t>
            </a:r>
            <a:r>
              <a:rPr lang="pl-PL" sz="900" b="1" kern="0" dirty="0" err="1">
                <a:solidFill>
                  <a:schemeClr val="bg1"/>
                </a:solidFill>
                <a:latin typeface="Rubik" pitchFamily="2" charset="-79"/>
                <a:cs typeface="Rubik" pitchFamily="2" charset="-79"/>
                <a:sym typeface="Arial"/>
              </a:rPr>
              <a:t>attributes</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12" name="pole tekstowe 107">
            <a:extLst>
              <a:ext uri="{FF2B5EF4-FFF2-40B4-BE49-F238E27FC236}">
                <a16:creationId xmlns:a16="http://schemas.microsoft.com/office/drawing/2014/main" id="{B05F5A89-3EB6-15EC-1440-DD236578244B}"/>
              </a:ext>
            </a:extLst>
          </p:cNvPr>
          <p:cNvSpPr txBox="1"/>
          <p:nvPr/>
        </p:nvSpPr>
        <p:spPr>
          <a:xfrm>
            <a:off x="8150670" y="261334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- 29 -</a:t>
            </a:r>
          </a:p>
        </p:txBody>
      </p:sp>
      <p:sp>
        <p:nvSpPr>
          <p:cNvPr id="213" name="pole tekstowe 107">
            <a:extLst>
              <a:ext uri="{FF2B5EF4-FFF2-40B4-BE49-F238E27FC236}">
                <a16:creationId xmlns:a16="http://schemas.microsoft.com/office/drawing/2014/main" id="{148EEC1B-84AC-EDAD-F1E5-4D67E2555DD2}"/>
              </a:ext>
            </a:extLst>
          </p:cNvPr>
          <p:cNvSpPr txBox="1"/>
          <p:nvPr/>
        </p:nvSpPr>
        <p:spPr>
          <a:xfrm>
            <a:off x="8150670" y="358760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- 30 -</a:t>
            </a:r>
          </a:p>
        </p:txBody>
      </p:sp>
      <p:sp>
        <p:nvSpPr>
          <p:cNvPr id="214" name="pole tekstowe 107">
            <a:extLst>
              <a:ext uri="{FF2B5EF4-FFF2-40B4-BE49-F238E27FC236}">
                <a16:creationId xmlns:a16="http://schemas.microsoft.com/office/drawing/2014/main" id="{9DE45834-3688-CC9F-E74A-B1A6F73C33C0}"/>
              </a:ext>
            </a:extLst>
          </p:cNvPr>
          <p:cNvSpPr txBox="1"/>
          <p:nvPr/>
        </p:nvSpPr>
        <p:spPr>
          <a:xfrm>
            <a:off x="8150670" y="4558471"/>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- 31 -</a:t>
            </a:r>
          </a:p>
        </p:txBody>
      </p:sp>
      <p:sp>
        <p:nvSpPr>
          <p:cNvPr id="215" name="pole tekstowe 107">
            <a:extLst>
              <a:ext uri="{FF2B5EF4-FFF2-40B4-BE49-F238E27FC236}">
                <a16:creationId xmlns:a16="http://schemas.microsoft.com/office/drawing/2014/main" id="{385ADEF2-839F-3DE8-A0E7-E40D970C5395}"/>
              </a:ext>
            </a:extLst>
          </p:cNvPr>
          <p:cNvSpPr txBox="1"/>
          <p:nvPr/>
        </p:nvSpPr>
        <p:spPr>
          <a:xfrm>
            <a:off x="8150669" y="2869237"/>
            <a:ext cx="1066876" cy="415498"/>
          </a:xfrm>
          <a:prstGeom prst="rect">
            <a:avLst/>
          </a:prstGeom>
          <a:noFill/>
        </p:spPr>
        <p:txBody>
          <a:bodyPr wrap="square" lIns="47625" tIns="0" rIns="47625" bIns="0" anchor="ctr">
            <a:spAutoFit/>
          </a:bodyPr>
          <a:lstStyle/>
          <a:p>
            <a:pPr algn="ctr">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Net </a:t>
            </a:r>
          </a:p>
          <a:p>
            <a:pPr algn="ctr">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Contribution</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p>
          <a:p>
            <a:pPr algn="ctr">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ROI</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16" name="pole tekstowe 107">
            <a:extLst>
              <a:ext uri="{FF2B5EF4-FFF2-40B4-BE49-F238E27FC236}">
                <a16:creationId xmlns:a16="http://schemas.microsoft.com/office/drawing/2014/main" id="{46D713BE-4168-83A7-A5AD-3E7845EB7C6D}"/>
              </a:ext>
            </a:extLst>
          </p:cNvPr>
          <p:cNvSpPr txBox="1"/>
          <p:nvPr/>
        </p:nvSpPr>
        <p:spPr>
          <a:xfrm>
            <a:off x="8150669" y="3911151"/>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Market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share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value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volume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17" name="pole tekstowe 107">
            <a:extLst>
              <a:ext uri="{FF2B5EF4-FFF2-40B4-BE49-F238E27FC236}">
                <a16:creationId xmlns:a16="http://schemas.microsoft.com/office/drawing/2014/main" id="{81E719F2-8A2C-97F9-5633-EDD755D2CF35}"/>
              </a:ext>
            </a:extLst>
          </p:cNvPr>
          <p:cNvSpPr txBox="1"/>
          <p:nvPr/>
        </p:nvSpPr>
        <p:spPr>
          <a:xfrm>
            <a:off x="8150669" y="4753947"/>
            <a:ext cx="1066876" cy="5539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Avr</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Revenue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per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customer</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purchase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CLV</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18" name="pole tekstowe 107">
            <a:extLst>
              <a:ext uri="{FF2B5EF4-FFF2-40B4-BE49-F238E27FC236}">
                <a16:creationId xmlns:a16="http://schemas.microsoft.com/office/drawing/2014/main" id="{097C1CD5-F364-FEEE-D797-521670476FDB}"/>
              </a:ext>
            </a:extLst>
          </p:cNvPr>
          <p:cNvSpPr txBox="1"/>
          <p:nvPr/>
        </p:nvSpPr>
        <p:spPr>
          <a:xfrm>
            <a:off x="9013373" y="212876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- 32 -</a:t>
            </a:r>
          </a:p>
        </p:txBody>
      </p:sp>
      <p:sp>
        <p:nvSpPr>
          <p:cNvPr id="219" name="pole tekstowe 107">
            <a:extLst>
              <a:ext uri="{FF2B5EF4-FFF2-40B4-BE49-F238E27FC236}">
                <a16:creationId xmlns:a16="http://schemas.microsoft.com/office/drawing/2014/main" id="{132EDCA6-BA41-32B9-370E-BAA6A897EC09}"/>
              </a:ext>
            </a:extLst>
          </p:cNvPr>
          <p:cNvSpPr txBox="1"/>
          <p:nvPr/>
        </p:nvSpPr>
        <p:spPr>
          <a:xfrm>
            <a:off x="9013372" y="2332071"/>
            <a:ext cx="1066876" cy="5539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Sales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revenue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margin</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P</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rofit</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20" name="pole tekstowe 107">
            <a:extLst>
              <a:ext uri="{FF2B5EF4-FFF2-40B4-BE49-F238E27FC236}">
                <a16:creationId xmlns:a16="http://schemas.microsoft.com/office/drawing/2014/main" id="{B9F88B78-F135-E368-DE05-017E9E42AE4F}"/>
              </a:ext>
            </a:extLst>
          </p:cNvPr>
          <p:cNvSpPr txBox="1"/>
          <p:nvPr/>
        </p:nvSpPr>
        <p:spPr>
          <a:xfrm>
            <a:off x="9013373" y="3099630"/>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- 33 -</a:t>
            </a:r>
          </a:p>
        </p:txBody>
      </p:sp>
      <p:sp>
        <p:nvSpPr>
          <p:cNvPr id="221" name="pole tekstowe 107">
            <a:extLst>
              <a:ext uri="{FF2B5EF4-FFF2-40B4-BE49-F238E27FC236}">
                <a16:creationId xmlns:a16="http://schemas.microsoft.com/office/drawing/2014/main" id="{F3B00966-28CD-5F86-A00C-13EC015CCE27}"/>
              </a:ext>
            </a:extLst>
          </p:cNvPr>
          <p:cNvSpPr txBox="1"/>
          <p:nvPr/>
        </p:nvSpPr>
        <p:spPr>
          <a:xfrm>
            <a:off x="9013373" y="4068152"/>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34</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22" name="pole tekstowe 107">
            <a:extLst>
              <a:ext uri="{FF2B5EF4-FFF2-40B4-BE49-F238E27FC236}">
                <a16:creationId xmlns:a16="http://schemas.microsoft.com/office/drawing/2014/main" id="{0E600A04-B4C9-A566-E42C-9BBD17ADC72F}"/>
              </a:ext>
            </a:extLst>
          </p:cNvPr>
          <p:cNvSpPr txBox="1"/>
          <p:nvPr/>
        </p:nvSpPr>
        <p:spPr>
          <a:xfrm>
            <a:off x="9013372" y="3292419"/>
            <a:ext cx="1066876" cy="5539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Price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development</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price</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elasticity</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23" name="pole tekstowe 107">
            <a:extLst>
              <a:ext uri="{FF2B5EF4-FFF2-40B4-BE49-F238E27FC236}">
                <a16:creationId xmlns:a16="http://schemas.microsoft.com/office/drawing/2014/main" id="{3032AD0F-6D51-5654-A9C0-893C4AA11A09}"/>
              </a:ext>
            </a:extLst>
          </p:cNvPr>
          <p:cNvSpPr txBox="1"/>
          <p:nvPr/>
        </p:nvSpPr>
        <p:spPr>
          <a:xfrm>
            <a:off x="9013372" y="4398567"/>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rPr>
              <a:t>Brand </a:t>
            </a:r>
            <a:r>
              <a:rPr kumimoji="0" lang="pl-PL" sz="900" b="1" i="0" u="none" strike="noStrike" kern="1200" cap="none" spc="0" normalizeH="0" baseline="0" noProof="0" dirty="0" err="1">
                <a:ln>
                  <a:noFill/>
                </a:ln>
                <a:solidFill>
                  <a:prstClr val="white"/>
                </a:solidFill>
                <a:effectLst/>
                <a:uLnTx/>
                <a:uFillTx/>
                <a:latin typeface="Rubik" pitchFamily="2" charset="-79"/>
                <a:cs typeface="Rubik" pitchFamily="2" charset="-79"/>
                <a:sym typeface="Arial"/>
              </a:rPr>
              <a:t>Penetration</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24" name="pole tekstowe 107">
            <a:extLst>
              <a:ext uri="{FF2B5EF4-FFF2-40B4-BE49-F238E27FC236}">
                <a16:creationId xmlns:a16="http://schemas.microsoft.com/office/drawing/2014/main" id="{9E214FD7-EC92-6EEE-E6FB-A483D9C5EE58}"/>
              </a:ext>
            </a:extLst>
          </p:cNvPr>
          <p:cNvSpPr txBox="1"/>
          <p:nvPr/>
        </p:nvSpPr>
        <p:spPr>
          <a:xfrm>
            <a:off x="9876076" y="261334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- 35 -</a:t>
            </a:r>
          </a:p>
        </p:txBody>
      </p:sp>
      <p:sp>
        <p:nvSpPr>
          <p:cNvPr id="225" name="pole tekstowe 107">
            <a:extLst>
              <a:ext uri="{FF2B5EF4-FFF2-40B4-BE49-F238E27FC236}">
                <a16:creationId xmlns:a16="http://schemas.microsoft.com/office/drawing/2014/main" id="{F578BF2B-2EFB-169E-BCD8-E51296CDE533}"/>
              </a:ext>
            </a:extLst>
          </p:cNvPr>
          <p:cNvSpPr txBox="1"/>
          <p:nvPr/>
        </p:nvSpPr>
        <p:spPr>
          <a:xfrm>
            <a:off x="9876076" y="358760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- 36 -</a:t>
            </a:r>
          </a:p>
        </p:txBody>
      </p:sp>
      <p:sp>
        <p:nvSpPr>
          <p:cNvPr id="226" name="pole tekstowe 107">
            <a:extLst>
              <a:ext uri="{FF2B5EF4-FFF2-40B4-BE49-F238E27FC236}">
                <a16:creationId xmlns:a16="http://schemas.microsoft.com/office/drawing/2014/main" id="{54E50DFB-B4BF-E614-77E7-C15593D2C816}"/>
              </a:ext>
            </a:extLst>
          </p:cNvPr>
          <p:cNvSpPr txBox="1"/>
          <p:nvPr/>
        </p:nvSpPr>
        <p:spPr>
          <a:xfrm>
            <a:off x="9876075" y="2874969"/>
            <a:ext cx="1066876"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Number</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of </a:t>
            </a: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customers</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dynamiics</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p>
        </p:txBody>
      </p:sp>
      <p:sp>
        <p:nvSpPr>
          <p:cNvPr id="227" name="pole tekstowe 107">
            <a:extLst>
              <a:ext uri="{FF2B5EF4-FFF2-40B4-BE49-F238E27FC236}">
                <a16:creationId xmlns:a16="http://schemas.microsoft.com/office/drawing/2014/main" id="{0E6CAD85-53CC-CF13-6AF9-6E06D8165FEB}"/>
              </a:ext>
            </a:extLst>
          </p:cNvPr>
          <p:cNvSpPr txBox="1"/>
          <p:nvPr/>
        </p:nvSpPr>
        <p:spPr>
          <a:xfrm>
            <a:off x="9876075" y="3916883"/>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R</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epurchase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frequency</a:t>
            </a:r>
            <a:endPar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endParaRPr>
          </a:p>
        </p:txBody>
      </p:sp>
      <p:sp>
        <p:nvSpPr>
          <p:cNvPr id="228" name="pole tekstowe 107">
            <a:extLst>
              <a:ext uri="{FF2B5EF4-FFF2-40B4-BE49-F238E27FC236}">
                <a16:creationId xmlns:a16="http://schemas.microsoft.com/office/drawing/2014/main" id="{3218F54A-D02D-738A-6FEA-F6780D82E3CF}"/>
              </a:ext>
            </a:extLst>
          </p:cNvPr>
          <p:cNvSpPr txBox="1"/>
          <p:nvPr/>
        </p:nvSpPr>
        <p:spPr>
          <a:xfrm>
            <a:off x="10738784" y="3099630"/>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- 37 -</a:t>
            </a:r>
          </a:p>
        </p:txBody>
      </p:sp>
      <p:sp>
        <p:nvSpPr>
          <p:cNvPr id="229" name="pole tekstowe 107">
            <a:extLst>
              <a:ext uri="{FF2B5EF4-FFF2-40B4-BE49-F238E27FC236}">
                <a16:creationId xmlns:a16="http://schemas.microsoft.com/office/drawing/2014/main" id="{D677AA45-0AA4-9EC2-334A-E2CD8AB26B94}"/>
              </a:ext>
            </a:extLst>
          </p:cNvPr>
          <p:cNvSpPr txBox="1"/>
          <p:nvPr/>
        </p:nvSpPr>
        <p:spPr>
          <a:xfrm>
            <a:off x="10738784" y="4068152"/>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38</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30" name="pole tekstowe 107">
            <a:extLst>
              <a:ext uri="{FF2B5EF4-FFF2-40B4-BE49-F238E27FC236}">
                <a16:creationId xmlns:a16="http://schemas.microsoft.com/office/drawing/2014/main" id="{D2E468A8-ACCB-5B40-B707-384227B56FCD}"/>
              </a:ext>
            </a:extLst>
          </p:cNvPr>
          <p:cNvSpPr txBox="1"/>
          <p:nvPr/>
        </p:nvSpPr>
        <p:spPr>
          <a:xfrm>
            <a:off x="10738782" y="3426880"/>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Customer</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Satisfaction</a:t>
            </a:r>
            <a:endParaRPr kumimoji="0" lang="pl-PL" sz="900" b="1" i="0" u="none" strike="noStrike" kern="0" cap="none" spc="0" normalizeH="0" baseline="0" noProof="0" dirty="0">
              <a:ln>
                <a:noFill/>
              </a:ln>
              <a:solidFill>
                <a:srgbClr val="000000"/>
              </a:solidFill>
              <a:effectLst/>
              <a:uLnTx/>
              <a:uFillTx/>
              <a:latin typeface="Rubik" pitchFamily="2" charset="-79"/>
              <a:cs typeface="Rubik" pitchFamily="2" charset="-79"/>
              <a:sym typeface="Arial"/>
            </a:endParaRPr>
          </a:p>
        </p:txBody>
      </p:sp>
      <p:sp>
        <p:nvSpPr>
          <p:cNvPr id="231" name="pole tekstowe 107">
            <a:extLst>
              <a:ext uri="{FF2B5EF4-FFF2-40B4-BE49-F238E27FC236}">
                <a16:creationId xmlns:a16="http://schemas.microsoft.com/office/drawing/2014/main" id="{C7743823-9E7A-15E5-2E70-7F8FB4C20838}"/>
              </a:ext>
            </a:extLst>
          </p:cNvPr>
          <p:cNvSpPr txBox="1"/>
          <p:nvPr/>
        </p:nvSpPr>
        <p:spPr>
          <a:xfrm>
            <a:off x="10738782" y="4436569"/>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1200" cap="none" spc="0" normalizeH="0" baseline="0" noProof="0" dirty="0" err="1">
                <a:ln>
                  <a:noFill/>
                </a:ln>
                <a:solidFill>
                  <a:prstClr val="white"/>
                </a:solidFill>
                <a:effectLst/>
                <a:uLnTx/>
                <a:uFillTx/>
                <a:latin typeface="Rubik" pitchFamily="2" charset="-79"/>
                <a:cs typeface="Rubik" pitchFamily="2" charset="-79"/>
                <a:sym typeface="Arial"/>
              </a:rPr>
              <a:t>Recommedation</a:t>
            </a:r>
            <a:r>
              <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rPr>
              <a:t> (NPS)</a:t>
            </a:r>
          </a:p>
        </p:txBody>
      </p:sp>
      <p:sp>
        <p:nvSpPr>
          <p:cNvPr id="232" name="pole tekstowe 107">
            <a:extLst>
              <a:ext uri="{FF2B5EF4-FFF2-40B4-BE49-F238E27FC236}">
                <a16:creationId xmlns:a16="http://schemas.microsoft.com/office/drawing/2014/main" id="{8857CBBD-EEB5-DA0E-75E8-0793C02708F0}"/>
              </a:ext>
            </a:extLst>
          </p:cNvPr>
          <p:cNvSpPr txBox="1"/>
          <p:nvPr/>
        </p:nvSpPr>
        <p:spPr>
          <a:xfrm>
            <a:off x="386344" y="3506723"/>
            <a:ext cx="1066874"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SOS/SOV</a:t>
            </a:r>
            <a:endParaRPr kumimoji="0" lang="pl-PL"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endParaRPr>
          </a:p>
        </p:txBody>
      </p:sp>
      <p:grpSp>
        <p:nvGrpSpPr>
          <p:cNvPr id="49" name="Group 48">
            <a:extLst>
              <a:ext uri="{FF2B5EF4-FFF2-40B4-BE49-F238E27FC236}">
                <a16:creationId xmlns:a16="http://schemas.microsoft.com/office/drawing/2014/main" id="{68ADCF0F-8330-369A-3E21-ADC1EB757958}"/>
              </a:ext>
            </a:extLst>
          </p:cNvPr>
          <p:cNvGrpSpPr/>
          <p:nvPr/>
        </p:nvGrpSpPr>
        <p:grpSpPr>
          <a:xfrm>
            <a:off x="6095999" y="5843848"/>
            <a:ext cx="5709659" cy="730185"/>
            <a:chOff x="6095999" y="5843848"/>
            <a:chExt cx="5709659" cy="730185"/>
          </a:xfrm>
        </p:grpSpPr>
        <p:grpSp>
          <p:nvGrpSpPr>
            <p:cNvPr id="255" name="Group 254">
              <a:extLst>
                <a:ext uri="{FF2B5EF4-FFF2-40B4-BE49-F238E27FC236}">
                  <a16:creationId xmlns:a16="http://schemas.microsoft.com/office/drawing/2014/main" id="{8B7F29C3-6B03-9303-3804-E7A9E0534C7A}"/>
                </a:ext>
              </a:extLst>
            </p:cNvPr>
            <p:cNvGrpSpPr/>
            <p:nvPr/>
          </p:nvGrpSpPr>
          <p:grpSpPr>
            <a:xfrm>
              <a:off x="6095999" y="5843848"/>
              <a:ext cx="5709659" cy="730185"/>
              <a:chOff x="386345" y="1046045"/>
              <a:chExt cx="11421524" cy="1460650"/>
            </a:xfrm>
          </p:grpSpPr>
          <p:pic>
            <p:nvPicPr>
              <p:cNvPr id="242" name="Graphic 241">
                <a:extLst>
                  <a:ext uri="{FF2B5EF4-FFF2-40B4-BE49-F238E27FC236}">
                    <a16:creationId xmlns:a16="http://schemas.microsoft.com/office/drawing/2014/main" id="{F38CEB59-CDE1-C4A3-18CD-7ECF3ADED00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6345" y="1046045"/>
                <a:ext cx="2329894" cy="815463"/>
              </a:xfrm>
              <a:prstGeom prst="rect">
                <a:avLst/>
              </a:prstGeom>
              <a:effectLst/>
            </p:spPr>
          </p:pic>
          <p:pic>
            <p:nvPicPr>
              <p:cNvPr id="243" name="Graphic 242">
                <a:extLst>
                  <a:ext uri="{FF2B5EF4-FFF2-40B4-BE49-F238E27FC236}">
                    <a16:creationId xmlns:a16="http://schemas.microsoft.com/office/drawing/2014/main" id="{BA81255A-14B7-D058-7664-CAB82DCA45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31055" y="1046045"/>
                <a:ext cx="2329894" cy="815463"/>
              </a:xfrm>
              <a:prstGeom prst="rect">
                <a:avLst/>
              </a:prstGeom>
              <a:effectLst/>
            </p:spPr>
          </p:pic>
          <p:pic>
            <p:nvPicPr>
              <p:cNvPr id="244" name="Graphic 243">
                <a:extLst>
                  <a:ext uri="{FF2B5EF4-FFF2-40B4-BE49-F238E27FC236}">
                    <a16:creationId xmlns:a16="http://schemas.microsoft.com/office/drawing/2014/main" id="{9955FEE7-48BE-8019-AAFF-0DF04C184B4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03410" y="1046045"/>
                <a:ext cx="2329894" cy="815463"/>
              </a:xfrm>
              <a:prstGeom prst="rect">
                <a:avLst/>
              </a:prstGeom>
              <a:effectLst/>
            </p:spPr>
          </p:pic>
          <p:pic>
            <p:nvPicPr>
              <p:cNvPr id="245" name="Graphic 244">
                <a:extLst>
                  <a:ext uri="{FF2B5EF4-FFF2-40B4-BE49-F238E27FC236}">
                    <a16:creationId xmlns:a16="http://schemas.microsoft.com/office/drawing/2014/main" id="{EEBF343A-8EC3-C6DB-C312-33CF7160ECA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475764" y="1046045"/>
                <a:ext cx="2329894" cy="815463"/>
              </a:xfrm>
              <a:prstGeom prst="rect">
                <a:avLst/>
              </a:prstGeom>
              <a:effectLst/>
            </p:spPr>
          </p:pic>
          <p:sp>
            <p:nvSpPr>
              <p:cNvPr id="250" name="TextBox 249">
                <a:extLst>
                  <a:ext uri="{FF2B5EF4-FFF2-40B4-BE49-F238E27FC236}">
                    <a16:creationId xmlns:a16="http://schemas.microsoft.com/office/drawing/2014/main" id="{EDFF44E5-2184-F988-1EBB-9F353FE8820B}"/>
                  </a:ext>
                </a:extLst>
              </p:cNvPr>
              <p:cNvSpPr txBox="1"/>
              <p:nvPr/>
            </p:nvSpPr>
            <p:spPr>
              <a:xfrm>
                <a:off x="389895" y="1910711"/>
                <a:ext cx="11417974" cy="595984"/>
              </a:xfrm>
              <a:prstGeom prst="rect">
                <a:avLst/>
              </a:prstGeom>
              <a:noFill/>
            </p:spPr>
            <p:txBody>
              <a:bodyPr wrap="square" rtlCol="0">
                <a:spAutoFit/>
              </a:bodyPr>
              <a:lstStyle/>
              <a:p>
                <a:pPr algn="ctr"/>
                <a:r>
                  <a:rPr lang="pl-PL" sz="1500" spc="600" dirty="0"/>
                  <a:t>CYKL BIZNESOWY</a:t>
                </a:r>
              </a:p>
            </p:txBody>
          </p:sp>
          <p:pic>
            <p:nvPicPr>
              <p:cNvPr id="251" name="Graphic 250">
                <a:extLst>
                  <a:ext uri="{FF2B5EF4-FFF2-40B4-BE49-F238E27FC236}">
                    <a16:creationId xmlns:a16="http://schemas.microsoft.com/office/drawing/2014/main" id="{0F13AF80-A09B-AC96-B974-C15C90CE8F23}"/>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2650404" y="1061956"/>
                <a:ext cx="2329200" cy="815218"/>
              </a:xfrm>
              <a:prstGeom prst="rect">
                <a:avLst/>
              </a:prstGeom>
              <a:effectLst/>
            </p:spPr>
          </p:pic>
        </p:grpSp>
        <p:pic>
          <p:nvPicPr>
            <p:cNvPr id="40" name="Graphic 39">
              <a:extLst>
                <a:ext uri="{FF2B5EF4-FFF2-40B4-BE49-F238E27FC236}">
                  <a16:creationId xmlns:a16="http://schemas.microsoft.com/office/drawing/2014/main" id="{F78642C8-79C5-FC97-BCDC-740523729CD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77749" y="5891513"/>
              <a:ext cx="288000" cy="288000"/>
            </a:xfrm>
            <a:prstGeom prst="rect">
              <a:avLst/>
            </a:prstGeom>
          </p:spPr>
        </p:pic>
        <p:pic>
          <p:nvPicPr>
            <p:cNvPr id="42" name="Graphic 41">
              <a:extLst>
                <a:ext uri="{FF2B5EF4-FFF2-40B4-BE49-F238E27FC236}">
                  <a16:creationId xmlns:a16="http://schemas.microsoft.com/office/drawing/2014/main" id="{0E3CB44E-D7B1-2099-9688-398EA55C8FD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941394" y="5891513"/>
              <a:ext cx="288000" cy="288000"/>
            </a:xfrm>
            <a:prstGeom prst="rect">
              <a:avLst/>
            </a:prstGeom>
          </p:spPr>
        </p:pic>
        <p:pic>
          <p:nvPicPr>
            <p:cNvPr id="44" name="Graphic 43">
              <a:extLst>
                <a:ext uri="{FF2B5EF4-FFF2-40B4-BE49-F238E27FC236}">
                  <a16:creationId xmlns:a16="http://schemas.microsoft.com/office/drawing/2014/main" id="{41A3DD89-E817-6ADA-38FB-FBD730CA872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799943" y="5919506"/>
              <a:ext cx="288000" cy="288000"/>
            </a:xfrm>
            <a:prstGeom prst="rect">
              <a:avLst/>
            </a:prstGeom>
          </p:spPr>
        </p:pic>
        <p:pic>
          <p:nvPicPr>
            <p:cNvPr id="46" name="Graphic 45">
              <a:extLst>
                <a:ext uri="{FF2B5EF4-FFF2-40B4-BE49-F238E27FC236}">
                  <a16:creationId xmlns:a16="http://schemas.microsoft.com/office/drawing/2014/main" id="{0D5DAFD3-508A-696E-8243-E975DF02DDCD}"/>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532936" y="5891513"/>
              <a:ext cx="288000" cy="288000"/>
            </a:xfrm>
            <a:prstGeom prst="rect">
              <a:avLst/>
            </a:prstGeom>
          </p:spPr>
        </p:pic>
        <p:pic>
          <p:nvPicPr>
            <p:cNvPr id="48" name="Graphic 47">
              <a:extLst>
                <a:ext uri="{FF2B5EF4-FFF2-40B4-BE49-F238E27FC236}">
                  <a16:creationId xmlns:a16="http://schemas.microsoft.com/office/drawing/2014/main" id="{9BAA03BE-BF97-78CD-234D-6AC5DE85D5C2}"/>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1054922" y="5891513"/>
              <a:ext cx="288000" cy="288000"/>
            </a:xfrm>
            <a:prstGeom prst="rect">
              <a:avLst/>
            </a:prstGeom>
          </p:spPr>
        </p:pic>
      </p:grpSp>
    </p:spTree>
    <p:extLst>
      <p:ext uri="{BB962C8B-B14F-4D97-AF65-F5344CB8AC3E}">
        <p14:creationId xmlns:p14="http://schemas.microsoft.com/office/powerpoint/2010/main" val="4199795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5D652-4BDE-4C81-FC34-1E5F7887BA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23EA1C-57FA-2474-DCBC-7DEF4629AD8A}"/>
              </a:ext>
            </a:extLst>
          </p:cNvPr>
          <p:cNvSpPr>
            <a:spLocks noGrp="1"/>
          </p:cNvSpPr>
          <p:nvPr>
            <p:ph type="title"/>
          </p:nvPr>
        </p:nvSpPr>
        <p:spPr>
          <a:xfrm>
            <a:off x="508933" y="286210"/>
            <a:ext cx="10515600" cy="969135"/>
          </a:xfrm>
        </p:spPr>
        <p:txBody>
          <a:bodyPr>
            <a:normAutofit fontScale="90000"/>
          </a:bodyPr>
          <a:lstStyle/>
          <a:p>
            <a:pPr>
              <a:lnSpc>
                <a:spcPct val="100000"/>
              </a:lnSpc>
              <a:spcBef>
                <a:spcPts val="0"/>
              </a:spcBef>
              <a:buClr>
                <a:srgbClr val="000000"/>
              </a:buClr>
              <a:buSzPct val="100000"/>
            </a:pPr>
            <a:r>
              <a:rPr lang="pl-PL" sz="2800" dirty="0">
                <a:ea typeface="Calibri"/>
                <a:cs typeface="Calibri"/>
                <a:sym typeface="Calibri"/>
              </a:rPr>
              <a:t>Przykładowy Model Wskaźników Efektywnościowych</a:t>
            </a:r>
            <a:br>
              <a:rPr lang="pl-PL" sz="2800" dirty="0">
                <a:ea typeface="Calibri"/>
                <a:cs typeface="Calibri"/>
                <a:sym typeface="Calibri"/>
              </a:rPr>
            </a:br>
            <a:r>
              <a:rPr lang="pl-PL" sz="3800" dirty="0">
                <a:ea typeface="Calibri"/>
                <a:cs typeface="Calibri"/>
                <a:sym typeface="Calibri"/>
              </a:rPr>
              <a:t>dla branży usług</a:t>
            </a:r>
          </a:p>
        </p:txBody>
      </p:sp>
      <p:grpSp>
        <p:nvGrpSpPr>
          <p:cNvPr id="49" name="Group 48">
            <a:extLst>
              <a:ext uri="{FF2B5EF4-FFF2-40B4-BE49-F238E27FC236}">
                <a16:creationId xmlns:a16="http://schemas.microsoft.com/office/drawing/2014/main" id="{BE8D2723-B2D6-B210-311F-2C7021F1490B}"/>
              </a:ext>
            </a:extLst>
          </p:cNvPr>
          <p:cNvGrpSpPr/>
          <p:nvPr/>
        </p:nvGrpSpPr>
        <p:grpSpPr>
          <a:xfrm>
            <a:off x="6095999" y="5843848"/>
            <a:ext cx="5709659" cy="730185"/>
            <a:chOff x="6095999" y="5843848"/>
            <a:chExt cx="5709659" cy="730185"/>
          </a:xfrm>
        </p:grpSpPr>
        <p:grpSp>
          <p:nvGrpSpPr>
            <p:cNvPr id="255" name="Group 254">
              <a:extLst>
                <a:ext uri="{FF2B5EF4-FFF2-40B4-BE49-F238E27FC236}">
                  <a16:creationId xmlns:a16="http://schemas.microsoft.com/office/drawing/2014/main" id="{525F48B5-E7D8-C23B-13B2-183C0E061D86}"/>
                </a:ext>
              </a:extLst>
            </p:cNvPr>
            <p:cNvGrpSpPr/>
            <p:nvPr/>
          </p:nvGrpSpPr>
          <p:grpSpPr>
            <a:xfrm>
              <a:off x="6095999" y="5843848"/>
              <a:ext cx="5709659" cy="730185"/>
              <a:chOff x="386345" y="1046045"/>
              <a:chExt cx="11421524" cy="1460650"/>
            </a:xfrm>
          </p:grpSpPr>
          <p:pic>
            <p:nvPicPr>
              <p:cNvPr id="242" name="Graphic 241">
                <a:extLst>
                  <a:ext uri="{FF2B5EF4-FFF2-40B4-BE49-F238E27FC236}">
                    <a16:creationId xmlns:a16="http://schemas.microsoft.com/office/drawing/2014/main" id="{716691E0-254F-2BD1-DC50-093EE2075E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6345" y="1046045"/>
                <a:ext cx="2329894" cy="815463"/>
              </a:xfrm>
              <a:prstGeom prst="rect">
                <a:avLst/>
              </a:prstGeom>
              <a:effectLst/>
            </p:spPr>
          </p:pic>
          <p:pic>
            <p:nvPicPr>
              <p:cNvPr id="243" name="Graphic 242">
                <a:extLst>
                  <a:ext uri="{FF2B5EF4-FFF2-40B4-BE49-F238E27FC236}">
                    <a16:creationId xmlns:a16="http://schemas.microsoft.com/office/drawing/2014/main" id="{7154C07D-472F-F45C-B067-55AEBD836C3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31055" y="1046045"/>
                <a:ext cx="2329894" cy="815463"/>
              </a:xfrm>
              <a:prstGeom prst="rect">
                <a:avLst/>
              </a:prstGeom>
              <a:effectLst/>
            </p:spPr>
          </p:pic>
          <p:pic>
            <p:nvPicPr>
              <p:cNvPr id="244" name="Graphic 243">
                <a:extLst>
                  <a:ext uri="{FF2B5EF4-FFF2-40B4-BE49-F238E27FC236}">
                    <a16:creationId xmlns:a16="http://schemas.microsoft.com/office/drawing/2014/main" id="{17B45978-0A3D-B1D2-46B3-F9FCB97BD9A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03410" y="1046045"/>
                <a:ext cx="2329894" cy="815463"/>
              </a:xfrm>
              <a:prstGeom prst="rect">
                <a:avLst/>
              </a:prstGeom>
              <a:effectLst/>
            </p:spPr>
          </p:pic>
          <p:pic>
            <p:nvPicPr>
              <p:cNvPr id="245" name="Graphic 244">
                <a:extLst>
                  <a:ext uri="{FF2B5EF4-FFF2-40B4-BE49-F238E27FC236}">
                    <a16:creationId xmlns:a16="http://schemas.microsoft.com/office/drawing/2014/main" id="{2AA98EAA-6CBB-9049-3E46-FFB2C577570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475764" y="1046045"/>
                <a:ext cx="2329894" cy="815463"/>
              </a:xfrm>
              <a:prstGeom prst="rect">
                <a:avLst/>
              </a:prstGeom>
              <a:effectLst/>
            </p:spPr>
          </p:pic>
          <p:sp>
            <p:nvSpPr>
              <p:cNvPr id="250" name="TextBox 249">
                <a:extLst>
                  <a:ext uri="{FF2B5EF4-FFF2-40B4-BE49-F238E27FC236}">
                    <a16:creationId xmlns:a16="http://schemas.microsoft.com/office/drawing/2014/main" id="{E343F56C-4AD3-1571-3402-45F1C5F32F2C}"/>
                  </a:ext>
                </a:extLst>
              </p:cNvPr>
              <p:cNvSpPr txBox="1"/>
              <p:nvPr/>
            </p:nvSpPr>
            <p:spPr>
              <a:xfrm>
                <a:off x="389895" y="1910711"/>
                <a:ext cx="11417974" cy="595984"/>
              </a:xfrm>
              <a:prstGeom prst="rect">
                <a:avLst/>
              </a:prstGeom>
              <a:noFill/>
            </p:spPr>
            <p:txBody>
              <a:bodyPr wrap="square" rtlCol="0">
                <a:spAutoFit/>
              </a:bodyPr>
              <a:lstStyle/>
              <a:p>
                <a:pPr algn="ctr"/>
                <a:r>
                  <a:rPr lang="pl-PL" sz="1500" spc="600" dirty="0"/>
                  <a:t>CYKL BIZNESOWY</a:t>
                </a:r>
              </a:p>
            </p:txBody>
          </p:sp>
          <p:pic>
            <p:nvPicPr>
              <p:cNvPr id="251" name="Graphic 250">
                <a:extLst>
                  <a:ext uri="{FF2B5EF4-FFF2-40B4-BE49-F238E27FC236}">
                    <a16:creationId xmlns:a16="http://schemas.microsoft.com/office/drawing/2014/main" id="{4E794DE4-3B23-3341-6AC2-374E11EE6853}"/>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2650404" y="1061956"/>
                <a:ext cx="2329200" cy="815218"/>
              </a:xfrm>
              <a:prstGeom prst="rect">
                <a:avLst/>
              </a:prstGeom>
              <a:effectLst/>
            </p:spPr>
          </p:pic>
        </p:grpSp>
        <p:pic>
          <p:nvPicPr>
            <p:cNvPr id="40" name="Graphic 39">
              <a:extLst>
                <a:ext uri="{FF2B5EF4-FFF2-40B4-BE49-F238E27FC236}">
                  <a16:creationId xmlns:a16="http://schemas.microsoft.com/office/drawing/2014/main" id="{A9F65D12-0B60-CA4B-F9A6-3C44F42FFF4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77749" y="5891513"/>
              <a:ext cx="288000" cy="288000"/>
            </a:xfrm>
            <a:prstGeom prst="rect">
              <a:avLst/>
            </a:prstGeom>
          </p:spPr>
        </p:pic>
        <p:pic>
          <p:nvPicPr>
            <p:cNvPr id="42" name="Graphic 41">
              <a:extLst>
                <a:ext uri="{FF2B5EF4-FFF2-40B4-BE49-F238E27FC236}">
                  <a16:creationId xmlns:a16="http://schemas.microsoft.com/office/drawing/2014/main" id="{C7C40FF1-66E4-9B83-5018-5A8E3CCB279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941394" y="5891513"/>
              <a:ext cx="288000" cy="288000"/>
            </a:xfrm>
            <a:prstGeom prst="rect">
              <a:avLst/>
            </a:prstGeom>
          </p:spPr>
        </p:pic>
        <p:pic>
          <p:nvPicPr>
            <p:cNvPr id="44" name="Graphic 43">
              <a:extLst>
                <a:ext uri="{FF2B5EF4-FFF2-40B4-BE49-F238E27FC236}">
                  <a16:creationId xmlns:a16="http://schemas.microsoft.com/office/drawing/2014/main" id="{6C0F25DD-C47E-8DF2-9785-77CBAC0CFB22}"/>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799943" y="5919506"/>
              <a:ext cx="288000" cy="288000"/>
            </a:xfrm>
            <a:prstGeom prst="rect">
              <a:avLst/>
            </a:prstGeom>
          </p:spPr>
        </p:pic>
        <p:pic>
          <p:nvPicPr>
            <p:cNvPr id="46" name="Graphic 45">
              <a:extLst>
                <a:ext uri="{FF2B5EF4-FFF2-40B4-BE49-F238E27FC236}">
                  <a16:creationId xmlns:a16="http://schemas.microsoft.com/office/drawing/2014/main" id="{7883FCAF-23CF-4622-15BC-745FBAA7C987}"/>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532936" y="5891513"/>
              <a:ext cx="288000" cy="288000"/>
            </a:xfrm>
            <a:prstGeom prst="rect">
              <a:avLst/>
            </a:prstGeom>
          </p:spPr>
        </p:pic>
        <p:pic>
          <p:nvPicPr>
            <p:cNvPr id="48" name="Graphic 47">
              <a:extLst>
                <a:ext uri="{FF2B5EF4-FFF2-40B4-BE49-F238E27FC236}">
                  <a16:creationId xmlns:a16="http://schemas.microsoft.com/office/drawing/2014/main" id="{74B7CD07-D16C-6FC3-DA35-7C3FE397E159}"/>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1054922" y="5891513"/>
              <a:ext cx="288000" cy="288000"/>
            </a:xfrm>
            <a:prstGeom prst="rect">
              <a:avLst/>
            </a:prstGeom>
          </p:spPr>
        </p:pic>
      </p:grpSp>
      <p:sp>
        <p:nvSpPr>
          <p:cNvPr id="39" name="Sześciokąt 26">
            <a:extLst>
              <a:ext uri="{FF2B5EF4-FFF2-40B4-BE49-F238E27FC236}">
                <a16:creationId xmlns:a16="http://schemas.microsoft.com/office/drawing/2014/main" id="{031C69D8-D120-30F7-B7D0-9004A7F91A70}"/>
              </a:ext>
            </a:extLst>
          </p:cNvPr>
          <p:cNvSpPr/>
          <p:nvPr/>
        </p:nvSpPr>
        <p:spPr>
          <a:xfrm>
            <a:off x="10738785" y="3086767"/>
            <a:ext cx="1066873" cy="941222"/>
          </a:xfrm>
          <a:prstGeom prst="hexagon">
            <a:avLst/>
          </a:prstGeom>
          <a:solidFill>
            <a:srgbClr val="92D05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1" name="Sześciokąt 26">
            <a:extLst>
              <a:ext uri="{FF2B5EF4-FFF2-40B4-BE49-F238E27FC236}">
                <a16:creationId xmlns:a16="http://schemas.microsoft.com/office/drawing/2014/main" id="{592F2D58-8D90-228F-8A02-ACCAB5D55E9B}"/>
              </a:ext>
            </a:extLst>
          </p:cNvPr>
          <p:cNvSpPr/>
          <p:nvPr/>
        </p:nvSpPr>
        <p:spPr>
          <a:xfrm>
            <a:off x="10738785" y="4059328"/>
            <a:ext cx="1066873" cy="941222"/>
          </a:xfrm>
          <a:prstGeom prst="hexagon">
            <a:avLst/>
          </a:prstGeom>
          <a:solidFill>
            <a:srgbClr val="92D05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3" name="Sześciokąt 26">
            <a:extLst>
              <a:ext uri="{FF2B5EF4-FFF2-40B4-BE49-F238E27FC236}">
                <a16:creationId xmlns:a16="http://schemas.microsoft.com/office/drawing/2014/main" id="{3F93DC51-DD0B-B783-0B3A-6D165CF7720A}"/>
              </a:ext>
            </a:extLst>
          </p:cNvPr>
          <p:cNvSpPr/>
          <p:nvPr/>
        </p:nvSpPr>
        <p:spPr>
          <a:xfrm>
            <a:off x="9876077" y="2606218"/>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5" name="Sześciokąt 26">
            <a:extLst>
              <a:ext uri="{FF2B5EF4-FFF2-40B4-BE49-F238E27FC236}">
                <a16:creationId xmlns:a16="http://schemas.microsoft.com/office/drawing/2014/main" id="{F36B1452-D477-9717-9657-138E9BAC6E16}"/>
              </a:ext>
            </a:extLst>
          </p:cNvPr>
          <p:cNvSpPr/>
          <p:nvPr/>
        </p:nvSpPr>
        <p:spPr>
          <a:xfrm>
            <a:off x="9876077" y="3578779"/>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7" name="Sześciokąt 26">
            <a:extLst>
              <a:ext uri="{FF2B5EF4-FFF2-40B4-BE49-F238E27FC236}">
                <a16:creationId xmlns:a16="http://schemas.microsoft.com/office/drawing/2014/main" id="{7A2D3A57-3791-18CC-E68F-541489C0ECAC}"/>
              </a:ext>
            </a:extLst>
          </p:cNvPr>
          <p:cNvSpPr/>
          <p:nvPr/>
        </p:nvSpPr>
        <p:spPr>
          <a:xfrm>
            <a:off x="9013374" y="2119939"/>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0" name="Sześciokąt 26">
            <a:extLst>
              <a:ext uri="{FF2B5EF4-FFF2-40B4-BE49-F238E27FC236}">
                <a16:creationId xmlns:a16="http://schemas.microsoft.com/office/drawing/2014/main" id="{C2A3187E-013B-45DA-0D54-65C115983908}"/>
              </a:ext>
            </a:extLst>
          </p:cNvPr>
          <p:cNvSpPr/>
          <p:nvPr/>
        </p:nvSpPr>
        <p:spPr>
          <a:xfrm>
            <a:off x="9013374" y="3092500"/>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1" name="Sześciokąt 26">
            <a:extLst>
              <a:ext uri="{FF2B5EF4-FFF2-40B4-BE49-F238E27FC236}">
                <a16:creationId xmlns:a16="http://schemas.microsoft.com/office/drawing/2014/main" id="{39E853D5-BDF7-C3B8-C70C-C28103CA073C}"/>
              </a:ext>
            </a:extLst>
          </p:cNvPr>
          <p:cNvSpPr/>
          <p:nvPr/>
        </p:nvSpPr>
        <p:spPr>
          <a:xfrm>
            <a:off x="9013374" y="4065061"/>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2" name="Sześciokąt 26">
            <a:extLst>
              <a:ext uri="{FF2B5EF4-FFF2-40B4-BE49-F238E27FC236}">
                <a16:creationId xmlns:a16="http://schemas.microsoft.com/office/drawing/2014/main" id="{15C0BFE6-E695-5AD6-0A8C-B49F89F8D7C5}"/>
              </a:ext>
            </a:extLst>
          </p:cNvPr>
          <p:cNvSpPr/>
          <p:nvPr/>
        </p:nvSpPr>
        <p:spPr>
          <a:xfrm>
            <a:off x="8150672" y="2606218"/>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3" name="Sześciokąt 26">
            <a:extLst>
              <a:ext uri="{FF2B5EF4-FFF2-40B4-BE49-F238E27FC236}">
                <a16:creationId xmlns:a16="http://schemas.microsoft.com/office/drawing/2014/main" id="{966BA5E3-977B-8E8D-BA60-89B288EDDD90}"/>
              </a:ext>
            </a:extLst>
          </p:cNvPr>
          <p:cNvSpPr/>
          <p:nvPr/>
        </p:nvSpPr>
        <p:spPr>
          <a:xfrm>
            <a:off x="8150672" y="3578779"/>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4" name="Sześciokąt 26">
            <a:extLst>
              <a:ext uri="{FF2B5EF4-FFF2-40B4-BE49-F238E27FC236}">
                <a16:creationId xmlns:a16="http://schemas.microsoft.com/office/drawing/2014/main" id="{6D0FD561-EB41-CD8A-711A-0CDD98B6454D}"/>
              </a:ext>
            </a:extLst>
          </p:cNvPr>
          <p:cNvSpPr/>
          <p:nvPr/>
        </p:nvSpPr>
        <p:spPr>
          <a:xfrm>
            <a:off x="8150672" y="4551341"/>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5" name="Sześciokąt 26">
            <a:extLst>
              <a:ext uri="{FF2B5EF4-FFF2-40B4-BE49-F238E27FC236}">
                <a16:creationId xmlns:a16="http://schemas.microsoft.com/office/drawing/2014/main" id="{2558167D-AE27-E194-DBB9-D889264FE748}"/>
              </a:ext>
            </a:extLst>
          </p:cNvPr>
          <p:cNvSpPr/>
          <p:nvPr/>
        </p:nvSpPr>
        <p:spPr>
          <a:xfrm>
            <a:off x="7287969" y="2119939"/>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6" name="Sześciokąt 26">
            <a:extLst>
              <a:ext uri="{FF2B5EF4-FFF2-40B4-BE49-F238E27FC236}">
                <a16:creationId xmlns:a16="http://schemas.microsoft.com/office/drawing/2014/main" id="{2FCD3D51-1470-1A0F-C82B-905C3D9DD1E1}"/>
              </a:ext>
            </a:extLst>
          </p:cNvPr>
          <p:cNvSpPr/>
          <p:nvPr/>
        </p:nvSpPr>
        <p:spPr>
          <a:xfrm>
            <a:off x="7287969" y="3092500"/>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7" name="Sześciokąt 26">
            <a:extLst>
              <a:ext uri="{FF2B5EF4-FFF2-40B4-BE49-F238E27FC236}">
                <a16:creationId xmlns:a16="http://schemas.microsoft.com/office/drawing/2014/main" id="{B2393EA5-DF8B-6DF7-8D94-66120FBDB8BE}"/>
              </a:ext>
            </a:extLst>
          </p:cNvPr>
          <p:cNvSpPr/>
          <p:nvPr/>
        </p:nvSpPr>
        <p:spPr>
          <a:xfrm>
            <a:off x="7287969" y="4065061"/>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8" name="Sześciokąt 26">
            <a:extLst>
              <a:ext uri="{FF2B5EF4-FFF2-40B4-BE49-F238E27FC236}">
                <a16:creationId xmlns:a16="http://schemas.microsoft.com/office/drawing/2014/main" id="{E36DBE83-77A0-45FA-3D2F-6AF624E18BBC}"/>
              </a:ext>
            </a:extLst>
          </p:cNvPr>
          <p:cNvSpPr/>
          <p:nvPr/>
        </p:nvSpPr>
        <p:spPr>
          <a:xfrm>
            <a:off x="6425266" y="1631963"/>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9" name="Sześciokąt 26">
            <a:extLst>
              <a:ext uri="{FF2B5EF4-FFF2-40B4-BE49-F238E27FC236}">
                <a16:creationId xmlns:a16="http://schemas.microsoft.com/office/drawing/2014/main" id="{4C2DAB23-2C7E-F56A-99EE-2EF4069FAE14}"/>
              </a:ext>
            </a:extLst>
          </p:cNvPr>
          <p:cNvSpPr/>
          <p:nvPr/>
        </p:nvSpPr>
        <p:spPr>
          <a:xfrm>
            <a:off x="6425266" y="2604524"/>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0" name="Sześciokąt 26">
            <a:extLst>
              <a:ext uri="{FF2B5EF4-FFF2-40B4-BE49-F238E27FC236}">
                <a16:creationId xmlns:a16="http://schemas.microsoft.com/office/drawing/2014/main" id="{9F358BB0-39BE-CBE6-75E4-A5671A2A22AA}"/>
              </a:ext>
            </a:extLst>
          </p:cNvPr>
          <p:cNvSpPr/>
          <p:nvPr/>
        </p:nvSpPr>
        <p:spPr>
          <a:xfrm>
            <a:off x="6425266" y="3577085"/>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1" name="Sześciokąt 26">
            <a:extLst>
              <a:ext uri="{FF2B5EF4-FFF2-40B4-BE49-F238E27FC236}">
                <a16:creationId xmlns:a16="http://schemas.microsoft.com/office/drawing/2014/main" id="{151AE10A-668E-0EFE-3326-BEAA9D96ACC5}"/>
              </a:ext>
            </a:extLst>
          </p:cNvPr>
          <p:cNvSpPr/>
          <p:nvPr/>
        </p:nvSpPr>
        <p:spPr>
          <a:xfrm>
            <a:off x="5562563" y="2118245"/>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2" name="Sześciokąt 26">
            <a:extLst>
              <a:ext uri="{FF2B5EF4-FFF2-40B4-BE49-F238E27FC236}">
                <a16:creationId xmlns:a16="http://schemas.microsoft.com/office/drawing/2014/main" id="{9CF03F93-45ED-D640-72B8-5F2D99F38200}"/>
              </a:ext>
            </a:extLst>
          </p:cNvPr>
          <p:cNvSpPr/>
          <p:nvPr/>
        </p:nvSpPr>
        <p:spPr>
          <a:xfrm>
            <a:off x="5562563" y="3090806"/>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3" name="Sześciokąt 26">
            <a:extLst>
              <a:ext uri="{FF2B5EF4-FFF2-40B4-BE49-F238E27FC236}">
                <a16:creationId xmlns:a16="http://schemas.microsoft.com/office/drawing/2014/main" id="{B9152E4B-D57E-AA9A-062E-DFA81720C55B}"/>
              </a:ext>
            </a:extLst>
          </p:cNvPr>
          <p:cNvSpPr/>
          <p:nvPr/>
        </p:nvSpPr>
        <p:spPr>
          <a:xfrm>
            <a:off x="5562563" y="4063366"/>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28" name="Sześciokąt 26">
            <a:extLst>
              <a:ext uri="{FF2B5EF4-FFF2-40B4-BE49-F238E27FC236}">
                <a16:creationId xmlns:a16="http://schemas.microsoft.com/office/drawing/2014/main" id="{349E106B-F596-54DC-777B-9A2FC8BF0328}"/>
              </a:ext>
            </a:extLst>
          </p:cNvPr>
          <p:cNvSpPr/>
          <p:nvPr/>
        </p:nvSpPr>
        <p:spPr>
          <a:xfrm>
            <a:off x="4699860" y="1631963"/>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29" name="Sześciokąt 26">
            <a:extLst>
              <a:ext uri="{FF2B5EF4-FFF2-40B4-BE49-F238E27FC236}">
                <a16:creationId xmlns:a16="http://schemas.microsoft.com/office/drawing/2014/main" id="{91FAD609-0C65-A330-81A6-C6C46EC6746F}"/>
              </a:ext>
            </a:extLst>
          </p:cNvPr>
          <p:cNvSpPr/>
          <p:nvPr/>
        </p:nvSpPr>
        <p:spPr>
          <a:xfrm>
            <a:off x="4699860" y="2604524"/>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0" name="Sześciokąt 26">
            <a:extLst>
              <a:ext uri="{FF2B5EF4-FFF2-40B4-BE49-F238E27FC236}">
                <a16:creationId xmlns:a16="http://schemas.microsoft.com/office/drawing/2014/main" id="{D814290E-696D-E3FD-1555-A5C11ECFBC26}"/>
              </a:ext>
            </a:extLst>
          </p:cNvPr>
          <p:cNvSpPr/>
          <p:nvPr/>
        </p:nvSpPr>
        <p:spPr>
          <a:xfrm>
            <a:off x="4699860" y="3577085"/>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1" name="Sześciokąt 26">
            <a:extLst>
              <a:ext uri="{FF2B5EF4-FFF2-40B4-BE49-F238E27FC236}">
                <a16:creationId xmlns:a16="http://schemas.microsoft.com/office/drawing/2014/main" id="{F54B8C01-D326-3969-E035-9C2EE274649D}"/>
              </a:ext>
            </a:extLst>
          </p:cNvPr>
          <p:cNvSpPr/>
          <p:nvPr/>
        </p:nvSpPr>
        <p:spPr>
          <a:xfrm>
            <a:off x="4699860" y="4549647"/>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2" name="Sześciokąt 26">
            <a:extLst>
              <a:ext uri="{FF2B5EF4-FFF2-40B4-BE49-F238E27FC236}">
                <a16:creationId xmlns:a16="http://schemas.microsoft.com/office/drawing/2014/main" id="{E2E58B6A-2C3E-961F-A425-CCEF95430660}"/>
              </a:ext>
            </a:extLst>
          </p:cNvPr>
          <p:cNvSpPr/>
          <p:nvPr/>
        </p:nvSpPr>
        <p:spPr>
          <a:xfrm>
            <a:off x="3837157" y="2118245"/>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3" name="Sześciokąt 26">
            <a:extLst>
              <a:ext uri="{FF2B5EF4-FFF2-40B4-BE49-F238E27FC236}">
                <a16:creationId xmlns:a16="http://schemas.microsoft.com/office/drawing/2014/main" id="{5ED0F4BE-6727-597A-51E5-A190240C704D}"/>
              </a:ext>
            </a:extLst>
          </p:cNvPr>
          <p:cNvSpPr/>
          <p:nvPr/>
        </p:nvSpPr>
        <p:spPr>
          <a:xfrm>
            <a:off x="3837157" y="3090806"/>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4" name="Sześciokąt 26">
            <a:extLst>
              <a:ext uri="{FF2B5EF4-FFF2-40B4-BE49-F238E27FC236}">
                <a16:creationId xmlns:a16="http://schemas.microsoft.com/office/drawing/2014/main" id="{C643AEC8-3961-EB4A-E97D-3D964B7ED967}"/>
              </a:ext>
            </a:extLst>
          </p:cNvPr>
          <p:cNvSpPr/>
          <p:nvPr/>
        </p:nvSpPr>
        <p:spPr>
          <a:xfrm>
            <a:off x="3837157" y="4063366"/>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5" name="Sześciokąt 26">
            <a:extLst>
              <a:ext uri="{FF2B5EF4-FFF2-40B4-BE49-F238E27FC236}">
                <a16:creationId xmlns:a16="http://schemas.microsoft.com/office/drawing/2014/main" id="{5C2E74E0-2D19-FFC8-01EA-484426EF4A09}"/>
              </a:ext>
            </a:extLst>
          </p:cNvPr>
          <p:cNvSpPr/>
          <p:nvPr/>
        </p:nvSpPr>
        <p:spPr>
          <a:xfrm>
            <a:off x="2974454" y="1637695"/>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6" name="Sześciokąt 26">
            <a:extLst>
              <a:ext uri="{FF2B5EF4-FFF2-40B4-BE49-F238E27FC236}">
                <a16:creationId xmlns:a16="http://schemas.microsoft.com/office/drawing/2014/main" id="{349AC0B2-2D69-B1A3-6569-C4F64E9EE50E}"/>
              </a:ext>
            </a:extLst>
          </p:cNvPr>
          <p:cNvSpPr/>
          <p:nvPr/>
        </p:nvSpPr>
        <p:spPr>
          <a:xfrm>
            <a:off x="2974454" y="2610256"/>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7" name="Sześciokąt 26">
            <a:extLst>
              <a:ext uri="{FF2B5EF4-FFF2-40B4-BE49-F238E27FC236}">
                <a16:creationId xmlns:a16="http://schemas.microsoft.com/office/drawing/2014/main" id="{23F774FD-5BFA-DE31-AD11-9E2FCC933932}"/>
              </a:ext>
            </a:extLst>
          </p:cNvPr>
          <p:cNvSpPr/>
          <p:nvPr/>
        </p:nvSpPr>
        <p:spPr>
          <a:xfrm>
            <a:off x="2974454" y="3582817"/>
            <a:ext cx="1066873" cy="941222"/>
          </a:xfrm>
          <a:prstGeom prst="hexagon">
            <a:avLst/>
          </a:prstGeom>
          <a:solidFill>
            <a:srgbClr val="BC166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8" name="Sześciokąt 26">
            <a:extLst>
              <a:ext uri="{FF2B5EF4-FFF2-40B4-BE49-F238E27FC236}">
                <a16:creationId xmlns:a16="http://schemas.microsoft.com/office/drawing/2014/main" id="{14A48EE0-7290-015D-09A5-D1832E27E7C1}"/>
              </a:ext>
            </a:extLst>
          </p:cNvPr>
          <p:cNvSpPr/>
          <p:nvPr/>
        </p:nvSpPr>
        <p:spPr>
          <a:xfrm>
            <a:off x="2974454" y="4555379"/>
            <a:ext cx="1066873" cy="941222"/>
          </a:xfrm>
          <a:prstGeom prst="hexagon">
            <a:avLst/>
          </a:prstGeom>
          <a:solidFill>
            <a:srgbClr val="BC166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9" name="Sześciokąt 26">
            <a:extLst>
              <a:ext uri="{FF2B5EF4-FFF2-40B4-BE49-F238E27FC236}">
                <a16:creationId xmlns:a16="http://schemas.microsoft.com/office/drawing/2014/main" id="{14CFDA94-4026-2439-0FA0-855A3AD4EEEA}"/>
              </a:ext>
            </a:extLst>
          </p:cNvPr>
          <p:cNvSpPr/>
          <p:nvPr/>
        </p:nvSpPr>
        <p:spPr>
          <a:xfrm>
            <a:off x="2111751" y="2123977"/>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0" name="Sześciokąt 26">
            <a:extLst>
              <a:ext uri="{FF2B5EF4-FFF2-40B4-BE49-F238E27FC236}">
                <a16:creationId xmlns:a16="http://schemas.microsoft.com/office/drawing/2014/main" id="{492CC463-0699-C362-367C-E42BF0316E93}"/>
              </a:ext>
            </a:extLst>
          </p:cNvPr>
          <p:cNvSpPr/>
          <p:nvPr/>
        </p:nvSpPr>
        <p:spPr>
          <a:xfrm>
            <a:off x="2111751" y="3096538"/>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1" name="Sześciokąt 26">
            <a:extLst>
              <a:ext uri="{FF2B5EF4-FFF2-40B4-BE49-F238E27FC236}">
                <a16:creationId xmlns:a16="http://schemas.microsoft.com/office/drawing/2014/main" id="{6427C014-30D2-B230-A3D2-A4F7B9EBEF55}"/>
              </a:ext>
            </a:extLst>
          </p:cNvPr>
          <p:cNvSpPr/>
          <p:nvPr/>
        </p:nvSpPr>
        <p:spPr>
          <a:xfrm>
            <a:off x="2111751" y="406909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2" name="Sześciokąt 26">
            <a:extLst>
              <a:ext uri="{FF2B5EF4-FFF2-40B4-BE49-F238E27FC236}">
                <a16:creationId xmlns:a16="http://schemas.microsoft.com/office/drawing/2014/main" id="{88FAC706-C2D5-2E4F-ED6B-F7C244678535}"/>
              </a:ext>
            </a:extLst>
          </p:cNvPr>
          <p:cNvSpPr/>
          <p:nvPr/>
        </p:nvSpPr>
        <p:spPr>
          <a:xfrm>
            <a:off x="1249048" y="1637695"/>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3" name="Sześciokąt 26">
            <a:extLst>
              <a:ext uri="{FF2B5EF4-FFF2-40B4-BE49-F238E27FC236}">
                <a16:creationId xmlns:a16="http://schemas.microsoft.com/office/drawing/2014/main" id="{3CA16A8A-7218-2BFC-75BC-24E2ED2293A1}"/>
              </a:ext>
            </a:extLst>
          </p:cNvPr>
          <p:cNvSpPr/>
          <p:nvPr/>
        </p:nvSpPr>
        <p:spPr>
          <a:xfrm>
            <a:off x="1249048" y="2610256"/>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4" name="Sześciokąt 26">
            <a:extLst>
              <a:ext uri="{FF2B5EF4-FFF2-40B4-BE49-F238E27FC236}">
                <a16:creationId xmlns:a16="http://schemas.microsoft.com/office/drawing/2014/main" id="{134C5A91-38A4-2809-5F7F-0F9CC93B119B}"/>
              </a:ext>
            </a:extLst>
          </p:cNvPr>
          <p:cNvSpPr/>
          <p:nvPr/>
        </p:nvSpPr>
        <p:spPr>
          <a:xfrm>
            <a:off x="1249048" y="3582817"/>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5" name="Sześciokąt 26">
            <a:extLst>
              <a:ext uri="{FF2B5EF4-FFF2-40B4-BE49-F238E27FC236}">
                <a16:creationId xmlns:a16="http://schemas.microsoft.com/office/drawing/2014/main" id="{8D55380A-537F-8F38-7CB0-51ACE70A4D35}"/>
              </a:ext>
            </a:extLst>
          </p:cNvPr>
          <p:cNvSpPr/>
          <p:nvPr/>
        </p:nvSpPr>
        <p:spPr>
          <a:xfrm>
            <a:off x="386345" y="2123977"/>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6" name="Sześciokąt 26">
            <a:extLst>
              <a:ext uri="{FF2B5EF4-FFF2-40B4-BE49-F238E27FC236}">
                <a16:creationId xmlns:a16="http://schemas.microsoft.com/office/drawing/2014/main" id="{DA6AACEA-9290-A130-5CA2-65D54E567B83}"/>
              </a:ext>
            </a:extLst>
          </p:cNvPr>
          <p:cNvSpPr/>
          <p:nvPr/>
        </p:nvSpPr>
        <p:spPr>
          <a:xfrm>
            <a:off x="386345" y="3096538"/>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grpSp>
        <p:nvGrpSpPr>
          <p:cNvPr id="147" name="Group 146">
            <a:extLst>
              <a:ext uri="{FF2B5EF4-FFF2-40B4-BE49-F238E27FC236}">
                <a16:creationId xmlns:a16="http://schemas.microsoft.com/office/drawing/2014/main" id="{0AC7035C-5D11-3E4A-B4C5-D7D3E0B9AF02}"/>
              </a:ext>
            </a:extLst>
          </p:cNvPr>
          <p:cNvGrpSpPr/>
          <p:nvPr/>
        </p:nvGrpSpPr>
        <p:grpSpPr>
          <a:xfrm>
            <a:off x="386343" y="1631963"/>
            <a:ext cx="11419315" cy="3667158"/>
            <a:chOff x="386343" y="1764612"/>
            <a:chExt cx="11419315" cy="3667158"/>
          </a:xfrm>
        </p:grpSpPr>
        <p:sp>
          <p:nvSpPr>
            <p:cNvPr id="148" name="pole tekstowe 107">
              <a:extLst>
                <a:ext uri="{FF2B5EF4-FFF2-40B4-BE49-F238E27FC236}">
                  <a16:creationId xmlns:a16="http://schemas.microsoft.com/office/drawing/2014/main" id="{FF09675C-62F9-294C-8F11-E821BA29C829}"/>
                </a:ext>
              </a:extLst>
            </p:cNvPr>
            <p:cNvSpPr txBox="1"/>
            <p:nvPr/>
          </p:nvSpPr>
          <p:spPr>
            <a:xfrm>
              <a:off x="386344" y="225662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- 1 -</a:t>
              </a:r>
            </a:p>
          </p:txBody>
        </p:sp>
        <p:sp>
          <p:nvSpPr>
            <p:cNvPr id="149" name="pole tekstowe 107">
              <a:extLst>
                <a:ext uri="{FF2B5EF4-FFF2-40B4-BE49-F238E27FC236}">
                  <a16:creationId xmlns:a16="http://schemas.microsoft.com/office/drawing/2014/main" id="{986331CA-0A31-3C97-CA46-8F132239B362}"/>
                </a:ext>
              </a:extLst>
            </p:cNvPr>
            <p:cNvSpPr txBox="1"/>
            <p:nvPr/>
          </p:nvSpPr>
          <p:spPr>
            <a:xfrm>
              <a:off x="386344" y="2460498"/>
              <a:ext cx="1066874" cy="53347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Total A&amp;M/Working,</a:t>
              </a:r>
            </a:p>
            <a:p>
              <a:pPr marL="0" marR="0" lvl="0" indent="0" algn="ctr" defTabSz="914400" rtl="0" eaLnBrk="1" fontAlgn="auto" latinLnBrk="0" hangingPunct="1">
                <a:lnSpc>
                  <a:spcPts val="95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non-working </a:t>
              </a:r>
              <a:endParaRPr kumimoji="0" lang="pl-PL"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endParaRPr>
            </a:p>
            <a:p>
              <a:pPr marL="0" marR="0" lvl="0" indent="0" algn="ctr" defTabSz="914400" rtl="0" eaLnBrk="1" fontAlgn="auto" latinLnBrk="0" hangingPunct="1">
                <a:lnSpc>
                  <a:spcPts val="95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A&amp;M</a:t>
              </a:r>
              <a:endParaRPr kumimoji="0" lang="pl-PL"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50" name="pole tekstowe 107">
              <a:extLst>
                <a:ext uri="{FF2B5EF4-FFF2-40B4-BE49-F238E27FC236}">
                  <a16:creationId xmlns:a16="http://schemas.microsoft.com/office/drawing/2014/main" id="{A16531D4-26F2-E923-4532-C5DEB74185D3}"/>
                </a:ext>
              </a:extLst>
            </p:cNvPr>
            <p:cNvSpPr txBox="1"/>
            <p:nvPr/>
          </p:nvSpPr>
          <p:spPr>
            <a:xfrm>
              <a:off x="386343" y="322918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- 2 -</a:t>
              </a:r>
            </a:p>
          </p:txBody>
        </p:sp>
        <p:sp>
          <p:nvSpPr>
            <p:cNvPr id="151" name="pole tekstowe 107">
              <a:extLst>
                <a:ext uri="{FF2B5EF4-FFF2-40B4-BE49-F238E27FC236}">
                  <a16:creationId xmlns:a16="http://schemas.microsoft.com/office/drawing/2014/main" id="{DE795DFD-7CD5-CAC9-4D02-00A89504DE2D}"/>
                </a:ext>
              </a:extLst>
            </p:cNvPr>
            <p:cNvSpPr txBox="1"/>
            <p:nvPr/>
          </p:nvSpPr>
          <p:spPr>
            <a:xfrm>
              <a:off x="1249047" y="1770344"/>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- 3 -</a:t>
              </a:r>
            </a:p>
          </p:txBody>
        </p:sp>
        <p:sp>
          <p:nvSpPr>
            <p:cNvPr id="152" name="pole tekstowe 107">
              <a:extLst>
                <a:ext uri="{FF2B5EF4-FFF2-40B4-BE49-F238E27FC236}">
                  <a16:creationId xmlns:a16="http://schemas.microsoft.com/office/drawing/2014/main" id="{4A7D07D6-F172-17A3-3400-BBD979597071}"/>
                </a:ext>
              </a:extLst>
            </p:cNvPr>
            <p:cNvSpPr txBox="1"/>
            <p:nvPr/>
          </p:nvSpPr>
          <p:spPr>
            <a:xfrm>
              <a:off x="1249044" y="2037967"/>
              <a:ext cx="1066874"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Mktg Comm: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Long/Short Effects</a:t>
              </a:r>
            </a:p>
          </p:txBody>
        </p:sp>
        <p:sp>
          <p:nvSpPr>
            <p:cNvPr id="153" name="pole tekstowe 107">
              <a:extLst>
                <a:ext uri="{FF2B5EF4-FFF2-40B4-BE49-F238E27FC236}">
                  <a16:creationId xmlns:a16="http://schemas.microsoft.com/office/drawing/2014/main" id="{7C63A96F-8C5E-B0FB-E18D-E28E7B9573DB}"/>
                </a:ext>
              </a:extLst>
            </p:cNvPr>
            <p:cNvSpPr txBox="1"/>
            <p:nvPr/>
          </p:nvSpPr>
          <p:spPr>
            <a:xfrm>
              <a:off x="1249047" y="274290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4</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56" name="pole tekstowe 107">
              <a:extLst>
                <a:ext uri="{FF2B5EF4-FFF2-40B4-BE49-F238E27FC236}">
                  <a16:creationId xmlns:a16="http://schemas.microsoft.com/office/drawing/2014/main" id="{EE484976-A880-391A-FFBA-ACCCA08B2361}"/>
                </a:ext>
              </a:extLst>
            </p:cNvPr>
            <p:cNvSpPr txBox="1"/>
            <p:nvPr/>
          </p:nvSpPr>
          <p:spPr>
            <a:xfrm>
              <a:off x="1249044" y="3141418"/>
              <a:ext cx="1066876"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900" b="1" dirty="0">
                  <a:solidFill>
                    <a:schemeClr val="bg1"/>
                  </a:solidFill>
                  <a:latin typeface="Rubik" pitchFamily="2" charset="-79"/>
                  <a:cs typeface="Rubik" pitchFamily="2" charset="-79"/>
                  <a:sym typeface="Arial"/>
                </a:rPr>
                <a:t>Reach</a:t>
              </a:r>
            </a:p>
          </p:txBody>
        </p:sp>
        <p:sp>
          <p:nvSpPr>
            <p:cNvPr id="174" name="pole tekstowe 107">
              <a:extLst>
                <a:ext uri="{FF2B5EF4-FFF2-40B4-BE49-F238E27FC236}">
                  <a16:creationId xmlns:a16="http://schemas.microsoft.com/office/drawing/2014/main" id="{C0DA9321-34E6-C934-0250-853778034BFE}"/>
                </a:ext>
              </a:extLst>
            </p:cNvPr>
            <p:cNvSpPr txBox="1"/>
            <p:nvPr/>
          </p:nvSpPr>
          <p:spPr>
            <a:xfrm>
              <a:off x="1249047" y="371546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5</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78" name="pole tekstowe 107">
              <a:extLst>
                <a:ext uri="{FF2B5EF4-FFF2-40B4-BE49-F238E27FC236}">
                  <a16:creationId xmlns:a16="http://schemas.microsoft.com/office/drawing/2014/main" id="{3776288D-3F63-9710-E367-08D55670649B}"/>
                </a:ext>
              </a:extLst>
            </p:cNvPr>
            <p:cNvSpPr txBox="1"/>
            <p:nvPr/>
          </p:nvSpPr>
          <p:spPr>
            <a:xfrm>
              <a:off x="1249048" y="4119678"/>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Price</a:t>
              </a:r>
              <a:r>
                <a:rPr lang="pl-PL" sz="900" b="1" dirty="0">
                  <a:solidFill>
                    <a:schemeClr val="bg1"/>
                  </a:solidFill>
                  <a:latin typeface="Rubik" pitchFamily="2" charset="-79"/>
                  <a:cs typeface="Rubik" pitchFamily="2" charset="-79"/>
                  <a:sym typeface="Arial"/>
                </a:rPr>
                <a:t> index</a:t>
              </a:r>
            </a:p>
          </p:txBody>
        </p:sp>
        <p:sp>
          <p:nvSpPr>
            <p:cNvPr id="182" name="pole tekstowe 107">
              <a:extLst>
                <a:ext uri="{FF2B5EF4-FFF2-40B4-BE49-F238E27FC236}">
                  <a16:creationId xmlns:a16="http://schemas.microsoft.com/office/drawing/2014/main" id="{B20ACE9A-91FA-AF17-E0DD-5138AC4644C8}"/>
                </a:ext>
              </a:extLst>
            </p:cNvPr>
            <p:cNvSpPr txBox="1"/>
            <p:nvPr/>
          </p:nvSpPr>
          <p:spPr>
            <a:xfrm>
              <a:off x="2111750" y="225662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- 6 -</a:t>
              </a:r>
            </a:p>
          </p:txBody>
        </p:sp>
        <p:sp>
          <p:nvSpPr>
            <p:cNvPr id="184" name="pole tekstowe 107">
              <a:extLst>
                <a:ext uri="{FF2B5EF4-FFF2-40B4-BE49-F238E27FC236}">
                  <a16:creationId xmlns:a16="http://schemas.microsoft.com/office/drawing/2014/main" id="{CB628E4F-A241-7375-D1A6-84E6F6DFF66D}"/>
                </a:ext>
              </a:extLst>
            </p:cNvPr>
            <p:cNvSpPr txBox="1"/>
            <p:nvPr/>
          </p:nvSpPr>
          <p:spPr>
            <a:xfrm>
              <a:off x="2111749" y="2530877"/>
              <a:ext cx="1066876" cy="415498"/>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Average</a:t>
              </a:r>
              <a:r>
                <a:rPr kumimoji="0" lang="pl-PL" sz="900" b="1" i="0" u="none" strike="noStrike" kern="1200" cap="none" spc="0" normalizeH="0" baseline="0" noProof="0" dirty="0">
                  <a:ln>
                    <a:noFill/>
                  </a:ln>
                  <a:solidFill>
                    <a:srgbClr val="000000"/>
                  </a:solidFill>
                  <a:effectLst/>
                  <a:uLnTx/>
                  <a:uFillTx/>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communication</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frequency</a:t>
              </a:r>
              <a:endParaRPr lang="pl-PL" sz="900" b="1" dirty="0">
                <a:solidFill>
                  <a:schemeClr val="bg1"/>
                </a:solidFill>
                <a:latin typeface="Rubik" pitchFamily="2" charset="-79"/>
                <a:cs typeface="Rubik" pitchFamily="2" charset="-79"/>
                <a:sym typeface="Arial"/>
              </a:endParaRPr>
            </a:p>
          </p:txBody>
        </p:sp>
        <p:sp>
          <p:nvSpPr>
            <p:cNvPr id="233" name="pole tekstowe 107">
              <a:extLst>
                <a:ext uri="{FF2B5EF4-FFF2-40B4-BE49-F238E27FC236}">
                  <a16:creationId xmlns:a16="http://schemas.microsoft.com/office/drawing/2014/main" id="{E2F52C3C-BC27-2C21-F53C-A5D6B3DD40A3}"/>
                </a:ext>
              </a:extLst>
            </p:cNvPr>
            <p:cNvSpPr txBox="1"/>
            <p:nvPr/>
          </p:nvSpPr>
          <p:spPr>
            <a:xfrm>
              <a:off x="2974453" y="1770344"/>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9</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34" name="pole tekstowe 107">
              <a:extLst>
                <a:ext uri="{FF2B5EF4-FFF2-40B4-BE49-F238E27FC236}">
                  <a16:creationId xmlns:a16="http://schemas.microsoft.com/office/drawing/2014/main" id="{3CD720EE-2E27-2312-115E-15DDA15547C8}"/>
                </a:ext>
              </a:extLst>
            </p:cNvPr>
            <p:cNvSpPr txBox="1"/>
            <p:nvPr/>
          </p:nvSpPr>
          <p:spPr>
            <a:xfrm>
              <a:off x="2974453" y="274290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- 10 -</a:t>
              </a:r>
            </a:p>
          </p:txBody>
        </p:sp>
        <p:sp>
          <p:nvSpPr>
            <p:cNvPr id="235" name="pole tekstowe 107">
              <a:extLst>
                <a:ext uri="{FF2B5EF4-FFF2-40B4-BE49-F238E27FC236}">
                  <a16:creationId xmlns:a16="http://schemas.microsoft.com/office/drawing/2014/main" id="{CA8D4D3F-8353-22A6-4CEC-46D5DCBACC24}"/>
                </a:ext>
              </a:extLst>
            </p:cNvPr>
            <p:cNvSpPr txBox="1"/>
            <p:nvPr/>
          </p:nvSpPr>
          <p:spPr>
            <a:xfrm>
              <a:off x="2974453" y="371546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- 11 -</a:t>
              </a:r>
            </a:p>
          </p:txBody>
        </p:sp>
        <p:sp>
          <p:nvSpPr>
            <p:cNvPr id="236" name="pole tekstowe 107">
              <a:extLst>
                <a:ext uri="{FF2B5EF4-FFF2-40B4-BE49-F238E27FC236}">
                  <a16:creationId xmlns:a16="http://schemas.microsoft.com/office/drawing/2014/main" id="{5EA489EA-55F4-F32F-F4DF-798C68E1F3AF}"/>
                </a:ext>
              </a:extLst>
            </p:cNvPr>
            <p:cNvSpPr txBox="1"/>
            <p:nvPr/>
          </p:nvSpPr>
          <p:spPr>
            <a:xfrm>
              <a:off x="2974453" y="46880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- 12 -</a:t>
              </a:r>
            </a:p>
          </p:txBody>
        </p:sp>
        <p:sp>
          <p:nvSpPr>
            <p:cNvPr id="237" name="pole tekstowe 107">
              <a:extLst>
                <a:ext uri="{FF2B5EF4-FFF2-40B4-BE49-F238E27FC236}">
                  <a16:creationId xmlns:a16="http://schemas.microsoft.com/office/drawing/2014/main" id="{590EF197-236E-C0C0-0968-8E49701BD549}"/>
                </a:ext>
              </a:extLst>
            </p:cNvPr>
            <p:cNvSpPr txBox="1"/>
            <p:nvPr/>
          </p:nvSpPr>
          <p:spPr>
            <a:xfrm>
              <a:off x="2974452" y="2187626"/>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Liking</a:t>
              </a:r>
              <a:endParaRPr lang="pl-PL" sz="900" b="1" dirty="0">
                <a:solidFill>
                  <a:schemeClr val="bg1"/>
                </a:solidFill>
                <a:latin typeface="Rubik" pitchFamily="2" charset="-79"/>
                <a:cs typeface="Rubik" pitchFamily="2" charset="-79"/>
                <a:sym typeface="Arial"/>
              </a:endParaRPr>
            </a:p>
          </p:txBody>
        </p:sp>
        <p:sp>
          <p:nvSpPr>
            <p:cNvPr id="238" name="pole tekstowe 107">
              <a:extLst>
                <a:ext uri="{FF2B5EF4-FFF2-40B4-BE49-F238E27FC236}">
                  <a16:creationId xmlns:a16="http://schemas.microsoft.com/office/drawing/2014/main" id="{D41E241D-2233-ADF2-18A2-333509DDF356}"/>
                </a:ext>
              </a:extLst>
            </p:cNvPr>
            <p:cNvSpPr txBox="1"/>
            <p:nvPr/>
          </p:nvSpPr>
          <p:spPr>
            <a:xfrm>
              <a:off x="2974452" y="3068043"/>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Continuity</a:t>
              </a:r>
              <a:endParaRPr lang="pl-PL" sz="900" b="1" dirty="0">
                <a:solidFill>
                  <a:schemeClr val="bg1"/>
                </a:solidFill>
                <a:latin typeface="Rubik" pitchFamily="2" charset="-79"/>
                <a:cs typeface="Rubik" pitchFamily="2" charset="-79"/>
                <a:sym typeface="Arial"/>
              </a:endParaRPr>
            </a:p>
            <a:p>
              <a:pPr algn="ctr">
                <a:defRPr/>
              </a:pPr>
              <a:r>
                <a:rPr lang="pl-PL" sz="900" b="1" dirty="0">
                  <a:solidFill>
                    <a:schemeClr val="bg1"/>
                  </a:solidFill>
                  <a:latin typeface="Rubik" pitchFamily="2" charset="-79"/>
                  <a:cs typeface="Rubik" pitchFamily="2" charset="-79"/>
                  <a:sym typeface="Arial"/>
                </a:rPr>
                <a:t>[</a:t>
              </a:r>
              <a:r>
                <a:rPr lang="pl-PL" sz="900" b="1" dirty="0" err="1">
                  <a:solidFill>
                    <a:schemeClr val="bg1"/>
                  </a:solidFill>
                  <a:latin typeface="Rubik" pitchFamily="2" charset="-79"/>
                  <a:cs typeface="Rubik" pitchFamily="2" charset="-79"/>
                  <a:sym typeface="Arial"/>
                </a:rPr>
                <a:t>WoA</a:t>
              </a:r>
              <a:r>
                <a:rPr lang="pl-PL" sz="900" b="1" dirty="0">
                  <a:solidFill>
                    <a:schemeClr val="bg1"/>
                  </a:solidFill>
                  <a:latin typeface="Rubik" pitchFamily="2" charset="-79"/>
                  <a:cs typeface="Rubik" pitchFamily="2" charset="-79"/>
                  <a:sym typeface="Arial"/>
                </a:rPr>
                <a:t>]</a:t>
              </a:r>
            </a:p>
          </p:txBody>
        </p:sp>
        <p:sp>
          <p:nvSpPr>
            <p:cNvPr id="239" name="pole tekstowe 107">
              <a:extLst>
                <a:ext uri="{FF2B5EF4-FFF2-40B4-BE49-F238E27FC236}">
                  <a16:creationId xmlns:a16="http://schemas.microsoft.com/office/drawing/2014/main" id="{FDD323D8-BA4E-251B-FEA2-F1C3554E94C2}"/>
                </a:ext>
              </a:extLst>
            </p:cNvPr>
            <p:cNvSpPr txBox="1"/>
            <p:nvPr/>
          </p:nvSpPr>
          <p:spPr>
            <a:xfrm>
              <a:off x="2974452" y="4109958"/>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Traffic</a:t>
              </a:r>
              <a:endParaRPr lang="pl-PL" sz="900" b="1" dirty="0">
                <a:solidFill>
                  <a:schemeClr val="bg1"/>
                </a:solidFill>
                <a:latin typeface="Rubik" pitchFamily="2" charset="-79"/>
                <a:cs typeface="Rubik" pitchFamily="2" charset="-79"/>
                <a:sym typeface="Arial"/>
              </a:endParaRPr>
            </a:p>
          </p:txBody>
        </p:sp>
        <p:sp>
          <p:nvSpPr>
            <p:cNvPr id="240" name="pole tekstowe 107">
              <a:extLst>
                <a:ext uri="{FF2B5EF4-FFF2-40B4-BE49-F238E27FC236}">
                  <a16:creationId xmlns:a16="http://schemas.microsoft.com/office/drawing/2014/main" id="{A45A1B0F-D743-EBFA-EB0C-38608F20B5D8}"/>
                </a:ext>
              </a:extLst>
            </p:cNvPr>
            <p:cNvSpPr txBox="1"/>
            <p:nvPr/>
          </p:nvSpPr>
          <p:spPr>
            <a:xfrm>
              <a:off x="2974452" y="5091253"/>
              <a:ext cx="1066876" cy="138499"/>
            </a:xfrm>
            <a:prstGeom prst="rect">
              <a:avLst/>
            </a:prstGeom>
            <a:noFill/>
          </p:spPr>
          <p:txBody>
            <a:bodyPr wrap="square" lIns="47625" tIns="0" rIns="47625" bIns="0" anchor="ctr">
              <a:spAutoFit/>
            </a:bodyPr>
            <a:lstStyle/>
            <a:p>
              <a:pPr algn="ctr">
                <a:defRPr/>
              </a:pPr>
              <a:r>
                <a:rPr lang="en-US" sz="900" b="1" dirty="0">
                  <a:solidFill>
                    <a:schemeClr val="bg1"/>
                  </a:solidFill>
                  <a:latin typeface="Rubik" pitchFamily="2" charset="-79"/>
                  <a:cs typeface="Rubik" pitchFamily="2" charset="-79"/>
                  <a:sym typeface="Arial"/>
                </a:rPr>
                <a:t>Share of </a:t>
              </a:r>
              <a:r>
                <a:rPr lang="pl-PL" sz="900" b="1" dirty="0" err="1">
                  <a:solidFill>
                    <a:schemeClr val="bg1"/>
                  </a:solidFill>
                  <a:latin typeface="Rubik" pitchFamily="2" charset="-79"/>
                  <a:cs typeface="Rubik" pitchFamily="2" charset="-79"/>
                  <a:sym typeface="Arial"/>
                </a:rPr>
                <a:t>Shelf</a:t>
              </a:r>
              <a:endParaRPr lang="pl-PL" sz="900" b="1" dirty="0">
                <a:solidFill>
                  <a:schemeClr val="bg1"/>
                </a:solidFill>
                <a:latin typeface="Rubik" pitchFamily="2" charset="-79"/>
                <a:cs typeface="Rubik" pitchFamily="2" charset="-79"/>
                <a:sym typeface="Arial"/>
              </a:endParaRPr>
            </a:p>
          </p:txBody>
        </p:sp>
        <p:sp>
          <p:nvSpPr>
            <p:cNvPr id="241" name="pole tekstowe 107">
              <a:extLst>
                <a:ext uri="{FF2B5EF4-FFF2-40B4-BE49-F238E27FC236}">
                  <a16:creationId xmlns:a16="http://schemas.microsoft.com/office/drawing/2014/main" id="{E4455439-38E6-341E-A00B-4137974584E4}"/>
                </a:ext>
              </a:extLst>
            </p:cNvPr>
            <p:cNvSpPr txBox="1"/>
            <p:nvPr/>
          </p:nvSpPr>
          <p:spPr>
            <a:xfrm>
              <a:off x="3837156" y="2250894"/>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13</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46" name="pole tekstowe 107">
              <a:extLst>
                <a:ext uri="{FF2B5EF4-FFF2-40B4-BE49-F238E27FC236}">
                  <a16:creationId xmlns:a16="http://schemas.microsoft.com/office/drawing/2014/main" id="{B54ABC80-32B1-9062-746E-D03D85F0B0AE}"/>
                </a:ext>
              </a:extLst>
            </p:cNvPr>
            <p:cNvSpPr txBox="1"/>
            <p:nvPr/>
          </p:nvSpPr>
          <p:spPr>
            <a:xfrm>
              <a:off x="3837155" y="2663644"/>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Distinctiveness</a:t>
              </a:r>
              <a:endParaRPr lang="pl-PL" sz="900" b="1" dirty="0">
                <a:solidFill>
                  <a:schemeClr val="bg1"/>
                </a:solidFill>
                <a:latin typeface="Rubik" pitchFamily="2" charset="-79"/>
                <a:cs typeface="Rubik" pitchFamily="2" charset="-79"/>
                <a:sym typeface="Arial"/>
              </a:endParaRPr>
            </a:p>
          </p:txBody>
        </p:sp>
        <p:sp>
          <p:nvSpPr>
            <p:cNvPr id="247" name="pole tekstowe 107">
              <a:extLst>
                <a:ext uri="{FF2B5EF4-FFF2-40B4-BE49-F238E27FC236}">
                  <a16:creationId xmlns:a16="http://schemas.microsoft.com/office/drawing/2014/main" id="{878A31CC-B26C-D57A-5422-0F54AE0B3BD2}"/>
                </a:ext>
              </a:extLst>
            </p:cNvPr>
            <p:cNvSpPr txBox="1"/>
            <p:nvPr/>
          </p:nvSpPr>
          <p:spPr>
            <a:xfrm>
              <a:off x="3837156"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- 14 -</a:t>
              </a:r>
            </a:p>
          </p:txBody>
        </p:sp>
        <p:sp>
          <p:nvSpPr>
            <p:cNvPr id="248" name="pole tekstowe 107">
              <a:extLst>
                <a:ext uri="{FF2B5EF4-FFF2-40B4-BE49-F238E27FC236}">
                  <a16:creationId xmlns:a16="http://schemas.microsoft.com/office/drawing/2014/main" id="{DBD06FFE-1D81-2631-184E-68F3FEA20F93}"/>
                </a:ext>
              </a:extLst>
            </p:cNvPr>
            <p:cNvSpPr txBox="1"/>
            <p:nvPr/>
          </p:nvSpPr>
          <p:spPr>
            <a:xfrm>
              <a:off x="3837156" y="419601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15</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49" name="pole tekstowe 107">
              <a:extLst>
                <a:ext uri="{FF2B5EF4-FFF2-40B4-BE49-F238E27FC236}">
                  <a16:creationId xmlns:a16="http://schemas.microsoft.com/office/drawing/2014/main" id="{C521F1B9-6DD3-ECD8-0959-807CF589FC37}"/>
                </a:ext>
              </a:extLst>
            </p:cNvPr>
            <p:cNvSpPr txBox="1"/>
            <p:nvPr/>
          </p:nvSpPr>
          <p:spPr>
            <a:xfrm>
              <a:off x="3837155" y="3554743"/>
              <a:ext cx="1066876" cy="2769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Engagement </a:t>
              </a:r>
            </a:p>
            <a:p>
              <a:pPr algn="ctr">
                <a:defRPr/>
              </a:pPr>
              <a:r>
                <a:rPr lang="pl-PL" sz="900" b="1" dirty="0">
                  <a:solidFill>
                    <a:schemeClr val="bg1"/>
                  </a:solidFill>
                  <a:latin typeface="Rubik" pitchFamily="2" charset="-79"/>
                  <a:cs typeface="Rubik" pitchFamily="2" charset="-79"/>
                  <a:sym typeface="Arial"/>
                </a:rPr>
                <a:t>on </a:t>
              </a:r>
              <a:r>
                <a:rPr lang="pl-PL" sz="900" b="1" dirty="0" err="1">
                  <a:solidFill>
                    <a:schemeClr val="bg1"/>
                  </a:solidFill>
                  <a:latin typeface="Rubik" pitchFamily="2" charset="-79"/>
                  <a:cs typeface="Rubik" pitchFamily="2" charset="-79"/>
                  <a:sym typeface="Arial"/>
                </a:rPr>
                <a:t>site</a:t>
              </a:r>
              <a:r>
                <a:rPr lang="pl-PL" sz="900" b="1" dirty="0">
                  <a:solidFill>
                    <a:schemeClr val="bg1"/>
                  </a:solidFill>
                  <a:latin typeface="Rubik" pitchFamily="2" charset="-79"/>
                  <a:cs typeface="Rubik" pitchFamily="2" charset="-79"/>
                  <a:sym typeface="Arial"/>
                </a:rPr>
                <a:t>/in </a:t>
              </a:r>
              <a:r>
                <a:rPr lang="pl-PL" sz="900" b="1" dirty="0" err="1">
                  <a:solidFill>
                    <a:schemeClr val="bg1"/>
                  </a:solidFill>
                  <a:latin typeface="Rubik" pitchFamily="2" charset="-79"/>
                  <a:cs typeface="Rubik" pitchFamily="2" charset="-79"/>
                  <a:sym typeface="Arial"/>
                </a:rPr>
                <a:t>app</a:t>
              </a:r>
              <a:r>
                <a:rPr lang="pl-PL" sz="900" b="1" dirty="0">
                  <a:solidFill>
                    <a:schemeClr val="bg1"/>
                  </a:solidFill>
                  <a:latin typeface="Rubik" pitchFamily="2" charset="-79"/>
                  <a:cs typeface="Rubik" pitchFamily="2" charset="-79"/>
                  <a:sym typeface="Arial"/>
                </a:rPr>
                <a:t> </a:t>
              </a:r>
            </a:p>
          </p:txBody>
        </p:sp>
        <p:sp>
          <p:nvSpPr>
            <p:cNvPr id="252" name="pole tekstowe 107">
              <a:extLst>
                <a:ext uri="{FF2B5EF4-FFF2-40B4-BE49-F238E27FC236}">
                  <a16:creationId xmlns:a16="http://schemas.microsoft.com/office/drawing/2014/main" id="{E0BE0ED2-6B55-FD67-0668-FF290491E0C6}"/>
                </a:ext>
              </a:extLst>
            </p:cNvPr>
            <p:cNvSpPr txBox="1"/>
            <p:nvPr/>
          </p:nvSpPr>
          <p:spPr>
            <a:xfrm>
              <a:off x="3837155" y="4522392"/>
              <a:ext cx="1066876" cy="276999"/>
            </a:xfrm>
            <a:prstGeom prst="rect">
              <a:avLst/>
            </a:prstGeom>
            <a:noFill/>
          </p:spPr>
          <p:txBody>
            <a:bodyPr wrap="square" lIns="47625" tIns="0" rIns="47625" bIns="0" anchor="ctr">
              <a:spAutoFit/>
            </a:bodyPr>
            <a:lstStyle/>
            <a:p>
              <a:pPr algn="ctr">
                <a:defRPr/>
              </a:pPr>
              <a:r>
                <a:rPr lang="en-US" sz="900" b="1" dirty="0">
                  <a:solidFill>
                    <a:schemeClr val="bg1"/>
                  </a:solidFill>
                  <a:latin typeface="Rubik" pitchFamily="2" charset="-79"/>
                  <a:cs typeface="Rubik" pitchFamily="2" charset="-79"/>
                  <a:sym typeface="Arial"/>
                </a:rPr>
                <a:t>Share of search (SEO, SEM)</a:t>
              </a:r>
              <a:endParaRPr lang="pl-PL" sz="900" b="1" dirty="0">
                <a:solidFill>
                  <a:schemeClr val="bg1"/>
                </a:solidFill>
                <a:latin typeface="Rubik" pitchFamily="2" charset="-79"/>
                <a:cs typeface="Rubik" pitchFamily="2" charset="-79"/>
                <a:sym typeface="Arial"/>
              </a:endParaRPr>
            </a:p>
          </p:txBody>
        </p:sp>
        <p:sp>
          <p:nvSpPr>
            <p:cNvPr id="253" name="pole tekstowe 107">
              <a:extLst>
                <a:ext uri="{FF2B5EF4-FFF2-40B4-BE49-F238E27FC236}">
                  <a16:creationId xmlns:a16="http://schemas.microsoft.com/office/drawing/2014/main" id="{B03D099F-A214-5623-315E-DAD868F4EAB7}"/>
                </a:ext>
              </a:extLst>
            </p:cNvPr>
            <p:cNvSpPr txBox="1"/>
            <p:nvPr/>
          </p:nvSpPr>
          <p:spPr>
            <a:xfrm>
              <a:off x="4699859" y="1764612"/>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- 16 -</a:t>
              </a:r>
            </a:p>
          </p:txBody>
        </p:sp>
        <p:sp>
          <p:nvSpPr>
            <p:cNvPr id="254" name="pole tekstowe 107">
              <a:extLst>
                <a:ext uri="{FF2B5EF4-FFF2-40B4-BE49-F238E27FC236}">
                  <a16:creationId xmlns:a16="http://schemas.microsoft.com/office/drawing/2014/main" id="{CF9279DF-8BD3-041E-5166-326DD516C099}"/>
                </a:ext>
              </a:extLst>
            </p:cNvPr>
            <p:cNvSpPr txBox="1"/>
            <p:nvPr/>
          </p:nvSpPr>
          <p:spPr>
            <a:xfrm>
              <a:off x="4699859" y="273717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- 17 -</a:t>
              </a:r>
            </a:p>
          </p:txBody>
        </p:sp>
        <p:sp>
          <p:nvSpPr>
            <p:cNvPr id="256" name="pole tekstowe 107">
              <a:extLst>
                <a:ext uri="{FF2B5EF4-FFF2-40B4-BE49-F238E27FC236}">
                  <a16:creationId xmlns:a16="http://schemas.microsoft.com/office/drawing/2014/main" id="{AE2ADDF8-B642-6116-E1D0-BBB431C0B5BA}"/>
                </a:ext>
              </a:extLst>
            </p:cNvPr>
            <p:cNvSpPr txBox="1"/>
            <p:nvPr/>
          </p:nvSpPr>
          <p:spPr>
            <a:xfrm>
              <a:off x="4699859" y="37114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a:t>
              </a:r>
              <a:r>
                <a:rPr lang="pl-PL" sz="1200" b="1" dirty="0">
                  <a:solidFill>
                    <a:schemeClr val="bg1"/>
                  </a:solidFill>
                  <a:latin typeface="Rubik" pitchFamily="2" charset="-79"/>
                  <a:cs typeface="Rubik" pitchFamily="2" charset="-79"/>
                  <a:sym typeface="Arial"/>
                </a:rPr>
                <a:t>8</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57" name="pole tekstowe 107">
              <a:extLst>
                <a:ext uri="{FF2B5EF4-FFF2-40B4-BE49-F238E27FC236}">
                  <a16:creationId xmlns:a16="http://schemas.microsoft.com/office/drawing/2014/main" id="{9AC8AE2E-6012-8617-49FB-306E61562822}"/>
                </a:ext>
              </a:extLst>
            </p:cNvPr>
            <p:cNvSpPr txBox="1"/>
            <p:nvPr/>
          </p:nvSpPr>
          <p:spPr>
            <a:xfrm>
              <a:off x="4699859" y="468229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a:t>
              </a:r>
              <a:r>
                <a:rPr lang="pl-PL" sz="1200" b="1" dirty="0">
                  <a:solidFill>
                    <a:schemeClr val="bg1"/>
                  </a:solidFill>
                  <a:latin typeface="Rubik" pitchFamily="2" charset="-79"/>
                  <a:cs typeface="Rubik" pitchFamily="2" charset="-79"/>
                  <a:sym typeface="Arial"/>
                </a:rPr>
                <a:t>9</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58" name="pole tekstowe 107">
              <a:extLst>
                <a:ext uri="{FF2B5EF4-FFF2-40B4-BE49-F238E27FC236}">
                  <a16:creationId xmlns:a16="http://schemas.microsoft.com/office/drawing/2014/main" id="{F229FD8E-4612-2267-2BAE-1BB79E560CAC}"/>
                </a:ext>
              </a:extLst>
            </p:cNvPr>
            <p:cNvSpPr txBox="1"/>
            <p:nvPr/>
          </p:nvSpPr>
          <p:spPr>
            <a:xfrm>
              <a:off x="4699858" y="2181893"/>
              <a:ext cx="1066876" cy="1384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Ad </a:t>
              </a:r>
              <a:r>
                <a:rPr lang="pl-PL" sz="900" b="1" dirty="0" err="1">
                  <a:solidFill>
                    <a:schemeClr val="bg1"/>
                  </a:solidFill>
                  <a:latin typeface="Rubik" pitchFamily="2" charset="-79"/>
                  <a:cs typeface="Rubik" pitchFamily="2" charset="-79"/>
                  <a:sym typeface="Arial"/>
                </a:rPr>
                <a:t>Recall</a:t>
              </a:r>
              <a:endParaRPr lang="pl-PL" sz="900" b="1" dirty="0">
                <a:solidFill>
                  <a:schemeClr val="bg1"/>
                </a:solidFill>
                <a:latin typeface="Rubik" pitchFamily="2" charset="-79"/>
                <a:cs typeface="Rubik" pitchFamily="2" charset="-79"/>
                <a:sym typeface="Arial"/>
              </a:endParaRPr>
            </a:p>
          </p:txBody>
        </p:sp>
        <p:sp>
          <p:nvSpPr>
            <p:cNvPr id="259" name="pole tekstowe 107">
              <a:extLst>
                <a:ext uri="{FF2B5EF4-FFF2-40B4-BE49-F238E27FC236}">
                  <a16:creationId xmlns:a16="http://schemas.microsoft.com/office/drawing/2014/main" id="{AF7F2058-14BD-1B7D-8AE3-ED5D4F992ABC}"/>
                </a:ext>
              </a:extLst>
            </p:cNvPr>
            <p:cNvSpPr txBox="1"/>
            <p:nvPr/>
          </p:nvSpPr>
          <p:spPr>
            <a:xfrm>
              <a:off x="4699858" y="3131561"/>
              <a:ext cx="1066876" cy="1384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Performance</a:t>
              </a:r>
            </a:p>
          </p:txBody>
        </p:sp>
        <p:sp>
          <p:nvSpPr>
            <p:cNvPr id="260" name="pole tekstowe 107">
              <a:extLst>
                <a:ext uri="{FF2B5EF4-FFF2-40B4-BE49-F238E27FC236}">
                  <a16:creationId xmlns:a16="http://schemas.microsoft.com/office/drawing/2014/main" id="{38602491-FC19-DDEC-AFC4-B36DA14C9478}"/>
                </a:ext>
              </a:extLst>
            </p:cNvPr>
            <p:cNvSpPr txBox="1"/>
            <p:nvPr/>
          </p:nvSpPr>
          <p:spPr>
            <a:xfrm>
              <a:off x="4699858" y="4034976"/>
              <a:ext cx="1066876" cy="2769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Digital </a:t>
              </a:r>
              <a:br>
                <a:rPr lang="pl-PL" sz="900" b="1" dirty="0">
                  <a:solidFill>
                    <a:schemeClr val="bg1"/>
                  </a:solidFill>
                  <a:latin typeface="Rubik" pitchFamily="2" charset="-79"/>
                  <a:cs typeface="Rubik" pitchFamily="2" charset="-79"/>
                  <a:sym typeface="Arial"/>
                </a:rPr>
              </a:br>
              <a:r>
                <a:rPr lang="pl-PL" sz="900" b="1" dirty="0" err="1">
                  <a:solidFill>
                    <a:schemeClr val="bg1"/>
                  </a:solidFill>
                  <a:latin typeface="Rubik" pitchFamily="2" charset="-79"/>
                  <a:cs typeface="Rubik" pitchFamily="2" charset="-79"/>
                  <a:sym typeface="Arial"/>
                </a:rPr>
                <a:t>potential</a:t>
              </a:r>
              <a:endParaRPr lang="pl-PL" sz="900" b="1" dirty="0">
                <a:solidFill>
                  <a:schemeClr val="bg1"/>
                </a:solidFill>
                <a:latin typeface="Rubik" pitchFamily="2" charset="-79"/>
                <a:cs typeface="Rubik" pitchFamily="2" charset="-79"/>
                <a:sym typeface="Arial"/>
              </a:endParaRPr>
            </a:p>
          </p:txBody>
        </p:sp>
        <p:sp>
          <p:nvSpPr>
            <p:cNvPr id="261" name="pole tekstowe 107">
              <a:extLst>
                <a:ext uri="{FF2B5EF4-FFF2-40B4-BE49-F238E27FC236}">
                  <a16:creationId xmlns:a16="http://schemas.microsoft.com/office/drawing/2014/main" id="{8CDA9FAB-483D-C478-C832-DEFD662DA74A}"/>
                </a:ext>
              </a:extLst>
            </p:cNvPr>
            <p:cNvSpPr txBox="1"/>
            <p:nvPr/>
          </p:nvSpPr>
          <p:spPr>
            <a:xfrm>
              <a:off x="4699858" y="5016271"/>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Cost</a:t>
              </a:r>
              <a:endParaRPr lang="pl-PL" sz="900" b="1" dirty="0">
                <a:solidFill>
                  <a:schemeClr val="bg1"/>
                </a:solidFill>
                <a:latin typeface="Rubik" pitchFamily="2" charset="-79"/>
                <a:cs typeface="Rubik" pitchFamily="2" charset="-79"/>
                <a:sym typeface="Arial"/>
              </a:endParaRPr>
            </a:p>
            <a:p>
              <a:pPr algn="ctr">
                <a:defRPr/>
              </a:pPr>
              <a:r>
                <a:rPr lang="pl-PL" sz="900" b="1" dirty="0" err="1">
                  <a:solidFill>
                    <a:schemeClr val="bg1"/>
                  </a:solidFill>
                  <a:latin typeface="Rubik" pitchFamily="2" charset="-79"/>
                  <a:cs typeface="Rubik" pitchFamily="2" charset="-79"/>
                  <a:sym typeface="Arial"/>
                </a:rPr>
                <a:t>efficiency</a:t>
              </a:r>
              <a:endParaRPr lang="pl-PL" sz="900" b="1" dirty="0">
                <a:solidFill>
                  <a:schemeClr val="bg1"/>
                </a:solidFill>
                <a:latin typeface="Rubik" pitchFamily="2" charset="-79"/>
                <a:cs typeface="Rubik" pitchFamily="2" charset="-79"/>
                <a:sym typeface="Arial"/>
              </a:endParaRPr>
            </a:p>
          </p:txBody>
        </p:sp>
        <p:sp>
          <p:nvSpPr>
            <p:cNvPr id="262" name="pole tekstowe 107">
              <a:extLst>
                <a:ext uri="{FF2B5EF4-FFF2-40B4-BE49-F238E27FC236}">
                  <a16:creationId xmlns:a16="http://schemas.microsoft.com/office/drawing/2014/main" id="{43510377-4B11-82CA-AA67-4BA2939F20C0}"/>
                </a:ext>
              </a:extLst>
            </p:cNvPr>
            <p:cNvSpPr txBox="1"/>
            <p:nvPr/>
          </p:nvSpPr>
          <p:spPr>
            <a:xfrm>
              <a:off x="5562562" y="225258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- 20 -</a:t>
              </a:r>
            </a:p>
          </p:txBody>
        </p:sp>
        <p:sp>
          <p:nvSpPr>
            <p:cNvPr id="263" name="pole tekstowe 107">
              <a:extLst>
                <a:ext uri="{FF2B5EF4-FFF2-40B4-BE49-F238E27FC236}">
                  <a16:creationId xmlns:a16="http://schemas.microsoft.com/office/drawing/2014/main" id="{E497BE53-987D-8544-8494-54349905F8DC}"/>
                </a:ext>
              </a:extLst>
            </p:cNvPr>
            <p:cNvSpPr txBox="1"/>
            <p:nvPr/>
          </p:nvSpPr>
          <p:spPr>
            <a:xfrm>
              <a:off x="5562561" y="2663644"/>
              <a:ext cx="1066876"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chemeClr val="bg1"/>
                  </a:solidFill>
                  <a:effectLst/>
                  <a:uLnTx/>
                  <a:uFillTx/>
                  <a:latin typeface="Rubik" pitchFamily="2" charset="-79"/>
                  <a:cs typeface="Rubik" pitchFamily="2" charset="-79"/>
                  <a:sym typeface="Arial"/>
                </a:rPr>
                <a:t>Consideration</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64" name="pole tekstowe 107">
              <a:extLst>
                <a:ext uri="{FF2B5EF4-FFF2-40B4-BE49-F238E27FC236}">
                  <a16:creationId xmlns:a16="http://schemas.microsoft.com/office/drawing/2014/main" id="{5827D918-95AD-7C2A-2B35-03913CCB2396}"/>
                </a:ext>
              </a:extLst>
            </p:cNvPr>
            <p:cNvSpPr txBox="1"/>
            <p:nvPr/>
          </p:nvSpPr>
          <p:spPr>
            <a:xfrm>
              <a:off x="5562562"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- 21 -</a:t>
              </a:r>
            </a:p>
          </p:txBody>
        </p:sp>
        <p:sp>
          <p:nvSpPr>
            <p:cNvPr id="265" name="pole tekstowe 107">
              <a:extLst>
                <a:ext uri="{FF2B5EF4-FFF2-40B4-BE49-F238E27FC236}">
                  <a16:creationId xmlns:a16="http://schemas.microsoft.com/office/drawing/2014/main" id="{BF70BF4B-5A95-DFCB-F54A-260B1AB5DF7E}"/>
                </a:ext>
              </a:extLst>
            </p:cNvPr>
            <p:cNvSpPr txBox="1"/>
            <p:nvPr/>
          </p:nvSpPr>
          <p:spPr>
            <a:xfrm>
              <a:off x="5562562" y="419197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22</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66" name="pole tekstowe 107">
              <a:extLst>
                <a:ext uri="{FF2B5EF4-FFF2-40B4-BE49-F238E27FC236}">
                  <a16:creationId xmlns:a16="http://schemas.microsoft.com/office/drawing/2014/main" id="{33BA6AA1-C7A8-0207-DF1D-1F921FE3D424}"/>
                </a:ext>
              </a:extLst>
            </p:cNvPr>
            <p:cNvSpPr txBox="1"/>
            <p:nvPr/>
          </p:nvSpPr>
          <p:spPr>
            <a:xfrm>
              <a:off x="5562561" y="3554743"/>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Credibility</a:t>
              </a:r>
              <a:r>
                <a:rPr lang="pl-PL" sz="900" b="1" kern="0" dirty="0">
                  <a:solidFill>
                    <a:schemeClr val="bg1"/>
                  </a:solidFill>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rPr>
                <a:t>Trust</a:t>
              </a:r>
            </a:p>
          </p:txBody>
        </p:sp>
        <p:sp>
          <p:nvSpPr>
            <p:cNvPr id="267" name="pole tekstowe 107">
              <a:extLst>
                <a:ext uri="{FF2B5EF4-FFF2-40B4-BE49-F238E27FC236}">
                  <a16:creationId xmlns:a16="http://schemas.microsoft.com/office/drawing/2014/main" id="{618596A7-5D55-645F-450C-A7781A38974F}"/>
                </a:ext>
              </a:extLst>
            </p:cNvPr>
            <p:cNvSpPr txBox="1"/>
            <p:nvPr/>
          </p:nvSpPr>
          <p:spPr>
            <a:xfrm>
              <a:off x="5562561" y="4453143"/>
              <a:ext cx="1066876"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dirty="0" err="1">
                  <a:solidFill>
                    <a:schemeClr val="bg1"/>
                  </a:solidFill>
                  <a:latin typeface="Rubik" pitchFamily="2" charset="-79"/>
                  <a:cs typeface="Rubik" pitchFamily="2" charset="-79"/>
                  <a:sym typeface="Arial"/>
                </a:rPr>
                <a:t>Actions</a:t>
              </a:r>
              <a:r>
                <a:rPr lang="pl-PL" sz="900" b="1" dirty="0">
                  <a:solidFill>
                    <a:schemeClr val="bg1"/>
                  </a:solidFill>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dirty="0">
                  <a:solidFill>
                    <a:schemeClr val="bg1"/>
                  </a:solidFill>
                  <a:latin typeface="Rubik" pitchFamily="2" charset="-79"/>
                  <a:cs typeface="Rubik" pitchFamily="2" charset="-79"/>
                  <a:sym typeface="Arial"/>
                </a:rPr>
                <a:t>(</a:t>
              </a:r>
              <a:r>
                <a:rPr lang="pl-PL" sz="900" b="1" dirty="0" err="1">
                  <a:solidFill>
                    <a:schemeClr val="bg1"/>
                  </a:solidFill>
                  <a:latin typeface="Rubik" pitchFamily="2" charset="-79"/>
                  <a:cs typeface="Rubik" pitchFamily="2" charset="-79"/>
                  <a:sym typeface="Arial"/>
                </a:rPr>
                <a:t>sales</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potential</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metrics</a:t>
              </a:r>
              <a:r>
                <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rPr>
                <a:t>)</a:t>
              </a:r>
            </a:p>
          </p:txBody>
        </p:sp>
        <p:sp>
          <p:nvSpPr>
            <p:cNvPr id="268" name="pole tekstowe 107">
              <a:extLst>
                <a:ext uri="{FF2B5EF4-FFF2-40B4-BE49-F238E27FC236}">
                  <a16:creationId xmlns:a16="http://schemas.microsoft.com/office/drawing/2014/main" id="{E5ED27B5-B309-EF3F-FB20-3A44320EC4C7}"/>
                </a:ext>
              </a:extLst>
            </p:cNvPr>
            <p:cNvSpPr txBox="1"/>
            <p:nvPr/>
          </p:nvSpPr>
          <p:spPr>
            <a:xfrm>
              <a:off x="6425265" y="1764612"/>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- 23 -</a:t>
              </a:r>
            </a:p>
          </p:txBody>
        </p:sp>
        <p:sp>
          <p:nvSpPr>
            <p:cNvPr id="269" name="pole tekstowe 107">
              <a:extLst>
                <a:ext uri="{FF2B5EF4-FFF2-40B4-BE49-F238E27FC236}">
                  <a16:creationId xmlns:a16="http://schemas.microsoft.com/office/drawing/2014/main" id="{109653CE-1BD5-F00D-CB6E-22F35D84B73C}"/>
                </a:ext>
              </a:extLst>
            </p:cNvPr>
            <p:cNvSpPr txBox="1"/>
            <p:nvPr/>
          </p:nvSpPr>
          <p:spPr>
            <a:xfrm>
              <a:off x="6425265" y="273717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- 24 -</a:t>
              </a:r>
            </a:p>
          </p:txBody>
        </p:sp>
        <p:sp>
          <p:nvSpPr>
            <p:cNvPr id="270" name="pole tekstowe 107">
              <a:extLst>
                <a:ext uri="{FF2B5EF4-FFF2-40B4-BE49-F238E27FC236}">
                  <a16:creationId xmlns:a16="http://schemas.microsoft.com/office/drawing/2014/main" id="{100E2A58-39B7-A0D8-2D41-8FCC02DABB73}"/>
                </a:ext>
              </a:extLst>
            </p:cNvPr>
            <p:cNvSpPr txBox="1"/>
            <p:nvPr/>
          </p:nvSpPr>
          <p:spPr>
            <a:xfrm>
              <a:off x="6425265" y="37114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- 25 -</a:t>
              </a:r>
            </a:p>
          </p:txBody>
        </p:sp>
        <p:sp>
          <p:nvSpPr>
            <p:cNvPr id="271" name="pole tekstowe 107">
              <a:extLst>
                <a:ext uri="{FF2B5EF4-FFF2-40B4-BE49-F238E27FC236}">
                  <a16:creationId xmlns:a16="http://schemas.microsoft.com/office/drawing/2014/main" id="{CCD44DA3-032F-516E-03FD-815D5EBF1EDE}"/>
                </a:ext>
              </a:extLst>
            </p:cNvPr>
            <p:cNvSpPr txBox="1"/>
            <p:nvPr/>
          </p:nvSpPr>
          <p:spPr>
            <a:xfrm>
              <a:off x="6425263" y="2181893"/>
              <a:ext cx="1066876"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chemeClr val="bg1"/>
                  </a:solidFill>
                  <a:effectLst/>
                  <a:uLnTx/>
                  <a:uFillTx/>
                  <a:latin typeface="Rubik" pitchFamily="2" charset="-79"/>
                  <a:cs typeface="Rubik" pitchFamily="2" charset="-79"/>
                  <a:sym typeface="Arial"/>
                </a:rPr>
                <a:t>Awareness</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72" name="pole tekstowe 107">
              <a:extLst>
                <a:ext uri="{FF2B5EF4-FFF2-40B4-BE49-F238E27FC236}">
                  <a16:creationId xmlns:a16="http://schemas.microsoft.com/office/drawing/2014/main" id="{530F5A6F-FC81-550F-0EDC-C58D02AFAEE0}"/>
                </a:ext>
              </a:extLst>
            </p:cNvPr>
            <p:cNvSpPr txBox="1"/>
            <p:nvPr/>
          </p:nvSpPr>
          <p:spPr>
            <a:xfrm>
              <a:off x="6425263" y="3062311"/>
              <a:ext cx="1066876" cy="276999"/>
            </a:xfrm>
            <a:prstGeom prst="rect">
              <a:avLst/>
            </a:prstGeom>
            <a:noFill/>
          </p:spPr>
          <p:txBody>
            <a:bodyPr wrap="square" lIns="47625" tIns="0" rIns="47625" bIns="0" anchor="ctr">
              <a:spAutoFit/>
            </a:bodyPr>
            <a:lstStyle/>
            <a:p>
              <a:pPr algn="ctr">
                <a:defRPr/>
              </a:pPr>
              <a:r>
                <a:rPr lang="pl-PL" sz="900" b="1" kern="0" dirty="0">
                  <a:solidFill>
                    <a:schemeClr val="bg1"/>
                  </a:solidFill>
                  <a:latin typeface="Rubik" pitchFamily="2" charset="-79"/>
                  <a:cs typeface="Rubik" pitchFamily="2" charset="-79"/>
                  <a:sym typeface="Arial"/>
                </a:rPr>
                <a:t>Brand </a:t>
              </a:r>
            </a:p>
            <a:p>
              <a:pPr algn="ctr">
                <a:defRPr/>
              </a:pPr>
              <a:r>
                <a:rPr lang="pl-PL" sz="900" b="1" kern="0" dirty="0" err="1">
                  <a:solidFill>
                    <a:schemeClr val="bg1"/>
                  </a:solidFill>
                  <a:latin typeface="Rubik" pitchFamily="2" charset="-79"/>
                  <a:cs typeface="Rubik" pitchFamily="2" charset="-79"/>
                  <a:sym typeface="Arial"/>
                </a:rPr>
                <a:t>linking</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73" name="pole tekstowe 107">
              <a:extLst>
                <a:ext uri="{FF2B5EF4-FFF2-40B4-BE49-F238E27FC236}">
                  <a16:creationId xmlns:a16="http://schemas.microsoft.com/office/drawing/2014/main" id="{770B5A3B-C053-F2D3-3700-876DC4342142}"/>
                </a:ext>
              </a:extLst>
            </p:cNvPr>
            <p:cNvSpPr txBox="1"/>
            <p:nvPr/>
          </p:nvSpPr>
          <p:spPr>
            <a:xfrm>
              <a:off x="6425263" y="4034976"/>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Purchase</a:t>
              </a:r>
              <a:r>
                <a:rPr lang="pl-PL" sz="900" b="1" kern="0" dirty="0">
                  <a:solidFill>
                    <a:schemeClr val="bg1"/>
                  </a:solidFill>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intent</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74" name="pole tekstowe 107">
              <a:extLst>
                <a:ext uri="{FF2B5EF4-FFF2-40B4-BE49-F238E27FC236}">
                  <a16:creationId xmlns:a16="http://schemas.microsoft.com/office/drawing/2014/main" id="{D614CE28-750B-B535-8A98-4117E94578A6}"/>
                </a:ext>
              </a:extLst>
            </p:cNvPr>
            <p:cNvSpPr txBox="1"/>
            <p:nvPr/>
          </p:nvSpPr>
          <p:spPr>
            <a:xfrm>
              <a:off x="7287968" y="225258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a:t>
              </a:r>
              <a:r>
                <a:rPr lang="pl-PL" sz="1200" b="1" dirty="0">
                  <a:solidFill>
                    <a:schemeClr val="bg1"/>
                  </a:solidFill>
                  <a:latin typeface="Rubik" pitchFamily="2" charset="-79"/>
                  <a:cs typeface="Rubik" pitchFamily="2" charset="-79"/>
                  <a:sym typeface="Arial"/>
                </a:rPr>
                <a:t>6</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75" name="pole tekstowe 107">
              <a:extLst>
                <a:ext uri="{FF2B5EF4-FFF2-40B4-BE49-F238E27FC236}">
                  <a16:creationId xmlns:a16="http://schemas.microsoft.com/office/drawing/2014/main" id="{62E4ED28-23F9-2F6D-1877-AD1FB78A3657}"/>
                </a:ext>
              </a:extLst>
            </p:cNvPr>
            <p:cNvSpPr txBox="1"/>
            <p:nvPr/>
          </p:nvSpPr>
          <p:spPr>
            <a:xfrm>
              <a:off x="7287966" y="2663644"/>
              <a:ext cx="1066876" cy="138499"/>
            </a:xfrm>
            <a:prstGeom prst="rect">
              <a:avLst/>
            </a:prstGeom>
            <a:noFill/>
          </p:spPr>
          <p:txBody>
            <a:bodyPr wrap="square" lIns="47625" tIns="0" rIns="47625" bIns="0" anchor="ctr">
              <a:spAutoFit/>
            </a:bodyPr>
            <a:lstStyle/>
            <a:p>
              <a:pPr algn="ctr">
                <a:buClr>
                  <a:srgbClr val="000000"/>
                </a:buClr>
                <a:defRPr/>
              </a:pPr>
              <a:r>
                <a:rPr kumimoji="0" lang="pl-PL" sz="900" b="1" i="0" u="none" strike="noStrike" kern="0" cap="none" spc="0" normalizeH="0" baseline="0" noProof="0" dirty="0" err="1">
                  <a:ln>
                    <a:noFill/>
                  </a:ln>
                  <a:solidFill>
                    <a:schemeClr val="bg1"/>
                  </a:solidFill>
                  <a:effectLst/>
                  <a:uLnTx/>
                  <a:uFillTx/>
                  <a:latin typeface="Rubik" pitchFamily="2" charset="-79"/>
                  <a:cs typeface="Rubik" pitchFamily="2" charset="-79"/>
                  <a:sym typeface="Arial"/>
                </a:rPr>
                <a:t>Preference</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76" name="pole tekstowe 107">
              <a:extLst>
                <a:ext uri="{FF2B5EF4-FFF2-40B4-BE49-F238E27FC236}">
                  <a16:creationId xmlns:a16="http://schemas.microsoft.com/office/drawing/2014/main" id="{CFFC2008-7EF9-01E9-906A-04694B1A0642}"/>
                </a:ext>
              </a:extLst>
            </p:cNvPr>
            <p:cNvSpPr txBox="1"/>
            <p:nvPr/>
          </p:nvSpPr>
          <p:spPr>
            <a:xfrm>
              <a:off x="7287968"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- 27 -</a:t>
              </a:r>
            </a:p>
          </p:txBody>
        </p:sp>
        <p:sp>
          <p:nvSpPr>
            <p:cNvPr id="277" name="pole tekstowe 107">
              <a:extLst>
                <a:ext uri="{FF2B5EF4-FFF2-40B4-BE49-F238E27FC236}">
                  <a16:creationId xmlns:a16="http://schemas.microsoft.com/office/drawing/2014/main" id="{609ABDC2-4BAA-6CF1-974C-1B5A98A044E3}"/>
                </a:ext>
              </a:extLst>
            </p:cNvPr>
            <p:cNvSpPr txBox="1"/>
            <p:nvPr/>
          </p:nvSpPr>
          <p:spPr>
            <a:xfrm>
              <a:off x="7287968" y="419197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28</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78" name="pole tekstowe 107">
              <a:extLst>
                <a:ext uri="{FF2B5EF4-FFF2-40B4-BE49-F238E27FC236}">
                  <a16:creationId xmlns:a16="http://schemas.microsoft.com/office/drawing/2014/main" id="{66421436-691C-54F4-70DA-7EED7BC273A3}"/>
                </a:ext>
              </a:extLst>
            </p:cNvPr>
            <p:cNvSpPr txBox="1"/>
            <p:nvPr/>
          </p:nvSpPr>
          <p:spPr>
            <a:xfrm>
              <a:off x="7287966" y="3554743"/>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a:solidFill>
                    <a:schemeClr val="bg1"/>
                  </a:solidFill>
                  <a:latin typeface="Rubik" pitchFamily="2" charset="-79"/>
                  <a:cs typeface="Rubik" pitchFamily="2" charset="-79"/>
                  <a:sym typeface="Arial"/>
                </a:rPr>
                <a:t>Brand</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Relevance</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79" name="pole tekstowe 107">
              <a:extLst>
                <a:ext uri="{FF2B5EF4-FFF2-40B4-BE49-F238E27FC236}">
                  <a16:creationId xmlns:a16="http://schemas.microsoft.com/office/drawing/2014/main" id="{23E99931-FDCF-3EA1-BB15-FA3C0A96C91A}"/>
                </a:ext>
              </a:extLst>
            </p:cNvPr>
            <p:cNvSpPr txBox="1"/>
            <p:nvPr/>
          </p:nvSpPr>
          <p:spPr>
            <a:xfrm>
              <a:off x="7287966" y="4453143"/>
              <a:ext cx="1066876"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Specific</a:t>
              </a:r>
              <a:r>
                <a:rPr lang="pl-PL" sz="900" b="1" kern="0" dirty="0">
                  <a:solidFill>
                    <a:schemeClr val="bg1"/>
                  </a:solidFill>
                  <a:latin typeface="Rubik" pitchFamily="2" charset="-79"/>
                  <a:cs typeface="Rubik" pitchFamily="2" charset="-79"/>
                  <a:sym typeface="Arial"/>
                </a:rPr>
                <a:t> </a:t>
              </a:r>
              <a:r>
                <a:rPr lang="pl-PL" sz="900" b="1" kern="0" dirty="0" err="1">
                  <a:solidFill>
                    <a:schemeClr val="bg1"/>
                  </a:solidFill>
                  <a:latin typeface="Rubik" pitchFamily="2" charset="-79"/>
                  <a:cs typeface="Rubik" pitchFamily="2" charset="-79"/>
                  <a:sym typeface="Arial"/>
                </a:rPr>
                <a:t>associations</a:t>
              </a:r>
              <a:r>
                <a:rPr lang="pl-PL" sz="900" b="1" kern="0" dirty="0">
                  <a:solidFill>
                    <a:schemeClr val="bg1"/>
                  </a:solidFill>
                  <a:latin typeface="Rubik" pitchFamily="2" charset="-79"/>
                  <a:cs typeface="Rubik" pitchFamily="2" charset="-79"/>
                  <a:sym typeface="Arial"/>
                </a:rPr>
                <a:t>/ </a:t>
              </a:r>
              <a:r>
                <a:rPr lang="pl-PL" sz="900" b="1" kern="0" dirty="0" err="1">
                  <a:solidFill>
                    <a:schemeClr val="bg1"/>
                  </a:solidFill>
                  <a:latin typeface="Rubik" pitchFamily="2" charset="-79"/>
                  <a:cs typeface="Rubik" pitchFamily="2" charset="-79"/>
                  <a:sym typeface="Arial"/>
                </a:rPr>
                <a:t>attributes</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80" name="pole tekstowe 107">
              <a:extLst>
                <a:ext uri="{FF2B5EF4-FFF2-40B4-BE49-F238E27FC236}">
                  <a16:creationId xmlns:a16="http://schemas.microsoft.com/office/drawing/2014/main" id="{12FFAAB0-22C3-DAD4-B2EF-FADC9BEB2AC5}"/>
                </a:ext>
              </a:extLst>
            </p:cNvPr>
            <p:cNvSpPr txBox="1"/>
            <p:nvPr/>
          </p:nvSpPr>
          <p:spPr>
            <a:xfrm>
              <a:off x="8150670" y="273717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- 29 -</a:t>
              </a:r>
            </a:p>
          </p:txBody>
        </p:sp>
        <p:sp>
          <p:nvSpPr>
            <p:cNvPr id="281" name="pole tekstowe 107">
              <a:extLst>
                <a:ext uri="{FF2B5EF4-FFF2-40B4-BE49-F238E27FC236}">
                  <a16:creationId xmlns:a16="http://schemas.microsoft.com/office/drawing/2014/main" id="{0716655A-EDD7-16A1-30C6-1FFB3EDC579C}"/>
                </a:ext>
              </a:extLst>
            </p:cNvPr>
            <p:cNvSpPr txBox="1"/>
            <p:nvPr/>
          </p:nvSpPr>
          <p:spPr>
            <a:xfrm>
              <a:off x="8150670" y="37114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- 30 -</a:t>
              </a:r>
            </a:p>
          </p:txBody>
        </p:sp>
        <p:sp>
          <p:nvSpPr>
            <p:cNvPr id="282" name="pole tekstowe 107">
              <a:extLst>
                <a:ext uri="{FF2B5EF4-FFF2-40B4-BE49-F238E27FC236}">
                  <a16:creationId xmlns:a16="http://schemas.microsoft.com/office/drawing/2014/main" id="{FFDC2A76-7868-EE25-6973-24C6CA854504}"/>
                </a:ext>
              </a:extLst>
            </p:cNvPr>
            <p:cNvSpPr txBox="1"/>
            <p:nvPr/>
          </p:nvSpPr>
          <p:spPr>
            <a:xfrm>
              <a:off x="8150670" y="468229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- 31 -</a:t>
              </a:r>
            </a:p>
          </p:txBody>
        </p:sp>
        <p:sp>
          <p:nvSpPr>
            <p:cNvPr id="283" name="pole tekstowe 107">
              <a:extLst>
                <a:ext uri="{FF2B5EF4-FFF2-40B4-BE49-F238E27FC236}">
                  <a16:creationId xmlns:a16="http://schemas.microsoft.com/office/drawing/2014/main" id="{7723DD9B-78BD-826B-EA25-09848FF3563A}"/>
                </a:ext>
              </a:extLst>
            </p:cNvPr>
            <p:cNvSpPr txBox="1"/>
            <p:nvPr/>
          </p:nvSpPr>
          <p:spPr>
            <a:xfrm>
              <a:off x="8150669" y="2993062"/>
              <a:ext cx="1066876" cy="415498"/>
            </a:xfrm>
            <a:prstGeom prst="rect">
              <a:avLst/>
            </a:prstGeom>
            <a:noFill/>
          </p:spPr>
          <p:txBody>
            <a:bodyPr wrap="square" lIns="47625" tIns="0" rIns="47625" bIns="0" anchor="ctr">
              <a:spAutoFit/>
            </a:bodyPr>
            <a:lstStyle/>
            <a:p>
              <a:pPr algn="ctr">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Net </a:t>
              </a:r>
            </a:p>
            <a:p>
              <a:pPr algn="ctr">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Contribution</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p>
            <a:p>
              <a:pPr algn="ctr">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ROI</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84" name="pole tekstowe 107">
              <a:extLst>
                <a:ext uri="{FF2B5EF4-FFF2-40B4-BE49-F238E27FC236}">
                  <a16:creationId xmlns:a16="http://schemas.microsoft.com/office/drawing/2014/main" id="{997FD3D9-CAD9-B667-FE5A-78488A2FE46B}"/>
                </a:ext>
              </a:extLst>
            </p:cNvPr>
            <p:cNvSpPr txBox="1"/>
            <p:nvPr/>
          </p:nvSpPr>
          <p:spPr>
            <a:xfrm>
              <a:off x="8150669" y="4034976"/>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Market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share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value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volume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85" name="pole tekstowe 107">
              <a:extLst>
                <a:ext uri="{FF2B5EF4-FFF2-40B4-BE49-F238E27FC236}">
                  <a16:creationId xmlns:a16="http://schemas.microsoft.com/office/drawing/2014/main" id="{8C1BA039-CCB1-15F0-C2CF-ABD51F2E6D5C}"/>
                </a:ext>
              </a:extLst>
            </p:cNvPr>
            <p:cNvSpPr txBox="1"/>
            <p:nvPr/>
          </p:nvSpPr>
          <p:spPr>
            <a:xfrm>
              <a:off x="8150669" y="4877772"/>
              <a:ext cx="1066876" cy="5539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Avr</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Revenue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per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customer</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purchase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CLV</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86" name="pole tekstowe 107">
              <a:extLst>
                <a:ext uri="{FF2B5EF4-FFF2-40B4-BE49-F238E27FC236}">
                  <a16:creationId xmlns:a16="http://schemas.microsoft.com/office/drawing/2014/main" id="{08B39764-AB45-5CC1-6ED5-466382DAD5C6}"/>
                </a:ext>
              </a:extLst>
            </p:cNvPr>
            <p:cNvSpPr txBox="1"/>
            <p:nvPr/>
          </p:nvSpPr>
          <p:spPr>
            <a:xfrm>
              <a:off x="9013373" y="225258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- 32 -</a:t>
              </a:r>
            </a:p>
          </p:txBody>
        </p:sp>
        <p:sp>
          <p:nvSpPr>
            <p:cNvPr id="287" name="pole tekstowe 107">
              <a:extLst>
                <a:ext uri="{FF2B5EF4-FFF2-40B4-BE49-F238E27FC236}">
                  <a16:creationId xmlns:a16="http://schemas.microsoft.com/office/drawing/2014/main" id="{157ACDAD-2DF2-5CE2-1D38-8C1427084A8B}"/>
                </a:ext>
              </a:extLst>
            </p:cNvPr>
            <p:cNvSpPr txBox="1"/>
            <p:nvPr/>
          </p:nvSpPr>
          <p:spPr>
            <a:xfrm>
              <a:off x="9013372" y="2455896"/>
              <a:ext cx="1066876" cy="5539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Sales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revenue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margin</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P</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rofit</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88" name="pole tekstowe 107">
              <a:extLst>
                <a:ext uri="{FF2B5EF4-FFF2-40B4-BE49-F238E27FC236}">
                  <a16:creationId xmlns:a16="http://schemas.microsoft.com/office/drawing/2014/main" id="{DCC48760-48D3-BB8D-2AF6-17B48892FD75}"/>
                </a:ext>
              </a:extLst>
            </p:cNvPr>
            <p:cNvSpPr txBox="1"/>
            <p:nvPr/>
          </p:nvSpPr>
          <p:spPr>
            <a:xfrm>
              <a:off x="9013373"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- 33 -</a:t>
              </a:r>
            </a:p>
          </p:txBody>
        </p:sp>
        <p:sp>
          <p:nvSpPr>
            <p:cNvPr id="289" name="pole tekstowe 107">
              <a:extLst>
                <a:ext uri="{FF2B5EF4-FFF2-40B4-BE49-F238E27FC236}">
                  <a16:creationId xmlns:a16="http://schemas.microsoft.com/office/drawing/2014/main" id="{50913B80-8AE5-F61F-B448-2DA36D0B013F}"/>
                </a:ext>
              </a:extLst>
            </p:cNvPr>
            <p:cNvSpPr txBox="1"/>
            <p:nvPr/>
          </p:nvSpPr>
          <p:spPr>
            <a:xfrm>
              <a:off x="9013373" y="419197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34</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90" name="pole tekstowe 107">
              <a:extLst>
                <a:ext uri="{FF2B5EF4-FFF2-40B4-BE49-F238E27FC236}">
                  <a16:creationId xmlns:a16="http://schemas.microsoft.com/office/drawing/2014/main" id="{DD69025A-C2F9-9F1A-D148-B8189E4F34F4}"/>
                </a:ext>
              </a:extLst>
            </p:cNvPr>
            <p:cNvSpPr txBox="1"/>
            <p:nvPr/>
          </p:nvSpPr>
          <p:spPr>
            <a:xfrm>
              <a:off x="9013372" y="3416244"/>
              <a:ext cx="1066876" cy="5539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Price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development</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price</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elasticity</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91" name="pole tekstowe 107">
              <a:extLst>
                <a:ext uri="{FF2B5EF4-FFF2-40B4-BE49-F238E27FC236}">
                  <a16:creationId xmlns:a16="http://schemas.microsoft.com/office/drawing/2014/main" id="{95FC0880-6B2F-011C-5457-29FF175091FE}"/>
                </a:ext>
              </a:extLst>
            </p:cNvPr>
            <p:cNvSpPr txBox="1"/>
            <p:nvPr/>
          </p:nvSpPr>
          <p:spPr>
            <a:xfrm>
              <a:off x="9013372" y="4522392"/>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rPr>
                <a:t>Brand </a:t>
              </a:r>
              <a:r>
                <a:rPr kumimoji="0" lang="pl-PL" sz="900" b="1" i="0" u="none" strike="noStrike" kern="1200" cap="none" spc="0" normalizeH="0" baseline="0" noProof="0" dirty="0" err="1">
                  <a:ln>
                    <a:noFill/>
                  </a:ln>
                  <a:solidFill>
                    <a:prstClr val="white"/>
                  </a:solidFill>
                  <a:effectLst/>
                  <a:uLnTx/>
                  <a:uFillTx/>
                  <a:latin typeface="Rubik" pitchFamily="2" charset="-79"/>
                  <a:cs typeface="Rubik" pitchFamily="2" charset="-79"/>
                  <a:sym typeface="Arial"/>
                </a:rPr>
                <a:t>Penetration</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92" name="pole tekstowe 107">
              <a:extLst>
                <a:ext uri="{FF2B5EF4-FFF2-40B4-BE49-F238E27FC236}">
                  <a16:creationId xmlns:a16="http://schemas.microsoft.com/office/drawing/2014/main" id="{C9408134-A783-BA31-FBD7-F751FF00C085}"/>
                </a:ext>
              </a:extLst>
            </p:cNvPr>
            <p:cNvSpPr txBox="1"/>
            <p:nvPr/>
          </p:nvSpPr>
          <p:spPr>
            <a:xfrm>
              <a:off x="9876076" y="273717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- 35 -</a:t>
              </a:r>
            </a:p>
          </p:txBody>
        </p:sp>
        <p:sp>
          <p:nvSpPr>
            <p:cNvPr id="293" name="pole tekstowe 107">
              <a:extLst>
                <a:ext uri="{FF2B5EF4-FFF2-40B4-BE49-F238E27FC236}">
                  <a16:creationId xmlns:a16="http://schemas.microsoft.com/office/drawing/2014/main" id="{6BA2F97F-BB90-F6D7-843F-F27D565B805E}"/>
                </a:ext>
              </a:extLst>
            </p:cNvPr>
            <p:cNvSpPr txBox="1"/>
            <p:nvPr/>
          </p:nvSpPr>
          <p:spPr>
            <a:xfrm>
              <a:off x="9876076" y="37114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- 36 -</a:t>
              </a:r>
            </a:p>
          </p:txBody>
        </p:sp>
        <p:sp>
          <p:nvSpPr>
            <p:cNvPr id="294" name="pole tekstowe 107">
              <a:extLst>
                <a:ext uri="{FF2B5EF4-FFF2-40B4-BE49-F238E27FC236}">
                  <a16:creationId xmlns:a16="http://schemas.microsoft.com/office/drawing/2014/main" id="{96E73C26-364F-8A91-8953-3C444599AEE7}"/>
                </a:ext>
              </a:extLst>
            </p:cNvPr>
            <p:cNvSpPr txBox="1"/>
            <p:nvPr/>
          </p:nvSpPr>
          <p:spPr>
            <a:xfrm>
              <a:off x="9876075" y="2998794"/>
              <a:ext cx="1066876"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Number</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of </a:t>
              </a: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customers</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dynamiics</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p>
          </p:txBody>
        </p:sp>
        <p:sp>
          <p:nvSpPr>
            <p:cNvPr id="295" name="pole tekstowe 107">
              <a:extLst>
                <a:ext uri="{FF2B5EF4-FFF2-40B4-BE49-F238E27FC236}">
                  <a16:creationId xmlns:a16="http://schemas.microsoft.com/office/drawing/2014/main" id="{F576275A-F3E0-D326-9804-AF3AC3070DDA}"/>
                </a:ext>
              </a:extLst>
            </p:cNvPr>
            <p:cNvSpPr txBox="1"/>
            <p:nvPr/>
          </p:nvSpPr>
          <p:spPr>
            <a:xfrm>
              <a:off x="9876075" y="4040708"/>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R</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epurchase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frequency</a:t>
              </a:r>
              <a:endPar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endParaRPr>
            </a:p>
          </p:txBody>
        </p:sp>
        <p:sp>
          <p:nvSpPr>
            <p:cNvPr id="296" name="pole tekstowe 107">
              <a:extLst>
                <a:ext uri="{FF2B5EF4-FFF2-40B4-BE49-F238E27FC236}">
                  <a16:creationId xmlns:a16="http://schemas.microsoft.com/office/drawing/2014/main" id="{BD966E02-E3B0-1352-9E75-ABB24B60CE85}"/>
                </a:ext>
              </a:extLst>
            </p:cNvPr>
            <p:cNvSpPr txBox="1"/>
            <p:nvPr/>
          </p:nvSpPr>
          <p:spPr>
            <a:xfrm>
              <a:off x="10738784"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- 37 -</a:t>
              </a:r>
            </a:p>
          </p:txBody>
        </p:sp>
        <p:sp>
          <p:nvSpPr>
            <p:cNvPr id="297" name="pole tekstowe 107">
              <a:extLst>
                <a:ext uri="{FF2B5EF4-FFF2-40B4-BE49-F238E27FC236}">
                  <a16:creationId xmlns:a16="http://schemas.microsoft.com/office/drawing/2014/main" id="{59FDD61B-7B8A-7A59-FC96-016A51198BC3}"/>
                </a:ext>
              </a:extLst>
            </p:cNvPr>
            <p:cNvSpPr txBox="1"/>
            <p:nvPr/>
          </p:nvSpPr>
          <p:spPr>
            <a:xfrm>
              <a:off x="10738784" y="419197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38</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98" name="pole tekstowe 107">
              <a:extLst>
                <a:ext uri="{FF2B5EF4-FFF2-40B4-BE49-F238E27FC236}">
                  <a16:creationId xmlns:a16="http://schemas.microsoft.com/office/drawing/2014/main" id="{64679B96-E40D-1F4F-EB2D-12B32BAB0D2A}"/>
                </a:ext>
              </a:extLst>
            </p:cNvPr>
            <p:cNvSpPr txBox="1"/>
            <p:nvPr/>
          </p:nvSpPr>
          <p:spPr>
            <a:xfrm>
              <a:off x="10738782" y="3550705"/>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Customer</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Satisfaction</a:t>
              </a:r>
              <a:endParaRPr kumimoji="0" lang="pl-PL" sz="900" b="1" i="0" u="none" strike="noStrike" kern="0" cap="none" spc="0" normalizeH="0" baseline="0" noProof="0" dirty="0">
                <a:ln>
                  <a:noFill/>
                </a:ln>
                <a:solidFill>
                  <a:srgbClr val="000000"/>
                </a:solidFill>
                <a:effectLst/>
                <a:uLnTx/>
                <a:uFillTx/>
                <a:latin typeface="Rubik" pitchFamily="2" charset="-79"/>
                <a:cs typeface="Rubik" pitchFamily="2" charset="-79"/>
                <a:sym typeface="Arial"/>
              </a:endParaRPr>
            </a:p>
          </p:txBody>
        </p:sp>
        <p:sp>
          <p:nvSpPr>
            <p:cNvPr id="299" name="pole tekstowe 107">
              <a:extLst>
                <a:ext uri="{FF2B5EF4-FFF2-40B4-BE49-F238E27FC236}">
                  <a16:creationId xmlns:a16="http://schemas.microsoft.com/office/drawing/2014/main" id="{8C8AFDFD-6F53-EC25-5349-70235A0320EE}"/>
                </a:ext>
              </a:extLst>
            </p:cNvPr>
            <p:cNvSpPr txBox="1"/>
            <p:nvPr/>
          </p:nvSpPr>
          <p:spPr>
            <a:xfrm>
              <a:off x="10738782" y="4560394"/>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1200" cap="none" spc="0" normalizeH="0" baseline="0" noProof="0" dirty="0" err="1">
                  <a:ln>
                    <a:noFill/>
                  </a:ln>
                  <a:solidFill>
                    <a:prstClr val="white"/>
                  </a:solidFill>
                  <a:effectLst/>
                  <a:uLnTx/>
                  <a:uFillTx/>
                  <a:latin typeface="Rubik" pitchFamily="2" charset="-79"/>
                  <a:cs typeface="Rubik" pitchFamily="2" charset="-79"/>
                  <a:sym typeface="Arial"/>
                </a:rPr>
                <a:t>Recommedation</a:t>
              </a:r>
              <a:r>
                <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rPr>
                <a:t> (NPS)</a:t>
              </a:r>
            </a:p>
          </p:txBody>
        </p:sp>
        <p:sp>
          <p:nvSpPr>
            <p:cNvPr id="300" name="pole tekstowe 107">
              <a:extLst>
                <a:ext uri="{FF2B5EF4-FFF2-40B4-BE49-F238E27FC236}">
                  <a16:creationId xmlns:a16="http://schemas.microsoft.com/office/drawing/2014/main" id="{D2FE4305-9771-F799-C924-2FB10BD5900C}"/>
                </a:ext>
              </a:extLst>
            </p:cNvPr>
            <p:cNvSpPr txBox="1"/>
            <p:nvPr/>
          </p:nvSpPr>
          <p:spPr>
            <a:xfrm>
              <a:off x="386344" y="3630548"/>
              <a:ext cx="1066874"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SOS/SOV</a:t>
              </a:r>
              <a:endParaRPr kumimoji="0" lang="pl-PL"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endParaRPr>
            </a:p>
          </p:txBody>
        </p:sp>
      </p:grpSp>
    </p:spTree>
    <p:extLst>
      <p:ext uri="{BB962C8B-B14F-4D97-AF65-F5344CB8AC3E}">
        <p14:creationId xmlns:p14="http://schemas.microsoft.com/office/powerpoint/2010/main" val="539740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3D020-A026-5A8E-6572-61240797EEF9}"/>
            </a:ext>
          </a:extLst>
        </p:cNvPr>
        <p:cNvGrpSpPr/>
        <p:nvPr/>
      </p:nvGrpSpPr>
      <p:grpSpPr>
        <a:xfrm>
          <a:off x="0" y="0"/>
          <a:ext cx="0" cy="0"/>
          <a:chOff x="0" y="0"/>
          <a:chExt cx="0" cy="0"/>
        </a:xfrm>
      </p:grpSpPr>
      <p:sp>
        <p:nvSpPr>
          <p:cNvPr id="6" name="Subtitle 5">
            <a:extLst>
              <a:ext uri="{FF2B5EF4-FFF2-40B4-BE49-F238E27FC236}">
                <a16:creationId xmlns:a16="http://schemas.microsoft.com/office/drawing/2014/main" id="{10CB5BA7-9646-96AF-EEF4-D045FDF9D207}"/>
              </a:ext>
            </a:extLst>
          </p:cNvPr>
          <p:cNvSpPr>
            <a:spLocks noGrp="1"/>
          </p:cNvSpPr>
          <p:nvPr>
            <p:ph type="subTitle" idx="1"/>
          </p:nvPr>
        </p:nvSpPr>
        <p:spPr>
          <a:xfrm>
            <a:off x="838199" y="5200187"/>
            <a:ext cx="7736633" cy="1153960"/>
          </a:xfrm>
        </p:spPr>
        <p:txBody>
          <a:bodyPr/>
          <a:lstStyle/>
          <a:p>
            <a:pPr algn="l">
              <a:lnSpc>
                <a:spcPct val="100000"/>
              </a:lnSpc>
              <a:spcBef>
                <a:spcPts val="0"/>
              </a:spcBef>
              <a:buClr>
                <a:schemeClr val="dk1"/>
              </a:buClr>
              <a:buSzPct val="100000"/>
              <a:buFont typeface="Calibri"/>
              <a:buNone/>
            </a:pPr>
            <a:r>
              <a:rPr lang="pl-PL" sz="2400" dirty="0">
                <a:solidFill>
                  <a:schemeClr val="bg1"/>
                </a:solidFill>
              </a:rPr>
              <a:t>Część 4: Definicje wskaźników</a:t>
            </a:r>
          </a:p>
        </p:txBody>
      </p:sp>
      <p:sp>
        <p:nvSpPr>
          <p:cNvPr id="9" name="Title 1">
            <a:extLst>
              <a:ext uri="{FF2B5EF4-FFF2-40B4-BE49-F238E27FC236}">
                <a16:creationId xmlns:a16="http://schemas.microsoft.com/office/drawing/2014/main" id="{E3D8DEC2-2154-C011-250A-D7DF742831F2}"/>
              </a:ext>
            </a:extLst>
          </p:cNvPr>
          <p:cNvSpPr txBox="1">
            <a:spLocks/>
          </p:cNvSpPr>
          <p:nvPr/>
        </p:nvSpPr>
        <p:spPr>
          <a:xfrm>
            <a:off x="838200" y="3653022"/>
            <a:ext cx="10515600" cy="139750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bg1"/>
                </a:solidFill>
                <a:latin typeface="+mj-lt"/>
                <a:ea typeface="+mj-ea"/>
                <a:cs typeface="Rubik SemiBold" pitchFamily="2" charset="-79"/>
              </a:defRPr>
            </a:lvl1pPr>
          </a:lstStyle>
          <a:p>
            <a:r>
              <a:rPr lang="pl-PL" sz="5000" dirty="0"/>
              <a:t>Model Efektywnego Marketingu </a:t>
            </a:r>
          </a:p>
        </p:txBody>
      </p:sp>
    </p:spTree>
    <p:extLst>
      <p:ext uri="{BB962C8B-B14F-4D97-AF65-F5344CB8AC3E}">
        <p14:creationId xmlns:p14="http://schemas.microsoft.com/office/powerpoint/2010/main" val="3071595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D0A82-1743-1821-4D15-9C206EE0440C}"/>
            </a:ext>
          </a:extLst>
        </p:cNvPr>
        <p:cNvGrpSpPr/>
        <p:nvPr/>
      </p:nvGrpSpPr>
      <p:grpSpPr>
        <a:xfrm>
          <a:off x="0" y="0"/>
          <a:ext cx="0" cy="0"/>
          <a:chOff x="0" y="0"/>
          <a:chExt cx="0" cy="0"/>
        </a:xfrm>
      </p:grpSpPr>
      <p:pic>
        <p:nvPicPr>
          <p:cNvPr id="160" name="Graphic 159">
            <a:extLst>
              <a:ext uri="{FF2B5EF4-FFF2-40B4-BE49-F238E27FC236}">
                <a16:creationId xmlns:a16="http://schemas.microsoft.com/office/drawing/2014/main" id="{93CC515B-7CD5-9907-B96F-798ADE52D79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6345" y="1046045"/>
            <a:ext cx="2329894" cy="815463"/>
          </a:xfrm>
          <a:prstGeom prst="rect">
            <a:avLst/>
          </a:prstGeom>
          <a:effectLst>
            <a:outerShdw blurRad="50800" dist="38100" dir="8100000" algn="tr" rotWithShape="0">
              <a:prstClr val="black">
                <a:alpha val="40000"/>
              </a:prstClr>
            </a:outerShdw>
          </a:effectLst>
        </p:spPr>
      </p:pic>
      <p:pic>
        <p:nvPicPr>
          <p:cNvPr id="165" name="Graphic 164">
            <a:extLst>
              <a:ext uri="{FF2B5EF4-FFF2-40B4-BE49-F238E27FC236}">
                <a16:creationId xmlns:a16="http://schemas.microsoft.com/office/drawing/2014/main" id="{264B8246-97A9-126D-83CC-2B2D0341EF0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31055" y="1046045"/>
            <a:ext cx="2329894" cy="815463"/>
          </a:xfrm>
          <a:prstGeom prst="rect">
            <a:avLst/>
          </a:prstGeom>
          <a:effectLst>
            <a:outerShdw blurRad="50800" dist="38100" dir="8100000" algn="tr" rotWithShape="0">
              <a:prstClr val="black">
                <a:alpha val="40000"/>
              </a:prstClr>
            </a:outerShdw>
          </a:effectLst>
        </p:spPr>
      </p:pic>
      <p:pic>
        <p:nvPicPr>
          <p:cNvPr id="166" name="Graphic 165">
            <a:extLst>
              <a:ext uri="{FF2B5EF4-FFF2-40B4-BE49-F238E27FC236}">
                <a16:creationId xmlns:a16="http://schemas.microsoft.com/office/drawing/2014/main" id="{9D99BD1D-7EAA-8D02-A31C-21BB71DAF6D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03410" y="1046045"/>
            <a:ext cx="2329894" cy="815463"/>
          </a:xfrm>
          <a:prstGeom prst="rect">
            <a:avLst/>
          </a:prstGeom>
          <a:effectLst>
            <a:outerShdw blurRad="50800" dist="38100" dir="8100000" algn="tr" rotWithShape="0">
              <a:prstClr val="black">
                <a:alpha val="40000"/>
              </a:prstClr>
            </a:outerShdw>
          </a:effectLst>
        </p:spPr>
      </p:pic>
      <p:pic>
        <p:nvPicPr>
          <p:cNvPr id="167" name="Graphic 166">
            <a:extLst>
              <a:ext uri="{FF2B5EF4-FFF2-40B4-BE49-F238E27FC236}">
                <a16:creationId xmlns:a16="http://schemas.microsoft.com/office/drawing/2014/main" id="{0A01A769-1282-17BE-8175-0F6410C629A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475764" y="1046045"/>
            <a:ext cx="2329894" cy="815463"/>
          </a:xfrm>
          <a:prstGeom prst="rect">
            <a:avLst/>
          </a:prstGeom>
          <a:effectLst>
            <a:outerShdw blurRad="50800" dist="38100" dir="8100000" algn="tr" rotWithShape="0">
              <a:prstClr val="black">
                <a:alpha val="40000"/>
              </a:prstClr>
            </a:outerShdw>
          </a:effectLst>
        </p:spPr>
      </p:pic>
      <p:sp>
        <p:nvSpPr>
          <p:cNvPr id="2" name="Title 1">
            <a:extLst>
              <a:ext uri="{FF2B5EF4-FFF2-40B4-BE49-F238E27FC236}">
                <a16:creationId xmlns:a16="http://schemas.microsoft.com/office/drawing/2014/main" id="{EE30A7E2-80DC-46C9-CE61-00A9225E0536}"/>
              </a:ext>
            </a:extLst>
          </p:cNvPr>
          <p:cNvSpPr>
            <a:spLocks noGrp="1"/>
          </p:cNvSpPr>
          <p:nvPr>
            <p:ph type="title"/>
          </p:nvPr>
        </p:nvSpPr>
        <p:spPr>
          <a:xfrm>
            <a:off x="386345" y="3301"/>
            <a:ext cx="10967455" cy="969135"/>
          </a:xfrm>
        </p:spPr>
        <p:txBody>
          <a:bodyPr>
            <a:normAutofit/>
          </a:bodyPr>
          <a:lstStyle/>
          <a:p>
            <a:pPr>
              <a:lnSpc>
                <a:spcPct val="100000"/>
              </a:lnSpc>
              <a:spcBef>
                <a:spcPts val="0"/>
              </a:spcBef>
              <a:buClr>
                <a:srgbClr val="000000"/>
              </a:buClr>
              <a:buSzPct val="100000"/>
            </a:pPr>
            <a:r>
              <a:rPr lang="pl-PL" sz="3600" dirty="0">
                <a:ea typeface="Calibri"/>
                <a:cs typeface="Calibri"/>
                <a:sym typeface="Calibri"/>
              </a:rPr>
              <a:t>Model Wskaźników Efektywnościowych</a:t>
            </a:r>
          </a:p>
        </p:txBody>
      </p:sp>
      <p:sp>
        <p:nvSpPr>
          <p:cNvPr id="78" name="Sześciokąt 26">
            <a:extLst>
              <a:ext uri="{FF2B5EF4-FFF2-40B4-BE49-F238E27FC236}">
                <a16:creationId xmlns:a16="http://schemas.microsoft.com/office/drawing/2014/main" id="{F31E6F5D-8FA3-45E6-6E25-0E796AC17087}"/>
              </a:ext>
            </a:extLst>
          </p:cNvPr>
          <p:cNvSpPr/>
          <p:nvPr/>
        </p:nvSpPr>
        <p:spPr>
          <a:xfrm>
            <a:off x="10738785" y="3825904"/>
            <a:ext cx="1066873" cy="941222"/>
          </a:xfrm>
          <a:prstGeom prst="hexagon">
            <a:avLst/>
          </a:prstGeom>
          <a:solidFill>
            <a:srgbClr val="92D05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9" name="Sześciokąt 26">
            <a:extLst>
              <a:ext uri="{FF2B5EF4-FFF2-40B4-BE49-F238E27FC236}">
                <a16:creationId xmlns:a16="http://schemas.microsoft.com/office/drawing/2014/main" id="{EBABE8A2-ED03-4F83-7D0A-B83172F217F1}"/>
              </a:ext>
            </a:extLst>
          </p:cNvPr>
          <p:cNvSpPr/>
          <p:nvPr/>
        </p:nvSpPr>
        <p:spPr>
          <a:xfrm>
            <a:off x="10738785" y="4798465"/>
            <a:ext cx="1066873" cy="941222"/>
          </a:xfrm>
          <a:prstGeom prst="hexagon">
            <a:avLst/>
          </a:prstGeom>
          <a:solidFill>
            <a:srgbClr val="92D05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7" name="Sześciokąt 26">
            <a:extLst>
              <a:ext uri="{FF2B5EF4-FFF2-40B4-BE49-F238E27FC236}">
                <a16:creationId xmlns:a16="http://schemas.microsoft.com/office/drawing/2014/main" id="{09465478-6962-0818-C260-B1B1ECC97634}"/>
              </a:ext>
            </a:extLst>
          </p:cNvPr>
          <p:cNvSpPr/>
          <p:nvPr/>
        </p:nvSpPr>
        <p:spPr>
          <a:xfrm>
            <a:off x="9876077" y="3345355"/>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8" name="Sześciokąt 26">
            <a:extLst>
              <a:ext uri="{FF2B5EF4-FFF2-40B4-BE49-F238E27FC236}">
                <a16:creationId xmlns:a16="http://schemas.microsoft.com/office/drawing/2014/main" id="{8A058BFF-AF42-327D-F120-5931320AAEC4}"/>
              </a:ext>
            </a:extLst>
          </p:cNvPr>
          <p:cNvSpPr/>
          <p:nvPr/>
        </p:nvSpPr>
        <p:spPr>
          <a:xfrm>
            <a:off x="9876077" y="4317916"/>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9" name="Sześciokąt 26">
            <a:extLst>
              <a:ext uri="{FF2B5EF4-FFF2-40B4-BE49-F238E27FC236}">
                <a16:creationId xmlns:a16="http://schemas.microsoft.com/office/drawing/2014/main" id="{AA75CB3C-9216-BA43-73C7-972763C374BF}"/>
              </a:ext>
            </a:extLst>
          </p:cNvPr>
          <p:cNvSpPr/>
          <p:nvPr/>
        </p:nvSpPr>
        <p:spPr>
          <a:xfrm>
            <a:off x="9013374" y="2859076"/>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0" name="Sześciokąt 26">
            <a:extLst>
              <a:ext uri="{FF2B5EF4-FFF2-40B4-BE49-F238E27FC236}">
                <a16:creationId xmlns:a16="http://schemas.microsoft.com/office/drawing/2014/main" id="{F5EB590A-0B63-E0A5-3D79-3352B51BD06D}"/>
              </a:ext>
            </a:extLst>
          </p:cNvPr>
          <p:cNvSpPr/>
          <p:nvPr/>
        </p:nvSpPr>
        <p:spPr>
          <a:xfrm>
            <a:off x="9013374" y="3831637"/>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1" name="Sześciokąt 26">
            <a:extLst>
              <a:ext uri="{FF2B5EF4-FFF2-40B4-BE49-F238E27FC236}">
                <a16:creationId xmlns:a16="http://schemas.microsoft.com/office/drawing/2014/main" id="{72C374DC-4F36-E223-AEFA-2356A078B367}"/>
              </a:ext>
            </a:extLst>
          </p:cNvPr>
          <p:cNvSpPr/>
          <p:nvPr/>
        </p:nvSpPr>
        <p:spPr>
          <a:xfrm>
            <a:off x="9013374" y="4804198"/>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2" name="Sześciokąt 26">
            <a:extLst>
              <a:ext uri="{FF2B5EF4-FFF2-40B4-BE49-F238E27FC236}">
                <a16:creationId xmlns:a16="http://schemas.microsoft.com/office/drawing/2014/main" id="{A9926240-49D6-00F8-EE28-078C3ACBB7AE}"/>
              </a:ext>
            </a:extLst>
          </p:cNvPr>
          <p:cNvSpPr/>
          <p:nvPr/>
        </p:nvSpPr>
        <p:spPr>
          <a:xfrm>
            <a:off x="8150672" y="3345355"/>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3" name="Sześciokąt 26">
            <a:extLst>
              <a:ext uri="{FF2B5EF4-FFF2-40B4-BE49-F238E27FC236}">
                <a16:creationId xmlns:a16="http://schemas.microsoft.com/office/drawing/2014/main" id="{630ADCE8-76E8-5062-E67C-F23D682BCEBA}"/>
              </a:ext>
            </a:extLst>
          </p:cNvPr>
          <p:cNvSpPr/>
          <p:nvPr/>
        </p:nvSpPr>
        <p:spPr>
          <a:xfrm>
            <a:off x="8150672" y="4317916"/>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4" name="Sześciokąt 26">
            <a:extLst>
              <a:ext uri="{FF2B5EF4-FFF2-40B4-BE49-F238E27FC236}">
                <a16:creationId xmlns:a16="http://schemas.microsoft.com/office/drawing/2014/main" id="{414D6424-B4C5-1EA0-9B7F-3BD9B2C49A03}"/>
              </a:ext>
            </a:extLst>
          </p:cNvPr>
          <p:cNvSpPr/>
          <p:nvPr/>
        </p:nvSpPr>
        <p:spPr>
          <a:xfrm>
            <a:off x="8150672" y="5290478"/>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5" name="Sześciokąt 26">
            <a:extLst>
              <a:ext uri="{FF2B5EF4-FFF2-40B4-BE49-F238E27FC236}">
                <a16:creationId xmlns:a16="http://schemas.microsoft.com/office/drawing/2014/main" id="{7402BD2F-4174-EF9A-286A-7C231DAF9B96}"/>
              </a:ext>
            </a:extLst>
          </p:cNvPr>
          <p:cNvSpPr/>
          <p:nvPr/>
        </p:nvSpPr>
        <p:spPr>
          <a:xfrm>
            <a:off x="7287969" y="2859076"/>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6" name="Sześciokąt 26">
            <a:extLst>
              <a:ext uri="{FF2B5EF4-FFF2-40B4-BE49-F238E27FC236}">
                <a16:creationId xmlns:a16="http://schemas.microsoft.com/office/drawing/2014/main" id="{8BE884C7-1500-5203-5EE7-288A3996E52A}"/>
              </a:ext>
            </a:extLst>
          </p:cNvPr>
          <p:cNvSpPr/>
          <p:nvPr/>
        </p:nvSpPr>
        <p:spPr>
          <a:xfrm>
            <a:off x="7287969" y="3831637"/>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77" name="Sześciokąt 26">
            <a:extLst>
              <a:ext uri="{FF2B5EF4-FFF2-40B4-BE49-F238E27FC236}">
                <a16:creationId xmlns:a16="http://schemas.microsoft.com/office/drawing/2014/main" id="{3EE7CC98-A7A9-097C-FED9-FA8E4F8845F9}"/>
              </a:ext>
            </a:extLst>
          </p:cNvPr>
          <p:cNvSpPr/>
          <p:nvPr/>
        </p:nvSpPr>
        <p:spPr>
          <a:xfrm>
            <a:off x="7287969" y="4804198"/>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4" name="Sześciokąt 26">
            <a:extLst>
              <a:ext uri="{FF2B5EF4-FFF2-40B4-BE49-F238E27FC236}">
                <a16:creationId xmlns:a16="http://schemas.microsoft.com/office/drawing/2014/main" id="{52814253-CB16-7150-47B0-EEFA9AC15600}"/>
              </a:ext>
            </a:extLst>
          </p:cNvPr>
          <p:cNvSpPr/>
          <p:nvPr/>
        </p:nvSpPr>
        <p:spPr>
          <a:xfrm>
            <a:off x="6425266" y="2371100"/>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5" name="Sześciokąt 26">
            <a:extLst>
              <a:ext uri="{FF2B5EF4-FFF2-40B4-BE49-F238E27FC236}">
                <a16:creationId xmlns:a16="http://schemas.microsoft.com/office/drawing/2014/main" id="{F5919649-17DD-7A51-1B9C-CA2336B0CD52}"/>
              </a:ext>
            </a:extLst>
          </p:cNvPr>
          <p:cNvSpPr/>
          <p:nvPr/>
        </p:nvSpPr>
        <p:spPr>
          <a:xfrm>
            <a:off x="6425266" y="3343661"/>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6" name="Sześciokąt 26">
            <a:extLst>
              <a:ext uri="{FF2B5EF4-FFF2-40B4-BE49-F238E27FC236}">
                <a16:creationId xmlns:a16="http://schemas.microsoft.com/office/drawing/2014/main" id="{EF2BB41C-F112-E8C1-5EEB-FE020A1EBBC3}"/>
              </a:ext>
            </a:extLst>
          </p:cNvPr>
          <p:cNvSpPr/>
          <p:nvPr/>
        </p:nvSpPr>
        <p:spPr>
          <a:xfrm>
            <a:off x="6425266" y="4316222"/>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7" name="Sześciokąt 26">
            <a:extLst>
              <a:ext uri="{FF2B5EF4-FFF2-40B4-BE49-F238E27FC236}">
                <a16:creationId xmlns:a16="http://schemas.microsoft.com/office/drawing/2014/main" id="{53552A46-20F1-A95A-44EB-A9B2338229C9}"/>
              </a:ext>
            </a:extLst>
          </p:cNvPr>
          <p:cNvSpPr/>
          <p:nvPr/>
        </p:nvSpPr>
        <p:spPr>
          <a:xfrm>
            <a:off x="5562563" y="2857382"/>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8" name="Sześciokąt 26">
            <a:extLst>
              <a:ext uri="{FF2B5EF4-FFF2-40B4-BE49-F238E27FC236}">
                <a16:creationId xmlns:a16="http://schemas.microsoft.com/office/drawing/2014/main" id="{8EE00BB6-4F47-C74C-5980-CF950152A6E3}"/>
              </a:ext>
            </a:extLst>
          </p:cNvPr>
          <p:cNvSpPr/>
          <p:nvPr/>
        </p:nvSpPr>
        <p:spPr>
          <a:xfrm>
            <a:off x="5562563" y="3829943"/>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9" name="Sześciokąt 26">
            <a:extLst>
              <a:ext uri="{FF2B5EF4-FFF2-40B4-BE49-F238E27FC236}">
                <a16:creationId xmlns:a16="http://schemas.microsoft.com/office/drawing/2014/main" id="{24BD8A85-55B8-5977-854E-EE499F3FCBD3}"/>
              </a:ext>
            </a:extLst>
          </p:cNvPr>
          <p:cNvSpPr/>
          <p:nvPr/>
        </p:nvSpPr>
        <p:spPr>
          <a:xfrm>
            <a:off x="5562563" y="4802503"/>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0" name="Sześciokąt 26">
            <a:extLst>
              <a:ext uri="{FF2B5EF4-FFF2-40B4-BE49-F238E27FC236}">
                <a16:creationId xmlns:a16="http://schemas.microsoft.com/office/drawing/2014/main" id="{EB4FD565-939C-038C-498C-67A4E5737D52}"/>
              </a:ext>
            </a:extLst>
          </p:cNvPr>
          <p:cNvSpPr/>
          <p:nvPr/>
        </p:nvSpPr>
        <p:spPr>
          <a:xfrm>
            <a:off x="4699860" y="2371100"/>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1" name="Sześciokąt 26">
            <a:extLst>
              <a:ext uri="{FF2B5EF4-FFF2-40B4-BE49-F238E27FC236}">
                <a16:creationId xmlns:a16="http://schemas.microsoft.com/office/drawing/2014/main" id="{B70FD259-1CE9-79D8-E189-FAFFCDE5335E}"/>
              </a:ext>
            </a:extLst>
          </p:cNvPr>
          <p:cNvSpPr/>
          <p:nvPr/>
        </p:nvSpPr>
        <p:spPr>
          <a:xfrm>
            <a:off x="4699860" y="3343661"/>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2" name="Sześciokąt 26">
            <a:extLst>
              <a:ext uri="{FF2B5EF4-FFF2-40B4-BE49-F238E27FC236}">
                <a16:creationId xmlns:a16="http://schemas.microsoft.com/office/drawing/2014/main" id="{68CC11ED-C1FC-7FD9-8BF1-41F9E0483AAD}"/>
              </a:ext>
            </a:extLst>
          </p:cNvPr>
          <p:cNvSpPr/>
          <p:nvPr/>
        </p:nvSpPr>
        <p:spPr>
          <a:xfrm>
            <a:off x="4699860" y="4316222"/>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3" name="Sześciokąt 26">
            <a:extLst>
              <a:ext uri="{FF2B5EF4-FFF2-40B4-BE49-F238E27FC236}">
                <a16:creationId xmlns:a16="http://schemas.microsoft.com/office/drawing/2014/main" id="{E365C4E9-3F6C-6F89-34E4-EDE243733785}"/>
              </a:ext>
            </a:extLst>
          </p:cNvPr>
          <p:cNvSpPr/>
          <p:nvPr/>
        </p:nvSpPr>
        <p:spPr>
          <a:xfrm>
            <a:off x="4699860" y="5288784"/>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4" name="Sześciokąt 26">
            <a:extLst>
              <a:ext uri="{FF2B5EF4-FFF2-40B4-BE49-F238E27FC236}">
                <a16:creationId xmlns:a16="http://schemas.microsoft.com/office/drawing/2014/main" id="{09AE8A53-3A4B-43CA-251F-57C843F9D0C3}"/>
              </a:ext>
            </a:extLst>
          </p:cNvPr>
          <p:cNvSpPr/>
          <p:nvPr/>
        </p:nvSpPr>
        <p:spPr>
          <a:xfrm>
            <a:off x="3837157" y="2857382"/>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5" name="Sześciokąt 26">
            <a:extLst>
              <a:ext uri="{FF2B5EF4-FFF2-40B4-BE49-F238E27FC236}">
                <a16:creationId xmlns:a16="http://schemas.microsoft.com/office/drawing/2014/main" id="{D5659AC8-488B-2CC3-61BD-0D7E48C076C0}"/>
              </a:ext>
            </a:extLst>
          </p:cNvPr>
          <p:cNvSpPr/>
          <p:nvPr/>
        </p:nvSpPr>
        <p:spPr>
          <a:xfrm>
            <a:off x="3837157" y="3829943"/>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6" name="Sześciokąt 26">
            <a:extLst>
              <a:ext uri="{FF2B5EF4-FFF2-40B4-BE49-F238E27FC236}">
                <a16:creationId xmlns:a16="http://schemas.microsoft.com/office/drawing/2014/main" id="{40E75B07-1D03-58EC-0463-48A28ACE50B7}"/>
              </a:ext>
            </a:extLst>
          </p:cNvPr>
          <p:cNvSpPr/>
          <p:nvPr/>
        </p:nvSpPr>
        <p:spPr>
          <a:xfrm>
            <a:off x="3837157" y="4802503"/>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0" name="Sześciokąt 26">
            <a:extLst>
              <a:ext uri="{FF2B5EF4-FFF2-40B4-BE49-F238E27FC236}">
                <a16:creationId xmlns:a16="http://schemas.microsoft.com/office/drawing/2014/main" id="{65FF7841-7CE1-89F8-3DC0-737D1603BE94}"/>
              </a:ext>
            </a:extLst>
          </p:cNvPr>
          <p:cNvSpPr/>
          <p:nvPr/>
        </p:nvSpPr>
        <p:spPr>
          <a:xfrm>
            <a:off x="2974454" y="2376832"/>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1" name="Sześciokąt 26">
            <a:extLst>
              <a:ext uri="{FF2B5EF4-FFF2-40B4-BE49-F238E27FC236}">
                <a16:creationId xmlns:a16="http://schemas.microsoft.com/office/drawing/2014/main" id="{C56D2F62-485A-0058-21F8-94D867D727B9}"/>
              </a:ext>
            </a:extLst>
          </p:cNvPr>
          <p:cNvSpPr/>
          <p:nvPr/>
        </p:nvSpPr>
        <p:spPr>
          <a:xfrm>
            <a:off x="2974454" y="3349393"/>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2" name="Sześciokąt 26">
            <a:extLst>
              <a:ext uri="{FF2B5EF4-FFF2-40B4-BE49-F238E27FC236}">
                <a16:creationId xmlns:a16="http://schemas.microsoft.com/office/drawing/2014/main" id="{A48B5D89-FF49-9169-530D-53FD486A681E}"/>
              </a:ext>
            </a:extLst>
          </p:cNvPr>
          <p:cNvSpPr/>
          <p:nvPr/>
        </p:nvSpPr>
        <p:spPr>
          <a:xfrm>
            <a:off x="2974454" y="4321954"/>
            <a:ext cx="1066873" cy="941222"/>
          </a:xfrm>
          <a:prstGeom prst="hexagon">
            <a:avLst/>
          </a:prstGeom>
          <a:solidFill>
            <a:srgbClr val="BC166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3" name="Sześciokąt 26">
            <a:extLst>
              <a:ext uri="{FF2B5EF4-FFF2-40B4-BE49-F238E27FC236}">
                <a16:creationId xmlns:a16="http://schemas.microsoft.com/office/drawing/2014/main" id="{8DA8B730-98B1-238A-5F43-D8C02B6C94FF}"/>
              </a:ext>
            </a:extLst>
          </p:cNvPr>
          <p:cNvSpPr/>
          <p:nvPr/>
        </p:nvSpPr>
        <p:spPr>
          <a:xfrm>
            <a:off x="2974454" y="5294516"/>
            <a:ext cx="1066873" cy="941222"/>
          </a:xfrm>
          <a:prstGeom prst="hexagon">
            <a:avLst/>
          </a:prstGeom>
          <a:solidFill>
            <a:srgbClr val="BC166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4" name="Sześciokąt 26">
            <a:extLst>
              <a:ext uri="{FF2B5EF4-FFF2-40B4-BE49-F238E27FC236}">
                <a16:creationId xmlns:a16="http://schemas.microsoft.com/office/drawing/2014/main" id="{C77A8258-0B1C-A688-75B5-338F44603EDA}"/>
              </a:ext>
            </a:extLst>
          </p:cNvPr>
          <p:cNvSpPr/>
          <p:nvPr/>
        </p:nvSpPr>
        <p:spPr>
          <a:xfrm>
            <a:off x="2111751" y="2863114"/>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5" name="Sześciokąt 26">
            <a:extLst>
              <a:ext uri="{FF2B5EF4-FFF2-40B4-BE49-F238E27FC236}">
                <a16:creationId xmlns:a16="http://schemas.microsoft.com/office/drawing/2014/main" id="{B1AA2829-AADB-D8FA-3EEB-6DCE2C9B691E}"/>
              </a:ext>
            </a:extLst>
          </p:cNvPr>
          <p:cNvSpPr/>
          <p:nvPr/>
        </p:nvSpPr>
        <p:spPr>
          <a:xfrm>
            <a:off x="2111751" y="3835675"/>
            <a:ext cx="1066873" cy="941222"/>
          </a:xfrm>
          <a:prstGeom prst="hexagon">
            <a:avLst/>
          </a:prstGeom>
          <a:solidFill>
            <a:srgbClr val="D90C54"/>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6" name="Sześciokąt 26">
            <a:extLst>
              <a:ext uri="{FF2B5EF4-FFF2-40B4-BE49-F238E27FC236}">
                <a16:creationId xmlns:a16="http://schemas.microsoft.com/office/drawing/2014/main" id="{37027D07-CC3B-EE95-FC70-379D626C1210}"/>
              </a:ext>
            </a:extLst>
          </p:cNvPr>
          <p:cNvSpPr/>
          <p:nvPr/>
        </p:nvSpPr>
        <p:spPr>
          <a:xfrm>
            <a:off x="2111751" y="4808236"/>
            <a:ext cx="1066873" cy="941222"/>
          </a:xfrm>
          <a:prstGeom prst="hexagon">
            <a:avLst/>
          </a:prstGeom>
          <a:solidFill>
            <a:srgbClr val="D90C54"/>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7" name="Sześciokąt 26">
            <a:extLst>
              <a:ext uri="{FF2B5EF4-FFF2-40B4-BE49-F238E27FC236}">
                <a16:creationId xmlns:a16="http://schemas.microsoft.com/office/drawing/2014/main" id="{501B058A-EB2A-B0A9-C2AF-84EC1E47DC0D}"/>
              </a:ext>
            </a:extLst>
          </p:cNvPr>
          <p:cNvSpPr/>
          <p:nvPr/>
        </p:nvSpPr>
        <p:spPr>
          <a:xfrm>
            <a:off x="1249048" y="2376832"/>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8" name="Sześciokąt 26">
            <a:extLst>
              <a:ext uri="{FF2B5EF4-FFF2-40B4-BE49-F238E27FC236}">
                <a16:creationId xmlns:a16="http://schemas.microsoft.com/office/drawing/2014/main" id="{BB889148-A1FA-AAD9-A009-0054D8A31643}"/>
              </a:ext>
            </a:extLst>
          </p:cNvPr>
          <p:cNvSpPr/>
          <p:nvPr/>
        </p:nvSpPr>
        <p:spPr>
          <a:xfrm>
            <a:off x="1249048" y="3349393"/>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9" name="Sześciokąt 26">
            <a:extLst>
              <a:ext uri="{FF2B5EF4-FFF2-40B4-BE49-F238E27FC236}">
                <a16:creationId xmlns:a16="http://schemas.microsoft.com/office/drawing/2014/main" id="{511F54B0-B85E-6A7D-3E57-590B1FBA3DA2}"/>
              </a:ext>
            </a:extLst>
          </p:cNvPr>
          <p:cNvSpPr/>
          <p:nvPr/>
        </p:nvSpPr>
        <p:spPr>
          <a:xfrm>
            <a:off x="1249048" y="4321954"/>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0" name="Sześciokąt 26">
            <a:extLst>
              <a:ext uri="{FF2B5EF4-FFF2-40B4-BE49-F238E27FC236}">
                <a16:creationId xmlns:a16="http://schemas.microsoft.com/office/drawing/2014/main" id="{870EF860-1A7D-3454-DC91-2A3EE61F1222}"/>
              </a:ext>
            </a:extLst>
          </p:cNvPr>
          <p:cNvSpPr/>
          <p:nvPr/>
        </p:nvSpPr>
        <p:spPr>
          <a:xfrm>
            <a:off x="386345" y="2863114"/>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2" name="Sześciokąt 26">
            <a:extLst>
              <a:ext uri="{FF2B5EF4-FFF2-40B4-BE49-F238E27FC236}">
                <a16:creationId xmlns:a16="http://schemas.microsoft.com/office/drawing/2014/main" id="{0CB005C6-D421-DE7A-258E-811E5BDAF414}"/>
              </a:ext>
            </a:extLst>
          </p:cNvPr>
          <p:cNvSpPr/>
          <p:nvPr/>
        </p:nvSpPr>
        <p:spPr>
          <a:xfrm>
            <a:off x="386345" y="3835675"/>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grpSp>
        <p:nvGrpSpPr>
          <p:cNvPr id="154" name="Group 153">
            <a:extLst>
              <a:ext uri="{FF2B5EF4-FFF2-40B4-BE49-F238E27FC236}">
                <a16:creationId xmlns:a16="http://schemas.microsoft.com/office/drawing/2014/main" id="{ED2807A6-73F5-521E-6D05-5836965D64D7}"/>
              </a:ext>
            </a:extLst>
          </p:cNvPr>
          <p:cNvGrpSpPr/>
          <p:nvPr/>
        </p:nvGrpSpPr>
        <p:grpSpPr>
          <a:xfrm>
            <a:off x="386343" y="2371100"/>
            <a:ext cx="11419315" cy="3667158"/>
            <a:chOff x="386343" y="1764612"/>
            <a:chExt cx="11419315" cy="3667158"/>
          </a:xfrm>
        </p:grpSpPr>
        <p:sp>
          <p:nvSpPr>
            <p:cNvPr id="51" name="pole tekstowe 107">
              <a:extLst>
                <a:ext uri="{FF2B5EF4-FFF2-40B4-BE49-F238E27FC236}">
                  <a16:creationId xmlns:a16="http://schemas.microsoft.com/office/drawing/2014/main" id="{F4A8A15A-5D70-7368-74D4-04FDFB0586DA}"/>
                </a:ext>
              </a:extLst>
            </p:cNvPr>
            <p:cNvSpPr txBox="1"/>
            <p:nvPr/>
          </p:nvSpPr>
          <p:spPr>
            <a:xfrm>
              <a:off x="386344" y="225662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- 1 -</a:t>
              </a:r>
            </a:p>
          </p:txBody>
        </p:sp>
        <p:sp>
          <p:nvSpPr>
            <p:cNvPr id="80" name="pole tekstowe 107">
              <a:extLst>
                <a:ext uri="{FF2B5EF4-FFF2-40B4-BE49-F238E27FC236}">
                  <a16:creationId xmlns:a16="http://schemas.microsoft.com/office/drawing/2014/main" id="{211E86DD-CDE7-1BFF-2B70-2960F20219FF}"/>
                </a:ext>
              </a:extLst>
            </p:cNvPr>
            <p:cNvSpPr txBox="1"/>
            <p:nvPr/>
          </p:nvSpPr>
          <p:spPr>
            <a:xfrm>
              <a:off x="386344" y="2460498"/>
              <a:ext cx="1066874" cy="53347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Total A&amp;M/Working,</a:t>
              </a:r>
            </a:p>
            <a:p>
              <a:pPr marL="0" marR="0" lvl="0" indent="0" algn="ctr" defTabSz="914400" rtl="0" eaLnBrk="1" fontAlgn="auto" latinLnBrk="0" hangingPunct="1">
                <a:lnSpc>
                  <a:spcPts val="95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non-working </a:t>
              </a:r>
              <a:endParaRPr kumimoji="0" lang="pl-PL"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endParaRPr>
            </a:p>
            <a:p>
              <a:pPr marL="0" marR="0" lvl="0" indent="0" algn="ctr" defTabSz="914400" rtl="0" eaLnBrk="1" fontAlgn="auto" latinLnBrk="0" hangingPunct="1">
                <a:lnSpc>
                  <a:spcPts val="95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A&amp;M</a:t>
              </a:r>
              <a:endParaRPr kumimoji="0" lang="pl-PL"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81" name="pole tekstowe 107">
              <a:extLst>
                <a:ext uri="{FF2B5EF4-FFF2-40B4-BE49-F238E27FC236}">
                  <a16:creationId xmlns:a16="http://schemas.microsoft.com/office/drawing/2014/main" id="{F6101C6B-30BA-8C82-96C3-FED44D591307}"/>
                </a:ext>
              </a:extLst>
            </p:cNvPr>
            <p:cNvSpPr txBox="1"/>
            <p:nvPr/>
          </p:nvSpPr>
          <p:spPr>
            <a:xfrm>
              <a:off x="386343" y="322918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- 2 -</a:t>
              </a:r>
            </a:p>
          </p:txBody>
        </p:sp>
        <p:sp>
          <p:nvSpPr>
            <p:cNvPr id="82" name="pole tekstowe 107">
              <a:extLst>
                <a:ext uri="{FF2B5EF4-FFF2-40B4-BE49-F238E27FC236}">
                  <a16:creationId xmlns:a16="http://schemas.microsoft.com/office/drawing/2014/main" id="{BFF0CF31-6319-BB11-1069-46016292A8A0}"/>
                </a:ext>
              </a:extLst>
            </p:cNvPr>
            <p:cNvSpPr txBox="1"/>
            <p:nvPr/>
          </p:nvSpPr>
          <p:spPr>
            <a:xfrm>
              <a:off x="1249047" y="1770344"/>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- 3 -</a:t>
              </a:r>
            </a:p>
          </p:txBody>
        </p:sp>
        <p:sp>
          <p:nvSpPr>
            <p:cNvPr id="83" name="pole tekstowe 107">
              <a:extLst>
                <a:ext uri="{FF2B5EF4-FFF2-40B4-BE49-F238E27FC236}">
                  <a16:creationId xmlns:a16="http://schemas.microsoft.com/office/drawing/2014/main" id="{B2F5DA41-DDC6-4855-4B9D-312B8A14C3F0}"/>
                </a:ext>
              </a:extLst>
            </p:cNvPr>
            <p:cNvSpPr txBox="1"/>
            <p:nvPr/>
          </p:nvSpPr>
          <p:spPr>
            <a:xfrm>
              <a:off x="1249044" y="2037967"/>
              <a:ext cx="1066874"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Mktg Comm: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Long/Short Effects</a:t>
              </a:r>
            </a:p>
          </p:txBody>
        </p:sp>
        <p:sp>
          <p:nvSpPr>
            <p:cNvPr id="84" name="pole tekstowe 107">
              <a:extLst>
                <a:ext uri="{FF2B5EF4-FFF2-40B4-BE49-F238E27FC236}">
                  <a16:creationId xmlns:a16="http://schemas.microsoft.com/office/drawing/2014/main" id="{92CCCDF1-ED5F-FE19-FF4F-F90A0AD667A0}"/>
                </a:ext>
              </a:extLst>
            </p:cNvPr>
            <p:cNvSpPr txBox="1"/>
            <p:nvPr/>
          </p:nvSpPr>
          <p:spPr>
            <a:xfrm>
              <a:off x="1249047" y="274290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4</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85" name="pole tekstowe 107">
              <a:extLst>
                <a:ext uri="{FF2B5EF4-FFF2-40B4-BE49-F238E27FC236}">
                  <a16:creationId xmlns:a16="http://schemas.microsoft.com/office/drawing/2014/main" id="{35891F8E-8CE7-5821-2A4A-DAC60E30E7BD}"/>
                </a:ext>
              </a:extLst>
            </p:cNvPr>
            <p:cNvSpPr txBox="1"/>
            <p:nvPr/>
          </p:nvSpPr>
          <p:spPr>
            <a:xfrm>
              <a:off x="1249044" y="3141418"/>
              <a:ext cx="1066876"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900" b="1" dirty="0">
                  <a:solidFill>
                    <a:schemeClr val="bg1"/>
                  </a:solidFill>
                  <a:latin typeface="Rubik" pitchFamily="2" charset="-79"/>
                  <a:cs typeface="Rubik" pitchFamily="2" charset="-79"/>
                  <a:sym typeface="Arial"/>
                </a:rPr>
                <a:t>Reach</a:t>
              </a:r>
            </a:p>
          </p:txBody>
        </p:sp>
        <p:sp>
          <p:nvSpPr>
            <p:cNvPr id="86" name="pole tekstowe 107">
              <a:extLst>
                <a:ext uri="{FF2B5EF4-FFF2-40B4-BE49-F238E27FC236}">
                  <a16:creationId xmlns:a16="http://schemas.microsoft.com/office/drawing/2014/main" id="{EA07A0B6-28C3-579E-2FAD-1C049AEF1E91}"/>
                </a:ext>
              </a:extLst>
            </p:cNvPr>
            <p:cNvSpPr txBox="1"/>
            <p:nvPr/>
          </p:nvSpPr>
          <p:spPr>
            <a:xfrm>
              <a:off x="1249047" y="371546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5</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87" name="pole tekstowe 107">
              <a:extLst>
                <a:ext uri="{FF2B5EF4-FFF2-40B4-BE49-F238E27FC236}">
                  <a16:creationId xmlns:a16="http://schemas.microsoft.com/office/drawing/2014/main" id="{201C6A6F-DF64-BEE0-FDE9-A02FE657C15D}"/>
                </a:ext>
              </a:extLst>
            </p:cNvPr>
            <p:cNvSpPr txBox="1"/>
            <p:nvPr/>
          </p:nvSpPr>
          <p:spPr>
            <a:xfrm>
              <a:off x="1249048" y="4119678"/>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Price</a:t>
              </a:r>
              <a:r>
                <a:rPr lang="pl-PL" sz="900" b="1" dirty="0">
                  <a:solidFill>
                    <a:schemeClr val="bg1"/>
                  </a:solidFill>
                  <a:latin typeface="Rubik" pitchFamily="2" charset="-79"/>
                  <a:cs typeface="Rubik" pitchFamily="2" charset="-79"/>
                  <a:sym typeface="Arial"/>
                </a:rPr>
                <a:t> index</a:t>
              </a:r>
            </a:p>
          </p:txBody>
        </p:sp>
        <p:sp>
          <p:nvSpPr>
            <p:cNvPr id="88" name="pole tekstowe 107">
              <a:extLst>
                <a:ext uri="{FF2B5EF4-FFF2-40B4-BE49-F238E27FC236}">
                  <a16:creationId xmlns:a16="http://schemas.microsoft.com/office/drawing/2014/main" id="{39529A4A-1091-A6E6-D257-095B95BE9FF2}"/>
                </a:ext>
              </a:extLst>
            </p:cNvPr>
            <p:cNvSpPr txBox="1"/>
            <p:nvPr/>
          </p:nvSpPr>
          <p:spPr>
            <a:xfrm>
              <a:off x="2111750" y="225662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- 6 -</a:t>
              </a:r>
            </a:p>
          </p:txBody>
        </p:sp>
        <p:sp>
          <p:nvSpPr>
            <p:cNvPr id="89" name="pole tekstowe 107">
              <a:extLst>
                <a:ext uri="{FF2B5EF4-FFF2-40B4-BE49-F238E27FC236}">
                  <a16:creationId xmlns:a16="http://schemas.microsoft.com/office/drawing/2014/main" id="{E1133331-878B-AEA6-A3F4-CFD886FAF0B0}"/>
                </a:ext>
              </a:extLst>
            </p:cNvPr>
            <p:cNvSpPr txBox="1"/>
            <p:nvPr/>
          </p:nvSpPr>
          <p:spPr>
            <a:xfrm>
              <a:off x="2111749" y="2530877"/>
              <a:ext cx="1066876" cy="415498"/>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Average</a:t>
              </a:r>
              <a:r>
                <a:rPr kumimoji="0" lang="pl-PL" sz="900" b="1" i="0" u="none" strike="noStrike" kern="1200" cap="none" spc="0" normalizeH="0" baseline="0" noProof="0" dirty="0">
                  <a:ln>
                    <a:noFill/>
                  </a:ln>
                  <a:solidFill>
                    <a:srgbClr val="000000"/>
                  </a:solidFill>
                  <a:effectLst/>
                  <a:uLnTx/>
                  <a:uFillTx/>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communication</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frequency</a:t>
              </a:r>
              <a:endParaRPr lang="pl-PL" sz="900" b="1" dirty="0">
                <a:solidFill>
                  <a:schemeClr val="bg1"/>
                </a:solidFill>
                <a:latin typeface="Rubik" pitchFamily="2" charset="-79"/>
                <a:cs typeface="Rubik" pitchFamily="2" charset="-79"/>
                <a:sym typeface="Arial"/>
              </a:endParaRPr>
            </a:p>
          </p:txBody>
        </p:sp>
        <p:sp>
          <p:nvSpPr>
            <p:cNvPr id="90" name="pole tekstowe 107">
              <a:extLst>
                <a:ext uri="{FF2B5EF4-FFF2-40B4-BE49-F238E27FC236}">
                  <a16:creationId xmlns:a16="http://schemas.microsoft.com/office/drawing/2014/main" id="{2DDB52D4-DA2B-25C7-61F5-220AA2567C57}"/>
                </a:ext>
              </a:extLst>
            </p:cNvPr>
            <p:cNvSpPr txBox="1"/>
            <p:nvPr/>
          </p:nvSpPr>
          <p:spPr>
            <a:xfrm>
              <a:off x="2111750" y="322918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7</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91" name="pole tekstowe 107">
              <a:extLst>
                <a:ext uri="{FF2B5EF4-FFF2-40B4-BE49-F238E27FC236}">
                  <a16:creationId xmlns:a16="http://schemas.microsoft.com/office/drawing/2014/main" id="{C7F06CC8-9EFA-EB94-A160-38122BC4CE6C}"/>
                </a:ext>
              </a:extLst>
            </p:cNvPr>
            <p:cNvSpPr txBox="1"/>
            <p:nvPr/>
          </p:nvSpPr>
          <p:spPr>
            <a:xfrm>
              <a:off x="2111751" y="420174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- 8 -</a:t>
              </a:r>
            </a:p>
          </p:txBody>
        </p:sp>
        <p:sp>
          <p:nvSpPr>
            <p:cNvPr id="92" name="pole tekstowe 107">
              <a:extLst>
                <a:ext uri="{FF2B5EF4-FFF2-40B4-BE49-F238E27FC236}">
                  <a16:creationId xmlns:a16="http://schemas.microsoft.com/office/drawing/2014/main" id="{15BB3470-411A-14FA-A699-F2F669D62885}"/>
                </a:ext>
              </a:extLst>
            </p:cNvPr>
            <p:cNvSpPr txBox="1"/>
            <p:nvPr/>
          </p:nvSpPr>
          <p:spPr>
            <a:xfrm>
              <a:off x="2111749" y="3560475"/>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Numeric</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distribution</a:t>
              </a:r>
              <a:endParaRPr lang="pl-PL" sz="900" b="1" dirty="0">
                <a:solidFill>
                  <a:schemeClr val="bg1"/>
                </a:solidFill>
                <a:latin typeface="Rubik" pitchFamily="2" charset="-79"/>
                <a:cs typeface="Rubik" pitchFamily="2" charset="-79"/>
                <a:sym typeface="Arial"/>
              </a:endParaRPr>
            </a:p>
          </p:txBody>
        </p:sp>
        <p:sp>
          <p:nvSpPr>
            <p:cNvPr id="93" name="pole tekstowe 107">
              <a:extLst>
                <a:ext uri="{FF2B5EF4-FFF2-40B4-BE49-F238E27FC236}">
                  <a16:creationId xmlns:a16="http://schemas.microsoft.com/office/drawing/2014/main" id="{D3E16538-10AE-D177-B60E-7772C81703F2}"/>
                </a:ext>
              </a:extLst>
            </p:cNvPr>
            <p:cNvSpPr txBox="1"/>
            <p:nvPr/>
          </p:nvSpPr>
          <p:spPr>
            <a:xfrm>
              <a:off x="2111749" y="4528124"/>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Weighted</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distribution</a:t>
              </a:r>
              <a:endParaRPr lang="pl-PL" sz="900" b="1" dirty="0">
                <a:solidFill>
                  <a:schemeClr val="bg1"/>
                </a:solidFill>
                <a:latin typeface="Rubik" pitchFamily="2" charset="-79"/>
                <a:cs typeface="Rubik" pitchFamily="2" charset="-79"/>
                <a:sym typeface="Arial"/>
              </a:endParaRPr>
            </a:p>
          </p:txBody>
        </p:sp>
        <p:sp>
          <p:nvSpPr>
            <p:cNvPr id="94" name="pole tekstowe 107">
              <a:extLst>
                <a:ext uri="{FF2B5EF4-FFF2-40B4-BE49-F238E27FC236}">
                  <a16:creationId xmlns:a16="http://schemas.microsoft.com/office/drawing/2014/main" id="{CB69A71D-AF3D-F505-4FF4-260AF063F3EE}"/>
                </a:ext>
              </a:extLst>
            </p:cNvPr>
            <p:cNvSpPr txBox="1"/>
            <p:nvPr/>
          </p:nvSpPr>
          <p:spPr>
            <a:xfrm>
              <a:off x="2974453" y="1770344"/>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9</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95" name="pole tekstowe 107">
              <a:extLst>
                <a:ext uri="{FF2B5EF4-FFF2-40B4-BE49-F238E27FC236}">
                  <a16:creationId xmlns:a16="http://schemas.microsoft.com/office/drawing/2014/main" id="{10D5DB29-703F-3D98-A68F-431062559D5B}"/>
                </a:ext>
              </a:extLst>
            </p:cNvPr>
            <p:cNvSpPr txBox="1"/>
            <p:nvPr/>
          </p:nvSpPr>
          <p:spPr>
            <a:xfrm>
              <a:off x="2974453" y="274290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- 10 -</a:t>
              </a:r>
            </a:p>
          </p:txBody>
        </p:sp>
        <p:sp>
          <p:nvSpPr>
            <p:cNvPr id="96" name="pole tekstowe 107">
              <a:extLst>
                <a:ext uri="{FF2B5EF4-FFF2-40B4-BE49-F238E27FC236}">
                  <a16:creationId xmlns:a16="http://schemas.microsoft.com/office/drawing/2014/main" id="{C72674A9-E453-88DD-33E8-EFBF2A22D8D2}"/>
                </a:ext>
              </a:extLst>
            </p:cNvPr>
            <p:cNvSpPr txBox="1"/>
            <p:nvPr/>
          </p:nvSpPr>
          <p:spPr>
            <a:xfrm>
              <a:off x="2974453" y="371546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- 11 -</a:t>
              </a:r>
            </a:p>
          </p:txBody>
        </p:sp>
        <p:sp>
          <p:nvSpPr>
            <p:cNvPr id="97" name="pole tekstowe 107">
              <a:extLst>
                <a:ext uri="{FF2B5EF4-FFF2-40B4-BE49-F238E27FC236}">
                  <a16:creationId xmlns:a16="http://schemas.microsoft.com/office/drawing/2014/main" id="{7555F932-0A69-5F34-5FA6-B74EA18BD75D}"/>
                </a:ext>
              </a:extLst>
            </p:cNvPr>
            <p:cNvSpPr txBox="1"/>
            <p:nvPr/>
          </p:nvSpPr>
          <p:spPr>
            <a:xfrm>
              <a:off x="2974453" y="46880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- 12 -</a:t>
              </a:r>
            </a:p>
          </p:txBody>
        </p:sp>
        <p:sp>
          <p:nvSpPr>
            <p:cNvPr id="98" name="pole tekstowe 107">
              <a:extLst>
                <a:ext uri="{FF2B5EF4-FFF2-40B4-BE49-F238E27FC236}">
                  <a16:creationId xmlns:a16="http://schemas.microsoft.com/office/drawing/2014/main" id="{C8562721-B414-9C28-13EE-310598277F18}"/>
                </a:ext>
              </a:extLst>
            </p:cNvPr>
            <p:cNvSpPr txBox="1"/>
            <p:nvPr/>
          </p:nvSpPr>
          <p:spPr>
            <a:xfrm>
              <a:off x="2974452" y="2187626"/>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Liking</a:t>
              </a:r>
              <a:endParaRPr lang="pl-PL" sz="900" b="1" dirty="0">
                <a:solidFill>
                  <a:schemeClr val="bg1"/>
                </a:solidFill>
                <a:latin typeface="Rubik" pitchFamily="2" charset="-79"/>
                <a:cs typeface="Rubik" pitchFamily="2" charset="-79"/>
                <a:sym typeface="Arial"/>
              </a:endParaRPr>
            </a:p>
          </p:txBody>
        </p:sp>
        <p:sp>
          <p:nvSpPr>
            <p:cNvPr id="99" name="pole tekstowe 107">
              <a:extLst>
                <a:ext uri="{FF2B5EF4-FFF2-40B4-BE49-F238E27FC236}">
                  <a16:creationId xmlns:a16="http://schemas.microsoft.com/office/drawing/2014/main" id="{A8038E5E-BEFA-EBA2-2385-420E95A06078}"/>
                </a:ext>
              </a:extLst>
            </p:cNvPr>
            <p:cNvSpPr txBox="1"/>
            <p:nvPr/>
          </p:nvSpPr>
          <p:spPr>
            <a:xfrm>
              <a:off x="2974452" y="3068043"/>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Continuity</a:t>
              </a:r>
              <a:endParaRPr lang="pl-PL" sz="900" b="1" dirty="0">
                <a:solidFill>
                  <a:schemeClr val="bg1"/>
                </a:solidFill>
                <a:latin typeface="Rubik" pitchFamily="2" charset="-79"/>
                <a:cs typeface="Rubik" pitchFamily="2" charset="-79"/>
                <a:sym typeface="Arial"/>
              </a:endParaRPr>
            </a:p>
            <a:p>
              <a:pPr algn="ctr">
                <a:defRPr/>
              </a:pPr>
              <a:r>
                <a:rPr lang="pl-PL" sz="900" b="1" dirty="0">
                  <a:solidFill>
                    <a:schemeClr val="bg1"/>
                  </a:solidFill>
                  <a:latin typeface="Rubik" pitchFamily="2" charset="-79"/>
                  <a:cs typeface="Rubik" pitchFamily="2" charset="-79"/>
                  <a:sym typeface="Arial"/>
                </a:rPr>
                <a:t>[</a:t>
              </a:r>
              <a:r>
                <a:rPr lang="pl-PL" sz="900" b="1" dirty="0" err="1">
                  <a:solidFill>
                    <a:schemeClr val="bg1"/>
                  </a:solidFill>
                  <a:latin typeface="Rubik" pitchFamily="2" charset="-79"/>
                  <a:cs typeface="Rubik" pitchFamily="2" charset="-79"/>
                  <a:sym typeface="Arial"/>
                </a:rPr>
                <a:t>WoA</a:t>
              </a:r>
              <a:r>
                <a:rPr lang="pl-PL" sz="900" b="1" dirty="0">
                  <a:solidFill>
                    <a:schemeClr val="bg1"/>
                  </a:solidFill>
                  <a:latin typeface="Rubik" pitchFamily="2" charset="-79"/>
                  <a:cs typeface="Rubik" pitchFamily="2" charset="-79"/>
                  <a:sym typeface="Arial"/>
                </a:rPr>
                <a:t>]</a:t>
              </a:r>
            </a:p>
          </p:txBody>
        </p:sp>
        <p:sp>
          <p:nvSpPr>
            <p:cNvPr id="100" name="pole tekstowe 107">
              <a:extLst>
                <a:ext uri="{FF2B5EF4-FFF2-40B4-BE49-F238E27FC236}">
                  <a16:creationId xmlns:a16="http://schemas.microsoft.com/office/drawing/2014/main" id="{89C0D0DB-649E-9398-C7E1-9D73AFF98D3E}"/>
                </a:ext>
              </a:extLst>
            </p:cNvPr>
            <p:cNvSpPr txBox="1"/>
            <p:nvPr/>
          </p:nvSpPr>
          <p:spPr>
            <a:xfrm>
              <a:off x="2974452" y="4109958"/>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Traffic</a:t>
              </a:r>
              <a:endParaRPr lang="pl-PL" sz="900" b="1" dirty="0">
                <a:solidFill>
                  <a:schemeClr val="bg1"/>
                </a:solidFill>
                <a:latin typeface="Rubik" pitchFamily="2" charset="-79"/>
                <a:cs typeface="Rubik" pitchFamily="2" charset="-79"/>
                <a:sym typeface="Arial"/>
              </a:endParaRPr>
            </a:p>
          </p:txBody>
        </p:sp>
        <p:sp>
          <p:nvSpPr>
            <p:cNvPr id="101" name="pole tekstowe 107">
              <a:extLst>
                <a:ext uri="{FF2B5EF4-FFF2-40B4-BE49-F238E27FC236}">
                  <a16:creationId xmlns:a16="http://schemas.microsoft.com/office/drawing/2014/main" id="{07AA0749-2B61-BC9F-5362-F26E4E9DA551}"/>
                </a:ext>
              </a:extLst>
            </p:cNvPr>
            <p:cNvSpPr txBox="1"/>
            <p:nvPr/>
          </p:nvSpPr>
          <p:spPr>
            <a:xfrm>
              <a:off x="2974452" y="5091253"/>
              <a:ext cx="1066876" cy="138499"/>
            </a:xfrm>
            <a:prstGeom prst="rect">
              <a:avLst/>
            </a:prstGeom>
            <a:noFill/>
          </p:spPr>
          <p:txBody>
            <a:bodyPr wrap="square" lIns="47625" tIns="0" rIns="47625" bIns="0" anchor="ctr">
              <a:spAutoFit/>
            </a:bodyPr>
            <a:lstStyle/>
            <a:p>
              <a:pPr algn="ctr">
                <a:defRPr/>
              </a:pPr>
              <a:r>
                <a:rPr lang="en-US" sz="900" b="1" dirty="0">
                  <a:solidFill>
                    <a:schemeClr val="bg1"/>
                  </a:solidFill>
                  <a:latin typeface="Rubik" pitchFamily="2" charset="-79"/>
                  <a:cs typeface="Rubik" pitchFamily="2" charset="-79"/>
                  <a:sym typeface="Arial"/>
                </a:rPr>
                <a:t>Share of </a:t>
              </a:r>
              <a:r>
                <a:rPr lang="pl-PL" sz="900" b="1" dirty="0" err="1">
                  <a:solidFill>
                    <a:schemeClr val="bg1"/>
                  </a:solidFill>
                  <a:latin typeface="Rubik" pitchFamily="2" charset="-79"/>
                  <a:cs typeface="Rubik" pitchFamily="2" charset="-79"/>
                  <a:sym typeface="Arial"/>
                </a:rPr>
                <a:t>Shelf</a:t>
              </a:r>
              <a:endParaRPr lang="pl-PL" sz="900" b="1" dirty="0">
                <a:solidFill>
                  <a:schemeClr val="bg1"/>
                </a:solidFill>
                <a:latin typeface="Rubik" pitchFamily="2" charset="-79"/>
                <a:cs typeface="Rubik" pitchFamily="2" charset="-79"/>
                <a:sym typeface="Arial"/>
              </a:endParaRPr>
            </a:p>
          </p:txBody>
        </p:sp>
        <p:sp>
          <p:nvSpPr>
            <p:cNvPr id="102" name="pole tekstowe 107">
              <a:extLst>
                <a:ext uri="{FF2B5EF4-FFF2-40B4-BE49-F238E27FC236}">
                  <a16:creationId xmlns:a16="http://schemas.microsoft.com/office/drawing/2014/main" id="{4AFB9547-33E8-80FC-8F82-94265D152C24}"/>
                </a:ext>
              </a:extLst>
            </p:cNvPr>
            <p:cNvSpPr txBox="1"/>
            <p:nvPr/>
          </p:nvSpPr>
          <p:spPr>
            <a:xfrm>
              <a:off x="3837156" y="2250894"/>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13</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03" name="pole tekstowe 107">
              <a:extLst>
                <a:ext uri="{FF2B5EF4-FFF2-40B4-BE49-F238E27FC236}">
                  <a16:creationId xmlns:a16="http://schemas.microsoft.com/office/drawing/2014/main" id="{1329A47D-DD02-BDBE-3598-91C78B13A150}"/>
                </a:ext>
              </a:extLst>
            </p:cNvPr>
            <p:cNvSpPr txBox="1"/>
            <p:nvPr/>
          </p:nvSpPr>
          <p:spPr>
            <a:xfrm>
              <a:off x="3837155" y="2663644"/>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Distinctiveness</a:t>
              </a:r>
              <a:endParaRPr lang="pl-PL" sz="900" b="1" dirty="0">
                <a:solidFill>
                  <a:schemeClr val="bg1"/>
                </a:solidFill>
                <a:latin typeface="Rubik" pitchFamily="2" charset="-79"/>
                <a:cs typeface="Rubik" pitchFamily="2" charset="-79"/>
                <a:sym typeface="Arial"/>
              </a:endParaRPr>
            </a:p>
          </p:txBody>
        </p:sp>
        <p:sp>
          <p:nvSpPr>
            <p:cNvPr id="104" name="pole tekstowe 107">
              <a:extLst>
                <a:ext uri="{FF2B5EF4-FFF2-40B4-BE49-F238E27FC236}">
                  <a16:creationId xmlns:a16="http://schemas.microsoft.com/office/drawing/2014/main" id="{AA04CFF8-9A25-244E-BE7F-CD3C70AA8868}"/>
                </a:ext>
              </a:extLst>
            </p:cNvPr>
            <p:cNvSpPr txBox="1"/>
            <p:nvPr/>
          </p:nvSpPr>
          <p:spPr>
            <a:xfrm>
              <a:off x="3837156"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- 14 -</a:t>
              </a:r>
            </a:p>
          </p:txBody>
        </p:sp>
        <p:sp>
          <p:nvSpPr>
            <p:cNvPr id="105" name="pole tekstowe 107">
              <a:extLst>
                <a:ext uri="{FF2B5EF4-FFF2-40B4-BE49-F238E27FC236}">
                  <a16:creationId xmlns:a16="http://schemas.microsoft.com/office/drawing/2014/main" id="{BD62BE46-12A3-C54D-D25D-B99FAE2BA5D5}"/>
                </a:ext>
              </a:extLst>
            </p:cNvPr>
            <p:cNvSpPr txBox="1"/>
            <p:nvPr/>
          </p:nvSpPr>
          <p:spPr>
            <a:xfrm>
              <a:off x="3837156" y="419601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15</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06" name="pole tekstowe 107">
              <a:extLst>
                <a:ext uri="{FF2B5EF4-FFF2-40B4-BE49-F238E27FC236}">
                  <a16:creationId xmlns:a16="http://schemas.microsoft.com/office/drawing/2014/main" id="{DA97D1E9-4DDD-CF59-4F1E-E0CD63308787}"/>
                </a:ext>
              </a:extLst>
            </p:cNvPr>
            <p:cNvSpPr txBox="1"/>
            <p:nvPr/>
          </p:nvSpPr>
          <p:spPr>
            <a:xfrm>
              <a:off x="3837155" y="3554743"/>
              <a:ext cx="1066876" cy="2769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Engagement </a:t>
              </a:r>
            </a:p>
            <a:p>
              <a:pPr algn="ctr">
                <a:defRPr/>
              </a:pPr>
              <a:r>
                <a:rPr lang="pl-PL" sz="900" b="1" dirty="0">
                  <a:solidFill>
                    <a:schemeClr val="bg1"/>
                  </a:solidFill>
                  <a:latin typeface="Rubik" pitchFamily="2" charset="-79"/>
                  <a:cs typeface="Rubik" pitchFamily="2" charset="-79"/>
                  <a:sym typeface="Arial"/>
                </a:rPr>
                <a:t>on </a:t>
              </a:r>
              <a:r>
                <a:rPr lang="pl-PL" sz="900" b="1" dirty="0" err="1">
                  <a:solidFill>
                    <a:schemeClr val="bg1"/>
                  </a:solidFill>
                  <a:latin typeface="Rubik" pitchFamily="2" charset="-79"/>
                  <a:cs typeface="Rubik" pitchFamily="2" charset="-79"/>
                  <a:sym typeface="Arial"/>
                </a:rPr>
                <a:t>site</a:t>
              </a:r>
              <a:r>
                <a:rPr lang="pl-PL" sz="900" b="1" dirty="0">
                  <a:solidFill>
                    <a:schemeClr val="bg1"/>
                  </a:solidFill>
                  <a:latin typeface="Rubik" pitchFamily="2" charset="-79"/>
                  <a:cs typeface="Rubik" pitchFamily="2" charset="-79"/>
                  <a:sym typeface="Arial"/>
                </a:rPr>
                <a:t>/in </a:t>
              </a:r>
              <a:r>
                <a:rPr lang="pl-PL" sz="900" b="1" dirty="0" err="1">
                  <a:solidFill>
                    <a:schemeClr val="bg1"/>
                  </a:solidFill>
                  <a:latin typeface="Rubik" pitchFamily="2" charset="-79"/>
                  <a:cs typeface="Rubik" pitchFamily="2" charset="-79"/>
                  <a:sym typeface="Arial"/>
                </a:rPr>
                <a:t>app</a:t>
              </a:r>
              <a:r>
                <a:rPr lang="pl-PL" sz="900" b="1" dirty="0">
                  <a:solidFill>
                    <a:schemeClr val="bg1"/>
                  </a:solidFill>
                  <a:latin typeface="Rubik" pitchFamily="2" charset="-79"/>
                  <a:cs typeface="Rubik" pitchFamily="2" charset="-79"/>
                  <a:sym typeface="Arial"/>
                </a:rPr>
                <a:t> </a:t>
              </a:r>
            </a:p>
          </p:txBody>
        </p:sp>
        <p:sp>
          <p:nvSpPr>
            <p:cNvPr id="107" name="pole tekstowe 107">
              <a:extLst>
                <a:ext uri="{FF2B5EF4-FFF2-40B4-BE49-F238E27FC236}">
                  <a16:creationId xmlns:a16="http://schemas.microsoft.com/office/drawing/2014/main" id="{B3FC6C14-BE5C-C3B8-7082-FB3DABA90631}"/>
                </a:ext>
              </a:extLst>
            </p:cNvPr>
            <p:cNvSpPr txBox="1"/>
            <p:nvPr/>
          </p:nvSpPr>
          <p:spPr>
            <a:xfrm>
              <a:off x="3837155" y="4522392"/>
              <a:ext cx="1066876" cy="276999"/>
            </a:xfrm>
            <a:prstGeom prst="rect">
              <a:avLst/>
            </a:prstGeom>
            <a:noFill/>
          </p:spPr>
          <p:txBody>
            <a:bodyPr wrap="square" lIns="47625" tIns="0" rIns="47625" bIns="0" anchor="ctr">
              <a:spAutoFit/>
            </a:bodyPr>
            <a:lstStyle/>
            <a:p>
              <a:pPr algn="ctr">
                <a:defRPr/>
              </a:pPr>
              <a:r>
                <a:rPr lang="en-US" sz="900" b="1" dirty="0">
                  <a:solidFill>
                    <a:schemeClr val="bg1"/>
                  </a:solidFill>
                  <a:latin typeface="Rubik" pitchFamily="2" charset="-79"/>
                  <a:cs typeface="Rubik" pitchFamily="2" charset="-79"/>
                  <a:sym typeface="Arial"/>
                </a:rPr>
                <a:t>Share of search (SEO, SEM)</a:t>
              </a:r>
              <a:endParaRPr lang="pl-PL" sz="900" b="1" dirty="0">
                <a:solidFill>
                  <a:schemeClr val="bg1"/>
                </a:solidFill>
                <a:latin typeface="Rubik" pitchFamily="2" charset="-79"/>
                <a:cs typeface="Rubik" pitchFamily="2" charset="-79"/>
                <a:sym typeface="Arial"/>
              </a:endParaRPr>
            </a:p>
          </p:txBody>
        </p:sp>
        <p:sp>
          <p:nvSpPr>
            <p:cNvPr id="108" name="pole tekstowe 107">
              <a:extLst>
                <a:ext uri="{FF2B5EF4-FFF2-40B4-BE49-F238E27FC236}">
                  <a16:creationId xmlns:a16="http://schemas.microsoft.com/office/drawing/2014/main" id="{6A93EAA9-A4F5-7E04-689E-18FA268B9A43}"/>
                </a:ext>
              </a:extLst>
            </p:cNvPr>
            <p:cNvSpPr txBox="1"/>
            <p:nvPr/>
          </p:nvSpPr>
          <p:spPr>
            <a:xfrm>
              <a:off x="4699859" y="1764612"/>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- 16 -</a:t>
              </a:r>
            </a:p>
          </p:txBody>
        </p:sp>
        <p:sp>
          <p:nvSpPr>
            <p:cNvPr id="109" name="pole tekstowe 107">
              <a:extLst>
                <a:ext uri="{FF2B5EF4-FFF2-40B4-BE49-F238E27FC236}">
                  <a16:creationId xmlns:a16="http://schemas.microsoft.com/office/drawing/2014/main" id="{C9492D99-00B6-5C45-3E82-B6DB7149F685}"/>
                </a:ext>
              </a:extLst>
            </p:cNvPr>
            <p:cNvSpPr txBox="1"/>
            <p:nvPr/>
          </p:nvSpPr>
          <p:spPr>
            <a:xfrm>
              <a:off x="4699859" y="273717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- 17 -</a:t>
              </a:r>
            </a:p>
          </p:txBody>
        </p:sp>
        <p:sp>
          <p:nvSpPr>
            <p:cNvPr id="110" name="pole tekstowe 107">
              <a:extLst>
                <a:ext uri="{FF2B5EF4-FFF2-40B4-BE49-F238E27FC236}">
                  <a16:creationId xmlns:a16="http://schemas.microsoft.com/office/drawing/2014/main" id="{09B5C340-089A-A3A5-2BF5-516F23F8A52F}"/>
                </a:ext>
              </a:extLst>
            </p:cNvPr>
            <p:cNvSpPr txBox="1"/>
            <p:nvPr/>
          </p:nvSpPr>
          <p:spPr>
            <a:xfrm>
              <a:off x="4699859" y="37114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a:t>
              </a:r>
              <a:r>
                <a:rPr lang="pl-PL" sz="1200" b="1" dirty="0">
                  <a:solidFill>
                    <a:schemeClr val="bg1"/>
                  </a:solidFill>
                  <a:latin typeface="Rubik" pitchFamily="2" charset="-79"/>
                  <a:cs typeface="Rubik" pitchFamily="2" charset="-79"/>
                  <a:sym typeface="Arial"/>
                </a:rPr>
                <a:t>8</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11" name="pole tekstowe 107">
              <a:extLst>
                <a:ext uri="{FF2B5EF4-FFF2-40B4-BE49-F238E27FC236}">
                  <a16:creationId xmlns:a16="http://schemas.microsoft.com/office/drawing/2014/main" id="{39423E4A-3146-383F-7098-D22DD31C3DA4}"/>
                </a:ext>
              </a:extLst>
            </p:cNvPr>
            <p:cNvSpPr txBox="1"/>
            <p:nvPr/>
          </p:nvSpPr>
          <p:spPr>
            <a:xfrm>
              <a:off x="4699859" y="468229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a:t>
              </a:r>
              <a:r>
                <a:rPr lang="pl-PL" sz="1200" b="1" dirty="0">
                  <a:solidFill>
                    <a:schemeClr val="bg1"/>
                  </a:solidFill>
                  <a:latin typeface="Rubik" pitchFamily="2" charset="-79"/>
                  <a:cs typeface="Rubik" pitchFamily="2" charset="-79"/>
                  <a:sym typeface="Arial"/>
                </a:rPr>
                <a:t>9</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12" name="pole tekstowe 107">
              <a:extLst>
                <a:ext uri="{FF2B5EF4-FFF2-40B4-BE49-F238E27FC236}">
                  <a16:creationId xmlns:a16="http://schemas.microsoft.com/office/drawing/2014/main" id="{05889928-713E-2B2F-CCD3-C6F849B15D71}"/>
                </a:ext>
              </a:extLst>
            </p:cNvPr>
            <p:cNvSpPr txBox="1"/>
            <p:nvPr/>
          </p:nvSpPr>
          <p:spPr>
            <a:xfrm>
              <a:off x="4699858" y="2181893"/>
              <a:ext cx="1066876" cy="1384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Ad </a:t>
              </a:r>
              <a:r>
                <a:rPr lang="pl-PL" sz="900" b="1" dirty="0" err="1">
                  <a:solidFill>
                    <a:schemeClr val="bg1"/>
                  </a:solidFill>
                  <a:latin typeface="Rubik" pitchFamily="2" charset="-79"/>
                  <a:cs typeface="Rubik" pitchFamily="2" charset="-79"/>
                  <a:sym typeface="Arial"/>
                </a:rPr>
                <a:t>Recall</a:t>
              </a:r>
              <a:endParaRPr lang="pl-PL" sz="900" b="1" dirty="0">
                <a:solidFill>
                  <a:schemeClr val="bg1"/>
                </a:solidFill>
                <a:latin typeface="Rubik" pitchFamily="2" charset="-79"/>
                <a:cs typeface="Rubik" pitchFamily="2" charset="-79"/>
                <a:sym typeface="Arial"/>
              </a:endParaRPr>
            </a:p>
          </p:txBody>
        </p:sp>
        <p:sp>
          <p:nvSpPr>
            <p:cNvPr id="113" name="pole tekstowe 107">
              <a:extLst>
                <a:ext uri="{FF2B5EF4-FFF2-40B4-BE49-F238E27FC236}">
                  <a16:creationId xmlns:a16="http://schemas.microsoft.com/office/drawing/2014/main" id="{A5A85B57-95BE-F8E2-A04D-794C9D46B706}"/>
                </a:ext>
              </a:extLst>
            </p:cNvPr>
            <p:cNvSpPr txBox="1"/>
            <p:nvPr/>
          </p:nvSpPr>
          <p:spPr>
            <a:xfrm>
              <a:off x="4699858" y="3131561"/>
              <a:ext cx="1066876" cy="1384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Performance</a:t>
              </a:r>
            </a:p>
          </p:txBody>
        </p:sp>
        <p:sp>
          <p:nvSpPr>
            <p:cNvPr id="114" name="pole tekstowe 107">
              <a:extLst>
                <a:ext uri="{FF2B5EF4-FFF2-40B4-BE49-F238E27FC236}">
                  <a16:creationId xmlns:a16="http://schemas.microsoft.com/office/drawing/2014/main" id="{4AAAA383-34DA-1870-E6A9-7242779F7344}"/>
                </a:ext>
              </a:extLst>
            </p:cNvPr>
            <p:cNvSpPr txBox="1"/>
            <p:nvPr/>
          </p:nvSpPr>
          <p:spPr>
            <a:xfrm>
              <a:off x="4699858" y="4034976"/>
              <a:ext cx="1066876" cy="2769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Digital </a:t>
              </a:r>
              <a:br>
                <a:rPr lang="pl-PL" sz="900" b="1" dirty="0">
                  <a:solidFill>
                    <a:schemeClr val="bg1"/>
                  </a:solidFill>
                  <a:latin typeface="Rubik" pitchFamily="2" charset="-79"/>
                  <a:cs typeface="Rubik" pitchFamily="2" charset="-79"/>
                  <a:sym typeface="Arial"/>
                </a:rPr>
              </a:br>
              <a:r>
                <a:rPr lang="pl-PL" sz="900" b="1" dirty="0" err="1">
                  <a:solidFill>
                    <a:schemeClr val="bg1"/>
                  </a:solidFill>
                  <a:latin typeface="Rubik" pitchFamily="2" charset="-79"/>
                  <a:cs typeface="Rubik" pitchFamily="2" charset="-79"/>
                  <a:sym typeface="Arial"/>
                </a:rPr>
                <a:t>potential</a:t>
              </a:r>
              <a:endParaRPr lang="pl-PL" sz="900" b="1" dirty="0">
                <a:solidFill>
                  <a:schemeClr val="bg1"/>
                </a:solidFill>
                <a:latin typeface="Rubik" pitchFamily="2" charset="-79"/>
                <a:cs typeface="Rubik" pitchFamily="2" charset="-79"/>
                <a:sym typeface="Arial"/>
              </a:endParaRPr>
            </a:p>
          </p:txBody>
        </p:sp>
        <p:sp>
          <p:nvSpPr>
            <p:cNvPr id="115" name="pole tekstowe 107">
              <a:extLst>
                <a:ext uri="{FF2B5EF4-FFF2-40B4-BE49-F238E27FC236}">
                  <a16:creationId xmlns:a16="http://schemas.microsoft.com/office/drawing/2014/main" id="{66FEBDE1-9D0D-0BEC-EDDE-228B6EBC8846}"/>
                </a:ext>
              </a:extLst>
            </p:cNvPr>
            <p:cNvSpPr txBox="1"/>
            <p:nvPr/>
          </p:nvSpPr>
          <p:spPr>
            <a:xfrm>
              <a:off x="4699858" y="5016271"/>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Cost</a:t>
              </a:r>
              <a:endParaRPr lang="pl-PL" sz="900" b="1" dirty="0">
                <a:solidFill>
                  <a:schemeClr val="bg1"/>
                </a:solidFill>
                <a:latin typeface="Rubik" pitchFamily="2" charset="-79"/>
                <a:cs typeface="Rubik" pitchFamily="2" charset="-79"/>
                <a:sym typeface="Arial"/>
              </a:endParaRPr>
            </a:p>
            <a:p>
              <a:pPr algn="ctr">
                <a:defRPr/>
              </a:pPr>
              <a:r>
                <a:rPr lang="pl-PL" sz="900" b="1" dirty="0" err="1">
                  <a:solidFill>
                    <a:schemeClr val="bg1"/>
                  </a:solidFill>
                  <a:latin typeface="Rubik" pitchFamily="2" charset="-79"/>
                  <a:cs typeface="Rubik" pitchFamily="2" charset="-79"/>
                  <a:sym typeface="Arial"/>
                </a:rPr>
                <a:t>efficiency</a:t>
              </a:r>
              <a:endParaRPr lang="pl-PL" sz="900" b="1" dirty="0">
                <a:solidFill>
                  <a:schemeClr val="bg1"/>
                </a:solidFill>
                <a:latin typeface="Rubik" pitchFamily="2" charset="-79"/>
                <a:cs typeface="Rubik" pitchFamily="2" charset="-79"/>
                <a:sym typeface="Arial"/>
              </a:endParaRPr>
            </a:p>
          </p:txBody>
        </p:sp>
        <p:sp>
          <p:nvSpPr>
            <p:cNvPr id="116" name="pole tekstowe 107">
              <a:extLst>
                <a:ext uri="{FF2B5EF4-FFF2-40B4-BE49-F238E27FC236}">
                  <a16:creationId xmlns:a16="http://schemas.microsoft.com/office/drawing/2014/main" id="{E5589B0C-94EF-C751-CE68-B6254B126174}"/>
                </a:ext>
              </a:extLst>
            </p:cNvPr>
            <p:cNvSpPr txBox="1"/>
            <p:nvPr/>
          </p:nvSpPr>
          <p:spPr>
            <a:xfrm>
              <a:off x="5562562" y="225258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- 20 -</a:t>
              </a:r>
            </a:p>
          </p:txBody>
        </p:sp>
        <p:sp>
          <p:nvSpPr>
            <p:cNvPr id="117" name="pole tekstowe 107">
              <a:extLst>
                <a:ext uri="{FF2B5EF4-FFF2-40B4-BE49-F238E27FC236}">
                  <a16:creationId xmlns:a16="http://schemas.microsoft.com/office/drawing/2014/main" id="{E5C1E54A-5C7C-D0E6-CF66-808DBF2087FC}"/>
                </a:ext>
              </a:extLst>
            </p:cNvPr>
            <p:cNvSpPr txBox="1"/>
            <p:nvPr/>
          </p:nvSpPr>
          <p:spPr>
            <a:xfrm>
              <a:off x="5562561" y="2663644"/>
              <a:ext cx="1066876"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chemeClr val="bg1"/>
                  </a:solidFill>
                  <a:effectLst/>
                  <a:uLnTx/>
                  <a:uFillTx/>
                  <a:latin typeface="Rubik" pitchFamily="2" charset="-79"/>
                  <a:cs typeface="Rubik" pitchFamily="2" charset="-79"/>
                  <a:sym typeface="Arial"/>
                </a:rPr>
                <a:t>Consideration</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18" name="pole tekstowe 107">
              <a:extLst>
                <a:ext uri="{FF2B5EF4-FFF2-40B4-BE49-F238E27FC236}">
                  <a16:creationId xmlns:a16="http://schemas.microsoft.com/office/drawing/2014/main" id="{A7FA1C1B-4D4E-3662-7D87-869155064855}"/>
                </a:ext>
              </a:extLst>
            </p:cNvPr>
            <p:cNvSpPr txBox="1"/>
            <p:nvPr/>
          </p:nvSpPr>
          <p:spPr>
            <a:xfrm>
              <a:off x="5562562"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- 21 -</a:t>
              </a:r>
            </a:p>
          </p:txBody>
        </p:sp>
        <p:sp>
          <p:nvSpPr>
            <p:cNvPr id="119" name="pole tekstowe 107">
              <a:extLst>
                <a:ext uri="{FF2B5EF4-FFF2-40B4-BE49-F238E27FC236}">
                  <a16:creationId xmlns:a16="http://schemas.microsoft.com/office/drawing/2014/main" id="{CCE33A75-5A82-41AD-078E-C59A6C2062A7}"/>
                </a:ext>
              </a:extLst>
            </p:cNvPr>
            <p:cNvSpPr txBox="1"/>
            <p:nvPr/>
          </p:nvSpPr>
          <p:spPr>
            <a:xfrm>
              <a:off x="5562562" y="419197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22</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20" name="pole tekstowe 107">
              <a:extLst>
                <a:ext uri="{FF2B5EF4-FFF2-40B4-BE49-F238E27FC236}">
                  <a16:creationId xmlns:a16="http://schemas.microsoft.com/office/drawing/2014/main" id="{4ABF3DE8-5B1C-D25E-8E11-8330678DA85D}"/>
                </a:ext>
              </a:extLst>
            </p:cNvPr>
            <p:cNvSpPr txBox="1"/>
            <p:nvPr/>
          </p:nvSpPr>
          <p:spPr>
            <a:xfrm>
              <a:off x="5562561" y="3554743"/>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Credibility</a:t>
              </a:r>
              <a:r>
                <a:rPr lang="pl-PL" sz="900" b="1" kern="0" dirty="0">
                  <a:solidFill>
                    <a:schemeClr val="bg1"/>
                  </a:solidFill>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rPr>
                <a:t>Trust</a:t>
              </a:r>
            </a:p>
          </p:txBody>
        </p:sp>
        <p:sp>
          <p:nvSpPr>
            <p:cNvPr id="121" name="pole tekstowe 107">
              <a:extLst>
                <a:ext uri="{FF2B5EF4-FFF2-40B4-BE49-F238E27FC236}">
                  <a16:creationId xmlns:a16="http://schemas.microsoft.com/office/drawing/2014/main" id="{772FE333-0F00-C807-A936-779DD461F688}"/>
                </a:ext>
              </a:extLst>
            </p:cNvPr>
            <p:cNvSpPr txBox="1"/>
            <p:nvPr/>
          </p:nvSpPr>
          <p:spPr>
            <a:xfrm>
              <a:off x="5562561" y="4453143"/>
              <a:ext cx="1066876"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dirty="0" err="1">
                  <a:solidFill>
                    <a:schemeClr val="bg1"/>
                  </a:solidFill>
                  <a:latin typeface="Rubik" pitchFamily="2" charset="-79"/>
                  <a:cs typeface="Rubik" pitchFamily="2" charset="-79"/>
                  <a:sym typeface="Arial"/>
                </a:rPr>
                <a:t>Actions</a:t>
              </a:r>
              <a:r>
                <a:rPr lang="pl-PL" sz="900" b="1" dirty="0">
                  <a:solidFill>
                    <a:schemeClr val="bg1"/>
                  </a:solidFill>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dirty="0">
                  <a:solidFill>
                    <a:schemeClr val="bg1"/>
                  </a:solidFill>
                  <a:latin typeface="Rubik" pitchFamily="2" charset="-79"/>
                  <a:cs typeface="Rubik" pitchFamily="2" charset="-79"/>
                  <a:sym typeface="Arial"/>
                </a:rPr>
                <a:t>(</a:t>
              </a:r>
              <a:r>
                <a:rPr lang="pl-PL" sz="900" b="1" dirty="0" err="1">
                  <a:solidFill>
                    <a:schemeClr val="bg1"/>
                  </a:solidFill>
                  <a:latin typeface="Rubik" pitchFamily="2" charset="-79"/>
                  <a:cs typeface="Rubik" pitchFamily="2" charset="-79"/>
                  <a:sym typeface="Arial"/>
                </a:rPr>
                <a:t>sales</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potential</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metrics</a:t>
              </a:r>
              <a:r>
                <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rPr>
                <a:t>)</a:t>
              </a:r>
            </a:p>
          </p:txBody>
        </p:sp>
        <p:sp>
          <p:nvSpPr>
            <p:cNvPr id="122" name="pole tekstowe 107">
              <a:extLst>
                <a:ext uri="{FF2B5EF4-FFF2-40B4-BE49-F238E27FC236}">
                  <a16:creationId xmlns:a16="http://schemas.microsoft.com/office/drawing/2014/main" id="{4ADB9211-6F08-1D49-DEE4-BA2D7E7C5E27}"/>
                </a:ext>
              </a:extLst>
            </p:cNvPr>
            <p:cNvSpPr txBox="1"/>
            <p:nvPr/>
          </p:nvSpPr>
          <p:spPr>
            <a:xfrm>
              <a:off x="6425265" y="1764612"/>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- 23 -</a:t>
              </a:r>
            </a:p>
          </p:txBody>
        </p:sp>
        <p:sp>
          <p:nvSpPr>
            <p:cNvPr id="123" name="pole tekstowe 107">
              <a:extLst>
                <a:ext uri="{FF2B5EF4-FFF2-40B4-BE49-F238E27FC236}">
                  <a16:creationId xmlns:a16="http://schemas.microsoft.com/office/drawing/2014/main" id="{FE71C410-71C6-E7FA-6CA6-19F93D433606}"/>
                </a:ext>
              </a:extLst>
            </p:cNvPr>
            <p:cNvSpPr txBox="1"/>
            <p:nvPr/>
          </p:nvSpPr>
          <p:spPr>
            <a:xfrm>
              <a:off x="6425265" y="273717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- 24 -</a:t>
              </a:r>
            </a:p>
          </p:txBody>
        </p:sp>
        <p:sp>
          <p:nvSpPr>
            <p:cNvPr id="124" name="pole tekstowe 107">
              <a:extLst>
                <a:ext uri="{FF2B5EF4-FFF2-40B4-BE49-F238E27FC236}">
                  <a16:creationId xmlns:a16="http://schemas.microsoft.com/office/drawing/2014/main" id="{752C060E-69F0-CF70-1AA4-14602356DC5C}"/>
                </a:ext>
              </a:extLst>
            </p:cNvPr>
            <p:cNvSpPr txBox="1"/>
            <p:nvPr/>
          </p:nvSpPr>
          <p:spPr>
            <a:xfrm>
              <a:off x="6425265" y="37114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- 25 -</a:t>
              </a:r>
            </a:p>
          </p:txBody>
        </p:sp>
        <p:sp>
          <p:nvSpPr>
            <p:cNvPr id="125" name="pole tekstowe 107">
              <a:extLst>
                <a:ext uri="{FF2B5EF4-FFF2-40B4-BE49-F238E27FC236}">
                  <a16:creationId xmlns:a16="http://schemas.microsoft.com/office/drawing/2014/main" id="{0305B0C6-5941-6531-ABED-265FD885CAB4}"/>
                </a:ext>
              </a:extLst>
            </p:cNvPr>
            <p:cNvSpPr txBox="1"/>
            <p:nvPr/>
          </p:nvSpPr>
          <p:spPr>
            <a:xfrm>
              <a:off x="6425263" y="2181893"/>
              <a:ext cx="1066876"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chemeClr val="bg1"/>
                  </a:solidFill>
                  <a:effectLst/>
                  <a:uLnTx/>
                  <a:uFillTx/>
                  <a:latin typeface="Rubik" pitchFamily="2" charset="-79"/>
                  <a:cs typeface="Rubik" pitchFamily="2" charset="-79"/>
                  <a:sym typeface="Arial"/>
                </a:rPr>
                <a:t>Awareness</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26" name="pole tekstowe 107">
              <a:extLst>
                <a:ext uri="{FF2B5EF4-FFF2-40B4-BE49-F238E27FC236}">
                  <a16:creationId xmlns:a16="http://schemas.microsoft.com/office/drawing/2014/main" id="{97D376C4-D48D-C8A8-9A0D-4CD55C43E81D}"/>
                </a:ext>
              </a:extLst>
            </p:cNvPr>
            <p:cNvSpPr txBox="1"/>
            <p:nvPr/>
          </p:nvSpPr>
          <p:spPr>
            <a:xfrm>
              <a:off x="6425263" y="3062311"/>
              <a:ext cx="1066876" cy="276999"/>
            </a:xfrm>
            <a:prstGeom prst="rect">
              <a:avLst/>
            </a:prstGeom>
            <a:noFill/>
          </p:spPr>
          <p:txBody>
            <a:bodyPr wrap="square" lIns="47625" tIns="0" rIns="47625" bIns="0" anchor="ctr">
              <a:spAutoFit/>
            </a:bodyPr>
            <a:lstStyle/>
            <a:p>
              <a:pPr algn="ctr">
                <a:defRPr/>
              </a:pPr>
              <a:r>
                <a:rPr lang="pl-PL" sz="900" b="1" kern="0" dirty="0">
                  <a:solidFill>
                    <a:schemeClr val="bg1"/>
                  </a:solidFill>
                  <a:latin typeface="Rubik" pitchFamily="2" charset="-79"/>
                  <a:cs typeface="Rubik" pitchFamily="2" charset="-79"/>
                  <a:sym typeface="Arial"/>
                </a:rPr>
                <a:t>Brand </a:t>
              </a:r>
            </a:p>
            <a:p>
              <a:pPr algn="ctr">
                <a:defRPr/>
              </a:pPr>
              <a:r>
                <a:rPr lang="pl-PL" sz="900" b="1" kern="0" dirty="0" err="1">
                  <a:solidFill>
                    <a:schemeClr val="bg1"/>
                  </a:solidFill>
                  <a:latin typeface="Rubik" pitchFamily="2" charset="-79"/>
                  <a:cs typeface="Rubik" pitchFamily="2" charset="-79"/>
                  <a:sym typeface="Arial"/>
                </a:rPr>
                <a:t>linking</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27" name="pole tekstowe 107">
              <a:extLst>
                <a:ext uri="{FF2B5EF4-FFF2-40B4-BE49-F238E27FC236}">
                  <a16:creationId xmlns:a16="http://schemas.microsoft.com/office/drawing/2014/main" id="{4879BA39-9AB9-B6E9-167C-865EC11612B9}"/>
                </a:ext>
              </a:extLst>
            </p:cNvPr>
            <p:cNvSpPr txBox="1"/>
            <p:nvPr/>
          </p:nvSpPr>
          <p:spPr>
            <a:xfrm>
              <a:off x="6425263" y="4034976"/>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Purchase</a:t>
              </a:r>
              <a:r>
                <a:rPr lang="pl-PL" sz="900" b="1" kern="0" dirty="0">
                  <a:solidFill>
                    <a:schemeClr val="bg1"/>
                  </a:solidFill>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intent</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28" name="pole tekstowe 107">
              <a:extLst>
                <a:ext uri="{FF2B5EF4-FFF2-40B4-BE49-F238E27FC236}">
                  <a16:creationId xmlns:a16="http://schemas.microsoft.com/office/drawing/2014/main" id="{F764B283-84C5-4062-A440-E64B42EFB4BA}"/>
                </a:ext>
              </a:extLst>
            </p:cNvPr>
            <p:cNvSpPr txBox="1"/>
            <p:nvPr/>
          </p:nvSpPr>
          <p:spPr>
            <a:xfrm>
              <a:off x="7287968" y="225258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a:t>
              </a:r>
              <a:r>
                <a:rPr lang="pl-PL" sz="1200" b="1" dirty="0">
                  <a:solidFill>
                    <a:schemeClr val="bg1"/>
                  </a:solidFill>
                  <a:latin typeface="Rubik" pitchFamily="2" charset="-79"/>
                  <a:cs typeface="Rubik" pitchFamily="2" charset="-79"/>
                  <a:sym typeface="Arial"/>
                </a:rPr>
                <a:t>6</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29" name="pole tekstowe 107">
              <a:extLst>
                <a:ext uri="{FF2B5EF4-FFF2-40B4-BE49-F238E27FC236}">
                  <a16:creationId xmlns:a16="http://schemas.microsoft.com/office/drawing/2014/main" id="{95DB4F1C-379F-A84B-0F1B-D54C177729F5}"/>
                </a:ext>
              </a:extLst>
            </p:cNvPr>
            <p:cNvSpPr txBox="1"/>
            <p:nvPr/>
          </p:nvSpPr>
          <p:spPr>
            <a:xfrm>
              <a:off x="7287966" y="2663644"/>
              <a:ext cx="1066876" cy="138499"/>
            </a:xfrm>
            <a:prstGeom prst="rect">
              <a:avLst/>
            </a:prstGeom>
            <a:noFill/>
          </p:spPr>
          <p:txBody>
            <a:bodyPr wrap="square" lIns="47625" tIns="0" rIns="47625" bIns="0" anchor="ctr">
              <a:spAutoFit/>
            </a:bodyPr>
            <a:lstStyle/>
            <a:p>
              <a:pPr algn="ctr">
                <a:buClr>
                  <a:srgbClr val="000000"/>
                </a:buClr>
                <a:defRPr/>
              </a:pPr>
              <a:r>
                <a:rPr kumimoji="0" lang="pl-PL" sz="900" b="1" i="0" u="none" strike="noStrike" kern="0" cap="none" spc="0" normalizeH="0" baseline="0" noProof="0" dirty="0" err="1">
                  <a:ln>
                    <a:noFill/>
                  </a:ln>
                  <a:solidFill>
                    <a:schemeClr val="bg1"/>
                  </a:solidFill>
                  <a:effectLst/>
                  <a:uLnTx/>
                  <a:uFillTx/>
                  <a:latin typeface="Rubik" pitchFamily="2" charset="-79"/>
                  <a:cs typeface="Rubik" pitchFamily="2" charset="-79"/>
                  <a:sym typeface="Arial"/>
                </a:rPr>
                <a:t>Preference</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30" name="pole tekstowe 107">
              <a:extLst>
                <a:ext uri="{FF2B5EF4-FFF2-40B4-BE49-F238E27FC236}">
                  <a16:creationId xmlns:a16="http://schemas.microsoft.com/office/drawing/2014/main" id="{347F1021-1CBA-05C1-77D2-46978964DE3D}"/>
                </a:ext>
              </a:extLst>
            </p:cNvPr>
            <p:cNvSpPr txBox="1"/>
            <p:nvPr/>
          </p:nvSpPr>
          <p:spPr>
            <a:xfrm>
              <a:off x="7287968"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- 27 -</a:t>
              </a:r>
            </a:p>
          </p:txBody>
        </p:sp>
        <p:sp>
          <p:nvSpPr>
            <p:cNvPr id="131" name="pole tekstowe 107">
              <a:extLst>
                <a:ext uri="{FF2B5EF4-FFF2-40B4-BE49-F238E27FC236}">
                  <a16:creationId xmlns:a16="http://schemas.microsoft.com/office/drawing/2014/main" id="{D37F8ABA-A51A-3AB5-F805-A574D6083B3C}"/>
                </a:ext>
              </a:extLst>
            </p:cNvPr>
            <p:cNvSpPr txBox="1"/>
            <p:nvPr/>
          </p:nvSpPr>
          <p:spPr>
            <a:xfrm>
              <a:off x="7287968" y="419197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28</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32" name="pole tekstowe 107">
              <a:extLst>
                <a:ext uri="{FF2B5EF4-FFF2-40B4-BE49-F238E27FC236}">
                  <a16:creationId xmlns:a16="http://schemas.microsoft.com/office/drawing/2014/main" id="{BCE7F515-7F69-4795-8749-DE7F0FC0FE30}"/>
                </a:ext>
              </a:extLst>
            </p:cNvPr>
            <p:cNvSpPr txBox="1"/>
            <p:nvPr/>
          </p:nvSpPr>
          <p:spPr>
            <a:xfrm>
              <a:off x="7287966" y="3554743"/>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a:solidFill>
                    <a:schemeClr val="bg1"/>
                  </a:solidFill>
                  <a:latin typeface="Rubik" pitchFamily="2" charset="-79"/>
                  <a:cs typeface="Rubik" pitchFamily="2" charset="-79"/>
                  <a:sym typeface="Arial"/>
                </a:rPr>
                <a:t>Brand</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Relevance</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33" name="pole tekstowe 107">
              <a:extLst>
                <a:ext uri="{FF2B5EF4-FFF2-40B4-BE49-F238E27FC236}">
                  <a16:creationId xmlns:a16="http://schemas.microsoft.com/office/drawing/2014/main" id="{E4968D99-6B6E-B005-C2EA-B12885F8DBA3}"/>
                </a:ext>
              </a:extLst>
            </p:cNvPr>
            <p:cNvSpPr txBox="1"/>
            <p:nvPr/>
          </p:nvSpPr>
          <p:spPr>
            <a:xfrm>
              <a:off x="7287966" y="4453143"/>
              <a:ext cx="1066876"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Specific</a:t>
              </a:r>
              <a:r>
                <a:rPr lang="pl-PL" sz="900" b="1" kern="0" dirty="0">
                  <a:solidFill>
                    <a:schemeClr val="bg1"/>
                  </a:solidFill>
                  <a:latin typeface="Rubik" pitchFamily="2" charset="-79"/>
                  <a:cs typeface="Rubik" pitchFamily="2" charset="-79"/>
                  <a:sym typeface="Arial"/>
                </a:rPr>
                <a:t> </a:t>
              </a:r>
              <a:r>
                <a:rPr lang="pl-PL" sz="900" b="1" kern="0" dirty="0" err="1">
                  <a:solidFill>
                    <a:schemeClr val="bg1"/>
                  </a:solidFill>
                  <a:latin typeface="Rubik" pitchFamily="2" charset="-79"/>
                  <a:cs typeface="Rubik" pitchFamily="2" charset="-79"/>
                  <a:sym typeface="Arial"/>
                </a:rPr>
                <a:t>associations</a:t>
              </a:r>
              <a:r>
                <a:rPr lang="pl-PL" sz="900" b="1" kern="0" dirty="0">
                  <a:solidFill>
                    <a:schemeClr val="bg1"/>
                  </a:solidFill>
                  <a:latin typeface="Rubik" pitchFamily="2" charset="-79"/>
                  <a:cs typeface="Rubik" pitchFamily="2" charset="-79"/>
                  <a:sym typeface="Arial"/>
                </a:rPr>
                <a:t>/ </a:t>
              </a:r>
              <a:r>
                <a:rPr lang="pl-PL" sz="900" b="1" kern="0" dirty="0" err="1">
                  <a:solidFill>
                    <a:schemeClr val="bg1"/>
                  </a:solidFill>
                  <a:latin typeface="Rubik" pitchFamily="2" charset="-79"/>
                  <a:cs typeface="Rubik" pitchFamily="2" charset="-79"/>
                  <a:sym typeface="Arial"/>
                </a:rPr>
                <a:t>attributes</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34" name="pole tekstowe 107">
              <a:extLst>
                <a:ext uri="{FF2B5EF4-FFF2-40B4-BE49-F238E27FC236}">
                  <a16:creationId xmlns:a16="http://schemas.microsoft.com/office/drawing/2014/main" id="{A828E425-87FC-B3A5-B56C-9D65BCABC835}"/>
                </a:ext>
              </a:extLst>
            </p:cNvPr>
            <p:cNvSpPr txBox="1"/>
            <p:nvPr/>
          </p:nvSpPr>
          <p:spPr>
            <a:xfrm>
              <a:off x="8150670" y="273717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- 29 -</a:t>
              </a:r>
            </a:p>
          </p:txBody>
        </p:sp>
        <p:sp>
          <p:nvSpPr>
            <p:cNvPr id="135" name="pole tekstowe 107">
              <a:extLst>
                <a:ext uri="{FF2B5EF4-FFF2-40B4-BE49-F238E27FC236}">
                  <a16:creationId xmlns:a16="http://schemas.microsoft.com/office/drawing/2014/main" id="{A3E76C73-F810-3C50-6498-33003EE9B94F}"/>
                </a:ext>
              </a:extLst>
            </p:cNvPr>
            <p:cNvSpPr txBox="1"/>
            <p:nvPr/>
          </p:nvSpPr>
          <p:spPr>
            <a:xfrm>
              <a:off x="8150670" y="37114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- 30 -</a:t>
              </a:r>
            </a:p>
          </p:txBody>
        </p:sp>
        <p:sp>
          <p:nvSpPr>
            <p:cNvPr id="136" name="pole tekstowe 107">
              <a:extLst>
                <a:ext uri="{FF2B5EF4-FFF2-40B4-BE49-F238E27FC236}">
                  <a16:creationId xmlns:a16="http://schemas.microsoft.com/office/drawing/2014/main" id="{2DDA7A97-3A8D-A4D5-E512-D43D3DFF026D}"/>
                </a:ext>
              </a:extLst>
            </p:cNvPr>
            <p:cNvSpPr txBox="1"/>
            <p:nvPr/>
          </p:nvSpPr>
          <p:spPr>
            <a:xfrm>
              <a:off x="8150670" y="468229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- 31 -</a:t>
              </a:r>
            </a:p>
          </p:txBody>
        </p:sp>
        <p:sp>
          <p:nvSpPr>
            <p:cNvPr id="137" name="pole tekstowe 107">
              <a:extLst>
                <a:ext uri="{FF2B5EF4-FFF2-40B4-BE49-F238E27FC236}">
                  <a16:creationId xmlns:a16="http://schemas.microsoft.com/office/drawing/2014/main" id="{926115EE-686C-9D75-BEDE-C964F07B7427}"/>
                </a:ext>
              </a:extLst>
            </p:cNvPr>
            <p:cNvSpPr txBox="1"/>
            <p:nvPr/>
          </p:nvSpPr>
          <p:spPr>
            <a:xfrm>
              <a:off x="8150669" y="2993062"/>
              <a:ext cx="1066876" cy="415498"/>
            </a:xfrm>
            <a:prstGeom prst="rect">
              <a:avLst/>
            </a:prstGeom>
            <a:noFill/>
          </p:spPr>
          <p:txBody>
            <a:bodyPr wrap="square" lIns="47625" tIns="0" rIns="47625" bIns="0" anchor="ctr">
              <a:spAutoFit/>
            </a:bodyPr>
            <a:lstStyle/>
            <a:p>
              <a:pPr algn="ctr">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Net </a:t>
              </a:r>
            </a:p>
            <a:p>
              <a:pPr algn="ctr">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Contribution</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p>
            <a:p>
              <a:pPr algn="ctr">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ROI</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138" name="pole tekstowe 107">
              <a:extLst>
                <a:ext uri="{FF2B5EF4-FFF2-40B4-BE49-F238E27FC236}">
                  <a16:creationId xmlns:a16="http://schemas.microsoft.com/office/drawing/2014/main" id="{45B264C2-2C25-2954-9584-80A8064FEB90}"/>
                </a:ext>
              </a:extLst>
            </p:cNvPr>
            <p:cNvSpPr txBox="1"/>
            <p:nvPr/>
          </p:nvSpPr>
          <p:spPr>
            <a:xfrm>
              <a:off x="8150669" y="4034976"/>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Market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share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value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volume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139" name="pole tekstowe 107">
              <a:extLst>
                <a:ext uri="{FF2B5EF4-FFF2-40B4-BE49-F238E27FC236}">
                  <a16:creationId xmlns:a16="http://schemas.microsoft.com/office/drawing/2014/main" id="{BBAA25F6-78DC-4362-0B5F-63A0366ABA27}"/>
                </a:ext>
              </a:extLst>
            </p:cNvPr>
            <p:cNvSpPr txBox="1"/>
            <p:nvPr/>
          </p:nvSpPr>
          <p:spPr>
            <a:xfrm>
              <a:off x="8150669" y="4877772"/>
              <a:ext cx="1066876" cy="5539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Avr</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Revenue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per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customer</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purchase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CLV</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140" name="pole tekstowe 107">
              <a:extLst>
                <a:ext uri="{FF2B5EF4-FFF2-40B4-BE49-F238E27FC236}">
                  <a16:creationId xmlns:a16="http://schemas.microsoft.com/office/drawing/2014/main" id="{3C42D466-4645-13C9-3F18-B0007C66EBD5}"/>
                </a:ext>
              </a:extLst>
            </p:cNvPr>
            <p:cNvSpPr txBox="1"/>
            <p:nvPr/>
          </p:nvSpPr>
          <p:spPr>
            <a:xfrm>
              <a:off x="9013373" y="225258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- 32 -</a:t>
              </a:r>
            </a:p>
          </p:txBody>
        </p:sp>
        <p:sp>
          <p:nvSpPr>
            <p:cNvPr id="141" name="pole tekstowe 107">
              <a:extLst>
                <a:ext uri="{FF2B5EF4-FFF2-40B4-BE49-F238E27FC236}">
                  <a16:creationId xmlns:a16="http://schemas.microsoft.com/office/drawing/2014/main" id="{5595000B-047C-5686-7308-1134D94381B9}"/>
                </a:ext>
              </a:extLst>
            </p:cNvPr>
            <p:cNvSpPr txBox="1"/>
            <p:nvPr/>
          </p:nvSpPr>
          <p:spPr>
            <a:xfrm>
              <a:off x="9013372" y="2455896"/>
              <a:ext cx="1066876" cy="5539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Sales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revenue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margin</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P</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rofit</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142" name="pole tekstowe 107">
              <a:extLst>
                <a:ext uri="{FF2B5EF4-FFF2-40B4-BE49-F238E27FC236}">
                  <a16:creationId xmlns:a16="http://schemas.microsoft.com/office/drawing/2014/main" id="{828D6DA7-D8CC-7B13-B1BD-71F76548A54D}"/>
                </a:ext>
              </a:extLst>
            </p:cNvPr>
            <p:cNvSpPr txBox="1"/>
            <p:nvPr/>
          </p:nvSpPr>
          <p:spPr>
            <a:xfrm>
              <a:off x="9013373"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- 33 -</a:t>
              </a:r>
            </a:p>
          </p:txBody>
        </p:sp>
        <p:sp>
          <p:nvSpPr>
            <p:cNvPr id="143" name="pole tekstowe 107">
              <a:extLst>
                <a:ext uri="{FF2B5EF4-FFF2-40B4-BE49-F238E27FC236}">
                  <a16:creationId xmlns:a16="http://schemas.microsoft.com/office/drawing/2014/main" id="{BADF8EBB-754D-886C-7442-2738CA9D06CD}"/>
                </a:ext>
              </a:extLst>
            </p:cNvPr>
            <p:cNvSpPr txBox="1"/>
            <p:nvPr/>
          </p:nvSpPr>
          <p:spPr>
            <a:xfrm>
              <a:off x="9013373" y="419197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34</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44" name="pole tekstowe 107">
              <a:extLst>
                <a:ext uri="{FF2B5EF4-FFF2-40B4-BE49-F238E27FC236}">
                  <a16:creationId xmlns:a16="http://schemas.microsoft.com/office/drawing/2014/main" id="{D7F51A5A-ED07-6DEB-3BCA-F0F42D481BE1}"/>
                </a:ext>
              </a:extLst>
            </p:cNvPr>
            <p:cNvSpPr txBox="1"/>
            <p:nvPr/>
          </p:nvSpPr>
          <p:spPr>
            <a:xfrm>
              <a:off x="9013372" y="3416244"/>
              <a:ext cx="1066876" cy="5539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Price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development</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price</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elasticity</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145" name="pole tekstowe 107">
              <a:extLst>
                <a:ext uri="{FF2B5EF4-FFF2-40B4-BE49-F238E27FC236}">
                  <a16:creationId xmlns:a16="http://schemas.microsoft.com/office/drawing/2014/main" id="{6B864B0D-D05A-5B51-6E7B-39B058587DFC}"/>
                </a:ext>
              </a:extLst>
            </p:cNvPr>
            <p:cNvSpPr txBox="1"/>
            <p:nvPr/>
          </p:nvSpPr>
          <p:spPr>
            <a:xfrm>
              <a:off x="9013372" y="4522392"/>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rPr>
                <a:t>Brand </a:t>
              </a:r>
              <a:r>
                <a:rPr kumimoji="0" lang="pl-PL" sz="900" b="1" i="0" u="none" strike="noStrike" kern="1200" cap="none" spc="0" normalizeH="0" baseline="0" noProof="0" dirty="0" err="1">
                  <a:ln>
                    <a:noFill/>
                  </a:ln>
                  <a:solidFill>
                    <a:prstClr val="white"/>
                  </a:solidFill>
                  <a:effectLst/>
                  <a:uLnTx/>
                  <a:uFillTx/>
                  <a:latin typeface="Rubik" pitchFamily="2" charset="-79"/>
                  <a:cs typeface="Rubik" pitchFamily="2" charset="-79"/>
                  <a:sym typeface="Arial"/>
                </a:rPr>
                <a:t>Penetration</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146" name="pole tekstowe 107">
              <a:extLst>
                <a:ext uri="{FF2B5EF4-FFF2-40B4-BE49-F238E27FC236}">
                  <a16:creationId xmlns:a16="http://schemas.microsoft.com/office/drawing/2014/main" id="{851C2B89-25C6-BD1B-457C-1CB9EEB111CD}"/>
                </a:ext>
              </a:extLst>
            </p:cNvPr>
            <p:cNvSpPr txBox="1"/>
            <p:nvPr/>
          </p:nvSpPr>
          <p:spPr>
            <a:xfrm>
              <a:off x="9876076" y="273717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- 35 -</a:t>
              </a:r>
            </a:p>
          </p:txBody>
        </p:sp>
        <p:sp>
          <p:nvSpPr>
            <p:cNvPr id="147" name="pole tekstowe 107">
              <a:extLst>
                <a:ext uri="{FF2B5EF4-FFF2-40B4-BE49-F238E27FC236}">
                  <a16:creationId xmlns:a16="http://schemas.microsoft.com/office/drawing/2014/main" id="{8F0CA351-CE3C-9C28-2C30-1BB33ADDA952}"/>
                </a:ext>
              </a:extLst>
            </p:cNvPr>
            <p:cNvSpPr txBox="1"/>
            <p:nvPr/>
          </p:nvSpPr>
          <p:spPr>
            <a:xfrm>
              <a:off x="9876076" y="37114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- 36 -</a:t>
              </a:r>
            </a:p>
          </p:txBody>
        </p:sp>
        <p:sp>
          <p:nvSpPr>
            <p:cNvPr id="148" name="pole tekstowe 107">
              <a:extLst>
                <a:ext uri="{FF2B5EF4-FFF2-40B4-BE49-F238E27FC236}">
                  <a16:creationId xmlns:a16="http://schemas.microsoft.com/office/drawing/2014/main" id="{B35B02CD-7E43-2E4B-32D9-924ED136319D}"/>
                </a:ext>
              </a:extLst>
            </p:cNvPr>
            <p:cNvSpPr txBox="1"/>
            <p:nvPr/>
          </p:nvSpPr>
          <p:spPr>
            <a:xfrm>
              <a:off x="9876075" y="2998794"/>
              <a:ext cx="1066876"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Number</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of </a:t>
              </a: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customers</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dynamiics</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p>
          </p:txBody>
        </p:sp>
        <p:sp>
          <p:nvSpPr>
            <p:cNvPr id="149" name="pole tekstowe 107">
              <a:extLst>
                <a:ext uri="{FF2B5EF4-FFF2-40B4-BE49-F238E27FC236}">
                  <a16:creationId xmlns:a16="http://schemas.microsoft.com/office/drawing/2014/main" id="{79272921-D130-1CFE-FE72-8152EA11887C}"/>
                </a:ext>
              </a:extLst>
            </p:cNvPr>
            <p:cNvSpPr txBox="1"/>
            <p:nvPr/>
          </p:nvSpPr>
          <p:spPr>
            <a:xfrm>
              <a:off x="9876075" y="4040708"/>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R</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epurchase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frequency</a:t>
              </a:r>
              <a:endPar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endParaRPr>
            </a:p>
          </p:txBody>
        </p:sp>
        <p:sp>
          <p:nvSpPr>
            <p:cNvPr id="150" name="pole tekstowe 107">
              <a:extLst>
                <a:ext uri="{FF2B5EF4-FFF2-40B4-BE49-F238E27FC236}">
                  <a16:creationId xmlns:a16="http://schemas.microsoft.com/office/drawing/2014/main" id="{4F553965-9957-3D36-7E2F-F6F156D33FCB}"/>
                </a:ext>
              </a:extLst>
            </p:cNvPr>
            <p:cNvSpPr txBox="1"/>
            <p:nvPr/>
          </p:nvSpPr>
          <p:spPr>
            <a:xfrm>
              <a:off x="10738784"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- 37 -</a:t>
              </a:r>
            </a:p>
          </p:txBody>
        </p:sp>
        <p:sp>
          <p:nvSpPr>
            <p:cNvPr id="151" name="pole tekstowe 107">
              <a:extLst>
                <a:ext uri="{FF2B5EF4-FFF2-40B4-BE49-F238E27FC236}">
                  <a16:creationId xmlns:a16="http://schemas.microsoft.com/office/drawing/2014/main" id="{6C326222-AF3A-3EF0-9AF9-7E8AF5B501A7}"/>
                </a:ext>
              </a:extLst>
            </p:cNvPr>
            <p:cNvSpPr txBox="1"/>
            <p:nvPr/>
          </p:nvSpPr>
          <p:spPr>
            <a:xfrm>
              <a:off x="10738784" y="419197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38</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52" name="pole tekstowe 107">
              <a:extLst>
                <a:ext uri="{FF2B5EF4-FFF2-40B4-BE49-F238E27FC236}">
                  <a16:creationId xmlns:a16="http://schemas.microsoft.com/office/drawing/2014/main" id="{166FEE0D-589E-A922-109D-14A7A9C91BD6}"/>
                </a:ext>
              </a:extLst>
            </p:cNvPr>
            <p:cNvSpPr txBox="1"/>
            <p:nvPr/>
          </p:nvSpPr>
          <p:spPr>
            <a:xfrm>
              <a:off x="10738782" y="3550705"/>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Customer</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Satisfaction</a:t>
              </a:r>
              <a:endParaRPr kumimoji="0" lang="pl-PL" sz="900" b="1" i="0" u="none" strike="noStrike" kern="0" cap="none" spc="0" normalizeH="0" baseline="0" noProof="0" dirty="0">
                <a:ln>
                  <a:noFill/>
                </a:ln>
                <a:solidFill>
                  <a:srgbClr val="000000"/>
                </a:solidFill>
                <a:effectLst/>
                <a:uLnTx/>
                <a:uFillTx/>
                <a:latin typeface="Rubik" pitchFamily="2" charset="-79"/>
                <a:cs typeface="Rubik" pitchFamily="2" charset="-79"/>
                <a:sym typeface="Arial"/>
              </a:endParaRPr>
            </a:p>
          </p:txBody>
        </p:sp>
        <p:sp>
          <p:nvSpPr>
            <p:cNvPr id="153" name="pole tekstowe 107">
              <a:extLst>
                <a:ext uri="{FF2B5EF4-FFF2-40B4-BE49-F238E27FC236}">
                  <a16:creationId xmlns:a16="http://schemas.microsoft.com/office/drawing/2014/main" id="{85A78977-0E68-398F-CD71-09746B8B247F}"/>
                </a:ext>
              </a:extLst>
            </p:cNvPr>
            <p:cNvSpPr txBox="1"/>
            <p:nvPr/>
          </p:nvSpPr>
          <p:spPr>
            <a:xfrm>
              <a:off x="10738782" y="4560394"/>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1200" cap="none" spc="0" normalizeH="0" baseline="0" noProof="0" dirty="0" err="1">
                  <a:ln>
                    <a:noFill/>
                  </a:ln>
                  <a:solidFill>
                    <a:prstClr val="white"/>
                  </a:solidFill>
                  <a:effectLst/>
                  <a:uLnTx/>
                  <a:uFillTx/>
                  <a:latin typeface="Rubik" pitchFamily="2" charset="-79"/>
                  <a:cs typeface="Rubik" pitchFamily="2" charset="-79"/>
                  <a:sym typeface="Arial"/>
                </a:rPr>
                <a:t>Recommedation</a:t>
              </a:r>
              <a:r>
                <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rPr>
                <a:t> (NPS)</a:t>
              </a:r>
            </a:p>
          </p:txBody>
        </p:sp>
        <p:sp>
          <p:nvSpPr>
            <p:cNvPr id="53" name="pole tekstowe 107">
              <a:extLst>
                <a:ext uri="{FF2B5EF4-FFF2-40B4-BE49-F238E27FC236}">
                  <a16:creationId xmlns:a16="http://schemas.microsoft.com/office/drawing/2014/main" id="{2BD2D38F-EDA1-D359-A66B-3325A3CC03AA}"/>
                </a:ext>
              </a:extLst>
            </p:cNvPr>
            <p:cNvSpPr txBox="1"/>
            <p:nvPr/>
          </p:nvSpPr>
          <p:spPr>
            <a:xfrm>
              <a:off x="386344" y="3630548"/>
              <a:ext cx="1066874"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SOS/SOV</a:t>
              </a:r>
              <a:endParaRPr kumimoji="0" lang="pl-PL"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endParaRPr>
            </a:p>
          </p:txBody>
        </p:sp>
      </p:grpSp>
      <p:sp>
        <p:nvSpPr>
          <p:cNvPr id="163" name="TextBox 162">
            <a:extLst>
              <a:ext uri="{FF2B5EF4-FFF2-40B4-BE49-F238E27FC236}">
                <a16:creationId xmlns:a16="http://schemas.microsoft.com/office/drawing/2014/main" id="{D6183614-7CDC-8D11-7A89-3E837295493B}"/>
              </a:ext>
            </a:extLst>
          </p:cNvPr>
          <p:cNvSpPr txBox="1"/>
          <p:nvPr/>
        </p:nvSpPr>
        <p:spPr>
          <a:xfrm>
            <a:off x="709779" y="1190204"/>
            <a:ext cx="1446230" cy="553998"/>
          </a:xfrm>
          <a:prstGeom prst="rect">
            <a:avLst/>
          </a:prstGeom>
          <a:noFill/>
        </p:spPr>
        <p:txBody>
          <a:bodyPr wrap="none" rtlCol="0">
            <a:spAutoFit/>
          </a:bodyPr>
          <a:lstStyle/>
          <a:p>
            <a:r>
              <a:rPr lang="pl-PL" sz="1500" dirty="0">
                <a:solidFill>
                  <a:schemeClr val="bg1"/>
                </a:solidFill>
                <a:latin typeface="+mj-lt"/>
              </a:rPr>
              <a:t>PLANOWANIE</a:t>
            </a:r>
          </a:p>
          <a:p>
            <a:r>
              <a:rPr lang="pl-PL" sz="1500" dirty="0">
                <a:solidFill>
                  <a:schemeClr val="bg1"/>
                </a:solidFill>
                <a:latin typeface="+mj-lt"/>
              </a:rPr>
              <a:t>INWESTYCJI</a:t>
            </a:r>
          </a:p>
        </p:txBody>
      </p:sp>
      <p:sp>
        <p:nvSpPr>
          <p:cNvPr id="173" name="TextBox 172">
            <a:extLst>
              <a:ext uri="{FF2B5EF4-FFF2-40B4-BE49-F238E27FC236}">
                <a16:creationId xmlns:a16="http://schemas.microsoft.com/office/drawing/2014/main" id="{DF1429F3-7F26-8742-2883-8436BEEC281D}"/>
              </a:ext>
            </a:extLst>
          </p:cNvPr>
          <p:cNvSpPr txBox="1"/>
          <p:nvPr/>
        </p:nvSpPr>
        <p:spPr>
          <a:xfrm>
            <a:off x="5233296" y="1292193"/>
            <a:ext cx="867545" cy="323165"/>
          </a:xfrm>
          <a:prstGeom prst="rect">
            <a:avLst/>
          </a:prstGeom>
          <a:noFill/>
        </p:spPr>
        <p:txBody>
          <a:bodyPr wrap="none" rtlCol="0">
            <a:spAutoFit/>
          </a:bodyPr>
          <a:lstStyle/>
          <a:p>
            <a:r>
              <a:rPr lang="pl-PL" sz="1500" dirty="0">
                <a:solidFill>
                  <a:schemeClr val="bg1"/>
                </a:solidFill>
                <a:latin typeface="+mj-lt"/>
              </a:rPr>
              <a:t>MARKA</a:t>
            </a:r>
          </a:p>
        </p:txBody>
      </p:sp>
      <p:sp>
        <p:nvSpPr>
          <p:cNvPr id="174" name="TextBox 173">
            <a:extLst>
              <a:ext uri="{FF2B5EF4-FFF2-40B4-BE49-F238E27FC236}">
                <a16:creationId xmlns:a16="http://schemas.microsoft.com/office/drawing/2014/main" id="{88B32720-3A91-497A-B383-EE1024FBD08E}"/>
              </a:ext>
            </a:extLst>
          </p:cNvPr>
          <p:cNvSpPr txBox="1"/>
          <p:nvPr/>
        </p:nvSpPr>
        <p:spPr>
          <a:xfrm>
            <a:off x="7510699" y="1306457"/>
            <a:ext cx="883575" cy="323165"/>
          </a:xfrm>
          <a:prstGeom prst="rect">
            <a:avLst/>
          </a:prstGeom>
          <a:noFill/>
        </p:spPr>
        <p:txBody>
          <a:bodyPr wrap="none" rtlCol="0">
            <a:spAutoFit/>
          </a:bodyPr>
          <a:lstStyle/>
          <a:p>
            <a:r>
              <a:rPr lang="pl-PL" sz="1500" dirty="0">
                <a:solidFill>
                  <a:schemeClr val="bg1"/>
                </a:solidFill>
                <a:latin typeface="+mj-lt"/>
              </a:rPr>
              <a:t>BIZNES</a:t>
            </a:r>
          </a:p>
        </p:txBody>
      </p:sp>
      <p:sp>
        <p:nvSpPr>
          <p:cNvPr id="175" name="TextBox 174">
            <a:extLst>
              <a:ext uri="{FF2B5EF4-FFF2-40B4-BE49-F238E27FC236}">
                <a16:creationId xmlns:a16="http://schemas.microsoft.com/office/drawing/2014/main" id="{AD3FF9CD-128E-90EA-9FA7-C51B0551161D}"/>
              </a:ext>
            </a:extLst>
          </p:cNvPr>
          <p:cNvSpPr txBox="1"/>
          <p:nvPr/>
        </p:nvSpPr>
        <p:spPr>
          <a:xfrm>
            <a:off x="9795396" y="1292192"/>
            <a:ext cx="1067921" cy="323165"/>
          </a:xfrm>
          <a:prstGeom prst="rect">
            <a:avLst/>
          </a:prstGeom>
          <a:noFill/>
        </p:spPr>
        <p:txBody>
          <a:bodyPr wrap="none" rtlCol="0">
            <a:spAutoFit/>
          </a:bodyPr>
          <a:lstStyle/>
          <a:p>
            <a:r>
              <a:rPr lang="pl-PL" sz="1500" dirty="0">
                <a:solidFill>
                  <a:schemeClr val="bg1"/>
                </a:solidFill>
                <a:latin typeface="+mj-lt"/>
              </a:rPr>
              <a:t>RELACJE</a:t>
            </a:r>
          </a:p>
        </p:txBody>
      </p:sp>
      <p:sp>
        <p:nvSpPr>
          <p:cNvPr id="176" name="TextBox 175">
            <a:extLst>
              <a:ext uri="{FF2B5EF4-FFF2-40B4-BE49-F238E27FC236}">
                <a16:creationId xmlns:a16="http://schemas.microsoft.com/office/drawing/2014/main" id="{D4B37D70-73B5-F005-CBF4-15ED766CDC07}"/>
              </a:ext>
            </a:extLst>
          </p:cNvPr>
          <p:cNvSpPr txBox="1"/>
          <p:nvPr/>
        </p:nvSpPr>
        <p:spPr>
          <a:xfrm>
            <a:off x="4665160" y="1938705"/>
            <a:ext cx="2861681" cy="323165"/>
          </a:xfrm>
          <a:prstGeom prst="rect">
            <a:avLst/>
          </a:prstGeom>
          <a:noFill/>
        </p:spPr>
        <p:txBody>
          <a:bodyPr wrap="none" rtlCol="0">
            <a:spAutoFit/>
          </a:bodyPr>
          <a:lstStyle/>
          <a:p>
            <a:r>
              <a:rPr lang="pl-PL" sz="1500" spc="600" dirty="0"/>
              <a:t>CYKL BIZNESOWY</a:t>
            </a:r>
          </a:p>
        </p:txBody>
      </p:sp>
      <p:pic>
        <p:nvPicPr>
          <p:cNvPr id="178" name="Graphic 177">
            <a:extLst>
              <a:ext uri="{FF2B5EF4-FFF2-40B4-BE49-F238E27FC236}">
                <a16:creationId xmlns:a16="http://schemas.microsoft.com/office/drawing/2014/main" id="{AE6DEF5B-A59C-E74B-EC9E-FF598B5AA7E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650404" y="1061957"/>
            <a:ext cx="2329200" cy="815220"/>
          </a:xfrm>
          <a:prstGeom prst="rect">
            <a:avLst/>
          </a:prstGeom>
          <a:effectLst>
            <a:outerShdw blurRad="50800" dist="38100" dir="8100000" algn="tr" rotWithShape="0">
              <a:prstClr val="black">
                <a:alpha val="40000"/>
              </a:prstClr>
            </a:outerShdw>
          </a:effectLst>
        </p:spPr>
      </p:pic>
      <p:sp>
        <p:nvSpPr>
          <p:cNvPr id="179" name="TextBox 178">
            <a:extLst>
              <a:ext uri="{FF2B5EF4-FFF2-40B4-BE49-F238E27FC236}">
                <a16:creationId xmlns:a16="http://schemas.microsoft.com/office/drawing/2014/main" id="{50960DC6-0556-EB61-9064-93C0227AC9F3}"/>
              </a:ext>
            </a:extLst>
          </p:cNvPr>
          <p:cNvSpPr txBox="1"/>
          <p:nvPr/>
        </p:nvSpPr>
        <p:spPr>
          <a:xfrm>
            <a:off x="2894227" y="1091392"/>
            <a:ext cx="859531" cy="246221"/>
          </a:xfrm>
          <a:prstGeom prst="rect">
            <a:avLst/>
          </a:prstGeom>
          <a:noFill/>
        </p:spPr>
        <p:txBody>
          <a:bodyPr wrap="none" rtlCol="0">
            <a:spAutoFit/>
          </a:bodyPr>
          <a:lstStyle/>
          <a:p>
            <a:r>
              <a:rPr lang="pl-PL" sz="1000" dirty="0">
                <a:solidFill>
                  <a:schemeClr val="bg1"/>
                </a:solidFill>
                <a:latin typeface="+mj-lt"/>
              </a:rPr>
              <a:t>KAMPANIA</a:t>
            </a:r>
          </a:p>
        </p:txBody>
      </p:sp>
      <p:sp>
        <p:nvSpPr>
          <p:cNvPr id="180" name="TextBox 179">
            <a:extLst>
              <a:ext uri="{FF2B5EF4-FFF2-40B4-BE49-F238E27FC236}">
                <a16:creationId xmlns:a16="http://schemas.microsoft.com/office/drawing/2014/main" id="{D431DBD3-E3C8-D3F4-6A79-19BE1366941C}"/>
              </a:ext>
            </a:extLst>
          </p:cNvPr>
          <p:cNvSpPr txBox="1"/>
          <p:nvPr/>
        </p:nvSpPr>
        <p:spPr>
          <a:xfrm>
            <a:off x="2906081" y="1348834"/>
            <a:ext cx="1412566" cy="246221"/>
          </a:xfrm>
          <a:prstGeom prst="rect">
            <a:avLst/>
          </a:prstGeom>
          <a:noFill/>
        </p:spPr>
        <p:txBody>
          <a:bodyPr wrap="none" rtlCol="0">
            <a:spAutoFit/>
          </a:bodyPr>
          <a:lstStyle/>
          <a:p>
            <a:r>
              <a:rPr lang="pl-PL" sz="1000" dirty="0">
                <a:solidFill>
                  <a:schemeClr val="bg1"/>
                </a:solidFill>
                <a:latin typeface="+mj-lt"/>
              </a:rPr>
              <a:t>PUNKT SPRZEDAŻY</a:t>
            </a:r>
          </a:p>
        </p:txBody>
      </p:sp>
      <p:sp>
        <p:nvSpPr>
          <p:cNvPr id="181" name="TextBox 180">
            <a:extLst>
              <a:ext uri="{FF2B5EF4-FFF2-40B4-BE49-F238E27FC236}">
                <a16:creationId xmlns:a16="http://schemas.microsoft.com/office/drawing/2014/main" id="{F7EB5EE2-BE6B-B9F3-E04B-CE4AFCD80F2E}"/>
              </a:ext>
            </a:extLst>
          </p:cNvPr>
          <p:cNvSpPr txBox="1"/>
          <p:nvPr/>
        </p:nvSpPr>
        <p:spPr>
          <a:xfrm>
            <a:off x="2894227" y="1605702"/>
            <a:ext cx="1558440" cy="246221"/>
          </a:xfrm>
          <a:prstGeom prst="rect">
            <a:avLst/>
          </a:prstGeom>
          <a:noFill/>
        </p:spPr>
        <p:txBody>
          <a:bodyPr wrap="none" rtlCol="0">
            <a:spAutoFit/>
          </a:bodyPr>
          <a:lstStyle/>
          <a:p>
            <a:r>
              <a:rPr lang="pl-PL" sz="1000" dirty="0">
                <a:solidFill>
                  <a:schemeClr val="bg1"/>
                </a:solidFill>
                <a:latin typeface="+mj-lt"/>
              </a:rPr>
              <a:t>DIGITAL ORAZ E-COM.</a:t>
            </a:r>
          </a:p>
        </p:txBody>
      </p:sp>
    </p:spTree>
    <p:extLst>
      <p:ext uri="{BB962C8B-B14F-4D97-AF65-F5344CB8AC3E}">
        <p14:creationId xmlns:p14="http://schemas.microsoft.com/office/powerpoint/2010/main" val="422125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1C275-53DD-0944-2918-EF30ACEEB567}"/>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58EA22C3-5C6E-519B-1178-AAD6CF08832D}"/>
              </a:ext>
            </a:extLst>
          </p:cNvPr>
          <p:cNvSpPr/>
          <p:nvPr/>
        </p:nvSpPr>
        <p:spPr>
          <a:xfrm>
            <a:off x="7913766" y="2537"/>
            <a:ext cx="4278234" cy="567572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itle 1">
            <a:extLst>
              <a:ext uri="{FF2B5EF4-FFF2-40B4-BE49-F238E27FC236}">
                <a16:creationId xmlns:a16="http://schemas.microsoft.com/office/drawing/2014/main" id="{E8DB0D88-1ACA-9B6E-8FDD-A2C4664A8341}"/>
              </a:ext>
            </a:extLst>
          </p:cNvPr>
          <p:cNvSpPr>
            <a:spLocks noGrp="1"/>
          </p:cNvSpPr>
          <p:nvPr>
            <p:ph type="title"/>
          </p:nvPr>
        </p:nvSpPr>
        <p:spPr>
          <a:xfrm>
            <a:off x="593800" y="235641"/>
            <a:ext cx="10515600" cy="969135"/>
          </a:xfrm>
        </p:spPr>
        <p:txBody>
          <a:bodyPr>
            <a:normAutofit/>
          </a:bodyPr>
          <a:lstStyle/>
          <a:p>
            <a:pPr>
              <a:lnSpc>
                <a:spcPct val="100000"/>
              </a:lnSpc>
              <a:spcBef>
                <a:spcPts val="0"/>
              </a:spcBef>
              <a:buClr>
                <a:srgbClr val="000000"/>
              </a:buClr>
              <a:buSzPct val="100000"/>
            </a:pPr>
            <a:r>
              <a:rPr lang="pl-PL" sz="4000" dirty="0">
                <a:ea typeface="Calibri"/>
                <a:cs typeface="Calibri"/>
                <a:sym typeface="Calibri"/>
              </a:rPr>
              <a:t>Planowanie inwestycji</a:t>
            </a:r>
          </a:p>
        </p:txBody>
      </p:sp>
      <p:sp>
        <p:nvSpPr>
          <p:cNvPr id="4" name="Content Placeholder 2">
            <a:extLst>
              <a:ext uri="{FF2B5EF4-FFF2-40B4-BE49-F238E27FC236}">
                <a16:creationId xmlns:a16="http://schemas.microsoft.com/office/drawing/2014/main" id="{587CDDD3-9C27-C1C6-7798-7971A107F301}"/>
              </a:ext>
            </a:extLst>
          </p:cNvPr>
          <p:cNvSpPr txBox="1">
            <a:spLocks/>
          </p:cNvSpPr>
          <p:nvPr/>
        </p:nvSpPr>
        <p:spPr>
          <a:xfrm>
            <a:off x="593800" y="2622274"/>
            <a:ext cx="6397062" cy="3743071"/>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buClr>
                <a:srgbClr val="FF003C"/>
              </a:buClr>
              <a:buSzPct val="120000"/>
              <a:buBlip>
                <a:blip r:embed="rId3">
                  <a:extLst>
                    <a:ext uri="{96DAC541-7B7A-43D3-8B79-37D633B846F1}">
                      <asvg:svgBlip xmlns:asvg="http://schemas.microsoft.com/office/drawing/2016/SVG/main" r:embed="rId4"/>
                    </a:ext>
                  </a:extLst>
                </a:blip>
              </a:buBlip>
              <a:defRPr/>
            </a:pPr>
            <a:r>
              <a:rPr lang="pl-PL" sz="1600" dirty="0">
                <a:solidFill>
                  <a:prstClr val="black"/>
                </a:solidFill>
              </a:rPr>
              <a:t>Jakie działania marketingowe planujemy podjąć?</a:t>
            </a:r>
          </a:p>
          <a:p>
            <a:pPr>
              <a:lnSpc>
                <a:spcPct val="100000"/>
              </a:lnSpc>
              <a:spcBef>
                <a:spcPts val="0"/>
              </a:spcBef>
              <a:spcAft>
                <a:spcPts val="1200"/>
              </a:spcAft>
              <a:buClr>
                <a:srgbClr val="FF003C"/>
              </a:buClr>
              <a:buSzPct val="120000"/>
              <a:buBlip>
                <a:blip r:embed="rId3">
                  <a:extLst>
                    <a:ext uri="{96DAC541-7B7A-43D3-8B79-37D633B846F1}">
                      <asvg:svgBlip xmlns:asvg="http://schemas.microsoft.com/office/drawing/2016/SVG/main" r:embed="rId4"/>
                    </a:ext>
                  </a:extLst>
                </a:blip>
              </a:buBlip>
              <a:defRPr/>
            </a:pPr>
            <a:r>
              <a:rPr lang="pl-PL" sz="1600" dirty="0">
                <a:solidFill>
                  <a:prstClr val="black"/>
                </a:solidFill>
              </a:rPr>
              <a:t>Jak to będzie wyglądać w odniesieniu do konkurencji?</a:t>
            </a:r>
          </a:p>
          <a:p>
            <a:pPr>
              <a:lnSpc>
                <a:spcPct val="100000"/>
              </a:lnSpc>
              <a:spcBef>
                <a:spcPts val="0"/>
              </a:spcBef>
              <a:spcAft>
                <a:spcPts val="1200"/>
              </a:spcAft>
              <a:buClr>
                <a:srgbClr val="FF003C"/>
              </a:buClr>
              <a:buSzPct val="120000"/>
              <a:buBlip>
                <a:blip r:embed="rId3">
                  <a:extLst>
                    <a:ext uri="{96DAC541-7B7A-43D3-8B79-37D633B846F1}">
                      <asvg:svgBlip xmlns:asvg="http://schemas.microsoft.com/office/drawing/2016/SVG/main" r:embed="rId4"/>
                    </a:ext>
                  </a:extLst>
                </a:blip>
              </a:buBlip>
              <a:defRPr/>
            </a:pPr>
            <a:r>
              <a:rPr lang="pl-PL" sz="1600" dirty="0">
                <a:solidFill>
                  <a:prstClr val="black"/>
                </a:solidFill>
              </a:rPr>
              <a:t>Ile środków potrzeba i ile należy zainwestować?</a:t>
            </a:r>
          </a:p>
          <a:p>
            <a:pPr>
              <a:lnSpc>
                <a:spcPct val="100000"/>
              </a:lnSpc>
              <a:spcBef>
                <a:spcPts val="0"/>
              </a:spcBef>
              <a:spcAft>
                <a:spcPts val="1200"/>
              </a:spcAft>
              <a:buClr>
                <a:srgbClr val="FF003C"/>
              </a:buClr>
              <a:buSzPct val="120000"/>
              <a:buBlip>
                <a:blip r:embed="rId3">
                  <a:extLst>
                    <a:ext uri="{96DAC541-7B7A-43D3-8B79-37D633B846F1}">
                      <asvg:svgBlip xmlns:asvg="http://schemas.microsoft.com/office/drawing/2016/SVG/main" r:embed="rId4"/>
                    </a:ext>
                  </a:extLst>
                </a:blip>
              </a:buBlip>
              <a:defRPr/>
            </a:pPr>
            <a:r>
              <a:rPr lang="pl-PL" sz="1600" dirty="0">
                <a:solidFill>
                  <a:prstClr val="black"/>
                </a:solidFill>
              </a:rPr>
              <a:t>Jaki procent inwestycji stanowią te na bezpośrednią komunikację z konsumentem, a jaki stanowią koszty obsługi?</a:t>
            </a:r>
          </a:p>
          <a:p>
            <a:pPr>
              <a:lnSpc>
                <a:spcPct val="100000"/>
              </a:lnSpc>
              <a:spcBef>
                <a:spcPts val="0"/>
              </a:spcBef>
              <a:spcAft>
                <a:spcPts val="1200"/>
              </a:spcAft>
              <a:buClr>
                <a:srgbClr val="FF003C"/>
              </a:buClr>
              <a:buSzPct val="120000"/>
              <a:buBlip>
                <a:blip r:embed="rId3">
                  <a:extLst>
                    <a:ext uri="{96DAC541-7B7A-43D3-8B79-37D633B846F1}">
                      <asvg:svgBlip xmlns:asvg="http://schemas.microsoft.com/office/drawing/2016/SVG/main" r:embed="rId4"/>
                    </a:ext>
                  </a:extLst>
                </a:blip>
              </a:buBlip>
              <a:defRPr/>
            </a:pPr>
            <a:r>
              <a:rPr lang="pl-PL" sz="1600" dirty="0">
                <a:solidFill>
                  <a:prstClr val="black"/>
                </a:solidFill>
              </a:rPr>
              <a:t>Jak podzielimy inwestycje </a:t>
            </a:r>
            <a:r>
              <a:rPr lang="pl-PL" sz="1600" dirty="0" err="1">
                <a:solidFill>
                  <a:prstClr val="black"/>
                </a:solidFill>
              </a:rPr>
              <a:t>long</a:t>
            </a:r>
            <a:r>
              <a:rPr lang="pl-PL" sz="1600" dirty="0">
                <a:solidFill>
                  <a:prstClr val="black"/>
                </a:solidFill>
              </a:rPr>
              <a:t>/ </a:t>
            </a:r>
            <a:r>
              <a:rPr lang="pl-PL" sz="1600" dirty="0" err="1">
                <a:solidFill>
                  <a:prstClr val="black"/>
                </a:solidFill>
              </a:rPr>
              <a:t>short</a:t>
            </a:r>
            <a:r>
              <a:rPr lang="pl-PL" sz="1600" dirty="0">
                <a:solidFill>
                  <a:prstClr val="black"/>
                </a:solidFill>
              </a:rPr>
              <a:t> </a:t>
            </a:r>
            <a:r>
              <a:rPr lang="pl-PL" sz="1600" dirty="0" err="1">
                <a:solidFill>
                  <a:prstClr val="black"/>
                </a:solidFill>
              </a:rPr>
              <a:t>effect</a:t>
            </a:r>
            <a:r>
              <a:rPr lang="pl-PL" sz="1600" dirty="0">
                <a:solidFill>
                  <a:prstClr val="black"/>
                </a:solidFill>
              </a:rPr>
              <a:t>?</a:t>
            </a:r>
          </a:p>
          <a:p>
            <a:pPr>
              <a:lnSpc>
                <a:spcPct val="100000"/>
              </a:lnSpc>
              <a:spcBef>
                <a:spcPts val="0"/>
              </a:spcBef>
              <a:spcAft>
                <a:spcPts val="1200"/>
              </a:spcAft>
              <a:buClr>
                <a:srgbClr val="FF003C"/>
              </a:buClr>
              <a:buSzPct val="120000"/>
              <a:buBlip>
                <a:blip r:embed="rId3">
                  <a:extLst>
                    <a:ext uri="{96DAC541-7B7A-43D3-8B79-37D633B846F1}">
                      <asvg:svgBlip xmlns:asvg="http://schemas.microsoft.com/office/drawing/2016/SVG/main" r:embed="rId4"/>
                    </a:ext>
                  </a:extLst>
                </a:blip>
              </a:buBlip>
              <a:defRPr/>
            </a:pPr>
            <a:r>
              <a:rPr lang="pl-PL" sz="1600" dirty="0">
                <a:solidFill>
                  <a:prstClr val="black"/>
                </a:solidFill>
              </a:rPr>
              <a:t>Przy jakiej cenie produktu / usługi?</a:t>
            </a:r>
          </a:p>
          <a:p>
            <a:pPr>
              <a:lnSpc>
                <a:spcPct val="100000"/>
              </a:lnSpc>
              <a:spcBef>
                <a:spcPts val="0"/>
              </a:spcBef>
              <a:spcAft>
                <a:spcPts val="1200"/>
              </a:spcAft>
              <a:buClr>
                <a:srgbClr val="FF003C"/>
              </a:buClr>
              <a:buSzPct val="120000"/>
              <a:buBlip>
                <a:blip r:embed="rId3">
                  <a:extLst>
                    <a:ext uri="{96DAC541-7B7A-43D3-8B79-37D633B846F1}">
                      <asvg:svgBlip xmlns:asvg="http://schemas.microsoft.com/office/drawing/2016/SVG/main" r:embed="rId4"/>
                    </a:ext>
                  </a:extLst>
                </a:blip>
              </a:buBlip>
              <a:defRPr/>
            </a:pPr>
            <a:r>
              <a:rPr lang="pl-PL" sz="1600" dirty="0">
                <a:solidFill>
                  <a:prstClr val="black"/>
                </a:solidFill>
              </a:rPr>
              <a:t>Gdzie będziemy dostępni? Potencjał sprzedażowy?</a:t>
            </a:r>
          </a:p>
          <a:p>
            <a:pPr>
              <a:lnSpc>
                <a:spcPct val="100000"/>
              </a:lnSpc>
              <a:spcBef>
                <a:spcPts val="0"/>
              </a:spcBef>
              <a:spcAft>
                <a:spcPts val="1200"/>
              </a:spcAft>
              <a:buClr>
                <a:srgbClr val="FF003C"/>
              </a:buClr>
              <a:buSzPct val="120000"/>
              <a:buBlip>
                <a:blip r:embed="rId3">
                  <a:extLst>
                    <a:ext uri="{96DAC541-7B7A-43D3-8B79-37D633B846F1}">
                      <asvg:svgBlip xmlns:asvg="http://schemas.microsoft.com/office/drawing/2016/SVG/main" r:embed="rId4"/>
                    </a:ext>
                  </a:extLst>
                </a:blip>
              </a:buBlip>
              <a:defRPr/>
            </a:pPr>
            <a:r>
              <a:rPr lang="pl-PL" sz="1600" dirty="0">
                <a:solidFill>
                  <a:prstClr val="black"/>
                </a:solidFill>
              </a:rPr>
              <a:t>Jakie efekty chcemy uzyskać – jak je zmierzymy?</a:t>
            </a:r>
            <a:endParaRPr kumimoji="0" lang="pl-PL" sz="1600" b="0" i="0" u="none" strike="noStrike" kern="1200" cap="none" spc="0" normalizeH="0" baseline="0" noProof="0" dirty="0">
              <a:ln>
                <a:noFill/>
              </a:ln>
              <a:solidFill>
                <a:prstClr val="black"/>
              </a:solidFill>
              <a:effectLst/>
              <a:uLnTx/>
              <a:uFillTx/>
            </a:endParaRPr>
          </a:p>
        </p:txBody>
      </p:sp>
      <p:pic>
        <p:nvPicPr>
          <p:cNvPr id="5" name="Graphic 4">
            <a:extLst>
              <a:ext uri="{FF2B5EF4-FFF2-40B4-BE49-F238E27FC236}">
                <a16:creationId xmlns:a16="http://schemas.microsoft.com/office/drawing/2014/main" id="{6AF66348-9CAF-049F-F8D1-F6A2ADEF5D3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6498000"/>
            <a:ext cx="979200" cy="360000"/>
          </a:xfrm>
          <a:prstGeom prst="rect">
            <a:avLst/>
          </a:prstGeom>
        </p:spPr>
      </p:pic>
      <p:sp>
        <p:nvSpPr>
          <p:cNvPr id="13" name="Title 1">
            <a:extLst>
              <a:ext uri="{FF2B5EF4-FFF2-40B4-BE49-F238E27FC236}">
                <a16:creationId xmlns:a16="http://schemas.microsoft.com/office/drawing/2014/main" id="{2017ACDD-6289-10F8-0776-BAE7C85F2C30}"/>
              </a:ext>
            </a:extLst>
          </p:cNvPr>
          <p:cNvSpPr txBox="1">
            <a:spLocks/>
          </p:cNvSpPr>
          <p:nvPr/>
        </p:nvSpPr>
        <p:spPr>
          <a:xfrm>
            <a:off x="593800" y="1394342"/>
            <a:ext cx="6954665" cy="7620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ct val="100000"/>
            </a:pPr>
            <a:r>
              <a:rPr lang="pl-PL" sz="2600" dirty="0">
                <a:solidFill>
                  <a:srgbClr val="FF0000"/>
                </a:solidFill>
                <a:ea typeface="Calibri"/>
                <a:cs typeface="Calibri"/>
                <a:sym typeface="Calibri"/>
              </a:rPr>
              <a:t>Kluczowe pytania </a:t>
            </a:r>
          </a:p>
          <a:p>
            <a:pPr>
              <a:lnSpc>
                <a:spcPct val="100000"/>
              </a:lnSpc>
              <a:spcBef>
                <a:spcPts val="0"/>
              </a:spcBef>
              <a:buClr>
                <a:srgbClr val="000000"/>
              </a:buClr>
              <a:buSzPct val="100000"/>
            </a:pPr>
            <a:r>
              <a:rPr lang="pl-PL" sz="2600" dirty="0">
                <a:solidFill>
                  <a:srgbClr val="FF0000"/>
                </a:solidFill>
                <a:ea typeface="Calibri"/>
                <a:cs typeface="Calibri"/>
                <a:sym typeface="Calibri"/>
              </a:rPr>
              <a:t>prowadzące do wyboru wskaźników:</a:t>
            </a:r>
          </a:p>
        </p:txBody>
      </p:sp>
      <p:pic>
        <p:nvPicPr>
          <p:cNvPr id="18" name="Picture 17">
            <a:extLst>
              <a:ext uri="{FF2B5EF4-FFF2-40B4-BE49-F238E27FC236}">
                <a16:creationId xmlns:a16="http://schemas.microsoft.com/office/drawing/2014/main" id="{C8197C7F-E38D-0725-17C6-7F1047EDE5E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259318" y="516491"/>
            <a:ext cx="4338780" cy="5675730"/>
          </a:xfrm>
          <a:prstGeom prst="rect">
            <a:avLst/>
          </a:prstGeom>
        </p:spPr>
      </p:pic>
      <p:pic>
        <p:nvPicPr>
          <p:cNvPr id="23" name="Picture 22">
            <a:extLst>
              <a:ext uri="{FF2B5EF4-FFF2-40B4-BE49-F238E27FC236}">
                <a16:creationId xmlns:a16="http://schemas.microsoft.com/office/drawing/2014/main" id="{EECB3ACF-D6EA-9B89-183B-AF363DD448C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V="1">
            <a:off x="9334500" y="5834"/>
            <a:ext cx="2857500" cy="1428750"/>
          </a:xfrm>
          <a:prstGeom prst="rect">
            <a:avLst/>
          </a:prstGeom>
        </p:spPr>
      </p:pic>
      <p:pic>
        <p:nvPicPr>
          <p:cNvPr id="10" name="Graphic 9">
            <a:extLst>
              <a:ext uri="{FF2B5EF4-FFF2-40B4-BE49-F238E27FC236}">
                <a16:creationId xmlns:a16="http://schemas.microsoft.com/office/drawing/2014/main" id="{824777F3-99A7-B67A-8D5F-07DBCA97448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472000" y="6138000"/>
            <a:ext cx="720000" cy="720000"/>
          </a:xfrm>
          <a:prstGeom prst="rect">
            <a:avLst/>
          </a:prstGeom>
        </p:spPr>
      </p:pic>
    </p:spTree>
    <p:extLst>
      <p:ext uri="{BB962C8B-B14F-4D97-AF65-F5344CB8AC3E}">
        <p14:creationId xmlns:p14="http://schemas.microsoft.com/office/powerpoint/2010/main" val="1329198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5C7B4-55C0-3D48-120E-778A1EA57B96}"/>
            </a:ext>
          </a:extLst>
        </p:cNvPr>
        <p:cNvGrpSpPr/>
        <p:nvPr/>
      </p:nvGrpSpPr>
      <p:grpSpPr>
        <a:xfrm>
          <a:off x="0" y="0"/>
          <a:ext cx="0" cy="0"/>
          <a:chOff x="0" y="0"/>
          <a:chExt cx="0" cy="0"/>
        </a:xfrm>
      </p:grpSpPr>
      <p:grpSp>
        <p:nvGrpSpPr>
          <p:cNvPr id="49" name="Group 48">
            <a:extLst>
              <a:ext uri="{FF2B5EF4-FFF2-40B4-BE49-F238E27FC236}">
                <a16:creationId xmlns:a16="http://schemas.microsoft.com/office/drawing/2014/main" id="{4C5B85CD-2A12-8646-D7CE-1E5662DB9BC5}"/>
              </a:ext>
            </a:extLst>
          </p:cNvPr>
          <p:cNvGrpSpPr/>
          <p:nvPr/>
        </p:nvGrpSpPr>
        <p:grpSpPr>
          <a:xfrm>
            <a:off x="6095999" y="5673031"/>
            <a:ext cx="5709659" cy="730185"/>
            <a:chOff x="6095999" y="5843848"/>
            <a:chExt cx="5709659" cy="730185"/>
          </a:xfrm>
        </p:grpSpPr>
        <p:grpSp>
          <p:nvGrpSpPr>
            <p:cNvPr id="255" name="Group 254">
              <a:extLst>
                <a:ext uri="{FF2B5EF4-FFF2-40B4-BE49-F238E27FC236}">
                  <a16:creationId xmlns:a16="http://schemas.microsoft.com/office/drawing/2014/main" id="{03D0B2C7-9EF1-FAE0-1B47-270DAD9F9604}"/>
                </a:ext>
              </a:extLst>
            </p:cNvPr>
            <p:cNvGrpSpPr/>
            <p:nvPr/>
          </p:nvGrpSpPr>
          <p:grpSpPr>
            <a:xfrm>
              <a:off x="6095999" y="5843848"/>
              <a:ext cx="5709659" cy="730185"/>
              <a:chOff x="386345" y="1046045"/>
              <a:chExt cx="11421524" cy="1460650"/>
            </a:xfrm>
          </p:grpSpPr>
          <p:pic>
            <p:nvPicPr>
              <p:cNvPr id="242" name="Graphic 241">
                <a:extLst>
                  <a:ext uri="{FF2B5EF4-FFF2-40B4-BE49-F238E27FC236}">
                    <a16:creationId xmlns:a16="http://schemas.microsoft.com/office/drawing/2014/main" id="{BB055DE5-2898-5985-D2C3-301375B0BD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6345" y="1046045"/>
                <a:ext cx="2329894" cy="815463"/>
              </a:xfrm>
              <a:prstGeom prst="rect">
                <a:avLst/>
              </a:prstGeom>
              <a:effectLst/>
            </p:spPr>
          </p:pic>
          <p:pic>
            <p:nvPicPr>
              <p:cNvPr id="243" name="Graphic 242">
                <a:extLst>
                  <a:ext uri="{FF2B5EF4-FFF2-40B4-BE49-F238E27FC236}">
                    <a16:creationId xmlns:a16="http://schemas.microsoft.com/office/drawing/2014/main" id="{908C71A5-12E8-D9E3-B2C8-BDF5D144D9A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31055" y="1046045"/>
                <a:ext cx="2329894" cy="815463"/>
              </a:xfrm>
              <a:prstGeom prst="rect">
                <a:avLst/>
              </a:prstGeom>
              <a:effectLst/>
            </p:spPr>
          </p:pic>
          <p:pic>
            <p:nvPicPr>
              <p:cNvPr id="244" name="Graphic 243">
                <a:extLst>
                  <a:ext uri="{FF2B5EF4-FFF2-40B4-BE49-F238E27FC236}">
                    <a16:creationId xmlns:a16="http://schemas.microsoft.com/office/drawing/2014/main" id="{4D5B2C93-0868-1EF6-A5F2-7541AD30A8F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03410" y="1046045"/>
                <a:ext cx="2329894" cy="815463"/>
              </a:xfrm>
              <a:prstGeom prst="rect">
                <a:avLst/>
              </a:prstGeom>
              <a:effectLst/>
            </p:spPr>
          </p:pic>
          <p:pic>
            <p:nvPicPr>
              <p:cNvPr id="245" name="Graphic 244">
                <a:extLst>
                  <a:ext uri="{FF2B5EF4-FFF2-40B4-BE49-F238E27FC236}">
                    <a16:creationId xmlns:a16="http://schemas.microsoft.com/office/drawing/2014/main" id="{F666CF34-EC26-05A0-4932-AE18F636E03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475764" y="1046045"/>
                <a:ext cx="2329894" cy="815463"/>
              </a:xfrm>
              <a:prstGeom prst="rect">
                <a:avLst/>
              </a:prstGeom>
              <a:effectLst/>
            </p:spPr>
          </p:pic>
          <p:sp>
            <p:nvSpPr>
              <p:cNvPr id="250" name="TextBox 249">
                <a:extLst>
                  <a:ext uri="{FF2B5EF4-FFF2-40B4-BE49-F238E27FC236}">
                    <a16:creationId xmlns:a16="http://schemas.microsoft.com/office/drawing/2014/main" id="{8B6A35CC-8377-E7B7-6067-A61CDBA2C0F8}"/>
                  </a:ext>
                </a:extLst>
              </p:cNvPr>
              <p:cNvSpPr txBox="1"/>
              <p:nvPr/>
            </p:nvSpPr>
            <p:spPr>
              <a:xfrm>
                <a:off x="389895" y="1910711"/>
                <a:ext cx="11417974" cy="595984"/>
              </a:xfrm>
              <a:prstGeom prst="rect">
                <a:avLst/>
              </a:prstGeom>
              <a:noFill/>
            </p:spPr>
            <p:txBody>
              <a:bodyPr wrap="square" rtlCol="0">
                <a:spAutoFit/>
              </a:bodyPr>
              <a:lstStyle/>
              <a:p>
                <a:pPr algn="ctr"/>
                <a:r>
                  <a:rPr lang="pl-PL" sz="1500" spc="600" dirty="0"/>
                  <a:t>CYKL BIZNESOWY</a:t>
                </a:r>
              </a:p>
            </p:txBody>
          </p:sp>
          <p:pic>
            <p:nvPicPr>
              <p:cNvPr id="251" name="Graphic 250">
                <a:extLst>
                  <a:ext uri="{FF2B5EF4-FFF2-40B4-BE49-F238E27FC236}">
                    <a16:creationId xmlns:a16="http://schemas.microsoft.com/office/drawing/2014/main" id="{36C8B1C0-293D-E627-BE63-2DE18BC0EEB0}"/>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2650404" y="1061956"/>
                <a:ext cx="2329200" cy="815218"/>
              </a:xfrm>
              <a:prstGeom prst="rect">
                <a:avLst/>
              </a:prstGeom>
              <a:effectLst/>
            </p:spPr>
          </p:pic>
        </p:grpSp>
        <p:pic>
          <p:nvPicPr>
            <p:cNvPr id="40" name="Graphic 39">
              <a:extLst>
                <a:ext uri="{FF2B5EF4-FFF2-40B4-BE49-F238E27FC236}">
                  <a16:creationId xmlns:a16="http://schemas.microsoft.com/office/drawing/2014/main" id="{55A0E06E-17D7-21CB-269A-3FC9457A722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77749" y="5891513"/>
              <a:ext cx="288000" cy="288000"/>
            </a:xfrm>
            <a:prstGeom prst="rect">
              <a:avLst/>
            </a:prstGeom>
          </p:spPr>
        </p:pic>
        <p:pic>
          <p:nvPicPr>
            <p:cNvPr id="42" name="Graphic 41">
              <a:extLst>
                <a:ext uri="{FF2B5EF4-FFF2-40B4-BE49-F238E27FC236}">
                  <a16:creationId xmlns:a16="http://schemas.microsoft.com/office/drawing/2014/main" id="{09D7AB6F-C8B8-580B-928C-956463FE39E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941394" y="5891513"/>
              <a:ext cx="288000" cy="288000"/>
            </a:xfrm>
            <a:prstGeom prst="rect">
              <a:avLst/>
            </a:prstGeom>
          </p:spPr>
        </p:pic>
        <p:pic>
          <p:nvPicPr>
            <p:cNvPr id="44" name="Graphic 43">
              <a:extLst>
                <a:ext uri="{FF2B5EF4-FFF2-40B4-BE49-F238E27FC236}">
                  <a16:creationId xmlns:a16="http://schemas.microsoft.com/office/drawing/2014/main" id="{AC8BE93C-38CD-23F6-FFD4-B16677E8DEB2}"/>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799943" y="5919506"/>
              <a:ext cx="288000" cy="288000"/>
            </a:xfrm>
            <a:prstGeom prst="rect">
              <a:avLst/>
            </a:prstGeom>
          </p:spPr>
        </p:pic>
        <p:pic>
          <p:nvPicPr>
            <p:cNvPr id="46" name="Graphic 45">
              <a:extLst>
                <a:ext uri="{FF2B5EF4-FFF2-40B4-BE49-F238E27FC236}">
                  <a16:creationId xmlns:a16="http://schemas.microsoft.com/office/drawing/2014/main" id="{15A426DE-F987-5196-AEC0-726BE146034B}"/>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532936" y="5891513"/>
              <a:ext cx="288000" cy="288000"/>
            </a:xfrm>
            <a:prstGeom prst="rect">
              <a:avLst/>
            </a:prstGeom>
          </p:spPr>
        </p:pic>
        <p:pic>
          <p:nvPicPr>
            <p:cNvPr id="48" name="Graphic 47">
              <a:extLst>
                <a:ext uri="{FF2B5EF4-FFF2-40B4-BE49-F238E27FC236}">
                  <a16:creationId xmlns:a16="http://schemas.microsoft.com/office/drawing/2014/main" id="{2BC5DF4D-3B73-9D6D-9F4C-FCD6F6DB361E}"/>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1054922" y="5891513"/>
              <a:ext cx="288000" cy="288000"/>
            </a:xfrm>
            <a:prstGeom prst="rect">
              <a:avLst/>
            </a:prstGeom>
          </p:spPr>
        </p:pic>
      </p:grpSp>
      <p:grpSp>
        <p:nvGrpSpPr>
          <p:cNvPr id="233" name="Group 232">
            <a:extLst>
              <a:ext uri="{FF2B5EF4-FFF2-40B4-BE49-F238E27FC236}">
                <a16:creationId xmlns:a16="http://schemas.microsoft.com/office/drawing/2014/main" id="{E295EE94-13AA-07E6-07B7-227C259A6AF0}"/>
              </a:ext>
            </a:extLst>
          </p:cNvPr>
          <p:cNvGrpSpPr/>
          <p:nvPr/>
        </p:nvGrpSpPr>
        <p:grpSpPr>
          <a:xfrm>
            <a:off x="386343" y="1490626"/>
            <a:ext cx="11419315" cy="3864638"/>
            <a:chOff x="386343" y="2371100"/>
            <a:chExt cx="11419315" cy="3864638"/>
          </a:xfrm>
        </p:grpSpPr>
        <p:sp>
          <p:nvSpPr>
            <p:cNvPr id="39" name="Sześciokąt 26">
              <a:extLst>
                <a:ext uri="{FF2B5EF4-FFF2-40B4-BE49-F238E27FC236}">
                  <a16:creationId xmlns:a16="http://schemas.microsoft.com/office/drawing/2014/main" id="{84FBA213-4ECB-3193-89A3-2DBA7AF08189}"/>
                </a:ext>
              </a:extLst>
            </p:cNvPr>
            <p:cNvSpPr/>
            <p:nvPr/>
          </p:nvSpPr>
          <p:spPr>
            <a:xfrm>
              <a:off x="10738785" y="3825904"/>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1" name="Sześciokąt 26">
              <a:extLst>
                <a:ext uri="{FF2B5EF4-FFF2-40B4-BE49-F238E27FC236}">
                  <a16:creationId xmlns:a16="http://schemas.microsoft.com/office/drawing/2014/main" id="{8383EDE6-3D47-6972-D499-88FBC0E2ED12}"/>
                </a:ext>
              </a:extLst>
            </p:cNvPr>
            <p:cNvSpPr/>
            <p:nvPr/>
          </p:nvSpPr>
          <p:spPr>
            <a:xfrm>
              <a:off x="10738785" y="479846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3" name="Sześciokąt 26">
              <a:extLst>
                <a:ext uri="{FF2B5EF4-FFF2-40B4-BE49-F238E27FC236}">
                  <a16:creationId xmlns:a16="http://schemas.microsoft.com/office/drawing/2014/main" id="{7CE2A073-AB73-6147-F514-D55189C21E01}"/>
                </a:ext>
              </a:extLst>
            </p:cNvPr>
            <p:cNvSpPr/>
            <p:nvPr/>
          </p:nvSpPr>
          <p:spPr>
            <a:xfrm>
              <a:off x="9876077" y="334535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5" name="Sześciokąt 26">
              <a:extLst>
                <a:ext uri="{FF2B5EF4-FFF2-40B4-BE49-F238E27FC236}">
                  <a16:creationId xmlns:a16="http://schemas.microsoft.com/office/drawing/2014/main" id="{F0DC5B4D-6BF9-21B2-3B01-0DBAD6E54AD7}"/>
                </a:ext>
              </a:extLst>
            </p:cNvPr>
            <p:cNvSpPr/>
            <p:nvPr/>
          </p:nvSpPr>
          <p:spPr>
            <a:xfrm>
              <a:off x="9876077" y="431791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7" name="Sześciokąt 26">
              <a:extLst>
                <a:ext uri="{FF2B5EF4-FFF2-40B4-BE49-F238E27FC236}">
                  <a16:creationId xmlns:a16="http://schemas.microsoft.com/office/drawing/2014/main" id="{C314A4C5-7AD0-2366-3491-79BE79A24851}"/>
                </a:ext>
              </a:extLst>
            </p:cNvPr>
            <p:cNvSpPr/>
            <p:nvPr/>
          </p:nvSpPr>
          <p:spPr>
            <a:xfrm>
              <a:off x="9013374" y="285907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0" name="Sześciokąt 26">
              <a:extLst>
                <a:ext uri="{FF2B5EF4-FFF2-40B4-BE49-F238E27FC236}">
                  <a16:creationId xmlns:a16="http://schemas.microsoft.com/office/drawing/2014/main" id="{4ACAE11D-64A9-481C-344C-F59F949D3F9C}"/>
                </a:ext>
              </a:extLst>
            </p:cNvPr>
            <p:cNvSpPr/>
            <p:nvPr/>
          </p:nvSpPr>
          <p:spPr>
            <a:xfrm>
              <a:off x="9013374" y="3831637"/>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1" name="Sześciokąt 26">
              <a:extLst>
                <a:ext uri="{FF2B5EF4-FFF2-40B4-BE49-F238E27FC236}">
                  <a16:creationId xmlns:a16="http://schemas.microsoft.com/office/drawing/2014/main" id="{C07711B8-32B0-B102-6E9C-69DE3EC5F6C8}"/>
                </a:ext>
              </a:extLst>
            </p:cNvPr>
            <p:cNvSpPr/>
            <p:nvPr/>
          </p:nvSpPr>
          <p:spPr>
            <a:xfrm>
              <a:off x="9013374" y="4804198"/>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2" name="Sześciokąt 26">
              <a:extLst>
                <a:ext uri="{FF2B5EF4-FFF2-40B4-BE49-F238E27FC236}">
                  <a16:creationId xmlns:a16="http://schemas.microsoft.com/office/drawing/2014/main" id="{79FE0292-7139-60B7-7768-FB29E061B140}"/>
                </a:ext>
              </a:extLst>
            </p:cNvPr>
            <p:cNvSpPr/>
            <p:nvPr/>
          </p:nvSpPr>
          <p:spPr>
            <a:xfrm>
              <a:off x="8150672" y="334535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3" name="Sześciokąt 26">
              <a:extLst>
                <a:ext uri="{FF2B5EF4-FFF2-40B4-BE49-F238E27FC236}">
                  <a16:creationId xmlns:a16="http://schemas.microsoft.com/office/drawing/2014/main" id="{A9A6FFC0-164F-A1E2-EC2C-9C7D43CE1DED}"/>
                </a:ext>
              </a:extLst>
            </p:cNvPr>
            <p:cNvSpPr/>
            <p:nvPr/>
          </p:nvSpPr>
          <p:spPr>
            <a:xfrm>
              <a:off x="8150672" y="431791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4" name="Sześciokąt 26">
              <a:extLst>
                <a:ext uri="{FF2B5EF4-FFF2-40B4-BE49-F238E27FC236}">
                  <a16:creationId xmlns:a16="http://schemas.microsoft.com/office/drawing/2014/main" id="{26514ED7-BF90-416D-1019-6F49A94AC91E}"/>
                </a:ext>
              </a:extLst>
            </p:cNvPr>
            <p:cNvSpPr/>
            <p:nvPr/>
          </p:nvSpPr>
          <p:spPr>
            <a:xfrm>
              <a:off x="8150672" y="5290478"/>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5" name="Sześciokąt 26">
              <a:extLst>
                <a:ext uri="{FF2B5EF4-FFF2-40B4-BE49-F238E27FC236}">
                  <a16:creationId xmlns:a16="http://schemas.microsoft.com/office/drawing/2014/main" id="{376BB752-9FB7-02ED-2790-F839111105F1}"/>
                </a:ext>
              </a:extLst>
            </p:cNvPr>
            <p:cNvSpPr/>
            <p:nvPr/>
          </p:nvSpPr>
          <p:spPr>
            <a:xfrm>
              <a:off x="7287969" y="285907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6" name="Sześciokąt 26">
              <a:extLst>
                <a:ext uri="{FF2B5EF4-FFF2-40B4-BE49-F238E27FC236}">
                  <a16:creationId xmlns:a16="http://schemas.microsoft.com/office/drawing/2014/main" id="{3B0493F5-E041-AF70-B92D-AC1F3E2D1805}"/>
                </a:ext>
              </a:extLst>
            </p:cNvPr>
            <p:cNvSpPr/>
            <p:nvPr/>
          </p:nvSpPr>
          <p:spPr>
            <a:xfrm>
              <a:off x="7287969" y="3831637"/>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7" name="Sześciokąt 26">
              <a:extLst>
                <a:ext uri="{FF2B5EF4-FFF2-40B4-BE49-F238E27FC236}">
                  <a16:creationId xmlns:a16="http://schemas.microsoft.com/office/drawing/2014/main" id="{BF09FA53-5D47-0FB4-C67A-9C49C801F36C}"/>
                </a:ext>
              </a:extLst>
            </p:cNvPr>
            <p:cNvSpPr/>
            <p:nvPr/>
          </p:nvSpPr>
          <p:spPr>
            <a:xfrm>
              <a:off x="7287969" y="4804198"/>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8" name="Sześciokąt 26">
              <a:extLst>
                <a:ext uri="{FF2B5EF4-FFF2-40B4-BE49-F238E27FC236}">
                  <a16:creationId xmlns:a16="http://schemas.microsoft.com/office/drawing/2014/main" id="{775976EB-9079-9F14-9316-6D637635659F}"/>
                </a:ext>
              </a:extLst>
            </p:cNvPr>
            <p:cNvSpPr/>
            <p:nvPr/>
          </p:nvSpPr>
          <p:spPr>
            <a:xfrm>
              <a:off x="6425266" y="2371100"/>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9" name="Sześciokąt 26">
              <a:extLst>
                <a:ext uri="{FF2B5EF4-FFF2-40B4-BE49-F238E27FC236}">
                  <a16:creationId xmlns:a16="http://schemas.microsoft.com/office/drawing/2014/main" id="{C0DB5B83-2266-6611-466D-4BE27D5F4677}"/>
                </a:ext>
              </a:extLst>
            </p:cNvPr>
            <p:cNvSpPr/>
            <p:nvPr/>
          </p:nvSpPr>
          <p:spPr>
            <a:xfrm>
              <a:off x="6425266" y="334366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0" name="Sześciokąt 26">
              <a:extLst>
                <a:ext uri="{FF2B5EF4-FFF2-40B4-BE49-F238E27FC236}">
                  <a16:creationId xmlns:a16="http://schemas.microsoft.com/office/drawing/2014/main" id="{531C6268-A011-AE07-BBD5-FB95C295BB33}"/>
                </a:ext>
              </a:extLst>
            </p:cNvPr>
            <p:cNvSpPr/>
            <p:nvPr/>
          </p:nvSpPr>
          <p:spPr>
            <a:xfrm>
              <a:off x="6425266" y="431622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1" name="Sześciokąt 26">
              <a:extLst>
                <a:ext uri="{FF2B5EF4-FFF2-40B4-BE49-F238E27FC236}">
                  <a16:creationId xmlns:a16="http://schemas.microsoft.com/office/drawing/2014/main" id="{AAC4E2DB-2003-6CF2-6CD8-3923FDDFD77E}"/>
                </a:ext>
              </a:extLst>
            </p:cNvPr>
            <p:cNvSpPr/>
            <p:nvPr/>
          </p:nvSpPr>
          <p:spPr>
            <a:xfrm>
              <a:off x="5562563" y="285738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2" name="Sześciokąt 26">
              <a:extLst>
                <a:ext uri="{FF2B5EF4-FFF2-40B4-BE49-F238E27FC236}">
                  <a16:creationId xmlns:a16="http://schemas.microsoft.com/office/drawing/2014/main" id="{6641DED0-141F-7621-422C-96FFF1F18990}"/>
                </a:ext>
              </a:extLst>
            </p:cNvPr>
            <p:cNvSpPr/>
            <p:nvPr/>
          </p:nvSpPr>
          <p:spPr>
            <a:xfrm>
              <a:off x="5562563" y="382994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3" name="Sześciokąt 26">
              <a:extLst>
                <a:ext uri="{FF2B5EF4-FFF2-40B4-BE49-F238E27FC236}">
                  <a16:creationId xmlns:a16="http://schemas.microsoft.com/office/drawing/2014/main" id="{04FA3B53-2222-3182-83C7-EF752DB3B710}"/>
                </a:ext>
              </a:extLst>
            </p:cNvPr>
            <p:cNvSpPr/>
            <p:nvPr/>
          </p:nvSpPr>
          <p:spPr>
            <a:xfrm>
              <a:off x="5562563" y="480250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28" name="Sześciokąt 26">
              <a:extLst>
                <a:ext uri="{FF2B5EF4-FFF2-40B4-BE49-F238E27FC236}">
                  <a16:creationId xmlns:a16="http://schemas.microsoft.com/office/drawing/2014/main" id="{D0DEC446-C8EC-2796-98C1-2E7CA773B4E5}"/>
                </a:ext>
              </a:extLst>
            </p:cNvPr>
            <p:cNvSpPr/>
            <p:nvPr/>
          </p:nvSpPr>
          <p:spPr>
            <a:xfrm>
              <a:off x="4699860" y="2371100"/>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29" name="Sześciokąt 26">
              <a:extLst>
                <a:ext uri="{FF2B5EF4-FFF2-40B4-BE49-F238E27FC236}">
                  <a16:creationId xmlns:a16="http://schemas.microsoft.com/office/drawing/2014/main" id="{B10B6B87-ED08-3132-C627-B04760EAA64F}"/>
                </a:ext>
              </a:extLst>
            </p:cNvPr>
            <p:cNvSpPr/>
            <p:nvPr/>
          </p:nvSpPr>
          <p:spPr>
            <a:xfrm>
              <a:off x="4699860" y="334366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0" name="Sześciokąt 26">
              <a:extLst>
                <a:ext uri="{FF2B5EF4-FFF2-40B4-BE49-F238E27FC236}">
                  <a16:creationId xmlns:a16="http://schemas.microsoft.com/office/drawing/2014/main" id="{BEB00B18-0098-15B7-56DE-C0BB7750A477}"/>
                </a:ext>
              </a:extLst>
            </p:cNvPr>
            <p:cNvSpPr/>
            <p:nvPr/>
          </p:nvSpPr>
          <p:spPr>
            <a:xfrm>
              <a:off x="4699860" y="431622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1" name="Sześciokąt 26">
              <a:extLst>
                <a:ext uri="{FF2B5EF4-FFF2-40B4-BE49-F238E27FC236}">
                  <a16:creationId xmlns:a16="http://schemas.microsoft.com/office/drawing/2014/main" id="{38E21892-9FD5-B3E9-87C2-8C998D6812B4}"/>
                </a:ext>
              </a:extLst>
            </p:cNvPr>
            <p:cNvSpPr/>
            <p:nvPr/>
          </p:nvSpPr>
          <p:spPr>
            <a:xfrm>
              <a:off x="4699860" y="5288784"/>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2" name="Sześciokąt 26">
              <a:extLst>
                <a:ext uri="{FF2B5EF4-FFF2-40B4-BE49-F238E27FC236}">
                  <a16:creationId xmlns:a16="http://schemas.microsoft.com/office/drawing/2014/main" id="{6D0BD8B5-37FD-D94A-F1FB-DA29E6880629}"/>
                </a:ext>
              </a:extLst>
            </p:cNvPr>
            <p:cNvSpPr/>
            <p:nvPr/>
          </p:nvSpPr>
          <p:spPr>
            <a:xfrm>
              <a:off x="3837157" y="285738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3" name="Sześciokąt 26">
              <a:extLst>
                <a:ext uri="{FF2B5EF4-FFF2-40B4-BE49-F238E27FC236}">
                  <a16:creationId xmlns:a16="http://schemas.microsoft.com/office/drawing/2014/main" id="{3CA3D463-6180-4140-2965-71C5C8F01B8B}"/>
                </a:ext>
              </a:extLst>
            </p:cNvPr>
            <p:cNvSpPr/>
            <p:nvPr/>
          </p:nvSpPr>
          <p:spPr>
            <a:xfrm>
              <a:off x="3837157" y="382994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4" name="Sześciokąt 26">
              <a:extLst>
                <a:ext uri="{FF2B5EF4-FFF2-40B4-BE49-F238E27FC236}">
                  <a16:creationId xmlns:a16="http://schemas.microsoft.com/office/drawing/2014/main" id="{043E6012-51AB-31DA-D8A8-FB605E8AB8CB}"/>
                </a:ext>
              </a:extLst>
            </p:cNvPr>
            <p:cNvSpPr/>
            <p:nvPr/>
          </p:nvSpPr>
          <p:spPr>
            <a:xfrm>
              <a:off x="3837157" y="480250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5" name="Sześciokąt 26">
              <a:extLst>
                <a:ext uri="{FF2B5EF4-FFF2-40B4-BE49-F238E27FC236}">
                  <a16:creationId xmlns:a16="http://schemas.microsoft.com/office/drawing/2014/main" id="{959A7A7D-2C9E-A8A9-B564-09E8D8ABF0B0}"/>
                </a:ext>
              </a:extLst>
            </p:cNvPr>
            <p:cNvSpPr/>
            <p:nvPr/>
          </p:nvSpPr>
          <p:spPr>
            <a:xfrm>
              <a:off x="2974454" y="237683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6" name="Sześciokąt 26">
              <a:extLst>
                <a:ext uri="{FF2B5EF4-FFF2-40B4-BE49-F238E27FC236}">
                  <a16:creationId xmlns:a16="http://schemas.microsoft.com/office/drawing/2014/main" id="{CF713A79-1F1E-ADC2-DB47-BE3FB7F4F7FE}"/>
                </a:ext>
              </a:extLst>
            </p:cNvPr>
            <p:cNvSpPr/>
            <p:nvPr/>
          </p:nvSpPr>
          <p:spPr>
            <a:xfrm>
              <a:off x="2974454" y="334939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7" name="Sześciokąt 26">
              <a:extLst>
                <a:ext uri="{FF2B5EF4-FFF2-40B4-BE49-F238E27FC236}">
                  <a16:creationId xmlns:a16="http://schemas.microsoft.com/office/drawing/2014/main" id="{071BAC99-6BAF-A069-3813-C0CF2E0D4593}"/>
                </a:ext>
              </a:extLst>
            </p:cNvPr>
            <p:cNvSpPr/>
            <p:nvPr/>
          </p:nvSpPr>
          <p:spPr>
            <a:xfrm>
              <a:off x="2974454" y="4321954"/>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8" name="Sześciokąt 26">
              <a:extLst>
                <a:ext uri="{FF2B5EF4-FFF2-40B4-BE49-F238E27FC236}">
                  <a16:creationId xmlns:a16="http://schemas.microsoft.com/office/drawing/2014/main" id="{097A764F-D746-E6CF-7911-EBEA23F76CDB}"/>
                </a:ext>
              </a:extLst>
            </p:cNvPr>
            <p:cNvSpPr/>
            <p:nvPr/>
          </p:nvSpPr>
          <p:spPr>
            <a:xfrm>
              <a:off x="2974454" y="529451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9" name="Sześciokąt 26">
              <a:extLst>
                <a:ext uri="{FF2B5EF4-FFF2-40B4-BE49-F238E27FC236}">
                  <a16:creationId xmlns:a16="http://schemas.microsoft.com/office/drawing/2014/main" id="{209D26D0-6E06-D85A-C86D-B2EFD551BD89}"/>
                </a:ext>
              </a:extLst>
            </p:cNvPr>
            <p:cNvSpPr/>
            <p:nvPr/>
          </p:nvSpPr>
          <p:spPr>
            <a:xfrm>
              <a:off x="2111751" y="2863114"/>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0" name="Sześciokąt 26">
              <a:extLst>
                <a:ext uri="{FF2B5EF4-FFF2-40B4-BE49-F238E27FC236}">
                  <a16:creationId xmlns:a16="http://schemas.microsoft.com/office/drawing/2014/main" id="{B00B1206-2EA8-B42F-35F9-33D04AF91148}"/>
                </a:ext>
              </a:extLst>
            </p:cNvPr>
            <p:cNvSpPr/>
            <p:nvPr/>
          </p:nvSpPr>
          <p:spPr>
            <a:xfrm>
              <a:off x="2111751" y="3835675"/>
              <a:ext cx="1066873" cy="941222"/>
            </a:xfrm>
            <a:prstGeom prst="hexagon">
              <a:avLst/>
            </a:prstGeom>
            <a:solidFill>
              <a:srgbClr val="D90C54"/>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1" name="Sześciokąt 26">
              <a:extLst>
                <a:ext uri="{FF2B5EF4-FFF2-40B4-BE49-F238E27FC236}">
                  <a16:creationId xmlns:a16="http://schemas.microsoft.com/office/drawing/2014/main" id="{1CE942BC-F3D2-FC73-25C0-86BCB5A33C06}"/>
                </a:ext>
              </a:extLst>
            </p:cNvPr>
            <p:cNvSpPr/>
            <p:nvPr/>
          </p:nvSpPr>
          <p:spPr>
            <a:xfrm>
              <a:off x="2111751" y="4808236"/>
              <a:ext cx="1066873" cy="941222"/>
            </a:xfrm>
            <a:prstGeom prst="hexagon">
              <a:avLst/>
            </a:prstGeom>
            <a:solidFill>
              <a:srgbClr val="D90C54"/>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2" name="Sześciokąt 26">
              <a:extLst>
                <a:ext uri="{FF2B5EF4-FFF2-40B4-BE49-F238E27FC236}">
                  <a16:creationId xmlns:a16="http://schemas.microsoft.com/office/drawing/2014/main" id="{FAEB440B-41BD-F146-6A5F-CBB874ED2007}"/>
                </a:ext>
              </a:extLst>
            </p:cNvPr>
            <p:cNvSpPr/>
            <p:nvPr/>
          </p:nvSpPr>
          <p:spPr>
            <a:xfrm>
              <a:off x="1249048" y="2376832"/>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3" name="Sześciokąt 26">
              <a:extLst>
                <a:ext uri="{FF2B5EF4-FFF2-40B4-BE49-F238E27FC236}">
                  <a16:creationId xmlns:a16="http://schemas.microsoft.com/office/drawing/2014/main" id="{3352E60E-A6EE-E888-20C7-77070986740A}"/>
                </a:ext>
              </a:extLst>
            </p:cNvPr>
            <p:cNvSpPr/>
            <p:nvPr/>
          </p:nvSpPr>
          <p:spPr>
            <a:xfrm>
              <a:off x="1249048" y="3349393"/>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4" name="Sześciokąt 26">
              <a:extLst>
                <a:ext uri="{FF2B5EF4-FFF2-40B4-BE49-F238E27FC236}">
                  <a16:creationId xmlns:a16="http://schemas.microsoft.com/office/drawing/2014/main" id="{F2A2EDDB-C910-E443-31B7-F111AFA2FF40}"/>
                </a:ext>
              </a:extLst>
            </p:cNvPr>
            <p:cNvSpPr/>
            <p:nvPr/>
          </p:nvSpPr>
          <p:spPr>
            <a:xfrm>
              <a:off x="1249048" y="4321954"/>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5" name="Sześciokąt 26">
              <a:extLst>
                <a:ext uri="{FF2B5EF4-FFF2-40B4-BE49-F238E27FC236}">
                  <a16:creationId xmlns:a16="http://schemas.microsoft.com/office/drawing/2014/main" id="{89E48BC6-A29F-B778-DC48-79953524D1FE}"/>
                </a:ext>
              </a:extLst>
            </p:cNvPr>
            <p:cNvSpPr/>
            <p:nvPr/>
          </p:nvSpPr>
          <p:spPr>
            <a:xfrm>
              <a:off x="386345" y="2863114"/>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6" name="Sześciokąt 26">
              <a:extLst>
                <a:ext uri="{FF2B5EF4-FFF2-40B4-BE49-F238E27FC236}">
                  <a16:creationId xmlns:a16="http://schemas.microsoft.com/office/drawing/2014/main" id="{94D25B20-CB4F-C7CE-A798-B04449E6CFC6}"/>
                </a:ext>
              </a:extLst>
            </p:cNvPr>
            <p:cNvSpPr/>
            <p:nvPr/>
          </p:nvSpPr>
          <p:spPr>
            <a:xfrm>
              <a:off x="386345" y="3835675"/>
              <a:ext cx="1066873" cy="941222"/>
            </a:xfrm>
            <a:prstGeom prst="hexagon">
              <a:avLst/>
            </a:prstGeom>
            <a:solidFill>
              <a:srgbClr val="FF003C"/>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7" name="pole tekstowe 107">
              <a:extLst>
                <a:ext uri="{FF2B5EF4-FFF2-40B4-BE49-F238E27FC236}">
                  <a16:creationId xmlns:a16="http://schemas.microsoft.com/office/drawing/2014/main" id="{1C5EAA19-9EA8-EA78-0502-8B33E0633FB3}"/>
                </a:ext>
              </a:extLst>
            </p:cNvPr>
            <p:cNvSpPr txBox="1"/>
            <p:nvPr/>
          </p:nvSpPr>
          <p:spPr>
            <a:xfrm>
              <a:off x="386344" y="2863114"/>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- 1 -</a:t>
              </a:r>
            </a:p>
          </p:txBody>
        </p:sp>
        <p:sp>
          <p:nvSpPr>
            <p:cNvPr id="148" name="pole tekstowe 107">
              <a:extLst>
                <a:ext uri="{FF2B5EF4-FFF2-40B4-BE49-F238E27FC236}">
                  <a16:creationId xmlns:a16="http://schemas.microsoft.com/office/drawing/2014/main" id="{CA70F71F-BC17-3717-381C-236C1E47D2D9}"/>
                </a:ext>
              </a:extLst>
            </p:cNvPr>
            <p:cNvSpPr txBox="1"/>
            <p:nvPr/>
          </p:nvSpPr>
          <p:spPr>
            <a:xfrm>
              <a:off x="386344" y="3066986"/>
              <a:ext cx="1066874" cy="53347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Total A&amp;M/Working,</a:t>
              </a:r>
            </a:p>
            <a:p>
              <a:pPr marL="0" marR="0" lvl="0" indent="0" algn="ctr" defTabSz="914400" rtl="0" eaLnBrk="1" fontAlgn="auto" latinLnBrk="0" hangingPunct="1">
                <a:lnSpc>
                  <a:spcPts val="95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non-working </a:t>
              </a:r>
              <a:endParaRPr kumimoji="0" lang="pl-PL"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endParaRPr>
            </a:p>
            <a:p>
              <a:pPr marL="0" marR="0" lvl="0" indent="0" algn="ctr" defTabSz="914400" rtl="0" eaLnBrk="1" fontAlgn="auto" latinLnBrk="0" hangingPunct="1">
                <a:lnSpc>
                  <a:spcPts val="95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A&amp;M</a:t>
              </a:r>
              <a:endParaRPr kumimoji="0" lang="pl-PL"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49" name="pole tekstowe 107">
              <a:extLst>
                <a:ext uri="{FF2B5EF4-FFF2-40B4-BE49-F238E27FC236}">
                  <a16:creationId xmlns:a16="http://schemas.microsoft.com/office/drawing/2014/main" id="{9143C039-2335-F556-DEEC-18AB51C8A5F3}"/>
                </a:ext>
              </a:extLst>
            </p:cNvPr>
            <p:cNvSpPr txBox="1"/>
            <p:nvPr/>
          </p:nvSpPr>
          <p:spPr>
            <a:xfrm>
              <a:off x="386343" y="383567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- 2 -</a:t>
              </a:r>
            </a:p>
          </p:txBody>
        </p:sp>
        <p:sp>
          <p:nvSpPr>
            <p:cNvPr id="150" name="pole tekstowe 107">
              <a:extLst>
                <a:ext uri="{FF2B5EF4-FFF2-40B4-BE49-F238E27FC236}">
                  <a16:creationId xmlns:a16="http://schemas.microsoft.com/office/drawing/2014/main" id="{BFA5C72A-4456-EC2A-C4E5-84C783FF3433}"/>
                </a:ext>
              </a:extLst>
            </p:cNvPr>
            <p:cNvSpPr txBox="1"/>
            <p:nvPr/>
          </p:nvSpPr>
          <p:spPr>
            <a:xfrm>
              <a:off x="1249047" y="2376832"/>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- 3 -</a:t>
              </a:r>
            </a:p>
          </p:txBody>
        </p:sp>
        <p:sp>
          <p:nvSpPr>
            <p:cNvPr id="151" name="pole tekstowe 107">
              <a:extLst>
                <a:ext uri="{FF2B5EF4-FFF2-40B4-BE49-F238E27FC236}">
                  <a16:creationId xmlns:a16="http://schemas.microsoft.com/office/drawing/2014/main" id="{BC59C2E1-E06A-DFD2-8C25-5DF2C56323C0}"/>
                </a:ext>
              </a:extLst>
            </p:cNvPr>
            <p:cNvSpPr txBox="1"/>
            <p:nvPr/>
          </p:nvSpPr>
          <p:spPr>
            <a:xfrm>
              <a:off x="1249044" y="2644455"/>
              <a:ext cx="1066874"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Mktg Comm: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Long/Short Effects</a:t>
              </a:r>
            </a:p>
          </p:txBody>
        </p:sp>
        <p:sp>
          <p:nvSpPr>
            <p:cNvPr id="152" name="pole tekstowe 107">
              <a:extLst>
                <a:ext uri="{FF2B5EF4-FFF2-40B4-BE49-F238E27FC236}">
                  <a16:creationId xmlns:a16="http://schemas.microsoft.com/office/drawing/2014/main" id="{F001CAFD-B756-946B-A9EB-9A526C9AE8D0}"/>
                </a:ext>
              </a:extLst>
            </p:cNvPr>
            <p:cNvSpPr txBox="1"/>
            <p:nvPr/>
          </p:nvSpPr>
          <p:spPr>
            <a:xfrm>
              <a:off x="1249047" y="334939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4</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53" name="pole tekstowe 107">
              <a:extLst>
                <a:ext uri="{FF2B5EF4-FFF2-40B4-BE49-F238E27FC236}">
                  <a16:creationId xmlns:a16="http://schemas.microsoft.com/office/drawing/2014/main" id="{CDC0649C-9B64-F2B6-6D13-4D9B7489C16D}"/>
                </a:ext>
              </a:extLst>
            </p:cNvPr>
            <p:cNvSpPr txBox="1"/>
            <p:nvPr/>
          </p:nvSpPr>
          <p:spPr>
            <a:xfrm>
              <a:off x="1249044" y="3747906"/>
              <a:ext cx="1066876"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900" b="1" dirty="0">
                  <a:solidFill>
                    <a:schemeClr val="bg1"/>
                  </a:solidFill>
                  <a:latin typeface="Rubik" pitchFamily="2" charset="-79"/>
                  <a:cs typeface="Rubik" pitchFamily="2" charset="-79"/>
                  <a:sym typeface="Arial"/>
                </a:rPr>
                <a:t>Reach</a:t>
              </a:r>
            </a:p>
          </p:txBody>
        </p:sp>
        <p:sp>
          <p:nvSpPr>
            <p:cNvPr id="156" name="pole tekstowe 107">
              <a:extLst>
                <a:ext uri="{FF2B5EF4-FFF2-40B4-BE49-F238E27FC236}">
                  <a16:creationId xmlns:a16="http://schemas.microsoft.com/office/drawing/2014/main" id="{625D384C-68A1-C236-B372-FC1DCF4CF3CF}"/>
                </a:ext>
              </a:extLst>
            </p:cNvPr>
            <p:cNvSpPr txBox="1"/>
            <p:nvPr/>
          </p:nvSpPr>
          <p:spPr>
            <a:xfrm>
              <a:off x="1249047" y="4321954"/>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5</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74" name="pole tekstowe 107">
              <a:extLst>
                <a:ext uri="{FF2B5EF4-FFF2-40B4-BE49-F238E27FC236}">
                  <a16:creationId xmlns:a16="http://schemas.microsoft.com/office/drawing/2014/main" id="{F17A5471-7AD9-8DE9-B25A-A2DBC1F26496}"/>
                </a:ext>
              </a:extLst>
            </p:cNvPr>
            <p:cNvSpPr txBox="1"/>
            <p:nvPr/>
          </p:nvSpPr>
          <p:spPr>
            <a:xfrm>
              <a:off x="1249048" y="4726166"/>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Price</a:t>
              </a:r>
              <a:r>
                <a:rPr lang="pl-PL" sz="900" b="1" dirty="0">
                  <a:solidFill>
                    <a:schemeClr val="bg1"/>
                  </a:solidFill>
                  <a:latin typeface="Rubik" pitchFamily="2" charset="-79"/>
                  <a:cs typeface="Rubik" pitchFamily="2" charset="-79"/>
                  <a:sym typeface="Arial"/>
                </a:rPr>
                <a:t> index</a:t>
              </a:r>
            </a:p>
          </p:txBody>
        </p:sp>
        <p:sp>
          <p:nvSpPr>
            <p:cNvPr id="178" name="pole tekstowe 107">
              <a:extLst>
                <a:ext uri="{FF2B5EF4-FFF2-40B4-BE49-F238E27FC236}">
                  <a16:creationId xmlns:a16="http://schemas.microsoft.com/office/drawing/2014/main" id="{5981718A-46C1-471C-8476-1D08DFB6C34D}"/>
                </a:ext>
              </a:extLst>
            </p:cNvPr>
            <p:cNvSpPr txBox="1"/>
            <p:nvPr/>
          </p:nvSpPr>
          <p:spPr>
            <a:xfrm>
              <a:off x="2111750" y="2863114"/>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- 6 -</a:t>
              </a:r>
            </a:p>
          </p:txBody>
        </p:sp>
        <p:sp>
          <p:nvSpPr>
            <p:cNvPr id="182" name="pole tekstowe 107">
              <a:extLst>
                <a:ext uri="{FF2B5EF4-FFF2-40B4-BE49-F238E27FC236}">
                  <a16:creationId xmlns:a16="http://schemas.microsoft.com/office/drawing/2014/main" id="{3728902C-9433-B1CC-B714-5446243ED797}"/>
                </a:ext>
              </a:extLst>
            </p:cNvPr>
            <p:cNvSpPr txBox="1"/>
            <p:nvPr/>
          </p:nvSpPr>
          <p:spPr>
            <a:xfrm>
              <a:off x="2111749" y="3137365"/>
              <a:ext cx="1066876" cy="415498"/>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Average</a:t>
              </a:r>
              <a:r>
                <a:rPr kumimoji="0" lang="pl-PL" sz="900" b="1" i="0" u="none" strike="noStrike" kern="1200" cap="none" spc="0" normalizeH="0" baseline="0" noProof="0" dirty="0">
                  <a:ln>
                    <a:noFill/>
                  </a:ln>
                  <a:solidFill>
                    <a:srgbClr val="000000"/>
                  </a:solidFill>
                  <a:effectLst/>
                  <a:uLnTx/>
                  <a:uFillTx/>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communication</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frequency</a:t>
              </a:r>
              <a:endParaRPr lang="pl-PL" sz="900" b="1" dirty="0">
                <a:solidFill>
                  <a:schemeClr val="bg1"/>
                </a:solidFill>
                <a:latin typeface="Rubik" pitchFamily="2" charset="-79"/>
                <a:cs typeface="Rubik" pitchFamily="2" charset="-79"/>
                <a:sym typeface="Arial"/>
              </a:endParaRPr>
            </a:p>
          </p:txBody>
        </p:sp>
        <p:sp>
          <p:nvSpPr>
            <p:cNvPr id="184" name="pole tekstowe 107">
              <a:extLst>
                <a:ext uri="{FF2B5EF4-FFF2-40B4-BE49-F238E27FC236}">
                  <a16:creationId xmlns:a16="http://schemas.microsoft.com/office/drawing/2014/main" id="{7FA873C9-3EA6-13E4-CD31-176D5F3A864A}"/>
                </a:ext>
              </a:extLst>
            </p:cNvPr>
            <p:cNvSpPr txBox="1"/>
            <p:nvPr/>
          </p:nvSpPr>
          <p:spPr>
            <a:xfrm>
              <a:off x="2111750" y="383567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7</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188" name="pole tekstowe 107">
              <a:extLst>
                <a:ext uri="{FF2B5EF4-FFF2-40B4-BE49-F238E27FC236}">
                  <a16:creationId xmlns:a16="http://schemas.microsoft.com/office/drawing/2014/main" id="{AF9DE756-77FD-09B7-26CD-9DD10BB21ED8}"/>
                </a:ext>
              </a:extLst>
            </p:cNvPr>
            <p:cNvSpPr txBox="1"/>
            <p:nvPr/>
          </p:nvSpPr>
          <p:spPr>
            <a:xfrm>
              <a:off x="2111751" y="480823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- 8 -</a:t>
              </a:r>
            </a:p>
          </p:txBody>
        </p:sp>
        <p:sp>
          <p:nvSpPr>
            <p:cNvPr id="192" name="pole tekstowe 107">
              <a:extLst>
                <a:ext uri="{FF2B5EF4-FFF2-40B4-BE49-F238E27FC236}">
                  <a16:creationId xmlns:a16="http://schemas.microsoft.com/office/drawing/2014/main" id="{F6F2F9F6-2171-D742-863F-C9D6D4AAA081}"/>
                </a:ext>
              </a:extLst>
            </p:cNvPr>
            <p:cNvSpPr txBox="1"/>
            <p:nvPr/>
          </p:nvSpPr>
          <p:spPr>
            <a:xfrm>
              <a:off x="2111749" y="4166963"/>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Numeric</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distribution</a:t>
              </a:r>
              <a:endParaRPr lang="pl-PL" sz="900" b="1" dirty="0">
                <a:solidFill>
                  <a:schemeClr val="bg1"/>
                </a:solidFill>
                <a:latin typeface="Rubik" pitchFamily="2" charset="-79"/>
                <a:cs typeface="Rubik" pitchFamily="2" charset="-79"/>
                <a:sym typeface="Arial"/>
              </a:endParaRPr>
            </a:p>
          </p:txBody>
        </p:sp>
        <p:sp>
          <p:nvSpPr>
            <p:cNvPr id="197" name="pole tekstowe 107">
              <a:extLst>
                <a:ext uri="{FF2B5EF4-FFF2-40B4-BE49-F238E27FC236}">
                  <a16:creationId xmlns:a16="http://schemas.microsoft.com/office/drawing/2014/main" id="{0315FEB2-69C3-C047-0AB2-A73201E34F75}"/>
                </a:ext>
              </a:extLst>
            </p:cNvPr>
            <p:cNvSpPr txBox="1"/>
            <p:nvPr/>
          </p:nvSpPr>
          <p:spPr>
            <a:xfrm>
              <a:off x="2111749" y="5134612"/>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Weighted</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distribution</a:t>
              </a:r>
              <a:endParaRPr lang="pl-PL" sz="900" b="1" dirty="0">
                <a:solidFill>
                  <a:schemeClr val="bg1"/>
                </a:solidFill>
                <a:latin typeface="Rubik" pitchFamily="2" charset="-79"/>
                <a:cs typeface="Rubik" pitchFamily="2" charset="-79"/>
                <a:sym typeface="Arial"/>
              </a:endParaRPr>
            </a:p>
          </p:txBody>
        </p:sp>
        <p:sp>
          <p:nvSpPr>
            <p:cNvPr id="199" name="pole tekstowe 107">
              <a:extLst>
                <a:ext uri="{FF2B5EF4-FFF2-40B4-BE49-F238E27FC236}">
                  <a16:creationId xmlns:a16="http://schemas.microsoft.com/office/drawing/2014/main" id="{5D85FFF3-2728-0786-1375-054D53437192}"/>
                </a:ext>
              </a:extLst>
            </p:cNvPr>
            <p:cNvSpPr txBox="1"/>
            <p:nvPr/>
          </p:nvSpPr>
          <p:spPr>
            <a:xfrm>
              <a:off x="386344" y="4237036"/>
              <a:ext cx="1066874"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SOS/SOV</a:t>
              </a:r>
              <a:endParaRPr kumimoji="0" lang="pl-PL" sz="900" b="1" i="0" u="none" strike="noStrike" kern="1200" cap="none" spc="0" normalizeH="0" baseline="0" noProof="0" dirty="0">
                <a:ln>
                  <a:noFill/>
                </a:ln>
                <a:solidFill>
                  <a:schemeClr val="bg1"/>
                </a:solidFill>
                <a:effectLst/>
                <a:uLnTx/>
                <a:uFillTx/>
                <a:latin typeface="Rubik" pitchFamily="2" charset="-79"/>
                <a:cs typeface="Rubik" pitchFamily="2" charset="-79"/>
                <a:sym typeface="Arial"/>
              </a:endParaRPr>
            </a:p>
          </p:txBody>
        </p:sp>
      </p:grpSp>
      <p:sp>
        <p:nvSpPr>
          <p:cNvPr id="236" name="Title 1">
            <a:extLst>
              <a:ext uri="{FF2B5EF4-FFF2-40B4-BE49-F238E27FC236}">
                <a16:creationId xmlns:a16="http://schemas.microsoft.com/office/drawing/2014/main" id="{D0C9317D-7D4D-2B71-4B35-C6427345071D}"/>
              </a:ext>
            </a:extLst>
          </p:cNvPr>
          <p:cNvSpPr>
            <a:spLocks noGrp="1"/>
          </p:cNvSpPr>
          <p:nvPr>
            <p:ph type="title"/>
          </p:nvPr>
        </p:nvSpPr>
        <p:spPr>
          <a:xfrm>
            <a:off x="386345" y="189916"/>
            <a:ext cx="10967455" cy="969135"/>
          </a:xfrm>
        </p:spPr>
        <p:txBody>
          <a:bodyPr>
            <a:normAutofit/>
          </a:bodyPr>
          <a:lstStyle/>
          <a:p>
            <a:pPr>
              <a:lnSpc>
                <a:spcPct val="100000"/>
              </a:lnSpc>
              <a:spcBef>
                <a:spcPts val="0"/>
              </a:spcBef>
              <a:buClr>
                <a:srgbClr val="000000"/>
              </a:buClr>
              <a:buSzPct val="100000"/>
            </a:pPr>
            <a:r>
              <a:rPr lang="pl-PL" sz="3600" dirty="0">
                <a:ea typeface="Calibri"/>
                <a:cs typeface="Calibri"/>
                <a:sym typeface="Calibri"/>
              </a:rPr>
              <a:t>Model Wskaźników Efektywnościowych</a:t>
            </a:r>
          </a:p>
        </p:txBody>
      </p:sp>
      <p:pic>
        <p:nvPicPr>
          <p:cNvPr id="3" name="Graphic 2">
            <a:extLst>
              <a:ext uri="{FF2B5EF4-FFF2-40B4-BE49-F238E27FC236}">
                <a16:creationId xmlns:a16="http://schemas.microsoft.com/office/drawing/2014/main" id="{F88DEFA4-3D31-2E82-16A6-49FDDA0C06DA}"/>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1472000" y="6138000"/>
            <a:ext cx="720000" cy="720000"/>
          </a:xfrm>
          <a:prstGeom prst="rect">
            <a:avLst/>
          </a:prstGeom>
        </p:spPr>
      </p:pic>
    </p:spTree>
    <p:extLst>
      <p:ext uri="{BB962C8B-B14F-4D97-AF65-F5344CB8AC3E}">
        <p14:creationId xmlns:p14="http://schemas.microsoft.com/office/powerpoint/2010/main" val="29706242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F859C-EDE9-8E67-BF02-7B151AC7CE82}"/>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2029DC1A-9390-D7AE-B066-069AFA62D6EB}"/>
              </a:ext>
            </a:extLst>
          </p:cNvPr>
          <p:cNvGraphicFramePr>
            <a:graphicFrameLocks noGrp="1"/>
          </p:cNvGraphicFramePr>
          <p:nvPr>
            <p:extLst>
              <p:ext uri="{D42A27DB-BD31-4B8C-83A1-F6EECF244321}">
                <p14:modId xmlns:p14="http://schemas.microsoft.com/office/powerpoint/2010/main" val="3651447168"/>
              </p:ext>
            </p:extLst>
          </p:nvPr>
        </p:nvGraphicFramePr>
        <p:xfrm>
          <a:off x="315685" y="570624"/>
          <a:ext cx="11345013" cy="5561460"/>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951180">
                  <a:extLst>
                    <a:ext uri="{9D8B030D-6E8A-4147-A177-3AD203B41FA5}">
                      <a16:colId xmlns:a16="http://schemas.microsoft.com/office/drawing/2014/main" val="4176813105"/>
                    </a:ext>
                  </a:extLst>
                </a:gridCol>
                <a:gridCol w="2464611">
                  <a:extLst>
                    <a:ext uri="{9D8B030D-6E8A-4147-A177-3AD203B41FA5}">
                      <a16:colId xmlns:a16="http://schemas.microsoft.com/office/drawing/2014/main" val="1830216405"/>
                    </a:ext>
                  </a:extLst>
                </a:gridCol>
                <a:gridCol w="2464611">
                  <a:extLst>
                    <a:ext uri="{9D8B030D-6E8A-4147-A177-3AD203B41FA5}">
                      <a16:colId xmlns:a16="http://schemas.microsoft.com/office/drawing/2014/main" val="560766329"/>
                    </a:ext>
                  </a:extLst>
                </a:gridCol>
                <a:gridCol w="2464611">
                  <a:extLst>
                    <a:ext uri="{9D8B030D-6E8A-4147-A177-3AD203B41FA5}">
                      <a16:colId xmlns:a16="http://schemas.microsoft.com/office/drawing/2014/main" val="2948584809"/>
                    </a:ext>
                  </a:extLst>
                </a:gridCol>
              </a:tblGrid>
              <a:tr h="0">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1828508">
                <a:tc>
                  <a:txBody>
                    <a:bodyPr/>
                    <a:lstStyle/>
                    <a:p>
                      <a:pPr marL="0" marR="0" lvl="0" indent="0" algn="l" rtl="0">
                        <a:lnSpc>
                          <a:spcPct val="90000"/>
                        </a:lnSpc>
                        <a:spcBef>
                          <a:spcPts val="1000"/>
                        </a:spcBef>
                        <a:spcAft>
                          <a:spcPts val="0"/>
                        </a:spcAft>
                        <a:buClr>
                          <a:srgbClr val="000000"/>
                        </a:buClr>
                        <a:buSzPts val="3200"/>
                        <a:buFont typeface="Arial"/>
                        <a:buNone/>
                      </a:pPr>
                      <a:r>
                        <a:rPr lang="en-US" sz="1400" b="1" baseline="0" dirty="0">
                          <a:solidFill>
                            <a:schemeClr val="bg1"/>
                          </a:solidFill>
                          <a:latin typeface="+mj-lt"/>
                          <a:cs typeface="Rubik SemiBold" pitchFamily="2" charset="-79"/>
                          <a:sym typeface="Arial"/>
                        </a:rPr>
                        <a:t>M</a:t>
                      </a:r>
                      <a:r>
                        <a:rPr lang="pl-PL" sz="1400" b="1" baseline="0" dirty="0" err="1">
                          <a:solidFill>
                            <a:schemeClr val="bg1"/>
                          </a:solidFill>
                          <a:latin typeface="+mj-lt"/>
                          <a:cs typeface="Rubik SemiBold" pitchFamily="2" charset="-79"/>
                          <a:sym typeface="Arial"/>
                        </a:rPr>
                        <a:t>arketing</a:t>
                      </a:r>
                      <a:r>
                        <a:rPr lang="pl-PL" sz="1400" b="1" baseline="0" dirty="0">
                          <a:solidFill>
                            <a:schemeClr val="bg1"/>
                          </a:solidFill>
                          <a:latin typeface="+mj-lt"/>
                          <a:cs typeface="Rubik SemiBold" pitchFamily="2" charset="-79"/>
                          <a:sym typeface="Arial"/>
                        </a:rPr>
                        <a:t> </a:t>
                      </a:r>
                      <a:r>
                        <a:rPr lang="pl-PL" sz="1400" b="1" baseline="0" dirty="0" err="1">
                          <a:solidFill>
                            <a:schemeClr val="bg1"/>
                          </a:solidFill>
                          <a:latin typeface="+mj-lt"/>
                          <a:cs typeface="Rubik SemiBold" pitchFamily="2" charset="-79"/>
                          <a:sym typeface="Arial"/>
                        </a:rPr>
                        <a:t>communication</a:t>
                      </a:r>
                      <a:r>
                        <a:rPr lang="pl-PL" sz="1400" b="1" baseline="0" dirty="0">
                          <a:solidFill>
                            <a:schemeClr val="bg1"/>
                          </a:solidFill>
                          <a:latin typeface="+mj-lt"/>
                          <a:cs typeface="Rubik SemiBold" pitchFamily="2" charset="-79"/>
                          <a:sym typeface="Arial"/>
                        </a:rPr>
                        <a:t>: </a:t>
                      </a:r>
                      <a:r>
                        <a:rPr lang="en-US" sz="1400" b="1" baseline="0" dirty="0">
                          <a:solidFill>
                            <a:schemeClr val="bg1"/>
                          </a:solidFill>
                          <a:latin typeface="+mj-lt"/>
                          <a:cs typeface="Rubik SemiBold" pitchFamily="2" charset="-79"/>
                          <a:sym typeface="Arial"/>
                        </a:rPr>
                        <a:t>Long</a:t>
                      </a:r>
                      <a:r>
                        <a:rPr lang="pl-PL" sz="1400" b="1" baseline="0" dirty="0">
                          <a:solidFill>
                            <a:schemeClr val="bg1"/>
                          </a:solidFill>
                          <a:latin typeface="+mj-lt"/>
                          <a:cs typeface="Rubik SemiBold" pitchFamily="2" charset="-79"/>
                          <a:sym typeface="Arial"/>
                        </a:rPr>
                        <a:t>/</a:t>
                      </a:r>
                      <a:r>
                        <a:rPr lang="en-US" sz="1400" b="1" baseline="0" dirty="0">
                          <a:solidFill>
                            <a:schemeClr val="bg1"/>
                          </a:solidFill>
                          <a:latin typeface="+mj-lt"/>
                          <a:cs typeface="Rubik SemiBold" pitchFamily="2" charset="-79"/>
                          <a:sym typeface="Arial"/>
                        </a:rPr>
                        <a:t>Short Effects</a:t>
                      </a:r>
                    </a:p>
                    <a:p>
                      <a:pPr>
                        <a:lnSpc>
                          <a:spcPct val="90000"/>
                        </a:lnSpc>
                        <a:spcBef>
                          <a:spcPts val="1000"/>
                        </a:spcBef>
                        <a:buClr>
                          <a:srgbClr val="000000"/>
                        </a:buClr>
                        <a:buSzPts val="3200"/>
                      </a:pPr>
                      <a:r>
                        <a:rPr lang="pl-PL" sz="1000" b="0" u="none" strike="noStrike" cap="none" baseline="0" dirty="0">
                          <a:solidFill>
                            <a:schemeClr val="bg1"/>
                          </a:solidFill>
                          <a:latin typeface="Rubik" pitchFamily="2" charset="-79"/>
                          <a:cs typeface="Rubik" pitchFamily="2" charset="-79"/>
                          <a:sym typeface="Arial"/>
                        </a:rPr>
                        <a:t>Podział budżetu marketingowego pomiędzy </a:t>
                      </a:r>
                      <a:r>
                        <a:rPr lang="pl-PL" sz="1000" baseline="0" dirty="0">
                          <a:solidFill>
                            <a:schemeClr val="bg1"/>
                          </a:solidFill>
                          <a:latin typeface="Rubik" pitchFamily="2" charset="-79"/>
                          <a:cs typeface="Rubik" pitchFamily="2" charset="-79"/>
                          <a:sym typeface="Arial"/>
                        </a:rPr>
                        <a:t>kampaniami zapewniającymi </a:t>
                      </a:r>
                      <a:r>
                        <a:rPr lang="pl-PL" sz="1000" b="0" u="none" strike="noStrike" cap="none" baseline="0" dirty="0">
                          <a:solidFill>
                            <a:schemeClr val="bg1"/>
                          </a:solidFill>
                          <a:latin typeface="Rubik" pitchFamily="2" charset="-79"/>
                          <a:cs typeface="Rubik" pitchFamily="2" charset="-79"/>
                          <a:sym typeface="Arial"/>
                        </a:rPr>
                        <a:t>długoterminową budowę marki </a:t>
                      </a:r>
                      <a:r>
                        <a:rPr lang="pl-PL" sz="1000" b="0" u="none" strike="noStrike" cap="none" baseline="0" dirty="0" err="1">
                          <a:solidFill>
                            <a:schemeClr val="bg1"/>
                          </a:solidFill>
                          <a:latin typeface="Rubik" pitchFamily="2" charset="-79"/>
                          <a:cs typeface="Rubik" pitchFamily="2" charset="-79"/>
                          <a:sym typeface="Arial"/>
                        </a:rPr>
                        <a:t>t.j</a:t>
                      </a:r>
                      <a:r>
                        <a:rPr lang="pl-PL" sz="1000" baseline="0" dirty="0">
                          <a:solidFill>
                            <a:schemeClr val="bg1"/>
                          </a:solidFill>
                          <a:latin typeface="Rubik" pitchFamily="2" charset="-79"/>
                          <a:cs typeface="Rubik" pitchFamily="2" charset="-79"/>
                          <a:sym typeface="Arial"/>
                        </a:rPr>
                        <a:t>. zwiększenie preferencji zakupowych w stosunku do marki </a:t>
                      </a:r>
                      <a:r>
                        <a:rPr lang="pl-PL" sz="1000" b="0" u="none" strike="noStrike" cap="none" baseline="0" dirty="0">
                          <a:solidFill>
                            <a:schemeClr val="bg1"/>
                          </a:solidFill>
                          <a:latin typeface="Rubik" pitchFamily="2" charset="-79"/>
                          <a:cs typeface="Rubik" pitchFamily="2" charset="-79"/>
                          <a:sym typeface="Arial"/>
                        </a:rPr>
                        <a:t>(efekt jest widoczny po 6 miesiącach i trwa dłużej), a aktywacjami nastawionymi na szybki efekt sprzedażowy (efekt utrzymuje się maksymalnie do 6 miesięcy)</a:t>
                      </a:r>
                      <a:endParaRPr lang="pl-PL" sz="1000" b="0" i="0" u="none" strike="noStrike" cap="none" baseline="0" dirty="0">
                        <a:solidFill>
                          <a:schemeClr val="bg1"/>
                        </a:solidFill>
                        <a:latin typeface="Rubik" pitchFamily="2" charset="-79"/>
                        <a:ea typeface="Arial"/>
                        <a:cs typeface="Rubik" pitchFamily="2" charset="-79"/>
                        <a:sym typeface="Arial"/>
                      </a:endParaRPr>
                    </a:p>
                  </a:txBody>
                  <a:tcPr marL="144000" marR="144000" marT="144000" marB="144000" anchor="ctr" anchorCtr="1">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Rubik" pitchFamily="2" charset="-79"/>
                          <a:sym typeface="Arial"/>
                        </a:rPr>
                        <a:t>Procentowy stosun</a:t>
                      </a:r>
                      <a:r>
                        <a:rPr lang="pl-PL" sz="900" baseline="0" dirty="0">
                          <a:solidFill>
                            <a:srgbClr val="000000"/>
                          </a:solidFill>
                          <a:latin typeface="Rubik" pitchFamily="2" charset="-79"/>
                          <a:sym typeface="Arial"/>
                        </a:rPr>
                        <a:t>ek inwestycji w jeden i drugi rodzaj aktywności.</a:t>
                      </a:r>
                    </a:p>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Rubik" pitchFamily="2" charset="-79"/>
                          <a:sym typeface="Arial"/>
                        </a:rPr>
                        <a:t>Rekomendowany podział </a:t>
                      </a:r>
                      <a:r>
                        <a:rPr lang="pl-PL" sz="900" baseline="0" dirty="0">
                          <a:solidFill>
                            <a:srgbClr val="000000"/>
                          </a:solidFill>
                          <a:latin typeface="Rubik" pitchFamily="2" charset="-79"/>
                          <a:sym typeface="Arial"/>
                        </a:rPr>
                        <a:t>różni się w zależności od branży, nie istnieje jeden złoty środek.</a:t>
                      </a:r>
                      <a:endParaRPr lang="pl-PL" sz="900" baseline="0" dirty="0">
                        <a:solidFill>
                          <a:srgbClr val="000000"/>
                        </a:solidFill>
                        <a:latin typeface="Rubik" pitchFamily="2" charset="-79"/>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900" b="0" u="none" strike="noStrike" cap="none" baseline="0" dirty="0">
                          <a:solidFill>
                            <a:schemeClr val="dk1"/>
                          </a:solidFill>
                          <a:latin typeface="Rubik" pitchFamily="2" charset="-79"/>
                          <a:sym typeface="Arial"/>
                        </a:rPr>
                        <a:t>Dane własne reklamodawcy</a:t>
                      </a:r>
                      <a:endParaRPr lang="pl-PL" sz="900" baseline="0" dirty="0">
                        <a:latin typeface="Rubik" pitchFamily="2" charset="-79"/>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aseline="0" dirty="0">
                          <a:solidFill>
                            <a:srgbClr val="000000"/>
                          </a:solidFill>
                          <a:latin typeface="Rubik" pitchFamily="2" charset="-79"/>
                          <a:sym typeface="Arial"/>
                        </a:rPr>
                        <a:t>Wskaźnik pomaga odpowiedzieć ma pytanie:</a:t>
                      </a:r>
                      <a:endParaRPr lang="pl-PL" sz="900" b="0" u="none" strike="noStrike" cap="none" baseline="0" dirty="0">
                        <a:solidFill>
                          <a:srgbClr val="000000"/>
                        </a:solidFill>
                        <a:latin typeface="Rubik" pitchFamily="2" charset="-79"/>
                        <a:sym typeface="Arial"/>
                      </a:endParaRPr>
                    </a:p>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Rubik" pitchFamily="2" charset="-79"/>
                          <a:sym typeface="Arial"/>
                        </a:rPr>
                        <a:t>Czy w naszych działaniach marketingowych zachowujemy właściwą równowagę między zwiększaniem bieżącej sprzedaży a budowaniem przyszłej profitowości?</a:t>
                      </a:r>
                    </a:p>
                    <a:p>
                      <a:endParaRPr lang="pl-PL" sz="900" baseline="0" dirty="0">
                        <a:latin typeface="Rubik" pitchFamily="2" charset="-79"/>
                      </a:endParaRP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78588458"/>
                  </a:ext>
                </a:extLst>
              </a:tr>
              <a:tr h="1082519">
                <a:tc>
                  <a:txBody>
                    <a:bodyPr/>
                    <a:lstStyle/>
                    <a:p>
                      <a:pPr marL="0" marR="0" lvl="0" indent="0" algn="l" rtl="0">
                        <a:lnSpc>
                          <a:spcPct val="90000"/>
                        </a:lnSpc>
                        <a:spcBef>
                          <a:spcPts val="1000"/>
                        </a:spcBef>
                        <a:spcAft>
                          <a:spcPts val="0"/>
                        </a:spcAft>
                        <a:buClr>
                          <a:srgbClr val="000000"/>
                        </a:buClr>
                        <a:buSzPts val="3200"/>
                        <a:buFont typeface="Arial"/>
                        <a:buNone/>
                      </a:pPr>
                      <a:r>
                        <a:rPr lang="pl-PL" sz="1400" b="1" kern="1200" baseline="0" dirty="0">
                          <a:solidFill>
                            <a:schemeClr val="bg1"/>
                          </a:solidFill>
                          <a:latin typeface="+mj-lt"/>
                          <a:ea typeface="+mn-ea"/>
                          <a:cs typeface="Rubik SemiBold" pitchFamily="2" charset="-79"/>
                          <a:sym typeface="Arial"/>
                        </a:rPr>
                        <a:t>Total A&amp;M</a:t>
                      </a:r>
                    </a:p>
                    <a:p>
                      <a:pPr>
                        <a:lnSpc>
                          <a:spcPct val="90000"/>
                        </a:lnSpc>
                        <a:spcBef>
                          <a:spcPts val="1000"/>
                        </a:spcBef>
                        <a:buClr>
                          <a:srgbClr val="000000"/>
                        </a:buClr>
                        <a:buSzPts val="3200"/>
                      </a:pPr>
                      <a:r>
                        <a:rPr lang="pl-PL" sz="1000" b="0" u="none" strike="noStrike" cap="none" baseline="0" dirty="0">
                          <a:solidFill>
                            <a:schemeClr val="bg1"/>
                          </a:solidFill>
                          <a:latin typeface="Rubik" pitchFamily="2" charset="-79"/>
                          <a:sym typeface="Arial"/>
                        </a:rPr>
                        <a:t>Udział inwestycji w reklamę oraz marketing w całości przychodów ze sprzedaży</a:t>
                      </a:r>
                      <a:endParaRPr lang="pl-PL" sz="1000" baseline="0" dirty="0">
                        <a:solidFill>
                          <a:schemeClr val="bg1"/>
                        </a:solidFill>
                        <a:latin typeface="Rubik" pitchFamily="2" charset="-79"/>
                        <a:ea typeface="Arial"/>
                        <a:cs typeface="Arial"/>
                        <a:sym typeface="Arial"/>
                      </a:endParaRP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buClr>
                          <a:srgbClr val="000000"/>
                        </a:buClr>
                        <a:buSzPts val="1200"/>
                      </a:pPr>
                      <a:r>
                        <a:rPr lang="pl-PL" sz="900" b="0" u="none" strike="noStrike" cap="none" baseline="0" dirty="0">
                          <a:solidFill>
                            <a:srgbClr val="000000"/>
                          </a:solidFill>
                          <a:latin typeface="Rubik" pitchFamily="2" charset="-79"/>
                          <a:sym typeface="Arial"/>
                        </a:rPr>
                        <a:t>Udział procentowy: Wydatki na reklamę oraz marketing / Przychody ze sprzedaży </a:t>
                      </a:r>
                    </a:p>
                    <a:p>
                      <a:pPr>
                        <a:buClr>
                          <a:srgbClr val="000000"/>
                        </a:buClr>
                        <a:buSzPts val="1200"/>
                      </a:pPr>
                      <a:endParaRPr lang="pl-PL" sz="900" baseline="0" dirty="0">
                        <a:solidFill>
                          <a:srgbClr val="000000"/>
                        </a:solidFill>
                        <a:latin typeface="Rubik" pitchFamily="2" charset="-79"/>
                        <a:sym typeface="Arial"/>
                      </a:endParaRPr>
                    </a:p>
                    <a:p>
                      <a:pPr>
                        <a:buClr>
                          <a:srgbClr val="000000"/>
                        </a:buClr>
                        <a:buSzPts val="1200"/>
                      </a:pPr>
                      <a:r>
                        <a:rPr lang="pl-PL" sz="900" b="0" u="none" strike="noStrike" cap="none" baseline="0" dirty="0">
                          <a:solidFill>
                            <a:srgbClr val="000000"/>
                          </a:solidFill>
                          <a:latin typeface="Rubik" pitchFamily="2" charset="-79"/>
                          <a:sym typeface="Arial"/>
                        </a:rPr>
                        <a:t>Alternatywa/ Uzupełnienie SOS</a:t>
                      </a:r>
                    </a:p>
                    <a:p>
                      <a:pPr>
                        <a:buClr>
                          <a:srgbClr val="000000"/>
                        </a:buClr>
                        <a:buSzPts val="1200"/>
                      </a:pPr>
                      <a:endParaRPr lang="pl-PL" sz="900" b="0" u="none" strike="noStrike" cap="none" baseline="0" dirty="0">
                        <a:solidFill>
                          <a:srgbClr val="000000"/>
                        </a:solidFill>
                        <a:latin typeface="Rubik" pitchFamily="2" charset="-79"/>
                        <a:sym typeface="Arial"/>
                      </a:endParaRPr>
                    </a:p>
                    <a:p>
                      <a:pPr>
                        <a:buClr>
                          <a:srgbClr val="000000"/>
                        </a:buClr>
                        <a:buSzPts val="1200"/>
                      </a:pPr>
                      <a:r>
                        <a:rPr lang="pl-PL" sz="900" b="0" u="none" strike="noStrike" cap="none" baseline="0" dirty="0">
                          <a:solidFill>
                            <a:srgbClr val="000000"/>
                          </a:solidFill>
                          <a:latin typeface="Rubik" pitchFamily="2" charset="-79"/>
                          <a:sym typeface="Arial"/>
                        </a:rPr>
                        <a:t>Zazwyczaj mieści się w przedziale 1-15%</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900" b="0" u="none" strike="noStrike" cap="none" baseline="0" dirty="0">
                          <a:solidFill>
                            <a:schemeClr val="dk1"/>
                          </a:solidFill>
                          <a:latin typeface="Rubik" pitchFamily="2" charset="-79"/>
                          <a:sym typeface="Arial"/>
                        </a:rPr>
                        <a:t>Dane własne reklamodawcy</a:t>
                      </a:r>
                      <a:endParaRPr lang="pl-PL" sz="900" baseline="0" dirty="0">
                        <a:latin typeface="Rubik" pitchFamily="2" charset="-79"/>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900" b="0" u="none" strike="noStrike" cap="none" baseline="0" dirty="0">
                          <a:solidFill>
                            <a:srgbClr val="000000"/>
                          </a:solidFill>
                          <a:latin typeface="Rubik" pitchFamily="2" charset="-79"/>
                          <a:sym typeface="Arial"/>
                        </a:rPr>
                        <a:t>Wskaźnik pomocny w uzgadnianiu strategii inwestycyjnej przedsiębiorstwa. </a:t>
                      </a:r>
                    </a:p>
                    <a:p>
                      <a:endParaRPr lang="pl-PL" sz="900" baseline="0" dirty="0">
                        <a:latin typeface="Rubik" pitchFamily="2" charset="-79"/>
                      </a:endParaRP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r h="2018152">
                <a:tc>
                  <a:txBody>
                    <a:bodyPr/>
                    <a:lstStyle/>
                    <a:p>
                      <a:pPr marL="0" lvl="0" indent="0" algn="l" rtl="0">
                        <a:lnSpc>
                          <a:spcPct val="90000"/>
                        </a:lnSpc>
                        <a:spcBef>
                          <a:spcPts val="1000"/>
                        </a:spcBef>
                        <a:spcAft>
                          <a:spcPts val="0"/>
                        </a:spcAft>
                        <a:buSzPts val="3200"/>
                        <a:buNone/>
                      </a:pPr>
                      <a:r>
                        <a:rPr lang="pl-PL" sz="1400" b="1" kern="1200" baseline="0" dirty="0" err="1">
                          <a:solidFill>
                            <a:schemeClr val="bg1"/>
                          </a:solidFill>
                          <a:latin typeface="+mj-lt"/>
                          <a:ea typeface="+mn-ea"/>
                          <a:cs typeface="Rubik SemiBold" pitchFamily="2" charset="-79"/>
                        </a:rPr>
                        <a:t>Working</a:t>
                      </a:r>
                      <a:r>
                        <a:rPr lang="pl-PL" sz="1400" b="1" kern="1200" baseline="0" dirty="0">
                          <a:solidFill>
                            <a:schemeClr val="bg1"/>
                          </a:solidFill>
                          <a:latin typeface="+mj-lt"/>
                          <a:ea typeface="+mn-ea"/>
                          <a:cs typeface="Rubik SemiBold" pitchFamily="2" charset="-79"/>
                        </a:rPr>
                        <a:t> / Non </a:t>
                      </a:r>
                      <a:r>
                        <a:rPr lang="pl-PL" sz="1400" b="1" kern="1200" baseline="0" dirty="0" err="1">
                          <a:solidFill>
                            <a:schemeClr val="bg1"/>
                          </a:solidFill>
                          <a:latin typeface="+mj-lt"/>
                          <a:ea typeface="+mn-ea"/>
                          <a:cs typeface="Rubik SemiBold" pitchFamily="2" charset="-79"/>
                        </a:rPr>
                        <a:t>Working</a:t>
                      </a:r>
                      <a:r>
                        <a:rPr lang="pl-PL" sz="1400" b="1" kern="1200" baseline="0" dirty="0">
                          <a:solidFill>
                            <a:schemeClr val="bg1"/>
                          </a:solidFill>
                          <a:latin typeface="+mj-lt"/>
                          <a:ea typeface="+mn-ea"/>
                          <a:cs typeface="Rubik SemiBold" pitchFamily="2" charset="-79"/>
                        </a:rPr>
                        <a:t>  A&amp;M</a:t>
                      </a:r>
                    </a:p>
                    <a:p>
                      <a:pPr marL="0" lvl="0" indent="0" algn="l" rtl="0">
                        <a:lnSpc>
                          <a:spcPct val="90000"/>
                        </a:lnSpc>
                        <a:spcBef>
                          <a:spcPts val="1000"/>
                        </a:spcBef>
                        <a:spcAft>
                          <a:spcPts val="0"/>
                        </a:spcAft>
                        <a:buSzPts val="3200"/>
                        <a:buNone/>
                      </a:pPr>
                      <a:r>
                        <a:rPr lang="pl-PL" sz="1000" baseline="0" dirty="0">
                          <a:solidFill>
                            <a:schemeClr val="bg1"/>
                          </a:solidFill>
                          <a:latin typeface="Rubik" pitchFamily="2" charset="-79"/>
                          <a:cs typeface="Rubik" pitchFamily="2" charset="-79"/>
                        </a:rPr>
                        <a:t>Udział inwestycji na bezpośrednią komunikację z konsumentem w skali całego budżetu marketingowego</a:t>
                      </a:r>
                    </a:p>
                    <a:p>
                      <a:pPr marL="0" lvl="0" indent="0" algn="l" rtl="0">
                        <a:lnSpc>
                          <a:spcPct val="90000"/>
                        </a:lnSpc>
                        <a:spcBef>
                          <a:spcPts val="1000"/>
                        </a:spcBef>
                        <a:spcAft>
                          <a:spcPts val="0"/>
                        </a:spcAft>
                        <a:buSzPts val="3200"/>
                        <a:buNone/>
                      </a:pPr>
                      <a:r>
                        <a:rPr lang="pl-PL" sz="1000" baseline="0" dirty="0">
                          <a:solidFill>
                            <a:schemeClr val="bg1"/>
                          </a:solidFill>
                          <a:latin typeface="Rubik" pitchFamily="2" charset="-79"/>
                          <a:cs typeface="Rubik" pitchFamily="2" charset="-79"/>
                        </a:rPr>
                        <a:t>Relacja budżetu: </a:t>
                      </a:r>
                      <a:r>
                        <a:rPr lang="pl-PL" sz="1000" baseline="0" dirty="0" err="1">
                          <a:solidFill>
                            <a:schemeClr val="bg1"/>
                          </a:solidFill>
                          <a:latin typeface="Rubik" pitchFamily="2" charset="-79"/>
                          <a:cs typeface="Rubik" pitchFamily="2" charset="-79"/>
                        </a:rPr>
                        <a:t>Working</a:t>
                      </a:r>
                      <a:r>
                        <a:rPr lang="pl-PL" sz="1000" baseline="0" dirty="0">
                          <a:solidFill>
                            <a:schemeClr val="bg1"/>
                          </a:solidFill>
                          <a:latin typeface="Rubik" pitchFamily="2" charset="-79"/>
                          <a:cs typeface="Rubik" pitchFamily="2" charset="-79"/>
                        </a:rPr>
                        <a:t> A&amp;M w stosunku do Non-</a:t>
                      </a:r>
                      <a:r>
                        <a:rPr lang="pl-PL" sz="1000" baseline="0" dirty="0" err="1">
                          <a:solidFill>
                            <a:schemeClr val="bg1"/>
                          </a:solidFill>
                          <a:latin typeface="Rubik" pitchFamily="2" charset="-79"/>
                          <a:cs typeface="Rubik" pitchFamily="2" charset="-79"/>
                        </a:rPr>
                        <a:t>Working</a:t>
                      </a:r>
                      <a:r>
                        <a:rPr lang="pl-PL" sz="1000" baseline="0" dirty="0">
                          <a:solidFill>
                            <a:schemeClr val="bg1"/>
                          </a:solidFill>
                          <a:latin typeface="Rubik" pitchFamily="2" charset="-79"/>
                          <a:cs typeface="Rubik" pitchFamily="2" charset="-79"/>
                        </a:rPr>
                        <a:t> A&amp;M</a:t>
                      </a:r>
                    </a:p>
                    <a:p>
                      <a:endParaRPr lang="pl-PL" sz="1000" baseline="0" dirty="0">
                        <a:solidFill>
                          <a:schemeClr val="bg1"/>
                        </a:solidFill>
                        <a:latin typeface="Rubik Light" pitchFamily="2" charset="-79"/>
                      </a:endParaRP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rtl="0">
                        <a:lnSpc>
                          <a:spcPct val="90000"/>
                        </a:lnSpc>
                        <a:spcBef>
                          <a:spcPts val="1000"/>
                        </a:spcBef>
                        <a:spcAft>
                          <a:spcPts val="0"/>
                        </a:spcAft>
                        <a:buClr>
                          <a:schemeClr val="dk1"/>
                        </a:buClr>
                        <a:buSzPts val="3200"/>
                        <a:buFont typeface="Arial"/>
                        <a:buNone/>
                      </a:pPr>
                      <a:r>
                        <a:rPr lang="pl-PL" sz="900" b="0" u="none" strike="noStrike" cap="none" baseline="0" dirty="0">
                          <a:solidFill>
                            <a:srgbClr val="000000"/>
                          </a:solidFill>
                          <a:latin typeface="Rubik" pitchFamily="2" charset="-79"/>
                          <a:sym typeface="Arial"/>
                        </a:rPr>
                        <a:t>Udział procentowy budżetu „</a:t>
                      </a:r>
                      <a:r>
                        <a:rPr lang="pl-PL" sz="900" b="0" u="none" strike="noStrike" cap="none" baseline="0" dirty="0" err="1">
                          <a:solidFill>
                            <a:srgbClr val="000000"/>
                          </a:solidFill>
                          <a:latin typeface="Rubik" pitchFamily="2" charset="-79"/>
                          <a:sym typeface="Arial"/>
                        </a:rPr>
                        <a:t>working</a:t>
                      </a:r>
                      <a:r>
                        <a:rPr lang="pl-PL" sz="900" b="0" u="none" strike="noStrike" cap="none" baseline="0" dirty="0">
                          <a:solidFill>
                            <a:srgbClr val="000000"/>
                          </a:solidFill>
                          <a:latin typeface="Rubik" pitchFamily="2" charset="-79"/>
                          <a:sym typeface="Arial"/>
                        </a:rPr>
                        <a:t>” w całości budżetu marketingowego.</a:t>
                      </a:r>
                    </a:p>
                    <a:p>
                      <a:pPr marL="0" marR="0" lvl="0" indent="0" algn="l" rtl="0">
                        <a:lnSpc>
                          <a:spcPct val="90000"/>
                        </a:lnSpc>
                        <a:spcBef>
                          <a:spcPts val="1000"/>
                        </a:spcBef>
                        <a:spcAft>
                          <a:spcPts val="0"/>
                        </a:spcAft>
                        <a:buClr>
                          <a:schemeClr val="dk1"/>
                        </a:buClr>
                        <a:buSzPts val="3200"/>
                        <a:buFont typeface="Arial"/>
                        <a:buNone/>
                      </a:pPr>
                      <a:r>
                        <a:rPr lang="pl-PL" sz="900" b="0" u="none" strike="noStrike" cap="none" baseline="0" dirty="0" err="1">
                          <a:solidFill>
                            <a:srgbClr val="000000"/>
                          </a:solidFill>
                          <a:latin typeface="Rubik" pitchFamily="2" charset="-79"/>
                          <a:sym typeface="Arial"/>
                        </a:rPr>
                        <a:t>Working</a:t>
                      </a:r>
                      <a:r>
                        <a:rPr lang="pl-PL" sz="900" b="0" u="none" strike="noStrike" cap="none" baseline="0" dirty="0">
                          <a:solidFill>
                            <a:srgbClr val="000000"/>
                          </a:solidFill>
                          <a:latin typeface="Rubik" pitchFamily="2" charset="-79"/>
                          <a:sym typeface="Arial"/>
                        </a:rPr>
                        <a:t> A&amp;M – to suma budżetów na bezpośrednią komunikację z konsumentem: koszt emisji reklam w mediach czy koszty </a:t>
                      </a:r>
                      <a:r>
                        <a:rPr lang="pl-PL" sz="900" b="0" u="none" strike="noStrike" cap="none" baseline="0" dirty="0" err="1">
                          <a:solidFill>
                            <a:srgbClr val="000000"/>
                          </a:solidFill>
                          <a:latin typeface="Rubik" pitchFamily="2" charset="-79"/>
                          <a:sym typeface="Arial"/>
                        </a:rPr>
                        <a:t>samplingu</a:t>
                      </a:r>
                      <a:r>
                        <a:rPr lang="pl-PL" sz="900" b="0" u="none" strike="noStrike" cap="none" baseline="0" dirty="0">
                          <a:solidFill>
                            <a:srgbClr val="000000"/>
                          </a:solidFill>
                          <a:latin typeface="Rubik" pitchFamily="2" charset="-79"/>
                          <a:sym typeface="Arial"/>
                        </a:rPr>
                        <a:t>.</a:t>
                      </a:r>
                      <a:endParaRPr lang="pl-PL" sz="900" baseline="0" dirty="0">
                        <a:latin typeface="Rubik" pitchFamily="2" charset="-79"/>
                      </a:endParaRPr>
                    </a:p>
                    <a:p>
                      <a:pPr marL="0" marR="0" lvl="0" indent="0" algn="l" rtl="0">
                        <a:lnSpc>
                          <a:spcPct val="90000"/>
                        </a:lnSpc>
                        <a:spcBef>
                          <a:spcPts val="1000"/>
                        </a:spcBef>
                        <a:spcAft>
                          <a:spcPts val="0"/>
                        </a:spcAft>
                        <a:buClr>
                          <a:schemeClr val="dk1"/>
                        </a:buClr>
                        <a:buSzPts val="3200"/>
                        <a:buFont typeface="Arial"/>
                        <a:buNone/>
                      </a:pPr>
                      <a:r>
                        <a:rPr lang="pl-PL" sz="900" b="0" u="none" strike="noStrike" cap="none" baseline="0" dirty="0">
                          <a:solidFill>
                            <a:srgbClr val="000000"/>
                          </a:solidFill>
                          <a:latin typeface="Rubik" pitchFamily="2" charset="-79"/>
                          <a:sym typeface="Arial"/>
                        </a:rPr>
                        <a:t>Non-</a:t>
                      </a:r>
                      <a:r>
                        <a:rPr lang="pl-PL" sz="900" b="0" u="none" strike="noStrike" cap="none" baseline="0" dirty="0" err="1">
                          <a:solidFill>
                            <a:srgbClr val="000000"/>
                          </a:solidFill>
                          <a:latin typeface="Rubik" pitchFamily="2" charset="-79"/>
                          <a:sym typeface="Arial"/>
                        </a:rPr>
                        <a:t>Working</a:t>
                      </a:r>
                      <a:r>
                        <a:rPr lang="pl-PL" sz="900" b="0" u="none" strike="noStrike" cap="none" baseline="0" dirty="0">
                          <a:solidFill>
                            <a:srgbClr val="000000"/>
                          </a:solidFill>
                          <a:latin typeface="Rubik" pitchFamily="2" charset="-79"/>
                          <a:sym typeface="Arial"/>
                        </a:rPr>
                        <a:t> A&amp;M to suma kosztów obsługi agencji, koszty produkcji reklamowej ATL &amp; BTL, koszty badań itp.  </a:t>
                      </a:r>
                      <a:endParaRPr lang="pl-PL" sz="900" b="0" u="none" strike="noStrike" cap="none" baseline="0" dirty="0">
                        <a:solidFill>
                          <a:schemeClr val="dk1"/>
                        </a:solidFill>
                        <a:latin typeface="Rubik" pitchFamily="2" charset="-79"/>
                        <a:sym typeface="Arial"/>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900" b="0" u="none" strike="noStrike" cap="none" baseline="0" dirty="0">
                          <a:solidFill>
                            <a:schemeClr val="dk1"/>
                          </a:solidFill>
                          <a:latin typeface="Rubik" pitchFamily="2" charset="-79"/>
                          <a:sym typeface="Arial"/>
                        </a:rPr>
                        <a:t>Dane własne reklamodawcy</a:t>
                      </a:r>
                      <a:endParaRPr lang="pl-PL" sz="900" baseline="0" dirty="0">
                        <a:latin typeface="Rubik" pitchFamily="2" charset="-79"/>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r>
                        <a:rPr lang="pl-PL" sz="900" kern="0" baseline="0" dirty="0">
                          <a:solidFill>
                            <a:srgbClr val="000000"/>
                          </a:solidFill>
                          <a:latin typeface="Rubik" pitchFamily="2" charset="-79"/>
                        </a:rPr>
                        <a:t>Wskaźnik pokazujący jaka część budżetu marketingowego inwestowana jest w bezpośrednią komunikację z konsumentem. Warto porównać wynik z danymi w kategorii.</a:t>
                      </a:r>
                      <a:endParaRPr lang="pl-PL" sz="900" kern="0" baseline="0" dirty="0">
                        <a:solidFill>
                          <a:schemeClr val="tx1"/>
                        </a:solidFill>
                        <a:latin typeface="Rubik" pitchFamily="2" charset="-79"/>
                      </a:endParaRPr>
                    </a:p>
                    <a:p>
                      <a:pPr marL="0" indent="0"/>
                      <a:endParaRPr lang="pl-PL" sz="900" kern="0" baseline="0" dirty="0">
                        <a:solidFill>
                          <a:srgbClr val="000000"/>
                        </a:solidFill>
                        <a:latin typeface="Rubik" pitchFamily="2" charset="-79"/>
                      </a:endParaRPr>
                    </a:p>
                    <a:p>
                      <a:pPr marL="0" indent="0"/>
                      <a:r>
                        <a:rPr lang="pl-PL" sz="900" kern="0" baseline="0" dirty="0">
                          <a:solidFill>
                            <a:srgbClr val="000000"/>
                          </a:solidFill>
                          <a:latin typeface="Rubik" pitchFamily="2" charset="-79"/>
                        </a:rPr>
                        <a:t>Podstawowy wskaźnik efektywności wydatków marketingowych analizowany przez firmy konsultingowe</a:t>
                      </a:r>
                      <a:endParaRPr lang="pl-PL" sz="900" kern="0" baseline="0" dirty="0">
                        <a:latin typeface="Rubik" pitchFamily="2" charset="-79"/>
                      </a:endParaRPr>
                    </a:p>
                  </a:txBody>
                  <a:tcPr marL="144000" marR="144000" marT="144000" marB="144000" anchor="ctr">
                    <a:lnL w="12700" cap="flat" cmpd="sng" algn="ctr">
                      <a:solidFill>
                        <a:schemeClr val="tx1"/>
                      </a:solidFill>
                      <a:prstDash val="dot"/>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00292014"/>
                  </a:ext>
                </a:extLst>
              </a:tr>
            </a:tbl>
          </a:graphicData>
        </a:graphic>
      </p:graphicFrame>
      <p:pic>
        <p:nvPicPr>
          <p:cNvPr id="7" name="Graphic 6">
            <a:extLst>
              <a:ext uri="{FF2B5EF4-FFF2-40B4-BE49-F238E27FC236}">
                <a16:creationId xmlns:a16="http://schemas.microsoft.com/office/drawing/2014/main" id="{3DD26AB6-20AC-2906-DEC1-9237E1B640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72000" y="6138000"/>
            <a:ext cx="720000" cy="720000"/>
          </a:xfrm>
          <a:prstGeom prst="rect">
            <a:avLst/>
          </a:prstGeom>
        </p:spPr>
      </p:pic>
    </p:spTree>
    <p:extLst>
      <p:ext uri="{BB962C8B-B14F-4D97-AF65-F5344CB8AC3E}">
        <p14:creationId xmlns:p14="http://schemas.microsoft.com/office/powerpoint/2010/main" val="3273926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D3F3A-32C9-DDC8-F5BA-6C5FF600957E}"/>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99B689CA-D6C1-225A-1687-A842074297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26891"/>
            <a:ext cx="11062204" cy="4534351"/>
          </a:xfrm>
          <a:prstGeom prst="rect">
            <a:avLst/>
          </a:prstGeom>
        </p:spPr>
      </p:pic>
      <p:sp>
        <p:nvSpPr>
          <p:cNvPr id="2" name="Title 1">
            <a:extLst>
              <a:ext uri="{FF2B5EF4-FFF2-40B4-BE49-F238E27FC236}">
                <a16:creationId xmlns:a16="http://schemas.microsoft.com/office/drawing/2014/main" id="{25954FDF-FDD9-F256-981F-CDA9A0E47A4D}"/>
              </a:ext>
            </a:extLst>
          </p:cNvPr>
          <p:cNvSpPr>
            <a:spLocks noGrp="1"/>
          </p:cNvSpPr>
          <p:nvPr>
            <p:ph type="title"/>
          </p:nvPr>
        </p:nvSpPr>
        <p:spPr>
          <a:xfrm>
            <a:off x="660918" y="287381"/>
            <a:ext cx="10515600" cy="969135"/>
          </a:xfrm>
        </p:spPr>
        <p:txBody>
          <a:bodyPr>
            <a:noAutofit/>
          </a:bodyPr>
          <a:lstStyle/>
          <a:p>
            <a:pPr>
              <a:lnSpc>
                <a:spcPct val="100000"/>
              </a:lnSpc>
              <a:spcBef>
                <a:spcPts val="0"/>
              </a:spcBef>
              <a:buClr>
                <a:srgbClr val="000000"/>
              </a:buClr>
              <a:buSzPct val="100000"/>
            </a:pPr>
            <a:r>
              <a:rPr lang="pl-PL" sz="2800" dirty="0">
                <a:ea typeface="Calibri"/>
                <a:cs typeface="Calibri"/>
                <a:sym typeface="Calibri"/>
              </a:rPr>
              <a:t>Dodatkowe uzupełnienie dla wskaźnika </a:t>
            </a:r>
            <a:br>
              <a:rPr lang="pl-PL" sz="2800" dirty="0">
                <a:ea typeface="Calibri"/>
                <a:cs typeface="Calibri"/>
                <a:sym typeface="Calibri"/>
              </a:rPr>
            </a:br>
            <a:r>
              <a:rPr lang="pl-PL" sz="2800" dirty="0">
                <a:ea typeface="Calibri"/>
                <a:cs typeface="Calibri"/>
                <a:sym typeface="Calibri"/>
              </a:rPr>
              <a:t>„Marketing </a:t>
            </a:r>
            <a:r>
              <a:rPr lang="pl-PL" sz="2800" dirty="0" err="1">
                <a:ea typeface="Calibri"/>
                <a:cs typeface="Calibri"/>
                <a:sym typeface="Calibri"/>
              </a:rPr>
              <a:t>communication</a:t>
            </a:r>
            <a:r>
              <a:rPr lang="pl-PL" sz="2800" dirty="0">
                <a:ea typeface="Calibri"/>
                <a:cs typeface="Calibri"/>
                <a:sym typeface="Calibri"/>
              </a:rPr>
              <a:t>: </a:t>
            </a:r>
            <a:r>
              <a:rPr lang="pl-PL" sz="2800" dirty="0" err="1">
                <a:ea typeface="Calibri"/>
                <a:cs typeface="Calibri"/>
                <a:sym typeface="Calibri"/>
              </a:rPr>
              <a:t>Long</a:t>
            </a:r>
            <a:r>
              <a:rPr lang="pl-PL" sz="2800" dirty="0">
                <a:ea typeface="Calibri"/>
                <a:cs typeface="Calibri"/>
                <a:sym typeface="Calibri"/>
              </a:rPr>
              <a:t>/</a:t>
            </a:r>
            <a:r>
              <a:rPr lang="pl-PL" sz="2800" dirty="0" err="1">
                <a:ea typeface="Calibri"/>
                <a:cs typeface="Calibri"/>
                <a:sym typeface="Calibri"/>
              </a:rPr>
              <a:t>Short</a:t>
            </a:r>
            <a:r>
              <a:rPr lang="pl-PL" sz="2800" dirty="0">
                <a:ea typeface="Calibri"/>
                <a:cs typeface="Calibri"/>
                <a:sym typeface="Calibri"/>
              </a:rPr>
              <a:t> </a:t>
            </a:r>
            <a:r>
              <a:rPr lang="pl-PL" sz="2800" dirty="0" err="1">
                <a:ea typeface="Calibri"/>
                <a:cs typeface="Calibri"/>
                <a:sym typeface="Calibri"/>
              </a:rPr>
              <a:t>Effects</a:t>
            </a:r>
            <a:r>
              <a:rPr lang="pl-PL" sz="2800" dirty="0">
                <a:ea typeface="Calibri"/>
                <a:cs typeface="Calibri"/>
                <a:sym typeface="Calibri"/>
              </a:rPr>
              <a:t>”</a:t>
            </a:r>
          </a:p>
        </p:txBody>
      </p:sp>
      <p:pic>
        <p:nvPicPr>
          <p:cNvPr id="3" name="Google Shape;890;p10" descr="IPA Logo PNG Transparent – Brands Logos">
            <a:extLst>
              <a:ext uri="{FF2B5EF4-FFF2-40B4-BE49-F238E27FC236}">
                <a16:creationId xmlns:a16="http://schemas.microsoft.com/office/drawing/2014/main" id="{D6FE541D-5E6E-23FC-246C-81BB6C9A5BD6}"/>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230465" y="5909998"/>
            <a:ext cx="365124" cy="365124"/>
          </a:xfrm>
          <a:prstGeom prst="rect">
            <a:avLst/>
          </a:prstGeom>
          <a:noFill/>
          <a:ln>
            <a:noFill/>
          </a:ln>
        </p:spPr>
      </p:pic>
      <p:sp>
        <p:nvSpPr>
          <p:cNvPr id="5" name="TextBox 4">
            <a:extLst>
              <a:ext uri="{FF2B5EF4-FFF2-40B4-BE49-F238E27FC236}">
                <a16:creationId xmlns:a16="http://schemas.microsoft.com/office/drawing/2014/main" id="{75FE3187-756D-D9DF-CBCE-8A3C02DEC34B}"/>
              </a:ext>
            </a:extLst>
          </p:cNvPr>
          <p:cNvSpPr txBox="1"/>
          <p:nvPr/>
        </p:nvSpPr>
        <p:spPr>
          <a:xfrm>
            <a:off x="9545662" y="5954061"/>
            <a:ext cx="684803" cy="276999"/>
          </a:xfrm>
          <a:prstGeom prst="rect">
            <a:avLst/>
          </a:prstGeom>
          <a:noFill/>
        </p:spPr>
        <p:txBody>
          <a:bodyPr wrap="none" rtlCol="0">
            <a:spAutoFit/>
          </a:bodyPr>
          <a:lstStyle/>
          <a:p>
            <a:r>
              <a:rPr lang="pl-PL" sz="1200" dirty="0"/>
              <a:t>Źródło:</a:t>
            </a:r>
          </a:p>
        </p:txBody>
      </p:sp>
      <p:pic>
        <p:nvPicPr>
          <p:cNvPr id="10" name="Graphic 9">
            <a:extLst>
              <a:ext uri="{FF2B5EF4-FFF2-40B4-BE49-F238E27FC236}">
                <a16:creationId xmlns:a16="http://schemas.microsoft.com/office/drawing/2014/main" id="{B36D2D77-0ECE-1DF9-7829-F1207039829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472000" y="6138000"/>
            <a:ext cx="720000" cy="720000"/>
          </a:xfrm>
          <a:prstGeom prst="rect">
            <a:avLst/>
          </a:prstGeom>
        </p:spPr>
      </p:pic>
      <p:sp>
        <p:nvSpPr>
          <p:cNvPr id="15" name="TextBox 14">
            <a:extLst>
              <a:ext uri="{FF2B5EF4-FFF2-40B4-BE49-F238E27FC236}">
                <a16:creationId xmlns:a16="http://schemas.microsoft.com/office/drawing/2014/main" id="{868F421C-AD56-FC45-BC17-C211E044CAD2}"/>
              </a:ext>
            </a:extLst>
          </p:cNvPr>
          <p:cNvSpPr txBox="1"/>
          <p:nvPr/>
        </p:nvSpPr>
        <p:spPr>
          <a:xfrm>
            <a:off x="10229207" y="1777013"/>
            <a:ext cx="1838131" cy="772107"/>
          </a:xfrm>
          <a:prstGeom prst="rect">
            <a:avLst/>
          </a:prstGeom>
          <a:solidFill>
            <a:schemeClr val="tx2"/>
          </a:solidFill>
          <a:effectLst>
            <a:outerShdw blurRad="50800" dist="38100" dir="8100000" algn="tr" rotWithShape="0">
              <a:prstClr val="black">
                <a:alpha val="40000"/>
              </a:prstClr>
            </a:outerShdw>
          </a:effectLst>
        </p:spPr>
        <p:txBody>
          <a:bodyPr wrap="square" lIns="108000" tIns="108000" rIns="108000" bIns="108000" rtlCol="0">
            <a:spAutoFit/>
          </a:bodyPr>
          <a:lstStyle/>
          <a:p>
            <a:r>
              <a:rPr lang="pl-PL" sz="900" b="0" i="0" u="none" strike="noStrike" cap="none" dirty="0">
                <a:solidFill>
                  <a:srgbClr val="FFFFFF"/>
                </a:solidFill>
                <a:ea typeface="Arial"/>
                <a:cs typeface="Arial"/>
                <a:sym typeface="Arial"/>
              </a:rPr>
              <a:t>Tworzy długotrwałe efekty, zazwyczaj z </a:t>
            </a:r>
            <a:r>
              <a:rPr lang="pl-PL" sz="900" i="0" u="none" strike="noStrike" cap="none" dirty="0">
                <a:solidFill>
                  <a:srgbClr val="FFFFFF"/>
                </a:solidFill>
                <a:ea typeface="Arial"/>
                <a:cs typeface="Arial"/>
                <a:sym typeface="Arial"/>
              </a:rPr>
              <a:t>pewnymi, ale mniej widocznymi </a:t>
            </a:r>
            <a:r>
              <a:rPr lang="pl-PL" sz="900" b="0" i="0" u="none" strike="noStrike" cap="none" dirty="0">
                <a:solidFill>
                  <a:srgbClr val="FFFFFF"/>
                </a:solidFill>
                <a:ea typeface="Arial"/>
                <a:cs typeface="Arial"/>
                <a:sym typeface="Arial"/>
              </a:rPr>
              <a:t>efektami aktywacji w okresie kampanii</a:t>
            </a:r>
            <a:endParaRPr lang="pl-PL" sz="900" dirty="0">
              <a:solidFill>
                <a:srgbClr val="FFFFFF"/>
              </a:solidFill>
            </a:endParaRPr>
          </a:p>
        </p:txBody>
      </p:sp>
      <p:sp>
        <p:nvSpPr>
          <p:cNvPr id="16" name="TextBox 15">
            <a:extLst>
              <a:ext uri="{FF2B5EF4-FFF2-40B4-BE49-F238E27FC236}">
                <a16:creationId xmlns:a16="http://schemas.microsoft.com/office/drawing/2014/main" id="{3FD1F99C-A4EC-7F59-1152-29EE585CE04B}"/>
              </a:ext>
            </a:extLst>
          </p:cNvPr>
          <p:cNvSpPr txBox="1"/>
          <p:nvPr/>
        </p:nvSpPr>
        <p:spPr>
          <a:xfrm>
            <a:off x="10229207" y="3992593"/>
            <a:ext cx="1838130" cy="1049106"/>
          </a:xfrm>
          <a:prstGeom prst="rect">
            <a:avLst/>
          </a:prstGeom>
          <a:solidFill>
            <a:srgbClr val="CCC2C0"/>
          </a:solidFill>
          <a:effectLst>
            <a:outerShdw blurRad="50800" dist="38100" dir="8100000" algn="tr" rotWithShape="0">
              <a:prstClr val="black">
                <a:alpha val="40000"/>
              </a:prstClr>
            </a:outerShdw>
          </a:effectLst>
        </p:spPr>
        <p:txBody>
          <a:bodyPr wrap="square" lIns="108000" tIns="108000" rIns="108000" bIns="108000" rtlCol="0">
            <a:spAutoFit/>
          </a:bodyPr>
          <a:lstStyle/>
          <a:p>
            <a:r>
              <a:rPr lang="pl-PL" sz="900" b="0" i="0" u="none" strike="noStrike" cap="none" dirty="0">
                <a:ea typeface="Arial"/>
                <a:cs typeface="Arial"/>
                <a:sym typeface="Arial"/>
              </a:rPr>
              <a:t>Szybko tworzy efekty, zwłaszcza w przypadku zainteresowania aktywacją/zakupem, ale ich efekty maleją po zakończeniu kampanii.</a:t>
            </a:r>
            <a:endParaRPr lang="pl-PL" sz="900" dirty="0"/>
          </a:p>
        </p:txBody>
      </p:sp>
    </p:spTree>
    <p:extLst>
      <p:ext uri="{BB962C8B-B14F-4D97-AF65-F5344CB8AC3E}">
        <p14:creationId xmlns:p14="http://schemas.microsoft.com/office/powerpoint/2010/main" val="2428156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D5B67E6-8E67-7F14-9AB4-ADE974659616}"/>
              </a:ext>
            </a:extLst>
          </p:cNvPr>
          <p:cNvGraphicFramePr>
            <a:graphicFrameLocks noGrp="1"/>
          </p:cNvGraphicFramePr>
          <p:nvPr>
            <p:extLst>
              <p:ext uri="{D42A27DB-BD31-4B8C-83A1-F6EECF244321}">
                <p14:modId xmlns:p14="http://schemas.microsoft.com/office/powerpoint/2010/main" val="1646056405"/>
              </p:ext>
            </p:extLst>
          </p:nvPr>
        </p:nvGraphicFramePr>
        <p:xfrm>
          <a:off x="281354" y="572756"/>
          <a:ext cx="11535508" cy="4950252"/>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818117">
                  <a:extLst>
                    <a:ext uri="{9D8B030D-6E8A-4147-A177-3AD203B41FA5}">
                      <a16:colId xmlns:a16="http://schemas.microsoft.com/office/drawing/2014/main" val="4176813105"/>
                    </a:ext>
                  </a:extLst>
                </a:gridCol>
                <a:gridCol w="2599439">
                  <a:extLst>
                    <a:ext uri="{9D8B030D-6E8A-4147-A177-3AD203B41FA5}">
                      <a16:colId xmlns:a16="http://schemas.microsoft.com/office/drawing/2014/main" val="1830216405"/>
                    </a:ext>
                  </a:extLst>
                </a:gridCol>
                <a:gridCol w="2979547">
                  <a:extLst>
                    <a:ext uri="{9D8B030D-6E8A-4147-A177-3AD203B41FA5}">
                      <a16:colId xmlns:a16="http://schemas.microsoft.com/office/drawing/2014/main" val="560766329"/>
                    </a:ext>
                  </a:extLst>
                </a:gridCol>
                <a:gridCol w="2138405">
                  <a:extLst>
                    <a:ext uri="{9D8B030D-6E8A-4147-A177-3AD203B41FA5}">
                      <a16:colId xmlns:a16="http://schemas.microsoft.com/office/drawing/2014/main" val="2948584809"/>
                    </a:ext>
                  </a:extLst>
                </a:gridCol>
              </a:tblGrid>
              <a:tr h="615596">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730780">
                <a:tc>
                  <a:txBody>
                    <a:bodyPr/>
                    <a:lstStyle/>
                    <a:p>
                      <a:pPr marL="0" marR="0" lvl="0" indent="0" algn="l" rtl="0">
                        <a:lnSpc>
                          <a:spcPct val="90000"/>
                        </a:lnSpc>
                        <a:spcBef>
                          <a:spcPts val="1000"/>
                        </a:spcBef>
                        <a:spcAft>
                          <a:spcPts val="0"/>
                        </a:spcAft>
                        <a:buClr>
                          <a:srgbClr val="000000"/>
                        </a:buClr>
                        <a:buSzPts val="3200"/>
                        <a:buFont typeface="Arial"/>
                        <a:buNone/>
                      </a:pPr>
                      <a:r>
                        <a:rPr lang="pl-PL" sz="1400" b="1" kern="1200" baseline="0" dirty="0">
                          <a:solidFill>
                            <a:schemeClr val="bg1"/>
                          </a:solidFill>
                          <a:latin typeface="+mj-lt"/>
                          <a:ea typeface="+mn-ea"/>
                          <a:cs typeface="Rubik SemiBold" pitchFamily="2" charset="-79"/>
                          <a:sym typeface="Arial"/>
                        </a:rPr>
                        <a:t>Reach</a:t>
                      </a:r>
                    </a:p>
                    <a:p>
                      <a:pPr marL="0" marR="0" lvl="0" indent="0" algn="l" rtl="0">
                        <a:lnSpc>
                          <a:spcPct val="90000"/>
                        </a:lnSpc>
                        <a:spcBef>
                          <a:spcPts val="1000"/>
                        </a:spcBef>
                        <a:spcAft>
                          <a:spcPts val="0"/>
                        </a:spcAft>
                        <a:buClr>
                          <a:srgbClr val="000000"/>
                        </a:buClr>
                        <a:buSzPts val="3200"/>
                        <a:buFont typeface="Arial"/>
                        <a:buNone/>
                      </a:pPr>
                      <a:r>
                        <a:rPr lang="pl-PL" sz="1000" b="0" i="0" u="none" strike="noStrike" cap="none" baseline="0" dirty="0">
                          <a:solidFill>
                            <a:schemeClr val="bg1"/>
                          </a:solidFill>
                          <a:latin typeface="Rubik" pitchFamily="2" charset="-79"/>
                          <a:ea typeface="Arial"/>
                          <a:cs typeface="Rubik" pitchFamily="2" charset="-79"/>
                          <a:sym typeface="Arial"/>
                        </a:rPr>
                        <a:t>Zasięg komunikacji / Zasięg mediów</a:t>
                      </a:r>
                    </a:p>
                    <a:p>
                      <a:pPr marL="0" marR="0" lvl="0" indent="0" algn="l" rtl="0">
                        <a:lnSpc>
                          <a:spcPct val="90000"/>
                        </a:lnSpc>
                        <a:spcBef>
                          <a:spcPts val="1000"/>
                        </a:spcBef>
                        <a:spcAft>
                          <a:spcPts val="0"/>
                        </a:spcAft>
                        <a:buClr>
                          <a:srgbClr val="000000"/>
                        </a:buClr>
                        <a:buSzPts val="3200"/>
                        <a:buFont typeface="Arial"/>
                        <a:buNone/>
                      </a:pPr>
                      <a:r>
                        <a:rPr lang="pl-PL" sz="1000" b="0" i="0" u="none" strike="noStrike" cap="none" baseline="0" dirty="0">
                          <a:solidFill>
                            <a:schemeClr val="bg1"/>
                          </a:solidFill>
                          <a:latin typeface="Rubik" pitchFamily="2" charset="-79"/>
                          <a:ea typeface="Arial"/>
                          <a:cs typeface="Rubik" pitchFamily="2" charset="-79"/>
                          <a:sym typeface="Arial"/>
                        </a:rPr>
                        <a:t>Liczba odbiorców (fizycznych osób), do których docieramy z wybraną komunikacją, kampanią poprzez dane medium lub mix mediów </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Miernik wyrażony albo w liczbach bezwzględnych [tys./ mln] albo jako % w zdefiniowanej grupie docelowej/ populacji</a:t>
                      </a:r>
                    </a:p>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Podstawowa miara doboru mediów w media planie marki.</a:t>
                      </a:r>
                      <a:endParaRPr lang="pl-PL" sz="900" baseline="0" dirty="0">
                        <a:solidFill>
                          <a:srgbClr val="000000"/>
                        </a:solidFill>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aseline="0" dirty="0">
                          <a:latin typeface="+mn-lt"/>
                        </a:rPr>
                        <a:t>Instytuty badawcze poszczególnych typów mediów lub dane własne platform [TV – Nielsen, Radio – </a:t>
                      </a:r>
                      <a:r>
                        <a:rPr lang="pl-PL" sz="900" baseline="0" dirty="0" err="1">
                          <a:latin typeface="+mn-lt"/>
                        </a:rPr>
                        <a:t>RadiTrack</a:t>
                      </a:r>
                      <a:r>
                        <a:rPr lang="pl-PL" sz="900" baseline="0" dirty="0">
                          <a:latin typeface="+mn-lt"/>
                        </a:rPr>
                        <a:t>, YouTube/ Facebook, </a:t>
                      </a:r>
                      <a:r>
                        <a:rPr lang="pl-PL" sz="900" baseline="0" dirty="0" err="1">
                          <a:latin typeface="+mn-lt"/>
                        </a:rPr>
                        <a:t>TikTok</a:t>
                      </a:r>
                      <a:r>
                        <a:rPr lang="pl-PL" sz="900" baseline="0" dirty="0">
                          <a:latin typeface="+mn-lt"/>
                        </a:rPr>
                        <a:t> – dane własne itp.]</a:t>
                      </a:r>
                    </a:p>
                    <a:p>
                      <a:pPr marL="0" lvl="0" indent="0" algn="l" rtl="0">
                        <a:lnSpc>
                          <a:spcPct val="90000"/>
                        </a:lnSpc>
                        <a:spcBef>
                          <a:spcPts val="1000"/>
                        </a:spcBef>
                        <a:spcAft>
                          <a:spcPts val="0"/>
                        </a:spcAft>
                        <a:buSzPts val="3200"/>
                        <a:buNone/>
                      </a:pPr>
                      <a:r>
                        <a:rPr lang="pl-PL" sz="900" baseline="0" dirty="0">
                          <a:latin typeface="+mn-lt"/>
                        </a:rPr>
                        <a:t>Agencje </a:t>
                      </a:r>
                      <a:r>
                        <a:rPr lang="pl-PL" sz="900" baseline="0" dirty="0" err="1">
                          <a:latin typeface="+mn-lt"/>
                        </a:rPr>
                        <a:t>mediowe</a:t>
                      </a:r>
                      <a:r>
                        <a:rPr lang="pl-PL" sz="900" baseline="0" dirty="0">
                          <a:latin typeface="+mn-lt"/>
                        </a:rPr>
                        <a:t> rozwijają własne narzędzia do pomiaru zasięgu netto kampanii </a:t>
                      </a:r>
                      <a:r>
                        <a:rPr lang="pl-PL" sz="900" baseline="0" dirty="0" err="1">
                          <a:latin typeface="+mn-lt"/>
                        </a:rPr>
                        <a:t>mulitmedialnych</a:t>
                      </a:r>
                      <a:r>
                        <a:rPr lang="pl-PL" sz="900" baseline="0" dirty="0">
                          <a:latin typeface="+mn-lt"/>
                        </a:rPr>
                        <a:t>. W chwili obecnej w PL brak badania cross-</a:t>
                      </a:r>
                      <a:r>
                        <a:rPr lang="pl-PL" sz="900" baseline="0" dirty="0" err="1">
                          <a:latin typeface="+mn-lt"/>
                        </a:rPr>
                        <a:t>mediowego</a:t>
                      </a:r>
                      <a:r>
                        <a:rPr lang="pl-PL" sz="900" baseline="0" dirty="0">
                          <a:latin typeface="+mn-lt"/>
                        </a:rPr>
                        <a:t>, które umożliwiłoby pomiar zasięgu całej kampanii. Jedną z metod estymacji zasięgu multimedialnego jest metoda </a:t>
                      </a:r>
                      <a:r>
                        <a:rPr lang="pl-PL" sz="900" baseline="0" dirty="0" err="1">
                          <a:latin typeface="+mn-lt"/>
                        </a:rPr>
                        <a:t>Sainsbury</a:t>
                      </a:r>
                      <a:r>
                        <a:rPr lang="pl-PL" sz="900" baseline="0" dirty="0">
                          <a:latin typeface="+mn-lt"/>
                        </a:rPr>
                        <a:t>.</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0" i="0" u="none" strike="noStrike" baseline="0" dirty="0">
                          <a:solidFill>
                            <a:srgbClr val="000000"/>
                          </a:solidFill>
                          <a:latin typeface="+mn-lt"/>
                          <a:ea typeface="Arial"/>
                          <a:cs typeface="Arial"/>
                          <a:sym typeface="Arial"/>
                        </a:rPr>
                        <a:t>Wskaźnik </a:t>
                      </a:r>
                      <a:r>
                        <a:rPr lang="pl-PL" sz="900" b="0" i="0" u="none" strike="noStrike" baseline="0" dirty="0" err="1">
                          <a:solidFill>
                            <a:srgbClr val="000000"/>
                          </a:solidFill>
                          <a:latin typeface="+mn-lt"/>
                          <a:ea typeface="Arial"/>
                          <a:cs typeface="Arial"/>
                          <a:sym typeface="Arial"/>
                        </a:rPr>
                        <a:t>mediowy</a:t>
                      </a:r>
                      <a:r>
                        <a:rPr lang="pl-PL" sz="900" b="0" i="0" u="none" strike="noStrike" baseline="0" dirty="0">
                          <a:solidFill>
                            <a:srgbClr val="000000"/>
                          </a:solidFill>
                          <a:latin typeface="+mn-lt"/>
                          <a:ea typeface="Arial"/>
                          <a:cs typeface="Arial"/>
                          <a:sym typeface="Arial"/>
                        </a:rPr>
                        <a:t>, który mierzy, do jak dużej liczby osób, potencjalnych klientów docieramy z komunikacją oferty</a:t>
                      </a:r>
                      <a:r>
                        <a:rPr lang="pl-PL" sz="900" baseline="0" dirty="0">
                          <a:solidFill>
                            <a:srgbClr val="000000"/>
                          </a:solidFill>
                          <a:latin typeface="+mn-lt"/>
                        </a:rPr>
                        <a:t>, zwiększając prawdopodobieństwo zakupu.</a:t>
                      </a:r>
                      <a:endParaRPr lang="pl-PL" sz="900" b="1" i="0" u="none" strike="noStrike" baseline="0" dirty="0">
                        <a:solidFill>
                          <a:srgbClr val="000000"/>
                        </a:solidFill>
                        <a:latin typeface="+mn-lt"/>
                        <a:ea typeface="Arial"/>
                        <a:cs typeface="Arial"/>
                        <a:sym typeface="Arial"/>
                      </a:endParaRPr>
                    </a:p>
                    <a:p>
                      <a:pPr marL="0" lvl="0" indent="0" algn="l" rtl="0">
                        <a:lnSpc>
                          <a:spcPct val="90000"/>
                        </a:lnSpc>
                        <a:spcBef>
                          <a:spcPts val="1000"/>
                        </a:spcBef>
                        <a:spcAft>
                          <a:spcPts val="0"/>
                        </a:spcAft>
                        <a:buSzPts val="3200"/>
                        <a:buNone/>
                      </a:pPr>
                      <a:r>
                        <a:rPr lang="pl-PL" sz="900" baseline="0" dirty="0">
                          <a:latin typeface="+mn-lt"/>
                        </a:rPr>
                        <a:t>Wskaźnik, który najlepiej koreluje z celem biznesowym, jakim jest budowa i wzrost penetracji marki.</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63579580"/>
                  </a:ext>
                </a:extLst>
              </a:tr>
              <a:tr h="660570">
                <a:tc>
                  <a:txBody>
                    <a:bodyPr/>
                    <a:lstStyle/>
                    <a:p>
                      <a:pPr marL="0" marR="0" lvl="0" indent="0" algn="l" rtl="0">
                        <a:lnSpc>
                          <a:spcPct val="90000"/>
                        </a:lnSpc>
                        <a:spcBef>
                          <a:spcPts val="1000"/>
                        </a:spcBef>
                        <a:spcAft>
                          <a:spcPts val="0"/>
                        </a:spcAft>
                        <a:buClr>
                          <a:srgbClr val="000000"/>
                        </a:buClr>
                        <a:buSzPts val="3200"/>
                        <a:buFont typeface="Arial"/>
                        <a:buNone/>
                      </a:pPr>
                      <a:r>
                        <a:rPr lang="pl-PL" sz="1400" b="1" kern="1200" baseline="0" dirty="0" err="1">
                          <a:solidFill>
                            <a:schemeClr val="bg1"/>
                          </a:solidFill>
                          <a:latin typeface="+mj-lt"/>
                          <a:ea typeface="+mn-ea"/>
                          <a:cs typeface="Rubik SemiBold" pitchFamily="2" charset="-79"/>
                          <a:sym typeface="Arial"/>
                        </a:rPr>
                        <a:t>Average</a:t>
                      </a:r>
                      <a:r>
                        <a:rPr lang="pl-PL" sz="1400" b="1" kern="1200" baseline="0" dirty="0">
                          <a:solidFill>
                            <a:schemeClr val="bg1"/>
                          </a:solidFill>
                          <a:latin typeface="+mj-lt"/>
                          <a:ea typeface="+mn-ea"/>
                          <a:cs typeface="Rubik SemiBold" pitchFamily="2" charset="-79"/>
                          <a:sym typeface="Arial"/>
                        </a:rPr>
                        <a:t> </a:t>
                      </a:r>
                      <a:r>
                        <a:rPr lang="pl-PL" sz="1400" b="1" kern="1200" baseline="0" dirty="0" err="1">
                          <a:solidFill>
                            <a:schemeClr val="bg1"/>
                          </a:solidFill>
                          <a:latin typeface="+mj-lt"/>
                          <a:ea typeface="+mn-ea"/>
                          <a:cs typeface="Rubik SemiBold" pitchFamily="2" charset="-79"/>
                          <a:sym typeface="Arial"/>
                        </a:rPr>
                        <a:t>communication</a:t>
                      </a:r>
                      <a:r>
                        <a:rPr lang="pl-PL" sz="1400" b="1" kern="1200" baseline="0" dirty="0">
                          <a:solidFill>
                            <a:schemeClr val="bg1"/>
                          </a:solidFill>
                          <a:latin typeface="+mj-lt"/>
                          <a:ea typeface="+mn-ea"/>
                          <a:cs typeface="Rubik SemiBold" pitchFamily="2" charset="-79"/>
                          <a:sym typeface="Arial"/>
                        </a:rPr>
                        <a:t> </a:t>
                      </a:r>
                      <a:r>
                        <a:rPr lang="pl-PL" sz="1400" b="1" kern="1200" baseline="0" dirty="0" err="1">
                          <a:solidFill>
                            <a:schemeClr val="bg1"/>
                          </a:solidFill>
                          <a:latin typeface="+mj-lt"/>
                          <a:ea typeface="+mn-ea"/>
                          <a:cs typeface="Rubik SemiBold" pitchFamily="2" charset="-79"/>
                          <a:sym typeface="Arial"/>
                        </a:rPr>
                        <a:t>frequency</a:t>
                      </a:r>
                      <a:endParaRPr lang="pl-PL" sz="1400" b="1" kern="1200" baseline="0" dirty="0">
                        <a:solidFill>
                          <a:schemeClr val="bg1"/>
                        </a:solidFill>
                        <a:latin typeface="+mj-lt"/>
                        <a:ea typeface="+mn-ea"/>
                        <a:cs typeface="Rubik SemiBold" pitchFamily="2" charset="-79"/>
                        <a:sym typeface="Arial"/>
                      </a:endParaRP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Średnia częstotliwość komunikacji/ kontaktu poprzez media</a:t>
                      </a:r>
                      <a:endParaRPr lang="pl-PL" sz="1000" baseline="0" dirty="0">
                        <a:solidFill>
                          <a:schemeClr val="bg1"/>
                        </a:solidFill>
                        <a:latin typeface="Rubik" pitchFamily="2" charset="-79"/>
                        <a:ea typeface="Arial"/>
                        <a:cs typeface="Arial"/>
                        <a:sym typeface="Arial"/>
                      </a:endParaRP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buClr>
                          <a:srgbClr val="000000"/>
                        </a:buClr>
                        <a:buSzPts val="1200"/>
                      </a:pPr>
                      <a:r>
                        <a:rPr lang="pl-PL" sz="900" b="0" u="none" strike="noStrike" cap="none" baseline="0" dirty="0">
                          <a:solidFill>
                            <a:srgbClr val="000000"/>
                          </a:solidFill>
                          <a:latin typeface="+mn-lt"/>
                          <a:sym typeface="Arial"/>
                        </a:rPr>
                        <a:t>Średnia liczba kontaktów z komunikatem reklamowym, przypadająca na jednego odbiorcę w wybranym okresie; wyrażona liczbowo.</a:t>
                      </a:r>
                    </a:p>
                    <a:p>
                      <a:pPr>
                        <a:buClr>
                          <a:srgbClr val="000000"/>
                        </a:buClr>
                        <a:buSzPts val="1200"/>
                      </a:pPr>
                      <a:r>
                        <a:rPr lang="pl-PL" sz="900" b="0" u="none" strike="noStrike" cap="none" baseline="0" dirty="0">
                          <a:solidFill>
                            <a:srgbClr val="000000"/>
                          </a:solidFill>
                          <a:latin typeface="+mn-lt"/>
                          <a:sym typeface="Arial"/>
                        </a:rPr>
                        <a:t>Wzór: całkowita liczba wyświetleń komunikatu (wybranym okresie)/ zasięg kampanii (w wybranych okresie).</a:t>
                      </a:r>
                      <a:endParaRPr lang="pl-PL" sz="900" baseline="0" dirty="0">
                        <a:latin typeface="+mn-lt"/>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Jak wyżej</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Ile razy średnio w danym przedziale czasowym dotrzemy z naszym komunikatem reklamowym do przedstawiciela naszej grupy celowej?</a:t>
                      </a:r>
                      <a:endParaRPr kumimoji="0" lang="pl-PL" sz="900" b="0" i="0" u="none" strike="noStrike" kern="0" cap="none" spc="0" normalizeH="0" baseline="0" noProof="0" dirty="0">
                        <a:ln>
                          <a:noFill/>
                        </a:ln>
                        <a:solidFill>
                          <a:srgbClr val="000000"/>
                        </a:solidFill>
                        <a:effectLst/>
                        <a:uLnTx/>
                        <a:uFillTx/>
                        <a:latin typeface="+mn-lt"/>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Ile razy średnio nasza grupa celowa ma szanse zauważyć naszą reklamę?  </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r h="730780">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en-US" sz="1400" b="1" kern="1200" baseline="0" noProof="0" dirty="0">
                          <a:solidFill>
                            <a:schemeClr val="bg1"/>
                          </a:solidFill>
                          <a:latin typeface="+mj-lt"/>
                          <a:ea typeface="+mn-ea"/>
                          <a:cs typeface="Rubik SemiBold" pitchFamily="2" charset="-79"/>
                          <a:sym typeface="Arial"/>
                        </a:rPr>
                        <a:t>SOS</a:t>
                      </a:r>
                      <a:r>
                        <a:rPr lang="pl-PL" sz="1400" b="1" kern="1200" baseline="0" noProof="0" dirty="0">
                          <a:solidFill>
                            <a:schemeClr val="bg1"/>
                          </a:solidFill>
                          <a:latin typeface="+mj-lt"/>
                          <a:ea typeface="+mn-ea"/>
                          <a:cs typeface="Rubik SemiBold" pitchFamily="2" charset="-79"/>
                          <a:sym typeface="Arial"/>
                        </a:rPr>
                        <a:t>/ SOV</a:t>
                      </a: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SOS (</a:t>
                      </a:r>
                      <a:r>
                        <a:rPr lang="pl-PL" sz="1000" b="0" u="none" strike="noStrike" cap="none" baseline="0" dirty="0" err="1">
                          <a:solidFill>
                            <a:schemeClr val="bg1"/>
                          </a:solidFill>
                          <a:latin typeface="Rubik" pitchFamily="2" charset="-79"/>
                          <a:sym typeface="Arial"/>
                        </a:rPr>
                        <a:t>Share</a:t>
                      </a:r>
                      <a:r>
                        <a:rPr lang="pl-PL" sz="1000" b="0" u="none" strike="noStrike" cap="none" baseline="0" dirty="0">
                          <a:solidFill>
                            <a:schemeClr val="bg1"/>
                          </a:solidFill>
                          <a:latin typeface="Rubik" pitchFamily="2" charset="-79"/>
                          <a:sym typeface="Arial"/>
                        </a:rPr>
                        <a:t> of </a:t>
                      </a:r>
                      <a:r>
                        <a:rPr lang="pl-PL" sz="1000" b="0" u="none" strike="noStrike" cap="none" baseline="0" dirty="0" err="1">
                          <a:solidFill>
                            <a:schemeClr val="bg1"/>
                          </a:solidFill>
                          <a:latin typeface="Rubik" pitchFamily="2" charset="-79"/>
                          <a:sym typeface="Arial"/>
                        </a:rPr>
                        <a:t>Spending</a:t>
                      </a:r>
                      <a:r>
                        <a:rPr lang="pl-PL" sz="1000" b="0" u="none" strike="noStrike" cap="none" baseline="0" dirty="0">
                          <a:solidFill>
                            <a:schemeClr val="bg1"/>
                          </a:solidFill>
                          <a:latin typeface="Rubik" pitchFamily="2" charset="-79"/>
                          <a:sym typeface="Arial"/>
                        </a:rPr>
                        <a:t>) – </a:t>
                      </a:r>
                      <a:r>
                        <a:rPr lang="pl-PL" sz="1000" b="0" u="none" strike="noStrike" cap="none" baseline="0" dirty="0" err="1">
                          <a:solidFill>
                            <a:schemeClr val="bg1"/>
                          </a:solidFill>
                          <a:latin typeface="Rubik" pitchFamily="2" charset="-79"/>
                          <a:sym typeface="Arial"/>
                        </a:rPr>
                        <a:t>mediowych</a:t>
                      </a:r>
                      <a:r>
                        <a:rPr lang="pl-PL" sz="1000" b="0" u="none" strike="noStrike" cap="none" baseline="0" dirty="0">
                          <a:solidFill>
                            <a:schemeClr val="bg1"/>
                          </a:solidFill>
                          <a:latin typeface="Rubik" pitchFamily="2" charset="-79"/>
                          <a:sym typeface="Arial"/>
                        </a:rPr>
                        <a:t> danej marki na tle rynku</a:t>
                      </a: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SOV (</a:t>
                      </a:r>
                      <a:r>
                        <a:rPr lang="pl-PL" sz="1000" b="0" u="none" strike="noStrike" cap="none" baseline="0" dirty="0" err="1">
                          <a:solidFill>
                            <a:schemeClr val="bg1"/>
                          </a:solidFill>
                          <a:latin typeface="Rubik" pitchFamily="2" charset="-79"/>
                          <a:sym typeface="Arial"/>
                        </a:rPr>
                        <a:t>Share</a:t>
                      </a:r>
                      <a:r>
                        <a:rPr lang="pl-PL" sz="1000" b="0" u="none" strike="noStrike" cap="none" baseline="0" dirty="0">
                          <a:solidFill>
                            <a:schemeClr val="bg1"/>
                          </a:solidFill>
                          <a:latin typeface="Rubik" pitchFamily="2" charset="-79"/>
                          <a:sym typeface="Arial"/>
                        </a:rPr>
                        <a:t> of Voice) – udział siły kampanii TV danej marki na tle rynku</a:t>
                      </a:r>
                      <a:endParaRPr lang="pl-PL" sz="1000" b="0" u="none" strike="noStrike" cap="none" baseline="0" dirty="0">
                        <a:solidFill>
                          <a:schemeClr val="bg1"/>
                        </a:solidFill>
                        <a:highlight>
                          <a:srgbClr val="800080"/>
                        </a:highlight>
                        <a:latin typeface="Rubik" pitchFamily="2" charset="-79"/>
                        <a:sym typeface="Arial"/>
                      </a:endParaRP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SOS: Udział wydatków reklamowych, zazwyczaj wg cen cennikowych,  marki w odniesieniu do wydatków całej kategorii w danym okresie, w wybranych kanałach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mediowych</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wyrażony procentowo.</a:t>
                      </a:r>
                      <a:endParaRPr kumimoji="0" lang="pl-PL" sz="900" b="0" i="0" u="none" strike="noStrike" kern="0" cap="none" spc="0" normalizeH="0" baseline="0" noProof="0" dirty="0">
                        <a:ln>
                          <a:noFill/>
                        </a:ln>
                        <a:solidFill>
                          <a:srgbClr val="000000"/>
                        </a:solidFill>
                        <a:effectLst/>
                        <a:uLnTx/>
                        <a:uFillTx/>
                        <a:latin typeface="+mn-lt"/>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SOV: udział GRP marki w całościowym GRP danej kategorii produktowej/ rynku.</a:t>
                      </a:r>
                      <a:endParaRPr lang="pl-PL" sz="900" baseline="0" dirty="0">
                        <a:latin typeface="+mn-lt"/>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Opracowanie własne na podstawie danych o kampaniach własnych i kampaniach całej kategorii.</a:t>
                      </a:r>
                      <a:endParaRPr kumimoji="0" lang="pl-PL" sz="900" b="0" i="0" u="none" strike="noStrike" kern="0" cap="none" spc="0" normalizeH="0" baseline="0" noProof="0" dirty="0">
                        <a:ln>
                          <a:noFill/>
                        </a:ln>
                        <a:solidFill>
                          <a:srgbClr val="000000"/>
                        </a:solidFill>
                        <a:effectLst/>
                        <a:uLnTx/>
                        <a:uFillTx/>
                        <a:latin typeface="+mn-lt"/>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lang="pl-PL" sz="900" b="0" i="0" u="none" strike="noStrike" kern="0" cap="none" spc="0" normalizeH="0" baseline="0" noProof="0" dirty="0">
                        <a:ln>
                          <a:noFill/>
                        </a:ln>
                        <a:solidFill>
                          <a:srgbClr val="000000"/>
                        </a:solidFill>
                        <a:effectLst/>
                        <a:uLnTx/>
                        <a:uFillTx/>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Pomaga określić skalę działań marketingowych danej marki w odniesieniu do działań konkurencji.</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22229604"/>
                  </a:ext>
                </a:extLst>
              </a:tr>
            </a:tbl>
          </a:graphicData>
        </a:graphic>
      </p:graphicFrame>
      <p:pic>
        <p:nvPicPr>
          <p:cNvPr id="8" name="Graphic 7">
            <a:extLst>
              <a:ext uri="{FF2B5EF4-FFF2-40B4-BE49-F238E27FC236}">
                <a16:creationId xmlns:a16="http://schemas.microsoft.com/office/drawing/2014/main" id="{DB8C2C75-EE36-E1D6-B78D-A7577CEE059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472000" y="6138000"/>
            <a:ext cx="720000" cy="720000"/>
          </a:xfrm>
          <a:prstGeom prst="rect">
            <a:avLst/>
          </a:prstGeom>
        </p:spPr>
      </p:pic>
    </p:spTree>
    <p:extLst>
      <p:ext uri="{BB962C8B-B14F-4D97-AF65-F5344CB8AC3E}">
        <p14:creationId xmlns:p14="http://schemas.microsoft.com/office/powerpoint/2010/main" val="13476520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0E1DF-F8FF-14FB-0A60-A69B8B0B0A0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3618559-D9BA-1422-2BC6-0F3774390A34}"/>
              </a:ext>
            </a:extLst>
          </p:cNvPr>
          <p:cNvGraphicFramePr>
            <a:graphicFrameLocks noGrp="1"/>
          </p:cNvGraphicFramePr>
          <p:nvPr>
            <p:extLst>
              <p:ext uri="{D42A27DB-BD31-4B8C-83A1-F6EECF244321}">
                <p14:modId xmlns:p14="http://schemas.microsoft.com/office/powerpoint/2010/main" val="1207908330"/>
              </p:ext>
            </p:extLst>
          </p:nvPr>
        </p:nvGraphicFramePr>
        <p:xfrm>
          <a:off x="370422" y="510279"/>
          <a:ext cx="11451156" cy="5548376"/>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2940203">
                  <a:extLst>
                    <a:ext uri="{9D8B030D-6E8A-4147-A177-3AD203B41FA5}">
                      <a16:colId xmlns:a16="http://schemas.microsoft.com/office/drawing/2014/main" val="4176813105"/>
                    </a:ext>
                  </a:extLst>
                </a:gridCol>
                <a:gridCol w="2502039">
                  <a:extLst>
                    <a:ext uri="{9D8B030D-6E8A-4147-A177-3AD203B41FA5}">
                      <a16:colId xmlns:a16="http://schemas.microsoft.com/office/drawing/2014/main" val="1830216405"/>
                    </a:ext>
                  </a:extLst>
                </a:gridCol>
                <a:gridCol w="1931834">
                  <a:extLst>
                    <a:ext uri="{9D8B030D-6E8A-4147-A177-3AD203B41FA5}">
                      <a16:colId xmlns:a16="http://schemas.microsoft.com/office/drawing/2014/main" val="560766329"/>
                    </a:ext>
                  </a:extLst>
                </a:gridCol>
                <a:gridCol w="4077080">
                  <a:extLst>
                    <a:ext uri="{9D8B030D-6E8A-4147-A177-3AD203B41FA5}">
                      <a16:colId xmlns:a16="http://schemas.microsoft.com/office/drawing/2014/main" val="2948584809"/>
                    </a:ext>
                  </a:extLst>
                </a:gridCol>
              </a:tblGrid>
              <a:tr h="583888">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545515">
                <a:tc>
                  <a:txBody>
                    <a:bodyPr/>
                    <a:lstStyle/>
                    <a:p>
                      <a:pPr marL="0" marR="0" lvl="0" indent="0" algn="l" rtl="0">
                        <a:lnSpc>
                          <a:spcPct val="90000"/>
                        </a:lnSpc>
                        <a:spcBef>
                          <a:spcPts val="1000"/>
                        </a:spcBef>
                        <a:spcAft>
                          <a:spcPts val="0"/>
                        </a:spcAft>
                        <a:buClr>
                          <a:srgbClr val="000000"/>
                        </a:buClr>
                        <a:buSzPts val="3200"/>
                        <a:buFont typeface="Arial"/>
                        <a:buNone/>
                      </a:pPr>
                      <a:r>
                        <a:rPr lang="pl-PL" sz="1400" b="1" kern="1200" baseline="0" dirty="0" err="1">
                          <a:solidFill>
                            <a:schemeClr val="bg1"/>
                          </a:solidFill>
                          <a:latin typeface="+mj-lt"/>
                          <a:ea typeface="+mn-ea"/>
                          <a:cs typeface="Rubik SemiBold" pitchFamily="2" charset="-79"/>
                          <a:sym typeface="Arial"/>
                        </a:rPr>
                        <a:t>Price</a:t>
                      </a:r>
                      <a:r>
                        <a:rPr lang="pl-PL" sz="1400" b="1" kern="1200" baseline="0" dirty="0">
                          <a:solidFill>
                            <a:schemeClr val="bg1"/>
                          </a:solidFill>
                          <a:latin typeface="+mj-lt"/>
                          <a:ea typeface="+mn-ea"/>
                          <a:cs typeface="Rubik SemiBold" pitchFamily="2" charset="-79"/>
                          <a:sym typeface="Arial"/>
                        </a:rPr>
                        <a:t> index</a:t>
                      </a:r>
                    </a:p>
                    <a:p>
                      <a:pPr marL="0" marR="0" lvl="0" indent="0" algn="l" rtl="0">
                        <a:lnSpc>
                          <a:spcPct val="90000"/>
                        </a:lnSpc>
                        <a:spcBef>
                          <a:spcPts val="1000"/>
                        </a:spcBef>
                        <a:spcAft>
                          <a:spcPts val="0"/>
                        </a:spcAft>
                        <a:buClr>
                          <a:srgbClr val="000000"/>
                        </a:buClr>
                        <a:buSzPts val="3200"/>
                        <a:buFont typeface="Arial"/>
                        <a:buNone/>
                      </a:pPr>
                      <a:r>
                        <a:rPr lang="pl-PL" sz="1000" baseline="0" dirty="0">
                          <a:solidFill>
                            <a:schemeClr val="bg1"/>
                          </a:solidFill>
                          <a:latin typeface="Rubik" pitchFamily="2" charset="-79"/>
                          <a:ea typeface="Arial"/>
                          <a:cs typeface="Arial"/>
                          <a:sym typeface="Arial"/>
                        </a:rPr>
                        <a:t>Indeks cenowy</a:t>
                      </a:r>
                    </a:p>
                    <a:p>
                      <a:pPr marL="0" marR="0" lvl="0" indent="0" algn="l" rtl="0">
                        <a:lnSpc>
                          <a:spcPct val="90000"/>
                        </a:lnSpc>
                        <a:spcBef>
                          <a:spcPts val="1000"/>
                        </a:spcBef>
                        <a:spcAft>
                          <a:spcPts val="0"/>
                        </a:spcAft>
                        <a:buClr>
                          <a:srgbClr val="000000"/>
                        </a:buClr>
                        <a:buSzPts val="3200"/>
                        <a:buFont typeface="Arial"/>
                        <a:buNone/>
                      </a:pPr>
                      <a:r>
                        <a:rPr lang="pl-PL" sz="1000" baseline="0" dirty="0">
                          <a:solidFill>
                            <a:schemeClr val="bg1"/>
                          </a:solidFill>
                          <a:latin typeface="Rubik" pitchFamily="2" charset="-79"/>
                          <a:ea typeface="Arial"/>
                          <a:cs typeface="Arial"/>
                          <a:sym typeface="Arial"/>
                        </a:rPr>
                        <a:t>Metryka, która ilustruje pozycję produktu/kategorii/marki na tle rynku bądź konkurencji</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Średnia cena naszego produktu lub usługi w stosunku do średniej rynkowej lub wybranego konkurenta, pomnożona przez 100.</a:t>
                      </a:r>
                    </a:p>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&gt;100  - nasza cena jest powyżej rynku/ konkurencji</a:t>
                      </a:r>
                    </a:p>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100 – średnia</a:t>
                      </a:r>
                    </a:p>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&lt;100 – cena poniżej średniej rynkowej/konkurencji.</a:t>
                      </a:r>
                      <a:endParaRPr lang="pl-PL" sz="900" baseline="0" dirty="0">
                        <a:solidFill>
                          <a:srgbClr val="000000"/>
                        </a:solidFill>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aseline="0" dirty="0">
                          <a:latin typeface="+mn-lt"/>
                        </a:rPr>
                        <a:t>Wewnętrzne raporty finansowe</a:t>
                      </a:r>
                    </a:p>
                    <a:p>
                      <a:pPr marL="0" lvl="0" indent="0" algn="l" rtl="0">
                        <a:lnSpc>
                          <a:spcPct val="90000"/>
                        </a:lnSpc>
                        <a:spcBef>
                          <a:spcPts val="1000"/>
                        </a:spcBef>
                        <a:spcAft>
                          <a:spcPts val="0"/>
                        </a:spcAft>
                        <a:buSzPts val="3200"/>
                        <a:buNone/>
                      </a:pPr>
                      <a:r>
                        <a:rPr lang="pl-PL" sz="900" baseline="0" dirty="0">
                          <a:latin typeface="+mn-lt"/>
                        </a:rPr>
                        <a:t>Raporty rynkowe</a:t>
                      </a:r>
                    </a:p>
                    <a:p>
                      <a:pPr marL="0" lvl="0" indent="0" algn="l" rtl="0">
                        <a:lnSpc>
                          <a:spcPct val="90000"/>
                        </a:lnSpc>
                        <a:spcBef>
                          <a:spcPts val="1000"/>
                        </a:spcBef>
                        <a:spcAft>
                          <a:spcPts val="0"/>
                        </a:spcAft>
                        <a:buSzPts val="3200"/>
                        <a:buNone/>
                      </a:pPr>
                      <a:r>
                        <a:rPr lang="pl-PL" sz="900" baseline="0" dirty="0">
                          <a:latin typeface="+mn-lt"/>
                        </a:rPr>
                        <a:t>Instytuty badawcze</a:t>
                      </a:r>
                    </a:p>
                    <a:p>
                      <a:pPr marL="0" lvl="0" indent="0" algn="l" rtl="0">
                        <a:lnSpc>
                          <a:spcPct val="90000"/>
                        </a:lnSpc>
                        <a:spcBef>
                          <a:spcPts val="1000"/>
                        </a:spcBef>
                        <a:spcAft>
                          <a:spcPts val="0"/>
                        </a:spcAft>
                        <a:buSzPts val="3200"/>
                        <a:buNone/>
                      </a:pPr>
                      <a:r>
                        <a:rPr lang="pl-PL" sz="900" baseline="0" dirty="0">
                          <a:latin typeface="+mn-lt"/>
                        </a:rPr>
                        <a:t>GUS</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900" b="0" i="0" u="none" strike="noStrike" baseline="0" dirty="0">
                          <a:solidFill>
                            <a:srgbClr val="000000"/>
                          </a:solidFill>
                          <a:latin typeface="+mn-lt"/>
                          <a:ea typeface="Arial"/>
                          <a:cs typeface="Arial"/>
                          <a:sym typeface="Arial"/>
                        </a:rPr>
                        <a:t>Pozwala znaleźć optymalny stosunek ceny do popytu oraz zrozumieć dynamikę konkurencji, w tym to, kto ma największy udział w rynku i w jakich warunkach cenowych działają.</a:t>
                      </a:r>
                      <a:endParaRPr lang="pl-PL" sz="900" baseline="0" dirty="0">
                        <a:latin typeface="+mn-lt"/>
                      </a:endParaRP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82281897"/>
                  </a:ext>
                </a:extLst>
              </a:tr>
              <a:tr h="678753">
                <a:tc>
                  <a:txBody>
                    <a:bodyPr/>
                    <a:lstStyle/>
                    <a:p>
                      <a:pPr marL="0" marR="0" lvl="0" indent="0" algn="l" rtl="0">
                        <a:lnSpc>
                          <a:spcPct val="90000"/>
                        </a:lnSpc>
                        <a:spcBef>
                          <a:spcPts val="1000"/>
                        </a:spcBef>
                        <a:spcAft>
                          <a:spcPts val="0"/>
                        </a:spcAft>
                        <a:buClr>
                          <a:srgbClr val="000000"/>
                        </a:buClr>
                        <a:buSzPts val="3200"/>
                        <a:buFont typeface="Arial"/>
                        <a:buNone/>
                      </a:pPr>
                      <a:r>
                        <a:rPr lang="pl-PL" sz="1400" b="1" kern="1200" baseline="0" dirty="0" err="1">
                          <a:solidFill>
                            <a:schemeClr val="bg1"/>
                          </a:solidFill>
                          <a:latin typeface="+mj-lt"/>
                          <a:ea typeface="+mn-ea"/>
                          <a:cs typeface="Rubik SemiBold" pitchFamily="2" charset="-79"/>
                          <a:sym typeface="Arial"/>
                        </a:rPr>
                        <a:t>Numeric</a:t>
                      </a:r>
                      <a:r>
                        <a:rPr lang="pl-PL" sz="1400" b="1" kern="1200" baseline="0" dirty="0">
                          <a:solidFill>
                            <a:schemeClr val="bg1"/>
                          </a:solidFill>
                          <a:latin typeface="+mj-lt"/>
                          <a:ea typeface="+mn-ea"/>
                          <a:cs typeface="Rubik SemiBold" pitchFamily="2" charset="-79"/>
                          <a:sym typeface="Arial"/>
                        </a:rPr>
                        <a:t> Distribution</a:t>
                      </a: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Dystrybucja numeryczna</a:t>
                      </a:r>
                      <a:endParaRPr lang="pl-PL" sz="1000" baseline="0" dirty="0">
                        <a:solidFill>
                          <a:schemeClr val="bg1"/>
                        </a:solidFill>
                        <a:latin typeface="Rubik" pitchFamily="2" charset="-79"/>
                        <a:ea typeface="Arial"/>
                        <a:cs typeface="Arial"/>
                        <a:sym typeface="Arial"/>
                      </a:endParaRP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buClr>
                          <a:srgbClr val="000000"/>
                        </a:buClr>
                        <a:buSzPts val="1200"/>
                      </a:pPr>
                      <a:r>
                        <a:rPr lang="pl-PL" sz="900" b="0" u="none" strike="noStrike" cap="none" baseline="0" dirty="0">
                          <a:solidFill>
                            <a:srgbClr val="000000"/>
                          </a:solidFill>
                          <a:latin typeface="+mn-lt"/>
                          <a:sym typeface="Arial"/>
                        </a:rPr>
                        <a:t>Procent/odsetek sklepów, w których znajduje się dany produkt/kategoria</a:t>
                      </a:r>
                    </a:p>
                    <a:p>
                      <a:pPr>
                        <a:buClr>
                          <a:srgbClr val="000000"/>
                        </a:buClr>
                        <a:buSzPts val="1200"/>
                      </a:pPr>
                      <a:r>
                        <a:rPr lang="pl-PL" sz="900" b="0" u="none" strike="noStrike" cap="none" baseline="0" dirty="0">
                          <a:solidFill>
                            <a:srgbClr val="000000"/>
                          </a:solidFill>
                          <a:latin typeface="+mn-lt"/>
                          <a:sym typeface="Arial"/>
                        </a:rPr>
                        <a:t>Każdy sklep jest równy.</a:t>
                      </a:r>
                      <a:endParaRPr lang="pl-PL" sz="900" baseline="0" dirty="0">
                        <a:latin typeface="+mn-lt"/>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Raporty sprzedaży detalicznej (Nielsen)</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Dane od sieci handlowych</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Do jakiego % sklepów docieramy z naszym produktem/kategorią w danym kanale dystrybucji, czyli jak szeroko nasze produkty są dostępne.</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Wysoki wskaźnik: produkt jest dostępny w wielu punktach sprzedaży, co może zwiększać szanse na zakup przez konsumentów.</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Niski wskaźnik: może wskazywać na problemy z dostępnością, co może wpływać negatywnie na sprzedaż.</a:t>
                      </a:r>
                      <a:endParaRPr kumimoji="0" lang="pl-PL" sz="1400" b="0" i="0" u="none" strike="noStrike" kern="0" cap="none" spc="0" normalizeH="0" baseline="0" noProof="0" dirty="0">
                        <a:ln>
                          <a:noFill/>
                        </a:ln>
                        <a:solidFill>
                          <a:srgbClr val="000000"/>
                        </a:solidFill>
                        <a:effectLst/>
                        <a:uLnTx/>
                        <a:uFillTx/>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r h="1881876">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en-US" sz="1400" b="1" kern="1200" baseline="0" noProof="0" dirty="0">
                          <a:solidFill>
                            <a:schemeClr val="bg1"/>
                          </a:solidFill>
                          <a:latin typeface="+mj-lt"/>
                          <a:ea typeface="+mn-ea"/>
                          <a:cs typeface="Rubik SemiBold" pitchFamily="2" charset="-79"/>
                          <a:sym typeface="Arial"/>
                        </a:rPr>
                        <a:t>Weighted Distribution</a:t>
                      </a:r>
                      <a:endParaRPr lang="pl-PL" sz="1400" b="1" kern="1200" baseline="0" noProof="0" dirty="0">
                        <a:solidFill>
                          <a:schemeClr val="bg1"/>
                        </a:solidFill>
                        <a:latin typeface="+mj-lt"/>
                        <a:ea typeface="+mn-ea"/>
                        <a:cs typeface="Rubik SemiBold" pitchFamily="2" charset="-79"/>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1000" b="0" u="none" strike="noStrike" cap="none" baseline="0" dirty="0">
                          <a:solidFill>
                            <a:schemeClr val="bg1"/>
                          </a:solidFill>
                          <a:latin typeface="Rubik" pitchFamily="2" charset="-79"/>
                          <a:sym typeface="Arial"/>
                        </a:rPr>
                        <a:t>Dystrybucja ważona</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Mierzy procent detalistów, którzy sprzedają dany produkt, z uwzględnieniem wielkości sprzedaży tych detalistów.</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Miara jakości dystrybucji – jak ważne są sklepy, w których produkt jest dostępny?</a:t>
                      </a:r>
                      <a:endParaRPr lang="pl-PL" sz="900" baseline="0" dirty="0">
                        <a:latin typeface="+mn-lt"/>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Raporty sprzedaży detalicznej (Nielsen)</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Dane od sieci handlowych</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Pozwala ocenić jak dobrze dany produkt jest dostępny na rynku w porównaniu do konkurencji. W jakim stopniu produkt jest obecny w najważniejszych punktach sprzedaży. Pozwala zidentyfikować obszary, gdzie produkty są słabo reprezentowane.</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Wysoki wskaźnik: Sugeruje, że produkt jest dobrze dystrybuowany i obecny w istotnych punktach sprzedaży, co może przekładać się na wyższą sprzedaż.</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Niski wskaźnik: może wskazywać na problemy z dostępnością produktu lub niewystarczająca współpracę z detalistami.</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22229604"/>
                  </a:ext>
                </a:extLst>
              </a:tr>
            </a:tbl>
          </a:graphicData>
        </a:graphic>
      </p:graphicFrame>
      <p:pic>
        <p:nvPicPr>
          <p:cNvPr id="8" name="Graphic 7">
            <a:extLst>
              <a:ext uri="{FF2B5EF4-FFF2-40B4-BE49-F238E27FC236}">
                <a16:creationId xmlns:a16="http://schemas.microsoft.com/office/drawing/2014/main" id="{D7936707-D134-655C-51BB-97CF9FB60A3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72000" y="6138000"/>
            <a:ext cx="720000" cy="720000"/>
          </a:xfrm>
          <a:prstGeom prst="rect">
            <a:avLst/>
          </a:prstGeom>
        </p:spPr>
      </p:pic>
    </p:spTree>
    <p:extLst>
      <p:ext uri="{BB962C8B-B14F-4D97-AF65-F5344CB8AC3E}">
        <p14:creationId xmlns:p14="http://schemas.microsoft.com/office/powerpoint/2010/main" val="40165671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29A49-0C95-9666-8C6F-B57C7E914D7C}"/>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EE40DCA5-95B1-FBEF-1E0B-74368216623D}"/>
              </a:ext>
            </a:extLst>
          </p:cNvPr>
          <p:cNvSpPr/>
          <p:nvPr/>
        </p:nvSpPr>
        <p:spPr>
          <a:xfrm>
            <a:off x="7913766" y="2537"/>
            <a:ext cx="4278234" cy="567572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itle 1">
            <a:extLst>
              <a:ext uri="{FF2B5EF4-FFF2-40B4-BE49-F238E27FC236}">
                <a16:creationId xmlns:a16="http://schemas.microsoft.com/office/drawing/2014/main" id="{0EAD3CC3-D933-0041-ED44-C8B873C530E8}"/>
              </a:ext>
            </a:extLst>
          </p:cNvPr>
          <p:cNvSpPr>
            <a:spLocks noGrp="1"/>
          </p:cNvSpPr>
          <p:nvPr>
            <p:ph type="title"/>
          </p:nvPr>
        </p:nvSpPr>
        <p:spPr>
          <a:xfrm>
            <a:off x="436148" y="492655"/>
            <a:ext cx="6726166" cy="1682278"/>
          </a:xfrm>
        </p:spPr>
        <p:txBody>
          <a:bodyPr>
            <a:noAutofit/>
          </a:bodyPr>
          <a:lstStyle/>
          <a:p>
            <a:pPr>
              <a:lnSpc>
                <a:spcPct val="100000"/>
              </a:lnSpc>
              <a:spcBef>
                <a:spcPts val="0"/>
              </a:spcBef>
              <a:buClr>
                <a:srgbClr val="000000"/>
              </a:buClr>
              <a:buSzPct val="100000"/>
            </a:pPr>
            <a:r>
              <a:rPr lang="pl-PL" sz="4000" dirty="0">
                <a:ea typeface="Calibri"/>
                <a:cs typeface="Calibri"/>
                <a:sym typeface="Calibri"/>
              </a:rPr>
              <a:t>Kampania, </a:t>
            </a:r>
            <a:br>
              <a:rPr lang="pl-PL" sz="4000" dirty="0">
                <a:ea typeface="Calibri"/>
                <a:cs typeface="Calibri"/>
                <a:sym typeface="Calibri"/>
              </a:rPr>
            </a:br>
            <a:r>
              <a:rPr lang="pl-PL" sz="4000" dirty="0">
                <a:ea typeface="Calibri"/>
                <a:cs typeface="Calibri"/>
                <a:sym typeface="Calibri"/>
              </a:rPr>
              <a:t>punkt sprzedaży, </a:t>
            </a:r>
            <a:br>
              <a:rPr lang="pl-PL" sz="4000" dirty="0">
                <a:ea typeface="Calibri"/>
                <a:cs typeface="Calibri"/>
                <a:sym typeface="Calibri"/>
              </a:rPr>
            </a:br>
            <a:r>
              <a:rPr lang="pl-PL" sz="4000" dirty="0" err="1">
                <a:ea typeface="Calibri"/>
                <a:cs typeface="Calibri"/>
                <a:sym typeface="Calibri"/>
              </a:rPr>
              <a:t>digital</a:t>
            </a:r>
            <a:endParaRPr lang="pl-PL" sz="4000" dirty="0">
              <a:ea typeface="Calibri"/>
              <a:cs typeface="Calibri"/>
              <a:sym typeface="Calibri"/>
            </a:endParaRPr>
          </a:p>
        </p:txBody>
      </p:sp>
      <p:sp>
        <p:nvSpPr>
          <p:cNvPr id="4" name="Content Placeholder 2">
            <a:extLst>
              <a:ext uri="{FF2B5EF4-FFF2-40B4-BE49-F238E27FC236}">
                <a16:creationId xmlns:a16="http://schemas.microsoft.com/office/drawing/2014/main" id="{588FC7C6-C0BD-3226-24B2-D61423E48D20}"/>
              </a:ext>
            </a:extLst>
          </p:cNvPr>
          <p:cNvSpPr txBox="1">
            <a:spLocks/>
          </p:cNvSpPr>
          <p:nvPr/>
        </p:nvSpPr>
        <p:spPr>
          <a:xfrm>
            <a:off x="436148" y="3563007"/>
            <a:ext cx="6397062" cy="2802338"/>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Jak ocenić skuteczność prowadzonych działań?</a:t>
            </a:r>
          </a:p>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Czy nasze działania są optymalne?</a:t>
            </a:r>
          </a:p>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Czy nasze kreacje są optymalne (np. </a:t>
            </a:r>
            <a:r>
              <a:rPr lang="pl-PL" sz="1800" dirty="0" err="1">
                <a:solidFill>
                  <a:prstClr val="black"/>
                </a:solidFill>
              </a:rPr>
              <a:t>zapamiętywalne</a:t>
            </a:r>
            <a:r>
              <a:rPr lang="pl-PL" sz="1800" dirty="0">
                <a:solidFill>
                  <a:prstClr val="black"/>
                </a:solidFill>
              </a:rPr>
              <a:t>)?</a:t>
            </a:r>
          </a:p>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Czy nasze działania są efektywne kosztowo?</a:t>
            </a:r>
          </a:p>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Jaki potencjał ma obszar </a:t>
            </a:r>
            <a:r>
              <a:rPr lang="pl-PL" sz="1800" dirty="0" err="1">
                <a:solidFill>
                  <a:prstClr val="black"/>
                </a:solidFill>
              </a:rPr>
              <a:t>digitalu</a:t>
            </a:r>
            <a:r>
              <a:rPr lang="pl-PL" sz="1800" dirty="0">
                <a:solidFill>
                  <a:prstClr val="black"/>
                </a:solidFill>
              </a:rPr>
              <a:t> dla naszej organizacji?</a:t>
            </a:r>
          </a:p>
        </p:txBody>
      </p:sp>
      <p:pic>
        <p:nvPicPr>
          <p:cNvPr id="5" name="Graphic 4">
            <a:extLst>
              <a:ext uri="{FF2B5EF4-FFF2-40B4-BE49-F238E27FC236}">
                <a16:creationId xmlns:a16="http://schemas.microsoft.com/office/drawing/2014/main" id="{7506B650-EEA4-EC4D-3EBC-8DB094A8673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0" y="6498000"/>
            <a:ext cx="979200" cy="360000"/>
          </a:xfrm>
          <a:prstGeom prst="rect">
            <a:avLst/>
          </a:prstGeom>
        </p:spPr>
      </p:pic>
      <p:sp>
        <p:nvSpPr>
          <p:cNvPr id="13" name="Title 1">
            <a:extLst>
              <a:ext uri="{FF2B5EF4-FFF2-40B4-BE49-F238E27FC236}">
                <a16:creationId xmlns:a16="http://schemas.microsoft.com/office/drawing/2014/main" id="{0555E985-82F5-D276-FF0E-316C5E16AB34}"/>
              </a:ext>
            </a:extLst>
          </p:cNvPr>
          <p:cNvSpPr txBox="1">
            <a:spLocks/>
          </p:cNvSpPr>
          <p:nvPr/>
        </p:nvSpPr>
        <p:spPr>
          <a:xfrm>
            <a:off x="436148" y="2532909"/>
            <a:ext cx="6954665" cy="7620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ct val="100000"/>
            </a:pPr>
            <a:r>
              <a:rPr lang="pl-PL" sz="2600" dirty="0">
                <a:solidFill>
                  <a:schemeClr val="accent2"/>
                </a:solidFill>
                <a:ea typeface="Calibri"/>
                <a:cs typeface="Calibri"/>
                <a:sym typeface="Calibri"/>
              </a:rPr>
              <a:t>Kluczowe pytania </a:t>
            </a:r>
          </a:p>
          <a:p>
            <a:pPr>
              <a:lnSpc>
                <a:spcPct val="100000"/>
              </a:lnSpc>
              <a:spcBef>
                <a:spcPts val="0"/>
              </a:spcBef>
              <a:buClr>
                <a:srgbClr val="000000"/>
              </a:buClr>
              <a:buSzPct val="100000"/>
            </a:pPr>
            <a:r>
              <a:rPr lang="pl-PL" sz="2600" dirty="0">
                <a:solidFill>
                  <a:schemeClr val="accent2"/>
                </a:solidFill>
                <a:ea typeface="Calibri"/>
                <a:cs typeface="Calibri"/>
                <a:sym typeface="Calibri"/>
              </a:rPr>
              <a:t>prowadzące do wyboru wskaźników:</a:t>
            </a:r>
          </a:p>
        </p:txBody>
      </p:sp>
      <p:pic>
        <p:nvPicPr>
          <p:cNvPr id="18" name="Picture 17">
            <a:extLst>
              <a:ext uri="{FF2B5EF4-FFF2-40B4-BE49-F238E27FC236}">
                <a16:creationId xmlns:a16="http://schemas.microsoft.com/office/drawing/2014/main" id="{DCD9B845-C6E9-CFEE-D4A7-3D89C5ECDAC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259318" y="516491"/>
            <a:ext cx="4338780" cy="5675730"/>
          </a:xfrm>
          <a:prstGeom prst="rect">
            <a:avLst/>
          </a:prstGeom>
        </p:spPr>
      </p:pic>
      <p:pic>
        <p:nvPicPr>
          <p:cNvPr id="23" name="Picture 22">
            <a:extLst>
              <a:ext uri="{FF2B5EF4-FFF2-40B4-BE49-F238E27FC236}">
                <a16:creationId xmlns:a16="http://schemas.microsoft.com/office/drawing/2014/main" id="{AFCC1DA2-CC5F-5ED8-1624-2A36BEE782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V="1">
            <a:off x="9334500" y="5834"/>
            <a:ext cx="2857500" cy="1428750"/>
          </a:xfrm>
          <a:prstGeom prst="rect">
            <a:avLst/>
          </a:prstGeom>
        </p:spPr>
      </p:pic>
      <p:pic>
        <p:nvPicPr>
          <p:cNvPr id="3" name="Graphic 2">
            <a:extLst>
              <a:ext uri="{FF2B5EF4-FFF2-40B4-BE49-F238E27FC236}">
                <a16:creationId xmlns:a16="http://schemas.microsoft.com/office/drawing/2014/main" id="{CA0DF812-7970-4DB1-2B05-17291B5E02C8}"/>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1292840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ABBA3-FCF0-F0B2-968B-55A3E6CED7E1}"/>
            </a:ext>
          </a:extLst>
        </p:cNvPr>
        <p:cNvGrpSpPr/>
        <p:nvPr/>
      </p:nvGrpSpPr>
      <p:grpSpPr>
        <a:xfrm>
          <a:off x="0" y="0"/>
          <a:ext cx="0" cy="0"/>
          <a:chOff x="0" y="0"/>
          <a:chExt cx="0" cy="0"/>
        </a:xfrm>
      </p:grpSpPr>
      <p:grpSp>
        <p:nvGrpSpPr>
          <p:cNvPr id="49" name="Group 48">
            <a:extLst>
              <a:ext uri="{FF2B5EF4-FFF2-40B4-BE49-F238E27FC236}">
                <a16:creationId xmlns:a16="http://schemas.microsoft.com/office/drawing/2014/main" id="{49DA134E-8B7A-801B-569E-8ED52633D818}"/>
              </a:ext>
            </a:extLst>
          </p:cNvPr>
          <p:cNvGrpSpPr/>
          <p:nvPr/>
        </p:nvGrpSpPr>
        <p:grpSpPr>
          <a:xfrm>
            <a:off x="5646662" y="5767815"/>
            <a:ext cx="5709659" cy="730185"/>
            <a:chOff x="6095999" y="5843848"/>
            <a:chExt cx="5709659" cy="730185"/>
          </a:xfrm>
        </p:grpSpPr>
        <p:grpSp>
          <p:nvGrpSpPr>
            <p:cNvPr id="255" name="Group 254">
              <a:extLst>
                <a:ext uri="{FF2B5EF4-FFF2-40B4-BE49-F238E27FC236}">
                  <a16:creationId xmlns:a16="http://schemas.microsoft.com/office/drawing/2014/main" id="{68698716-C814-C2EA-2585-999091356218}"/>
                </a:ext>
              </a:extLst>
            </p:cNvPr>
            <p:cNvGrpSpPr/>
            <p:nvPr/>
          </p:nvGrpSpPr>
          <p:grpSpPr>
            <a:xfrm>
              <a:off x="6095999" y="5843848"/>
              <a:ext cx="5709659" cy="730185"/>
              <a:chOff x="386345" y="1046045"/>
              <a:chExt cx="11421524" cy="1460650"/>
            </a:xfrm>
          </p:grpSpPr>
          <p:pic>
            <p:nvPicPr>
              <p:cNvPr id="242" name="Graphic 241">
                <a:extLst>
                  <a:ext uri="{FF2B5EF4-FFF2-40B4-BE49-F238E27FC236}">
                    <a16:creationId xmlns:a16="http://schemas.microsoft.com/office/drawing/2014/main" id="{CE34E723-9560-FAA3-16B8-D0B35C15B5A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6345" y="1046045"/>
                <a:ext cx="2329894" cy="815463"/>
              </a:xfrm>
              <a:prstGeom prst="rect">
                <a:avLst/>
              </a:prstGeom>
              <a:effectLst/>
            </p:spPr>
          </p:pic>
          <p:pic>
            <p:nvPicPr>
              <p:cNvPr id="243" name="Graphic 242">
                <a:extLst>
                  <a:ext uri="{FF2B5EF4-FFF2-40B4-BE49-F238E27FC236}">
                    <a16:creationId xmlns:a16="http://schemas.microsoft.com/office/drawing/2014/main" id="{56C46A5C-EB24-0A46-50E5-DE8B3DFB809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31055" y="1046045"/>
                <a:ext cx="2329894" cy="815463"/>
              </a:xfrm>
              <a:prstGeom prst="rect">
                <a:avLst/>
              </a:prstGeom>
              <a:effectLst/>
            </p:spPr>
          </p:pic>
          <p:pic>
            <p:nvPicPr>
              <p:cNvPr id="244" name="Graphic 243">
                <a:extLst>
                  <a:ext uri="{FF2B5EF4-FFF2-40B4-BE49-F238E27FC236}">
                    <a16:creationId xmlns:a16="http://schemas.microsoft.com/office/drawing/2014/main" id="{C8C57DF3-1CAC-8797-343A-7FD45904B25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03410" y="1046045"/>
                <a:ext cx="2329894" cy="815463"/>
              </a:xfrm>
              <a:prstGeom prst="rect">
                <a:avLst/>
              </a:prstGeom>
              <a:effectLst/>
            </p:spPr>
          </p:pic>
          <p:pic>
            <p:nvPicPr>
              <p:cNvPr id="245" name="Graphic 244">
                <a:extLst>
                  <a:ext uri="{FF2B5EF4-FFF2-40B4-BE49-F238E27FC236}">
                    <a16:creationId xmlns:a16="http://schemas.microsoft.com/office/drawing/2014/main" id="{068EACC0-F6C6-4EE6-9A9A-17D3BDE194A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475764" y="1046045"/>
                <a:ext cx="2329894" cy="815463"/>
              </a:xfrm>
              <a:prstGeom prst="rect">
                <a:avLst/>
              </a:prstGeom>
              <a:effectLst/>
            </p:spPr>
          </p:pic>
          <p:sp>
            <p:nvSpPr>
              <p:cNvPr id="250" name="TextBox 249">
                <a:extLst>
                  <a:ext uri="{FF2B5EF4-FFF2-40B4-BE49-F238E27FC236}">
                    <a16:creationId xmlns:a16="http://schemas.microsoft.com/office/drawing/2014/main" id="{F6FCCE96-24EE-37E4-7C8D-69E7D0399450}"/>
                  </a:ext>
                </a:extLst>
              </p:cNvPr>
              <p:cNvSpPr txBox="1"/>
              <p:nvPr/>
            </p:nvSpPr>
            <p:spPr>
              <a:xfrm>
                <a:off x="389895" y="1910711"/>
                <a:ext cx="11417974" cy="595984"/>
              </a:xfrm>
              <a:prstGeom prst="rect">
                <a:avLst/>
              </a:prstGeom>
              <a:noFill/>
            </p:spPr>
            <p:txBody>
              <a:bodyPr wrap="square" rtlCol="0">
                <a:spAutoFit/>
              </a:bodyPr>
              <a:lstStyle/>
              <a:p>
                <a:pPr algn="ctr"/>
                <a:r>
                  <a:rPr lang="pl-PL" sz="1500" spc="600" dirty="0"/>
                  <a:t>CYKL BIZNESOWY</a:t>
                </a:r>
              </a:p>
            </p:txBody>
          </p:sp>
          <p:pic>
            <p:nvPicPr>
              <p:cNvPr id="251" name="Graphic 250">
                <a:extLst>
                  <a:ext uri="{FF2B5EF4-FFF2-40B4-BE49-F238E27FC236}">
                    <a16:creationId xmlns:a16="http://schemas.microsoft.com/office/drawing/2014/main" id="{CA260F74-001E-1A0C-9C66-A60550E99CCB}"/>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2650404" y="1061956"/>
                <a:ext cx="2329200" cy="815218"/>
              </a:xfrm>
              <a:prstGeom prst="rect">
                <a:avLst/>
              </a:prstGeom>
              <a:effectLst/>
            </p:spPr>
          </p:pic>
        </p:grpSp>
        <p:pic>
          <p:nvPicPr>
            <p:cNvPr id="40" name="Graphic 39">
              <a:extLst>
                <a:ext uri="{FF2B5EF4-FFF2-40B4-BE49-F238E27FC236}">
                  <a16:creationId xmlns:a16="http://schemas.microsoft.com/office/drawing/2014/main" id="{901D9522-BA46-23A1-F025-E9D223B1FBE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77749" y="5891513"/>
              <a:ext cx="288000" cy="288000"/>
            </a:xfrm>
            <a:prstGeom prst="rect">
              <a:avLst/>
            </a:prstGeom>
          </p:spPr>
        </p:pic>
        <p:pic>
          <p:nvPicPr>
            <p:cNvPr id="42" name="Graphic 41">
              <a:extLst>
                <a:ext uri="{FF2B5EF4-FFF2-40B4-BE49-F238E27FC236}">
                  <a16:creationId xmlns:a16="http://schemas.microsoft.com/office/drawing/2014/main" id="{AD68DCC6-AEED-7F84-B44C-4E94D7B7C8C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941394" y="5891513"/>
              <a:ext cx="288000" cy="288000"/>
            </a:xfrm>
            <a:prstGeom prst="rect">
              <a:avLst/>
            </a:prstGeom>
          </p:spPr>
        </p:pic>
        <p:pic>
          <p:nvPicPr>
            <p:cNvPr id="44" name="Graphic 43">
              <a:extLst>
                <a:ext uri="{FF2B5EF4-FFF2-40B4-BE49-F238E27FC236}">
                  <a16:creationId xmlns:a16="http://schemas.microsoft.com/office/drawing/2014/main" id="{05279497-2B2F-EBB6-84DD-EC77F85039E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799943" y="5919506"/>
              <a:ext cx="288000" cy="288000"/>
            </a:xfrm>
            <a:prstGeom prst="rect">
              <a:avLst/>
            </a:prstGeom>
          </p:spPr>
        </p:pic>
        <p:pic>
          <p:nvPicPr>
            <p:cNvPr id="46" name="Graphic 45">
              <a:extLst>
                <a:ext uri="{FF2B5EF4-FFF2-40B4-BE49-F238E27FC236}">
                  <a16:creationId xmlns:a16="http://schemas.microsoft.com/office/drawing/2014/main" id="{6AE89D62-510E-D9BF-E55D-38934CCAB7EF}"/>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532936" y="5891513"/>
              <a:ext cx="288000" cy="288000"/>
            </a:xfrm>
            <a:prstGeom prst="rect">
              <a:avLst/>
            </a:prstGeom>
          </p:spPr>
        </p:pic>
        <p:pic>
          <p:nvPicPr>
            <p:cNvPr id="48" name="Graphic 47">
              <a:extLst>
                <a:ext uri="{FF2B5EF4-FFF2-40B4-BE49-F238E27FC236}">
                  <a16:creationId xmlns:a16="http://schemas.microsoft.com/office/drawing/2014/main" id="{64337F58-B6EB-1842-0FE6-F40BCA6B48DA}"/>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1054922" y="5891513"/>
              <a:ext cx="288000" cy="288000"/>
            </a:xfrm>
            <a:prstGeom prst="rect">
              <a:avLst/>
            </a:prstGeom>
          </p:spPr>
        </p:pic>
      </p:grpSp>
      <p:sp>
        <p:nvSpPr>
          <p:cNvPr id="39" name="Sześciokąt 26">
            <a:extLst>
              <a:ext uri="{FF2B5EF4-FFF2-40B4-BE49-F238E27FC236}">
                <a16:creationId xmlns:a16="http://schemas.microsoft.com/office/drawing/2014/main" id="{AA8484DC-5098-13C0-B0D6-5A266871334E}"/>
              </a:ext>
            </a:extLst>
          </p:cNvPr>
          <p:cNvSpPr/>
          <p:nvPr/>
        </p:nvSpPr>
        <p:spPr>
          <a:xfrm>
            <a:off x="10738785" y="3086767"/>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1" name="Sześciokąt 26">
            <a:extLst>
              <a:ext uri="{FF2B5EF4-FFF2-40B4-BE49-F238E27FC236}">
                <a16:creationId xmlns:a16="http://schemas.microsoft.com/office/drawing/2014/main" id="{121A0F08-4144-5D9D-3917-6AFD394DA512}"/>
              </a:ext>
            </a:extLst>
          </p:cNvPr>
          <p:cNvSpPr/>
          <p:nvPr/>
        </p:nvSpPr>
        <p:spPr>
          <a:xfrm>
            <a:off x="10738785" y="4059328"/>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3" name="Sześciokąt 26">
            <a:extLst>
              <a:ext uri="{FF2B5EF4-FFF2-40B4-BE49-F238E27FC236}">
                <a16:creationId xmlns:a16="http://schemas.microsoft.com/office/drawing/2014/main" id="{EB870488-6C83-EC63-35A7-CE38895258B4}"/>
              </a:ext>
            </a:extLst>
          </p:cNvPr>
          <p:cNvSpPr/>
          <p:nvPr/>
        </p:nvSpPr>
        <p:spPr>
          <a:xfrm>
            <a:off x="9876077" y="2606218"/>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5" name="Sześciokąt 26">
            <a:extLst>
              <a:ext uri="{FF2B5EF4-FFF2-40B4-BE49-F238E27FC236}">
                <a16:creationId xmlns:a16="http://schemas.microsoft.com/office/drawing/2014/main" id="{602AF62E-9A27-1E09-B02A-841B750A54A9}"/>
              </a:ext>
            </a:extLst>
          </p:cNvPr>
          <p:cNvSpPr/>
          <p:nvPr/>
        </p:nvSpPr>
        <p:spPr>
          <a:xfrm>
            <a:off x="9876077" y="357877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7" name="Sześciokąt 26">
            <a:extLst>
              <a:ext uri="{FF2B5EF4-FFF2-40B4-BE49-F238E27FC236}">
                <a16:creationId xmlns:a16="http://schemas.microsoft.com/office/drawing/2014/main" id="{7B27F4A5-32D8-EAA5-CEB1-0F1D745FFF7C}"/>
              </a:ext>
            </a:extLst>
          </p:cNvPr>
          <p:cNvSpPr/>
          <p:nvPr/>
        </p:nvSpPr>
        <p:spPr>
          <a:xfrm>
            <a:off x="9013374" y="211993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0" name="Sześciokąt 26">
            <a:extLst>
              <a:ext uri="{FF2B5EF4-FFF2-40B4-BE49-F238E27FC236}">
                <a16:creationId xmlns:a16="http://schemas.microsoft.com/office/drawing/2014/main" id="{2B193A4B-1269-AFC7-B842-1065CE189BB7}"/>
              </a:ext>
            </a:extLst>
          </p:cNvPr>
          <p:cNvSpPr/>
          <p:nvPr/>
        </p:nvSpPr>
        <p:spPr>
          <a:xfrm>
            <a:off x="9013374" y="3092500"/>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1" name="Sześciokąt 26">
            <a:extLst>
              <a:ext uri="{FF2B5EF4-FFF2-40B4-BE49-F238E27FC236}">
                <a16:creationId xmlns:a16="http://schemas.microsoft.com/office/drawing/2014/main" id="{365908F3-29A0-45CF-FC55-7B717CB0C1A0}"/>
              </a:ext>
            </a:extLst>
          </p:cNvPr>
          <p:cNvSpPr/>
          <p:nvPr/>
        </p:nvSpPr>
        <p:spPr>
          <a:xfrm>
            <a:off x="9013374" y="406506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2" name="Sześciokąt 26">
            <a:extLst>
              <a:ext uri="{FF2B5EF4-FFF2-40B4-BE49-F238E27FC236}">
                <a16:creationId xmlns:a16="http://schemas.microsoft.com/office/drawing/2014/main" id="{1320AB69-EAC9-BD6D-B964-9A9D497FF79C}"/>
              </a:ext>
            </a:extLst>
          </p:cNvPr>
          <p:cNvSpPr/>
          <p:nvPr/>
        </p:nvSpPr>
        <p:spPr>
          <a:xfrm>
            <a:off x="8150672" y="2606218"/>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3" name="Sześciokąt 26">
            <a:extLst>
              <a:ext uri="{FF2B5EF4-FFF2-40B4-BE49-F238E27FC236}">
                <a16:creationId xmlns:a16="http://schemas.microsoft.com/office/drawing/2014/main" id="{DE255207-9D91-A5DD-FA40-7F9076B1D1D6}"/>
              </a:ext>
            </a:extLst>
          </p:cNvPr>
          <p:cNvSpPr/>
          <p:nvPr/>
        </p:nvSpPr>
        <p:spPr>
          <a:xfrm>
            <a:off x="8150672" y="357877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4" name="Sześciokąt 26">
            <a:extLst>
              <a:ext uri="{FF2B5EF4-FFF2-40B4-BE49-F238E27FC236}">
                <a16:creationId xmlns:a16="http://schemas.microsoft.com/office/drawing/2014/main" id="{B4F38A6F-DF42-1F0B-8F1A-526988784B35}"/>
              </a:ext>
            </a:extLst>
          </p:cNvPr>
          <p:cNvSpPr/>
          <p:nvPr/>
        </p:nvSpPr>
        <p:spPr>
          <a:xfrm>
            <a:off x="8150672" y="455134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5" name="Sześciokąt 26">
            <a:extLst>
              <a:ext uri="{FF2B5EF4-FFF2-40B4-BE49-F238E27FC236}">
                <a16:creationId xmlns:a16="http://schemas.microsoft.com/office/drawing/2014/main" id="{550D544B-F83E-D614-7427-364CE3742B7B}"/>
              </a:ext>
            </a:extLst>
          </p:cNvPr>
          <p:cNvSpPr/>
          <p:nvPr/>
        </p:nvSpPr>
        <p:spPr>
          <a:xfrm>
            <a:off x="7287969" y="211993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6" name="Sześciokąt 26">
            <a:extLst>
              <a:ext uri="{FF2B5EF4-FFF2-40B4-BE49-F238E27FC236}">
                <a16:creationId xmlns:a16="http://schemas.microsoft.com/office/drawing/2014/main" id="{6E2A30D8-CFE9-EF03-A910-0BF9048734D6}"/>
              </a:ext>
            </a:extLst>
          </p:cNvPr>
          <p:cNvSpPr/>
          <p:nvPr/>
        </p:nvSpPr>
        <p:spPr>
          <a:xfrm>
            <a:off x="7287969" y="3092500"/>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7" name="Sześciokąt 26">
            <a:extLst>
              <a:ext uri="{FF2B5EF4-FFF2-40B4-BE49-F238E27FC236}">
                <a16:creationId xmlns:a16="http://schemas.microsoft.com/office/drawing/2014/main" id="{FEC1AFFA-B340-9480-E6B1-5FB37C8FEC4F}"/>
              </a:ext>
            </a:extLst>
          </p:cNvPr>
          <p:cNvSpPr/>
          <p:nvPr/>
        </p:nvSpPr>
        <p:spPr>
          <a:xfrm>
            <a:off x="7287969" y="406506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8" name="Sześciokąt 26">
            <a:extLst>
              <a:ext uri="{FF2B5EF4-FFF2-40B4-BE49-F238E27FC236}">
                <a16:creationId xmlns:a16="http://schemas.microsoft.com/office/drawing/2014/main" id="{CF2677AA-13AE-5581-4412-3C8EA87C5A52}"/>
              </a:ext>
            </a:extLst>
          </p:cNvPr>
          <p:cNvSpPr/>
          <p:nvPr/>
        </p:nvSpPr>
        <p:spPr>
          <a:xfrm>
            <a:off x="6425266" y="163196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9" name="Sześciokąt 26">
            <a:extLst>
              <a:ext uri="{FF2B5EF4-FFF2-40B4-BE49-F238E27FC236}">
                <a16:creationId xmlns:a16="http://schemas.microsoft.com/office/drawing/2014/main" id="{E853679F-77E7-022C-C9C9-9730F99A8D6C}"/>
              </a:ext>
            </a:extLst>
          </p:cNvPr>
          <p:cNvSpPr/>
          <p:nvPr/>
        </p:nvSpPr>
        <p:spPr>
          <a:xfrm>
            <a:off x="6425266" y="2604524"/>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0" name="Sześciokąt 26">
            <a:extLst>
              <a:ext uri="{FF2B5EF4-FFF2-40B4-BE49-F238E27FC236}">
                <a16:creationId xmlns:a16="http://schemas.microsoft.com/office/drawing/2014/main" id="{EC8005B2-548F-12F9-AE06-A2C8E1CF543D}"/>
              </a:ext>
            </a:extLst>
          </p:cNvPr>
          <p:cNvSpPr/>
          <p:nvPr/>
        </p:nvSpPr>
        <p:spPr>
          <a:xfrm>
            <a:off x="6425266" y="357708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1" name="Sześciokąt 26">
            <a:extLst>
              <a:ext uri="{FF2B5EF4-FFF2-40B4-BE49-F238E27FC236}">
                <a16:creationId xmlns:a16="http://schemas.microsoft.com/office/drawing/2014/main" id="{BF2760D7-A744-CD25-8D60-4B93629A4950}"/>
              </a:ext>
            </a:extLst>
          </p:cNvPr>
          <p:cNvSpPr/>
          <p:nvPr/>
        </p:nvSpPr>
        <p:spPr>
          <a:xfrm>
            <a:off x="5562563" y="211824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2" name="Sześciokąt 26">
            <a:extLst>
              <a:ext uri="{FF2B5EF4-FFF2-40B4-BE49-F238E27FC236}">
                <a16:creationId xmlns:a16="http://schemas.microsoft.com/office/drawing/2014/main" id="{37D9D2E5-DE7A-41B3-C256-9A4B8B7BAAF9}"/>
              </a:ext>
            </a:extLst>
          </p:cNvPr>
          <p:cNvSpPr/>
          <p:nvPr/>
        </p:nvSpPr>
        <p:spPr>
          <a:xfrm>
            <a:off x="5562563" y="309080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3" name="Sześciokąt 26">
            <a:extLst>
              <a:ext uri="{FF2B5EF4-FFF2-40B4-BE49-F238E27FC236}">
                <a16:creationId xmlns:a16="http://schemas.microsoft.com/office/drawing/2014/main" id="{1369A437-800E-13E3-D4AC-C594FF922A0A}"/>
              </a:ext>
            </a:extLst>
          </p:cNvPr>
          <p:cNvSpPr/>
          <p:nvPr/>
        </p:nvSpPr>
        <p:spPr>
          <a:xfrm>
            <a:off x="5562563" y="4063366"/>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28" name="Sześciokąt 26">
            <a:extLst>
              <a:ext uri="{FF2B5EF4-FFF2-40B4-BE49-F238E27FC236}">
                <a16:creationId xmlns:a16="http://schemas.microsoft.com/office/drawing/2014/main" id="{DB215378-2007-CFBD-F4FC-0B7A45C765C8}"/>
              </a:ext>
            </a:extLst>
          </p:cNvPr>
          <p:cNvSpPr/>
          <p:nvPr/>
        </p:nvSpPr>
        <p:spPr>
          <a:xfrm>
            <a:off x="4699860" y="1631963"/>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29" name="Sześciokąt 26">
            <a:extLst>
              <a:ext uri="{FF2B5EF4-FFF2-40B4-BE49-F238E27FC236}">
                <a16:creationId xmlns:a16="http://schemas.microsoft.com/office/drawing/2014/main" id="{36BEDC59-B5F8-A902-E120-95509D7B3F62}"/>
              </a:ext>
            </a:extLst>
          </p:cNvPr>
          <p:cNvSpPr/>
          <p:nvPr/>
        </p:nvSpPr>
        <p:spPr>
          <a:xfrm>
            <a:off x="4699860" y="2604524"/>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0" name="Sześciokąt 26">
            <a:extLst>
              <a:ext uri="{FF2B5EF4-FFF2-40B4-BE49-F238E27FC236}">
                <a16:creationId xmlns:a16="http://schemas.microsoft.com/office/drawing/2014/main" id="{DA8D9AED-9AC5-BB83-AB2B-F70930897F10}"/>
              </a:ext>
            </a:extLst>
          </p:cNvPr>
          <p:cNvSpPr/>
          <p:nvPr/>
        </p:nvSpPr>
        <p:spPr>
          <a:xfrm>
            <a:off x="4699860" y="3577085"/>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1" name="Sześciokąt 26">
            <a:extLst>
              <a:ext uri="{FF2B5EF4-FFF2-40B4-BE49-F238E27FC236}">
                <a16:creationId xmlns:a16="http://schemas.microsoft.com/office/drawing/2014/main" id="{375DA1A7-0CD0-9E73-66E3-36CE38E75942}"/>
              </a:ext>
            </a:extLst>
          </p:cNvPr>
          <p:cNvSpPr/>
          <p:nvPr/>
        </p:nvSpPr>
        <p:spPr>
          <a:xfrm>
            <a:off x="4699860" y="4549647"/>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2" name="Sześciokąt 26">
            <a:extLst>
              <a:ext uri="{FF2B5EF4-FFF2-40B4-BE49-F238E27FC236}">
                <a16:creationId xmlns:a16="http://schemas.microsoft.com/office/drawing/2014/main" id="{740DD5AC-45E8-E510-D83B-A1CB7811BB6C}"/>
              </a:ext>
            </a:extLst>
          </p:cNvPr>
          <p:cNvSpPr/>
          <p:nvPr/>
        </p:nvSpPr>
        <p:spPr>
          <a:xfrm>
            <a:off x="3837157" y="2118245"/>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3" name="Sześciokąt 26">
            <a:extLst>
              <a:ext uri="{FF2B5EF4-FFF2-40B4-BE49-F238E27FC236}">
                <a16:creationId xmlns:a16="http://schemas.microsoft.com/office/drawing/2014/main" id="{8688F5B8-0044-894C-1CC0-03E221755197}"/>
              </a:ext>
            </a:extLst>
          </p:cNvPr>
          <p:cNvSpPr/>
          <p:nvPr/>
        </p:nvSpPr>
        <p:spPr>
          <a:xfrm>
            <a:off x="3837157" y="3090806"/>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4" name="Sześciokąt 26">
            <a:extLst>
              <a:ext uri="{FF2B5EF4-FFF2-40B4-BE49-F238E27FC236}">
                <a16:creationId xmlns:a16="http://schemas.microsoft.com/office/drawing/2014/main" id="{E1430891-EF2A-5274-987A-742F0F894C79}"/>
              </a:ext>
            </a:extLst>
          </p:cNvPr>
          <p:cNvSpPr/>
          <p:nvPr/>
        </p:nvSpPr>
        <p:spPr>
          <a:xfrm>
            <a:off x="3837157" y="4063366"/>
            <a:ext cx="1066873" cy="941222"/>
          </a:xfrm>
          <a:prstGeom prst="hexagon">
            <a:avLst/>
          </a:prstGeom>
          <a:solidFill>
            <a:srgbClr val="7A2D9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5" name="Sześciokąt 26">
            <a:extLst>
              <a:ext uri="{FF2B5EF4-FFF2-40B4-BE49-F238E27FC236}">
                <a16:creationId xmlns:a16="http://schemas.microsoft.com/office/drawing/2014/main" id="{6C43D71C-16A9-6B7B-2D46-A55AEDB6F89F}"/>
              </a:ext>
            </a:extLst>
          </p:cNvPr>
          <p:cNvSpPr/>
          <p:nvPr/>
        </p:nvSpPr>
        <p:spPr>
          <a:xfrm>
            <a:off x="2974454" y="1637695"/>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6" name="Sześciokąt 26">
            <a:extLst>
              <a:ext uri="{FF2B5EF4-FFF2-40B4-BE49-F238E27FC236}">
                <a16:creationId xmlns:a16="http://schemas.microsoft.com/office/drawing/2014/main" id="{BA3107C8-FB93-4615-0432-46B008FAE7B7}"/>
              </a:ext>
            </a:extLst>
          </p:cNvPr>
          <p:cNvSpPr/>
          <p:nvPr/>
        </p:nvSpPr>
        <p:spPr>
          <a:xfrm>
            <a:off x="2974454" y="2610256"/>
            <a:ext cx="1066873" cy="941222"/>
          </a:xfrm>
          <a:prstGeom prst="hexagon">
            <a:avLst/>
          </a:prstGeom>
          <a:solidFill>
            <a:srgbClr val="8E268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7" name="Sześciokąt 26">
            <a:extLst>
              <a:ext uri="{FF2B5EF4-FFF2-40B4-BE49-F238E27FC236}">
                <a16:creationId xmlns:a16="http://schemas.microsoft.com/office/drawing/2014/main" id="{C76269A8-AEA5-7162-85DE-CF1BC83493C2}"/>
              </a:ext>
            </a:extLst>
          </p:cNvPr>
          <p:cNvSpPr/>
          <p:nvPr/>
        </p:nvSpPr>
        <p:spPr>
          <a:xfrm>
            <a:off x="2974454" y="3582817"/>
            <a:ext cx="1066873" cy="941222"/>
          </a:xfrm>
          <a:prstGeom prst="hexagon">
            <a:avLst/>
          </a:prstGeom>
          <a:solidFill>
            <a:srgbClr val="BC166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8" name="Sześciokąt 26">
            <a:extLst>
              <a:ext uri="{FF2B5EF4-FFF2-40B4-BE49-F238E27FC236}">
                <a16:creationId xmlns:a16="http://schemas.microsoft.com/office/drawing/2014/main" id="{5F95C2AA-6600-62BC-210F-67C1EA8F767F}"/>
              </a:ext>
            </a:extLst>
          </p:cNvPr>
          <p:cNvSpPr/>
          <p:nvPr/>
        </p:nvSpPr>
        <p:spPr>
          <a:xfrm>
            <a:off x="2974454" y="4555379"/>
            <a:ext cx="1066873" cy="941222"/>
          </a:xfrm>
          <a:prstGeom prst="hexagon">
            <a:avLst/>
          </a:prstGeom>
          <a:solidFill>
            <a:srgbClr val="BC1669"/>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9" name="Sześciokąt 26">
            <a:extLst>
              <a:ext uri="{FF2B5EF4-FFF2-40B4-BE49-F238E27FC236}">
                <a16:creationId xmlns:a16="http://schemas.microsoft.com/office/drawing/2014/main" id="{8DD3F72D-E576-207C-DDB9-CE867E68BEB7}"/>
              </a:ext>
            </a:extLst>
          </p:cNvPr>
          <p:cNvSpPr/>
          <p:nvPr/>
        </p:nvSpPr>
        <p:spPr>
          <a:xfrm>
            <a:off x="2111751" y="2123977"/>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0" name="Sześciokąt 26">
            <a:extLst>
              <a:ext uri="{FF2B5EF4-FFF2-40B4-BE49-F238E27FC236}">
                <a16:creationId xmlns:a16="http://schemas.microsoft.com/office/drawing/2014/main" id="{9209990F-5CBF-FB25-1962-F2BC5B5F9194}"/>
              </a:ext>
            </a:extLst>
          </p:cNvPr>
          <p:cNvSpPr/>
          <p:nvPr/>
        </p:nvSpPr>
        <p:spPr>
          <a:xfrm>
            <a:off x="2111751" y="3096538"/>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1" name="Sześciokąt 26">
            <a:extLst>
              <a:ext uri="{FF2B5EF4-FFF2-40B4-BE49-F238E27FC236}">
                <a16:creationId xmlns:a16="http://schemas.microsoft.com/office/drawing/2014/main" id="{C7BDCA84-75A4-782C-7521-E6FA434EB5C7}"/>
              </a:ext>
            </a:extLst>
          </p:cNvPr>
          <p:cNvSpPr/>
          <p:nvPr/>
        </p:nvSpPr>
        <p:spPr>
          <a:xfrm>
            <a:off x="2111751" y="406909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2" name="Sześciokąt 26">
            <a:extLst>
              <a:ext uri="{FF2B5EF4-FFF2-40B4-BE49-F238E27FC236}">
                <a16:creationId xmlns:a16="http://schemas.microsoft.com/office/drawing/2014/main" id="{3DBA57F0-B265-7528-6421-C9FA0F9D77D9}"/>
              </a:ext>
            </a:extLst>
          </p:cNvPr>
          <p:cNvSpPr/>
          <p:nvPr/>
        </p:nvSpPr>
        <p:spPr>
          <a:xfrm>
            <a:off x="1249048" y="163769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3" name="Sześciokąt 26">
            <a:extLst>
              <a:ext uri="{FF2B5EF4-FFF2-40B4-BE49-F238E27FC236}">
                <a16:creationId xmlns:a16="http://schemas.microsoft.com/office/drawing/2014/main" id="{A62F1E6D-4790-4DAE-254A-72FC42904058}"/>
              </a:ext>
            </a:extLst>
          </p:cNvPr>
          <p:cNvSpPr/>
          <p:nvPr/>
        </p:nvSpPr>
        <p:spPr>
          <a:xfrm>
            <a:off x="1249048" y="261025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4" name="Sześciokąt 26">
            <a:extLst>
              <a:ext uri="{FF2B5EF4-FFF2-40B4-BE49-F238E27FC236}">
                <a16:creationId xmlns:a16="http://schemas.microsoft.com/office/drawing/2014/main" id="{2A67B075-223C-A99D-E938-7A04D4588E28}"/>
              </a:ext>
            </a:extLst>
          </p:cNvPr>
          <p:cNvSpPr/>
          <p:nvPr/>
        </p:nvSpPr>
        <p:spPr>
          <a:xfrm>
            <a:off x="1249048" y="3582817"/>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5" name="Sześciokąt 26">
            <a:extLst>
              <a:ext uri="{FF2B5EF4-FFF2-40B4-BE49-F238E27FC236}">
                <a16:creationId xmlns:a16="http://schemas.microsoft.com/office/drawing/2014/main" id="{B9B96479-3C50-F787-C80B-A8BBEE261D48}"/>
              </a:ext>
            </a:extLst>
          </p:cNvPr>
          <p:cNvSpPr/>
          <p:nvPr/>
        </p:nvSpPr>
        <p:spPr>
          <a:xfrm>
            <a:off x="386345" y="2123977"/>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6" name="Sześciokąt 26">
            <a:extLst>
              <a:ext uri="{FF2B5EF4-FFF2-40B4-BE49-F238E27FC236}">
                <a16:creationId xmlns:a16="http://schemas.microsoft.com/office/drawing/2014/main" id="{77DEB62B-6988-301F-44F4-BBA37B5DFEF0}"/>
              </a:ext>
            </a:extLst>
          </p:cNvPr>
          <p:cNvSpPr/>
          <p:nvPr/>
        </p:nvSpPr>
        <p:spPr>
          <a:xfrm>
            <a:off x="386345" y="3096538"/>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grpSp>
        <p:nvGrpSpPr>
          <p:cNvPr id="147" name="Group 146">
            <a:extLst>
              <a:ext uri="{FF2B5EF4-FFF2-40B4-BE49-F238E27FC236}">
                <a16:creationId xmlns:a16="http://schemas.microsoft.com/office/drawing/2014/main" id="{19AC5EF7-D79C-C577-B490-461F90486114}"/>
              </a:ext>
            </a:extLst>
          </p:cNvPr>
          <p:cNvGrpSpPr/>
          <p:nvPr/>
        </p:nvGrpSpPr>
        <p:grpSpPr>
          <a:xfrm>
            <a:off x="2974452" y="1631963"/>
            <a:ext cx="3654985" cy="3528658"/>
            <a:chOff x="2974452" y="1764612"/>
            <a:chExt cx="3654985" cy="3528658"/>
          </a:xfrm>
        </p:grpSpPr>
        <p:sp>
          <p:nvSpPr>
            <p:cNvPr id="233" name="pole tekstowe 107">
              <a:extLst>
                <a:ext uri="{FF2B5EF4-FFF2-40B4-BE49-F238E27FC236}">
                  <a16:creationId xmlns:a16="http://schemas.microsoft.com/office/drawing/2014/main" id="{95F8FC5F-3246-BAD8-538A-59B57068FA35}"/>
                </a:ext>
              </a:extLst>
            </p:cNvPr>
            <p:cNvSpPr txBox="1"/>
            <p:nvPr/>
          </p:nvSpPr>
          <p:spPr>
            <a:xfrm>
              <a:off x="2974453" y="1770344"/>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9</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34" name="pole tekstowe 107">
              <a:extLst>
                <a:ext uri="{FF2B5EF4-FFF2-40B4-BE49-F238E27FC236}">
                  <a16:creationId xmlns:a16="http://schemas.microsoft.com/office/drawing/2014/main" id="{609E3BA5-872C-54D1-060F-95D2E7091044}"/>
                </a:ext>
              </a:extLst>
            </p:cNvPr>
            <p:cNvSpPr txBox="1"/>
            <p:nvPr/>
          </p:nvSpPr>
          <p:spPr>
            <a:xfrm>
              <a:off x="2974453" y="274290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- 10 -</a:t>
              </a:r>
            </a:p>
          </p:txBody>
        </p:sp>
        <p:sp>
          <p:nvSpPr>
            <p:cNvPr id="235" name="pole tekstowe 107">
              <a:extLst>
                <a:ext uri="{FF2B5EF4-FFF2-40B4-BE49-F238E27FC236}">
                  <a16:creationId xmlns:a16="http://schemas.microsoft.com/office/drawing/2014/main" id="{524F73D2-44BF-F77E-6867-97F98CC50BF5}"/>
                </a:ext>
              </a:extLst>
            </p:cNvPr>
            <p:cNvSpPr txBox="1"/>
            <p:nvPr/>
          </p:nvSpPr>
          <p:spPr>
            <a:xfrm>
              <a:off x="2974453" y="371546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- 11 -</a:t>
              </a:r>
            </a:p>
          </p:txBody>
        </p:sp>
        <p:sp>
          <p:nvSpPr>
            <p:cNvPr id="236" name="pole tekstowe 107">
              <a:extLst>
                <a:ext uri="{FF2B5EF4-FFF2-40B4-BE49-F238E27FC236}">
                  <a16:creationId xmlns:a16="http://schemas.microsoft.com/office/drawing/2014/main" id="{2D0F86AE-218F-43C7-215F-A3A37A35C4CB}"/>
                </a:ext>
              </a:extLst>
            </p:cNvPr>
            <p:cNvSpPr txBox="1"/>
            <p:nvPr/>
          </p:nvSpPr>
          <p:spPr>
            <a:xfrm>
              <a:off x="2974453" y="46880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- 12 -</a:t>
              </a:r>
            </a:p>
          </p:txBody>
        </p:sp>
        <p:sp>
          <p:nvSpPr>
            <p:cNvPr id="237" name="pole tekstowe 107">
              <a:extLst>
                <a:ext uri="{FF2B5EF4-FFF2-40B4-BE49-F238E27FC236}">
                  <a16:creationId xmlns:a16="http://schemas.microsoft.com/office/drawing/2014/main" id="{EF03893C-BD76-10CD-13CE-8FA9E1DB6CC4}"/>
                </a:ext>
              </a:extLst>
            </p:cNvPr>
            <p:cNvSpPr txBox="1"/>
            <p:nvPr/>
          </p:nvSpPr>
          <p:spPr>
            <a:xfrm>
              <a:off x="2974452" y="2187626"/>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Liking</a:t>
              </a:r>
              <a:endParaRPr lang="pl-PL" sz="900" b="1" dirty="0">
                <a:solidFill>
                  <a:schemeClr val="bg1"/>
                </a:solidFill>
                <a:latin typeface="Rubik" pitchFamily="2" charset="-79"/>
                <a:cs typeface="Rubik" pitchFamily="2" charset="-79"/>
                <a:sym typeface="Arial"/>
              </a:endParaRPr>
            </a:p>
          </p:txBody>
        </p:sp>
        <p:sp>
          <p:nvSpPr>
            <p:cNvPr id="238" name="pole tekstowe 107">
              <a:extLst>
                <a:ext uri="{FF2B5EF4-FFF2-40B4-BE49-F238E27FC236}">
                  <a16:creationId xmlns:a16="http://schemas.microsoft.com/office/drawing/2014/main" id="{C662EB91-3472-7CF8-79B4-44A9BE4C94DD}"/>
                </a:ext>
              </a:extLst>
            </p:cNvPr>
            <p:cNvSpPr txBox="1"/>
            <p:nvPr/>
          </p:nvSpPr>
          <p:spPr>
            <a:xfrm>
              <a:off x="2974452" y="3068043"/>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Continuity</a:t>
              </a:r>
              <a:endParaRPr lang="pl-PL" sz="900" b="1" dirty="0">
                <a:solidFill>
                  <a:schemeClr val="bg1"/>
                </a:solidFill>
                <a:latin typeface="Rubik" pitchFamily="2" charset="-79"/>
                <a:cs typeface="Rubik" pitchFamily="2" charset="-79"/>
                <a:sym typeface="Arial"/>
              </a:endParaRPr>
            </a:p>
            <a:p>
              <a:pPr algn="ctr">
                <a:defRPr/>
              </a:pPr>
              <a:r>
                <a:rPr lang="pl-PL" sz="900" b="1" dirty="0">
                  <a:solidFill>
                    <a:schemeClr val="bg1"/>
                  </a:solidFill>
                  <a:latin typeface="Rubik" pitchFamily="2" charset="-79"/>
                  <a:cs typeface="Rubik" pitchFamily="2" charset="-79"/>
                  <a:sym typeface="Arial"/>
                </a:rPr>
                <a:t>[</a:t>
              </a:r>
              <a:r>
                <a:rPr lang="pl-PL" sz="900" b="1" dirty="0" err="1">
                  <a:solidFill>
                    <a:schemeClr val="bg1"/>
                  </a:solidFill>
                  <a:latin typeface="Rubik" pitchFamily="2" charset="-79"/>
                  <a:cs typeface="Rubik" pitchFamily="2" charset="-79"/>
                  <a:sym typeface="Arial"/>
                </a:rPr>
                <a:t>WoA</a:t>
              </a:r>
              <a:r>
                <a:rPr lang="pl-PL" sz="900" b="1" dirty="0">
                  <a:solidFill>
                    <a:schemeClr val="bg1"/>
                  </a:solidFill>
                  <a:latin typeface="Rubik" pitchFamily="2" charset="-79"/>
                  <a:cs typeface="Rubik" pitchFamily="2" charset="-79"/>
                  <a:sym typeface="Arial"/>
                </a:rPr>
                <a:t>]</a:t>
              </a:r>
            </a:p>
          </p:txBody>
        </p:sp>
        <p:sp>
          <p:nvSpPr>
            <p:cNvPr id="239" name="pole tekstowe 107">
              <a:extLst>
                <a:ext uri="{FF2B5EF4-FFF2-40B4-BE49-F238E27FC236}">
                  <a16:creationId xmlns:a16="http://schemas.microsoft.com/office/drawing/2014/main" id="{9E6A9943-A6AB-ADD5-BB03-410876069D5E}"/>
                </a:ext>
              </a:extLst>
            </p:cNvPr>
            <p:cNvSpPr txBox="1"/>
            <p:nvPr/>
          </p:nvSpPr>
          <p:spPr>
            <a:xfrm>
              <a:off x="2974452" y="4109958"/>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Traffic</a:t>
              </a:r>
              <a:endParaRPr lang="pl-PL" sz="900" b="1" dirty="0">
                <a:solidFill>
                  <a:schemeClr val="bg1"/>
                </a:solidFill>
                <a:latin typeface="Rubik" pitchFamily="2" charset="-79"/>
                <a:cs typeface="Rubik" pitchFamily="2" charset="-79"/>
                <a:sym typeface="Arial"/>
              </a:endParaRPr>
            </a:p>
          </p:txBody>
        </p:sp>
        <p:sp>
          <p:nvSpPr>
            <p:cNvPr id="240" name="pole tekstowe 107">
              <a:extLst>
                <a:ext uri="{FF2B5EF4-FFF2-40B4-BE49-F238E27FC236}">
                  <a16:creationId xmlns:a16="http://schemas.microsoft.com/office/drawing/2014/main" id="{485C8DB1-68AC-80E4-07F0-53EFFC8F4DD6}"/>
                </a:ext>
              </a:extLst>
            </p:cNvPr>
            <p:cNvSpPr txBox="1"/>
            <p:nvPr/>
          </p:nvSpPr>
          <p:spPr>
            <a:xfrm>
              <a:off x="2974452" y="5091253"/>
              <a:ext cx="1066876" cy="138499"/>
            </a:xfrm>
            <a:prstGeom prst="rect">
              <a:avLst/>
            </a:prstGeom>
            <a:noFill/>
          </p:spPr>
          <p:txBody>
            <a:bodyPr wrap="square" lIns="47625" tIns="0" rIns="47625" bIns="0" anchor="ctr">
              <a:spAutoFit/>
            </a:bodyPr>
            <a:lstStyle/>
            <a:p>
              <a:pPr algn="ctr">
                <a:defRPr/>
              </a:pPr>
              <a:r>
                <a:rPr lang="en-US" sz="900" b="1" dirty="0">
                  <a:solidFill>
                    <a:schemeClr val="bg1"/>
                  </a:solidFill>
                  <a:latin typeface="Rubik" pitchFamily="2" charset="-79"/>
                  <a:cs typeface="Rubik" pitchFamily="2" charset="-79"/>
                  <a:sym typeface="Arial"/>
                </a:rPr>
                <a:t>Share of </a:t>
              </a:r>
              <a:r>
                <a:rPr lang="pl-PL" sz="900" b="1" dirty="0" err="1">
                  <a:solidFill>
                    <a:schemeClr val="bg1"/>
                  </a:solidFill>
                  <a:latin typeface="Rubik" pitchFamily="2" charset="-79"/>
                  <a:cs typeface="Rubik" pitchFamily="2" charset="-79"/>
                  <a:sym typeface="Arial"/>
                </a:rPr>
                <a:t>Shelf</a:t>
              </a:r>
              <a:endParaRPr lang="pl-PL" sz="900" b="1" dirty="0">
                <a:solidFill>
                  <a:schemeClr val="bg1"/>
                </a:solidFill>
                <a:latin typeface="Rubik" pitchFamily="2" charset="-79"/>
                <a:cs typeface="Rubik" pitchFamily="2" charset="-79"/>
                <a:sym typeface="Arial"/>
              </a:endParaRPr>
            </a:p>
          </p:txBody>
        </p:sp>
        <p:sp>
          <p:nvSpPr>
            <p:cNvPr id="241" name="pole tekstowe 107">
              <a:extLst>
                <a:ext uri="{FF2B5EF4-FFF2-40B4-BE49-F238E27FC236}">
                  <a16:creationId xmlns:a16="http://schemas.microsoft.com/office/drawing/2014/main" id="{5EFA93E5-F6B5-3CE0-BD02-E19C3C03A243}"/>
                </a:ext>
              </a:extLst>
            </p:cNvPr>
            <p:cNvSpPr txBox="1"/>
            <p:nvPr/>
          </p:nvSpPr>
          <p:spPr>
            <a:xfrm>
              <a:off x="3837156" y="2250894"/>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13</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46" name="pole tekstowe 107">
              <a:extLst>
                <a:ext uri="{FF2B5EF4-FFF2-40B4-BE49-F238E27FC236}">
                  <a16:creationId xmlns:a16="http://schemas.microsoft.com/office/drawing/2014/main" id="{37A40D12-850D-15C0-9F9F-893011F02820}"/>
                </a:ext>
              </a:extLst>
            </p:cNvPr>
            <p:cNvSpPr txBox="1"/>
            <p:nvPr/>
          </p:nvSpPr>
          <p:spPr>
            <a:xfrm>
              <a:off x="3837155" y="2663644"/>
              <a:ext cx="1066876" cy="1384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Distinctiveness</a:t>
              </a:r>
              <a:endParaRPr lang="pl-PL" sz="900" b="1" dirty="0">
                <a:solidFill>
                  <a:schemeClr val="bg1"/>
                </a:solidFill>
                <a:latin typeface="Rubik" pitchFamily="2" charset="-79"/>
                <a:cs typeface="Rubik" pitchFamily="2" charset="-79"/>
                <a:sym typeface="Arial"/>
              </a:endParaRPr>
            </a:p>
          </p:txBody>
        </p:sp>
        <p:sp>
          <p:nvSpPr>
            <p:cNvPr id="247" name="pole tekstowe 107">
              <a:extLst>
                <a:ext uri="{FF2B5EF4-FFF2-40B4-BE49-F238E27FC236}">
                  <a16:creationId xmlns:a16="http://schemas.microsoft.com/office/drawing/2014/main" id="{85958E6F-1109-9BE5-F93F-439944B3D21E}"/>
                </a:ext>
              </a:extLst>
            </p:cNvPr>
            <p:cNvSpPr txBox="1"/>
            <p:nvPr/>
          </p:nvSpPr>
          <p:spPr>
            <a:xfrm>
              <a:off x="3837156"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- 14 -</a:t>
              </a:r>
            </a:p>
          </p:txBody>
        </p:sp>
        <p:sp>
          <p:nvSpPr>
            <p:cNvPr id="248" name="pole tekstowe 107">
              <a:extLst>
                <a:ext uri="{FF2B5EF4-FFF2-40B4-BE49-F238E27FC236}">
                  <a16:creationId xmlns:a16="http://schemas.microsoft.com/office/drawing/2014/main" id="{BF540455-247F-8FB9-A85B-98453A469C9D}"/>
                </a:ext>
              </a:extLst>
            </p:cNvPr>
            <p:cNvSpPr txBox="1"/>
            <p:nvPr/>
          </p:nvSpPr>
          <p:spPr>
            <a:xfrm>
              <a:off x="3837156" y="419601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15</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49" name="pole tekstowe 107">
              <a:extLst>
                <a:ext uri="{FF2B5EF4-FFF2-40B4-BE49-F238E27FC236}">
                  <a16:creationId xmlns:a16="http://schemas.microsoft.com/office/drawing/2014/main" id="{303C2C04-B746-58EF-901C-3EADB6BC6229}"/>
                </a:ext>
              </a:extLst>
            </p:cNvPr>
            <p:cNvSpPr txBox="1"/>
            <p:nvPr/>
          </p:nvSpPr>
          <p:spPr>
            <a:xfrm>
              <a:off x="3837155" y="3554743"/>
              <a:ext cx="1066876" cy="2769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Engagement </a:t>
              </a:r>
            </a:p>
            <a:p>
              <a:pPr algn="ctr">
                <a:defRPr/>
              </a:pPr>
              <a:r>
                <a:rPr lang="pl-PL" sz="900" b="1" dirty="0">
                  <a:solidFill>
                    <a:schemeClr val="bg1"/>
                  </a:solidFill>
                  <a:latin typeface="Rubik" pitchFamily="2" charset="-79"/>
                  <a:cs typeface="Rubik" pitchFamily="2" charset="-79"/>
                  <a:sym typeface="Arial"/>
                </a:rPr>
                <a:t>on </a:t>
              </a:r>
              <a:r>
                <a:rPr lang="pl-PL" sz="900" b="1" dirty="0" err="1">
                  <a:solidFill>
                    <a:schemeClr val="bg1"/>
                  </a:solidFill>
                  <a:latin typeface="Rubik" pitchFamily="2" charset="-79"/>
                  <a:cs typeface="Rubik" pitchFamily="2" charset="-79"/>
                  <a:sym typeface="Arial"/>
                </a:rPr>
                <a:t>site</a:t>
              </a:r>
              <a:r>
                <a:rPr lang="pl-PL" sz="900" b="1" dirty="0">
                  <a:solidFill>
                    <a:schemeClr val="bg1"/>
                  </a:solidFill>
                  <a:latin typeface="Rubik" pitchFamily="2" charset="-79"/>
                  <a:cs typeface="Rubik" pitchFamily="2" charset="-79"/>
                  <a:sym typeface="Arial"/>
                </a:rPr>
                <a:t>/in </a:t>
              </a:r>
              <a:r>
                <a:rPr lang="pl-PL" sz="900" b="1" dirty="0" err="1">
                  <a:solidFill>
                    <a:schemeClr val="bg1"/>
                  </a:solidFill>
                  <a:latin typeface="Rubik" pitchFamily="2" charset="-79"/>
                  <a:cs typeface="Rubik" pitchFamily="2" charset="-79"/>
                  <a:sym typeface="Arial"/>
                </a:rPr>
                <a:t>app</a:t>
              </a:r>
              <a:r>
                <a:rPr lang="pl-PL" sz="900" b="1" dirty="0">
                  <a:solidFill>
                    <a:schemeClr val="bg1"/>
                  </a:solidFill>
                  <a:latin typeface="Rubik" pitchFamily="2" charset="-79"/>
                  <a:cs typeface="Rubik" pitchFamily="2" charset="-79"/>
                  <a:sym typeface="Arial"/>
                </a:rPr>
                <a:t> </a:t>
              </a:r>
            </a:p>
          </p:txBody>
        </p:sp>
        <p:sp>
          <p:nvSpPr>
            <p:cNvPr id="252" name="pole tekstowe 107">
              <a:extLst>
                <a:ext uri="{FF2B5EF4-FFF2-40B4-BE49-F238E27FC236}">
                  <a16:creationId xmlns:a16="http://schemas.microsoft.com/office/drawing/2014/main" id="{9D0935BE-82CB-681F-DA4C-6F4B50890975}"/>
                </a:ext>
              </a:extLst>
            </p:cNvPr>
            <p:cNvSpPr txBox="1"/>
            <p:nvPr/>
          </p:nvSpPr>
          <p:spPr>
            <a:xfrm>
              <a:off x="3837155" y="4522392"/>
              <a:ext cx="1066876" cy="276999"/>
            </a:xfrm>
            <a:prstGeom prst="rect">
              <a:avLst/>
            </a:prstGeom>
            <a:noFill/>
          </p:spPr>
          <p:txBody>
            <a:bodyPr wrap="square" lIns="47625" tIns="0" rIns="47625" bIns="0" anchor="ctr">
              <a:spAutoFit/>
            </a:bodyPr>
            <a:lstStyle/>
            <a:p>
              <a:pPr algn="ctr">
                <a:defRPr/>
              </a:pPr>
              <a:r>
                <a:rPr lang="en-US" sz="900" b="1" dirty="0">
                  <a:solidFill>
                    <a:schemeClr val="bg1"/>
                  </a:solidFill>
                  <a:latin typeface="Rubik" pitchFamily="2" charset="-79"/>
                  <a:cs typeface="Rubik" pitchFamily="2" charset="-79"/>
                  <a:sym typeface="Arial"/>
                </a:rPr>
                <a:t>Share of search (SEO, SEM)</a:t>
              </a:r>
              <a:endParaRPr lang="pl-PL" sz="900" b="1" dirty="0">
                <a:solidFill>
                  <a:schemeClr val="bg1"/>
                </a:solidFill>
                <a:latin typeface="Rubik" pitchFamily="2" charset="-79"/>
                <a:cs typeface="Rubik" pitchFamily="2" charset="-79"/>
                <a:sym typeface="Arial"/>
              </a:endParaRPr>
            </a:p>
          </p:txBody>
        </p:sp>
        <p:sp>
          <p:nvSpPr>
            <p:cNvPr id="253" name="pole tekstowe 107">
              <a:extLst>
                <a:ext uri="{FF2B5EF4-FFF2-40B4-BE49-F238E27FC236}">
                  <a16:creationId xmlns:a16="http://schemas.microsoft.com/office/drawing/2014/main" id="{FA7B9145-F2C7-63D0-6109-5B6905A21857}"/>
                </a:ext>
              </a:extLst>
            </p:cNvPr>
            <p:cNvSpPr txBox="1"/>
            <p:nvPr/>
          </p:nvSpPr>
          <p:spPr>
            <a:xfrm>
              <a:off x="4699859" y="1764612"/>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- 16 -</a:t>
              </a:r>
            </a:p>
          </p:txBody>
        </p:sp>
        <p:sp>
          <p:nvSpPr>
            <p:cNvPr id="254" name="pole tekstowe 107">
              <a:extLst>
                <a:ext uri="{FF2B5EF4-FFF2-40B4-BE49-F238E27FC236}">
                  <a16:creationId xmlns:a16="http://schemas.microsoft.com/office/drawing/2014/main" id="{C6C43DB6-B7E3-9D13-034B-C0C2073051D8}"/>
                </a:ext>
              </a:extLst>
            </p:cNvPr>
            <p:cNvSpPr txBox="1"/>
            <p:nvPr/>
          </p:nvSpPr>
          <p:spPr>
            <a:xfrm>
              <a:off x="4699859" y="273717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- 17 -</a:t>
              </a:r>
            </a:p>
          </p:txBody>
        </p:sp>
        <p:sp>
          <p:nvSpPr>
            <p:cNvPr id="256" name="pole tekstowe 107">
              <a:extLst>
                <a:ext uri="{FF2B5EF4-FFF2-40B4-BE49-F238E27FC236}">
                  <a16:creationId xmlns:a16="http://schemas.microsoft.com/office/drawing/2014/main" id="{6F88BB1B-3B0F-5272-9A87-A170B38963A1}"/>
                </a:ext>
              </a:extLst>
            </p:cNvPr>
            <p:cNvSpPr txBox="1"/>
            <p:nvPr/>
          </p:nvSpPr>
          <p:spPr>
            <a:xfrm>
              <a:off x="4699859" y="37114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a:t>
              </a:r>
              <a:r>
                <a:rPr lang="pl-PL" sz="1200" b="1" dirty="0">
                  <a:solidFill>
                    <a:schemeClr val="bg1"/>
                  </a:solidFill>
                  <a:latin typeface="Rubik" pitchFamily="2" charset="-79"/>
                  <a:cs typeface="Rubik" pitchFamily="2" charset="-79"/>
                  <a:sym typeface="Arial"/>
                </a:rPr>
                <a:t>8</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57" name="pole tekstowe 107">
              <a:extLst>
                <a:ext uri="{FF2B5EF4-FFF2-40B4-BE49-F238E27FC236}">
                  <a16:creationId xmlns:a16="http://schemas.microsoft.com/office/drawing/2014/main" id="{03A77760-295C-898D-1E35-0A9A89DBBBF3}"/>
                </a:ext>
              </a:extLst>
            </p:cNvPr>
            <p:cNvSpPr txBox="1"/>
            <p:nvPr/>
          </p:nvSpPr>
          <p:spPr>
            <a:xfrm>
              <a:off x="4699859" y="468229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- 1</a:t>
              </a:r>
              <a:r>
                <a:rPr lang="pl-PL" sz="1200" b="1" dirty="0">
                  <a:solidFill>
                    <a:schemeClr val="bg1"/>
                  </a:solidFill>
                  <a:latin typeface="Rubik" pitchFamily="2" charset="-79"/>
                  <a:cs typeface="Rubik" pitchFamily="2" charset="-79"/>
                  <a:sym typeface="Arial"/>
                </a:rPr>
                <a:t>9</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58" name="pole tekstowe 107">
              <a:extLst>
                <a:ext uri="{FF2B5EF4-FFF2-40B4-BE49-F238E27FC236}">
                  <a16:creationId xmlns:a16="http://schemas.microsoft.com/office/drawing/2014/main" id="{6FD6E45D-C0D8-CF1E-27E3-60A21D3C1178}"/>
                </a:ext>
              </a:extLst>
            </p:cNvPr>
            <p:cNvSpPr txBox="1"/>
            <p:nvPr/>
          </p:nvSpPr>
          <p:spPr>
            <a:xfrm>
              <a:off x="4699858" y="2181893"/>
              <a:ext cx="1066876" cy="1384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Ad </a:t>
              </a:r>
              <a:r>
                <a:rPr lang="pl-PL" sz="900" b="1" dirty="0" err="1">
                  <a:solidFill>
                    <a:schemeClr val="bg1"/>
                  </a:solidFill>
                  <a:latin typeface="Rubik" pitchFamily="2" charset="-79"/>
                  <a:cs typeface="Rubik" pitchFamily="2" charset="-79"/>
                  <a:sym typeface="Arial"/>
                </a:rPr>
                <a:t>Recall</a:t>
              </a:r>
              <a:endParaRPr lang="pl-PL" sz="900" b="1" dirty="0">
                <a:solidFill>
                  <a:schemeClr val="bg1"/>
                </a:solidFill>
                <a:latin typeface="Rubik" pitchFamily="2" charset="-79"/>
                <a:cs typeface="Rubik" pitchFamily="2" charset="-79"/>
                <a:sym typeface="Arial"/>
              </a:endParaRPr>
            </a:p>
          </p:txBody>
        </p:sp>
        <p:sp>
          <p:nvSpPr>
            <p:cNvPr id="259" name="pole tekstowe 107">
              <a:extLst>
                <a:ext uri="{FF2B5EF4-FFF2-40B4-BE49-F238E27FC236}">
                  <a16:creationId xmlns:a16="http://schemas.microsoft.com/office/drawing/2014/main" id="{14AD0F1D-4050-56D1-5944-74ED83AB0DFE}"/>
                </a:ext>
              </a:extLst>
            </p:cNvPr>
            <p:cNvSpPr txBox="1"/>
            <p:nvPr/>
          </p:nvSpPr>
          <p:spPr>
            <a:xfrm>
              <a:off x="4699858" y="3131561"/>
              <a:ext cx="1066876" cy="1384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Performance</a:t>
              </a:r>
            </a:p>
          </p:txBody>
        </p:sp>
        <p:sp>
          <p:nvSpPr>
            <p:cNvPr id="260" name="pole tekstowe 107">
              <a:extLst>
                <a:ext uri="{FF2B5EF4-FFF2-40B4-BE49-F238E27FC236}">
                  <a16:creationId xmlns:a16="http://schemas.microsoft.com/office/drawing/2014/main" id="{4BA8E240-04EE-FBAC-46E1-61EBEE0C4E1E}"/>
                </a:ext>
              </a:extLst>
            </p:cNvPr>
            <p:cNvSpPr txBox="1"/>
            <p:nvPr/>
          </p:nvSpPr>
          <p:spPr>
            <a:xfrm>
              <a:off x="4699858" y="4034976"/>
              <a:ext cx="1066876" cy="276999"/>
            </a:xfrm>
            <a:prstGeom prst="rect">
              <a:avLst/>
            </a:prstGeom>
            <a:noFill/>
          </p:spPr>
          <p:txBody>
            <a:bodyPr wrap="square" lIns="47625" tIns="0" rIns="47625" bIns="0" anchor="ctr">
              <a:spAutoFit/>
            </a:bodyPr>
            <a:lstStyle/>
            <a:p>
              <a:pPr algn="ctr">
                <a:defRPr/>
              </a:pPr>
              <a:r>
                <a:rPr lang="pl-PL" sz="900" b="1" dirty="0">
                  <a:solidFill>
                    <a:schemeClr val="bg1"/>
                  </a:solidFill>
                  <a:latin typeface="Rubik" pitchFamily="2" charset="-79"/>
                  <a:cs typeface="Rubik" pitchFamily="2" charset="-79"/>
                  <a:sym typeface="Arial"/>
                </a:rPr>
                <a:t>Digital </a:t>
              </a:r>
              <a:br>
                <a:rPr lang="pl-PL" sz="900" b="1" dirty="0">
                  <a:solidFill>
                    <a:schemeClr val="bg1"/>
                  </a:solidFill>
                  <a:latin typeface="Rubik" pitchFamily="2" charset="-79"/>
                  <a:cs typeface="Rubik" pitchFamily="2" charset="-79"/>
                  <a:sym typeface="Arial"/>
                </a:rPr>
              </a:br>
              <a:r>
                <a:rPr lang="pl-PL" sz="900" b="1" dirty="0" err="1">
                  <a:solidFill>
                    <a:schemeClr val="bg1"/>
                  </a:solidFill>
                  <a:latin typeface="Rubik" pitchFamily="2" charset="-79"/>
                  <a:cs typeface="Rubik" pitchFamily="2" charset="-79"/>
                  <a:sym typeface="Arial"/>
                </a:rPr>
                <a:t>potential</a:t>
              </a:r>
              <a:endParaRPr lang="pl-PL" sz="900" b="1" dirty="0">
                <a:solidFill>
                  <a:schemeClr val="bg1"/>
                </a:solidFill>
                <a:latin typeface="Rubik" pitchFamily="2" charset="-79"/>
                <a:cs typeface="Rubik" pitchFamily="2" charset="-79"/>
                <a:sym typeface="Arial"/>
              </a:endParaRPr>
            </a:p>
          </p:txBody>
        </p:sp>
        <p:sp>
          <p:nvSpPr>
            <p:cNvPr id="261" name="pole tekstowe 107">
              <a:extLst>
                <a:ext uri="{FF2B5EF4-FFF2-40B4-BE49-F238E27FC236}">
                  <a16:creationId xmlns:a16="http://schemas.microsoft.com/office/drawing/2014/main" id="{973B1A09-4062-5A44-79B4-519803DA4912}"/>
                </a:ext>
              </a:extLst>
            </p:cNvPr>
            <p:cNvSpPr txBox="1"/>
            <p:nvPr/>
          </p:nvSpPr>
          <p:spPr>
            <a:xfrm>
              <a:off x="4699858" y="5016271"/>
              <a:ext cx="1066876" cy="276999"/>
            </a:xfrm>
            <a:prstGeom prst="rect">
              <a:avLst/>
            </a:prstGeom>
            <a:noFill/>
          </p:spPr>
          <p:txBody>
            <a:bodyPr wrap="square" lIns="47625" tIns="0" rIns="47625" bIns="0" anchor="ctr">
              <a:spAutoFit/>
            </a:bodyPr>
            <a:lstStyle/>
            <a:p>
              <a:pPr algn="ctr">
                <a:defRPr/>
              </a:pPr>
              <a:r>
                <a:rPr lang="pl-PL" sz="900" b="1" dirty="0" err="1">
                  <a:solidFill>
                    <a:schemeClr val="bg1"/>
                  </a:solidFill>
                  <a:latin typeface="Rubik" pitchFamily="2" charset="-79"/>
                  <a:cs typeface="Rubik" pitchFamily="2" charset="-79"/>
                  <a:sym typeface="Arial"/>
                </a:rPr>
                <a:t>Cost</a:t>
              </a:r>
              <a:endParaRPr lang="pl-PL" sz="900" b="1" dirty="0">
                <a:solidFill>
                  <a:schemeClr val="bg1"/>
                </a:solidFill>
                <a:latin typeface="Rubik" pitchFamily="2" charset="-79"/>
                <a:cs typeface="Rubik" pitchFamily="2" charset="-79"/>
                <a:sym typeface="Arial"/>
              </a:endParaRPr>
            </a:p>
            <a:p>
              <a:pPr algn="ctr">
                <a:defRPr/>
              </a:pPr>
              <a:r>
                <a:rPr lang="pl-PL" sz="900" b="1" dirty="0" err="1">
                  <a:solidFill>
                    <a:schemeClr val="bg1"/>
                  </a:solidFill>
                  <a:latin typeface="Rubik" pitchFamily="2" charset="-79"/>
                  <a:cs typeface="Rubik" pitchFamily="2" charset="-79"/>
                  <a:sym typeface="Arial"/>
                </a:rPr>
                <a:t>efficiency</a:t>
              </a:r>
              <a:endParaRPr lang="pl-PL" sz="900" b="1" dirty="0">
                <a:solidFill>
                  <a:schemeClr val="bg1"/>
                </a:solidFill>
                <a:latin typeface="Rubik" pitchFamily="2" charset="-79"/>
                <a:cs typeface="Rubik" pitchFamily="2" charset="-79"/>
                <a:sym typeface="Arial"/>
              </a:endParaRPr>
            </a:p>
          </p:txBody>
        </p:sp>
        <p:sp>
          <p:nvSpPr>
            <p:cNvPr id="265" name="pole tekstowe 107">
              <a:extLst>
                <a:ext uri="{FF2B5EF4-FFF2-40B4-BE49-F238E27FC236}">
                  <a16:creationId xmlns:a16="http://schemas.microsoft.com/office/drawing/2014/main" id="{CADB6BDF-5FA4-46F3-A108-0D2A08A6E21B}"/>
                </a:ext>
              </a:extLst>
            </p:cNvPr>
            <p:cNvSpPr txBox="1"/>
            <p:nvPr/>
          </p:nvSpPr>
          <p:spPr>
            <a:xfrm>
              <a:off x="5562562" y="419197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22</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67" name="pole tekstowe 107">
              <a:extLst>
                <a:ext uri="{FF2B5EF4-FFF2-40B4-BE49-F238E27FC236}">
                  <a16:creationId xmlns:a16="http://schemas.microsoft.com/office/drawing/2014/main" id="{02CC3EC1-E425-4951-EF7C-81635E20A529}"/>
                </a:ext>
              </a:extLst>
            </p:cNvPr>
            <p:cNvSpPr txBox="1"/>
            <p:nvPr/>
          </p:nvSpPr>
          <p:spPr>
            <a:xfrm>
              <a:off x="5562561" y="4453143"/>
              <a:ext cx="1066876"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dirty="0" err="1">
                  <a:solidFill>
                    <a:schemeClr val="bg1"/>
                  </a:solidFill>
                  <a:latin typeface="Rubik" pitchFamily="2" charset="-79"/>
                  <a:cs typeface="Rubik" pitchFamily="2" charset="-79"/>
                  <a:sym typeface="Arial"/>
                </a:rPr>
                <a:t>Actions</a:t>
              </a:r>
              <a:r>
                <a:rPr lang="pl-PL" sz="900" b="1" dirty="0">
                  <a:solidFill>
                    <a:schemeClr val="bg1"/>
                  </a:solidFill>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dirty="0">
                  <a:solidFill>
                    <a:schemeClr val="bg1"/>
                  </a:solidFill>
                  <a:latin typeface="Rubik" pitchFamily="2" charset="-79"/>
                  <a:cs typeface="Rubik" pitchFamily="2" charset="-79"/>
                  <a:sym typeface="Arial"/>
                </a:rPr>
                <a:t>(</a:t>
              </a:r>
              <a:r>
                <a:rPr lang="pl-PL" sz="900" b="1" dirty="0" err="1">
                  <a:solidFill>
                    <a:schemeClr val="bg1"/>
                  </a:solidFill>
                  <a:latin typeface="Rubik" pitchFamily="2" charset="-79"/>
                  <a:cs typeface="Rubik" pitchFamily="2" charset="-79"/>
                  <a:sym typeface="Arial"/>
                </a:rPr>
                <a:t>sales</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potential</a:t>
              </a:r>
              <a:r>
                <a:rPr lang="pl-PL" sz="900" b="1" dirty="0">
                  <a:solidFill>
                    <a:schemeClr val="bg1"/>
                  </a:solidFill>
                  <a:latin typeface="Rubik" pitchFamily="2" charset="-79"/>
                  <a:cs typeface="Rubik" pitchFamily="2" charset="-79"/>
                  <a:sym typeface="Arial"/>
                </a:rPr>
                <a:t> </a:t>
              </a:r>
              <a:r>
                <a:rPr lang="pl-PL" sz="900" b="1" dirty="0" err="1">
                  <a:solidFill>
                    <a:schemeClr val="bg1"/>
                  </a:solidFill>
                  <a:latin typeface="Rubik" pitchFamily="2" charset="-79"/>
                  <a:cs typeface="Rubik" pitchFamily="2" charset="-79"/>
                  <a:sym typeface="Arial"/>
                </a:rPr>
                <a:t>metrics</a:t>
              </a:r>
              <a:r>
                <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rPr>
                <a:t>)</a:t>
              </a:r>
            </a:p>
          </p:txBody>
        </p:sp>
      </p:grpSp>
      <p:sp>
        <p:nvSpPr>
          <p:cNvPr id="5" name="Title 1">
            <a:extLst>
              <a:ext uri="{FF2B5EF4-FFF2-40B4-BE49-F238E27FC236}">
                <a16:creationId xmlns:a16="http://schemas.microsoft.com/office/drawing/2014/main" id="{48850274-0A04-8AA8-5BB8-0BB13E43DF7E}"/>
              </a:ext>
            </a:extLst>
          </p:cNvPr>
          <p:cNvSpPr>
            <a:spLocks noGrp="1"/>
          </p:cNvSpPr>
          <p:nvPr>
            <p:ph type="title"/>
          </p:nvPr>
        </p:nvSpPr>
        <p:spPr/>
        <p:txBody>
          <a:bodyPr>
            <a:normAutofit/>
          </a:bodyPr>
          <a:lstStyle/>
          <a:p>
            <a:pPr>
              <a:lnSpc>
                <a:spcPct val="100000"/>
              </a:lnSpc>
              <a:spcBef>
                <a:spcPts val="0"/>
              </a:spcBef>
              <a:buClr>
                <a:srgbClr val="000000"/>
              </a:buClr>
              <a:buSzPct val="100000"/>
            </a:pPr>
            <a:r>
              <a:rPr lang="pl-PL" sz="3600" dirty="0">
                <a:ea typeface="Calibri"/>
                <a:cs typeface="Calibri"/>
                <a:sym typeface="Calibri"/>
              </a:rPr>
              <a:t>Model Wskaźników Efektywnościowych</a:t>
            </a:r>
          </a:p>
        </p:txBody>
      </p:sp>
      <p:pic>
        <p:nvPicPr>
          <p:cNvPr id="6" name="Graphic 5">
            <a:extLst>
              <a:ext uri="{FF2B5EF4-FFF2-40B4-BE49-F238E27FC236}">
                <a16:creationId xmlns:a16="http://schemas.microsoft.com/office/drawing/2014/main" id="{E8685152-DD50-0CE5-D19A-92E7319DFAFA}"/>
              </a:ext>
            </a:extLst>
          </p:cNvPr>
          <p:cNvPicPr>
            <a:picLocks noChangeAspect="1"/>
          </p:cNvPicPr>
          <p:nvPr/>
        </p:nvPicPr>
        <p:blipFill>
          <a:blip r:embed="rId23">
            <a:extLst>
              <a:ext uri="{96DAC541-7B7A-43D3-8B79-37D633B846F1}">
                <asvg:svgBlip xmlns:asvg="http://schemas.microsoft.com/office/drawing/2016/SVG/main" r:embed="rId24"/>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1055196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B325D-E463-8782-29B7-84D23867AAB8}"/>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6341EE2-2056-BE52-E6F1-FE8A35D1E192}"/>
              </a:ext>
            </a:extLst>
          </p:cNvPr>
          <p:cNvGraphicFramePr>
            <a:graphicFrameLocks noGrp="1"/>
          </p:cNvGraphicFramePr>
          <p:nvPr>
            <p:extLst>
              <p:ext uri="{D42A27DB-BD31-4B8C-83A1-F6EECF244321}">
                <p14:modId xmlns:p14="http://schemas.microsoft.com/office/powerpoint/2010/main" val="2667648290"/>
              </p:ext>
            </p:extLst>
          </p:nvPr>
        </p:nvGraphicFramePr>
        <p:xfrm>
          <a:off x="464190" y="487392"/>
          <a:ext cx="11501177" cy="5634858"/>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2860245">
                  <a:extLst>
                    <a:ext uri="{9D8B030D-6E8A-4147-A177-3AD203B41FA5}">
                      <a16:colId xmlns:a16="http://schemas.microsoft.com/office/drawing/2014/main" val="4176813105"/>
                    </a:ext>
                  </a:extLst>
                </a:gridCol>
                <a:gridCol w="3038719">
                  <a:extLst>
                    <a:ext uri="{9D8B030D-6E8A-4147-A177-3AD203B41FA5}">
                      <a16:colId xmlns:a16="http://schemas.microsoft.com/office/drawing/2014/main" val="1830216405"/>
                    </a:ext>
                  </a:extLst>
                </a:gridCol>
                <a:gridCol w="3252377">
                  <a:extLst>
                    <a:ext uri="{9D8B030D-6E8A-4147-A177-3AD203B41FA5}">
                      <a16:colId xmlns:a16="http://schemas.microsoft.com/office/drawing/2014/main" val="560766329"/>
                    </a:ext>
                  </a:extLst>
                </a:gridCol>
                <a:gridCol w="2349836">
                  <a:extLst>
                    <a:ext uri="{9D8B030D-6E8A-4147-A177-3AD203B41FA5}">
                      <a16:colId xmlns:a16="http://schemas.microsoft.com/office/drawing/2014/main" val="2948584809"/>
                    </a:ext>
                  </a:extLst>
                </a:gridCol>
              </a:tblGrid>
              <a:tr h="411982">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1110266">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err="1">
                          <a:solidFill>
                            <a:schemeClr val="bg1"/>
                          </a:solidFill>
                          <a:latin typeface="+mj-lt"/>
                          <a:ea typeface="+mn-ea"/>
                          <a:cs typeface="+mn-cs"/>
                          <a:sym typeface="Arial"/>
                        </a:rPr>
                        <a:t>Campaign</a:t>
                      </a:r>
                      <a:r>
                        <a:rPr lang="pl-PL" sz="1200" b="1" kern="1200" baseline="0" dirty="0">
                          <a:solidFill>
                            <a:schemeClr val="bg1"/>
                          </a:solidFill>
                          <a:latin typeface="+mj-lt"/>
                          <a:ea typeface="+mn-ea"/>
                          <a:cs typeface="+mn-cs"/>
                          <a:sym typeface="Arial"/>
                        </a:rPr>
                        <a:t> </a:t>
                      </a:r>
                      <a:r>
                        <a:rPr lang="pl-PL" sz="1200" b="1" kern="1200" baseline="0" dirty="0" err="1">
                          <a:solidFill>
                            <a:schemeClr val="bg1"/>
                          </a:solidFill>
                          <a:latin typeface="+mj-lt"/>
                          <a:ea typeface="+mn-ea"/>
                          <a:cs typeface="+mn-cs"/>
                          <a:sym typeface="Arial"/>
                        </a:rPr>
                        <a:t>liking</a:t>
                      </a:r>
                      <a:endParaRPr lang="pl-PL" sz="12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000" baseline="0" dirty="0">
                          <a:solidFill>
                            <a:schemeClr val="bg1"/>
                          </a:solidFill>
                          <a:latin typeface="Rubik" pitchFamily="2" charset="-79"/>
                          <a:ea typeface="Arial"/>
                          <a:cs typeface="Arial"/>
                          <a:sym typeface="Arial"/>
                        </a:rPr>
                        <a:t>Podobanie się reklamy</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 respondentów, którzy w badaniu (pytanie: Jak bardzo podobała się Panu/ Pani reklama) udzielą odpowiedzi, że podobała im się reklama/ kampania. </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aseline="0" dirty="0">
                          <a:latin typeface="+mn-lt"/>
                        </a:rPr>
                        <a:t>Badanie ilościowe w panelu (np. online Ariadna). Odsetek respondentów, którzy udzielili prawidłowej odpowiedzi, gdy reklama jest prezentowana w ciemno (tj. marka jest niewidoczna). Pytanie powinno mieć charakter pytania otwartego, w którym respondent podaje markę. Ocenie podlega % odpowiedzi Top 2 Box: Bardzo się podobała, podobała się</a:t>
                      </a:r>
                      <a:endParaRPr kumimoji="0" lang="pl-PL" sz="900" b="0" i="0" u="none" strike="noStrike" kern="0" cap="none" spc="0" normalizeH="0" baseline="0" noProof="0" dirty="0">
                        <a:ln>
                          <a:noFill/>
                        </a:ln>
                        <a:solidFill>
                          <a:srgbClr val="000000"/>
                        </a:solidFill>
                        <a:effectLst/>
                        <a:uLnTx/>
                        <a:uFillTx/>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900" b="0" i="0" u="none" strike="noStrike" baseline="0" dirty="0">
                          <a:solidFill>
                            <a:srgbClr val="000000"/>
                          </a:solidFill>
                          <a:latin typeface="+mn-lt"/>
                          <a:ea typeface="Arial"/>
                          <a:cs typeface="Arial"/>
                          <a:sym typeface="Arial"/>
                        </a:rPr>
                        <a:t>Szereg badań wykazał, że ten wskaźnik jest na ogół najlepszym pojedynczym wskaźnikiem tego, jak bardzo kampania/reklama będzie skuteczna, jeśli chodzi o wzmocnienie marki i generowanie sprzedaży</a:t>
                      </a:r>
                      <a:endParaRPr kumimoji="0" lang="pl-PL" sz="900" b="0" i="0" u="none" strike="noStrike" kern="0" cap="none" spc="0" normalizeH="0" baseline="0" noProof="0" dirty="0">
                        <a:ln>
                          <a:noFill/>
                        </a:ln>
                        <a:solidFill>
                          <a:srgbClr val="000000"/>
                        </a:solidFill>
                        <a:effectLst/>
                        <a:uLnTx/>
                        <a:uFillTx/>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82281897"/>
                  </a:ext>
                </a:extLst>
              </a:tr>
              <a:tr h="2065379">
                <a:tc>
                  <a:txBody>
                    <a:bodyPr/>
                    <a:lstStyle/>
                    <a:p>
                      <a:pPr marL="0" marR="0" lvl="0" indent="0" algn="l" rtl="0">
                        <a:lnSpc>
                          <a:spcPct val="90000"/>
                        </a:lnSpc>
                        <a:spcBef>
                          <a:spcPts val="1000"/>
                        </a:spcBef>
                        <a:spcAft>
                          <a:spcPts val="0"/>
                        </a:spcAft>
                        <a:buClr>
                          <a:srgbClr val="000000"/>
                        </a:buClr>
                        <a:buSzPts val="3200"/>
                        <a:buFont typeface="Arial"/>
                        <a:buNone/>
                      </a:pPr>
                      <a:r>
                        <a:rPr lang="pl-PL" sz="1200" b="1" baseline="0" dirty="0" err="1">
                          <a:solidFill>
                            <a:schemeClr val="bg1"/>
                          </a:solidFill>
                          <a:latin typeface="+mj-lt"/>
                          <a:sym typeface="Arial"/>
                        </a:rPr>
                        <a:t>Distinctiveness</a:t>
                      </a:r>
                      <a:endParaRPr lang="pl-PL" sz="1200" b="1" baseline="0" dirty="0">
                        <a:solidFill>
                          <a:schemeClr val="bg1"/>
                        </a:solidFill>
                        <a:latin typeface="+mj-lt"/>
                        <a:sym typeface="Arial"/>
                      </a:endParaRP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Wyróżnialność/ charakterystyczność</a:t>
                      </a: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Wyróżniające zasoby marki - to rozpoznawalne i zapadające w pamięć cechy, które natychmiast przywodzą na myśl konkretną markę podczas zakupów w danej kategorii. Zaliczymy do nich np. kolory, logo, ikony, znaki, opakowania, wzory, kształty i dźwięki. </a:t>
                      </a:r>
                      <a:endParaRPr lang="pl-PL" sz="1000" baseline="0" dirty="0">
                        <a:solidFill>
                          <a:schemeClr val="bg1"/>
                        </a:solidFill>
                        <a:latin typeface="Rubik" pitchFamily="2" charset="-79"/>
                        <a:ea typeface="Arial"/>
                        <a:cs typeface="Arial"/>
                        <a:sym typeface="Arial"/>
                      </a:endParaRP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171450" indent="-171450">
                        <a:buClr>
                          <a:srgbClr val="000000"/>
                        </a:buClr>
                        <a:buSzPts val="1200"/>
                        <a:buFont typeface="Arial" panose="020B0604020202020204" pitchFamily="34" charset="0"/>
                        <a:buChar char="•"/>
                      </a:pPr>
                      <a:r>
                        <a:rPr lang="pl-PL" sz="900" b="0" u="none" strike="noStrike" cap="none" baseline="0" dirty="0">
                          <a:solidFill>
                            <a:srgbClr val="000000"/>
                          </a:solidFill>
                          <a:latin typeface="+mn-lt"/>
                          <a:sym typeface="Arial"/>
                        </a:rPr>
                        <a:t>Rozpowszechnienie: % nabywców danej kategorii, który poprawnie zidentyfikował/ powiązał markę z jej zasobami. Przykład: wynik 45% oznacza, że 45% nabywców kategorii powiązało markę z atutami.</a:t>
                      </a:r>
                    </a:p>
                    <a:p>
                      <a:pPr marL="0" indent="0">
                        <a:buClr>
                          <a:srgbClr val="000000"/>
                        </a:buClr>
                        <a:buSzPts val="1200"/>
                        <a:buFont typeface="Arial" panose="020B0604020202020204" pitchFamily="34" charset="0"/>
                        <a:buNone/>
                      </a:pPr>
                      <a:endParaRPr lang="pl-PL" sz="900" b="0" u="none" strike="noStrike" cap="none" baseline="0" dirty="0">
                        <a:solidFill>
                          <a:srgbClr val="000000"/>
                        </a:solidFill>
                        <a:latin typeface="+mn-lt"/>
                        <a:sym typeface="Arial"/>
                      </a:endParaRPr>
                    </a:p>
                    <a:p>
                      <a:pPr marL="171450" indent="-171450">
                        <a:buClr>
                          <a:srgbClr val="000000"/>
                        </a:buClr>
                        <a:buSzPts val="1200"/>
                        <a:buFont typeface="Arial" panose="020B0604020202020204" pitchFamily="34" charset="0"/>
                        <a:buChar char="•"/>
                      </a:pPr>
                      <a:r>
                        <a:rPr lang="pl-PL" sz="900" b="0" u="none" strike="noStrike" cap="none" baseline="0" dirty="0">
                          <a:solidFill>
                            <a:srgbClr val="000000"/>
                          </a:solidFill>
                          <a:latin typeface="+mn-lt"/>
                          <a:sym typeface="Arial"/>
                        </a:rPr>
                        <a:t>Wyjątkowość: udział odpowiedzi wskazujących powiązania danego atutu z marką (w porównaniu do marek konkurentów). Przykład: wynik 60% oznacza wszystkie powiązania danej marki z atutami i 40% odpowiedzi, które wskazują na powiązania z konkurencyjnymi markami).</a:t>
                      </a:r>
                      <a:endParaRPr lang="pl-PL" sz="900" baseline="0" dirty="0">
                        <a:latin typeface="+mn-lt"/>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Badanie konsumenckie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Celem budowania silnych, wyróżniających zasobów jest zwiększenie liczby sygnałów, które mogą działać jako czynniki wywołujące identyfikację marki. Wyróżniające zasoby poprawiają skuteczność reklamy, zwiększając prawdopodobieństwo, że widzowie zidentyfikują markę, do której należy ta reklama. </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 środowisku zakupowym wyróżniające zasoby ułatwiają konsumentom zauważenie i zakup marki.</a:t>
                      </a:r>
                      <a:endParaRPr kumimoji="0" lang="pl-PL" sz="1400" b="0" i="0" u="none" strike="noStrike" kern="0" cap="none" spc="0" normalizeH="0" baseline="0" noProof="0" dirty="0">
                        <a:ln>
                          <a:noFill/>
                        </a:ln>
                        <a:solidFill>
                          <a:srgbClr val="000000"/>
                        </a:solidFill>
                        <a:effectLst/>
                        <a:uLnTx/>
                        <a:uFillTx/>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r h="1813531">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en-US" sz="1200" b="1" i="0" u="none" strike="noStrike" kern="0" cap="none" spc="0" normalizeH="0" baseline="0" noProof="0" dirty="0">
                          <a:ln>
                            <a:noFill/>
                          </a:ln>
                          <a:solidFill>
                            <a:schemeClr val="bg1"/>
                          </a:solidFill>
                          <a:effectLst/>
                          <a:uLnTx/>
                          <a:uFillTx/>
                          <a:latin typeface="+mj-lt"/>
                          <a:ea typeface="Arial"/>
                          <a:cs typeface="Arial"/>
                          <a:sym typeface="Arial"/>
                        </a:rPr>
                        <a:t>Ad recall</a:t>
                      </a:r>
                      <a:endParaRPr kumimoji="0" lang="pl-PL" sz="1200" b="1" i="0" u="none" strike="noStrike" kern="0" cap="none" spc="0" normalizeH="0" baseline="0" noProof="0" dirty="0">
                        <a:ln>
                          <a:noFill/>
                        </a:ln>
                        <a:solidFill>
                          <a:schemeClr val="bg1"/>
                        </a:solidFill>
                        <a:effectLst/>
                        <a:uLnTx/>
                        <a:uFillTx/>
                        <a:latin typeface="+mj-lt"/>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1000" b="0" u="none" strike="noStrike" cap="none" baseline="0" dirty="0">
                          <a:solidFill>
                            <a:schemeClr val="bg1"/>
                          </a:solidFill>
                          <a:latin typeface="Rubik" pitchFamily="2" charset="-79"/>
                          <a:sym typeface="Arial"/>
                        </a:rPr>
                        <a:t>Zapamiętywalność reklamy</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1000" b="0" u="none" strike="noStrike" cap="none" baseline="0" dirty="0">
                          <a:solidFill>
                            <a:schemeClr val="bg1"/>
                          </a:solidFill>
                          <a:latin typeface="Rubik" pitchFamily="2" charset="-79"/>
                          <a:sym typeface="Arial"/>
                        </a:rPr>
                        <a:t>Wskaźnik efektywności kampanii, który oznacza zdolność odbiorcy do zapamiętania konkretnej reklamy po jej obejrzeniu.</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Procent odbiorców, którzy potwierdzają, że widzieli dany materiał reklamowy.</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Powinno być sprawdzane poprzez zadanie pytania wspomaganego prezentacją materiału reklamowego. Jeśli pytanie jest zadawane jako otwarte, istnieje większe ryzyko, że odpowiedzi będą się nakładać z poziomem ogólnej świadomości marki.</a:t>
                      </a:r>
                      <a:endParaRPr lang="pl-PL" sz="900" baseline="0" dirty="0">
                        <a:latin typeface="+mn-lt"/>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Badanie konsumenckie</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Metryka ta jest również istotna do mierzenia nie tylko reklamy ale również, działań PR, wydarzeń czy aktywności w mediach społecznościowych.</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Wysoki ad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recall</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wzmacnia powiązania między reklamą a marką, co przekłada się na lepszą rozpoznawalność i wizerunek marki. Zapamiętana reklama zwiększa również prawdopodobieństwo, że odbiorca zdecyduje się na zakup.</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22229604"/>
                  </a:ext>
                </a:extLst>
              </a:tr>
            </a:tbl>
          </a:graphicData>
        </a:graphic>
      </p:graphicFrame>
      <p:pic>
        <p:nvPicPr>
          <p:cNvPr id="4" name="Graphic 3">
            <a:extLst>
              <a:ext uri="{FF2B5EF4-FFF2-40B4-BE49-F238E27FC236}">
                <a16:creationId xmlns:a16="http://schemas.microsoft.com/office/drawing/2014/main" id="{FCC061B0-E6BF-6B4A-9DAE-F1F4034356D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30237087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BAD1D-4905-97DE-FA40-10815309B7A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6DC1B1B-394A-68F9-6E07-E953941EE9F2}"/>
              </a:ext>
            </a:extLst>
          </p:cNvPr>
          <p:cNvGraphicFramePr>
            <a:graphicFrameLocks noGrp="1"/>
          </p:cNvGraphicFramePr>
          <p:nvPr>
            <p:extLst>
              <p:ext uri="{D42A27DB-BD31-4B8C-83A1-F6EECF244321}">
                <p14:modId xmlns:p14="http://schemas.microsoft.com/office/powerpoint/2010/main" val="3861392388"/>
              </p:ext>
            </p:extLst>
          </p:nvPr>
        </p:nvGraphicFramePr>
        <p:xfrm>
          <a:off x="315684" y="2020842"/>
          <a:ext cx="11511226" cy="2438872"/>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159476">
                  <a:extLst>
                    <a:ext uri="{9D8B030D-6E8A-4147-A177-3AD203B41FA5}">
                      <a16:colId xmlns:a16="http://schemas.microsoft.com/office/drawing/2014/main" val="4176813105"/>
                    </a:ext>
                  </a:extLst>
                </a:gridCol>
                <a:gridCol w="2609248">
                  <a:extLst>
                    <a:ext uri="{9D8B030D-6E8A-4147-A177-3AD203B41FA5}">
                      <a16:colId xmlns:a16="http://schemas.microsoft.com/office/drawing/2014/main" val="1830216405"/>
                    </a:ext>
                  </a:extLst>
                </a:gridCol>
                <a:gridCol w="2714142">
                  <a:extLst>
                    <a:ext uri="{9D8B030D-6E8A-4147-A177-3AD203B41FA5}">
                      <a16:colId xmlns:a16="http://schemas.microsoft.com/office/drawing/2014/main" val="560766329"/>
                    </a:ext>
                  </a:extLst>
                </a:gridCol>
                <a:gridCol w="3028360">
                  <a:extLst>
                    <a:ext uri="{9D8B030D-6E8A-4147-A177-3AD203B41FA5}">
                      <a16:colId xmlns:a16="http://schemas.microsoft.com/office/drawing/2014/main" val="2948584809"/>
                    </a:ext>
                  </a:extLst>
                </a:gridCol>
              </a:tblGrid>
              <a:tr h="789432">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678753">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err="1">
                          <a:solidFill>
                            <a:schemeClr val="bg1"/>
                          </a:solidFill>
                          <a:latin typeface="+mj-lt"/>
                          <a:ea typeface="+mn-ea"/>
                          <a:cs typeface="+mn-cs"/>
                          <a:sym typeface="Arial"/>
                        </a:rPr>
                        <a:t>Continuity</a:t>
                      </a:r>
                      <a:r>
                        <a:rPr lang="pl-PL" sz="1200" b="1" kern="1200" baseline="0" dirty="0">
                          <a:solidFill>
                            <a:schemeClr val="bg1"/>
                          </a:solidFill>
                          <a:latin typeface="+mj-lt"/>
                          <a:ea typeface="+mn-ea"/>
                          <a:cs typeface="+mn-cs"/>
                          <a:sym typeface="Arial"/>
                        </a:rPr>
                        <a:t>/ </a:t>
                      </a:r>
                      <a:r>
                        <a:rPr lang="pl-PL" sz="1200" b="1" kern="1200" baseline="0" dirty="0" err="1">
                          <a:solidFill>
                            <a:schemeClr val="bg1"/>
                          </a:solidFill>
                          <a:latin typeface="+mj-lt"/>
                          <a:ea typeface="+mn-ea"/>
                          <a:cs typeface="+mn-cs"/>
                          <a:sym typeface="Arial"/>
                        </a:rPr>
                        <a:t>Weeks</a:t>
                      </a:r>
                      <a:r>
                        <a:rPr lang="pl-PL" sz="1200" b="1" kern="1200" baseline="0" dirty="0">
                          <a:solidFill>
                            <a:schemeClr val="bg1"/>
                          </a:solidFill>
                          <a:latin typeface="+mj-lt"/>
                          <a:ea typeface="+mn-ea"/>
                          <a:cs typeface="+mn-cs"/>
                          <a:sym typeface="Arial"/>
                        </a:rPr>
                        <a:t> On </a:t>
                      </a:r>
                      <a:r>
                        <a:rPr lang="pl-PL" sz="1200" b="1" kern="1200" baseline="0" dirty="0" err="1">
                          <a:solidFill>
                            <a:schemeClr val="bg1"/>
                          </a:solidFill>
                          <a:latin typeface="+mj-lt"/>
                          <a:ea typeface="+mn-ea"/>
                          <a:cs typeface="+mn-cs"/>
                          <a:sym typeface="Arial"/>
                        </a:rPr>
                        <a:t>Air</a:t>
                      </a:r>
                      <a:endParaRPr lang="pl-PL" sz="12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000" baseline="0" dirty="0">
                          <a:solidFill>
                            <a:schemeClr val="bg1"/>
                          </a:solidFill>
                          <a:latin typeface="Rubik" pitchFamily="2" charset="-79"/>
                          <a:ea typeface="Arial"/>
                          <a:cs typeface="Arial"/>
                          <a:sym typeface="Arial"/>
                        </a:rPr>
                        <a:t>Długość kampanii - oznacza ona, przez ile tygodni dana reklama była emitowana w ciągu roku</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Liczba tygodni aktywnej kampanii w mediach.</a:t>
                      </a:r>
                    </a:p>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Warto śledzić tę miarę także w oparciu o dane konkurencji. </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aseline="0" dirty="0">
                          <a:latin typeface="+mn-lt"/>
                        </a:rPr>
                        <a:t>Opracowanie własne reklamodawcy na podstawie danych o kampaniach własnych (np. TV – Nielsen/ Kantar) </a:t>
                      </a:r>
                      <a:endParaRPr kumimoji="0" lang="pl-PL" sz="900" b="0" i="0" u="none" strike="noStrike" kern="0" cap="none" spc="0" normalizeH="0" baseline="0" noProof="0" dirty="0">
                        <a:ln>
                          <a:noFill/>
                        </a:ln>
                        <a:solidFill>
                          <a:srgbClr val="000000"/>
                        </a:solidFill>
                        <a:effectLst/>
                        <a:uLnTx/>
                        <a:uFillTx/>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900" b="0" i="0" u="none" strike="noStrike" baseline="0" dirty="0">
                          <a:solidFill>
                            <a:srgbClr val="000000"/>
                          </a:solidFill>
                          <a:latin typeface="+mn-lt"/>
                          <a:ea typeface="Arial"/>
                          <a:cs typeface="Arial"/>
                          <a:sym typeface="Arial"/>
                        </a:rPr>
                        <a:t>Wskaźnik dotyczący tygodni emisji reklamy jest narzędziem do oceny ciągłości, nasycenia kampanii. Pozwala reklamodawcom podejmować lepsze decyzje dotyczące planowania i realizacji swoich działań [np. wydłużenie aktywności w mediach vs średnia waga tygodniowa kampanii]</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900" b="0" i="0" u="none" strike="noStrike" baseline="0" dirty="0">
                          <a:solidFill>
                            <a:srgbClr val="000000"/>
                          </a:solidFill>
                          <a:latin typeface="+mn-lt"/>
                          <a:ea typeface="Arial"/>
                          <a:cs typeface="Arial"/>
                          <a:sym typeface="Arial"/>
                        </a:rPr>
                        <a:t>Co do zasady, im dłużej reklama jest emitowana, tym większa szansa, że dotrze do większej liczby odbiorców, zostanie lepiej zapamiętana i przyniesie wyższy ROI</a:t>
                      </a:r>
                      <a:endParaRPr kumimoji="0" lang="pl-PL" sz="900" b="0" i="0" u="none" strike="noStrike" kern="0" cap="none" spc="0" normalizeH="0" baseline="0" noProof="0" dirty="0">
                        <a:ln>
                          <a:noFill/>
                        </a:ln>
                        <a:solidFill>
                          <a:srgbClr val="000000"/>
                        </a:solidFill>
                        <a:effectLst/>
                        <a:uLnTx/>
                        <a:uFillTx/>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82281897"/>
                  </a:ext>
                </a:extLst>
              </a:tr>
            </a:tbl>
          </a:graphicData>
        </a:graphic>
      </p:graphicFrame>
      <p:pic>
        <p:nvPicPr>
          <p:cNvPr id="7" name="Graphic 6">
            <a:extLst>
              <a:ext uri="{FF2B5EF4-FFF2-40B4-BE49-F238E27FC236}">
                <a16:creationId xmlns:a16="http://schemas.microsoft.com/office/drawing/2014/main" id="{52C40FF5-3107-3290-2912-09AAC00147F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25310232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290C1-B6E7-93E1-3E4B-132B55AA6F7A}"/>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1FFD7D7-FBCF-54F3-57E4-C67810E78CE2}"/>
              </a:ext>
            </a:extLst>
          </p:cNvPr>
          <p:cNvGraphicFramePr>
            <a:graphicFrameLocks noGrp="1"/>
          </p:cNvGraphicFramePr>
          <p:nvPr>
            <p:extLst>
              <p:ext uri="{D42A27DB-BD31-4B8C-83A1-F6EECF244321}">
                <p14:modId xmlns:p14="http://schemas.microsoft.com/office/powerpoint/2010/main" val="4241236366"/>
              </p:ext>
            </p:extLst>
          </p:nvPr>
        </p:nvGraphicFramePr>
        <p:xfrm>
          <a:off x="293615" y="1259622"/>
          <a:ext cx="11553392" cy="3659388"/>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144923">
                  <a:extLst>
                    <a:ext uri="{9D8B030D-6E8A-4147-A177-3AD203B41FA5}">
                      <a16:colId xmlns:a16="http://schemas.microsoft.com/office/drawing/2014/main" val="4176813105"/>
                    </a:ext>
                  </a:extLst>
                </a:gridCol>
                <a:gridCol w="2733875">
                  <a:extLst>
                    <a:ext uri="{9D8B030D-6E8A-4147-A177-3AD203B41FA5}">
                      <a16:colId xmlns:a16="http://schemas.microsoft.com/office/drawing/2014/main" val="1830216405"/>
                    </a:ext>
                  </a:extLst>
                </a:gridCol>
                <a:gridCol w="2682046">
                  <a:extLst>
                    <a:ext uri="{9D8B030D-6E8A-4147-A177-3AD203B41FA5}">
                      <a16:colId xmlns:a16="http://schemas.microsoft.com/office/drawing/2014/main" val="560766329"/>
                    </a:ext>
                  </a:extLst>
                </a:gridCol>
                <a:gridCol w="2992548">
                  <a:extLst>
                    <a:ext uri="{9D8B030D-6E8A-4147-A177-3AD203B41FA5}">
                      <a16:colId xmlns:a16="http://schemas.microsoft.com/office/drawing/2014/main" val="2948584809"/>
                    </a:ext>
                  </a:extLst>
                </a:gridCol>
              </a:tblGrid>
              <a:tr h="0">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678753">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err="1">
                          <a:solidFill>
                            <a:schemeClr val="bg1"/>
                          </a:solidFill>
                          <a:latin typeface="+mj-lt"/>
                          <a:ea typeface="+mn-ea"/>
                          <a:cs typeface="+mn-cs"/>
                          <a:sym typeface="Arial"/>
                        </a:rPr>
                        <a:t>Share</a:t>
                      </a:r>
                      <a:r>
                        <a:rPr lang="pl-PL" sz="1200" b="1" kern="1200" baseline="0" dirty="0">
                          <a:solidFill>
                            <a:schemeClr val="bg1"/>
                          </a:solidFill>
                          <a:latin typeface="+mj-lt"/>
                          <a:ea typeface="+mn-ea"/>
                          <a:cs typeface="+mn-cs"/>
                          <a:sym typeface="Arial"/>
                        </a:rPr>
                        <a:t> of </a:t>
                      </a:r>
                      <a:r>
                        <a:rPr lang="pl-PL" sz="1200" b="1" kern="1200" baseline="0" dirty="0" err="1">
                          <a:solidFill>
                            <a:schemeClr val="bg1"/>
                          </a:solidFill>
                          <a:latin typeface="+mj-lt"/>
                          <a:ea typeface="+mn-ea"/>
                          <a:cs typeface="+mn-cs"/>
                          <a:sym typeface="Arial"/>
                        </a:rPr>
                        <a:t>Shelf</a:t>
                      </a:r>
                      <a:r>
                        <a:rPr lang="pl-PL" sz="1200" b="1" kern="1200" baseline="0" dirty="0">
                          <a:solidFill>
                            <a:schemeClr val="bg1"/>
                          </a:solidFill>
                          <a:latin typeface="+mj-lt"/>
                          <a:ea typeface="+mn-ea"/>
                          <a:cs typeface="+mn-cs"/>
                          <a:sym typeface="Arial"/>
                        </a:rPr>
                        <a:t> </a:t>
                      </a:r>
                    </a:p>
                    <a:p>
                      <a:pPr marL="0" marR="0" lvl="0" indent="0" algn="l" rtl="0">
                        <a:lnSpc>
                          <a:spcPct val="90000"/>
                        </a:lnSpc>
                        <a:spcBef>
                          <a:spcPts val="1000"/>
                        </a:spcBef>
                        <a:spcAft>
                          <a:spcPts val="0"/>
                        </a:spcAft>
                        <a:buClr>
                          <a:srgbClr val="000000"/>
                        </a:buClr>
                        <a:buSzPts val="3200"/>
                        <a:buFont typeface="Arial"/>
                        <a:buNone/>
                      </a:pPr>
                      <a:r>
                        <a:rPr lang="pl-PL" sz="1000" baseline="0" dirty="0">
                          <a:solidFill>
                            <a:schemeClr val="bg1"/>
                          </a:solidFill>
                          <a:latin typeface="Rubik" pitchFamily="2" charset="-79"/>
                          <a:ea typeface="Arial"/>
                          <a:cs typeface="Arial"/>
                          <a:sym typeface="Arial"/>
                        </a:rPr>
                        <a:t>Udział w półce</a:t>
                      </a:r>
                    </a:p>
                    <a:p>
                      <a:pPr marL="0" marR="0" lvl="0" indent="0" algn="l" rtl="0">
                        <a:lnSpc>
                          <a:spcPct val="90000"/>
                        </a:lnSpc>
                        <a:spcBef>
                          <a:spcPts val="1000"/>
                        </a:spcBef>
                        <a:spcAft>
                          <a:spcPts val="0"/>
                        </a:spcAft>
                        <a:buClr>
                          <a:srgbClr val="000000"/>
                        </a:buClr>
                        <a:buSzPts val="3200"/>
                        <a:buFont typeface="Arial"/>
                        <a:buNone/>
                      </a:pPr>
                      <a:r>
                        <a:rPr lang="pl-PL" sz="1000" baseline="0" dirty="0">
                          <a:solidFill>
                            <a:schemeClr val="bg1"/>
                          </a:solidFill>
                          <a:latin typeface="Rubik" pitchFamily="2" charset="-79"/>
                          <a:ea typeface="Arial"/>
                          <a:cs typeface="Arial"/>
                          <a:sym typeface="Arial"/>
                        </a:rPr>
                        <a:t>Stosunek ilości </a:t>
                      </a:r>
                      <a:r>
                        <a:rPr lang="pl-PL" sz="1000" baseline="0" dirty="0" err="1">
                          <a:solidFill>
                            <a:schemeClr val="bg1"/>
                          </a:solidFill>
                          <a:latin typeface="Rubik" pitchFamily="2" charset="-79"/>
                          <a:ea typeface="Arial"/>
                          <a:cs typeface="Arial"/>
                          <a:sym typeface="Arial"/>
                        </a:rPr>
                        <a:t>SKUsów</a:t>
                      </a:r>
                      <a:r>
                        <a:rPr lang="pl-PL" sz="1000" baseline="0" dirty="0">
                          <a:solidFill>
                            <a:schemeClr val="bg1"/>
                          </a:solidFill>
                          <a:latin typeface="Rubik" pitchFamily="2" charset="-79"/>
                          <a:ea typeface="Arial"/>
                          <a:cs typeface="Arial"/>
                          <a:sym typeface="Arial"/>
                        </a:rPr>
                        <a:t> danej marki stojących w pierwszym rzędzie półki („</a:t>
                      </a:r>
                      <a:r>
                        <a:rPr lang="pl-PL" sz="1000" baseline="0" dirty="0" err="1">
                          <a:solidFill>
                            <a:schemeClr val="bg1"/>
                          </a:solidFill>
                          <a:latin typeface="Rubik" pitchFamily="2" charset="-79"/>
                          <a:ea typeface="Arial"/>
                          <a:cs typeface="Arial"/>
                          <a:sym typeface="Arial"/>
                        </a:rPr>
                        <a:t>face’ów</a:t>
                      </a:r>
                      <a:r>
                        <a:rPr lang="pl-PL" sz="1000" baseline="0" dirty="0">
                          <a:solidFill>
                            <a:schemeClr val="bg1"/>
                          </a:solidFill>
                          <a:latin typeface="Rubik" pitchFamily="2" charset="-79"/>
                          <a:ea typeface="Arial"/>
                          <a:cs typeface="Arial"/>
                          <a:sym typeface="Arial"/>
                        </a:rPr>
                        <a:t>”), do wszystkich „</a:t>
                      </a:r>
                      <a:r>
                        <a:rPr lang="pl-PL" sz="1000" baseline="0" dirty="0" err="1">
                          <a:solidFill>
                            <a:schemeClr val="bg1"/>
                          </a:solidFill>
                          <a:latin typeface="Rubik" pitchFamily="2" charset="-79"/>
                          <a:ea typeface="Arial"/>
                          <a:cs typeface="Arial"/>
                          <a:sym typeface="Arial"/>
                        </a:rPr>
                        <a:t>face’ów</a:t>
                      </a:r>
                      <a:r>
                        <a:rPr lang="pl-PL" sz="1000" baseline="0" dirty="0">
                          <a:solidFill>
                            <a:schemeClr val="bg1"/>
                          </a:solidFill>
                          <a:latin typeface="Rubik" pitchFamily="2" charset="-79"/>
                          <a:ea typeface="Arial"/>
                          <a:cs typeface="Arial"/>
                          <a:sym typeface="Arial"/>
                        </a:rPr>
                        <a:t>” w danej kategorii.</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Udział procentowy w kategorii. Przydatne może być </a:t>
                      </a:r>
                      <a:r>
                        <a:rPr lang="pl-PL" sz="900" b="0" u="none" strike="noStrike" kern="1200" cap="none" baseline="0" dirty="0">
                          <a:solidFill>
                            <a:srgbClr val="000000"/>
                          </a:solidFill>
                          <a:latin typeface="+mn-lt"/>
                          <a:ea typeface="+mn-ea"/>
                          <a:cs typeface="+mn-cs"/>
                          <a:sym typeface="Arial"/>
                        </a:rPr>
                        <a:t>porównywanie tego </a:t>
                      </a:r>
                      <a:r>
                        <a:rPr lang="pl-PL" sz="900" b="0" u="none" strike="noStrike" cap="none" baseline="0" dirty="0">
                          <a:solidFill>
                            <a:srgbClr val="000000"/>
                          </a:solidFill>
                          <a:latin typeface="+mn-lt"/>
                          <a:sym typeface="Arial"/>
                        </a:rPr>
                        <a:t>współczynnika z udziałami rynkowymi na całym rynku lub w danym kanale, obserwując także udział w półce poszczególnych konkurentów czy w wybranych podkategoriach.</a:t>
                      </a:r>
                    </a:p>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Warto śledzić zmiany wartości tego współczynnika w różnych okresach.</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aseline="0" dirty="0">
                          <a:latin typeface="+mn-lt"/>
                        </a:rPr>
                        <a:t>Wewnętrzne raporty sił sprzedaży (z danego sklepu)</a:t>
                      </a:r>
                    </a:p>
                    <a:p>
                      <a:pPr marL="0" lvl="0" indent="0" algn="l" rtl="0">
                        <a:lnSpc>
                          <a:spcPct val="90000"/>
                        </a:lnSpc>
                        <a:spcBef>
                          <a:spcPts val="1000"/>
                        </a:spcBef>
                        <a:spcAft>
                          <a:spcPts val="0"/>
                        </a:spcAft>
                        <a:buSzPts val="3200"/>
                        <a:buNone/>
                      </a:pPr>
                      <a:r>
                        <a:rPr lang="pl-PL" sz="900" baseline="0" dirty="0" err="1">
                          <a:latin typeface="+mn-lt"/>
                        </a:rPr>
                        <a:t>Planogramy</a:t>
                      </a:r>
                      <a:r>
                        <a:rPr lang="pl-PL" sz="900" baseline="0" dirty="0">
                          <a:latin typeface="+mn-lt"/>
                        </a:rPr>
                        <a:t> sieci detalicznych (jeśli dostępne)</a:t>
                      </a:r>
                      <a:endParaRPr kumimoji="0" lang="pl-PL" sz="900" b="0" i="0" u="none" strike="noStrike" kern="0" cap="none" spc="0" normalizeH="0" baseline="0" noProof="0" dirty="0">
                        <a:ln>
                          <a:noFill/>
                        </a:ln>
                        <a:solidFill>
                          <a:srgbClr val="000000"/>
                        </a:solidFill>
                        <a:effectLst/>
                        <a:uLnTx/>
                        <a:uFillTx/>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900" b="0" i="0" u="none" strike="noStrike" baseline="0" dirty="0">
                          <a:solidFill>
                            <a:srgbClr val="000000"/>
                          </a:solidFill>
                          <a:latin typeface="+mn-lt"/>
                          <a:ea typeface="Arial"/>
                          <a:cs typeface="Arial"/>
                          <a:sym typeface="Arial"/>
                        </a:rPr>
                        <a:t>Udział w półce pozwala określić czy we wszystkich kanałach (u wszystkich klientów) jesteśmy reprezentowani współmiernie do udziałów rynkowych. Czy nasz udział w półce zmienia się wraz ze zmianą udziałów? Jeśli jest niższy niż udział rynkowy, oznacza to potencjał do zwiększenia widoczności w sklepie.</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82281897"/>
                  </a:ext>
                </a:extLst>
              </a:tr>
              <a:tr h="678753">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err="1">
                          <a:solidFill>
                            <a:schemeClr val="bg1"/>
                          </a:solidFill>
                          <a:latin typeface="+mj-lt"/>
                          <a:ea typeface="+mn-ea"/>
                          <a:cs typeface="+mn-cs"/>
                          <a:sym typeface="Arial"/>
                        </a:rPr>
                        <a:t>Traffic</a:t>
                      </a:r>
                      <a:r>
                        <a:rPr lang="pl-PL" sz="1200" b="1" kern="1200" baseline="0" dirty="0">
                          <a:solidFill>
                            <a:schemeClr val="bg1"/>
                          </a:solidFill>
                          <a:latin typeface="+mj-lt"/>
                          <a:ea typeface="+mn-ea"/>
                          <a:cs typeface="+mn-cs"/>
                          <a:sym typeface="Arial"/>
                        </a:rPr>
                        <a:t> </a:t>
                      </a:r>
                    </a:p>
                    <a:p>
                      <a:pPr marL="0" marR="0" lvl="0" indent="0" algn="l" rtl="0">
                        <a:lnSpc>
                          <a:spcPct val="90000"/>
                        </a:lnSpc>
                        <a:spcBef>
                          <a:spcPts val="1000"/>
                        </a:spcBef>
                        <a:spcAft>
                          <a:spcPts val="0"/>
                        </a:spcAft>
                        <a:buClr>
                          <a:srgbClr val="000000"/>
                        </a:buClr>
                        <a:buSzPts val="3200"/>
                        <a:buFont typeface="Arial"/>
                        <a:buNone/>
                      </a:pPr>
                      <a:r>
                        <a:rPr lang="pl-PL" sz="1000" baseline="0" dirty="0">
                          <a:solidFill>
                            <a:schemeClr val="bg1"/>
                          </a:solidFill>
                          <a:latin typeface="Rubik" pitchFamily="2" charset="-79"/>
                          <a:ea typeface="Arial"/>
                          <a:cs typeface="Arial"/>
                          <a:sym typeface="Arial"/>
                        </a:rPr>
                        <a:t>(Ruch we własnych placówkach sprzedażowych</a:t>
                      </a:r>
                    </a:p>
                    <a:p>
                      <a:pPr marL="0" marR="0" lvl="0" indent="0" algn="l" rtl="0">
                        <a:lnSpc>
                          <a:spcPct val="90000"/>
                        </a:lnSpc>
                        <a:spcBef>
                          <a:spcPts val="1000"/>
                        </a:spcBef>
                        <a:spcAft>
                          <a:spcPts val="0"/>
                        </a:spcAft>
                        <a:buClr>
                          <a:srgbClr val="000000"/>
                        </a:buClr>
                        <a:buSzPts val="3200"/>
                        <a:buFont typeface="Arial"/>
                        <a:buNone/>
                      </a:pPr>
                      <a:endParaRPr lang="pl-PL" sz="1000" baseline="0" dirty="0">
                        <a:solidFill>
                          <a:schemeClr val="bg1"/>
                        </a:solidFill>
                        <a:latin typeface="Rubik" pitchFamily="2" charset="-79"/>
                        <a:ea typeface="Arial"/>
                        <a:cs typeface="Arial"/>
                        <a:sym typeface="Arial"/>
                      </a:endParaRP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Ilość osób: obecnych /obsłużonych/ zawierających transakcję (ilość paragonów) w danej placówce/we wszystkich placówkach.</a:t>
                      </a:r>
                    </a:p>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Warto mierzyć na kilku poziomach (jeśli to możliwe), żeby wiedzieć też ile osób wchodzi do placówki i z jakiegoś powodu nie dokonuje transakcji / nie zostaje obsłużonych.</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Wewnętrzne raporty (kasowe, pracownicze)</a:t>
                      </a:r>
                    </a:p>
                    <a:p>
                      <a:pPr marL="0" lvl="0" indent="0" algn="l" rtl="0">
                        <a:lnSpc>
                          <a:spcPct val="90000"/>
                        </a:lnSpc>
                        <a:spcBef>
                          <a:spcPts val="1000"/>
                        </a:spcBef>
                        <a:spcAft>
                          <a:spcPts val="0"/>
                        </a:spcAft>
                        <a:buSzPts val="3200"/>
                        <a:buNone/>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Dane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geolokalizacyjne</a:t>
                      </a:r>
                      <a:endParaRPr kumimoji="0" lang="pl-PL" sz="900" b="0" i="0" u="none" strike="noStrike" kern="0" cap="none" spc="0" normalizeH="0" baseline="0" noProof="0" dirty="0">
                        <a:ln>
                          <a:noFill/>
                        </a:ln>
                        <a:solidFill>
                          <a:srgbClr val="000000"/>
                        </a:solidFill>
                        <a:effectLst/>
                        <a:uLnTx/>
                        <a:uFillTx/>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Zwiększony ruch w sklepie przekłada się na zwiększoną ilość transakcji. Dynamika wskaźnika pozwala określić zmiany popularności naszego sklepu w danym okresie czy skuteczność kampanii marketingowych.</a:t>
                      </a:r>
                      <a:endParaRPr kumimoji="0" lang="pl-PL" sz="900" b="0" i="0" u="none" strike="noStrike" kern="0" cap="none" spc="0" normalizeH="0" baseline="0" noProof="0" dirty="0">
                        <a:ln>
                          <a:noFill/>
                        </a:ln>
                        <a:solidFill>
                          <a:srgbClr val="000000"/>
                        </a:solidFill>
                        <a:effectLst/>
                        <a:uLnTx/>
                        <a:uFillTx/>
                        <a:latin typeface="+mn-lt"/>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Zwiększona dynamika ruchu, z mniejszą dynamiką ilości transakcji, może wskazywać na problem np. w brakach personelu.</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lang="pl-PL" sz="900" b="0" i="0" u="none" strike="noStrike" kern="0" cap="none" spc="0" normalizeH="0" baseline="0" noProof="0" dirty="0">
                        <a:ln>
                          <a:noFill/>
                        </a:ln>
                        <a:solidFill>
                          <a:srgbClr val="000000"/>
                        </a:solidFill>
                        <a:effectLst/>
                        <a:uLnTx/>
                        <a:uFillTx/>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13033988"/>
                  </a:ext>
                </a:extLst>
              </a:tr>
            </a:tbl>
          </a:graphicData>
        </a:graphic>
      </p:graphicFrame>
      <p:pic>
        <p:nvPicPr>
          <p:cNvPr id="7" name="Graphic 6">
            <a:extLst>
              <a:ext uri="{FF2B5EF4-FFF2-40B4-BE49-F238E27FC236}">
                <a16:creationId xmlns:a16="http://schemas.microsoft.com/office/drawing/2014/main" id="{96A2AD7E-6842-2432-45EE-E802D393447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24080861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37871-E8C4-4936-E12A-A2C6873B41E4}"/>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8DEAE3B-4E07-E099-4E9C-1540315341C4}"/>
              </a:ext>
            </a:extLst>
          </p:cNvPr>
          <p:cNvGraphicFramePr>
            <a:graphicFrameLocks noGrp="1"/>
          </p:cNvGraphicFramePr>
          <p:nvPr>
            <p:extLst>
              <p:ext uri="{D42A27DB-BD31-4B8C-83A1-F6EECF244321}">
                <p14:modId xmlns:p14="http://schemas.microsoft.com/office/powerpoint/2010/main" val="2594299191"/>
              </p:ext>
            </p:extLst>
          </p:nvPr>
        </p:nvGraphicFramePr>
        <p:xfrm>
          <a:off x="330338" y="623321"/>
          <a:ext cx="11531323" cy="5044668"/>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077285">
                  <a:extLst>
                    <a:ext uri="{9D8B030D-6E8A-4147-A177-3AD203B41FA5}">
                      <a16:colId xmlns:a16="http://schemas.microsoft.com/office/drawing/2014/main" val="4176813105"/>
                    </a:ext>
                  </a:extLst>
                </a:gridCol>
                <a:gridCol w="3856428">
                  <a:extLst>
                    <a:ext uri="{9D8B030D-6E8A-4147-A177-3AD203B41FA5}">
                      <a16:colId xmlns:a16="http://schemas.microsoft.com/office/drawing/2014/main" val="1830216405"/>
                    </a:ext>
                  </a:extLst>
                </a:gridCol>
                <a:gridCol w="2005891">
                  <a:extLst>
                    <a:ext uri="{9D8B030D-6E8A-4147-A177-3AD203B41FA5}">
                      <a16:colId xmlns:a16="http://schemas.microsoft.com/office/drawing/2014/main" val="560766329"/>
                    </a:ext>
                  </a:extLst>
                </a:gridCol>
                <a:gridCol w="2591719">
                  <a:extLst>
                    <a:ext uri="{9D8B030D-6E8A-4147-A177-3AD203B41FA5}">
                      <a16:colId xmlns:a16="http://schemas.microsoft.com/office/drawing/2014/main" val="2948584809"/>
                    </a:ext>
                  </a:extLst>
                </a:gridCol>
              </a:tblGrid>
              <a:tr h="421708">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730780">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a:solidFill>
                            <a:schemeClr val="bg1"/>
                          </a:solidFill>
                          <a:latin typeface="+mj-lt"/>
                          <a:ea typeface="+mn-ea"/>
                          <a:cs typeface="+mn-cs"/>
                          <a:sym typeface="Arial"/>
                        </a:rPr>
                        <a:t>Engagement on </a:t>
                      </a:r>
                      <a:r>
                        <a:rPr lang="pl-PL" sz="1200" b="1" kern="1200" baseline="0" dirty="0" err="1">
                          <a:solidFill>
                            <a:schemeClr val="bg1"/>
                          </a:solidFill>
                          <a:latin typeface="+mj-lt"/>
                          <a:ea typeface="+mn-ea"/>
                          <a:cs typeface="+mn-cs"/>
                          <a:sym typeface="Arial"/>
                        </a:rPr>
                        <a:t>site</a:t>
                      </a:r>
                      <a:r>
                        <a:rPr lang="pl-PL" sz="1200" b="1" kern="1200" baseline="0" dirty="0">
                          <a:solidFill>
                            <a:schemeClr val="bg1"/>
                          </a:solidFill>
                          <a:latin typeface="+mj-lt"/>
                          <a:ea typeface="+mn-ea"/>
                          <a:cs typeface="+mn-cs"/>
                          <a:sym typeface="Arial"/>
                        </a:rPr>
                        <a:t>/ in </a:t>
                      </a:r>
                      <a:r>
                        <a:rPr lang="pl-PL" sz="1200" b="1" kern="1200" baseline="0" dirty="0" err="1">
                          <a:solidFill>
                            <a:schemeClr val="bg1"/>
                          </a:solidFill>
                          <a:latin typeface="+mj-lt"/>
                          <a:ea typeface="+mn-ea"/>
                          <a:cs typeface="+mn-cs"/>
                          <a:sym typeface="Arial"/>
                        </a:rPr>
                        <a:t>app</a:t>
                      </a:r>
                      <a:endParaRPr lang="pl-PL" sz="12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000" b="0" i="0" u="none" strike="noStrike" cap="none" baseline="0" dirty="0">
                          <a:solidFill>
                            <a:schemeClr val="bg1"/>
                          </a:solidFill>
                          <a:latin typeface="Rubik" pitchFamily="2" charset="-79"/>
                          <a:ea typeface="Arial"/>
                          <a:cs typeface="Rubik" pitchFamily="2" charset="-79"/>
                          <a:sym typeface="Arial"/>
                        </a:rPr>
                        <a:t>- zaangażowanie użytkownika na stronie/ w aplikacji </a:t>
                      </a:r>
                    </a:p>
                    <a:p>
                      <a:pPr marL="0" marR="0" lvl="0" indent="0" algn="l" rtl="0">
                        <a:lnSpc>
                          <a:spcPct val="90000"/>
                        </a:lnSpc>
                        <a:spcBef>
                          <a:spcPts val="1000"/>
                        </a:spcBef>
                        <a:spcAft>
                          <a:spcPts val="0"/>
                        </a:spcAft>
                        <a:buClr>
                          <a:srgbClr val="000000"/>
                        </a:buClr>
                        <a:buSzPts val="3200"/>
                        <a:buFont typeface="Arial"/>
                        <a:buNone/>
                      </a:pPr>
                      <a:r>
                        <a:rPr lang="pl-PL" sz="1000" b="0" i="0" u="none" strike="noStrike" cap="none" baseline="0" dirty="0">
                          <a:solidFill>
                            <a:schemeClr val="bg1"/>
                          </a:solidFill>
                          <a:latin typeface="Rubik" pitchFamily="2" charset="-79"/>
                          <a:ea typeface="Arial"/>
                          <a:cs typeface="Rubik" pitchFamily="2" charset="-79"/>
                          <a:sym typeface="Arial"/>
                        </a:rPr>
                        <a:t>Określa potencjał (zainteresowanie) wygenerowanego ruchu (wizyt) i/ lub jakość/ adekwatność/ dopasowanie </a:t>
                      </a:r>
                      <a:r>
                        <a:rPr lang="pl-PL" sz="1000" b="0" i="0" u="none" strike="noStrike" cap="none" baseline="0" dirty="0" err="1">
                          <a:solidFill>
                            <a:schemeClr val="bg1"/>
                          </a:solidFill>
                          <a:latin typeface="Rubik" pitchFamily="2" charset="-79"/>
                          <a:ea typeface="Arial"/>
                          <a:cs typeface="Rubik" pitchFamily="2" charset="-79"/>
                          <a:sym typeface="Arial"/>
                        </a:rPr>
                        <a:t>contentu</a:t>
                      </a:r>
                      <a:endParaRPr lang="pl-PL" sz="1000" b="0" i="0" u="none" strike="noStrike" cap="none" baseline="0" dirty="0">
                        <a:solidFill>
                          <a:schemeClr val="bg1"/>
                        </a:solidFill>
                        <a:latin typeface="Rubik" pitchFamily="2" charset="-79"/>
                        <a:ea typeface="Arial"/>
                        <a:cs typeface="Rubik" pitchFamily="2" charset="-79"/>
                        <a:sym typeface="Arial"/>
                      </a:endParaRP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Zaangażowanie można mierzyć wieloma wskaźnikami, m.in. </a:t>
                      </a:r>
                      <a:r>
                        <a:rPr lang="pl-PL" sz="900" b="0" u="none" strike="noStrike" cap="none" baseline="0" dirty="0" err="1">
                          <a:solidFill>
                            <a:srgbClr val="000000"/>
                          </a:solidFill>
                          <a:latin typeface="+mn-lt"/>
                          <a:sym typeface="Arial"/>
                        </a:rPr>
                        <a:t>engaged</a:t>
                      </a:r>
                      <a:r>
                        <a:rPr lang="pl-PL" sz="900" b="0" u="none" strike="noStrike" cap="none" baseline="0" dirty="0">
                          <a:solidFill>
                            <a:srgbClr val="000000"/>
                          </a:solidFill>
                          <a:latin typeface="+mn-lt"/>
                          <a:sym typeface="Arial"/>
                        </a:rPr>
                        <a:t> </a:t>
                      </a:r>
                      <a:r>
                        <a:rPr lang="pl-PL" sz="900" b="0" u="none" strike="noStrike" cap="none" baseline="0" dirty="0" err="1">
                          <a:solidFill>
                            <a:srgbClr val="000000"/>
                          </a:solidFill>
                          <a:latin typeface="+mn-lt"/>
                          <a:sym typeface="Arial"/>
                        </a:rPr>
                        <a:t>sessions</a:t>
                      </a:r>
                      <a:r>
                        <a:rPr lang="pl-PL" sz="900" b="0" u="none" strike="noStrike" cap="none" baseline="0" dirty="0">
                          <a:solidFill>
                            <a:srgbClr val="000000"/>
                          </a:solidFill>
                          <a:latin typeface="+mn-lt"/>
                          <a:sym typeface="Arial"/>
                        </a:rPr>
                        <a:t> (sesje z zaangażowaniem), liczba </a:t>
                      </a:r>
                      <a:r>
                        <a:rPr lang="pl-PL" sz="900" b="0" u="none" strike="noStrike" cap="none" baseline="0" dirty="0" err="1">
                          <a:solidFill>
                            <a:srgbClr val="000000"/>
                          </a:solidFill>
                          <a:latin typeface="+mn-lt"/>
                          <a:sym typeface="Arial"/>
                        </a:rPr>
                        <a:t>przeklików</a:t>
                      </a:r>
                      <a:r>
                        <a:rPr lang="pl-PL" sz="900" b="0" u="none" strike="noStrike" cap="none" baseline="0" dirty="0">
                          <a:solidFill>
                            <a:srgbClr val="000000"/>
                          </a:solidFill>
                          <a:latin typeface="+mn-lt"/>
                          <a:sym typeface="Arial"/>
                        </a:rPr>
                        <a:t>, czas spędzony na stronie, głębokość </a:t>
                      </a:r>
                      <a:r>
                        <a:rPr lang="pl-PL" sz="900" b="0" u="none" strike="noStrike" cap="none" baseline="0" dirty="0" err="1">
                          <a:solidFill>
                            <a:srgbClr val="000000"/>
                          </a:solidFill>
                          <a:latin typeface="+mn-lt"/>
                          <a:sym typeface="Arial"/>
                        </a:rPr>
                        <a:t>scrollu</a:t>
                      </a:r>
                      <a:r>
                        <a:rPr lang="pl-PL" sz="900" b="0" u="none" strike="noStrike" cap="none" baseline="0" dirty="0">
                          <a:solidFill>
                            <a:srgbClr val="000000"/>
                          </a:solidFill>
                          <a:latin typeface="+mn-lt"/>
                          <a:sym typeface="Arial"/>
                        </a:rPr>
                        <a:t>, itd.</a:t>
                      </a:r>
                    </a:p>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Warto monitorować te wskaźniki w trybie ciągłym oraz optymalizować stronę/ aplikację pod kątem dostępności, czasu ładowania, UX, etc., także wykorzystując dodatkowe narzędzia (np. </a:t>
                      </a:r>
                      <a:r>
                        <a:rPr lang="pl-PL" sz="900" b="0" u="none" strike="noStrike" cap="none" baseline="0" dirty="0" err="1">
                          <a:solidFill>
                            <a:srgbClr val="000000"/>
                          </a:solidFill>
                          <a:latin typeface="+mn-lt"/>
                          <a:sym typeface="Arial"/>
                        </a:rPr>
                        <a:t>heatmapy</a:t>
                      </a:r>
                      <a:r>
                        <a:rPr lang="pl-PL" sz="900" b="0" u="none" strike="noStrike" cap="none" baseline="0" dirty="0">
                          <a:solidFill>
                            <a:srgbClr val="000000"/>
                          </a:solidFill>
                          <a:latin typeface="+mn-lt"/>
                          <a:sym typeface="Arial"/>
                        </a:rPr>
                        <a:t>, testy A/B)</a:t>
                      </a:r>
                      <a:endParaRPr lang="pl-PL" sz="900" baseline="0" dirty="0">
                        <a:solidFill>
                          <a:srgbClr val="000000"/>
                        </a:solidFill>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aseline="0" dirty="0">
                          <a:latin typeface="+mn-lt"/>
                        </a:rPr>
                        <a:t>Wewnętrzne raporty webowe/ </a:t>
                      </a:r>
                      <a:r>
                        <a:rPr lang="pl-PL" sz="900" baseline="0" dirty="0" err="1">
                          <a:latin typeface="+mn-lt"/>
                        </a:rPr>
                        <a:t>tracking</a:t>
                      </a:r>
                      <a:r>
                        <a:rPr lang="pl-PL" sz="900" baseline="0" dirty="0">
                          <a:latin typeface="+mn-lt"/>
                        </a:rPr>
                        <a:t> w aplikacji</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0" i="0" u="none" strike="noStrike" baseline="0" dirty="0">
                          <a:solidFill>
                            <a:srgbClr val="000000"/>
                          </a:solidFill>
                          <a:latin typeface="+mn-lt"/>
                          <a:ea typeface="Arial"/>
                          <a:cs typeface="Arial"/>
                          <a:sym typeface="Arial"/>
                        </a:rPr>
                        <a:t>Pozwala określić (i śledzić w czasie oraz optymalizować) zdolność strony/ aplikacji do wygenerowania zaangażowania użytkowników.</a:t>
                      </a:r>
                    </a:p>
                    <a:p>
                      <a:pPr marL="0" lvl="0" indent="0" algn="l" rtl="0">
                        <a:lnSpc>
                          <a:spcPct val="90000"/>
                        </a:lnSpc>
                        <a:spcBef>
                          <a:spcPts val="1000"/>
                        </a:spcBef>
                        <a:spcAft>
                          <a:spcPts val="0"/>
                        </a:spcAft>
                        <a:buSzPts val="3200"/>
                        <a:buNone/>
                      </a:pPr>
                      <a:r>
                        <a:rPr lang="pl-PL" sz="900" b="0" i="0" u="none" strike="noStrike" baseline="0" dirty="0">
                          <a:solidFill>
                            <a:srgbClr val="000000"/>
                          </a:solidFill>
                          <a:latin typeface="+mn-lt"/>
                          <a:ea typeface="Arial"/>
                          <a:cs typeface="Arial"/>
                          <a:sym typeface="Arial"/>
                        </a:rPr>
                        <a:t>W przypadku ruchu płatnego, wskaźniki zaangażowania pomagają określić jakość pozyskanego ruchu.</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63579580"/>
                  </a:ext>
                </a:extLst>
              </a:tr>
              <a:tr h="730780">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a:solidFill>
                            <a:schemeClr val="bg1"/>
                          </a:solidFill>
                          <a:latin typeface="+mj-lt"/>
                          <a:ea typeface="+mn-ea"/>
                          <a:cs typeface="+mn-cs"/>
                          <a:sym typeface="Arial"/>
                        </a:rPr>
                        <a:t>Performance</a:t>
                      </a: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a:t>
                      </a:r>
                      <a:r>
                        <a:rPr lang="pl-PL" sz="1000" b="0" u="none" strike="noStrike" cap="none" baseline="0" dirty="0" err="1">
                          <a:solidFill>
                            <a:schemeClr val="bg1"/>
                          </a:solidFill>
                          <a:latin typeface="Rubik" pitchFamily="2" charset="-79"/>
                          <a:sym typeface="Arial"/>
                        </a:rPr>
                        <a:t>campaign</a:t>
                      </a:r>
                      <a:r>
                        <a:rPr lang="pl-PL" sz="1000" b="0" u="none" strike="noStrike" cap="none" baseline="0" dirty="0">
                          <a:solidFill>
                            <a:schemeClr val="bg1"/>
                          </a:solidFill>
                          <a:latin typeface="Rubik" pitchFamily="2" charset="-79"/>
                          <a:sym typeface="Arial"/>
                        </a:rPr>
                        <a:t>/ </a:t>
                      </a:r>
                      <a:r>
                        <a:rPr lang="pl-PL" sz="1000" b="0" u="none" strike="noStrike" cap="none" baseline="0" dirty="0" err="1">
                          <a:solidFill>
                            <a:schemeClr val="bg1"/>
                          </a:solidFill>
                          <a:latin typeface="Rubik" pitchFamily="2" charset="-79"/>
                          <a:sym typeface="Arial"/>
                        </a:rPr>
                        <a:t>site</a:t>
                      </a:r>
                      <a:r>
                        <a:rPr lang="pl-PL" sz="1000" b="0" u="none" strike="noStrike" cap="none" baseline="0" dirty="0">
                          <a:solidFill>
                            <a:schemeClr val="bg1"/>
                          </a:solidFill>
                          <a:latin typeface="Rubik" pitchFamily="2" charset="-79"/>
                          <a:sym typeface="Arial"/>
                        </a:rPr>
                        <a:t>/ </a:t>
                      </a:r>
                      <a:r>
                        <a:rPr lang="pl-PL" sz="1000" b="0" u="none" strike="noStrike" cap="none" baseline="0" dirty="0" err="1">
                          <a:solidFill>
                            <a:schemeClr val="bg1"/>
                          </a:solidFill>
                          <a:latin typeface="Rubik" pitchFamily="2" charset="-79"/>
                          <a:sym typeface="Arial"/>
                        </a:rPr>
                        <a:t>app</a:t>
                      </a:r>
                      <a:r>
                        <a:rPr lang="pl-PL" sz="1000" b="0" u="none" strike="noStrike" cap="none" baseline="0" dirty="0">
                          <a:solidFill>
                            <a:schemeClr val="bg1"/>
                          </a:solidFill>
                          <a:latin typeface="Rubik" pitchFamily="2" charset="-79"/>
                          <a:sym typeface="Arial"/>
                        </a:rPr>
                        <a:t>) - wyniki/ efektywność (kampanii/ strony/ aplikacji)</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buClr>
                          <a:srgbClr val="000000"/>
                        </a:buClr>
                        <a:buSzPts val="1200"/>
                      </a:pPr>
                      <a:r>
                        <a:rPr lang="pl-PL" sz="900" b="0" u="none" strike="noStrike" cap="none" baseline="0" dirty="0">
                          <a:solidFill>
                            <a:srgbClr val="000000"/>
                          </a:solidFill>
                          <a:latin typeface="+mn-lt"/>
                          <a:sym typeface="Arial"/>
                        </a:rPr>
                        <a:t>Pomiar kampanii oraz strony/ aplikacji obejmuje zarówno miary bezwzględne (m.in zasięg, odsłony, kliknięcia, obejrzenia, pełne obejrzenia, interakcje, instalacje, itp.), jak i wartości względne (np. CTR, częstotliwość, współczynnik konwersji- CR, CR-</a:t>
                      </a:r>
                      <a:r>
                        <a:rPr lang="pl-PL" sz="900" b="0" u="none" strike="noStrike" cap="none" baseline="0" dirty="0" err="1">
                          <a:solidFill>
                            <a:srgbClr val="000000"/>
                          </a:solidFill>
                          <a:latin typeface="+mn-lt"/>
                          <a:sym typeface="Arial"/>
                        </a:rPr>
                        <a:t>lead</a:t>
                      </a:r>
                      <a:r>
                        <a:rPr lang="pl-PL" sz="900" b="0" u="none" strike="noStrike" cap="none" baseline="0" dirty="0">
                          <a:solidFill>
                            <a:srgbClr val="000000"/>
                          </a:solidFill>
                          <a:latin typeface="+mn-lt"/>
                          <a:sym typeface="Arial"/>
                        </a:rPr>
                        <a:t>, CR-sprzedaż, współczynnik </a:t>
                      </a:r>
                      <a:r>
                        <a:rPr lang="pl-PL" sz="900" b="0" u="none" strike="noStrike" cap="none" baseline="0" dirty="0" err="1">
                          <a:solidFill>
                            <a:srgbClr val="000000"/>
                          </a:solidFill>
                          <a:latin typeface="+mn-lt"/>
                          <a:sym typeface="Arial"/>
                        </a:rPr>
                        <a:t>obejrzeń</a:t>
                      </a:r>
                      <a:r>
                        <a:rPr lang="pl-PL" sz="900" b="0" u="none" strike="noStrike" cap="none" baseline="0" dirty="0">
                          <a:solidFill>
                            <a:srgbClr val="000000"/>
                          </a:solidFill>
                          <a:latin typeface="+mn-lt"/>
                          <a:sym typeface="Arial"/>
                        </a:rPr>
                        <a:t>, </a:t>
                      </a:r>
                      <a:r>
                        <a:rPr lang="pl-PL" sz="900" b="0" u="none" strike="noStrike" cap="none" baseline="0" dirty="0" err="1">
                          <a:solidFill>
                            <a:srgbClr val="000000"/>
                          </a:solidFill>
                          <a:latin typeface="+mn-lt"/>
                          <a:sym typeface="Arial"/>
                        </a:rPr>
                        <a:t>install-rate</a:t>
                      </a:r>
                      <a:r>
                        <a:rPr lang="pl-PL" sz="900" b="0" u="none" strike="noStrike" cap="none" baseline="0" dirty="0">
                          <a:solidFill>
                            <a:srgbClr val="000000"/>
                          </a:solidFill>
                          <a:latin typeface="+mn-lt"/>
                          <a:sym typeface="Arial"/>
                        </a:rPr>
                        <a:t>, itd.). </a:t>
                      </a:r>
                    </a:p>
                    <a:p>
                      <a:pPr>
                        <a:buClr>
                          <a:srgbClr val="000000"/>
                        </a:buClr>
                        <a:buSzPts val="1200"/>
                      </a:pPr>
                      <a:r>
                        <a:rPr lang="pl-PL" sz="900" b="0" u="none" strike="noStrike" cap="none" baseline="0" dirty="0">
                          <a:solidFill>
                            <a:srgbClr val="000000"/>
                          </a:solidFill>
                          <a:latin typeface="+mn-lt"/>
                          <a:sym typeface="Arial"/>
                        </a:rPr>
                        <a:t>Wybór wskaźników do pomiaru i monitorowania zależy od celu/ rodzaju kampanii. Część wskaźników może występować zarówno jako mierniki akcji na stronie, jak i mierniki w kampanii (np. instalacje/ pobrania aplikacji czy wysyłka formularzy).</a:t>
                      </a:r>
                      <a:endParaRPr lang="pl-PL" sz="900" baseline="0" dirty="0">
                        <a:latin typeface="+mn-lt"/>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Dane od wydawców,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tracking</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kampanii, </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Dane webowe/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tracking</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w aplikacji</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Wewnętrzne dane sprzedażowe (CRM)</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Mierniki przydatne w dyskusjach, zwłaszcza odnośnie do performance marketingu. Pomagają budować zrozumienie dla potrzeby wykorzystania różnych typów kampanii do budowania marki i sprzedaży (efekty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short</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-term vs.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long-lasting</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r h="730780">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en-US" sz="1200" b="1" i="0" u="none" strike="noStrike" kern="0" cap="none" spc="0" normalizeH="0" baseline="0" noProof="0" dirty="0">
                          <a:ln>
                            <a:noFill/>
                          </a:ln>
                          <a:solidFill>
                            <a:schemeClr val="bg1"/>
                          </a:solidFill>
                          <a:effectLst/>
                          <a:uLnTx/>
                          <a:uFillTx/>
                          <a:latin typeface="+mj-lt"/>
                          <a:ea typeface="Arial"/>
                          <a:cs typeface="Arial"/>
                          <a:sym typeface="Arial"/>
                        </a:rPr>
                        <a:t>Digital potential </a:t>
                      </a:r>
                      <a:endParaRPr kumimoji="0" lang="pl-PL" sz="1200" b="1" i="0" u="none" strike="noStrike" kern="0" cap="none" spc="0" normalizeH="0" baseline="0" noProof="0" dirty="0">
                        <a:ln>
                          <a:noFill/>
                        </a:ln>
                        <a:solidFill>
                          <a:schemeClr val="bg1"/>
                        </a:solidFill>
                        <a:effectLst/>
                        <a:uLnTx/>
                        <a:uFillTx/>
                        <a:latin typeface="+mj-lt"/>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1000" b="0" u="none" strike="noStrike" cap="none" baseline="0" dirty="0">
                          <a:solidFill>
                            <a:schemeClr val="bg1"/>
                          </a:solidFill>
                          <a:latin typeface="Rubik" pitchFamily="2" charset="-79"/>
                          <a:sym typeface="Arial"/>
                        </a:rPr>
                        <a:t>(</a:t>
                      </a:r>
                      <a:r>
                        <a:rPr lang="pl-PL" sz="1000" b="0" u="none" strike="noStrike" cap="none" baseline="0" dirty="0" err="1">
                          <a:solidFill>
                            <a:schemeClr val="bg1"/>
                          </a:solidFill>
                          <a:latin typeface="Rubik" pitchFamily="2" charset="-79"/>
                          <a:sym typeface="Arial"/>
                        </a:rPr>
                        <a:t>impact</a:t>
                      </a:r>
                      <a:r>
                        <a:rPr lang="pl-PL" sz="1000" b="0" u="none" strike="noStrike" cap="none" baseline="0" dirty="0">
                          <a:solidFill>
                            <a:schemeClr val="bg1"/>
                          </a:solidFill>
                          <a:latin typeface="Rubik" pitchFamily="2" charset="-79"/>
                          <a:sym typeface="Arial"/>
                        </a:rPr>
                        <a:t>) - zdolność kanałów (www, aplikacja) i kampanii digitalowych do generowania sprzedaży (wzrostu sprzedaży/ wartości)</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Mierniki zarówno bezwzględne (np. liczba sprzedaży, wartość sprzedaży, liczba sprzedaży e2e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digital</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wartość sprzedaży e2e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digital</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jak i względne (np. udział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digitalu</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w sprzedaży ogółem - wolumenowo i wartościowo; udział procesów e2e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digital</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w sprzedaży ogółem - wolumenowo, wartościowo, porównanie średniej wartości sprzedaży, itd.)</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Rekomendacja monitorowania w trybie ciągłym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np</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miesięcznym). Możliwość wydzielenia działań kampanijnych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digital</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marketing) i monitorowanie w ten sam sposób.</a:t>
                      </a:r>
                      <a:endParaRPr lang="pl-PL" sz="900" baseline="0" dirty="0">
                        <a:latin typeface="+mn-lt"/>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Dane webowe/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tracking</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w aplikacji</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Wewnętrzne dane sprzedażowe (CRM)</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Pokazywanie potencjału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digitala</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(i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digital</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marketingu) w rozwoju i wzroście biznesu. </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Przydatne w dyskusjach strategicznych (kierunki rozwoju, koncentracja na wybranych obszarach, inwestycje).</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22229604"/>
                  </a:ext>
                </a:extLst>
              </a:tr>
            </a:tbl>
          </a:graphicData>
        </a:graphic>
      </p:graphicFrame>
      <p:pic>
        <p:nvPicPr>
          <p:cNvPr id="7" name="Graphic 6">
            <a:extLst>
              <a:ext uri="{FF2B5EF4-FFF2-40B4-BE49-F238E27FC236}">
                <a16:creationId xmlns:a16="http://schemas.microsoft.com/office/drawing/2014/main" id="{80301E7D-AD31-6277-1C09-44489E11364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33990086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A1A98-98FB-6F25-C16D-08066C6A0044}"/>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EF25D02-A9FB-17C1-2163-455BD73A7C31}"/>
              </a:ext>
            </a:extLst>
          </p:cNvPr>
          <p:cNvGraphicFramePr>
            <a:graphicFrameLocks noGrp="1"/>
          </p:cNvGraphicFramePr>
          <p:nvPr>
            <p:extLst>
              <p:ext uri="{D42A27DB-BD31-4B8C-83A1-F6EECF244321}">
                <p14:modId xmlns:p14="http://schemas.microsoft.com/office/powerpoint/2010/main" val="3671930581"/>
              </p:ext>
            </p:extLst>
          </p:nvPr>
        </p:nvGraphicFramePr>
        <p:xfrm>
          <a:off x="315684" y="837832"/>
          <a:ext cx="11561467" cy="4811496"/>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085330">
                  <a:extLst>
                    <a:ext uri="{9D8B030D-6E8A-4147-A177-3AD203B41FA5}">
                      <a16:colId xmlns:a16="http://schemas.microsoft.com/office/drawing/2014/main" val="4176813105"/>
                    </a:ext>
                  </a:extLst>
                </a:gridCol>
                <a:gridCol w="3866509">
                  <a:extLst>
                    <a:ext uri="{9D8B030D-6E8A-4147-A177-3AD203B41FA5}">
                      <a16:colId xmlns:a16="http://schemas.microsoft.com/office/drawing/2014/main" val="1830216405"/>
                    </a:ext>
                  </a:extLst>
                </a:gridCol>
                <a:gridCol w="1945648">
                  <a:extLst>
                    <a:ext uri="{9D8B030D-6E8A-4147-A177-3AD203B41FA5}">
                      <a16:colId xmlns:a16="http://schemas.microsoft.com/office/drawing/2014/main" val="560766329"/>
                    </a:ext>
                  </a:extLst>
                </a:gridCol>
                <a:gridCol w="2663980">
                  <a:extLst>
                    <a:ext uri="{9D8B030D-6E8A-4147-A177-3AD203B41FA5}">
                      <a16:colId xmlns:a16="http://schemas.microsoft.com/office/drawing/2014/main" val="2948584809"/>
                    </a:ext>
                  </a:extLst>
                </a:gridCol>
              </a:tblGrid>
              <a:tr h="0">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730780">
                <a:tc>
                  <a:txBody>
                    <a:bodyPr/>
                    <a:lstStyle/>
                    <a:p>
                      <a:pPr marL="0" marR="0" lvl="0" indent="0" algn="l" rtl="0">
                        <a:lnSpc>
                          <a:spcPct val="90000"/>
                        </a:lnSpc>
                        <a:spcBef>
                          <a:spcPts val="1000"/>
                        </a:spcBef>
                        <a:spcAft>
                          <a:spcPts val="0"/>
                        </a:spcAft>
                        <a:buClr>
                          <a:srgbClr val="000000"/>
                        </a:buClr>
                        <a:buSzPts val="3200"/>
                        <a:buFont typeface="Arial"/>
                        <a:buNone/>
                      </a:pPr>
                      <a:r>
                        <a:rPr lang="en-US" sz="1200" b="1" kern="1200" baseline="0" dirty="0">
                          <a:solidFill>
                            <a:schemeClr val="bg1"/>
                          </a:solidFill>
                          <a:latin typeface="+mj-lt"/>
                          <a:ea typeface="+mn-ea"/>
                          <a:cs typeface="+mn-cs"/>
                          <a:sym typeface="Arial"/>
                        </a:rPr>
                        <a:t>Share of search (SEO, SEM)</a:t>
                      </a:r>
                      <a:endParaRPr lang="pl-PL" sz="12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000" b="0" i="0" u="none" strike="noStrike" cap="none" baseline="0" dirty="0">
                          <a:solidFill>
                            <a:schemeClr val="bg1"/>
                          </a:solidFill>
                          <a:latin typeface="Rubik" pitchFamily="2" charset="-79"/>
                          <a:ea typeface="Arial"/>
                          <a:cs typeface="Rubik" pitchFamily="2" charset="-79"/>
                          <a:sym typeface="Arial"/>
                        </a:rPr>
                        <a:t>Udział w </a:t>
                      </a:r>
                      <a:r>
                        <a:rPr lang="pl-PL" sz="1000" b="0" i="0" u="none" strike="noStrike" cap="none" baseline="0" dirty="0" err="1">
                          <a:solidFill>
                            <a:schemeClr val="bg1"/>
                          </a:solidFill>
                          <a:latin typeface="Rubik" pitchFamily="2" charset="-79"/>
                          <a:ea typeface="Arial"/>
                          <a:cs typeface="Rubik" pitchFamily="2" charset="-79"/>
                          <a:sym typeface="Arial"/>
                        </a:rPr>
                        <a:t>wyszukiwaniach</a:t>
                      </a:r>
                      <a:r>
                        <a:rPr lang="pl-PL" sz="1000" b="0" i="0" u="none" strike="noStrike" cap="none" baseline="0" dirty="0">
                          <a:solidFill>
                            <a:schemeClr val="bg1"/>
                          </a:solidFill>
                          <a:latin typeface="Rubik" pitchFamily="2" charset="-79"/>
                          <a:ea typeface="Arial"/>
                          <a:cs typeface="Rubik" pitchFamily="2" charset="-79"/>
                          <a:sym typeface="Arial"/>
                        </a:rPr>
                        <a:t> użytkowników</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err="1">
                          <a:solidFill>
                            <a:srgbClr val="000000"/>
                          </a:solidFill>
                          <a:latin typeface="+mn-lt"/>
                          <a:sym typeface="Arial"/>
                        </a:rPr>
                        <a:t>Share</a:t>
                      </a:r>
                      <a:r>
                        <a:rPr lang="pl-PL" sz="900" b="0" u="none" strike="noStrike" cap="none" baseline="0" dirty="0">
                          <a:solidFill>
                            <a:srgbClr val="000000"/>
                          </a:solidFill>
                          <a:latin typeface="+mn-lt"/>
                          <a:sym typeface="Arial"/>
                        </a:rPr>
                        <a:t> of </a:t>
                      </a:r>
                      <a:r>
                        <a:rPr lang="pl-PL" sz="900" b="0" u="none" strike="noStrike" cap="none" baseline="0" dirty="0" err="1">
                          <a:solidFill>
                            <a:srgbClr val="000000"/>
                          </a:solidFill>
                          <a:latin typeface="+mn-lt"/>
                          <a:sym typeface="Arial"/>
                        </a:rPr>
                        <a:t>Search</a:t>
                      </a:r>
                      <a:r>
                        <a:rPr lang="pl-PL" sz="900" b="0" u="none" strike="noStrike" cap="none" baseline="0" dirty="0">
                          <a:solidFill>
                            <a:srgbClr val="000000"/>
                          </a:solidFill>
                          <a:latin typeface="+mn-lt"/>
                          <a:sym typeface="Arial"/>
                        </a:rPr>
                        <a:t> (</a:t>
                      </a:r>
                      <a:r>
                        <a:rPr lang="pl-PL" sz="900" b="0" u="none" strike="noStrike" cap="none" baseline="0" dirty="0" err="1">
                          <a:solidFill>
                            <a:srgbClr val="000000"/>
                          </a:solidFill>
                          <a:latin typeface="+mn-lt"/>
                          <a:sym typeface="Arial"/>
                        </a:rPr>
                        <a:t>SoS</a:t>
                      </a:r>
                      <a:r>
                        <a:rPr lang="pl-PL" sz="900" b="0" u="none" strike="noStrike" cap="none" baseline="0" dirty="0">
                          <a:solidFill>
                            <a:srgbClr val="000000"/>
                          </a:solidFill>
                          <a:latin typeface="+mn-lt"/>
                          <a:sym typeface="Arial"/>
                        </a:rPr>
                        <a:t>) to miara udziału danej marki w liczbie </a:t>
                      </a:r>
                      <a:r>
                        <a:rPr lang="pl-PL" sz="900" b="0" u="none" strike="noStrike" cap="none" baseline="0" dirty="0" err="1">
                          <a:solidFill>
                            <a:srgbClr val="000000"/>
                          </a:solidFill>
                          <a:latin typeface="+mn-lt"/>
                          <a:sym typeface="Arial"/>
                        </a:rPr>
                        <a:t>wyszukiwań</a:t>
                      </a:r>
                      <a:r>
                        <a:rPr lang="pl-PL" sz="900" b="0" u="none" strike="noStrike" cap="none" baseline="0" dirty="0">
                          <a:solidFill>
                            <a:srgbClr val="000000"/>
                          </a:solidFill>
                          <a:latin typeface="+mn-lt"/>
                          <a:sym typeface="Arial"/>
                        </a:rPr>
                        <a:t> na poszczególne frazy generyczne lub </a:t>
                      </a:r>
                      <a:r>
                        <a:rPr lang="pl-PL" sz="900" b="0" u="none" strike="noStrike" cap="none" baseline="0" dirty="0" err="1">
                          <a:solidFill>
                            <a:srgbClr val="000000"/>
                          </a:solidFill>
                          <a:latin typeface="+mn-lt"/>
                          <a:sym typeface="Arial"/>
                        </a:rPr>
                        <a:t>brandowe</a:t>
                      </a:r>
                      <a:r>
                        <a:rPr lang="pl-PL" sz="900" b="0" u="none" strike="noStrike" cap="none" baseline="0" dirty="0">
                          <a:solidFill>
                            <a:srgbClr val="000000"/>
                          </a:solidFill>
                          <a:latin typeface="+mn-lt"/>
                          <a:sym typeface="Arial"/>
                        </a:rPr>
                        <a:t> w Google, w porównaniu z konkurencją. Można ją mierzyć zarówno dla ruchu płatnego (SEM), jak i organicznego (SEO). Warto zwracać uwagę na dynamikę wskaźnika.</a:t>
                      </a:r>
                      <a:endParaRPr lang="pl-PL" sz="900" baseline="0" dirty="0">
                        <a:solidFill>
                          <a:srgbClr val="000000"/>
                        </a:solidFill>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en-US" sz="900" baseline="0" dirty="0">
                          <a:latin typeface="+mn-lt"/>
                        </a:rPr>
                        <a:t>Google Ads (</a:t>
                      </a:r>
                      <a:r>
                        <a:rPr lang="en-US" sz="900" baseline="0" dirty="0" err="1">
                          <a:latin typeface="+mn-lt"/>
                        </a:rPr>
                        <a:t>dla</a:t>
                      </a:r>
                      <a:r>
                        <a:rPr lang="en-US" sz="900" baseline="0" dirty="0">
                          <a:latin typeface="+mn-lt"/>
                        </a:rPr>
                        <a:t> SEM), Google Search Console (</a:t>
                      </a:r>
                      <a:r>
                        <a:rPr lang="en-US" sz="900" baseline="0" dirty="0" err="1">
                          <a:latin typeface="+mn-lt"/>
                        </a:rPr>
                        <a:t>dla</a:t>
                      </a:r>
                      <a:r>
                        <a:rPr lang="en-US" sz="900" baseline="0" dirty="0">
                          <a:latin typeface="+mn-lt"/>
                        </a:rPr>
                        <a:t> SEO)</a:t>
                      </a:r>
                      <a:endParaRPr lang="pl-PL" sz="900" baseline="0" dirty="0">
                        <a:latin typeface="+mn-lt"/>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0" i="0" u="none" strike="noStrike" baseline="0" dirty="0">
                          <a:solidFill>
                            <a:srgbClr val="000000"/>
                          </a:solidFill>
                          <a:latin typeface="+mn-lt"/>
                          <a:ea typeface="Arial"/>
                          <a:cs typeface="Arial"/>
                          <a:sym typeface="Arial"/>
                        </a:rPr>
                        <a:t>Mierzenie </a:t>
                      </a:r>
                      <a:r>
                        <a:rPr lang="pl-PL" sz="900" b="0" i="0" u="none" strike="noStrike" baseline="0" dirty="0" err="1">
                          <a:solidFill>
                            <a:srgbClr val="000000"/>
                          </a:solidFill>
                          <a:latin typeface="+mn-lt"/>
                          <a:ea typeface="Arial"/>
                          <a:cs typeface="Arial"/>
                          <a:sym typeface="Arial"/>
                        </a:rPr>
                        <a:t>Share</a:t>
                      </a:r>
                      <a:r>
                        <a:rPr lang="pl-PL" sz="900" b="0" i="0" u="none" strike="noStrike" baseline="0" dirty="0">
                          <a:solidFill>
                            <a:srgbClr val="000000"/>
                          </a:solidFill>
                          <a:latin typeface="+mn-lt"/>
                          <a:ea typeface="Arial"/>
                          <a:cs typeface="Arial"/>
                          <a:sym typeface="Arial"/>
                        </a:rPr>
                        <a:t> of </a:t>
                      </a:r>
                      <a:r>
                        <a:rPr lang="pl-PL" sz="900" b="0" i="0" u="none" strike="noStrike" baseline="0" dirty="0" err="1">
                          <a:solidFill>
                            <a:srgbClr val="000000"/>
                          </a:solidFill>
                          <a:latin typeface="+mn-lt"/>
                          <a:ea typeface="Arial"/>
                          <a:cs typeface="Arial"/>
                          <a:sym typeface="Arial"/>
                        </a:rPr>
                        <a:t>Search</a:t>
                      </a:r>
                      <a:r>
                        <a:rPr lang="pl-PL" sz="900" b="0" i="0" u="none" strike="noStrike" baseline="0" dirty="0">
                          <a:solidFill>
                            <a:srgbClr val="000000"/>
                          </a:solidFill>
                          <a:latin typeface="+mn-lt"/>
                          <a:ea typeface="Arial"/>
                          <a:cs typeface="Arial"/>
                          <a:sym typeface="Arial"/>
                        </a:rPr>
                        <a:t> pozwala zobaczyć, jak często konsumenci szukają naszej marki w porównaniu do konkurencji. Wzrost współczynnika oznacza wzrost zainteresowania marką, co może przełożyć wzrost sprzedaży w kolejnych tygodniach. Dużą zaletą jest raportowanie bez opóźnień.</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63579580"/>
                  </a:ext>
                </a:extLst>
              </a:tr>
              <a:tr h="730780">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err="1">
                          <a:solidFill>
                            <a:schemeClr val="bg1"/>
                          </a:solidFill>
                          <a:latin typeface="+mj-lt"/>
                          <a:ea typeface="+mn-ea"/>
                          <a:cs typeface="+mn-cs"/>
                          <a:sym typeface="Arial"/>
                        </a:rPr>
                        <a:t>Cost</a:t>
                      </a:r>
                      <a:r>
                        <a:rPr lang="pl-PL" sz="1200" b="1" kern="1200" baseline="0" dirty="0">
                          <a:solidFill>
                            <a:schemeClr val="bg1"/>
                          </a:solidFill>
                          <a:latin typeface="+mj-lt"/>
                          <a:ea typeface="+mn-ea"/>
                          <a:cs typeface="+mn-cs"/>
                          <a:sym typeface="Arial"/>
                        </a:rPr>
                        <a:t> </a:t>
                      </a:r>
                      <a:r>
                        <a:rPr lang="pl-PL" sz="1200" b="1" kern="1200" baseline="0" dirty="0" err="1">
                          <a:solidFill>
                            <a:schemeClr val="bg1"/>
                          </a:solidFill>
                          <a:latin typeface="+mj-lt"/>
                          <a:ea typeface="+mn-ea"/>
                          <a:cs typeface="+mn-cs"/>
                          <a:sym typeface="Arial"/>
                        </a:rPr>
                        <a:t>efficiency</a:t>
                      </a:r>
                      <a:r>
                        <a:rPr lang="pl-PL" sz="1200" b="1" kern="1200" baseline="0" dirty="0">
                          <a:solidFill>
                            <a:schemeClr val="bg1"/>
                          </a:solidFill>
                          <a:latin typeface="+mj-lt"/>
                          <a:ea typeface="+mn-ea"/>
                          <a:cs typeface="+mn-cs"/>
                          <a:sym typeface="Arial"/>
                        </a:rPr>
                        <a:t> </a:t>
                      </a:r>
                    </a:p>
                    <a:p>
                      <a:pPr marL="0" lvl="0" indent="0" algn="l" rtl="0">
                        <a:lnSpc>
                          <a:spcPct val="90000"/>
                        </a:lnSpc>
                        <a:spcBef>
                          <a:spcPts val="1000"/>
                        </a:spcBef>
                        <a:spcAft>
                          <a:spcPts val="0"/>
                        </a:spcAft>
                        <a:buSzPts val="3200"/>
                        <a:buFont typeface="Arial" panose="020B0604020202020204" pitchFamily="34" charset="0"/>
                        <a:buNone/>
                      </a:pPr>
                      <a:r>
                        <a:rPr lang="pl-PL" sz="1000" dirty="0">
                          <a:solidFill>
                            <a:schemeClr val="bg1"/>
                          </a:solidFill>
                        </a:rPr>
                        <a:t>efektywność kosztowa; agreguje różne wskaźniki kosztowe kampanii</a:t>
                      </a:r>
                    </a:p>
                    <a:p>
                      <a:pPr marL="0" lvl="0" indent="0" algn="l" rtl="0">
                        <a:lnSpc>
                          <a:spcPct val="90000"/>
                        </a:lnSpc>
                        <a:spcBef>
                          <a:spcPts val="1000"/>
                        </a:spcBef>
                        <a:spcAft>
                          <a:spcPts val="0"/>
                        </a:spcAft>
                        <a:buSzPts val="3200"/>
                        <a:buFont typeface="Arial" panose="020B0604020202020204" pitchFamily="34" charset="0"/>
                        <a:buNone/>
                      </a:pPr>
                      <a:r>
                        <a:rPr lang="pl-PL" sz="1000" dirty="0">
                          <a:solidFill>
                            <a:schemeClr val="bg1"/>
                          </a:solidFill>
                        </a:rPr>
                        <a:t>*Wskaźnik wydajnościowy</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buClr>
                          <a:srgbClr val="000000"/>
                        </a:buClr>
                        <a:buSzPts val="1200"/>
                      </a:pPr>
                      <a:r>
                        <a:rPr lang="pl-PL" sz="900" b="0" u="none" strike="noStrike" cap="none" baseline="0" dirty="0">
                          <a:solidFill>
                            <a:srgbClr val="000000"/>
                          </a:solidFill>
                          <a:latin typeface="+mn-lt"/>
                          <a:sym typeface="Arial"/>
                        </a:rPr>
                        <a:t>CPM, CPC, CPL, CPA, CPE, CPV, CPI, CPS, CAC, średni </a:t>
                      </a:r>
                      <a:r>
                        <a:rPr lang="pl-PL" sz="900" b="0" u="none" strike="noStrike" cap="none" baseline="0" dirty="0" err="1">
                          <a:solidFill>
                            <a:srgbClr val="000000"/>
                          </a:solidFill>
                          <a:latin typeface="+mn-lt"/>
                          <a:sym typeface="Arial"/>
                        </a:rPr>
                        <a:t>ticket</a:t>
                      </a:r>
                      <a:r>
                        <a:rPr lang="pl-PL" sz="900" b="0" u="none" strike="noStrike" cap="none" baseline="0" dirty="0">
                          <a:solidFill>
                            <a:srgbClr val="000000"/>
                          </a:solidFill>
                          <a:latin typeface="+mn-lt"/>
                          <a:sym typeface="Arial"/>
                        </a:rPr>
                        <a:t> (koszyk/ kredyt, itd.), </a:t>
                      </a:r>
                      <a:r>
                        <a:rPr lang="pl-PL" sz="900" b="0" u="none" strike="noStrike" cap="none" baseline="0" dirty="0" err="1">
                          <a:solidFill>
                            <a:srgbClr val="000000"/>
                          </a:solidFill>
                          <a:latin typeface="+mn-lt"/>
                          <a:sym typeface="Arial"/>
                        </a:rPr>
                        <a:t>digital</a:t>
                      </a:r>
                      <a:r>
                        <a:rPr lang="pl-PL" sz="900" b="0" u="none" strike="noStrike" cap="none" baseline="0" dirty="0">
                          <a:solidFill>
                            <a:srgbClr val="000000"/>
                          </a:solidFill>
                          <a:latin typeface="+mn-lt"/>
                          <a:sym typeface="Arial"/>
                        </a:rPr>
                        <a:t> ROI/ ROAS, itd.</a:t>
                      </a:r>
                    </a:p>
                    <a:p>
                      <a:pPr>
                        <a:buClr>
                          <a:srgbClr val="000000"/>
                        </a:buClr>
                        <a:buSzPts val="1200"/>
                      </a:pPr>
                      <a:endParaRPr lang="pl-PL" sz="900" b="0" u="none" strike="noStrike" cap="none" baseline="0" dirty="0">
                        <a:solidFill>
                          <a:srgbClr val="000000"/>
                        </a:solidFill>
                        <a:latin typeface="+mn-lt"/>
                        <a:sym typeface="Arial"/>
                      </a:endParaRPr>
                    </a:p>
                    <a:p>
                      <a:pPr>
                        <a:buClr>
                          <a:srgbClr val="000000"/>
                        </a:buClr>
                        <a:buSzPts val="1200"/>
                      </a:pPr>
                      <a:r>
                        <a:rPr lang="pl-PL" sz="900" b="0" u="none" strike="noStrike" cap="none" baseline="0" dirty="0">
                          <a:solidFill>
                            <a:srgbClr val="000000"/>
                          </a:solidFill>
                          <a:latin typeface="+mn-lt"/>
                          <a:sym typeface="Arial"/>
                        </a:rPr>
                        <a:t>Dobór mierników w zależności od celu oraz typu kampanii. Śledzenie wskaźników per medium oraz dla całej kampanii (atrybucja). </a:t>
                      </a:r>
                    </a:p>
                    <a:p>
                      <a:pPr>
                        <a:buClr>
                          <a:srgbClr val="000000"/>
                        </a:buClr>
                        <a:buSzPts val="1200"/>
                      </a:pPr>
                      <a:r>
                        <a:rPr lang="pl-PL" sz="900" b="0" u="none" strike="noStrike" cap="none" baseline="0" dirty="0">
                          <a:solidFill>
                            <a:srgbClr val="000000"/>
                          </a:solidFill>
                          <a:latin typeface="+mn-lt"/>
                          <a:sym typeface="Arial"/>
                        </a:rPr>
                        <a:t>Uwaga na pułapki (np. </a:t>
                      </a:r>
                      <a:r>
                        <a:rPr lang="pl-PL" sz="900" b="0" u="none" strike="noStrike" cap="none" baseline="0" dirty="0" err="1">
                          <a:solidFill>
                            <a:srgbClr val="000000"/>
                          </a:solidFill>
                          <a:latin typeface="+mn-lt"/>
                          <a:sym typeface="Arial"/>
                        </a:rPr>
                        <a:t>last-click</a:t>
                      </a:r>
                      <a:r>
                        <a:rPr lang="pl-PL" sz="900" b="0" u="none" strike="noStrike" cap="none" baseline="0" dirty="0">
                          <a:solidFill>
                            <a:srgbClr val="000000"/>
                          </a:solidFill>
                          <a:latin typeface="+mn-lt"/>
                          <a:sym typeface="Arial"/>
                        </a:rPr>
                        <a:t> </a:t>
                      </a:r>
                      <a:r>
                        <a:rPr lang="pl-PL" sz="900" b="0" u="none" strike="noStrike" cap="none" baseline="0" dirty="0" err="1">
                          <a:solidFill>
                            <a:srgbClr val="000000"/>
                          </a:solidFill>
                          <a:latin typeface="+mn-lt"/>
                          <a:sym typeface="Arial"/>
                        </a:rPr>
                        <a:t>atribution</a:t>
                      </a:r>
                      <a:r>
                        <a:rPr lang="pl-PL" sz="900" b="0" u="none" strike="noStrike" cap="none" baseline="0" dirty="0">
                          <a:solidFill>
                            <a:srgbClr val="000000"/>
                          </a:solidFill>
                          <a:latin typeface="+mn-lt"/>
                          <a:sym typeface="Arial"/>
                        </a:rPr>
                        <a:t>, porównywanie wskaźników między różnymi typami działań).</a:t>
                      </a:r>
                      <a:endParaRPr lang="pl-PL" sz="900" baseline="0" dirty="0">
                        <a:latin typeface="+mn-lt"/>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Dane od wydawców,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tracking</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kampanii, </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Dane webowe/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tracking</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w aplikacji</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Wewnętrzne dane sprzedażowe (CRM)</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Zestawione z budżetem</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Pozwala określić (i śledzić w czasie oraz optymalizować) efektywność kosztową kampanii.</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Wymaga edukacji w zakresie rozumienia zależności oraz znajomości różnych typów kampanii.</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Uwaga na „performance plateau” czyli moment, w którym krzywa efektywności się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wypłaszcza</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a kampania traci możliwość skalowania</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r h="730780">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en-US" sz="1200" b="1" i="0" u="none" strike="noStrike" kern="0" cap="none" spc="0" normalizeH="0" baseline="0" noProof="0" dirty="0">
                          <a:ln>
                            <a:noFill/>
                          </a:ln>
                          <a:solidFill>
                            <a:schemeClr val="bg1"/>
                          </a:solidFill>
                          <a:effectLst/>
                          <a:uLnTx/>
                          <a:uFillTx/>
                          <a:latin typeface="+mj-lt"/>
                          <a:ea typeface="Arial"/>
                          <a:cs typeface="Arial"/>
                          <a:sym typeface="Arial"/>
                        </a:rPr>
                        <a:t>Actions (sales potential metrics)</a:t>
                      </a:r>
                      <a:endParaRPr kumimoji="0" lang="pl-PL" sz="1200" b="1" i="0" u="none" strike="noStrike" kern="0" cap="none" spc="0" normalizeH="0" baseline="0" noProof="0" dirty="0">
                        <a:ln>
                          <a:noFill/>
                        </a:ln>
                        <a:solidFill>
                          <a:schemeClr val="bg1"/>
                        </a:solidFill>
                        <a:effectLst/>
                        <a:uLnTx/>
                        <a:uFillTx/>
                        <a:latin typeface="+mj-lt"/>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1000" dirty="0">
                          <a:solidFill>
                            <a:schemeClr val="bg1"/>
                          </a:solidFill>
                        </a:rPr>
                        <a:t>akcje użytkownika na stronie/ w aplikacji, które wchodzą głębiej w ścieżkę zakupową</a:t>
                      </a:r>
                      <a:endParaRPr lang="pl-PL" sz="1000" b="0" u="none" strike="noStrike" cap="none" baseline="0" dirty="0">
                        <a:solidFill>
                          <a:schemeClr val="bg1"/>
                        </a:solidFill>
                        <a:latin typeface="Rubik" pitchFamily="2" charset="-79"/>
                        <a:sym typeface="Arial"/>
                      </a:endParaRP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Akcje można mierzyć na różne sposoby, np. liczba pobrań (aplikacji, broszury, raportu, itd.), liczba dokonanych kalkulacji/ konfiguracji/ wizualizacji, itd., liczba subskrypcji (np.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newslettera</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okresu próbnego), liczba rejestracji (np. na wydarzenie, do konkursu, itd.), liczba wysłanych formularzy/</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leadów</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liczba/ wartość produktów dodanych do koszyka, itp.</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Monitorowanie wskaźnika -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j.w</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a:t>
                      </a:r>
                      <a:endParaRPr lang="pl-PL" sz="900" baseline="0" dirty="0">
                        <a:latin typeface="+mn-lt"/>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Wewnętrzne raporty webowe/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tracking</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w aplikacji</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Pomaga określić (i śledzić w czasie oraz optymalizować) potencjał sprzedażowy strony/ aplikacji</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22229604"/>
                  </a:ext>
                </a:extLst>
              </a:tr>
            </a:tbl>
          </a:graphicData>
        </a:graphic>
      </p:graphicFrame>
      <p:pic>
        <p:nvPicPr>
          <p:cNvPr id="4" name="Graphic 3">
            <a:extLst>
              <a:ext uri="{FF2B5EF4-FFF2-40B4-BE49-F238E27FC236}">
                <a16:creationId xmlns:a16="http://schemas.microsoft.com/office/drawing/2014/main" id="{07D17C71-4E8F-AD22-013B-4A4036F4195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9575660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88A4A-3956-7C1F-CA96-28D523F1E04B}"/>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467A0F8A-B933-391D-F33F-87017F496E39}"/>
              </a:ext>
            </a:extLst>
          </p:cNvPr>
          <p:cNvSpPr/>
          <p:nvPr/>
        </p:nvSpPr>
        <p:spPr>
          <a:xfrm>
            <a:off x="7913766" y="2537"/>
            <a:ext cx="4278234" cy="567572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itle 1">
            <a:extLst>
              <a:ext uri="{FF2B5EF4-FFF2-40B4-BE49-F238E27FC236}">
                <a16:creationId xmlns:a16="http://schemas.microsoft.com/office/drawing/2014/main" id="{DA0B8699-4626-C0C3-76DE-E7426A56D218}"/>
              </a:ext>
            </a:extLst>
          </p:cNvPr>
          <p:cNvSpPr>
            <a:spLocks noGrp="1"/>
          </p:cNvSpPr>
          <p:nvPr>
            <p:ph type="title"/>
          </p:nvPr>
        </p:nvSpPr>
        <p:spPr>
          <a:xfrm>
            <a:off x="436148" y="492655"/>
            <a:ext cx="6726166" cy="941929"/>
          </a:xfrm>
        </p:spPr>
        <p:txBody>
          <a:bodyPr>
            <a:noAutofit/>
          </a:bodyPr>
          <a:lstStyle/>
          <a:p>
            <a:pPr>
              <a:lnSpc>
                <a:spcPct val="100000"/>
              </a:lnSpc>
              <a:spcBef>
                <a:spcPts val="0"/>
              </a:spcBef>
              <a:buClr>
                <a:srgbClr val="000000"/>
              </a:buClr>
              <a:buSzPct val="100000"/>
            </a:pPr>
            <a:r>
              <a:rPr lang="pl-PL" sz="5000" dirty="0">
                <a:ea typeface="Calibri"/>
                <a:cs typeface="Calibri"/>
                <a:sym typeface="Calibri"/>
              </a:rPr>
              <a:t>Marka</a:t>
            </a:r>
          </a:p>
        </p:txBody>
      </p:sp>
      <p:sp>
        <p:nvSpPr>
          <p:cNvPr id="4" name="Content Placeholder 2">
            <a:extLst>
              <a:ext uri="{FF2B5EF4-FFF2-40B4-BE49-F238E27FC236}">
                <a16:creationId xmlns:a16="http://schemas.microsoft.com/office/drawing/2014/main" id="{534AB265-B4CB-6ACE-D105-EF514BCE2A08}"/>
              </a:ext>
            </a:extLst>
          </p:cNvPr>
          <p:cNvSpPr txBox="1">
            <a:spLocks/>
          </p:cNvSpPr>
          <p:nvPr/>
        </p:nvSpPr>
        <p:spPr>
          <a:xfrm>
            <a:off x="436147" y="3247697"/>
            <a:ext cx="6635771" cy="2802338"/>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Jaka jest siła naszej marki?</a:t>
            </a:r>
          </a:p>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Jak szeroko rozpoznawalna jest nasza marka w stosunku do marek konkurencyjnych?</a:t>
            </a:r>
          </a:p>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Jak często konsumenci rozważają zakup naszej marki, kiedy myślą o kategorii?</a:t>
            </a:r>
          </a:p>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Czy nasza marka jest wiarygodna dla konsumentów?</a:t>
            </a:r>
          </a:p>
        </p:txBody>
      </p:sp>
      <p:pic>
        <p:nvPicPr>
          <p:cNvPr id="5" name="Graphic 4">
            <a:extLst>
              <a:ext uri="{FF2B5EF4-FFF2-40B4-BE49-F238E27FC236}">
                <a16:creationId xmlns:a16="http://schemas.microsoft.com/office/drawing/2014/main" id="{EAF87870-FE61-A707-B429-334C57FB04A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0" y="6498000"/>
            <a:ext cx="979200" cy="360000"/>
          </a:xfrm>
          <a:prstGeom prst="rect">
            <a:avLst/>
          </a:prstGeom>
        </p:spPr>
      </p:pic>
      <p:sp>
        <p:nvSpPr>
          <p:cNvPr id="13" name="Title 1">
            <a:extLst>
              <a:ext uri="{FF2B5EF4-FFF2-40B4-BE49-F238E27FC236}">
                <a16:creationId xmlns:a16="http://schemas.microsoft.com/office/drawing/2014/main" id="{4C0B0DBF-48EE-57C7-6153-F7E774CBE13D}"/>
              </a:ext>
            </a:extLst>
          </p:cNvPr>
          <p:cNvSpPr txBox="1">
            <a:spLocks/>
          </p:cNvSpPr>
          <p:nvPr/>
        </p:nvSpPr>
        <p:spPr>
          <a:xfrm>
            <a:off x="436148" y="1860247"/>
            <a:ext cx="6954665" cy="7620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ct val="100000"/>
            </a:pPr>
            <a:r>
              <a:rPr lang="pl-PL" sz="2600" dirty="0">
                <a:solidFill>
                  <a:schemeClr val="accent3"/>
                </a:solidFill>
                <a:ea typeface="Calibri"/>
                <a:cs typeface="Calibri"/>
                <a:sym typeface="Calibri"/>
              </a:rPr>
              <a:t>Kluczowe pytania </a:t>
            </a:r>
          </a:p>
          <a:p>
            <a:pPr>
              <a:lnSpc>
                <a:spcPct val="100000"/>
              </a:lnSpc>
              <a:spcBef>
                <a:spcPts val="0"/>
              </a:spcBef>
              <a:buClr>
                <a:srgbClr val="000000"/>
              </a:buClr>
              <a:buSzPct val="100000"/>
            </a:pPr>
            <a:r>
              <a:rPr lang="pl-PL" sz="2600" dirty="0">
                <a:solidFill>
                  <a:schemeClr val="accent3"/>
                </a:solidFill>
                <a:ea typeface="Calibri"/>
                <a:cs typeface="Calibri"/>
                <a:sym typeface="Calibri"/>
              </a:rPr>
              <a:t>prowadzące do wyboru wskaźników:</a:t>
            </a:r>
          </a:p>
        </p:txBody>
      </p:sp>
      <p:pic>
        <p:nvPicPr>
          <p:cNvPr id="18" name="Picture 17">
            <a:extLst>
              <a:ext uri="{FF2B5EF4-FFF2-40B4-BE49-F238E27FC236}">
                <a16:creationId xmlns:a16="http://schemas.microsoft.com/office/drawing/2014/main" id="{06C5EC4F-DBE8-8D0C-18D5-C3527E8FC2E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259318" y="516491"/>
            <a:ext cx="4338780" cy="5675729"/>
          </a:xfrm>
          <a:prstGeom prst="rect">
            <a:avLst/>
          </a:prstGeom>
        </p:spPr>
      </p:pic>
      <p:pic>
        <p:nvPicPr>
          <p:cNvPr id="23" name="Picture 22">
            <a:extLst>
              <a:ext uri="{FF2B5EF4-FFF2-40B4-BE49-F238E27FC236}">
                <a16:creationId xmlns:a16="http://schemas.microsoft.com/office/drawing/2014/main" id="{60F5716C-3F0D-1D89-CE44-6631E0673B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V="1">
            <a:off x="9334500" y="5834"/>
            <a:ext cx="2857500" cy="1428750"/>
          </a:xfrm>
          <a:prstGeom prst="rect">
            <a:avLst/>
          </a:prstGeom>
        </p:spPr>
      </p:pic>
      <p:pic>
        <p:nvPicPr>
          <p:cNvPr id="3" name="Graphic 2">
            <a:extLst>
              <a:ext uri="{FF2B5EF4-FFF2-40B4-BE49-F238E27FC236}">
                <a16:creationId xmlns:a16="http://schemas.microsoft.com/office/drawing/2014/main" id="{3F61488F-28D4-3BBB-7C19-2D92D1448C53}"/>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23832304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7FC18-50A7-704E-6C7B-4FEFA877B62D}"/>
            </a:ext>
          </a:extLst>
        </p:cNvPr>
        <p:cNvGrpSpPr/>
        <p:nvPr/>
      </p:nvGrpSpPr>
      <p:grpSpPr>
        <a:xfrm>
          <a:off x="0" y="0"/>
          <a:ext cx="0" cy="0"/>
          <a:chOff x="0" y="0"/>
          <a:chExt cx="0" cy="0"/>
        </a:xfrm>
      </p:grpSpPr>
      <p:sp>
        <p:nvSpPr>
          <p:cNvPr id="3" name="Sześciokąt 26">
            <a:extLst>
              <a:ext uri="{FF2B5EF4-FFF2-40B4-BE49-F238E27FC236}">
                <a16:creationId xmlns:a16="http://schemas.microsoft.com/office/drawing/2014/main" id="{773C8F05-DF1E-67A8-4B61-BD5372478BD9}"/>
              </a:ext>
            </a:extLst>
          </p:cNvPr>
          <p:cNvSpPr/>
          <p:nvPr/>
        </p:nvSpPr>
        <p:spPr>
          <a:xfrm>
            <a:off x="10738785" y="309559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4" name="Sześciokąt 26">
            <a:extLst>
              <a:ext uri="{FF2B5EF4-FFF2-40B4-BE49-F238E27FC236}">
                <a16:creationId xmlns:a16="http://schemas.microsoft.com/office/drawing/2014/main" id="{AE2C000A-2A8C-F3E5-2C5A-3B90FEF8A0F7}"/>
              </a:ext>
            </a:extLst>
          </p:cNvPr>
          <p:cNvSpPr/>
          <p:nvPr/>
        </p:nvSpPr>
        <p:spPr>
          <a:xfrm>
            <a:off x="10738785" y="406815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5" name="Sześciokąt 26">
            <a:extLst>
              <a:ext uri="{FF2B5EF4-FFF2-40B4-BE49-F238E27FC236}">
                <a16:creationId xmlns:a16="http://schemas.microsoft.com/office/drawing/2014/main" id="{5BDD3807-32B3-C126-6D75-5FE59AF85A82}"/>
              </a:ext>
            </a:extLst>
          </p:cNvPr>
          <p:cNvSpPr/>
          <p:nvPr/>
        </p:nvSpPr>
        <p:spPr>
          <a:xfrm>
            <a:off x="9876077" y="261504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6" name="Sześciokąt 26">
            <a:extLst>
              <a:ext uri="{FF2B5EF4-FFF2-40B4-BE49-F238E27FC236}">
                <a16:creationId xmlns:a16="http://schemas.microsoft.com/office/drawing/2014/main" id="{7F5E739C-BFE6-98CB-B999-F4D0EC37E471}"/>
              </a:ext>
            </a:extLst>
          </p:cNvPr>
          <p:cNvSpPr/>
          <p:nvPr/>
        </p:nvSpPr>
        <p:spPr>
          <a:xfrm>
            <a:off x="9876077" y="358760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7" name="Sześciokąt 26">
            <a:extLst>
              <a:ext uri="{FF2B5EF4-FFF2-40B4-BE49-F238E27FC236}">
                <a16:creationId xmlns:a16="http://schemas.microsoft.com/office/drawing/2014/main" id="{3DE77CEB-3183-37D8-BFBA-72854E4C480A}"/>
              </a:ext>
            </a:extLst>
          </p:cNvPr>
          <p:cNvSpPr/>
          <p:nvPr/>
        </p:nvSpPr>
        <p:spPr>
          <a:xfrm>
            <a:off x="9013374" y="212876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8" name="Sześciokąt 26">
            <a:extLst>
              <a:ext uri="{FF2B5EF4-FFF2-40B4-BE49-F238E27FC236}">
                <a16:creationId xmlns:a16="http://schemas.microsoft.com/office/drawing/2014/main" id="{4C3BFC2E-A5C4-DC84-5DBB-1CB19EE88AA8}"/>
              </a:ext>
            </a:extLst>
          </p:cNvPr>
          <p:cNvSpPr/>
          <p:nvPr/>
        </p:nvSpPr>
        <p:spPr>
          <a:xfrm>
            <a:off x="9013374" y="3101324"/>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9" name="Sześciokąt 26">
            <a:extLst>
              <a:ext uri="{FF2B5EF4-FFF2-40B4-BE49-F238E27FC236}">
                <a16:creationId xmlns:a16="http://schemas.microsoft.com/office/drawing/2014/main" id="{9666F79B-44DC-3270-8C3D-6347745E2060}"/>
              </a:ext>
            </a:extLst>
          </p:cNvPr>
          <p:cNvSpPr/>
          <p:nvPr/>
        </p:nvSpPr>
        <p:spPr>
          <a:xfrm>
            <a:off x="9013374" y="407388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0" name="Sześciokąt 26">
            <a:extLst>
              <a:ext uri="{FF2B5EF4-FFF2-40B4-BE49-F238E27FC236}">
                <a16:creationId xmlns:a16="http://schemas.microsoft.com/office/drawing/2014/main" id="{76B0288F-35D9-3F4C-B3CA-F4F7A05C1669}"/>
              </a:ext>
            </a:extLst>
          </p:cNvPr>
          <p:cNvSpPr/>
          <p:nvPr/>
        </p:nvSpPr>
        <p:spPr>
          <a:xfrm>
            <a:off x="8150672" y="261504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1" name="Sześciokąt 26">
            <a:extLst>
              <a:ext uri="{FF2B5EF4-FFF2-40B4-BE49-F238E27FC236}">
                <a16:creationId xmlns:a16="http://schemas.microsoft.com/office/drawing/2014/main" id="{CEC86A59-AF26-6C2B-FE4B-81FCC219E057}"/>
              </a:ext>
            </a:extLst>
          </p:cNvPr>
          <p:cNvSpPr/>
          <p:nvPr/>
        </p:nvSpPr>
        <p:spPr>
          <a:xfrm>
            <a:off x="8150672" y="358760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2" name="Sześciokąt 26">
            <a:extLst>
              <a:ext uri="{FF2B5EF4-FFF2-40B4-BE49-F238E27FC236}">
                <a16:creationId xmlns:a16="http://schemas.microsoft.com/office/drawing/2014/main" id="{F16242FA-2D6D-6A75-A9F0-0B39501AC4B4}"/>
              </a:ext>
            </a:extLst>
          </p:cNvPr>
          <p:cNvSpPr/>
          <p:nvPr/>
        </p:nvSpPr>
        <p:spPr>
          <a:xfrm>
            <a:off x="8150672" y="456016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3" name="Sześciokąt 26">
            <a:extLst>
              <a:ext uri="{FF2B5EF4-FFF2-40B4-BE49-F238E27FC236}">
                <a16:creationId xmlns:a16="http://schemas.microsoft.com/office/drawing/2014/main" id="{DC9A6BD4-77B9-6B0E-1131-AAE019EC75CC}"/>
              </a:ext>
            </a:extLst>
          </p:cNvPr>
          <p:cNvSpPr/>
          <p:nvPr/>
        </p:nvSpPr>
        <p:spPr>
          <a:xfrm>
            <a:off x="7287969" y="2128763"/>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4" name="Sześciokąt 26">
            <a:extLst>
              <a:ext uri="{FF2B5EF4-FFF2-40B4-BE49-F238E27FC236}">
                <a16:creationId xmlns:a16="http://schemas.microsoft.com/office/drawing/2014/main" id="{E19B002C-FAA0-685F-BF84-5CB3E7231528}"/>
              </a:ext>
            </a:extLst>
          </p:cNvPr>
          <p:cNvSpPr/>
          <p:nvPr/>
        </p:nvSpPr>
        <p:spPr>
          <a:xfrm>
            <a:off x="7287969" y="3101324"/>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5" name="Sześciokąt 26">
            <a:extLst>
              <a:ext uri="{FF2B5EF4-FFF2-40B4-BE49-F238E27FC236}">
                <a16:creationId xmlns:a16="http://schemas.microsoft.com/office/drawing/2014/main" id="{AC973015-24DA-8197-2B64-2F53A89F78C2}"/>
              </a:ext>
            </a:extLst>
          </p:cNvPr>
          <p:cNvSpPr/>
          <p:nvPr/>
        </p:nvSpPr>
        <p:spPr>
          <a:xfrm>
            <a:off x="7287969" y="4073885"/>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6" name="Sześciokąt 26">
            <a:extLst>
              <a:ext uri="{FF2B5EF4-FFF2-40B4-BE49-F238E27FC236}">
                <a16:creationId xmlns:a16="http://schemas.microsoft.com/office/drawing/2014/main" id="{7224DEE2-042C-315B-F90E-55D4E09733BF}"/>
              </a:ext>
            </a:extLst>
          </p:cNvPr>
          <p:cNvSpPr/>
          <p:nvPr/>
        </p:nvSpPr>
        <p:spPr>
          <a:xfrm>
            <a:off x="6425266" y="1640787"/>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7" name="Sześciokąt 26">
            <a:extLst>
              <a:ext uri="{FF2B5EF4-FFF2-40B4-BE49-F238E27FC236}">
                <a16:creationId xmlns:a16="http://schemas.microsoft.com/office/drawing/2014/main" id="{B25A70B7-73D8-9C46-14D2-592822368E47}"/>
              </a:ext>
            </a:extLst>
          </p:cNvPr>
          <p:cNvSpPr/>
          <p:nvPr/>
        </p:nvSpPr>
        <p:spPr>
          <a:xfrm>
            <a:off x="6425266" y="2613348"/>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8" name="Sześciokąt 26">
            <a:extLst>
              <a:ext uri="{FF2B5EF4-FFF2-40B4-BE49-F238E27FC236}">
                <a16:creationId xmlns:a16="http://schemas.microsoft.com/office/drawing/2014/main" id="{817D0BFB-F034-9C31-44F2-7CC56A47F312}"/>
              </a:ext>
            </a:extLst>
          </p:cNvPr>
          <p:cNvSpPr/>
          <p:nvPr/>
        </p:nvSpPr>
        <p:spPr>
          <a:xfrm>
            <a:off x="6425266" y="3585909"/>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9" name="Sześciokąt 26">
            <a:extLst>
              <a:ext uri="{FF2B5EF4-FFF2-40B4-BE49-F238E27FC236}">
                <a16:creationId xmlns:a16="http://schemas.microsoft.com/office/drawing/2014/main" id="{E358B6E7-DAE0-017F-A30C-17FA859A8C14}"/>
              </a:ext>
            </a:extLst>
          </p:cNvPr>
          <p:cNvSpPr/>
          <p:nvPr/>
        </p:nvSpPr>
        <p:spPr>
          <a:xfrm>
            <a:off x="5562563" y="2127069"/>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0" name="Sześciokąt 26">
            <a:extLst>
              <a:ext uri="{FF2B5EF4-FFF2-40B4-BE49-F238E27FC236}">
                <a16:creationId xmlns:a16="http://schemas.microsoft.com/office/drawing/2014/main" id="{9628AC9A-9549-3BDD-3C44-2B1B33791FC5}"/>
              </a:ext>
            </a:extLst>
          </p:cNvPr>
          <p:cNvSpPr/>
          <p:nvPr/>
        </p:nvSpPr>
        <p:spPr>
          <a:xfrm>
            <a:off x="5562563" y="3099630"/>
            <a:ext cx="1066873" cy="941222"/>
          </a:xfrm>
          <a:prstGeom prst="hexagon">
            <a:avLst/>
          </a:prstGeom>
          <a:solidFill>
            <a:srgbClr val="4D44AA"/>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1" name="Sześciokąt 26">
            <a:extLst>
              <a:ext uri="{FF2B5EF4-FFF2-40B4-BE49-F238E27FC236}">
                <a16:creationId xmlns:a16="http://schemas.microsoft.com/office/drawing/2014/main" id="{80916D73-DC2E-6FB8-F53E-F0B7A51F72ED}"/>
              </a:ext>
            </a:extLst>
          </p:cNvPr>
          <p:cNvSpPr/>
          <p:nvPr/>
        </p:nvSpPr>
        <p:spPr>
          <a:xfrm>
            <a:off x="5562563" y="4072190"/>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2" name="Sześciokąt 26">
            <a:extLst>
              <a:ext uri="{FF2B5EF4-FFF2-40B4-BE49-F238E27FC236}">
                <a16:creationId xmlns:a16="http://schemas.microsoft.com/office/drawing/2014/main" id="{B5673329-5692-146B-A25D-3151174F7765}"/>
              </a:ext>
            </a:extLst>
          </p:cNvPr>
          <p:cNvSpPr/>
          <p:nvPr/>
        </p:nvSpPr>
        <p:spPr>
          <a:xfrm>
            <a:off x="4699860" y="1640787"/>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3" name="Sześciokąt 26">
            <a:extLst>
              <a:ext uri="{FF2B5EF4-FFF2-40B4-BE49-F238E27FC236}">
                <a16:creationId xmlns:a16="http://schemas.microsoft.com/office/drawing/2014/main" id="{9C01EB20-193E-FCBB-E856-6C2985C99C9F}"/>
              </a:ext>
            </a:extLst>
          </p:cNvPr>
          <p:cNvSpPr/>
          <p:nvPr/>
        </p:nvSpPr>
        <p:spPr>
          <a:xfrm>
            <a:off x="4699860" y="2613348"/>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4" name="Sześciokąt 26">
            <a:extLst>
              <a:ext uri="{FF2B5EF4-FFF2-40B4-BE49-F238E27FC236}">
                <a16:creationId xmlns:a16="http://schemas.microsoft.com/office/drawing/2014/main" id="{9C7ADAAE-1A4B-81AC-2ED1-BB003507907D}"/>
              </a:ext>
            </a:extLst>
          </p:cNvPr>
          <p:cNvSpPr/>
          <p:nvPr/>
        </p:nvSpPr>
        <p:spPr>
          <a:xfrm>
            <a:off x="4699860" y="358590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5" name="Sześciokąt 26">
            <a:extLst>
              <a:ext uri="{FF2B5EF4-FFF2-40B4-BE49-F238E27FC236}">
                <a16:creationId xmlns:a16="http://schemas.microsoft.com/office/drawing/2014/main" id="{898DFAAD-8607-F822-9844-2B019B43E432}"/>
              </a:ext>
            </a:extLst>
          </p:cNvPr>
          <p:cNvSpPr/>
          <p:nvPr/>
        </p:nvSpPr>
        <p:spPr>
          <a:xfrm>
            <a:off x="4699860" y="455847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6" name="Sześciokąt 26">
            <a:extLst>
              <a:ext uri="{FF2B5EF4-FFF2-40B4-BE49-F238E27FC236}">
                <a16:creationId xmlns:a16="http://schemas.microsoft.com/office/drawing/2014/main" id="{BC81BC8B-9FD3-09AD-C7BF-FB713234BBF3}"/>
              </a:ext>
            </a:extLst>
          </p:cNvPr>
          <p:cNvSpPr/>
          <p:nvPr/>
        </p:nvSpPr>
        <p:spPr>
          <a:xfrm>
            <a:off x="3837157" y="212706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7" name="Sześciokąt 26">
            <a:extLst>
              <a:ext uri="{FF2B5EF4-FFF2-40B4-BE49-F238E27FC236}">
                <a16:creationId xmlns:a16="http://schemas.microsoft.com/office/drawing/2014/main" id="{B702FB51-C19F-C3A7-5098-849606F8205B}"/>
              </a:ext>
            </a:extLst>
          </p:cNvPr>
          <p:cNvSpPr/>
          <p:nvPr/>
        </p:nvSpPr>
        <p:spPr>
          <a:xfrm>
            <a:off x="3837157" y="3099630"/>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8" name="Sześciokąt 26">
            <a:extLst>
              <a:ext uri="{FF2B5EF4-FFF2-40B4-BE49-F238E27FC236}">
                <a16:creationId xmlns:a16="http://schemas.microsoft.com/office/drawing/2014/main" id="{33EE36B0-AF25-1891-CA86-EBB2E537A367}"/>
              </a:ext>
            </a:extLst>
          </p:cNvPr>
          <p:cNvSpPr/>
          <p:nvPr/>
        </p:nvSpPr>
        <p:spPr>
          <a:xfrm>
            <a:off x="3837157" y="4072190"/>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29" name="Sześciokąt 26">
            <a:extLst>
              <a:ext uri="{FF2B5EF4-FFF2-40B4-BE49-F238E27FC236}">
                <a16:creationId xmlns:a16="http://schemas.microsoft.com/office/drawing/2014/main" id="{6BE8B47C-FD6C-B78A-3423-522A676D5AE2}"/>
              </a:ext>
            </a:extLst>
          </p:cNvPr>
          <p:cNvSpPr/>
          <p:nvPr/>
        </p:nvSpPr>
        <p:spPr>
          <a:xfrm>
            <a:off x="2974454" y="164651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0" name="Sześciokąt 26">
            <a:extLst>
              <a:ext uri="{FF2B5EF4-FFF2-40B4-BE49-F238E27FC236}">
                <a16:creationId xmlns:a16="http://schemas.microsoft.com/office/drawing/2014/main" id="{7497EBD5-E327-BE7A-381B-5ACDE476A976}"/>
              </a:ext>
            </a:extLst>
          </p:cNvPr>
          <p:cNvSpPr/>
          <p:nvPr/>
        </p:nvSpPr>
        <p:spPr>
          <a:xfrm>
            <a:off x="2974454" y="2619080"/>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1" name="Sześciokąt 26">
            <a:extLst>
              <a:ext uri="{FF2B5EF4-FFF2-40B4-BE49-F238E27FC236}">
                <a16:creationId xmlns:a16="http://schemas.microsoft.com/office/drawing/2014/main" id="{1A25EA6A-D485-CFEF-49A6-90C5512B8FC6}"/>
              </a:ext>
            </a:extLst>
          </p:cNvPr>
          <p:cNvSpPr/>
          <p:nvPr/>
        </p:nvSpPr>
        <p:spPr>
          <a:xfrm>
            <a:off x="2974454" y="359164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2" name="Sześciokąt 26">
            <a:extLst>
              <a:ext uri="{FF2B5EF4-FFF2-40B4-BE49-F238E27FC236}">
                <a16:creationId xmlns:a16="http://schemas.microsoft.com/office/drawing/2014/main" id="{D52F4C2E-ACFF-9DE6-9C17-BB208DADC021}"/>
              </a:ext>
            </a:extLst>
          </p:cNvPr>
          <p:cNvSpPr/>
          <p:nvPr/>
        </p:nvSpPr>
        <p:spPr>
          <a:xfrm>
            <a:off x="2974454" y="456420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3" name="Sześciokąt 26">
            <a:extLst>
              <a:ext uri="{FF2B5EF4-FFF2-40B4-BE49-F238E27FC236}">
                <a16:creationId xmlns:a16="http://schemas.microsoft.com/office/drawing/2014/main" id="{F95E166F-8D0A-B4B1-D126-645BB076FBEE}"/>
              </a:ext>
            </a:extLst>
          </p:cNvPr>
          <p:cNvSpPr/>
          <p:nvPr/>
        </p:nvSpPr>
        <p:spPr>
          <a:xfrm>
            <a:off x="2111751" y="213280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4" name="Sześciokąt 26">
            <a:extLst>
              <a:ext uri="{FF2B5EF4-FFF2-40B4-BE49-F238E27FC236}">
                <a16:creationId xmlns:a16="http://schemas.microsoft.com/office/drawing/2014/main" id="{6153280F-7CD9-05B3-94C2-1158550FA873}"/>
              </a:ext>
            </a:extLst>
          </p:cNvPr>
          <p:cNvSpPr/>
          <p:nvPr/>
        </p:nvSpPr>
        <p:spPr>
          <a:xfrm>
            <a:off x="2111751" y="310536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5" name="Sześciokąt 26">
            <a:extLst>
              <a:ext uri="{FF2B5EF4-FFF2-40B4-BE49-F238E27FC236}">
                <a16:creationId xmlns:a16="http://schemas.microsoft.com/office/drawing/2014/main" id="{FD616CDF-C8B0-1D9F-3519-B8256EBDEE1F}"/>
              </a:ext>
            </a:extLst>
          </p:cNvPr>
          <p:cNvSpPr/>
          <p:nvPr/>
        </p:nvSpPr>
        <p:spPr>
          <a:xfrm>
            <a:off x="2111751" y="407792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6" name="Sześciokąt 26">
            <a:extLst>
              <a:ext uri="{FF2B5EF4-FFF2-40B4-BE49-F238E27FC236}">
                <a16:creationId xmlns:a16="http://schemas.microsoft.com/office/drawing/2014/main" id="{30FEE782-1FC0-B73B-766B-BB03895C16D8}"/>
              </a:ext>
            </a:extLst>
          </p:cNvPr>
          <p:cNvSpPr/>
          <p:nvPr/>
        </p:nvSpPr>
        <p:spPr>
          <a:xfrm>
            <a:off x="1249048" y="164651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7" name="Sześciokąt 26">
            <a:extLst>
              <a:ext uri="{FF2B5EF4-FFF2-40B4-BE49-F238E27FC236}">
                <a16:creationId xmlns:a16="http://schemas.microsoft.com/office/drawing/2014/main" id="{3E609E04-D990-43E5-E7B1-9631A5ED2F13}"/>
              </a:ext>
            </a:extLst>
          </p:cNvPr>
          <p:cNvSpPr/>
          <p:nvPr/>
        </p:nvSpPr>
        <p:spPr>
          <a:xfrm>
            <a:off x="1249048" y="2619080"/>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38" name="Sześciokąt 26">
            <a:extLst>
              <a:ext uri="{FF2B5EF4-FFF2-40B4-BE49-F238E27FC236}">
                <a16:creationId xmlns:a16="http://schemas.microsoft.com/office/drawing/2014/main" id="{8D3D08B6-951D-B290-B097-A1393B3065D2}"/>
              </a:ext>
            </a:extLst>
          </p:cNvPr>
          <p:cNvSpPr/>
          <p:nvPr/>
        </p:nvSpPr>
        <p:spPr>
          <a:xfrm>
            <a:off x="1249048" y="359164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54" name="Sześciokąt 26">
            <a:extLst>
              <a:ext uri="{FF2B5EF4-FFF2-40B4-BE49-F238E27FC236}">
                <a16:creationId xmlns:a16="http://schemas.microsoft.com/office/drawing/2014/main" id="{D41E1530-6EE5-ACEB-27C3-00FC1502A13E}"/>
              </a:ext>
            </a:extLst>
          </p:cNvPr>
          <p:cNvSpPr/>
          <p:nvPr/>
        </p:nvSpPr>
        <p:spPr>
          <a:xfrm>
            <a:off x="386345" y="213280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a:sym typeface="Arial"/>
            </a:endParaRPr>
          </a:p>
        </p:txBody>
      </p:sp>
      <p:sp>
        <p:nvSpPr>
          <p:cNvPr id="155" name="Sześciokąt 26">
            <a:extLst>
              <a:ext uri="{FF2B5EF4-FFF2-40B4-BE49-F238E27FC236}">
                <a16:creationId xmlns:a16="http://schemas.microsoft.com/office/drawing/2014/main" id="{785D52BF-EBD8-1BC2-9D9C-6202E744B344}"/>
              </a:ext>
            </a:extLst>
          </p:cNvPr>
          <p:cNvSpPr/>
          <p:nvPr/>
        </p:nvSpPr>
        <p:spPr>
          <a:xfrm>
            <a:off x="386345" y="310536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94" name="pole tekstowe 107">
            <a:extLst>
              <a:ext uri="{FF2B5EF4-FFF2-40B4-BE49-F238E27FC236}">
                <a16:creationId xmlns:a16="http://schemas.microsoft.com/office/drawing/2014/main" id="{D1313D61-5A67-E316-AEDB-6021AAA9EE68}"/>
              </a:ext>
            </a:extLst>
          </p:cNvPr>
          <p:cNvSpPr txBox="1"/>
          <p:nvPr/>
        </p:nvSpPr>
        <p:spPr>
          <a:xfrm>
            <a:off x="5562562" y="212876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- 20 -</a:t>
            </a:r>
          </a:p>
        </p:txBody>
      </p:sp>
      <p:sp>
        <p:nvSpPr>
          <p:cNvPr id="195" name="pole tekstowe 107">
            <a:extLst>
              <a:ext uri="{FF2B5EF4-FFF2-40B4-BE49-F238E27FC236}">
                <a16:creationId xmlns:a16="http://schemas.microsoft.com/office/drawing/2014/main" id="{6BC4E18C-8CF7-2433-8AD0-084B13C00178}"/>
              </a:ext>
            </a:extLst>
          </p:cNvPr>
          <p:cNvSpPr txBox="1"/>
          <p:nvPr/>
        </p:nvSpPr>
        <p:spPr>
          <a:xfrm>
            <a:off x="5562561" y="2539819"/>
            <a:ext cx="1066876"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chemeClr val="bg1"/>
                </a:solidFill>
                <a:effectLst/>
                <a:uLnTx/>
                <a:uFillTx/>
                <a:latin typeface="Rubik" pitchFamily="2" charset="-79"/>
                <a:cs typeface="Rubik" pitchFamily="2" charset="-79"/>
                <a:sym typeface="Arial"/>
              </a:rPr>
              <a:t>Consideration</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196" name="pole tekstowe 107">
            <a:extLst>
              <a:ext uri="{FF2B5EF4-FFF2-40B4-BE49-F238E27FC236}">
                <a16:creationId xmlns:a16="http://schemas.microsoft.com/office/drawing/2014/main" id="{3EAB76EE-C484-47A7-2169-72551A45978C}"/>
              </a:ext>
            </a:extLst>
          </p:cNvPr>
          <p:cNvSpPr txBox="1"/>
          <p:nvPr/>
        </p:nvSpPr>
        <p:spPr>
          <a:xfrm>
            <a:off x="5562562" y="3099630"/>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- 21 -</a:t>
            </a:r>
          </a:p>
        </p:txBody>
      </p:sp>
      <p:sp>
        <p:nvSpPr>
          <p:cNvPr id="198" name="pole tekstowe 107">
            <a:extLst>
              <a:ext uri="{FF2B5EF4-FFF2-40B4-BE49-F238E27FC236}">
                <a16:creationId xmlns:a16="http://schemas.microsoft.com/office/drawing/2014/main" id="{530263F5-A8C3-8444-D15A-DDDA2A7A39E7}"/>
              </a:ext>
            </a:extLst>
          </p:cNvPr>
          <p:cNvSpPr txBox="1"/>
          <p:nvPr/>
        </p:nvSpPr>
        <p:spPr>
          <a:xfrm>
            <a:off x="5562561" y="3430918"/>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Credibility</a:t>
            </a:r>
            <a:r>
              <a:rPr lang="pl-PL" sz="900" b="1" kern="0" dirty="0">
                <a:solidFill>
                  <a:schemeClr val="bg1"/>
                </a:solidFill>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rPr>
              <a:t>Trust</a:t>
            </a:r>
          </a:p>
        </p:txBody>
      </p:sp>
      <p:sp>
        <p:nvSpPr>
          <p:cNvPr id="200" name="pole tekstowe 107">
            <a:extLst>
              <a:ext uri="{FF2B5EF4-FFF2-40B4-BE49-F238E27FC236}">
                <a16:creationId xmlns:a16="http://schemas.microsoft.com/office/drawing/2014/main" id="{C009FEFA-BB32-2F25-CC36-165A79191CB6}"/>
              </a:ext>
            </a:extLst>
          </p:cNvPr>
          <p:cNvSpPr txBox="1"/>
          <p:nvPr/>
        </p:nvSpPr>
        <p:spPr>
          <a:xfrm>
            <a:off x="6425265" y="164078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- 23 -</a:t>
            </a:r>
          </a:p>
        </p:txBody>
      </p:sp>
      <p:sp>
        <p:nvSpPr>
          <p:cNvPr id="201" name="pole tekstowe 107">
            <a:extLst>
              <a:ext uri="{FF2B5EF4-FFF2-40B4-BE49-F238E27FC236}">
                <a16:creationId xmlns:a16="http://schemas.microsoft.com/office/drawing/2014/main" id="{C7EDAA69-B308-A09D-492B-35BAD233CE80}"/>
              </a:ext>
            </a:extLst>
          </p:cNvPr>
          <p:cNvSpPr txBox="1"/>
          <p:nvPr/>
        </p:nvSpPr>
        <p:spPr>
          <a:xfrm>
            <a:off x="6425265" y="261334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- 24 -</a:t>
            </a:r>
          </a:p>
        </p:txBody>
      </p:sp>
      <p:sp>
        <p:nvSpPr>
          <p:cNvPr id="202" name="pole tekstowe 107">
            <a:extLst>
              <a:ext uri="{FF2B5EF4-FFF2-40B4-BE49-F238E27FC236}">
                <a16:creationId xmlns:a16="http://schemas.microsoft.com/office/drawing/2014/main" id="{B7524548-08E3-30D3-255A-235AD18F1105}"/>
              </a:ext>
            </a:extLst>
          </p:cNvPr>
          <p:cNvSpPr txBox="1"/>
          <p:nvPr/>
        </p:nvSpPr>
        <p:spPr>
          <a:xfrm>
            <a:off x="6425265" y="358760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- 25 -</a:t>
            </a:r>
          </a:p>
        </p:txBody>
      </p:sp>
      <p:sp>
        <p:nvSpPr>
          <p:cNvPr id="203" name="pole tekstowe 107">
            <a:extLst>
              <a:ext uri="{FF2B5EF4-FFF2-40B4-BE49-F238E27FC236}">
                <a16:creationId xmlns:a16="http://schemas.microsoft.com/office/drawing/2014/main" id="{AA18E018-8AA9-EF8B-FA02-5CF7FF58BFD9}"/>
              </a:ext>
            </a:extLst>
          </p:cNvPr>
          <p:cNvSpPr txBox="1"/>
          <p:nvPr/>
        </p:nvSpPr>
        <p:spPr>
          <a:xfrm>
            <a:off x="6425263" y="2058068"/>
            <a:ext cx="1066876" cy="1384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chemeClr val="bg1"/>
                </a:solidFill>
                <a:effectLst/>
                <a:uLnTx/>
                <a:uFillTx/>
                <a:latin typeface="Rubik" pitchFamily="2" charset="-79"/>
                <a:cs typeface="Rubik" pitchFamily="2" charset="-79"/>
                <a:sym typeface="Arial"/>
              </a:rPr>
              <a:t>Awareness</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04" name="pole tekstowe 107">
            <a:extLst>
              <a:ext uri="{FF2B5EF4-FFF2-40B4-BE49-F238E27FC236}">
                <a16:creationId xmlns:a16="http://schemas.microsoft.com/office/drawing/2014/main" id="{156D90C2-3A0B-4C67-B67E-C6E686DDB642}"/>
              </a:ext>
            </a:extLst>
          </p:cNvPr>
          <p:cNvSpPr txBox="1"/>
          <p:nvPr/>
        </p:nvSpPr>
        <p:spPr>
          <a:xfrm>
            <a:off x="6425263" y="2938486"/>
            <a:ext cx="1066876" cy="276999"/>
          </a:xfrm>
          <a:prstGeom prst="rect">
            <a:avLst/>
          </a:prstGeom>
          <a:noFill/>
        </p:spPr>
        <p:txBody>
          <a:bodyPr wrap="square" lIns="47625" tIns="0" rIns="47625" bIns="0" anchor="ctr">
            <a:spAutoFit/>
          </a:bodyPr>
          <a:lstStyle/>
          <a:p>
            <a:pPr algn="ctr">
              <a:defRPr/>
            </a:pPr>
            <a:r>
              <a:rPr lang="pl-PL" sz="900" b="1" kern="0" dirty="0">
                <a:solidFill>
                  <a:schemeClr val="bg1"/>
                </a:solidFill>
                <a:latin typeface="Rubik" pitchFamily="2" charset="-79"/>
                <a:cs typeface="Rubik" pitchFamily="2" charset="-79"/>
                <a:sym typeface="Arial"/>
              </a:rPr>
              <a:t>Brand </a:t>
            </a:r>
          </a:p>
          <a:p>
            <a:pPr algn="ctr">
              <a:defRPr/>
            </a:pPr>
            <a:r>
              <a:rPr lang="pl-PL" sz="900" b="1" kern="0" dirty="0" err="1">
                <a:solidFill>
                  <a:schemeClr val="bg1"/>
                </a:solidFill>
                <a:latin typeface="Rubik" pitchFamily="2" charset="-79"/>
                <a:cs typeface="Rubik" pitchFamily="2" charset="-79"/>
                <a:sym typeface="Arial"/>
              </a:rPr>
              <a:t>linking</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05" name="pole tekstowe 107">
            <a:extLst>
              <a:ext uri="{FF2B5EF4-FFF2-40B4-BE49-F238E27FC236}">
                <a16:creationId xmlns:a16="http://schemas.microsoft.com/office/drawing/2014/main" id="{BEC4A371-91B8-9524-2D07-71265F288768}"/>
              </a:ext>
            </a:extLst>
          </p:cNvPr>
          <p:cNvSpPr txBox="1"/>
          <p:nvPr/>
        </p:nvSpPr>
        <p:spPr>
          <a:xfrm>
            <a:off x="6425263" y="3911151"/>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Purchase</a:t>
            </a:r>
            <a:r>
              <a:rPr lang="pl-PL" sz="900" b="1" kern="0" dirty="0">
                <a:solidFill>
                  <a:schemeClr val="bg1"/>
                </a:solidFill>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intent</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06" name="pole tekstowe 107">
            <a:extLst>
              <a:ext uri="{FF2B5EF4-FFF2-40B4-BE49-F238E27FC236}">
                <a16:creationId xmlns:a16="http://schemas.microsoft.com/office/drawing/2014/main" id="{7A76C813-5851-E3FA-AB54-275B191E5637}"/>
              </a:ext>
            </a:extLst>
          </p:cNvPr>
          <p:cNvSpPr txBox="1"/>
          <p:nvPr/>
        </p:nvSpPr>
        <p:spPr>
          <a:xfrm>
            <a:off x="7287968" y="212876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a:t>
            </a:r>
            <a:r>
              <a:rPr lang="pl-PL" sz="1200" b="1" dirty="0">
                <a:solidFill>
                  <a:schemeClr val="bg1"/>
                </a:solidFill>
                <a:latin typeface="Rubik" pitchFamily="2" charset="-79"/>
                <a:cs typeface="Rubik" pitchFamily="2" charset="-79"/>
                <a:sym typeface="Arial"/>
              </a:rPr>
              <a:t>6</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07" name="pole tekstowe 107">
            <a:extLst>
              <a:ext uri="{FF2B5EF4-FFF2-40B4-BE49-F238E27FC236}">
                <a16:creationId xmlns:a16="http://schemas.microsoft.com/office/drawing/2014/main" id="{AB42B562-7059-D173-A7EF-DDAEA5861745}"/>
              </a:ext>
            </a:extLst>
          </p:cNvPr>
          <p:cNvSpPr txBox="1"/>
          <p:nvPr/>
        </p:nvSpPr>
        <p:spPr>
          <a:xfrm>
            <a:off x="7287966" y="2539819"/>
            <a:ext cx="1066876" cy="138499"/>
          </a:xfrm>
          <a:prstGeom prst="rect">
            <a:avLst/>
          </a:prstGeom>
          <a:noFill/>
        </p:spPr>
        <p:txBody>
          <a:bodyPr wrap="square" lIns="47625" tIns="0" rIns="47625" bIns="0" anchor="ctr">
            <a:spAutoFit/>
          </a:bodyPr>
          <a:lstStyle/>
          <a:p>
            <a:pPr algn="ctr">
              <a:buClr>
                <a:srgbClr val="000000"/>
              </a:buClr>
              <a:defRPr/>
            </a:pPr>
            <a:r>
              <a:rPr kumimoji="0" lang="pl-PL" sz="900" b="1" i="0" u="none" strike="noStrike" kern="0" cap="none" spc="0" normalizeH="0" baseline="0" noProof="0" dirty="0" err="1">
                <a:ln>
                  <a:noFill/>
                </a:ln>
                <a:solidFill>
                  <a:schemeClr val="bg1"/>
                </a:solidFill>
                <a:effectLst/>
                <a:uLnTx/>
                <a:uFillTx/>
                <a:latin typeface="Rubik" pitchFamily="2" charset="-79"/>
                <a:cs typeface="Rubik" pitchFamily="2" charset="-79"/>
                <a:sym typeface="Arial"/>
              </a:rPr>
              <a:t>Preference</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08" name="pole tekstowe 107">
            <a:extLst>
              <a:ext uri="{FF2B5EF4-FFF2-40B4-BE49-F238E27FC236}">
                <a16:creationId xmlns:a16="http://schemas.microsoft.com/office/drawing/2014/main" id="{53DA9DEC-04FD-566C-BE7C-B5110F22E389}"/>
              </a:ext>
            </a:extLst>
          </p:cNvPr>
          <p:cNvSpPr txBox="1"/>
          <p:nvPr/>
        </p:nvSpPr>
        <p:spPr>
          <a:xfrm>
            <a:off x="7287968" y="3099630"/>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- 27 -</a:t>
            </a:r>
          </a:p>
        </p:txBody>
      </p:sp>
      <p:sp>
        <p:nvSpPr>
          <p:cNvPr id="209" name="pole tekstowe 107">
            <a:extLst>
              <a:ext uri="{FF2B5EF4-FFF2-40B4-BE49-F238E27FC236}">
                <a16:creationId xmlns:a16="http://schemas.microsoft.com/office/drawing/2014/main" id="{6FA0B07B-CF4F-4720-3910-CDD2F4C09A12}"/>
              </a:ext>
            </a:extLst>
          </p:cNvPr>
          <p:cNvSpPr txBox="1"/>
          <p:nvPr/>
        </p:nvSpPr>
        <p:spPr>
          <a:xfrm>
            <a:off x="7287968" y="4068152"/>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28</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10" name="pole tekstowe 107">
            <a:extLst>
              <a:ext uri="{FF2B5EF4-FFF2-40B4-BE49-F238E27FC236}">
                <a16:creationId xmlns:a16="http://schemas.microsoft.com/office/drawing/2014/main" id="{5635CCAD-56CE-30F3-AA49-5CA1AEF864CF}"/>
              </a:ext>
            </a:extLst>
          </p:cNvPr>
          <p:cNvSpPr txBox="1"/>
          <p:nvPr/>
        </p:nvSpPr>
        <p:spPr>
          <a:xfrm>
            <a:off x="7287966" y="3430918"/>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a:solidFill>
                  <a:schemeClr val="bg1"/>
                </a:solidFill>
                <a:latin typeface="Rubik" pitchFamily="2" charset="-79"/>
                <a:cs typeface="Rubik" pitchFamily="2" charset="-79"/>
                <a:sym typeface="Arial"/>
              </a:rPr>
              <a:t>Brand</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Relevance</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sp>
        <p:nvSpPr>
          <p:cNvPr id="211" name="pole tekstowe 107">
            <a:extLst>
              <a:ext uri="{FF2B5EF4-FFF2-40B4-BE49-F238E27FC236}">
                <a16:creationId xmlns:a16="http://schemas.microsoft.com/office/drawing/2014/main" id="{389BF18E-F648-94EA-D731-B7FBE17A1208}"/>
              </a:ext>
            </a:extLst>
          </p:cNvPr>
          <p:cNvSpPr txBox="1"/>
          <p:nvPr/>
        </p:nvSpPr>
        <p:spPr>
          <a:xfrm>
            <a:off x="7287966" y="4329318"/>
            <a:ext cx="1066876"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900" b="1" kern="0" dirty="0" err="1">
                <a:solidFill>
                  <a:schemeClr val="bg1"/>
                </a:solidFill>
                <a:latin typeface="Rubik" pitchFamily="2" charset="-79"/>
                <a:cs typeface="Rubik" pitchFamily="2" charset="-79"/>
                <a:sym typeface="Arial"/>
              </a:rPr>
              <a:t>Specific</a:t>
            </a:r>
            <a:r>
              <a:rPr lang="pl-PL" sz="900" b="1" kern="0" dirty="0">
                <a:solidFill>
                  <a:schemeClr val="bg1"/>
                </a:solidFill>
                <a:latin typeface="Rubik" pitchFamily="2" charset="-79"/>
                <a:cs typeface="Rubik" pitchFamily="2" charset="-79"/>
                <a:sym typeface="Arial"/>
              </a:rPr>
              <a:t> </a:t>
            </a:r>
            <a:r>
              <a:rPr lang="pl-PL" sz="900" b="1" kern="0" dirty="0" err="1">
                <a:solidFill>
                  <a:schemeClr val="bg1"/>
                </a:solidFill>
                <a:latin typeface="Rubik" pitchFamily="2" charset="-79"/>
                <a:cs typeface="Rubik" pitchFamily="2" charset="-79"/>
                <a:sym typeface="Arial"/>
              </a:rPr>
              <a:t>associations</a:t>
            </a:r>
            <a:r>
              <a:rPr lang="pl-PL" sz="900" b="1" kern="0" dirty="0">
                <a:solidFill>
                  <a:schemeClr val="bg1"/>
                </a:solidFill>
                <a:latin typeface="Rubik" pitchFamily="2" charset="-79"/>
                <a:cs typeface="Rubik" pitchFamily="2" charset="-79"/>
                <a:sym typeface="Arial"/>
              </a:rPr>
              <a:t>/ </a:t>
            </a:r>
            <a:r>
              <a:rPr lang="pl-PL" sz="900" b="1" kern="0" dirty="0" err="1">
                <a:solidFill>
                  <a:schemeClr val="bg1"/>
                </a:solidFill>
                <a:latin typeface="Rubik" pitchFamily="2" charset="-79"/>
                <a:cs typeface="Rubik" pitchFamily="2" charset="-79"/>
                <a:sym typeface="Arial"/>
              </a:rPr>
              <a:t>attributes</a:t>
            </a:r>
            <a:endParaRPr kumimoji="0" lang="pl-PL" sz="900" b="1" i="0" u="none" strike="noStrike" kern="0" cap="none" spc="0" normalizeH="0" baseline="0" noProof="0" dirty="0">
              <a:ln>
                <a:noFill/>
              </a:ln>
              <a:solidFill>
                <a:schemeClr val="bg1"/>
              </a:solidFill>
              <a:effectLst/>
              <a:uLnTx/>
              <a:uFillTx/>
              <a:latin typeface="Rubik" pitchFamily="2" charset="-79"/>
              <a:cs typeface="Rubik" pitchFamily="2" charset="-79"/>
              <a:sym typeface="Arial"/>
            </a:endParaRPr>
          </a:p>
        </p:txBody>
      </p:sp>
      <p:grpSp>
        <p:nvGrpSpPr>
          <p:cNvPr id="49" name="Group 48">
            <a:extLst>
              <a:ext uri="{FF2B5EF4-FFF2-40B4-BE49-F238E27FC236}">
                <a16:creationId xmlns:a16="http://schemas.microsoft.com/office/drawing/2014/main" id="{8CBFF59D-3C51-B606-85FA-94951EFE16DA}"/>
              </a:ext>
            </a:extLst>
          </p:cNvPr>
          <p:cNvGrpSpPr/>
          <p:nvPr/>
        </p:nvGrpSpPr>
        <p:grpSpPr>
          <a:xfrm>
            <a:off x="5829278" y="5724180"/>
            <a:ext cx="5709659" cy="730185"/>
            <a:chOff x="6095999" y="5843848"/>
            <a:chExt cx="5709659" cy="730185"/>
          </a:xfrm>
        </p:grpSpPr>
        <p:grpSp>
          <p:nvGrpSpPr>
            <p:cNvPr id="255" name="Group 254">
              <a:extLst>
                <a:ext uri="{FF2B5EF4-FFF2-40B4-BE49-F238E27FC236}">
                  <a16:creationId xmlns:a16="http://schemas.microsoft.com/office/drawing/2014/main" id="{FDE6512D-CC53-CCF2-B386-BC1F2A1BFC32}"/>
                </a:ext>
              </a:extLst>
            </p:cNvPr>
            <p:cNvGrpSpPr/>
            <p:nvPr/>
          </p:nvGrpSpPr>
          <p:grpSpPr>
            <a:xfrm>
              <a:off x="6095999" y="5843848"/>
              <a:ext cx="5709659" cy="730185"/>
              <a:chOff x="386345" y="1046045"/>
              <a:chExt cx="11421524" cy="1460650"/>
            </a:xfrm>
          </p:grpSpPr>
          <p:pic>
            <p:nvPicPr>
              <p:cNvPr id="242" name="Graphic 241">
                <a:extLst>
                  <a:ext uri="{FF2B5EF4-FFF2-40B4-BE49-F238E27FC236}">
                    <a16:creationId xmlns:a16="http://schemas.microsoft.com/office/drawing/2014/main" id="{6724ADE7-8DD7-E74F-C7D5-E607764127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6345" y="1046045"/>
                <a:ext cx="2329894" cy="815463"/>
              </a:xfrm>
              <a:prstGeom prst="rect">
                <a:avLst/>
              </a:prstGeom>
              <a:effectLst/>
            </p:spPr>
          </p:pic>
          <p:pic>
            <p:nvPicPr>
              <p:cNvPr id="243" name="Graphic 242">
                <a:extLst>
                  <a:ext uri="{FF2B5EF4-FFF2-40B4-BE49-F238E27FC236}">
                    <a16:creationId xmlns:a16="http://schemas.microsoft.com/office/drawing/2014/main" id="{FB4A786D-E520-C291-225C-596C3D4F4DD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31055" y="1046045"/>
                <a:ext cx="2329894" cy="815463"/>
              </a:xfrm>
              <a:prstGeom prst="rect">
                <a:avLst/>
              </a:prstGeom>
              <a:effectLst/>
            </p:spPr>
          </p:pic>
          <p:pic>
            <p:nvPicPr>
              <p:cNvPr id="244" name="Graphic 243">
                <a:extLst>
                  <a:ext uri="{FF2B5EF4-FFF2-40B4-BE49-F238E27FC236}">
                    <a16:creationId xmlns:a16="http://schemas.microsoft.com/office/drawing/2014/main" id="{7CA31BFA-30BF-FDD0-3D59-720C8BCCC4E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03410" y="1046045"/>
                <a:ext cx="2329894" cy="815463"/>
              </a:xfrm>
              <a:prstGeom prst="rect">
                <a:avLst/>
              </a:prstGeom>
              <a:effectLst/>
            </p:spPr>
          </p:pic>
          <p:pic>
            <p:nvPicPr>
              <p:cNvPr id="245" name="Graphic 244">
                <a:extLst>
                  <a:ext uri="{FF2B5EF4-FFF2-40B4-BE49-F238E27FC236}">
                    <a16:creationId xmlns:a16="http://schemas.microsoft.com/office/drawing/2014/main" id="{D684177F-7A86-F461-6E30-BA82D9A3CE2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475764" y="1046045"/>
                <a:ext cx="2329894" cy="815463"/>
              </a:xfrm>
              <a:prstGeom prst="rect">
                <a:avLst/>
              </a:prstGeom>
              <a:effectLst/>
            </p:spPr>
          </p:pic>
          <p:sp>
            <p:nvSpPr>
              <p:cNvPr id="250" name="TextBox 249">
                <a:extLst>
                  <a:ext uri="{FF2B5EF4-FFF2-40B4-BE49-F238E27FC236}">
                    <a16:creationId xmlns:a16="http://schemas.microsoft.com/office/drawing/2014/main" id="{7680E8FB-8529-40BF-EBA4-9B96821F1C17}"/>
                  </a:ext>
                </a:extLst>
              </p:cNvPr>
              <p:cNvSpPr txBox="1"/>
              <p:nvPr/>
            </p:nvSpPr>
            <p:spPr>
              <a:xfrm>
                <a:off x="389895" y="1910711"/>
                <a:ext cx="11417974" cy="595984"/>
              </a:xfrm>
              <a:prstGeom prst="rect">
                <a:avLst/>
              </a:prstGeom>
              <a:noFill/>
            </p:spPr>
            <p:txBody>
              <a:bodyPr wrap="square" rtlCol="0">
                <a:spAutoFit/>
              </a:bodyPr>
              <a:lstStyle/>
              <a:p>
                <a:pPr algn="ctr"/>
                <a:r>
                  <a:rPr lang="pl-PL" sz="1500" spc="600" dirty="0"/>
                  <a:t>CYKL BIZNESOWY</a:t>
                </a:r>
              </a:p>
            </p:txBody>
          </p:sp>
          <p:pic>
            <p:nvPicPr>
              <p:cNvPr id="251" name="Graphic 250">
                <a:extLst>
                  <a:ext uri="{FF2B5EF4-FFF2-40B4-BE49-F238E27FC236}">
                    <a16:creationId xmlns:a16="http://schemas.microsoft.com/office/drawing/2014/main" id="{6F862B69-6596-96F0-440B-67F7FED04B39}"/>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2650404" y="1061956"/>
                <a:ext cx="2329200" cy="815218"/>
              </a:xfrm>
              <a:prstGeom prst="rect">
                <a:avLst/>
              </a:prstGeom>
              <a:effectLst/>
            </p:spPr>
          </p:pic>
        </p:grpSp>
        <p:pic>
          <p:nvPicPr>
            <p:cNvPr id="40" name="Graphic 39">
              <a:extLst>
                <a:ext uri="{FF2B5EF4-FFF2-40B4-BE49-F238E27FC236}">
                  <a16:creationId xmlns:a16="http://schemas.microsoft.com/office/drawing/2014/main" id="{CBA69A3D-7711-0675-A4D2-AAE94628B15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77749" y="5891513"/>
              <a:ext cx="288000" cy="288000"/>
            </a:xfrm>
            <a:prstGeom prst="rect">
              <a:avLst/>
            </a:prstGeom>
          </p:spPr>
        </p:pic>
        <p:pic>
          <p:nvPicPr>
            <p:cNvPr id="42" name="Graphic 41">
              <a:extLst>
                <a:ext uri="{FF2B5EF4-FFF2-40B4-BE49-F238E27FC236}">
                  <a16:creationId xmlns:a16="http://schemas.microsoft.com/office/drawing/2014/main" id="{F693310E-2DFE-51DD-D0DF-F9EDC15BA75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941394" y="5891513"/>
              <a:ext cx="288000" cy="288000"/>
            </a:xfrm>
            <a:prstGeom prst="rect">
              <a:avLst/>
            </a:prstGeom>
          </p:spPr>
        </p:pic>
        <p:pic>
          <p:nvPicPr>
            <p:cNvPr id="44" name="Graphic 43">
              <a:extLst>
                <a:ext uri="{FF2B5EF4-FFF2-40B4-BE49-F238E27FC236}">
                  <a16:creationId xmlns:a16="http://schemas.microsoft.com/office/drawing/2014/main" id="{13FB56FC-9622-21F5-D7D7-3D20F6494532}"/>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799943" y="5919506"/>
              <a:ext cx="288000" cy="288000"/>
            </a:xfrm>
            <a:prstGeom prst="rect">
              <a:avLst/>
            </a:prstGeom>
          </p:spPr>
        </p:pic>
        <p:pic>
          <p:nvPicPr>
            <p:cNvPr id="46" name="Graphic 45">
              <a:extLst>
                <a:ext uri="{FF2B5EF4-FFF2-40B4-BE49-F238E27FC236}">
                  <a16:creationId xmlns:a16="http://schemas.microsoft.com/office/drawing/2014/main" id="{D15AA4A9-6C61-44D7-2AEE-66872A248B7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532936" y="5891513"/>
              <a:ext cx="288000" cy="288000"/>
            </a:xfrm>
            <a:prstGeom prst="rect">
              <a:avLst/>
            </a:prstGeom>
          </p:spPr>
        </p:pic>
        <p:pic>
          <p:nvPicPr>
            <p:cNvPr id="48" name="Graphic 47">
              <a:extLst>
                <a:ext uri="{FF2B5EF4-FFF2-40B4-BE49-F238E27FC236}">
                  <a16:creationId xmlns:a16="http://schemas.microsoft.com/office/drawing/2014/main" id="{F7AA0A0D-914C-5402-7E70-620F98773772}"/>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1054922" y="5891513"/>
              <a:ext cx="288000" cy="288000"/>
            </a:xfrm>
            <a:prstGeom prst="rect">
              <a:avLst/>
            </a:prstGeom>
          </p:spPr>
        </p:pic>
      </p:grpSp>
      <p:pic>
        <p:nvPicPr>
          <p:cNvPr id="39" name="Graphic 38">
            <a:extLst>
              <a:ext uri="{FF2B5EF4-FFF2-40B4-BE49-F238E27FC236}">
                <a16:creationId xmlns:a16="http://schemas.microsoft.com/office/drawing/2014/main" id="{69CED341-673B-77D7-2C71-EF8F5CAC8EA7}"/>
              </a:ext>
            </a:extLst>
          </p:cNvPr>
          <p:cNvPicPr>
            <a:picLocks noChangeAspect="1"/>
          </p:cNvPicPr>
          <p:nvPr/>
        </p:nvPicPr>
        <p:blipFill>
          <a:blip r:embed="rId23">
            <a:extLst>
              <a:ext uri="{96DAC541-7B7A-43D3-8B79-37D633B846F1}">
                <asvg:svgBlip xmlns:asvg="http://schemas.microsoft.com/office/drawing/2016/SVG/main" r:embed="rId24"/>
              </a:ext>
            </a:extLst>
          </a:blip>
          <a:srcRect/>
          <a:stretch/>
        </p:blipFill>
        <p:spPr>
          <a:xfrm>
            <a:off x="11472000" y="6183000"/>
            <a:ext cx="720000" cy="630000"/>
          </a:xfrm>
          <a:prstGeom prst="rect">
            <a:avLst/>
          </a:prstGeom>
        </p:spPr>
      </p:pic>
      <p:sp>
        <p:nvSpPr>
          <p:cNvPr id="45" name="Title 1">
            <a:extLst>
              <a:ext uri="{FF2B5EF4-FFF2-40B4-BE49-F238E27FC236}">
                <a16:creationId xmlns:a16="http://schemas.microsoft.com/office/drawing/2014/main" id="{264EC767-6E7E-2E88-623D-12BDA0ECF6EF}"/>
              </a:ext>
            </a:extLst>
          </p:cNvPr>
          <p:cNvSpPr>
            <a:spLocks noGrp="1"/>
          </p:cNvSpPr>
          <p:nvPr>
            <p:ph type="title"/>
          </p:nvPr>
        </p:nvSpPr>
        <p:spPr/>
        <p:txBody>
          <a:bodyPr>
            <a:normAutofit/>
          </a:bodyPr>
          <a:lstStyle/>
          <a:p>
            <a:pPr>
              <a:lnSpc>
                <a:spcPct val="100000"/>
              </a:lnSpc>
              <a:spcBef>
                <a:spcPts val="0"/>
              </a:spcBef>
              <a:buClr>
                <a:srgbClr val="000000"/>
              </a:buClr>
              <a:buSzPct val="100000"/>
            </a:pPr>
            <a:r>
              <a:rPr lang="pl-PL" sz="3600" dirty="0">
                <a:ea typeface="Calibri"/>
                <a:cs typeface="Calibri"/>
                <a:sym typeface="Calibri"/>
              </a:rPr>
              <a:t>Model Wskaźników Efektywnościowych</a:t>
            </a:r>
          </a:p>
        </p:txBody>
      </p:sp>
    </p:spTree>
    <p:extLst>
      <p:ext uri="{BB962C8B-B14F-4D97-AF65-F5344CB8AC3E}">
        <p14:creationId xmlns:p14="http://schemas.microsoft.com/office/powerpoint/2010/main" val="12603867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F3CC8-3ED8-194A-B6F1-48BC0CB18F34}"/>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13565A0-CD77-ED73-5DC6-72E917E76CF9}"/>
              </a:ext>
            </a:extLst>
          </p:cNvPr>
          <p:cNvGraphicFramePr>
            <a:graphicFrameLocks noGrp="1"/>
          </p:cNvGraphicFramePr>
          <p:nvPr>
            <p:extLst>
              <p:ext uri="{D42A27DB-BD31-4B8C-83A1-F6EECF244321}">
                <p14:modId xmlns:p14="http://schemas.microsoft.com/office/powerpoint/2010/main" val="387115189"/>
              </p:ext>
            </p:extLst>
          </p:nvPr>
        </p:nvGraphicFramePr>
        <p:xfrm>
          <a:off x="315684" y="746234"/>
          <a:ext cx="11571515" cy="4800897"/>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017897">
                  <a:extLst>
                    <a:ext uri="{9D8B030D-6E8A-4147-A177-3AD203B41FA5}">
                      <a16:colId xmlns:a16="http://schemas.microsoft.com/office/drawing/2014/main" val="4176813105"/>
                    </a:ext>
                  </a:extLst>
                </a:gridCol>
                <a:gridCol w="4045335">
                  <a:extLst>
                    <a:ext uri="{9D8B030D-6E8A-4147-A177-3AD203B41FA5}">
                      <a16:colId xmlns:a16="http://schemas.microsoft.com/office/drawing/2014/main" val="1830216405"/>
                    </a:ext>
                  </a:extLst>
                </a:gridCol>
                <a:gridCol w="1615626">
                  <a:extLst>
                    <a:ext uri="{9D8B030D-6E8A-4147-A177-3AD203B41FA5}">
                      <a16:colId xmlns:a16="http://schemas.microsoft.com/office/drawing/2014/main" val="560766329"/>
                    </a:ext>
                  </a:extLst>
                </a:gridCol>
                <a:gridCol w="2892657">
                  <a:extLst>
                    <a:ext uri="{9D8B030D-6E8A-4147-A177-3AD203B41FA5}">
                      <a16:colId xmlns:a16="http://schemas.microsoft.com/office/drawing/2014/main" val="2948584809"/>
                    </a:ext>
                  </a:extLst>
                </a:gridCol>
              </a:tblGrid>
              <a:tr h="419375">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4197057">
                <a:tc>
                  <a:txBody>
                    <a:bodyPr/>
                    <a:lstStyle/>
                    <a:p>
                      <a:pPr marL="0" marR="0" lvl="0" indent="0" algn="l" rtl="0">
                        <a:lnSpc>
                          <a:spcPct val="90000"/>
                        </a:lnSpc>
                        <a:spcBef>
                          <a:spcPts val="1000"/>
                        </a:spcBef>
                        <a:spcAft>
                          <a:spcPts val="0"/>
                        </a:spcAft>
                        <a:buClr>
                          <a:srgbClr val="000000"/>
                        </a:buClr>
                        <a:buSzPts val="3200"/>
                        <a:buFont typeface="Arial"/>
                        <a:buNone/>
                      </a:pPr>
                      <a:r>
                        <a:rPr lang="pl-PL" sz="1200" b="1" dirty="0" err="1">
                          <a:solidFill>
                            <a:schemeClr val="bg1"/>
                          </a:solidFill>
                          <a:latin typeface="+mj-lt"/>
                        </a:rPr>
                        <a:t>Awareness</a:t>
                      </a:r>
                      <a:endParaRPr lang="pl-PL" sz="1200" b="1" dirty="0">
                        <a:solidFill>
                          <a:schemeClr val="bg1"/>
                        </a:solidFill>
                        <a:latin typeface="+mj-lt"/>
                      </a:endParaRPr>
                    </a:p>
                    <a:p>
                      <a:pPr marL="0" marR="0" lvl="0" indent="0" algn="l" rtl="0">
                        <a:lnSpc>
                          <a:spcPct val="90000"/>
                        </a:lnSpc>
                        <a:spcBef>
                          <a:spcPts val="1000"/>
                        </a:spcBef>
                        <a:spcAft>
                          <a:spcPts val="0"/>
                        </a:spcAft>
                        <a:buClr>
                          <a:srgbClr val="000000"/>
                        </a:buClr>
                        <a:buSzPts val="3200"/>
                        <a:buFont typeface="Arial"/>
                        <a:buNone/>
                      </a:pPr>
                      <a:r>
                        <a:rPr lang="pl-PL" sz="1000" baseline="0" dirty="0">
                          <a:solidFill>
                            <a:schemeClr val="bg1"/>
                          </a:solidFill>
                          <a:latin typeface="Rubik" pitchFamily="2" charset="-79"/>
                          <a:ea typeface="Arial"/>
                          <a:cs typeface="Arial"/>
                          <a:sym typeface="Arial"/>
                        </a:rPr>
                        <a:t>Świadomość marki</a:t>
                      </a:r>
                    </a:p>
                    <a:p>
                      <a:pPr marL="0" marR="0" lvl="0" indent="0" algn="l" rtl="0">
                        <a:lnSpc>
                          <a:spcPct val="90000"/>
                        </a:lnSpc>
                        <a:spcBef>
                          <a:spcPts val="1000"/>
                        </a:spcBef>
                        <a:spcAft>
                          <a:spcPts val="0"/>
                        </a:spcAft>
                        <a:buClr>
                          <a:srgbClr val="000000"/>
                        </a:buClr>
                        <a:buSzPts val="3200"/>
                        <a:buFont typeface="Arial"/>
                        <a:buNone/>
                      </a:pPr>
                      <a:r>
                        <a:rPr lang="pl-PL" sz="1000" baseline="0" dirty="0">
                          <a:solidFill>
                            <a:schemeClr val="bg1"/>
                          </a:solidFill>
                          <a:latin typeface="Rubik" pitchFamily="2" charset="-79"/>
                          <a:ea typeface="Arial"/>
                          <a:cs typeface="Arial"/>
                          <a:sym typeface="Arial"/>
                        </a:rPr>
                        <a:t>Stopień ,w jakim konsumenci są w stanie rozpoznać lub przypomnieć sobie markę oraz powiązać ją z określonym produktem, usługą lub kategorią.</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rgbClr val="000000"/>
                          </a:solidFill>
                          <a:latin typeface="+mn-lt"/>
                          <a:sym typeface="Arial"/>
                        </a:rPr>
                        <a:t>Mierzona jest jako % respondentów, który zna/ kojarzy daną markę</a:t>
                      </a: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rgbClr val="000000"/>
                          </a:solidFill>
                          <a:latin typeface="+mn-lt"/>
                          <a:sym typeface="Arial"/>
                        </a:rPr>
                        <a:t> Istnieje kilka rodzajów pomiarów:</a:t>
                      </a:r>
                    </a:p>
                    <a:p>
                      <a:pPr marL="171450" marR="0" lvl="0" indent="-171450" algn="l" rtl="0">
                        <a:lnSpc>
                          <a:spcPct val="90000"/>
                        </a:lnSpc>
                        <a:spcBef>
                          <a:spcPts val="1000"/>
                        </a:spcBef>
                        <a:spcAft>
                          <a:spcPts val="0"/>
                        </a:spcAft>
                        <a:buClr>
                          <a:schemeClr val="accent3"/>
                        </a:buClr>
                        <a:buSzPct val="100000"/>
                        <a:buFont typeface="Arial" panose="020B0604020202020204" pitchFamily="34" charset="0"/>
                        <a:buChar char="•"/>
                      </a:pPr>
                      <a:r>
                        <a:rPr lang="pl-PL" sz="1000" b="0" u="none" strike="noStrike" cap="none" baseline="0" dirty="0">
                          <a:solidFill>
                            <a:srgbClr val="000000"/>
                          </a:solidFill>
                          <a:latin typeface="+mn-lt"/>
                          <a:sym typeface="Arial"/>
                        </a:rPr>
                        <a:t>Top of </a:t>
                      </a:r>
                      <a:r>
                        <a:rPr lang="pl-PL" sz="1000" b="0" u="none" strike="noStrike" cap="none" baseline="0" dirty="0" err="1">
                          <a:solidFill>
                            <a:srgbClr val="000000"/>
                          </a:solidFill>
                          <a:latin typeface="+mn-lt"/>
                          <a:sym typeface="Arial"/>
                        </a:rPr>
                        <a:t>mind</a:t>
                      </a:r>
                      <a:r>
                        <a:rPr lang="pl-PL" sz="1000" b="0" u="none" strike="noStrike" cap="none" baseline="0" dirty="0">
                          <a:solidFill>
                            <a:srgbClr val="000000"/>
                          </a:solidFill>
                          <a:latin typeface="+mn-lt"/>
                          <a:sym typeface="Arial"/>
                        </a:rPr>
                        <a:t>: pierwsza marka wymieniona przez respondenta (bez wspomagania)</a:t>
                      </a:r>
                    </a:p>
                    <a:p>
                      <a:pPr marL="171450" marR="0" lvl="0" indent="-171450" algn="l" rtl="0">
                        <a:lnSpc>
                          <a:spcPct val="90000"/>
                        </a:lnSpc>
                        <a:spcBef>
                          <a:spcPts val="1000"/>
                        </a:spcBef>
                        <a:spcAft>
                          <a:spcPts val="0"/>
                        </a:spcAft>
                        <a:buClr>
                          <a:schemeClr val="accent3"/>
                        </a:buClr>
                        <a:buSzPct val="100000"/>
                        <a:buFont typeface="Arial" panose="020B0604020202020204" pitchFamily="34" charset="0"/>
                        <a:buChar char="•"/>
                      </a:pPr>
                      <a:r>
                        <a:rPr lang="pl-PL" sz="1000" b="0" u="none" strike="noStrike" cap="none" baseline="0" dirty="0">
                          <a:solidFill>
                            <a:srgbClr val="000000"/>
                          </a:solidFill>
                          <a:latin typeface="+mn-lt"/>
                          <a:sym typeface="Arial"/>
                        </a:rPr>
                        <a:t>Spontaniczna: grupa marek wymieniona samodzielnie przez respondenta (bez wspomagania)</a:t>
                      </a:r>
                    </a:p>
                    <a:p>
                      <a:pPr marL="171450" marR="0" lvl="0" indent="-171450" algn="l" rtl="0">
                        <a:lnSpc>
                          <a:spcPct val="90000"/>
                        </a:lnSpc>
                        <a:spcBef>
                          <a:spcPts val="1000"/>
                        </a:spcBef>
                        <a:spcAft>
                          <a:spcPts val="0"/>
                        </a:spcAft>
                        <a:buClr>
                          <a:schemeClr val="accent3"/>
                        </a:buClr>
                        <a:buSzPct val="100000"/>
                        <a:buFont typeface="Arial" panose="020B0604020202020204" pitchFamily="34" charset="0"/>
                        <a:buChar char="•"/>
                      </a:pPr>
                      <a:r>
                        <a:rPr lang="pl-PL" sz="1000" b="0" u="none" strike="noStrike" cap="none" baseline="0" dirty="0">
                          <a:solidFill>
                            <a:srgbClr val="000000"/>
                          </a:solidFill>
                          <a:latin typeface="+mn-lt"/>
                          <a:sym typeface="Arial"/>
                        </a:rPr>
                        <a:t>Wspomagana: to grupa marek, które respondent zna i rozpoznaje na podstawie listy. Jest wyrazem raczej słabszej więzi konsumenta z marką</a:t>
                      </a:r>
                    </a:p>
                    <a:p>
                      <a:pPr marL="0" marR="0" lvl="0" indent="0" algn="l" rtl="0">
                        <a:lnSpc>
                          <a:spcPct val="90000"/>
                        </a:lnSpc>
                        <a:spcBef>
                          <a:spcPts val="1000"/>
                        </a:spcBef>
                        <a:spcAft>
                          <a:spcPts val="0"/>
                        </a:spcAft>
                        <a:buClr>
                          <a:schemeClr val="accent3"/>
                        </a:buClr>
                        <a:buSzPct val="100000"/>
                        <a:buFont typeface="Arial" panose="020B0604020202020204" pitchFamily="34" charset="0"/>
                        <a:buNone/>
                      </a:pPr>
                      <a:r>
                        <a:rPr lang="pl-PL" sz="1000" b="1" u="none" strike="noStrike" cap="none" baseline="0" dirty="0">
                          <a:solidFill>
                            <a:srgbClr val="000000"/>
                          </a:solidFill>
                          <a:latin typeface="+mn-lt"/>
                          <a:sym typeface="Arial"/>
                        </a:rPr>
                        <a:t>Brand </a:t>
                      </a:r>
                      <a:r>
                        <a:rPr lang="pl-PL" sz="1000" b="1" u="none" strike="noStrike" cap="none" baseline="0" dirty="0" err="1">
                          <a:solidFill>
                            <a:srgbClr val="000000"/>
                          </a:solidFill>
                          <a:latin typeface="+mn-lt"/>
                          <a:sym typeface="Arial"/>
                        </a:rPr>
                        <a:t>awareness</a:t>
                      </a:r>
                      <a:r>
                        <a:rPr lang="pl-PL" sz="1000" b="1" u="none" strike="noStrike" cap="none" baseline="0" dirty="0">
                          <a:solidFill>
                            <a:srgbClr val="000000"/>
                          </a:solidFill>
                          <a:latin typeface="+mn-lt"/>
                          <a:sym typeface="Arial"/>
                        </a:rPr>
                        <a:t> </a:t>
                      </a:r>
                      <a:r>
                        <a:rPr lang="pl-PL" sz="1000" b="0" u="none" strike="noStrike" cap="none" baseline="0" dirty="0">
                          <a:solidFill>
                            <a:srgbClr val="000000"/>
                          </a:solidFill>
                          <a:latin typeface="+mn-lt"/>
                          <a:sym typeface="Arial"/>
                        </a:rPr>
                        <a:t>w </a:t>
                      </a:r>
                      <a:r>
                        <a:rPr lang="pl-PL" sz="1000" b="1" u="none" strike="noStrike" cap="none" baseline="0" dirty="0">
                          <a:solidFill>
                            <a:srgbClr val="000000"/>
                          </a:solidFill>
                          <a:latin typeface="+mn-lt"/>
                          <a:sym typeface="Arial"/>
                        </a:rPr>
                        <a:t>kontekście </a:t>
                      </a:r>
                      <a:r>
                        <a:rPr lang="pl-PL" sz="1000" b="1" u="none" strike="noStrike" cap="none" baseline="0" dirty="0" err="1">
                          <a:solidFill>
                            <a:srgbClr val="000000"/>
                          </a:solidFill>
                          <a:latin typeface="+mn-lt"/>
                          <a:sym typeface="Arial"/>
                        </a:rPr>
                        <a:t>Category</a:t>
                      </a:r>
                      <a:r>
                        <a:rPr lang="pl-PL" sz="1000" b="1" u="none" strike="noStrike" cap="none" baseline="0" dirty="0">
                          <a:solidFill>
                            <a:srgbClr val="000000"/>
                          </a:solidFill>
                          <a:latin typeface="+mn-lt"/>
                          <a:sym typeface="Arial"/>
                        </a:rPr>
                        <a:t> </a:t>
                      </a:r>
                      <a:r>
                        <a:rPr lang="pl-PL" sz="1000" b="1" u="none" strike="noStrike" cap="none" baseline="0" dirty="0" err="1">
                          <a:solidFill>
                            <a:srgbClr val="000000"/>
                          </a:solidFill>
                          <a:latin typeface="+mn-lt"/>
                          <a:sym typeface="Arial"/>
                        </a:rPr>
                        <a:t>Entry</a:t>
                      </a:r>
                      <a:r>
                        <a:rPr lang="pl-PL" sz="1000" b="1" u="none" strike="noStrike" cap="none" baseline="0" dirty="0">
                          <a:solidFill>
                            <a:srgbClr val="000000"/>
                          </a:solidFill>
                          <a:latin typeface="+mn-lt"/>
                          <a:sym typeface="Arial"/>
                        </a:rPr>
                        <a:t> </a:t>
                      </a:r>
                      <a:r>
                        <a:rPr lang="pl-PL" sz="1000" b="1" u="none" strike="noStrike" cap="none" baseline="0" dirty="0" err="1">
                          <a:solidFill>
                            <a:srgbClr val="000000"/>
                          </a:solidFill>
                          <a:latin typeface="+mn-lt"/>
                          <a:sym typeface="Arial"/>
                        </a:rPr>
                        <a:t>Points</a:t>
                      </a:r>
                      <a:r>
                        <a:rPr lang="pl-PL" sz="1000" b="1" u="none" strike="noStrike" cap="none" baseline="0" dirty="0">
                          <a:solidFill>
                            <a:srgbClr val="000000"/>
                          </a:solidFill>
                          <a:latin typeface="+mn-lt"/>
                          <a:sym typeface="Arial"/>
                        </a:rPr>
                        <a:t> </a:t>
                      </a:r>
                      <a:r>
                        <a:rPr lang="pl-PL" sz="1000" b="0" u="none" strike="noStrike" cap="none" baseline="0" dirty="0">
                          <a:solidFill>
                            <a:srgbClr val="000000"/>
                          </a:solidFill>
                          <a:latin typeface="+mn-lt"/>
                          <a:sym typeface="Arial"/>
                        </a:rPr>
                        <a:t>(CEP) Byrona Sharpa odnosi się do stopnia, w jakim konsumenci potrafią przypomnieć sobie markę w kluczowych momentach decyzji zakupowej. Oznacza to, że marka jest obecna w świadomości konsumenta w różnych sytuacjach, miejscach i nastrojach, w których pojawia się potrzeba zakupu (np. „gdy jestem spragniony”, „gdy robię zakupy na imprezę”). Wysoka świadomość marki w odpowiednich CEP zwiększa prawdopodobieństwo jej wyboru przez konsumenta w danej kategorii produktów.</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1000" baseline="0" dirty="0">
                          <a:latin typeface="+mn-lt"/>
                        </a:rPr>
                        <a:t>Ilościowe badanie konsumenckie </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1000" b="0" i="0" u="none" strike="noStrike" baseline="0" dirty="0">
                          <a:solidFill>
                            <a:srgbClr val="000000"/>
                          </a:solidFill>
                          <a:latin typeface="+mn-lt"/>
                          <a:ea typeface="Arial"/>
                          <a:cs typeface="Arial"/>
                          <a:sym typeface="Arial"/>
                        </a:rPr>
                        <a:t>Świadomość marki wskazuje, jak dobrze znana jest marka wśród potencjalnych i obecnych klientów oraz jak silnie jest zakorzeniona w ich świadomości.</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1000" b="0" i="0" u="none" strike="noStrike" baseline="0" dirty="0">
                          <a:solidFill>
                            <a:srgbClr val="000000"/>
                          </a:solidFill>
                          <a:latin typeface="+mn-lt"/>
                          <a:ea typeface="Arial"/>
                          <a:cs typeface="Arial"/>
                          <a:sym typeface="Arial"/>
                        </a:rPr>
                        <a:t>Marki z silnym </a:t>
                      </a:r>
                      <a:r>
                        <a:rPr lang="pl-PL" sz="1000" b="0" i="0" u="none" strike="noStrike" baseline="0" dirty="0" err="1">
                          <a:solidFill>
                            <a:srgbClr val="000000"/>
                          </a:solidFill>
                          <a:latin typeface="+mn-lt"/>
                          <a:ea typeface="Arial"/>
                          <a:cs typeface="Arial"/>
                          <a:sym typeface="Arial"/>
                        </a:rPr>
                        <a:t>brand</a:t>
                      </a:r>
                      <a:r>
                        <a:rPr lang="pl-PL" sz="1000" b="0" i="0" u="none" strike="noStrike" baseline="0" dirty="0">
                          <a:solidFill>
                            <a:srgbClr val="000000"/>
                          </a:solidFill>
                          <a:latin typeface="+mn-lt"/>
                          <a:ea typeface="Arial"/>
                          <a:cs typeface="Arial"/>
                          <a:sym typeface="Arial"/>
                        </a:rPr>
                        <a:t> </a:t>
                      </a:r>
                      <a:r>
                        <a:rPr lang="pl-PL" sz="1000" b="0" i="0" u="none" strike="noStrike" baseline="0" dirty="0" err="1">
                          <a:solidFill>
                            <a:srgbClr val="000000"/>
                          </a:solidFill>
                          <a:latin typeface="+mn-lt"/>
                          <a:ea typeface="Arial"/>
                          <a:cs typeface="Arial"/>
                          <a:sym typeface="Arial"/>
                        </a:rPr>
                        <a:t>awareness</a:t>
                      </a:r>
                      <a:r>
                        <a:rPr lang="pl-PL" sz="1000" b="0" i="0" u="none" strike="noStrike" baseline="0" dirty="0">
                          <a:solidFill>
                            <a:srgbClr val="000000"/>
                          </a:solidFill>
                          <a:latin typeface="+mn-lt"/>
                          <a:ea typeface="Arial"/>
                          <a:cs typeface="Arial"/>
                          <a:sym typeface="Arial"/>
                        </a:rPr>
                        <a:t> są często pierwszym wyborem konsumentów, przekładając się na preferencje danej marki oraz tym samym potencjał biznesowy.</a:t>
                      </a:r>
                      <a:endParaRPr kumimoji="0" lang="pl-PL" sz="1000" b="0" i="0" u="none" strike="noStrike" kern="0" cap="none" spc="0" normalizeH="0" baseline="0" noProof="0" dirty="0">
                        <a:ln>
                          <a:noFill/>
                        </a:ln>
                        <a:solidFill>
                          <a:srgbClr val="000000"/>
                        </a:solidFill>
                        <a:effectLst/>
                        <a:uLnTx/>
                        <a:uFillTx/>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82281897"/>
                  </a:ext>
                </a:extLst>
              </a:tr>
            </a:tbl>
          </a:graphicData>
        </a:graphic>
      </p:graphicFrame>
      <p:pic>
        <p:nvPicPr>
          <p:cNvPr id="3" name="Graphic 2">
            <a:extLst>
              <a:ext uri="{FF2B5EF4-FFF2-40B4-BE49-F238E27FC236}">
                <a16:creationId xmlns:a16="http://schemas.microsoft.com/office/drawing/2014/main" id="{24B369C3-91F6-D2A2-7F82-2FCA4748283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5177516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E720A-F974-EBB3-B5BB-1B1267F2D8A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E936831-5EFC-C163-354E-782F1187D929}"/>
              </a:ext>
            </a:extLst>
          </p:cNvPr>
          <p:cNvGraphicFramePr>
            <a:graphicFrameLocks noGrp="1"/>
          </p:cNvGraphicFramePr>
          <p:nvPr>
            <p:extLst>
              <p:ext uri="{D42A27DB-BD31-4B8C-83A1-F6EECF244321}">
                <p14:modId xmlns:p14="http://schemas.microsoft.com/office/powerpoint/2010/main" val="1390974323"/>
              </p:ext>
            </p:extLst>
          </p:nvPr>
        </p:nvGraphicFramePr>
        <p:xfrm>
          <a:off x="315685" y="853326"/>
          <a:ext cx="11561466" cy="4413732"/>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2590302">
                  <a:extLst>
                    <a:ext uri="{9D8B030D-6E8A-4147-A177-3AD203B41FA5}">
                      <a16:colId xmlns:a16="http://schemas.microsoft.com/office/drawing/2014/main" val="4176813105"/>
                    </a:ext>
                  </a:extLst>
                </a:gridCol>
                <a:gridCol w="3743160">
                  <a:extLst>
                    <a:ext uri="{9D8B030D-6E8A-4147-A177-3AD203B41FA5}">
                      <a16:colId xmlns:a16="http://schemas.microsoft.com/office/drawing/2014/main" val="1830216405"/>
                    </a:ext>
                  </a:extLst>
                </a:gridCol>
                <a:gridCol w="1935290">
                  <a:extLst>
                    <a:ext uri="{9D8B030D-6E8A-4147-A177-3AD203B41FA5}">
                      <a16:colId xmlns:a16="http://schemas.microsoft.com/office/drawing/2014/main" val="560766329"/>
                    </a:ext>
                  </a:extLst>
                </a:gridCol>
                <a:gridCol w="3292714">
                  <a:extLst>
                    <a:ext uri="{9D8B030D-6E8A-4147-A177-3AD203B41FA5}">
                      <a16:colId xmlns:a16="http://schemas.microsoft.com/office/drawing/2014/main" val="2948584809"/>
                    </a:ext>
                  </a:extLst>
                </a:gridCol>
              </a:tblGrid>
              <a:tr h="513250">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730780">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err="1">
                          <a:solidFill>
                            <a:schemeClr val="bg1"/>
                          </a:solidFill>
                          <a:latin typeface="+mj-lt"/>
                          <a:ea typeface="+mn-ea"/>
                          <a:cs typeface="+mn-cs"/>
                          <a:sym typeface="Arial"/>
                        </a:rPr>
                        <a:t>Consideration</a:t>
                      </a:r>
                      <a:endParaRPr lang="pl-PL" sz="12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000" b="0" i="0" u="none" strike="noStrike" cap="none" baseline="0" dirty="0">
                          <a:solidFill>
                            <a:schemeClr val="bg1"/>
                          </a:solidFill>
                          <a:latin typeface="Rubik" pitchFamily="2" charset="-79"/>
                          <a:ea typeface="Arial"/>
                          <a:cs typeface="Rubik" pitchFamily="2" charset="-79"/>
                          <a:sym typeface="Arial"/>
                        </a:rPr>
                        <a:t>Rozważanie marki</a:t>
                      </a:r>
                    </a:p>
                    <a:p>
                      <a:pPr marL="0" marR="0" lvl="0" indent="0" algn="l" rtl="0">
                        <a:lnSpc>
                          <a:spcPct val="90000"/>
                        </a:lnSpc>
                        <a:spcBef>
                          <a:spcPts val="1000"/>
                        </a:spcBef>
                        <a:spcAft>
                          <a:spcPts val="0"/>
                        </a:spcAft>
                        <a:buClr>
                          <a:srgbClr val="000000"/>
                        </a:buClr>
                        <a:buSzPts val="3200"/>
                        <a:buFont typeface="Arial"/>
                        <a:buNone/>
                      </a:pPr>
                      <a:r>
                        <a:rPr lang="pl-PL" sz="1000" b="0" i="0" u="none" strike="noStrike" cap="none" baseline="0" dirty="0">
                          <a:solidFill>
                            <a:schemeClr val="bg1"/>
                          </a:solidFill>
                          <a:latin typeface="Rubik" pitchFamily="2" charset="-79"/>
                          <a:ea typeface="Arial"/>
                          <a:cs typeface="Rubik" pitchFamily="2" charset="-79"/>
                          <a:sym typeface="Arial"/>
                        </a:rPr>
                        <a:t>To stopień, w jakim konsumenci są skłonni brać pod uwagę daną markę przy podejmowaniu decyzji o zakupie.</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Mierzy się go liczbą osób, które w ramach ścieżki zakupowej rozważyłyby produkt lub usługę danej marki.</a:t>
                      </a:r>
                    </a:p>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Podawany jako udział procentowy odpowiedzi pozytywnych w całości wszystkich respondentów.</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aseline="0" dirty="0">
                          <a:latin typeface="+mn-lt"/>
                        </a:rPr>
                        <a:t>Ilościowe badanie konsumenckie </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0" i="0" u="none" strike="noStrike" baseline="0" dirty="0" err="1">
                          <a:solidFill>
                            <a:srgbClr val="000000"/>
                          </a:solidFill>
                          <a:latin typeface="+mn-lt"/>
                          <a:ea typeface="Arial"/>
                          <a:cs typeface="Arial"/>
                          <a:sym typeface="Arial"/>
                        </a:rPr>
                        <a:t>Consideration</a:t>
                      </a:r>
                      <a:r>
                        <a:rPr lang="pl-PL" sz="900" b="0" i="0" u="none" strike="noStrike" baseline="0" dirty="0">
                          <a:solidFill>
                            <a:srgbClr val="000000"/>
                          </a:solidFill>
                          <a:latin typeface="+mn-lt"/>
                          <a:ea typeface="Arial"/>
                          <a:cs typeface="Arial"/>
                          <a:sym typeface="Arial"/>
                        </a:rPr>
                        <a:t> pokazuje ile osób poza „</a:t>
                      </a:r>
                      <a:r>
                        <a:rPr lang="pl-PL" sz="900" b="0" i="0" u="none" strike="noStrike" baseline="0" dirty="0" err="1">
                          <a:solidFill>
                            <a:srgbClr val="000000"/>
                          </a:solidFill>
                          <a:latin typeface="+mn-lt"/>
                          <a:ea typeface="Arial"/>
                          <a:cs typeface="Arial"/>
                          <a:sym typeface="Arial"/>
                        </a:rPr>
                        <a:t>znaniem</a:t>
                      </a:r>
                      <a:r>
                        <a:rPr lang="pl-PL" sz="900" b="0" i="0" u="none" strike="noStrike" baseline="0" dirty="0">
                          <a:solidFill>
                            <a:srgbClr val="000000"/>
                          </a:solidFill>
                          <a:latin typeface="+mn-lt"/>
                          <a:ea typeface="Arial"/>
                          <a:cs typeface="Arial"/>
                          <a:sym typeface="Arial"/>
                        </a:rPr>
                        <a:t>” naszej marki, tak naprawdę rozważa ją w ramach ścieżki zakupowej danej kategorii bądź produktu, a tym samym jej potencjał biznesowy. Niska konwersja z </a:t>
                      </a:r>
                      <a:r>
                        <a:rPr lang="pl-PL" sz="900" b="0" i="0" u="none" strike="noStrike" baseline="0" dirty="0" err="1">
                          <a:solidFill>
                            <a:srgbClr val="000000"/>
                          </a:solidFill>
                          <a:latin typeface="+mn-lt"/>
                          <a:ea typeface="Arial"/>
                          <a:cs typeface="Arial"/>
                          <a:sym typeface="Arial"/>
                        </a:rPr>
                        <a:t>awareness</a:t>
                      </a:r>
                      <a:r>
                        <a:rPr lang="pl-PL" sz="900" b="0" i="0" u="none" strike="noStrike" baseline="0" dirty="0">
                          <a:solidFill>
                            <a:srgbClr val="000000"/>
                          </a:solidFill>
                          <a:latin typeface="+mn-lt"/>
                          <a:ea typeface="Arial"/>
                          <a:cs typeface="Arial"/>
                          <a:sym typeface="Arial"/>
                        </a:rPr>
                        <a:t> do </a:t>
                      </a:r>
                      <a:r>
                        <a:rPr lang="pl-PL" sz="900" b="0" i="0" u="none" strike="noStrike" baseline="0" dirty="0" err="1">
                          <a:solidFill>
                            <a:srgbClr val="000000"/>
                          </a:solidFill>
                          <a:latin typeface="+mn-lt"/>
                          <a:ea typeface="Arial"/>
                          <a:cs typeface="Arial"/>
                          <a:sym typeface="Arial"/>
                        </a:rPr>
                        <a:t>consideration</a:t>
                      </a:r>
                      <a:r>
                        <a:rPr lang="pl-PL" sz="900" b="0" i="0" u="none" strike="noStrike" baseline="0" dirty="0">
                          <a:solidFill>
                            <a:srgbClr val="000000"/>
                          </a:solidFill>
                          <a:latin typeface="+mn-lt"/>
                          <a:ea typeface="Arial"/>
                          <a:cs typeface="Arial"/>
                          <a:sym typeface="Arial"/>
                        </a:rPr>
                        <a:t> może być wyznacznikiem, iż musimy poza działaniami nastawionymi na budowanie świadomości pokazać dlaczego ktoś powinien wybrać naszą markę/zbudować jej wyróżnik. </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63579580"/>
                  </a:ext>
                </a:extLst>
              </a:tr>
              <a:tr h="730780">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err="1">
                          <a:solidFill>
                            <a:schemeClr val="bg1"/>
                          </a:solidFill>
                          <a:latin typeface="+mj-lt"/>
                          <a:ea typeface="+mn-ea"/>
                          <a:cs typeface="+mn-cs"/>
                          <a:sym typeface="Arial"/>
                        </a:rPr>
                        <a:t>Preference</a:t>
                      </a:r>
                      <a:endParaRPr lang="pl-PL" sz="12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Preferencja danej marki</a:t>
                      </a: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Odsetek respondentów, którzy preferują/ określają naszą markę jako pierwszy wybór. </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buClr>
                          <a:srgbClr val="000000"/>
                        </a:buClr>
                        <a:buSzPts val="1200"/>
                      </a:pPr>
                      <a:r>
                        <a:rPr lang="pl-PL" sz="900" b="0" u="none" strike="noStrike" cap="none" baseline="0" dirty="0">
                          <a:solidFill>
                            <a:srgbClr val="000000"/>
                          </a:solidFill>
                          <a:latin typeface="+mn-lt"/>
                          <a:sym typeface="Arial"/>
                        </a:rPr>
                        <a:t>Odsetek respondentów, którzy preferują/ wybierają naszą markę spośród innych. </a:t>
                      </a:r>
                    </a:p>
                    <a:p>
                      <a:pPr>
                        <a:buClr>
                          <a:srgbClr val="000000"/>
                        </a:buClr>
                        <a:buSzPts val="1200"/>
                      </a:pPr>
                      <a:endParaRPr lang="pl-PL" sz="900" b="0" u="none" strike="noStrike" cap="none" baseline="0" dirty="0">
                        <a:solidFill>
                          <a:srgbClr val="000000"/>
                        </a:solidFill>
                        <a:latin typeface="+mn-lt"/>
                        <a:sym typeface="Arial"/>
                      </a:endParaRPr>
                    </a:p>
                    <a:p>
                      <a:pPr>
                        <a:buClr>
                          <a:srgbClr val="000000"/>
                        </a:buClr>
                        <a:buSzPts val="1200"/>
                      </a:pPr>
                      <a:r>
                        <a:rPr lang="pl-PL" sz="900" b="0" u="none" strike="noStrike" cap="none" baseline="0" dirty="0">
                          <a:solidFill>
                            <a:srgbClr val="000000"/>
                          </a:solidFill>
                          <a:latin typeface="+mn-lt"/>
                          <a:sym typeface="Arial"/>
                        </a:rPr>
                        <a:t>Uwaga: nie oznacza to że chcą nas od razu zakupić w odróżnieniu do </a:t>
                      </a:r>
                      <a:r>
                        <a:rPr lang="pl-PL" sz="900" b="0" u="none" strike="noStrike" cap="none" baseline="0" dirty="0" err="1">
                          <a:solidFill>
                            <a:srgbClr val="000000"/>
                          </a:solidFill>
                          <a:latin typeface="+mn-lt"/>
                          <a:sym typeface="Arial"/>
                        </a:rPr>
                        <a:t>purchase</a:t>
                      </a:r>
                      <a:r>
                        <a:rPr lang="pl-PL" sz="900" b="0" u="none" strike="noStrike" cap="none" baseline="0" dirty="0">
                          <a:solidFill>
                            <a:srgbClr val="000000"/>
                          </a:solidFill>
                          <a:latin typeface="+mn-lt"/>
                          <a:sym typeface="Arial"/>
                        </a:rPr>
                        <a:t> </a:t>
                      </a:r>
                      <a:r>
                        <a:rPr lang="pl-PL" sz="900" b="0" u="none" strike="noStrike" cap="none" baseline="0" dirty="0" err="1">
                          <a:solidFill>
                            <a:srgbClr val="000000"/>
                          </a:solidFill>
                          <a:latin typeface="+mn-lt"/>
                          <a:sym typeface="Arial"/>
                        </a:rPr>
                        <a:t>intent</a:t>
                      </a:r>
                      <a:r>
                        <a:rPr lang="pl-PL" sz="900" b="0" u="none" strike="noStrike" cap="none" baseline="0" dirty="0">
                          <a:solidFill>
                            <a:srgbClr val="000000"/>
                          </a:solidFill>
                          <a:latin typeface="+mn-lt"/>
                          <a:sym typeface="Arial"/>
                        </a:rPr>
                        <a:t>;</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aseline="0" dirty="0">
                          <a:latin typeface="+mn-lt"/>
                        </a:rPr>
                        <a:t>Ilościowe badanie konsumenckie </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Pokazuje potencjał sprzedażowy danej marki w ramach kategorii vs konkurencja oraz tym samym siłę marki/jej atrybutów.</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r h="730780">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en-US" sz="1200" b="1" i="0" u="none" strike="noStrike" kern="0" cap="none" spc="0" normalizeH="0" baseline="0" noProof="0" dirty="0">
                          <a:ln>
                            <a:noFill/>
                          </a:ln>
                          <a:solidFill>
                            <a:schemeClr val="bg1"/>
                          </a:solidFill>
                          <a:effectLst/>
                          <a:uLnTx/>
                          <a:uFillTx/>
                          <a:latin typeface="+mj-lt"/>
                          <a:ea typeface="Arial"/>
                          <a:cs typeface="Arial"/>
                          <a:sym typeface="Arial"/>
                        </a:rPr>
                        <a:t>Brand Liking</a:t>
                      </a:r>
                      <a:endParaRPr kumimoji="0" lang="pl-PL" sz="1200" b="1" i="0" u="none" strike="noStrike" kern="0" cap="none" spc="0" normalizeH="0" baseline="0" noProof="0" dirty="0">
                        <a:ln>
                          <a:noFill/>
                        </a:ln>
                        <a:solidFill>
                          <a:schemeClr val="bg1"/>
                        </a:solidFill>
                        <a:effectLst/>
                        <a:uLnTx/>
                        <a:uFillTx/>
                        <a:latin typeface="+mj-lt"/>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1000" b="0" u="none" strike="noStrike" cap="none" baseline="0" dirty="0">
                          <a:solidFill>
                            <a:schemeClr val="bg1"/>
                          </a:solidFill>
                          <a:latin typeface="Rubik" pitchFamily="2" charset="-79"/>
                          <a:sym typeface="Arial"/>
                        </a:rPr>
                        <a:t>„Lubienie” marki</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Określa (pozytywne) odczucia odbiorcy względem marki X. Wskaźnik uniwersalny, mierzalny dla każdej marki: niezależnie od jej pozycjonowania, modelu zakupu, czy produktu/usługi.</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Ważne: nie ma potwierdzenia, że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lubialność</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 marki wpływa bezpośrednio na zakup jej usług (np. kategorie o niskim zaangażowaniu, dobra luksusowe).  Dodatkowo, przy badaniu tego wskaźnika na wyniki może wpływać pozycja marki na rynku.</a:t>
                      </a:r>
                      <a:endParaRPr lang="pl-PL" sz="900" baseline="0" dirty="0">
                        <a:latin typeface="+mn-lt"/>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aseline="0" dirty="0">
                          <a:latin typeface="+mn-lt"/>
                        </a:rPr>
                        <a:t>Ilościowe badanie konsumenckie </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Wskaźnik przydatny w weryfikacji potencjału dla marki, sprawdzenia jej atrakcyjności wśród odbiorców. Negatywny odbiór marki przez konsumentów może być sygnałem dla marki do weryfikacji strategii, strategii komunikacji, bądź procesów wewnętrznych. </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22229604"/>
                  </a:ext>
                </a:extLst>
              </a:tr>
            </a:tbl>
          </a:graphicData>
        </a:graphic>
      </p:graphicFrame>
      <p:pic>
        <p:nvPicPr>
          <p:cNvPr id="3" name="Graphic 2">
            <a:extLst>
              <a:ext uri="{FF2B5EF4-FFF2-40B4-BE49-F238E27FC236}">
                <a16:creationId xmlns:a16="http://schemas.microsoft.com/office/drawing/2014/main" id="{5C9FEC32-5553-CB38-AF1E-8CB0ACED03A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19809734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2CEA1-AC66-88A2-2B56-2D460AB9288B}"/>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0C67371-CA8F-A19F-1409-79BB52DAE493}"/>
              </a:ext>
            </a:extLst>
          </p:cNvPr>
          <p:cNvGraphicFramePr>
            <a:graphicFrameLocks noGrp="1"/>
          </p:cNvGraphicFramePr>
          <p:nvPr>
            <p:extLst>
              <p:ext uri="{D42A27DB-BD31-4B8C-83A1-F6EECF244321}">
                <p14:modId xmlns:p14="http://schemas.microsoft.com/office/powerpoint/2010/main" val="4220081819"/>
              </p:ext>
            </p:extLst>
          </p:nvPr>
        </p:nvGraphicFramePr>
        <p:xfrm>
          <a:off x="315685" y="1609484"/>
          <a:ext cx="11514365" cy="3183472"/>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2593900">
                  <a:extLst>
                    <a:ext uri="{9D8B030D-6E8A-4147-A177-3AD203B41FA5}">
                      <a16:colId xmlns:a16="http://schemas.microsoft.com/office/drawing/2014/main" val="4176813105"/>
                    </a:ext>
                  </a:extLst>
                </a:gridCol>
                <a:gridCol w="3912616">
                  <a:extLst>
                    <a:ext uri="{9D8B030D-6E8A-4147-A177-3AD203B41FA5}">
                      <a16:colId xmlns:a16="http://schemas.microsoft.com/office/drawing/2014/main" val="1830216405"/>
                    </a:ext>
                  </a:extLst>
                </a:gridCol>
                <a:gridCol w="1728549">
                  <a:extLst>
                    <a:ext uri="{9D8B030D-6E8A-4147-A177-3AD203B41FA5}">
                      <a16:colId xmlns:a16="http://schemas.microsoft.com/office/drawing/2014/main" val="560766329"/>
                    </a:ext>
                  </a:extLst>
                </a:gridCol>
                <a:gridCol w="3279300">
                  <a:extLst>
                    <a:ext uri="{9D8B030D-6E8A-4147-A177-3AD203B41FA5}">
                      <a16:colId xmlns:a16="http://schemas.microsoft.com/office/drawing/2014/main" val="2948584809"/>
                    </a:ext>
                  </a:extLst>
                </a:gridCol>
              </a:tblGrid>
              <a:tr h="0">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730780">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err="1">
                          <a:solidFill>
                            <a:schemeClr val="bg1"/>
                          </a:solidFill>
                          <a:latin typeface="+mj-lt"/>
                          <a:ea typeface="+mn-ea"/>
                          <a:cs typeface="+mn-cs"/>
                          <a:sym typeface="Arial"/>
                        </a:rPr>
                        <a:t>Credibility</a:t>
                      </a:r>
                      <a:r>
                        <a:rPr lang="pl-PL" sz="1200" b="1" kern="1200" baseline="0" dirty="0">
                          <a:solidFill>
                            <a:schemeClr val="bg1"/>
                          </a:solidFill>
                          <a:latin typeface="+mj-lt"/>
                          <a:ea typeface="+mn-ea"/>
                          <a:cs typeface="+mn-cs"/>
                          <a:sym typeface="Arial"/>
                        </a:rPr>
                        <a:t>/ Trust</a:t>
                      </a:r>
                    </a:p>
                    <a:p>
                      <a:pPr marL="0" marR="0" lvl="0" indent="0" algn="l" rtl="0">
                        <a:lnSpc>
                          <a:spcPct val="90000"/>
                        </a:lnSpc>
                        <a:spcBef>
                          <a:spcPts val="1000"/>
                        </a:spcBef>
                        <a:spcAft>
                          <a:spcPts val="0"/>
                        </a:spcAft>
                        <a:buClr>
                          <a:srgbClr val="000000"/>
                        </a:buClr>
                        <a:buSzPts val="3200"/>
                        <a:buFont typeface="Arial"/>
                        <a:buNone/>
                      </a:pPr>
                      <a:r>
                        <a:rPr lang="pl-PL" sz="1000" b="0" i="0" u="none" strike="noStrike" cap="none" baseline="0" dirty="0">
                          <a:solidFill>
                            <a:schemeClr val="bg1"/>
                          </a:solidFill>
                          <a:latin typeface="Rubik" pitchFamily="2" charset="-79"/>
                          <a:ea typeface="Arial"/>
                          <a:cs typeface="Rubik" pitchFamily="2" charset="-79"/>
                          <a:sym typeface="Arial"/>
                        </a:rPr>
                        <a:t>Wiarygodność</a:t>
                      </a:r>
                    </a:p>
                    <a:p>
                      <a:pPr marL="0" marR="0" lvl="0" indent="0" algn="l" rtl="0">
                        <a:lnSpc>
                          <a:spcPct val="90000"/>
                        </a:lnSpc>
                        <a:spcBef>
                          <a:spcPts val="1000"/>
                        </a:spcBef>
                        <a:spcAft>
                          <a:spcPts val="0"/>
                        </a:spcAft>
                        <a:buClr>
                          <a:srgbClr val="000000"/>
                        </a:buClr>
                        <a:buSzPts val="3200"/>
                        <a:buFont typeface="Arial"/>
                        <a:buNone/>
                      </a:pPr>
                      <a:r>
                        <a:rPr lang="pl-PL" sz="1000" b="0" i="0" u="none" strike="noStrike" cap="none" baseline="0" dirty="0">
                          <a:solidFill>
                            <a:schemeClr val="bg1"/>
                          </a:solidFill>
                          <a:latin typeface="Rubik" pitchFamily="2" charset="-79"/>
                          <a:ea typeface="Arial"/>
                          <a:cs typeface="Rubik" pitchFamily="2" charset="-79"/>
                          <a:sym typeface="Arial"/>
                        </a:rPr>
                        <a:t>Odpowiada na pytanie czy marka jest godna zaufania.</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Odnosi się do stopnia, w jakim konsumenci postrzegają markę jako godną zaufania, uczciwą i profesjonalną oraz czy wierzą, że marka spełni swoje obietnice.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kern="1200" baseline="0" dirty="0">
                          <a:solidFill>
                            <a:schemeClr val="dk1"/>
                          </a:solidFill>
                          <a:latin typeface="+mn-lt"/>
                          <a:ea typeface="+mn-ea"/>
                          <a:cs typeface="+mn-cs"/>
                        </a:rPr>
                        <a:t>Ilościowe badanie konsumenckie </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0" i="0" u="none" strike="noStrike" baseline="0" dirty="0">
                          <a:solidFill>
                            <a:srgbClr val="000000"/>
                          </a:solidFill>
                          <a:latin typeface="+mn-lt"/>
                          <a:ea typeface="Arial"/>
                          <a:cs typeface="Arial"/>
                          <a:sym typeface="Arial"/>
                        </a:rPr>
                        <a:t>Wiarygodność marki wpływa na to, czy klienci są skłonni zainwestować czas, pieniądze i lojalność w relację z marką, wierząc, że ich oczekiwania zostaną spełnione. Pozwala również ocenić czy dana marka może rozszerzyć portfolio pod nowe kategorie.</a:t>
                      </a:r>
                      <a:endParaRPr lang="pl-PL" sz="900" b="0" i="0" u="none" strike="noStrike" baseline="0" dirty="0">
                        <a:solidFill>
                          <a:srgbClr val="000000"/>
                        </a:solidFill>
                        <a:highlight>
                          <a:srgbClr val="FFFF00"/>
                        </a:highlight>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63579580"/>
                  </a:ext>
                </a:extLst>
              </a:tr>
              <a:tr h="730780">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err="1">
                          <a:solidFill>
                            <a:schemeClr val="bg1"/>
                          </a:solidFill>
                          <a:latin typeface="+mj-lt"/>
                          <a:ea typeface="+mn-ea"/>
                          <a:cs typeface="+mn-cs"/>
                          <a:sym typeface="Arial"/>
                        </a:rPr>
                        <a:t>Purchase</a:t>
                      </a:r>
                      <a:r>
                        <a:rPr lang="pl-PL" sz="1200" b="1" kern="1200" baseline="0" dirty="0">
                          <a:solidFill>
                            <a:schemeClr val="bg1"/>
                          </a:solidFill>
                          <a:latin typeface="+mj-lt"/>
                          <a:ea typeface="+mn-ea"/>
                          <a:cs typeface="+mn-cs"/>
                          <a:sym typeface="Arial"/>
                        </a:rPr>
                        <a:t> </a:t>
                      </a:r>
                      <a:r>
                        <a:rPr lang="pl-PL" sz="1200" b="1" kern="1200" baseline="0" dirty="0" err="1">
                          <a:solidFill>
                            <a:schemeClr val="bg1"/>
                          </a:solidFill>
                          <a:latin typeface="+mj-lt"/>
                          <a:ea typeface="+mn-ea"/>
                          <a:cs typeface="+mn-cs"/>
                          <a:sym typeface="Arial"/>
                        </a:rPr>
                        <a:t>intent</a:t>
                      </a:r>
                      <a:endParaRPr lang="pl-PL" sz="12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Intencje zakupowe</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buClr>
                          <a:srgbClr val="000000"/>
                        </a:buClr>
                        <a:buSzPts val="1200"/>
                      </a:pPr>
                      <a:r>
                        <a:rPr lang="pl-PL" sz="900" b="0" u="none" strike="noStrike" cap="none" baseline="0" dirty="0">
                          <a:solidFill>
                            <a:srgbClr val="000000"/>
                          </a:solidFill>
                          <a:latin typeface="+mn-lt"/>
                          <a:sym typeface="Arial"/>
                        </a:rPr>
                        <a:t>Odsetek respondentów, którzy na pytanie „produkt jakiej marki kupisz, kiedy kolejny raz będziesz kupował produkty z kategorii x?  wybierają naszą markę spośród innych oraz są otwarci na dokonanie jej zakupu. </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kern="1200" baseline="0" dirty="0">
                          <a:solidFill>
                            <a:schemeClr val="dk1"/>
                          </a:solidFill>
                          <a:latin typeface="+mn-lt"/>
                          <a:ea typeface="+mn-ea"/>
                          <a:cs typeface="+mn-cs"/>
                        </a:rPr>
                        <a:t>Ilościowe badanie konsumenckie </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Pokazuje potencjał sprzedażowy danej marki w ramach kategorii w stosunku do konkurencji.</a:t>
                      </a:r>
                      <a:endParaRPr kumimoji="0" lang="pl-PL" sz="900" b="0" i="0" u="none" strike="noStrike" kern="0" cap="none" spc="0" normalizeH="0" baseline="0" noProof="0" dirty="0">
                        <a:ln>
                          <a:noFill/>
                        </a:ln>
                        <a:solidFill>
                          <a:srgbClr val="000000"/>
                        </a:solidFill>
                        <a:effectLst/>
                        <a:highlight>
                          <a:srgbClr val="FFFF00"/>
                        </a:highlight>
                        <a:uLnTx/>
                        <a:uFillTx/>
                        <a:latin typeface="+mn-lt"/>
                        <a:ea typeface="Arial"/>
                        <a:cs typeface="Arial"/>
                        <a:sym typeface="Arial"/>
                      </a:endParaRP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r h="730780">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en-US" sz="1200" b="1" i="0" u="none" strike="noStrike" kern="0" cap="none" spc="0" normalizeH="0" baseline="0" noProof="0" dirty="0">
                          <a:ln>
                            <a:noFill/>
                          </a:ln>
                          <a:solidFill>
                            <a:schemeClr val="bg1"/>
                          </a:solidFill>
                          <a:effectLst/>
                          <a:uLnTx/>
                          <a:uFillTx/>
                          <a:latin typeface="+mj-lt"/>
                          <a:ea typeface="Arial"/>
                          <a:cs typeface="Arial"/>
                          <a:sym typeface="Arial"/>
                        </a:rPr>
                        <a:t>Brand relevance</a:t>
                      </a:r>
                      <a:endParaRPr kumimoji="0" lang="pl-PL" sz="1200" b="1" i="0" u="none" strike="noStrike" kern="0" cap="none" spc="0" normalizeH="0" baseline="0" noProof="0" dirty="0">
                        <a:ln>
                          <a:noFill/>
                        </a:ln>
                        <a:solidFill>
                          <a:schemeClr val="bg1"/>
                        </a:solidFill>
                        <a:effectLst/>
                        <a:uLnTx/>
                        <a:uFillTx/>
                        <a:latin typeface="+mj-lt"/>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1000" b="0" u="none" strike="noStrike" cap="none" baseline="0" dirty="0">
                          <a:solidFill>
                            <a:schemeClr val="bg1"/>
                          </a:solidFill>
                          <a:latin typeface="Rubik" pitchFamily="2" charset="-79"/>
                          <a:sym typeface="Arial"/>
                        </a:rPr>
                        <a:t>Znaczenie marki</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Odsetek respondentów, którzy zgadzają się, że marka jest odpowiednia/pasująca do nich i ich potrzeb/sytuacji.</a:t>
                      </a:r>
                      <a:endParaRPr lang="pl-PL" sz="900" baseline="0" dirty="0">
                        <a:latin typeface="+mn-lt"/>
                      </a:endParaRP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kern="1200" baseline="0" dirty="0">
                          <a:solidFill>
                            <a:schemeClr val="dk1"/>
                          </a:solidFill>
                          <a:latin typeface="+mn-lt"/>
                          <a:ea typeface="+mn-ea"/>
                          <a:cs typeface="+mn-cs"/>
                        </a:rPr>
                        <a:t>Ilościowe badanie konsumenckie </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Pozwala oszacować jak duży jest potencjalnie rynek dla danej marki ale też jak marka jest dopasowana do potrzeb konsumentów (jeden z wymiarów jej konkurencyjności).</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22229604"/>
                  </a:ext>
                </a:extLst>
              </a:tr>
            </a:tbl>
          </a:graphicData>
        </a:graphic>
      </p:graphicFrame>
      <p:pic>
        <p:nvPicPr>
          <p:cNvPr id="3" name="Graphic 2">
            <a:extLst>
              <a:ext uri="{FF2B5EF4-FFF2-40B4-BE49-F238E27FC236}">
                <a16:creationId xmlns:a16="http://schemas.microsoft.com/office/drawing/2014/main" id="{9A86A89F-DD89-C912-2BBA-4E9C30B7FB5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40524070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CB54C-A689-9022-74FC-F85BBB7DAC9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1A7FA39-0882-3FFC-D9AB-7043139921DB}"/>
              </a:ext>
            </a:extLst>
          </p:cNvPr>
          <p:cNvGraphicFramePr>
            <a:graphicFrameLocks noGrp="1"/>
          </p:cNvGraphicFramePr>
          <p:nvPr>
            <p:extLst>
              <p:ext uri="{D42A27DB-BD31-4B8C-83A1-F6EECF244321}">
                <p14:modId xmlns:p14="http://schemas.microsoft.com/office/powerpoint/2010/main" val="820742939"/>
              </p:ext>
            </p:extLst>
          </p:nvPr>
        </p:nvGraphicFramePr>
        <p:xfrm>
          <a:off x="315684" y="1289328"/>
          <a:ext cx="11495316" cy="4035505"/>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084834">
                  <a:extLst>
                    <a:ext uri="{9D8B030D-6E8A-4147-A177-3AD203B41FA5}">
                      <a16:colId xmlns:a16="http://schemas.microsoft.com/office/drawing/2014/main" val="4176813105"/>
                    </a:ext>
                  </a:extLst>
                </a:gridCol>
                <a:gridCol w="3802205">
                  <a:extLst>
                    <a:ext uri="{9D8B030D-6E8A-4147-A177-3AD203B41FA5}">
                      <a16:colId xmlns:a16="http://schemas.microsoft.com/office/drawing/2014/main" val="1830216405"/>
                    </a:ext>
                  </a:extLst>
                </a:gridCol>
                <a:gridCol w="1651461">
                  <a:extLst>
                    <a:ext uri="{9D8B030D-6E8A-4147-A177-3AD203B41FA5}">
                      <a16:colId xmlns:a16="http://schemas.microsoft.com/office/drawing/2014/main" val="560766329"/>
                    </a:ext>
                  </a:extLst>
                </a:gridCol>
                <a:gridCol w="2956816">
                  <a:extLst>
                    <a:ext uri="{9D8B030D-6E8A-4147-A177-3AD203B41FA5}">
                      <a16:colId xmlns:a16="http://schemas.microsoft.com/office/drawing/2014/main" val="2948584809"/>
                    </a:ext>
                  </a:extLst>
                </a:gridCol>
              </a:tblGrid>
              <a:tr h="0">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3431665">
                <a:tc>
                  <a:txBody>
                    <a:bodyPr/>
                    <a:lstStyle/>
                    <a:p>
                      <a:pPr marL="0" marR="0" lvl="0" indent="0" algn="l" rtl="0">
                        <a:lnSpc>
                          <a:spcPct val="90000"/>
                        </a:lnSpc>
                        <a:spcBef>
                          <a:spcPts val="1000"/>
                        </a:spcBef>
                        <a:spcAft>
                          <a:spcPts val="0"/>
                        </a:spcAft>
                        <a:buClr>
                          <a:srgbClr val="000000"/>
                        </a:buClr>
                        <a:buSzPts val="3200"/>
                        <a:buFont typeface="Arial"/>
                        <a:buNone/>
                      </a:pPr>
                      <a:r>
                        <a:rPr lang="pl-PL" sz="1200" b="1" dirty="0" err="1">
                          <a:solidFill>
                            <a:schemeClr val="bg1"/>
                          </a:solidFill>
                          <a:latin typeface="+mj-lt"/>
                        </a:rPr>
                        <a:t>Specific</a:t>
                      </a:r>
                      <a:r>
                        <a:rPr lang="pl-PL" sz="1200" b="1" dirty="0">
                          <a:solidFill>
                            <a:schemeClr val="bg1"/>
                          </a:solidFill>
                          <a:latin typeface="+mj-lt"/>
                        </a:rPr>
                        <a:t> </a:t>
                      </a:r>
                      <a:r>
                        <a:rPr lang="pl-PL" sz="1200" b="1" dirty="0" err="1">
                          <a:solidFill>
                            <a:schemeClr val="bg1"/>
                          </a:solidFill>
                          <a:latin typeface="+mj-lt"/>
                        </a:rPr>
                        <a:t>associations</a:t>
                      </a:r>
                      <a:r>
                        <a:rPr lang="pl-PL" sz="1200" b="1" dirty="0">
                          <a:solidFill>
                            <a:schemeClr val="bg1"/>
                          </a:solidFill>
                          <a:latin typeface="+mj-lt"/>
                        </a:rPr>
                        <a:t>/</a:t>
                      </a:r>
                    </a:p>
                    <a:p>
                      <a:pPr marL="0" marR="0" lvl="0" indent="0" algn="l" rtl="0">
                        <a:lnSpc>
                          <a:spcPct val="90000"/>
                        </a:lnSpc>
                        <a:spcBef>
                          <a:spcPts val="1000"/>
                        </a:spcBef>
                        <a:spcAft>
                          <a:spcPts val="0"/>
                        </a:spcAft>
                        <a:buClr>
                          <a:srgbClr val="000000"/>
                        </a:buClr>
                        <a:buSzPts val="3200"/>
                        <a:buFont typeface="Arial"/>
                        <a:buNone/>
                      </a:pPr>
                      <a:r>
                        <a:rPr lang="pl-PL" sz="1200" b="1" dirty="0" err="1">
                          <a:solidFill>
                            <a:schemeClr val="bg1"/>
                          </a:solidFill>
                          <a:latin typeface="+mj-lt"/>
                        </a:rPr>
                        <a:t>Attributes</a:t>
                      </a:r>
                      <a:endParaRPr lang="pl-PL" sz="1200" b="1" dirty="0">
                        <a:solidFill>
                          <a:schemeClr val="bg1"/>
                        </a:solidFill>
                        <a:latin typeface="+mj-lt"/>
                      </a:endParaRPr>
                    </a:p>
                    <a:p>
                      <a:pPr marL="0" marR="0" lvl="0" indent="0" algn="l" rtl="0">
                        <a:lnSpc>
                          <a:spcPct val="90000"/>
                        </a:lnSpc>
                        <a:spcBef>
                          <a:spcPts val="1000"/>
                        </a:spcBef>
                        <a:spcAft>
                          <a:spcPts val="0"/>
                        </a:spcAft>
                        <a:buClr>
                          <a:srgbClr val="000000"/>
                        </a:buClr>
                        <a:buSzPts val="3200"/>
                        <a:buFont typeface="Arial"/>
                        <a:buNone/>
                      </a:pPr>
                      <a:r>
                        <a:rPr lang="pl-PL" sz="1000" baseline="0" dirty="0">
                          <a:solidFill>
                            <a:schemeClr val="bg1"/>
                          </a:solidFill>
                          <a:latin typeface="Rubik" pitchFamily="2" charset="-79"/>
                          <a:ea typeface="Arial"/>
                          <a:cs typeface="Arial"/>
                          <a:sym typeface="Arial"/>
                        </a:rPr>
                        <a:t>Specyficzne atrybuty marki</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rgbClr val="000000"/>
                          </a:solidFill>
                          <a:latin typeface="+mn-lt"/>
                          <a:sym typeface="Arial"/>
                        </a:rPr>
                        <a:t>Wskaźnik pokazuje czy marka i jej produkty kojarzone są z konkretnymi atrybutami wynikającymi z jej strategii.</a:t>
                      </a: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rgbClr val="000000"/>
                          </a:solidFill>
                          <a:latin typeface="+mn-lt"/>
                          <a:sym typeface="Arial"/>
                        </a:rPr>
                        <a:t>Pozwala na stwierdzenie czy strategia komunikacji działa wśród odbiorców i czy marka osiąga swoje cele związane z budowaniem z nią odpowiednich skojarzeń. </a:t>
                      </a: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rgbClr val="000000"/>
                          </a:solidFill>
                          <a:latin typeface="+mn-lt"/>
                          <a:sym typeface="Arial"/>
                        </a:rPr>
                        <a:t>Wyrażona jest jako procent osób, które kojarzą wybrane atrybuty marki lub jej produktów.</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1000" kern="1200" baseline="0" dirty="0">
                          <a:solidFill>
                            <a:schemeClr val="dk1"/>
                          </a:solidFill>
                          <a:latin typeface="+mn-lt"/>
                          <a:ea typeface="+mn-ea"/>
                          <a:cs typeface="+mn-cs"/>
                        </a:rPr>
                        <a:t>Ilościowe badanie konsumenckie </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1000" b="0" i="0" u="none" strike="noStrike" baseline="0" dirty="0">
                          <a:solidFill>
                            <a:srgbClr val="000000"/>
                          </a:solidFill>
                          <a:latin typeface="+mn-lt"/>
                          <a:ea typeface="Arial"/>
                          <a:cs typeface="Arial"/>
                          <a:sym typeface="Arial"/>
                        </a:rPr>
                        <a:t>Pozwala ocenić czy komunikacja buduje w oczach konsumentów wyróżnialność i atrybuty marki lub jej produktów/usług zgodny z założeniami strategicznymi firmy.</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82281897"/>
                  </a:ext>
                </a:extLst>
              </a:tr>
            </a:tbl>
          </a:graphicData>
        </a:graphic>
      </p:graphicFrame>
      <p:pic>
        <p:nvPicPr>
          <p:cNvPr id="3" name="Graphic 2">
            <a:extLst>
              <a:ext uri="{FF2B5EF4-FFF2-40B4-BE49-F238E27FC236}">
                <a16:creationId xmlns:a16="http://schemas.microsoft.com/office/drawing/2014/main" id="{09A6D863-0D61-EADC-5168-DB5C0621C30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34008207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6E574-83D0-6A50-27EB-A5214FFB4694}"/>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C75A99FD-2C0F-38BF-42A8-D45F85A85BEF}"/>
              </a:ext>
            </a:extLst>
          </p:cNvPr>
          <p:cNvSpPr/>
          <p:nvPr/>
        </p:nvSpPr>
        <p:spPr>
          <a:xfrm>
            <a:off x="7913766" y="2537"/>
            <a:ext cx="4278234" cy="567572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itle 1">
            <a:extLst>
              <a:ext uri="{FF2B5EF4-FFF2-40B4-BE49-F238E27FC236}">
                <a16:creationId xmlns:a16="http://schemas.microsoft.com/office/drawing/2014/main" id="{DB3D8C7D-D349-D6F6-C53D-65B61BEE3B57}"/>
              </a:ext>
            </a:extLst>
          </p:cNvPr>
          <p:cNvSpPr>
            <a:spLocks noGrp="1"/>
          </p:cNvSpPr>
          <p:nvPr>
            <p:ph type="title"/>
          </p:nvPr>
        </p:nvSpPr>
        <p:spPr>
          <a:xfrm>
            <a:off x="436148" y="492655"/>
            <a:ext cx="6726166" cy="941929"/>
          </a:xfrm>
        </p:spPr>
        <p:txBody>
          <a:bodyPr>
            <a:noAutofit/>
          </a:bodyPr>
          <a:lstStyle/>
          <a:p>
            <a:pPr>
              <a:lnSpc>
                <a:spcPct val="100000"/>
              </a:lnSpc>
              <a:spcBef>
                <a:spcPts val="0"/>
              </a:spcBef>
              <a:buClr>
                <a:srgbClr val="000000"/>
              </a:buClr>
              <a:buSzPct val="100000"/>
            </a:pPr>
            <a:r>
              <a:rPr lang="pl-PL" sz="5000" dirty="0">
                <a:ea typeface="Calibri"/>
                <a:cs typeface="Calibri"/>
                <a:sym typeface="Calibri"/>
              </a:rPr>
              <a:t>Biznes</a:t>
            </a:r>
          </a:p>
        </p:txBody>
      </p:sp>
      <p:sp>
        <p:nvSpPr>
          <p:cNvPr id="4" name="Content Placeholder 2">
            <a:extLst>
              <a:ext uri="{FF2B5EF4-FFF2-40B4-BE49-F238E27FC236}">
                <a16:creationId xmlns:a16="http://schemas.microsoft.com/office/drawing/2014/main" id="{5F0175BF-BE8B-2E16-9DB6-2D6E09328899}"/>
              </a:ext>
            </a:extLst>
          </p:cNvPr>
          <p:cNvSpPr txBox="1">
            <a:spLocks/>
          </p:cNvSpPr>
          <p:nvPr/>
        </p:nvSpPr>
        <p:spPr>
          <a:xfrm>
            <a:off x="436148" y="2745119"/>
            <a:ext cx="6397062" cy="2802338"/>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Jak ocenić wpływ działań marketingowych na biznes (sprzedaż, marżę ze sprzedaży, zysk)?</a:t>
            </a:r>
          </a:p>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Czy jesteśmy w stanie podnieść cenę produktu bez straty dla sprzedaży?</a:t>
            </a:r>
          </a:p>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Jaki jest nasz udział w rynku?</a:t>
            </a:r>
          </a:p>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Czy zdobywamy nowych klientów, czy stali klienci z nami zostają?</a:t>
            </a:r>
          </a:p>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Ile warto inwestować w utrzymywanie stałego klienta?</a:t>
            </a:r>
          </a:p>
        </p:txBody>
      </p:sp>
      <p:pic>
        <p:nvPicPr>
          <p:cNvPr id="5" name="Graphic 4">
            <a:extLst>
              <a:ext uri="{FF2B5EF4-FFF2-40B4-BE49-F238E27FC236}">
                <a16:creationId xmlns:a16="http://schemas.microsoft.com/office/drawing/2014/main" id="{BCCC75EE-DBB6-DAB2-16D8-BF4AF49C2D7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0" y="6498000"/>
            <a:ext cx="979200" cy="360000"/>
          </a:xfrm>
          <a:prstGeom prst="rect">
            <a:avLst/>
          </a:prstGeom>
        </p:spPr>
      </p:pic>
      <p:sp>
        <p:nvSpPr>
          <p:cNvPr id="13" name="Title 1">
            <a:extLst>
              <a:ext uri="{FF2B5EF4-FFF2-40B4-BE49-F238E27FC236}">
                <a16:creationId xmlns:a16="http://schemas.microsoft.com/office/drawing/2014/main" id="{B091D12D-1C82-2DA6-9BA1-4D78DACB62BE}"/>
              </a:ext>
            </a:extLst>
          </p:cNvPr>
          <p:cNvSpPr txBox="1">
            <a:spLocks/>
          </p:cNvSpPr>
          <p:nvPr/>
        </p:nvSpPr>
        <p:spPr>
          <a:xfrm>
            <a:off x="436148" y="1623043"/>
            <a:ext cx="6954665" cy="7620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ct val="100000"/>
            </a:pPr>
            <a:r>
              <a:rPr lang="pl-PL" sz="2600" dirty="0">
                <a:solidFill>
                  <a:schemeClr val="accent4"/>
                </a:solidFill>
                <a:ea typeface="Calibri"/>
                <a:cs typeface="Calibri"/>
                <a:sym typeface="Calibri"/>
              </a:rPr>
              <a:t>Kluczowe pytania </a:t>
            </a:r>
          </a:p>
          <a:p>
            <a:pPr>
              <a:lnSpc>
                <a:spcPct val="100000"/>
              </a:lnSpc>
              <a:spcBef>
                <a:spcPts val="0"/>
              </a:spcBef>
              <a:buClr>
                <a:srgbClr val="000000"/>
              </a:buClr>
              <a:buSzPct val="100000"/>
            </a:pPr>
            <a:r>
              <a:rPr lang="pl-PL" sz="2600" dirty="0">
                <a:solidFill>
                  <a:schemeClr val="accent4"/>
                </a:solidFill>
                <a:ea typeface="Calibri"/>
                <a:cs typeface="Calibri"/>
                <a:sym typeface="Calibri"/>
              </a:rPr>
              <a:t>prowadzące do wyboru wskaźników:</a:t>
            </a:r>
          </a:p>
        </p:txBody>
      </p:sp>
      <p:pic>
        <p:nvPicPr>
          <p:cNvPr id="18" name="Picture 17">
            <a:extLst>
              <a:ext uri="{FF2B5EF4-FFF2-40B4-BE49-F238E27FC236}">
                <a16:creationId xmlns:a16="http://schemas.microsoft.com/office/drawing/2014/main" id="{61452BD2-E2EF-A716-0D79-B0749EA654A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259420" y="516624"/>
            <a:ext cx="4338576" cy="5675463"/>
          </a:xfrm>
          <a:prstGeom prst="rect">
            <a:avLst/>
          </a:prstGeom>
        </p:spPr>
      </p:pic>
      <p:pic>
        <p:nvPicPr>
          <p:cNvPr id="23" name="Picture 22">
            <a:extLst>
              <a:ext uri="{FF2B5EF4-FFF2-40B4-BE49-F238E27FC236}">
                <a16:creationId xmlns:a16="http://schemas.microsoft.com/office/drawing/2014/main" id="{F9557A3D-927E-71A2-673D-50CF19E713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V="1">
            <a:off x="9334500" y="5834"/>
            <a:ext cx="2857500" cy="1428750"/>
          </a:xfrm>
          <a:prstGeom prst="rect">
            <a:avLst/>
          </a:prstGeom>
        </p:spPr>
      </p:pic>
      <p:pic>
        <p:nvPicPr>
          <p:cNvPr id="3" name="Graphic 2">
            <a:extLst>
              <a:ext uri="{FF2B5EF4-FFF2-40B4-BE49-F238E27FC236}">
                <a16:creationId xmlns:a16="http://schemas.microsoft.com/office/drawing/2014/main" id="{BFB4D49F-E400-3E56-3E6B-7E1E8392FBDB}"/>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29007647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86659-04B1-4D76-91BB-5425A0A1451D}"/>
            </a:ext>
          </a:extLst>
        </p:cNvPr>
        <p:cNvGrpSpPr/>
        <p:nvPr/>
      </p:nvGrpSpPr>
      <p:grpSpPr>
        <a:xfrm>
          <a:off x="0" y="0"/>
          <a:ext cx="0" cy="0"/>
          <a:chOff x="0" y="0"/>
          <a:chExt cx="0" cy="0"/>
        </a:xfrm>
      </p:grpSpPr>
      <p:grpSp>
        <p:nvGrpSpPr>
          <p:cNvPr id="49" name="Group 48">
            <a:extLst>
              <a:ext uri="{FF2B5EF4-FFF2-40B4-BE49-F238E27FC236}">
                <a16:creationId xmlns:a16="http://schemas.microsoft.com/office/drawing/2014/main" id="{D5F6EF8F-7229-8CB6-E69E-115A6FC6212A}"/>
              </a:ext>
            </a:extLst>
          </p:cNvPr>
          <p:cNvGrpSpPr/>
          <p:nvPr/>
        </p:nvGrpSpPr>
        <p:grpSpPr>
          <a:xfrm>
            <a:off x="5829278" y="5700757"/>
            <a:ext cx="5709659" cy="730185"/>
            <a:chOff x="6095999" y="5843848"/>
            <a:chExt cx="5709659" cy="730185"/>
          </a:xfrm>
        </p:grpSpPr>
        <p:grpSp>
          <p:nvGrpSpPr>
            <p:cNvPr id="255" name="Group 254">
              <a:extLst>
                <a:ext uri="{FF2B5EF4-FFF2-40B4-BE49-F238E27FC236}">
                  <a16:creationId xmlns:a16="http://schemas.microsoft.com/office/drawing/2014/main" id="{276F9BD6-5EED-E5D4-B10C-7E743C8F959C}"/>
                </a:ext>
              </a:extLst>
            </p:cNvPr>
            <p:cNvGrpSpPr/>
            <p:nvPr/>
          </p:nvGrpSpPr>
          <p:grpSpPr>
            <a:xfrm>
              <a:off x="6095999" y="5843848"/>
              <a:ext cx="5709659" cy="730185"/>
              <a:chOff x="386345" y="1046045"/>
              <a:chExt cx="11421524" cy="1460650"/>
            </a:xfrm>
          </p:grpSpPr>
          <p:pic>
            <p:nvPicPr>
              <p:cNvPr id="242" name="Graphic 241">
                <a:extLst>
                  <a:ext uri="{FF2B5EF4-FFF2-40B4-BE49-F238E27FC236}">
                    <a16:creationId xmlns:a16="http://schemas.microsoft.com/office/drawing/2014/main" id="{1731042E-3A0F-DB62-3BE4-88F96F53FD4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6345" y="1046045"/>
                <a:ext cx="2329894" cy="815463"/>
              </a:xfrm>
              <a:prstGeom prst="rect">
                <a:avLst/>
              </a:prstGeom>
              <a:effectLst/>
            </p:spPr>
          </p:pic>
          <p:pic>
            <p:nvPicPr>
              <p:cNvPr id="243" name="Graphic 242">
                <a:extLst>
                  <a:ext uri="{FF2B5EF4-FFF2-40B4-BE49-F238E27FC236}">
                    <a16:creationId xmlns:a16="http://schemas.microsoft.com/office/drawing/2014/main" id="{B258BDDF-FE32-B7F0-7468-459D19C7D4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31055" y="1046045"/>
                <a:ext cx="2329894" cy="815463"/>
              </a:xfrm>
              <a:prstGeom prst="rect">
                <a:avLst/>
              </a:prstGeom>
              <a:effectLst/>
            </p:spPr>
          </p:pic>
          <p:pic>
            <p:nvPicPr>
              <p:cNvPr id="244" name="Graphic 243">
                <a:extLst>
                  <a:ext uri="{FF2B5EF4-FFF2-40B4-BE49-F238E27FC236}">
                    <a16:creationId xmlns:a16="http://schemas.microsoft.com/office/drawing/2014/main" id="{823847A4-6E45-509F-077E-3BCA7CB543F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03410" y="1046045"/>
                <a:ext cx="2329894" cy="815463"/>
              </a:xfrm>
              <a:prstGeom prst="rect">
                <a:avLst/>
              </a:prstGeom>
              <a:effectLst/>
            </p:spPr>
          </p:pic>
          <p:pic>
            <p:nvPicPr>
              <p:cNvPr id="245" name="Graphic 244">
                <a:extLst>
                  <a:ext uri="{FF2B5EF4-FFF2-40B4-BE49-F238E27FC236}">
                    <a16:creationId xmlns:a16="http://schemas.microsoft.com/office/drawing/2014/main" id="{866CECD0-1B51-2588-7814-E911F3D6AF0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475764" y="1046045"/>
                <a:ext cx="2329894" cy="815463"/>
              </a:xfrm>
              <a:prstGeom prst="rect">
                <a:avLst/>
              </a:prstGeom>
              <a:effectLst/>
            </p:spPr>
          </p:pic>
          <p:sp>
            <p:nvSpPr>
              <p:cNvPr id="250" name="TextBox 249">
                <a:extLst>
                  <a:ext uri="{FF2B5EF4-FFF2-40B4-BE49-F238E27FC236}">
                    <a16:creationId xmlns:a16="http://schemas.microsoft.com/office/drawing/2014/main" id="{24D7AAAE-2583-8D87-B5EA-4DC7C5A57C32}"/>
                  </a:ext>
                </a:extLst>
              </p:cNvPr>
              <p:cNvSpPr txBox="1"/>
              <p:nvPr/>
            </p:nvSpPr>
            <p:spPr>
              <a:xfrm>
                <a:off x="389895" y="1910711"/>
                <a:ext cx="11417974" cy="595984"/>
              </a:xfrm>
              <a:prstGeom prst="rect">
                <a:avLst/>
              </a:prstGeom>
              <a:noFill/>
            </p:spPr>
            <p:txBody>
              <a:bodyPr wrap="square" rtlCol="0">
                <a:spAutoFit/>
              </a:bodyPr>
              <a:lstStyle/>
              <a:p>
                <a:pPr algn="ctr"/>
                <a:r>
                  <a:rPr lang="pl-PL" sz="1500" spc="600" dirty="0"/>
                  <a:t>CYKL BIZNESOWY</a:t>
                </a:r>
              </a:p>
            </p:txBody>
          </p:sp>
          <p:pic>
            <p:nvPicPr>
              <p:cNvPr id="251" name="Graphic 250">
                <a:extLst>
                  <a:ext uri="{FF2B5EF4-FFF2-40B4-BE49-F238E27FC236}">
                    <a16:creationId xmlns:a16="http://schemas.microsoft.com/office/drawing/2014/main" id="{C0587DCF-B93D-71CF-3EFB-87EB254E9442}"/>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2650404" y="1061956"/>
                <a:ext cx="2329200" cy="815218"/>
              </a:xfrm>
              <a:prstGeom prst="rect">
                <a:avLst/>
              </a:prstGeom>
              <a:effectLst/>
            </p:spPr>
          </p:pic>
        </p:grpSp>
        <p:pic>
          <p:nvPicPr>
            <p:cNvPr id="40" name="Graphic 39">
              <a:extLst>
                <a:ext uri="{FF2B5EF4-FFF2-40B4-BE49-F238E27FC236}">
                  <a16:creationId xmlns:a16="http://schemas.microsoft.com/office/drawing/2014/main" id="{33D96695-DE8E-8AEB-6A65-5F1CF16162A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77749" y="5891513"/>
              <a:ext cx="288000" cy="288000"/>
            </a:xfrm>
            <a:prstGeom prst="rect">
              <a:avLst/>
            </a:prstGeom>
          </p:spPr>
        </p:pic>
        <p:pic>
          <p:nvPicPr>
            <p:cNvPr id="42" name="Graphic 41">
              <a:extLst>
                <a:ext uri="{FF2B5EF4-FFF2-40B4-BE49-F238E27FC236}">
                  <a16:creationId xmlns:a16="http://schemas.microsoft.com/office/drawing/2014/main" id="{BC1721A0-FB78-276D-F582-6A298521B69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941394" y="5891513"/>
              <a:ext cx="288000" cy="288000"/>
            </a:xfrm>
            <a:prstGeom prst="rect">
              <a:avLst/>
            </a:prstGeom>
          </p:spPr>
        </p:pic>
        <p:pic>
          <p:nvPicPr>
            <p:cNvPr id="44" name="Graphic 43">
              <a:extLst>
                <a:ext uri="{FF2B5EF4-FFF2-40B4-BE49-F238E27FC236}">
                  <a16:creationId xmlns:a16="http://schemas.microsoft.com/office/drawing/2014/main" id="{AC02E761-2201-AFA0-BD00-03697B7185E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799943" y="5919506"/>
              <a:ext cx="288000" cy="288000"/>
            </a:xfrm>
            <a:prstGeom prst="rect">
              <a:avLst/>
            </a:prstGeom>
          </p:spPr>
        </p:pic>
        <p:pic>
          <p:nvPicPr>
            <p:cNvPr id="46" name="Graphic 45">
              <a:extLst>
                <a:ext uri="{FF2B5EF4-FFF2-40B4-BE49-F238E27FC236}">
                  <a16:creationId xmlns:a16="http://schemas.microsoft.com/office/drawing/2014/main" id="{63520C94-AABF-6213-1833-FA36DE0589D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532936" y="5891513"/>
              <a:ext cx="288000" cy="288000"/>
            </a:xfrm>
            <a:prstGeom prst="rect">
              <a:avLst/>
            </a:prstGeom>
          </p:spPr>
        </p:pic>
        <p:pic>
          <p:nvPicPr>
            <p:cNvPr id="48" name="Graphic 47">
              <a:extLst>
                <a:ext uri="{FF2B5EF4-FFF2-40B4-BE49-F238E27FC236}">
                  <a16:creationId xmlns:a16="http://schemas.microsoft.com/office/drawing/2014/main" id="{AB07DD12-A7E6-009B-04E0-FF82C04CAAF5}"/>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1054922" y="5891513"/>
              <a:ext cx="288000" cy="288000"/>
            </a:xfrm>
            <a:prstGeom prst="rect">
              <a:avLst/>
            </a:prstGeom>
          </p:spPr>
        </p:pic>
      </p:grpSp>
      <p:sp>
        <p:nvSpPr>
          <p:cNvPr id="39" name="Sześciokąt 26">
            <a:extLst>
              <a:ext uri="{FF2B5EF4-FFF2-40B4-BE49-F238E27FC236}">
                <a16:creationId xmlns:a16="http://schemas.microsoft.com/office/drawing/2014/main" id="{723CD297-0DEF-DEEA-A979-026BD5BF5CA0}"/>
              </a:ext>
            </a:extLst>
          </p:cNvPr>
          <p:cNvSpPr/>
          <p:nvPr/>
        </p:nvSpPr>
        <p:spPr>
          <a:xfrm>
            <a:off x="10738785" y="2960644"/>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1" name="Sześciokąt 26">
            <a:extLst>
              <a:ext uri="{FF2B5EF4-FFF2-40B4-BE49-F238E27FC236}">
                <a16:creationId xmlns:a16="http://schemas.microsoft.com/office/drawing/2014/main" id="{0F4F7A2F-C26F-7CE8-A84D-3CBB5A71DFAE}"/>
              </a:ext>
            </a:extLst>
          </p:cNvPr>
          <p:cNvSpPr/>
          <p:nvPr/>
        </p:nvSpPr>
        <p:spPr>
          <a:xfrm>
            <a:off x="10738785" y="393320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3" name="Sześciokąt 26">
            <a:extLst>
              <a:ext uri="{FF2B5EF4-FFF2-40B4-BE49-F238E27FC236}">
                <a16:creationId xmlns:a16="http://schemas.microsoft.com/office/drawing/2014/main" id="{3A35354E-096E-4727-D935-2589FA83594B}"/>
              </a:ext>
            </a:extLst>
          </p:cNvPr>
          <p:cNvSpPr/>
          <p:nvPr/>
        </p:nvSpPr>
        <p:spPr>
          <a:xfrm>
            <a:off x="9876077" y="2480095"/>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5" name="Sześciokąt 26">
            <a:extLst>
              <a:ext uri="{FF2B5EF4-FFF2-40B4-BE49-F238E27FC236}">
                <a16:creationId xmlns:a16="http://schemas.microsoft.com/office/drawing/2014/main" id="{0A53DF70-B24B-5EDB-2764-B24B53B13766}"/>
              </a:ext>
            </a:extLst>
          </p:cNvPr>
          <p:cNvSpPr/>
          <p:nvPr/>
        </p:nvSpPr>
        <p:spPr>
          <a:xfrm>
            <a:off x="9876077" y="3452656"/>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7" name="Sześciokąt 26">
            <a:extLst>
              <a:ext uri="{FF2B5EF4-FFF2-40B4-BE49-F238E27FC236}">
                <a16:creationId xmlns:a16="http://schemas.microsoft.com/office/drawing/2014/main" id="{290AA20B-AD5F-E1C0-7B47-3F145592DCA6}"/>
              </a:ext>
            </a:extLst>
          </p:cNvPr>
          <p:cNvSpPr/>
          <p:nvPr/>
        </p:nvSpPr>
        <p:spPr>
          <a:xfrm>
            <a:off x="9013374" y="1993816"/>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0" name="Sześciokąt 26">
            <a:extLst>
              <a:ext uri="{FF2B5EF4-FFF2-40B4-BE49-F238E27FC236}">
                <a16:creationId xmlns:a16="http://schemas.microsoft.com/office/drawing/2014/main" id="{7F9FF02C-FBCA-F290-3710-37B50FA2EF06}"/>
              </a:ext>
            </a:extLst>
          </p:cNvPr>
          <p:cNvSpPr/>
          <p:nvPr/>
        </p:nvSpPr>
        <p:spPr>
          <a:xfrm>
            <a:off x="9013374" y="2966377"/>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1" name="Sześciokąt 26">
            <a:extLst>
              <a:ext uri="{FF2B5EF4-FFF2-40B4-BE49-F238E27FC236}">
                <a16:creationId xmlns:a16="http://schemas.microsoft.com/office/drawing/2014/main" id="{23FC9F71-976E-1872-CCFD-F70B02483650}"/>
              </a:ext>
            </a:extLst>
          </p:cNvPr>
          <p:cNvSpPr/>
          <p:nvPr/>
        </p:nvSpPr>
        <p:spPr>
          <a:xfrm>
            <a:off x="9013374" y="3938938"/>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2" name="Sześciokąt 26">
            <a:extLst>
              <a:ext uri="{FF2B5EF4-FFF2-40B4-BE49-F238E27FC236}">
                <a16:creationId xmlns:a16="http://schemas.microsoft.com/office/drawing/2014/main" id="{57B55EE0-169E-BBCD-324F-B42F29866D7C}"/>
              </a:ext>
            </a:extLst>
          </p:cNvPr>
          <p:cNvSpPr/>
          <p:nvPr/>
        </p:nvSpPr>
        <p:spPr>
          <a:xfrm>
            <a:off x="8150672" y="2480095"/>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3" name="Sześciokąt 26">
            <a:extLst>
              <a:ext uri="{FF2B5EF4-FFF2-40B4-BE49-F238E27FC236}">
                <a16:creationId xmlns:a16="http://schemas.microsoft.com/office/drawing/2014/main" id="{0AE9D153-5743-0A1E-289B-BE712FF03630}"/>
              </a:ext>
            </a:extLst>
          </p:cNvPr>
          <p:cNvSpPr/>
          <p:nvPr/>
        </p:nvSpPr>
        <p:spPr>
          <a:xfrm>
            <a:off x="8150672" y="3452656"/>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4" name="Sześciokąt 26">
            <a:extLst>
              <a:ext uri="{FF2B5EF4-FFF2-40B4-BE49-F238E27FC236}">
                <a16:creationId xmlns:a16="http://schemas.microsoft.com/office/drawing/2014/main" id="{128572DE-2430-E288-BA74-576F9A1E4D09}"/>
              </a:ext>
            </a:extLst>
          </p:cNvPr>
          <p:cNvSpPr/>
          <p:nvPr/>
        </p:nvSpPr>
        <p:spPr>
          <a:xfrm>
            <a:off x="8150672" y="4425218"/>
            <a:ext cx="1066873" cy="941222"/>
          </a:xfrm>
          <a:prstGeom prst="hexagon">
            <a:avLst/>
          </a:prstGeom>
          <a:solidFill>
            <a:srgbClr val="0070C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5" name="Sześciokąt 26">
            <a:extLst>
              <a:ext uri="{FF2B5EF4-FFF2-40B4-BE49-F238E27FC236}">
                <a16:creationId xmlns:a16="http://schemas.microsoft.com/office/drawing/2014/main" id="{EB17A33C-0FE6-811E-D69B-B9F5959AB35E}"/>
              </a:ext>
            </a:extLst>
          </p:cNvPr>
          <p:cNvSpPr/>
          <p:nvPr/>
        </p:nvSpPr>
        <p:spPr>
          <a:xfrm>
            <a:off x="7287969" y="199381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6" name="Sześciokąt 26">
            <a:extLst>
              <a:ext uri="{FF2B5EF4-FFF2-40B4-BE49-F238E27FC236}">
                <a16:creationId xmlns:a16="http://schemas.microsoft.com/office/drawing/2014/main" id="{5E480383-0FF8-9880-238D-0FBE8D682BAB}"/>
              </a:ext>
            </a:extLst>
          </p:cNvPr>
          <p:cNvSpPr/>
          <p:nvPr/>
        </p:nvSpPr>
        <p:spPr>
          <a:xfrm>
            <a:off x="7287969" y="2966377"/>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7" name="Sześciokąt 26">
            <a:extLst>
              <a:ext uri="{FF2B5EF4-FFF2-40B4-BE49-F238E27FC236}">
                <a16:creationId xmlns:a16="http://schemas.microsoft.com/office/drawing/2014/main" id="{ED517DFC-1397-42D4-D305-4B3073070A83}"/>
              </a:ext>
            </a:extLst>
          </p:cNvPr>
          <p:cNvSpPr/>
          <p:nvPr/>
        </p:nvSpPr>
        <p:spPr>
          <a:xfrm>
            <a:off x="7287969" y="3938938"/>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8" name="Sześciokąt 26">
            <a:extLst>
              <a:ext uri="{FF2B5EF4-FFF2-40B4-BE49-F238E27FC236}">
                <a16:creationId xmlns:a16="http://schemas.microsoft.com/office/drawing/2014/main" id="{CD06E274-638E-1126-4CC8-2E9168018835}"/>
              </a:ext>
            </a:extLst>
          </p:cNvPr>
          <p:cNvSpPr/>
          <p:nvPr/>
        </p:nvSpPr>
        <p:spPr>
          <a:xfrm>
            <a:off x="6425266" y="1505840"/>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9" name="Sześciokąt 26">
            <a:extLst>
              <a:ext uri="{FF2B5EF4-FFF2-40B4-BE49-F238E27FC236}">
                <a16:creationId xmlns:a16="http://schemas.microsoft.com/office/drawing/2014/main" id="{4951C58D-A87F-4415-FCD0-9EAF625A2723}"/>
              </a:ext>
            </a:extLst>
          </p:cNvPr>
          <p:cNvSpPr/>
          <p:nvPr/>
        </p:nvSpPr>
        <p:spPr>
          <a:xfrm>
            <a:off x="6425266" y="247840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0" name="Sześciokąt 26">
            <a:extLst>
              <a:ext uri="{FF2B5EF4-FFF2-40B4-BE49-F238E27FC236}">
                <a16:creationId xmlns:a16="http://schemas.microsoft.com/office/drawing/2014/main" id="{7E42296A-35F8-BD45-FA4D-96D2C585F0AD}"/>
              </a:ext>
            </a:extLst>
          </p:cNvPr>
          <p:cNvSpPr/>
          <p:nvPr/>
        </p:nvSpPr>
        <p:spPr>
          <a:xfrm>
            <a:off x="6425266" y="345096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1" name="Sześciokąt 26">
            <a:extLst>
              <a:ext uri="{FF2B5EF4-FFF2-40B4-BE49-F238E27FC236}">
                <a16:creationId xmlns:a16="http://schemas.microsoft.com/office/drawing/2014/main" id="{3ECA3DF6-582B-94CE-3FED-0B28CD4229C3}"/>
              </a:ext>
            </a:extLst>
          </p:cNvPr>
          <p:cNvSpPr/>
          <p:nvPr/>
        </p:nvSpPr>
        <p:spPr>
          <a:xfrm>
            <a:off x="5562563" y="199212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2" name="Sześciokąt 26">
            <a:extLst>
              <a:ext uri="{FF2B5EF4-FFF2-40B4-BE49-F238E27FC236}">
                <a16:creationId xmlns:a16="http://schemas.microsoft.com/office/drawing/2014/main" id="{8126EC5C-B9DC-E6DD-368C-D8DCCF810FA8}"/>
              </a:ext>
            </a:extLst>
          </p:cNvPr>
          <p:cNvSpPr/>
          <p:nvPr/>
        </p:nvSpPr>
        <p:spPr>
          <a:xfrm>
            <a:off x="5562563" y="296468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3" name="Sześciokąt 26">
            <a:extLst>
              <a:ext uri="{FF2B5EF4-FFF2-40B4-BE49-F238E27FC236}">
                <a16:creationId xmlns:a16="http://schemas.microsoft.com/office/drawing/2014/main" id="{D4043F3A-294A-665B-DB94-6DBA470AC6A7}"/>
              </a:ext>
            </a:extLst>
          </p:cNvPr>
          <p:cNvSpPr/>
          <p:nvPr/>
        </p:nvSpPr>
        <p:spPr>
          <a:xfrm>
            <a:off x="5562563" y="393724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28" name="Sześciokąt 26">
            <a:extLst>
              <a:ext uri="{FF2B5EF4-FFF2-40B4-BE49-F238E27FC236}">
                <a16:creationId xmlns:a16="http://schemas.microsoft.com/office/drawing/2014/main" id="{9D4DAF03-E662-BF89-CC2A-12BF26D9DA06}"/>
              </a:ext>
            </a:extLst>
          </p:cNvPr>
          <p:cNvSpPr/>
          <p:nvPr/>
        </p:nvSpPr>
        <p:spPr>
          <a:xfrm>
            <a:off x="4699860" y="1505840"/>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29" name="Sześciokąt 26">
            <a:extLst>
              <a:ext uri="{FF2B5EF4-FFF2-40B4-BE49-F238E27FC236}">
                <a16:creationId xmlns:a16="http://schemas.microsoft.com/office/drawing/2014/main" id="{F1C8407D-C035-A7A4-29AE-1DD1C0909AFD}"/>
              </a:ext>
            </a:extLst>
          </p:cNvPr>
          <p:cNvSpPr/>
          <p:nvPr/>
        </p:nvSpPr>
        <p:spPr>
          <a:xfrm>
            <a:off x="4699860" y="247840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0" name="Sześciokąt 26">
            <a:extLst>
              <a:ext uri="{FF2B5EF4-FFF2-40B4-BE49-F238E27FC236}">
                <a16:creationId xmlns:a16="http://schemas.microsoft.com/office/drawing/2014/main" id="{B5CA44D0-25FC-0E88-442F-C8E5D0D36D8A}"/>
              </a:ext>
            </a:extLst>
          </p:cNvPr>
          <p:cNvSpPr/>
          <p:nvPr/>
        </p:nvSpPr>
        <p:spPr>
          <a:xfrm>
            <a:off x="4699860" y="345096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1" name="Sześciokąt 26">
            <a:extLst>
              <a:ext uri="{FF2B5EF4-FFF2-40B4-BE49-F238E27FC236}">
                <a16:creationId xmlns:a16="http://schemas.microsoft.com/office/drawing/2014/main" id="{AF1AF68D-E75B-AD8F-A418-13F5AF0111BC}"/>
              </a:ext>
            </a:extLst>
          </p:cNvPr>
          <p:cNvSpPr/>
          <p:nvPr/>
        </p:nvSpPr>
        <p:spPr>
          <a:xfrm>
            <a:off x="4699860" y="4423524"/>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2" name="Sześciokąt 26">
            <a:extLst>
              <a:ext uri="{FF2B5EF4-FFF2-40B4-BE49-F238E27FC236}">
                <a16:creationId xmlns:a16="http://schemas.microsoft.com/office/drawing/2014/main" id="{024B5E07-3FF8-7B49-B8F8-85DA3B848CC5}"/>
              </a:ext>
            </a:extLst>
          </p:cNvPr>
          <p:cNvSpPr/>
          <p:nvPr/>
        </p:nvSpPr>
        <p:spPr>
          <a:xfrm>
            <a:off x="3837157" y="199212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3" name="Sześciokąt 26">
            <a:extLst>
              <a:ext uri="{FF2B5EF4-FFF2-40B4-BE49-F238E27FC236}">
                <a16:creationId xmlns:a16="http://schemas.microsoft.com/office/drawing/2014/main" id="{0DEE6589-3EF2-726E-3320-74E23F07CDB9}"/>
              </a:ext>
            </a:extLst>
          </p:cNvPr>
          <p:cNvSpPr/>
          <p:nvPr/>
        </p:nvSpPr>
        <p:spPr>
          <a:xfrm>
            <a:off x="3837157" y="296468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4" name="Sześciokąt 26">
            <a:extLst>
              <a:ext uri="{FF2B5EF4-FFF2-40B4-BE49-F238E27FC236}">
                <a16:creationId xmlns:a16="http://schemas.microsoft.com/office/drawing/2014/main" id="{4ADAD9B7-40D8-CCFA-CD08-851F98CAF6FC}"/>
              </a:ext>
            </a:extLst>
          </p:cNvPr>
          <p:cNvSpPr/>
          <p:nvPr/>
        </p:nvSpPr>
        <p:spPr>
          <a:xfrm>
            <a:off x="3837157" y="393724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5" name="Sześciokąt 26">
            <a:extLst>
              <a:ext uri="{FF2B5EF4-FFF2-40B4-BE49-F238E27FC236}">
                <a16:creationId xmlns:a16="http://schemas.microsoft.com/office/drawing/2014/main" id="{7C340991-C748-AE19-E03D-0F566DE5AFB2}"/>
              </a:ext>
            </a:extLst>
          </p:cNvPr>
          <p:cNvSpPr/>
          <p:nvPr/>
        </p:nvSpPr>
        <p:spPr>
          <a:xfrm>
            <a:off x="2974454" y="151157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6" name="Sześciokąt 26">
            <a:extLst>
              <a:ext uri="{FF2B5EF4-FFF2-40B4-BE49-F238E27FC236}">
                <a16:creationId xmlns:a16="http://schemas.microsoft.com/office/drawing/2014/main" id="{8936BA0D-1FBA-9BF7-B857-C47CE25FF76A}"/>
              </a:ext>
            </a:extLst>
          </p:cNvPr>
          <p:cNvSpPr/>
          <p:nvPr/>
        </p:nvSpPr>
        <p:spPr>
          <a:xfrm>
            <a:off x="2974454" y="248413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7" name="Sześciokąt 26">
            <a:extLst>
              <a:ext uri="{FF2B5EF4-FFF2-40B4-BE49-F238E27FC236}">
                <a16:creationId xmlns:a16="http://schemas.microsoft.com/office/drawing/2014/main" id="{568BC4E4-B1C6-73A1-7AE7-3BE217431FB0}"/>
              </a:ext>
            </a:extLst>
          </p:cNvPr>
          <p:cNvSpPr/>
          <p:nvPr/>
        </p:nvSpPr>
        <p:spPr>
          <a:xfrm>
            <a:off x="2974454" y="3456694"/>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8" name="Sześciokąt 26">
            <a:extLst>
              <a:ext uri="{FF2B5EF4-FFF2-40B4-BE49-F238E27FC236}">
                <a16:creationId xmlns:a16="http://schemas.microsoft.com/office/drawing/2014/main" id="{B0F57277-DF7B-D875-B4AD-20F1AB168294}"/>
              </a:ext>
            </a:extLst>
          </p:cNvPr>
          <p:cNvSpPr/>
          <p:nvPr/>
        </p:nvSpPr>
        <p:spPr>
          <a:xfrm>
            <a:off x="2974454" y="442925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9" name="Sześciokąt 26">
            <a:extLst>
              <a:ext uri="{FF2B5EF4-FFF2-40B4-BE49-F238E27FC236}">
                <a16:creationId xmlns:a16="http://schemas.microsoft.com/office/drawing/2014/main" id="{BD3ADC61-7E81-8ADD-8BBE-5651D01F5D3E}"/>
              </a:ext>
            </a:extLst>
          </p:cNvPr>
          <p:cNvSpPr/>
          <p:nvPr/>
        </p:nvSpPr>
        <p:spPr>
          <a:xfrm>
            <a:off x="2111751" y="1997854"/>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0" name="Sześciokąt 26">
            <a:extLst>
              <a:ext uri="{FF2B5EF4-FFF2-40B4-BE49-F238E27FC236}">
                <a16:creationId xmlns:a16="http://schemas.microsoft.com/office/drawing/2014/main" id="{18C710C3-F70F-EFCB-EE52-6303A3CFB629}"/>
              </a:ext>
            </a:extLst>
          </p:cNvPr>
          <p:cNvSpPr/>
          <p:nvPr/>
        </p:nvSpPr>
        <p:spPr>
          <a:xfrm>
            <a:off x="2111751" y="297041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1" name="Sześciokąt 26">
            <a:extLst>
              <a:ext uri="{FF2B5EF4-FFF2-40B4-BE49-F238E27FC236}">
                <a16:creationId xmlns:a16="http://schemas.microsoft.com/office/drawing/2014/main" id="{0D85A55C-0600-6B43-6D5D-44FDC84428A5}"/>
              </a:ext>
            </a:extLst>
          </p:cNvPr>
          <p:cNvSpPr/>
          <p:nvPr/>
        </p:nvSpPr>
        <p:spPr>
          <a:xfrm>
            <a:off x="2111751" y="394297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2" name="Sześciokąt 26">
            <a:extLst>
              <a:ext uri="{FF2B5EF4-FFF2-40B4-BE49-F238E27FC236}">
                <a16:creationId xmlns:a16="http://schemas.microsoft.com/office/drawing/2014/main" id="{0624D2D4-54A3-C635-E58F-D3AA8205A570}"/>
              </a:ext>
            </a:extLst>
          </p:cNvPr>
          <p:cNvSpPr/>
          <p:nvPr/>
        </p:nvSpPr>
        <p:spPr>
          <a:xfrm>
            <a:off x="1249048" y="1511572"/>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3" name="Sześciokąt 26">
            <a:extLst>
              <a:ext uri="{FF2B5EF4-FFF2-40B4-BE49-F238E27FC236}">
                <a16:creationId xmlns:a16="http://schemas.microsoft.com/office/drawing/2014/main" id="{2C122274-F247-0BF8-7353-C1BF83E624A9}"/>
              </a:ext>
            </a:extLst>
          </p:cNvPr>
          <p:cNvSpPr/>
          <p:nvPr/>
        </p:nvSpPr>
        <p:spPr>
          <a:xfrm>
            <a:off x="1249048" y="248413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4" name="Sześciokąt 26">
            <a:extLst>
              <a:ext uri="{FF2B5EF4-FFF2-40B4-BE49-F238E27FC236}">
                <a16:creationId xmlns:a16="http://schemas.microsoft.com/office/drawing/2014/main" id="{BD56F339-0AEF-A9E6-3476-41F2151EF911}"/>
              </a:ext>
            </a:extLst>
          </p:cNvPr>
          <p:cNvSpPr/>
          <p:nvPr/>
        </p:nvSpPr>
        <p:spPr>
          <a:xfrm>
            <a:off x="1249048" y="3456694"/>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5" name="Sześciokąt 26">
            <a:extLst>
              <a:ext uri="{FF2B5EF4-FFF2-40B4-BE49-F238E27FC236}">
                <a16:creationId xmlns:a16="http://schemas.microsoft.com/office/drawing/2014/main" id="{3BDEEC66-2635-BAEE-1E9C-43D8BC1966E8}"/>
              </a:ext>
            </a:extLst>
          </p:cNvPr>
          <p:cNvSpPr/>
          <p:nvPr/>
        </p:nvSpPr>
        <p:spPr>
          <a:xfrm>
            <a:off x="386345" y="1997854"/>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6" name="Sześciokąt 26">
            <a:extLst>
              <a:ext uri="{FF2B5EF4-FFF2-40B4-BE49-F238E27FC236}">
                <a16:creationId xmlns:a16="http://schemas.microsoft.com/office/drawing/2014/main" id="{021BA585-A32B-7AFD-18C1-E626DD6A6FAB}"/>
              </a:ext>
            </a:extLst>
          </p:cNvPr>
          <p:cNvSpPr/>
          <p:nvPr/>
        </p:nvSpPr>
        <p:spPr>
          <a:xfrm>
            <a:off x="386345" y="297041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grpSp>
        <p:nvGrpSpPr>
          <p:cNvPr id="147" name="Group 146">
            <a:extLst>
              <a:ext uri="{FF2B5EF4-FFF2-40B4-BE49-F238E27FC236}">
                <a16:creationId xmlns:a16="http://schemas.microsoft.com/office/drawing/2014/main" id="{98F19699-01A5-1880-3DC1-F5AF0AEE857E}"/>
              </a:ext>
            </a:extLst>
          </p:cNvPr>
          <p:cNvGrpSpPr/>
          <p:nvPr/>
        </p:nvGrpSpPr>
        <p:grpSpPr>
          <a:xfrm>
            <a:off x="8150669" y="1993816"/>
            <a:ext cx="2792282" cy="3179182"/>
            <a:chOff x="8150669" y="2252588"/>
            <a:chExt cx="2792282" cy="3179182"/>
          </a:xfrm>
        </p:grpSpPr>
        <p:sp>
          <p:nvSpPr>
            <p:cNvPr id="280" name="pole tekstowe 107">
              <a:extLst>
                <a:ext uri="{FF2B5EF4-FFF2-40B4-BE49-F238E27FC236}">
                  <a16:creationId xmlns:a16="http://schemas.microsoft.com/office/drawing/2014/main" id="{4E5FC133-96AB-5EF0-BE44-53C61889C860}"/>
                </a:ext>
              </a:extLst>
            </p:cNvPr>
            <p:cNvSpPr txBox="1"/>
            <p:nvPr/>
          </p:nvSpPr>
          <p:spPr>
            <a:xfrm>
              <a:off x="8150670" y="273717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- 29 -</a:t>
              </a:r>
            </a:p>
          </p:txBody>
        </p:sp>
        <p:sp>
          <p:nvSpPr>
            <p:cNvPr id="281" name="pole tekstowe 107">
              <a:extLst>
                <a:ext uri="{FF2B5EF4-FFF2-40B4-BE49-F238E27FC236}">
                  <a16:creationId xmlns:a16="http://schemas.microsoft.com/office/drawing/2014/main" id="{591F1239-8761-C7A4-EDD9-BB125DE40C98}"/>
                </a:ext>
              </a:extLst>
            </p:cNvPr>
            <p:cNvSpPr txBox="1"/>
            <p:nvPr/>
          </p:nvSpPr>
          <p:spPr>
            <a:xfrm>
              <a:off x="8150670" y="37114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- 30 -</a:t>
              </a:r>
            </a:p>
          </p:txBody>
        </p:sp>
        <p:sp>
          <p:nvSpPr>
            <p:cNvPr id="282" name="pole tekstowe 107">
              <a:extLst>
                <a:ext uri="{FF2B5EF4-FFF2-40B4-BE49-F238E27FC236}">
                  <a16:creationId xmlns:a16="http://schemas.microsoft.com/office/drawing/2014/main" id="{049621EA-E18F-2378-77C1-A277B4E6999F}"/>
                </a:ext>
              </a:extLst>
            </p:cNvPr>
            <p:cNvSpPr txBox="1"/>
            <p:nvPr/>
          </p:nvSpPr>
          <p:spPr>
            <a:xfrm>
              <a:off x="8150670" y="4682296"/>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- 31 -</a:t>
              </a:r>
            </a:p>
          </p:txBody>
        </p:sp>
        <p:sp>
          <p:nvSpPr>
            <p:cNvPr id="283" name="pole tekstowe 107">
              <a:extLst>
                <a:ext uri="{FF2B5EF4-FFF2-40B4-BE49-F238E27FC236}">
                  <a16:creationId xmlns:a16="http://schemas.microsoft.com/office/drawing/2014/main" id="{0BE536A7-D403-41A1-DEA9-4B9B1D77D4EE}"/>
                </a:ext>
              </a:extLst>
            </p:cNvPr>
            <p:cNvSpPr txBox="1"/>
            <p:nvPr/>
          </p:nvSpPr>
          <p:spPr>
            <a:xfrm>
              <a:off x="8150669" y="2993062"/>
              <a:ext cx="1066876" cy="415498"/>
            </a:xfrm>
            <a:prstGeom prst="rect">
              <a:avLst/>
            </a:prstGeom>
            <a:noFill/>
          </p:spPr>
          <p:txBody>
            <a:bodyPr wrap="square" lIns="47625" tIns="0" rIns="47625" bIns="0" anchor="ctr">
              <a:spAutoFit/>
            </a:bodyPr>
            <a:lstStyle/>
            <a:p>
              <a:pPr algn="ctr">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Net </a:t>
              </a:r>
            </a:p>
            <a:p>
              <a:pPr algn="ctr">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Contribution</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p>
            <a:p>
              <a:pPr algn="ctr">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ROI</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84" name="pole tekstowe 107">
              <a:extLst>
                <a:ext uri="{FF2B5EF4-FFF2-40B4-BE49-F238E27FC236}">
                  <a16:creationId xmlns:a16="http://schemas.microsoft.com/office/drawing/2014/main" id="{ACDD3550-475C-2F09-0EBF-A08A34C67600}"/>
                </a:ext>
              </a:extLst>
            </p:cNvPr>
            <p:cNvSpPr txBox="1"/>
            <p:nvPr/>
          </p:nvSpPr>
          <p:spPr>
            <a:xfrm>
              <a:off x="8150669" y="4034976"/>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Market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share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value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volume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85" name="pole tekstowe 107">
              <a:extLst>
                <a:ext uri="{FF2B5EF4-FFF2-40B4-BE49-F238E27FC236}">
                  <a16:creationId xmlns:a16="http://schemas.microsoft.com/office/drawing/2014/main" id="{88124B95-A358-ED65-5884-782E92B07B2B}"/>
                </a:ext>
              </a:extLst>
            </p:cNvPr>
            <p:cNvSpPr txBox="1"/>
            <p:nvPr/>
          </p:nvSpPr>
          <p:spPr>
            <a:xfrm>
              <a:off x="8150669" y="4877772"/>
              <a:ext cx="1066876" cy="5539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Avr</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Revenue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per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customer</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purchase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CLV</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86" name="pole tekstowe 107">
              <a:extLst>
                <a:ext uri="{FF2B5EF4-FFF2-40B4-BE49-F238E27FC236}">
                  <a16:creationId xmlns:a16="http://schemas.microsoft.com/office/drawing/2014/main" id="{24ACE451-AE7B-E30D-FBDA-2CE1652B094F}"/>
                </a:ext>
              </a:extLst>
            </p:cNvPr>
            <p:cNvSpPr txBox="1"/>
            <p:nvPr/>
          </p:nvSpPr>
          <p:spPr>
            <a:xfrm>
              <a:off x="9013373" y="225258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- 32 -</a:t>
              </a:r>
            </a:p>
          </p:txBody>
        </p:sp>
        <p:sp>
          <p:nvSpPr>
            <p:cNvPr id="287" name="pole tekstowe 107">
              <a:extLst>
                <a:ext uri="{FF2B5EF4-FFF2-40B4-BE49-F238E27FC236}">
                  <a16:creationId xmlns:a16="http://schemas.microsoft.com/office/drawing/2014/main" id="{820FE75C-28F8-F277-78C8-67235DE484BB}"/>
                </a:ext>
              </a:extLst>
            </p:cNvPr>
            <p:cNvSpPr txBox="1"/>
            <p:nvPr/>
          </p:nvSpPr>
          <p:spPr>
            <a:xfrm>
              <a:off x="9013372" y="2455896"/>
              <a:ext cx="1066876" cy="5539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Sales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revenue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margin</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P</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rofit</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88" name="pole tekstowe 107">
              <a:extLst>
                <a:ext uri="{FF2B5EF4-FFF2-40B4-BE49-F238E27FC236}">
                  <a16:creationId xmlns:a16="http://schemas.microsoft.com/office/drawing/2014/main" id="{7C45483F-F368-8454-B60D-B461CB185724}"/>
                </a:ext>
              </a:extLst>
            </p:cNvPr>
            <p:cNvSpPr txBox="1"/>
            <p:nvPr/>
          </p:nvSpPr>
          <p:spPr>
            <a:xfrm>
              <a:off x="9013373"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- 33 -</a:t>
              </a:r>
            </a:p>
          </p:txBody>
        </p:sp>
        <p:sp>
          <p:nvSpPr>
            <p:cNvPr id="289" name="pole tekstowe 107">
              <a:extLst>
                <a:ext uri="{FF2B5EF4-FFF2-40B4-BE49-F238E27FC236}">
                  <a16:creationId xmlns:a16="http://schemas.microsoft.com/office/drawing/2014/main" id="{F9CC7B5B-15CA-BB69-800D-7C125730335D}"/>
                </a:ext>
              </a:extLst>
            </p:cNvPr>
            <p:cNvSpPr txBox="1"/>
            <p:nvPr/>
          </p:nvSpPr>
          <p:spPr>
            <a:xfrm>
              <a:off x="9013373" y="419197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34</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90" name="pole tekstowe 107">
              <a:extLst>
                <a:ext uri="{FF2B5EF4-FFF2-40B4-BE49-F238E27FC236}">
                  <a16:creationId xmlns:a16="http://schemas.microsoft.com/office/drawing/2014/main" id="{F5D0727F-97C5-2347-464F-5E7FAF2B79EB}"/>
                </a:ext>
              </a:extLst>
            </p:cNvPr>
            <p:cNvSpPr txBox="1"/>
            <p:nvPr/>
          </p:nvSpPr>
          <p:spPr>
            <a:xfrm>
              <a:off x="9013372" y="3416244"/>
              <a:ext cx="1066876" cy="5539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Price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development</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price</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elasticity</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91" name="pole tekstowe 107">
              <a:extLst>
                <a:ext uri="{FF2B5EF4-FFF2-40B4-BE49-F238E27FC236}">
                  <a16:creationId xmlns:a16="http://schemas.microsoft.com/office/drawing/2014/main" id="{6AACF86B-7109-8522-079F-7E4630C969E4}"/>
                </a:ext>
              </a:extLst>
            </p:cNvPr>
            <p:cNvSpPr txBox="1"/>
            <p:nvPr/>
          </p:nvSpPr>
          <p:spPr>
            <a:xfrm>
              <a:off x="9013372" y="4522392"/>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rPr>
                <a:t>Brand </a:t>
              </a:r>
              <a:r>
                <a:rPr kumimoji="0" lang="pl-PL" sz="900" b="1" i="0" u="none" strike="noStrike" kern="1200" cap="none" spc="0" normalizeH="0" baseline="0" noProof="0" dirty="0" err="1">
                  <a:ln>
                    <a:noFill/>
                  </a:ln>
                  <a:solidFill>
                    <a:prstClr val="white"/>
                  </a:solidFill>
                  <a:effectLst/>
                  <a:uLnTx/>
                  <a:uFillTx/>
                  <a:latin typeface="Rubik" pitchFamily="2" charset="-79"/>
                  <a:cs typeface="Rubik" pitchFamily="2" charset="-79"/>
                  <a:sym typeface="Arial"/>
                </a:rPr>
                <a:t>Penetration</a:t>
              </a:r>
              <a:endPar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endParaRPr>
            </a:p>
          </p:txBody>
        </p:sp>
        <p:sp>
          <p:nvSpPr>
            <p:cNvPr id="292" name="pole tekstowe 107">
              <a:extLst>
                <a:ext uri="{FF2B5EF4-FFF2-40B4-BE49-F238E27FC236}">
                  <a16:creationId xmlns:a16="http://schemas.microsoft.com/office/drawing/2014/main" id="{A53B3020-99D3-77B3-A6B5-39A4FF1352FF}"/>
                </a:ext>
              </a:extLst>
            </p:cNvPr>
            <p:cNvSpPr txBox="1"/>
            <p:nvPr/>
          </p:nvSpPr>
          <p:spPr>
            <a:xfrm>
              <a:off x="9876076" y="2737173"/>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- 35 -</a:t>
              </a:r>
            </a:p>
          </p:txBody>
        </p:sp>
        <p:sp>
          <p:nvSpPr>
            <p:cNvPr id="293" name="pole tekstowe 107">
              <a:extLst>
                <a:ext uri="{FF2B5EF4-FFF2-40B4-BE49-F238E27FC236}">
                  <a16:creationId xmlns:a16="http://schemas.microsoft.com/office/drawing/2014/main" id="{1E346FE5-C73F-636C-C3C5-D3C97CBD0BEC}"/>
                </a:ext>
              </a:extLst>
            </p:cNvPr>
            <p:cNvSpPr txBox="1"/>
            <p:nvPr/>
          </p:nvSpPr>
          <p:spPr>
            <a:xfrm>
              <a:off x="9876076" y="3711428"/>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- 36 -</a:t>
              </a:r>
            </a:p>
          </p:txBody>
        </p:sp>
        <p:sp>
          <p:nvSpPr>
            <p:cNvPr id="294" name="pole tekstowe 107">
              <a:extLst>
                <a:ext uri="{FF2B5EF4-FFF2-40B4-BE49-F238E27FC236}">
                  <a16:creationId xmlns:a16="http://schemas.microsoft.com/office/drawing/2014/main" id="{2A06977D-2F12-052E-ACBA-A0C8D157D14C}"/>
                </a:ext>
              </a:extLst>
            </p:cNvPr>
            <p:cNvSpPr txBox="1"/>
            <p:nvPr/>
          </p:nvSpPr>
          <p:spPr>
            <a:xfrm>
              <a:off x="9876075" y="2998794"/>
              <a:ext cx="1066876" cy="415498"/>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Number</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of </a:t>
              </a: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customers</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dynamiics</a:t>
              </a:r>
              <a:r>
                <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rPr>
                <a:t>) </a:t>
              </a:r>
            </a:p>
          </p:txBody>
        </p:sp>
        <p:sp>
          <p:nvSpPr>
            <p:cNvPr id="295" name="pole tekstowe 107">
              <a:extLst>
                <a:ext uri="{FF2B5EF4-FFF2-40B4-BE49-F238E27FC236}">
                  <a16:creationId xmlns:a16="http://schemas.microsoft.com/office/drawing/2014/main" id="{E338EE4A-C75C-1DB8-C96C-E8992DD54362}"/>
                </a:ext>
              </a:extLst>
            </p:cNvPr>
            <p:cNvSpPr txBox="1"/>
            <p:nvPr/>
          </p:nvSpPr>
          <p:spPr>
            <a:xfrm>
              <a:off x="9876075" y="4040708"/>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cs typeface="Rubik" pitchFamily="2" charset="-79"/>
                  <a:sym typeface="Arial"/>
                </a:rPr>
                <a:t>R</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epurchase</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frequency</a:t>
              </a:r>
              <a:endParaRPr kumimoji="0" lang="pl-PL" sz="900" b="1" i="0" u="none" strike="noStrike" kern="0" cap="none" spc="0" normalizeH="0" baseline="0" noProof="0" dirty="0">
                <a:ln>
                  <a:noFill/>
                </a:ln>
                <a:solidFill>
                  <a:srgbClr val="FFFFFF"/>
                </a:solidFill>
                <a:effectLst/>
                <a:uLnTx/>
                <a:uFillTx/>
                <a:latin typeface="Rubik" pitchFamily="2" charset="-79"/>
                <a:cs typeface="Rubik" pitchFamily="2" charset="-79"/>
                <a:sym typeface="Arial"/>
              </a:endParaRPr>
            </a:p>
          </p:txBody>
        </p:sp>
      </p:grpSp>
      <p:pic>
        <p:nvPicPr>
          <p:cNvPr id="3" name="Graphic 2">
            <a:extLst>
              <a:ext uri="{FF2B5EF4-FFF2-40B4-BE49-F238E27FC236}">
                <a16:creationId xmlns:a16="http://schemas.microsoft.com/office/drawing/2014/main" id="{9735146D-7BBB-BDC5-F3FB-82EC825D9D9B}"/>
              </a:ext>
            </a:extLst>
          </p:cNvPr>
          <p:cNvPicPr>
            <a:picLocks noChangeAspect="1"/>
          </p:cNvPicPr>
          <p:nvPr/>
        </p:nvPicPr>
        <p:blipFill>
          <a:blip r:embed="rId23">
            <a:extLst>
              <a:ext uri="{96DAC541-7B7A-43D3-8B79-37D633B846F1}">
                <asvg:svgBlip xmlns:asvg="http://schemas.microsoft.com/office/drawing/2016/SVG/main" r:embed="rId24"/>
              </a:ext>
            </a:extLst>
          </a:blip>
          <a:srcRect/>
          <a:stretch/>
        </p:blipFill>
        <p:spPr>
          <a:xfrm>
            <a:off x="11472000" y="6183000"/>
            <a:ext cx="720000" cy="630000"/>
          </a:xfrm>
          <a:prstGeom prst="rect">
            <a:avLst/>
          </a:prstGeom>
        </p:spPr>
      </p:pic>
      <p:sp>
        <p:nvSpPr>
          <p:cNvPr id="6" name="Title 1">
            <a:extLst>
              <a:ext uri="{FF2B5EF4-FFF2-40B4-BE49-F238E27FC236}">
                <a16:creationId xmlns:a16="http://schemas.microsoft.com/office/drawing/2014/main" id="{09803ECA-4360-3490-5C74-C2F0B261A8ED}"/>
              </a:ext>
            </a:extLst>
          </p:cNvPr>
          <p:cNvSpPr>
            <a:spLocks noGrp="1"/>
          </p:cNvSpPr>
          <p:nvPr>
            <p:ph type="title"/>
          </p:nvPr>
        </p:nvSpPr>
        <p:spPr/>
        <p:txBody>
          <a:bodyPr>
            <a:normAutofit/>
          </a:bodyPr>
          <a:lstStyle/>
          <a:p>
            <a:pPr>
              <a:lnSpc>
                <a:spcPct val="100000"/>
              </a:lnSpc>
              <a:spcBef>
                <a:spcPts val="0"/>
              </a:spcBef>
              <a:buClr>
                <a:srgbClr val="000000"/>
              </a:buClr>
              <a:buSzPct val="100000"/>
            </a:pPr>
            <a:r>
              <a:rPr lang="pl-PL" sz="3600" dirty="0">
                <a:ea typeface="Calibri"/>
                <a:cs typeface="Calibri"/>
                <a:sym typeface="Calibri"/>
              </a:rPr>
              <a:t>Model Wskaźników Efektywnościowych</a:t>
            </a:r>
          </a:p>
        </p:txBody>
      </p:sp>
    </p:spTree>
    <p:extLst>
      <p:ext uri="{BB962C8B-B14F-4D97-AF65-F5344CB8AC3E}">
        <p14:creationId xmlns:p14="http://schemas.microsoft.com/office/powerpoint/2010/main" val="17618065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0711A-9EFA-1078-526E-AE71877A5721}"/>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graphicFrame>
            <p:nvGraphicFramePr>
              <p:cNvPr id="2" name="Table 1">
                <a:extLst>
                  <a:ext uri="{FF2B5EF4-FFF2-40B4-BE49-F238E27FC236}">
                    <a16:creationId xmlns:a16="http://schemas.microsoft.com/office/drawing/2014/main" id="{2C2CB923-E576-2E43-3F1D-8716A0299EC8}"/>
                  </a:ext>
                </a:extLst>
              </p:cNvPr>
              <p:cNvGraphicFramePr>
                <a:graphicFrameLocks noGrp="1"/>
              </p:cNvGraphicFramePr>
              <p:nvPr>
                <p:extLst>
                  <p:ext uri="{D42A27DB-BD31-4B8C-83A1-F6EECF244321}">
                    <p14:modId xmlns:p14="http://schemas.microsoft.com/office/powerpoint/2010/main" val="1276974288"/>
                  </p:ext>
                </p:extLst>
              </p:nvPr>
            </p:nvGraphicFramePr>
            <p:xfrm>
              <a:off x="315683" y="711741"/>
              <a:ext cx="11485791" cy="5322314"/>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153007">
                      <a:extLst>
                        <a:ext uri="{9D8B030D-6E8A-4147-A177-3AD203B41FA5}">
                          <a16:colId xmlns:a16="http://schemas.microsoft.com/office/drawing/2014/main" val="4176813105"/>
                        </a:ext>
                      </a:extLst>
                    </a:gridCol>
                    <a:gridCol w="3343425">
                      <a:extLst>
                        <a:ext uri="{9D8B030D-6E8A-4147-A177-3AD203B41FA5}">
                          <a16:colId xmlns:a16="http://schemas.microsoft.com/office/drawing/2014/main" val="1830216405"/>
                        </a:ext>
                      </a:extLst>
                    </a:gridCol>
                    <a:gridCol w="2089641">
                      <a:extLst>
                        <a:ext uri="{9D8B030D-6E8A-4147-A177-3AD203B41FA5}">
                          <a16:colId xmlns:a16="http://schemas.microsoft.com/office/drawing/2014/main" val="560766329"/>
                        </a:ext>
                      </a:extLst>
                    </a:gridCol>
                    <a:gridCol w="2899718">
                      <a:extLst>
                        <a:ext uri="{9D8B030D-6E8A-4147-A177-3AD203B41FA5}">
                          <a16:colId xmlns:a16="http://schemas.microsoft.com/office/drawing/2014/main" val="2948584809"/>
                        </a:ext>
                      </a:extLst>
                    </a:gridCol>
                  </a:tblGrid>
                  <a:tr h="559441">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1210084">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a:solidFill>
                                <a:schemeClr val="bg1"/>
                              </a:solidFill>
                              <a:latin typeface="+mj-lt"/>
                              <a:ea typeface="+mn-ea"/>
                              <a:cs typeface="+mn-cs"/>
                              <a:sym typeface="Arial"/>
                            </a:rPr>
                            <a:t>Sales </a:t>
                          </a:r>
                          <a:r>
                            <a:rPr lang="pl-PL" sz="1200" b="1" kern="1200" baseline="0" dirty="0" err="1">
                              <a:solidFill>
                                <a:schemeClr val="bg1"/>
                              </a:solidFill>
                              <a:latin typeface="+mj-lt"/>
                              <a:ea typeface="+mn-ea"/>
                              <a:cs typeface="+mn-cs"/>
                              <a:sym typeface="Arial"/>
                            </a:rPr>
                            <a:t>revenue</a:t>
                          </a:r>
                          <a:endParaRPr lang="pl-PL" sz="12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000" b="0" i="0" u="none" strike="noStrike" cap="none" baseline="0" dirty="0">
                              <a:solidFill>
                                <a:schemeClr val="bg1"/>
                              </a:solidFill>
                              <a:latin typeface="Rubik" pitchFamily="2" charset="-79"/>
                              <a:ea typeface="Arial"/>
                              <a:cs typeface="Rubik" pitchFamily="2" charset="-79"/>
                              <a:sym typeface="Arial"/>
                            </a:rPr>
                            <a:t>Sprzedaż wartościowa i wolumenowa (dynamika)</a:t>
                          </a:r>
                          <a:endParaRPr lang="pl-PL" sz="1000" b="0" i="0" u="none" strike="noStrike" cap="none" baseline="0" dirty="0">
                            <a:solidFill>
                              <a:schemeClr val="bg1"/>
                            </a:solidFill>
                            <a:highlight>
                              <a:srgbClr val="FFFF00"/>
                            </a:highlight>
                            <a:latin typeface="Rubik" pitchFamily="2" charset="-79"/>
                            <a:ea typeface="Arial"/>
                            <a:cs typeface="Rubik" pitchFamily="2" charset="-79"/>
                            <a:sym typeface="Arial"/>
                          </a:endParaRP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Dynamika sprzedaży wartościowej lub ilościowej generowanej przez przedsiębiorstwo w danej jednostce </a:t>
                          </a:r>
                          <a:r>
                            <a:rPr lang="pl-PL" sz="900" b="0" u="none" strike="noStrike" kern="1200" cap="none" baseline="0" dirty="0">
                              <a:solidFill>
                                <a:srgbClr val="000000"/>
                              </a:solidFill>
                              <a:latin typeface="+mn-lt"/>
                              <a:ea typeface="+mn-ea"/>
                              <a:cs typeface="+mn-cs"/>
                              <a:sym typeface="Arial"/>
                            </a:rPr>
                            <a:t>czasu (w porównaniu do analogicznego </a:t>
                          </a:r>
                          <a:r>
                            <a:rPr lang="pl-PL" sz="900" b="0" u="none" strike="noStrike" cap="none" baseline="0" dirty="0">
                              <a:solidFill>
                                <a:srgbClr val="000000"/>
                              </a:solidFill>
                              <a:latin typeface="+mn-lt"/>
                              <a:sym typeface="Arial"/>
                            </a:rPr>
                            <a:t>okresu).</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aseline="0" dirty="0">
                              <a:latin typeface="+mn-lt"/>
                            </a:rPr>
                            <a:t>Wewnętrzne raporty finansowe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0" i="0" u="none" strike="noStrike" baseline="0" dirty="0">
                              <a:solidFill>
                                <a:srgbClr val="000000"/>
                              </a:solidFill>
                              <a:latin typeface="+mn-lt"/>
                              <a:ea typeface="Arial"/>
                              <a:cs typeface="Arial"/>
                              <a:sym typeface="Arial"/>
                            </a:rPr>
                            <a:t>Podstawowa miara sukcesu firmy. W</a:t>
                          </a:r>
                          <a14:m>
                            <m:oMath xmlns:m="http://schemas.openxmlformats.org/officeDocument/2006/math">
                              <m:r>
                                <a:rPr lang="pl-PL" sz="900" b="0" i="1" u="none" strike="noStrike" baseline="0" smtClean="0">
                                  <a:solidFill>
                                    <a:srgbClr val="000000"/>
                                  </a:solidFill>
                                  <a:latin typeface="Cambria Math" panose="02040503050406030204" pitchFamily="18" charset="0"/>
                                  <a:ea typeface="Arial"/>
                                  <a:cs typeface="Arial"/>
                                  <a:sym typeface="Arial"/>
                                </a:rPr>
                                <m:t> </m:t>
                              </m:r>
                            </m:oMath>
                          </a14:m>
                          <a:r>
                            <a:rPr lang="pl-PL" sz="900" b="0" i="0" u="none" strike="noStrike" baseline="0" dirty="0">
                              <a:solidFill>
                                <a:srgbClr val="000000"/>
                              </a:solidFill>
                              <a:latin typeface="+mn-lt"/>
                              <a:ea typeface="Arial"/>
                              <a:cs typeface="Arial"/>
                              <a:sym typeface="Arial"/>
                            </a:rPr>
                            <a:t>firmach, które nie prowadzą bezpośredniej sprzedaży do konsumenta końcowego oznacza „</a:t>
                          </a:r>
                          <a:r>
                            <a:rPr lang="pl-PL" sz="900" b="0" i="0" u="none" strike="noStrike" baseline="0" dirty="0" err="1">
                              <a:solidFill>
                                <a:srgbClr val="000000"/>
                              </a:solidFill>
                              <a:latin typeface="+mn-lt"/>
                              <a:ea typeface="Arial"/>
                              <a:cs typeface="Arial"/>
                              <a:sym typeface="Arial"/>
                            </a:rPr>
                            <a:t>sell</a:t>
                          </a:r>
                          <a:r>
                            <a:rPr lang="pl-PL" sz="900" b="0" i="0" u="none" strike="noStrike" baseline="0" dirty="0">
                              <a:solidFill>
                                <a:srgbClr val="000000"/>
                              </a:solidFill>
                              <a:latin typeface="+mn-lt"/>
                              <a:ea typeface="Arial"/>
                              <a:cs typeface="Arial"/>
                              <a:sym typeface="Arial"/>
                            </a:rPr>
                            <a:t> in”.</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63579580"/>
                      </a:ext>
                    </a:extLst>
                  </a:tr>
                  <a:tr h="1413792">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a:solidFill>
                                <a:schemeClr val="bg1"/>
                              </a:solidFill>
                              <a:latin typeface="+mj-lt"/>
                              <a:ea typeface="+mn-ea"/>
                              <a:cs typeface="+mn-cs"/>
                              <a:sym typeface="Arial"/>
                            </a:rPr>
                            <a:t>Sales </a:t>
                          </a:r>
                          <a:r>
                            <a:rPr lang="pl-PL" sz="1200" b="1" kern="1200" baseline="0" dirty="0" err="1">
                              <a:solidFill>
                                <a:schemeClr val="bg1"/>
                              </a:solidFill>
                              <a:latin typeface="+mj-lt"/>
                              <a:ea typeface="+mn-ea"/>
                              <a:cs typeface="+mn-cs"/>
                              <a:sym typeface="Arial"/>
                            </a:rPr>
                            <a:t>margin</a:t>
                          </a:r>
                          <a:endParaRPr lang="pl-PL" sz="12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000" b="0" i="0" u="none" strike="noStrike" cap="none" baseline="0" dirty="0">
                              <a:solidFill>
                                <a:schemeClr val="bg1"/>
                              </a:solidFill>
                              <a:latin typeface="Rubik" pitchFamily="2" charset="-79"/>
                              <a:ea typeface="Arial"/>
                              <a:cs typeface="Rubik" pitchFamily="2" charset="-79"/>
                              <a:sym typeface="Arial"/>
                            </a:rPr>
                            <a:t>Marża ze sprzedaży</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Może być wyrażona jako masa marży (przychód ze sprzedaży netto, pomniejszony o koszty wytworzenia produktu) lub % oznaczający jak opłacalna jest sprzedaż danego produktu (przychód netto ze sprzedaży jednego produktu – koszty produktu / przychód netto).</a:t>
                          </a:r>
                        </a:p>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Warto porównywać dynamikę zmian tych wartości pomiędzy danymi okresami.</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Tx/>
                            <a:buSzPts val="3200"/>
                            <a:buFontTx/>
                            <a:buNone/>
                            <a:tabLst/>
                            <a:defRPr/>
                          </a:pPr>
                          <a:r>
                            <a:rPr lang="pl-PL" sz="900" baseline="0" dirty="0">
                              <a:latin typeface="+mn-lt"/>
                            </a:rPr>
                            <a:t>Wewnętrzne raporty finansowe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0" i="0" u="none" strike="noStrike" baseline="0" dirty="0">
                              <a:solidFill>
                                <a:srgbClr val="000000"/>
                              </a:solidFill>
                              <a:latin typeface="+mn-lt"/>
                              <a:ea typeface="Arial"/>
                              <a:cs typeface="Arial"/>
                              <a:sym typeface="Arial"/>
                            </a:rPr>
                            <a:t>W firmach, które działają na wielu markach lub produktach porównanie marży pozwala określić, które z nich przynoszą dla firmy najwięcej wartości.</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93027259"/>
                      </a:ext>
                    </a:extLst>
                  </a:tr>
                  <a:tr h="2094598">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a:solidFill>
                                <a:schemeClr val="bg1"/>
                              </a:solidFill>
                              <a:latin typeface="+mj-lt"/>
                              <a:ea typeface="+mn-ea"/>
                              <a:cs typeface="+mn-cs"/>
                              <a:sym typeface="Arial"/>
                            </a:rPr>
                            <a:t>Profit </a:t>
                          </a: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Zysk jaki przedsiębiorstwo, marka, dany produkt przynoszą dla firmy</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buClr>
                              <a:srgbClr val="000000"/>
                            </a:buClr>
                            <a:buSzPts val="1200"/>
                          </a:pPr>
                          <a:r>
                            <a:rPr lang="pl-PL" sz="900" b="0" u="none" strike="noStrike" cap="none" baseline="0" dirty="0">
                              <a:solidFill>
                                <a:srgbClr val="000000"/>
                              </a:solidFill>
                              <a:latin typeface="+mn-lt"/>
                              <a:sym typeface="Arial"/>
                            </a:rPr>
                            <a:t>Mierniki analogicznie jak w przypadku marży. Profit to najniższy poziom </a:t>
                          </a:r>
                          <a:r>
                            <a:rPr lang="pl-PL" sz="900" b="0" u="none" strike="noStrike" cap="none" baseline="0" dirty="0" err="1">
                              <a:solidFill>
                                <a:srgbClr val="000000"/>
                              </a:solidFill>
                              <a:latin typeface="+mn-lt"/>
                              <a:sym typeface="Arial"/>
                            </a:rPr>
                            <a:t>PnLa</a:t>
                          </a:r>
                          <a:r>
                            <a:rPr lang="pl-PL" sz="900" b="0" u="none" strike="noStrike" cap="none" baseline="0" dirty="0">
                              <a:solidFill>
                                <a:srgbClr val="000000"/>
                              </a:solidFill>
                              <a:latin typeface="+mn-lt"/>
                              <a:sym typeface="Arial"/>
                            </a:rPr>
                            <a:t>, od marży ze sprzedaży należy odjąć również koszty firmy (np. zatrudnienie) jak i inwestycje marketingowe oraz reklamowe.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Wewnętrzne raporty finansowe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Podstawowy cel działania każdej firmy, czysta wartość dla właścicieli oraz akcjonariuszy.</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bl>
              </a:graphicData>
            </a:graphic>
          </p:graphicFrame>
        </mc:Choice>
        <mc:Fallback>
          <p:graphicFrame>
            <p:nvGraphicFramePr>
              <p:cNvPr id="2" name="Table 1">
                <a:extLst>
                  <a:ext uri="{FF2B5EF4-FFF2-40B4-BE49-F238E27FC236}">
                    <a16:creationId xmlns:a16="http://schemas.microsoft.com/office/drawing/2014/main" id="{2C2CB923-E576-2E43-3F1D-8716A0299EC8}"/>
                  </a:ext>
                </a:extLst>
              </p:cNvPr>
              <p:cNvGraphicFramePr>
                <a:graphicFrameLocks noGrp="1"/>
              </p:cNvGraphicFramePr>
              <p:nvPr>
                <p:extLst>
                  <p:ext uri="{D42A27DB-BD31-4B8C-83A1-F6EECF244321}">
                    <p14:modId xmlns:p14="http://schemas.microsoft.com/office/powerpoint/2010/main" val="1276974288"/>
                  </p:ext>
                </p:extLst>
              </p:nvPr>
            </p:nvGraphicFramePr>
            <p:xfrm>
              <a:off x="315683" y="711741"/>
              <a:ext cx="11485791" cy="5322314"/>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153007">
                      <a:extLst>
                        <a:ext uri="{9D8B030D-6E8A-4147-A177-3AD203B41FA5}">
                          <a16:colId xmlns:a16="http://schemas.microsoft.com/office/drawing/2014/main" val="4176813105"/>
                        </a:ext>
                      </a:extLst>
                    </a:gridCol>
                    <a:gridCol w="3343425">
                      <a:extLst>
                        <a:ext uri="{9D8B030D-6E8A-4147-A177-3AD203B41FA5}">
                          <a16:colId xmlns:a16="http://schemas.microsoft.com/office/drawing/2014/main" val="1830216405"/>
                        </a:ext>
                      </a:extLst>
                    </a:gridCol>
                    <a:gridCol w="2089641">
                      <a:extLst>
                        <a:ext uri="{9D8B030D-6E8A-4147-A177-3AD203B41FA5}">
                          <a16:colId xmlns:a16="http://schemas.microsoft.com/office/drawing/2014/main" val="560766329"/>
                        </a:ext>
                      </a:extLst>
                    </a:gridCol>
                    <a:gridCol w="2899718">
                      <a:extLst>
                        <a:ext uri="{9D8B030D-6E8A-4147-A177-3AD203B41FA5}">
                          <a16:colId xmlns:a16="http://schemas.microsoft.com/office/drawing/2014/main" val="2948584809"/>
                        </a:ext>
                      </a:extLst>
                    </a:gridCol>
                  </a:tblGrid>
                  <a:tr h="603840">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1210084">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a:solidFill>
                                <a:schemeClr val="bg1"/>
                              </a:solidFill>
                              <a:latin typeface="+mj-lt"/>
                              <a:ea typeface="+mn-ea"/>
                              <a:cs typeface="+mn-cs"/>
                              <a:sym typeface="Arial"/>
                            </a:rPr>
                            <a:t>Sales </a:t>
                          </a:r>
                          <a:r>
                            <a:rPr lang="pl-PL" sz="1200" b="1" kern="1200" baseline="0" dirty="0" err="1">
                              <a:solidFill>
                                <a:schemeClr val="bg1"/>
                              </a:solidFill>
                              <a:latin typeface="+mj-lt"/>
                              <a:ea typeface="+mn-ea"/>
                              <a:cs typeface="+mn-cs"/>
                              <a:sym typeface="Arial"/>
                            </a:rPr>
                            <a:t>revenue</a:t>
                          </a:r>
                          <a:endParaRPr lang="pl-PL" sz="12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000" b="0" i="0" u="none" strike="noStrike" cap="none" baseline="0" dirty="0">
                              <a:solidFill>
                                <a:schemeClr val="bg1"/>
                              </a:solidFill>
                              <a:latin typeface="Rubik" pitchFamily="2" charset="-79"/>
                              <a:ea typeface="Arial"/>
                              <a:cs typeface="Rubik" pitchFamily="2" charset="-79"/>
                              <a:sym typeface="Arial"/>
                            </a:rPr>
                            <a:t>Sprzedaż wartościowa i wolumenowa (dynamika)</a:t>
                          </a:r>
                          <a:endParaRPr lang="pl-PL" sz="1000" b="0" i="0" u="none" strike="noStrike" cap="none" baseline="0" dirty="0">
                            <a:solidFill>
                              <a:schemeClr val="bg1"/>
                            </a:solidFill>
                            <a:highlight>
                              <a:srgbClr val="FFFF00"/>
                            </a:highlight>
                            <a:latin typeface="Rubik" pitchFamily="2" charset="-79"/>
                            <a:ea typeface="Arial"/>
                            <a:cs typeface="Rubik" pitchFamily="2" charset="-79"/>
                            <a:sym typeface="Arial"/>
                          </a:endParaRP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Dynamika sprzedaży wartościowej lub ilościowej generowanej przez przedsiębiorstwo w danej jednostce </a:t>
                          </a:r>
                          <a:r>
                            <a:rPr lang="pl-PL" sz="900" b="0" u="none" strike="noStrike" kern="1200" cap="none" baseline="0" dirty="0">
                              <a:solidFill>
                                <a:srgbClr val="000000"/>
                              </a:solidFill>
                              <a:latin typeface="+mn-lt"/>
                              <a:ea typeface="+mn-ea"/>
                              <a:cs typeface="+mn-cs"/>
                              <a:sym typeface="Arial"/>
                            </a:rPr>
                            <a:t>czasu (w porównaniu do analogicznego </a:t>
                          </a:r>
                          <a:r>
                            <a:rPr lang="pl-PL" sz="900" b="0" u="none" strike="noStrike" cap="none" baseline="0" dirty="0">
                              <a:solidFill>
                                <a:srgbClr val="000000"/>
                              </a:solidFill>
                              <a:latin typeface="+mn-lt"/>
                              <a:sym typeface="Arial"/>
                            </a:rPr>
                            <a:t>okresu).</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aseline="0" dirty="0">
                              <a:latin typeface="+mn-lt"/>
                            </a:rPr>
                            <a:t>Wewnętrzne raporty finansowe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01050" t="-61809" r="-7353" b="-307035"/>
                          </a:stretch>
                        </a:blipFill>
                      </a:tcPr>
                    </a:tc>
                    <a:extLst>
                      <a:ext uri="{0D108BD9-81ED-4DB2-BD59-A6C34878D82A}">
                        <a16:rowId xmlns:a16="http://schemas.microsoft.com/office/drawing/2014/main" val="563579580"/>
                      </a:ext>
                    </a:extLst>
                  </a:tr>
                  <a:tr h="1413792">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a:solidFill>
                                <a:schemeClr val="bg1"/>
                              </a:solidFill>
                              <a:latin typeface="+mj-lt"/>
                              <a:ea typeface="+mn-ea"/>
                              <a:cs typeface="+mn-cs"/>
                              <a:sym typeface="Arial"/>
                            </a:rPr>
                            <a:t>Sales </a:t>
                          </a:r>
                          <a:r>
                            <a:rPr lang="pl-PL" sz="1200" b="1" kern="1200" baseline="0" dirty="0" err="1">
                              <a:solidFill>
                                <a:schemeClr val="bg1"/>
                              </a:solidFill>
                              <a:latin typeface="+mj-lt"/>
                              <a:ea typeface="+mn-ea"/>
                              <a:cs typeface="+mn-cs"/>
                              <a:sym typeface="Arial"/>
                            </a:rPr>
                            <a:t>margin</a:t>
                          </a:r>
                          <a:endParaRPr lang="pl-PL" sz="12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000" b="0" i="0" u="none" strike="noStrike" cap="none" baseline="0" dirty="0">
                              <a:solidFill>
                                <a:schemeClr val="bg1"/>
                              </a:solidFill>
                              <a:latin typeface="Rubik" pitchFamily="2" charset="-79"/>
                              <a:ea typeface="Arial"/>
                              <a:cs typeface="Rubik" pitchFamily="2" charset="-79"/>
                              <a:sym typeface="Arial"/>
                            </a:rPr>
                            <a:t>Marża ze sprzedaży</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Może być wyrażona jako masa marży (przychód ze sprzedaży netto, pomniejszony o koszty wytworzenia produktu) lub % oznaczający jak opłacalna jest sprzedaż danego produktu (przychód netto ze sprzedaży jednego produktu – koszty produktu / przychód netto).</a:t>
                          </a:r>
                        </a:p>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Warto porównywać dynamikę zmian tych wartości pomiędzy danymi okresami.</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Tx/>
                            <a:buSzPts val="3200"/>
                            <a:buFontTx/>
                            <a:buNone/>
                            <a:tabLst/>
                            <a:defRPr/>
                          </a:pPr>
                          <a:r>
                            <a:rPr lang="pl-PL" sz="900" baseline="0" dirty="0">
                              <a:latin typeface="+mn-lt"/>
                            </a:rPr>
                            <a:t>Wewnętrzne raporty finansowe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0" i="0" u="none" strike="noStrike" baseline="0" dirty="0">
                              <a:solidFill>
                                <a:srgbClr val="000000"/>
                              </a:solidFill>
                              <a:latin typeface="+mn-lt"/>
                              <a:ea typeface="Arial"/>
                              <a:cs typeface="Arial"/>
                              <a:sym typeface="Arial"/>
                            </a:rPr>
                            <a:t>W firmach, które działają na wielu markach lub produktach porównanie marży pozwala określić, które z nich przynoszą dla firmy najwięcej wartości.</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93027259"/>
                      </a:ext>
                    </a:extLst>
                  </a:tr>
                  <a:tr h="2094598">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a:solidFill>
                                <a:schemeClr val="bg1"/>
                              </a:solidFill>
                              <a:latin typeface="+mj-lt"/>
                              <a:ea typeface="+mn-ea"/>
                              <a:cs typeface="+mn-cs"/>
                              <a:sym typeface="Arial"/>
                            </a:rPr>
                            <a:t>Profit </a:t>
                          </a: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Zysk jaki przedsiębiorstwo, marka, dany produkt przynoszą dla firmy</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buClr>
                              <a:srgbClr val="000000"/>
                            </a:buClr>
                            <a:buSzPts val="1200"/>
                          </a:pPr>
                          <a:r>
                            <a:rPr lang="pl-PL" sz="900" b="0" u="none" strike="noStrike" cap="none" baseline="0" dirty="0">
                              <a:solidFill>
                                <a:srgbClr val="000000"/>
                              </a:solidFill>
                              <a:latin typeface="+mn-lt"/>
                              <a:sym typeface="Arial"/>
                            </a:rPr>
                            <a:t>Mierniki analogicznie jak w przypadku marży. Profit to najniższy poziom </a:t>
                          </a:r>
                          <a:r>
                            <a:rPr lang="pl-PL" sz="900" b="0" u="none" strike="noStrike" cap="none" baseline="0" dirty="0" err="1">
                              <a:solidFill>
                                <a:srgbClr val="000000"/>
                              </a:solidFill>
                              <a:latin typeface="+mn-lt"/>
                              <a:sym typeface="Arial"/>
                            </a:rPr>
                            <a:t>PnLa</a:t>
                          </a:r>
                          <a:r>
                            <a:rPr lang="pl-PL" sz="900" b="0" u="none" strike="noStrike" cap="none" baseline="0" dirty="0">
                              <a:solidFill>
                                <a:srgbClr val="000000"/>
                              </a:solidFill>
                              <a:latin typeface="+mn-lt"/>
                              <a:sym typeface="Arial"/>
                            </a:rPr>
                            <a:t>, od marży ze sprzedaży należy odjąć również koszty firmy (np. zatrudnienie) jak i inwestycje marketingowe oraz reklamowe.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Wewnętrzne raporty finansowe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Podstawowy cel działania każdej firmy, czysta wartość dla właścicieli oraz akcjonariuszy.</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bl>
              </a:graphicData>
            </a:graphic>
          </p:graphicFrame>
        </mc:Fallback>
      </mc:AlternateContent>
      <p:pic>
        <p:nvPicPr>
          <p:cNvPr id="4" name="Graphic 3">
            <a:extLst>
              <a:ext uri="{FF2B5EF4-FFF2-40B4-BE49-F238E27FC236}">
                <a16:creationId xmlns:a16="http://schemas.microsoft.com/office/drawing/2014/main" id="{82024BC6-7931-51AD-D260-D4376B0FF16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39022163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629AA-0D8B-82A1-EF88-E9ABE5046A10}"/>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90F7D68-C7AE-3E14-4CCE-AB0D356CEA38}"/>
              </a:ext>
            </a:extLst>
          </p:cNvPr>
          <p:cNvGraphicFramePr>
            <a:graphicFrameLocks noGrp="1"/>
          </p:cNvGraphicFramePr>
          <p:nvPr>
            <p:extLst>
              <p:ext uri="{D42A27DB-BD31-4B8C-83A1-F6EECF244321}">
                <p14:modId xmlns:p14="http://schemas.microsoft.com/office/powerpoint/2010/main" val="150615753"/>
              </p:ext>
            </p:extLst>
          </p:nvPr>
        </p:nvGraphicFramePr>
        <p:xfrm>
          <a:off x="315684" y="1343603"/>
          <a:ext cx="11533414" cy="4170794"/>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166080">
                  <a:extLst>
                    <a:ext uri="{9D8B030D-6E8A-4147-A177-3AD203B41FA5}">
                      <a16:colId xmlns:a16="http://schemas.microsoft.com/office/drawing/2014/main" val="4176813105"/>
                    </a:ext>
                  </a:extLst>
                </a:gridCol>
                <a:gridCol w="3357288">
                  <a:extLst>
                    <a:ext uri="{9D8B030D-6E8A-4147-A177-3AD203B41FA5}">
                      <a16:colId xmlns:a16="http://schemas.microsoft.com/office/drawing/2014/main" val="1830216405"/>
                    </a:ext>
                  </a:extLst>
                </a:gridCol>
                <a:gridCol w="2098305">
                  <a:extLst>
                    <a:ext uri="{9D8B030D-6E8A-4147-A177-3AD203B41FA5}">
                      <a16:colId xmlns:a16="http://schemas.microsoft.com/office/drawing/2014/main" val="560766329"/>
                    </a:ext>
                  </a:extLst>
                </a:gridCol>
                <a:gridCol w="2911741">
                  <a:extLst>
                    <a:ext uri="{9D8B030D-6E8A-4147-A177-3AD203B41FA5}">
                      <a16:colId xmlns:a16="http://schemas.microsoft.com/office/drawing/2014/main" val="2948584809"/>
                    </a:ext>
                  </a:extLst>
                </a:gridCol>
              </a:tblGrid>
              <a:tr h="580907">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1306121">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a:solidFill>
                            <a:schemeClr val="bg1"/>
                          </a:solidFill>
                          <a:latin typeface="+mj-lt"/>
                          <a:ea typeface="+mn-ea"/>
                          <a:cs typeface="+mn-cs"/>
                          <a:sym typeface="Arial"/>
                        </a:rPr>
                        <a:t>Net </a:t>
                      </a:r>
                      <a:r>
                        <a:rPr lang="pl-PL" sz="1200" b="1" kern="1200" baseline="0" dirty="0" err="1">
                          <a:solidFill>
                            <a:schemeClr val="bg1"/>
                          </a:solidFill>
                          <a:latin typeface="+mj-lt"/>
                          <a:ea typeface="+mn-ea"/>
                          <a:cs typeface="+mn-cs"/>
                          <a:sym typeface="Arial"/>
                        </a:rPr>
                        <a:t>Contribution</a:t>
                      </a:r>
                      <a:r>
                        <a:rPr lang="pl-PL" sz="1200" b="1" kern="1200" baseline="0" dirty="0">
                          <a:solidFill>
                            <a:schemeClr val="bg1"/>
                          </a:solidFill>
                          <a:latin typeface="+mj-lt"/>
                          <a:ea typeface="+mn-ea"/>
                          <a:cs typeface="+mn-cs"/>
                          <a:sym typeface="Arial"/>
                        </a:rPr>
                        <a:t>: </a:t>
                      </a:r>
                    </a:p>
                    <a:p>
                      <a:pPr marL="0" marR="0" lvl="0" indent="0" algn="l" rtl="0">
                        <a:lnSpc>
                          <a:spcPct val="90000"/>
                        </a:lnSpc>
                        <a:spcBef>
                          <a:spcPts val="1000"/>
                        </a:spcBef>
                        <a:spcAft>
                          <a:spcPts val="0"/>
                        </a:spcAft>
                        <a:buClr>
                          <a:srgbClr val="000000"/>
                        </a:buClr>
                        <a:buSzPts val="3200"/>
                        <a:buFont typeface="Arial"/>
                        <a:buNone/>
                      </a:pPr>
                      <a:r>
                        <a:rPr lang="pl-PL" sz="1000" b="0" i="0" u="none" strike="noStrike" cap="none" baseline="0" dirty="0">
                          <a:solidFill>
                            <a:schemeClr val="bg1"/>
                          </a:solidFill>
                          <a:latin typeface="Rubik" pitchFamily="2" charset="-79"/>
                          <a:ea typeface="Arial"/>
                          <a:cs typeface="Rubik" pitchFamily="2" charset="-79"/>
                          <a:sym typeface="Arial"/>
                        </a:rPr>
                        <a:t>Masa inkrementalnej marży po odjęciu inwestycji marketingowych</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lvl="0" indent="0" algn="l" rtl="0">
                        <a:lnSpc>
                          <a:spcPct val="90000"/>
                        </a:lnSpc>
                        <a:spcBef>
                          <a:spcPts val="1000"/>
                        </a:spcBef>
                        <a:spcAft>
                          <a:spcPts val="0"/>
                        </a:spcAft>
                        <a:buClr>
                          <a:srgbClr val="000000"/>
                        </a:buClr>
                        <a:buSzPts val="3200"/>
                        <a:buFont typeface="Arial"/>
                        <a:buNone/>
                      </a:pPr>
                      <a:r>
                        <a:rPr lang="pl-PL" sz="900" b="0" u="none" strike="noStrike" cap="none" baseline="0" dirty="0">
                          <a:solidFill>
                            <a:srgbClr val="000000"/>
                          </a:solidFill>
                          <a:latin typeface="+mn-lt"/>
                          <a:sym typeface="Arial"/>
                        </a:rPr>
                        <a:t>Wzór: Inkrementalna marża ze sprzedaży w danym okresie (taka, która została wywołana przez działania marketingowe) minus kwota inwestycji w te działania marketingowe.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aseline="0" dirty="0">
                          <a:latin typeface="+mn-lt"/>
                        </a:rPr>
                        <a:t>Wewnętrzne raporty finansowe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rtl="0">
                        <a:lnSpc>
                          <a:spcPct val="90000"/>
                        </a:lnSpc>
                        <a:spcBef>
                          <a:spcPts val="1000"/>
                        </a:spcBef>
                        <a:spcAft>
                          <a:spcPts val="0"/>
                        </a:spcAft>
                        <a:buSzPts val="3200"/>
                        <a:buNone/>
                      </a:pPr>
                      <a:r>
                        <a:rPr lang="pl-PL" sz="900" b="0" i="0" u="none" strike="noStrike" baseline="0" dirty="0">
                          <a:solidFill>
                            <a:srgbClr val="000000"/>
                          </a:solidFill>
                          <a:latin typeface="+mn-lt"/>
                          <a:ea typeface="Arial"/>
                          <a:cs typeface="Arial"/>
                          <a:sym typeface="Arial"/>
                        </a:rPr>
                        <a:t>Wartość dodatkowej marży po odjęciu kosztów pokazuje skalę efektu działań marketingowych.</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63579580"/>
                  </a:ext>
                </a:extLst>
              </a:tr>
              <a:tr h="2260833">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a:solidFill>
                            <a:schemeClr val="bg1"/>
                          </a:solidFill>
                          <a:latin typeface="+mj-lt"/>
                          <a:ea typeface="+mn-ea"/>
                          <a:cs typeface="+mn-cs"/>
                          <a:sym typeface="Arial"/>
                        </a:rPr>
                        <a:t>ROI – return on investment (zwrot z inwestycji)</a:t>
                      </a: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Pokazuje ile zysku zostało wypracowane z każdej zainwestowanej „złotówki”.</a:t>
                      </a: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*wskaźnik wydajnościowy</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buClr>
                          <a:srgbClr val="000000"/>
                        </a:buClr>
                        <a:buSzPts val="1200"/>
                      </a:pPr>
                      <a:r>
                        <a:rPr lang="pl-PL" sz="900" b="0" u="none" strike="noStrike" kern="1200" cap="none" baseline="0" dirty="0">
                          <a:solidFill>
                            <a:srgbClr val="000000"/>
                          </a:solidFill>
                          <a:latin typeface="+mn-lt"/>
                          <a:ea typeface="+mn-ea"/>
                          <a:cs typeface="+mn-cs"/>
                          <a:sym typeface="Arial"/>
                        </a:rPr>
                        <a:t>Inkrementalny zysk ze sprzedaży w danym okresie (taki, która został wywołany przez działania marketingowe) dzielony przez kwotę inwestycji w te działania marketingowe.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Wewnętrzne raporty finansowe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Pokazuje wydajność działań marketingowych w danym okresie.</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Uwaga: optymalizacja wyłącznie pod ROI często wiąże się z cięciem inwestycji, co z szerszej perspektywy tworzenia efektu działań marketingowych może być przeciw produktywne. Dlatego warto rozważyć optymalizację np. pod Net </a:t>
                      </a:r>
                      <a:r>
                        <a:rPr kumimoji="0" lang="pl-PL" sz="900" b="0" i="0" u="none" strike="noStrike" kern="0" cap="none" spc="0" normalizeH="0" baseline="0" noProof="0" dirty="0" err="1">
                          <a:ln>
                            <a:noFill/>
                          </a:ln>
                          <a:solidFill>
                            <a:srgbClr val="000000"/>
                          </a:solidFill>
                          <a:effectLst/>
                          <a:uLnTx/>
                          <a:uFillTx/>
                          <a:latin typeface="+mn-lt"/>
                          <a:ea typeface="Arial"/>
                          <a:cs typeface="Arial"/>
                          <a:sym typeface="Arial"/>
                        </a:rPr>
                        <a:t>Contribution</a:t>
                      </a: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a:t>
                      </a:r>
                    </a:p>
                  </a:txBody>
                  <a:tcPr marL="144000" marR="144000" marT="144000" marB="144000" anchor="ctr">
                    <a:lnL w="12700" cap="flat" cmpd="sng" algn="ctr">
                      <a:solidFill>
                        <a:schemeClr val="tx1"/>
                      </a:solidFill>
                      <a:prstDash val="dot"/>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bl>
          </a:graphicData>
        </a:graphic>
      </p:graphicFrame>
      <p:pic>
        <p:nvPicPr>
          <p:cNvPr id="4" name="Graphic 3">
            <a:extLst>
              <a:ext uri="{FF2B5EF4-FFF2-40B4-BE49-F238E27FC236}">
                <a16:creationId xmlns:a16="http://schemas.microsoft.com/office/drawing/2014/main" id="{C37AFB2F-9A1B-F4F2-9426-A1952F2FE6E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19541549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D9281-0E31-9490-5E00-D711FE0F59C1}"/>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4C8FE8D-041C-E0FB-AF7B-797712A852B9}"/>
              </a:ext>
            </a:extLst>
          </p:cNvPr>
          <p:cNvGraphicFramePr>
            <a:graphicFrameLocks noGrp="1"/>
          </p:cNvGraphicFramePr>
          <p:nvPr>
            <p:extLst>
              <p:ext uri="{D42A27DB-BD31-4B8C-83A1-F6EECF244321}">
                <p14:modId xmlns:p14="http://schemas.microsoft.com/office/powerpoint/2010/main" val="599204131"/>
              </p:ext>
            </p:extLst>
          </p:nvPr>
        </p:nvGraphicFramePr>
        <p:xfrm>
          <a:off x="315685" y="601068"/>
          <a:ext cx="11552466" cy="4958906"/>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802604">
                  <a:extLst>
                    <a:ext uri="{9D8B030D-6E8A-4147-A177-3AD203B41FA5}">
                      <a16:colId xmlns:a16="http://schemas.microsoft.com/office/drawing/2014/main" val="4176813105"/>
                    </a:ext>
                  </a:extLst>
                </a:gridCol>
                <a:gridCol w="3802604">
                  <a:extLst>
                    <a:ext uri="{9D8B030D-6E8A-4147-A177-3AD203B41FA5}">
                      <a16:colId xmlns:a16="http://schemas.microsoft.com/office/drawing/2014/main" val="1830216405"/>
                    </a:ext>
                  </a:extLst>
                </a:gridCol>
                <a:gridCol w="1726358">
                  <a:extLst>
                    <a:ext uri="{9D8B030D-6E8A-4147-A177-3AD203B41FA5}">
                      <a16:colId xmlns:a16="http://schemas.microsoft.com/office/drawing/2014/main" val="560766329"/>
                    </a:ext>
                  </a:extLst>
                </a:gridCol>
                <a:gridCol w="2220900">
                  <a:extLst>
                    <a:ext uri="{9D8B030D-6E8A-4147-A177-3AD203B41FA5}">
                      <a16:colId xmlns:a16="http://schemas.microsoft.com/office/drawing/2014/main" val="2948584809"/>
                    </a:ext>
                  </a:extLst>
                </a:gridCol>
              </a:tblGrid>
              <a:tr h="578068">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4355066">
                <a:tc>
                  <a:txBody>
                    <a:bodyPr/>
                    <a:lstStyle/>
                    <a:p>
                      <a:pPr marL="0" marR="0" lvl="0" indent="0" algn="l" rtl="0">
                        <a:lnSpc>
                          <a:spcPct val="90000"/>
                        </a:lnSpc>
                        <a:spcBef>
                          <a:spcPts val="1000"/>
                        </a:spcBef>
                        <a:spcAft>
                          <a:spcPts val="0"/>
                        </a:spcAft>
                        <a:buClr>
                          <a:srgbClr val="000000"/>
                        </a:buClr>
                        <a:buSzPts val="3200"/>
                        <a:buFont typeface="Arial"/>
                        <a:buNone/>
                      </a:pPr>
                      <a:r>
                        <a:rPr lang="pl-PL" sz="1200" b="1" kern="1200" baseline="0" dirty="0" err="1">
                          <a:solidFill>
                            <a:schemeClr val="bg1"/>
                          </a:solidFill>
                          <a:latin typeface="+mj-lt"/>
                          <a:ea typeface="+mn-ea"/>
                          <a:cs typeface="+mn-cs"/>
                          <a:sym typeface="Arial"/>
                        </a:rPr>
                        <a:t>Price</a:t>
                      </a:r>
                      <a:r>
                        <a:rPr lang="pl-PL" sz="1200" b="1" kern="1200" baseline="0" dirty="0">
                          <a:solidFill>
                            <a:schemeClr val="bg1"/>
                          </a:solidFill>
                          <a:latin typeface="+mj-lt"/>
                          <a:ea typeface="+mn-ea"/>
                          <a:cs typeface="+mn-cs"/>
                          <a:sym typeface="Arial"/>
                        </a:rPr>
                        <a:t> development (</a:t>
                      </a:r>
                      <a:r>
                        <a:rPr lang="pl-PL" sz="1200" b="1" kern="1200" baseline="0" dirty="0" err="1">
                          <a:solidFill>
                            <a:schemeClr val="bg1"/>
                          </a:solidFill>
                          <a:latin typeface="+mj-lt"/>
                          <a:ea typeface="+mn-ea"/>
                          <a:cs typeface="+mn-cs"/>
                          <a:sym typeface="Arial"/>
                        </a:rPr>
                        <a:t>price</a:t>
                      </a:r>
                      <a:r>
                        <a:rPr lang="pl-PL" sz="1200" b="1" kern="1200" baseline="0" dirty="0">
                          <a:solidFill>
                            <a:schemeClr val="bg1"/>
                          </a:solidFill>
                          <a:latin typeface="+mj-lt"/>
                          <a:ea typeface="+mn-ea"/>
                          <a:cs typeface="+mn-cs"/>
                          <a:sym typeface="Arial"/>
                        </a:rPr>
                        <a:t> </a:t>
                      </a:r>
                      <a:r>
                        <a:rPr lang="pl-PL" sz="1200" b="1" kern="1200" baseline="0" dirty="0" err="1">
                          <a:solidFill>
                            <a:schemeClr val="bg1"/>
                          </a:solidFill>
                          <a:latin typeface="+mj-lt"/>
                          <a:ea typeface="+mn-ea"/>
                          <a:cs typeface="+mn-cs"/>
                          <a:sym typeface="Arial"/>
                        </a:rPr>
                        <a:t>elasticity</a:t>
                      </a:r>
                      <a:r>
                        <a:rPr lang="pl-PL" sz="1200" b="1" kern="1200" baseline="0" dirty="0">
                          <a:solidFill>
                            <a:schemeClr val="bg1"/>
                          </a:solidFill>
                          <a:latin typeface="+mj-lt"/>
                          <a:ea typeface="+mn-ea"/>
                          <a:cs typeface="+mn-cs"/>
                          <a:sym typeface="Arial"/>
                        </a:rPr>
                        <a:t>)</a:t>
                      </a: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Elastyczność cenowa, zdolności marki do sprzedaży swoich produktów po wyższych cenach.</a:t>
                      </a:r>
                    </a:p>
                    <a:p>
                      <a:pPr marL="0" marR="0" lvl="0" indent="0" algn="l" rtl="0">
                        <a:lnSpc>
                          <a:spcPct val="90000"/>
                        </a:lnSpc>
                        <a:spcBef>
                          <a:spcPts val="1000"/>
                        </a:spcBef>
                        <a:spcAft>
                          <a:spcPts val="0"/>
                        </a:spcAft>
                        <a:buClr>
                          <a:srgbClr val="000000"/>
                        </a:buClr>
                        <a:buSzPts val="3200"/>
                        <a:buFont typeface="Arial"/>
                        <a:buNone/>
                      </a:pPr>
                      <a:r>
                        <a:rPr lang="pl-PL" sz="1000" b="0" u="none" strike="noStrike" cap="none" baseline="0" dirty="0">
                          <a:solidFill>
                            <a:schemeClr val="bg1"/>
                          </a:solidFill>
                          <a:latin typeface="Rubik" pitchFamily="2" charset="-79"/>
                          <a:sym typeface="Arial"/>
                        </a:rPr>
                        <a:t>Może być mierzona i oceniana na kilka sposobów m.in: </a:t>
                      </a:r>
                    </a:p>
                    <a:p>
                      <a:pPr marL="228600" marR="0" lvl="0" indent="-228600" algn="l" rtl="0">
                        <a:lnSpc>
                          <a:spcPct val="90000"/>
                        </a:lnSpc>
                        <a:spcBef>
                          <a:spcPts val="1000"/>
                        </a:spcBef>
                        <a:spcAft>
                          <a:spcPts val="0"/>
                        </a:spcAft>
                        <a:buClr>
                          <a:schemeClr val="bg1"/>
                        </a:buClr>
                        <a:buSzPct val="100000"/>
                        <a:buFont typeface="+mj-lt"/>
                        <a:buAutoNum type="arabicPeriod"/>
                      </a:pPr>
                      <a:r>
                        <a:rPr lang="pl-PL" sz="1000" b="0" u="none" strike="noStrike" cap="none" baseline="0" dirty="0">
                          <a:solidFill>
                            <a:schemeClr val="bg1"/>
                          </a:solidFill>
                          <a:latin typeface="Rubik" pitchFamily="2" charset="-79"/>
                          <a:sym typeface="Arial"/>
                        </a:rPr>
                        <a:t>Porównanie średnich cen sprzedawanych towarów i usług z poprzednim okresem. </a:t>
                      </a:r>
                    </a:p>
                    <a:p>
                      <a:pPr marL="228600" marR="0" lvl="0" indent="-228600" algn="l" rtl="0">
                        <a:lnSpc>
                          <a:spcPct val="90000"/>
                        </a:lnSpc>
                        <a:spcBef>
                          <a:spcPts val="1000"/>
                        </a:spcBef>
                        <a:spcAft>
                          <a:spcPts val="0"/>
                        </a:spcAft>
                        <a:buClr>
                          <a:schemeClr val="bg1"/>
                        </a:buClr>
                        <a:buSzPct val="100000"/>
                        <a:buFont typeface="+mj-lt"/>
                        <a:buAutoNum type="arabicPeriod"/>
                      </a:pPr>
                      <a:r>
                        <a:rPr lang="pl-PL" sz="1000" b="0" u="none" strike="noStrike" cap="none" baseline="0" dirty="0">
                          <a:solidFill>
                            <a:schemeClr val="bg1"/>
                          </a:solidFill>
                          <a:latin typeface="Rubik" pitchFamily="2" charset="-79"/>
                          <a:sym typeface="Arial"/>
                        </a:rPr>
                        <a:t>Porównanie średnich cen sprzedawanych towarów i usług ze średnią kategorii. </a:t>
                      </a:r>
                    </a:p>
                    <a:p>
                      <a:pPr marL="228600" marR="0" lvl="0" indent="-228600" algn="l" rtl="0">
                        <a:lnSpc>
                          <a:spcPct val="90000"/>
                        </a:lnSpc>
                        <a:spcBef>
                          <a:spcPts val="1000"/>
                        </a:spcBef>
                        <a:spcAft>
                          <a:spcPts val="0"/>
                        </a:spcAft>
                        <a:buClr>
                          <a:schemeClr val="bg1"/>
                        </a:buClr>
                        <a:buSzPct val="100000"/>
                        <a:buFont typeface="+mj-lt"/>
                        <a:buAutoNum type="arabicPeriod"/>
                      </a:pPr>
                      <a:r>
                        <a:rPr lang="pl-PL" sz="1000" b="0" u="none" strike="noStrike" cap="none" baseline="0" dirty="0">
                          <a:solidFill>
                            <a:schemeClr val="bg1"/>
                          </a:solidFill>
                          <a:latin typeface="Rubik" pitchFamily="2" charset="-79"/>
                          <a:sym typeface="Arial"/>
                        </a:rPr>
                        <a:t>Średni udzielony rabat jako procent przychodów ze sprzedaży</a:t>
                      </a:r>
                    </a:p>
                    <a:p>
                      <a:pPr marL="228600" marR="0" lvl="0" indent="-228600" algn="l" rtl="0">
                        <a:lnSpc>
                          <a:spcPct val="90000"/>
                        </a:lnSpc>
                        <a:spcBef>
                          <a:spcPts val="1000"/>
                        </a:spcBef>
                        <a:spcAft>
                          <a:spcPts val="0"/>
                        </a:spcAft>
                        <a:buClr>
                          <a:schemeClr val="bg1"/>
                        </a:buClr>
                        <a:buSzPct val="100000"/>
                        <a:buFont typeface="+mj-lt"/>
                        <a:buAutoNum type="arabicPeriod"/>
                      </a:pPr>
                      <a:r>
                        <a:rPr lang="pl-PL" sz="1000" b="0" u="none" strike="noStrike" cap="none" baseline="0" dirty="0">
                          <a:solidFill>
                            <a:schemeClr val="bg1"/>
                          </a:solidFill>
                          <a:latin typeface="Rubik" pitchFamily="2" charset="-79"/>
                          <a:sym typeface="Arial"/>
                        </a:rPr>
                        <a:t>Część sprzedaży zrealizowanej po cenie katalogowej/bez dyskontowania. </a:t>
                      </a:r>
                    </a:p>
                    <a:p>
                      <a:pPr marL="228600" marR="0" lvl="0" indent="-228600" algn="l" rtl="0">
                        <a:lnSpc>
                          <a:spcPct val="90000"/>
                        </a:lnSpc>
                        <a:spcBef>
                          <a:spcPts val="1000"/>
                        </a:spcBef>
                        <a:spcAft>
                          <a:spcPts val="0"/>
                        </a:spcAft>
                        <a:buClr>
                          <a:schemeClr val="bg1"/>
                        </a:buClr>
                        <a:buSzPct val="100000"/>
                        <a:buFont typeface="+mj-lt"/>
                        <a:buAutoNum type="arabicPeriod"/>
                      </a:pPr>
                      <a:r>
                        <a:rPr lang="pl-PL" sz="1000" b="0" u="none" strike="noStrike" cap="none" baseline="0" dirty="0">
                          <a:solidFill>
                            <a:schemeClr val="bg1"/>
                          </a:solidFill>
                          <a:latin typeface="Rubik" pitchFamily="2" charset="-79"/>
                          <a:sym typeface="Arial"/>
                        </a:rPr>
                        <a:t>Liczba sprzedanych produktów/przychód ze sprzedaży  w stosunku do liczby sprzedanych produktów/przychodu ze sprzedaży przed  podwyżką cen</a:t>
                      </a:r>
                    </a:p>
                    <a:p>
                      <a:pPr marL="228600" marR="0" lvl="0" indent="-228600" algn="l" rtl="0">
                        <a:lnSpc>
                          <a:spcPct val="90000"/>
                        </a:lnSpc>
                        <a:spcBef>
                          <a:spcPts val="1000"/>
                        </a:spcBef>
                        <a:spcAft>
                          <a:spcPts val="0"/>
                        </a:spcAft>
                        <a:buClr>
                          <a:schemeClr val="bg1"/>
                        </a:buClr>
                        <a:buSzPct val="100000"/>
                        <a:buFont typeface="+mj-lt"/>
                        <a:buAutoNum type="arabicPeriod"/>
                      </a:pPr>
                      <a:r>
                        <a:rPr lang="pl-PL" sz="1000" b="0" u="none" strike="noStrike" cap="none" baseline="0" dirty="0">
                          <a:solidFill>
                            <a:schemeClr val="bg1"/>
                          </a:solidFill>
                          <a:latin typeface="Rubik" pitchFamily="2" charset="-79"/>
                          <a:sym typeface="Arial"/>
                        </a:rPr>
                        <a:t>Odsetek rezygnacji z produktu po podwyżce cen</a:t>
                      </a:r>
                    </a:p>
                    <a:p>
                      <a:pPr marL="228600" marR="0" lvl="0" indent="-228600" algn="l" rtl="0">
                        <a:lnSpc>
                          <a:spcPct val="90000"/>
                        </a:lnSpc>
                        <a:spcBef>
                          <a:spcPts val="1000"/>
                        </a:spcBef>
                        <a:spcAft>
                          <a:spcPts val="0"/>
                        </a:spcAft>
                        <a:buClr>
                          <a:schemeClr val="bg1"/>
                        </a:buClr>
                        <a:buSzPct val="100000"/>
                        <a:buFont typeface="+mj-lt"/>
                        <a:buAutoNum type="arabicPeriod"/>
                      </a:pPr>
                      <a:r>
                        <a:rPr lang="pl-PL" sz="1000" b="0" u="none" strike="noStrike" cap="none" baseline="0" dirty="0">
                          <a:solidFill>
                            <a:schemeClr val="bg1"/>
                          </a:solidFill>
                          <a:latin typeface="Rubik" pitchFamily="2" charset="-79"/>
                          <a:sym typeface="Arial"/>
                        </a:rPr>
                        <a:t>Elastyczność cenowa marki</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228600" indent="-228600">
                        <a:buClr>
                          <a:srgbClr val="000000"/>
                        </a:buClr>
                        <a:buSzPct val="100000"/>
                        <a:buFont typeface="+mj-lt"/>
                        <a:buAutoNum type="arabicPeriod"/>
                      </a:pPr>
                      <a:r>
                        <a:rPr lang="pl-PL" sz="900" b="0" u="none" strike="noStrike" cap="none" baseline="0" dirty="0">
                          <a:solidFill>
                            <a:srgbClr val="000000"/>
                          </a:solidFill>
                          <a:latin typeface="+mn-lt"/>
                          <a:sym typeface="Arial"/>
                        </a:rPr>
                        <a:t>Średnia cena w PLN, wzrost ceny w PLN, wzrost %</a:t>
                      </a:r>
                    </a:p>
                    <a:p>
                      <a:pPr marL="228600" indent="-228600">
                        <a:buClr>
                          <a:srgbClr val="000000"/>
                        </a:buClr>
                        <a:buSzPct val="100000"/>
                        <a:buFont typeface="+mj-lt"/>
                        <a:buAutoNum type="arabicPeriod"/>
                      </a:pPr>
                      <a:endParaRPr lang="pl-PL" sz="900" b="0" u="none" strike="noStrike" cap="none" baseline="0" dirty="0">
                        <a:solidFill>
                          <a:srgbClr val="000000"/>
                        </a:solidFill>
                        <a:latin typeface="+mn-lt"/>
                        <a:sym typeface="Arial"/>
                      </a:endParaRPr>
                    </a:p>
                    <a:p>
                      <a:pPr marL="228600" indent="-228600">
                        <a:buClr>
                          <a:srgbClr val="000000"/>
                        </a:buClr>
                        <a:buSzPct val="100000"/>
                        <a:buFont typeface="+mj-lt"/>
                        <a:buAutoNum type="arabicPeriod"/>
                      </a:pPr>
                      <a:r>
                        <a:rPr lang="pl-PL" sz="900" b="0" u="none" strike="noStrike" cap="none" baseline="0" dirty="0">
                          <a:solidFill>
                            <a:srgbClr val="000000"/>
                          </a:solidFill>
                          <a:latin typeface="+mn-lt"/>
                          <a:sym typeface="Arial"/>
                        </a:rPr>
                        <a:t>Średnia cena w PLN, relacja do średniej kategorii jako % lub w formie indeksu</a:t>
                      </a:r>
                    </a:p>
                    <a:p>
                      <a:pPr marL="228600" indent="-228600">
                        <a:buClr>
                          <a:srgbClr val="000000"/>
                        </a:buClr>
                        <a:buSzPct val="100000"/>
                        <a:buFont typeface="+mj-lt"/>
                        <a:buAutoNum type="arabicPeriod"/>
                      </a:pPr>
                      <a:endParaRPr lang="pl-PL" sz="900" b="0" u="none" strike="noStrike" cap="none" baseline="0" dirty="0">
                        <a:solidFill>
                          <a:srgbClr val="000000"/>
                        </a:solidFill>
                        <a:latin typeface="+mn-lt"/>
                        <a:sym typeface="Arial"/>
                      </a:endParaRPr>
                    </a:p>
                    <a:p>
                      <a:pPr marL="228600" indent="-228600">
                        <a:buClr>
                          <a:srgbClr val="000000"/>
                        </a:buClr>
                        <a:buSzPct val="100000"/>
                        <a:buFont typeface="+mj-lt"/>
                        <a:buAutoNum type="arabicPeriod"/>
                      </a:pPr>
                      <a:r>
                        <a:rPr lang="pl-PL" sz="900" b="0" u="none" strike="noStrike" cap="none" baseline="0" dirty="0">
                          <a:solidFill>
                            <a:srgbClr val="000000"/>
                          </a:solidFill>
                          <a:latin typeface="+mn-lt"/>
                          <a:sym typeface="Arial"/>
                        </a:rPr>
                        <a:t>Wartość %</a:t>
                      </a:r>
                    </a:p>
                    <a:p>
                      <a:pPr marL="228600" indent="-228600">
                        <a:buClr>
                          <a:srgbClr val="000000"/>
                        </a:buClr>
                        <a:buSzPct val="100000"/>
                        <a:buFont typeface="+mj-lt"/>
                        <a:buAutoNum type="arabicPeriod"/>
                      </a:pPr>
                      <a:endParaRPr lang="pl-PL" sz="900" b="0" u="none" strike="noStrike" cap="none" baseline="0" dirty="0">
                        <a:solidFill>
                          <a:srgbClr val="000000"/>
                        </a:solidFill>
                        <a:latin typeface="+mn-lt"/>
                        <a:sym typeface="Arial"/>
                      </a:endParaRPr>
                    </a:p>
                    <a:p>
                      <a:pPr marL="228600" indent="-228600">
                        <a:buClr>
                          <a:srgbClr val="000000"/>
                        </a:buClr>
                        <a:buSzPct val="100000"/>
                        <a:buFont typeface="+mj-lt"/>
                        <a:buAutoNum type="arabicPeriod"/>
                      </a:pPr>
                      <a:r>
                        <a:rPr lang="pl-PL" sz="900" b="0" u="none" strike="noStrike" cap="none" baseline="0" dirty="0">
                          <a:solidFill>
                            <a:srgbClr val="000000"/>
                          </a:solidFill>
                          <a:latin typeface="+mn-lt"/>
                          <a:sym typeface="Arial"/>
                        </a:rPr>
                        <a:t>Udział liczby transakcji bez dyskontowania w całkowitej liczbie transakcji lub udział wartości transakcji bez dyskontowania w całkowitej wartości transakcji</a:t>
                      </a:r>
                    </a:p>
                    <a:p>
                      <a:pPr marL="228600" indent="-228600">
                        <a:buClr>
                          <a:srgbClr val="000000"/>
                        </a:buClr>
                        <a:buSzPct val="100000"/>
                        <a:buFont typeface="+mj-lt"/>
                        <a:buAutoNum type="arabicPeriod"/>
                      </a:pPr>
                      <a:endParaRPr lang="pl-PL" sz="900" b="0" u="none" strike="noStrike" cap="none" baseline="0" dirty="0">
                        <a:solidFill>
                          <a:srgbClr val="000000"/>
                        </a:solidFill>
                        <a:latin typeface="+mn-lt"/>
                        <a:sym typeface="Arial"/>
                      </a:endParaRPr>
                    </a:p>
                    <a:p>
                      <a:pPr marL="228600" indent="-228600">
                        <a:buClr>
                          <a:srgbClr val="000000"/>
                        </a:buClr>
                        <a:buSzPct val="100000"/>
                        <a:buFont typeface="+mj-lt"/>
                        <a:buAutoNum type="arabicPeriod"/>
                      </a:pPr>
                      <a:r>
                        <a:rPr lang="pl-PL" sz="900" b="0" u="none" strike="noStrike" cap="none" baseline="0" dirty="0">
                          <a:solidFill>
                            <a:srgbClr val="000000"/>
                          </a:solidFill>
                          <a:latin typeface="+mn-lt"/>
                          <a:sym typeface="Arial"/>
                        </a:rPr>
                        <a:t>Wartość %</a:t>
                      </a:r>
                    </a:p>
                    <a:p>
                      <a:pPr marL="228600" indent="-228600">
                        <a:buClr>
                          <a:srgbClr val="000000"/>
                        </a:buClr>
                        <a:buSzPct val="100000"/>
                        <a:buFont typeface="+mj-lt"/>
                        <a:buAutoNum type="arabicPeriod"/>
                      </a:pPr>
                      <a:endParaRPr lang="pl-PL" sz="900" b="0" u="none" strike="noStrike" cap="none" baseline="0" dirty="0">
                        <a:solidFill>
                          <a:srgbClr val="000000"/>
                        </a:solidFill>
                        <a:latin typeface="+mn-lt"/>
                        <a:sym typeface="Arial"/>
                      </a:endParaRPr>
                    </a:p>
                    <a:p>
                      <a:pPr marL="228600" indent="-228600">
                        <a:buClr>
                          <a:srgbClr val="000000"/>
                        </a:buClr>
                        <a:buSzPct val="100000"/>
                        <a:buFont typeface="+mj-lt"/>
                        <a:buAutoNum type="arabicPeriod"/>
                      </a:pPr>
                      <a:r>
                        <a:rPr lang="pl-PL" sz="900" b="0" u="none" strike="noStrike" cap="none" baseline="0" dirty="0">
                          <a:solidFill>
                            <a:srgbClr val="000000"/>
                          </a:solidFill>
                          <a:latin typeface="+mn-lt"/>
                          <a:sym typeface="Arial"/>
                        </a:rPr>
                        <a:t>Wartość %</a:t>
                      </a:r>
                    </a:p>
                    <a:p>
                      <a:pPr marL="228600" indent="-228600">
                        <a:buClr>
                          <a:srgbClr val="000000"/>
                        </a:buClr>
                        <a:buSzPct val="100000"/>
                        <a:buFont typeface="+mj-lt"/>
                        <a:buAutoNum type="arabicPeriod"/>
                      </a:pPr>
                      <a:endParaRPr lang="pl-PL" sz="900" b="0" u="none" strike="noStrike" cap="none" baseline="0" dirty="0">
                        <a:solidFill>
                          <a:srgbClr val="000000"/>
                        </a:solidFill>
                        <a:latin typeface="+mn-lt"/>
                        <a:sym typeface="Arial"/>
                      </a:endParaRPr>
                    </a:p>
                    <a:p>
                      <a:pPr marL="228600" indent="-228600">
                        <a:buClr>
                          <a:srgbClr val="000000"/>
                        </a:buClr>
                        <a:buSzPct val="100000"/>
                        <a:buFont typeface="+mj-lt"/>
                        <a:buAutoNum type="arabicPeriod"/>
                      </a:pPr>
                      <a:r>
                        <a:rPr lang="pl-PL" sz="900" b="0" u="none" strike="noStrike" cap="none" baseline="0" dirty="0">
                          <a:solidFill>
                            <a:srgbClr val="000000"/>
                          </a:solidFill>
                          <a:latin typeface="+mn-lt"/>
                          <a:sym typeface="Arial"/>
                        </a:rPr>
                        <a:t>Wartości (-x; 0; +x)</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Wewnętrzne raporty, CRM, badania, raporty  rynkowe, biznesowe i finansowe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Zdolność marki do sprzedaży po wyższych cenach pokazuje wymierną wartość marki i uzasadnia dlaczego warto inwestować w marketing.</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900" b="0" i="0" u="none" strike="noStrike" kern="0" cap="none" spc="0" normalizeH="0" baseline="0" noProof="0" dirty="0">
                          <a:ln>
                            <a:noFill/>
                          </a:ln>
                          <a:solidFill>
                            <a:srgbClr val="000000"/>
                          </a:solidFill>
                          <a:effectLst/>
                          <a:uLnTx/>
                          <a:uFillTx/>
                          <a:latin typeface="+mn-lt"/>
                          <a:ea typeface="Arial"/>
                          <a:cs typeface="Arial"/>
                          <a:sym typeface="Arial"/>
                        </a:rPr>
                        <a:t>Wpływa pozytywnie na zwiększanie zyskowności firmy.</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bl>
          </a:graphicData>
        </a:graphic>
      </p:graphicFrame>
      <p:pic>
        <p:nvPicPr>
          <p:cNvPr id="4" name="Graphic 3">
            <a:extLst>
              <a:ext uri="{FF2B5EF4-FFF2-40B4-BE49-F238E27FC236}">
                <a16:creationId xmlns:a16="http://schemas.microsoft.com/office/drawing/2014/main" id="{68DFA0B5-3554-1EE5-D9DB-3343772A8AF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5498940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0ADD4-8D40-73F9-DB71-A5F52B56344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7A0ACD0-AA19-7498-6994-E6C184908F1D}"/>
              </a:ext>
            </a:extLst>
          </p:cNvPr>
          <p:cNvGraphicFramePr>
            <a:graphicFrameLocks noGrp="1"/>
          </p:cNvGraphicFramePr>
          <p:nvPr>
            <p:extLst>
              <p:ext uri="{D42A27DB-BD31-4B8C-83A1-F6EECF244321}">
                <p14:modId xmlns:p14="http://schemas.microsoft.com/office/powerpoint/2010/main" val="2147592746"/>
              </p:ext>
            </p:extLst>
          </p:nvPr>
        </p:nvGraphicFramePr>
        <p:xfrm>
          <a:off x="315685" y="1162132"/>
          <a:ext cx="11523889" cy="4533736"/>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4016656">
                  <a:extLst>
                    <a:ext uri="{9D8B030D-6E8A-4147-A177-3AD203B41FA5}">
                      <a16:colId xmlns:a16="http://schemas.microsoft.com/office/drawing/2014/main" val="4176813105"/>
                    </a:ext>
                  </a:extLst>
                </a:gridCol>
                <a:gridCol w="2502411">
                  <a:extLst>
                    <a:ext uri="{9D8B030D-6E8A-4147-A177-3AD203B41FA5}">
                      <a16:colId xmlns:a16="http://schemas.microsoft.com/office/drawing/2014/main" val="1830216405"/>
                    </a:ext>
                  </a:extLst>
                </a:gridCol>
                <a:gridCol w="2502411">
                  <a:extLst>
                    <a:ext uri="{9D8B030D-6E8A-4147-A177-3AD203B41FA5}">
                      <a16:colId xmlns:a16="http://schemas.microsoft.com/office/drawing/2014/main" val="560766329"/>
                    </a:ext>
                  </a:extLst>
                </a:gridCol>
                <a:gridCol w="2502411">
                  <a:extLst>
                    <a:ext uri="{9D8B030D-6E8A-4147-A177-3AD203B41FA5}">
                      <a16:colId xmlns:a16="http://schemas.microsoft.com/office/drawing/2014/main" val="2948584809"/>
                    </a:ext>
                  </a:extLst>
                </a:gridCol>
              </a:tblGrid>
              <a:tr h="544889">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3929896">
                <a:tc>
                  <a:txBody>
                    <a:bodyPr/>
                    <a:lstStyle/>
                    <a:p>
                      <a:pPr marL="0" marR="0" lvl="0" indent="0" algn="l" rtl="0">
                        <a:lnSpc>
                          <a:spcPct val="90000"/>
                        </a:lnSpc>
                        <a:spcBef>
                          <a:spcPts val="1000"/>
                        </a:spcBef>
                        <a:spcAft>
                          <a:spcPts val="0"/>
                        </a:spcAft>
                        <a:buClr>
                          <a:srgbClr val="000000"/>
                        </a:buClr>
                        <a:buSzPts val="3200"/>
                        <a:buFont typeface="Arial"/>
                        <a:buNone/>
                      </a:pPr>
                      <a:r>
                        <a:rPr lang="pl-PL" sz="1400" b="1" kern="1200" baseline="0" dirty="0">
                          <a:solidFill>
                            <a:schemeClr val="bg1"/>
                          </a:solidFill>
                          <a:latin typeface="+mj-lt"/>
                          <a:ea typeface="+mn-ea"/>
                          <a:cs typeface="+mn-cs"/>
                          <a:sym typeface="Arial"/>
                        </a:rPr>
                        <a:t>Brand </a:t>
                      </a:r>
                      <a:r>
                        <a:rPr lang="pl-PL" sz="1400" b="1" kern="1200" baseline="0" dirty="0" err="1">
                          <a:solidFill>
                            <a:schemeClr val="bg1"/>
                          </a:solidFill>
                          <a:latin typeface="+mj-lt"/>
                          <a:ea typeface="+mn-ea"/>
                          <a:cs typeface="+mn-cs"/>
                          <a:sym typeface="Arial"/>
                        </a:rPr>
                        <a:t>penetration</a:t>
                      </a:r>
                      <a:endParaRPr lang="pl-PL" sz="14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Penetracja</a:t>
                      </a: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Liczba osób lub gospodarstw domowych, która kupiła daną markę/produkt lub użyła/subskrybowała daną usługę chociaż raz w określonym przedziale czasowym w porównaniu do populacji w kategorii. </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indent="0">
                        <a:buClr>
                          <a:srgbClr val="000000"/>
                        </a:buClr>
                        <a:buSzPct val="100000"/>
                        <a:buFont typeface="+mj-lt"/>
                        <a:buNone/>
                      </a:pPr>
                      <a:r>
                        <a:rPr lang="pl-PL" sz="1100" b="0" u="none" strike="noStrike" cap="none" baseline="0" dirty="0">
                          <a:solidFill>
                            <a:srgbClr val="000000"/>
                          </a:solidFill>
                          <a:latin typeface="+mn-lt"/>
                          <a:sym typeface="Arial"/>
                        </a:rPr>
                        <a:t>% konsumentów/gospodarstw domowych kategorii, który kupił markę/produkt lub skorzystał z usługi w określonym przedziale czasowym</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Marka/produkt:</a:t>
                      </a:r>
                      <a:endParaRPr kumimoji="0" lang="pl-PL" sz="1100" b="0" i="0" u="none" strike="noStrike" kern="0" cap="none" spc="0" normalizeH="0" baseline="0" noProof="0" dirty="0">
                        <a:ln>
                          <a:noFill/>
                        </a:ln>
                        <a:solidFill>
                          <a:srgbClr val="000000"/>
                        </a:solidFill>
                        <a:effectLst/>
                        <a:highlight>
                          <a:srgbClr val="FFFF00"/>
                        </a:highlight>
                        <a:uLnTx/>
                        <a:uFillTx/>
                        <a:latin typeface="+mn-lt"/>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panel gospodarstw domowych GfK</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Usługi: wewnętrzne systemy raportujące (CRM)</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Penetracja oznacza naszą aktualną bazę klientów.</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Według Ehrenberg-</a:t>
                      </a:r>
                      <a:r>
                        <a:rPr kumimoji="0" lang="pl-PL" sz="1100" b="0" i="0" u="none" strike="noStrike" kern="0" cap="none" spc="0" normalizeH="0" baseline="0" noProof="0" dirty="0" err="1">
                          <a:ln>
                            <a:noFill/>
                          </a:ln>
                          <a:solidFill>
                            <a:srgbClr val="000000"/>
                          </a:solidFill>
                          <a:effectLst/>
                          <a:uLnTx/>
                          <a:uFillTx/>
                          <a:latin typeface="+mn-lt"/>
                          <a:ea typeface="Arial"/>
                          <a:cs typeface="Arial"/>
                          <a:sym typeface="Arial"/>
                        </a:rPr>
                        <a:t>Bass</a:t>
                      </a: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pl-PL" sz="1100" b="0" i="0" u="none" strike="noStrike" kern="0" cap="none" spc="0" normalizeH="0" baseline="0" noProof="0" dirty="0" err="1">
                          <a:ln>
                            <a:noFill/>
                          </a:ln>
                          <a:solidFill>
                            <a:srgbClr val="000000"/>
                          </a:solidFill>
                          <a:effectLst/>
                          <a:uLnTx/>
                          <a:uFillTx/>
                          <a:latin typeface="+mn-lt"/>
                          <a:ea typeface="Arial"/>
                          <a:cs typeface="Arial"/>
                          <a:sym typeface="Arial"/>
                        </a:rPr>
                        <a:t>Institute</a:t>
                      </a: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 for Marketing Science budowanie penetracji dają największą szansę na wzrost i sukces sprzedażowy marki.</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bl>
          </a:graphicData>
        </a:graphic>
      </p:graphicFrame>
      <p:pic>
        <p:nvPicPr>
          <p:cNvPr id="4" name="Graphic 3">
            <a:extLst>
              <a:ext uri="{FF2B5EF4-FFF2-40B4-BE49-F238E27FC236}">
                <a16:creationId xmlns:a16="http://schemas.microsoft.com/office/drawing/2014/main" id="{61AC9E19-66C7-0B9E-642B-AF448B70262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39235693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6D779-56B6-41C8-AD44-EA011C7E9C99}"/>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F48F5BF-8953-21AF-C803-E6E0E69FE20F}"/>
              </a:ext>
            </a:extLst>
          </p:cNvPr>
          <p:cNvGraphicFramePr>
            <a:graphicFrameLocks noGrp="1"/>
          </p:cNvGraphicFramePr>
          <p:nvPr>
            <p:extLst>
              <p:ext uri="{D42A27DB-BD31-4B8C-83A1-F6EECF244321}">
                <p14:modId xmlns:p14="http://schemas.microsoft.com/office/powerpoint/2010/main" val="464114014"/>
              </p:ext>
            </p:extLst>
          </p:nvPr>
        </p:nvGraphicFramePr>
        <p:xfrm>
          <a:off x="315685" y="1124928"/>
          <a:ext cx="11235954" cy="4608145"/>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916296">
                  <a:extLst>
                    <a:ext uri="{9D8B030D-6E8A-4147-A177-3AD203B41FA5}">
                      <a16:colId xmlns:a16="http://schemas.microsoft.com/office/drawing/2014/main" val="4176813105"/>
                    </a:ext>
                  </a:extLst>
                </a:gridCol>
                <a:gridCol w="2439886">
                  <a:extLst>
                    <a:ext uri="{9D8B030D-6E8A-4147-A177-3AD203B41FA5}">
                      <a16:colId xmlns:a16="http://schemas.microsoft.com/office/drawing/2014/main" val="1830216405"/>
                    </a:ext>
                  </a:extLst>
                </a:gridCol>
                <a:gridCol w="2439886">
                  <a:extLst>
                    <a:ext uri="{9D8B030D-6E8A-4147-A177-3AD203B41FA5}">
                      <a16:colId xmlns:a16="http://schemas.microsoft.com/office/drawing/2014/main" val="560766329"/>
                    </a:ext>
                  </a:extLst>
                </a:gridCol>
                <a:gridCol w="2439886">
                  <a:extLst>
                    <a:ext uri="{9D8B030D-6E8A-4147-A177-3AD203B41FA5}">
                      <a16:colId xmlns:a16="http://schemas.microsoft.com/office/drawing/2014/main" val="2948584809"/>
                    </a:ext>
                  </a:extLst>
                </a:gridCol>
              </a:tblGrid>
              <a:tr h="555206">
                <a:tc>
                  <a:txBody>
                    <a:bodyPr/>
                    <a:lstStyle/>
                    <a:p>
                      <a:pPr algn="ctr"/>
                      <a:r>
                        <a:rPr lang="pl-PL" sz="1600" baseline="0" dirty="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4004305">
                <a:tc>
                  <a:txBody>
                    <a:bodyPr/>
                    <a:lstStyle/>
                    <a:p>
                      <a:pPr marL="0" marR="0" lvl="0" indent="0" algn="l" rtl="0">
                        <a:lnSpc>
                          <a:spcPct val="90000"/>
                        </a:lnSpc>
                        <a:spcBef>
                          <a:spcPts val="1000"/>
                        </a:spcBef>
                        <a:spcAft>
                          <a:spcPts val="0"/>
                        </a:spcAft>
                        <a:buClr>
                          <a:srgbClr val="000000"/>
                        </a:buClr>
                        <a:buSzPts val="3200"/>
                        <a:buFont typeface="Arial"/>
                        <a:buNone/>
                      </a:pPr>
                      <a:r>
                        <a:rPr lang="pl-PL" sz="1400" b="1" kern="1200" baseline="0" dirty="0">
                          <a:solidFill>
                            <a:schemeClr val="bg1"/>
                          </a:solidFill>
                          <a:latin typeface="+mj-lt"/>
                          <a:ea typeface="+mn-ea"/>
                          <a:cs typeface="+mn-cs"/>
                          <a:sym typeface="Arial"/>
                        </a:rPr>
                        <a:t>Value/Volume Market </a:t>
                      </a:r>
                      <a:r>
                        <a:rPr lang="pl-PL" sz="1400" b="1" kern="1200" baseline="0" dirty="0" err="1">
                          <a:solidFill>
                            <a:schemeClr val="bg1"/>
                          </a:solidFill>
                          <a:latin typeface="+mj-lt"/>
                          <a:ea typeface="+mn-ea"/>
                          <a:cs typeface="+mn-cs"/>
                          <a:sym typeface="Arial"/>
                        </a:rPr>
                        <a:t>Share</a:t>
                      </a:r>
                      <a:endParaRPr lang="pl-PL" sz="1200" b="0" u="none" strike="noStrike" cap="none" baseline="0" dirty="0">
                        <a:solidFill>
                          <a:schemeClr val="bg1"/>
                        </a:solidFill>
                        <a:highlight>
                          <a:srgbClr val="0000FF"/>
                        </a:highlight>
                        <a:latin typeface="Rubik" pitchFamily="2" charset="-79"/>
                        <a:sym typeface="Arial"/>
                      </a:endParaRP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Udziały wartościowe oraz ilościowe</a:t>
                      </a: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Pozwalają określić pozycję marki na rynku w porównaniu do konkurencji.</a:t>
                      </a: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Sprzedaż wartościowa (lub ilościowa) marki jako udział w całkowitej wartości (lub ilości) sprzedaży na danym rynku/kategorii. </a:t>
                      </a: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Warto porównywać dynamiki między okresami. </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171450" indent="-171450">
                        <a:buClr>
                          <a:schemeClr val="accent4"/>
                        </a:buClr>
                        <a:buSzPct val="100000"/>
                        <a:buFont typeface="Arial" panose="020B0604020202020204" pitchFamily="34" charset="0"/>
                        <a:buChar char="•"/>
                      </a:pPr>
                      <a:r>
                        <a:rPr lang="pl-PL" sz="1100" b="0" u="none" strike="noStrike" cap="none" baseline="0" dirty="0">
                          <a:solidFill>
                            <a:srgbClr val="000000"/>
                          </a:solidFill>
                          <a:latin typeface="+mn-lt"/>
                          <a:sym typeface="Arial"/>
                        </a:rPr>
                        <a:t>jako wartość procentowa</a:t>
                      </a:r>
                    </a:p>
                    <a:p>
                      <a:pPr marL="171450" indent="-171450">
                        <a:buClr>
                          <a:schemeClr val="accent4"/>
                        </a:buClr>
                        <a:buSzPct val="100000"/>
                        <a:buFont typeface="Arial" panose="020B0604020202020204" pitchFamily="34" charset="0"/>
                        <a:buChar char="•"/>
                      </a:pPr>
                      <a:r>
                        <a:rPr lang="pl-PL" sz="1100" b="0" u="none" strike="noStrike" cap="none" baseline="0" dirty="0">
                          <a:solidFill>
                            <a:srgbClr val="000000"/>
                          </a:solidFill>
                          <a:latin typeface="+mn-lt"/>
                          <a:sym typeface="Arial"/>
                        </a:rPr>
                        <a:t>jako zmiana wartości procentowej</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Dane zewnętrznych dostawców np. Nielsen, GFK, CMR</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Dynamika zmiany udziałów pozwala nam określić jak marka radzi sobie na rynku na tle konkurencji.</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bl>
          </a:graphicData>
        </a:graphic>
      </p:graphicFrame>
      <p:pic>
        <p:nvPicPr>
          <p:cNvPr id="4" name="Graphic 3">
            <a:extLst>
              <a:ext uri="{FF2B5EF4-FFF2-40B4-BE49-F238E27FC236}">
                <a16:creationId xmlns:a16="http://schemas.microsoft.com/office/drawing/2014/main" id="{0F8BC5BF-973B-4888-3E26-614A5153F4B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16211857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1FDCA-4AA7-9B63-4AF4-638DA2625A95}"/>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3A579F1-B2CB-7B92-A2B0-92185DE60425}"/>
              </a:ext>
            </a:extLst>
          </p:cNvPr>
          <p:cNvGraphicFramePr>
            <a:graphicFrameLocks noGrp="1"/>
          </p:cNvGraphicFramePr>
          <p:nvPr>
            <p:extLst>
              <p:ext uri="{D42A27DB-BD31-4B8C-83A1-F6EECF244321}">
                <p14:modId xmlns:p14="http://schemas.microsoft.com/office/powerpoint/2010/main" val="1878493372"/>
              </p:ext>
            </p:extLst>
          </p:nvPr>
        </p:nvGraphicFramePr>
        <p:xfrm>
          <a:off x="315684" y="849480"/>
          <a:ext cx="11514366" cy="4608145"/>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2977455">
                  <a:extLst>
                    <a:ext uri="{9D8B030D-6E8A-4147-A177-3AD203B41FA5}">
                      <a16:colId xmlns:a16="http://schemas.microsoft.com/office/drawing/2014/main" val="4176813105"/>
                    </a:ext>
                  </a:extLst>
                </a:gridCol>
                <a:gridCol w="4249940">
                  <a:extLst>
                    <a:ext uri="{9D8B030D-6E8A-4147-A177-3AD203B41FA5}">
                      <a16:colId xmlns:a16="http://schemas.microsoft.com/office/drawing/2014/main" val="1830216405"/>
                    </a:ext>
                  </a:extLst>
                </a:gridCol>
                <a:gridCol w="1870166">
                  <a:extLst>
                    <a:ext uri="{9D8B030D-6E8A-4147-A177-3AD203B41FA5}">
                      <a16:colId xmlns:a16="http://schemas.microsoft.com/office/drawing/2014/main" val="560766329"/>
                    </a:ext>
                  </a:extLst>
                </a:gridCol>
                <a:gridCol w="2416805">
                  <a:extLst>
                    <a:ext uri="{9D8B030D-6E8A-4147-A177-3AD203B41FA5}">
                      <a16:colId xmlns:a16="http://schemas.microsoft.com/office/drawing/2014/main" val="2948584809"/>
                    </a:ext>
                  </a:extLst>
                </a:gridCol>
              </a:tblGrid>
              <a:tr h="555206">
                <a:tc>
                  <a:txBody>
                    <a:bodyPr/>
                    <a:lstStyle/>
                    <a:p>
                      <a:pPr algn="ctr"/>
                      <a:r>
                        <a:rPr lang="pl-PL" sz="1600" baseline="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4004305">
                <a:tc>
                  <a:txBody>
                    <a:bodyPr/>
                    <a:lstStyle/>
                    <a:p>
                      <a:pPr marL="0" marR="0" lvl="0" indent="0" algn="l" rtl="0">
                        <a:lnSpc>
                          <a:spcPct val="90000"/>
                        </a:lnSpc>
                        <a:spcBef>
                          <a:spcPts val="1000"/>
                        </a:spcBef>
                        <a:spcAft>
                          <a:spcPts val="0"/>
                        </a:spcAft>
                        <a:buClr>
                          <a:srgbClr val="000000"/>
                        </a:buClr>
                        <a:buSzPts val="3200"/>
                        <a:buFont typeface="Arial"/>
                        <a:buNone/>
                      </a:pPr>
                      <a:r>
                        <a:rPr lang="en-US" sz="1400" b="1" kern="1200" baseline="0" dirty="0">
                          <a:solidFill>
                            <a:schemeClr val="bg1"/>
                          </a:solidFill>
                          <a:latin typeface="+mj-lt"/>
                          <a:ea typeface="+mn-ea"/>
                          <a:cs typeface="+mn-cs"/>
                          <a:sym typeface="Arial"/>
                        </a:rPr>
                        <a:t>Average revenue per customer /purchase/ CLV</a:t>
                      </a:r>
                      <a:endParaRPr lang="pl-PL" sz="14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Dochodowość klienta </a:t>
                      </a:r>
                    </a:p>
                    <a:p>
                      <a:pPr marL="228600" marR="0" lvl="0" indent="-228600" algn="l" rtl="0">
                        <a:lnSpc>
                          <a:spcPct val="90000"/>
                        </a:lnSpc>
                        <a:spcBef>
                          <a:spcPts val="1000"/>
                        </a:spcBef>
                        <a:spcAft>
                          <a:spcPts val="0"/>
                        </a:spcAft>
                        <a:buClr>
                          <a:schemeClr val="bg1"/>
                        </a:buClr>
                        <a:buSzPct val="100000"/>
                        <a:buFont typeface="+mj-lt"/>
                        <a:buAutoNum type="arabicPeriod"/>
                      </a:pPr>
                      <a:r>
                        <a:rPr lang="pl-PL" sz="1200" b="0" u="none" strike="noStrike" cap="none" baseline="0" dirty="0">
                          <a:solidFill>
                            <a:schemeClr val="bg1"/>
                          </a:solidFill>
                          <a:latin typeface="Rubik" pitchFamily="2" charset="-79"/>
                          <a:sym typeface="Arial"/>
                        </a:rPr>
                        <a:t>Średni przychód uzyskany na klienta/ na zakup w wyznaczonym okresie</a:t>
                      </a:r>
                    </a:p>
                    <a:p>
                      <a:pPr marL="228600" marR="0" lvl="0" indent="-228600" algn="l" rtl="0">
                        <a:lnSpc>
                          <a:spcPct val="90000"/>
                        </a:lnSpc>
                        <a:spcBef>
                          <a:spcPts val="1000"/>
                        </a:spcBef>
                        <a:spcAft>
                          <a:spcPts val="0"/>
                        </a:spcAft>
                        <a:buClr>
                          <a:schemeClr val="bg1"/>
                        </a:buClr>
                        <a:buSzPct val="100000"/>
                        <a:buFont typeface="+mj-lt"/>
                        <a:buAutoNum type="arabicPeriod"/>
                      </a:pPr>
                      <a:r>
                        <a:rPr lang="pl-PL" sz="1200" b="0" u="none" strike="noStrike" cap="none" baseline="0" dirty="0">
                          <a:solidFill>
                            <a:schemeClr val="bg1"/>
                          </a:solidFill>
                          <a:latin typeface="Rubik" pitchFamily="2" charset="-79"/>
                          <a:sym typeface="Arial"/>
                        </a:rPr>
                        <a:t>Przewidywana/ wartość  przeciętnego klienta/  podczas całej relacji z marką CLV</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171450" indent="-171450">
                        <a:buClr>
                          <a:schemeClr val="accent4"/>
                        </a:buClr>
                        <a:buSzPct val="100000"/>
                        <a:buFont typeface="Arial" panose="020B0604020202020204" pitchFamily="34" charset="0"/>
                        <a:buChar char="•"/>
                      </a:pPr>
                      <a:r>
                        <a:rPr lang="pl-PL" sz="1100" b="0" u="none" strike="noStrike" cap="none" baseline="0" dirty="0">
                          <a:solidFill>
                            <a:srgbClr val="000000"/>
                          </a:solidFill>
                          <a:latin typeface="+mn-lt"/>
                          <a:sym typeface="Arial"/>
                        </a:rPr>
                        <a:t>Całkowity przychód podzielony przez liczbę klientów w wyznaczonym okresie</a:t>
                      </a:r>
                    </a:p>
                    <a:p>
                      <a:pPr marL="171450" indent="-171450">
                        <a:buClr>
                          <a:schemeClr val="accent4"/>
                        </a:buClr>
                        <a:buSzPct val="100000"/>
                        <a:buFont typeface="Arial" panose="020B0604020202020204" pitchFamily="34" charset="0"/>
                        <a:buChar char="•"/>
                      </a:pPr>
                      <a:endParaRPr lang="pl-PL" sz="1100" b="0" u="none" strike="noStrike" cap="none" baseline="0" dirty="0">
                        <a:solidFill>
                          <a:srgbClr val="000000"/>
                        </a:solidFill>
                        <a:latin typeface="+mn-lt"/>
                        <a:sym typeface="Arial"/>
                      </a:endParaRPr>
                    </a:p>
                    <a:p>
                      <a:pPr marL="171450" indent="-171450">
                        <a:buClr>
                          <a:schemeClr val="accent4"/>
                        </a:buClr>
                        <a:buSzPct val="100000"/>
                        <a:buFont typeface="Arial" panose="020B0604020202020204" pitchFamily="34" charset="0"/>
                        <a:buChar char="•"/>
                      </a:pPr>
                      <a:r>
                        <a:rPr lang="pl-PL" sz="1100" b="0" u="none" strike="noStrike" cap="none" baseline="0" dirty="0">
                          <a:solidFill>
                            <a:srgbClr val="000000"/>
                          </a:solidFill>
                          <a:latin typeface="+mn-lt"/>
                          <a:sym typeface="Arial"/>
                        </a:rPr>
                        <a:t>Całkowity przychód podzielony przez liczbę zakupów w wyznaczonym okresie </a:t>
                      </a:r>
                    </a:p>
                    <a:p>
                      <a:pPr marL="171450" indent="-171450">
                        <a:buClr>
                          <a:schemeClr val="accent4"/>
                        </a:buClr>
                        <a:buSzPct val="100000"/>
                        <a:buFont typeface="Arial" panose="020B0604020202020204" pitchFamily="34" charset="0"/>
                        <a:buChar char="•"/>
                      </a:pPr>
                      <a:endParaRPr lang="pl-PL" sz="1100" b="0" u="none" strike="noStrike" cap="none" baseline="0" dirty="0">
                        <a:solidFill>
                          <a:srgbClr val="000000"/>
                        </a:solidFill>
                        <a:latin typeface="+mn-lt"/>
                        <a:sym typeface="Arial"/>
                      </a:endParaRPr>
                    </a:p>
                    <a:p>
                      <a:pPr marL="0" indent="0">
                        <a:buClr>
                          <a:schemeClr val="accent4"/>
                        </a:buClr>
                        <a:buSzPct val="100000"/>
                        <a:buFont typeface="Arial" panose="020B0604020202020204" pitchFamily="34" charset="0"/>
                        <a:buNone/>
                      </a:pPr>
                      <a:r>
                        <a:rPr lang="pl-PL" sz="1100" b="0" u="none" strike="noStrike" cap="none" baseline="0" dirty="0">
                          <a:solidFill>
                            <a:srgbClr val="000000"/>
                          </a:solidFill>
                          <a:latin typeface="+mn-lt"/>
                          <a:sym typeface="Arial"/>
                        </a:rPr>
                        <a:t>Miary dodatkowe: </a:t>
                      </a:r>
                    </a:p>
                    <a:p>
                      <a:pPr marL="171450" indent="-171450">
                        <a:buClr>
                          <a:schemeClr val="accent4"/>
                        </a:buClr>
                        <a:buSzPct val="100000"/>
                        <a:buFont typeface="Arial" panose="020B0604020202020204" pitchFamily="34" charset="0"/>
                        <a:buChar char="•"/>
                      </a:pPr>
                      <a:r>
                        <a:rPr lang="pl-PL" sz="1100" b="0" u="none" strike="noStrike" cap="none" baseline="0" dirty="0">
                          <a:solidFill>
                            <a:srgbClr val="000000"/>
                          </a:solidFill>
                          <a:latin typeface="+mn-lt"/>
                          <a:sym typeface="Arial"/>
                        </a:rPr>
                        <a:t>Liczba sprzedanych produktów w wyznaczonym okresie</a:t>
                      </a:r>
                    </a:p>
                    <a:p>
                      <a:pPr marL="171450" indent="-171450">
                        <a:buClr>
                          <a:schemeClr val="accent4"/>
                        </a:buClr>
                        <a:buSzPct val="100000"/>
                        <a:buFont typeface="Arial" panose="020B0604020202020204" pitchFamily="34" charset="0"/>
                        <a:buChar char="•"/>
                      </a:pPr>
                      <a:r>
                        <a:rPr lang="pl-PL" sz="1100" b="0" u="none" strike="noStrike" cap="none" baseline="0" dirty="0">
                          <a:solidFill>
                            <a:srgbClr val="000000"/>
                          </a:solidFill>
                          <a:latin typeface="+mn-lt"/>
                          <a:sym typeface="Arial"/>
                        </a:rPr>
                        <a:t>Średnia liczba sprzedanych produktów w ramach koszyka lub średnia wartość koszyka zakupowego</a:t>
                      </a:r>
                    </a:p>
                    <a:p>
                      <a:pPr marL="171450" indent="-171450">
                        <a:buClr>
                          <a:schemeClr val="accent4"/>
                        </a:buClr>
                        <a:buSzPct val="100000"/>
                        <a:buFont typeface="Arial" panose="020B0604020202020204" pitchFamily="34" charset="0"/>
                        <a:buChar char="•"/>
                      </a:pPr>
                      <a:r>
                        <a:rPr lang="pl-PL" sz="1100" b="0" u="none" strike="noStrike" cap="none" baseline="0" dirty="0">
                          <a:solidFill>
                            <a:srgbClr val="000000"/>
                          </a:solidFill>
                          <a:latin typeface="+mn-lt"/>
                          <a:sym typeface="Arial"/>
                        </a:rPr>
                        <a:t>Średnia częstotliwość zakupu w danym okresie</a:t>
                      </a:r>
                    </a:p>
                    <a:p>
                      <a:pPr marL="171450" indent="-171450">
                        <a:buClr>
                          <a:schemeClr val="accent4"/>
                        </a:buClr>
                        <a:buSzPct val="100000"/>
                        <a:buFont typeface="Arial" panose="020B0604020202020204" pitchFamily="34" charset="0"/>
                        <a:buChar char="•"/>
                      </a:pPr>
                      <a:r>
                        <a:rPr lang="pl-PL" sz="1100" b="0" u="none" strike="noStrike" cap="none" baseline="0" dirty="0">
                          <a:solidFill>
                            <a:srgbClr val="000000"/>
                          </a:solidFill>
                          <a:latin typeface="+mn-lt"/>
                          <a:sym typeface="Arial"/>
                        </a:rPr>
                        <a:t>Średni czas aktywnego kontaktu klienta z marką liczony od momentu pierwszego zakupu do ostatniej aktywności </a:t>
                      </a:r>
                    </a:p>
                    <a:p>
                      <a:pPr marL="171450" indent="-171450">
                        <a:buClr>
                          <a:schemeClr val="accent4"/>
                        </a:buClr>
                        <a:buSzPct val="100000"/>
                        <a:buFont typeface="Arial" panose="020B0604020202020204" pitchFamily="34" charset="0"/>
                        <a:buChar char="•"/>
                      </a:pPr>
                      <a:endParaRPr lang="pl-PL" sz="1100" b="0" u="none" strike="noStrike" cap="none" baseline="0" dirty="0">
                        <a:solidFill>
                          <a:srgbClr val="000000"/>
                        </a:solidFill>
                        <a:latin typeface="+mn-lt"/>
                        <a:sym typeface="Arial"/>
                      </a:endParaRPr>
                    </a:p>
                    <a:p>
                      <a:pPr marL="171450" indent="-171450">
                        <a:buClr>
                          <a:schemeClr val="accent4"/>
                        </a:buClr>
                        <a:buSzPct val="100000"/>
                        <a:buFont typeface="Arial" panose="020B0604020202020204" pitchFamily="34" charset="0"/>
                        <a:buChar char="•"/>
                      </a:pPr>
                      <a:r>
                        <a:rPr lang="pl-PL" sz="1100" b="0" u="none" strike="noStrike" cap="none" baseline="0" dirty="0">
                          <a:solidFill>
                            <a:srgbClr val="000000"/>
                          </a:solidFill>
                          <a:latin typeface="+mn-lt"/>
                          <a:sym typeface="Arial"/>
                        </a:rPr>
                        <a:t>(Roczny/kwartalny/miesięczny przychód z klienta x średnia liczba lat/kwartałów/miesięcy relacji z klientem) - początkowe koszty pozyskania klienta (TBD). </a:t>
                      </a:r>
                    </a:p>
                    <a:p>
                      <a:pPr marL="0" indent="0">
                        <a:buClr>
                          <a:schemeClr val="accent4"/>
                        </a:buClr>
                        <a:buSzPct val="100000"/>
                        <a:buFont typeface="Arial" panose="020B0604020202020204" pitchFamily="34" charset="0"/>
                        <a:buNone/>
                      </a:pPr>
                      <a:r>
                        <a:rPr lang="pl-PL" sz="1100" b="0" u="none" strike="noStrike" cap="none" baseline="0" dirty="0">
                          <a:solidFill>
                            <a:srgbClr val="000000"/>
                          </a:solidFill>
                          <a:latin typeface="+mn-lt"/>
                          <a:sym typeface="Arial"/>
                        </a:rPr>
                        <a:t>lub</a:t>
                      </a:r>
                    </a:p>
                    <a:p>
                      <a:pPr marL="171450" indent="-171450">
                        <a:buClr>
                          <a:schemeClr val="accent4"/>
                        </a:buClr>
                        <a:buSzPct val="100000"/>
                        <a:buFont typeface="Arial" panose="020B0604020202020204" pitchFamily="34" charset="0"/>
                        <a:buChar char="•"/>
                      </a:pPr>
                      <a:r>
                        <a:rPr lang="pl-PL" sz="1100" b="0" u="none" strike="noStrike" cap="none" baseline="0" dirty="0">
                          <a:solidFill>
                            <a:srgbClr val="000000"/>
                          </a:solidFill>
                          <a:latin typeface="+mn-lt"/>
                          <a:sym typeface="Arial"/>
                        </a:rPr>
                        <a:t>Średnia długość relacji z klientem x liczba zakupów x średnia wartość zakupu.</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171450" marR="0" lvl="0" indent="-171450" algn="l" defTabSz="914400" rtl="0" eaLnBrk="1" fontAlgn="auto" latinLnBrk="0" hangingPunct="1">
                        <a:lnSpc>
                          <a:spcPct val="90000"/>
                        </a:lnSpc>
                        <a:spcBef>
                          <a:spcPts val="1000"/>
                        </a:spcBef>
                        <a:spcAft>
                          <a:spcPts val="0"/>
                        </a:spcAft>
                        <a:buClr>
                          <a:schemeClr val="accent4"/>
                        </a:buClr>
                        <a:buSzPct val="100000"/>
                        <a:buFont typeface="Arial" panose="020B0604020202020204" pitchFamily="34" charset="0"/>
                        <a:buChar char="•"/>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CRM</a:t>
                      </a:r>
                    </a:p>
                    <a:p>
                      <a:pPr marL="171450" marR="0" lvl="0" indent="-171450" algn="l" defTabSz="914400" rtl="0" eaLnBrk="1" fontAlgn="auto" latinLnBrk="0" hangingPunct="1">
                        <a:lnSpc>
                          <a:spcPct val="90000"/>
                        </a:lnSpc>
                        <a:spcBef>
                          <a:spcPts val="1000"/>
                        </a:spcBef>
                        <a:spcAft>
                          <a:spcPts val="0"/>
                        </a:spcAft>
                        <a:buClr>
                          <a:schemeClr val="accent4"/>
                        </a:buClr>
                        <a:buSzPct val="100000"/>
                        <a:buFont typeface="Arial" panose="020B0604020202020204" pitchFamily="34" charset="0"/>
                        <a:buChar char="•"/>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raporty biznesowe i finansowe</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Pozwala odpowiedzieć na pytania:</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Ile zyskujemy/tracimy na kliencie/ na relacji z klientem?</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Czy inwestujemy opłacalnie?</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bl>
          </a:graphicData>
        </a:graphic>
      </p:graphicFrame>
      <p:pic>
        <p:nvPicPr>
          <p:cNvPr id="4" name="Graphic 3">
            <a:extLst>
              <a:ext uri="{FF2B5EF4-FFF2-40B4-BE49-F238E27FC236}">
                <a16:creationId xmlns:a16="http://schemas.microsoft.com/office/drawing/2014/main" id="{1447ED8A-C3F0-2DD0-4363-85ABF3F45E3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31756113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147B4-C14C-3769-77C5-75B0D0BF4E8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E243B56-6D36-864C-0FEE-41F4058A2A76}"/>
              </a:ext>
            </a:extLst>
          </p:cNvPr>
          <p:cNvGraphicFramePr>
            <a:graphicFrameLocks noGrp="1"/>
          </p:cNvGraphicFramePr>
          <p:nvPr>
            <p:extLst>
              <p:ext uri="{D42A27DB-BD31-4B8C-83A1-F6EECF244321}">
                <p14:modId xmlns:p14="http://schemas.microsoft.com/office/powerpoint/2010/main" val="3579469434"/>
              </p:ext>
            </p:extLst>
          </p:nvPr>
        </p:nvGraphicFramePr>
        <p:xfrm>
          <a:off x="315684" y="1124928"/>
          <a:ext cx="11476266" cy="4608145"/>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4037576">
                  <a:extLst>
                    <a:ext uri="{9D8B030D-6E8A-4147-A177-3AD203B41FA5}">
                      <a16:colId xmlns:a16="http://schemas.microsoft.com/office/drawing/2014/main" val="4176813105"/>
                    </a:ext>
                  </a:extLst>
                </a:gridCol>
                <a:gridCol w="2853370">
                  <a:extLst>
                    <a:ext uri="{9D8B030D-6E8A-4147-A177-3AD203B41FA5}">
                      <a16:colId xmlns:a16="http://schemas.microsoft.com/office/drawing/2014/main" val="1830216405"/>
                    </a:ext>
                  </a:extLst>
                </a:gridCol>
                <a:gridCol w="2085606">
                  <a:extLst>
                    <a:ext uri="{9D8B030D-6E8A-4147-A177-3AD203B41FA5}">
                      <a16:colId xmlns:a16="http://schemas.microsoft.com/office/drawing/2014/main" val="560766329"/>
                    </a:ext>
                  </a:extLst>
                </a:gridCol>
                <a:gridCol w="2499714">
                  <a:extLst>
                    <a:ext uri="{9D8B030D-6E8A-4147-A177-3AD203B41FA5}">
                      <a16:colId xmlns:a16="http://schemas.microsoft.com/office/drawing/2014/main" val="2948584809"/>
                    </a:ext>
                  </a:extLst>
                </a:gridCol>
              </a:tblGrid>
              <a:tr h="555206">
                <a:tc>
                  <a:txBody>
                    <a:bodyPr/>
                    <a:lstStyle/>
                    <a:p>
                      <a:pPr algn="ctr"/>
                      <a:r>
                        <a:rPr lang="pl-PL" sz="1600" baseline="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4004305">
                <a:tc>
                  <a:txBody>
                    <a:bodyPr/>
                    <a:lstStyle/>
                    <a:p>
                      <a:pPr marL="0" marR="0" lvl="0" indent="0" algn="l" rtl="0">
                        <a:lnSpc>
                          <a:spcPct val="90000"/>
                        </a:lnSpc>
                        <a:spcBef>
                          <a:spcPts val="1000"/>
                        </a:spcBef>
                        <a:spcAft>
                          <a:spcPts val="0"/>
                        </a:spcAft>
                        <a:buClr>
                          <a:srgbClr val="000000"/>
                        </a:buClr>
                        <a:buSzPts val="3200"/>
                        <a:buFont typeface="Arial"/>
                        <a:buNone/>
                      </a:pPr>
                      <a:r>
                        <a:rPr lang="en-US" sz="1400" b="1" kern="1200" baseline="0" dirty="0">
                          <a:solidFill>
                            <a:schemeClr val="bg1"/>
                          </a:solidFill>
                          <a:latin typeface="+mj-lt"/>
                          <a:ea typeface="+mn-ea"/>
                          <a:cs typeface="+mn-cs"/>
                          <a:sym typeface="Arial"/>
                        </a:rPr>
                        <a:t>Number of customers (dynamics) – churn</a:t>
                      </a:r>
                      <a:endParaRPr lang="pl-PL" sz="14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Odpływ klientów </a:t>
                      </a: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Proporcja utraconych konsumentów marki/produktu lub użytkowników/subskrybentów usługi w danym przedziale czasowym (odpowiada przedziałowi czasowemu określonemu do mierzenia penetracji)</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indent="0">
                        <a:buClr>
                          <a:schemeClr val="accent4"/>
                        </a:buClr>
                        <a:buSzPct val="100000"/>
                        <a:buFont typeface="Arial" panose="020B0604020202020204" pitchFamily="34" charset="0"/>
                        <a:buNone/>
                      </a:pPr>
                      <a:r>
                        <a:rPr lang="pl-PL" sz="1100" b="0" u="none" strike="noStrike" cap="none" baseline="0" dirty="0">
                          <a:solidFill>
                            <a:srgbClr val="000000"/>
                          </a:solidFill>
                          <a:latin typeface="+mn-lt"/>
                          <a:sym typeface="Arial"/>
                        </a:rPr>
                        <a:t>% utraconych konsumentów/użytkowników</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r>
                        <a:rPr lang="pl-PL" sz="1100" baseline="0" dirty="0">
                          <a:latin typeface="+mn-lt"/>
                        </a:rPr>
                        <a:t>Marka/produkt:</a:t>
                      </a:r>
                    </a:p>
                    <a:p>
                      <a:r>
                        <a:rPr lang="pl-PL" sz="1100" baseline="0" dirty="0">
                          <a:latin typeface="+mn-lt"/>
                        </a:rPr>
                        <a:t>panel gospodarstw domowych </a:t>
                      </a:r>
                      <a:r>
                        <a:rPr lang="pl-PL" sz="1100" baseline="0" dirty="0" err="1">
                          <a:latin typeface="+mn-lt"/>
                        </a:rPr>
                        <a:t>GfK</a:t>
                      </a:r>
                      <a:r>
                        <a:rPr lang="pl-PL" sz="1100" baseline="0" dirty="0">
                          <a:latin typeface="+mn-lt"/>
                        </a:rPr>
                        <a:t>.</a:t>
                      </a:r>
                    </a:p>
                    <a:p>
                      <a:endParaRPr lang="pl-PL" sz="1100" baseline="0" dirty="0">
                        <a:latin typeface="+mn-lt"/>
                      </a:endParaRPr>
                    </a:p>
                    <a:p>
                      <a:r>
                        <a:rPr lang="pl-PL" sz="1100" baseline="0" dirty="0">
                          <a:latin typeface="+mn-lt"/>
                        </a:rPr>
                        <a:t>Usługi: wewnętrzne systemy raportujące (CRM).</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Określa kierunek w którym zmierza biznes i pomaga przewidzieć istotne zmiany w zachowaniu konsumentów.</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Rosnący wskaźnik może wskazywać  zmniejszająca się konkurencyjność naszego biznesu – proces, produkt, jakość obsługi.</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bl>
          </a:graphicData>
        </a:graphic>
      </p:graphicFrame>
      <p:pic>
        <p:nvPicPr>
          <p:cNvPr id="4" name="Graphic 3">
            <a:extLst>
              <a:ext uri="{FF2B5EF4-FFF2-40B4-BE49-F238E27FC236}">
                <a16:creationId xmlns:a16="http://schemas.microsoft.com/office/drawing/2014/main" id="{B716D6D6-3644-0CCB-F009-FCE53E8063D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38232061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85AFA-3121-1E2E-FD27-63A17B651DC2}"/>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CDA07ED-3D9A-9D34-19FF-87B1B65ECCB0}"/>
              </a:ext>
            </a:extLst>
          </p:cNvPr>
          <p:cNvGraphicFramePr>
            <a:graphicFrameLocks noGrp="1"/>
          </p:cNvGraphicFramePr>
          <p:nvPr>
            <p:extLst>
              <p:ext uri="{D42A27DB-BD31-4B8C-83A1-F6EECF244321}">
                <p14:modId xmlns:p14="http://schemas.microsoft.com/office/powerpoint/2010/main" val="2817378359"/>
              </p:ext>
            </p:extLst>
          </p:nvPr>
        </p:nvGraphicFramePr>
        <p:xfrm>
          <a:off x="315684" y="1124928"/>
          <a:ext cx="11476266" cy="4608145"/>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4037576">
                  <a:extLst>
                    <a:ext uri="{9D8B030D-6E8A-4147-A177-3AD203B41FA5}">
                      <a16:colId xmlns:a16="http://schemas.microsoft.com/office/drawing/2014/main" val="4176813105"/>
                    </a:ext>
                  </a:extLst>
                </a:gridCol>
                <a:gridCol w="2853370">
                  <a:extLst>
                    <a:ext uri="{9D8B030D-6E8A-4147-A177-3AD203B41FA5}">
                      <a16:colId xmlns:a16="http://schemas.microsoft.com/office/drawing/2014/main" val="1830216405"/>
                    </a:ext>
                  </a:extLst>
                </a:gridCol>
                <a:gridCol w="2085606">
                  <a:extLst>
                    <a:ext uri="{9D8B030D-6E8A-4147-A177-3AD203B41FA5}">
                      <a16:colId xmlns:a16="http://schemas.microsoft.com/office/drawing/2014/main" val="560766329"/>
                    </a:ext>
                  </a:extLst>
                </a:gridCol>
                <a:gridCol w="2499714">
                  <a:extLst>
                    <a:ext uri="{9D8B030D-6E8A-4147-A177-3AD203B41FA5}">
                      <a16:colId xmlns:a16="http://schemas.microsoft.com/office/drawing/2014/main" val="2948584809"/>
                    </a:ext>
                  </a:extLst>
                </a:gridCol>
              </a:tblGrid>
              <a:tr h="555206">
                <a:tc>
                  <a:txBody>
                    <a:bodyPr/>
                    <a:lstStyle/>
                    <a:p>
                      <a:pPr algn="ctr"/>
                      <a:r>
                        <a:rPr lang="pl-PL" sz="1600" baseline="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4004305">
                <a:tc>
                  <a:txBody>
                    <a:bodyPr/>
                    <a:lstStyle/>
                    <a:p>
                      <a:pPr marL="0" marR="0" lvl="0" indent="0" algn="l" rtl="0">
                        <a:lnSpc>
                          <a:spcPct val="90000"/>
                        </a:lnSpc>
                        <a:spcBef>
                          <a:spcPts val="1000"/>
                        </a:spcBef>
                        <a:spcAft>
                          <a:spcPts val="0"/>
                        </a:spcAft>
                        <a:buClr>
                          <a:srgbClr val="000000"/>
                        </a:buClr>
                        <a:buSzPts val="3200"/>
                        <a:buFont typeface="Arial"/>
                        <a:buNone/>
                      </a:pPr>
                      <a:r>
                        <a:rPr lang="en-US" sz="1400" b="1" kern="1200" baseline="0" dirty="0">
                          <a:solidFill>
                            <a:schemeClr val="bg1"/>
                          </a:solidFill>
                          <a:latin typeface="+mj-lt"/>
                          <a:ea typeface="+mn-ea"/>
                          <a:cs typeface="+mn-cs"/>
                          <a:sym typeface="Arial"/>
                        </a:rPr>
                        <a:t>Number of customers (dynamics) – new/active users</a:t>
                      </a:r>
                      <a:endParaRPr lang="pl-PL" sz="14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Liczba nowych/aktywnych konsumentów.</a:t>
                      </a: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Nowi - Liczba nowych konsumentów marki/produktu usługi/serwisu, którzy zostali pozyskani w określonym przedziale czasowym.</a:t>
                      </a: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Liczba aktywnych użytkowników usługi/serwisu, którzy zostali pozyskani w określonym przedziale czasowym.</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indent="0">
                        <a:buClr>
                          <a:schemeClr val="accent4"/>
                        </a:buClr>
                        <a:buSzPct val="100000"/>
                        <a:buFont typeface="Arial" panose="020B0604020202020204" pitchFamily="34" charset="0"/>
                        <a:buNone/>
                      </a:pPr>
                      <a:r>
                        <a:rPr lang="pl-PL" sz="1100" b="0" u="none" strike="noStrike" cap="none" baseline="0" dirty="0">
                          <a:solidFill>
                            <a:srgbClr val="000000"/>
                          </a:solidFill>
                          <a:latin typeface="+mn-lt"/>
                          <a:sym typeface="Arial"/>
                        </a:rPr>
                        <a:t>Liczby bezwzględne – warto porównywać ją pomiędzy okresami.</a:t>
                      </a:r>
                    </a:p>
                    <a:p>
                      <a:pPr marL="0" indent="0">
                        <a:buClr>
                          <a:schemeClr val="accent4"/>
                        </a:buClr>
                        <a:buSzPct val="100000"/>
                        <a:buFont typeface="Arial" panose="020B0604020202020204" pitchFamily="34" charset="0"/>
                        <a:buNone/>
                      </a:pPr>
                      <a:endParaRPr lang="pl-PL" sz="1100" b="0" u="none" strike="noStrike" cap="none" baseline="0" dirty="0">
                        <a:solidFill>
                          <a:srgbClr val="000000"/>
                        </a:solidFill>
                        <a:latin typeface="+mn-lt"/>
                        <a:sym typeface="Arial"/>
                      </a:endParaRPr>
                    </a:p>
                    <a:p>
                      <a:pPr marL="0" indent="0">
                        <a:buClr>
                          <a:schemeClr val="accent4"/>
                        </a:buClr>
                        <a:buSzPct val="100000"/>
                        <a:buFont typeface="Arial" panose="020B0604020202020204" pitchFamily="34" charset="0"/>
                        <a:buNone/>
                      </a:pPr>
                      <a:r>
                        <a:rPr lang="pl-PL" sz="1100" b="0" u="none" strike="noStrike" cap="none" baseline="0" dirty="0">
                          <a:solidFill>
                            <a:srgbClr val="000000"/>
                          </a:solidFill>
                          <a:latin typeface="+mn-lt"/>
                          <a:sym typeface="Arial"/>
                        </a:rPr>
                        <a:t>% utraconych konsumentów/ użytkowników w całej bazie klientów.</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r>
                        <a:rPr lang="pl-PL" sz="1100" baseline="0" dirty="0">
                          <a:latin typeface="+mn-lt"/>
                        </a:rPr>
                        <a:t>Marka/produkt:</a:t>
                      </a:r>
                    </a:p>
                    <a:p>
                      <a:r>
                        <a:rPr lang="pl-PL" sz="1100" baseline="0" dirty="0">
                          <a:latin typeface="+mn-lt"/>
                        </a:rPr>
                        <a:t>panel gospodarstw domowych </a:t>
                      </a:r>
                      <a:r>
                        <a:rPr lang="pl-PL" sz="1100" baseline="0" dirty="0" err="1">
                          <a:latin typeface="+mn-lt"/>
                        </a:rPr>
                        <a:t>GfK</a:t>
                      </a:r>
                      <a:r>
                        <a:rPr lang="pl-PL" sz="1100" baseline="0" dirty="0">
                          <a:latin typeface="+mn-lt"/>
                        </a:rPr>
                        <a:t>.</a:t>
                      </a:r>
                    </a:p>
                    <a:p>
                      <a:endParaRPr lang="pl-PL" sz="1100" baseline="0" dirty="0">
                        <a:latin typeface="+mn-lt"/>
                      </a:endParaRPr>
                    </a:p>
                    <a:p>
                      <a:r>
                        <a:rPr lang="pl-PL" sz="1100" baseline="0" dirty="0">
                          <a:latin typeface="+mn-lt"/>
                        </a:rPr>
                        <a:t>Usługi: wewnętrzne systemy raportujące (CRM).</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Nowi - pokazuje czy poszerzamy bazę klientów, czy wchodzimy w nowe TG, segmenty itp. </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Aktywni – sprawdza jakość nowo pozyskiwanych klientów oraz  jakość </a:t>
                      </a:r>
                      <a:r>
                        <a:rPr kumimoji="0" lang="pl-PL" sz="1100" b="0" i="0" u="none" strike="noStrike" kern="0" cap="none" spc="0" normalizeH="0" baseline="0" noProof="0" dirty="0" err="1">
                          <a:ln>
                            <a:noFill/>
                          </a:ln>
                          <a:solidFill>
                            <a:srgbClr val="000000"/>
                          </a:solidFill>
                          <a:effectLst/>
                          <a:uLnTx/>
                          <a:uFillTx/>
                          <a:latin typeface="+mn-lt"/>
                          <a:ea typeface="Arial"/>
                          <a:cs typeface="Arial"/>
                          <a:sym typeface="Arial"/>
                        </a:rPr>
                        <a:t>onboardingu</a:t>
                      </a: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 i działań CRM.</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Ocenia czy biznes się rozwija oraz jaki jest stopień zaangażowania obecnych konsumentów.</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bl>
          </a:graphicData>
        </a:graphic>
      </p:graphicFrame>
      <p:pic>
        <p:nvPicPr>
          <p:cNvPr id="4" name="Graphic 3">
            <a:extLst>
              <a:ext uri="{FF2B5EF4-FFF2-40B4-BE49-F238E27FC236}">
                <a16:creationId xmlns:a16="http://schemas.microsoft.com/office/drawing/2014/main" id="{28295F9E-F881-B29D-A260-410A677D97B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16164824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46CB0-2225-BC7A-07DA-0135ABC08057}"/>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B69ACA1-BF06-3169-003A-48065D6D923B}"/>
              </a:ext>
            </a:extLst>
          </p:cNvPr>
          <p:cNvGraphicFramePr>
            <a:graphicFrameLocks noGrp="1"/>
          </p:cNvGraphicFramePr>
          <p:nvPr>
            <p:extLst>
              <p:ext uri="{D42A27DB-BD31-4B8C-83A1-F6EECF244321}">
                <p14:modId xmlns:p14="http://schemas.microsoft.com/office/powerpoint/2010/main" val="2251691195"/>
              </p:ext>
            </p:extLst>
          </p:nvPr>
        </p:nvGraphicFramePr>
        <p:xfrm>
          <a:off x="315684" y="1003008"/>
          <a:ext cx="11523891" cy="4608145"/>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396338">
                  <a:extLst>
                    <a:ext uri="{9D8B030D-6E8A-4147-A177-3AD203B41FA5}">
                      <a16:colId xmlns:a16="http://schemas.microsoft.com/office/drawing/2014/main" val="4176813105"/>
                    </a:ext>
                  </a:extLst>
                </a:gridCol>
                <a:gridCol w="3166274">
                  <a:extLst>
                    <a:ext uri="{9D8B030D-6E8A-4147-A177-3AD203B41FA5}">
                      <a16:colId xmlns:a16="http://schemas.microsoft.com/office/drawing/2014/main" val="1830216405"/>
                    </a:ext>
                  </a:extLst>
                </a:gridCol>
                <a:gridCol w="1819698">
                  <a:extLst>
                    <a:ext uri="{9D8B030D-6E8A-4147-A177-3AD203B41FA5}">
                      <a16:colId xmlns:a16="http://schemas.microsoft.com/office/drawing/2014/main" val="560766329"/>
                    </a:ext>
                  </a:extLst>
                </a:gridCol>
                <a:gridCol w="3141581">
                  <a:extLst>
                    <a:ext uri="{9D8B030D-6E8A-4147-A177-3AD203B41FA5}">
                      <a16:colId xmlns:a16="http://schemas.microsoft.com/office/drawing/2014/main" val="2948584809"/>
                    </a:ext>
                  </a:extLst>
                </a:gridCol>
              </a:tblGrid>
              <a:tr h="555206">
                <a:tc>
                  <a:txBody>
                    <a:bodyPr/>
                    <a:lstStyle/>
                    <a:p>
                      <a:pPr algn="ctr"/>
                      <a:r>
                        <a:rPr lang="pl-PL" sz="1600" baseline="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4004305">
                <a:tc>
                  <a:txBody>
                    <a:bodyPr/>
                    <a:lstStyle/>
                    <a:p>
                      <a:pPr marL="0" marR="0" lvl="0" indent="0" algn="l" defTabSz="914400" rtl="0" eaLnBrk="1" latinLnBrk="0" hangingPunct="1">
                        <a:lnSpc>
                          <a:spcPct val="90000"/>
                        </a:lnSpc>
                        <a:spcBef>
                          <a:spcPts val="1000"/>
                        </a:spcBef>
                        <a:spcAft>
                          <a:spcPts val="0"/>
                        </a:spcAft>
                        <a:buClr>
                          <a:srgbClr val="000000"/>
                        </a:buClr>
                        <a:buSzPts val="3200"/>
                        <a:buFont typeface="Arial"/>
                        <a:buNone/>
                      </a:pPr>
                      <a:r>
                        <a:rPr lang="en-US" sz="1400" b="1" kern="1200" baseline="0" dirty="0">
                          <a:solidFill>
                            <a:schemeClr val="bg1"/>
                          </a:solidFill>
                          <a:latin typeface="+mn-lt"/>
                          <a:ea typeface="+mn-ea"/>
                          <a:cs typeface="+mn-cs"/>
                          <a:sym typeface="Arial"/>
                        </a:rPr>
                        <a:t>Repurchase</a:t>
                      </a:r>
                      <a:endParaRPr lang="pl-PL" sz="1400" b="1" kern="1200" baseline="0" dirty="0">
                        <a:solidFill>
                          <a:schemeClr val="bg1"/>
                        </a:solidFill>
                        <a:latin typeface="+mn-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Liczba konsumentów marki, którzy ponownie zakupują danych produkt </a:t>
                      </a:r>
                    </a:p>
                    <a:p>
                      <a:pPr marL="0" marR="0" lvl="0" indent="0" algn="l" rtl="0">
                        <a:lnSpc>
                          <a:spcPct val="90000"/>
                        </a:lnSpc>
                        <a:spcBef>
                          <a:spcPts val="1000"/>
                        </a:spcBef>
                        <a:spcAft>
                          <a:spcPts val="0"/>
                        </a:spcAft>
                        <a:buClr>
                          <a:srgbClr val="000000"/>
                        </a:buClr>
                        <a:buSzPts val="3200"/>
                        <a:buFont typeface="Arial"/>
                        <a:buNone/>
                      </a:pPr>
                      <a:r>
                        <a:rPr lang="en-US" sz="1400" b="1" kern="1200" baseline="0" dirty="0">
                          <a:solidFill>
                            <a:schemeClr val="bg1"/>
                          </a:solidFill>
                          <a:latin typeface="+mn-lt"/>
                          <a:ea typeface="+mn-ea"/>
                          <a:cs typeface="+mn-cs"/>
                          <a:sym typeface="Arial"/>
                        </a:rPr>
                        <a:t>Frequency</a:t>
                      </a:r>
                      <a:endParaRPr lang="pl-PL" sz="1400" b="1" kern="1200" baseline="0" dirty="0">
                        <a:solidFill>
                          <a:schemeClr val="bg1"/>
                        </a:solidFill>
                        <a:latin typeface="+mn-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Określa średnią liczbę zakupów w danym okresie przez jednego klienta</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indent="0">
                        <a:buClr>
                          <a:schemeClr val="accent4"/>
                        </a:buClr>
                        <a:buSzPct val="100000"/>
                        <a:buFont typeface="Arial" panose="020B0604020202020204" pitchFamily="34" charset="0"/>
                        <a:buNone/>
                      </a:pPr>
                      <a:r>
                        <a:rPr lang="pl-PL" sz="1100" b="0" u="none" strike="noStrike" cap="none" baseline="0" dirty="0" err="1">
                          <a:solidFill>
                            <a:srgbClr val="000000"/>
                          </a:solidFill>
                          <a:latin typeface="+mn-lt"/>
                          <a:sym typeface="Arial"/>
                        </a:rPr>
                        <a:t>Repurchase</a:t>
                      </a:r>
                      <a:r>
                        <a:rPr lang="pl-PL" sz="1100" b="0" u="none" strike="noStrike" cap="none" baseline="0" dirty="0">
                          <a:solidFill>
                            <a:srgbClr val="000000"/>
                          </a:solidFill>
                          <a:latin typeface="+mn-lt"/>
                          <a:sym typeface="Arial"/>
                        </a:rPr>
                        <a:t> - procent lub liczba aktywnych konsumentów marki, którzy kupują więcej niż raz w danym okresie. </a:t>
                      </a:r>
                    </a:p>
                    <a:p>
                      <a:pPr marL="0" indent="0">
                        <a:buClr>
                          <a:schemeClr val="accent4"/>
                        </a:buClr>
                        <a:buSzPct val="100000"/>
                        <a:buFont typeface="Arial" panose="020B0604020202020204" pitchFamily="34" charset="0"/>
                        <a:buNone/>
                      </a:pPr>
                      <a:endParaRPr lang="pl-PL" sz="1100" b="0" u="none" strike="noStrike" cap="none" baseline="0" dirty="0">
                        <a:solidFill>
                          <a:srgbClr val="000000"/>
                        </a:solidFill>
                        <a:latin typeface="+mn-lt"/>
                        <a:sym typeface="Arial"/>
                      </a:endParaRPr>
                    </a:p>
                    <a:p>
                      <a:pPr marL="0" indent="0">
                        <a:buClr>
                          <a:schemeClr val="accent4"/>
                        </a:buClr>
                        <a:buSzPct val="100000"/>
                        <a:buFont typeface="Arial" panose="020B0604020202020204" pitchFamily="34" charset="0"/>
                        <a:buNone/>
                      </a:pPr>
                      <a:r>
                        <a:rPr lang="pl-PL" sz="1100" b="0" u="none" strike="noStrike" cap="none" baseline="0" dirty="0" err="1">
                          <a:solidFill>
                            <a:srgbClr val="000000"/>
                          </a:solidFill>
                          <a:latin typeface="+mn-lt"/>
                          <a:sym typeface="Arial"/>
                        </a:rPr>
                        <a:t>Frequency</a:t>
                      </a:r>
                      <a:r>
                        <a:rPr lang="pl-PL" sz="1100" b="0" u="none" strike="noStrike" cap="none" baseline="0" dirty="0">
                          <a:solidFill>
                            <a:srgbClr val="000000"/>
                          </a:solidFill>
                          <a:latin typeface="+mn-lt"/>
                          <a:sym typeface="Arial"/>
                        </a:rPr>
                        <a:t> - liczba bezwzględna.</a:t>
                      </a:r>
                    </a:p>
                    <a:p>
                      <a:pPr marL="0" indent="0">
                        <a:buClr>
                          <a:schemeClr val="accent4"/>
                        </a:buClr>
                        <a:buSzPct val="100000"/>
                        <a:buFont typeface="Arial" panose="020B0604020202020204" pitchFamily="34" charset="0"/>
                        <a:buNone/>
                      </a:pPr>
                      <a:endParaRPr lang="pl-PL" sz="1100" b="0" u="none" strike="noStrike" cap="none" baseline="0" dirty="0">
                        <a:solidFill>
                          <a:srgbClr val="000000"/>
                        </a:solidFill>
                        <a:latin typeface="+mn-lt"/>
                        <a:sym typeface="Arial"/>
                      </a:endParaRPr>
                    </a:p>
                    <a:p>
                      <a:pPr marL="0" indent="0">
                        <a:buClr>
                          <a:schemeClr val="accent4"/>
                        </a:buClr>
                        <a:buSzPct val="100000"/>
                        <a:buFont typeface="Arial" panose="020B0604020202020204" pitchFamily="34" charset="0"/>
                        <a:buNone/>
                      </a:pPr>
                      <a:r>
                        <a:rPr lang="pl-PL" sz="1100" b="0" u="none" strike="noStrike" cap="none" baseline="0" dirty="0">
                          <a:solidFill>
                            <a:srgbClr val="000000"/>
                          </a:solidFill>
                          <a:latin typeface="+mn-lt"/>
                          <a:sym typeface="Arial"/>
                        </a:rPr>
                        <a:t>Oba współczynniki warto śledzić dynamiki w biznesowo istotnych obszarach np. w zależności od okresów, obszarów geograficznych, specyfik klientów itp.</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r>
                        <a:rPr lang="pl-PL" sz="1100" baseline="0" dirty="0" err="1">
                          <a:latin typeface="+mn-lt"/>
                        </a:rPr>
                        <a:t>GfK</a:t>
                      </a:r>
                      <a:r>
                        <a:rPr lang="pl-PL" sz="1100" baseline="0" dirty="0">
                          <a:latin typeface="+mn-lt"/>
                        </a:rPr>
                        <a:t>, Nielsen, dane własne klienta</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Oba wskaźniki określają praktyczny stosunek konsumenta do marki- czy pozostają aktywni w takim samym stopniu, czy odchodzą od marki oraz czy zmienia się częstotliwość ich zakupów.</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Analiza obu czynników ma znaczenie nie tylko przy analizie stosunku użytkownika do danej marki, ale także może wskazywać na istotne zmiany konsumenckie, co w dłuższej perspektywie pomoże marce szybciej zaadresować nowe potrzeby konsumenta.</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mn-lt"/>
                          <a:ea typeface="Arial"/>
                          <a:cs typeface="Arial"/>
                          <a:sym typeface="Arial"/>
                        </a:rPr>
                        <a:t>Wpływa na wskaźniki efektywnościowe biznesu gdyż sprzedaż obecnemu klientowi jest zwykle tańsza niż pozyskanie nowego klienta z rynku (dla większości branż).</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bl>
          </a:graphicData>
        </a:graphic>
      </p:graphicFrame>
      <p:pic>
        <p:nvPicPr>
          <p:cNvPr id="4" name="Graphic 3">
            <a:extLst>
              <a:ext uri="{FF2B5EF4-FFF2-40B4-BE49-F238E27FC236}">
                <a16:creationId xmlns:a16="http://schemas.microsoft.com/office/drawing/2014/main" id="{FFAA0404-4EF1-6CCA-BC49-1F84202D03C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6395418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A2823-D994-08EB-3AEF-59F5835F1B53}"/>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43F41435-869D-A589-82CA-F87BB87CC002}"/>
              </a:ext>
            </a:extLst>
          </p:cNvPr>
          <p:cNvSpPr/>
          <p:nvPr/>
        </p:nvSpPr>
        <p:spPr>
          <a:xfrm>
            <a:off x="7913766" y="2537"/>
            <a:ext cx="4278234" cy="567572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itle 1">
            <a:extLst>
              <a:ext uri="{FF2B5EF4-FFF2-40B4-BE49-F238E27FC236}">
                <a16:creationId xmlns:a16="http://schemas.microsoft.com/office/drawing/2014/main" id="{46E20770-B5B0-CBB2-3B82-7E091F4863A1}"/>
              </a:ext>
            </a:extLst>
          </p:cNvPr>
          <p:cNvSpPr>
            <a:spLocks noGrp="1"/>
          </p:cNvSpPr>
          <p:nvPr>
            <p:ph type="title"/>
          </p:nvPr>
        </p:nvSpPr>
        <p:spPr>
          <a:xfrm>
            <a:off x="436148" y="492655"/>
            <a:ext cx="6726166" cy="941929"/>
          </a:xfrm>
        </p:spPr>
        <p:txBody>
          <a:bodyPr>
            <a:noAutofit/>
          </a:bodyPr>
          <a:lstStyle/>
          <a:p>
            <a:pPr>
              <a:lnSpc>
                <a:spcPct val="100000"/>
              </a:lnSpc>
              <a:spcBef>
                <a:spcPts val="0"/>
              </a:spcBef>
              <a:buClr>
                <a:srgbClr val="000000"/>
              </a:buClr>
              <a:buSzPct val="100000"/>
            </a:pPr>
            <a:r>
              <a:rPr lang="pl-PL" sz="5000" dirty="0">
                <a:ea typeface="Calibri"/>
                <a:cs typeface="Calibri"/>
                <a:sym typeface="Calibri"/>
              </a:rPr>
              <a:t>Relacje</a:t>
            </a:r>
          </a:p>
        </p:txBody>
      </p:sp>
      <p:sp>
        <p:nvSpPr>
          <p:cNvPr id="4" name="Content Placeholder 2">
            <a:extLst>
              <a:ext uri="{FF2B5EF4-FFF2-40B4-BE49-F238E27FC236}">
                <a16:creationId xmlns:a16="http://schemas.microsoft.com/office/drawing/2014/main" id="{C9F55D47-4300-E406-32D8-CEB6EA9162CD}"/>
              </a:ext>
            </a:extLst>
          </p:cNvPr>
          <p:cNvSpPr txBox="1">
            <a:spLocks/>
          </p:cNvSpPr>
          <p:nvPr/>
        </p:nvSpPr>
        <p:spPr>
          <a:xfrm>
            <a:off x="436148" y="2745119"/>
            <a:ext cx="6397062" cy="2802338"/>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Czy dotychczasowi konsumenci są zadowoleni z korzystania z naszych produktów lub usług?</a:t>
            </a:r>
          </a:p>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Czy konsumenci będą skorzy do rekomendowania naszej firmy znajomym?</a:t>
            </a:r>
          </a:p>
          <a:p>
            <a:pPr>
              <a:lnSpc>
                <a:spcPct val="100000"/>
              </a:lnSpc>
              <a:spcBef>
                <a:spcPts val="0"/>
              </a:spcBef>
              <a:spcAft>
                <a:spcPts val="1200"/>
              </a:spcAft>
              <a:buClr>
                <a:srgbClr val="FF003C"/>
              </a:buClr>
              <a:buSzPct val="120000"/>
              <a:buBlip>
                <a:blip r:embed="rId2">
                  <a:extLst>
                    <a:ext uri="{96DAC541-7B7A-43D3-8B79-37D633B846F1}">
                      <asvg:svgBlip xmlns:asvg="http://schemas.microsoft.com/office/drawing/2016/SVG/main" r:embed="rId3"/>
                    </a:ext>
                  </a:extLst>
                </a:blip>
              </a:buBlip>
              <a:defRPr/>
            </a:pPr>
            <a:r>
              <a:rPr lang="pl-PL" sz="1800" dirty="0">
                <a:solidFill>
                  <a:prstClr val="black"/>
                </a:solidFill>
              </a:rPr>
              <a:t>Jak zmienia się stosunek do naszej firmy na przestrzeni kolejnych okresów?</a:t>
            </a:r>
          </a:p>
        </p:txBody>
      </p:sp>
      <p:pic>
        <p:nvPicPr>
          <p:cNvPr id="5" name="Graphic 4">
            <a:extLst>
              <a:ext uri="{FF2B5EF4-FFF2-40B4-BE49-F238E27FC236}">
                <a16:creationId xmlns:a16="http://schemas.microsoft.com/office/drawing/2014/main" id="{8677A306-59FB-AFAA-10B7-DCAA1F856F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0" y="6498000"/>
            <a:ext cx="979200" cy="360000"/>
          </a:xfrm>
          <a:prstGeom prst="rect">
            <a:avLst/>
          </a:prstGeom>
        </p:spPr>
      </p:pic>
      <p:sp>
        <p:nvSpPr>
          <p:cNvPr id="13" name="Title 1">
            <a:extLst>
              <a:ext uri="{FF2B5EF4-FFF2-40B4-BE49-F238E27FC236}">
                <a16:creationId xmlns:a16="http://schemas.microsoft.com/office/drawing/2014/main" id="{CAD1F889-1333-A28A-AA92-65B23CC31691}"/>
              </a:ext>
            </a:extLst>
          </p:cNvPr>
          <p:cNvSpPr txBox="1">
            <a:spLocks/>
          </p:cNvSpPr>
          <p:nvPr/>
        </p:nvSpPr>
        <p:spPr>
          <a:xfrm>
            <a:off x="436148" y="1623043"/>
            <a:ext cx="6954665" cy="7620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ct val="100000"/>
            </a:pPr>
            <a:r>
              <a:rPr lang="pl-PL" sz="2600" dirty="0">
                <a:solidFill>
                  <a:schemeClr val="accent5"/>
                </a:solidFill>
                <a:ea typeface="Calibri"/>
                <a:cs typeface="Calibri"/>
                <a:sym typeface="Calibri"/>
              </a:rPr>
              <a:t>Kluczowe pytania </a:t>
            </a:r>
          </a:p>
          <a:p>
            <a:pPr>
              <a:lnSpc>
                <a:spcPct val="100000"/>
              </a:lnSpc>
              <a:spcBef>
                <a:spcPts val="0"/>
              </a:spcBef>
              <a:buClr>
                <a:srgbClr val="000000"/>
              </a:buClr>
              <a:buSzPct val="100000"/>
            </a:pPr>
            <a:r>
              <a:rPr lang="pl-PL" sz="2600" dirty="0">
                <a:solidFill>
                  <a:schemeClr val="accent5"/>
                </a:solidFill>
                <a:ea typeface="Calibri"/>
                <a:cs typeface="Calibri"/>
                <a:sym typeface="Calibri"/>
              </a:rPr>
              <a:t>prowadzące do wyboru wskaźników:</a:t>
            </a:r>
          </a:p>
        </p:txBody>
      </p:sp>
      <p:pic>
        <p:nvPicPr>
          <p:cNvPr id="18" name="Picture 17">
            <a:extLst>
              <a:ext uri="{FF2B5EF4-FFF2-40B4-BE49-F238E27FC236}">
                <a16:creationId xmlns:a16="http://schemas.microsoft.com/office/drawing/2014/main" id="{CDDE5A8C-C537-79F3-DEE5-6C071B749A1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259420" y="516624"/>
            <a:ext cx="4338576" cy="5675462"/>
          </a:xfrm>
          <a:prstGeom prst="rect">
            <a:avLst/>
          </a:prstGeom>
        </p:spPr>
      </p:pic>
      <p:pic>
        <p:nvPicPr>
          <p:cNvPr id="23" name="Picture 22">
            <a:extLst>
              <a:ext uri="{FF2B5EF4-FFF2-40B4-BE49-F238E27FC236}">
                <a16:creationId xmlns:a16="http://schemas.microsoft.com/office/drawing/2014/main" id="{48F8B41E-430C-527F-5C3A-46968EFF7C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V="1">
            <a:off x="9334500" y="5834"/>
            <a:ext cx="2857500" cy="1428750"/>
          </a:xfrm>
          <a:prstGeom prst="rect">
            <a:avLst/>
          </a:prstGeom>
        </p:spPr>
      </p:pic>
      <p:pic>
        <p:nvPicPr>
          <p:cNvPr id="3" name="Graphic 2">
            <a:extLst>
              <a:ext uri="{FF2B5EF4-FFF2-40B4-BE49-F238E27FC236}">
                <a16:creationId xmlns:a16="http://schemas.microsoft.com/office/drawing/2014/main" id="{283F3BD6-643F-1204-D5E4-6A6EF731CFD0}"/>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13798556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A78B7-603E-CA14-09F9-865E96C2A718}"/>
            </a:ext>
          </a:extLst>
        </p:cNvPr>
        <p:cNvGrpSpPr/>
        <p:nvPr/>
      </p:nvGrpSpPr>
      <p:grpSpPr>
        <a:xfrm>
          <a:off x="0" y="0"/>
          <a:ext cx="0" cy="0"/>
          <a:chOff x="0" y="0"/>
          <a:chExt cx="0" cy="0"/>
        </a:xfrm>
      </p:grpSpPr>
      <p:grpSp>
        <p:nvGrpSpPr>
          <p:cNvPr id="49" name="Group 48">
            <a:extLst>
              <a:ext uri="{FF2B5EF4-FFF2-40B4-BE49-F238E27FC236}">
                <a16:creationId xmlns:a16="http://schemas.microsoft.com/office/drawing/2014/main" id="{5370E661-91DE-D73E-FEF9-DDB8458B50DB}"/>
              </a:ext>
            </a:extLst>
          </p:cNvPr>
          <p:cNvGrpSpPr/>
          <p:nvPr/>
        </p:nvGrpSpPr>
        <p:grpSpPr>
          <a:xfrm>
            <a:off x="5766733" y="5696649"/>
            <a:ext cx="5709659" cy="730185"/>
            <a:chOff x="6095999" y="5843848"/>
            <a:chExt cx="5709659" cy="730185"/>
          </a:xfrm>
        </p:grpSpPr>
        <p:grpSp>
          <p:nvGrpSpPr>
            <p:cNvPr id="255" name="Group 254">
              <a:extLst>
                <a:ext uri="{FF2B5EF4-FFF2-40B4-BE49-F238E27FC236}">
                  <a16:creationId xmlns:a16="http://schemas.microsoft.com/office/drawing/2014/main" id="{16F4A49E-B1F6-099F-DC5F-D29621AB44A4}"/>
                </a:ext>
              </a:extLst>
            </p:cNvPr>
            <p:cNvGrpSpPr/>
            <p:nvPr/>
          </p:nvGrpSpPr>
          <p:grpSpPr>
            <a:xfrm>
              <a:off x="6095999" y="5843848"/>
              <a:ext cx="5709659" cy="730185"/>
              <a:chOff x="386345" y="1046045"/>
              <a:chExt cx="11421524" cy="1460650"/>
            </a:xfrm>
          </p:grpSpPr>
          <p:pic>
            <p:nvPicPr>
              <p:cNvPr id="242" name="Graphic 241">
                <a:extLst>
                  <a:ext uri="{FF2B5EF4-FFF2-40B4-BE49-F238E27FC236}">
                    <a16:creationId xmlns:a16="http://schemas.microsoft.com/office/drawing/2014/main" id="{DAFFFE49-C067-34D7-2516-2AA33164E70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6345" y="1046045"/>
                <a:ext cx="2329894" cy="815463"/>
              </a:xfrm>
              <a:prstGeom prst="rect">
                <a:avLst/>
              </a:prstGeom>
              <a:effectLst/>
            </p:spPr>
          </p:pic>
          <p:pic>
            <p:nvPicPr>
              <p:cNvPr id="243" name="Graphic 242">
                <a:extLst>
                  <a:ext uri="{FF2B5EF4-FFF2-40B4-BE49-F238E27FC236}">
                    <a16:creationId xmlns:a16="http://schemas.microsoft.com/office/drawing/2014/main" id="{57EFFD0D-2555-B294-326E-A261FF74FB8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31055" y="1046045"/>
                <a:ext cx="2329894" cy="815463"/>
              </a:xfrm>
              <a:prstGeom prst="rect">
                <a:avLst/>
              </a:prstGeom>
              <a:effectLst/>
            </p:spPr>
          </p:pic>
          <p:pic>
            <p:nvPicPr>
              <p:cNvPr id="244" name="Graphic 243">
                <a:extLst>
                  <a:ext uri="{FF2B5EF4-FFF2-40B4-BE49-F238E27FC236}">
                    <a16:creationId xmlns:a16="http://schemas.microsoft.com/office/drawing/2014/main" id="{41C8BA8B-4524-0A81-4333-8508342D7C9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03410" y="1046045"/>
                <a:ext cx="2329894" cy="815463"/>
              </a:xfrm>
              <a:prstGeom prst="rect">
                <a:avLst/>
              </a:prstGeom>
              <a:effectLst/>
            </p:spPr>
          </p:pic>
          <p:pic>
            <p:nvPicPr>
              <p:cNvPr id="245" name="Graphic 244">
                <a:extLst>
                  <a:ext uri="{FF2B5EF4-FFF2-40B4-BE49-F238E27FC236}">
                    <a16:creationId xmlns:a16="http://schemas.microsoft.com/office/drawing/2014/main" id="{5B987A38-3FA5-345B-F50C-7CA6BFC4F87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475764" y="1046045"/>
                <a:ext cx="2329894" cy="815463"/>
              </a:xfrm>
              <a:prstGeom prst="rect">
                <a:avLst/>
              </a:prstGeom>
              <a:effectLst/>
            </p:spPr>
          </p:pic>
          <p:sp>
            <p:nvSpPr>
              <p:cNvPr id="250" name="TextBox 249">
                <a:extLst>
                  <a:ext uri="{FF2B5EF4-FFF2-40B4-BE49-F238E27FC236}">
                    <a16:creationId xmlns:a16="http://schemas.microsoft.com/office/drawing/2014/main" id="{E1C5A19E-0EA4-153B-1EF3-8DD3A2472A88}"/>
                  </a:ext>
                </a:extLst>
              </p:cNvPr>
              <p:cNvSpPr txBox="1"/>
              <p:nvPr/>
            </p:nvSpPr>
            <p:spPr>
              <a:xfrm>
                <a:off x="389895" y="1910711"/>
                <a:ext cx="11417974" cy="595984"/>
              </a:xfrm>
              <a:prstGeom prst="rect">
                <a:avLst/>
              </a:prstGeom>
              <a:noFill/>
            </p:spPr>
            <p:txBody>
              <a:bodyPr wrap="square" rtlCol="0">
                <a:spAutoFit/>
              </a:bodyPr>
              <a:lstStyle/>
              <a:p>
                <a:pPr algn="ctr"/>
                <a:r>
                  <a:rPr lang="pl-PL" sz="1500" spc="600" dirty="0"/>
                  <a:t>CYKL BIZNESOWY</a:t>
                </a:r>
              </a:p>
            </p:txBody>
          </p:sp>
          <p:pic>
            <p:nvPicPr>
              <p:cNvPr id="251" name="Graphic 250">
                <a:extLst>
                  <a:ext uri="{FF2B5EF4-FFF2-40B4-BE49-F238E27FC236}">
                    <a16:creationId xmlns:a16="http://schemas.microsoft.com/office/drawing/2014/main" id="{1045E254-87A6-C30F-A451-B353643C9E1D}"/>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2650404" y="1061956"/>
                <a:ext cx="2329200" cy="815218"/>
              </a:xfrm>
              <a:prstGeom prst="rect">
                <a:avLst/>
              </a:prstGeom>
              <a:effectLst/>
            </p:spPr>
          </p:pic>
        </p:grpSp>
        <p:pic>
          <p:nvPicPr>
            <p:cNvPr id="40" name="Graphic 39">
              <a:extLst>
                <a:ext uri="{FF2B5EF4-FFF2-40B4-BE49-F238E27FC236}">
                  <a16:creationId xmlns:a16="http://schemas.microsoft.com/office/drawing/2014/main" id="{CE5BDC76-1DBD-0216-875D-FF7DDF4FE4B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77749" y="5891513"/>
              <a:ext cx="288000" cy="288000"/>
            </a:xfrm>
            <a:prstGeom prst="rect">
              <a:avLst/>
            </a:prstGeom>
          </p:spPr>
        </p:pic>
        <p:pic>
          <p:nvPicPr>
            <p:cNvPr id="42" name="Graphic 41">
              <a:extLst>
                <a:ext uri="{FF2B5EF4-FFF2-40B4-BE49-F238E27FC236}">
                  <a16:creationId xmlns:a16="http://schemas.microsoft.com/office/drawing/2014/main" id="{6343927F-16DF-47DF-1988-B4733506A03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941394" y="5891513"/>
              <a:ext cx="288000" cy="288000"/>
            </a:xfrm>
            <a:prstGeom prst="rect">
              <a:avLst/>
            </a:prstGeom>
          </p:spPr>
        </p:pic>
        <p:pic>
          <p:nvPicPr>
            <p:cNvPr id="44" name="Graphic 43">
              <a:extLst>
                <a:ext uri="{FF2B5EF4-FFF2-40B4-BE49-F238E27FC236}">
                  <a16:creationId xmlns:a16="http://schemas.microsoft.com/office/drawing/2014/main" id="{183C691C-43C7-B528-0083-6F4C850C2F30}"/>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799943" y="5919506"/>
              <a:ext cx="288000" cy="288000"/>
            </a:xfrm>
            <a:prstGeom prst="rect">
              <a:avLst/>
            </a:prstGeom>
          </p:spPr>
        </p:pic>
        <p:pic>
          <p:nvPicPr>
            <p:cNvPr id="46" name="Graphic 45">
              <a:extLst>
                <a:ext uri="{FF2B5EF4-FFF2-40B4-BE49-F238E27FC236}">
                  <a16:creationId xmlns:a16="http://schemas.microsoft.com/office/drawing/2014/main" id="{1CE25169-5F4E-CECC-1356-3286277B005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532936" y="5891513"/>
              <a:ext cx="288000" cy="288000"/>
            </a:xfrm>
            <a:prstGeom prst="rect">
              <a:avLst/>
            </a:prstGeom>
          </p:spPr>
        </p:pic>
        <p:pic>
          <p:nvPicPr>
            <p:cNvPr id="48" name="Graphic 47">
              <a:extLst>
                <a:ext uri="{FF2B5EF4-FFF2-40B4-BE49-F238E27FC236}">
                  <a16:creationId xmlns:a16="http://schemas.microsoft.com/office/drawing/2014/main" id="{B892835F-C7EB-B949-B887-DA7AE850B883}"/>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1054922" y="5891513"/>
              <a:ext cx="288000" cy="288000"/>
            </a:xfrm>
            <a:prstGeom prst="rect">
              <a:avLst/>
            </a:prstGeom>
          </p:spPr>
        </p:pic>
      </p:grpSp>
      <p:sp>
        <p:nvSpPr>
          <p:cNvPr id="39" name="Sześciokąt 26">
            <a:extLst>
              <a:ext uri="{FF2B5EF4-FFF2-40B4-BE49-F238E27FC236}">
                <a16:creationId xmlns:a16="http://schemas.microsoft.com/office/drawing/2014/main" id="{287085D4-DB4B-9B68-AD52-AC024789A599}"/>
              </a:ext>
            </a:extLst>
          </p:cNvPr>
          <p:cNvSpPr/>
          <p:nvPr/>
        </p:nvSpPr>
        <p:spPr>
          <a:xfrm>
            <a:off x="10738785" y="3086767"/>
            <a:ext cx="1066873" cy="941222"/>
          </a:xfrm>
          <a:prstGeom prst="hexagon">
            <a:avLst/>
          </a:prstGeom>
          <a:solidFill>
            <a:srgbClr val="92D05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1" name="Sześciokąt 26">
            <a:extLst>
              <a:ext uri="{FF2B5EF4-FFF2-40B4-BE49-F238E27FC236}">
                <a16:creationId xmlns:a16="http://schemas.microsoft.com/office/drawing/2014/main" id="{9FE231FF-589F-00A8-64A1-8932376214E9}"/>
              </a:ext>
            </a:extLst>
          </p:cNvPr>
          <p:cNvSpPr/>
          <p:nvPr/>
        </p:nvSpPr>
        <p:spPr>
          <a:xfrm>
            <a:off x="10738785" y="4059328"/>
            <a:ext cx="1066873" cy="941222"/>
          </a:xfrm>
          <a:prstGeom prst="hexagon">
            <a:avLst/>
          </a:prstGeom>
          <a:solidFill>
            <a:srgbClr val="92D050"/>
          </a:solidFill>
          <a:ln w="1270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3" name="Sześciokąt 26">
            <a:extLst>
              <a:ext uri="{FF2B5EF4-FFF2-40B4-BE49-F238E27FC236}">
                <a16:creationId xmlns:a16="http://schemas.microsoft.com/office/drawing/2014/main" id="{47650AEF-641D-5D74-8702-7A9731A92381}"/>
              </a:ext>
            </a:extLst>
          </p:cNvPr>
          <p:cNvSpPr/>
          <p:nvPr/>
        </p:nvSpPr>
        <p:spPr>
          <a:xfrm>
            <a:off x="9876077" y="2606218"/>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5" name="Sześciokąt 26">
            <a:extLst>
              <a:ext uri="{FF2B5EF4-FFF2-40B4-BE49-F238E27FC236}">
                <a16:creationId xmlns:a16="http://schemas.microsoft.com/office/drawing/2014/main" id="{0048BC16-9379-B846-A57E-A8ED5DA1361B}"/>
              </a:ext>
            </a:extLst>
          </p:cNvPr>
          <p:cNvSpPr/>
          <p:nvPr/>
        </p:nvSpPr>
        <p:spPr>
          <a:xfrm>
            <a:off x="9876077" y="357877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47" name="Sześciokąt 26">
            <a:extLst>
              <a:ext uri="{FF2B5EF4-FFF2-40B4-BE49-F238E27FC236}">
                <a16:creationId xmlns:a16="http://schemas.microsoft.com/office/drawing/2014/main" id="{3B4A4B66-8C77-028D-4927-622FDCBF8683}"/>
              </a:ext>
            </a:extLst>
          </p:cNvPr>
          <p:cNvSpPr/>
          <p:nvPr/>
        </p:nvSpPr>
        <p:spPr>
          <a:xfrm>
            <a:off x="9013374" y="211993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0" name="Sześciokąt 26">
            <a:extLst>
              <a:ext uri="{FF2B5EF4-FFF2-40B4-BE49-F238E27FC236}">
                <a16:creationId xmlns:a16="http://schemas.microsoft.com/office/drawing/2014/main" id="{276F0C49-8B3F-A0D2-BF8D-89CB489EC2A3}"/>
              </a:ext>
            </a:extLst>
          </p:cNvPr>
          <p:cNvSpPr/>
          <p:nvPr/>
        </p:nvSpPr>
        <p:spPr>
          <a:xfrm>
            <a:off x="9013374" y="3092500"/>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1" name="Sześciokąt 26">
            <a:extLst>
              <a:ext uri="{FF2B5EF4-FFF2-40B4-BE49-F238E27FC236}">
                <a16:creationId xmlns:a16="http://schemas.microsoft.com/office/drawing/2014/main" id="{CFC6A3D5-CBE5-D7AD-C40F-477CB5B7D8DD}"/>
              </a:ext>
            </a:extLst>
          </p:cNvPr>
          <p:cNvSpPr/>
          <p:nvPr/>
        </p:nvSpPr>
        <p:spPr>
          <a:xfrm>
            <a:off x="9013374" y="406506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2" name="Sześciokąt 26">
            <a:extLst>
              <a:ext uri="{FF2B5EF4-FFF2-40B4-BE49-F238E27FC236}">
                <a16:creationId xmlns:a16="http://schemas.microsoft.com/office/drawing/2014/main" id="{D01083DB-96E0-31A5-6CB8-A113D1939447}"/>
              </a:ext>
            </a:extLst>
          </p:cNvPr>
          <p:cNvSpPr/>
          <p:nvPr/>
        </p:nvSpPr>
        <p:spPr>
          <a:xfrm>
            <a:off x="8150672" y="2606218"/>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3" name="Sześciokąt 26">
            <a:extLst>
              <a:ext uri="{FF2B5EF4-FFF2-40B4-BE49-F238E27FC236}">
                <a16:creationId xmlns:a16="http://schemas.microsoft.com/office/drawing/2014/main" id="{CFA1E4FD-DC77-A47F-49A8-C1A9C3AB1E5D}"/>
              </a:ext>
            </a:extLst>
          </p:cNvPr>
          <p:cNvSpPr/>
          <p:nvPr/>
        </p:nvSpPr>
        <p:spPr>
          <a:xfrm>
            <a:off x="8150672" y="357877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4" name="Sześciokąt 26">
            <a:extLst>
              <a:ext uri="{FF2B5EF4-FFF2-40B4-BE49-F238E27FC236}">
                <a16:creationId xmlns:a16="http://schemas.microsoft.com/office/drawing/2014/main" id="{E04658BB-76AE-06A0-727B-E717B9451E24}"/>
              </a:ext>
            </a:extLst>
          </p:cNvPr>
          <p:cNvSpPr/>
          <p:nvPr/>
        </p:nvSpPr>
        <p:spPr>
          <a:xfrm>
            <a:off x="8150672" y="455134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5" name="Sześciokąt 26">
            <a:extLst>
              <a:ext uri="{FF2B5EF4-FFF2-40B4-BE49-F238E27FC236}">
                <a16:creationId xmlns:a16="http://schemas.microsoft.com/office/drawing/2014/main" id="{E5F742FB-6123-E13A-92DD-C8C268C05544}"/>
              </a:ext>
            </a:extLst>
          </p:cNvPr>
          <p:cNvSpPr/>
          <p:nvPr/>
        </p:nvSpPr>
        <p:spPr>
          <a:xfrm>
            <a:off x="7287969" y="211993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6" name="Sześciokąt 26">
            <a:extLst>
              <a:ext uri="{FF2B5EF4-FFF2-40B4-BE49-F238E27FC236}">
                <a16:creationId xmlns:a16="http://schemas.microsoft.com/office/drawing/2014/main" id="{3B65BDDD-731A-C81A-6B91-D37B0C992CA0}"/>
              </a:ext>
            </a:extLst>
          </p:cNvPr>
          <p:cNvSpPr/>
          <p:nvPr/>
        </p:nvSpPr>
        <p:spPr>
          <a:xfrm>
            <a:off x="7287969" y="3092500"/>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7" name="Sześciokąt 26">
            <a:extLst>
              <a:ext uri="{FF2B5EF4-FFF2-40B4-BE49-F238E27FC236}">
                <a16:creationId xmlns:a16="http://schemas.microsoft.com/office/drawing/2014/main" id="{8E12C1BB-C719-954F-B274-C894FA09CCA2}"/>
              </a:ext>
            </a:extLst>
          </p:cNvPr>
          <p:cNvSpPr/>
          <p:nvPr/>
        </p:nvSpPr>
        <p:spPr>
          <a:xfrm>
            <a:off x="7287969" y="4065061"/>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8" name="Sześciokąt 26">
            <a:extLst>
              <a:ext uri="{FF2B5EF4-FFF2-40B4-BE49-F238E27FC236}">
                <a16:creationId xmlns:a16="http://schemas.microsoft.com/office/drawing/2014/main" id="{64229751-3C6F-A9C4-65B2-0E72D0C041D8}"/>
              </a:ext>
            </a:extLst>
          </p:cNvPr>
          <p:cNvSpPr/>
          <p:nvPr/>
        </p:nvSpPr>
        <p:spPr>
          <a:xfrm>
            <a:off x="6425266" y="163196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59" name="Sześciokąt 26">
            <a:extLst>
              <a:ext uri="{FF2B5EF4-FFF2-40B4-BE49-F238E27FC236}">
                <a16:creationId xmlns:a16="http://schemas.microsoft.com/office/drawing/2014/main" id="{12CC889B-421A-5D32-6DC9-E7D32C7D5FDE}"/>
              </a:ext>
            </a:extLst>
          </p:cNvPr>
          <p:cNvSpPr/>
          <p:nvPr/>
        </p:nvSpPr>
        <p:spPr>
          <a:xfrm>
            <a:off x="6425266" y="2604524"/>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0" name="Sześciokąt 26">
            <a:extLst>
              <a:ext uri="{FF2B5EF4-FFF2-40B4-BE49-F238E27FC236}">
                <a16:creationId xmlns:a16="http://schemas.microsoft.com/office/drawing/2014/main" id="{63B198E8-52E8-184B-4EFA-810C767D1B9C}"/>
              </a:ext>
            </a:extLst>
          </p:cNvPr>
          <p:cNvSpPr/>
          <p:nvPr/>
        </p:nvSpPr>
        <p:spPr>
          <a:xfrm>
            <a:off x="6425266" y="357708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1" name="Sześciokąt 26">
            <a:extLst>
              <a:ext uri="{FF2B5EF4-FFF2-40B4-BE49-F238E27FC236}">
                <a16:creationId xmlns:a16="http://schemas.microsoft.com/office/drawing/2014/main" id="{997F2AD1-0C40-B9FA-8C30-13DBBBAB7A56}"/>
              </a:ext>
            </a:extLst>
          </p:cNvPr>
          <p:cNvSpPr/>
          <p:nvPr/>
        </p:nvSpPr>
        <p:spPr>
          <a:xfrm>
            <a:off x="5562563" y="211824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2" name="Sześciokąt 26">
            <a:extLst>
              <a:ext uri="{FF2B5EF4-FFF2-40B4-BE49-F238E27FC236}">
                <a16:creationId xmlns:a16="http://schemas.microsoft.com/office/drawing/2014/main" id="{DD5C7E2E-56BF-E54A-0219-BAD4A874C8D9}"/>
              </a:ext>
            </a:extLst>
          </p:cNvPr>
          <p:cNvSpPr/>
          <p:nvPr/>
        </p:nvSpPr>
        <p:spPr>
          <a:xfrm>
            <a:off x="5562563" y="309080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63" name="Sześciokąt 26">
            <a:extLst>
              <a:ext uri="{FF2B5EF4-FFF2-40B4-BE49-F238E27FC236}">
                <a16:creationId xmlns:a16="http://schemas.microsoft.com/office/drawing/2014/main" id="{D3683B19-7973-AF87-9563-35E4C318CDC7}"/>
              </a:ext>
            </a:extLst>
          </p:cNvPr>
          <p:cNvSpPr/>
          <p:nvPr/>
        </p:nvSpPr>
        <p:spPr>
          <a:xfrm>
            <a:off x="5562563" y="406336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28" name="Sześciokąt 26">
            <a:extLst>
              <a:ext uri="{FF2B5EF4-FFF2-40B4-BE49-F238E27FC236}">
                <a16:creationId xmlns:a16="http://schemas.microsoft.com/office/drawing/2014/main" id="{6A9E34A5-28BC-31FF-5964-7A3269B1D6F8}"/>
              </a:ext>
            </a:extLst>
          </p:cNvPr>
          <p:cNvSpPr/>
          <p:nvPr/>
        </p:nvSpPr>
        <p:spPr>
          <a:xfrm>
            <a:off x="4699860" y="1631963"/>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29" name="Sześciokąt 26">
            <a:extLst>
              <a:ext uri="{FF2B5EF4-FFF2-40B4-BE49-F238E27FC236}">
                <a16:creationId xmlns:a16="http://schemas.microsoft.com/office/drawing/2014/main" id="{28CB445B-E759-3D66-A8A9-5C99EAF20EB5}"/>
              </a:ext>
            </a:extLst>
          </p:cNvPr>
          <p:cNvSpPr/>
          <p:nvPr/>
        </p:nvSpPr>
        <p:spPr>
          <a:xfrm>
            <a:off x="4699860" y="2604524"/>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0" name="Sześciokąt 26">
            <a:extLst>
              <a:ext uri="{FF2B5EF4-FFF2-40B4-BE49-F238E27FC236}">
                <a16:creationId xmlns:a16="http://schemas.microsoft.com/office/drawing/2014/main" id="{9444B1FC-7093-72B7-4D98-B065AEB75555}"/>
              </a:ext>
            </a:extLst>
          </p:cNvPr>
          <p:cNvSpPr/>
          <p:nvPr/>
        </p:nvSpPr>
        <p:spPr>
          <a:xfrm>
            <a:off x="4699860" y="357708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1" name="Sześciokąt 26">
            <a:extLst>
              <a:ext uri="{FF2B5EF4-FFF2-40B4-BE49-F238E27FC236}">
                <a16:creationId xmlns:a16="http://schemas.microsoft.com/office/drawing/2014/main" id="{851C9945-AC35-67AA-406C-1A202480C421}"/>
              </a:ext>
            </a:extLst>
          </p:cNvPr>
          <p:cNvSpPr/>
          <p:nvPr/>
        </p:nvSpPr>
        <p:spPr>
          <a:xfrm>
            <a:off x="4699860" y="4549647"/>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2" name="Sześciokąt 26">
            <a:extLst>
              <a:ext uri="{FF2B5EF4-FFF2-40B4-BE49-F238E27FC236}">
                <a16:creationId xmlns:a16="http://schemas.microsoft.com/office/drawing/2014/main" id="{C90B8379-103F-AA69-7AA9-AD643D88A976}"/>
              </a:ext>
            </a:extLst>
          </p:cNvPr>
          <p:cNvSpPr/>
          <p:nvPr/>
        </p:nvSpPr>
        <p:spPr>
          <a:xfrm>
            <a:off x="3837157" y="211824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3" name="Sześciokąt 26">
            <a:extLst>
              <a:ext uri="{FF2B5EF4-FFF2-40B4-BE49-F238E27FC236}">
                <a16:creationId xmlns:a16="http://schemas.microsoft.com/office/drawing/2014/main" id="{BACDBDB4-3957-4EC4-E692-8939FA821F12}"/>
              </a:ext>
            </a:extLst>
          </p:cNvPr>
          <p:cNvSpPr/>
          <p:nvPr/>
        </p:nvSpPr>
        <p:spPr>
          <a:xfrm>
            <a:off x="3837157" y="309080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4" name="Sześciokąt 26">
            <a:extLst>
              <a:ext uri="{FF2B5EF4-FFF2-40B4-BE49-F238E27FC236}">
                <a16:creationId xmlns:a16="http://schemas.microsoft.com/office/drawing/2014/main" id="{038F0503-C0B5-4448-87E5-5E305C944268}"/>
              </a:ext>
            </a:extLst>
          </p:cNvPr>
          <p:cNvSpPr/>
          <p:nvPr/>
        </p:nvSpPr>
        <p:spPr>
          <a:xfrm>
            <a:off x="3837157" y="406336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5" name="Sześciokąt 26">
            <a:extLst>
              <a:ext uri="{FF2B5EF4-FFF2-40B4-BE49-F238E27FC236}">
                <a16:creationId xmlns:a16="http://schemas.microsoft.com/office/drawing/2014/main" id="{B9A2969C-B307-53CE-5651-1005D96A0FD6}"/>
              </a:ext>
            </a:extLst>
          </p:cNvPr>
          <p:cNvSpPr/>
          <p:nvPr/>
        </p:nvSpPr>
        <p:spPr>
          <a:xfrm>
            <a:off x="2974454" y="163769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6" name="Sześciokąt 26">
            <a:extLst>
              <a:ext uri="{FF2B5EF4-FFF2-40B4-BE49-F238E27FC236}">
                <a16:creationId xmlns:a16="http://schemas.microsoft.com/office/drawing/2014/main" id="{461DBFB6-E71A-E4C7-DDD3-E7D705CC5933}"/>
              </a:ext>
            </a:extLst>
          </p:cNvPr>
          <p:cNvSpPr/>
          <p:nvPr/>
        </p:nvSpPr>
        <p:spPr>
          <a:xfrm>
            <a:off x="2974454" y="261025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7" name="Sześciokąt 26">
            <a:extLst>
              <a:ext uri="{FF2B5EF4-FFF2-40B4-BE49-F238E27FC236}">
                <a16:creationId xmlns:a16="http://schemas.microsoft.com/office/drawing/2014/main" id="{AABD95F2-1C5E-E20B-043C-5923599C1AF7}"/>
              </a:ext>
            </a:extLst>
          </p:cNvPr>
          <p:cNvSpPr/>
          <p:nvPr/>
        </p:nvSpPr>
        <p:spPr>
          <a:xfrm>
            <a:off x="2974454" y="3582817"/>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8" name="Sześciokąt 26">
            <a:extLst>
              <a:ext uri="{FF2B5EF4-FFF2-40B4-BE49-F238E27FC236}">
                <a16:creationId xmlns:a16="http://schemas.microsoft.com/office/drawing/2014/main" id="{ED3C7EF6-4883-8EFD-77A6-2354DA92C353}"/>
              </a:ext>
            </a:extLst>
          </p:cNvPr>
          <p:cNvSpPr/>
          <p:nvPr/>
        </p:nvSpPr>
        <p:spPr>
          <a:xfrm>
            <a:off x="2974454" y="455537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39" name="Sześciokąt 26">
            <a:extLst>
              <a:ext uri="{FF2B5EF4-FFF2-40B4-BE49-F238E27FC236}">
                <a16:creationId xmlns:a16="http://schemas.microsoft.com/office/drawing/2014/main" id="{F0FE7D0F-0DB1-6D90-5ACC-C05E5A886965}"/>
              </a:ext>
            </a:extLst>
          </p:cNvPr>
          <p:cNvSpPr/>
          <p:nvPr/>
        </p:nvSpPr>
        <p:spPr>
          <a:xfrm>
            <a:off x="2111751" y="2123977"/>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0" name="Sześciokąt 26">
            <a:extLst>
              <a:ext uri="{FF2B5EF4-FFF2-40B4-BE49-F238E27FC236}">
                <a16:creationId xmlns:a16="http://schemas.microsoft.com/office/drawing/2014/main" id="{103C1B2D-F2DE-5635-A121-5EB11283D0D9}"/>
              </a:ext>
            </a:extLst>
          </p:cNvPr>
          <p:cNvSpPr/>
          <p:nvPr/>
        </p:nvSpPr>
        <p:spPr>
          <a:xfrm>
            <a:off x="2111751" y="3096538"/>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1" name="Sześciokąt 26">
            <a:extLst>
              <a:ext uri="{FF2B5EF4-FFF2-40B4-BE49-F238E27FC236}">
                <a16:creationId xmlns:a16="http://schemas.microsoft.com/office/drawing/2014/main" id="{FABEEAFB-7931-54F3-D657-CF399D7834B5}"/>
              </a:ext>
            </a:extLst>
          </p:cNvPr>
          <p:cNvSpPr/>
          <p:nvPr/>
        </p:nvSpPr>
        <p:spPr>
          <a:xfrm>
            <a:off x="2111751" y="4069099"/>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2" name="Sześciokąt 26">
            <a:extLst>
              <a:ext uri="{FF2B5EF4-FFF2-40B4-BE49-F238E27FC236}">
                <a16:creationId xmlns:a16="http://schemas.microsoft.com/office/drawing/2014/main" id="{46F246B4-E60E-FFD9-BC99-1469C8492C85}"/>
              </a:ext>
            </a:extLst>
          </p:cNvPr>
          <p:cNvSpPr/>
          <p:nvPr/>
        </p:nvSpPr>
        <p:spPr>
          <a:xfrm>
            <a:off x="1249048" y="1637695"/>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3" name="Sześciokąt 26">
            <a:extLst>
              <a:ext uri="{FF2B5EF4-FFF2-40B4-BE49-F238E27FC236}">
                <a16:creationId xmlns:a16="http://schemas.microsoft.com/office/drawing/2014/main" id="{236A6E7A-43DF-7FC6-7E5A-928252DC95E1}"/>
              </a:ext>
            </a:extLst>
          </p:cNvPr>
          <p:cNvSpPr/>
          <p:nvPr/>
        </p:nvSpPr>
        <p:spPr>
          <a:xfrm>
            <a:off x="1249048" y="2610256"/>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4" name="Sześciokąt 26">
            <a:extLst>
              <a:ext uri="{FF2B5EF4-FFF2-40B4-BE49-F238E27FC236}">
                <a16:creationId xmlns:a16="http://schemas.microsoft.com/office/drawing/2014/main" id="{2E098F00-4778-22F3-5DBF-281779C68C6D}"/>
              </a:ext>
            </a:extLst>
          </p:cNvPr>
          <p:cNvSpPr/>
          <p:nvPr/>
        </p:nvSpPr>
        <p:spPr>
          <a:xfrm>
            <a:off x="1249048" y="3582817"/>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5" name="Sześciokąt 26">
            <a:extLst>
              <a:ext uri="{FF2B5EF4-FFF2-40B4-BE49-F238E27FC236}">
                <a16:creationId xmlns:a16="http://schemas.microsoft.com/office/drawing/2014/main" id="{EDB37ABF-2CE9-7618-49B3-8502E10A8940}"/>
              </a:ext>
            </a:extLst>
          </p:cNvPr>
          <p:cNvSpPr/>
          <p:nvPr/>
        </p:nvSpPr>
        <p:spPr>
          <a:xfrm>
            <a:off x="386345" y="2123977"/>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sp>
        <p:nvSpPr>
          <p:cNvPr id="146" name="Sześciokąt 26">
            <a:extLst>
              <a:ext uri="{FF2B5EF4-FFF2-40B4-BE49-F238E27FC236}">
                <a16:creationId xmlns:a16="http://schemas.microsoft.com/office/drawing/2014/main" id="{BFCC6D65-66A5-A774-F904-75DA9CCD734F}"/>
              </a:ext>
            </a:extLst>
          </p:cNvPr>
          <p:cNvSpPr/>
          <p:nvPr/>
        </p:nvSpPr>
        <p:spPr>
          <a:xfrm>
            <a:off x="386345" y="3096538"/>
            <a:ext cx="1066873" cy="941222"/>
          </a:xfrm>
          <a:prstGeom prst="hexagon">
            <a:avLst/>
          </a:prstGeom>
          <a:solidFill>
            <a:schemeClr val="bg1">
              <a:lumMod val="95000"/>
            </a:schemeClr>
          </a:solidFill>
          <a:ln w="12700">
            <a:solidFill>
              <a:schemeClr val="bg1">
                <a:lumMod val="9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pl-PL" dirty="0">
              <a:sym typeface="Arial"/>
            </a:endParaRPr>
          </a:p>
        </p:txBody>
      </p:sp>
      <p:grpSp>
        <p:nvGrpSpPr>
          <p:cNvPr id="147" name="Group 146">
            <a:extLst>
              <a:ext uri="{FF2B5EF4-FFF2-40B4-BE49-F238E27FC236}">
                <a16:creationId xmlns:a16="http://schemas.microsoft.com/office/drawing/2014/main" id="{801E2D20-C54F-9AC2-4908-6ED8D4091B2F}"/>
              </a:ext>
            </a:extLst>
          </p:cNvPr>
          <p:cNvGrpSpPr/>
          <p:nvPr/>
        </p:nvGrpSpPr>
        <p:grpSpPr>
          <a:xfrm>
            <a:off x="10738782" y="3090806"/>
            <a:ext cx="1066876" cy="1613938"/>
            <a:chOff x="10738782" y="3223455"/>
            <a:chExt cx="1066876" cy="1613938"/>
          </a:xfrm>
        </p:grpSpPr>
        <p:sp>
          <p:nvSpPr>
            <p:cNvPr id="296" name="pole tekstowe 107">
              <a:extLst>
                <a:ext uri="{FF2B5EF4-FFF2-40B4-BE49-F238E27FC236}">
                  <a16:creationId xmlns:a16="http://schemas.microsoft.com/office/drawing/2014/main" id="{00768FF5-2DAA-270F-2213-FB7A6D5920D6}"/>
                </a:ext>
              </a:extLst>
            </p:cNvPr>
            <p:cNvSpPr txBox="1"/>
            <p:nvPr/>
          </p:nvSpPr>
          <p:spPr>
            <a:xfrm>
              <a:off x="10738784" y="3223455"/>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- 37 -</a:t>
              </a:r>
            </a:p>
          </p:txBody>
        </p:sp>
        <p:sp>
          <p:nvSpPr>
            <p:cNvPr id="297" name="pole tekstowe 107">
              <a:extLst>
                <a:ext uri="{FF2B5EF4-FFF2-40B4-BE49-F238E27FC236}">
                  <a16:creationId xmlns:a16="http://schemas.microsoft.com/office/drawing/2014/main" id="{7ECD627F-DA60-8E78-9AB3-17CB8008C33E}"/>
                </a:ext>
              </a:extLst>
            </p:cNvPr>
            <p:cNvSpPr txBox="1"/>
            <p:nvPr/>
          </p:nvSpPr>
          <p:spPr>
            <a:xfrm>
              <a:off x="10738784" y="4191977"/>
              <a:ext cx="1066874" cy="240026"/>
            </a:xfrm>
            <a:prstGeom prst="rect">
              <a:avLst/>
            </a:prstGeom>
            <a:noFill/>
          </p:spPr>
          <p:txBody>
            <a:bodyPr wrap="square" lIns="46800" tIns="7200" rIns="46800" bIns="47625"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r>
                <a:rPr lang="pl-PL" sz="1200" b="1" dirty="0">
                  <a:solidFill>
                    <a:schemeClr val="bg1"/>
                  </a:solidFill>
                  <a:latin typeface="Rubik" pitchFamily="2" charset="-79"/>
                  <a:cs typeface="Rubik" pitchFamily="2" charset="-79"/>
                  <a:sym typeface="Arial"/>
                </a:rPr>
                <a:t>38</a:t>
              </a:r>
              <a:r>
                <a:rPr kumimoji="0" lang="pl-PL" sz="1200" b="1" i="0" u="none" strike="noStrike" kern="1200" cap="none" spc="0" normalizeH="0" baseline="0" noProof="0" dirty="0">
                  <a:ln>
                    <a:noFill/>
                  </a:ln>
                  <a:solidFill>
                    <a:schemeClr val="bg1"/>
                  </a:solidFill>
                  <a:effectLst/>
                  <a:uLnTx/>
                  <a:uFillTx/>
                  <a:latin typeface="Rubik" pitchFamily="2" charset="-79"/>
                  <a:cs typeface="Rubik" pitchFamily="2" charset="-79"/>
                  <a:sym typeface="Arial"/>
                </a:rPr>
                <a:t> -</a:t>
              </a:r>
            </a:p>
          </p:txBody>
        </p:sp>
        <p:sp>
          <p:nvSpPr>
            <p:cNvPr id="298" name="pole tekstowe 107">
              <a:extLst>
                <a:ext uri="{FF2B5EF4-FFF2-40B4-BE49-F238E27FC236}">
                  <a16:creationId xmlns:a16="http://schemas.microsoft.com/office/drawing/2014/main" id="{841D20D1-542D-0ED6-E312-0BBD4D86E496}"/>
                </a:ext>
              </a:extLst>
            </p:cNvPr>
            <p:cNvSpPr txBox="1"/>
            <p:nvPr/>
          </p:nvSpPr>
          <p:spPr>
            <a:xfrm>
              <a:off x="10738782" y="3550705"/>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Customer</a:t>
              </a:r>
              <a:r>
                <a:rPr kumimoji="0" lang="pl-PL" sz="900" b="1" i="0" u="none" strike="noStrike" kern="0" cap="none" spc="0" normalizeH="0" baseline="0" noProof="0" dirty="0">
                  <a:ln>
                    <a:noFill/>
                  </a:ln>
                  <a:solidFill>
                    <a:srgbClr val="FFFFFF"/>
                  </a:solidFill>
                  <a:effectLst/>
                  <a:uLnTx/>
                  <a:uFillTx/>
                  <a:latin typeface="Rubik" pitchFamily="2" charset="-79"/>
                  <a:ea typeface="Arial"/>
                  <a:cs typeface="Rubik" pitchFamily="2" charset="-79"/>
                  <a:sym typeface="Arial"/>
                </a:rPr>
                <a:t> </a:t>
              </a:r>
              <a:r>
                <a:rPr kumimoji="0" lang="pl-PL" sz="900" b="1" i="0" u="none" strike="noStrike" kern="0" cap="none" spc="0" normalizeH="0" baseline="0" noProof="0" dirty="0" err="1">
                  <a:ln>
                    <a:noFill/>
                  </a:ln>
                  <a:solidFill>
                    <a:srgbClr val="FFFFFF"/>
                  </a:solidFill>
                  <a:effectLst/>
                  <a:uLnTx/>
                  <a:uFillTx/>
                  <a:latin typeface="Rubik" pitchFamily="2" charset="-79"/>
                  <a:ea typeface="Arial"/>
                  <a:cs typeface="Rubik" pitchFamily="2" charset="-79"/>
                  <a:sym typeface="Arial"/>
                </a:rPr>
                <a:t>Satisfaction</a:t>
              </a:r>
              <a:endParaRPr kumimoji="0" lang="pl-PL" sz="900" b="1" i="0" u="none" strike="noStrike" kern="0" cap="none" spc="0" normalizeH="0" baseline="0" noProof="0" dirty="0">
                <a:ln>
                  <a:noFill/>
                </a:ln>
                <a:solidFill>
                  <a:srgbClr val="000000"/>
                </a:solidFill>
                <a:effectLst/>
                <a:uLnTx/>
                <a:uFillTx/>
                <a:latin typeface="Rubik" pitchFamily="2" charset="-79"/>
                <a:cs typeface="Rubik" pitchFamily="2" charset="-79"/>
                <a:sym typeface="Arial"/>
              </a:endParaRPr>
            </a:p>
          </p:txBody>
        </p:sp>
        <p:sp>
          <p:nvSpPr>
            <p:cNvPr id="299" name="pole tekstowe 107">
              <a:extLst>
                <a:ext uri="{FF2B5EF4-FFF2-40B4-BE49-F238E27FC236}">
                  <a16:creationId xmlns:a16="http://schemas.microsoft.com/office/drawing/2014/main" id="{E7801B68-8B52-8DB0-D513-09DD3B00DB46}"/>
                </a:ext>
              </a:extLst>
            </p:cNvPr>
            <p:cNvSpPr txBox="1"/>
            <p:nvPr/>
          </p:nvSpPr>
          <p:spPr>
            <a:xfrm>
              <a:off x="10738782" y="4560394"/>
              <a:ext cx="1066876" cy="276999"/>
            </a:xfrm>
            <a:prstGeom prst="rect">
              <a:avLst/>
            </a:prstGeom>
            <a:noFill/>
          </p:spPr>
          <p:txBody>
            <a:bodyPr wrap="square" lIns="47625" tIns="0" rIns="47625" bIns="0"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900" b="1" i="0" u="none" strike="noStrike" kern="1200" cap="none" spc="0" normalizeH="0" baseline="0" noProof="0" dirty="0" err="1">
                  <a:ln>
                    <a:noFill/>
                  </a:ln>
                  <a:solidFill>
                    <a:prstClr val="white"/>
                  </a:solidFill>
                  <a:effectLst/>
                  <a:uLnTx/>
                  <a:uFillTx/>
                  <a:latin typeface="Rubik" pitchFamily="2" charset="-79"/>
                  <a:cs typeface="Rubik" pitchFamily="2" charset="-79"/>
                  <a:sym typeface="Arial"/>
                </a:rPr>
                <a:t>Recommedation</a:t>
              </a:r>
              <a:r>
                <a:rPr kumimoji="0" lang="pl-PL" sz="900" b="1" i="0" u="none" strike="noStrike" kern="1200" cap="none" spc="0" normalizeH="0" baseline="0" noProof="0" dirty="0">
                  <a:ln>
                    <a:noFill/>
                  </a:ln>
                  <a:solidFill>
                    <a:prstClr val="white"/>
                  </a:solidFill>
                  <a:effectLst/>
                  <a:uLnTx/>
                  <a:uFillTx/>
                  <a:latin typeface="Rubik" pitchFamily="2" charset="-79"/>
                  <a:cs typeface="Rubik" pitchFamily="2" charset="-79"/>
                  <a:sym typeface="Arial"/>
                </a:rPr>
                <a:t> (NPS)</a:t>
              </a:r>
            </a:p>
          </p:txBody>
        </p:sp>
      </p:grpSp>
      <p:pic>
        <p:nvPicPr>
          <p:cNvPr id="3" name="Graphic 2">
            <a:extLst>
              <a:ext uri="{FF2B5EF4-FFF2-40B4-BE49-F238E27FC236}">
                <a16:creationId xmlns:a16="http://schemas.microsoft.com/office/drawing/2014/main" id="{F7D0662F-A022-4ED5-1A0F-1FD041857F92}"/>
              </a:ext>
            </a:extLst>
          </p:cNvPr>
          <p:cNvPicPr>
            <a:picLocks noChangeAspect="1"/>
          </p:cNvPicPr>
          <p:nvPr/>
        </p:nvPicPr>
        <p:blipFill>
          <a:blip r:embed="rId23">
            <a:extLst>
              <a:ext uri="{96DAC541-7B7A-43D3-8B79-37D633B846F1}">
                <asvg:svgBlip xmlns:asvg="http://schemas.microsoft.com/office/drawing/2016/SVG/main" r:embed="rId24"/>
              </a:ext>
            </a:extLst>
          </a:blip>
          <a:srcRect/>
          <a:stretch/>
        </p:blipFill>
        <p:spPr>
          <a:xfrm>
            <a:off x="11472000" y="6183000"/>
            <a:ext cx="720000" cy="630000"/>
          </a:xfrm>
          <a:prstGeom prst="rect">
            <a:avLst/>
          </a:prstGeom>
        </p:spPr>
      </p:pic>
      <p:sp>
        <p:nvSpPr>
          <p:cNvPr id="6" name="Title 1">
            <a:extLst>
              <a:ext uri="{FF2B5EF4-FFF2-40B4-BE49-F238E27FC236}">
                <a16:creationId xmlns:a16="http://schemas.microsoft.com/office/drawing/2014/main" id="{0AA480BF-BCD2-CC63-0331-14BE1D7513F9}"/>
              </a:ext>
            </a:extLst>
          </p:cNvPr>
          <p:cNvSpPr>
            <a:spLocks noGrp="1"/>
          </p:cNvSpPr>
          <p:nvPr>
            <p:ph type="title"/>
          </p:nvPr>
        </p:nvSpPr>
        <p:spPr/>
        <p:txBody>
          <a:bodyPr>
            <a:normAutofit/>
          </a:bodyPr>
          <a:lstStyle/>
          <a:p>
            <a:pPr>
              <a:lnSpc>
                <a:spcPct val="100000"/>
              </a:lnSpc>
              <a:spcBef>
                <a:spcPts val="0"/>
              </a:spcBef>
              <a:buClr>
                <a:srgbClr val="000000"/>
              </a:buClr>
              <a:buSzPct val="100000"/>
            </a:pPr>
            <a:r>
              <a:rPr lang="pl-PL" sz="3600" dirty="0">
                <a:ea typeface="Calibri"/>
                <a:cs typeface="Calibri"/>
                <a:sym typeface="Calibri"/>
              </a:rPr>
              <a:t>Model Wskaźników Efektywnościowych</a:t>
            </a:r>
          </a:p>
        </p:txBody>
      </p:sp>
    </p:spTree>
    <p:extLst>
      <p:ext uri="{BB962C8B-B14F-4D97-AF65-F5344CB8AC3E}">
        <p14:creationId xmlns:p14="http://schemas.microsoft.com/office/powerpoint/2010/main" val="26029030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7D9F4-6F98-445B-6095-117ED8C9593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4350434-4843-C5A7-3551-316751FCDF43}"/>
              </a:ext>
            </a:extLst>
          </p:cNvPr>
          <p:cNvGraphicFramePr>
            <a:graphicFrameLocks noGrp="1"/>
          </p:cNvGraphicFramePr>
          <p:nvPr>
            <p:extLst>
              <p:ext uri="{D42A27DB-BD31-4B8C-83A1-F6EECF244321}">
                <p14:modId xmlns:p14="http://schemas.microsoft.com/office/powerpoint/2010/main" val="1787394628"/>
              </p:ext>
            </p:extLst>
          </p:nvPr>
        </p:nvGraphicFramePr>
        <p:xfrm>
          <a:off x="315684" y="1003008"/>
          <a:ext cx="11533416" cy="4608145"/>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655900">
                  <a:extLst>
                    <a:ext uri="{9D8B030D-6E8A-4147-A177-3AD203B41FA5}">
                      <a16:colId xmlns:a16="http://schemas.microsoft.com/office/drawing/2014/main" val="4176813105"/>
                    </a:ext>
                  </a:extLst>
                </a:gridCol>
                <a:gridCol w="2549807">
                  <a:extLst>
                    <a:ext uri="{9D8B030D-6E8A-4147-A177-3AD203B41FA5}">
                      <a16:colId xmlns:a16="http://schemas.microsoft.com/office/drawing/2014/main" val="1830216405"/>
                    </a:ext>
                  </a:extLst>
                </a:gridCol>
                <a:gridCol w="2658054">
                  <a:extLst>
                    <a:ext uri="{9D8B030D-6E8A-4147-A177-3AD203B41FA5}">
                      <a16:colId xmlns:a16="http://schemas.microsoft.com/office/drawing/2014/main" val="560766329"/>
                    </a:ext>
                  </a:extLst>
                </a:gridCol>
                <a:gridCol w="2669655">
                  <a:extLst>
                    <a:ext uri="{9D8B030D-6E8A-4147-A177-3AD203B41FA5}">
                      <a16:colId xmlns:a16="http://schemas.microsoft.com/office/drawing/2014/main" val="2948584809"/>
                    </a:ext>
                  </a:extLst>
                </a:gridCol>
              </a:tblGrid>
              <a:tr h="407194">
                <a:tc>
                  <a:txBody>
                    <a:bodyPr/>
                    <a:lstStyle/>
                    <a:p>
                      <a:pPr algn="ctr"/>
                      <a:r>
                        <a:rPr lang="pl-PL" sz="1600" baseline="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4004305">
                <a:tc>
                  <a:txBody>
                    <a:bodyPr/>
                    <a:lstStyle/>
                    <a:p>
                      <a:pPr marL="0" marR="0" lvl="0" indent="0" algn="l" rtl="0">
                        <a:lnSpc>
                          <a:spcPct val="90000"/>
                        </a:lnSpc>
                        <a:spcBef>
                          <a:spcPts val="1000"/>
                        </a:spcBef>
                        <a:spcAft>
                          <a:spcPts val="0"/>
                        </a:spcAft>
                        <a:buClr>
                          <a:srgbClr val="000000"/>
                        </a:buClr>
                        <a:buSzPts val="3200"/>
                        <a:buFont typeface="Arial"/>
                        <a:buNone/>
                      </a:pPr>
                      <a:r>
                        <a:rPr lang="en-US" sz="1400" b="1" kern="1200" baseline="0" dirty="0">
                          <a:solidFill>
                            <a:schemeClr val="bg1"/>
                          </a:solidFill>
                          <a:latin typeface="+mj-lt"/>
                          <a:ea typeface="+mn-ea"/>
                          <a:cs typeface="+mn-cs"/>
                          <a:sym typeface="Arial"/>
                        </a:rPr>
                        <a:t>Customer satisfaction</a:t>
                      </a:r>
                      <a:endParaRPr lang="pl-PL" sz="14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CSI (ang. </a:t>
                      </a:r>
                      <a:r>
                        <a:rPr lang="pl-PL" sz="1200" b="0" u="none" strike="noStrike" cap="none" baseline="0" dirty="0" err="1">
                          <a:solidFill>
                            <a:schemeClr val="bg1"/>
                          </a:solidFill>
                          <a:latin typeface="Rubik" pitchFamily="2" charset="-79"/>
                          <a:sym typeface="Arial"/>
                        </a:rPr>
                        <a:t>Customer</a:t>
                      </a:r>
                      <a:r>
                        <a:rPr lang="pl-PL" sz="1200" b="0" u="none" strike="noStrike" cap="none" baseline="0" dirty="0">
                          <a:solidFill>
                            <a:schemeClr val="bg1"/>
                          </a:solidFill>
                          <a:latin typeface="Rubik" pitchFamily="2" charset="-79"/>
                          <a:sym typeface="Arial"/>
                        </a:rPr>
                        <a:t> </a:t>
                      </a:r>
                      <a:r>
                        <a:rPr lang="pl-PL" sz="1200" b="0" u="none" strike="noStrike" cap="none" baseline="0" dirty="0" err="1">
                          <a:solidFill>
                            <a:schemeClr val="bg1"/>
                          </a:solidFill>
                          <a:latin typeface="Rubik" pitchFamily="2" charset="-79"/>
                          <a:sym typeface="Arial"/>
                        </a:rPr>
                        <a:t>Satisfaction</a:t>
                      </a:r>
                      <a:r>
                        <a:rPr lang="pl-PL" sz="1200" b="0" u="none" strike="noStrike" cap="none" baseline="0" dirty="0">
                          <a:solidFill>
                            <a:schemeClr val="bg1"/>
                          </a:solidFill>
                          <a:latin typeface="Rubik" pitchFamily="2" charset="-79"/>
                          <a:sym typeface="Arial"/>
                        </a:rPr>
                        <a:t> Index) to miara satysfakcji klienta oparta na trzech pytaniach, w których odpowiedź jest ważona tak, aby stanowiła wartość średnią. Jest to następnie porównywane ze skorygowaną średnią wartością, aby stworzyć wartość indeksu dla marki.</a:t>
                      </a: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Uwaga: Badanie CSI zwykle obejmuje również szereg parametrów, które, jak się uważa, wpływają na zadowolenie klienta, aby sprawdzić, jak te wartości korelują z wynikiem CSI. Ponadto badanie CSI często obejmuje również szereg odrębnych pytań dotyczących aspektów lojalności klientów.</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indent="0">
                        <a:buClr>
                          <a:schemeClr val="accent4"/>
                        </a:buClr>
                        <a:buSzPct val="100000"/>
                        <a:buFont typeface="Arial" panose="020B0604020202020204" pitchFamily="34" charset="0"/>
                        <a:buNone/>
                      </a:pPr>
                      <a:r>
                        <a:rPr lang="pl-PL" sz="1100" b="0" u="none" strike="noStrike" cap="none" baseline="0" dirty="0">
                          <a:solidFill>
                            <a:srgbClr val="000000"/>
                          </a:solidFill>
                          <a:latin typeface="+mn-lt"/>
                          <a:sym typeface="Arial"/>
                        </a:rPr>
                        <a:t>Indeks (0-100) oparty na wyniku odpowiedzi na trzy pytania w porównaniu do normy.</a:t>
                      </a:r>
                    </a:p>
                    <a:p>
                      <a:pPr marL="0" indent="0">
                        <a:buClr>
                          <a:schemeClr val="accent4"/>
                        </a:buClr>
                        <a:buSzPct val="100000"/>
                        <a:buFont typeface="Arial" panose="020B0604020202020204" pitchFamily="34" charset="0"/>
                        <a:buNone/>
                      </a:pPr>
                      <a:endParaRPr lang="pl-PL" sz="1100" b="0" u="none" strike="noStrike" cap="none" baseline="0" dirty="0">
                        <a:solidFill>
                          <a:srgbClr val="000000"/>
                        </a:solidFill>
                        <a:latin typeface="+mn-lt"/>
                        <a:sym typeface="Arial"/>
                      </a:endParaRPr>
                    </a:p>
                    <a:p>
                      <a:pPr marL="0" indent="0">
                        <a:buClr>
                          <a:schemeClr val="accent4"/>
                        </a:buClr>
                        <a:buSzPct val="100000"/>
                        <a:buFont typeface="Arial" panose="020B0604020202020204" pitchFamily="34" charset="0"/>
                        <a:buNone/>
                      </a:pPr>
                      <a:r>
                        <a:rPr lang="pl-PL" sz="1100" b="0" u="none" strike="noStrike" cap="none" baseline="0" dirty="0">
                          <a:solidFill>
                            <a:srgbClr val="000000"/>
                          </a:solidFill>
                          <a:latin typeface="+mn-lt"/>
                          <a:sym typeface="Arial"/>
                        </a:rPr>
                        <a:t>Uwaga: Nie ma formalnego standardu dla pomiaru CSI, ale te trzy pytania i ocena mogą służyć jako wspólne, bazowe podejście.</a:t>
                      </a:r>
                    </a:p>
                    <a:p>
                      <a:pPr marL="0" indent="0">
                        <a:buClr>
                          <a:schemeClr val="accent4"/>
                        </a:buClr>
                        <a:buSzPct val="100000"/>
                        <a:buFont typeface="Arial" panose="020B0604020202020204" pitchFamily="34" charset="0"/>
                        <a:buNone/>
                      </a:pPr>
                      <a:endParaRPr lang="pl-PL" sz="1100" b="0" u="none" strike="noStrike" cap="none" baseline="0" dirty="0">
                        <a:solidFill>
                          <a:srgbClr val="000000"/>
                        </a:solidFill>
                        <a:latin typeface="+mn-lt"/>
                        <a:sym typeface="Arial"/>
                      </a:endParaRPr>
                    </a:p>
                    <a:p>
                      <a:pPr marL="0" indent="0">
                        <a:buClr>
                          <a:schemeClr val="accent4"/>
                        </a:buClr>
                        <a:buSzPct val="100000"/>
                        <a:buFont typeface="Arial" panose="020B0604020202020204" pitchFamily="34" charset="0"/>
                        <a:buNone/>
                      </a:pPr>
                      <a:r>
                        <a:rPr lang="pl-PL" sz="1100" b="0" u="none" strike="noStrike" cap="none" baseline="0" dirty="0">
                          <a:solidFill>
                            <a:srgbClr val="000000"/>
                          </a:solidFill>
                          <a:latin typeface="+mn-lt"/>
                          <a:sym typeface="Arial"/>
                        </a:rPr>
                        <a:t>Jak w przypadku większości wskaźników warto jest śledzić dynamiki.</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100" b="0" i="0" u="none" strike="noStrike" kern="0" cap="none" spc="0" normalizeH="0" baseline="0" noProof="0" dirty="0">
                          <a:ln>
                            <a:noFill/>
                          </a:ln>
                          <a:solidFill>
                            <a:srgbClr val="1F1F1F"/>
                          </a:solidFill>
                          <a:effectLst/>
                          <a:uLnTx/>
                          <a:uFillTx/>
                          <a:latin typeface="Arial"/>
                          <a:ea typeface="Arial"/>
                          <a:cs typeface="Arial"/>
                          <a:sym typeface="Arial"/>
                        </a:rPr>
                        <a:t>Badania własne:</a:t>
                      </a:r>
                      <a:endParaRPr kumimoji="0" lang="pl-PL" sz="105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lang="pl-PL" sz="11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100" b="0" i="0" u="none" strike="noStrike" kern="0" cap="none" spc="0" normalizeH="0" baseline="0" noProof="0" dirty="0">
                          <a:ln>
                            <a:noFill/>
                          </a:ln>
                          <a:solidFill>
                            <a:srgbClr val="1F1F1F"/>
                          </a:solidFill>
                          <a:effectLst/>
                          <a:uLnTx/>
                          <a:uFillTx/>
                          <a:latin typeface="Arial"/>
                          <a:ea typeface="Arial"/>
                          <a:cs typeface="Arial"/>
                          <a:sym typeface="Arial"/>
                        </a:rPr>
                        <a:t>Średni wynik z trzech pytań, gdzie odpowiedzi są udzielane w skali od 1 do 10:</a:t>
                      </a:r>
                    </a:p>
                    <a:p>
                      <a:pPr marL="228600" marR="0" lvl="0" indent="-228600" algn="l" defTabSz="914400" rtl="0" eaLnBrk="1" fontAlgn="auto" latinLnBrk="0" hangingPunct="1">
                        <a:lnSpc>
                          <a:spcPct val="100000"/>
                        </a:lnSpc>
                        <a:spcBef>
                          <a:spcPts val="0"/>
                        </a:spcBef>
                        <a:spcAft>
                          <a:spcPts val="0"/>
                        </a:spcAft>
                        <a:buClr>
                          <a:srgbClr val="000000"/>
                        </a:buClr>
                        <a:buSzPct val="100000"/>
                        <a:buFont typeface="+mj-lt"/>
                        <a:buAutoNum type="arabicPeriod"/>
                        <a:tabLst/>
                        <a:defRPr/>
                      </a:pPr>
                      <a:r>
                        <a:rPr kumimoji="0" lang="pl-PL" sz="1100" b="0" i="0" u="none" strike="noStrike" kern="0" cap="none" spc="0" normalizeH="0" baseline="0" noProof="0" dirty="0">
                          <a:ln>
                            <a:noFill/>
                          </a:ln>
                          <a:solidFill>
                            <a:srgbClr val="1F1F1F"/>
                          </a:solidFill>
                          <a:effectLst/>
                          <a:uLnTx/>
                          <a:uFillTx/>
                          <a:latin typeface="Arial"/>
                          <a:ea typeface="Arial"/>
                          <a:cs typeface="Arial"/>
                          <a:sym typeface="Arial"/>
                        </a:rPr>
                        <a:t>Na ile jesteś zadowolony z produktu / usługi jako całości?</a:t>
                      </a:r>
                    </a:p>
                    <a:p>
                      <a:pPr marL="228600" marR="0" lvl="0" indent="-228600" algn="l" defTabSz="914400" rtl="0" eaLnBrk="1" fontAlgn="auto" latinLnBrk="0" hangingPunct="1">
                        <a:lnSpc>
                          <a:spcPct val="100000"/>
                        </a:lnSpc>
                        <a:spcBef>
                          <a:spcPts val="0"/>
                        </a:spcBef>
                        <a:spcAft>
                          <a:spcPts val="0"/>
                        </a:spcAft>
                        <a:buClr>
                          <a:srgbClr val="000000"/>
                        </a:buClr>
                        <a:buSzPct val="100000"/>
                        <a:buFont typeface="+mj-lt"/>
                        <a:buAutoNum type="arabicPeriod"/>
                        <a:tabLst/>
                        <a:defRPr/>
                      </a:pPr>
                      <a:r>
                        <a:rPr kumimoji="0" lang="pl-PL" sz="1100" b="0" i="0" u="none" strike="noStrike" kern="0" cap="none" spc="0" normalizeH="0" baseline="0" noProof="0" dirty="0">
                          <a:ln>
                            <a:noFill/>
                          </a:ln>
                          <a:solidFill>
                            <a:srgbClr val="1F1F1F"/>
                          </a:solidFill>
                          <a:effectLst/>
                          <a:uLnTx/>
                          <a:uFillTx/>
                          <a:latin typeface="Arial"/>
                          <a:ea typeface="Arial"/>
                          <a:cs typeface="Arial"/>
                          <a:sym typeface="Arial"/>
                        </a:rPr>
                        <a:t>Na ile produkt/usługa spełnia Twoje oczekiwania?</a:t>
                      </a:r>
                    </a:p>
                    <a:p>
                      <a:pPr marL="228600" marR="0" lvl="0" indent="-228600" algn="l" defTabSz="914400" rtl="0" eaLnBrk="1" fontAlgn="auto" latinLnBrk="0" hangingPunct="1">
                        <a:lnSpc>
                          <a:spcPct val="100000"/>
                        </a:lnSpc>
                        <a:spcBef>
                          <a:spcPts val="0"/>
                        </a:spcBef>
                        <a:spcAft>
                          <a:spcPts val="0"/>
                        </a:spcAft>
                        <a:buClr>
                          <a:srgbClr val="000000"/>
                        </a:buClr>
                        <a:buSzPct val="100000"/>
                        <a:buFont typeface="+mj-lt"/>
                        <a:buAutoNum type="arabicPeriod"/>
                        <a:tabLst/>
                        <a:defRPr/>
                      </a:pPr>
                      <a:r>
                        <a:rPr kumimoji="0" lang="pl-PL" sz="1100" b="0" i="0" u="none" strike="noStrike" kern="0" cap="none" spc="0" normalizeH="0" baseline="0" noProof="0" dirty="0">
                          <a:ln>
                            <a:noFill/>
                          </a:ln>
                          <a:solidFill>
                            <a:srgbClr val="1F1F1F"/>
                          </a:solidFill>
                          <a:effectLst/>
                          <a:uLnTx/>
                          <a:uFillTx/>
                          <a:latin typeface="Arial"/>
                          <a:ea typeface="Arial"/>
                          <a:cs typeface="Arial"/>
                          <a:sym typeface="Arial"/>
                        </a:rPr>
                        <a:t>Jak wypada produkt/ usługa w porównaniu z wersją idealną?</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lang="pl-PL" sz="11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100" b="0" i="0" u="none" strike="noStrike" kern="0" cap="none" spc="0" normalizeH="0" baseline="0" noProof="0" dirty="0">
                          <a:ln>
                            <a:noFill/>
                          </a:ln>
                          <a:solidFill>
                            <a:srgbClr val="1F1F1F"/>
                          </a:solidFill>
                          <a:effectLst/>
                          <a:uLnTx/>
                          <a:uFillTx/>
                          <a:latin typeface="Arial"/>
                          <a:ea typeface="Arial"/>
                          <a:cs typeface="Arial"/>
                          <a:sym typeface="Arial"/>
                        </a:rPr>
                        <a:t>Na ile zadowoleni są nasi obecni klienci? Pogarszający się w kolejnych okresach wskaźnik może prognozować większy odpływ klientów.</a:t>
                      </a: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lang="pl-PL" sz="1100" b="0" i="0" u="none" strike="noStrike" kern="0" cap="none" spc="0" normalizeH="0" baseline="0" noProof="0" dirty="0">
                        <a:ln>
                          <a:noFill/>
                        </a:ln>
                        <a:solidFill>
                          <a:srgbClr val="FF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100" b="0" i="0" u="none" strike="noStrike" kern="0" cap="none" spc="0" normalizeH="0" baseline="0" noProof="0" dirty="0">
                          <a:ln>
                            <a:noFill/>
                          </a:ln>
                          <a:solidFill>
                            <a:srgbClr val="1F1F1F"/>
                          </a:solidFill>
                          <a:effectLst/>
                          <a:uLnTx/>
                          <a:uFillTx/>
                          <a:latin typeface="Arial"/>
                          <a:ea typeface="Arial"/>
                          <a:cs typeface="Arial"/>
                          <a:sym typeface="Arial"/>
                        </a:rPr>
                        <a:t>Uwaga: z racji na to, że są to głównie dane deklaratywne, nie można określić jak bezpośrednio wpływają na biznes.</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bl>
          </a:graphicData>
        </a:graphic>
      </p:graphicFrame>
      <p:pic>
        <p:nvPicPr>
          <p:cNvPr id="5" name="Graphic 4">
            <a:extLst>
              <a:ext uri="{FF2B5EF4-FFF2-40B4-BE49-F238E27FC236}">
                <a16:creationId xmlns:a16="http://schemas.microsoft.com/office/drawing/2014/main" id="{155AC660-18BC-573F-E7B9-9CA836A565F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12298736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C769A-2362-BEC8-747C-F7C012BB750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F6155D6-2BCD-4952-3A7F-6FC43B734C2B}"/>
              </a:ext>
            </a:extLst>
          </p:cNvPr>
          <p:cNvGraphicFramePr>
            <a:graphicFrameLocks noGrp="1"/>
          </p:cNvGraphicFramePr>
          <p:nvPr>
            <p:extLst>
              <p:ext uri="{D42A27DB-BD31-4B8C-83A1-F6EECF244321}">
                <p14:modId xmlns:p14="http://schemas.microsoft.com/office/powerpoint/2010/main" val="1267737273"/>
              </p:ext>
            </p:extLst>
          </p:nvPr>
        </p:nvGraphicFramePr>
        <p:xfrm>
          <a:off x="315683" y="1003008"/>
          <a:ext cx="11533417" cy="4608145"/>
        </p:xfrm>
        <a:graphic>
          <a:graphicData uri="http://schemas.openxmlformats.org/drawingml/2006/table">
            <a:tbl>
              <a:tblPr firstRow="1">
                <a:effectLst>
                  <a:outerShdw blurRad="177800" dist="38100" dir="2700000" algn="tl" rotWithShape="0">
                    <a:prstClr val="black">
                      <a:alpha val="26000"/>
                    </a:prstClr>
                  </a:outerShdw>
                </a:effectLst>
                <a:tableStyleId>{5202B0CA-FC54-4496-8BCA-5EF66A818D29}</a:tableStyleId>
              </a:tblPr>
              <a:tblGrid>
                <a:gridCol w="3655900">
                  <a:extLst>
                    <a:ext uri="{9D8B030D-6E8A-4147-A177-3AD203B41FA5}">
                      <a16:colId xmlns:a16="http://schemas.microsoft.com/office/drawing/2014/main" val="4176813105"/>
                    </a:ext>
                  </a:extLst>
                </a:gridCol>
                <a:gridCol w="2549807">
                  <a:extLst>
                    <a:ext uri="{9D8B030D-6E8A-4147-A177-3AD203B41FA5}">
                      <a16:colId xmlns:a16="http://schemas.microsoft.com/office/drawing/2014/main" val="1830216405"/>
                    </a:ext>
                  </a:extLst>
                </a:gridCol>
                <a:gridCol w="2658054">
                  <a:extLst>
                    <a:ext uri="{9D8B030D-6E8A-4147-A177-3AD203B41FA5}">
                      <a16:colId xmlns:a16="http://schemas.microsoft.com/office/drawing/2014/main" val="560766329"/>
                    </a:ext>
                  </a:extLst>
                </a:gridCol>
                <a:gridCol w="2669656">
                  <a:extLst>
                    <a:ext uri="{9D8B030D-6E8A-4147-A177-3AD203B41FA5}">
                      <a16:colId xmlns:a16="http://schemas.microsoft.com/office/drawing/2014/main" val="2948584809"/>
                    </a:ext>
                  </a:extLst>
                </a:gridCol>
              </a:tblGrid>
              <a:tr h="407194">
                <a:tc>
                  <a:txBody>
                    <a:bodyPr/>
                    <a:lstStyle/>
                    <a:p>
                      <a:pPr algn="ctr"/>
                      <a:r>
                        <a:rPr lang="pl-PL" sz="1600" baseline="0"/>
                        <a:t>Definicja</a:t>
                      </a:r>
                      <a:endParaRPr lang="pl-PL" sz="1600" baseline="0" dirty="0">
                        <a:latin typeface="+mj-lt"/>
                      </a:endParaRPr>
                    </a:p>
                  </a:txBody>
                  <a:tcPr marT="180000" marB="180000" anchor="ctr">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Miara</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dirty="0">
                          <a:solidFill>
                            <a:schemeClr val="bg1"/>
                          </a:solidFill>
                        </a:rPr>
                        <a:t>Źródło danych</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R w="12700" cap="flat" cmpd="sng" algn="ctr">
                      <a:solidFill>
                        <a:schemeClr val="bg1"/>
                      </a:solidFill>
                      <a:prstDash val="dot"/>
                      <a:round/>
                      <a:headEnd type="none" w="med" len="med"/>
                      <a:tailEnd type="none" w="med" len="med"/>
                    </a:lnR>
                    <a:lnB w="12700" cap="flat" cmpd="sng" algn="ctr">
                      <a:no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kern="1200" baseline="0">
                          <a:solidFill>
                            <a:schemeClr val="bg1"/>
                          </a:solidFill>
                        </a:rPr>
                        <a:t>Język zarządu</a:t>
                      </a:r>
                      <a:endParaRPr lang="pl-PL" sz="1600" kern="1200" baseline="0" dirty="0">
                        <a:solidFill>
                          <a:schemeClr val="bg1"/>
                        </a:solidFill>
                        <a:latin typeface="+mj-lt"/>
                        <a:ea typeface="+mn-ea"/>
                        <a:cs typeface="+mn-cs"/>
                      </a:endParaRPr>
                    </a:p>
                  </a:txBody>
                  <a:tcPr marT="180000" marB="180000" anchor="ctr">
                    <a:lnL w="12700" cap="flat" cmpd="sng" algn="ctr">
                      <a:solidFill>
                        <a:schemeClr val="bg1"/>
                      </a:solidFill>
                      <a:prstDash val="dot"/>
                      <a:round/>
                      <a:headEnd type="none" w="med" len="med"/>
                      <a:tailEnd type="none" w="med" len="med"/>
                    </a:lnL>
                    <a:lnB w="12700" cap="flat" cmpd="sng" algn="ctr">
                      <a:noFill/>
                      <a:prstDash val="solid"/>
                      <a:round/>
                      <a:headEnd type="none" w="med" len="med"/>
                      <a:tailEnd type="none" w="med" len="med"/>
                    </a:lnB>
                    <a:solidFill>
                      <a:schemeClr val="tx1"/>
                    </a:solidFill>
                  </a:tcPr>
                </a:tc>
                <a:extLst>
                  <a:ext uri="{0D108BD9-81ED-4DB2-BD59-A6C34878D82A}">
                    <a16:rowId xmlns:a16="http://schemas.microsoft.com/office/drawing/2014/main" val="815350602"/>
                  </a:ext>
                </a:extLst>
              </a:tr>
              <a:tr h="4004305">
                <a:tc>
                  <a:txBody>
                    <a:bodyPr/>
                    <a:lstStyle/>
                    <a:p>
                      <a:pPr marL="0" marR="0" lvl="0" indent="0" algn="l" rtl="0">
                        <a:lnSpc>
                          <a:spcPct val="90000"/>
                        </a:lnSpc>
                        <a:spcBef>
                          <a:spcPts val="1000"/>
                        </a:spcBef>
                        <a:spcAft>
                          <a:spcPts val="0"/>
                        </a:spcAft>
                        <a:buClr>
                          <a:srgbClr val="000000"/>
                        </a:buClr>
                        <a:buSzPts val="3200"/>
                        <a:buFont typeface="Arial"/>
                        <a:buNone/>
                      </a:pPr>
                      <a:r>
                        <a:rPr lang="en-US" sz="1400" b="1" kern="1200" baseline="0" dirty="0">
                          <a:solidFill>
                            <a:schemeClr val="bg1"/>
                          </a:solidFill>
                          <a:latin typeface="+mj-lt"/>
                          <a:ea typeface="+mn-ea"/>
                          <a:cs typeface="+mn-cs"/>
                          <a:sym typeface="Arial"/>
                        </a:rPr>
                        <a:t>Net Promoter Score</a:t>
                      </a:r>
                      <a:endParaRPr lang="pl-PL" sz="1400" b="1" kern="1200" baseline="0" dirty="0">
                        <a:solidFill>
                          <a:schemeClr val="bg1"/>
                        </a:solidFill>
                        <a:latin typeface="+mj-lt"/>
                        <a:ea typeface="+mn-ea"/>
                        <a:cs typeface="+mn-cs"/>
                        <a:sym typeface="Arial"/>
                      </a:endParaRP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Wskaźnik rekomendacji</a:t>
                      </a: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NPS jest metryką używaną do określenia stopnia rekomendacji dla marki, w skali od 0 do 10.</a:t>
                      </a: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Wartość definiuje się jako udział respondentów, którzy dają wynik 9 lub 10, i odjęcie odsetka respondentów, którzy dają wynik od 0 do 6.</a:t>
                      </a: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Szczególnie istotny w branży usług.</a:t>
                      </a:r>
                    </a:p>
                    <a:p>
                      <a:pPr marL="0" marR="0" lvl="0" indent="0" algn="l" rtl="0">
                        <a:lnSpc>
                          <a:spcPct val="90000"/>
                        </a:lnSpc>
                        <a:spcBef>
                          <a:spcPts val="1000"/>
                        </a:spcBef>
                        <a:spcAft>
                          <a:spcPts val="0"/>
                        </a:spcAft>
                        <a:buClr>
                          <a:srgbClr val="000000"/>
                        </a:buClr>
                        <a:buSzPts val="3200"/>
                        <a:buFont typeface="Arial"/>
                        <a:buNone/>
                      </a:pPr>
                      <a:r>
                        <a:rPr lang="pl-PL" sz="1200" b="0" u="none" strike="noStrike" cap="none" baseline="0" dirty="0">
                          <a:solidFill>
                            <a:schemeClr val="bg1"/>
                          </a:solidFill>
                          <a:latin typeface="Rubik" pitchFamily="2" charset="-79"/>
                          <a:sym typeface="Arial"/>
                        </a:rPr>
                        <a:t>Uwaga: NPS jest miarą stosowaną w wielu firmach, ale należy pamiętać, że NPS jest miarą stopnia rekomendacji, który nie jest taki sam jak lojalność klientów. Coraz częściej kwestionuje się również znaczenie NPS jako wskaźnika pozwalającego prognozować wzrost.</a:t>
                      </a:r>
                    </a:p>
                  </a:txBody>
                  <a:tcPr marL="144000" marR="144000" marT="144000" marB="144000" anchor="ctr">
                    <a:lnL>
                      <a:noFill/>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indent="0">
                        <a:buClr>
                          <a:schemeClr val="accent4"/>
                        </a:buClr>
                        <a:buSzPct val="100000"/>
                        <a:buFont typeface="Arial" panose="020B0604020202020204" pitchFamily="34" charset="0"/>
                        <a:buNone/>
                      </a:pPr>
                      <a:r>
                        <a:rPr lang="pl-PL" sz="1100" b="0" u="none" strike="noStrike" cap="none" baseline="0" dirty="0">
                          <a:solidFill>
                            <a:srgbClr val="000000"/>
                          </a:solidFill>
                          <a:latin typeface="+mn-lt"/>
                          <a:sym typeface="Arial"/>
                        </a:rPr>
                        <a:t>Odsetek netto respondentów, którzy rekomendują firmę/ markę/ produkt/ usługę.</a:t>
                      </a:r>
                    </a:p>
                    <a:p>
                      <a:pPr marL="0" indent="0">
                        <a:buClr>
                          <a:schemeClr val="accent4"/>
                        </a:buClr>
                        <a:buSzPct val="100000"/>
                        <a:buFont typeface="Arial" panose="020B0604020202020204" pitchFamily="34" charset="0"/>
                        <a:buNone/>
                      </a:pPr>
                      <a:r>
                        <a:rPr lang="pl-PL" sz="1100" b="0" u="none" strike="noStrike" cap="none" baseline="0" dirty="0">
                          <a:solidFill>
                            <a:srgbClr val="000000"/>
                          </a:solidFill>
                          <a:latin typeface="+mn-lt"/>
                          <a:sym typeface="Arial"/>
                        </a:rPr>
                        <a:t>Wynik zawiera się w przedziale od -100% do 100%.</a:t>
                      </a:r>
                    </a:p>
                    <a:p>
                      <a:pPr marL="0" indent="0">
                        <a:buClr>
                          <a:schemeClr val="accent4"/>
                        </a:buClr>
                        <a:buSzPct val="100000"/>
                        <a:buFont typeface="Arial" panose="020B0604020202020204" pitchFamily="34" charset="0"/>
                        <a:buNone/>
                      </a:pPr>
                      <a:endParaRPr lang="pl-PL" sz="1100" b="0" u="none" strike="noStrike" cap="none" baseline="0" dirty="0">
                        <a:solidFill>
                          <a:srgbClr val="000000"/>
                        </a:solidFill>
                        <a:latin typeface="+mn-lt"/>
                        <a:sym typeface="Arial"/>
                      </a:endParaRPr>
                    </a:p>
                    <a:p>
                      <a:pPr marL="0" indent="0">
                        <a:buClr>
                          <a:schemeClr val="accent4"/>
                        </a:buClr>
                        <a:buSzPct val="100000"/>
                        <a:buFont typeface="Arial" panose="020B0604020202020204" pitchFamily="34" charset="0"/>
                        <a:buNone/>
                      </a:pPr>
                      <a:r>
                        <a:rPr lang="pl-PL" sz="1100" b="0" u="none" strike="noStrike" cap="none" baseline="0" dirty="0">
                          <a:solidFill>
                            <a:srgbClr val="000000"/>
                          </a:solidFill>
                          <a:latin typeface="+mn-lt"/>
                          <a:sym typeface="Arial"/>
                        </a:rPr>
                        <a:t>Uwaga: Nie ma jednego wspólnego standardu dla pomiaru NPS. </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100" b="0" i="0" u="none" strike="noStrike" kern="0" cap="none" spc="0" normalizeH="0" baseline="0" noProof="0" dirty="0">
                          <a:ln>
                            <a:noFill/>
                          </a:ln>
                          <a:solidFill>
                            <a:srgbClr val="1F1F1F"/>
                          </a:solidFill>
                          <a:effectLst/>
                          <a:uLnTx/>
                          <a:uFillTx/>
                          <a:latin typeface="Arial"/>
                          <a:ea typeface="Arial"/>
                          <a:cs typeface="Arial"/>
                          <a:sym typeface="Arial"/>
                        </a:rPr>
                        <a:t>Badania własne:</a:t>
                      </a: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lang="pl-PL" sz="11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100" b="0" i="0" u="none" strike="noStrike" kern="0" cap="none" spc="0" normalizeH="0" baseline="0" noProof="0" dirty="0">
                          <a:ln>
                            <a:noFill/>
                          </a:ln>
                          <a:solidFill>
                            <a:srgbClr val="1F1F1F"/>
                          </a:solidFill>
                          <a:effectLst/>
                          <a:uLnTx/>
                          <a:uFillTx/>
                          <a:latin typeface="Arial"/>
                          <a:ea typeface="Arial"/>
                          <a:cs typeface="Arial"/>
                          <a:sym typeface="Arial"/>
                        </a:rPr>
                        <a:t>Odpowiedzi, w skali od 0 do 10, na pytanie "Jakie jest prawdopodobieństwo, że polecisz markę X znajomemu lub współpracownikowi?"</a:t>
                      </a:r>
                    </a:p>
                  </a:txBody>
                  <a:tcPr marL="144000" marR="144000" marT="144000" marB="144000" anchor="ctr">
                    <a:lnL w="12700"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100" b="0" i="0" u="none" strike="noStrike" kern="0" cap="none" spc="0" normalizeH="0" baseline="0" noProof="0" dirty="0">
                          <a:ln>
                            <a:noFill/>
                          </a:ln>
                          <a:solidFill>
                            <a:srgbClr val="1F1F1F"/>
                          </a:solidFill>
                          <a:effectLst/>
                          <a:uLnTx/>
                          <a:uFillTx/>
                          <a:latin typeface="Arial"/>
                          <a:ea typeface="Arial"/>
                          <a:cs typeface="Arial"/>
                          <a:sym typeface="Arial"/>
                        </a:rPr>
                        <a:t>Czy klienci/ konsumenci nas polecają?</a:t>
                      </a: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lang="pl-PL" sz="11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100" b="0" i="0" u="none" strike="noStrike" kern="0" cap="none" spc="0" normalizeH="0" baseline="0" noProof="0" dirty="0">
                          <a:ln>
                            <a:noFill/>
                          </a:ln>
                          <a:solidFill>
                            <a:srgbClr val="1F1F1F"/>
                          </a:solidFill>
                          <a:effectLst/>
                          <a:uLnTx/>
                          <a:uFillTx/>
                          <a:latin typeface="Arial"/>
                          <a:ea typeface="Arial"/>
                          <a:cs typeface="Arial"/>
                          <a:sym typeface="Arial"/>
                        </a:rPr>
                        <a:t>Uwaga: z racji na to, że są to głównie dane deklaratywne, nie można określić jak bezpośrednio wpływają na biznes. </a:t>
                      </a: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lang="pl-PL" sz="11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100" b="0" i="0" u="none" strike="noStrike" kern="0" cap="none" spc="0" normalizeH="0" baseline="0" noProof="0" dirty="0">
                          <a:ln>
                            <a:noFill/>
                          </a:ln>
                          <a:solidFill>
                            <a:srgbClr val="1F1F1F"/>
                          </a:solidFill>
                          <a:effectLst/>
                          <a:uLnTx/>
                          <a:uFillTx/>
                          <a:latin typeface="Arial"/>
                          <a:ea typeface="Arial"/>
                          <a:cs typeface="Arial"/>
                          <a:sym typeface="Arial"/>
                        </a:rPr>
                        <a:t>Analiza wskaźnika mówi o stosunku konsumenta do marki, można wykorzystać te opinie i zaadresować feedback konsumenta aby poprawić jakość produktu/usług.</a:t>
                      </a:r>
                    </a:p>
                  </a:txBody>
                  <a:tcPr marL="144000" marR="144000" marT="144000" marB="144000" anchor="ctr">
                    <a:lnL w="12700" cap="flat" cmpd="sng" algn="ctr">
                      <a:solidFill>
                        <a:schemeClr val="tx1"/>
                      </a:solidFill>
                      <a:prstDash val="dot"/>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9065651"/>
                  </a:ext>
                </a:extLst>
              </a:tr>
            </a:tbl>
          </a:graphicData>
        </a:graphic>
      </p:graphicFrame>
      <p:pic>
        <p:nvPicPr>
          <p:cNvPr id="5" name="Graphic 4">
            <a:extLst>
              <a:ext uri="{FF2B5EF4-FFF2-40B4-BE49-F238E27FC236}">
                <a16:creationId xmlns:a16="http://schemas.microsoft.com/office/drawing/2014/main" id="{AF441AA0-060B-303C-2CED-A28BA07CE3D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472000" y="6183000"/>
            <a:ext cx="720000" cy="630000"/>
          </a:xfrm>
          <a:prstGeom prst="rect">
            <a:avLst/>
          </a:prstGeom>
        </p:spPr>
      </p:pic>
    </p:spTree>
    <p:extLst>
      <p:ext uri="{BB962C8B-B14F-4D97-AF65-F5344CB8AC3E}">
        <p14:creationId xmlns:p14="http://schemas.microsoft.com/office/powerpoint/2010/main" val="30719643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9835BD5-58ED-DB18-69E0-1EABB5E3452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03F35B5-3B22-1BB5-2C26-4DF9D0315837}"/>
              </a:ext>
            </a:extLst>
          </p:cNvPr>
          <p:cNvSpPr>
            <a:spLocks noGrp="1"/>
          </p:cNvSpPr>
          <p:nvPr>
            <p:ph type="title"/>
          </p:nvPr>
        </p:nvSpPr>
        <p:spPr>
          <a:xfrm>
            <a:off x="838200" y="681502"/>
            <a:ext cx="10515600" cy="1500565"/>
          </a:xfrm>
        </p:spPr>
        <p:txBody>
          <a:bodyPr/>
          <a:lstStyle/>
          <a:p>
            <a:pPr>
              <a:spcBef>
                <a:spcPts val="1000"/>
              </a:spcBef>
              <a:buClr>
                <a:srgbClr val="000000"/>
              </a:buClr>
              <a:buSzPct val="100000"/>
            </a:pPr>
            <a:r>
              <a:rPr lang="pl-PL" sz="3300" dirty="0">
                <a:solidFill>
                  <a:schemeClr val="bg1"/>
                </a:solidFill>
                <a:ea typeface="Calibri"/>
                <a:cs typeface="Calibri"/>
                <a:sym typeface="Calibri"/>
              </a:rPr>
              <a:t>Model Efektywnego Marketingu</a:t>
            </a:r>
            <a:br>
              <a:rPr lang="pl-PL" sz="3300" dirty="0">
                <a:solidFill>
                  <a:schemeClr val="bg1"/>
                </a:solidFill>
                <a:ea typeface="Calibri"/>
                <a:cs typeface="Calibri"/>
                <a:sym typeface="Calibri"/>
              </a:rPr>
            </a:br>
            <a:r>
              <a:rPr lang="pl-PL" sz="5500" dirty="0">
                <a:solidFill>
                  <a:schemeClr val="accent1"/>
                </a:solidFill>
                <a:ea typeface="Calibri"/>
                <a:cs typeface="Calibri"/>
                <a:sym typeface="Calibri"/>
              </a:rPr>
              <a:t>- podsumowanie</a:t>
            </a:r>
            <a:br>
              <a:rPr lang="pl-PL" sz="3600" dirty="0">
                <a:solidFill>
                  <a:schemeClr val="bg1"/>
                </a:solidFill>
                <a:ea typeface="Calibri"/>
                <a:cs typeface="Calibri"/>
                <a:sym typeface="Calibri"/>
              </a:rPr>
            </a:br>
            <a:endParaRPr lang="pl-PL" sz="3300" dirty="0">
              <a:solidFill>
                <a:schemeClr val="bg1"/>
              </a:solidFill>
              <a:ea typeface="Calibri"/>
              <a:cs typeface="Calibri"/>
              <a:sym typeface="Calibri"/>
            </a:endParaRPr>
          </a:p>
        </p:txBody>
      </p:sp>
      <p:sp>
        <p:nvSpPr>
          <p:cNvPr id="2" name="Subtitle 6">
            <a:extLst>
              <a:ext uri="{FF2B5EF4-FFF2-40B4-BE49-F238E27FC236}">
                <a16:creationId xmlns:a16="http://schemas.microsoft.com/office/drawing/2014/main" id="{CAD5DC18-69FB-75A4-9F7D-D5C95F832DD5}"/>
              </a:ext>
            </a:extLst>
          </p:cNvPr>
          <p:cNvSpPr txBox="1">
            <a:spLocks/>
          </p:cNvSpPr>
          <p:nvPr/>
        </p:nvSpPr>
        <p:spPr>
          <a:xfrm>
            <a:off x="1227815" y="2092065"/>
            <a:ext cx="8814683" cy="267386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ctr">
              <a:buFont typeface="Arial" panose="020B0604020202020204" pitchFamily="34" charset="0"/>
              <a:buChar char="•"/>
            </a:pPr>
            <a:r>
              <a:rPr lang="pl-PL" sz="2800" dirty="0">
                <a:effectLst/>
                <a:latin typeface="Aptos" panose="020B0004020202020204" pitchFamily="34" charset="0"/>
                <a:ea typeface="Aptos" panose="020B0004020202020204" pitchFamily="34" charset="0"/>
              </a:rPr>
              <a:t>Naszą misją jest </a:t>
            </a:r>
            <a:r>
              <a:rPr lang="pl-PL" sz="2800" dirty="0" err="1">
                <a:effectLst/>
                <a:latin typeface="Aptos" panose="020B0004020202020204" pitchFamily="34" charset="0"/>
                <a:ea typeface="Aptos" panose="020B0004020202020204" pitchFamily="34" charset="0"/>
              </a:rPr>
              <a:t>uspójnienie</a:t>
            </a:r>
            <a:r>
              <a:rPr lang="pl-PL" sz="2800" dirty="0">
                <a:effectLst/>
                <a:latin typeface="Aptos" panose="020B0004020202020204" pitchFamily="34" charset="0"/>
                <a:ea typeface="Aptos" panose="020B0004020202020204" pitchFamily="34" charset="0"/>
              </a:rPr>
              <a:t> i doprecyzowanie sposobów mierzenia skuteczności działań marketingowych</a:t>
            </a:r>
          </a:p>
          <a:p>
            <a:pPr marL="285750" indent="-285750" algn="ctr">
              <a:buFont typeface="Arial" panose="020B0604020202020204" pitchFamily="34" charset="0"/>
              <a:buChar char="•"/>
            </a:pPr>
            <a:endParaRPr lang="pl-PL" dirty="0">
              <a:effectLst/>
              <a:latin typeface="Aptos" panose="020B0004020202020204" pitchFamily="34" charset="0"/>
              <a:ea typeface="Aptos" panose="020B0004020202020204" pitchFamily="34" charset="0"/>
            </a:endParaRPr>
          </a:p>
          <a:p>
            <a:pPr marL="285750" indent="-285750" algn="ctr">
              <a:buFont typeface="Arial" panose="020B0604020202020204" pitchFamily="34" charset="0"/>
              <a:buChar char="•"/>
            </a:pPr>
            <a:r>
              <a:rPr lang="pl-PL" sz="2800" dirty="0">
                <a:effectLst/>
                <a:latin typeface="Aptos" panose="020B0004020202020204" pitchFamily="34" charset="0"/>
                <a:ea typeface="Aptos" panose="020B0004020202020204" pitchFamily="34" charset="0"/>
              </a:rPr>
              <a:t>Wierzym</a:t>
            </a:r>
            <a:r>
              <a:rPr lang="pl-PL" sz="2800" dirty="0">
                <a:latin typeface="Aptos" panose="020B0004020202020204" pitchFamily="34" charset="0"/>
                <a:ea typeface="Aptos" panose="020B0004020202020204" pitchFamily="34" charset="0"/>
              </a:rPr>
              <a:t>y, iż Model będzie pomocny w </a:t>
            </a:r>
            <a:r>
              <a:rPr lang="pl-PL" sz="2800" dirty="0">
                <a:effectLst/>
                <a:latin typeface="Aptos" panose="020B0004020202020204" pitchFamily="34" charset="0"/>
                <a:ea typeface="Aptos" panose="020B0004020202020204" pitchFamily="34" charset="0"/>
              </a:rPr>
              <a:t>udowodnieniu  realnego </a:t>
            </a:r>
            <a:r>
              <a:rPr lang="pl-PL" sz="2800" dirty="0">
                <a:latin typeface="Aptos" panose="020B0004020202020204" pitchFamily="34" charset="0"/>
                <a:ea typeface="Aptos" panose="020B0004020202020204" pitchFamily="34" charset="0"/>
              </a:rPr>
              <a:t>wpływu </a:t>
            </a:r>
            <a:r>
              <a:rPr lang="pl-PL" sz="2800" dirty="0">
                <a:effectLst/>
                <a:latin typeface="Aptos" panose="020B0004020202020204" pitchFamily="34" charset="0"/>
                <a:ea typeface="Aptos" panose="020B0004020202020204" pitchFamily="34" charset="0"/>
              </a:rPr>
              <a:t>marketingu na </a:t>
            </a:r>
            <a:r>
              <a:rPr lang="pl-PL" sz="2800" dirty="0">
                <a:latin typeface="Aptos" panose="020B0004020202020204" pitchFamily="34" charset="0"/>
                <a:ea typeface="Aptos" panose="020B0004020202020204" pitchFamily="34" charset="0"/>
              </a:rPr>
              <a:t>budowę </a:t>
            </a:r>
            <a:r>
              <a:rPr lang="pl-PL" sz="2800" dirty="0">
                <a:effectLst/>
                <a:latin typeface="Aptos" panose="020B0004020202020204" pitchFamily="34" charset="0"/>
                <a:ea typeface="Aptos" panose="020B0004020202020204" pitchFamily="34" charset="0"/>
              </a:rPr>
              <a:t>marek i wzrostów wyników firmy</a:t>
            </a:r>
          </a:p>
          <a:p>
            <a:pPr marL="285750" indent="-285750" algn="ctr">
              <a:buFont typeface="Arial" panose="020B0604020202020204" pitchFamily="34" charset="0"/>
              <a:buChar char="•"/>
            </a:pPr>
            <a:endParaRPr lang="pl-PL" sz="1600" dirty="0">
              <a:effectLst/>
              <a:latin typeface="Aptos" panose="020B0004020202020204" pitchFamily="34" charset="0"/>
              <a:ea typeface="Aptos" panose="020B0004020202020204" pitchFamily="34" charset="0"/>
            </a:endParaRPr>
          </a:p>
          <a:p>
            <a:pPr marL="285750" indent="-285750" algn="ctr">
              <a:buFont typeface="Arial" panose="020B0604020202020204" pitchFamily="34" charset="0"/>
              <a:buChar char="•"/>
            </a:pPr>
            <a:r>
              <a:rPr lang="pl-PL" sz="2800" dirty="0">
                <a:latin typeface="Aptos" panose="020B0004020202020204" pitchFamily="34" charset="0"/>
                <a:ea typeface="Aptos" panose="020B0004020202020204" pitchFamily="34" charset="0"/>
              </a:rPr>
              <a:t>Zapraszamy do skomentowania i podzielenia się uwagami dot. Modelu POR </a:t>
            </a:r>
          </a:p>
          <a:p>
            <a:pPr marL="285750" indent="-285750" algn="ctr">
              <a:buFont typeface="Arial" panose="020B0604020202020204" pitchFamily="34" charset="0"/>
              <a:buChar char="•"/>
            </a:pPr>
            <a:endParaRPr lang="pl-PL" sz="2800" dirty="0">
              <a:effectLst/>
              <a:latin typeface="Calibri" panose="020F0502020204030204" pitchFamily="34" charset="0"/>
              <a:ea typeface="Aptos" panose="020B0004020202020204" pitchFamily="34" charset="0"/>
            </a:endParaRPr>
          </a:p>
        </p:txBody>
      </p:sp>
    </p:spTree>
    <p:extLst>
      <p:ext uri="{BB962C8B-B14F-4D97-AF65-F5344CB8AC3E}">
        <p14:creationId xmlns:p14="http://schemas.microsoft.com/office/powerpoint/2010/main" val="33124880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E349C-2A7D-08DE-1F7F-7CDC6BFEEB6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D1F83BD-3A25-21D4-98EB-842CFD07B874}"/>
              </a:ext>
            </a:extLst>
          </p:cNvPr>
          <p:cNvSpPr>
            <a:spLocks noGrp="1"/>
          </p:cNvSpPr>
          <p:nvPr>
            <p:ph type="subTitle" idx="1"/>
          </p:nvPr>
        </p:nvSpPr>
        <p:spPr>
          <a:xfrm>
            <a:off x="838200" y="4909108"/>
            <a:ext cx="6141098" cy="725425"/>
          </a:xfrm>
        </p:spPr>
        <p:txBody>
          <a:bodyPr>
            <a:noAutofit/>
          </a:bodyPr>
          <a:lstStyle/>
          <a:p>
            <a:r>
              <a:rPr lang="pl-PL" sz="4000" dirty="0">
                <a:solidFill>
                  <a:schemeClr val="bg1"/>
                </a:solidFill>
              </a:rPr>
              <a:t>Dziękujemy za uwagę</a:t>
            </a:r>
            <a:endParaRPr lang="pl-PL" sz="4000" dirty="0"/>
          </a:p>
        </p:txBody>
      </p:sp>
      <p:sp>
        <p:nvSpPr>
          <p:cNvPr id="7" name="Subtitle 2">
            <a:extLst>
              <a:ext uri="{FF2B5EF4-FFF2-40B4-BE49-F238E27FC236}">
                <a16:creationId xmlns:a16="http://schemas.microsoft.com/office/drawing/2014/main" id="{EE28B14F-8099-D996-5B40-02C360C5684B}"/>
              </a:ext>
            </a:extLst>
          </p:cNvPr>
          <p:cNvSpPr txBox="1">
            <a:spLocks/>
          </p:cNvSpPr>
          <p:nvPr/>
        </p:nvSpPr>
        <p:spPr>
          <a:xfrm>
            <a:off x="838199" y="6368294"/>
            <a:ext cx="6980853" cy="41847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pl-PL" sz="1400" dirty="0">
                <a:solidFill>
                  <a:schemeClr val="bg1"/>
                </a:solidFill>
              </a:rPr>
              <a:t>Warszawa, Wrzesień 2024</a:t>
            </a:r>
          </a:p>
        </p:txBody>
      </p:sp>
      <p:pic>
        <p:nvPicPr>
          <p:cNvPr id="9" name="Graphic 8">
            <a:extLst>
              <a:ext uri="{FF2B5EF4-FFF2-40B4-BE49-F238E27FC236}">
                <a16:creationId xmlns:a16="http://schemas.microsoft.com/office/drawing/2014/main" id="{ED4A831B-DC9D-9AD2-7572-ED86F72EC38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87183" y="5388029"/>
            <a:ext cx="3135377" cy="1184988"/>
          </a:xfrm>
          <a:prstGeom prst="rect">
            <a:avLst/>
          </a:prstGeom>
        </p:spPr>
      </p:pic>
      <p:pic>
        <p:nvPicPr>
          <p:cNvPr id="12" name="Picture 11">
            <a:extLst>
              <a:ext uri="{FF2B5EF4-FFF2-40B4-BE49-F238E27FC236}">
                <a16:creationId xmlns:a16="http://schemas.microsoft.com/office/drawing/2014/main" id="{954942FB-F7A1-0155-BDBF-F61B31E0D8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95817" y="4181008"/>
            <a:ext cx="2557277" cy="725425"/>
          </a:xfrm>
          <a:prstGeom prst="rect">
            <a:avLst/>
          </a:prstGeom>
        </p:spPr>
      </p:pic>
      <p:cxnSp>
        <p:nvCxnSpPr>
          <p:cNvPr id="13" name="Łącznik prosty 11">
            <a:extLst>
              <a:ext uri="{FF2B5EF4-FFF2-40B4-BE49-F238E27FC236}">
                <a16:creationId xmlns:a16="http://schemas.microsoft.com/office/drawing/2014/main" id="{39C9FCE8-90C0-8177-2AF4-BB7BD9679196}"/>
              </a:ext>
            </a:extLst>
          </p:cNvPr>
          <p:cNvCxnSpPr/>
          <p:nvPr/>
        </p:nvCxnSpPr>
        <p:spPr>
          <a:xfrm>
            <a:off x="8687183" y="5248064"/>
            <a:ext cx="3011871" cy="0"/>
          </a:xfrm>
          <a:prstGeom prst="line">
            <a:avLst/>
          </a:prstGeom>
          <a:ln w="19050" cap="rnd">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7669628"/>
      </p:ext>
    </p:extLst>
  </p:cSld>
  <p:clrMapOvr>
    <a:masterClrMapping/>
  </p:clrMapOvr>
</p:sld>
</file>

<file path=ppt/theme/theme1.xml><?xml version="1.0" encoding="utf-8"?>
<a:theme xmlns:a="http://schemas.openxmlformats.org/drawingml/2006/main" name="por_theme">
  <a:themeElements>
    <a:clrScheme name="por 2">
      <a:dk1>
        <a:sysClr val="windowText" lastClr="000000"/>
      </a:dk1>
      <a:lt1>
        <a:sysClr val="window" lastClr="FFFFFF"/>
      </a:lt1>
      <a:dk2>
        <a:srgbClr val="FF003C"/>
      </a:dk2>
      <a:lt2>
        <a:srgbClr val="E7E6E6"/>
      </a:lt2>
      <a:accent1>
        <a:srgbClr val="FF003C"/>
      </a:accent1>
      <a:accent2>
        <a:srgbClr val="932A93"/>
      </a:accent2>
      <a:accent3>
        <a:srgbClr val="4D44AA"/>
      </a:accent3>
      <a:accent4>
        <a:srgbClr val="0089DD"/>
      </a:accent4>
      <a:accent5>
        <a:srgbClr val="6ACE29"/>
      </a:accent5>
      <a:accent6>
        <a:srgbClr val="F2F2F2"/>
      </a:accent6>
      <a:hlink>
        <a:srgbClr val="F2F2F2"/>
      </a:hlink>
      <a:folHlink>
        <a:srgbClr val="F2F2F2"/>
      </a:folHlink>
    </a:clrScheme>
    <a:fontScheme name="Custom 2">
      <a:majorFont>
        <a:latin typeface="Rubik Black"/>
        <a:ea typeface=""/>
        <a:cs typeface=""/>
      </a:majorFont>
      <a:minorFont>
        <a:latin typeface="Rubi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_theme" id="{6B614EE3-2EDE-488D-B1D4-17B24B6E2A68}" vid="{C9F7BE51-52C2-4B63-8A16-3E335394D71C}"/>
    </a:ext>
  </a:extLst>
</a:theme>
</file>

<file path=ppt/theme/theme2.xml><?xml version="1.0" encoding="utf-8"?>
<a:theme xmlns:a="http://schemas.openxmlformats.org/drawingml/2006/main" name="1_por_theme">
  <a:themeElements>
    <a:clrScheme name="por 2">
      <a:dk1>
        <a:sysClr val="windowText" lastClr="000000"/>
      </a:dk1>
      <a:lt1>
        <a:sysClr val="window" lastClr="FFFFFF"/>
      </a:lt1>
      <a:dk2>
        <a:srgbClr val="FF003C"/>
      </a:dk2>
      <a:lt2>
        <a:srgbClr val="E7E6E6"/>
      </a:lt2>
      <a:accent1>
        <a:srgbClr val="FF003C"/>
      </a:accent1>
      <a:accent2>
        <a:srgbClr val="932A93"/>
      </a:accent2>
      <a:accent3>
        <a:srgbClr val="4D44AA"/>
      </a:accent3>
      <a:accent4>
        <a:srgbClr val="0089DD"/>
      </a:accent4>
      <a:accent5>
        <a:srgbClr val="6ACE29"/>
      </a:accent5>
      <a:accent6>
        <a:srgbClr val="F2F2F2"/>
      </a:accent6>
      <a:hlink>
        <a:srgbClr val="F2F2F2"/>
      </a:hlink>
      <a:folHlink>
        <a:srgbClr val="F2F2F2"/>
      </a:folHlink>
    </a:clrScheme>
    <a:fontScheme name="Custom 2">
      <a:majorFont>
        <a:latin typeface="Rubik Black"/>
        <a:ea typeface=""/>
        <a:cs typeface=""/>
      </a:majorFont>
      <a:minorFont>
        <a:latin typeface="Rubi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_theme" id="{6B614EE3-2EDE-488D-B1D4-17B24B6E2A68}" vid="{C9F7BE51-52C2-4B63-8A16-3E335394D71C}"/>
    </a:ext>
  </a:extLst>
</a:theme>
</file>

<file path=ppt/theme/theme3.xml><?xml version="1.0" encoding="utf-8"?>
<a:theme xmlns:a="http://schemas.openxmlformats.org/drawingml/2006/main" name="2_por_theme">
  <a:themeElements>
    <a:clrScheme name="por 2">
      <a:dk1>
        <a:sysClr val="windowText" lastClr="000000"/>
      </a:dk1>
      <a:lt1>
        <a:sysClr val="window" lastClr="FFFFFF"/>
      </a:lt1>
      <a:dk2>
        <a:srgbClr val="FF003C"/>
      </a:dk2>
      <a:lt2>
        <a:srgbClr val="E7E6E6"/>
      </a:lt2>
      <a:accent1>
        <a:srgbClr val="FF003C"/>
      </a:accent1>
      <a:accent2>
        <a:srgbClr val="932A93"/>
      </a:accent2>
      <a:accent3>
        <a:srgbClr val="4D44AA"/>
      </a:accent3>
      <a:accent4>
        <a:srgbClr val="0089DD"/>
      </a:accent4>
      <a:accent5>
        <a:srgbClr val="6ACE29"/>
      </a:accent5>
      <a:accent6>
        <a:srgbClr val="F2F2F2"/>
      </a:accent6>
      <a:hlink>
        <a:srgbClr val="F2F2F2"/>
      </a:hlink>
      <a:folHlink>
        <a:srgbClr val="F2F2F2"/>
      </a:folHlink>
    </a:clrScheme>
    <a:fontScheme name="Custom 2">
      <a:majorFont>
        <a:latin typeface="Rubik Black"/>
        <a:ea typeface=""/>
        <a:cs typeface=""/>
      </a:majorFont>
      <a:minorFont>
        <a:latin typeface="Rubi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_theme" id="{6B614EE3-2EDE-488D-B1D4-17B24B6E2A68}" vid="{C9F7BE51-52C2-4B63-8A16-3E335394D71C}"/>
    </a:ext>
  </a:extLst>
</a:theme>
</file>

<file path=ppt/theme/theme4.xml><?xml version="1.0" encoding="utf-8"?>
<a:theme xmlns:a="http://schemas.openxmlformats.org/drawingml/2006/main" name="bez logo">
  <a:themeElements>
    <a:clrScheme name="por 2">
      <a:dk1>
        <a:sysClr val="windowText" lastClr="000000"/>
      </a:dk1>
      <a:lt1>
        <a:sysClr val="window" lastClr="FFFFFF"/>
      </a:lt1>
      <a:dk2>
        <a:srgbClr val="FF003C"/>
      </a:dk2>
      <a:lt2>
        <a:srgbClr val="E7E6E6"/>
      </a:lt2>
      <a:accent1>
        <a:srgbClr val="FF003C"/>
      </a:accent1>
      <a:accent2>
        <a:srgbClr val="932A93"/>
      </a:accent2>
      <a:accent3>
        <a:srgbClr val="4D44AA"/>
      </a:accent3>
      <a:accent4>
        <a:srgbClr val="0089DD"/>
      </a:accent4>
      <a:accent5>
        <a:srgbClr val="6ACE29"/>
      </a:accent5>
      <a:accent6>
        <a:srgbClr val="F2F2F2"/>
      </a:accent6>
      <a:hlink>
        <a:srgbClr val="F2F2F2"/>
      </a:hlink>
      <a:folHlink>
        <a:srgbClr val="F2F2F2"/>
      </a:folHlink>
    </a:clrScheme>
    <a:fontScheme name="Custom 2">
      <a:majorFont>
        <a:latin typeface="Rubik Black"/>
        <a:ea typeface=""/>
        <a:cs typeface=""/>
      </a:majorFont>
      <a:minorFont>
        <a:latin typeface="Rubi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_theme" id="{6B614EE3-2EDE-488D-B1D4-17B24B6E2A68}" vid="{C9F7BE51-52C2-4B63-8A16-3E335394D71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9160</Words>
  <Application>Microsoft Office PowerPoint</Application>
  <PresentationFormat>Panoramiczny</PresentationFormat>
  <Paragraphs>1190</Paragraphs>
  <Slides>60</Slides>
  <Notes>10</Notes>
  <HiddenSlides>0</HiddenSlides>
  <MMClips>0</MMClips>
  <ScaleCrop>false</ScaleCrop>
  <HeadingPairs>
    <vt:vector size="6" baseType="variant">
      <vt:variant>
        <vt:lpstr>Używane czcionki</vt:lpstr>
      </vt:variant>
      <vt:variant>
        <vt:i4>7</vt:i4>
      </vt:variant>
      <vt:variant>
        <vt:lpstr>Motyw</vt:lpstr>
      </vt:variant>
      <vt:variant>
        <vt:i4>4</vt:i4>
      </vt:variant>
      <vt:variant>
        <vt:lpstr>Tytuły slajdów</vt:lpstr>
      </vt:variant>
      <vt:variant>
        <vt:i4>60</vt:i4>
      </vt:variant>
    </vt:vector>
  </HeadingPairs>
  <TitlesOfParts>
    <vt:vector size="71" baseType="lpstr">
      <vt:lpstr>Aptos</vt:lpstr>
      <vt:lpstr>Arial</vt:lpstr>
      <vt:lpstr>Calibri</vt:lpstr>
      <vt:lpstr>Cambria Math</vt:lpstr>
      <vt:lpstr>Rubik</vt:lpstr>
      <vt:lpstr>Rubik Black</vt:lpstr>
      <vt:lpstr>Rubik Light</vt:lpstr>
      <vt:lpstr>por_theme</vt:lpstr>
      <vt:lpstr>1_por_theme</vt:lpstr>
      <vt:lpstr>2_por_theme</vt:lpstr>
      <vt:lpstr>bez logo</vt:lpstr>
      <vt:lpstr>Model Efektywnego Marketingu </vt:lpstr>
      <vt:lpstr>Agenda</vt:lpstr>
      <vt:lpstr>Wpływ marketingu na rozwój biznesu</vt:lpstr>
      <vt:lpstr>Prezentacja programu PowerPoint</vt:lpstr>
      <vt:lpstr>Wpływ marketingu na rozwój biznesu</vt:lpstr>
      <vt:lpstr>Wpływ marketingu na rozwój biznesu</vt:lpstr>
      <vt:lpstr>Alternatywna postać modelu</vt:lpstr>
      <vt:lpstr>Wartość Modelu dla biznesu </vt:lpstr>
      <vt:lpstr>Język</vt:lpstr>
      <vt:lpstr>Prezentacja programu PowerPoint</vt:lpstr>
      <vt:lpstr>Dobór i podział wskaźników najbliższy praktyce</vt:lpstr>
      <vt:lpstr>Kluczowe w modelu: podział na efektywność vs wydajność działań</vt:lpstr>
      <vt:lpstr>Wskaźnik skuteczności marketingu  - dobór i podział</vt:lpstr>
      <vt:lpstr>Podział modelu</vt:lpstr>
      <vt:lpstr>Podział modelu</vt:lpstr>
      <vt:lpstr>Model Wskaźników Efektywnościowych</vt:lpstr>
      <vt:lpstr>Prezentacja programu PowerPoint</vt:lpstr>
      <vt:lpstr>Wykorzystanie wskaźników w codziennej pracy –  budowa definicji</vt:lpstr>
      <vt:lpstr>Wykorzystanie wskaźników w codziennej pracy a modele biznesowe</vt:lpstr>
      <vt:lpstr>Wykorzystanie wskaźników w codziennej pracy – priorytetyzacja</vt:lpstr>
      <vt:lpstr>Przykładowy Model Wskaźników Efektywnościowych dla branży FMCG</vt:lpstr>
      <vt:lpstr>Przykładowy Model Wskaźników Efektywnościowych dla branży usług</vt:lpstr>
      <vt:lpstr>Prezentacja programu PowerPoint</vt:lpstr>
      <vt:lpstr>Model Wskaźników Efektywnościowych</vt:lpstr>
      <vt:lpstr>Planowanie inwestycji</vt:lpstr>
      <vt:lpstr>Model Wskaźników Efektywnościowych</vt:lpstr>
      <vt:lpstr>Prezentacja programu PowerPoint</vt:lpstr>
      <vt:lpstr>Dodatkowe uzupełnienie dla wskaźnika  „Marketing communication: Long/Short Effects”</vt:lpstr>
      <vt:lpstr>Prezentacja programu PowerPoint</vt:lpstr>
      <vt:lpstr>Prezentacja programu PowerPoint</vt:lpstr>
      <vt:lpstr>Kampania,  punkt sprzedaży,  digital</vt:lpstr>
      <vt:lpstr>Model Wskaźników Efektywnościowych</vt:lpstr>
      <vt:lpstr>Prezentacja programu PowerPoint</vt:lpstr>
      <vt:lpstr>Prezentacja programu PowerPoint</vt:lpstr>
      <vt:lpstr>Prezentacja programu PowerPoint</vt:lpstr>
      <vt:lpstr>Prezentacja programu PowerPoint</vt:lpstr>
      <vt:lpstr>Prezentacja programu PowerPoint</vt:lpstr>
      <vt:lpstr>Marka</vt:lpstr>
      <vt:lpstr>Model Wskaźników Efektywnościowych</vt:lpstr>
      <vt:lpstr>Prezentacja programu PowerPoint</vt:lpstr>
      <vt:lpstr>Prezentacja programu PowerPoint</vt:lpstr>
      <vt:lpstr>Prezentacja programu PowerPoint</vt:lpstr>
      <vt:lpstr>Prezentacja programu PowerPoint</vt:lpstr>
      <vt:lpstr>Biznes</vt:lpstr>
      <vt:lpstr>Model Wskaźników Efektywnościowych</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Relacje</vt:lpstr>
      <vt:lpstr>Model Wskaźników Efektywnościowych</vt:lpstr>
      <vt:lpstr>Prezentacja programu PowerPoint</vt:lpstr>
      <vt:lpstr>Prezentacja programu PowerPoint</vt:lpstr>
      <vt:lpstr>Model Efektywnego Marketingu - podsumowanie </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Krzysztof Giżyński</dc:creator>
  <cp:lastModifiedBy>Tomasz Chmielewski</cp:lastModifiedBy>
  <cp:revision>92</cp:revision>
  <dcterms:created xsi:type="dcterms:W3CDTF">2025-02-14T09:15:03Z</dcterms:created>
  <dcterms:modified xsi:type="dcterms:W3CDTF">2025-09-07T18:56:50Z</dcterms:modified>
</cp:coreProperties>
</file>