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3" r:id="rId1"/>
    <p:sldMasterId id="2147483774" r:id="rId2"/>
    <p:sldMasterId id="2147483796" r:id="rId3"/>
  </p:sldMasterIdLst>
  <p:notesMasterIdLst>
    <p:notesMasterId r:id="rId23"/>
  </p:notesMasterIdLst>
  <p:sldIdLst>
    <p:sldId id="525" r:id="rId4"/>
    <p:sldId id="275" r:id="rId5"/>
    <p:sldId id="294" r:id="rId6"/>
    <p:sldId id="527" r:id="rId7"/>
    <p:sldId id="309" r:id="rId8"/>
    <p:sldId id="300" r:id="rId9"/>
    <p:sldId id="311" r:id="rId10"/>
    <p:sldId id="312" r:id="rId11"/>
    <p:sldId id="310" r:id="rId12"/>
    <p:sldId id="313" r:id="rId13"/>
    <p:sldId id="314" r:id="rId14"/>
    <p:sldId id="281" r:id="rId15"/>
    <p:sldId id="280" r:id="rId16"/>
    <p:sldId id="279" r:id="rId17"/>
    <p:sldId id="529" r:id="rId18"/>
    <p:sldId id="284" r:id="rId19"/>
    <p:sldId id="285" r:id="rId20"/>
    <p:sldId id="528" r:id="rId21"/>
    <p:sldId id="286"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7" roundtripDataSignature="AMtx7mjPp6mbc/nzpTCVwVTMa6aV1yTR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0070C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3ABFEE-511D-4DF0-8099-96EF9BEC17E1}" v="5" dt="2024-10-18T13:15:04.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07" autoAdjust="0"/>
  </p:normalViewPr>
  <p:slideViewPr>
    <p:cSldViewPr snapToGrid="0">
      <p:cViewPr varScale="1">
        <p:scale>
          <a:sx n="89" d="100"/>
          <a:sy n="89" d="100"/>
        </p:scale>
        <p:origin x="437"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72"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slide" Target="slides/slide18.xml"/><Relationship Id="rId68"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67" Type="http://customschemas.google.com/relationships/presentationmetadata" Target="metadata"/><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73"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6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asz Chmielewski" userId="32dd0be7-8138-4898-b014-3437dc7efff1" providerId="ADAL" clId="{9C3ABFEE-511D-4DF0-8099-96EF9BEC17E1}"/>
    <pc:docChg chg="undo redo custSel addSld delSld modSld sldOrd">
      <pc:chgData name="Tomasz Chmielewski" userId="32dd0be7-8138-4898-b014-3437dc7efff1" providerId="ADAL" clId="{9C3ABFEE-511D-4DF0-8099-96EF9BEC17E1}" dt="2024-10-18T13:17:42.368" v="1750" actId="1076"/>
      <pc:docMkLst>
        <pc:docMk/>
      </pc:docMkLst>
      <pc:sldChg chg="delSp modSp mod">
        <pc:chgData name="Tomasz Chmielewski" userId="32dd0be7-8138-4898-b014-3437dc7efff1" providerId="ADAL" clId="{9C3ABFEE-511D-4DF0-8099-96EF9BEC17E1}" dt="2024-10-18T12:56:12.213" v="1510" actId="20577"/>
        <pc:sldMkLst>
          <pc:docMk/>
          <pc:sldMk cId="0" sldId="279"/>
        </pc:sldMkLst>
        <pc:spChg chg="del">
          <ac:chgData name="Tomasz Chmielewski" userId="32dd0be7-8138-4898-b014-3437dc7efff1" providerId="ADAL" clId="{9C3ABFEE-511D-4DF0-8099-96EF9BEC17E1}" dt="2024-10-18T09:52:08.184" v="390" actId="478"/>
          <ac:spMkLst>
            <pc:docMk/>
            <pc:sldMk cId="0" sldId="279"/>
            <ac:spMk id="2" creationId="{C5A58492-B911-9BE6-78B7-ADBE7BF04FBE}"/>
          </ac:spMkLst>
        </pc:spChg>
        <pc:spChg chg="del">
          <ac:chgData name="Tomasz Chmielewski" userId="32dd0be7-8138-4898-b014-3437dc7efff1" providerId="ADAL" clId="{9C3ABFEE-511D-4DF0-8099-96EF9BEC17E1}" dt="2024-10-18T09:48:15.208" v="171" actId="478"/>
          <ac:spMkLst>
            <pc:docMk/>
            <pc:sldMk cId="0" sldId="279"/>
            <ac:spMk id="16" creationId="{EF57B5D1-AB31-407B-B711-0E338322ED97}"/>
          </ac:spMkLst>
        </pc:spChg>
        <pc:spChg chg="mod">
          <ac:chgData name="Tomasz Chmielewski" userId="32dd0be7-8138-4898-b014-3437dc7efff1" providerId="ADAL" clId="{9C3ABFEE-511D-4DF0-8099-96EF9BEC17E1}" dt="2024-10-18T12:56:12.213" v="1510" actId="20577"/>
          <ac:spMkLst>
            <pc:docMk/>
            <pc:sldMk cId="0" sldId="279"/>
            <ac:spMk id="1425" creationId="{00000000-0000-0000-0000-000000000000}"/>
          </ac:spMkLst>
        </pc:spChg>
        <pc:spChg chg="mod">
          <ac:chgData name="Tomasz Chmielewski" userId="32dd0be7-8138-4898-b014-3437dc7efff1" providerId="ADAL" clId="{9C3ABFEE-511D-4DF0-8099-96EF9BEC17E1}" dt="2024-10-18T09:51:54.348" v="385" actId="20577"/>
          <ac:spMkLst>
            <pc:docMk/>
            <pc:sldMk cId="0" sldId="279"/>
            <ac:spMk id="1426" creationId="{00000000-0000-0000-0000-000000000000}"/>
          </ac:spMkLst>
        </pc:spChg>
        <pc:spChg chg="mod">
          <ac:chgData name="Tomasz Chmielewski" userId="32dd0be7-8138-4898-b014-3437dc7efff1" providerId="ADAL" clId="{9C3ABFEE-511D-4DF0-8099-96EF9BEC17E1}" dt="2024-10-18T09:52:19.280" v="393" actId="1076"/>
          <ac:spMkLst>
            <pc:docMk/>
            <pc:sldMk cId="0" sldId="279"/>
            <ac:spMk id="1427" creationId="{00000000-0000-0000-0000-000000000000}"/>
          </ac:spMkLst>
        </pc:spChg>
        <pc:spChg chg="mod">
          <ac:chgData name="Tomasz Chmielewski" userId="32dd0be7-8138-4898-b014-3437dc7efff1" providerId="ADAL" clId="{9C3ABFEE-511D-4DF0-8099-96EF9BEC17E1}" dt="2024-10-18T09:52:10.808" v="391" actId="1076"/>
          <ac:spMkLst>
            <pc:docMk/>
            <pc:sldMk cId="0" sldId="279"/>
            <ac:spMk id="1428" creationId="{00000000-0000-0000-0000-000000000000}"/>
          </ac:spMkLst>
        </pc:spChg>
        <pc:spChg chg="del mod">
          <ac:chgData name="Tomasz Chmielewski" userId="32dd0be7-8138-4898-b014-3437dc7efff1" providerId="ADAL" clId="{9C3ABFEE-511D-4DF0-8099-96EF9BEC17E1}" dt="2024-10-18T09:49:38.327" v="225"/>
          <ac:spMkLst>
            <pc:docMk/>
            <pc:sldMk cId="0" sldId="279"/>
            <ac:spMk id="1429" creationId="{00000000-0000-0000-0000-000000000000}"/>
          </ac:spMkLst>
        </pc:spChg>
      </pc:sldChg>
      <pc:sldChg chg="delSp modSp mod">
        <pc:chgData name="Tomasz Chmielewski" userId="32dd0be7-8138-4898-b014-3437dc7efff1" providerId="ADAL" clId="{9C3ABFEE-511D-4DF0-8099-96EF9BEC17E1}" dt="2024-10-18T12:55:20.318" v="1509" actId="20577"/>
        <pc:sldMkLst>
          <pc:docMk/>
          <pc:sldMk cId="0" sldId="280"/>
        </pc:sldMkLst>
        <pc:spChg chg="del">
          <ac:chgData name="Tomasz Chmielewski" userId="32dd0be7-8138-4898-b014-3437dc7efff1" providerId="ADAL" clId="{9C3ABFEE-511D-4DF0-8099-96EF9BEC17E1}" dt="2024-10-18T09:45:44.035" v="143" actId="478"/>
          <ac:spMkLst>
            <pc:docMk/>
            <pc:sldMk cId="0" sldId="280"/>
            <ac:spMk id="2" creationId="{6F1AE94E-F527-DC3F-C827-777046CE7399}"/>
          </ac:spMkLst>
        </pc:spChg>
        <pc:spChg chg="del mod">
          <ac:chgData name="Tomasz Chmielewski" userId="32dd0be7-8138-4898-b014-3437dc7efff1" providerId="ADAL" clId="{9C3ABFEE-511D-4DF0-8099-96EF9BEC17E1}" dt="2024-10-18T09:47:07.656" v="164"/>
          <ac:spMkLst>
            <pc:docMk/>
            <pc:sldMk cId="0" sldId="280"/>
            <ac:spMk id="16" creationId="{FA42E685-7EBC-45AC-B7A7-084623524FDD}"/>
          </ac:spMkLst>
        </pc:spChg>
        <pc:spChg chg="mod">
          <ac:chgData name="Tomasz Chmielewski" userId="32dd0be7-8138-4898-b014-3437dc7efff1" providerId="ADAL" clId="{9C3ABFEE-511D-4DF0-8099-96EF9BEC17E1}" dt="2024-10-18T09:45:36.277" v="142" actId="6549"/>
          <ac:spMkLst>
            <pc:docMk/>
            <pc:sldMk cId="0" sldId="280"/>
            <ac:spMk id="1443" creationId="{00000000-0000-0000-0000-000000000000}"/>
          </ac:spMkLst>
        </pc:spChg>
        <pc:spChg chg="mod">
          <ac:chgData name="Tomasz Chmielewski" userId="32dd0be7-8138-4898-b014-3437dc7efff1" providerId="ADAL" clId="{9C3ABFEE-511D-4DF0-8099-96EF9BEC17E1}" dt="2024-10-18T09:45:26.964" v="138" actId="108"/>
          <ac:spMkLst>
            <pc:docMk/>
            <pc:sldMk cId="0" sldId="280"/>
            <ac:spMk id="1444" creationId="{00000000-0000-0000-0000-000000000000}"/>
          </ac:spMkLst>
        </pc:spChg>
        <pc:spChg chg="mod">
          <ac:chgData name="Tomasz Chmielewski" userId="32dd0be7-8138-4898-b014-3437dc7efff1" providerId="ADAL" clId="{9C3ABFEE-511D-4DF0-8099-96EF9BEC17E1}" dt="2024-10-18T09:45:47.272" v="144" actId="14100"/>
          <ac:spMkLst>
            <pc:docMk/>
            <pc:sldMk cId="0" sldId="280"/>
            <ac:spMk id="1445" creationId="{00000000-0000-0000-0000-000000000000}"/>
          </ac:spMkLst>
        </pc:spChg>
        <pc:spChg chg="mod">
          <ac:chgData name="Tomasz Chmielewski" userId="32dd0be7-8138-4898-b014-3437dc7efff1" providerId="ADAL" clId="{9C3ABFEE-511D-4DF0-8099-96EF9BEC17E1}" dt="2024-10-18T12:55:20.318" v="1509" actId="20577"/>
          <ac:spMkLst>
            <pc:docMk/>
            <pc:sldMk cId="0" sldId="280"/>
            <ac:spMk id="1446" creationId="{00000000-0000-0000-0000-000000000000}"/>
          </ac:spMkLst>
        </pc:spChg>
      </pc:sldChg>
      <pc:sldChg chg="addSp modSp mod">
        <pc:chgData name="Tomasz Chmielewski" userId="32dd0be7-8138-4898-b014-3437dc7efff1" providerId="ADAL" clId="{9C3ABFEE-511D-4DF0-8099-96EF9BEC17E1}" dt="2024-10-18T09:43:34.349" v="34" actId="14100"/>
        <pc:sldMkLst>
          <pc:docMk/>
          <pc:sldMk cId="0" sldId="284"/>
        </pc:sldMkLst>
        <pc:spChg chg="add mod">
          <ac:chgData name="Tomasz Chmielewski" userId="32dd0be7-8138-4898-b014-3437dc7efff1" providerId="ADAL" clId="{9C3ABFEE-511D-4DF0-8099-96EF9BEC17E1}" dt="2024-10-18T09:43:10.776" v="32" actId="1076"/>
          <ac:spMkLst>
            <pc:docMk/>
            <pc:sldMk cId="0" sldId="284"/>
            <ac:spMk id="2" creationId="{B370A4FE-77A9-5146-D0A9-179279CBCF58}"/>
          </ac:spMkLst>
        </pc:spChg>
        <pc:spChg chg="mod">
          <ac:chgData name="Tomasz Chmielewski" userId="32dd0be7-8138-4898-b014-3437dc7efff1" providerId="ADAL" clId="{9C3ABFEE-511D-4DF0-8099-96EF9BEC17E1}" dt="2024-10-18T09:43:34.349" v="34" actId="14100"/>
          <ac:spMkLst>
            <pc:docMk/>
            <pc:sldMk cId="0" sldId="284"/>
            <ac:spMk id="1491" creationId="{00000000-0000-0000-0000-000000000000}"/>
          </ac:spMkLst>
        </pc:spChg>
      </pc:sldChg>
      <pc:sldChg chg="delSp modSp mod">
        <pc:chgData name="Tomasz Chmielewski" userId="32dd0be7-8138-4898-b014-3437dc7efff1" providerId="ADAL" clId="{9C3ABFEE-511D-4DF0-8099-96EF9BEC17E1}" dt="2024-10-18T12:57:19.297" v="1512" actId="20577"/>
        <pc:sldMkLst>
          <pc:docMk/>
          <pc:sldMk cId="0" sldId="285"/>
        </pc:sldMkLst>
        <pc:spChg chg="del">
          <ac:chgData name="Tomasz Chmielewski" userId="32dd0be7-8138-4898-b014-3437dc7efff1" providerId="ADAL" clId="{9C3ABFEE-511D-4DF0-8099-96EF9BEC17E1}" dt="2024-10-18T09:52:32.811" v="396" actId="478"/>
          <ac:spMkLst>
            <pc:docMk/>
            <pc:sldMk cId="0" sldId="285"/>
            <ac:spMk id="2" creationId="{9BD2163D-C143-50B8-A847-933C17ABBE05}"/>
          </ac:spMkLst>
        </pc:spChg>
        <pc:spChg chg="del mod">
          <ac:chgData name="Tomasz Chmielewski" userId="32dd0be7-8138-4898-b014-3437dc7efff1" providerId="ADAL" clId="{9C3ABFEE-511D-4DF0-8099-96EF9BEC17E1}" dt="2024-10-18T11:42:08.649" v="942" actId="478"/>
          <ac:spMkLst>
            <pc:docMk/>
            <pc:sldMk cId="0" sldId="285"/>
            <ac:spMk id="3" creationId="{2527B96F-0A64-DB2E-B04E-E7C871195EA3}"/>
          </ac:spMkLst>
        </pc:spChg>
        <pc:spChg chg="del">
          <ac:chgData name="Tomasz Chmielewski" userId="32dd0be7-8138-4898-b014-3437dc7efff1" providerId="ADAL" clId="{9C3ABFEE-511D-4DF0-8099-96EF9BEC17E1}" dt="2024-10-18T09:52:33.293" v="397" actId="478"/>
          <ac:spMkLst>
            <pc:docMk/>
            <pc:sldMk cId="0" sldId="285"/>
            <ac:spMk id="4" creationId="{8EE695D5-6469-815E-159E-9933BC354982}"/>
          </ac:spMkLst>
        </pc:spChg>
        <pc:spChg chg="del">
          <ac:chgData name="Tomasz Chmielewski" userId="32dd0be7-8138-4898-b014-3437dc7efff1" providerId="ADAL" clId="{9C3ABFEE-511D-4DF0-8099-96EF9BEC17E1}" dt="2024-10-18T11:42:10.972" v="943" actId="478"/>
          <ac:spMkLst>
            <pc:docMk/>
            <pc:sldMk cId="0" sldId="285"/>
            <ac:spMk id="5" creationId="{73C367E8-CA95-AB89-EB9B-C7A001D46BC7}"/>
          </ac:spMkLst>
        </pc:spChg>
        <pc:spChg chg="del mod">
          <ac:chgData name="Tomasz Chmielewski" userId="32dd0be7-8138-4898-b014-3437dc7efff1" providerId="ADAL" clId="{9C3ABFEE-511D-4DF0-8099-96EF9BEC17E1}" dt="2024-10-18T11:42:52.635" v="976" actId="478"/>
          <ac:spMkLst>
            <pc:docMk/>
            <pc:sldMk cId="0" sldId="285"/>
            <ac:spMk id="16" creationId="{06F31B85-9E75-4FB8-A598-AAC0670DD0BE}"/>
          </ac:spMkLst>
        </pc:spChg>
        <pc:spChg chg="del mod">
          <ac:chgData name="Tomasz Chmielewski" userId="32dd0be7-8138-4898-b014-3437dc7efff1" providerId="ADAL" clId="{9C3ABFEE-511D-4DF0-8099-96EF9BEC17E1}" dt="2024-10-18T11:42:54.001" v="977" actId="478"/>
          <ac:spMkLst>
            <pc:docMk/>
            <pc:sldMk cId="0" sldId="285"/>
            <ac:spMk id="17" creationId="{9025B0D0-A992-462C-854D-6BFFEC18E215}"/>
          </ac:spMkLst>
        </pc:spChg>
        <pc:spChg chg="del mod">
          <ac:chgData name="Tomasz Chmielewski" userId="32dd0be7-8138-4898-b014-3437dc7efff1" providerId="ADAL" clId="{9C3ABFEE-511D-4DF0-8099-96EF9BEC17E1}" dt="2024-10-18T09:52:31.741" v="395" actId="478"/>
          <ac:spMkLst>
            <pc:docMk/>
            <pc:sldMk cId="0" sldId="285"/>
            <ac:spMk id="19" creationId="{115F0F24-25D6-4BCE-9302-0146B3E8F3A8}"/>
          </ac:spMkLst>
        </pc:spChg>
        <pc:spChg chg="mod">
          <ac:chgData name="Tomasz Chmielewski" userId="32dd0be7-8138-4898-b014-3437dc7efff1" providerId="ADAL" clId="{9C3ABFEE-511D-4DF0-8099-96EF9BEC17E1}" dt="2024-10-18T11:41:14.651" v="917" actId="20577"/>
          <ac:spMkLst>
            <pc:docMk/>
            <pc:sldMk cId="0" sldId="285"/>
            <ac:spMk id="1510" creationId="{00000000-0000-0000-0000-000000000000}"/>
          </ac:spMkLst>
        </pc:spChg>
        <pc:spChg chg="mod">
          <ac:chgData name="Tomasz Chmielewski" userId="32dd0be7-8138-4898-b014-3437dc7efff1" providerId="ADAL" clId="{9C3ABFEE-511D-4DF0-8099-96EF9BEC17E1}" dt="2024-10-18T12:57:19.297" v="1512" actId="20577"/>
          <ac:spMkLst>
            <pc:docMk/>
            <pc:sldMk cId="0" sldId="285"/>
            <ac:spMk id="1513" creationId="{00000000-0000-0000-0000-000000000000}"/>
          </ac:spMkLst>
        </pc:spChg>
        <pc:spChg chg="mod">
          <ac:chgData name="Tomasz Chmielewski" userId="32dd0be7-8138-4898-b014-3437dc7efff1" providerId="ADAL" clId="{9C3ABFEE-511D-4DF0-8099-96EF9BEC17E1}" dt="2024-10-18T11:40:50.899" v="907" actId="20577"/>
          <ac:spMkLst>
            <pc:docMk/>
            <pc:sldMk cId="0" sldId="285"/>
            <ac:spMk id="1514" creationId="{00000000-0000-0000-0000-000000000000}"/>
          </ac:spMkLst>
        </pc:spChg>
        <pc:spChg chg="mod">
          <ac:chgData name="Tomasz Chmielewski" userId="32dd0be7-8138-4898-b014-3437dc7efff1" providerId="ADAL" clId="{9C3ABFEE-511D-4DF0-8099-96EF9BEC17E1}" dt="2024-10-18T09:53:02.005" v="401" actId="108"/>
          <ac:spMkLst>
            <pc:docMk/>
            <pc:sldMk cId="0" sldId="285"/>
            <ac:spMk id="1515" creationId="{00000000-0000-0000-0000-000000000000}"/>
          </ac:spMkLst>
        </pc:spChg>
        <pc:spChg chg="mod">
          <ac:chgData name="Tomasz Chmielewski" userId="32dd0be7-8138-4898-b014-3437dc7efff1" providerId="ADAL" clId="{9C3ABFEE-511D-4DF0-8099-96EF9BEC17E1}" dt="2024-10-18T11:46:19.320" v="1264" actId="108"/>
          <ac:spMkLst>
            <pc:docMk/>
            <pc:sldMk cId="0" sldId="285"/>
            <ac:spMk id="1516" creationId="{00000000-0000-0000-0000-000000000000}"/>
          </ac:spMkLst>
        </pc:spChg>
      </pc:sldChg>
      <pc:sldChg chg="delSp modSp mod">
        <pc:chgData name="Tomasz Chmielewski" userId="32dd0be7-8138-4898-b014-3437dc7efff1" providerId="ADAL" clId="{9C3ABFEE-511D-4DF0-8099-96EF9BEC17E1}" dt="2024-10-18T13:04:14.603" v="1610" actId="20577"/>
        <pc:sldMkLst>
          <pc:docMk/>
          <pc:sldMk cId="0" sldId="286"/>
        </pc:sldMkLst>
        <pc:spChg chg="del">
          <ac:chgData name="Tomasz Chmielewski" userId="32dd0be7-8138-4898-b014-3437dc7efff1" providerId="ADAL" clId="{9C3ABFEE-511D-4DF0-8099-96EF9BEC17E1}" dt="2024-10-18T11:46:51.525" v="1271" actId="478"/>
          <ac:spMkLst>
            <pc:docMk/>
            <pc:sldMk cId="0" sldId="286"/>
            <ac:spMk id="2" creationId="{AEB89BD8-9901-CC85-24C3-2BC61659DD34}"/>
          </ac:spMkLst>
        </pc:spChg>
        <pc:spChg chg="del mod">
          <ac:chgData name="Tomasz Chmielewski" userId="32dd0be7-8138-4898-b014-3437dc7efff1" providerId="ADAL" clId="{9C3ABFEE-511D-4DF0-8099-96EF9BEC17E1}" dt="2024-10-18T11:46:50.784" v="1270" actId="478"/>
          <ac:spMkLst>
            <pc:docMk/>
            <pc:sldMk cId="0" sldId="286"/>
            <ac:spMk id="3" creationId="{0960D731-3CED-533B-1BFC-4134CBD214B6}"/>
          </ac:spMkLst>
        </pc:spChg>
        <pc:spChg chg="mod">
          <ac:chgData name="Tomasz Chmielewski" userId="32dd0be7-8138-4898-b014-3437dc7efff1" providerId="ADAL" clId="{9C3ABFEE-511D-4DF0-8099-96EF9BEC17E1}" dt="2024-10-18T11:47:23.542" v="1278" actId="6549"/>
          <ac:spMkLst>
            <pc:docMk/>
            <pc:sldMk cId="0" sldId="286"/>
            <ac:spMk id="1527" creationId="{00000000-0000-0000-0000-000000000000}"/>
          </ac:spMkLst>
        </pc:spChg>
        <pc:spChg chg="mod">
          <ac:chgData name="Tomasz Chmielewski" userId="32dd0be7-8138-4898-b014-3437dc7efff1" providerId="ADAL" clId="{9C3ABFEE-511D-4DF0-8099-96EF9BEC17E1}" dt="2024-10-18T13:02:42.593" v="1570" actId="20577"/>
          <ac:spMkLst>
            <pc:docMk/>
            <pc:sldMk cId="0" sldId="286"/>
            <ac:spMk id="1530" creationId="{00000000-0000-0000-0000-000000000000}"/>
          </ac:spMkLst>
        </pc:spChg>
        <pc:spChg chg="mod">
          <ac:chgData name="Tomasz Chmielewski" userId="32dd0be7-8138-4898-b014-3437dc7efff1" providerId="ADAL" clId="{9C3ABFEE-511D-4DF0-8099-96EF9BEC17E1}" dt="2024-10-18T11:47:14.522" v="1274" actId="20577"/>
          <ac:spMkLst>
            <pc:docMk/>
            <pc:sldMk cId="0" sldId="286"/>
            <ac:spMk id="1531" creationId="{00000000-0000-0000-0000-000000000000}"/>
          </ac:spMkLst>
        </pc:spChg>
        <pc:spChg chg="mod">
          <ac:chgData name="Tomasz Chmielewski" userId="32dd0be7-8138-4898-b014-3437dc7efff1" providerId="ADAL" clId="{9C3ABFEE-511D-4DF0-8099-96EF9BEC17E1}" dt="2024-10-18T13:04:14.603" v="1610" actId="20577"/>
          <ac:spMkLst>
            <pc:docMk/>
            <pc:sldMk cId="0" sldId="286"/>
            <ac:spMk id="1532" creationId="{00000000-0000-0000-0000-000000000000}"/>
          </ac:spMkLst>
        </pc:spChg>
        <pc:spChg chg="mod">
          <ac:chgData name="Tomasz Chmielewski" userId="32dd0be7-8138-4898-b014-3437dc7efff1" providerId="ADAL" clId="{9C3ABFEE-511D-4DF0-8099-96EF9BEC17E1}" dt="2024-10-18T11:47:40.058" v="1311" actId="108"/>
          <ac:spMkLst>
            <pc:docMk/>
            <pc:sldMk cId="0" sldId="286"/>
            <ac:spMk id="1533" creationId="{00000000-0000-0000-0000-000000000000}"/>
          </ac:spMkLst>
        </pc:spChg>
      </pc:sldChg>
      <pc:sldChg chg="addSp delSp modSp mod">
        <pc:chgData name="Tomasz Chmielewski" userId="32dd0be7-8138-4898-b014-3437dc7efff1" providerId="ADAL" clId="{9C3ABFEE-511D-4DF0-8099-96EF9BEC17E1}" dt="2024-10-18T13:15:08.028" v="1747" actId="478"/>
        <pc:sldMkLst>
          <pc:docMk/>
          <pc:sldMk cId="1995543881" sldId="294"/>
        </pc:sldMkLst>
        <pc:spChg chg="add del mod">
          <ac:chgData name="Tomasz Chmielewski" userId="32dd0be7-8138-4898-b014-3437dc7efff1" providerId="ADAL" clId="{9C3ABFEE-511D-4DF0-8099-96EF9BEC17E1}" dt="2024-10-18T13:15:08.028" v="1747" actId="478"/>
          <ac:spMkLst>
            <pc:docMk/>
            <pc:sldMk cId="1995543881" sldId="294"/>
            <ac:spMk id="2" creationId="{FCFBD527-25B7-6802-F7FD-40B149B02B38}"/>
          </ac:spMkLst>
        </pc:spChg>
        <pc:spChg chg="mod">
          <ac:chgData name="Tomasz Chmielewski" userId="32dd0be7-8138-4898-b014-3437dc7efff1" providerId="ADAL" clId="{9C3ABFEE-511D-4DF0-8099-96EF9BEC17E1}" dt="2024-10-18T13:10:24.409" v="1742" actId="14100"/>
          <ac:spMkLst>
            <pc:docMk/>
            <pc:sldMk cId="1995543881" sldId="294"/>
            <ac:spMk id="5" creationId="{2E693CB0-CB71-7473-A7A0-A38E7794BE85}"/>
          </ac:spMkLst>
        </pc:spChg>
      </pc:sldChg>
      <pc:sldChg chg="addSp modSp mod">
        <pc:chgData name="Tomasz Chmielewski" userId="32dd0be7-8138-4898-b014-3437dc7efff1" providerId="ADAL" clId="{9C3ABFEE-511D-4DF0-8099-96EF9BEC17E1}" dt="2024-10-18T09:41:38.116" v="24" actId="14100"/>
        <pc:sldMkLst>
          <pc:docMk/>
          <pc:sldMk cId="493538513" sldId="300"/>
        </pc:sldMkLst>
        <pc:spChg chg="mod">
          <ac:chgData name="Tomasz Chmielewski" userId="32dd0be7-8138-4898-b014-3437dc7efff1" providerId="ADAL" clId="{9C3ABFEE-511D-4DF0-8099-96EF9BEC17E1}" dt="2024-10-18T09:41:38.116" v="24" actId="14100"/>
          <ac:spMkLst>
            <pc:docMk/>
            <pc:sldMk cId="493538513" sldId="300"/>
            <ac:spMk id="7" creationId="{C66992FB-ADAD-674F-B883-AE49C123EF5A}"/>
          </ac:spMkLst>
        </pc:spChg>
        <pc:spChg chg="mod">
          <ac:chgData name="Tomasz Chmielewski" userId="32dd0be7-8138-4898-b014-3437dc7efff1" providerId="ADAL" clId="{9C3ABFEE-511D-4DF0-8099-96EF9BEC17E1}" dt="2024-10-18T09:40:32.928" v="11" actId="1076"/>
          <ac:spMkLst>
            <pc:docMk/>
            <pc:sldMk cId="493538513" sldId="300"/>
            <ac:spMk id="9" creationId="{596B2006-436E-8397-9605-4C13AE007E32}"/>
          </ac:spMkLst>
        </pc:spChg>
        <pc:spChg chg="mod">
          <ac:chgData name="Tomasz Chmielewski" userId="32dd0be7-8138-4898-b014-3437dc7efff1" providerId="ADAL" clId="{9C3ABFEE-511D-4DF0-8099-96EF9BEC17E1}" dt="2024-10-18T09:40:12.470" v="4" actId="164"/>
          <ac:spMkLst>
            <pc:docMk/>
            <pc:sldMk cId="493538513" sldId="300"/>
            <ac:spMk id="10" creationId="{5B484DDF-ACC5-4F15-C2D1-E5BC2CFC3C14}"/>
          </ac:spMkLst>
        </pc:spChg>
        <pc:spChg chg="mod">
          <ac:chgData name="Tomasz Chmielewski" userId="32dd0be7-8138-4898-b014-3437dc7efff1" providerId="ADAL" clId="{9C3ABFEE-511D-4DF0-8099-96EF9BEC17E1}" dt="2024-10-18T09:40:21.839" v="6" actId="164"/>
          <ac:spMkLst>
            <pc:docMk/>
            <pc:sldMk cId="493538513" sldId="300"/>
            <ac:spMk id="11" creationId="{8A7D2B6E-3397-59DE-0D96-7B13BA2DB850}"/>
          </ac:spMkLst>
        </pc:spChg>
        <pc:spChg chg="mod">
          <ac:chgData name="Tomasz Chmielewski" userId="32dd0be7-8138-4898-b014-3437dc7efff1" providerId="ADAL" clId="{9C3ABFEE-511D-4DF0-8099-96EF9BEC17E1}" dt="2024-10-18T09:39:47.717" v="0" actId="20577"/>
          <ac:spMkLst>
            <pc:docMk/>
            <pc:sldMk cId="493538513" sldId="300"/>
            <ac:spMk id="1364" creationId="{6D69AE39-7A29-E18B-5BB5-62C804BAB0AF}"/>
          </ac:spMkLst>
        </pc:spChg>
        <pc:spChg chg="mod">
          <ac:chgData name="Tomasz Chmielewski" userId="32dd0be7-8138-4898-b014-3437dc7efff1" providerId="ADAL" clId="{9C3ABFEE-511D-4DF0-8099-96EF9BEC17E1}" dt="2024-10-18T09:40:12.470" v="4" actId="164"/>
          <ac:spMkLst>
            <pc:docMk/>
            <pc:sldMk cId="493538513" sldId="300"/>
            <ac:spMk id="1370" creationId="{144E1FF6-B09D-6980-C5CB-77624356C94E}"/>
          </ac:spMkLst>
        </pc:spChg>
        <pc:spChg chg="mod">
          <ac:chgData name="Tomasz Chmielewski" userId="32dd0be7-8138-4898-b014-3437dc7efff1" providerId="ADAL" clId="{9C3ABFEE-511D-4DF0-8099-96EF9BEC17E1}" dt="2024-10-18T09:40:21.839" v="6" actId="164"/>
          <ac:spMkLst>
            <pc:docMk/>
            <pc:sldMk cId="493538513" sldId="300"/>
            <ac:spMk id="1371" creationId="{F8A5EED6-C33B-4ABA-A0E2-E4751F004989}"/>
          </ac:spMkLst>
        </pc:spChg>
        <pc:spChg chg="mod">
          <ac:chgData name="Tomasz Chmielewski" userId="32dd0be7-8138-4898-b014-3437dc7efff1" providerId="ADAL" clId="{9C3ABFEE-511D-4DF0-8099-96EF9BEC17E1}" dt="2024-10-18T09:40:27.490" v="9" actId="1076"/>
          <ac:spMkLst>
            <pc:docMk/>
            <pc:sldMk cId="493538513" sldId="300"/>
            <ac:spMk id="1374" creationId="{ACFD7092-80B3-2A07-C660-FD40C761ADDA}"/>
          </ac:spMkLst>
        </pc:spChg>
        <pc:grpChg chg="add mod">
          <ac:chgData name="Tomasz Chmielewski" userId="32dd0be7-8138-4898-b014-3437dc7efff1" providerId="ADAL" clId="{9C3ABFEE-511D-4DF0-8099-96EF9BEC17E1}" dt="2024-10-18T09:40:29.961" v="10" actId="1076"/>
          <ac:grpSpMkLst>
            <pc:docMk/>
            <pc:sldMk cId="493538513" sldId="300"/>
            <ac:grpSpMk id="12" creationId="{BF5577AE-C421-2E93-B221-3A057D2919DF}"/>
          </ac:grpSpMkLst>
        </pc:grpChg>
        <pc:grpChg chg="add mod">
          <ac:chgData name="Tomasz Chmielewski" userId="32dd0be7-8138-4898-b014-3437dc7efff1" providerId="ADAL" clId="{9C3ABFEE-511D-4DF0-8099-96EF9BEC17E1}" dt="2024-10-18T09:40:24.549" v="7" actId="1076"/>
          <ac:grpSpMkLst>
            <pc:docMk/>
            <pc:sldMk cId="493538513" sldId="300"/>
            <ac:grpSpMk id="13" creationId="{5983BF6E-C89E-F397-34CF-49724E2D5F09}"/>
          </ac:grpSpMkLst>
        </pc:grpChg>
      </pc:sldChg>
      <pc:sldChg chg="addSp modSp mod">
        <pc:chgData name="Tomasz Chmielewski" userId="32dd0be7-8138-4898-b014-3437dc7efff1" providerId="ADAL" clId="{9C3ABFEE-511D-4DF0-8099-96EF9BEC17E1}" dt="2024-10-18T09:41:09.839" v="17" actId="14100"/>
        <pc:sldMkLst>
          <pc:docMk/>
          <pc:sldMk cId="606945906" sldId="309"/>
        </pc:sldMkLst>
        <pc:spChg chg="add mod">
          <ac:chgData name="Tomasz Chmielewski" userId="32dd0be7-8138-4898-b014-3437dc7efff1" providerId="ADAL" clId="{9C3ABFEE-511D-4DF0-8099-96EF9BEC17E1}" dt="2024-10-18T09:41:09.839" v="17" actId="14100"/>
          <ac:spMkLst>
            <pc:docMk/>
            <pc:sldMk cId="606945906" sldId="309"/>
            <ac:spMk id="7" creationId="{E56F9923-D608-2C29-C4B0-1D7AC2CC5258}"/>
          </ac:spMkLst>
        </pc:spChg>
      </pc:sldChg>
      <pc:sldChg chg="modNotesTx">
        <pc:chgData name="Tomasz Chmielewski" userId="32dd0be7-8138-4898-b014-3437dc7efff1" providerId="ADAL" clId="{9C3ABFEE-511D-4DF0-8099-96EF9BEC17E1}" dt="2024-10-18T12:30:16.951" v="1450" actId="20577"/>
        <pc:sldMkLst>
          <pc:docMk/>
          <pc:sldMk cId="3059663522" sldId="310"/>
        </pc:sldMkLst>
      </pc:sldChg>
      <pc:sldChg chg="modNotesTx">
        <pc:chgData name="Tomasz Chmielewski" userId="32dd0be7-8138-4898-b014-3437dc7efff1" providerId="ADAL" clId="{9C3ABFEE-511D-4DF0-8099-96EF9BEC17E1}" dt="2024-10-18T12:29:40.582" v="1378" actId="20577"/>
        <pc:sldMkLst>
          <pc:docMk/>
          <pc:sldMk cId="449545918" sldId="311"/>
        </pc:sldMkLst>
      </pc:sldChg>
      <pc:sldChg chg="delSp modSp mod modNotesTx">
        <pc:chgData name="Tomasz Chmielewski" userId="32dd0be7-8138-4898-b014-3437dc7efff1" providerId="ADAL" clId="{9C3ABFEE-511D-4DF0-8099-96EF9BEC17E1}" dt="2024-10-18T12:29:55.600" v="1428" actId="20577"/>
        <pc:sldMkLst>
          <pc:docMk/>
          <pc:sldMk cId="301580589" sldId="312"/>
        </pc:sldMkLst>
        <pc:spChg chg="del mod">
          <ac:chgData name="Tomasz Chmielewski" userId="32dd0be7-8138-4898-b014-3437dc7efff1" providerId="ADAL" clId="{9C3ABFEE-511D-4DF0-8099-96EF9BEC17E1}" dt="2024-10-18T09:44:41.906" v="109" actId="478"/>
          <ac:spMkLst>
            <pc:docMk/>
            <pc:sldMk cId="301580589" sldId="312"/>
            <ac:spMk id="4" creationId="{4252F6CA-FF9F-E2BD-095B-9B191EC283B7}"/>
          </ac:spMkLst>
        </pc:spChg>
        <pc:spChg chg="mod">
          <ac:chgData name="Tomasz Chmielewski" userId="32dd0be7-8138-4898-b014-3437dc7efff1" providerId="ADAL" clId="{9C3ABFEE-511D-4DF0-8099-96EF9BEC17E1}" dt="2024-10-18T09:44:57.132" v="134" actId="1076"/>
          <ac:spMkLst>
            <pc:docMk/>
            <pc:sldMk cId="301580589" sldId="312"/>
            <ac:spMk id="6" creationId="{63803EFD-9ACC-7EE4-2492-5C34736186A9}"/>
          </ac:spMkLst>
        </pc:spChg>
        <pc:spChg chg="del mod">
          <ac:chgData name="Tomasz Chmielewski" userId="32dd0be7-8138-4898-b014-3437dc7efff1" providerId="ADAL" clId="{9C3ABFEE-511D-4DF0-8099-96EF9BEC17E1}" dt="2024-10-18T09:44:36.388" v="108" actId="478"/>
          <ac:spMkLst>
            <pc:docMk/>
            <pc:sldMk cId="301580589" sldId="312"/>
            <ac:spMk id="19" creationId="{65DD012D-0F9D-44DE-A19D-B5DE5FB28562}"/>
          </ac:spMkLst>
        </pc:spChg>
      </pc:sldChg>
      <pc:sldChg chg="modNotesTx">
        <pc:chgData name="Tomasz Chmielewski" userId="32dd0be7-8138-4898-b014-3437dc7efff1" providerId="ADAL" clId="{9C3ABFEE-511D-4DF0-8099-96EF9BEC17E1}" dt="2024-10-18T12:30:30.091" v="1508" actId="20577"/>
        <pc:sldMkLst>
          <pc:docMk/>
          <pc:sldMk cId="181730105" sldId="313"/>
        </pc:sldMkLst>
      </pc:sldChg>
      <pc:sldChg chg="modSp mod">
        <pc:chgData name="Tomasz Chmielewski" userId="32dd0be7-8138-4898-b014-3437dc7efff1" providerId="ADAL" clId="{9C3ABFEE-511D-4DF0-8099-96EF9BEC17E1}" dt="2024-10-18T11:48:56.747" v="1359" actId="5793"/>
        <pc:sldMkLst>
          <pc:docMk/>
          <pc:sldMk cId="1193219015" sldId="525"/>
        </pc:sldMkLst>
        <pc:spChg chg="mod">
          <ac:chgData name="Tomasz Chmielewski" userId="32dd0be7-8138-4898-b014-3437dc7efff1" providerId="ADAL" clId="{9C3ABFEE-511D-4DF0-8099-96EF9BEC17E1}" dt="2024-10-18T11:48:56.747" v="1359" actId="5793"/>
          <ac:spMkLst>
            <pc:docMk/>
            <pc:sldMk cId="1193219015" sldId="525"/>
            <ac:spMk id="4" creationId="{DC1B6607-A13E-767C-2024-B67EBE55B76B}"/>
          </ac:spMkLst>
        </pc:spChg>
      </pc:sldChg>
      <pc:sldChg chg="addSp modSp mod">
        <pc:chgData name="Tomasz Chmielewski" userId="32dd0be7-8138-4898-b014-3437dc7efff1" providerId="ADAL" clId="{9C3ABFEE-511D-4DF0-8099-96EF9BEC17E1}" dt="2024-10-18T13:17:42.368" v="1750" actId="1076"/>
        <pc:sldMkLst>
          <pc:docMk/>
          <pc:sldMk cId="3196518964" sldId="527"/>
        </pc:sldMkLst>
        <pc:spChg chg="add mod">
          <ac:chgData name="Tomasz Chmielewski" userId="32dd0be7-8138-4898-b014-3437dc7efff1" providerId="ADAL" clId="{9C3ABFEE-511D-4DF0-8099-96EF9BEC17E1}" dt="2024-10-18T13:17:42.368" v="1750" actId="1076"/>
          <ac:spMkLst>
            <pc:docMk/>
            <pc:sldMk cId="3196518964" sldId="527"/>
            <ac:spMk id="8" creationId="{E04D2E80-93AE-04D1-0C61-D4D4B1A2CACC}"/>
          </ac:spMkLst>
        </pc:spChg>
      </pc:sldChg>
      <pc:sldChg chg="delSp modSp mod">
        <pc:chgData name="Tomasz Chmielewski" userId="32dd0be7-8138-4898-b014-3437dc7efff1" providerId="ADAL" clId="{9C3ABFEE-511D-4DF0-8099-96EF9BEC17E1}" dt="2024-10-18T12:58:44.545" v="1514" actId="20577"/>
        <pc:sldMkLst>
          <pc:docMk/>
          <pc:sldMk cId="3537776450" sldId="528"/>
        </pc:sldMkLst>
        <pc:spChg chg="del">
          <ac:chgData name="Tomasz Chmielewski" userId="32dd0be7-8138-4898-b014-3437dc7efff1" providerId="ADAL" clId="{9C3ABFEE-511D-4DF0-8099-96EF9BEC17E1}" dt="2024-10-18T11:43:41.238" v="996" actId="478"/>
          <ac:spMkLst>
            <pc:docMk/>
            <pc:sldMk cId="3537776450" sldId="528"/>
            <ac:spMk id="2" creationId="{E0624239-AC31-8A35-D37D-FC08CB666BD4}"/>
          </ac:spMkLst>
        </pc:spChg>
        <pc:spChg chg="del">
          <ac:chgData name="Tomasz Chmielewski" userId="32dd0be7-8138-4898-b014-3437dc7efff1" providerId="ADAL" clId="{9C3ABFEE-511D-4DF0-8099-96EF9BEC17E1}" dt="2024-10-18T11:43:45.968" v="997" actId="478"/>
          <ac:spMkLst>
            <pc:docMk/>
            <pc:sldMk cId="3537776450" sldId="528"/>
            <ac:spMk id="3" creationId="{0D6BB6AD-15E3-B0ED-6B99-6BEF52CE097C}"/>
          </ac:spMkLst>
        </pc:spChg>
        <pc:spChg chg="mod">
          <ac:chgData name="Tomasz Chmielewski" userId="32dd0be7-8138-4898-b014-3437dc7efff1" providerId="ADAL" clId="{9C3ABFEE-511D-4DF0-8099-96EF9BEC17E1}" dt="2024-10-18T11:44:01.093" v="1011" actId="6549"/>
          <ac:spMkLst>
            <pc:docMk/>
            <pc:sldMk cId="3537776450" sldId="528"/>
            <ac:spMk id="1510" creationId="{00000000-0000-0000-0000-000000000000}"/>
          </ac:spMkLst>
        </pc:spChg>
        <pc:spChg chg="mod">
          <ac:chgData name="Tomasz Chmielewski" userId="32dd0be7-8138-4898-b014-3437dc7efff1" providerId="ADAL" clId="{9C3ABFEE-511D-4DF0-8099-96EF9BEC17E1}" dt="2024-10-18T12:58:44.545" v="1514" actId="20577"/>
          <ac:spMkLst>
            <pc:docMk/>
            <pc:sldMk cId="3537776450" sldId="528"/>
            <ac:spMk id="1513" creationId="{00000000-0000-0000-0000-000000000000}"/>
          </ac:spMkLst>
        </pc:spChg>
        <pc:spChg chg="mod">
          <ac:chgData name="Tomasz Chmielewski" userId="32dd0be7-8138-4898-b014-3437dc7efff1" providerId="ADAL" clId="{9C3ABFEE-511D-4DF0-8099-96EF9BEC17E1}" dt="2024-10-18T11:45:20.549" v="1137" actId="20577"/>
          <ac:spMkLst>
            <pc:docMk/>
            <pc:sldMk cId="3537776450" sldId="528"/>
            <ac:spMk id="1514" creationId="{00000000-0000-0000-0000-000000000000}"/>
          </ac:spMkLst>
        </pc:spChg>
        <pc:spChg chg="mod">
          <ac:chgData name="Tomasz Chmielewski" userId="32dd0be7-8138-4898-b014-3437dc7efff1" providerId="ADAL" clId="{9C3ABFEE-511D-4DF0-8099-96EF9BEC17E1}" dt="2024-10-18T11:47:52.017" v="1352" actId="20577"/>
          <ac:spMkLst>
            <pc:docMk/>
            <pc:sldMk cId="3537776450" sldId="528"/>
            <ac:spMk id="1515" creationId="{00000000-0000-0000-0000-000000000000}"/>
          </ac:spMkLst>
        </pc:spChg>
        <pc:spChg chg="mod">
          <ac:chgData name="Tomasz Chmielewski" userId="32dd0be7-8138-4898-b014-3437dc7efff1" providerId="ADAL" clId="{9C3ABFEE-511D-4DF0-8099-96EF9BEC17E1}" dt="2024-10-18T11:46:04.820" v="1263" actId="20577"/>
          <ac:spMkLst>
            <pc:docMk/>
            <pc:sldMk cId="3537776450" sldId="528"/>
            <ac:spMk id="1516" creationId="{00000000-0000-0000-0000-000000000000}"/>
          </ac:spMkLst>
        </pc:spChg>
      </pc:sldChg>
      <pc:sldChg chg="modSp add mod ord">
        <pc:chgData name="Tomasz Chmielewski" userId="32dd0be7-8138-4898-b014-3437dc7efff1" providerId="ADAL" clId="{9C3ABFEE-511D-4DF0-8099-96EF9BEC17E1}" dt="2024-10-18T09:42:11.241" v="29" actId="14100"/>
        <pc:sldMkLst>
          <pc:docMk/>
          <pc:sldMk cId="2864483906" sldId="529"/>
        </pc:sldMkLst>
        <pc:spChg chg="mod">
          <ac:chgData name="Tomasz Chmielewski" userId="32dd0be7-8138-4898-b014-3437dc7efff1" providerId="ADAL" clId="{9C3ABFEE-511D-4DF0-8099-96EF9BEC17E1}" dt="2024-10-18T09:42:11.241" v="29" actId="14100"/>
          <ac:spMkLst>
            <pc:docMk/>
            <pc:sldMk cId="2864483906" sldId="529"/>
            <ac:spMk id="7" creationId="{E56F9923-D608-2C29-C4B0-1D7AC2CC5258}"/>
          </ac:spMkLst>
        </pc:spChg>
      </pc:sldChg>
      <pc:sldChg chg="new del">
        <pc:chgData name="Tomasz Chmielewski" userId="32dd0be7-8138-4898-b014-3437dc7efff1" providerId="ADAL" clId="{9C3ABFEE-511D-4DF0-8099-96EF9BEC17E1}" dt="2024-10-18T13:06:28.851" v="1738" actId="47"/>
        <pc:sldMkLst>
          <pc:docMk/>
          <pc:sldMk cId="3465656241" sldId="53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pl-PL" dirty="0"/>
          </a:p>
        </p:txBody>
      </p:sp>
      <p:sp>
        <p:nvSpPr>
          <p:cNvPr id="4" name="Slide Number Placeholder 3"/>
          <p:cNvSpPr>
            <a:spLocks noGrp="1"/>
          </p:cNvSpPr>
          <p:nvPr>
            <p:ph type="sldNum" sz="quarter" idx="5"/>
          </p:nvPr>
        </p:nvSpPr>
        <p:spPr/>
        <p:txBody>
          <a:bodyPr/>
          <a:lstStyle/>
          <a:p>
            <a:fld id="{905777F9-DB9E-4CCA-BD92-D592AA99F63F}" type="slidenum">
              <a:rPr lang="pl-PL" smtClean="0"/>
              <a:t>3</a:t>
            </a:fld>
            <a:endParaRPr lang="pl-PL"/>
          </a:p>
        </p:txBody>
      </p:sp>
    </p:spTree>
    <p:extLst>
      <p:ext uri="{BB962C8B-B14F-4D97-AF65-F5344CB8AC3E}">
        <p14:creationId xmlns:p14="http://schemas.microsoft.com/office/powerpoint/2010/main" val="1960344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pl-PL" dirty="0"/>
          </a:p>
        </p:txBody>
      </p:sp>
      <p:sp>
        <p:nvSpPr>
          <p:cNvPr id="4" name="Slide Number Placeholder 3"/>
          <p:cNvSpPr>
            <a:spLocks noGrp="1"/>
          </p:cNvSpPr>
          <p:nvPr>
            <p:ph type="sldNum" sz="quarter" idx="5"/>
          </p:nvPr>
        </p:nvSpPr>
        <p:spPr/>
        <p:txBody>
          <a:bodyPr/>
          <a:lstStyle/>
          <a:p>
            <a:fld id="{905777F9-DB9E-4CCA-BD92-D592AA99F63F}" type="slidenum">
              <a:rPr lang="pl-PL" smtClean="0"/>
              <a:t>4</a:t>
            </a:fld>
            <a:endParaRPr lang="pl-PL"/>
          </a:p>
        </p:txBody>
      </p:sp>
    </p:spTree>
    <p:extLst>
      <p:ext uri="{BB962C8B-B14F-4D97-AF65-F5344CB8AC3E}">
        <p14:creationId xmlns:p14="http://schemas.microsoft.com/office/powerpoint/2010/main" val="3147242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1" name="Google Shape;107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92814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a:extLst>
            <a:ext uri="{FF2B5EF4-FFF2-40B4-BE49-F238E27FC236}">
              <a16:creationId xmlns:a16="http://schemas.microsoft.com/office/drawing/2014/main" id="{6237269D-D126-D51C-605D-3C51B60F1447}"/>
            </a:ext>
          </a:extLst>
        </p:cNvPr>
        <p:cNvGrpSpPr/>
        <p:nvPr/>
      </p:nvGrpSpPr>
      <p:grpSpPr>
        <a:xfrm>
          <a:off x="0" y="0"/>
          <a:ext cx="0" cy="0"/>
          <a:chOff x="0" y="0"/>
          <a:chExt cx="0" cy="0"/>
        </a:xfrm>
      </p:grpSpPr>
      <p:sp>
        <p:nvSpPr>
          <p:cNvPr id="1361" name="Google Shape;1361;p39:notes">
            <a:extLst>
              <a:ext uri="{FF2B5EF4-FFF2-40B4-BE49-F238E27FC236}">
                <a16:creationId xmlns:a16="http://schemas.microsoft.com/office/drawing/2014/main" id="{D0226029-5872-FE5A-7B2B-19ED0949AD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2" name="Google Shape;1362;p39:notes">
            <a:extLst>
              <a:ext uri="{FF2B5EF4-FFF2-40B4-BE49-F238E27FC236}">
                <a16:creationId xmlns:a16="http://schemas.microsoft.com/office/drawing/2014/main" id="{3ED4A8BC-9ECB-F194-1D3E-41C1E6A2EAE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188480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a:extLst>
            <a:ext uri="{FF2B5EF4-FFF2-40B4-BE49-F238E27FC236}">
              <a16:creationId xmlns:a16="http://schemas.microsoft.com/office/drawing/2014/main" id="{F2C5C6E8-6672-174B-BB54-CA688B91847F}"/>
            </a:ext>
          </a:extLst>
        </p:cNvPr>
        <p:cNvGrpSpPr/>
        <p:nvPr/>
      </p:nvGrpSpPr>
      <p:grpSpPr>
        <a:xfrm>
          <a:off x="0" y="0"/>
          <a:ext cx="0" cy="0"/>
          <a:chOff x="0" y="0"/>
          <a:chExt cx="0" cy="0"/>
        </a:xfrm>
      </p:grpSpPr>
      <p:sp>
        <p:nvSpPr>
          <p:cNvPr id="1396" name="Google Shape;1396;g2157e1b6098_1_12:notes">
            <a:extLst>
              <a:ext uri="{FF2B5EF4-FFF2-40B4-BE49-F238E27FC236}">
                <a16:creationId xmlns:a16="http://schemas.microsoft.com/office/drawing/2014/main" id="{C61F6D31-18F2-7241-949B-1FEF29F43A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7" name="Google Shape;1397;g2157e1b6098_1_12:notes">
            <a:extLst>
              <a:ext uri="{FF2B5EF4-FFF2-40B4-BE49-F238E27FC236}">
                <a16:creationId xmlns:a16="http://schemas.microsoft.com/office/drawing/2014/main" id="{3B3857B6-1669-7E36-CF26-D85DDC47BF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l-PL" dirty="0"/>
              <a:t>3 wskaźniki</a:t>
            </a:r>
            <a:endParaRPr dirty="0"/>
          </a:p>
        </p:txBody>
      </p:sp>
    </p:spTree>
    <p:extLst>
      <p:ext uri="{BB962C8B-B14F-4D97-AF65-F5344CB8AC3E}">
        <p14:creationId xmlns:p14="http://schemas.microsoft.com/office/powerpoint/2010/main" val="812485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a:extLst>
            <a:ext uri="{FF2B5EF4-FFF2-40B4-BE49-F238E27FC236}">
              <a16:creationId xmlns:a16="http://schemas.microsoft.com/office/drawing/2014/main" id="{D9996ADB-04C0-2E52-D4C6-E1304BDD90C7}"/>
            </a:ext>
          </a:extLst>
        </p:cNvPr>
        <p:cNvGrpSpPr/>
        <p:nvPr/>
      </p:nvGrpSpPr>
      <p:grpSpPr>
        <a:xfrm>
          <a:off x="0" y="0"/>
          <a:ext cx="0" cy="0"/>
          <a:chOff x="0" y="0"/>
          <a:chExt cx="0" cy="0"/>
        </a:xfrm>
      </p:grpSpPr>
      <p:sp>
        <p:nvSpPr>
          <p:cNvPr id="1396" name="Google Shape;1396;g2157e1b6098_1_12:notes">
            <a:extLst>
              <a:ext uri="{FF2B5EF4-FFF2-40B4-BE49-F238E27FC236}">
                <a16:creationId xmlns:a16="http://schemas.microsoft.com/office/drawing/2014/main" id="{20443208-CDF4-4AF1-147F-75E63FFFCB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7" name="Google Shape;1397;g2157e1b6098_1_12:notes">
            <a:extLst>
              <a:ext uri="{FF2B5EF4-FFF2-40B4-BE49-F238E27FC236}">
                <a16:creationId xmlns:a16="http://schemas.microsoft.com/office/drawing/2014/main" id="{BD0B2F68-3218-F347-A3F6-7520BD3FCB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l-PL" dirty="0"/>
              <a:t>Net </a:t>
            </a:r>
            <a:r>
              <a:rPr lang="pl-PL" dirty="0" err="1"/>
              <a:t>contribution</a:t>
            </a:r>
            <a:r>
              <a:rPr lang="pl-PL" dirty="0"/>
              <a:t> i ograniczenia ROI</a:t>
            </a:r>
            <a:endParaRPr dirty="0"/>
          </a:p>
        </p:txBody>
      </p:sp>
    </p:spTree>
    <p:extLst>
      <p:ext uri="{BB962C8B-B14F-4D97-AF65-F5344CB8AC3E}">
        <p14:creationId xmlns:p14="http://schemas.microsoft.com/office/powerpoint/2010/main" val="2026580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a:extLst>
            <a:ext uri="{FF2B5EF4-FFF2-40B4-BE49-F238E27FC236}">
              <a16:creationId xmlns:a16="http://schemas.microsoft.com/office/drawing/2014/main" id="{E7E01192-A784-E821-931B-2406F4027F1D}"/>
            </a:ext>
          </a:extLst>
        </p:cNvPr>
        <p:cNvGrpSpPr/>
        <p:nvPr/>
      </p:nvGrpSpPr>
      <p:grpSpPr>
        <a:xfrm>
          <a:off x="0" y="0"/>
          <a:ext cx="0" cy="0"/>
          <a:chOff x="0" y="0"/>
          <a:chExt cx="0" cy="0"/>
        </a:xfrm>
      </p:grpSpPr>
      <p:sp>
        <p:nvSpPr>
          <p:cNvPr id="1396" name="Google Shape;1396;g2157e1b6098_1_12:notes">
            <a:extLst>
              <a:ext uri="{FF2B5EF4-FFF2-40B4-BE49-F238E27FC236}">
                <a16:creationId xmlns:a16="http://schemas.microsoft.com/office/drawing/2014/main" id="{51F470F7-1A1B-8CC2-35ED-A99CA4CA11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7" name="Google Shape;1397;g2157e1b6098_1_12:notes">
            <a:extLst>
              <a:ext uri="{FF2B5EF4-FFF2-40B4-BE49-F238E27FC236}">
                <a16:creationId xmlns:a16="http://schemas.microsoft.com/office/drawing/2014/main" id="{23974522-7AB6-B8F0-B872-91563CDA53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l-PL" dirty="0" err="1"/>
              <a:t>Menagement</a:t>
            </a:r>
            <a:r>
              <a:rPr lang="pl-PL" dirty="0"/>
              <a:t> </a:t>
            </a:r>
            <a:r>
              <a:rPr lang="pl-PL" dirty="0" err="1"/>
              <a:t>reference</a:t>
            </a:r>
            <a:endParaRPr dirty="0"/>
          </a:p>
        </p:txBody>
      </p:sp>
    </p:spTree>
    <p:extLst>
      <p:ext uri="{BB962C8B-B14F-4D97-AF65-F5344CB8AC3E}">
        <p14:creationId xmlns:p14="http://schemas.microsoft.com/office/powerpoint/2010/main" val="2856578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a:extLst>
            <a:ext uri="{FF2B5EF4-FFF2-40B4-BE49-F238E27FC236}">
              <a16:creationId xmlns:a16="http://schemas.microsoft.com/office/drawing/2014/main" id="{8242E6A5-E995-E35F-F479-9EEA1F65941E}"/>
            </a:ext>
          </a:extLst>
        </p:cNvPr>
        <p:cNvGrpSpPr/>
        <p:nvPr/>
      </p:nvGrpSpPr>
      <p:grpSpPr>
        <a:xfrm>
          <a:off x="0" y="0"/>
          <a:ext cx="0" cy="0"/>
          <a:chOff x="0" y="0"/>
          <a:chExt cx="0" cy="0"/>
        </a:xfrm>
      </p:grpSpPr>
      <p:sp>
        <p:nvSpPr>
          <p:cNvPr id="1396" name="Google Shape;1396;g2157e1b6098_1_12:notes">
            <a:extLst>
              <a:ext uri="{FF2B5EF4-FFF2-40B4-BE49-F238E27FC236}">
                <a16:creationId xmlns:a16="http://schemas.microsoft.com/office/drawing/2014/main" id="{7B13E75C-40FE-6C68-9271-3CC2F20EC7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7" name="Google Shape;1397;g2157e1b6098_1_12:notes">
            <a:extLst>
              <a:ext uri="{FF2B5EF4-FFF2-40B4-BE49-F238E27FC236}">
                <a16:creationId xmlns:a16="http://schemas.microsoft.com/office/drawing/2014/main" id="{8972390F-A692-3C90-6D3A-BC6DB8D7EC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l-PL" dirty="0"/>
              <a:t>Zastanawialiśmy się nad tym wskaźnikiem</a:t>
            </a:r>
            <a:endParaRPr dirty="0"/>
          </a:p>
        </p:txBody>
      </p:sp>
    </p:spTree>
    <p:extLst>
      <p:ext uri="{BB962C8B-B14F-4D97-AF65-F5344CB8AC3E}">
        <p14:creationId xmlns:p14="http://schemas.microsoft.com/office/powerpoint/2010/main" val="428303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a:extLst>
            <a:ext uri="{FF2B5EF4-FFF2-40B4-BE49-F238E27FC236}">
              <a16:creationId xmlns:a16="http://schemas.microsoft.com/office/drawing/2014/main" id="{F9958CD2-B5EC-41CF-6095-0B72BC798145}"/>
            </a:ext>
          </a:extLst>
        </p:cNvPr>
        <p:cNvGrpSpPr/>
        <p:nvPr/>
      </p:nvGrpSpPr>
      <p:grpSpPr>
        <a:xfrm>
          <a:off x="0" y="0"/>
          <a:ext cx="0" cy="0"/>
          <a:chOff x="0" y="0"/>
          <a:chExt cx="0" cy="0"/>
        </a:xfrm>
      </p:grpSpPr>
      <p:sp>
        <p:nvSpPr>
          <p:cNvPr id="1396" name="Google Shape;1396;g2157e1b6098_1_12:notes">
            <a:extLst>
              <a:ext uri="{FF2B5EF4-FFF2-40B4-BE49-F238E27FC236}">
                <a16:creationId xmlns:a16="http://schemas.microsoft.com/office/drawing/2014/main" id="{47A5A5AD-2518-E20B-D0F9-9C05E21B11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7" name="Google Shape;1397;g2157e1b6098_1_12:notes">
            <a:extLst>
              <a:ext uri="{FF2B5EF4-FFF2-40B4-BE49-F238E27FC236}">
                <a16:creationId xmlns:a16="http://schemas.microsoft.com/office/drawing/2014/main" id="{EFB384EA-2194-712A-9F8E-41F5EA19D2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3397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7"/>
        <p:cNvGrpSpPr/>
        <p:nvPr/>
      </p:nvGrpSpPr>
      <p:grpSpPr>
        <a:xfrm>
          <a:off x="0" y="0"/>
          <a:ext cx="0" cy="0"/>
          <a:chOff x="0" y="0"/>
          <a:chExt cx="0" cy="0"/>
        </a:xfrm>
      </p:grpSpPr>
      <p:sp>
        <p:nvSpPr>
          <p:cNvPr id="1448" name="Google Shape;1448;g2eb98e91c4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9" name="Google Shape;1449;g2eb98e91c4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0"/>
        <p:cNvGrpSpPr/>
        <p:nvPr/>
      </p:nvGrpSpPr>
      <p:grpSpPr>
        <a:xfrm>
          <a:off x="0" y="0"/>
          <a:ext cx="0" cy="0"/>
          <a:chOff x="0" y="0"/>
          <a:chExt cx="0" cy="0"/>
        </a:xfrm>
      </p:grpSpPr>
      <p:sp>
        <p:nvSpPr>
          <p:cNvPr id="1431" name="Google Shape;1431;g2eb89e0dec4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2" name="Google Shape;1432;g2eb89e0dec4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2"/>
        <p:cNvGrpSpPr/>
        <p:nvPr/>
      </p:nvGrpSpPr>
      <p:grpSpPr>
        <a:xfrm>
          <a:off x="0" y="0"/>
          <a:ext cx="0" cy="0"/>
          <a:chOff x="0" y="0"/>
          <a:chExt cx="0" cy="0"/>
        </a:xfrm>
      </p:grpSpPr>
      <p:sp>
        <p:nvSpPr>
          <p:cNvPr id="1413" name="Google Shape;1413;g2eb89e0dec4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4" name="Google Shape;1414;g2eb89e0dec4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1" name="Google Shape;107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17014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7"/>
        <p:cNvGrpSpPr/>
        <p:nvPr/>
      </p:nvGrpSpPr>
      <p:grpSpPr>
        <a:xfrm>
          <a:off x="0" y="0"/>
          <a:ext cx="0" cy="0"/>
          <a:chOff x="0" y="0"/>
          <a:chExt cx="0" cy="0"/>
        </a:xfrm>
      </p:grpSpPr>
      <p:sp>
        <p:nvSpPr>
          <p:cNvPr id="1488" name="Google Shape;1488;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9" name="Google Shape;1489;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p:cNvGrpSpPr/>
        <p:nvPr/>
      </p:nvGrpSpPr>
      <p:grpSpPr>
        <a:xfrm>
          <a:off x="0" y="0"/>
          <a:ext cx="0" cy="0"/>
          <a:chOff x="0" y="0"/>
          <a:chExt cx="0" cy="0"/>
        </a:xfrm>
      </p:grpSpPr>
      <p:sp>
        <p:nvSpPr>
          <p:cNvPr id="1501" name="Google Shape;1501;g21576fe10e9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21576fe10e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p:cNvGrpSpPr/>
        <p:nvPr/>
      </p:nvGrpSpPr>
      <p:grpSpPr>
        <a:xfrm>
          <a:off x="0" y="0"/>
          <a:ext cx="0" cy="0"/>
          <a:chOff x="0" y="0"/>
          <a:chExt cx="0" cy="0"/>
        </a:xfrm>
      </p:grpSpPr>
      <p:sp>
        <p:nvSpPr>
          <p:cNvPr id="1501" name="Google Shape;1501;g21576fe10e9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21576fe10e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9396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7"/>
        <p:cNvGrpSpPr/>
        <p:nvPr/>
      </p:nvGrpSpPr>
      <p:grpSpPr>
        <a:xfrm>
          <a:off x="0" y="0"/>
          <a:ext cx="0" cy="0"/>
          <a:chOff x="0" y="0"/>
          <a:chExt cx="0" cy="0"/>
        </a:xfrm>
      </p:grpSpPr>
      <p:sp>
        <p:nvSpPr>
          <p:cNvPr id="1518" name="Google Shape;1518;g21576fe10e9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9" name="Google Shape;1519;g21576fe10e9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ylko tytuł">
  <p:cSld name="Tylko tytuł">
    <p:spTree>
      <p:nvGrpSpPr>
        <p:cNvPr id="1" name="Shape 771"/>
        <p:cNvGrpSpPr/>
        <p:nvPr/>
      </p:nvGrpSpPr>
      <p:grpSpPr>
        <a:xfrm>
          <a:off x="0" y="0"/>
          <a:ext cx="0" cy="0"/>
          <a:chOff x="0" y="0"/>
          <a:chExt cx="0" cy="0"/>
        </a:xfrm>
      </p:grpSpPr>
      <p:sp>
        <p:nvSpPr>
          <p:cNvPr id="772" name="Google Shape;772;p63"/>
          <p:cNvSpPr>
            <a:spLocks noGrp="1"/>
          </p:cNvSpPr>
          <p:nvPr>
            <p:ph type="pic" idx="2"/>
          </p:nvPr>
        </p:nvSpPr>
        <p:spPr>
          <a:xfrm>
            <a:off x="0" y="2"/>
            <a:ext cx="12192000" cy="6857998"/>
          </a:xfrm>
          <a:prstGeom prst="rect">
            <a:avLst/>
          </a:prstGeom>
          <a:solidFill>
            <a:schemeClr val="lt1"/>
          </a:solidFill>
          <a:ln>
            <a:noFill/>
          </a:ln>
        </p:spPr>
      </p:sp>
      <p:sp>
        <p:nvSpPr>
          <p:cNvPr id="773" name="Google Shape;773;p63"/>
          <p:cNvSpPr txBox="1">
            <a:spLocks noGrp="1"/>
          </p:cNvSpPr>
          <p:nvPr>
            <p:ph type="title"/>
          </p:nvPr>
        </p:nvSpPr>
        <p:spPr>
          <a:xfrm>
            <a:off x="493985" y="365125"/>
            <a:ext cx="6294089"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4" name="Google Shape;774;p63"/>
          <p:cNvSpPr txBox="1">
            <a:spLocks noGrp="1"/>
          </p:cNvSpPr>
          <p:nvPr>
            <p:ph type="body" idx="1"/>
          </p:nvPr>
        </p:nvSpPr>
        <p:spPr>
          <a:xfrm>
            <a:off x="493986" y="2829261"/>
            <a:ext cx="5108029" cy="344811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775"/>
        <p:cNvGrpSpPr/>
        <p:nvPr/>
      </p:nvGrpSpPr>
      <p:grpSpPr>
        <a:xfrm>
          <a:off x="0" y="0"/>
          <a:ext cx="0" cy="0"/>
          <a:chOff x="0" y="0"/>
          <a:chExt cx="0" cy="0"/>
        </a:xfrm>
      </p:grpSpPr>
      <p:sp>
        <p:nvSpPr>
          <p:cNvPr id="776" name="Google Shape;776;p153"/>
          <p:cNvSpPr>
            <a:spLocks noGrp="1"/>
          </p:cNvSpPr>
          <p:nvPr>
            <p:ph type="pic" idx="2"/>
          </p:nvPr>
        </p:nvSpPr>
        <p:spPr>
          <a:xfrm>
            <a:off x="0" y="2"/>
            <a:ext cx="12192000" cy="6857998"/>
          </a:xfrm>
          <a:prstGeom prst="rect">
            <a:avLst/>
          </a:prstGeom>
          <a:solidFill>
            <a:schemeClr val="dk1"/>
          </a:solidFill>
          <a:ln>
            <a:noFill/>
          </a:ln>
        </p:spPr>
      </p:sp>
      <p:sp>
        <p:nvSpPr>
          <p:cNvPr id="777" name="Google Shape;777;p153"/>
          <p:cNvSpPr txBox="1">
            <a:spLocks noGrp="1"/>
          </p:cNvSpPr>
          <p:nvPr>
            <p:ph type="title"/>
          </p:nvPr>
        </p:nvSpPr>
        <p:spPr>
          <a:xfrm>
            <a:off x="493985" y="365125"/>
            <a:ext cx="6294089"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8" name="Google Shape;778;p153"/>
          <p:cNvSpPr txBox="1">
            <a:spLocks noGrp="1"/>
          </p:cNvSpPr>
          <p:nvPr>
            <p:ph type="body" idx="1"/>
          </p:nvPr>
        </p:nvSpPr>
        <p:spPr>
          <a:xfrm>
            <a:off x="493986" y="2829261"/>
            <a:ext cx="5108029" cy="344811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ylko tytuł">
  <p:cSld name="1_Tylko tytuł 2">
    <p:spTree>
      <p:nvGrpSpPr>
        <p:cNvPr id="1" name="Shape 779"/>
        <p:cNvGrpSpPr/>
        <p:nvPr/>
      </p:nvGrpSpPr>
      <p:grpSpPr>
        <a:xfrm>
          <a:off x="0" y="0"/>
          <a:ext cx="0" cy="0"/>
          <a:chOff x="0" y="0"/>
          <a:chExt cx="0" cy="0"/>
        </a:xfrm>
      </p:grpSpPr>
      <p:sp>
        <p:nvSpPr>
          <p:cNvPr id="780" name="Google Shape;780;p154"/>
          <p:cNvSpPr/>
          <p:nvPr/>
        </p:nvSpPr>
        <p:spPr>
          <a:xfrm>
            <a:off x="6096000" y="0"/>
            <a:ext cx="6096000" cy="6858000"/>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81" name="Google Shape;781;p154"/>
          <p:cNvSpPr txBox="1">
            <a:spLocks noGrp="1"/>
          </p:cNvSpPr>
          <p:nvPr>
            <p:ph type="title"/>
          </p:nvPr>
        </p:nvSpPr>
        <p:spPr>
          <a:xfrm>
            <a:off x="493986" y="365125"/>
            <a:ext cx="5002924"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2" name="Google Shape;782;p154"/>
          <p:cNvSpPr txBox="1">
            <a:spLocks noGrp="1"/>
          </p:cNvSpPr>
          <p:nvPr>
            <p:ph type="body" idx="1"/>
          </p:nvPr>
        </p:nvSpPr>
        <p:spPr>
          <a:xfrm>
            <a:off x="6558454" y="2812683"/>
            <a:ext cx="5108029"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83" name="Google Shape;783;p154"/>
          <p:cNvSpPr txBox="1">
            <a:spLocks noGrp="1"/>
          </p:cNvSpPr>
          <p:nvPr>
            <p:ph type="body" idx="2"/>
          </p:nvPr>
        </p:nvSpPr>
        <p:spPr>
          <a:xfrm>
            <a:off x="493986" y="2812683"/>
            <a:ext cx="5108029"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84" name="Google Shape;784;p154"/>
          <p:cNvSpPr>
            <a:spLocks noGrp="1"/>
          </p:cNvSpPr>
          <p:nvPr>
            <p:ph type="pic" idx="3"/>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ylko tytuł">
  <p:cSld name="1_Tylko tytuł 3">
    <p:spTree>
      <p:nvGrpSpPr>
        <p:cNvPr id="1" name="Shape 785"/>
        <p:cNvGrpSpPr/>
        <p:nvPr/>
      </p:nvGrpSpPr>
      <p:grpSpPr>
        <a:xfrm>
          <a:off x="0" y="0"/>
          <a:ext cx="0" cy="0"/>
          <a:chOff x="0" y="0"/>
          <a:chExt cx="0" cy="0"/>
        </a:xfrm>
      </p:grpSpPr>
      <p:sp>
        <p:nvSpPr>
          <p:cNvPr id="786" name="Google Shape;786;p155"/>
          <p:cNvSpPr/>
          <p:nvPr/>
        </p:nvSpPr>
        <p:spPr>
          <a:xfrm>
            <a:off x="0" y="2232058"/>
            <a:ext cx="7308808" cy="4625942"/>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87" name="Google Shape;787;p155"/>
          <p:cNvSpPr txBox="1">
            <a:spLocks noGrp="1"/>
          </p:cNvSpPr>
          <p:nvPr>
            <p:ph type="title"/>
          </p:nvPr>
        </p:nvSpPr>
        <p:spPr>
          <a:xfrm>
            <a:off x="493986" y="365125"/>
            <a:ext cx="628518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8" name="Google Shape;788;p155"/>
          <p:cNvSpPr txBox="1">
            <a:spLocks noGrp="1"/>
          </p:cNvSpPr>
          <p:nvPr>
            <p:ph type="body" idx="1"/>
          </p:nvPr>
        </p:nvSpPr>
        <p:spPr>
          <a:xfrm>
            <a:off x="493986" y="2812683"/>
            <a:ext cx="6285186"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89" name="Google Shape;789;p155"/>
          <p:cNvSpPr>
            <a:spLocks noGrp="1"/>
          </p:cNvSpPr>
          <p:nvPr>
            <p:ph type="pic" idx="2"/>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ylko tytuł">
  <p:cSld name="1_Tylko tytuł 4">
    <p:spTree>
      <p:nvGrpSpPr>
        <p:cNvPr id="1" name="Shape 790"/>
        <p:cNvGrpSpPr/>
        <p:nvPr/>
      </p:nvGrpSpPr>
      <p:grpSpPr>
        <a:xfrm>
          <a:off x="0" y="0"/>
          <a:ext cx="0" cy="0"/>
          <a:chOff x="0" y="0"/>
          <a:chExt cx="0" cy="0"/>
        </a:xfrm>
      </p:grpSpPr>
      <p:sp>
        <p:nvSpPr>
          <p:cNvPr id="791" name="Google Shape;791;p156"/>
          <p:cNvSpPr/>
          <p:nvPr/>
        </p:nvSpPr>
        <p:spPr>
          <a:xfrm>
            <a:off x="0" y="0"/>
            <a:ext cx="12192000" cy="2091559"/>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92" name="Google Shape;792;p156"/>
          <p:cNvSpPr txBox="1">
            <a:spLocks noGrp="1"/>
          </p:cNvSpPr>
          <p:nvPr>
            <p:ph type="title"/>
          </p:nvPr>
        </p:nvSpPr>
        <p:spPr>
          <a:xfrm>
            <a:off x="493986" y="365125"/>
            <a:ext cx="1121187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3" name="Google Shape;793;p156"/>
          <p:cNvSpPr txBox="1">
            <a:spLocks noGrp="1"/>
          </p:cNvSpPr>
          <p:nvPr>
            <p:ph type="body" idx="1"/>
          </p:nvPr>
        </p:nvSpPr>
        <p:spPr>
          <a:xfrm>
            <a:off x="493986" y="2812683"/>
            <a:ext cx="6232635"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94" name="Google Shape;794;p156"/>
          <p:cNvSpPr>
            <a:spLocks noGrp="1"/>
          </p:cNvSpPr>
          <p:nvPr>
            <p:ph type="pic" idx="2"/>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ylko tytuł">
  <p:cSld name="1_Tylko tytuł 5">
    <p:spTree>
      <p:nvGrpSpPr>
        <p:cNvPr id="1" name="Shape 795"/>
        <p:cNvGrpSpPr/>
        <p:nvPr/>
      </p:nvGrpSpPr>
      <p:grpSpPr>
        <a:xfrm>
          <a:off x="0" y="0"/>
          <a:ext cx="0" cy="0"/>
          <a:chOff x="0" y="0"/>
          <a:chExt cx="0" cy="0"/>
        </a:xfrm>
      </p:grpSpPr>
      <p:sp>
        <p:nvSpPr>
          <p:cNvPr id="796" name="Google Shape;796;p157"/>
          <p:cNvSpPr/>
          <p:nvPr/>
        </p:nvSpPr>
        <p:spPr>
          <a:xfrm>
            <a:off x="0" y="0"/>
            <a:ext cx="12192000" cy="2091559"/>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97" name="Google Shape;797;p157"/>
          <p:cNvSpPr txBox="1">
            <a:spLocks noGrp="1"/>
          </p:cNvSpPr>
          <p:nvPr>
            <p:ph type="title"/>
          </p:nvPr>
        </p:nvSpPr>
        <p:spPr>
          <a:xfrm>
            <a:off x="493986" y="365125"/>
            <a:ext cx="1121187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8" name="Google Shape;798;p157"/>
          <p:cNvSpPr txBox="1">
            <a:spLocks noGrp="1"/>
          </p:cNvSpPr>
          <p:nvPr>
            <p:ph type="body" idx="1"/>
          </p:nvPr>
        </p:nvSpPr>
        <p:spPr>
          <a:xfrm>
            <a:off x="493986" y="2812683"/>
            <a:ext cx="4389207"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99" name="Google Shape;799;p157"/>
          <p:cNvSpPr>
            <a:spLocks noGrp="1"/>
          </p:cNvSpPr>
          <p:nvPr>
            <p:ph type="pic" idx="2"/>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ylko tytuł">
  <p:cSld name="1_Tylko tytuł 6">
    <p:spTree>
      <p:nvGrpSpPr>
        <p:cNvPr id="1" name="Shape 800"/>
        <p:cNvGrpSpPr/>
        <p:nvPr/>
      </p:nvGrpSpPr>
      <p:grpSpPr>
        <a:xfrm>
          <a:off x="0" y="0"/>
          <a:ext cx="0" cy="0"/>
          <a:chOff x="0" y="0"/>
          <a:chExt cx="0" cy="0"/>
        </a:xfrm>
      </p:grpSpPr>
      <p:sp>
        <p:nvSpPr>
          <p:cNvPr id="801" name="Google Shape;801;p158"/>
          <p:cNvSpPr/>
          <p:nvPr/>
        </p:nvSpPr>
        <p:spPr>
          <a:xfrm>
            <a:off x="-1" y="1690688"/>
            <a:ext cx="7724309" cy="2807740"/>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02" name="Google Shape;802;p158"/>
          <p:cNvSpPr txBox="1">
            <a:spLocks noGrp="1"/>
          </p:cNvSpPr>
          <p:nvPr>
            <p:ph type="title"/>
          </p:nvPr>
        </p:nvSpPr>
        <p:spPr>
          <a:xfrm>
            <a:off x="493986" y="365125"/>
            <a:ext cx="628518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3" name="Google Shape;803;p158"/>
          <p:cNvSpPr txBox="1">
            <a:spLocks noGrp="1"/>
          </p:cNvSpPr>
          <p:nvPr>
            <p:ph type="body" idx="1"/>
          </p:nvPr>
        </p:nvSpPr>
        <p:spPr>
          <a:xfrm>
            <a:off x="493986" y="2280745"/>
            <a:ext cx="6285186" cy="221768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04" name="Google Shape;804;p158"/>
          <p:cNvSpPr>
            <a:spLocks noGrp="1"/>
          </p:cNvSpPr>
          <p:nvPr>
            <p:ph type="pic" idx="2"/>
          </p:nvPr>
        </p:nvSpPr>
        <p:spPr>
          <a:xfrm>
            <a:off x="7724308" y="538222"/>
            <a:ext cx="3981554" cy="5775767"/>
          </a:xfrm>
          <a:prstGeom prst="rect">
            <a:avLst/>
          </a:prstGeom>
          <a:noFill/>
          <a:ln>
            <a:noFill/>
          </a:ln>
        </p:spPr>
      </p:sp>
      <p:sp>
        <p:nvSpPr>
          <p:cNvPr id="805" name="Google Shape;805;p158"/>
          <p:cNvSpPr txBox="1">
            <a:spLocks noGrp="1"/>
          </p:cNvSpPr>
          <p:nvPr>
            <p:ph type="body" idx="3"/>
          </p:nvPr>
        </p:nvSpPr>
        <p:spPr>
          <a:xfrm>
            <a:off x="493986" y="4824248"/>
            <a:ext cx="6285186" cy="145312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ylko tytuł">
  <p:cSld name="1_Tylko tytuł 7">
    <p:spTree>
      <p:nvGrpSpPr>
        <p:cNvPr id="1" name="Shape 806"/>
        <p:cNvGrpSpPr/>
        <p:nvPr/>
      </p:nvGrpSpPr>
      <p:grpSpPr>
        <a:xfrm>
          <a:off x="0" y="0"/>
          <a:ext cx="0" cy="0"/>
          <a:chOff x="0" y="0"/>
          <a:chExt cx="0" cy="0"/>
        </a:xfrm>
      </p:grpSpPr>
      <p:sp>
        <p:nvSpPr>
          <p:cNvPr id="807" name="Google Shape;807;p159"/>
          <p:cNvSpPr>
            <a:spLocks noGrp="1"/>
          </p:cNvSpPr>
          <p:nvPr>
            <p:ph type="pic" idx="2"/>
          </p:nvPr>
        </p:nvSpPr>
        <p:spPr>
          <a:xfrm>
            <a:off x="7308808" y="2"/>
            <a:ext cx="4883192" cy="6857998"/>
          </a:xfrm>
          <a:prstGeom prst="rect">
            <a:avLst/>
          </a:prstGeom>
          <a:noFill/>
          <a:ln>
            <a:noFill/>
          </a:ln>
        </p:spPr>
      </p:sp>
      <p:sp>
        <p:nvSpPr>
          <p:cNvPr id="808" name="Google Shape;808;p159"/>
          <p:cNvSpPr txBox="1">
            <a:spLocks noGrp="1"/>
          </p:cNvSpPr>
          <p:nvPr>
            <p:ph type="title"/>
          </p:nvPr>
        </p:nvSpPr>
        <p:spPr>
          <a:xfrm>
            <a:off x="493986" y="365125"/>
            <a:ext cx="628518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9" name="Google Shape;809;p159"/>
          <p:cNvSpPr txBox="1">
            <a:spLocks noGrp="1"/>
          </p:cNvSpPr>
          <p:nvPr>
            <p:ph type="body" idx="1"/>
          </p:nvPr>
        </p:nvSpPr>
        <p:spPr>
          <a:xfrm>
            <a:off x="493986" y="1690688"/>
            <a:ext cx="6285186" cy="458668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10" name="Google Shape;810;p159"/>
          <p:cNvSpPr/>
          <p:nvPr/>
        </p:nvSpPr>
        <p:spPr>
          <a:xfrm>
            <a:off x="10098212" y="4764212"/>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11" name="Google Shape;811;p159"/>
          <p:cNvSpPr txBox="1">
            <a:spLocks noGrp="1"/>
          </p:cNvSpPr>
          <p:nvPr>
            <p:ph type="body" idx="3"/>
          </p:nvPr>
        </p:nvSpPr>
        <p:spPr>
          <a:xfrm>
            <a:off x="10098212" y="4764211"/>
            <a:ext cx="2093788"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ylko tytuł">
  <p:cSld name="1_Tylko tytuł 8">
    <p:spTree>
      <p:nvGrpSpPr>
        <p:cNvPr id="1" name="Shape 812"/>
        <p:cNvGrpSpPr/>
        <p:nvPr/>
      </p:nvGrpSpPr>
      <p:grpSpPr>
        <a:xfrm>
          <a:off x="0" y="0"/>
          <a:ext cx="0" cy="0"/>
          <a:chOff x="0" y="0"/>
          <a:chExt cx="0" cy="0"/>
        </a:xfrm>
      </p:grpSpPr>
      <p:sp>
        <p:nvSpPr>
          <p:cNvPr id="813" name="Google Shape;813;p160"/>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4" name="Google Shape;814;p160"/>
          <p:cNvSpPr txBox="1">
            <a:spLocks noGrp="1"/>
          </p:cNvSpPr>
          <p:nvPr>
            <p:ph type="body" idx="1"/>
          </p:nvPr>
        </p:nvSpPr>
        <p:spPr>
          <a:xfrm>
            <a:off x="493985" y="1690688"/>
            <a:ext cx="3894081" cy="4612492"/>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15" name="Google Shape;815;p160"/>
          <p:cNvSpPr>
            <a:spLocks noGrp="1"/>
          </p:cNvSpPr>
          <p:nvPr>
            <p:ph type="pic" idx="2"/>
          </p:nvPr>
        </p:nvSpPr>
        <p:spPr>
          <a:xfrm>
            <a:off x="4758955" y="1690686"/>
            <a:ext cx="2093788" cy="2518706"/>
          </a:xfrm>
          <a:prstGeom prst="rect">
            <a:avLst/>
          </a:prstGeom>
          <a:noFill/>
          <a:ln>
            <a:noFill/>
          </a:ln>
        </p:spPr>
      </p:sp>
      <p:sp>
        <p:nvSpPr>
          <p:cNvPr id="816" name="Google Shape;816;p160"/>
          <p:cNvSpPr/>
          <p:nvPr/>
        </p:nvSpPr>
        <p:spPr>
          <a:xfrm>
            <a:off x="4758956" y="4209394"/>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17" name="Google Shape;817;p160"/>
          <p:cNvSpPr txBox="1">
            <a:spLocks noGrp="1"/>
          </p:cNvSpPr>
          <p:nvPr>
            <p:ph type="body" idx="3"/>
          </p:nvPr>
        </p:nvSpPr>
        <p:spPr>
          <a:xfrm>
            <a:off x="4758956" y="4209393"/>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18" name="Google Shape;818;p160"/>
          <p:cNvSpPr>
            <a:spLocks noGrp="1"/>
          </p:cNvSpPr>
          <p:nvPr>
            <p:ph type="pic" idx="4"/>
          </p:nvPr>
        </p:nvSpPr>
        <p:spPr>
          <a:xfrm>
            <a:off x="7223631" y="1690685"/>
            <a:ext cx="2093788" cy="2518706"/>
          </a:xfrm>
          <a:prstGeom prst="rect">
            <a:avLst/>
          </a:prstGeom>
          <a:noFill/>
          <a:ln>
            <a:noFill/>
          </a:ln>
        </p:spPr>
      </p:sp>
      <p:sp>
        <p:nvSpPr>
          <p:cNvPr id="819" name="Google Shape;819;p160"/>
          <p:cNvSpPr/>
          <p:nvPr/>
        </p:nvSpPr>
        <p:spPr>
          <a:xfrm>
            <a:off x="7223632" y="4209393"/>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0" name="Google Shape;820;p160"/>
          <p:cNvSpPr txBox="1">
            <a:spLocks noGrp="1"/>
          </p:cNvSpPr>
          <p:nvPr>
            <p:ph type="body" idx="5"/>
          </p:nvPr>
        </p:nvSpPr>
        <p:spPr>
          <a:xfrm>
            <a:off x="7223632" y="4209392"/>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21" name="Google Shape;821;p160"/>
          <p:cNvSpPr>
            <a:spLocks noGrp="1"/>
          </p:cNvSpPr>
          <p:nvPr>
            <p:ph type="pic" idx="6"/>
          </p:nvPr>
        </p:nvSpPr>
        <p:spPr>
          <a:xfrm>
            <a:off x="9688307" y="1690684"/>
            <a:ext cx="2093788" cy="2518706"/>
          </a:xfrm>
          <a:prstGeom prst="rect">
            <a:avLst/>
          </a:prstGeom>
          <a:noFill/>
          <a:ln>
            <a:noFill/>
          </a:ln>
        </p:spPr>
      </p:sp>
      <p:sp>
        <p:nvSpPr>
          <p:cNvPr id="822" name="Google Shape;822;p160"/>
          <p:cNvSpPr/>
          <p:nvPr/>
        </p:nvSpPr>
        <p:spPr>
          <a:xfrm>
            <a:off x="9688308" y="4209392"/>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3" name="Google Shape;823;p160"/>
          <p:cNvSpPr txBox="1">
            <a:spLocks noGrp="1"/>
          </p:cNvSpPr>
          <p:nvPr>
            <p:ph type="body" idx="7"/>
          </p:nvPr>
        </p:nvSpPr>
        <p:spPr>
          <a:xfrm>
            <a:off x="9688308" y="4209391"/>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ylko tytuł">
  <p:cSld name="1_Tylko tytuł 9">
    <p:spTree>
      <p:nvGrpSpPr>
        <p:cNvPr id="1" name="Shape 824"/>
        <p:cNvGrpSpPr/>
        <p:nvPr/>
      </p:nvGrpSpPr>
      <p:grpSpPr>
        <a:xfrm>
          <a:off x="0" y="0"/>
          <a:ext cx="0" cy="0"/>
          <a:chOff x="0" y="0"/>
          <a:chExt cx="0" cy="0"/>
        </a:xfrm>
      </p:grpSpPr>
      <p:sp>
        <p:nvSpPr>
          <p:cNvPr id="825" name="Google Shape;825;p161"/>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6" name="Google Shape;826;p161"/>
          <p:cNvSpPr/>
          <p:nvPr/>
        </p:nvSpPr>
        <p:spPr>
          <a:xfrm>
            <a:off x="0"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7" name="Google Shape;827;p161"/>
          <p:cNvSpPr txBox="1">
            <a:spLocks noGrp="1"/>
          </p:cNvSpPr>
          <p:nvPr>
            <p:ph type="body" idx="1"/>
          </p:nvPr>
        </p:nvSpPr>
        <p:spPr>
          <a:xfrm>
            <a:off x="-1"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28" name="Google Shape;828;p161"/>
          <p:cNvSpPr/>
          <p:nvPr/>
        </p:nvSpPr>
        <p:spPr>
          <a:xfrm>
            <a:off x="1"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29" name="Google Shape;829;p161"/>
          <p:cNvSpPr txBox="1">
            <a:spLocks noGrp="1"/>
          </p:cNvSpPr>
          <p:nvPr>
            <p:ph type="body" idx="2"/>
          </p:nvPr>
        </p:nvSpPr>
        <p:spPr>
          <a:xfrm>
            <a:off x="0"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30" name="Google Shape;830;p161"/>
          <p:cNvSpPr/>
          <p:nvPr/>
        </p:nvSpPr>
        <p:spPr>
          <a:xfrm>
            <a:off x="3044811"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31" name="Google Shape;831;p161"/>
          <p:cNvSpPr txBox="1">
            <a:spLocks noGrp="1"/>
          </p:cNvSpPr>
          <p:nvPr>
            <p:ph type="body" idx="3"/>
          </p:nvPr>
        </p:nvSpPr>
        <p:spPr>
          <a:xfrm>
            <a:off x="3044810"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32" name="Google Shape;832;p161"/>
          <p:cNvSpPr/>
          <p:nvPr/>
        </p:nvSpPr>
        <p:spPr>
          <a:xfrm>
            <a:off x="6089622"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33" name="Google Shape;833;p161"/>
          <p:cNvSpPr txBox="1">
            <a:spLocks noGrp="1"/>
          </p:cNvSpPr>
          <p:nvPr>
            <p:ph type="body" idx="4"/>
          </p:nvPr>
        </p:nvSpPr>
        <p:spPr>
          <a:xfrm>
            <a:off x="6102377"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34" name="Google Shape;834;p161"/>
          <p:cNvSpPr/>
          <p:nvPr/>
        </p:nvSpPr>
        <p:spPr>
          <a:xfrm>
            <a:off x="9126870"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35" name="Google Shape;835;p161"/>
          <p:cNvSpPr txBox="1">
            <a:spLocks noGrp="1"/>
          </p:cNvSpPr>
          <p:nvPr>
            <p:ph type="body" idx="5"/>
          </p:nvPr>
        </p:nvSpPr>
        <p:spPr>
          <a:xfrm>
            <a:off x="9159943" y="4267874"/>
            <a:ext cx="3032057"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36" name="Google Shape;836;p161"/>
          <p:cNvSpPr/>
          <p:nvPr/>
        </p:nvSpPr>
        <p:spPr>
          <a:xfrm>
            <a:off x="3040680"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37" name="Google Shape;837;p161"/>
          <p:cNvSpPr txBox="1">
            <a:spLocks noGrp="1"/>
          </p:cNvSpPr>
          <p:nvPr>
            <p:ph type="body" idx="6"/>
          </p:nvPr>
        </p:nvSpPr>
        <p:spPr>
          <a:xfrm>
            <a:off x="3040679"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38" name="Google Shape;838;p161"/>
          <p:cNvSpPr/>
          <p:nvPr/>
        </p:nvSpPr>
        <p:spPr>
          <a:xfrm>
            <a:off x="6085491"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39" name="Google Shape;839;p161"/>
          <p:cNvSpPr txBox="1">
            <a:spLocks noGrp="1"/>
          </p:cNvSpPr>
          <p:nvPr>
            <p:ph type="body" idx="7"/>
          </p:nvPr>
        </p:nvSpPr>
        <p:spPr>
          <a:xfrm>
            <a:off x="6098246"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40" name="Google Shape;840;p161"/>
          <p:cNvSpPr/>
          <p:nvPr/>
        </p:nvSpPr>
        <p:spPr>
          <a:xfrm>
            <a:off x="9143059"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41" name="Google Shape;841;p161"/>
          <p:cNvSpPr txBox="1">
            <a:spLocks noGrp="1"/>
          </p:cNvSpPr>
          <p:nvPr>
            <p:ph type="body" idx="8"/>
          </p:nvPr>
        </p:nvSpPr>
        <p:spPr>
          <a:xfrm>
            <a:off x="9143058"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ylko tytuł">
  <p:cSld name="1_Tylko tytuł 10">
    <p:spTree>
      <p:nvGrpSpPr>
        <p:cNvPr id="1" name="Shape 842"/>
        <p:cNvGrpSpPr/>
        <p:nvPr/>
      </p:nvGrpSpPr>
      <p:grpSpPr>
        <a:xfrm>
          <a:off x="0" y="0"/>
          <a:ext cx="0" cy="0"/>
          <a:chOff x="0" y="0"/>
          <a:chExt cx="0" cy="0"/>
        </a:xfrm>
      </p:grpSpPr>
      <p:sp>
        <p:nvSpPr>
          <p:cNvPr id="843" name="Google Shape;843;p162"/>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4" name="Google Shape;844;p162"/>
          <p:cNvSpPr/>
          <p:nvPr/>
        </p:nvSpPr>
        <p:spPr>
          <a:xfrm>
            <a:off x="0"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45" name="Google Shape;845;p162"/>
          <p:cNvSpPr txBox="1">
            <a:spLocks noGrp="1"/>
          </p:cNvSpPr>
          <p:nvPr>
            <p:ph type="body" idx="1"/>
          </p:nvPr>
        </p:nvSpPr>
        <p:spPr>
          <a:xfrm>
            <a:off x="-1"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46" name="Google Shape;846;p162"/>
          <p:cNvSpPr/>
          <p:nvPr/>
        </p:nvSpPr>
        <p:spPr>
          <a:xfrm>
            <a:off x="1"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47" name="Google Shape;847;p162"/>
          <p:cNvSpPr txBox="1">
            <a:spLocks noGrp="1"/>
          </p:cNvSpPr>
          <p:nvPr>
            <p:ph type="body" idx="2"/>
          </p:nvPr>
        </p:nvSpPr>
        <p:spPr>
          <a:xfrm>
            <a:off x="0" y="1667238"/>
            <a:ext cx="3044811" cy="260063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48" name="Google Shape;848;p162"/>
          <p:cNvSpPr/>
          <p:nvPr/>
        </p:nvSpPr>
        <p:spPr>
          <a:xfrm>
            <a:off x="3044811"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49" name="Google Shape;849;p162"/>
          <p:cNvSpPr txBox="1">
            <a:spLocks noGrp="1"/>
          </p:cNvSpPr>
          <p:nvPr>
            <p:ph type="body" idx="3"/>
          </p:nvPr>
        </p:nvSpPr>
        <p:spPr>
          <a:xfrm>
            <a:off x="3044810"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50" name="Google Shape;850;p162"/>
          <p:cNvSpPr/>
          <p:nvPr/>
        </p:nvSpPr>
        <p:spPr>
          <a:xfrm>
            <a:off x="6089622"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51" name="Google Shape;851;p162"/>
          <p:cNvSpPr txBox="1">
            <a:spLocks noGrp="1"/>
          </p:cNvSpPr>
          <p:nvPr>
            <p:ph type="body" idx="4"/>
          </p:nvPr>
        </p:nvSpPr>
        <p:spPr>
          <a:xfrm>
            <a:off x="6102377"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52" name="Google Shape;852;p162"/>
          <p:cNvSpPr/>
          <p:nvPr/>
        </p:nvSpPr>
        <p:spPr>
          <a:xfrm>
            <a:off x="9134998"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53" name="Google Shape;853;p162"/>
          <p:cNvSpPr txBox="1">
            <a:spLocks noGrp="1"/>
          </p:cNvSpPr>
          <p:nvPr>
            <p:ph type="body" idx="5"/>
          </p:nvPr>
        </p:nvSpPr>
        <p:spPr>
          <a:xfrm>
            <a:off x="9147189"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54" name="Google Shape;854;p162"/>
          <p:cNvSpPr/>
          <p:nvPr/>
        </p:nvSpPr>
        <p:spPr>
          <a:xfrm>
            <a:off x="3040680"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55" name="Google Shape;855;p162"/>
          <p:cNvSpPr txBox="1">
            <a:spLocks noGrp="1"/>
          </p:cNvSpPr>
          <p:nvPr>
            <p:ph type="body" idx="6"/>
          </p:nvPr>
        </p:nvSpPr>
        <p:spPr>
          <a:xfrm>
            <a:off x="3040679"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56" name="Google Shape;856;p162"/>
          <p:cNvSpPr/>
          <p:nvPr/>
        </p:nvSpPr>
        <p:spPr>
          <a:xfrm>
            <a:off x="6085491"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57" name="Google Shape;857;p162"/>
          <p:cNvSpPr txBox="1">
            <a:spLocks noGrp="1"/>
          </p:cNvSpPr>
          <p:nvPr>
            <p:ph type="body" idx="7"/>
          </p:nvPr>
        </p:nvSpPr>
        <p:spPr>
          <a:xfrm>
            <a:off x="6098246" y="1667238"/>
            <a:ext cx="3044811" cy="260063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58" name="Google Shape;858;p162"/>
          <p:cNvSpPr/>
          <p:nvPr/>
        </p:nvSpPr>
        <p:spPr>
          <a:xfrm>
            <a:off x="9143059"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59" name="Google Shape;859;p162"/>
          <p:cNvSpPr txBox="1">
            <a:spLocks noGrp="1"/>
          </p:cNvSpPr>
          <p:nvPr>
            <p:ph type="body" idx="8"/>
          </p:nvPr>
        </p:nvSpPr>
        <p:spPr>
          <a:xfrm>
            <a:off x="9143058"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ylko tytuł">
  <p:cSld name="1_Tylko tytuł 11">
    <p:bg>
      <p:bgPr>
        <a:solidFill>
          <a:srgbClr val="FF003C"/>
        </a:solidFill>
        <a:effectLst/>
      </p:bgPr>
    </p:bg>
    <p:spTree>
      <p:nvGrpSpPr>
        <p:cNvPr id="1" name="Shape 860"/>
        <p:cNvGrpSpPr/>
        <p:nvPr/>
      </p:nvGrpSpPr>
      <p:grpSpPr>
        <a:xfrm>
          <a:off x="0" y="0"/>
          <a:ext cx="0" cy="0"/>
          <a:chOff x="0" y="0"/>
          <a:chExt cx="0" cy="0"/>
        </a:xfrm>
      </p:grpSpPr>
      <p:sp>
        <p:nvSpPr>
          <p:cNvPr id="861" name="Google Shape;861;p163"/>
          <p:cNvSpPr txBox="1">
            <a:spLocks noGrp="1"/>
          </p:cNvSpPr>
          <p:nvPr>
            <p:ph type="title"/>
          </p:nvPr>
        </p:nvSpPr>
        <p:spPr>
          <a:xfrm>
            <a:off x="493985" y="365125"/>
            <a:ext cx="8912773" cy="265134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62" name="Google Shape;862;p163"/>
          <p:cNvPicPr preferRelativeResize="0"/>
          <p:nvPr/>
        </p:nvPicPr>
        <p:blipFill rotWithShape="1">
          <a:blip r:embed="rId2">
            <a:alphaModFix/>
          </a:blip>
          <a:srcRect/>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ajd tytułowy" type="title">
  <p:cSld name="TITLE">
    <p:spTree>
      <p:nvGrpSpPr>
        <p:cNvPr id="1" name="Shape 863"/>
        <p:cNvGrpSpPr/>
        <p:nvPr/>
      </p:nvGrpSpPr>
      <p:grpSpPr>
        <a:xfrm>
          <a:off x="0" y="0"/>
          <a:ext cx="0" cy="0"/>
          <a:chOff x="0" y="0"/>
          <a:chExt cx="0" cy="0"/>
        </a:xfrm>
      </p:grpSpPr>
      <p:sp>
        <p:nvSpPr>
          <p:cNvPr id="864" name="Google Shape;864;p16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5" name="Google Shape;865;p16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66" name="Google Shape;866;p1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7" name="Google Shape;867;p1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8" name="Google Shape;868;p1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główek sekcji" type="secHead">
  <p:cSld name="SECTION_HEADER">
    <p:spTree>
      <p:nvGrpSpPr>
        <p:cNvPr id="1" name="Shape 869"/>
        <p:cNvGrpSpPr/>
        <p:nvPr/>
      </p:nvGrpSpPr>
      <p:grpSpPr>
        <a:xfrm>
          <a:off x="0" y="0"/>
          <a:ext cx="0" cy="0"/>
          <a:chOff x="0" y="0"/>
          <a:chExt cx="0" cy="0"/>
        </a:xfrm>
      </p:grpSpPr>
      <p:sp>
        <p:nvSpPr>
          <p:cNvPr id="870" name="Google Shape;870;p16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1" name="Google Shape;871;p16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72" name="Google Shape;872;p1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3" name="Google Shape;873;p1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4" name="Google Shape;874;p1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wa elementy zawartości" type="twoObj">
  <p:cSld name="TWO_OBJECTS">
    <p:spTree>
      <p:nvGrpSpPr>
        <p:cNvPr id="1" name="Shape 875"/>
        <p:cNvGrpSpPr/>
        <p:nvPr/>
      </p:nvGrpSpPr>
      <p:grpSpPr>
        <a:xfrm>
          <a:off x="0" y="0"/>
          <a:ext cx="0" cy="0"/>
          <a:chOff x="0" y="0"/>
          <a:chExt cx="0" cy="0"/>
        </a:xfrm>
      </p:grpSpPr>
      <p:sp>
        <p:nvSpPr>
          <p:cNvPr id="876" name="Google Shape;876;p1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7" name="Google Shape;877;p16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8" name="Google Shape;878;p16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9" name="Google Shape;879;p1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0" name="Google Shape;880;p1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1" name="Google Shape;881;p1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orównanie" type="twoTxTwoObj">
  <p:cSld name="TWO_OBJECTS_WITH_TEXT">
    <p:spTree>
      <p:nvGrpSpPr>
        <p:cNvPr id="1" name="Shape 882"/>
        <p:cNvGrpSpPr/>
        <p:nvPr/>
      </p:nvGrpSpPr>
      <p:grpSpPr>
        <a:xfrm>
          <a:off x="0" y="0"/>
          <a:ext cx="0" cy="0"/>
          <a:chOff x="0" y="0"/>
          <a:chExt cx="0" cy="0"/>
        </a:xfrm>
      </p:grpSpPr>
      <p:sp>
        <p:nvSpPr>
          <p:cNvPr id="883" name="Google Shape;883;p16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4" name="Google Shape;884;p16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5" name="Google Shape;885;p16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6" name="Google Shape;886;p16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7" name="Google Shape;887;p16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8" name="Google Shape;888;p1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9" name="Google Shape;889;p1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0" name="Google Shape;890;p1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Zawartość z podpisem" type="objTx">
  <p:cSld name="OBJECT_WITH_CAPTION_TEXT">
    <p:spTree>
      <p:nvGrpSpPr>
        <p:cNvPr id="1" name="Shape 891"/>
        <p:cNvGrpSpPr/>
        <p:nvPr/>
      </p:nvGrpSpPr>
      <p:grpSpPr>
        <a:xfrm>
          <a:off x="0" y="0"/>
          <a:ext cx="0" cy="0"/>
          <a:chOff x="0" y="0"/>
          <a:chExt cx="0" cy="0"/>
        </a:xfrm>
      </p:grpSpPr>
      <p:sp>
        <p:nvSpPr>
          <p:cNvPr id="892" name="Google Shape;892;p16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3" name="Google Shape;893;p16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94" name="Google Shape;894;p16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95" name="Google Shape;895;p1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6" name="Google Shape;896;p1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7" name="Google Shape;897;p1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braz z podpisem" type="picTx">
  <p:cSld name="PICTURE_WITH_CAPTION_TEXT">
    <p:spTree>
      <p:nvGrpSpPr>
        <p:cNvPr id="1" name="Shape 898"/>
        <p:cNvGrpSpPr/>
        <p:nvPr/>
      </p:nvGrpSpPr>
      <p:grpSpPr>
        <a:xfrm>
          <a:off x="0" y="0"/>
          <a:ext cx="0" cy="0"/>
          <a:chOff x="0" y="0"/>
          <a:chExt cx="0" cy="0"/>
        </a:xfrm>
      </p:grpSpPr>
      <p:sp>
        <p:nvSpPr>
          <p:cNvPr id="899" name="Google Shape;899;p1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0" name="Google Shape;900;p169"/>
          <p:cNvSpPr>
            <a:spLocks noGrp="1"/>
          </p:cNvSpPr>
          <p:nvPr>
            <p:ph type="pic" idx="2"/>
          </p:nvPr>
        </p:nvSpPr>
        <p:spPr>
          <a:xfrm>
            <a:off x="5183188" y="987425"/>
            <a:ext cx="6172200" cy="4873625"/>
          </a:xfrm>
          <a:prstGeom prst="rect">
            <a:avLst/>
          </a:prstGeom>
          <a:noFill/>
          <a:ln>
            <a:noFill/>
          </a:ln>
        </p:spPr>
      </p:sp>
      <p:sp>
        <p:nvSpPr>
          <p:cNvPr id="901" name="Google Shape;901;p16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02" name="Google Shape;902;p1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3" name="Google Shape;903;p1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4" name="Google Shape;904;p1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ytuł i tekst pionowy" type="vertTx">
  <p:cSld name="VERTICAL_TEXT">
    <p:spTree>
      <p:nvGrpSpPr>
        <p:cNvPr id="1" name="Shape 905"/>
        <p:cNvGrpSpPr/>
        <p:nvPr/>
      </p:nvGrpSpPr>
      <p:grpSpPr>
        <a:xfrm>
          <a:off x="0" y="0"/>
          <a:ext cx="0" cy="0"/>
          <a:chOff x="0" y="0"/>
          <a:chExt cx="0" cy="0"/>
        </a:xfrm>
      </p:grpSpPr>
      <p:sp>
        <p:nvSpPr>
          <p:cNvPr id="906" name="Google Shape;906;p17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7" name="Google Shape;907;p17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8" name="Google Shape;908;p1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9" name="Google Shape;909;p1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0" name="Google Shape;910;p1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ytuł pionowy i tekst" type="vertTitleAndTx">
  <p:cSld name="VERTICAL_TITLE_AND_VERTICAL_TEXT">
    <p:spTree>
      <p:nvGrpSpPr>
        <p:cNvPr id="1" name="Shape 911"/>
        <p:cNvGrpSpPr/>
        <p:nvPr/>
      </p:nvGrpSpPr>
      <p:grpSpPr>
        <a:xfrm>
          <a:off x="0" y="0"/>
          <a:ext cx="0" cy="0"/>
          <a:chOff x="0" y="0"/>
          <a:chExt cx="0" cy="0"/>
        </a:xfrm>
      </p:grpSpPr>
      <p:sp>
        <p:nvSpPr>
          <p:cNvPr id="912" name="Google Shape;912;p17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3" name="Google Shape;913;p17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4" name="Google Shape;914;p1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5" name="Google Shape;915;p1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6" name="Google Shape;916;p1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A48CB99-3620-47A2-95A0-0E9BFD329027}"/>
              </a:ext>
            </a:extLst>
          </p:cNvPr>
          <p:cNvSpPr>
            <a:spLocks noGrp="1"/>
          </p:cNvSpPr>
          <p:nvPr>
            <p:ph type="title"/>
          </p:nvPr>
        </p:nvSpPr>
        <p:spPr/>
        <p:txBody>
          <a:bodyPr/>
          <a:lstStyle/>
          <a:p>
            <a:r>
              <a:rPr lang="pl-PL" dirty="0"/>
              <a:t>Kliknij, aby edytować styl</a:t>
            </a:r>
          </a:p>
        </p:txBody>
      </p:sp>
      <p:sp>
        <p:nvSpPr>
          <p:cNvPr id="3" name="Symbol zastępczy zawartości 2">
            <a:extLst>
              <a:ext uri="{FF2B5EF4-FFF2-40B4-BE49-F238E27FC236}">
                <a16:creationId xmlns:a16="http://schemas.microsoft.com/office/drawing/2014/main" id="{F94734E2-D8E0-4812-95DD-A3EEEC8010D2}"/>
              </a:ext>
            </a:extLst>
          </p:cNvPr>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daty 3">
            <a:extLst>
              <a:ext uri="{FF2B5EF4-FFF2-40B4-BE49-F238E27FC236}">
                <a16:creationId xmlns:a16="http://schemas.microsoft.com/office/drawing/2014/main" id="{0FF363EB-676C-4D5C-941E-326630900304}"/>
              </a:ext>
            </a:extLst>
          </p:cNvPr>
          <p:cNvSpPr>
            <a:spLocks noGrp="1"/>
          </p:cNvSpPr>
          <p:nvPr>
            <p:ph type="dt" sz="half" idx="10"/>
          </p:nvPr>
        </p:nvSpPr>
        <p:spPr/>
        <p:txBody>
          <a:bodyPr/>
          <a:lstStyle/>
          <a:p>
            <a:fld id="{AB053F64-C7BB-455D-BA36-5349EFAC0BEF}" type="datetimeFigureOut">
              <a:rPr lang="pl-PL" smtClean="0"/>
              <a:t>18.10.2024</a:t>
            </a:fld>
            <a:endParaRPr lang="pl-PL"/>
          </a:p>
        </p:txBody>
      </p:sp>
      <p:sp>
        <p:nvSpPr>
          <p:cNvPr id="5" name="Symbol zastępczy stopki 4">
            <a:extLst>
              <a:ext uri="{FF2B5EF4-FFF2-40B4-BE49-F238E27FC236}">
                <a16:creationId xmlns:a16="http://schemas.microsoft.com/office/drawing/2014/main" id="{0F13B514-423D-4DBD-AE19-67C852A30A97}"/>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id="{2199CFD1-C512-40D3-AC66-CBB8C8C5753E}"/>
              </a:ext>
            </a:extLst>
          </p:cNvPr>
          <p:cNvSpPr>
            <a:spLocks noGrp="1"/>
          </p:cNvSpPr>
          <p:nvPr>
            <p:ph type="sldNum" sz="quarter" idx="12"/>
          </p:nvPr>
        </p:nvSpPr>
        <p:spPr/>
        <p:txBody>
          <a:bodyPr/>
          <a:lstStyle/>
          <a:p>
            <a:fld id="{01668650-4CC7-4697-A14D-B43EF7E46A13}" type="slidenum">
              <a:rPr lang="pl-PL" smtClean="0"/>
              <a:t>‹#›</a:t>
            </a:fld>
            <a:endParaRPr lang="pl-PL" dirty="0"/>
          </a:p>
        </p:txBody>
      </p:sp>
    </p:spTree>
    <p:extLst>
      <p:ext uri="{BB962C8B-B14F-4D97-AF65-F5344CB8AC3E}">
        <p14:creationId xmlns:p14="http://schemas.microsoft.com/office/powerpoint/2010/main" val="29154466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ylko tytuł">
  <p:cSld name="Tylko tytuł">
    <p:spTree>
      <p:nvGrpSpPr>
        <p:cNvPr id="1" name="Shape 923"/>
        <p:cNvGrpSpPr/>
        <p:nvPr/>
      </p:nvGrpSpPr>
      <p:grpSpPr>
        <a:xfrm>
          <a:off x="0" y="0"/>
          <a:ext cx="0" cy="0"/>
          <a:chOff x="0" y="0"/>
          <a:chExt cx="0" cy="0"/>
        </a:xfrm>
      </p:grpSpPr>
      <p:sp>
        <p:nvSpPr>
          <p:cNvPr id="924" name="Google Shape;924;p65"/>
          <p:cNvSpPr>
            <a:spLocks noGrp="1"/>
          </p:cNvSpPr>
          <p:nvPr>
            <p:ph type="pic" idx="2"/>
          </p:nvPr>
        </p:nvSpPr>
        <p:spPr>
          <a:xfrm>
            <a:off x="0" y="2"/>
            <a:ext cx="12192000" cy="6857998"/>
          </a:xfrm>
          <a:prstGeom prst="rect">
            <a:avLst/>
          </a:prstGeom>
          <a:solidFill>
            <a:schemeClr val="lt1"/>
          </a:solidFill>
          <a:ln>
            <a:noFill/>
          </a:ln>
        </p:spPr>
      </p:sp>
      <p:sp>
        <p:nvSpPr>
          <p:cNvPr id="925" name="Google Shape;925;p65"/>
          <p:cNvSpPr txBox="1">
            <a:spLocks noGrp="1"/>
          </p:cNvSpPr>
          <p:nvPr>
            <p:ph type="title"/>
          </p:nvPr>
        </p:nvSpPr>
        <p:spPr>
          <a:xfrm>
            <a:off x="493985" y="365125"/>
            <a:ext cx="6294089"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6" name="Google Shape;926;p65"/>
          <p:cNvSpPr txBox="1">
            <a:spLocks noGrp="1"/>
          </p:cNvSpPr>
          <p:nvPr>
            <p:ph type="body" idx="1"/>
          </p:nvPr>
        </p:nvSpPr>
        <p:spPr>
          <a:xfrm>
            <a:off x="493986" y="2829261"/>
            <a:ext cx="5108029" cy="344811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927"/>
        <p:cNvGrpSpPr/>
        <p:nvPr/>
      </p:nvGrpSpPr>
      <p:grpSpPr>
        <a:xfrm>
          <a:off x="0" y="0"/>
          <a:ext cx="0" cy="0"/>
          <a:chOff x="0" y="0"/>
          <a:chExt cx="0" cy="0"/>
        </a:xfrm>
      </p:grpSpPr>
      <p:sp>
        <p:nvSpPr>
          <p:cNvPr id="928" name="Google Shape;928;p172"/>
          <p:cNvSpPr>
            <a:spLocks noGrp="1"/>
          </p:cNvSpPr>
          <p:nvPr>
            <p:ph type="pic" idx="2"/>
          </p:nvPr>
        </p:nvSpPr>
        <p:spPr>
          <a:xfrm>
            <a:off x="0" y="2"/>
            <a:ext cx="12192000" cy="6857998"/>
          </a:xfrm>
          <a:prstGeom prst="rect">
            <a:avLst/>
          </a:prstGeom>
          <a:solidFill>
            <a:schemeClr val="dk1"/>
          </a:solidFill>
          <a:ln>
            <a:noFill/>
          </a:ln>
        </p:spPr>
      </p:sp>
      <p:sp>
        <p:nvSpPr>
          <p:cNvPr id="929" name="Google Shape;929;p172"/>
          <p:cNvSpPr txBox="1">
            <a:spLocks noGrp="1"/>
          </p:cNvSpPr>
          <p:nvPr>
            <p:ph type="title"/>
          </p:nvPr>
        </p:nvSpPr>
        <p:spPr>
          <a:xfrm>
            <a:off x="493985" y="365125"/>
            <a:ext cx="6294089"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0" name="Google Shape;930;p172"/>
          <p:cNvSpPr txBox="1">
            <a:spLocks noGrp="1"/>
          </p:cNvSpPr>
          <p:nvPr>
            <p:ph type="body" idx="1"/>
          </p:nvPr>
        </p:nvSpPr>
        <p:spPr>
          <a:xfrm>
            <a:off x="493986" y="2829261"/>
            <a:ext cx="5108029" cy="344811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ylko tytuł">
  <p:cSld name="1_Tylko tytuł 2">
    <p:spTree>
      <p:nvGrpSpPr>
        <p:cNvPr id="1" name="Shape 931"/>
        <p:cNvGrpSpPr/>
        <p:nvPr/>
      </p:nvGrpSpPr>
      <p:grpSpPr>
        <a:xfrm>
          <a:off x="0" y="0"/>
          <a:ext cx="0" cy="0"/>
          <a:chOff x="0" y="0"/>
          <a:chExt cx="0" cy="0"/>
        </a:xfrm>
      </p:grpSpPr>
      <p:sp>
        <p:nvSpPr>
          <p:cNvPr id="932" name="Google Shape;932;p173"/>
          <p:cNvSpPr/>
          <p:nvPr/>
        </p:nvSpPr>
        <p:spPr>
          <a:xfrm>
            <a:off x="6096000" y="0"/>
            <a:ext cx="6096000" cy="6858000"/>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33" name="Google Shape;933;p173"/>
          <p:cNvSpPr txBox="1">
            <a:spLocks noGrp="1"/>
          </p:cNvSpPr>
          <p:nvPr>
            <p:ph type="title"/>
          </p:nvPr>
        </p:nvSpPr>
        <p:spPr>
          <a:xfrm>
            <a:off x="493986" y="365125"/>
            <a:ext cx="5002924"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4" name="Google Shape;934;p173"/>
          <p:cNvSpPr txBox="1">
            <a:spLocks noGrp="1"/>
          </p:cNvSpPr>
          <p:nvPr>
            <p:ph type="body" idx="1"/>
          </p:nvPr>
        </p:nvSpPr>
        <p:spPr>
          <a:xfrm>
            <a:off x="6558454" y="2812683"/>
            <a:ext cx="5108029"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35" name="Google Shape;935;p173"/>
          <p:cNvSpPr txBox="1">
            <a:spLocks noGrp="1"/>
          </p:cNvSpPr>
          <p:nvPr>
            <p:ph type="body" idx="2"/>
          </p:nvPr>
        </p:nvSpPr>
        <p:spPr>
          <a:xfrm>
            <a:off x="493986" y="2812683"/>
            <a:ext cx="5108029"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36" name="Google Shape;936;p173"/>
          <p:cNvSpPr>
            <a:spLocks noGrp="1"/>
          </p:cNvSpPr>
          <p:nvPr>
            <p:ph type="pic" idx="3"/>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ylko tytuł">
  <p:cSld name="1_Tylko tytuł 3">
    <p:spTree>
      <p:nvGrpSpPr>
        <p:cNvPr id="1" name="Shape 937"/>
        <p:cNvGrpSpPr/>
        <p:nvPr/>
      </p:nvGrpSpPr>
      <p:grpSpPr>
        <a:xfrm>
          <a:off x="0" y="0"/>
          <a:ext cx="0" cy="0"/>
          <a:chOff x="0" y="0"/>
          <a:chExt cx="0" cy="0"/>
        </a:xfrm>
      </p:grpSpPr>
      <p:sp>
        <p:nvSpPr>
          <p:cNvPr id="938" name="Google Shape;938;p174"/>
          <p:cNvSpPr/>
          <p:nvPr/>
        </p:nvSpPr>
        <p:spPr>
          <a:xfrm>
            <a:off x="0" y="2232058"/>
            <a:ext cx="7308808" cy="4625942"/>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39" name="Google Shape;939;p174"/>
          <p:cNvSpPr txBox="1">
            <a:spLocks noGrp="1"/>
          </p:cNvSpPr>
          <p:nvPr>
            <p:ph type="title"/>
          </p:nvPr>
        </p:nvSpPr>
        <p:spPr>
          <a:xfrm>
            <a:off x="493986" y="365125"/>
            <a:ext cx="628518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0" name="Google Shape;940;p174"/>
          <p:cNvSpPr txBox="1">
            <a:spLocks noGrp="1"/>
          </p:cNvSpPr>
          <p:nvPr>
            <p:ph type="body" idx="1"/>
          </p:nvPr>
        </p:nvSpPr>
        <p:spPr>
          <a:xfrm>
            <a:off x="493986" y="2812683"/>
            <a:ext cx="6285186"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41" name="Google Shape;941;p174"/>
          <p:cNvSpPr>
            <a:spLocks noGrp="1"/>
          </p:cNvSpPr>
          <p:nvPr>
            <p:ph type="pic" idx="2"/>
          </p:nvPr>
        </p:nvSpPr>
        <p:spPr>
          <a:xfrm>
            <a:off x="7308808" y="2"/>
            <a:ext cx="4883192" cy="6857998"/>
          </a:xfrm>
          <a:prstGeom prst="rect">
            <a:avLst/>
          </a:prstGeom>
          <a:noFill/>
          <a:ln>
            <a:noFill/>
          </a:ln>
        </p:spPr>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ylko tytuł">
  <p:cSld name="1_Tylko tytuł 4">
    <p:spTree>
      <p:nvGrpSpPr>
        <p:cNvPr id="1" name="Shape 942"/>
        <p:cNvGrpSpPr/>
        <p:nvPr/>
      </p:nvGrpSpPr>
      <p:grpSpPr>
        <a:xfrm>
          <a:off x="0" y="0"/>
          <a:ext cx="0" cy="0"/>
          <a:chOff x="0" y="0"/>
          <a:chExt cx="0" cy="0"/>
        </a:xfrm>
      </p:grpSpPr>
      <p:sp>
        <p:nvSpPr>
          <p:cNvPr id="943" name="Google Shape;943;p175"/>
          <p:cNvSpPr/>
          <p:nvPr/>
        </p:nvSpPr>
        <p:spPr>
          <a:xfrm>
            <a:off x="0" y="0"/>
            <a:ext cx="12192000" cy="2091559"/>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44" name="Google Shape;944;p175"/>
          <p:cNvSpPr txBox="1">
            <a:spLocks noGrp="1"/>
          </p:cNvSpPr>
          <p:nvPr>
            <p:ph type="title"/>
          </p:nvPr>
        </p:nvSpPr>
        <p:spPr>
          <a:xfrm>
            <a:off x="493986" y="365125"/>
            <a:ext cx="1121187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5" name="Google Shape;945;p175"/>
          <p:cNvSpPr txBox="1">
            <a:spLocks noGrp="1"/>
          </p:cNvSpPr>
          <p:nvPr>
            <p:ph type="body" idx="1"/>
          </p:nvPr>
        </p:nvSpPr>
        <p:spPr>
          <a:xfrm>
            <a:off x="493986" y="2812683"/>
            <a:ext cx="6232635"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46" name="Google Shape;946;p175"/>
          <p:cNvSpPr>
            <a:spLocks noGrp="1"/>
          </p:cNvSpPr>
          <p:nvPr>
            <p:ph type="pic" idx="2"/>
          </p:nvPr>
        </p:nvSpPr>
        <p:spPr>
          <a:xfrm>
            <a:off x="7308808" y="2812683"/>
            <a:ext cx="4397054" cy="3464690"/>
          </a:xfrm>
          <a:prstGeom prst="rect">
            <a:avLst/>
          </a:prstGeom>
          <a:noFill/>
          <a:ln>
            <a:noFill/>
          </a:ln>
        </p:spPr>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ylko tytuł">
  <p:cSld name="1_Tylko tytuł 5">
    <p:spTree>
      <p:nvGrpSpPr>
        <p:cNvPr id="1" name="Shape 947"/>
        <p:cNvGrpSpPr/>
        <p:nvPr/>
      </p:nvGrpSpPr>
      <p:grpSpPr>
        <a:xfrm>
          <a:off x="0" y="0"/>
          <a:ext cx="0" cy="0"/>
          <a:chOff x="0" y="0"/>
          <a:chExt cx="0" cy="0"/>
        </a:xfrm>
      </p:grpSpPr>
      <p:sp>
        <p:nvSpPr>
          <p:cNvPr id="948" name="Google Shape;948;p176"/>
          <p:cNvSpPr/>
          <p:nvPr/>
        </p:nvSpPr>
        <p:spPr>
          <a:xfrm>
            <a:off x="0" y="0"/>
            <a:ext cx="12192000" cy="2091559"/>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49" name="Google Shape;949;p176"/>
          <p:cNvSpPr txBox="1">
            <a:spLocks noGrp="1"/>
          </p:cNvSpPr>
          <p:nvPr>
            <p:ph type="title"/>
          </p:nvPr>
        </p:nvSpPr>
        <p:spPr>
          <a:xfrm>
            <a:off x="493986" y="365125"/>
            <a:ext cx="1121187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0" name="Google Shape;950;p176"/>
          <p:cNvSpPr txBox="1">
            <a:spLocks noGrp="1"/>
          </p:cNvSpPr>
          <p:nvPr>
            <p:ph type="body" idx="1"/>
          </p:nvPr>
        </p:nvSpPr>
        <p:spPr>
          <a:xfrm>
            <a:off x="493986" y="2812683"/>
            <a:ext cx="4389207"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51" name="Google Shape;951;p176"/>
          <p:cNvSpPr>
            <a:spLocks noGrp="1"/>
          </p:cNvSpPr>
          <p:nvPr>
            <p:ph type="pic" idx="2"/>
          </p:nvPr>
        </p:nvSpPr>
        <p:spPr>
          <a:xfrm>
            <a:off x="5402317" y="2091559"/>
            <a:ext cx="6789683" cy="4766440"/>
          </a:xfrm>
          <a:prstGeom prst="rect">
            <a:avLst/>
          </a:prstGeom>
          <a:noFill/>
          <a:ln>
            <a:noFill/>
          </a:ln>
        </p:spPr>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ylko tytuł">
  <p:cSld name="1_Tylko tytuł 6">
    <p:spTree>
      <p:nvGrpSpPr>
        <p:cNvPr id="1" name="Shape 952"/>
        <p:cNvGrpSpPr/>
        <p:nvPr/>
      </p:nvGrpSpPr>
      <p:grpSpPr>
        <a:xfrm>
          <a:off x="0" y="0"/>
          <a:ext cx="0" cy="0"/>
          <a:chOff x="0" y="0"/>
          <a:chExt cx="0" cy="0"/>
        </a:xfrm>
      </p:grpSpPr>
      <p:sp>
        <p:nvSpPr>
          <p:cNvPr id="953" name="Google Shape;953;p177"/>
          <p:cNvSpPr/>
          <p:nvPr/>
        </p:nvSpPr>
        <p:spPr>
          <a:xfrm>
            <a:off x="-1" y="1690688"/>
            <a:ext cx="7724309" cy="2807740"/>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54" name="Google Shape;954;p177"/>
          <p:cNvSpPr txBox="1">
            <a:spLocks noGrp="1"/>
          </p:cNvSpPr>
          <p:nvPr>
            <p:ph type="title"/>
          </p:nvPr>
        </p:nvSpPr>
        <p:spPr>
          <a:xfrm>
            <a:off x="493986" y="365125"/>
            <a:ext cx="628518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5" name="Google Shape;955;p177"/>
          <p:cNvSpPr txBox="1">
            <a:spLocks noGrp="1"/>
          </p:cNvSpPr>
          <p:nvPr>
            <p:ph type="body" idx="1"/>
          </p:nvPr>
        </p:nvSpPr>
        <p:spPr>
          <a:xfrm>
            <a:off x="493986" y="2280745"/>
            <a:ext cx="6285186" cy="221768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56" name="Google Shape;956;p177"/>
          <p:cNvSpPr>
            <a:spLocks noGrp="1"/>
          </p:cNvSpPr>
          <p:nvPr>
            <p:ph type="pic" idx="2"/>
          </p:nvPr>
        </p:nvSpPr>
        <p:spPr>
          <a:xfrm>
            <a:off x="7724308" y="538222"/>
            <a:ext cx="3981554" cy="5775767"/>
          </a:xfrm>
          <a:prstGeom prst="rect">
            <a:avLst/>
          </a:prstGeom>
          <a:noFill/>
          <a:ln>
            <a:noFill/>
          </a:ln>
        </p:spPr>
      </p:sp>
      <p:sp>
        <p:nvSpPr>
          <p:cNvPr id="957" name="Google Shape;957;p177"/>
          <p:cNvSpPr txBox="1">
            <a:spLocks noGrp="1"/>
          </p:cNvSpPr>
          <p:nvPr>
            <p:ph type="body" idx="3"/>
          </p:nvPr>
        </p:nvSpPr>
        <p:spPr>
          <a:xfrm>
            <a:off x="493986" y="4824248"/>
            <a:ext cx="6285186" cy="145312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ylko tytuł">
  <p:cSld name="1_Tylko tytuł 7">
    <p:spTree>
      <p:nvGrpSpPr>
        <p:cNvPr id="1" name="Shape 958"/>
        <p:cNvGrpSpPr/>
        <p:nvPr/>
      </p:nvGrpSpPr>
      <p:grpSpPr>
        <a:xfrm>
          <a:off x="0" y="0"/>
          <a:ext cx="0" cy="0"/>
          <a:chOff x="0" y="0"/>
          <a:chExt cx="0" cy="0"/>
        </a:xfrm>
      </p:grpSpPr>
      <p:sp>
        <p:nvSpPr>
          <p:cNvPr id="959" name="Google Shape;959;p178"/>
          <p:cNvSpPr>
            <a:spLocks noGrp="1"/>
          </p:cNvSpPr>
          <p:nvPr>
            <p:ph type="pic" idx="2"/>
          </p:nvPr>
        </p:nvSpPr>
        <p:spPr>
          <a:xfrm>
            <a:off x="7308808" y="2"/>
            <a:ext cx="4883192" cy="6857998"/>
          </a:xfrm>
          <a:prstGeom prst="rect">
            <a:avLst/>
          </a:prstGeom>
          <a:noFill/>
          <a:ln>
            <a:noFill/>
          </a:ln>
        </p:spPr>
      </p:sp>
      <p:sp>
        <p:nvSpPr>
          <p:cNvPr id="960" name="Google Shape;960;p178"/>
          <p:cNvSpPr txBox="1">
            <a:spLocks noGrp="1"/>
          </p:cNvSpPr>
          <p:nvPr>
            <p:ph type="title"/>
          </p:nvPr>
        </p:nvSpPr>
        <p:spPr>
          <a:xfrm>
            <a:off x="493986" y="365125"/>
            <a:ext cx="628518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1" name="Google Shape;961;p178"/>
          <p:cNvSpPr txBox="1">
            <a:spLocks noGrp="1"/>
          </p:cNvSpPr>
          <p:nvPr>
            <p:ph type="body" idx="1"/>
          </p:nvPr>
        </p:nvSpPr>
        <p:spPr>
          <a:xfrm>
            <a:off x="493986" y="1690688"/>
            <a:ext cx="6285186" cy="458668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62" name="Google Shape;962;p178"/>
          <p:cNvSpPr/>
          <p:nvPr/>
        </p:nvSpPr>
        <p:spPr>
          <a:xfrm>
            <a:off x="10098212" y="4764212"/>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63" name="Google Shape;963;p178"/>
          <p:cNvSpPr txBox="1">
            <a:spLocks noGrp="1"/>
          </p:cNvSpPr>
          <p:nvPr>
            <p:ph type="body" idx="3"/>
          </p:nvPr>
        </p:nvSpPr>
        <p:spPr>
          <a:xfrm>
            <a:off x="10098212" y="4764211"/>
            <a:ext cx="2093788"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ylko tytuł">
  <p:cSld name="1_Tylko tytuł 8">
    <p:spTree>
      <p:nvGrpSpPr>
        <p:cNvPr id="1" name="Shape 964"/>
        <p:cNvGrpSpPr/>
        <p:nvPr/>
      </p:nvGrpSpPr>
      <p:grpSpPr>
        <a:xfrm>
          <a:off x="0" y="0"/>
          <a:ext cx="0" cy="0"/>
          <a:chOff x="0" y="0"/>
          <a:chExt cx="0" cy="0"/>
        </a:xfrm>
      </p:grpSpPr>
      <p:sp>
        <p:nvSpPr>
          <p:cNvPr id="965" name="Google Shape;965;p179"/>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6" name="Google Shape;966;p179"/>
          <p:cNvSpPr txBox="1">
            <a:spLocks noGrp="1"/>
          </p:cNvSpPr>
          <p:nvPr>
            <p:ph type="body" idx="1"/>
          </p:nvPr>
        </p:nvSpPr>
        <p:spPr>
          <a:xfrm>
            <a:off x="493985" y="1690688"/>
            <a:ext cx="3894081" cy="4612492"/>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67" name="Google Shape;967;p179"/>
          <p:cNvSpPr>
            <a:spLocks noGrp="1"/>
          </p:cNvSpPr>
          <p:nvPr>
            <p:ph type="pic" idx="2"/>
          </p:nvPr>
        </p:nvSpPr>
        <p:spPr>
          <a:xfrm>
            <a:off x="4758955" y="1690686"/>
            <a:ext cx="2093788" cy="2518706"/>
          </a:xfrm>
          <a:prstGeom prst="rect">
            <a:avLst/>
          </a:prstGeom>
          <a:noFill/>
          <a:ln>
            <a:noFill/>
          </a:ln>
        </p:spPr>
      </p:sp>
      <p:sp>
        <p:nvSpPr>
          <p:cNvPr id="968" name="Google Shape;968;p179"/>
          <p:cNvSpPr/>
          <p:nvPr/>
        </p:nvSpPr>
        <p:spPr>
          <a:xfrm>
            <a:off x="4758956" y="4209394"/>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69" name="Google Shape;969;p179"/>
          <p:cNvSpPr txBox="1">
            <a:spLocks noGrp="1"/>
          </p:cNvSpPr>
          <p:nvPr>
            <p:ph type="body" idx="3"/>
          </p:nvPr>
        </p:nvSpPr>
        <p:spPr>
          <a:xfrm>
            <a:off x="4758956" y="4209393"/>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70" name="Google Shape;970;p179"/>
          <p:cNvSpPr>
            <a:spLocks noGrp="1"/>
          </p:cNvSpPr>
          <p:nvPr>
            <p:ph type="pic" idx="4"/>
          </p:nvPr>
        </p:nvSpPr>
        <p:spPr>
          <a:xfrm>
            <a:off x="7223631" y="1690685"/>
            <a:ext cx="2093788" cy="2518706"/>
          </a:xfrm>
          <a:prstGeom prst="rect">
            <a:avLst/>
          </a:prstGeom>
          <a:noFill/>
          <a:ln>
            <a:noFill/>
          </a:ln>
        </p:spPr>
      </p:sp>
      <p:sp>
        <p:nvSpPr>
          <p:cNvPr id="971" name="Google Shape;971;p179"/>
          <p:cNvSpPr/>
          <p:nvPr/>
        </p:nvSpPr>
        <p:spPr>
          <a:xfrm>
            <a:off x="7223632" y="4209393"/>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72" name="Google Shape;972;p179"/>
          <p:cNvSpPr txBox="1">
            <a:spLocks noGrp="1"/>
          </p:cNvSpPr>
          <p:nvPr>
            <p:ph type="body" idx="5"/>
          </p:nvPr>
        </p:nvSpPr>
        <p:spPr>
          <a:xfrm>
            <a:off x="7223632" y="4209392"/>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73" name="Google Shape;973;p179"/>
          <p:cNvSpPr>
            <a:spLocks noGrp="1"/>
          </p:cNvSpPr>
          <p:nvPr>
            <p:ph type="pic" idx="6"/>
          </p:nvPr>
        </p:nvSpPr>
        <p:spPr>
          <a:xfrm>
            <a:off x="9688307" y="1690684"/>
            <a:ext cx="2093788" cy="2518706"/>
          </a:xfrm>
          <a:prstGeom prst="rect">
            <a:avLst/>
          </a:prstGeom>
          <a:noFill/>
          <a:ln>
            <a:noFill/>
          </a:ln>
        </p:spPr>
      </p:sp>
      <p:sp>
        <p:nvSpPr>
          <p:cNvPr id="974" name="Google Shape;974;p179"/>
          <p:cNvSpPr/>
          <p:nvPr/>
        </p:nvSpPr>
        <p:spPr>
          <a:xfrm>
            <a:off x="9688308" y="4209392"/>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75" name="Google Shape;975;p179"/>
          <p:cNvSpPr txBox="1">
            <a:spLocks noGrp="1"/>
          </p:cNvSpPr>
          <p:nvPr>
            <p:ph type="body" idx="7"/>
          </p:nvPr>
        </p:nvSpPr>
        <p:spPr>
          <a:xfrm>
            <a:off x="9688308" y="4209391"/>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ylko tytuł">
  <p:cSld name="1_Tylko tytuł 9">
    <p:spTree>
      <p:nvGrpSpPr>
        <p:cNvPr id="1" name="Shape 976"/>
        <p:cNvGrpSpPr/>
        <p:nvPr/>
      </p:nvGrpSpPr>
      <p:grpSpPr>
        <a:xfrm>
          <a:off x="0" y="0"/>
          <a:ext cx="0" cy="0"/>
          <a:chOff x="0" y="0"/>
          <a:chExt cx="0" cy="0"/>
        </a:xfrm>
      </p:grpSpPr>
      <p:sp>
        <p:nvSpPr>
          <p:cNvPr id="977" name="Google Shape;977;p180"/>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8" name="Google Shape;978;p180"/>
          <p:cNvSpPr/>
          <p:nvPr/>
        </p:nvSpPr>
        <p:spPr>
          <a:xfrm>
            <a:off x="0"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79" name="Google Shape;979;p180"/>
          <p:cNvSpPr txBox="1">
            <a:spLocks noGrp="1"/>
          </p:cNvSpPr>
          <p:nvPr>
            <p:ph type="body" idx="1"/>
          </p:nvPr>
        </p:nvSpPr>
        <p:spPr>
          <a:xfrm>
            <a:off x="-1"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80" name="Google Shape;980;p180"/>
          <p:cNvSpPr/>
          <p:nvPr/>
        </p:nvSpPr>
        <p:spPr>
          <a:xfrm>
            <a:off x="1"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81" name="Google Shape;981;p180"/>
          <p:cNvSpPr txBox="1">
            <a:spLocks noGrp="1"/>
          </p:cNvSpPr>
          <p:nvPr>
            <p:ph type="body" idx="2"/>
          </p:nvPr>
        </p:nvSpPr>
        <p:spPr>
          <a:xfrm>
            <a:off x="0"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82" name="Google Shape;982;p180"/>
          <p:cNvSpPr/>
          <p:nvPr/>
        </p:nvSpPr>
        <p:spPr>
          <a:xfrm>
            <a:off x="3044811"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83" name="Google Shape;983;p180"/>
          <p:cNvSpPr txBox="1">
            <a:spLocks noGrp="1"/>
          </p:cNvSpPr>
          <p:nvPr>
            <p:ph type="body" idx="3"/>
          </p:nvPr>
        </p:nvSpPr>
        <p:spPr>
          <a:xfrm>
            <a:off x="3044810"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84" name="Google Shape;984;p180"/>
          <p:cNvSpPr/>
          <p:nvPr/>
        </p:nvSpPr>
        <p:spPr>
          <a:xfrm>
            <a:off x="6089622"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85" name="Google Shape;985;p180"/>
          <p:cNvSpPr txBox="1">
            <a:spLocks noGrp="1"/>
          </p:cNvSpPr>
          <p:nvPr>
            <p:ph type="body" idx="4"/>
          </p:nvPr>
        </p:nvSpPr>
        <p:spPr>
          <a:xfrm>
            <a:off x="6102377"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86" name="Google Shape;986;p180"/>
          <p:cNvSpPr/>
          <p:nvPr/>
        </p:nvSpPr>
        <p:spPr>
          <a:xfrm>
            <a:off x="9126870"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87" name="Google Shape;987;p180"/>
          <p:cNvSpPr txBox="1">
            <a:spLocks noGrp="1"/>
          </p:cNvSpPr>
          <p:nvPr>
            <p:ph type="body" idx="5"/>
          </p:nvPr>
        </p:nvSpPr>
        <p:spPr>
          <a:xfrm>
            <a:off x="9159943" y="4267874"/>
            <a:ext cx="3032057"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88" name="Google Shape;988;p180"/>
          <p:cNvSpPr/>
          <p:nvPr/>
        </p:nvSpPr>
        <p:spPr>
          <a:xfrm>
            <a:off x="3040680"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89" name="Google Shape;989;p180"/>
          <p:cNvSpPr txBox="1">
            <a:spLocks noGrp="1"/>
          </p:cNvSpPr>
          <p:nvPr>
            <p:ph type="body" idx="6"/>
          </p:nvPr>
        </p:nvSpPr>
        <p:spPr>
          <a:xfrm>
            <a:off x="3040679"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90" name="Google Shape;990;p180"/>
          <p:cNvSpPr/>
          <p:nvPr/>
        </p:nvSpPr>
        <p:spPr>
          <a:xfrm>
            <a:off x="6085491"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91" name="Google Shape;991;p180"/>
          <p:cNvSpPr txBox="1">
            <a:spLocks noGrp="1"/>
          </p:cNvSpPr>
          <p:nvPr>
            <p:ph type="body" idx="7"/>
          </p:nvPr>
        </p:nvSpPr>
        <p:spPr>
          <a:xfrm>
            <a:off x="6098246"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92" name="Google Shape;992;p180"/>
          <p:cNvSpPr/>
          <p:nvPr/>
        </p:nvSpPr>
        <p:spPr>
          <a:xfrm>
            <a:off x="9143059"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93" name="Google Shape;993;p180"/>
          <p:cNvSpPr txBox="1">
            <a:spLocks noGrp="1"/>
          </p:cNvSpPr>
          <p:nvPr>
            <p:ph type="body" idx="8"/>
          </p:nvPr>
        </p:nvSpPr>
        <p:spPr>
          <a:xfrm>
            <a:off x="9143058"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ylko tytuł">
  <p:cSld name="1_Tylko tytuł 10">
    <p:spTree>
      <p:nvGrpSpPr>
        <p:cNvPr id="1" name="Shape 994"/>
        <p:cNvGrpSpPr/>
        <p:nvPr/>
      </p:nvGrpSpPr>
      <p:grpSpPr>
        <a:xfrm>
          <a:off x="0" y="0"/>
          <a:ext cx="0" cy="0"/>
          <a:chOff x="0" y="0"/>
          <a:chExt cx="0" cy="0"/>
        </a:xfrm>
      </p:grpSpPr>
      <p:sp>
        <p:nvSpPr>
          <p:cNvPr id="995" name="Google Shape;995;p181"/>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6" name="Google Shape;996;p181"/>
          <p:cNvSpPr/>
          <p:nvPr/>
        </p:nvSpPr>
        <p:spPr>
          <a:xfrm>
            <a:off x="0"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97" name="Google Shape;997;p181"/>
          <p:cNvSpPr txBox="1">
            <a:spLocks noGrp="1"/>
          </p:cNvSpPr>
          <p:nvPr>
            <p:ph type="body" idx="1"/>
          </p:nvPr>
        </p:nvSpPr>
        <p:spPr>
          <a:xfrm>
            <a:off x="-1"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98" name="Google Shape;998;p181"/>
          <p:cNvSpPr/>
          <p:nvPr/>
        </p:nvSpPr>
        <p:spPr>
          <a:xfrm>
            <a:off x="1"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99" name="Google Shape;999;p181"/>
          <p:cNvSpPr txBox="1">
            <a:spLocks noGrp="1"/>
          </p:cNvSpPr>
          <p:nvPr>
            <p:ph type="body" idx="2"/>
          </p:nvPr>
        </p:nvSpPr>
        <p:spPr>
          <a:xfrm>
            <a:off x="0" y="1667238"/>
            <a:ext cx="3044811" cy="260063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00" name="Google Shape;1000;p181"/>
          <p:cNvSpPr/>
          <p:nvPr/>
        </p:nvSpPr>
        <p:spPr>
          <a:xfrm>
            <a:off x="3044811"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01" name="Google Shape;1001;p181"/>
          <p:cNvSpPr txBox="1">
            <a:spLocks noGrp="1"/>
          </p:cNvSpPr>
          <p:nvPr>
            <p:ph type="body" idx="3"/>
          </p:nvPr>
        </p:nvSpPr>
        <p:spPr>
          <a:xfrm>
            <a:off x="3044810"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02" name="Google Shape;1002;p181"/>
          <p:cNvSpPr/>
          <p:nvPr/>
        </p:nvSpPr>
        <p:spPr>
          <a:xfrm>
            <a:off x="6089622"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03" name="Google Shape;1003;p181"/>
          <p:cNvSpPr txBox="1">
            <a:spLocks noGrp="1"/>
          </p:cNvSpPr>
          <p:nvPr>
            <p:ph type="body" idx="4"/>
          </p:nvPr>
        </p:nvSpPr>
        <p:spPr>
          <a:xfrm>
            <a:off x="6102377"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04" name="Google Shape;1004;p181"/>
          <p:cNvSpPr/>
          <p:nvPr/>
        </p:nvSpPr>
        <p:spPr>
          <a:xfrm>
            <a:off x="9134998"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05" name="Google Shape;1005;p181"/>
          <p:cNvSpPr txBox="1">
            <a:spLocks noGrp="1"/>
          </p:cNvSpPr>
          <p:nvPr>
            <p:ph type="body" idx="5"/>
          </p:nvPr>
        </p:nvSpPr>
        <p:spPr>
          <a:xfrm>
            <a:off x="9147189"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06" name="Google Shape;1006;p181"/>
          <p:cNvSpPr/>
          <p:nvPr/>
        </p:nvSpPr>
        <p:spPr>
          <a:xfrm>
            <a:off x="3040680"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07" name="Google Shape;1007;p181"/>
          <p:cNvSpPr txBox="1">
            <a:spLocks noGrp="1"/>
          </p:cNvSpPr>
          <p:nvPr>
            <p:ph type="body" idx="6"/>
          </p:nvPr>
        </p:nvSpPr>
        <p:spPr>
          <a:xfrm>
            <a:off x="3040679"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08" name="Google Shape;1008;p181"/>
          <p:cNvSpPr/>
          <p:nvPr/>
        </p:nvSpPr>
        <p:spPr>
          <a:xfrm>
            <a:off x="6085491"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09" name="Google Shape;1009;p181"/>
          <p:cNvSpPr txBox="1">
            <a:spLocks noGrp="1"/>
          </p:cNvSpPr>
          <p:nvPr>
            <p:ph type="body" idx="7"/>
          </p:nvPr>
        </p:nvSpPr>
        <p:spPr>
          <a:xfrm>
            <a:off x="6098246" y="1667238"/>
            <a:ext cx="3044811" cy="260063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10" name="Google Shape;1010;p181"/>
          <p:cNvSpPr/>
          <p:nvPr/>
        </p:nvSpPr>
        <p:spPr>
          <a:xfrm>
            <a:off x="9143059"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11" name="Google Shape;1011;p181"/>
          <p:cNvSpPr txBox="1">
            <a:spLocks noGrp="1"/>
          </p:cNvSpPr>
          <p:nvPr>
            <p:ph type="body" idx="8"/>
          </p:nvPr>
        </p:nvSpPr>
        <p:spPr>
          <a:xfrm>
            <a:off x="9143058"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ylko tytuł">
  <p:cSld name="1_Tylko tytuł 11">
    <p:bg>
      <p:bgPr>
        <a:solidFill>
          <a:srgbClr val="FF003C"/>
        </a:solidFill>
        <a:effectLst/>
      </p:bgPr>
    </p:bg>
    <p:spTree>
      <p:nvGrpSpPr>
        <p:cNvPr id="1" name="Shape 1012"/>
        <p:cNvGrpSpPr/>
        <p:nvPr/>
      </p:nvGrpSpPr>
      <p:grpSpPr>
        <a:xfrm>
          <a:off x="0" y="0"/>
          <a:ext cx="0" cy="0"/>
          <a:chOff x="0" y="0"/>
          <a:chExt cx="0" cy="0"/>
        </a:xfrm>
      </p:grpSpPr>
      <p:sp>
        <p:nvSpPr>
          <p:cNvPr id="1013" name="Google Shape;1013;p182"/>
          <p:cNvSpPr txBox="1">
            <a:spLocks noGrp="1"/>
          </p:cNvSpPr>
          <p:nvPr>
            <p:ph type="title"/>
          </p:nvPr>
        </p:nvSpPr>
        <p:spPr>
          <a:xfrm>
            <a:off x="493985" y="365125"/>
            <a:ext cx="8912773" cy="265134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14" name="Google Shape;1014;p182"/>
          <p:cNvPicPr preferRelativeResize="0"/>
          <p:nvPr/>
        </p:nvPicPr>
        <p:blipFill rotWithShape="1">
          <a:blip r:embed="rId2">
            <a:alphaModFix/>
          </a:blip>
          <a:srcRect/>
          <a:stretch/>
        </p:blipFill>
        <p:spPr>
          <a:xfrm>
            <a:off x="0" y="3296126"/>
            <a:ext cx="12192000" cy="3062253"/>
          </a:xfrm>
          <a:prstGeom prst="rect">
            <a:avLst/>
          </a:prstGeom>
          <a:noFill/>
          <a:ln>
            <a:noFill/>
          </a:ln>
        </p:spPr>
      </p:pic>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lajd tytułowy" type="title">
  <p:cSld name="TITLE">
    <p:spTree>
      <p:nvGrpSpPr>
        <p:cNvPr id="1" name="Shape 1015"/>
        <p:cNvGrpSpPr/>
        <p:nvPr/>
      </p:nvGrpSpPr>
      <p:grpSpPr>
        <a:xfrm>
          <a:off x="0" y="0"/>
          <a:ext cx="0" cy="0"/>
          <a:chOff x="0" y="0"/>
          <a:chExt cx="0" cy="0"/>
        </a:xfrm>
      </p:grpSpPr>
      <p:sp>
        <p:nvSpPr>
          <p:cNvPr id="1016" name="Google Shape;1016;p18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7" name="Google Shape;1017;p18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18" name="Google Shape;1018;p1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9" name="Google Shape;1019;p1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0" name="Google Shape;1020;p1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Nagłówek sekcji" type="secHead">
  <p:cSld name="SECTION_HEADER">
    <p:spTree>
      <p:nvGrpSpPr>
        <p:cNvPr id="1" name="Shape 1021"/>
        <p:cNvGrpSpPr/>
        <p:nvPr/>
      </p:nvGrpSpPr>
      <p:grpSpPr>
        <a:xfrm>
          <a:off x="0" y="0"/>
          <a:ext cx="0" cy="0"/>
          <a:chOff x="0" y="0"/>
          <a:chExt cx="0" cy="0"/>
        </a:xfrm>
      </p:grpSpPr>
      <p:sp>
        <p:nvSpPr>
          <p:cNvPr id="1022" name="Google Shape;1022;p18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3" name="Google Shape;1023;p18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24" name="Google Shape;1024;p1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5" name="Google Shape;1025;p1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6" name="Google Shape;1026;p1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wa elementy zawartości" type="twoObj">
  <p:cSld name="TWO_OBJECTS">
    <p:spTree>
      <p:nvGrpSpPr>
        <p:cNvPr id="1" name="Shape 1027"/>
        <p:cNvGrpSpPr/>
        <p:nvPr/>
      </p:nvGrpSpPr>
      <p:grpSpPr>
        <a:xfrm>
          <a:off x="0" y="0"/>
          <a:ext cx="0" cy="0"/>
          <a:chOff x="0" y="0"/>
          <a:chExt cx="0" cy="0"/>
        </a:xfrm>
      </p:grpSpPr>
      <p:sp>
        <p:nvSpPr>
          <p:cNvPr id="1028" name="Google Shape;1028;p1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9" name="Google Shape;1029;p18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0" name="Google Shape;1030;p18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1" name="Google Shape;1031;p1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2" name="Google Shape;1032;p1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3" name="Google Shape;1033;p1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Porównanie" type="twoTxTwoObj">
  <p:cSld name="TWO_OBJECTS_WITH_TEXT">
    <p:spTree>
      <p:nvGrpSpPr>
        <p:cNvPr id="1" name="Shape 1034"/>
        <p:cNvGrpSpPr/>
        <p:nvPr/>
      </p:nvGrpSpPr>
      <p:grpSpPr>
        <a:xfrm>
          <a:off x="0" y="0"/>
          <a:ext cx="0" cy="0"/>
          <a:chOff x="0" y="0"/>
          <a:chExt cx="0" cy="0"/>
        </a:xfrm>
      </p:grpSpPr>
      <p:sp>
        <p:nvSpPr>
          <p:cNvPr id="1035" name="Google Shape;1035;p18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6" name="Google Shape;1036;p18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37" name="Google Shape;1037;p18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8" name="Google Shape;1038;p18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39" name="Google Shape;1039;p18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0" name="Google Shape;1040;p1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1" name="Google Shape;1041;p1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2" name="Google Shape;1042;p1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Zawartość z podpisem" type="objTx">
  <p:cSld name="OBJECT_WITH_CAPTION_TEXT">
    <p:spTree>
      <p:nvGrpSpPr>
        <p:cNvPr id="1" name="Shape 1043"/>
        <p:cNvGrpSpPr/>
        <p:nvPr/>
      </p:nvGrpSpPr>
      <p:grpSpPr>
        <a:xfrm>
          <a:off x="0" y="0"/>
          <a:ext cx="0" cy="0"/>
          <a:chOff x="0" y="0"/>
          <a:chExt cx="0" cy="0"/>
        </a:xfrm>
      </p:grpSpPr>
      <p:sp>
        <p:nvSpPr>
          <p:cNvPr id="1044" name="Google Shape;1044;p18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5" name="Google Shape;1045;p18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6" name="Google Shape;1046;p18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47" name="Google Shape;1047;p18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8" name="Google Shape;1048;p18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9" name="Google Shape;1049;p18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braz z podpisem" type="picTx">
  <p:cSld name="PICTURE_WITH_CAPTION_TEXT">
    <p:spTree>
      <p:nvGrpSpPr>
        <p:cNvPr id="1" name="Shape 1050"/>
        <p:cNvGrpSpPr/>
        <p:nvPr/>
      </p:nvGrpSpPr>
      <p:grpSpPr>
        <a:xfrm>
          <a:off x="0" y="0"/>
          <a:ext cx="0" cy="0"/>
          <a:chOff x="0" y="0"/>
          <a:chExt cx="0" cy="0"/>
        </a:xfrm>
      </p:grpSpPr>
      <p:sp>
        <p:nvSpPr>
          <p:cNvPr id="1051" name="Google Shape;1051;p18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2" name="Google Shape;1052;p188"/>
          <p:cNvSpPr>
            <a:spLocks noGrp="1"/>
          </p:cNvSpPr>
          <p:nvPr>
            <p:ph type="pic" idx="2"/>
          </p:nvPr>
        </p:nvSpPr>
        <p:spPr>
          <a:xfrm>
            <a:off x="5183188" y="987425"/>
            <a:ext cx="6172200" cy="4873625"/>
          </a:xfrm>
          <a:prstGeom prst="rect">
            <a:avLst/>
          </a:prstGeom>
          <a:noFill/>
          <a:ln>
            <a:noFill/>
          </a:ln>
        </p:spPr>
      </p:sp>
      <p:sp>
        <p:nvSpPr>
          <p:cNvPr id="1053" name="Google Shape;1053;p18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4" name="Google Shape;1054;p18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5" name="Google Shape;1055;p18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6" name="Google Shape;1056;p18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ytuł i tekst pionowy" type="vertTx">
  <p:cSld name="VERTICAL_TEXT">
    <p:spTree>
      <p:nvGrpSpPr>
        <p:cNvPr id="1" name="Shape 1057"/>
        <p:cNvGrpSpPr/>
        <p:nvPr/>
      </p:nvGrpSpPr>
      <p:grpSpPr>
        <a:xfrm>
          <a:off x="0" y="0"/>
          <a:ext cx="0" cy="0"/>
          <a:chOff x="0" y="0"/>
          <a:chExt cx="0" cy="0"/>
        </a:xfrm>
      </p:grpSpPr>
      <p:sp>
        <p:nvSpPr>
          <p:cNvPr id="1058" name="Google Shape;1058;p18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9" name="Google Shape;1059;p18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0" name="Google Shape;1060;p18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1" name="Google Shape;1061;p18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2" name="Google Shape;1062;p1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ytuł pionowy i tekst" type="vertTitleAndTx">
  <p:cSld name="VERTICAL_TITLE_AND_VERTICAL_TEXT">
    <p:spTree>
      <p:nvGrpSpPr>
        <p:cNvPr id="1" name="Shape 1063"/>
        <p:cNvGrpSpPr/>
        <p:nvPr/>
      </p:nvGrpSpPr>
      <p:grpSpPr>
        <a:xfrm>
          <a:off x="0" y="0"/>
          <a:ext cx="0" cy="0"/>
          <a:chOff x="0" y="0"/>
          <a:chExt cx="0" cy="0"/>
        </a:xfrm>
      </p:grpSpPr>
      <p:sp>
        <p:nvSpPr>
          <p:cNvPr id="1064" name="Google Shape;1064;p19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5" name="Google Shape;1065;p19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6" name="Google Shape;1066;p19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7" name="Google Shape;1067;p19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8" name="Google Shape;1068;p19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AAD91-DF72-E2E0-8069-51DCA18870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l-PL"/>
          </a:p>
        </p:txBody>
      </p:sp>
      <p:sp>
        <p:nvSpPr>
          <p:cNvPr id="3" name="Subtitle 2">
            <a:extLst>
              <a:ext uri="{FF2B5EF4-FFF2-40B4-BE49-F238E27FC236}">
                <a16:creationId xmlns:a16="http://schemas.microsoft.com/office/drawing/2014/main" id="{F7AE02F8-8956-0550-459A-08811FE23B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l-PL"/>
          </a:p>
        </p:txBody>
      </p:sp>
      <p:sp>
        <p:nvSpPr>
          <p:cNvPr id="4" name="Date Placeholder 3">
            <a:extLst>
              <a:ext uri="{FF2B5EF4-FFF2-40B4-BE49-F238E27FC236}">
                <a16:creationId xmlns:a16="http://schemas.microsoft.com/office/drawing/2014/main" id="{4CA2C40E-170E-148A-9E15-E2F44EA0ED30}"/>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5" name="Footer Placeholder 4">
            <a:extLst>
              <a:ext uri="{FF2B5EF4-FFF2-40B4-BE49-F238E27FC236}">
                <a16:creationId xmlns:a16="http://schemas.microsoft.com/office/drawing/2014/main" id="{6AC6DC88-01BA-6D50-73BD-8A9F91666B6A}"/>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4F24A610-4998-2E09-7995-88647582817D}"/>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21221933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60C3C-C757-994F-4879-F396DEC745C8}"/>
              </a:ext>
            </a:extLst>
          </p:cNvPr>
          <p:cNvSpPr>
            <a:spLocks noGrp="1"/>
          </p:cNvSpPr>
          <p:nvPr>
            <p:ph type="title"/>
          </p:nvPr>
        </p:nvSpPr>
        <p:spPr/>
        <p:txBody>
          <a:bodyPr/>
          <a:lstStyle/>
          <a:p>
            <a:r>
              <a:rPr lang="en-US"/>
              <a:t>Click to edit Master title style</a:t>
            </a:r>
            <a:endParaRPr lang="pl-PL"/>
          </a:p>
        </p:txBody>
      </p:sp>
      <p:sp>
        <p:nvSpPr>
          <p:cNvPr id="3" name="Content Placeholder 2">
            <a:extLst>
              <a:ext uri="{FF2B5EF4-FFF2-40B4-BE49-F238E27FC236}">
                <a16:creationId xmlns:a16="http://schemas.microsoft.com/office/drawing/2014/main" id="{53D6FD76-43F4-5628-5C6D-E081380C73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a:extLst>
              <a:ext uri="{FF2B5EF4-FFF2-40B4-BE49-F238E27FC236}">
                <a16:creationId xmlns:a16="http://schemas.microsoft.com/office/drawing/2014/main" id="{BF9355EB-BCB5-A96B-53C3-AC3AD95C6BCE}"/>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5" name="Footer Placeholder 4">
            <a:extLst>
              <a:ext uri="{FF2B5EF4-FFF2-40B4-BE49-F238E27FC236}">
                <a16:creationId xmlns:a16="http://schemas.microsoft.com/office/drawing/2014/main" id="{C431F095-1323-920A-AAC1-4535E5DD7D9F}"/>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3F51B620-4007-05ED-2F1D-17F37B2FCCE2}"/>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17141801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85E06-B09C-D4E4-F4B6-D5F18000DF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l-PL"/>
          </a:p>
        </p:txBody>
      </p:sp>
      <p:sp>
        <p:nvSpPr>
          <p:cNvPr id="3" name="Text Placeholder 2">
            <a:extLst>
              <a:ext uri="{FF2B5EF4-FFF2-40B4-BE49-F238E27FC236}">
                <a16:creationId xmlns:a16="http://schemas.microsoft.com/office/drawing/2014/main" id="{13621850-9E2C-49B3-FDE9-94781F442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BF023C-4137-529E-DABC-50C34CE0BB09}"/>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5" name="Footer Placeholder 4">
            <a:extLst>
              <a:ext uri="{FF2B5EF4-FFF2-40B4-BE49-F238E27FC236}">
                <a16:creationId xmlns:a16="http://schemas.microsoft.com/office/drawing/2014/main" id="{ACE9828B-BD15-CF3D-0AE5-756221C8197B}"/>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92254D39-F56B-C8BE-94DA-AF609CAC9026}"/>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42785151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A2159-CC16-124B-9072-E1C9C4EB7B3F}"/>
              </a:ext>
            </a:extLst>
          </p:cNvPr>
          <p:cNvSpPr>
            <a:spLocks noGrp="1"/>
          </p:cNvSpPr>
          <p:nvPr>
            <p:ph type="title"/>
          </p:nvPr>
        </p:nvSpPr>
        <p:spPr/>
        <p:txBody>
          <a:bodyPr/>
          <a:lstStyle/>
          <a:p>
            <a:r>
              <a:rPr lang="en-US"/>
              <a:t>Click to edit Master title style</a:t>
            </a:r>
            <a:endParaRPr lang="pl-PL"/>
          </a:p>
        </p:txBody>
      </p:sp>
      <p:sp>
        <p:nvSpPr>
          <p:cNvPr id="3" name="Content Placeholder 2">
            <a:extLst>
              <a:ext uri="{FF2B5EF4-FFF2-40B4-BE49-F238E27FC236}">
                <a16:creationId xmlns:a16="http://schemas.microsoft.com/office/drawing/2014/main" id="{0C577480-C5BD-56BD-3938-20DC9F0302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Content Placeholder 3">
            <a:extLst>
              <a:ext uri="{FF2B5EF4-FFF2-40B4-BE49-F238E27FC236}">
                <a16:creationId xmlns:a16="http://schemas.microsoft.com/office/drawing/2014/main" id="{80AC5065-CDB5-0D92-AD86-374A880DD3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Date Placeholder 4">
            <a:extLst>
              <a:ext uri="{FF2B5EF4-FFF2-40B4-BE49-F238E27FC236}">
                <a16:creationId xmlns:a16="http://schemas.microsoft.com/office/drawing/2014/main" id="{27B8F9C1-96AA-1BA4-0371-FD6B48EDCEFD}"/>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6" name="Footer Placeholder 5">
            <a:extLst>
              <a:ext uri="{FF2B5EF4-FFF2-40B4-BE49-F238E27FC236}">
                <a16:creationId xmlns:a16="http://schemas.microsoft.com/office/drawing/2014/main" id="{4304626F-4000-F380-DD92-292D496EF23E}"/>
              </a:ext>
            </a:extLst>
          </p:cNvPr>
          <p:cNvSpPr>
            <a:spLocks noGrp="1"/>
          </p:cNvSpPr>
          <p:nvPr>
            <p:ph type="ftr" sz="quarter" idx="11"/>
          </p:nvPr>
        </p:nvSpPr>
        <p:spPr/>
        <p:txBody>
          <a:bodyPr/>
          <a:lstStyle/>
          <a:p>
            <a:endParaRPr lang="pl-PL"/>
          </a:p>
        </p:txBody>
      </p:sp>
      <p:sp>
        <p:nvSpPr>
          <p:cNvPr id="7" name="Slide Number Placeholder 6">
            <a:extLst>
              <a:ext uri="{FF2B5EF4-FFF2-40B4-BE49-F238E27FC236}">
                <a16:creationId xmlns:a16="http://schemas.microsoft.com/office/drawing/2014/main" id="{796DC284-2E92-ABAC-8CC4-2370639B2BC5}"/>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4081932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86DDD-4372-9103-15CD-D3CA18E00B01}"/>
              </a:ext>
            </a:extLst>
          </p:cNvPr>
          <p:cNvSpPr>
            <a:spLocks noGrp="1"/>
          </p:cNvSpPr>
          <p:nvPr>
            <p:ph type="title"/>
          </p:nvPr>
        </p:nvSpPr>
        <p:spPr>
          <a:xfrm>
            <a:off x="839788" y="365125"/>
            <a:ext cx="10515600" cy="1325563"/>
          </a:xfrm>
        </p:spPr>
        <p:txBody>
          <a:bodyPr/>
          <a:lstStyle/>
          <a:p>
            <a:r>
              <a:rPr lang="en-US"/>
              <a:t>Click to edit Master title style</a:t>
            </a:r>
            <a:endParaRPr lang="pl-PL"/>
          </a:p>
        </p:txBody>
      </p:sp>
      <p:sp>
        <p:nvSpPr>
          <p:cNvPr id="3" name="Text Placeholder 2">
            <a:extLst>
              <a:ext uri="{FF2B5EF4-FFF2-40B4-BE49-F238E27FC236}">
                <a16:creationId xmlns:a16="http://schemas.microsoft.com/office/drawing/2014/main" id="{81245AAD-BE29-26B0-A4CE-24E3CAEBDD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9D7EF8-038D-D255-31A6-34BA02F54E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Text Placeholder 4">
            <a:extLst>
              <a:ext uri="{FF2B5EF4-FFF2-40B4-BE49-F238E27FC236}">
                <a16:creationId xmlns:a16="http://schemas.microsoft.com/office/drawing/2014/main" id="{19640E83-6AE8-B189-FB67-32BF21FE03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6FA5AD-B8A7-4B88-D39A-93237B2B1A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7" name="Date Placeholder 6">
            <a:extLst>
              <a:ext uri="{FF2B5EF4-FFF2-40B4-BE49-F238E27FC236}">
                <a16:creationId xmlns:a16="http://schemas.microsoft.com/office/drawing/2014/main" id="{8F4EF757-F11F-E3BA-AB3B-362C534A059B}"/>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8" name="Footer Placeholder 7">
            <a:extLst>
              <a:ext uri="{FF2B5EF4-FFF2-40B4-BE49-F238E27FC236}">
                <a16:creationId xmlns:a16="http://schemas.microsoft.com/office/drawing/2014/main" id="{DB732124-B70D-E4F6-6F72-3C3078892992}"/>
              </a:ext>
            </a:extLst>
          </p:cNvPr>
          <p:cNvSpPr>
            <a:spLocks noGrp="1"/>
          </p:cNvSpPr>
          <p:nvPr>
            <p:ph type="ftr" sz="quarter" idx="11"/>
          </p:nvPr>
        </p:nvSpPr>
        <p:spPr/>
        <p:txBody>
          <a:bodyPr/>
          <a:lstStyle/>
          <a:p>
            <a:endParaRPr lang="pl-PL"/>
          </a:p>
        </p:txBody>
      </p:sp>
      <p:sp>
        <p:nvSpPr>
          <p:cNvPr id="9" name="Slide Number Placeholder 8">
            <a:extLst>
              <a:ext uri="{FF2B5EF4-FFF2-40B4-BE49-F238E27FC236}">
                <a16:creationId xmlns:a16="http://schemas.microsoft.com/office/drawing/2014/main" id="{AAD2D3CB-DA7E-FC00-C917-5DE818E743FB}"/>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14498833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63624-A448-A0FF-1E5C-6FA842C50CC1}"/>
              </a:ext>
            </a:extLst>
          </p:cNvPr>
          <p:cNvSpPr>
            <a:spLocks noGrp="1"/>
          </p:cNvSpPr>
          <p:nvPr>
            <p:ph type="title"/>
          </p:nvPr>
        </p:nvSpPr>
        <p:spPr/>
        <p:txBody>
          <a:bodyPr/>
          <a:lstStyle/>
          <a:p>
            <a:r>
              <a:rPr lang="en-US"/>
              <a:t>Click to edit Master title style</a:t>
            </a:r>
            <a:endParaRPr lang="pl-PL"/>
          </a:p>
        </p:txBody>
      </p:sp>
      <p:sp>
        <p:nvSpPr>
          <p:cNvPr id="3" name="Date Placeholder 2">
            <a:extLst>
              <a:ext uri="{FF2B5EF4-FFF2-40B4-BE49-F238E27FC236}">
                <a16:creationId xmlns:a16="http://schemas.microsoft.com/office/drawing/2014/main" id="{B7636C0B-14E1-FC80-A380-8E283D24DCBD}"/>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4" name="Footer Placeholder 3">
            <a:extLst>
              <a:ext uri="{FF2B5EF4-FFF2-40B4-BE49-F238E27FC236}">
                <a16:creationId xmlns:a16="http://schemas.microsoft.com/office/drawing/2014/main" id="{C9B01C2F-8877-85AF-4C1A-028A1D33DF0E}"/>
              </a:ext>
            </a:extLst>
          </p:cNvPr>
          <p:cNvSpPr>
            <a:spLocks noGrp="1"/>
          </p:cNvSpPr>
          <p:nvPr>
            <p:ph type="ftr" sz="quarter" idx="11"/>
          </p:nvPr>
        </p:nvSpPr>
        <p:spPr/>
        <p:txBody>
          <a:bodyPr/>
          <a:lstStyle/>
          <a:p>
            <a:endParaRPr lang="pl-PL"/>
          </a:p>
        </p:txBody>
      </p:sp>
      <p:sp>
        <p:nvSpPr>
          <p:cNvPr id="5" name="Slide Number Placeholder 4">
            <a:extLst>
              <a:ext uri="{FF2B5EF4-FFF2-40B4-BE49-F238E27FC236}">
                <a16:creationId xmlns:a16="http://schemas.microsoft.com/office/drawing/2014/main" id="{123548CD-0504-DD59-9C37-0415B3011FD1}"/>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20176617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48709F-D4CD-FF87-B560-A576C4AF1EBF}"/>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3" name="Footer Placeholder 2">
            <a:extLst>
              <a:ext uri="{FF2B5EF4-FFF2-40B4-BE49-F238E27FC236}">
                <a16:creationId xmlns:a16="http://schemas.microsoft.com/office/drawing/2014/main" id="{A0EA4D08-4CF4-0C22-EE22-552708DF1B81}"/>
              </a:ext>
            </a:extLst>
          </p:cNvPr>
          <p:cNvSpPr>
            <a:spLocks noGrp="1"/>
          </p:cNvSpPr>
          <p:nvPr>
            <p:ph type="ftr" sz="quarter" idx="11"/>
          </p:nvPr>
        </p:nvSpPr>
        <p:spPr/>
        <p:txBody>
          <a:bodyPr/>
          <a:lstStyle/>
          <a:p>
            <a:endParaRPr lang="pl-PL"/>
          </a:p>
        </p:txBody>
      </p:sp>
      <p:sp>
        <p:nvSpPr>
          <p:cNvPr id="4" name="Slide Number Placeholder 3">
            <a:extLst>
              <a:ext uri="{FF2B5EF4-FFF2-40B4-BE49-F238E27FC236}">
                <a16:creationId xmlns:a16="http://schemas.microsoft.com/office/drawing/2014/main" id="{F9D2FC2C-E21B-CFD2-EF26-AE30CDB87ABF}"/>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15775957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117D9-E8CC-B328-806A-C741C0C330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l-PL"/>
          </a:p>
        </p:txBody>
      </p:sp>
      <p:sp>
        <p:nvSpPr>
          <p:cNvPr id="3" name="Content Placeholder 2">
            <a:extLst>
              <a:ext uri="{FF2B5EF4-FFF2-40B4-BE49-F238E27FC236}">
                <a16:creationId xmlns:a16="http://schemas.microsoft.com/office/drawing/2014/main" id="{D5AE710B-AF24-6A15-7F3B-58595500A4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Text Placeholder 3">
            <a:extLst>
              <a:ext uri="{FF2B5EF4-FFF2-40B4-BE49-F238E27FC236}">
                <a16:creationId xmlns:a16="http://schemas.microsoft.com/office/drawing/2014/main" id="{8C2C2AF2-1438-AEA9-E0D8-6786E73E4E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62D526-0912-B2C6-6F3E-B6FA3BC0617E}"/>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6" name="Footer Placeholder 5">
            <a:extLst>
              <a:ext uri="{FF2B5EF4-FFF2-40B4-BE49-F238E27FC236}">
                <a16:creationId xmlns:a16="http://schemas.microsoft.com/office/drawing/2014/main" id="{603B4CAB-01CC-32BC-5B23-6C4CD60617E8}"/>
              </a:ext>
            </a:extLst>
          </p:cNvPr>
          <p:cNvSpPr>
            <a:spLocks noGrp="1"/>
          </p:cNvSpPr>
          <p:nvPr>
            <p:ph type="ftr" sz="quarter" idx="11"/>
          </p:nvPr>
        </p:nvSpPr>
        <p:spPr/>
        <p:txBody>
          <a:bodyPr/>
          <a:lstStyle/>
          <a:p>
            <a:endParaRPr lang="pl-PL"/>
          </a:p>
        </p:txBody>
      </p:sp>
      <p:sp>
        <p:nvSpPr>
          <p:cNvPr id="7" name="Slide Number Placeholder 6">
            <a:extLst>
              <a:ext uri="{FF2B5EF4-FFF2-40B4-BE49-F238E27FC236}">
                <a16:creationId xmlns:a16="http://schemas.microsoft.com/office/drawing/2014/main" id="{E6FA324C-E48A-6AE4-3C0F-DFBFE42CA5C9}"/>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20258930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DF4BD-4FEC-0913-AB54-5D42D6D556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l-PL"/>
          </a:p>
        </p:txBody>
      </p:sp>
      <p:sp>
        <p:nvSpPr>
          <p:cNvPr id="3" name="Picture Placeholder 2">
            <a:extLst>
              <a:ext uri="{FF2B5EF4-FFF2-40B4-BE49-F238E27FC236}">
                <a16:creationId xmlns:a16="http://schemas.microsoft.com/office/drawing/2014/main" id="{1E44185A-390D-18F1-345C-2CEE876C61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Text Placeholder 3">
            <a:extLst>
              <a:ext uri="{FF2B5EF4-FFF2-40B4-BE49-F238E27FC236}">
                <a16:creationId xmlns:a16="http://schemas.microsoft.com/office/drawing/2014/main" id="{9AE565AD-7727-6DD9-79E7-0C66BB9BB0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1682D9-EF6C-6829-CFDB-72129B224B93}"/>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6" name="Footer Placeholder 5">
            <a:extLst>
              <a:ext uri="{FF2B5EF4-FFF2-40B4-BE49-F238E27FC236}">
                <a16:creationId xmlns:a16="http://schemas.microsoft.com/office/drawing/2014/main" id="{DDF86221-CFEF-6600-8972-0859282982BD}"/>
              </a:ext>
            </a:extLst>
          </p:cNvPr>
          <p:cNvSpPr>
            <a:spLocks noGrp="1"/>
          </p:cNvSpPr>
          <p:nvPr>
            <p:ph type="ftr" sz="quarter" idx="11"/>
          </p:nvPr>
        </p:nvSpPr>
        <p:spPr/>
        <p:txBody>
          <a:bodyPr/>
          <a:lstStyle/>
          <a:p>
            <a:endParaRPr lang="pl-PL"/>
          </a:p>
        </p:txBody>
      </p:sp>
      <p:sp>
        <p:nvSpPr>
          <p:cNvPr id="7" name="Slide Number Placeholder 6">
            <a:extLst>
              <a:ext uri="{FF2B5EF4-FFF2-40B4-BE49-F238E27FC236}">
                <a16:creationId xmlns:a16="http://schemas.microsoft.com/office/drawing/2014/main" id="{5A3EABC0-540D-1FCD-AD16-EBC46E224DAF}"/>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15615098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90F3F-4670-E1C7-7063-3E22058297B9}"/>
              </a:ext>
            </a:extLst>
          </p:cNvPr>
          <p:cNvSpPr>
            <a:spLocks noGrp="1"/>
          </p:cNvSpPr>
          <p:nvPr>
            <p:ph type="title"/>
          </p:nvPr>
        </p:nvSpPr>
        <p:spPr/>
        <p:txBody>
          <a:bodyPr/>
          <a:lstStyle/>
          <a:p>
            <a:r>
              <a:rPr lang="en-US"/>
              <a:t>Click to edit Master title style</a:t>
            </a:r>
            <a:endParaRPr lang="pl-PL"/>
          </a:p>
        </p:txBody>
      </p:sp>
      <p:sp>
        <p:nvSpPr>
          <p:cNvPr id="3" name="Vertical Text Placeholder 2">
            <a:extLst>
              <a:ext uri="{FF2B5EF4-FFF2-40B4-BE49-F238E27FC236}">
                <a16:creationId xmlns:a16="http://schemas.microsoft.com/office/drawing/2014/main" id="{A7209F96-407F-BFF4-9050-35BAF3AD71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a:extLst>
              <a:ext uri="{FF2B5EF4-FFF2-40B4-BE49-F238E27FC236}">
                <a16:creationId xmlns:a16="http://schemas.microsoft.com/office/drawing/2014/main" id="{7AE74043-83C1-A650-1730-8AD324EAD478}"/>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5" name="Footer Placeholder 4">
            <a:extLst>
              <a:ext uri="{FF2B5EF4-FFF2-40B4-BE49-F238E27FC236}">
                <a16:creationId xmlns:a16="http://schemas.microsoft.com/office/drawing/2014/main" id="{1749CCA8-F03D-2451-F7F4-7139F9EB3554}"/>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301F0F23-D702-5CE0-F97C-E499036ED305}"/>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25698798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A14D62-980E-EAFD-80E2-E03B6506E6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l-PL"/>
          </a:p>
        </p:txBody>
      </p:sp>
      <p:sp>
        <p:nvSpPr>
          <p:cNvPr id="3" name="Vertical Text Placeholder 2">
            <a:extLst>
              <a:ext uri="{FF2B5EF4-FFF2-40B4-BE49-F238E27FC236}">
                <a16:creationId xmlns:a16="http://schemas.microsoft.com/office/drawing/2014/main" id="{2E67E269-C658-B4A1-F661-93C0DC7A20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a:extLst>
              <a:ext uri="{FF2B5EF4-FFF2-40B4-BE49-F238E27FC236}">
                <a16:creationId xmlns:a16="http://schemas.microsoft.com/office/drawing/2014/main" id="{0114E8BD-9E61-35FD-6284-F7A80EB7AEB8}"/>
              </a:ext>
            </a:extLst>
          </p:cNvPr>
          <p:cNvSpPr>
            <a:spLocks noGrp="1"/>
          </p:cNvSpPr>
          <p:nvPr>
            <p:ph type="dt" sz="half" idx="10"/>
          </p:nvPr>
        </p:nvSpPr>
        <p:spPr/>
        <p:txBody>
          <a:bodyPr/>
          <a:lstStyle/>
          <a:p>
            <a:fld id="{0D09ECBD-19A4-4B07-9354-244F5653649C}" type="datetimeFigureOut">
              <a:rPr lang="pl-PL" smtClean="0"/>
              <a:t>18.10.2024</a:t>
            </a:fld>
            <a:endParaRPr lang="pl-PL"/>
          </a:p>
        </p:txBody>
      </p:sp>
      <p:sp>
        <p:nvSpPr>
          <p:cNvPr id="5" name="Footer Placeholder 4">
            <a:extLst>
              <a:ext uri="{FF2B5EF4-FFF2-40B4-BE49-F238E27FC236}">
                <a16:creationId xmlns:a16="http://schemas.microsoft.com/office/drawing/2014/main" id="{0FF5B9A7-EFBB-9906-84A8-9A171F8F23FC}"/>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827EDD79-6F73-ECED-3A0B-E2017D07FC3B}"/>
              </a:ext>
            </a:extLst>
          </p:cNvPr>
          <p:cNvSpPr>
            <a:spLocks noGrp="1"/>
          </p:cNvSpPr>
          <p:nvPr>
            <p:ph type="sldNum" sz="quarter" idx="12"/>
          </p:nvPr>
        </p:nvSpPr>
        <p:spPr/>
        <p:txBody>
          <a:bodyPr/>
          <a:lstStyle/>
          <a:p>
            <a:fld id="{01E8C96F-7385-46BE-A270-EABF692E59B2}" type="slidenum">
              <a:rPr lang="pl-PL" smtClean="0"/>
              <a:t>‹#›</a:t>
            </a:fld>
            <a:endParaRPr lang="pl-PL"/>
          </a:p>
        </p:txBody>
      </p:sp>
    </p:spTree>
    <p:extLst>
      <p:ext uri="{BB962C8B-B14F-4D97-AF65-F5344CB8AC3E}">
        <p14:creationId xmlns:p14="http://schemas.microsoft.com/office/powerpoint/2010/main" val="14091619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ylko tytuł" type="titleOnly">
  <p:cSld name="Tylko tytuł">
    <p:spTree>
      <p:nvGrpSpPr>
        <p:cNvPr id="1" name="Shape 17"/>
        <p:cNvGrpSpPr/>
        <p:nvPr/>
      </p:nvGrpSpPr>
      <p:grpSpPr>
        <a:xfrm>
          <a:off x="0" y="0"/>
          <a:ext cx="0" cy="0"/>
          <a:chOff x="0" y="0"/>
          <a:chExt cx="0" cy="0"/>
        </a:xfrm>
      </p:grpSpPr>
      <p:sp>
        <p:nvSpPr>
          <p:cNvPr id="18" name="Google Shape;18;p18"/>
          <p:cNvSpPr>
            <a:spLocks noGrp="1"/>
          </p:cNvSpPr>
          <p:nvPr>
            <p:ph type="pic" idx="2"/>
          </p:nvPr>
        </p:nvSpPr>
        <p:spPr>
          <a:xfrm>
            <a:off x="0" y="2"/>
            <a:ext cx="12192000" cy="6857998"/>
          </a:xfrm>
          <a:prstGeom prst="rect">
            <a:avLst/>
          </a:prstGeom>
          <a:solidFill>
            <a:schemeClr val="lt1"/>
          </a:solidFill>
          <a:ln>
            <a:noFill/>
          </a:ln>
        </p:spPr>
      </p:sp>
      <p:sp>
        <p:nvSpPr>
          <p:cNvPr id="19" name="Google Shape;19;p18"/>
          <p:cNvSpPr txBox="1">
            <a:spLocks noGrp="1"/>
          </p:cNvSpPr>
          <p:nvPr>
            <p:ph type="title"/>
          </p:nvPr>
        </p:nvSpPr>
        <p:spPr>
          <a:xfrm>
            <a:off x="493985" y="365125"/>
            <a:ext cx="6294089"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8"/>
          <p:cNvSpPr txBox="1">
            <a:spLocks noGrp="1"/>
          </p:cNvSpPr>
          <p:nvPr>
            <p:ph type="body" idx="1"/>
          </p:nvPr>
        </p:nvSpPr>
        <p:spPr>
          <a:xfrm>
            <a:off x="493986" y="2829261"/>
            <a:ext cx="5108029" cy="344811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368538869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3.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5"/>
        <p:cNvGrpSpPr/>
        <p:nvPr/>
      </p:nvGrpSpPr>
      <p:grpSpPr>
        <a:xfrm>
          <a:off x="0" y="0"/>
          <a:ext cx="0" cy="0"/>
          <a:chOff x="0" y="0"/>
          <a:chExt cx="0" cy="0"/>
        </a:xfrm>
      </p:grpSpPr>
      <p:sp>
        <p:nvSpPr>
          <p:cNvPr id="766" name="Google Shape;766;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67" name="Google Shape;767;p6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8" name="Google Shape;768;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69" name="Google Shape;769;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70" name="Google Shape;770;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 bg1="lt1" tx1="dk1" bg2="dk2" tx2="lt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95" r:id="rId21"/>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7"/>
        <p:cNvGrpSpPr/>
        <p:nvPr/>
      </p:nvGrpSpPr>
      <p:grpSpPr>
        <a:xfrm>
          <a:off x="0" y="0"/>
          <a:ext cx="0" cy="0"/>
          <a:chOff x="0" y="0"/>
          <a:chExt cx="0" cy="0"/>
        </a:xfrm>
      </p:grpSpPr>
      <p:sp>
        <p:nvSpPr>
          <p:cNvPr id="918" name="Google Shape;918;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19" name="Google Shape;919;p6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0" name="Google Shape;920;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21" name="Google Shape;921;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22" name="Google Shape;922;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cSld>
  <p:clrMap bg1="lt1" tx1="dk1" bg2="dk2" tx2="lt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BC1D6D-A8C8-B9DC-DE74-70AC70231F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l-PL"/>
          </a:p>
        </p:txBody>
      </p:sp>
      <p:sp>
        <p:nvSpPr>
          <p:cNvPr id="3" name="Text Placeholder 2">
            <a:extLst>
              <a:ext uri="{FF2B5EF4-FFF2-40B4-BE49-F238E27FC236}">
                <a16:creationId xmlns:a16="http://schemas.microsoft.com/office/drawing/2014/main" id="{CEF8BF69-FE9E-9D3D-C9C6-D0EA931F3A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a:extLst>
              <a:ext uri="{FF2B5EF4-FFF2-40B4-BE49-F238E27FC236}">
                <a16:creationId xmlns:a16="http://schemas.microsoft.com/office/drawing/2014/main" id="{54A6AF63-F0C4-59C7-75F1-F86D954EE5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ECBD-19A4-4B07-9354-244F5653649C}" type="datetimeFigureOut">
              <a:rPr lang="pl-PL" smtClean="0"/>
              <a:t>18.10.2024</a:t>
            </a:fld>
            <a:endParaRPr lang="pl-PL"/>
          </a:p>
        </p:txBody>
      </p:sp>
      <p:sp>
        <p:nvSpPr>
          <p:cNvPr id="5" name="Footer Placeholder 4">
            <a:extLst>
              <a:ext uri="{FF2B5EF4-FFF2-40B4-BE49-F238E27FC236}">
                <a16:creationId xmlns:a16="http://schemas.microsoft.com/office/drawing/2014/main" id="{04ECDB4F-84C0-B927-34AC-0AC08018C6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a:extLst>
              <a:ext uri="{FF2B5EF4-FFF2-40B4-BE49-F238E27FC236}">
                <a16:creationId xmlns:a16="http://schemas.microsoft.com/office/drawing/2014/main" id="{5DDF2547-3E37-B495-8A24-4AF1E3648C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E8C96F-7385-46BE-A270-EABF692E59B2}" type="slidenum">
              <a:rPr lang="pl-PL" smtClean="0"/>
              <a:t>‹#›</a:t>
            </a:fld>
            <a:endParaRPr lang="pl-PL"/>
          </a:p>
        </p:txBody>
      </p:sp>
    </p:spTree>
    <p:extLst>
      <p:ext uri="{BB962C8B-B14F-4D97-AF65-F5344CB8AC3E}">
        <p14:creationId xmlns:p14="http://schemas.microsoft.com/office/powerpoint/2010/main" val="2430323795"/>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tekstu 3">
            <a:extLst>
              <a:ext uri="{FF2B5EF4-FFF2-40B4-BE49-F238E27FC236}">
                <a16:creationId xmlns:a16="http://schemas.microsoft.com/office/drawing/2014/main" id="{DC1B6607-A13E-767C-2024-B67EBE55B76B}"/>
              </a:ext>
            </a:extLst>
          </p:cNvPr>
          <p:cNvSpPr>
            <a:spLocks noGrp="1"/>
          </p:cNvSpPr>
          <p:nvPr>
            <p:ph type="body" idx="1"/>
          </p:nvPr>
        </p:nvSpPr>
        <p:spPr>
          <a:xfrm>
            <a:off x="282320" y="1161327"/>
            <a:ext cx="10521148" cy="3448113"/>
          </a:xfrm>
        </p:spPr>
        <p:txBody>
          <a:bodyPr/>
          <a:lstStyle/>
          <a:p>
            <a:r>
              <a:rPr lang="pl-PL" dirty="0"/>
              <a:t>Agenda:</a:t>
            </a:r>
          </a:p>
          <a:p>
            <a:pPr marL="571500" indent="-342900">
              <a:buFont typeface="Arial" panose="020B0604020202020204" pitchFamily="34" charset="0"/>
              <a:buChar char="•"/>
            </a:pPr>
            <a:r>
              <a:rPr lang="pl-PL" dirty="0"/>
              <a:t>Merytoryczny i graficzny układ modelu</a:t>
            </a:r>
          </a:p>
          <a:p>
            <a:pPr marL="571500" indent="-342900">
              <a:buFont typeface="Arial" panose="020B0604020202020204" pitchFamily="34" charset="0"/>
              <a:buChar char="•"/>
            </a:pPr>
            <a:r>
              <a:rPr lang="pl-PL" dirty="0"/>
              <a:t>Business </a:t>
            </a:r>
            <a:r>
              <a:rPr lang="pl-PL" dirty="0" err="1"/>
              <a:t>metrics</a:t>
            </a:r>
            <a:r>
              <a:rPr lang="pl-PL" dirty="0"/>
              <a:t> – wybrane wskaźniki „</a:t>
            </a:r>
            <a:r>
              <a:rPr lang="pl-PL" dirty="0" err="1"/>
              <a:t>executive</a:t>
            </a:r>
            <a:r>
              <a:rPr lang="pl-PL" dirty="0"/>
              <a:t>” – wersja bazowa</a:t>
            </a:r>
          </a:p>
          <a:p>
            <a:pPr marL="571500" indent="-342900">
              <a:buFont typeface="Arial" panose="020B0604020202020204" pitchFamily="34" charset="0"/>
              <a:buChar char="•"/>
            </a:pPr>
            <a:r>
              <a:rPr lang="pl-PL" dirty="0"/>
              <a:t>Business </a:t>
            </a:r>
            <a:r>
              <a:rPr lang="pl-PL" dirty="0" err="1"/>
              <a:t>metrics</a:t>
            </a:r>
            <a:r>
              <a:rPr lang="pl-PL" dirty="0"/>
              <a:t> – poszczególne definicje</a:t>
            </a:r>
          </a:p>
          <a:p>
            <a:pPr marL="571500" indent="-342900">
              <a:buFont typeface="Arial" panose="020B0604020202020204" pitchFamily="34" charset="0"/>
              <a:buChar char="•"/>
            </a:pPr>
            <a:r>
              <a:rPr lang="pl-PL" dirty="0" err="1"/>
              <a:t>Relationship</a:t>
            </a:r>
            <a:r>
              <a:rPr lang="pl-PL" dirty="0"/>
              <a:t> </a:t>
            </a:r>
            <a:r>
              <a:rPr lang="pl-PL" dirty="0" err="1"/>
              <a:t>metrics</a:t>
            </a:r>
            <a:r>
              <a:rPr lang="pl-PL" dirty="0"/>
              <a:t> -  wybrane wskaźniki „</a:t>
            </a:r>
            <a:r>
              <a:rPr lang="pl-PL" dirty="0" err="1"/>
              <a:t>executive</a:t>
            </a:r>
            <a:r>
              <a:rPr lang="pl-PL" dirty="0"/>
              <a:t>” – wersja bazowa</a:t>
            </a:r>
          </a:p>
          <a:p>
            <a:pPr marL="571500" indent="-342900">
              <a:buFont typeface="Arial" panose="020B0604020202020204" pitchFamily="34" charset="0"/>
              <a:buChar char="•"/>
            </a:pPr>
            <a:r>
              <a:rPr lang="pl-PL" dirty="0" err="1"/>
              <a:t>Relationship</a:t>
            </a:r>
            <a:r>
              <a:rPr lang="pl-PL" dirty="0"/>
              <a:t> </a:t>
            </a:r>
            <a:r>
              <a:rPr lang="pl-PL" dirty="0" err="1"/>
              <a:t>metrics</a:t>
            </a:r>
            <a:r>
              <a:rPr lang="pl-PL" dirty="0"/>
              <a:t> - poszczególne definicje</a:t>
            </a:r>
          </a:p>
          <a:p>
            <a:pPr marL="228600" indent="0"/>
            <a:endParaRPr lang="pl-PL" dirty="0"/>
          </a:p>
        </p:txBody>
      </p:sp>
    </p:spTree>
    <p:extLst>
      <p:ext uri="{BB962C8B-B14F-4D97-AF65-F5344CB8AC3E}">
        <p14:creationId xmlns:p14="http://schemas.microsoft.com/office/powerpoint/2010/main" val="1193219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Obraz 15">
            <a:extLst>
              <a:ext uri="{FF2B5EF4-FFF2-40B4-BE49-F238E27FC236}">
                <a16:creationId xmlns:a16="http://schemas.microsoft.com/office/drawing/2014/main" id="{B0B3F17B-9D53-192C-F843-F060FB2FA6F5}"/>
              </a:ext>
            </a:extLst>
          </p:cNvPr>
          <p:cNvPicPr>
            <a:picLocks noChangeAspect="1"/>
          </p:cNvPicPr>
          <p:nvPr/>
        </p:nvPicPr>
        <p:blipFill>
          <a:blip r:embed="rId2"/>
          <a:stretch>
            <a:fillRect/>
          </a:stretch>
        </p:blipFill>
        <p:spPr>
          <a:xfrm>
            <a:off x="185906" y="2125801"/>
            <a:ext cx="6091712" cy="3072732"/>
          </a:xfrm>
          <a:prstGeom prst="rect">
            <a:avLst/>
          </a:prstGeom>
        </p:spPr>
      </p:pic>
      <p:sp>
        <p:nvSpPr>
          <p:cNvPr id="18" name="pole tekstowe 17">
            <a:extLst>
              <a:ext uri="{FF2B5EF4-FFF2-40B4-BE49-F238E27FC236}">
                <a16:creationId xmlns:a16="http://schemas.microsoft.com/office/drawing/2014/main" id="{7A601113-A4A8-7A7C-9D1C-610106604C86}"/>
              </a:ext>
            </a:extLst>
          </p:cNvPr>
          <p:cNvSpPr txBox="1"/>
          <p:nvPr/>
        </p:nvSpPr>
        <p:spPr>
          <a:xfrm>
            <a:off x="745068" y="966056"/>
            <a:ext cx="4411132" cy="400110"/>
          </a:xfrm>
          <a:prstGeom prst="rect">
            <a:avLst/>
          </a:prstGeom>
          <a:noFill/>
        </p:spPr>
        <p:txBody>
          <a:bodyPr wrap="square">
            <a:spAutoFit/>
          </a:bodyPr>
          <a:lstStyle/>
          <a:p>
            <a:r>
              <a:rPr lang="pl-PL" sz="2000" b="1" dirty="0">
                <a:solidFill>
                  <a:srgbClr val="00B050"/>
                </a:solidFill>
              </a:rPr>
              <a:t>Rekomendacja: układ logiczny </a:t>
            </a:r>
          </a:p>
        </p:txBody>
      </p:sp>
      <p:pic>
        <p:nvPicPr>
          <p:cNvPr id="20" name="Obraz 19">
            <a:extLst>
              <a:ext uri="{FF2B5EF4-FFF2-40B4-BE49-F238E27FC236}">
                <a16:creationId xmlns:a16="http://schemas.microsoft.com/office/drawing/2014/main" id="{EBD1FFA1-19B0-B252-F233-F862AB12EDD0}"/>
              </a:ext>
            </a:extLst>
          </p:cNvPr>
          <p:cNvPicPr>
            <a:picLocks noChangeAspect="1"/>
          </p:cNvPicPr>
          <p:nvPr/>
        </p:nvPicPr>
        <p:blipFill>
          <a:blip r:embed="rId3"/>
          <a:stretch>
            <a:fillRect/>
          </a:stretch>
        </p:blipFill>
        <p:spPr>
          <a:xfrm>
            <a:off x="6566786" y="1892634"/>
            <a:ext cx="5439308" cy="3072732"/>
          </a:xfrm>
          <a:prstGeom prst="rect">
            <a:avLst/>
          </a:prstGeom>
        </p:spPr>
      </p:pic>
      <p:sp>
        <p:nvSpPr>
          <p:cNvPr id="21" name="pole tekstowe 20">
            <a:extLst>
              <a:ext uri="{FF2B5EF4-FFF2-40B4-BE49-F238E27FC236}">
                <a16:creationId xmlns:a16="http://schemas.microsoft.com/office/drawing/2014/main" id="{CFE7B21D-40C9-E61B-E619-0ABC810ED70B}"/>
              </a:ext>
            </a:extLst>
          </p:cNvPr>
          <p:cNvSpPr txBox="1"/>
          <p:nvPr/>
        </p:nvSpPr>
        <p:spPr>
          <a:xfrm>
            <a:off x="7080874" y="966056"/>
            <a:ext cx="4925220" cy="400110"/>
          </a:xfrm>
          <a:prstGeom prst="rect">
            <a:avLst/>
          </a:prstGeom>
          <a:noFill/>
        </p:spPr>
        <p:txBody>
          <a:bodyPr wrap="square">
            <a:spAutoFit/>
          </a:bodyPr>
          <a:lstStyle/>
          <a:p>
            <a:r>
              <a:rPr lang="pl-PL" sz="2000" b="1" dirty="0">
                <a:solidFill>
                  <a:srgbClr val="00B050"/>
                </a:solidFill>
              </a:rPr>
              <a:t>Rekomendacja: podejście graficzne</a:t>
            </a:r>
          </a:p>
        </p:txBody>
      </p:sp>
    </p:spTree>
    <p:extLst>
      <p:ext uri="{BB962C8B-B14F-4D97-AF65-F5344CB8AC3E}">
        <p14:creationId xmlns:p14="http://schemas.microsoft.com/office/powerpoint/2010/main" val="277367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ześciokąt 104">
            <a:extLst>
              <a:ext uri="{FF2B5EF4-FFF2-40B4-BE49-F238E27FC236}">
                <a16:creationId xmlns:a16="http://schemas.microsoft.com/office/drawing/2014/main" id="{A9E3C07C-23D0-ED61-BAAD-E331421E8DA9}"/>
              </a:ext>
            </a:extLst>
          </p:cNvPr>
          <p:cNvSpPr/>
          <p:nvPr/>
        </p:nvSpPr>
        <p:spPr>
          <a:xfrm>
            <a:off x="1064172" y="2225823"/>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Google Shape;138;p6">
            <a:extLst>
              <a:ext uri="{FF2B5EF4-FFF2-40B4-BE49-F238E27FC236}">
                <a16:creationId xmlns:a16="http://schemas.microsoft.com/office/drawing/2014/main" id="{3EC1F27D-831F-AB61-E523-6BDD9F2F200B}"/>
              </a:ext>
            </a:extLst>
          </p:cNvPr>
          <p:cNvSpPr txBox="1">
            <a:spLocks/>
          </p:cNvSpPr>
          <p:nvPr/>
        </p:nvSpPr>
        <p:spPr>
          <a:xfrm>
            <a:off x="469447" y="-37898"/>
            <a:ext cx="10560915" cy="878666"/>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ea typeface="Calibri"/>
                <a:cs typeface="Calibri"/>
                <a:sym typeface="Calibri"/>
              </a:rPr>
              <a:t>Model Wskaźników Efektywnościowych</a:t>
            </a:r>
          </a:p>
        </p:txBody>
      </p:sp>
      <p:sp>
        <p:nvSpPr>
          <p:cNvPr id="13" name="Google Shape;85;p1">
            <a:extLst>
              <a:ext uri="{FF2B5EF4-FFF2-40B4-BE49-F238E27FC236}">
                <a16:creationId xmlns:a16="http://schemas.microsoft.com/office/drawing/2014/main" id="{7073F50D-6377-855C-EAFE-F45010CD9C2A}"/>
              </a:ext>
            </a:extLst>
          </p:cNvPr>
          <p:cNvSpPr txBox="1">
            <a:spLocks/>
          </p:cNvSpPr>
          <p:nvPr/>
        </p:nvSpPr>
        <p:spPr>
          <a:xfrm>
            <a:off x="276342" y="1208098"/>
            <a:ext cx="5513833" cy="502999"/>
          </a:xfrm>
          <a:prstGeom prst="rect">
            <a:avLst/>
          </a:prstGeom>
          <a:noFill/>
          <a:ln>
            <a:noFill/>
          </a:ln>
        </p:spPr>
        <p:txBody>
          <a:bodyPr spcFirstLastPara="1" vert="horz" wrap="square" lIns="0" tIns="0" rIns="0" bIns="0" rtlCol="0" anchor="b"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600" dirty="0">
                <a:solidFill>
                  <a:schemeClr val="bg1"/>
                </a:solidFill>
              </a:rPr>
              <a:t>Budowanie dostępności</a:t>
            </a:r>
          </a:p>
          <a:p>
            <a:pPr marL="0" indent="0" algn="ctr">
              <a:spcBef>
                <a:spcPts val="0"/>
              </a:spcBef>
              <a:spcAft>
                <a:spcPts val="600"/>
              </a:spcAft>
              <a:buClr>
                <a:schemeClr val="dk1"/>
              </a:buClr>
              <a:buSzPts val="2400"/>
              <a:buFont typeface="Arial" panose="020B0604020202020204" pitchFamily="34" charset="0"/>
              <a:buNone/>
            </a:pPr>
            <a:r>
              <a:rPr lang="pl-PL" sz="1200" dirty="0">
                <a:solidFill>
                  <a:schemeClr val="bg1"/>
                </a:solidFill>
                <a:latin typeface="+mj-lt"/>
              </a:rPr>
              <a:t>Mentalnej i fizycznej</a:t>
            </a:r>
          </a:p>
        </p:txBody>
      </p:sp>
      <p:sp>
        <p:nvSpPr>
          <p:cNvPr id="14" name="Google Shape;85;p1">
            <a:extLst>
              <a:ext uri="{FF2B5EF4-FFF2-40B4-BE49-F238E27FC236}">
                <a16:creationId xmlns:a16="http://schemas.microsoft.com/office/drawing/2014/main" id="{813598F6-C495-1015-AAC6-3BA900BAD09D}"/>
              </a:ext>
            </a:extLst>
          </p:cNvPr>
          <p:cNvSpPr txBox="1">
            <a:spLocks/>
          </p:cNvSpPr>
          <p:nvPr/>
        </p:nvSpPr>
        <p:spPr>
          <a:xfrm>
            <a:off x="7097926" y="1207096"/>
            <a:ext cx="4782652" cy="502999"/>
          </a:xfrm>
          <a:prstGeom prst="rect">
            <a:avLst/>
          </a:prstGeom>
          <a:noFill/>
          <a:ln>
            <a:noFill/>
          </a:ln>
        </p:spPr>
        <p:txBody>
          <a:bodyPr spcFirstLastPara="1" vert="horz" wrap="square" lIns="0" tIns="0" rIns="0" bIns="0" rtlCol="0" anchor="b"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buClr>
                <a:schemeClr val="dk1"/>
              </a:buClr>
              <a:buSzPts val="2400"/>
            </a:pPr>
            <a:r>
              <a:rPr lang="pl-PL" sz="1600" dirty="0">
                <a:solidFill>
                  <a:schemeClr val="bg1"/>
                </a:solidFill>
              </a:rPr>
              <a:t>Efektywność</a:t>
            </a:r>
          </a:p>
          <a:p>
            <a:pPr>
              <a:spcBef>
                <a:spcPts val="0"/>
              </a:spcBef>
              <a:spcAft>
                <a:spcPts val="600"/>
              </a:spcAft>
              <a:buClr>
                <a:schemeClr val="dk1"/>
              </a:buClr>
              <a:buSzPts val="2400"/>
            </a:pPr>
            <a:r>
              <a:rPr lang="pl-PL" sz="1200" dirty="0">
                <a:solidFill>
                  <a:schemeClr val="bg1"/>
                </a:solidFill>
                <a:latin typeface="+mj-lt"/>
              </a:rPr>
              <a:t>Marki, handlowa i finansowa</a:t>
            </a:r>
          </a:p>
        </p:txBody>
      </p:sp>
      <p:sp>
        <p:nvSpPr>
          <p:cNvPr id="15" name="Google Shape;124;p4">
            <a:extLst>
              <a:ext uri="{FF2B5EF4-FFF2-40B4-BE49-F238E27FC236}">
                <a16:creationId xmlns:a16="http://schemas.microsoft.com/office/drawing/2014/main" id="{77789416-C4E8-FC1F-0DB1-F22CBA7B464A}"/>
              </a:ext>
            </a:extLst>
          </p:cNvPr>
          <p:cNvSpPr txBox="1"/>
          <p:nvPr/>
        </p:nvSpPr>
        <p:spPr>
          <a:xfrm>
            <a:off x="29965" y="1826753"/>
            <a:ext cx="2457980" cy="25243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FF003C"/>
                </a:solidFill>
                <a:latin typeface="+mn-lt"/>
                <a:ea typeface="Tahoma"/>
                <a:cs typeface="Tahoma"/>
                <a:sym typeface="Tahoma"/>
              </a:rPr>
              <a:t>Dystrybucja &amp; Cena</a:t>
            </a:r>
            <a:endParaRPr sz="1400" dirty="0">
              <a:solidFill>
                <a:srgbClr val="FF003C"/>
              </a:solidFill>
              <a:latin typeface="+mn-lt"/>
              <a:ea typeface="Tahoma"/>
              <a:cs typeface="Tahoma"/>
              <a:sym typeface="Tahoma"/>
            </a:endParaRPr>
          </a:p>
        </p:txBody>
      </p:sp>
      <p:sp>
        <p:nvSpPr>
          <p:cNvPr id="16" name="Google Shape;124;p4">
            <a:extLst>
              <a:ext uri="{FF2B5EF4-FFF2-40B4-BE49-F238E27FC236}">
                <a16:creationId xmlns:a16="http://schemas.microsoft.com/office/drawing/2014/main" id="{B1245F26-3E04-F102-2DB8-A5078025FB35}"/>
              </a:ext>
            </a:extLst>
          </p:cNvPr>
          <p:cNvSpPr txBox="1"/>
          <p:nvPr/>
        </p:nvSpPr>
        <p:spPr>
          <a:xfrm>
            <a:off x="2767273" y="1826753"/>
            <a:ext cx="2739379"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7030A0"/>
                </a:solidFill>
                <a:latin typeface="+mn-lt"/>
                <a:ea typeface="Tahoma"/>
                <a:cs typeface="Tahoma"/>
                <a:sym typeface="Tahoma"/>
              </a:rPr>
              <a:t>Media &amp; Kampanie</a:t>
            </a:r>
            <a:endParaRPr sz="1400" dirty="0">
              <a:solidFill>
                <a:srgbClr val="7030A0"/>
              </a:solidFill>
              <a:latin typeface="+mn-lt"/>
              <a:ea typeface="Tahoma"/>
              <a:cs typeface="Tahoma"/>
              <a:sym typeface="Tahoma"/>
            </a:endParaRPr>
          </a:p>
        </p:txBody>
      </p:sp>
      <p:sp>
        <p:nvSpPr>
          <p:cNvPr id="17" name="Google Shape;124;p4">
            <a:extLst>
              <a:ext uri="{FF2B5EF4-FFF2-40B4-BE49-F238E27FC236}">
                <a16:creationId xmlns:a16="http://schemas.microsoft.com/office/drawing/2014/main" id="{76564FB9-6911-A715-BFA4-F72791D28C34}"/>
              </a:ext>
            </a:extLst>
          </p:cNvPr>
          <p:cNvSpPr txBox="1"/>
          <p:nvPr/>
        </p:nvSpPr>
        <p:spPr>
          <a:xfrm>
            <a:off x="6825680" y="1826753"/>
            <a:ext cx="2717198"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0070C0"/>
                </a:solidFill>
                <a:latin typeface="+mn-lt"/>
                <a:ea typeface="Tahoma"/>
                <a:cs typeface="Tahoma"/>
                <a:sym typeface="Tahoma"/>
              </a:rPr>
              <a:t>Marka &amp; Biznes</a:t>
            </a:r>
            <a:endParaRPr sz="1400" dirty="0">
              <a:solidFill>
                <a:srgbClr val="0070C0"/>
              </a:solidFill>
              <a:latin typeface="+mn-lt"/>
              <a:ea typeface="Tahoma"/>
              <a:cs typeface="Tahoma"/>
              <a:sym typeface="Tahoma"/>
            </a:endParaRPr>
          </a:p>
        </p:txBody>
      </p:sp>
      <p:sp>
        <p:nvSpPr>
          <p:cNvPr id="18" name="Google Shape;124;p4">
            <a:extLst>
              <a:ext uri="{FF2B5EF4-FFF2-40B4-BE49-F238E27FC236}">
                <a16:creationId xmlns:a16="http://schemas.microsoft.com/office/drawing/2014/main" id="{50F409F4-1BC1-04AB-7128-3917B0F3B2E2}"/>
              </a:ext>
            </a:extLst>
          </p:cNvPr>
          <p:cNvSpPr txBox="1"/>
          <p:nvPr/>
        </p:nvSpPr>
        <p:spPr>
          <a:xfrm>
            <a:off x="9681312" y="1826753"/>
            <a:ext cx="2494712"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92D050"/>
                </a:solidFill>
                <a:latin typeface="+mn-lt"/>
                <a:ea typeface="Tahoma"/>
                <a:cs typeface="Tahoma"/>
                <a:sym typeface="Tahoma"/>
              </a:rPr>
              <a:t>Relacje</a:t>
            </a:r>
            <a:endParaRPr sz="1400" dirty="0">
              <a:solidFill>
                <a:srgbClr val="92D050"/>
              </a:solidFill>
              <a:latin typeface="+mn-lt"/>
              <a:ea typeface="Tahoma"/>
              <a:cs typeface="Tahoma"/>
              <a:sym typeface="Tahoma"/>
            </a:endParaRPr>
          </a:p>
        </p:txBody>
      </p:sp>
      <p:sp>
        <p:nvSpPr>
          <p:cNvPr id="19" name="Sześciokąt 18">
            <a:extLst>
              <a:ext uri="{FF2B5EF4-FFF2-40B4-BE49-F238E27FC236}">
                <a16:creationId xmlns:a16="http://schemas.microsoft.com/office/drawing/2014/main" id="{A962B7BC-E26C-F65E-4014-8737A3744B75}"/>
              </a:ext>
            </a:extLst>
          </p:cNvPr>
          <p:cNvSpPr/>
          <p:nvPr/>
        </p:nvSpPr>
        <p:spPr>
          <a:xfrm>
            <a:off x="362267" y="2608652"/>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ześciokąt 19">
            <a:extLst>
              <a:ext uri="{FF2B5EF4-FFF2-40B4-BE49-F238E27FC236}">
                <a16:creationId xmlns:a16="http://schemas.microsoft.com/office/drawing/2014/main" id="{1891837F-183C-2E45-6C38-45FD467CCC21}"/>
              </a:ext>
            </a:extLst>
          </p:cNvPr>
          <p:cNvSpPr/>
          <p:nvPr/>
        </p:nvSpPr>
        <p:spPr>
          <a:xfrm>
            <a:off x="1058783" y="2997056"/>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Sześciokąt 21">
            <a:extLst>
              <a:ext uri="{FF2B5EF4-FFF2-40B4-BE49-F238E27FC236}">
                <a16:creationId xmlns:a16="http://schemas.microsoft.com/office/drawing/2014/main" id="{5187620C-9E4E-852C-E080-0E0BE794CA99}"/>
              </a:ext>
            </a:extLst>
          </p:cNvPr>
          <p:cNvSpPr/>
          <p:nvPr/>
        </p:nvSpPr>
        <p:spPr>
          <a:xfrm>
            <a:off x="356241" y="3376638"/>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Sześciokąt 22">
            <a:extLst>
              <a:ext uri="{FF2B5EF4-FFF2-40B4-BE49-F238E27FC236}">
                <a16:creationId xmlns:a16="http://schemas.microsoft.com/office/drawing/2014/main" id="{204C4207-58F7-F209-98A6-04EF82ACD366}"/>
              </a:ext>
            </a:extLst>
          </p:cNvPr>
          <p:cNvSpPr/>
          <p:nvPr/>
        </p:nvSpPr>
        <p:spPr>
          <a:xfrm>
            <a:off x="1051385" y="3768007"/>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Sześciokąt 23">
            <a:extLst>
              <a:ext uri="{FF2B5EF4-FFF2-40B4-BE49-F238E27FC236}">
                <a16:creationId xmlns:a16="http://schemas.microsoft.com/office/drawing/2014/main" id="{7F47252C-285C-C289-9A3F-6914E7BDEDCA}"/>
              </a:ext>
            </a:extLst>
          </p:cNvPr>
          <p:cNvSpPr/>
          <p:nvPr/>
        </p:nvSpPr>
        <p:spPr>
          <a:xfrm>
            <a:off x="349775" y="4147932"/>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Sześciokąt 24">
            <a:extLst>
              <a:ext uri="{FF2B5EF4-FFF2-40B4-BE49-F238E27FC236}">
                <a16:creationId xmlns:a16="http://schemas.microsoft.com/office/drawing/2014/main" id="{B6DDC178-41E0-898E-93A4-0CC14964E357}"/>
              </a:ext>
            </a:extLst>
          </p:cNvPr>
          <p:cNvSpPr/>
          <p:nvPr/>
        </p:nvSpPr>
        <p:spPr>
          <a:xfrm>
            <a:off x="1761649" y="3389235"/>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6" name="Sześciokąt 25">
            <a:extLst>
              <a:ext uri="{FF2B5EF4-FFF2-40B4-BE49-F238E27FC236}">
                <a16:creationId xmlns:a16="http://schemas.microsoft.com/office/drawing/2014/main" id="{CC5745BD-597D-18EA-15C9-E1504FAC5D39}"/>
              </a:ext>
            </a:extLst>
          </p:cNvPr>
          <p:cNvSpPr/>
          <p:nvPr/>
        </p:nvSpPr>
        <p:spPr>
          <a:xfrm>
            <a:off x="1762501" y="2615835"/>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Sześciokąt 26">
            <a:extLst>
              <a:ext uri="{FF2B5EF4-FFF2-40B4-BE49-F238E27FC236}">
                <a16:creationId xmlns:a16="http://schemas.microsoft.com/office/drawing/2014/main" id="{8C8C0647-FCC6-2261-74B5-A545E4160C8E}"/>
              </a:ext>
            </a:extLst>
          </p:cNvPr>
          <p:cNvSpPr/>
          <p:nvPr/>
        </p:nvSpPr>
        <p:spPr>
          <a:xfrm>
            <a:off x="2463957" y="2235076"/>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Sześciokąt 27">
            <a:extLst>
              <a:ext uri="{FF2B5EF4-FFF2-40B4-BE49-F238E27FC236}">
                <a16:creationId xmlns:a16="http://schemas.microsoft.com/office/drawing/2014/main" id="{7740260E-95F4-EA59-6B30-3B2A1EB62A6A}"/>
              </a:ext>
            </a:extLst>
          </p:cNvPr>
          <p:cNvSpPr/>
          <p:nvPr/>
        </p:nvSpPr>
        <p:spPr>
          <a:xfrm>
            <a:off x="2466681" y="3008734"/>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Sześciokąt 28">
            <a:extLst>
              <a:ext uri="{FF2B5EF4-FFF2-40B4-BE49-F238E27FC236}">
                <a16:creationId xmlns:a16="http://schemas.microsoft.com/office/drawing/2014/main" id="{15A29984-1E11-A7B9-D68B-1E810652D7D2}"/>
              </a:ext>
            </a:extLst>
          </p:cNvPr>
          <p:cNvSpPr/>
          <p:nvPr/>
        </p:nvSpPr>
        <p:spPr>
          <a:xfrm>
            <a:off x="3166987" y="2623480"/>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Sześciokąt 29">
            <a:extLst>
              <a:ext uri="{FF2B5EF4-FFF2-40B4-BE49-F238E27FC236}">
                <a16:creationId xmlns:a16="http://schemas.microsoft.com/office/drawing/2014/main" id="{00DFDAAF-BADD-3A6A-7D05-16A4D33BA4FD}"/>
              </a:ext>
            </a:extLst>
          </p:cNvPr>
          <p:cNvSpPr/>
          <p:nvPr/>
        </p:nvSpPr>
        <p:spPr>
          <a:xfrm>
            <a:off x="3873643" y="2248602"/>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Sześciokąt 30">
            <a:extLst>
              <a:ext uri="{FF2B5EF4-FFF2-40B4-BE49-F238E27FC236}">
                <a16:creationId xmlns:a16="http://schemas.microsoft.com/office/drawing/2014/main" id="{9080B8D1-97A5-B610-21F0-C632B6FE12FF}"/>
              </a:ext>
            </a:extLst>
          </p:cNvPr>
          <p:cNvSpPr/>
          <p:nvPr/>
        </p:nvSpPr>
        <p:spPr>
          <a:xfrm>
            <a:off x="3868508" y="3015084"/>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Sześciokąt 31">
            <a:extLst>
              <a:ext uri="{FF2B5EF4-FFF2-40B4-BE49-F238E27FC236}">
                <a16:creationId xmlns:a16="http://schemas.microsoft.com/office/drawing/2014/main" id="{BA443272-E9DA-CDDA-F7E0-F949BFF24E94}"/>
              </a:ext>
            </a:extLst>
          </p:cNvPr>
          <p:cNvSpPr/>
          <p:nvPr/>
        </p:nvSpPr>
        <p:spPr>
          <a:xfrm>
            <a:off x="3165105" y="339834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Sześciokąt 32">
            <a:extLst>
              <a:ext uri="{FF2B5EF4-FFF2-40B4-BE49-F238E27FC236}">
                <a16:creationId xmlns:a16="http://schemas.microsoft.com/office/drawing/2014/main" id="{EDB1DDA2-1616-F80E-EE3E-10C08B53AEE3}"/>
              </a:ext>
            </a:extLst>
          </p:cNvPr>
          <p:cNvSpPr/>
          <p:nvPr/>
        </p:nvSpPr>
        <p:spPr>
          <a:xfrm>
            <a:off x="4577823" y="262935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Sześciokąt 33">
            <a:extLst>
              <a:ext uri="{FF2B5EF4-FFF2-40B4-BE49-F238E27FC236}">
                <a16:creationId xmlns:a16="http://schemas.microsoft.com/office/drawing/2014/main" id="{BB0C2984-6E5D-835E-325E-A805ED659928}"/>
              </a:ext>
            </a:extLst>
          </p:cNvPr>
          <p:cNvSpPr/>
          <p:nvPr/>
        </p:nvSpPr>
        <p:spPr>
          <a:xfrm>
            <a:off x="4570654" y="340309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Sześciokąt 34">
            <a:extLst>
              <a:ext uri="{FF2B5EF4-FFF2-40B4-BE49-F238E27FC236}">
                <a16:creationId xmlns:a16="http://schemas.microsoft.com/office/drawing/2014/main" id="{0539C552-2E7D-B2AB-EC85-FD8A9B04EBEF}"/>
              </a:ext>
            </a:extLst>
          </p:cNvPr>
          <p:cNvSpPr/>
          <p:nvPr/>
        </p:nvSpPr>
        <p:spPr>
          <a:xfrm>
            <a:off x="3869755" y="3787825"/>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6" name="Sześciokąt 35">
            <a:extLst>
              <a:ext uri="{FF2B5EF4-FFF2-40B4-BE49-F238E27FC236}">
                <a16:creationId xmlns:a16="http://schemas.microsoft.com/office/drawing/2014/main" id="{567F9D67-5494-8FCB-5B35-8236E6191B77}"/>
              </a:ext>
            </a:extLst>
          </p:cNvPr>
          <p:cNvSpPr/>
          <p:nvPr/>
        </p:nvSpPr>
        <p:spPr>
          <a:xfrm>
            <a:off x="3156447" y="417329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8" name="Sześciokąt 37">
            <a:extLst>
              <a:ext uri="{FF2B5EF4-FFF2-40B4-BE49-F238E27FC236}">
                <a16:creationId xmlns:a16="http://schemas.microsoft.com/office/drawing/2014/main" id="{3092130E-9AD2-CE03-30D0-0AC3B3BECA5F}"/>
              </a:ext>
            </a:extLst>
          </p:cNvPr>
          <p:cNvSpPr/>
          <p:nvPr/>
        </p:nvSpPr>
        <p:spPr>
          <a:xfrm>
            <a:off x="2462189" y="377697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9" name="Sześciokąt 38">
            <a:extLst>
              <a:ext uri="{FF2B5EF4-FFF2-40B4-BE49-F238E27FC236}">
                <a16:creationId xmlns:a16="http://schemas.microsoft.com/office/drawing/2014/main" id="{8D94B262-1BD1-B0E1-BC7B-241E2863FC9A}"/>
              </a:ext>
            </a:extLst>
          </p:cNvPr>
          <p:cNvSpPr/>
          <p:nvPr/>
        </p:nvSpPr>
        <p:spPr>
          <a:xfrm>
            <a:off x="4574988" y="418656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Sześciokąt 39">
            <a:extLst>
              <a:ext uri="{FF2B5EF4-FFF2-40B4-BE49-F238E27FC236}">
                <a16:creationId xmlns:a16="http://schemas.microsoft.com/office/drawing/2014/main" id="{53147A6A-B48B-8512-2A79-656897ABED3B}"/>
              </a:ext>
            </a:extLst>
          </p:cNvPr>
          <p:cNvSpPr/>
          <p:nvPr/>
        </p:nvSpPr>
        <p:spPr>
          <a:xfrm>
            <a:off x="5282003" y="301360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Sześciokąt 40">
            <a:extLst>
              <a:ext uri="{FF2B5EF4-FFF2-40B4-BE49-F238E27FC236}">
                <a16:creationId xmlns:a16="http://schemas.microsoft.com/office/drawing/2014/main" id="{41FF6D50-0166-EE25-3B8D-E228EBF59DE4}"/>
              </a:ext>
            </a:extLst>
          </p:cNvPr>
          <p:cNvSpPr/>
          <p:nvPr/>
        </p:nvSpPr>
        <p:spPr>
          <a:xfrm>
            <a:off x="5281946" y="378869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2" name="Sześciokąt 41">
            <a:extLst>
              <a:ext uri="{FF2B5EF4-FFF2-40B4-BE49-F238E27FC236}">
                <a16:creationId xmlns:a16="http://schemas.microsoft.com/office/drawing/2014/main" id="{785C3C82-3076-034C-2DDE-B7D06CDDB582}"/>
              </a:ext>
            </a:extLst>
          </p:cNvPr>
          <p:cNvSpPr/>
          <p:nvPr/>
        </p:nvSpPr>
        <p:spPr>
          <a:xfrm>
            <a:off x="3862126" y="4565315"/>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3" name="Sześciokąt 42">
            <a:extLst>
              <a:ext uri="{FF2B5EF4-FFF2-40B4-BE49-F238E27FC236}">
                <a16:creationId xmlns:a16="http://schemas.microsoft.com/office/drawing/2014/main" id="{E5BBFDF0-1070-F200-AF4D-C9C0B232A91D}"/>
              </a:ext>
            </a:extLst>
          </p:cNvPr>
          <p:cNvSpPr/>
          <p:nvPr/>
        </p:nvSpPr>
        <p:spPr>
          <a:xfrm>
            <a:off x="5282518" y="456540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4" name="Sześciokąt 43">
            <a:extLst>
              <a:ext uri="{FF2B5EF4-FFF2-40B4-BE49-F238E27FC236}">
                <a16:creationId xmlns:a16="http://schemas.microsoft.com/office/drawing/2014/main" id="{3DCBA853-C1AF-9249-F2D5-A2CE5163EA1B}"/>
              </a:ext>
            </a:extLst>
          </p:cNvPr>
          <p:cNvSpPr/>
          <p:nvPr/>
        </p:nvSpPr>
        <p:spPr>
          <a:xfrm>
            <a:off x="4575497" y="495769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5" name="Sześciokąt 44">
            <a:extLst>
              <a:ext uri="{FF2B5EF4-FFF2-40B4-BE49-F238E27FC236}">
                <a16:creationId xmlns:a16="http://schemas.microsoft.com/office/drawing/2014/main" id="{61831F82-62F9-9DE2-6A21-5C87A4B90EE3}"/>
              </a:ext>
            </a:extLst>
          </p:cNvPr>
          <p:cNvSpPr/>
          <p:nvPr/>
        </p:nvSpPr>
        <p:spPr>
          <a:xfrm>
            <a:off x="3151085" y="4944999"/>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6" name="Sześciokąt 45">
            <a:extLst>
              <a:ext uri="{FF2B5EF4-FFF2-40B4-BE49-F238E27FC236}">
                <a16:creationId xmlns:a16="http://schemas.microsoft.com/office/drawing/2014/main" id="{ABFE5028-6A77-981A-6FC2-2B901D0125DB}"/>
              </a:ext>
            </a:extLst>
          </p:cNvPr>
          <p:cNvSpPr/>
          <p:nvPr/>
        </p:nvSpPr>
        <p:spPr>
          <a:xfrm>
            <a:off x="3850704" y="5341868"/>
            <a:ext cx="889385" cy="76671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Sześciokąt 46">
            <a:extLst>
              <a:ext uri="{FF2B5EF4-FFF2-40B4-BE49-F238E27FC236}">
                <a16:creationId xmlns:a16="http://schemas.microsoft.com/office/drawing/2014/main" id="{185B8AF3-CEA4-DD37-D742-EE0770E86BB7}"/>
              </a:ext>
            </a:extLst>
          </p:cNvPr>
          <p:cNvSpPr/>
          <p:nvPr/>
        </p:nvSpPr>
        <p:spPr>
          <a:xfrm>
            <a:off x="2443139" y="531925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Sześciokąt 47">
            <a:extLst>
              <a:ext uri="{FF2B5EF4-FFF2-40B4-BE49-F238E27FC236}">
                <a16:creationId xmlns:a16="http://schemas.microsoft.com/office/drawing/2014/main" id="{AC51A317-9DE3-0F4B-2705-FE3895CB72A3}"/>
              </a:ext>
            </a:extLst>
          </p:cNvPr>
          <p:cNvSpPr/>
          <p:nvPr/>
        </p:nvSpPr>
        <p:spPr>
          <a:xfrm>
            <a:off x="3137045" y="571613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Sześciokąt 48">
            <a:extLst>
              <a:ext uri="{FF2B5EF4-FFF2-40B4-BE49-F238E27FC236}">
                <a16:creationId xmlns:a16="http://schemas.microsoft.com/office/drawing/2014/main" id="{AB0D4497-57B1-CB53-10B5-CCAFCE76BCBE}"/>
              </a:ext>
            </a:extLst>
          </p:cNvPr>
          <p:cNvSpPr/>
          <p:nvPr/>
        </p:nvSpPr>
        <p:spPr>
          <a:xfrm>
            <a:off x="1743450" y="570343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Sześciokąt 49">
            <a:extLst>
              <a:ext uri="{FF2B5EF4-FFF2-40B4-BE49-F238E27FC236}">
                <a16:creationId xmlns:a16="http://schemas.microsoft.com/office/drawing/2014/main" id="{5EDA27C4-3220-DF85-14E6-270751309478}"/>
              </a:ext>
            </a:extLst>
          </p:cNvPr>
          <p:cNvSpPr/>
          <p:nvPr/>
        </p:nvSpPr>
        <p:spPr>
          <a:xfrm>
            <a:off x="2455839" y="454811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1" name="Sześciokąt 50">
            <a:extLst>
              <a:ext uri="{FF2B5EF4-FFF2-40B4-BE49-F238E27FC236}">
                <a16:creationId xmlns:a16="http://schemas.microsoft.com/office/drawing/2014/main" id="{4F3994CA-82C8-C397-5F99-8581DFF83AD5}"/>
              </a:ext>
            </a:extLst>
          </p:cNvPr>
          <p:cNvSpPr/>
          <p:nvPr/>
        </p:nvSpPr>
        <p:spPr>
          <a:xfrm>
            <a:off x="5282518" y="534041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Sześciokąt 51">
            <a:extLst>
              <a:ext uri="{FF2B5EF4-FFF2-40B4-BE49-F238E27FC236}">
                <a16:creationId xmlns:a16="http://schemas.microsoft.com/office/drawing/2014/main" id="{0C262018-10F6-5476-999B-89A5A3CFBC40}"/>
              </a:ext>
            </a:extLst>
          </p:cNvPr>
          <p:cNvSpPr/>
          <p:nvPr/>
        </p:nvSpPr>
        <p:spPr>
          <a:xfrm>
            <a:off x="4575497" y="572832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3" name="Sześciokąt 52">
            <a:extLst>
              <a:ext uri="{FF2B5EF4-FFF2-40B4-BE49-F238E27FC236}">
                <a16:creationId xmlns:a16="http://schemas.microsoft.com/office/drawing/2014/main" id="{D333DCA2-7E8A-6A09-9286-8698E3ED57CB}"/>
              </a:ext>
            </a:extLst>
          </p:cNvPr>
          <p:cNvSpPr/>
          <p:nvPr/>
        </p:nvSpPr>
        <p:spPr>
          <a:xfrm>
            <a:off x="5976329" y="262162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4" name="Sześciokąt 53">
            <a:extLst>
              <a:ext uri="{FF2B5EF4-FFF2-40B4-BE49-F238E27FC236}">
                <a16:creationId xmlns:a16="http://schemas.microsoft.com/office/drawing/2014/main" id="{1B05793C-25C1-6B19-B6F7-8F698EC9DD94}"/>
              </a:ext>
            </a:extLst>
          </p:cNvPr>
          <p:cNvSpPr/>
          <p:nvPr/>
        </p:nvSpPr>
        <p:spPr>
          <a:xfrm>
            <a:off x="1749800" y="4928713"/>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5" name="Sześciokąt 54">
            <a:extLst>
              <a:ext uri="{FF2B5EF4-FFF2-40B4-BE49-F238E27FC236}">
                <a16:creationId xmlns:a16="http://schemas.microsoft.com/office/drawing/2014/main" id="{8EF068B7-A884-E3D5-28E1-590901472878}"/>
              </a:ext>
            </a:extLst>
          </p:cNvPr>
          <p:cNvSpPr/>
          <p:nvPr/>
        </p:nvSpPr>
        <p:spPr>
          <a:xfrm>
            <a:off x="6678520" y="223217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6" name="Sześciokąt 55">
            <a:extLst>
              <a:ext uri="{FF2B5EF4-FFF2-40B4-BE49-F238E27FC236}">
                <a16:creationId xmlns:a16="http://schemas.microsoft.com/office/drawing/2014/main" id="{CD679CC3-40AE-52DF-6075-12AC66A6C23F}"/>
              </a:ext>
            </a:extLst>
          </p:cNvPr>
          <p:cNvSpPr/>
          <p:nvPr/>
        </p:nvSpPr>
        <p:spPr>
          <a:xfrm>
            <a:off x="6686098" y="3008541"/>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7" name="Sześciokąt 56">
            <a:extLst>
              <a:ext uri="{FF2B5EF4-FFF2-40B4-BE49-F238E27FC236}">
                <a16:creationId xmlns:a16="http://schemas.microsoft.com/office/drawing/2014/main" id="{002A0657-94D9-D680-F589-83FCEA93BC24}"/>
              </a:ext>
            </a:extLst>
          </p:cNvPr>
          <p:cNvSpPr/>
          <p:nvPr/>
        </p:nvSpPr>
        <p:spPr>
          <a:xfrm>
            <a:off x="7386184" y="260964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Sześciokąt 57">
            <a:extLst>
              <a:ext uri="{FF2B5EF4-FFF2-40B4-BE49-F238E27FC236}">
                <a16:creationId xmlns:a16="http://schemas.microsoft.com/office/drawing/2014/main" id="{B7F124C4-B762-2286-4FA9-0B207AE06C7B}"/>
              </a:ext>
            </a:extLst>
          </p:cNvPr>
          <p:cNvSpPr/>
          <p:nvPr/>
        </p:nvSpPr>
        <p:spPr>
          <a:xfrm>
            <a:off x="7389516" y="339199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9" name="Sześciokąt 58">
            <a:extLst>
              <a:ext uri="{FF2B5EF4-FFF2-40B4-BE49-F238E27FC236}">
                <a16:creationId xmlns:a16="http://schemas.microsoft.com/office/drawing/2014/main" id="{1FC90099-98E5-E567-B49D-44316B827BAC}"/>
              </a:ext>
            </a:extLst>
          </p:cNvPr>
          <p:cNvSpPr/>
          <p:nvPr/>
        </p:nvSpPr>
        <p:spPr>
          <a:xfrm>
            <a:off x="8095451" y="3007761"/>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0" name="Sześciokąt 59">
            <a:extLst>
              <a:ext uri="{FF2B5EF4-FFF2-40B4-BE49-F238E27FC236}">
                <a16:creationId xmlns:a16="http://schemas.microsoft.com/office/drawing/2014/main" id="{ADD8395B-12AF-FE09-CF5F-2FB14A9D3010}"/>
              </a:ext>
            </a:extLst>
          </p:cNvPr>
          <p:cNvSpPr/>
          <p:nvPr/>
        </p:nvSpPr>
        <p:spPr>
          <a:xfrm>
            <a:off x="8103838" y="222582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1" name="Sześciokąt 60">
            <a:extLst>
              <a:ext uri="{FF2B5EF4-FFF2-40B4-BE49-F238E27FC236}">
                <a16:creationId xmlns:a16="http://schemas.microsoft.com/office/drawing/2014/main" id="{EE73855A-06BF-820E-F471-3E581E9C5DFB}"/>
              </a:ext>
            </a:extLst>
          </p:cNvPr>
          <p:cNvSpPr/>
          <p:nvPr/>
        </p:nvSpPr>
        <p:spPr>
          <a:xfrm>
            <a:off x="8092431" y="3785626"/>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2" name="Sześciokąt 61">
            <a:extLst>
              <a:ext uri="{FF2B5EF4-FFF2-40B4-BE49-F238E27FC236}">
                <a16:creationId xmlns:a16="http://schemas.microsoft.com/office/drawing/2014/main" id="{A5067F7F-95D1-DED0-4B05-9616DD31DD90}"/>
              </a:ext>
            </a:extLst>
          </p:cNvPr>
          <p:cNvSpPr/>
          <p:nvPr/>
        </p:nvSpPr>
        <p:spPr>
          <a:xfrm>
            <a:off x="6683802" y="377992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3" name="Sześciokąt 62">
            <a:extLst>
              <a:ext uri="{FF2B5EF4-FFF2-40B4-BE49-F238E27FC236}">
                <a16:creationId xmlns:a16="http://schemas.microsoft.com/office/drawing/2014/main" id="{0544D670-4005-E008-5D2D-224E8BDCB4CC}"/>
              </a:ext>
            </a:extLst>
          </p:cNvPr>
          <p:cNvSpPr/>
          <p:nvPr/>
        </p:nvSpPr>
        <p:spPr>
          <a:xfrm>
            <a:off x="7384344" y="417290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4" name="Sześciokąt 63">
            <a:extLst>
              <a:ext uri="{FF2B5EF4-FFF2-40B4-BE49-F238E27FC236}">
                <a16:creationId xmlns:a16="http://schemas.microsoft.com/office/drawing/2014/main" id="{678A7165-92D5-FB26-904F-5646E849180B}"/>
              </a:ext>
            </a:extLst>
          </p:cNvPr>
          <p:cNvSpPr/>
          <p:nvPr/>
        </p:nvSpPr>
        <p:spPr>
          <a:xfrm>
            <a:off x="8804495" y="340269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5" name="Sześciokąt 64">
            <a:extLst>
              <a:ext uri="{FF2B5EF4-FFF2-40B4-BE49-F238E27FC236}">
                <a16:creationId xmlns:a16="http://schemas.microsoft.com/office/drawing/2014/main" id="{06504FF8-65FB-AC7F-55AC-85E27F4D82D9}"/>
              </a:ext>
            </a:extLst>
          </p:cNvPr>
          <p:cNvSpPr/>
          <p:nvPr/>
        </p:nvSpPr>
        <p:spPr>
          <a:xfrm>
            <a:off x="8804494" y="4181746"/>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Sześciokąt 65">
            <a:extLst>
              <a:ext uri="{FF2B5EF4-FFF2-40B4-BE49-F238E27FC236}">
                <a16:creationId xmlns:a16="http://schemas.microsoft.com/office/drawing/2014/main" id="{A803B661-11AD-6516-97BD-51FF33D941F1}"/>
              </a:ext>
            </a:extLst>
          </p:cNvPr>
          <p:cNvSpPr/>
          <p:nvPr/>
        </p:nvSpPr>
        <p:spPr>
          <a:xfrm>
            <a:off x="8097566" y="456698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7" name="Sześciokąt 66">
            <a:extLst>
              <a:ext uri="{FF2B5EF4-FFF2-40B4-BE49-F238E27FC236}">
                <a16:creationId xmlns:a16="http://schemas.microsoft.com/office/drawing/2014/main" id="{84E32448-11DC-3803-2135-EA9890472487}"/>
              </a:ext>
            </a:extLst>
          </p:cNvPr>
          <p:cNvSpPr/>
          <p:nvPr/>
        </p:nvSpPr>
        <p:spPr>
          <a:xfrm>
            <a:off x="6684870" y="455106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8" name="Sześciokąt 67">
            <a:extLst>
              <a:ext uri="{FF2B5EF4-FFF2-40B4-BE49-F238E27FC236}">
                <a16:creationId xmlns:a16="http://schemas.microsoft.com/office/drawing/2014/main" id="{32312B08-AB2A-E4F1-B9BB-92024B0ADACF}"/>
              </a:ext>
            </a:extLst>
          </p:cNvPr>
          <p:cNvSpPr/>
          <p:nvPr/>
        </p:nvSpPr>
        <p:spPr>
          <a:xfrm>
            <a:off x="7391000" y="494710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9" name="Sześciokąt 68">
            <a:extLst>
              <a:ext uri="{FF2B5EF4-FFF2-40B4-BE49-F238E27FC236}">
                <a16:creationId xmlns:a16="http://schemas.microsoft.com/office/drawing/2014/main" id="{AE8C1223-56AE-703D-7F72-686AA8E1D769}"/>
              </a:ext>
            </a:extLst>
          </p:cNvPr>
          <p:cNvSpPr/>
          <p:nvPr/>
        </p:nvSpPr>
        <p:spPr>
          <a:xfrm>
            <a:off x="8805384" y="495837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0" name="Sześciokąt 69">
            <a:extLst>
              <a:ext uri="{FF2B5EF4-FFF2-40B4-BE49-F238E27FC236}">
                <a16:creationId xmlns:a16="http://schemas.microsoft.com/office/drawing/2014/main" id="{BB1AB279-5A10-9A7E-8AFF-B654CF055E09}"/>
              </a:ext>
            </a:extLst>
          </p:cNvPr>
          <p:cNvSpPr/>
          <p:nvPr/>
        </p:nvSpPr>
        <p:spPr>
          <a:xfrm>
            <a:off x="9515295" y="379777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1" name="Sześciokąt 70">
            <a:extLst>
              <a:ext uri="{FF2B5EF4-FFF2-40B4-BE49-F238E27FC236}">
                <a16:creationId xmlns:a16="http://schemas.microsoft.com/office/drawing/2014/main" id="{68DBC271-01B2-D403-DEF0-678B6501B2B0}"/>
              </a:ext>
            </a:extLst>
          </p:cNvPr>
          <p:cNvSpPr/>
          <p:nvPr/>
        </p:nvSpPr>
        <p:spPr>
          <a:xfrm>
            <a:off x="8092634" y="534753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2" name="Sześciokąt 71">
            <a:extLst>
              <a:ext uri="{FF2B5EF4-FFF2-40B4-BE49-F238E27FC236}">
                <a16:creationId xmlns:a16="http://schemas.microsoft.com/office/drawing/2014/main" id="{A82DE4D9-1538-71F0-3924-8873F4C59FCC}"/>
              </a:ext>
            </a:extLst>
          </p:cNvPr>
          <p:cNvSpPr/>
          <p:nvPr/>
        </p:nvSpPr>
        <p:spPr>
          <a:xfrm>
            <a:off x="6695075" y="5326827"/>
            <a:ext cx="846284" cy="729555"/>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3" name="Sześciokąt 72">
            <a:extLst>
              <a:ext uri="{FF2B5EF4-FFF2-40B4-BE49-F238E27FC236}">
                <a16:creationId xmlns:a16="http://schemas.microsoft.com/office/drawing/2014/main" id="{441DEE1B-1CCB-D1D6-D21A-255EAB0B636C}"/>
              </a:ext>
            </a:extLst>
          </p:cNvPr>
          <p:cNvSpPr/>
          <p:nvPr/>
        </p:nvSpPr>
        <p:spPr>
          <a:xfrm>
            <a:off x="7365593" y="5727650"/>
            <a:ext cx="879919" cy="7585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4" name="Sześciokąt 73">
            <a:extLst>
              <a:ext uri="{FF2B5EF4-FFF2-40B4-BE49-F238E27FC236}">
                <a16:creationId xmlns:a16="http://schemas.microsoft.com/office/drawing/2014/main" id="{19FC9F41-6889-EE98-6E66-7B2E6394FB75}"/>
              </a:ext>
            </a:extLst>
          </p:cNvPr>
          <p:cNvSpPr/>
          <p:nvPr/>
        </p:nvSpPr>
        <p:spPr>
          <a:xfrm>
            <a:off x="8800880" y="574540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5" name="Sześciokąt 74">
            <a:extLst>
              <a:ext uri="{FF2B5EF4-FFF2-40B4-BE49-F238E27FC236}">
                <a16:creationId xmlns:a16="http://schemas.microsoft.com/office/drawing/2014/main" id="{747A1CA2-B07F-5724-7787-FCE2825E022F}"/>
              </a:ext>
            </a:extLst>
          </p:cNvPr>
          <p:cNvSpPr/>
          <p:nvPr/>
        </p:nvSpPr>
        <p:spPr>
          <a:xfrm>
            <a:off x="10919337" y="2222071"/>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Sześciokąt 75">
            <a:extLst>
              <a:ext uri="{FF2B5EF4-FFF2-40B4-BE49-F238E27FC236}">
                <a16:creationId xmlns:a16="http://schemas.microsoft.com/office/drawing/2014/main" id="{116510F3-CAAD-3AE3-8656-C93358E74C09}"/>
              </a:ext>
            </a:extLst>
          </p:cNvPr>
          <p:cNvSpPr/>
          <p:nvPr/>
        </p:nvSpPr>
        <p:spPr>
          <a:xfrm>
            <a:off x="9506931" y="536142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7" name="Sześciokąt 76">
            <a:extLst>
              <a:ext uri="{FF2B5EF4-FFF2-40B4-BE49-F238E27FC236}">
                <a16:creationId xmlns:a16="http://schemas.microsoft.com/office/drawing/2014/main" id="{49FA78E1-EB41-DD9E-187F-39809E7B0C5A}"/>
              </a:ext>
            </a:extLst>
          </p:cNvPr>
          <p:cNvSpPr/>
          <p:nvPr/>
        </p:nvSpPr>
        <p:spPr>
          <a:xfrm>
            <a:off x="10226161" y="4190663"/>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Sześciokąt 77">
            <a:extLst>
              <a:ext uri="{FF2B5EF4-FFF2-40B4-BE49-F238E27FC236}">
                <a16:creationId xmlns:a16="http://schemas.microsoft.com/office/drawing/2014/main" id="{AE25F34D-67BE-F2BA-8303-D6C7E574B614}"/>
              </a:ext>
            </a:extLst>
          </p:cNvPr>
          <p:cNvSpPr/>
          <p:nvPr/>
        </p:nvSpPr>
        <p:spPr>
          <a:xfrm>
            <a:off x="5976910" y="339300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Sześciokąt 78">
            <a:extLst>
              <a:ext uri="{FF2B5EF4-FFF2-40B4-BE49-F238E27FC236}">
                <a16:creationId xmlns:a16="http://schemas.microsoft.com/office/drawing/2014/main" id="{C8C494FE-AD30-F26B-71E9-7E82D1B6D1F4}"/>
              </a:ext>
            </a:extLst>
          </p:cNvPr>
          <p:cNvSpPr/>
          <p:nvPr/>
        </p:nvSpPr>
        <p:spPr>
          <a:xfrm>
            <a:off x="5980025" y="4169711"/>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0" name="Sześciokąt 79">
            <a:extLst>
              <a:ext uri="{FF2B5EF4-FFF2-40B4-BE49-F238E27FC236}">
                <a16:creationId xmlns:a16="http://schemas.microsoft.com/office/drawing/2014/main" id="{70E76DDF-ACE4-3D79-ADB6-D34D062726A7}"/>
              </a:ext>
            </a:extLst>
          </p:cNvPr>
          <p:cNvSpPr/>
          <p:nvPr/>
        </p:nvSpPr>
        <p:spPr>
          <a:xfrm>
            <a:off x="5986419" y="494499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1" name="Sześciokąt 80">
            <a:extLst>
              <a:ext uri="{FF2B5EF4-FFF2-40B4-BE49-F238E27FC236}">
                <a16:creationId xmlns:a16="http://schemas.microsoft.com/office/drawing/2014/main" id="{85D14C48-67BF-8987-5814-DE863FE72411}"/>
              </a:ext>
            </a:extLst>
          </p:cNvPr>
          <p:cNvSpPr/>
          <p:nvPr/>
        </p:nvSpPr>
        <p:spPr>
          <a:xfrm>
            <a:off x="8805043" y="262269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2" name="Sześciokąt 81">
            <a:extLst>
              <a:ext uri="{FF2B5EF4-FFF2-40B4-BE49-F238E27FC236}">
                <a16:creationId xmlns:a16="http://schemas.microsoft.com/office/drawing/2014/main" id="{6789A44B-C5F5-13E2-30F7-FBB0A7B77725}"/>
              </a:ext>
            </a:extLst>
          </p:cNvPr>
          <p:cNvSpPr/>
          <p:nvPr/>
        </p:nvSpPr>
        <p:spPr>
          <a:xfrm>
            <a:off x="9515284" y="301696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3" name="Sześciokąt 82">
            <a:extLst>
              <a:ext uri="{FF2B5EF4-FFF2-40B4-BE49-F238E27FC236}">
                <a16:creationId xmlns:a16="http://schemas.microsoft.com/office/drawing/2014/main" id="{7B71B905-0CBA-4297-B5AF-8E1DB16C28D0}"/>
              </a:ext>
            </a:extLst>
          </p:cNvPr>
          <p:cNvSpPr/>
          <p:nvPr/>
        </p:nvSpPr>
        <p:spPr>
          <a:xfrm>
            <a:off x="9504601" y="223785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4" name="Sześciokąt 83">
            <a:extLst>
              <a:ext uri="{FF2B5EF4-FFF2-40B4-BE49-F238E27FC236}">
                <a16:creationId xmlns:a16="http://schemas.microsoft.com/office/drawing/2014/main" id="{E6B1C346-73A3-3161-537A-2DBD0C4630A7}"/>
              </a:ext>
            </a:extLst>
          </p:cNvPr>
          <p:cNvSpPr/>
          <p:nvPr/>
        </p:nvSpPr>
        <p:spPr>
          <a:xfrm>
            <a:off x="10217769" y="2623584"/>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5" name="Sześciokąt 84">
            <a:extLst>
              <a:ext uri="{FF2B5EF4-FFF2-40B4-BE49-F238E27FC236}">
                <a16:creationId xmlns:a16="http://schemas.microsoft.com/office/drawing/2014/main" id="{F2E3E0F2-141E-B56F-788A-8F7E151426DA}"/>
              </a:ext>
            </a:extLst>
          </p:cNvPr>
          <p:cNvSpPr/>
          <p:nvPr/>
        </p:nvSpPr>
        <p:spPr>
          <a:xfrm>
            <a:off x="10230394" y="3406369"/>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6" name="Sześciokąt 85">
            <a:extLst>
              <a:ext uri="{FF2B5EF4-FFF2-40B4-BE49-F238E27FC236}">
                <a16:creationId xmlns:a16="http://schemas.microsoft.com/office/drawing/2014/main" id="{DB56C191-DF6D-4F68-C907-905449DC5B1A}"/>
              </a:ext>
            </a:extLst>
          </p:cNvPr>
          <p:cNvSpPr/>
          <p:nvPr/>
        </p:nvSpPr>
        <p:spPr>
          <a:xfrm>
            <a:off x="9513009" y="457859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7" name="Sześciokąt 86">
            <a:extLst>
              <a:ext uri="{FF2B5EF4-FFF2-40B4-BE49-F238E27FC236}">
                <a16:creationId xmlns:a16="http://schemas.microsoft.com/office/drawing/2014/main" id="{D95CFAC6-B9A2-96A4-1CD4-FB0D2E9FAE24}"/>
              </a:ext>
            </a:extLst>
          </p:cNvPr>
          <p:cNvSpPr/>
          <p:nvPr/>
        </p:nvSpPr>
        <p:spPr>
          <a:xfrm>
            <a:off x="10944250" y="3016964"/>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8" name="Sześciokąt 87">
            <a:extLst>
              <a:ext uri="{FF2B5EF4-FFF2-40B4-BE49-F238E27FC236}">
                <a16:creationId xmlns:a16="http://schemas.microsoft.com/office/drawing/2014/main" id="{C9DC6243-397E-A862-FB0E-7794A08C38EA}"/>
              </a:ext>
            </a:extLst>
          </p:cNvPr>
          <p:cNvSpPr/>
          <p:nvPr/>
        </p:nvSpPr>
        <p:spPr>
          <a:xfrm>
            <a:off x="10939057" y="3804854"/>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7" name="Google Shape;124;p4">
            <a:extLst>
              <a:ext uri="{FF2B5EF4-FFF2-40B4-BE49-F238E27FC236}">
                <a16:creationId xmlns:a16="http://schemas.microsoft.com/office/drawing/2014/main" id="{7D53A7B0-9D1C-CF2E-6F2B-9E715D0FD681}"/>
              </a:ext>
            </a:extLst>
          </p:cNvPr>
          <p:cNvSpPr txBox="1"/>
          <p:nvPr/>
        </p:nvSpPr>
        <p:spPr>
          <a:xfrm>
            <a:off x="474527" y="2860730"/>
            <a:ext cx="661339" cy="4276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Dystrybucja numeryczna</a:t>
            </a:r>
            <a:endParaRPr sz="800" dirty="0">
              <a:solidFill>
                <a:schemeClr val="bg1"/>
              </a:solidFill>
              <a:latin typeface="+mn-lt"/>
              <a:ea typeface="Tahoma"/>
              <a:cs typeface="Tahoma"/>
              <a:sym typeface="Tahoma"/>
            </a:endParaRPr>
          </a:p>
        </p:txBody>
      </p:sp>
      <p:sp>
        <p:nvSpPr>
          <p:cNvPr id="98" name="Google Shape;124;p4">
            <a:extLst>
              <a:ext uri="{FF2B5EF4-FFF2-40B4-BE49-F238E27FC236}">
                <a16:creationId xmlns:a16="http://schemas.microsoft.com/office/drawing/2014/main" id="{F39C733D-852D-DD2D-2B9A-54C36D623889}"/>
              </a:ext>
            </a:extLst>
          </p:cNvPr>
          <p:cNvSpPr txBox="1"/>
          <p:nvPr/>
        </p:nvSpPr>
        <p:spPr>
          <a:xfrm>
            <a:off x="1152351" y="2489299"/>
            <a:ext cx="661339"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Dystrybucja ważona</a:t>
            </a:r>
            <a:endParaRPr sz="800" dirty="0">
              <a:solidFill>
                <a:schemeClr val="bg1"/>
              </a:solidFill>
              <a:latin typeface="+mn-lt"/>
              <a:ea typeface="Tahoma"/>
              <a:cs typeface="Tahoma"/>
              <a:sym typeface="Tahoma"/>
            </a:endParaRPr>
          </a:p>
        </p:txBody>
      </p:sp>
      <p:sp>
        <p:nvSpPr>
          <p:cNvPr id="99" name="Google Shape;124;p4">
            <a:extLst>
              <a:ext uri="{FF2B5EF4-FFF2-40B4-BE49-F238E27FC236}">
                <a16:creationId xmlns:a16="http://schemas.microsoft.com/office/drawing/2014/main" id="{5589820A-7D7B-FB73-577F-F8CC4032CA63}"/>
              </a:ext>
            </a:extLst>
          </p:cNvPr>
          <p:cNvSpPr txBox="1"/>
          <p:nvPr/>
        </p:nvSpPr>
        <p:spPr>
          <a:xfrm>
            <a:off x="1636242" y="2940263"/>
            <a:ext cx="1106047" cy="18312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err="1">
                <a:solidFill>
                  <a:schemeClr val="bg1"/>
                </a:solidFill>
                <a:latin typeface="+mn-lt"/>
                <a:ea typeface="Tahoma"/>
                <a:cs typeface="Tahoma"/>
                <a:sym typeface="Tahoma"/>
              </a:rPr>
              <a:t>Price</a:t>
            </a:r>
            <a:r>
              <a:rPr lang="pl-PL" sz="800" dirty="0">
                <a:solidFill>
                  <a:schemeClr val="bg1"/>
                </a:solidFill>
                <a:latin typeface="+mn-lt"/>
                <a:ea typeface="Tahoma"/>
                <a:cs typeface="Tahoma"/>
                <a:sym typeface="Tahoma"/>
              </a:rPr>
              <a:t> index</a:t>
            </a:r>
            <a:endParaRPr sz="800" dirty="0">
              <a:solidFill>
                <a:schemeClr val="bg1"/>
              </a:solidFill>
              <a:latin typeface="+mn-lt"/>
              <a:ea typeface="Tahoma"/>
              <a:cs typeface="Tahoma"/>
              <a:sym typeface="Tahoma"/>
            </a:endParaRPr>
          </a:p>
        </p:txBody>
      </p:sp>
      <p:sp>
        <p:nvSpPr>
          <p:cNvPr id="100" name="Google Shape;124;p4">
            <a:extLst>
              <a:ext uri="{FF2B5EF4-FFF2-40B4-BE49-F238E27FC236}">
                <a16:creationId xmlns:a16="http://schemas.microsoft.com/office/drawing/2014/main" id="{866117AF-4CC5-BDAA-DCC8-0566BC5D6F97}"/>
              </a:ext>
            </a:extLst>
          </p:cNvPr>
          <p:cNvSpPr txBox="1"/>
          <p:nvPr/>
        </p:nvSpPr>
        <p:spPr>
          <a:xfrm>
            <a:off x="1926919" y="3638769"/>
            <a:ext cx="517403" cy="29371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Volume on </a:t>
            </a:r>
            <a:r>
              <a:rPr lang="pl-PL" sz="800" dirty="0" err="1">
                <a:solidFill>
                  <a:schemeClr val="bg1"/>
                </a:solidFill>
                <a:latin typeface="+mn-lt"/>
                <a:ea typeface="Tahoma"/>
                <a:cs typeface="Tahoma"/>
                <a:sym typeface="Tahoma"/>
              </a:rPr>
              <a:t>deal</a:t>
            </a:r>
            <a:endParaRPr sz="800" dirty="0">
              <a:solidFill>
                <a:schemeClr val="bg1"/>
              </a:solidFill>
              <a:latin typeface="+mn-lt"/>
              <a:ea typeface="Tahoma"/>
              <a:cs typeface="Tahoma"/>
              <a:sym typeface="Tahoma"/>
            </a:endParaRPr>
          </a:p>
        </p:txBody>
      </p:sp>
      <p:sp>
        <p:nvSpPr>
          <p:cNvPr id="101" name="Google Shape;124;p4">
            <a:extLst>
              <a:ext uri="{FF2B5EF4-FFF2-40B4-BE49-F238E27FC236}">
                <a16:creationId xmlns:a16="http://schemas.microsoft.com/office/drawing/2014/main" id="{529E8883-4176-3FAF-4F37-245A6C9C57C1}"/>
              </a:ext>
            </a:extLst>
          </p:cNvPr>
          <p:cNvSpPr txBox="1"/>
          <p:nvPr/>
        </p:nvSpPr>
        <p:spPr>
          <a:xfrm>
            <a:off x="469447" y="3583000"/>
            <a:ext cx="637161" cy="2289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Udział w półce / </a:t>
            </a:r>
            <a:r>
              <a:rPr lang="pl-PL" sz="800" dirty="0" err="1">
                <a:solidFill>
                  <a:schemeClr val="bg1"/>
                </a:solidFill>
                <a:latin typeface="+mn-lt"/>
                <a:ea typeface="Tahoma"/>
                <a:cs typeface="Tahoma"/>
                <a:sym typeface="Tahoma"/>
              </a:rPr>
              <a:t>Share</a:t>
            </a:r>
            <a:r>
              <a:rPr lang="pl-PL" sz="800" dirty="0">
                <a:solidFill>
                  <a:schemeClr val="bg1"/>
                </a:solidFill>
                <a:latin typeface="+mn-lt"/>
                <a:ea typeface="Tahoma"/>
                <a:cs typeface="Tahoma"/>
                <a:sym typeface="Tahoma"/>
              </a:rPr>
              <a:t> of </a:t>
            </a:r>
            <a:r>
              <a:rPr lang="pl-PL" sz="800" dirty="0" err="1">
                <a:solidFill>
                  <a:schemeClr val="bg1"/>
                </a:solidFill>
                <a:latin typeface="+mn-lt"/>
                <a:ea typeface="Tahoma"/>
                <a:cs typeface="Tahoma"/>
                <a:sym typeface="Tahoma"/>
              </a:rPr>
              <a:t>shelf</a:t>
            </a:r>
            <a:endParaRPr sz="800" dirty="0">
              <a:solidFill>
                <a:schemeClr val="bg1"/>
              </a:solidFill>
              <a:latin typeface="+mn-lt"/>
              <a:ea typeface="Tahoma"/>
              <a:cs typeface="Tahoma"/>
              <a:sym typeface="Tahoma"/>
            </a:endParaRPr>
          </a:p>
        </p:txBody>
      </p:sp>
      <p:sp>
        <p:nvSpPr>
          <p:cNvPr id="102" name="Google Shape;124;p4">
            <a:extLst>
              <a:ext uri="{FF2B5EF4-FFF2-40B4-BE49-F238E27FC236}">
                <a16:creationId xmlns:a16="http://schemas.microsoft.com/office/drawing/2014/main" id="{1386D907-DF7E-4BFB-9B9D-146A285F608B}"/>
              </a:ext>
            </a:extLst>
          </p:cNvPr>
          <p:cNvSpPr txBox="1"/>
          <p:nvPr/>
        </p:nvSpPr>
        <p:spPr>
          <a:xfrm>
            <a:off x="429720" y="4257020"/>
            <a:ext cx="693511" cy="60406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Udział</a:t>
            </a:r>
          </a:p>
          <a:p>
            <a:pPr marL="0" marR="0" lvl="0" indent="0" algn="ctr" rtl="0">
              <a:spcBef>
                <a:spcPts val="0"/>
              </a:spcBef>
              <a:spcAft>
                <a:spcPts val="0"/>
              </a:spcAft>
              <a:buNone/>
            </a:pPr>
            <a:r>
              <a:rPr lang="pl-PL" sz="800" dirty="0">
                <a:solidFill>
                  <a:schemeClr val="bg1"/>
                </a:solidFill>
                <a:latin typeface="+mn-lt"/>
                <a:ea typeface="Tahoma"/>
                <a:cs typeface="Tahoma"/>
                <a:sym typeface="Tahoma"/>
              </a:rPr>
              <a:t>w ekspozycji</a:t>
            </a:r>
          </a:p>
          <a:p>
            <a:pPr marL="0" marR="0" lvl="0" indent="0" algn="ctr" rtl="0">
              <a:spcBef>
                <a:spcPts val="0"/>
              </a:spcBef>
              <a:spcAft>
                <a:spcPts val="0"/>
              </a:spcAft>
              <a:buNone/>
            </a:pPr>
            <a:r>
              <a:rPr lang="pl-PL" sz="800" dirty="0">
                <a:solidFill>
                  <a:schemeClr val="bg1"/>
                </a:solidFill>
                <a:latin typeface="+mn-lt"/>
                <a:ea typeface="Tahoma"/>
                <a:cs typeface="Tahoma"/>
                <a:sym typeface="Tahoma"/>
              </a:rPr>
              <a:t>(</a:t>
            </a:r>
            <a:r>
              <a:rPr lang="pl-PL" sz="800" dirty="0" err="1">
                <a:solidFill>
                  <a:schemeClr val="bg1"/>
                </a:solidFill>
                <a:latin typeface="+mn-lt"/>
                <a:ea typeface="Tahoma"/>
                <a:cs typeface="Tahoma"/>
                <a:sym typeface="Tahoma"/>
              </a:rPr>
              <a:t>total</a:t>
            </a:r>
            <a:r>
              <a:rPr lang="pl-PL" sz="800" dirty="0">
                <a:solidFill>
                  <a:schemeClr val="bg1"/>
                </a:solidFill>
                <a:latin typeface="+mn-lt"/>
                <a:ea typeface="Tahoma"/>
                <a:cs typeface="Tahoma"/>
                <a:sym typeface="Tahoma"/>
              </a:rPr>
              <a:t>                          i dodatkowej)</a:t>
            </a:r>
            <a:endParaRPr sz="800" dirty="0">
              <a:solidFill>
                <a:schemeClr val="bg1"/>
              </a:solidFill>
              <a:latin typeface="+mn-lt"/>
              <a:ea typeface="Tahoma"/>
              <a:cs typeface="Tahoma"/>
              <a:sym typeface="Tahoma"/>
            </a:endParaRPr>
          </a:p>
        </p:txBody>
      </p:sp>
      <p:sp>
        <p:nvSpPr>
          <p:cNvPr id="104" name="pole tekstowe 103">
            <a:extLst>
              <a:ext uri="{FF2B5EF4-FFF2-40B4-BE49-F238E27FC236}">
                <a16:creationId xmlns:a16="http://schemas.microsoft.com/office/drawing/2014/main" id="{768AB687-4934-AF6D-159A-BBF884C46423}"/>
              </a:ext>
            </a:extLst>
          </p:cNvPr>
          <p:cNvSpPr txBox="1"/>
          <p:nvPr/>
        </p:nvSpPr>
        <p:spPr>
          <a:xfrm>
            <a:off x="1084564" y="3161861"/>
            <a:ext cx="824947" cy="461665"/>
          </a:xfrm>
          <a:prstGeom prst="rect">
            <a:avLst/>
          </a:prstGeom>
          <a:noFill/>
        </p:spPr>
        <p:txBody>
          <a:bodyPr wrap="square">
            <a:sp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Widoczność  w punkcie sprzedaży</a:t>
            </a:r>
          </a:p>
        </p:txBody>
      </p:sp>
      <p:sp>
        <p:nvSpPr>
          <p:cNvPr id="107" name="pole tekstowe 106">
            <a:extLst>
              <a:ext uri="{FF2B5EF4-FFF2-40B4-BE49-F238E27FC236}">
                <a16:creationId xmlns:a16="http://schemas.microsoft.com/office/drawing/2014/main" id="{59FC536C-81D0-56BF-8832-7E5CE6FE43EA}"/>
              </a:ext>
            </a:extLst>
          </p:cNvPr>
          <p:cNvSpPr txBox="1"/>
          <p:nvPr/>
        </p:nvSpPr>
        <p:spPr>
          <a:xfrm>
            <a:off x="1083622" y="3861971"/>
            <a:ext cx="81055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Pokrycie przez portfolio (portfolio </a:t>
            </a:r>
            <a:r>
              <a:rPr kumimoji="0" lang="pl-PL" sz="800" b="0" i="0" u="none" strike="noStrike" kern="1200" cap="none" spc="0" normalizeH="0" baseline="0" noProof="0" dirty="0" err="1">
                <a:ln>
                  <a:noFill/>
                </a:ln>
                <a:solidFill>
                  <a:prstClr val="white"/>
                </a:solidFill>
                <a:effectLst/>
                <a:uLnTx/>
                <a:uFillTx/>
                <a:ea typeface="+mn-ea"/>
                <a:cs typeface="+mn-cs"/>
              </a:rPr>
              <a:t>coverage</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08" name="pole tekstowe 107">
            <a:extLst>
              <a:ext uri="{FF2B5EF4-FFF2-40B4-BE49-F238E27FC236}">
                <a16:creationId xmlns:a16="http://schemas.microsoft.com/office/drawing/2014/main" id="{D70E5DA7-3613-1785-A53A-C6B726F5EA25}"/>
              </a:ext>
            </a:extLst>
          </p:cNvPr>
          <p:cNvSpPr txBox="1"/>
          <p:nvPr/>
        </p:nvSpPr>
        <p:spPr>
          <a:xfrm>
            <a:off x="2476712" y="2429321"/>
            <a:ext cx="824947"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Zasięg komunikacji</a:t>
            </a:r>
          </a:p>
        </p:txBody>
      </p:sp>
      <p:sp>
        <p:nvSpPr>
          <p:cNvPr id="109" name="pole tekstowe 108">
            <a:extLst>
              <a:ext uri="{FF2B5EF4-FFF2-40B4-BE49-F238E27FC236}">
                <a16:creationId xmlns:a16="http://schemas.microsoft.com/office/drawing/2014/main" id="{FB56B59D-2F3D-AD7F-67FD-5295F786C50E}"/>
              </a:ext>
            </a:extLst>
          </p:cNvPr>
          <p:cNvSpPr txBox="1"/>
          <p:nvPr/>
        </p:nvSpPr>
        <p:spPr>
          <a:xfrm>
            <a:off x="3305576" y="2858631"/>
            <a:ext cx="581443"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Share</a:t>
            </a:r>
            <a:r>
              <a:rPr kumimoji="0" lang="pl-PL" sz="800" b="0" i="0" u="none" strike="noStrike" kern="1200" cap="none" spc="0" normalizeH="0" baseline="0" noProof="0" dirty="0">
                <a:ln>
                  <a:noFill/>
                </a:ln>
                <a:solidFill>
                  <a:prstClr val="white"/>
                </a:solidFill>
                <a:effectLst/>
                <a:uLnTx/>
                <a:uFillTx/>
                <a:ea typeface="+mn-ea"/>
                <a:cs typeface="+mn-cs"/>
              </a:rPr>
              <a:t> of Voice</a:t>
            </a:r>
          </a:p>
        </p:txBody>
      </p:sp>
      <p:sp>
        <p:nvSpPr>
          <p:cNvPr id="110" name="pole tekstowe 109">
            <a:extLst>
              <a:ext uri="{FF2B5EF4-FFF2-40B4-BE49-F238E27FC236}">
                <a16:creationId xmlns:a16="http://schemas.microsoft.com/office/drawing/2014/main" id="{E7514E62-2B7B-CBD2-9D75-EA44907435D7}"/>
              </a:ext>
            </a:extLst>
          </p:cNvPr>
          <p:cNvSpPr txBox="1"/>
          <p:nvPr/>
        </p:nvSpPr>
        <p:spPr>
          <a:xfrm>
            <a:off x="3895072" y="2442588"/>
            <a:ext cx="824947"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Share</a:t>
            </a:r>
            <a:r>
              <a:rPr kumimoji="0" lang="pl-PL" sz="800" b="0" i="0" u="none" strike="noStrike" kern="1200" cap="none" spc="0" normalizeH="0" baseline="0" noProof="0" dirty="0">
                <a:ln>
                  <a:noFill/>
                </a:ln>
                <a:solidFill>
                  <a:prstClr val="white"/>
                </a:solidFill>
                <a:effectLst/>
                <a:uLnTx/>
                <a:uFillTx/>
                <a:ea typeface="+mn-ea"/>
                <a:cs typeface="+mn-cs"/>
              </a:rPr>
              <a:t> of </a:t>
            </a:r>
            <a:r>
              <a:rPr kumimoji="0" lang="pl-PL" sz="800" b="0" i="0" u="none" strike="noStrike" kern="1200" cap="none" spc="0" normalizeH="0" baseline="0" noProof="0" dirty="0" err="1">
                <a:ln>
                  <a:noFill/>
                </a:ln>
                <a:solidFill>
                  <a:prstClr val="white"/>
                </a:solidFill>
                <a:effectLst/>
                <a:uLnTx/>
                <a:uFillTx/>
                <a:ea typeface="+mn-ea"/>
                <a:cs typeface="+mn-cs"/>
              </a:rPr>
              <a:t>Search</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11" name="pole tekstowe 110">
            <a:extLst>
              <a:ext uri="{FF2B5EF4-FFF2-40B4-BE49-F238E27FC236}">
                <a16:creationId xmlns:a16="http://schemas.microsoft.com/office/drawing/2014/main" id="{29319ED0-D0A2-E67A-93C1-862331FE7772}"/>
              </a:ext>
            </a:extLst>
          </p:cNvPr>
          <p:cNvSpPr txBox="1"/>
          <p:nvPr/>
        </p:nvSpPr>
        <p:spPr>
          <a:xfrm>
            <a:off x="2494645" y="3230495"/>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Częstotliwość komunikacji</a:t>
            </a:r>
          </a:p>
        </p:txBody>
      </p:sp>
      <p:sp>
        <p:nvSpPr>
          <p:cNvPr id="112" name="pole tekstowe 111">
            <a:extLst>
              <a:ext uri="{FF2B5EF4-FFF2-40B4-BE49-F238E27FC236}">
                <a16:creationId xmlns:a16="http://schemas.microsoft.com/office/drawing/2014/main" id="{5AA60A33-7096-5A61-CF1D-AFFCD01D7537}"/>
              </a:ext>
            </a:extLst>
          </p:cNvPr>
          <p:cNvSpPr txBox="1"/>
          <p:nvPr/>
        </p:nvSpPr>
        <p:spPr>
          <a:xfrm>
            <a:off x="4597790" y="281597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Share</a:t>
            </a:r>
            <a:r>
              <a:rPr kumimoji="0" lang="pl-PL" sz="800" b="0" i="0" u="none" strike="noStrike" kern="1200" cap="none" spc="0" normalizeH="0" baseline="0" noProof="0" dirty="0">
                <a:ln>
                  <a:noFill/>
                </a:ln>
                <a:solidFill>
                  <a:prstClr val="white"/>
                </a:solidFill>
                <a:effectLst/>
                <a:uLnTx/>
                <a:uFillTx/>
                <a:ea typeface="+mn-ea"/>
                <a:cs typeface="+mn-cs"/>
              </a:rPr>
              <a:t> of </a:t>
            </a:r>
            <a:r>
              <a:rPr kumimoji="0" lang="pl-PL" sz="800" b="0" i="0" u="none" strike="noStrike" kern="1200" cap="none" spc="0" normalizeH="0" baseline="0" noProof="0" dirty="0" err="1">
                <a:ln>
                  <a:noFill/>
                </a:ln>
                <a:solidFill>
                  <a:prstClr val="white"/>
                </a:solidFill>
                <a:effectLst/>
                <a:uLnTx/>
                <a:uFillTx/>
                <a:ea typeface="+mn-ea"/>
                <a:cs typeface="+mn-cs"/>
              </a:rPr>
              <a:t>Spend</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13" name="pole tekstowe 112">
            <a:extLst>
              <a:ext uri="{FF2B5EF4-FFF2-40B4-BE49-F238E27FC236}">
                <a16:creationId xmlns:a16="http://schemas.microsoft.com/office/drawing/2014/main" id="{EA8EFE4D-936B-5117-E51C-E86470FECF6A}"/>
              </a:ext>
            </a:extLst>
          </p:cNvPr>
          <p:cNvSpPr txBox="1"/>
          <p:nvPr/>
        </p:nvSpPr>
        <p:spPr>
          <a:xfrm>
            <a:off x="3157348" y="3647136"/>
            <a:ext cx="91818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Wyświetlenia,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Odsłony</a:t>
            </a:r>
          </a:p>
        </p:txBody>
      </p:sp>
      <p:sp>
        <p:nvSpPr>
          <p:cNvPr id="114" name="pole tekstowe 113">
            <a:extLst>
              <a:ext uri="{FF2B5EF4-FFF2-40B4-BE49-F238E27FC236}">
                <a16:creationId xmlns:a16="http://schemas.microsoft.com/office/drawing/2014/main" id="{AF6452B4-0835-A199-B255-C3BE5167CD1C}"/>
              </a:ext>
            </a:extLst>
          </p:cNvPr>
          <p:cNvSpPr txBox="1"/>
          <p:nvPr/>
        </p:nvSpPr>
        <p:spPr>
          <a:xfrm>
            <a:off x="3896650" y="321457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Widoczność (</a:t>
            </a:r>
            <a:r>
              <a:rPr kumimoji="0" lang="pl-PL" sz="800" b="0" i="0" u="none" strike="noStrike" kern="1200" cap="none" spc="0" normalizeH="0" baseline="0" noProof="0" dirty="0" err="1">
                <a:ln>
                  <a:noFill/>
                </a:ln>
                <a:solidFill>
                  <a:prstClr val="white"/>
                </a:solidFill>
                <a:effectLst/>
                <a:uLnTx/>
                <a:uFillTx/>
                <a:ea typeface="+mn-ea"/>
                <a:cs typeface="+mn-cs"/>
              </a:rPr>
              <a:t>viewability</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15" name="pole tekstowe 114">
            <a:extLst>
              <a:ext uri="{FF2B5EF4-FFF2-40B4-BE49-F238E27FC236}">
                <a16:creationId xmlns:a16="http://schemas.microsoft.com/office/drawing/2014/main" id="{B7645C64-3CE3-AB02-A0AD-65C325D97299}"/>
              </a:ext>
            </a:extLst>
          </p:cNvPr>
          <p:cNvSpPr txBox="1"/>
          <p:nvPr/>
        </p:nvSpPr>
        <p:spPr>
          <a:xfrm>
            <a:off x="5305551" y="405285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WoA</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16" name="pole tekstowe 115">
            <a:extLst>
              <a:ext uri="{FF2B5EF4-FFF2-40B4-BE49-F238E27FC236}">
                <a16:creationId xmlns:a16="http://schemas.microsoft.com/office/drawing/2014/main" id="{6B01A2F5-C550-C3BB-36C2-9B2D33EC595A}"/>
              </a:ext>
            </a:extLst>
          </p:cNvPr>
          <p:cNvSpPr txBox="1"/>
          <p:nvPr/>
        </p:nvSpPr>
        <p:spPr>
          <a:xfrm>
            <a:off x="4562461" y="3561641"/>
            <a:ext cx="91531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Popularność / Unikalność </a:t>
            </a:r>
            <a:r>
              <a:rPr kumimoji="0" lang="pl-PL" sz="800" b="0" i="0" u="none" strike="noStrike" kern="1200" cap="none" spc="0" normalizeH="0" baseline="0" noProof="0" dirty="0" err="1">
                <a:ln>
                  <a:noFill/>
                </a:ln>
                <a:solidFill>
                  <a:prstClr val="white"/>
                </a:solidFill>
                <a:effectLst/>
                <a:uLnTx/>
                <a:uFillTx/>
                <a:ea typeface="+mn-ea"/>
                <a:cs typeface="+mn-cs"/>
              </a:rPr>
              <a:t>assetów</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17" name="pole tekstowe 116">
            <a:extLst>
              <a:ext uri="{FF2B5EF4-FFF2-40B4-BE49-F238E27FC236}">
                <a16:creationId xmlns:a16="http://schemas.microsoft.com/office/drawing/2014/main" id="{CAAE68AC-FB9B-1EB4-3CF3-A64E2E79992F}"/>
              </a:ext>
            </a:extLst>
          </p:cNvPr>
          <p:cNvSpPr txBox="1"/>
          <p:nvPr/>
        </p:nvSpPr>
        <p:spPr>
          <a:xfrm>
            <a:off x="4580711" y="4411012"/>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Aggressivity</a:t>
            </a:r>
            <a:r>
              <a:rPr kumimoji="0" lang="pl-PL" sz="800" b="0" i="0" u="none" strike="noStrike" kern="1200" cap="none" spc="0" normalizeH="0" baseline="0" noProof="0" dirty="0">
                <a:ln>
                  <a:noFill/>
                </a:ln>
                <a:solidFill>
                  <a:prstClr val="white"/>
                </a:solidFill>
                <a:effectLst/>
                <a:uLnTx/>
                <a:uFillTx/>
                <a:ea typeface="+mn-ea"/>
                <a:cs typeface="+mn-cs"/>
              </a:rPr>
              <a:t> index</a:t>
            </a:r>
          </a:p>
        </p:txBody>
      </p:sp>
      <p:sp>
        <p:nvSpPr>
          <p:cNvPr id="118" name="pole tekstowe 117">
            <a:extLst>
              <a:ext uri="{FF2B5EF4-FFF2-40B4-BE49-F238E27FC236}">
                <a16:creationId xmlns:a16="http://schemas.microsoft.com/office/drawing/2014/main" id="{09216534-70B4-C2DF-D411-1AA23B87FC0B}"/>
              </a:ext>
            </a:extLst>
          </p:cNvPr>
          <p:cNvSpPr txBox="1"/>
          <p:nvPr/>
        </p:nvSpPr>
        <p:spPr>
          <a:xfrm>
            <a:off x="5310586" y="3290544"/>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VTR</a:t>
            </a:r>
          </a:p>
        </p:txBody>
      </p:sp>
      <p:sp>
        <p:nvSpPr>
          <p:cNvPr id="120" name="pole tekstowe 119">
            <a:extLst>
              <a:ext uri="{FF2B5EF4-FFF2-40B4-BE49-F238E27FC236}">
                <a16:creationId xmlns:a16="http://schemas.microsoft.com/office/drawing/2014/main" id="{749CEB40-24FB-2E63-B16F-72610DC33A9B}"/>
              </a:ext>
            </a:extLst>
          </p:cNvPr>
          <p:cNvSpPr txBox="1"/>
          <p:nvPr/>
        </p:nvSpPr>
        <p:spPr>
          <a:xfrm>
            <a:off x="2487945" y="400362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Wizyty  / sesje na stronie</a:t>
            </a:r>
          </a:p>
        </p:txBody>
      </p:sp>
      <p:sp>
        <p:nvSpPr>
          <p:cNvPr id="121" name="pole tekstowe 120">
            <a:extLst>
              <a:ext uri="{FF2B5EF4-FFF2-40B4-BE49-F238E27FC236}">
                <a16:creationId xmlns:a16="http://schemas.microsoft.com/office/drawing/2014/main" id="{415FB060-BA9B-E891-D9C9-7801D252BA0B}"/>
              </a:ext>
            </a:extLst>
          </p:cNvPr>
          <p:cNvSpPr txBox="1"/>
          <p:nvPr/>
        </p:nvSpPr>
        <p:spPr>
          <a:xfrm>
            <a:off x="3890117" y="4048152"/>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Ad </a:t>
            </a:r>
            <a:r>
              <a:rPr kumimoji="0" lang="pl-PL" sz="800" b="0" i="0" u="none" strike="noStrike" kern="1200" cap="none" spc="0" normalizeH="0" baseline="0" noProof="0" dirty="0" err="1">
                <a:ln>
                  <a:noFill/>
                </a:ln>
                <a:solidFill>
                  <a:prstClr val="white"/>
                </a:solidFill>
                <a:effectLst/>
                <a:uLnTx/>
                <a:uFillTx/>
                <a:ea typeface="+mn-ea"/>
                <a:cs typeface="+mn-cs"/>
              </a:rPr>
              <a:t>recall</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2" name="pole tekstowe 121">
            <a:extLst>
              <a:ext uri="{FF2B5EF4-FFF2-40B4-BE49-F238E27FC236}">
                <a16:creationId xmlns:a16="http://schemas.microsoft.com/office/drawing/2014/main" id="{C28B1A07-A368-0212-B42A-202A7E4C2C65}"/>
              </a:ext>
            </a:extLst>
          </p:cNvPr>
          <p:cNvSpPr txBox="1"/>
          <p:nvPr/>
        </p:nvSpPr>
        <p:spPr>
          <a:xfrm>
            <a:off x="5240145" y="4812333"/>
            <a:ext cx="94374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Zaangażo</a:t>
            </a:r>
            <a:r>
              <a:rPr kumimoji="0" lang="pl-PL" sz="800" b="0" i="0" u="none" strike="noStrike" kern="1200" cap="none" spc="0" normalizeH="0" baseline="0" noProof="0" dirty="0">
                <a:ln>
                  <a:noFill/>
                </a:ln>
                <a:solidFill>
                  <a:prstClr val="white"/>
                </a:solidFill>
                <a:effectLst/>
                <a:uLnTx/>
                <a:uFillTx/>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wanie</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3" name="pole tekstowe 122">
            <a:extLst>
              <a:ext uri="{FF2B5EF4-FFF2-40B4-BE49-F238E27FC236}">
                <a16:creationId xmlns:a16="http://schemas.microsoft.com/office/drawing/2014/main" id="{02A07764-67C1-19AE-2F9A-B0FAB0820269}"/>
              </a:ext>
            </a:extLst>
          </p:cNvPr>
          <p:cNvSpPr txBox="1"/>
          <p:nvPr/>
        </p:nvSpPr>
        <p:spPr>
          <a:xfrm>
            <a:off x="3133549" y="4289113"/>
            <a:ext cx="90154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Konwersja (</a:t>
            </a:r>
            <a:r>
              <a:rPr kumimoji="0" lang="pl-PL" sz="800" b="0" i="0" u="none" strike="noStrike" kern="1200" cap="none" spc="0" normalizeH="0" baseline="0" noProof="0" dirty="0" err="1">
                <a:ln>
                  <a:noFill/>
                </a:ln>
                <a:solidFill>
                  <a:prstClr val="white"/>
                </a:solidFill>
                <a:effectLst/>
                <a:uLnTx/>
                <a:uFillTx/>
                <a:ea typeface="+mn-ea"/>
                <a:cs typeface="+mn-cs"/>
              </a:rPr>
              <a:t>last</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click</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atryb</a:t>
            </a:r>
            <a:r>
              <a:rPr kumimoji="0" lang="pl-PL" sz="800" b="0" i="0" u="none" strike="noStrike" kern="1200" cap="none" spc="0" normalizeH="0" baseline="0" noProof="0" dirty="0">
                <a:ln>
                  <a:noFill/>
                </a:ln>
                <a:solidFill>
                  <a:prstClr val="white"/>
                </a:solidFill>
                <a:effectLst/>
                <a:uLnTx/>
                <a:uFillTx/>
                <a:ea typeface="+mn-ea"/>
                <a:cs typeface="+mn-cs"/>
              </a:rPr>
              <a:t>.</a:t>
            </a:r>
            <a:r>
              <a:rPr lang="pl-PL" sz="800" dirty="0">
                <a:solidFill>
                  <a:prstClr val="white"/>
                </a:solidFill>
              </a:rPr>
              <a:t>) </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4" name="pole tekstowe 123">
            <a:extLst>
              <a:ext uri="{FF2B5EF4-FFF2-40B4-BE49-F238E27FC236}">
                <a16:creationId xmlns:a16="http://schemas.microsoft.com/office/drawing/2014/main" id="{BA2E6012-A75B-B707-517E-22A9967D66AD}"/>
              </a:ext>
            </a:extLst>
          </p:cNvPr>
          <p:cNvSpPr txBox="1"/>
          <p:nvPr/>
        </p:nvSpPr>
        <p:spPr>
          <a:xfrm>
            <a:off x="2481161" y="4808721"/>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AVE</a:t>
            </a:r>
          </a:p>
        </p:txBody>
      </p:sp>
      <p:sp>
        <p:nvSpPr>
          <p:cNvPr id="125" name="pole tekstowe 124">
            <a:extLst>
              <a:ext uri="{FF2B5EF4-FFF2-40B4-BE49-F238E27FC236}">
                <a16:creationId xmlns:a16="http://schemas.microsoft.com/office/drawing/2014/main" id="{9454DDBC-D736-5C12-E857-B91002E93181}"/>
              </a:ext>
            </a:extLst>
          </p:cNvPr>
          <p:cNvSpPr txBox="1"/>
          <p:nvPr/>
        </p:nvSpPr>
        <p:spPr>
          <a:xfrm>
            <a:off x="3877658" y="4776288"/>
            <a:ext cx="8160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Czas z treścią na stronie</a:t>
            </a:r>
          </a:p>
        </p:txBody>
      </p:sp>
      <p:sp>
        <p:nvSpPr>
          <p:cNvPr id="126" name="pole tekstowe 125">
            <a:extLst>
              <a:ext uri="{FF2B5EF4-FFF2-40B4-BE49-F238E27FC236}">
                <a16:creationId xmlns:a16="http://schemas.microsoft.com/office/drawing/2014/main" id="{7E331B67-2DCA-83E8-2B47-F0B1D6BA2A07}"/>
              </a:ext>
            </a:extLst>
          </p:cNvPr>
          <p:cNvSpPr txBox="1"/>
          <p:nvPr/>
        </p:nvSpPr>
        <p:spPr>
          <a:xfrm>
            <a:off x="3175324" y="5013764"/>
            <a:ext cx="81604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Efektywność kosztowa (jak np. CPL, CPM, CPC, CPS)</a:t>
            </a:r>
          </a:p>
        </p:txBody>
      </p:sp>
      <p:sp>
        <p:nvSpPr>
          <p:cNvPr id="127" name="pole tekstowe 126">
            <a:extLst>
              <a:ext uri="{FF2B5EF4-FFF2-40B4-BE49-F238E27FC236}">
                <a16:creationId xmlns:a16="http://schemas.microsoft.com/office/drawing/2014/main" id="{8374716F-0396-70B4-1664-9C2972352B56}"/>
              </a:ext>
            </a:extLst>
          </p:cNvPr>
          <p:cNvSpPr txBox="1"/>
          <p:nvPr/>
        </p:nvSpPr>
        <p:spPr>
          <a:xfrm>
            <a:off x="1775123" y="5019756"/>
            <a:ext cx="81604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Widoczny zasięg (</a:t>
            </a:r>
            <a:r>
              <a:rPr kumimoji="0" lang="pl-PL" sz="800" b="0" i="0" u="none" strike="noStrike" kern="1200" cap="none" spc="0" normalizeH="0" baseline="0" noProof="0" dirty="0" err="1">
                <a:ln>
                  <a:noFill/>
                </a:ln>
                <a:solidFill>
                  <a:prstClr val="white"/>
                </a:solidFill>
                <a:effectLst/>
                <a:uLnTx/>
                <a:uFillTx/>
                <a:ea typeface="+mn-ea"/>
                <a:cs typeface="+mn-cs"/>
              </a:rPr>
              <a:t>viewable</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reach</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28" name="pole tekstowe 127">
            <a:extLst>
              <a:ext uri="{FF2B5EF4-FFF2-40B4-BE49-F238E27FC236}">
                <a16:creationId xmlns:a16="http://schemas.microsoft.com/office/drawing/2014/main" id="{06669BB9-48DB-DA3A-F8BA-03D678B4A8EA}"/>
              </a:ext>
            </a:extLst>
          </p:cNvPr>
          <p:cNvSpPr txBox="1"/>
          <p:nvPr/>
        </p:nvSpPr>
        <p:spPr>
          <a:xfrm>
            <a:off x="2468355" y="5565705"/>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Bounce </a:t>
            </a:r>
            <a:r>
              <a:rPr kumimoji="0" lang="pl-PL" sz="800" b="0" i="0" u="none" strike="noStrike" kern="1200" cap="none" spc="0" normalizeH="0" baseline="0" noProof="0" dirty="0" err="1">
                <a:ln>
                  <a:noFill/>
                </a:ln>
                <a:solidFill>
                  <a:prstClr val="white"/>
                </a:solidFill>
                <a:effectLst/>
                <a:uLnTx/>
                <a:uFillTx/>
                <a:ea typeface="+mn-ea"/>
                <a:cs typeface="+mn-cs"/>
              </a:rPr>
              <a:t>rate</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9" name="pole tekstowe 128">
            <a:extLst>
              <a:ext uri="{FF2B5EF4-FFF2-40B4-BE49-F238E27FC236}">
                <a16:creationId xmlns:a16="http://schemas.microsoft.com/office/drawing/2014/main" id="{90E96C47-45F8-C5C0-81B3-98AB3F485101}"/>
              </a:ext>
            </a:extLst>
          </p:cNvPr>
          <p:cNvSpPr txBox="1"/>
          <p:nvPr/>
        </p:nvSpPr>
        <p:spPr>
          <a:xfrm>
            <a:off x="1763717" y="5859201"/>
            <a:ext cx="8160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Czas ładowania strony</a:t>
            </a:r>
          </a:p>
        </p:txBody>
      </p:sp>
      <p:sp>
        <p:nvSpPr>
          <p:cNvPr id="130" name="pole tekstowe 129">
            <a:extLst>
              <a:ext uri="{FF2B5EF4-FFF2-40B4-BE49-F238E27FC236}">
                <a16:creationId xmlns:a16="http://schemas.microsoft.com/office/drawing/2014/main" id="{059F4AE1-1D4E-7A65-D581-36CFA41139FF}"/>
              </a:ext>
            </a:extLst>
          </p:cNvPr>
          <p:cNvSpPr txBox="1"/>
          <p:nvPr/>
        </p:nvSpPr>
        <p:spPr>
          <a:xfrm>
            <a:off x="3179205" y="5817012"/>
            <a:ext cx="81604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Zasięg w </a:t>
            </a:r>
            <a:r>
              <a:rPr lang="pl-PL" sz="800" dirty="0">
                <a:solidFill>
                  <a:prstClr val="white"/>
                </a:solidFill>
              </a:rPr>
              <a:t>Grupie</a:t>
            </a:r>
            <a:r>
              <a:rPr kumimoji="0" lang="pl-PL" sz="800" b="0" i="0" u="none" strike="noStrike" kern="1200" cap="none" spc="0" normalizeH="0" baseline="0" noProof="0" dirty="0">
                <a:ln>
                  <a:noFill/>
                </a:ln>
                <a:solidFill>
                  <a:prstClr val="white"/>
                </a:solidFill>
                <a:effectLst/>
                <a:uLnTx/>
                <a:uFillTx/>
                <a:ea typeface="+mn-ea"/>
                <a:cs typeface="+mn-cs"/>
              </a:rPr>
              <a:t> (in target </a:t>
            </a:r>
            <a:r>
              <a:rPr kumimoji="0" lang="pl-PL" sz="800" b="0" i="0" u="none" strike="noStrike" kern="1200" cap="none" spc="0" normalizeH="0" baseline="0" noProof="0" dirty="0" err="1">
                <a:ln>
                  <a:noFill/>
                </a:ln>
                <a:solidFill>
                  <a:prstClr val="white"/>
                </a:solidFill>
                <a:effectLst/>
                <a:uLnTx/>
                <a:uFillTx/>
                <a:ea typeface="+mn-ea"/>
                <a:cs typeface="+mn-cs"/>
              </a:rPr>
              <a:t>reach</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31" name="pole tekstowe 130">
            <a:extLst>
              <a:ext uri="{FF2B5EF4-FFF2-40B4-BE49-F238E27FC236}">
                <a16:creationId xmlns:a16="http://schemas.microsoft.com/office/drawing/2014/main" id="{2CAD4FE2-B6A1-8A0B-786B-06D89C986F25}"/>
              </a:ext>
            </a:extLst>
          </p:cNvPr>
          <p:cNvSpPr txBox="1"/>
          <p:nvPr/>
        </p:nvSpPr>
        <p:spPr>
          <a:xfrm>
            <a:off x="3864871" y="5535572"/>
            <a:ext cx="8160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Unikalni użytkownicy</a:t>
            </a:r>
          </a:p>
        </p:txBody>
      </p:sp>
      <p:sp>
        <p:nvSpPr>
          <p:cNvPr id="132" name="pole tekstowe 131">
            <a:extLst>
              <a:ext uri="{FF2B5EF4-FFF2-40B4-BE49-F238E27FC236}">
                <a16:creationId xmlns:a16="http://schemas.microsoft.com/office/drawing/2014/main" id="{1334C881-C63D-D299-985F-DCB1CA8438EB}"/>
              </a:ext>
            </a:extLst>
          </p:cNvPr>
          <p:cNvSpPr txBox="1"/>
          <p:nvPr/>
        </p:nvSpPr>
        <p:spPr>
          <a:xfrm>
            <a:off x="4600120" y="5151070"/>
            <a:ext cx="8160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Realni użytkownicy</a:t>
            </a:r>
          </a:p>
        </p:txBody>
      </p:sp>
      <p:sp>
        <p:nvSpPr>
          <p:cNvPr id="133" name="pole tekstowe 132">
            <a:extLst>
              <a:ext uri="{FF2B5EF4-FFF2-40B4-BE49-F238E27FC236}">
                <a16:creationId xmlns:a16="http://schemas.microsoft.com/office/drawing/2014/main" id="{8D99CCEC-A37C-1DF0-971D-221CC9D0B17F}"/>
              </a:ext>
            </a:extLst>
          </p:cNvPr>
          <p:cNvSpPr txBox="1"/>
          <p:nvPr/>
        </p:nvSpPr>
        <p:spPr>
          <a:xfrm>
            <a:off x="5949156" y="4971800"/>
            <a:ext cx="91076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Uwaga (</a:t>
            </a:r>
            <a:r>
              <a:rPr kumimoji="0" lang="pl-PL" sz="800" b="0" i="0" u="none" strike="noStrike" kern="1200" cap="none" spc="0" normalizeH="0" baseline="0" noProof="0" dirty="0" err="1">
                <a:ln>
                  <a:noFill/>
                </a:ln>
                <a:solidFill>
                  <a:prstClr val="white"/>
                </a:solidFill>
                <a:effectLst/>
                <a:uLnTx/>
                <a:uFillTx/>
                <a:ea typeface="+mn-ea"/>
                <a:cs typeface="+mn-cs"/>
              </a:rPr>
              <a:t>attention</a:t>
            </a:r>
            <a:r>
              <a:rPr kumimoji="0" lang="pl-PL" sz="800" b="0" i="0" u="none" strike="noStrike" kern="1200" cap="none" spc="0" normalizeH="0" baseline="0" noProof="0" dirty="0">
                <a:ln>
                  <a:noFill/>
                </a:ln>
                <a:solidFill>
                  <a:prstClr val="white"/>
                </a:solidFill>
                <a:effectLst/>
                <a:uLnTx/>
                <a:uFillTx/>
                <a:ea typeface="+mn-ea"/>
                <a:cs typeface="+mn-cs"/>
              </a:rPr>
              <a:t>), wyświetlenia   z uwagą, czas z uwagą</a:t>
            </a:r>
          </a:p>
        </p:txBody>
      </p:sp>
      <p:sp>
        <p:nvSpPr>
          <p:cNvPr id="134" name="pole tekstowe 133">
            <a:extLst>
              <a:ext uri="{FF2B5EF4-FFF2-40B4-BE49-F238E27FC236}">
                <a16:creationId xmlns:a16="http://schemas.microsoft.com/office/drawing/2014/main" id="{0306FE96-E8BF-24E5-89B6-B56C068A3C24}"/>
              </a:ext>
            </a:extLst>
          </p:cNvPr>
          <p:cNvSpPr txBox="1"/>
          <p:nvPr/>
        </p:nvSpPr>
        <p:spPr>
          <a:xfrm>
            <a:off x="4583295" y="5987647"/>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800" dirty="0">
                <a:solidFill>
                  <a:prstClr val="white"/>
                </a:solidFill>
              </a:rPr>
              <a:t>CTR</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35" name="pole tekstowe 134">
            <a:extLst>
              <a:ext uri="{FF2B5EF4-FFF2-40B4-BE49-F238E27FC236}">
                <a16:creationId xmlns:a16="http://schemas.microsoft.com/office/drawing/2014/main" id="{3E3D0D24-840A-4485-1E3E-C097690B6559}"/>
              </a:ext>
            </a:extLst>
          </p:cNvPr>
          <p:cNvSpPr txBox="1"/>
          <p:nvPr/>
        </p:nvSpPr>
        <p:spPr>
          <a:xfrm>
            <a:off x="5305096" y="5483168"/>
            <a:ext cx="8160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Czas ładowania strony</a:t>
            </a:r>
          </a:p>
        </p:txBody>
      </p:sp>
      <p:sp>
        <p:nvSpPr>
          <p:cNvPr id="136" name="Sześciokąt 135">
            <a:extLst>
              <a:ext uri="{FF2B5EF4-FFF2-40B4-BE49-F238E27FC236}">
                <a16:creationId xmlns:a16="http://schemas.microsoft.com/office/drawing/2014/main" id="{5BBFE074-0AE6-AE85-7387-2FFF0EF8A85D}"/>
              </a:ext>
            </a:extLst>
          </p:cNvPr>
          <p:cNvSpPr/>
          <p:nvPr/>
        </p:nvSpPr>
        <p:spPr>
          <a:xfrm>
            <a:off x="10224209" y="4980283"/>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7" name="Sześciokąt 136">
            <a:extLst>
              <a:ext uri="{FF2B5EF4-FFF2-40B4-BE49-F238E27FC236}">
                <a16:creationId xmlns:a16="http://schemas.microsoft.com/office/drawing/2014/main" id="{30926353-C84C-BD80-2A3B-2BEE7D756D3D}"/>
              </a:ext>
            </a:extLst>
          </p:cNvPr>
          <p:cNvSpPr/>
          <p:nvPr/>
        </p:nvSpPr>
        <p:spPr>
          <a:xfrm>
            <a:off x="10939583" y="4586341"/>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9" name="Sześciokąt 138">
            <a:extLst>
              <a:ext uri="{FF2B5EF4-FFF2-40B4-BE49-F238E27FC236}">
                <a16:creationId xmlns:a16="http://schemas.microsoft.com/office/drawing/2014/main" id="{9F790E15-BCA1-13EA-D9A0-7DDDD9615CD0}"/>
              </a:ext>
            </a:extLst>
          </p:cNvPr>
          <p:cNvSpPr/>
          <p:nvPr/>
        </p:nvSpPr>
        <p:spPr>
          <a:xfrm>
            <a:off x="1051129" y="530866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0" name="Sześciokąt 139">
            <a:extLst>
              <a:ext uri="{FF2B5EF4-FFF2-40B4-BE49-F238E27FC236}">
                <a16:creationId xmlns:a16="http://schemas.microsoft.com/office/drawing/2014/main" id="{AF0E6CE0-B2AB-DAE6-AEB9-C5CC2248FD30}"/>
              </a:ext>
            </a:extLst>
          </p:cNvPr>
          <p:cNvSpPr/>
          <p:nvPr/>
        </p:nvSpPr>
        <p:spPr>
          <a:xfrm>
            <a:off x="351996" y="5691604"/>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1" name="pole tekstowe 140">
            <a:extLst>
              <a:ext uri="{FF2B5EF4-FFF2-40B4-BE49-F238E27FC236}">
                <a16:creationId xmlns:a16="http://schemas.microsoft.com/office/drawing/2014/main" id="{677B3030-B836-4826-B94D-2C61A71B34BD}"/>
              </a:ext>
            </a:extLst>
          </p:cNvPr>
          <p:cNvSpPr txBox="1"/>
          <p:nvPr/>
        </p:nvSpPr>
        <p:spPr>
          <a:xfrm>
            <a:off x="1089351" y="5570095"/>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AvVT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42" name="pole tekstowe 141">
            <a:extLst>
              <a:ext uri="{FF2B5EF4-FFF2-40B4-BE49-F238E27FC236}">
                <a16:creationId xmlns:a16="http://schemas.microsoft.com/office/drawing/2014/main" id="{0644F118-4CBE-D321-5457-D63F3B7667CA}"/>
              </a:ext>
            </a:extLst>
          </p:cNvPr>
          <p:cNvSpPr txBox="1"/>
          <p:nvPr/>
        </p:nvSpPr>
        <p:spPr>
          <a:xfrm>
            <a:off x="365324" y="5948097"/>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GRP</a:t>
            </a:r>
          </a:p>
        </p:txBody>
      </p:sp>
      <p:sp>
        <p:nvSpPr>
          <p:cNvPr id="143" name="pole tekstowe 142">
            <a:extLst>
              <a:ext uri="{FF2B5EF4-FFF2-40B4-BE49-F238E27FC236}">
                <a16:creationId xmlns:a16="http://schemas.microsoft.com/office/drawing/2014/main" id="{F1C3585E-F27B-18C8-6D3F-CE03C47EEFF0}"/>
              </a:ext>
            </a:extLst>
          </p:cNvPr>
          <p:cNvSpPr txBox="1"/>
          <p:nvPr/>
        </p:nvSpPr>
        <p:spPr>
          <a:xfrm>
            <a:off x="6015122" y="286670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Awareness</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44" name="pole tekstowe 143">
            <a:extLst>
              <a:ext uri="{FF2B5EF4-FFF2-40B4-BE49-F238E27FC236}">
                <a16:creationId xmlns:a16="http://schemas.microsoft.com/office/drawing/2014/main" id="{E9FEC539-7368-6A13-23BC-375515DCC691}"/>
              </a:ext>
            </a:extLst>
          </p:cNvPr>
          <p:cNvSpPr txBox="1"/>
          <p:nvPr/>
        </p:nvSpPr>
        <p:spPr>
          <a:xfrm>
            <a:off x="6702290" y="248570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Penetracja</a:t>
            </a:r>
          </a:p>
        </p:txBody>
      </p:sp>
      <p:sp>
        <p:nvSpPr>
          <p:cNvPr id="145" name="pole tekstowe 144">
            <a:extLst>
              <a:ext uri="{FF2B5EF4-FFF2-40B4-BE49-F238E27FC236}">
                <a16:creationId xmlns:a16="http://schemas.microsoft.com/office/drawing/2014/main" id="{CE2CED00-9553-2D47-8C54-C66D1D514625}"/>
              </a:ext>
            </a:extLst>
          </p:cNvPr>
          <p:cNvSpPr txBox="1"/>
          <p:nvPr/>
        </p:nvSpPr>
        <p:spPr>
          <a:xfrm>
            <a:off x="7406609" y="2751611"/>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Udział </a:t>
            </a:r>
            <a:br>
              <a:rPr kumimoji="0" lang="pl-PL" sz="800" b="0" i="0" u="none" strike="noStrike" kern="1200" cap="none" spc="0" normalizeH="0" baseline="0" noProof="0" dirty="0">
                <a:ln>
                  <a:noFill/>
                </a:ln>
                <a:solidFill>
                  <a:prstClr val="white"/>
                </a:solidFill>
                <a:effectLst/>
                <a:uLnTx/>
                <a:uFillTx/>
                <a:ea typeface="+mn-ea"/>
                <a:cs typeface="+mn-cs"/>
              </a:rPr>
            </a:br>
            <a:r>
              <a:rPr kumimoji="0" lang="pl-PL" sz="800" b="0" i="0" u="none" strike="noStrike" kern="1200" cap="none" spc="0" normalizeH="0" baseline="0" noProof="0" dirty="0">
                <a:ln>
                  <a:noFill/>
                </a:ln>
                <a:solidFill>
                  <a:prstClr val="white"/>
                </a:solidFill>
                <a:effectLst/>
                <a:uLnTx/>
                <a:uFillTx/>
                <a:ea typeface="+mn-ea"/>
                <a:cs typeface="+mn-cs"/>
              </a:rPr>
              <a:t>w rynku ilościowy</a:t>
            </a:r>
          </a:p>
        </p:txBody>
      </p:sp>
      <p:sp>
        <p:nvSpPr>
          <p:cNvPr id="146" name="pole tekstowe 145">
            <a:extLst>
              <a:ext uri="{FF2B5EF4-FFF2-40B4-BE49-F238E27FC236}">
                <a16:creationId xmlns:a16="http://schemas.microsoft.com/office/drawing/2014/main" id="{8DBF8348-F77D-E629-A4DC-955BC432EFBA}"/>
              </a:ext>
            </a:extLst>
          </p:cNvPr>
          <p:cNvSpPr txBox="1"/>
          <p:nvPr/>
        </p:nvSpPr>
        <p:spPr>
          <a:xfrm>
            <a:off x="5997384" y="3647136"/>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Liking</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47" name="pole tekstowe 146">
            <a:extLst>
              <a:ext uri="{FF2B5EF4-FFF2-40B4-BE49-F238E27FC236}">
                <a16:creationId xmlns:a16="http://schemas.microsoft.com/office/drawing/2014/main" id="{86BB2EEB-46B2-7972-F667-1FA811479866}"/>
              </a:ext>
            </a:extLst>
          </p:cNvPr>
          <p:cNvSpPr txBox="1"/>
          <p:nvPr/>
        </p:nvSpPr>
        <p:spPr>
          <a:xfrm>
            <a:off x="6718482" y="3040092"/>
            <a:ext cx="81055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 wydatku na marketing (często % na A&amp;P lub</a:t>
            </a:r>
          </a:p>
        </p:txBody>
      </p:sp>
      <p:sp>
        <p:nvSpPr>
          <p:cNvPr id="148" name="pole tekstowe 147">
            <a:extLst>
              <a:ext uri="{FF2B5EF4-FFF2-40B4-BE49-F238E27FC236}">
                <a16:creationId xmlns:a16="http://schemas.microsoft.com/office/drawing/2014/main" id="{ED0583B2-7F84-72E4-F0F5-44A7E65E8F70}"/>
              </a:ext>
            </a:extLst>
          </p:cNvPr>
          <p:cNvSpPr txBox="1"/>
          <p:nvPr/>
        </p:nvSpPr>
        <p:spPr>
          <a:xfrm>
            <a:off x="8101940" y="2352403"/>
            <a:ext cx="87700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Udział </a:t>
            </a:r>
            <a:br>
              <a:rPr kumimoji="0" lang="pl-PL" sz="800" b="0" i="0" u="none" strike="noStrike" kern="1200" cap="none" spc="0" normalizeH="0" baseline="0" noProof="0" dirty="0">
                <a:ln>
                  <a:noFill/>
                </a:ln>
                <a:solidFill>
                  <a:prstClr val="white"/>
                </a:solidFill>
                <a:effectLst/>
                <a:uLnTx/>
                <a:uFillTx/>
                <a:ea typeface="+mn-ea"/>
                <a:cs typeface="+mn-cs"/>
              </a:rPr>
            </a:br>
            <a:r>
              <a:rPr kumimoji="0" lang="pl-PL" sz="800" b="0" i="0" u="none" strike="noStrike" kern="1200" cap="none" spc="0" normalizeH="0" baseline="0" noProof="0" dirty="0">
                <a:ln>
                  <a:noFill/>
                </a:ln>
                <a:solidFill>
                  <a:prstClr val="white"/>
                </a:solidFill>
                <a:effectLst/>
                <a:uLnTx/>
                <a:uFillTx/>
                <a:ea typeface="+mn-ea"/>
                <a:cs typeface="+mn-cs"/>
              </a:rPr>
              <a:t>w rynku wartościowy</a:t>
            </a:r>
          </a:p>
        </p:txBody>
      </p:sp>
      <p:sp>
        <p:nvSpPr>
          <p:cNvPr id="149" name="pole tekstowe 148">
            <a:extLst>
              <a:ext uri="{FF2B5EF4-FFF2-40B4-BE49-F238E27FC236}">
                <a16:creationId xmlns:a16="http://schemas.microsoft.com/office/drawing/2014/main" id="{C0D88468-14D1-AAAB-0FC4-5116F5D42779}"/>
              </a:ext>
            </a:extLst>
          </p:cNvPr>
          <p:cNvSpPr txBox="1"/>
          <p:nvPr/>
        </p:nvSpPr>
        <p:spPr>
          <a:xfrm>
            <a:off x="8114888" y="3275268"/>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Meaningful</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0" name="pole tekstowe 149">
            <a:extLst>
              <a:ext uri="{FF2B5EF4-FFF2-40B4-BE49-F238E27FC236}">
                <a16:creationId xmlns:a16="http://schemas.microsoft.com/office/drawing/2014/main" id="{E18D4274-831E-55AD-3E1E-5C61120E5547}"/>
              </a:ext>
            </a:extLst>
          </p:cNvPr>
          <p:cNvSpPr txBox="1"/>
          <p:nvPr/>
        </p:nvSpPr>
        <p:spPr>
          <a:xfrm>
            <a:off x="7415589" y="3635650"/>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Trust</a:t>
            </a:r>
          </a:p>
        </p:txBody>
      </p:sp>
      <p:sp>
        <p:nvSpPr>
          <p:cNvPr id="151" name="pole tekstowe 150">
            <a:extLst>
              <a:ext uri="{FF2B5EF4-FFF2-40B4-BE49-F238E27FC236}">
                <a16:creationId xmlns:a16="http://schemas.microsoft.com/office/drawing/2014/main" id="{ED6CF162-6D58-77EF-4E12-9E944DBF96DF}"/>
              </a:ext>
            </a:extLst>
          </p:cNvPr>
          <p:cNvSpPr txBox="1"/>
          <p:nvPr/>
        </p:nvSpPr>
        <p:spPr>
          <a:xfrm>
            <a:off x="8783011" y="2796163"/>
            <a:ext cx="92305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Wyróżnialność (</a:t>
            </a:r>
            <a:r>
              <a:rPr kumimoji="0" lang="pl-PL" sz="800" b="0" i="0" u="none" strike="noStrike" kern="1200" cap="none" spc="0" normalizeH="0" baseline="0" noProof="0" dirty="0" err="1">
                <a:ln>
                  <a:noFill/>
                </a:ln>
                <a:solidFill>
                  <a:prstClr val="white"/>
                </a:solidFill>
                <a:effectLst/>
                <a:uLnTx/>
                <a:uFillTx/>
                <a:ea typeface="+mn-ea"/>
                <a:cs typeface="+mn-cs"/>
              </a:rPr>
              <a:t>distinctive</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ness</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52" name="pole tekstowe 151">
            <a:extLst>
              <a:ext uri="{FF2B5EF4-FFF2-40B4-BE49-F238E27FC236}">
                <a16:creationId xmlns:a16="http://schemas.microsoft.com/office/drawing/2014/main" id="{1CDE8D90-9DD6-3028-30CE-8123A3B60A6D}"/>
              </a:ext>
            </a:extLst>
          </p:cNvPr>
          <p:cNvSpPr txBox="1"/>
          <p:nvPr/>
        </p:nvSpPr>
        <p:spPr>
          <a:xfrm>
            <a:off x="9539682" y="2365231"/>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Udział </a:t>
            </a:r>
            <a:r>
              <a:rPr kumimoji="0" lang="pl-PL" sz="800" b="0" i="0" u="none" strike="noStrike" kern="1200" cap="none" spc="0" normalizeH="0" baseline="0" noProof="0" dirty="0" err="1">
                <a:ln>
                  <a:noFill/>
                </a:ln>
                <a:solidFill>
                  <a:prstClr val="white"/>
                </a:solidFill>
                <a:effectLst/>
                <a:uLnTx/>
                <a:uFillTx/>
                <a:ea typeface="+mn-ea"/>
                <a:cs typeface="+mn-cs"/>
              </a:rPr>
              <a:t>light</a:t>
            </a:r>
            <a:r>
              <a:rPr kumimoji="0" lang="pl-PL" sz="800" b="0" i="0" u="none" strike="noStrike" kern="1200" cap="none" spc="0" normalizeH="0" baseline="0" noProof="0" dirty="0">
                <a:ln>
                  <a:noFill/>
                </a:ln>
                <a:solidFill>
                  <a:prstClr val="white"/>
                </a:solidFill>
                <a:effectLst/>
                <a:uLnTx/>
                <a:uFillTx/>
                <a:ea typeface="+mn-ea"/>
                <a:cs typeface="+mn-cs"/>
              </a:rPr>
              <a:t> / medium / heavy </a:t>
            </a:r>
            <a:r>
              <a:rPr kumimoji="0" lang="pl-PL" sz="800" b="0" i="0" u="none" strike="noStrike" kern="1200" cap="none" spc="0" normalizeH="0" baseline="0" noProof="0" dirty="0" err="1">
                <a:ln>
                  <a:noFill/>
                </a:ln>
                <a:solidFill>
                  <a:prstClr val="white"/>
                </a:solidFill>
                <a:effectLst/>
                <a:uLnTx/>
                <a:uFillTx/>
                <a:ea typeface="+mn-ea"/>
                <a:cs typeface="+mn-cs"/>
              </a:rPr>
              <a:t>buyers</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3" name="pole tekstowe 152">
            <a:extLst>
              <a:ext uri="{FF2B5EF4-FFF2-40B4-BE49-F238E27FC236}">
                <a16:creationId xmlns:a16="http://schemas.microsoft.com/office/drawing/2014/main" id="{27E5D6DF-0790-C9DA-6A97-D02404FB48CA}"/>
              </a:ext>
            </a:extLst>
          </p:cNvPr>
          <p:cNvSpPr txBox="1"/>
          <p:nvPr/>
        </p:nvSpPr>
        <p:spPr>
          <a:xfrm>
            <a:off x="8834751" y="3654621"/>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Different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4" name="pole tekstowe 153">
            <a:extLst>
              <a:ext uri="{FF2B5EF4-FFF2-40B4-BE49-F238E27FC236}">
                <a16:creationId xmlns:a16="http://schemas.microsoft.com/office/drawing/2014/main" id="{B6BFC5E1-62EC-4C3B-6599-E319A58F8E3C}"/>
              </a:ext>
            </a:extLst>
          </p:cNvPr>
          <p:cNvSpPr txBox="1"/>
          <p:nvPr/>
        </p:nvSpPr>
        <p:spPr>
          <a:xfrm>
            <a:off x="9513638" y="3240669"/>
            <a:ext cx="870686" cy="3473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Odrzucający markę</a:t>
            </a:r>
          </a:p>
        </p:txBody>
      </p:sp>
      <p:sp>
        <p:nvSpPr>
          <p:cNvPr id="155" name="pole tekstowe 154">
            <a:extLst>
              <a:ext uri="{FF2B5EF4-FFF2-40B4-BE49-F238E27FC236}">
                <a16:creationId xmlns:a16="http://schemas.microsoft.com/office/drawing/2014/main" id="{9BDBA1E6-3B36-8F57-A0BC-4A18F35AE9C4}"/>
              </a:ext>
            </a:extLst>
          </p:cNvPr>
          <p:cNvSpPr txBox="1"/>
          <p:nvPr/>
        </p:nvSpPr>
        <p:spPr>
          <a:xfrm>
            <a:off x="6707581" y="3996436"/>
            <a:ext cx="841313"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Elastyczność  </a:t>
            </a:r>
            <a:r>
              <a:rPr lang="pl-PL" sz="800" dirty="0">
                <a:solidFill>
                  <a:prstClr val="white"/>
                </a:solidFill>
              </a:rPr>
              <a:t>C</a:t>
            </a:r>
            <a:r>
              <a:rPr kumimoji="0" lang="pl-PL" sz="800" b="0" i="0" u="none" strike="noStrike" kern="1200" cap="none" spc="0" normalizeH="0" baseline="0" noProof="0" dirty="0" err="1">
                <a:ln>
                  <a:noFill/>
                </a:ln>
                <a:solidFill>
                  <a:prstClr val="white"/>
                </a:solidFill>
                <a:effectLst/>
                <a:uLnTx/>
                <a:uFillTx/>
                <a:ea typeface="+mn-ea"/>
                <a:cs typeface="+mn-cs"/>
              </a:rPr>
              <a:t>enowa</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56" name="pole tekstowe 155">
            <a:extLst>
              <a:ext uri="{FF2B5EF4-FFF2-40B4-BE49-F238E27FC236}">
                <a16:creationId xmlns:a16="http://schemas.microsoft.com/office/drawing/2014/main" id="{9A433CE1-584D-A340-820C-21068118F25C}"/>
              </a:ext>
            </a:extLst>
          </p:cNvPr>
          <p:cNvSpPr txBox="1"/>
          <p:nvPr/>
        </p:nvSpPr>
        <p:spPr>
          <a:xfrm>
            <a:off x="7412778" y="443369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Salient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7" name="pole tekstowe 156">
            <a:extLst>
              <a:ext uri="{FF2B5EF4-FFF2-40B4-BE49-F238E27FC236}">
                <a16:creationId xmlns:a16="http://schemas.microsoft.com/office/drawing/2014/main" id="{F21E37F9-5C8C-6147-8F19-CA4CECD76519}"/>
              </a:ext>
            </a:extLst>
          </p:cNvPr>
          <p:cNvSpPr txBox="1"/>
          <p:nvPr/>
        </p:nvSpPr>
        <p:spPr>
          <a:xfrm>
            <a:off x="8123632" y="4009136"/>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Purchase</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intent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8" name="pole tekstowe 157">
            <a:extLst>
              <a:ext uri="{FF2B5EF4-FFF2-40B4-BE49-F238E27FC236}">
                <a16:creationId xmlns:a16="http://schemas.microsoft.com/office/drawing/2014/main" id="{526182ED-C5EA-74A7-A2B9-383DD5CDE6A2}"/>
              </a:ext>
            </a:extLst>
          </p:cNvPr>
          <p:cNvSpPr txBox="1"/>
          <p:nvPr/>
        </p:nvSpPr>
        <p:spPr>
          <a:xfrm>
            <a:off x="8828221" y="4357290"/>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 do reinwestycji</a:t>
            </a:r>
          </a:p>
        </p:txBody>
      </p:sp>
      <p:sp>
        <p:nvSpPr>
          <p:cNvPr id="159" name="pole tekstowe 158">
            <a:extLst>
              <a:ext uri="{FF2B5EF4-FFF2-40B4-BE49-F238E27FC236}">
                <a16:creationId xmlns:a16="http://schemas.microsoft.com/office/drawing/2014/main" id="{63E3E89A-9DA6-9502-A37A-1D5E1A8734A3}"/>
              </a:ext>
            </a:extLst>
          </p:cNvPr>
          <p:cNvSpPr txBox="1"/>
          <p:nvPr/>
        </p:nvSpPr>
        <p:spPr>
          <a:xfrm>
            <a:off x="9513638" y="3957214"/>
            <a:ext cx="89746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Sprzedaż </a:t>
            </a:r>
            <a:r>
              <a:rPr kumimoji="0" lang="pl-PL" sz="800" b="0" i="0" u="none" strike="noStrike" kern="1200" cap="none" spc="0" normalizeH="0" baseline="0" noProof="0" dirty="0" err="1">
                <a:ln>
                  <a:noFill/>
                </a:ln>
                <a:solidFill>
                  <a:prstClr val="white"/>
                </a:solidFill>
                <a:effectLst/>
                <a:uLnTx/>
                <a:uFillTx/>
                <a:ea typeface="+mn-ea"/>
                <a:cs typeface="+mn-cs"/>
              </a:rPr>
              <a:t>inkremental</a:t>
            </a:r>
            <a:r>
              <a:rPr kumimoji="0" lang="pl-PL" sz="800" b="0" i="0" u="none" strike="noStrike" kern="1200" cap="none" spc="0" normalizeH="0" baseline="0" noProof="0" dirty="0">
                <a:ln>
                  <a:noFill/>
                </a:ln>
                <a:solidFill>
                  <a:prstClr val="white"/>
                </a:solidFill>
                <a:effectLst/>
                <a:uLnTx/>
                <a:uFillTx/>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na</a:t>
            </a:r>
          </a:p>
        </p:txBody>
      </p:sp>
      <p:sp>
        <p:nvSpPr>
          <p:cNvPr id="160" name="pole tekstowe 159">
            <a:extLst>
              <a:ext uri="{FF2B5EF4-FFF2-40B4-BE49-F238E27FC236}">
                <a16:creationId xmlns:a16="http://schemas.microsoft.com/office/drawing/2014/main" id="{33CD9484-71D6-A321-E5B3-91F8A80468CE}"/>
              </a:ext>
            </a:extLst>
          </p:cNvPr>
          <p:cNvSpPr txBox="1"/>
          <p:nvPr/>
        </p:nvSpPr>
        <p:spPr>
          <a:xfrm>
            <a:off x="6682584" y="4777825"/>
            <a:ext cx="8666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ROI, ROAS, ROTA </a:t>
            </a:r>
          </a:p>
        </p:txBody>
      </p:sp>
      <p:sp>
        <p:nvSpPr>
          <p:cNvPr id="161" name="pole tekstowe 160">
            <a:extLst>
              <a:ext uri="{FF2B5EF4-FFF2-40B4-BE49-F238E27FC236}">
                <a16:creationId xmlns:a16="http://schemas.microsoft.com/office/drawing/2014/main" id="{37BEA155-77BB-27E0-699A-68F9A735D797}"/>
              </a:ext>
            </a:extLst>
          </p:cNvPr>
          <p:cNvSpPr txBox="1"/>
          <p:nvPr/>
        </p:nvSpPr>
        <p:spPr>
          <a:xfrm>
            <a:off x="8097565" y="4784245"/>
            <a:ext cx="8666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Sprzedaż bazowa</a:t>
            </a:r>
          </a:p>
        </p:txBody>
      </p:sp>
      <p:sp>
        <p:nvSpPr>
          <p:cNvPr id="162" name="pole tekstowe 161">
            <a:extLst>
              <a:ext uri="{FF2B5EF4-FFF2-40B4-BE49-F238E27FC236}">
                <a16:creationId xmlns:a16="http://schemas.microsoft.com/office/drawing/2014/main" id="{755D7A82-C148-5246-CE6C-5A09B01924E4}"/>
              </a:ext>
            </a:extLst>
          </p:cNvPr>
          <p:cNvSpPr txBox="1"/>
          <p:nvPr/>
        </p:nvSpPr>
        <p:spPr>
          <a:xfrm>
            <a:off x="7367836" y="5198769"/>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AoV</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63" name="pole tekstowe 162">
            <a:extLst>
              <a:ext uri="{FF2B5EF4-FFF2-40B4-BE49-F238E27FC236}">
                <a16:creationId xmlns:a16="http://schemas.microsoft.com/office/drawing/2014/main" id="{92DD491E-C76E-FADD-95F2-F53488E15573}"/>
              </a:ext>
            </a:extLst>
          </p:cNvPr>
          <p:cNvSpPr txBox="1"/>
          <p:nvPr/>
        </p:nvSpPr>
        <p:spPr>
          <a:xfrm>
            <a:off x="6682200" y="5579769"/>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Trial</a:t>
            </a:r>
          </a:p>
        </p:txBody>
      </p:sp>
      <p:sp>
        <p:nvSpPr>
          <p:cNvPr id="164" name="pole tekstowe 163">
            <a:extLst>
              <a:ext uri="{FF2B5EF4-FFF2-40B4-BE49-F238E27FC236}">
                <a16:creationId xmlns:a16="http://schemas.microsoft.com/office/drawing/2014/main" id="{813708D6-9A65-8F1A-51FC-6AEB85DF6FDD}"/>
              </a:ext>
            </a:extLst>
          </p:cNvPr>
          <p:cNvSpPr txBox="1"/>
          <p:nvPr/>
        </p:nvSpPr>
        <p:spPr>
          <a:xfrm>
            <a:off x="8814251" y="5235020"/>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Marża</a:t>
            </a:r>
          </a:p>
        </p:txBody>
      </p:sp>
      <p:sp>
        <p:nvSpPr>
          <p:cNvPr id="165" name="pole tekstowe 164">
            <a:extLst>
              <a:ext uri="{FF2B5EF4-FFF2-40B4-BE49-F238E27FC236}">
                <a16:creationId xmlns:a16="http://schemas.microsoft.com/office/drawing/2014/main" id="{83FD63DA-FB0A-2169-5993-E355BF5DAA1B}"/>
              </a:ext>
            </a:extLst>
          </p:cNvPr>
          <p:cNvSpPr txBox="1"/>
          <p:nvPr/>
        </p:nvSpPr>
        <p:spPr>
          <a:xfrm>
            <a:off x="9522726" y="4796763"/>
            <a:ext cx="8666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Volume on </a:t>
            </a:r>
            <a:r>
              <a:rPr kumimoji="0" lang="pl-PL" sz="800" b="0" i="0" u="none" strike="noStrike" kern="1200" cap="none" spc="0" normalizeH="0" baseline="0" noProof="0" dirty="0" err="1">
                <a:ln>
                  <a:noFill/>
                </a:ln>
                <a:solidFill>
                  <a:prstClr val="white"/>
                </a:solidFill>
                <a:effectLst/>
                <a:uLnTx/>
                <a:uFillTx/>
                <a:ea typeface="+mn-ea"/>
                <a:cs typeface="+mn-cs"/>
              </a:rPr>
              <a:t>deal</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66" name="pole tekstowe 165">
            <a:extLst>
              <a:ext uri="{FF2B5EF4-FFF2-40B4-BE49-F238E27FC236}">
                <a16:creationId xmlns:a16="http://schemas.microsoft.com/office/drawing/2014/main" id="{476A0735-460E-9659-6FDA-7E0DC26EEDE0}"/>
              </a:ext>
            </a:extLst>
          </p:cNvPr>
          <p:cNvSpPr txBox="1"/>
          <p:nvPr/>
        </p:nvSpPr>
        <p:spPr>
          <a:xfrm>
            <a:off x="9497814" y="5515288"/>
            <a:ext cx="866695"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Udział powracają-</a:t>
            </a:r>
            <a:r>
              <a:rPr kumimoji="0" lang="pl-PL" sz="800" b="0" i="0" u="none" strike="noStrike" kern="1200" cap="none" spc="0" normalizeH="0" baseline="0" noProof="0" dirty="0" err="1">
                <a:ln>
                  <a:noFill/>
                </a:ln>
                <a:solidFill>
                  <a:prstClr val="white"/>
                </a:solidFill>
                <a:effectLst/>
                <a:uLnTx/>
                <a:uFillTx/>
                <a:ea typeface="+mn-ea"/>
                <a:cs typeface="+mn-cs"/>
              </a:rPr>
              <a:t>cych</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67" name="pole tekstowe 166">
            <a:extLst>
              <a:ext uri="{FF2B5EF4-FFF2-40B4-BE49-F238E27FC236}">
                <a16:creationId xmlns:a16="http://schemas.microsoft.com/office/drawing/2014/main" id="{B45CD1A7-8C15-3E16-663D-9F1698FA0DF5}"/>
              </a:ext>
            </a:extLst>
          </p:cNvPr>
          <p:cNvSpPr txBox="1"/>
          <p:nvPr/>
        </p:nvSpPr>
        <p:spPr>
          <a:xfrm>
            <a:off x="8794063" y="6009988"/>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AWOP</a:t>
            </a:r>
          </a:p>
        </p:txBody>
      </p:sp>
      <p:sp>
        <p:nvSpPr>
          <p:cNvPr id="168" name="pole tekstowe 167">
            <a:extLst>
              <a:ext uri="{FF2B5EF4-FFF2-40B4-BE49-F238E27FC236}">
                <a16:creationId xmlns:a16="http://schemas.microsoft.com/office/drawing/2014/main" id="{640CBC8A-4855-5D06-4CCE-4ED7722A7806}"/>
              </a:ext>
            </a:extLst>
          </p:cNvPr>
          <p:cNvSpPr txBox="1"/>
          <p:nvPr/>
        </p:nvSpPr>
        <p:spPr>
          <a:xfrm>
            <a:off x="8090007" y="5617741"/>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Przychód marki</a:t>
            </a:r>
          </a:p>
        </p:txBody>
      </p:sp>
      <p:sp>
        <p:nvSpPr>
          <p:cNvPr id="169" name="pole tekstowe 168">
            <a:extLst>
              <a:ext uri="{FF2B5EF4-FFF2-40B4-BE49-F238E27FC236}">
                <a16:creationId xmlns:a16="http://schemas.microsoft.com/office/drawing/2014/main" id="{0886AC92-1A15-CD67-CA64-E7CDB00669BF}"/>
              </a:ext>
            </a:extLst>
          </p:cNvPr>
          <p:cNvSpPr txBox="1"/>
          <p:nvPr/>
        </p:nvSpPr>
        <p:spPr>
          <a:xfrm>
            <a:off x="7390323" y="5980894"/>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Marża marki</a:t>
            </a:r>
          </a:p>
        </p:txBody>
      </p:sp>
      <p:sp>
        <p:nvSpPr>
          <p:cNvPr id="172" name="Sześciokąt 171">
            <a:extLst>
              <a:ext uri="{FF2B5EF4-FFF2-40B4-BE49-F238E27FC236}">
                <a16:creationId xmlns:a16="http://schemas.microsoft.com/office/drawing/2014/main" id="{3C264E4E-B174-0525-64B5-9052A42BA33D}"/>
              </a:ext>
            </a:extLst>
          </p:cNvPr>
          <p:cNvSpPr/>
          <p:nvPr/>
        </p:nvSpPr>
        <p:spPr>
          <a:xfrm>
            <a:off x="5998653" y="573189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3" name="pole tekstowe 172">
            <a:extLst>
              <a:ext uri="{FF2B5EF4-FFF2-40B4-BE49-F238E27FC236}">
                <a16:creationId xmlns:a16="http://schemas.microsoft.com/office/drawing/2014/main" id="{2E2A2763-BF2F-9FF1-B8CB-FA70FC3E5CCD}"/>
              </a:ext>
            </a:extLst>
          </p:cNvPr>
          <p:cNvSpPr txBox="1"/>
          <p:nvPr/>
        </p:nvSpPr>
        <p:spPr>
          <a:xfrm>
            <a:off x="5970308" y="4425361"/>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Zysk marki</a:t>
            </a:r>
          </a:p>
        </p:txBody>
      </p:sp>
      <p:sp>
        <p:nvSpPr>
          <p:cNvPr id="174" name="pole tekstowe 173">
            <a:extLst>
              <a:ext uri="{FF2B5EF4-FFF2-40B4-BE49-F238E27FC236}">
                <a16:creationId xmlns:a16="http://schemas.microsoft.com/office/drawing/2014/main" id="{6A650D25-68B2-A8B6-D1C0-DD4D760C8C9F}"/>
              </a:ext>
            </a:extLst>
          </p:cNvPr>
          <p:cNvSpPr txBox="1"/>
          <p:nvPr/>
        </p:nvSpPr>
        <p:spPr>
          <a:xfrm>
            <a:off x="10249508" y="2881688"/>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Re-</a:t>
            </a:r>
            <a:r>
              <a:rPr kumimoji="0" lang="pl-PL" sz="800" b="0" i="0" u="none" strike="noStrike" kern="1200" cap="none" spc="0" normalizeH="0" baseline="0" noProof="0" dirty="0" err="1">
                <a:ln>
                  <a:noFill/>
                </a:ln>
                <a:solidFill>
                  <a:prstClr val="white"/>
                </a:solidFill>
                <a:effectLst/>
                <a:uLnTx/>
                <a:uFillTx/>
                <a:ea typeface="+mn-ea"/>
                <a:cs typeface="+mn-cs"/>
              </a:rPr>
              <a:t>purchase</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75" name="pole tekstowe 174">
            <a:extLst>
              <a:ext uri="{FF2B5EF4-FFF2-40B4-BE49-F238E27FC236}">
                <a16:creationId xmlns:a16="http://schemas.microsoft.com/office/drawing/2014/main" id="{15CB79D6-5726-356D-1FAC-84D1282CF325}"/>
              </a:ext>
            </a:extLst>
          </p:cNvPr>
          <p:cNvSpPr txBox="1"/>
          <p:nvPr/>
        </p:nvSpPr>
        <p:spPr>
          <a:xfrm>
            <a:off x="10898876" y="2448601"/>
            <a:ext cx="91432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Częstotliwość zakupu</a:t>
            </a:r>
          </a:p>
        </p:txBody>
      </p:sp>
      <p:sp>
        <p:nvSpPr>
          <p:cNvPr id="176" name="pole tekstowe 175">
            <a:extLst>
              <a:ext uri="{FF2B5EF4-FFF2-40B4-BE49-F238E27FC236}">
                <a16:creationId xmlns:a16="http://schemas.microsoft.com/office/drawing/2014/main" id="{3FC633FD-94ED-29DD-CC2B-44BA2E532724}"/>
              </a:ext>
            </a:extLst>
          </p:cNvPr>
          <p:cNvSpPr txBox="1"/>
          <p:nvPr/>
        </p:nvSpPr>
        <p:spPr>
          <a:xfrm>
            <a:off x="10251921" y="3663026"/>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Churn</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77" name="pole tekstowe 176">
            <a:extLst>
              <a:ext uri="{FF2B5EF4-FFF2-40B4-BE49-F238E27FC236}">
                <a16:creationId xmlns:a16="http://schemas.microsoft.com/office/drawing/2014/main" id="{A1119851-3F87-C822-9A1C-9F21A1A21B3D}"/>
              </a:ext>
            </a:extLst>
          </p:cNvPr>
          <p:cNvSpPr txBox="1"/>
          <p:nvPr/>
        </p:nvSpPr>
        <p:spPr>
          <a:xfrm>
            <a:off x="10966252" y="3165632"/>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0" i="0" u="none" strike="noStrike" kern="1200" cap="none" spc="0" normalizeH="0" baseline="0" noProof="0" dirty="0" err="1">
                <a:ln>
                  <a:noFill/>
                </a:ln>
                <a:solidFill>
                  <a:prstClr val="white"/>
                </a:solidFill>
                <a:effectLst/>
                <a:uLnTx/>
                <a:uFillTx/>
                <a:ea typeface="+mn-ea"/>
                <a:cs typeface="+mn-cs"/>
                <a:sym typeface="Arial"/>
              </a:rPr>
              <a:t>Customer</a:t>
            </a:r>
            <a:r>
              <a:rPr kumimoji="0" lang="pl-PL" sz="800" b="0" i="0" u="none" strike="noStrike" kern="1200" cap="none" spc="0" normalizeH="0" baseline="0" noProof="0" dirty="0">
                <a:ln>
                  <a:noFill/>
                </a:ln>
                <a:solidFill>
                  <a:prstClr val="white"/>
                </a:solidFill>
                <a:effectLst/>
                <a:uLnTx/>
                <a:uFillTx/>
                <a:ea typeface="+mn-ea"/>
                <a:cs typeface="+mn-cs"/>
                <a:sym typeface="Arial"/>
              </a:rPr>
              <a:t> </a:t>
            </a:r>
            <a:r>
              <a:rPr kumimoji="0" lang="pl-PL" sz="800" b="0" i="0" u="none" strike="noStrike" kern="1200" cap="none" spc="0" normalizeH="0" baseline="0" noProof="0" dirty="0" err="1">
                <a:ln>
                  <a:noFill/>
                </a:ln>
                <a:solidFill>
                  <a:prstClr val="white"/>
                </a:solidFill>
                <a:effectLst/>
                <a:uLnTx/>
                <a:uFillTx/>
                <a:ea typeface="+mn-ea"/>
                <a:cs typeface="+mn-cs"/>
                <a:sym typeface="Arial"/>
              </a:rPr>
              <a:t>Satisfaction</a:t>
            </a:r>
            <a:r>
              <a:rPr kumimoji="0" lang="pl-PL" sz="800" b="0" i="0" u="none" strike="noStrike" kern="1200" cap="none" spc="0" normalizeH="0" baseline="0" noProof="0" dirty="0">
                <a:ln>
                  <a:noFill/>
                </a:ln>
                <a:solidFill>
                  <a:prstClr val="white"/>
                </a:solidFill>
                <a:effectLst/>
                <a:uLnTx/>
                <a:uFillTx/>
                <a:ea typeface="+mn-ea"/>
                <a:cs typeface="+mn-cs"/>
                <a:sym typeface="Arial"/>
              </a:rPr>
              <a:t> (CSI)</a:t>
            </a:r>
          </a:p>
        </p:txBody>
      </p:sp>
      <p:sp>
        <p:nvSpPr>
          <p:cNvPr id="178" name="pole tekstowe 177">
            <a:extLst>
              <a:ext uri="{FF2B5EF4-FFF2-40B4-BE49-F238E27FC236}">
                <a16:creationId xmlns:a16="http://schemas.microsoft.com/office/drawing/2014/main" id="{C0DEBD6E-DAC4-4451-754F-8702328FE37C}"/>
              </a:ext>
            </a:extLst>
          </p:cNvPr>
          <p:cNvSpPr txBox="1"/>
          <p:nvPr/>
        </p:nvSpPr>
        <p:spPr>
          <a:xfrm>
            <a:off x="10283781" y="4410817"/>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0" i="0" u="none" strike="noStrike" kern="1200" cap="none" spc="0" normalizeH="0" baseline="0" noProof="0" dirty="0" err="1">
                <a:ln>
                  <a:noFill/>
                </a:ln>
                <a:solidFill>
                  <a:prstClr val="white"/>
                </a:solidFill>
                <a:effectLst/>
                <a:uLnTx/>
                <a:uFillTx/>
                <a:ea typeface="+mn-ea"/>
                <a:cs typeface="+mn-cs"/>
                <a:sym typeface="Arial"/>
              </a:rPr>
              <a:t>Recomme-dation</a:t>
            </a:r>
            <a:r>
              <a:rPr kumimoji="0" lang="pl-PL" sz="800" b="0" i="0" u="none" strike="noStrike" kern="1200" cap="none" spc="0" normalizeH="0" baseline="0" noProof="0" dirty="0">
                <a:ln>
                  <a:noFill/>
                </a:ln>
                <a:solidFill>
                  <a:prstClr val="white"/>
                </a:solidFill>
                <a:effectLst/>
                <a:uLnTx/>
                <a:uFillTx/>
                <a:ea typeface="+mn-ea"/>
                <a:cs typeface="+mn-cs"/>
                <a:sym typeface="Arial"/>
              </a:rPr>
              <a:t> (NPS)</a:t>
            </a:r>
          </a:p>
        </p:txBody>
      </p:sp>
      <p:sp>
        <p:nvSpPr>
          <p:cNvPr id="179" name="pole tekstowe 178">
            <a:extLst>
              <a:ext uri="{FF2B5EF4-FFF2-40B4-BE49-F238E27FC236}">
                <a16:creationId xmlns:a16="http://schemas.microsoft.com/office/drawing/2014/main" id="{21BC0C5A-DDA6-958D-9861-DDF4B1333BD4}"/>
              </a:ext>
            </a:extLst>
          </p:cNvPr>
          <p:cNvSpPr txBox="1"/>
          <p:nvPr/>
        </p:nvSpPr>
        <p:spPr>
          <a:xfrm>
            <a:off x="10956439" y="3838355"/>
            <a:ext cx="81055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 i absolutna kwota zysku do reinwestycji</a:t>
            </a:r>
          </a:p>
        </p:txBody>
      </p:sp>
      <p:sp>
        <p:nvSpPr>
          <p:cNvPr id="180" name="pole tekstowe 179">
            <a:extLst>
              <a:ext uri="{FF2B5EF4-FFF2-40B4-BE49-F238E27FC236}">
                <a16:creationId xmlns:a16="http://schemas.microsoft.com/office/drawing/2014/main" id="{EB6F609C-3A4F-29B0-3D76-250AECC59E9D}"/>
              </a:ext>
            </a:extLst>
          </p:cNvPr>
          <p:cNvSpPr txBox="1"/>
          <p:nvPr/>
        </p:nvSpPr>
        <p:spPr>
          <a:xfrm>
            <a:off x="10959902" y="4796825"/>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0" i="0" u="none" strike="noStrike" kern="1200" cap="none" spc="0" normalizeH="0" baseline="0" noProof="0" dirty="0">
                <a:ln>
                  <a:noFill/>
                </a:ln>
                <a:solidFill>
                  <a:prstClr val="white"/>
                </a:solidFill>
                <a:effectLst/>
                <a:uLnTx/>
                <a:uFillTx/>
                <a:ea typeface="+mn-ea"/>
                <a:cs typeface="+mn-cs"/>
                <a:sym typeface="Arial"/>
              </a:rPr>
              <a:t>Przychód na klienta</a:t>
            </a:r>
          </a:p>
        </p:txBody>
      </p:sp>
      <p:sp>
        <p:nvSpPr>
          <p:cNvPr id="181" name="pole tekstowe 180">
            <a:extLst>
              <a:ext uri="{FF2B5EF4-FFF2-40B4-BE49-F238E27FC236}">
                <a16:creationId xmlns:a16="http://schemas.microsoft.com/office/drawing/2014/main" id="{7989902E-BBC3-8A87-7AF6-50EE732CE745}"/>
              </a:ext>
            </a:extLst>
          </p:cNvPr>
          <p:cNvSpPr txBox="1"/>
          <p:nvPr/>
        </p:nvSpPr>
        <p:spPr>
          <a:xfrm>
            <a:off x="10228880" y="5246571"/>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CLV</a:t>
            </a:r>
          </a:p>
        </p:txBody>
      </p:sp>
      <p:sp>
        <p:nvSpPr>
          <p:cNvPr id="182" name="pole tekstowe 181">
            <a:extLst>
              <a:ext uri="{FF2B5EF4-FFF2-40B4-BE49-F238E27FC236}">
                <a16:creationId xmlns:a16="http://schemas.microsoft.com/office/drawing/2014/main" id="{2F209CCB-51D2-1E7D-DBF1-79B7C2E5B992}"/>
              </a:ext>
            </a:extLst>
          </p:cNvPr>
          <p:cNvSpPr txBox="1"/>
          <p:nvPr/>
        </p:nvSpPr>
        <p:spPr>
          <a:xfrm>
            <a:off x="10119342" y="6050615"/>
            <a:ext cx="20430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800" b="0" i="1" u="none" strike="noStrike" kern="1200" cap="none" spc="0" normalizeH="0" baseline="0" noProof="0" dirty="0">
                <a:ln>
                  <a:noFill/>
                </a:ln>
                <a:solidFill>
                  <a:prstClr val="black"/>
                </a:solidFill>
                <a:effectLst/>
                <a:uLnTx/>
                <a:uFillTx/>
                <a:ea typeface="+mn-ea"/>
                <a:cs typeface="+mn-cs"/>
              </a:rPr>
              <a:t>*w definicjach i zaproponowanych dalej zastosowaniach występuje więcej, istotnych dla danych obszarów mierników</a:t>
            </a:r>
          </a:p>
        </p:txBody>
      </p:sp>
      <p:sp>
        <p:nvSpPr>
          <p:cNvPr id="119" name="pole tekstowe 118">
            <a:extLst>
              <a:ext uri="{FF2B5EF4-FFF2-40B4-BE49-F238E27FC236}">
                <a16:creationId xmlns:a16="http://schemas.microsoft.com/office/drawing/2014/main" id="{4EBBE8C0-2513-CFB7-B194-77028F44BDE7}"/>
              </a:ext>
            </a:extLst>
          </p:cNvPr>
          <p:cNvSpPr txBox="1"/>
          <p:nvPr/>
        </p:nvSpPr>
        <p:spPr>
          <a:xfrm>
            <a:off x="6015749" y="5942228"/>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Brand </a:t>
            </a:r>
            <a:r>
              <a:rPr kumimoji="0" lang="pl-PL" sz="800" b="0" i="0" u="none" strike="noStrike" kern="1200" cap="none" spc="0" normalizeH="0" baseline="0" noProof="0" dirty="0" err="1">
                <a:ln>
                  <a:noFill/>
                </a:ln>
                <a:solidFill>
                  <a:prstClr val="white"/>
                </a:solidFill>
                <a:effectLst/>
                <a:uLnTx/>
                <a:uFillTx/>
                <a:ea typeface="+mn-ea"/>
                <a:cs typeface="+mn-cs"/>
              </a:rPr>
              <a:t>safety</a:t>
            </a:r>
            <a:endParaRPr kumimoji="0" lang="pl-PL" sz="800" b="0" i="0" u="none" strike="noStrike" kern="1200" cap="none" spc="0" normalizeH="0" baseline="0" noProof="0" dirty="0">
              <a:ln>
                <a:noFill/>
              </a:ln>
              <a:solidFill>
                <a:prstClr val="white"/>
              </a:solidFill>
              <a:effectLst/>
              <a:uLnTx/>
              <a:uFillTx/>
              <a:ea typeface="+mn-ea"/>
              <a:cs typeface="+mn-cs"/>
            </a:endParaRPr>
          </a:p>
        </p:txBody>
      </p:sp>
      <p:pic>
        <p:nvPicPr>
          <p:cNvPr id="3" name="Obraz 2">
            <a:extLst>
              <a:ext uri="{FF2B5EF4-FFF2-40B4-BE49-F238E27FC236}">
                <a16:creationId xmlns:a16="http://schemas.microsoft.com/office/drawing/2014/main" id="{A142F904-6C9C-2B4E-A587-3CB9756215A1}"/>
              </a:ext>
            </a:extLst>
          </p:cNvPr>
          <p:cNvPicPr>
            <a:picLocks noChangeAspect="1"/>
          </p:cNvPicPr>
          <p:nvPr/>
        </p:nvPicPr>
        <p:blipFill>
          <a:blip r:embed="rId3"/>
          <a:stretch>
            <a:fillRect/>
          </a:stretch>
        </p:blipFill>
        <p:spPr>
          <a:xfrm>
            <a:off x="435129" y="586375"/>
            <a:ext cx="10968771" cy="1576714"/>
          </a:xfrm>
          <a:prstGeom prst="rect">
            <a:avLst/>
          </a:prstGeom>
        </p:spPr>
      </p:pic>
      <p:sp>
        <p:nvSpPr>
          <p:cNvPr id="5" name="Prostokąt 4">
            <a:extLst>
              <a:ext uri="{FF2B5EF4-FFF2-40B4-BE49-F238E27FC236}">
                <a16:creationId xmlns:a16="http://schemas.microsoft.com/office/drawing/2014/main" id="{2E693CB0-CB71-7473-A7A0-A38E7794BE85}"/>
              </a:ext>
            </a:extLst>
          </p:cNvPr>
          <p:cNvSpPr/>
          <p:nvPr/>
        </p:nvSpPr>
        <p:spPr>
          <a:xfrm>
            <a:off x="260599" y="2163089"/>
            <a:ext cx="8050166" cy="429202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995543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ześciokąt 104">
            <a:extLst>
              <a:ext uri="{FF2B5EF4-FFF2-40B4-BE49-F238E27FC236}">
                <a16:creationId xmlns:a16="http://schemas.microsoft.com/office/drawing/2014/main" id="{A9E3C07C-23D0-ED61-BAAD-E331421E8DA9}"/>
              </a:ext>
            </a:extLst>
          </p:cNvPr>
          <p:cNvSpPr/>
          <p:nvPr/>
        </p:nvSpPr>
        <p:spPr>
          <a:xfrm>
            <a:off x="1064172" y="2225823"/>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Google Shape;138;p6">
            <a:extLst>
              <a:ext uri="{FF2B5EF4-FFF2-40B4-BE49-F238E27FC236}">
                <a16:creationId xmlns:a16="http://schemas.microsoft.com/office/drawing/2014/main" id="{3EC1F27D-831F-AB61-E523-6BDD9F2F200B}"/>
              </a:ext>
            </a:extLst>
          </p:cNvPr>
          <p:cNvSpPr txBox="1">
            <a:spLocks/>
          </p:cNvSpPr>
          <p:nvPr/>
        </p:nvSpPr>
        <p:spPr>
          <a:xfrm>
            <a:off x="469447" y="-37898"/>
            <a:ext cx="10560915" cy="878666"/>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ea typeface="Calibri"/>
                <a:cs typeface="Calibri"/>
                <a:sym typeface="Calibri"/>
              </a:rPr>
              <a:t>Model Wskaźników Efektywnościowych</a:t>
            </a:r>
          </a:p>
        </p:txBody>
      </p:sp>
      <p:sp>
        <p:nvSpPr>
          <p:cNvPr id="13" name="Google Shape;85;p1">
            <a:extLst>
              <a:ext uri="{FF2B5EF4-FFF2-40B4-BE49-F238E27FC236}">
                <a16:creationId xmlns:a16="http://schemas.microsoft.com/office/drawing/2014/main" id="{7073F50D-6377-855C-EAFE-F45010CD9C2A}"/>
              </a:ext>
            </a:extLst>
          </p:cNvPr>
          <p:cNvSpPr txBox="1">
            <a:spLocks/>
          </p:cNvSpPr>
          <p:nvPr/>
        </p:nvSpPr>
        <p:spPr>
          <a:xfrm>
            <a:off x="276342" y="1208098"/>
            <a:ext cx="5513833" cy="502999"/>
          </a:xfrm>
          <a:prstGeom prst="rect">
            <a:avLst/>
          </a:prstGeom>
          <a:noFill/>
          <a:ln>
            <a:noFill/>
          </a:ln>
        </p:spPr>
        <p:txBody>
          <a:bodyPr spcFirstLastPara="1" vert="horz" wrap="square" lIns="0" tIns="0" rIns="0" bIns="0" rtlCol="0" anchor="b"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600" dirty="0">
                <a:solidFill>
                  <a:schemeClr val="bg1"/>
                </a:solidFill>
              </a:rPr>
              <a:t>Budowanie dostępności</a:t>
            </a:r>
          </a:p>
          <a:p>
            <a:pPr marL="0" indent="0" algn="ctr">
              <a:spcBef>
                <a:spcPts val="0"/>
              </a:spcBef>
              <a:spcAft>
                <a:spcPts val="600"/>
              </a:spcAft>
              <a:buClr>
                <a:schemeClr val="dk1"/>
              </a:buClr>
              <a:buSzPts val="2400"/>
              <a:buFont typeface="Arial" panose="020B0604020202020204" pitchFamily="34" charset="0"/>
              <a:buNone/>
            </a:pPr>
            <a:r>
              <a:rPr lang="pl-PL" sz="1200" dirty="0">
                <a:solidFill>
                  <a:schemeClr val="bg1"/>
                </a:solidFill>
                <a:latin typeface="+mj-lt"/>
              </a:rPr>
              <a:t>Mentalnej i fizycznej</a:t>
            </a:r>
          </a:p>
        </p:txBody>
      </p:sp>
      <p:sp>
        <p:nvSpPr>
          <p:cNvPr id="14" name="Google Shape;85;p1">
            <a:extLst>
              <a:ext uri="{FF2B5EF4-FFF2-40B4-BE49-F238E27FC236}">
                <a16:creationId xmlns:a16="http://schemas.microsoft.com/office/drawing/2014/main" id="{813598F6-C495-1015-AAC6-3BA900BAD09D}"/>
              </a:ext>
            </a:extLst>
          </p:cNvPr>
          <p:cNvSpPr txBox="1">
            <a:spLocks/>
          </p:cNvSpPr>
          <p:nvPr/>
        </p:nvSpPr>
        <p:spPr>
          <a:xfrm>
            <a:off x="7097926" y="1207096"/>
            <a:ext cx="4782652" cy="502999"/>
          </a:xfrm>
          <a:prstGeom prst="rect">
            <a:avLst/>
          </a:prstGeom>
          <a:noFill/>
          <a:ln>
            <a:noFill/>
          </a:ln>
        </p:spPr>
        <p:txBody>
          <a:bodyPr spcFirstLastPara="1" vert="horz" wrap="square" lIns="0" tIns="0" rIns="0" bIns="0" rtlCol="0" anchor="b"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buClr>
                <a:schemeClr val="dk1"/>
              </a:buClr>
              <a:buSzPts val="2400"/>
            </a:pPr>
            <a:r>
              <a:rPr lang="pl-PL" sz="1600" dirty="0">
                <a:solidFill>
                  <a:schemeClr val="bg1"/>
                </a:solidFill>
              </a:rPr>
              <a:t>Efektywność</a:t>
            </a:r>
          </a:p>
          <a:p>
            <a:pPr>
              <a:spcBef>
                <a:spcPts val="0"/>
              </a:spcBef>
              <a:spcAft>
                <a:spcPts val="600"/>
              </a:spcAft>
              <a:buClr>
                <a:schemeClr val="dk1"/>
              </a:buClr>
              <a:buSzPts val="2400"/>
            </a:pPr>
            <a:r>
              <a:rPr lang="pl-PL" sz="1200" dirty="0">
                <a:solidFill>
                  <a:schemeClr val="bg1"/>
                </a:solidFill>
                <a:latin typeface="+mj-lt"/>
              </a:rPr>
              <a:t>Marki, handlowa i finansowa</a:t>
            </a:r>
          </a:p>
        </p:txBody>
      </p:sp>
      <p:sp>
        <p:nvSpPr>
          <p:cNvPr id="15" name="Google Shape;124;p4">
            <a:extLst>
              <a:ext uri="{FF2B5EF4-FFF2-40B4-BE49-F238E27FC236}">
                <a16:creationId xmlns:a16="http://schemas.microsoft.com/office/drawing/2014/main" id="{77789416-C4E8-FC1F-0DB1-F22CBA7B464A}"/>
              </a:ext>
            </a:extLst>
          </p:cNvPr>
          <p:cNvSpPr txBox="1"/>
          <p:nvPr/>
        </p:nvSpPr>
        <p:spPr>
          <a:xfrm>
            <a:off x="29965" y="1826753"/>
            <a:ext cx="2457980" cy="25243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FF003C"/>
                </a:solidFill>
                <a:latin typeface="+mn-lt"/>
                <a:ea typeface="Tahoma"/>
                <a:cs typeface="Tahoma"/>
                <a:sym typeface="Tahoma"/>
              </a:rPr>
              <a:t>Dystrybucja &amp; Cena</a:t>
            </a:r>
            <a:endParaRPr sz="1400" dirty="0">
              <a:solidFill>
                <a:srgbClr val="FF003C"/>
              </a:solidFill>
              <a:latin typeface="+mn-lt"/>
              <a:ea typeface="Tahoma"/>
              <a:cs typeface="Tahoma"/>
              <a:sym typeface="Tahoma"/>
            </a:endParaRPr>
          </a:p>
        </p:txBody>
      </p:sp>
      <p:sp>
        <p:nvSpPr>
          <p:cNvPr id="16" name="Google Shape;124;p4">
            <a:extLst>
              <a:ext uri="{FF2B5EF4-FFF2-40B4-BE49-F238E27FC236}">
                <a16:creationId xmlns:a16="http://schemas.microsoft.com/office/drawing/2014/main" id="{B1245F26-3E04-F102-2DB8-A5078025FB35}"/>
              </a:ext>
            </a:extLst>
          </p:cNvPr>
          <p:cNvSpPr txBox="1"/>
          <p:nvPr/>
        </p:nvSpPr>
        <p:spPr>
          <a:xfrm>
            <a:off x="2767273" y="1826753"/>
            <a:ext cx="2739379"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7030A0"/>
                </a:solidFill>
                <a:latin typeface="+mn-lt"/>
                <a:ea typeface="Tahoma"/>
                <a:cs typeface="Tahoma"/>
                <a:sym typeface="Tahoma"/>
              </a:rPr>
              <a:t>Media &amp; Kampanie</a:t>
            </a:r>
            <a:endParaRPr sz="1400" dirty="0">
              <a:solidFill>
                <a:srgbClr val="7030A0"/>
              </a:solidFill>
              <a:latin typeface="+mn-lt"/>
              <a:ea typeface="Tahoma"/>
              <a:cs typeface="Tahoma"/>
              <a:sym typeface="Tahoma"/>
            </a:endParaRPr>
          </a:p>
        </p:txBody>
      </p:sp>
      <p:sp>
        <p:nvSpPr>
          <p:cNvPr id="17" name="Google Shape;124;p4">
            <a:extLst>
              <a:ext uri="{FF2B5EF4-FFF2-40B4-BE49-F238E27FC236}">
                <a16:creationId xmlns:a16="http://schemas.microsoft.com/office/drawing/2014/main" id="{76564FB9-6911-A715-BFA4-F72791D28C34}"/>
              </a:ext>
            </a:extLst>
          </p:cNvPr>
          <p:cNvSpPr txBox="1"/>
          <p:nvPr/>
        </p:nvSpPr>
        <p:spPr>
          <a:xfrm>
            <a:off x="6825680" y="1826753"/>
            <a:ext cx="2717198"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0070C0"/>
                </a:solidFill>
                <a:latin typeface="+mn-lt"/>
                <a:ea typeface="Tahoma"/>
                <a:cs typeface="Tahoma"/>
                <a:sym typeface="Tahoma"/>
              </a:rPr>
              <a:t>Marka &amp; Biznes</a:t>
            </a:r>
            <a:endParaRPr sz="1400" dirty="0">
              <a:solidFill>
                <a:srgbClr val="0070C0"/>
              </a:solidFill>
              <a:latin typeface="+mn-lt"/>
              <a:ea typeface="Tahoma"/>
              <a:cs typeface="Tahoma"/>
              <a:sym typeface="Tahoma"/>
            </a:endParaRPr>
          </a:p>
        </p:txBody>
      </p:sp>
      <p:sp>
        <p:nvSpPr>
          <p:cNvPr id="18" name="Google Shape;124;p4">
            <a:extLst>
              <a:ext uri="{FF2B5EF4-FFF2-40B4-BE49-F238E27FC236}">
                <a16:creationId xmlns:a16="http://schemas.microsoft.com/office/drawing/2014/main" id="{50F409F4-1BC1-04AB-7128-3917B0F3B2E2}"/>
              </a:ext>
            </a:extLst>
          </p:cNvPr>
          <p:cNvSpPr txBox="1"/>
          <p:nvPr/>
        </p:nvSpPr>
        <p:spPr>
          <a:xfrm>
            <a:off x="9681312" y="1826753"/>
            <a:ext cx="2494712"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1400" dirty="0">
                <a:solidFill>
                  <a:srgbClr val="92D050"/>
                </a:solidFill>
                <a:latin typeface="+mn-lt"/>
                <a:ea typeface="Tahoma"/>
                <a:cs typeface="Tahoma"/>
                <a:sym typeface="Tahoma"/>
              </a:rPr>
              <a:t>Relacje</a:t>
            </a:r>
            <a:endParaRPr sz="1400" dirty="0">
              <a:solidFill>
                <a:srgbClr val="92D050"/>
              </a:solidFill>
              <a:latin typeface="+mn-lt"/>
              <a:ea typeface="Tahoma"/>
              <a:cs typeface="Tahoma"/>
              <a:sym typeface="Tahoma"/>
            </a:endParaRPr>
          </a:p>
        </p:txBody>
      </p:sp>
      <p:sp>
        <p:nvSpPr>
          <p:cNvPr id="19" name="Sześciokąt 18">
            <a:extLst>
              <a:ext uri="{FF2B5EF4-FFF2-40B4-BE49-F238E27FC236}">
                <a16:creationId xmlns:a16="http://schemas.microsoft.com/office/drawing/2014/main" id="{A962B7BC-E26C-F65E-4014-8737A3744B75}"/>
              </a:ext>
            </a:extLst>
          </p:cNvPr>
          <p:cNvSpPr/>
          <p:nvPr/>
        </p:nvSpPr>
        <p:spPr>
          <a:xfrm>
            <a:off x="362267" y="2608652"/>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ześciokąt 19">
            <a:extLst>
              <a:ext uri="{FF2B5EF4-FFF2-40B4-BE49-F238E27FC236}">
                <a16:creationId xmlns:a16="http://schemas.microsoft.com/office/drawing/2014/main" id="{1891837F-183C-2E45-6C38-45FD467CCC21}"/>
              </a:ext>
            </a:extLst>
          </p:cNvPr>
          <p:cNvSpPr/>
          <p:nvPr/>
        </p:nvSpPr>
        <p:spPr>
          <a:xfrm>
            <a:off x="1058783" y="2997056"/>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Sześciokąt 21">
            <a:extLst>
              <a:ext uri="{FF2B5EF4-FFF2-40B4-BE49-F238E27FC236}">
                <a16:creationId xmlns:a16="http://schemas.microsoft.com/office/drawing/2014/main" id="{5187620C-9E4E-852C-E080-0E0BE794CA99}"/>
              </a:ext>
            </a:extLst>
          </p:cNvPr>
          <p:cNvSpPr/>
          <p:nvPr/>
        </p:nvSpPr>
        <p:spPr>
          <a:xfrm>
            <a:off x="356241" y="3376638"/>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Sześciokąt 22">
            <a:extLst>
              <a:ext uri="{FF2B5EF4-FFF2-40B4-BE49-F238E27FC236}">
                <a16:creationId xmlns:a16="http://schemas.microsoft.com/office/drawing/2014/main" id="{204C4207-58F7-F209-98A6-04EF82ACD366}"/>
              </a:ext>
            </a:extLst>
          </p:cNvPr>
          <p:cNvSpPr/>
          <p:nvPr/>
        </p:nvSpPr>
        <p:spPr>
          <a:xfrm>
            <a:off x="1051385" y="3768007"/>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Sześciokąt 23">
            <a:extLst>
              <a:ext uri="{FF2B5EF4-FFF2-40B4-BE49-F238E27FC236}">
                <a16:creationId xmlns:a16="http://schemas.microsoft.com/office/drawing/2014/main" id="{7F47252C-285C-C289-9A3F-6914E7BDEDCA}"/>
              </a:ext>
            </a:extLst>
          </p:cNvPr>
          <p:cNvSpPr/>
          <p:nvPr/>
        </p:nvSpPr>
        <p:spPr>
          <a:xfrm>
            <a:off x="349775" y="4147932"/>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Sześciokąt 24">
            <a:extLst>
              <a:ext uri="{FF2B5EF4-FFF2-40B4-BE49-F238E27FC236}">
                <a16:creationId xmlns:a16="http://schemas.microsoft.com/office/drawing/2014/main" id="{B6DDC178-41E0-898E-93A4-0CC14964E357}"/>
              </a:ext>
            </a:extLst>
          </p:cNvPr>
          <p:cNvSpPr/>
          <p:nvPr/>
        </p:nvSpPr>
        <p:spPr>
          <a:xfrm>
            <a:off x="1761649" y="3389235"/>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6" name="Sześciokąt 25">
            <a:extLst>
              <a:ext uri="{FF2B5EF4-FFF2-40B4-BE49-F238E27FC236}">
                <a16:creationId xmlns:a16="http://schemas.microsoft.com/office/drawing/2014/main" id="{CC5745BD-597D-18EA-15C9-E1504FAC5D39}"/>
              </a:ext>
            </a:extLst>
          </p:cNvPr>
          <p:cNvSpPr/>
          <p:nvPr/>
        </p:nvSpPr>
        <p:spPr>
          <a:xfrm>
            <a:off x="1762501" y="2615835"/>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Sześciokąt 26">
            <a:extLst>
              <a:ext uri="{FF2B5EF4-FFF2-40B4-BE49-F238E27FC236}">
                <a16:creationId xmlns:a16="http://schemas.microsoft.com/office/drawing/2014/main" id="{8C8C0647-FCC6-2261-74B5-A545E4160C8E}"/>
              </a:ext>
            </a:extLst>
          </p:cNvPr>
          <p:cNvSpPr/>
          <p:nvPr/>
        </p:nvSpPr>
        <p:spPr>
          <a:xfrm>
            <a:off x="2463957" y="2235076"/>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Sześciokąt 27">
            <a:extLst>
              <a:ext uri="{FF2B5EF4-FFF2-40B4-BE49-F238E27FC236}">
                <a16:creationId xmlns:a16="http://schemas.microsoft.com/office/drawing/2014/main" id="{7740260E-95F4-EA59-6B30-3B2A1EB62A6A}"/>
              </a:ext>
            </a:extLst>
          </p:cNvPr>
          <p:cNvSpPr/>
          <p:nvPr/>
        </p:nvSpPr>
        <p:spPr>
          <a:xfrm>
            <a:off x="2466681" y="3008734"/>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Sześciokąt 28">
            <a:extLst>
              <a:ext uri="{FF2B5EF4-FFF2-40B4-BE49-F238E27FC236}">
                <a16:creationId xmlns:a16="http://schemas.microsoft.com/office/drawing/2014/main" id="{15A29984-1E11-A7B9-D68B-1E810652D7D2}"/>
              </a:ext>
            </a:extLst>
          </p:cNvPr>
          <p:cNvSpPr/>
          <p:nvPr/>
        </p:nvSpPr>
        <p:spPr>
          <a:xfrm>
            <a:off x="3166987" y="2623480"/>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Sześciokąt 29">
            <a:extLst>
              <a:ext uri="{FF2B5EF4-FFF2-40B4-BE49-F238E27FC236}">
                <a16:creationId xmlns:a16="http://schemas.microsoft.com/office/drawing/2014/main" id="{00DFDAAF-BADD-3A6A-7D05-16A4D33BA4FD}"/>
              </a:ext>
            </a:extLst>
          </p:cNvPr>
          <p:cNvSpPr/>
          <p:nvPr/>
        </p:nvSpPr>
        <p:spPr>
          <a:xfrm>
            <a:off x="3873643" y="2248602"/>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Sześciokąt 30">
            <a:extLst>
              <a:ext uri="{FF2B5EF4-FFF2-40B4-BE49-F238E27FC236}">
                <a16:creationId xmlns:a16="http://schemas.microsoft.com/office/drawing/2014/main" id="{9080B8D1-97A5-B610-21F0-C632B6FE12FF}"/>
              </a:ext>
            </a:extLst>
          </p:cNvPr>
          <p:cNvSpPr/>
          <p:nvPr/>
        </p:nvSpPr>
        <p:spPr>
          <a:xfrm>
            <a:off x="3868508" y="3015084"/>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Sześciokąt 31">
            <a:extLst>
              <a:ext uri="{FF2B5EF4-FFF2-40B4-BE49-F238E27FC236}">
                <a16:creationId xmlns:a16="http://schemas.microsoft.com/office/drawing/2014/main" id="{BA443272-E9DA-CDDA-F7E0-F949BFF24E94}"/>
              </a:ext>
            </a:extLst>
          </p:cNvPr>
          <p:cNvSpPr/>
          <p:nvPr/>
        </p:nvSpPr>
        <p:spPr>
          <a:xfrm>
            <a:off x="3165105" y="339834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Sześciokąt 32">
            <a:extLst>
              <a:ext uri="{FF2B5EF4-FFF2-40B4-BE49-F238E27FC236}">
                <a16:creationId xmlns:a16="http://schemas.microsoft.com/office/drawing/2014/main" id="{EDB1DDA2-1616-F80E-EE3E-10C08B53AEE3}"/>
              </a:ext>
            </a:extLst>
          </p:cNvPr>
          <p:cNvSpPr/>
          <p:nvPr/>
        </p:nvSpPr>
        <p:spPr>
          <a:xfrm>
            <a:off x="4577823" y="262935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Sześciokąt 33">
            <a:extLst>
              <a:ext uri="{FF2B5EF4-FFF2-40B4-BE49-F238E27FC236}">
                <a16:creationId xmlns:a16="http://schemas.microsoft.com/office/drawing/2014/main" id="{BB0C2984-6E5D-835E-325E-A805ED659928}"/>
              </a:ext>
            </a:extLst>
          </p:cNvPr>
          <p:cNvSpPr/>
          <p:nvPr/>
        </p:nvSpPr>
        <p:spPr>
          <a:xfrm>
            <a:off x="4570654" y="340309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Sześciokąt 34">
            <a:extLst>
              <a:ext uri="{FF2B5EF4-FFF2-40B4-BE49-F238E27FC236}">
                <a16:creationId xmlns:a16="http://schemas.microsoft.com/office/drawing/2014/main" id="{0539C552-2E7D-B2AB-EC85-FD8A9B04EBEF}"/>
              </a:ext>
            </a:extLst>
          </p:cNvPr>
          <p:cNvSpPr/>
          <p:nvPr/>
        </p:nvSpPr>
        <p:spPr>
          <a:xfrm>
            <a:off x="3869755" y="3787825"/>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6" name="Sześciokąt 35">
            <a:extLst>
              <a:ext uri="{FF2B5EF4-FFF2-40B4-BE49-F238E27FC236}">
                <a16:creationId xmlns:a16="http://schemas.microsoft.com/office/drawing/2014/main" id="{567F9D67-5494-8FCB-5B35-8236E6191B77}"/>
              </a:ext>
            </a:extLst>
          </p:cNvPr>
          <p:cNvSpPr/>
          <p:nvPr/>
        </p:nvSpPr>
        <p:spPr>
          <a:xfrm>
            <a:off x="3156447" y="417329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8" name="Sześciokąt 37">
            <a:extLst>
              <a:ext uri="{FF2B5EF4-FFF2-40B4-BE49-F238E27FC236}">
                <a16:creationId xmlns:a16="http://schemas.microsoft.com/office/drawing/2014/main" id="{3092130E-9AD2-CE03-30D0-0AC3B3BECA5F}"/>
              </a:ext>
            </a:extLst>
          </p:cNvPr>
          <p:cNvSpPr/>
          <p:nvPr/>
        </p:nvSpPr>
        <p:spPr>
          <a:xfrm>
            <a:off x="2462189" y="377697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9" name="Sześciokąt 38">
            <a:extLst>
              <a:ext uri="{FF2B5EF4-FFF2-40B4-BE49-F238E27FC236}">
                <a16:creationId xmlns:a16="http://schemas.microsoft.com/office/drawing/2014/main" id="{8D94B262-1BD1-B0E1-BC7B-241E2863FC9A}"/>
              </a:ext>
            </a:extLst>
          </p:cNvPr>
          <p:cNvSpPr/>
          <p:nvPr/>
        </p:nvSpPr>
        <p:spPr>
          <a:xfrm>
            <a:off x="4574988" y="418656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Sześciokąt 39">
            <a:extLst>
              <a:ext uri="{FF2B5EF4-FFF2-40B4-BE49-F238E27FC236}">
                <a16:creationId xmlns:a16="http://schemas.microsoft.com/office/drawing/2014/main" id="{53147A6A-B48B-8512-2A79-656897ABED3B}"/>
              </a:ext>
            </a:extLst>
          </p:cNvPr>
          <p:cNvSpPr/>
          <p:nvPr/>
        </p:nvSpPr>
        <p:spPr>
          <a:xfrm>
            <a:off x="5282003" y="301360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Sześciokąt 40">
            <a:extLst>
              <a:ext uri="{FF2B5EF4-FFF2-40B4-BE49-F238E27FC236}">
                <a16:creationId xmlns:a16="http://schemas.microsoft.com/office/drawing/2014/main" id="{41FF6D50-0166-EE25-3B8D-E228EBF59DE4}"/>
              </a:ext>
            </a:extLst>
          </p:cNvPr>
          <p:cNvSpPr/>
          <p:nvPr/>
        </p:nvSpPr>
        <p:spPr>
          <a:xfrm>
            <a:off x="5281946" y="378869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2" name="Sześciokąt 41">
            <a:extLst>
              <a:ext uri="{FF2B5EF4-FFF2-40B4-BE49-F238E27FC236}">
                <a16:creationId xmlns:a16="http://schemas.microsoft.com/office/drawing/2014/main" id="{785C3C82-3076-034C-2DDE-B7D06CDDB582}"/>
              </a:ext>
            </a:extLst>
          </p:cNvPr>
          <p:cNvSpPr/>
          <p:nvPr/>
        </p:nvSpPr>
        <p:spPr>
          <a:xfrm>
            <a:off x="3862126" y="4565315"/>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3" name="Sześciokąt 42">
            <a:extLst>
              <a:ext uri="{FF2B5EF4-FFF2-40B4-BE49-F238E27FC236}">
                <a16:creationId xmlns:a16="http://schemas.microsoft.com/office/drawing/2014/main" id="{E5BBFDF0-1070-F200-AF4D-C9C0B232A91D}"/>
              </a:ext>
            </a:extLst>
          </p:cNvPr>
          <p:cNvSpPr/>
          <p:nvPr/>
        </p:nvSpPr>
        <p:spPr>
          <a:xfrm>
            <a:off x="5282518" y="456540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4" name="Sześciokąt 43">
            <a:extLst>
              <a:ext uri="{FF2B5EF4-FFF2-40B4-BE49-F238E27FC236}">
                <a16:creationId xmlns:a16="http://schemas.microsoft.com/office/drawing/2014/main" id="{3DCBA853-C1AF-9249-F2D5-A2CE5163EA1B}"/>
              </a:ext>
            </a:extLst>
          </p:cNvPr>
          <p:cNvSpPr/>
          <p:nvPr/>
        </p:nvSpPr>
        <p:spPr>
          <a:xfrm>
            <a:off x="4575497" y="495769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5" name="Sześciokąt 44">
            <a:extLst>
              <a:ext uri="{FF2B5EF4-FFF2-40B4-BE49-F238E27FC236}">
                <a16:creationId xmlns:a16="http://schemas.microsoft.com/office/drawing/2014/main" id="{61831F82-62F9-9DE2-6A21-5C87A4B90EE3}"/>
              </a:ext>
            </a:extLst>
          </p:cNvPr>
          <p:cNvSpPr/>
          <p:nvPr/>
        </p:nvSpPr>
        <p:spPr>
          <a:xfrm>
            <a:off x="3151085" y="4944999"/>
            <a:ext cx="866695" cy="747151"/>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6" name="Sześciokąt 45">
            <a:extLst>
              <a:ext uri="{FF2B5EF4-FFF2-40B4-BE49-F238E27FC236}">
                <a16:creationId xmlns:a16="http://schemas.microsoft.com/office/drawing/2014/main" id="{ABFE5028-6A77-981A-6FC2-2B901D0125DB}"/>
              </a:ext>
            </a:extLst>
          </p:cNvPr>
          <p:cNvSpPr/>
          <p:nvPr/>
        </p:nvSpPr>
        <p:spPr>
          <a:xfrm>
            <a:off x="3850704" y="5341868"/>
            <a:ext cx="889385" cy="76671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Sześciokąt 46">
            <a:extLst>
              <a:ext uri="{FF2B5EF4-FFF2-40B4-BE49-F238E27FC236}">
                <a16:creationId xmlns:a16="http://schemas.microsoft.com/office/drawing/2014/main" id="{185B8AF3-CEA4-DD37-D742-EE0770E86BB7}"/>
              </a:ext>
            </a:extLst>
          </p:cNvPr>
          <p:cNvSpPr/>
          <p:nvPr/>
        </p:nvSpPr>
        <p:spPr>
          <a:xfrm>
            <a:off x="2443139" y="531925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Sześciokąt 47">
            <a:extLst>
              <a:ext uri="{FF2B5EF4-FFF2-40B4-BE49-F238E27FC236}">
                <a16:creationId xmlns:a16="http://schemas.microsoft.com/office/drawing/2014/main" id="{AC51A317-9DE3-0F4B-2705-FE3895CB72A3}"/>
              </a:ext>
            </a:extLst>
          </p:cNvPr>
          <p:cNvSpPr/>
          <p:nvPr/>
        </p:nvSpPr>
        <p:spPr>
          <a:xfrm>
            <a:off x="3137045" y="571613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Sześciokąt 48">
            <a:extLst>
              <a:ext uri="{FF2B5EF4-FFF2-40B4-BE49-F238E27FC236}">
                <a16:creationId xmlns:a16="http://schemas.microsoft.com/office/drawing/2014/main" id="{AB0D4497-57B1-CB53-10B5-CCAFCE76BCBE}"/>
              </a:ext>
            </a:extLst>
          </p:cNvPr>
          <p:cNvSpPr/>
          <p:nvPr/>
        </p:nvSpPr>
        <p:spPr>
          <a:xfrm>
            <a:off x="1743450" y="570343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Sześciokąt 49">
            <a:extLst>
              <a:ext uri="{FF2B5EF4-FFF2-40B4-BE49-F238E27FC236}">
                <a16:creationId xmlns:a16="http://schemas.microsoft.com/office/drawing/2014/main" id="{5EDA27C4-3220-DF85-14E6-270751309478}"/>
              </a:ext>
            </a:extLst>
          </p:cNvPr>
          <p:cNvSpPr/>
          <p:nvPr/>
        </p:nvSpPr>
        <p:spPr>
          <a:xfrm>
            <a:off x="2455839" y="4548111"/>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1" name="Sześciokąt 50">
            <a:extLst>
              <a:ext uri="{FF2B5EF4-FFF2-40B4-BE49-F238E27FC236}">
                <a16:creationId xmlns:a16="http://schemas.microsoft.com/office/drawing/2014/main" id="{4F3994CA-82C8-C397-5F99-8581DFF83AD5}"/>
              </a:ext>
            </a:extLst>
          </p:cNvPr>
          <p:cNvSpPr/>
          <p:nvPr/>
        </p:nvSpPr>
        <p:spPr>
          <a:xfrm>
            <a:off x="5282518" y="534041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Sześciokąt 51">
            <a:extLst>
              <a:ext uri="{FF2B5EF4-FFF2-40B4-BE49-F238E27FC236}">
                <a16:creationId xmlns:a16="http://schemas.microsoft.com/office/drawing/2014/main" id="{0C262018-10F6-5476-999B-89A5A3CFBC40}"/>
              </a:ext>
            </a:extLst>
          </p:cNvPr>
          <p:cNvSpPr/>
          <p:nvPr/>
        </p:nvSpPr>
        <p:spPr>
          <a:xfrm>
            <a:off x="4575497" y="572832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3" name="Sześciokąt 52">
            <a:extLst>
              <a:ext uri="{FF2B5EF4-FFF2-40B4-BE49-F238E27FC236}">
                <a16:creationId xmlns:a16="http://schemas.microsoft.com/office/drawing/2014/main" id="{D333DCA2-7E8A-6A09-9286-8698E3ED57CB}"/>
              </a:ext>
            </a:extLst>
          </p:cNvPr>
          <p:cNvSpPr/>
          <p:nvPr/>
        </p:nvSpPr>
        <p:spPr>
          <a:xfrm>
            <a:off x="5976329" y="262162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4" name="Sześciokąt 53">
            <a:extLst>
              <a:ext uri="{FF2B5EF4-FFF2-40B4-BE49-F238E27FC236}">
                <a16:creationId xmlns:a16="http://schemas.microsoft.com/office/drawing/2014/main" id="{1B05793C-25C1-6B19-B6F7-8F698EC9DD94}"/>
              </a:ext>
            </a:extLst>
          </p:cNvPr>
          <p:cNvSpPr/>
          <p:nvPr/>
        </p:nvSpPr>
        <p:spPr>
          <a:xfrm>
            <a:off x="1749800" y="4928713"/>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5" name="Sześciokąt 54">
            <a:extLst>
              <a:ext uri="{FF2B5EF4-FFF2-40B4-BE49-F238E27FC236}">
                <a16:creationId xmlns:a16="http://schemas.microsoft.com/office/drawing/2014/main" id="{8EF068B7-A884-E3D5-28E1-590901472878}"/>
              </a:ext>
            </a:extLst>
          </p:cNvPr>
          <p:cNvSpPr/>
          <p:nvPr/>
        </p:nvSpPr>
        <p:spPr>
          <a:xfrm>
            <a:off x="6678520" y="223217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6" name="Sześciokąt 55">
            <a:extLst>
              <a:ext uri="{FF2B5EF4-FFF2-40B4-BE49-F238E27FC236}">
                <a16:creationId xmlns:a16="http://schemas.microsoft.com/office/drawing/2014/main" id="{CD679CC3-40AE-52DF-6075-12AC66A6C23F}"/>
              </a:ext>
            </a:extLst>
          </p:cNvPr>
          <p:cNvSpPr/>
          <p:nvPr/>
        </p:nvSpPr>
        <p:spPr>
          <a:xfrm>
            <a:off x="6686098" y="3008541"/>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7" name="Sześciokąt 56">
            <a:extLst>
              <a:ext uri="{FF2B5EF4-FFF2-40B4-BE49-F238E27FC236}">
                <a16:creationId xmlns:a16="http://schemas.microsoft.com/office/drawing/2014/main" id="{002A0657-94D9-D680-F589-83FCEA93BC24}"/>
              </a:ext>
            </a:extLst>
          </p:cNvPr>
          <p:cNvSpPr/>
          <p:nvPr/>
        </p:nvSpPr>
        <p:spPr>
          <a:xfrm>
            <a:off x="7386184" y="260964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Sześciokąt 57">
            <a:extLst>
              <a:ext uri="{FF2B5EF4-FFF2-40B4-BE49-F238E27FC236}">
                <a16:creationId xmlns:a16="http://schemas.microsoft.com/office/drawing/2014/main" id="{B7F124C4-B762-2286-4FA9-0B207AE06C7B}"/>
              </a:ext>
            </a:extLst>
          </p:cNvPr>
          <p:cNvSpPr/>
          <p:nvPr/>
        </p:nvSpPr>
        <p:spPr>
          <a:xfrm>
            <a:off x="7389516" y="339199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9" name="Sześciokąt 58">
            <a:extLst>
              <a:ext uri="{FF2B5EF4-FFF2-40B4-BE49-F238E27FC236}">
                <a16:creationId xmlns:a16="http://schemas.microsoft.com/office/drawing/2014/main" id="{1FC90099-98E5-E567-B49D-44316B827BAC}"/>
              </a:ext>
            </a:extLst>
          </p:cNvPr>
          <p:cNvSpPr/>
          <p:nvPr/>
        </p:nvSpPr>
        <p:spPr>
          <a:xfrm>
            <a:off x="8095451" y="3007761"/>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1" name="Sześciokąt 60">
            <a:extLst>
              <a:ext uri="{FF2B5EF4-FFF2-40B4-BE49-F238E27FC236}">
                <a16:creationId xmlns:a16="http://schemas.microsoft.com/office/drawing/2014/main" id="{EE73855A-06BF-820E-F471-3E581E9C5DFB}"/>
              </a:ext>
            </a:extLst>
          </p:cNvPr>
          <p:cNvSpPr/>
          <p:nvPr/>
        </p:nvSpPr>
        <p:spPr>
          <a:xfrm>
            <a:off x="8092431" y="3785626"/>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2" name="Sześciokąt 61">
            <a:extLst>
              <a:ext uri="{FF2B5EF4-FFF2-40B4-BE49-F238E27FC236}">
                <a16:creationId xmlns:a16="http://schemas.microsoft.com/office/drawing/2014/main" id="{A5067F7F-95D1-DED0-4B05-9616DD31DD90}"/>
              </a:ext>
            </a:extLst>
          </p:cNvPr>
          <p:cNvSpPr/>
          <p:nvPr/>
        </p:nvSpPr>
        <p:spPr>
          <a:xfrm>
            <a:off x="6683802" y="3779928"/>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3" name="Sześciokąt 62">
            <a:extLst>
              <a:ext uri="{FF2B5EF4-FFF2-40B4-BE49-F238E27FC236}">
                <a16:creationId xmlns:a16="http://schemas.microsoft.com/office/drawing/2014/main" id="{0544D670-4005-E008-5D2D-224E8BDCB4CC}"/>
              </a:ext>
            </a:extLst>
          </p:cNvPr>
          <p:cNvSpPr/>
          <p:nvPr/>
        </p:nvSpPr>
        <p:spPr>
          <a:xfrm>
            <a:off x="7384344" y="417290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4" name="Sześciokąt 63">
            <a:extLst>
              <a:ext uri="{FF2B5EF4-FFF2-40B4-BE49-F238E27FC236}">
                <a16:creationId xmlns:a16="http://schemas.microsoft.com/office/drawing/2014/main" id="{678A7165-92D5-FB26-904F-5646E849180B}"/>
              </a:ext>
            </a:extLst>
          </p:cNvPr>
          <p:cNvSpPr/>
          <p:nvPr/>
        </p:nvSpPr>
        <p:spPr>
          <a:xfrm>
            <a:off x="8804495" y="340269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5" name="Sześciokąt 64">
            <a:extLst>
              <a:ext uri="{FF2B5EF4-FFF2-40B4-BE49-F238E27FC236}">
                <a16:creationId xmlns:a16="http://schemas.microsoft.com/office/drawing/2014/main" id="{06504FF8-65FB-AC7F-55AC-85E27F4D82D9}"/>
              </a:ext>
            </a:extLst>
          </p:cNvPr>
          <p:cNvSpPr/>
          <p:nvPr/>
        </p:nvSpPr>
        <p:spPr>
          <a:xfrm>
            <a:off x="8804494" y="4181746"/>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Sześciokąt 65">
            <a:extLst>
              <a:ext uri="{FF2B5EF4-FFF2-40B4-BE49-F238E27FC236}">
                <a16:creationId xmlns:a16="http://schemas.microsoft.com/office/drawing/2014/main" id="{A803B661-11AD-6516-97BD-51FF33D941F1}"/>
              </a:ext>
            </a:extLst>
          </p:cNvPr>
          <p:cNvSpPr/>
          <p:nvPr/>
        </p:nvSpPr>
        <p:spPr>
          <a:xfrm>
            <a:off x="8097566" y="4566984"/>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7" name="Sześciokąt 66">
            <a:extLst>
              <a:ext uri="{FF2B5EF4-FFF2-40B4-BE49-F238E27FC236}">
                <a16:creationId xmlns:a16="http://schemas.microsoft.com/office/drawing/2014/main" id="{84E32448-11DC-3803-2135-EA9890472487}"/>
              </a:ext>
            </a:extLst>
          </p:cNvPr>
          <p:cNvSpPr/>
          <p:nvPr/>
        </p:nvSpPr>
        <p:spPr>
          <a:xfrm>
            <a:off x="6684870" y="455106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8" name="Sześciokąt 67">
            <a:extLst>
              <a:ext uri="{FF2B5EF4-FFF2-40B4-BE49-F238E27FC236}">
                <a16:creationId xmlns:a16="http://schemas.microsoft.com/office/drawing/2014/main" id="{32312B08-AB2A-E4F1-B9BB-92024B0ADACF}"/>
              </a:ext>
            </a:extLst>
          </p:cNvPr>
          <p:cNvSpPr/>
          <p:nvPr/>
        </p:nvSpPr>
        <p:spPr>
          <a:xfrm>
            <a:off x="7391000" y="494710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2" name="Sześciokąt 71">
            <a:extLst>
              <a:ext uri="{FF2B5EF4-FFF2-40B4-BE49-F238E27FC236}">
                <a16:creationId xmlns:a16="http://schemas.microsoft.com/office/drawing/2014/main" id="{A82DE4D9-1538-71F0-3924-8873F4C59FCC}"/>
              </a:ext>
            </a:extLst>
          </p:cNvPr>
          <p:cNvSpPr/>
          <p:nvPr/>
        </p:nvSpPr>
        <p:spPr>
          <a:xfrm>
            <a:off x="6695075" y="5326827"/>
            <a:ext cx="846284" cy="729555"/>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3" name="Sześciokąt 72">
            <a:extLst>
              <a:ext uri="{FF2B5EF4-FFF2-40B4-BE49-F238E27FC236}">
                <a16:creationId xmlns:a16="http://schemas.microsoft.com/office/drawing/2014/main" id="{441DEE1B-1CCB-D1D6-D21A-255EAB0B636C}"/>
              </a:ext>
            </a:extLst>
          </p:cNvPr>
          <p:cNvSpPr/>
          <p:nvPr/>
        </p:nvSpPr>
        <p:spPr>
          <a:xfrm>
            <a:off x="7365593" y="5727650"/>
            <a:ext cx="879919" cy="7585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7" name="Sześciokąt 76">
            <a:extLst>
              <a:ext uri="{FF2B5EF4-FFF2-40B4-BE49-F238E27FC236}">
                <a16:creationId xmlns:a16="http://schemas.microsoft.com/office/drawing/2014/main" id="{49FA78E1-EB41-DD9E-187F-39809E7B0C5A}"/>
              </a:ext>
            </a:extLst>
          </p:cNvPr>
          <p:cNvSpPr/>
          <p:nvPr/>
        </p:nvSpPr>
        <p:spPr>
          <a:xfrm>
            <a:off x="10226161" y="4190663"/>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Sześciokąt 77">
            <a:extLst>
              <a:ext uri="{FF2B5EF4-FFF2-40B4-BE49-F238E27FC236}">
                <a16:creationId xmlns:a16="http://schemas.microsoft.com/office/drawing/2014/main" id="{AE25F34D-67BE-F2BA-8303-D6C7E574B614}"/>
              </a:ext>
            </a:extLst>
          </p:cNvPr>
          <p:cNvSpPr/>
          <p:nvPr/>
        </p:nvSpPr>
        <p:spPr>
          <a:xfrm>
            <a:off x="5976910" y="339300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Sześciokąt 78">
            <a:extLst>
              <a:ext uri="{FF2B5EF4-FFF2-40B4-BE49-F238E27FC236}">
                <a16:creationId xmlns:a16="http://schemas.microsoft.com/office/drawing/2014/main" id="{C8C494FE-AD30-F26B-71E9-7E82D1B6D1F4}"/>
              </a:ext>
            </a:extLst>
          </p:cNvPr>
          <p:cNvSpPr/>
          <p:nvPr/>
        </p:nvSpPr>
        <p:spPr>
          <a:xfrm>
            <a:off x="5980025" y="4169711"/>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0" name="Sześciokąt 79">
            <a:extLst>
              <a:ext uri="{FF2B5EF4-FFF2-40B4-BE49-F238E27FC236}">
                <a16:creationId xmlns:a16="http://schemas.microsoft.com/office/drawing/2014/main" id="{70E76DDF-ACE4-3D79-ADB6-D34D062726A7}"/>
              </a:ext>
            </a:extLst>
          </p:cNvPr>
          <p:cNvSpPr/>
          <p:nvPr/>
        </p:nvSpPr>
        <p:spPr>
          <a:xfrm>
            <a:off x="5986419" y="494499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1" name="Sześciokąt 80">
            <a:extLst>
              <a:ext uri="{FF2B5EF4-FFF2-40B4-BE49-F238E27FC236}">
                <a16:creationId xmlns:a16="http://schemas.microsoft.com/office/drawing/2014/main" id="{85D14C48-67BF-8987-5814-DE863FE72411}"/>
              </a:ext>
            </a:extLst>
          </p:cNvPr>
          <p:cNvSpPr/>
          <p:nvPr/>
        </p:nvSpPr>
        <p:spPr>
          <a:xfrm>
            <a:off x="8805043" y="262269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2" name="Sześciokąt 81">
            <a:extLst>
              <a:ext uri="{FF2B5EF4-FFF2-40B4-BE49-F238E27FC236}">
                <a16:creationId xmlns:a16="http://schemas.microsoft.com/office/drawing/2014/main" id="{6789A44B-C5F5-13E2-30F7-FBB0A7B77725}"/>
              </a:ext>
            </a:extLst>
          </p:cNvPr>
          <p:cNvSpPr/>
          <p:nvPr/>
        </p:nvSpPr>
        <p:spPr>
          <a:xfrm>
            <a:off x="9515284" y="3016964"/>
            <a:ext cx="866695" cy="747151"/>
          </a:xfrm>
          <a:prstGeom prst="hexagon">
            <a:avLst/>
          </a:prstGeom>
          <a:gradFill flip="none" rotWithShape="1">
            <a:gsLst>
              <a:gs pos="0">
                <a:srgbClr val="0070C0"/>
              </a:gs>
              <a:gs pos="74000">
                <a:srgbClr val="92D050"/>
              </a:gs>
              <a:gs pos="83000">
                <a:srgbClr val="92D050"/>
              </a:gs>
              <a:gs pos="100000">
                <a:srgbClr val="92D050"/>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sz="800" dirty="0">
              <a:solidFill>
                <a:srgbClr val="FFFFFF"/>
              </a:solidFill>
              <a:latin typeface="Arial"/>
              <a:cs typeface="Arial"/>
            </a:endParaRPr>
          </a:p>
        </p:txBody>
      </p:sp>
      <p:sp>
        <p:nvSpPr>
          <p:cNvPr id="85" name="Sześciokąt 84">
            <a:extLst>
              <a:ext uri="{FF2B5EF4-FFF2-40B4-BE49-F238E27FC236}">
                <a16:creationId xmlns:a16="http://schemas.microsoft.com/office/drawing/2014/main" id="{F2E3E0F2-141E-B56F-788A-8F7E151426DA}"/>
              </a:ext>
            </a:extLst>
          </p:cNvPr>
          <p:cNvSpPr/>
          <p:nvPr/>
        </p:nvSpPr>
        <p:spPr>
          <a:xfrm>
            <a:off x="10230394" y="3406369"/>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7" name="Google Shape;124;p4">
            <a:extLst>
              <a:ext uri="{FF2B5EF4-FFF2-40B4-BE49-F238E27FC236}">
                <a16:creationId xmlns:a16="http://schemas.microsoft.com/office/drawing/2014/main" id="{7D53A7B0-9D1C-CF2E-6F2B-9E715D0FD681}"/>
              </a:ext>
            </a:extLst>
          </p:cNvPr>
          <p:cNvSpPr txBox="1"/>
          <p:nvPr/>
        </p:nvSpPr>
        <p:spPr>
          <a:xfrm>
            <a:off x="474527" y="2860730"/>
            <a:ext cx="661339" cy="42760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Dystrybucja numeryczna</a:t>
            </a:r>
            <a:endParaRPr sz="800" dirty="0">
              <a:solidFill>
                <a:schemeClr val="bg1"/>
              </a:solidFill>
              <a:latin typeface="+mn-lt"/>
              <a:ea typeface="Tahoma"/>
              <a:cs typeface="Tahoma"/>
              <a:sym typeface="Tahoma"/>
            </a:endParaRPr>
          </a:p>
        </p:txBody>
      </p:sp>
      <p:sp>
        <p:nvSpPr>
          <p:cNvPr id="98" name="Google Shape;124;p4">
            <a:extLst>
              <a:ext uri="{FF2B5EF4-FFF2-40B4-BE49-F238E27FC236}">
                <a16:creationId xmlns:a16="http://schemas.microsoft.com/office/drawing/2014/main" id="{F39C733D-852D-DD2D-2B9A-54C36D623889}"/>
              </a:ext>
            </a:extLst>
          </p:cNvPr>
          <p:cNvSpPr txBox="1"/>
          <p:nvPr/>
        </p:nvSpPr>
        <p:spPr>
          <a:xfrm>
            <a:off x="1152351" y="2489299"/>
            <a:ext cx="661339" cy="36933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Dystrybucja ważona</a:t>
            </a:r>
            <a:endParaRPr sz="800" dirty="0">
              <a:solidFill>
                <a:schemeClr val="bg1"/>
              </a:solidFill>
              <a:latin typeface="+mn-lt"/>
              <a:ea typeface="Tahoma"/>
              <a:cs typeface="Tahoma"/>
              <a:sym typeface="Tahoma"/>
            </a:endParaRPr>
          </a:p>
        </p:txBody>
      </p:sp>
      <p:sp>
        <p:nvSpPr>
          <p:cNvPr id="99" name="Google Shape;124;p4">
            <a:extLst>
              <a:ext uri="{FF2B5EF4-FFF2-40B4-BE49-F238E27FC236}">
                <a16:creationId xmlns:a16="http://schemas.microsoft.com/office/drawing/2014/main" id="{5589820A-7D7B-FB73-577F-F8CC4032CA63}"/>
              </a:ext>
            </a:extLst>
          </p:cNvPr>
          <p:cNvSpPr txBox="1"/>
          <p:nvPr/>
        </p:nvSpPr>
        <p:spPr>
          <a:xfrm>
            <a:off x="1636242" y="2940263"/>
            <a:ext cx="1106047" cy="18312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err="1">
                <a:solidFill>
                  <a:schemeClr val="bg1"/>
                </a:solidFill>
                <a:latin typeface="+mn-lt"/>
                <a:ea typeface="Tahoma"/>
                <a:cs typeface="Tahoma"/>
                <a:sym typeface="Tahoma"/>
              </a:rPr>
              <a:t>Price</a:t>
            </a:r>
            <a:r>
              <a:rPr lang="pl-PL" sz="800" dirty="0">
                <a:solidFill>
                  <a:schemeClr val="bg1"/>
                </a:solidFill>
                <a:latin typeface="+mn-lt"/>
                <a:ea typeface="Tahoma"/>
                <a:cs typeface="Tahoma"/>
                <a:sym typeface="Tahoma"/>
              </a:rPr>
              <a:t> index</a:t>
            </a:r>
            <a:endParaRPr sz="800" dirty="0">
              <a:solidFill>
                <a:schemeClr val="bg1"/>
              </a:solidFill>
              <a:latin typeface="+mn-lt"/>
              <a:ea typeface="Tahoma"/>
              <a:cs typeface="Tahoma"/>
              <a:sym typeface="Tahoma"/>
            </a:endParaRPr>
          </a:p>
        </p:txBody>
      </p:sp>
      <p:sp>
        <p:nvSpPr>
          <p:cNvPr id="100" name="Google Shape;124;p4">
            <a:extLst>
              <a:ext uri="{FF2B5EF4-FFF2-40B4-BE49-F238E27FC236}">
                <a16:creationId xmlns:a16="http://schemas.microsoft.com/office/drawing/2014/main" id="{866117AF-4CC5-BDAA-DCC8-0566BC5D6F97}"/>
              </a:ext>
            </a:extLst>
          </p:cNvPr>
          <p:cNvSpPr txBox="1"/>
          <p:nvPr/>
        </p:nvSpPr>
        <p:spPr>
          <a:xfrm>
            <a:off x="1926919" y="3638769"/>
            <a:ext cx="517403" cy="29371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Volume on </a:t>
            </a:r>
            <a:r>
              <a:rPr lang="pl-PL" sz="800" dirty="0" err="1">
                <a:solidFill>
                  <a:schemeClr val="bg1"/>
                </a:solidFill>
                <a:latin typeface="+mn-lt"/>
                <a:ea typeface="Tahoma"/>
                <a:cs typeface="Tahoma"/>
                <a:sym typeface="Tahoma"/>
              </a:rPr>
              <a:t>deal</a:t>
            </a:r>
            <a:endParaRPr sz="800" dirty="0">
              <a:solidFill>
                <a:schemeClr val="bg1"/>
              </a:solidFill>
              <a:latin typeface="+mn-lt"/>
              <a:ea typeface="Tahoma"/>
              <a:cs typeface="Tahoma"/>
              <a:sym typeface="Tahoma"/>
            </a:endParaRPr>
          </a:p>
        </p:txBody>
      </p:sp>
      <p:sp>
        <p:nvSpPr>
          <p:cNvPr id="101" name="Google Shape;124;p4">
            <a:extLst>
              <a:ext uri="{FF2B5EF4-FFF2-40B4-BE49-F238E27FC236}">
                <a16:creationId xmlns:a16="http://schemas.microsoft.com/office/drawing/2014/main" id="{529E8883-4176-3FAF-4F37-245A6C9C57C1}"/>
              </a:ext>
            </a:extLst>
          </p:cNvPr>
          <p:cNvSpPr txBox="1"/>
          <p:nvPr/>
        </p:nvSpPr>
        <p:spPr>
          <a:xfrm>
            <a:off x="469447" y="3583000"/>
            <a:ext cx="637161" cy="2289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Udział w półce / </a:t>
            </a:r>
            <a:r>
              <a:rPr lang="pl-PL" sz="800" dirty="0" err="1">
                <a:solidFill>
                  <a:schemeClr val="bg1"/>
                </a:solidFill>
                <a:latin typeface="+mn-lt"/>
                <a:ea typeface="Tahoma"/>
                <a:cs typeface="Tahoma"/>
                <a:sym typeface="Tahoma"/>
              </a:rPr>
              <a:t>Share</a:t>
            </a:r>
            <a:r>
              <a:rPr lang="pl-PL" sz="800" dirty="0">
                <a:solidFill>
                  <a:schemeClr val="bg1"/>
                </a:solidFill>
                <a:latin typeface="+mn-lt"/>
                <a:ea typeface="Tahoma"/>
                <a:cs typeface="Tahoma"/>
                <a:sym typeface="Tahoma"/>
              </a:rPr>
              <a:t> of </a:t>
            </a:r>
            <a:r>
              <a:rPr lang="pl-PL" sz="800" dirty="0" err="1">
                <a:solidFill>
                  <a:schemeClr val="bg1"/>
                </a:solidFill>
                <a:latin typeface="+mn-lt"/>
                <a:ea typeface="Tahoma"/>
                <a:cs typeface="Tahoma"/>
                <a:sym typeface="Tahoma"/>
              </a:rPr>
              <a:t>shelf</a:t>
            </a:r>
            <a:endParaRPr sz="800" dirty="0">
              <a:solidFill>
                <a:schemeClr val="bg1"/>
              </a:solidFill>
              <a:latin typeface="+mn-lt"/>
              <a:ea typeface="Tahoma"/>
              <a:cs typeface="Tahoma"/>
              <a:sym typeface="Tahoma"/>
            </a:endParaRPr>
          </a:p>
        </p:txBody>
      </p:sp>
      <p:sp>
        <p:nvSpPr>
          <p:cNvPr id="102" name="Google Shape;124;p4">
            <a:extLst>
              <a:ext uri="{FF2B5EF4-FFF2-40B4-BE49-F238E27FC236}">
                <a16:creationId xmlns:a16="http://schemas.microsoft.com/office/drawing/2014/main" id="{1386D907-DF7E-4BFB-9B9D-146A285F608B}"/>
              </a:ext>
            </a:extLst>
          </p:cNvPr>
          <p:cNvSpPr txBox="1"/>
          <p:nvPr/>
        </p:nvSpPr>
        <p:spPr>
          <a:xfrm>
            <a:off x="429720" y="4257020"/>
            <a:ext cx="693511" cy="60406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Udział</a:t>
            </a:r>
          </a:p>
          <a:p>
            <a:pPr marL="0" marR="0" lvl="0" indent="0" algn="ctr" rtl="0">
              <a:spcBef>
                <a:spcPts val="0"/>
              </a:spcBef>
              <a:spcAft>
                <a:spcPts val="0"/>
              </a:spcAft>
              <a:buNone/>
            </a:pPr>
            <a:r>
              <a:rPr lang="pl-PL" sz="800" dirty="0">
                <a:solidFill>
                  <a:schemeClr val="bg1"/>
                </a:solidFill>
                <a:latin typeface="+mn-lt"/>
                <a:ea typeface="Tahoma"/>
                <a:cs typeface="Tahoma"/>
                <a:sym typeface="Tahoma"/>
              </a:rPr>
              <a:t>w ekspozycji</a:t>
            </a:r>
          </a:p>
          <a:p>
            <a:pPr marL="0" marR="0" lvl="0" indent="0" algn="ctr" rtl="0">
              <a:spcBef>
                <a:spcPts val="0"/>
              </a:spcBef>
              <a:spcAft>
                <a:spcPts val="0"/>
              </a:spcAft>
              <a:buNone/>
            </a:pPr>
            <a:r>
              <a:rPr lang="pl-PL" sz="800" dirty="0">
                <a:solidFill>
                  <a:schemeClr val="bg1"/>
                </a:solidFill>
                <a:latin typeface="+mn-lt"/>
                <a:ea typeface="Tahoma"/>
                <a:cs typeface="Tahoma"/>
                <a:sym typeface="Tahoma"/>
              </a:rPr>
              <a:t>(</a:t>
            </a:r>
            <a:r>
              <a:rPr lang="pl-PL" sz="800" dirty="0" err="1">
                <a:solidFill>
                  <a:schemeClr val="bg1"/>
                </a:solidFill>
                <a:latin typeface="+mn-lt"/>
                <a:ea typeface="Tahoma"/>
                <a:cs typeface="Tahoma"/>
                <a:sym typeface="Tahoma"/>
              </a:rPr>
              <a:t>total</a:t>
            </a:r>
            <a:r>
              <a:rPr lang="pl-PL" sz="800" dirty="0">
                <a:solidFill>
                  <a:schemeClr val="bg1"/>
                </a:solidFill>
                <a:latin typeface="+mn-lt"/>
                <a:ea typeface="Tahoma"/>
                <a:cs typeface="Tahoma"/>
                <a:sym typeface="Tahoma"/>
              </a:rPr>
              <a:t>                          i dodatkowej)</a:t>
            </a:r>
            <a:endParaRPr sz="800" dirty="0">
              <a:solidFill>
                <a:schemeClr val="bg1"/>
              </a:solidFill>
              <a:latin typeface="+mn-lt"/>
              <a:ea typeface="Tahoma"/>
              <a:cs typeface="Tahoma"/>
              <a:sym typeface="Tahoma"/>
            </a:endParaRPr>
          </a:p>
        </p:txBody>
      </p:sp>
      <p:sp>
        <p:nvSpPr>
          <p:cNvPr id="104" name="pole tekstowe 103">
            <a:extLst>
              <a:ext uri="{FF2B5EF4-FFF2-40B4-BE49-F238E27FC236}">
                <a16:creationId xmlns:a16="http://schemas.microsoft.com/office/drawing/2014/main" id="{768AB687-4934-AF6D-159A-BBF884C46423}"/>
              </a:ext>
            </a:extLst>
          </p:cNvPr>
          <p:cNvSpPr txBox="1"/>
          <p:nvPr/>
        </p:nvSpPr>
        <p:spPr>
          <a:xfrm>
            <a:off x="1084564" y="3161861"/>
            <a:ext cx="824947" cy="461665"/>
          </a:xfrm>
          <a:prstGeom prst="rect">
            <a:avLst/>
          </a:prstGeom>
          <a:noFill/>
        </p:spPr>
        <p:txBody>
          <a:bodyPr wrap="square">
            <a:spAutoFit/>
          </a:bodyPr>
          <a:lstStyle/>
          <a:p>
            <a:pPr marL="0" marR="0" lvl="0" indent="0" algn="ctr" rtl="0">
              <a:spcBef>
                <a:spcPts val="0"/>
              </a:spcBef>
              <a:spcAft>
                <a:spcPts val="0"/>
              </a:spcAft>
              <a:buNone/>
            </a:pPr>
            <a:r>
              <a:rPr lang="pl-PL" sz="800" dirty="0">
                <a:solidFill>
                  <a:schemeClr val="bg1"/>
                </a:solidFill>
                <a:latin typeface="+mn-lt"/>
                <a:ea typeface="Tahoma"/>
                <a:cs typeface="Tahoma"/>
                <a:sym typeface="Tahoma"/>
              </a:rPr>
              <a:t>Widoczność  w punkcie sprzedaży</a:t>
            </a:r>
          </a:p>
        </p:txBody>
      </p:sp>
      <p:sp>
        <p:nvSpPr>
          <p:cNvPr id="107" name="pole tekstowe 106">
            <a:extLst>
              <a:ext uri="{FF2B5EF4-FFF2-40B4-BE49-F238E27FC236}">
                <a16:creationId xmlns:a16="http://schemas.microsoft.com/office/drawing/2014/main" id="{59FC536C-81D0-56BF-8832-7E5CE6FE43EA}"/>
              </a:ext>
            </a:extLst>
          </p:cNvPr>
          <p:cNvSpPr txBox="1"/>
          <p:nvPr/>
        </p:nvSpPr>
        <p:spPr>
          <a:xfrm>
            <a:off x="1083622" y="3861971"/>
            <a:ext cx="81055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Pokrycie przez portfolio (portfolio </a:t>
            </a:r>
            <a:r>
              <a:rPr kumimoji="0" lang="pl-PL" sz="800" b="0" i="0" u="none" strike="noStrike" kern="1200" cap="none" spc="0" normalizeH="0" baseline="0" noProof="0" dirty="0" err="1">
                <a:ln>
                  <a:noFill/>
                </a:ln>
                <a:solidFill>
                  <a:prstClr val="white"/>
                </a:solidFill>
                <a:effectLst/>
                <a:uLnTx/>
                <a:uFillTx/>
                <a:ea typeface="+mn-ea"/>
                <a:cs typeface="+mn-cs"/>
              </a:rPr>
              <a:t>coverage</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08" name="pole tekstowe 107">
            <a:extLst>
              <a:ext uri="{FF2B5EF4-FFF2-40B4-BE49-F238E27FC236}">
                <a16:creationId xmlns:a16="http://schemas.microsoft.com/office/drawing/2014/main" id="{D70E5DA7-3613-1785-A53A-C6B726F5EA25}"/>
              </a:ext>
            </a:extLst>
          </p:cNvPr>
          <p:cNvSpPr txBox="1"/>
          <p:nvPr/>
        </p:nvSpPr>
        <p:spPr>
          <a:xfrm>
            <a:off x="2476712" y="2429321"/>
            <a:ext cx="824947"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Zasięg komunikacji</a:t>
            </a:r>
          </a:p>
        </p:txBody>
      </p:sp>
      <p:sp>
        <p:nvSpPr>
          <p:cNvPr id="109" name="pole tekstowe 108">
            <a:extLst>
              <a:ext uri="{FF2B5EF4-FFF2-40B4-BE49-F238E27FC236}">
                <a16:creationId xmlns:a16="http://schemas.microsoft.com/office/drawing/2014/main" id="{FB56B59D-2F3D-AD7F-67FD-5295F786C50E}"/>
              </a:ext>
            </a:extLst>
          </p:cNvPr>
          <p:cNvSpPr txBox="1"/>
          <p:nvPr/>
        </p:nvSpPr>
        <p:spPr>
          <a:xfrm>
            <a:off x="3305576" y="2858631"/>
            <a:ext cx="581443"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Share</a:t>
            </a:r>
            <a:r>
              <a:rPr kumimoji="0" lang="pl-PL" sz="800" b="0" i="0" u="none" strike="noStrike" kern="1200" cap="none" spc="0" normalizeH="0" baseline="0" noProof="0" dirty="0">
                <a:ln>
                  <a:noFill/>
                </a:ln>
                <a:solidFill>
                  <a:prstClr val="white"/>
                </a:solidFill>
                <a:effectLst/>
                <a:uLnTx/>
                <a:uFillTx/>
                <a:ea typeface="+mn-ea"/>
                <a:cs typeface="+mn-cs"/>
              </a:rPr>
              <a:t> of Voice</a:t>
            </a:r>
          </a:p>
        </p:txBody>
      </p:sp>
      <p:sp>
        <p:nvSpPr>
          <p:cNvPr id="110" name="pole tekstowe 109">
            <a:extLst>
              <a:ext uri="{FF2B5EF4-FFF2-40B4-BE49-F238E27FC236}">
                <a16:creationId xmlns:a16="http://schemas.microsoft.com/office/drawing/2014/main" id="{E7514E62-2B7B-CBD2-9D75-EA44907435D7}"/>
              </a:ext>
            </a:extLst>
          </p:cNvPr>
          <p:cNvSpPr txBox="1"/>
          <p:nvPr/>
        </p:nvSpPr>
        <p:spPr>
          <a:xfrm>
            <a:off x="3895072" y="2442588"/>
            <a:ext cx="824947"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Share</a:t>
            </a:r>
            <a:r>
              <a:rPr kumimoji="0" lang="pl-PL" sz="800" b="0" i="0" u="none" strike="noStrike" kern="1200" cap="none" spc="0" normalizeH="0" baseline="0" noProof="0" dirty="0">
                <a:ln>
                  <a:noFill/>
                </a:ln>
                <a:solidFill>
                  <a:prstClr val="white"/>
                </a:solidFill>
                <a:effectLst/>
                <a:uLnTx/>
                <a:uFillTx/>
                <a:ea typeface="+mn-ea"/>
                <a:cs typeface="+mn-cs"/>
              </a:rPr>
              <a:t> of </a:t>
            </a:r>
            <a:r>
              <a:rPr kumimoji="0" lang="pl-PL" sz="800" b="0" i="0" u="none" strike="noStrike" kern="1200" cap="none" spc="0" normalizeH="0" baseline="0" noProof="0" dirty="0" err="1">
                <a:ln>
                  <a:noFill/>
                </a:ln>
                <a:solidFill>
                  <a:prstClr val="white"/>
                </a:solidFill>
                <a:effectLst/>
                <a:uLnTx/>
                <a:uFillTx/>
                <a:ea typeface="+mn-ea"/>
                <a:cs typeface="+mn-cs"/>
              </a:rPr>
              <a:t>Search</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11" name="pole tekstowe 110">
            <a:extLst>
              <a:ext uri="{FF2B5EF4-FFF2-40B4-BE49-F238E27FC236}">
                <a16:creationId xmlns:a16="http://schemas.microsoft.com/office/drawing/2014/main" id="{29319ED0-D0A2-E67A-93C1-862331FE7772}"/>
              </a:ext>
            </a:extLst>
          </p:cNvPr>
          <p:cNvSpPr txBox="1"/>
          <p:nvPr/>
        </p:nvSpPr>
        <p:spPr>
          <a:xfrm>
            <a:off x="2494645" y="3230495"/>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Częstotliwość komunikacji</a:t>
            </a:r>
          </a:p>
        </p:txBody>
      </p:sp>
      <p:sp>
        <p:nvSpPr>
          <p:cNvPr id="112" name="pole tekstowe 111">
            <a:extLst>
              <a:ext uri="{FF2B5EF4-FFF2-40B4-BE49-F238E27FC236}">
                <a16:creationId xmlns:a16="http://schemas.microsoft.com/office/drawing/2014/main" id="{5AA60A33-7096-5A61-CF1D-AFFCD01D7537}"/>
              </a:ext>
            </a:extLst>
          </p:cNvPr>
          <p:cNvSpPr txBox="1"/>
          <p:nvPr/>
        </p:nvSpPr>
        <p:spPr>
          <a:xfrm>
            <a:off x="4597790" y="281597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Share</a:t>
            </a:r>
            <a:r>
              <a:rPr kumimoji="0" lang="pl-PL" sz="800" b="0" i="0" u="none" strike="noStrike" kern="1200" cap="none" spc="0" normalizeH="0" baseline="0" noProof="0" dirty="0">
                <a:ln>
                  <a:noFill/>
                </a:ln>
                <a:solidFill>
                  <a:prstClr val="white"/>
                </a:solidFill>
                <a:effectLst/>
                <a:uLnTx/>
                <a:uFillTx/>
                <a:ea typeface="+mn-ea"/>
                <a:cs typeface="+mn-cs"/>
              </a:rPr>
              <a:t> of </a:t>
            </a:r>
            <a:r>
              <a:rPr kumimoji="0" lang="pl-PL" sz="800" b="0" i="0" u="none" strike="noStrike" kern="1200" cap="none" spc="0" normalizeH="0" baseline="0" noProof="0" dirty="0" err="1">
                <a:ln>
                  <a:noFill/>
                </a:ln>
                <a:solidFill>
                  <a:prstClr val="white"/>
                </a:solidFill>
                <a:effectLst/>
                <a:uLnTx/>
                <a:uFillTx/>
                <a:ea typeface="+mn-ea"/>
                <a:cs typeface="+mn-cs"/>
              </a:rPr>
              <a:t>Spend</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13" name="pole tekstowe 112">
            <a:extLst>
              <a:ext uri="{FF2B5EF4-FFF2-40B4-BE49-F238E27FC236}">
                <a16:creationId xmlns:a16="http://schemas.microsoft.com/office/drawing/2014/main" id="{EA8EFE4D-936B-5117-E51C-E86470FECF6A}"/>
              </a:ext>
            </a:extLst>
          </p:cNvPr>
          <p:cNvSpPr txBox="1"/>
          <p:nvPr/>
        </p:nvSpPr>
        <p:spPr>
          <a:xfrm>
            <a:off x="3157348" y="3647136"/>
            <a:ext cx="91818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Wyświetlenia,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Odsłony</a:t>
            </a:r>
          </a:p>
        </p:txBody>
      </p:sp>
      <p:sp>
        <p:nvSpPr>
          <p:cNvPr id="114" name="pole tekstowe 113">
            <a:extLst>
              <a:ext uri="{FF2B5EF4-FFF2-40B4-BE49-F238E27FC236}">
                <a16:creationId xmlns:a16="http://schemas.microsoft.com/office/drawing/2014/main" id="{AF6452B4-0835-A199-B255-C3BE5167CD1C}"/>
              </a:ext>
            </a:extLst>
          </p:cNvPr>
          <p:cNvSpPr txBox="1"/>
          <p:nvPr/>
        </p:nvSpPr>
        <p:spPr>
          <a:xfrm>
            <a:off x="3896650" y="321457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Widoczność (</a:t>
            </a:r>
            <a:r>
              <a:rPr kumimoji="0" lang="pl-PL" sz="800" b="0" i="0" u="none" strike="noStrike" kern="1200" cap="none" spc="0" normalizeH="0" baseline="0" noProof="0" dirty="0" err="1">
                <a:ln>
                  <a:noFill/>
                </a:ln>
                <a:solidFill>
                  <a:prstClr val="white"/>
                </a:solidFill>
                <a:effectLst/>
                <a:uLnTx/>
                <a:uFillTx/>
                <a:ea typeface="+mn-ea"/>
                <a:cs typeface="+mn-cs"/>
              </a:rPr>
              <a:t>viewability</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15" name="pole tekstowe 114">
            <a:extLst>
              <a:ext uri="{FF2B5EF4-FFF2-40B4-BE49-F238E27FC236}">
                <a16:creationId xmlns:a16="http://schemas.microsoft.com/office/drawing/2014/main" id="{B7645C64-3CE3-AB02-A0AD-65C325D97299}"/>
              </a:ext>
            </a:extLst>
          </p:cNvPr>
          <p:cNvSpPr txBox="1"/>
          <p:nvPr/>
        </p:nvSpPr>
        <p:spPr>
          <a:xfrm>
            <a:off x="5305551" y="405285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WoA</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16" name="pole tekstowe 115">
            <a:extLst>
              <a:ext uri="{FF2B5EF4-FFF2-40B4-BE49-F238E27FC236}">
                <a16:creationId xmlns:a16="http://schemas.microsoft.com/office/drawing/2014/main" id="{6B01A2F5-C550-C3BB-36C2-9B2D33EC595A}"/>
              </a:ext>
            </a:extLst>
          </p:cNvPr>
          <p:cNvSpPr txBox="1"/>
          <p:nvPr/>
        </p:nvSpPr>
        <p:spPr>
          <a:xfrm>
            <a:off x="4562461" y="3561641"/>
            <a:ext cx="91531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Popularność / Unikalność </a:t>
            </a:r>
            <a:r>
              <a:rPr kumimoji="0" lang="pl-PL" sz="800" b="0" i="0" u="none" strike="noStrike" kern="1200" cap="none" spc="0" normalizeH="0" baseline="0" noProof="0" dirty="0" err="1">
                <a:ln>
                  <a:noFill/>
                </a:ln>
                <a:solidFill>
                  <a:prstClr val="white"/>
                </a:solidFill>
                <a:effectLst/>
                <a:uLnTx/>
                <a:uFillTx/>
                <a:ea typeface="+mn-ea"/>
                <a:cs typeface="+mn-cs"/>
              </a:rPr>
              <a:t>assetów</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17" name="pole tekstowe 116">
            <a:extLst>
              <a:ext uri="{FF2B5EF4-FFF2-40B4-BE49-F238E27FC236}">
                <a16:creationId xmlns:a16="http://schemas.microsoft.com/office/drawing/2014/main" id="{CAAE68AC-FB9B-1EB4-3CF3-A64E2E79992F}"/>
              </a:ext>
            </a:extLst>
          </p:cNvPr>
          <p:cNvSpPr txBox="1"/>
          <p:nvPr/>
        </p:nvSpPr>
        <p:spPr>
          <a:xfrm>
            <a:off x="4580711" y="4411012"/>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Aggressivity</a:t>
            </a:r>
            <a:r>
              <a:rPr kumimoji="0" lang="pl-PL" sz="800" b="0" i="0" u="none" strike="noStrike" kern="1200" cap="none" spc="0" normalizeH="0" baseline="0" noProof="0" dirty="0">
                <a:ln>
                  <a:noFill/>
                </a:ln>
                <a:solidFill>
                  <a:prstClr val="white"/>
                </a:solidFill>
                <a:effectLst/>
                <a:uLnTx/>
                <a:uFillTx/>
                <a:ea typeface="+mn-ea"/>
                <a:cs typeface="+mn-cs"/>
              </a:rPr>
              <a:t> index</a:t>
            </a:r>
          </a:p>
        </p:txBody>
      </p:sp>
      <p:sp>
        <p:nvSpPr>
          <p:cNvPr id="118" name="pole tekstowe 117">
            <a:extLst>
              <a:ext uri="{FF2B5EF4-FFF2-40B4-BE49-F238E27FC236}">
                <a16:creationId xmlns:a16="http://schemas.microsoft.com/office/drawing/2014/main" id="{09216534-70B4-C2DF-D411-1AA23B87FC0B}"/>
              </a:ext>
            </a:extLst>
          </p:cNvPr>
          <p:cNvSpPr txBox="1"/>
          <p:nvPr/>
        </p:nvSpPr>
        <p:spPr>
          <a:xfrm>
            <a:off x="5310586" y="3290544"/>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VTR</a:t>
            </a:r>
          </a:p>
        </p:txBody>
      </p:sp>
      <p:sp>
        <p:nvSpPr>
          <p:cNvPr id="120" name="pole tekstowe 119">
            <a:extLst>
              <a:ext uri="{FF2B5EF4-FFF2-40B4-BE49-F238E27FC236}">
                <a16:creationId xmlns:a16="http://schemas.microsoft.com/office/drawing/2014/main" id="{749CEB40-24FB-2E63-B16F-72610DC33A9B}"/>
              </a:ext>
            </a:extLst>
          </p:cNvPr>
          <p:cNvSpPr txBox="1"/>
          <p:nvPr/>
        </p:nvSpPr>
        <p:spPr>
          <a:xfrm>
            <a:off x="2487945" y="400362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Wizyty  / sesje na stronie</a:t>
            </a:r>
          </a:p>
        </p:txBody>
      </p:sp>
      <p:sp>
        <p:nvSpPr>
          <p:cNvPr id="121" name="pole tekstowe 120">
            <a:extLst>
              <a:ext uri="{FF2B5EF4-FFF2-40B4-BE49-F238E27FC236}">
                <a16:creationId xmlns:a16="http://schemas.microsoft.com/office/drawing/2014/main" id="{415FB060-BA9B-E891-D9C9-7801D252BA0B}"/>
              </a:ext>
            </a:extLst>
          </p:cNvPr>
          <p:cNvSpPr txBox="1"/>
          <p:nvPr/>
        </p:nvSpPr>
        <p:spPr>
          <a:xfrm>
            <a:off x="3890117" y="4048152"/>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Ad </a:t>
            </a:r>
            <a:r>
              <a:rPr kumimoji="0" lang="pl-PL" sz="800" b="0" i="0" u="none" strike="noStrike" kern="1200" cap="none" spc="0" normalizeH="0" baseline="0" noProof="0" dirty="0" err="1">
                <a:ln>
                  <a:noFill/>
                </a:ln>
                <a:solidFill>
                  <a:prstClr val="white"/>
                </a:solidFill>
                <a:effectLst/>
                <a:uLnTx/>
                <a:uFillTx/>
                <a:ea typeface="+mn-ea"/>
                <a:cs typeface="+mn-cs"/>
              </a:rPr>
              <a:t>recall</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2" name="pole tekstowe 121">
            <a:extLst>
              <a:ext uri="{FF2B5EF4-FFF2-40B4-BE49-F238E27FC236}">
                <a16:creationId xmlns:a16="http://schemas.microsoft.com/office/drawing/2014/main" id="{C28B1A07-A368-0212-B42A-202A7E4C2C65}"/>
              </a:ext>
            </a:extLst>
          </p:cNvPr>
          <p:cNvSpPr txBox="1"/>
          <p:nvPr/>
        </p:nvSpPr>
        <p:spPr>
          <a:xfrm>
            <a:off x="5240145" y="4812333"/>
            <a:ext cx="94374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Zaangażo</a:t>
            </a:r>
            <a:r>
              <a:rPr kumimoji="0" lang="pl-PL" sz="800" b="0" i="0" u="none" strike="noStrike" kern="1200" cap="none" spc="0" normalizeH="0" baseline="0" noProof="0" dirty="0">
                <a:ln>
                  <a:noFill/>
                </a:ln>
                <a:solidFill>
                  <a:prstClr val="white"/>
                </a:solidFill>
                <a:effectLst/>
                <a:uLnTx/>
                <a:uFillTx/>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wanie</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3" name="pole tekstowe 122">
            <a:extLst>
              <a:ext uri="{FF2B5EF4-FFF2-40B4-BE49-F238E27FC236}">
                <a16:creationId xmlns:a16="http://schemas.microsoft.com/office/drawing/2014/main" id="{02A07764-67C1-19AE-2F9A-B0FAB0820269}"/>
              </a:ext>
            </a:extLst>
          </p:cNvPr>
          <p:cNvSpPr txBox="1"/>
          <p:nvPr/>
        </p:nvSpPr>
        <p:spPr>
          <a:xfrm>
            <a:off x="3133549" y="4289113"/>
            <a:ext cx="90154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Konwersja (</a:t>
            </a:r>
            <a:r>
              <a:rPr kumimoji="0" lang="pl-PL" sz="800" b="0" i="0" u="none" strike="noStrike" kern="1200" cap="none" spc="0" normalizeH="0" baseline="0" noProof="0" dirty="0" err="1">
                <a:ln>
                  <a:noFill/>
                </a:ln>
                <a:solidFill>
                  <a:prstClr val="white"/>
                </a:solidFill>
                <a:effectLst/>
                <a:uLnTx/>
                <a:uFillTx/>
                <a:ea typeface="+mn-ea"/>
                <a:cs typeface="+mn-cs"/>
              </a:rPr>
              <a:t>last</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click</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atryb</a:t>
            </a:r>
            <a:r>
              <a:rPr kumimoji="0" lang="pl-PL" sz="800" b="0" i="0" u="none" strike="noStrike" kern="1200" cap="none" spc="0" normalizeH="0" baseline="0" noProof="0" dirty="0">
                <a:ln>
                  <a:noFill/>
                </a:ln>
                <a:solidFill>
                  <a:prstClr val="white"/>
                </a:solidFill>
                <a:effectLst/>
                <a:uLnTx/>
                <a:uFillTx/>
                <a:ea typeface="+mn-ea"/>
                <a:cs typeface="+mn-cs"/>
              </a:rPr>
              <a:t>.</a:t>
            </a:r>
            <a:r>
              <a:rPr lang="pl-PL" sz="800" dirty="0">
                <a:solidFill>
                  <a:prstClr val="white"/>
                </a:solidFill>
              </a:rPr>
              <a:t>) </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4" name="pole tekstowe 123">
            <a:extLst>
              <a:ext uri="{FF2B5EF4-FFF2-40B4-BE49-F238E27FC236}">
                <a16:creationId xmlns:a16="http://schemas.microsoft.com/office/drawing/2014/main" id="{BA2E6012-A75B-B707-517E-22A9967D66AD}"/>
              </a:ext>
            </a:extLst>
          </p:cNvPr>
          <p:cNvSpPr txBox="1"/>
          <p:nvPr/>
        </p:nvSpPr>
        <p:spPr>
          <a:xfrm>
            <a:off x="2481161" y="4808721"/>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AVE</a:t>
            </a:r>
          </a:p>
        </p:txBody>
      </p:sp>
      <p:sp>
        <p:nvSpPr>
          <p:cNvPr id="125" name="pole tekstowe 124">
            <a:extLst>
              <a:ext uri="{FF2B5EF4-FFF2-40B4-BE49-F238E27FC236}">
                <a16:creationId xmlns:a16="http://schemas.microsoft.com/office/drawing/2014/main" id="{9454DDBC-D736-5C12-E857-B91002E93181}"/>
              </a:ext>
            </a:extLst>
          </p:cNvPr>
          <p:cNvSpPr txBox="1"/>
          <p:nvPr/>
        </p:nvSpPr>
        <p:spPr>
          <a:xfrm>
            <a:off x="3877658" y="4776288"/>
            <a:ext cx="8160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Czas z treścią na stronie</a:t>
            </a:r>
          </a:p>
        </p:txBody>
      </p:sp>
      <p:sp>
        <p:nvSpPr>
          <p:cNvPr id="126" name="pole tekstowe 125">
            <a:extLst>
              <a:ext uri="{FF2B5EF4-FFF2-40B4-BE49-F238E27FC236}">
                <a16:creationId xmlns:a16="http://schemas.microsoft.com/office/drawing/2014/main" id="{7E331B67-2DCA-83E8-2B47-F0B1D6BA2A07}"/>
              </a:ext>
            </a:extLst>
          </p:cNvPr>
          <p:cNvSpPr txBox="1"/>
          <p:nvPr/>
        </p:nvSpPr>
        <p:spPr>
          <a:xfrm>
            <a:off x="3175324" y="5013764"/>
            <a:ext cx="81604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Efektywność kosztowa (jak np. CPL, CPM, CPC, CPS)</a:t>
            </a:r>
          </a:p>
        </p:txBody>
      </p:sp>
      <p:sp>
        <p:nvSpPr>
          <p:cNvPr id="127" name="pole tekstowe 126">
            <a:extLst>
              <a:ext uri="{FF2B5EF4-FFF2-40B4-BE49-F238E27FC236}">
                <a16:creationId xmlns:a16="http://schemas.microsoft.com/office/drawing/2014/main" id="{8374716F-0396-70B4-1664-9C2972352B56}"/>
              </a:ext>
            </a:extLst>
          </p:cNvPr>
          <p:cNvSpPr txBox="1"/>
          <p:nvPr/>
        </p:nvSpPr>
        <p:spPr>
          <a:xfrm>
            <a:off x="1775123" y="5019756"/>
            <a:ext cx="81604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Widoczny zasięg (</a:t>
            </a:r>
            <a:r>
              <a:rPr kumimoji="0" lang="pl-PL" sz="800" b="0" i="0" u="none" strike="noStrike" kern="1200" cap="none" spc="0" normalizeH="0" baseline="0" noProof="0" dirty="0" err="1">
                <a:ln>
                  <a:noFill/>
                </a:ln>
                <a:solidFill>
                  <a:prstClr val="white"/>
                </a:solidFill>
                <a:effectLst/>
                <a:uLnTx/>
                <a:uFillTx/>
                <a:ea typeface="+mn-ea"/>
                <a:cs typeface="+mn-cs"/>
              </a:rPr>
              <a:t>viewable</a:t>
            </a:r>
            <a:r>
              <a:rPr kumimoji="0" lang="pl-PL" sz="800" b="0" i="0" u="none" strike="noStrike" kern="1200" cap="none" spc="0" normalizeH="0" baseline="0" noProof="0" dirty="0">
                <a:ln>
                  <a:noFill/>
                </a:ln>
                <a:solidFill>
                  <a:prstClr val="white"/>
                </a:solidFill>
                <a:effectLst/>
                <a:uLnTx/>
                <a:uFillTx/>
                <a:ea typeface="+mn-ea"/>
                <a:cs typeface="+mn-cs"/>
              </a:rPr>
              <a:t> </a:t>
            </a:r>
            <a:r>
              <a:rPr kumimoji="0" lang="pl-PL" sz="800" b="0" i="0" u="none" strike="noStrike" kern="1200" cap="none" spc="0" normalizeH="0" baseline="0" noProof="0" dirty="0" err="1">
                <a:ln>
                  <a:noFill/>
                </a:ln>
                <a:solidFill>
                  <a:prstClr val="white"/>
                </a:solidFill>
                <a:effectLst/>
                <a:uLnTx/>
                <a:uFillTx/>
                <a:ea typeface="+mn-ea"/>
                <a:cs typeface="+mn-cs"/>
              </a:rPr>
              <a:t>reach</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28" name="pole tekstowe 127">
            <a:extLst>
              <a:ext uri="{FF2B5EF4-FFF2-40B4-BE49-F238E27FC236}">
                <a16:creationId xmlns:a16="http://schemas.microsoft.com/office/drawing/2014/main" id="{06669BB9-48DB-DA3A-F8BA-03D678B4A8EA}"/>
              </a:ext>
            </a:extLst>
          </p:cNvPr>
          <p:cNvSpPr txBox="1"/>
          <p:nvPr/>
        </p:nvSpPr>
        <p:spPr>
          <a:xfrm>
            <a:off x="2468355" y="5565705"/>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Bounce </a:t>
            </a:r>
            <a:r>
              <a:rPr kumimoji="0" lang="pl-PL" sz="800" b="0" i="0" u="none" strike="noStrike" kern="1200" cap="none" spc="0" normalizeH="0" baseline="0" noProof="0" dirty="0" err="1">
                <a:ln>
                  <a:noFill/>
                </a:ln>
                <a:solidFill>
                  <a:prstClr val="white"/>
                </a:solidFill>
                <a:effectLst/>
                <a:uLnTx/>
                <a:uFillTx/>
                <a:ea typeface="+mn-ea"/>
                <a:cs typeface="+mn-cs"/>
              </a:rPr>
              <a:t>rate</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29" name="pole tekstowe 128">
            <a:extLst>
              <a:ext uri="{FF2B5EF4-FFF2-40B4-BE49-F238E27FC236}">
                <a16:creationId xmlns:a16="http://schemas.microsoft.com/office/drawing/2014/main" id="{90E96C47-45F8-C5C0-81B3-98AB3F485101}"/>
              </a:ext>
            </a:extLst>
          </p:cNvPr>
          <p:cNvSpPr txBox="1"/>
          <p:nvPr/>
        </p:nvSpPr>
        <p:spPr>
          <a:xfrm>
            <a:off x="1763717" y="5859201"/>
            <a:ext cx="8160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Czas ładowania strony</a:t>
            </a:r>
          </a:p>
        </p:txBody>
      </p:sp>
      <p:sp>
        <p:nvSpPr>
          <p:cNvPr id="130" name="pole tekstowe 129">
            <a:extLst>
              <a:ext uri="{FF2B5EF4-FFF2-40B4-BE49-F238E27FC236}">
                <a16:creationId xmlns:a16="http://schemas.microsoft.com/office/drawing/2014/main" id="{059F4AE1-1D4E-7A65-D581-36CFA41139FF}"/>
              </a:ext>
            </a:extLst>
          </p:cNvPr>
          <p:cNvSpPr txBox="1"/>
          <p:nvPr/>
        </p:nvSpPr>
        <p:spPr>
          <a:xfrm>
            <a:off x="3179205" y="5817012"/>
            <a:ext cx="81604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Zasięg w </a:t>
            </a:r>
            <a:r>
              <a:rPr lang="pl-PL" sz="800" dirty="0">
                <a:solidFill>
                  <a:prstClr val="white"/>
                </a:solidFill>
              </a:rPr>
              <a:t>Grupie</a:t>
            </a:r>
            <a:r>
              <a:rPr kumimoji="0" lang="pl-PL" sz="800" b="0" i="0" u="none" strike="noStrike" kern="1200" cap="none" spc="0" normalizeH="0" baseline="0" noProof="0" dirty="0">
                <a:ln>
                  <a:noFill/>
                </a:ln>
                <a:solidFill>
                  <a:prstClr val="white"/>
                </a:solidFill>
                <a:effectLst/>
                <a:uLnTx/>
                <a:uFillTx/>
                <a:ea typeface="+mn-ea"/>
                <a:cs typeface="+mn-cs"/>
              </a:rPr>
              <a:t> (in target </a:t>
            </a:r>
            <a:r>
              <a:rPr kumimoji="0" lang="pl-PL" sz="800" b="0" i="0" u="none" strike="noStrike" kern="1200" cap="none" spc="0" normalizeH="0" baseline="0" noProof="0" dirty="0" err="1">
                <a:ln>
                  <a:noFill/>
                </a:ln>
                <a:solidFill>
                  <a:prstClr val="white"/>
                </a:solidFill>
                <a:effectLst/>
                <a:uLnTx/>
                <a:uFillTx/>
                <a:ea typeface="+mn-ea"/>
                <a:cs typeface="+mn-cs"/>
              </a:rPr>
              <a:t>reach</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31" name="pole tekstowe 130">
            <a:extLst>
              <a:ext uri="{FF2B5EF4-FFF2-40B4-BE49-F238E27FC236}">
                <a16:creationId xmlns:a16="http://schemas.microsoft.com/office/drawing/2014/main" id="{2CAD4FE2-B6A1-8A0B-786B-06D89C986F25}"/>
              </a:ext>
            </a:extLst>
          </p:cNvPr>
          <p:cNvSpPr txBox="1"/>
          <p:nvPr/>
        </p:nvSpPr>
        <p:spPr>
          <a:xfrm>
            <a:off x="3864871" y="5535572"/>
            <a:ext cx="8160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Unikalni użytkownicy</a:t>
            </a:r>
          </a:p>
        </p:txBody>
      </p:sp>
      <p:sp>
        <p:nvSpPr>
          <p:cNvPr id="132" name="pole tekstowe 131">
            <a:extLst>
              <a:ext uri="{FF2B5EF4-FFF2-40B4-BE49-F238E27FC236}">
                <a16:creationId xmlns:a16="http://schemas.microsoft.com/office/drawing/2014/main" id="{1334C881-C63D-D299-985F-DCB1CA8438EB}"/>
              </a:ext>
            </a:extLst>
          </p:cNvPr>
          <p:cNvSpPr txBox="1"/>
          <p:nvPr/>
        </p:nvSpPr>
        <p:spPr>
          <a:xfrm>
            <a:off x="4600120" y="5151070"/>
            <a:ext cx="8160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Realni użytkownicy</a:t>
            </a:r>
          </a:p>
        </p:txBody>
      </p:sp>
      <p:sp>
        <p:nvSpPr>
          <p:cNvPr id="133" name="pole tekstowe 132">
            <a:extLst>
              <a:ext uri="{FF2B5EF4-FFF2-40B4-BE49-F238E27FC236}">
                <a16:creationId xmlns:a16="http://schemas.microsoft.com/office/drawing/2014/main" id="{8D99CCEC-A37C-1DF0-971D-221CC9D0B17F}"/>
              </a:ext>
            </a:extLst>
          </p:cNvPr>
          <p:cNvSpPr txBox="1"/>
          <p:nvPr/>
        </p:nvSpPr>
        <p:spPr>
          <a:xfrm>
            <a:off x="5949156" y="4971800"/>
            <a:ext cx="91076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Uwaga (</a:t>
            </a:r>
            <a:r>
              <a:rPr kumimoji="0" lang="pl-PL" sz="800" b="0" i="0" u="none" strike="noStrike" kern="1200" cap="none" spc="0" normalizeH="0" baseline="0" noProof="0" dirty="0" err="1">
                <a:ln>
                  <a:noFill/>
                </a:ln>
                <a:solidFill>
                  <a:prstClr val="white"/>
                </a:solidFill>
                <a:effectLst/>
                <a:uLnTx/>
                <a:uFillTx/>
                <a:ea typeface="+mn-ea"/>
                <a:cs typeface="+mn-cs"/>
              </a:rPr>
              <a:t>attention</a:t>
            </a:r>
            <a:r>
              <a:rPr kumimoji="0" lang="pl-PL" sz="800" b="0" i="0" u="none" strike="noStrike" kern="1200" cap="none" spc="0" normalizeH="0" baseline="0" noProof="0" dirty="0">
                <a:ln>
                  <a:noFill/>
                </a:ln>
                <a:solidFill>
                  <a:prstClr val="white"/>
                </a:solidFill>
                <a:effectLst/>
                <a:uLnTx/>
                <a:uFillTx/>
                <a:ea typeface="+mn-ea"/>
                <a:cs typeface="+mn-cs"/>
              </a:rPr>
              <a:t>), wyświetlenia   z uwagą, czas z uwagą</a:t>
            </a:r>
          </a:p>
        </p:txBody>
      </p:sp>
      <p:sp>
        <p:nvSpPr>
          <p:cNvPr id="134" name="pole tekstowe 133">
            <a:extLst>
              <a:ext uri="{FF2B5EF4-FFF2-40B4-BE49-F238E27FC236}">
                <a16:creationId xmlns:a16="http://schemas.microsoft.com/office/drawing/2014/main" id="{0306FE96-E8BF-24E5-89B6-B56C068A3C24}"/>
              </a:ext>
            </a:extLst>
          </p:cNvPr>
          <p:cNvSpPr txBox="1"/>
          <p:nvPr/>
        </p:nvSpPr>
        <p:spPr>
          <a:xfrm>
            <a:off x="4583295" y="5987647"/>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800" dirty="0">
                <a:solidFill>
                  <a:prstClr val="white"/>
                </a:solidFill>
              </a:rPr>
              <a:t>CTR</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35" name="pole tekstowe 134">
            <a:extLst>
              <a:ext uri="{FF2B5EF4-FFF2-40B4-BE49-F238E27FC236}">
                <a16:creationId xmlns:a16="http://schemas.microsoft.com/office/drawing/2014/main" id="{3E3D0D24-840A-4485-1E3E-C097690B6559}"/>
              </a:ext>
            </a:extLst>
          </p:cNvPr>
          <p:cNvSpPr txBox="1"/>
          <p:nvPr/>
        </p:nvSpPr>
        <p:spPr>
          <a:xfrm>
            <a:off x="5305096" y="5483168"/>
            <a:ext cx="8160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Czas ładowania strony</a:t>
            </a:r>
          </a:p>
        </p:txBody>
      </p:sp>
      <p:sp>
        <p:nvSpPr>
          <p:cNvPr id="139" name="Sześciokąt 138">
            <a:extLst>
              <a:ext uri="{FF2B5EF4-FFF2-40B4-BE49-F238E27FC236}">
                <a16:creationId xmlns:a16="http://schemas.microsoft.com/office/drawing/2014/main" id="{9F790E15-BCA1-13EA-D9A0-7DDDD9615CD0}"/>
              </a:ext>
            </a:extLst>
          </p:cNvPr>
          <p:cNvSpPr/>
          <p:nvPr/>
        </p:nvSpPr>
        <p:spPr>
          <a:xfrm>
            <a:off x="1051129" y="5308668"/>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0" name="Sześciokąt 139">
            <a:extLst>
              <a:ext uri="{FF2B5EF4-FFF2-40B4-BE49-F238E27FC236}">
                <a16:creationId xmlns:a16="http://schemas.microsoft.com/office/drawing/2014/main" id="{AF0E6CE0-B2AB-DAE6-AEB9-C5CC2248FD30}"/>
              </a:ext>
            </a:extLst>
          </p:cNvPr>
          <p:cNvSpPr/>
          <p:nvPr/>
        </p:nvSpPr>
        <p:spPr>
          <a:xfrm>
            <a:off x="351996" y="5691604"/>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1" name="pole tekstowe 140">
            <a:extLst>
              <a:ext uri="{FF2B5EF4-FFF2-40B4-BE49-F238E27FC236}">
                <a16:creationId xmlns:a16="http://schemas.microsoft.com/office/drawing/2014/main" id="{677B3030-B836-4826-B94D-2C61A71B34BD}"/>
              </a:ext>
            </a:extLst>
          </p:cNvPr>
          <p:cNvSpPr txBox="1"/>
          <p:nvPr/>
        </p:nvSpPr>
        <p:spPr>
          <a:xfrm>
            <a:off x="1089351" y="5570095"/>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AvVT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42" name="pole tekstowe 141">
            <a:extLst>
              <a:ext uri="{FF2B5EF4-FFF2-40B4-BE49-F238E27FC236}">
                <a16:creationId xmlns:a16="http://schemas.microsoft.com/office/drawing/2014/main" id="{0644F118-4CBE-D321-5457-D63F3B7667CA}"/>
              </a:ext>
            </a:extLst>
          </p:cNvPr>
          <p:cNvSpPr txBox="1"/>
          <p:nvPr/>
        </p:nvSpPr>
        <p:spPr>
          <a:xfrm>
            <a:off x="365324" y="5948097"/>
            <a:ext cx="81604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GRP</a:t>
            </a:r>
          </a:p>
        </p:txBody>
      </p:sp>
      <p:sp>
        <p:nvSpPr>
          <p:cNvPr id="143" name="pole tekstowe 142">
            <a:extLst>
              <a:ext uri="{FF2B5EF4-FFF2-40B4-BE49-F238E27FC236}">
                <a16:creationId xmlns:a16="http://schemas.microsoft.com/office/drawing/2014/main" id="{F1C3585E-F27B-18C8-6D3F-CE03C47EEFF0}"/>
              </a:ext>
            </a:extLst>
          </p:cNvPr>
          <p:cNvSpPr txBox="1"/>
          <p:nvPr/>
        </p:nvSpPr>
        <p:spPr>
          <a:xfrm>
            <a:off x="6015122" y="286670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Awareness</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44" name="pole tekstowe 143">
            <a:extLst>
              <a:ext uri="{FF2B5EF4-FFF2-40B4-BE49-F238E27FC236}">
                <a16:creationId xmlns:a16="http://schemas.microsoft.com/office/drawing/2014/main" id="{E9FEC539-7368-6A13-23BC-375515DCC691}"/>
              </a:ext>
            </a:extLst>
          </p:cNvPr>
          <p:cNvSpPr txBox="1"/>
          <p:nvPr/>
        </p:nvSpPr>
        <p:spPr>
          <a:xfrm>
            <a:off x="6702290" y="248570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Penetracja</a:t>
            </a:r>
          </a:p>
        </p:txBody>
      </p:sp>
      <p:sp>
        <p:nvSpPr>
          <p:cNvPr id="145" name="pole tekstowe 144">
            <a:extLst>
              <a:ext uri="{FF2B5EF4-FFF2-40B4-BE49-F238E27FC236}">
                <a16:creationId xmlns:a16="http://schemas.microsoft.com/office/drawing/2014/main" id="{CE2CED00-9553-2D47-8C54-C66D1D514625}"/>
              </a:ext>
            </a:extLst>
          </p:cNvPr>
          <p:cNvSpPr txBox="1"/>
          <p:nvPr/>
        </p:nvSpPr>
        <p:spPr>
          <a:xfrm>
            <a:off x="7406609" y="2751611"/>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Udział </a:t>
            </a:r>
            <a:br>
              <a:rPr kumimoji="0" lang="pl-PL" sz="800" b="0" i="0" u="none" strike="noStrike" kern="1200" cap="none" spc="0" normalizeH="0" baseline="0" noProof="0" dirty="0">
                <a:ln>
                  <a:noFill/>
                </a:ln>
                <a:solidFill>
                  <a:prstClr val="white"/>
                </a:solidFill>
                <a:effectLst/>
                <a:uLnTx/>
                <a:uFillTx/>
                <a:ea typeface="+mn-ea"/>
                <a:cs typeface="+mn-cs"/>
              </a:rPr>
            </a:br>
            <a:r>
              <a:rPr kumimoji="0" lang="pl-PL" sz="800" b="0" i="0" u="none" strike="noStrike" kern="1200" cap="none" spc="0" normalizeH="0" baseline="0" noProof="0" dirty="0">
                <a:ln>
                  <a:noFill/>
                </a:ln>
                <a:solidFill>
                  <a:prstClr val="white"/>
                </a:solidFill>
                <a:effectLst/>
                <a:uLnTx/>
                <a:uFillTx/>
                <a:ea typeface="+mn-ea"/>
                <a:cs typeface="+mn-cs"/>
              </a:rPr>
              <a:t>w rynku ilościowy</a:t>
            </a:r>
          </a:p>
        </p:txBody>
      </p:sp>
      <p:sp>
        <p:nvSpPr>
          <p:cNvPr id="146" name="pole tekstowe 145">
            <a:extLst>
              <a:ext uri="{FF2B5EF4-FFF2-40B4-BE49-F238E27FC236}">
                <a16:creationId xmlns:a16="http://schemas.microsoft.com/office/drawing/2014/main" id="{8DBF8348-F77D-E629-A4DC-955BC432EFBA}"/>
              </a:ext>
            </a:extLst>
          </p:cNvPr>
          <p:cNvSpPr txBox="1"/>
          <p:nvPr/>
        </p:nvSpPr>
        <p:spPr>
          <a:xfrm>
            <a:off x="5997384" y="3647136"/>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Liking</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47" name="pole tekstowe 146">
            <a:extLst>
              <a:ext uri="{FF2B5EF4-FFF2-40B4-BE49-F238E27FC236}">
                <a16:creationId xmlns:a16="http://schemas.microsoft.com/office/drawing/2014/main" id="{86BB2EEB-46B2-7972-F667-1FA811479866}"/>
              </a:ext>
            </a:extLst>
          </p:cNvPr>
          <p:cNvSpPr txBox="1"/>
          <p:nvPr/>
        </p:nvSpPr>
        <p:spPr>
          <a:xfrm>
            <a:off x="6718482" y="3040092"/>
            <a:ext cx="81055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 wydatku na marketing (często % na A&amp;P lub</a:t>
            </a:r>
          </a:p>
        </p:txBody>
      </p:sp>
      <p:sp>
        <p:nvSpPr>
          <p:cNvPr id="149" name="pole tekstowe 148">
            <a:extLst>
              <a:ext uri="{FF2B5EF4-FFF2-40B4-BE49-F238E27FC236}">
                <a16:creationId xmlns:a16="http://schemas.microsoft.com/office/drawing/2014/main" id="{C0D88468-14D1-AAAB-0FC4-5116F5D42779}"/>
              </a:ext>
            </a:extLst>
          </p:cNvPr>
          <p:cNvSpPr txBox="1"/>
          <p:nvPr/>
        </p:nvSpPr>
        <p:spPr>
          <a:xfrm>
            <a:off x="8149442" y="3108449"/>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800" b="1" i="0" u="none" strike="noStrike" cap="none" dirty="0">
                <a:solidFill>
                  <a:srgbClr val="FFFFFF"/>
                </a:solidFill>
                <a:latin typeface="Arial"/>
                <a:ea typeface="Arial"/>
                <a:cs typeface="Arial"/>
                <a:sym typeface="Arial"/>
              </a:rPr>
              <a:t>Net </a:t>
            </a:r>
            <a:r>
              <a:rPr lang="pl-PL" sz="800" b="1" i="0" u="none" strike="noStrike" cap="none" dirty="0" err="1">
                <a:solidFill>
                  <a:srgbClr val="FFFFFF"/>
                </a:solidFill>
                <a:latin typeface="Arial"/>
                <a:ea typeface="Arial"/>
                <a:cs typeface="Arial"/>
                <a:sym typeface="Arial"/>
              </a:rPr>
              <a:t>Contribution</a:t>
            </a:r>
            <a:r>
              <a:rPr lang="pl-PL" sz="800" b="1" i="0" u="none" strike="noStrike" cap="none" dirty="0">
                <a:solidFill>
                  <a:srgbClr val="FFFFFF"/>
                </a:solidFill>
                <a:latin typeface="Arial"/>
                <a:ea typeface="Arial"/>
                <a:cs typeface="Arial"/>
                <a:sym typeface="Arial"/>
              </a:rPr>
              <a:t>/ROI</a:t>
            </a:r>
            <a:endParaRPr kumimoji="0" lang="pl-PL" sz="800" b="1" i="0" u="none" strike="noStrike" kern="1200" cap="none" spc="0" normalizeH="0" baseline="0" noProof="0" dirty="0">
              <a:ln>
                <a:noFill/>
              </a:ln>
              <a:solidFill>
                <a:prstClr val="white"/>
              </a:solidFill>
              <a:effectLst/>
              <a:uLnTx/>
              <a:uFillTx/>
              <a:ea typeface="+mn-ea"/>
              <a:cs typeface="+mn-cs"/>
            </a:endParaRPr>
          </a:p>
        </p:txBody>
      </p:sp>
      <p:sp>
        <p:nvSpPr>
          <p:cNvPr id="150" name="pole tekstowe 149">
            <a:extLst>
              <a:ext uri="{FF2B5EF4-FFF2-40B4-BE49-F238E27FC236}">
                <a16:creationId xmlns:a16="http://schemas.microsoft.com/office/drawing/2014/main" id="{E18D4274-831E-55AD-3E1E-5C61120E5547}"/>
              </a:ext>
            </a:extLst>
          </p:cNvPr>
          <p:cNvSpPr txBox="1"/>
          <p:nvPr/>
        </p:nvSpPr>
        <p:spPr>
          <a:xfrm>
            <a:off x="7415589" y="3635650"/>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Trust</a:t>
            </a:r>
          </a:p>
        </p:txBody>
      </p:sp>
      <p:sp>
        <p:nvSpPr>
          <p:cNvPr id="151" name="pole tekstowe 150">
            <a:extLst>
              <a:ext uri="{FF2B5EF4-FFF2-40B4-BE49-F238E27FC236}">
                <a16:creationId xmlns:a16="http://schemas.microsoft.com/office/drawing/2014/main" id="{ED6CF162-6D58-77EF-4E12-9E944DBF96DF}"/>
              </a:ext>
            </a:extLst>
          </p:cNvPr>
          <p:cNvSpPr txBox="1"/>
          <p:nvPr/>
        </p:nvSpPr>
        <p:spPr>
          <a:xfrm>
            <a:off x="8783011" y="2796163"/>
            <a:ext cx="92305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800" b="1" i="0" u="none" strike="noStrike" cap="none" dirty="0">
                <a:solidFill>
                  <a:srgbClr val="FFFFFF"/>
                </a:solidFill>
                <a:latin typeface="Arial"/>
                <a:ea typeface="Arial"/>
                <a:cs typeface="Arial"/>
                <a:sym typeface="Arial"/>
              </a:rPr>
              <a:t>Sales </a:t>
            </a:r>
            <a:r>
              <a:rPr lang="pl-PL" sz="800" b="1" i="0" u="none" strike="noStrike" cap="none" dirty="0" err="1">
                <a:solidFill>
                  <a:srgbClr val="FFFFFF"/>
                </a:solidFill>
                <a:latin typeface="Arial"/>
                <a:ea typeface="Arial"/>
                <a:cs typeface="Arial"/>
                <a:sym typeface="Arial"/>
              </a:rPr>
              <a:t>revenue</a:t>
            </a:r>
            <a:r>
              <a:rPr lang="pl-PL" sz="800" b="1" i="0" u="none" strike="noStrike" cap="none" dirty="0">
                <a:solidFill>
                  <a:srgbClr val="FFFFFF"/>
                </a:solidFill>
                <a:latin typeface="Arial"/>
                <a:ea typeface="Arial"/>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pl-PL" sz="800" b="1" dirty="0" err="1">
                <a:solidFill>
                  <a:srgbClr val="FFFFFF"/>
                </a:solidFill>
              </a:rPr>
              <a:t>margin</a:t>
            </a:r>
            <a:r>
              <a:rPr lang="pl-PL" sz="800" b="1" i="0" u="none" strike="noStrike" cap="none" dirty="0">
                <a:solidFill>
                  <a:srgbClr val="FFFFFF"/>
                </a:solidFill>
                <a:latin typeface="Arial"/>
                <a:ea typeface="Arial"/>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pl-PL" sz="800" b="1" dirty="0">
                <a:solidFill>
                  <a:srgbClr val="FFFFFF"/>
                </a:solidFill>
              </a:rPr>
              <a:t>P</a:t>
            </a:r>
            <a:r>
              <a:rPr lang="pl-PL" sz="800" b="1" i="0" u="none" strike="noStrike" cap="none" dirty="0">
                <a:solidFill>
                  <a:srgbClr val="FFFFFF"/>
                </a:solidFill>
                <a:latin typeface="Arial"/>
                <a:ea typeface="Arial"/>
                <a:cs typeface="Arial"/>
                <a:sym typeface="Arial"/>
              </a:rPr>
              <a:t>rofit</a:t>
            </a:r>
            <a:endParaRPr kumimoji="0" lang="pl-PL" sz="800" b="1" i="0" u="none" strike="noStrike" kern="1200" cap="none" spc="0" normalizeH="0" baseline="0" noProof="0" dirty="0">
              <a:ln>
                <a:noFill/>
              </a:ln>
              <a:solidFill>
                <a:prstClr val="white"/>
              </a:solidFill>
              <a:effectLst/>
              <a:uLnTx/>
              <a:uFillTx/>
              <a:ea typeface="+mn-ea"/>
              <a:cs typeface="+mn-cs"/>
            </a:endParaRPr>
          </a:p>
        </p:txBody>
      </p:sp>
      <p:sp>
        <p:nvSpPr>
          <p:cNvPr id="154" name="pole tekstowe 153">
            <a:extLst>
              <a:ext uri="{FF2B5EF4-FFF2-40B4-BE49-F238E27FC236}">
                <a16:creationId xmlns:a16="http://schemas.microsoft.com/office/drawing/2014/main" id="{B6BFC5E1-62EC-4C3B-6599-E319A58F8E3C}"/>
              </a:ext>
            </a:extLst>
          </p:cNvPr>
          <p:cNvSpPr txBox="1"/>
          <p:nvPr/>
        </p:nvSpPr>
        <p:spPr>
          <a:xfrm>
            <a:off x="8820950" y="3477157"/>
            <a:ext cx="87068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800" b="1" i="0" u="none" strike="noStrike" cap="none" dirty="0" err="1">
                <a:solidFill>
                  <a:srgbClr val="FFFFFF"/>
                </a:solidFill>
                <a:latin typeface="Arial"/>
                <a:ea typeface="Arial"/>
                <a:cs typeface="Arial"/>
                <a:sym typeface="Arial"/>
              </a:rPr>
              <a:t>Price</a:t>
            </a:r>
            <a:r>
              <a:rPr lang="pl-PL" sz="800" b="1" i="0" u="none" strike="noStrike" cap="none" dirty="0">
                <a:solidFill>
                  <a:srgbClr val="FFFFFF"/>
                </a:solidFill>
                <a:latin typeface="Arial"/>
                <a:ea typeface="Arial"/>
                <a:cs typeface="Arial"/>
                <a:sym typeface="Arial"/>
              </a:rPr>
              <a:t> development</a:t>
            </a:r>
            <a:r>
              <a:rPr lang="pl-PL" sz="800" b="1" dirty="0">
                <a:solidFill>
                  <a:srgbClr val="FFFFFF"/>
                </a:solidFill>
              </a:rPr>
              <a:t> (</a:t>
            </a:r>
            <a:r>
              <a:rPr lang="pl-PL" sz="800" b="1" dirty="0" err="1">
                <a:solidFill>
                  <a:srgbClr val="FFFFFF"/>
                </a:solidFill>
              </a:rPr>
              <a:t>price</a:t>
            </a:r>
            <a:r>
              <a:rPr lang="pl-PL" sz="800" b="1" dirty="0">
                <a:solidFill>
                  <a:srgbClr val="FFFFFF"/>
                </a:solidFill>
              </a:rPr>
              <a:t> </a:t>
            </a:r>
            <a:r>
              <a:rPr lang="pl-PL" sz="800" b="1" dirty="0" err="1">
                <a:solidFill>
                  <a:srgbClr val="FFFFFF"/>
                </a:solidFill>
              </a:rPr>
              <a:t>elasticity</a:t>
            </a:r>
            <a:r>
              <a:rPr lang="pl-PL" sz="800" b="1" dirty="0">
                <a:solidFill>
                  <a:srgbClr val="FFFFFF"/>
                </a:solidFill>
              </a:rPr>
              <a:t>)</a:t>
            </a:r>
            <a:endParaRPr kumimoji="0" lang="pl-PL" sz="800" b="1" i="0" u="none" strike="noStrike" kern="1200" cap="none" spc="0" normalizeH="0" baseline="0" noProof="0" dirty="0">
              <a:ln>
                <a:noFill/>
              </a:ln>
              <a:solidFill>
                <a:prstClr val="white"/>
              </a:solidFill>
              <a:effectLst/>
              <a:uLnTx/>
              <a:uFillTx/>
              <a:ea typeface="+mn-ea"/>
              <a:cs typeface="+mn-cs"/>
            </a:endParaRPr>
          </a:p>
        </p:txBody>
      </p:sp>
      <p:sp>
        <p:nvSpPr>
          <p:cNvPr id="155" name="pole tekstowe 154">
            <a:extLst>
              <a:ext uri="{FF2B5EF4-FFF2-40B4-BE49-F238E27FC236}">
                <a16:creationId xmlns:a16="http://schemas.microsoft.com/office/drawing/2014/main" id="{9BDBA1E6-3B36-8F57-A0BC-4A18F35AE9C4}"/>
              </a:ext>
            </a:extLst>
          </p:cNvPr>
          <p:cNvSpPr txBox="1"/>
          <p:nvPr/>
        </p:nvSpPr>
        <p:spPr>
          <a:xfrm>
            <a:off x="6707581" y="3996436"/>
            <a:ext cx="841313"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Elastyczność  </a:t>
            </a:r>
            <a:r>
              <a:rPr lang="pl-PL" sz="800" dirty="0">
                <a:solidFill>
                  <a:prstClr val="white"/>
                </a:solidFill>
              </a:rPr>
              <a:t>C</a:t>
            </a:r>
            <a:r>
              <a:rPr kumimoji="0" lang="pl-PL" sz="800" b="0" i="0" u="none" strike="noStrike" kern="1200" cap="none" spc="0" normalizeH="0" baseline="0" noProof="0" dirty="0" err="1">
                <a:ln>
                  <a:noFill/>
                </a:ln>
                <a:solidFill>
                  <a:prstClr val="white"/>
                </a:solidFill>
                <a:effectLst/>
                <a:uLnTx/>
                <a:uFillTx/>
                <a:ea typeface="+mn-ea"/>
                <a:cs typeface="+mn-cs"/>
              </a:rPr>
              <a:t>enowa</a:t>
            </a:r>
            <a:r>
              <a:rPr kumimoji="0" lang="pl-PL" sz="800" b="0" i="0" u="none" strike="noStrike" kern="1200" cap="none" spc="0" normalizeH="0" baseline="0" noProof="0" dirty="0">
                <a:ln>
                  <a:noFill/>
                </a:ln>
                <a:solidFill>
                  <a:prstClr val="white"/>
                </a:solidFill>
                <a:effectLst/>
                <a:uLnTx/>
                <a:uFillTx/>
                <a:ea typeface="+mn-ea"/>
                <a:cs typeface="+mn-cs"/>
              </a:rPr>
              <a:t>)</a:t>
            </a:r>
          </a:p>
        </p:txBody>
      </p:sp>
      <p:sp>
        <p:nvSpPr>
          <p:cNvPr id="156" name="pole tekstowe 155">
            <a:extLst>
              <a:ext uri="{FF2B5EF4-FFF2-40B4-BE49-F238E27FC236}">
                <a16:creationId xmlns:a16="http://schemas.microsoft.com/office/drawing/2014/main" id="{9A433CE1-584D-A340-820C-21068118F25C}"/>
              </a:ext>
            </a:extLst>
          </p:cNvPr>
          <p:cNvSpPr txBox="1"/>
          <p:nvPr/>
        </p:nvSpPr>
        <p:spPr>
          <a:xfrm>
            <a:off x="7412778" y="443369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Salient</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57" name="pole tekstowe 156">
            <a:extLst>
              <a:ext uri="{FF2B5EF4-FFF2-40B4-BE49-F238E27FC236}">
                <a16:creationId xmlns:a16="http://schemas.microsoft.com/office/drawing/2014/main" id="{F21E37F9-5C8C-6147-8F19-CA4CECD76519}"/>
              </a:ext>
            </a:extLst>
          </p:cNvPr>
          <p:cNvSpPr txBox="1"/>
          <p:nvPr/>
        </p:nvSpPr>
        <p:spPr>
          <a:xfrm>
            <a:off x="8092431" y="3993608"/>
            <a:ext cx="89746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800" b="1" i="0" u="none" strike="noStrike" cap="none" dirty="0">
                <a:solidFill>
                  <a:srgbClr val="FFFFFF"/>
                </a:solidFill>
                <a:latin typeface="Arial"/>
                <a:ea typeface="Arial"/>
                <a:cs typeface="Arial"/>
                <a:sym typeface="Arial"/>
              </a:rPr>
              <a:t>Market </a:t>
            </a:r>
            <a:r>
              <a:rPr lang="pl-PL" sz="800" b="1" i="0" u="none" strike="noStrike" cap="none" dirty="0" err="1">
                <a:solidFill>
                  <a:srgbClr val="FFFFFF"/>
                </a:solidFill>
                <a:latin typeface="Arial"/>
                <a:ea typeface="Arial"/>
                <a:cs typeface="Arial"/>
                <a:sym typeface="Arial"/>
              </a:rPr>
              <a:t>share</a:t>
            </a:r>
            <a:r>
              <a:rPr lang="pl-PL" sz="800" b="1" i="0" u="none" strike="noStrike" cap="none" dirty="0">
                <a:solidFill>
                  <a:srgbClr val="FFFFFF"/>
                </a:solidFill>
                <a:latin typeface="Arial"/>
                <a:ea typeface="Arial"/>
                <a:cs typeface="Arial"/>
                <a:sym typeface="Arial"/>
              </a:rPr>
              <a:t> (</a:t>
            </a:r>
            <a:r>
              <a:rPr lang="pl-PL" sz="800" b="1" i="0" u="none" strike="noStrike" cap="none" dirty="0" err="1">
                <a:solidFill>
                  <a:srgbClr val="FFFFFF"/>
                </a:solidFill>
                <a:latin typeface="Arial"/>
                <a:ea typeface="Arial"/>
                <a:cs typeface="Arial"/>
                <a:sym typeface="Arial"/>
              </a:rPr>
              <a:t>value</a:t>
            </a:r>
            <a:r>
              <a:rPr lang="pl-PL" sz="800" b="1" i="0" u="none" strike="noStrike" cap="none" dirty="0">
                <a:solidFill>
                  <a:srgbClr val="FFFFFF"/>
                </a:solidFill>
                <a:latin typeface="Arial"/>
                <a:ea typeface="Arial"/>
                <a:cs typeface="Arial"/>
                <a:sym typeface="Arial"/>
              </a:rPr>
              <a:t>/</a:t>
            </a:r>
            <a:r>
              <a:rPr lang="pl-PL" sz="800" b="1" i="0" u="none" strike="noStrike" cap="none" dirty="0" err="1">
                <a:solidFill>
                  <a:srgbClr val="FFFFFF"/>
                </a:solidFill>
                <a:latin typeface="Arial"/>
                <a:ea typeface="Arial"/>
                <a:cs typeface="Arial"/>
                <a:sym typeface="Arial"/>
              </a:rPr>
              <a:t>volume</a:t>
            </a:r>
            <a:r>
              <a:rPr lang="pl-PL" sz="800" b="1" i="0" u="none" strike="noStrike" cap="none" dirty="0">
                <a:solidFill>
                  <a:srgbClr val="FFFFFF"/>
                </a:solidFill>
                <a:latin typeface="Arial"/>
                <a:ea typeface="Arial"/>
                <a:cs typeface="Arial"/>
                <a:sym typeface="Arial"/>
              </a:rPr>
              <a:t>)</a:t>
            </a:r>
            <a:endParaRPr kumimoji="0" lang="pl-PL" sz="800" b="1" i="0" u="none" strike="noStrike" kern="1200" cap="none" spc="0" normalizeH="0" baseline="0" noProof="0" dirty="0">
              <a:ln>
                <a:noFill/>
              </a:ln>
              <a:solidFill>
                <a:prstClr val="white"/>
              </a:solidFill>
              <a:effectLst/>
              <a:uLnTx/>
              <a:uFillTx/>
              <a:ea typeface="+mn-ea"/>
              <a:cs typeface="+mn-cs"/>
            </a:endParaRPr>
          </a:p>
        </p:txBody>
      </p:sp>
      <p:sp>
        <p:nvSpPr>
          <p:cNvPr id="158" name="pole tekstowe 157">
            <a:extLst>
              <a:ext uri="{FF2B5EF4-FFF2-40B4-BE49-F238E27FC236}">
                <a16:creationId xmlns:a16="http://schemas.microsoft.com/office/drawing/2014/main" id="{526182ED-C5EA-74A7-A2B9-383DD5CDE6A2}"/>
              </a:ext>
            </a:extLst>
          </p:cNvPr>
          <p:cNvSpPr txBox="1"/>
          <p:nvPr/>
        </p:nvSpPr>
        <p:spPr>
          <a:xfrm>
            <a:off x="8828221" y="4357290"/>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1200" cap="none" spc="0" normalizeH="0" baseline="0" noProof="0" dirty="0">
                <a:ln>
                  <a:noFill/>
                </a:ln>
                <a:solidFill>
                  <a:prstClr val="white"/>
                </a:solidFill>
                <a:effectLst/>
                <a:uLnTx/>
                <a:uFillTx/>
                <a:ea typeface="+mn-ea"/>
                <a:cs typeface="+mn-cs"/>
              </a:rPr>
              <a:t>Brand </a:t>
            </a:r>
            <a:r>
              <a:rPr kumimoji="0" lang="pl-PL" sz="800" b="1" i="0" u="none" strike="noStrike" kern="1200" cap="none" spc="0" normalizeH="0" baseline="0" noProof="0" dirty="0" err="1">
                <a:ln>
                  <a:noFill/>
                </a:ln>
                <a:solidFill>
                  <a:prstClr val="white"/>
                </a:solidFill>
                <a:effectLst/>
                <a:uLnTx/>
                <a:uFillTx/>
                <a:ea typeface="+mn-ea"/>
                <a:cs typeface="+mn-cs"/>
              </a:rPr>
              <a:t>Penetration</a:t>
            </a:r>
            <a:endParaRPr kumimoji="0" lang="pl-PL" sz="800" b="1" i="0" u="none" strike="noStrike" kern="1200" cap="none" spc="0" normalizeH="0" baseline="0" noProof="0" dirty="0">
              <a:ln>
                <a:noFill/>
              </a:ln>
              <a:solidFill>
                <a:prstClr val="white"/>
              </a:solidFill>
              <a:effectLst/>
              <a:uLnTx/>
              <a:uFillTx/>
              <a:ea typeface="+mn-ea"/>
              <a:cs typeface="+mn-cs"/>
            </a:endParaRPr>
          </a:p>
        </p:txBody>
      </p:sp>
      <p:sp>
        <p:nvSpPr>
          <p:cNvPr id="159" name="pole tekstowe 158">
            <a:extLst>
              <a:ext uri="{FF2B5EF4-FFF2-40B4-BE49-F238E27FC236}">
                <a16:creationId xmlns:a16="http://schemas.microsoft.com/office/drawing/2014/main" id="{63E3E89A-9DA6-9502-A37A-1D5E1A8734A3}"/>
              </a:ext>
            </a:extLst>
          </p:cNvPr>
          <p:cNvSpPr txBox="1"/>
          <p:nvPr/>
        </p:nvSpPr>
        <p:spPr>
          <a:xfrm>
            <a:off x="9513638" y="3957214"/>
            <a:ext cx="89746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Sprzedaż </a:t>
            </a:r>
            <a:r>
              <a:rPr kumimoji="0" lang="pl-PL" sz="800" b="0" i="0" u="none" strike="noStrike" kern="1200" cap="none" spc="0" normalizeH="0" baseline="0" noProof="0" dirty="0" err="1">
                <a:ln>
                  <a:noFill/>
                </a:ln>
                <a:solidFill>
                  <a:prstClr val="white"/>
                </a:solidFill>
                <a:effectLst/>
                <a:uLnTx/>
                <a:uFillTx/>
                <a:ea typeface="+mn-ea"/>
                <a:cs typeface="+mn-cs"/>
              </a:rPr>
              <a:t>inkremental</a:t>
            </a:r>
            <a:r>
              <a:rPr kumimoji="0" lang="pl-PL" sz="800" b="0" i="0" u="none" strike="noStrike" kern="1200" cap="none" spc="0" normalizeH="0" baseline="0" noProof="0" dirty="0">
                <a:ln>
                  <a:noFill/>
                </a:ln>
                <a:solidFill>
                  <a:prstClr val="white"/>
                </a:solidFill>
                <a:effectLst/>
                <a:uLnTx/>
                <a:uFillTx/>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na</a:t>
            </a:r>
          </a:p>
        </p:txBody>
      </p:sp>
      <p:sp>
        <p:nvSpPr>
          <p:cNvPr id="160" name="pole tekstowe 159">
            <a:extLst>
              <a:ext uri="{FF2B5EF4-FFF2-40B4-BE49-F238E27FC236}">
                <a16:creationId xmlns:a16="http://schemas.microsoft.com/office/drawing/2014/main" id="{33CD9484-71D6-A321-E5B3-91F8A80468CE}"/>
              </a:ext>
            </a:extLst>
          </p:cNvPr>
          <p:cNvSpPr txBox="1"/>
          <p:nvPr/>
        </p:nvSpPr>
        <p:spPr>
          <a:xfrm>
            <a:off x="6682584" y="4777825"/>
            <a:ext cx="8666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ROI, ROAS, ROTA </a:t>
            </a:r>
          </a:p>
        </p:txBody>
      </p:sp>
      <p:sp>
        <p:nvSpPr>
          <p:cNvPr id="161" name="pole tekstowe 160">
            <a:extLst>
              <a:ext uri="{FF2B5EF4-FFF2-40B4-BE49-F238E27FC236}">
                <a16:creationId xmlns:a16="http://schemas.microsoft.com/office/drawing/2014/main" id="{37BEA155-77BB-27E0-699A-68F9A735D797}"/>
              </a:ext>
            </a:extLst>
          </p:cNvPr>
          <p:cNvSpPr txBox="1"/>
          <p:nvPr/>
        </p:nvSpPr>
        <p:spPr>
          <a:xfrm>
            <a:off x="8106537" y="4638016"/>
            <a:ext cx="86669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800" b="1" i="0" u="none" strike="noStrike" cap="none" dirty="0" err="1">
                <a:solidFill>
                  <a:srgbClr val="FFFFFF"/>
                </a:solidFill>
                <a:latin typeface="Arial"/>
                <a:ea typeface="Arial"/>
                <a:cs typeface="Arial"/>
                <a:sym typeface="Arial"/>
              </a:rPr>
              <a:t>Avr</a:t>
            </a:r>
            <a:r>
              <a:rPr lang="pl-PL" sz="800" b="1" i="0" u="none" strike="noStrike" cap="none" dirty="0">
                <a:solidFill>
                  <a:srgbClr val="FFFFFF"/>
                </a:solidFill>
                <a:latin typeface="Arial"/>
                <a:ea typeface="Arial"/>
                <a:cs typeface="Arial"/>
                <a:sym typeface="Arial"/>
              </a:rPr>
              <a:t>. </a:t>
            </a:r>
            <a:r>
              <a:rPr lang="pl-PL" sz="800" b="1" i="0" u="none" strike="noStrike" cap="none" dirty="0" err="1">
                <a:solidFill>
                  <a:srgbClr val="FFFFFF"/>
                </a:solidFill>
                <a:latin typeface="Arial"/>
                <a:ea typeface="Arial"/>
                <a:cs typeface="Arial"/>
                <a:sym typeface="Arial"/>
              </a:rPr>
              <a:t>Revenue</a:t>
            </a:r>
            <a:r>
              <a:rPr lang="pl-PL" sz="800" b="1" i="0" u="none" strike="noStrike" cap="none" dirty="0">
                <a:solidFill>
                  <a:srgbClr val="FFFFFF"/>
                </a:solidFill>
                <a:latin typeface="Arial"/>
                <a:ea typeface="Arial"/>
                <a:cs typeface="Arial"/>
                <a:sym typeface="Arial"/>
              </a:rPr>
              <a:t> per </a:t>
            </a:r>
            <a:r>
              <a:rPr lang="pl-PL" sz="800" b="1" i="0" u="none" strike="noStrike" cap="none" dirty="0" err="1">
                <a:solidFill>
                  <a:srgbClr val="FFFFFF"/>
                </a:solidFill>
                <a:latin typeface="Arial"/>
                <a:ea typeface="Arial"/>
                <a:cs typeface="Arial"/>
                <a:sym typeface="Arial"/>
              </a:rPr>
              <a:t>customer</a:t>
            </a:r>
            <a:r>
              <a:rPr lang="pl-PL" sz="800" b="1" i="0" u="none" strike="noStrike" cap="none" dirty="0">
                <a:solidFill>
                  <a:srgbClr val="FFFFFF"/>
                </a:solidFill>
                <a:latin typeface="Arial"/>
                <a:ea typeface="Arial"/>
                <a:cs typeface="Arial"/>
                <a:sym typeface="Arial"/>
              </a:rPr>
              <a:t> /</a:t>
            </a:r>
            <a:r>
              <a:rPr lang="pl-PL" sz="800" b="1" i="0" u="none" strike="noStrike" cap="none" dirty="0" err="1">
                <a:solidFill>
                  <a:srgbClr val="FFFFFF"/>
                </a:solidFill>
                <a:latin typeface="Arial"/>
                <a:ea typeface="Arial"/>
                <a:cs typeface="Arial"/>
                <a:sym typeface="Arial"/>
              </a:rPr>
              <a:t>purchase</a:t>
            </a:r>
            <a:r>
              <a:rPr lang="pl-PL" sz="800" b="1" i="0" u="none" strike="noStrike" cap="none" dirty="0">
                <a:solidFill>
                  <a:srgbClr val="FFFFFF"/>
                </a:solidFill>
                <a:latin typeface="Arial"/>
                <a:ea typeface="Arial"/>
                <a:cs typeface="Arial"/>
                <a:sym typeface="Arial"/>
              </a:rPr>
              <a:t>/ CLV</a:t>
            </a:r>
            <a:endParaRPr kumimoji="0" lang="pl-PL" sz="800" b="1" i="0" u="none" strike="noStrike" kern="1200" cap="none" spc="0" normalizeH="0" baseline="0" noProof="0" dirty="0">
              <a:ln>
                <a:noFill/>
              </a:ln>
              <a:solidFill>
                <a:prstClr val="white"/>
              </a:solidFill>
              <a:effectLst/>
              <a:uLnTx/>
              <a:uFillTx/>
              <a:ea typeface="+mn-ea"/>
              <a:cs typeface="+mn-cs"/>
            </a:endParaRPr>
          </a:p>
        </p:txBody>
      </p:sp>
      <p:sp>
        <p:nvSpPr>
          <p:cNvPr id="162" name="pole tekstowe 161">
            <a:extLst>
              <a:ext uri="{FF2B5EF4-FFF2-40B4-BE49-F238E27FC236}">
                <a16:creationId xmlns:a16="http://schemas.microsoft.com/office/drawing/2014/main" id="{755D7A82-C148-5246-CE6C-5A09B01924E4}"/>
              </a:ext>
            </a:extLst>
          </p:cNvPr>
          <p:cNvSpPr txBox="1"/>
          <p:nvPr/>
        </p:nvSpPr>
        <p:spPr>
          <a:xfrm>
            <a:off x="7367836" y="5198769"/>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err="1">
                <a:ln>
                  <a:noFill/>
                </a:ln>
                <a:solidFill>
                  <a:prstClr val="white"/>
                </a:solidFill>
                <a:effectLst/>
                <a:uLnTx/>
                <a:uFillTx/>
                <a:ea typeface="+mn-ea"/>
                <a:cs typeface="+mn-cs"/>
              </a:rPr>
              <a:t>AoV</a:t>
            </a:r>
            <a:endParaRPr kumimoji="0" lang="pl-PL" sz="800" b="0" i="0" u="none" strike="noStrike" kern="1200" cap="none" spc="0" normalizeH="0" baseline="0" noProof="0" dirty="0">
              <a:ln>
                <a:noFill/>
              </a:ln>
              <a:solidFill>
                <a:prstClr val="white"/>
              </a:solidFill>
              <a:effectLst/>
              <a:uLnTx/>
              <a:uFillTx/>
              <a:ea typeface="+mn-ea"/>
              <a:cs typeface="+mn-cs"/>
            </a:endParaRPr>
          </a:p>
        </p:txBody>
      </p:sp>
      <p:sp>
        <p:nvSpPr>
          <p:cNvPr id="163" name="pole tekstowe 162">
            <a:extLst>
              <a:ext uri="{FF2B5EF4-FFF2-40B4-BE49-F238E27FC236}">
                <a16:creationId xmlns:a16="http://schemas.microsoft.com/office/drawing/2014/main" id="{92DD491E-C76E-FADD-95F2-F53488E15573}"/>
              </a:ext>
            </a:extLst>
          </p:cNvPr>
          <p:cNvSpPr txBox="1"/>
          <p:nvPr/>
        </p:nvSpPr>
        <p:spPr>
          <a:xfrm>
            <a:off x="6682200" y="5579769"/>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Trial</a:t>
            </a:r>
          </a:p>
        </p:txBody>
      </p:sp>
      <p:sp>
        <p:nvSpPr>
          <p:cNvPr id="167" name="pole tekstowe 166">
            <a:extLst>
              <a:ext uri="{FF2B5EF4-FFF2-40B4-BE49-F238E27FC236}">
                <a16:creationId xmlns:a16="http://schemas.microsoft.com/office/drawing/2014/main" id="{B45CD1A7-8C15-3E16-663D-9F1698FA0DF5}"/>
              </a:ext>
            </a:extLst>
          </p:cNvPr>
          <p:cNvSpPr txBox="1"/>
          <p:nvPr/>
        </p:nvSpPr>
        <p:spPr>
          <a:xfrm>
            <a:off x="8794063" y="6009988"/>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AWOP</a:t>
            </a:r>
          </a:p>
        </p:txBody>
      </p:sp>
      <p:sp>
        <p:nvSpPr>
          <p:cNvPr id="168" name="pole tekstowe 167">
            <a:extLst>
              <a:ext uri="{FF2B5EF4-FFF2-40B4-BE49-F238E27FC236}">
                <a16:creationId xmlns:a16="http://schemas.microsoft.com/office/drawing/2014/main" id="{640CBC8A-4855-5D06-4CCE-4ED7722A7806}"/>
              </a:ext>
            </a:extLst>
          </p:cNvPr>
          <p:cNvSpPr txBox="1"/>
          <p:nvPr/>
        </p:nvSpPr>
        <p:spPr>
          <a:xfrm>
            <a:off x="8090007" y="5617741"/>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Przychód marki</a:t>
            </a:r>
          </a:p>
        </p:txBody>
      </p:sp>
      <p:sp>
        <p:nvSpPr>
          <p:cNvPr id="169" name="pole tekstowe 168">
            <a:extLst>
              <a:ext uri="{FF2B5EF4-FFF2-40B4-BE49-F238E27FC236}">
                <a16:creationId xmlns:a16="http://schemas.microsoft.com/office/drawing/2014/main" id="{0886AC92-1A15-CD67-CA64-E7CDB00669BF}"/>
              </a:ext>
            </a:extLst>
          </p:cNvPr>
          <p:cNvSpPr txBox="1"/>
          <p:nvPr/>
        </p:nvSpPr>
        <p:spPr>
          <a:xfrm>
            <a:off x="7390323" y="5980894"/>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Marża marki</a:t>
            </a:r>
          </a:p>
        </p:txBody>
      </p:sp>
      <p:sp>
        <p:nvSpPr>
          <p:cNvPr id="172" name="Sześciokąt 171">
            <a:extLst>
              <a:ext uri="{FF2B5EF4-FFF2-40B4-BE49-F238E27FC236}">
                <a16:creationId xmlns:a16="http://schemas.microsoft.com/office/drawing/2014/main" id="{3C264E4E-B174-0525-64B5-9052A42BA33D}"/>
              </a:ext>
            </a:extLst>
          </p:cNvPr>
          <p:cNvSpPr/>
          <p:nvPr/>
        </p:nvSpPr>
        <p:spPr>
          <a:xfrm>
            <a:off x="5998653" y="5731899"/>
            <a:ext cx="866695" cy="747151"/>
          </a:xfrm>
          <a:prstGeom prst="hexagon">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3" name="pole tekstowe 172">
            <a:extLst>
              <a:ext uri="{FF2B5EF4-FFF2-40B4-BE49-F238E27FC236}">
                <a16:creationId xmlns:a16="http://schemas.microsoft.com/office/drawing/2014/main" id="{2E2A2763-BF2F-9FF1-B8CB-FA70FC3E5CCD}"/>
              </a:ext>
            </a:extLst>
          </p:cNvPr>
          <p:cNvSpPr txBox="1"/>
          <p:nvPr/>
        </p:nvSpPr>
        <p:spPr>
          <a:xfrm>
            <a:off x="5970308" y="4425361"/>
            <a:ext cx="8666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Zysk marki</a:t>
            </a:r>
          </a:p>
        </p:txBody>
      </p:sp>
      <p:sp>
        <p:nvSpPr>
          <p:cNvPr id="176" name="pole tekstowe 175">
            <a:extLst>
              <a:ext uri="{FF2B5EF4-FFF2-40B4-BE49-F238E27FC236}">
                <a16:creationId xmlns:a16="http://schemas.microsoft.com/office/drawing/2014/main" id="{3FC633FD-94ED-29DD-CC2B-44BA2E532724}"/>
              </a:ext>
            </a:extLst>
          </p:cNvPr>
          <p:cNvSpPr txBox="1"/>
          <p:nvPr/>
        </p:nvSpPr>
        <p:spPr>
          <a:xfrm>
            <a:off x="10245639" y="3561157"/>
            <a:ext cx="810558" cy="338554"/>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400"/>
              <a:buFont typeface="Arial"/>
              <a:buNone/>
            </a:pPr>
            <a:r>
              <a:rPr lang="pl-PL" sz="800" b="1" i="0" u="none" strike="noStrike" cap="none" dirty="0">
                <a:solidFill>
                  <a:srgbClr val="FFFFFF"/>
                </a:solidFill>
                <a:latin typeface="Arial"/>
                <a:ea typeface="Arial"/>
                <a:cs typeface="Arial"/>
                <a:sym typeface="Arial"/>
              </a:rPr>
              <a:t>Customer </a:t>
            </a:r>
            <a:r>
              <a:rPr lang="pl-PL" sz="800" b="1" i="0" u="none" strike="noStrike" cap="none" dirty="0" err="1">
                <a:solidFill>
                  <a:srgbClr val="FFFFFF"/>
                </a:solidFill>
                <a:latin typeface="Arial"/>
                <a:ea typeface="Arial"/>
                <a:cs typeface="Arial"/>
                <a:sym typeface="Arial"/>
              </a:rPr>
              <a:t>Satisfaction</a:t>
            </a:r>
            <a:endParaRPr lang="pl-PL" sz="800" b="1" dirty="0"/>
          </a:p>
        </p:txBody>
      </p:sp>
      <p:sp>
        <p:nvSpPr>
          <p:cNvPr id="178" name="pole tekstowe 177">
            <a:extLst>
              <a:ext uri="{FF2B5EF4-FFF2-40B4-BE49-F238E27FC236}">
                <a16:creationId xmlns:a16="http://schemas.microsoft.com/office/drawing/2014/main" id="{C0DEBD6E-DAC4-4451-754F-8702328FE37C}"/>
              </a:ext>
            </a:extLst>
          </p:cNvPr>
          <p:cNvSpPr txBox="1"/>
          <p:nvPr/>
        </p:nvSpPr>
        <p:spPr>
          <a:xfrm>
            <a:off x="10283781" y="4410817"/>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1200" cap="none" spc="0" normalizeH="0" baseline="0" noProof="0" dirty="0" err="1">
                <a:ln>
                  <a:noFill/>
                </a:ln>
                <a:solidFill>
                  <a:prstClr val="white"/>
                </a:solidFill>
                <a:effectLst/>
                <a:uLnTx/>
                <a:uFillTx/>
                <a:ea typeface="+mn-ea"/>
                <a:cs typeface="+mn-cs"/>
                <a:sym typeface="Arial"/>
              </a:rPr>
              <a:t>Recomme-dation</a:t>
            </a:r>
            <a:r>
              <a:rPr kumimoji="0" lang="pl-PL" sz="800" b="1" i="0" u="none" strike="noStrike" kern="1200" cap="none" spc="0" normalizeH="0" baseline="0" noProof="0" dirty="0">
                <a:ln>
                  <a:noFill/>
                </a:ln>
                <a:solidFill>
                  <a:prstClr val="white"/>
                </a:solidFill>
                <a:effectLst/>
                <a:uLnTx/>
                <a:uFillTx/>
                <a:ea typeface="+mn-ea"/>
                <a:cs typeface="+mn-cs"/>
                <a:sym typeface="Arial"/>
              </a:rPr>
              <a:t> (NPS)</a:t>
            </a:r>
          </a:p>
        </p:txBody>
      </p:sp>
      <p:sp>
        <p:nvSpPr>
          <p:cNvPr id="180" name="pole tekstowe 179">
            <a:extLst>
              <a:ext uri="{FF2B5EF4-FFF2-40B4-BE49-F238E27FC236}">
                <a16:creationId xmlns:a16="http://schemas.microsoft.com/office/drawing/2014/main" id="{EB6F609C-3A4F-29B0-3D76-250AECC59E9D}"/>
              </a:ext>
            </a:extLst>
          </p:cNvPr>
          <p:cNvSpPr txBox="1"/>
          <p:nvPr/>
        </p:nvSpPr>
        <p:spPr>
          <a:xfrm>
            <a:off x="10959902" y="4796825"/>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0" i="0" u="none" strike="noStrike" kern="1200" cap="none" spc="0" normalizeH="0" baseline="0" noProof="0" dirty="0">
                <a:ln>
                  <a:noFill/>
                </a:ln>
                <a:solidFill>
                  <a:prstClr val="white"/>
                </a:solidFill>
                <a:effectLst/>
                <a:uLnTx/>
                <a:uFillTx/>
                <a:ea typeface="+mn-ea"/>
                <a:cs typeface="+mn-cs"/>
                <a:sym typeface="Arial"/>
              </a:rPr>
              <a:t>Przychód na klienta</a:t>
            </a:r>
          </a:p>
        </p:txBody>
      </p:sp>
      <p:sp>
        <p:nvSpPr>
          <p:cNvPr id="181" name="pole tekstowe 180">
            <a:extLst>
              <a:ext uri="{FF2B5EF4-FFF2-40B4-BE49-F238E27FC236}">
                <a16:creationId xmlns:a16="http://schemas.microsoft.com/office/drawing/2014/main" id="{7989902E-BBC3-8A87-7AF6-50EE732CE745}"/>
              </a:ext>
            </a:extLst>
          </p:cNvPr>
          <p:cNvSpPr txBox="1"/>
          <p:nvPr/>
        </p:nvSpPr>
        <p:spPr>
          <a:xfrm>
            <a:off x="10228880" y="5246571"/>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CLV</a:t>
            </a:r>
          </a:p>
        </p:txBody>
      </p:sp>
      <p:sp>
        <p:nvSpPr>
          <p:cNvPr id="119" name="pole tekstowe 118">
            <a:extLst>
              <a:ext uri="{FF2B5EF4-FFF2-40B4-BE49-F238E27FC236}">
                <a16:creationId xmlns:a16="http://schemas.microsoft.com/office/drawing/2014/main" id="{4EBBE8C0-2513-CFB7-B194-77028F44BDE7}"/>
              </a:ext>
            </a:extLst>
          </p:cNvPr>
          <p:cNvSpPr txBox="1"/>
          <p:nvPr/>
        </p:nvSpPr>
        <p:spPr>
          <a:xfrm>
            <a:off x="6015749" y="5942228"/>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ea typeface="+mn-ea"/>
                <a:cs typeface="+mn-cs"/>
              </a:rPr>
              <a:t>Brand </a:t>
            </a:r>
            <a:r>
              <a:rPr kumimoji="0" lang="pl-PL" sz="800" b="0" i="0" u="none" strike="noStrike" kern="1200" cap="none" spc="0" normalizeH="0" baseline="0" noProof="0" dirty="0" err="1">
                <a:ln>
                  <a:noFill/>
                </a:ln>
                <a:solidFill>
                  <a:prstClr val="white"/>
                </a:solidFill>
                <a:effectLst/>
                <a:uLnTx/>
                <a:uFillTx/>
                <a:ea typeface="+mn-ea"/>
                <a:cs typeface="+mn-cs"/>
              </a:rPr>
              <a:t>safety</a:t>
            </a:r>
            <a:endParaRPr kumimoji="0" lang="pl-PL" sz="800" b="0" i="0" u="none" strike="noStrike" kern="1200" cap="none" spc="0" normalizeH="0" baseline="0" noProof="0" dirty="0">
              <a:ln>
                <a:noFill/>
              </a:ln>
              <a:solidFill>
                <a:prstClr val="white"/>
              </a:solidFill>
              <a:effectLst/>
              <a:uLnTx/>
              <a:uFillTx/>
              <a:ea typeface="+mn-ea"/>
              <a:cs typeface="+mn-cs"/>
            </a:endParaRPr>
          </a:p>
        </p:txBody>
      </p:sp>
      <p:pic>
        <p:nvPicPr>
          <p:cNvPr id="3" name="Obraz 2">
            <a:extLst>
              <a:ext uri="{FF2B5EF4-FFF2-40B4-BE49-F238E27FC236}">
                <a16:creationId xmlns:a16="http://schemas.microsoft.com/office/drawing/2014/main" id="{A142F904-6C9C-2B4E-A587-3CB9756215A1}"/>
              </a:ext>
            </a:extLst>
          </p:cNvPr>
          <p:cNvPicPr>
            <a:picLocks noChangeAspect="1"/>
          </p:cNvPicPr>
          <p:nvPr/>
        </p:nvPicPr>
        <p:blipFill>
          <a:blip r:embed="rId3"/>
          <a:stretch>
            <a:fillRect/>
          </a:stretch>
        </p:blipFill>
        <p:spPr>
          <a:xfrm>
            <a:off x="435129" y="586375"/>
            <a:ext cx="10968771" cy="1576714"/>
          </a:xfrm>
          <a:prstGeom prst="rect">
            <a:avLst/>
          </a:prstGeom>
        </p:spPr>
      </p:pic>
      <p:sp>
        <p:nvSpPr>
          <p:cNvPr id="5" name="Prostokąt 4">
            <a:extLst>
              <a:ext uri="{FF2B5EF4-FFF2-40B4-BE49-F238E27FC236}">
                <a16:creationId xmlns:a16="http://schemas.microsoft.com/office/drawing/2014/main" id="{2E693CB0-CB71-7473-A7A0-A38E7794BE85}"/>
              </a:ext>
            </a:extLst>
          </p:cNvPr>
          <p:cNvSpPr/>
          <p:nvPr/>
        </p:nvSpPr>
        <p:spPr>
          <a:xfrm>
            <a:off x="110067" y="2073755"/>
            <a:ext cx="8048246" cy="4438525"/>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ole tekstowe 1">
            <a:extLst>
              <a:ext uri="{FF2B5EF4-FFF2-40B4-BE49-F238E27FC236}">
                <a16:creationId xmlns:a16="http://schemas.microsoft.com/office/drawing/2014/main" id="{063C4AD0-3725-D2D3-7EDE-4189FB0154BD}"/>
              </a:ext>
            </a:extLst>
          </p:cNvPr>
          <p:cNvSpPr txBox="1"/>
          <p:nvPr/>
        </p:nvSpPr>
        <p:spPr>
          <a:xfrm>
            <a:off x="9489252" y="3139011"/>
            <a:ext cx="870686" cy="461665"/>
          </a:xfrm>
          <a:prstGeom prst="rect">
            <a:avLst/>
          </a:prstGeom>
          <a:noFill/>
        </p:spPr>
        <p:txBody>
          <a:bodyPr wrap="square">
            <a:spAutoFit/>
          </a:bodyPr>
          <a:lstStyle/>
          <a:p>
            <a:pPr algn="ctr"/>
            <a:r>
              <a:rPr lang="pl-PL" sz="800" b="1" dirty="0" err="1">
                <a:solidFill>
                  <a:srgbClr val="FFFFFF"/>
                </a:solidFill>
                <a:latin typeface="Arial"/>
                <a:cs typeface="Arial"/>
              </a:rPr>
              <a:t>Number</a:t>
            </a:r>
            <a:r>
              <a:rPr lang="pl-PL" sz="800" b="1" dirty="0">
                <a:solidFill>
                  <a:srgbClr val="FFFFFF"/>
                </a:solidFill>
                <a:latin typeface="Arial"/>
                <a:cs typeface="Arial"/>
              </a:rPr>
              <a:t> of </a:t>
            </a:r>
            <a:r>
              <a:rPr lang="pl-PL" sz="800" b="1" dirty="0" err="1">
                <a:solidFill>
                  <a:srgbClr val="FFFFFF"/>
                </a:solidFill>
                <a:latin typeface="Arial"/>
                <a:cs typeface="Arial"/>
              </a:rPr>
              <a:t>customers</a:t>
            </a:r>
            <a:r>
              <a:rPr lang="pl-PL" sz="800" b="1" dirty="0">
                <a:solidFill>
                  <a:srgbClr val="FFFFFF"/>
                </a:solidFill>
                <a:latin typeface="Arial"/>
                <a:cs typeface="Arial"/>
              </a:rPr>
              <a:t> (</a:t>
            </a:r>
            <a:r>
              <a:rPr lang="pl-PL" sz="800" b="1" dirty="0" err="1">
                <a:solidFill>
                  <a:srgbClr val="FFFFFF"/>
                </a:solidFill>
                <a:latin typeface="Arial"/>
                <a:cs typeface="Arial"/>
              </a:rPr>
              <a:t>dynamiics</a:t>
            </a:r>
            <a:r>
              <a:rPr lang="pl-PL" sz="800" b="1" dirty="0">
                <a:solidFill>
                  <a:srgbClr val="FFFFFF"/>
                </a:solidFill>
                <a:latin typeface="Arial"/>
                <a:cs typeface="Arial"/>
              </a:rPr>
              <a:t>) </a:t>
            </a:r>
          </a:p>
        </p:txBody>
      </p:sp>
      <p:sp>
        <p:nvSpPr>
          <p:cNvPr id="6" name="Sześciokąt 5">
            <a:extLst>
              <a:ext uri="{FF2B5EF4-FFF2-40B4-BE49-F238E27FC236}">
                <a16:creationId xmlns:a16="http://schemas.microsoft.com/office/drawing/2014/main" id="{F1ED5BCF-FC9D-A2DD-BB2B-2BF7F0B329BA}"/>
              </a:ext>
            </a:extLst>
          </p:cNvPr>
          <p:cNvSpPr/>
          <p:nvPr/>
        </p:nvSpPr>
        <p:spPr>
          <a:xfrm>
            <a:off x="9508943" y="3799328"/>
            <a:ext cx="866695" cy="747151"/>
          </a:xfrm>
          <a:prstGeom prst="hexagon">
            <a:avLst/>
          </a:prstGeom>
          <a:gradFill flip="none" rotWithShape="1">
            <a:gsLst>
              <a:gs pos="0">
                <a:srgbClr val="0070C0"/>
              </a:gs>
              <a:gs pos="74000">
                <a:srgbClr val="92D050"/>
              </a:gs>
              <a:gs pos="83000">
                <a:srgbClr val="92D050"/>
              </a:gs>
              <a:gs pos="100000">
                <a:srgbClr val="92D050"/>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sz="800" dirty="0">
              <a:solidFill>
                <a:srgbClr val="FFFFFF"/>
              </a:solidFill>
              <a:latin typeface="Arial"/>
              <a:cs typeface="Arial"/>
            </a:endParaRPr>
          </a:p>
        </p:txBody>
      </p:sp>
      <p:sp>
        <p:nvSpPr>
          <p:cNvPr id="7" name="pole tekstowe 6">
            <a:extLst>
              <a:ext uri="{FF2B5EF4-FFF2-40B4-BE49-F238E27FC236}">
                <a16:creationId xmlns:a16="http://schemas.microsoft.com/office/drawing/2014/main" id="{6A467CD5-9656-FE07-73A5-8444EF36E86C}"/>
              </a:ext>
            </a:extLst>
          </p:cNvPr>
          <p:cNvSpPr txBox="1"/>
          <p:nvPr/>
        </p:nvSpPr>
        <p:spPr>
          <a:xfrm>
            <a:off x="9495406" y="3899909"/>
            <a:ext cx="870686" cy="338554"/>
          </a:xfrm>
          <a:prstGeom prst="rect">
            <a:avLst/>
          </a:prstGeom>
          <a:noFill/>
        </p:spPr>
        <p:txBody>
          <a:bodyPr wrap="square">
            <a:spAutoFit/>
          </a:bodyPr>
          <a:lstStyle/>
          <a:p>
            <a:pPr algn="ctr"/>
            <a:r>
              <a:rPr lang="pl-PL" sz="800" b="1" dirty="0" err="1">
                <a:solidFill>
                  <a:srgbClr val="FFFFFF"/>
                </a:solidFill>
              </a:rPr>
              <a:t>R</a:t>
            </a:r>
            <a:r>
              <a:rPr lang="pl-PL" sz="800" b="1" i="0" u="none" strike="noStrike" cap="none" dirty="0" err="1">
                <a:solidFill>
                  <a:srgbClr val="FFFFFF"/>
                </a:solidFill>
                <a:latin typeface="Arial"/>
                <a:ea typeface="Arial"/>
                <a:cs typeface="Arial"/>
                <a:sym typeface="Arial"/>
              </a:rPr>
              <a:t>epurchase</a:t>
            </a:r>
            <a:r>
              <a:rPr lang="pl-PL" sz="800" b="1" i="0" u="none" strike="noStrike" cap="none" dirty="0">
                <a:solidFill>
                  <a:srgbClr val="FFFFFF"/>
                </a:solidFill>
                <a:latin typeface="Arial"/>
                <a:ea typeface="Arial"/>
                <a:cs typeface="Arial"/>
                <a:sym typeface="Arial"/>
              </a:rPr>
              <a:t>, </a:t>
            </a:r>
            <a:r>
              <a:rPr lang="pl-PL" sz="800" b="1" i="0" u="none" strike="noStrike" cap="none" dirty="0" err="1">
                <a:solidFill>
                  <a:srgbClr val="FFFFFF"/>
                </a:solidFill>
                <a:latin typeface="Arial"/>
                <a:ea typeface="Arial"/>
                <a:cs typeface="Arial"/>
                <a:sym typeface="Arial"/>
              </a:rPr>
              <a:t>frequency</a:t>
            </a:r>
            <a:endParaRPr lang="pl-PL" sz="800" b="1" dirty="0">
              <a:solidFill>
                <a:srgbClr val="FFFFFF"/>
              </a:solidFill>
              <a:latin typeface="Arial"/>
              <a:cs typeface="Arial"/>
            </a:endParaRPr>
          </a:p>
        </p:txBody>
      </p:sp>
      <p:sp>
        <p:nvSpPr>
          <p:cNvPr id="8" name="Owal 7">
            <a:extLst>
              <a:ext uri="{FF2B5EF4-FFF2-40B4-BE49-F238E27FC236}">
                <a16:creationId xmlns:a16="http://schemas.microsoft.com/office/drawing/2014/main" id="{E04D2E80-93AE-04D1-0C61-D4D4B1A2CACC}"/>
              </a:ext>
            </a:extLst>
          </p:cNvPr>
          <p:cNvSpPr/>
          <p:nvPr/>
        </p:nvSpPr>
        <p:spPr>
          <a:xfrm>
            <a:off x="2664434" y="2789202"/>
            <a:ext cx="5077734" cy="198290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„mapki </a:t>
            </a:r>
            <a:r>
              <a:rPr lang="pl-PL" dirty="0" err="1"/>
              <a:t>Kpiów</a:t>
            </a:r>
            <a:r>
              <a:rPr lang="pl-PL" dirty="0"/>
              <a:t>: </a:t>
            </a:r>
          </a:p>
          <a:p>
            <a:pPr algn="ctr"/>
            <a:r>
              <a:rPr lang="pl-PL" dirty="0"/>
              <a:t>1. szczególnie istotne dla FMCG</a:t>
            </a:r>
          </a:p>
          <a:p>
            <a:pPr algn="ctr"/>
            <a:r>
              <a:rPr lang="pl-PL" dirty="0"/>
              <a:t>2. Szczególnie istotne dla banków</a:t>
            </a:r>
          </a:p>
        </p:txBody>
      </p:sp>
    </p:spTree>
    <p:extLst>
      <p:ext uri="{BB962C8B-B14F-4D97-AF65-F5344CB8AC3E}">
        <p14:creationId xmlns:p14="http://schemas.microsoft.com/office/powerpoint/2010/main" val="3196518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p1"/>
          <p:cNvSpPr txBox="1">
            <a:spLocks noGrp="1"/>
          </p:cNvSpPr>
          <p:nvPr>
            <p:ph type="subTitle" idx="1"/>
          </p:nvPr>
        </p:nvSpPr>
        <p:spPr>
          <a:xfrm>
            <a:off x="902861" y="6387229"/>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075" name="Google Shape;1075;p1"/>
          <p:cNvPicPr preferRelativeResize="0"/>
          <p:nvPr/>
        </p:nvPicPr>
        <p:blipFill rotWithShape="1">
          <a:blip r:embed="rId3">
            <a:alphaModFix/>
          </a:blip>
          <a:srcRect/>
          <a:stretch/>
        </p:blipFill>
        <p:spPr>
          <a:xfrm>
            <a:off x="7792122" y="5590932"/>
            <a:ext cx="4021251" cy="1036193"/>
          </a:xfrm>
          <a:prstGeom prst="rect">
            <a:avLst/>
          </a:prstGeom>
          <a:noFill/>
          <a:ln>
            <a:noFill/>
          </a:ln>
        </p:spPr>
      </p:pic>
      <p:sp>
        <p:nvSpPr>
          <p:cNvPr id="1078" name="Google Shape;1078;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pl-PL"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a:t>
            </a:fld>
            <a:endParaRPr kumimoji="0" sz="1200" b="0" i="0" u="none" strike="noStrike" kern="0" cap="none" spc="0" normalizeH="0" baseline="0" noProof="0" dirty="0">
              <a:ln>
                <a:noFill/>
              </a:ln>
              <a:solidFill>
                <a:srgbClr val="888888"/>
              </a:solidFill>
              <a:effectLst/>
              <a:uLnTx/>
              <a:uFillTx/>
              <a:latin typeface="Calibri"/>
              <a:ea typeface="Calibri"/>
              <a:cs typeface="Calibri"/>
              <a:sym typeface="Calibri"/>
            </a:endParaRPr>
          </a:p>
        </p:txBody>
      </p:sp>
      <p:sp>
        <p:nvSpPr>
          <p:cNvPr id="2" name="Rectangle 1">
            <a:extLst>
              <a:ext uri="{FF2B5EF4-FFF2-40B4-BE49-F238E27FC236}">
                <a16:creationId xmlns:a16="http://schemas.microsoft.com/office/drawing/2014/main" id="{A98EEB18-6229-753F-AEE2-1A39F815FF3F}"/>
              </a:ext>
            </a:extLst>
          </p:cNvPr>
          <p:cNvSpPr/>
          <p:nvPr/>
        </p:nvSpPr>
        <p:spPr>
          <a:xfrm>
            <a:off x="642716" y="960122"/>
            <a:ext cx="7807650" cy="768096"/>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Business</a:t>
            </a:r>
            <a:r>
              <a:rPr kumimoji="0" lang="pl-PL" sz="1800" b="0" i="0" u="none" strike="noStrike" kern="1200" cap="none" spc="0" normalizeH="0" baseline="0" noProof="0" dirty="0">
                <a:ln>
                  <a:noFill/>
                </a:ln>
                <a:solidFill>
                  <a:srgbClr val="FFFFFF"/>
                </a:solidFill>
                <a:effectLst/>
                <a:uLnTx/>
                <a:uFillTx/>
                <a:latin typeface="Maven Pro" pitchFamily="2" charset="0"/>
                <a:ea typeface="+mn-ea"/>
                <a:cs typeface="+mn-cs"/>
                <a:sym typeface="Arial"/>
              </a:rPr>
              <a:t> metrics</a:t>
            </a:r>
            <a:endParaRPr kumimoji="0" lang="en-US" sz="1800" b="0"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3" name="Google Shape;1111;p24">
            <a:extLst>
              <a:ext uri="{FF2B5EF4-FFF2-40B4-BE49-F238E27FC236}">
                <a16:creationId xmlns:a16="http://schemas.microsoft.com/office/drawing/2014/main" id="{4CE0055E-69F3-F2F6-E11B-203C30FE121B}"/>
              </a:ext>
            </a:extLst>
          </p:cNvPr>
          <p:cNvSpPr/>
          <p:nvPr/>
        </p:nvSpPr>
        <p:spPr>
          <a:xfrm>
            <a:off x="642716" y="2819809"/>
            <a:ext cx="2562039" cy="769199"/>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Penetracja</a:t>
            </a:r>
            <a:endParaRPr kumimoji="0"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4" name="Google Shape;1095;p24">
            <a:extLst>
              <a:ext uri="{FF2B5EF4-FFF2-40B4-BE49-F238E27FC236}">
                <a16:creationId xmlns:a16="http://schemas.microsoft.com/office/drawing/2014/main" id="{48D49CB7-0024-0ED1-1DBE-A7C3E4156649}"/>
              </a:ext>
            </a:extLst>
          </p:cNvPr>
          <p:cNvSpPr/>
          <p:nvPr/>
        </p:nvSpPr>
        <p:spPr>
          <a:xfrm>
            <a:off x="5276751" y="2876660"/>
            <a:ext cx="1819457" cy="560908"/>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Skuteczna konwersja</a:t>
            </a:r>
            <a:endParaRPr kumimoji="0"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5" name="Google Shape;1096;p24">
            <a:extLst>
              <a:ext uri="{FF2B5EF4-FFF2-40B4-BE49-F238E27FC236}">
                <a16:creationId xmlns:a16="http://schemas.microsoft.com/office/drawing/2014/main" id="{4A70A0A8-2517-E026-CF42-17CBEB5FD3F5}"/>
              </a:ext>
            </a:extLst>
          </p:cNvPr>
          <p:cNvSpPr/>
          <p:nvPr/>
        </p:nvSpPr>
        <p:spPr>
          <a:xfrm>
            <a:off x="3436235" y="2868092"/>
            <a:ext cx="1765157" cy="560908"/>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Liczba nowych/ aktywnych użytkowników/ konsumentów</a:t>
            </a:r>
            <a:endParaRPr kumimoji="0" sz="105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6" name="Google Shape;1106;p24">
            <a:extLst>
              <a:ext uri="{FF2B5EF4-FFF2-40B4-BE49-F238E27FC236}">
                <a16:creationId xmlns:a16="http://schemas.microsoft.com/office/drawing/2014/main" id="{F4B4C313-8A40-FFE8-5C96-54CA2732184B}"/>
              </a:ext>
            </a:extLst>
          </p:cNvPr>
          <p:cNvSpPr/>
          <p:nvPr/>
        </p:nvSpPr>
        <p:spPr>
          <a:xfrm>
            <a:off x="7171567" y="2868092"/>
            <a:ext cx="2077820" cy="55209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Odpływ klientów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 [</a:t>
            </a:r>
            <a:r>
              <a:rPr kumimoji="0" lang="pl-PL" sz="1100" b="1" i="0" u="none" strike="noStrike" kern="1200" cap="none" spc="0" normalizeH="0" baseline="0" noProof="0" dirty="0" err="1">
                <a:ln>
                  <a:noFill/>
                </a:ln>
                <a:solidFill>
                  <a:srgbClr val="FFFFFF"/>
                </a:solidFill>
                <a:effectLst/>
                <a:uLnTx/>
                <a:uFillTx/>
                <a:latin typeface="Maven Pro" pitchFamily="2" charset="0"/>
                <a:ea typeface="+mn-ea"/>
                <a:cs typeface="+mn-cs"/>
                <a:sym typeface="Arial"/>
              </a:rPr>
              <a:t>Churn</a:t>
            </a:r>
            <a:r>
              <a:rPr kumimoji="0" lang="pl-PL"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a:t>
            </a:r>
            <a:endParaRPr kumimoji="0"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8" name="Google Shape;1111;p24">
            <a:extLst>
              <a:ext uri="{FF2B5EF4-FFF2-40B4-BE49-F238E27FC236}">
                <a16:creationId xmlns:a16="http://schemas.microsoft.com/office/drawing/2014/main" id="{122F47A7-B4DB-2359-3914-E1538E9D5039}"/>
              </a:ext>
            </a:extLst>
          </p:cNvPr>
          <p:cNvSpPr/>
          <p:nvPr/>
        </p:nvSpPr>
        <p:spPr>
          <a:xfrm>
            <a:off x="5999034" y="1855858"/>
            <a:ext cx="2808842" cy="701041"/>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Kształtowanie ceny [deklaracja a zachowanie]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20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 </a:t>
            </a:r>
            <a:r>
              <a:rPr kumimoji="0" lang="pl-PL" sz="14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Elastyczność cenowa</a:t>
            </a:r>
            <a:endParaRPr kumimoji="0" sz="20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9" name="Rectangle 8">
            <a:extLst>
              <a:ext uri="{FF2B5EF4-FFF2-40B4-BE49-F238E27FC236}">
                <a16:creationId xmlns:a16="http://schemas.microsoft.com/office/drawing/2014/main" id="{EAD3A0DA-9F63-24B1-6CCC-371CEBA10F6A}"/>
              </a:ext>
            </a:extLst>
          </p:cNvPr>
          <p:cNvSpPr/>
          <p:nvPr/>
        </p:nvSpPr>
        <p:spPr>
          <a:xfrm>
            <a:off x="642715" y="5094850"/>
            <a:ext cx="7807649" cy="768096"/>
          </a:xfrm>
          <a:prstGeom prst="rect">
            <a:avLst/>
          </a:prstGeom>
          <a:solidFill>
            <a:srgbClr val="00B050"/>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prstClr val="white"/>
                </a:solidFill>
                <a:effectLst/>
                <a:uLnTx/>
                <a:uFillTx/>
                <a:latin typeface="Maven Pro" pitchFamily="2" charset="0"/>
                <a:ea typeface="+mn-ea"/>
                <a:cs typeface="Arial"/>
                <a:sym typeface="Arial"/>
              </a:rPr>
              <a:t>Wskaźnik relacji z klientem [</a:t>
            </a:r>
            <a:r>
              <a:rPr kumimoji="0" lang="pl-PL" sz="1800" b="1" i="0" u="none" strike="noStrike" kern="0" cap="none" spc="0" normalizeH="0" baseline="0" noProof="0" dirty="0" err="1">
                <a:ln>
                  <a:noFill/>
                </a:ln>
                <a:solidFill>
                  <a:prstClr val="white"/>
                </a:solidFill>
                <a:effectLst/>
                <a:uLnTx/>
                <a:uFillTx/>
                <a:latin typeface="Maven Pro" pitchFamily="2" charset="0"/>
                <a:ea typeface="+mn-ea"/>
                <a:cs typeface="Arial"/>
                <a:sym typeface="Arial"/>
              </a:rPr>
              <a:t>Relationship</a:t>
            </a:r>
            <a:r>
              <a:rPr kumimoji="0" lang="pl-PL" sz="1800" b="1" i="0" u="none" strike="noStrike" kern="0" cap="none" spc="0" normalizeH="0" baseline="0" noProof="0" dirty="0">
                <a:ln>
                  <a:noFill/>
                </a:ln>
                <a:solidFill>
                  <a:prstClr val="white"/>
                </a:solidFill>
                <a:effectLst/>
                <a:uLnTx/>
                <a:uFillTx/>
                <a:latin typeface="Maven Pro" pitchFamily="2" charset="0"/>
                <a:ea typeface="+mn-ea"/>
                <a:cs typeface="Arial"/>
                <a:sym typeface="Arial"/>
              </a:rPr>
              <a:t> </a:t>
            </a:r>
            <a:r>
              <a:rPr kumimoji="0" lang="pl-PL" sz="1800" b="0" i="0" u="none" strike="noStrike" kern="0" cap="none" spc="0" normalizeH="0" baseline="0" noProof="0" dirty="0" err="1">
                <a:ln>
                  <a:noFill/>
                </a:ln>
                <a:solidFill>
                  <a:prstClr val="white"/>
                </a:solidFill>
                <a:effectLst/>
                <a:uLnTx/>
                <a:uFillTx/>
                <a:latin typeface="Maven Pro" pitchFamily="2" charset="0"/>
                <a:ea typeface="+mn-ea"/>
                <a:cs typeface="Arial"/>
                <a:sym typeface="Arial"/>
              </a:rPr>
              <a:t>metrics</a:t>
            </a:r>
            <a:r>
              <a:rPr kumimoji="0" lang="pl-PL" sz="1800" b="0" i="0" u="none" strike="noStrike" kern="0" cap="none" spc="0" normalizeH="0" baseline="0" noProof="0" dirty="0">
                <a:ln>
                  <a:noFill/>
                </a:ln>
                <a:solidFill>
                  <a:prstClr val="white"/>
                </a:solidFill>
                <a:effectLst/>
                <a:uLnTx/>
                <a:uFillTx/>
                <a:latin typeface="Maven Pro" pitchFamily="2" charset="0"/>
                <a:ea typeface="+mn-ea"/>
                <a:cs typeface="Arial"/>
                <a:sym typeface="Arial"/>
              </a:rPr>
              <a:t>]</a:t>
            </a:r>
            <a:endParaRPr kumimoji="0" lang="en-US" sz="1800" b="0" i="0" u="none" strike="noStrike" kern="0" cap="none" spc="0" normalizeH="0" baseline="0" noProof="0" dirty="0">
              <a:ln>
                <a:noFill/>
              </a:ln>
              <a:solidFill>
                <a:prstClr val="white"/>
              </a:solidFill>
              <a:effectLst/>
              <a:uLnTx/>
              <a:uFillTx/>
              <a:latin typeface="Maven Pro" pitchFamily="2" charset="0"/>
              <a:ea typeface="+mn-ea"/>
              <a:cs typeface="Arial"/>
              <a:sym typeface="Arial"/>
            </a:endParaRPr>
          </a:p>
        </p:txBody>
      </p:sp>
      <p:sp>
        <p:nvSpPr>
          <p:cNvPr id="15" name="Rectangle: Rounded Corners 14">
            <a:extLst>
              <a:ext uri="{FF2B5EF4-FFF2-40B4-BE49-F238E27FC236}">
                <a16:creationId xmlns:a16="http://schemas.microsoft.com/office/drawing/2014/main" id="{434B6946-DEDD-E0F1-F323-C879197D5441}"/>
              </a:ext>
            </a:extLst>
          </p:cNvPr>
          <p:cNvSpPr/>
          <p:nvPr/>
        </p:nvSpPr>
        <p:spPr>
          <a:xfrm>
            <a:off x="642715" y="5944182"/>
            <a:ext cx="3975539" cy="809296"/>
          </a:xfrm>
          <a:prstGeom prst="roundRect">
            <a:avLst/>
          </a:prstGeom>
          <a:solidFill>
            <a:srgbClr val="00B050"/>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white"/>
                </a:solidFill>
                <a:effectLst/>
                <a:uLnTx/>
                <a:uFillTx/>
                <a:latin typeface="Aptos" panose="02110004020202020204"/>
                <a:ea typeface="+mn-ea"/>
                <a:cs typeface="Arial"/>
                <a:sym typeface="Arial"/>
              </a:rPr>
              <a:t>Wskaźnik satysfakcji klienta [Customer </a:t>
            </a:r>
            <a:r>
              <a:rPr kumimoji="0" lang="pl-PL" sz="1800" b="0" i="0" u="none" strike="noStrike" kern="0" cap="none" spc="0" normalizeH="0" baseline="0" noProof="0" dirty="0" err="1">
                <a:ln>
                  <a:noFill/>
                </a:ln>
                <a:solidFill>
                  <a:prstClr val="white"/>
                </a:solidFill>
                <a:effectLst/>
                <a:uLnTx/>
                <a:uFillTx/>
                <a:latin typeface="Aptos" panose="02110004020202020204"/>
                <a:ea typeface="+mn-ea"/>
                <a:cs typeface="Arial"/>
                <a:sym typeface="Arial"/>
              </a:rPr>
              <a:t>Satisfaction</a:t>
            </a:r>
            <a:r>
              <a:rPr kumimoji="0" lang="pl-PL" sz="1800" b="0" i="0" u="none" strike="noStrike" kern="0" cap="none" spc="0" normalizeH="0" baseline="0" noProof="0" dirty="0">
                <a:ln>
                  <a:noFill/>
                </a:ln>
                <a:solidFill>
                  <a:prstClr val="white"/>
                </a:solidFill>
                <a:effectLst/>
                <a:uLnTx/>
                <a:uFillTx/>
                <a:latin typeface="Aptos" panose="02110004020202020204"/>
                <a:ea typeface="+mn-ea"/>
                <a:cs typeface="Arial"/>
                <a:sym typeface="Arial"/>
              </a:rPr>
              <a:t> [CSI]]</a:t>
            </a: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Arial"/>
              <a:sym typeface="Arial"/>
            </a:endParaRPr>
          </a:p>
        </p:txBody>
      </p:sp>
      <p:sp>
        <p:nvSpPr>
          <p:cNvPr id="18" name="Rectangle: Rounded Corners 17">
            <a:extLst>
              <a:ext uri="{FF2B5EF4-FFF2-40B4-BE49-F238E27FC236}">
                <a16:creationId xmlns:a16="http://schemas.microsoft.com/office/drawing/2014/main" id="{AF303AB1-FBDD-D2BB-2D50-B675F3F69DBA}"/>
              </a:ext>
            </a:extLst>
          </p:cNvPr>
          <p:cNvSpPr/>
          <p:nvPr/>
        </p:nvSpPr>
        <p:spPr>
          <a:xfrm>
            <a:off x="4773697" y="5943700"/>
            <a:ext cx="3656199" cy="809296"/>
          </a:xfrm>
          <a:prstGeom prst="roundRect">
            <a:avLst/>
          </a:prstGeom>
          <a:solidFill>
            <a:srgbClr val="00B050"/>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white"/>
                </a:solidFill>
                <a:effectLst/>
                <a:uLnTx/>
                <a:uFillTx/>
                <a:latin typeface="Aptos" panose="02110004020202020204"/>
                <a:ea typeface="+mn-ea"/>
                <a:cs typeface="Arial"/>
                <a:sym typeface="Arial"/>
              </a:rPr>
              <a:t>Wskaźnik rekomendacji [NPS]</a:t>
            </a: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Arial"/>
              <a:sym typeface="Arial"/>
            </a:endParaRPr>
          </a:p>
        </p:txBody>
      </p:sp>
      <p:sp>
        <p:nvSpPr>
          <p:cNvPr id="21" name="Title 3">
            <a:extLst>
              <a:ext uri="{FF2B5EF4-FFF2-40B4-BE49-F238E27FC236}">
                <a16:creationId xmlns:a16="http://schemas.microsoft.com/office/drawing/2014/main" id="{B57C00FC-4036-DE3E-F651-957F1A25EE86}"/>
              </a:ext>
            </a:extLst>
          </p:cNvPr>
          <p:cNvSpPr txBox="1">
            <a:spLocks/>
          </p:cNvSpPr>
          <p:nvPr/>
        </p:nvSpPr>
        <p:spPr>
          <a:xfrm>
            <a:off x="490728" y="1"/>
            <a:ext cx="10515600" cy="8321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Revised </a:t>
            </a: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metrics</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a:t>
            </a: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recommendation</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(wrzesień)</a:t>
            </a:r>
            <a:endParaRPr kumimoji="0" lang="en-US"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endParaRPr>
          </a:p>
        </p:txBody>
      </p:sp>
      <p:sp>
        <p:nvSpPr>
          <p:cNvPr id="22" name="Title 3">
            <a:extLst>
              <a:ext uri="{FF2B5EF4-FFF2-40B4-BE49-F238E27FC236}">
                <a16:creationId xmlns:a16="http://schemas.microsoft.com/office/drawing/2014/main" id="{A5D9D379-EBE9-5ACB-A2F7-255E5B0B1B76}"/>
              </a:ext>
            </a:extLst>
          </p:cNvPr>
          <p:cNvSpPr txBox="1">
            <a:spLocks/>
          </p:cNvSpPr>
          <p:nvPr/>
        </p:nvSpPr>
        <p:spPr>
          <a:xfrm>
            <a:off x="9033320" y="1774283"/>
            <a:ext cx="3158680" cy="832104"/>
          </a:xfrm>
          <a:prstGeom prst="rect">
            <a:avLst/>
          </a:prstGeom>
          <a:noFill/>
          <a:ln>
            <a:noFill/>
          </a:ln>
        </p:spPr>
        <p:txBody>
          <a:bodyPr spcFirstLastPara="1" wrap="square" lIns="91425" tIns="45700" rIns="91425" bIns="45700" anchor="b" anchorCtr="0">
            <a:normAutofit fontScale="325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6000"/>
              <a:buFont typeface="Calibri"/>
              <a:buNone/>
              <a:tabLst/>
              <a:defRPr/>
            </a:pPr>
            <a:r>
              <a:rPr kumimoji="0" lang="pl-PL" sz="6000" b="0" i="0" u="none" strike="noStrike" kern="0" cap="none" spc="0" normalizeH="0" baseline="0" noProof="0" dirty="0">
                <a:ln>
                  <a:noFill/>
                </a:ln>
                <a:solidFill>
                  <a:srgbClr val="000000"/>
                </a:solidFill>
                <a:effectLst/>
                <a:uLnTx/>
                <a:uFillTx/>
                <a:latin typeface="Maven Pro" pitchFamily="2" charset="0"/>
                <a:cs typeface="Calibri"/>
                <a:sym typeface="Calibri"/>
              </a:rPr>
              <a:t>14 KPI </a:t>
            </a:r>
          </a:p>
          <a:p>
            <a:pPr marL="0" marR="0" lvl="0" indent="0" algn="ctr" defTabSz="914400" rtl="0" eaLnBrk="1" fontAlgn="auto" latinLnBrk="0" hangingPunct="1">
              <a:lnSpc>
                <a:spcPct val="90000"/>
              </a:lnSpc>
              <a:spcBef>
                <a:spcPts val="0"/>
              </a:spcBef>
              <a:spcAft>
                <a:spcPts val="0"/>
              </a:spcAft>
              <a:buClr>
                <a:srgbClr val="000000"/>
              </a:buClr>
              <a:buSzPts val="6000"/>
              <a:buFont typeface="Calibri"/>
              <a:buNone/>
              <a:tabLst/>
              <a:defRPr/>
            </a:pPr>
            <a:r>
              <a:rPr kumimoji="0" lang="pl-PL" sz="6000" b="0" i="0" u="none" strike="noStrike" kern="0" cap="none" spc="0" normalizeH="0" baseline="0" noProof="0" dirty="0">
                <a:ln>
                  <a:noFill/>
                </a:ln>
                <a:solidFill>
                  <a:srgbClr val="000000"/>
                </a:solidFill>
                <a:effectLst/>
                <a:uLnTx/>
                <a:uFillTx/>
                <a:latin typeface="Maven Pro" pitchFamily="2" charset="0"/>
                <a:cs typeface="Calibri"/>
                <a:sym typeface="Calibri"/>
              </a:rPr>
              <a:t>(vs 8 w modelu szwedzkim)</a:t>
            </a:r>
            <a:endParaRPr kumimoji="0" lang="en-US" sz="6000" b="0" i="0" u="none" strike="noStrike" kern="0" cap="none" spc="0" normalizeH="0" baseline="0" noProof="0" dirty="0">
              <a:ln>
                <a:noFill/>
              </a:ln>
              <a:solidFill>
                <a:srgbClr val="000000"/>
              </a:solidFill>
              <a:effectLst/>
              <a:uLnTx/>
              <a:uFillTx/>
              <a:latin typeface="Maven Pro" pitchFamily="2" charset="0"/>
              <a:cs typeface="Calibri"/>
              <a:sym typeface="Calibri"/>
            </a:endParaRPr>
          </a:p>
        </p:txBody>
      </p:sp>
      <p:sp>
        <p:nvSpPr>
          <p:cNvPr id="24" name="Title 3">
            <a:extLst>
              <a:ext uri="{FF2B5EF4-FFF2-40B4-BE49-F238E27FC236}">
                <a16:creationId xmlns:a16="http://schemas.microsoft.com/office/drawing/2014/main" id="{F26D8BEF-940E-9DCF-16E5-4DA280D945DB}"/>
              </a:ext>
            </a:extLst>
          </p:cNvPr>
          <p:cNvSpPr txBox="1">
            <a:spLocks/>
          </p:cNvSpPr>
          <p:nvPr/>
        </p:nvSpPr>
        <p:spPr>
          <a:xfrm>
            <a:off x="8631068" y="5590932"/>
            <a:ext cx="3447529" cy="832104"/>
          </a:xfrm>
          <a:prstGeom prst="rect">
            <a:avLst/>
          </a:prstGeom>
          <a:noFill/>
          <a:ln>
            <a:noFill/>
          </a:ln>
        </p:spPr>
        <p:txBody>
          <a:bodyPr spcFirstLastPara="1" wrap="square" lIns="91425" tIns="45700" rIns="91425" bIns="45700" anchor="b" anchorCtr="0">
            <a:normAutofit fontScale="325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6000"/>
              <a:buFont typeface="Calibri"/>
              <a:buNone/>
              <a:tabLst/>
              <a:defRPr/>
            </a:pPr>
            <a:r>
              <a:rPr kumimoji="0" lang="pl-PL" sz="6000" b="0" i="0" u="none" strike="noStrike" kern="0" cap="none" spc="0" normalizeH="0" baseline="0" noProof="0" dirty="0">
                <a:ln>
                  <a:noFill/>
                </a:ln>
                <a:solidFill>
                  <a:srgbClr val="000000"/>
                </a:solidFill>
                <a:effectLst/>
                <a:uLnTx/>
                <a:uFillTx/>
                <a:latin typeface="Maven Pro" pitchFamily="2" charset="0"/>
                <a:cs typeface="Calibri"/>
                <a:sym typeface="Calibri"/>
              </a:rPr>
              <a:t>2 KPI </a:t>
            </a:r>
          </a:p>
          <a:p>
            <a:pPr marL="0" marR="0" lvl="0" indent="0" algn="ctr" defTabSz="914400" rtl="0" eaLnBrk="1" fontAlgn="auto" latinLnBrk="0" hangingPunct="1">
              <a:lnSpc>
                <a:spcPct val="90000"/>
              </a:lnSpc>
              <a:spcBef>
                <a:spcPts val="0"/>
              </a:spcBef>
              <a:spcAft>
                <a:spcPts val="0"/>
              </a:spcAft>
              <a:buClr>
                <a:srgbClr val="000000"/>
              </a:buClr>
              <a:buSzPts val="6000"/>
              <a:buFont typeface="Calibri"/>
              <a:buNone/>
              <a:tabLst/>
              <a:defRPr/>
            </a:pPr>
            <a:r>
              <a:rPr kumimoji="0" lang="pl-PL" sz="6000" b="0" i="0" u="none" strike="noStrike" kern="0" cap="none" spc="0" normalizeH="0" baseline="0" noProof="0" dirty="0">
                <a:ln>
                  <a:noFill/>
                </a:ln>
                <a:solidFill>
                  <a:srgbClr val="000000"/>
                </a:solidFill>
                <a:effectLst/>
                <a:uLnTx/>
                <a:uFillTx/>
                <a:latin typeface="Maven Pro" pitchFamily="2" charset="0"/>
                <a:cs typeface="Calibri"/>
                <a:sym typeface="Calibri"/>
              </a:rPr>
              <a:t>(vs 4 w modelu szwedzkim)</a:t>
            </a:r>
            <a:endParaRPr kumimoji="0" lang="en-US" sz="6000" b="0" i="0" u="none" strike="noStrike" kern="0" cap="none" spc="0" normalizeH="0" baseline="0" noProof="0" dirty="0">
              <a:ln>
                <a:noFill/>
              </a:ln>
              <a:solidFill>
                <a:srgbClr val="000000"/>
              </a:solidFill>
              <a:effectLst/>
              <a:uLnTx/>
              <a:uFillTx/>
              <a:latin typeface="Maven Pro" pitchFamily="2" charset="0"/>
              <a:cs typeface="Calibri"/>
              <a:sym typeface="Calibri"/>
            </a:endParaRPr>
          </a:p>
        </p:txBody>
      </p:sp>
      <p:sp>
        <p:nvSpPr>
          <p:cNvPr id="10" name="Google Shape;1111;p24">
            <a:extLst>
              <a:ext uri="{FF2B5EF4-FFF2-40B4-BE49-F238E27FC236}">
                <a16:creationId xmlns:a16="http://schemas.microsoft.com/office/drawing/2014/main" id="{281206B6-4C06-CD83-260C-673312B6A6A8}"/>
              </a:ext>
            </a:extLst>
          </p:cNvPr>
          <p:cNvSpPr/>
          <p:nvPr/>
        </p:nvSpPr>
        <p:spPr>
          <a:xfrm>
            <a:off x="629652" y="1837188"/>
            <a:ext cx="2653480" cy="769199"/>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Przychody ze sprzedaży/ Zysk</a:t>
            </a:r>
            <a:endParaRPr kumimoji="0"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11" name="Google Shape;1095;p24">
            <a:extLst>
              <a:ext uri="{FF2B5EF4-FFF2-40B4-BE49-F238E27FC236}">
                <a16:creationId xmlns:a16="http://schemas.microsoft.com/office/drawing/2014/main" id="{C2BD31EB-71ED-B36E-EBD2-4610F8F4F438}"/>
              </a:ext>
            </a:extLst>
          </p:cNvPr>
          <p:cNvSpPr/>
          <p:nvPr/>
        </p:nvSpPr>
        <p:spPr>
          <a:xfrm>
            <a:off x="3414676" y="1837188"/>
            <a:ext cx="2472317" cy="729871"/>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Udziały rynkowe [Wartość/ Ilość]</a:t>
            </a:r>
            <a:endParaRPr kumimoji="0"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13" name="Google Shape;1111;p24">
            <a:extLst>
              <a:ext uri="{FF2B5EF4-FFF2-40B4-BE49-F238E27FC236}">
                <a16:creationId xmlns:a16="http://schemas.microsoft.com/office/drawing/2014/main" id="{F6425171-ED60-5B66-BFEB-E63E083F370D}"/>
              </a:ext>
            </a:extLst>
          </p:cNvPr>
          <p:cNvSpPr/>
          <p:nvPr/>
        </p:nvSpPr>
        <p:spPr>
          <a:xfrm>
            <a:off x="642715" y="3822142"/>
            <a:ext cx="5174611" cy="858944"/>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1. Dochodowość klienta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Avr</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per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customer</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purchase</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repurchase</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frequency</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2. CLV</a:t>
            </a:r>
            <a:endParaRPr kumimoji="0" sz="14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14" name="Google Shape;1106;p24">
            <a:extLst>
              <a:ext uri="{FF2B5EF4-FFF2-40B4-BE49-F238E27FC236}">
                <a16:creationId xmlns:a16="http://schemas.microsoft.com/office/drawing/2014/main" id="{7B6948B9-F70C-FE23-EFA1-D3EFF61A37DA}"/>
              </a:ext>
            </a:extLst>
          </p:cNvPr>
          <p:cNvSpPr/>
          <p:nvPr/>
        </p:nvSpPr>
        <p:spPr>
          <a:xfrm>
            <a:off x="5999034" y="3757329"/>
            <a:ext cx="2430862" cy="89482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ROI/ Net </a:t>
            </a:r>
            <a:r>
              <a:rPr kumimoji="0" lang="pl-PL" sz="1800" b="1" i="0" u="none" strike="noStrike" kern="1200" cap="none" spc="0" normalizeH="0" baseline="0" noProof="0" dirty="0" err="1">
                <a:ln>
                  <a:noFill/>
                </a:ln>
                <a:solidFill>
                  <a:srgbClr val="FFFFFF"/>
                </a:solidFill>
                <a:effectLst/>
                <a:uLnTx/>
                <a:uFillTx/>
                <a:latin typeface="Maven Pro" pitchFamily="2" charset="0"/>
                <a:ea typeface="+mn-ea"/>
                <a:cs typeface="+mn-cs"/>
                <a:sym typeface="Arial"/>
              </a:rPr>
              <a:t>Contribution</a:t>
            </a:r>
            <a:endParaRPr kumimoji="0"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7" name="Prostokąt 6">
            <a:extLst>
              <a:ext uri="{FF2B5EF4-FFF2-40B4-BE49-F238E27FC236}">
                <a16:creationId xmlns:a16="http://schemas.microsoft.com/office/drawing/2014/main" id="{E56F9923-D608-2C29-C4B0-1D7AC2CC5258}"/>
              </a:ext>
            </a:extLst>
          </p:cNvPr>
          <p:cNvSpPr/>
          <p:nvPr/>
        </p:nvSpPr>
        <p:spPr>
          <a:xfrm>
            <a:off x="490728" y="832105"/>
            <a:ext cx="11587869" cy="3968495"/>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606945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3">
          <a:extLst>
            <a:ext uri="{FF2B5EF4-FFF2-40B4-BE49-F238E27FC236}">
              <a16:creationId xmlns:a16="http://schemas.microsoft.com/office/drawing/2014/main" id="{7C3B1FA3-75C4-0E36-210E-E1B0318BDB7E}"/>
            </a:ext>
          </a:extLst>
        </p:cNvPr>
        <p:cNvGrpSpPr/>
        <p:nvPr/>
      </p:nvGrpSpPr>
      <p:grpSpPr>
        <a:xfrm>
          <a:off x="0" y="0"/>
          <a:ext cx="0" cy="0"/>
          <a:chOff x="0" y="0"/>
          <a:chExt cx="0" cy="0"/>
        </a:xfrm>
      </p:grpSpPr>
      <p:sp>
        <p:nvSpPr>
          <p:cNvPr id="1364" name="Google Shape;1364;p39">
            <a:extLst>
              <a:ext uri="{FF2B5EF4-FFF2-40B4-BE49-F238E27FC236}">
                <a16:creationId xmlns:a16="http://schemas.microsoft.com/office/drawing/2014/main" id="{6D69AE39-7A29-E18B-5BB5-62C804BAB0AF}"/>
              </a:ext>
            </a:extLst>
          </p:cNvPr>
          <p:cNvSpPr txBox="1">
            <a:spLocks noGrp="1"/>
          </p:cNvSpPr>
          <p:nvPr>
            <p:ph type="title"/>
          </p:nvPr>
        </p:nvSpPr>
        <p:spPr>
          <a:xfrm>
            <a:off x="493985" y="365125"/>
            <a:ext cx="11046082" cy="1325563"/>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Revised</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a:t>
            </a: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metrics</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a:t>
            </a: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recommendation</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(18.10)</a:t>
            </a:r>
            <a:endParaRPr kumimoji="0" lang="en-US"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endParaRPr>
          </a:p>
        </p:txBody>
      </p:sp>
      <p:pic>
        <p:nvPicPr>
          <p:cNvPr id="1366" name="Google Shape;1366;p39">
            <a:extLst>
              <a:ext uri="{FF2B5EF4-FFF2-40B4-BE49-F238E27FC236}">
                <a16:creationId xmlns:a16="http://schemas.microsoft.com/office/drawing/2014/main" id="{C55AA5E0-D09E-1E40-4608-271AD1B64FA4}"/>
              </a:ext>
            </a:extLst>
          </p:cNvPr>
          <p:cNvPicPr preferRelativeResize="0"/>
          <p:nvPr/>
        </p:nvPicPr>
        <p:blipFill rotWithShape="1">
          <a:blip r:embed="rId3">
            <a:alphaModFix/>
          </a:blip>
          <a:srcRect/>
          <a:stretch/>
        </p:blipFill>
        <p:spPr>
          <a:xfrm>
            <a:off x="734610" y="2400909"/>
            <a:ext cx="1028052" cy="1017114"/>
          </a:xfrm>
          <a:prstGeom prst="rect">
            <a:avLst/>
          </a:prstGeom>
          <a:noFill/>
          <a:ln>
            <a:noFill/>
          </a:ln>
        </p:spPr>
      </p:pic>
      <p:sp>
        <p:nvSpPr>
          <p:cNvPr id="1367" name="Google Shape;1367;p39">
            <a:extLst>
              <a:ext uri="{FF2B5EF4-FFF2-40B4-BE49-F238E27FC236}">
                <a16:creationId xmlns:a16="http://schemas.microsoft.com/office/drawing/2014/main" id="{B92F96EB-ABBF-75A2-49D1-E966FE2F6F08}"/>
              </a:ext>
            </a:extLst>
          </p:cNvPr>
          <p:cNvSpPr/>
          <p:nvPr/>
        </p:nvSpPr>
        <p:spPr>
          <a:xfrm>
            <a:off x="764762" y="1510506"/>
            <a:ext cx="1436302" cy="769436"/>
          </a:xfrm>
          <a:prstGeom prst="rect">
            <a:avLst/>
          </a:prstGeom>
          <a:solidFill>
            <a:srgbClr val="C32025"/>
          </a:solidFill>
          <a:ln w="25400" cap="flat" cmpd="sng">
            <a:solidFill>
              <a:srgbClr val="1C3052"/>
            </a:solidFill>
            <a:prstDash val="solid"/>
            <a:round/>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pl-PL" sz="1200" b="0" i="0" u="none" strike="noStrike" cap="none" dirty="0">
                <a:solidFill>
                  <a:srgbClr val="FFFFFF"/>
                </a:solidFill>
                <a:latin typeface="Arial"/>
                <a:ea typeface="Arial"/>
                <a:cs typeface="Arial"/>
                <a:sym typeface="Arial"/>
              </a:rPr>
              <a:t>1. Sales </a:t>
            </a:r>
            <a:r>
              <a:rPr lang="pl-PL" sz="1200" b="0" i="0" u="none" strike="noStrike" cap="none" dirty="0" err="1">
                <a:solidFill>
                  <a:srgbClr val="FFFFFF"/>
                </a:solidFill>
                <a:latin typeface="Arial"/>
                <a:ea typeface="Arial"/>
                <a:cs typeface="Arial"/>
                <a:sym typeface="Arial"/>
              </a:rPr>
              <a:t>revenue</a:t>
            </a:r>
            <a:r>
              <a:rPr lang="pl-PL" sz="1200" b="0" i="0" u="none" strike="noStrike" cap="none" dirty="0">
                <a:solidFill>
                  <a:srgbClr val="FFFFFF"/>
                </a:solidFill>
                <a:latin typeface="Arial"/>
                <a:ea typeface="Arial"/>
                <a:cs typeface="Arial"/>
                <a:sym typeface="Arial"/>
              </a:rPr>
              <a:t>/</a:t>
            </a:r>
            <a:r>
              <a:rPr lang="pl-PL" sz="1200" b="0" i="0" u="none" strike="noStrike" cap="none" dirty="0" err="1">
                <a:solidFill>
                  <a:srgbClr val="FFFFFF"/>
                </a:solidFill>
                <a:latin typeface="Arial"/>
                <a:ea typeface="Arial"/>
                <a:cs typeface="Arial"/>
                <a:sym typeface="Arial"/>
              </a:rPr>
              <a:t>Margin</a:t>
            </a:r>
            <a:r>
              <a:rPr lang="pl-PL" sz="1200" b="0" i="0" u="none" strike="noStrike" cap="none" dirty="0">
                <a:solidFill>
                  <a:srgbClr val="FFFFFF"/>
                </a:solidFill>
                <a:latin typeface="Arial"/>
                <a:ea typeface="Arial"/>
                <a:cs typeface="Arial"/>
                <a:sym typeface="Arial"/>
              </a:rPr>
              <a:t>/ profit</a:t>
            </a:r>
            <a:endParaRPr dirty="0"/>
          </a:p>
        </p:txBody>
      </p:sp>
      <p:sp>
        <p:nvSpPr>
          <p:cNvPr id="1368" name="Google Shape;1368;p39">
            <a:extLst>
              <a:ext uri="{FF2B5EF4-FFF2-40B4-BE49-F238E27FC236}">
                <a16:creationId xmlns:a16="http://schemas.microsoft.com/office/drawing/2014/main" id="{D1C1D1A5-B917-CF6E-C5D7-CFB8F925C5A1}"/>
              </a:ext>
            </a:extLst>
          </p:cNvPr>
          <p:cNvSpPr/>
          <p:nvPr/>
        </p:nvSpPr>
        <p:spPr>
          <a:xfrm>
            <a:off x="1947285" y="2486471"/>
            <a:ext cx="1199113" cy="864704"/>
          </a:xfrm>
          <a:prstGeom prst="rect">
            <a:avLst/>
          </a:prstGeom>
          <a:solidFill>
            <a:srgbClr val="C32025"/>
          </a:solidFill>
          <a:ln w="25400" cap="flat" cmpd="sng">
            <a:solidFill>
              <a:srgbClr val="1C3052"/>
            </a:solidFill>
            <a:prstDash val="solid"/>
            <a:round/>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pl-PL" sz="1100" dirty="0">
                <a:solidFill>
                  <a:srgbClr val="FFFFFF"/>
                </a:solidFill>
              </a:rPr>
              <a:t>5.</a:t>
            </a:r>
            <a:r>
              <a:rPr lang="pl-PL" sz="1100" b="0" i="0" u="none" strike="noStrike" cap="none" dirty="0">
                <a:solidFill>
                  <a:srgbClr val="FFFFFF"/>
                </a:solidFill>
                <a:latin typeface="Arial"/>
                <a:ea typeface="Arial"/>
                <a:cs typeface="Arial"/>
                <a:sym typeface="Arial"/>
              </a:rPr>
              <a:t> Market </a:t>
            </a:r>
            <a:r>
              <a:rPr lang="pl-PL" sz="1100" b="0" i="0" u="none" strike="noStrike" cap="none" dirty="0" err="1">
                <a:solidFill>
                  <a:srgbClr val="FFFFFF"/>
                </a:solidFill>
                <a:latin typeface="Arial"/>
                <a:ea typeface="Arial"/>
                <a:cs typeface="Arial"/>
                <a:sym typeface="Arial"/>
              </a:rPr>
              <a:t>share</a:t>
            </a:r>
            <a:r>
              <a:rPr lang="pl-PL" sz="1100" b="0" i="0" u="none" strike="noStrike" cap="none" dirty="0">
                <a:solidFill>
                  <a:srgbClr val="FFFFFF"/>
                </a:solidFill>
                <a:latin typeface="Arial"/>
                <a:ea typeface="Arial"/>
                <a:cs typeface="Arial"/>
                <a:sym typeface="Arial"/>
              </a:rPr>
              <a:t> – </a:t>
            </a:r>
            <a:r>
              <a:rPr lang="pl-PL" sz="1100" b="0" i="0" u="none" strike="noStrike" cap="none" dirty="0" err="1">
                <a:solidFill>
                  <a:srgbClr val="FFFFFF"/>
                </a:solidFill>
                <a:latin typeface="Arial"/>
                <a:ea typeface="Arial"/>
                <a:cs typeface="Arial"/>
                <a:sym typeface="Arial"/>
              </a:rPr>
              <a:t>value</a:t>
            </a:r>
            <a:r>
              <a:rPr lang="pl-PL" sz="1100" b="0" i="0" u="none" strike="noStrike" cap="none" dirty="0">
                <a:solidFill>
                  <a:srgbClr val="FFFFFF"/>
                </a:solidFill>
                <a:latin typeface="Arial"/>
                <a:ea typeface="Arial"/>
                <a:cs typeface="Arial"/>
                <a:sym typeface="Arial"/>
              </a:rPr>
              <a:t>/</a:t>
            </a:r>
            <a:r>
              <a:rPr lang="pl-PL" sz="1100" b="0" i="0" u="none" strike="noStrike" cap="none" dirty="0" err="1">
                <a:solidFill>
                  <a:srgbClr val="FFFFFF"/>
                </a:solidFill>
                <a:latin typeface="Arial"/>
                <a:ea typeface="Arial"/>
                <a:cs typeface="Arial"/>
                <a:sym typeface="Arial"/>
              </a:rPr>
              <a:t>volume</a:t>
            </a:r>
            <a:endParaRPr dirty="0"/>
          </a:p>
        </p:txBody>
      </p:sp>
      <p:sp>
        <p:nvSpPr>
          <p:cNvPr id="1369" name="Google Shape;1369;p39">
            <a:extLst>
              <a:ext uri="{FF2B5EF4-FFF2-40B4-BE49-F238E27FC236}">
                <a16:creationId xmlns:a16="http://schemas.microsoft.com/office/drawing/2014/main" id="{AA454821-A601-309E-B605-40E76458BF93}"/>
              </a:ext>
            </a:extLst>
          </p:cNvPr>
          <p:cNvSpPr/>
          <p:nvPr/>
        </p:nvSpPr>
        <p:spPr>
          <a:xfrm>
            <a:off x="3442338" y="5723439"/>
            <a:ext cx="1233556" cy="769436"/>
          </a:xfrm>
          <a:prstGeom prst="rect">
            <a:avLst/>
          </a:prstGeom>
          <a:solidFill>
            <a:srgbClr val="C32025"/>
          </a:solidFill>
          <a:ln w="25400" cap="flat" cmpd="sng">
            <a:solidFill>
              <a:srgbClr val="1C3052"/>
            </a:solidFill>
            <a:prstDash val="solid"/>
            <a:round/>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pl-PL" sz="1200" b="0" i="0" u="none" strike="noStrike" cap="none" dirty="0">
                <a:solidFill>
                  <a:srgbClr val="FFFFFF"/>
                </a:solidFill>
                <a:latin typeface="Arial"/>
                <a:ea typeface="Arial"/>
                <a:cs typeface="Arial"/>
                <a:sym typeface="Arial"/>
              </a:rPr>
              <a:t>28. </a:t>
            </a:r>
            <a:r>
              <a:rPr lang="pl-PL" sz="1200" b="0" i="0" u="none" strike="noStrike" cap="none" dirty="0" err="1">
                <a:solidFill>
                  <a:srgbClr val="FFFFFF"/>
                </a:solidFill>
                <a:latin typeface="Arial"/>
                <a:ea typeface="Arial"/>
                <a:cs typeface="Arial"/>
                <a:sym typeface="Arial"/>
              </a:rPr>
              <a:t>Success</a:t>
            </a:r>
            <a:r>
              <a:rPr lang="pl-PL" sz="1200" b="0" i="0" u="none" strike="noStrike" cap="none" dirty="0">
                <a:solidFill>
                  <a:srgbClr val="FFFFFF"/>
                </a:solidFill>
                <a:latin typeface="Arial"/>
                <a:ea typeface="Arial"/>
                <a:cs typeface="Arial"/>
                <a:sym typeface="Arial"/>
              </a:rPr>
              <a:t> to </a:t>
            </a:r>
            <a:r>
              <a:rPr lang="pl-PL" sz="1200" b="0" i="0" u="none" strike="noStrike" cap="none" dirty="0" err="1">
                <a:solidFill>
                  <a:srgbClr val="FFFFFF"/>
                </a:solidFill>
                <a:latin typeface="Arial"/>
                <a:ea typeface="Arial"/>
                <a:cs typeface="Arial"/>
                <a:sym typeface="Arial"/>
              </a:rPr>
              <a:t>convert</a:t>
            </a:r>
            <a:r>
              <a:rPr lang="pl-PL" sz="1200" b="0" i="0" u="none" strike="noStrike" cap="none" dirty="0">
                <a:solidFill>
                  <a:srgbClr val="FFFFFF"/>
                </a:solidFill>
                <a:latin typeface="Arial"/>
                <a:ea typeface="Arial"/>
                <a:cs typeface="Arial"/>
                <a:sym typeface="Arial"/>
              </a:rPr>
              <a:t>, </a:t>
            </a:r>
            <a:r>
              <a:rPr lang="pl-PL" sz="1200" b="0" i="0" u="none" strike="noStrike" cap="none" dirty="0" err="1">
                <a:solidFill>
                  <a:srgbClr val="FFFFFF"/>
                </a:solidFill>
                <a:latin typeface="Arial"/>
                <a:ea typeface="Arial"/>
                <a:cs typeface="Arial"/>
                <a:sym typeface="Arial"/>
              </a:rPr>
              <a:t>physical</a:t>
            </a:r>
            <a:r>
              <a:rPr lang="pl-PL" sz="1200" b="0" i="0" u="none" strike="noStrike" cap="none" dirty="0">
                <a:solidFill>
                  <a:srgbClr val="FFFFFF"/>
                </a:solidFill>
                <a:latin typeface="Arial"/>
                <a:ea typeface="Arial"/>
                <a:cs typeface="Arial"/>
                <a:sym typeface="Arial"/>
              </a:rPr>
              <a:t> </a:t>
            </a:r>
            <a:r>
              <a:rPr lang="pl-PL" sz="1200" b="0" i="0" u="none" strike="noStrike" cap="none" dirty="0" err="1">
                <a:solidFill>
                  <a:srgbClr val="FFFFFF"/>
                </a:solidFill>
                <a:latin typeface="Arial"/>
                <a:ea typeface="Arial"/>
                <a:cs typeface="Arial"/>
                <a:sym typeface="Arial"/>
              </a:rPr>
              <a:t>availability</a:t>
            </a:r>
            <a:r>
              <a:rPr lang="pl-PL" sz="1200" b="0" i="0" u="none" strike="noStrike" cap="none" dirty="0">
                <a:solidFill>
                  <a:srgbClr val="FFFFFF"/>
                </a:solidFill>
                <a:latin typeface="Arial"/>
                <a:ea typeface="Arial"/>
                <a:cs typeface="Arial"/>
                <a:sym typeface="Arial"/>
              </a:rPr>
              <a:t> </a:t>
            </a:r>
            <a:endParaRPr dirty="0"/>
          </a:p>
        </p:txBody>
      </p:sp>
      <p:sp>
        <p:nvSpPr>
          <p:cNvPr id="1372" name="Google Shape;1372;p39">
            <a:extLst>
              <a:ext uri="{FF2B5EF4-FFF2-40B4-BE49-F238E27FC236}">
                <a16:creationId xmlns:a16="http://schemas.microsoft.com/office/drawing/2014/main" id="{9762F468-9E76-B9C0-4011-0F07A491E94D}"/>
              </a:ext>
            </a:extLst>
          </p:cNvPr>
          <p:cNvSpPr/>
          <p:nvPr/>
        </p:nvSpPr>
        <p:spPr>
          <a:xfrm>
            <a:off x="2461312" y="1507392"/>
            <a:ext cx="1028052" cy="769436"/>
          </a:xfrm>
          <a:prstGeom prst="rect">
            <a:avLst/>
          </a:prstGeom>
          <a:solidFill>
            <a:srgbClr val="C32025"/>
          </a:solidFill>
          <a:ln w="25400" cap="flat" cmpd="sng">
            <a:solidFill>
              <a:srgbClr val="1C3052"/>
            </a:solidFill>
            <a:prstDash val="solid"/>
            <a:round/>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pl-PL" sz="1200" b="0" i="0" u="none" strike="noStrike" cap="none" dirty="0">
                <a:solidFill>
                  <a:srgbClr val="FFFFFF"/>
                </a:solidFill>
                <a:latin typeface="Arial"/>
                <a:ea typeface="Arial"/>
                <a:cs typeface="Arial"/>
                <a:sym typeface="Arial"/>
              </a:rPr>
              <a:t>2. Net </a:t>
            </a:r>
            <a:r>
              <a:rPr lang="pl-PL" sz="1200" b="0" i="0" u="none" strike="noStrike" cap="none" dirty="0" err="1">
                <a:solidFill>
                  <a:srgbClr val="FFFFFF"/>
                </a:solidFill>
                <a:latin typeface="Arial"/>
                <a:ea typeface="Arial"/>
                <a:cs typeface="Arial"/>
                <a:sym typeface="Arial"/>
              </a:rPr>
              <a:t>Contribution</a:t>
            </a:r>
            <a:r>
              <a:rPr lang="pl-PL" sz="1200" b="0" i="0" u="none" strike="noStrike" cap="none" dirty="0">
                <a:solidFill>
                  <a:srgbClr val="FFFFFF"/>
                </a:solidFill>
                <a:latin typeface="Arial"/>
                <a:ea typeface="Arial"/>
                <a:cs typeface="Arial"/>
                <a:sym typeface="Arial"/>
              </a:rPr>
              <a:t>/ROI</a:t>
            </a:r>
            <a:endParaRPr dirty="0"/>
          </a:p>
        </p:txBody>
      </p:sp>
      <p:sp>
        <p:nvSpPr>
          <p:cNvPr id="1373" name="Google Shape;1373;p39">
            <a:extLst>
              <a:ext uri="{FF2B5EF4-FFF2-40B4-BE49-F238E27FC236}">
                <a16:creationId xmlns:a16="http://schemas.microsoft.com/office/drawing/2014/main" id="{A7683CEB-839A-5A71-CBA6-884E7481DCAE}"/>
              </a:ext>
            </a:extLst>
          </p:cNvPr>
          <p:cNvSpPr/>
          <p:nvPr/>
        </p:nvSpPr>
        <p:spPr>
          <a:xfrm>
            <a:off x="3811913" y="1476114"/>
            <a:ext cx="1360014" cy="769436"/>
          </a:xfrm>
          <a:prstGeom prst="rect">
            <a:avLst/>
          </a:prstGeom>
          <a:solidFill>
            <a:srgbClr val="C32025"/>
          </a:solidFill>
          <a:ln w="25400" cap="flat" cmpd="sng">
            <a:solidFill>
              <a:srgbClr val="1C3052"/>
            </a:solidFill>
            <a:prstDash val="solid"/>
            <a:round/>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pl-PL" sz="1200" b="0" i="0" u="none" strike="noStrike" cap="none" dirty="0">
                <a:solidFill>
                  <a:srgbClr val="FFFFFF"/>
                </a:solidFill>
                <a:latin typeface="Arial"/>
                <a:ea typeface="Arial"/>
                <a:cs typeface="Arial"/>
                <a:sym typeface="Arial"/>
              </a:rPr>
              <a:t>3. </a:t>
            </a:r>
            <a:r>
              <a:rPr lang="pl-PL" sz="1200" b="0" i="0" u="none" strike="noStrike" cap="none" dirty="0" err="1">
                <a:solidFill>
                  <a:srgbClr val="FFFFFF"/>
                </a:solidFill>
                <a:latin typeface="Arial"/>
                <a:ea typeface="Arial"/>
                <a:cs typeface="Arial"/>
                <a:sym typeface="Arial"/>
              </a:rPr>
              <a:t>Price</a:t>
            </a:r>
            <a:r>
              <a:rPr lang="pl-PL" sz="1200" b="0" i="0" u="none" strike="noStrike" cap="none" dirty="0">
                <a:solidFill>
                  <a:srgbClr val="FFFFFF"/>
                </a:solidFill>
                <a:latin typeface="Arial"/>
                <a:ea typeface="Arial"/>
                <a:cs typeface="Arial"/>
                <a:sym typeface="Arial"/>
              </a:rPr>
              <a:t> development</a:t>
            </a:r>
            <a:r>
              <a:rPr lang="pl-PL" sz="1200" dirty="0">
                <a:solidFill>
                  <a:srgbClr val="FFFFFF"/>
                </a:solidFill>
              </a:rPr>
              <a:t> (</a:t>
            </a:r>
            <a:r>
              <a:rPr lang="pl-PL" sz="1200" dirty="0" err="1">
                <a:solidFill>
                  <a:srgbClr val="FFFFFF"/>
                </a:solidFill>
              </a:rPr>
              <a:t>price</a:t>
            </a:r>
            <a:r>
              <a:rPr lang="pl-PL" sz="1200" dirty="0">
                <a:solidFill>
                  <a:srgbClr val="FFFFFF"/>
                </a:solidFill>
              </a:rPr>
              <a:t> </a:t>
            </a:r>
            <a:r>
              <a:rPr lang="pl-PL" sz="1200" dirty="0" err="1">
                <a:solidFill>
                  <a:srgbClr val="FFFFFF"/>
                </a:solidFill>
              </a:rPr>
              <a:t>elasticity</a:t>
            </a:r>
            <a:r>
              <a:rPr lang="pl-PL" sz="1200" dirty="0">
                <a:solidFill>
                  <a:srgbClr val="FFFFFF"/>
                </a:solidFill>
              </a:rPr>
              <a:t>)</a:t>
            </a:r>
            <a:endParaRPr dirty="0"/>
          </a:p>
        </p:txBody>
      </p:sp>
      <p:sp>
        <p:nvSpPr>
          <p:cNvPr id="1377" name="Google Shape;1377;p39">
            <a:extLst>
              <a:ext uri="{FF2B5EF4-FFF2-40B4-BE49-F238E27FC236}">
                <a16:creationId xmlns:a16="http://schemas.microsoft.com/office/drawing/2014/main" id="{F0FCB5A2-2637-EA90-2E6F-CFB6B3DF10D6}"/>
              </a:ext>
            </a:extLst>
          </p:cNvPr>
          <p:cNvSpPr txBox="1"/>
          <p:nvPr/>
        </p:nvSpPr>
        <p:spPr>
          <a:xfrm>
            <a:off x="197522" y="6578828"/>
            <a:ext cx="2720569"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pl-PL" sz="1100" b="0" i="0" u="none" strike="noStrike" cap="none">
                <a:solidFill>
                  <a:srgbClr val="000000"/>
                </a:solidFill>
                <a:latin typeface="Arial"/>
                <a:ea typeface="Arial"/>
                <a:cs typeface="Arial"/>
                <a:sym typeface="Arial"/>
              </a:rPr>
              <a:t>Graficzna prezentacja tablicy</a:t>
            </a:r>
            <a:endParaRPr sz="1100" b="0" i="0" u="none" strike="noStrike" cap="none">
              <a:solidFill>
                <a:srgbClr val="000000"/>
              </a:solidFill>
              <a:latin typeface="Arial"/>
              <a:ea typeface="Arial"/>
              <a:cs typeface="Arial"/>
              <a:sym typeface="Arial"/>
            </a:endParaRPr>
          </a:p>
        </p:txBody>
      </p:sp>
      <p:sp>
        <p:nvSpPr>
          <p:cNvPr id="2" name="Prostokąt 1">
            <a:extLst>
              <a:ext uri="{FF2B5EF4-FFF2-40B4-BE49-F238E27FC236}">
                <a16:creationId xmlns:a16="http://schemas.microsoft.com/office/drawing/2014/main" id="{3204AB6A-D8C0-DD18-E820-413F99AD638A}"/>
              </a:ext>
            </a:extLst>
          </p:cNvPr>
          <p:cNvSpPr/>
          <p:nvPr/>
        </p:nvSpPr>
        <p:spPr>
          <a:xfrm>
            <a:off x="734610" y="1461301"/>
            <a:ext cx="1466453" cy="827288"/>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rostokąt 2">
            <a:extLst>
              <a:ext uri="{FF2B5EF4-FFF2-40B4-BE49-F238E27FC236}">
                <a16:creationId xmlns:a16="http://schemas.microsoft.com/office/drawing/2014/main" id="{3AFB3A93-9989-AF2C-2533-6F4710EC0EFC}"/>
              </a:ext>
            </a:extLst>
          </p:cNvPr>
          <p:cNvSpPr/>
          <p:nvPr/>
        </p:nvSpPr>
        <p:spPr>
          <a:xfrm>
            <a:off x="2461312" y="1476114"/>
            <a:ext cx="1062390" cy="769892"/>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rostokąt 3">
            <a:extLst>
              <a:ext uri="{FF2B5EF4-FFF2-40B4-BE49-F238E27FC236}">
                <a16:creationId xmlns:a16="http://schemas.microsoft.com/office/drawing/2014/main" id="{3D316C52-445B-650A-4ED0-6B63E23BBF7D}"/>
              </a:ext>
            </a:extLst>
          </p:cNvPr>
          <p:cNvSpPr/>
          <p:nvPr/>
        </p:nvSpPr>
        <p:spPr>
          <a:xfrm>
            <a:off x="3824856" y="1476437"/>
            <a:ext cx="1355541" cy="769892"/>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4">
            <a:extLst>
              <a:ext uri="{FF2B5EF4-FFF2-40B4-BE49-F238E27FC236}">
                <a16:creationId xmlns:a16="http://schemas.microsoft.com/office/drawing/2014/main" id="{A05BF502-701C-E185-58E6-A52097D32AAF}"/>
              </a:ext>
            </a:extLst>
          </p:cNvPr>
          <p:cNvSpPr/>
          <p:nvPr/>
        </p:nvSpPr>
        <p:spPr>
          <a:xfrm>
            <a:off x="764763" y="2429347"/>
            <a:ext cx="997899" cy="988676"/>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rostokąt 5">
            <a:extLst>
              <a:ext uri="{FF2B5EF4-FFF2-40B4-BE49-F238E27FC236}">
                <a16:creationId xmlns:a16="http://schemas.microsoft.com/office/drawing/2014/main" id="{853B4E6A-46FA-AE96-03EF-FC04FAF6D79D}"/>
              </a:ext>
            </a:extLst>
          </p:cNvPr>
          <p:cNvSpPr/>
          <p:nvPr/>
        </p:nvSpPr>
        <p:spPr>
          <a:xfrm>
            <a:off x="1928276" y="2445271"/>
            <a:ext cx="1242627" cy="905904"/>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C66992FB-ADAD-674F-B883-AE49C123EF5A}"/>
              </a:ext>
            </a:extLst>
          </p:cNvPr>
          <p:cNvSpPr txBox="1"/>
          <p:nvPr/>
        </p:nvSpPr>
        <p:spPr>
          <a:xfrm>
            <a:off x="6325981" y="1785868"/>
            <a:ext cx="3182086" cy="769441"/>
          </a:xfrm>
          <a:prstGeom prst="rect">
            <a:avLst/>
          </a:prstGeom>
          <a:noFill/>
        </p:spPr>
        <p:txBody>
          <a:bodyPr wrap="square" rtlCol="0">
            <a:spAutoFit/>
          </a:bodyPr>
          <a:lstStyle/>
          <a:p>
            <a:r>
              <a:rPr lang="pl-PL" sz="4400" b="1" dirty="0">
                <a:solidFill>
                  <a:srgbClr val="00B050"/>
                </a:solidFill>
              </a:rPr>
              <a:t>Baza - 8</a:t>
            </a:r>
          </a:p>
        </p:txBody>
      </p:sp>
      <p:sp>
        <p:nvSpPr>
          <p:cNvPr id="8" name="pole tekstowe 7">
            <a:extLst>
              <a:ext uri="{FF2B5EF4-FFF2-40B4-BE49-F238E27FC236}">
                <a16:creationId xmlns:a16="http://schemas.microsoft.com/office/drawing/2014/main" id="{4B6DD635-809C-EE12-FD9A-D61777419DF6}"/>
              </a:ext>
            </a:extLst>
          </p:cNvPr>
          <p:cNvSpPr txBox="1"/>
          <p:nvPr/>
        </p:nvSpPr>
        <p:spPr>
          <a:xfrm>
            <a:off x="4811715" y="5815769"/>
            <a:ext cx="5023903" cy="584775"/>
          </a:xfrm>
          <a:prstGeom prst="rect">
            <a:avLst/>
          </a:prstGeom>
          <a:noFill/>
        </p:spPr>
        <p:txBody>
          <a:bodyPr wrap="square" rtlCol="0">
            <a:spAutoFit/>
          </a:bodyPr>
          <a:lstStyle/>
          <a:p>
            <a:r>
              <a:rPr lang="pl-PL" sz="3200" b="1" dirty="0">
                <a:solidFill>
                  <a:srgbClr val="00B050"/>
                </a:solidFill>
              </a:rPr>
              <a:t>Ewentualnie dodatkowe</a:t>
            </a:r>
          </a:p>
        </p:txBody>
      </p:sp>
      <p:sp>
        <p:nvSpPr>
          <p:cNvPr id="9" name="pole tekstowe 8">
            <a:extLst>
              <a:ext uri="{FF2B5EF4-FFF2-40B4-BE49-F238E27FC236}">
                <a16:creationId xmlns:a16="http://schemas.microsoft.com/office/drawing/2014/main" id="{596B2006-436E-8397-9605-4C13AE007E32}"/>
              </a:ext>
            </a:extLst>
          </p:cNvPr>
          <p:cNvSpPr txBox="1"/>
          <p:nvPr/>
        </p:nvSpPr>
        <p:spPr>
          <a:xfrm>
            <a:off x="2461312" y="3967379"/>
            <a:ext cx="1809101" cy="523220"/>
          </a:xfrm>
          <a:prstGeom prst="rect">
            <a:avLst/>
          </a:prstGeom>
          <a:noFill/>
        </p:spPr>
        <p:txBody>
          <a:bodyPr wrap="square" rtlCol="0">
            <a:spAutoFit/>
          </a:bodyPr>
          <a:lstStyle/>
          <a:p>
            <a:r>
              <a:rPr lang="pl-PL" b="1" dirty="0">
                <a:solidFill>
                  <a:schemeClr val="tx1"/>
                </a:solidFill>
              </a:rPr>
              <a:t>Odpływ/przypływ klientów</a:t>
            </a:r>
          </a:p>
        </p:txBody>
      </p:sp>
      <p:grpSp>
        <p:nvGrpSpPr>
          <p:cNvPr id="12" name="Grupa 11">
            <a:extLst>
              <a:ext uri="{FF2B5EF4-FFF2-40B4-BE49-F238E27FC236}">
                <a16:creationId xmlns:a16="http://schemas.microsoft.com/office/drawing/2014/main" id="{BF5577AE-C421-2E93-B221-3A057D2919DF}"/>
              </a:ext>
            </a:extLst>
          </p:cNvPr>
          <p:cNvGrpSpPr/>
          <p:nvPr/>
        </p:nvGrpSpPr>
        <p:grpSpPr>
          <a:xfrm>
            <a:off x="764762" y="3643997"/>
            <a:ext cx="1242627" cy="1354428"/>
            <a:chOff x="3885014" y="2448689"/>
            <a:chExt cx="1242627" cy="1354428"/>
          </a:xfrm>
        </p:grpSpPr>
        <p:sp>
          <p:nvSpPr>
            <p:cNvPr id="1370" name="Google Shape;1370;p39">
              <a:extLst>
                <a:ext uri="{FF2B5EF4-FFF2-40B4-BE49-F238E27FC236}">
                  <a16:creationId xmlns:a16="http://schemas.microsoft.com/office/drawing/2014/main" id="{144E1FF6-B09D-6980-C5CB-77624356C94E}"/>
                </a:ext>
              </a:extLst>
            </p:cNvPr>
            <p:cNvSpPr/>
            <p:nvPr/>
          </p:nvSpPr>
          <p:spPr>
            <a:xfrm>
              <a:off x="3923867" y="3033681"/>
              <a:ext cx="1199114" cy="769436"/>
            </a:xfrm>
            <a:prstGeom prst="rect">
              <a:avLst/>
            </a:prstGeom>
            <a:solidFill>
              <a:srgbClr val="C32025"/>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pl-PL" sz="1200" b="0" i="0" u="none" strike="noStrike" cap="none" dirty="0">
                  <a:solidFill>
                    <a:srgbClr val="FFFFFF"/>
                  </a:solidFill>
                  <a:latin typeface="Arial"/>
                  <a:ea typeface="Arial"/>
                  <a:cs typeface="Arial"/>
                  <a:sym typeface="Arial"/>
                </a:rPr>
                <a:t>8. # of </a:t>
              </a:r>
              <a:r>
                <a:rPr lang="pl-PL" sz="1200" b="0" i="0" u="none" strike="noStrike" cap="none" dirty="0" err="1">
                  <a:solidFill>
                    <a:srgbClr val="FFFFFF"/>
                  </a:solidFill>
                  <a:latin typeface="Arial"/>
                  <a:ea typeface="Arial"/>
                  <a:cs typeface="Arial"/>
                  <a:sym typeface="Arial"/>
                </a:rPr>
                <a:t>new</a:t>
              </a:r>
              <a:r>
                <a:rPr lang="pl-PL" sz="1200" b="0" i="0" u="none" strike="noStrike" cap="none" dirty="0">
                  <a:solidFill>
                    <a:srgbClr val="FFFFFF"/>
                  </a:solidFill>
                  <a:latin typeface="Arial"/>
                  <a:ea typeface="Arial"/>
                  <a:cs typeface="Arial"/>
                  <a:sym typeface="Arial"/>
                </a:rPr>
                <a:t>/</a:t>
              </a:r>
              <a:r>
                <a:rPr lang="pl-PL" sz="1200" b="0" i="0" u="none" strike="noStrike" cap="none" dirty="0" err="1">
                  <a:solidFill>
                    <a:srgbClr val="FFFFFF"/>
                  </a:solidFill>
                  <a:latin typeface="Arial"/>
                  <a:ea typeface="Arial"/>
                  <a:cs typeface="Arial"/>
                  <a:sym typeface="Arial"/>
                </a:rPr>
                <a:t>active</a:t>
              </a:r>
              <a:r>
                <a:rPr lang="pl-PL" sz="1200" b="0" i="0" u="none" strike="noStrike" cap="none" dirty="0">
                  <a:solidFill>
                    <a:srgbClr val="FFFFFF"/>
                  </a:solidFill>
                  <a:latin typeface="Arial"/>
                  <a:ea typeface="Arial"/>
                  <a:cs typeface="Arial"/>
                  <a:sym typeface="Arial"/>
                </a:rPr>
                <a:t> </a:t>
              </a:r>
              <a:r>
                <a:rPr lang="pl-PL" sz="1200" b="0" i="0" u="none" strike="noStrike" cap="none" dirty="0" err="1">
                  <a:solidFill>
                    <a:srgbClr val="FFFFFF"/>
                  </a:solidFill>
                  <a:latin typeface="Arial"/>
                  <a:ea typeface="Arial"/>
                  <a:cs typeface="Arial"/>
                  <a:sym typeface="Arial"/>
                </a:rPr>
                <a:t>consumers</a:t>
              </a:r>
              <a:endParaRPr dirty="0"/>
            </a:p>
          </p:txBody>
        </p:sp>
        <p:sp>
          <p:nvSpPr>
            <p:cNvPr id="1374" name="Google Shape;1374;p39">
              <a:extLst>
                <a:ext uri="{FF2B5EF4-FFF2-40B4-BE49-F238E27FC236}">
                  <a16:creationId xmlns:a16="http://schemas.microsoft.com/office/drawing/2014/main" id="{ACFD7092-80B3-2A07-C660-FD40C761ADDA}"/>
                </a:ext>
              </a:extLst>
            </p:cNvPr>
            <p:cNvSpPr/>
            <p:nvPr/>
          </p:nvSpPr>
          <p:spPr>
            <a:xfrm>
              <a:off x="3932040" y="2466104"/>
              <a:ext cx="1190941" cy="590188"/>
            </a:xfrm>
            <a:prstGeom prst="rect">
              <a:avLst/>
            </a:prstGeom>
            <a:solidFill>
              <a:srgbClr val="C32025"/>
            </a:solidFill>
            <a:ln w="25400" cap="flat" cmpd="sng">
              <a:solidFill>
                <a:srgbClr val="1C3052"/>
              </a:solidFill>
              <a:prstDash val="solid"/>
              <a:round/>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pl-PL" sz="1200" b="0" i="0" u="none" strike="noStrike" cap="none" dirty="0">
                  <a:solidFill>
                    <a:srgbClr val="FFFFFF"/>
                  </a:solidFill>
                  <a:latin typeface="Arial"/>
                  <a:ea typeface="Arial"/>
                  <a:cs typeface="Arial"/>
                  <a:sym typeface="Arial"/>
                </a:rPr>
                <a:t>7. </a:t>
              </a:r>
              <a:r>
                <a:rPr lang="pl-PL" sz="1200" b="0" i="0" u="none" strike="noStrike" cap="none" dirty="0" err="1">
                  <a:solidFill>
                    <a:srgbClr val="FFFFFF"/>
                  </a:solidFill>
                  <a:latin typeface="Arial"/>
                  <a:ea typeface="Arial"/>
                  <a:cs typeface="Arial"/>
                  <a:sym typeface="Arial"/>
                </a:rPr>
                <a:t>Churn</a:t>
              </a:r>
              <a:endParaRPr dirty="0"/>
            </a:p>
          </p:txBody>
        </p:sp>
        <p:sp>
          <p:nvSpPr>
            <p:cNvPr id="10" name="Prostokąt 9">
              <a:extLst>
                <a:ext uri="{FF2B5EF4-FFF2-40B4-BE49-F238E27FC236}">
                  <a16:creationId xmlns:a16="http://schemas.microsoft.com/office/drawing/2014/main" id="{5B484DDF-ACC5-4F15-C2D1-E5BC2CFC3C14}"/>
                </a:ext>
              </a:extLst>
            </p:cNvPr>
            <p:cNvSpPr/>
            <p:nvPr/>
          </p:nvSpPr>
          <p:spPr>
            <a:xfrm>
              <a:off x="3885014" y="2448689"/>
              <a:ext cx="1242627" cy="1354427"/>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grpSp>
        <p:nvGrpSpPr>
          <p:cNvPr id="13" name="Grupa 12">
            <a:extLst>
              <a:ext uri="{FF2B5EF4-FFF2-40B4-BE49-F238E27FC236}">
                <a16:creationId xmlns:a16="http://schemas.microsoft.com/office/drawing/2014/main" id="{5983BF6E-C89E-F397-34CF-49724E2D5F09}"/>
              </a:ext>
            </a:extLst>
          </p:cNvPr>
          <p:cNvGrpSpPr/>
          <p:nvPr/>
        </p:nvGrpSpPr>
        <p:grpSpPr>
          <a:xfrm>
            <a:off x="3501462" y="2444757"/>
            <a:ext cx="1670465" cy="1032302"/>
            <a:chOff x="723831" y="3689088"/>
            <a:chExt cx="1670465" cy="1032302"/>
          </a:xfrm>
        </p:grpSpPr>
        <p:sp>
          <p:nvSpPr>
            <p:cNvPr id="1371" name="Google Shape;1371;p39">
              <a:extLst>
                <a:ext uri="{FF2B5EF4-FFF2-40B4-BE49-F238E27FC236}">
                  <a16:creationId xmlns:a16="http://schemas.microsoft.com/office/drawing/2014/main" id="{F8A5EED6-C33B-4ABA-A0E2-E4751F004989}"/>
                </a:ext>
              </a:extLst>
            </p:cNvPr>
            <p:cNvSpPr/>
            <p:nvPr/>
          </p:nvSpPr>
          <p:spPr>
            <a:xfrm>
              <a:off x="728491" y="3713988"/>
              <a:ext cx="1665805" cy="1007401"/>
            </a:xfrm>
            <a:prstGeom prst="rect">
              <a:avLst/>
            </a:prstGeom>
            <a:solidFill>
              <a:srgbClr val="C32025"/>
            </a:solidFill>
            <a:ln w="25400" cap="flat" cmpd="sng">
              <a:solidFill>
                <a:srgbClr val="1C3052"/>
              </a:solidFill>
              <a:prstDash val="solid"/>
              <a:round/>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pl-PL" sz="1100" b="0" i="0" u="none" strike="noStrike" cap="none" dirty="0">
                  <a:solidFill>
                    <a:srgbClr val="FFFFFF"/>
                  </a:solidFill>
                  <a:latin typeface="Arial"/>
                  <a:ea typeface="Arial"/>
                  <a:cs typeface="Arial"/>
                  <a:sym typeface="Arial"/>
                </a:rPr>
                <a:t>6. </a:t>
              </a:r>
              <a:r>
                <a:rPr lang="pl-PL" sz="1100" b="0" i="0" u="none" strike="noStrike" cap="none" dirty="0" err="1">
                  <a:solidFill>
                    <a:srgbClr val="FFFFFF"/>
                  </a:solidFill>
                  <a:latin typeface="Arial"/>
                  <a:ea typeface="Arial"/>
                  <a:cs typeface="Arial"/>
                  <a:sym typeface="Arial"/>
                </a:rPr>
                <a:t>Avr</a:t>
              </a:r>
              <a:r>
                <a:rPr lang="pl-PL" sz="1100" b="0" i="0" u="none" strike="noStrike" cap="none" dirty="0">
                  <a:solidFill>
                    <a:srgbClr val="FFFFFF"/>
                  </a:solidFill>
                  <a:latin typeface="Arial"/>
                  <a:ea typeface="Arial"/>
                  <a:cs typeface="Arial"/>
                  <a:sym typeface="Arial"/>
                </a:rPr>
                <a:t>. </a:t>
              </a:r>
              <a:r>
                <a:rPr lang="pl-PL" sz="1100" b="0" i="0" u="none" strike="noStrike" cap="none" dirty="0" err="1">
                  <a:solidFill>
                    <a:srgbClr val="FFFFFF"/>
                  </a:solidFill>
                  <a:latin typeface="Arial"/>
                  <a:ea typeface="Arial"/>
                  <a:cs typeface="Arial"/>
                  <a:sym typeface="Arial"/>
                </a:rPr>
                <a:t>Revenue</a:t>
              </a:r>
              <a:r>
                <a:rPr lang="pl-PL" sz="1100" b="0" i="0" u="none" strike="noStrike" cap="none" dirty="0">
                  <a:solidFill>
                    <a:srgbClr val="FFFFFF"/>
                  </a:solidFill>
                  <a:latin typeface="Arial"/>
                  <a:ea typeface="Arial"/>
                  <a:cs typeface="Arial"/>
                  <a:sym typeface="Arial"/>
                </a:rPr>
                <a:t> per </a:t>
              </a:r>
              <a:r>
                <a:rPr lang="pl-PL" sz="1100" b="0" i="0" u="none" strike="noStrike" cap="none" dirty="0" err="1">
                  <a:solidFill>
                    <a:srgbClr val="FFFFFF"/>
                  </a:solidFill>
                  <a:latin typeface="Arial"/>
                  <a:ea typeface="Arial"/>
                  <a:cs typeface="Arial"/>
                  <a:sym typeface="Arial"/>
                </a:rPr>
                <a:t>customer</a:t>
              </a:r>
              <a:r>
                <a:rPr lang="pl-PL" sz="1100" b="0" i="0" u="none" strike="noStrike" cap="none" dirty="0">
                  <a:solidFill>
                    <a:srgbClr val="FFFFFF"/>
                  </a:solidFill>
                  <a:latin typeface="Arial"/>
                  <a:ea typeface="Arial"/>
                  <a:cs typeface="Arial"/>
                  <a:sym typeface="Arial"/>
                </a:rPr>
                <a:t> /</a:t>
              </a:r>
              <a:r>
                <a:rPr lang="pl-PL" sz="1100" b="0" i="0" u="none" strike="noStrike" cap="none" dirty="0" err="1">
                  <a:solidFill>
                    <a:srgbClr val="FFFFFF"/>
                  </a:solidFill>
                  <a:latin typeface="Arial"/>
                  <a:ea typeface="Arial"/>
                  <a:cs typeface="Arial"/>
                  <a:sym typeface="Arial"/>
                </a:rPr>
                <a:t>purchase</a:t>
              </a:r>
              <a:r>
                <a:rPr lang="pl-PL" sz="1100" b="0" i="0" u="none" strike="noStrike" cap="none" dirty="0">
                  <a:solidFill>
                    <a:srgbClr val="FFFFFF"/>
                  </a:solidFill>
                  <a:latin typeface="Arial"/>
                  <a:ea typeface="Arial"/>
                  <a:cs typeface="Arial"/>
                  <a:sym typeface="Arial"/>
                </a:rPr>
                <a:t>/ /CLV</a:t>
              </a:r>
              <a:endParaRPr dirty="0"/>
            </a:p>
          </p:txBody>
        </p:sp>
        <p:sp>
          <p:nvSpPr>
            <p:cNvPr id="11" name="Prostokąt 10">
              <a:extLst>
                <a:ext uri="{FF2B5EF4-FFF2-40B4-BE49-F238E27FC236}">
                  <a16:creationId xmlns:a16="http://schemas.microsoft.com/office/drawing/2014/main" id="{8A7D2B6E-3397-59DE-0D96-7B13BA2DB850}"/>
                </a:ext>
              </a:extLst>
            </p:cNvPr>
            <p:cNvSpPr/>
            <p:nvPr/>
          </p:nvSpPr>
          <p:spPr>
            <a:xfrm>
              <a:off x="723831" y="3689088"/>
              <a:ext cx="1670465" cy="1032302"/>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4" name="pole tekstowe 13">
            <a:extLst>
              <a:ext uri="{FF2B5EF4-FFF2-40B4-BE49-F238E27FC236}">
                <a16:creationId xmlns:a16="http://schemas.microsoft.com/office/drawing/2014/main" id="{C623082C-FF2F-B59E-943B-4C194F73954D}"/>
              </a:ext>
            </a:extLst>
          </p:cNvPr>
          <p:cNvSpPr txBox="1"/>
          <p:nvPr/>
        </p:nvSpPr>
        <p:spPr>
          <a:xfrm>
            <a:off x="1030011" y="3001196"/>
            <a:ext cx="238437" cy="307777"/>
          </a:xfrm>
          <a:prstGeom prst="rect">
            <a:avLst/>
          </a:prstGeom>
          <a:noFill/>
        </p:spPr>
        <p:txBody>
          <a:bodyPr wrap="square">
            <a:spAutoFit/>
          </a:bodyPr>
          <a:lstStyle/>
          <a:p>
            <a:r>
              <a:rPr lang="pl-PL" sz="1400" b="1" dirty="0">
                <a:solidFill>
                  <a:srgbClr val="00B050"/>
                </a:solidFill>
              </a:rPr>
              <a:t>?</a:t>
            </a:r>
            <a:endParaRPr lang="pl-PL" dirty="0"/>
          </a:p>
        </p:txBody>
      </p:sp>
      <p:sp>
        <p:nvSpPr>
          <p:cNvPr id="15" name="Google Shape;1368;p39">
            <a:extLst>
              <a:ext uri="{FF2B5EF4-FFF2-40B4-BE49-F238E27FC236}">
                <a16:creationId xmlns:a16="http://schemas.microsoft.com/office/drawing/2014/main" id="{8F95E253-2910-1E94-400C-958BE18D6E7F}"/>
              </a:ext>
            </a:extLst>
          </p:cNvPr>
          <p:cNvSpPr/>
          <p:nvPr/>
        </p:nvSpPr>
        <p:spPr>
          <a:xfrm>
            <a:off x="794440" y="2502077"/>
            <a:ext cx="938818" cy="864704"/>
          </a:xfrm>
          <a:prstGeom prst="rect">
            <a:avLst/>
          </a:prstGeom>
          <a:solidFill>
            <a:srgbClr val="C32025"/>
          </a:solidFill>
          <a:ln w="25400" cap="flat" cmpd="sng">
            <a:solidFill>
              <a:srgbClr val="1C3052"/>
            </a:solidFill>
            <a:prstDash val="solid"/>
            <a:round/>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pl-PL" sz="1100" b="0" i="0" u="none" strike="noStrike" cap="none" dirty="0">
                <a:solidFill>
                  <a:srgbClr val="FFFFFF"/>
                </a:solidFill>
                <a:latin typeface="Arial"/>
                <a:ea typeface="Arial"/>
                <a:cs typeface="Arial"/>
                <a:sym typeface="Arial"/>
              </a:rPr>
              <a:t>4. Brand </a:t>
            </a:r>
            <a:r>
              <a:rPr lang="pl-PL" sz="1100" b="0" i="0" u="none" strike="noStrike" cap="none" dirty="0" err="1">
                <a:solidFill>
                  <a:srgbClr val="FFFFFF"/>
                </a:solidFill>
                <a:latin typeface="Arial"/>
                <a:ea typeface="Arial"/>
                <a:cs typeface="Arial"/>
                <a:sym typeface="Arial"/>
              </a:rPr>
              <a:t>Penetration</a:t>
            </a:r>
            <a:r>
              <a:rPr lang="pl-PL" sz="1100" b="0" i="0" u="none" strike="noStrike" cap="none" dirty="0">
                <a:solidFill>
                  <a:srgbClr val="FFFFFF"/>
                </a:solidFill>
                <a:latin typeface="Arial"/>
                <a:ea typeface="Arial"/>
                <a:cs typeface="Arial"/>
                <a:sym typeface="Arial"/>
              </a:rPr>
              <a:t> (?)</a:t>
            </a:r>
            <a:endParaRPr dirty="0"/>
          </a:p>
        </p:txBody>
      </p:sp>
    </p:spTree>
    <p:extLst>
      <p:ext uri="{BB962C8B-B14F-4D97-AF65-F5344CB8AC3E}">
        <p14:creationId xmlns:p14="http://schemas.microsoft.com/office/powerpoint/2010/main" val="493538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8">
          <a:extLst>
            <a:ext uri="{FF2B5EF4-FFF2-40B4-BE49-F238E27FC236}">
              <a16:creationId xmlns:a16="http://schemas.microsoft.com/office/drawing/2014/main" id="{6FAFBB1F-5C4B-A586-8673-D767AC9B4BE1}"/>
            </a:ext>
          </a:extLst>
        </p:cNvPr>
        <p:cNvGrpSpPr/>
        <p:nvPr/>
      </p:nvGrpSpPr>
      <p:grpSpPr>
        <a:xfrm>
          <a:off x="0" y="0"/>
          <a:ext cx="0" cy="0"/>
          <a:chOff x="0" y="0"/>
          <a:chExt cx="0" cy="0"/>
        </a:xfrm>
      </p:grpSpPr>
      <p:sp>
        <p:nvSpPr>
          <p:cNvPr id="1400" name="Google Shape;1400;g2157e1b6098_1_12">
            <a:extLst>
              <a:ext uri="{FF2B5EF4-FFF2-40B4-BE49-F238E27FC236}">
                <a16:creationId xmlns:a16="http://schemas.microsoft.com/office/drawing/2014/main" id="{75ED8471-086E-2D9C-FF36-32873CA2F040}"/>
              </a:ext>
            </a:extLst>
          </p:cNvPr>
          <p:cNvSpPr txBox="1">
            <a:spLocks noGrp="1"/>
          </p:cNvSpPr>
          <p:nvPr>
            <p:ph type="body" idx="1"/>
          </p:nvPr>
        </p:nvSpPr>
        <p:spPr>
          <a:xfrm>
            <a:off x="235057" y="1695674"/>
            <a:ext cx="2841300" cy="992012"/>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200" dirty="0"/>
              <a:t>Sprzedaż wartościowa i wolumenowa (dynamika).</a:t>
            </a:r>
            <a:endParaRPr sz="1200" dirty="0"/>
          </a:p>
        </p:txBody>
      </p:sp>
      <p:sp>
        <p:nvSpPr>
          <p:cNvPr id="1401" name="Google Shape;1401;g2157e1b6098_1_12">
            <a:extLst>
              <a:ext uri="{FF2B5EF4-FFF2-40B4-BE49-F238E27FC236}">
                <a16:creationId xmlns:a16="http://schemas.microsoft.com/office/drawing/2014/main" id="{0D1B688A-A87A-EFC5-0E48-1845D9883E43}"/>
              </a:ext>
            </a:extLst>
          </p:cNvPr>
          <p:cNvSpPr txBox="1">
            <a:spLocks noGrp="1"/>
          </p:cNvSpPr>
          <p:nvPr>
            <p:ph type="title"/>
          </p:nvPr>
        </p:nvSpPr>
        <p:spPr>
          <a:xfrm>
            <a:off x="525275" y="166025"/>
            <a:ext cx="10623900" cy="646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pl-PL" sz="4000" dirty="0"/>
              <a:t>1. KPI: Przychód ze sprzedaży, marża, profit </a:t>
            </a:r>
            <a:endParaRPr sz="4000" dirty="0"/>
          </a:p>
        </p:txBody>
      </p:sp>
      <p:sp>
        <p:nvSpPr>
          <p:cNvPr id="1402" name="Google Shape;1402;g2157e1b6098_1_12">
            <a:extLst>
              <a:ext uri="{FF2B5EF4-FFF2-40B4-BE49-F238E27FC236}">
                <a16:creationId xmlns:a16="http://schemas.microsoft.com/office/drawing/2014/main" id="{2CB96DEE-9351-429D-3139-7B28E42B4C05}"/>
              </a:ext>
            </a:extLst>
          </p:cNvPr>
          <p:cNvSpPr txBox="1"/>
          <p:nvPr/>
        </p:nvSpPr>
        <p:spPr>
          <a:xfrm>
            <a:off x="446316" y="8689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000" b="1" dirty="0">
                <a:solidFill>
                  <a:schemeClr val="dk1"/>
                </a:solidFill>
                <a:latin typeface="Calibri"/>
                <a:ea typeface="Calibri"/>
                <a:cs typeface="Calibri"/>
                <a:sym typeface="Calibri"/>
              </a:rPr>
              <a:t>Definicja</a:t>
            </a:r>
            <a:endParaRPr sz="2000" b="1" dirty="0">
              <a:solidFill>
                <a:schemeClr val="dk1"/>
              </a:solidFill>
              <a:latin typeface="Calibri"/>
              <a:ea typeface="Calibri"/>
              <a:cs typeface="Calibri"/>
              <a:sym typeface="Calibri"/>
            </a:endParaRPr>
          </a:p>
        </p:txBody>
      </p:sp>
      <p:sp>
        <p:nvSpPr>
          <p:cNvPr id="1403" name="Google Shape;1403;g2157e1b6098_1_12">
            <a:extLst>
              <a:ext uri="{FF2B5EF4-FFF2-40B4-BE49-F238E27FC236}">
                <a16:creationId xmlns:a16="http://schemas.microsoft.com/office/drawing/2014/main" id="{A83F0CB8-AA50-63A0-40A7-6816D39DB187}"/>
              </a:ext>
            </a:extLst>
          </p:cNvPr>
          <p:cNvSpPr txBox="1"/>
          <p:nvPr/>
        </p:nvSpPr>
        <p:spPr>
          <a:xfrm>
            <a:off x="3282044" y="899921"/>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000" b="1" dirty="0">
                <a:solidFill>
                  <a:schemeClr val="dk1"/>
                </a:solidFill>
                <a:latin typeface="Calibri"/>
                <a:ea typeface="Calibri"/>
                <a:cs typeface="Calibri"/>
                <a:sym typeface="Calibri"/>
              </a:rPr>
              <a:t>Mierniki</a:t>
            </a:r>
            <a:endParaRPr sz="2000" b="1" dirty="0">
              <a:solidFill>
                <a:schemeClr val="dk1"/>
              </a:solidFill>
              <a:latin typeface="Calibri"/>
              <a:ea typeface="Calibri"/>
              <a:cs typeface="Calibri"/>
              <a:sym typeface="Calibri"/>
            </a:endParaRPr>
          </a:p>
        </p:txBody>
      </p:sp>
      <p:cxnSp>
        <p:nvCxnSpPr>
          <p:cNvPr id="1404" name="Google Shape;1404;g2157e1b6098_1_12">
            <a:extLst>
              <a:ext uri="{FF2B5EF4-FFF2-40B4-BE49-F238E27FC236}">
                <a16:creationId xmlns:a16="http://schemas.microsoft.com/office/drawing/2014/main" id="{650B133F-F486-0E93-B001-7FD1825ADC19}"/>
              </a:ext>
            </a:extLst>
          </p:cNvPr>
          <p:cNvCxnSpPr/>
          <p:nvPr/>
        </p:nvCxnSpPr>
        <p:spPr>
          <a:xfrm>
            <a:off x="3179200" y="944725"/>
            <a:ext cx="0" cy="5575800"/>
          </a:xfrm>
          <a:prstGeom prst="straightConnector1">
            <a:avLst/>
          </a:prstGeom>
          <a:noFill/>
          <a:ln w="9525" cap="flat" cmpd="sng">
            <a:solidFill>
              <a:schemeClr val="dk2"/>
            </a:solidFill>
            <a:prstDash val="solid"/>
            <a:round/>
            <a:headEnd type="none" w="med" len="med"/>
            <a:tailEnd type="none" w="med" len="med"/>
          </a:ln>
        </p:spPr>
      </p:cxnSp>
      <p:sp>
        <p:nvSpPr>
          <p:cNvPr id="1405" name="Google Shape;1405;g2157e1b6098_1_12">
            <a:extLst>
              <a:ext uri="{FF2B5EF4-FFF2-40B4-BE49-F238E27FC236}">
                <a16:creationId xmlns:a16="http://schemas.microsoft.com/office/drawing/2014/main" id="{D98845C4-1E20-9159-DE95-032D9BBFC1A3}"/>
              </a:ext>
            </a:extLst>
          </p:cNvPr>
          <p:cNvSpPr txBox="1">
            <a:spLocks noGrp="1"/>
          </p:cNvSpPr>
          <p:nvPr>
            <p:ph type="body" idx="1"/>
          </p:nvPr>
        </p:nvSpPr>
        <p:spPr>
          <a:xfrm>
            <a:off x="3367938" y="1618506"/>
            <a:ext cx="2699676" cy="1318694"/>
          </a:xfrm>
          <a:prstGeom prst="rect">
            <a:avLst/>
          </a:prstGeom>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dirty="0"/>
              <a:t>Dynamika sprzedaży wartościowej lub ilościowej generowanej przez przedsiębiorstwo w danej jednostce czasu</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dirty="0"/>
              <a:t>(w porównaniu do analogicznego okresu).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200" b="0" i="0" u="none" strike="noStrike" kern="1200" cap="none" spc="0" normalizeH="0" baseline="0" noProof="0" dirty="0">
              <a:ln>
                <a:noFill/>
              </a:ln>
              <a:solidFill>
                <a:srgbClr val="000000"/>
              </a:solidFill>
              <a:effectLst/>
              <a:uLnTx/>
              <a:uFillTx/>
              <a:ea typeface="+mn-ea"/>
              <a:cs typeface="+mn-cs"/>
            </a:endParaRPr>
          </a:p>
        </p:txBody>
      </p:sp>
      <p:cxnSp>
        <p:nvCxnSpPr>
          <p:cNvPr id="1406" name="Google Shape;1406;g2157e1b6098_1_12">
            <a:extLst>
              <a:ext uri="{FF2B5EF4-FFF2-40B4-BE49-F238E27FC236}">
                <a16:creationId xmlns:a16="http://schemas.microsoft.com/office/drawing/2014/main" id="{BC9DE767-84F1-3CEF-CE9D-82078E7F80EC}"/>
              </a:ext>
            </a:extLst>
          </p:cNvPr>
          <p:cNvCxnSpPr/>
          <p:nvPr/>
        </p:nvCxnSpPr>
        <p:spPr>
          <a:xfrm>
            <a:off x="6180125" y="1035775"/>
            <a:ext cx="0" cy="5575800"/>
          </a:xfrm>
          <a:prstGeom prst="straightConnector1">
            <a:avLst/>
          </a:prstGeom>
          <a:noFill/>
          <a:ln w="9525" cap="flat" cmpd="sng">
            <a:solidFill>
              <a:schemeClr val="dk2"/>
            </a:solidFill>
            <a:prstDash val="solid"/>
            <a:round/>
            <a:headEnd type="none" w="med" len="med"/>
            <a:tailEnd type="none" w="med" len="med"/>
          </a:ln>
        </p:spPr>
      </p:cxnSp>
      <p:sp>
        <p:nvSpPr>
          <p:cNvPr id="1407" name="Google Shape;1407;g2157e1b6098_1_12">
            <a:extLst>
              <a:ext uri="{FF2B5EF4-FFF2-40B4-BE49-F238E27FC236}">
                <a16:creationId xmlns:a16="http://schemas.microsoft.com/office/drawing/2014/main" id="{4D1CD1A2-2B85-5788-C36B-0F15DF0F8441}"/>
              </a:ext>
            </a:extLst>
          </p:cNvPr>
          <p:cNvSpPr txBox="1"/>
          <p:nvPr/>
        </p:nvSpPr>
        <p:spPr>
          <a:xfrm>
            <a:off x="6366809" y="894050"/>
            <a:ext cx="27798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000" b="1" dirty="0">
                <a:solidFill>
                  <a:schemeClr val="dk1"/>
                </a:solidFill>
                <a:latin typeface="Calibri"/>
                <a:ea typeface="Calibri"/>
                <a:cs typeface="Calibri"/>
                <a:sym typeface="Calibri"/>
              </a:rPr>
              <a:t>Źródło  danych</a:t>
            </a:r>
            <a:endParaRPr sz="2000" b="1" dirty="0">
              <a:solidFill>
                <a:schemeClr val="dk1"/>
              </a:solidFill>
              <a:latin typeface="Calibri"/>
              <a:ea typeface="Calibri"/>
              <a:cs typeface="Calibri"/>
              <a:sym typeface="Calibri"/>
            </a:endParaRPr>
          </a:p>
        </p:txBody>
      </p:sp>
      <p:sp>
        <p:nvSpPr>
          <p:cNvPr id="1408" name="Google Shape;1408;g2157e1b6098_1_12">
            <a:extLst>
              <a:ext uri="{FF2B5EF4-FFF2-40B4-BE49-F238E27FC236}">
                <a16:creationId xmlns:a16="http://schemas.microsoft.com/office/drawing/2014/main" id="{7C040BFC-9A24-4999-8E06-26934F78A61A}"/>
              </a:ext>
            </a:extLst>
          </p:cNvPr>
          <p:cNvSpPr txBox="1">
            <a:spLocks noGrp="1"/>
          </p:cNvSpPr>
          <p:nvPr>
            <p:ph type="body" idx="1"/>
          </p:nvPr>
        </p:nvSpPr>
        <p:spPr>
          <a:xfrm>
            <a:off x="6320252" y="1561444"/>
            <a:ext cx="2921400" cy="917989"/>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200" dirty="0"/>
              <a:t>Wewnętrzne raporty finansowe</a:t>
            </a:r>
            <a:endParaRPr sz="1200" dirty="0"/>
          </a:p>
          <a:p>
            <a:pPr marL="0" lvl="0" indent="0" algn="l" rtl="0">
              <a:spcBef>
                <a:spcPts val="1000"/>
              </a:spcBef>
              <a:spcAft>
                <a:spcPts val="0"/>
              </a:spcAft>
              <a:buNone/>
            </a:pPr>
            <a:endParaRPr dirty="0"/>
          </a:p>
        </p:txBody>
      </p:sp>
      <p:cxnSp>
        <p:nvCxnSpPr>
          <p:cNvPr id="1409" name="Google Shape;1409;g2157e1b6098_1_12">
            <a:extLst>
              <a:ext uri="{FF2B5EF4-FFF2-40B4-BE49-F238E27FC236}">
                <a16:creationId xmlns:a16="http://schemas.microsoft.com/office/drawing/2014/main" id="{CFB6ED0D-E977-9908-34CE-38D7F093DF67}"/>
              </a:ext>
            </a:extLst>
          </p:cNvPr>
          <p:cNvCxnSpPr/>
          <p:nvPr/>
        </p:nvCxnSpPr>
        <p:spPr>
          <a:xfrm>
            <a:off x="8953500" y="1077225"/>
            <a:ext cx="0" cy="5575800"/>
          </a:xfrm>
          <a:prstGeom prst="straightConnector1">
            <a:avLst/>
          </a:prstGeom>
          <a:noFill/>
          <a:ln w="9525" cap="flat" cmpd="sng">
            <a:solidFill>
              <a:schemeClr val="dk2"/>
            </a:solidFill>
            <a:prstDash val="solid"/>
            <a:round/>
            <a:headEnd type="none" w="med" len="med"/>
            <a:tailEnd type="none" w="med" len="med"/>
          </a:ln>
        </p:spPr>
      </p:cxnSp>
      <p:sp>
        <p:nvSpPr>
          <p:cNvPr id="1410" name="Google Shape;1410;g2157e1b6098_1_12">
            <a:extLst>
              <a:ext uri="{FF2B5EF4-FFF2-40B4-BE49-F238E27FC236}">
                <a16:creationId xmlns:a16="http://schemas.microsoft.com/office/drawing/2014/main" id="{C8B7F6BE-4694-AB62-347F-7A1F6C38E4CB}"/>
              </a:ext>
            </a:extLst>
          </p:cNvPr>
          <p:cNvSpPr txBox="1">
            <a:spLocks noGrp="1"/>
          </p:cNvSpPr>
          <p:nvPr>
            <p:ph type="body" idx="1"/>
          </p:nvPr>
        </p:nvSpPr>
        <p:spPr>
          <a:xfrm>
            <a:off x="9093627" y="1506337"/>
            <a:ext cx="3034200" cy="1659647"/>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200" dirty="0"/>
              <a:t>Podstawowa miara sukcesu firmy. W firmach, które nie prowadzą bezpośredniej sprzedaży do konsumenta końcowego, oznacza „</a:t>
            </a:r>
            <a:r>
              <a:rPr lang="pl-PL" sz="1200" dirty="0" err="1"/>
              <a:t>sell</a:t>
            </a:r>
            <a:r>
              <a:rPr lang="pl-PL" sz="1200" dirty="0"/>
              <a:t> in”.</a:t>
            </a:r>
          </a:p>
          <a:p>
            <a:pPr marL="0" lvl="0" indent="0" algn="l" rtl="0">
              <a:spcBef>
                <a:spcPts val="1000"/>
              </a:spcBef>
              <a:spcAft>
                <a:spcPts val="0"/>
              </a:spcAft>
              <a:buNone/>
            </a:pPr>
            <a:endParaRPr lang="pl-PL" dirty="0"/>
          </a:p>
        </p:txBody>
      </p:sp>
      <p:sp>
        <p:nvSpPr>
          <p:cNvPr id="1411" name="Google Shape;1411;g2157e1b6098_1_12">
            <a:extLst>
              <a:ext uri="{FF2B5EF4-FFF2-40B4-BE49-F238E27FC236}">
                <a16:creationId xmlns:a16="http://schemas.microsoft.com/office/drawing/2014/main" id="{243EB44C-2F77-4E8D-3EF5-3B035EA2113B}"/>
              </a:ext>
            </a:extLst>
          </p:cNvPr>
          <p:cNvSpPr txBox="1"/>
          <p:nvPr/>
        </p:nvSpPr>
        <p:spPr>
          <a:xfrm>
            <a:off x="9086500" y="793750"/>
            <a:ext cx="2921397"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000" b="1" dirty="0">
                <a:solidFill>
                  <a:schemeClr val="dk1"/>
                </a:solidFill>
                <a:latin typeface="Calibri"/>
                <a:ea typeface="Calibri"/>
                <a:cs typeface="Calibri"/>
                <a:sym typeface="Calibri"/>
              </a:rPr>
              <a:t>Management </a:t>
            </a:r>
            <a:r>
              <a:rPr lang="pl-PL" sz="2000" b="1" dirty="0" err="1">
                <a:solidFill>
                  <a:schemeClr val="dk1"/>
                </a:solidFill>
                <a:latin typeface="Calibri"/>
                <a:ea typeface="Calibri"/>
                <a:cs typeface="Calibri"/>
                <a:sym typeface="Calibri"/>
              </a:rPr>
              <a:t>reference</a:t>
            </a:r>
            <a:endParaRPr sz="2000" b="1" dirty="0">
              <a:solidFill>
                <a:schemeClr val="dk1"/>
              </a:solidFill>
              <a:latin typeface="Calibri"/>
              <a:ea typeface="Calibri"/>
              <a:cs typeface="Calibri"/>
              <a:sym typeface="Calibri"/>
            </a:endParaRPr>
          </a:p>
        </p:txBody>
      </p:sp>
      <p:cxnSp>
        <p:nvCxnSpPr>
          <p:cNvPr id="2" name="Google Shape;1404;g2157e1b6098_1_12">
            <a:extLst>
              <a:ext uri="{FF2B5EF4-FFF2-40B4-BE49-F238E27FC236}">
                <a16:creationId xmlns:a16="http://schemas.microsoft.com/office/drawing/2014/main" id="{ABFC0305-D3C2-697B-9D1E-5934B933C483}"/>
              </a:ext>
            </a:extLst>
          </p:cNvPr>
          <p:cNvCxnSpPr>
            <a:cxnSpLocks/>
          </p:cNvCxnSpPr>
          <p:nvPr/>
        </p:nvCxnSpPr>
        <p:spPr>
          <a:xfrm flipH="1">
            <a:off x="0" y="2861185"/>
            <a:ext cx="11875189" cy="0"/>
          </a:xfrm>
          <a:prstGeom prst="straightConnector1">
            <a:avLst/>
          </a:prstGeom>
          <a:noFill/>
          <a:ln w="9525" cap="flat" cmpd="sng">
            <a:solidFill>
              <a:schemeClr val="dk2"/>
            </a:solidFill>
            <a:prstDash val="solid"/>
            <a:round/>
            <a:headEnd type="none" w="med" len="med"/>
            <a:tailEnd type="none" w="med" len="med"/>
          </a:ln>
        </p:spPr>
      </p:cxnSp>
      <p:sp>
        <p:nvSpPr>
          <p:cNvPr id="7" name="Google Shape;1400;g2157e1b6098_1_12">
            <a:extLst>
              <a:ext uri="{FF2B5EF4-FFF2-40B4-BE49-F238E27FC236}">
                <a16:creationId xmlns:a16="http://schemas.microsoft.com/office/drawing/2014/main" id="{8DE08310-8E0D-9B99-A0F0-781FB142706D}"/>
              </a:ext>
            </a:extLst>
          </p:cNvPr>
          <p:cNvSpPr txBox="1">
            <a:spLocks/>
          </p:cNvSpPr>
          <p:nvPr/>
        </p:nvSpPr>
        <p:spPr>
          <a:xfrm>
            <a:off x="178276" y="3088053"/>
            <a:ext cx="2841300" cy="49891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dirty="0"/>
              <a:t>Marża ze sprzedaży</a:t>
            </a:r>
          </a:p>
        </p:txBody>
      </p:sp>
      <p:sp>
        <p:nvSpPr>
          <p:cNvPr id="8" name="Google Shape;1405;g2157e1b6098_1_12">
            <a:extLst>
              <a:ext uri="{FF2B5EF4-FFF2-40B4-BE49-F238E27FC236}">
                <a16:creationId xmlns:a16="http://schemas.microsoft.com/office/drawing/2014/main" id="{ADB08C0C-3BD1-CDC4-0765-7FEE6114DC2E}"/>
              </a:ext>
            </a:extLst>
          </p:cNvPr>
          <p:cNvSpPr txBox="1">
            <a:spLocks/>
          </p:cNvSpPr>
          <p:nvPr/>
        </p:nvSpPr>
        <p:spPr>
          <a:xfrm>
            <a:off x="3323386" y="2924723"/>
            <a:ext cx="2824383" cy="210887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defRPr/>
            </a:pPr>
            <a:r>
              <a:rPr lang="pl-PL" sz="1200" dirty="0"/>
              <a:t>Może być wyrażona jako masa marży (przychód ze sprzedaży netto, pomniejszony o koszty wytworzenia produktu) lub % oznaczający jak opłacalna jest sprzedaż danego produktu (przychód netto ze sprzedaży jednego produktu – koszty produktu / koszty produktu).</a:t>
            </a:r>
          </a:p>
          <a:p>
            <a:pPr marL="0" indent="0">
              <a:defRPr/>
            </a:pPr>
            <a:r>
              <a:rPr lang="pl-PL" sz="1200" dirty="0"/>
              <a:t>Warto porównywać dynamikę zmian tych wartości pomiędzy danymi okresami.</a:t>
            </a:r>
          </a:p>
          <a:p>
            <a:pPr marL="0" indent="0">
              <a:defRPr/>
            </a:pPr>
            <a:endParaRPr lang="pl-PL" sz="1200" dirty="0"/>
          </a:p>
          <a:p>
            <a:pPr marL="0" indent="0">
              <a:lnSpc>
                <a:spcPct val="100000"/>
              </a:lnSpc>
              <a:spcBef>
                <a:spcPts val="0"/>
              </a:spcBef>
              <a:buClrTx/>
              <a:buSzTx/>
              <a:buFontTx/>
              <a:buNone/>
              <a:defRPr/>
            </a:pPr>
            <a:endParaRPr lang="pl-PL" sz="1200" kern="1200" dirty="0">
              <a:solidFill>
                <a:srgbClr val="000000"/>
              </a:solidFill>
              <a:ea typeface="+mn-ea"/>
              <a:cs typeface="+mn-cs"/>
            </a:endParaRPr>
          </a:p>
        </p:txBody>
      </p:sp>
      <p:sp>
        <p:nvSpPr>
          <p:cNvPr id="11" name="Google Shape;1408;g2157e1b6098_1_12">
            <a:extLst>
              <a:ext uri="{FF2B5EF4-FFF2-40B4-BE49-F238E27FC236}">
                <a16:creationId xmlns:a16="http://schemas.microsoft.com/office/drawing/2014/main" id="{53627511-372D-F1B1-8E18-C03248731A9B}"/>
              </a:ext>
            </a:extLst>
          </p:cNvPr>
          <p:cNvSpPr txBox="1">
            <a:spLocks/>
          </p:cNvSpPr>
          <p:nvPr/>
        </p:nvSpPr>
        <p:spPr>
          <a:xfrm>
            <a:off x="6320252" y="3181307"/>
            <a:ext cx="2921400" cy="91798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dirty="0"/>
              <a:t>Wewnętrzne raporty finansowe</a:t>
            </a:r>
          </a:p>
          <a:p>
            <a:pPr marL="0" indent="0"/>
            <a:endParaRPr lang="pl-PL" dirty="0"/>
          </a:p>
        </p:txBody>
      </p:sp>
      <p:sp>
        <p:nvSpPr>
          <p:cNvPr id="12" name="Google Shape;1410;g2157e1b6098_1_12">
            <a:extLst>
              <a:ext uri="{FF2B5EF4-FFF2-40B4-BE49-F238E27FC236}">
                <a16:creationId xmlns:a16="http://schemas.microsoft.com/office/drawing/2014/main" id="{137BC613-3E7E-C647-9470-722A653FAE4E}"/>
              </a:ext>
            </a:extLst>
          </p:cNvPr>
          <p:cNvSpPr txBox="1">
            <a:spLocks/>
          </p:cNvSpPr>
          <p:nvPr/>
        </p:nvSpPr>
        <p:spPr>
          <a:xfrm>
            <a:off x="9107351" y="3072603"/>
            <a:ext cx="2842120" cy="110364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dirty="0"/>
              <a:t>W firmach, które działają na wielu markach lub produktach porównanie marży pozwala określić, które z nich przynoszą dla firmy najwięcej wartości.</a:t>
            </a:r>
          </a:p>
          <a:p>
            <a:pPr marL="0" indent="0"/>
            <a:endParaRPr lang="pl-PL" dirty="0"/>
          </a:p>
        </p:txBody>
      </p:sp>
      <p:sp>
        <p:nvSpPr>
          <p:cNvPr id="14" name="Google Shape;1400;g2157e1b6098_1_12">
            <a:extLst>
              <a:ext uri="{FF2B5EF4-FFF2-40B4-BE49-F238E27FC236}">
                <a16:creationId xmlns:a16="http://schemas.microsoft.com/office/drawing/2014/main" id="{EE8BD829-0FF4-36E4-DD94-F47788A008A4}"/>
              </a:ext>
            </a:extLst>
          </p:cNvPr>
          <p:cNvSpPr txBox="1">
            <a:spLocks/>
          </p:cNvSpPr>
          <p:nvPr/>
        </p:nvSpPr>
        <p:spPr>
          <a:xfrm>
            <a:off x="159625" y="5162326"/>
            <a:ext cx="2841300" cy="49891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dirty="0"/>
              <a:t>Profit – zysk jaki przedsiębiorstwo, marka, dany produkt przynoszą dla firmy</a:t>
            </a:r>
          </a:p>
        </p:txBody>
      </p:sp>
      <p:cxnSp>
        <p:nvCxnSpPr>
          <p:cNvPr id="15" name="Google Shape;1404;g2157e1b6098_1_12">
            <a:extLst>
              <a:ext uri="{FF2B5EF4-FFF2-40B4-BE49-F238E27FC236}">
                <a16:creationId xmlns:a16="http://schemas.microsoft.com/office/drawing/2014/main" id="{0244CB82-2987-08BC-9F04-08C689B3A318}"/>
              </a:ext>
            </a:extLst>
          </p:cNvPr>
          <p:cNvCxnSpPr>
            <a:cxnSpLocks/>
          </p:cNvCxnSpPr>
          <p:nvPr/>
        </p:nvCxnSpPr>
        <p:spPr>
          <a:xfrm flipH="1">
            <a:off x="74282" y="4999701"/>
            <a:ext cx="11875189" cy="0"/>
          </a:xfrm>
          <a:prstGeom prst="straightConnector1">
            <a:avLst/>
          </a:prstGeom>
          <a:noFill/>
          <a:ln w="9525" cap="flat" cmpd="sng">
            <a:solidFill>
              <a:schemeClr val="dk2"/>
            </a:solidFill>
            <a:prstDash val="solid"/>
            <a:round/>
            <a:headEnd type="none" w="med" len="med"/>
            <a:tailEnd type="none" w="med" len="med"/>
          </a:ln>
        </p:spPr>
      </p:cxnSp>
      <p:sp>
        <p:nvSpPr>
          <p:cNvPr id="16" name="Google Shape;1408;g2157e1b6098_1_12">
            <a:extLst>
              <a:ext uri="{FF2B5EF4-FFF2-40B4-BE49-F238E27FC236}">
                <a16:creationId xmlns:a16="http://schemas.microsoft.com/office/drawing/2014/main" id="{CD8898F8-CFA9-A2D2-772F-94E5220C59AF}"/>
              </a:ext>
            </a:extLst>
          </p:cNvPr>
          <p:cNvSpPr txBox="1">
            <a:spLocks/>
          </p:cNvSpPr>
          <p:nvPr/>
        </p:nvSpPr>
        <p:spPr>
          <a:xfrm>
            <a:off x="6358401" y="5146261"/>
            <a:ext cx="2921400" cy="91798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dirty="0"/>
              <a:t>Wewnętrzne raporty finansowe</a:t>
            </a:r>
          </a:p>
          <a:p>
            <a:pPr marL="0" indent="0"/>
            <a:endParaRPr lang="pl-PL" dirty="0"/>
          </a:p>
        </p:txBody>
      </p:sp>
      <p:sp>
        <p:nvSpPr>
          <p:cNvPr id="17" name="Google Shape;1405;g2157e1b6098_1_12">
            <a:extLst>
              <a:ext uri="{FF2B5EF4-FFF2-40B4-BE49-F238E27FC236}">
                <a16:creationId xmlns:a16="http://schemas.microsoft.com/office/drawing/2014/main" id="{6948D775-74E2-9726-6C81-CE614451CA5C}"/>
              </a:ext>
            </a:extLst>
          </p:cNvPr>
          <p:cNvSpPr txBox="1">
            <a:spLocks/>
          </p:cNvSpPr>
          <p:nvPr/>
        </p:nvSpPr>
        <p:spPr>
          <a:xfrm>
            <a:off x="3248081" y="5001851"/>
            <a:ext cx="2824383" cy="128412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defRPr/>
            </a:pPr>
            <a:r>
              <a:rPr lang="pl-PL" sz="1200" dirty="0"/>
              <a:t>Mierniki analogicznie jak w przypadku marży. Profit to najniższy poziom </a:t>
            </a:r>
            <a:r>
              <a:rPr lang="pl-PL" sz="1200" dirty="0" err="1"/>
              <a:t>PnLa</a:t>
            </a:r>
            <a:r>
              <a:rPr lang="pl-PL" sz="1200" dirty="0"/>
              <a:t>, od marży ze sprzedaży należy odjąć również koszty firmy (np. zatrudnienie) jak i inwestycje marketingowe oraz reklamowe.</a:t>
            </a:r>
          </a:p>
          <a:p>
            <a:pPr marL="0" indent="0">
              <a:defRPr/>
            </a:pPr>
            <a:endParaRPr lang="pl-PL" sz="1200" dirty="0"/>
          </a:p>
          <a:p>
            <a:pPr marL="0" indent="0">
              <a:lnSpc>
                <a:spcPct val="100000"/>
              </a:lnSpc>
              <a:spcBef>
                <a:spcPts val="0"/>
              </a:spcBef>
              <a:buClrTx/>
              <a:buSzTx/>
              <a:buFontTx/>
              <a:buNone/>
              <a:defRPr/>
            </a:pPr>
            <a:endParaRPr lang="pl-PL" sz="1200" kern="1200" dirty="0">
              <a:solidFill>
                <a:srgbClr val="000000"/>
              </a:solidFill>
              <a:ea typeface="+mn-ea"/>
              <a:cs typeface="+mn-cs"/>
            </a:endParaRPr>
          </a:p>
        </p:txBody>
      </p:sp>
      <p:sp>
        <p:nvSpPr>
          <p:cNvPr id="18" name="Google Shape;1410;g2157e1b6098_1_12">
            <a:extLst>
              <a:ext uri="{FF2B5EF4-FFF2-40B4-BE49-F238E27FC236}">
                <a16:creationId xmlns:a16="http://schemas.microsoft.com/office/drawing/2014/main" id="{4E242E4B-061D-66A8-94D6-10066EC43277}"/>
              </a:ext>
            </a:extLst>
          </p:cNvPr>
          <p:cNvSpPr txBox="1">
            <a:spLocks/>
          </p:cNvSpPr>
          <p:nvPr/>
        </p:nvSpPr>
        <p:spPr>
          <a:xfrm>
            <a:off x="9146609" y="5109413"/>
            <a:ext cx="2842120" cy="110364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dirty="0"/>
              <a:t>Podstawowy cel działania każdej firmy, czysta wartość dla właścicieli oraz akcjonariuszy.</a:t>
            </a:r>
          </a:p>
          <a:p>
            <a:pPr marL="0" indent="0"/>
            <a:endParaRPr lang="pl-PL" dirty="0"/>
          </a:p>
        </p:txBody>
      </p:sp>
    </p:spTree>
    <p:extLst>
      <p:ext uri="{BB962C8B-B14F-4D97-AF65-F5344CB8AC3E}">
        <p14:creationId xmlns:p14="http://schemas.microsoft.com/office/powerpoint/2010/main" val="449545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8">
          <a:extLst>
            <a:ext uri="{FF2B5EF4-FFF2-40B4-BE49-F238E27FC236}">
              <a16:creationId xmlns:a16="http://schemas.microsoft.com/office/drawing/2014/main" id="{3BB2AC21-146A-D23A-E374-837C772A25CC}"/>
            </a:ext>
          </a:extLst>
        </p:cNvPr>
        <p:cNvGrpSpPr/>
        <p:nvPr/>
      </p:nvGrpSpPr>
      <p:grpSpPr>
        <a:xfrm>
          <a:off x="0" y="0"/>
          <a:ext cx="0" cy="0"/>
          <a:chOff x="0" y="0"/>
          <a:chExt cx="0" cy="0"/>
        </a:xfrm>
      </p:grpSpPr>
      <p:sp>
        <p:nvSpPr>
          <p:cNvPr id="1400" name="Google Shape;1400;g2157e1b6098_1_12">
            <a:extLst>
              <a:ext uri="{FF2B5EF4-FFF2-40B4-BE49-F238E27FC236}">
                <a16:creationId xmlns:a16="http://schemas.microsoft.com/office/drawing/2014/main" id="{F678DAA8-0A77-F4AB-8334-21968FCD1C4A}"/>
              </a:ext>
            </a:extLst>
          </p:cNvPr>
          <p:cNvSpPr txBox="1">
            <a:spLocks noGrp="1"/>
          </p:cNvSpPr>
          <p:nvPr>
            <p:ph type="body" idx="1"/>
          </p:nvPr>
        </p:nvSpPr>
        <p:spPr>
          <a:xfrm>
            <a:off x="178276" y="1695674"/>
            <a:ext cx="2965677" cy="992012"/>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t>Net </a:t>
            </a:r>
            <a:r>
              <a:rPr lang="pl-PL" sz="1600" dirty="0" err="1"/>
              <a:t>Contribution</a:t>
            </a:r>
            <a:r>
              <a:rPr lang="pl-PL" sz="1600" dirty="0"/>
              <a:t>: </a:t>
            </a:r>
          </a:p>
          <a:p>
            <a:pPr marL="0" lvl="0" indent="0" algn="l" rtl="0">
              <a:spcBef>
                <a:spcPts val="1000"/>
              </a:spcBef>
              <a:spcAft>
                <a:spcPts val="0"/>
              </a:spcAft>
              <a:buNone/>
            </a:pPr>
            <a:r>
              <a:rPr lang="pl-PL" sz="1600" dirty="0"/>
              <a:t>Masa inkrementalnej marży po odjęciu inwestycji marketingowych</a:t>
            </a:r>
          </a:p>
          <a:p>
            <a:pPr marL="0" lvl="0" indent="0" algn="l" rtl="0">
              <a:spcBef>
                <a:spcPts val="1000"/>
              </a:spcBef>
              <a:spcAft>
                <a:spcPts val="0"/>
              </a:spcAft>
              <a:buNone/>
            </a:pPr>
            <a:endParaRPr sz="1600" dirty="0"/>
          </a:p>
        </p:txBody>
      </p:sp>
      <p:sp>
        <p:nvSpPr>
          <p:cNvPr id="1401" name="Google Shape;1401;g2157e1b6098_1_12">
            <a:extLst>
              <a:ext uri="{FF2B5EF4-FFF2-40B4-BE49-F238E27FC236}">
                <a16:creationId xmlns:a16="http://schemas.microsoft.com/office/drawing/2014/main" id="{DA7C58F8-E71D-C440-702B-6041922A9B73}"/>
              </a:ext>
            </a:extLst>
          </p:cNvPr>
          <p:cNvSpPr txBox="1">
            <a:spLocks noGrp="1"/>
          </p:cNvSpPr>
          <p:nvPr>
            <p:ph type="title"/>
          </p:nvPr>
        </p:nvSpPr>
        <p:spPr>
          <a:xfrm>
            <a:off x="525275" y="166025"/>
            <a:ext cx="10623900" cy="646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pl-PL" sz="4000" dirty="0"/>
              <a:t>2. KPI: Net </a:t>
            </a:r>
            <a:r>
              <a:rPr lang="pl-PL" sz="4000" dirty="0" err="1"/>
              <a:t>Contribution</a:t>
            </a:r>
            <a:r>
              <a:rPr lang="pl-PL" sz="4000" dirty="0"/>
              <a:t>/ROI</a:t>
            </a:r>
            <a:endParaRPr sz="4000" dirty="0"/>
          </a:p>
        </p:txBody>
      </p:sp>
      <p:sp>
        <p:nvSpPr>
          <p:cNvPr id="1402" name="Google Shape;1402;g2157e1b6098_1_12">
            <a:extLst>
              <a:ext uri="{FF2B5EF4-FFF2-40B4-BE49-F238E27FC236}">
                <a16:creationId xmlns:a16="http://schemas.microsoft.com/office/drawing/2014/main" id="{3E2900BA-0427-C42E-404F-44C986971006}"/>
              </a:ext>
            </a:extLst>
          </p:cNvPr>
          <p:cNvSpPr txBox="1"/>
          <p:nvPr/>
        </p:nvSpPr>
        <p:spPr>
          <a:xfrm>
            <a:off x="446316" y="8689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000" b="1" dirty="0">
                <a:solidFill>
                  <a:schemeClr val="dk1"/>
                </a:solidFill>
                <a:latin typeface="Calibri"/>
                <a:ea typeface="Calibri"/>
                <a:cs typeface="Calibri"/>
                <a:sym typeface="Calibri"/>
              </a:rPr>
              <a:t>Definicja</a:t>
            </a:r>
            <a:endParaRPr sz="2000" b="1" dirty="0">
              <a:solidFill>
                <a:schemeClr val="dk1"/>
              </a:solidFill>
              <a:latin typeface="Calibri"/>
              <a:ea typeface="Calibri"/>
              <a:cs typeface="Calibri"/>
              <a:sym typeface="Calibri"/>
            </a:endParaRPr>
          </a:p>
        </p:txBody>
      </p:sp>
      <p:sp>
        <p:nvSpPr>
          <p:cNvPr id="1403" name="Google Shape;1403;g2157e1b6098_1_12">
            <a:extLst>
              <a:ext uri="{FF2B5EF4-FFF2-40B4-BE49-F238E27FC236}">
                <a16:creationId xmlns:a16="http://schemas.microsoft.com/office/drawing/2014/main" id="{4CC0F534-64EC-3735-0C35-41CCF1B8B23A}"/>
              </a:ext>
            </a:extLst>
          </p:cNvPr>
          <p:cNvSpPr txBox="1"/>
          <p:nvPr/>
        </p:nvSpPr>
        <p:spPr>
          <a:xfrm>
            <a:off x="3282044" y="899921"/>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000" b="1" dirty="0">
                <a:solidFill>
                  <a:schemeClr val="dk1"/>
                </a:solidFill>
                <a:latin typeface="Calibri"/>
                <a:ea typeface="Calibri"/>
                <a:cs typeface="Calibri"/>
                <a:sym typeface="Calibri"/>
              </a:rPr>
              <a:t>Mierniki</a:t>
            </a:r>
            <a:endParaRPr sz="2000" b="1" dirty="0">
              <a:solidFill>
                <a:schemeClr val="dk1"/>
              </a:solidFill>
              <a:latin typeface="Calibri"/>
              <a:ea typeface="Calibri"/>
              <a:cs typeface="Calibri"/>
              <a:sym typeface="Calibri"/>
            </a:endParaRPr>
          </a:p>
        </p:txBody>
      </p:sp>
      <p:cxnSp>
        <p:nvCxnSpPr>
          <p:cNvPr id="1404" name="Google Shape;1404;g2157e1b6098_1_12">
            <a:extLst>
              <a:ext uri="{FF2B5EF4-FFF2-40B4-BE49-F238E27FC236}">
                <a16:creationId xmlns:a16="http://schemas.microsoft.com/office/drawing/2014/main" id="{7E37F7F9-86A1-8761-E529-431C37D2D93E}"/>
              </a:ext>
            </a:extLst>
          </p:cNvPr>
          <p:cNvCxnSpPr/>
          <p:nvPr/>
        </p:nvCxnSpPr>
        <p:spPr>
          <a:xfrm>
            <a:off x="3179200" y="944725"/>
            <a:ext cx="0" cy="5575800"/>
          </a:xfrm>
          <a:prstGeom prst="straightConnector1">
            <a:avLst/>
          </a:prstGeom>
          <a:noFill/>
          <a:ln w="9525" cap="flat" cmpd="sng">
            <a:solidFill>
              <a:schemeClr val="dk2"/>
            </a:solidFill>
            <a:prstDash val="solid"/>
            <a:round/>
            <a:headEnd type="none" w="med" len="med"/>
            <a:tailEnd type="none" w="med" len="med"/>
          </a:ln>
        </p:spPr>
      </p:cxnSp>
      <p:sp>
        <p:nvSpPr>
          <p:cNvPr id="1405" name="Google Shape;1405;g2157e1b6098_1_12">
            <a:extLst>
              <a:ext uri="{FF2B5EF4-FFF2-40B4-BE49-F238E27FC236}">
                <a16:creationId xmlns:a16="http://schemas.microsoft.com/office/drawing/2014/main" id="{DD78E358-B609-3CCD-17D9-FF00154C13F9}"/>
              </a:ext>
            </a:extLst>
          </p:cNvPr>
          <p:cNvSpPr txBox="1">
            <a:spLocks noGrp="1"/>
          </p:cNvSpPr>
          <p:nvPr>
            <p:ph type="body" idx="1"/>
          </p:nvPr>
        </p:nvSpPr>
        <p:spPr>
          <a:xfrm>
            <a:off x="3312201" y="1439109"/>
            <a:ext cx="2699676" cy="1815367"/>
          </a:xfrm>
          <a:prstGeom prst="rect">
            <a:avLst/>
          </a:prstGeom>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600" dirty="0"/>
              <a:t>Inkrementalna marża ze sprzedaży w danym okresie (taka, która została wywołana przez działania marketingowe) – kwota inwestycji w te działania marketingowe</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20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200" b="0" i="0" u="none" strike="noStrike" kern="1200" cap="none" spc="0" normalizeH="0" baseline="0" noProof="0" dirty="0">
              <a:ln>
                <a:noFill/>
              </a:ln>
              <a:solidFill>
                <a:srgbClr val="000000"/>
              </a:solidFill>
              <a:effectLst/>
              <a:uLnTx/>
              <a:uFillTx/>
              <a:ea typeface="+mn-ea"/>
              <a:cs typeface="+mn-cs"/>
            </a:endParaRPr>
          </a:p>
        </p:txBody>
      </p:sp>
      <p:cxnSp>
        <p:nvCxnSpPr>
          <p:cNvPr id="1406" name="Google Shape;1406;g2157e1b6098_1_12">
            <a:extLst>
              <a:ext uri="{FF2B5EF4-FFF2-40B4-BE49-F238E27FC236}">
                <a16:creationId xmlns:a16="http://schemas.microsoft.com/office/drawing/2014/main" id="{CF049023-459B-29C3-F7C7-C08E78A2E66C}"/>
              </a:ext>
            </a:extLst>
          </p:cNvPr>
          <p:cNvCxnSpPr/>
          <p:nvPr/>
        </p:nvCxnSpPr>
        <p:spPr>
          <a:xfrm>
            <a:off x="6180125" y="1035775"/>
            <a:ext cx="0" cy="5575800"/>
          </a:xfrm>
          <a:prstGeom prst="straightConnector1">
            <a:avLst/>
          </a:prstGeom>
          <a:noFill/>
          <a:ln w="9525" cap="flat" cmpd="sng">
            <a:solidFill>
              <a:schemeClr val="dk2"/>
            </a:solidFill>
            <a:prstDash val="solid"/>
            <a:round/>
            <a:headEnd type="none" w="med" len="med"/>
            <a:tailEnd type="none" w="med" len="med"/>
          </a:ln>
        </p:spPr>
      </p:cxnSp>
      <p:sp>
        <p:nvSpPr>
          <p:cNvPr id="1407" name="Google Shape;1407;g2157e1b6098_1_12">
            <a:extLst>
              <a:ext uri="{FF2B5EF4-FFF2-40B4-BE49-F238E27FC236}">
                <a16:creationId xmlns:a16="http://schemas.microsoft.com/office/drawing/2014/main" id="{997A9E4C-0185-6001-B9B1-FF354E9A1E19}"/>
              </a:ext>
            </a:extLst>
          </p:cNvPr>
          <p:cNvSpPr txBox="1"/>
          <p:nvPr/>
        </p:nvSpPr>
        <p:spPr>
          <a:xfrm>
            <a:off x="6366809" y="894050"/>
            <a:ext cx="27798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000" b="1" dirty="0">
                <a:solidFill>
                  <a:schemeClr val="dk1"/>
                </a:solidFill>
                <a:latin typeface="Calibri"/>
                <a:ea typeface="Calibri"/>
                <a:cs typeface="Calibri"/>
                <a:sym typeface="Calibri"/>
              </a:rPr>
              <a:t>Źródło  danych</a:t>
            </a:r>
            <a:endParaRPr sz="2000" b="1" dirty="0">
              <a:solidFill>
                <a:schemeClr val="dk1"/>
              </a:solidFill>
              <a:latin typeface="Calibri"/>
              <a:ea typeface="Calibri"/>
              <a:cs typeface="Calibri"/>
              <a:sym typeface="Calibri"/>
            </a:endParaRPr>
          </a:p>
        </p:txBody>
      </p:sp>
      <p:sp>
        <p:nvSpPr>
          <p:cNvPr id="1408" name="Google Shape;1408;g2157e1b6098_1_12">
            <a:extLst>
              <a:ext uri="{FF2B5EF4-FFF2-40B4-BE49-F238E27FC236}">
                <a16:creationId xmlns:a16="http://schemas.microsoft.com/office/drawing/2014/main" id="{5D4255D8-E686-1E28-D7DD-B63F99666EF5}"/>
              </a:ext>
            </a:extLst>
          </p:cNvPr>
          <p:cNvSpPr txBox="1">
            <a:spLocks noGrp="1"/>
          </p:cNvSpPr>
          <p:nvPr>
            <p:ph type="body" idx="1"/>
          </p:nvPr>
        </p:nvSpPr>
        <p:spPr>
          <a:xfrm>
            <a:off x="6320252" y="1561444"/>
            <a:ext cx="2500249" cy="917989"/>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t>Wewnętrzne raporty finansowe</a:t>
            </a:r>
          </a:p>
          <a:p>
            <a:pPr marL="0" lvl="0" indent="0" algn="l" rtl="0">
              <a:spcBef>
                <a:spcPts val="1000"/>
              </a:spcBef>
              <a:spcAft>
                <a:spcPts val="0"/>
              </a:spcAft>
              <a:buNone/>
            </a:pPr>
            <a:endParaRPr lang="pl-PL" dirty="0"/>
          </a:p>
        </p:txBody>
      </p:sp>
      <p:cxnSp>
        <p:nvCxnSpPr>
          <p:cNvPr id="1409" name="Google Shape;1409;g2157e1b6098_1_12">
            <a:extLst>
              <a:ext uri="{FF2B5EF4-FFF2-40B4-BE49-F238E27FC236}">
                <a16:creationId xmlns:a16="http://schemas.microsoft.com/office/drawing/2014/main" id="{AC1D6A81-62E6-0F99-04EF-C78D03FDA993}"/>
              </a:ext>
            </a:extLst>
          </p:cNvPr>
          <p:cNvCxnSpPr/>
          <p:nvPr/>
        </p:nvCxnSpPr>
        <p:spPr>
          <a:xfrm>
            <a:off x="8953500" y="1077225"/>
            <a:ext cx="0" cy="5575800"/>
          </a:xfrm>
          <a:prstGeom prst="straightConnector1">
            <a:avLst/>
          </a:prstGeom>
          <a:noFill/>
          <a:ln w="9525" cap="flat" cmpd="sng">
            <a:solidFill>
              <a:schemeClr val="dk2"/>
            </a:solidFill>
            <a:prstDash val="solid"/>
            <a:round/>
            <a:headEnd type="none" w="med" len="med"/>
            <a:tailEnd type="none" w="med" len="med"/>
          </a:ln>
        </p:spPr>
      </p:cxnSp>
      <p:sp>
        <p:nvSpPr>
          <p:cNvPr id="1410" name="Google Shape;1410;g2157e1b6098_1_12">
            <a:extLst>
              <a:ext uri="{FF2B5EF4-FFF2-40B4-BE49-F238E27FC236}">
                <a16:creationId xmlns:a16="http://schemas.microsoft.com/office/drawing/2014/main" id="{565893A5-6B51-6AD7-3E65-F077786D50FD}"/>
              </a:ext>
            </a:extLst>
          </p:cNvPr>
          <p:cNvSpPr txBox="1">
            <a:spLocks noGrp="1"/>
          </p:cNvSpPr>
          <p:nvPr>
            <p:ph type="body" idx="1"/>
          </p:nvPr>
        </p:nvSpPr>
        <p:spPr>
          <a:xfrm>
            <a:off x="9093627" y="1506337"/>
            <a:ext cx="3034200" cy="1659647"/>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t>Wartość dodatkowej marży po odjęciu kosztów pokazuje skalę efektu działań marketingowych.</a:t>
            </a:r>
          </a:p>
          <a:p>
            <a:pPr marL="0" lvl="0" indent="0" algn="l" rtl="0">
              <a:spcBef>
                <a:spcPts val="1000"/>
              </a:spcBef>
              <a:spcAft>
                <a:spcPts val="0"/>
              </a:spcAft>
              <a:buNone/>
            </a:pPr>
            <a:endParaRPr lang="pl-PL" dirty="0"/>
          </a:p>
        </p:txBody>
      </p:sp>
      <p:sp>
        <p:nvSpPr>
          <p:cNvPr id="1411" name="Google Shape;1411;g2157e1b6098_1_12">
            <a:extLst>
              <a:ext uri="{FF2B5EF4-FFF2-40B4-BE49-F238E27FC236}">
                <a16:creationId xmlns:a16="http://schemas.microsoft.com/office/drawing/2014/main" id="{C4017C49-8D66-E676-56BF-05B40D50039C}"/>
              </a:ext>
            </a:extLst>
          </p:cNvPr>
          <p:cNvSpPr txBox="1"/>
          <p:nvPr/>
        </p:nvSpPr>
        <p:spPr>
          <a:xfrm>
            <a:off x="9086500" y="793750"/>
            <a:ext cx="2921397"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000" b="1" dirty="0">
                <a:solidFill>
                  <a:schemeClr val="dk1"/>
                </a:solidFill>
                <a:latin typeface="Calibri"/>
                <a:ea typeface="Calibri"/>
                <a:cs typeface="Calibri"/>
                <a:sym typeface="Calibri"/>
              </a:rPr>
              <a:t>Management </a:t>
            </a:r>
            <a:r>
              <a:rPr lang="pl-PL" sz="2000" b="1" dirty="0" err="1">
                <a:solidFill>
                  <a:schemeClr val="dk1"/>
                </a:solidFill>
                <a:latin typeface="Calibri"/>
                <a:ea typeface="Calibri"/>
                <a:cs typeface="Calibri"/>
                <a:sym typeface="Calibri"/>
              </a:rPr>
              <a:t>reference</a:t>
            </a:r>
            <a:endParaRPr sz="2000" b="1" dirty="0">
              <a:solidFill>
                <a:schemeClr val="dk1"/>
              </a:solidFill>
              <a:latin typeface="Calibri"/>
              <a:ea typeface="Calibri"/>
              <a:cs typeface="Calibri"/>
              <a:sym typeface="Calibri"/>
            </a:endParaRPr>
          </a:p>
        </p:txBody>
      </p:sp>
      <p:cxnSp>
        <p:nvCxnSpPr>
          <p:cNvPr id="2" name="Google Shape;1404;g2157e1b6098_1_12">
            <a:extLst>
              <a:ext uri="{FF2B5EF4-FFF2-40B4-BE49-F238E27FC236}">
                <a16:creationId xmlns:a16="http://schemas.microsoft.com/office/drawing/2014/main" id="{8674F5A5-924A-719C-C774-AC36CCB61AC5}"/>
              </a:ext>
            </a:extLst>
          </p:cNvPr>
          <p:cNvCxnSpPr>
            <a:cxnSpLocks/>
          </p:cNvCxnSpPr>
          <p:nvPr/>
        </p:nvCxnSpPr>
        <p:spPr>
          <a:xfrm flipH="1">
            <a:off x="74282" y="3254476"/>
            <a:ext cx="11875189" cy="0"/>
          </a:xfrm>
          <a:prstGeom prst="straightConnector1">
            <a:avLst/>
          </a:prstGeom>
          <a:noFill/>
          <a:ln w="9525" cap="flat" cmpd="sng">
            <a:solidFill>
              <a:schemeClr val="dk2"/>
            </a:solidFill>
            <a:prstDash val="solid"/>
            <a:round/>
            <a:headEnd type="none" w="med" len="med"/>
            <a:tailEnd type="none" w="med" len="med"/>
          </a:ln>
        </p:spPr>
      </p:cxnSp>
      <p:sp>
        <p:nvSpPr>
          <p:cNvPr id="8" name="Google Shape;1405;g2157e1b6098_1_12">
            <a:extLst>
              <a:ext uri="{FF2B5EF4-FFF2-40B4-BE49-F238E27FC236}">
                <a16:creationId xmlns:a16="http://schemas.microsoft.com/office/drawing/2014/main" id="{85869D54-AC31-2872-F525-C2657ABCCC26}"/>
              </a:ext>
            </a:extLst>
          </p:cNvPr>
          <p:cNvSpPr txBox="1">
            <a:spLocks/>
          </p:cNvSpPr>
          <p:nvPr/>
        </p:nvSpPr>
        <p:spPr>
          <a:xfrm>
            <a:off x="3215616" y="3840369"/>
            <a:ext cx="2824383" cy="225563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100000"/>
              </a:lnSpc>
              <a:spcBef>
                <a:spcPts val="0"/>
              </a:spcBef>
              <a:buClrTx/>
              <a:buSzTx/>
              <a:buFontTx/>
              <a:buNone/>
              <a:defRPr/>
            </a:pPr>
            <a:r>
              <a:rPr lang="pl-PL" sz="1600" dirty="0"/>
              <a:t>Inkrementalna marża ze sprzedaży w danym okresie (taka, która została wywołana przez działania marketingowe)</a:t>
            </a:r>
          </a:p>
          <a:p>
            <a:pPr marL="0" indent="0">
              <a:lnSpc>
                <a:spcPct val="100000"/>
              </a:lnSpc>
              <a:spcBef>
                <a:spcPts val="0"/>
              </a:spcBef>
              <a:buClrTx/>
              <a:buSzTx/>
              <a:buFontTx/>
              <a:buNone/>
              <a:defRPr/>
            </a:pPr>
            <a:endParaRPr lang="pl-PL" sz="1600" dirty="0"/>
          </a:p>
          <a:p>
            <a:pPr marL="0" indent="0">
              <a:lnSpc>
                <a:spcPct val="100000"/>
              </a:lnSpc>
              <a:spcBef>
                <a:spcPts val="0"/>
              </a:spcBef>
              <a:buClrTx/>
              <a:buSzTx/>
              <a:buFontTx/>
              <a:buNone/>
              <a:defRPr/>
            </a:pPr>
            <a:r>
              <a:rPr lang="pl-PL" sz="1600" dirty="0"/>
              <a:t>/</a:t>
            </a:r>
          </a:p>
          <a:p>
            <a:pPr marL="0" indent="0">
              <a:lnSpc>
                <a:spcPct val="100000"/>
              </a:lnSpc>
              <a:spcBef>
                <a:spcPts val="0"/>
              </a:spcBef>
              <a:buClrTx/>
              <a:buSzTx/>
              <a:buFontTx/>
              <a:buNone/>
              <a:defRPr/>
            </a:pPr>
            <a:endParaRPr lang="pl-PL" sz="1600" dirty="0"/>
          </a:p>
          <a:p>
            <a:pPr marL="0" indent="0">
              <a:lnSpc>
                <a:spcPct val="100000"/>
              </a:lnSpc>
              <a:spcBef>
                <a:spcPts val="0"/>
              </a:spcBef>
              <a:buClrTx/>
              <a:buSzTx/>
              <a:defRPr/>
            </a:pPr>
            <a:r>
              <a:rPr lang="pl-PL" sz="1600" dirty="0"/>
              <a:t>kwota inwestycji w te działania marketingowe</a:t>
            </a:r>
          </a:p>
        </p:txBody>
      </p:sp>
      <p:sp>
        <p:nvSpPr>
          <p:cNvPr id="11" name="Google Shape;1408;g2157e1b6098_1_12">
            <a:extLst>
              <a:ext uri="{FF2B5EF4-FFF2-40B4-BE49-F238E27FC236}">
                <a16:creationId xmlns:a16="http://schemas.microsoft.com/office/drawing/2014/main" id="{44AD6BE3-24D2-418D-95A8-818CF1F6B24F}"/>
              </a:ext>
            </a:extLst>
          </p:cNvPr>
          <p:cNvSpPr txBox="1">
            <a:spLocks/>
          </p:cNvSpPr>
          <p:nvPr/>
        </p:nvSpPr>
        <p:spPr>
          <a:xfrm>
            <a:off x="6348374" y="4539795"/>
            <a:ext cx="2195858" cy="91798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600" dirty="0"/>
              <a:t>Wewnętrzne raporty finansowe</a:t>
            </a:r>
          </a:p>
          <a:p>
            <a:pPr marL="0" indent="0"/>
            <a:endParaRPr lang="pl-PL" dirty="0"/>
          </a:p>
        </p:txBody>
      </p:sp>
      <p:sp>
        <p:nvSpPr>
          <p:cNvPr id="3" name="Google Shape;1400;g2157e1b6098_1_12">
            <a:extLst>
              <a:ext uri="{FF2B5EF4-FFF2-40B4-BE49-F238E27FC236}">
                <a16:creationId xmlns:a16="http://schemas.microsoft.com/office/drawing/2014/main" id="{D6B38D97-3BE5-867A-B849-2F14757FCA14}"/>
              </a:ext>
            </a:extLst>
          </p:cNvPr>
          <p:cNvSpPr txBox="1">
            <a:spLocks/>
          </p:cNvSpPr>
          <p:nvPr/>
        </p:nvSpPr>
        <p:spPr>
          <a:xfrm>
            <a:off x="253776" y="3603523"/>
            <a:ext cx="2841300" cy="203035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600" dirty="0"/>
              <a:t>ROI – return on investment (zwrot z inwestycji)</a:t>
            </a:r>
          </a:p>
          <a:p>
            <a:pPr marL="0" indent="0"/>
            <a:r>
              <a:rPr lang="pl-PL" sz="1600" dirty="0"/>
              <a:t>Pokazuje ile zysku zostało wypracowane z każdej zainwestowanej „złotówki”.</a:t>
            </a:r>
          </a:p>
          <a:p>
            <a:pPr marL="0" indent="0"/>
            <a:endParaRPr lang="pl-PL" sz="1600" dirty="0"/>
          </a:p>
          <a:p>
            <a:pPr marL="0" indent="0"/>
            <a:endParaRPr lang="pl-PL" sz="1600" dirty="0"/>
          </a:p>
          <a:p>
            <a:pPr marL="0" indent="0"/>
            <a:endParaRPr lang="pl-PL" sz="1600" dirty="0"/>
          </a:p>
        </p:txBody>
      </p:sp>
      <p:sp>
        <p:nvSpPr>
          <p:cNvPr id="6" name="Google Shape;1410;g2157e1b6098_1_12">
            <a:extLst>
              <a:ext uri="{FF2B5EF4-FFF2-40B4-BE49-F238E27FC236}">
                <a16:creationId xmlns:a16="http://schemas.microsoft.com/office/drawing/2014/main" id="{63803EFD-9ACC-7EE4-2492-5C34736186A9}"/>
              </a:ext>
            </a:extLst>
          </p:cNvPr>
          <p:cNvSpPr txBox="1">
            <a:spLocks/>
          </p:cNvSpPr>
          <p:nvPr/>
        </p:nvSpPr>
        <p:spPr>
          <a:xfrm>
            <a:off x="9040923" y="3397914"/>
            <a:ext cx="3034200" cy="311167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600" dirty="0"/>
              <a:t>Pokazuje efektywność działań marketingowych w danym okresie.</a:t>
            </a:r>
          </a:p>
          <a:p>
            <a:pPr marL="0" indent="0"/>
            <a:endParaRPr lang="pl-PL" sz="1600" dirty="0"/>
          </a:p>
          <a:p>
            <a:pPr marL="0" indent="0"/>
            <a:r>
              <a:rPr lang="pl-PL" sz="1600" dirty="0"/>
              <a:t>Uwaga: optymalizacja wyłącznie pod ROI często wiąże się z cięciem inwestycji, co z szerszej perspektywy tworzenia efektu działań marketingowych może być przeciw produktywne. Dlatego warto rozważyć optymalizację np. pod Net </a:t>
            </a:r>
            <a:r>
              <a:rPr lang="pl-PL" sz="1600" dirty="0" err="1"/>
              <a:t>Contribution</a:t>
            </a:r>
            <a:r>
              <a:rPr lang="pl-PL" sz="1600" dirty="0"/>
              <a:t>.</a:t>
            </a:r>
          </a:p>
          <a:p>
            <a:pPr marL="0" indent="0"/>
            <a:endParaRPr lang="pl-PL" dirty="0"/>
          </a:p>
        </p:txBody>
      </p:sp>
    </p:spTree>
    <p:extLst>
      <p:ext uri="{BB962C8B-B14F-4D97-AF65-F5344CB8AC3E}">
        <p14:creationId xmlns:p14="http://schemas.microsoft.com/office/powerpoint/2010/main" val="301580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8">
          <a:extLst>
            <a:ext uri="{FF2B5EF4-FFF2-40B4-BE49-F238E27FC236}">
              <a16:creationId xmlns:a16="http://schemas.microsoft.com/office/drawing/2014/main" id="{F5C0BC58-E488-432F-FCA7-B90A27B65698}"/>
            </a:ext>
          </a:extLst>
        </p:cNvPr>
        <p:cNvGrpSpPr/>
        <p:nvPr/>
      </p:nvGrpSpPr>
      <p:grpSpPr>
        <a:xfrm>
          <a:off x="0" y="0"/>
          <a:ext cx="0" cy="0"/>
          <a:chOff x="0" y="0"/>
          <a:chExt cx="0" cy="0"/>
        </a:xfrm>
      </p:grpSpPr>
      <p:sp>
        <p:nvSpPr>
          <p:cNvPr id="1400" name="Google Shape;1400;g2157e1b6098_1_12">
            <a:extLst>
              <a:ext uri="{FF2B5EF4-FFF2-40B4-BE49-F238E27FC236}">
                <a16:creationId xmlns:a16="http://schemas.microsoft.com/office/drawing/2014/main" id="{D466D296-A4CB-2B85-BE5B-46B86DBD22CB}"/>
              </a:ext>
            </a:extLst>
          </p:cNvPr>
          <p:cNvSpPr txBox="1">
            <a:spLocks noGrp="1"/>
          </p:cNvSpPr>
          <p:nvPr>
            <p:ph type="body" idx="1"/>
          </p:nvPr>
        </p:nvSpPr>
        <p:spPr>
          <a:xfrm>
            <a:off x="116500" y="1543113"/>
            <a:ext cx="3043249" cy="4977411"/>
          </a:xfrm>
          <a:prstGeom prst="rect">
            <a:avLst/>
          </a:prstGeom>
        </p:spPr>
        <p:txBody>
          <a:bodyPr spcFirstLastPara="1" wrap="square" lIns="0" tIns="0" rIns="0" bIns="0" anchor="t"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600" b="0" i="0" u="none" strike="noStrike" cap="none" normalizeH="0" baseline="0" dirty="0">
                <a:ln>
                  <a:noFill/>
                </a:ln>
                <a:solidFill>
                  <a:srgbClr val="1F1F1F"/>
                </a:solidFill>
                <a:effectLst/>
                <a:latin typeface="inherit"/>
              </a:rPr>
              <a:t>Zdolności marki do sprzedaży swoich produktów po wyższych cenach.</a:t>
            </a:r>
          </a:p>
          <a:p>
            <a:pPr marL="0" marR="0" lvl="0" indent="0" algn="l" defTabSz="914400" rtl="0" eaLnBrk="0" fontAlgn="base" latinLnBrk="0" hangingPunct="0">
              <a:lnSpc>
                <a:spcPct val="100000"/>
              </a:lnSpc>
              <a:spcBef>
                <a:spcPct val="0"/>
              </a:spcBef>
              <a:spcAft>
                <a:spcPct val="0"/>
              </a:spcAft>
              <a:buClrTx/>
              <a:buSzTx/>
              <a:buFontTx/>
              <a:buNone/>
              <a:tabLst/>
            </a:pPr>
            <a:endParaRPr lang="pl-PL" altLang="pl-PL" sz="16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200" b="0" i="0" u="none" strike="noStrike" cap="none" normalizeH="0" baseline="0" dirty="0">
                <a:ln>
                  <a:noFill/>
                </a:ln>
                <a:solidFill>
                  <a:srgbClr val="1F1F1F"/>
                </a:solidFill>
                <a:effectLst/>
                <a:latin typeface="inherit"/>
              </a:rPr>
              <a:t>Może być mierzone i oceniane na kilka sposobów m.in: </a:t>
            </a:r>
          </a:p>
          <a:p>
            <a:pPr marL="0" marR="0" lvl="0" indent="0" algn="l" defTabSz="914400" rtl="0" eaLnBrk="0" fontAlgn="base" latinLnBrk="0" hangingPunct="0">
              <a:lnSpc>
                <a:spcPct val="100000"/>
              </a:lnSpc>
              <a:spcBef>
                <a:spcPct val="0"/>
              </a:spcBef>
              <a:spcAft>
                <a:spcPct val="0"/>
              </a:spcAft>
              <a:buClrTx/>
              <a:buSzTx/>
              <a:buFontTx/>
              <a:buNone/>
              <a:tabLst/>
            </a:pPr>
            <a:endParaRPr lang="pl-PL" altLang="pl-PL" sz="1200" dirty="0">
              <a:solidFill>
                <a:srgbClr val="1F1F1F"/>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kumimoji="0" lang="pl-PL" altLang="pl-PL" sz="1200" b="0" i="0" u="none" strike="noStrike" cap="none" normalizeH="0" baseline="0" dirty="0">
                <a:ln>
                  <a:noFill/>
                </a:ln>
                <a:solidFill>
                  <a:srgbClr val="1F1F1F"/>
                </a:solidFill>
                <a:effectLst/>
                <a:latin typeface="inherit"/>
              </a:rPr>
              <a:t>Porównanie średnich cen sprzedawanych towarów i usług z poprzednim okresem. </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1200" dirty="0">
              <a:solidFill>
                <a:srgbClr val="1F1F1F"/>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kumimoji="0" lang="pl-PL" altLang="pl-PL" sz="1200" b="0" i="0" u="none" strike="noStrike" cap="none" normalizeH="0" baseline="0" dirty="0">
                <a:ln>
                  <a:noFill/>
                </a:ln>
                <a:solidFill>
                  <a:srgbClr val="1F1F1F"/>
                </a:solidFill>
                <a:effectLst/>
                <a:latin typeface="inherit"/>
              </a:rPr>
              <a:t>Porównanie średnich cen sprzedawanych towarów i usług ze średnią kategorii. </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1200" dirty="0">
              <a:solidFill>
                <a:srgbClr val="1F1F1F"/>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kumimoji="0" lang="pl-PL" altLang="pl-PL" sz="1200" b="0" i="0" u="none" strike="noStrike" cap="none" normalizeH="0" baseline="0" dirty="0">
                <a:ln>
                  <a:noFill/>
                </a:ln>
                <a:solidFill>
                  <a:srgbClr val="1F1F1F"/>
                </a:solidFill>
                <a:effectLst/>
                <a:latin typeface="inherit"/>
              </a:rPr>
              <a:t>Średni udzielony rabat jako procent sprzedaży przychód. </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1200" dirty="0">
              <a:solidFill>
                <a:srgbClr val="1F1F1F"/>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kumimoji="0" lang="pl-PL" altLang="pl-PL" sz="1200" b="0" i="0" u="none" strike="noStrike" cap="none" normalizeH="0" baseline="0" dirty="0">
                <a:ln>
                  <a:noFill/>
                </a:ln>
                <a:solidFill>
                  <a:srgbClr val="1F1F1F"/>
                </a:solidFill>
                <a:effectLst/>
                <a:latin typeface="inherit"/>
              </a:rPr>
              <a:t>Część sprzedaży zrealizowanej po cenie katalogowej/bez dyskontowania.</a:t>
            </a:r>
            <a:r>
              <a:rPr kumimoji="0" lang="pl-PL" altLang="pl-PL" sz="300" b="0" i="0" u="none" strike="noStrike" cap="none" normalizeH="0" baseline="0" dirty="0">
                <a:ln>
                  <a:noFill/>
                </a:ln>
                <a:solidFill>
                  <a:schemeClr val="tx1"/>
                </a:solidFill>
                <a:effectLst/>
              </a:rPr>
              <a:t> </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kumimoji="0" lang="pl-PL" altLang="pl-PL" sz="3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300" dirty="0">
              <a:solidFill>
                <a:schemeClr val="tx1"/>
              </a:solidFill>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lang="pl-PL" altLang="pl-PL" sz="1200" dirty="0">
                <a:solidFill>
                  <a:srgbClr val="1F1F1F"/>
                </a:solidFill>
                <a:latin typeface="inherit"/>
              </a:rPr>
              <a:t>Liczba sprzedanych produktów/przychód ze sprzedaży  w stosunku do liczby sprzedanych produktów/przychodu ze sprzedaży  przed  podwyżką cen</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1200" dirty="0">
              <a:solidFill>
                <a:srgbClr val="1F1F1F"/>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lang="pl-PL" altLang="pl-PL" sz="1200" dirty="0">
                <a:solidFill>
                  <a:srgbClr val="1F1F1F"/>
                </a:solidFill>
                <a:latin typeface="inherit"/>
              </a:rPr>
              <a:t>Odsetek rezygnacji z produktu po podwyżce cen</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1200" dirty="0">
              <a:solidFill>
                <a:srgbClr val="1F1F1F"/>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lang="pl-PL" altLang="pl-PL" sz="1200" dirty="0">
                <a:solidFill>
                  <a:srgbClr val="1F1F1F"/>
                </a:solidFill>
                <a:latin typeface="inherit"/>
              </a:rPr>
              <a:t>Elastyczność cenowa marki</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kumimoji="0" lang="pl-PL" altLang="pl-PL" sz="1050" b="0" i="0" u="none" strike="noStrike" cap="none" normalizeH="0" baseline="0" dirty="0">
              <a:ln>
                <a:noFill/>
              </a:ln>
              <a:solidFill>
                <a:schemeClr val="tx1"/>
              </a:solidFill>
              <a:effectLst/>
              <a:latin typeface="Arial" panose="020B0604020202020204" pitchFamily="34" charset="0"/>
            </a:endParaRPr>
          </a:p>
        </p:txBody>
      </p:sp>
      <p:sp>
        <p:nvSpPr>
          <p:cNvPr id="1401" name="Google Shape;1401;g2157e1b6098_1_12">
            <a:extLst>
              <a:ext uri="{FF2B5EF4-FFF2-40B4-BE49-F238E27FC236}">
                <a16:creationId xmlns:a16="http://schemas.microsoft.com/office/drawing/2014/main" id="{76EB7430-8C1F-B685-845C-AC53CAA0C6B8}"/>
              </a:ext>
            </a:extLst>
          </p:cNvPr>
          <p:cNvSpPr txBox="1">
            <a:spLocks noGrp="1"/>
          </p:cNvSpPr>
          <p:nvPr>
            <p:ph type="title"/>
          </p:nvPr>
        </p:nvSpPr>
        <p:spPr>
          <a:xfrm>
            <a:off x="525275" y="166025"/>
            <a:ext cx="10623900" cy="646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pl-PL" sz="4000" dirty="0"/>
              <a:t>3. KPI: </a:t>
            </a:r>
            <a:r>
              <a:rPr lang="pl-PL" sz="4000" dirty="0" err="1"/>
              <a:t>Price</a:t>
            </a:r>
            <a:r>
              <a:rPr lang="pl-PL" sz="4000" dirty="0"/>
              <a:t> Development (</a:t>
            </a:r>
            <a:r>
              <a:rPr lang="pl-PL" sz="4000" dirty="0" err="1"/>
              <a:t>Price</a:t>
            </a:r>
            <a:r>
              <a:rPr lang="pl-PL" sz="4000" dirty="0"/>
              <a:t> </a:t>
            </a:r>
            <a:r>
              <a:rPr lang="pl-PL" sz="4000" dirty="0" err="1"/>
              <a:t>Elasticity</a:t>
            </a:r>
            <a:r>
              <a:rPr lang="pl-PL" sz="4000" dirty="0"/>
              <a:t>)</a:t>
            </a:r>
            <a:endParaRPr sz="4000" dirty="0"/>
          </a:p>
        </p:txBody>
      </p:sp>
      <p:sp>
        <p:nvSpPr>
          <p:cNvPr id="1402" name="Google Shape;1402;g2157e1b6098_1_12">
            <a:extLst>
              <a:ext uri="{FF2B5EF4-FFF2-40B4-BE49-F238E27FC236}">
                <a16:creationId xmlns:a16="http://schemas.microsoft.com/office/drawing/2014/main" id="{1D989959-20F6-11C1-0CCE-3C9584BBF473}"/>
              </a:ext>
            </a:extLst>
          </p:cNvPr>
          <p:cNvSpPr txBox="1"/>
          <p:nvPr/>
        </p:nvSpPr>
        <p:spPr>
          <a:xfrm>
            <a:off x="493975" y="9447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Definicja</a:t>
            </a:r>
            <a:endParaRPr sz="2800" b="1">
              <a:solidFill>
                <a:schemeClr val="dk1"/>
              </a:solidFill>
              <a:latin typeface="Calibri"/>
              <a:ea typeface="Calibri"/>
              <a:cs typeface="Calibri"/>
              <a:sym typeface="Calibri"/>
            </a:endParaRPr>
          </a:p>
        </p:txBody>
      </p:sp>
      <p:sp>
        <p:nvSpPr>
          <p:cNvPr id="1403" name="Google Shape;1403;g2157e1b6098_1_12">
            <a:extLst>
              <a:ext uri="{FF2B5EF4-FFF2-40B4-BE49-F238E27FC236}">
                <a16:creationId xmlns:a16="http://schemas.microsoft.com/office/drawing/2014/main" id="{AB237868-832E-0D30-19C2-1F1C44CEF282}"/>
              </a:ext>
            </a:extLst>
          </p:cNvPr>
          <p:cNvSpPr txBox="1"/>
          <p:nvPr/>
        </p:nvSpPr>
        <p:spPr>
          <a:xfrm>
            <a:off x="3179200" y="9825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Mierniki</a:t>
            </a:r>
            <a:endParaRPr sz="2800" b="1">
              <a:solidFill>
                <a:schemeClr val="dk1"/>
              </a:solidFill>
              <a:latin typeface="Calibri"/>
              <a:ea typeface="Calibri"/>
              <a:cs typeface="Calibri"/>
              <a:sym typeface="Calibri"/>
            </a:endParaRPr>
          </a:p>
        </p:txBody>
      </p:sp>
      <p:cxnSp>
        <p:nvCxnSpPr>
          <p:cNvPr id="1404" name="Google Shape;1404;g2157e1b6098_1_12">
            <a:extLst>
              <a:ext uri="{FF2B5EF4-FFF2-40B4-BE49-F238E27FC236}">
                <a16:creationId xmlns:a16="http://schemas.microsoft.com/office/drawing/2014/main" id="{6243F797-1664-3EC3-2A0D-A7421BE42D3A}"/>
              </a:ext>
            </a:extLst>
          </p:cNvPr>
          <p:cNvCxnSpPr/>
          <p:nvPr/>
        </p:nvCxnSpPr>
        <p:spPr>
          <a:xfrm>
            <a:off x="3179200" y="944725"/>
            <a:ext cx="0" cy="5575800"/>
          </a:xfrm>
          <a:prstGeom prst="straightConnector1">
            <a:avLst/>
          </a:prstGeom>
          <a:noFill/>
          <a:ln w="9525" cap="flat" cmpd="sng">
            <a:solidFill>
              <a:schemeClr val="dk2"/>
            </a:solidFill>
            <a:prstDash val="solid"/>
            <a:round/>
            <a:headEnd type="none" w="med" len="med"/>
            <a:tailEnd type="none" w="med" len="med"/>
          </a:ln>
        </p:spPr>
      </p:cxnSp>
      <p:sp>
        <p:nvSpPr>
          <p:cNvPr id="1405" name="Google Shape;1405;g2157e1b6098_1_12">
            <a:extLst>
              <a:ext uri="{FF2B5EF4-FFF2-40B4-BE49-F238E27FC236}">
                <a16:creationId xmlns:a16="http://schemas.microsoft.com/office/drawing/2014/main" id="{35FE5A93-0EE2-1D3B-C06A-2CE1F3C517D7}"/>
              </a:ext>
            </a:extLst>
          </p:cNvPr>
          <p:cNvSpPr txBox="1">
            <a:spLocks noGrp="1"/>
          </p:cNvSpPr>
          <p:nvPr>
            <p:ph type="body" idx="1"/>
          </p:nvPr>
        </p:nvSpPr>
        <p:spPr>
          <a:xfrm>
            <a:off x="3273750" y="1799024"/>
            <a:ext cx="2722901" cy="4218317"/>
          </a:xfrm>
          <a:prstGeom prst="rect">
            <a:avLst/>
          </a:prstGeom>
        </p:spPr>
        <p:txBody>
          <a:bodyPr spcFirstLastPara="1" wrap="square" lIns="0" tIns="0" rIns="0" bIns="0" anchor="t" anchorCtr="0">
            <a:noAutofit/>
          </a:bodyPr>
          <a:lstStyle/>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kumimoji="0" lang="pl-PL" altLang="pl-PL" sz="1200" b="0" i="0" u="none" strike="noStrike" cap="none" normalizeH="0" baseline="0" dirty="0">
                <a:ln>
                  <a:noFill/>
                </a:ln>
                <a:solidFill>
                  <a:srgbClr val="1F1F1F"/>
                </a:solidFill>
                <a:effectLst/>
                <a:latin typeface="inherit"/>
              </a:rPr>
              <a:t>Średnia cena w PLN, wzrost ceny w PLN, wzrost %</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1200" dirty="0">
              <a:solidFill>
                <a:srgbClr val="1F1F1F"/>
              </a:solidFill>
              <a:latin typeface="inherit"/>
            </a:endParaRPr>
          </a:p>
          <a:p>
            <a:pPr marL="342900" indent="-342900" eaLnBrk="0" fontAlgn="base" hangingPunct="0">
              <a:lnSpc>
                <a:spcPct val="100000"/>
              </a:lnSpc>
              <a:spcBef>
                <a:spcPct val="0"/>
              </a:spcBef>
              <a:spcAft>
                <a:spcPct val="0"/>
              </a:spcAft>
              <a:buClrTx/>
              <a:buSzTx/>
              <a:buFontTx/>
              <a:buAutoNum type="arabicParenR"/>
            </a:pPr>
            <a:r>
              <a:rPr kumimoji="0" lang="pl-PL" altLang="pl-PL" sz="1200" b="0" i="0" u="none" strike="noStrike" cap="none" normalizeH="0" baseline="0" dirty="0">
                <a:ln>
                  <a:noFill/>
                </a:ln>
                <a:solidFill>
                  <a:srgbClr val="1F1F1F"/>
                </a:solidFill>
                <a:effectLst/>
                <a:latin typeface="inherit"/>
              </a:rPr>
              <a:t>Średnia cena w PLN, relacja do średniej kategorii jako % lub w formie indeksu</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1200" dirty="0">
              <a:solidFill>
                <a:srgbClr val="1F1F1F"/>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kumimoji="0" lang="pl-PL" altLang="pl-PL" sz="1200" b="0" i="0" u="none" strike="noStrike" cap="none" normalizeH="0" baseline="0" dirty="0">
                <a:ln>
                  <a:noFill/>
                </a:ln>
                <a:solidFill>
                  <a:srgbClr val="1F1F1F"/>
                </a:solidFill>
                <a:effectLst/>
                <a:latin typeface="inherit"/>
              </a:rPr>
              <a:t>Wartość %</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1200" dirty="0">
              <a:solidFill>
                <a:srgbClr val="1F1F1F"/>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kumimoji="0" lang="pl-PL" altLang="pl-PL" sz="1200" b="0" i="0" u="none" strike="noStrike" cap="none" normalizeH="0" baseline="0" dirty="0">
                <a:ln>
                  <a:noFill/>
                </a:ln>
                <a:solidFill>
                  <a:srgbClr val="1F1F1F"/>
                </a:solidFill>
                <a:effectLst/>
                <a:latin typeface="inherit"/>
              </a:rPr>
              <a:t>Udział liczby transakcji bez dyskontowania w całkowitej liczbie transakcji lub udział wartości transakcji bez dyskontowania w całkowitej wartości transakcji</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lang="pl-PL" altLang="pl-PL" sz="1200" dirty="0">
              <a:solidFill>
                <a:srgbClr val="1F1F1F"/>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lang="pl-PL" altLang="pl-PL" sz="1200" dirty="0">
                <a:solidFill>
                  <a:srgbClr val="1F1F1F"/>
                </a:solidFill>
                <a:latin typeface="inherit"/>
              </a:rPr>
              <a:t>Wartość %</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kumimoji="0" lang="pl-PL" altLang="pl-PL" sz="1200" b="0" i="0" u="none" strike="noStrike" cap="none" normalizeH="0" baseline="0" dirty="0">
              <a:ln>
                <a:noFill/>
              </a:ln>
              <a:solidFill>
                <a:srgbClr val="1F1F1F"/>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lang="pl-PL" altLang="pl-PL" sz="1200" dirty="0">
                <a:solidFill>
                  <a:srgbClr val="1F1F1F"/>
                </a:solidFill>
                <a:latin typeface="inherit"/>
              </a:rPr>
              <a:t>Wartość %</a:t>
            </a: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endParaRPr kumimoji="0" lang="pl-PL" altLang="pl-PL" sz="1200" b="0" i="0" u="none" strike="noStrike" cap="none" normalizeH="0" baseline="0" dirty="0">
              <a:ln>
                <a:noFill/>
              </a:ln>
              <a:solidFill>
                <a:srgbClr val="1F1F1F"/>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Tx/>
              <a:buAutoNum type="arabicParenR"/>
              <a:tabLst/>
            </a:pPr>
            <a:r>
              <a:rPr lang="pl-PL" altLang="pl-PL" sz="1200" dirty="0">
                <a:solidFill>
                  <a:srgbClr val="1F1F1F"/>
                </a:solidFill>
                <a:latin typeface="inherit"/>
              </a:rPr>
              <a:t>Wartości (-x; 0; +x)</a:t>
            </a:r>
          </a:p>
        </p:txBody>
      </p:sp>
      <p:cxnSp>
        <p:nvCxnSpPr>
          <p:cNvPr id="1406" name="Google Shape;1406;g2157e1b6098_1_12">
            <a:extLst>
              <a:ext uri="{FF2B5EF4-FFF2-40B4-BE49-F238E27FC236}">
                <a16:creationId xmlns:a16="http://schemas.microsoft.com/office/drawing/2014/main" id="{031AF597-D91A-0CD3-002D-8DC847B01E8E}"/>
              </a:ext>
            </a:extLst>
          </p:cNvPr>
          <p:cNvCxnSpPr/>
          <p:nvPr/>
        </p:nvCxnSpPr>
        <p:spPr>
          <a:xfrm>
            <a:off x="6180125" y="1035775"/>
            <a:ext cx="0" cy="5575800"/>
          </a:xfrm>
          <a:prstGeom prst="straightConnector1">
            <a:avLst/>
          </a:prstGeom>
          <a:noFill/>
          <a:ln w="9525" cap="flat" cmpd="sng">
            <a:solidFill>
              <a:schemeClr val="dk2"/>
            </a:solidFill>
            <a:prstDash val="solid"/>
            <a:round/>
            <a:headEnd type="none" w="med" len="med"/>
            <a:tailEnd type="none" w="med" len="med"/>
          </a:ln>
        </p:spPr>
      </p:cxnSp>
      <p:sp>
        <p:nvSpPr>
          <p:cNvPr id="1407" name="Google Shape;1407;g2157e1b6098_1_12">
            <a:extLst>
              <a:ext uri="{FF2B5EF4-FFF2-40B4-BE49-F238E27FC236}">
                <a16:creationId xmlns:a16="http://schemas.microsoft.com/office/drawing/2014/main" id="{BAE71A96-1DC9-724A-C7F1-F4F4EAA5145D}"/>
              </a:ext>
            </a:extLst>
          </p:cNvPr>
          <p:cNvSpPr txBox="1"/>
          <p:nvPr/>
        </p:nvSpPr>
        <p:spPr>
          <a:xfrm>
            <a:off x="6357175" y="1005450"/>
            <a:ext cx="27798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Źródło  danych</a:t>
            </a:r>
            <a:endParaRPr sz="2800" b="1">
              <a:solidFill>
                <a:schemeClr val="dk1"/>
              </a:solidFill>
              <a:latin typeface="Calibri"/>
              <a:ea typeface="Calibri"/>
              <a:cs typeface="Calibri"/>
              <a:sym typeface="Calibri"/>
            </a:endParaRPr>
          </a:p>
        </p:txBody>
      </p:sp>
      <p:sp>
        <p:nvSpPr>
          <p:cNvPr id="1408" name="Google Shape;1408;g2157e1b6098_1_12">
            <a:extLst>
              <a:ext uri="{FF2B5EF4-FFF2-40B4-BE49-F238E27FC236}">
                <a16:creationId xmlns:a16="http://schemas.microsoft.com/office/drawing/2014/main" id="{E6608D7D-F501-1BB4-90B6-3DCADFA77094}"/>
              </a:ext>
            </a:extLst>
          </p:cNvPr>
          <p:cNvSpPr txBox="1">
            <a:spLocks noGrp="1"/>
          </p:cNvSpPr>
          <p:nvPr>
            <p:ph type="body" idx="1"/>
          </p:nvPr>
        </p:nvSpPr>
        <p:spPr>
          <a:xfrm>
            <a:off x="6309150" y="1844875"/>
            <a:ext cx="2644349"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Wewnętrzne raporty, CRM, badania, raporty  rynkowe, biznesowe i finansowe</a:t>
            </a:r>
          </a:p>
          <a:p>
            <a:pPr marL="0" lvl="0" indent="0" algn="l" rtl="0">
              <a:spcBef>
                <a:spcPts val="1000"/>
              </a:spcBef>
              <a:spcAft>
                <a:spcPts val="0"/>
              </a:spcAft>
              <a:buNone/>
            </a:pPr>
            <a:endParaRPr lang="pl-PL" sz="1600" dirty="0">
              <a:solidFill>
                <a:srgbClr val="1F1F1F"/>
              </a:solidFill>
              <a:latin typeface="inherit"/>
            </a:endParaRPr>
          </a:p>
        </p:txBody>
      </p:sp>
      <p:cxnSp>
        <p:nvCxnSpPr>
          <p:cNvPr id="1409" name="Google Shape;1409;g2157e1b6098_1_12">
            <a:extLst>
              <a:ext uri="{FF2B5EF4-FFF2-40B4-BE49-F238E27FC236}">
                <a16:creationId xmlns:a16="http://schemas.microsoft.com/office/drawing/2014/main" id="{27BE874A-2483-18F2-8A35-AE330F4A6EB5}"/>
              </a:ext>
            </a:extLst>
          </p:cNvPr>
          <p:cNvCxnSpPr/>
          <p:nvPr/>
        </p:nvCxnSpPr>
        <p:spPr>
          <a:xfrm>
            <a:off x="8953500" y="1077225"/>
            <a:ext cx="0" cy="5575800"/>
          </a:xfrm>
          <a:prstGeom prst="straightConnector1">
            <a:avLst/>
          </a:prstGeom>
          <a:noFill/>
          <a:ln w="9525" cap="flat" cmpd="sng">
            <a:solidFill>
              <a:schemeClr val="dk2"/>
            </a:solidFill>
            <a:prstDash val="solid"/>
            <a:round/>
            <a:headEnd type="none" w="med" len="med"/>
            <a:tailEnd type="none" w="med" len="med"/>
          </a:ln>
        </p:spPr>
      </p:cxnSp>
      <p:sp>
        <p:nvSpPr>
          <p:cNvPr id="1410" name="Google Shape;1410;g2157e1b6098_1_12">
            <a:extLst>
              <a:ext uri="{FF2B5EF4-FFF2-40B4-BE49-F238E27FC236}">
                <a16:creationId xmlns:a16="http://schemas.microsoft.com/office/drawing/2014/main" id="{815E9011-F91E-0198-0387-20442A64B95E}"/>
              </a:ext>
            </a:extLst>
          </p:cNvPr>
          <p:cNvSpPr txBox="1">
            <a:spLocks noGrp="1"/>
          </p:cNvSpPr>
          <p:nvPr>
            <p:ph type="body" idx="1"/>
          </p:nvPr>
        </p:nvSpPr>
        <p:spPr>
          <a:xfrm>
            <a:off x="9086500" y="1964234"/>
            <a:ext cx="2788400" cy="4008816"/>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Zdolność marki do sprzedaży po wyższych cenach pokazuje wymierną wartość marki i uzasadnia dlaczego warto inwestować w marketing.</a:t>
            </a:r>
          </a:p>
          <a:p>
            <a:pPr marL="0" lvl="0" indent="0" algn="l" rtl="0">
              <a:spcBef>
                <a:spcPts val="1000"/>
              </a:spcBef>
              <a:spcAft>
                <a:spcPts val="0"/>
              </a:spcAft>
              <a:buNone/>
            </a:pPr>
            <a:endParaRPr lang="pl-PL" sz="1600" dirty="0">
              <a:solidFill>
                <a:srgbClr val="1F1F1F"/>
              </a:solidFill>
              <a:latin typeface="inherit"/>
            </a:endParaRPr>
          </a:p>
          <a:p>
            <a:pPr marL="0" lvl="0" indent="0" algn="l" rtl="0">
              <a:spcBef>
                <a:spcPts val="1000"/>
              </a:spcBef>
              <a:spcAft>
                <a:spcPts val="0"/>
              </a:spcAft>
              <a:buNone/>
            </a:pPr>
            <a:r>
              <a:rPr lang="pl-PL" sz="1600" dirty="0">
                <a:solidFill>
                  <a:srgbClr val="1F1F1F"/>
                </a:solidFill>
                <a:latin typeface="inherit"/>
              </a:rPr>
              <a:t>Wpływa pozytywnie na zwiększanie zyskowności firmy.</a:t>
            </a:r>
          </a:p>
        </p:txBody>
      </p:sp>
      <p:sp>
        <p:nvSpPr>
          <p:cNvPr id="1411" name="Google Shape;1411;g2157e1b6098_1_12">
            <a:extLst>
              <a:ext uri="{FF2B5EF4-FFF2-40B4-BE49-F238E27FC236}">
                <a16:creationId xmlns:a16="http://schemas.microsoft.com/office/drawing/2014/main" id="{EC2D4EDB-863B-08A3-EC60-7D68F490BDC0}"/>
              </a:ext>
            </a:extLst>
          </p:cNvPr>
          <p:cNvSpPr txBox="1"/>
          <p:nvPr/>
        </p:nvSpPr>
        <p:spPr>
          <a:xfrm>
            <a:off x="9086500" y="944725"/>
            <a:ext cx="2408400" cy="106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dirty="0">
                <a:solidFill>
                  <a:schemeClr val="dk1"/>
                </a:solidFill>
                <a:latin typeface="Calibri"/>
                <a:ea typeface="Calibri"/>
                <a:cs typeface="Calibri"/>
                <a:sym typeface="Calibri"/>
              </a:rPr>
              <a:t>Management </a:t>
            </a:r>
            <a:r>
              <a:rPr lang="pl-PL" sz="2800" b="1" dirty="0" err="1">
                <a:solidFill>
                  <a:schemeClr val="dk1"/>
                </a:solidFill>
                <a:latin typeface="Calibri"/>
                <a:ea typeface="Calibri"/>
                <a:cs typeface="Calibri"/>
                <a:sym typeface="Calibri"/>
              </a:rPr>
              <a:t>reference</a:t>
            </a:r>
            <a:endParaRPr sz="2800" b="1" dirty="0">
              <a:solidFill>
                <a:schemeClr val="dk1"/>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B9EDA0EF-E667-5FE4-BA7A-E9ABD7329298}"/>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59663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8">
          <a:extLst>
            <a:ext uri="{FF2B5EF4-FFF2-40B4-BE49-F238E27FC236}">
              <a16:creationId xmlns:a16="http://schemas.microsoft.com/office/drawing/2014/main" id="{B8EAFBBF-78C0-DA25-D9E7-1DF451C65FCE}"/>
            </a:ext>
          </a:extLst>
        </p:cNvPr>
        <p:cNvGrpSpPr/>
        <p:nvPr/>
      </p:nvGrpSpPr>
      <p:grpSpPr>
        <a:xfrm>
          <a:off x="0" y="0"/>
          <a:ext cx="0" cy="0"/>
          <a:chOff x="0" y="0"/>
          <a:chExt cx="0" cy="0"/>
        </a:xfrm>
      </p:grpSpPr>
      <p:sp>
        <p:nvSpPr>
          <p:cNvPr id="1400" name="Google Shape;1400;g2157e1b6098_1_12">
            <a:extLst>
              <a:ext uri="{FF2B5EF4-FFF2-40B4-BE49-F238E27FC236}">
                <a16:creationId xmlns:a16="http://schemas.microsoft.com/office/drawing/2014/main" id="{87A63BAF-F96C-57F9-0DC7-D63FCC6FCF4F}"/>
              </a:ext>
            </a:extLst>
          </p:cNvPr>
          <p:cNvSpPr txBox="1">
            <a:spLocks noGrp="1"/>
          </p:cNvSpPr>
          <p:nvPr>
            <p:ph type="body" idx="1"/>
          </p:nvPr>
        </p:nvSpPr>
        <p:spPr>
          <a:xfrm>
            <a:off x="100501" y="1770852"/>
            <a:ext cx="2841300"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Liczba osób lub gospodarstw domowych, która kupiła daną markę/produkt lub użyła/subskrybowała daną usługę chociaż raz w określonym przedziale czasowym w porównaniu do populacji w kategorii. </a:t>
            </a:r>
            <a:endParaRPr sz="1600" dirty="0">
              <a:solidFill>
                <a:srgbClr val="1F1F1F"/>
              </a:solidFill>
              <a:latin typeface="inherit"/>
            </a:endParaRPr>
          </a:p>
        </p:txBody>
      </p:sp>
      <p:sp>
        <p:nvSpPr>
          <p:cNvPr id="1401" name="Google Shape;1401;g2157e1b6098_1_12">
            <a:extLst>
              <a:ext uri="{FF2B5EF4-FFF2-40B4-BE49-F238E27FC236}">
                <a16:creationId xmlns:a16="http://schemas.microsoft.com/office/drawing/2014/main" id="{FE51F1D7-FD8E-C63F-13BC-CAAEE390DF5B}"/>
              </a:ext>
            </a:extLst>
          </p:cNvPr>
          <p:cNvSpPr txBox="1">
            <a:spLocks noGrp="1"/>
          </p:cNvSpPr>
          <p:nvPr>
            <p:ph type="title"/>
          </p:nvPr>
        </p:nvSpPr>
        <p:spPr>
          <a:xfrm>
            <a:off x="525275" y="166025"/>
            <a:ext cx="10623900" cy="646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pl-PL" sz="4000" dirty="0"/>
              <a:t>4. KPI: Penetracja </a:t>
            </a:r>
            <a:endParaRPr sz="4000" dirty="0"/>
          </a:p>
        </p:txBody>
      </p:sp>
      <p:sp>
        <p:nvSpPr>
          <p:cNvPr id="1402" name="Google Shape;1402;g2157e1b6098_1_12">
            <a:extLst>
              <a:ext uri="{FF2B5EF4-FFF2-40B4-BE49-F238E27FC236}">
                <a16:creationId xmlns:a16="http://schemas.microsoft.com/office/drawing/2014/main" id="{D91B9B03-A9D5-F184-8BB9-F23D5BA137C3}"/>
              </a:ext>
            </a:extLst>
          </p:cNvPr>
          <p:cNvSpPr txBox="1"/>
          <p:nvPr/>
        </p:nvSpPr>
        <p:spPr>
          <a:xfrm>
            <a:off x="493975" y="9447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Definicja</a:t>
            </a:r>
            <a:endParaRPr sz="2800" b="1">
              <a:solidFill>
                <a:schemeClr val="dk1"/>
              </a:solidFill>
              <a:latin typeface="Calibri"/>
              <a:ea typeface="Calibri"/>
              <a:cs typeface="Calibri"/>
              <a:sym typeface="Calibri"/>
            </a:endParaRPr>
          </a:p>
        </p:txBody>
      </p:sp>
      <p:sp>
        <p:nvSpPr>
          <p:cNvPr id="1403" name="Google Shape;1403;g2157e1b6098_1_12">
            <a:extLst>
              <a:ext uri="{FF2B5EF4-FFF2-40B4-BE49-F238E27FC236}">
                <a16:creationId xmlns:a16="http://schemas.microsoft.com/office/drawing/2014/main" id="{E554D83E-D668-C26B-A633-9BB483A6D58F}"/>
              </a:ext>
            </a:extLst>
          </p:cNvPr>
          <p:cNvSpPr txBox="1"/>
          <p:nvPr/>
        </p:nvSpPr>
        <p:spPr>
          <a:xfrm>
            <a:off x="3179200" y="9825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Mierniki</a:t>
            </a:r>
            <a:endParaRPr sz="2800" b="1">
              <a:solidFill>
                <a:schemeClr val="dk1"/>
              </a:solidFill>
              <a:latin typeface="Calibri"/>
              <a:ea typeface="Calibri"/>
              <a:cs typeface="Calibri"/>
              <a:sym typeface="Calibri"/>
            </a:endParaRPr>
          </a:p>
        </p:txBody>
      </p:sp>
      <p:cxnSp>
        <p:nvCxnSpPr>
          <p:cNvPr id="1404" name="Google Shape;1404;g2157e1b6098_1_12">
            <a:extLst>
              <a:ext uri="{FF2B5EF4-FFF2-40B4-BE49-F238E27FC236}">
                <a16:creationId xmlns:a16="http://schemas.microsoft.com/office/drawing/2014/main" id="{92CF39A5-D7DE-7155-6514-CF8983C56DF5}"/>
              </a:ext>
            </a:extLst>
          </p:cNvPr>
          <p:cNvCxnSpPr/>
          <p:nvPr/>
        </p:nvCxnSpPr>
        <p:spPr>
          <a:xfrm>
            <a:off x="3179200" y="944725"/>
            <a:ext cx="0" cy="5575800"/>
          </a:xfrm>
          <a:prstGeom prst="straightConnector1">
            <a:avLst/>
          </a:prstGeom>
          <a:noFill/>
          <a:ln w="9525" cap="flat" cmpd="sng">
            <a:solidFill>
              <a:schemeClr val="dk2"/>
            </a:solidFill>
            <a:prstDash val="solid"/>
            <a:round/>
            <a:headEnd type="none" w="med" len="med"/>
            <a:tailEnd type="none" w="med" len="med"/>
          </a:ln>
        </p:spPr>
      </p:cxnSp>
      <p:sp>
        <p:nvSpPr>
          <p:cNvPr id="1405" name="Google Shape;1405;g2157e1b6098_1_12">
            <a:extLst>
              <a:ext uri="{FF2B5EF4-FFF2-40B4-BE49-F238E27FC236}">
                <a16:creationId xmlns:a16="http://schemas.microsoft.com/office/drawing/2014/main" id="{57AECEBC-7804-B86B-D3CE-122C11F4ACF2}"/>
              </a:ext>
            </a:extLst>
          </p:cNvPr>
          <p:cNvSpPr txBox="1">
            <a:spLocks noGrp="1"/>
          </p:cNvSpPr>
          <p:nvPr>
            <p:ph type="body" idx="1"/>
          </p:nvPr>
        </p:nvSpPr>
        <p:spPr>
          <a:xfrm>
            <a:off x="3273750" y="1799025"/>
            <a:ext cx="2921400"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 konsumentów/gospodarstw domowych kategorii, który kupił markę/produkt lub skorzystał z usługi w określonym przedziale czasowym</a:t>
            </a:r>
            <a:endParaRPr sz="1600" dirty="0">
              <a:solidFill>
                <a:srgbClr val="1F1F1F"/>
              </a:solidFill>
              <a:latin typeface="inherit"/>
            </a:endParaRPr>
          </a:p>
        </p:txBody>
      </p:sp>
      <p:cxnSp>
        <p:nvCxnSpPr>
          <p:cNvPr id="1406" name="Google Shape;1406;g2157e1b6098_1_12">
            <a:extLst>
              <a:ext uri="{FF2B5EF4-FFF2-40B4-BE49-F238E27FC236}">
                <a16:creationId xmlns:a16="http://schemas.microsoft.com/office/drawing/2014/main" id="{12EEF55A-0ED0-B31C-16F9-38EF9F4BA95F}"/>
              </a:ext>
            </a:extLst>
          </p:cNvPr>
          <p:cNvCxnSpPr/>
          <p:nvPr/>
        </p:nvCxnSpPr>
        <p:spPr>
          <a:xfrm>
            <a:off x="6180125" y="1035775"/>
            <a:ext cx="0" cy="5575800"/>
          </a:xfrm>
          <a:prstGeom prst="straightConnector1">
            <a:avLst/>
          </a:prstGeom>
          <a:noFill/>
          <a:ln w="9525" cap="flat" cmpd="sng">
            <a:solidFill>
              <a:schemeClr val="dk2"/>
            </a:solidFill>
            <a:prstDash val="solid"/>
            <a:round/>
            <a:headEnd type="none" w="med" len="med"/>
            <a:tailEnd type="none" w="med" len="med"/>
          </a:ln>
        </p:spPr>
      </p:cxnSp>
      <p:sp>
        <p:nvSpPr>
          <p:cNvPr id="1407" name="Google Shape;1407;g2157e1b6098_1_12">
            <a:extLst>
              <a:ext uri="{FF2B5EF4-FFF2-40B4-BE49-F238E27FC236}">
                <a16:creationId xmlns:a16="http://schemas.microsoft.com/office/drawing/2014/main" id="{A7EB915C-0BA9-1F60-CE4C-F993F73917F5}"/>
              </a:ext>
            </a:extLst>
          </p:cNvPr>
          <p:cNvSpPr txBox="1"/>
          <p:nvPr/>
        </p:nvSpPr>
        <p:spPr>
          <a:xfrm>
            <a:off x="6357175" y="1005450"/>
            <a:ext cx="27798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Źródło  danych</a:t>
            </a:r>
            <a:endParaRPr sz="2800" b="1">
              <a:solidFill>
                <a:schemeClr val="dk1"/>
              </a:solidFill>
              <a:latin typeface="Calibri"/>
              <a:ea typeface="Calibri"/>
              <a:cs typeface="Calibri"/>
              <a:sym typeface="Calibri"/>
            </a:endParaRPr>
          </a:p>
        </p:txBody>
      </p:sp>
      <p:sp>
        <p:nvSpPr>
          <p:cNvPr id="1408" name="Google Shape;1408;g2157e1b6098_1_12">
            <a:extLst>
              <a:ext uri="{FF2B5EF4-FFF2-40B4-BE49-F238E27FC236}">
                <a16:creationId xmlns:a16="http://schemas.microsoft.com/office/drawing/2014/main" id="{2E89D7F3-F8D7-B1E7-2EFF-78B5BAC98B62}"/>
              </a:ext>
            </a:extLst>
          </p:cNvPr>
          <p:cNvSpPr txBox="1">
            <a:spLocks noGrp="1"/>
          </p:cNvSpPr>
          <p:nvPr>
            <p:ph type="body" idx="1"/>
          </p:nvPr>
        </p:nvSpPr>
        <p:spPr>
          <a:xfrm>
            <a:off x="6309150" y="1844875"/>
            <a:ext cx="2511350" cy="3448200"/>
          </a:xfrm>
          <a:prstGeom prst="rect">
            <a:avLst/>
          </a:prstGeom>
        </p:spPr>
        <p:txBody>
          <a:bodyPr spcFirstLastPara="1" wrap="square" lIns="0" tIns="0" rIns="0" bIns="0" anchor="t" anchorCtr="0">
            <a:noAutofit/>
          </a:bodyPr>
          <a:lstStyle/>
          <a:p>
            <a:pPr marL="0" indent="0"/>
            <a:r>
              <a:rPr lang="pl-PL" sz="1600" dirty="0">
                <a:solidFill>
                  <a:srgbClr val="1F1F1F"/>
                </a:solidFill>
                <a:latin typeface="inherit"/>
              </a:rPr>
              <a:t>Marka/produkt:</a:t>
            </a:r>
            <a:endParaRPr sz="1600" dirty="0">
              <a:solidFill>
                <a:srgbClr val="1F1F1F"/>
              </a:solidFill>
              <a:latin typeface="inherit"/>
            </a:endParaRPr>
          </a:p>
          <a:p>
            <a:pPr marL="0" indent="0"/>
            <a:r>
              <a:rPr lang="pl-PL" sz="1600" dirty="0">
                <a:solidFill>
                  <a:srgbClr val="1F1F1F"/>
                </a:solidFill>
                <a:latin typeface="inherit"/>
              </a:rPr>
              <a:t>panel gospodarstw domowych </a:t>
            </a:r>
            <a:r>
              <a:rPr lang="pl-PL" sz="1600" dirty="0" err="1">
                <a:solidFill>
                  <a:srgbClr val="1F1F1F"/>
                </a:solidFill>
                <a:latin typeface="inherit"/>
              </a:rPr>
              <a:t>GfK</a:t>
            </a:r>
            <a:endParaRPr sz="1600" dirty="0">
              <a:solidFill>
                <a:srgbClr val="1F1F1F"/>
              </a:solidFill>
              <a:latin typeface="inherit"/>
            </a:endParaRPr>
          </a:p>
          <a:p>
            <a:pPr marL="0" indent="0"/>
            <a:endParaRPr sz="1600" dirty="0">
              <a:solidFill>
                <a:srgbClr val="1F1F1F"/>
              </a:solidFill>
              <a:latin typeface="inherit"/>
            </a:endParaRPr>
          </a:p>
          <a:p>
            <a:pPr marL="0" indent="0"/>
            <a:r>
              <a:rPr lang="pl-PL" sz="1600" dirty="0">
                <a:solidFill>
                  <a:srgbClr val="1F1F1F"/>
                </a:solidFill>
                <a:latin typeface="inherit"/>
              </a:rPr>
              <a:t>Usługi: wewnętrzne systemy raportujące (CRM)</a:t>
            </a:r>
            <a:endParaRPr sz="1600" dirty="0">
              <a:solidFill>
                <a:srgbClr val="1F1F1F"/>
              </a:solidFill>
              <a:latin typeface="inherit"/>
            </a:endParaRPr>
          </a:p>
        </p:txBody>
      </p:sp>
      <p:cxnSp>
        <p:nvCxnSpPr>
          <p:cNvPr id="1409" name="Google Shape;1409;g2157e1b6098_1_12">
            <a:extLst>
              <a:ext uri="{FF2B5EF4-FFF2-40B4-BE49-F238E27FC236}">
                <a16:creationId xmlns:a16="http://schemas.microsoft.com/office/drawing/2014/main" id="{F731DFFC-6671-FDFF-42E9-6A1645ECEE68}"/>
              </a:ext>
            </a:extLst>
          </p:cNvPr>
          <p:cNvCxnSpPr/>
          <p:nvPr/>
        </p:nvCxnSpPr>
        <p:spPr>
          <a:xfrm>
            <a:off x="8953500" y="1077225"/>
            <a:ext cx="0" cy="5575800"/>
          </a:xfrm>
          <a:prstGeom prst="straightConnector1">
            <a:avLst/>
          </a:prstGeom>
          <a:noFill/>
          <a:ln w="9525" cap="flat" cmpd="sng">
            <a:solidFill>
              <a:schemeClr val="dk2"/>
            </a:solidFill>
            <a:prstDash val="solid"/>
            <a:round/>
            <a:headEnd type="none" w="med" len="med"/>
            <a:tailEnd type="none" w="med" len="med"/>
          </a:ln>
        </p:spPr>
      </p:cxnSp>
      <p:sp>
        <p:nvSpPr>
          <p:cNvPr id="1410" name="Google Shape;1410;g2157e1b6098_1_12">
            <a:extLst>
              <a:ext uri="{FF2B5EF4-FFF2-40B4-BE49-F238E27FC236}">
                <a16:creationId xmlns:a16="http://schemas.microsoft.com/office/drawing/2014/main" id="{557FECF6-3996-4B67-0C82-7A197B8D2522}"/>
              </a:ext>
            </a:extLst>
          </p:cNvPr>
          <p:cNvSpPr txBox="1">
            <a:spLocks noGrp="1"/>
          </p:cNvSpPr>
          <p:nvPr>
            <p:ph type="body" idx="1"/>
          </p:nvPr>
        </p:nvSpPr>
        <p:spPr>
          <a:xfrm>
            <a:off x="9086500" y="2008525"/>
            <a:ext cx="3034200"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Penetracja oznacza naszą aktualną bazę klientów.</a:t>
            </a:r>
          </a:p>
          <a:p>
            <a:pPr marL="0" lvl="0" indent="0" algn="l" rtl="0">
              <a:spcBef>
                <a:spcPts val="1000"/>
              </a:spcBef>
              <a:spcAft>
                <a:spcPts val="0"/>
              </a:spcAft>
              <a:buNone/>
            </a:pPr>
            <a:endParaRPr lang="pl-PL" sz="1600" dirty="0">
              <a:solidFill>
                <a:srgbClr val="1F1F1F"/>
              </a:solidFill>
              <a:latin typeface="inherit"/>
            </a:endParaRPr>
          </a:p>
          <a:p>
            <a:pPr marL="0" lvl="0" indent="0" algn="l" rtl="0">
              <a:spcBef>
                <a:spcPts val="1000"/>
              </a:spcBef>
              <a:spcAft>
                <a:spcPts val="0"/>
              </a:spcAft>
              <a:buNone/>
            </a:pPr>
            <a:r>
              <a:rPr lang="pl-PL" sz="1600" dirty="0">
                <a:solidFill>
                  <a:srgbClr val="1F1F1F"/>
                </a:solidFill>
                <a:latin typeface="inherit"/>
              </a:rPr>
              <a:t>Według Ehrenberg-</a:t>
            </a:r>
            <a:r>
              <a:rPr lang="pl-PL" sz="1600" dirty="0" err="1">
                <a:solidFill>
                  <a:srgbClr val="1F1F1F"/>
                </a:solidFill>
                <a:latin typeface="inherit"/>
              </a:rPr>
              <a:t>Bass</a:t>
            </a:r>
            <a:r>
              <a:rPr lang="pl-PL" sz="1600" dirty="0">
                <a:solidFill>
                  <a:srgbClr val="1F1F1F"/>
                </a:solidFill>
                <a:latin typeface="inherit"/>
              </a:rPr>
              <a:t> </a:t>
            </a:r>
            <a:r>
              <a:rPr lang="pl-PL" sz="1600" dirty="0" err="1">
                <a:solidFill>
                  <a:srgbClr val="1F1F1F"/>
                </a:solidFill>
                <a:latin typeface="inherit"/>
              </a:rPr>
              <a:t>Institute</a:t>
            </a:r>
            <a:r>
              <a:rPr lang="pl-PL" sz="1600" dirty="0">
                <a:solidFill>
                  <a:srgbClr val="1F1F1F"/>
                </a:solidFill>
                <a:latin typeface="inherit"/>
              </a:rPr>
              <a:t> for Marketing Science budowanie penetracji dają największą szansę  na wzrost i sukces sprzedażowy marki.</a:t>
            </a:r>
          </a:p>
        </p:txBody>
      </p:sp>
      <p:sp>
        <p:nvSpPr>
          <p:cNvPr id="1411" name="Google Shape;1411;g2157e1b6098_1_12">
            <a:extLst>
              <a:ext uri="{FF2B5EF4-FFF2-40B4-BE49-F238E27FC236}">
                <a16:creationId xmlns:a16="http://schemas.microsoft.com/office/drawing/2014/main" id="{78C4B0B5-140F-17E8-F677-BBD8202FCE3C}"/>
              </a:ext>
            </a:extLst>
          </p:cNvPr>
          <p:cNvSpPr txBox="1"/>
          <p:nvPr/>
        </p:nvSpPr>
        <p:spPr>
          <a:xfrm>
            <a:off x="9086500" y="944725"/>
            <a:ext cx="2408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dirty="0">
                <a:solidFill>
                  <a:schemeClr val="dk1"/>
                </a:solidFill>
                <a:latin typeface="Calibri"/>
                <a:ea typeface="Calibri"/>
                <a:cs typeface="Calibri"/>
                <a:sym typeface="Calibri"/>
              </a:rPr>
              <a:t>Management </a:t>
            </a:r>
            <a:r>
              <a:rPr lang="pl-PL" sz="2800" b="1" dirty="0" err="1">
                <a:solidFill>
                  <a:schemeClr val="dk1"/>
                </a:solidFill>
                <a:latin typeface="Calibri"/>
                <a:ea typeface="Calibri"/>
                <a:cs typeface="Calibri"/>
                <a:sym typeface="Calibri"/>
              </a:rPr>
              <a:t>reference</a:t>
            </a:r>
            <a:endParaRPr sz="2800" b="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7301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8">
          <a:extLst>
            <a:ext uri="{FF2B5EF4-FFF2-40B4-BE49-F238E27FC236}">
              <a16:creationId xmlns:a16="http://schemas.microsoft.com/office/drawing/2014/main" id="{CA7DBDB7-F75C-568A-B615-D7888EF44E5D}"/>
            </a:ext>
          </a:extLst>
        </p:cNvPr>
        <p:cNvGrpSpPr/>
        <p:nvPr/>
      </p:nvGrpSpPr>
      <p:grpSpPr>
        <a:xfrm>
          <a:off x="0" y="0"/>
          <a:ext cx="0" cy="0"/>
          <a:chOff x="0" y="0"/>
          <a:chExt cx="0" cy="0"/>
        </a:xfrm>
      </p:grpSpPr>
      <p:sp>
        <p:nvSpPr>
          <p:cNvPr id="1400" name="Google Shape;1400;g2157e1b6098_1_12">
            <a:extLst>
              <a:ext uri="{FF2B5EF4-FFF2-40B4-BE49-F238E27FC236}">
                <a16:creationId xmlns:a16="http://schemas.microsoft.com/office/drawing/2014/main" id="{517810E9-FBB6-6A88-6033-0FA3EE5FF517}"/>
              </a:ext>
            </a:extLst>
          </p:cNvPr>
          <p:cNvSpPr txBox="1">
            <a:spLocks noGrp="1"/>
          </p:cNvSpPr>
          <p:nvPr>
            <p:ph type="body" idx="1"/>
          </p:nvPr>
        </p:nvSpPr>
        <p:spPr>
          <a:xfrm>
            <a:off x="116500" y="1543113"/>
            <a:ext cx="3043249" cy="4977411"/>
          </a:xfrm>
          <a:prstGeom prst="rect">
            <a:avLst/>
          </a:prstGeom>
        </p:spPr>
        <p:txBody>
          <a:bodyPr spcFirstLastPara="1" wrap="square" lIns="0" tIns="0" rIns="0" bIns="0" anchor="t"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600" b="0" i="0" u="none" strike="noStrike" cap="none" normalizeH="0" baseline="0" dirty="0">
                <a:ln>
                  <a:noFill/>
                </a:ln>
                <a:solidFill>
                  <a:srgbClr val="1F1F1F"/>
                </a:solidFill>
                <a:effectLst/>
                <a:latin typeface="inherit"/>
              </a:rPr>
              <a:t>Pozwala określić pozycję marki na rynku w porównaniu do konkurencji.</a:t>
            </a:r>
          </a:p>
          <a:p>
            <a:pPr marL="0" marR="0" lvl="0" indent="0" algn="l" defTabSz="914400" rtl="0" eaLnBrk="0" fontAlgn="base" latinLnBrk="0" hangingPunct="0">
              <a:lnSpc>
                <a:spcPct val="100000"/>
              </a:lnSpc>
              <a:spcBef>
                <a:spcPct val="0"/>
              </a:spcBef>
              <a:spcAft>
                <a:spcPct val="0"/>
              </a:spcAft>
              <a:buClrTx/>
              <a:buSzTx/>
              <a:buFontTx/>
              <a:buNone/>
              <a:tabLst/>
            </a:pPr>
            <a:endParaRPr lang="pl-PL" altLang="pl-PL" sz="16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lang="pl-PL" altLang="pl-PL" sz="1600" dirty="0">
                <a:solidFill>
                  <a:srgbClr val="1F1F1F"/>
                </a:solidFill>
                <a:latin typeface="inherit"/>
              </a:rPr>
              <a:t>Sprzedaż wartościowa (lub ilościowa) marki jako udział w całkowitej wartości (lub ilości) sprzedaży na danym rynku/kategorii. </a:t>
            </a:r>
          </a:p>
          <a:p>
            <a:pPr marL="0" marR="0" lvl="0" indent="0" algn="l" defTabSz="914400" rtl="0" eaLnBrk="0" fontAlgn="base" latinLnBrk="0" hangingPunct="0">
              <a:lnSpc>
                <a:spcPct val="100000"/>
              </a:lnSpc>
              <a:spcBef>
                <a:spcPct val="0"/>
              </a:spcBef>
              <a:spcAft>
                <a:spcPct val="0"/>
              </a:spcAft>
              <a:buClrTx/>
              <a:buSzTx/>
              <a:buFontTx/>
              <a:buNone/>
              <a:tabLst/>
            </a:pPr>
            <a:endParaRPr lang="pl-PL" altLang="pl-PL" sz="16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lang="pl-PL" altLang="pl-PL" sz="1600" dirty="0">
                <a:solidFill>
                  <a:srgbClr val="1F1F1F"/>
                </a:solidFill>
                <a:latin typeface="inherit"/>
              </a:rPr>
              <a:t>Należy to mierzyć zarówno na poziomie bieżącym, jak i w porównaniu z okresami poprzednimi.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200" b="0" i="0" u="none" strike="noStrike" cap="none" normalizeH="0" baseline="0" dirty="0">
              <a:ln>
                <a:noFill/>
              </a:ln>
              <a:solidFill>
                <a:schemeClr val="tx1"/>
              </a:solidFill>
              <a:effectLst/>
              <a:latin typeface="Arial" panose="020B0604020202020204" pitchFamily="34" charset="0"/>
            </a:endParaRPr>
          </a:p>
        </p:txBody>
      </p:sp>
      <p:sp>
        <p:nvSpPr>
          <p:cNvPr id="1401" name="Google Shape;1401;g2157e1b6098_1_12">
            <a:extLst>
              <a:ext uri="{FF2B5EF4-FFF2-40B4-BE49-F238E27FC236}">
                <a16:creationId xmlns:a16="http://schemas.microsoft.com/office/drawing/2014/main" id="{30129DBF-2980-764C-CE99-F6A3EB9C1EBB}"/>
              </a:ext>
            </a:extLst>
          </p:cNvPr>
          <p:cNvSpPr txBox="1">
            <a:spLocks noGrp="1"/>
          </p:cNvSpPr>
          <p:nvPr>
            <p:ph type="title"/>
          </p:nvPr>
        </p:nvSpPr>
        <p:spPr>
          <a:xfrm>
            <a:off x="525275" y="166025"/>
            <a:ext cx="10623900" cy="646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pl-PL" sz="4000" dirty="0"/>
              <a:t>5. KPI: Value/Volume Market </a:t>
            </a:r>
            <a:r>
              <a:rPr lang="pl-PL" sz="4000" dirty="0" err="1"/>
              <a:t>Share</a:t>
            </a:r>
            <a:endParaRPr sz="4000" dirty="0"/>
          </a:p>
        </p:txBody>
      </p:sp>
      <p:sp>
        <p:nvSpPr>
          <p:cNvPr id="1402" name="Google Shape;1402;g2157e1b6098_1_12">
            <a:extLst>
              <a:ext uri="{FF2B5EF4-FFF2-40B4-BE49-F238E27FC236}">
                <a16:creationId xmlns:a16="http://schemas.microsoft.com/office/drawing/2014/main" id="{249EBF58-40CE-870E-CF9C-870A36EC7CE7}"/>
              </a:ext>
            </a:extLst>
          </p:cNvPr>
          <p:cNvSpPr txBox="1"/>
          <p:nvPr/>
        </p:nvSpPr>
        <p:spPr>
          <a:xfrm>
            <a:off x="493975" y="9447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Definicja</a:t>
            </a:r>
            <a:endParaRPr sz="2800" b="1">
              <a:solidFill>
                <a:schemeClr val="dk1"/>
              </a:solidFill>
              <a:latin typeface="Calibri"/>
              <a:ea typeface="Calibri"/>
              <a:cs typeface="Calibri"/>
              <a:sym typeface="Calibri"/>
            </a:endParaRPr>
          </a:p>
        </p:txBody>
      </p:sp>
      <p:sp>
        <p:nvSpPr>
          <p:cNvPr id="1403" name="Google Shape;1403;g2157e1b6098_1_12">
            <a:extLst>
              <a:ext uri="{FF2B5EF4-FFF2-40B4-BE49-F238E27FC236}">
                <a16:creationId xmlns:a16="http://schemas.microsoft.com/office/drawing/2014/main" id="{9EBAB79C-1758-AC5B-50C9-5E6929B5FCED}"/>
              </a:ext>
            </a:extLst>
          </p:cNvPr>
          <p:cNvSpPr txBox="1"/>
          <p:nvPr/>
        </p:nvSpPr>
        <p:spPr>
          <a:xfrm>
            <a:off x="3179200" y="9825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Mierniki</a:t>
            </a:r>
            <a:endParaRPr sz="2800" b="1">
              <a:solidFill>
                <a:schemeClr val="dk1"/>
              </a:solidFill>
              <a:latin typeface="Calibri"/>
              <a:ea typeface="Calibri"/>
              <a:cs typeface="Calibri"/>
              <a:sym typeface="Calibri"/>
            </a:endParaRPr>
          </a:p>
        </p:txBody>
      </p:sp>
      <p:cxnSp>
        <p:nvCxnSpPr>
          <p:cNvPr id="1404" name="Google Shape;1404;g2157e1b6098_1_12">
            <a:extLst>
              <a:ext uri="{FF2B5EF4-FFF2-40B4-BE49-F238E27FC236}">
                <a16:creationId xmlns:a16="http://schemas.microsoft.com/office/drawing/2014/main" id="{647B6D50-38C3-B65D-E8B2-2179C7A1D18F}"/>
              </a:ext>
            </a:extLst>
          </p:cNvPr>
          <p:cNvCxnSpPr/>
          <p:nvPr/>
        </p:nvCxnSpPr>
        <p:spPr>
          <a:xfrm>
            <a:off x="3179200" y="944725"/>
            <a:ext cx="0" cy="5575800"/>
          </a:xfrm>
          <a:prstGeom prst="straightConnector1">
            <a:avLst/>
          </a:prstGeom>
          <a:noFill/>
          <a:ln w="9525" cap="flat" cmpd="sng">
            <a:solidFill>
              <a:schemeClr val="dk2"/>
            </a:solidFill>
            <a:prstDash val="solid"/>
            <a:round/>
            <a:headEnd type="none" w="med" len="med"/>
            <a:tailEnd type="none" w="med" len="med"/>
          </a:ln>
        </p:spPr>
      </p:cxnSp>
      <p:sp>
        <p:nvSpPr>
          <p:cNvPr id="1405" name="Google Shape;1405;g2157e1b6098_1_12">
            <a:extLst>
              <a:ext uri="{FF2B5EF4-FFF2-40B4-BE49-F238E27FC236}">
                <a16:creationId xmlns:a16="http://schemas.microsoft.com/office/drawing/2014/main" id="{755ABA4A-B5A7-3024-6B22-13C2D6910CF4}"/>
              </a:ext>
            </a:extLst>
          </p:cNvPr>
          <p:cNvSpPr txBox="1">
            <a:spLocks noGrp="1"/>
          </p:cNvSpPr>
          <p:nvPr>
            <p:ph type="body" idx="1"/>
          </p:nvPr>
        </p:nvSpPr>
        <p:spPr>
          <a:xfrm>
            <a:off x="3273750" y="1799024"/>
            <a:ext cx="2722901" cy="4218317"/>
          </a:xfrm>
          <a:prstGeom prst="rect">
            <a:avLst/>
          </a:prstGeom>
        </p:spPr>
        <p:txBody>
          <a:bodyPr spcFirstLastPara="1" wrap="square" lIns="0" tIns="0" rIns="0" bIns="0" anchor="t" anchorCtr="0">
            <a:no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pl-PL" altLang="pl-PL" sz="1600" dirty="0">
                <a:solidFill>
                  <a:srgbClr val="1F1F1F"/>
                </a:solidFill>
                <a:latin typeface="inherit"/>
              </a:rPr>
              <a:t>jako wartość procentowa</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pl-PL" altLang="pl-PL" sz="1600" dirty="0">
                <a:solidFill>
                  <a:srgbClr val="1F1F1F"/>
                </a:solidFill>
                <a:latin typeface="inherit"/>
              </a:rPr>
              <a:t>jako zmiana wartości procentowej</a:t>
            </a:r>
          </a:p>
        </p:txBody>
      </p:sp>
      <p:cxnSp>
        <p:nvCxnSpPr>
          <p:cNvPr id="1406" name="Google Shape;1406;g2157e1b6098_1_12">
            <a:extLst>
              <a:ext uri="{FF2B5EF4-FFF2-40B4-BE49-F238E27FC236}">
                <a16:creationId xmlns:a16="http://schemas.microsoft.com/office/drawing/2014/main" id="{44400C9B-02BC-BFC4-BC90-3F2A2A41180F}"/>
              </a:ext>
            </a:extLst>
          </p:cNvPr>
          <p:cNvCxnSpPr/>
          <p:nvPr/>
        </p:nvCxnSpPr>
        <p:spPr>
          <a:xfrm>
            <a:off x="6180125" y="1035775"/>
            <a:ext cx="0" cy="5575800"/>
          </a:xfrm>
          <a:prstGeom prst="straightConnector1">
            <a:avLst/>
          </a:prstGeom>
          <a:noFill/>
          <a:ln w="9525" cap="flat" cmpd="sng">
            <a:solidFill>
              <a:schemeClr val="dk2"/>
            </a:solidFill>
            <a:prstDash val="solid"/>
            <a:round/>
            <a:headEnd type="none" w="med" len="med"/>
            <a:tailEnd type="none" w="med" len="med"/>
          </a:ln>
        </p:spPr>
      </p:cxnSp>
      <p:sp>
        <p:nvSpPr>
          <p:cNvPr id="1407" name="Google Shape;1407;g2157e1b6098_1_12">
            <a:extLst>
              <a:ext uri="{FF2B5EF4-FFF2-40B4-BE49-F238E27FC236}">
                <a16:creationId xmlns:a16="http://schemas.microsoft.com/office/drawing/2014/main" id="{ADEC2135-712E-221D-648B-4D83E53803AA}"/>
              </a:ext>
            </a:extLst>
          </p:cNvPr>
          <p:cNvSpPr txBox="1"/>
          <p:nvPr/>
        </p:nvSpPr>
        <p:spPr>
          <a:xfrm>
            <a:off x="6357175" y="1005450"/>
            <a:ext cx="27798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Źródło  danych</a:t>
            </a:r>
            <a:endParaRPr sz="2800" b="1">
              <a:solidFill>
                <a:schemeClr val="dk1"/>
              </a:solidFill>
              <a:latin typeface="Calibri"/>
              <a:ea typeface="Calibri"/>
              <a:cs typeface="Calibri"/>
              <a:sym typeface="Calibri"/>
            </a:endParaRPr>
          </a:p>
        </p:txBody>
      </p:sp>
      <p:sp>
        <p:nvSpPr>
          <p:cNvPr id="1408" name="Google Shape;1408;g2157e1b6098_1_12">
            <a:extLst>
              <a:ext uri="{FF2B5EF4-FFF2-40B4-BE49-F238E27FC236}">
                <a16:creationId xmlns:a16="http://schemas.microsoft.com/office/drawing/2014/main" id="{F79F0612-BA2F-48F5-3E8A-3F1F62B5DDEB}"/>
              </a:ext>
            </a:extLst>
          </p:cNvPr>
          <p:cNvSpPr txBox="1">
            <a:spLocks noGrp="1"/>
          </p:cNvSpPr>
          <p:nvPr>
            <p:ph type="body" idx="1"/>
          </p:nvPr>
        </p:nvSpPr>
        <p:spPr>
          <a:xfrm>
            <a:off x="6309150" y="1844875"/>
            <a:ext cx="2467301"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Dane zewnętrznych dostawców np. Nielsen, GFK, CMR</a:t>
            </a:r>
          </a:p>
        </p:txBody>
      </p:sp>
      <p:cxnSp>
        <p:nvCxnSpPr>
          <p:cNvPr id="1409" name="Google Shape;1409;g2157e1b6098_1_12">
            <a:extLst>
              <a:ext uri="{FF2B5EF4-FFF2-40B4-BE49-F238E27FC236}">
                <a16:creationId xmlns:a16="http://schemas.microsoft.com/office/drawing/2014/main" id="{2882656D-06C4-EAD7-CFD5-77DB9041A012}"/>
              </a:ext>
            </a:extLst>
          </p:cNvPr>
          <p:cNvCxnSpPr/>
          <p:nvPr/>
        </p:nvCxnSpPr>
        <p:spPr>
          <a:xfrm>
            <a:off x="8953500" y="1077225"/>
            <a:ext cx="0" cy="5575800"/>
          </a:xfrm>
          <a:prstGeom prst="straightConnector1">
            <a:avLst/>
          </a:prstGeom>
          <a:noFill/>
          <a:ln w="9525" cap="flat" cmpd="sng">
            <a:solidFill>
              <a:schemeClr val="dk2"/>
            </a:solidFill>
            <a:prstDash val="solid"/>
            <a:round/>
            <a:headEnd type="none" w="med" len="med"/>
            <a:tailEnd type="none" w="med" len="med"/>
          </a:ln>
        </p:spPr>
      </p:cxnSp>
      <p:sp>
        <p:nvSpPr>
          <p:cNvPr id="1410" name="Google Shape;1410;g2157e1b6098_1_12">
            <a:extLst>
              <a:ext uri="{FF2B5EF4-FFF2-40B4-BE49-F238E27FC236}">
                <a16:creationId xmlns:a16="http://schemas.microsoft.com/office/drawing/2014/main" id="{2B1D7032-B169-DB33-B44A-2A16262E13E2}"/>
              </a:ext>
            </a:extLst>
          </p:cNvPr>
          <p:cNvSpPr txBox="1">
            <a:spLocks noGrp="1"/>
          </p:cNvSpPr>
          <p:nvPr>
            <p:ph type="body" idx="1"/>
          </p:nvPr>
        </p:nvSpPr>
        <p:spPr>
          <a:xfrm>
            <a:off x="9086500" y="1964234"/>
            <a:ext cx="2788400" cy="1821185"/>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Dynamika zmiany udziałów pozwala nam określić jak marka radzi sobie na rynku na tle konkurencji.</a:t>
            </a:r>
          </a:p>
        </p:txBody>
      </p:sp>
      <p:sp>
        <p:nvSpPr>
          <p:cNvPr id="1411" name="Google Shape;1411;g2157e1b6098_1_12">
            <a:extLst>
              <a:ext uri="{FF2B5EF4-FFF2-40B4-BE49-F238E27FC236}">
                <a16:creationId xmlns:a16="http://schemas.microsoft.com/office/drawing/2014/main" id="{CB67C7F7-DD56-D7A8-14B6-1B05526A47E0}"/>
              </a:ext>
            </a:extLst>
          </p:cNvPr>
          <p:cNvSpPr txBox="1"/>
          <p:nvPr/>
        </p:nvSpPr>
        <p:spPr>
          <a:xfrm>
            <a:off x="9086500" y="944725"/>
            <a:ext cx="2408400" cy="106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dirty="0">
                <a:solidFill>
                  <a:schemeClr val="dk1"/>
                </a:solidFill>
                <a:latin typeface="Calibri"/>
                <a:ea typeface="Calibri"/>
                <a:cs typeface="Calibri"/>
                <a:sym typeface="Calibri"/>
              </a:rPr>
              <a:t>Management </a:t>
            </a:r>
            <a:r>
              <a:rPr lang="pl-PL" sz="2800" b="1" dirty="0" err="1">
                <a:solidFill>
                  <a:schemeClr val="dk1"/>
                </a:solidFill>
                <a:latin typeface="Calibri"/>
                <a:ea typeface="Calibri"/>
                <a:cs typeface="Calibri"/>
                <a:sym typeface="Calibri"/>
              </a:rPr>
              <a:t>reference</a:t>
            </a:r>
            <a:endParaRPr sz="2800" b="1" dirty="0">
              <a:solidFill>
                <a:schemeClr val="dk1"/>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AF29C9A3-A30D-455B-BDA4-94AAB32EFE0F}"/>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
        <p:nvSpPr>
          <p:cNvPr id="3" name="Rectangle 1">
            <a:extLst>
              <a:ext uri="{FF2B5EF4-FFF2-40B4-BE49-F238E27FC236}">
                <a16:creationId xmlns:a16="http://schemas.microsoft.com/office/drawing/2014/main" id="{C24AE138-1B16-5B6E-1C6E-6EF737E01177}"/>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279245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0"/>
        <p:cNvGrpSpPr/>
        <p:nvPr/>
      </p:nvGrpSpPr>
      <p:grpSpPr>
        <a:xfrm>
          <a:off x="0" y="0"/>
          <a:ext cx="0" cy="0"/>
          <a:chOff x="0" y="0"/>
          <a:chExt cx="0" cy="0"/>
        </a:xfrm>
      </p:grpSpPr>
      <p:sp>
        <p:nvSpPr>
          <p:cNvPr id="1452" name="Google Shape;1452;g2eb98e91c41_0_0"/>
          <p:cNvSpPr txBox="1">
            <a:spLocks noGrp="1"/>
          </p:cNvSpPr>
          <p:nvPr>
            <p:ph type="title"/>
          </p:nvPr>
        </p:nvSpPr>
        <p:spPr>
          <a:xfrm>
            <a:off x="375648" y="158700"/>
            <a:ext cx="8709291" cy="1325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pl-PL" sz="4400" dirty="0"/>
              <a:t>6. KPI: </a:t>
            </a:r>
            <a:r>
              <a:rPr lang="pl-PL" dirty="0"/>
              <a:t>Dochodowość Klienta </a:t>
            </a:r>
            <a:endParaRPr dirty="0"/>
          </a:p>
        </p:txBody>
      </p:sp>
      <p:sp>
        <p:nvSpPr>
          <p:cNvPr id="1453" name="Google Shape;1453;g2eb98e91c41_0_0"/>
          <p:cNvSpPr txBox="1">
            <a:spLocks noGrp="1"/>
          </p:cNvSpPr>
          <p:nvPr>
            <p:ph type="body" idx="1"/>
          </p:nvPr>
        </p:nvSpPr>
        <p:spPr>
          <a:xfrm>
            <a:off x="374575" y="1393400"/>
            <a:ext cx="3257100" cy="53055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endParaRPr sz="1800" dirty="0"/>
          </a:p>
          <a:p>
            <a:pPr marL="0" lvl="0" indent="0" algn="l" rtl="0">
              <a:spcBef>
                <a:spcPts val="1000"/>
              </a:spcBef>
              <a:spcAft>
                <a:spcPts val="0"/>
              </a:spcAft>
              <a:buNone/>
            </a:pPr>
            <a:r>
              <a:rPr lang="pl-PL" sz="1600" dirty="0">
                <a:solidFill>
                  <a:srgbClr val="1F1F1F"/>
                </a:solidFill>
                <a:latin typeface="inherit"/>
              </a:rPr>
              <a:t>1. Średni przychód uzyskany na Klienta/ na zakup w wyznaczonym okresie</a:t>
            </a:r>
            <a:endParaRPr sz="1600" dirty="0">
              <a:solidFill>
                <a:srgbClr val="1F1F1F"/>
              </a:solidFill>
              <a:latin typeface="inherit"/>
            </a:endParaRPr>
          </a:p>
          <a:p>
            <a:pPr marL="0" lvl="0" indent="0" algn="l" rtl="0">
              <a:spcBef>
                <a:spcPts val="1000"/>
              </a:spcBef>
              <a:spcAft>
                <a:spcPts val="0"/>
              </a:spcAft>
              <a:buNone/>
            </a:pPr>
            <a:endParaRPr sz="1600" dirty="0">
              <a:solidFill>
                <a:srgbClr val="1F1F1F"/>
              </a:solidFill>
              <a:latin typeface="inherit"/>
            </a:endParaRPr>
          </a:p>
          <a:p>
            <a:pPr marL="0" lvl="0" indent="0" algn="l" rtl="0">
              <a:spcBef>
                <a:spcPts val="1000"/>
              </a:spcBef>
              <a:spcAft>
                <a:spcPts val="0"/>
              </a:spcAft>
              <a:buNone/>
            </a:pPr>
            <a:r>
              <a:rPr lang="pl-PL" sz="1600" dirty="0">
                <a:solidFill>
                  <a:srgbClr val="1F1F1F"/>
                </a:solidFill>
                <a:latin typeface="inherit"/>
              </a:rPr>
              <a:t>2. Przewidywana/ wartość  średniego Klienta/  podczas całej relacji z marką CLV</a:t>
            </a:r>
            <a:endParaRPr sz="1600" dirty="0">
              <a:solidFill>
                <a:srgbClr val="1F1F1F"/>
              </a:solidFill>
              <a:latin typeface="inherit"/>
            </a:endParaRPr>
          </a:p>
          <a:p>
            <a:pPr marL="0" lvl="0" indent="0" algn="l" rtl="0">
              <a:spcBef>
                <a:spcPts val="1000"/>
              </a:spcBef>
              <a:spcAft>
                <a:spcPts val="0"/>
              </a:spcAft>
              <a:buNone/>
            </a:pPr>
            <a:endParaRPr sz="1400" dirty="0"/>
          </a:p>
        </p:txBody>
      </p:sp>
      <p:cxnSp>
        <p:nvCxnSpPr>
          <p:cNvPr id="1454" name="Google Shape;1454;g2eb98e91c41_0_0"/>
          <p:cNvCxnSpPr/>
          <p:nvPr/>
        </p:nvCxnSpPr>
        <p:spPr>
          <a:xfrm>
            <a:off x="3753900" y="1123100"/>
            <a:ext cx="0" cy="5575800"/>
          </a:xfrm>
          <a:prstGeom prst="straightConnector1">
            <a:avLst/>
          </a:prstGeom>
          <a:noFill/>
          <a:ln w="9525" cap="flat" cmpd="sng">
            <a:solidFill>
              <a:schemeClr val="dk2"/>
            </a:solidFill>
            <a:prstDash val="solid"/>
            <a:round/>
            <a:headEnd type="none" w="med" len="med"/>
            <a:tailEnd type="none" w="med" len="med"/>
          </a:ln>
        </p:spPr>
      </p:cxnSp>
      <p:sp>
        <p:nvSpPr>
          <p:cNvPr id="1455" name="Google Shape;1455;g2eb98e91c41_0_0"/>
          <p:cNvSpPr txBox="1"/>
          <p:nvPr/>
        </p:nvSpPr>
        <p:spPr>
          <a:xfrm>
            <a:off x="374575" y="970700"/>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Definicja</a:t>
            </a:r>
            <a:endParaRPr sz="2800" b="1">
              <a:solidFill>
                <a:schemeClr val="dk1"/>
              </a:solidFill>
              <a:latin typeface="Calibri"/>
              <a:ea typeface="Calibri"/>
              <a:cs typeface="Calibri"/>
              <a:sym typeface="Calibri"/>
            </a:endParaRPr>
          </a:p>
        </p:txBody>
      </p:sp>
      <p:sp>
        <p:nvSpPr>
          <p:cNvPr id="1456" name="Google Shape;1456;g2eb98e91c41_0_0"/>
          <p:cNvSpPr txBox="1"/>
          <p:nvPr/>
        </p:nvSpPr>
        <p:spPr>
          <a:xfrm>
            <a:off x="4057975" y="970700"/>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Mierniki</a:t>
            </a:r>
            <a:endParaRPr sz="2800" b="1">
              <a:solidFill>
                <a:schemeClr val="dk1"/>
              </a:solidFill>
              <a:latin typeface="Calibri"/>
              <a:ea typeface="Calibri"/>
              <a:cs typeface="Calibri"/>
              <a:sym typeface="Calibri"/>
            </a:endParaRPr>
          </a:p>
        </p:txBody>
      </p:sp>
      <p:sp>
        <p:nvSpPr>
          <p:cNvPr id="1457" name="Google Shape;1457;g2eb98e91c41_0_0"/>
          <p:cNvSpPr txBox="1"/>
          <p:nvPr/>
        </p:nvSpPr>
        <p:spPr>
          <a:xfrm>
            <a:off x="3715677" y="1456457"/>
            <a:ext cx="3736375" cy="5069499"/>
          </a:xfrm>
          <a:prstGeom prst="rect">
            <a:avLst/>
          </a:prstGeom>
          <a:noFill/>
          <a:ln>
            <a:noFill/>
          </a:ln>
        </p:spPr>
        <p:txBody>
          <a:bodyPr spcFirstLastPara="1" wrap="square" lIns="91425" tIns="91425" rIns="91425" bIns="91425" anchor="t" anchorCtr="0">
            <a:spAutoFit/>
          </a:bodyPr>
          <a:lstStyle/>
          <a:p>
            <a:pPr marL="336550" marR="520700" lvl="0" indent="-285750" algn="l" rtl="0">
              <a:lnSpc>
                <a:spcPct val="98000"/>
              </a:lnSpc>
              <a:spcBef>
                <a:spcPts val="0"/>
              </a:spcBef>
              <a:spcAft>
                <a:spcPts val="0"/>
              </a:spcAft>
              <a:buFont typeface="Arial" panose="020B0604020202020204" pitchFamily="34" charset="0"/>
              <a:buChar char="•"/>
            </a:pPr>
            <a:r>
              <a:rPr lang="pl-PL" sz="1200" dirty="0">
                <a:solidFill>
                  <a:srgbClr val="1F1F1F"/>
                </a:solidFill>
                <a:latin typeface="inherit"/>
              </a:rPr>
              <a:t>Całkowity przychód podzielony przez liczbę Klientów w wyznaczonym okresie</a:t>
            </a:r>
            <a:endParaRPr sz="1200" dirty="0">
              <a:solidFill>
                <a:srgbClr val="1F1F1F"/>
              </a:solidFill>
              <a:latin typeface="inherit"/>
            </a:endParaRPr>
          </a:p>
          <a:p>
            <a:pPr marL="0" lvl="0" indent="0" algn="l" rtl="0">
              <a:spcBef>
                <a:spcPts val="0"/>
              </a:spcBef>
              <a:spcAft>
                <a:spcPts val="0"/>
              </a:spcAft>
              <a:buNone/>
            </a:pPr>
            <a:endParaRPr lang="pl-PL" sz="1200" dirty="0">
              <a:solidFill>
                <a:srgbClr val="1F1F1F"/>
              </a:solidFill>
              <a:latin typeface="inherit"/>
            </a:endParaRPr>
          </a:p>
          <a:p>
            <a:pPr marL="285750" lvl="0" indent="-285750" algn="l" rtl="0">
              <a:spcBef>
                <a:spcPts val="0"/>
              </a:spcBef>
              <a:spcAft>
                <a:spcPts val="0"/>
              </a:spcAft>
              <a:buFont typeface="Arial" panose="020B0604020202020204" pitchFamily="34" charset="0"/>
              <a:buChar char="•"/>
            </a:pPr>
            <a:r>
              <a:rPr lang="pl-PL" sz="1200" dirty="0">
                <a:solidFill>
                  <a:srgbClr val="1F1F1F"/>
                </a:solidFill>
                <a:latin typeface="inherit"/>
              </a:rPr>
              <a:t>Całkowity przychód podzielony przez liczbę zakupów w wyznaczonym okresie </a:t>
            </a:r>
            <a:endParaRPr sz="1200" dirty="0">
              <a:solidFill>
                <a:srgbClr val="1F1F1F"/>
              </a:solidFill>
              <a:latin typeface="inherit"/>
            </a:endParaRPr>
          </a:p>
          <a:p>
            <a:pPr marL="0" lvl="0" indent="0" algn="l" rtl="0">
              <a:spcBef>
                <a:spcPts val="0"/>
              </a:spcBef>
              <a:spcAft>
                <a:spcPts val="0"/>
              </a:spcAft>
              <a:buNone/>
            </a:pPr>
            <a:r>
              <a:rPr lang="pl-PL" sz="1200" dirty="0">
                <a:solidFill>
                  <a:srgbClr val="1F1F1F"/>
                </a:solidFill>
                <a:latin typeface="inherit"/>
              </a:rPr>
              <a:t>Miary dodatkowe: </a:t>
            </a:r>
            <a:endParaRPr sz="1200" dirty="0">
              <a:solidFill>
                <a:srgbClr val="1F1F1F"/>
              </a:solidFill>
              <a:latin typeface="inherit"/>
            </a:endParaRPr>
          </a:p>
          <a:p>
            <a:pPr marL="285750" lvl="0" indent="-285750" algn="l" rtl="0">
              <a:spcBef>
                <a:spcPts val="0"/>
              </a:spcBef>
              <a:spcAft>
                <a:spcPts val="0"/>
              </a:spcAft>
              <a:buFont typeface="Arial" panose="020B0604020202020204" pitchFamily="34" charset="0"/>
              <a:buChar char="•"/>
            </a:pPr>
            <a:r>
              <a:rPr lang="pl-PL" sz="1200" dirty="0">
                <a:solidFill>
                  <a:srgbClr val="1F1F1F"/>
                </a:solidFill>
                <a:latin typeface="inherit"/>
              </a:rPr>
              <a:t>Liczba sprzedanych produktów w wyznaczonym okresie</a:t>
            </a:r>
            <a:endParaRPr sz="1200" dirty="0">
              <a:solidFill>
                <a:srgbClr val="1F1F1F"/>
              </a:solidFill>
              <a:latin typeface="inherit"/>
            </a:endParaRPr>
          </a:p>
          <a:p>
            <a:pPr marL="285750" lvl="0" indent="-285750" algn="l" rtl="0">
              <a:spcBef>
                <a:spcPts val="0"/>
              </a:spcBef>
              <a:spcAft>
                <a:spcPts val="0"/>
              </a:spcAft>
              <a:buFont typeface="Arial" panose="020B0604020202020204" pitchFamily="34" charset="0"/>
              <a:buChar char="•"/>
            </a:pPr>
            <a:r>
              <a:rPr lang="pl-PL" sz="1200" dirty="0">
                <a:solidFill>
                  <a:srgbClr val="1F1F1F"/>
                </a:solidFill>
                <a:latin typeface="inherit"/>
              </a:rPr>
              <a:t>Średnia liczba  sprzedanych produktów w ramach koszyka lub średnia wartość koszyka zakupowego</a:t>
            </a:r>
            <a:endParaRPr sz="1200" dirty="0">
              <a:solidFill>
                <a:srgbClr val="1F1F1F"/>
              </a:solidFill>
              <a:latin typeface="inherit"/>
            </a:endParaRPr>
          </a:p>
          <a:p>
            <a:pPr marL="285750" lvl="0" indent="-285750" algn="l" rtl="0">
              <a:spcBef>
                <a:spcPts val="0"/>
              </a:spcBef>
              <a:spcAft>
                <a:spcPts val="0"/>
              </a:spcAft>
              <a:buFont typeface="Arial" panose="020B0604020202020204" pitchFamily="34" charset="0"/>
              <a:buChar char="•"/>
            </a:pPr>
            <a:r>
              <a:rPr lang="pl-PL" sz="1200" dirty="0">
                <a:solidFill>
                  <a:srgbClr val="1F1F1F"/>
                </a:solidFill>
                <a:latin typeface="inherit"/>
              </a:rPr>
              <a:t>Średnia częstotliwość zakupu w danym okresie</a:t>
            </a:r>
            <a:endParaRPr sz="1200" dirty="0">
              <a:solidFill>
                <a:srgbClr val="1F1F1F"/>
              </a:solidFill>
              <a:latin typeface="inherit"/>
            </a:endParaRPr>
          </a:p>
          <a:p>
            <a:pPr marL="285750" marR="520700" lvl="0" indent="-285750" algn="l" rtl="0">
              <a:lnSpc>
                <a:spcPct val="98000"/>
              </a:lnSpc>
              <a:spcBef>
                <a:spcPts val="0"/>
              </a:spcBef>
              <a:spcAft>
                <a:spcPts val="0"/>
              </a:spcAft>
              <a:buClr>
                <a:schemeClr val="dk1"/>
              </a:buClr>
              <a:buSzPts val="1100"/>
              <a:buFont typeface="Arial" panose="020B0604020202020204" pitchFamily="34" charset="0"/>
              <a:buChar char="•"/>
            </a:pPr>
            <a:r>
              <a:rPr lang="pl-PL" sz="1200" dirty="0">
                <a:solidFill>
                  <a:srgbClr val="1F1F1F"/>
                </a:solidFill>
                <a:latin typeface="inherit"/>
              </a:rPr>
              <a:t>Średni czas  aktywnego kontaktu   Klienta z marką liczony od momentu pierwszego zakupu do  ostatniej aktywności </a:t>
            </a:r>
            <a:endParaRPr sz="1200" dirty="0">
              <a:solidFill>
                <a:srgbClr val="1F1F1F"/>
              </a:solidFill>
              <a:latin typeface="inherit"/>
            </a:endParaRPr>
          </a:p>
          <a:p>
            <a:pPr marL="0" marR="520700" lvl="0" indent="0" algn="l" rtl="0">
              <a:lnSpc>
                <a:spcPct val="98000"/>
              </a:lnSpc>
              <a:spcBef>
                <a:spcPts val="0"/>
              </a:spcBef>
              <a:spcAft>
                <a:spcPts val="0"/>
              </a:spcAft>
              <a:buNone/>
            </a:pPr>
            <a:r>
              <a:rPr lang="pl-PL" sz="1200" dirty="0">
                <a:solidFill>
                  <a:srgbClr val="1F1F1F"/>
                </a:solidFill>
                <a:latin typeface="inherit"/>
              </a:rPr>
              <a:t>(Roczny/kwartalny/miesięczny przychodu z klienta  X średnia liczba lat/kwartałów/miesięcy relacji z Klientem)  - początkowe koszty pozyskania klienta (TBD). </a:t>
            </a:r>
            <a:endParaRPr sz="1200" dirty="0">
              <a:solidFill>
                <a:srgbClr val="1F1F1F"/>
              </a:solidFill>
              <a:latin typeface="inherit"/>
            </a:endParaRPr>
          </a:p>
          <a:p>
            <a:pPr marL="0" marR="520700" lvl="0" indent="0" algn="l" rtl="0">
              <a:lnSpc>
                <a:spcPct val="98000"/>
              </a:lnSpc>
              <a:spcBef>
                <a:spcPts val="0"/>
              </a:spcBef>
              <a:spcAft>
                <a:spcPts val="0"/>
              </a:spcAft>
              <a:buNone/>
            </a:pPr>
            <a:r>
              <a:rPr lang="pl-PL" sz="1200" dirty="0">
                <a:solidFill>
                  <a:srgbClr val="1F1F1F"/>
                </a:solidFill>
                <a:latin typeface="inherit"/>
              </a:rPr>
              <a:t>lub</a:t>
            </a:r>
            <a:endParaRPr sz="1200" dirty="0">
              <a:solidFill>
                <a:srgbClr val="1F1F1F"/>
              </a:solidFill>
              <a:latin typeface="inherit"/>
            </a:endParaRPr>
          </a:p>
          <a:p>
            <a:pPr marL="0" marR="63500" lvl="0" indent="0" algn="l" rtl="0">
              <a:lnSpc>
                <a:spcPct val="98000"/>
              </a:lnSpc>
              <a:spcBef>
                <a:spcPts val="1200"/>
              </a:spcBef>
              <a:spcAft>
                <a:spcPts val="0"/>
              </a:spcAft>
              <a:buNone/>
            </a:pPr>
            <a:r>
              <a:rPr lang="pl-PL" sz="1200" dirty="0">
                <a:solidFill>
                  <a:srgbClr val="1F1F1F"/>
                </a:solidFill>
                <a:latin typeface="inherit"/>
              </a:rPr>
              <a:t> Średnia długość relacji z Klientem X liczba  zakupów X średnia wartość zakupu</a:t>
            </a:r>
            <a:endParaRPr sz="1200" dirty="0">
              <a:solidFill>
                <a:srgbClr val="1F1F1F"/>
              </a:solidFill>
              <a:latin typeface="inherit"/>
            </a:endParaRPr>
          </a:p>
          <a:p>
            <a:pPr marL="50800" marR="520700" lvl="0" indent="0" algn="l" rtl="0">
              <a:lnSpc>
                <a:spcPct val="98000"/>
              </a:lnSpc>
              <a:spcBef>
                <a:spcPts val="1200"/>
              </a:spcBef>
              <a:spcAft>
                <a:spcPts val="0"/>
              </a:spcAft>
              <a:buClr>
                <a:schemeClr val="dk1"/>
              </a:buClr>
              <a:buSzPts val="1100"/>
              <a:buFont typeface="Arial"/>
              <a:buNone/>
            </a:pPr>
            <a:endParaRPr sz="1000" dirty="0">
              <a:solidFill>
                <a:schemeClr val="dk1"/>
              </a:solidFill>
            </a:endParaRPr>
          </a:p>
          <a:p>
            <a:pPr marL="50800" marR="520700" lvl="0" indent="0" algn="l" rtl="0">
              <a:lnSpc>
                <a:spcPct val="98000"/>
              </a:lnSpc>
              <a:spcBef>
                <a:spcPts val="0"/>
              </a:spcBef>
              <a:spcAft>
                <a:spcPts val="0"/>
              </a:spcAft>
              <a:buClr>
                <a:schemeClr val="dk1"/>
              </a:buClr>
              <a:buSzPts val="1100"/>
              <a:buFont typeface="Arial"/>
              <a:buNone/>
            </a:pPr>
            <a:endParaRPr sz="1000" dirty="0">
              <a:solidFill>
                <a:schemeClr val="dk1"/>
              </a:solidFill>
            </a:endParaRPr>
          </a:p>
          <a:p>
            <a:pPr marL="0" lvl="0" indent="0" algn="l" rtl="0">
              <a:spcBef>
                <a:spcPts val="0"/>
              </a:spcBef>
              <a:spcAft>
                <a:spcPts val="0"/>
              </a:spcAft>
              <a:buNone/>
            </a:pPr>
            <a:endParaRPr sz="1500" dirty="0">
              <a:solidFill>
                <a:schemeClr val="dk1"/>
              </a:solidFill>
            </a:endParaRPr>
          </a:p>
          <a:p>
            <a:pPr marL="50800" marR="520700" lvl="0" indent="0" algn="l" rtl="0">
              <a:lnSpc>
                <a:spcPct val="98000"/>
              </a:lnSpc>
              <a:spcBef>
                <a:spcPts val="0"/>
              </a:spcBef>
              <a:spcAft>
                <a:spcPts val="0"/>
              </a:spcAft>
              <a:buClr>
                <a:schemeClr val="dk1"/>
              </a:buClr>
              <a:buSzPts val="1100"/>
              <a:buFont typeface="Arial"/>
              <a:buNone/>
            </a:pPr>
            <a:r>
              <a:rPr lang="pl-PL" sz="800" dirty="0">
                <a:solidFill>
                  <a:schemeClr val="dk1"/>
                </a:solidFill>
              </a:rPr>
              <a:t> </a:t>
            </a:r>
            <a:endParaRPr sz="800" dirty="0">
              <a:solidFill>
                <a:schemeClr val="dk1"/>
              </a:solidFill>
            </a:endParaRPr>
          </a:p>
        </p:txBody>
      </p:sp>
      <p:sp>
        <p:nvSpPr>
          <p:cNvPr id="1458" name="Google Shape;1458;g2eb98e91c41_0_0"/>
          <p:cNvSpPr txBox="1"/>
          <p:nvPr/>
        </p:nvSpPr>
        <p:spPr>
          <a:xfrm>
            <a:off x="7605250" y="838200"/>
            <a:ext cx="19935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Źródło danych:</a:t>
            </a:r>
            <a:endParaRPr sz="2800" b="1">
              <a:solidFill>
                <a:schemeClr val="dk1"/>
              </a:solidFill>
              <a:latin typeface="Calibri"/>
              <a:ea typeface="Calibri"/>
              <a:cs typeface="Calibri"/>
              <a:sym typeface="Calibri"/>
            </a:endParaRPr>
          </a:p>
        </p:txBody>
      </p:sp>
      <p:sp>
        <p:nvSpPr>
          <p:cNvPr id="1459" name="Google Shape;1459;g2eb98e91c41_0_0"/>
          <p:cNvSpPr txBox="1"/>
          <p:nvPr/>
        </p:nvSpPr>
        <p:spPr>
          <a:xfrm>
            <a:off x="7483150" y="1824275"/>
            <a:ext cx="1993500" cy="14311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700" dirty="0"/>
          </a:p>
          <a:p>
            <a:pPr marL="457200" lvl="0" indent="-336550" algn="l" rtl="0">
              <a:spcBef>
                <a:spcPts val="0"/>
              </a:spcBef>
              <a:spcAft>
                <a:spcPts val="0"/>
              </a:spcAft>
              <a:buSzPts val="1700"/>
              <a:buChar char="-"/>
            </a:pPr>
            <a:r>
              <a:rPr lang="pl-PL" sz="1600" dirty="0">
                <a:solidFill>
                  <a:srgbClr val="1F1F1F"/>
                </a:solidFill>
                <a:latin typeface="inherit"/>
              </a:rPr>
              <a:t>CRM</a:t>
            </a:r>
            <a:endParaRPr sz="1600" dirty="0">
              <a:solidFill>
                <a:srgbClr val="1F1F1F"/>
              </a:solidFill>
              <a:latin typeface="inherit"/>
            </a:endParaRPr>
          </a:p>
          <a:p>
            <a:pPr marL="457200" lvl="0" indent="-336550" algn="l" rtl="0">
              <a:spcBef>
                <a:spcPts val="0"/>
              </a:spcBef>
              <a:spcAft>
                <a:spcPts val="0"/>
              </a:spcAft>
              <a:buSzPts val="1700"/>
              <a:buChar char="-"/>
            </a:pPr>
            <a:r>
              <a:rPr lang="pl-PL" sz="1600" dirty="0">
                <a:solidFill>
                  <a:srgbClr val="1F1F1F"/>
                </a:solidFill>
                <a:latin typeface="inherit"/>
              </a:rPr>
              <a:t>raporty biznesowe i finansowe</a:t>
            </a:r>
            <a:endParaRPr sz="1600" dirty="0">
              <a:solidFill>
                <a:srgbClr val="1F1F1F"/>
              </a:solidFill>
              <a:latin typeface="inherit"/>
            </a:endParaRPr>
          </a:p>
        </p:txBody>
      </p:sp>
      <p:sp>
        <p:nvSpPr>
          <p:cNvPr id="1460" name="Google Shape;1460;g2eb98e91c41_0_0"/>
          <p:cNvSpPr txBox="1"/>
          <p:nvPr/>
        </p:nvSpPr>
        <p:spPr>
          <a:xfrm>
            <a:off x="9598750" y="1578475"/>
            <a:ext cx="2408400" cy="192357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700" dirty="0"/>
          </a:p>
          <a:p>
            <a:pPr marL="457200" lvl="0" indent="-336550" algn="l" rtl="0">
              <a:spcBef>
                <a:spcPts val="0"/>
              </a:spcBef>
              <a:spcAft>
                <a:spcPts val="0"/>
              </a:spcAft>
              <a:buSzPts val="1700"/>
              <a:buChar char="-"/>
            </a:pPr>
            <a:r>
              <a:rPr lang="pl-PL" sz="1600" dirty="0">
                <a:solidFill>
                  <a:srgbClr val="1F1F1F"/>
                </a:solidFill>
                <a:latin typeface="inherit"/>
              </a:rPr>
              <a:t>Ile zyskujemy/tracimy na Kliencie/ na relacji z Klientem</a:t>
            </a:r>
            <a:endParaRPr sz="1600" dirty="0">
              <a:solidFill>
                <a:srgbClr val="1F1F1F"/>
              </a:solidFill>
              <a:latin typeface="inherit"/>
            </a:endParaRPr>
          </a:p>
          <a:p>
            <a:pPr marL="457200" lvl="0" indent="-336550" algn="l" rtl="0">
              <a:spcBef>
                <a:spcPts val="0"/>
              </a:spcBef>
              <a:spcAft>
                <a:spcPts val="0"/>
              </a:spcAft>
              <a:buSzPts val="1700"/>
              <a:buChar char="-"/>
            </a:pPr>
            <a:r>
              <a:rPr lang="pl-PL" sz="1600" dirty="0">
                <a:solidFill>
                  <a:srgbClr val="1F1F1F"/>
                </a:solidFill>
                <a:latin typeface="inherit"/>
              </a:rPr>
              <a:t>czy inwestujemy opłacalnie</a:t>
            </a:r>
            <a:endParaRPr sz="1600" dirty="0">
              <a:solidFill>
                <a:srgbClr val="1F1F1F"/>
              </a:solidFill>
              <a:latin typeface="inherit"/>
            </a:endParaRPr>
          </a:p>
        </p:txBody>
      </p:sp>
      <p:sp>
        <p:nvSpPr>
          <p:cNvPr id="1461" name="Google Shape;1461;g2eb98e91c41_0_0"/>
          <p:cNvSpPr txBox="1"/>
          <p:nvPr/>
        </p:nvSpPr>
        <p:spPr>
          <a:xfrm>
            <a:off x="9751950" y="838200"/>
            <a:ext cx="2408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Management reference</a:t>
            </a:r>
            <a:endParaRPr sz="2800" b="1">
              <a:solidFill>
                <a:schemeClr val="dk1"/>
              </a:solidFill>
              <a:latin typeface="Calibri"/>
              <a:ea typeface="Calibri"/>
              <a:cs typeface="Calibri"/>
              <a:sym typeface="Calibri"/>
            </a:endParaRPr>
          </a:p>
        </p:txBody>
      </p:sp>
      <p:cxnSp>
        <p:nvCxnSpPr>
          <p:cNvPr id="1462" name="Google Shape;1462;g2eb98e91c41_0_0"/>
          <p:cNvCxnSpPr/>
          <p:nvPr/>
        </p:nvCxnSpPr>
        <p:spPr>
          <a:xfrm>
            <a:off x="7635850" y="1065075"/>
            <a:ext cx="0" cy="5575800"/>
          </a:xfrm>
          <a:prstGeom prst="straightConnector1">
            <a:avLst/>
          </a:prstGeom>
          <a:noFill/>
          <a:ln w="9525" cap="flat" cmpd="sng">
            <a:solidFill>
              <a:schemeClr val="dk2"/>
            </a:solidFill>
            <a:prstDash val="solid"/>
            <a:round/>
            <a:headEnd type="none" w="med" len="med"/>
            <a:tailEnd type="none" w="med" len="med"/>
          </a:ln>
        </p:spPr>
      </p:cxnSp>
      <p:cxnSp>
        <p:nvCxnSpPr>
          <p:cNvPr id="1463" name="Google Shape;1463;g2eb98e91c41_0_0"/>
          <p:cNvCxnSpPr/>
          <p:nvPr/>
        </p:nvCxnSpPr>
        <p:spPr>
          <a:xfrm>
            <a:off x="9598750" y="838200"/>
            <a:ext cx="0" cy="55758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3"/>
        <p:cNvGrpSpPr/>
        <p:nvPr/>
      </p:nvGrpSpPr>
      <p:grpSpPr>
        <a:xfrm>
          <a:off x="0" y="0"/>
          <a:ext cx="0" cy="0"/>
          <a:chOff x="0" y="0"/>
          <a:chExt cx="0" cy="0"/>
        </a:xfrm>
      </p:grpSpPr>
      <p:sp>
        <p:nvSpPr>
          <p:cNvPr id="1435" name="Google Shape;1435;g2eb89e0dec4_0_23"/>
          <p:cNvSpPr txBox="1">
            <a:spLocks noGrp="1"/>
          </p:cNvSpPr>
          <p:nvPr>
            <p:ph type="title"/>
          </p:nvPr>
        </p:nvSpPr>
        <p:spPr>
          <a:xfrm>
            <a:off x="525275" y="166025"/>
            <a:ext cx="10623900" cy="646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pl-PL" sz="4000" dirty="0"/>
              <a:t>7. KPI: Odpływ</a:t>
            </a:r>
            <a:endParaRPr sz="4000" dirty="0"/>
          </a:p>
        </p:txBody>
      </p:sp>
      <p:sp>
        <p:nvSpPr>
          <p:cNvPr id="1436" name="Google Shape;1436;g2eb89e0dec4_0_23"/>
          <p:cNvSpPr txBox="1"/>
          <p:nvPr/>
        </p:nvSpPr>
        <p:spPr>
          <a:xfrm>
            <a:off x="493975" y="9447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Definicja</a:t>
            </a:r>
            <a:endParaRPr sz="2800" b="1">
              <a:solidFill>
                <a:schemeClr val="dk1"/>
              </a:solidFill>
              <a:latin typeface="Calibri"/>
              <a:ea typeface="Calibri"/>
              <a:cs typeface="Calibri"/>
              <a:sym typeface="Calibri"/>
            </a:endParaRPr>
          </a:p>
        </p:txBody>
      </p:sp>
      <p:sp>
        <p:nvSpPr>
          <p:cNvPr id="1437" name="Google Shape;1437;g2eb89e0dec4_0_23"/>
          <p:cNvSpPr txBox="1"/>
          <p:nvPr/>
        </p:nvSpPr>
        <p:spPr>
          <a:xfrm>
            <a:off x="3179200" y="9825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Mierniki</a:t>
            </a:r>
            <a:endParaRPr sz="2800" b="1">
              <a:solidFill>
                <a:schemeClr val="dk1"/>
              </a:solidFill>
              <a:latin typeface="Calibri"/>
              <a:ea typeface="Calibri"/>
              <a:cs typeface="Calibri"/>
              <a:sym typeface="Calibri"/>
            </a:endParaRPr>
          </a:p>
        </p:txBody>
      </p:sp>
      <p:cxnSp>
        <p:nvCxnSpPr>
          <p:cNvPr id="1438" name="Google Shape;1438;g2eb89e0dec4_0_23"/>
          <p:cNvCxnSpPr/>
          <p:nvPr/>
        </p:nvCxnSpPr>
        <p:spPr>
          <a:xfrm>
            <a:off x="3179200" y="944725"/>
            <a:ext cx="0" cy="5575800"/>
          </a:xfrm>
          <a:prstGeom prst="straightConnector1">
            <a:avLst/>
          </a:prstGeom>
          <a:noFill/>
          <a:ln w="9525" cap="flat" cmpd="sng">
            <a:solidFill>
              <a:schemeClr val="dk2"/>
            </a:solidFill>
            <a:prstDash val="solid"/>
            <a:round/>
            <a:headEnd type="none" w="med" len="med"/>
            <a:tailEnd type="none" w="med" len="med"/>
          </a:ln>
        </p:spPr>
      </p:cxnSp>
      <p:cxnSp>
        <p:nvCxnSpPr>
          <p:cNvPr id="1439" name="Google Shape;1439;g2eb89e0dec4_0_23"/>
          <p:cNvCxnSpPr/>
          <p:nvPr/>
        </p:nvCxnSpPr>
        <p:spPr>
          <a:xfrm>
            <a:off x="6180125" y="1035775"/>
            <a:ext cx="0" cy="5575800"/>
          </a:xfrm>
          <a:prstGeom prst="straightConnector1">
            <a:avLst/>
          </a:prstGeom>
          <a:noFill/>
          <a:ln w="9525" cap="flat" cmpd="sng">
            <a:solidFill>
              <a:schemeClr val="dk2"/>
            </a:solidFill>
            <a:prstDash val="solid"/>
            <a:round/>
            <a:headEnd type="none" w="med" len="med"/>
            <a:tailEnd type="none" w="med" len="med"/>
          </a:ln>
        </p:spPr>
      </p:cxnSp>
      <p:sp>
        <p:nvSpPr>
          <p:cNvPr id="1440" name="Google Shape;1440;g2eb89e0dec4_0_23"/>
          <p:cNvSpPr txBox="1"/>
          <p:nvPr/>
        </p:nvSpPr>
        <p:spPr>
          <a:xfrm>
            <a:off x="6357175" y="1005450"/>
            <a:ext cx="27798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Źródło  danych</a:t>
            </a:r>
            <a:endParaRPr sz="2800" b="1">
              <a:solidFill>
                <a:schemeClr val="dk1"/>
              </a:solidFill>
              <a:latin typeface="Calibri"/>
              <a:ea typeface="Calibri"/>
              <a:cs typeface="Calibri"/>
              <a:sym typeface="Calibri"/>
            </a:endParaRPr>
          </a:p>
        </p:txBody>
      </p:sp>
      <p:cxnSp>
        <p:nvCxnSpPr>
          <p:cNvPr id="1441" name="Google Shape;1441;g2eb89e0dec4_0_23"/>
          <p:cNvCxnSpPr/>
          <p:nvPr/>
        </p:nvCxnSpPr>
        <p:spPr>
          <a:xfrm>
            <a:off x="8953500" y="1077225"/>
            <a:ext cx="0" cy="5575800"/>
          </a:xfrm>
          <a:prstGeom prst="straightConnector1">
            <a:avLst/>
          </a:prstGeom>
          <a:noFill/>
          <a:ln w="9525" cap="flat" cmpd="sng">
            <a:solidFill>
              <a:schemeClr val="dk2"/>
            </a:solidFill>
            <a:prstDash val="solid"/>
            <a:round/>
            <a:headEnd type="none" w="med" len="med"/>
            <a:tailEnd type="none" w="med" len="med"/>
          </a:ln>
        </p:spPr>
      </p:cxnSp>
      <p:sp>
        <p:nvSpPr>
          <p:cNvPr id="1442" name="Google Shape;1442;g2eb89e0dec4_0_23"/>
          <p:cNvSpPr txBox="1"/>
          <p:nvPr/>
        </p:nvSpPr>
        <p:spPr>
          <a:xfrm>
            <a:off x="9086500" y="944725"/>
            <a:ext cx="2408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Management reference</a:t>
            </a:r>
            <a:endParaRPr sz="2800" b="1">
              <a:solidFill>
                <a:schemeClr val="dk1"/>
              </a:solidFill>
              <a:latin typeface="Calibri"/>
              <a:ea typeface="Calibri"/>
              <a:cs typeface="Calibri"/>
              <a:sym typeface="Calibri"/>
            </a:endParaRPr>
          </a:p>
        </p:txBody>
      </p:sp>
      <p:sp>
        <p:nvSpPr>
          <p:cNvPr id="1443" name="Google Shape;1443;g2eb89e0dec4_0_23"/>
          <p:cNvSpPr txBox="1">
            <a:spLocks noGrp="1"/>
          </p:cNvSpPr>
          <p:nvPr>
            <p:ph type="body" idx="1"/>
          </p:nvPr>
        </p:nvSpPr>
        <p:spPr>
          <a:xfrm>
            <a:off x="132025" y="1590925"/>
            <a:ext cx="2841300"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Proporcja utraconych konsumentów marki/produktu lub użytkowników/subskrybentów usługi w danym przedziale czasowym (odpowiada przedziałowi czasowemu określonemu do mierzenia penetracji) </a:t>
            </a:r>
            <a:endParaRPr sz="1600" dirty="0">
              <a:solidFill>
                <a:srgbClr val="1F1F1F"/>
              </a:solidFill>
              <a:latin typeface="inherit"/>
            </a:endParaRPr>
          </a:p>
        </p:txBody>
      </p:sp>
      <p:sp>
        <p:nvSpPr>
          <p:cNvPr id="1444" name="Google Shape;1444;g2eb89e0dec4_0_23"/>
          <p:cNvSpPr txBox="1">
            <a:spLocks noGrp="1"/>
          </p:cNvSpPr>
          <p:nvPr>
            <p:ph type="body" idx="1"/>
          </p:nvPr>
        </p:nvSpPr>
        <p:spPr>
          <a:xfrm>
            <a:off x="3273750" y="1799025"/>
            <a:ext cx="2921400"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a:t>
            </a:r>
            <a:r>
              <a:rPr lang="pl-PL" dirty="0"/>
              <a:t> </a:t>
            </a:r>
            <a:r>
              <a:rPr lang="pl-PL" sz="1600" dirty="0">
                <a:solidFill>
                  <a:srgbClr val="1F1F1F"/>
                </a:solidFill>
                <a:latin typeface="inherit"/>
              </a:rPr>
              <a:t>utraconych konsumentów/użytkowników</a:t>
            </a:r>
            <a:endParaRPr sz="1600" dirty="0">
              <a:solidFill>
                <a:srgbClr val="1F1F1F"/>
              </a:solidFill>
              <a:latin typeface="inherit"/>
            </a:endParaRPr>
          </a:p>
        </p:txBody>
      </p:sp>
      <p:sp>
        <p:nvSpPr>
          <p:cNvPr id="1445" name="Google Shape;1445;g2eb89e0dec4_0_23"/>
          <p:cNvSpPr txBox="1">
            <a:spLocks noGrp="1"/>
          </p:cNvSpPr>
          <p:nvPr>
            <p:ph type="body" idx="1"/>
          </p:nvPr>
        </p:nvSpPr>
        <p:spPr>
          <a:xfrm>
            <a:off x="6309150" y="1844875"/>
            <a:ext cx="2386116"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Marka/produkt:</a:t>
            </a:r>
            <a:endParaRPr sz="1600" dirty="0">
              <a:solidFill>
                <a:srgbClr val="1F1F1F"/>
              </a:solidFill>
              <a:latin typeface="inherit"/>
            </a:endParaRPr>
          </a:p>
          <a:p>
            <a:pPr marL="0" lvl="0" indent="0" algn="l" rtl="0">
              <a:spcBef>
                <a:spcPts val="1000"/>
              </a:spcBef>
              <a:spcAft>
                <a:spcPts val="0"/>
              </a:spcAft>
              <a:buNone/>
            </a:pPr>
            <a:r>
              <a:rPr lang="pl-PL" sz="1600" dirty="0">
                <a:solidFill>
                  <a:srgbClr val="1F1F1F"/>
                </a:solidFill>
                <a:latin typeface="inherit"/>
              </a:rPr>
              <a:t>panel gospodarstw domowych GfK</a:t>
            </a:r>
            <a:endParaRPr sz="1600" dirty="0">
              <a:solidFill>
                <a:srgbClr val="1F1F1F"/>
              </a:solidFill>
              <a:latin typeface="inherit"/>
            </a:endParaRPr>
          </a:p>
          <a:p>
            <a:pPr marL="0" lvl="0" indent="0" algn="l" rtl="0">
              <a:spcBef>
                <a:spcPts val="1000"/>
              </a:spcBef>
              <a:spcAft>
                <a:spcPts val="0"/>
              </a:spcAft>
              <a:buNone/>
            </a:pPr>
            <a:endParaRPr sz="1600" dirty="0">
              <a:solidFill>
                <a:srgbClr val="1F1F1F"/>
              </a:solidFill>
              <a:latin typeface="inherit"/>
            </a:endParaRPr>
          </a:p>
          <a:p>
            <a:pPr marL="0" lvl="0" indent="0" algn="l" rtl="0">
              <a:spcBef>
                <a:spcPts val="1000"/>
              </a:spcBef>
              <a:spcAft>
                <a:spcPts val="0"/>
              </a:spcAft>
              <a:buNone/>
            </a:pPr>
            <a:r>
              <a:rPr lang="pl-PL" sz="1600" dirty="0">
                <a:solidFill>
                  <a:srgbClr val="1F1F1F"/>
                </a:solidFill>
                <a:latin typeface="inherit"/>
              </a:rPr>
              <a:t>Usługi: wewnętrzne systemy raportujące (CRM)</a:t>
            </a:r>
            <a:endParaRPr sz="1600" dirty="0">
              <a:solidFill>
                <a:srgbClr val="1F1F1F"/>
              </a:solidFill>
              <a:latin typeface="inherit"/>
            </a:endParaRPr>
          </a:p>
        </p:txBody>
      </p:sp>
      <p:sp>
        <p:nvSpPr>
          <p:cNvPr id="1446" name="Google Shape;1446;g2eb89e0dec4_0_23"/>
          <p:cNvSpPr txBox="1">
            <a:spLocks noGrp="1"/>
          </p:cNvSpPr>
          <p:nvPr>
            <p:ph type="body" idx="1"/>
          </p:nvPr>
        </p:nvSpPr>
        <p:spPr>
          <a:xfrm>
            <a:off x="9086500" y="2008525"/>
            <a:ext cx="3034200"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O</a:t>
            </a:r>
            <a:r>
              <a:rPr lang="en-US" sz="1600" dirty="0" err="1">
                <a:solidFill>
                  <a:srgbClr val="1F1F1F"/>
                </a:solidFill>
                <a:latin typeface="inherit"/>
              </a:rPr>
              <a:t>kreśla</a:t>
            </a:r>
            <a:r>
              <a:rPr lang="en-US" sz="1600" dirty="0">
                <a:solidFill>
                  <a:srgbClr val="1F1F1F"/>
                </a:solidFill>
                <a:latin typeface="inherit"/>
              </a:rPr>
              <a:t> </a:t>
            </a:r>
            <a:r>
              <a:rPr lang="en-US" sz="1600" dirty="0" err="1">
                <a:solidFill>
                  <a:srgbClr val="1F1F1F"/>
                </a:solidFill>
                <a:latin typeface="inherit"/>
              </a:rPr>
              <a:t>kierunek</a:t>
            </a:r>
            <a:r>
              <a:rPr lang="en-US" sz="1600" dirty="0">
                <a:solidFill>
                  <a:srgbClr val="1F1F1F"/>
                </a:solidFill>
                <a:latin typeface="inherit"/>
              </a:rPr>
              <a:t> w </a:t>
            </a:r>
            <a:r>
              <a:rPr lang="en-US" sz="1600" dirty="0" err="1">
                <a:solidFill>
                  <a:srgbClr val="1F1F1F"/>
                </a:solidFill>
                <a:latin typeface="inherit"/>
              </a:rPr>
              <a:t>którym</a:t>
            </a:r>
            <a:r>
              <a:rPr lang="en-US" sz="1600" dirty="0">
                <a:solidFill>
                  <a:srgbClr val="1F1F1F"/>
                </a:solidFill>
                <a:latin typeface="inherit"/>
              </a:rPr>
              <a:t> </a:t>
            </a:r>
            <a:r>
              <a:rPr lang="en-US" sz="1600" dirty="0" err="1">
                <a:solidFill>
                  <a:srgbClr val="1F1F1F"/>
                </a:solidFill>
                <a:latin typeface="inherit"/>
              </a:rPr>
              <a:t>zmierza</a:t>
            </a:r>
            <a:r>
              <a:rPr lang="en-US" sz="1600" dirty="0">
                <a:solidFill>
                  <a:srgbClr val="1F1F1F"/>
                </a:solidFill>
                <a:latin typeface="inherit"/>
              </a:rPr>
              <a:t> </a:t>
            </a:r>
            <a:r>
              <a:rPr lang="en-US" sz="1600" dirty="0" err="1">
                <a:solidFill>
                  <a:srgbClr val="1F1F1F"/>
                </a:solidFill>
                <a:latin typeface="inherit"/>
              </a:rPr>
              <a:t>biznes</a:t>
            </a:r>
            <a:r>
              <a:rPr lang="en-US" sz="1600" dirty="0">
                <a:solidFill>
                  <a:srgbClr val="1F1F1F"/>
                </a:solidFill>
                <a:latin typeface="inherit"/>
              </a:rPr>
              <a:t> i </a:t>
            </a:r>
            <a:r>
              <a:rPr lang="en-US" sz="1600" dirty="0" err="1">
                <a:solidFill>
                  <a:srgbClr val="1F1F1F"/>
                </a:solidFill>
                <a:latin typeface="inherit"/>
              </a:rPr>
              <a:t>pomaga</a:t>
            </a:r>
            <a:r>
              <a:rPr lang="en-US" sz="1600" dirty="0">
                <a:solidFill>
                  <a:srgbClr val="1F1F1F"/>
                </a:solidFill>
                <a:latin typeface="inherit"/>
              </a:rPr>
              <a:t> </a:t>
            </a:r>
            <a:r>
              <a:rPr lang="en-US" sz="1600" dirty="0" err="1">
                <a:solidFill>
                  <a:srgbClr val="1F1F1F"/>
                </a:solidFill>
                <a:latin typeface="inherit"/>
              </a:rPr>
              <a:t>przewidzieć</a:t>
            </a:r>
            <a:r>
              <a:rPr lang="en-US" sz="1600" dirty="0">
                <a:solidFill>
                  <a:srgbClr val="1F1F1F"/>
                </a:solidFill>
                <a:latin typeface="inherit"/>
              </a:rPr>
              <a:t> </a:t>
            </a:r>
            <a:r>
              <a:rPr lang="en-US" sz="1600" dirty="0" err="1">
                <a:solidFill>
                  <a:srgbClr val="1F1F1F"/>
                </a:solidFill>
                <a:latin typeface="inherit"/>
              </a:rPr>
              <a:t>istotne</a:t>
            </a:r>
            <a:r>
              <a:rPr lang="en-US" sz="1600" dirty="0">
                <a:solidFill>
                  <a:srgbClr val="1F1F1F"/>
                </a:solidFill>
                <a:latin typeface="inherit"/>
              </a:rPr>
              <a:t> </a:t>
            </a:r>
            <a:r>
              <a:rPr lang="en-US" sz="1600" dirty="0" err="1">
                <a:solidFill>
                  <a:srgbClr val="1F1F1F"/>
                </a:solidFill>
                <a:latin typeface="inherit"/>
              </a:rPr>
              <a:t>zmiany</a:t>
            </a:r>
            <a:r>
              <a:rPr lang="en-US" sz="1600" dirty="0">
                <a:solidFill>
                  <a:srgbClr val="1F1F1F"/>
                </a:solidFill>
                <a:latin typeface="inherit"/>
              </a:rPr>
              <a:t> w </a:t>
            </a:r>
            <a:r>
              <a:rPr lang="en-US" sz="1600" dirty="0" err="1">
                <a:solidFill>
                  <a:srgbClr val="1F1F1F"/>
                </a:solidFill>
                <a:latin typeface="inherit"/>
              </a:rPr>
              <a:t>zachowaniu</a:t>
            </a:r>
            <a:r>
              <a:rPr lang="en-US" sz="1600" dirty="0">
                <a:solidFill>
                  <a:srgbClr val="1F1F1F"/>
                </a:solidFill>
                <a:latin typeface="inherit"/>
              </a:rPr>
              <a:t> </a:t>
            </a:r>
            <a:r>
              <a:rPr lang="en-US" sz="1600" dirty="0" err="1">
                <a:solidFill>
                  <a:srgbClr val="1F1F1F"/>
                </a:solidFill>
                <a:latin typeface="inherit"/>
              </a:rPr>
              <a:t>konsumentów</a:t>
            </a:r>
            <a:r>
              <a:rPr lang="en-US" sz="1600" dirty="0">
                <a:solidFill>
                  <a:srgbClr val="1F1F1F"/>
                </a:solidFill>
                <a:latin typeface="inherit"/>
              </a:rPr>
              <a:t>.</a:t>
            </a:r>
            <a:endParaRPr lang="pl-PL" sz="1600" dirty="0">
              <a:solidFill>
                <a:srgbClr val="1F1F1F"/>
              </a:solidFill>
              <a:latin typeface="inherit"/>
            </a:endParaRPr>
          </a:p>
          <a:p>
            <a:pPr marL="0" lvl="0" indent="0" algn="l" rtl="0">
              <a:spcBef>
                <a:spcPts val="1000"/>
              </a:spcBef>
              <a:spcAft>
                <a:spcPts val="0"/>
              </a:spcAft>
              <a:buNone/>
            </a:pPr>
            <a:endParaRPr lang="pl-PL" sz="1600" dirty="0">
              <a:solidFill>
                <a:srgbClr val="1F1F1F"/>
              </a:solidFill>
              <a:latin typeface="inherit"/>
            </a:endParaRPr>
          </a:p>
          <a:p>
            <a:pPr marL="0" indent="0"/>
            <a:r>
              <a:rPr lang="pl-PL" sz="1600" dirty="0">
                <a:solidFill>
                  <a:srgbClr val="1F1F1F"/>
                </a:solidFill>
                <a:latin typeface="inherit"/>
              </a:rPr>
              <a:t>Rosnący wskaźnik może wskazywać  zmniejszająca się konkurencyjność naszego biznesu – proces, produkt, jakość obsługi</a:t>
            </a:r>
          </a:p>
          <a:p>
            <a:pPr marL="0" lvl="0" indent="0" algn="l" rtl="0">
              <a:spcBef>
                <a:spcPts val="1000"/>
              </a:spcBef>
              <a:spcAft>
                <a:spcPts val="0"/>
              </a:spcAft>
              <a:buNone/>
            </a:pPr>
            <a:endParaRPr sz="1600" dirty="0">
              <a:solidFill>
                <a:srgbClr val="1F1F1F"/>
              </a:solidFill>
              <a:latin typeface="inherit"/>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5"/>
        <p:cNvGrpSpPr/>
        <p:nvPr/>
      </p:nvGrpSpPr>
      <p:grpSpPr>
        <a:xfrm>
          <a:off x="0" y="0"/>
          <a:ext cx="0" cy="0"/>
          <a:chOff x="0" y="0"/>
          <a:chExt cx="0" cy="0"/>
        </a:xfrm>
      </p:grpSpPr>
      <p:sp>
        <p:nvSpPr>
          <p:cNvPr id="1417" name="Google Shape;1417;g2eb89e0dec4_0_9"/>
          <p:cNvSpPr txBox="1">
            <a:spLocks noGrp="1"/>
          </p:cNvSpPr>
          <p:nvPr>
            <p:ph type="title"/>
          </p:nvPr>
        </p:nvSpPr>
        <p:spPr>
          <a:xfrm>
            <a:off x="525275" y="166025"/>
            <a:ext cx="11429658" cy="646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pl-PL" sz="4000" dirty="0"/>
              <a:t>8. KPI: Liczba nowych/aktywnych konsumentów</a:t>
            </a:r>
            <a:endParaRPr sz="4000" dirty="0"/>
          </a:p>
        </p:txBody>
      </p:sp>
      <p:sp>
        <p:nvSpPr>
          <p:cNvPr id="1418" name="Google Shape;1418;g2eb89e0dec4_0_9"/>
          <p:cNvSpPr txBox="1"/>
          <p:nvPr/>
        </p:nvSpPr>
        <p:spPr>
          <a:xfrm>
            <a:off x="493975" y="9447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Definicja</a:t>
            </a:r>
            <a:endParaRPr sz="2800" b="1">
              <a:solidFill>
                <a:schemeClr val="dk1"/>
              </a:solidFill>
              <a:latin typeface="Calibri"/>
              <a:ea typeface="Calibri"/>
              <a:cs typeface="Calibri"/>
              <a:sym typeface="Calibri"/>
            </a:endParaRPr>
          </a:p>
        </p:txBody>
      </p:sp>
      <p:sp>
        <p:nvSpPr>
          <p:cNvPr id="1419" name="Google Shape;1419;g2eb89e0dec4_0_9"/>
          <p:cNvSpPr txBox="1"/>
          <p:nvPr/>
        </p:nvSpPr>
        <p:spPr>
          <a:xfrm>
            <a:off x="3179200" y="9825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dirty="0">
                <a:solidFill>
                  <a:schemeClr val="dk1"/>
                </a:solidFill>
                <a:latin typeface="Calibri"/>
                <a:ea typeface="Calibri"/>
                <a:cs typeface="Calibri"/>
                <a:sym typeface="Calibri"/>
              </a:rPr>
              <a:t>Mierniki</a:t>
            </a:r>
            <a:endParaRPr sz="2800" b="1" dirty="0">
              <a:solidFill>
                <a:schemeClr val="dk1"/>
              </a:solidFill>
              <a:latin typeface="Calibri"/>
              <a:ea typeface="Calibri"/>
              <a:cs typeface="Calibri"/>
              <a:sym typeface="Calibri"/>
            </a:endParaRPr>
          </a:p>
        </p:txBody>
      </p:sp>
      <p:cxnSp>
        <p:nvCxnSpPr>
          <p:cNvPr id="1420" name="Google Shape;1420;g2eb89e0dec4_0_9"/>
          <p:cNvCxnSpPr/>
          <p:nvPr/>
        </p:nvCxnSpPr>
        <p:spPr>
          <a:xfrm>
            <a:off x="3179200" y="944725"/>
            <a:ext cx="0" cy="5575800"/>
          </a:xfrm>
          <a:prstGeom prst="straightConnector1">
            <a:avLst/>
          </a:prstGeom>
          <a:noFill/>
          <a:ln w="9525" cap="flat" cmpd="sng">
            <a:solidFill>
              <a:schemeClr val="dk2"/>
            </a:solidFill>
            <a:prstDash val="solid"/>
            <a:round/>
            <a:headEnd type="none" w="med" len="med"/>
            <a:tailEnd type="none" w="med" len="med"/>
          </a:ln>
        </p:spPr>
      </p:cxnSp>
      <p:cxnSp>
        <p:nvCxnSpPr>
          <p:cNvPr id="1421" name="Google Shape;1421;g2eb89e0dec4_0_9"/>
          <p:cNvCxnSpPr/>
          <p:nvPr/>
        </p:nvCxnSpPr>
        <p:spPr>
          <a:xfrm>
            <a:off x="6180125" y="1035775"/>
            <a:ext cx="0" cy="5575800"/>
          </a:xfrm>
          <a:prstGeom prst="straightConnector1">
            <a:avLst/>
          </a:prstGeom>
          <a:noFill/>
          <a:ln w="9525" cap="flat" cmpd="sng">
            <a:solidFill>
              <a:schemeClr val="dk2"/>
            </a:solidFill>
            <a:prstDash val="solid"/>
            <a:round/>
            <a:headEnd type="none" w="med" len="med"/>
            <a:tailEnd type="none" w="med" len="med"/>
          </a:ln>
        </p:spPr>
      </p:cxnSp>
      <p:sp>
        <p:nvSpPr>
          <p:cNvPr id="1422" name="Google Shape;1422;g2eb89e0dec4_0_9"/>
          <p:cNvSpPr txBox="1"/>
          <p:nvPr/>
        </p:nvSpPr>
        <p:spPr>
          <a:xfrm>
            <a:off x="6357175" y="1005450"/>
            <a:ext cx="27798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Źródło  danych</a:t>
            </a:r>
            <a:endParaRPr sz="2800" b="1">
              <a:solidFill>
                <a:schemeClr val="dk1"/>
              </a:solidFill>
              <a:latin typeface="Calibri"/>
              <a:ea typeface="Calibri"/>
              <a:cs typeface="Calibri"/>
              <a:sym typeface="Calibri"/>
            </a:endParaRPr>
          </a:p>
        </p:txBody>
      </p:sp>
      <p:cxnSp>
        <p:nvCxnSpPr>
          <p:cNvPr id="1423" name="Google Shape;1423;g2eb89e0dec4_0_9"/>
          <p:cNvCxnSpPr/>
          <p:nvPr/>
        </p:nvCxnSpPr>
        <p:spPr>
          <a:xfrm>
            <a:off x="8953500" y="1077225"/>
            <a:ext cx="0" cy="5575800"/>
          </a:xfrm>
          <a:prstGeom prst="straightConnector1">
            <a:avLst/>
          </a:prstGeom>
          <a:noFill/>
          <a:ln w="9525" cap="flat" cmpd="sng">
            <a:solidFill>
              <a:schemeClr val="dk2"/>
            </a:solidFill>
            <a:prstDash val="solid"/>
            <a:round/>
            <a:headEnd type="none" w="med" len="med"/>
            <a:tailEnd type="none" w="med" len="med"/>
          </a:ln>
        </p:spPr>
      </p:cxnSp>
      <p:sp>
        <p:nvSpPr>
          <p:cNvPr id="1424" name="Google Shape;1424;g2eb89e0dec4_0_9"/>
          <p:cNvSpPr txBox="1"/>
          <p:nvPr/>
        </p:nvSpPr>
        <p:spPr>
          <a:xfrm>
            <a:off x="9086500" y="944725"/>
            <a:ext cx="2408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Management reference</a:t>
            </a:r>
            <a:endParaRPr sz="2800" b="1">
              <a:solidFill>
                <a:schemeClr val="dk1"/>
              </a:solidFill>
              <a:latin typeface="Calibri"/>
              <a:ea typeface="Calibri"/>
              <a:cs typeface="Calibri"/>
              <a:sym typeface="Calibri"/>
            </a:endParaRPr>
          </a:p>
        </p:txBody>
      </p:sp>
      <p:sp>
        <p:nvSpPr>
          <p:cNvPr id="1425" name="Google Shape;1425;g2eb89e0dec4_0_9"/>
          <p:cNvSpPr txBox="1">
            <a:spLocks noGrp="1"/>
          </p:cNvSpPr>
          <p:nvPr>
            <p:ph type="body" idx="1"/>
          </p:nvPr>
        </p:nvSpPr>
        <p:spPr>
          <a:xfrm>
            <a:off x="132025" y="1590925"/>
            <a:ext cx="2841300"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Nowi - Liczba nowych konsumentów marki/produktu usługi/serwisu, którzy zostali pozyskani w określonym przedziale czasowym</a:t>
            </a:r>
          </a:p>
          <a:p>
            <a:pPr marL="0" lvl="0" indent="0" algn="l" rtl="0">
              <a:spcBef>
                <a:spcPts val="1000"/>
              </a:spcBef>
              <a:spcAft>
                <a:spcPts val="0"/>
              </a:spcAft>
              <a:buNone/>
            </a:pPr>
            <a:endParaRPr lang="pl-PL" sz="1600" dirty="0">
              <a:solidFill>
                <a:srgbClr val="1F1F1F"/>
              </a:solidFill>
              <a:latin typeface="inherit"/>
            </a:endParaRPr>
          </a:p>
          <a:p>
            <a:pPr marL="0" lvl="0" indent="0" algn="l" rtl="0">
              <a:spcBef>
                <a:spcPts val="1000"/>
              </a:spcBef>
              <a:spcAft>
                <a:spcPts val="0"/>
              </a:spcAft>
              <a:buNone/>
            </a:pPr>
            <a:r>
              <a:rPr lang="pl-PL" sz="1600" dirty="0">
                <a:solidFill>
                  <a:srgbClr val="1F1F1F"/>
                </a:solidFill>
                <a:latin typeface="inherit"/>
              </a:rPr>
              <a:t>Liczba aktywnych użytkowników usługi/serwisu, którzy zostali pozyskani w określonym przedziale czasowym</a:t>
            </a:r>
            <a:endParaRPr sz="1600" dirty="0">
              <a:solidFill>
                <a:srgbClr val="1F1F1F"/>
              </a:solidFill>
              <a:latin typeface="inherit"/>
            </a:endParaRPr>
          </a:p>
        </p:txBody>
      </p:sp>
      <p:sp>
        <p:nvSpPr>
          <p:cNvPr id="1426" name="Google Shape;1426;g2eb89e0dec4_0_9"/>
          <p:cNvSpPr txBox="1">
            <a:spLocks noGrp="1"/>
          </p:cNvSpPr>
          <p:nvPr>
            <p:ph type="body" idx="1"/>
          </p:nvPr>
        </p:nvSpPr>
        <p:spPr>
          <a:xfrm>
            <a:off x="3248944" y="1825883"/>
            <a:ext cx="2921400" cy="3448200"/>
          </a:xfrm>
          <a:prstGeom prst="rect">
            <a:avLst/>
          </a:prstGeom>
        </p:spPr>
        <p:txBody>
          <a:bodyPr spcFirstLastPara="1" wrap="square" lIns="0" tIns="0" rIns="0" bIns="0" anchor="t" anchorCtr="0">
            <a:noAutofit/>
          </a:bodyPr>
          <a:lstStyle/>
          <a:p>
            <a:pPr marL="0" lvl="0" indent="0" algn="l" rtl="0">
              <a:lnSpc>
                <a:spcPct val="90000"/>
              </a:lnSpc>
              <a:spcBef>
                <a:spcPts val="1000"/>
              </a:spcBef>
              <a:spcAft>
                <a:spcPts val="0"/>
              </a:spcAft>
              <a:buNone/>
            </a:pPr>
            <a:r>
              <a:rPr lang="pl-PL" sz="1600" dirty="0">
                <a:solidFill>
                  <a:srgbClr val="1F1F1F"/>
                </a:solidFill>
                <a:latin typeface="inherit"/>
              </a:rPr>
              <a:t>Liczby bezwzględne – warto porównywać ją pomiędzy okresami.</a:t>
            </a:r>
          </a:p>
          <a:p>
            <a:pPr marL="0" lvl="0" indent="0" algn="l" rtl="0">
              <a:lnSpc>
                <a:spcPct val="90000"/>
              </a:lnSpc>
              <a:spcBef>
                <a:spcPts val="1000"/>
              </a:spcBef>
              <a:spcAft>
                <a:spcPts val="0"/>
              </a:spcAft>
              <a:buNone/>
            </a:pPr>
            <a:endParaRPr lang="pl-PL" sz="1600" dirty="0">
              <a:solidFill>
                <a:srgbClr val="1F1F1F"/>
              </a:solidFill>
              <a:latin typeface="inherit"/>
            </a:endParaRPr>
          </a:p>
          <a:p>
            <a:pPr marL="0" lvl="0" indent="0" algn="l" rtl="0">
              <a:lnSpc>
                <a:spcPct val="90000"/>
              </a:lnSpc>
              <a:spcBef>
                <a:spcPts val="1000"/>
              </a:spcBef>
              <a:spcAft>
                <a:spcPts val="0"/>
              </a:spcAft>
              <a:buNone/>
            </a:pPr>
            <a:r>
              <a:rPr lang="en-US" sz="1600" dirty="0">
                <a:solidFill>
                  <a:srgbClr val="1F1F1F"/>
                </a:solidFill>
                <a:latin typeface="inherit"/>
              </a:rPr>
              <a:t>% </a:t>
            </a:r>
            <a:r>
              <a:rPr lang="en-US" sz="1600" dirty="0" err="1">
                <a:solidFill>
                  <a:srgbClr val="1F1F1F"/>
                </a:solidFill>
                <a:latin typeface="inherit"/>
              </a:rPr>
              <a:t>utraconych</a:t>
            </a:r>
            <a:r>
              <a:rPr lang="en-US" sz="1600" dirty="0">
                <a:solidFill>
                  <a:srgbClr val="1F1F1F"/>
                </a:solidFill>
                <a:latin typeface="inherit"/>
              </a:rPr>
              <a:t> </a:t>
            </a:r>
            <a:r>
              <a:rPr lang="en-US" sz="1600" dirty="0" err="1">
                <a:solidFill>
                  <a:srgbClr val="1F1F1F"/>
                </a:solidFill>
                <a:latin typeface="inherit"/>
              </a:rPr>
              <a:t>konsumentów</a:t>
            </a:r>
            <a:r>
              <a:rPr lang="en-US" sz="1600" dirty="0">
                <a:solidFill>
                  <a:srgbClr val="1F1F1F"/>
                </a:solidFill>
                <a:latin typeface="inherit"/>
              </a:rPr>
              <a:t>/</a:t>
            </a:r>
            <a:r>
              <a:rPr lang="en-US" sz="1600" dirty="0" err="1">
                <a:solidFill>
                  <a:srgbClr val="1F1F1F"/>
                </a:solidFill>
                <a:latin typeface="inherit"/>
              </a:rPr>
              <a:t>użytkowników</a:t>
            </a:r>
            <a:r>
              <a:rPr lang="pl-PL" sz="1600" dirty="0">
                <a:solidFill>
                  <a:srgbClr val="1F1F1F"/>
                </a:solidFill>
                <a:latin typeface="inherit"/>
              </a:rPr>
              <a:t> w całej bazie klientów</a:t>
            </a:r>
            <a:endParaRPr lang="en-US" sz="1600" dirty="0">
              <a:solidFill>
                <a:srgbClr val="1F1F1F"/>
              </a:solidFill>
              <a:latin typeface="inherit"/>
            </a:endParaRPr>
          </a:p>
          <a:p>
            <a:pPr marL="0" lvl="0" indent="0" algn="l" rtl="0">
              <a:lnSpc>
                <a:spcPct val="90000"/>
              </a:lnSpc>
              <a:spcBef>
                <a:spcPts val="1000"/>
              </a:spcBef>
              <a:spcAft>
                <a:spcPts val="0"/>
              </a:spcAft>
              <a:buNone/>
            </a:pPr>
            <a:endParaRPr lang="en-US" sz="1400" dirty="0">
              <a:solidFill>
                <a:schemeClr val="dk1"/>
              </a:solidFill>
            </a:endParaRPr>
          </a:p>
        </p:txBody>
      </p:sp>
      <p:sp>
        <p:nvSpPr>
          <p:cNvPr id="1427" name="Google Shape;1427;g2eb89e0dec4_0_9"/>
          <p:cNvSpPr txBox="1">
            <a:spLocks noGrp="1"/>
          </p:cNvSpPr>
          <p:nvPr>
            <p:ph type="body" idx="1"/>
          </p:nvPr>
        </p:nvSpPr>
        <p:spPr>
          <a:xfrm>
            <a:off x="6357175" y="1943475"/>
            <a:ext cx="2250649" cy="3448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pl-PL" sz="1600" dirty="0">
                <a:solidFill>
                  <a:srgbClr val="1F1F1F"/>
                </a:solidFill>
                <a:latin typeface="inherit"/>
              </a:rPr>
              <a:t>Marka/produkt:</a:t>
            </a:r>
            <a:endParaRPr sz="1600" dirty="0">
              <a:solidFill>
                <a:srgbClr val="1F1F1F"/>
              </a:solidFill>
              <a:latin typeface="inherit"/>
            </a:endParaRPr>
          </a:p>
          <a:p>
            <a:pPr marL="0" lvl="0" indent="0" algn="l" rtl="0">
              <a:spcBef>
                <a:spcPts val="1000"/>
              </a:spcBef>
              <a:spcAft>
                <a:spcPts val="0"/>
              </a:spcAft>
              <a:buNone/>
            </a:pPr>
            <a:r>
              <a:rPr lang="pl-PL" sz="1600" dirty="0">
                <a:solidFill>
                  <a:srgbClr val="1F1F1F"/>
                </a:solidFill>
                <a:latin typeface="inherit"/>
              </a:rPr>
              <a:t>panel gospodarstw domowych GfK</a:t>
            </a:r>
            <a:endParaRPr sz="1600" dirty="0">
              <a:solidFill>
                <a:srgbClr val="1F1F1F"/>
              </a:solidFill>
              <a:latin typeface="inherit"/>
            </a:endParaRPr>
          </a:p>
          <a:p>
            <a:pPr marL="0" lvl="0" indent="0" algn="l" rtl="0">
              <a:spcBef>
                <a:spcPts val="1000"/>
              </a:spcBef>
              <a:spcAft>
                <a:spcPts val="0"/>
              </a:spcAft>
              <a:buNone/>
            </a:pPr>
            <a:endParaRPr sz="1600" dirty="0">
              <a:solidFill>
                <a:srgbClr val="1F1F1F"/>
              </a:solidFill>
              <a:latin typeface="inherit"/>
            </a:endParaRPr>
          </a:p>
          <a:p>
            <a:pPr marL="0" lvl="0" indent="0" algn="l" rtl="0">
              <a:spcBef>
                <a:spcPts val="1000"/>
              </a:spcBef>
              <a:spcAft>
                <a:spcPts val="0"/>
              </a:spcAft>
              <a:buNone/>
            </a:pPr>
            <a:r>
              <a:rPr lang="pl-PL" sz="1600" dirty="0">
                <a:solidFill>
                  <a:srgbClr val="1F1F1F"/>
                </a:solidFill>
                <a:latin typeface="inherit"/>
              </a:rPr>
              <a:t>Usługi: wewnętrzne systemy raportujące (CRM)</a:t>
            </a:r>
            <a:endParaRPr sz="1600" dirty="0">
              <a:solidFill>
                <a:srgbClr val="1F1F1F"/>
              </a:solidFill>
              <a:latin typeface="inherit"/>
            </a:endParaRPr>
          </a:p>
        </p:txBody>
      </p:sp>
      <p:sp>
        <p:nvSpPr>
          <p:cNvPr id="1428" name="Google Shape;1428;g2eb89e0dec4_0_9"/>
          <p:cNvSpPr txBox="1"/>
          <p:nvPr/>
        </p:nvSpPr>
        <p:spPr>
          <a:xfrm>
            <a:off x="9059975" y="2037414"/>
            <a:ext cx="3000000" cy="4229846"/>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pl-PL" sz="1600" dirty="0">
                <a:solidFill>
                  <a:srgbClr val="1F1F1F"/>
                </a:solidFill>
                <a:latin typeface="inherit"/>
              </a:rPr>
              <a:t>Nowi - pokazuje czy poszerzamy bazę Klientów, czy wchodzimy w nowe TG, segmenty etc. </a:t>
            </a:r>
          </a:p>
          <a:p>
            <a:pPr marL="0" lvl="0" indent="0" algn="l" rtl="0">
              <a:lnSpc>
                <a:spcPct val="90000"/>
              </a:lnSpc>
              <a:spcBef>
                <a:spcPts val="1000"/>
              </a:spcBef>
              <a:spcAft>
                <a:spcPts val="0"/>
              </a:spcAft>
              <a:buNone/>
            </a:pPr>
            <a:endParaRPr lang="pl-PL" sz="1600" dirty="0">
              <a:solidFill>
                <a:srgbClr val="1F1F1F"/>
              </a:solidFill>
              <a:latin typeface="inherit"/>
            </a:endParaRPr>
          </a:p>
          <a:p>
            <a:pPr marL="0" lvl="0" indent="0" algn="l" rtl="0">
              <a:lnSpc>
                <a:spcPct val="90000"/>
              </a:lnSpc>
              <a:spcBef>
                <a:spcPts val="1000"/>
              </a:spcBef>
              <a:spcAft>
                <a:spcPts val="0"/>
              </a:spcAft>
              <a:buNone/>
            </a:pPr>
            <a:r>
              <a:rPr lang="pl-PL" sz="1600" dirty="0">
                <a:solidFill>
                  <a:srgbClr val="1F1F1F"/>
                </a:solidFill>
                <a:latin typeface="inherit"/>
              </a:rPr>
              <a:t>Aktywni – sprawdza jakość  nowo pozyskiwanych Klientów, oraz  jakość </a:t>
            </a:r>
            <a:r>
              <a:rPr lang="pl-PL" sz="1600" dirty="0" err="1">
                <a:solidFill>
                  <a:srgbClr val="1F1F1F"/>
                </a:solidFill>
                <a:latin typeface="inherit"/>
              </a:rPr>
              <a:t>onboardingu</a:t>
            </a:r>
            <a:r>
              <a:rPr lang="pl-PL" sz="1600" dirty="0">
                <a:solidFill>
                  <a:srgbClr val="1F1F1F"/>
                </a:solidFill>
                <a:latin typeface="inherit"/>
              </a:rPr>
              <a:t> i działań CRM</a:t>
            </a:r>
          </a:p>
          <a:p>
            <a:pPr marL="0" lvl="0" indent="0" algn="l" rtl="0">
              <a:lnSpc>
                <a:spcPct val="90000"/>
              </a:lnSpc>
              <a:spcBef>
                <a:spcPts val="1000"/>
              </a:spcBef>
              <a:spcAft>
                <a:spcPts val="0"/>
              </a:spcAft>
              <a:buNone/>
            </a:pPr>
            <a:endParaRPr lang="pl-PL" sz="1600" dirty="0">
              <a:solidFill>
                <a:srgbClr val="1F1F1F"/>
              </a:solidFill>
              <a:latin typeface="inherit"/>
            </a:endParaRPr>
          </a:p>
          <a:p>
            <a:pPr>
              <a:lnSpc>
                <a:spcPct val="90000"/>
              </a:lnSpc>
              <a:spcBef>
                <a:spcPts val="1000"/>
              </a:spcBef>
            </a:pPr>
            <a:r>
              <a:rPr lang="en-US" sz="1600" dirty="0" err="1">
                <a:solidFill>
                  <a:srgbClr val="1F1F1F"/>
                </a:solidFill>
                <a:latin typeface="inherit"/>
              </a:rPr>
              <a:t>Ocenia</a:t>
            </a:r>
            <a:r>
              <a:rPr lang="en-US" sz="1600" dirty="0">
                <a:solidFill>
                  <a:srgbClr val="1F1F1F"/>
                </a:solidFill>
                <a:latin typeface="inherit"/>
              </a:rPr>
              <a:t> </a:t>
            </a:r>
            <a:r>
              <a:rPr lang="en-US" sz="1600" dirty="0" err="1">
                <a:solidFill>
                  <a:srgbClr val="1F1F1F"/>
                </a:solidFill>
                <a:latin typeface="inherit"/>
              </a:rPr>
              <a:t>czy</a:t>
            </a:r>
            <a:r>
              <a:rPr lang="en-US" sz="1600" dirty="0">
                <a:solidFill>
                  <a:srgbClr val="1F1F1F"/>
                </a:solidFill>
                <a:latin typeface="inherit"/>
              </a:rPr>
              <a:t> </a:t>
            </a:r>
            <a:r>
              <a:rPr lang="en-US" sz="1600" dirty="0" err="1">
                <a:solidFill>
                  <a:srgbClr val="1F1F1F"/>
                </a:solidFill>
                <a:latin typeface="inherit"/>
              </a:rPr>
              <a:t>biznes</a:t>
            </a:r>
            <a:r>
              <a:rPr lang="en-US" sz="1600" dirty="0">
                <a:solidFill>
                  <a:srgbClr val="1F1F1F"/>
                </a:solidFill>
                <a:latin typeface="inherit"/>
              </a:rPr>
              <a:t> </a:t>
            </a:r>
            <a:r>
              <a:rPr lang="en-US" sz="1600" dirty="0" err="1">
                <a:solidFill>
                  <a:srgbClr val="1F1F1F"/>
                </a:solidFill>
                <a:latin typeface="inherit"/>
              </a:rPr>
              <a:t>się</a:t>
            </a:r>
            <a:r>
              <a:rPr lang="en-US" sz="1600" dirty="0">
                <a:solidFill>
                  <a:srgbClr val="1F1F1F"/>
                </a:solidFill>
                <a:latin typeface="inherit"/>
              </a:rPr>
              <a:t> </a:t>
            </a:r>
            <a:r>
              <a:rPr lang="en-US" sz="1600" dirty="0" err="1">
                <a:solidFill>
                  <a:srgbClr val="1F1F1F"/>
                </a:solidFill>
                <a:latin typeface="inherit"/>
              </a:rPr>
              <a:t>rozwija</a:t>
            </a:r>
            <a:r>
              <a:rPr lang="en-US" sz="1600" dirty="0">
                <a:solidFill>
                  <a:srgbClr val="1F1F1F"/>
                </a:solidFill>
                <a:latin typeface="inherit"/>
              </a:rPr>
              <a:t> </a:t>
            </a:r>
            <a:r>
              <a:rPr lang="en-US" sz="1600" dirty="0" err="1">
                <a:solidFill>
                  <a:srgbClr val="1F1F1F"/>
                </a:solidFill>
                <a:latin typeface="inherit"/>
              </a:rPr>
              <a:t>oraz</a:t>
            </a:r>
            <a:r>
              <a:rPr lang="en-US" sz="1600" dirty="0">
                <a:solidFill>
                  <a:srgbClr val="1F1F1F"/>
                </a:solidFill>
                <a:latin typeface="inherit"/>
              </a:rPr>
              <a:t> </a:t>
            </a:r>
            <a:r>
              <a:rPr lang="en-US" sz="1600" dirty="0" err="1">
                <a:solidFill>
                  <a:srgbClr val="1F1F1F"/>
                </a:solidFill>
                <a:latin typeface="inherit"/>
              </a:rPr>
              <a:t>stopień</a:t>
            </a:r>
            <a:r>
              <a:rPr lang="en-US" sz="1600" dirty="0">
                <a:solidFill>
                  <a:srgbClr val="1F1F1F"/>
                </a:solidFill>
                <a:latin typeface="inherit"/>
              </a:rPr>
              <a:t>  </a:t>
            </a:r>
            <a:r>
              <a:rPr lang="en-US" sz="1600" dirty="0" err="1">
                <a:solidFill>
                  <a:srgbClr val="1F1F1F"/>
                </a:solidFill>
                <a:latin typeface="inherit"/>
              </a:rPr>
              <a:t>zaangażowania</a:t>
            </a:r>
            <a:r>
              <a:rPr lang="en-US" sz="1600" dirty="0">
                <a:solidFill>
                  <a:srgbClr val="1F1F1F"/>
                </a:solidFill>
                <a:latin typeface="inherit"/>
              </a:rPr>
              <a:t> </a:t>
            </a:r>
            <a:r>
              <a:rPr lang="en-US" sz="1600" dirty="0" err="1">
                <a:solidFill>
                  <a:srgbClr val="1F1F1F"/>
                </a:solidFill>
                <a:latin typeface="inherit"/>
              </a:rPr>
              <a:t>obecnych</a:t>
            </a:r>
            <a:r>
              <a:rPr lang="en-US" sz="1600" dirty="0">
                <a:solidFill>
                  <a:srgbClr val="1F1F1F"/>
                </a:solidFill>
                <a:latin typeface="inherit"/>
              </a:rPr>
              <a:t> </a:t>
            </a:r>
            <a:r>
              <a:rPr lang="en-US" sz="1600" dirty="0" err="1">
                <a:solidFill>
                  <a:srgbClr val="1F1F1F"/>
                </a:solidFill>
                <a:latin typeface="inherit"/>
              </a:rPr>
              <a:t>konsumentów</a:t>
            </a:r>
            <a:endParaRPr lang="pl-PL" sz="1600" dirty="0">
              <a:solidFill>
                <a:srgbClr val="1F1F1F"/>
              </a:solidFill>
              <a:latin typeface="inherit"/>
            </a:endParaRPr>
          </a:p>
          <a:p>
            <a:pPr marL="0" lvl="0" indent="0" algn="l" rtl="0">
              <a:lnSpc>
                <a:spcPct val="90000"/>
              </a:lnSpc>
              <a:spcBef>
                <a:spcPts val="1000"/>
              </a:spcBef>
              <a:spcAft>
                <a:spcPts val="0"/>
              </a:spcAft>
              <a:buNone/>
            </a:pPr>
            <a:endParaRPr lang="pl-PL" dirty="0">
              <a:solidFill>
                <a:schemeClr val="dk1"/>
              </a:solidFill>
            </a:endParaRPr>
          </a:p>
          <a:p>
            <a:pPr marL="0" lvl="0" indent="0" algn="l" rtl="0">
              <a:lnSpc>
                <a:spcPct val="90000"/>
              </a:lnSpc>
              <a:spcBef>
                <a:spcPts val="1000"/>
              </a:spcBef>
              <a:spcAft>
                <a:spcPts val="0"/>
              </a:spcAft>
              <a:buNone/>
            </a:pPr>
            <a:endParaRPr lang="pl-PL" dirty="0">
              <a:solidFill>
                <a:schemeClr val="dk1"/>
              </a:solidFill>
            </a:endParaRPr>
          </a:p>
          <a:p>
            <a:pPr marL="0" lvl="0" indent="0" algn="l" rtl="0">
              <a:lnSpc>
                <a:spcPct val="90000"/>
              </a:lnSpc>
              <a:spcBef>
                <a:spcPts val="1000"/>
              </a:spcBef>
              <a:spcAft>
                <a:spcPts val="0"/>
              </a:spcAft>
              <a:buNone/>
            </a:pPr>
            <a:endParaRPr lang="pl-PL" dirty="0">
              <a:solidFill>
                <a:schemeClr val="dk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p1"/>
          <p:cNvSpPr txBox="1">
            <a:spLocks noGrp="1"/>
          </p:cNvSpPr>
          <p:nvPr>
            <p:ph type="subTitle" idx="1"/>
          </p:nvPr>
        </p:nvSpPr>
        <p:spPr>
          <a:xfrm>
            <a:off x="902861" y="6387229"/>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050">
                <a:solidFill>
                  <a:schemeClr val="lt1"/>
                </a:solidFill>
                <a:latin typeface="Arial"/>
                <a:ea typeface="Arial"/>
                <a:cs typeface="Arial"/>
                <a:sym typeface="Arial"/>
              </a:rPr>
              <a:t>Warszawa, czerwiec 2024</a:t>
            </a:r>
            <a:endParaRPr sz="1050">
              <a:solidFill>
                <a:schemeClr val="lt1"/>
              </a:solidFill>
              <a:latin typeface="Arial"/>
              <a:ea typeface="Arial"/>
              <a:cs typeface="Arial"/>
              <a:sym typeface="Arial"/>
            </a:endParaRPr>
          </a:p>
        </p:txBody>
      </p:sp>
      <p:pic>
        <p:nvPicPr>
          <p:cNvPr id="1075" name="Google Shape;1075;p1"/>
          <p:cNvPicPr preferRelativeResize="0"/>
          <p:nvPr/>
        </p:nvPicPr>
        <p:blipFill rotWithShape="1">
          <a:blip r:embed="rId3">
            <a:alphaModFix/>
          </a:blip>
          <a:srcRect/>
          <a:stretch/>
        </p:blipFill>
        <p:spPr>
          <a:xfrm>
            <a:off x="7792122" y="5590932"/>
            <a:ext cx="4021251" cy="1036193"/>
          </a:xfrm>
          <a:prstGeom prst="rect">
            <a:avLst/>
          </a:prstGeom>
          <a:noFill/>
          <a:ln>
            <a:noFill/>
          </a:ln>
        </p:spPr>
      </p:pic>
      <p:sp>
        <p:nvSpPr>
          <p:cNvPr id="1078" name="Google Shape;1078;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pl-PL"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15</a:t>
            </a:fld>
            <a:endParaRPr kumimoji="0" sz="1200" b="0" i="0" u="none" strike="noStrike" kern="0" cap="none" spc="0" normalizeH="0" baseline="0" noProof="0" dirty="0">
              <a:ln>
                <a:noFill/>
              </a:ln>
              <a:solidFill>
                <a:srgbClr val="888888"/>
              </a:solidFill>
              <a:effectLst/>
              <a:uLnTx/>
              <a:uFillTx/>
              <a:latin typeface="Calibri"/>
              <a:ea typeface="Calibri"/>
              <a:cs typeface="Calibri"/>
              <a:sym typeface="Calibri"/>
            </a:endParaRPr>
          </a:p>
        </p:txBody>
      </p:sp>
      <p:sp>
        <p:nvSpPr>
          <p:cNvPr id="2" name="Rectangle 1">
            <a:extLst>
              <a:ext uri="{FF2B5EF4-FFF2-40B4-BE49-F238E27FC236}">
                <a16:creationId xmlns:a16="http://schemas.microsoft.com/office/drawing/2014/main" id="{A98EEB18-6229-753F-AEE2-1A39F815FF3F}"/>
              </a:ext>
            </a:extLst>
          </p:cNvPr>
          <p:cNvSpPr/>
          <p:nvPr/>
        </p:nvSpPr>
        <p:spPr>
          <a:xfrm>
            <a:off x="642716" y="960122"/>
            <a:ext cx="7807650" cy="768096"/>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Business</a:t>
            </a:r>
            <a:r>
              <a:rPr kumimoji="0" lang="pl-PL" sz="1800" b="0" i="0" u="none" strike="noStrike" kern="1200" cap="none" spc="0" normalizeH="0" baseline="0" noProof="0" dirty="0">
                <a:ln>
                  <a:noFill/>
                </a:ln>
                <a:solidFill>
                  <a:srgbClr val="FFFFFF"/>
                </a:solidFill>
                <a:effectLst/>
                <a:uLnTx/>
                <a:uFillTx/>
                <a:latin typeface="Maven Pro" pitchFamily="2" charset="0"/>
                <a:ea typeface="+mn-ea"/>
                <a:cs typeface="+mn-cs"/>
                <a:sym typeface="Arial"/>
              </a:rPr>
              <a:t> metrics</a:t>
            </a:r>
            <a:endParaRPr kumimoji="0" lang="en-US" sz="1800" b="0"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3" name="Google Shape;1111;p24">
            <a:extLst>
              <a:ext uri="{FF2B5EF4-FFF2-40B4-BE49-F238E27FC236}">
                <a16:creationId xmlns:a16="http://schemas.microsoft.com/office/drawing/2014/main" id="{4CE0055E-69F3-F2F6-E11B-203C30FE121B}"/>
              </a:ext>
            </a:extLst>
          </p:cNvPr>
          <p:cNvSpPr/>
          <p:nvPr/>
        </p:nvSpPr>
        <p:spPr>
          <a:xfrm>
            <a:off x="642716" y="2819809"/>
            <a:ext cx="2562039" cy="769199"/>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Penetracja</a:t>
            </a:r>
            <a:endParaRPr kumimoji="0"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4" name="Google Shape;1095;p24">
            <a:extLst>
              <a:ext uri="{FF2B5EF4-FFF2-40B4-BE49-F238E27FC236}">
                <a16:creationId xmlns:a16="http://schemas.microsoft.com/office/drawing/2014/main" id="{48D49CB7-0024-0ED1-1DBE-A7C3E4156649}"/>
              </a:ext>
            </a:extLst>
          </p:cNvPr>
          <p:cNvSpPr/>
          <p:nvPr/>
        </p:nvSpPr>
        <p:spPr>
          <a:xfrm>
            <a:off x="5276751" y="2876660"/>
            <a:ext cx="1819457" cy="560908"/>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Skuteczna konwersja</a:t>
            </a:r>
            <a:endParaRPr kumimoji="0"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5" name="Google Shape;1096;p24">
            <a:extLst>
              <a:ext uri="{FF2B5EF4-FFF2-40B4-BE49-F238E27FC236}">
                <a16:creationId xmlns:a16="http://schemas.microsoft.com/office/drawing/2014/main" id="{4A70A0A8-2517-E026-CF42-17CBEB5FD3F5}"/>
              </a:ext>
            </a:extLst>
          </p:cNvPr>
          <p:cNvSpPr/>
          <p:nvPr/>
        </p:nvSpPr>
        <p:spPr>
          <a:xfrm>
            <a:off x="3436235" y="2868092"/>
            <a:ext cx="1765157" cy="560908"/>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Liczba nowych/ aktywnych użytkowników/ konsumentów</a:t>
            </a:r>
            <a:endParaRPr kumimoji="0" sz="105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6" name="Google Shape;1106;p24">
            <a:extLst>
              <a:ext uri="{FF2B5EF4-FFF2-40B4-BE49-F238E27FC236}">
                <a16:creationId xmlns:a16="http://schemas.microsoft.com/office/drawing/2014/main" id="{F4B4C313-8A40-FFE8-5C96-54CA2732184B}"/>
              </a:ext>
            </a:extLst>
          </p:cNvPr>
          <p:cNvSpPr/>
          <p:nvPr/>
        </p:nvSpPr>
        <p:spPr>
          <a:xfrm>
            <a:off x="7171567" y="2868092"/>
            <a:ext cx="2077820" cy="55209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Odpływ klientów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 [</a:t>
            </a:r>
            <a:r>
              <a:rPr kumimoji="0" lang="pl-PL" sz="1100" b="1" i="0" u="none" strike="noStrike" kern="1200" cap="none" spc="0" normalizeH="0" baseline="0" noProof="0" dirty="0" err="1">
                <a:ln>
                  <a:noFill/>
                </a:ln>
                <a:solidFill>
                  <a:srgbClr val="FFFFFF"/>
                </a:solidFill>
                <a:effectLst/>
                <a:uLnTx/>
                <a:uFillTx/>
                <a:latin typeface="Maven Pro" pitchFamily="2" charset="0"/>
                <a:ea typeface="+mn-ea"/>
                <a:cs typeface="+mn-cs"/>
                <a:sym typeface="Arial"/>
              </a:rPr>
              <a:t>Churn</a:t>
            </a:r>
            <a:r>
              <a:rPr kumimoji="0" lang="pl-PL"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a:t>
            </a:r>
            <a:endParaRPr kumimoji="0" sz="11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8" name="Google Shape;1111;p24">
            <a:extLst>
              <a:ext uri="{FF2B5EF4-FFF2-40B4-BE49-F238E27FC236}">
                <a16:creationId xmlns:a16="http://schemas.microsoft.com/office/drawing/2014/main" id="{122F47A7-B4DB-2359-3914-E1538E9D5039}"/>
              </a:ext>
            </a:extLst>
          </p:cNvPr>
          <p:cNvSpPr/>
          <p:nvPr/>
        </p:nvSpPr>
        <p:spPr>
          <a:xfrm>
            <a:off x="5999034" y="1855858"/>
            <a:ext cx="2808842" cy="701041"/>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Kształtowanie ceny [deklaracja a zachowanie]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20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 </a:t>
            </a:r>
            <a:r>
              <a:rPr kumimoji="0" lang="pl-PL" sz="14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Elastyczność cenowa</a:t>
            </a:r>
            <a:endParaRPr kumimoji="0" sz="20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9" name="Rectangle 8">
            <a:extLst>
              <a:ext uri="{FF2B5EF4-FFF2-40B4-BE49-F238E27FC236}">
                <a16:creationId xmlns:a16="http://schemas.microsoft.com/office/drawing/2014/main" id="{EAD3A0DA-9F63-24B1-6CCC-371CEBA10F6A}"/>
              </a:ext>
            </a:extLst>
          </p:cNvPr>
          <p:cNvSpPr/>
          <p:nvPr/>
        </p:nvSpPr>
        <p:spPr>
          <a:xfrm>
            <a:off x="642715" y="5094850"/>
            <a:ext cx="7807649" cy="768096"/>
          </a:xfrm>
          <a:prstGeom prst="rect">
            <a:avLst/>
          </a:prstGeom>
          <a:solidFill>
            <a:srgbClr val="00B050"/>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prstClr val="white"/>
                </a:solidFill>
                <a:effectLst/>
                <a:uLnTx/>
                <a:uFillTx/>
                <a:latin typeface="Maven Pro" pitchFamily="2" charset="0"/>
                <a:ea typeface="+mn-ea"/>
                <a:cs typeface="Arial"/>
                <a:sym typeface="Arial"/>
              </a:rPr>
              <a:t>Wskaźnik relacji z klientem [</a:t>
            </a:r>
            <a:r>
              <a:rPr kumimoji="0" lang="pl-PL" sz="1800" b="1" i="0" u="none" strike="noStrike" kern="0" cap="none" spc="0" normalizeH="0" baseline="0" noProof="0" dirty="0" err="1">
                <a:ln>
                  <a:noFill/>
                </a:ln>
                <a:solidFill>
                  <a:prstClr val="white"/>
                </a:solidFill>
                <a:effectLst/>
                <a:uLnTx/>
                <a:uFillTx/>
                <a:latin typeface="Maven Pro" pitchFamily="2" charset="0"/>
                <a:ea typeface="+mn-ea"/>
                <a:cs typeface="Arial"/>
                <a:sym typeface="Arial"/>
              </a:rPr>
              <a:t>Relationship</a:t>
            </a:r>
            <a:r>
              <a:rPr kumimoji="0" lang="pl-PL" sz="1800" b="1" i="0" u="none" strike="noStrike" kern="0" cap="none" spc="0" normalizeH="0" baseline="0" noProof="0" dirty="0">
                <a:ln>
                  <a:noFill/>
                </a:ln>
                <a:solidFill>
                  <a:prstClr val="white"/>
                </a:solidFill>
                <a:effectLst/>
                <a:uLnTx/>
                <a:uFillTx/>
                <a:latin typeface="Maven Pro" pitchFamily="2" charset="0"/>
                <a:ea typeface="+mn-ea"/>
                <a:cs typeface="Arial"/>
                <a:sym typeface="Arial"/>
              </a:rPr>
              <a:t> </a:t>
            </a:r>
            <a:r>
              <a:rPr kumimoji="0" lang="pl-PL" sz="1800" b="0" i="0" u="none" strike="noStrike" kern="0" cap="none" spc="0" normalizeH="0" baseline="0" noProof="0" dirty="0" err="1">
                <a:ln>
                  <a:noFill/>
                </a:ln>
                <a:solidFill>
                  <a:prstClr val="white"/>
                </a:solidFill>
                <a:effectLst/>
                <a:uLnTx/>
                <a:uFillTx/>
                <a:latin typeface="Maven Pro" pitchFamily="2" charset="0"/>
                <a:ea typeface="+mn-ea"/>
                <a:cs typeface="Arial"/>
                <a:sym typeface="Arial"/>
              </a:rPr>
              <a:t>metrics</a:t>
            </a:r>
            <a:r>
              <a:rPr kumimoji="0" lang="pl-PL" sz="1800" b="0" i="0" u="none" strike="noStrike" kern="0" cap="none" spc="0" normalizeH="0" baseline="0" noProof="0" dirty="0">
                <a:ln>
                  <a:noFill/>
                </a:ln>
                <a:solidFill>
                  <a:prstClr val="white"/>
                </a:solidFill>
                <a:effectLst/>
                <a:uLnTx/>
                <a:uFillTx/>
                <a:latin typeface="Maven Pro" pitchFamily="2" charset="0"/>
                <a:ea typeface="+mn-ea"/>
                <a:cs typeface="Arial"/>
                <a:sym typeface="Arial"/>
              </a:rPr>
              <a:t>]</a:t>
            </a:r>
            <a:endParaRPr kumimoji="0" lang="en-US" sz="1800" b="0" i="0" u="none" strike="noStrike" kern="0" cap="none" spc="0" normalizeH="0" baseline="0" noProof="0" dirty="0">
              <a:ln>
                <a:noFill/>
              </a:ln>
              <a:solidFill>
                <a:prstClr val="white"/>
              </a:solidFill>
              <a:effectLst/>
              <a:uLnTx/>
              <a:uFillTx/>
              <a:latin typeface="Maven Pro" pitchFamily="2" charset="0"/>
              <a:ea typeface="+mn-ea"/>
              <a:cs typeface="Arial"/>
              <a:sym typeface="Arial"/>
            </a:endParaRPr>
          </a:p>
        </p:txBody>
      </p:sp>
      <p:sp>
        <p:nvSpPr>
          <p:cNvPr id="15" name="Rectangle: Rounded Corners 14">
            <a:extLst>
              <a:ext uri="{FF2B5EF4-FFF2-40B4-BE49-F238E27FC236}">
                <a16:creationId xmlns:a16="http://schemas.microsoft.com/office/drawing/2014/main" id="{434B6946-DEDD-E0F1-F323-C879197D5441}"/>
              </a:ext>
            </a:extLst>
          </p:cNvPr>
          <p:cNvSpPr/>
          <p:nvPr/>
        </p:nvSpPr>
        <p:spPr>
          <a:xfrm>
            <a:off x="642715" y="5944182"/>
            <a:ext cx="3975539" cy="809296"/>
          </a:xfrm>
          <a:prstGeom prst="roundRect">
            <a:avLst/>
          </a:prstGeom>
          <a:solidFill>
            <a:srgbClr val="00B050"/>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white"/>
                </a:solidFill>
                <a:effectLst/>
                <a:uLnTx/>
                <a:uFillTx/>
                <a:latin typeface="Aptos" panose="02110004020202020204"/>
                <a:ea typeface="+mn-ea"/>
                <a:cs typeface="Arial"/>
                <a:sym typeface="Arial"/>
              </a:rPr>
              <a:t>Wskaźnik satysfakcji klienta [Customer </a:t>
            </a:r>
            <a:r>
              <a:rPr kumimoji="0" lang="pl-PL" sz="1800" b="0" i="0" u="none" strike="noStrike" kern="0" cap="none" spc="0" normalizeH="0" baseline="0" noProof="0" dirty="0" err="1">
                <a:ln>
                  <a:noFill/>
                </a:ln>
                <a:solidFill>
                  <a:prstClr val="white"/>
                </a:solidFill>
                <a:effectLst/>
                <a:uLnTx/>
                <a:uFillTx/>
                <a:latin typeface="Aptos" panose="02110004020202020204"/>
                <a:ea typeface="+mn-ea"/>
                <a:cs typeface="Arial"/>
                <a:sym typeface="Arial"/>
              </a:rPr>
              <a:t>Satisfaction</a:t>
            </a:r>
            <a:r>
              <a:rPr kumimoji="0" lang="pl-PL" sz="1800" b="0" i="0" u="none" strike="noStrike" kern="0" cap="none" spc="0" normalizeH="0" baseline="0" noProof="0" dirty="0">
                <a:ln>
                  <a:noFill/>
                </a:ln>
                <a:solidFill>
                  <a:prstClr val="white"/>
                </a:solidFill>
                <a:effectLst/>
                <a:uLnTx/>
                <a:uFillTx/>
                <a:latin typeface="Aptos" panose="02110004020202020204"/>
                <a:ea typeface="+mn-ea"/>
                <a:cs typeface="Arial"/>
                <a:sym typeface="Arial"/>
              </a:rPr>
              <a:t> [CSI]]</a:t>
            </a: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Arial"/>
              <a:sym typeface="Arial"/>
            </a:endParaRPr>
          </a:p>
        </p:txBody>
      </p:sp>
      <p:sp>
        <p:nvSpPr>
          <p:cNvPr id="18" name="Rectangle: Rounded Corners 17">
            <a:extLst>
              <a:ext uri="{FF2B5EF4-FFF2-40B4-BE49-F238E27FC236}">
                <a16:creationId xmlns:a16="http://schemas.microsoft.com/office/drawing/2014/main" id="{AF303AB1-FBDD-D2BB-2D50-B675F3F69DBA}"/>
              </a:ext>
            </a:extLst>
          </p:cNvPr>
          <p:cNvSpPr/>
          <p:nvPr/>
        </p:nvSpPr>
        <p:spPr>
          <a:xfrm>
            <a:off x="4773697" y="5943700"/>
            <a:ext cx="3656199" cy="809296"/>
          </a:xfrm>
          <a:prstGeom prst="roundRect">
            <a:avLst/>
          </a:prstGeom>
          <a:solidFill>
            <a:srgbClr val="00B050"/>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white"/>
                </a:solidFill>
                <a:effectLst/>
                <a:uLnTx/>
                <a:uFillTx/>
                <a:latin typeface="Aptos" panose="02110004020202020204"/>
                <a:ea typeface="+mn-ea"/>
                <a:cs typeface="Arial"/>
                <a:sym typeface="Arial"/>
              </a:rPr>
              <a:t>Wskaźnik rekomendacji [NPS]</a:t>
            </a: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Arial"/>
              <a:sym typeface="Arial"/>
            </a:endParaRPr>
          </a:p>
        </p:txBody>
      </p:sp>
      <p:sp>
        <p:nvSpPr>
          <p:cNvPr id="21" name="Title 3">
            <a:extLst>
              <a:ext uri="{FF2B5EF4-FFF2-40B4-BE49-F238E27FC236}">
                <a16:creationId xmlns:a16="http://schemas.microsoft.com/office/drawing/2014/main" id="{B57C00FC-4036-DE3E-F651-957F1A25EE86}"/>
              </a:ext>
            </a:extLst>
          </p:cNvPr>
          <p:cNvSpPr txBox="1">
            <a:spLocks/>
          </p:cNvSpPr>
          <p:nvPr/>
        </p:nvSpPr>
        <p:spPr>
          <a:xfrm>
            <a:off x="490728" y="1"/>
            <a:ext cx="10515600" cy="8321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Revised </a:t>
            </a: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metrics</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a:t>
            </a: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recommendation</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(wrzesień)</a:t>
            </a:r>
            <a:endParaRPr kumimoji="0" lang="en-US"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endParaRPr>
          </a:p>
        </p:txBody>
      </p:sp>
      <p:sp>
        <p:nvSpPr>
          <p:cNvPr id="22" name="Title 3">
            <a:extLst>
              <a:ext uri="{FF2B5EF4-FFF2-40B4-BE49-F238E27FC236}">
                <a16:creationId xmlns:a16="http://schemas.microsoft.com/office/drawing/2014/main" id="{A5D9D379-EBE9-5ACB-A2F7-255E5B0B1B76}"/>
              </a:ext>
            </a:extLst>
          </p:cNvPr>
          <p:cNvSpPr txBox="1">
            <a:spLocks/>
          </p:cNvSpPr>
          <p:nvPr/>
        </p:nvSpPr>
        <p:spPr>
          <a:xfrm>
            <a:off x="9033320" y="1774283"/>
            <a:ext cx="3158680" cy="832104"/>
          </a:xfrm>
          <a:prstGeom prst="rect">
            <a:avLst/>
          </a:prstGeom>
          <a:noFill/>
          <a:ln>
            <a:noFill/>
          </a:ln>
        </p:spPr>
        <p:txBody>
          <a:bodyPr spcFirstLastPara="1" wrap="square" lIns="91425" tIns="45700" rIns="91425" bIns="45700" anchor="b" anchorCtr="0">
            <a:normAutofit fontScale="325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6000"/>
              <a:buFont typeface="Calibri"/>
              <a:buNone/>
              <a:tabLst/>
              <a:defRPr/>
            </a:pPr>
            <a:r>
              <a:rPr kumimoji="0" lang="pl-PL" sz="6000" b="0" i="0" u="none" strike="noStrike" kern="0" cap="none" spc="0" normalizeH="0" baseline="0" noProof="0" dirty="0">
                <a:ln>
                  <a:noFill/>
                </a:ln>
                <a:solidFill>
                  <a:srgbClr val="000000"/>
                </a:solidFill>
                <a:effectLst/>
                <a:uLnTx/>
                <a:uFillTx/>
                <a:latin typeface="Maven Pro" pitchFamily="2" charset="0"/>
                <a:cs typeface="Calibri"/>
                <a:sym typeface="Calibri"/>
              </a:rPr>
              <a:t>14 KPI </a:t>
            </a:r>
          </a:p>
          <a:p>
            <a:pPr marL="0" marR="0" lvl="0" indent="0" algn="ctr" defTabSz="914400" rtl="0" eaLnBrk="1" fontAlgn="auto" latinLnBrk="0" hangingPunct="1">
              <a:lnSpc>
                <a:spcPct val="90000"/>
              </a:lnSpc>
              <a:spcBef>
                <a:spcPts val="0"/>
              </a:spcBef>
              <a:spcAft>
                <a:spcPts val="0"/>
              </a:spcAft>
              <a:buClr>
                <a:srgbClr val="000000"/>
              </a:buClr>
              <a:buSzPts val="6000"/>
              <a:buFont typeface="Calibri"/>
              <a:buNone/>
              <a:tabLst/>
              <a:defRPr/>
            </a:pPr>
            <a:r>
              <a:rPr kumimoji="0" lang="pl-PL" sz="6000" b="0" i="0" u="none" strike="noStrike" kern="0" cap="none" spc="0" normalizeH="0" baseline="0" noProof="0" dirty="0">
                <a:ln>
                  <a:noFill/>
                </a:ln>
                <a:solidFill>
                  <a:srgbClr val="000000"/>
                </a:solidFill>
                <a:effectLst/>
                <a:uLnTx/>
                <a:uFillTx/>
                <a:latin typeface="Maven Pro" pitchFamily="2" charset="0"/>
                <a:cs typeface="Calibri"/>
                <a:sym typeface="Calibri"/>
              </a:rPr>
              <a:t>(vs 8 w modelu szwedzkim)</a:t>
            </a:r>
            <a:endParaRPr kumimoji="0" lang="en-US" sz="6000" b="0" i="0" u="none" strike="noStrike" kern="0" cap="none" spc="0" normalizeH="0" baseline="0" noProof="0" dirty="0">
              <a:ln>
                <a:noFill/>
              </a:ln>
              <a:solidFill>
                <a:srgbClr val="000000"/>
              </a:solidFill>
              <a:effectLst/>
              <a:uLnTx/>
              <a:uFillTx/>
              <a:latin typeface="Maven Pro" pitchFamily="2" charset="0"/>
              <a:cs typeface="Calibri"/>
              <a:sym typeface="Calibri"/>
            </a:endParaRPr>
          </a:p>
        </p:txBody>
      </p:sp>
      <p:sp>
        <p:nvSpPr>
          <p:cNvPr id="24" name="Title 3">
            <a:extLst>
              <a:ext uri="{FF2B5EF4-FFF2-40B4-BE49-F238E27FC236}">
                <a16:creationId xmlns:a16="http://schemas.microsoft.com/office/drawing/2014/main" id="{F26D8BEF-940E-9DCF-16E5-4DA280D945DB}"/>
              </a:ext>
            </a:extLst>
          </p:cNvPr>
          <p:cNvSpPr txBox="1">
            <a:spLocks/>
          </p:cNvSpPr>
          <p:nvPr/>
        </p:nvSpPr>
        <p:spPr>
          <a:xfrm>
            <a:off x="8631068" y="5590932"/>
            <a:ext cx="3447529" cy="832104"/>
          </a:xfrm>
          <a:prstGeom prst="rect">
            <a:avLst/>
          </a:prstGeom>
          <a:noFill/>
          <a:ln>
            <a:noFill/>
          </a:ln>
        </p:spPr>
        <p:txBody>
          <a:bodyPr spcFirstLastPara="1" wrap="square" lIns="91425" tIns="45700" rIns="91425" bIns="45700" anchor="b" anchorCtr="0">
            <a:normAutofit fontScale="325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6000"/>
              <a:buFont typeface="Calibri"/>
              <a:buNone/>
              <a:tabLst/>
              <a:defRPr/>
            </a:pPr>
            <a:r>
              <a:rPr kumimoji="0" lang="pl-PL" sz="6000" b="0" i="0" u="none" strike="noStrike" kern="0" cap="none" spc="0" normalizeH="0" baseline="0" noProof="0" dirty="0">
                <a:ln>
                  <a:noFill/>
                </a:ln>
                <a:solidFill>
                  <a:srgbClr val="000000"/>
                </a:solidFill>
                <a:effectLst/>
                <a:uLnTx/>
                <a:uFillTx/>
                <a:latin typeface="Maven Pro" pitchFamily="2" charset="0"/>
                <a:cs typeface="Calibri"/>
                <a:sym typeface="Calibri"/>
              </a:rPr>
              <a:t>2 KPI </a:t>
            </a:r>
          </a:p>
          <a:p>
            <a:pPr marL="0" marR="0" lvl="0" indent="0" algn="ctr" defTabSz="914400" rtl="0" eaLnBrk="1" fontAlgn="auto" latinLnBrk="0" hangingPunct="1">
              <a:lnSpc>
                <a:spcPct val="90000"/>
              </a:lnSpc>
              <a:spcBef>
                <a:spcPts val="0"/>
              </a:spcBef>
              <a:spcAft>
                <a:spcPts val="0"/>
              </a:spcAft>
              <a:buClr>
                <a:srgbClr val="000000"/>
              </a:buClr>
              <a:buSzPts val="6000"/>
              <a:buFont typeface="Calibri"/>
              <a:buNone/>
              <a:tabLst/>
              <a:defRPr/>
            </a:pPr>
            <a:r>
              <a:rPr kumimoji="0" lang="pl-PL" sz="6000" b="0" i="0" u="none" strike="noStrike" kern="0" cap="none" spc="0" normalizeH="0" baseline="0" noProof="0" dirty="0">
                <a:ln>
                  <a:noFill/>
                </a:ln>
                <a:solidFill>
                  <a:srgbClr val="000000"/>
                </a:solidFill>
                <a:effectLst/>
                <a:uLnTx/>
                <a:uFillTx/>
                <a:latin typeface="Maven Pro" pitchFamily="2" charset="0"/>
                <a:cs typeface="Calibri"/>
                <a:sym typeface="Calibri"/>
              </a:rPr>
              <a:t>(vs 4 w modelu szwedzkim)</a:t>
            </a:r>
            <a:endParaRPr kumimoji="0" lang="en-US" sz="6000" b="0" i="0" u="none" strike="noStrike" kern="0" cap="none" spc="0" normalizeH="0" baseline="0" noProof="0" dirty="0">
              <a:ln>
                <a:noFill/>
              </a:ln>
              <a:solidFill>
                <a:srgbClr val="000000"/>
              </a:solidFill>
              <a:effectLst/>
              <a:uLnTx/>
              <a:uFillTx/>
              <a:latin typeface="Maven Pro" pitchFamily="2" charset="0"/>
              <a:cs typeface="Calibri"/>
              <a:sym typeface="Calibri"/>
            </a:endParaRPr>
          </a:p>
        </p:txBody>
      </p:sp>
      <p:sp>
        <p:nvSpPr>
          <p:cNvPr id="10" name="Google Shape;1111;p24">
            <a:extLst>
              <a:ext uri="{FF2B5EF4-FFF2-40B4-BE49-F238E27FC236}">
                <a16:creationId xmlns:a16="http://schemas.microsoft.com/office/drawing/2014/main" id="{281206B6-4C06-CD83-260C-673312B6A6A8}"/>
              </a:ext>
            </a:extLst>
          </p:cNvPr>
          <p:cNvSpPr/>
          <p:nvPr/>
        </p:nvSpPr>
        <p:spPr>
          <a:xfrm>
            <a:off x="629652" y="1837188"/>
            <a:ext cx="2653480" cy="769199"/>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Przychody ze sprzedaży/ Zysk</a:t>
            </a:r>
            <a:endParaRPr kumimoji="0"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11" name="Google Shape;1095;p24">
            <a:extLst>
              <a:ext uri="{FF2B5EF4-FFF2-40B4-BE49-F238E27FC236}">
                <a16:creationId xmlns:a16="http://schemas.microsoft.com/office/drawing/2014/main" id="{C2BD31EB-71ED-B36E-EBD2-4610F8F4F438}"/>
              </a:ext>
            </a:extLst>
          </p:cNvPr>
          <p:cNvSpPr/>
          <p:nvPr/>
        </p:nvSpPr>
        <p:spPr>
          <a:xfrm>
            <a:off x="3414676" y="1837188"/>
            <a:ext cx="2472317" cy="729871"/>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Udziały rynkowe [Wartość/ Ilość]</a:t>
            </a:r>
            <a:endParaRPr kumimoji="0"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13" name="Google Shape;1111;p24">
            <a:extLst>
              <a:ext uri="{FF2B5EF4-FFF2-40B4-BE49-F238E27FC236}">
                <a16:creationId xmlns:a16="http://schemas.microsoft.com/office/drawing/2014/main" id="{F6425171-ED60-5B66-BFEB-E63E083F370D}"/>
              </a:ext>
            </a:extLst>
          </p:cNvPr>
          <p:cNvSpPr/>
          <p:nvPr/>
        </p:nvSpPr>
        <p:spPr>
          <a:xfrm>
            <a:off x="642715" y="3822142"/>
            <a:ext cx="5174611" cy="858944"/>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1. Dochodowość klienta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Avr</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per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customer</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purchase</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repurchase</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1400" b="1" i="0" u="none" strike="noStrike" kern="0" cap="none" spc="0" normalizeH="0" baseline="0" noProof="0" dirty="0" err="1">
                <a:ln>
                  <a:noFill/>
                </a:ln>
                <a:solidFill>
                  <a:srgbClr val="FFFFFF"/>
                </a:solidFill>
                <a:effectLst/>
                <a:uLnTx/>
                <a:uFillTx/>
                <a:latin typeface="Arial"/>
                <a:ea typeface="Arial"/>
                <a:cs typeface="Arial"/>
                <a:sym typeface="Arial"/>
              </a:rPr>
              <a:t>frequency</a:t>
            </a: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0" cap="none" spc="0" normalizeH="0" baseline="0" noProof="0" dirty="0">
                <a:ln>
                  <a:noFill/>
                </a:ln>
                <a:solidFill>
                  <a:srgbClr val="FFFFFF"/>
                </a:solidFill>
                <a:effectLst/>
                <a:uLnTx/>
                <a:uFillTx/>
                <a:latin typeface="Arial"/>
                <a:ea typeface="Arial"/>
                <a:cs typeface="Arial"/>
                <a:sym typeface="Arial"/>
              </a:rPr>
              <a:t>2. CLV</a:t>
            </a:r>
            <a:endParaRPr kumimoji="0" sz="14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14" name="Google Shape;1106;p24">
            <a:extLst>
              <a:ext uri="{FF2B5EF4-FFF2-40B4-BE49-F238E27FC236}">
                <a16:creationId xmlns:a16="http://schemas.microsoft.com/office/drawing/2014/main" id="{7B6948B9-F70C-FE23-EFA1-D3EFF61A37DA}"/>
              </a:ext>
            </a:extLst>
          </p:cNvPr>
          <p:cNvSpPr/>
          <p:nvPr/>
        </p:nvSpPr>
        <p:spPr>
          <a:xfrm>
            <a:off x="5999034" y="3757329"/>
            <a:ext cx="2430862" cy="89482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rPr>
              <a:t>ROI/ Net </a:t>
            </a:r>
            <a:r>
              <a:rPr kumimoji="0" lang="pl-PL" sz="1800" b="1" i="0" u="none" strike="noStrike" kern="1200" cap="none" spc="0" normalizeH="0" baseline="0" noProof="0" dirty="0" err="1">
                <a:ln>
                  <a:noFill/>
                </a:ln>
                <a:solidFill>
                  <a:srgbClr val="FFFFFF"/>
                </a:solidFill>
                <a:effectLst/>
                <a:uLnTx/>
                <a:uFillTx/>
                <a:latin typeface="Maven Pro" pitchFamily="2" charset="0"/>
                <a:ea typeface="+mn-ea"/>
                <a:cs typeface="+mn-cs"/>
                <a:sym typeface="Arial"/>
              </a:rPr>
              <a:t>Contribution</a:t>
            </a:r>
            <a:endParaRPr kumimoji="0" sz="1800" b="1" i="0" u="none" strike="noStrike" kern="1200" cap="none" spc="0" normalizeH="0" baseline="0" noProof="0" dirty="0">
              <a:ln>
                <a:noFill/>
              </a:ln>
              <a:solidFill>
                <a:srgbClr val="FFFFFF"/>
              </a:solidFill>
              <a:effectLst/>
              <a:uLnTx/>
              <a:uFillTx/>
              <a:latin typeface="Maven Pro" pitchFamily="2" charset="0"/>
              <a:ea typeface="+mn-ea"/>
              <a:cs typeface="+mn-cs"/>
              <a:sym typeface="Arial"/>
            </a:endParaRPr>
          </a:p>
        </p:txBody>
      </p:sp>
      <p:sp>
        <p:nvSpPr>
          <p:cNvPr id="7" name="Prostokąt 6">
            <a:extLst>
              <a:ext uri="{FF2B5EF4-FFF2-40B4-BE49-F238E27FC236}">
                <a16:creationId xmlns:a16="http://schemas.microsoft.com/office/drawing/2014/main" id="{E56F9923-D608-2C29-C4B0-1D7AC2CC5258}"/>
              </a:ext>
            </a:extLst>
          </p:cNvPr>
          <p:cNvSpPr/>
          <p:nvPr/>
        </p:nvSpPr>
        <p:spPr>
          <a:xfrm>
            <a:off x="490728" y="4971917"/>
            <a:ext cx="11587869" cy="1835692"/>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864483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0"/>
        <p:cNvGrpSpPr/>
        <p:nvPr/>
      </p:nvGrpSpPr>
      <p:grpSpPr>
        <a:xfrm>
          <a:off x="0" y="0"/>
          <a:ext cx="0" cy="0"/>
          <a:chOff x="0" y="0"/>
          <a:chExt cx="0" cy="0"/>
        </a:xfrm>
      </p:grpSpPr>
      <p:sp>
        <p:nvSpPr>
          <p:cNvPr id="1491" name="Google Shape;1491;p40"/>
          <p:cNvSpPr txBox="1">
            <a:spLocks noGrp="1"/>
          </p:cNvSpPr>
          <p:nvPr>
            <p:ph type="title"/>
          </p:nvPr>
        </p:nvSpPr>
        <p:spPr>
          <a:xfrm>
            <a:off x="493985" y="365125"/>
            <a:ext cx="9979282" cy="1325563"/>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800"/>
              <a:buNone/>
            </a:pP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Revised</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a:t>
            </a: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metrics</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a:t>
            </a:r>
            <a:r>
              <a:rPr kumimoji="0" lang="pl-PL" sz="4400" b="0" i="0" u="none" strike="noStrike" kern="1200" cap="none" spc="0" normalizeH="0" baseline="0" noProof="0" dirty="0" err="1">
                <a:ln>
                  <a:noFill/>
                </a:ln>
                <a:solidFill>
                  <a:srgbClr val="000000"/>
                </a:solidFill>
                <a:effectLst/>
                <a:uLnTx/>
                <a:uFillTx/>
                <a:latin typeface="Maven Pro" pitchFamily="2" charset="0"/>
                <a:ea typeface="+mj-ea"/>
                <a:cs typeface="+mj-cs"/>
                <a:sym typeface="Arial"/>
              </a:rPr>
              <a:t>recommendation</a:t>
            </a:r>
            <a:r>
              <a:rPr kumimoji="0" lang="pl-PL" sz="4400" b="0" i="0" u="none" strike="noStrike" kern="1200" cap="none" spc="0" normalizeH="0" baseline="0" noProof="0" dirty="0">
                <a:ln>
                  <a:noFill/>
                </a:ln>
                <a:solidFill>
                  <a:srgbClr val="000000"/>
                </a:solidFill>
                <a:effectLst/>
                <a:uLnTx/>
                <a:uFillTx/>
                <a:latin typeface="Maven Pro" pitchFamily="2" charset="0"/>
                <a:ea typeface="+mj-ea"/>
                <a:cs typeface="+mj-cs"/>
                <a:sym typeface="Arial"/>
              </a:rPr>
              <a:t> (18.10)</a:t>
            </a:r>
            <a:endParaRPr dirty="0"/>
          </a:p>
        </p:txBody>
      </p:sp>
      <p:pic>
        <p:nvPicPr>
          <p:cNvPr id="1492" name="Google Shape;1492;p40"/>
          <p:cNvPicPr preferRelativeResize="0"/>
          <p:nvPr/>
        </p:nvPicPr>
        <p:blipFill rotWithShape="1">
          <a:blip r:embed="rId3">
            <a:alphaModFix/>
          </a:blip>
          <a:srcRect/>
          <a:stretch/>
        </p:blipFill>
        <p:spPr>
          <a:xfrm>
            <a:off x="2606746" y="2329432"/>
            <a:ext cx="2405520" cy="3470235"/>
          </a:xfrm>
          <a:prstGeom prst="rect">
            <a:avLst/>
          </a:prstGeom>
          <a:noFill/>
          <a:ln>
            <a:noFill/>
          </a:ln>
        </p:spPr>
      </p:pic>
      <p:sp>
        <p:nvSpPr>
          <p:cNvPr id="1493" name="Google Shape;1493;p40"/>
          <p:cNvSpPr/>
          <p:nvPr/>
        </p:nvSpPr>
        <p:spPr>
          <a:xfrm>
            <a:off x="2606746" y="3428055"/>
            <a:ext cx="2226410" cy="942278"/>
          </a:xfrm>
          <a:prstGeom prst="rect">
            <a:avLst/>
          </a:prstGeom>
          <a:solidFill>
            <a:srgbClr val="2BB45F"/>
          </a:solidFill>
          <a:ln w="25400" cap="flat" cmpd="sng">
            <a:solidFill>
              <a:srgbClr val="1C3052"/>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pl-PL" sz="1400" b="0" i="0" u="none" strike="noStrike" cap="none" dirty="0">
                <a:solidFill>
                  <a:srgbClr val="FFFFFF"/>
                </a:solidFill>
                <a:latin typeface="Arial"/>
                <a:ea typeface="Arial"/>
                <a:cs typeface="Arial"/>
                <a:sym typeface="Arial"/>
              </a:rPr>
              <a:t>10. Customer </a:t>
            </a:r>
            <a:r>
              <a:rPr lang="pl-PL" sz="1400" b="0" i="0" u="none" strike="noStrike" cap="none" dirty="0" err="1">
                <a:solidFill>
                  <a:srgbClr val="FFFFFF"/>
                </a:solidFill>
                <a:latin typeface="Arial"/>
                <a:ea typeface="Arial"/>
                <a:cs typeface="Arial"/>
                <a:sym typeface="Arial"/>
              </a:rPr>
              <a:t>Satisfaction</a:t>
            </a:r>
            <a:endParaRPr dirty="0"/>
          </a:p>
        </p:txBody>
      </p:sp>
      <p:sp>
        <p:nvSpPr>
          <p:cNvPr id="1494" name="Google Shape;1494;p40"/>
          <p:cNvSpPr/>
          <p:nvPr/>
        </p:nvSpPr>
        <p:spPr>
          <a:xfrm>
            <a:off x="2606747" y="4489326"/>
            <a:ext cx="2226410" cy="942278"/>
          </a:xfrm>
          <a:prstGeom prst="rect">
            <a:avLst/>
          </a:prstGeom>
          <a:solidFill>
            <a:srgbClr val="2BB45F"/>
          </a:solidFill>
          <a:ln w="25400" cap="flat" cmpd="sng">
            <a:solidFill>
              <a:srgbClr val="1C3052"/>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pl-PL" sz="1400" b="0" i="0" u="none" strike="noStrike" cap="none" dirty="0">
                <a:solidFill>
                  <a:srgbClr val="FFFFFF"/>
                </a:solidFill>
                <a:latin typeface="Arial"/>
                <a:ea typeface="Arial"/>
                <a:cs typeface="Arial"/>
                <a:sym typeface="Arial"/>
              </a:rPr>
              <a:t>11. </a:t>
            </a:r>
            <a:r>
              <a:rPr lang="pl-PL" sz="1400" b="0" i="0" u="none" strike="noStrike" cap="none" dirty="0" err="1">
                <a:solidFill>
                  <a:srgbClr val="FFFFFF"/>
                </a:solidFill>
                <a:latin typeface="Arial"/>
                <a:ea typeface="Arial"/>
                <a:cs typeface="Arial"/>
                <a:sym typeface="Arial"/>
              </a:rPr>
              <a:t>Recommendation</a:t>
            </a:r>
            <a:endParaRPr dirty="0"/>
          </a:p>
        </p:txBody>
      </p:sp>
      <p:sp>
        <p:nvSpPr>
          <p:cNvPr id="1498" name="Google Shape;1498;p40"/>
          <p:cNvSpPr txBox="1"/>
          <p:nvPr/>
        </p:nvSpPr>
        <p:spPr>
          <a:xfrm>
            <a:off x="197522" y="6578828"/>
            <a:ext cx="2720569"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pl-PL" sz="1100" b="0" i="0" u="none" strike="noStrike" cap="none">
                <a:solidFill>
                  <a:srgbClr val="000000"/>
                </a:solidFill>
                <a:latin typeface="Arial"/>
                <a:ea typeface="Arial"/>
                <a:cs typeface="Arial"/>
                <a:sym typeface="Arial"/>
              </a:rPr>
              <a:t>Graficzna prezentacja tablicy</a:t>
            </a:r>
            <a:endParaRPr sz="1100" b="0" i="0" u="none" strike="noStrike" cap="none">
              <a:solidFill>
                <a:srgbClr val="000000"/>
              </a:solidFill>
              <a:latin typeface="Arial"/>
              <a:ea typeface="Arial"/>
              <a:cs typeface="Arial"/>
              <a:sym typeface="Arial"/>
            </a:endParaRPr>
          </a:p>
        </p:txBody>
      </p:sp>
      <p:sp>
        <p:nvSpPr>
          <p:cNvPr id="3" name="Google Shape;1493;p40">
            <a:extLst>
              <a:ext uri="{FF2B5EF4-FFF2-40B4-BE49-F238E27FC236}">
                <a16:creationId xmlns:a16="http://schemas.microsoft.com/office/drawing/2014/main" id="{5894B6E1-F391-D7F0-09C5-A8E836A73351}"/>
              </a:ext>
            </a:extLst>
          </p:cNvPr>
          <p:cNvSpPr/>
          <p:nvPr/>
        </p:nvSpPr>
        <p:spPr>
          <a:xfrm>
            <a:off x="126335" y="3444575"/>
            <a:ext cx="2226410" cy="942278"/>
          </a:xfrm>
          <a:prstGeom prst="rect">
            <a:avLst/>
          </a:prstGeom>
          <a:solidFill>
            <a:srgbClr val="2BB45F"/>
          </a:solidFill>
          <a:ln w="25400" cap="flat" cmpd="sng">
            <a:solidFill>
              <a:srgbClr val="1C3052"/>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algn="ctr">
              <a:buSzPts val="1400"/>
            </a:pPr>
            <a:r>
              <a:rPr lang="pl-PL" sz="1400" b="0" i="0" u="none" strike="noStrike" cap="none" dirty="0">
                <a:solidFill>
                  <a:srgbClr val="FFFFFF"/>
                </a:solidFill>
                <a:latin typeface="Arial"/>
                <a:ea typeface="Arial"/>
                <a:cs typeface="Arial"/>
                <a:sym typeface="Arial"/>
              </a:rPr>
              <a:t>9. </a:t>
            </a:r>
            <a:r>
              <a:rPr lang="pl-PL" sz="1400" b="0" i="0" u="none" strike="noStrike" cap="none" dirty="0" err="1">
                <a:solidFill>
                  <a:srgbClr val="FFFFFF"/>
                </a:solidFill>
                <a:latin typeface="Arial"/>
                <a:ea typeface="Arial"/>
                <a:cs typeface="Arial"/>
                <a:sym typeface="Arial"/>
              </a:rPr>
              <a:t>repurchase</a:t>
            </a:r>
            <a:r>
              <a:rPr lang="pl-PL" sz="1400" b="0" i="0" u="none" strike="noStrike" cap="none" dirty="0">
                <a:solidFill>
                  <a:srgbClr val="FFFFFF"/>
                </a:solidFill>
                <a:latin typeface="Arial"/>
                <a:ea typeface="Arial"/>
                <a:cs typeface="Arial"/>
                <a:sym typeface="Arial"/>
              </a:rPr>
              <a:t>, </a:t>
            </a:r>
            <a:r>
              <a:rPr lang="pl-PL" sz="1400" b="0" i="0" u="none" strike="noStrike" cap="none" dirty="0" err="1">
                <a:solidFill>
                  <a:srgbClr val="FFFFFF"/>
                </a:solidFill>
                <a:latin typeface="Arial"/>
                <a:ea typeface="Arial"/>
                <a:cs typeface="Arial"/>
                <a:sym typeface="Arial"/>
              </a:rPr>
              <a:t>frequency</a:t>
            </a:r>
            <a:endParaRPr lang="pl-PL" dirty="0"/>
          </a:p>
        </p:txBody>
      </p:sp>
      <p:sp>
        <p:nvSpPr>
          <p:cNvPr id="2" name="pole tekstowe 1">
            <a:extLst>
              <a:ext uri="{FF2B5EF4-FFF2-40B4-BE49-F238E27FC236}">
                <a16:creationId xmlns:a16="http://schemas.microsoft.com/office/drawing/2014/main" id="{B370A4FE-77A9-5146-D0A9-179279CBCF58}"/>
              </a:ext>
            </a:extLst>
          </p:cNvPr>
          <p:cNvSpPr txBox="1"/>
          <p:nvPr/>
        </p:nvSpPr>
        <p:spPr>
          <a:xfrm>
            <a:off x="6403168" y="2658614"/>
            <a:ext cx="3182086" cy="769441"/>
          </a:xfrm>
          <a:prstGeom prst="rect">
            <a:avLst/>
          </a:prstGeom>
          <a:noFill/>
        </p:spPr>
        <p:txBody>
          <a:bodyPr wrap="square" rtlCol="0">
            <a:spAutoFit/>
          </a:bodyPr>
          <a:lstStyle/>
          <a:p>
            <a:r>
              <a:rPr lang="pl-PL" sz="4400" b="1" dirty="0">
                <a:solidFill>
                  <a:srgbClr val="00B050"/>
                </a:solidFill>
              </a:rPr>
              <a:t>Baza - 3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5" name="Google Shape;1505;g21576fe10e9_0_21"/>
          <p:cNvSpPr txBox="1">
            <a:spLocks noGrp="1"/>
          </p:cNvSpPr>
          <p:nvPr>
            <p:ph type="title"/>
          </p:nvPr>
        </p:nvSpPr>
        <p:spPr>
          <a:xfrm>
            <a:off x="0" y="149725"/>
            <a:ext cx="12156900" cy="7950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pl-PL" sz="3700" dirty="0"/>
              <a:t>9 KPI – </a:t>
            </a:r>
            <a:r>
              <a:rPr lang="pl-PL" sz="3700" dirty="0" err="1"/>
              <a:t>Repurchase</a:t>
            </a:r>
            <a:r>
              <a:rPr lang="pl-PL" sz="3700" dirty="0"/>
              <a:t>, </a:t>
            </a:r>
            <a:r>
              <a:rPr lang="pl-PL" sz="3700" dirty="0" err="1"/>
              <a:t>frequency</a:t>
            </a:r>
            <a:r>
              <a:rPr lang="pl-PL" sz="3700" dirty="0"/>
              <a:t> </a:t>
            </a:r>
            <a:endParaRPr sz="3700" dirty="0"/>
          </a:p>
          <a:p>
            <a:pPr marL="0" lvl="0" indent="0" algn="l" rtl="0">
              <a:spcBef>
                <a:spcPts val="0"/>
              </a:spcBef>
              <a:spcAft>
                <a:spcPts val="0"/>
              </a:spcAft>
              <a:buNone/>
            </a:pPr>
            <a:endParaRPr sz="3700" dirty="0"/>
          </a:p>
        </p:txBody>
      </p:sp>
      <p:cxnSp>
        <p:nvCxnSpPr>
          <p:cNvPr id="1506" name="Google Shape;1506;g21576fe10e9_0_21"/>
          <p:cNvCxnSpPr/>
          <p:nvPr/>
        </p:nvCxnSpPr>
        <p:spPr>
          <a:xfrm>
            <a:off x="3143100" y="1097125"/>
            <a:ext cx="0" cy="5575800"/>
          </a:xfrm>
          <a:prstGeom prst="straightConnector1">
            <a:avLst/>
          </a:prstGeom>
          <a:noFill/>
          <a:ln w="9525" cap="flat" cmpd="sng">
            <a:solidFill>
              <a:schemeClr val="dk2"/>
            </a:solidFill>
            <a:prstDash val="solid"/>
            <a:round/>
            <a:headEnd type="none" w="med" len="med"/>
            <a:tailEnd type="none" w="med" len="med"/>
          </a:ln>
        </p:spPr>
      </p:cxnSp>
      <p:sp>
        <p:nvSpPr>
          <p:cNvPr id="1507" name="Google Shape;1507;g21576fe10e9_0_21"/>
          <p:cNvSpPr txBox="1"/>
          <p:nvPr/>
        </p:nvSpPr>
        <p:spPr>
          <a:xfrm>
            <a:off x="493975" y="944725"/>
            <a:ext cx="2408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Definicja</a:t>
            </a:r>
            <a:endParaRPr sz="2800" b="1">
              <a:solidFill>
                <a:schemeClr val="dk1"/>
              </a:solidFill>
              <a:latin typeface="Calibri"/>
              <a:ea typeface="Calibri"/>
              <a:cs typeface="Calibri"/>
              <a:sym typeface="Calibri"/>
            </a:endParaRPr>
          </a:p>
        </p:txBody>
      </p:sp>
      <p:sp>
        <p:nvSpPr>
          <p:cNvPr id="1508" name="Google Shape;1508;g21576fe10e9_0_21"/>
          <p:cNvSpPr txBox="1"/>
          <p:nvPr/>
        </p:nvSpPr>
        <p:spPr>
          <a:xfrm>
            <a:off x="3380925" y="9447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Mierniki</a:t>
            </a:r>
            <a:endParaRPr sz="2800" b="1">
              <a:solidFill>
                <a:schemeClr val="dk1"/>
              </a:solidFill>
              <a:latin typeface="Calibri"/>
              <a:ea typeface="Calibri"/>
              <a:cs typeface="Calibri"/>
              <a:sym typeface="Calibri"/>
            </a:endParaRPr>
          </a:p>
        </p:txBody>
      </p:sp>
      <p:cxnSp>
        <p:nvCxnSpPr>
          <p:cNvPr id="1509" name="Google Shape;1509;g21576fe10e9_0_21"/>
          <p:cNvCxnSpPr/>
          <p:nvPr/>
        </p:nvCxnSpPr>
        <p:spPr>
          <a:xfrm>
            <a:off x="9184250" y="1279225"/>
            <a:ext cx="0" cy="5575800"/>
          </a:xfrm>
          <a:prstGeom prst="straightConnector1">
            <a:avLst/>
          </a:prstGeom>
          <a:noFill/>
          <a:ln w="9525" cap="flat" cmpd="sng">
            <a:solidFill>
              <a:schemeClr val="dk2"/>
            </a:solidFill>
            <a:prstDash val="solid"/>
            <a:round/>
            <a:headEnd type="none" w="med" len="med"/>
            <a:tailEnd type="none" w="med" len="med"/>
          </a:ln>
        </p:spPr>
      </p:cxnSp>
      <p:sp>
        <p:nvSpPr>
          <p:cNvPr id="1510" name="Google Shape;1510;g21576fe10e9_0_21"/>
          <p:cNvSpPr txBox="1"/>
          <p:nvPr/>
        </p:nvSpPr>
        <p:spPr>
          <a:xfrm>
            <a:off x="6012350" y="944725"/>
            <a:ext cx="30000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dirty="0">
                <a:solidFill>
                  <a:schemeClr val="dk1"/>
                </a:solidFill>
                <a:latin typeface="Calibri"/>
                <a:ea typeface="Calibri"/>
                <a:cs typeface="Calibri"/>
                <a:sym typeface="Calibri"/>
              </a:rPr>
              <a:t>Źródło danych</a:t>
            </a:r>
            <a:endParaRPr sz="2800" b="1" dirty="0">
              <a:solidFill>
                <a:schemeClr val="dk1"/>
              </a:solidFill>
              <a:latin typeface="Calibri"/>
              <a:ea typeface="Calibri"/>
              <a:cs typeface="Calibri"/>
              <a:sym typeface="Calibri"/>
            </a:endParaRPr>
          </a:p>
        </p:txBody>
      </p:sp>
      <p:sp>
        <p:nvSpPr>
          <p:cNvPr id="1511" name="Google Shape;1511;g21576fe10e9_0_21"/>
          <p:cNvSpPr txBox="1"/>
          <p:nvPr/>
        </p:nvSpPr>
        <p:spPr>
          <a:xfrm>
            <a:off x="9367850" y="812225"/>
            <a:ext cx="29121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Management reference</a:t>
            </a:r>
            <a:endParaRPr sz="2800" b="1">
              <a:solidFill>
                <a:schemeClr val="dk1"/>
              </a:solidFill>
              <a:latin typeface="Calibri"/>
              <a:ea typeface="Calibri"/>
              <a:cs typeface="Calibri"/>
              <a:sym typeface="Calibri"/>
            </a:endParaRPr>
          </a:p>
        </p:txBody>
      </p:sp>
      <p:cxnSp>
        <p:nvCxnSpPr>
          <p:cNvPr id="1512" name="Google Shape;1512;g21576fe10e9_0_21"/>
          <p:cNvCxnSpPr/>
          <p:nvPr/>
        </p:nvCxnSpPr>
        <p:spPr>
          <a:xfrm>
            <a:off x="5841675" y="1097125"/>
            <a:ext cx="0" cy="5575800"/>
          </a:xfrm>
          <a:prstGeom prst="straightConnector1">
            <a:avLst/>
          </a:prstGeom>
          <a:noFill/>
          <a:ln w="9525" cap="flat" cmpd="sng">
            <a:solidFill>
              <a:schemeClr val="dk2"/>
            </a:solidFill>
            <a:prstDash val="solid"/>
            <a:round/>
            <a:headEnd type="none" w="med" len="med"/>
            <a:tailEnd type="none" w="med" len="med"/>
          </a:ln>
        </p:spPr>
      </p:cxnSp>
      <p:sp>
        <p:nvSpPr>
          <p:cNvPr id="1513" name="Google Shape;1513;g21576fe10e9_0_21"/>
          <p:cNvSpPr txBox="1"/>
          <p:nvPr/>
        </p:nvSpPr>
        <p:spPr>
          <a:xfrm>
            <a:off x="184325" y="1590925"/>
            <a:ext cx="2814000" cy="3139291"/>
          </a:xfrm>
          <a:prstGeom prst="rect">
            <a:avLst/>
          </a:prstGeom>
          <a:noFill/>
          <a:ln>
            <a:noFill/>
          </a:ln>
        </p:spPr>
        <p:txBody>
          <a:bodyPr spcFirstLastPara="1" wrap="square" lIns="91425" tIns="91425" rIns="91425" bIns="91425" anchor="t" anchorCtr="0">
            <a:spAutoFit/>
          </a:bodyPr>
          <a:lstStyle/>
          <a:p>
            <a:r>
              <a:rPr lang="en-US" sz="1600" dirty="0">
                <a:solidFill>
                  <a:srgbClr val="1F1F1F"/>
                </a:solidFill>
                <a:latin typeface="inherit"/>
              </a:rPr>
              <a:t>Repurchase</a:t>
            </a:r>
            <a:r>
              <a:rPr lang="pl-PL" sz="1600" dirty="0">
                <a:solidFill>
                  <a:srgbClr val="1F1F1F"/>
                </a:solidFill>
                <a:latin typeface="inherit"/>
              </a:rPr>
              <a:t> - </a:t>
            </a:r>
            <a:r>
              <a:rPr lang="en-US" sz="1600" dirty="0" err="1">
                <a:solidFill>
                  <a:srgbClr val="1F1F1F"/>
                </a:solidFill>
                <a:latin typeface="inherit"/>
              </a:rPr>
              <a:t>Liczba</a:t>
            </a:r>
            <a:r>
              <a:rPr lang="en-US" sz="1600" dirty="0">
                <a:solidFill>
                  <a:srgbClr val="1F1F1F"/>
                </a:solidFill>
                <a:latin typeface="inherit"/>
              </a:rPr>
              <a:t> </a:t>
            </a:r>
            <a:r>
              <a:rPr lang="en-US" sz="1600" dirty="0" err="1">
                <a:solidFill>
                  <a:srgbClr val="1F1F1F"/>
                </a:solidFill>
                <a:latin typeface="inherit"/>
              </a:rPr>
              <a:t>konsumentów</a:t>
            </a:r>
            <a:r>
              <a:rPr lang="en-US" sz="1600" dirty="0">
                <a:solidFill>
                  <a:srgbClr val="1F1F1F"/>
                </a:solidFill>
                <a:latin typeface="inherit"/>
              </a:rPr>
              <a:t> </a:t>
            </a:r>
            <a:r>
              <a:rPr lang="pl-PL" sz="1600" dirty="0">
                <a:solidFill>
                  <a:srgbClr val="1F1F1F"/>
                </a:solidFill>
                <a:latin typeface="inherit"/>
              </a:rPr>
              <a:t>marki</a:t>
            </a:r>
            <a:r>
              <a:rPr lang="en-US" sz="1600" dirty="0">
                <a:solidFill>
                  <a:srgbClr val="1F1F1F"/>
                </a:solidFill>
                <a:latin typeface="inherit"/>
              </a:rPr>
              <a:t>, </a:t>
            </a:r>
            <a:r>
              <a:rPr lang="en-US" sz="1600" dirty="0" err="1">
                <a:solidFill>
                  <a:srgbClr val="1F1F1F"/>
                </a:solidFill>
                <a:latin typeface="inherit"/>
              </a:rPr>
              <a:t>którzy</a:t>
            </a:r>
            <a:r>
              <a:rPr lang="en-US" sz="1600" dirty="0">
                <a:solidFill>
                  <a:srgbClr val="1F1F1F"/>
                </a:solidFill>
                <a:latin typeface="inherit"/>
              </a:rPr>
              <a:t> </a:t>
            </a:r>
            <a:r>
              <a:rPr lang="en-US" sz="1600" dirty="0" err="1">
                <a:solidFill>
                  <a:srgbClr val="1F1F1F"/>
                </a:solidFill>
                <a:latin typeface="inherit"/>
              </a:rPr>
              <a:t>ponownie</a:t>
            </a:r>
            <a:r>
              <a:rPr lang="en-US" sz="1600" dirty="0">
                <a:solidFill>
                  <a:srgbClr val="1F1F1F"/>
                </a:solidFill>
                <a:latin typeface="inherit"/>
              </a:rPr>
              <a:t> </a:t>
            </a:r>
            <a:r>
              <a:rPr lang="en-US" sz="1600" dirty="0" err="1">
                <a:solidFill>
                  <a:srgbClr val="1F1F1F"/>
                </a:solidFill>
                <a:latin typeface="inherit"/>
              </a:rPr>
              <a:t>zakupują</a:t>
            </a:r>
            <a:r>
              <a:rPr lang="en-US" sz="1600" dirty="0">
                <a:solidFill>
                  <a:srgbClr val="1F1F1F"/>
                </a:solidFill>
                <a:latin typeface="inherit"/>
              </a:rPr>
              <a:t> </a:t>
            </a:r>
            <a:r>
              <a:rPr lang="en-US" sz="1600" dirty="0" err="1">
                <a:solidFill>
                  <a:srgbClr val="1F1F1F"/>
                </a:solidFill>
                <a:latin typeface="inherit"/>
              </a:rPr>
              <a:t>danych</a:t>
            </a:r>
            <a:r>
              <a:rPr lang="en-US" sz="1600" dirty="0">
                <a:solidFill>
                  <a:srgbClr val="1F1F1F"/>
                </a:solidFill>
                <a:latin typeface="inherit"/>
              </a:rPr>
              <a:t> </a:t>
            </a:r>
            <a:r>
              <a:rPr lang="en-US" sz="1600" dirty="0" err="1">
                <a:solidFill>
                  <a:srgbClr val="1F1F1F"/>
                </a:solidFill>
                <a:latin typeface="inherit"/>
              </a:rPr>
              <a:t>produkt</a:t>
            </a:r>
            <a:r>
              <a:rPr lang="en-US" sz="1600" dirty="0">
                <a:solidFill>
                  <a:srgbClr val="1F1F1F"/>
                </a:solidFill>
                <a:latin typeface="inherit"/>
              </a:rPr>
              <a:t> </a:t>
            </a:r>
            <a:endParaRPr lang="pl-PL" sz="1600" dirty="0">
              <a:solidFill>
                <a:srgbClr val="1F1F1F"/>
              </a:solidFill>
              <a:latin typeface="inherit"/>
            </a:endParaRPr>
          </a:p>
          <a:p>
            <a:endParaRPr lang="pl-PL" sz="1600" dirty="0">
              <a:solidFill>
                <a:srgbClr val="1F1F1F"/>
              </a:solidFill>
              <a:latin typeface="inherit"/>
            </a:endParaRPr>
          </a:p>
          <a:p>
            <a:endParaRPr lang="pl-PL" sz="1600" dirty="0">
              <a:solidFill>
                <a:srgbClr val="1F1F1F"/>
              </a:solidFill>
              <a:latin typeface="inherit"/>
            </a:endParaRPr>
          </a:p>
          <a:p>
            <a:endParaRPr lang="pl-PL" sz="1600" dirty="0">
              <a:solidFill>
                <a:srgbClr val="1F1F1F"/>
              </a:solidFill>
              <a:latin typeface="inherit"/>
            </a:endParaRPr>
          </a:p>
          <a:p>
            <a:endParaRPr lang="pl-PL" sz="1600" dirty="0">
              <a:solidFill>
                <a:srgbClr val="1F1F1F"/>
              </a:solidFill>
              <a:latin typeface="inherit"/>
            </a:endParaRPr>
          </a:p>
          <a:p>
            <a:r>
              <a:rPr lang="pl-PL" sz="1600" dirty="0">
                <a:solidFill>
                  <a:srgbClr val="1F1F1F"/>
                </a:solidFill>
                <a:latin typeface="inherit"/>
              </a:rPr>
              <a:t>F</a:t>
            </a:r>
            <a:r>
              <a:rPr lang="en-US" sz="1600" dirty="0" err="1">
                <a:solidFill>
                  <a:srgbClr val="1F1F1F"/>
                </a:solidFill>
                <a:latin typeface="inherit"/>
              </a:rPr>
              <a:t>requency</a:t>
            </a:r>
            <a:r>
              <a:rPr lang="en-US" sz="1600" dirty="0">
                <a:solidFill>
                  <a:srgbClr val="1F1F1F"/>
                </a:solidFill>
                <a:latin typeface="inherit"/>
              </a:rPr>
              <a:t>-</a:t>
            </a:r>
            <a:r>
              <a:rPr lang="pl-PL" sz="1600" dirty="0">
                <a:solidFill>
                  <a:srgbClr val="1F1F1F"/>
                </a:solidFill>
                <a:latin typeface="inherit"/>
              </a:rPr>
              <a:t> określa średnią liczbę zakupów w danym okresie przez jednego klienta</a:t>
            </a:r>
            <a:br>
              <a:rPr lang="en-US" sz="1600" dirty="0">
                <a:solidFill>
                  <a:srgbClr val="1F1F1F"/>
                </a:solidFill>
                <a:latin typeface="inherit"/>
              </a:rPr>
            </a:br>
            <a:endParaRPr sz="1600" dirty="0">
              <a:solidFill>
                <a:srgbClr val="1F1F1F"/>
              </a:solidFill>
              <a:latin typeface="inherit"/>
            </a:endParaRPr>
          </a:p>
        </p:txBody>
      </p:sp>
      <p:sp>
        <p:nvSpPr>
          <p:cNvPr id="1514" name="Google Shape;1514;g21576fe10e9_0_21"/>
          <p:cNvSpPr txBox="1"/>
          <p:nvPr/>
        </p:nvSpPr>
        <p:spPr>
          <a:xfrm>
            <a:off x="3226989" y="1477581"/>
            <a:ext cx="2579700" cy="461661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solidFill>
                  <a:srgbClr val="1F1F1F"/>
                </a:solidFill>
                <a:latin typeface="inherit"/>
              </a:rPr>
              <a:t>Repurchase- </a:t>
            </a:r>
            <a:r>
              <a:rPr lang="en-US" sz="1600" dirty="0" err="1">
                <a:solidFill>
                  <a:srgbClr val="1F1F1F"/>
                </a:solidFill>
                <a:latin typeface="inherit"/>
              </a:rPr>
              <a:t>Procent</a:t>
            </a:r>
            <a:r>
              <a:rPr lang="en-US" sz="1600" dirty="0">
                <a:solidFill>
                  <a:srgbClr val="1F1F1F"/>
                </a:solidFill>
                <a:latin typeface="inherit"/>
              </a:rPr>
              <a:t> </a:t>
            </a:r>
            <a:r>
              <a:rPr lang="en-US" sz="1600" dirty="0" err="1">
                <a:solidFill>
                  <a:srgbClr val="1F1F1F"/>
                </a:solidFill>
                <a:latin typeface="inherit"/>
              </a:rPr>
              <a:t>lub</a:t>
            </a:r>
            <a:r>
              <a:rPr lang="en-US" sz="1600" dirty="0">
                <a:solidFill>
                  <a:srgbClr val="1F1F1F"/>
                </a:solidFill>
                <a:latin typeface="inherit"/>
              </a:rPr>
              <a:t> </a:t>
            </a:r>
            <a:r>
              <a:rPr lang="en-US" sz="1600" dirty="0" err="1">
                <a:solidFill>
                  <a:srgbClr val="1F1F1F"/>
                </a:solidFill>
                <a:latin typeface="inherit"/>
              </a:rPr>
              <a:t>liczba</a:t>
            </a:r>
            <a:r>
              <a:rPr lang="en-US" sz="1600" dirty="0">
                <a:solidFill>
                  <a:srgbClr val="1F1F1F"/>
                </a:solidFill>
                <a:latin typeface="inherit"/>
              </a:rPr>
              <a:t> </a:t>
            </a:r>
            <a:r>
              <a:rPr lang="en-US" sz="1600" dirty="0" err="1">
                <a:solidFill>
                  <a:srgbClr val="1F1F1F"/>
                </a:solidFill>
                <a:latin typeface="inherit"/>
              </a:rPr>
              <a:t>aktywnych</a:t>
            </a:r>
            <a:r>
              <a:rPr lang="en-US" sz="1600" dirty="0">
                <a:solidFill>
                  <a:srgbClr val="1F1F1F"/>
                </a:solidFill>
                <a:latin typeface="inherit"/>
              </a:rPr>
              <a:t> </a:t>
            </a:r>
            <a:r>
              <a:rPr lang="en-US" sz="1600" dirty="0" err="1">
                <a:solidFill>
                  <a:srgbClr val="1F1F1F"/>
                </a:solidFill>
                <a:latin typeface="inherit"/>
              </a:rPr>
              <a:t>konsumentów</a:t>
            </a:r>
            <a:r>
              <a:rPr lang="en-US" sz="1600" dirty="0">
                <a:solidFill>
                  <a:srgbClr val="1F1F1F"/>
                </a:solidFill>
                <a:latin typeface="inherit"/>
              </a:rPr>
              <a:t> </a:t>
            </a:r>
            <a:r>
              <a:rPr lang="en-US" sz="1600" dirty="0" err="1">
                <a:solidFill>
                  <a:srgbClr val="1F1F1F"/>
                </a:solidFill>
                <a:latin typeface="inherit"/>
              </a:rPr>
              <a:t>marki</a:t>
            </a:r>
            <a:r>
              <a:rPr lang="pl-PL" sz="1600" dirty="0">
                <a:solidFill>
                  <a:srgbClr val="1F1F1F"/>
                </a:solidFill>
                <a:latin typeface="inherit"/>
              </a:rPr>
              <a:t>, którzy kupują więcej niż raz w danym okresie. </a:t>
            </a:r>
          </a:p>
          <a:p>
            <a:pPr marL="0" lvl="0" indent="0" algn="l" rtl="0">
              <a:spcBef>
                <a:spcPts val="0"/>
              </a:spcBef>
              <a:spcAft>
                <a:spcPts val="0"/>
              </a:spcAft>
              <a:buNone/>
            </a:pPr>
            <a:endParaRPr lang="pl-PL" sz="1600" dirty="0">
              <a:solidFill>
                <a:srgbClr val="1F1F1F"/>
              </a:solidFill>
              <a:latin typeface="inherit"/>
            </a:endParaRPr>
          </a:p>
          <a:p>
            <a:pPr marL="0" lvl="0" indent="0" algn="l" rtl="0">
              <a:spcBef>
                <a:spcPts val="0"/>
              </a:spcBef>
              <a:spcAft>
                <a:spcPts val="0"/>
              </a:spcAft>
              <a:buNone/>
            </a:pPr>
            <a:endParaRPr lang="en-US" sz="1600" dirty="0">
              <a:solidFill>
                <a:srgbClr val="1F1F1F"/>
              </a:solidFill>
              <a:latin typeface="inheri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1F1F1F"/>
                </a:solidFill>
                <a:latin typeface="inherit"/>
              </a:rPr>
              <a:t>Frequency</a:t>
            </a:r>
            <a:r>
              <a:rPr lang="pl-PL" sz="1600" dirty="0">
                <a:solidFill>
                  <a:srgbClr val="1F1F1F"/>
                </a:solidFill>
                <a:latin typeface="inherit"/>
              </a:rPr>
              <a:t> </a:t>
            </a:r>
            <a:r>
              <a:rPr lang="en-US" sz="1600" dirty="0">
                <a:solidFill>
                  <a:srgbClr val="1F1F1F"/>
                </a:solidFill>
                <a:latin typeface="inherit"/>
              </a:rPr>
              <a:t>- </a:t>
            </a:r>
            <a:r>
              <a:rPr lang="pl-PL" sz="1600" dirty="0">
                <a:solidFill>
                  <a:srgbClr val="1F1F1F"/>
                </a:solidFill>
                <a:latin typeface="inherit"/>
              </a:rPr>
              <a:t>liczba bezwzględna</a:t>
            </a:r>
          </a:p>
          <a:p>
            <a:pPr marL="0" lvl="0" indent="0" algn="l" rtl="0">
              <a:spcBef>
                <a:spcPts val="0"/>
              </a:spcBef>
              <a:spcAft>
                <a:spcPts val="0"/>
              </a:spcAft>
              <a:buNone/>
            </a:pPr>
            <a:endParaRPr lang="pl-PL" sz="1600" dirty="0"/>
          </a:p>
          <a:p>
            <a:pPr marL="0" lvl="0" indent="0" algn="l" rtl="0">
              <a:spcBef>
                <a:spcPts val="0"/>
              </a:spcBef>
              <a:spcAft>
                <a:spcPts val="0"/>
              </a:spcAft>
              <a:buNone/>
            </a:pPr>
            <a:endParaRPr lang="pl-PL" sz="1600" dirty="0"/>
          </a:p>
          <a:p>
            <a:r>
              <a:rPr lang="pl-PL" sz="1600" dirty="0">
                <a:solidFill>
                  <a:srgbClr val="1F1F1F"/>
                </a:solidFill>
                <a:latin typeface="inherit"/>
              </a:rPr>
              <a:t>Oba współczynniki warto śledzić dynamiki w biznesowo istotnych obszarach np. w zależności od okresów, obszarów geograficznych, specyfik klientów itp.</a:t>
            </a:r>
          </a:p>
        </p:txBody>
      </p:sp>
      <p:sp>
        <p:nvSpPr>
          <p:cNvPr id="1515" name="Google Shape;1515;g21576fe10e9_0_21"/>
          <p:cNvSpPr txBox="1"/>
          <p:nvPr/>
        </p:nvSpPr>
        <p:spPr>
          <a:xfrm>
            <a:off x="6012963" y="1831525"/>
            <a:ext cx="3000000"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solidFill>
                  <a:srgbClr val="1F1F1F"/>
                </a:solidFill>
                <a:latin typeface="inherit"/>
              </a:rPr>
              <a:t>GfK, Nielsen, </a:t>
            </a:r>
            <a:r>
              <a:rPr lang="en-US" sz="1600" dirty="0" err="1">
                <a:solidFill>
                  <a:srgbClr val="1F1F1F"/>
                </a:solidFill>
                <a:latin typeface="inherit"/>
              </a:rPr>
              <a:t>dane</a:t>
            </a:r>
            <a:r>
              <a:rPr lang="en-US" sz="1600" dirty="0">
                <a:solidFill>
                  <a:srgbClr val="1F1F1F"/>
                </a:solidFill>
                <a:latin typeface="inherit"/>
              </a:rPr>
              <a:t> </a:t>
            </a:r>
            <a:r>
              <a:rPr lang="en-US" sz="1600" dirty="0" err="1">
                <a:solidFill>
                  <a:srgbClr val="1F1F1F"/>
                </a:solidFill>
                <a:latin typeface="inherit"/>
              </a:rPr>
              <a:t>własne</a:t>
            </a:r>
            <a:r>
              <a:rPr lang="en-US" sz="1600" dirty="0">
                <a:solidFill>
                  <a:srgbClr val="1F1F1F"/>
                </a:solidFill>
                <a:latin typeface="inherit"/>
              </a:rPr>
              <a:t> </a:t>
            </a:r>
            <a:r>
              <a:rPr lang="en-US" sz="1600" dirty="0" err="1">
                <a:solidFill>
                  <a:srgbClr val="1F1F1F"/>
                </a:solidFill>
                <a:latin typeface="inherit"/>
              </a:rPr>
              <a:t>klienta</a:t>
            </a:r>
            <a:endParaRPr lang="pl-PL" sz="1600" dirty="0">
              <a:solidFill>
                <a:srgbClr val="1F1F1F"/>
              </a:solidFill>
              <a:latin typeface="inherit"/>
            </a:endParaRPr>
          </a:p>
        </p:txBody>
      </p:sp>
      <p:sp>
        <p:nvSpPr>
          <p:cNvPr id="1516" name="Google Shape;1516;g21576fe10e9_0_21"/>
          <p:cNvSpPr txBox="1"/>
          <p:nvPr/>
        </p:nvSpPr>
        <p:spPr>
          <a:xfrm>
            <a:off x="9343125" y="1831525"/>
            <a:ext cx="2814000" cy="513983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solidFill>
                  <a:srgbClr val="1F1F1F"/>
                </a:solidFill>
                <a:latin typeface="inherit"/>
              </a:rPr>
              <a:t>Oba </a:t>
            </a:r>
            <a:r>
              <a:rPr lang="en-US" dirty="0" err="1">
                <a:solidFill>
                  <a:srgbClr val="1F1F1F"/>
                </a:solidFill>
                <a:latin typeface="inherit"/>
              </a:rPr>
              <a:t>wskaźniki</a:t>
            </a:r>
            <a:r>
              <a:rPr lang="en-US" dirty="0">
                <a:solidFill>
                  <a:srgbClr val="1F1F1F"/>
                </a:solidFill>
                <a:latin typeface="inherit"/>
              </a:rPr>
              <a:t> </a:t>
            </a:r>
            <a:r>
              <a:rPr lang="en-US" dirty="0" err="1">
                <a:solidFill>
                  <a:srgbClr val="1F1F1F"/>
                </a:solidFill>
                <a:latin typeface="inherit"/>
              </a:rPr>
              <a:t>określają</a:t>
            </a:r>
            <a:r>
              <a:rPr lang="en-US" dirty="0">
                <a:solidFill>
                  <a:srgbClr val="1F1F1F"/>
                </a:solidFill>
                <a:latin typeface="inherit"/>
              </a:rPr>
              <a:t> </a:t>
            </a:r>
            <a:r>
              <a:rPr lang="en-US" dirty="0" err="1">
                <a:solidFill>
                  <a:srgbClr val="1F1F1F"/>
                </a:solidFill>
                <a:latin typeface="inherit"/>
              </a:rPr>
              <a:t>praktyczny</a:t>
            </a:r>
            <a:r>
              <a:rPr lang="en-US" dirty="0">
                <a:solidFill>
                  <a:srgbClr val="1F1F1F"/>
                </a:solidFill>
                <a:latin typeface="inherit"/>
              </a:rPr>
              <a:t> </a:t>
            </a:r>
            <a:r>
              <a:rPr lang="en-US" dirty="0" err="1">
                <a:solidFill>
                  <a:srgbClr val="1F1F1F"/>
                </a:solidFill>
                <a:latin typeface="inherit"/>
              </a:rPr>
              <a:t>stosunek</a:t>
            </a:r>
            <a:r>
              <a:rPr lang="en-US" dirty="0">
                <a:solidFill>
                  <a:srgbClr val="1F1F1F"/>
                </a:solidFill>
                <a:latin typeface="inherit"/>
              </a:rPr>
              <a:t> </a:t>
            </a:r>
            <a:r>
              <a:rPr lang="en-US" dirty="0" err="1">
                <a:solidFill>
                  <a:srgbClr val="1F1F1F"/>
                </a:solidFill>
                <a:latin typeface="inherit"/>
              </a:rPr>
              <a:t>konsumenta</a:t>
            </a:r>
            <a:r>
              <a:rPr lang="en-US" dirty="0">
                <a:solidFill>
                  <a:srgbClr val="1F1F1F"/>
                </a:solidFill>
                <a:latin typeface="inherit"/>
              </a:rPr>
              <a:t> do </a:t>
            </a:r>
            <a:r>
              <a:rPr lang="en-US" dirty="0" err="1">
                <a:solidFill>
                  <a:srgbClr val="1F1F1F"/>
                </a:solidFill>
                <a:latin typeface="inherit"/>
              </a:rPr>
              <a:t>marki</a:t>
            </a:r>
            <a:r>
              <a:rPr lang="en-US" dirty="0">
                <a:solidFill>
                  <a:srgbClr val="1F1F1F"/>
                </a:solidFill>
                <a:latin typeface="inherit"/>
              </a:rPr>
              <a:t>- </a:t>
            </a:r>
            <a:r>
              <a:rPr lang="en-US" dirty="0" err="1">
                <a:solidFill>
                  <a:srgbClr val="1F1F1F"/>
                </a:solidFill>
                <a:latin typeface="inherit"/>
              </a:rPr>
              <a:t>czy</a:t>
            </a:r>
            <a:r>
              <a:rPr lang="en-US" dirty="0">
                <a:solidFill>
                  <a:srgbClr val="1F1F1F"/>
                </a:solidFill>
                <a:latin typeface="inherit"/>
              </a:rPr>
              <a:t> </a:t>
            </a:r>
            <a:r>
              <a:rPr lang="en-US" dirty="0" err="1">
                <a:solidFill>
                  <a:srgbClr val="1F1F1F"/>
                </a:solidFill>
                <a:latin typeface="inherit"/>
              </a:rPr>
              <a:t>pozostają</a:t>
            </a:r>
            <a:r>
              <a:rPr lang="en-US" dirty="0">
                <a:solidFill>
                  <a:srgbClr val="1F1F1F"/>
                </a:solidFill>
                <a:latin typeface="inherit"/>
              </a:rPr>
              <a:t> </a:t>
            </a:r>
            <a:r>
              <a:rPr lang="en-US" dirty="0" err="1">
                <a:solidFill>
                  <a:srgbClr val="1F1F1F"/>
                </a:solidFill>
                <a:latin typeface="inherit"/>
              </a:rPr>
              <a:t>aktywni</a:t>
            </a:r>
            <a:r>
              <a:rPr lang="en-US" dirty="0">
                <a:solidFill>
                  <a:srgbClr val="1F1F1F"/>
                </a:solidFill>
                <a:latin typeface="inherit"/>
              </a:rPr>
              <a:t> w </a:t>
            </a:r>
            <a:r>
              <a:rPr lang="en-US" dirty="0" err="1">
                <a:solidFill>
                  <a:srgbClr val="1F1F1F"/>
                </a:solidFill>
                <a:latin typeface="inherit"/>
              </a:rPr>
              <a:t>takim</a:t>
            </a:r>
            <a:r>
              <a:rPr lang="en-US" dirty="0">
                <a:solidFill>
                  <a:srgbClr val="1F1F1F"/>
                </a:solidFill>
                <a:latin typeface="inherit"/>
              </a:rPr>
              <a:t> </a:t>
            </a:r>
            <a:r>
              <a:rPr lang="en-US" dirty="0" err="1">
                <a:solidFill>
                  <a:srgbClr val="1F1F1F"/>
                </a:solidFill>
                <a:latin typeface="inherit"/>
              </a:rPr>
              <a:t>samym</a:t>
            </a:r>
            <a:r>
              <a:rPr lang="en-US" dirty="0">
                <a:solidFill>
                  <a:srgbClr val="1F1F1F"/>
                </a:solidFill>
                <a:latin typeface="inherit"/>
              </a:rPr>
              <a:t> </a:t>
            </a:r>
            <a:r>
              <a:rPr lang="en-US" dirty="0" err="1">
                <a:solidFill>
                  <a:srgbClr val="1F1F1F"/>
                </a:solidFill>
                <a:latin typeface="inherit"/>
              </a:rPr>
              <a:t>stopniu</a:t>
            </a:r>
            <a:r>
              <a:rPr lang="en-US" dirty="0">
                <a:solidFill>
                  <a:srgbClr val="1F1F1F"/>
                </a:solidFill>
                <a:latin typeface="inherit"/>
              </a:rPr>
              <a:t>, </a:t>
            </a:r>
            <a:r>
              <a:rPr lang="en-US" dirty="0" err="1">
                <a:solidFill>
                  <a:srgbClr val="1F1F1F"/>
                </a:solidFill>
                <a:latin typeface="inherit"/>
              </a:rPr>
              <a:t>czy</a:t>
            </a:r>
            <a:r>
              <a:rPr lang="en-US" dirty="0">
                <a:solidFill>
                  <a:srgbClr val="1F1F1F"/>
                </a:solidFill>
                <a:latin typeface="inherit"/>
              </a:rPr>
              <a:t> </a:t>
            </a:r>
            <a:r>
              <a:rPr lang="en-US" dirty="0" err="1">
                <a:solidFill>
                  <a:srgbClr val="1F1F1F"/>
                </a:solidFill>
                <a:latin typeface="inherit"/>
              </a:rPr>
              <a:t>odchodzą</a:t>
            </a:r>
            <a:r>
              <a:rPr lang="en-US" dirty="0">
                <a:solidFill>
                  <a:srgbClr val="1F1F1F"/>
                </a:solidFill>
                <a:latin typeface="inherit"/>
              </a:rPr>
              <a:t> od </a:t>
            </a:r>
            <a:r>
              <a:rPr lang="en-US" dirty="0" err="1">
                <a:solidFill>
                  <a:srgbClr val="1F1F1F"/>
                </a:solidFill>
                <a:latin typeface="inherit"/>
              </a:rPr>
              <a:t>marki</a:t>
            </a:r>
            <a:r>
              <a:rPr lang="en-US" dirty="0">
                <a:solidFill>
                  <a:srgbClr val="1F1F1F"/>
                </a:solidFill>
                <a:latin typeface="inherit"/>
              </a:rPr>
              <a:t> </a:t>
            </a:r>
            <a:r>
              <a:rPr lang="en-US" dirty="0" err="1">
                <a:solidFill>
                  <a:srgbClr val="1F1F1F"/>
                </a:solidFill>
                <a:latin typeface="inherit"/>
              </a:rPr>
              <a:t>oraz</a:t>
            </a:r>
            <a:r>
              <a:rPr lang="en-US" dirty="0">
                <a:solidFill>
                  <a:srgbClr val="1F1F1F"/>
                </a:solidFill>
                <a:latin typeface="inherit"/>
              </a:rPr>
              <a:t> </a:t>
            </a:r>
            <a:r>
              <a:rPr lang="en-US" dirty="0" err="1">
                <a:solidFill>
                  <a:srgbClr val="1F1F1F"/>
                </a:solidFill>
                <a:latin typeface="inherit"/>
              </a:rPr>
              <a:t>czy</a:t>
            </a:r>
            <a:r>
              <a:rPr lang="en-US" dirty="0">
                <a:solidFill>
                  <a:srgbClr val="1F1F1F"/>
                </a:solidFill>
                <a:latin typeface="inherit"/>
              </a:rPr>
              <a:t> </a:t>
            </a:r>
            <a:r>
              <a:rPr lang="en-US" dirty="0" err="1">
                <a:solidFill>
                  <a:srgbClr val="1F1F1F"/>
                </a:solidFill>
                <a:latin typeface="inherit"/>
              </a:rPr>
              <a:t>zmienia</a:t>
            </a:r>
            <a:r>
              <a:rPr lang="en-US" dirty="0">
                <a:solidFill>
                  <a:srgbClr val="1F1F1F"/>
                </a:solidFill>
                <a:latin typeface="inherit"/>
              </a:rPr>
              <a:t> </a:t>
            </a:r>
            <a:r>
              <a:rPr lang="en-US" dirty="0" err="1">
                <a:solidFill>
                  <a:srgbClr val="1F1F1F"/>
                </a:solidFill>
                <a:latin typeface="inherit"/>
              </a:rPr>
              <a:t>się</a:t>
            </a:r>
            <a:r>
              <a:rPr lang="en-US" dirty="0">
                <a:solidFill>
                  <a:srgbClr val="1F1F1F"/>
                </a:solidFill>
                <a:latin typeface="inherit"/>
              </a:rPr>
              <a:t> </a:t>
            </a:r>
            <a:r>
              <a:rPr lang="pl-PL" dirty="0">
                <a:solidFill>
                  <a:srgbClr val="1F1F1F"/>
                </a:solidFill>
                <a:latin typeface="inherit"/>
              </a:rPr>
              <a:t>częstotliwość</a:t>
            </a:r>
            <a:r>
              <a:rPr lang="en-US" dirty="0">
                <a:solidFill>
                  <a:srgbClr val="1F1F1F"/>
                </a:solidFill>
                <a:latin typeface="inherit"/>
              </a:rPr>
              <a:t> ich </a:t>
            </a:r>
            <a:r>
              <a:rPr lang="en-US" dirty="0" err="1">
                <a:solidFill>
                  <a:srgbClr val="1F1F1F"/>
                </a:solidFill>
                <a:latin typeface="inherit"/>
              </a:rPr>
              <a:t>zakup</a:t>
            </a:r>
            <a:r>
              <a:rPr lang="pl-PL" dirty="0">
                <a:solidFill>
                  <a:srgbClr val="1F1F1F"/>
                </a:solidFill>
                <a:latin typeface="inherit"/>
              </a:rPr>
              <a:t>ów</a:t>
            </a:r>
            <a:r>
              <a:rPr lang="en-US" dirty="0">
                <a:solidFill>
                  <a:srgbClr val="1F1F1F"/>
                </a:solidFill>
                <a:latin typeface="inherit"/>
              </a:rPr>
              <a:t>.</a:t>
            </a:r>
            <a:endParaRPr lang="pl-PL" dirty="0">
              <a:solidFill>
                <a:srgbClr val="1F1F1F"/>
              </a:solidFill>
              <a:latin typeface="inherit"/>
            </a:endParaRPr>
          </a:p>
          <a:p>
            <a:pPr marL="0" lvl="0" indent="0" algn="l" rtl="0">
              <a:spcBef>
                <a:spcPts val="0"/>
              </a:spcBef>
              <a:spcAft>
                <a:spcPts val="0"/>
              </a:spcAft>
              <a:buNone/>
            </a:pPr>
            <a:endParaRPr lang="en-US" dirty="0">
              <a:solidFill>
                <a:srgbClr val="1F1F1F"/>
              </a:solidFill>
              <a:latin typeface="inherit"/>
            </a:endParaRPr>
          </a:p>
          <a:p>
            <a:pPr marL="0" lvl="0" indent="0" algn="l" rtl="0">
              <a:spcBef>
                <a:spcPts val="0"/>
              </a:spcBef>
              <a:spcAft>
                <a:spcPts val="0"/>
              </a:spcAft>
              <a:buNone/>
            </a:pPr>
            <a:r>
              <a:rPr lang="en-US" dirty="0">
                <a:solidFill>
                  <a:srgbClr val="1F1F1F"/>
                </a:solidFill>
                <a:latin typeface="inherit"/>
              </a:rPr>
              <a:t>Analiza </a:t>
            </a:r>
            <a:r>
              <a:rPr lang="en-US" dirty="0" err="1">
                <a:solidFill>
                  <a:srgbClr val="1F1F1F"/>
                </a:solidFill>
                <a:latin typeface="inherit"/>
              </a:rPr>
              <a:t>obu</a:t>
            </a:r>
            <a:r>
              <a:rPr lang="en-US" dirty="0">
                <a:solidFill>
                  <a:srgbClr val="1F1F1F"/>
                </a:solidFill>
                <a:latin typeface="inherit"/>
              </a:rPr>
              <a:t> </a:t>
            </a:r>
            <a:r>
              <a:rPr lang="en-US" dirty="0" err="1">
                <a:solidFill>
                  <a:srgbClr val="1F1F1F"/>
                </a:solidFill>
                <a:latin typeface="inherit"/>
              </a:rPr>
              <a:t>czynników</a:t>
            </a:r>
            <a:r>
              <a:rPr lang="en-US" dirty="0">
                <a:solidFill>
                  <a:srgbClr val="1F1F1F"/>
                </a:solidFill>
                <a:latin typeface="inherit"/>
              </a:rPr>
              <a:t> ma </a:t>
            </a:r>
            <a:r>
              <a:rPr lang="en-US" dirty="0" err="1">
                <a:solidFill>
                  <a:srgbClr val="1F1F1F"/>
                </a:solidFill>
                <a:latin typeface="inherit"/>
              </a:rPr>
              <a:t>znaczenie</a:t>
            </a:r>
            <a:r>
              <a:rPr lang="en-US" dirty="0">
                <a:solidFill>
                  <a:srgbClr val="1F1F1F"/>
                </a:solidFill>
                <a:latin typeface="inherit"/>
              </a:rPr>
              <a:t> </a:t>
            </a:r>
            <a:r>
              <a:rPr lang="en-US" dirty="0" err="1">
                <a:solidFill>
                  <a:srgbClr val="1F1F1F"/>
                </a:solidFill>
                <a:latin typeface="inherit"/>
              </a:rPr>
              <a:t>nie</a:t>
            </a:r>
            <a:r>
              <a:rPr lang="en-US" dirty="0">
                <a:solidFill>
                  <a:srgbClr val="1F1F1F"/>
                </a:solidFill>
                <a:latin typeface="inherit"/>
              </a:rPr>
              <a:t> </a:t>
            </a:r>
            <a:r>
              <a:rPr lang="en-US" dirty="0" err="1">
                <a:solidFill>
                  <a:srgbClr val="1F1F1F"/>
                </a:solidFill>
                <a:latin typeface="inherit"/>
              </a:rPr>
              <a:t>tylko</a:t>
            </a:r>
            <a:r>
              <a:rPr lang="en-US" dirty="0">
                <a:solidFill>
                  <a:srgbClr val="1F1F1F"/>
                </a:solidFill>
                <a:latin typeface="inherit"/>
              </a:rPr>
              <a:t> </a:t>
            </a:r>
            <a:r>
              <a:rPr lang="en-US" dirty="0" err="1">
                <a:solidFill>
                  <a:srgbClr val="1F1F1F"/>
                </a:solidFill>
                <a:latin typeface="inherit"/>
              </a:rPr>
              <a:t>przy</a:t>
            </a:r>
            <a:r>
              <a:rPr lang="en-US" dirty="0">
                <a:solidFill>
                  <a:srgbClr val="1F1F1F"/>
                </a:solidFill>
                <a:latin typeface="inherit"/>
              </a:rPr>
              <a:t> </a:t>
            </a:r>
            <a:r>
              <a:rPr lang="en-US" dirty="0" err="1">
                <a:solidFill>
                  <a:srgbClr val="1F1F1F"/>
                </a:solidFill>
                <a:latin typeface="inherit"/>
              </a:rPr>
              <a:t>analizie</a:t>
            </a:r>
            <a:r>
              <a:rPr lang="en-US" dirty="0">
                <a:solidFill>
                  <a:srgbClr val="1F1F1F"/>
                </a:solidFill>
                <a:latin typeface="inherit"/>
              </a:rPr>
              <a:t> </a:t>
            </a:r>
            <a:r>
              <a:rPr lang="en-US" dirty="0" err="1">
                <a:solidFill>
                  <a:srgbClr val="1F1F1F"/>
                </a:solidFill>
                <a:latin typeface="inherit"/>
              </a:rPr>
              <a:t>stosunku</a:t>
            </a:r>
            <a:r>
              <a:rPr lang="en-US" dirty="0">
                <a:solidFill>
                  <a:srgbClr val="1F1F1F"/>
                </a:solidFill>
                <a:latin typeface="inherit"/>
              </a:rPr>
              <a:t> </a:t>
            </a:r>
            <a:r>
              <a:rPr lang="en-US" dirty="0" err="1">
                <a:solidFill>
                  <a:srgbClr val="1F1F1F"/>
                </a:solidFill>
                <a:latin typeface="inherit"/>
              </a:rPr>
              <a:t>użytkownika</a:t>
            </a:r>
            <a:r>
              <a:rPr lang="en-US" dirty="0">
                <a:solidFill>
                  <a:srgbClr val="1F1F1F"/>
                </a:solidFill>
                <a:latin typeface="inherit"/>
              </a:rPr>
              <a:t> do </a:t>
            </a:r>
            <a:r>
              <a:rPr lang="en-US" dirty="0" err="1">
                <a:solidFill>
                  <a:srgbClr val="1F1F1F"/>
                </a:solidFill>
                <a:latin typeface="inherit"/>
              </a:rPr>
              <a:t>danej</a:t>
            </a:r>
            <a:r>
              <a:rPr lang="en-US" dirty="0">
                <a:solidFill>
                  <a:srgbClr val="1F1F1F"/>
                </a:solidFill>
                <a:latin typeface="inherit"/>
              </a:rPr>
              <a:t> </a:t>
            </a:r>
            <a:r>
              <a:rPr lang="en-US" dirty="0" err="1">
                <a:solidFill>
                  <a:srgbClr val="1F1F1F"/>
                </a:solidFill>
                <a:latin typeface="inherit"/>
              </a:rPr>
              <a:t>marki</a:t>
            </a:r>
            <a:r>
              <a:rPr lang="en-US" dirty="0">
                <a:solidFill>
                  <a:srgbClr val="1F1F1F"/>
                </a:solidFill>
                <a:latin typeface="inherit"/>
              </a:rPr>
              <a:t>, ale </a:t>
            </a:r>
            <a:r>
              <a:rPr lang="en-US" dirty="0" err="1">
                <a:solidFill>
                  <a:srgbClr val="1F1F1F"/>
                </a:solidFill>
                <a:latin typeface="inherit"/>
              </a:rPr>
              <a:t>także</a:t>
            </a:r>
            <a:r>
              <a:rPr lang="en-US" dirty="0">
                <a:solidFill>
                  <a:srgbClr val="1F1F1F"/>
                </a:solidFill>
                <a:latin typeface="inherit"/>
              </a:rPr>
              <a:t> </a:t>
            </a:r>
            <a:r>
              <a:rPr lang="en-US" dirty="0" err="1">
                <a:solidFill>
                  <a:srgbClr val="1F1F1F"/>
                </a:solidFill>
                <a:latin typeface="inherit"/>
              </a:rPr>
              <a:t>może</a:t>
            </a:r>
            <a:r>
              <a:rPr lang="en-US" dirty="0">
                <a:solidFill>
                  <a:srgbClr val="1F1F1F"/>
                </a:solidFill>
                <a:latin typeface="inherit"/>
              </a:rPr>
              <a:t> </a:t>
            </a:r>
            <a:r>
              <a:rPr lang="en-US" dirty="0" err="1">
                <a:solidFill>
                  <a:srgbClr val="1F1F1F"/>
                </a:solidFill>
                <a:latin typeface="inherit"/>
              </a:rPr>
              <a:t>wskazywać</a:t>
            </a:r>
            <a:r>
              <a:rPr lang="en-US" dirty="0">
                <a:solidFill>
                  <a:srgbClr val="1F1F1F"/>
                </a:solidFill>
                <a:latin typeface="inherit"/>
              </a:rPr>
              <a:t> </a:t>
            </a:r>
            <a:r>
              <a:rPr lang="en-US" dirty="0" err="1">
                <a:solidFill>
                  <a:srgbClr val="1F1F1F"/>
                </a:solidFill>
                <a:latin typeface="inherit"/>
              </a:rPr>
              <a:t>na</a:t>
            </a:r>
            <a:r>
              <a:rPr lang="en-US" dirty="0">
                <a:solidFill>
                  <a:srgbClr val="1F1F1F"/>
                </a:solidFill>
                <a:latin typeface="inherit"/>
              </a:rPr>
              <a:t> </a:t>
            </a:r>
            <a:r>
              <a:rPr lang="en-US" dirty="0" err="1">
                <a:solidFill>
                  <a:srgbClr val="1F1F1F"/>
                </a:solidFill>
                <a:latin typeface="inherit"/>
              </a:rPr>
              <a:t>istotne</a:t>
            </a:r>
            <a:r>
              <a:rPr lang="en-US" dirty="0">
                <a:solidFill>
                  <a:srgbClr val="1F1F1F"/>
                </a:solidFill>
                <a:latin typeface="inherit"/>
              </a:rPr>
              <a:t> </a:t>
            </a:r>
            <a:r>
              <a:rPr lang="en-US" dirty="0" err="1">
                <a:solidFill>
                  <a:srgbClr val="1F1F1F"/>
                </a:solidFill>
                <a:latin typeface="inherit"/>
              </a:rPr>
              <a:t>zmiany</a:t>
            </a:r>
            <a:r>
              <a:rPr lang="en-US" dirty="0">
                <a:solidFill>
                  <a:srgbClr val="1F1F1F"/>
                </a:solidFill>
                <a:latin typeface="inherit"/>
              </a:rPr>
              <a:t> </a:t>
            </a:r>
            <a:r>
              <a:rPr lang="en-US" dirty="0" err="1">
                <a:solidFill>
                  <a:srgbClr val="1F1F1F"/>
                </a:solidFill>
                <a:latin typeface="inherit"/>
              </a:rPr>
              <a:t>konsumenckie</a:t>
            </a:r>
            <a:r>
              <a:rPr lang="en-US" dirty="0">
                <a:solidFill>
                  <a:srgbClr val="1F1F1F"/>
                </a:solidFill>
                <a:latin typeface="inherit"/>
              </a:rPr>
              <a:t>, co w </a:t>
            </a:r>
            <a:r>
              <a:rPr lang="en-US" dirty="0" err="1">
                <a:solidFill>
                  <a:srgbClr val="1F1F1F"/>
                </a:solidFill>
                <a:latin typeface="inherit"/>
              </a:rPr>
              <a:t>dłuższej</a:t>
            </a:r>
            <a:r>
              <a:rPr lang="en-US" dirty="0">
                <a:solidFill>
                  <a:srgbClr val="1F1F1F"/>
                </a:solidFill>
                <a:latin typeface="inherit"/>
              </a:rPr>
              <a:t> </a:t>
            </a:r>
            <a:r>
              <a:rPr lang="en-US" dirty="0" err="1">
                <a:solidFill>
                  <a:srgbClr val="1F1F1F"/>
                </a:solidFill>
                <a:latin typeface="inherit"/>
              </a:rPr>
              <a:t>perspektywnie</a:t>
            </a:r>
            <a:r>
              <a:rPr lang="en-US" dirty="0">
                <a:solidFill>
                  <a:srgbClr val="1F1F1F"/>
                </a:solidFill>
                <a:latin typeface="inherit"/>
              </a:rPr>
              <a:t> </a:t>
            </a:r>
            <a:r>
              <a:rPr lang="en-US" dirty="0" err="1">
                <a:solidFill>
                  <a:srgbClr val="1F1F1F"/>
                </a:solidFill>
                <a:latin typeface="inherit"/>
              </a:rPr>
              <a:t>pomoże</a:t>
            </a:r>
            <a:r>
              <a:rPr lang="en-US" dirty="0">
                <a:solidFill>
                  <a:srgbClr val="1F1F1F"/>
                </a:solidFill>
                <a:latin typeface="inherit"/>
              </a:rPr>
              <a:t> </a:t>
            </a:r>
            <a:r>
              <a:rPr lang="en-US" dirty="0" err="1">
                <a:solidFill>
                  <a:srgbClr val="1F1F1F"/>
                </a:solidFill>
                <a:latin typeface="inherit"/>
              </a:rPr>
              <a:t>marce</a:t>
            </a:r>
            <a:r>
              <a:rPr lang="en-US" dirty="0">
                <a:solidFill>
                  <a:srgbClr val="1F1F1F"/>
                </a:solidFill>
                <a:latin typeface="inherit"/>
              </a:rPr>
              <a:t> </a:t>
            </a:r>
            <a:r>
              <a:rPr lang="en-US" dirty="0" err="1">
                <a:solidFill>
                  <a:srgbClr val="1F1F1F"/>
                </a:solidFill>
                <a:latin typeface="inherit"/>
              </a:rPr>
              <a:t>szybciej</a:t>
            </a:r>
            <a:r>
              <a:rPr lang="en-US" dirty="0">
                <a:solidFill>
                  <a:srgbClr val="1F1F1F"/>
                </a:solidFill>
                <a:latin typeface="inherit"/>
              </a:rPr>
              <a:t> </a:t>
            </a:r>
            <a:r>
              <a:rPr lang="en-US" dirty="0" err="1">
                <a:solidFill>
                  <a:srgbClr val="1F1F1F"/>
                </a:solidFill>
                <a:latin typeface="inherit"/>
              </a:rPr>
              <a:t>zaadresować</a:t>
            </a:r>
            <a:r>
              <a:rPr lang="en-US" dirty="0">
                <a:solidFill>
                  <a:srgbClr val="1F1F1F"/>
                </a:solidFill>
                <a:latin typeface="inherit"/>
              </a:rPr>
              <a:t> </a:t>
            </a:r>
            <a:r>
              <a:rPr lang="en-US" dirty="0" err="1">
                <a:solidFill>
                  <a:srgbClr val="1F1F1F"/>
                </a:solidFill>
                <a:latin typeface="inherit"/>
              </a:rPr>
              <a:t>nowe</a:t>
            </a:r>
            <a:r>
              <a:rPr lang="en-US" dirty="0">
                <a:solidFill>
                  <a:srgbClr val="1F1F1F"/>
                </a:solidFill>
                <a:latin typeface="inherit"/>
              </a:rPr>
              <a:t> </a:t>
            </a:r>
            <a:r>
              <a:rPr lang="en-US" dirty="0" err="1">
                <a:solidFill>
                  <a:srgbClr val="1F1F1F"/>
                </a:solidFill>
                <a:latin typeface="inherit"/>
              </a:rPr>
              <a:t>potrzeby</a:t>
            </a:r>
            <a:r>
              <a:rPr lang="en-US" dirty="0">
                <a:solidFill>
                  <a:srgbClr val="1F1F1F"/>
                </a:solidFill>
                <a:latin typeface="inherit"/>
              </a:rPr>
              <a:t> </a:t>
            </a:r>
            <a:r>
              <a:rPr lang="en-US" dirty="0" err="1">
                <a:solidFill>
                  <a:srgbClr val="1F1F1F"/>
                </a:solidFill>
                <a:latin typeface="inherit"/>
              </a:rPr>
              <a:t>konsumenta</a:t>
            </a:r>
            <a:endParaRPr lang="pl-PL" dirty="0">
              <a:solidFill>
                <a:srgbClr val="1F1F1F"/>
              </a:solidFill>
              <a:latin typeface="inherit"/>
            </a:endParaRPr>
          </a:p>
          <a:p>
            <a:pPr marL="0" lvl="0" indent="0" algn="l" rtl="0">
              <a:spcBef>
                <a:spcPts val="0"/>
              </a:spcBef>
              <a:spcAft>
                <a:spcPts val="0"/>
              </a:spcAft>
              <a:buNone/>
            </a:pPr>
            <a:endParaRPr lang="pl-PL" dirty="0">
              <a:solidFill>
                <a:srgbClr val="1F1F1F"/>
              </a:solidFill>
              <a:latin typeface="inherit"/>
            </a:endParaRPr>
          </a:p>
          <a:p>
            <a:r>
              <a:rPr lang="pl-PL" dirty="0">
                <a:solidFill>
                  <a:srgbClr val="1F1F1F"/>
                </a:solidFill>
                <a:latin typeface="inherit"/>
              </a:rPr>
              <a:t>Wpływa na wskaźniki efektywnościowe  biznesu gdyż sprzedaż obecnemu Klientowi jest zwykle tańsza niż pozyskanie nowego Klienta z rynku ( dla większości branż) </a:t>
            </a:r>
          </a:p>
          <a:p>
            <a:pPr marL="0" lvl="0" indent="0" algn="l" rtl="0">
              <a:spcBef>
                <a:spcPts val="0"/>
              </a:spcBef>
              <a:spcAft>
                <a:spcPts val="0"/>
              </a:spcAft>
              <a:buNone/>
            </a:pPr>
            <a:endParaRPr lang="pl-PL" b="1" dirty="0">
              <a:solidFill>
                <a:srgbClr val="1F1F1F"/>
              </a:solidFill>
              <a:latin typeface="inherit"/>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5" name="Google Shape;1505;g21576fe10e9_0_21"/>
          <p:cNvSpPr txBox="1">
            <a:spLocks noGrp="1"/>
          </p:cNvSpPr>
          <p:nvPr>
            <p:ph type="title"/>
          </p:nvPr>
        </p:nvSpPr>
        <p:spPr>
          <a:xfrm>
            <a:off x="0" y="149725"/>
            <a:ext cx="12156900" cy="7950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pl-PL" sz="3200" dirty="0"/>
              <a:t> 10. KPI Wskaźnik satysfakcji klienta (Customer </a:t>
            </a:r>
            <a:r>
              <a:rPr lang="pl-PL" sz="3200" dirty="0" err="1"/>
              <a:t>satisfaction</a:t>
            </a:r>
            <a:r>
              <a:rPr lang="pl-PL" sz="3200" dirty="0"/>
              <a:t> - CSI)</a:t>
            </a:r>
            <a:endParaRPr sz="3200" dirty="0"/>
          </a:p>
          <a:p>
            <a:pPr marL="0" lvl="0" indent="0" algn="l" rtl="0">
              <a:spcBef>
                <a:spcPts val="0"/>
              </a:spcBef>
              <a:spcAft>
                <a:spcPts val="0"/>
              </a:spcAft>
              <a:buNone/>
            </a:pPr>
            <a:endParaRPr sz="3700" dirty="0"/>
          </a:p>
        </p:txBody>
      </p:sp>
      <p:cxnSp>
        <p:nvCxnSpPr>
          <p:cNvPr id="1506" name="Google Shape;1506;g21576fe10e9_0_21"/>
          <p:cNvCxnSpPr/>
          <p:nvPr/>
        </p:nvCxnSpPr>
        <p:spPr>
          <a:xfrm>
            <a:off x="3143100" y="1097125"/>
            <a:ext cx="0" cy="5575800"/>
          </a:xfrm>
          <a:prstGeom prst="straightConnector1">
            <a:avLst/>
          </a:prstGeom>
          <a:noFill/>
          <a:ln w="9525" cap="flat" cmpd="sng">
            <a:solidFill>
              <a:schemeClr val="dk2"/>
            </a:solidFill>
            <a:prstDash val="solid"/>
            <a:round/>
            <a:headEnd type="none" w="med" len="med"/>
            <a:tailEnd type="none" w="med" len="med"/>
          </a:ln>
        </p:spPr>
      </p:cxnSp>
      <p:sp>
        <p:nvSpPr>
          <p:cNvPr id="1507" name="Google Shape;1507;g21576fe10e9_0_21"/>
          <p:cNvSpPr txBox="1"/>
          <p:nvPr/>
        </p:nvSpPr>
        <p:spPr>
          <a:xfrm>
            <a:off x="493975" y="944725"/>
            <a:ext cx="2408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Definicja</a:t>
            </a:r>
            <a:endParaRPr sz="2800" b="1">
              <a:solidFill>
                <a:schemeClr val="dk1"/>
              </a:solidFill>
              <a:latin typeface="Calibri"/>
              <a:ea typeface="Calibri"/>
              <a:cs typeface="Calibri"/>
              <a:sym typeface="Calibri"/>
            </a:endParaRPr>
          </a:p>
        </p:txBody>
      </p:sp>
      <p:sp>
        <p:nvSpPr>
          <p:cNvPr id="1508" name="Google Shape;1508;g21576fe10e9_0_21"/>
          <p:cNvSpPr txBox="1"/>
          <p:nvPr/>
        </p:nvSpPr>
        <p:spPr>
          <a:xfrm>
            <a:off x="3380925" y="9447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Mierniki</a:t>
            </a:r>
            <a:endParaRPr sz="2800" b="1">
              <a:solidFill>
                <a:schemeClr val="dk1"/>
              </a:solidFill>
              <a:latin typeface="Calibri"/>
              <a:ea typeface="Calibri"/>
              <a:cs typeface="Calibri"/>
              <a:sym typeface="Calibri"/>
            </a:endParaRPr>
          </a:p>
        </p:txBody>
      </p:sp>
      <p:cxnSp>
        <p:nvCxnSpPr>
          <p:cNvPr id="1509" name="Google Shape;1509;g21576fe10e9_0_21"/>
          <p:cNvCxnSpPr/>
          <p:nvPr/>
        </p:nvCxnSpPr>
        <p:spPr>
          <a:xfrm>
            <a:off x="9184250" y="1279225"/>
            <a:ext cx="0" cy="5575800"/>
          </a:xfrm>
          <a:prstGeom prst="straightConnector1">
            <a:avLst/>
          </a:prstGeom>
          <a:noFill/>
          <a:ln w="9525" cap="flat" cmpd="sng">
            <a:solidFill>
              <a:schemeClr val="dk2"/>
            </a:solidFill>
            <a:prstDash val="solid"/>
            <a:round/>
            <a:headEnd type="none" w="med" len="med"/>
            <a:tailEnd type="none" w="med" len="med"/>
          </a:ln>
        </p:spPr>
      </p:cxnSp>
      <p:sp>
        <p:nvSpPr>
          <p:cNvPr id="1510" name="Google Shape;1510;g21576fe10e9_0_21"/>
          <p:cNvSpPr txBox="1"/>
          <p:nvPr/>
        </p:nvSpPr>
        <p:spPr>
          <a:xfrm>
            <a:off x="6012350" y="944725"/>
            <a:ext cx="30000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dirty="0">
                <a:solidFill>
                  <a:schemeClr val="dk1"/>
                </a:solidFill>
                <a:latin typeface="Calibri"/>
                <a:ea typeface="Calibri"/>
                <a:cs typeface="Calibri"/>
                <a:sym typeface="Calibri"/>
              </a:rPr>
              <a:t>Źródło danych</a:t>
            </a:r>
            <a:endParaRPr sz="2800" b="1" dirty="0">
              <a:solidFill>
                <a:schemeClr val="dk1"/>
              </a:solidFill>
              <a:latin typeface="Calibri"/>
              <a:ea typeface="Calibri"/>
              <a:cs typeface="Calibri"/>
              <a:sym typeface="Calibri"/>
            </a:endParaRPr>
          </a:p>
        </p:txBody>
      </p:sp>
      <p:sp>
        <p:nvSpPr>
          <p:cNvPr id="1511" name="Google Shape;1511;g21576fe10e9_0_21"/>
          <p:cNvSpPr txBox="1"/>
          <p:nvPr/>
        </p:nvSpPr>
        <p:spPr>
          <a:xfrm>
            <a:off x="9367850" y="812225"/>
            <a:ext cx="29121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Management reference</a:t>
            </a:r>
            <a:endParaRPr sz="2800" b="1">
              <a:solidFill>
                <a:schemeClr val="dk1"/>
              </a:solidFill>
              <a:latin typeface="Calibri"/>
              <a:ea typeface="Calibri"/>
              <a:cs typeface="Calibri"/>
              <a:sym typeface="Calibri"/>
            </a:endParaRPr>
          </a:p>
        </p:txBody>
      </p:sp>
      <p:cxnSp>
        <p:nvCxnSpPr>
          <p:cNvPr id="1512" name="Google Shape;1512;g21576fe10e9_0_21"/>
          <p:cNvCxnSpPr/>
          <p:nvPr/>
        </p:nvCxnSpPr>
        <p:spPr>
          <a:xfrm>
            <a:off x="5841675" y="1097125"/>
            <a:ext cx="0" cy="5575800"/>
          </a:xfrm>
          <a:prstGeom prst="straightConnector1">
            <a:avLst/>
          </a:prstGeom>
          <a:noFill/>
          <a:ln w="9525" cap="flat" cmpd="sng">
            <a:solidFill>
              <a:schemeClr val="dk2"/>
            </a:solidFill>
            <a:prstDash val="solid"/>
            <a:round/>
            <a:headEnd type="none" w="med" len="med"/>
            <a:tailEnd type="none" w="med" len="med"/>
          </a:ln>
        </p:spPr>
      </p:cxnSp>
      <p:sp>
        <p:nvSpPr>
          <p:cNvPr id="1513" name="Google Shape;1513;g21576fe10e9_0_21"/>
          <p:cNvSpPr txBox="1"/>
          <p:nvPr/>
        </p:nvSpPr>
        <p:spPr>
          <a:xfrm>
            <a:off x="184325" y="1590925"/>
            <a:ext cx="2814000" cy="449350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PL" dirty="0">
                <a:solidFill>
                  <a:srgbClr val="1F1F1F"/>
                </a:solidFill>
                <a:latin typeface="inherit"/>
              </a:rPr>
              <a:t>CSI (ang. Customer </a:t>
            </a:r>
            <a:r>
              <a:rPr lang="pl-PL" dirty="0" err="1">
                <a:solidFill>
                  <a:srgbClr val="1F1F1F"/>
                </a:solidFill>
                <a:latin typeface="inherit"/>
              </a:rPr>
              <a:t>Satisfaction</a:t>
            </a:r>
            <a:r>
              <a:rPr lang="pl-PL" dirty="0">
                <a:solidFill>
                  <a:srgbClr val="1F1F1F"/>
                </a:solidFill>
                <a:latin typeface="inherit"/>
              </a:rPr>
              <a:t> Index) to miara satysfakcji klienta oparta na trzech pytaniach, w których odpowiedź jest ważona tak, aby stanowiła wartość średnią. Jest to następnie porównywane ze skorygowaną średnią wartością, aby stworzyć wartość indeksu dla marki.</a:t>
            </a:r>
            <a:endParaRPr dirty="0">
              <a:solidFill>
                <a:srgbClr val="1F1F1F"/>
              </a:solidFill>
              <a:latin typeface="inherit"/>
            </a:endParaRPr>
          </a:p>
          <a:p>
            <a:pPr marL="0" lvl="0" indent="0" algn="l" rtl="0">
              <a:spcBef>
                <a:spcPts val="0"/>
              </a:spcBef>
              <a:spcAft>
                <a:spcPts val="0"/>
              </a:spcAft>
              <a:buNone/>
            </a:pPr>
            <a:endParaRPr lang="pl-PL" dirty="0">
              <a:solidFill>
                <a:srgbClr val="1F1F1F"/>
              </a:solidFill>
              <a:latin typeface="inherit"/>
            </a:endParaRPr>
          </a:p>
          <a:p>
            <a:pPr marL="0" lvl="0" indent="0" algn="l" rtl="0">
              <a:spcBef>
                <a:spcPts val="0"/>
              </a:spcBef>
              <a:spcAft>
                <a:spcPts val="0"/>
              </a:spcAft>
              <a:buNone/>
            </a:pPr>
            <a:endParaRPr lang="pl-PL" dirty="0">
              <a:solidFill>
                <a:srgbClr val="1F1F1F"/>
              </a:solidFill>
              <a:latin typeface="inherit"/>
            </a:endParaRPr>
          </a:p>
          <a:p>
            <a:pPr marL="0" lvl="0" indent="0" algn="l" rtl="0">
              <a:spcBef>
                <a:spcPts val="0"/>
              </a:spcBef>
              <a:spcAft>
                <a:spcPts val="0"/>
              </a:spcAft>
              <a:buNone/>
            </a:pPr>
            <a:r>
              <a:rPr lang="pl-PL" dirty="0">
                <a:solidFill>
                  <a:srgbClr val="1F1F1F"/>
                </a:solidFill>
                <a:latin typeface="inherit"/>
              </a:rPr>
              <a:t>Uwaga: Badanie CSI zwykle obejmuje również szereg parametrów, które, jak się uważa, wpływają na zadowolenie klienta, aby sprawdzić, jak te wartości korelują z wynikiem CSI. Ponadto badanie CSI często obejmuje również szereg odrębnych pytań dotyczących aspektów lojalności klientów.</a:t>
            </a:r>
            <a:endParaRPr dirty="0">
              <a:solidFill>
                <a:srgbClr val="1F1F1F"/>
              </a:solidFill>
              <a:latin typeface="inherit"/>
            </a:endParaRPr>
          </a:p>
        </p:txBody>
      </p:sp>
      <p:sp>
        <p:nvSpPr>
          <p:cNvPr id="1514" name="Google Shape;1514;g21576fe10e9_0_21"/>
          <p:cNvSpPr txBox="1"/>
          <p:nvPr/>
        </p:nvSpPr>
        <p:spPr>
          <a:xfrm>
            <a:off x="3287875" y="1590925"/>
            <a:ext cx="2579700" cy="36317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PL" sz="1600" dirty="0">
                <a:solidFill>
                  <a:srgbClr val="1F1F1F"/>
                </a:solidFill>
                <a:latin typeface="inherit"/>
              </a:rPr>
              <a:t>Indeks (0-100) oparty na wyniku odpowiedzi na trzy pytania w porównaniu do normy.</a:t>
            </a:r>
          </a:p>
          <a:p>
            <a:pPr marL="0" lvl="0" indent="0" algn="l" rtl="0">
              <a:spcBef>
                <a:spcPts val="0"/>
              </a:spcBef>
              <a:spcAft>
                <a:spcPts val="0"/>
              </a:spcAft>
              <a:buNone/>
            </a:pPr>
            <a:endParaRPr sz="1600" dirty="0">
              <a:solidFill>
                <a:srgbClr val="1F1F1F"/>
              </a:solidFill>
              <a:latin typeface="inherit"/>
            </a:endParaRPr>
          </a:p>
          <a:p>
            <a:pPr marL="0" lvl="0" indent="0" algn="l" rtl="0">
              <a:spcBef>
                <a:spcPts val="0"/>
              </a:spcBef>
              <a:spcAft>
                <a:spcPts val="0"/>
              </a:spcAft>
              <a:buNone/>
            </a:pPr>
            <a:r>
              <a:rPr lang="pl-PL" sz="1600" dirty="0">
                <a:solidFill>
                  <a:srgbClr val="1F1F1F"/>
                </a:solidFill>
                <a:latin typeface="inherit"/>
              </a:rPr>
              <a:t>Uwaga: Nie ma formalnego standardu dla pomiaru CSI, ale te trzy pytania i ocena mogą służyć jako wspólne, bazowe podejście.</a:t>
            </a:r>
            <a:br>
              <a:rPr lang="en-US" sz="1600" dirty="0">
                <a:solidFill>
                  <a:srgbClr val="1F1F1F"/>
                </a:solidFill>
                <a:latin typeface="inherit"/>
              </a:rPr>
            </a:br>
            <a:endParaRPr lang="pl-PL" sz="1600" dirty="0">
              <a:solidFill>
                <a:srgbClr val="1F1F1F"/>
              </a:solidFill>
              <a:latin typeface="inherit"/>
            </a:endParaRPr>
          </a:p>
          <a:p>
            <a:pPr marL="0" lvl="0" indent="0" algn="l" rtl="0">
              <a:spcBef>
                <a:spcPts val="0"/>
              </a:spcBef>
              <a:spcAft>
                <a:spcPts val="0"/>
              </a:spcAft>
              <a:buNone/>
            </a:pPr>
            <a:r>
              <a:rPr lang="pl-PL" sz="1600" dirty="0">
                <a:solidFill>
                  <a:srgbClr val="1F1F1F"/>
                </a:solidFill>
                <a:latin typeface="inherit"/>
              </a:rPr>
              <a:t>Jak w przypadku większości wskaźników warto jest śledzić dynamiki.</a:t>
            </a:r>
            <a:endParaRPr sz="1600" dirty="0">
              <a:solidFill>
                <a:srgbClr val="1F1F1F"/>
              </a:solidFill>
              <a:latin typeface="inherit"/>
            </a:endParaRPr>
          </a:p>
        </p:txBody>
      </p:sp>
      <p:sp>
        <p:nvSpPr>
          <p:cNvPr id="1515" name="Google Shape;1515;g21576fe10e9_0_21"/>
          <p:cNvSpPr txBox="1"/>
          <p:nvPr/>
        </p:nvSpPr>
        <p:spPr>
          <a:xfrm>
            <a:off x="6012350" y="1703090"/>
            <a:ext cx="3000000" cy="289306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PL" sz="1600" dirty="0">
                <a:solidFill>
                  <a:srgbClr val="1F1F1F"/>
                </a:solidFill>
                <a:latin typeface="inherit"/>
              </a:rPr>
              <a:t>Badania własne:</a:t>
            </a:r>
          </a:p>
          <a:p>
            <a:pPr marL="0" lvl="0" indent="0" algn="l" rtl="0">
              <a:spcBef>
                <a:spcPts val="0"/>
              </a:spcBef>
              <a:spcAft>
                <a:spcPts val="0"/>
              </a:spcAft>
              <a:buNone/>
            </a:pPr>
            <a:endParaRPr lang="pl-PL" sz="1600" dirty="0">
              <a:solidFill>
                <a:srgbClr val="1F1F1F"/>
              </a:solidFill>
              <a:latin typeface="inherit"/>
            </a:endParaRPr>
          </a:p>
          <a:p>
            <a:pPr marL="0" lvl="0" indent="0" algn="l" rtl="0">
              <a:spcBef>
                <a:spcPts val="0"/>
              </a:spcBef>
              <a:spcAft>
                <a:spcPts val="0"/>
              </a:spcAft>
              <a:buNone/>
            </a:pPr>
            <a:r>
              <a:rPr lang="pl-PL" sz="1600" dirty="0">
                <a:solidFill>
                  <a:srgbClr val="1F1F1F"/>
                </a:solidFill>
                <a:latin typeface="inherit"/>
              </a:rPr>
              <a:t>Średni wynik z trzech pytań, gdzie odpowiedzi są udzielane w skali od 1 do 10:</a:t>
            </a:r>
            <a:endParaRPr sz="1600" dirty="0">
              <a:solidFill>
                <a:srgbClr val="1F1F1F"/>
              </a:solidFill>
              <a:latin typeface="inherit"/>
            </a:endParaRPr>
          </a:p>
          <a:p>
            <a:pPr marL="0" lvl="0" indent="0" algn="l" rtl="0">
              <a:spcBef>
                <a:spcPts val="0"/>
              </a:spcBef>
              <a:spcAft>
                <a:spcPts val="0"/>
              </a:spcAft>
              <a:buNone/>
            </a:pPr>
            <a:r>
              <a:rPr lang="pl-PL" sz="1600" dirty="0">
                <a:solidFill>
                  <a:srgbClr val="1F1F1F"/>
                </a:solidFill>
                <a:latin typeface="inherit"/>
              </a:rPr>
              <a:t>1) Na ile jesteś zadowolony z produktu / usługi jako całości?</a:t>
            </a:r>
            <a:endParaRPr sz="1600" dirty="0">
              <a:solidFill>
                <a:srgbClr val="1F1F1F"/>
              </a:solidFill>
              <a:latin typeface="inherit"/>
            </a:endParaRPr>
          </a:p>
          <a:p>
            <a:pPr marL="0" lvl="0" indent="0" algn="l" rtl="0">
              <a:spcBef>
                <a:spcPts val="0"/>
              </a:spcBef>
              <a:spcAft>
                <a:spcPts val="0"/>
              </a:spcAft>
              <a:buNone/>
            </a:pPr>
            <a:r>
              <a:rPr lang="pl-PL" sz="1600" dirty="0">
                <a:solidFill>
                  <a:srgbClr val="1F1F1F"/>
                </a:solidFill>
                <a:latin typeface="inherit"/>
              </a:rPr>
              <a:t>2) Na ile  produkt/usługa spełnia Twoje oczekiwania?</a:t>
            </a:r>
            <a:endParaRPr sz="1600" dirty="0">
              <a:solidFill>
                <a:srgbClr val="1F1F1F"/>
              </a:solidFill>
              <a:latin typeface="inherit"/>
            </a:endParaRPr>
          </a:p>
          <a:p>
            <a:pPr marL="0" lvl="0" indent="0" algn="l" rtl="0">
              <a:spcBef>
                <a:spcPts val="0"/>
              </a:spcBef>
              <a:spcAft>
                <a:spcPts val="0"/>
              </a:spcAft>
              <a:buNone/>
            </a:pPr>
            <a:r>
              <a:rPr lang="pl-PL" sz="1600" dirty="0">
                <a:solidFill>
                  <a:srgbClr val="1F1F1F"/>
                </a:solidFill>
                <a:latin typeface="inherit"/>
              </a:rPr>
              <a:t>3) Jak wypada produkt/ usługa w porównaniu z wersją idealną?</a:t>
            </a:r>
            <a:endParaRPr sz="1600" dirty="0">
              <a:solidFill>
                <a:srgbClr val="1F1F1F"/>
              </a:solidFill>
              <a:latin typeface="inherit"/>
            </a:endParaRPr>
          </a:p>
        </p:txBody>
      </p:sp>
      <p:sp>
        <p:nvSpPr>
          <p:cNvPr id="1516" name="Google Shape;1516;g21576fe10e9_0_21"/>
          <p:cNvSpPr txBox="1"/>
          <p:nvPr/>
        </p:nvSpPr>
        <p:spPr>
          <a:xfrm>
            <a:off x="9343125" y="1831525"/>
            <a:ext cx="2814000" cy="33855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lang="pl-PL" sz="1600" dirty="0">
              <a:solidFill>
                <a:srgbClr val="1F1F1F"/>
              </a:solidFill>
              <a:latin typeface="inherit"/>
            </a:endParaRPr>
          </a:p>
          <a:p>
            <a:pPr marL="0" lvl="0" indent="0" algn="l" rtl="0">
              <a:spcBef>
                <a:spcPts val="0"/>
              </a:spcBef>
              <a:spcAft>
                <a:spcPts val="0"/>
              </a:spcAft>
              <a:buNone/>
            </a:pPr>
            <a:r>
              <a:rPr lang="pl-PL" sz="1600" dirty="0">
                <a:solidFill>
                  <a:srgbClr val="1F1F1F"/>
                </a:solidFill>
                <a:latin typeface="inherit"/>
              </a:rPr>
              <a:t>Na ile zadowoleni są nasi obecni klienci? Pogarszający się w kolejnych okresach wskaźnik może prognozować większy odpływ klientów.</a:t>
            </a:r>
            <a:endParaRPr sz="1600" dirty="0">
              <a:solidFill>
                <a:srgbClr val="1F1F1F"/>
              </a:solidFill>
              <a:latin typeface="inherit"/>
            </a:endParaRPr>
          </a:p>
          <a:p>
            <a:pPr marL="0" lvl="0" indent="0" algn="l" rtl="0">
              <a:spcBef>
                <a:spcPts val="0"/>
              </a:spcBef>
              <a:spcAft>
                <a:spcPts val="0"/>
              </a:spcAft>
              <a:buNone/>
            </a:pPr>
            <a:endParaRPr lang="pl-PL" sz="1600" dirty="0">
              <a:solidFill>
                <a:srgbClr val="1F1F1F"/>
              </a:solidFill>
              <a:latin typeface="inherit"/>
            </a:endParaRPr>
          </a:p>
          <a:p>
            <a:pPr marL="0" lvl="0" indent="0" algn="l" rtl="0">
              <a:spcBef>
                <a:spcPts val="0"/>
              </a:spcBef>
              <a:spcAft>
                <a:spcPts val="0"/>
              </a:spcAft>
              <a:buNone/>
            </a:pPr>
            <a:endParaRPr lang="pl-PL" sz="1600" kern="100" dirty="0">
              <a:solidFill>
                <a:srgbClr val="FF0000"/>
              </a:solidFill>
              <a:latin typeface="Aptos" panose="020B0004020202020204" pitchFamily="34" charset="0"/>
              <a:ea typeface="Aptos" panose="020B0004020202020204" pitchFamily="34" charset="0"/>
              <a:cs typeface="Times New Roman" panose="02020603050405020304" pitchFamily="18" charset="0"/>
            </a:endParaRPr>
          </a:p>
          <a:p>
            <a:pPr marL="0" lvl="0" indent="0" algn="l" rtl="0">
              <a:spcBef>
                <a:spcPts val="0"/>
              </a:spcBef>
              <a:spcAft>
                <a:spcPts val="0"/>
              </a:spcAft>
              <a:buNone/>
            </a:pPr>
            <a:r>
              <a:rPr lang="en-US" sz="1600" dirty="0" err="1">
                <a:solidFill>
                  <a:srgbClr val="1F1F1F"/>
                </a:solidFill>
                <a:latin typeface="inherit"/>
              </a:rPr>
              <a:t>Uwaga</a:t>
            </a:r>
            <a:r>
              <a:rPr lang="en-US" sz="1600" dirty="0">
                <a:solidFill>
                  <a:srgbClr val="1F1F1F"/>
                </a:solidFill>
                <a:latin typeface="inherit"/>
              </a:rPr>
              <a:t>: </a:t>
            </a:r>
            <a:r>
              <a:rPr lang="pl-PL" sz="1600" dirty="0">
                <a:solidFill>
                  <a:srgbClr val="1F1F1F"/>
                </a:solidFill>
                <a:latin typeface="inherit"/>
              </a:rPr>
              <a:t>z racji na to, że są</a:t>
            </a:r>
            <a:r>
              <a:rPr lang="en-US" sz="1600" dirty="0">
                <a:solidFill>
                  <a:srgbClr val="1F1F1F"/>
                </a:solidFill>
                <a:latin typeface="inherit"/>
              </a:rPr>
              <a:t> to </a:t>
            </a:r>
            <a:r>
              <a:rPr lang="pl-PL" sz="1600" dirty="0">
                <a:solidFill>
                  <a:srgbClr val="1F1F1F"/>
                </a:solidFill>
                <a:latin typeface="inherit"/>
              </a:rPr>
              <a:t> </a:t>
            </a:r>
            <a:r>
              <a:rPr lang="en-US" sz="1600" dirty="0" err="1">
                <a:solidFill>
                  <a:srgbClr val="1F1F1F"/>
                </a:solidFill>
                <a:latin typeface="inherit"/>
              </a:rPr>
              <a:t>głównie</a:t>
            </a:r>
            <a:r>
              <a:rPr lang="en-US" sz="1600" dirty="0">
                <a:solidFill>
                  <a:srgbClr val="1F1F1F"/>
                </a:solidFill>
                <a:latin typeface="inherit"/>
              </a:rPr>
              <a:t> </a:t>
            </a:r>
            <a:r>
              <a:rPr lang="pl-PL" sz="1600" dirty="0">
                <a:solidFill>
                  <a:srgbClr val="1F1F1F"/>
                </a:solidFill>
                <a:latin typeface="inherit"/>
              </a:rPr>
              <a:t> dane deklaratywne, nie </a:t>
            </a:r>
            <a:r>
              <a:rPr lang="en-US" sz="1600" dirty="0" err="1">
                <a:solidFill>
                  <a:srgbClr val="1F1F1F"/>
                </a:solidFill>
                <a:latin typeface="inherit"/>
              </a:rPr>
              <a:t>można</a:t>
            </a:r>
            <a:r>
              <a:rPr lang="en-US" sz="1600" dirty="0">
                <a:solidFill>
                  <a:srgbClr val="1F1F1F"/>
                </a:solidFill>
                <a:latin typeface="inherit"/>
              </a:rPr>
              <a:t> </a:t>
            </a:r>
            <a:r>
              <a:rPr lang="en-US" sz="1600" dirty="0" err="1">
                <a:solidFill>
                  <a:srgbClr val="1F1F1F"/>
                </a:solidFill>
                <a:latin typeface="inherit"/>
              </a:rPr>
              <a:t>określić</a:t>
            </a:r>
            <a:r>
              <a:rPr lang="pl-PL" sz="1600" dirty="0">
                <a:solidFill>
                  <a:srgbClr val="1F1F1F"/>
                </a:solidFill>
                <a:latin typeface="inherit"/>
              </a:rPr>
              <a:t> jak bezpośrednio wpływają na biznes</a:t>
            </a:r>
            <a:endParaRPr sz="1600" dirty="0">
              <a:solidFill>
                <a:srgbClr val="1F1F1F"/>
              </a:solidFill>
              <a:latin typeface="inherit"/>
            </a:endParaRPr>
          </a:p>
        </p:txBody>
      </p:sp>
    </p:spTree>
    <p:extLst>
      <p:ext uri="{BB962C8B-B14F-4D97-AF65-F5344CB8AC3E}">
        <p14:creationId xmlns:p14="http://schemas.microsoft.com/office/powerpoint/2010/main" val="3537776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20"/>
        <p:cNvGrpSpPr/>
        <p:nvPr/>
      </p:nvGrpSpPr>
      <p:grpSpPr>
        <a:xfrm>
          <a:off x="0" y="0"/>
          <a:ext cx="0" cy="0"/>
          <a:chOff x="0" y="0"/>
          <a:chExt cx="0" cy="0"/>
        </a:xfrm>
      </p:grpSpPr>
      <p:sp>
        <p:nvSpPr>
          <p:cNvPr id="1522" name="Google Shape;1522;g21576fe10e9_0_47"/>
          <p:cNvSpPr txBox="1">
            <a:spLocks noGrp="1"/>
          </p:cNvSpPr>
          <p:nvPr>
            <p:ph type="title"/>
          </p:nvPr>
        </p:nvSpPr>
        <p:spPr>
          <a:xfrm>
            <a:off x="493975" y="149725"/>
            <a:ext cx="11376900" cy="795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pl-PL" sz="3200" dirty="0"/>
              <a:t> 11. KPI Wskaźnik rekomendacji (NPS)</a:t>
            </a:r>
            <a:endParaRPr sz="3200" dirty="0"/>
          </a:p>
          <a:p>
            <a:pPr marL="0" lvl="0" indent="0" algn="l" rtl="0">
              <a:spcBef>
                <a:spcPts val="0"/>
              </a:spcBef>
              <a:spcAft>
                <a:spcPts val="0"/>
              </a:spcAft>
              <a:buNone/>
            </a:pPr>
            <a:endParaRPr sz="4100" dirty="0"/>
          </a:p>
        </p:txBody>
      </p:sp>
      <p:cxnSp>
        <p:nvCxnSpPr>
          <p:cNvPr id="1523" name="Google Shape;1523;g21576fe10e9_0_47"/>
          <p:cNvCxnSpPr/>
          <p:nvPr/>
        </p:nvCxnSpPr>
        <p:spPr>
          <a:xfrm>
            <a:off x="3143100" y="1097125"/>
            <a:ext cx="0" cy="5575800"/>
          </a:xfrm>
          <a:prstGeom prst="straightConnector1">
            <a:avLst/>
          </a:prstGeom>
          <a:noFill/>
          <a:ln w="9525" cap="flat" cmpd="sng">
            <a:solidFill>
              <a:schemeClr val="dk2"/>
            </a:solidFill>
            <a:prstDash val="solid"/>
            <a:round/>
            <a:headEnd type="none" w="med" len="med"/>
            <a:tailEnd type="none" w="med" len="med"/>
          </a:ln>
        </p:spPr>
      </p:cxnSp>
      <p:sp>
        <p:nvSpPr>
          <p:cNvPr id="1524" name="Google Shape;1524;g21576fe10e9_0_47"/>
          <p:cNvSpPr txBox="1"/>
          <p:nvPr/>
        </p:nvSpPr>
        <p:spPr>
          <a:xfrm>
            <a:off x="493975" y="944725"/>
            <a:ext cx="2408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Definicja</a:t>
            </a:r>
            <a:endParaRPr sz="2800" b="1">
              <a:solidFill>
                <a:schemeClr val="dk1"/>
              </a:solidFill>
              <a:latin typeface="Calibri"/>
              <a:ea typeface="Calibri"/>
              <a:cs typeface="Calibri"/>
              <a:sym typeface="Calibri"/>
            </a:endParaRPr>
          </a:p>
        </p:txBody>
      </p:sp>
      <p:sp>
        <p:nvSpPr>
          <p:cNvPr id="1525" name="Google Shape;1525;g21576fe10e9_0_47"/>
          <p:cNvSpPr txBox="1"/>
          <p:nvPr/>
        </p:nvSpPr>
        <p:spPr>
          <a:xfrm>
            <a:off x="3380925" y="944725"/>
            <a:ext cx="36834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Mierniki</a:t>
            </a:r>
            <a:endParaRPr sz="2800" b="1">
              <a:solidFill>
                <a:schemeClr val="dk1"/>
              </a:solidFill>
              <a:latin typeface="Calibri"/>
              <a:ea typeface="Calibri"/>
              <a:cs typeface="Calibri"/>
              <a:sym typeface="Calibri"/>
            </a:endParaRPr>
          </a:p>
        </p:txBody>
      </p:sp>
      <p:cxnSp>
        <p:nvCxnSpPr>
          <p:cNvPr id="1526" name="Google Shape;1526;g21576fe10e9_0_47"/>
          <p:cNvCxnSpPr/>
          <p:nvPr/>
        </p:nvCxnSpPr>
        <p:spPr>
          <a:xfrm>
            <a:off x="9184250" y="1279225"/>
            <a:ext cx="0" cy="5575800"/>
          </a:xfrm>
          <a:prstGeom prst="straightConnector1">
            <a:avLst/>
          </a:prstGeom>
          <a:noFill/>
          <a:ln w="9525" cap="flat" cmpd="sng">
            <a:solidFill>
              <a:schemeClr val="dk2"/>
            </a:solidFill>
            <a:prstDash val="solid"/>
            <a:round/>
            <a:headEnd type="none" w="med" len="med"/>
            <a:tailEnd type="none" w="med" len="med"/>
          </a:ln>
        </p:spPr>
      </p:cxnSp>
      <p:sp>
        <p:nvSpPr>
          <p:cNvPr id="1527" name="Google Shape;1527;g21576fe10e9_0_47"/>
          <p:cNvSpPr txBox="1"/>
          <p:nvPr/>
        </p:nvSpPr>
        <p:spPr>
          <a:xfrm>
            <a:off x="6012350" y="944725"/>
            <a:ext cx="29121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dirty="0">
                <a:solidFill>
                  <a:schemeClr val="dk1"/>
                </a:solidFill>
                <a:latin typeface="Calibri"/>
                <a:ea typeface="Calibri"/>
                <a:cs typeface="Calibri"/>
                <a:sym typeface="Calibri"/>
              </a:rPr>
              <a:t>Źródło danych</a:t>
            </a:r>
            <a:endParaRPr sz="2800" b="1" dirty="0">
              <a:solidFill>
                <a:schemeClr val="dk1"/>
              </a:solidFill>
              <a:latin typeface="Calibri"/>
              <a:ea typeface="Calibri"/>
              <a:cs typeface="Calibri"/>
              <a:sym typeface="Calibri"/>
            </a:endParaRPr>
          </a:p>
        </p:txBody>
      </p:sp>
      <p:sp>
        <p:nvSpPr>
          <p:cNvPr id="1528" name="Google Shape;1528;g21576fe10e9_0_47"/>
          <p:cNvSpPr txBox="1"/>
          <p:nvPr/>
        </p:nvSpPr>
        <p:spPr>
          <a:xfrm>
            <a:off x="9367850" y="812225"/>
            <a:ext cx="29121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l-PL" sz="2800" b="1">
                <a:solidFill>
                  <a:schemeClr val="dk1"/>
                </a:solidFill>
                <a:latin typeface="Calibri"/>
                <a:ea typeface="Calibri"/>
                <a:cs typeface="Calibri"/>
                <a:sym typeface="Calibri"/>
              </a:rPr>
              <a:t>Management reference</a:t>
            </a:r>
            <a:endParaRPr sz="2800" b="1">
              <a:solidFill>
                <a:schemeClr val="dk1"/>
              </a:solidFill>
              <a:latin typeface="Calibri"/>
              <a:ea typeface="Calibri"/>
              <a:cs typeface="Calibri"/>
              <a:sym typeface="Calibri"/>
            </a:endParaRPr>
          </a:p>
        </p:txBody>
      </p:sp>
      <p:cxnSp>
        <p:nvCxnSpPr>
          <p:cNvPr id="1529" name="Google Shape;1529;g21576fe10e9_0_47"/>
          <p:cNvCxnSpPr/>
          <p:nvPr/>
        </p:nvCxnSpPr>
        <p:spPr>
          <a:xfrm>
            <a:off x="5841675" y="1097125"/>
            <a:ext cx="0" cy="5575800"/>
          </a:xfrm>
          <a:prstGeom prst="straightConnector1">
            <a:avLst/>
          </a:prstGeom>
          <a:noFill/>
          <a:ln w="9525" cap="flat" cmpd="sng">
            <a:solidFill>
              <a:schemeClr val="dk2"/>
            </a:solidFill>
            <a:prstDash val="solid"/>
            <a:round/>
            <a:headEnd type="none" w="med" len="med"/>
            <a:tailEnd type="none" w="med" len="med"/>
          </a:ln>
        </p:spPr>
      </p:cxnSp>
      <p:sp>
        <p:nvSpPr>
          <p:cNvPr id="1530" name="Google Shape;1530;g21576fe10e9_0_47"/>
          <p:cNvSpPr txBox="1"/>
          <p:nvPr/>
        </p:nvSpPr>
        <p:spPr>
          <a:xfrm>
            <a:off x="143100" y="1453075"/>
            <a:ext cx="3000000" cy="449350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PL" dirty="0">
                <a:solidFill>
                  <a:srgbClr val="1F1F1F"/>
                </a:solidFill>
                <a:latin typeface="inherit"/>
              </a:rPr>
              <a:t>NPS jest metryką używaną do określenia stopnia rekomendacji dla marki, w skali od 0 do 10.</a:t>
            </a:r>
            <a:endParaRPr dirty="0">
              <a:solidFill>
                <a:srgbClr val="1F1F1F"/>
              </a:solidFill>
              <a:latin typeface="inherit"/>
            </a:endParaRPr>
          </a:p>
          <a:p>
            <a:pPr marL="0" lvl="0" indent="0" algn="l" rtl="0">
              <a:spcBef>
                <a:spcPts val="0"/>
              </a:spcBef>
              <a:spcAft>
                <a:spcPts val="0"/>
              </a:spcAft>
              <a:buNone/>
            </a:pPr>
            <a:r>
              <a:rPr lang="pl-PL" dirty="0">
                <a:solidFill>
                  <a:srgbClr val="1F1F1F"/>
                </a:solidFill>
                <a:latin typeface="inherit"/>
              </a:rPr>
              <a:t>Wartość definiuje się jako udział respondentów, którzy dają wynik 9 lub 10, i odjęcie odsetka respondentów, którzy dają wynik od 0 do 6.</a:t>
            </a:r>
            <a:endParaRPr dirty="0">
              <a:solidFill>
                <a:srgbClr val="1F1F1F"/>
              </a:solidFill>
              <a:latin typeface="inherit"/>
            </a:endParaRPr>
          </a:p>
          <a:p>
            <a:pPr marL="0" lvl="0" indent="0" algn="l" rtl="0">
              <a:spcBef>
                <a:spcPts val="0"/>
              </a:spcBef>
              <a:spcAft>
                <a:spcPts val="0"/>
              </a:spcAft>
              <a:buNone/>
            </a:pPr>
            <a:endParaRPr lang="pl-PL" dirty="0">
              <a:solidFill>
                <a:srgbClr val="1F1F1F"/>
              </a:solidFill>
              <a:latin typeface="inherit"/>
            </a:endParaRPr>
          </a:p>
          <a:p>
            <a:pPr marL="0" lvl="0" indent="0" algn="l" rtl="0">
              <a:spcBef>
                <a:spcPts val="0"/>
              </a:spcBef>
              <a:spcAft>
                <a:spcPts val="0"/>
              </a:spcAft>
              <a:buNone/>
            </a:pPr>
            <a:endParaRPr lang="pl-PL" dirty="0">
              <a:solidFill>
                <a:srgbClr val="1F1F1F"/>
              </a:solidFill>
              <a:latin typeface="inherit"/>
            </a:endParaRPr>
          </a:p>
          <a:p>
            <a:pPr marL="0" lvl="0" indent="0" algn="l" rtl="0">
              <a:spcBef>
                <a:spcPts val="0"/>
              </a:spcBef>
              <a:spcAft>
                <a:spcPts val="0"/>
              </a:spcAft>
              <a:buNone/>
            </a:pPr>
            <a:r>
              <a:rPr lang="pl-PL" dirty="0">
                <a:solidFill>
                  <a:srgbClr val="1F1F1F"/>
                </a:solidFill>
                <a:latin typeface="inherit"/>
              </a:rPr>
              <a:t>Szczególnie istotny w branży usług.</a:t>
            </a:r>
          </a:p>
          <a:p>
            <a:pPr marL="0" lvl="0" indent="0" algn="l" rtl="0">
              <a:spcBef>
                <a:spcPts val="0"/>
              </a:spcBef>
              <a:spcAft>
                <a:spcPts val="0"/>
              </a:spcAft>
              <a:buNone/>
            </a:pPr>
            <a:endParaRPr lang="pl-PL" dirty="0">
              <a:solidFill>
                <a:srgbClr val="1F1F1F"/>
              </a:solidFill>
              <a:latin typeface="inherit"/>
            </a:endParaRPr>
          </a:p>
          <a:p>
            <a:pPr marL="0" lvl="0" indent="0" algn="l" rtl="0">
              <a:spcBef>
                <a:spcPts val="0"/>
              </a:spcBef>
              <a:spcAft>
                <a:spcPts val="0"/>
              </a:spcAft>
              <a:buNone/>
            </a:pPr>
            <a:endParaRPr lang="pl-PL" dirty="0">
              <a:solidFill>
                <a:srgbClr val="1F1F1F"/>
              </a:solidFill>
              <a:latin typeface="inherit"/>
            </a:endParaRPr>
          </a:p>
          <a:p>
            <a:pPr marL="0" lvl="0" indent="0" algn="l" rtl="0">
              <a:spcBef>
                <a:spcPts val="0"/>
              </a:spcBef>
              <a:spcAft>
                <a:spcPts val="0"/>
              </a:spcAft>
              <a:buNone/>
            </a:pPr>
            <a:r>
              <a:rPr lang="pl-PL" dirty="0">
                <a:solidFill>
                  <a:srgbClr val="1F1F1F"/>
                </a:solidFill>
                <a:latin typeface="inherit"/>
              </a:rPr>
              <a:t>Uwaga: NPS jest miarą stosowaną w wielu firmach, ale należy pamiętać, że NPS jest miarą stopnia rekomendacji, który nie jest taki sam jak lojalność klientów. Coraz częściej kwestionuje się również znaczenie NPS jako wskaźnika pozwalającego prognozować wzrost.</a:t>
            </a:r>
            <a:endParaRPr dirty="0">
              <a:solidFill>
                <a:srgbClr val="1F1F1F"/>
              </a:solidFill>
              <a:latin typeface="inherit"/>
            </a:endParaRPr>
          </a:p>
        </p:txBody>
      </p:sp>
      <p:sp>
        <p:nvSpPr>
          <p:cNvPr id="1531" name="Google Shape;1531;g21576fe10e9_0_47"/>
          <p:cNvSpPr txBox="1"/>
          <p:nvPr/>
        </p:nvSpPr>
        <p:spPr>
          <a:xfrm>
            <a:off x="3262075" y="1453075"/>
            <a:ext cx="2631300" cy="258529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PL" dirty="0">
                <a:solidFill>
                  <a:srgbClr val="1F1F1F"/>
                </a:solidFill>
                <a:latin typeface="inherit"/>
              </a:rPr>
              <a:t>Odsetek netto respondentów, którzy rekomendują firmę/ markę/ produkt/ usługę.</a:t>
            </a:r>
            <a:endParaRPr dirty="0">
              <a:solidFill>
                <a:srgbClr val="1F1F1F"/>
              </a:solidFill>
              <a:latin typeface="inherit"/>
            </a:endParaRPr>
          </a:p>
          <a:p>
            <a:pPr marL="0" lvl="0" indent="0" algn="l" rtl="0">
              <a:spcBef>
                <a:spcPts val="0"/>
              </a:spcBef>
              <a:spcAft>
                <a:spcPts val="0"/>
              </a:spcAft>
              <a:buNone/>
            </a:pPr>
            <a:r>
              <a:rPr lang="pl-PL" dirty="0">
                <a:solidFill>
                  <a:srgbClr val="1F1F1F"/>
                </a:solidFill>
                <a:latin typeface="inherit"/>
              </a:rPr>
              <a:t>Wynik zawiera się w przedziale od -100% do 100%.</a:t>
            </a:r>
            <a:endParaRPr lang="en-US" dirty="0">
              <a:solidFill>
                <a:srgbClr val="1F1F1F"/>
              </a:solidFill>
              <a:latin typeface="inherit"/>
            </a:endParaRPr>
          </a:p>
          <a:p>
            <a:pPr marL="0" lvl="0" indent="0" algn="l" rtl="0">
              <a:spcBef>
                <a:spcPts val="0"/>
              </a:spcBef>
              <a:spcAft>
                <a:spcPts val="0"/>
              </a:spcAft>
              <a:buNone/>
            </a:pPr>
            <a:endParaRPr lang="pl-PL" dirty="0">
              <a:solidFill>
                <a:srgbClr val="1F1F1F"/>
              </a:solidFill>
              <a:latin typeface="inherit"/>
            </a:endParaRPr>
          </a:p>
          <a:p>
            <a:pPr marL="0" lvl="0" indent="0" algn="l" rtl="0">
              <a:spcBef>
                <a:spcPts val="0"/>
              </a:spcBef>
              <a:spcAft>
                <a:spcPts val="0"/>
              </a:spcAft>
              <a:buNone/>
            </a:pPr>
            <a:endParaRPr lang="pl-PL" dirty="0">
              <a:solidFill>
                <a:srgbClr val="1F1F1F"/>
              </a:solidFill>
              <a:latin typeface="inherit"/>
            </a:endParaRPr>
          </a:p>
          <a:p>
            <a:pPr marL="0" lvl="0" indent="0" algn="l" rtl="0">
              <a:spcBef>
                <a:spcPts val="0"/>
              </a:spcBef>
              <a:spcAft>
                <a:spcPts val="0"/>
              </a:spcAft>
              <a:buNone/>
            </a:pPr>
            <a:r>
              <a:rPr lang="pl-PL" dirty="0">
                <a:solidFill>
                  <a:srgbClr val="1F1F1F"/>
                </a:solidFill>
                <a:latin typeface="inherit"/>
              </a:rPr>
              <a:t>Uwaga: Nie ma </a:t>
            </a:r>
            <a:r>
              <a:rPr lang="en-US" dirty="0" err="1">
                <a:solidFill>
                  <a:srgbClr val="1F1F1F"/>
                </a:solidFill>
                <a:latin typeface="inherit"/>
              </a:rPr>
              <a:t>jednego</a:t>
            </a:r>
            <a:r>
              <a:rPr lang="en-US" dirty="0">
                <a:solidFill>
                  <a:srgbClr val="1F1F1F"/>
                </a:solidFill>
                <a:latin typeface="inherit"/>
              </a:rPr>
              <a:t> </a:t>
            </a:r>
            <a:r>
              <a:rPr lang="en-US" dirty="0" err="1">
                <a:solidFill>
                  <a:srgbClr val="1F1F1F"/>
                </a:solidFill>
                <a:latin typeface="inherit"/>
              </a:rPr>
              <a:t>wspólnego</a:t>
            </a:r>
            <a:r>
              <a:rPr lang="pl-PL" dirty="0">
                <a:solidFill>
                  <a:srgbClr val="1F1F1F"/>
                </a:solidFill>
                <a:latin typeface="inherit"/>
              </a:rPr>
              <a:t> standardu dla pomiaru </a:t>
            </a:r>
            <a:r>
              <a:rPr lang="en-US" dirty="0">
                <a:solidFill>
                  <a:srgbClr val="1F1F1F"/>
                </a:solidFill>
                <a:latin typeface="inherit"/>
              </a:rPr>
              <a:t>NPS. </a:t>
            </a:r>
          </a:p>
          <a:p>
            <a:pPr marL="0" lvl="0" indent="0" algn="l" rtl="0">
              <a:spcBef>
                <a:spcPts val="0"/>
              </a:spcBef>
              <a:spcAft>
                <a:spcPts val="0"/>
              </a:spcAft>
              <a:buNone/>
            </a:pPr>
            <a:endParaRPr sz="1600" dirty="0"/>
          </a:p>
        </p:txBody>
      </p:sp>
      <p:sp>
        <p:nvSpPr>
          <p:cNvPr id="1532" name="Google Shape;1532;g21576fe10e9_0_47"/>
          <p:cNvSpPr txBox="1"/>
          <p:nvPr/>
        </p:nvSpPr>
        <p:spPr>
          <a:xfrm>
            <a:off x="9367850" y="1747925"/>
            <a:ext cx="2631300" cy="427806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PL" dirty="0">
                <a:solidFill>
                  <a:srgbClr val="1F1F1F"/>
                </a:solidFill>
                <a:latin typeface="inherit"/>
              </a:rPr>
              <a:t>Czy klienci/ konsumenci nas polecają?</a:t>
            </a:r>
            <a:endParaRPr lang="en-US" dirty="0">
              <a:solidFill>
                <a:srgbClr val="1F1F1F"/>
              </a:solidFill>
              <a:latin typeface="inherit"/>
            </a:endParaRPr>
          </a:p>
          <a:p>
            <a:pPr marL="0" lvl="0" indent="0" algn="l" rtl="0">
              <a:spcBef>
                <a:spcPts val="0"/>
              </a:spcBef>
              <a:spcAft>
                <a:spcPts val="0"/>
              </a:spcAft>
              <a:buNone/>
            </a:pPr>
            <a:endParaRPr lang="en-US" dirty="0">
              <a:solidFill>
                <a:srgbClr val="1F1F1F"/>
              </a:solidFill>
              <a:latin typeface="inherit"/>
            </a:endParaRPr>
          </a:p>
          <a:p>
            <a:r>
              <a:rPr lang="pl-PL" dirty="0">
                <a:solidFill>
                  <a:srgbClr val="1F1F1F"/>
                </a:solidFill>
                <a:latin typeface="inherit"/>
              </a:rPr>
              <a:t>Uwaga: z racji na to, że są to  głównie  dane deklaratywne, nie można określić jak bezpośrednio wpływają na biznes. </a:t>
            </a:r>
          </a:p>
          <a:p>
            <a:endParaRPr lang="en-US" dirty="0">
              <a:solidFill>
                <a:srgbClr val="1F1F1F"/>
              </a:solidFill>
              <a:latin typeface="inherit"/>
            </a:endParaRPr>
          </a:p>
          <a:p>
            <a:r>
              <a:rPr lang="en-US" dirty="0">
                <a:solidFill>
                  <a:srgbClr val="1F1F1F"/>
                </a:solidFill>
                <a:latin typeface="inherit"/>
              </a:rPr>
              <a:t>Analiza wskaźnika </a:t>
            </a:r>
            <a:r>
              <a:rPr lang="en-US" dirty="0" err="1">
                <a:solidFill>
                  <a:srgbClr val="1F1F1F"/>
                </a:solidFill>
                <a:latin typeface="inherit"/>
              </a:rPr>
              <a:t>mówi</a:t>
            </a:r>
            <a:r>
              <a:rPr lang="en-US" dirty="0">
                <a:solidFill>
                  <a:srgbClr val="1F1F1F"/>
                </a:solidFill>
                <a:latin typeface="inherit"/>
              </a:rPr>
              <a:t> o </a:t>
            </a:r>
            <a:r>
              <a:rPr lang="en-US" dirty="0" err="1">
                <a:solidFill>
                  <a:srgbClr val="1F1F1F"/>
                </a:solidFill>
                <a:latin typeface="inherit"/>
              </a:rPr>
              <a:t>stosunku</a:t>
            </a:r>
            <a:r>
              <a:rPr lang="en-US" dirty="0">
                <a:solidFill>
                  <a:srgbClr val="1F1F1F"/>
                </a:solidFill>
                <a:latin typeface="inherit"/>
              </a:rPr>
              <a:t> </a:t>
            </a:r>
            <a:r>
              <a:rPr lang="en-US" dirty="0" err="1">
                <a:solidFill>
                  <a:srgbClr val="1F1F1F"/>
                </a:solidFill>
                <a:latin typeface="inherit"/>
              </a:rPr>
              <a:t>konsumenta</a:t>
            </a:r>
            <a:r>
              <a:rPr lang="en-US" dirty="0">
                <a:solidFill>
                  <a:srgbClr val="1F1F1F"/>
                </a:solidFill>
                <a:latin typeface="inherit"/>
              </a:rPr>
              <a:t> do </a:t>
            </a:r>
            <a:r>
              <a:rPr lang="en-US" dirty="0" err="1">
                <a:solidFill>
                  <a:srgbClr val="1F1F1F"/>
                </a:solidFill>
                <a:latin typeface="inherit"/>
              </a:rPr>
              <a:t>marki</a:t>
            </a:r>
            <a:r>
              <a:rPr lang="en-US" dirty="0">
                <a:solidFill>
                  <a:srgbClr val="1F1F1F"/>
                </a:solidFill>
                <a:latin typeface="inherit"/>
              </a:rPr>
              <a:t>, </a:t>
            </a:r>
            <a:r>
              <a:rPr lang="en-US" dirty="0" err="1">
                <a:solidFill>
                  <a:srgbClr val="1F1F1F"/>
                </a:solidFill>
                <a:latin typeface="inherit"/>
              </a:rPr>
              <a:t>można</a:t>
            </a:r>
            <a:r>
              <a:rPr lang="en-US" dirty="0">
                <a:solidFill>
                  <a:srgbClr val="1F1F1F"/>
                </a:solidFill>
                <a:latin typeface="inherit"/>
              </a:rPr>
              <a:t> </a:t>
            </a:r>
            <a:r>
              <a:rPr lang="en-US" dirty="0" err="1">
                <a:solidFill>
                  <a:srgbClr val="1F1F1F"/>
                </a:solidFill>
                <a:latin typeface="inherit"/>
              </a:rPr>
              <a:t>wykorzystać</a:t>
            </a:r>
            <a:r>
              <a:rPr lang="en-US" dirty="0">
                <a:solidFill>
                  <a:srgbClr val="1F1F1F"/>
                </a:solidFill>
                <a:latin typeface="inherit"/>
              </a:rPr>
              <a:t> </a:t>
            </a:r>
            <a:r>
              <a:rPr lang="en-US" dirty="0" err="1">
                <a:solidFill>
                  <a:srgbClr val="1F1F1F"/>
                </a:solidFill>
                <a:latin typeface="inherit"/>
              </a:rPr>
              <a:t>te</a:t>
            </a:r>
            <a:r>
              <a:rPr lang="en-US" dirty="0">
                <a:solidFill>
                  <a:srgbClr val="1F1F1F"/>
                </a:solidFill>
                <a:latin typeface="inherit"/>
              </a:rPr>
              <a:t> </a:t>
            </a:r>
            <a:r>
              <a:rPr lang="en-US" dirty="0" err="1">
                <a:solidFill>
                  <a:srgbClr val="1F1F1F"/>
                </a:solidFill>
                <a:latin typeface="inherit"/>
              </a:rPr>
              <a:t>opinie</a:t>
            </a:r>
            <a:r>
              <a:rPr lang="en-US" dirty="0">
                <a:solidFill>
                  <a:srgbClr val="1F1F1F"/>
                </a:solidFill>
                <a:latin typeface="inherit"/>
              </a:rPr>
              <a:t> i </a:t>
            </a:r>
            <a:r>
              <a:rPr lang="en-US" dirty="0" err="1">
                <a:solidFill>
                  <a:srgbClr val="1F1F1F"/>
                </a:solidFill>
                <a:latin typeface="inherit"/>
              </a:rPr>
              <a:t>zaadresować</a:t>
            </a:r>
            <a:r>
              <a:rPr lang="en-US" dirty="0">
                <a:solidFill>
                  <a:srgbClr val="1F1F1F"/>
                </a:solidFill>
                <a:latin typeface="inherit"/>
              </a:rPr>
              <a:t> feedback </a:t>
            </a:r>
            <a:r>
              <a:rPr lang="en-US" dirty="0" err="1">
                <a:solidFill>
                  <a:srgbClr val="1F1F1F"/>
                </a:solidFill>
                <a:latin typeface="inherit"/>
              </a:rPr>
              <a:t>konsumenta</a:t>
            </a:r>
            <a:r>
              <a:rPr lang="en-US" dirty="0">
                <a:solidFill>
                  <a:srgbClr val="1F1F1F"/>
                </a:solidFill>
                <a:latin typeface="inherit"/>
              </a:rPr>
              <a:t> aby </a:t>
            </a:r>
            <a:r>
              <a:rPr lang="en-US" dirty="0" err="1">
                <a:solidFill>
                  <a:srgbClr val="1F1F1F"/>
                </a:solidFill>
                <a:latin typeface="inherit"/>
              </a:rPr>
              <a:t>poprawić</a:t>
            </a:r>
            <a:r>
              <a:rPr lang="en-US" dirty="0">
                <a:solidFill>
                  <a:srgbClr val="1F1F1F"/>
                </a:solidFill>
                <a:latin typeface="inherit"/>
              </a:rPr>
              <a:t> </a:t>
            </a:r>
            <a:r>
              <a:rPr lang="en-US" dirty="0" err="1">
                <a:solidFill>
                  <a:srgbClr val="1F1F1F"/>
                </a:solidFill>
                <a:latin typeface="inherit"/>
              </a:rPr>
              <a:t>jakość</a:t>
            </a:r>
            <a:r>
              <a:rPr lang="en-US" dirty="0">
                <a:solidFill>
                  <a:srgbClr val="1F1F1F"/>
                </a:solidFill>
                <a:latin typeface="inherit"/>
              </a:rPr>
              <a:t> </a:t>
            </a:r>
            <a:r>
              <a:rPr lang="en-US" dirty="0" err="1">
                <a:solidFill>
                  <a:srgbClr val="1F1F1F"/>
                </a:solidFill>
                <a:latin typeface="inherit"/>
              </a:rPr>
              <a:t>produktu</a:t>
            </a:r>
            <a:r>
              <a:rPr lang="en-US" dirty="0">
                <a:solidFill>
                  <a:srgbClr val="1F1F1F"/>
                </a:solidFill>
                <a:latin typeface="inherit"/>
              </a:rPr>
              <a:t>/</a:t>
            </a:r>
            <a:r>
              <a:rPr lang="en-US" dirty="0" err="1">
                <a:solidFill>
                  <a:srgbClr val="1F1F1F"/>
                </a:solidFill>
                <a:latin typeface="inherit"/>
              </a:rPr>
              <a:t>usług</a:t>
            </a:r>
            <a:endParaRPr lang="pl-PL" dirty="0">
              <a:solidFill>
                <a:srgbClr val="1F1F1F"/>
              </a:solidFill>
              <a:latin typeface="inherit"/>
            </a:endParaRPr>
          </a:p>
          <a:p>
            <a:endParaRPr lang="pl-PL" dirty="0">
              <a:solidFill>
                <a:srgbClr val="1F1F1F"/>
              </a:solidFill>
              <a:latin typeface="inherit"/>
            </a:endParaRPr>
          </a:p>
          <a:p>
            <a:endParaRPr lang="pl-PL" dirty="0">
              <a:solidFill>
                <a:srgbClr val="1F1F1F"/>
              </a:solidFill>
              <a:latin typeface="inherit"/>
            </a:endParaRPr>
          </a:p>
          <a:p>
            <a:r>
              <a:rPr lang="pl-PL" dirty="0">
                <a:solidFill>
                  <a:srgbClr val="1F1F1F"/>
                </a:solidFill>
                <a:latin typeface="inherit"/>
              </a:rPr>
              <a:t>Szczególna relewantność dla branż:</a:t>
            </a:r>
          </a:p>
          <a:p>
            <a:endParaRPr lang="pl-PL" dirty="0">
              <a:solidFill>
                <a:srgbClr val="1F1F1F"/>
              </a:solidFill>
              <a:latin typeface="inherit"/>
            </a:endParaRPr>
          </a:p>
        </p:txBody>
      </p:sp>
      <p:sp>
        <p:nvSpPr>
          <p:cNvPr id="1533" name="Google Shape;1533;g21576fe10e9_0_47"/>
          <p:cNvSpPr txBox="1"/>
          <p:nvPr/>
        </p:nvSpPr>
        <p:spPr>
          <a:xfrm>
            <a:off x="6038800" y="1747925"/>
            <a:ext cx="3000000" cy="178507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l-PL" dirty="0">
                <a:solidFill>
                  <a:srgbClr val="1F1F1F"/>
                </a:solidFill>
                <a:latin typeface="inherit"/>
              </a:rPr>
              <a:t>Badania własne:</a:t>
            </a:r>
          </a:p>
          <a:p>
            <a:pPr marL="0" lvl="0" indent="0" algn="l" rtl="0">
              <a:spcBef>
                <a:spcPts val="0"/>
              </a:spcBef>
              <a:spcAft>
                <a:spcPts val="0"/>
              </a:spcAft>
              <a:buNone/>
            </a:pPr>
            <a:endParaRPr sz="1700" dirty="0"/>
          </a:p>
          <a:p>
            <a:pPr marL="0" lvl="0" indent="0" algn="l" rtl="0">
              <a:spcBef>
                <a:spcPts val="0"/>
              </a:spcBef>
              <a:spcAft>
                <a:spcPts val="0"/>
              </a:spcAft>
              <a:buNone/>
            </a:pPr>
            <a:r>
              <a:rPr lang="pl-PL" dirty="0">
                <a:solidFill>
                  <a:srgbClr val="1F1F1F"/>
                </a:solidFill>
                <a:latin typeface="inherit"/>
              </a:rPr>
              <a:t>Odpowiedzi, w skali od 0 do 10, na pytanie "Jakie jest prawdopodobieństwo, że polecisz markę X znajomemu lub współpracownikowi?"</a:t>
            </a:r>
            <a:endParaRPr dirty="0">
              <a:solidFill>
                <a:srgbClr val="1F1F1F"/>
              </a:solidFill>
              <a:latin typeface="inherit"/>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5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2773</Words>
  <Application>Microsoft Office PowerPoint</Application>
  <PresentationFormat>Panoramiczny</PresentationFormat>
  <Paragraphs>506</Paragraphs>
  <Slides>19</Slides>
  <Notes>17</Notes>
  <HiddenSlides>0</HiddenSlides>
  <MMClips>0</MMClips>
  <ScaleCrop>false</ScaleCrop>
  <HeadingPairs>
    <vt:vector size="6" baseType="variant">
      <vt:variant>
        <vt:lpstr>Używane czcionki</vt:lpstr>
      </vt:variant>
      <vt:variant>
        <vt:i4>6</vt:i4>
      </vt:variant>
      <vt:variant>
        <vt:lpstr>Motyw</vt:lpstr>
      </vt:variant>
      <vt:variant>
        <vt:i4>3</vt:i4>
      </vt:variant>
      <vt:variant>
        <vt:lpstr>Tytuły slajdów</vt:lpstr>
      </vt:variant>
      <vt:variant>
        <vt:i4>19</vt:i4>
      </vt:variant>
    </vt:vector>
  </HeadingPairs>
  <TitlesOfParts>
    <vt:vector size="28" baseType="lpstr">
      <vt:lpstr>Maven Pro</vt:lpstr>
      <vt:lpstr>Calibri Light</vt:lpstr>
      <vt:lpstr>Aptos</vt:lpstr>
      <vt:lpstr>Arial</vt:lpstr>
      <vt:lpstr>inherit</vt:lpstr>
      <vt:lpstr>Calibri</vt:lpstr>
      <vt:lpstr>5_Motyw pakietu Office</vt:lpstr>
      <vt:lpstr>6_Motyw pakietu Office</vt:lpstr>
      <vt:lpstr>Office Theme</vt:lpstr>
      <vt:lpstr>Prezentacja programu PowerPoint</vt:lpstr>
      <vt:lpstr>Prezentacja programu PowerPoint</vt:lpstr>
      <vt:lpstr>Prezentacja programu PowerPoint</vt:lpstr>
      <vt:lpstr>Prezentacja programu PowerPoint</vt:lpstr>
      <vt:lpstr>Prezentacja programu PowerPoint</vt:lpstr>
      <vt:lpstr>Revised metrics recommendation (18.10)</vt:lpstr>
      <vt:lpstr>1. KPI: Przychód ze sprzedaży, marża, profit </vt:lpstr>
      <vt:lpstr>2. KPI: Net Contribution/ROI</vt:lpstr>
      <vt:lpstr>3. KPI: Price Development (Price Elasticity)</vt:lpstr>
      <vt:lpstr>4. KPI: Penetracja </vt:lpstr>
      <vt:lpstr>5. KPI: Value/Volume Market Share</vt:lpstr>
      <vt:lpstr>6. KPI: Dochodowość Klienta </vt:lpstr>
      <vt:lpstr>7. KPI: Odpływ</vt:lpstr>
      <vt:lpstr>8. KPI: Liczba nowych/aktywnych konsumentów</vt:lpstr>
      <vt:lpstr>Prezentacja programu PowerPoint</vt:lpstr>
      <vt:lpstr>Revised metrics recommendation (18.10)</vt:lpstr>
      <vt:lpstr>9 KPI – Repurchase, frequency  </vt:lpstr>
      <vt:lpstr> 10. KPI Wskaźnik satysfakcji klienta (Customer satisfaction - CSI) </vt:lpstr>
      <vt:lpstr> 11. KPI Wskaźnik rekomendacji (NPS)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Elzbieta Gorajewska</dc:creator>
  <cp:lastModifiedBy>Tomasz Chmielewski</cp:lastModifiedBy>
  <cp:revision>15</cp:revision>
  <dcterms:created xsi:type="dcterms:W3CDTF">2023-09-01T07:23:31Z</dcterms:created>
  <dcterms:modified xsi:type="dcterms:W3CDTF">2024-10-18T13:17:53Z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741da7a-79c1-417c-b408-16c0bfe99fca_Enabled">
    <vt:lpwstr>true</vt:lpwstr>
  </property>
  <property fmtid="{D5CDD505-2E9C-101B-9397-08002B2CF9AE}" pid="3" name="MSIP_Label_3741da7a-79c1-417c-b408-16c0bfe99fca_SetDate">
    <vt:lpwstr>2024-05-31T08:20:40Z</vt:lpwstr>
  </property>
  <property fmtid="{D5CDD505-2E9C-101B-9397-08002B2CF9AE}" pid="4" name="MSIP_Label_3741da7a-79c1-417c-b408-16c0bfe99fca_Method">
    <vt:lpwstr>Standard</vt:lpwstr>
  </property>
  <property fmtid="{D5CDD505-2E9C-101B-9397-08002B2CF9AE}" pid="5" name="MSIP_Label_3741da7a-79c1-417c-b408-16c0bfe99fca_Name">
    <vt:lpwstr>Internal Only - Amber</vt:lpwstr>
  </property>
  <property fmtid="{D5CDD505-2E9C-101B-9397-08002B2CF9AE}" pid="6" name="MSIP_Label_3741da7a-79c1-417c-b408-16c0bfe99fca_SiteId">
    <vt:lpwstr>1e355c04-e0a4-42ed-8e2d-7351591f0ef1</vt:lpwstr>
  </property>
  <property fmtid="{D5CDD505-2E9C-101B-9397-08002B2CF9AE}" pid="7" name="MSIP_Label_3741da7a-79c1-417c-b408-16c0bfe99fca_ActionId">
    <vt:lpwstr>ea04ea8b-b5ee-4cd8-a183-d4008a6c18e1</vt:lpwstr>
  </property>
  <property fmtid="{D5CDD505-2E9C-101B-9397-08002B2CF9AE}" pid="8" name="MSIP_Label_3741da7a-79c1-417c-b408-16c0bfe99fca_ContentBits">
    <vt:lpwstr>0</vt:lpwstr>
  </property>
</Properties>
</file>