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797675" cy="9926625"/>
  <p:embeddedFontLst>
    <p:embeddedFont>
      <p:font typeface="Poppins Light"/>
      <p:regular r:id="rId34"/>
      <p:bold r:id="rId35"/>
      <p:italic r:id="rId36"/>
      <p:boldItalic r:id="rId37"/>
    </p:embeddedFont>
    <p:embeddedFont>
      <p:font typeface="Tomorrow Black"/>
      <p:bold r:id="rId38"/>
      <p:boldItalic r:id="rId39"/>
    </p:embeddedFont>
    <p:embeddedFont>
      <p:font typeface="Poppins ExtraBold"/>
      <p:bold r:id="rId40"/>
      <p:boldItalic r:id="rId41"/>
    </p:embeddedFont>
    <p:embeddedFont>
      <p:font typeface="Play"/>
      <p:regular r:id="rId42"/>
      <p:bold r:id="rId43"/>
    </p:embeddedFont>
    <p:embeddedFont>
      <p:font typeface="Poppins"/>
      <p:regular r:id="rId44"/>
      <p:bold r:id="rId45"/>
      <p:italic r:id="rId46"/>
      <p:boldItalic r:id="rId47"/>
    </p:embeddedFont>
    <p:embeddedFont>
      <p:font typeface="Karma SemiBold"/>
      <p:regular r:id="rId48"/>
      <p:bold r:id="rId49"/>
    </p:embeddedFont>
    <p:embeddedFont>
      <p:font typeface="Poppins Medium"/>
      <p:regular r:id="rId50"/>
      <p:bold r:id="rId51"/>
      <p:italic r:id="rId52"/>
      <p:boldItalic r:id="rId53"/>
    </p:embeddedFont>
    <p:embeddedFont>
      <p:font typeface="Poppins Black"/>
      <p:bold r:id="rId54"/>
      <p:boldItalic r:id="rId55"/>
    </p:embeddedFont>
    <p:embeddedFont>
      <p:font typeface="Poppins Thin"/>
      <p:regular r:id="rId56"/>
      <p:bold r:id="rId57"/>
      <p:italic r:id="rId58"/>
      <p:boldItalic r:id="rId59"/>
    </p:embeddedFont>
    <p:embeddedFont>
      <p:font typeface="Poppins SemiBold"/>
      <p:regular r:id="rId60"/>
      <p:bold r:id="rId61"/>
      <p:italic r:id="rId62"/>
      <p:boldItalic r:id="rId63"/>
    </p:embeddedFont>
    <p:embeddedFont>
      <p:font typeface="Gill Sans"/>
      <p:regular r:id="rId64"/>
      <p:bold r:id="rId65"/>
    </p:embeddedFont>
    <p:embeddedFont>
      <p:font typeface="Poppins ExtraLight"/>
      <p:regular r:id="rId66"/>
      <p:bold r:id="rId67"/>
      <p:italic r:id="rId68"/>
      <p:boldItalic r:id="rId69"/>
    </p:embeddedFont>
    <p:embeddedFont>
      <p:font typeface="Karma"/>
      <p:regular r:id="rId70"/>
      <p:bold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2" roundtripDataSignature="AMtx7mh2AC21/C+MIASjyYuh5PsVsYYab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Katarzyna Szambursk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ExtraBold-bold.fntdata"/><Relationship Id="rId42" Type="http://schemas.openxmlformats.org/officeDocument/2006/relationships/font" Target="fonts/Play-regular.fntdata"/><Relationship Id="rId41" Type="http://schemas.openxmlformats.org/officeDocument/2006/relationships/font" Target="fonts/PoppinsExtraBold-boldItalic.fntdata"/><Relationship Id="rId44" Type="http://schemas.openxmlformats.org/officeDocument/2006/relationships/font" Target="fonts/Poppins-regular.fntdata"/><Relationship Id="rId43" Type="http://schemas.openxmlformats.org/officeDocument/2006/relationships/font" Target="fonts/Play-bold.fntdata"/><Relationship Id="rId46" Type="http://schemas.openxmlformats.org/officeDocument/2006/relationships/font" Target="fonts/Poppins-italic.fntdata"/><Relationship Id="rId45"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KarmaSemiBold-regular.fntdata"/><Relationship Id="rId47" Type="http://schemas.openxmlformats.org/officeDocument/2006/relationships/font" Target="fonts/Poppins-boldItalic.fntdata"/><Relationship Id="rId49" Type="http://schemas.openxmlformats.org/officeDocument/2006/relationships/font" Target="fonts/KarmaSemiBo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customschemas.google.com/relationships/presentationmetadata" Target="meta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PoppinsLight-bold.fntdata"/><Relationship Id="rId34" Type="http://schemas.openxmlformats.org/officeDocument/2006/relationships/font" Target="fonts/PoppinsLight-regular.fntdata"/><Relationship Id="rId71" Type="http://schemas.openxmlformats.org/officeDocument/2006/relationships/font" Target="fonts/Karma-bold.fntdata"/><Relationship Id="rId70" Type="http://schemas.openxmlformats.org/officeDocument/2006/relationships/font" Target="fonts/Karma-regular.fntdata"/><Relationship Id="rId37" Type="http://schemas.openxmlformats.org/officeDocument/2006/relationships/font" Target="fonts/PoppinsLight-boldItalic.fntdata"/><Relationship Id="rId36" Type="http://schemas.openxmlformats.org/officeDocument/2006/relationships/font" Target="fonts/PoppinsLight-italic.fntdata"/><Relationship Id="rId39" Type="http://schemas.openxmlformats.org/officeDocument/2006/relationships/font" Target="fonts/TomorrowBlack-boldItalic.fntdata"/><Relationship Id="rId38" Type="http://schemas.openxmlformats.org/officeDocument/2006/relationships/font" Target="fonts/TomorrowBlack-bold.fntdata"/><Relationship Id="rId62" Type="http://schemas.openxmlformats.org/officeDocument/2006/relationships/font" Target="fonts/PoppinsSemiBold-italic.fntdata"/><Relationship Id="rId61" Type="http://schemas.openxmlformats.org/officeDocument/2006/relationships/font" Target="fonts/PoppinsSemiBold-bold.fntdata"/><Relationship Id="rId20" Type="http://schemas.openxmlformats.org/officeDocument/2006/relationships/slide" Target="slides/slide15.xml"/><Relationship Id="rId64" Type="http://schemas.openxmlformats.org/officeDocument/2006/relationships/font" Target="fonts/GillSans-regular.fntdata"/><Relationship Id="rId63" Type="http://schemas.openxmlformats.org/officeDocument/2006/relationships/font" Target="fonts/PoppinsSemiBold-boldItalic.fntdata"/><Relationship Id="rId22" Type="http://schemas.openxmlformats.org/officeDocument/2006/relationships/slide" Target="slides/slide17.xml"/><Relationship Id="rId66" Type="http://schemas.openxmlformats.org/officeDocument/2006/relationships/font" Target="fonts/PoppinsExtraLight-regular.fntdata"/><Relationship Id="rId21" Type="http://schemas.openxmlformats.org/officeDocument/2006/relationships/slide" Target="slides/slide16.xml"/><Relationship Id="rId65" Type="http://schemas.openxmlformats.org/officeDocument/2006/relationships/font" Target="fonts/GillSans-bold.fntdata"/><Relationship Id="rId24" Type="http://schemas.openxmlformats.org/officeDocument/2006/relationships/slide" Target="slides/slide19.xml"/><Relationship Id="rId68" Type="http://schemas.openxmlformats.org/officeDocument/2006/relationships/font" Target="fonts/PoppinsExtraLight-italic.fntdata"/><Relationship Id="rId23" Type="http://schemas.openxmlformats.org/officeDocument/2006/relationships/slide" Target="slides/slide18.xml"/><Relationship Id="rId67" Type="http://schemas.openxmlformats.org/officeDocument/2006/relationships/font" Target="fonts/PoppinsExtraLight-bold.fntdata"/><Relationship Id="rId60" Type="http://schemas.openxmlformats.org/officeDocument/2006/relationships/font" Target="fonts/PoppinsSemiBold-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oppinsExtraLight-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oppinsMedium-bold.fntdata"/><Relationship Id="rId50" Type="http://schemas.openxmlformats.org/officeDocument/2006/relationships/font" Target="fonts/PoppinsMedium-regular.fntdata"/><Relationship Id="rId53" Type="http://schemas.openxmlformats.org/officeDocument/2006/relationships/font" Target="fonts/PoppinsMedium-boldItalic.fntdata"/><Relationship Id="rId52" Type="http://schemas.openxmlformats.org/officeDocument/2006/relationships/font" Target="fonts/PoppinsMedium-italic.fntdata"/><Relationship Id="rId11" Type="http://schemas.openxmlformats.org/officeDocument/2006/relationships/slide" Target="slides/slide6.xml"/><Relationship Id="rId55" Type="http://schemas.openxmlformats.org/officeDocument/2006/relationships/font" Target="fonts/PoppinsBlack-boldItalic.fntdata"/><Relationship Id="rId10" Type="http://schemas.openxmlformats.org/officeDocument/2006/relationships/slide" Target="slides/slide5.xml"/><Relationship Id="rId54" Type="http://schemas.openxmlformats.org/officeDocument/2006/relationships/font" Target="fonts/PoppinsBlack-bold.fntdata"/><Relationship Id="rId13" Type="http://schemas.openxmlformats.org/officeDocument/2006/relationships/slide" Target="slides/slide8.xml"/><Relationship Id="rId57" Type="http://schemas.openxmlformats.org/officeDocument/2006/relationships/font" Target="fonts/PoppinsThin-bold.fntdata"/><Relationship Id="rId12" Type="http://schemas.openxmlformats.org/officeDocument/2006/relationships/slide" Target="slides/slide7.xml"/><Relationship Id="rId56" Type="http://schemas.openxmlformats.org/officeDocument/2006/relationships/font" Target="fonts/PoppinsThin-regular.fntdata"/><Relationship Id="rId15" Type="http://schemas.openxmlformats.org/officeDocument/2006/relationships/slide" Target="slides/slide10.xml"/><Relationship Id="rId59" Type="http://schemas.openxmlformats.org/officeDocument/2006/relationships/font" Target="fonts/PoppinsThin-boldItalic.fntdata"/><Relationship Id="rId14" Type="http://schemas.openxmlformats.org/officeDocument/2006/relationships/slide" Target="slides/slide9.xml"/><Relationship Id="rId58" Type="http://schemas.openxmlformats.org/officeDocument/2006/relationships/font" Target="fonts/PoppinsThin-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9-15T17:03:01.705">
    <p:pos x="6000" y="0"/>
    <p:text>analizując te przykłady zidentyfikowaliśmy jak wygląda to na naszym rynku obecnie</p:text>
    <p:extLst>
      <p:ext uri="{C676402C-5697-4E1C-873F-D02D1690AC5C}">
        <p15:threadingInfo timeZoneBias="0"/>
      </p:ext>
      <p:ext uri="http://customooxmlschemas.google.com/">
        <go:slidesCustomData xmlns:go="http://customooxmlschemas.google.com/" commentPostId="AAABVVICL-Y"/>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09-15T17:07:32.765">
    <p:pos x="6000" y="0"/>
    <p:text>W ramach POR zaczęliśmy się zastanawiać co my jako głos reklamodawców na polskim rynku możemy z tą sytuacją zrobić.Zaczęliśmy pracować nad polskim modelem wskaźników efektywnościowych</p:text>
    <p:extLst>
      <p:ext uri="{C676402C-5697-4E1C-873F-D02D1690AC5C}">
        <p15:threadingInfo timeZoneBias="0"/>
      </p:ext>
      <p:ext uri="http://customooxmlschemas.google.com/">
        <go:slidesCustomData xmlns:go="http://customooxmlschemas.google.com/" commentPostId="AAABVVICL-c"/>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l-P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 name="Google Shape;53;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p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pl-PL"/>
              <a:t>Źródło: szkolenie ze szwedzkiego modelu!!!!</a:t>
            </a:r>
            <a:endParaRPr/>
          </a:p>
        </p:txBody>
      </p:sp>
      <p:sp>
        <p:nvSpPr>
          <p:cNvPr id="73" name="Google Shape;73;p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pl-PL"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00f7e97ee9_0_48:notes"/>
          <p:cNvSpPr/>
          <p:nvPr>
            <p:ph idx="2" type="sldImg"/>
          </p:nvPr>
        </p:nvSpPr>
        <p:spPr>
          <a:xfrm>
            <a:off x="422275" y="1241425"/>
            <a:ext cx="59532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g300f7e97ee9_0_48:notes"/>
          <p:cNvSpPr txBox="1"/>
          <p:nvPr>
            <p:ph idx="1" type="body"/>
          </p:nvPr>
        </p:nvSpPr>
        <p:spPr>
          <a:xfrm>
            <a:off x="679450" y="4776788"/>
            <a:ext cx="5438700" cy="390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pl-PL"/>
              <a:t>Źródło: szkolenie ze szwedzkiego modelu!!!!</a:t>
            </a:r>
            <a:endParaRPr/>
          </a:p>
        </p:txBody>
      </p:sp>
      <p:sp>
        <p:nvSpPr>
          <p:cNvPr id="80" name="Google Shape;80;g300f7e97ee9_0_48:notes"/>
          <p:cNvSpPr txBox="1"/>
          <p:nvPr>
            <p:ph idx="12" type="sldNum"/>
          </p:nvPr>
        </p:nvSpPr>
        <p:spPr>
          <a:xfrm>
            <a:off x="3849688" y="9429750"/>
            <a:ext cx="2946300" cy="4968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pl-PL"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3: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pl-PL"/>
              <a:t>Model – klucz do skutecznego zarządzania</a:t>
            </a:r>
            <a:endParaRPr/>
          </a:p>
        </p:txBody>
      </p:sp>
      <p:sp>
        <p:nvSpPr>
          <p:cNvPr id="87" name="Google Shape;87;p3: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6: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7: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9: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pl-PL"/>
              <a:t>Nie ma ideałów</a:t>
            </a:r>
            <a:endParaRPr/>
          </a:p>
        </p:txBody>
      </p:sp>
      <p:sp>
        <p:nvSpPr>
          <p:cNvPr id="181" name="Google Shape;181;p9: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pl-PL"/>
              <a:t>Zdublowane visibility bo odgrywa role w obu przypadkach (dostepnosci / widoczne wiec siegne, konwersji / wyrozniajaca widoczność vs nie)</a:t>
            </a:r>
            <a:endParaRPr/>
          </a:p>
        </p:txBody>
      </p:sp>
      <p:sp>
        <p:nvSpPr>
          <p:cNvPr id="221" name="Google Shape;22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3: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5: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5: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pl-PL"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16: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16: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0: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21: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21: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l-P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18: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2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4: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2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25: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2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6: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2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27: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p2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28: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2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9: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2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0: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3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 name="Shape 17"/>
        <p:cNvGrpSpPr/>
        <p:nvPr/>
      </p:nvGrpSpPr>
      <p:grpSpPr>
        <a:xfrm>
          <a:off x="0" y="0"/>
          <a:ext cx="0" cy="0"/>
          <a:chOff x="0" y="0"/>
          <a:chExt cx="0" cy="0"/>
        </a:xfrm>
      </p:grpSpPr>
      <p:sp>
        <p:nvSpPr>
          <p:cNvPr id="18" name="Google Shape;18;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jd tytułowy" type="title">
  <p:cSld name="TITLE">
    <p:spTree>
      <p:nvGrpSpPr>
        <p:cNvPr id="23" name="Shape 23"/>
        <p:cNvGrpSpPr/>
        <p:nvPr/>
      </p:nvGrpSpPr>
      <p:grpSpPr>
        <a:xfrm>
          <a:off x="0" y="0"/>
          <a:ext cx="0" cy="0"/>
          <a:chOff x="0" y="0"/>
          <a:chExt cx="0" cy="0"/>
        </a:xfrm>
      </p:grpSpPr>
      <p:sp>
        <p:nvSpPr>
          <p:cNvPr id="24" name="Google Shape;24;p33"/>
          <p:cNvSpPr txBox="1"/>
          <p:nvPr>
            <p:ph type="ctrTitle"/>
          </p:nvPr>
        </p:nvSpPr>
        <p:spPr>
          <a:xfrm>
            <a:off x="268940" y="1488140"/>
            <a:ext cx="11654117" cy="104947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oppins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3"/>
          <p:cNvSpPr txBox="1"/>
          <p:nvPr>
            <p:ph idx="1" type="subTitle"/>
          </p:nvPr>
        </p:nvSpPr>
        <p:spPr>
          <a:xfrm>
            <a:off x="1523999" y="2818233"/>
            <a:ext cx="9144000" cy="458367"/>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800"/>
              <a:buNone/>
              <a:defRPr sz="2800">
                <a:latin typeface="Poppins Black"/>
                <a:ea typeface="Poppins Black"/>
                <a:cs typeface="Poppins Black"/>
                <a:sym typeface="Poppins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6" name="Google Shape;26;p33"/>
          <p:cNvSpPr txBox="1"/>
          <p:nvPr>
            <p:ph idx="11" type="ftr"/>
          </p:nvPr>
        </p:nvSpPr>
        <p:spPr>
          <a:xfrm>
            <a:off x="4038598" y="56929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2000" cap="none">
                <a:solidFill>
                  <a:schemeClr val="dk1"/>
                </a:solidFill>
                <a:latin typeface="Poppins Black"/>
                <a:ea typeface="Poppins Black"/>
                <a:cs typeface="Poppins Black"/>
                <a:sym typeface="Poppins Black"/>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Tylko tytuł">
    <p:spTree>
      <p:nvGrpSpPr>
        <p:cNvPr id="27" name="Shape 27"/>
        <p:cNvGrpSpPr/>
        <p:nvPr/>
      </p:nvGrpSpPr>
      <p:grpSpPr>
        <a:xfrm>
          <a:off x="0" y="0"/>
          <a:ext cx="0" cy="0"/>
          <a:chOff x="0" y="0"/>
          <a:chExt cx="0" cy="0"/>
        </a:xfrm>
      </p:grpSpPr>
      <p:sp>
        <p:nvSpPr>
          <p:cNvPr id="28" name="Google Shape;28;p34"/>
          <p:cNvSpPr/>
          <p:nvPr/>
        </p:nvSpPr>
        <p:spPr>
          <a:xfrm>
            <a:off x="6096000" y="0"/>
            <a:ext cx="6096000" cy="6858000"/>
          </a:xfrm>
          <a:prstGeom prst="rect">
            <a:avLst/>
          </a:prstGeom>
          <a:solidFill>
            <a:srgbClr val="FF00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29" name="Google Shape;29;p34"/>
          <p:cNvSpPr txBox="1"/>
          <p:nvPr>
            <p:ph type="title"/>
          </p:nvPr>
        </p:nvSpPr>
        <p:spPr>
          <a:xfrm>
            <a:off x="493986" y="365125"/>
            <a:ext cx="5002924" cy="1325563"/>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Font typeface="Poppins Black"/>
              <a:buNone/>
              <a:defRPr>
                <a:latin typeface="Poppins Black"/>
                <a:ea typeface="Poppins Black"/>
                <a:cs typeface="Poppins Black"/>
                <a:sym typeface="Poppins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4"/>
          <p:cNvSpPr txBox="1"/>
          <p:nvPr>
            <p:ph idx="1" type="body"/>
          </p:nvPr>
        </p:nvSpPr>
        <p:spPr>
          <a:xfrm>
            <a:off x="6558454"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 name="Google Shape;31;p34"/>
          <p:cNvSpPr txBox="1"/>
          <p:nvPr>
            <p:ph idx="2" type="body"/>
          </p:nvPr>
        </p:nvSpPr>
        <p:spPr>
          <a:xfrm>
            <a:off x="493986" y="2812683"/>
            <a:ext cx="5108029" cy="3464691"/>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sz="2200">
                <a:solidFill>
                  <a:schemeClr val="dk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 name="Google Shape;32;p34"/>
          <p:cNvSpPr/>
          <p:nvPr>
            <p:ph idx="3" type="pic"/>
          </p:nvPr>
        </p:nvSpPr>
        <p:spPr>
          <a:xfrm>
            <a:off x="6096000" y="2"/>
            <a:ext cx="6096000" cy="2232056"/>
          </a:xfrm>
          <a:prstGeom prst="rect">
            <a:avLst/>
          </a:prstGeom>
          <a:noFill/>
          <a:ln>
            <a:noFill/>
          </a:ln>
        </p:spPr>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lko tytuł">
  <p:cSld name="1_Tylko tytuł">
    <p:spTree>
      <p:nvGrpSpPr>
        <p:cNvPr id="33" name="Shape 33"/>
        <p:cNvGrpSpPr/>
        <p:nvPr/>
      </p:nvGrpSpPr>
      <p:grpSpPr>
        <a:xfrm>
          <a:off x="0" y="0"/>
          <a:ext cx="0" cy="0"/>
          <a:chOff x="0" y="0"/>
          <a:chExt cx="0" cy="0"/>
        </a:xfrm>
      </p:grpSpPr>
      <p:sp>
        <p:nvSpPr>
          <p:cNvPr id="34" name="Google Shape;34;p35"/>
          <p:cNvSpPr txBox="1"/>
          <p:nvPr>
            <p:ph type="title"/>
          </p:nvPr>
        </p:nvSpPr>
        <p:spPr>
          <a:xfrm>
            <a:off x="493986" y="365125"/>
            <a:ext cx="11288110" cy="1221937"/>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800"/>
              <a:buFont typeface="Poppins Black"/>
              <a:buNone/>
              <a:defRPr>
                <a:latin typeface="Poppins Black"/>
                <a:ea typeface="Poppins Black"/>
                <a:cs typeface="Poppins Black"/>
                <a:sym typeface="Poppins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5"/>
          <p:cNvSpPr/>
          <p:nvPr/>
        </p:nvSpPr>
        <p:spPr>
          <a:xfrm>
            <a:off x="0" y="4267874"/>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6" name="Google Shape;36;p35"/>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35"/>
          <p:cNvSpPr/>
          <p:nvPr/>
        </p:nvSpPr>
        <p:spPr>
          <a:xfrm>
            <a:off x="1" y="1667238"/>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8" name="Google Shape;38;p35"/>
          <p:cNvSpPr txBox="1"/>
          <p:nvPr>
            <p:ph idx="2" type="body"/>
          </p:nvPr>
        </p:nvSpPr>
        <p:spPr>
          <a:xfrm>
            <a:off x="0"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 name="Google Shape;39;p35"/>
          <p:cNvSpPr/>
          <p:nvPr/>
        </p:nvSpPr>
        <p:spPr>
          <a:xfrm>
            <a:off x="3044811" y="4267874"/>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40" name="Google Shape;40;p35"/>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 name="Google Shape;41;p35"/>
          <p:cNvSpPr/>
          <p:nvPr/>
        </p:nvSpPr>
        <p:spPr>
          <a:xfrm>
            <a:off x="6089622" y="4267874"/>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42" name="Google Shape;42;p35"/>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 name="Google Shape;43;p35"/>
          <p:cNvSpPr/>
          <p:nvPr/>
        </p:nvSpPr>
        <p:spPr>
          <a:xfrm>
            <a:off x="9126870" y="4267874"/>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44" name="Google Shape;44;p35"/>
          <p:cNvSpPr txBox="1"/>
          <p:nvPr>
            <p:ph idx="5" type="body"/>
          </p:nvPr>
        </p:nvSpPr>
        <p:spPr>
          <a:xfrm>
            <a:off x="9159943" y="4267874"/>
            <a:ext cx="3032057"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5" name="Google Shape;45;p35"/>
          <p:cNvSpPr/>
          <p:nvPr/>
        </p:nvSpPr>
        <p:spPr>
          <a:xfrm>
            <a:off x="3040680" y="1667238"/>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46" name="Google Shape;46;p35"/>
          <p:cNvSpPr txBox="1"/>
          <p:nvPr>
            <p:ph idx="6" type="body"/>
          </p:nvPr>
        </p:nvSpPr>
        <p:spPr>
          <a:xfrm>
            <a:off x="3040679"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7" name="Google Shape;47;p35"/>
          <p:cNvSpPr/>
          <p:nvPr/>
        </p:nvSpPr>
        <p:spPr>
          <a:xfrm>
            <a:off x="6085491" y="1667238"/>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48" name="Google Shape;48;p35"/>
          <p:cNvSpPr txBox="1"/>
          <p:nvPr>
            <p:ph idx="7" type="body"/>
          </p:nvPr>
        </p:nvSpPr>
        <p:spPr>
          <a:xfrm>
            <a:off x="6098246"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35"/>
          <p:cNvSpPr/>
          <p:nvPr/>
        </p:nvSpPr>
        <p:spPr>
          <a:xfrm>
            <a:off x="9143059" y="1667238"/>
            <a:ext cx="3044811" cy="2590126"/>
          </a:xfrm>
          <a:prstGeom prst="rect">
            <a:avLst/>
          </a:prstGeom>
          <a:solidFill>
            <a:srgbClr val="FF003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 name="Google Shape;50;p35"/>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lvl1pPr indent="-228600" lvl="0" marL="457200" algn="l">
              <a:lnSpc>
                <a:spcPct val="90000"/>
              </a:lnSpc>
              <a:spcBef>
                <a:spcPts val="1000"/>
              </a:spcBef>
              <a:spcAft>
                <a:spcPts val="0"/>
              </a:spcAft>
              <a:buClr>
                <a:schemeClr val="dk1"/>
              </a:buClr>
              <a:buSzPts val="3200"/>
              <a:buNone/>
              <a:defRPr sz="1600">
                <a:solidFill>
                  <a:schemeClr val="lt1"/>
                </a:solidFill>
                <a:latin typeface="Poppins"/>
                <a:ea typeface="Poppins"/>
                <a:cs typeface="Poppins"/>
                <a:sym typeface="Poppins"/>
              </a:defRPr>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oppins Black"/>
              <a:buNone/>
              <a:defRPr b="0" i="0" sz="4400" u="none" cap="none" strike="noStrike">
                <a:solidFill>
                  <a:schemeClr val="dk1"/>
                </a:solidFill>
                <a:latin typeface="Poppins Black"/>
                <a:ea typeface="Poppins Black"/>
                <a:cs typeface="Poppins Black"/>
                <a:sym typeface="Poppins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oppins"/>
                <a:ea typeface="Poppins"/>
                <a:cs typeface="Poppins"/>
                <a:sym typeface="Poppins"/>
              </a:defRPr>
            </a:lvl9pPr>
          </a:lstStyle>
          <a:p/>
        </p:txBody>
      </p:sp>
      <p:sp>
        <p:nvSpPr>
          <p:cNvPr id="12" name="Google Shape;1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13" name="Google Shape;1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14" name="Google Shape;1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Poppins"/>
                <a:ea typeface="Poppins"/>
                <a:cs typeface="Poppins"/>
                <a:sym typeface="Poppins"/>
              </a:defRPr>
            </a:lvl1pPr>
            <a:lvl2pPr indent="0" lvl="1" marL="0" marR="0" rtl="0" algn="r">
              <a:spcBef>
                <a:spcPts val="0"/>
              </a:spcBef>
              <a:buNone/>
              <a:defRPr b="0" i="0" sz="1200" u="none" cap="none" strike="noStrike">
                <a:solidFill>
                  <a:srgbClr val="888888"/>
                </a:solidFill>
                <a:latin typeface="Poppins"/>
                <a:ea typeface="Poppins"/>
                <a:cs typeface="Poppins"/>
                <a:sym typeface="Poppins"/>
              </a:defRPr>
            </a:lvl2pPr>
            <a:lvl3pPr indent="0" lvl="2" marL="0" marR="0" rtl="0" algn="r">
              <a:spcBef>
                <a:spcPts val="0"/>
              </a:spcBef>
              <a:buNone/>
              <a:defRPr b="0" i="0" sz="1200" u="none" cap="none" strike="noStrike">
                <a:solidFill>
                  <a:srgbClr val="888888"/>
                </a:solidFill>
                <a:latin typeface="Poppins"/>
                <a:ea typeface="Poppins"/>
                <a:cs typeface="Poppins"/>
                <a:sym typeface="Poppins"/>
              </a:defRPr>
            </a:lvl3pPr>
            <a:lvl4pPr indent="0" lvl="3" marL="0" marR="0" rtl="0" algn="r">
              <a:spcBef>
                <a:spcPts val="0"/>
              </a:spcBef>
              <a:buNone/>
              <a:defRPr b="0" i="0" sz="1200" u="none" cap="none" strike="noStrike">
                <a:solidFill>
                  <a:srgbClr val="888888"/>
                </a:solidFill>
                <a:latin typeface="Poppins"/>
                <a:ea typeface="Poppins"/>
                <a:cs typeface="Poppins"/>
                <a:sym typeface="Poppins"/>
              </a:defRPr>
            </a:lvl4pPr>
            <a:lvl5pPr indent="0" lvl="4" marL="0" marR="0" rtl="0" algn="r">
              <a:spcBef>
                <a:spcPts val="0"/>
              </a:spcBef>
              <a:buNone/>
              <a:defRPr b="0" i="0" sz="1200" u="none" cap="none" strike="noStrike">
                <a:solidFill>
                  <a:srgbClr val="888888"/>
                </a:solidFill>
                <a:latin typeface="Poppins"/>
                <a:ea typeface="Poppins"/>
                <a:cs typeface="Poppins"/>
                <a:sym typeface="Poppins"/>
              </a:defRPr>
            </a:lvl5pPr>
            <a:lvl6pPr indent="0" lvl="5" marL="0" marR="0" rtl="0" algn="r">
              <a:spcBef>
                <a:spcPts val="0"/>
              </a:spcBef>
              <a:buNone/>
              <a:defRPr b="0" i="0" sz="1200" u="none" cap="none" strike="noStrike">
                <a:solidFill>
                  <a:srgbClr val="888888"/>
                </a:solidFill>
                <a:latin typeface="Poppins"/>
                <a:ea typeface="Poppins"/>
                <a:cs typeface="Poppins"/>
                <a:sym typeface="Poppins"/>
              </a:defRPr>
            </a:lvl6pPr>
            <a:lvl7pPr indent="0" lvl="6" marL="0" marR="0" rtl="0" algn="r">
              <a:spcBef>
                <a:spcPts val="0"/>
              </a:spcBef>
              <a:buNone/>
              <a:defRPr b="0" i="0" sz="1200" u="none" cap="none" strike="noStrike">
                <a:solidFill>
                  <a:srgbClr val="888888"/>
                </a:solidFill>
                <a:latin typeface="Poppins"/>
                <a:ea typeface="Poppins"/>
                <a:cs typeface="Poppins"/>
                <a:sym typeface="Poppins"/>
              </a:defRPr>
            </a:lvl7pPr>
            <a:lvl8pPr indent="0" lvl="7" marL="0" marR="0" rtl="0" algn="r">
              <a:spcBef>
                <a:spcPts val="0"/>
              </a:spcBef>
              <a:buNone/>
              <a:defRPr b="0" i="0" sz="1200" u="none" cap="none" strike="noStrike">
                <a:solidFill>
                  <a:srgbClr val="888888"/>
                </a:solidFill>
                <a:latin typeface="Poppins"/>
                <a:ea typeface="Poppins"/>
                <a:cs typeface="Poppins"/>
                <a:sym typeface="Poppins"/>
              </a:defRPr>
            </a:lvl8pPr>
            <a:lvl9pPr indent="0" lvl="8" marL="0" marR="0" rtl="0" algn="r">
              <a:spcBef>
                <a:spcPts val="0"/>
              </a:spcBef>
              <a:buNone/>
              <a:defRPr b="0" i="0" sz="1200" u="none" cap="none" strike="noStrike">
                <a:solidFill>
                  <a:srgbClr val="888888"/>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pl-PL"/>
              <a:t>‹#›</a:t>
            </a:fld>
            <a:endParaRPr/>
          </a:p>
        </p:txBody>
      </p:sp>
      <p:sp>
        <p:nvSpPr>
          <p:cNvPr id="15" name="Google Shape;15;p31"/>
          <p:cNvSpPr txBox="1"/>
          <p:nvPr/>
        </p:nvSpPr>
        <p:spPr>
          <a:xfrm>
            <a:off x="10342685" y="6538912"/>
            <a:ext cx="453683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pl-PL" sz="1400" u="none" cap="none" strike="noStrike">
                <a:solidFill>
                  <a:schemeClr val="lt1"/>
                </a:solidFill>
                <a:latin typeface="Poppins"/>
                <a:ea typeface="Poppins"/>
                <a:cs typeface="Poppins"/>
                <a:sym typeface="Poppins"/>
              </a:rPr>
              <a:t>Rafał </a:t>
            </a:r>
            <a:r>
              <a:rPr b="1" i="1" lang="pl-PL" sz="1400" u="none" cap="none" strike="noStrike">
                <a:solidFill>
                  <a:schemeClr val="lt1"/>
                </a:solidFill>
                <a:latin typeface="Poppins"/>
                <a:ea typeface="Poppins"/>
                <a:cs typeface="Poppins"/>
                <a:sym typeface="Poppins"/>
              </a:rPr>
              <a:t>SZYSZ</a:t>
            </a:r>
            <a:r>
              <a:rPr b="0" i="1" lang="pl-PL" sz="1400" u="none" cap="none" strike="noStrike">
                <a:solidFill>
                  <a:schemeClr val="lt1"/>
                </a:solidFill>
                <a:latin typeface="Poppins"/>
                <a:ea typeface="Poppins"/>
                <a:cs typeface="Poppins"/>
                <a:sym typeface="Poppins"/>
              </a:rPr>
              <a:t>, Stars </a:t>
            </a:r>
            <a:endParaRPr/>
          </a:p>
        </p:txBody>
      </p:sp>
      <p:pic>
        <p:nvPicPr>
          <p:cNvPr id="16" name="Google Shape;16;p31"/>
          <p:cNvPicPr preferRelativeResize="0"/>
          <p:nvPr/>
        </p:nvPicPr>
        <p:blipFill rotWithShape="1">
          <a:blip r:embed="rId1">
            <a:alphaModFix/>
          </a:blip>
          <a:srcRect b="0" l="0" r="0" t="0"/>
          <a:stretch/>
        </p:blipFill>
        <p:spPr>
          <a:xfrm>
            <a:off x="0" y="6629400"/>
            <a:ext cx="12192000" cy="228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8.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omments" Target="../comments/commen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31.png"/></Relationships>
</file>

<file path=ppt/slides/_rels/slide8.xml.rels><?xml version="1.0" encoding="UTF-8" standalone="yes"?><Relationships xmlns="http://schemas.openxmlformats.org/package/2006/relationships"><Relationship Id="rId40" Type="http://schemas.openxmlformats.org/officeDocument/2006/relationships/image" Target="../media/image44.png"/><Relationship Id="rId20" Type="http://schemas.openxmlformats.org/officeDocument/2006/relationships/image" Target="../media/image16.png"/><Relationship Id="rId42" Type="http://schemas.openxmlformats.org/officeDocument/2006/relationships/image" Target="../media/image45.png"/><Relationship Id="rId41" Type="http://schemas.openxmlformats.org/officeDocument/2006/relationships/image" Target="../media/image41.png"/><Relationship Id="rId22" Type="http://schemas.openxmlformats.org/officeDocument/2006/relationships/image" Target="../media/image21.png"/><Relationship Id="rId44" Type="http://schemas.openxmlformats.org/officeDocument/2006/relationships/image" Target="../media/image61.png"/><Relationship Id="rId21" Type="http://schemas.openxmlformats.org/officeDocument/2006/relationships/image" Target="../media/image24.png"/><Relationship Id="rId43" Type="http://schemas.openxmlformats.org/officeDocument/2006/relationships/image" Target="../media/image37.png"/><Relationship Id="rId24" Type="http://schemas.openxmlformats.org/officeDocument/2006/relationships/image" Target="../media/image53.png"/><Relationship Id="rId46" Type="http://schemas.openxmlformats.org/officeDocument/2006/relationships/image" Target="../media/image50.png"/><Relationship Id="rId23" Type="http://schemas.openxmlformats.org/officeDocument/2006/relationships/image" Target="../media/image46.png"/><Relationship Id="rId45"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png"/><Relationship Id="rId26" Type="http://schemas.openxmlformats.org/officeDocument/2006/relationships/image" Target="../media/image27.png"/><Relationship Id="rId48" Type="http://schemas.openxmlformats.org/officeDocument/2006/relationships/image" Target="../media/image66.png"/><Relationship Id="rId25" Type="http://schemas.openxmlformats.org/officeDocument/2006/relationships/image" Target="../media/image23.png"/><Relationship Id="rId47" Type="http://schemas.openxmlformats.org/officeDocument/2006/relationships/image" Target="../media/image51.png"/><Relationship Id="rId28" Type="http://schemas.openxmlformats.org/officeDocument/2006/relationships/image" Target="../media/image28.png"/><Relationship Id="rId27"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32.png"/><Relationship Id="rId29" Type="http://schemas.openxmlformats.org/officeDocument/2006/relationships/image" Target="../media/image49.png"/><Relationship Id="rId7" Type="http://schemas.openxmlformats.org/officeDocument/2006/relationships/image" Target="../media/image20.png"/><Relationship Id="rId8" Type="http://schemas.openxmlformats.org/officeDocument/2006/relationships/image" Target="../media/image8.png"/><Relationship Id="rId31" Type="http://schemas.openxmlformats.org/officeDocument/2006/relationships/image" Target="../media/image36.png"/><Relationship Id="rId30" Type="http://schemas.openxmlformats.org/officeDocument/2006/relationships/image" Target="../media/image38.png"/><Relationship Id="rId11" Type="http://schemas.openxmlformats.org/officeDocument/2006/relationships/image" Target="../media/image22.png"/><Relationship Id="rId33" Type="http://schemas.openxmlformats.org/officeDocument/2006/relationships/image" Target="../media/image33.png"/><Relationship Id="rId10" Type="http://schemas.openxmlformats.org/officeDocument/2006/relationships/image" Target="../media/image11.png"/><Relationship Id="rId32" Type="http://schemas.openxmlformats.org/officeDocument/2006/relationships/image" Target="../media/image40.png"/><Relationship Id="rId13" Type="http://schemas.openxmlformats.org/officeDocument/2006/relationships/image" Target="../media/image15.png"/><Relationship Id="rId35" Type="http://schemas.openxmlformats.org/officeDocument/2006/relationships/image" Target="../media/image39.png"/><Relationship Id="rId12" Type="http://schemas.openxmlformats.org/officeDocument/2006/relationships/image" Target="../media/image12.png"/><Relationship Id="rId34" Type="http://schemas.openxmlformats.org/officeDocument/2006/relationships/image" Target="../media/image30.png"/><Relationship Id="rId15" Type="http://schemas.openxmlformats.org/officeDocument/2006/relationships/image" Target="../media/image10.png"/><Relationship Id="rId37" Type="http://schemas.openxmlformats.org/officeDocument/2006/relationships/image" Target="../media/image35.png"/><Relationship Id="rId14" Type="http://schemas.openxmlformats.org/officeDocument/2006/relationships/image" Target="../media/image2.png"/><Relationship Id="rId36" Type="http://schemas.openxmlformats.org/officeDocument/2006/relationships/image" Target="../media/image43.png"/><Relationship Id="rId17" Type="http://schemas.openxmlformats.org/officeDocument/2006/relationships/image" Target="../media/image14.png"/><Relationship Id="rId39" Type="http://schemas.openxmlformats.org/officeDocument/2006/relationships/image" Target="../media/image34.png"/><Relationship Id="rId16" Type="http://schemas.openxmlformats.org/officeDocument/2006/relationships/image" Target="../media/image29.png"/><Relationship Id="rId38" Type="http://schemas.openxmlformats.org/officeDocument/2006/relationships/image" Target="../media/image56.png"/><Relationship Id="rId19" Type="http://schemas.openxmlformats.org/officeDocument/2006/relationships/image" Target="../media/image18.png"/><Relationship Id="rId18"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9.png"/><Relationship Id="rId5" Type="http://schemas.openxmlformats.org/officeDocument/2006/relationships/image" Target="../media/image46.png"/><Relationship Id="rId6" Type="http://schemas.openxmlformats.org/officeDocument/2006/relationships/image" Target="../media/image38.png"/><Relationship Id="rId7" Type="http://schemas.openxmlformats.org/officeDocument/2006/relationships/image" Target="../media/image56.png"/><Relationship Id="rId8" Type="http://schemas.openxmlformats.org/officeDocument/2006/relationships/image" Target="../media/image6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8.png"/><Relationship Id="rId4" Type="http://schemas.openxmlformats.org/officeDocument/2006/relationships/image" Target="../media/image57.png"/><Relationship Id="rId5" Type="http://schemas.openxmlformats.org/officeDocument/2006/relationships/image" Target="../media/image6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52.png"/><Relationship Id="rId5" Type="http://schemas.openxmlformats.org/officeDocument/2006/relationships/image" Target="../media/image32.png"/><Relationship Id="rId6"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5.png"/><Relationship Id="rId4" Type="http://schemas.openxmlformats.org/officeDocument/2006/relationships/image" Target="../media/image52.png"/><Relationship Id="rId5" Type="http://schemas.openxmlformats.org/officeDocument/2006/relationships/image" Target="../media/image32.png"/><Relationship Id="rId6"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fonts.google.com/specimen/Poppin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youtube.com/watch?v=iYc7mVGs3i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pic>
        <p:nvPicPr>
          <p:cNvPr id="55" name="Google Shape;55;p1"/>
          <p:cNvPicPr preferRelativeResize="0"/>
          <p:nvPr/>
        </p:nvPicPr>
        <p:blipFill>
          <a:blip r:embed="rId3">
            <a:alphaModFix/>
          </a:blip>
          <a:stretch>
            <a:fillRect/>
          </a:stretch>
        </p:blipFill>
        <p:spPr>
          <a:xfrm>
            <a:off x="1627000" y="3387027"/>
            <a:ext cx="1541750" cy="2158249"/>
          </a:xfrm>
          <a:prstGeom prst="rect">
            <a:avLst/>
          </a:prstGeom>
          <a:noFill/>
          <a:ln>
            <a:noFill/>
          </a:ln>
        </p:spPr>
      </p:pic>
      <p:pic>
        <p:nvPicPr>
          <p:cNvPr id="56" name="Google Shape;56;p1"/>
          <p:cNvPicPr preferRelativeResize="0"/>
          <p:nvPr/>
        </p:nvPicPr>
        <p:blipFill rotWithShape="1">
          <a:blip r:embed="rId4">
            <a:alphaModFix/>
          </a:blip>
          <a:srcRect b="0" l="0" r="0" t="0"/>
          <a:stretch/>
        </p:blipFill>
        <p:spPr>
          <a:xfrm>
            <a:off x="3855606" y="-1696275"/>
            <a:ext cx="12276082" cy="6905296"/>
          </a:xfrm>
          <a:prstGeom prst="rect">
            <a:avLst/>
          </a:prstGeom>
          <a:noFill/>
          <a:ln>
            <a:noFill/>
          </a:ln>
        </p:spPr>
      </p:pic>
      <p:sp>
        <p:nvSpPr>
          <p:cNvPr id="57" name="Google Shape;57;p1"/>
          <p:cNvSpPr txBox="1"/>
          <p:nvPr/>
        </p:nvSpPr>
        <p:spPr>
          <a:xfrm>
            <a:off x="1328287" y="2644497"/>
            <a:ext cx="9654138" cy="4583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800"/>
              <a:buFont typeface="Arial"/>
              <a:buNone/>
            </a:pPr>
            <a:r>
              <a:rPr lang="pl-PL" sz="2800">
                <a:solidFill>
                  <a:schemeClr val="lt1"/>
                </a:solidFill>
                <a:latin typeface="Poppins Black"/>
                <a:ea typeface="Poppins Black"/>
                <a:cs typeface="Poppins Black"/>
                <a:sym typeface="Poppins Black"/>
              </a:rPr>
              <a:t>Siła standardów, siłą marketingu. </a:t>
            </a:r>
            <a:endParaRPr/>
          </a:p>
          <a:p>
            <a:pPr indent="0" lvl="0" marL="0" marR="0" rtl="0" algn="ctr">
              <a:lnSpc>
                <a:spcPct val="90000"/>
              </a:lnSpc>
              <a:spcBef>
                <a:spcPts val="1000"/>
              </a:spcBef>
              <a:spcAft>
                <a:spcPts val="0"/>
              </a:spcAft>
              <a:buClr>
                <a:schemeClr val="lt1"/>
              </a:buClr>
              <a:buSzPts val="2800"/>
              <a:buFont typeface="Arial"/>
              <a:buNone/>
            </a:pPr>
            <a:r>
              <a:rPr lang="pl-PL" sz="2800">
                <a:solidFill>
                  <a:schemeClr val="lt1"/>
                </a:solidFill>
                <a:latin typeface="Poppins Black"/>
                <a:ea typeface="Poppins Black"/>
                <a:cs typeface="Poppins Black"/>
                <a:sym typeface="Poppins Black"/>
              </a:rPr>
              <a:t>Model wskaźników efektywnościowych POR - 1.0.</a:t>
            </a:r>
            <a:endParaRPr/>
          </a:p>
          <a:p>
            <a:pPr indent="0" lvl="0" marL="0" marR="0" rtl="0" algn="ctr">
              <a:lnSpc>
                <a:spcPct val="90000"/>
              </a:lnSpc>
              <a:spcBef>
                <a:spcPts val="1000"/>
              </a:spcBef>
              <a:spcAft>
                <a:spcPts val="0"/>
              </a:spcAft>
              <a:buClr>
                <a:schemeClr val="dk1"/>
              </a:buClr>
              <a:buSzPts val="2800"/>
              <a:buFont typeface="Arial"/>
              <a:buNone/>
            </a:pPr>
            <a:r>
              <a:t/>
            </a:r>
            <a:endParaRPr sz="2800">
              <a:solidFill>
                <a:schemeClr val="lt1"/>
              </a:solidFill>
              <a:latin typeface="Poppins Black"/>
              <a:ea typeface="Poppins Black"/>
              <a:cs typeface="Poppins Black"/>
              <a:sym typeface="Poppins Black"/>
            </a:endParaRPr>
          </a:p>
        </p:txBody>
      </p:sp>
      <p:sp>
        <p:nvSpPr>
          <p:cNvPr id="58" name="Google Shape;58;p1"/>
          <p:cNvSpPr txBox="1"/>
          <p:nvPr/>
        </p:nvSpPr>
        <p:spPr>
          <a:xfrm>
            <a:off x="268940" y="1566153"/>
            <a:ext cx="11654117" cy="971466"/>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6000"/>
              <a:buFont typeface="Poppins Black"/>
              <a:buNone/>
            </a:pPr>
            <a:r>
              <a:rPr lang="pl-PL" sz="6000">
                <a:solidFill>
                  <a:schemeClr val="lt1"/>
                </a:solidFill>
                <a:latin typeface="Poppins Black"/>
                <a:ea typeface="Poppins Black"/>
                <a:cs typeface="Poppins Black"/>
                <a:sym typeface="Poppins Black"/>
              </a:rPr>
              <a:t>POR’a mieć standardy</a:t>
            </a:r>
            <a:endParaRPr/>
          </a:p>
        </p:txBody>
      </p:sp>
      <p:sp>
        <p:nvSpPr>
          <p:cNvPr id="59" name="Google Shape;59;p1"/>
          <p:cNvSpPr txBox="1"/>
          <p:nvPr>
            <p:ph idx="11" type="ftr"/>
          </p:nvPr>
        </p:nvSpPr>
        <p:spPr>
          <a:xfrm>
            <a:off x="1849868" y="5683234"/>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pl-PL" sz="2000">
                <a:solidFill>
                  <a:schemeClr val="lt1"/>
                </a:solidFill>
                <a:latin typeface="Poppins Black"/>
                <a:ea typeface="Poppins Black"/>
                <a:cs typeface="Poppins Black"/>
                <a:sym typeface="Poppins Black"/>
              </a:rPr>
              <a:t>Monika Kochanowska</a:t>
            </a:r>
            <a:endParaRPr/>
          </a:p>
        </p:txBody>
      </p:sp>
      <p:sp>
        <p:nvSpPr>
          <p:cNvPr id="60" name="Google Shape;60;p1"/>
          <p:cNvSpPr txBox="1"/>
          <p:nvPr/>
        </p:nvSpPr>
        <p:spPr>
          <a:xfrm>
            <a:off x="1849868" y="6048359"/>
            <a:ext cx="411480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Karma SemiBold"/>
                <a:ea typeface="Karma SemiBold"/>
                <a:cs typeface="Karma SemiBold"/>
                <a:sym typeface="Karma SemiBold"/>
              </a:rPr>
              <a:t>PepsiCo, POR</a:t>
            </a:r>
            <a:endParaRPr/>
          </a:p>
        </p:txBody>
      </p:sp>
      <p:sp>
        <p:nvSpPr>
          <p:cNvPr id="61" name="Google Shape;61;p1"/>
          <p:cNvSpPr txBox="1"/>
          <p:nvPr/>
        </p:nvSpPr>
        <p:spPr>
          <a:xfrm>
            <a:off x="7645478" y="4456335"/>
            <a:ext cx="1289400" cy="246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1000">
                <a:solidFill>
                  <a:schemeClr val="dk1"/>
                </a:solidFill>
                <a:latin typeface="Karma"/>
                <a:ea typeface="Karma"/>
                <a:cs typeface="Karma"/>
                <a:sym typeface="Karma"/>
              </a:rPr>
              <a: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2"/>
          <p:cNvSpPr txBox="1"/>
          <p:nvPr>
            <p:ph type="title"/>
          </p:nvPr>
        </p:nvSpPr>
        <p:spPr>
          <a:xfrm>
            <a:off x="838200" y="162994"/>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lang="pl-PL"/>
              <a:t>POR – kim jesteśmy i co robimy?</a:t>
            </a:r>
            <a:endParaRPr/>
          </a:p>
        </p:txBody>
      </p:sp>
      <p:pic>
        <p:nvPicPr>
          <p:cNvPr id="67" name="Google Shape;67;p2"/>
          <p:cNvPicPr preferRelativeResize="0"/>
          <p:nvPr/>
        </p:nvPicPr>
        <p:blipFill rotWithShape="1">
          <a:blip r:embed="rId3">
            <a:alphaModFix/>
          </a:blip>
          <a:srcRect b="0" l="0" r="0" t="0"/>
          <a:stretch/>
        </p:blipFill>
        <p:spPr>
          <a:xfrm>
            <a:off x="9722498" y="5727161"/>
            <a:ext cx="2316480" cy="899604"/>
          </a:xfrm>
          <a:prstGeom prst="rect">
            <a:avLst/>
          </a:prstGeom>
          <a:noFill/>
          <a:ln>
            <a:noFill/>
          </a:ln>
        </p:spPr>
      </p:pic>
      <p:pic>
        <p:nvPicPr>
          <p:cNvPr id="68" name="Google Shape;68;p2"/>
          <p:cNvPicPr preferRelativeResize="0"/>
          <p:nvPr/>
        </p:nvPicPr>
        <p:blipFill rotWithShape="1">
          <a:blip r:embed="rId4">
            <a:alphaModFix/>
          </a:blip>
          <a:srcRect b="0" l="0" r="0" t="0"/>
          <a:stretch/>
        </p:blipFill>
        <p:spPr>
          <a:xfrm>
            <a:off x="838200" y="1702642"/>
            <a:ext cx="9808500" cy="4024519"/>
          </a:xfrm>
          <a:prstGeom prst="rect">
            <a:avLst/>
          </a:prstGeom>
          <a:noFill/>
          <a:ln>
            <a:noFill/>
          </a:ln>
        </p:spPr>
      </p:pic>
      <p:sp>
        <p:nvSpPr>
          <p:cNvPr id="69" name="Google Shape;69;p2"/>
          <p:cNvSpPr txBox="1"/>
          <p:nvPr/>
        </p:nvSpPr>
        <p:spPr>
          <a:xfrm>
            <a:off x="10502593" y="137866"/>
            <a:ext cx="1702413" cy="120032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pl-PL" sz="1800">
                <a:solidFill>
                  <a:schemeClr val="dk1"/>
                </a:solidFill>
                <a:latin typeface="Poppins"/>
                <a:ea typeface="Poppins"/>
                <a:cs typeface="Poppins"/>
                <a:sym typeface="Poppins"/>
              </a:rPr>
              <a:t>Do modyfikacji </a:t>
            </a:r>
            <a:endParaRPr/>
          </a:p>
          <a:p>
            <a:pPr indent="0" lvl="0" marL="0" marR="0" rtl="0" algn="r">
              <a:spcBef>
                <a:spcPts val="0"/>
              </a:spcBef>
              <a:spcAft>
                <a:spcPts val="0"/>
              </a:spcAft>
              <a:buNone/>
            </a:pPr>
            <a:r>
              <a:rPr lang="pl-PL" sz="1800">
                <a:solidFill>
                  <a:schemeClr val="dk1"/>
                </a:solidFill>
                <a:latin typeface="Poppins"/>
                <a:ea typeface="Poppins"/>
                <a:cs typeface="Poppins"/>
                <a:sym typeface="Poppins"/>
              </a:rPr>
              <a:t>Może misja grupy?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lang="pl-PL"/>
              <a:t>Pomiar efektywności marketingu Jak to wygląda obecnie?</a:t>
            </a:r>
            <a:endParaRPr/>
          </a:p>
        </p:txBody>
      </p:sp>
      <p:sp>
        <p:nvSpPr>
          <p:cNvPr id="76" name="Google Shape;76;p4"/>
          <p:cNvSpPr txBox="1"/>
          <p:nvPr>
            <p:ph idx="1" type="body"/>
          </p:nvPr>
        </p:nvSpPr>
        <p:spPr>
          <a:xfrm>
            <a:off x="802650" y="1629460"/>
            <a:ext cx="10515600" cy="4597800"/>
          </a:xfrm>
          <a:prstGeom prst="rect">
            <a:avLst/>
          </a:prstGeom>
          <a:noFill/>
          <a:ln>
            <a:noFill/>
          </a:ln>
        </p:spPr>
        <p:txBody>
          <a:bodyPr anchorCtr="0" anchor="t" bIns="45700" lIns="91425" spcFirstLastPara="1" rIns="91425" wrap="square" tIns="45700">
            <a:normAutofit fontScale="70000" lnSpcReduction="20000"/>
          </a:bodyPr>
          <a:lstStyle/>
          <a:p>
            <a:pPr indent="-90804" lvl="0" marL="228600" rtl="0" algn="l">
              <a:lnSpc>
                <a:spcPct val="90000"/>
              </a:lnSpc>
              <a:spcBef>
                <a:spcPts val="0"/>
              </a:spcBef>
              <a:spcAft>
                <a:spcPts val="0"/>
              </a:spcAft>
              <a:buClr>
                <a:schemeClr val="dk1"/>
              </a:buClr>
              <a:buSzPct val="100000"/>
              <a:buNone/>
            </a:pPr>
            <a:r>
              <a:t/>
            </a:r>
            <a:endParaRPr/>
          </a:p>
          <a:p>
            <a:pPr indent="-215265" lvl="0" marL="228600" rtl="0" algn="l">
              <a:lnSpc>
                <a:spcPct val="90000"/>
              </a:lnSpc>
              <a:spcBef>
                <a:spcPts val="1000"/>
              </a:spcBef>
              <a:spcAft>
                <a:spcPts val="0"/>
              </a:spcAft>
              <a:buClr>
                <a:schemeClr val="dk1"/>
              </a:buClr>
              <a:buSzPct val="100000"/>
              <a:buChar char="•"/>
            </a:pPr>
            <a:r>
              <a:rPr lang="pl-PL"/>
              <a:t>Różnie</a:t>
            </a:r>
            <a:endParaRPr/>
          </a:p>
          <a:p>
            <a:pPr indent="-217169" lvl="1" marL="685800" rtl="0" algn="l">
              <a:lnSpc>
                <a:spcPct val="90000"/>
              </a:lnSpc>
              <a:spcBef>
                <a:spcPts val="500"/>
              </a:spcBef>
              <a:spcAft>
                <a:spcPts val="0"/>
              </a:spcAft>
              <a:buClr>
                <a:schemeClr val="dk1"/>
              </a:buClr>
              <a:buSzPct val="100000"/>
              <a:buChar char="•"/>
            </a:pPr>
            <a:r>
              <a:rPr lang="pl-PL"/>
              <a:t>Czy zawsze wiemy z czego wynika sukces czy porażka? </a:t>
            </a:r>
            <a:endParaRPr/>
          </a:p>
          <a:p>
            <a:pPr indent="-90804" lvl="0" marL="228600" rtl="0" algn="l">
              <a:lnSpc>
                <a:spcPct val="90000"/>
              </a:lnSpc>
              <a:spcBef>
                <a:spcPts val="1000"/>
              </a:spcBef>
              <a:spcAft>
                <a:spcPts val="0"/>
              </a:spcAft>
              <a:buClr>
                <a:schemeClr val="dk1"/>
              </a:buClr>
              <a:buSzPct val="100000"/>
              <a:buNone/>
            </a:pPr>
            <a:r>
              <a:t/>
            </a:r>
            <a:endParaRPr/>
          </a:p>
          <a:p>
            <a:pPr indent="-215265" lvl="0" marL="228600" rtl="0" algn="l">
              <a:lnSpc>
                <a:spcPct val="90000"/>
              </a:lnSpc>
              <a:spcBef>
                <a:spcPts val="1000"/>
              </a:spcBef>
              <a:spcAft>
                <a:spcPts val="0"/>
              </a:spcAft>
              <a:buClr>
                <a:schemeClr val="dk1"/>
              </a:buClr>
              <a:buSzPct val="100000"/>
              <a:buChar char="•"/>
            </a:pPr>
            <a:r>
              <a:rPr lang="pl-PL"/>
              <a:t>Brak spójnych definicji </a:t>
            </a:r>
            <a:endParaRPr/>
          </a:p>
          <a:p>
            <a:pPr indent="-217169" lvl="1" marL="685800" rtl="0" algn="l">
              <a:lnSpc>
                <a:spcPct val="90000"/>
              </a:lnSpc>
              <a:spcBef>
                <a:spcPts val="500"/>
              </a:spcBef>
              <a:spcAft>
                <a:spcPts val="0"/>
              </a:spcAft>
              <a:buClr>
                <a:schemeClr val="dk1"/>
              </a:buClr>
              <a:buSzPct val="100000"/>
              <a:buChar char="•"/>
            </a:pPr>
            <a:r>
              <a:rPr lang="pl-PL"/>
              <a:t>Czy zawsze to samo znaczy to samo w konkursach Effie Awards, KTR, Złote Orły,  IAB Mixx Awards?  </a:t>
            </a:r>
            <a:endParaRPr/>
          </a:p>
          <a:p>
            <a:pPr indent="-90804" lvl="0" marL="228600" rtl="0" algn="l">
              <a:lnSpc>
                <a:spcPct val="90000"/>
              </a:lnSpc>
              <a:spcBef>
                <a:spcPts val="1000"/>
              </a:spcBef>
              <a:spcAft>
                <a:spcPts val="0"/>
              </a:spcAft>
              <a:buClr>
                <a:schemeClr val="dk1"/>
              </a:buClr>
              <a:buSzPct val="100000"/>
              <a:buNone/>
            </a:pPr>
            <a:r>
              <a:t/>
            </a:r>
            <a:endParaRPr/>
          </a:p>
          <a:p>
            <a:pPr indent="-215265" lvl="0" marL="228600" rtl="0" algn="l">
              <a:lnSpc>
                <a:spcPct val="90000"/>
              </a:lnSpc>
              <a:spcBef>
                <a:spcPts val="1000"/>
              </a:spcBef>
              <a:spcAft>
                <a:spcPts val="0"/>
              </a:spcAft>
              <a:buClr>
                <a:schemeClr val="dk1"/>
              </a:buClr>
              <a:buSzPct val="100000"/>
              <a:buChar char="•"/>
            </a:pPr>
            <a:r>
              <a:rPr lang="pl-PL"/>
              <a:t>Zbyt wiele KPI:</a:t>
            </a:r>
            <a:endParaRPr/>
          </a:p>
          <a:p>
            <a:pPr indent="-217169" lvl="1" marL="685800" rtl="0" algn="l">
              <a:lnSpc>
                <a:spcPct val="90000"/>
              </a:lnSpc>
              <a:spcBef>
                <a:spcPts val="500"/>
              </a:spcBef>
              <a:spcAft>
                <a:spcPts val="0"/>
              </a:spcAft>
              <a:buClr>
                <a:schemeClr val="dk1"/>
              </a:buClr>
              <a:buSzPct val="100000"/>
              <a:buChar char="•"/>
            </a:pPr>
            <a:r>
              <a:rPr lang="pl-PL"/>
              <a:t>Efektywność vs Wydajność</a:t>
            </a:r>
            <a:endParaRPr/>
          </a:p>
          <a:p>
            <a:pPr indent="-217169" lvl="1" marL="685800" rtl="0" algn="l">
              <a:lnSpc>
                <a:spcPct val="90000"/>
              </a:lnSpc>
              <a:spcBef>
                <a:spcPts val="500"/>
              </a:spcBef>
              <a:spcAft>
                <a:spcPts val="0"/>
              </a:spcAft>
              <a:buClr>
                <a:schemeClr val="dk1"/>
              </a:buClr>
              <a:buSzPct val="100000"/>
              <a:buChar char="•"/>
            </a:pPr>
            <a:r>
              <a:rPr lang="pl-PL"/>
              <a:t>Brak równowagi między pomiarem efektów krótko i długoterminowych </a:t>
            </a:r>
            <a:endParaRPr/>
          </a:p>
          <a:p>
            <a:pPr indent="-90804" lvl="0" marL="228600" rtl="0" algn="l">
              <a:lnSpc>
                <a:spcPct val="90000"/>
              </a:lnSpc>
              <a:spcBef>
                <a:spcPts val="1000"/>
              </a:spcBef>
              <a:spcAft>
                <a:spcPts val="0"/>
              </a:spcAft>
              <a:buClr>
                <a:schemeClr val="dk1"/>
              </a:buClr>
              <a:buSzPct val="100000"/>
              <a:buNone/>
            </a:pPr>
            <a:r>
              <a:t/>
            </a:r>
            <a:endParaRPr/>
          </a:p>
          <a:p>
            <a:pPr indent="-215265" lvl="0" marL="228600" rtl="0" algn="l">
              <a:lnSpc>
                <a:spcPct val="90000"/>
              </a:lnSpc>
              <a:spcBef>
                <a:spcPts val="1000"/>
              </a:spcBef>
              <a:spcAft>
                <a:spcPts val="0"/>
              </a:spcAft>
              <a:buClr>
                <a:schemeClr val="dk1"/>
              </a:buClr>
              <a:buSzPct val="100000"/>
              <a:buChar char="•"/>
            </a:pPr>
            <a:r>
              <a:rPr lang="pl-PL"/>
              <a:t>Różne zrozumienie roli marketingu na poziomie rynku, branży</a:t>
            </a:r>
            <a:r>
              <a:rPr lang="pl-PL"/>
              <a:t>, organizacji</a:t>
            </a:r>
            <a:endParaRPr/>
          </a:p>
          <a:p>
            <a:pPr indent="-90804" lvl="0" marL="228600" rtl="0" algn="l">
              <a:lnSpc>
                <a:spcPct val="90000"/>
              </a:lnSpc>
              <a:spcBef>
                <a:spcPts val="1000"/>
              </a:spcBef>
              <a:spcAft>
                <a:spcPts val="0"/>
              </a:spcAft>
              <a:buClr>
                <a:schemeClr val="dk1"/>
              </a:buClr>
              <a:buSzPct val="100000"/>
              <a:buNone/>
            </a:pPr>
            <a:r>
              <a:t/>
            </a:r>
            <a:endParaRPr/>
          </a:p>
          <a:p>
            <a:pPr indent="-376555" lvl="0" marL="51435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g300f7e97ee9_0_48"/>
          <p:cNvSpPr txBox="1"/>
          <p:nvPr>
            <p:ph type="title"/>
          </p:nvPr>
        </p:nvSpPr>
        <p:spPr>
          <a:xfrm>
            <a:off x="838200" y="170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lang="pl-PL"/>
              <a:t>Pomiar efektywności marketingu Jak to wygląda obecnie? V2</a:t>
            </a:r>
            <a:endParaRPr/>
          </a:p>
        </p:txBody>
      </p:sp>
      <p:sp>
        <p:nvSpPr>
          <p:cNvPr id="83" name="Google Shape;83;g300f7e97ee9_0_48"/>
          <p:cNvSpPr txBox="1"/>
          <p:nvPr>
            <p:ph idx="1" type="body"/>
          </p:nvPr>
        </p:nvSpPr>
        <p:spPr>
          <a:xfrm>
            <a:off x="838200" y="1531960"/>
            <a:ext cx="10515600" cy="4597800"/>
          </a:xfrm>
          <a:prstGeom prst="rect">
            <a:avLst/>
          </a:prstGeom>
          <a:noFill/>
          <a:ln>
            <a:noFill/>
          </a:ln>
        </p:spPr>
        <p:txBody>
          <a:bodyPr anchorCtr="0" anchor="t" bIns="45700" lIns="91425" spcFirstLastPara="1" rIns="91425" wrap="square" tIns="45700">
            <a:normAutofit fontScale="62500" lnSpcReduction="20000"/>
          </a:bodyPr>
          <a:lstStyle/>
          <a:p>
            <a:pPr indent="-90804" lvl="0" marL="228600" rtl="0" algn="l">
              <a:lnSpc>
                <a:spcPct val="90000"/>
              </a:lnSpc>
              <a:spcBef>
                <a:spcPts val="0"/>
              </a:spcBef>
              <a:spcAft>
                <a:spcPts val="0"/>
              </a:spcAft>
              <a:buClr>
                <a:schemeClr val="dk1"/>
              </a:buClr>
              <a:buSzPct val="100000"/>
              <a:buNone/>
            </a:pPr>
            <a:r>
              <a:t/>
            </a:r>
            <a:endParaRPr/>
          </a:p>
          <a:p>
            <a:pPr indent="-185737" lvl="0" marL="228600" rtl="0" algn="l">
              <a:lnSpc>
                <a:spcPct val="90000"/>
              </a:lnSpc>
              <a:spcBef>
                <a:spcPts val="1000"/>
              </a:spcBef>
              <a:spcAft>
                <a:spcPts val="0"/>
              </a:spcAft>
              <a:buSzPct val="64285"/>
              <a:buChar char="●"/>
            </a:pPr>
            <a:r>
              <a:rPr lang="pl-PL"/>
              <a:t>Różnie</a:t>
            </a:r>
            <a:endParaRPr/>
          </a:p>
          <a:p>
            <a:pPr indent="-185737" lvl="1" marL="685800" rtl="0" algn="l">
              <a:lnSpc>
                <a:spcPct val="90000"/>
              </a:lnSpc>
              <a:spcBef>
                <a:spcPts val="0"/>
              </a:spcBef>
              <a:spcAft>
                <a:spcPts val="0"/>
              </a:spcAft>
              <a:buSzPct val="75000"/>
              <a:buChar char="○"/>
            </a:pPr>
            <a:r>
              <a:rPr lang="pl-PL"/>
              <a:t>Czy zawsze wiemy z czego wynika sukces czy porażka? </a:t>
            </a:r>
            <a:endParaRPr/>
          </a:p>
          <a:p>
            <a:pPr indent="-185737" lvl="1" marL="685800" rtl="0" algn="l">
              <a:lnSpc>
                <a:spcPct val="90000"/>
              </a:lnSpc>
              <a:spcBef>
                <a:spcPts val="0"/>
              </a:spcBef>
              <a:spcAft>
                <a:spcPts val="0"/>
              </a:spcAft>
              <a:buSzPct val="75000"/>
              <a:buChar char="○"/>
            </a:pPr>
            <a:r>
              <a:rPr lang="pl-PL"/>
              <a:t>Język marketingu nie jest zrozumiały dla osób spoza branży</a:t>
            </a:r>
            <a:endParaRPr/>
          </a:p>
          <a:p>
            <a:pPr indent="0" lvl="0" marL="685800" rtl="0" algn="l">
              <a:lnSpc>
                <a:spcPct val="90000"/>
              </a:lnSpc>
              <a:spcBef>
                <a:spcPts val="500"/>
              </a:spcBef>
              <a:spcAft>
                <a:spcPts val="0"/>
              </a:spcAft>
              <a:buNone/>
            </a:pPr>
            <a:r>
              <a:t/>
            </a:r>
            <a:endParaRPr/>
          </a:p>
          <a:p>
            <a:pPr indent="-185737" lvl="0" marL="228600" rtl="0" algn="l">
              <a:lnSpc>
                <a:spcPct val="90000"/>
              </a:lnSpc>
              <a:spcBef>
                <a:spcPts val="1000"/>
              </a:spcBef>
              <a:spcAft>
                <a:spcPts val="0"/>
              </a:spcAft>
              <a:buSzPct val="64285"/>
              <a:buChar char="●"/>
            </a:pPr>
            <a:r>
              <a:rPr lang="pl-PL"/>
              <a:t>Brak spójnych definicji </a:t>
            </a:r>
            <a:endParaRPr/>
          </a:p>
          <a:p>
            <a:pPr indent="-185737" lvl="1" marL="685800" rtl="0" algn="l">
              <a:lnSpc>
                <a:spcPct val="90000"/>
              </a:lnSpc>
              <a:spcBef>
                <a:spcPts val="0"/>
              </a:spcBef>
              <a:spcAft>
                <a:spcPts val="0"/>
              </a:spcAft>
              <a:buSzPct val="75000"/>
              <a:buChar char="○"/>
            </a:pPr>
            <a:r>
              <a:rPr lang="pl-PL"/>
              <a:t>Czy zawsze to samo znaczy to samo w konkursach Effie Awards, KTR, Złote Orły,  IAB Mixx Awards?  </a:t>
            </a:r>
            <a:endParaRPr/>
          </a:p>
          <a:p>
            <a:pPr indent="0" lvl="0" marL="228600" rtl="0" algn="l">
              <a:lnSpc>
                <a:spcPct val="90000"/>
              </a:lnSpc>
              <a:spcBef>
                <a:spcPts val="1000"/>
              </a:spcBef>
              <a:spcAft>
                <a:spcPts val="0"/>
              </a:spcAft>
              <a:buNone/>
            </a:pPr>
            <a:r>
              <a:t/>
            </a:r>
            <a:endParaRPr/>
          </a:p>
          <a:p>
            <a:pPr indent="-185737" lvl="0" marL="228600" rtl="0" algn="l">
              <a:lnSpc>
                <a:spcPct val="90000"/>
              </a:lnSpc>
              <a:spcBef>
                <a:spcPts val="1000"/>
              </a:spcBef>
              <a:spcAft>
                <a:spcPts val="0"/>
              </a:spcAft>
              <a:buSzPct val="64285"/>
              <a:buChar char="●"/>
            </a:pPr>
            <a:r>
              <a:rPr lang="pl-PL"/>
              <a:t>Zbyt wiele KPI:</a:t>
            </a:r>
            <a:endParaRPr/>
          </a:p>
          <a:p>
            <a:pPr indent="-185737" lvl="1" marL="685800" rtl="0" algn="l">
              <a:lnSpc>
                <a:spcPct val="90000"/>
              </a:lnSpc>
              <a:spcBef>
                <a:spcPts val="0"/>
              </a:spcBef>
              <a:spcAft>
                <a:spcPts val="0"/>
              </a:spcAft>
              <a:buSzPct val="75000"/>
              <a:buChar char="○"/>
            </a:pPr>
            <a:r>
              <a:rPr lang="pl-PL"/>
              <a:t>Efektywność vs Wydajność</a:t>
            </a:r>
            <a:endParaRPr/>
          </a:p>
          <a:p>
            <a:pPr indent="-185737" lvl="1" marL="685800" rtl="0" algn="l">
              <a:lnSpc>
                <a:spcPct val="90000"/>
              </a:lnSpc>
              <a:spcBef>
                <a:spcPts val="0"/>
              </a:spcBef>
              <a:spcAft>
                <a:spcPts val="0"/>
              </a:spcAft>
              <a:buSzPct val="75000"/>
              <a:buChar char="○"/>
            </a:pPr>
            <a:r>
              <a:rPr lang="pl-PL"/>
              <a:t>Brak równowagi między pomiarem efektów krótko i długoterminowych </a:t>
            </a:r>
            <a:endParaRPr/>
          </a:p>
          <a:p>
            <a:pPr indent="0" lvl="0" marL="228600" rtl="0" algn="l">
              <a:lnSpc>
                <a:spcPct val="90000"/>
              </a:lnSpc>
              <a:spcBef>
                <a:spcPts val="500"/>
              </a:spcBef>
              <a:spcAft>
                <a:spcPts val="0"/>
              </a:spcAft>
              <a:buNone/>
            </a:pPr>
            <a:r>
              <a:t/>
            </a:r>
            <a:endParaRPr/>
          </a:p>
          <a:p>
            <a:pPr indent="-185737" lvl="0" marL="228600" rtl="0" algn="l">
              <a:lnSpc>
                <a:spcPct val="90000"/>
              </a:lnSpc>
              <a:spcBef>
                <a:spcPts val="1000"/>
              </a:spcBef>
              <a:spcAft>
                <a:spcPts val="0"/>
              </a:spcAft>
              <a:buSzPct val="64285"/>
              <a:buChar char="●"/>
            </a:pPr>
            <a:r>
              <a:rPr lang="pl-PL"/>
              <a:t>Różne zrozumienie roli marketingu na poziomie rynku, branży, organizacji</a:t>
            </a:r>
            <a:endParaRPr/>
          </a:p>
          <a:p>
            <a:pPr indent="0" lvl="0" marL="228600" rtl="0" algn="l">
              <a:lnSpc>
                <a:spcPct val="90000"/>
              </a:lnSpc>
              <a:spcBef>
                <a:spcPts val="1000"/>
              </a:spcBef>
              <a:spcAft>
                <a:spcPts val="0"/>
              </a:spcAft>
              <a:buNone/>
            </a:pPr>
            <a:r>
              <a:t/>
            </a:r>
            <a:endParaRPr/>
          </a:p>
          <a:p>
            <a:pPr indent="-185737" lvl="0" marL="228600" rtl="0" algn="l">
              <a:lnSpc>
                <a:spcPct val="90000"/>
              </a:lnSpc>
              <a:spcBef>
                <a:spcPts val="1000"/>
              </a:spcBef>
              <a:spcAft>
                <a:spcPts val="0"/>
              </a:spcAft>
              <a:buSzPct val="64285"/>
              <a:buChar char="●"/>
            </a:pPr>
            <a:r>
              <a:rPr lang="pl-PL"/>
              <a:t>Różne zrozumienie roli kluczowych wskaźników w organizacji: </a:t>
            </a:r>
            <a:endParaRPr/>
          </a:p>
          <a:p>
            <a:pPr indent="-185737" lvl="1" marL="685800" rtl="0" algn="l">
              <a:lnSpc>
                <a:spcPct val="90000"/>
              </a:lnSpc>
              <a:spcBef>
                <a:spcPts val="0"/>
              </a:spcBef>
              <a:spcAft>
                <a:spcPts val="0"/>
              </a:spcAft>
              <a:buSzPct val="75000"/>
              <a:buChar char="○"/>
            </a:pPr>
            <a:r>
              <a:rPr lang="pl-PL"/>
              <a:t>czy CFO rozumie  w jaki sposób świadomość marki wpływa na wyniki biznesowe?</a:t>
            </a:r>
            <a:endParaRPr/>
          </a:p>
          <a:p>
            <a:pPr indent="-90804" lvl="0" marL="228600" rtl="0" algn="l">
              <a:lnSpc>
                <a:spcPct val="90000"/>
              </a:lnSpc>
              <a:spcBef>
                <a:spcPts val="1000"/>
              </a:spcBef>
              <a:spcAft>
                <a:spcPts val="0"/>
              </a:spcAft>
              <a:buClr>
                <a:schemeClr val="dk1"/>
              </a:buClr>
              <a:buSzPct val="100000"/>
              <a:buNone/>
            </a:pPr>
            <a:r>
              <a:t/>
            </a:r>
            <a:endParaRPr/>
          </a:p>
          <a:p>
            <a:pPr indent="-376555" lvl="0" marL="51435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3"/>
          <p:cNvSpPr txBox="1"/>
          <p:nvPr/>
        </p:nvSpPr>
        <p:spPr>
          <a:xfrm>
            <a:off x="308009" y="85992"/>
            <a:ext cx="11627318" cy="1325563"/>
          </a:xfrm>
          <a:prstGeom prst="rect">
            <a:avLst/>
          </a:prstGeom>
          <a:noFill/>
          <a:ln>
            <a:noFill/>
          </a:ln>
        </p:spPr>
        <p:txBody>
          <a:bodyPr anchorCtr="0" anchor="b" bIns="45700" lIns="91425" spcFirstLastPara="1" rIns="91425" wrap="square" tIns="45700">
            <a:normAutofit fontScale="62500" lnSpcReduction="10000"/>
          </a:bodyPr>
          <a:lstStyle/>
          <a:p>
            <a:pPr indent="0" lvl="0" marL="0" marR="0" rtl="0" algn="ctr">
              <a:lnSpc>
                <a:spcPct val="120000"/>
              </a:lnSpc>
              <a:spcBef>
                <a:spcPts val="0"/>
              </a:spcBef>
              <a:spcAft>
                <a:spcPts val="0"/>
              </a:spcAft>
              <a:buClr>
                <a:schemeClr val="dk1"/>
              </a:buClr>
              <a:buSzPct val="100000"/>
              <a:buFont typeface="Poppins Black"/>
              <a:buNone/>
            </a:pPr>
            <a:r>
              <a:rPr lang="pl-PL" sz="6000">
                <a:solidFill>
                  <a:schemeClr val="dk1"/>
                </a:solidFill>
                <a:latin typeface="Poppins Black"/>
                <a:ea typeface="Poppins Black"/>
                <a:cs typeface="Poppins Black"/>
                <a:sym typeface="Poppins Black"/>
              </a:rPr>
              <a:t>Nasza odpowiedź:</a:t>
            </a:r>
            <a:endParaRPr/>
          </a:p>
          <a:p>
            <a:pPr indent="0" lvl="0" marL="0" marR="0" rtl="0" algn="ctr">
              <a:lnSpc>
                <a:spcPct val="120000"/>
              </a:lnSpc>
              <a:spcBef>
                <a:spcPts val="0"/>
              </a:spcBef>
              <a:spcAft>
                <a:spcPts val="0"/>
              </a:spcAft>
              <a:buClr>
                <a:schemeClr val="dk1"/>
              </a:buClr>
              <a:buSzPct val="100000"/>
              <a:buFont typeface="Poppins Black"/>
              <a:buNone/>
            </a:pPr>
            <a:r>
              <a:rPr lang="pl-PL" sz="6000">
                <a:solidFill>
                  <a:schemeClr val="dk1"/>
                </a:solidFill>
                <a:latin typeface="Poppins Black"/>
                <a:ea typeface="Poppins Black"/>
                <a:cs typeface="Poppins Black"/>
                <a:sym typeface="Poppins Black"/>
              </a:rPr>
              <a:t> Model Wskaźników Efektywnościowych</a:t>
            </a:r>
            <a:endParaRPr/>
          </a:p>
        </p:txBody>
      </p:sp>
      <p:sp>
        <p:nvSpPr>
          <p:cNvPr id="90" name="Google Shape;90;p3"/>
          <p:cNvSpPr txBox="1"/>
          <p:nvPr/>
        </p:nvSpPr>
        <p:spPr>
          <a:xfrm>
            <a:off x="838200" y="2475975"/>
            <a:ext cx="9832942" cy="3978111"/>
          </a:xfrm>
          <a:prstGeom prst="rect">
            <a:avLst/>
          </a:prstGeom>
          <a:noFill/>
          <a:ln>
            <a:noFill/>
          </a:ln>
        </p:spPr>
        <p:txBody>
          <a:bodyPr anchorCtr="0" anchor="t" bIns="45700" lIns="91425" spcFirstLastPara="1" rIns="91425" wrap="square" tIns="45700">
            <a:normAutofit/>
          </a:bodyPr>
          <a:lstStyle/>
          <a:p>
            <a:pPr indent="-514350" lvl="0" marL="514350" marR="0" rtl="0" algn="l">
              <a:lnSpc>
                <a:spcPct val="90000"/>
              </a:lnSpc>
              <a:spcBef>
                <a:spcPts val="0"/>
              </a:spcBef>
              <a:spcAft>
                <a:spcPts val="0"/>
              </a:spcAft>
              <a:buClr>
                <a:schemeClr val="dk1"/>
              </a:buClr>
              <a:buSzPts val="2800"/>
              <a:buChar char="•"/>
            </a:pPr>
            <a:r>
              <a:rPr lang="pl-PL" sz="2800" u="sng">
                <a:solidFill>
                  <a:schemeClr val="dk1"/>
                </a:solidFill>
                <a:latin typeface="Poppins"/>
                <a:ea typeface="Poppins"/>
                <a:cs typeface="Poppins"/>
                <a:sym typeface="Poppins"/>
              </a:rPr>
              <a:t>Narzędzie</a:t>
            </a:r>
            <a:r>
              <a:rPr lang="pl-PL" sz="2800">
                <a:solidFill>
                  <a:schemeClr val="dk1"/>
                </a:solidFill>
                <a:latin typeface="Poppins"/>
                <a:ea typeface="Poppins"/>
                <a:cs typeface="Poppins"/>
                <a:sym typeface="Poppins"/>
              </a:rPr>
              <a:t> wzmacniające kluczową rolę marketingu w organizacji </a:t>
            </a:r>
            <a:endParaRPr/>
          </a:p>
          <a:p>
            <a:pPr indent="-336550" lvl="0" marL="514350" marR="0" rtl="0" algn="l">
              <a:lnSpc>
                <a:spcPct val="90000"/>
              </a:lnSpc>
              <a:spcBef>
                <a:spcPts val="1000"/>
              </a:spcBef>
              <a:spcAft>
                <a:spcPts val="0"/>
              </a:spcAft>
              <a:buClr>
                <a:schemeClr val="dk1"/>
              </a:buClr>
              <a:buSzPts val="2800"/>
              <a:buFont typeface="Arial"/>
              <a:buNone/>
            </a:pPr>
            <a:r>
              <a:t/>
            </a:r>
            <a:endParaRPr sz="2800">
              <a:solidFill>
                <a:schemeClr val="dk1"/>
              </a:solidFill>
              <a:latin typeface="Poppins"/>
              <a:ea typeface="Poppins"/>
              <a:cs typeface="Poppins"/>
              <a:sym typeface="Poppins"/>
            </a:endParaRPr>
          </a:p>
          <a:p>
            <a:pPr indent="-514350" lvl="0" marL="514350" marR="0" rtl="0" algn="l">
              <a:lnSpc>
                <a:spcPct val="90000"/>
              </a:lnSpc>
              <a:spcBef>
                <a:spcPts val="1000"/>
              </a:spcBef>
              <a:spcAft>
                <a:spcPts val="0"/>
              </a:spcAft>
              <a:buClr>
                <a:schemeClr val="dk1"/>
              </a:buClr>
              <a:buSzPts val="2800"/>
              <a:buChar char="•"/>
            </a:pPr>
            <a:r>
              <a:rPr lang="pl-PL" sz="2800" u="sng">
                <a:solidFill>
                  <a:schemeClr val="dk1"/>
                </a:solidFill>
                <a:latin typeface="Poppins"/>
                <a:ea typeface="Poppins"/>
                <a:cs typeface="Poppins"/>
                <a:sym typeface="Poppins"/>
              </a:rPr>
              <a:t>Standard rynkowy </a:t>
            </a:r>
            <a:r>
              <a:rPr lang="pl-PL" sz="2800">
                <a:solidFill>
                  <a:schemeClr val="dk1"/>
                </a:solidFill>
                <a:latin typeface="Poppins"/>
                <a:ea typeface="Poppins"/>
                <a:cs typeface="Poppins"/>
                <a:sym typeface="Poppins"/>
              </a:rPr>
              <a:t>wg POR</a:t>
            </a:r>
            <a:endParaRPr/>
          </a:p>
          <a:p>
            <a:pPr indent="-514350" lvl="1" marL="971550" marR="0" rtl="0" algn="l">
              <a:lnSpc>
                <a:spcPct val="90000"/>
              </a:lnSpc>
              <a:spcBef>
                <a:spcPts val="500"/>
              </a:spcBef>
              <a:spcAft>
                <a:spcPts val="0"/>
              </a:spcAft>
              <a:buClr>
                <a:schemeClr val="dk1"/>
              </a:buClr>
              <a:buSzPts val="1800"/>
              <a:buChar char="•"/>
            </a:pPr>
            <a:r>
              <a:rPr i="0" lang="pl-PL" sz="1800" u="none" cap="none" strike="noStrike">
                <a:solidFill>
                  <a:schemeClr val="dk1"/>
                </a:solidFill>
                <a:latin typeface="Poppins"/>
                <a:ea typeface="Poppins"/>
                <a:cs typeface="Poppins"/>
                <a:sym typeface="Poppins"/>
              </a:rPr>
              <a:t>Ujednolicone definicje &amp; ocena efektywności działań marketingowych</a:t>
            </a:r>
            <a:endParaRPr/>
          </a:p>
          <a:p>
            <a:pPr indent="-514350" lvl="1" marL="971550" marR="0" rtl="0" algn="l">
              <a:lnSpc>
                <a:spcPct val="90000"/>
              </a:lnSpc>
              <a:spcBef>
                <a:spcPts val="500"/>
              </a:spcBef>
              <a:spcAft>
                <a:spcPts val="0"/>
              </a:spcAft>
              <a:buClr>
                <a:schemeClr val="dk1"/>
              </a:buClr>
              <a:buSzPts val="1800"/>
              <a:buChar char="•"/>
            </a:pPr>
            <a:r>
              <a:rPr i="0" lang="pl-PL" sz="1800" u="none" cap="none" strike="noStrike">
                <a:solidFill>
                  <a:schemeClr val="dk1"/>
                </a:solidFill>
                <a:latin typeface="Poppins"/>
                <a:ea typeface="Poppins"/>
                <a:cs typeface="Poppins"/>
                <a:sym typeface="Poppins"/>
              </a:rPr>
              <a:t>Jasne kryteria oceny efektywności zgłoszeń w Konkursach Branżowych, podczas Konferencji, w Postępowaniach Przetargowych</a:t>
            </a:r>
            <a:endParaRPr/>
          </a:p>
          <a:p>
            <a:pPr indent="-336550" lvl="0" marL="514350" marR="0" rtl="0" algn="l">
              <a:lnSpc>
                <a:spcPct val="90000"/>
              </a:lnSpc>
              <a:spcBef>
                <a:spcPts val="1000"/>
              </a:spcBef>
              <a:spcAft>
                <a:spcPts val="0"/>
              </a:spcAft>
              <a:buClr>
                <a:schemeClr val="dk1"/>
              </a:buClr>
              <a:buSzPts val="2800"/>
              <a:buFont typeface="Arial"/>
              <a:buNone/>
            </a:pPr>
            <a:r>
              <a:t/>
            </a:r>
            <a:endParaRPr b="1" sz="2800">
              <a:solidFill>
                <a:schemeClr val="dk1"/>
              </a:solidFill>
              <a:latin typeface="Poppins Black"/>
              <a:ea typeface="Poppins Black"/>
              <a:cs typeface="Poppins Black"/>
              <a:sym typeface="Poppins Black"/>
            </a:endParaRPr>
          </a:p>
          <a:p>
            <a:pPr indent="-336550" lvl="0" marL="514350" marR="0" rtl="0" algn="l">
              <a:lnSpc>
                <a:spcPct val="90000"/>
              </a:lnSpc>
              <a:spcBef>
                <a:spcPts val="1000"/>
              </a:spcBef>
              <a:spcAft>
                <a:spcPts val="0"/>
              </a:spcAft>
              <a:buClr>
                <a:schemeClr val="dk1"/>
              </a:buClr>
              <a:buSzPts val="2800"/>
              <a:buFont typeface="Arial"/>
              <a:buNone/>
            </a:pPr>
            <a:r>
              <a:t/>
            </a:r>
            <a:endParaRPr b="1" sz="2800">
              <a:solidFill>
                <a:schemeClr val="dk1"/>
              </a:solidFill>
              <a:latin typeface="Poppins Black"/>
              <a:ea typeface="Poppins Black"/>
              <a:cs typeface="Poppins Black"/>
              <a:sym typeface="Poppins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txBox="1"/>
          <p:nvPr>
            <p:ph type="title"/>
          </p:nvPr>
        </p:nvSpPr>
        <p:spPr>
          <a:xfrm>
            <a:off x="838200" y="252004"/>
            <a:ext cx="10837244"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oppins Black"/>
              <a:buNone/>
            </a:pPr>
            <a:r>
              <a:rPr b="1" lang="pl-PL" sz="3600"/>
              <a:t>Model Pomiaru Efektywności Marketingowej</a:t>
            </a:r>
            <a:br>
              <a:rPr b="1" lang="pl-PL" sz="3600"/>
            </a:br>
            <a:r>
              <a:rPr b="1" lang="pl-PL" sz="3600"/>
              <a:t>Jaki ma być? </a:t>
            </a:r>
            <a:endParaRPr sz="3600"/>
          </a:p>
        </p:txBody>
      </p:sp>
      <p:sp>
        <p:nvSpPr>
          <p:cNvPr id="96" name="Google Shape;96;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pl-PL"/>
              <a:t>Model, który odzwierciedla wartość dodaną, pokazuje realny wpływ na biznes</a:t>
            </a:r>
            <a:endParaRPr/>
          </a:p>
          <a:p>
            <a:pPr indent="-228600" lvl="1" marL="685800" rtl="0" algn="l">
              <a:lnSpc>
                <a:spcPct val="90000"/>
              </a:lnSpc>
              <a:spcBef>
                <a:spcPts val="500"/>
              </a:spcBef>
              <a:spcAft>
                <a:spcPts val="0"/>
              </a:spcAft>
              <a:buClr>
                <a:schemeClr val="dk1"/>
              </a:buClr>
              <a:buSzPct val="100000"/>
              <a:buChar char="•"/>
            </a:pPr>
            <a:r>
              <a:rPr lang="pl-PL"/>
              <a:t>Zdefiniowanie kluczowych wskaźników efektywności działań marketingowych</a:t>
            </a:r>
            <a:endParaRPr/>
          </a:p>
          <a:p>
            <a:pPr indent="-228600" lvl="0" marL="228600" rtl="0" algn="l">
              <a:lnSpc>
                <a:spcPct val="90000"/>
              </a:lnSpc>
              <a:spcBef>
                <a:spcPts val="1000"/>
              </a:spcBef>
              <a:spcAft>
                <a:spcPts val="0"/>
              </a:spcAft>
              <a:buClr>
                <a:schemeClr val="dk1"/>
              </a:buClr>
              <a:buSzPct val="100000"/>
              <a:buChar char="•"/>
            </a:pPr>
            <a:r>
              <a:rPr lang="pl-PL"/>
              <a:t>Oparty na faktach</a:t>
            </a:r>
            <a:endParaRPr/>
          </a:p>
          <a:p>
            <a:pPr indent="-228600" lvl="1" marL="685800" rtl="0" algn="l">
              <a:lnSpc>
                <a:spcPct val="90000"/>
              </a:lnSpc>
              <a:spcBef>
                <a:spcPts val="500"/>
              </a:spcBef>
              <a:spcAft>
                <a:spcPts val="0"/>
              </a:spcAft>
              <a:buClr>
                <a:schemeClr val="dk1"/>
              </a:buClr>
              <a:buSzPct val="100000"/>
              <a:buChar char="•"/>
            </a:pPr>
            <a:r>
              <a:rPr lang="pl-PL"/>
              <a:t>Evidence Based Marketing</a:t>
            </a:r>
            <a:endParaRPr/>
          </a:p>
          <a:p>
            <a:pPr indent="-228600" lvl="0" marL="228600" rtl="0" algn="l">
              <a:lnSpc>
                <a:spcPct val="90000"/>
              </a:lnSpc>
              <a:spcBef>
                <a:spcPts val="1000"/>
              </a:spcBef>
              <a:spcAft>
                <a:spcPts val="0"/>
              </a:spcAft>
              <a:buClr>
                <a:schemeClr val="dk1"/>
              </a:buClr>
              <a:buSzPct val="100000"/>
              <a:buChar char="•"/>
            </a:pPr>
            <a:r>
              <a:rPr lang="pl-PL"/>
              <a:t>Uniwersalny dla branż </a:t>
            </a:r>
            <a:endParaRPr/>
          </a:p>
          <a:p>
            <a:pPr indent="-228600" lvl="1" marL="685800" rtl="0" algn="l">
              <a:lnSpc>
                <a:spcPct val="90000"/>
              </a:lnSpc>
              <a:spcBef>
                <a:spcPts val="500"/>
              </a:spcBef>
              <a:spcAft>
                <a:spcPts val="0"/>
              </a:spcAft>
              <a:buClr>
                <a:schemeClr val="dk1"/>
              </a:buClr>
              <a:buSzPct val="100000"/>
              <a:buChar char="•"/>
            </a:pPr>
            <a:r>
              <a:rPr lang="pl-PL"/>
              <a:t>Na tyle, na ile jest to możliwe </a:t>
            </a:r>
            <a:endParaRPr/>
          </a:p>
          <a:p>
            <a:pPr indent="-228600" lvl="0" marL="228600" rtl="0" algn="l">
              <a:lnSpc>
                <a:spcPct val="90000"/>
              </a:lnSpc>
              <a:spcBef>
                <a:spcPts val="1000"/>
              </a:spcBef>
              <a:spcAft>
                <a:spcPts val="0"/>
              </a:spcAft>
              <a:buClr>
                <a:schemeClr val="dk1"/>
              </a:buClr>
              <a:buSzPct val="100000"/>
              <a:buChar char="•"/>
            </a:pPr>
            <a:r>
              <a:rPr lang="pl-PL"/>
              <a:t>Standard rynkowy [przetargi, konkursy,konferencje]</a:t>
            </a:r>
            <a:endParaRPr/>
          </a:p>
          <a:p>
            <a:pPr indent="-228600" lvl="0" marL="228600" rtl="0" algn="l">
              <a:lnSpc>
                <a:spcPct val="90000"/>
              </a:lnSpc>
              <a:spcBef>
                <a:spcPts val="1000"/>
              </a:spcBef>
              <a:spcAft>
                <a:spcPts val="0"/>
              </a:spcAft>
              <a:buClr>
                <a:schemeClr val="dk1"/>
              </a:buClr>
              <a:buSzPct val="100000"/>
              <a:buChar char="•"/>
            </a:pPr>
            <a:r>
              <a:rPr lang="pl-PL"/>
              <a:t>Praktycznie wykorzystywany</a:t>
            </a:r>
            <a:endParaRPr/>
          </a:p>
          <a:p>
            <a:pPr indent="-228600" lvl="1" marL="685800" rtl="0" algn="l">
              <a:lnSpc>
                <a:spcPct val="90000"/>
              </a:lnSpc>
              <a:spcBef>
                <a:spcPts val="500"/>
              </a:spcBef>
              <a:spcAft>
                <a:spcPts val="0"/>
              </a:spcAft>
              <a:buClr>
                <a:schemeClr val="dk1"/>
              </a:buClr>
              <a:buSzPct val="100000"/>
              <a:buChar char="•"/>
            </a:pPr>
            <a:r>
              <a:rPr lang="pl-PL"/>
              <a:t>Bo skonsultowany rynkowo </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6"/>
          <p:cNvSpPr txBox="1"/>
          <p:nvPr>
            <p:ph type="title"/>
          </p:nvPr>
        </p:nvSpPr>
        <p:spPr>
          <a:xfrm>
            <a:off x="481148" y="1825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b="1" lang="pl-PL"/>
              <a:t>Prace nad modelem</a:t>
            </a:r>
            <a:endParaRPr/>
          </a:p>
        </p:txBody>
      </p:sp>
      <p:sp>
        <p:nvSpPr>
          <p:cNvPr id="102" name="Google Shape;102;p6"/>
          <p:cNvSpPr txBox="1"/>
          <p:nvPr>
            <p:ph idx="1" type="body"/>
          </p:nvPr>
        </p:nvSpPr>
        <p:spPr>
          <a:xfrm>
            <a:off x="236785" y="1538120"/>
            <a:ext cx="2965290" cy="1536003"/>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pl-PL" sz="2000"/>
              <a:t>Najlepsze praktyki WFA [Francja, Szwecja]</a:t>
            </a:r>
            <a:endParaRPr/>
          </a:p>
          <a:p>
            <a:pPr indent="-228600" lvl="0" marL="228600" rtl="0" algn="l">
              <a:lnSpc>
                <a:spcPct val="90000"/>
              </a:lnSpc>
              <a:spcBef>
                <a:spcPts val="1000"/>
              </a:spcBef>
              <a:spcAft>
                <a:spcPts val="0"/>
              </a:spcAft>
              <a:buClr>
                <a:schemeClr val="dk1"/>
              </a:buClr>
              <a:buSzPct val="100000"/>
              <a:buChar char="•"/>
            </a:pPr>
            <a:r>
              <a:rPr lang="pl-PL" sz="2000"/>
              <a:t>Certyfikacja wg Modelu Szwedzkiego </a:t>
            </a:r>
            <a:endParaRPr/>
          </a:p>
          <a:p>
            <a:pPr indent="-111125" lvl="0" marL="228600" rtl="0" algn="l">
              <a:lnSpc>
                <a:spcPct val="90000"/>
              </a:lnSpc>
              <a:spcBef>
                <a:spcPts val="1000"/>
              </a:spcBef>
              <a:spcAft>
                <a:spcPts val="0"/>
              </a:spcAft>
              <a:buClr>
                <a:schemeClr val="dk1"/>
              </a:buClr>
              <a:buSzPct val="100000"/>
              <a:buNone/>
            </a:pPr>
            <a:r>
              <a:t/>
            </a:r>
            <a:endParaRPr sz="2000"/>
          </a:p>
        </p:txBody>
      </p:sp>
      <p:sp>
        <p:nvSpPr>
          <p:cNvPr id="103" name="Google Shape;103;p6"/>
          <p:cNvSpPr txBox="1"/>
          <p:nvPr/>
        </p:nvSpPr>
        <p:spPr>
          <a:xfrm>
            <a:off x="3965208" y="1522136"/>
            <a:ext cx="3594464" cy="132556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lnSpc>
                <a:spcPct val="90000"/>
              </a:lnSpc>
              <a:spcBef>
                <a:spcPts val="0"/>
              </a:spcBef>
              <a:spcAft>
                <a:spcPts val="0"/>
              </a:spcAft>
              <a:buClr>
                <a:schemeClr val="dk1"/>
              </a:buClr>
              <a:buSzPct val="100000"/>
              <a:buFont typeface="Arial"/>
              <a:buChar char="•"/>
            </a:pPr>
            <a:r>
              <a:rPr lang="pl-PL" sz="2000">
                <a:solidFill>
                  <a:schemeClr val="dk1"/>
                </a:solidFill>
                <a:latin typeface="Poppins"/>
                <a:ea typeface="Poppins"/>
                <a:cs typeface="Poppins"/>
                <a:sym typeface="Poppins"/>
              </a:rPr>
              <a:t>Warsztat Grupy Roboczej pod auspicjami Kantar Polska, 24 maja 2024 </a:t>
            </a:r>
            <a:endParaRPr/>
          </a:p>
          <a:p>
            <a:pPr indent="-228600" lvl="0" marL="228600" marR="0" rtl="0" algn="l">
              <a:lnSpc>
                <a:spcPct val="90000"/>
              </a:lnSpc>
              <a:spcBef>
                <a:spcPts val="1000"/>
              </a:spcBef>
              <a:spcAft>
                <a:spcPts val="0"/>
              </a:spcAft>
              <a:buClr>
                <a:schemeClr val="dk1"/>
              </a:buClr>
              <a:buSzPct val="100000"/>
              <a:buFont typeface="Arial"/>
              <a:buChar char="•"/>
            </a:pPr>
            <a:r>
              <a:rPr lang="pl-PL" sz="2000">
                <a:solidFill>
                  <a:schemeClr val="dk1"/>
                </a:solidFill>
                <a:latin typeface="Poppins"/>
                <a:ea typeface="Poppins"/>
                <a:cs typeface="Poppins"/>
                <a:sym typeface="Poppins"/>
              </a:rPr>
              <a:t>Wywiady i konsultacje rynkowe</a:t>
            </a:r>
            <a:endParaRPr/>
          </a:p>
          <a:p>
            <a:pPr indent="-111125" lvl="0" marL="228600" marR="0" rtl="0" algn="l">
              <a:lnSpc>
                <a:spcPct val="90000"/>
              </a:lnSpc>
              <a:spcBef>
                <a:spcPts val="1000"/>
              </a:spcBef>
              <a:spcAft>
                <a:spcPts val="0"/>
              </a:spcAft>
              <a:buClr>
                <a:schemeClr val="dk1"/>
              </a:buClr>
              <a:buSzPct val="100000"/>
              <a:buFont typeface="Arial"/>
              <a:buNone/>
            </a:pPr>
            <a:r>
              <a:t/>
            </a:r>
            <a:endParaRPr sz="2000">
              <a:solidFill>
                <a:schemeClr val="dk1"/>
              </a:solidFill>
              <a:latin typeface="Poppins"/>
              <a:ea typeface="Poppins"/>
              <a:cs typeface="Poppins"/>
              <a:sym typeface="Poppins"/>
            </a:endParaRPr>
          </a:p>
          <a:p>
            <a:pPr indent="-111125" lvl="0" marL="228600" marR="0" rtl="0" algn="l">
              <a:lnSpc>
                <a:spcPct val="90000"/>
              </a:lnSpc>
              <a:spcBef>
                <a:spcPts val="1000"/>
              </a:spcBef>
              <a:spcAft>
                <a:spcPts val="0"/>
              </a:spcAft>
              <a:buClr>
                <a:schemeClr val="dk1"/>
              </a:buClr>
              <a:buSzPct val="100000"/>
              <a:buFont typeface="Arial"/>
              <a:buNone/>
            </a:pPr>
            <a:r>
              <a:t/>
            </a:r>
            <a:endParaRPr sz="2000">
              <a:solidFill>
                <a:schemeClr val="dk1"/>
              </a:solidFill>
              <a:latin typeface="Poppins"/>
              <a:ea typeface="Poppins"/>
              <a:cs typeface="Poppins"/>
              <a:sym typeface="Poppins"/>
            </a:endParaRPr>
          </a:p>
        </p:txBody>
      </p:sp>
      <p:sp>
        <p:nvSpPr>
          <p:cNvPr id="104" name="Google Shape;104;p6"/>
          <p:cNvSpPr txBox="1"/>
          <p:nvPr/>
        </p:nvSpPr>
        <p:spPr>
          <a:xfrm>
            <a:off x="8053273" y="1479858"/>
            <a:ext cx="3594464" cy="1466334"/>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000"/>
              <a:buFont typeface="Arial"/>
              <a:buChar char="•"/>
            </a:pPr>
            <a:r>
              <a:rPr lang="pl-PL" sz="2000">
                <a:solidFill>
                  <a:schemeClr val="dk1"/>
                </a:solidFill>
                <a:latin typeface="Poppins"/>
                <a:ea typeface="Poppins"/>
                <a:cs typeface="Poppins"/>
                <a:sym typeface="Poppins"/>
              </a:rPr>
              <a:t>Literatura branżowa + Instytuty naukowe [Ehrenberg-Bass Institute]</a:t>
            </a:r>
            <a:endParaRPr/>
          </a:p>
          <a:p>
            <a:pPr indent="-101600" lvl="0" marL="228600" marR="0" rtl="0" algn="l">
              <a:lnSpc>
                <a:spcPct val="90000"/>
              </a:lnSpc>
              <a:spcBef>
                <a:spcPts val="1000"/>
              </a:spcBef>
              <a:spcAft>
                <a:spcPts val="0"/>
              </a:spcAft>
              <a:buClr>
                <a:schemeClr val="dk1"/>
              </a:buClr>
              <a:buSzPts val="2000"/>
              <a:buFont typeface="Arial"/>
              <a:buNone/>
            </a:pPr>
            <a:r>
              <a:t/>
            </a:r>
            <a:endParaRPr sz="2000">
              <a:solidFill>
                <a:schemeClr val="dk1"/>
              </a:solidFill>
              <a:latin typeface="Poppins"/>
              <a:ea typeface="Poppins"/>
              <a:cs typeface="Poppins"/>
              <a:sym typeface="Poppins"/>
            </a:endParaRPr>
          </a:p>
        </p:txBody>
      </p:sp>
      <p:pic>
        <p:nvPicPr>
          <p:cNvPr id="105" name="Google Shape;105;p6"/>
          <p:cNvPicPr preferRelativeResize="0"/>
          <p:nvPr/>
        </p:nvPicPr>
        <p:blipFill rotWithShape="1">
          <a:blip r:embed="rId3">
            <a:alphaModFix/>
          </a:blip>
          <a:srcRect b="0" l="0" r="0" t="0"/>
          <a:stretch/>
        </p:blipFill>
        <p:spPr>
          <a:xfrm>
            <a:off x="4018091" y="3611883"/>
            <a:ext cx="3488698" cy="2616524"/>
          </a:xfrm>
          <a:prstGeom prst="rect">
            <a:avLst/>
          </a:prstGeom>
          <a:noFill/>
          <a:ln>
            <a:noFill/>
          </a:ln>
        </p:spPr>
      </p:pic>
      <p:pic>
        <p:nvPicPr>
          <p:cNvPr id="106" name="Google Shape;106;p6"/>
          <p:cNvPicPr preferRelativeResize="0"/>
          <p:nvPr/>
        </p:nvPicPr>
        <p:blipFill rotWithShape="1">
          <a:blip r:embed="rId4">
            <a:alphaModFix/>
          </a:blip>
          <a:srcRect b="0" l="0" r="0" t="0"/>
          <a:stretch/>
        </p:blipFill>
        <p:spPr>
          <a:xfrm>
            <a:off x="698859" y="3611883"/>
            <a:ext cx="1858782" cy="2616524"/>
          </a:xfrm>
          <a:prstGeom prst="rect">
            <a:avLst/>
          </a:prstGeom>
          <a:noFill/>
          <a:ln>
            <a:noFill/>
          </a:ln>
        </p:spPr>
      </p:pic>
      <p:pic>
        <p:nvPicPr>
          <p:cNvPr id="107" name="Google Shape;107;p6"/>
          <p:cNvPicPr preferRelativeResize="0"/>
          <p:nvPr/>
        </p:nvPicPr>
        <p:blipFill rotWithShape="1">
          <a:blip r:embed="rId5">
            <a:alphaModFix/>
          </a:blip>
          <a:srcRect b="0" l="0" r="0" t="0"/>
          <a:stretch/>
        </p:blipFill>
        <p:spPr>
          <a:xfrm>
            <a:off x="8657802" y="3611882"/>
            <a:ext cx="2036329" cy="2629565"/>
          </a:xfrm>
          <a:prstGeom prst="rect">
            <a:avLst/>
          </a:prstGeom>
          <a:noFill/>
          <a:ln>
            <a:noFill/>
          </a:ln>
        </p:spPr>
      </p:pic>
      <p:sp>
        <p:nvSpPr>
          <p:cNvPr id="108" name="Google Shape;108;p6"/>
          <p:cNvSpPr/>
          <p:nvPr/>
        </p:nvSpPr>
        <p:spPr>
          <a:xfrm>
            <a:off x="7795968" y="1291474"/>
            <a:ext cx="3697174" cy="5044243"/>
          </a:xfrm>
          <a:prstGeom prst="rect">
            <a:avLst/>
          </a:prstGeom>
          <a:solidFill>
            <a:schemeClr val="lt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109" name="Google Shape;109;p6"/>
          <p:cNvSpPr txBox="1"/>
          <p:nvPr/>
        </p:nvSpPr>
        <p:spPr>
          <a:xfrm>
            <a:off x="848412" y="1000360"/>
            <a:ext cx="132918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ETAP 1</a:t>
            </a:r>
            <a:endParaRPr/>
          </a:p>
        </p:txBody>
      </p:sp>
      <p:sp>
        <p:nvSpPr>
          <p:cNvPr id="110" name="Google Shape;110;p6"/>
          <p:cNvSpPr txBox="1"/>
          <p:nvPr/>
        </p:nvSpPr>
        <p:spPr>
          <a:xfrm>
            <a:off x="5101471" y="1001932"/>
            <a:ext cx="132918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ETAP 2</a:t>
            </a:r>
            <a:endParaRPr/>
          </a:p>
        </p:txBody>
      </p:sp>
      <p:sp>
        <p:nvSpPr>
          <p:cNvPr id="111" name="Google Shape;111;p6"/>
          <p:cNvSpPr txBox="1"/>
          <p:nvPr/>
        </p:nvSpPr>
        <p:spPr>
          <a:xfrm>
            <a:off x="8239027" y="984649"/>
            <a:ext cx="299401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Czy potrzebny będzie ETAP 3? </a:t>
            </a:r>
            <a:endParaRPr/>
          </a:p>
        </p:txBody>
      </p:sp>
      <p:sp>
        <p:nvSpPr>
          <p:cNvPr id="112" name="Google Shape;112;p6"/>
          <p:cNvSpPr/>
          <p:nvPr/>
        </p:nvSpPr>
        <p:spPr>
          <a:xfrm>
            <a:off x="3555775" y="1927650"/>
            <a:ext cx="5385900" cy="2545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Poppins"/>
                <a:ea typeface="Poppins"/>
                <a:cs typeface="Poppins"/>
                <a:sym typeface="Poppins"/>
              </a:rPr>
              <a:t>Kasia: proponuję usunąć ten slajd i iść następującym ciagiem logicznym: pokazujemy najpierw naszą inspirację: Szwedzki Model. Następnie mówimy o tym , że wiedzieliśmy, że nie możemy zaimplementować tego modelu 1:1 na PL rynku. Dlatego zrobiliśmy dogłębną analizę w ramach szerokiego grona ekspertów POR. Zidentyfikowaliśmy jego mocne i słabe strony. Pokazujemy proces: certyfikacja, warsztaty, literatura. Ten proces pokazał nam, że ten model trzeba dostosować, przerobić itd.  </a:t>
            </a:r>
            <a:endParaRPr>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7"/>
          <p:cNvPicPr preferRelativeResize="0"/>
          <p:nvPr/>
        </p:nvPicPr>
        <p:blipFill rotWithShape="1">
          <a:blip r:embed="rId3">
            <a:alphaModFix/>
          </a:blip>
          <a:srcRect b="0" l="0" r="0" t="0"/>
          <a:stretch/>
        </p:blipFill>
        <p:spPr>
          <a:xfrm>
            <a:off x="2707214" y="4665182"/>
            <a:ext cx="818651" cy="806956"/>
          </a:xfrm>
          <a:prstGeom prst="rect">
            <a:avLst/>
          </a:prstGeom>
          <a:noFill/>
          <a:ln>
            <a:noFill/>
          </a:ln>
        </p:spPr>
      </p:pic>
      <p:pic>
        <p:nvPicPr>
          <p:cNvPr id="118" name="Google Shape;118;p7"/>
          <p:cNvPicPr preferRelativeResize="0"/>
          <p:nvPr/>
        </p:nvPicPr>
        <p:blipFill rotWithShape="1">
          <a:blip r:embed="rId4">
            <a:alphaModFix/>
          </a:blip>
          <a:srcRect b="0" l="0" r="0" t="0"/>
          <a:stretch/>
        </p:blipFill>
        <p:spPr>
          <a:xfrm>
            <a:off x="2707214" y="3821667"/>
            <a:ext cx="818652" cy="806956"/>
          </a:xfrm>
          <a:prstGeom prst="rect">
            <a:avLst/>
          </a:prstGeom>
          <a:noFill/>
          <a:ln>
            <a:noFill/>
          </a:ln>
        </p:spPr>
      </p:pic>
      <p:pic>
        <p:nvPicPr>
          <p:cNvPr id="119" name="Google Shape;119;p7"/>
          <p:cNvPicPr preferRelativeResize="0"/>
          <p:nvPr/>
        </p:nvPicPr>
        <p:blipFill rotWithShape="1">
          <a:blip r:embed="rId5">
            <a:alphaModFix/>
          </a:blip>
          <a:srcRect b="0" l="0" r="0" t="0"/>
          <a:stretch/>
        </p:blipFill>
        <p:spPr>
          <a:xfrm>
            <a:off x="1857981" y="3821666"/>
            <a:ext cx="814333" cy="814333"/>
          </a:xfrm>
          <a:prstGeom prst="rect">
            <a:avLst/>
          </a:prstGeom>
          <a:noFill/>
          <a:ln>
            <a:noFill/>
          </a:ln>
        </p:spPr>
      </p:pic>
      <p:pic>
        <p:nvPicPr>
          <p:cNvPr id="120" name="Google Shape;120;p7"/>
          <p:cNvPicPr preferRelativeResize="0"/>
          <p:nvPr/>
        </p:nvPicPr>
        <p:blipFill rotWithShape="1">
          <a:blip r:embed="rId6">
            <a:alphaModFix/>
          </a:blip>
          <a:srcRect b="0" l="0" r="0" t="0"/>
          <a:stretch/>
        </p:blipFill>
        <p:spPr>
          <a:xfrm>
            <a:off x="2707214" y="2978149"/>
            <a:ext cx="814333" cy="814333"/>
          </a:xfrm>
          <a:prstGeom prst="rect">
            <a:avLst/>
          </a:prstGeom>
          <a:noFill/>
          <a:ln>
            <a:noFill/>
          </a:ln>
        </p:spPr>
      </p:pic>
      <p:pic>
        <p:nvPicPr>
          <p:cNvPr id="121" name="Google Shape;121;p7"/>
          <p:cNvPicPr preferRelativeResize="0"/>
          <p:nvPr/>
        </p:nvPicPr>
        <p:blipFill rotWithShape="1">
          <a:blip r:embed="rId7">
            <a:alphaModFix/>
          </a:blip>
          <a:srcRect b="0" l="0" r="0" t="0"/>
          <a:stretch/>
        </p:blipFill>
        <p:spPr>
          <a:xfrm>
            <a:off x="1857982" y="2978150"/>
            <a:ext cx="814333" cy="814333"/>
          </a:xfrm>
          <a:prstGeom prst="rect">
            <a:avLst/>
          </a:prstGeom>
          <a:noFill/>
          <a:ln>
            <a:noFill/>
          </a:ln>
        </p:spPr>
      </p:pic>
      <p:pic>
        <p:nvPicPr>
          <p:cNvPr id="122" name="Google Shape;122;p7"/>
          <p:cNvPicPr preferRelativeResize="0"/>
          <p:nvPr/>
        </p:nvPicPr>
        <p:blipFill rotWithShape="1">
          <a:blip r:embed="rId8">
            <a:alphaModFix/>
          </a:blip>
          <a:srcRect b="0" l="0" r="0" t="0"/>
          <a:stretch/>
        </p:blipFill>
        <p:spPr>
          <a:xfrm>
            <a:off x="1857982" y="2140174"/>
            <a:ext cx="1661492" cy="813318"/>
          </a:xfrm>
          <a:prstGeom prst="rect">
            <a:avLst/>
          </a:prstGeom>
          <a:noFill/>
          <a:ln>
            <a:noFill/>
          </a:ln>
        </p:spPr>
      </p:pic>
      <p:pic>
        <p:nvPicPr>
          <p:cNvPr id="123" name="Google Shape;123;p7"/>
          <p:cNvPicPr preferRelativeResize="0"/>
          <p:nvPr/>
        </p:nvPicPr>
        <p:blipFill rotWithShape="1">
          <a:blip r:embed="rId9">
            <a:alphaModFix/>
          </a:blip>
          <a:srcRect b="0" l="0" r="0" t="0"/>
          <a:stretch/>
        </p:blipFill>
        <p:spPr>
          <a:xfrm>
            <a:off x="5288915" y="3811938"/>
            <a:ext cx="814333" cy="802700"/>
          </a:xfrm>
          <a:prstGeom prst="rect">
            <a:avLst/>
          </a:prstGeom>
          <a:noFill/>
          <a:ln>
            <a:noFill/>
          </a:ln>
        </p:spPr>
      </p:pic>
      <p:pic>
        <p:nvPicPr>
          <p:cNvPr id="124" name="Google Shape;124;p7"/>
          <p:cNvPicPr preferRelativeResize="0"/>
          <p:nvPr/>
        </p:nvPicPr>
        <p:blipFill rotWithShape="1">
          <a:blip r:embed="rId10">
            <a:alphaModFix/>
          </a:blip>
          <a:srcRect b="0" l="0" r="0" t="0"/>
          <a:stretch/>
        </p:blipFill>
        <p:spPr>
          <a:xfrm>
            <a:off x="5284322" y="2969684"/>
            <a:ext cx="822137" cy="810393"/>
          </a:xfrm>
          <a:prstGeom prst="rect">
            <a:avLst/>
          </a:prstGeom>
          <a:noFill/>
          <a:ln>
            <a:noFill/>
          </a:ln>
        </p:spPr>
      </p:pic>
      <p:pic>
        <p:nvPicPr>
          <p:cNvPr id="125" name="Google Shape;125;p7"/>
          <p:cNvPicPr preferRelativeResize="0"/>
          <p:nvPr/>
        </p:nvPicPr>
        <p:blipFill rotWithShape="1">
          <a:blip r:embed="rId11">
            <a:alphaModFix/>
          </a:blip>
          <a:srcRect b="0" l="0" r="0" t="0"/>
          <a:stretch/>
        </p:blipFill>
        <p:spPr>
          <a:xfrm>
            <a:off x="4411486" y="2978149"/>
            <a:ext cx="826135" cy="814333"/>
          </a:xfrm>
          <a:prstGeom prst="rect">
            <a:avLst/>
          </a:prstGeom>
          <a:noFill/>
          <a:ln>
            <a:noFill/>
          </a:ln>
        </p:spPr>
      </p:pic>
      <p:pic>
        <p:nvPicPr>
          <p:cNvPr id="126" name="Google Shape;126;p7"/>
          <p:cNvPicPr preferRelativeResize="0"/>
          <p:nvPr/>
        </p:nvPicPr>
        <p:blipFill rotWithShape="1">
          <a:blip r:embed="rId12">
            <a:alphaModFix/>
          </a:blip>
          <a:srcRect b="0" l="0" r="0" t="0"/>
          <a:stretch/>
        </p:blipFill>
        <p:spPr>
          <a:xfrm>
            <a:off x="3558520" y="2979413"/>
            <a:ext cx="826135" cy="814333"/>
          </a:xfrm>
          <a:prstGeom prst="rect">
            <a:avLst/>
          </a:prstGeom>
          <a:noFill/>
          <a:ln>
            <a:noFill/>
          </a:ln>
        </p:spPr>
      </p:pic>
      <p:pic>
        <p:nvPicPr>
          <p:cNvPr id="127" name="Google Shape;127;p7"/>
          <p:cNvPicPr preferRelativeResize="0"/>
          <p:nvPr/>
        </p:nvPicPr>
        <p:blipFill rotWithShape="1">
          <a:blip r:embed="rId13">
            <a:alphaModFix/>
          </a:blip>
          <a:srcRect b="0" l="0" r="0" t="0"/>
          <a:stretch/>
        </p:blipFill>
        <p:spPr>
          <a:xfrm>
            <a:off x="6150536" y="2147303"/>
            <a:ext cx="823261" cy="811500"/>
          </a:xfrm>
          <a:prstGeom prst="rect">
            <a:avLst/>
          </a:prstGeom>
          <a:noFill/>
          <a:ln>
            <a:noFill/>
          </a:ln>
        </p:spPr>
      </p:pic>
      <p:pic>
        <p:nvPicPr>
          <p:cNvPr id="128" name="Google Shape;128;p7"/>
          <p:cNvPicPr preferRelativeResize="0"/>
          <p:nvPr/>
        </p:nvPicPr>
        <p:blipFill rotWithShape="1">
          <a:blip r:embed="rId14">
            <a:alphaModFix/>
          </a:blip>
          <a:srcRect b="0" l="0" r="0" t="0"/>
          <a:stretch/>
        </p:blipFill>
        <p:spPr>
          <a:xfrm>
            <a:off x="5286208" y="2143917"/>
            <a:ext cx="819519" cy="807812"/>
          </a:xfrm>
          <a:prstGeom prst="rect">
            <a:avLst/>
          </a:prstGeom>
          <a:noFill/>
          <a:ln>
            <a:noFill/>
          </a:ln>
        </p:spPr>
      </p:pic>
      <p:pic>
        <p:nvPicPr>
          <p:cNvPr id="129" name="Google Shape;129;p7"/>
          <p:cNvPicPr preferRelativeResize="0"/>
          <p:nvPr/>
        </p:nvPicPr>
        <p:blipFill rotWithShape="1">
          <a:blip r:embed="rId15">
            <a:alphaModFix/>
          </a:blip>
          <a:srcRect b="0" l="0" r="0" t="0"/>
          <a:stretch/>
        </p:blipFill>
        <p:spPr>
          <a:xfrm>
            <a:off x="4411486" y="2140153"/>
            <a:ext cx="826135" cy="861541"/>
          </a:xfrm>
          <a:prstGeom prst="rect">
            <a:avLst/>
          </a:prstGeom>
          <a:noFill/>
          <a:ln>
            <a:noFill/>
          </a:ln>
        </p:spPr>
      </p:pic>
      <p:pic>
        <p:nvPicPr>
          <p:cNvPr id="130" name="Google Shape;130;p7"/>
          <p:cNvPicPr preferRelativeResize="0"/>
          <p:nvPr/>
        </p:nvPicPr>
        <p:blipFill rotWithShape="1">
          <a:blip r:embed="rId16">
            <a:alphaModFix/>
          </a:blip>
          <a:srcRect b="0" l="0" r="0" t="0"/>
          <a:stretch/>
        </p:blipFill>
        <p:spPr>
          <a:xfrm>
            <a:off x="3556446" y="1297244"/>
            <a:ext cx="1672389" cy="818652"/>
          </a:xfrm>
          <a:prstGeom prst="rect">
            <a:avLst/>
          </a:prstGeom>
          <a:noFill/>
          <a:ln>
            <a:noFill/>
          </a:ln>
        </p:spPr>
      </p:pic>
      <p:pic>
        <p:nvPicPr>
          <p:cNvPr id="131" name="Google Shape;131;p7"/>
          <p:cNvPicPr preferRelativeResize="0"/>
          <p:nvPr/>
        </p:nvPicPr>
        <p:blipFill rotWithShape="1">
          <a:blip r:embed="rId17">
            <a:alphaModFix/>
          </a:blip>
          <a:srcRect b="0" l="0" r="0" t="0"/>
          <a:stretch/>
        </p:blipFill>
        <p:spPr>
          <a:xfrm>
            <a:off x="3556447" y="2141649"/>
            <a:ext cx="819684" cy="807974"/>
          </a:xfrm>
          <a:prstGeom prst="rect">
            <a:avLst/>
          </a:prstGeom>
          <a:noFill/>
          <a:ln>
            <a:noFill/>
          </a:ln>
        </p:spPr>
      </p:pic>
      <p:pic>
        <p:nvPicPr>
          <p:cNvPr id="132" name="Google Shape;132;p7"/>
          <p:cNvPicPr preferRelativeResize="0"/>
          <p:nvPr/>
        </p:nvPicPr>
        <p:blipFill rotWithShape="1">
          <a:blip r:embed="rId18">
            <a:alphaModFix/>
          </a:blip>
          <a:srcRect b="0" l="0" r="0" t="0"/>
          <a:stretch/>
        </p:blipFill>
        <p:spPr>
          <a:xfrm>
            <a:off x="4429284" y="5514053"/>
            <a:ext cx="824469" cy="812691"/>
          </a:xfrm>
          <a:prstGeom prst="rect">
            <a:avLst/>
          </a:prstGeom>
          <a:noFill/>
          <a:ln>
            <a:noFill/>
          </a:ln>
        </p:spPr>
      </p:pic>
      <p:pic>
        <p:nvPicPr>
          <p:cNvPr id="133" name="Google Shape;133;p7"/>
          <p:cNvPicPr preferRelativeResize="0"/>
          <p:nvPr/>
        </p:nvPicPr>
        <p:blipFill rotWithShape="1">
          <a:blip r:embed="rId19">
            <a:alphaModFix/>
          </a:blip>
          <a:srcRect b="0" l="0" r="0" t="0"/>
          <a:stretch/>
        </p:blipFill>
        <p:spPr>
          <a:xfrm>
            <a:off x="3568249" y="5508700"/>
            <a:ext cx="826135" cy="814333"/>
          </a:xfrm>
          <a:prstGeom prst="rect">
            <a:avLst/>
          </a:prstGeom>
          <a:noFill/>
          <a:ln>
            <a:noFill/>
          </a:ln>
        </p:spPr>
      </p:pic>
      <p:pic>
        <p:nvPicPr>
          <p:cNvPr id="134" name="Google Shape;134;p7"/>
          <p:cNvPicPr preferRelativeResize="0"/>
          <p:nvPr/>
        </p:nvPicPr>
        <p:blipFill rotWithShape="1">
          <a:blip r:embed="rId20">
            <a:alphaModFix/>
          </a:blip>
          <a:srcRect b="0" l="0" r="0" t="0"/>
          <a:stretch/>
        </p:blipFill>
        <p:spPr>
          <a:xfrm>
            <a:off x="5288653" y="4674793"/>
            <a:ext cx="824469" cy="812691"/>
          </a:xfrm>
          <a:prstGeom prst="rect">
            <a:avLst/>
          </a:prstGeom>
          <a:noFill/>
          <a:ln>
            <a:noFill/>
          </a:ln>
        </p:spPr>
      </p:pic>
      <p:pic>
        <p:nvPicPr>
          <p:cNvPr id="135" name="Google Shape;135;p7"/>
          <p:cNvPicPr preferRelativeResize="0"/>
          <p:nvPr/>
        </p:nvPicPr>
        <p:blipFill rotWithShape="1">
          <a:blip r:embed="rId21">
            <a:alphaModFix/>
          </a:blip>
          <a:srcRect b="0" l="0" r="0" t="0"/>
          <a:stretch/>
        </p:blipFill>
        <p:spPr>
          <a:xfrm>
            <a:off x="4429284" y="4662568"/>
            <a:ext cx="824469" cy="812691"/>
          </a:xfrm>
          <a:prstGeom prst="rect">
            <a:avLst/>
          </a:prstGeom>
          <a:noFill/>
          <a:ln>
            <a:noFill/>
          </a:ln>
        </p:spPr>
      </p:pic>
      <p:pic>
        <p:nvPicPr>
          <p:cNvPr id="136" name="Google Shape;136;p7"/>
          <p:cNvPicPr preferRelativeResize="0"/>
          <p:nvPr/>
        </p:nvPicPr>
        <p:blipFill rotWithShape="1">
          <a:blip r:embed="rId22">
            <a:alphaModFix/>
          </a:blip>
          <a:srcRect b="0" l="0" r="0" t="0"/>
          <a:stretch/>
        </p:blipFill>
        <p:spPr>
          <a:xfrm>
            <a:off x="3568249" y="4660926"/>
            <a:ext cx="826135" cy="814333"/>
          </a:xfrm>
          <a:prstGeom prst="rect">
            <a:avLst/>
          </a:prstGeom>
          <a:noFill/>
          <a:ln>
            <a:noFill/>
          </a:ln>
        </p:spPr>
      </p:pic>
      <p:pic>
        <p:nvPicPr>
          <p:cNvPr id="137" name="Google Shape;137;p7"/>
          <p:cNvPicPr preferRelativeResize="0"/>
          <p:nvPr/>
        </p:nvPicPr>
        <p:blipFill rotWithShape="1">
          <a:blip r:embed="rId23">
            <a:alphaModFix/>
          </a:blip>
          <a:srcRect b="0" l="0" r="0" t="0"/>
          <a:stretch/>
        </p:blipFill>
        <p:spPr>
          <a:xfrm>
            <a:off x="3566583" y="3821666"/>
            <a:ext cx="1672389" cy="806957"/>
          </a:xfrm>
          <a:prstGeom prst="rect">
            <a:avLst/>
          </a:prstGeom>
          <a:noFill/>
          <a:ln>
            <a:noFill/>
          </a:ln>
        </p:spPr>
      </p:pic>
      <p:pic>
        <p:nvPicPr>
          <p:cNvPr id="138" name="Google Shape;138;p7"/>
          <p:cNvPicPr preferRelativeResize="0"/>
          <p:nvPr/>
        </p:nvPicPr>
        <p:blipFill rotWithShape="1">
          <a:blip r:embed="rId24">
            <a:alphaModFix/>
          </a:blip>
          <a:srcRect b="0" l="0" r="0" t="0"/>
          <a:stretch/>
        </p:blipFill>
        <p:spPr>
          <a:xfrm>
            <a:off x="7846727" y="5522150"/>
            <a:ext cx="824469" cy="801081"/>
          </a:xfrm>
          <a:prstGeom prst="rect">
            <a:avLst/>
          </a:prstGeom>
          <a:noFill/>
          <a:ln>
            <a:noFill/>
          </a:ln>
        </p:spPr>
      </p:pic>
      <p:pic>
        <p:nvPicPr>
          <p:cNvPr id="139" name="Google Shape;139;p7"/>
          <p:cNvPicPr preferRelativeResize="0"/>
          <p:nvPr/>
        </p:nvPicPr>
        <p:blipFill rotWithShape="1">
          <a:blip r:embed="rId25">
            <a:alphaModFix/>
          </a:blip>
          <a:srcRect b="0" l="0" r="0" t="0"/>
          <a:stretch/>
        </p:blipFill>
        <p:spPr>
          <a:xfrm>
            <a:off x="7001127" y="5520916"/>
            <a:ext cx="812691" cy="801081"/>
          </a:xfrm>
          <a:prstGeom prst="rect">
            <a:avLst/>
          </a:prstGeom>
          <a:noFill/>
          <a:ln>
            <a:noFill/>
          </a:ln>
        </p:spPr>
      </p:pic>
      <p:pic>
        <p:nvPicPr>
          <p:cNvPr id="140" name="Google Shape;140;p7"/>
          <p:cNvPicPr preferRelativeResize="0"/>
          <p:nvPr/>
        </p:nvPicPr>
        <p:blipFill rotWithShape="1">
          <a:blip r:embed="rId26">
            <a:alphaModFix/>
          </a:blip>
          <a:srcRect b="0" l="0" r="0" t="0"/>
          <a:stretch/>
        </p:blipFill>
        <p:spPr>
          <a:xfrm>
            <a:off x="6154707" y="5509306"/>
            <a:ext cx="812691" cy="812691"/>
          </a:xfrm>
          <a:prstGeom prst="rect">
            <a:avLst/>
          </a:prstGeom>
          <a:noFill/>
          <a:ln>
            <a:noFill/>
          </a:ln>
        </p:spPr>
      </p:pic>
      <p:pic>
        <p:nvPicPr>
          <p:cNvPr id="141" name="Google Shape;141;p7"/>
          <p:cNvPicPr preferRelativeResize="0"/>
          <p:nvPr/>
        </p:nvPicPr>
        <p:blipFill rotWithShape="1">
          <a:blip r:embed="rId27">
            <a:alphaModFix/>
          </a:blip>
          <a:srcRect b="0" l="0" r="0" t="0"/>
          <a:stretch/>
        </p:blipFill>
        <p:spPr>
          <a:xfrm>
            <a:off x="7849223" y="4685149"/>
            <a:ext cx="824469" cy="807421"/>
          </a:xfrm>
          <a:prstGeom prst="rect">
            <a:avLst/>
          </a:prstGeom>
          <a:noFill/>
          <a:ln>
            <a:noFill/>
          </a:ln>
        </p:spPr>
      </p:pic>
      <p:pic>
        <p:nvPicPr>
          <p:cNvPr id="142" name="Google Shape;142;p7"/>
          <p:cNvPicPr preferRelativeResize="0"/>
          <p:nvPr/>
        </p:nvPicPr>
        <p:blipFill rotWithShape="1">
          <a:blip r:embed="rId28">
            <a:alphaModFix/>
          </a:blip>
          <a:srcRect b="0" l="0" r="0" t="0"/>
          <a:stretch/>
        </p:blipFill>
        <p:spPr>
          <a:xfrm>
            <a:off x="6987700" y="4677868"/>
            <a:ext cx="830517" cy="818652"/>
          </a:xfrm>
          <a:prstGeom prst="rect">
            <a:avLst/>
          </a:prstGeom>
          <a:noFill/>
          <a:ln>
            <a:noFill/>
          </a:ln>
        </p:spPr>
      </p:pic>
      <p:pic>
        <p:nvPicPr>
          <p:cNvPr id="143" name="Google Shape;143;p7"/>
          <p:cNvPicPr preferRelativeResize="0"/>
          <p:nvPr/>
        </p:nvPicPr>
        <p:blipFill rotWithShape="1">
          <a:blip r:embed="rId29">
            <a:alphaModFix/>
          </a:blip>
          <a:srcRect b="0" l="0" r="0" t="0"/>
          <a:stretch/>
        </p:blipFill>
        <p:spPr>
          <a:xfrm>
            <a:off x="6147575" y="4674793"/>
            <a:ext cx="824469" cy="812691"/>
          </a:xfrm>
          <a:prstGeom prst="rect">
            <a:avLst/>
          </a:prstGeom>
          <a:noFill/>
          <a:ln>
            <a:noFill/>
          </a:ln>
        </p:spPr>
      </p:pic>
      <p:pic>
        <p:nvPicPr>
          <p:cNvPr id="144" name="Google Shape;144;p7"/>
          <p:cNvPicPr preferRelativeResize="0"/>
          <p:nvPr/>
        </p:nvPicPr>
        <p:blipFill rotWithShape="1">
          <a:blip r:embed="rId30">
            <a:alphaModFix/>
          </a:blip>
          <a:srcRect b="0" l="0" r="0" t="0"/>
          <a:stretch/>
        </p:blipFill>
        <p:spPr>
          <a:xfrm>
            <a:off x="6141429" y="3811880"/>
            <a:ext cx="1672389" cy="818652"/>
          </a:xfrm>
          <a:prstGeom prst="rect">
            <a:avLst/>
          </a:prstGeom>
          <a:noFill/>
          <a:ln>
            <a:noFill/>
          </a:ln>
        </p:spPr>
      </p:pic>
      <p:pic>
        <p:nvPicPr>
          <p:cNvPr id="145" name="Google Shape;145;p7"/>
          <p:cNvPicPr preferRelativeResize="0"/>
          <p:nvPr/>
        </p:nvPicPr>
        <p:blipFill rotWithShape="1">
          <a:blip r:embed="rId31">
            <a:alphaModFix/>
          </a:blip>
          <a:srcRect b="0" l="0" r="0" t="0"/>
          <a:stretch/>
        </p:blipFill>
        <p:spPr>
          <a:xfrm>
            <a:off x="9541416" y="2149184"/>
            <a:ext cx="817556" cy="805877"/>
          </a:xfrm>
          <a:prstGeom prst="rect">
            <a:avLst/>
          </a:prstGeom>
          <a:noFill/>
          <a:ln>
            <a:noFill/>
          </a:ln>
        </p:spPr>
      </p:pic>
      <p:pic>
        <p:nvPicPr>
          <p:cNvPr id="146" name="Google Shape;146;p7"/>
          <p:cNvPicPr preferRelativeResize="0"/>
          <p:nvPr/>
        </p:nvPicPr>
        <p:blipFill rotWithShape="1">
          <a:blip r:embed="rId32">
            <a:alphaModFix/>
          </a:blip>
          <a:srcRect b="0" l="0" r="0" t="0"/>
          <a:stretch/>
        </p:blipFill>
        <p:spPr>
          <a:xfrm>
            <a:off x="7839608" y="2980397"/>
            <a:ext cx="822138" cy="810393"/>
          </a:xfrm>
          <a:prstGeom prst="rect">
            <a:avLst/>
          </a:prstGeom>
          <a:noFill/>
          <a:ln>
            <a:noFill/>
          </a:ln>
        </p:spPr>
      </p:pic>
      <p:pic>
        <p:nvPicPr>
          <p:cNvPr id="147" name="Google Shape;147;p7"/>
          <p:cNvPicPr preferRelativeResize="0"/>
          <p:nvPr/>
        </p:nvPicPr>
        <p:blipFill rotWithShape="1">
          <a:blip r:embed="rId33">
            <a:alphaModFix/>
          </a:blip>
          <a:srcRect b="0" l="0" r="0" t="0"/>
          <a:stretch/>
        </p:blipFill>
        <p:spPr>
          <a:xfrm>
            <a:off x="8697547" y="2993865"/>
            <a:ext cx="822138" cy="810393"/>
          </a:xfrm>
          <a:prstGeom prst="rect">
            <a:avLst/>
          </a:prstGeom>
          <a:noFill/>
          <a:ln>
            <a:noFill/>
          </a:ln>
        </p:spPr>
      </p:pic>
      <p:pic>
        <p:nvPicPr>
          <p:cNvPr id="148" name="Google Shape;148;p7"/>
          <p:cNvPicPr preferRelativeResize="0"/>
          <p:nvPr/>
        </p:nvPicPr>
        <p:blipFill rotWithShape="1">
          <a:blip r:embed="rId34">
            <a:alphaModFix/>
          </a:blip>
          <a:srcRect b="0" l="0" r="0" t="0"/>
          <a:stretch/>
        </p:blipFill>
        <p:spPr>
          <a:xfrm>
            <a:off x="9548869" y="2979412"/>
            <a:ext cx="810102" cy="813069"/>
          </a:xfrm>
          <a:prstGeom prst="rect">
            <a:avLst/>
          </a:prstGeom>
          <a:noFill/>
          <a:ln>
            <a:noFill/>
          </a:ln>
        </p:spPr>
      </p:pic>
      <p:pic>
        <p:nvPicPr>
          <p:cNvPr id="149" name="Google Shape;149;p7"/>
          <p:cNvPicPr preferRelativeResize="0"/>
          <p:nvPr/>
        </p:nvPicPr>
        <p:blipFill rotWithShape="1">
          <a:blip r:embed="rId35">
            <a:alphaModFix/>
          </a:blip>
          <a:srcRect b="0" l="0" r="0" t="0"/>
          <a:stretch/>
        </p:blipFill>
        <p:spPr>
          <a:xfrm>
            <a:off x="7851999" y="3827542"/>
            <a:ext cx="812691" cy="801081"/>
          </a:xfrm>
          <a:prstGeom prst="rect">
            <a:avLst/>
          </a:prstGeom>
          <a:noFill/>
          <a:ln>
            <a:noFill/>
          </a:ln>
        </p:spPr>
      </p:pic>
      <p:pic>
        <p:nvPicPr>
          <p:cNvPr id="150" name="Google Shape;150;p7"/>
          <p:cNvPicPr preferRelativeResize="0"/>
          <p:nvPr/>
        </p:nvPicPr>
        <p:blipFill rotWithShape="1">
          <a:blip r:embed="rId36">
            <a:alphaModFix/>
          </a:blip>
          <a:srcRect b="0" l="0" r="0" t="0"/>
          <a:stretch/>
        </p:blipFill>
        <p:spPr>
          <a:xfrm>
            <a:off x="8697547" y="2152017"/>
            <a:ext cx="823261" cy="811500"/>
          </a:xfrm>
          <a:prstGeom prst="rect">
            <a:avLst/>
          </a:prstGeom>
          <a:noFill/>
          <a:ln>
            <a:noFill/>
          </a:ln>
        </p:spPr>
      </p:pic>
      <p:pic>
        <p:nvPicPr>
          <p:cNvPr id="151" name="Google Shape;151;p7"/>
          <p:cNvPicPr preferRelativeResize="0"/>
          <p:nvPr/>
        </p:nvPicPr>
        <p:blipFill rotWithShape="1">
          <a:blip r:embed="rId37">
            <a:alphaModFix/>
          </a:blip>
          <a:srcRect b="0" l="0" r="0" t="0"/>
          <a:stretch/>
        </p:blipFill>
        <p:spPr>
          <a:xfrm>
            <a:off x="7836057" y="2145978"/>
            <a:ext cx="819518" cy="807811"/>
          </a:xfrm>
          <a:prstGeom prst="rect">
            <a:avLst/>
          </a:prstGeom>
          <a:noFill/>
          <a:ln>
            <a:noFill/>
          </a:ln>
        </p:spPr>
      </p:pic>
      <p:pic>
        <p:nvPicPr>
          <p:cNvPr id="152" name="Google Shape;152;p7"/>
          <p:cNvPicPr preferRelativeResize="0"/>
          <p:nvPr/>
        </p:nvPicPr>
        <p:blipFill rotWithShape="1">
          <a:blip r:embed="rId38">
            <a:alphaModFix/>
          </a:blip>
          <a:srcRect b="0" l="0" r="0" t="0"/>
          <a:stretch/>
        </p:blipFill>
        <p:spPr>
          <a:xfrm>
            <a:off x="7829440" y="1302107"/>
            <a:ext cx="1675199" cy="814333"/>
          </a:xfrm>
          <a:prstGeom prst="rect">
            <a:avLst/>
          </a:prstGeom>
          <a:noFill/>
          <a:ln>
            <a:noFill/>
          </a:ln>
        </p:spPr>
      </p:pic>
      <p:pic>
        <p:nvPicPr>
          <p:cNvPr id="153" name="Google Shape;153;p7"/>
          <p:cNvPicPr preferRelativeResize="0"/>
          <p:nvPr/>
        </p:nvPicPr>
        <p:blipFill rotWithShape="1">
          <a:blip r:embed="rId39">
            <a:alphaModFix/>
          </a:blip>
          <a:srcRect b="0" l="0" r="0" t="0"/>
          <a:stretch/>
        </p:blipFill>
        <p:spPr>
          <a:xfrm>
            <a:off x="9532836" y="1297244"/>
            <a:ext cx="826135" cy="814333"/>
          </a:xfrm>
          <a:prstGeom prst="rect">
            <a:avLst/>
          </a:prstGeom>
          <a:noFill/>
          <a:ln>
            <a:noFill/>
          </a:ln>
        </p:spPr>
      </p:pic>
      <p:pic>
        <p:nvPicPr>
          <p:cNvPr id="154" name="Google Shape;154;p7"/>
          <p:cNvPicPr preferRelativeResize="0"/>
          <p:nvPr/>
        </p:nvPicPr>
        <p:blipFill rotWithShape="1">
          <a:blip r:embed="rId40">
            <a:alphaModFix/>
          </a:blip>
          <a:srcRect b="0" l="0" r="0" t="0"/>
          <a:stretch/>
        </p:blipFill>
        <p:spPr>
          <a:xfrm>
            <a:off x="9540372" y="5520804"/>
            <a:ext cx="801081" cy="801081"/>
          </a:xfrm>
          <a:prstGeom prst="rect">
            <a:avLst/>
          </a:prstGeom>
          <a:noFill/>
          <a:ln>
            <a:noFill/>
          </a:ln>
        </p:spPr>
      </p:pic>
      <p:pic>
        <p:nvPicPr>
          <p:cNvPr id="155" name="Google Shape;155;p7"/>
          <p:cNvPicPr preferRelativeResize="0"/>
          <p:nvPr/>
        </p:nvPicPr>
        <p:blipFill rotWithShape="1">
          <a:blip r:embed="rId41">
            <a:alphaModFix/>
          </a:blip>
          <a:srcRect b="0" l="0" r="0" t="0"/>
          <a:stretch/>
        </p:blipFill>
        <p:spPr>
          <a:xfrm>
            <a:off x="8707901" y="5522381"/>
            <a:ext cx="802336" cy="802336"/>
          </a:xfrm>
          <a:prstGeom prst="rect">
            <a:avLst/>
          </a:prstGeom>
          <a:noFill/>
          <a:ln>
            <a:noFill/>
          </a:ln>
        </p:spPr>
      </p:pic>
      <p:pic>
        <p:nvPicPr>
          <p:cNvPr id="156" name="Google Shape;156;p7"/>
          <p:cNvPicPr preferRelativeResize="0"/>
          <p:nvPr/>
        </p:nvPicPr>
        <p:blipFill rotWithShape="1">
          <a:blip r:embed="rId42">
            <a:alphaModFix/>
          </a:blip>
          <a:srcRect b="0" l="0" r="0" t="0"/>
          <a:stretch/>
        </p:blipFill>
        <p:spPr>
          <a:xfrm>
            <a:off x="9540372" y="4685149"/>
            <a:ext cx="802335" cy="802335"/>
          </a:xfrm>
          <a:prstGeom prst="rect">
            <a:avLst/>
          </a:prstGeom>
          <a:noFill/>
          <a:ln>
            <a:noFill/>
          </a:ln>
        </p:spPr>
      </p:pic>
      <p:pic>
        <p:nvPicPr>
          <p:cNvPr id="157" name="Google Shape;157;p7"/>
          <p:cNvPicPr preferRelativeResize="0"/>
          <p:nvPr/>
        </p:nvPicPr>
        <p:blipFill rotWithShape="1">
          <a:blip r:embed="rId43">
            <a:alphaModFix/>
          </a:blip>
          <a:srcRect b="0" l="0" r="0" t="0"/>
          <a:stretch/>
        </p:blipFill>
        <p:spPr>
          <a:xfrm>
            <a:off x="8701156" y="4677869"/>
            <a:ext cx="802336" cy="802336"/>
          </a:xfrm>
          <a:prstGeom prst="rect">
            <a:avLst/>
          </a:prstGeom>
          <a:noFill/>
          <a:ln>
            <a:noFill/>
          </a:ln>
        </p:spPr>
      </p:pic>
      <p:pic>
        <p:nvPicPr>
          <p:cNvPr id="158" name="Google Shape;158;p7"/>
          <p:cNvPicPr preferRelativeResize="0"/>
          <p:nvPr/>
        </p:nvPicPr>
        <p:blipFill rotWithShape="1">
          <a:blip r:embed="rId44">
            <a:alphaModFix/>
          </a:blip>
          <a:srcRect b="0" l="0" r="0" t="0"/>
          <a:stretch/>
        </p:blipFill>
        <p:spPr>
          <a:xfrm>
            <a:off x="8697549" y="3824092"/>
            <a:ext cx="1654920" cy="818652"/>
          </a:xfrm>
          <a:prstGeom prst="rect">
            <a:avLst/>
          </a:prstGeom>
          <a:noFill/>
          <a:ln>
            <a:noFill/>
          </a:ln>
        </p:spPr>
      </p:pic>
      <p:grpSp>
        <p:nvGrpSpPr>
          <p:cNvPr id="159" name="Google Shape;159;p7"/>
          <p:cNvGrpSpPr/>
          <p:nvPr/>
        </p:nvGrpSpPr>
        <p:grpSpPr>
          <a:xfrm>
            <a:off x="1820502" y="167004"/>
            <a:ext cx="8496446" cy="6405632"/>
            <a:chOff x="1820502" y="280124"/>
            <a:chExt cx="8496446" cy="6405632"/>
          </a:xfrm>
        </p:grpSpPr>
        <p:pic>
          <p:nvPicPr>
            <p:cNvPr id="160" name="Google Shape;160;p7"/>
            <p:cNvPicPr preferRelativeResize="0"/>
            <p:nvPr/>
          </p:nvPicPr>
          <p:blipFill rotWithShape="1">
            <a:blip r:embed="rId45">
              <a:alphaModFix/>
            </a:blip>
            <a:srcRect b="0" l="0" r="0" t="0"/>
            <a:stretch/>
          </p:blipFill>
          <p:spPr>
            <a:xfrm>
              <a:off x="1877437" y="851509"/>
              <a:ext cx="1981200" cy="228600"/>
            </a:xfrm>
            <a:prstGeom prst="rect">
              <a:avLst/>
            </a:prstGeom>
            <a:noFill/>
            <a:ln>
              <a:noFill/>
            </a:ln>
          </p:spPr>
        </p:pic>
        <p:pic>
          <p:nvPicPr>
            <p:cNvPr id="161" name="Google Shape;161;p7"/>
            <p:cNvPicPr preferRelativeResize="0"/>
            <p:nvPr/>
          </p:nvPicPr>
          <p:blipFill rotWithShape="1">
            <a:blip r:embed="rId46">
              <a:alphaModFix/>
            </a:blip>
            <a:srcRect b="0" l="0" r="0" t="0"/>
            <a:stretch/>
          </p:blipFill>
          <p:spPr>
            <a:xfrm>
              <a:off x="9600237" y="6469995"/>
              <a:ext cx="681350" cy="215761"/>
            </a:xfrm>
            <a:prstGeom prst="rect">
              <a:avLst/>
            </a:prstGeom>
            <a:noFill/>
            <a:ln>
              <a:noFill/>
            </a:ln>
          </p:spPr>
        </p:pic>
        <p:pic>
          <p:nvPicPr>
            <p:cNvPr id="162" name="Google Shape;162;p7"/>
            <p:cNvPicPr preferRelativeResize="0"/>
            <p:nvPr/>
          </p:nvPicPr>
          <p:blipFill rotWithShape="1">
            <a:blip r:embed="rId47">
              <a:alphaModFix/>
            </a:blip>
            <a:srcRect b="0" l="0" r="0" t="0"/>
            <a:stretch/>
          </p:blipFill>
          <p:spPr>
            <a:xfrm>
              <a:off x="9490813" y="280124"/>
              <a:ext cx="826135" cy="826135"/>
            </a:xfrm>
            <a:prstGeom prst="rect">
              <a:avLst/>
            </a:prstGeom>
            <a:noFill/>
            <a:ln>
              <a:noFill/>
            </a:ln>
          </p:spPr>
        </p:pic>
        <p:pic>
          <p:nvPicPr>
            <p:cNvPr id="163" name="Google Shape;163;p7"/>
            <p:cNvPicPr preferRelativeResize="0"/>
            <p:nvPr/>
          </p:nvPicPr>
          <p:blipFill rotWithShape="1">
            <a:blip r:embed="rId48">
              <a:alphaModFix/>
            </a:blip>
            <a:srcRect b="0" l="0" r="0" t="0"/>
            <a:stretch/>
          </p:blipFill>
          <p:spPr>
            <a:xfrm>
              <a:off x="1820502" y="393070"/>
              <a:ext cx="5157470" cy="485849"/>
            </a:xfrm>
            <a:prstGeom prst="rect">
              <a:avLst/>
            </a:prstGeom>
            <a:noFill/>
            <a:ln>
              <a:noFill/>
            </a:ln>
          </p:spPr>
        </p:pic>
      </p:grpSp>
      <p:sp>
        <p:nvSpPr>
          <p:cNvPr id="164" name="Google Shape;164;p7"/>
          <p:cNvSpPr txBox="1"/>
          <p:nvPr/>
        </p:nvSpPr>
        <p:spPr>
          <a:xfrm>
            <a:off x="35752" y="6282887"/>
            <a:ext cx="445878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600">
                <a:solidFill>
                  <a:srgbClr val="FF0000"/>
                </a:solidFill>
                <a:latin typeface="Poppins"/>
                <a:ea typeface="Poppins"/>
                <a:cs typeface="Poppins"/>
                <a:sym typeface="Poppins"/>
              </a:rPr>
              <a:t>Model szwedzki WFA, 36 wskaźników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8"/>
          <p:cNvSpPr txBox="1"/>
          <p:nvPr>
            <p:ph type="title"/>
          </p:nvPr>
        </p:nvSpPr>
        <p:spPr>
          <a:xfrm>
            <a:off x="838200" y="22113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Poppins Black"/>
              <a:buNone/>
            </a:pPr>
            <a:r>
              <a:rPr lang="pl-PL" sz="3600"/>
              <a:t>Proces marketingowy</a:t>
            </a:r>
            <a:br>
              <a:rPr lang="pl-PL" sz="3600"/>
            </a:br>
            <a:r>
              <a:rPr lang="pl-PL" sz="3600"/>
              <a:t> jako Łańcuch Tworzenia Wartości</a:t>
            </a:r>
            <a:endParaRPr/>
          </a:p>
        </p:txBody>
      </p:sp>
      <p:sp>
        <p:nvSpPr>
          <p:cNvPr id="170" name="Google Shape;170;p8"/>
          <p:cNvSpPr txBox="1"/>
          <p:nvPr>
            <p:ph idx="1" type="body"/>
          </p:nvPr>
        </p:nvSpPr>
        <p:spPr>
          <a:xfrm>
            <a:off x="692040" y="4317477"/>
            <a:ext cx="10515600" cy="1153956"/>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2400"/>
              <a:buNone/>
            </a:pPr>
            <a:r>
              <a:rPr lang="pl-PL" sz="2400"/>
              <a:t>Uporządkowany sposób myślenia z perspektywy oceny skutków podjętych działań:</a:t>
            </a:r>
            <a:endParaRPr/>
          </a:p>
          <a:p>
            <a:pPr indent="0" lvl="0" marL="0" rtl="0" algn="ctr">
              <a:lnSpc>
                <a:spcPct val="90000"/>
              </a:lnSpc>
              <a:spcBef>
                <a:spcPts val="1000"/>
              </a:spcBef>
              <a:spcAft>
                <a:spcPts val="0"/>
              </a:spcAft>
              <a:buClr>
                <a:schemeClr val="dk1"/>
              </a:buClr>
              <a:buSzPts val="2400"/>
              <a:buNone/>
            </a:pPr>
            <a:r>
              <a:rPr lang="pl-PL" sz="2400"/>
              <a:t>Inwestycje – Działania – Efekty – Relacje posprzedażowe</a:t>
            </a:r>
            <a:endParaRPr/>
          </a:p>
          <a:p>
            <a:pPr indent="0" lvl="0" marL="0" rtl="0" algn="ctr">
              <a:lnSpc>
                <a:spcPct val="90000"/>
              </a:lnSpc>
              <a:spcBef>
                <a:spcPts val="1000"/>
              </a:spcBef>
              <a:spcAft>
                <a:spcPts val="0"/>
              </a:spcAft>
              <a:buClr>
                <a:schemeClr val="dk1"/>
              </a:buClr>
              <a:buSzPts val="2400"/>
              <a:buNone/>
            </a:pPr>
            <a:r>
              <a:t/>
            </a:r>
            <a:endParaRPr sz="2400"/>
          </a:p>
        </p:txBody>
      </p:sp>
      <p:pic>
        <p:nvPicPr>
          <p:cNvPr id="171" name="Google Shape;171;p8"/>
          <p:cNvPicPr preferRelativeResize="0"/>
          <p:nvPr/>
        </p:nvPicPr>
        <p:blipFill rotWithShape="1">
          <a:blip r:embed="rId3">
            <a:alphaModFix/>
          </a:blip>
          <a:srcRect b="0" l="0" r="0" t="0"/>
          <a:stretch/>
        </p:blipFill>
        <p:spPr>
          <a:xfrm>
            <a:off x="386234" y="2344625"/>
            <a:ext cx="1661492" cy="813318"/>
          </a:xfrm>
          <a:prstGeom prst="rect">
            <a:avLst/>
          </a:prstGeom>
          <a:noFill/>
          <a:ln>
            <a:noFill/>
          </a:ln>
        </p:spPr>
      </p:pic>
      <p:pic>
        <p:nvPicPr>
          <p:cNvPr id="172" name="Google Shape;172;p8"/>
          <p:cNvPicPr preferRelativeResize="0"/>
          <p:nvPr/>
        </p:nvPicPr>
        <p:blipFill rotWithShape="1">
          <a:blip r:embed="rId4">
            <a:alphaModFix/>
          </a:blip>
          <a:srcRect b="0" l="0" r="0" t="0"/>
          <a:stretch/>
        </p:blipFill>
        <p:spPr>
          <a:xfrm>
            <a:off x="3936253" y="1833155"/>
            <a:ext cx="1672389" cy="818652"/>
          </a:xfrm>
          <a:prstGeom prst="rect">
            <a:avLst/>
          </a:prstGeom>
          <a:noFill/>
          <a:ln>
            <a:noFill/>
          </a:ln>
        </p:spPr>
      </p:pic>
      <p:pic>
        <p:nvPicPr>
          <p:cNvPr id="173" name="Google Shape;173;p8"/>
          <p:cNvPicPr preferRelativeResize="0"/>
          <p:nvPr/>
        </p:nvPicPr>
        <p:blipFill rotWithShape="1">
          <a:blip r:embed="rId5">
            <a:alphaModFix/>
          </a:blip>
          <a:srcRect b="0" l="0" r="0" t="0"/>
          <a:stretch/>
        </p:blipFill>
        <p:spPr>
          <a:xfrm>
            <a:off x="2155795" y="2359935"/>
            <a:ext cx="1672389" cy="806957"/>
          </a:xfrm>
          <a:prstGeom prst="rect">
            <a:avLst/>
          </a:prstGeom>
          <a:noFill/>
          <a:ln>
            <a:noFill/>
          </a:ln>
        </p:spPr>
      </p:pic>
      <p:pic>
        <p:nvPicPr>
          <p:cNvPr id="174" name="Google Shape;174;p8"/>
          <p:cNvPicPr preferRelativeResize="0"/>
          <p:nvPr/>
        </p:nvPicPr>
        <p:blipFill rotWithShape="1">
          <a:blip r:embed="rId6">
            <a:alphaModFix/>
          </a:blip>
          <a:srcRect b="0" l="0" r="0" t="0"/>
          <a:stretch/>
        </p:blipFill>
        <p:spPr>
          <a:xfrm>
            <a:off x="5949840" y="2359935"/>
            <a:ext cx="1672389" cy="818652"/>
          </a:xfrm>
          <a:prstGeom prst="rect">
            <a:avLst/>
          </a:prstGeom>
          <a:noFill/>
          <a:ln>
            <a:noFill/>
          </a:ln>
        </p:spPr>
      </p:pic>
      <p:pic>
        <p:nvPicPr>
          <p:cNvPr id="175" name="Google Shape;175;p8"/>
          <p:cNvPicPr preferRelativeResize="0"/>
          <p:nvPr/>
        </p:nvPicPr>
        <p:blipFill rotWithShape="1">
          <a:blip r:embed="rId7">
            <a:alphaModFix/>
          </a:blip>
          <a:srcRect b="0" l="0" r="0" t="0"/>
          <a:stretch/>
        </p:blipFill>
        <p:spPr>
          <a:xfrm>
            <a:off x="7730298" y="2356246"/>
            <a:ext cx="1675199" cy="814333"/>
          </a:xfrm>
          <a:prstGeom prst="rect">
            <a:avLst/>
          </a:prstGeom>
          <a:noFill/>
          <a:ln>
            <a:noFill/>
          </a:ln>
        </p:spPr>
      </p:pic>
      <p:pic>
        <p:nvPicPr>
          <p:cNvPr id="176" name="Google Shape;176;p8"/>
          <p:cNvPicPr preferRelativeResize="0"/>
          <p:nvPr/>
        </p:nvPicPr>
        <p:blipFill rotWithShape="1">
          <a:blip r:embed="rId8">
            <a:alphaModFix/>
          </a:blip>
          <a:srcRect b="0" l="0" r="0" t="0"/>
          <a:stretch/>
        </p:blipFill>
        <p:spPr>
          <a:xfrm>
            <a:off x="9513566" y="2359935"/>
            <a:ext cx="1654920" cy="818652"/>
          </a:xfrm>
          <a:prstGeom prst="rect">
            <a:avLst/>
          </a:prstGeom>
          <a:noFill/>
          <a:ln>
            <a:noFill/>
          </a:ln>
        </p:spPr>
      </p:pic>
      <p:sp>
        <p:nvSpPr>
          <p:cNvPr id="177" name="Google Shape;177;p8"/>
          <p:cNvSpPr/>
          <p:nvPr/>
        </p:nvSpPr>
        <p:spPr>
          <a:xfrm>
            <a:off x="3936253" y="2763412"/>
            <a:ext cx="1654920" cy="665588"/>
          </a:xfrm>
          <a:prstGeom prst="rect">
            <a:avLst/>
          </a:prstGeom>
          <a:solidFill>
            <a:schemeClr val="accent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pl-PL" sz="1400">
                <a:solidFill>
                  <a:schemeClr val="lt1"/>
                </a:solidFill>
                <a:latin typeface="Poppins"/>
                <a:ea typeface="Poppins"/>
                <a:cs typeface="Poppins"/>
                <a:sym typeface="Poppins"/>
              </a:rPr>
              <a:t>Point of Sales metrics</a:t>
            </a:r>
            <a:endParaRPr b="1" sz="1400">
              <a:solidFill>
                <a:schemeClr val="lt1"/>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9"/>
          <p:cNvSpPr txBox="1"/>
          <p:nvPr>
            <p:ph idx="1" type="body"/>
          </p:nvPr>
        </p:nvSpPr>
        <p:spPr>
          <a:xfrm>
            <a:off x="6478081" y="1475259"/>
            <a:ext cx="5108029" cy="3464691"/>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Clr>
                <a:schemeClr val="lt1"/>
              </a:buClr>
              <a:buSzPts val="3200"/>
              <a:buFont typeface="Arial"/>
              <a:buChar char="•"/>
            </a:pPr>
            <a:r>
              <a:rPr lang="pl-PL" sz="1800"/>
              <a:t>Konieczność przystosowania do polskiego rynku – uspójnienie, uaktualnienie terminów i definicji oraz uzupełnienie o nowe wskaźniki</a:t>
            </a:r>
            <a:endParaRPr/>
          </a:p>
          <a:p>
            <a:pPr indent="-342900" lvl="0" marL="368300" rtl="0" algn="l">
              <a:lnSpc>
                <a:spcPct val="90000"/>
              </a:lnSpc>
              <a:spcBef>
                <a:spcPts val="2800"/>
              </a:spcBef>
              <a:spcAft>
                <a:spcPts val="0"/>
              </a:spcAft>
              <a:buClr>
                <a:schemeClr val="lt1"/>
              </a:buClr>
              <a:buSzPts val="3200"/>
              <a:buFont typeface="Arial"/>
              <a:buChar char="•"/>
            </a:pPr>
            <a:r>
              <a:rPr lang="pl-PL" sz="1800"/>
              <a:t>Brakuje wskaźników e-commerce, digitalowych, „kategorii Point of Sales, wydajnościowych </a:t>
            </a:r>
            <a:endParaRPr/>
          </a:p>
          <a:p>
            <a:pPr indent="-285750" lvl="0" marL="311150" rtl="0" algn="l">
              <a:lnSpc>
                <a:spcPct val="90000"/>
              </a:lnSpc>
              <a:spcBef>
                <a:spcPts val="2800"/>
              </a:spcBef>
              <a:spcAft>
                <a:spcPts val="0"/>
              </a:spcAft>
              <a:buClr>
                <a:schemeClr val="lt1"/>
              </a:buClr>
              <a:buSzPts val="3200"/>
              <a:buFont typeface="Arial"/>
              <a:buChar char="•"/>
            </a:pPr>
            <a:r>
              <a:rPr lang="pl-PL" sz="1800"/>
              <a:t>Potrzeba ukierunkowania na poszczególne branże</a:t>
            </a:r>
            <a:endParaRPr/>
          </a:p>
          <a:p>
            <a:pPr indent="-342900" lvl="0" marL="368300" rtl="0" algn="l">
              <a:lnSpc>
                <a:spcPct val="90000"/>
              </a:lnSpc>
              <a:spcBef>
                <a:spcPts val="2800"/>
              </a:spcBef>
              <a:spcAft>
                <a:spcPts val="0"/>
              </a:spcAft>
              <a:buClr>
                <a:schemeClr val="lt1"/>
              </a:buClr>
              <a:buSzPts val="3200"/>
              <a:buFont typeface="Arial"/>
              <a:buChar char="•"/>
            </a:pPr>
            <a:r>
              <a:rPr lang="pl-PL" sz="1800"/>
              <a:t>Konieczność aktualizacji </a:t>
            </a:r>
            <a:endParaRPr/>
          </a:p>
          <a:p>
            <a:pPr indent="-139700" lvl="0" marL="368300" rtl="0" algn="l">
              <a:lnSpc>
                <a:spcPct val="90000"/>
              </a:lnSpc>
              <a:spcBef>
                <a:spcPts val="2800"/>
              </a:spcBef>
              <a:spcAft>
                <a:spcPts val="0"/>
              </a:spcAft>
              <a:buClr>
                <a:schemeClr val="lt1"/>
              </a:buClr>
              <a:buSzPts val="3200"/>
              <a:buFont typeface="Arial"/>
              <a:buNone/>
            </a:pPr>
            <a:r>
              <a:t/>
            </a:r>
            <a:endParaRPr sz="1800"/>
          </a:p>
          <a:p>
            <a:pPr indent="-139700" lvl="0" marL="368300" rtl="0" algn="l">
              <a:lnSpc>
                <a:spcPct val="90000"/>
              </a:lnSpc>
              <a:spcBef>
                <a:spcPts val="1000"/>
              </a:spcBef>
              <a:spcAft>
                <a:spcPts val="0"/>
              </a:spcAft>
              <a:buSzPts val="3200"/>
              <a:buFont typeface="Arial"/>
              <a:buNone/>
            </a:pPr>
            <a:r>
              <a:t/>
            </a:r>
            <a:endParaRPr sz="1800"/>
          </a:p>
        </p:txBody>
      </p:sp>
      <p:sp>
        <p:nvSpPr>
          <p:cNvPr id="184" name="Google Shape;184;p9"/>
          <p:cNvSpPr txBox="1"/>
          <p:nvPr>
            <p:ph idx="2" type="body"/>
          </p:nvPr>
        </p:nvSpPr>
        <p:spPr>
          <a:xfrm>
            <a:off x="561530" y="1254409"/>
            <a:ext cx="5108100" cy="3464700"/>
          </a:xfrm>
          <a:prstGeom prst="rect">
            <a:avLst/>
          </a:prstGeom>
          <a:noFill/>
          <a:ln>
            <a:noFill/>
          </a:ln>
        </p:spPr>
        <p:txBody>
          <a:bodyPr anchorCtr="0" anchor="t" bIns="0" lIns="0" spcFirstLastPara="1" rIns="0" wrap="square" tIns="0">
            <a:noAutofit/>
          </a:bodyPr>
          <a:lstStyle/>
          <a:p>
            <a:pPr indent="-342900" lvl="0" marL="368300" rtl="0" algn="l">
              <a:lnSpc>
                <a:spcPct val="90000"/>
              </a:lnSpc>
              <a:spcBef>
                <a:spcPts val="1000"/>
              </a:spcBef>
              <a:spcAft>
                <a:spcPts val="0"/>
              </a:spcAft>
              <a:buSzPts val="3200"/>
              <a:buFont typeface="Arial"/>
              <a:buChar char="•"/>
            </a:pPr>
            <a:r>
              <a:rPr b="1" lang="pl-PL" sz="1800" u="sng"/>
              <a:t>Top36KPIs:</a:t>
            </a:r>
            <a:r>
              <a:rPr lang="pl-PL" sz="1800"/>
              <a:t> Model z dojrzałego rynku, z dłuższą historią reklamową, będący tam standardem z programem certyfikacji</a:t>
            </a:r>
            <a:endParaRPr/>
          </a:p>
          <a:p>
            <a:pPr indent="-342900" lvl="0" marL="368300" rtl="0" algn="l">
              <a:lnSpc>
                <a:spcPct val="90000"/>
              </a:lnSpc>
              <a:spcBef>
                <a:spcPts val="2800"/>
              </a:spcBef>
              <a:spcAft>
                <a:spcPts val="0"/>
              </a:spcAft>
              <a:buSzPts val="3200"/>
              <a:buFont typeface="Arial"/>
              <a:buChar char="•"/>
            </a:pPr>
            <a:r>
              <a:rPr b="1" lang="pl-PL" sz="1800" u="sng"/>
              <a:t>Podejście Procesowe:</a:t>
            </a:r>
            <a:r>
              <a:rPr lang="pl-PL" sz="1800"/>
              <a:t>, ustrukturyzowany, holistyczny, dobrze osadzony w biznesie, z widocznymi przepływami w pionie i w poziomie</a:t>
            </a:r>
            <a:endParaRPr/>
          </a:p>
          <a:p>
            <a:pPr indent="-342900" lvl="0" marL="368300" rtl="0" algn="l">
              <a:lnSpc>
                <a:spcPct val="90000"/>
              </a:lnSpc>
              <a:spcBef>
                <a:spcPts val="2800"/>
              </a:spcBef>
              <a:spcAft>
                <a:spcPts val="0"/>
              </a:spcAft>
              <a:buSzPts val="3200"/>
              <a:buFont typeface="Arial"/>
              <a:buChar char="•"/>
            </a:pPr>
            <a:r>
              <a:rPr b="1" lang="pl-PL" sz="1800" u="sng"/>
              <a:t>Elastyczny: </a:t>
            </a:r>
            <a:r>
              <a:rPr lang="pl-PL" sz="1800"/>
              <a:t>zostawia miejsce na adekwatność, dobór właściwy dla danego biznesu/branży </a:t>
            </a:r>
            <a:endParaRPr/>
          </a:p>
          <a:p>
            <a:pPr indent="-342900" lvl="0" marL="368300" rtl="0" algn="l">
              <a:lnSpc>
                <a:spcPct val="90000"/>
              </a:lnSpc>
              <a:spcBef>
                <a:spcPts val="2800"/>
              </a:spcBef>
              <a:spcAft>
                <a:spcPts val="0"/>
              </a:spcAft>
              <a:buSzPts val="3200"/>
              <a:buFont typeface="Arial"/>
              <a:buChar char="•"/>
            </a:pPr>
            <a:r>
              <a:rPr b="1" lang="pl-PL" sz="1800" u="sng"/>
              <a:t>Uniwersalny:</a:t>
            </a:r>
            <a:r>
              <a:rPr lang="pl-PL" sz="1800"/>
              <a:t>  wskaźniki: jak mierzyć i co mierzyć, ale nie sugerują, jaki powinien być wynik</a:t>
            </a:r>
            <a:endParaRPr/>
          </a:p>
          <a:p>
            <a:pPr indent="-139700" lvl="0" marL="368300" rtl="0" algn="l">
              <a:lnSpc>
                <a:spcPct val="90000"/>
              </a:lnSpc>
              <a:spcBef>
                <a:spcPts val="2800"/>
              </a:spcBef>
              <a:spcAft>
                <a:spcPts val="0"/>
              </a:spcAft>
              <a:buSzPts val="3200"/>
              <a:buFont typeface="Arial"/>
              <a:buNone/>
            </a:pPr>
            <a:r>
              <a:t/>
            </a:r>
            <a:endParaRPr/>
          </a:p>
        </p:txBody>
      </p:sp>
      <p:sp>
        <p:nvSpPr>
          <p:cNvPr id="185" name="Google Shape;185;p9"/>
          <p:cNvSpPr txBox="1"/>
          <p:nvPr/>
        </p:nvSpPr>
        <p:spPr>
          <a:xfrm>
            <a:off x="797383" y="754491"/>
            <a:ext cx="414234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pl-PL" sz="2400" u="none" cap="none" strike="noStrike">
                <a:solidFill>
                  <a:srgbClr val="000000"/>
                </a:solidFill>
                <a:latin typeface="Arial"/>
                <a:ea typeface="Arial"/>
                <a:cs typeface="Arial"/>
                <a:sym typeface="Arial"/>
              </a:rPr>
              <a:t>Zalety:</a:t>
            </a:r>
            <a:endParaRPr/>
          </a:p>
        </p:txBody>
      </p:sp>
      <p:sp>
        <p:nvSpPr>
          <p:cNvPr id="186" name="Google Shape;186;p9"/>
          <p:cNvSpPr txBox="1"/>
          <p:nvPr/>
        </p:nvSpPr>
        <p:spPr>
          <a:xfrm>
            <a:off x="7105093" y="759500"/>
            <a:ext cx="414234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pl-PL" sz="2400">
                <a:solidFill>
                  <a:srgbClr val="FFFFFF"/>
                </a:solidFill>
                <a:latin typeface="Arial"/>
                <a:ea typeface="Arial"/>
                <a:cs typeface="Arial"/>
                <a:sym typeface="Arial"/>
              </a:rPr>
              <a:t>Niedosyt</a:t>
            </a:r>
            <a:r>
              <a:rPr b="1" i="0" lang="pl-PL" sz="2400" u="none" cap="none" strike="noStrike">
                <a:solidFill>
                  <a:srgbClr val="FFFFFF"/>
                </a:solidFill>
                <a:latin typeface="Arial"/>
                <a:ea typeface="Arial"/>
                <a:cs typeface="Arial"/>
                <a:sym typeface="Arial"/>
              </a:rPr>
              <a:t>:</a:t>
            </a:r>
            <a:endParaRPr/>
          </a:p>
        </p:txBody>
      </p:sp>
      <p:pic>
        <p:nvPicPr>
          <p:cNvPr id="187" name="Google Shape;187;p9"/>
          <p:cNvPicPr preferRelativeResize="0"/>
          <p:nvPr/>
        </p:nvPicPr>
        <p:blipFill rotWithShape="1">
          <a:blip r:embed="rId3">
            <a:alphaModFix/>
          </a:blip>
          <a:srcRect b="0" l="0" r="0" t="0"/>
          <a:stretch/>
        </p:blipFill>
        <p:spPr>
          <a:xfrm>
            <a:off x="49410" y="44877"/>
            <a:ext cx="6016389" cy="608263"/>
          </a:xfrm>
          <a:prstGeom prst="rect">
            <a:avLst/>
          </a:prstGeom>
          <a:noFill/>
          <a:ln>
            <a:noFill/>
          </a:ln>
        </p:spPr>
      </p:pic>
      <p:sp>
        <p:nvSpPr>
          <p:cNvPr id="188" name="Google Shape;188;p9"/>
          <p:cNvSpPr txBox="1"/>
          <p:nvPr/>
        </p:nvSpPr>
        <p:spPr>
          <a:xfrm>
            <a:off x="1231789" y="6334779"/>
            <a:ext cx="3361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2800">
                <a:solidFill>
                  <a:schemeClr val="dk1"/>
                </a:solidFill>
                <a:latin typeface="Poppins"/>
                <a:ea typeface="Poppins"/>
                <a:cs typeface="Poppins"/>
                <a:sym typeface="Poppins"/>
              </a:rPr>
              <a:t>JAK MYŚLEĆ? </a:t>
            </a:r>
            <a:endParaRPr/>
          </a:p>
        </p:txBody>
      </p:sp>
      <p:sp>
        <p:nvSpPr>
          <p:cNvPr id="189" name="Google Shape;189;p9"/>
          <p:cNvSpPr txBox="1"/>
          <p:nvPr/>
        </p:nvSpPr>
        <p:spPr>
          <a:xfrm>
            <a:off x="7530037" y="5908766"/>
            <a:ext cx="3361509"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2800">
                <a:solidFill>
                  <a:schemeClr val="lt1"/>
                </a:solidFill>
                <a:latin typeface="Poppins"/>
                <a:ea typeface="Poppins"/>
                <a:cs typeface="Poppins"/>
                <a:sym typeface="Poppins"/>
              </a:rPr>
              <a:t>CO ROBIĆ? </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0"/>
          <p:cNvSpPr txBox="1"/>
          <p:nvPr>
            <p:ph type="title"/>
          </p:nvPr>
        </p:nvSpPr>
        <p:spPr>
          <a:xfrm>
            <a:off x="481148" y="1825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b="1" lang="pl-PL"/>
              <a:t>Prace nad modelem</a:t>
            </a:r>
            <a:endParaRPr/>
          </a:p>
        </p:txBody>
      </p:sp>
      <p:sp>
        <p:nvSpPr>
          <p:cNvPr id="195" name="Google Shape;195;p10"/>
          <p:cNvSpPr txBox="1"/>
          <p:nvPr>
            <p:ph idx="1" type="body"/>
          </p:nvPr>
        </p:nvSpPr>
        <p:spPr>
          <a:xfrm>
            <a:off x="236785" y="1538120"/>
            <a:ext cx="2965290" cy="1536003"/>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pl-PL" sz="2000"/>
              <a:t>Najlepsze praktyki WFA [Francja, Szwecja]</a:t>
            </a:r>
            <a:endParaRPr/>
          </a:p>
          <a:p>
            <a:pPr indent="-228600" lvl="0" marL="228600" rtl="0" algn="l">
              <a:lnSpc>
                <a:spcPct val="90000"/>
              </a:lnSpc>
              <a:spcBef>
                <a:spcPts val="1000"/>
              </a:spcBef>
              <a:spcAft>
                <a:spcPts val="0"/>
              </a:spcAft>
              <a:buClr>
                <a:schemeClr val="dk1"/>
              </a:buClr>
              <a:buSzPct val="100000"/>
              <a:buChar char="•"/>
            </a:pPr>
            <a:r>
              <a:rPr lang="pl-PL" sz="2000"/>
              <a:t>Certyfikacja wg Modelu Szwedzkiego </a:t>
            </a:r>
            <a:endParaRPr/>
          </a:p>
          <a:p>
            <a:pPr indent="-111125" lvl="0" marL="228600" rtl="0" algn="l">
              <a:lnSpc>
                <a:spcPct val="90000"/>
              </a:lnSpc>
              <a:spcBef>
                <a:spcPts val="1000"/>
              </a:spcBef>
              <a:spcAft>
                <a:spcPts val="0"/>
              </a:spcAft>
              <a:buClr>
                <a:schemeClr val="dk1"/>
              </a:buClr>
              <a:buSzPct val="100000"/>
              <a:buNone/>
            </a:pPr>
            <a:r>
              <a:t/>
            </a:r>
            <a:endParaRPr sz="2000"/>
          </a:p>
        </p:txBody>
      </p:sp>
      <p:sp>
        <p:nvSpPr>
          <p:cNvPr id="196" name="Google Shape;196;p10"/>
          <p:cNvSpPr txBox="1"/>
          <p:nvPr/>
        </p:nvSpPr>
        <p:spPr>
          <a:xfrm>
            <a:off x="3965208" y="1522136"/>
            <a:ext cx="3594464" cy="132556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lnSpc>
                <a:spcPct val="90000"/>
              </a:lnSpc>
              <a:spcBef>
                <a:spcPts val="0"/>
              </a:spcBef>
              <a:spcAft>
                <a:spcPts val="0"/>
              </a:spcAft>
              <a:buClr>
                <a:schemeClr val="dk1"/>
              </a:buClr>
              <a:buSzPct val="100000"/>
              <a:buFont typeface="Arial"/>
              <a:buChar char="•"/>
            </a:pPr>
            <a:r>
              <a:rPr lang="pl-PL" sz="2000">
                <a:solidFill>
                  <a:schemeClr val="dk1"/>
                </a:solidFill>
                <a:latin typeface="Poppins"/>
                <a:ea typeface="Poppins"/>
                <a:cs typeface="Poppins"/>
                <a:sym typeface="Poppins"/>
              </a:rPr>
              <a:t>Warsztat Grupy Roboczej pod auspicjami Kantar Polska, 24 maja 2024 </a:t>
            </a:r>
            <a:endParaRPr/>
          </a:p>
          <a:p>
            <a:pPr indent="-228600" lvl="0" marL="228600" marR="0" rtl="0" algn="l">
              <a:lnSpc>
                <a:spcPct val="90000"/>
              </a:lnSpc>
              <a:spcBef>
                <a:spcPts val="1000"/>
              </a:spcBef>
              <a:spcAft>
                <a:spcPts val="0"/>
              </a:spcAft>
              <a:buClr>
                <a:schemeClr val="dk1"/>
              </a:buClr>
              <a:buSzPct val="100000"/>
              <a:buFont typeface="Arial"/>
              <a:buChar char="•"/>
            </a:pPr>
            <a:r>
              <a:rPr lang="pl-PL" sz="2000">
                <a:solidFill>
                  <a:schemeClr val="dk1"/>
                </a:solidFill>
                <a:latin typeface="Poppins"/>
                <a:ea typeface="Poppins"/>
                <a:cs typeface="Poppins"/>
                <a:sym typeface="Poppins"/>
              </a:rPr>
              <a:t>Wywiady i konsultacje rynkowe</a:t>
            </a:r>
            <a:endParaRPr/>
          </a:p>
          <a:p>
            <a:pPr indent="-111125" lvl="0" marL="228600" marR="0" rtl="0" algn="l">
              <a:lnSpc>
                <a:spcPct val="90000"/>
              </a:lnSpc>
              <a:spcBef>
                <a:spcPts val="1000"/>
              </a:spcBef>
              <a:spcAft>
                <a:spcPts val="0"/>
              </a:spcAft>
              <a:buClr>
                <a:schemeClr val="dk1"/>
              </a:buClr>
              <a:buSzPct val="100000"/>
              <a:buFont typeface="Arial"/>
              <a:buNone/>
            </a:pPr>
            <a:r>
              <a:t/>
            </a:r>
            <a:endParaRPr sz="2000">
              <a:solidFill>
                <a:schemeClr val="dk1"/>
              </a:solidFill>
              <a:latin typeface="Poppins"/>
              <a:ea typeface="Poppins"/>
              <a:cs typeface="Poppins"/>
              <a:sym typeface="Poppins"/>
            </a:endParaRPr>
          </a:p>
          <a:p>
            <a:pPr indent="-111125" lvl="0" marL="228600" marR="0" rtl="0" algn="l">
              <a:lnSpc>
                <a:spcPct val="90000"/>
              </a:lnSpc>
              <a:spcBef>
                <a:spcPts val="1000"/>
              </a:spcBef>
              <a:spcAft>
                <a:spcPts val="0"/>
              </a:spcAft>
              <a:buClr>
                <a:schemeClr val="dk1"/>
              </a:buClr>
              <a:buSzPct val="100000"/>
              <a:buFont typeface="Arial"/>
              <a:buNone/>
            </a:pPr>
            <a:r>
              <a:t/>
            </a:r>
            <a:endParaRPr sz="2000">
              <a:solidFill>
                <a:schemeClr val="dk1"/>
              </a:solidFill>
              <a:latin typeface="Poppins"/>
              <a:ea typeface="Poppins"/>
              <a:cs typeface="Poppins"/>
              <a:sym typeface="Poppins"/>
            </a:endParaRPr>
          </a:p>
        </p:txBody>
      </p:sp>
      <p:sp>
        <p:nvSpPr>
          <p:cNvPr id="197" name="Google Shape;197;p10"/>
          <p:cNvSpPr txBox="1"/>
          <p:nvPr/>
        </p:nvSpPr>
        <p:spPr>
          <a:xfrm>
            <a:off x="8053273" y="1479858"/>
            <a:ext cx="3594464" cy="1466334"/>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000"/>
              <a:buFont typeface="Arial"/>
              <a:buChar char="•"/>
            </a:pPr>
            <a:r>
              <a:rPr lang="pl-PL" sz="2000">
                <a:solidFill>
                  <a:schemeClr val="dk1"/>
                </a:solidFill>
                <a:latin typeface="Poppins"/>
                <a:ea typeface="Poppins"/>
                <a:cs typeface="Poppins"/>
                <a:sym typeface="Poppins"/>
              </a:rPr>
              <a:t>Literatura branżowa + Instytuty naukowe [Ehrenberg-Bass Institute] + konsultacje branżowe</a:t>
            </a:r>
            <a:endParaRPr/>
          </a:p>
          <a:p>
            <a:pPr indent="-101600" lvl="0" marL="228600" marR="0" rtl="0" algn="l">
              <a:lnSpc>
                <a:spcPct val="90000"/>
              </a:lnSpc>
              <a:spcBef>
                <a:spcPts val="1000"/>
              </a:spcBef>
              <a:spcAft>
                <a:spcPts val="0"/>
              </a:spcAft>
              <a:buClr>
                <a:schemeClr val="dk1"/>
              </a:buClr>
              <a:buSzPts val="2000"/>
              <a:buFont typeface="Arial"/>
              <a:buNone/>
            </a:pPr>
            <a:r>
              <a:t/>
            </a:r>
            <a:endParaRPr sz="2000">
              <a:solidFill>
                <a:schemeClr val="dk1"/>
              </a:solidFill>
              <a:latin typeface="Poppins"/>
              <a:ea typeface="Poppins"/>
              <a:cs typeface="Poppins"/>
              <a:sym typeface="Poppins"/>
            </a:endParaRPr>
          </a:p>
        </p:txBody>
      </p:sp>
      <p:pic>
        <p:nvPicPr>
          <p:cNvPr id="198" name="Google Shape;198;p10"/>
          <p:cNvPicPr preferRelativeResize="0"/>
          <p:nvPr/>
        </p:nvPicPr>
        <p:blipFill rotWithShape="1">
          <a:blip r:embed="rId3">
            <a:alphaModFix/>
          </a:blip>
          <a:srcRect b="0" l="0" r="0" t="0"/>
          <a:stretch/>
        </p:blipFill>
        <p:spPr>
          <a:xfrm>
            <a:off x="4018091" y="3611883"/>
            <a:ext cx="3488698" cy="2616524"/>
          </a:xfrm>
          <a:prstGeom prst="rect">
            <a:avLst/>
          </a:prstGeom>
          <a:noFill/>
          <a:ln>
            <a:noFill/>
          </a:ln>
        </p:spPr>
      </p:pic>
      <p:pic>
        <p:nvPicPr>
          <p:cNvPr id="199" name="Google Shape;199;p10"/>
          <p:cNvPicPr preferRelativeResize="0"/>
          <p:nvPr/>
        </p:nvPicPr>
        <p:blipFill rotWithShape="1">
          <a:blip r:embed="rId4">
            <a:alphaModFix/>
          </a:blip>
          <a:srcRect b="0" l="0" r="0" t="0"/>
          <a:stretch/>
        </p:blipFill>
        <p:spPr>
          <a:xfrm>
            <a:off x="698859" y="3611883"/>
            <a:ext cx="1858782" cy="2616524"/>
          </a:xfrm>
          <a:prstGeom prst="rect">
            <a:avLst/>
          </a:prstGeom>
          <a:noFill/>
          <a:ln>
            <a:noFill/>
          </a:ln>
        </p:spPr>
      </p:pic>
      <p:pic>
        <p:nvPicPr>
          <p:cNvPr id="200" name="Google Shape;200;p10"/>
          <p:cNvPicPr preferRelativeResize="0"/>
          <p:nvPr/>
        </p:nvPicPr>
        <p:blipFill rotWithShape="1">
          <a:blip r:embed="rId5">
            <a:alphaModFix/>
          </a:blip>
          <a:srcRect b="0" l="0" r="0" t="0"/>
          <a:stretch/>
        </p:blipFill>
        <p:spPr>
          <a:xfrm>
            <a:off x="8657802" y="3611882"/>
            <a:ext cx="2036329" cy="2629565"/>
          </a:xfrm>
          <a:prstGeom prst="rect">
            <a:avLst/>
          </a:prstGeom>
          <a:noFill/>
          <a:ln>
            <a:noFill/>
          </a:ln>
        </p:spPr>
      </p:pic>
      <p:sp>
        <p:nvSpPr>
          <p:cNvPr id="201" name="Google Shape;201;p10"/>
          <p:cNvSpPr txBox="1"/>
          <p:nvPr/>
        </p:nvSpPr>
        <p:spPr>
          <a:xfrm>
            <a:off x="848412" y="1000360"/>
            <a:ext cx="132918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ETAP 1</a:t>
            </a:r>
            <a:endParaRPr/>
          </a:p>
        </p:txBody>
      </p:sp>
      <p:sp>
        <p:nvSpPr>
          <p:cNvPr id="202" name="Google Shape;202;p10"/>
          <p:cNvSpPr txBox="1"/>
          <p:nvPr/>
        </p:nvSpPr>
        <p:spPr>
          <a:xfrm>
            <a:off x="5101471" y="1001932"/>
            <a:ext cx="132918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ETAP 2</a:t>
            </a:r>
            <a:endParaRPr/>
          </a:p>
        </p:txBody>
      </p:sp>
      <p:sp>
        <p:nvSpPr>
          <p:cNvPr id="203" name="Google Shape;203;p10"/>
          <p:cNvSpPr txBox="1"/>
          <p:nvPr/>
        </p:nvSpPr>
        <p:spPr>
          <a:xfrm>
            <a:off x="8239027" y="984649"/>
            <a:ext cx="299401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ETAP 3 </a:t>
            </a:r>
            <a:endParaRPr/>
          </a:p>
        </p:txBody>
      </p:sp>
      <p:sp>
        <p:nvSpPr>
          <p:cNvPr id="204" name="Google Shape;204;p10"/>
          <p:cNvSpPr/>
          <p:nvPr/>
        </p:nvSpPr>
        <p:spPr>
          <a:xfrm>
            <a:off x="8053273" y="984649"/>
            <a:ext cx="3488698" cy="5500992"/>
          </a:xfrm>
          <a:prstGeom prst="rect">
            <a:avLst/>
          </a:prstGeom>
          <a:noFill/>
          <a:ln cap="flat" cmpd="dbl"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1"/>
          <p:cNvSpPr txBox="1"/>
          <p:nvPr>
            <p:ph type="title"/>
          </p:nvPr>
        </p:nvSpPr>
        <p:spPr>
          <a:xfrm>
            <a:off x="838200" y="10386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oppins Black"/>
              <a:buNone/>
            </a:pPr>
            <a:r>
              <a:rPr b="1" lang="pl-PL"/>
              <a:t>How brands grow? </a:t>
            </a:r>
            <a:endParaRPr/>
          </a:p>
        </p:txBody>
      </p:sp>
      <p:sp>
        <p:nvSpPr>
          <p:cNvPr id="210" name="Google Shape;210;p11"/>
          <p:cNvSpPr txBox="1"/>
          <p:nvPr>
            <p:ph idx="1" type="body"/>
          </p:nvPr>
        </p:nvSpPr>
        <p:spPr>
          <a:xfrm>
            <a:off x="3660108" y="2708684"/>
            <a:ext cx="5188131" cy="6307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pl-PL"/>
              <a:t>Budowa Mental availbility</a:t>
            </a:r>
            <a:endParaRPr/>
          </a:p>
        </p:txBody>
      </p:sp>
      <p:sp>
        <p:nvSpPr>
          <p:cNvPr id="211" name="Google Shape;211;p11"/>
          <p:cNvSpPr txBox="1"/>
          <p:nvPr/>
        </p:nvSpPr>
        <p:spPr>
          <a:xfrm>
            <a:off x="3556892" y="4550232"/>
            <a:ext cx="5618448" cy="1069978"/>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800"/>
              <a:buFont typeface="Arial"/>
              <a:buChar char="•"/>
            </a:pPr>
            <a:r>
              <a:rPr lang="pl-PL" sz="2800">
                <a:solidFill>
                  <a:schemeClr val="dk1"/>
                </a:solidFill>
                <a:latin typeface="Poppins"/>
                <a:ea typeface="Poppins"/>
                <a:cs typeface="Poppins"/>
                <a:sym typeface="Poppins"/>
              </a:rPr>
              <a:t>Budowa Phisical availability </a:t>
            </a:r>
            <a:endParaRPr/>
          </a:p>
        </p:txBody>
      </p:sp>
      <p:sp>
        <p:nvSpPr>
          <p:cNvPr id="212" name="Google Shape;212;p11"/>
          <p:cNvSpPr/>
          <p:nvPr/>
        </p:nvSpPr>
        <p:spPr>
          <a:xfrm>
            <a:off x="3174655" y="1324163"/>
            <a:ext cx="6382923" cy="4968240"/>
          </a:xfrm>
          <a:prstGeom prst="roundRect">
            <a:avLst>
              <a:gd fmla="val 16667" name="adj"/>
            </a:avLst>
          </a:prstGeom>
          <a:no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213" name="Google Shape;213;p11"/>
          <p:cNvSpPr txBox="1"/>
          <p:nvPr/>
        </p:nvSpPr>
        <p:spPr>
          <a:xfrm>
            <a:off x="9982749" y="4550232"/>
            <a:ext cx="166379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1800">
                <a:solidFill>
                  <a:schemeClr val="dk1"/>
                </a:solidFill>
                <a:latin typeface="Poppins"/>
                <a:ea typeface="Poppins"/>
                <a:cs typeface="Poppins"/>
                <a:sym typeface="Poppins"/>
              </a:rPr>
              <a:t>Poprawa dostępności </a:t>
            </a:r>
            <a:endParaRPr/>
          </a:p>
        </p:txBody>
      </p:sp>
      <p:sp>
        <p:nvSpPr>
          <p:cNvPr id="214" name="Google Shape;214;p11"/>
          <p:cNvSpPr txBox="1"/>
          <p:nvPr/>
        </p:nvSpPr>
        <p:spPr>
          <a:xfrm>
            <a:off x="9911056" y="2201062"/>
            <a:ext cx="1947864"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Poppins"/>
                <a:ea typeface="Poppins"/>
                <a:cs typeface="Poppins"/>
                <a:sym typeface="Poppins"/>
              </a:rPr>
              <a:t>Dotarcie do użytkowników kategorii – od okazjonalnych po częstych  </a:t>
            </a:r>
            <a:endParaRPr/>
          </a:p>
        </p:txBody>
      </p:sp>
      <p:sp>
        <p:nvSpPr>
          <p:cNvPr id="215" name="Google Shape;215;p11"/>
          <p:cNvSpPr txBox="1"/>
          <p:nvPr/>
        </p:nvSpPr>
        <p:spPr>
          <a:xfrm>
            <a:off x="5077154" y="1526774"/>
            <a:ext cx="2778034"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1200">
                <a:solidFill>
                  <a:schemeClr val="dk1"/>
                </a:solidFill>
                <a:latin typeface="Poppins"/>
                <a:ea typeface="Poppins"/>
                <a:cs typeface="Poppins"/>
                <a:sym typeface="Poppins"/>
              </a:rPr>
              <a:t>ZASOBY MARKI</a:t>
            </a:r>
            <a:endParaRPr/>
          </a:p>
        </p:txBody>
      </p:sp>
      <p:pic>
        <p:nvPicPr>
          <p:cNvPr id="216" name="Google Shape;216;p11"/>
          <p:cNvPicPr preferRelativeResize="0"/>
          <p:nvPr/>
        </p:nvPicPr>
        <p:blipFill rotWithShape="1">
          <a:blip r:embed="rId3">
            <a:alphaModFix/>
          </a:blip>
          <a:srcRect b="0" l="0" r="0" t="0"/>
          <a:stretch/>
        </p:blipFill>
        <p:spPr>
          <a:xfrm>
            <a:off x="-1" y="0"/>
            <a:ext cx="1578543" cy="2038414"/>
          </a:xfrm>
          <a:prstGeom prst="rect">
            <a:avLst/>
          </a:prstGeom>
          <a:noFill/>
          <a:ln>
            <a:noFill/>
          </a:ln>
        </p:spPr>
      </p:pic>
      <p:sp>
        <p:nvSpPr>
          <p:cNvPr id="217" name="Google Shape;217;p11"/>
          <p:cNvSpPr txBox="1"/>
          <p:nvPr/>
        </p:nvSpPr>
        <p:spPr>
          <a:xfrm>
            <a:off x="484233" y="2241672"/>
            <a:ext cx="2336945" cy="36933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800">
                <a:solidFill>
                  <a:schemeClr val="dk1"/>
                </a:solidFill>
                <a:latin typeface="Poppins"/>
                <a:ea typeface="Poppins"/>
                <a:cs typeface="Poppins"/>
                <a:sym typeface="Poppins"/>
              </a:rPr>
              <a:t>Wzrost marki</a:t>
            </a:r>
            <a:endParaRPr/>
          </a:p>
          <a:p>
            <a:pPr indent="0" lvl="0" marL="0" marR="0" rtl="0" algn="ctr">
              <a:spcBef>
                <a:spcPts val="0"/>
              </a:spcBef>
              <a:spcAft>
                <a:spcPts val="0"/>
              </a:spcAft>
              <a:buNone/>
            </a:pPr>
            <a:r>
              <a:rPr lang="pl-PL" sz="1800">
                <a:solidFill>
                  <a:schemeClr val="dk1"/>
                </a:solidFill>
                <a:latin typeface="Poppins"/>
                <a:ea typeface="Poppins"/>
                <a:cs typeface="Poppins"/>
                <a:sym typeface="Poppins"/>
              </a:rPr>
              <a:t>jest wynikiem bardzo </a:t>
            </a:r>
            <a:r>
              <a:rPr b="1" lang="pl-PL" sz="1800">
                <a:solidFill>
                  <a:schemeClr val="dk1"/>
                </a:solidFill>
                <a:latin typeface="Poppins"/>
                <a:ea typeface="Poppins"/>
                <a:cs typeface="Poppins"/>
                <a:sym typeface="Poppins"/>
              </a:rPr>
              <a:t>efektywnego pozyskania nowych klientów</a:t>
            </a:r>
            <a:endParaRPr/>
          </a:p>
          <a:p>
            <a:pPr indent="0" lvl="0" marL="0" marR="0" rtl="0" algn="ctr">
              <a:spcBef>
                <a:spcPts val="0"/>
              </a:spcBef>
              <a:spcAft>
                <a:spcPts val="0"/>
              </a:spcAft>
              <a:buNone/>
            </a:pPr>
            <a:r>
              <a:t/>
            </a:r>
            <a:endParaRPr sz="1800">
              <a:solidFill>
                <a:schemeClr val="dk1"/>
              </a:solidFill>
              <a:latin typeface="Poppins"/>
              <a:ea typeface="Poppins"/>
              <a:cs typeface="Poppins"/>
              <a:sym typeface="Poppins"/>
            </a:endParaRPr>
          </a:p>
          <a:p>
            <a:pPr indent="0" lvl="0" marL="0" marR="0" rtl="0" algn="ctr">
              <a:spcBef>
                <a:spcPts val="0"/>
              </a:spcBef>
              <a:spcAft>
                <a:spcPts val="0"/>
              </a:spcAft>
              <a:buNone/>
            </a:pPr>
            <a:r>
              <a:rPr lang="pl-PL" sz="1800">
                <a:solidFill>
                  <a:schemeClr val="dk1"/>
                </a:solidFill>
                <a:latin typeface="Poppins"/>
                <a:ea typeface="Poppins"/>
                <a:cs typeface="Poppins"/>
                <a:sym typeface="Poppins"/>
              </a:rPr>
              <a:t>Ogromna liczba typowych nabywców kupuje markę tylko od czasu do czasu</a:t>
            </a:r>
            <a:endParaRPr/>
          </a:p>
          <a:p>
            <a:pPr indent="0" lvl="0" marL="0" marR="0" rtl="0" algn="ctr">
              <a:spcBef>
                <a:spcPts val="0"/>
              </a:spcBef>
              <a:spcAft>
                <a:spcPts val="0"/>
              </a:spcAft>
              <a:buNone/>
            </a:pPr>
            <a:r>
              <a:rPr lang="pl-PL" sz="1800">
                <a:solidFill>
                  <a:schemeClr val="dk1"/>
                </a:solidFill>
                <a:latin typeface="Poppins"/>
                <a:ea typeface="Poppins"/>
                <a:cs typeface="Poppins"/>
                <a:sym typeface="Poppins"/>
              </a:rPr>
              <a:t> </a:t>
            </a:r>
            <a:endParaRPr/>
          </a:p>
        </p:txBody>
      </p:sp>
      <p:sp>
        <p:nvSpPr>
          <p:cNvPr id="218" name="Google Shape;218;p11"/>
          <p:cNvSpPr/>
          <p:nvPr/>
        </p:nvSpPr>
        <p:spPr>
          <a:xfrm>
            <a:off x="2841113" y="1324175"/>
            <a:ext cx="7050000" cy="3021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pl-PL">
                <a:latin typeface="Poppins"/>
                <a:ea typeface="Poppins"/>
                <a:cs typeface="Poppins"/>
                <a:sym typeface="Poppins"/>
              </a:rPr>
              <a:t>Kasia: co sądzisz o tym, żeby tę część trochę skrócić, 12 i 13 slajd zmergować? </a:t>
            </a:r>
            <a:endParaRPr>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2"/>
          <p:cNvSpPr/>
          <p:nvPr/>
        </p:nvSpPr>
        <p:spPr>
          <a:xfrm>
            <a:off x="2074007" y="3538561"/>
            <a:ext cx="6518305" cy="800934"/>
          </a:xfrm>
          <a:prstGeom prst="rightArrow">
            <a:avLst>
              <a:gd fmla="val 50000" name="adj1"/>
              <a:gd fmla="val 50000" name="adj2"/>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224" name="Google Shape;224;p12"/>
          <p:cNvSpPr txBox="1"/>
          <p:nvPr>
            <p:ph type="title"/>
          </p:nvPr>
        </p:nvSpPr>
        <p:spPr>
          <a:xfrm>
            <a:off x="395638" y="6257162"/>
            <a:ext cx="10515600" cy="4240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i="1" lang="pl-PL" sz="1100"/>
              <a:t>Żródło: Basic Evidence Based Marketing POV based on How Brands Grow</a:t>
            </a:r>
            <a:endParaRPr/>
          </a:p>
        </p:txBody>
      </p:sp>
      <p:sp>
        <p:nvSpPr>
          <p:cNvPr id="225" name="Google Shape;225;p12"/>
          <p:cNvSpPr/>
          <p:nvPr/>
        </p:nvSpPr>
        <p:spPr>
          <a:xfrm>
            <a:off x="1209694" y="4030327"/>
            <a:ext cx="2220687" cy="597455"/>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Mental availability</a:t>
            </a:r>
            <a:endParaRPr b="0" i="0" sz="1800" u="none" cap="none" strike="noStrike">
              <a:solidFill>
                <a:srgbClr val="000000"/>
              </a:solidFill>
              <a:latin typeface="Arial"/>
              <a:ea typeface="Arial"/>
              <a:cs typeface="Arial"/>
              <a:sym typeface="Arial"/>
            </a:endParaRPr>
          </a:p>
        </p:txBody>
      </p:sp>
      <p:sp>
        <p:nvSpPr>
          <p:cNvPr id="226" name="Google Shape;226;p12"/>
          <p:cNvSpPr/>
          <p:nvPr/>
        </p:nvSpPr>
        <p:spPr>
          <a:xfrm>
            <a:off x="1209693" y="2549548"/>
            <a:ext cx="2220687" cy="597455"/>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Physical availability</a:t>
            </a:r>
            <a:endParaRPr b="0" i="0" sz="1800" u="none" cap="none" strike="noStrike">
              <a:solidFill>
                <a:srgbClr val="000000"/>
              </a:solidFill>
              <a:latin typeface="Arial"/>
              <a:ea typeface="Arial"/>
              <a:cs typeface="Arial"/>
              <a:sym typeface="Arial"/>
            </a:endParaRPr>
          </a:p>
        </p:txBody>
      </p:sp>
      <p:sp>
        <p:nvSpPr>
          <p:cNvPr id="227" name="Google Shape;227;p12"/>
          <p:cNvSpPr/>
          <p:nvPr/>
        </p:nvSpPr>
        <p:spPr>
          <a:xfrm>
            <a:off x="4786756" y="2549548"/>
            <a:ext cx="2220687" cy="1107009"/>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Conversion</a:t>
            </a:r>
            <a:endParaRPr b="0" i="0" sz="1800" u="none" cap="none" strike="noStrike">
              <a:solidFill>
                <a:srgbClr val="000000"/>
              </a:solidFill>
              <a:latin typeface="Arial"/>
              <a:ea typeface="Arial"/>
              <a:cs typeface="Arial"/>
              <a:sym typeface="Arial"/>
            </a:endParaRPr>
          </a:p>
        </p:txBody>
      </p:sp>
      <p:sp>
        <p:nvSpPr>
          <p:cNvPr id="228" name="Google Shape;228;p12"/>
          <p:cNvSpPr/>
          <p:nvPr/>
        </p:nvSpPr>
        <p:spPr>
          <a:xfrm>
            <a:off x="9124685" y="2549549"/>
            <a:ext cx="2220687" cy="1107009"/>
          </a:xfrm>
          <a:prstGeom prst="rect">
            <a:avLst/>
          </a:prstGeom>
          <a:solidFill>
            <a:schemeClr val="dk1"/>
          </a:solid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Value generation for reinvestment</a:t>
            </a:r>
            <a:endParaRPr b="0" i="0" sz="1800" u="none" cap="none" strike="noStrike">
              <a:solidFill>
                <a:srgbClr val="000000"/>
              </a:solidFill>
              <a:latin typeface="Arial"/>
              <a:ea typeface="Arial"/>
              <a:cs typeface="Arial"/>
              <a:sym typeface="Arial"/>
            </a:endParaRPr>
          </a:p>
        </p:txBody>
      </p:sp>
      <p:sp>
        <p:nvSpPr>
          <p:cNvPr id="229" name="Google Shape;229;p12"/>
          <p:cNvSpPr/>
          <p:nvPr/>
        </p:nvSpPr>
        <p:spPr>
          <a:xfrm>
            <a:off x="1209693" y="4627783"/>
            <a:ext cx="2220687" cy="80093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CEPs</a:t>
            </a:r>
            <a:endParaRPr/>
          </a:p>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Brand Assets</a:t>
            </a:r>
            <a:endParaRPr/>
          </a:p>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Exposure</a:t>
            </a:r>
            <a:endParaRPr/>
          </a:p>
        </p:txBody>
      </p:sp>
      <p:sp>
        <p:nvSpPr>
          <p:cNvPr id="230" name="Google Shape;230;p12"/>
          <p:cNvSpPr/>
          <p:nvPr/>
        </p:nvSpPr>
        <p:spPr>
          <a:xfrm>
            <a:off x="1209693" y="3147003"/>
            <a:ext cx="2220687" cy="80093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Distribution</a:t>
            </a:r>
            <a:endParaRPr/>
          </a:p>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Visibility</a:t>
            </a:r>
            <a:endParaRPr/>
          </a:p>
        </p:txBody>
      </p:sp>
      <p:sp>
        <p:nvSpPr>
          <p:cNvPr id="231" name="Google Shape;231;p12"/>
          <p:cNvSpPr/>
          <p:nvPr/>
        </p:nvSpPr>
        <p:spPr>
          <a:xfrm>
            <a:off x="4786755" y="3656556"/>
            <a:ext cx="2220687" cy="1107009"/>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Offer </a:t>
            </a:r>
            <a:endParaRPr/>
          </a:p>
          <a:p>
            <a:pPr indent="0" lvl="0" marL="0" marR="0" rtl="0" algn="ctr">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Portfolio range</a:t>
            </a:r>
            <a:endParaRPr/>
          </a:p>
          <a:p>
            <a:pPr indent="0" lvl="0" marL="0" marR="0" rtl="0" algn="ctr">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Brand Assets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pl-PL" sz="1600" u="none" cap="none" strike="noStrike">
                <a:solidFill>
                  <a:srgbClr val="000000"/>
                </a:solidFill>
                <a:latin typeface="Arial"/>
                <a:ea typeface="Arial"/>
                <a:cs typeface="Arial"/>
                <a:sym typeface="Arial"/>
              </a:rPr>
              <a:t>Visibility</a:t>
            </a:r>
            <a:endParaRPr/>
          </a:p>
        </p:txBody>
      </p:sp>
      <p:sp>
        <p:nvSpPr>
          <p:cNvPr id="232" name="Google Shape;232;p12"/>
          <p:cNvSpPr/>
          <p:nvPr/>
        </p:nvSpPr>
        <p:spPr>
          <a:xfrm>
            <a:off x="9124683" y="3656557"/>
            <a:ext cx="2220687" cy="1107009"/>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Margin</a:t>
            </a:r>
            <a:endParaRPr/>
          </a:p>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ROI</a:t>
            </a:r>
            <a:endParaRPr/>
          </a:p>
          <a:p>
            <a:pPr indent="0" lvl="0" marL="0" marR="0" rtl="0" algn="ctr">
              <a:lnSpc>
                <a:spcPct val="100000"/>
              </a:lnSpc>
              <a:spcBef>
                <a:spcPts val="0"/>
              </a:spcBef>
              <a:spcAft>
                <a:spcPts val="0"/>
              </a:spcAft>
              <a:buClr>
                <a:srgbClr val="000000"/>
              </a:buClr>
              <a:buSzPts val="1800"/>
              <a:buFont typeface="Arial"/>
              <a:buNone/>
            </a:pPr>
            <a:r>
              <a:rPr b="0" i="0" lang="pl-PL" sz="1800" u="none" cap="none" strike="noStrike">
                <a:solidFill>
                  <a:srgbClr val="000000"/>
                </a:solidFill>
                <a:latin typeface="Arial"/>
                <a:ea typeface="Arial"/>
                <a:cs typeface="Arial"/>
                <a:sym typeface="Arial"/>
              </a:rPr>
              <a:t>Profit</a:t>
            </a:r>
            <a:endParaRPr/>
          </a:p>
        </p:txBody>
      </p:sp>
      <p:pic>
        <p:nvPicPr>
          <p:cNvPr descr="Cases - Brand Growth in Practice - DVJ Insights" id="233" name="Google Shape;233;p12"/>
          <p:cNvPicPr preferRelativeResize="0"/>
          <p:nvPr/>
        </p:nvPicPr>
        <p:blipFill rotWithShape="1">
          <a:blip r:embed="rId3">
            <a:alphaModFix/>
          </a:blip>
          <a:srcRect b="9958" l="9886" r="64980" t="55276"/>
          <a:stretch/>
        </p:blipFill>
        <p:spPr>
          <a:xfrm>
            <a:off x="641939" y="3155282"/>
            <a:ext cx="767216" cy="766558"/>
          </a:xfrm>
          <a:prstGeom prst="rect">
            <a:avLst/>
          </a:prstGeom>
          <a:noFill/>
          <a:ln>
            <a:noFill/>
          </a:ln>
        </p:spPr>
      </p:pic>
      <p:pic>
        <p:nvPicPr>
          <p:cNvPr descr="What Is Conversion Rate &amp; How Do You Calculate It" id="234" name="Google Shape;234;p12"/>
          <p:cNvPicPr preferRelativeResize="0"/>
          <p:nvPr/>
        </p:nvPicPr>
        <p:blipFill rotWithShape="1">
          <a:blip r:embed="rId4">
            <a:alphaModFix/>
          </a:blip>
          <a:srcRect b="0" l="17956" r="28355" t="4875"/>
          <a:stretch/>
        </p:blipFill>
        <p:spPr>
          <a:xfrm>
            <a:off x="4242881" y="3833849"/>
            <a:ext cx="715074" cy="665152"/>
          </a:xfrm>
          <a:prstGeom prst="rect">
            <a:avLst/>
          </a:prstGeom>
          <a:noFill/>
          <a:ln>
            <a:noFill/>
          </a:ln>
        </p:spPr>
      </p:pic>
      <p:pic>
        <p:nvPicPr>
          <p:cNvPr descr="380+ Value Creation Icon Stock Illustrations, Royalty-Free Vector Graphics  &amp; Clip Art - iStock" id="235" name="Google Shape;235;p12"/>
          <p:cNvPicPr preferRelativeResize="0"/>
          <p:nvPr/>
        </p:nvPicPr>
        <p:blipFill rotWithShape="1">
          <a:blip r:embed="rId5">
            <a:alphaModFix/>
          </a:blip>
          <a:srcRect b="20278" l="15791" r="16953" t="19845"/>
          <a:stretch/>
        </p:blipFill>
        <p:spPr>
          <a:xfrm>
            <a:off x="8752008" y="3745847"/>
            <a:ext cx="990600" cy="881935"/>
          </a:xfrm>
          <a:prstGeom prst="rect">
            <a:avLst/>
          </a:prstGeom>
          <a:noFill/>
          <a:ln>
            <a:noFill/>
          </a:ln>
        </p:spPr>
      </p:pic>
      <p:cxnSp>
        <p:nvCxnSpPr>
          <p:cNvPr id="236" name="Google Shape;236;p12"/>
          <p:cNvCxnSpPr>
            <a:stCxn id="232" idx="2"/>
            <a:endCxn id="229" idx="2"/>
          </p:cNvCxnSpPr>
          <p:nvPr/>
        </p:nvCxnSpPr>
        <p:spPr>
          <a:xfrm rot="5400000">
            <a:off x="5945027" y="1138666"/>
            <a:ext cx="665100" cy="7914900"/>
          </a:xfrm>
          <a:prstGeom prst="curvedConnector3">
            <a:avLst>
              <a:gd fmla="val 134378" name="adj1"/>
            </a:avLst>
          </a:prstGeom>
          <a:noFill/>
          <a:ln cap="flat" cmpd="sng" w="76200">
            <a:solidFill>
              <a:schemeClr val="dk1"/>
            </a:solidFill>
            <a:prstDash val="solid"/>
            <a:miter lim="800000"/>
            <a:headEnd len="sm" w="sm" type="none"/>
            <a:tailEnd len="med" w="med" type="triangle"/>
          </a:ln>
        </p:spPr>
      </p:cxnSp>
      <p:pic>
        <p:nvPicPr>
          <p:cNvPr descr="Cases - Brand Growth in Practice - DVJ Insights" id="237" name="Google Shape;237;p12"/>
          <p:cNvPicPr preferRelativeResize="0"/>
          <p:nvPr/>
        </p:nvPicPr>
        <p:blipFill rotWithShape="1">
          <a:blip r:embed="rId3">
            <a:alphaModFix/>
          </a:blip>
          <a:srcRect b="52577" l="9886" r="64980" t="10221"/>
          <a:stretch/>
        </p:blipFill>
        <p:spPr>
          <a:xfrm>
            <a:off x="717068" y="4654652"/>
            <a:ext cx="698886" cy="747195"/>
          </a:xfrm>
          <a:prstGeom prst="rect">
            <a:avLst/>
          </a:prstGeom>
          <a:noFill/>
          <a:ln>
            <a:noFill/>
          </a:ln>
        </p:spPr>
      </p:pic>
      <p:sp>
        <p:nvSpPr>
          <p:cNvPr id="238" name="Google Shape;238;p12"/>
          <p:cNvSpPr txBox="1"/>
          <p:nvPr/>
        </p:nvSpPr>
        <p:spPr>
          <a:xfrm>
            <a:off x="-325120" y="388803"/>
            <a:ext cx="12893040" cy="132556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3800"/>
              <a:buFont typeface="Play"/>
              <a:buNone/>
            </a:pPr>
            <a:r>
              <a:rPr b="1" i="0" lang="pl-PL" sz="3800" u="none" cap="none" strike="noStrike">
                <a:solidFill>
                  <a:srgbClr val="000000"/>
                </a:solidFill>
                <a:latin typeface="Play"/>
                <a:ea typeface="Play"/>
                <a:cs typeface="Play"/>
                <a:sym typeface="Play"/>
              </a:rPr>
              <a:t>Wpływ marketingu na rozwój biznesu – </a:t>
            </a:r>
            <a:br>
              <a:rPr b="1" i="0" lang="pl-PL" sz="3800" u="none" cap="none" strike="noStrike">
                <a:solidFill>
                  <a:srgbClr val="000000"/>
                </a:solidFill>
                <a:latin typeface="Play"/>
                <a:ea typeface="Play"/>
                <a:cs typeface="Play"/>
                <a:sym typeface="Play"/>
              </a:rPr>
            </a:br>
            <a:r>
              <a:rPr b="1" i="0" lang="pl-PL" sz="3100" u="none" cap="none" strike="noStrike">
                <a:solidFill>
                  <a:srgbClr val="000000"/>
                </a:solidFill>
                <a:latin typeface="Play"/>
                <a:ea typeface="Play"/>
                <a:cs typeface="Play"/>
                <a:sym typeface="Play"/>
              </a:rPr>
              <a:t>założenia Evidence Based Marketing </a:t>
            </a:r>
            <a:endParaRPr/>
          </a:p>
          <a:p>
            <a:pPr indent="0" lvl="0" marL="0" marR="0" rtl="0" algn="ctr">
              <a:lnSpc>
                <a:spcPct val="90000"/>
              </a:lnSpc>
              <a:spcBef>
                <a:spcPts val="0"/>
              </a:spcBef>
              <a:spcAft>
                <a:spcPts val="0"/>
              </a:spcAft>
              <a:buClr>
                <a:srgbClr val="000000"/>
              </a:buClr>
              <a:buSzPts val="3100"/>
              <a:buFont typeface="Play"/>
              <a:buNone/>
            </a:pPr>
            <a:r>
              <a:rPr b="1" i="0" lang="pl-PL" sz="3100" u="none" cap="none" strike="noStrike">
                <a:solidFill>
                  <a:srgbClr val="000000"/>
                </a:solidFill>
                <a:latin typeface="Play"/>
                <a:ea typeface="Play"/>
                <a:cs typeface="Play"/>
                <a:sym typeface="Play"/>
              </a:rPr>
              <a:t>inspiracją dla podziału wskaźników w ramach Modelu </a:t>
            </a:r>
            <a:endParaRPr/>
          </a:p>
        </p:txBody>
      </p:sp>
      <p:sp>
        <p:nvSpPr>
          <p:cNvPr id="239" name="Google Shape;239;p12"/>
          <p:cNvSpPr txBox="1"/>
          <p:nvPr/>
        </p:nvSpPr>
        <p:spPr>
          <a:xfrm>
            <a:off x="11129741" y="-78608"/>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Play"/>
              <a:buNone/>
            </a:pPr>
            <a:r>
              <a:rPr b="0" i="0" lang="pl-PL" sz="1400" u="none" cap="none" strike="noStrike">
                <a:solidFill>
                  <a:srgbClr val="000000"/>
                </a:solidFill>
                <a:latin typeface="Play"/>
                <a:ea typeface="Play"/>
                <a:cs typeface="Play"/>
                <a:sym typeface="Play"/>
              </a:rPr>
              <a:t>Część 1</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3"/>
          <p:cNvSpPr txBox="1"/>
          <p:nvPr>
            <p:ph type="title"/>
          </p:nvPr>
        </p:nvSpPr>
        <p:spPr>
          <a:xfrm>
            <a:off x="348906" y="221883"/>
            <a:ext cx="11288110" cy="1221937"/>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SzPts val="1800"/>
              <a:buFont typeface="Poppins Black"/>
              <a:buNone/>
            </a:pPr>
            <a:r>
              <a:rPr b="1" lang="pl-PL" sz="4000"/>
              <a:t>Jakie kryteria powinny spełniać  </a:t>
            </a:r>
            <a:br>
              <a:rPr b="1" lang="pl-PL" sz="4000"/>
            </a:br>
            <a:r>
              <a:rPr b="1" lang="pl-PL" sz="4000"/>
              <a:t>wybrane KPI? </a:t>
            </a:r>
            <a:endParaRPr/>
          </a:p>
        </p:txBody>
      </p:sp>
      <p:sp>
        <p:nvSpPr>
          <p:cNvPr id="245" name="Google Shape;245;p13"/>
          <p:cNvSpPr txBox="1"/>
          <p:nvPr>
            <p:ph idx="1" type="body"/>
          </p:nvPr>
        </p:nvSpPr>
        <p:spPr>
          <a:xfrm>
            <a:off x="-1"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Mierzalność</a:t>
            </a:r>
            <a:endParaRPr/>
          </a:p>
        </p:txBody>
      </p:sp>
      <p:sp>
        <p:nvSpPr>
          <p:cNvPr id="246" name="Google Shape;246;p13"/>
          <p:cNvSpPr txBox="1"/>
          <p:nvPr>
            <p:ph idx="2" type="body"/>
          </p:nvPr>
        </p:nvSpPr>
        <p:spPr>
          <a:xfrm>
            <a:off x="0" y="1667238"/>
            <a:ext cx="3044812"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Użyteczność </a:t>
            </a:r>
            <a:endParaRPr/>
          </a:p>
        </p:txBody>
      </p:sp>
      <p:sp>
        <p:nvSpPr>
          <p:cNvPr id="247" name="Google Shape;247;p13"/>
          <p:cNvSpPr txBox="1"/>
          <p:nvPr>
            <p:ph idx="3" type="body"/>
          </p:nvPr>
        </p:nvSpPr>
        <p:spPr>
          <a:xfrm>
            <a:off x="3044810"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Business Impact</a:t>
            </a:r>
            <a:endParaRPr/>
          </a:p>
        </p:txBody>
      </p:sp>
      <p:sp>
        <p:nvSpPr>
          <p:cNvPr id="248" name="Google Shape;248;p13"/>
          <p:cNvSpPr txBox="1"/>
          <p:nvPr>
            <p:ph idx="4" type="body"/>
          </p:nvPr>
        </p:nvSpPr>
        <p:spPr>
          <a:xfrm>
            <a:off x="6102377" y="4267874"/>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Równowaga między detalem a ogółem</a:t>
            </a:r>
            <a:endParaRPr/>
          </a:p>
        </p:txBody>
      </p:sp>
      <p:sp>
        <p:nvSpPr>
          <p:cNvPr id="249" name="Google Shape;249;p13"/>
          <p:cNvSpPr txBox="1"/>
          <p:nvPr>
            <p:ph idx="5" type="body"/>
          </p:nvPr>
        </p:nvSpPr>
        <p:spPr>
          <a:xfrm>
            <a:off x="9143058" y="4267874"/>
            <a:ext cx="3032057"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Efektywność</a:t>
            </a:r>
            <a:endParaRPr/>
          </a:p>
        </p:txBody>
      </p:sp>
      <p:sp>
        <p:nvSpPr>
          <p:cNvPr id="250" name="Google Shape;250;p13"/>
          <p:cNvSpPr txBox="1"/>
          <p:nvPr>
            <p:ph idx="6" type="body"/>
          </p:nvPr>
        </p:nvSpPr>
        <p:spPr>
          <a:xfrm>
            <a:off x="3023794"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Istotność (to, co warto zmierzyć)</a:t>
            </a:r>
            <a:endParaRPr/>
          </a:p>
        </p:txBody>
      </p:sp>
      <p:sp>
        <p:nvSpPr>
          <p:cNvPr id="251" name="Google Shape;251;p13"/>
          <p:cNvSpPr txBox="1"/>
          <p:nvPr>
            <p:ph idx="7" type="body"/>
          </p:nvPr>
        </p:nvSpPr>
        <p:spPr>
          <a:xfrm>
            <a:off x="6081361"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Uniwersalność dla branży i typu kampanii</a:t>
            </a:r>
            <a:endParaRPr/>
          </a:p>
        </p:txBody>
      </p:sp>
      <p:sp>
        <p:nvSpPr>
          <p:cNvPr id="252" name="Google Shape;252;p13"/>
          <p:cNvSpPr txBox="1"/>
          <p:nvPr>
            <p:ph idx="8" type="body"/>
          </p:nvPr>
        </p:nvSpPr>
        <p:spPr>
          <a:xfrm>
            <a:off x="9143058" y="1667238"/>
            <a:ext cx="3044811" cy="2590126"/>
          </a:xfrm>
          <a:prstGeom prst="rect">
            <a:avLst/>
          </a:prstGeom>
          <a:noFill/>
          <a:ln>
            <a:noFill/>
          </a:ln>
        </p:spPr>
        <p:txBody>
          <a:bodyPr anchorCtr="0" anchor="ctr" bIns="0" lIns="144000" spcFirstLastPara="1" rIns="144000" wrap="square" tIns="0">
            <a:noAutofit/>
          </a:bodyPr>
          <a:lstStyle/>
          <a:p>
            <a:pPr indent="0" lvl="0" marL="25400" rtl="0" algn="ctr">
              <a:lnSpc>
                <a:spcPct val="90000"/>
              </a:lnSpc>
              <a:spcBef>
                <a:spcPts val="1000"/>
              </a:spcBef>
              <a:spcAft>
                <a:spcPts val="0"/>
              </a:spcAft>
              <a:buSzPts val="3200"/>
              <a:buNone/>
            </a:pPr>
            <a:r>
              <a:rPr b="1" lang="pl-PL" sz="2000"/>
              <a:t>Aktualność</a:t>
            </a:r>
            <a:endParaRPr/>
          </a:p>
        </p:txBody>
      </p:sp>
      <p:sp>
        <p:nvSpPr>
          <p:cNvPr id="253" name="Google Shape;253;p13"/>
          <p:cNvSpPr/>
          <p:nvPr/>
        </p:nvSpPr>
        <p:spPr>
          <a:xfrm>
            <a:off x="-1" y="1667238"/>
            <a:ext cx="6102378" cy="5190762"/>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254" name="Google Shape;254;p13"/>
          <p:cNvSpPr/>
          <p:nvPr/>
        </p:nvSpPr>
        <p:spPr>
          <a:xfrm>
            <a:off x="4854325" y="1902600"/>
            <a:ext cx="5847600" cy="3052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pl-PL">
                <a:latin typeface="Poppins"/>
                <a:ea typeface="Poppins"/>
                <a:cs typeface="Poppins"/>
                <a:sym typeface="Poppins"/>
              </a:rPr>
              <a:t>Kasia: lubię ten slajd, ale nie wiem, czy nie trzeba go ukryć w celu oszczędzenia czasu</a:t>
            </a:r>
            <a:endParaRPr>
              <a:latin typeface="Poppins"/>
              <a:ea typeface="Poppins"/>
              <a:cs typeface="Poppins"/>
              <a:sym typeface="Poppins"/>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4"/>
          <p:cNvSpPr txBox="1"/>
          <p:nvPr>
            <p:ph idx="1" type="body"/>
          </p:nvPr>
        </p:nvSpPr>
        <p:spPr>
          <a:xfrm>
            <a:off x="-228600" y="53740"/>
            <a:ext cx="12649200" cy="49751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pl-PL" sz="2400"/>
              <a:t>Model efektywnego marketingu POR</a:t>
            </a:r>
            <a:endParaRPr b="1" sz="2000"/>
          </a:p>
        </p:txBody>
      </p:sp>
      <p:sp>
        <p:nvSpPr>
          <p:cNvPr id="261" name="Google Shape;261;p14"/>
          <p:cNvSpPr/>
          <p:nvPr/>
        </p:nvSpPr>
        <p:spPr>
          <a:xfrm>
            <a:off x="591905" y="498881"/>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p:txBody>
      </p:sp>
      <p:sp>
        <p:nvSpPr>
          <p:cNvPr id="262" name="Google Shape;262;p14"/>
          <p:cNvSpPr/>
          <p:nvPr/>
        </p:nvSpPr>
        <p:spPr>
          <a:xfrm>
            <a:off x="6421259" y="537381"/>
            <a:ext cx="5485192"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p:txBody>
      </p:sp>
      <p:sp>
        <p:nvSpPr>
          <p:cNvPr id="263" name="Google Shape;263;p14"/>
          <p:cNvSpPr/>
          <p:nvPr/>
        </p:nvSpPr>
        <p:spPr>
          <a:xfrm rot="-5400000">
            <a:off x="5479291" y="1256379"/>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264" name="Google Shape;264;p14"/>
          <p:cNvSpPr/>
          <p:nvPr/>
        </p:nvSpPr>
        <p:spPr>
          <a:xfrm>
            <a:off x="165238" y="11865578"/>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265" name="Google Shape;265;p14"/>
          <p:cNvSpPr/>
          <p:nvPr/>
        </p:nvSpPr>
        <p:spPr>
          <a:xfrm>
            <a:off x="5630889" y="11857074"/>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266" name="Google Shape;266;p14"/>
          <p:cNvSpPr txBox="1"/>
          <p:nvPr/>
        </p:nvSpPr>
        <p:spPr>
          <a:xfrm rot="-5400000">
            <a:off x="-1213898" y="2709613"/>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MENTALNA</a:t>
            </a:r>
            <a:endParaRPr/>
          </a:p>
        </p:txBody>
      </p:sp>
      <p:sp>
        <p:nvSpPr>
          <p:cNvPr id="267" name="Google Shape;267;p14"/>
          <p:cNvSpPr txBox="1"/>
          <p:nvPr/>
        </p:nvSpPr>
        <p:spPr>
          <a:xfrm rot="-5400000">
            <a:off x="-1213898" y="4814361"/>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FIZYCZNA</a:t>
            </a:r>
            <a:endParaRPr/>
          </a:p>
        </p:txBody>
      </p:sp>
      <p:sp>
        <p:nvSpPr>
          <p:cNvPr id="268" name="Google Shape;268;p14"/>
          <p:cNvSpPr/>
          <p:nvPr/>
        </p:nvSpPr>
        <p:spPr>
          <a:xfrm>
            <a:off x="591905" y="1649031"/>
            <a:ext cx="4859999" cy="430882"/>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MEDIA &amp; CAMPAIGNS</a:t>
            </a:r>
            <a:endParaRPr/>
          </a:p>
        </p:txBody>
      </p:sp>
      <p:sp>
        <p:nvSpPr>
          <p:cNvPr id="269" name="Google Shape;269;p14"/>
          <p:cNvSpPr/>
          <p:nvPr/>
        </p:nvSpPr>
        <p:spPr>
          <a:xfrm>
            <a:off x="591906" y="3615768"/>
            <a:ext cx="4887386" cy="430882"/>
          </a:xfrm>
          <a:prstGeom prst="rect">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DIGITAL &amp; MEDIA PERFORMANCE</a:t>
            </a:r>
            <a:endParaRPr/>
          </a:p>
        </p:txBody>
      </p:sp>
      <p:sp>
        <p:nvSpPr>
          <p:cNvPr id="270" name="Google Shape;270;p14"/>
          <p:cNvSpPr/>
          <p:nvPr/>
        </p:nvSpPr>
        <p:spPr>
          <a:xfrm>
            <a:off x="724478" y="5019782"/>
            <a:ext cx="4768042" cy="452235"/>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DISTRIBUTION &amp; PRICING</a:t>
            </a:r>
            <a:endParaRPr/>
          </a:p>
        </p:txBody>
      </p:sp>
      <p:sp>
        <p:nvSpPr>
          <p:cNvPr id="271" name="Google Shape;271;p14"/>
          <p:cNvSpPr/>
          <p:nvPr/>
        </p:nvSpPr>
        <p:spPr>
          <a:xfrm>
            <a:off x="6421259" y="1676034"/>
            <a:ext cx="2770867" cy="423129"/>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&amp; BUSINESS</a:t>
            </a:r>
            <a:endParaRPr/>
          </a:p>
        </p:txBody>
      </p:sp>
      <p:sp>
        <p:nvSpPr>
          <p:cNvPr id="272" name="Google Shape;272;p14"/>
          <p:cNvSpPr/>
          <p:nvPr/>
        </p:nvSpPr>
        <p:spPr>
          <a:xfrm>
            <a:off x="9430743" y="1597667"/>
            <a:ext cx="2393859" cy="423129"/>
          </a:xfrm>
          <a:prstGeom prst="rect">
            <a:avLst/>
          </a:prstGeom>
          <a:solidFill>
            <a:srgbClr val="0066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RELATIONS</a:t>
            </a:r>
            <a:endParaRPr/>
          </a:p>
        </p:txBody>
      </p:sp>
      <p:sp>
        <p:nvSpPr>
          <p:cNvPr id="273" name="Google Shape;273;p14"/>
          <p:cNvSpPr/>
          <p:nvPr/>
        </p:nvSpPr>
        <p:spPr>
          <a:xfrm>
            <a:off x="666727" y="6348895"/>
            <a:ext cx="4670206" cy="412852"/>
          </a:xfrm>
          <a:prstGeom prst="rect">
            <a:avLst/>
          </a:prstGeom>
          <a:solidFill>
            <a:srgbClr val="7F7F7F"/>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0" i="0" lang="pl-PL" sz="1200" u="none" cap="none" strike="noStrike">
                <a:solidFill>
                  <a:srgbClr val="FFFFFF"/>
                </a:solidFill>
                <a:latin typeface="Calibri"/>
                <a:ea typeface="Calibri"/>
                <a:cs typeface="Calibri"/>
                <a:sym typeface="Calibri"/>
              </a:rPr>
              <a:t>EFFICIENCY METRICS (jak np. CPL, CPM, CPC, CPS)</a:t>
            </a:r>
            <a:endParaRPr/>
          </a:p>
        </p:txBody>
      </p:sp>
      <p:pic>
        <p:nvPicPr>
          <p:cNvPr id="274" name="Google Shape;274;p14"/>
          <p:cNvPicPr preferRelativeResize="0"/>
          <p:nvPr/>
        </p:nvPicPr>
        <p:blipFill rotWithShape="1">
          <a:blip r:embed="rId3">
            <a:alphaModFix/>
          </a:blip>
          <a:srcRect b="0" l="0" r="0" t="0"/>
          <a:stretch/>
        </p:blipFill>
        <p:spPr>
          <a:xfrm>
            <a:off x="1190594" y="2788268"/>
            <a:ext cx="540305" cy="537455"/>
          </a:xfrm>
          <a:prstGeom prst="rect">
            <a:avLst/>
          </a:prstGeom>
          <a:noFill/>
          <a:ln>
            <a:noFill/>
          </a:ln>
        </p:spPr>
      </p:pic>
      <p:pic>
        <p:nvPicPr>
          <p:cNvPr id="275" name="Google Shape;275;p14"/>
          <p:cNvPicPr preferRelativeResize="0"/>
          <p:nvPr/>
        </p:nvPicPr>
        <p:blipFill rotWithShape="1">
          <a:blip r:embed="rId4">
            <a:alphaModFix/>
          </a:blip>
          <a:srcRect b="0" l="0" r="0" t="0"/>
          <a:stretch/>
        </p:blipFill>
        <p:spPr>
          <a:xfrm>
            <a:off x="613521" y="2814449"/>
            <a:ext cx="512397" cy="524795"/>
          </a:xfrm>
          <a:prstGeom prst="rect">
            <a:avLst/>
          </a:prstGeom>
          <a:noFill/>
          <a:ln>
            <a:noFill/>
          </a:ln>
        </p:spPr>
      </p:pic>
      <p:pic>
        <p:nvPicPr>
          <p:cNvPr id="276" name="Google Shape;276;p14"/>
          <p:cNvPicPr preferRelativeResize="0"/>
          <p:nvPr/>
        </p:nvPicPr>
        <p:blipFill rotWithShape="1">
          <a:blip r:embed="rId5">
            <a:alphaModFix/>
          </a:blip>
          <a:srcRect b="0" l="0" r="0" t="0"/>
          <a:stretch/>
        </p:blipFill>
        <p:spPr>
          <a:xfrm>
            <a:off x="1206232" y="2162484"/>
            <a:ext cx="512397" cy="512397"/>
          </a:xfrm>
          <a:prstGeom prst="rect">
            <a:avLst/>
          </a:prstGeom>
          <a:noFill/>
          <a:ln>
            <a:noFill/>
          </a:ln>
        </p:spPr>
      </p:pic>
      <p:pic>
        <p:nvPicPr>
          <p:cNvPr id="277" name="Google Shape;277;p14"/>
          <p:cNvPicPr preferRelativeResize="0"/>
          <p:nvPr/>
        </p:nvPicPr>
        <p:blipFill rotWithShape="1">
          <a:blip r:embed="rId6">
            <a:alphaModFix/>
          </a:blip>
          <a:srcRect b="0" l="0" r="0" t="0"/>
          <a:stretch/>
        </p:blipFill>
        <p:spPr>
          <a:xfrm>
            <a:off x="623146" y="2161190"/>
            <a:ext cx="512397" cy="512397"/>
          </a:xfrm>
          <a:prstGeom prst="rect">
            <a:avLst/>
          </a:prstGeom>
          <a:noFill/>
          <a:ln>
            <a:noFill/>
          </a:ln>
        </p:spPr>
      </p:pic>
      <p:sp>
        <p:nvSpPr>
          <p:cNvPr id="278" name="Google Shape;278;p14"/>
          <p:cNvSpPr/>
          <p:nvPr/>
        </p:nvSpPr>
        <p:spPr>
          <a:xfrm>
            <a:off x="1798637" y="2813280"/>
            <a:ext cx="589942" cy="50743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Calibri"/>
              <a:buNone/>
            </a:pPr>
            <a:r>
              <a:rPr b="0" i="0" lang="pl-PL" sz="900" u="none" cap="none" strike="noStrike">
                <a:solidFill>
                  <a:schemeClr val="dk1"/>
                </a:solidFill>
                <a:latin typeface="Calibri"/>
                <a:ea typeface="Calibri"/>
                <a:cs typeface="Calibri"/>
                <a:sym typeface="Calibri"/>
              </a:rPr>
              <a:t>WM/NWM [%]</a:t>
            </a:r>
            <a:endParaRPr/>
          </a:p>
        </p:txBody>
      </p:sp>
      <p:sp>
        <p:nvSpPr>
          <p:cNvPr id="279" name="Google Shape;279;p14"/>
          <p:cNvSpPr/>
          <p:nvPr/>
        </p:nvSpPr>
        <p:spPr>
          <a:xfrm>
            <a:off x="1801431" y="2179748"/>
            <a:ext cx="512397" cy="50743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Calibri"/>
              <a:buNone/>
            </a:pPr>
            <a:r>
              <a:rPr b="0" i="0" lang="pl-PL" sz="900" u="none" cap="none" strike="noStrike">
                <a:solidFill>
                  <a:schemeClr val="dk1"/>
                </a:solidFill>
                <a:latin typeface="Calibri"/>
                <a:ea typeface="Calibri"/>
                <a:cs typeface="Calibri"/>
                <a:sym typeface="Calibri"/>
              </a:rPr>
              <a:t>Share of Spend</a:t>
            </a:r>
            <a:endParaRPr b="0" i="0" sz="900" u="none" cap="none" strike="noStrike">
              <a:solidFill>
                <a:schemeClr val="dk1"/>
              </a:solidFill>
              <a:latin typeface="Calibri"/>
              <a:ea typeface="Calibri"/>
              <a:cs typeface="Calibri"/>
              <a:sym typeface="Calibri"/>
            </a:endParaRPr>
          </a:p>
        </p:txBody>
      </p:sp>
      <p:sp>
        <p:nvSpPr>
          <p:cNvPr id="280" name="Google Shape;280;p14"/>
          <p:cNvSpPr/>
          <p:nvPr/>
        </p:nvSpPr>
        <p:spPr>
          <a:xfrm>
            <a:off x="2814027" y="2198774"/>
            <a:ext cx="674089" cy="602243"/>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Awareness/ Ad Recall</a:t>
            </a:r>
            <a:endParaRPr b="1" i="0" sz="1200" u="none" cap="none" strike="noStrike">
              <a:solidFill>
                <a:srgbClr val="FFFFFF"/>
              </a:solidFill>
              <a:latin typeface="Calibri"/>
              <a:ea typeface="Calibri"/>
              <a:cs typeface="Calibri"/>
              <a:sym typeface="Calibri"/>
            </a:endParaRPr>
          </a:p>
        </p:txBody>
      </p:sp>
      <p:sp>
        <p:nvSpPr>
          <p:cNvPr id="281" name="Google Shape;281;p14"/>
          <p:cNvSpPr/>
          <p:nvPr/>
        </p:nvSpPr>
        <p:spPr>
          <a:xfrm>
            <a:off x="3736995" y="2132858"/>
            <a:ext cx="674089" cy="677485"/>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Liking</a:t>
            </a:r>
            <a:endParaRPr b="1" i="0" sz="1600" u="none" cap="none" strike="noStrike">
              <a:solidFill>
                <a:srgbClr val="FFFFFF"/>
              </a:solidFill>
              <a:latin typeface="Calibri"/>
              <a:ea typeface="Calibri"/>
              <a:cs typeface="Calibri"/>
              <a:sym typeface="Calibri"/>
            </a:endParaRPr>
          </a:p>
        </p:txBody>
      </p:sp>
      <p:sp>
        <p:nvSpPr>
          <p:cNvPr id="282" name="Google Shape;282;p14"/>
          <p:cNvSpPr/>
          <p:nvPr/>
        </p:nvSpPr>
        <p:spPr>
          <a:xfrm>
            <a:off x="4564171" y="2137072"/>
            <a:ext cx="674089" cy="677485"/>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Branding</a:t>
            </a:r>
            <a:endParaRPr b="1" i="0" sz="1600" u="none" cap="none" strike="noStrike">
              <a:solidFill>
                <a:srgbClr val="FFFFFF"/>
              </a:solidFill>
              <a:latin typeface="Calibri"/>
              <a:ea typeface="Calibri"/>
              <a:cs typeface="Calibri"/>
              <a:sym typeface="Calibri"/>
            </a:endParaRPr>
          </a:p>
        </p:txBody>
      </p:sp>
      <p:sp>
        <p:nvSpPr>
          <p:cNvPr id="283" name="Google Shape;283;p14"/>
          <p:cNvSpPr/>
          <p:nvPr/>
        </p:nvSpPr>
        <p:spPr>
          <a:xfrm>
            <a:off x="2814027" y="2910734"/>
            <a:ext cx="674090" cy="624577"/>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Distinctiveness</a:t>
            </a:r>
            <a:endParaRPr b="1" i="0" sz="1600" u="none" cap="none" strike="noStrike">
              <a:solidFill>
                <a:srgbClr val="FFFFFF"/>
              </a:solidFill>
              <a:latin typeface="Calibri"/>
              <a:ea typeface="Calibri"/>
              <a:cs typeface="Calibri"/>
              <a:sym typeface="Calibri"/>
            </a:endParaRPr>
          </a:p>
        </p:txBody>
      </p:sp>
      <p:sp>
        <p:nvSpPr>
          <p:cNvPr id="284" name="Google Shape;284;p14"/>
          <p:cNvSpPr/>
          <p:nvPr/>
        </p:nvSpPr>
        <p:spPr>
          <a:xfrm>
            <a:off x="3684481" y="2922917"/>
            <a:ext cx="618193" cy="573988"/>
          </a:xfrm>
          <a:prstGeom prst="rect">
            <a:avLst/>
          </a:prstGeom>
          <a:solidFill>
            <a:schemeClr val="accent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Continuity [WoA]</a:t>
            </a:r>
            <a:endParaRPr/>
          </a:p>
        </p:txBody>
      </p:sp>
      <p:sp>
        <p:nvSpPr>
          <p:cNvPr id="285" name="Google Shape;285;p14"/>
          <p:cNvSpPr/>
          <p:nvPr/>
        </p:nvSpPr>
        <p:spPr>
          <a:xfrm>
            <a:off x="1000886" y="4154087"/>
            <a:ext cx="717743" cy="677741"/>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E-commerce/ Conversion</a:t>
            </a:r>
            <a:endParaRPr/>
          </a:p>
        </p:txBody>
      </p:sp>
      <p:sp>
        <p:nvSpPr>
          <p:cNvPr id="286" name="Google Shape;286;p14"/>
          <p:cNvSpPr/>
          <p:nvPr/>
        </p:nvSpPr>
        <p:spPr>
          <a:xfrm>
            <a:off x="1932467" y="4155534"/>
            <a:ext cx="717743" cy="692327"/>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Share of search</a:t>
            </a:r>
            <a:endParaRPr b="1" i="0" sz="1200" u="none" cap="none" strike="noStrike">
              <a:solidFill>
                <a:srgbClr val="FFFFFF"/>
              </a:solidFill>
              <a:latin typeface="Calibri"/>
              <a:ea typeface="Calibri"/>
              <a:cs typeface="Calibri"/>
              <a:sym typeface="Calibri"/>
            </a:endParaRPr>
          </a:p>
        </p:txBody>
      </p:sp>
      <p:sp>
        <p:nvSpPr>
          <p:cNvPr id="287" name="Google Shape;287;p14"/>
          <p:cNvSpPr/>
          <p:nvPr/>
        </p:nvSpPr>
        <p:spPr>
          <a:xfrm>
            <a:off x="2803550" y="4175857"/>
            <a:ext cx="824470" cy="692327"/>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Engagement/[Content Interest]</a:t>
            </a:r>
            <a:endParaRPr/>
          </a:p>
        </p:txBody>
      </p:sp>
      <p:sp>
        <p:nvSpPr>
          <p:cNvPr id="288" name="Google Shape;288;p14"/>
          <p:cNvSpPr/>
          <p:nvPr/>
        </p:nvSpPr>
        <p:spPr>
          <a:xfrm>
            <a:off x="3723917" y="4166453"/>
            <a:ext cx="840254" cy="701731"/>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Ad Verification</a:t>
            </a:r>
            <a:endParaRPr b="1" i="0" sz="1050" u="none" cap="none" strike="noStrike">
              <a:solidFill>
                <a:srgbClr val="FFFFFF"/>
              </a:solidFill>
              <a:latin typeface="Calibri"/>
              <a:ea typeface="Calibri"/>
              <a:cs typeface="Calibri"/>
              <a:sym typeface="Calibri"/>
            </a:endParaRPr>
          </a:p>
        </p:txBody>
      </p:sp>
      <p:sp>
        <p:nvSpPr>
          <p:cNvPr id="289" name="Google Shape;289;p14"/>
          <p:cNvSpPr/>
          <p:nvPr/>
        </p:nvSpPr>
        <p:spPr>
          <a:xfrm>
            <a:off x="684949" y="5562466"/>
            <a:ext cx="583746"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Numeric distribution</a:t>
            </a:r>
            <a:endParaRPr b="0" i="0" sz="1000" u="none" cap="none" strike="noStrike">
              <a:solidFill>
                <a:srgbClr val="FFFFFF"/>
              </a:solidFill>
              <a:latin typeface="Arial"/>
              <a:ea typeface="Arial"/>
              <a:cs typeface="Arial"/>
              <a:sym typeface="Arial"/>
            </a:endParaRPr>
          </a:p>
        </p:txBody>
      </p:sp>
      <p:sp>
        <p:nvSpPr>
          <p:cNvPr id="290" name="Google Shape;290;p14"/>
          <p:cNvSpPr/>
          <p:nvPr/>
        </p:nvSpPr>
        <p:spPr>
          <a:xfrm>
            <a:off x="1342804" y="5570408"/>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Weighted distribution</a:t>
            </a:r>
            <a:endParaRPr b="0" i="0" sz="1000" u="none" cap="none" strike="noStrike">
              <a:solidFill>
                <a:srgbClr val="FFFFFF"/>
              </a:solidFill>
              <a:latin typeface="Arial"/>
              <a:ea typeface="Arial"/>
              <a:cs typeface="Arial"/>
              <a:sym typeface="Arial"/>
            </a:endParaRPr>
          </a:p>
        </p:txBody>
      </p:sp>
      <p:sp>
        <p:nvSpPr>
          <p:cNvPr id="291" name="Google Shape;291;p14"/>
          <p:cNvSpPr/>
          <p:nvPr/>
        </p:nvSpPr>
        <p:spPr>
          <a:xfrm>
            <a:off x="2032388" y="5584444"/>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 Share of shelf</a:t>
            </a:r>
            <a:endParaRPr b="0" i="0" sz="1000" u="none" cap="none" strike="noStrike">
              <a:solidFill>
                <a:srgbClr val="FFFFFF"/>
              </a:solidFill>
              <a:latin typeface="Arial"/>
              <a:ea typeface="Arial"/>
              <a:cs typeface="Arial"/>
              <a:sym typeface="Arial"/>
            </a:endParaRPr>
          </a:p>
        </p:txBody>
      </p:sp>
      <p:sp>
        <p:nvSpPr>
          <p:cNvPr id="292" name="Google Shape;292;p14"/>
          <p:cNvSpPr/>
          <p:nvPr/>
        </p:nvSpPr>
        <p:spPr>
          <a:xfrm>
            <a:off x="2732422" y="5584444"/>
            <a:ext cx="620107" cy="587851"/>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Visibility in PoS</a:t>
            </a:r>
            <a:endParaRPr b="0" i="0" sz="1000" u="none" cap="none" strike="noStrike">
              <a:solidFill>
                <a:srgbClr val="FFFFFF"/>
              </a:solidFill>
              <a:latin typeface="Arial"/>
              <a:ea typeface="Arial"/>
              <a:cs typeface="Arial"/>
              <a:sym typeface="Arial"/>
            </a:endParaRPr>
          </a:p>
        </p:txBody>
      </p:sp>
      <p:sp>
        <p:nvSpPr>
          <p:cNvPr id="293" name="Google Shape;293;p14"/>
          <p:cNvSpPr/>
          <p:nvPr/>
        </p:nvSpPr>
        <p:spPr>
          <a:xfrm>
            <a:off x="3424618" y="5590624"/>
            <a:ext cx="620107" cy="578356"/>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Traffic/ Own PoS</a:t>
            </a:r>
            <a:endParaRPr b="0" i="0" sz="1000" u="none" cap="none" strike="noStrike">
              <a:solidFill>
                <a:srgbClr val="FFFFFF"/>
              </a:solidFill>
              <a:latin typeface="Arial"/>
              <a:ea typeface="Arial"/>
              <a:cs typeface="Arial"/>
              <a:sym typeface="Arial"/>
            </a:endParaRPr>
          </a:p>
        </p:txBody>
      </p:sp>
      <p:sp>
        <p:nvSpPr>
          <p:cNvPr id="294" name="Google Shape;294;p14"/>
          <p:cNvSpPr/>
          <p:nvPr/>
        </p:nvSpPr>
        <p:spPr>
          <a:xfrm>
            <a:off x="4606923" y="5589017"/>
            <a:ext cx="620107" cy="578356"/>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Arial"/>
              <a:buNone/>
            </a:pPr>
            <a:r>
              <a:rPr b="0" i="0" lang="pl-PL" sz="1000" u="none" cap="none" strike="noStrike">
                <a:solidFill>
                  <a:srgbClr val="FFFFFF"/>
                </a:solidFill>
                <a:latin typeface="Arial"/>
                <a:ea typeface="Arial"/>
                <a:cs typeface="Arial"/>
                <a:sym typeface="Arial"/>
              </a:rPr>
              <a:t>Price Index</a:t>
            </a:r>
            <a:endParaRPr/>
          </a:p>
        </p:txBody>
      </p:sp>
      <p:sp>
        <p:nvSpPr>
          <p:cNvPr id="295" name="Google Shape;295;p14"/>
          <p:cNvSpPr/>
          <p:nvPr/>
        </p:nvSpPr>
        <p:spPr>
          <a:xfrm>
            <a:off x="6521023" y="3145521"/>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Awareness/ Salience</a:t>
            </a:r>
            <a:endParaRPr b="1" i="0" sz="1400" u="none" cap="none" strike="noStrike">
              <a:solidFill>
                <a:srgbClr val="FFFFFF"/>
              </a:solidFill>
              <a:latin typeface="Calibri"/>
              <a:ea typeface="Calibri"/>
              <a:cs typeface="Calibri"/>
              <a:sym typeface="Calibri"/>
            </a:endParaRPr>
          </a:p>
        </p:txBody>
      </p:sp>
      <p:sp>
        <p:nvSpPr>
          <p:cNvPr id="296" name="Google Shape;296;p14"/>
          <p:cNvSpPr/>
          <p:nvPr/>
        </p:nvSpPr>
        <p:spPr>
          <a:xfrm>
            <a:off x="6485172" y="2216918"/>
            <a:ext cx="878048"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Penetration</a:t>
            </a:r>
            <a:endParaRPr b="1" i="0" sz="1600" u="none" cap="none" strike="noStrike">
              <a:solidFill>
                <a:srgbClr val="FFFFFF"/>
              </a:solidFill>
              <a:latin typeface="Calibri"/>
              <a:ea typeface="Calibri"/>
              <a:cs typeface="Calibri"/>
              <a:sym typeface="Calibri"/>
            </a:endParaRPr>
          </a:p>
        </p:txBody>
      </p:sp>
      <p:sp>
        <p:nvSpPr>
          <p:cNvPr id="297" name="Google Shape;297;p14"/>
          <p:cNvSpPr/>
          <p:nvPr/>
        </p:nvSpPr>
        <p:spPr>
          <a:xfrm>
            <a:off x="7424727" y="2229474"/>
            <a:ext cx="849841"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 Liking</a:t>
            </a:r>
            <a:endParaRPr b="1" i="0" sz="1600" u="none" cap="none" strike="noStrike">
              <a:solidFill>
                <a:srgbClr val="FFFFFF"/>
              </a:solidFill>
              <a:latin typeface="Calibri"/>
              <a:ea typeface="Calibri"/>
              <a:cs typeface="Calibri"/>
              <a:sym typeface="Calibri"/>
            </a:endParaRPr>
          </a:p>
        </p:txBody>
      </p:sp>
      <p:sp>
        <p:nvSpPr>
          <p:cNvPr id="298" name="Google Shape;298;p14"/>
          <p:cNvSpPr/>
          <p:nvPr/>
        </p:nvSpPr>
        <p:spPr>
          <a:xfrm>
            <a:off x="8328047" y="2187023"/>
            <a:ext cx="751296"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Meaningful/ Relevance</a:t>
            </a:r>
            <a:endParaRPr b="1" i="0" sz="1100" u="none" cap="none" strike="noStrike">
              <a:solidFill>
                <a:srgbClr val="FFFFFF"/>
              </a:solidFill>
              <a:latin typeface="Calibri"/>
              <a:ea typeface="Calibri"/>
              <a:cs typeface="Calibri"/>
              <a:sym typeface="Calibri"/>
            </a:endParaRPr>
          </a:p>
        </p:txBody>
      </p:sp>
      <p:sp>
        <p:nvSpPr>
          <p:cNvPr id="299" name="Google Shape;299;p14"/>
          <p:cNvSpPr/>
          <p:nvPr/>
        </p:nvSpPr>
        <p:spPr>
          <a:xfrm>
            <a:off x="7487669" y="3136409"/>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Preferece</a:t>
            </a:r>
            <a:endParaRPr b="1" i="0" sz="1400" u="none" cap="none" strike="noStrike">
              <a:solidFill>
                <a:srgbClr val="FFFFFF"/>
              </a:solidFill>
              <a:latin typeface="Calibri"/>
              <a:ea typeface="Calibri"/>
              <a:cs typeface="Calibri"/>
              <a:sym typeface="Calibri"/>
            </a:endParaRPr>
          </a:p>
        </p:txBody>
      </p:sp>
      <p:sp>
        <p:nvSpPr>
          <p:cNvPr id="300" name="Google Shape;300;p14"/>
          <p:cNvSpPr/>
          <p:nvPr/>
        </p:nvSpPr>
        <p:spPr>
          <a:xfrm>
            <a:off x="6521023" y="4085820"/>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Sales Revenue</a:t>
            </a:r>
            <a:endParaRPr b="1" i="0" sz="1400" u="none" cap="none" strike="noStrike">
              <a:solidFill>
                <a:srgbClr val="FFFFFF"/>
              </a:solidFill>
              <a:latin typeface="Calibri"/>
              <a:ea typeface="Calibri"/>
              <a:cs typeface="Calibri"/>
              <a:sym typeface="Calibri"/>
            </a:endParaRPr>
          </a:p>
        </p:txBody>
      </p:sp>
      <p:sp>
        <p:nvSpPr>
          <p:cNvPr id="301" name="Google Shape;301;p14"/>
          <p:cNvSpPr/>
          <p:nvPr/>
        </p:nvSpPr>
        <p:spPr>
          <a:xfrm>
            <a:off x="7329333" y="4068936"/>
            <a:ext cx="855289"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Market Share - Value</a:t>
            </a:r>
            <a:endParaRPr/>
          </a:p>
        </p:txBody>
      </p:sp>
      <p:sp>
        <p:nvSpPr>
          <p:cNvPr id="302" name="Google Shape;302;p14"/>
          <p:cNvSpPr/>
          <p:nvPr/>
        </p:nvSpPr>
        <p:spPr>
          <a:xfrm>
            <a:off x="8234530" y="4046650"/>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Profit</a:t>
            </a:r>
            <a:endParaRPr/>
          </a:p>
        </p:txBody>
      </p:sp>
      <p:sp>
        <p:nvSpPr>
          <p:cNvPr id="303" name="Google Shape;303;p14"/>
          <p:cNvSpPr/>
          <p:nvPr/>
        </p:nvSpPr>
        <p:spPr>
          <a:xfrm>
            <a:off x="6521023" y="4964715"/>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ROAS</a:t>
            </a:r>
            <a:endParaRPr/>
          </a:p>
        </p:txBody>
      </p:sp>
      <p:sp>
        <p:nvSpPr>
          <p:cNvPr id="304" name="Google Shape;304;p14"/>
          <p:cNvSpPr/>
          <p:nvPr/>
        </p:nvSpPr>
        <p:spPr>
          <a:xfrm>
            <a:off x="7378814" y="4925525"/>
            <a:ext cx="805807"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Net Contribution [ROCE]</a:t>
            </a:r>
            <a:endParaRPr/>
          </a:p>
        </p:txBody>
      </p:sp>
      <p:sp>
        <p:nvSpPr>
          <p:cNvPr id="305" name="Google Shape;305;p14"/>
          <p:cNvSpPr/>
          <p:nvPr/>
        </p:nvSpPr>
        <p:spPr>
          <a:xfrm>
            <a:off x="8267432" y="4950429"/>
            <a:ext cx="751296" cy="806450"/>
          </a:xfrm>
          <a:prstGeom prst="rect">
            <a:avLst/>
          </a:prstGeom>
          <a:solidFill>
            <a:srgbClr val="BF00B1"/>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Price development/ Elasticity</a:t>
            </a:r>
            <a:endParaRPr b="1" i="0" sz="1050" u="none" cap="none" strike="noStrike">
              <a:solidFill>
                <a:srgbClr val="FFFFFF"/>
              </a:solidFill>
              <a:latin typeface="Calibri"/>
              <a:ea typeface="Calibri"/>
              <a:cs typeface="Calibri"/>
              <a:sym typeface="Calibri"/>
            </a:endParaRPr>
          </a:p>
        </p:txBody>
      </p:sp>
      <p:sp>
        <p:nvSpPr>
          <p:cNvPr id="306" name="Google Shape;306;p14"/>
          <p:cNvSpPr/>
          <p:nvPr/>
        </p:nvSpPr>
        <p:spPr>
          <a:xfrm>
            <a:off x="9485843" y="2206304"/>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Customer Satisfaction</a:t>
            </a:r>
            <a:endParaRPr b="1" i="0" sz="1100" u="none" cap="none" strike="noStrike">
              <a:solidFill>
                <a:srgbClr val="FFFFFF"/>
              </a:solidFill>
              <a:latin typeface="Calibri"/>
              <a:ea typeface="Calibri"/>
              <a:cs typeface="Calibri"/>
              <a:sym typeface="Calibri"/>
            </a:endParaRPr>
          </a:p>
        </p:txBody>
      </p:sp>
      <p:sp>
        <p:nvSpPr>
          <p:cNvPr id="307" name="Google Shape;307;p14"/>
          <p:cNvSpPr/>
          <p:nvPr/>
        </p:nvSpPr>
        <p:spPr>
          <a:xfrm>
            <a:off x="10273175" y="2216918"/>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Recomendation [NPS]</a:t>
            </a:r>
            <a:endParaRPr/>
          </a:p>
        </p:txBody>
      </p:sp>
      <p:sp>
        <p:nvSpPr>
          <p:cNvPr id="308" name="Google Shape;308;p14"/>
          <p:cNvSpPr/>
          <p:nvPr/>
        </p:nvSpPr>
        <p:spPr>
          <a:xfrm>
            <a:off x="11068009" y="2224671"/>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Avg Customer Value</a:t>
            </a:r>
            <a:endParaRPr/>
          </a:p>
        </p:txBody>
      </p:sp>
      <p:sp>
        <p:nvSpPr>
          <p:cNvPr id="309" name="Google Shape;309;p14"/>
          <p:cNvSpPr/>
          <p:nvPr/>
        </p:nvSpPr>
        <p:spPr>
          <a:xfrm>
            <a:off x="9485843" y="3122733"/>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CLV</a:t>
            </a:r>
            <a:endParaRPr/>
          </a:p>
        </p:txBody>
      </p:sp>
      <p:sp>
        <p:nvSpPr>
          <p:cNvPr id="310" name="Google Shape;310;p14"/>
          <p:cNvSpPr/>
          <p:nvPr/>
        </p:nvSpPr>
        <p:spPr>
          <a:xfrm>
            <a:off x="10292761" y="3130754"/>
            <a:ext cx="686119" cy="806450"/>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lang="pl-PL" sz="1100">
                <a:solidFill>
                  <a:srgbClr val="FFFFFF"/>
                </a:solidFill>
                <a:latin typeface="Calibri"/>
                <a:ea typeface="Calibri"/>
                <a:cs typeface="Calibri"/>
                <a:sym typeface="Calibri"/>
              </a:rPr>
              <a:t>Churn</a:t>
            </a:r>
            <a:endParaRPr b="1" i="0" sz="1100" u="none" cap="none" strike="noStrike">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5"/>
          <p:cNvSpPr/>
          <p:nvPr/>
        </p:nvSpPr>
        <p:spPr>
          <a:xfrm>
            <a:off x="5156405" y="48165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Zaangażowanie</a:t>
            </a:r>
            <a:endParaRPr/>
          </a:p>
        </p:txBody>
      </p:sp>
      <p:sp>
        <p:nvSpPr>
          <p:cNvPr id="317" name="Google Shape;317;p15"/>
          <p:cNvSpPr/>
          <p:nvPr/>
        </p:nvSpPr>
        <p:spPr>
          <a:xfrm>
            <a:off x="5142878" y="533678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z treścią na stronie</a:t>
            </a:r>
            <a:endParaRPr/>
          </a:p>
        </p:txBody>
      </p:sp>
      <p:sp>
        <p:nvSpPr>
          <p:cNvPr id="318" name="Google Shape;318;p15"/>
          <p:cNvSpPr/>
          <p:nvPr/>
        </p:nvSpPr>
        <p:spPr>
          <a:xfrm>
            <a:off x="5112155" y="340678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Wyświetlenia, Odsłony</a:t>
            </a:r>
            <a:endParaRPr/>
          </a:p>
        </p:txBody>
      </p:sp>
      <p:sp>
        <p:nvSpPr>
          <p:cNvPr id="319" name="Google Shape;319;p15"/>
          <p:cNvSpPr/>
          <p:nvPr/>
        </p:nvSpPr>
        <p:spPr>
          <a:xfrm>
            <a:off x="2621665" y="433800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VTR</a:t>
            </a:r>
            <a:endParaRPr/>
          </a:p>
        </p:txBody>
      </p:sp>
      <p:sp>
        <p:nvSpPr>
          <p:cNvPr id="320" name="Google Shape;320;p15"/>
          <p:cNvSpPr txBox="1"/>
          <p:nvPr>
            <p:ph idx="1" type="body"/>
          </p:nvPr>
        </p:nvSpPr>
        <p:spPr>
          <a:xfrm>
            <a:off x="-228600" y="272621"/>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321" name="Google Shape;321;p15"/>
          <p:cNvSpPr/>
          <p:nvPr/>
        </p:nvSpPr>
        <p:spPr>
          <a:xfrm>
            <a:off x="596899" y="1315359"/>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Poppins"/>
              <a:buNone/>
            </a:pPr>
            <a:r>
              <a:rPr b="1" i="0" lang="pl-PL" sz="2200" u="none" cap="none" strike="noStrike">
                <a:solidFill>
                  <a:srgbClr val="FFFFFF"/>
                </a:solidFill>
                <a:latin typeface="Poppins"/>
                <a:ea typeface="Poppins"/>
                <a:cs typeface="Poppins"/>
                <a:sym typeface="Poppins"/>
              </a:rPr>
              <a:t>Budowanie dostępności </a:t>
            </a:r>
            <a:endParaRPr/>
          </a:p>
          <a:p>
            <a:pPr indent="0" lvl="0" marL="0" marR="0" rtl="0" algn="ctr">
              <a:lnSpc>
                <a:spcPct val="100000"/>
              </a:lnSpc>
              <a:spcBef>
                <a:spcPts val="0"/>
              </a:spcBef>
              <a:spcAft>
                <a:spcPts val="0"/>
              </a:spcAft>
              <a:buClr>
                <a:srgbClr val="FFFFFF"/>
              </a:buClr>
              <a:buSzPts val="1800"/>
              <a:buFont typeface="Poppins"/>
              <a:buNone/>
            </a:pPr>
            <a:r>
              <a:rPr b="0" i="0" lang="pl-PL" sz="1800" u="none" cap="none" strike="noStrike">
                <a:solidFill>
                  <a:srgbClr val="FFFFFF"/>
                </a:solidFill>
                <a:latin typeface="Poppins"/>
                <a:ea typeface="Poppins"/>
                <a:cs typeface="Poppins"/>
                <a:sym typeface="Poppins"/>
              </a:rPr>
              <a:t>mentalnej i fizycznej</a:t>
            </a:r>
            <a:endParaRPr/>
          </a:p>
        </p:txBody>
      </p:sp>
      <p:sp>
        <p:nvSpPr>
          <p:cNvPr id="322" name="Google Shape;322;p15"/>
          <p:cNvSpPr/>
          <p:nvPr/>
        </p:nvSpPr>
        <p:spPr>
          <a:xfrm>
            <a:off x="6426253" y="1315359"/>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Poppins"/>
              <a:buNone/>
            </a:pPr>
            <a:r>
              <a:rPr b="1" i="0" lang="pl-PL" sz="2200" u="none" cap="none" strike="noStrike">
                <a:solidFill>
                  <a:srgbClr val="FFFFFF"/>
                </a:solidFill>
                <a:latin typeface="Poppins"/>
                <a:ea typeface="Poppins"/>
                <a:cs typeface="Poppins"/>
                <a:sym typeface="Poppins"/>
              </a:rPr>
              <a:t>Efektywność </a:t>
            </a:r>
            <a:endParaRPr/>
          </a:p>
          <a:p>
            <a:pPr indent="0" lvl="0" marL="0" marR="0" rtl="0" algn="ctr">
              <a:lnSpc>
                <a:spcPct val="100000"/>
              </a:lnSpc>
              <a:spcBef>
                <a:spcPts val="0"/>
              </a:spcBef>
              <a:spcAft>
                <a:spcPts val="0"/>
              </a:spcAft>
              <a:buClr>
                <a:srgbClr val="FFFFFF"/>
              </a:buClr>
              <a:buSzPts val="1800"/>
              <a:buFont typeface="Poppins"/>
              <a:buNone/>
            </a:pPr>
            <a:r>
              <a:rPr b="0" i="0" lang="pl-PL" sz="1800" u="none" cap="none" strike="noStrike">
                <a:solidFill>
                  <a:srgbClr val="FFFFFF"/>
                </a:solidFill>
                <a:latin typeface="Poppins"/>
                <a:ea typeface="Poppins"/>
                <a:cs typeface="Poppins"/>
                <a:sym typeface="Poppins"/>
              </a:rPr>
              <a:t>Marki, handlowa i finansowa</a:t>
            </a:r>
            <a:endParaRPr/>
          </a:p>
        </p:txBody>
      </p:sp>
      <p:sp>
        <p:nvSpPr>
          <p:cNvPr id="323" name="Google Shape;323;p15"/>
          <p:cNvSpPr/>
          <p:nvPr/>
        </p:nvSpPr>
        <p:spPr>
          <a:xfrm rot="-5400000">
            <a:off x="5484285" y="1389465"/>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Poppins"/>
              <a:ea typeface="Poppins"/>
              <a:cs typeface="Poppins"/>
              <a:sym typeface="Poppins"/>
            </a:endParaRPr>
          </a:p>
        </p:txBody>
      </p:sp>
      <p:sp>
        <p:nvSpPr>
          <p:cNvPr id="324" name="Google Shape;324;p15"/>
          <p:cNvSpPr/>
          <p:nvPr/>
        </p:nvSpPr>
        <p:spPr>
          <a:xfrm>
            <a:off x="2957049" y="2379527"/>
            <a:ext cx="2999251" cy="468778"/>
          </a:xfrm>
          <a:prstGeom prst="rect">
            <a:avLst/>
          </a:prstGeom>
          <a:noFill/>
          <a:ln cap="flat" cmpd="sng" w="12700">
            <a:solidFill>
              <a:srgbClr val="FDBD2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3CC33"/>
              </a:buClr>
              <a:buSzPts val="1800"/>
              <a:buFont typeface="Poppins"/>
              <a:buNone/>
            </a:pPr>
            <a:r>
              <a:rPr b="1" i="0" lang="pl-PL" sz="1800" u="none" cap="none" strike="noStrike">
                <a:solidFill>
                  <a:srgbClr val="33CC33"/>
                </a:solidFill>
                <a:latin typeface="Poppins"/>
                <a:ea typeface="Poppins"/>
                <a:cs typeface="Poppins"/>
                <a:sym typeface="Poppins"/>
              </a:rPr>
              <a:t>Media </a:t>
            </a:r>
            <a:endParaRPr/>
          </a:p>
          <a:p>
            <a:pPr indent="0" lvl="0" marL="0" marR="0" rtl="0" algn="ctr">
              <a:lnSpc>
                <a:spcPct val="100000"/>
              </a:lnSpc>
              <a:spcBef>
                <a:spcPts val="0"/>
              </a:spcBef>
              <a:spcAft>
                <a:spcPts val="0"/>
              </a:spcAft>
              <a:buClr>
                <a:srgbClr val="33CC33"/>
              </a:buClr>
              <a:buSzPts val="1800"/>
              <a:buFont typeface="Poppins"/>
              <a:buNone/>
            </a:pPr>
            <a:r>
              <a:rPr b="1" i="0" lang="pl-PL" sz="1800" u="none" cap="none" strike="noStrike">
                <a:solidFill>
                  <a:srgbClr val="33CC33"/>
                </a:solidFill>
                <a:latin typeface="Poppins"/>
                <a:ea typeface="Poppins"/>
                <a:cs typeface="Poppins"/>
                <a:sym typeface="Poppins"/>
              </a:rPr>
              <a:t>&amp; Kampanie </a:t>
            </a:r>
            <a:endParaRPr/>
          </a:p>
        </p:txBody>
      </p:sp>
      <p:sp>
        <p:nvSpPr>
          <p:cNvPr id="325" name="Google Shape;325;p15"/>
          <p:cNvSpPr/>
          <p:nvPr/>
        </p:nvSpPr>
        <p:spPr>
          <a:xfrm>
            <a:off x="102235" y="2385073"/>
            <a:ext cx="3047365" cy="468778"/>
          </a:xfrm>
          <a:prstGeom prst="rect">
            <a:avLst/>
          </a:prstGeom>
          <a:noFill/>
          <a:ln cap="flat" cmpd="sng" w="12700">
            <a:solidFill>
              <a:srgbClr val="00B050"/>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8000"/>
              </a:buClr>
              <a:buSzPts val="1800"/>
              <a:buFont typeface="Poppins"/>
              <a:buNone/>
            </a:pPr>
            <a:r>
              <a:rPr b="1" i="0" lang="pl-PL" sz="1800" u="none" cap="none" strike="noStrike">
                <a:solidFill>
                  <a:srgbClr val="008000"/>
                </a:solidFill>
                <a:latin typeface="Poppins"/>
                <a:ea typeface="Poppins"/>
                <a:cs typeface="Poppins"/>
                <a:sym typeface="Poppins"/>
              </a:rPr>
              <a:t>Dystrybucja </a:t>
            </a:r>
            <a:br>
              <a:rPr b="1" i="0" lang="pl-PL" sz="1800" u="none" cap="none" strike="noStrike">
                <a:solidFill>
                  <a:srgbClr val="008000"/>
                </a:solidFill>
                <a:latin typeface="Poppins"/>
                <a:ea typeface="Poppins"/>
                <a:cs typeface="Poppins"/>
                <a:sym typeface="Poppins"/>
              </a:rPr>
            </a:br>
            <a:r>
              <a:rPr b="1" i="0" lang="pl-PL" sz="1800" u="none" cap="none" strike="noStrike">
                <a:solidFill>
                  <a:srgbClr val="008000"/>
                </a:solidFill>
                <a:latin typeface="Poppins"/>
                <a:ea typeface="Poppins"/>
                <a:cs typeface="Poppins"/>
                <a:sym typeface="Poppins"/>
              </a:rPr>
              <a:t>&amp; Cena</a:t>
            </a:r>
            <a:endParaRPr/>
          </a:p>
        </p:txBody>
      </p:sp>
      <p:sp>
        <p:nvSpPr>
          <p:cNvPr id="326" name="Google Shape;326;p15"/>
          <p:cNvSpPr/>
          <p:nvPr/>
        </p:nvSpPr>
        <p:spPr>
          <a:xfrm>
            <a:off x="5816600" y="2378201"/>
            <a:ext cx="3568699" cy="468778"/>
          </a:xfrm>
          <a:prstGeom prst="rect">
            <a:avLst/>
          </a:prstGeom>
          <a:noFill/>
          <a:ln cap="flat" cmpd="sng" w="12700">
            <a:solidFill>
              <a:srgbClr val="4E95D9"/>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l-PL" sz="1800" u="none" cap="none" strike="noStrike">
                <a:solidFill>
                  <a:srgbClr val="4892DC"/>
                </a:solidFill>
                <a:latin typeface="Poppins"/>
                <a:ea typeface="Poppins"/>
                <a:cs typeface="Poppins"/>
                <a:sym typeface="Poppins"/>
              </a:rPr>
              <a:t>Marka &amp;</a:t>
            </a:r>
            <a:r>
              <a:rPr b="1" lang="pl-PL" sz="1800">
                <a:solidFill>
                  <a:srgbClr val="4892DC"/>
                </a:solidFill>
                <a:latin typeface="Poppins"/>
                <a:ea typeface="Poppins"/>
                <a:cs typeface="Poppins"/>
                <a:sym typeface="Poppins"/>
              </a:rPr>
              <a:t> Biznes </a:t>
            </a:r>
            <a:endParaRPr b="1" i="0" sz="1800" u="none" cap="none" strike="noStrike">
              <a:solidFill>
                <a:srgbClr val="4892DC"/>
              </a:solidFill>
              <a:latin typeface="Poppins"/>
              <a:ea typeface="Poppins"/>
              <a:cs typeface="Poppins"/>
              <a:sym typeface="Poppins"/>
            </a:endParaRPr>
          </a:p>
        </p:txBody>
      </p:sp>
      <p:sp>
        <p:nvSpPr>
          <p:cNvPr id="327" name="Google Shape;327;p15"/>
          <p:cNvSpPr/>
          <p:nvPr/>
        </p:nvSpPr>
        <p:spPr>
          <a:xfrm>
            <a:off x="9192750" y="2378201"/>
            <a:ext cx="2865200" cy="468778"/>
          </a:xfrm>
          <a:prstGeom prst="rect">
            <a:avLst/>
          </a:prstGeom>
          <a:noFill/>
          <a:ln cap="flat" cmpd="sng" w="12700">
            <a:solidFill>
              <a:srgbClr val="1C4F8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pl-PL" sz="1800" u="none" cap="none" strike="noStrike">
                <a:solidFill>
                  <a:srgbClr val="2362A1"/>
                </a:solidFill>
                <a:latin typeface="Poppins"/>
                <a:ea typeface="Poppins"/>
                <a:cs typeface="Poppins"/>
                <a:sym typeface="Poppins"/>
              </a:rPr>
              <a:t>Relacje</a:t>
            </a:r>
            <a:endParaRPr/>
          </a:p>
        </p:txBody>
      </p:sp>
      <p:sp>
        <p:nvSpPr>
          <p:cNvPr id="328" name="Google Shape;328;p15"/>
          <p:cNvSpPr/>
          <p:nvPr/>
        </p:nvSpPr>
        <p:spPr>
          <a:xfrm>
            <a:off x="125766" y="295603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Dystrybucja numeryczna </a:t>
            </a:r>
            <a:endParaRPr/>
          </a:p>
        </p:txBody>
      </p:sp>
      <p:sp>
        <p:nvSpPr>
          <p:cNvPr id="329" name="Google Shape;329;p15"/>
          <p:cNvSpPr/>
          <p:nvPr/>
        </p:nvSpPr>
        <p:spPr>
          <a:xfrm>
            <a:off x="1362688" y="2964269"/>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Dystrybucja ważona </a:t>
            </a:r>
            <a:endParaRPr/>
          </a:p>
        </p:txBody>
      </p:sp>
      <p:sp>
        <p:nvSpPr>
          <p:cNvPr id="330" name="Google Shape;330;p15"/>
          <p:cNvSpPr/>
          <p:nvPr/>
        </p:nvSpPr>
        <p:spPr>
          <a:xfrm>
            <a:off x="2639549" y="295192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Zasięg komunikacji</a:t>
            </a:r>
            <a:endParaRPr/>
          </a:p>
        </p:txBody>
      </p:sp>
      <p:sp>
        <p:nvSpPr>
          <p:cNvPr id="331" name="Google Shape;331;p15"/>
          <p:cNvSpPr/>
          <p:nvPr/>
        </p:nvSpPr>
        <p:spPr>
          <a:xfrm>
            <a:off x="2631068" y="3845420"/>
            <a:ext cx="1224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Widoczność </a:t>
            </a:r>
            <a:r>
              <a:rPr b="0" i="0" lang="pl-PL" sz="1000" u="none" cap="none" strike="noStrike">
                <a:solidFill>
                  <a:srgbClr val="FFFFFF"/>
                </a:solidFill>
                <a:latin typeface="Poppins"/>
                <a:ea typeface="Poppins"/>
                <a:cs typeface="Poppins"/>
                <a:sym typeface="Poppins"/>
              </a:rPr>
              <a:t>(viewability)</a:t>
            </a:r>
            <a:endParaRPr/>
          </a:p>
        </p:txBody>
      </p:sp>
      <p:sp>
        <p:nvSpPr>
          <p:cNvPr id="332" name="Google Shape;332;p15"/>
          <p:cNvSpPr/>
          <p:nvPr/>
        </p:nvSpPr>
        <p:spPr>
          <a:xfrm>
            <a:off x="3890410" y="2954256"/>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Voice</a:t>
            </a:r>
            <a:endParaRPr/>
          </a:p>
        </p:txBody>
      </p:sp>
      <p:sp>
        <p:nvSpPr>
          <p:cNvPr id="333" name="Google Shape;333;p15"/>
          <p:cNvSpPr/>
          <p:nvPr/>
        </p:nvSpPr>
        <p:spPr>
          <a:xfrm>
            <a:off x="2630396" y="339547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Częstotliwość komunikacji</a:t>
            </a:r>
            <a:endParaRPr/>
          </a:p>
        </p:txBody>
      </p:sp>
      <p:sp>
        <p:nvSpPr>
          <p:cNvPr id="334" name="Google Shape;334;p15"/>
          <p:cNvSpPr/>
          <p:nvPr/>
        </p:nvSpPr>
        <p:spPr>
          <a:xfrm>
            <a:off x="5112155" y="295603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Search</a:t>
            </a:r>
            <a:endParaRPr b="0" i="0" sz="1200" u="none" cap="none" strike="noStrike">
              <a:solidFill>
                <a:srgbClr val="FFFFFF"/>
              </a:solidFill>
              <a:latin typeface="Poppins"/>
              <a:ea typeface="Poppins"/>
              <a:cs typeface="Poppins"/>
              <a:sym typeface="Poppins"/>
            </a:endParaRPr>
          </a:p>
        </p:txBody>
      </p:sp>
      <p:sp>
        <p:nvSpPr>
          <p:cNvPr id="335" name="Google Shape;335;p15"/>
          <p:cNvSpPr/>
          <p:nvPr/>
        </p:nvSpPr>
        <p:spPr>
          <a:xfrm>
            <a:off x="122977" y="3383004"/>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Price index</a:t>
            </a:r>
            <a:endParaRPr/>
          </a:p>
        </p:txBody>
      </p:sp>
      <p:sp>
        <p:nvSpPr>
          <p:cNvPr id="336" name="Google Shape;336;p15"/>
          <p:cNvSpPr/>
          <p:nvPr/>
        </p:nvSpPr>
        <p:spPr>
          <a:xfrm>
            <a:off x="9742628" y="3404824"/>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Churn</a:t>
            </a:r>
            <a:endParaRPr b="0" i="0" sz="1200" u="none" cap="none" strike="noStrike">
              <a:solidFill>
                <a:srgbClr val="FFFFFF"/>
              </a:solidFill>
              <a:latin typeface="Poppins"/>
              <a:ea typeface="Poppins"/>
              <a:cs typeface="Poppins"/>
              <a:sym typeface="Poppins"/>
            </a:endParaRPr>
          </a:p>
        </p:txBody>
      </p:sp>
      <p:sp>
        <p:nvSpPr>
          <p:cNvPr id="337" name="Google Shape;337;p15"/>
          <p:cNvSpPr/>
          <p:nvPr/>
        </p:nvSpPr>
        <p:spPr>
          <a:xfrm>
            <a:off x="9846781" y="598770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CLV</a:t>
            </a:r>
            <a:endParaRPr/>
          </a:p>
        </p:txBody>
      </p:sp>
      <p:sp>
        <p:nvSpPr>
          <p:cNvPr id="338" name="Google Shape;338;p15"/>
          <p:cNvSpPr/>
          <p:nvPr/>
        </p:nvSpPr>
        <p:spPr>
          <a:xfrm>
            <a:off x="7266881" y="29519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Penetracja</a:t>
            </a:r>
            <a:endParaRPr/>
          </a:p>
        </p:txBody>
      </p:sp>
      <p:sp>
        <p:nvSpPr>
          <p:cNvPr id="339" name="Google Shape;339;p15"/>
          <p:cNvSpPr/>
          <p:nvPr/>
        </p:nvSpPr>
        <p:spPr>
          <a:xfrm>
            <a:off x="8503803" y="296342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Poppins"/>
              <a:buNone/>
            </a:pPr>
            <a:r>
              <a:rPr b="0" i="0" lang="pl-PL" sz="1100" u="none" cap="none" strike="noStrike">
                <a:solidFill>
                  <a:srgbClr val="FFFFFF"/>
                </a:solidFill>
                <a:latin typeface="Poppins"/>
                <a:ea typeface="Poppins"/>
                <a:cs typeface="Poppins"/>
                <a:sym typeface="Poppins"/>
              </a:rPr>
              <a:t>Udział </a:t>
            </a:r>
            <a:br>
              <a:rPr b="0" i="0" lang="pl-PL" sz="1100" u="none" cap="none" strike="noStrike">
                <a:solidFill>
                  <a:srgbClr val="FFFFFF"/>
                </a:solidFill>
                <a:latin typeface="Poppins"/>
                <a:ea typeface="Poppins"/>
                <a:cs typeface="Poppins"/>
                <a:sym typeface="Poppins"/>
              </a:rPr>
            </a:br>
            <a:r>
              <a:rPr b="0" i="0" lang="pl-PL" sz="1100" u="none" cap="none" strike="noStrike">
                <a:solidFill>
                  <a:srgbClr val="FFFFFF"/>
                </a:solidFill>
                <a:latin typeface="Poppins"/>
                <a:ea typeface="Poppins"/>
                <a:cs typeface="Poppins"/>
                <a:sym typeface="Poppins"/>
              </a:rPr>
              <a:t>w rynku ilościowy</a:t>
            </a:r>
            <a:endParaRPr/>
          </a:p>
        </p:txBody>
      </p:sp>
      <p:sp>
        <p:nvSpPr>
          <p:cNvPr id="340" name="Google Shape;340;p15"/>
          <p:cNvSpPr/>
          <p:nvPr/>
        </p:nvSpPr>
        <p:spPr>
          <a:xfrm>
            <a:off x="6330878" y="29443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Awareness</a:t>
            </a:r>
            <a:endParaRPr b="0" i="0" sz="1200" u="none" cap="none" strike="noStrike">
              <a:solidFill>
                <a:srgbClr val="FFFFFF"/>
              </a:solidFill>
              <a:latin typeface="Poppins"/>
              <a:ea typeface="Poppins"/>
              <a:cs typeface="Poppins"/>
              <a:sym typeface="Poppins"/>
            </a:endParaRPr>
          </a:p>
        </p:txBody>
      </p:sp>
      <p:sp>
        <p:nvSpPr>
          <p:cNvPr id="341" name="Google Shape;341;p15"/>
          <p:cNvSpPr/>
          <p:nvPr/>
        </p:nvSpPr>
        <p:spPr>
          <a:xfrm>
            <a:off x="10997500" y="2963327"/>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Częstotliwość zakupu</a:t>
            </a:r>
            <a:endParaRPr/>
          </a:p>
        </p:txBody>
      </p:sp>
      <p:sp>
        <p:nvSpPr>
          <p:cNvPr id="342" name="Google Shape;342;p15"/>
          <p:cNvSpPr/>
          <p:nvPr/>
        </p:nvSpPr>
        <p:spPr>
          <a:xfrm>
            <a:off x="6343578" y="338253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Liking</a:t>
            </a:r>
            <a:endParaRPr b="0" i="0" sz="1200" u="none" cap="none" strike="noStrike">
              <a:solidFill>
                <a:srgbClr val="FFFFFF"/>
              </a:solidFill>
              <a:latin typeface="Poppins"/>
              <a:ea typeface="Poppins"/>
              <a:cs typeface="Poppins"/>
              <a:sym typeface="Poppins"/>
            </a:endParaRPr>
          </a:p>
        </p:txBody>
      </p:sp>
      <p:sp>
        <p:nvSpPr>
          <p:cNvPr id="343" name="Google Shape;343;p15"/>
          <p:cNvSpPr/>
          <p:nvPr/>
        </p:nvSpPr>
        <p:spPr>
          <a:xfrm>
            <a:off x="6330878" y="3830208"/>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Trust</a:t>
            </a:r>
            <a:endParaRPr/>
          </a:p>
        </p:txBody>
      </p:sp>
      <p:sp>
        <p:nvSpPr>
          <p:cNvPr id="344" name="Google Shape;344;p15"/>
          <p:cNvSpPr/>
          <p:nvPr/>
        </p:nvSpPr>
        <p:spPr>
          <a:xfrm>
            <a:off x="7283322" y="547416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Purchase intent</a:t>
            </a:r>
            <a:endParaRPr b="0" i="0" sz="1200" u="none" cap="none" strike="noStrike">
              <a:solidFill>
                <a:srgbClr val="FFFFFF"/>
              </a:solidFill>
              <a:latin typeface="Poppins"/>
              <a:ea typeface="Poppins"/>
              <a:cs typeface="Poppins"/>
              <a:sym typeface="Poppins"/>
            </a:endParaRPr>
          </a:p>
        </p:txBody>
      </p:sp>
      <p:sp>
        <p:nvSpPr>
          <p:cNvPr id="345" name="Google Shape;345;p15"/>
          <p:cNvSpPr/>
          <p:nvPr/>
        </p:nvSpPr>
        <p:spPr>
          <a:xfrm>
            <a:off x="8491103" y="3388871"/>
            <a:ext cx="1188000" cy="635068"/>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a:t>
            </a:r>
            <a:br>
              <a:rPr b="0" i="0" lang="pl-PL" sz="1200" u="none" cap="none" strike="noStrike">
                <a:solidFill>
                  <a:srgbClr val="FFFFFF"/>
                </a:solidFill>
                <a:latin typeface="Poppins"/>
                <a:ea typeface="Poppins"/>
                <a:cs typeface="Poppins"/>
                <a:sym typeface="Poppins"/>
              </a:rPr>
            </a:br>
            <a:r>
              <a:rPr b="0" i="0" lang="pl-PL" sz="1200" u="none" cap="none" strike="noStrike">
                <a:solidFill>
                  <a:srgbClr val="FFFFFF"/>
                </a:solidFill>
                <a:latin typeface="Poppins"/>
                <a:ea typeface="Poppins"/>
                <a:cs typeface="Poppins"/>
                <a:sym typeface="Poppins"/>
              </a:rPr>
              <a:t>w rynku wartościowy</a:t>
            </a:r>
            <a:endParaRPr/>
          </a:p>
        </p:txBody>
      </p:sp>
      <p:sp>
        <p:nvSpPr>
          <p:cNvPr id="346" name="Google Shape;346;p15"/>
          <p:cNvSpPr/>
          <p:nvPr/>
        </p:nvSpPr>
        <p:spPr>
          <a:xfrm>
            <a:off x="8543980" y="4118003"/>
            <a:ext cx="1082245"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a:t>
            </a:r>
            <a:r>
              <a:rPr b="0" i="0" lang="pl-PL" sz="1050" u="none" cap="none" strike="noStrike">
                <a:solidFill>
                  <a:srgbClr val="FFFFFF"/>
                </a:solidFill>
                <a:latin typeface="Poppins"/>
                <a:ea typeface="Poppins"/>
                <a:cs typeface="Poppins"/>
                <a:sym typeface="Poppins"/>
              </a:rPr>
              <a:t>light / medium / heavy </a:t>
            </a:r>
            <a:r>
              <a:rPr b="0" i="0" lang="pl-PL" sz="1200" u="none" cap="none" strike="noStrike">
                <a:solidFill>
                  <a:srgbClr val="FFFFFF"/>
                </a:solidFill>
                <a:latin typeface="Poppins"/>
                <a:ea typeface="Poppins"/>
                <a:cs typeface="Poppins"/>
                <a:sym typeface="Poppins"/>
              </a:rPr>
              <a:t>buyers</a:t>
            </a:r>
            <a:endParaRPr b="0" i="0" sz="1200" u="none" cap="none" strike="noStrike">
              <a:solidFill>
                <a:srgbClr val="FFFFFF"/>
              </a:solidFill>
              <a:latin typeface="Poppins"/>
              <a:ea typeface="Poppins"/>
              <a:cs typeface="Poppins"/>
              <a:sym typeface="Poppins"/>
            </a:endParaRPr>
          </a:p>
        </p:txBody>
      </p:sp>
      <p:sp>
        <p:nvSpPr>
          <p:cNvPr id="347" name="Google Shape;347;p15"/>
          <p:cNvSpPr/>
          <p:nvPr/>
        </p:nvSpPr>
        <p:spPr>
          <a:xfrm>
            <a:off x="9734550" y="295489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Re-purchase</a:t>
            </a:r>
            <a:endParaRPr b="0" i="0" sz="1200" u="none" cap="none" strike="noStrike">
              <a:solidFill>
                <a:srgbClr val="FFFFFF"/>
              </a:solidFill>
              <a:latin typeface="Poppins"/>
              <a:ea typeface="Poppins"/>
              <a:cs typeface="Poppins"/>
              <a:sym typeface="Poppins"/>
            </a:endParaRPr>
          </a:p>
        </p:txBody>
      </p:sp>
      <p:sp>
        <p:nvSpPr>
          <p:cNvPr id="348" name="Google Shape;348;p15"/>
          <p:cNvSpPr/>
          <p:nvPr/>
        </p:nvSpPr>
        <p:spPr>
          <a:xfrm>
            <a:off x="8500105" y="547465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%OP do reinwestycji</a:t>
            </a:r>
            <a:endParaRPr/>
          </a:p>
        </p:txBody>
      </p:sp>
      <p:sp>
        <p:nvSpPr>
          <p:cNvPr id="349" name="Google Shape;349;p15"/>
          <p:cNvSpPr/>
          <p:nvPr/>
        </p:nvSpPr>
        <p:spPr>
          <a:xfrm>
            <a:off x="7261619" y="4320481"/>
            <a:ext cx="1229483" cy="58631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Wyróżnialność (distinctiveness</a:t>
            </a:r>
            <a:endParaRPr b="0" i="0" sz="1200" u="none" cap="none" strike="noStrike">
              <a:solidFill>
                <a:srgbClr val="FFFFFF"/>
              </a:solidFill>
              <a:latin typeface="Poppins"/>
              <a:ea typeface="Poppins"/>
              <a:cs typeface="Poppins"/>
              <a:sym typeface="Poppins"/>
            </a:endParaRPr>
          </a:p>
        </p:txBody>
      </p:sp>
      <p:sp>
        <p:nvSpPr>
          <p:cNvPr id="350" name="Google Shape;350;p15"/>
          <p:cNvSpPr/>
          <p:nvPr/>
        </p:nvSpPr>
        <p:spPr>
          <a:xfrm>
            <a:off x="7318570" y="497230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Odrzucający markę</a:t>
            </a:r>
            <a:endParaRPr/>
          </a:p>
        </p:txBody>
      </p:sp>
      <p:sp>
        <p:nvSpPr>
          <p:cNvPr id="351" name="Google Shape;351;p15"/>
          <p:cNvSpPr/>
          <p:nvPr/>
        </p:nvSpPr>
        <p:spPr>
          <a:xfrm>
            <a:off x="8546550" y="49592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Elastyczność (np. cenowa)</a:t>
            </a:r>
            <a:endParaRPr/>
          </a:p>
        </p:txBody>
      </p:sp>
      <p:sp>
        <p:nvSpPr>
          <p:cNvPr id="352" name="Google Shape;352;p15"/>
          <p:cNvSpPr/>
          <p:nvPr/>
        </p:nvSpPr>
        <p:spPr>
          <a:xfrm>
            <a:off x="6330878" y="4315983"/>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Meaningful</a:t>
            </a:r>
            <a:endParaRPr b="0" i="0" sz="1200" u="none" cap="none" strike="noStrike">
              <a:solidFill>
                <a:srgbClr val="FFFFFF"/>
              </a:solidFill>
              <a:latin typeface="Poppins"/>
              <a:ea typeface="Poppins"/>
              <a:cs typeface="Poppins"/>
              <a:sym typeface="Poppins"/>
            </a:endParaRPr>
          </a:p>
        </p:txBody>
      </p:sp>
      <p:sp>
        <p:nvSpPr>
          <p:cNvPr id="353" name="Google Shape;353;p15"/>
          <p:cNvSpPr/>
          <p:nvPr/>
        </p:nvSpPr>
        <p:spPr>
          <a:xfrm>
            <a:off x="6414308" y="4958655"/>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Different</a:t>
            </a:r>
            <a:endParaRPr b="0" i="0" sz="1200" u="none" cap="none" strike="noStrike">
              <a:solidFill>
                <a:srgbClr val="FFFFFF"/>
              </a:solidFill>
              <a:latin typeface="Poppins"/>
              <a:ea typeface="Poppins"/>
              <a:cs typeface="Poppins"/>
              <a:sym typeface="Poppins"/>
            </a:endParaRPr>
          </a:p>
        </p:txBody>
      </p:sp>
      <p:sp>
        <p:nvSpPr>
          <p:cNvPr id="354" name="Google Shape;354;p15"/>
          <p:cNvSpPr/>
          <p:nvPr/>
        </p:nvSpPr>
        <p:spPr>
          <a:xfrm>
            <a:off x="6379060" y="5473707"/>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Salient</a:t>
            </a:r>
            <a:endParaRPr b="0" i="0" sz="1200" u="none" cap="none" strike="noStrike">
              <a:solidFill>
                <a:srgbClr val="FFFFFF"/>
              </a:solidFill>
              <a:latin typeface="Poppins"/>
              <a:ea typeface="Poppins"/>
              <a:cs typeface="Poppins"/>
              <a:sym typeface="Poppins"/>
            </a:endParaRPr>
          </a:p>
        </p:txBody>
      </p:sp>
      <p:sp>
        <p:nvSpPr>
          <p:cNvPr id="355" name="Google Shape;355;p15"/>
          <p:cNvSpPr/>
          <p:nvPr/>
        </p:nvSpPr>
        <p:spPr>
          <a:xfrm>
            <a:off x="5078410" y="3862948"/>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Poppins"/>
              <a:buNone/>
            </a:pPr>
            <a:r>
              <a:rPr b="0" i="0" lang="pl-PL" sz="1000" u="none" cap="none" strike="noStrike">
                <a:solidFill>
                  <a:srgbClr val="FFFFFF"/>
                </a:solidFill>
                <a:latin typeface="Poppins"/>
                <a:ea typeface="Poppins"/>
                <a:cs typeface="Poppins"/>
                <a:sym typeface="Poppins"/>
              </a:rPr>
              <a:t>Popularność / Unikalność assetów</a:t>
            </a:r>
            <a:endParaRPr b="0" i="0" sz="1000" u="none" cap="none" strike="noStrike">
              <a:solidFill>
                <a:srgbClr val="FFFFFF"/>
              </a:solidFill>
              <a:latin typeface="Poppins"/>
              <a:ea typeface="Poppins"/>
              <a:cs typeface="Poppins"/>
              <a:sym typeface="Poppins"/>
            </a:endParaRPr>
          </a:p>
        </p:txBody>
      </p:sp>
      <p:sp>
        <p:nvSpPr>
          <p:cNvPr id="356" name="Google Shape;356;p15"/>
          <p:cNvSpPr/>
          <p:nvPr/>
        </p:nvSpPr>
        <p:spPr>
          <a:xfrm>
            <a:off x="5078410" y="433842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Aggressivity index</a:t>
            </a:r>
            <a:endParaRPr/>
          </a:p>
        </p:txBody>
      </p:sp>
      <p:sp>
        <p:nvSpPr>
          <p:cNvPr id="357" name="Google Shape;357;p15"/>
          <p:cNvSpPr/>
          <p:nvPr/>
        </p:nvSpPr>
        <p:spPr>
          <a:xfrm>
            <a:off x="3881408" y="384331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WoA,</a:t>
            </a:r>
            <a:endParaRPr/>
          </a:p>
        </p:txBody>
      </p:sp>
      <p:sp>
        <p:nvSpPr>
          <p:cNvPr id="358" name="Google Shape;358;p15"/>
          <p:cNvSpPr/>
          <p:nvPr/>
        </p:nvSpPr>
        <p:spPr>
          <a:xfrm>
            <a:off x="3879518" y="34149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Share of Spend</a:t>
            </a:r>
            <a:endParaRPr b="0" i="0" sz="1200" u="none" cap="none" strike="noStrike">
              <a:solidFill>
                <a:srgbClr val="FFFFFF"/>
              </a:solidFill>
              <a:latin typeface="Poppins"/>
              <a:ea typeface="Poppins"/>
              <a:cs typeface="Poppins"/>
              <a:sym typeface="Poppins"/>
            </a:endParaRPr>
          </a:p>
        </p:txBody>
      </p:sp>
      <p:sp>
        <p:nvSpPr>
          <p:cNvPr id="359" name="Google Shape;359;p15"/>
          <p:cNvSpPr/>
          <p:nvPr/>
        </p:nvSpPr>
        <p:spPr>
          <a:xfrm>
            <a:off x="3881408" y="43407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Brand safety</a:t>
            </a:r>
            <a:endParaRPr b="0" i="0" sz="1200" u="none" cap="none" strike="noStrike">
              <a:solidFill>
                <a:srgbClr val="FFFFFF"/>
              </a:solidFill>
              <a:latin typeface="Poppins"/>
              <a:ea typeface="Poppins"/>
              <a:cs typeface="Poppins"/>
              <a:sym typeface="Poppins"/>
            </a:endParaRPr>
          </a:p>
        </p:txBody>
      </p:sp>
      <p:sp>
        <p:nvSpPr>
          <p:cNvPr id="360" name="Google Shape;360;p15"/>
          <p:cNvSpPr/>
          <p:nvPr/>
        </p:nvSpPr>
        <p:spPr>
          <a:xfrm>
            <a:off x="2654227" y="5329068"/>
            <a:ext cx="1188000" cy="54946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Konwersja (last click, atrybuowana</a:t>
            </a:r>
            <a:r>
              <a:rPr lang="pl-PL" sz="1200">
                <a:solidFill>
                  <a:srgbClr val="FFFFFF"/>
                </a:solidFill>
                <a:latin typeface="Poppins"/>
                <a:ea typeface="Poppins"/>
                <a:cs typeface="Poppins"/>
                <a:sym typeface="Poppins"/>
              </a:rPr>
              <a:t>) </a:t>
            </a:r>
            <a:endParaRPr b="0" i="0" sz="1200" u="none" cap="none" strike="noStrike">
              <a:solidFill>
                <a:srgbClr val="FFFFFF"/>
              </a:solidFill>
              <a:latin typeface="Poppins"/>
              <a:ea typeface="Poppins"/>
              <a:cs typeface="Poppins"/>
              <a:sym typeface="Poppins"/>
            </a:endParaRPr>
          </a:p>
        </p:txBody>
      </p:sp>
      <p:sp>
        <p:nvSpPr>
          <p:cNvPr id="361" name="Google Shape;361;p15"/>
          <p:cNvSpPr/>
          <p:nvPr/>
        </p:nvSpPr>
        <p:spPr>
          <a:xfrm>
            <a:off x="1355614" y="3395477"/>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Volume on deal</a:t>
            </a:r>
            <a:endParaRPr b="0" i="0" sz="1200" u="none" cap="none" strike="noStrike">
              <a:solidFill>
                <a:srgbClr val="FFFFFF"/>
              </a:solidFill>
              <a:latin typeface="Poppins"/>
              <a:ea typeface="Poppins"/>
              <a:cs typeface="Poppins"/>
              <a:sym typeface="Poppins"/>
            </a:endParaRPr>
          </a:p>
        </p:txBody>
      </p:sp>
      <p:sp>
        <p:nvSpPr>
          <p:cNvPr id="362" name="Google Shape;362;p15"/>
          <p:cNvSpPr/>
          <p:nvPr/>
        </p:nvSpPr>
        <p:spPr>
          <a:xfrm>
            <a:off x="3923768" y="479883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Ad recall</a:t>
            </a:r>
            <a:endParaRPr b="0" i="0" sz="1200" u="none" cap="none" strike="noStrike">
              <a:solidFill>
                <a:srgbClr val="FFFFFF"/>
              </a:solidFill>
              <a:latin typeface="Poppins"/>
              <a:ea typeface="Poppins"/>
              <a:cs typeface="Poppins"/>
              <a:sym typeface="Poppins"/>
            </a:endParaRPr>
          </a:p>
        </p:txBody>
      </p:sp>
      <p:sp>
        <p:nvSpPr>
          <p:cNvPr id="363" name="Google Shape;363;p15"/>
          <p:cNvSpPr/>
          <p:nvPr/>
        </p:nvSpPr>
        <p:spPr>
          <a:xfrm>
            <a:off x="3890410" y="5305431"/>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AVE</a:t>
            </a:r>
            <a:endParaRPr/>
          </a:p>
        </p:txBody>
      </p:sp>
      <p:sp>
        <p:nvSpPr>
          <p:cNvPr id="364" name="Google Shape;364;p15"/>
          <p:cNvSpPr/>
          <p:nvPr/>
        </p:nvSpPr>
        <p:spPr>
          <a:xfrm>
            <a:off x="175651" y="3834225"/>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w półce / Share of shelf</a:t>
            </a:r>
            <a:endParaRPr b="0" i="0" sz="1200" u="none" cap="none" strike="noStrike">
              <a:solidFill>
                <a:srgbClr val="FFFFFF"/>
              </a:solidFill>
              <a:latin typeface="Poppins"/>
              <a:ea typeface="Poppins"/>
              <a:cs typeface="Poppins"/>
              <a:sym typeface="Poppins"/>
            </a:endParaRPr>
          </a:p>
        </p:txBody>
      </p:sp>
      <p:sp>
        <p:nvSpPr>
          <p:cNvPr id="365" name="Google Shape;365;p15"/>
          <p:cNvSpPr/>
          <p:nvPr/>
        </p:nvSpPr>
        <p:spPr>
          <a:xfrm>
            <a:off x="5142878" y="5786457"/>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Bounce rate</a:t>
            </a:r>
            <a:endParaRPr b="0" i="0" sz="1200" u="none" cap="none" strike="noStrike">
              <a:solidFill>
                <a:srgbClr val="FFFFFF"/>
              </a:solidFill>
              <a:latin typeface="Poppins"/>
              <a:ea typeface="Poppins"/>
              <a:cs typeface="Poppins"/>
              <a:sym typeface="Poppins"/>
            </a:endParaRPr>
          </a:p>
        </p:txBody>
      </p:sp>
      <p:sp>
        <p:nvSpPr>
          <p:cNvPr id="366" name="Google Shape;366;p15"/>
          <p:cNvSpPr/>
          <p:nvPr/>
        </p:nvSpPr>
        <p:spPr>
          <a:xfrm>
            <a:off x="5142878" y="6146394"/>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ładowania strony</a:t>
            </a:r>
            <a:endParaRPr/>
          </a:p>
        </p:txBody>
      </p:sp>
      <p:sp>
        <p:nvSpPr>
          <p:cNvPr id="367" name="Google Shape;367;p15"/>
          <p:cNvSpPr/>
          <p:nvPr/>
        </p:nvSpPr>
        <p:spPr>
          <a:xfrm>
            <a:off x="2676973" y="4803660"/>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Wizyty  / sesje na stronie</a:t>
            </a:r>
            <a:endParaRPr/>
          </a:p>
        </p:txBody>
      </p:sp>
      <p:sp>
        <p:nvSpPr>
          <p:cNvPr id="368" name="Google Shape;368;p15"/>
          <p:cNvSpPr/>
          <p:nvPr/>
        </p:nvSpPr>
        <p:spPr>
          <a:xfrm>
            <a:off x="3890410" y="5724416"/>
            <a:ext cx="1188000" cy="920491"/>
          </a:xfrm>
          <a:prstGeom prst="rect">
            <a:avLst/>
          </a:prstGeom>
          <a:solidFill>
            <a:schemeClr val="accent6"/>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Efektywność kosztowa (jak np. CPL, CPM, CPC, CPS)</a:t>
            </a:r>
            <a:endParaRPr/>
          </a:p>
        </p:txBody>
      </p:sp>
      <p:sp>
        <p:nvSpPr>
          <p:cNvPr id="369" name="Google Shape;369;p15"/>
          <p:cNvSpPr txBox="1"/>
          <p:nvPr/>
        </p:nvSpPr>
        <p:spPr>
          <a:xfrm>
            <a:off x="11047089" y="-3067"/>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Play"/>
              <a:buNone/>
            </a:pPr>
            <a:r>
              <a:rPr b="0" i="0" lang="pl-PL" sz="1400" u="none" cap="none" strike="noStrike">
                <a:solidFill>
                  <a:srgbClr val="000000"/>
                </a:solidFill>
                <a:latin typeface="Play"/>
                <a:ea typeface="Play"/>
                <a:cs typeface="Play"/>
                <a:sym typeface="Play"/>
              </a:rPr>
              <a:t>MICHAL W</a:t>
            </a:r>
            <a:endParaRPr/>
          </a:p>
        </p:txBody>
      </p:sp>
      <p:sp>
        <p:nvSpPr>
          <p:cNvPr id="370" name="Google Shape;370;p15"/>
          <p:cNvSpPr txBox="1"/>
          <p:nvPr/>
        </p:nvSpPr>
        <p:spPr>
          <a:xfrm>
            <a:off x="7594984" y="6371601"/>
            <a:ext cx="49244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Poppins"/>
              <a:buNone/>
            </a:pPr>
            <a:r>
              <a:rPr b="0" i="1" lang="pl-PL" sz="1200" u="none" cap="none" strike="noStrike">
                <a:solidFill>
                  <a:srgbClr val="000000"/>
                </a:solidFill>
                <a:latin typeface="Poppins"/>
                <a:ea typeface="Poppins"/>
                <a:cs typeface="Poppins"/>
                <a:sym typeface="Poppins"/>
              </a:rPr>
              <a:t>*w definicjach i zaproponowanych dalej zastosowaniach występuje więcej, istotnych dla danych obszarów mierników</a:t>
            </a:r>
            <a:endParaRPr/>
          </a:p>
        </p:txBody>
      </p:sp>
      <p:sp>
        <p:nvSpPr>
          <p:cNvPr id="371" name="Google Shape;371;p15"/>
          <p:cNvSpPr/>
          <p:nvPr/>
        </p:nvSpPr>
        <p:spPr>
          <a:xfrm>
            <a:off x="8518626" y="63385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Marża</a:t>
            </a:r>
            <a:endParaRPr/>
          </a:p>
        </p:txBody>
      </p:sp>
      <p:sp>
        <p:nvSpPr>
          <p:cNvPr id="372" name="Google Shape;372;p15"/>
          <p:cNvSpPr/>
          <p:nvPr/>
        </p:nvSpPr>
        <p:spPr>
          <a:xfrm>
            <a:off x="6404963" y="5933656"/>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Sprzedaż inkrementalna</a:t>
            </a:r>
            <a:endParaRPr/>
          </a:p>
        </p:txBody>
      </p:sp>
      <p:sp>
        <p:nvSpPr>
          <p:cNvPr id="373" name="Google Shape;373;p15"/>
          <p:cNvSpPr/>
          <p:nvPr/>
        </p:nvSpPr>
        <p:spPr>
          <a:xfrm>
            <a:off x="6398685" y="6278951"/>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Sprzedaż bazowa</a:t>
            </a:r>
            <a:endParaRPr/>
          </a:p>
        </p:txBody>
      </p:sp>
      <p:sp>
        <p:nvSpPr>
          <p:cNvPr id="374" name="Google Shape;374;p15"/>
          <p:cNvSpPr/>
          <p:nvPr/>
        </p:nvSpPr>
        <p:spPr>
          <a:xfrm>
            <a:off x="7233650" y="3413169"/>
            <a:ext cx="1357840" cy="853284"/>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 wydatku na marketing (często % na A&amp;P lub ATL/BTL)</a:t>
            </a:r>
            <a:endParaRPr/>
          </a:p>
        </p:txBody>
      </p:sp>
      <p:sp>
        <p:nvSpPr>
          <p:cNvPr id="375" name="Google Shape;375;p15"/>
          <p:cNvSpPr/>
          <p:nvPr/>
        </p:nvSpPr>
        <p:spPr>
          <a:xfrm>
            <a:off x="9814542" y="3837921"/>
            <a:ext cx="2226410" cy="532636"/>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Customer Satisfaction (CSI)</a:t>
            </a:r>
            <a:endParaRPr/>
          </a:p>
        </p:txBody>
      </p:sp>
      <p:sp>
        <p:nvSpPr>
          <p:cNvPr id="376" name="Google Shape;376;p15"/>
          <p:cNvSpPr/>
          <p:nvPr/>
        </p:nvSpPr>
        <p:spPr>
          <a:xfrm>
            <a:off x="9801432" y="4460632"/>
            <a:ext cx="2226410" cy="532636"/>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Recommendation (NPS)</a:t>
            </a:r>
            <a:endParaRPr/>
          </a:p>
        </p:txBody>
      </p:sp>
      <p:sp>
        <p:nvSpPr>
          <p:cNvPr id="377" name="Google Shape;377;p15"/>
          <p:cNvSpPr/>
          <p:nvPr/>
        </p:nvSpPr>
        <p:spPr>
          <a:xfrm>
            <a:off x="9831540" y="5642286"/>
            <a:ext cx="2226410" cy="266318"/>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pl-PL" sz="1400" u="none" cap="none" strike="noStrike">
                <a:solidFill>
                  <a:srgbClr val="FFFFFF"/>
                </a:solidFill>
                <a:latin typeface="Poppins"/>
                <a:ea typeface="Poppins"/>
                <a:cs typeface="Poppins"/>
                <a:sym typeface="Poppins"/>
              </a:rPr>
              <a:t>Przychód na klienta</a:t>
            </a:r>
            <a:endParaRPr/>
          </a:p>
        </p:txBody>
      </p:sp>
      <p:sp>
        <p:nvSpPr>
          <p:cNvPr id="378" name="Google Shape;378;p15"/>
          <p:cNvSpPr/>
          <p:nvPr/>
        </p:nvSpPr>
        <p:spPr>
          <a:xfrm>
            <a:off x="1336104" y="4308987"/>
            <a:ext cx="1188000" cy="58631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Widoczność w punkcie sprzedaży</a:t>
            </a:r>
            <a:endParaRPr/>
          </a:p>
        </p:txBody>
      </p:sp>
      <p:sp>
        <p:nvSpPr>
          <p:cNvPr id="379" name="Google Shape;379;p15"/>
          <p:cNvSpPr/>
          <p:nvPr/>
        </p:nvSpPr>
        <p:spPr>
          <a:xfrm>
            <a:off x="7314673" y="662513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Trial</a:t>
            </a:r>
            <a:endParaRPr/>
          </a:p>
        </p:txBody>
      </p:sp>
      <p:sp>
        <p:nvSpPr>
          <p:cNvPr id="380" name="Google Shape;380;p15"/>
          <p:cNvSpPr/>
          <p:nvPr/>
        </p:nvSpPr>
        <p:spPr>
          <a:xfrm>
            <a:off x="1322792" y="4972301"/>
            <a:ext cx="1188000" cy="96596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Pokrycie przez portfolio (portfolio coverage)</a:t>
            </a:r>
            <a:endParaRPr/>
          </a:p>
        </p:txBody>
      </p:sp>
      <p:sp>
        <p:nvSpPr>
          <p:cNvPr id="381" name="Google Shape;381;p15"/>
          <p:cNvSpPr/>
          <p:nvPr/>
        </p:nvSpPr>
        <p:spPr>
          <a:xfrm>
            <a:off x="8555928" y="5927641"/>
            <a:ext cx="1121995"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ROI, ROAS, ROTA </a:t>
            </a:r>
            <a:endParaRPr/>
          </a:p>
        </p:txBody>
      </p:sp>
      <p:sp>
        <p:nvSpPr>
          <p:cNvPr id="382" name="Google Shape;382;p15"/>
          <p:cNvSpPr/>
          <p:nvPr/>
        </p:nvSpPr>
        <p:spPr>
          <a:xfrm>
            <a:off x="9846781" y="5152386"/>
            <a:ext cx="2226410" cy="387463"/>
          </a:xfrm>
          <a:prstGeom prst="rect">
            <a:avLst/>
          </a:prstGeom>
          <a:solidFill>
            <a:srgbClr val="1C4F82"/>
          </a:solidFill>
          <a:ln cap="flat" cmpd="sng" w="12700">
            <a:solidFill>
              <a:srgbClr val="00496B"/>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0" i="0" lang="pl-PL" sz="1400" u="none" cap="none" strike="noStrike">
                <a:solidFill>
                  <a:srgbClr val="FFFFFF"/>
                </a:solidFill>
                <a:latin typeface="Poppins"/>
                <a:ea typeface="Poppins"/>
                <a:cs typeface="Poppins"/>
                <a:sym typeface="Poppins"/>
              </a:rPr>
              <a:t>% i absolutna kwota zysku do reinwestycji</a:t>
            </a:r>
            <a:endParaRPr/>
          </a:p>
        </p:txBody>
      </p:sp>
      <p:sp>
        <p:nvSpPr>
          <p:cNvPr id="383" name="Google Shape;383;p15"/>
          <p:cNvSpPr/>
          <p:nvPr/>
        </p:nvSpPr>
        <p:spPr>
          <a:xfrm>
            <a:off x="5127730" y="66954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Realni użytkownicy</a:t>
            </a:r>
            <a:endParaRPr/>
          </a:p>
        </p:txBody>
      </p:sp>
      <p:sp>
        <p:nvSpPr>
          <p:cNvPr id="384" name="Google Shape;384;p15"/>
          <p:cNvSpPr/>
          <p:nvPr/>
        </p:nvSpPr>
        <p:spPr>
          <a:xfrm>
            <a:off x="3915744" y="6693872"/>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Unikalni użytkownicy</a:t>
            </a:r>
            <a:endParaRPr/>
          </a:p>
        </p:txBody>
      </p:sp>
      <p:sp>
        <p:nvSpPr>
          <p:cNvPr id="385" name="Google Shape;385;p15"/>
          <p:cNvSpPr/>
          <p:nvPr/>
        </p:nvSpPr>
        <p:spPr>
          <a:xfrm>
            <a:off x="2679143" y="6706158"/>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Zasięg w targecie (in target reach)</a:t>
            </a:r>
            <a:endParaRPr/>
          </a:p>
        </p:txBody>
      </p:sp>
      <p:sp>
        <p:nvSpPr>
          <p:cNvPr id="386" name="Google Shape;386;p15"/>
          <p:cNvSpPr/>
          <p:nvPr/>
        </p:nvSpPr>
        <p:spPr>
          <a:xfrm>
            <a:off x="5123969" y="7238840"/>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Czas ładowania strony</a:t>
            </a:r>
            <a:endParaRPr/>
          </a:p>
        </p:txBody>
      </p:sp>
      <p:sp>
        <p:nvSpPr>
          <p:cNvPr id="387" name="Google Shape;387;p15"/>
          <p:cNvSpPr/>
          <p:nvPr/>
        </p:nvSpPr>
        <p:spPr>
          <a:xfrm>
            <a:off x="2676973" y="7255223"/>
            <a:ext cx="1150576" cy="1085414"/>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Uwaga (attention), wyświetlenia z uwagą, czas z uwagą</a:t>
            </a:r>
            <a:endParaRPr/>
          </a:p>
        </p:txBody>
      </p:sp>
      <p:sp>
        <p:nvSpPr>
          <p:cNvPr id="388" name="Google Shape;388;p15"/>
          <p:cNvSpPr/>
          <p:nvPr/>
        </p:nvSpPr>
        <p:spPr>
          <a:xfrm>
            <a:off x="6557016" y="704786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AWOP</a:t>
            </a:r>
            <a:endParaRPr/>
          </a:p>
        </p:txBody>
      </p:sp>
      <p:sp>
        <p:nvSpPr>
          <p:cNvPr id="389" name="Google Shape;389;p15"/>
          <p:cNvSpPr/>
          <p:nvPr/>
        </p:nvSpPr>
        <p:spPr>
          <a:xfrm>
            <a:off x="8515942" y="673413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Volume on deal</a:t>
            </a:r>
            <a:endParaRPr b="0" i="0" sz="1200" u="none" cap="none" strike="noStrike">
              <a:solidFill>
                <a:srgbClr val="FFFFFF"/>
              </a:solidFill>
              <a:latin typeface="Poppins"/>
              <a:ea typeface="Poppins"/>
              <a:cs typeface="Poppins"/>
              <a:sym typeface="Poppins"/>
            </a:endParaRPr>
          </a:p>
        </p:txBody>
      </p:sp>
      <p:sp>
        <p:nvSpPr>
          <p:cNvPr id="390" name="Google Shape;390;p15"/>
          <p:cNvSpPr/>
          <p:nvPr/>
        </p:nvSpPr>
        <p:spPr>
          <a:xfrm>
            <a:off x="3890410" y="7252636"/>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lang="pl-PL" sz="1200">
                <a:solidFill>
                  <a:srgbClr val="FFFFFF"/>
                </a:solidFill>
                <a:latin typeface="Poppins"/>
                <a:ea typeface="Poppins"/>
                <a:cs typeface="Poppins"/>
                <a:sym typeface="Poppins"/>
              </a:rPr>
              <a:t>CTR</a:t>
            </a:r>
            <a:endParaRPr b="0" i="0" sz="1200" u="none" cap="none" strike="noStrike">
              <a:solidFill>
                <a:srgbClr val="FFFFFF"/>
              </a:solidFill>
              <a:latin typeface="Poppins"/>
              <a:ea typeface="Poppins"/>
              <a:cs typeface="Poppins"/>
              <a:sym typeface="Poppins"/>
            </a:endParaRPr>
          </a:p>
        </p:txBody>
      </p:sp>
      <p:sp>
        <p:nvSpPr>
          <p:cNvPr id="391" name="Google Shape;391;p15"/>
          <p:cNvSpPr/>
          <p:nvPr/>
        </p:nvSpPr>
        <p:spPr>
          <a:xfrm>
            <a:off x="2667780" y="5906651"/>
            <a:ext cx="1150576" cy="756307"/>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Widoczny zasięg (viewable reach)</a:t>
            </a:r>
            <a:endParaRPr/>
          </a:p>
        </p:txBody>
      </p:sp>
      <p:sp>
        <p:nvSpPr>
          <p:cNvPr id="392" name="Google Shape;392;p15"/>
          <p:cNvSpPr/>
          <p:nvPr/>
        </p:nvSpPr>
        <p:spPr>
          <a:xfrm>
            <a:off x="3879518" y="7814239"/>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AvVT</a:t>
            </a:r>
            <a:endParaRPr b="0" i="0" sz="1200" u="none" cap="none" strike="noStrike">
              <a:solidFill>
                <a:srgbClr val="FFFFFF"/>
              </a:solidFill>
              <a:latin typeface="Poppins"/>
              <a:ea typeface="Poppins"/>
              <a:cs typeface="Poppins"/>
              <a:sym typeface="Poppins"/>
            </a:endParaRPr>
          </a:p>
        </p:txBody>
      </p:sp>
      <p:sp>
        <p:nvSpPr>
          <p:cNvPr id="393" name="Google Shape;393;p15"/>
          <p:cNvSpPr/>
          <p:nvPr/>
        </p:nvSpPr>
        <p:spPr>
          <a:xfrm>
            <a:off x="5112155" y="7814238"/>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GRP</a:t>
            </a:r>
            <a:endParaRPr/>
          </a:p>
        </p:txBody>
      </p:sp>
      <p:sp>
        <p:nvSpPr>
          <p:cNvPr id="394" name="Google Shape;394;p15"/>
          <p:cNvSpPr/>
          <p:nvPr/>
        </p:nvSpPr>
        <p:spPr>
          <a:xfrm>
            <a:off x="149444" y="6017602"/>
            <a:ext cx="1188000" cy="1093467"/>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w ekspozycji (total i dodatkowej)</a:t>
            </a:r>
            <a:endParaRPr/>
          </a:p>
        </p:txBody>
      </p:sp>
      <p:sp>
        <p:nvSpPr>
          <p:cNvPr id="395" name="Google Shape;395;p15"/>
          <p:cNvSpPr/>
          <p:nvPr/>
        </p:nvSpPr>
        <p:spPr>
          <a:xfrm>
            <a:off x="8579969" y="7192120"/>
            <a:ext cx="1261560"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Udział powracających</a:t>
            </a:r>
            <a:endParaRPr/>
          </a:p>
        </p:txBody>
      </p:sp>
      <p:sp>
        <p:nvSpPr>
          <p:cNvPr id="396" name="Google Shape;396;p15"/>
          <p:cNvSpPr/>
          <p:nvPr/>
        </p:nvSpPr>
        <p:spPr>
          <a:xfrm>
            <a:off x="6588326" y="749604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Przychód marki</a:t>
            </a:r>
            <a:endParaRPr/>
          </a:p>
        </p:txBody>
      </p:sp>
      <p:sp>
        <p:nvSpPr>
          <p:cNvPr id="397" name="Google Shape;397;p15"/>
          <p:cNvSpPr/>
          <p:nvPr/>
        </p:nvSpPr>
        <p:spPr>
          <a:xfrm>
            <a:off x="6544427" y="7932400"/>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Marża marki</a:t>
            </a:r>
            <a:endParaRPr/>
          </a:p>
        </p:txBody>
      </p:sp>
      <p:sp>
        <p:nvSpPr>
          <p:cNvPr id="398" name="Google Shape;398;p15"/>
          <p:cNvSpPr/>
          <p:nvPr/>
        </p:nvSpPr>
        <p:spPr>
          <a:xfrm>
            <a:off x="6544045" y="8381939"/>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Zysk marki</a:t>
            </a:r>
            <a:endParaRPr/>
          </a:p>
        </p:txBody>
      </p:sp>
      <p:sp>
        <p:nvSpPr>
          <p:cNvPr id="399" name="Google Shape;399;p15"/>
          <p:cNvSpPr/>
          <p:nvPr/>
        </p:nvSpPr>
        <p:spPr>
          <a:xfrm>
            <a:off x="6506497" y="6621389"/>
            <a:ext cx="711223"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Poppins"/>
              <a:buNone/>
            </a:pPr>
            <a:r>
              <a:rPr b="0" i="0" lang="pl-PL" sz="1200" u="none" cap="none" strike="noStrike">
                <a:solidFill>
                  <a:srgbClr val="FFFFFF"/>
                </a:solidFill>
                <a:latin typeface="Poppins"/>
                <a:ea typeface="Poppins"/>
                <a:cs typeface="Poppins"/>
                <a:sym typeface="Poppins"/>
              </a:rPr>
              <a:t>AoV</a:t>
            </a:r>
            <a:endParaRPr b="0" i="0" sz="1200" u="none" cap="none" strike="noStrike">
              <a:solidFill>
                <a:srgbClr val="FFFFFF"/>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6"/>
          <p:cNvSpPr/>
          <p:nvPr/>
        </p:nvSpPr>
        <p:spPr>
          <a:xfrm>
            <a:off x="5156405" y="499735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Zaangażowanie</a:t>
            </a:r>
            <a:endParaRPr/>
          </a:p>
        </p:txBody>
      </p:sp>
      <p:sp>
        <p:nvSpPr>
          <p:cNvPr id="406" name="Google Shape;406;p16"/>
          <p:cNvSpPr/>
          <p:nvPr/>
        </p:nvSpPr>
        <p:spPr>
          <a:xfrm>
            <a:off x="5142878" y="551760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z treścią na stronie</a:t>
            </a:r>
            <a:endParaRPr/>
          </a:p>
        </p:txBody>
      </p:sp>
      <p:sp>
        <p:nvSpPr>
          <p:cNvPr id="407" name="Google Shape;407;p16"/>
          <p:cNvSpPr/>
          <p:nvPr/>
        </p:nvSpPr>
        <p:spPr>
          <a:xfrm>
            <a:off x="5112155" y="3406787"/>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Wyświetlenia, Odsłony</a:t>
            </a:r>
            <a:endParaRPr/>
          </a:p>
        </p:txBody>
      </p:sp>
      <p:sp>
        <p:nvSpPr>
          <p:cNvPr id="408" name="Google Shape;408;p16"/>
          <p:cNvSpPr/>
          <p:nvPr/>
        </p:nvSpPr>
        <p:spPr>
          <a:xfrm>
            <a:off x="2621665" y="4338002"/>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VTR</a:t>
            </a:r>
            <a:endParaRPr/>
          </a:p>
        </p:txBody>
      </p:sp>
      <p:sp>
        <p:nvSpPr>
          <p:cNvPr id="409" name="Google Shape;409;p16"/>
          <p:cNvSpPr txBox="1"/>
          <p:nvPr>
            <p:ph idx="1" type="body"/>
          </p:nvPr>
        </p:nvSpPr>
        <p:spPr>
          <a:xfrm>
            <a:off x="-282180" y="157710"/>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410" name="Google Shape;410;p16"/>
          <p:cNvSpPr/>
          <p:nvPr/>
        </p:nvSpPr>
        <p:spPr>
          <a:xfrm>
            <a:off x="596899" y="1315359"/>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mentalnej i fizycznej</a:t>
            </a:r>
            <a:endParaRPr/>
          </a:p>
        </p:txBody>
      </p:sp>
      <p:sp>
        <p:nvSpPr>
          <p:cNvPr id="411" name="Google Shape;411;p16"/>
          <p:cNvSpPr/>
          <p:nvPr/>
        </p:nvSpPr>
        <p:spPr>
          <a:xfrm>
            <a:off x="6426253" y="1315359"/>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a:p>
            <a:pPr indent="0" lvl="0" marL="0" marR="0" rtl="0" algn="ctr">
              <a:lnSpc>
                <a:spcPct val="100000"/>
              </a:lnSpc>
              <a:spcBef>
                <a:spcPts val="0"/>
              </a:spcBef>
              <a:spcAft>
                <a:spcPts val="0"/>
              </a:spcAft>
              <a:buClr>
                <a:srgbClr val="FFFFFF"/>
              </a:buClr>
              <a:buSzPts val="1800"/>
              <a:buFont typeface="Arial"/>
              <a:buNone/>
            </a:pPr>
            <a:r>
              <a:rPr b="0" i="0" lang="pl-PL" sz="1800" u="none" cap="none" strike="noStrike">
                <a:solidFill>
                  <a:srgbClr val="FFFFFF"/>
                </a:solidFill>
                <a:latin typeface="Arial"/>
                <a:ea typeface="Arial"/>
                <a:cs typeface="Arial"/>
                <a:sym typeface="Arial"/>
              </a:rPr>
              <a:t>Marki, handlowa i finansowa</a:t>
            </a:r>
            <a:endParaRPr/>
          </a:p>
        </p:txBody>
      </p:sp>
      <p:sp>
        <p:nvSpPr>
          <p:cNvPr id="412" name="Google Shape;412;p16"/>
          <p:cNvSpPr/>
          <p:nvPr/>
        </p:nvSpPr>
        <p:spPr>
          <a:xfrm rot="-5400000">
            <a:off x="5484285" y="1389465"/>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413" name="Google Shape;413;p16"/>
          <p:cNvSpPr/>
          <p:nvPr/>
        </p:nvSpPr>
        <p:spPr>
          <a:xfrm>
            <a:off x="2957049" y="2379527"/>
            <a:ext cx="2999251" cy="468778"/>
          </a:xfrm>
          <a:prstGeom prst="rect">
            <a:avLst/>
          </a:prstGeom>
          <a:noFill/>
          <a:ln cap="flat" cmpd="sng" w="12700">
            <a:solidFill>
              <a:srgbClr val="FDBD2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Media </a:t>
            </a:r>
            <a:endParaRPr/>
          </a:p>
          <a:p>
            <a:pPr indent="0" lvl="0" marL="0" marR="0" rtl="0" algn="ctr">
              <a:lnSpc>
                <a:spcPct val="100000"/>
              </a:lnSpc>
              <a:spcBef>
                <a:spcPts val="0"/>
              </a:spcBef>
              <a:spcAft>
                <a:spcPts val="0"/>
              </a:spcAft>
              <a:buClr>
                <a:srgbClr val="33CC33"/>
              </a:buClr>
              <a:buSzPts val="1800"/>
              <a:buFont typeface="Arial"/>
              <a:buNone/>
            </a:pPr>
            <a:r>
              <a:rPr b="1" i="0" lang="pl-PL" sz="1800" u="none" cap="none" strike="noStrike">
                <a:solidFill>
                  <a:srgbClr val="33CC33"/>
                </a:solidFill>
                <a:latin typeface="Arial"/>
                <a:ea typeface="Arial"/>
                <a:cs typeface="Arial"/>
                <a:sym typeface="Arial"/>
              </a:rPr>
              <a:t>&amp; Kampanie </a:t>
            </a:r>
            <a:endParaRPr/>
          </a:p>
        </p:txBody>
      </p:sp>
      <p:sp>
        <p:nvSpPr>
          <p:cNvPr id="414" name="Google Shape;414;p16"/>
          <p:cNvSpPr/>
          <p:nvPr/>
        </p:nvSpPr>
        <p:spPr>
          <a:xfrm>
            <a:off x="102235" y="2385073"/>
            <a:ext cx="3047365" cy="468778"/>
          </a:xfrm>
          <a:prstGeom prst="rect">
            <a:avLst/>
          </a:prstGeom>
          <a:noFill/>
          <a:ln cap="flat" cmpd="sng" w="12700">
            <a:solidFill>
              <a:srgbClr val="00B050"/>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8000"/>
              </a:buClr>
              <a:buSzPts val="1800"/>
              <a:buFont typeface="Arial"/>
              <a:buNone/>
            </a:pPr>
            <a:r>
              <a:rPr b="1" i="0" lang="pl-PL" sz="1800" u="none" cap="none" strike="noStrike">
                <a:solidFill>
                  <a:srgbClr val="008000"/>
                </a:solidFill>
                <a:latin typeface="Arial"/>
                <a:ea typeface="Arial"/>
                <a:cs typeface="Arial"/>
                <a:sym typeface="Arial"/>
              </a:rPr>
              <a:t>Dystrybucja </a:t>
            </a:r>
            <a:br>
              <a:rPr b="1" i="0" lang="pl-PL" sz="1800" u="none" cap="none" strike="noStrike">
                <a:solidFill>
                  <a:srgbClr val="008000"/>
                </a:solidFill>
                <a:latin typeface="Arial"/>
                <a:ea typeface="Arial"/>
                <a:cs typeface="Arial"/>
                <a:sym typeface="Arial"/>
              </a:rPr>
            </a:br>
            <a:r>
              <a:rPr b="1" i="0" lang="pl-PL" sz="1800" u="none" cap="none" strike="noStrike">
                <a:solidFill>
                  <a:srgbClr val="008000"/>
                </a:solidFill>
                <a:latin typeface="Arial"/>
                <a:ea typeface="Arial"/>
                <a:cs typeface="Arial"/>
                <a:sym typeface="Arial"/>
              </a:rPr>
              <a:t>&amp; Cena</a:t>
            </a:r>
            <a:endParaRPr/>
          </a:p>
        </p:txBody>
      </p:sp>
      <p:sp>
        <p:nvSpPr>
          <p:cNvPr id="415" name="Google Shape;415;p16"/>
          <p:cNvSpPr/>
          <p:nvPr/>
        </p:nvSpPr>
        <p:spPr>
          <a:xfrm>
            <a:off x="5816600" y="2378201"/>
            <a:ext cx="3568699" cy="468778"/>
          </a:xfrm>
          <a:prstGeom prst="rect">
            <a:avLst/>
          </a:prstGeom>
          <a:noFill/>
          <a:ln cap="flat" cmpd="sng" w="12700">
            <a:solidFill>
              <a:srgbClr val="4E95D9"/>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4892DC"/>
              </a:buClr>
              <a:buSzPts val="1800"/>
              <a:buFont typeface="Arial"/>
              <a:buNone/>
            </a:pPr>
            <a:r>
              <a:rPr b="1" i="0" lang="pl-PL" sz="1800" u="none" cap="none" strike="noStrike">
                <a:solidFill>
                  <a:srgbClr val="4892DC"/>
                </a:solidFill>
                <a:latin typeface="Arial"/>
                <a:ea typeface="Arial"/>
                <a:cs typeface="Arial"/>
                <a:sym typeface="Arial"/>
              </a:rPr>
              <a:t>Marka &amp; Biznes</a:t>
            </a:r>
            <a:endParaRPr/>
          </a:p>
        </p:txBody>
      </p:sp>
      <p:sp>
        <p:nvSpPr>
          <p:cNvPr id="416" name="Google Shape;416;p16"/>
          <p:cNvSpPr/>
          <p:nvPr/>
        </p:nvSpPr>
        <p:spPr>
          <a:xfrm>
            <a:off x="9192750" y="2378201"/>
            <a:ext cx="2865200" cy="468778"/>
          </a:xfrm>
          <a:prstGeom prst="rect">
            <a:avLst/>
          </a:prstGeom>
          <a:noFill/>
          <a:ln cap="flat" cmpd="sng" w="12700">
            <a:solidFill>
              <a:srgbClr val="1C4F8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362A1"/>
              </a:buClr>
              <a:buSzPts val="1800"/>
              <a:buFont typeface="Arial"/>
              <a:buNone/>
            </a:pPr>
            <a:r>
              <a:rPr b="1" i="0" lang="pl-PL" sz="1800" u="none" cap="none" strike="noStrike">
                <a:solidFill>
                  <a:srgbClr val="2362A1"/>
                </a:solidFill>
                <a:latin typeface="Arial"/>
                <a:ea typeface="Arial"/>
                <a:cs typeface="Arial"/>
                <a:sym typeface="Arial"/>
              </a:rPr>
              <a:t>Relacje</a:t>
            </a:r>
            <a:endParaRPr/>
          </a:p>
        </p:txBody>
      </p:sp>
      <p:sp>
        <p:nvSpPr>
          <p:cNvPr id="417" name="Google Shape;417;p16"/>
          <p:cNvSpPr/>
          <p:nvPr/>
        </p:nvSpPr>
        <p:spPr>
          <a:xfrm>
            <a:off x="2631068" y="3845420"/>
            <a:ext cx="1224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Widoczność </a:t>
            </a:r>
            <a:r>
              <a:rPr b="0" i="0" lang="pl-PL" sz="1000" u="none" cap="none" strike="noStrike">
                <a:solidFill>
                  <a:srgbClr val="FFFFFF"/>
                </a:solidFill>
                <a:latin typeface="Arial"/>
                <a:ea typeface="Arial"/>
                <a:cs typeface="Arial"/>
                <a:sym typeface="Arial"/>
              </a:rPr>
              <a:t>(viewability)</a:t>
            </a:r>
            <a:endParaRPr/>
          </a:p>
        </p:txBody>
      </p:sp>
      <p:sp>
        <p:nvSpPr>
          <p:cNvPr id="418" name="Google Shape;418;p16"/>
          <p:cNvSpPr/>
          <p:nvPr/>
        </p:nvSpPr>
        <p:spPr>
          <a:xfrm>
            <a:off x="5112155" y="295603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Share of Search</a:t>
            </a:r>
            <a:endParaRPr b="0" i="0" sz="1200" u="none" cap="none" strike="noStrike">
              <a:solidFill>
                <a:srgbClr val="FFFFFF"/>
              </a:solidFill>
              <a:latin typeface="Arial"/>
              <a:ea typeface="Arial"/>
              <a:cs typeface="Arial"/>
              <a:sym typeface="Arial"/>
            </a:endParaRPr>
          </a:p>
        </p:txBody>
      </p:sp>
      <p:sp>
        <p:nvSpPr>
          <p:cNvPr id="419" name="Google Shape;419;p16"/>
          <p:cNvSpPr/>
          <p:nvPr/>
        </p:nvSpPr>
        <p:spPr>
          <a:xfrm>
            <a:off x="10997500" y="2963327"/>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Częstotliwość zakupu</a:t>
            </a:r>
            <a:endParaRPr/>
          </a:p>
        </p:txBody>
      </p:sp>
      <p:sp>
        <p:nvSpPr>
          <p:cNvPr id="420" name="Google Shape;420;p16"/>
          <p:cNvSpPr/>
          <p:nvPr/>
        </p:nvSpPr>
        <p:spPr>
          <a:xfrm>
            <a:off x="6330878" y="3830208"/>
            <a:ext cx="886842"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Trust</a:t>
            </a:r>
            <a:endParaRPr/>
          </a:p>
        </p:txBody>
      </p:sp>
      <p:sp>
        <p:nvSpPr>
          <p:cNvPr id="421" name="Google Shape;421;p16"/>
          <p:cNvSpPr/>
          <p:nvPr/>
        </p:nvSpPr>
        <p:spPr>
          <a:xfrm>
            <a:off x="7283322" y="547416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Purchase intent</a:t>
            </a:r>
            <a:endParaRPr b="0" i="0" sz="1200" u="none" cap="none" strike="noStrike">
              <a:solidFill>
                <a:srgbClr val="FFFFFF"/>
              </a:solidFill>
              <a:latin typeface="Arial"/>
              <a:ea typeface="Arial"/>
              <a:cs typeface="Arial"/>
              <a:sym typeface="Arial"/>
            </a:endParaRPr>
          </a:p>
        </p:txBody>
      </p:sp>
      <p:sp>
        <p:nvSpPr>
          <p:cNvPr id="422" name="Google Shape;422;p16"/>
          <p:cNvSpPr/>
          <p:nvPr/>
        </p:nvSpPr>
        <p:spPr>
          <a:xfrm>
            <a:off x="8543980" y="4118003"/>
            <a:ext cx="1082245" cy="781140"/>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Udział </a:t>
            </a:r>
            <a:r>
              <a:rPr b="0" i="0" lang="pl-PL" sz="1050" u="none" cap="none" strike="noStrike">
                <a:solidFill>
                  <a:srgbClr val="FFFFFF"/>
                </a:solidFill>
                <a:latin typeface="Arial"/>
                <a:ea typeface="Arial"/>
                <a:cs typeface="Arial"/>
                <a:sym typeface="Arial"/>
              </a:rPr>
              <a:t>light / medium / heavy </a:t>
            </a:r>
            <a:r>
              <a:rPr b="0" i="0" lang="pl-PL" sz="1200" u="none" cap="none" strike="noStrike">
                <a:solidFill>
                  <a:srgbClr val="FFFFFF"/>
                </a:solidFill>
                <a:latin typeface="Arial"/>
                <a:ea typeface="Arial"/>
                <a:cs typeface="Arial"/>
                <a:sym typeface="Arial"/>
              </a:rPr>
              <a:t>buyers</a:t>
            </a:r>
            <a:endParaRPr b="0" i="0" sz="1200" u="none" cap="none" strike="noStrike">
              <a:solidFill>
                <a:srgbClr val="FFFFFF"/>
              </a:solidFill>
              <a:latin typeface="Arial"/>
              <a:ea typeface="Arial"/>
              <a:cs typeface="Arial"/>
              <a:sym typeface="Arial"/>
            </a:endParaRPr>
          </a:p>
        </p:txBody>
      </p:sp>
      <p:sp>
        <p:nvSpPr>
          <p:cNvPr id="423" name="Google Shape;423;p16"/>
          <p:cNvSpPr/>
          <p:nvPr/>
        </p:nvSpPr>
        <p:spPr>
          <a:xfrm>
            <a:off x="9734550" y="2954895"/>
            <a:ext cx="1188000" cy="387463"/>
          </a:xfrm>
          <a:prstGeom prst="rect">
            <a:avLst/>
          </a:prstGeom>
          <a:solidFill>
            <a:srgbClr val="1C4F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Re-purchase</a:t>
            </a:r>
            <a:endParaRPr b="0" i="0" sz="1200" u="none" cap="none" strike="noStrike">
              <a:solidFill>
                <a:srgbClr val="FFFFFF"/>
              </a:solidFill>
              <a:latin typeface="Arial"/>
              <a:ea typeface="Arial"/>
              <a:cs typeface="Arial"/>
              <a:sym typeface="Arial"/>
            </a:endParaRPr>
          </a:p>
        </p:txBody>
      </p:sp>
      <p:sp>
        <p:nvSpPr>
          <p:cNvPr id="424" name="Google Shape;424;p16"/>
          <p:cNvSpPr/>
          <p:nvPr/>
        </p:nvSpPr>
        <p:spPr>
          <a:xfrm>
            <a:off x="8500105" y="5474653"/>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%OP do reinwestycji</a:t>
            </a:r>
            <a:endParaRPr/>
          </a:p>
        </p:txBody>
      </p:sp>
      <p:sp>
        <p:nvSpPr>
          <p:cNvPr id="425" name="Google Shape;425;p16"/>
          <p:cNvSpPr/>
          <p:nvPr/>
        </p:nvSpPr>
        <p:spPr>
          <a:xfrm>
            <a:off x="7318570" y="4972301"/>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Odrzucający markę</a:t>
            </a:r>
            <a:endParaRPr/>
          </a:p>
        </p:txBody>
      </p:sp>
      <p:sp>
        <p:nvSpPr>
          <p:cNvPr id="426" name="Google Shape;426;p16"/>
          <p:cNvSpPr/>
          <p:nvPr/>
        </p:nvSpPr>
        <p:spPr>
          <a:xfrm>
            <a:off x="6414308" y="4958655"/>
            <a:ext cx="860361"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Different</a:t>
            </a:r>
            <a:endParaRPr b="0" i="0" sz="1200" u="none" cap="none" strike="noStrike">
              <a:solidFill>
                <a:srgbClr val="FFFFFF"/>
              </a:solidFill>
              <a:latin typeface="Arial"/>
              <a:ea typeface="Arial"/>
              <a:cs typeface="Arial"/>
              <a:sym typeface="Arial"/>
            </a:endParaRPr>
          </a:p>
        </p:txBody>
      </p:sp>
      <p:sp>
        <p:nvSpPr>
          <p:cNvPr id="427" name="Google Shape;427;p16"/>
          <p:cNvSpPr/>
          <p:nvPr/>
        </p:nvSpPr>
        <p:spPr>
          <a:xfrm>
            <a:off x="5078410" y="4338425"/>
            <a:ext cx="1188000" cy="387463"/>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Aggressivity index</a:t>
            </a:r>
            <a:endParaRPr/>
          </a:p>
        </p:txBody>
      </p:sp>
      <p:sp>
        <p:nvSpPr>
          <p:cNvPr id="428" name="Google Shape;428;p16"/>
          <p:cNvSpPr/>
          <p:nvPr/>
        </p:nvSpPr>
        <p:spPr>
          <a:xfrm>
            <a:off x="3881408" y="4340785"/>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safety</a:t>
            </a:r>
            <a:endParaRPr b="0" i="0" sz="1200" u="none" cap="none" strike="noStrike">
              <a:solidFill>
                <a:srgbClr val="FFFFFF"/>
              </a:solidFill>
              <a:latin typeface="Arial"/>
              <a:ea typeface="Arial"/>
              <a:cs typeface="Arial"/>
              <a:sym typeface="Arial"/>
            </a:endParaRPr>
          </a:p>
        </p:txBody>
      </p:sp>
      <p:sp>
        <p:nvSpPr>
          <p:cNvPr id="429" name="Google Shape;429;p16"/>
          <p:cNvSpPr/>
          <p:nvPr/>
        </p:nvSpPr>
        <p:spPr>
          <a:xfrm>
            <a:off x="2654227" y="5509890"/>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Konwersja</a:t>
            </a:r>
            <a:endParaRPr/>
          </a:p>
        </p:txBody>
      </p:sp>
      <p:sp>
        <p:nvSpPr>
          <p:cNvPr id="430" name="Google Shape;430;p16"/>
          <p:cNvSpPr/>
          <p:nvPr/>
        </p:nvSpPr>
        <p:spPr>
          <a:xfrm>
            <a:off x="525386" y="3380769"/>
            <a:ext cx="1188000" cy="387463"/>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Volume on deal</a:t>
            </a:r>
            <a:endParaRPr b="0" i="0" sz="1200" u="none" cap="none" strike="noStrike">
              <a:solidFill>
                <a:srgbClr val="FFFFFF"/>
              </a:solidFill>
              <a:latin typeface="Arial"/>
              <a:ea typeface="Arial"/>
              <a:cs typeface="Arial"/>
              <a:sym typeface="Arial"/>
            </a:endParaRPr>
          </a:p>
        </p:txBody>
      </p:sp>
      <p:sp>
        <p:nvSpPr>
          <p:cNvPr id="431" name="Google Shape;431;p16"/>
          <p:cNvSpPr/>
          <p:nvPr/>
        </p:nvSpPr>
        <p:spPr>
          <a:xfrm>
            <a:off x="3890410" y="5486253"/>
            <a:ext cx="1188000" cy="387463"/>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AVE</a:t>
            </a:r>
            <a:endParaRPr/>
          </a:p>
        </p:txBody>
      </p:sp>
      <p:sp>
        <p:nvSpPr>
          <p:cNvPr id="432" name="Google Shape;432;p16"/>
          <p:cNvSpPr/>
          <p:nvPr/>
        </p:nvSpPr>
        <p:spPr>
          <a:xfrm>
            <a:off x="5142878" y="5967279"/>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Bounce rate</a:t>
            </a:r>
            <a:endParaRPr b="0" i="0" sz="1200" u="none" cap="none" strike="noStrike">
              <a:solidFill>
                <a:srgbClr val="FFFFFF"/>
              </a:solidFill>
              <a:latin typeface="Arial"/>
              <a:ea typeface="Arial"/>
              <a:cs typeface="Arial"/>
              <a:sym typeface="Arial"/>
            </a:endParaRPr>
          </a:p>
        </p:txBody>
      </p:sp>
      <p:sp>
        <p:nvSpPr>
          <p:cNvPr id="433" name="Google Shape;433;p16"/>
          <p:cNvSpPr/>
          <p:nvPr/>
        </p:nvSpPr>
        <p:spPr>
          <a:xfrm>
            <a:off x="5142878" y="6327216"/>
            <a:ext cx="1150576" cy="487905"/>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Czas ładowania strony</a:t>
            </a:r>
            <a:endParaRPr/>
          </a:p>
        </p:txBody>
      </p:sp>
      <p:sp>
        <p:nvSpPr>
          <p:cNvPr id="434" name="Google Shape;434;p16"/>
          <p:cNvSpPr/>
          <p:nvPr/>
        </p:nvSpPr>
        <p:spPr>
          <a:xfrm>
            <a:off x="2676973" y="4984482"/>
            <a:ext cx="1150576" cy="309990"/>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Wizyty  / sesje na stronie</a:t>
            </a:r>
            <a:endParaRPr/>
          </a:p>
        </p:txBody>
      </p:sp>
      <p:sp>
        <p:nvSpPr>
          <p:cNvPr id="435" name="Google Shape;435;p16"/>
          <p:cNvSpPr/>
          <p:nvPr/>
        </p:nvSpPr>
        <p:spPr>
          <a:xfrm>
            <a:off x="3890410" y="5905238"/>
            <a:ext cx="1188000" cy="920491"/>
          </a:xfrm>
          <a:prstGeom prst="rect">
            <a:avLst/>
          </a:prstGeom>
          <a:solidFill>
            <a:schemeClr val="accent6"/>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Efektywność kosztowa (jak np. CPL, CPM, CPC, CPS)</a:t>
            </a:r>
            <a:endParaRPr/>
          </a:p>
        </p:txBody>
      </p:sp>
      <p:sp>
        <p:nvSpPr>
          <p:cNvPr id="436" name="Google Shape;436;p16"/>
          <p:cNvSpPr txBox="1"/>
          <p:nvPr/>
        </p:nvSpPr>
        <p:spPr>
          <a:xfrm>
            <a:off x="11129741" y="-78608"/>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Play"/>
              <a:buNone/>
            </a:pPr>
            <a:r>
              <a:rPr b="0" i="0" lang="pl-PL" sz="1400" u="none" cap="none" strike="noStrike">
                <a:solidFill>
                  <a:srgbClr val="000000"/>
                </a:solidFill>
                <a:latin typeface="Play"/>
                <a:ea typeface="Play"/>
                <a:cs typeface="Play"/>
                <a:sym typeface="Play"/>
              </a:rPr>
              <a:t>Część 2</a:t>
            </a:r>
            <a:endParaRPr/>
          </a:p>
        </p:txBody>
      </p:sp>
      <p:sp>
        <p:nvSpPr>
          <p:cNvPr id="437" name="Google Shape;437;p16"/>
          <p:cNvSpPr/>
          <p:nvPr/>
        </p:nvSpPr>
        <p:spPr>
          <a:xfrm>
            <a:off x="-3475169" y="1518674"/>
            <a:ext cx="2841440" cy="2505265"/>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300"/>
              <a:buFont typeface="Arial"/>
              <a:buNone/>
            </a:pPr>
            <a:r>
              <a:rPr b="0" i="0" lang="pl-PL" sz="1300" u="none" cap="none" strike="noStrike">
                <a:solidFill>
                  <a:srgbClr val="FFFFFF"/>
                </a:solidFill>
                <a:latin typeface="Arial"/>
                <a:ea typeface="Arial"/>
                <a:cs typeface="Arial"/>
                <a:sym typeface="Arial"/>
              </a:rPr>
              <a:t>Ta mapa jest niedokończona. Według mnie umówiliśmy się Michale, że przypiszesz wskaźniki według tego podejścia na jedym slajdzie, nawet jak treść wychodzi poza obszar slajdu, żeby agencja wiedziała jak narysować cała mapę modelu (tak jak Model Szwedzki)</a:t>
            </a:r>
            <a:endParaRPr/>
          </a:p>
        </p:txBody>
      </p:sp>
      <p:sp>
        <p:nvSpPr>
          <p:cNvPr id="438" name="Google Shape;438;p16"/>
          <p:cNvSpPr/>
          <p:nvPr/>
        </p:nvSpPr>
        <p:spPr>
          <a:xfrm>
            <a:off x="-2468378" y="6825729"/>
            <a:ext cx="2633616" cy="1828799"/>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Wskazniki wydajnościowe(efektywność kosztowa) wymienić przykłady w jednym boksie i zasugerować agencji gdzie je umieścić. Może na dole modelu, zaznaczyłam czerwonym prostokątem poza ibrębem slajdu na dole</a:t>
            </a:r>
            <a:endParaRPr/>
          </a:p>
        </p:txBody>
      </p:sp>
      <p:sp>
        <p:nvSpPr>
          <p:cNvPr id="439" name="Google Shape;439;p16"/>
          <p:cNvSpPr/>
          <p:nvPr/>
        </p:nvSpPr>
        <p:spPr>
          <a:xfrm>
            <a:off x="13723200" y="5787779"/>
            <a:ext cx="2633616" cy="1828799"/>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Wskazniki wydajnościowe(efektywność kosztowa) wymienić przykłady w jednym boksie i zasugerować agencji gdzie je umieścić. Może na dole modelu, zaznaczyłam czerwonym prostokątem poza ibrębem slajdu na dole</a:t>
            </a:r>
            <a:endParaRPr/>
          </a:p>
        </p:txBody>
      </p:sp>
      <p:sp>
        <p:nvSpPr>
          <p:cNvPr id="440" name="Google Shape;440;p16"/>
          <p:cNvSpPr/>
          <p:nvPr/>
        </p:nvSpPr>
        <p:spPr>
          <a:xfrm>
            <a:off x="165238" y="11865578"/>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441" name="Google Shape;441;p16"/>
          <p:cNvSpPr/>
          <p:nvPr/>
        </p:nvSpPr>
        <p:spPr>
          <a:xfrm>
            <a:off x="5630889" y="11857074"/>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442" name="Google Shape;442;p16"/>
          <p:cNvSpPr txBox="1"/>
          <p:nvPr/>
        </p:nvSpPr>
        <p:spPr>
          <a:xfrm>
            <a:off x="7594984" y="6371601"/>
            <a:ext cx="492442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pl-PL" sz="1200" u="none" cap="none" strike="noStrike">
                <a:solidFill>
                  <a:srgbClr val="000000"/>
                </a:solidFill>
                <a:latin typeface="Arial"/>
                <a:ea typeface="Arial"/>
                <a:cs typeface="Arial"/>
                <a:sym typeface="Arial"/>
              </a:rPr>
              <a:t>*w definicjach i zaproponowanych dalej zastosowaniach występuje więcej, istotnych dla danych obszarów mierników</a:t>
            </a:r>
            <a:endParaRPr/>
          </a:p>
        </p:txBody>
      </p:sp>
      <p:sp>
        <p:nvSpPr>
          <p:cNvPr id="443" name="Google Shape;443;p16"/>
          <p:cNvSpPr/>
          <p:nvPr/>
        </p:nvSpPr>
        <p:spPr>
          <a:xfrm>
            <a:off x="6404963" y="5933656"/>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inkrementalna</a:t>
            </a:r>
            <a:endParaRPr/>
          </a:p>
        </p:txBody>
      </p:sp>
      <p:sp>
        <p:nvSpPr>
          <p:cNvPr id="444" name="Google Shape;444;p16"/>
          <p:cNvSpPr/>
          <p:nvPr/>
        </p:nvSpPr>
        <p:spPr>
          <a:xfrm>
            <a:off x="6398685" y="6278951"/>
            <a:ext cx="1475178" cy="299175"/>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Sprzedaż bazowa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0"/>
          <p:cNvSpPr/>
          <p:nvPr/>
        </p:nvSpPr>
        <p:spPr>
          <a:xfrm>
            <a:off x="818798" y="3898866"/>
            <a:ext cx="799519"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Index</a:t>
            </a:r>
            <a:endParaRPr/>
          </a:p>
        </p:txBody>
      </p:sp>
      <p:sp>
        <p:nvSpPr>
          <p:cNvPr id="450" name="Google Shape;450;p20"/>
          <p:cNvSpPr/>
          <p:nvPr/>
        </p:nvSpPr>
        <p:spPr>
          <a:xfrm>
            <a:off x="232077" y="3865541"/>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0" i="0" lang="pl-PL" sz="1200" u="none" cap="none" strike="noStrike">
                <a:solidFill>
                  <a:srgbClr val="FFFFFF"/>
                </a:solidFill>
                <a:latin typeface="Calibri"/>
                <a:ea typeface="Calibri"/>
                <a:cs typeface="Calibri"/>
                <a:sym typeface="Calibri"/>
              </a:rPr>
              <a:t>Price</a:t>
            </a:r>
            <a:endParaRPr b="0" i="0" sz="1200" u="none" cap="none" strike="noStrike">
              <a:solidFill>
                <a:srgbClr val="FFFFFF"/>
              </a:solidFill>
              <a:latin typeface="Calibri"/>
              <a:ea typeface="Calibri"/>
              <a:cs typeface="Calibri"/>
              <a:sym typeface="Calibri"/>
            </a:endParaRPr>
          </a:p>
        </p:txBody>
      </p:sp>
      <p:sp>
        <p:nvSpPr>
          <p:cNvPr id="451" name="Google Shape;451;p20"/>
          <p:cNvSpPr txBox="1"/>
          <p:nvPr>
            <p:ph type="title"/>
          </p:nvPr>
        </p:nvSpPr>
        <p:spPr>
          <a:xfrm>
            <a:off x="906069" y="16363"/>
            <a:ext cx="10515600" cy="58780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Font typeface="Poppins Black"/>
              <a:buNone/>
            </a:pPr>
            <a:r>
              <a:rPr b="1" lang="pl-PL" sz="2000"/>
              <a:t>The Effectiveness System 1.0 PL</a:t>
            </a:r>
            <a:br>
              <a:rPr b="1" lang="pl-PL" sz="2000"/>
            </a:br>
            <a:r>
              <a:rPr b="1" lang="pl-PL" sz="1800"/>
              <a:t>Metrics that matter – C-Level </a:t>
            </a:r>
            <a:endParaRPr b="1" sz="2000"/>
          </a:p>
        </p:txBody>
      </p:sp>
      <p:sp>
        <p:nvSpPr>
          <p:cNvPr id="452" name="Google Shape;452;p20"/>
          <p:cNvSpPr txBox="1"/>
          <p:nvPr/>
        </p:nvSpPr>
        <p:spPr>
          <a:xfrm>
            <a:off x="145176" y="685080"/>
            <a:ext cx="227076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MENTAL AVAILABILITY</a:t>
            </a:r>
            <a:endParaRPr/>
          </a:p>
        </p:txBody>
      </p:sp>
      <p:sp>
        <p:nvSpPr>
          <p:cNvPr id="453" name="Google Shape;453;p20"/>
          <p:cNvSpPr txBox="1"/>
          <p:nvPr/>
        </p:nvSpPr>
        <p:spPr>
          <a:xfrm>
            <a:off x="87337" y="5581644"/>
            <a:ext cx="24928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PHISICAL AVAILABILITY</a:t>
            </a:r>
            <a:endParaRPr/>
          </a:p>
        </p:txBody>
      </p:sp>
      <p:pic>
        <p:nvPicPr>
          <p:cNvPr id="454" name="Google Shape;454;p20"/>
          <p:cNvPicPr preferRelativeResize="0"/>
          <p:nvPr/>
        </p:nvPicPr>
        <p:blipFill rotWithShape="1">
          <a:blip r:embed="rId3">
            <a:alphaModFix/>
          </a:blip>
          <a:srcRect b="0" l="0" r="0" t="0"/>
          <a:stretch/>
        </p:blipFill>
        <p:spPr>
          <a:xfrm>
            <a:off x="1017338" y="2817143"/>
            <a:ext cx="818651" cy="814333"/>
          </a:xfrm>
          <a:prstGeom prst="rect">
            <a:avLst/>
          </a:prstGeom>
          <a:noFill/>
          <a:ln>
            <a:noFill/>
          </a:ln>
        </p:spPr>
      </p:pic>
      <p:pic>
        <p:nvPicPr>
          <p:cNvPr id="455" name="Google Shape;455;p20"/>
          <p:cNvPicPr preferRelativeResize="0"/>
          <p:nvPr/>
        </p:nvPicPr>
        <p:blipFill rotWithShape="1">
          <a:blip r:embed="rId4">
            <a:alphaModFix/>
          </a:blip>
          <a:srcRect b="0" l="0" r="0" t="0"/>
          <a:stretch/>
        </p:blipFill>
        <p:spPr>
          <a:xfrm>
            <a:off x="172399" y="2793334"/>
            <a:ext cx="835065" cy="855271"/>
          </a:xfrm>
          <a:prstGeom prst="rect">
            <a:avLst/>
          </a:prstGeom>
          <a:noFill/>
          <a:ln>
            <a:noFill/>
          </a:ln>
        </p:spPr>
      </p:pic>
      <p:pic>
        <p:nvPicPr>
          <p:cNvPr id="456" name="Google Shape;456;p20"/>
          <p:cNvPicPr preferRelativeResize="0"/>
          <p:nvPr/>
        </p:nvPicPr>
        <p:blipFill rotWithShape="1">
          <a:blip r:embed="rId5">
            <a:alphaModFix/>
          </a:blip>
          <a:srcRect b="0" l="0" r="0" t="0"/>
          <a:stretch/>
        </p:blipFill>
        <p:spPr>
          <a:xfrm>
            <a:off x="973697" y="1950539"/>
            <a:ext cx="814333" cy="814333"/>
          </a:xfrm>
          <a:prstGeom prst="rect">
            <a:avLst/>
          </a:prstGeom>
          <a:noFill/>
          <a:ln>
            <a:noFill/>
          </a:ln>
        </p:spPr>
      </p:pic>
      <p:pic>
        <p:nvPicPr>
          <p:cNvPr id="457" name="Google Shape;457;p20"/>
          <p:cNvPicPr preferRelativeResize="0"/>
          <p:nvPr/>
        </p:nvPicPr>
        <p:blipFill rotWithShape="1">
          <a:blip r:embed="rId6">
            <a:alphaModFix/>
          </a:blip>
          <a:srcRect b="0" l="0" r="0" t="0"/>
          <a:stretch/>
        </p:blipFill>
        <p:spPr>
          <a:xfrm>
            <a:off x="159364" y="1950540"/>
            <a:ext cx="814333" cy="814333"/>
          </a:xfrm>
          <a:prstGeom prst="rect">
            <a:avLst/>
          </a:prstGeom>
          <a:noFill/>
          <a:ln>
            <a:noFill/>
          </a:ln>
        </p:spPr>
      </p:pic>
      <p:sp>
        <p:nvSpPr>
          <p:cNvPr id="458" name="Google Shape;458;p20"/>
          <p:cNvSpPr/>
          <p:nvPr/>
        </p:nvSpPr>
        <p:spPr>
          <a:xfrm>
            <a:off x="145176" y="1074396"/>
            <a:ext cx="2472275"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Investment</a:t>
            </a:r>
            <a:endParaRPr/>
          </a:p>
        </p:txBody>
      </p:sp>
      <p:sp>
        <p:nvSpPr>
          <p:cNvPr id="459" name="Google Shape;459;p20"/>
          <p:cNvSpPr/>
          <p:nvPr/>
        </p:nvSpPr>
        <p:spPr>
          <a:xfrm>
            <a:off x="1846763" y="2842155"/>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0" i="0" lang="pl-PL" sz="1050" u="none" cap="none" strike="noStrike">
                <a:solidFill>
                  <a:srgbClr val="FFFFFF"/>
                </a:solidFill>
                <a:latin typeface="Calibri"/>
                <a:ea typeface="Calibri"/>
                <a:cs typeface="Calibri"/>
                <a:sym typeface="Calibri"/>
              </a:rPr>
              <a:t>WM/NWM [%]</a:t>
            </a:r>
            <a:endParaRPr/>
          </a:p>
        </p:txBody>
      </p:sp>
      <p:sp>
        <p:nvSpPr>
          <p:cNvPr id="460" name="Google Shape;460;p20"/>
          <p:cNvSpPr/>
          <p:nvPr/>
        </p:nvSpPr>
        <p:spPr>
          <a:xfrm>
            <a:off x="1844141" y="1949529"/>
            <a:ext cx="770688" cy="806450"/>
          </a:xfrm>
          <a:prstGeom prst="rect">
            <a:avLst/>
          </a:prstGeom>
          <a:solidFill>
            <a:srgbClr val="FFC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0" i="0" lang="pl-PL" sz="1050" u="none" cap="none" strike="noStrike">
                <a:solidFill>
                  <a:srgbClr val="FFFFFF"/>
                </a:solidFill>
                <a:latin typeface="Calibri"/>
                <a:ea typeface="Calibri"/>
                <a:cs typeface="Calibri"/>
                <a:sym typeface="Calibri"/>
              </a:rPr>
              <a:t>Share of Spend</a:t>
            </a:r>
            <a:endParaRPr b="0" i="0" sz="1050" u="none" cap="none" strike="noStrike">
              <a:solidFill>
                <a:srgbClr val="FFFFFF"/>
              </a:solidFill>
              <a:latin typeface="Calibri"/>
              <a:ea typeface="Calibri"/>
              <a:cs typeface="Calibri"/>
              <a:sym typeface="Calibri"/>
            </a:endParaRPr>
          </a:p>
        </p:txBody>
      </p:sp>
      <p:sp>
        <p:nvSpPr>
          <p:cNvPr id="461" name="Google Shape;461;p20"/>
          <p:cNvSpPr/>
          <p:nvPr/>
        </p:nvSpPr>
        <p:spPr>
          <a:xfrm>
            <a:off x="2798812" y="1036269"/>
            <a:ext cx="2601633" cy="806450"/>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Campaign</a:t>
            </a:r>
            <a:endParaRPr b="1" i="0" sz="1600" u="none" cap="none" strike="noStrike">
              <a:solidFill>
                <a:srgbClr val="FFFFFF"/>
              </a:solidFill>
              <a:latin typeface="Calibri"/>
              <a:ea typeface="Calibri"/>
              <a:cs typeface="Calibri"/>
              <a:sym typeface="Calibri"/>
            </a:endParaRPr>
          </a:p>
        </p:txBody>
      </p:sp>
      <p:sp>
        <p:nvSpPr>
          <p:cNvPr id="462" name="Google Shape;462;p20"/>
          <p:cNvSpPr/>
          <p:nvPr/>
        </p:nvSpPr>
        <p:spPr>
          <a:xfrm>
            <a:off x="117057" y="6005228"/>
            <a:ext cx="799519"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Numeric distribution</a:t>
            </a:r>
            <a:endParaRPr b="0" i="0" sz="1200" u="none" cap="none" strike="noStrike">
              <a:solidFill>
                <a:srgbClr val="FFFFFF"/>
              </a:solidFill>
              <a:latin typeface="Arial"/>
              <a:ea typeface="Arial"/>
              <a:cs typeface="Arial"/>
              <a:sym typeface="Arial"/>
            </a:endParaRPr>
          </a:p>
        </p:txBody>
      </p:sp>
      <p:sp>
        <p:nvSpPr>
          <p:cNvPr id="463" name="Google Shape;463;p20"/>
          <p:cNvSpPr/>
          <p:nvPr/>
        </p:nvSpPr>
        <p:spPr>
          <a:xfrm>
            <a:off x="986669" y="6013170"/>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Weighted distribution</a:t>
            </a:r>
            <a:endParaRPr b="0" i="0" sz="1200" u="none" cap="none" strike="noStrike">
              <a:solidFill>
                <a:srgbClr val="FFFFFF"/>
              </a:solidFill>
              <a:latin typeface="Arial"/>
              <a:ea typeface="Arial"/>
              <a:cs typeface="Arial"/>
              <a:sym typeface="Arial"/>
            </a:endParaRPr>
          </a:p>
        </p:txBody>
      </p:sp>
      <p:sp>
        <p:nvSpPr>
          <p:cNvPr id="464" name="Google Shape;464;p20"/>
          <p:cNvSpPr/>
          <p:nvPr/>
        </p:nvSpPr>
        <p:spPr>
          <a:xfrm>
            <a:off x="2802411" y="6027206"/>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 Share of shelf</a:t>
            </a:r>
            <a:endParaRPr b="0" i="0" sz="1200" u="none" cap="none" strike="noStrike">
              <a:solidFill>
                <a:srgbClr val="FFFFFF"/>
              </a:solidFill>
              <a:latin typeface="Arial"/>
              <a:ea typeface="Arial"/>
              <a:cs typeface="Arial"/>
              <a:sym typeface="Arial"/>
            </a:endParaRPr>
          </a:p>
        </p:txBody>
      </p:sp>
      <p:sp>
        <p:nvSpPr>
          <p:cNvPr id="465" name="Google Shape;465;p20"/>
          <p:cNvSpPr/>
          <p:nvPr/>
        </p:nvSpPr>
        <p:spPr>
          <a:xfrm>
            <a:off x="3704575" y="6027206"/>
            <a:ext cx="849320" cy="765158"/>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Visibility in PoS</a:t>
            </a:r>
            <a:endParaRPr b="0" i="0" sz="1200" u="none" cap="none" strike="noStrike">
              <a:solidFill>
                <a:srgbClr val="FFFFFF"/>
              </a:solidFill>
              <a:latin typeface="Arial"/>
              <a:ea typeface="Arial"/>
              <a:cs typeface="Arial"/>
              <a:sym typeface="Arial"/>
            </a:endParaRPr>
          </a:p>
        </p:txBody>
      </p:sp>
      <p:sp>
        <p:nvSpPr>
          <p:cNvPr id="466" name="Google Shape;466;p20"/>
          <p:cNvSpPr/>
          <p:nvPr/>
        </p:nvSpPr>
        <p:spPr>
          <a:xfrm>
            <a:off x="2805166" y="1959751"/>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Awareness/ Ad Recall</a:t>
            </a:r>
            <a:endParaRPr b="1" i="0" sz="1200" u="none" cap="none" strike="noStrike">
              <a:solidFill>
                <a:srgbClr val="FFFFFF"/>
              </a:solidFill>
              <a:latin typeface="Calibri"/>
              <a:ea typeface="Calibri"/>
              <a:cs typeface="Calibri"/>
              <a:sym typeface="Calibri"/>
            </a:endParaRPr>
          </a:p>
        </p:txBody>
      </p:sp>
      <p:sp>
        <p:nvSpPr>
          <p:cNvPr id="467" name="Google Shape;467;p20"/>
          <p:cNvSpPr/>
          <p:nvPr/>
        </p:nvSpPr>
        <p:spPr>
          <a:xfrm>
            <a:off x="3692056" y="1955218"/>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Liking</a:t>
            </a:r>
            <a:endParaRPr b="1" i="0" sz="1600" u="none" cap="none" strike="noStrike">
              <a:solidFill>
                <a:srgbClr val="FFFFFF"/>
              </a:solidFill>
              <a:latin typeface="Calibri"/>
              <a:ea typeface="Calibri"/>
              <a:cs typeface="Calibri"/>
              <a:sym typeface="Calibri"/>
            </a:endParaRPr>
          </a:p>
        </p:txBody>
      </p:sp>
      <p:sp>
        <p:nvSpPr>
          <p:cNvPr id="468" name="Google Shape;468;p20"/>
          <p:cNvSpPr/>
          <p:nvPr/>
        </p:nvSpPr>
        <p:spPr>
          <a:xfrm>
            <a:off x="4570431" y="1959571"/>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Branding</a:t>
            </a:r>
            <a:endParaRPr b="1" i="0" sz="1600" u="none" cap="none" strike="noStrike">
              <a:solidFill>
                <a:srgbClr val="FFFFFF"/>
              </a:solidFill>
              <a:latin typeface="Calibri"/>
              <a:ea typeface="Calibri"/>
              <a:cs typeface="Calibri"/>
              <a:sym typeface="Calibri"/>
            </a:endParaRPr>
          </a:p>
        </p:txBody>
      </p:sp>
      <p:sp>
        <p:nvSpPr>
          <p:cNvPr id="469" name="Google Shape;469;p20"/>
          <p:cNvSpPr/>
          <p:nvPr/>
        </p:nvSpPr>
        <p:spPr>
          <a:xfrm>
            <a:off x="5489362" y="1036269"/>
            <a:ext cx="2601633"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a:t>
            </a:r>
            <a:endParaRPr/>
          </a:p>
        </p:txBody>
      </p:sp>
      <p:sp>
        <p:nvSpPr>
          <p:cNvPr id="470" name="Google Shape;470;p20"/>
          <p:cNvSpPr/>
          <p:nvPr/>
        </p:nvSpPr>
        <p:spPr>
          <a:xfrm>
            <a:off x="5539247" y="2856762"/>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Awareness/ Salience</a:t>
            </a:r>
            <a:endParaRPr b="1" i="0" sz="1400" u="none" cap="none" strike="noStrike">
              <a:solidFill>
                <a:srgbClr val="FFFFFF"/>
              </a:solidFill>
              <a:latin typeface="Calibri"/>
              <a:ea typeface="Calibri"/>
              <a:cs typeface="Calibri"/>
              <a:sym typeface="Calibri"/>
            </a:endParaRPr>
          </a:p>
        </p:txBody>
      </p:sp>
      <p:sp>
        <p:nvSpPr>
          <p:cNvPr id="471" name="Google Shape;471;p20"/>
          <p:cNvSpPr/>
          <p:nvPr/>
        </p:nvSpPr>
        <p:spPr>
          <a:xfrm>
            <a:off x="2758432" y="2852377"/>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Distinctiveness</a:t>
            </a:r>
            <a:endParaRPr b="1" i="0" sz="1600" u="none" cap="none" strike="noStrike">
              <a:solidFill>
                <a:srgbClr val="FFFFFF"/>
              </a:solidFill>
              <a:latin typeface="Calibri"/>
              <a:ea typeface="Calibri"/>
              <a:cs typeface="Calibri"/>
              <a:sym typeface="Calibri"/>
            </a:endParaRPr>
          </a:p>
        </p:txBody>
      </p:sp>
      <p:sp>
        <p:nvSpPr>
          <p:cNvPr id="472" name="Google Shape;472;p20"/>
          <p:cNvSpPr/>
          <p:nvPr/>
        </p:nvSpPr>
        <p:spPr>
          <a:xfrm>
            <a:off x="5503396" y="1928159"/>
            <a:ext cx="878048"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Penetration</a:t>
            </a:r>
            <a:endParaRPr b="1" i="0" sz="1600" u="none" cap="none" strike="noStrike">
              <a:solidFill>
                <a:srgbClr val="FFFFFF"/>
              </a:solidFill>
              <a:latin typeface="Calibri"/>
              <a:ea typeface="Calibri"/>
              <a:cs typeface="Calibri"/>
              <a:sym typeface="Calibri"/>
            </a:endParaRPr>
          </a:p>
        </p:txBody>
      </p:sp>
      <p:sp>
        <p:nvSpPr>
          <p:cNvPr id="473" name="Google Shape;473;p20"/>
          <p:cNvSpPr/>
          <p:nvPr/>
        </p:nvSpPr>
        <p:spPr>
          <a:xfrm>
            <a:off x="6442951" y="1911841"/>
            <a:ext cx="849841"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Brand Liking</a:t>
            </a:r>
            <a:endParaRPr b="1" i="0" sz="1600" u="none" cap="none" strike="noStrike">
              <a:solidFill>
                <a:srgbClr val="FFFFFF"/>
              </a:solidFill>
              <a:latin typeface="Calibri"/>
              <a:ea typeface="Calibri"/>
              <a:cs typeface="Calibri"/>
              <a:sym typeface="Calibri"/>
            </a:endParaRPr>
          </a:p>
        </p:txBody>
      </p:sp>
      <p:sp>
        <p:nvSpPr>
          <p:cNvPr id="474" name="Google Shape;474;p20"/>
          <p:cNvSpPr/>
          <p:nvPr/>
        </p:nvSpPr>
        <p:spPr>
          <a:xfrm>
            <a:off x="7346271" y="1898264"/>
            <a:ext cx="751296" cy="806450"/>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Meaningful/ Relevance</a:t>
            </a:r>
            <a:endParaRPr b="1" i="0" sz="1100" u="none" cap="none" strike="noStrike">
              <a:solidFill>
                <a:srgbClr val="FFFFFF"/>
              </a:solidFill>
              <a:latin typeface="Calibri"/>
              <a:ea typeface="Calibri"/>
              <a:cs typeface="Calibri"/>
              <a:sym typeface="Calibri"/>
            </a:endParaRPr>
          </a:p>
        </p:txBody>
      </p:sp>
      <p:sp>
        <p:nvSpPr>
          <p:cNvPr id="475" name="Google Shape;475;p20"/>
          <p:cNvSpPr/>
          <p:nvPr/>
        </p:nvSpPr>
        <p:spPr>
          <a:xfrm>
            <a:off x="3711108" y="2847417"/>
            <a:ext cx="824470" cy="796228"/>
          </a:xfrm>
          <a:prstGeom prst="rect">
            <a:avLst/>
          </a:prstGeom>
          <a:solidFill>
            <a:srgbClr val="0CC8F4"/>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Continuity [WoA]</a:t>
            </a:r>
            <a:endParaRPr/>
          </a:p>
        </p:txBody>
      </p:sp>
      <p:sp>
        <p:nvSpPr>
          <p:cNvPr id="476" name="Google Shape;476;p20"/>
          <p:cNvSpPr/>
          <p:nvPr/>
        </p:nvSpPr>
        <p:spPr>
          <a:xfrm>
            <a:off x="4618153" y="6033385"/>
            <a:ext cx="849320" cy="752799"/>
          </a:xfrm>
          <a:prstGeom prst="rect">
            <a:avLst/>
          </a:prstGeom>
          <a:solidFill>
            <a:srgbClr val="008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Traffic/ Own PoS</a:t>
            </a:r>
            <a:endParaRPr b="0" i="0" sz="1200" u="none" cap="none" strike="noStrike">
              <a:solidFill>
                <a:srgbClr val="FFFFFF"/>
              </a:solidFill>
              <a:latin typeface="Arial"/>
              <a:ea typeface="Arial"/>
              <a:cs typeface="Arial"/>
              <a:sym typeface="Arial"/>
            </a:endParaRPr>
          </a:p>
        </p:txBody>
      </p:sp>
      <p:sp>
        <p:nvSpPr>
          <p:cNvPr id="477" name="Google Shape;477;p20"/>
          <p:cNvSpPr/>
          <p:nvPr/>
        </p:nvSpPr>
        <p:spPr>
          <a:xfrm>
            <a:off x="8175962" y="1005785"/>
            <a:ext cx="2474621"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Business</a:t>
            </a:r>
            <a:endParaRPr/>
          </a:p>
        </p:txBody>
      </p:sp>
      <p:sp>
        <p:nvSpPr>
          <p:cNvPr id="478" name="Google Shape;478;p20"/>
          <p:cNvSpPr txBox="1"/>
          <p:nvPr/>
        </p:nvSpPr>
        <p:spPr>
          <a:xfrm>
            <a:off x="229676" y="394560"/>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Calibri"/>
              <a:buNone/>
            </a:pPr>
            <a:r>
              <a:rPr b="0" i="0" lang="pl-PL" sz="1600" u="none" cap="none" strike="noStrike">
                <a:solidFill>
                  <a:srgbClr val="7F7F7F"/>
                </a:solidFill>
                <a:latin typeface="Calibri"/>
                <a:ea typeface="Calibri"/>
                <a:cs typeface="Calibri"/>
                <a:sym typeface="Calibri"/>
              </a:rPr>
              <a:t>Investment</a:t>
            </a:r>
            <a:endParaRPr/>
          </a:p>
        </p:txBody>
      </p:sp>
      <p:sp>
        <p:nvSpPr>
          <p:cNvPr id="479" name="Google Shape;479;p20"/>
          <p:cNvSpPr txBox="1"/>
          <p:nvPr/>
        </p:nvSpPr>
        <p:spPr>
          <a:xfrm>
            <a:off x="7591325" y="451183"/>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Calibri"/>
              <a:buNone/>
            </a:pPr>
            <a:r>
              <a:rPr b="0" i="0" lang="pl-PL" sz="1600" u="none" cap="none" strike="noStrike">
                <a:solidFill>
                  <a:srgbClr val="7F7F7F"/>
                </a:solidFill>
                <a:latin typeface="Calibri"/>
                <a:ea typeface="Calibri"/>
                <a:cs typeface="Calibri"/>
                <a:sym typeface="Calibri"/>
              </a:rPr>
              <a:t>Outcomes</a:t>
            </a:r>
            <a:endParaRPr b="0" i="0" sz="1600" u="none" cap="none" strike="noStrike">
              <a:solidFill>
                <a:srgbClr val="7F7F7F"/>
              </a:solidFill>
              <a:latin typeface="Calibri"/>
              <a:ea typeface="Calibri"/>
              <a:cs typeface="Calibri"/>
              <a:sym typeface="Calibri"/>
            </a:endParaRPr>
          </a:p>
        </p:txBody>
      </p:sp>
      <p:sp>
        <p:nvSpPr>
          <p:cNvPr id="480" name="Google Shape;480;p20"/>
          <p:cNvSpPr/>
          <p:nvPr/>
        </p:nvSpPr>
        <p:spPr>
          <a:xfrm>
            <a:off x="8189262" y="1928725"/>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Sales Revenue</a:t>
            </a:r>
            <a:endParaRPr b="1" i="0" sz="1400" u="none" cap="none" strike="noStrike">
              <a:solidFill>
                <a:srgbClr val="FFFFFF"/>
              </a:solidFill>
              <a:latin typeface="Calibri"/>
              <a:ea typeface="Calibri"/>
              <a:cs typeface="Calibri"/>
              <a:sym typeface="Calibri"/>
            </a:endParaRPr>
          </a:p>
        </p:txBody>
      </p:sp>
      <p:sp>
        <p:nvSpPr>
          <p:cNvPr id="481" name="Google Shape;481;p20"/>
          <p:cNvSpPr/>
          <p:nvPr/>
        </p:nvSpPr>
        <p:spPr>
          <a:xfrm>
            <a:off x="8997572" y="1911841"/>
            <a:ext cx="855289"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Market Share - Value</a:t>
            </a:r>
            <a:endParaRPr/>
          </a:p>
        </p:txBody>
      </p:sp>
      <p:sp>
        <p:nvSpPr>
          <p:cNvPr id="482" name="Google Shape;482;p20"/>
          <p:cNvSpPr/>
          <p:nvPr/>
        </p:nvSpPr>
        <p:spPr>
          <a:xfrm>
            <a:off x="9902769" y="1889555"/>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Profit</a:t>
            </a:r>
            <a:endParaRPr/>
          </a:p>
        </p:txBody>
      </p:sp>
      <p:sp>
        <p:nvSpPr>
          <p:cNvPr id="483" name="Google Shape;483;p20"/>
          <p:cNvSpPr/>
          <p:nvPr/>
        </p:nvSpPr>
        <p:spPr>
          <a:xfrm>
            <a:off x="8189262" y="2807620"/>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ROAS</a:t>
            </a:r>
            <a:endParaRPr/>
          </a:p>
        </p:txBody>
      </p:sp>
      <p:sp>
        <p:nvSpPr>
          <p:cNvPr id="484" name="Google Shape;484;p20"/>
          <p:cNvSpPr/>
          <p:nvPr/>
        </p:nvSpPr>
        <p:spPr>
          <a:xfrm>
            <a:off x="9047053" y="2768430"/>
            <a:ext cx="805807"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Net Contribution [ROCE]</a:t>
            </a:r>
            <a:endParaRPr/>
          </a:p>
        </p:txBody>
      </p:sp>
      <p:sp>
        <p:nvSpPr>
          <p:cNvPr id="485" name="Google Shape;485;p20"/>
          <p:cNvSpPr/>
          <p:nvPr/>
        </p:nvSpPr>
        <p:spPr>
          <a:xfrm>
            <a:off x="9935671" y="2793334"/>
            <a:ext cx="751296" cy="806450"/>
          </a:xfrm>
          <a:prstGeom prst="rect">
            <a:avLst/>
          </a:prstGeom>
          <a:solidFill>
            <a:srgbClr val="C0000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Price development/ Elasticity</a:t>
            </a:r>
            <a:endParaRPr b="1" i="0" sz="1050" u="none" cap="none" strike="noStrike">
              <a:solidFill>
                <a:srgbClr val="FFFFFF"/>
              </a:solidFill>
              <a:latin typeface="Calibri"/>
              <a:ea typeface="Calibri"/>
              <a:cs typeface="Calibri"/>
              <a:sym typeface="Calibri"/>
            </a:endParaRPr>
          </a:p>
        </p:txBody>
      </p:sp>
      <p:sp>
        <p:nvSpPr>
          <p:cNvPr id="486" name="Google Shape;486;p20"/>
          <p:cNvSpPr/>
          <p:nvPr/>
        </p:nvSpPr>
        <p:spPr>
          <a:xfrm>
            <a:off x="6505893" y="2847650"/>
            <a:ext cx="875963" cy="779099"/>
          </a:xfrm>
          <a:prstGeom prst="rect">
            <a:avLst/>
          </a:prstGeom>
          <a:solidFill>
            <a:srgbClr val="7030A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1" i="0" lang="pl-PL" sz="1400" u="none" cap="none" strike="noStrike">
                <a:solidFill>
                  <a:srgbClr val="FFFFFF"/>
                </a:solidFill>
                <a:latin typeface="Calibri"/>
                <a:ea typeface="Calibri"/>
                <a:cs typeface="Calibri"/>
                <a:sym typeface="Calibri"/>
              </a:rPr>
              <a:t>Preferece</a:t>
            </a:r>
            <a:endParaRPr b="1" i="0" sz="1400" u="none" cap="none" strike="noStrike">
              <a:solidFill>
                <a:srgbClr val="FFFFFF"/>
              </a:solidFill>
              <a:latin typeface="Calibri"/>
              <a:ea typeface="Calibri"/>
              <a:cs typeface="Calibri"/>
              <a:sym typeface="Calibri"/>
            </a:endParaRPr>
          </a:p>
        </p:txBody>
      </p:sp>
      <p:sp>
        <p:nvSpPr>
          <p:cNvPr id="487" name="Google Shape;487;p20"/>
          <p:cNvSpPr/>
          <p:nvPr/>
        </p:nvSpPr>
        <p:spPr>
          <a:xfrm>
            <a:off x="10735550" y="984284"/>
            <a:ext cx="1431230"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Relations</a:t>
            </a:r>
            <a:endParaRPr/>
          </a:p>
        </p:txBody>
      </p:sp>
      <p:sp>
        <p:nvSpPr>
          <p:cNvPr id="488" name="Google Shape;488;p20"/>
          <p:cNvSpPr/>
          <p:nvPr/>
        </p:nvSpPr>
        <p:spPr>
          <a:xfrm>
            <a:off x="10735550" y="1907425"/>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Customer Satisfaction</a:t>
            </a:r>
            <a:endParaRPr b="1" i="0" sz="1100" u="none" cap="none" strike="noStrike">
              <a:solidFill>
                <a:srgbClr val="FFFFFF"/>
              </a:solidFill>
              <a:latin typeface="Calibri"/>
              <a:ea typeface="Calibri"/>
              <a:cs typeface="Calibri"/>
              <a:sym typeface="Calibri"/>
            </a:endParaRPr>
          </a:p>
        </p:txBody>
      </p:sp>
      <p:sp>
        <p:nvSpPr>
          <p:cNvPr id="489" name="Google Shape;489;p20"/>
          <p:cNvSpPr/>
          <p:nvPr/>
        </p:nvSpPr>
        <p:spPr>
          <a:xfrm>
            <a:off x="11480661" y="1907425"/>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Recomendation [NPS]</a:t>
            </a:r>
            <a:endParaRPr/>
          </a:p>
        </p:txBody>
      </p:sp>
      <p:sp>
        <p:nvSpPr>
          <p:cNvPr id="490" name="Google Shape;490;p20"/>
          <p:cNvSpPr/>
          <p:nvPr/>
        </p:nvSpPr>
        <p:spPr>
          <a:xfrm>
            <a:off x="10769778" y="2789373"/>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Avg Customer Value</a:t>
            </a:r>
            <a:endParaRPr/>
          </a:p>
        </p:txBody>
      </p:sp>
      <p:sp>
        <p:nvSpPr>
          <p:cNvPr id="491" name="Google Shape;491;p20"/>
          <p:cNvSpPr/>
          <p:nvPr/>
        </p:nvSpPr>
        <p:spPr>
          <a:xfrm>
            <a:off x="2785749" y="3731578"/>
            <a:ext cx="2601633" cy="585315"/>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1" i="0" lang="pl-PL" sz="1600" u="none" cap="none" strike="noStrike">
                <a:solidFill>
                  <a:srgbClr val="FFFFFF"/>
                </a:solidFill>
                <a:latin typeface="Calibri"/>
                <a:ea typeface="Calibri"/>
                <a:cs typeface="Calibri"/>
                <a:sym typeface="Calibri"/>
              </a:rPr>
              <a:t>Digital &amp; Media Performance</a:t>
            </a:r>
            <a:endParaRPr/>
          </a:p>
        </p:txBody>
      </p:sp>
      <p:sp>
        <p:nvSpPr>
          <p:cNvPr id="492" name="Google Shape;492;p20"/>
          <p:cNvSpPr/>
          <p:nvPr/>
        </p:nvSpPr>
        <p:spPr>
          <a:xfrm>
            <a:off x="2800812" y="438509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E-commerce/ Conversion</a:t>
            </a:r>
            <a:endParaRPr/>
          </a:p>
        </p:txBody>
      </p:sp>
      <p:sp>
        <p:nvSpPr>
          <p:cNvPr id="493" name="Google Shape;493;p20"/>
          <p:cNvSpPr/>
          <p:nvPr/>
        </p:nvSpPr>
        <p:spPr>
          <a:xfrm>
            <a:off x="3702144" y="440686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Share of search</a:t>
            </a:r>
            <a:endParaRPr b="1" i="0" sz="1200" u="none" cap="none" strike="noStrike">
              <a:solidFill>
                <a:srgbClr val="FFFFFF"/>
              </a:solidFill>
              <a:latin typeface="Calibri"/>
              <a:ea typeface="Calibri"/>
              <a:cs typeface="Calibri"/>
              <a:sym typeface="Calibri"/>
            </a:endParaRPr>
          </a:p>
        </p:txBody>
      </p:sp>
      <p:sp>
        <p:nvSpPr>
          <p:cNvPr id="494" name="Google Shape;494;p20"/>
          <p:cNvSpPr/>
          <p:nvPr/>
        </p:nvSpPr>
        <p:spPr>
          <a:xfrm>
            <a:off x="4603476" y="4406864"/>
            <a:ext cx="824470" cy="796228"/>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1" i="0" lang="pl-PL" sz="1200" u="none" cap="none" strike="noStrike">
                <a:solidFill>
                  <a:srgbClr val="FFFFFF"/>
                </a:solidFill>
                <a:latin typeface="Calibri"/>
                <a:ea typeface="Calibri"/>
                <a:cs typeface="Calibri"/>
                <a:sym typeface="Calibri"/>
              </a:rPr>
              <a:t>Engagement/[Content Interest]</a:t>
            </a:r>
            <a:endParaRPr/>
          </a:p>
        </p:txBody>
      </p:sp>
      <p:sp>
        <p:nvSpPr>
          <p:cNvPr id="495" name="Google Shape;495;p20"/>
          <p:cNvSpPr/>
          <p:nvPr/>
        </p:nvSpPr>
        <p:spPr>
          <a:xfrm>
            <a:off x="2805164" y="5234173"/>
            <a:ext cx="824470" cy="720721"/>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Cost Efficiency [CPRP,CPL etc]</a:t>
            </a:r>
            <a:endParaRPr/>
          </a:p>
        </p:txBody>
      </p:sp>
      <p:sp>
        <p:nvSpPr>
          <p:cNvPr id="496" name="Google Shape;496;p20"/>
          <p:cNvSpPr/>
          <p:nvPr/>
        </p:nvSpPr>
        <p:spPr>
          <a:xfrm>
            <a:off x="3723917" y="5273359"/>
            <a:ext cx="824470" cy="720721"/>
          </a:xfrm>
          <a:prstGeom prst="rect">
            <a:avLst/>
          </a:prstGeom>
          <a:solidFill>
            <a:srgbClr val="0070C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50"/>
              <a:buFont typeface="Calibri"/>
              <a:buNone/>
            </a:pPr>
            <a:r>
              <a:rPr b="1" i="0" lang="pl-PL" sz="1050" u="none" cap="none" strike="noStrike">
                <a:solidFill>
                  <a:srgbClr val="FFFFFF"/>
                </a:solidFill>
                <a:latin typeface="Calibri"/>
                <a:ea typeface="Calibri"/>
                <a:cs typeface="Calibri"/>
                <a:sym typeface="Calibri"/>
              </a:rPr>
              <a:t>Ad Verification</a:t>
            </a:r>
            <a:endParaRPr b="1" i="0" sz="1050" u="none" cap="none" strike="noStrike">
              <a:solidFill>
                <a:srgbClr val="FFFFFF"/>
              </a:solidFill>
              <a:latin typeface="Calibri"/>
              <a:ea typeface="Calibri"/>
              <a:cs typeface="Calibri"/>
              <a:sym typeface="Calibri"/>
            </a:endParaRPr>
          </a:p>
        </p:txBody>
      </p:sp>
      <p:sp>
        <p:nvSpPr>
          <p:cNvPr id="497" name="Google Shape;497;p20"/>
          <p:cNvSpPr/>
          <p:nvPr/>
        </p:nvSpPr>
        <p:spPr>
          <a:xfrm>
            <a:off x="11488236" y="2793724"/>
            <a:ext cx="686119" cy="806450"/>
          </a:xfrm>
          <a:prstGeom prst="rect">
            <a:avLst/>
          </a:prstGeom>
          <a:solidFill>
            <a:srgbClr val="00B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1" i="0" lang="pl-PL" sz="1100" u="none" cap="none" strike="noStrike">
                <a:solidFill>
                  <a:srgbClr val="FFFFFF"/>
                </a:solidFill>
                <a:latin typeface="Calibri"/>
                <a:ea typeface="Calibri"/>
                <a:cs typeface="Calibri"/>
                <a:sym typeface="Calibri"/>
              </a:rPr>
              <a:t>CLV</a:t>
            </a:r>
            <a:endParaRPr/>
          </a:p>
        </p:txBody>
      </p:sp>
      <p:sp>
        <p:nvSpPr>
          <p:cNvPr id="498" name="Google Shape;498;p20"/>
          <p:cNvSpPr txBox="1"/>
          <p:nvPr/>
        </p:nvSpPr>
        <p:spPr>
          <a:xfrm>
            <a:off x="3068752" y="399643"/>
            <a:ext cx="227076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F7F7F"/>
              </a:buClr>
              <a:buSzPts val="1600"/>
              <a:buFont typeface="Calibri"/>
              <a:buNone/>
            </a:pPr>
            <a:r>
              <a:rPr b="0" i="0" lang="pl-PL" sz="1600" u="none" cap="none" strike="noStrike">
                <a:solidFill>
                  <a:srgbClr val="7F7F7F"/>
                </a:solidFill>
                <a:latin typeface="Calibri"/>
                <a:ea typeface="Calibri"/>
                <a:cs typeface="Calibri"/>
                <a:sym typeface="Calibri"/>
              </a:rPr>
              <a:t>Actions</a:t>
            </a:r>
            <a:endParaRPr/>
          </a:p>
        </p:txBody>
      </p:sp>
      <p:sp>
        <p:nvSpPr>
          <p:cNvPr id="499" name="Google Shape;499;p20"/>
          <p:cNvSpPr/>
          <p:nvPr/>
        </p:nvSpPr>
        <p:spPr>
          <a:xfrm rot="5400000">
            <a:off x="8651717" y="-2298305"/>
            <a:ext cx="233614" cy="6324444"/>
          </a:xfrm>
          <a:prstGeom prst="righ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Poppins"/>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1"/>
          <p:cNvSpPr txBox="1"/>
          <p:nvPr>
            <p:ph idx="1" type="body"/>
          </p:nvPr>
        </p:nvSpPr>
        <p:spPr>
          <a:xfrm>
            <a:off x="-282180" y="157710"/>
            <a:ext cx="12649200" cy="25285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b="1" lang="pl-PL" sz="3600"/>
              <a:t>Model efektywnego marketingu</a:t>
            </a:r>
            <a:br>
              <a:rPr lang="pl-PL" sz="3600"/>
            </a:br>
            <a:r>
              <a:rPr b="1" lang="pl-PL" sz="3200"/>
              <a:t>– mapa głównych* wskaźników obszarów</a:t>
            </a:r>
            <a:endParaRPr/>
          </a:p>
        </p:txBody>
      </p:sp>
      <p:sp>
        <p:nvSpPr>
          <p:cNvPr id="506" name="Google Shape;506;p21"/>
          <p:cNvSpPr/>
          <p:nvPr/>
        </p:nvSpPr>
        <p:spPr>
          <a:xfrm>
            <a:off x="591905" y="1182273"/>
            <a:ext cx="4860000" cy="994558"/>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Budowanie dostępności </a:t>
            </a:r>
            <a:endParaRPr/>
          </a:p>
        </p:txBody>
      </p:sp>
      <p:sp>
        <p:nvSpPr>
          <p:cNvPr id="507" name="Google Shape;507;p21"/>
          <p:cNvSpPr/>
          <p:nvPr/>
        </p:nvSpPr>
        <p:spPr>
          <a:xfrm>
            <a:off x="6421259" y="1182273"/>
            <a:ext cx="4860000" cy="994558"/>
          </a:xfrm>
          <a:prstGeom prst="rect">
            <a:avLst/>
          </a:prstGeom>
          <a:solidFill>
            <a:srgbClr val="2569A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Arial"/>
              <a:buNone/>
            </a:pPr>
            <a:r>
              <a:rPr b="1" i="0" lang="pl-PL" sz="2200" u="none" cap="none" strike="noStrike">
                <a:solidFill>
                  <a:srgbClr val="FFFFFF"/>
                </a:solidFill>
                <a:latin typeface="Arial"/>
                <a:ea typeface="Arial"/>
                <a:cs typeface="Arial"/>
                <a:sym typeface="Arial"/>
              </a:rPr>
              <a:t>Efektywność </a:t>
            </a:r>
            <a:endParaRPr/>
          </a:p>
        </p:txBody>
      </p:sp>
      <p:sp>
        <p:nvSpPr>
          <p:cNvPr id="508" name="Google Shape;508;p21"/>
          <p:cNvSpPr/>
          <p:nvPr/>
        </p:nvSpPr>
        <p:spPr>
          <a:xfrm rot="-5400000">
            <a:off x="5479291" y="1256379"/>
            <a:ext cx="914400" cy="914400"/>
          </a:xfrm>
          <a:prstGeom prst="mathMultiply">
            <a:avLst>
              <a:gd fmla="val 23520" name="adj1"/>
            </a:avLst>
          </a:prstGeom>
          <a:gradFill>
            <a:gsLst>
              <a:gs pos="0">
                <a:srgbClr val="289C28"/>
              </a:gs>
              <a:gs pos="58000">
                <a:srgbClr val="8BDAFF"/>
              </a:gs>
              <a:gs pos="83000">
                <a:srgbClr val="4E95D9"/>
              </a:gs>
              <a:gs pos="100000">
                <a:srgbClr val="2569AD"/>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Poppins"/>
              <a:buNone/>
            </a:pPr>
            <a:r>
              <a:t/>
            </a:r>
            <a:endParaRPr b="0" i="0" sz="1800" u="none" cap="none" strike="noStrike">
              <a:solidFill>
                <a:srgbClr val="FFFFFF"/>
              </a:solidFill>
              <a:latin typeface="Arial"/>
              <a:ea typeface="Arial"/>
              <a:cs typeface="Arial"/>
              <a:sym typeface="Arial"/>
            </a:endParaRPr>
          </a:p>
        </p:txBody>
      </p:sp>
      <p:sp>
        <p:nvSpPr>
          <p:cNvPr id="509" name="Google Shape;509;p21"/>
          <p:cNvSpPr txBox="1"/>
          <p:nvPr/>
        </p:nvSpPr>
        <p:spPr>
          <a:xfrm>
            <a:off x="11129741" y="-78608"/>
            <a:ext cx="1702877" cy="61834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Play"/>
              <a:buNone/>
            </a:pPr>
            <a:r>
              <a:rPr b="0" i="0" lang="pl-PL" sz="1400" u="none" cap="none" strike="noStrike">
                <a:solidFill>
                  <a:srgbClr val="000000"/>
                </a:solidFill>
                <a:latin typeface="Play"/>
                <a:ea typeface="Play"/>
                <a:cs typeface="Play"/>
                <a:sym typeface="Play"/>
              </a:rPr>
              <a:t>Część 2</a:t>
            </a:r>
            <a:endParaRPr/>
          </a:p>
        </p:txBody>
      </p:sp>
      <p:sp>
        <p:nvSpPr>
          <p:cNvPr id="510" name="Google Shape;510;p21"/>
          <p:cNvSpPr/>
          <p:nvPr/>
        </p:nvSpPr>
        <p:spPr>
          <a:xfrm>
            <a:off x="165238" y="11865578"/>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511" name="Google Shape;511;p21"/>
          <p:cNvSpPr/>
          <p:nvPr/>
        </p:nvSpPr>
        <p:spPr>
          <a:xfrm>
            <a:off x="5630889" y="11857074"/>
            <a:ext cx="5291661" cy="1085414"/>
          </a:xfrm>
          <a:prstGeom prst="rect">
            <a:avLst/>
          </a:prstGeom>
          <a:solidFill>
            <a:srgbClr val="FF0000"/>
          </a:solidFill>
          <a:ln cap="flat" cmpd="sng" w="12700">
            <a:solidFill>
              <a:srgbClr val="007FB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Tu wskaźniki kosztowe?</a:t>
            </a:r>
            <a:endParaRPr/>
          </a:p>
        </p:txBody>
      </p:sp>
      <p:sp>
        <p:nvSpPr>
          <p:cNvPr id="512" name="Google Shape;512;p21"/>
          <p:cNvSpPr txBox="1"/>
          <p:nvPr/>
        </p:nvSpPr>
        <p:spPr>
          <a:xfrm rot="-5400000">
            <a:off x="-1213898" y="2709613"/>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MENTALNA</a:t>
            </a:r>
            <a:endParaRPr/>
          </a:p>
        </p:txBody>
      </p:sp>
      <p:sp>
        <p:nvSpPr>
          <p:cNvPr id="513" name="Google Shape;513;p21"/>
          <p:cNvSpPr txBox="1"/>
          <p:nvPr/>
        </p:nvSpPr>
        <p:spPr>
          <a:xfrm rot="-5400000">
            <a:off x="-1213898" y="4814361"/>
            <a:ext cx="29866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pl-PL" sz="1600" u="none" cap="none" strike="noStrike">
                <a:solidFill>
                  <a:srgbClr val="000000"/>
                </a:solidFill>
                <a:latin typeface="Calibri"/>
                <a:ea typeface="Calibri"/>
                <a:cs typeface="Calibri"/>
                <a:sym typeface="Calibri"/>
              </a:rPr>
              <a:t>DOSTĘPNOŚĆ FIZYCZNA</a:t>
            </a:r>
            <a:endParaRPr/>
          </a:p>
        </p:txBody>
      </p:sp>
      <p:sp>
        <p:nvSpPr>
          <p:cNvPr id="514" name="Google Shape;514;p21"/>
          <p:cNvSpPr/>
          <p:nvPr/>
        </p:nvSpPr>
        <p:spPr>
          <a:xfrm>
            <a:off x="591905" y="2245795"/>
            <a:ext cx="4859999" cy="430882"/>
          </a:xfrm>
          <a:prstGeom prst="rect">
            <a:avLst/>
          </a:prstGeom>
          <a:solidFill>
            <a:srgbClr val="33CC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MEDIA &amp; CAMPAIGNS</a:t>
            </a:r>
            <a:endParaRPr/>
          </a:p>
        </p:txBody>
      </p:sp>
      <p:sp>
        <p:nvSpPr>
          <p:cNvPr id="515" name="Google Shape;515;p21"/>
          <p:cNvSpPr/>
          <p:nvPr/>
        </p:nvSpPr>
        <p:spPr>
          <a:xfrm>
            <a:off x="591906" y="3615768"/>
            <a:ext cx="4887386" cy="430882"/>
          </a:xfrm>
          <a:prstGeom prst="rect">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DIGITAL &amp; MEDIA PERFORMANCE</a:t>
            </a:r>
            <a:endParaRPr/>
          </a:p>
        </p:txBody>
      </p:sp>
      <p:sp>
        <p:nvSpPr>
          <p:cNvPr id="516" name="Google Shape;516;p21"/>
          <p:cNvSpPr/>
          <p:nvPr/>
        </p:nvSpPr>
        <p:spPr>
          <a:xfrm>
            <a:off x="654029" y="5000530"/>
            <a:ext cx="4768042" cy="452235"/>
          </a:xfrm>
          <a:prstGeom prst="rect">
            <a:avLst/>
          </a:prstGeom>
          <a:solidFill>
            <a:srgbClr val="289C2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DISTRIBUTION &amp; PRICING</a:t>
            </a:r>
            <a:endParaRPr/>
          </a:p>
        </p:txBody>
      </p:sp>
      <p:sp>
        <p:nvSpPr>
          <p:cNvPr id="517" name="Google Shape;517;p21"/>
          <p:cNvSpPr/>
          <p:nvPr/>
        </p:nvSpPr>
        <p:spPr>
          <a:xfrm>
            <a:off x="596644" y="2763452"/>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18" name="Google Shape;518;p21"/>
          <p:cNvSpPr/>
          <p:nvPr/>
        </p:nvSpPr>
        <p:spPr>
          <a:xfrm>
            <a:off x="1437304" y="2768372"/>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19" name="Google Shape;519;p21"/>
          <p:cNvSpPr/>
          <p:nvPr/>
        </p:nvSpPr>
        <p:spPr>
          <a:xfrm>
            <a:off x="2277966" y="2763454"/>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0" name="Google Shape;520;p21"/>
          <p:cNvSpPr/>
          <p:nvPr/>
        </p:nvSpPr>
        <p:spPr>
          <a:xfrm>
            <a:off x="3089124" y="2778198"/>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1" name="Google Shape;521;p21"/>
          <p:cNvSpPr/>
          <p:nvPr/>
        </p:nvSpPr>
        <p:spPr>
          <a:xfrm>
            <a:off x="3929784" y="2783118"/>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2" name="Google Shape;522;p21"/>
          <p:cNvSpPr/>
          <p:nvPr/>
        </p:nvSpPr>
        <p:spPr>
          <a:xfrm>
            <a:off x="4770446" y="2778200"/>
            <a:ext cx="674089" cy="692234"/>
          </a:xfrm>
          <a:prstGeom prst="rect">
            <a:avLst/>
          </a:prstGeom>
          <a:solidFill>
            <a:srgbClr val="33CC33"/>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3" name="Google Shape;523;p21"/>
          <p:cNvSpPr/>
          <p:nvPr/>
        </p:nvSpPr>
        <p:spPr>
          <a:xfrm>
            <a:off x="1718629" y="4127105"/>
            <a:ext cx="674089" cy="692234"/>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4" name="Google Shape;524;p21"/>
          <p:cNvSpPr/>
          <p:nvPr/>
        </p:nvSpPr>
        <p:spPr>
          <a:xfrm>
            <a:off x="2559289" y="4132025"/>
            <a:ext cx="674089" cy="692234"/>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5" name="Google Shape;525;p21"/>
          <p:cNvSpPr/>
          <p:nvPr/>
        </p:nvSpPr>
        <p:spPr>
          <a:xfrm>
            <a:off x="3399951" y="4127107"/>
            <a:ext cx="674089" cy="692234"/>
          </a:xfrm>
          <a:prstGeom prst="rect">
            <a:avLst/>
          </a:prstGeom>
          <a:solidFill>
            <a:srgbClr val="92D050"/>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6" name="Google Shape;526;p21"/>
          <p:cNvSpPr/>
          <p:nvPr/>
        </p:nvSpPr>
        <p:spPr>
          <a:xfrm>
            <a:off x="3039273" y="5571626"/>
            <a:ext cx="674089" cy="692234"/>
          </a:xfrm>
          <a:prstGeom prst="rect">
            <a:avLst/>
          </a:prstGeom>
          <a:solidFill>
            <a:srgbClr val="289C28"/>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7" name="Google Shape;527;p21"/>
          <p:cNvSpPr/>
          <p:nvPr/>
        </p:nvSpPr>
        <p:spPr>
          <a:xfrm>
            <a:off x="3879933" y="5576546"/>
            <a:ext cx="674089" cy="692234"/>
          </a:xfrm>
          <a:prstGeom prst="rect">
            <a:avLst/>
          </a:prstGeom>
          <a:solidFill>
            <a:srgbClr val="289C28"/>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8" name="Google Shape;528;p21"/>
          <p:cNvSpPr/>
          <p:nvPr/>
        </p:nvSpPr>
        <p:spPr>
          <a:xfrm>
            <a:off x="4720595" y="5571628"/>
            <a:ext cx="674089" cy="692234"/>
          </a:xfrm>
          <a:prstGeom prst="rect">
            <a:avLst/>
          </a:prstGeom>
          <a:solidFill>
            <a:srgbClr val="289C28"/>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29" name="Google Shape;529;p21"/>
          <p:cNvSpPr/>
          <p:nvPr/>
        </p:nvSpPr>
        <p:spPr>
          <a:xfrm>
            <a:off x="657777" y="5577803"/>
            <a:ext cx="674089" cy="692234"/>
          </a:xfrm>
          <a:prstGeom prst="rect">
            <a:avLst/>
          </a:prstGeom>
          <a:solidFill>
            <a:srgbClr val="289C28"/>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0" name="Google Shape;530;p21"/>
          <p:cNvSpPr/>
          <p:nvPr/>
        </p:nvSpPr>
        <p:spPr>
          <a:xfrm>
            <a:off x="1498437" y="5582723"/>
            <a:ext cx="674089" cy="692234"/>
          </a:xfrm>
          <a:prstGeom prst="rect">
            <a:avLst/>
          </a:prstGeom>
          <a:solidFill>
            <a:srgbClr val="289C28"/>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1" name="Google Shape;531;p21"/>
          <p:cNvSpPr/>
          <p:nvPr/>
        </p:nvSpPr>
        <p:spPr>
          <a:xfrm>
            <a:off x="6421259" y="2253548"/>
            <a:ext cx="2393859" cy="423129"/>
          </a:xfrm>
          <a:prstGeom prst="rect">
            <a:avLst/>
          </a:prstGeom>
          <a:solidFill>
            <a:srgbClr val="4E95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BRAND &amp; BUSINESS</a:t>
            </a:r>
            <a:endParaRPr/>
          </a:p>
        </p:txBody>
      </p:sp>
      <p:sp>
        <p:nvSpPr>
          <p:cNvPr id="532" name="Google Shape;532;p21"/>
          <p:cNvSpPr/>
          <p:nvPr/>
        </p:nvSpPr>
        <p:spPr>
          <a:xfrm>
            <a:off x="8887400" y="2253548"/>
            <a:ext cx="2393859" cy="423129"/>
          </a:xfrm>
          <a:prstGeom prst="rect">
            <a:avLst/>
          </a:prstGeom>
          <a:solidFill>
            <a:srgbClr val="0066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Arial"/>
              <a:buNone/>
            </a:pPr>
            <a:r>
              <a:rPr b="0" i="0" lang="pl-PL" sz="1200" u="none" cap="none" strike="noStrike">
                <a:solidFill>
                  <a:srgbClr val="FFFFFF"/>
                </a:solidFill>
                <a:latin typeface="Arial"/>
                <a:ea typeface="Arial"/>
                <a:cs typeface="Arial"/>
                <a:sym typeface="Arial"/>
              </a:rPr>
              <a:t>RELATIONS</a:t>
            </a:r>
            <a:endParaRPr/>
          </a:p>
        </p:txBody>
      </p:sp>
      <p:sp>
        <p:nvSpPr>
          <p:cNvPr id="533" name="Google Shape;533;p21"/>
          <p:cNvSpPr/>
          <p:nvPr/>
        </p:nvSpPr>
        <p:spPr>
          <a:xfrm>
            <a:off x="6472481" y="2789533"/>
            <a:ext cx="674089" cy="692234"/>
          </a:xfrm>
          <a:prstGeom prst="rect">
            <a:avLst/>
          </a:prstGeom>
          <a:solidFill>
            <a:srgbClr val="4E95D9"/>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4" name="Google Shape;534;p21"/>
          <p:cNvSpPr/>
          <p:nvPr/>
        </p:nvSpPr>
        <p:spPr>
          <a:xfrm>
            <a:off x="7313141" y="2794453"/>
            <a:ext cx="674089" cy="692234"/>
          </a:xfrm>
          <a:prstGeom prst="rect">
            <a:avLst/>
          </a:prstGeom>
          <a:solidFill>
            <a:srgbClr val="4E95D9"/>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5" name="Google Shape;535;p21"/>
          <p:cNvSpPr/>
          <p:nvPr/>
        </p:nvSpPr>
        <p:spPr>
          <a:xfrm>
            <a:off x="8153803" y="2789535"/>
            <a:ext cx="674089" cy="692234"/>
          </a:xfrm>
          <a:prstGeom prst="rect">
            <a:avLst/>
          </a:prstGeom>
          <a:solidFill>
            <a:srgbClr val="4E95D9"/>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6" name="Google Shape;536;p21"/>
          <p:cNvSpPr/>
          <p:nvPr/>
        </p:nvSpPr>
        <p:spPr>
          <a:xfrm>
            <a:off x="8946351" y="2778196"/>
            <a:ext cx="674089" cy="692234"/>
          </a:xfrm>
          <a:prstGeom prst="rect">
            <a:avLst/>
          </a:prstGeom>
          <a:solidFill>
            <a:srgbClr val="0066FF"/>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7" name="Google Shape;537;p21"/>
          <p:cNvSpPr/>
          <p:nvPr/>
        </p:nvSpPr>
        <p:spPr>
          <a:xfrm>
            <a:off x="9787011" y="2783116"/>
            <a:ext cx="674089" cy="692234"/>
          </a:xfrm>
          <a:prstGeom prst="rect">
            <a:avLst/>
          </a:prstGeom>
          <a:solidFill>
            <a:srgbClr val="0066FF"/>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8" name="Google Shape;538;p21"/>
          <p:cNvSpPr/>
          <p:nvPr/>
        </p:nvSpPr>
        <p:spPr>
          <a:xfrm>
            <a:off x="10627673" y="2778198"/>
            <a:ext cx="674089" cy="692234"/>
          </a:xfrm>
          <a:prstGeom prst="rect">
            <a:avLst/>
          </a:prstGeom>
          <a:solidFill>
            <a:srgbClr val="0066FF"/>
          </a:solidFill>
          <a:ln cap="flat" cmpd="sng" w="12700">
            <a:solidFill>
              <a:srgbClr val="00496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Poppins"/>
              <a:buNone/>
            </a:pPr>
            <a:r>
              <a:t/>
            </a:r>
            <a:endParaRPr b="0" i="0" sz="1200" u="none" cap="none" strike="noStrike">
              <a:solidFill>
                <a:srgbClr val="FFFFFF"/>
              </a:solidFill>
              <a:latin typeface="Calibri"/>
              <a:ea typeface="Calibri"/>
              <a:cs typeface="Calibri"/>
              <a:sym typeface="Calibri"/>
            </a:endParaRPr>
          </a:p>
        </p:txBody>
      </p:sp>
      <p:sp>
        <p:nvSpPr>
          <p:cNvPr id="539" name="Google Shape;539;p21"/>
          <p:cNvSpPr/>
          <p:nvPr/>
        </p:nvSpPr>
        <p:spPr>
          <a:xfrm>
            <a:off x="286303" y="6360483"/>
            <a:ext cx="11787481" cy="497518"/>
          </a:xfrm>
          <a:prstGeom prst="rect">
            <a:avLst/>
          </a:prstGeom>
          <a:solidFill>
            <a:srgbClr val="7F7F7F"/>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0" i="0" lang="pl-PL" sz="1200" u="none" cap="none" strike="noStrike">
                <a:solidFill>
                  <a:srgbClr val="FFFFFF"/>
                </a:solidFill>
                <a:latin typeface="Calibri"/>
                <a:ea typeface="Calibri"/>
                <a:cs typeface="Calibri"/>
                <a:sym typeface="Calibri"/>
              </a:rPr>
              <a:t>EFFICIENCY METRICS (jak np. CPL, CPM, CPC, CPS)</a:t>
            </a:r>
            <a:endParaRPr/>
          </a:p>
        </p:txBody>
      </p:sp>
      <p:sp>
        <p:nvSpPr>
          <p:cNvPr id="540" name="Google Shape;540;p21"/>
          <p:cNvSpPr txBox="1"/>
          <p:nvPr/>
        </p:nvSpPr>
        <p:spPr>
          <a:xfrm>
            <a:off x="180865" y="286985"/>
            <a:ext cx="115100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2400">
                <a:solidFill>
                  <a:srgbClr val="FF0000"/>
                </a:solidFill>
                <a:latin typeface="Poppins"/>
                <a:ea typeface="Poppins"/>
                <a:cs typeface="Poppins"/>
                <a:sym typeface="Poppins"/>
              </a:rPr>
              <a:t>ver2</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oppins Black"/>
              <a:buNone/>
            </a:pPr>
            <a:r>
              <a:rPr lang="pl-PL"/>
              <a:t>Co dalej z modelem? </a:t>
            </a:r>
            <a:endParaRPr/>
          </a:p>
        </p:txBody>
      </p:sp>
      <p:sp>
        <p:nvSpPr>
          <p:cNvPr id="546" name="Google Shape;546;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457200" marR="0" rtl="0" algn="l">
              <a:lnSpc>
                <a:spcPct val="90000"/>
              </a:lnSpc>
              <a:spcBef>
                <a:spcPts val="0"/>
              </a:spcBef>
              <a:spcAft>
                <a:spcPts val="0"/>
              </a:spcAft>
              <a:buSzPts val="1800"/>
              <a:buChar char="•"/>
            </a:pPr>
            <a:r>
              <a:rPr lang="pl-PL"/>
              <a:t>Model Wskaźników Efektywnościowych 2.0 PL</a:t>
            </a:r>
            <a:endParaRPr/>
          </a:p>
          <a:p>
            <a:pPr indent="-342900" lvl="0" marL="914400" marR="0" rtl="0" algn="l">
              <a:lnSpc>
                <a:spcPct val="90000"/>
              </a:lnSpc>
              <a:spcBef>
                <a:spcPts val="0"/>
              </a:spcBef>
              <a:spcAft>
                <a:spcPts val="0"/>
              </a:spcAft>
              <a:buSzPts val="1800"/>
              <a:buChar char="•"/>
            </a:pPr>
            <a:r>
              <a:rPr lang="pl-PL"/>
              <a:t>Nowe standardy oceny efektywności marketingowej [kluczowe wskaźniki]</a:t>
            </a:r>
            <a:endParaRPr/>
          </a:p>
          <a:p>
            <a:pPr indent="0" lvl="0" marL="0" marR="0" rtl="0" algn="l">
              <a:lnSpc>
                <a:spcPct val="90000"/>
              </a:lnSpc>
              <a:spcBef>
                <a:spcPts val="0"/>
              </a:spcBef>
              <a:spcAft>
                <a:spcPts val="0"/>
              </a:spcAft>
              <a:buNone/>
            </a:pPr>
            <a:r>
              <a:t/>
            </a:r>
            <a:endParaRPr/>
          </a:p>
          <a:p>
            <a:pPr indent="-342900" lvl="0" marL="457200" marR="0" rtl="0" algn="l">
              <a:lnSpc>
                <a:spcPct val="90000"/>
              </a:lnSpc>
              <a:spcBef>
                <a:spcPts val="0"/>
              </a:spcBef>
              <a:spcAft>
                <a:spcPts val="0"/>
              </a:spcAft>
              <a:buSzPts val="1800"/>
              <a:buChar char="•"/>
            </a:pPr>
            <a:r>
              <a:rPr lang="pl-PL"/>
              <a:t>Szkolenia + certyfikacje</a:t>
            </a:r>
            <a:endParaRPr/>
          </a:p>
          <a:p>
            <a:pPr indent="0" lvl="0" marL="914400" marR="0" rtl="0" algn="l">
              <a:lnSpc>
                <a:spcPct val="90000"/>
              </a:lnSpc>
              <a:spcBef>
                <a:spcPts val="0"/>
              </a:spcBef>
              <a:spcAft>
                <a:spcPts val="0"/>
              </a:spcAft>
              <a:buNone/>
            </a:pPr>
            <a:r>
              <a:t/>
            </a:r>
            <a:endParaRPr/>
          </a:p>
          <a:p>
            <a:pPr indent="0" lvl="0" marL="914400" marR="0" rtl="0" algn="l">
              <a:lnSpc>
                <a:spcPct val="90000"/>
              </a:lnSpc>
              <a:spcBef>
                <a:spcPts val="0"/>
              </a:spcBef>
              <a:spcAft>
                <a:spcPts val="0"/>
              </a:spcAft>
              <a:buNone/>
            </a:pPr>
            <a:r>
              <a:t/>
            </a:r>
            <a:endParaRPr/>
          </a:p>
          <a:p>
            <a:pPr indent="-342900" lvl="0" marL="457200" marR="0" rtl="0" algn="l">
              <a:lnSpc>
                <a:spcPct val="90000"/>
              </a:lnSpc>
              <a:spcBef>
                <a:spcPts val="0"/>
              </a:spcBef>
              <a:spcAft>
                <a:spcPts val="0"/>
              </a:spcAft>
              <a:buSzPts val="1800"/>
              <a:buChar char="•"/>
            </a:pPr>
            <a:r>
              <a:rPr lang="pl-PL"/>
              <a:t>Słownik marketingowych pojęć i definicji</a:t>
            </a:r>
            <a:endParaRPr sz="1800">
              <a:latin typeface="Calibri"/>
              <a:ea typeface="Calibri"/>
              <a:cs typeface="Calibri"/>
              <a:sym typeface="Calibri"/>
            </a:endParaRPr>
          </a:p>
          <a:p>
            <a:pPr indent="-50800" lvl="0" marL="228600"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23"/>
          <p:cNvSpPr txBox="1"/>
          <p:nvPr>
            <p:ph type="title"/>
          </p:nvPr>
        </p:nvSpPr>
        <p:spPr>
          <a:xfrm>
            <a:off x="599866" y="770965"/>
            <a:ext cx="11087935" cy="7133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Font typeface="Poppins Black"/>
              <a:buNone/>
            </a:pPr>
            <a:r>
              <a:rPr lang="pl-PL" sz="2000"/>
              <a:t>Kluczowe w modelu: podział na efektywność vs wydajność działań</a:t>
            </a:r>
            <a:endParaRPr/>
          </a:p>
        </p:txBody>
      </p:sp>
      <p:sp>
        <p:nvSpPr>
          <p:cNvPr id="552" name="Google Shape;552;p23"/>
          <p:cNvSpPr txBox="1"/>
          <p:nvPr>
            <p:ph idx="1" type="body"/>
          </p:nvPr>
        </p:nvSpPr>
        <p:spPr>
          <a:xfrm>
            <a:off x="343469" y="2034890"/>
            <a:ext cx="5310116" cy="223458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pl-PL" sz="2000"/>
              <a:t>Efektywność</a:t>
            </a:r>
            <a:r>
              <a:rPr lang="pl-PL" sz="2000"/>
              <a:t> </a:t>
            </a:r>
            <a:r>
              <a:rPr b="1" lang="pl-PL" sz="2000"/>
              <a:t>=&gt;</a:t>
            </a:r>
            <a:r>
              <a:rPr lang="pl-PL" sz="2000"/>
              <a:t> wskaźniki pokazujące </a:t>
            </a:r>
            <a:r>
              <a:rPr b="1" lang="pl-PL" sz="2000"/>
              <a:t>EFEKT </a:t>
            </a:r>
            <a:r>
              <a:rPr lang="pl-PL" sz="2000"/>
              <a:t>podjętych działań</a:t>
            </a:r>
            <a:endParaRPr/>
          </a:p>
          <a:p>
            <a:pPr indent="0" lvl="0" marL="0" rtl="0" algn="ctr">
              <a:lnSpc>
                <a:spcPct val="90000"/>
              </a:lnSpc>
              <a:spcBef>
                <a:spcPts val="1000"/>
              </a:spcBef>
              <a:spcAft>
                <a:spcPts val="0"/>
              </a:spcAft>
              <a:buClr>
                <a:schemeClr val="dk1"/>
              </a:buClr>
              <a:buSzPct val="100000"/>
              <a:buNone/>
            </a:pPr>
            <a:r>
              <a:t/>
            </a:r>
            <a:endParaRPr sz="2000"/>
          </a:p>
          <a:p>
            <a:pPr indent="0" lvl="0" marL="0" rtl="0" algn="ctr">
              <a:lnSpc>
                <a:spcPct val="90000"/>
              </a:lnSpc>
              <a:spcBef>
                <a:spcPts val="1000"/>
              </a:spcBef>
              <a:spcAft>
                <a:spcPts val="0"/>
              </a:spcAft>
              <a:buClr>
                <a:schemeClr val="dk1"/>
              </a:buClr>
              <a:buSzPct val="100000"/>
              <a:buNone/>
            </a:pPr>
            <a:r>
              <a:t/>
            </a:r>
            <a:endParaRPr sz="2000"/>
          </a:p>
          <a:p>
            <a:pPr indent="0" lvl="0" marL="0" rtl="0" algn="ctr">
              <a:lnSpc>
                <a:spcPct val="90000"/>
              </a:lnSpc>
              <a:spcBef>
                <a:spcPts val="1000"/>
              </a:spcBef>
              <a:spcAft>
                <a:spcPts val="0"/>
              </a:spcAft>
              <a:buClr>
                <a:schemeClr val="dk1"/>
              </a:buClr>
              <a:buSzPct val="100000"/>
              <a:buNone/>
            </a:pPr>
            <a:r>
              <a:rPr lang="pl-PL" sz="2000"/>
              <a:t>Przykłady: wzrosty/spadki w:  świadomości marki, rozważaniu zakupu, chęci zakupu,  udziałach rynkowych, w liczbie klientów etc</a:t>
            </a:r>
            <a:endParaRPr sz="2000"/>
          </a:p>
          <a:p>
            <a:pPr indent="-111125" lvl="0" marL="228600" rtl="0" algn="l">
              <a:lnSpc>
                <a:spcPct val="90000"/>
              </a:lnSpc>
              <a:spcBef>
                <a:spcPts val="1000"/>
              </a:spcBef>
              <a:spcAft>
                <a:spcPts val="0"/>
              </a:spcAft>
              <a:buClr>
                <a:schemeClr val="dk1"/>
              </a:buClr>
              <a:buSzPct val="100000"/>
              <a:buNone/>
            </a:pPr>
            <a:r>
              <a:t/>
            </a:r>
            <a:endParaRPr sz="2000"/>
          </a:p>
        </p:txBody>
      </p:sp>
      <p:sp>
        <p:nvSpPr>
          <p:cNvPr id="553" name="Google Shape;553;p23"/>
          <p:cNvSpPr txBox="1"/>
          <p:nvPr/>
        </p:nvSpPr>
        <p:spPr>
          <a:xfrm>
            <a:off x="226226" y="4588384"/>
            <a:ext cx="5310116" cy="105177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Arial"/>
              <a:buNone/>
            </a:pPr>
            <a:r>
              <a:rPr b="0" i="0" lang="pl-PL" sz="1800" u="none" cap="none" strike="noStrike">
                <a:solidFill>
                  <a:srgbClr val="000000"/>
                </a:solidFill>
                <a:latin typeface="Gill Sans"/>
                <a:ea typeface="Gill Sans"/>
                <a:cs typeface="Gill Sans"/>
                <a:sym typeface="Gill Sans"/>
              </a:rPr>
              <a:t>Efektywność- napędza biznes, koncentruje się na rezultatach.</a:t>
            </a:r>
            <a:endParaRPr/>
          </a:p>
          <a:p>
            <a:pPr indent="0" lvl="0" marL="0" marR="0" rtl="0" algn="ctr">
              <a:lnSpc>
                <a:spcPct val="90000"/>
              </a:lnSpc>
              <a:spcBef>
                <a:spcPts val="1000"/>
              </a:spcBef>
              <a:spcAft>
                <a:spcPts val="0"/>
              </a:spcAft>
              <a:buClr>
                <a:schemeClr val="dk1"/>
              </a:buClr>
              <a:buSzPts val="1800"/>
              <a:buFont typeface="Arial"/>
              <a:buNone/>
            </a:pPr>
            <a:r>
              <a:t/>
            </a:r>
            <a:endParaRPr b="0" i="0" sz="1800" u="none" cap="none" strike="noStrike">
              <a:solidFill>
                <a:srgbClr val="000000"/>
              </a:solidFill>
              <a:latin typeface="Gill Sans"/>
              <a:ea typeface="Gill Sans"/>
              <a:cs typeface="Gill Sans"/>
              <a:sym typeface="Gill Sans"/>
            </a:endParaRPr>
          </a:p>
          <a:p>
            <a:pPr indent="0" lvl="0" marL="0" marR="0" rtl="0" algn="ctr">
              <a:lnSpc>
                <a:spcPct val="90000"/>
              </a:lnSpc>
              <a:spcBef>
                <a:spcPts val="1000"/>
              </a:spcBef>
              <a:spcAft>
                <a:spcPts val="0"/>
              </a:spcAft>
              <a:buClr>
                <a:srgbClr val="000000"/>
              </a:buClr>
              <a:buSzPts val="1800"/>
              <a:buFont typeface="Arial"/>
              <a:buNone/>
            </a:pPr>
            <a:r>
              <a:rPr b="0" i="0" lang="pl-PL" sz="1800" u="none" cap="none" strike="noStrike">
                <a:solidFill>
                  <a:srgbClr val="000000"/>
                </a:solidFill>
                <a:latin typeface="Gill Sans"/>
                <a:ea typeface="Gill Sans"/>
                <a:cs typeface="Gill Sans"/>
                <a:sym typeface="Gill Sans"/>
              </a:rPr>
              <a:t>Odpowiada na pytanie: </a:t>
            </a:r>
            <a:r>
              <a:rPr b="1" i="0" lang="pl-PL" sz="1800" u="none" cap="none" strike="noStrike">
                <a:solidFill>
                  <a:srgbClr val="000000"/>
                </a:solidFill>
                <a:latin typeface="Gill Sans"/>
                <a:ea typeface="Gill Sans"/>
                <a:cs typeface="Gill Sans"/>
                <a:sym typeface="Gill Sans"/>
              </a:rPr>
              <a:t>Czy podejmujesz właściwe działania?</a:t>
            </a:r>
            <a:endParaRPr/>
          </a:p>
          <a:p>
            <a:pPr indent="-114300" lvl="0" marL="228600" marR="0" rtl="0" algn="l">
              <a:lnSpc>
                <a:spcPct val="90000"/>
              </a:lnSpc>
              <a:spcBef>
                <a:spcPts val="1000"/>
              </a:spcBef>
              <a:spcAft>
                <a:spcPts val="0"/>
              </a:spcAft>
              <a:buClr>
                <a:schemeClr val="dk1"/>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sp>
        <p:nvSpPr>
          <p:cNvPr id="554" name="Google Shape;554;p23"/>
          <p:cNvSpPr txBox="1"/>
          <p:nvPr/>
        </p:nvSpPr>
        <p:spPr>
          <a:xfrm>
            <a:off x="6538415" y="1882490"/>
            <a:ext cx="5310116" cy="2234584"/>
          </a:xfrm>
          <a:prstGeom prst="rect">
            <a:avLst/>
          </a:prstGeom>
          <a:noFill/>
          <a:ln>
            <a:noFill/>
          </a:ln>
        </p:spPr>
        <p:txBody>
          <a:bodyPr anchorCtr="0" anchor="t" bIns="45700" lIns="91425" spcFirstLastPara="1" rIns="91425" wrap="square" tIns="45700">
            <a:normAutofit lnSpcReduction="10000"/>
          </a:bodyPr>
          <a:lstStyle/>
          <a:p>
            <a:pPr indent="0" lvl="0" marL="0" marR="0" rtl="0" algn="ctr">
              <a:lnSpc>
                <a:spcPct val="90000"/>
              </a:lnSpc>
              <a:spcBef>
                <a:spcPts val="0"/>
              </a:spcBef>
              <a:spcAft>
                <a:spcPts val="0"/>
              </a:spcAft>
              <a:buClr>
                <a:srgbClr val="000000"/>
              </a:buClr>
              <a:buSzPts val="2000"/>
              <a:buFont typeface="Arial"/>
              <a:buNone/>
            </a:pPr>
            <a:r>
              <a:rPr b="1" i="0" lang="pl-PL" sz="2000" u="none" cap="none" strike="noStrike">
                <a:solidFill>
                  <a:srgbClr val="000000"/>
                </a:solidFill>
                <a:latin typeface="Gill Sans"/>
                <a:ea typeface="Gill Sans"/>
                <a:cs typeface="Gill Sans"/>
                <a:sym typeface="Gill Sans"/>
              </a:rPr>
              <a:t>Wydajność =&gt; </a:t>
            </a:r>
            <a:r>
              <a:rPr b="0" i="0" lang="pl-PL" sz="2000" u="none" cap="none" strike="noStrike">
                <a:solidFill>
                  <a:srgbClr val="000000"/>
                </a:solidFill>
                <a:latin typeface="Gill Sans"/>
                <a:ea typeface="Gill Sans"/>
                <a:cs typeface="Gill Sans"/>
                <a:sym typeface="Gill Sans"/>
              </a:rPr>
              <a:t>wskaźniki pokazujące jak dobrze </a:t>
            </a:r>
            <a:r>
              <a:rPr b="1" i="0" lang="pl-PL" sz="2000" u="none" cap="none" strike="noStrike">
                <a:solidFill>
                  <a:srgbClr val="000000"/>
                </a:solidFill>
                <a:latin typeface="Gill Sans"/>
                <a:ea typeface="Gill Sans"/>
                <a:cs typeface="Gill Sans"/>
                <a:sym typeface="Gill Sans"/>
              </a:rPr>
              <a:t>wykorzystywane są zasoby, </a:t>
            </a:r>
            <a:r>
              <a:rPr b="0" i="0" lang="pl-PL" sz="2000" u="none" cap="none" strike="noStrike">
                <a:solidFill>
                  <a:srgbClr val="000000"/>
                </a:solidFill>
                <a:latin typeface="Gill Sans"/>
                <a:ea typeface="Gill Sans"/>
                <a:cs typeface="Gill Sans"/>
                <a:sym typeface="Gill Sans"/>
              </a:rPr>
              <a:t>żeby osiągnąć efekt</a:t>
            </a:r>
            <a:endParaRPr/>
          </a:p>
          <a:p>
            <a:pPr indent="0" lvl="0" marL="0" marR="0" rtl="0" algn="ctr">
              <a:lnSpc>
                <a:spcPct val="90000"/>
              </a:lnSpc>
              <a:spcBef>
                <a:spcPts val="1000"/>
              </a:spcBef>
              <a:spcAft>
                <a:spcPts val="0"/>
              </a:spcAft>
              <a:buClr>
                <a:schemeClr val="dk1"/>
              </a:buClr>
              <a:buSzPts val="2000"/>
              <a:buFont typeface="Arial"/>
              <a:buNone/>
            </a:pPr>
            <a:r>
              <a:t/>
            </a:r>
            <a:endParaRPr b="0" i="0" sz="2000" u="none" cap="none" strike="noStrike">
              <a:solidFill>
                <a:srgbClr val="000000"/>
              </a:solidFill>
              <a:latin typeface="Gill Sans"/>
              <a:ea typeface="Gill Sans"/>
              <a:cs typeface="Gill Sans"/>
              <a:sym typeface="Gill Sans"/>
            </a:endParaRPr>
          </a:p>
          <a:p>
            <a:pPr indent="0" lvl="0" marL="0" marR="0" rtl="0" algn="ctr">
              <a:lnSpc>
                <a:spcPct val="90000"/>
              </a:lnSpc>
              <a:spcBef>
                <a:spcPts val="1000"/>
              </a:spcBef>
              <a:spcAft>
                <a:spcPts val="0"/>
              </a:spcAft>
              <a:buClr>
                <a:srgbClr val="000000"/>
              </a:buClr>
              <a:buSzPts val="2000"/>
              <a:buFont typeface="Arial"/>
              <a:buNone/>
            </a:pPr>
            <a:r>
              <a:rPr b="0" i="0" lang="pl-PL" sz="2000" u="none" cap="none" strike="noStrike">
                <a:solidFill>
                  <a:srgbClr val="000000"/>
                </a:solidFill>
                <a:latin typeface="Gill Sans"/>
                <a:ea typeface="Gill Sans"/>
                <a:cs typeface="Gill Sans"/>
                <a:sym typeface="Gill Sans"/>
              </a:rPr>
              <a:t>Przykłady: liczba wyświetleń w ramach danego budżetu, liczba odtworzeń video w ramach budżetu, koszt per akcja, koszt per kontakt etc</a:t>
            </a:r>
            <a:endParaRPr b="0" i="0" sz="2000" u="none" cap="none" strike="noStrike">
              <a:solidFill>
                <a:srgbClr val="000000"/>
              </a:solidFill>
              <a:latin typeface="Gill Sans"/>
              <a:ea typeface="Gill Sans"/>
              <a:cs typeface="Gill Sans"/>
              <a:sym typeface="Gill Sans"/>
            </a:endParaRPr>
          </a:p>
          <a:p>
            <a:pPr indent="0" lvl="0" marL="0" marR="0" rtl="0" algn="ctr">
              <a:lnSpc>
                <a:spcPct val="90000"/>
              </a:lnSpc>
              <a:spcBef>
                <a:spcPts val="1000"/>
              </a:spcBef>
              <a:spcAft>
                <a:spcPts val="0"/>
              </a:spcAft>
              <a:buClr>
                <a:schemeClr val="dk1"/>
              </a:buClr>
              <a:buSzPts val="2000"/>
              <a:buFont typeface="Arial"/>
              <a:buNone/>
            </a:pPr>
            <a:r>
              <a:t/>
            </a:r>
            <a:endParaRPr b="1" i="0" sz="2000" u="none" cap="none" strike="noStrike">
              <a:solidFill>
                <a:srgbClr val="000000"/>
              </a:solidFill>
              <a:latin typeface="Gill Sans"/>
              <a:ea typeface="Gill Sans"/>
              <a:cs typeface="Gill Sans"/>
              <a:sym typeface="Gill Sans"/>
            </a:endParaRPr>
          </a:p>
        </p:txBody>
      </p:sp>
      <p:sp>
        <p:nvSpPr>
          <p:cNvPr id="555" name="Google Shape;555;p23"/>
          <p:cNvSpPr txBox="1"/>
          <p:nvPr/>
        </p:nvSpPr>
        <p:spPr>
          <a:xfrm>
            <a:off x="6538415" y="4588384"/>
            <a:ext cx="5310116" cy="105177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800"/>
              <a:buFont typeface="Arial"/>
              <a:buNone/>
            </a:pPr>
            <a:r>
              <a:rPr b="0" i="0" lang="pl-PL" sz="1800" u="none" cap="none" strike="noStrike">
                <a:solidFill>
                  <a:srgbClr val="000000"/>
                </a:solidFill>
                <a:latin typeface="Gill Sans"/>
                <a:ea typeface="Gill Sans"/>
                <a:cs typeface="Gill Sans"/>
                <a:sym typeface="Gill Sans"/>
              </a:rPr>
              <a:t>Wydajność- jak dobrze wykorzystujesz swoje zasoby (najczęściej finansowe, czas)  w podejmowanych działaniach.</a:t>
            </a:r>
            <a:endParaRPr/>
          </a:p>
          <a:p>
            <a:pPr indent="0" lvl="0" marL="0" marR="0" rtl="0" algn="ctr">
              <a:lnSpc>
                <a:spcPct val="90000"/>
              </a:lnSpc>
              <a:spcBef>
                <a:spcPts val="1000"/>
              </a:spcBef>
              <a:spcAft>
                <a:spcPts val="0"/>
              </a:spcAft>
              <a:buClr>
                <a:schemeClr val="dk1"/>
              </a:buClr>
              <a:buSzPts val="1800"/>
              <a:buFont typeface="Arial"/>
              <a:buNone/>
            </a:pPr>
            <a:r>
              <a:t/>
            </a:r>
            <a:endParaRPr b="0" i="0" sz="1800" u="none" cap="none" strike="noStrike">
              <a:solidFill>
                <a:srgbClr val="000000"/>
              </a:solidFill>
              <a:latin typeface="Gill Sans"/>
              <a:ea typeface="Gill Sans"/>
              <a:cs typeface="Gill Sans"/>
              <a:sym typeface="Gill Sans"/>
            </a:endParaRPr>
          </a:p>
          <a:p>
            <a:pPr indent="0" lvl="0" marL="0" marR="0" rtl="0" algn="ctr">
              <a:lnSpc>
                <a:spcPct val="90000"/>
              </a:lnSpc>
              <a:spcBef>
                <a:spcPts val="1000"/>
              </a:spcBef>
              <a:spcAft>
                <a:spcPts val="0"/>
              </a:spcAft>
              <a:buClr>
                <a:srgbClr val="000000"/>
              </a:buClr>
              <a:buSzPts val="1800"/>
              <a:buFont typeface="Arial"/>
              <a:buNone/>
            </a:pPr>
            <a:r>
              <a:rPr b="0" i="0" lang="pl-PL" sz="1800" u="none" cap="none" strike="noStrike">
                <a:solidFill>
                  <a:srgbClr val="000000"/>
                </a:solidFill>
                <a:latin typeface="Gill Sans"/>
                <a:ea typeface="Gill Sans"/>
                <a:cs typeface="Gill Sans"/>
                <a:sym typeface="Gill Sans"/>
              </a:rPr>
              <a:t>Odpowiada na pytanie: </a:t>
            </a:r>
            <a:r>
              <a:rPr b="1" i="0" lang="pl-PL" sz="1800" u="none" cap="none" strike="noStrike">
                <a:solidFill>
                  <a:srgbClr val="000000"/>
                </a:solidFill>
                <a:latin typeface="Gill Sans"/>
                <a:ea typeface="Gill Sans"/>
                <a:cs typeface="Gill Sans"/>
                <a:sym typeface="Gill Sans"/>
              </a:rPr>
              <a:t>Jak dobrze wykonujesz podjęte działania?</a:t>
            </a:r>
            <a:endParaRPr/>
          </a:p>
          <a:p>
            <a:pPr indent="0" lvl="0" marL="0" marR="0" rtl="0" algn="ctr">
              <a:lnSpc>
                <a:spcPct val="90000"/>
              </a:lnSpc>
              <a:spcBef>
                <a:spcPts val="1000"/>
              </a:spcBef>
              <a:spcAft>
                <a:spcPts val="0"/>
              </a:spcAft>
              <a:buClr>
                <a:schemeClr val="dk1"/>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cxnSp>
        <p:nvCxnSpPr>
          <p:cNvPr id="556" name="Google Shape;556;p23"/>
          <p:cNvCxnSpPr/>
          <p:nvPr/>
        </p:nvCxnSpPr>
        <p:spPr>
          <a:xfrm>
            <a:off x="6096000" y="2034890"/>
            <a:ext cx="0" cy="4339016"/>
          </a:xfrm>
          <a:prstGeom prst="straightConnector1">
            <a:avLst/>
          </a:prstGeom>
          <a:noFill/>
          <a:ln cap="flat" cmpd="sng" w="9525">
            <a:solidFill>
              <a:schemeClr val="accent1"/>
            </a:solidFill>
            <a:prstDash val="solid"/>
            <a:miter lim="800000"/>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24"/>
          <p:cNvPicPr preferRelativeResize="0"/>
          <p:nvPr/>
        </p:nvPicPr>
        <p:blipFill rotWithShape="1">
          <a:blip r:embed="rId3">
            <a:alphaModFix/>
          </a:blip>
          <a:srcRect b="0" l="0" r="0" t="0"/>
          <a:stretch/>
        </p:blipFill>
        <p:spPr>
          <a:xfrm>
            <a:off x="584821" y="354925"/>
            <a:ext cx="11022358" cy="6148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65" name="Shape 565"/>
        <p:cNvGrpSpPr/>
        <p:nvPr/>
      </p:nvGrpSpPr>
      <p:grpSpPr>
        <a:xfrm>
          <a:off x="0" y="0"/>
          <a:ext cx="0" cy="0"/>
          <a:chOff x="0" y="0"/>
          <a:chExt cx="0" cy="0"/>
        </a:xfrm>
      </p:grpSpPr>
      <p:sp>
        <p:nvSpPr>
          <p:cNvPr id="566" name="Google Shape;56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oppins Black"/>
              <a:buNone/>
            </a:pPr>
            <a:r>
              <a:rPr lang="pl-PL"/>
              <a:t>Kolorystyka INSUMMIT</a:t>
            </a:r>
            <a:endParaRPr/>
          </a:p>
        </p:txBody>
      </p:sp>
      <p:sp>
        <p:nvSpPr>
          <p:cNvPr id="567" name="Google Shape;567;p25"/>
          <p:cNvSpPr txBox="1"/>
          <p:nvPr>
            <p:ph idx="1" type="body"/>
          </p:nvPr>
        </p:nvSpPr>
        <p:spPr>
          <a:xfrm>
            <a:off x="838200" y="1545021"/>
            <a:ext cx="10515600" cy="4631942"/>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1800"/>
              <a:buNone/>
            </a:pPr>
            <a:r>
              <a:rPr lang="pl-PL" sz="1800"/>
              <a:t>Identyfikacja festiwalu śmiało korzysta z bogactwa kolorów. Uzyskanie podstawowych gradientów jest możliwe przy wykorzystaniu .pptx, ale zalecamy w tym obszarze ostrożność i wstrzemięźliwość, polecając piękno czystych barw :)</a:t>
            </a:r>
            <a:endParaRPr sz="1800"/>
          </a:p>
          <a:p>
            <a:pPr indent="0" lvl="0" marL="0" rtl="0" algn="l">
              <a:lnSpc>
                <a:spcPct val="90000"/>
              </a:lnSpc>
              <a:spcBef>
                <a:spcPts val="1000"/>
              </a:spcBef>
              <a:spcAft>
                <a:spcPts val="0"/>
              </a:spcAft>
              <a:buClr>
                <a:schemeClr val="dk1"/>
              </a:buClr>
              <a:buSzPts val="1800"/>
              <a:buNone/>
            </a:pPr>
            <a:r>
              <a:rPr lang="pl-PL" sz="1800"/>
              <a:t>Poszczególne poniższe kolory odpowiadają poszczególnym scenom Festiwalu, pozostawiamy jednak dowolność ich wykorzystania.</a:t>
            </a:r>
            <a:endParaRPr/>
          </a:p>
        </p:txBody>
      </p:sp>
      <p:pic>
        <p:nvPicPr>
          <p:cNvPr id="568" name="Google Shape;568;p25"/>
          <p:cNvPicPr preferRelativeResize="0"/>
          <p:nvPr/>
        </p:nvPicPr>
        <p:blipFill rotWithShape="1">
          <a:blip r:embed="rId3">
            <a:alphaModFix/>
          </a:blip>
          <a:srcRect b="0" l="0" r="0" t="0"/>
          <a:stretch/>
        </p:blipFill>
        <p:spPr>
          <a:xfrm>
            <a:off x="4765940" y="3225368"/>
            <a:ext cx="6022109" cy="338743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2" name="Shape 572"/>
        <p:cNvGrpSpPr/>
        <p:nvPr/>
      </p:nvGrpSpPr>
      <p:grpSpPr>
        <a:xfrm>
          <a:off x="0" y="0"/>
          <a:ext cx="0" cy="0"/>
          <a:chOff x="0" y="0"/>
          <a:chExt cx="0" cy="0"/>
        </a:xfrm>
      </p:grpSpPr>
      <p:sp>
        <p:nvSpPr>
          <p:cNvPr id="573" name="Google Shape;57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oppins Black"/>
              <a:buNone/>
            </a:pPr>
            <a:r>
              <a:rPr lang="pl-PL"/>
              <a:t>Liternictwo INSUMMIT</a:t>
            </a:r>
            <a:endParaRPr/>
          </a:p>
        </p:txBody>
      </p:sp>
      <p:sp>
        <p:nvSpPr>
          <p:cNvPr id="574" name="Google Shape;574;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90000"/>
              </a:lnSpc>
              <a:spcBef>
                <a:spcPts val="0"/>
              </a:spcBef>
              <a:spcAft>
                <a:spcPts val="0"/>
              </a:spcAft>
              <a:buClr>
                <a:schemeClr val="dk1"/>
              </a:buClr>
              <a:buSzPct val="100000"/>
              <a:buNone/>
            </a:pPr>
            <a:r>
              <a:rPr lang="pl-PL" sz="3400"/>
              <a:t>Podstawowy font, z którego korzysta INSUMMIT to </a:t>
            </a:r>
            <a:r>
              <a:rPr lang="pl-PL" sz="3400">
                <a:latin typeface="Poppins Black"/>
                <a:ea typeface="Poppins Black"/>
                <a:cs typeface="Poppins Black"/>
                <a:sym typeface="Poppins Black"/>
              </a:rPr>
              <a:t>Poppins</a:t>
            </a:r>
            <a:r>
              <a:rPr lang="pl-PL" sz="3400"/>
              <a:t>. Rodzina fontu składa się z 8 podstawowych krojów i daje duże możliwości wykorzystania liternictwa jako komponentu graficznego. Grubsze kroje doskonale sprawdzają się w nagłówkach.</a:t>
            </a:r>
            <a:endParaRPr/>
          </a:p>
          <a:p>
            <a:pPr indent="0" lvl="0" marL="0" rtl="0" algn="l">
              <a:lnSpc>
                <a:spcPct val="90000"/>
              </a:lnSpc>
              <a:spcBef>
                <a:spcPts val="1000"/>
              </a:spcBef>
              <a:spcAft>
                <a:spcPts val="0"/>
              </a:spcAft>
              <a:buClr>
                <a:schemeClr val="dk1"/>
              </a:buClr>
              <a:buSzPct val="100000"/>
              <a:buNone/>
            </a:pPr>
            <a:r>
              <a:t/>
            </a:r>
            <a:endParaRPr sz="2500"/>
          </a:p>
          <a:p>
            <a:pPr indent="0" lvl="0" marL="0" rtl="0" algn="l">
              <a:lnSpc>
                <a:spcPct val="90000"/>
              </a:lnSpc>
              <a:spcBef>
                <a:spcPts val="1000"/>
              </a:spcBef>
              <a:spcAft>
                <a:spcPts val="0"/>
              </a:spcAft>
              <a:buClr>
                <a:schemeClr val="dk1"/>
              </a:buClr>
              <a:buSzPct val="100000"/>
              <a:buNone/>
            </a:pPr>
            <a:r>
              <a:t/>
            </a:r>
            <a:endParaRPr i="1">
              <a:latin typeface="Poppins Black"/>
              <a:ea typeface="Poppins Black"/>
              <a:cs typeface="Poppins Black"/>
              <a:sym typeface="Poppins Black"/>
            </a:endParaRPr>
          </a:p>
          <a:p>
            <a:pPr indent="0" lvl="1" marL="457200" rtl="0" algn="l">
              <a:lnSpc>
                <a:spcPct val="90000"/>
              </a:lnSpc>
              <a:spcBef>
                <a:spcPts val="500"/>
              </a:spcBef>
              <a:spcAft>
                <a:spcPts val="0"/>
              </a:spcAft>
              <a:buClr>
                <a:schemeClr val="dk1"/>
              </a:buClr>
              <a:buSzPct val="100000"/>
              <a:buNone/>
            </a:pPr>
            <a:r>
              <a:rPr lang="pl-PL" sz="4200">
                <a:latin typeface="Poppins Black"/>
                <a:ea typeface="Poppins Black"/>
                <a:cs typeface="Poppins Black"/>
                <a:sym typeface="Poppins Black"/>
              </a:rPr>
              <a:t>Poppins Black</a:t>
            </a:r>
            <a:endParaRPr/>
          </a:p>
          <a:p>
            <a:pPr indent="0" lvl="1" marL="457200" rtl="0" algn="l">
              <a:lnSpc>
                <a:spcPct val="90000"/>
              </a:lnSpc>
              <a:spcBef>
                <a:spcPts val="500"/>
              </a:spcBef>
              <a:spcAft>
                <a:spcPts val="0"/>
              </a:spcAft>
              <a:buClr>
                <a:schemeClr val="dk1"/>
              </a:buClr>
              <a:buSzPct val="100000"/>
              <a:buNone/>
            </a:pPr>
            <a:r>
              <a:rPr lang="pl-PL" sz="4200">
                <a:latin typeface="Poppins ExtraBold"/>
                <a:ea typeface="Poppins ExtraBold"/>
                <a:cs typeface="Poppins ExtraBold"/>
                <a:sym typeface="Poppins ExtraBold"/>
              </a:rPr>
              <a:t>Poppins Extra Bold</a:t>
            </a:r>
            <a:endParaRPr sz="4200">
              <a:latin typeface="Poppins ExtraBold"/>
              <a:ea typeface="Poppins ExtraBold"/>
              <a:cs typeface="Poppins ExtraBold"/>
              <a:sym typeface="Poppins ExtraBold"/>
            </a:endParaRPr>
          </a:p>
          <a:p>
            <a:pPr indent="0" lvl="1" marL="457200" rtl="0" algn="l">
              <a:lnSpc>
                <a:spcPct val="90000"/>
              </a:lnSpc>
              <a:spcBef>
                <a:spcPts val="500"/>
              </a:spcBef>
              <a:spcAft>
                <a:spcPts val="0"/>
              </a:spcAft>
              <a:buClr>
                <a:schemeClr val="dk1"/>
              </a:buClr>
              <a:buSzPct val="100000"/>
              <a:buNone/>
            </a:pPr>
            <a:r>
              <a:rPr lang="pl-PL" sz="4200">
                <a:latin typeface="Poppins SemiBold"/>
                <a:ea typeface="Poppins SemiBold"/>
                <a:cs typeface="Poppins SemiBold"/>
                <a:sym typeface="Poppins SemiBold"/>
              </a:rPr>
              <a:t>Poppins Semi Bold</a:t>
            </a:r>
            <a:endParaRPr sz="4200">
              <a:latin typeface="Poppins SemiBold"/>
              <a:ea typeface="Poppins SemiBold"/>
              <a:cs typeface="Poppins SemiBold"/>
              <a:sym typeface="Poppins SemiBold"/>
            </a:endParaRPr>
          </a:p>
          <a:p>
            <a:pPr indent="0" lvl="1" marL="457200" rtl="0" algn="l">
              <a:lnSpc>
                <a:spcPct val="90000"/>
              </a:lnSpc>
              <a:spcBef>
                <a:spcPts val="500"/>
              </a:spcBef>
              <a:spcAft>
                <a:spcPts val="0"/>
              </a:spcAft>
              <a:buClr>
                <a:schemeClr val="dk1"/>
              </a:buClr>
              <a:buSzPct val="100000"/>
              <a:buNone/>
            </a:pPr>
            <a:r>
              <a:rPr lang="pl-PL" sz="4200">
                <a:latin typeface="Poppins Medium"/>
                <a:ea typeface="Poppins Medium"/>
                <a:cs typeface="Poppins Medium"/>
                <a:sym typeface="Poppins Medium"/>
              </a:rPr>
              <a:t>Poppins Medium</a:t>
            </a:r>
            <a:endParaRPr/>
          </a:p>
          <a:p>
            <a:pPr indent="0" lvl="1" marL="457200" rtl="0" algn="l">
              <a:lnSpc>
                <a:spcPct val="90000"/>
              </a:lnSpc>
              <a:spcBef>
                <a:spcPts val="500"/>
              </a:spcBef>
              <a:spcAft>
                <a:spcPts val="0"/>
              </a:spcAft>
              <a:buClr>
                <a:schemeClr val="dk1"/>
              </a:buClr>
              <a:buSzPct val="100000"/>
              <a:buNone/>
            </a:pPr>
            <a:r>
              <a:rPr lang="pl-PL" sz="4200"/>
              <a:t>Poppins</a:t>
            </a:r>
            <a:endParaRPr sz="4200"/>
          </a:p>
          <a:p>
            <a:pPr indent="0" lvl="1" marL="457200" rtl="0" algn="l">
              <a:lnSpc>
                <a:spcPct val="90000"/>
              </a:lnSpc>
              <a:spcBef>
                <a:spcPts val="500"/>
              </a:spcBef>
              <a:spcAft>
                <a:spcPts val="0"/>
              </a:spcAft>
              <a:buClr>
                <a:schemeClr val="dk1"/>
              </a:buClr>
              <a:buSzPct val="100000"/>
              <a:buNone/>
            </a:pPr>
            <a:r>
              <a:rPr lang="pl-PL" sz="4200">
                <a:latin typeface="Poppins Light"/>
                <a:ea typeface="Poppins Light"/>
                <a:cs typeface="Poppins Light"/>
                <a:sym typeface="Poppins Light"/>
              </a:rPr>
              <a:t>Poppins Light</a:t>
            </a:r>
            <a:endParaRPr sz="4200">
              <a:latin typeface="Poppins Light"/>
              <a:ea typeface="Poppins Light"/>
              <a:cs typeface="Poppins Light"/>
              <a:sym typeface="Poppins Light"/>
            </a:endParaRPr>
          </a:p>
          <a:p>
            <a:pPr indent="0" lvl="1" marL="457200" rtl="0" algn="l">
              <a:lnSpc>
                <a:spcPct val="90000"/>
              </a:lnSpc>
              <a:spcBef>
                <a:spcPts val="500"/>
              </a:spcBef>
              <a:spcAft>
                <a:spcPts val="0"/>
              </a:spcAft>
              <a:buClr>
                <a:schemeClr val="dk1"/>
              </a:buClr>
              <a:buSzPct val="100000"/>
              <a:buNone/>
            </a:pPr>
            <a:r>
              <a:rPr lang="pl-PL" sz="4200">
                <a:latin typeface="Poppins ExtraLight"/>
                <a:ea typeface="Poppins ExtraLight"/>
                <a:cs typeface="Poppins ExtraLight"/>
                <a:sym typeface="Poppins ExtraLight"/>
              </a:rPr>
              <a:t>Poppins Extra Light</a:t>
            </a:r>
            <a:endParaRPr sz="4200">
              <a:latin typeface="Poppins ExtraLight"/>
              <a:ea typeface="Poppins ExtraLight"/>
              <a:cs typeface="Poppins ExtraLight"/>
              <a:sym typeface="Poppins ExtraLight"/>
            </a:endParaRPr>
          </a:p>
          <a:p>
            <a:pPr indent="0" lvl="1" marL="457200" rtl="0" algn="l">
              <a:lnSpc>
                <a:spcPct val="90000"/>
              </a:lnSpc>
              <a:spcBef>
                <a:spcPts val="500"/>
              </a:spcBef>
              <a:spcAft>
                <a:spcPts val="0"/>
              </a:spcAft>
              <a:buClr>
                <a:schemeClr val="dk1"/>
              </a:buClr>
              <a:buSzPct val="100000"/>
              <a:buNone/>
            </a:pPr>
            <a:r>
              <a:rPr lang="pl-PL" sz="4200">
                <a:latin typeface="Poppins Thin"/>
                <a:ea typeface="Poppins Thin"/>
                <a:cs typeface="Poppins Thin"/>
                <a:sym typeface="Poppins Thin"/>
              </a:rPr>
              <a:t>Poppins Thin</a:t>
            </a:r>
            <a:endParaRPr sz="4200">
              <a:latin typeface="Poppins Thin"/>
              <a:ea typeface="Poppins Thin"/>
              <a:cs typeface="Poppins Thin"/>
              <a:sym typeface="Poppins Thin"/>
            </a:endParaRPr>
          </a:p>
          <a:p>
            <a:pPr indent="-144145" lvl="0" marL="228600" rtl="0" algn="l">
              <a:lnSpc>
                <a:spcPct val="90000"/>
              </a:lnSpc>
              <a:spcBef>
                <a:spcPts val="1000"/>
              </a:spcBef>
              <a:spcAft>
                <a:spcPts val="0"/>
              </a:spcAft>
              <a:buClr>
                <a:schemeClr val="dk1"/>
              </a:buClr>
              <a:buSzPct val="100000"/>
              <a:buNone/>
            </a:pPr>
            <a:r>
              <a:t/>
            </a:r>
            <a:endParaRPr i="1">
              <a:latin typeface="Tomorrow Black"/>
              <a:ea typeface="Tomorrow Black"/>
              <a:cs typeface="Tomorrow Black"/>
              <a:sym typeface="Tomorrow Black"/>
            </a:endParaRPr>
          </a:p>
          <a:p>
            <a:pPr indent="0" lvl="0" marL="0" rtl="0" algn="l">
              <a:lnSpc>
                <a:spcPct val="90000"/>
              </a:lnSpc>
              <a:spcBef>
                <a:spcPts val="1000"/>
              </a:spcBef>
              <a:spcAft>
                <a:spcPts val="0"/>
              </a:spcAft>
              <a:buClr>
                <a:schemeClr val="dk1"/>
              </a:buClr>
              <a:buSzPct val="100000"/>
              <a:buNone/>
            </a:pPr>
            <a:r>
              <a:t/>
            </a:r>
            <a:endParaRPr i="1"/>
          </a:p>
          <a:p>
            <a:pPr indent="0" lvl="0" marL="0" rtl="0" algn="l">
              <a:lnSpc>
                <a:spcPct val="90000"/>
              </a:lnSpc>
              <a:spcBef>
                <a:spcPts val="1000"/>
              </a:spcBef>
              <a:spcAft>
                <a:spcPts val="0"/>
              </a:spcAft>
              <a:buClr>
                <a:schemeClr val="dk1"/>
              </a:buClr>
              <a:buSzPct val="100000"/>
              <a:buNone/>
            </a:pPr>
            <a:r>
              <a:rPr lang="pl-PL" sz="3400"/>
              <a:t>Font jest osadzony w prezentacji, ale jeśli nie widzisz tu kroju jak na kolejnym slajdzie, oznacza to, że trzeba zainstalować go na Twoim komputerze: </a:t>
            </a:r>
            <a:r>
              <a:rPr b="1" lang="pl-PL" sz="3400" u="sng">
                <a:solidFill>
                  <a:srgbClr val="FF00FF"/>
                </a:solidFill>
                <a:hlinkClick r:id="rId3">
                  <a:extLst>
                    <a:ext uri="{A12FA001-AC4F-418D-AE19-62706E023703}">
                      <ahyp:hlinkClr val="tx"/>
                    </a:ext>
                  </a:extLst>
                </a:hlinkClick>
              </a:rPr>
              <a:t>https://fonts.google.com/specimen/Poppins</a:t>
            </a:r>
            <a:r>
              <a:rPr b="1" lang="pl-PL" sz="3400">
                <a:solidFill>
                  <a:srgbClr val="FF00FF"/>
                </a:solidFill>
              </a:rPr>
              <a:t> </a:t>
            </a:r>
            <a:endParaRPr/>
          </a:p>
          <a:p>
            <a:pPr indent="-144145" lvl="0" marL="228600" rtl="0" algn="l">
              <a:lnSpc>
                <a:spcPct val="90000"/>
              </a:lnSpc>
              <a:spcBef>
                <a:spcPts val="1000"/>
              </a:spcBef>
              <a:spcAft>
                <a:spcPts val="0"/>
              </a:spcAft>
              <a:buClr>
                <a:schemeClr val="dk1"/>
              </a:buClr>
              <a:buSzPct val="100000"/>
              <a:buNone/>
            </a:pPr>
            <a:r>
              <a:t/>
            </a:r>
            <a:endParaRPr/>
          </a:p>
        </p:txBody>
      </p:sp>
      <p:sp>
        <p:nvSpPr>
          <p:cNvPr id="575" name="Google Shape;575;p26"/>
          <p:cNvSpPr txBox="1"/>
          <p:nvPr/>
        </p:nvSpPr>
        <p:spPr>
          <a:xfrm>
            <a:off x="5975241" y="2724021"/>
            <a:ext cx="4110362" cy="2554545"/>
          </a:xfrm>
          <a:prstGeom prst="rect">
            <a:avLst/>
          </a:prstGeom>
          <a:solidFill>
            <a:schemeClr val="dk1"/>
          </a:solidFill>
          <a:ln>
            <a:noFill/>
          </a:ln>
        </p:spPr>
        <p:txBody>
          <a:bodyPr anchorCtr="0" anchor="t" bIns="45700" lIns="91425" spcFirstLastPara="1" rIns="91425" wrap="square" tIns="45700">
            <a:spAutoFit/>
          </a:bodyPr>
          <a:lstStyle/>
          <a:p>
            <a:pPr indent="0" lvl="1" marL="457200" marR="0" rtl="0" algn="l">
              <a:spcBef>
                <a:spcPts val="0"/>
              </a:spcBef>
              <a:spcAft>
                <a:spcPts val="0"/>
              </a:spcAft>
              <a:buClr>
                <a:srgbClr val="FF00FF"/>
              </a:buClr>
              <a:buSzPts val="2000"/>
              <a:buFont typeface="Poppins Black"/>
              <a:buNone/>
            </a:pPr>
            <a:r>
              <a:rPr b="0" i="0" lang="pl-PL" sz="2000" u="none" cap="none" strike="noStrike">
                <a:solidFill>
                  <a:srgbClr val="FF00FF"/>
                </a:solidFill>
                <a:latin typeface="Poppins Black"/>
                <a:ea typeface="Poppins Black"/>
                <a:cs typeface="Poppins Black"/>
                <a:sym typeface="Poppins Black"/>
              </a:rPr>
              <a:t>Poppins Black</a:t>
            </a:r>
            <a:endParaRPr/>
          </a:p>
          <a:p>
            <a:pPr indent="0" lvl="1" marL="457200" marR="0" rtl="0" algn="l">
              <a:spcBef>
                <a:spcPts val="0"/>
              </a:spcBef>
              <a:spcAft>
                <a:spcPts val="0"/>
              </a:spcAft>
              <a:buClr>
                <a:srgbClr val="FF00FF"/>
              </a:buClr>
              <a:buSzPts val="2000"/>
              <a:buFont typeface="Poppins ExtraBold"/>
              <a:buNone/>
            </a:pPr>
            <a:r>
              <a:rPr b="0" i="0" lang="pl-PL" sz="2000" u="none" cap="none" strike="noStrike">
                <a:solidFill>
                  <a:srgbClr val="FF00FF"/>
                </a:solidFill>
                <a:latin typeface="Poppins ExtraBold"/>
                <a:ea typeface="Poppins ExtraBold"/>
                <a:cs typeface="Poppins ExtraBold"/>
                <a:sym typeface="Poppins ExtraBold"/>
              </a:rPr>
              <a:t>Poppins Extra Bold</a:t>
            </a:r>
            <a:endParaRPr b="0" i="0" sz="2000" u="none" cap="none" strike="noStrike">
              <a:solidFill>
                <a:srgbClr val="FF00FF"/>
              </a:solidFill>
              <a:latin typeface="Poppins ExtraBold"/>
              <a:ea typeface="Poppins ExtraBold"/>
              <a:cs typeface="Poppins ExtraBold"/>
              <a:sym typeface="Poppins ExtraBold"/>
            </a:endParaRPr>
          </a:p>
          <a:p>
            <a:pPr indent="0" lvl="1" marL="457200" marR="0" rtl="0" algn="l">
              <a:spcBef>
                <a:spcPts val="0"/>
              </a:spcBef>
              <a:spcAft>
                <a:spcPts val="0"/>
              </a:spcAft>
              <a:buClr>
                <a:srgbClr val="FF00FF"/>
              </a:buClr>
              <a:buSzPts val="2000"/>
              <a:buFont typeface="Poppins SemiBold"/>
              <a:buNone/>
            </a:pPr>
            <a:r>
              <a:rPr b="0" i="0" lang="pl-PL" sz="2000" u="none" cap="none" strike="noStrike">
                <a:solidFill>
                  <a:srgbClr val="FF00FF"/>
                </a:solidFill>
                <a:latin typeface="Poppins SemiBold"/>
                <a:ea typeface="Poppins SemiBold"/>
                <a:cs typeface="Poppins SemiBold"/>
                <a:sym typeface="Poppins SemiBold"/>
              </a:rPr>
              <a:t>Poppins Semi Bold</a:t>
            </a:r>
            <a:endParaRPr b="0" i="0" sz="2000" u="none" cap="none" strike="noStrike">
              <a:solidFill>
                <a:srgbClr val="FF00FF"/>
              </a:solidFill>
              <a:latin typeface="Poppins SemiBold"/>
              <a:ea typeface="Poppins SemiBold"/>
              <a:cs typeface="Poppins SemiBold"/>
              <a:sym typeface="Poppins SemiBold"/>
            </a:endParaRPr>
          </a:p>
          <a:p>
            <a:pPr indent="0" lvl="1" marL="457200" marR="0" rtl="0" algn="l">
              <a:spcBef>
                <a:spcPts val="0"/>
              </a:spcBef>
              <a:spcAft>
                <a:spcPts val="0"/>
              </a:spcAft>
              <a:buClr>
                <a:srgbClr val="FF00FF"/>
              </a:buClr>
              <a:buSzPts val="2000"/>
              <a:buFont typeface="Poppins Medium"/>
              <a:buNone/>
            </a:pPr>
            <a:r>
              <a:rPr b="0" i="0" lang="pl-PL" sz="2000" u="none" cap="none" strike="noStrike">
                <a:solidFill>
                  <a:srgbClr val="FF00FF"/>
                </a:solidFill>
                <a:latin typeface="Poppins Medium"/>
                <a:ea typeface="Poppins Medium"/>
                <a:cs typeface="Poppins Medium"/>
                <a:sym typeface="Poppins Medium"/>
              </a:rPr>
              <a:t>Poppins Medium</a:t>
            </a:r>
            <a:endParaRPr/>
          </a:p>
          <a:p>
            <a:pPr indent="0" lvl="1" marL="457200" marR="0" rtl="0" algn="l">
              <a:spcBef>
                <a:spcPts val="0"/>
              </a:spcBef>
              <a:spcAft>
                <a:spcPts val="0"/>
              </a:spcAft>
              <a:buClr>
                <a:srgbClr val="FF00FF"/>
              </a:buClr>
              <a:buSzPts val="2000"/>
              <a:buFont typeface="Poppins"/>
              <a:buNone/>
            </a:pPr>
            <a:r>
              <a:rPr b="0" i="0" lang="pl-PL" sz="2000" u="none" cap="none" strike="noStrike">
                <a:solidFill>
                  <a:srgbClr val="FF00FF"/>
                </a:solidFill>
                <a:latin typeface="Poppins"/>
                <a:ea typeface="Poppins"/>
                <a:cs typeface="Poppins"/>
                <a:sym typeface="Poppins"/>
              </a:rPr>
              <a:t>Poppins</a:t>
            </a:r>
            <a:endParaRPr b="0" i="0" sz="2000" u="none" cap="none" strike="noStrike">
              <a:solidFill>
                <a:srgbClr val="FF00FF"/>
              </a:solidFill>
              <a:latin typeface="Poppins"/>
              <a:ea typeface="Poppins"/>
              <a:cs typeface="Poppins"/>
              <a:sym typeface="Poppins"/>
            </a:endParaRPr>
          </a:p>
          <a:p>
            <a:pPr indent="0" lvl="1" marL="457200" marR="0" rtl="0" algn="l">
              <a:spcBef>
                <a:spcPts val="0"/>
              </a:spcBef>
              <a:spcAft>
                <a:spcPts val="0"/>
              </a:spcAft>
              <a:buClr>
                <a:srgbClr val="FF00FF"/>
              </a:buClr>
              <a:buSzPts val="2000"/>
              <a:buFont typeface="Poppins Light"/>
              <a:buNone/>
            </a:pPr>
            <a:r>
              <a:rPr b="0" i="0" lang="pl-PL" sz="2000" u="none" cap="none" strike="noStrike">
                <a:solidFill>
                  <a:srgbClr val="FF00FF"/>
                </a:solidFill>
                <a:latin typeface="Poppins Light"/>
                <a:ea typeface="Poppins Light"/>
                <a:cs typeface="Poppins Light"/>
                <a:sym typeface="Poppins Light"/>
              </a:rPr>
              <a:t>Poppins Light</a:t>
            </a:r>
            <a:endParaRPr b="0" i="0" sz="2000" u="none" cap="none" strike="noStrike">
              <a:solidFill>
                <a:srgbClr val="FF00FF"/>
              </a:solidFill>
              <a:latin typeface="Poppins Light"/>
              <a:ea typeface="Poppins Light"/>
              <a:cs typeface="Poppins Light"/>
              <a:sym typeface="Poppins Light"/>
            </a:endParaRPr>
          </a:p>
          <a:p>
            <a:pPr indent="0" lvl="1" marL="457200" marR="0" rtl="0" algn="l">
              <a:spcBef>
                <a:spcPts val="0"/>
              </a:spcBef>
              <a:spcAft>
                <a:spcPts val="0"/>
              </a:spcAft>
              <a:buClr>
                <a:srgbClr val="FF00FF"/>
              </a:buClr>
              <a:buSzPts val="2000"/>
              <a:buFont typeface="Poppins ExtraLight"/>
              <a:buNone/>
            </a:pPr>
            <a:r>
              <a:rPr b="0" i="0" lang="pl-PL" sz="2000" u="none" cap="none" strike="noStrike">
                <a:solidFill>
                  <a:srgbClr val="FF00FF"/>
                </a:solidFill>
                <a:latin typeface="Poppins ExtraLight"/>
                <a:ea typeface="Poppins ExtraLight"/>
                <a:cs typeface="Poppins ExtraLight"/>
                <a:sym typeface="Poppins ExtraLight"/>
              </a:rPr>
              <a:t>Poppins Extra Light</a:t>
            </a:r>
            <a:endParaRPr b="0" i="0" sz="2000" u="none" cap="none" strike="noStrike">
              <a:solidFill>
                <a:srgbClr val="FF00FF"/>
              </a:solidFill>
              <a:latin typeface="Poppins ExtraLight"/>
              <a:ea typeface="Poppins ExtraLight"/>
              <a:cs typeface="Poppins ExtraLight"/>
              <a:sym typeface="Poppins ExtraLight"/>
            </a:endParaRPr>
          </a:p>
          <a:p>
            <a:pPr indent="0" lvl="1" marL="457200" marR="0" rtl="0" algn="l">
              <a:spcBef>
                <a:spcPts val="0"/>
              </a:spcBef>
              <a:spcAft>
                <a:spcPts val="0"/>
              </a:spcAft>
              <a:buClr>
                <a:srgbClr val="FF00FF"/>
              </a:buClr>
              <a:buSzPts val="2000"/>
              <a:buFont typeface="Poppins Thin"/>
              <a:buNone/>
            </a:pPr>
            <a:r>
              <a:rPr b="0" i="0" lang="pl-PL" sz="2000" u="none" cap="none" strike="noStrike">
                <a:solidFill>
                  <a:srgbClr val="FF00FF"/>
                </a:solidFill>
                <a:latin typeface="Poppins Thin"/>
                <a:ea typeface="Poppins Thin"/>
                <a:cs typeface="Poppins Thin"/>
                <a:sym typeface="Poppins Thin"/>
              </a:rPr>
              <a:t>Poppins Thin</a:t>
            </a:r>
            <a:endParaRPr b="0" i="0" sz="2000" u="none" cap="none" strike="noStrike">
              <a:solidFill>
                <a:srgbClr val="FF00FF"/>
              </a:solidFill>
              <a:latin typeface="Poppins Thin"/>
              <a:ea typeface="Poppins Thin"/>
              <a:cs typeface="Poppins Thin"/>
              <a:sym typeface="Poppins Thi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9" name="Shape 579"/>
        <p:cNvGrpSpPr/>
        <p:nvPr/>
      </p:nvGrpSpPr>
      <p:grpSpPr>
        <a:xfrm>
          <a:off x="0" y="0"/>
          <a:ext cx="0" cy="0"/>
          <a:chOff x="0" y="0"/>
          <a:chExt cx="0" cy="0"/>
        </a:xfrm>
      </p:grpSpPr>
      <p:sp>
        <p:nvSpPr>
          <p:cNvPr id="580" name="Google Shape;580;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oppins Black"/>
              <a:buNone/>
            </a:pPr>
            <a:r>
              <a:t/>
            </a:r>
            <a:endParaRPr/>
          </a:p>
        </p:txBody>
      </p:sp>
      <p:sp>
        <p:nvSpPr>
          <p:cNvPr id="581" name="Google Shape;581;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582" name="Google Shape;582;p27"/>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6" name="Shape 586"/>
        <p:cNvGrpSpPr/>
        <p:nvPr/>
      </p:nvGrpSpPr>
      <p:grpSpPr>
        <a:xfrm>
          <a:off x="0" y="0"/>
          <a:ext cx="0" cy="0"/>
          <a:chOff x="0" y="0"/>
          <a:chExt cx="0" cy="0"/>
        </a:xfrm>
      </p:grpSpPr>
      <p:sp>
        <p:nvSpPr>
          <p:cNvPr id="587" name="Google Shape;58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oppins Black"/>
              <a:buNone/>
            </a:pPr>
            <a:r>
              <a:rPr lang="pl-PL"/>
              <a:t>Liternictwo INUSMMIT – font uzupełniający</a:t>
            </a:r>
            <a:endParaRPr/>
          </a:p>
        </p:txBody>
      </p:sp>
      <p:sp>
        <p:nvSpPr>
          <p:cNvPr id="588" name="Google Shape;588;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pl-PL" sz="2000">
                <a:latin typeface="Karma"/>
                <a:ea typeface="Karma"/>
                <a:cs typeface="Karma"/>
                <a:sym typeface="Karma"/>
              </a:rPr>
              <a:t>Uzupełniający font, z którego korzysta INSUMMIT to </a:t>
            </a:r>
            <a:r>
              <a:rPr b="1" lang="pl-PL" sz="2000">
                <a:latin typeface="Karma"/>
                <a:ea typeface="Karma"/>
                <a:cs typeface="Karma"/>
                <a:sym typeface="Karma"/>
              </a:rPr>
              <a:t>Karma</a:t>
            </a:r>
            <a:r>
              <a:rPr lang="pl-PL" sz="2000">
                <a:latin typeface="Karma"/>
                <a:ea typeface="Karma"/>
                <a:cs typeface="Karma"/>
                <a:sym typeface="Karma"/>
              </a:rPr>
              <a:t>. Rodzina fontu składa się z 4 podstawowych krojów, ale zalecamy wykorzystanie jedynie podstawowego. To font, który doskonale sprawdzi się w korpusach tekstu. Nie zalecamy używania go w nagłówkach.</a:t>
            </a:r>
            <a:endParaRPr/>
          </a:p>
          <a:p>
            <a:pPr indent="0" lvl="0" marL="0" rtl="0" algn="l">
              <a:lnSpc>
                <a:spcPct val="90000"/>
              </a:lnSpc>
              <a:spcBef>
                <a:spcPts val="1000"/>
              </a:spcBef>
              <a:spcAft>
                <a:spcPts val="0"/>
              </a:spcAft>
              <a:buClr>
                <a:schemeClr val="dk1"/>
              </a:buClr>
              <a:buSzPts val="2000"/>
              <a:buNone/>
            </a:pPr>
            <a:r>
              <a:t/>
            </a:r>
            <a:endParaRPr sz="2000">
              <a:latin typeface="Karma"/>
              <a:ea typeface="Karma"/>
              <a:cs typeface="Karma"/>
              <a:sym typeface="Karma"/>
            </a:endParaRPr>
          </a:p>
          <a:p>
            <a:pPr indent="0" lvl="0" marL="0" rtl="0" algn="l">
              <a:lnSpc>
                <a:spcPct val="90000"/>
              </a:lnSpc>
              <a:spcBef>
                <a:spcPts val="1000"/>
              </a:spcBef>
              <a:spcAft>
                <a:spcPts val="0"/>
              </a:spcAft>
              <a:buClr>
                <a:schemeClr val="lt1"/>
              </a:buClr>
              <a:buSzPts val="2000"/>
              <a:buNone/>
            </a:pPr>
            <a:r>
              <a:rPr lang="pl-PL" sz="2000">
                <a:solidFill>
                  <a:schemeClr val="lt1"/>
                </a:solidFill>
                <a:highlight>
                  <a:srgbClr val="000000"/>
                </a:highlight>
                <a:latin typeface="Karma"/>
                <a:ea typeface="Karma"/>
                <a:cs typeface="Karma"/>
                <a:sym typeface="Karma"/>
              </a:rPr>
              <a:t>Ten font wygląda szczególnie dobrze w inwersji kolorystycznej na ciemnych </a:t>
            </a:r>
            <a:r>
              <a:rPr lang="pl-PL" sz="2000">
                <a:solidFill>
                  <a:srgbClr val="FF00FF"/>
                </a:solidFill>
                <a:highlight>
                  <a:srgbClr val="000000"/>
                </a:highlight>
                <a:latin typeface="Karma"/>
                <a:ea typeface="Karma"/>
                <a:cs typeface="Karma"/>
                <a:sym typeface="Karma"/>
              </a:rPr>
              <a:t>tłach</a:t>
            </a:r>
            <a:r>
              <a:rPr lang="pl-PL" sz="2000">
                <a:solidFill>
                  <a:schemeClr val="lt1"/>
                </a:solidFill>
                <a:highlight>
                  <a:srgbClr val="000000"/>
                </a:highlight>
                <a:latin typeface="Karma"/>
                <a:ea typeface="Karma"/>
                <a:cs typeface="Karma"/>
                <a:sym typeface="Karma"/>
              </a:rPr>
              <a:t>. </a:t>
            </a:r>
            <a:endParaRPr/>
          </a:p>
          <a:p>
            <a:pPr indent="0" lvl="0" marL="0" rtl="0" algn="l">
              <a:lnSpc>
                <a:spcPct val="90000"/>
              </a:lnSpc>
              <a:spcBef>
                <a:spcPts val="1000"/>
              </a:spcBef>
              <a:spcAft>
                <a:spcPts val="0"/>
              </a:spcAft>
              <a:buClr>
                <a:schemeClr val="dk1"/>
              </a:buClr>
              <a:buSzPts val="2800"/>
              <a:buNone/>
            </a:pPr>
            <a:r>
              <a:t/>
            </a:r>
            <a:endParaRPr>
              <a:solidFill>
                <a:srgbClr val="FF00FF"/>
              </a:solidFill>
            </a:endParaRPr>
          </a:p>
          <a:p>
            <a:pPr indent="0" lvl="0" marL="0" rtl="0" algn="l">
              <a:lnSpc>
                <a:spcPct val="90000"/>
              </a:lnSpc>
              <a:spcBef>
                <a:spcPts val="1000"/>
              </a:spcBef>
              <a:spcAft>
                <a:spcPts val="0"/>
              </a:spcAft>
              <a:buClr>
                <a:schemeClr val="dk1"/>
              </a:buClr>
              <a:buSzPts val="2000"/>
              <a:buNone/>
            </a:pPr>
            <a:r>
              <a:rPr lang="pl-PL" sz="2000">
                <a:latin typeface="Karma"/>
                <a:ea typeface="Karma"/>
                <a:cs typeface="Karma"/>
                <a:sym typeface="Karma"/>
              </a:rPr>
              <a:t>Font jest osadzony w prezentacji, ale jeśli nie widzisz tu kroju jak poniżej, oznacza to, że trzeba zainstalować go na Twoim komputerze: </a:t>
            </a:r>
            <a:r>
              <a:rPr b="1" lang="pl-PL" sz="2000">
                <a:solidFill>
                  <a:srgbClr val="FF00FF"/>
                </a:solidFill>
                <a:latin typeface="Karma"/>
                <a:ea typeface="Karma"/>
                <a:cs typeface="Karma"/>
                <a:sym typeface="Karma"/>
              </a:rPr>
              <a:t>https://fonts.google.com/specimen/Karma </a:t>
            </a:r>
            <a:endParaRPr/>
          </a:p>
          <a:p>
            <a:pPr indent="0" lvl="0" marL="0" rtl="0" algn="l">
              <a:lnSpc>
                <a:spcPct val="90000"/>
              </a:lnSpc>
              <a:spcBef>
                <a:spcPts val="1000"/>
              </a:spcBef>
              <a:spcAft>
                <a:spcPts val="0"/>
              </a:spcAft>
              <a:buClr>
                <a:schemeClr val="dk1"/>
              </a:buClr>
              <a:buSzPts val="2000"/>
              <a:buNone/>
            </a:pPr>
            <a:r>
              <a:t/>
            </a:r>
            <a:endParaRPr b="0" i="0" sz="2000">
              <a:solidFill>
                <a:srgbClr val="000000"/>
              </a:solidFill>
              <a:latin typeface="Karma"/>
              <a:ea typeface="Karma"/>
              <a:cs typeface="Karma"/>
              <a:sym typeface="Karma"/>
            </a:endParaRPr>
          </a:p>
        </p:txBody>
      </p:sp>
      <p:pic>
        <p:nvPicPr>
          <p:cNvPr id="589" name="Google Shape;589;p28"/>
          <p:cNvPicPr preferRelativeResize="0"/>
          <p:nvPr/>
        </p:nvPicPr>
        <p:blipFill rotWithShape="1">
          <a:blip r:embed="rId3">
            <a:alphaModFix/>
          </a:blip>
          <a:srcRect b="0" l="0" r="0" t="0"/>
          <a:stretch/>
        </p:blipFill>
        <p:spPr>
          <a:xfrm>
            <a:off x="966216" y="5279435"/>
            <a:ext cx="9096756" cy="7292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3" name="Shape 593"/>
        <p:cNvGrpSpPr/>
        <p:nvPr/>
      </p:nvGrpSpPr>
      <p:grpSpPr>
        <a:xfrm>
          <a:off x="0" y="0"/>
          <a:ext cx="0" cy="0"/>
          <a:chOff x="0" y="0"/>
          <a:chExt cx="0" cy="0"/>
        </a:xfrm>
      </p:grpSpPr>
      <p:pic>
        <p:nvPicPr>
          <p:cNvPr id="594" name="Google Shape;594;p29"/>
          <p:cNvPicPr preferRelativeResize="0"/>
          <p:nvPr/>
        </p:nvPicPr>
        <p:blipFill rotWithShape="1">
          <a:blip r:embed="rId3">
            <a:alphaModFix/>
          </a:blip>
          <a:srcRect b="0" l="0" r="0" t="0"/>
          <a:stretch/>
        </p:blipFill>
        <p:spPr>
          <a:xfrm>
            <a:off x="0" y="-18000"/>
            <a:ext cx="12204000" cy="6876000"/>
          </a:xfrm>
          <a:prstGeom prst="rect">
            <a:avLst/>
          </a:prstGeom>
          <a:noFill/>
          <a:ln>
            <a:noFill/>
          </a:ln>
        </p:spPr>
      </p:pic>
      <p:pic>
        <p:nvPicPr>
          <p:cNvPr id="595" name="Google Shape;595;p29"/>
          <p:cNvPicPr preferRelativeResize="0"/>
          <p:nvPr>
            <p:ph idx="1" type="body"/>
          </p:nvPr>
        </p:nvPicPr>
        <p:blipFill rotWithShape="1">
          <a:blip r:embed="rId4">
            <a:alphaModFix/>
          </a:blip>
          <a:srcRect b="0" l="0" r="0" t="0"/>
          <a:stretch/>
        </p:blipFill>
        <p:spPr>
          <a:xfrm>
            <a:off x="7712364" y="0"/>
            <a:ext cx="4479635" cy="6876000"/>
          </a:xfrm>
          <a:prstGeom prst="rect">
            <a:avLst/>
          </a:prstGeom>
          <a:noFill/>
          <a:ln>
            <a:noFill/>
          </a:ln>
        </p:spPr>
      </p:pic>
      <p:sp>
        <p:nvSpPr>
          <p:cNvPr id="596" name="Google Shape;596;p29"/>
          <p:cNvSpPr txBox="1"/>
          <p:nvPr>
            <p:ph type="title"/>
          </p:nvPr>
        </p:nvSpPr>
        <p:spPr>
          <a:xfrm>
            <a:off x="7998690" y="626577"/>
            <a:ext cx="390698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FF"/>
              </a:buClr>
              <a:buSzPts val="4400"/>
              <a:buFont typeface="Poppins Black"/>
              <a:buNone/>
            </a:pPr>
            <a:r>
              <a:rPr lang="pl-PL">
                <a:solidFill>
                  <a:srgbClr val="FF00FF"/>
                </a:solidFill>
              </a:rPr>
              <a:t>Ilustracja +</a:t>
            </a:r>
            <a:br>
              <a:rPr lang="pl-PL">
                <a:solidFill>
                  <a:srgbClr val="FF00FF"/>
                </a:solidFill>
              </a:rPr>
            </a:br>
            <a:r>
              <a:rPr lang="pl-PL">
                <a:solidFill>
                  <a:srgbClr val="FF00FF"/>
                </a:solidFill>
              </a:rPr>
              <a:t>maska 50%</a:t>
            </a:r>
            <a:endParaRPr/>
          </a:p>
        </p:txBody>
      </p:sp>
      <p:sp>
        <p:nvSpPr>
          <p:cNvPr id="597" name="Google Shape;597;p29"/>
          <p:cNvSpPr txBox="1"/>
          <p:nvPr/>
        </p:nvSpPr>
        <p:spPr>
          <a:xfrm>
            <a:off x="8035630" y="2895515"/>
            <a:ext cx="3906982"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lt1"/>
                </a:solidFill>
                <a:latin typeface="Karma"/>
                <a:ea typeface="Karma"/>
                <a:cs typeface="Karma"/>
                <a:sym typeface="Karma"/>
              </a:rPr>
              <a:t>Rekomendujemy używanie jako ilustracji dużych fotografii, o szerokim spektrum kolorystycznym. Zachęcamy do wykorzystywania fotografii jako teł slajdów. </a:t>
            </a:r>
            <a:endParaRPr/>
          </a:p>
          <a:p>
            <a:pPr indent="0" lvl="0" marL="0" marR="0" rtl="0" algn="l">
              <a:spcBef>
                <a:spcPts val="0"/>
              </a:spcBef>
              <a:spcAft>
                <a:spcPts val="0"/>
              </a:spcAft>
              <a:buNone/>
            </a:pPr>
            <a:r>
              <a:t/>
            </a:r>
            <a:endParaRPr b="1" sz="1800">
              <a:solidFill>
                <a:schemeClr val="lt1"/>
              </a:solidFill>
              <a:latin typeface="Karma"/>
              <a:ea typeface="Karma"/>
              <a:cs typeface="Karma"/>
              <a:sym typeface="Karma"/>
            </a:endParaRPr>
          </a:p>
          <a:p>
            <a:pPr indent="0" lvl="0" marL="0" marR="0" rtl="0" algn="l">
              <a:spcBef>
                <a:spcPts val="0"/>
              </a:spcBef>
              <a:spcAft>
                <a:spcPts val="0"/>
              </a:spcAft>
              <a:buNone/>
            </a:pPr>
            <a:r>
              <a:rPr b="1" lang="pl-PL" sz="1800">
                <a:solidFill>
                  <a:schemeClr val="lt1"/>
                </a:solidFill>
                <a:latin typeface="Karma"/>
                <a:ea typeface="Karma"/>
                <a:cs typeface="Karma"/>
                <a:sym typeface="Karma"/>
              </a:rPr>
              <a:t>Aby zachować czytelność napisów, konieczne może być przyciemnienie zdjęcia bądź użycie maski przyciemniającej. Tu zastosowanie maski 50% (jako dodatkowej warstwy na zdjęciu).</a:t>
            </a:r>
            <a:endParaRPr b="1" sz="1800">
              <a:solidFill>
                <a:srgbClr val="8BFF00"/>
              </a:solidFill>
              <a:latin typeface="Karma"/>
              <a:ea typeface="Karma"/>
              <a:cs typeface="Karma"/>
              <a:sym typeface="Karma"/>
            </a:endParaRPr>
          </a:p>
          <a:p>
            <a:pPr indent="0" lvl="0" marL="0" marR="0" rtl="0" algn="l">
              <a:spcBef>
                <a:spcPts val="0"/>
              </a:spcBef>
              <a:spcAft>
                <a:spcPts val="0"/>
              </a:spcAft>
              <a:buNone/>
            </a:pPr>
            <a:r>
              <a:t/>
            </a:r>
            <a:endParaRPr i="1" sz="1800">
              <a:solidFill>
                <a:srgbClr val="FFFF00"/>
              </a:solidFill>
              <a:latin typeface="Poppins"/>
              <a:ea typeface="Poppins"/>
              <a:cs typeface="Poppins"/>
              <a:sym typeface="Poppins"/>
            </a:endParaRPr>
          </a:p>
          <a:p>
            <a:pPr indent="0" lvl="0" marL="0" marR="0" rtl="0" algn="l">
              <a:spcBef>
                <a:spcPts val="0"/>
              </a:spcBef>
              <a:spcAft>
                <a:spcPts val="0"/>
              </a:spcAft>
              <a:buNone/>
            </a:pPr>
            <a:r>
              <a:t/>
            </a:r>
            <a:endParaRPr i="1" sz="1800">
              <a:solidFill>
                <a:srgbClr val="FFFF00"/>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1" name="Shape 601"/>
        <p:cNvGrpSpPr/>
        <p:nvPr/>
      </p:nvGrpSpPr>
      <p:grpSpPr>
        <a:xfrm>
          <a:off x="0" y="0"/>
          <a:ext cx="0" cy="0"/>
          <a:chOff x="0" y="0"/>
          <a:chExt cx="0" cy="0"/>
        </a:xfrm>
      </p:grpSpPr>
      <p:sp>
        <p:nvSpPr>
          <p:cNvPr id="602" name="Google Shape;60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Poppins Black"/>
              <a:buNone/>
            </a:pPr>
            <a:r>
              <a:rPr lang="pl-PL" sz="6000"/>
              <a:t>HARMONOGRAM</a:t>
            </a:r>
            <a:endParaRPr/>
          </a:p>
        </p:txBody>
      </p:sp>
      <p:sp>
        <p:nvSpPr>
          <p:cNvPr id="603" name="Google Shape;603;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lnSpc>
                <a:spcPct val="90000"/>
              </a:lnSpc>
              <a:spcBef>
                <a:spcPts val="0"/>
              </a:spcBef>
              <a:spcAft>
                <a:spcPts val="0"/>
              </a:spcAft>
              <a:buClr>
                <a:schemeClr val="dk1"/>
              </a:buClr>
              <a:buSzPct val="100000"/>
              <a:buChar char="•"/>
            </a:pPr>
            <a:r>
              <a:rPr b="1" lang="pl-PL" sz="2400">
                <a:latin typeface="Poppins"/>
                <a:ea typeface="Poppins"/>
                <a:cs typeface="Poppins"/>
                <a:sym typeface="Poppins"/>
              </a:rPr>
              <a:t>Do końca lipca</a:t>
            </a:r>
            <a:r>
              <a:rPr lang="pl-PL" sz="2400">
                <a:latin typeface="Poppins"/>
                <a:ea typeface="Poppins"/>
                <a:cs typeface="Poppins"/>
                <a:sym typeface="Poppins"/>
              </a:rPr>
              <a:t>, pierwsze spotkanie twórców i twórczyń z moderatorem/moderatorką sesji, rekomendujemy spotkania w gronie wszystkich osób tworzących sesję</a:t>
            </a:r>
            <a:br>
              <a:rPr lang="pl-PL" sz="2400">
                <a:latin typeface="Poppins"/>
                <a:ea typeface="Poppins"/>
                <a:cs typeface="Poppins"/>
                <a:sym typeface="Poppins"/>
              </a:rPr>
            </a:br>
            <a:endParaRPr sz="2400">
              <a:latin typeface="Poppins"/>
              <a:ea typeface="Poppins"/>
              <a:cs typeface="Poppins"/>
              <a:sym typeface="Poppins"/>
            </a:endParaRPr>
          </a:p>
          <a:p>
            <a:pPr indent="-342900" lvl="0" marL="342900" rtl="0" algn="l">
              <a:lnSpc>
                <a:spcPct val="90000"/>
              </a:lnSpc>
              <a:spcBef>
                <a:spcPts val="1000"/>
              </a:spcBef>
              <a:spcAft>
                <a:spcPts val="0"/>
              </a:spcAft>
              <a:buClr>
                <a:schemeClr val="dk1"/>
              </a:buClr>
              <a:buSzPct val="100000"/>
              <a:buChar char="•"/>
            </a:pPr>
            <a:r>
              <a:rPr b="1" lang="pl-PL" sz="2400">
                <a:latin typeface="Poppins"/>
                <a:ea typeface="Poppins"/>
                <a:cs typeface="Poppins"/>
                <a:sym typeface="Poppins"/>
              </a:rPr>
              <a:t>Do 9 września</a:t>
            </a:r>
            <a:r>
              <a:rPr lang="pl-PL" sz="2400">
                <a:latin typeface="Poppins"/>
                <a:ea typeface="Poppins"/>
                <a:cs typeface="Poppins"/>
                <a:sym typeface="Poppins"/>
              </a:rPr>
              <a:t>, przesłanie do moderatorów finalnych draftów prezentacji oraz drugie spotkanie.</a:t>
            </a:r>
            <a:br>
              <a:rPr lang="pl-PL" sz="2400">
                <a:latin typeface="Poppins"/>
                <a:ea typeface="Poppins"/>
                <a:cs typeface="Poppins"/>
                <a:sym typeface="Poppins"/>
              </a:rPr>
            </a:br>
            <a:endParaRPr sz="2400">
              <a:latin typeface="Poppins"/>
              <a:ea typeface="Poppins"/>
              <a:cs typeface="Poppins"/>
              <a:sym typeface="Poppins"/>
            </a:endParaRPr>
          </a:p>
          <a:p>
            <a:pPr indent="-342900" lvl="0" marL="342900" rtl="0" algn="l">
              <a:lnSpc>
                <a:spcPct val="90000"/>
              </a:lnSpc>
              <a:spcBef>
                <a:spcPts val="1000"/>
              </a:spcBef>
              <a:spcAft>
                <a:spcPts val="0"/>
              </a:spcAft>
              <a:buClr>
                <a:schemeClr val="dk1"/>
              </a:buClr>
              <a:buSzPct val="100000"/>
              <a:buChar char="•"/>
            </a:pPr>
            <a:r>
              <a:rPr lang="pl-PL" sz="2400">
                <a:latin typeface="Poppins"/>
                <a:ea typeface="Poppins"/>
                <a:cs typeface="Poppins"/>
                <a:sym typeface="Poppins"/>
              </a:rPr>
              <a:t>Pierwsza połowa września, drugi briefing oraz druga część szkolenia dla występujących, która odbędzie się stacjonarnie w Warszawie i będzie dotyczyła tego jak radzić sobie na scenie. Obecność obowiązkowa dla osób, które nie występowały dotychczas na Festiwalu INSUMMIT. Datę spotkania podamy pod koniec sierpnia.</a:t>
            </a:r>
            <a:br>
              <a:rPr lang="pl-PL" sz="2400">
                <a:latin typeface="Poppins"/>
                <a:ea typeface="Poppins"/>
                <a:cs typeface="Poppins"/>
                <a:sym typeface="Poppins"/>
              </a:rPr>
            </a:br>
            <a:endParaRPr sz="2400">
              <a:latin typeface="Poppins"/>
              <a:ea typeface="Poppins"/>
              <a:cs typeface="Poppins"/>
              <a:sym typeface="Poppins"/>
            </a:endParaRPr>
          </a:p>
          <a:p>
            <a:pPr indent="-342900" lvl="0" marL="342900" rtl="0" algn="l">
              <a:lnSpc>
                <a:spcPct val="90000"/>
              </a:lnSpc>
              <a:spcBef>
                <a:spcPts val="1000"/>
              </a:spcBef>
              <a:spcAft>
                <a:spcPts val="0"/>
              </a:spcAft>
              <a:buClr>
                <a:schemeClr val="dk1"/>
              </a:buClr>
              <a:buSzPct val="100000"/>
              <a:buChar char="•"/>
            </a:pPr>
            <a:r>
              <a:rPr lang="pl-PL" sz="2400">
                <a:latin typeface="Poppins"/>
                <a:ea typeface="Poppins"/>
                <a:cs typeface="Poppins"/>
                <a:sym typeface="Poppins"/>
              </a:rPr>
              <a:t>Do </a:t>
            </a:r>
            <a:r>
              <a:rPr b="1" lang="pl-PL" sz="2400">
                <a:latin typeface="Poppins"/>
                <a:ea typeface="Poppins"/>
                <a:cs typeface="Poppins"/>
                <a:sym typeface="Poppins"/>
              </a:rPr>
              <a:t>16 września</a:t>
            </a:r>
            <a:r>
              <a:rPr lang="pl-PL" sz="2400">
                <a:latin typeface="Poppins"/>
                <a:ea typeface="Poppins"/>
                <a:cs typeface="Poppins"/>
                <a:sym typeface="Poppins"/>
              </a:rPr>
              <a:t>, przesłanie finalnej prezentacji do Biura Festiwalowego</a:t>
            </a:r>
            <a:br>
              <a:rPr lang="pl-PL" sz="2400">
                <a:latin typeface="Poppins"/>
                <a:ea typeface="Poppins"/>
                <a:cs typeface="Poppins"/>
                <a:sym typeface="Poppins"/>
              </a:rPr>
            </a:br>
            <a:endParaRPr sz="2400">
              <a:latin typeface="Poppins"/>
              <a:ea typeface="Poppins"/>
              <a:cs typeface="Poppins"/>
              <a:sym typeface="Poppins"/>
            </a:endParaRPr>
          </a:p>
          <a:p>
            <a:pPr indent="-342900" lvl="0" marL="342900" rtl="0" algn="l">
              <a:lnSpc>
                <a:spcPct val="90000"/>
              </a:lnSpc>
              <a:spcBef>
                <a:spcPts val="1000"/>
              </a:spcBef>
              <a:spcAft>
                <a:spcPts val="0"/>
              </a:spcAft>
              <a:buClr>
                <a:schemeClr val="dk1"/>
              </a:buClr>
              <a:buSzPct val="100000"/>
              <a:buChar char="•"/>
            </a:pPr>
            <a:r>
              <a:rPr b="1" lang="pl-PL" sz="2400">
                <a:latin typeface="Poppins"/>
                <a:ea typeface="Poppins"/>
                <a:cs typeface="Poppins"/>
                <a:sym typeface="Poppins"/>
              </a:rPr>
              <a:t>24-25 września, Festiwal INSUMMIT</a:t>
            </a:r>
            <a:r>
              <a:rPr lang="pl-PL" sz="2400">
                <a:latin typeface="Poppins"/>
                <a:ea typeface="Poppins"/>
                <a:cs typeface="Poppins"/>
                <a:sym typeface="Poppins"/>
              </a:rPr>
              <a:t>, PGE Narodowy.</a:t>
            </a:r>
            <a:endParaRPr/>
          </a:p>
          <a:p>
            <a:pPr indent="-236220" lvl="0" marL="342900" rtl="0" algn="l">
              <a:lnSpc>
                <a:spcPct val="90000"/>
              </a:lnSpc>
              <a:spcBef>
                <a:spcPts val="1000"/>
              </a:spcBef>
              <a:spcAft>
                <a:spcPts val="0"/>
              </a:spcAft>
              <a:buClr>
                <a:schemeClr val="dk1"/>
              </a:buClr>
              <a:buSzPct val="100000"/>
              <a:buNone/>
            </a:pPr>
            <a:r>
              <a:t/>
            </a:r>
            <a:endParaRPr sz="2400">
              <a:latin typeface="Poppins"/>
              <a:ea typeface="Poppins"/>
              <a:cs typeface="Poppins"/>
              <a:sym typeface="Poppins"/>
            </a:endParaRPr>
          </a:p>
          <a:p>
            <a:pPr indent="-342900" lvl="0" marL="342900" rtl="0" algn="l">
              <a:lnSpc>
                <a:spcPct val="90000"/>
              </a:lnSpc>
              <a:spcBef>
                <a:spcPts val="1000"/>
              </a:spcBef>
              <a:spcAft>
                <a:spcPts val="0"/>
              </a:spcAft>
              <a:buClr>
                <a:schemeClr val="dk1"/>
              </a:buClr>
              <a:buSzPct val="100000"/>
              <a:buChar char="•"/>
            </a:pPr>
            <a:r>
              <a:rPr lang="pl-PL" sz="2400">
                <a:latin typeface="Poppins"/>
                <a:ea typeface="Poppins"/>
                <a:cs typeface="Poppins"/>
                <a:sym typeface="Poppins"/>
              </a:rPr>
              <a:t>A jeśli chcesz przypomnieć sobie briefing znajdziesz go tu</a:t>
            </a:r>
            <a:br>
              <a:rPr lang="pl-PL" sz="2400">
                <a:latin typeface="Poppins"/>
                <a:ea typeface="Poppins"/>
                <a:cs typeface="Poppins"/>
                <a:sym typeface="Poppins"/>
              </a:rPr>
            </a:br>
            <a:br>
              <a:rPr lang="pl-PL" sz="2400">
                <a:latin typeface="Poppins"/>
                <a:ea typeface="Poppins"/>
                <a:cs typeface="Poppins"/>
                <a:sym typeface="Poppins"/>
              </a:rPr>
            </a:br>
            <a:r>
              <a:rPr b="1" lang="pl-PL" sz="2400" u="sng">
                <a:solidFill>
                  <a:srgbClr val="FF00FF"/>
                </a:solidFill>
                <a:highlight>
                  <a:srgbClr val="000000"/>
                </a:highlight>
                <a:latin typeface="Poppins"/>
                <a:ea typeface="Poppins"/>
                <a:cs typeface="Poppins"/>
                <a:sym typeface="Poppins"/>
                <a:hlinkClick r:id="rId3">
                  <a:extLst>
                    <a:ext uri="{A12FA001-AC4F-418D-AE19-62706E023703}">
                      <ahyp:hlinkClr val="tx"/>
                    </a:ext>
                  </a:extLst>
                </a:hlinkClick>
              </a:rPr>
              <a:t>https://www.youtube.com/watch?v=iYc7mVGs3iw</a:t>
            </a:r>
            <a:r>
              <a:rPr b="1" lang="pl-PL" sz="2400">
                <a:solidFill>
                  <a:srgbClr val="FF00FF"/>
                </a:solidFill>
                <a:highlight>
                  <a:srgbClr val="000000"/>
                </a:highlight>
                <a:latin typeface="Poppins"/>
                <a:ea typeface="Poppins"/>
                <a:cs typeface="Poppins"/>
                <a:sym typeface="Poppins"/>
              </a:rPr>
              <a:t> </a:t>
            </a:r>
            <a:endParaRPr b="1" sz="3600">
              <a:solidFill>
                <a:srgbClr val="FF00FF"/>
              </a:solidFill>
              <a:highlight>
                <a:srgbClr val="000000"/>
              </a:highlight>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Motyw pakietu Office">
  <a:themeElements>
    <a:clrScheme name="INSUMMIT">
      <a:dk1>
        <a:srgbClr val="000000"/>
      </a:dk1>
      <a:lt1>
        <a:srgbClr val="FFFFFF"/>
      </a:lt1>
      <a:dk2>
        <a:srgbClr val="000000"/>
      </a:dk2>
      <a:lt2>
        <a:srgbClr val="E7E6E6"/>
      </a:lt2>
      <a:accent1>
        <a:srgbClr val="00AFFF"/>
      </a:accent1>
      <a:accent2>
        <a:srgbClr val="FF00EC"/>
      </a:accent2>
      <a:accent3>
        <a:srgbClr val="00D380"/>
      </a:accent3>
      <a:accent4>
        <a:srgbClr val="FFF000"/>
      </a:accent4>
      <a:accent5>
        <a:srgbClr val="FF8B00"/>
      </a:accent5>
      <a:accent6>
        <a:srgbClr val="FFFFFF"/>
      </a:accent6>
      <a:hlink>
        <a:srgbClr val="000000"/>
      </a:hlink>
      <a:folHlink>
        <a:srgbClr val="FF00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2020-09-01T16:44:56Z</dcterms:created>
  <dc:creator>USER</dc:creator>
</cp:coreProperties>
</file>