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3" r:id="rId4"/>
    <p:sldMasterId id="2147483666" r:id="rId5"/>
    <p:sldMasterId id="2147483684" r:id="rId6"/>
    <p:sldMasterId id="2147483697" r:id="rId7"/>
    <p:sldMasterId id="2147483718"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Lst>
  <p:sldSz cy="6858000" cx="12192000"/>
  <p:notesSz cx="6858000" cy="9144000"/>
  <p:embeddedFontLst>
    <p:embeddedFont>
      <p:font typeface="Play"/>
      <p:regular r:id="rId53"/>
      <p:bold r:id="rId54"/>
    </p:embeddedFont>
    <p:embeddedFont>
      <p:font typeface="Poppins"/>
      <p:regular r:id="rId55"/>
      <p:bold r:id="rId56"/>
      <p:italic r:id="rId57"/>
      <p:boldItalic r:id="rId58"/>
    </p:embeddedFont>
    <p:embeddedFont>
      <p:font typeface="Maven Pro"/>
      <p:regular r:id="rId59"/>
      <p:bold r:id="rId60"/>
    </p:embeddedFont>
    <p:embeddedFont>
      <p:font typeface="Poppins Black"/>
      <p:bold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3" roundtripDataSignature="AMtx7mjkrXbSYFbZ0zQNAwHH0mstacjo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PoppinsBlack-boldItalic.fntdata"/><Relationship Id="rId61" Type="http://schemas.openxmlformats.org/officeDocument/2006/relationships/font" Target="fonts/PoppinsBlack-bold.fntdata"/><Relationship Id="rId20" Type="http://schemas.openxmlformats.org/officeDocument/2006/relationships/slide" Target="slides/slide11.xml"/><Relationship Id="rId63" Type="http://customschemas.google.com/relationships/presentationmetadata" Target="metadata"/><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60" Type="http://schemas.openxmlformats.org/officeDocument/2006/relationships/font" Target="fonts/MavenPro-bold.fntdata"/><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font" Target="fonts/Play-regular.fntdata"/><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font" Target="fonts/Poppins-regular.fntdata"/><Relationship Id="rId10" Type="http://schemas.openxmlformats.org/officeDocument/2006/relationships/slide" Target="slides/slide1.xml"/><Relationship Id="rId54" Type="http://schemas.openxmlformats.org/officeDocument/2006/relationships/font" Target="fonts/Play-bold.fntdata"/><Relationship Id="rId13" Type="http://schemas.openxmlformats.org/officeDocument/2006/relationships/slide" Target="slides/slide4.xml"/><Relationship Id="rId57" Type="http://schemas.openxmlformats.org/officeDocument/2006/relationships/font" Target="fonts/Poppins-italic.fntdata"/><Relationship Id="rId12" Type="http://schemas.openxmlformats.org/officeDocument/2006/relationships/slide" Target="slides/slide3.xml"/><Relationship Id="rId56" Type="http://schemas.openxmlformats.org/officeDocument/2006/relationships/font" Target="fonts/Poppins-bold.fntdata"/><Relationship Id="rId15" Type="http://schemas.openxmlformats.org/officeDocument/2006/relationships/slide" Target="slides/slide6.xml"/><Relationship Id="rId59" Type="http://schemas.openxmlformats.org/officeDocument/2006/relationships/font" Target="fonts/MavenPro-regular.fntdata"/><Relationship Id="rId14" Type="http://schemas.openxmlformats.org/officeDocument/2006/relationships/slide" Target="slides/slide5.xml"/><Relationship Id="rId58" Type="http://schemas.openxmlformats.org/officeDocument/2006/relationships/font" Target="fonts/Poppins-boldItalic.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
        <p:nvSpPr>
          <p:cNvPr id="577" name="Google Shape;577;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pl-PL"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9" name="Google Shape;73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
        <p:nvSpPr>
          <p:cNvPr id="740" name="Google Shape;740;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pl-PL"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3" name="Google Shape;83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9" name="Google Shape;85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1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4" name="Google Shape;914;p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0" name="Google Shape;940;p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1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7" name="Google Shape;967;p1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5" name="Google Shape;985;p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
        <p:nvSpPr>
          <p:cNvPr id="986" name="Google Shape;986;p19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pl-PL"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p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0" name="Google Shape;1150;p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
        <p:nvSpPr>
          <p:cNvPr id="1151" name="Google Shape;1151;p19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pl-PL"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p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5" name="Google Shape;1215;p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p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3" name="Google Shape;1243;p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314688bf151_1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4" name="Google Shape;1274;g314688bf151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314688bf151_1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1" name="Google Shape;1301;g314688bf151_1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p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8" name="Google Shape;1328;p1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p1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6" name="Google Shape;1346;p1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p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2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7" name="Google Shape;1387;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
        <p:nvSpPr>
          <p:cNvPr id="1388" name="Google Shape;1388;p4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pl-PL"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p2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0" name="Google Shape;1550;p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
        <p:nvSpPr>
          <p:cNvPr id="1551" name="Google Shape;1551;p20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pl-PL"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p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2" name="Google Shape;1692;p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p2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6" name="Google Shape;1716;p2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p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5" name="Google Shape;1745;p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9" name="Shape 1769"/>
        <p:cNvGrpSpPr/>
        <p:nvPr/>
      </p:nvGrpSpPr>
      <p:grpSpPr>
        <a:xfrm>
          <a:off x="0" y="0"/>
          <a:ext cx="0" cy="0"/>
          <a:chOff x="0" y="0"/>
          <a:chExt cx="0" cy="0"/>
        </a:xfrm>
      </p:grpSpPr>
      <p:sp>
        <p:nvSpPr>
          <p:cNvPr id="1770" name="Google Shape;1770;p2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1" name="Google Shape;1771;p2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Net contribution i ograniczenia ROI</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0" name="Shape 1790"/>
        <p:cNvGrpSpPr/>
        <p:nvPr/>
      </p:nvGrpSpPr>
      <p:grpSpPr>
        <a:xfrm>
          <a:off x="0" y="0"/>
          <a:ext cx="0" cy="0"/>
          <a:chOff x="0" y="0"/>
          <a:chExt cx="0" cy="0"/>
        </a:xfrm>
      </p:grpSpPr>
      <p:sp>
        <p:nvSpPr>
          <p:cNvPr id="1791" name="Google Shape;1791;p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2" name="Google Shape;1792;p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Menagement reference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7" name="Shape 1807"/>
        <p:cNvGrpSpPr/>
        <p:nvPr/>
      </p:nvGrpSpPr>
      <p:grpSpPr>
        <a:xfrm>
          <a:off x="0" y="0"/>
          <a:ext cx="0" cy="0"/>
          <a:chOff x="0" y="0"/>
          <a:chExt cx="0" cy="0"/>
        </a:xfrm>
      </p:grpSpPr>
      <p:sp>
        <p:nvSpPr>
          <p:cNvPr id="1808" name="Google Shape;1808;p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9" name="Google Shape;1809;p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pl-PL"/>
              <a:t>Zastanawialiśmy się nad tym wskaźnikiem</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p2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5" name="Google Shape;1825;p2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g2eb98e91c4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3" name="Google Shape;1843;g2eb98e91c4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2eb89e0dec4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9" name="Google Shape;1859;g2eb89e0dec4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2eb89e0dec4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5" name="Google Shape;1875;g2eb89e0dec4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9" name="Shape 1889"/>
        <p:cNvGrpSpPr/>
        <p:nvPr/>
      </p:nvGrpSpPr>
      <p:grpSpPr>
        <a:xfrm>
          <a:off x="0" y="0"/>
          <a:ext cx="0" cy="0"/>
          <a:chOff x="0" y="0"/>
          <a:chExt cx="0" cy="0"/>
        </a:xfrm>
      </p:grpSpPr>
      <p:sp>
        <p:nvSpPr>
          <p:cNvPr id="1890" name="Google Shape;1890;p2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1" name="Google Shape;1891;p2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5" name="Google Shape;1915;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4" name="Shape 1924"/>
        <p:cNvGrpSpPr/>
        <p:nvPr/>
      </p:nvGrpSpPr>
      <p:grpSpPr>
        <a:xfrm>
          <a:off x="0" y="0"/>
          <a:ext cx="0" cy="0"/>
          <a:chOff x="0" y="0"/>
          <a:chExt cx="0" cy="0"/>
        </a:xfrm>
      </p:grpSpPr>
      <p:sp>
        <p:nvSpPr>
          <p:cNvPr id="1925" name="Google Shape;1925;g21576fe10e9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6" name="Google Shape;1926;g21576fe10e9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0" name="Shape 1940"/>
        <p:cNvGrpSpPr/>
        <p:nvPr/>
      </p:nvGrpSpPr>
      <p:grpSpPr>
        <a:xfrm>
          <a:off x="0" y="0"/>
          <a:ext cx="0" cy="0"/>
          <a:chOff x="0" y="0"/>
          <a:chExt cx="0" cy="0"/>
        </a:xfrm>
      </p:grpSpPr>
      <p:sp>
        <p:nvSpPr>
          <p:cNvPr id="1941" name="Google Shape;1941;p2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2" name="Google Shape;1942;p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6" name="Shape 1956"/>
        <p:cNvGrpSpPr/>
        <p:nvPr/>
      </p:nvGrpSpPr>
      <p:grpSpPr>
        <a:xfrm>
          <a:off x="0" y="0"/>
          <a:ext cx="0" cy="0"/>
          <a:chOff x="0" y="0"/>
          <a:chExt cx="0" cy="0"/>
        </a:xfrm>
      </p:grpSpPr>
      <p:sp>
        <p:nvSpPr>
          <p:cNvPr id="1957" name="Google Shape;1957;g21576fe10e9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8" name="Google Shape;1958;g21576fe10e9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2" name="Shape 1972"/>
        <p:cNvGrpSpPr/>
        <p:nvPr/>
      </p:nvGrpSpPr>
      <p:grpSpPr>
        <a:xfrm>
          <a:off x="0" y="0"/>
          <a:ext cx="0" cy="0"/>
          <a:chOff x="0" y="0"/>
          <a:chExt cx="0" cy="0"/>
        </a:xfrm>
      </p:grpSpPr>
      <p:sp>
        <p:nvSpPr>
          <p:cNvPr id="1973" name="Google Shape;1973;g21576d6ffdf_0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4" name="Google Shape;1974;g21576d6ffd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1975" name="Google Shape;1975;g21576d6ffdf_0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1" name="Shape 2061"/>
        <p:cNvGrpSpPr/>
        <p:nvPr/>
      </p:nvGrpSpPr>
      <p:grpSpPr>
        <a:xfrm>
          <a:off x="0" y="0"/>
          <a:ext cx="0" cy="0"/>
          <a:chOff x="0" y="0"/>
          <a:chExt cx="0" cy="0"/>
        </a:xfrm>
      </p:grpSpPr>
      <p:sp>
        <p:nvSpPr>
          <p:cNvPr id="2062" name="Google Shape;2062;p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1" name="Shape 11"/>
        <p:cNvGrpSpPr/>
        <p:nvPr/>
      </p:nvGrpSpPr>
      <p:grpSpPr>
        <a:xfrm>
          <a:off x="0" y="0"/>
          <a:ext cx="0" cy="0"/>
          <a:chOff x="0" y="0"/>
          <a:chExt cx="0" cy="0"/>
        </a:xfrm>
      </p:grpSpPr>
      <p:sp>
        <p:nvSpPr>
          <p:cNvPr id="12" name="Google Shape;12;p2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4" name="Google Shape;14;p2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a:lvl1pPr>
            <a:lvl2pPr indent="0" lvl="1" marL="0" marR="0" algn="r">
              <a:lnSpc>
                <a:spcPct val="100000"/>
              </a:lnSpc>
              <a:spcBef>
                <a:spcPts val="0"/>
              </a:spcBef>
              <a:spcAft>
                <a:spcPts val="0"/>
              </a:spcAft>
              <a:buClr>
                <a:srgbClr val="000000"/>
              </a:buClr>
              <a:buSzPts val="1200"/>
              <a:buFont typeface="Arial"/>
              <a:buNone/>
              <a:defRPr/>
            </a:lvl2pPr>
            <a:lvl3pPr indent="0" lvl="2" marL="0" marR="0" algn="r">
              <a:lnSpc>
                <a:spcPct val="100000"/>
              </a:lnSpc>
              <a:spcBef>
                <a:spcPts val="0"/>
              </a:spcBef>
              <a:spcAft>
                <a:spcPts val="0"/>
              </a:spcAft>
              <a:buClr>
                <a:srgbClr val="000000"/>
              </a:buClr>
              <a:buSzPts val="1200"/>
              <a:buFont typeface="Arial"/>
              <a:buNone/>
              <a:defRPr/>
            </a:lvl3pPr>
            <a:lvl4pPr indent="0" lvl="3" marL="0" marR="0" algn="r">
              <a:lnSpc>
                <a:spcPct val="100000"/>
              </a:lnSpc>
              <a:spcBef>
                <a:spcPts val="0"/>
              </a:spcBef>
              <a:spcAft>
                <a:spcPts val="0"/>
              </a:spcAft>
              <a:buClr>
                <a:srgbClr val="000000"/>
              </a:buClr>
              <a:buSzPts val="1200"/>
              <a:buFont typeface="Arial"/>
              <a:buNone/>
              <a:defRPr/>
            </a:lvl4pPr>
            <a:lvl5pPr indent="0" lvl="4" marL="0" marR="0" algn="r">
              <a:lnSpc>
                <a:spcPct val="100000"/>
              </a:lnSpc>
              <a:spcBef>
                <a:spcPts val="0"/>
              </a:spcBef>
              <a:spcAft>
                <a:spcPts val="0"/>
              </a:spcAft>
              <a:buClr>
                <a:srgbClr val="000000"/>
              </a:buClr>
              <a:buSzPts val="1200"/>
              <a:buFont typeface="Arial"/>
              <a:buNone/>
              <a:defRPr/>
            </a:lvl5pPr>
            <a:lvl6pPr indent="0" lvl="5" marL="0" marR="0" algn="r">
              <a:lnSpc>
                <a:spcPct val="100000"/>
              </a:lnSpc>
              <a:spcBef>
                <a:spcPts val="0"/>
              </a:spcBef>
              <a:spcAft>
                <a:spcPts val="0"/>
              </a:spcAft>
              <a:buClr>
                <a:srgbClr val="000000"/>
              </a:buClr>
              <a:buSzPts val="1200"/>
              <a:buFont typeface="Arial"/>
              <a:buNone/>
              <a:defRPr/>
            </a:lvl6pPr>
            <a:lvl7pPr indent="0" lvl="6" marL="0" marR="0" algn="r">
              <a:lnSpc>
                <a:spcPct val="100000"/>
              </a:lnSpc>
              <a:spcBef>
                <a:spcPts val="0"/>
              </a:spcBef>
              <a:spcAft>
                <a:spcPts val="0"/>
              </a:spcAft>
              <a:buClr>
                <a:srgbClr val="000000"/>
              </a:buClr>
              <a:buSzPts val="1200"/>
              <a:buFont typeface="Arial"/>
              <a:buNone/>
              <a:defRPr/>
            </a:lvl7pPr>
            <a:lvl8pPr indent="0" lvl="7" marL="0" marR="0" algn="r">
              <a:lnSpc>
                <a:spcPct val="100000"/>
              </a:lnSpc>
              <a:spcBef>
                <a:spcPts val="0"/>
              </a:spcBef>
              <a:spcAft>
                <a:spcPts val="0"/>
              </a:spcAft>
              <a:buClr>
                <a:srgbClr val="000000"/>
              </a:buClr>
              <a:buSzPts val="1200"/>
              <a:buFont typeface="Arial"/>
              <a:buNone/>
              <a:defRPr/>
            </a:lvl8pPr>
            <a:lvl9pPr indent="0" lvl="8" marL="0" marR="0" algn="r">
              <a:lnSpc>
                <a:spcPct val="100000"/>
              </a:lnSpc>
              <a:spcBef>
                <a:spcPts val="0"/>
              </a:spcBef>
              <a:spcAft>
                <a:spcPts val="0"/>
              </a:spcAft>
              <a:buClr>
                <a:srgbClr val="000000"/>
              </a:buClr>
              <a:buSzPts val="1200"/>
              <a:buFont typeface="Arial"/>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17" name="Shape 17"/>
        <p:cNvGrpSpPr/>
        <p:nvPr/>
      </p:nvGrpSpPr>
      <p:grpSpPr>
        <a:xfrm>
          <a:off x="0" y="0"/>
          <a:ext cx="0" cy="0"/>
          <a:chOff x="0" y="0"/>
          <a:chExt cx="0" cy="0"/>
        </a:xfrm>
      </p:grpSpPr>
      <p:sp>
        <p:nvSpPr>
          <p:cNvPr id="18" name="Google Shape;18;p63"/>
          <p:cNvSpPr/>
          <p:nvPr>
            <p:ph idx="2" type="pic"/>
          </p:nvPr>
        </p:nvSpPr>
        <p:spPr>
          <a:xfrm>
            <a:off x="0" y="2"/>
            <a:ext cx="12192000" cy="6857998"/>
          </a:xfrm>
          <a:prstGeom prst="rect">
            <a:avLst/>
          </a:prstGeom>
          <a:solidFill>
            <a:schemeClr val="lt1"/>
          </a:solidFill>
          <a:ln>
            <a:noFill/>
          </a:ln>
        </p:spPr>
      </p:sp>
      <p:sp>
        <p:nvSpPr>
          <p:cNvPr id="19" name="Google Shape;19;p63"/>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63"/>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21" name="Shape 21"/>
        <p:cNvGrpSpPr/>
        <p:nvPr/>
      </p:nvGrpSpPr>
      <p:grpSpPr>
        <a:xfrm>
          <a:off x="0" y="0"/>
          <a:ext cx="0" cy="0"/>
          <a:chOff x="0" y="0"/>
          <a:chExt cx="0" cy="0"/>
        </a:xfrm>
      </p:grpSpPr>
      <p:sp>
        <p:nvSpPr>
          <p:cNvPr id="22" name="Google Shape;22;p16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27" name="Shape 27"/>
        <p:cNvGrpSpPr/>
        <p:nvPr/>
      </p:nvGrpSpPr>
      <p:grpSpPr>
        <a:xfrm>
          <a:off x="0" y="0"/>
          <a:ext cx="0" cy="0"/>
          <a:chOff x="0" y="0"/>
          <a:chExt cx="0" cy="0"/>
        </a:xfrm>
      </p:grpSpPr>
      <p:sp>
        <p:nvSpPr>
          <p:cNvPr id="28" name="Google Shape;28;p16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60"/>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0" name="Google Shape;30;p160"/>
          <p:cNvSpPr/>
          <p:nvPr>
            <p:ph idx="2" type="pic"/>
          </p:nvPr>
        </p:nvSpPr>
        <p:spPr>
          <a:xfrm>
            <a:off x="4758955" y="1690686"/>
            <a:ext cx="2093788" cy="2518706"/>
          </a:xfrm>
          <a:prstGeom prst="rect">
            <a:avLst/>
          </a:prstGeom>
          <a:noFill/>
          <a:ln>
            <a:noFill/>
          </a:ln>
        </p:spPr>
      </p:sp>
      <p:sp>
        <p:nvSpPr>
          <p:cNvPr id="31" name="Google Shape;31;p160"/>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 name="Google Shape;32;p160"/>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3" name="Google Shape;33;p160"/>
          <p:cNvSpPr/>
          <p:nvPr>
            <p:ph idx="4" type="pic"/>
          </p:nvPr>
        </p:nvSpPr>
        <p:spPr>
          <a:xfrm>
            <a:off x="7223631" y="1690685"/>
            <a:ext cx="2093788" cy="2518706"/>
          </a:xfrm>
          <a:prstGeom prst="rect">
            <a:avLst/>
          </a:prstGeom>
          <a:noFill/>
          <a:ln>
            <a:noFill/>
          </a:ln>
        </p:spPr>
      </p:sp>
      <p:sp>
        <p:nvSpPr>
          <p:cNvPr id="34" name="Google Shape;34;p160"/>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 name="Google Shape;35;p160"/>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 name="Google Shape;36;p160"/>
          <p:cNvSpPr/>
          <p:nvPr>
            <p:ph idx="6" type="pic"/>
          </p:nvPr>
        </p:nvSpPr>
        <p:spPr>
          <a:xfrm>
            <a:off x="9688307" y="1690684"/>
            <a:ext cx="2093788" cy="2518706"/>
          </a:xfrm>
          <a:prstGeom prst="rect">
            <a:avLst/>
          </a:prstGeom>
          <a:noFill/>
          <a:ln>
            <a:noFill/>
          </a:ln>
        </p:spPr>
      </p:sp>
      <p:sp>
        <p:nvSpPr>
          <p:cNvPr id="37" name="Google Shape;37;p160"/>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 name="Google Shape;38;p160"/>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39" name="Shape 39"/>
        <p:cNvGrpSpPr/>
        <p:nvPr/>
      </p:nvGrpSpPr>
      <p:grpSpPr>
        <a:xfrm>
          <a:off x="0" y="0"/>
          <a:ext cx="0" cy="0"/>
          <a:chOff x="0" y="0"/>
          <a:chExt cx="0" cy="0"/>
        </a:xfrm>
      </p:grpSpPr>
      <p:sp>
        <p:nvSpPr>
          <p:cNvPr id="40" name="Google Shape;40;p16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61"/>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 name="Google Shape;42;p161"/>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161"/>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 name="Google Shape;44;p161"/>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5" name="Google Shape;45;p161"/>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 name="Google Shape;46;p161"/>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7" name="Google Shape;47;p161"/>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 name="Google Shape;48;p161"/>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161"/>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 name="Google Shape;50;p161"/>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1" name="Google Shape;51;p161"/>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2" name="Google Shape;52;p161"/>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3" name="Google Shape;53;p161"/>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 name="Google Shape;54;p161"/>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 name="Google Shape;55;p161"/>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 name="Google Shape;56;p161"/>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57" name="Shape 57"/>
        <p:cNvGrpSpPr/>
        <p:nvPr/>
      </p:nvGrpSpPr>
      <p:grpSpPr>
        <a:xfrm>
          <a:off x="0" y="0"/>
          <a:ext cx="0" cy="0"/>
          <a:chOff x="0" y="0"/>
          <a:chExt cx="0" cy="0"/>
        </a:xfrm>
      </p:grpSpPr>
      <p:sp>
        <p:nvSpPr>
          <p:cNvPr id="58" name="Google Shape;58;p162"/>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2"/>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 name="Google Shape;60;p162"/>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62"/>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 name="Google Shape;62;p162"/>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62"/>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 name="Google Shape;64;p162"/>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 name="Google Shape;65;p162"/>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 name="Google Shape;66;p162"/>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62"/>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 name="Google Shape;68;p162"/>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162"/>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 name="Google Shape;70;p162"/>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1" name="Google Shape;71;p162"/>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162"/>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3" name="Google Shape;73;p162"/>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 name="Google Shape;74;p162"/>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75" name="Shape 75"/>
        <p:cNvGrpSpPr/>
        <p:nvPr/>
      </p:nvGrpSpPr>
      <p:grpSpPr>
        <a:xfrm>
          <a:off x="0" y="0"/>
          <a:ext cx="0" cy="0"/>
          <a:chOff x="0" y="0"/>
          <a:chExt cx="0" cy="0"/>
        </a:xfrm>
      </p:grpSpPr>
      <p:sp>
        <p:nvSpPr>
          <p:cNvPr id="76" name="Google Shape;76;p163"/>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7" name="Google Shape;77;p163"/>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78" name="Shape 78"/>
        <p:cNvGrpSpPr/>
        <p:nvPr/>
      </p:nvGrpSpPr>
      <p:grpSpPr>
        <a:xfrm>
          <a:off x="0" y="0"/>
          <a:ext cx="0" cy="0"/>
          <a:chOff x="0" y="0"/>
          <a:chExt cx="0" cy="0"/>
        </a:xfrm>
      </p:grpSpPr>
      <p:sp>
        <p:nvSpPr>
          <p:cNvPr id="79" name="Google Shape;79;p16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6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1" name="Google Shape;81;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84" name="Shape 84"/>
        <p:cNvGrpSpPr/>
        <p:nvPr/>
      </p:nvGrpSpPr>
      <p:grpSpPr>
        <a:xfrm>
          <a:off x="0" y="0"/>
          <a:ext cx="0" cy="0"/>
          <a:chOff x="0" y="0"/>
          <a:chExt cx="0" cy="0"/>
        </a:xfrm>
      </p:grpSpPr>
      <p:sp>
        <p:nvSpPr>
          <p:cNvPr id="85" name="Google Shape;85;p1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91" name="Shape 91"/>
        <p:cNvGrpSpPr/>
        <p:nvPr/>
      </p:nvGrpSpPr>
      <p:grpSpPr>
        <a:xfrm>
          <a:off x="0" y="0"/>
          <a:ext cx="0" cy="0"/>
          <a:chOff x="0" y="0"/>
          <a:chExt cx="0" cy="0"/>
        </a:xfrm>
      </p:grpSpPr>
      <p:sp>
        <p:nvSpPr>
          <p:cNvPr id="92" name="Google Shape;92;p1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1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4" name="Google Shape;94;p1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1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6" name="Google Shape;96;p1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100" name="Shape 100"/>
        <p:cNvGrpSpPr/>
        <p:nvPr/>
      </p:nvGrpSpPr>
      <p:grpSpPr>
        <a:xfrm>
          <a:off x="0" y="0"/>
          <a:ext cx="0" cy="0"/>
          <a:chOff x="0" y="0"/>
          <a:chExt cx="0" cy="0"/>
        </a:xfrm>
      </p:grpSpPr>
      <p:sp>
        <p:nvSpPr>
          <p:cNvPr id="101" name="Google Shape;101;p1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6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3" name="Google Shape;103;p16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4" name="Google Shape;104;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107" name="Shape 107"/>
        <p:cNvGrpSpPr/>
        <p:nvPr/>
      </p:nvGrpSpPr>
      <p:grpSpPr>
        <a:xfrm>
          <a:off x="0" y="0"/>
          <a:ext cx="0" cy="0"/>
          <a:chOff x="0" y="0"/>
          <a:chExt cx="0" cy="0"/>
        </a:xfrm>
      </p:grpSpPr>
      <p:sp>
        <p:nvSpPr>
          <p:cNvPr id="108" name="Google Shape;108;p1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169"/>
          <p:cNvSpPr/>
          <p:nvPr>
            <p:ph idx="2" type="pic"/>
          </p:nvPr>
        </p:nvSpPr>
        <p:spPr>
          <a:xfrm>
            <a:off x="5183188" y="987425"/>
            <a:ext cx="6172200" cy="4873625"/>
          </a:xfrm>
          <a:prstGeom prst="rect">
            <a:avLst/>
          </a:prstGeom>
          <a:noFill/>
          <a:ln>
            <a:noFill/>
          </a:ln>
        </p:spPr>
      </p:sp>
      <p:sp>
        <p:nvSpPr>
          <p:cNvPr id="110" name="Google Shape;110;p16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1" name="Google Shape;111;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114" name="Shape 114"/>
        <p:cNvGrpSpPr/>
        <p:nvPr/>
      </p:nvGrpSpPr>
      <p:grpSpPr>
        <a:xfrm>
          <a:off x="0" y="0"/>
          <a:ext cx="0" cy="0"/>
          <a:chOff x="0" y="0"/>
          <a:chExt cx="0" cy="0"/>
        </a:xfrm>
      </p:grpSpPr>
      <p:sp>
        <p:nvSpPr>
          <p:cNvPr id="115" name="Google Shape;115;p1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17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120" name="Shape 120"/>
        <p:cNvGrpSpPr/>
        <p:nvPr/>
      </p:nvGrpSpPr>
      <p:grpSpPr>
        <a:xfrm>
          <a:off x="0" y="0"/>
          <a:ext cx="0" cy="0"/>
          <a:chOff x="0" y="0"/>
          <a:chExt cx="0" cy="0"/>
        </a:xfrm>
      </p:grpSpPr>
      <p:sp>
        <p:nvSpPr>
          <p:cNvPr id="121" name="Google Shape;121;p17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17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34" name="Shape 134"/>
        <p:cNvGrpSpPr/>
        <p:nvPr/>
      </p:nvGrpSpPr>
      <p:grpSpPr>
        <a:xfrm>
          <a:off x="0" y="0"/>
          <a:ext cx="0" cy="0"/>
          <a:chOff x="0" y="0"/>
          <a:chExt cx="0" cy="0"/>
        </a:xfrm>
      </p:grpSpPr>
      <p:sp>
        <p:nvSpPr>
          <p:cNvPr id="135" name="Google Shape;135;p2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2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2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2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140" name="Shape 140"/>
        <p:cNvGrpSpPr/>
        <p:nvPr/>
      </p:nvGrpSpPr>
      <p:grpSpPr>
        <a:xfrm>
          <a:off x="0" y="0"/>
          <a:ext cx="0" cy="0"/>
          <a:chOff x="0" y="0"/>
          <a:chExt cx="0" cy="0"/>
        </a:xfrm>
      </p:grpSpPr>
      <p:sp>
        <p:nvSpPr>
          <p:cNvPr id="141" name="Google Shape;141;p232"/>
          <p:cNvSpPr txBox="1"/>
          <p:nvPr>
            <p:ph type="ctrTitle"/>
          </p:nvPr>
        </p:nvSpPr>
        <p:spPr>
          <a:xfrm>
            <a:off x="268940" y="1488140"/>
            <a:ext cx="11654117" cy="104947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oppins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232"/>
          <p:cNvSpPr txBox="1"/>
          <p:nvPr>
            <p:ph idx="1" type="subTitle"/>
          </p:nvPr>
        </p:nvSpPr>
        <p:spPr>
          <a:xfrm>
            <a:off x="1523999" y="2818233"/>
            <a:ext cx="9144000" cy="458367"/>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800"/>
              <a:buNone/>
              <a:defRPr sz="2800">
                <a:latin typeface="Poppins Black"/>
                <a:ea typeface="Poppins Black"/>
                <a:cs typeface="Poppins Black"/>
                <a:sym typeface="Poppins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3" name="Google Shape;143;p232"/>
          <p:cNvSpPr txBox="1"/>
          <p:nvPr>
            <p:ph idx="11" type="ftr"/>
          </p:nvPr>
        </p:nvSpPr>
        <p:spPr>
          <a:xfrm>
            <a:off x="4038598" y="569296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2000" cap="none">
                <a:solidFill>
                  <a:schemeClr val="dk1"/>
                </a:solidFill>
                <a:latin typeface="Poppins Black"/>
                <a:ea typeface="Poppins Black"/>
                <a:cs typeface="Poppins Black"/>
                <a:sym typeface="Poppins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150" name="Shape 150"/>
        <p:cNvGrpSpPr/>
        <p:nvPr/>
      </p:nvGrpSpPr>
      <p:grpSpPr>
        <a:xfrm>
          <a:off x="0" y="0"/>
          <a:ext cx="0" cy="0"/>
          <a:chOff x="0" y="0"/>
          <a:chExt cx="0" cy="0"/>
        </a:xfrm>
      </p:grpSpPr>
      <p:sp>
        <p:nvSpPr>
          <p:cNvPr id="151" name="Google Shape;151;p2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3" name="Google Shape;153;p2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2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2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156" name="Shape 156"/>
        <p:cNvGrpSpPr/>
        <p:nvPr/>
      </p:nvGrpSpPr>
      <p:grpSpPr>
        <a:xfrm>
          <a:off x="0" y="0"/>
          <a:ext cx="0" cy="0"/>
          <a:chOff x="0" y="0"/>
          <a:chExt cx="0" cy="0"/>
        </a:xfrm>
      </p:grpSpPr>
      <p:sp>
        <p:nvSpPr>
          <p:cNvPr id="157" name="Google Shape;157;p243"/>
          <p:cNvSpPr/>
          <p:nvPr>
            <p:ph idx="2" type="pic"/>
          </p:nvPr>
        </p:nvSpPr>
        <p:spPr>
          <a:xfrm>
            <a:off x="0" y="2"/>
            <a:ext cx="12192000" cy="6857998"/>
          </a:xfrm>
          <a:prstGeom prst="rect">
            <a:avLst/>
          </a:prstGeom>
          <a:solidFill>
            <a:schemeClr val="dk1"/>
          </a:solidFill>
          <a:ln>
            <a:noFill/>
          </a:ln>
        </p:spPr>
      </p:sp>
      <p:sp>
        <p:nvSpPr>
          <p:cNvPr id="158" name="Google Shape;158;p243"/>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243"/>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160" name="Shape 160"/>
        <p:cNvGrpSpPr/>
        <p:nvPr/>
      </p:nvGrpSpPr>
      <p:grpSpPr>
        <a:xfrm>
          <a:off x="0" y="0"/>
          <a:ext cx="0" cy="0"/>
          <a:chOff x="0" y="0"/>
          <a:chExt cx="0" cy="0"/>
        </a:xfrm>
      </p:grpSpPr>
      <p:sp>
        <p:nvSpPr>
          <p:cNvPr id="161" name="Google Shape;161;p244"/>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2" name="Google Shape;162;p244"/>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244"/>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4" name="Google Shape;164;p244"/>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165" name="Shape 165"/>
        <p:cNvGrpSpPr/>
        <p:nvPr/>
      </p:nvGrpSpPr>
      <p:grpSpPr>
        <a:xfrm>
          <a:off x="0" y="0"/>
          <a:ext cx="0" cy="0"/>
          <a:chOff x="0" y="0"/>
          <a:chExt cx="0" cy="0"/>
        </a:xfrm>
      </p:grpSpPr>
      <p:sp>
        <p:nvSpPr>
          <p:cNvPr id="166" name="Google Shape;166;p245"/>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7" name="Google Shape;167;p245"/>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245"/>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9" name="Google Shape;169;p245"/>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170" name="Shape 170"/>
        <p:cNvGrpSpPr/>
        <p:nvPr/>
      </p:nvGrpSpPr>
      <p:grpSpPr>
        <a:xfrm>
          <a:off x="0" y="0"/>
          <a:ext cx="0" cy="0"/>
          <a:chOff x="0" y="0"/>
          <a:chExt cx="0" cy="0"/>
        </a:xfrm>
      </p:grpSpPr>
      <p:sp>
        <p:nvSpPr>
          <p:cNvPr id="171" name="Google Shape;171;p246"/>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2" name="Google Shape;172;p246"/>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246"/>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4" name="Google Shape;174;p246"/>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175" name="Shape 175"/>
        <p:cNvGrpSpPr/>
        <p:nvPr/>
      </p:nvGrpSpPr>
      <p:grpSpPr>
        <a:xfrm>
          <a:off x="0" y="0"/>
          <a:ext cx="0" cy="0"/>
          <a:chOff x="0" y="0"/>
          <a:chExt cx="0" cy="0"/>
        </a:xfrm>
      </p:grpSpPr>
      <p:sp>
        <p:nvSpPr>
          <p:cNvPr id="176" name="Google Shape;176;p247"/>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7" name="Google Shape;177;p24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247"/>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9" name="Google Shape;179;p247"/>
          <p:cNvSpPr/>
          <p:nvPr>
            <p:ph idx="2" type="pic"/>
          </p:nvPr>
        </p:nvSpPr>
        <p:spPr>
          <a:xfrm>
            <a:off x="7724308" y="538222"/>
            <a:ext cx="3981554" cy="5775767"/>
          </a:xfrm>
          <a:prstGeom prst="rect">
            <a:avLst/>
          </a:prstGeom>
          <a:noFill/>
          <a:ln>
            <a:noFill/>
          </a:ln>
        </p:spPr>
      </p:sp>
      <p:sp>
        <p:nvSpPr>
          <p:cNvPr id="180" name="Google Shape;180;p247"/>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181" name="Shape 181"/>
        <p:cNvGrpSpPr/>
        <p:nvPr/>
      </p:nvGrpSpPr>
      <p:grpSpPr>
        <a:xfrm>
          <a:off x="0" y="0"/>
          <a:ext cx="0" cy="0"/>
          <a:chOff x="0" y="0"/>
          <a:chExt cx="0" cy="0"/>
        </a:xfrm>
      </p:grpSpPr>
      <p:sp>
        <p:nvSpPr>
          <p:cNvPr id="182" name="Google Shape;182;p248"/>
          <p:cNvSpPr/>
          <p:nvPr>
            <p:ph idx="2" type="pic"/>
          </p:nvPr>
        </p:nvSpPr>
        <p:spPr>
          <a:xfrm>
            <a:off x="7308808" y="2"/>
            <a:ext cx="4883192" cy="6857998"/>
          </a:xfrm>
          <a:prstGeom prst="rect">
            <a:avLst/>
          </a:prstGeom>
          <a:noFill/>
          <a:ln>
            <a:noFill/>
          </a:ln>
        </p:spPr>
      </p:sp>
      <p:sp>
        <p:nvSpPr>
          <p:cNvPr id="183" name="Google Shape;183;p24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248"/>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5" name="Google Shape;185;p248"/>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6" name="Google Shape;186;p248"/>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187" name="Shape 187"/>
        <p:cNvGrpSpPr/>
        <p:nvPr/>
      </p:nvGrpSpPr>
      <p:grpSpPr>
        <a:xfrm>
          <a:off x="0" y="0"/>
          <a:ext cx="0" cy="0"/>
          <a:chOff x="0" y="0"/>
          <a:chExt cx="0" cy="0"/>
        </a:xfrm>
      </p:grpSpPr>
      <p:sp>
        <p:nvSpPr>
          <p:cNvPr id="188" name="Google Shape;188;p249"/>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249"/>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0" name="Google Shape;190;p249"/>
          <p:cNvSpPr/>
          <p:nvPr>
            <p:ph idx="2" type="pic"/>
          </p:nvPr>
        </p:nvSpPr>
        <p:spPr>
          <a:xfrm>
            <a:off x="4758955" y="1690686"/>
            <a:ext cx="2093788" cy="2518706"/>
          </a:xfrm>
          <a:prstGeom prst="rect">
            <a:avLst/>
          </a:prstGeom>
          <a:noFill/>
          <a:ln>
            <a:noFill/>
          </a:ln>
        </p:spPr>
      </p:sp>
      <p:sp>
        <p:nvSpPr>
          <p:cNvPr id="191" name="Google Shape;191;p249"/>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2" name="Google Shape;192;p249"/>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3" name="Google Shape;193;p249"/>
          <p:cNvSpPr/>
          <p:nvPr>
            <p:ph idx="4" type="pic"/>
          </p:nvPr>
        </p:nvSpPr>
        <p:spPr>
          <a:xfrm>
            <a:off x="7223631" y="1690685"/>
            <a:ext cx="2093788" cy="2518706"/>
          </a:xfrm>
          <a:prstGeom prst="rect">
            <a:avLst/>
          </a:prstGeom>
          <a:noFill/>
          <a:ln>
            <a:noFill/>
          </a:ln>
        </p:spPr>
      </p:sp>
      <p:sp>
        <p:nvSpPr>
          <p:cNvPr id="194" name="Google Shape;194;p249"/>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5" name="Google Shape;195;p249"/>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6" name="Google Shape;196;p249"/>
          <p:cNvSpPr/>
          <p:nvPr>
            <p:ph idx="6" type="pic"/>
          </p:nvPr>
        </p:nvSpPr>
        <p:spPr>
          <a:xfrm>
            <a:off x="9688307" y="1690684"/>
            <a:ext cx="2093788" cy="2518706"/>
          </a:xfrm>
          <a:prstGeom prst="rect">
            <a:avLst/>
          </a:prstGeom>
          <a:noFill/>
          <a:ln>
            <a:noFill/>
          </a:ln>
        </p:spPr>
      </p:sp>
      <p:sp>
        <p:nvSpPr>
          <p:cNvPr id="197" name="Google Shape;197;p249"/>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8" name="Google Shape;198;p249"/>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199" name="Shape 199"/>
        <p:cNvGrpSpPr/>
        <p:nvPr/>
      </p:nvGrpSpPr>
      <p:grpSpPr>
        <a:xfrm>
          <a:off x="0" y="0"/>
          <a:ext cx="0" cy="0"/>
          <a:chOff x="0" y="0"/>
          <a:chExt cx="0" cy="0"/>
        </a:xfrm>
      </p:grpSpPr>
      <p:sp>
        <p:nvSpPr>
          <p:cNvPr id="200" name="Google Shape;200;p25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250"/>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2" name="Google Shape;202;p250"/>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3" name="Google Shape;203;p250"/>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4" name="Google Shape;204;p250"/>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5" name="Google Shape;205;p250"/>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6" name="Google Shape;206;p250"/>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7" name="Google Shape;207;p250"/>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8" name="Google Shape;208;p250"/>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9" name="Google Shape;209;p250"/>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0" name="Google Shape;210;p250"/>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1" name="Google Shape;211;p250"/>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2" name="Google Shape;212;p250"/>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3" name="Google Shape;213;p250"/>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4" name="Google Shape;214;p250"/>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5" name="Google Shape;215;p250"/>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6" name="Google Shape;216;p250"/>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bg>
      <p:bgPr>
        <a:solidFill>
          <a:srgbClr val="FF003C"/>
        </a:solidFill>
      </p:bgPr>
    </p:bg>
    <p:spTree>
      <p:nvGrpSpPr>
        <p:cNvPr id="217" name="Shape 217"/>
        <p:cNvGrpSpPr/>
        <p:nvPr/>
      </p:nvGrpSpPr>
      <p:grpSpPr>
        <a:xfrm>
          <a:off x="0" y="0"/>
          <a:ext cx="0" cy="0"/>
          <a:chOff x="0" y="0"/>
          <a:chExt cx="0" cy="0"/>
        </a:xfrm>
      </p:grpSpPr>
      <p:sp>
        <p:nvSpPr>
          <p:cNvPr id="218" name="Google Shape;218;p251"/>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19" name="Google Shape;219;p251"/>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220" name="Shape 220"/>
        <p:cNvGrpSpPr/>
        <p:nvPr/>
      </p:nvGrpSpPr>
      <p:grpSpPr>
        <a:xfrm>
          <a:off x="0" y="0"/>
          <a:ext cx="0" cy="0"/>
          <a:chOff x="0" y="0"/>
          <a:chExt cx="0" cy="0"/>
        </a:xfrm>
      </p:grpSpPr>
      <p:sp>
        <p:nvSpPr>
          <p:cNvPr id="221" name="Google Shape;221;p2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2" name="Google Shape;222;p25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25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2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2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2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227" name="Shape 227"/>
        <p:cNvGrpSpPr/>
        <p:nvPr/>
      </p:nvGrpSpPr>
      <p:grpSpPr>
        <a:xfrm>
          <a:off x="0" y="0"/>
          <a:ext cx="0" cy="0"/>
          <a:chOff x="0" y="0"/>
          <a:chExt cx="0" cy="0"/>
        </a:xfrm>
      </p:grpSpPr>
      <p:sp>
        <p:nvSpPr>
          <p:cNvPr id="228" name="Google Shape;228;p25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25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0" name="Google Shape;230;p25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25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2" name="Google Shape;232;p25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2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4" name="Google Shape;234;p2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2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236" name="Shape 236"/>
        <p:cNvGrpSpPr/>
        <p:nvPr/>
      </p:nvGrpSpPr>
      <p:grpSpPr>
        <a:xfrm>
          <a:off x="0" y="0"/>
          <a:ext cx="0" cy="0"/>
          <a:chOff x="0" y="0"/>
          <a:chExt cx="0" cy="0"/>
        </a:xfrm>
      </p:grpSpPr>
      <p:sp>
        <p:nvSpPr>
          <p:cNvPr id="237" name="Google Shape;237;p25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25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9" name="Google Shape;239;p25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0" name="Google Shape;240;p2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2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2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243" name="Shape 243"/>
        <p:cNvGrpSpPr/>
        <p:nvPr/>
      </p:nvGrpSpPr>
      <p:grpSpPr>
        <a:xfrm>
          <a:off x="0" y="0"/>
          <a:ext cx="0" cy="0"/>
          <a:chOff x="0" y="0"/>
          <a:chExt cx="0" cy="0"/>
        </a:xfrm>
      </p:grpSpPr>
      <p:sp>
        <p:nvSpPr>
          <p:cNvPr id="244" name="Google Shape;244;p25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255"/>
          <p:cNvSpPr/>
          <p:nvPr>
            <p:ph idx="2" type="pic"/>
          </p:nvPr>
        </p:nvSpPr>
        <p:spPr>
          <a:xfrm>
            <a:off x="5183188" y="987425"/>
            <a:ext cx="6172200" cy="4873625"/>
          </a:xfrm>
          <a:prstGeom prst="rect">
            <a:avLst/>
          </a:prstGeom>
          <a:noFill/>
          <a:ln>
            <a:noFill/>
          </a:ln>
        </p:spPr>
      </p:sp>
      <p:sp>
        <p:nvSpPr>
          <p:cNvPr id="246" name="Google Shape;246;p25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7" name="Google Shape;247;p2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p2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2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250" name="Shape 250"/>
        <p:cNvGrpSpPr/>
        <p:nvPr/>
      </p:nvGrpSpPr>
      <p:grpSpPr>
        <a:xfrm>
          <a:off x="0" y="0"/>
          <a:ext cx="0" cy="0"/>
          <a:chOff x="0" y="0"/>
          <a:chExt cx="0" cy="0"/>
        </a:xfrm>
      </p:grpSpPr>
      <p:sp>
        <p:nvSpPr>
          <p:cNvPr id="251" name="Google Shape;251;p2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2" name="Google Shape;252;p25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3" name="Google Shape;253;p2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4" name="Google Shape;254;p2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2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256" name="Shape 256"/>
        <p:cNvGrpSpPr/>
        <p:nvPr/>
      </p:nvGrpSpPr>
      <p:grpSpPr>
        <a:xfrm>
          <a:off x="0" y="0"/>
          <a:ext cx="0" cy="0"/>
          <a:chOff x="0" y="0"/>
          <a:chExt cx="0" cy="0"/>
        </a:xfrm>
      </p:grpSpPr>
      <p:sp>
        <p:nvSpPr>
          <p:cNvPr id="257" name="Google Shape;257;p25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25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1" name="Google Shape;261;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2" name="Shape 262"/>
        <p:cNvGrpSpPr/>
        <p:nvPr/>
      </p:nvGrpSpPr>
      <p:grpSpPr>
        <a:xfrm>
          <a:off x="0" y="0"/>
          <a:ext cx="0" cy="0"/>
          <a:chOff x="0" y="0"/>
          <a:chExt cx="0" cy="0"/>
        </a:xfrm>
      </p:grpSpPr>
      <p:sp>
        <p:nvSpPr>
          <p:cNvPr id="263" name="Google Shape;263;p2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4" name="Google Shape;264;p2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65" name="Google Shape;265;p2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2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2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a:lvl1pPr>
            <a:lvl2pPr indent="0" lvl="1" marL="0" marR="0" algn="r">
              <a:lnSpc>
                <a:spcPct val="100000"/>
              </a:lnSpc>
              <a:spcBef>
                <a:spcPts val="0"/>
              </a:spcBef>
              <a:spcAft>
                <a:spcPts val="0"/>
              </a:spcAft>
              <a:buClr>
                <a:srgbClr val="000000"/>
              </a:buClr>
              <a:buSzPts val="1200"/>
              <a:buFont typeface="Arial"/>
              <a:buNone/>
              <a:defRPr/>
            </a:lvl2pPr>
            <a:lvl3pPr indent="0" lvl="2" marL="0" marR="0" algn="r">
              <a:lnSpc>
                <a:spcPct val="100000"/>
              </a:lnSpc>
              <a:spcBef>
                <a:spcPts val="0"/>
              </a:spcBef>
              <a:spcAft>
                <a:spcPts val="0"/>
              </a:spcAft>
              <a:buClr>
                <a:srgbClr val="000000"/>
              </a:buClr>
              <a:buSzPts val="1200"/>
              <a:buFont typeface="Arial"/>
              <a:buNone/>
              <a:defRPr/>
            </a:lvl3pPr>
            <a:lvl4pPr indent="0" lvl="3" marL="0" marR="0" algn="r">
              <a:lnSpc>
                <a:spcPct val="100000"/>
              </a:lnSpc>
              <a:spcBef>
                <a:spcPts val="0"/>
              </a:spcBef>
              <a:spcAft>
                <a:spcPts val="0"/>
              </a:spcAft>
              <a:buClr>
                <a:srgbClr val="000000"/>
              </a:buClr>
              <a:buSzPts val="1200"/>
              <a:buFont typeface="Arial"/>
              <a:buNone/>
              <a:defRPr/>
            </a:lvl4pPr>
            <a:lvl5pPr indent="0" lvl="4" marL="0" marR="0" algn="r">
              <a:lnSpc>
                <a:spcPct val="100000"/>
              </a:lnSpc>
              <a:spcBef>
                <a:spcPts val="0"/>
              </a:spcBef>
              <a:spcAft>
                <a:spcPts val="0"/>
              </a:spcAft>
              <a:buClr>
                <a:srgbClr val="000000"/>
              </a:buClr>
              <a:buSzPts val="1200"/>
              <a:buFont typeface="Arial"/>
              <a:buNone/>
              <a:defRPr/>
            </a:lvl5pPr>
            <a:lvl6pPr indent="0" lvl="5" marL="0" marR="0" algn="r">
              <a:lnSpc>
                <a:spcPct val="100000"/>
              </a:lnSpc>
              <a:spcBef>
                <a:spcPts val="0"/>
              </a:spcBef>
              <a:spcAft>
                <a:spcPts val="0"/>
              </a:spcAft>
              <a:buClr>
                <a:srgbClr val="000000"/>
              </a:buClr>
              <a:buSzPts val="1200"/>
              <a:buFont typeface="Arial"/>
              <a:buNone/>
              <a:defRPr/>
            </a:lvl6pPr>
            <a:lvl7pPr indent="0" lvl="6" marL="0" marR="0" algn="r">
              <a:lnSpc>
                <a:spcPct val="100000"/>
              </a:lnSpc>
              <a:spcBef>
                <a:spcPts val="0"/>
              </a:spcBef>
              <a:spcAft>
                <a:spcPts val="0"/>
              </a:spcAft>
              <a:buClr>
                <a:srgbClr val="000000"/>
              </a:buClr>
              <a:buSzPts val="1200"/>
              <a:buFont typeface="Arial"/>
              <a:buNone/>
              <a:defRPr/>
            </a:lvl7pPr>
            <a:lvl8pPr indent="0" lvl="7" marL="0" marR="0" algn="r">
              <a:lnSpc>
                <a:spcPct val="100000"/>
              </a:lnSpc>
              <a:spcBef>
                <a:spcPts val="0"/>
              </a:spcBef>
              <a:spcAft>
                <a:spcPts val="0"/>
              </a:spcAft>
              <a:buClr>
                <a:srgbClr val="000000"/>
              </a:buClr>
              <a:buSzPts val="1200"/>
              <a:buFont typeface="Arial"/>
              <a:buNone/>
              <a:defRPr/>
            </a:lvl8pPr>
            <a:lvl9pPr indent="0" lvl="8" marL="0" marR="0" algn="r">
              <a:lnSpc>
                <a:spcPct val="100000"/>
              </a:lnSpc>
              <a:spcBef>
                <a:spcPts val="0"/>
              </a:spcBef>
              <a:spcAft>
                <a:spcPts val="0"/>
              </a:spcAft>
              <a:buClr>
                <a:srgbClr val="000000"/>
              </a:buClr>
              <a:buSzPts val="1200"/>
              <a:buFont typeface="Arial"/>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4" name="Shape 274"/>
        <p:cNvGrpSpPr/>
        <p:nvPr/>
      </p:nvGrpSpPr>
      <p:grpSpPr>
        <a:xfrm>
          <a:off x="0" y="0"/>
          <a:ext cx="0" cy="0"/>
          <a:chOff x="0" y="0"/>
          <a:chExt cx="0" cy="0"/>
        </a:xfrm>
      </p:grpSpPr>
      <p:sp>
        <p:nvSpPr>
          <p:cNvPr id="275" name="Google Shape;275;p2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2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2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8" name="Google Shape;278;p2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p2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80" name="Shape 280"/>
        <p:cNvGrpSpPr/>
        <p:nvPr/>
      </p:nvGrpSpPr>
      <p:grpSpPr>
        <a:xfrm>
          <a:off x="0" y="0"/>
          <a:ext cx="0" cy="0"/>
          <a:chOff x="0" y="0"/>
          <a:chExt cx="0" cy="0"/>
        </a:xfrm>
      </p:grpSpPr>
      <p:sp>
        <p:nvSpPr>
          <p:cNvPr id="281" name="Google Shape;281;p22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22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3" name="Google Shape;283;p2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2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6" name="Shape 286"/>
        <p:cNvGrpSpPr/>
        <p:nvPr/>
      </p:nvGrpSpPr>
      <p:grpSpPr>
        <a:xfrm>
          <a:off x="0" y="0"/>
          <a:ext cx="0" cy="0"/>
          <a:chOff x="0" y="0"/>
          <a:chExt cx="0" cy="0"/>
        </a:xfrm>
      </p:grpSpPr>
      <p:sp>
        <p:nvSpPr>
          <p:cNvPr id="287" name="Google Shape;287;p2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2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89" name="Google Shape;289;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0" name="Google Shape;290;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1" name="Google Shape;291;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2" name="Shape 292"/>
        <p:cNvGrpSpPr/>
        <p:nvPr/>
      </p:nvGrpSpPr>
      <p:grpSpPr>
        <a:xfrm>
          <a:off x="0" y="0"/>
          <a:ext cx="0" cy="0"/>
          <a:chOff x="0" y="0"/>
          <a:chExt cx="0" cy="0"/>
        </a:xfrm>
      </p:grpSpPr>
      <p:sp>
        <p:nvSpPr>
          <p:cNvPr id="293" name="Google Shape;293;p2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4" name="Google Shape;294;p2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5" name="Google Shape;295;p2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6" name="Google Shape;296;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7" name="Google Shape;297;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99" name="Shape 299"/>
        <p:cNvGrpSpPr/>
        <p:nvPr/>
      </p:nvGrpSpPr>
      <p:grpSpPr>
        <a:xfrm>
          <a:off x="0" y="0"/>
          <a:ext cx="0" cy="0"/>
          <a:chOff x="0" y="0"/>
          <a:chExt cx="0" cy="0"/>
        </a:xfrm>
      </p:grpSpPr>
      <p:sp>
        <p:nvSpPr>
          <p:cNvPr id="300" name="Google Shape;300;p2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1" name="Google Shape;301;p2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2" name="Google Shape;302;p2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3" name="Google Shape;303;p2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4" name="Google Shape;304;p2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5" name="Google Shape;305;p2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6" name="Google Shape;306;p2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2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8" name="Shape 308"/>
        <p:cNvGrpSpPr/>
        <p:nvPr/>
      </p:nvGrpSpPr>
      <p:grpSpPr>
        <a:xfrm>
          <a:off x="0" y="0"/>
          <a:ext cx="0" cy="0"/>
          <a:chOff x="0" y="0"/>
          <a:chExt cx="0" cy="0"/>
        </a:xfrm>
      </p:grpSpPr>
      <p:sp>
        <p:nvSpPr>
          <p:cNvPr id="309" name="Google Shape;309;p2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0" name="Google Shape;310;p2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1" name="Google Shape;311;p2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2" name="Google Shape;312;p2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3" name="Shape 313"/>
        <p:cNvGrpSpPr/>
        <p:nvPr/>
      </p:nvGrpSpPr>
      <p:grpSpPr>
        <a:xfrm>
          <a:off x="0" y="0"/>
          <a:ext cx="0" cy="0"/>
          <a:chOff x="0" y="0"/>
          <a:chExt cx="0" cy="0"/>
        </a:xfrm>
      </p:grpSpPr>
      <p:sp>
        <p:nvSpPr>
          <p:cNvPr id="314" name="Google Shape;314;p2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5" name="Google Shape;315;p2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6" name="Google Shape;316;p2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17" name="Shape 317"/>
        <p:cNvGrpSpPr/>
        <p:nvPr/>
      </p:nvGrpSpPr>
      <p:grpSpPr>
        <a:xfrm>
          <a:off x="0" y="0"/>
          <a:ext cx="0" cy="0"/>
          <a:chOff x="0" y="0"/>
          <a:chExt cx="0" cy="0"/>
        </a:xfrm>
      </p:grpSpPr>
      <p:sp>
        <p:nvSpPr>
          <p:cNvPr id="318" name="Google Shape;318;p2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9" name="Google Shape;319;p2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0" name="Google Shape;320;p2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21" name="Google Shape;321;p2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2" name="Google Shape;322;p2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3" name="Google Shape;323;p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24" name="Shape 324"/>
        <p:cNvGrpSpPr/>
        <p:nvPr/>
      </p:nvGrpSpPr>
      <p:grpSpPr>
        <a:xfrm>
          <a:off x="0" y="0"/>
          <a:ext cx="0" cy="0"/>
          <a:chOff x="0" y="0"/>
          <a:chExt cx="0" cy="0"/>
        </a:xfrm>
      </p:grpSpPr>
      <p:sp>
        <p:nvSpPr>
          <p:cNvPr id="325" name="Google Shape;325;p2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 name="Google Shape;326;p228"/>
          <p:cNvSpPr/>
          <p:nvPr>
            <p:ph idx="2" type="pic"/>
          </p:nvPr>
        </p:nvSpPr>
        <p:spPr>
          <a:xfrm>
            <a:off x="5183188" y="987425"/>
            <a:ext cx="6172200" cy="4873625"/>
          </a:xfrm>
          <a:prstGeom prst="rect">
            <a:avLst/>
          </a:prstGeom>
          <a:noFill/>
          <a:ln>
            <a:noFill/>
          </a:ln>
        </p:spPr>
      </p:sp>
      <p:sp>
        <p:nvSpPr>
          <p:cNvPr id="327" name="Google Shape;327;p2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28" name="Google Shape;328;p2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9" name="Google Shape;329;p2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0" name="Google Shape;330;p2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31" name="Shape 331"/>
        <p:cNvGrpSpPr/>
        <p:nvPr/>
      </p:nvGrpSpPr>
      <p:grpSpPr>
        <a:xfrm>
          <a:off x="0" y="0"/>
          <a:ext cx="0" cy="0"/>
          <a:chOff x="0" y="0"/>
          <a:chExt cx="0" cy="0"/>
        </a:xfrm>
      </p:grpSpPr>
      <p:sp>
        <p:nvSpPr>
          <p:cNvPr id="332" name="Google Shape;332;p2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3" name="Google Shape;333;p2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4" name="Google Shape;334;p2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5" name="Google Shape;335;p2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2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37" name="Shape 337"/>
        <p:cNvGrpSpPr/>
        <p:nvPr/>
      </p:nvGrpSpPr>
      <p:grpSpPr>
        <a:xfrm>
          <a:off x="0" y="0"/>
          <a:ext cx="0" cy="0"/>
          <a:chOff x="0" y="0"/>
          <a:chExt cx="0" cy="0"/>
        </a:xfrm>
      </p:grpSpPr>
      <p:sp>
        <p:nvSpPr>
          <p:cNvPr id="338" name="Google Shape;338;p23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9" name="Google Shape;339;p2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0" name="Google Shape;340;p2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1" name="Google Shape;341;p2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2" name="Google Shape;342;p2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343" name="Shape 343"/>
        <p:cNvGrpSpPr/>
        <p:nvPr/>
      </p:nvGrpSpPr>
      <p:grpSpPr>
        <a:xfrm>
          <a:off x="0" y="0"/>
          <a:ext cx="0" cy="0"/>
          <a:chOff x="0" y="0"/>
          <a:chExt cx="0" cy="0"/>
        </a:xfrm>
      </p:grpSpPr>
      <p:sp>
        <p:nvSpPr>
          <p:cNvPr id="344" name="Google Shape;344;p231"/>
          <p:cNvSpPr/>
          <p:nvPr>
            <p:ph idx="2" type="pic"/>
          </p:nvPr>
        </p:nvSpPr>
        <p:spPr>
          <a:xfrm>
            <a:off x="0" y="2"/>
            <a:ext cx="12192000" cy="6857998"/>
          </a:xfrm>
          <a:prstGeom prst="rect">
            <a:avLst/>
          </a:prstGeom>
          <a:solidFill>
            <a:schemeClr val="lt1"/>
          </a:solidFill>
          <a:ln>
            <a:noFill/>
          </a:ln>
        </p:spPr>
      </p:sp>
      <p:sp>
        <p:nvSpPr>
          <p:cNvPr id="345" name="Google Shape;345;p231"/>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231"/>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353" name="Shape 353"/>
        <p:cNvGrpSpPr/>
        <p:nvPr/>
      </p:nvGrpSpPr>
      <p:grpSpPr>
        <a:xfrm>
          <a:off x="0" y="0"/>
          <a:ext cx="0" cy="0"/>
          <a:chOff x="0" y="0"/>
          <a:chExt cx="0" cy="0"/>
        </a:xfrm>
      </p:grpSpPr>
      <p:sp>
        <p:nvSpPr>
          <p:cNvPr id="354" name="Google Shape;354;p65"/>
          <p:cNvSpPr/>
          <p:nvPr>
            <p:ph idx="2" type="pic"/>
          </p:nvPr>
        </p:nvSpPr>
        <p:spPr>
          <a:xfrm>
            <a:off x="0" y="2"/>
            <a:ext cx="12192000" cy="6857998"/>
          </a:xfrm>
          <a:prstGeom prst="rect">
            <a:avLst/>
          </a:prstGeom>
          <a:solidFill>
            <a:schemeClr val="lt1"/>
          </a:solidFill>
          <a:ln>
            <a:noFill/>
          </a:ln>
        </p:spPr>
      </p:sp>
      <p:sp>
        <p:nvSpPr>
          <p:cNvPr id="355" name="Google Shape;355;p65"/>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6" name="Google Shape;356;p65"/>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357" name="Shape 357"/>
        <p:cNvGrpSpPr/>
        <p:nvPr/>
      </p:nvGrpSpPr>
      <p:grpSpPr>
        <a:xfrm>
          <a:off x="0" y="0"/>
          <a:ext cx="0" cy="0"/>
          <a:chOff x="0" y="0"/>
          <a:chExt cx="0" cy="0"/>
        </a:xfrm>
      </p:grpSpPr>
      <p:sp>
        <p:nvSpPr>
          <p:cNvPr id="358" name="Google Shape;358;p172"/>
          <p:cNvSpPr/>
          <p:nvPr>
            <p:ph idx="2" type="pic"/>
          </p:nvPr>
        </p:nvSpPr>
        <p:spPr>
          <a:xfrm>
            <a:off x="0" y="2"/>
            <a:ext cx="12192000" cy="6857998"/>
          </a:xfrm>
          <a:prstGeom prst="rect">
            <a:avLst/>
          </a:prstGeom>
          <a:solidFill>
            <a:schemeClr val="dk1"/>
          </a:solidFill>
          <a:ln>
            <a:noFill/>
          </a:ln>
        </p:spPr>
      </p:sp>
      <p:sp>
        <p:nvSpPr>
          <p:cNvPr id="359" name="Google Shape;359;p172"/>
          <p:cNvSpPr txBox="1"/>
          <p:nvPr>
            <p:ph type="title"/>
          </p:nvPr>
        </p:nvSpPr>
        <p:spPr>
          <a:xfrm>
            <a:off x="493985" y="365125"/>
            <a:ext cx="6294089"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0" name="Google Shape;360;p172"/>
          <p:cNvSpPr txBox="1"/>
          <p:nvPr>
            <p:ph idx="1" type="body"/>
          </p:nvPr>
        </p:nvSpPr>
        <p:spPr>
          <a:xfrm>
            <a:off x="493986" y="2829261"/>
            <a:ext cx="5108029" cy="3448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2">
    <p:spTree>
      <p:nvGrpSpPr>
        <p:cNvPr id="361" name="Shape 361"/>
        <p:cNvGrpSpPr/>
        <p:nvPr/>
      </p:nvGrpSpPr>
      <p:grpSpPr>
        <a:xfrm>
          <a:off x="0" y="0"/>
          <a:ext cx="0" cy="0"/>
          <a:chOff x="0" y="0"/>
          <a:chExt cx="0" cy="0"/>
        </a:xfrm>
      </p:grpSpPr>
      <p:sp>
        <p:nvSpPr>
          <p:cNvPr id="362" name="Google Shape;362;p173"/>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3" name="Google Shape;363;p173"/>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4" name="Google Shape;364;p173"/>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5" name="Google Shape;365;p173"/>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6" name="Google Shape;366;p173"/>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3">
    <p:spTree>
      <p:nvGrpSpPr>
        <p:cNvPr id="367" name="Shape 367"/>
        <p:cNvGrpSpPr/>
        <p:nvPr/>
      </p:nvGrpSpPr>
      <p:grpSpPr>
        <a:xfrm>
          <a:off x="0" y="0"/>
          <a:ext cx="0" cy="0"/>
          <a:chOff x="0" y="0"/>
          <a:chExt cx="0" cy="0"/>
        </a:xfrm>
      </p:grpSpPr>
      <p:sp>
        <p:nvSpPr>
          <p:cNvPr id="368" name="Google Shape;368;p174"/>
          <p:cNvSpPr/>
          <p:nvPr/>
        </p:nvSpPr>
        <p:spPr>
          <a:xfrm>
            <a:off x="0" y="2232058"/>
            <a:ext cx="7308808" cy="4625942"/>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9" name="Google Shape;369;p174"/>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0" name="Google Shape;370;p174"/>
          <p:cNvSpPr txBox="1"/>
          <p:nvPr>
            <p:ph idx="1" type="body"/>
          </p:nvPr>
        </p:nvSpPr>
        <p:spPr>
          <a:xfrm>
            <a:off x="493986" y="2812683"/>
            <a:ext cx="6285186"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1" name="Google Shape;371;p174"/>
          <p:cNvSpPr/>
          <p:nvPr>
            <p:ph idx="2" type="pic"/>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4">
    <p:spTree>
      <p:nvGrpSpPr>
        <p:cNvPr id="372" name="Shape 372"/>
        <p:cNvGrpSpPr/>
        <p:nvPr/>
      </p:nvGrpSpPr>
      <p:grpSpPr>
        <a:xfrm>
          <a:off x="0" y="0"/>
          <a:ext cx="0" cy="0"/>
          <a:chOff x="0" y="0"/>
          <a:chExt cx="0" cy="0"/>
        </a:xfrm>
      </p:grpSpPr>
      <p:sp>
        <p:nvSpPr>
          <p:cNvPr id="373" name="Google Shape;373;p175"/>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4" name="Google Shape;374;p175"/>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175"/>
          <p:cNvSpPr txBox="1"/>
          <p:nvPr>
            <p:ph idx="1" type="body"/>
          </p:nvPr>
        </p:nvSpPr>
        <p:spPr>
          <a:xfrm>
            <a:off x="493986" y="2812683"/>
            <a:ext cx="6232635"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6" name="Google Shape;376;p175"/>
          <p:cNvSpPr/>
          <p:nvPr>
            <p:ph idx="2" type="pic"/>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5">
    <p:spTree>
      <p:nvGrpSpPr>
        <p:cNvPr id="377" name="Shape 377"/>
        <p:cNvGrpSpPr/>
        <p:nvPr/>
      </p:nvGrpSpPr>
      <p:grpSpPr>
        <a:xfrm>
          <a:off x="0" y="0"/>
          <a:ext cx="0" cy="0"/>
          <a:chOff x="0" y="0"/>
          <a:chExt cx="0" cy="0"/>
        </a:xfrm>
      </p:grpSpPr>
      <p:sp>
        <p:nvSpPr>
          <p:cNvPr id="378" name="Google Shape;378;p176"/>
          <p:cNvSpPr/>
          <p:nvPr/>
        </p:nvSpPr>
        <p:spPr>
          <a:xfrm>
            <a:off x="0" y="0"/>
            <a:ext cx="12192000" cy="2091559"/>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9" name="Google Shape;379;p176"/>
          <p:cNvSpPr txBox="1"/>
          <p:nvPr>
            <p:ph type="title"/>
          </p:nvPr>
        </p:nvSpPr>
        <p:spPr>
          <a:xfrm>
            <a:off x="493986" y="365125"/>
            <a:ext cx="1121187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0" name="Google Shape;380;p176"/>
          <p:cNvSpPr txBox="1"/>
          <p:nvPr>
            <p:ph idx="1" type="body"/>
          </p:nvPr>
        </p:nvSpPr>
        <p:spPr>
          <a:xfrm>
            <a:off x="493986" y="2812683"/>
            <a:ext cx="4389207"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1" name="Google Shape;381;p176"/>
          <p:cNvSpPr/>
          <p:nvPr>
            <p:ph idx="2" type="pic"/>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6">
    <p:spTree>
      <p:nvGrpSpPr>
        <p:cNvPr id="382" name="Shape 382"/>
        <p:cNvGrpSpPr/>
        <p:nvPr/>
      </p:nvGrpSpPr>
      <p:grpSpPr>
        <a:xfrm>
          <a:off x="0" y="0"/>
          <a:ext cx="0" cy="0"/>
          <a:chOff x="0" y="0"/>
          <a:chExt cx="0" cy="0"/>
        </a:xfrm>
      </p:grpSpPr>
      <p:sp>
        <p:nvSpPr>
          <p:cNvPr id="383" name="Google Shape;383;p177"/>
          <p:cNvSpPr/>
          <p:nvPr/>
        </p:nvSpPr>
        <p:spPr>
          <a:xfrm>
            <a:off x="-1" y="1690688"/>
            <a:ext cx="7724309" cy="280774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4" name="Google Shape;384;p177"/>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5" name="Google Shape;385;p177"/>
          <p:cNvSpPr txBox="1"/>
          <p:nvPr>
            <p:ph idx="1" type="body"/>
          </p:nvPr>
        </p:nvSpPr>
        <p:spPr>
          <a:xfrm>
            <a:off x="493986" y="2280745"/>
            <a:ext cx="6285186" cy="221768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6" name="Google Shape;386;p177"/>
          <p:cNvSpPr/>
          <p:nvPr>
            <p:ph idx="2" type="pic"/>
          </p:nvPr>
        </p:nvSpPr>
        <p:spPr>
          <a:xfrm>
            <a:off x="7724308" y="538222"/>
            <a:ext cx="3981554" cy="5775767"/>
          </a:xfrm>
          <a:prstGeom prst="rect">
            <a:avLst/>
          </a:prstGeom>
          <a:noFill/>
          <a:ln>
            <a:noFill/>
          </a:ln>
        </p:spPr>
      </p:sp>
      <p:sp>
        <p:nvSpPr>
          <p:cNvPr id="387" name="Google Shape;387;p177"/>
          <p:cNvSpPr txBox="1"/>
          <p:nvPr>
            <p:ph idx="3" type="body"/>
          </p:nvPr>
        </p:nvSpPr>
        <p:spPr>
          <a:xfrm>
            <a:off x="493986" y="4824248"/>
            <a:ext cx="6285186" cy="145312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7">
    <p:spTree>
      <p:nvGrpSpPr>
        <p:cNvPr id="388" name="Shape 388"/>
        <p:cNvGrpSpPr/>
        <p:nvPr/>
      </p:nvGrpSpPr>
      <p:grpSpPr>
        <a:xfrm>
          <a:off x="0" y="0"/>
          <a:ext cx="0" cy="0"/>
          <a:chOff x="0" y="0"/>
          <a:chExt cx="0" cy="0"/>
        </a:xfrm>
      </p:grpSpPr>
      <p:sp>
        <p:nvSpPr>
          <p:cNvPr id="389" name="Google Shape;389;p178"/>
          <p:cNvSpPr/>
          <p:nvPr>
            <p:ph idx="2" type="pic"/>
          </p:nvPr>
        </p:nvSpPr>
        <p:spPr>
          <a:xfrm>
            <a:off x="7308808" y="2"/>
            <a:ext cx="4883192" cy="6857998"/>
          </a:xfrm>
          <a:prstGeom prst="rect">
            <a:avLst/>
          </a:prstGeom>
          <a:noFill/>
          <a:ln>
            <a:noFill/>
          </a:ln>
        </p:spPr>
      </p:sp>
      <p:sp>
        <p:nvSpPr>
          <p:cNvPr id="390" name="Google Shape;390;p178"/>
          <p:cNvSpPr txBox="1"/>
          <p:nvPr>
            <p:ph type="title"/>
          </p:nvPr>
        </p:nvSpPr>
        <p:spPr>
          <a:xfrm>
            <a:off x="493986" y="365125"/>
            <a:ext cx="6285186"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1" name="Google Shape;391;p178"/>
          <p:cNvSpPr txBox="1"/>
          <p:nvPr>
            <p:ph idx="1" type="body"/>
          </p:nvPr>
        </p:nvSpPr>
        <p:spPr>
          <a:xfrm>
            <a:off x="493986" y="1690688"/>
            <a:ext cx="6285186" cy="4586686"/>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2" name="Google Shape;392;p178"/>
          <p:cNvSpPr/>
          <p:nvPr/>
        </p:nvSpPr>
        <p:spPr>
          <a:xfrm>
            <a:off x="10098212" y="476421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3" name="Google Shape;393;p178"/>
          <p:cNvSpPr txBox="1"/>
          <p:nvPr>
            <p:ph idx="3" type="body"/>
          </p:nvPr>
        </p:nvSpPr>
        <p:spPr>
          <a:xfrm>
            <a:off x="10098212" y="4764211"/>
            <a:ext cx="2093788"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8">
    <p:spTree>
      <p:nvGrpSpPr>
        <p:cNvPr id="394" name="Shape 394"/>
        <p:cNvGrpSpPr/>
        <p:nvPr/>
      </p:nvGrpSpPr>
      <p:grpSpPr>
        <a:xfrm>
          <a:off x="0" y="0"/>
          <a:ext cx="0" cy="0"/>
          <a:chOff x="0" y="0"/>
          <a:chExt cx="0" cy="0"/>
        </a:xfrm>
      </p:grpSpPr>
      <p:sp>
        <p:nvSpPr>
          <p:cNvPr id="395" name="Google Shape;395;p179"/>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6" name="Google Shape;396;p179"/>
          <p:cNvSpPr txBox="1"/>
          <p:nvPr>
            <p:ph idx="1" type="body"/>
          </p:nvPr>
        </p:nvSpPr>
        <p:spPr>
          <a:xfrm>
            <a:off x="493985" y="1690688"/>
            <a:ext cx="3894081" cy="4612492"/>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7" name="Google Shape;397;p179"/>
          <p:cNvSpPr/>
          <p:nvPr>
            <p:ph idx="2" type="pic"/>
          </p:nvPr>
        </p:nvSpPr>
        <p:spPr>
          <a:xfrm>
            <a:off x="4758955" y="1690686"/>
            <a:ext cx="2093788" cy="2518706"/>
          </a:xfrm>
          <a:prstGeom prst="rect">
            <a:avLst/>
          </a:prstGeom>
          <a:noFill/>
          <a:ln>
            <a:noFill/>
          </a:ln>
        </p:spPr>
      </p:sp>
      <p:sp>
        <p:nvSpPr>
          <p:cNvPr id="398" name="Google Shape;398;p179"/>
          <p:cNvSpPr/>
          <p:nvPr/>
        </p:nvSpPr>
        <p:spPr>
          <a:xfrm>
            <a:off x="4758956" y="4209394"/>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9" name="Google Shape;399;p179"/>
          <p:cNvSpPr txBox="1"/>
          <p:nvPr>
            <p:ph idx="3" type="body"/>
          </p:nvPr>
        </p:nvSpPr>
        <p:spPr>
          <a:xfrm>
            <a:off x="4758956" y="4209393"/>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0" name="Google Shape;400;p179"/>
          <p:cNvSpPr/>
          <p:nvPr>
            <p:ph idx="4" type="pic"/>
          </p:nvPr>
        </p:nvSpPr>
        <p:spPr>
          <a:xfrm>
            <a:off x="7223631" y="1690685"/>
            <a:ext cx="2093788" cy="2518706"/>
          </a:xfrm>
          <a:prstGeom prst="rect">
            <a:avLst/>
          </a:prstGeom>
          <a:noFill/>
          <a:ln>
            <a:noFill/>
          </a:ln>
        </p:spPr>
      </p:sp>
      <p:sp>
        <p:nvSpPr>
          <p:cNvPr id="401" name="Google Shape;401;p179"/>
          <p:cNvSpPr/>
          <p:nvPr/>
        </p:nvSpPr>
        <p:spPr>
          <a:xfrm>
            <a:off x="7223632" y="4209393"/>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2" name="Google Shape;402;p179"/>
          <p:cNvSpPr txBox="1"/>
          <p:nvPr>
            <p:ph idx="5" type="body"/>
          </p:nvPr>
        </p:nvSpPr>
        <p:spPr>
          <a:xfrm>
            <a:off x="7223632" y="4209392"/>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3" name="Google Shape;403;p179"/>
          <p:cNvSpPr/>
          <p:nvPr>
            <p:ph idx="6" type="pic"/>
          </p:nvPr>
        </p:nvSpPr>
        <p:spPr>
          <a:xfrm>
            <a:off x="9688307" y="1690684"/>
            <a:ext cx="2093788" cy="2518706"/>
          </a:xfrm>
          <a:prstGeom prst="rect">
            <a:avLst/>
          </a:prstGeom>
          <a:noFill/>
          <a:ln>
            <a:noFill/>
          </a:ln>
        </p:spPr>
      </p:sp>
      <p:sp>
        <p:nvSpPr>
          <p:cNvPr id="404" name="Google Shape;404;p179"/>
          <p:cNvSpPr/>
          <p:nvPr/>
        </p:nvSpPr>
        <p:spPr>
          <a:xfrm>
            <a:off x="9688308" y="4209392"/>
            <a:ext cx="2093788" cy="2093788"/>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5" name="Google Shape;405;p179"/>
          <p:cNvSpPr txBox="1"/>
          <p:nvPr>
            <p:ph idx="7" type="body"/>
          </p:nvPr>
        </p:nvSpPr>
        <p:spPr>
          <a:xfrm>
            <a:off x="9688308" y="4209391"/>
            <a:ext cx="2093787" cy="2093789"/>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9">
    <p:spTree>
      <p:nvGrpSpPr>
        <p:cNvPr id="406" name="Shape 406"/>
        <p:cNvGrpSpPr/>
        <p:nvPr/>
      </p:nvGrpSpPr>
      <p:grpSpPr>
        <a:xfrm>
          <a:off x="0" y="0"/>
          <a:ext cx="0" cy="0"/>
          <a:chOff x="0" y="0"/>
          <a:chExt cx="0" cy="0"/>
        </a:xfrm>
      </p:grpSpPr>
      <p:sp>
        <p:nvSpPr>
          <p:cNvPr id="407" name="Google Shape;407;p180"/>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8" name="Google Shape;408;p180"/>
          <p:cNvSpPr/>
          <p:nvPr/>
        </p:nvSpPr>
        <p:spPr>
          <a:xfrm>
            <a:off x="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9" name="Google Shape;409;p180"/>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0" name="Google Shape;410;p180"/>
          <p:cNvSpPr/>
          <p:nvPr/>
        </p:nvSpPr>
        <p:spPr>
          <a:xfrm>
            <a:off x="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1" name="Google Shape;411;p180"/>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2" name="Google Shape;412;p180"/>
          <p:cNvSpPr/>
          <p:nvPr/>
        </p:nvSpPr>
        <p:spPr>
          <a:xfrm>
            <a:off x="3044811"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3" name="Google Shape;413;p180"/>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4" name="Google Shape;414;p180"/>
          <p:cNvSpPr/>
          <p:nvPr/>
        </p:nvSpPr>
        <p:spPr>
          <a:xfrm>
            <a:off x="6089622"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5" name="Google Shape;415;p180"/>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6" name="Google Shape;416;p180"/>
          <p:cNvSpPr/>
          <p:nvPr/>
        </p:nvSpPr>
        <p:spPr>
          <a:xfrm>
            <a:off x="9126870" y="4267874"/>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7" name="Google Shape;417;p180"/>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8" name="Google Shape;418;p180"/>
          <p:cNvSpPr/>
          <p:nvPr/>
        </p:nvSpPr>
        <p:spPr>
          <a:xfrm>
            <a:off x="3040680"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9" name="Google Shape;419;p180"/>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20" name="Google Shape;420;p180"/>
          <p:cNvSpPr/>
          <p:nvPr/>
        </p:nvSpPr>
        <p:spPr>
          <a:xfrm>
            <a:off x="6085491"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1" name="Google Shape;421;p180"/>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22" name="Google Shape;422;p180"/>
          <p:cNvSpPr/>
          <p:nvPr/>
        </p:nvSpPr>
        <p:spPr>
          <a:xfrm>
            <a:off x="9143059" y="1667238"/>
            <a:ext cx="3044811" cy="2590126"/>
          </a:xfrm>
          <a:prstGeom prst="rect">
            <a:avLst/>
          </a:prstGeom>
          <a:solidFill>
            <a:srgbClr val="FF003C"/>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3" name="Google Shape;423;p180"/>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0">
    <p:spTree>
      <p:nvGrpSpPr>
        <p:cNvPr id="424" name="Shape 424"/>
        <p:cNvGrpSpPr/>
        <p:nvPr/>
      </p:nvGrpSpPr>
      <p:grpSpPr>
        <a:xfrm>
          <a:off x="0" y="0"/>
          <a:ext cx="0" cy="0"/>
          <a:chOff x="0" y="0"/>
          <a:chExt cx="0" cy="0"/>
        </a:xfrm>
      </p:grpSpPr>
      <p:sp>
        <p:nvSpPr>
          <p:cNvPr id="425" name="Google Shape;425;p181"/>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6" name="Google Shape;426;p181"/>
          <p:cNvSpPr/>
          <p:nvPr/>
        </p:nvSpPr>
        <p:spPr>
          <a:xfrm>
            <a:off x="0"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7" name="Google Shape;427;p181"/>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28" name="Google Shape;428;p181"/>
          <p:cNvSpPr/>
          <p:nvPr/>
        </p:nvSpPr>
        <p:spPr>
          <a:xfrm>
            <a:off x="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9" name="Google Shape;429;p181"/>
          <p:cNvSpPr txBox="1"/>
          <p:nvPr>
            <p:ph idx="2" type="body"/>
          </p:nvPr>
        </p:nvSpPr>
        <p:spPr>
          <a:xfrm>
            <a:off x="0"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0" name="Google Shape;430;p181"/>
          <p:cNvSpPr/>
          <p:nvPr/>
        </p:nvSpPr>
        <p:spPr>
          <a:xfrm>
            <a:off x="3044811"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1" name="Google Shape;431;p181"/>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2" name="Google Shape;432;p181"/>
          <p:cNvSpPr/>
          <p:nvPr/>
        </p:nvSpPr>
        <p:spPr>
          <a:xfrm>
            <a:off x="6089622"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3" name="Google Shape;433;p181"/>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4" name="Google Shape;434;p181"/>
          <p:cNvSpPr/>
          <p:nvPr/>
        </p:nvSpPr>
        <p:spPr>
          <a:xfrm>
            <a:off x="9134998" y="4267874"/>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5" name="Google Shape;435;p181"/>
          <p:cNvSpPr txBox="1"/>
          <p:nvPr>
            <p:ph idx="5" type="body"/>
          </p:nvPr>
        </p:nvSpPr>
        <p:spPr>
          <a:xfrm>
            <a:off x="9147189"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6" name="Google Shape;436;p181"/>
          <p:cNvSpPr/>
          <p:nvPr/>
        </p:nvSpPr>
        <p:spPr>
          <a:xfrm>
            <a:off x="3040680"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7" name="Google Shape;437;p181"/>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8" name="Google Shape;438;p181"/>
          <p:cNvSpPr/>
          <p:nvPr/>
        </p:nvSpPr>
        <p:spPr>
          <a:xfrm>
            <a:off x="6085491"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9" name="Google Shape;439;p181"/>
          <p:cNvSpPr txBox="1"/>
          <p:nvPr>
            <p:ph idx="7" type="body"/>
          </p:nvPr>
        </p:nvSpPr>
        <p:spPr>
          <a:xfrm>
            <a:off x="6098246" y="1667238"/>
            <a:ext cx="3044811" cy="260063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40" name="Google Shape;440;p181"/>
          <p:cNvSpPr/>
          <p:nvPr/>
        </p:nvSpPr>
        <p:spPr>
          <a:xfrm>
            <a:off x="9143059" y="1667238"/>
            <a:ext cx="3044811" cy="2590126"/>
          </a:xfrm>
          <a:prstGeom prst="rect">
            <a:avLst/>
          </a:prstGeom>
          <a:solidFill>
            <a:schemeClr val="lt1"/>
          </a:solidFill>
          <a:ln cap="flat" cmpd="sng" w="12700">
            <a:solidFill>
              <a:srgbClr val="FF0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1" name="Google Shape;441;p181"/>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11">
    <p:bg>
      <p:bgPr>
        <a:solidFill>
          <a:srgbClr val="FF003C"/>
        </a:solidFill>
      </p:bgPr>
    </p:bg>
    <p:spTree>
      <p:nvGrpSpPr>
        <p:cNvPr id="442" name="Shape 442"/>
        <p:cNvGrpSpPr/>
        <p:nvPr/>
      </p:nvGrpSpPr>
      <p:grpSpPr>
        <a:xfrm>
          <a:off x="0" y="0"/>
          <a:ext cx="0" cy="0"/>
          <a:chOff x="0" y="0"/>
          <a:chExt cx="0" cy="0"/>
        </a:xfrm>
      </p:grpSpPr>
      <p:sp>
        <p:nvSpPr>
          <p:cNvPr id="443" name="Google Shape;443;p182"/>
          <p:cNvSpPr txBox="1"/>
          <p:nvPr>
            <p:ph type="title"/>
          </p:nvPr>
        </p:nvSpPr>
        <p:spPr>
          <a:xfrm>
            <a:off x="493985" y="365125"/>
            <a:ext cx="8912773" cy="265134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44" name="Google Shape;444;p182"/>
          <p:cNvPicPr preferRelativeResize="0"/>
          <p:nvPr/>
        </p:nvPicPr>
        <p:blipFill rotWithShape="1">
          <a:blip r:embed="rId2">
            <a:alphaModFix/>
          </a:blip>
          <a:srcRect b="0" l="0" r="0" t="0"/>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445" name="Shape 445"/>
        <p:cNvGrpSpPr/>
        <p:nvPr/>
      </p:nvGrpSpPr>
      <p:grpSpPr>
        <a:xfrm>
          <a:off x="0" y="0"/>
          <a:ext cx="0" cy="0"/>
          <a:chOff x="0" y="0"/>
          <a:chExt cx="0" cy="0"/>
        </a:xfrm>
      </p:grpSpPr>
      <p:sp>
        <p:nvSpPr>
          <p:cNvPr id="446" name="Google Shape;446;p18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7" name="Google Shape;447;p18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48" name="Google Shape;448;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9" name="Google Shape;449;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0" name="Google Shape;450;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451" name="Shape 451"/>
        <p:cNvGrpSpPr/>
        <p:nvPr/>
      </p:nvGrpSpPr>
      <p:grpSpPr>
        <a:xfrm>
          <a:off x="0" y="0"/>
          <a:ext cx="0" cy="0"/>
          <a:chOff x="0" y="0"/>
          <a:chExt cx="0" cy="0"/>
        </a:xfrm>
      </p:grpSpPr>
      <p:sp>
        <p:nvSpPr>
          <p:cNvPr id="452" name="Google Shape;452;p1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3" name="Google Shape;453;p1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54" name="Google Shape;454;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5" name="Google Shape;455;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6" name="Google Shape;456;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457" name="Shape 457"/>
        <p:cNvGrpSpPr/>
        <p:nvPr/>
      </p:nvGrpSpPr>
      <p:grpSpPr>
        <a:xfrm>
          <a:off x="0" y="0"/>
          <a:ext cx="0" cy="0"/>
          <a:chOff x="0" y="0"/>
          <a:chExt cx="0" cy="0"/>
        </a:xfrm>
      </p:grpSpPr>
      <p:sp>
        <p:nvSpPr>
          <p:cNvPr id="458" name="Google Shape;458;p1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9" name="Google Shape;459;p1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0" name="Google Shape;460;p1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1" name="Google Shape;461;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2" name="Google Shape;462;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464" name="Shape 464"/>
        <p:cNvGrpSpPr/>
        <p:nvPr/>
      </p:nvGrpSpPr>
      <p:grpSpPr>
        <a:xfrm>
          <a:off x="0" y="0"/>
          <a:ext cx="0" cy="0"/>
          <a:chOff x="0" y="0"/>
          <a:chExt cx="0" cy="0"/>
        </a:xfrm>
      </p:grpSpPr>
      <p:sp>
        <p:nvSpPr>
          <p:cNvPr id="465" name="Google Shape;465;p1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6" name="Google Shape;466;p1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7" name="Google Shape;467;p1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8" name="Google Shape;468;p1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9" name="Google Shape;469;p1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0" name="Google Shape;470;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1" name="Google Shape;471;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2" name="Google Shape;472;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473" name="Shape 473"/>
        <p:cNvGrpSpPr/>
        <p:nvPr/>
      </p:nvGrpSpPr>
      <p:grpSpPr>
        <a:xfrm>
          <a:off x="0" y="0"/>
          <a:ext cx="0" cy="0"/>
          <a:chOff x="0" y="0"/>
          <a:chExt cx="0" cy="0"/>
        </a:xfrm>
      </p:grpSpPr>
      <p:sp>
        <p:nvSpPr>
          <p:cNvPr id="474" name="Google Shape;474;p1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5" name="Google Shape;475;p18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76" name="Google Shape;476;p18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77" name="Google Shape;477;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8" name="Google Shape;478;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9" name="Google Shape;479;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480" name="Shape 480"/>
        <p:cNvGrpSpPr/>
        <p:nvPr/>
      </p:nvGrpSpPr>
      <p:grpSpPr>
        <a:xfrm>
          <a:off x="0" y="0"/>
          <a:ext cx="0" cy="0"/>
          <a:chOff x="0" y="0"/>
          <a:chExt cx="0" cy="0"/>
        </a:xfrm>
      </p:grpSpPr>
      <p:sp>
        <p:nvSpPr>
          <p:cNvPr id="481" name="Google Shape;481;p1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2" name="Google Shape;482;p188"/>
          <p:cNvSpPr/>
          <p:nvPr>
            <p:ph idx="2" type="pic"/>
          </p:nvPr>
        </p:nvSpPr>
        <p:spPr>
          <a:xfrm>
            <a:off x="5183188" y="987425"/>
            <a:ext cx="6172200" cy="4873625"/>
          </a:xfrm>
          <a:prstGeom prst="rect">
            <a:avLst/>
          </a:prstGeom>
          <a:noFill/>
          <a:ln>
            <a:noFill/>
          </a:ln>
        </p:spPr>
      </p:sp>
      <p:sp>
        <p:nvSpPr>
          <p:cNvPr id="483" name="Google Shape;483;p18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84" name="Google Shape;484;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5" name="Google Shape;485;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6" name="Google Shape;486;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487" name="Shape 487"/>
        <p:cNvGrpSpPr/>
        <p:nvPr/>
      </p:nvGrpSpPr>
      <p:grpSpPr>
        <a:xfrm>
          <a:off x="0" y="0"/>
          <a:ext cx="0" cy="0"/>
          <a:chOff x="0" y="0"/>
          <a:chExt cx="0" cy="0"/>
        </a:xfrm>
      </p:grpSpPr>
      <p:sp>
        <p:nvSpPr>
          <p:cNvPr id="488" name="Google Shape;488;p1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9" name="Google Shape;489;p1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0" name="Google Shape;490;p1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1" name="Google Shape;491;p1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2" name="Google Shape;492;p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493" name="Shape 493"/>
        <p:cNvGrpSpPr/>
        <p:nvPr/>
      </p:nvGrpSpPr>
      <p:grpSpPr>
        <a:xfrm>
          <a:off x="0" y="0"/>
          <a:ext cx="0" cy="0"/>
          <a:chOff x="0" y="0"/>
          <a:chExt cx="0" cy="0"/>
        </a:xfrm>
      </p:grpSpPr>
      <p:sp>
        <p:nvSpPr>
          <p:cNvPr id="494" name="Google Shape;494;p19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5" name="Google Shape;495;p19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6" name="Google Shape;496;p1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7" name="Google Shape;497;p1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8" name="Google Shape;498;p1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505" name="Shape 505"/>
        <p:cNvGrpSpPr/>
        <p:nvPr/>
      </p:nvGrpSpPr>
      <p:grpSpPr>
        <a:xfrm>
          <a:off x="0" y="0"/>
          <a:ext cx="0" cy="0"/>
          <a:chOff x="0" y="0"/>
          <a:chExt cx="0" cy="0"/>
        </a:xfrm>
      </p:grpSpPr>
      <p:sp>
        <p:nvSpPr>
          <p:cNvPr id="506" name="Google Shape;506;p2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7" name="Google Shape;507;p2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8" name="Google Shape;508;p2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9" name="Google Shape;509;p2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0" name="Google Shape;510;p2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511" name="Shape 511"/>
        <p:cNvGrpSpPr/>
        <p:nvPr/>
      </p:nvGrpSpPr>
      <p:grpSpPr>
        <a:xfrm>
          <a:off x="0" y="0"/>
          <a:ext cx="0" cy="0"/>
          <a:chOff x="0" y="0"/>
          <a:chExt cx="0" cy="0"/>
        </a:xfrm>
      </p:grpSpPr>
      <p:sp>
        <p:nvSpPr>
          <p:cNvPr id="512" name="Google Shape;512;p2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2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4" name="Google Shape;514;p2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5" name="Google Shape;515;p2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6" name="Google Shape;516;p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główek sekcji" type="secHead">
  <p:cSld name="SECTION_HEADER">
    <p:spTree>
      <p:nvGrpSpPr>
        <p:cNvPr id="517" name="Shape 517"/>
        <p:cNvGrpSpPr/>
        <p:nvPr/>
      </p:nvGrpSpPr>
      <p:grpSpPr>
        <a:xfrm>
          <a:off x="0" y="0"/>
          <a:ext cx="0" cy="0"/>
          <a:chOff x="0" y="0"/>
          <a:chExt cx="0" cy="0"/>
        </a:xfrm>
      </p:grpSpPr>
      <p:sp>
        <p:nvSpPr>
          <p:cNvPr id="518" name="Google Shape;518;p2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9" name="Google Shape;519;p2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520" name="Google Shape;520;p2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1" name="Google Shape;521;p2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2" name="Google Shape;522;p2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wa elementy zawartości" type="twoObj">
  <p:cSld name="TWO_OBJECTS">
    <p:spTree>
      <p:nvGrpSpPr>
        <p:cNvPr id="523" name="Shape 523"/>
        <p:cNvGrpSpPr/>
        <p:nvPr/>
      </p:nvGrpSpPr>
      <p:grpSpPr>
        <a:xfrm>
          <a:off x="0" y="0"/>
          <a:ext cx="0" cy="0"/>
          <a:chOff x="0" y="0"/>
          <a:chExt cx="0" cy="0"/>
        </a:xfrm>
      </p:grpSpPr>
      <p:sp>
        <p:nvSpPr>
          <p:cNvPr id="524" name="Google Shape;524;p2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5" name="Google Shape;525;p2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2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7" name="Google Shape;527;p2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8" name="Google Shape;528;p2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9" name="Google Shape;529;p2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ównanie" type="twoTxTwoObj">
  <p:cSld name="TWO_OBJECTS_WITH_TEXT">
    <p:spTree>
      <p:nvGrpSpPr>
        <p:cNvPr id="530" name="Shape 530"/>
        <p:cNvGrpSpPr/>
        <p:nvPr/>
      </p:nvGrpSpPr>
      <p:grpSpPr>
        <a:xfrm>
          <a:off x="0" y="0"/>
          <a:ext cx="0" cy="0"/>
          <a:chOff x="0" y="0"/>
          <a:chExt cx="0" cy="0"/>
        </a:xfrm>
      </p:grpSpPr>
      <p:sp>
        <p:nvSpPr>
          <p:cNvPr id="531" name="Google Shape;531;p23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2" name="Google Shape;532;p2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3" name="Google Shape;533;p2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4" name="Google Shape;534;p2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5" name="Google Shape;535;p2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2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7" name="Google Shape;537;p2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8" name="Google Shape;538;p2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type="titleOnly">
  <p:cSld name="TITLE_ONLY">
    <p:spTree>
      <p:nvGrpSpPr>
        <p:cNvPr id="539" name="Shape 539"/>
        <p:cNvGrpSpPr/>
        <p:nvPr/>
      </p:nvGrpSpPr>
      <p:grpSpPr>
        <a:xfrm>
          <a:off x="0" y="0"/>
          <a:ext cx="0" cy="0"/>
          <a:chOff x="0" y="0"/>
          <a:chExt cx="0" cy="0"/>
        </a:xfrm>
      </p:grpSpPr>
      <p:sp>
        <p:nvSpPr>
          <p:cNvPr id="540" name="Google Shape;540;p2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1" name="Google Shape;541;p2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2" name="Google Shape;542;p2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3" name="Google Shape;543;p2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sty" type="blank">
  <p:cSld name="BLANK">
    <p:spTree>
      <p:nvGrpSpPr>
        <p:cNvPr id="544" name="Shape 544"/>
        <p:cNvGrpSpPr/>
        <p:nvPr/>
      </p:nvGrpSpPr>
      <p:grpSpPr>
        <a:xfrm>
          <a:off x="0" y="0"/>
          <a:ext cx="0" cy="0"/>
          <a:chOff x="0" y="0"/>
          <a:chExt cx="0" cy="0"/>
        </a:xfrm>
      </p:grpSpPr>
      <p:sp>
        <p:nvSpPr>
          <p:cNvPr id="545" name="Google Shape;545;p2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6" name="Google Shape;546;p2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7" name="Google Shape;547;p2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awartość z podpisem" type="objTx">
  <p:cSld name="OBJECT_WITH_CAPTION_TEXT">
    <p:spTree>
      <p:nvGrpSpPr>
        <p:cNvPr id="548" name="Shape 548"/>
        <p:cNvGrpSpPr/>
        <p:nvPr/>
      </p:nvGrpSpPr>
      <p:grpSpPr>
        <a:xfrm>
          <a:off x="0" y="0"/>
          <a:ext cx="0" cy="0"/>
          <a:chOff x="0" y="0"/>
          <a:chExt cx="0" cy="0"/>
        </a:xfrm>
      </p:grpSpPr>
      <p:sp>
        <p:nvSpPr>
          <p:cNvPr id="549" name="Google Shape;549;p2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0" name="Google Shape;550;p23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1" name="Google Shape;551;p2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2" name="Google Shape;552;p2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3" name="Google Shape;553;p2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4" name="Google Shape;554;p2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az z podpisem" type="picTx">
  <p:cSld name="PICTURE_WITH_CAPTION_TEXT">
    <p:spTree>
      <p:nvGrpSpPr>
        <p:cNvPr id="555" name="Shape 555"/>
        <p:cNvGrpSpPr/>
        <p:nvPr/>
      </p:nvGrpSpPr>
      <p:grpSpPr>
        <a:xfrm>
          <a:off x="0" y="0"/>
          <a:ext cx="0" cy="0"/>
          <a:chOff x="0" y="0"/>
          <a:chExt cx="0" cy="0"/>
        </a:xfrm>
      </p:grpSpPr>
      <p:sp>
        <p:nvSpPr>
          <p:cNvPr id="556" name="Google Shape;556;p2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7" name="Google Shape;557;p240"/>
          <p:cNvSpPr/>
          <p:nvPr>
            <p:ph idx="2" type="pic"/>
          </p:nvPr>
        </p:nvSpPr>
        <p:spPr>
          <a:xfrm>
            <a:off x="5183188" y="987425"/>
            <a:ext cx="6172200" cy="4873625"/>
          </a:xfrm>
          <a:prstGeom prst="rect">
            <a:avLst/>
          </a:prstGeom>
          <a:noFill/>
          <a:ln>
            <a:noFill/>
          </a:ln>
        </p:spPr>
      </p:sp>
      <p:sp>
        <p:nvSpPr>
          <p:cNvPr id="558" name="Google Shape;558;p2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9" name="Google Shape;559;p2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0" name="Google Shape;560;p2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1" name="Google Shape;561;p2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tekst pionowy" type="vertTx">
  <p:cSld name="VERTICAL_TEXT">
    <p:spTree>
      <p:nvGrpSpPr>
        <p:cNvPr id="562" name="Shape 562"/>
        <p:cNvGrpSpPr/>
        <p:nvPr/>
      </p:nvGrpSpPr>
      <p:grpSpPr>
        <a:xfrm>
          <a:off x="0" y="0"/>
          <a:ext cx="0" cy="0"/>
          <a:chOff x="0" y="0"/>
          <a:chExt cx="0" cy="0"/>
        </a:xfrm>
      </p:grpSpPr>
      <p:sp>
        <p:nvSpPr>
          <p:cNvPr id="563" name="Google Shape;563;p2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4" name="Google Shape;564;p2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5" name="Google Shape;565;p2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6" name="Google Shape;566;p2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7" name="Google Shape;567;p2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pionowy i tekst" type="vertTitleAndTx">
  <p:cSld name="VERTICAL_TITLE_AND_VERTICAL_TEXT">
    <p:spTree>
      <p:nvGrpSpPr>
        <p:cNvPr id="568" name="Shape 568"/>
        <p:cNvGrpSpPr/>
        <p:nvPr/>
      </p:nvGrpSpPr>
      <p:grpSpPr>
        <a:xfrm>
          <a:off x="0" y="0"/>
          <a:ext cx="0" cy="0"/>
          <a:chOff x="0" y="0"/>
          <a:chExt cx="0" cy="0"/>
        </a:xfrm>
      </p:grpSpPr>
      <p:sp>
        <p:nvSpPr>
          <p:cNvPr id="569" name="Google Shape;569;p24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0" name="Google Shape;570;p24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1" name="Google Shape;571;p2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2" name="Google Shape;572;p2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3" name="Google Shape;573;p2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4.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theme" Target="../theme/theme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5" Type="http://schemas.openxmlformats.org/officeDocument/2006/relationships/slideLayout" Target="../slideLayouts/slideLayout21.xml"/><Relationship Id="rId6" Type="http://schemas.openxmlformats.org/officeDocument/2006/relationships/slideLayout" Target="../slideLayouts/slideLayout22.xml"/><Relationship Id="rId18" Type="http://schemas.openxmlformats.org/officeDocument/2006/relationships/theme" Target="../theme/theme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theme" Target="../theme/theme7.xml"/><Relationship Id="rId12" Type="http://schemas.openxmlformats.org/officeDocument/2006/relationships/slideLayout" Target="../slideLayouts/slideLayout45.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65.xml"/><Relationship Id="rId11" Type="http://schemas.openxmlformats.org/officeDocument/2006/relationships/slideLayout" Target="../slideLayouts/slideLayout56.xml"/><Relationship Id="rId10" Type="http://schemas.openxmlformats.org/officeDocument/2006/relationships/slideLayout" Target="../slideLayouts/slideLayout55.xml"/><Relationship Id="rId21" Type="http://schemas.openxmlformats.org/officeDocument/2006/relationships/theme" Target="../theme/theme3.xml"/><Relationship Id="rId13" Type="http://schemas.openxmlformats.org/officeDocument/2006/relationships/slideLayout" Target="../slideLayouts/slideLayout58.xml"/><Relationship Id="rId12" Type="http://schemas.openxmlformats.org/officeDocument/2006/relationships/slideLayout" Target="../slideLayouts/slideLayout57.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5" Type="http://schemas.openxmlformats.org/officeDocument/2006/relationships/slideLayout" Target="../slideLayouts/slideLayout60.xml"/><Relationship Id="rId14" Type="http://schemas.openxmlformats.org/officeDocument/2006/relationships/slideLayout" Target="../slideLayouts/slideLayout59.xml"/><Relationship Id="rId17" Type="http://schemas.openxmlformats.org/officeDocument/2006/relationships/slideLayout" Target="../slideLayouts/slideLayout62.xml"/><Relationship Id="rId16" Type="http://schemas.openxmlformats.org/officeDocument/2006/relationships/slideLayout" Target="../slideLayouts/slideLayout61.xml"/><Relationship Id="rId5" Type="http://schemas.openxmlformats.org/officeDocument/2006/relationships/slideLayout" Target="../slideLayouts/slideLayout50.xml"/><Relationship Id="rId19" Type="http://schemas.openxmlformats.org/officeDocument/2006/relationships/slideLayout" Target="../slideLayouts/slideLayout64.xml"/><Relationship Id="rId6" Type="http://schemas.openxmlformats.org/officeDocument/2006/relationships/slideLayout" Target="../slideLayouts/slideLayout51.xml"/><Relationship Id="rId18" Type="http://schemas.openxmlformats.org/officeDocument/2006/relationships/slideLayout" Target="../slideLayouts/slideLayout63.xml"/><Relationship Id="rId7" Type="http://schemas.openxmlformats.org/officeDocument/2006/relationships/slideLayout" Target="../slideLayouts/slideLayout52.xml"/><Relationship Id="rId8"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6.xml"/><Relationship Id="rId10" Type="http://schemas.openxmlformats.org/officeDocument/2006/relationships/slideLayout" Target="../slideLayouts/slideLayout75.xml"/><Relationship Id="rId12" Type="http://schemas.openxmlformats.org/officeDocument/2006/relationships/theme" Target="../theme/theme5.xml"/><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9" Type="http://schemas.openxmlformats.org/officeDocument/2006/relationships/slideLayout" Target="../slideLayouts/slideLayout74.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2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oppins Black"/>
              <a:buNone/>
              <a:defRPr b="0" i="0" sz="4400" u="none" cap="none" strike="noStrike">
                <a:solidFill>
                  <a:schemeClr val="dk1"/>
                </a:solidFill>
                <a:latin typeface="Poppins Black"/>
                <a:ea typeface="Poppins Black"/>
                <a:cs typeface="Poppins Black"/>
                <a:sym typeface="Poppins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 name="Google Shape;128;p2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9pPr>
          </a:lstStyle>
          <a:p/>
        </p:txBody>
      </p:sp>
      <p:sp>
        <p:nvSpPr>
          <p:cNvPr id="129" name="Google Shape;129;p2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30" name="Google Shape;130;p2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31" name="Google Shape;131;p2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l-PL"/>
              <a:t>‹#›</a:t>
            </a:fld>
            <a:endParaRPr/>
          </a:p>
        </p:txBody>
      </p:sp>
      <p:sp>
        <p:nvSpPr>
          <p:cNvPr id="132" name="Google Shape;132;p213"/>
          <p:cNvSpPr txBox="1"/>
          <p:nvPr/>
        </p:nvSpPr>
        <p:spPr>
          <a:xfrm>
            <a:off x="10342685" y="6538912"/>
            <a:ext cx="453683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pl-PL" sz="1400" u="none" cap="none" strike="noStrike">
                <a:solidFill>
                  <a:schemeClr val="lt1"/>
                </a:solidFill>
                <a:latin typeface="Poppins"/>
                <a:ea typeface="Poppins"/>
                <a:cs typeface="Poppins"/>
                <a:sym typeface="Poppins"/>
              </a:rPr>
              <a:t>Rafał </a:t>
            </a:r>
            <a:r>
              <a:rPr b="1" i="1" lang="pl-PL" sz="1400" u="none" cap="none" strike="noStrike">
                <a:solidFill>
                  <a:schemeClr val="lt1"/>
                </a:solidFill>
                <a:latin typeface="Poppins"/>
                <a:ea typeface="Poppins"/>
                <a:cs typeface="Poppins"/>
                <a:sym typeface="Poppins"/>
              </a:rPr>
              <a:t>SZYSZ</a:t>
            </a:r>
            <a:r>
              <a:rPr b="0" i="1" lang="pl-PL" sz="1400" u="none" cap="none" strike="noStrike">
                <a:solidFill>
                  <a:schemeClr val="lt1"/>
                </a:solidFill>
                <a:latin typeface="Poppins"/>
                <a:ea typeface="Poppins"/>
                <a:cs typeface="Poppins"/>
                <a:sym typeface="Poppins"/>
              </a:rPr>
              <a:t>, Stars </a:t>
            </a:r>
            <a:endParaRPr/>
          </a:p>
        </p:txBody>
      </p:sp>
      <p:pic>
        <p:nvPicPr>
          <p:cNvPr id="133" name="Google Shape;133;p213"/>
          <p:cNvPicPr preferRelativeResize="0"/>
          <p:nvPr/>
        </p:nvPicPr>
        <p:blipFill rotWithShape="1">
          <a:blip r:embed="rId1">
            <a:alphaModFix/>
          </a:blip>
          <a:srcRect b="0" l="0" r="0" t="0"/>
          <a:stretch/>
        </p:blipFill>
        <p:spPr>
          <a:xfrm>
            <a:off x="0" y="6629400"/>
            <a:ext cx="12192000" cy="228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4" r:id="rId2"/>
    <p:sldLayoutId id="2147483665"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2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6" name="Google Shape;146;p2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7" name="Google Shape;147;p2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8" name="Google Shape;148;p2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9" name="Google Shape;149;p2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8" name="Shape 268"/>
        <p:cNvGrpSpPr/>
        <p:nvPr/>
      </p:nvGrpSpPr>
      <p:grpSpPr>
        <a:xfrm>
          <a:off x="0" y="0"/>
          <a:ext cx="0" cy="0"/>
          <a:chOff x="0" y="0"/>
          <a:chExt cx="0" cy="0"/>
        </a:xfrm>
      </p:grpSpPr>
      <p:sp>
        <p:nvSpPr>
          <p:cNvPr id="269" name="Google Shape;269;p2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0" name="Google Shape;270;p2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1" name="Google Shape;271;p2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72" name="Google Shape;272;p2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73" name="Google Shape;273;p2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9" name="Google Shape;349;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0" name="Google Shape;350;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51" name="Google Shape;351;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52" name="Google Shape;352;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9" name="Shape 499"/>
        <p:cNvGrpSpPr/>
        <p:nvPr/>
      </p:nvGrpSpPr>
      <p:grpSpPr>
        <a:xfrm>
          <a:off x="0" y="0"/>
          <a:ext cx="0" cy="0"/>
          <a:chOff x="0" y="0"/>
          <a:chExt cx="0" cy="0"/>
        </a:xfrm>
      </p:grpSpPr>
      <p:sp>
        <p:nvSpPr>
          <p:cNvPr id="500" name="Google Shape;500;p2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1" name="Google Shape;501;p2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2" name="Google Shape;502;p2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03" name="Google Shape;503;p2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04" name="Google Shape;504;p2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l-PL"/>
              <a:t>‹#›</a:t>
            </a:fld>
            <a:endParaRPr/>
          </a:p>
        </p:txBody>
      </p:sp>
    </p:spTree>
  </p:cSld>
  <p:clrMap accent1="accent1" accent2="accent2" accent3="accent3" accent4="accent4" accent5="accent5" accent6="accent6" bg1="lt1" bg2="dk2" tx1="dk1" tx2="lt2" folHlink="folHlink" hlink="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8.xml"/><Relationship Id="rId3"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7.png"/><Relationship Id="rId6"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2"/>
          <p:cNvSpPr/>
          <p:nvPr/>
        </p:nvSpPr>
        <p:spPr>
          <a:xfrm>
            <a:off x="1064172" y="2225823"/>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80" name="Google Shape;580;p2"/>
          <p:cNvSpPr txBox="1"/>
          <p:nvPr/>
        </p:nvSpPr>
        <p:spPr>
          <a:xfrm>
            <a:off x="469447" y="-37898"/>
            <a:ext cx="10560915" cy="87866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2800"/>
              <a:buFont typeface="Arial"/>
              <a:buNone/>
            </a:pPr>
            <a:r>
              <a:rPr b="0" i="0" lang="pl-PL" sz="2800" u="none" cap="none" strike="noStrike">
                <a:solidFill>
                  <a:srgbClr val="000000"/>
                </a:solidFill>
                <a:latin typeface="Arial"/>
                <a:ea typeface="Arial"/>
                <a:cs typeface="Arial"/>
                <a:sym typeface="Arial"/>
              </a:rPr>
              <a:t>Model Wskaźników Efektywnościowych dla Reklamodawców</a:t>
            </a:r>
            <a:endParaRPr/>
          </a:p>
        </p:txBody>
      </p:sp>
      <p:sp>
        <p:nvSpPr>
          <p:cNvPr id="581" name="Google Shape;581;p2"/>
          <p:cNvSpPr txBox="1"/>
          <p:nvPr/>
        </p:nvSpPr>
        <p:spPr>
          <a:xfrm>
            <a:off x="276342" y="1208098"/>
            <a:ext cx="5513833"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rgbClr val="000000"/>
              </a:buClr>
              <a:buSzPts val="2400"/>
              <a:buFont typeface="Arial"/>
              <a:buNone/>
            </a:pPr>
            <a:r>
              <a:rPr b="0" i="0" lang="pl-PL" sz="1600" u="none" cap="none" strike="noStrike">
                <a:solidFill>
                  <a:srgbClr val="FFFFFF"/>
                </a:solidFill>
                <a:latin typeface="Arial"/>
                <a:ea typeface="Arial"/>
                <a:cs typeface="Arial"/>
                <a:sym typeface="Arial"/>
              </a:rPr>
              <a:t>Budowanie dostępności</a:t>
            </a:r>
            <a:endParaRPr/>
          </a:p>
          <a:p>
            <a:pPr indent="0" lvl="0" marL="0" marR="0" rtl="0" algn="ctr">
              <a:lnSpc>
                <a:spcPct val="90000"/>
              </a:lnSpc>
              <a:spcBef>
                <a:spcPts val="0"/>
              </a:spcBef>
              <a:spcAft>
                <a:spcPts val="600"/>
              </a:spcAft>
              <a:buClr>
                <a:srgbClr val="000000"/>
              </a:buClr>
              <a:buSzPts val="2400"/>
              <a:buFont typeface="Arial"/>
              <a:buNone/>
            </a:pPr>
            <a:r>
              <a:rPr b="0" i="0" lang="pl-PL" sz="1200" u="none" cap="none" strike="noStrike">
                <a:solidFill>
                  <a:srgbClr val="FFFFFF"/>
                </a:solidFill>
                <a:latin typeface="Arial"/>
                <a:ea typeface="Arial"/>
                <a:cs typeface="Arial"/>
                <a:sym typeface="Arial"/>
              </a:rPr>
              <a:t>Mentalnej i fizycznej</a:t>
            </a:r>
            <a:endParaRPr/>
          </a:p>
        </p:txBody>
      </p:sp>
      <p:sp>
        <p:nvSpPr>
          <p:cNvPr id="582" name="Google Shape;582;p2"/>
          <p:cNvSpPr txBox="1"/>
          <p:nvPr/>
        </p:nvSpPr>
        <p:spPr>
          <a:xfrm>
            <a:off x="7097926" y="1207096"/>
            <a:ext cx="4782652"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rgbClr val="000000"/>
              </a:buClr>
              <a:buSzPts val="2400"/>
              <a:buFont typeface="Arial"/>
              <a:buNone/>
            </a:pPr>
            <a:r>
              <a:rPr b="0" i="0" lang="pl-PL" sz="1600" u="none" cap="none" strike="noStrike">
                <a:solidFill>
                  <a:srgbClr val="FFFFFF"/>
                </a:solidFill>
                <a:latin typeface="Arial"/>
                <a:ea typeface="Arial"/>
                <a:cs typeface="Arial"/>
                <a:sym typeface="Arial"/>
              </a:rPr>
              <a:t>Efektywność</a:t>
            </a:r>
            <a:endParaRPr/>
          </a:p>
          <a:p>
            <a:pPr indent="0" lvl="0" marL="0" marR="0" rtl="0" algn="ctr">
              <a:lnSpc>
                <a:spcPct val="90000"/>
              </a:lnSpc>
              <a:spcBef>
                <a:spcPts val="0"/>
              </a:spcBef>
              <a:spcAft>
                <a:spcPts val="600"/>
              </a:spcAft>
              <a:buClr>
                <a:srgbClr val="000000"/>
              </a:buClr>
              <a:buSzPts val="2400"/>
              <a:buFont typeface="Arial"/>
              <a:buNone/>
            </a:pPr>
            <a:r>
              <a:rPr b="0" i="0" lang="pl-PL" sz="1200" u="none" cap="none" strike="noStrike">
                <a:solidFill>
                  <a:srgbClr val="FFFFFF"/>
                </a:solidFill>
                <a:latin typeface="Arial"/>
                <a:ea typeface="Arial"/>
                <a:cs typeface="Arial"/>
                <a:sym typeface="Arial"/>
              </a:rPr>
              <a:t>Marki, handlowa i finansowa</a:t>
            </a:r>
            <a:endParaRPr/>
          </a:p>
        </p:txBody>
      </p:sp>
      <p:sp>
        <p:nvSpPr>
          <p:cNvPr id="583" name="Google Shape;583;p2"/>
          <p:cNvSpPr txBox="1"/>
          <p:nvPr/>
        </p:nvSpPr>
        <p:spPr>
          <a:xfrm>
            <a:off x="29965" y="1826753"/>
            <a:ext cx="2457980" cy="25243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003C"/>
                </a:solidFill>
                <a:latin typeface="Arial"/>
                <a:ea typeface="Arial"/>
                <a:cs typeface="Arial"/>
                <a:sym typeface="Arial"/>
              </a:rPr>
              <a:t>Dystrybucja &amp; Cena</a:t>
            </a:r>
            <a:endParaRPr b="0" i="0" sz="1400" u="none" cap="none" strike="noStrike">
              <a:solidFill>
                <a:srgbClr val="FF003C"/>
              </a:solidFill>
              <a:latin typeface="Arial"/>
              <a:ea typeface="Arial"/>
              <a:cs typeface="Arial"/>
              <a:sym typeface="Arial"/>
            </a:endParaRPr>
          </a:p>
        </p:txBody>
      </p:sp>
      <p:sp>
        <p:nvSpPr>
          <p:cNvPr id="584" name="Google Shape;584;p2"/>
          <p:cNvSpPr txBox="1"/>
          <p:nvPr/>
        </p:nvSpPr>
        <p:spPr>
          <a:xfrm>
            <a:off x="2767273" y="1826753"/>
            <a:ext cx="273937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7030A0"/>
                </a:solidFill>
                <a:latin typeface="Arial"/>
                <a:ea typeface="Arial"/>
                <a:cs typeface="Arial"/>
                <a:sym typeface="Arial"/>
              </a:rPr>
              <a:t>Media &amp; Kampanie</a:t>
            </a:r>
            <a:endParaRPr b="0" i="0" sz="1400" u="none" cap="none" strike="noStrike">
              <a:solidFill>
                <a:srgbClr val="7030A0"/>
              </a:solidFill>
              <a:latin typeface="Arial"/>
              <a:ea typeface="Arial"/>
              <a:cs typeface="Arial"/>
              <a:sym typeface="Arial"/>
            </a:endParaRPr>
          </a:p>
        </p:txBody>
      </p:sp>
      <p:sp>
        <p:nvSpPr>
          <p:cNvPr id="585" name="Google Shape;585;p2"/>
          <p:cNvSpPr txBox="1"/>
          <p:nvPr/>
        </p:nvSpPr>
        <p:spPr>
          <a:xfrm>
            <a:off x="6825680" y="1826753"/>
            <a:ext cx="2717198"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70C0"/>
                </a:solidFill>
                <a:latin typeface="Arial"/>
                <a:ea typeface="Arial"/>
                <a:cs typeface="Arial"/>
                <a:sym typeface="Arial"/>
              </a:rPr>
              <a:t>Marka &amp; Biznes</a:t>
            </a:r>
            <a:endParaRPr b="0" i="0" sz="1400" u="none" cap="none" strike="noStrike">
              <a:solidFill>
                <a:srgbClr val="0070C0"/>
              </a:solidFill>
              <a:latin typeface="Arial"/>
              <a:ea typeface="Arial"/>
              <a:cs typeface="Arial"/>
              <a:sym typeface="Arial"/>
            </a:endParaRPr>
          </a:p>
        </p:txBody>
      </p:sp>
      <p:sp>
        <p:nvSpPr>
          <p:cNvPr id="586" name="Google Shape;586;p2"/>
          <p:cNvSpPr txBox="1"/>
          <p:nvPr/>
        </p:nvSpPr>
        <p:spPr>
          <a:xfrm>
            <a:off x="9681312" y="1826753"/>
            <a:ext cx="2494712"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92D050"/>
                </a:solidFill>
                <a:latin typeface="Arial"/>
                <a:ea typeface="Arial"/>
                <a:cs typeface="Arial"/>
                <a:sym typeface="Arial"/>
              </a:rPr>
              <a:t>Relacje</a:t>
            </a:r>
            <a:endParaRPr b="0" i="0" sz="1400" u="none" cap="none" strike="noStrike">
              <a:solidFill>
                <a:srgbClr val="92D050"/>
              </a:solidFill>
              <a:latin typeface="Arial"/>
              <a:ea typeface="Arial"/>
              <a:cs typeface="Arial"/>
              <a:sym typeface="Arial"/>
            </a:endParaRPr>
          </a:p>
        </p:txBody>
      </p:sp>
      <p:sp>
        <p:nvSpPr>
          <p:cNvPr id="587" name="Google Shape;587;p2"/>
          <p:cNvSpPr/>
          <p:nvPr/>
        </p:nvSpPr>
        <p:spPr>
          <a:xfrm>
            <a:off x="362267" y="260865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88" name="Google Shape;588;p2"/>
          <p:cNvSpPr/>
          <p:nvPr/>
        </p:nvSpPr>
        <p:spPr>
          <a:xfrm>
            <a:off x="1058783" y="2997056"/>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89" name="Google Shape;589;p2"/>
          <p:cNvSpPr/>
          <p:nvPr/>
        </p:nvSpPr>
        <p:spPr>
          <a:xfrm>
            <a:off x="356241" y="3376638"/>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0" name="Google Shape;590;p2"/>
          <p:cNvSpPr/>
          <p:nvPr/>
        </p:nvSpPr>
        <p:spPr>
          <a:xfrm>
            <a:off x="1051385" y="3768007"/>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1" name="Google Shape;591;p2"/>
          <p:cNvSpPr/>
          <p:nvPr/>
        </p:nvSpPr>
        <p:spPr>
          <a:xfrm>
            <a:off x="349775" y="414793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2" name="Google Shape;592;p2"/>
          <p:cNvSpPr/>
          <p:nvPr/>
        </p:nvSpPr>
        <p:spPr>
          <a:xfrm>
            <a:off x="1761649" y="33892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3" name="Google Shape;593;p2"/>
          <p:cNvSpPr/>
          <p:nvPr/>
        </p:nvSpPr>
        <p:spPr>
          <a:xfrm>
            <a:off x="1762501" y="26158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4" name="Google Shape;594;p2"/>
          <p:cNvSpPr/>
          <p:nvPr/>
        </p:nvSpPr>
        <p:spPr>
          <a:xfrm>
            <a:off x="2463957" y="2263143"/>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5" name="Google Shape;595;p2"/>
          <p:cNvSpPr/>
          <p:nvPr/>
        </p:nvSpPr>
        <p:spPr>
          <a:xfrm>
            <a:off x="2466681" y="30368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6" name="Google Shape;596;p2"/>
          <p:cNvSpPr/>
          <p:nvPr/>
        </p:nvSpPr>
        <p:spPr>
          <a:xfrm>
            <a:off x="3166987" y="2623480"/>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7" name="Google Shape;597;p2"/>
          <p:cNvSpPr/>
          <p:nvPr/>
        </p:nvSpPr>
        <p:spPr>
          <a:xfrm>
            <a:off x="3873643" y="2248602"/>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8" name="Google Shape;598;p2"/>
          <p:cNvSpPr/>
          <p:nvPr/>
        </p:nvSpPr>
        <p:spPr>
          <a:xfrm>
            <a:off x="3868508" y="301508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99" name="Google Shape;599;p2"/>
          <p:cNvSpPr/>
          <p:nvPr/>
        </p:nvSpPr>
        <p:spPr>
          <a:xfrm>
            <a:off x="3165105" y="339834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0" name="Google Shape;600;p2"/>
          <p:cNvSpPr/>
          <p:nvPr/>
        </p:nvSpPr>
        <p:spPr>
          <a:xfrm>
            <a:off x="4577823" y="26293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1" name="Google Shape;601;p2"/>
          <p:cNvSpPr/>
          <p:nvPr/>
        </p:nvSpPr>
        <p:spPr>
          <a:xfrm>
            <a:off x="4570654" y="3403095"/>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2" name="Google Shape;602;p2"/>
          <p:cNvSpPr/>
          <p:nvPr/>
        </p:nvSpPr>
        <p:spPr>
          <a:xfrm>
            <a:off x="3869755" y="378782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3" name="Google Shape;603;p2"/>
          <p:cNvSpPr/>
          <p:nvPr/>
        </p:nvSpPr>
        <p:spPr>
          <a:xfrm>
            <a:off x="3156447" y="41732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4" name="Google Shape;604;p2"/>
          <p:cNvSpPr/>
          <p:nvPr/>
        </p:nvSpPr>
        <p:spPr>
          <a:xfrm>
            <a:off x="2462189" y="377697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5" name="Google Shape;605;p2"/>
          <p:cNvSpPr/>
          <p:nvPr/>
        </p:nvSpPr>
        <p:spPr>
          <a:xfrm>
            <a:off x="4574988" y="418656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6" name="Google Shape;606;p2"/>
          <p:cNvSpPr/>
          <p:nvPr/>
        </p:nvSpPr>
        <p:spPr>
          <a:xfrm>
            <a:off x="5282003" y="30136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7" name="Google Shape;607;p2"/>
          <p:cNvSpPr/>
          <p:nvPr/>
        </p:nvSpPr>
        <p:spPr>
          <a:xfrm>
            <a:off x="5281946" y="37886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8" name="Google Shape;608;p2"/>
          <p:cNvSpPr/>
          <p:nvPr/>
        </p:nvSpPr>
        <p:spPr>
          <a:xfrm>
            <a:off x="3862126" y="456531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09" name="Google Shape;609;p2"/>
          <p:cNvSpPr/>
          <p:nvPr/>
        </p:nvSpPr>
        <p:spPr>
          <a:xfrm>
            <a:off x="5282518" y="45654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0" name="Google Shape;610;p2"/>
          <p:cNvSpPr/>
          <p:nvPr/>
        </p:nvSpPr>
        <p:spPr>
          <a:xfrm>
            <a:off x="4575497" y="49576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1" name="Google Shape;611;p2"/>
          <p:cNvSpPr/>
          <p:nvPr/>
        </p:nvSpPr>
        <p:spPr>
          <a:xfrm>
            <a:off x="3151085" y="4944999"/>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2" name="Google Shape;612;p2"/>
          <p:cNvSpPr/>
          <p:nvPr/>
        </p:nvSpPr>
        <p:spPr>
          <a:xfrm>
            <a:off x="3850704" y="5341868"/>
            <a:ext cx="889385" cy="76671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3" name="Google Shape;613;p2"/>
          <p:cNvSpPr/>
          <p:nvPr/>
        </p:nvSpPr>
        <p:spPr>
          <a:xfrm>
            <a:off x="2443139" y="53192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4" name="Google Shape;614;p2"/>
          <p:cNvSpPr/>
          <p:nvPr/>
        </p:nvSpPr>
        <p:spPr>
          <a:xfrm>
            <a:off x="3137045" y="571613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5" name="Google Shape;615;p2"/>
          <p:cNvSpPr/>
          <p:nvPr/>
        </p:nvSpPr>
        <p:spPr>
          <a:xfrm>
            <a:off x="1743450" y="570343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6" name="Google Shape;616;p2"/>
          <p:cNvSpPr/>
          <p:nvPr/>
        </p:nvSpPr>
        <p:spPr>
          <a:xfrm>
            <a:off x="2455839" y="454811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7" name="Google Shape;617;p2"/>
          <p:cNvSpPr/>
          <p:nvPr/>
        </p:nvSpPr>
        <p:spPr>
          <a:xfrm>
            <a:off x="5282518" y="534041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8" name="Google Shape;618;p2"/>
          <p:cNvSpPr/>
          <p:nvPr/>
        </p:nvSpPr>
        <p:spPr>
          <a:xfrm>
            <a:off x="4575497" y="572832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19" name="Google Shape;619;p2"/>
          <p:cNvSpPr/>
          <p:nvPr/>
        </p:nvSpPr>
        <p:spPr>
          <a:xfrm>
            <a:off x="5976329" y="26216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0" name="Google Shape;620;p2"/>
          <p:cNvSpPr/>
          <p:nvPr/>
        </p:nvSpPr>
        <p:spPr>
          <a:xfrm>
            <a:off x="1749800" y="4928713"/>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1" name="Google Shape;621;p2"/>
          <p:cNvSpPr/>
          <p:nvPr/>
        </p:nvSpPr>
        <p:spPr>
          <a:xfrm>
            <a:off x="6678520" y="223217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2" name="Google Shape;622;p2"/>
          <p:cNvSpPr/>
          <p:nvPr/>
        </p:nvSpPr>
        <p:spPr>
          <a:xfrm>
            <a:off x="6686098" y="300854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3" name="Google Shape;623;p2"/>
          <p:cNvSpPr/>
          <p:nvPr/>
        </p:nvSpPr>
        <p:spPr>
          <a:xfrm>
            <a:off x="7386184" y="260964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4" name="Google Shape;624;p2"/>
          <p:cNvSpPr/>
          <p:nvPr/>
        </p:nvSpPr>
        <p:spPr>
          <a:xfrm>
            <a:off x="7389516" y="339199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5" name="Google Shape;625;p2"/>
          <p:cNvSpPr/>
          <p:nvPr/>
        </p:nvSpPr>
        <p:spPr>
          <a:xfrm>
            <a:off x="8095451" y="300776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6" name="Google Shape;626;p2"/>
          <p:cNvSpPr/>
          <p:nvPr/>
        </p:nvSpPr>
        <p:spPr>
          <a:xfrm>
            <a:off x="8103838" y="222582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7" name="Google Shape;627;p2"/>
          <p:cNvSpPr/>
          <p:nvPr/>
        </p:nvSpPr>
        <p:spPr>
          <a:xfrm>
            <a:off x="8092431" y="378562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8" name="Google Shape;628;p2"/>
          <p:cNvSpPr/>
          <p:nvPr/>
        </p:nvSpPr>
        <p:spPr>
          <a:xfrm>
            <a:off x="6683802" y="37799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29" name="Google Shape;629;p2"/>
          <p:cNvSpPr/>
          <p:nvPr/>
        </p:nvSpPr>
        <p:spPr>
          <a:xfrm>
            <a:off x="7384344" y="417290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0" name="Google Shape;630;p2"/>
          <p:cNvSpPr/>
          <p:nvPr/>
        </p:nvSpPr>
        <p:spPr>
          <a:xfrm>
            <a:off x="8804495" y="340269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1" name="Google Shape;631;p2"/>
          <p:cNvSpPr/>
          <p:nvPr/>
        </p:nvSpPr>
        <p:spPr>
          <a:xfrm>
            <a:off x="8804494" y="418174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2" name="Google Shape;632;p2"/>
          <p:cNvSpPr/>
          <p:nvPr/>
        </p:nvSpPr>
        <p:spPr>
          <a:xfrm>
            <a:off x="8097566" y="456698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3" name="Google Shape;633;p2"/>
          <p:cNvSpPr/>
          <p:nvPr/>
        </p:nvSpPr>
        <p:spPr>
          <a:xfrm>
            <a:off x="6684870" y="455106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4" name="Google Shape;634;p2"/>
          <p:cNvSpPr/>
          <p:nvPr/>
        </p:nvSpPr>
        <p:spPr>
          <a:xfrm>
            <a:off x="7391000" y="494710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5" name="Google Shape;635;p2"/>
          <p:cNvSpPr/>
          <p:nvPr/>
        </p:nvSpPr>
        <p:spPr>
          <a:xfrm>
            <a:off x="8805384" y="4958375"/>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6" name="Google Shape;636;p2"/>
          <p:cNvSpPr/>
          <p:nvPr/>
        </p:nvSpPr>
        <p:spPr>
          <a:xfrm>
            <a:off x="9515295" y="379777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7" name="Google Shape;637;p2"/>
          <p:cNvSpPr/>
          <p:nvPr/>
        </p:nvSpPr>
        <p:spPr>
          <a:xfrm>
            <a:off x="8092634" y="534753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8" name="Google Shape;638;p2"/>
          <p:cNvSpPr/>
          <p:nvPr/>
        </p:nvSpPr>
        <p:spPr>
          <a:xfrm>
            <a:off x="6695075" y="5326827"/>
            <a:ext cx="846284" cy="729555"/>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9" name="Google Shape;639;p2"/>
          <p:cNvSpPr/>
          <p:nvPr/>
        </p:nvSpPr>
        <p:spPr>
          <a:xfrm>
            <a:off x="7365593" y="5727650"/>
            <a:ext cx="879919" cy="7585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0" name="Google Shape;640;p2"/>
          <p:cNvSpPr/>
          <p:nvPr/>
        </p:nvSpPr>
        <p:spPr>
          <a:xfrm>
            <a:off x="8800880" y="574540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1" name="Google Shape;641;p2"/>
          <p:cNvSpPr/>
          <p:nvPr/>
        </p:nvSpPr>
        <p:spPr>
          <a:xfrm>
            <a:off x="10919337" y="2222071"/>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2" name="Google Shape;642;p2"/>
          <p:cNvSpPr/>
          <p:nvPr/>
        </p:nvSpPr>
        <p:spPr>
          <a:xfrm>
            <a:off x="9506931" y="53614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3" name="Google Shape;643;p2"/>
          <p:cNvSpPr/>
          <p:nvPr/>
        </p:nvSpPr>
        <p:spPr>
          <a:xfrm>
            <a:off x="10226161" y="419066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4" name="Google Shape;644;p2"/>
          <p:cNvSpPr/>
          <p:nvPr/>
        </p:nvSpPr>
        <p:spPr>
          <a:xfrm>
            <a:off x="5976910" y="339300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5" name="Google Shape;645;p2"/>
          <p:cNvSpPr/>
          <p:nvPr/>
        </p:nvSpPr>
        <p:spPr>
          <a:xfrm>
            <a:off x="5980025" y="416971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6" name="Google Shape;646;p2"/>
          <p:cNvSpPr/>
          <p:nvPr/>
        </p:nvSpPr>
        <p:spPr>
          <a:xfrm>
            <a:off x="5986419" y="49449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7" name="Google Shape;647;p2"/>
          <p:cNvSpPr/>
          <p:nvPr/>
        </p:nvSpPr>
        <p:spPr>
          <a:xfrm>
            <a:off x="8805043" y="262269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8" name="Google Shape;648;p2"/>
          <p:cNvSpPr/>
          <p:nvPr/>
        </p:nvSpPr>
        <p:spPr>
          <a:xfrm>
            <a:off x="9515284" y="301696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49" name="Google Shape;649;p2"/>
          <p:cNvSpPr/>
          <p:nvPr/>
        </p:nvSpPr>
        <p:spPr>
          <a:xfrm>
            <a:off x="9504601" y="223785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50" name="Google Shape;650;p2"/>
          <p:cNvSpPr/>
          <p:nvPr/>
        </p:nvSpPr>
        <p:spPr>
          <a:xfrm>
            <a:off x="10217769" y="262358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51" name="Google Shape;651;p2"/>
          <p:cNvSpPr/>
          <p:nvPr/>
        </p:nvSpPr>
        <p:spPr>
          <a:xfrm>
            <a:off x="10230394" y="3406369"/>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52" name="Google Shape;652;p2"/>
          <p:cNvSpPr/>
          <p:nvPr/>
        </p:nvSpPr>
        <p:spPr>
          <a:xfrm>
            <a:off x="9513009" y="457859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53" name="Google Shape;653;p2"/>
          <p:cNvSpPr/>
          <p:nvPr/>
        </p:nvSpPr>
        <p:spPr>
          <a:xfrm>
            <a:off x="10944250" y="301696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54" name="Google Shape;654;p2"/>
          <p:cNvSpPr/>
          <p:nvPr/>
        </p:nvSpPr>
        <p:spPr>
          <a:xfrm>
            <a:off x="10939057" y="380485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55" name="Google Shape;655;p2"/>
          <p:cNvSpPr txBox="1"/>
          <p:nvPr/>
        </p:nvSpPr>
        <p:spPr>
          <a:xfrm>
            <a:off x="474527" y="2860730"/>
            <a:ext cx="661339" cy="42760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Dystrybucja numeryczna</a:t>
            </a:r>
            <a:endParaRPr b="0" i="0" sz="800" u="none" cap="none" strike="noStrike">
              <a:solidFill>
                <a:srgbClr val="FFFFFF"/>
              </a:solidFill>
              <a:latin typeface="Arial"/>
              <a:ea typeface="Arial"/>
              <a:cs typeface="Arial"/>
              <a:sym typeface="Arial"/>
            </a:endParaRPr>
          </a:p>
        </p:txBody>
      </p:sp>
      <p:sp>
        <p:nvSpPr>
          <p:cNvPr id="656" name="Google Shape;656;p2"/>
          <p:cNvSpPr txBox="1"/>
          <p:nvPr/>
        </p:nvSpPr>
        <p:spPr>
          <a:xfrm>
            <a:off x="1152351" y="2489299"/>
            <a:ext cx="66133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Dystrybucja ważona</a:t>
            </a:r>
            <a:endParaRPr b="0" i="0" sz="800" u="none" cap="none" strike="noStrike">
              <a:solidFill>
                <a:srgbClr val="FFFFFF"/>
              </a:solidFill>
              <a:latin typeface="Arial"/>
              <a:ea typeface="Arial"/>
              <a:cs typeface="Arial"/>
              <a:sym typeface="Arial"/>
            </a:endParaRPr>
          </a:p>
        </p:txBody>
      </p:sp>
      <p:sp>
        <p:nvSpPr>
          <p:cNvPr id="657" name="Google Shape;657;p2"/>
          <p:cNvSpPr txBox="1"/>
          <p:nvPr/>
        </p:nvSpPr>
        <p:spPr>
          <a:xfrm>
            <a:off x="1636242" y="2940263"/>
            <a:ext cx="1106047" cy="18312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Price index</a:t>
            </a:r>
            <a:endParaRPr b="0" i="0" sz="800" u="none" cap="none" strike="noStrike">
              <a:solidFill>
                <a:srgbClr val="FFFFFF"/>
              </a:solidFill>
              <a:latin typeface="Arial"/>
              <a:ea typeface="Arial"/>
              <a:cs typeface="Arial"/>
              <a:sym typeface="Arial"/>
            </a:endParaRPr>
          </a:p>
        </p:txBody>
      </p:sp>
      <p:sp>
        <p:nvSpPr>
          <p:cNvPr id="658" name="Google Shape;658;p2"/>
          <p:cNvSpPr txBox="1"/>
          <p:nvPr/>
        </p:nvSpPr>
        <p:spPr>
          <a:xfrm>
            <a:off x="1926919" y="3638769"/>
            <a:ext cx="517403" cy="29371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Volume on deal</a:t>
            </a:r>
            <a:endParaRPr b="0" i="0" sz="800" u="none" cap="none" strike="noStrike">
              <a:solidFill>
                <a:srgbClr val="FFFFFF"/>
              </a:solidFill>
              <a:latin typeface="Arial"/>
              <a:ea typeface="Arial"/>
              <a:cs typeface="Arial"/>
              <a:sym typeface="Arial"/>
            </a:endParaRPr>
          </a:p>
        </p:txBody>
      </p:sp>
      <p:sp>
        <p:nvSpPr>
          <p:cNvPr id="659" name="Google Shape;659;p2"/>
          <p:cNvSpPr txBox="1"/>
          <p:nvPr/>
        </p:nvSpPr>
        <p:spPr>
          <a:xfrm>
            <a:off x="469447" y="3583000"/>
            <a:ext cx="637161"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Udział w półce / Share of shelf</a:t>
            </a:r>
            <a:endParaRPr b="0" i="0" sz="800" u="none" cap="none" strike="noStrike">
              <a:solidFill>
                <a:srgbClr val="FFFFFF"/>
              </a:solidFill>
              <a:latin typeface="Arial"/>
              <a:ea typeface="Arial"/>
              <a:cs typeface="Arial"/>
              <a:sym typeface="Arial"/>
            </a:endParaRPr>
          </a:p>
        </p:txBody>
      </p:sp>
      <p:sp>
        <p:nvSpPr>
          <p:cNvPr id="660" name="Google Shape;660;p2"/>
          <p:cNvSpPr txBox="1"/>
          <p:nvPr/>
        </p:nvSpPr>
        <p:spPr>
          <a:xfrm>
            <a:off x="429720" y="4257020"/>
            <a:ext cx="693511" cy="60406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Udział</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w ekspozycji</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(total                          i dodatkowej)</a:t>
            </a:r>
            <a:endParaRPr b="0" i="0" sz="800" u="none" cap="none" strike="noStrike">
              <a:solidFill>
                <a:srgbClr val="FFFFFF"/>
              </a:solidFill>
              <a:latin typeface="Arial"/>
              <a:ea typeface="Arial"/>
              <a:cs typeface="Arial"/>
              <a:sym typeface="Arial"/>
            </a:endParaRPr>
          </a:p>
        </p:txBody>
      </p:sp>
      <p:sp>
        <p:nvSpPr>
          <p:cNvPr id="661" name="Google Shape;661;p2"/>
          <p:cNvSpPr txBox="1"/>
          <p:nvPr/>
        </p:nvSpPr>
        <p:spPr>
          <a:xfrm>
            <a:off x="1084564" y="3161861"/>
            <a:ext cx="82494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Widoczność  w punkcie sprzedaży</a:t>
            </a:r>
            <a:endParaRPr/>
          </a:p>
        </p:txBody>
      </p:sp>
      <p:sp>
        <p:nvSpPr>
          <p:cNvPr id="662" name="Google Shape;662;p2"/>
          <p:cNvSpPr txBox="1"/>
          <p:nvPr/>
        </p:nvSpPr>
        <p:spPr>
          <a:xfrm>
            <a:off x="1083622" y="3861971"/>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Pokrycie przez portfolio (portfolio coverage)</a:t>
            </a:r>
            <a:endParaRPr/>
          </a:p>
        </p:txBody>
      </p:sp>
      <p:sp>
        <p:nvSpPr>
          <p:cNvPr id="663" name="Google Shape;663;p2"/>
          <p:cNvSpPr txBox="1"/>
          <p:nvPr/>
        </p:nvSpPr>
        <p:spPr>
          <a:xfrm>
            <a:off x="2476712" y="2457388"/>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komunikacji</a:t>
            </a:r>
            <a:endParaRPr/>
          </a:p>
        </p:txBody>
      </p:sp>
      <p:sp>
        <p:nvSpPr>
          <p:cNvPr id="664" name="Google Shape;664;p2"/>
          <p:cNvSpPr txBox="1"/>
          <p:nvPr/>
        </p:nvSpPr>
        <p:spPr>
          <a:xfrm>
            <a:off x="3305576" y="2858631"/>
            <a:ext cx="58144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Voice</a:t>
            </a:r>
            <a:endParaRPr/>
          </a:p>
        </p:txBody>
      </p:sp>
      <p:sp>
        <p:nvSpPr>
          <p:cNvPr id="665" name="Google Shape;665;p2"/>
          <p:cNvSpPr txBox="1"/>
          <p:nvPr/>
        </p:nvSpPr>
        <p:spPr>
          <a:xfrm>
            <a:off x="3895072" y="2442588"/>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Search</a:t>
            </a:r>
            <a:endParaRPr b="0" i="0" sz="800" u="none" cap="none" strike="noStrike">
              <a:solidFill>
                <a:srgbClr val="FFFFFF"/>
              </a:solidFill>
              <a:latin typeface="Arial"/>
              <a:ea typeface="Arial"/>
              <a:cs typeface="Arial"/>
              <a:sym typeface="Arial"/>
            </a:endParaRPr>
          </a:p>
        </p:txBody>
      </p:sp>
      <p:sp>
        <p:nvSpPr>
          <p:cNvPr id="666" name="Google Shape;666;p2"/>
          <p:cNvSpPr txBox="1"/>
          <p:nvPr/>
        </p:nvSpPr>
        <p:spPr>
          <a:xfrm>
            <a:off x="2494645" y="325856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komunikacji</a:t>
            </a:r>
            <a:endParaRPr/>
          </a:p>
        </p:txBody>
      </p:sp>
      <p:sp>
        <p:nvSpPr>
          <p:cNvPr id="667" name="Google Shape;667;p2"/>
          <p:cNvSpPr txBox="1"/>
          <p:nvPr/>
        </p:nvSpPr>
        <p:spPr>
          <a:xfrm>
            <a:off x="4597790" y="28159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Spend</a:t>
            </a:r>
            <a:endParaRPr b="0" i="0" sz="800" u="none" cap="none" strike="noStrike">
              <a:solidFill>
                <a:srgbClr val="FFFFFF"/>
              </a:solidFill>
              <a:latin typeface="Arial"/>
              <a:ea typeface="Arial"/>
              <a:cs typeface="Arial"/>
              <a:sym typeface="Arial"/>
            </a:endParaRPr>
          </a:p>
        </p:txBody>
      </p:sp>
      <p:sp>
        <p:nvSpPr>
          <p:cNvPr id="668" name="Google Shape;668;p2"/>
          <p:cNvSpPr txBox="1"/>
          <p:nvPr/>
        </p:nvSpPr>
        <p:spPr>
          <a:xfrm>
            <a:off x="3157348" y="3647136"/>
            <a:ext cx="91818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Wyświetlenia, </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Odsłony</a:t>
            </a:r>
            <a:endParaRPr/>
          </a:p>
        </p:txBody>
      </p:sp>
      <p:sp>
        <p:nvSpPr>
          <p:cNvPr id="669" name="Google Shape;669;p2"/>
          <p:cNvSpPr txBox="1"/>
          <p:nvPr/>
        </p:nvSpPr>
        <p:spPr>
          <a:xfrm>
            <a:off x="3896650" y="32145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Widoczność (viewability)</a:t>
            </a:r>
            <a:endParaRPr/>
          </a:p>
        </p:txBody>
      </p:sp>
      <p:sp>
        <p:nvSpPr>
          <p:cNvPr id="670" name="Google Shape;670;p2"/>
          <p:cNvSpPr txBox="1"/>
          <p:nvPr/>
        </p:nvSpPr>
        <p:spPr>
          <a:xfrm>
            <a:off x="5305551" y="405285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WoA,</a:t>
            </a:r>
            <a:endParaRPr/>
          </a:p>
        </p:txBody>
      </p:sp>
      <p:sp>
        <p:nvSpPr>
          <p:cNvPr id="671" name="Google Shape;671;p2"/>
          <p:cNvSpPr txBox="1"/>
          <p:nvPr/>
        </p:nvSpPr>
        <p:spPr>
          <a:xfrm>
            <a:off x="4562461" y="3561641"/>
            <a:ext cx="91531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Popularność / Unikalność assetów</a:t>
            </a:r>
            <a:endParaRPr b="0" i="0" sz="800" u="none" cap="none" strike="noStrike">
              <a:solidFill>
                <a:srgbClr val="FFFFFF"/>
              </a:solidFill>
              <a:latin typeface="Arial"/>
              <a:ea typeface="Arial"/>
              <a:cs typeface="Arial"/>
              <a:sym typeface="Arial"/>
            </a:endParaRPr>
          </a:p>
        </p:txBody>
      </p:sp>
      <p:sp>
        <p:nvSpPr>
          <p:cNvPr id="672" name="Google Shape;672;p2"/>
          <p:cNvSpPr txBox="1"/>
          <p:nvPr/>
        </p:nvSpPr>
        <p:spPr>
          <a:xfrm>
            <a:off x="4580711" y="441101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Aggressivity index</a:t>
            </a:r>
            <a:endParaRPr/>
          </a:p>
        </p:txBody>
      </p:sp>
      <p:sp>
        <p:nvSpPr>
          <p:cNvPr id="673" name="Google Shape;673;p2"/>
          <p:cNvSpPr txBox="1"/>
          <p:nvPr/>
        </p:nvSpPr>
        <p:spPr>
          <a:xfrm>
            <a:off x="5310586" y="3290544"/>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VTR</a:t>
            </a:r>
            <a:endParaRPr/>
          </a:p>
        </p:txBody>
      </p:sp>
      <p:sp>
        <p:nvSpPr>
          <p:cNvPr id="674" name="Google Shape;674;p2"/>
          <p:cNvSpPr txBox="1"/>
          <p:nvPr/>
        </p:nvSpPr>
        <p:spPr>
          <a:xfrm>
            <a:off x="2487945" y="400362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Wizyty  / sesje na stronie</a:t>
            </a:r>
            <a:endParaRPr/>
          </a:p>
        </p:txBody>
      </p:sp>
      <p:sp>
        <p:nvSpPr>
          <p:cNvPr id="675" name="Google Shape;675;p2"/>
          <p:cNvSpPr txBox="1"/>
          <p:nvPr/>
        </p:nvSpPr>
        <p:spPr>
          <a:xfrm>
            <a:off x="3890117" y="4048152"/>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Ad recall</a:t>
            </a:r>
            <a:endParaRPr b="0" i="0" sz="800" u="none" cap="none" strike="noStrike">
              <a:solidFill>
                <a:srgbClr val="FFFFFF"/>
              </a:solidFill>
              <a:latin typeface="Arial"/>
              <a:ea typeface="Arial"/>
              <a:cs typeface="Arial"/>
              <a:sym typeface="Arial"/>
            </a:endParaRPr>
          </a:p>
        </p:txBody>
      </p:sp>
      <p:sp>
        <p:nvSpPr>
          <p:cNvPr id="676" name="Google Shape;676;p2"/>
          <p:cNvSpPr txBox="1"/>
          <p:nvPr/>
        </p:nvSpPr>
        <p:spPr>
          <a:xfrm>
            <a:off x="5240145" y="4812333"/>
            <a:ext cx="94374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Zaangażo-</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wanie</a:t>
            </a:r>
            <a:endParaRPr b="0" i="0" sz="800" u="none" cap="none" strike="noStrike">
              <a:solidFill>
                <a:srgbClr val="FFFFFF"/>
              </a:solidFill>
              <a:latin typeface="Arial"/>
              <a:ea typeface="Arial"/>
              <a:cs typeface="Arial"/>
              <a:sym typeface="Arial"/>
            </a:endParaRPr>
          </a:p>
        </p:txBody>
      </p:sp>
      <p:sp>
        <p:nvSpPr>
          <p:cNvPr id="677" name="Google Shape;677;p2"/>
          <p:cNvSpPr txBox="1"/>
          <p:nvPr/>
        </p:nvSpPr>
        <p:spPr>
          <a:xfrm>
            <a:off x="3133549" y="4289113"/>
            <a:ext cx="9015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Konwersja (last click, atryb.) </a:t>
            </a:r>
            <a:endParaRPr b="0" i="0" sz="800" u="none" cap="none" strike="noStrike">
              <a:solidFill>
                <a:srgbClr val="FFFFFF"/>
              </a:solidFill>
              <a:latin typeface="Arial"/>
              <a:ea typeface="Arial"/>
              <a:cs typeface="Arial"/>
              <a:sym typeface="Arial"/>
            </a:endParaRPr>
          </a:p>
        </p:txBody>
      </p:sp>
      <p:sp>
        <p:nvSpPr>
          <p:cNvPr id="678" name="Google Shape;678;p2"/>
          <p:cNvSpPr txBox="1"/>
          <p:nvPr/>
        </p:nvSpPr>
        <p:spPr>
          <a:xfrm>
            <a:off x="2481161" y="4808721"/>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AVE</a:t>
            </a:r>
            <a:endParaRPr/>
          </a:p>
        </p:txBody>
      </p:sp>
      <p:sp>
        <p:nvSpPr>
          <p:cNvPr id="679" name="Google Shape;679;p2"/>
          <p:cNvSpPr txBox="1"/>
          <p:nvPr/>
        </p:nvSpPr>
        <p:spPr>
          <a:xfrm>
            <a:off x="3877658" y="4776288"/>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z treścią na stronie</a:t>
            </a:r>
            <a:endParaRPr/>
          </a:p>
        </p:txBody>
      </p:sp>
      <p:sp>
        <p:nvSpPr>
          <p:cNvPr id="680" name="Google Shape;680;p2"/>
          <p:cNvSpPr txBox="1"/>
          <p:nvPr/>
        </p:nvSpPr>
        <p:spPr>
          <a:xfrm>
            <a:off x="3175324" y="5013764"/>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Efektywność kosztowa (jak np. CPL, CPM, CPC, CPS)</a:t>
            </a:r>
            <a:endParaRPr/>
          </a:p>
        </p:txBody>
      </p:sp>
      <p:sp>
        <p:nvSpPr>
          <p:cNvPr id="681" name="Google Shape;681;p2"/>
          <p:cNvSpPr txBox="1"/>
          <p:nvPr/>
        </p:nvSpPr>
        <p:spPr>
          <a:xfrm>
            <a:off x="1775123" y="5019756"/>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Widoczny zasięg (viewable reach)</a:t>
            </a:r>
            <a:endParaRPr/>
          </a:p>
        </p:txBody>
      </p:sp>
      <p:sp>
        <p:nvSpPr>
          <p:cNvPr id="682" name="Google Shape;682;p2"/>
          <p:cNvSpPr txBox="1"/>
          <p:nvPr/>
        </p:nvSpPr>
        <p:spPr>
          <a:xfrm>
            <a:off x="2468355" y="556570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Bounce rate</a:t>
            </a:r>
            <a:endParaRPr b="0" i="0" sz="800" u="none" cap="none" strike="noStrike">
              <a:solidFill>
                <a:srgbClr val="FFFFFF"/>
              </a:solidFill>
              <a:latin typeface="Arial"/>
              <a:ea typeface="Arial"/>
              <a:cs typeface="Arial"/>
              <a:sym typeface="Arial"/>
            </a:endParaRPr>
          </a:p>
        </p:txBody>
      </p:sp>
      <p:sp>
        <p:nvSpPr>
          <p:cNvPr id="683" name="Google Shape;683;p2"/>
          <p:cNvSpPr txBox="1"/>
          <p:nvPr/>
        </p:nvSpPr>
        <p:spPr>
          <a:xfrm>
            <a:off x="1763717" y="5859201"/>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684" name="Google Shape;684;p2"/>
          <p:cNvSpPr txBox="1"/>
          <p:nvPr/>
        </p:nvSpPr>
        <p:spPr>
          <a:xfrm>
            <a:off x="3179205" y="5817012"/>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w Grupie (in target reach)</a:t>
            </a:r>
            <a:endParaRPr/>
          </a:p>
        </p:txBody>
      </p:sp>
      <p:sp>
        <p:nvSpPr>
          <p:cNvPr id="685" name="Google Shape;685;p2"/>
          <p:cNvSpPr txBox="1"/>
          <p:nvPr/>
        </p:nvSpPr>
        <p:spPr>
          <a:xfrm>
            <a:off x="3864871" y="5535572"/>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Unikalni użytkownicy</a:t>
            </a:r>
            <a:endParaRPr/>
          </a:p>
        </p:txBody>
      </p:sp>
      <p:sp>
        <p:nvSpPr>
          <p:cNvPr id="686" name="Google Shape;686;p2"/>
          <p:cNvSpPr txBox="1"/>
          <p:nvPr/>
        </p:nvSpPr>
        <p:spPr>
          <a:xfrm>
            <a:off x="4600120" y="5151070"/>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Realni użytkownicy</a:t>
            </a:r>
            <a:endParaRPr/>
          </a:p>
        </p:txBody>
      </p:sp>
      <p:sp>
        <p:nvSpPr>
          <p:cNvPr id="687" name="Google Shape;687;p2"/>
          <p:cNvSpPr txBox="1"/>
          <p:nvPr/>
        </p:nvSpPr>
        <p:spPr>
          <a:xfrm>
            <a:off x="5949156" y="4971800"/>
            <a:ext cx="91076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Uwaga (attention), wyświetlenia   z uwagą, czas z uwagą</a:t>
            </a:r>
            <a:endParaRPr/>
          </a:p>
        </p:txBody>
      </p:sp>
      <p:sp>
        <p:nvSpPr>
          <p:cNvPr id="688" name="Google Shape;688;p2"/>
          <p:cNvSpPr txBox="1"/>
          <p:nvPr/>
        </p:nvSpPr>
        <p:spPr>
          <a:xfrm>
            <a:off x="4583295" y="598764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CTR</a:t>
            </a:r>
            <a:endParaRPr b="0" i="0" sz="800" u="none" cap="none" strike="noStrike">
              <a:solidFill>
                <a:srgbClr val="FFFFFF"/>
              </a:solidFill>
              <a:latin typeface="Arial"/>
              <a:ea typeface="Arial"/>
              <a:cs typeface="Arial"/>
              <a:sym typeface="Arial"/>
            </a:endParaRPr>
          </a:p>
        </p:txBody>
      </p:sp>
      <p:sp>
        <p:nvSpPr>
          <p:cNvPr id="689" name="Google Shape;689;p2"/>
          <p:cNvSpPr txBox="1"/>
          <p:nvPr/>
        </p:nvSpPr>
        <p:spPr>
          <a:xfrm>
            <a:off x="5305096" y="5483168"/>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690" name="Google Shape;690;p2"/>
          <p:cNvSpPr/>
          <p:nvPr/>
        </p:nvSpPr>
        <p:spPr>
          <a:xfrm>
            <a:off x="10224209" y="498028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91" name="Google Shape;691;p2"/>
          <p:cNvSpPr/>
          <p:nvPr/>
        </p:nvSpPr>
        <p:spPr>
          <a:xfrm>
            <a:off x="10939583" y="4586341"/>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92" name="Google Shape;692;p2"/>
          <p:cNvSpPr/>
          <p:nvPr/>
        </p:nvSpPr>
        <p:spPr>
          <a:xfrm>
            <a:off x="1051129" y="530866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93" name="Google Shape;693;p2"/>
          <p:cNvSpPr/>
          <p:nvPr/>
        </p:nvSpPr>
        <p:spPr>
          <a:xfrm>
            <a:off x="351996" y="569160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94" name="Google Shape;694;p2"/>
          <p:cNvSpPr txBox="1"/>
          <p:nvPr/>
        </p:nvSpPr>
        <p:spPr>
          <a:xfrm>
            <a:off x="1089351" y="557009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AvVT</a:t>
            </a:r>
            <a:endParaRPr b="0" i="0" sz="800" u="none" cap="none" strike="noStrike">
              <a:solidFill>
                <a:srgbClr val="FFFFFF"/>
              </a:solidFill>
              <a:latin typeface="Arial"/>
              <a:ea typeface="Arial"/>
              <a:cs typeface="Arial"/>
              <a:sym typeface="Arial"/>
            </a:endParaRPr>
          </a:p>
        </p:txBody>
      </p:sp>
      <p:sp>
        <p:nvSpPr>
          <p:cNvPr id="695" name="Google Shape;695;p2"/>
          <p:cNvSpPr txBox="1"/>
          <p:nvPr/>
        </p:nvSpPr>
        <p:spPr>
          <a:xfrm>
            <a:off x="365324" y="594809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GRP</a:t>
            </a:r>
            <a:endParaRPr/>
          </a:p>
        </p:txBody>
      </p:sp>
      <p:sp>
        <p:nvSpPr>
          <p:cNvPr id="696" name="Google Shape;696;p2"/>
          <p:cNvSpPr txBox="1"/>
          <p:nvPr/>
        </p:nvSpPr>
        <p:spPr>
          <a:xfrm>
            <a:off x="6015122" y="2866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Awareness</a:t>
            </a:r>
            <a:endParaRPr b="0" i="0" sz="800" u="none" cap="none" strike="noStrike">
              <a:solidFill>
                <a:srgbClr val="FFFFFF"/>
              </a:solidFill>
              <a:latin typeface="Arial"/>
              <a:ea typeface="Arial"/>
              <a:cs typeface="Arial"/>
              <a:sym typeface="Arial"/>
            </a:endParaRPr>
          </a:p>
        </p:txBody>
      </p:sp>
      <p:sp>
        <p:nvSpPr>
          <p:cNvPr id="697" name="Google Shape;697;p2"/>
          <p:cNvSpPr txBox="1"/>
          <p:nvPr/>
        </p:nvSpPr>
        <p:spPr>
          <a:xfrm>
            <a:off x="6702290" y="2485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Penetracja</a:t>
            </a:r>
            <a:endParaRPr/>
          </a:p>
        </p:txBody>
      </p:sp>
      <p:sp>
        <p:nvSpPr>
          <p:cNvPr id="698" name="Google Shape;698;p2"/>
          <p:cNvSpPr txBox="1"/>
          <p:nvPr/>
        </p:nvSpPr>
        <p:spPr>
          <a:xfrm>
            <a:off x="7406609" y="2751611"/>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a:t>
            </a:r>
            <a:br>
              <a:rPr b="0" i="0" lang="pl-PL" sz="800" u="none" cap="none" strike="noStrike">
                <a:solidFill>
                  <a:srgbClr val="FFFFFF"/>
                </a:solidFill>
                <a:latin typeface="Arial"/>
                <a:ea typeface="Arial"/>
                <a:cs typeface="Arial"/>
                <a:sym typeface="Arial"/>
              </a:rPr>
            </a:br>
            <a:r>
              <a:rPr b="0" i="0" lang="pl-PL" sz="800" u="none" cap="none" strike="noStrike">
                <a:solidFill>
                  <a:srgbClr val="FFFFFF"/>
                </a:solidFill>
                <a:latin typeface="Arial"/>
                <a:ea typeface="Arial"/>
                <a:cs typeface="Arial"/>
                <a:sym typeface="Arial"/>
              </a:rPr>
              <a:t>w rynku ilościowy</a:t>
            </a:r>
            <a:endParaRPr/>
          </a:p>
        </p:txBody>
      </p:sp>
      <p:sp>
        <p:nvSpPr>
          <p:cNvPr id="699" name="Google Shape;699;p2"/>
          <p:cNvSpPr txBox="1"/>
          <p:nvPr/>
        </p:nvSpPr>
        <p:spPr>
          <a:xfrm>
            <a:off x="5997384" y="3647136"/>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Liking</a:t>
            </a:r>
            <a:endParaRPr b="0" i="0" sz="800" u="none" cap="none" strike="noStrike">
              <a:solidFill>
                <a:srgbClr val="FFFFFF"/>
              </a:solidFill>
              <a:latin typeface="Arial"/>
              <a:ea typeface="Arial"/>
              <a:cs typeface="Arial"/>
              <a:sym typeface="Arial"/>
            </a:endParaRPr>
          </a:p>
        </p:txBody>
      </p:sp>
      <p:sp>
        <p:nvSpPr>
          <p:cNvPr id="700" name="Google Shape;700;p2"/>
          <p:cNvSpPr txBox="1"/>
          <p:nvPr/>
        </p:nvSpPr>
        <p:spPr>
          <a:xfrm>
            <a:off x="6718482" y="3040092"/>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wydatku na marketing (często % na A&amp;P lub</a:t>
            </a:r>
            <a:endParaRPr/>
          </a:p>
        </p:txBody>
      </p:sp>
      <p:sp>
        <p:nvSpPr>
          <p:cNvPr id="701" name="Google Shape;701;p2"/>
          <p:cNvSpPr txBox="1"/>
          <p:nvPr/>
        </p:nvSpPr>
        <p:spPr>
          <a:xfrm>
            <a:off x="8101940" y="2352403"/>
            <a:ext cx="87700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a:t>
            </a:r>
            <a:br>
              <a:rPr b="0" i="0" lang="pl-PL" sz="800" u="none" cap="none" strike="noStrike">
                <a:solidFill>
                  <a:srgbClr val="FFFFFF"/>
                </a:solidFill>
                <a:latin typeface="Arial"/>
                <a:ea typeface="Arial"/>
                <a:cs typeface="Arial"/>
                <a:sym typeface="Arial"/>
              </a:rPr>
            </a:br>
            <a:r>
              <a:rPr b="0" i="0" lang="pl-PL" sz="800" u="none" cap="none" strike="noStrike">
                <a:solidFill>
                  <a:srgbClr val="FFFFFF"/>
                </a:solidFill>
                <a:latin typeface="Arial"/>
                <a:ea typeface="Arial"/>
                <a:cs typeface="Arial"/>
                <a:sym typeface="Arial"/>
              </a:rPr>
              <a:t>w rynku wartościowy</a:t>
            </a:r>
            <a:endParaRPr/>
          </a:p>
        </p:txBody>
      </p:sp>
      <p:sp>
        <p:nvSpPr>
          <p:cNvPr id="702" name="Google Shape;702;p2"/>
          <p:cNvSpPr txBox="1"/>
          <p:nvPr/>
        </p:nvSpPr>
        <p:spPr>
          <a:xfrm>
            <a:off x="8114888" y="327526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Meaningful</a:t>
            </a:r>
            <a:endParaRPr b="0" i="0" sz="800" u="none" cap="none" strike="noStrike">
              <a:solidFill>
                <a:srgbClr val="FFFFFF"/>
              </a:solidFill>
              <a:latin typeface="Arial"/>
              <a:ea typeface="Arial"/>
              <a:cs typeface="Arial"/>
              <a:sym typeface="Arial"/>
            </a:endParaRPr>
          </a:p>
        </p:txBody>
      </p:sp>
      <p:sp>
        <p:nvSpPr>
          <p:cNvPr id="703" name="Google Shape;703;p2"/>
          <p:cNvSpPr txBox="1"/>
          <p:nvPr/>
        </p:nvSpPr>
        <p:spPr>
          <a:xfrm>
            <a:off x="7415589" y="3635650"/>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Trust</a:t>
            </a:r>
            <a:endParaRPr/>
          </a:p>
        </p:txBody>
      </p:sp>
      <p:sp>
        <p:nvSpPr>
          <p:cNvPr id="704" name="Google Shape;704;p2"/>
          <p:cNvSpPr txBox="1"/>
          <p:nvPr/>
        </p:nvSpPr>
        <p:spPr>
          <a:xfrm>
            <a:off x="8783011" y="2796163"/>
            <a:ext cx="9230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Wyróżnialność (distinctive- ness)</a:t>
            </a:r>
            <a:endParaRPr/>
          </a:p>
        </p:txBody>
      </p:sp>
      <p:sp>
        <p:nvSpPr>
          <p:cNvPr id="705" name="Google Shape;705;p2"/>
          <p:cNvSpPr txBox="1"/>
          <p:nvPr/>
        </p:nvSpPr>
        <p:spPr>
          <a:xfrm>
            <a:off x="9539682" y="2365231"/>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light / medium / heavy buyers</a:t>
            </a:r>
            <a:endParaRPr b="0" i="0" sz="800" u="none" cap="none" strike="noStrike">
              <a:solidFill>
                <a:srgbClr val="FFFFFF"/>
              </a:solidFill>
              <a:latin typeface="Arial"/>
              <a:ea typeface="Arial"/>
              <a:cs typeface="Arial"/>
              <a:sym typeface="Arial"/>
            </a:endParaRPr>
          </a:p>
        </p:txBody>
      </p:sp>
      <p:sp>
        <p:nvSpPr>
          <p:cNvPr id="706" name="Google Shape;706;p2"/>
          <p:cNvSpPr txBox="1"/>
          <p:nvPr/>
        </p:nvSpPr>
        <p:spPr>
          <a:xfrm>
            <a:off x="8834751" y="365462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Different</a:t>
            </a:r>
            <a:endParaRPr b="0" i="0" sz="800" u="none" cap="none" strike="noStrike">
              <a:solidFill>
                <a:srgbClr val="FFFFFF"/>
              </a:solidFill>
              <a:latin typeface="Arial"/>
              <a:ea typeface="Arial"/>
              <a:cs typeface="Arial"/>
              <a:sym typeface="Arial"/>
            </a:endParaRPr>
          </a:p>
        </p:txBody>
      </p:sp>
      <p:sp>
        <p:nvSpPr>
          <p:cNvPr id="707" name="Google Shape;707;p2"/>
          <p:cNvSpPr txBox="1"/>
          <p:nvPr/>
        </p:nvSpPr>
        <p:spPr>
          <a:xfrm>
            <a:off x="9513638" y="3240669"/>
            <a:ext cx="870686" cy="3473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Odrzucający markę</a:t>
            </a:r>
            <a:endParaRPr/>
          </a:p>
        </p:txBody>
      </p:sp>
      <p:sp>
        <p:nvSpPr>
          <p:cNvPr id="708" name="Google Shape;708;p2"/>
          <p:cNvSpPr txBox="1"/>
          <p:nvPr/>
        </p:nvSpPr>
        <p:spPr>
          <a:xfrm>
            <a:off x="6707581" y="3996436"/>
            <a:ext cx="84131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Elastyczność  Cenowa)</a:t>
            </a:r>
            <a:endParaRPr/>
          </a:p>
        </p:txBody>
      </p:sp>
      <p:sp>
        <p:nvSpPr>
          <p:cNvPr id="709" name="Google Shape;709;p2"/>
          <p:cNvSpPr txBox="1"/>
          <p:nvPr/>
        </p:nvSpPr>
        <p:spPr>
          <a:xfrm>
            <a:off x="7412778" y="443369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Salient</a:t>
            </a:r>
            <a:endParaRPr b="0" i="0" sz="800" u="none" cap="none" strike="noStrike">
              <a:solidFill>
                <a:srgbClr val="FFFFFF"/>
              </a:solidFill>
              <a:latin typeface="Arial"/>
              <a:ea typeface="Arial"/>
              <a:cs typeface="Arial"/>
              <a:sym typeface="Arial"/>
            </a:endParaRPr>
          </a:p>
        </p:txBody>
      </p:sp>
      <p:sp>
        <p:nvSpPr>
          <p:cNvPr id="710" name="Google Shape;710;p2"/>
          <p:cNvSpPr txBox="1"/>
          <p:nvPr/>
        </p:nvSpPr>
        <p:spPr>
          <a:xfrm>
            <a:off x="8123632" y="4009136"/>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Purchase intent</a:t>
            </a:r>
            <a:endParaRPr b="0" i="0" sz="800" u="none" cap="none" strike="noStrike">
              <a:solidFill>
                <a:srgbClr val="FFFFFF"/>
              </a:solidFill>
              <a:latin typeface="Arial"/>
              <a:ea typeface="Arial"/>
              <a:cs typeface="Arial"/>
              <a:sym typeface="Arial"/>
            </a:endParaRPr>
          </a:p>
        </p:txBody>
      </p:sp>
      <p:sp>
        <p:nvSpPr>
          <p:cNvPr id="711" name="Google Shape;711;p2"/>
          <p:cNvSpPr txBox="1"/>
          <p:nvPr/>
        </p:nvSpPr>
        <p:spPr>
          <a:xfrm>
            <a:off x="8828221" y="4357290"/>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do reinwestycji</a:t>
            </a:r>
            <a:endParaRPr/>
          </a:p>
        </p:txBody>
      </p:sp>
      <p:sp>
        <p:nvSpPr>
          <p:cNvPr id="712" name="Google Shape;712;p2"/>
          <p:cNvSpPr txBox="1"/>
          <p:nvPr/>
        </p:nvSpPr>
        <p:spPr>
          <a:xfrm>
            <a:off x="9513638" y="3957214"/>
            <a:ext cx="89746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inkremental-</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na</a:t>
            </a:r>
            <a:endParaRPr/>
          </a:p>
        </p:txBody>
      </p:sp>
      <p:sp>
        <p:nvSpPr>
          <p:cNvPr id="713" name="Google Shape;713;p2"/>
          <p:cNvSpPr txBox="1"/>
          <p:nvPr/>
        </p:nvSpPr>
        <p:spPr>
          <a:xfrm>
            <a:off x="6682584" y="4777825"/>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ROI, ROAS, ROTA </a:t>
            </a:r>
            <a:endParaRPr/>
          </a:p>
        </p:txBody>
      </p:sp>
      <p:sp>
        <p:nvSpPr>
          <p:cNvPr id="714" name="Google Shape;714;p2"/>
          <p:cNvSpPr txBox="1"/>
          <p:nvPr/>
        </p:nvSpPr>
        <p:spPr>
          <a:xfrm>
            <a:off x="8097565" y="4784245"/>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bazowa</a:t>
            </a:r>
            <a:endParaRPr/>
          </a:p>
        </p:txBody>
      </p:sp>
      <p:sp>
        <p:nvSpPr>
          <p:cNvPr id="715" name="Google Shape;715;p2"/>
          <p:cNvSpPr txBox="1"/>
          <p:nvPr/>
        </p:nvSpPr>
        <p:spPr>
          <a:xfrm>
            <a:off x="7367836" y="5198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AoV</a:t>
            </a:r>
            <a:endParaRPr b="0" i="0" sz="800" u="none" cap="none" strike="noStrike">
              <a:solidFill>
                <a:srgbClr val="FFFFFF"/>
              </a:solidFill>
              <a:latin typeface="Arial"/>
              <a:ea typeface="Arial"/>
              <a:cs typeface="Arial"/>
              <a:sym typeface="Arial"/>
            </a:endParaRPr>
          </a:p>
        </p:txBody>
      </p:sp>
      <p:sp>
        <p:nvSpPr>
          <p:cNvPr id="716" name="Google Shape;716;p2"/>
          <p:cNvSpPr txBox="1"/>
          <p:nvPr/>
        </p:nvSpPr>
        <p:spPr>
          <a:xfrm>
            <a:off x="6682200" y="5579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Trial</a:t>
            </a:r>
            <a:endParaRPr/>
          </a:p>
        </p:txBody>
      </p:sp>
      <p:sp>
        <p:nvSpPr>
          <p:cNvPr id="717" name="Google Shape;717;p2"/>
          <p:cNvSpPr txBox="1"/>
          <p:nvPr/>
        </p:nvSpPr>
        <p:spPr>
          <a:xfrm>
            <a:off x="8814251" y="5235020"/>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Marża</a:t>
            </a:r>
            <a:endParaRPr/>
          </a:p>
        </p:txBody>
      </p:sp>
      <p:sp>
        <p:nvSpPr>
          <p:cNvPr id="718" name="Google Shape;718;p2"/>
          <p:cNvSpPr txBox="1"/>
          <p:nvPr/>
        </p:nvSpPr>
        <p:spPr>
          <a:xfrm>
            <a:off x="9522726" y="4796763"/>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Volume on deal</a:t>
            </a:r>
            <a:endParaRPr b="0" i="0" sz="800" u="none" cap="none" strike="noStrike">
              <a:solidFill>
                <a:srgbClr val="FFFFFF"/>
              </a:solidFill>
              <a:latin typeface="Arial"/>
              <a:ea typeface="Arial"/>
              <a:cs typeface="Arial"/>
              <a:sym typeface="Arial"/>
            </a:endParaRPr>
          </a:p>
        </p:txBody>
      </p:sp>
      <p:sp>
        <p:nvSpPr>
          <p:cNvPr id="719" name="Google Shape;719;p2"/>
          <p:cNvSpPr txBox="1"/>
          <p:nvPr/>
        </p:nvSpPr>
        <p:spPr>
          <a:xfrm>
            <a:off x="9497814" y="5515288"/>
            <a:ext cx="86669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powracają-cych</a:t>
            </a:r>
            <a:endParaRPr b="0" i="0" sz="800" u="none" cap="none" strike="noStrike">
              <a:solidFill>
                <a:srgbClr val="FFFFFF"/>
              </a:solidFill>
              <a:latin typeface="Arial"/>
              <a:ea typeface="Arial"/>
              <a:cs typeface="Arial"/>
              <a:sym typeface="Arial"/>
            </a:endParaRPr>
          </a:p>
        </p:txBody>
      </p:sp>
      <p:sp>
        <p:nvSpPr>
          <p:cNvPr id="720" name="Google Shape;720;p2"/>
          <p:cNvSpPr txBox="1"/>
          <p:nvPr/>
        </p:nvSpPr>
        <p:spPr>
          <a:xfrm>
            <a:off x="8794063" y="6009988"/>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AWOP</a:t>
            </a:r>
            <a:endParaRPr/>
          </a:p>
        </p:txBody>
      </p:sp>
      <p:sp>
        <p:nvSpPr>
          <p:cNvPr id="721" name="Google Shape;721;p2"/>
          <p:cNvSpPr txBox="1"/>
          <p:nvPr/>
        </p:nvSpPr>
        <p:spPr>
          <a:xfrm>
            <a:off x="8090007" y="561774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Przychód marki</a:t>
            </a:r>
            <a:endParaRPr/>
          </a:p>
        </p:txBody>
      </p:sp>
      <p:sp>
        <p:nvSpPr>
          <p:cNvPr id="722" name="Google Shape;722;p2"/>
          <p:cNvSpPr txBox="1"/>
          <p:nvPr/>
        </p:nvSpPr>
        <p:spPr>
          <a:xfrm>
            <a:off x="7390323" y="5980894"/>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Marża marki</a:t>
            </a:r>
            <a:endParaRPr/>
          </a:p>
        </p:txBody>
      </p:sp>
      <p:sp>
        <p:nvSpPr>
          <p:cNvPr id="723" name="Google Shape;723;p2"/>
          <p:cNvSpPr/>
          <p:nvPr/>
        </p:nvSpPr>
        <p:spPr>
          <a:xfrm>
            <a:off x="5998653" y="57318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24" name="Google Shape;724;p2"/>
          <p:cNvSpPr txBox="1"/>
          <p:nvPr/>
        </p:nvSpPr>
        <p:spPr>
          <a:xfrm>
            <a:off x="5970308" y="442536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Zysk marki</a:t>
            </a:r>
            <a:endParaRPr/>
          </a:p>
        </p:txBody>
      </p:sp>
      <p:sp>
        <p:nvSpPr>
          <p:cNvPr id="725" name="Google Shape;725;p2"/>
          <p:cNvSpPr txBox="1"/>
          <p:nvPr/>
        </p:nvSpPr>
        <p:spPr>
          <a:xfrm>
            <a:off x="10249508" y="288168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Re-purchase</a:t>
            </a:r>
            <a:endParaRPr b="0" i="0" sz="800" u="none" cap="none" strike="noStrike">
              <a:solidFill>
                <a:srgbClr val="FFFFFF"/>
              </a:solidFill>
              <a:latin typeface="Arial"/>
              <a:ea typeface="Arial"/>
              <a:cs typeface="Arial"/>
              <a:sym typeface="Arial"/>
            </a:endParaRPr>
          </a:p>
        </p:txBody>
      </p:sp>
      <p:sp>
        <p:nvSpPr>
          <p:cNvPr id="726" name="Google Shape;726;p2"/>
          <p:cNvSpPr txBox="1"/>
          <p:nvPr/>
        </p:nvSpPr>
        <p:spPr>
          <a:xfrm>
            <a:off x="10898876" y="2448601"/>
            <a:ext cx="914326"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zakupu</a:t>
            </a:r>
            <a:endParaRPr/>
          </a:p>
        </p:txBody>
      </p:sp>
      <p:sp>
        <p:nvSpPr>
          <p:cNvPr id="727" name="Google Shape;727;p2"/>
          <p:cNvSpPr txBox="1"/>
          <p:nvPr/>
        </p:nvSpPr>
        <p:spPr>
          <a:xfrm>
            <a:off x="10251921" y="3663026"/>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Churn</a:t>
            </a:r>
            <a:endParaRPr b="0" i="0" sz="800" u="none" cap="none" strike="noStrike">
              <a:solidFill>
                <a:srgbClr val="FFFFFF"/>
              </a:solidFill>
              <a:latin typeface="Arial"/>
              <a:ea typeface="Arial"/>
              <a:cs typeface="Arial"/>
              <a:sym typeface="Arial"/>
            </a:endParaRPr>
          </a:p>
        </p:txBody>
      </p:sp>
      <p:sp>
        <p:nvSpPr>
          <p:cNvPr id="728" name="Google Shape;728;p2"/>
          <p:cNvSpPr txBox="1"/>
          <p:nvPr/>
        </p:nvSpPr>
        <p:spPr>
          <a:xfrm>
            <a:off x="10966252" y="3165632"/>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Customer Satisfaction (CSI)</a:t>
            </a:r>
            <a:endParaRPr/>
          </a:p>
        </p:txBody>
      </p:sp>
      <p:sp>
        <p:nvSpPr>
          <p:cNvPr id="729" name="Google Shape;729;p2"/>
          <p:cNvSpPr txBox="1"/>
          <p:nvPr/>
        </p:nvSpPr>
        <p:spPr>
          <a:xfrm>
            <a:off x="10283781" y="4410817"/>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Recomme-dation (NPS)</a:t>
            </a:r>
            <a:endParaRPr/>
          </a:p>
        </p:txBody>
      </p:sp>
      <p:sp>
        <p:nvSpPr>
          <p:cNvPr id="730" name="Google Shape;730;p2"/>
          <p:cNvSpPr txBox="1"/>
          <p:nvPr/>
        </p:nvSpPr>
        <p:spPr>
          <a:xfrm>
            <a:off x="10956439" y="3838355"/>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i absolutna kwota zysku do reinwestycji</a:t>
            </a:r>
            <a:endParaRPr/>
          </a:p>
        </p:txBody>
      </p:sp>
      <p:sp>
        <p:nvSpPr>
          <p:cNvPr id="731" name="Google Shape;731;p2"/>
          <p:cNvSpPr txBox="1"/>
          <p:nvPr/>
        </p:nvSpPr>
        <p:spPr>
          <a:xfrm>
            <a:off x="10959902" y="4796825"/>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Przychód na klienta</a:t>
            </a:r>
            <a:endParaRPr/>
          </a:p>
        </p:txBody>
      </p:sp>
      <p:sp>
        <p:nvSpPr>
          <p:cNvPr id="732" name="Google Shape;732;p2"/>
          <p:cNvSpPr txBox="1"/>
          <p:nvPr/>
        </p:nvSpPr>
        <p:spPr>
          <a:xfrm>
            <a:off x="10228880" y="524657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733" name="Google Shape;733;p2"/>
          <p:cNvSpPr txBox="1"/>
          <p:nvPr/>
        </p:nvSpPr>
        <p:spPr>
          <a:xfrm>
            <a:off x="10119342" y="6050615"/>
            <a:ext cx="204305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1" lang="pl-PL" sz="800" u="none" cap="none" strike="noStrike">
                <a:solidFill>
                  <a:srgbClr val="000000"/>
                </a:solidFill>
                <a:latin typeface="Arial"/>
                <a:ea typeface="Arial"/>
                <a:cs typeface="Arial"/>
                <a:sym typeface="Arial"/>
              </a:rPr>
              <a:t>*w definicjach i zaproponowanych dalej zastosowaniach występuje więcej, istotnych dla danych obszarów mierników</a:t>
            </a:r>
            <a:endParaRPr/>
          </a:p>
        </p:txBody>
      </p:sp>
      <p:sp>
        <p:nvSpPr>
          <p:cNvPr id="734" name="Google Shape;734;p2"/>
          <p:cNvSpPr txBox="1"/>
          <p:nvPr/>
        </p:nvSpPr>
        <p:spPr>
          <a:xfrm>
            <a:off x="6015749" y="594222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Brand safety</a:t>
            </a:r>
            <a:endParaRPr b="0" i="0" sz="800" u="none" cap="none" strike="noStrike">
              <a:solidFill>
                <a:srgbClr val="FFFFFF"/>
              </a:solidFill>
              <a:latin typeface="Arial"/>
              <a:ea typeface="Arial"/>
              <a:cs typeface="Arial"/>
              <a:sym typeface="Arial"/>
            </a:endParaRPr>
          </a:p>
        </p:txBody>
      </p:sp>
      <p:pic>
        <p:nvPicPr>
          <p:cNvPr id="735" name="Google Shape;735;p2"/>
          <p:cNvPicPr preferRelativeResize="0"/>
          <p:nvPr/>
        </p:nvPicPr>
        <p:blipFill rotWithShape="1">
          <a:blip r:embed="rId3">
            <a:alphaModFix/>
          </a:blip>
          <a:srcRect b="0" l="0" r="0" t="0"/>
          <a:stretch/>
        </p:blipFill>
        <p:spPr>
          <a:xfrm>
            <a:off x="435129" y="586375"/>
            <a:ext cx="10968771" cy="1576714"/>
          </a:xfrm>
          <a:prstGeom prst="rect">
            <a:avLst/>
          </a:prstGeom>
          <a:noFill/>
          <a:ln>
            <a:noFill/>
          </a:ln>
        </p:spPr>
      </p:pic>
      <p:sp>
        <p:nvSpPr>
          <p:cNvPr id="736" name="Google Shape;736;p2"/>
          <p:cNvSpPr/>
          <p:nvPr/>
        </p:nvSpPr>
        <p:spPr>
          <a:xfrm>
            <a:off x="4761584" y="2163088"/>
            <a:ext cx="7074175" cy="4459653"/>
          </a:xfrm>
          <a:prstGeom prst="rect">
            <a:avLst/>
          </a:prstGeom>
          <a:solidFill>
            <a:srgbClr val="FFFFFF">
              <a:alpha val="8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3"/>
          <p:cNvSpPr txBox="1"/>
          <p:nvPr/>
        </p:nvSpPr>
        <p:spPr>
          <a:xfrm>
            <a:off x="509717" y="81174"/>
            <a:ext cx="10560915" cy="69294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2000"/>
              <a:buFont typeface="Arial"/>
              <a:buNone/>
            </a:pPr>
            <a:r>
              <a:rPr b="0" i="0" lang="pl-PL" sz="2000" u="none" cap="none" strike="noStrike">
                <a:solidFill>
                  <a:srgbClr val="000000"/>
                </a:solidFill>
                <a:latin typeface="Arial"/>
                <a:ea typeface="Arial"/>
                <a:cs typeface="Arial"/>
                <a:sym typeface="Arial"/>
              </a:rPr>
              <a:t>Model Wskaźników Efektywnościowych</a:t>
            </a:r>
            <a:endParaRPr/>
          </a:p>
        </p:txBody>
      </p:sp>
      <p:grpSp>
        <p:nvGrpSpPr>
          <p:cNvPr id="743" name="Google Shape;743;p3"/>
          <p:cNvGrpSpPr/>
          <p:nvPr/>
        </p:nvGrpSpPr>
        <p:grpSpPr>
          <a:xfrm>
            <a:off x="812484" y="2393181"/>
            <a:ext cx="981765" cy="866137"/>
            <a:chOff x="816763" y="1481452"/>
            <a:chExt cx="981765" cy="866137"/>
          </a:xfrm>
        </p:grpSpPr>
        <p:sp>
          <p:nvSpPr>
            <p:cNvPr id="744" name="Google Shape;744;p3"/>
            <p:cNvSpPr/>
            <p:nvPr/>
          </p:nvSpPr>
          <p:spPr>
            <a:xfrm>
              <a:off x="816763" y="1481452"/>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45" name="Google Shape;745;p3"/>
            <p:cNvSpPr txBox="1"/>
            <p:nvPr/>
          </p:nvSpPr>
          <p:spPr>
            <a:xfrm>
              <a:off x="848967" y="1697756"/>
              <a:ext cx="934474"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Zasięg komunikacji</a:t>
              </a:r>
              <a:endParaRPr/>
            </a:p>
          </p:txBody>
        </p:sp>
      </p:grpSp>
      <p:sp>
        <p:nvSpPr>
          <p:cNvPr id="746" name="Google Shape;746;p3"/>
          <p:cNvSpPr txBox="1"/>
          <p:nvPr/>
        </p:nvSpPr>
        <p:spPr>
          <a:xfrm>
            <a:off x="816763" y="325856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komunikacji</a:t>
            </a:r>
            <a:endParaRPr/>
          </a:p>
        </p:txBody>
      </p:sp>
      <p:sp>
        <p:nvSpPr>
          <p:cNvPr id="747" name="Google Shape;747;p3"/>
          <p:cNvSpPr txBox="1"/>
          <p:nvPr/>
        </p:nvSpPr>
        <p:spPr>
          <a:xfrm>
            <a:off x="318137" y="728999"/>
            <a:ext cx="2005650" cy="523220"/>
          </a:xfrm>
          <a:prstGeom prst="rect">
            <a:avLst/>
          </a:prstGeom>
          <a:solidFill>
            <a:srgbClr val="FFC0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PLANOWANIE INWESTYCJI</a:t>
            </a:r>
            <a:endParaRPr/>
          </a:p>
        </p:txBody>
      </p:sp>
      <p:grpSp>
        <p:nvGrpSpPr>
          <p:cNvPr id="748" name="Google Shape;748;p3"/>
          <p:cNvGrpSpPr/>
          <p:nvPr/>
        </p:nvGrpSpPr>
        <p:grpSpPr>
          <a:xfrm>
            <a:off x="1578412" y="1926818"/>
            <a:ext cx="1093763" cy="866137"/>
            <a:chOff x="1578412" y="1900184"/>
            <a:chExt cx="1093763" cy="866137"/>
          </a:xfrm>
        </p:grpSpPr>
        <p:sp>
          <p:nvSpPr>
            <p:cNvPr id="749" name="Google Shape;749;p3"/>
            <p:cNvSpPr/>
            <p:nvPr/>
          </p:nvSpPr>
          <p:spPr>
            <a:xfrm>
              <a:off x="1652745" y="1900184"/>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50" name="Google Shape;750;p3"/>
            <p:cNvSpPr txBox="1"/>
            <p:nvPr/>
          </p:nvSpPr>
          <p:spPr>
            <a:xfrm>
              <a:off x="1578412" y="2027708"/>
              <a:ext cx="1093763" cy="6001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Średnia Częstotliwość komunikacji</a:t>
              </a:r>
              <a:endParaRPr/>
            </a:p>
          </p:txBody>
        </p:sp>
      </p:grpSp>
      <p:grpSp>
        <p:nvGrpSpPr>
          <p:cNvPr id="751" name="Google Shape;751;p3"/>
          <p:cNvGrpSpPr/>
          <p:nvPr/>
        </p:nvGrpSpPr>
        <p:grpSpPr>
          <a:xfrm>
            <a:off x="-85336" y="1888507"/>
            <a:ext cx="1093763" cy="926218"/>
            <a:chOff x="1536321" y="909010"/>
            <a:chExt cx="1093763" cy="926218"/>
          </a:xfrm>
        </p:grpSpPr>
        <p:sp>
          <p:nvSpPr>
            <p:cNvPr id="752" name="Google Shape;752;p3"/>
            <p:cNvSpPr/>
            <p:nvPr/>
          </p:nvSpPr>
          <p:spPr>
            <a:xfrm>
              <a:off x="1599007" y="969091"/>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53" name="Google Shape;753;p3"/>
            <p:cNvSpPr txBox="1"/>
            <p:nvPr/>
          </p:nvSpPr>
          <p:spPr>
            <a:xfrm>
              <a:off x="1536321" y="909010"/>
              <a:ext cx="1093763"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Working  A&amp;M/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Total A&amp;M</a:t>
              </a:r>
              <a:endParaRPr/>
            </a:p>
          </p:txBody>
        </p:sp>
      </p:grpSp>
      <p:grpSp>
        <p:nvGrpSpPr>
          <p:cNvPr id="754" name="Google Shape;754;p3"/>
          <p:cNvGrpSpPr/>
          <p:nvPr/>
        </p:nvGrpSpPr>
        <p:grpSpPr>
          <a:xfrm>
            <a:off x="-77927" y="2822258"/>
            <a:ext cx="1093763" cy="938719"/>
            <a:chOff x="-73485" y="1859037"/>
            <a:chExt cx="1093763" cy="938719"/>
          </a:xfrm>
        </p:grpSpPr>
        <p:sp>
          <p:nvSpPr>
            <p:cNvPr id="755" name="Google Shape;755;p3"/>
            <p:cNvSpPr/>
            <p:nvPr/>
          </p:nvSpPr>
          <p:spPr>
            <a:xfrm>
              <a:off x="19253" y="1909062"/>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56" name="Google Shape;756;p3"/>
            <p:cNvSpPr txBox="1"/>
            <p:nvPr/>
          </p:nvSpPr>
          <p:spPr>
            <a:xfrm>
              <a:off x="-73485" y="1859037"/>
              <a:ext cx="1093763" cy="9387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SOS i/lub</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Media / Sprzedaż</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p:txBody>
        </p:sp>
      </p:grpSp>
      <p:sp>
        <p:nvSpPr>
          <p:cNvPr id="757" name="Google Shape;757;p3"/>
          <p:cNvSpPr/>
          <p:nvPr/>
        </p:nvSpPr>
        <p:spPr>
          <a:xfrm>
            <a:off x="838958" y="3323563"/>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58" name="Google Shape;758;p3"/>
          <p:cNvSpPr txBox="1"/>
          <p:nvPr/>
        </p:nvSpPr>
        <p:spPr>
          <a:xfrm>
            <a:off x="783857" y="3212864"/>
            <a:ext cx="1093763" cy="9387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Mktg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Comm:</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Long/ Short Effects</a:t>
            </a:r>
            <a:endParaRPr b="0" i="0" sz="1100" u="none" cap="none" strike="noStrike">
              <a:solidFill>
                <a:schemeClr val="dk1"/>
              </a:solidFill>
              <a:latin typeface="Arial"/>
              <a:ea typeface="Arial"/>
              <a:cs typeface="Arial"/>
              <a:sym typeface="Arial"/>
            </a:endParaRPr>
          </a:p>
        </p:txBody>
      </p:sp>
      <p:sp>
        <p:nvSpPr>
          <p:cNvPr id="759" name="Google Shape;759;p3"/>
          <p:cNvSpPr txBox="1"/>
          <p:nvPr/>
        </p:nvSpPr>
        <p:spPr>
          <a:xfrm>
            <a:off x="11187667" y="4297759"/>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760" name="Google Shape;760;p3"/>
          <p:cNvSpPr/>
          <p:nvPr/>
        </p:nvSpPr>
        <p:spPr>
          <a:xfrm>
            <a:off x="8095451" y="181925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1" name="Google Shape;761;p3"/>
          <p:cNvSpPr/>
          <p:nvPr/>
        </p:nvSpPr>
        <p:spPr>
          <a:xfrm>
            <a:off x="8092431" y="262265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2" name="Google Shape;762;p3"/>
          <p:cNvSpPr/>
          <p:nvPr/>
        </p:nvSpPr>
        <p:spPr>
          <a:xfrm>
            <a:off x="8804495" y="221418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3" name="Google Shape;763;p3"/>
          <p:cNvSpPr/>
          <p:nvPr/>
        </p:nvSpPr>
        <p:spPr>
          <a:xfrm>
            <a:off x="8804494" y="299323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4" name="Google Shape;764;p3"/>
          <p:cNvSpPr/>
          <p:nvPr/>
        </p:nvSpPr>
        <p:spPr>
          <a:xfrm>
            <a:off x="8097566" y="340400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5" name="Google Shape;765;p3"/>
          <p:cNvSpPr/>
          <p:nvPr/>
        </p:nvSpPr>
        <p:spPr>
          <a:xfrm>
            <a:off x="10226161" y="300215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6" name="Google Shape;766;p3"/>
          <p:cNvSpPr/>
          <p:nvPr/>
        </p:nvSpPr>
        <p:spPr>
          <a:xfrm>
            <a:off x="8805043" y="143418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7" name="Google Shape;767;p3"/>
          <p:cNvSpPr/>
          <p:nvPr/>
        </p:nvSpPr>
        <p:spPr>
          <a:xfrm>
            <a:off x="9515284" y="1828454"/>
            <a:ext cx="866695" cy="747151"/>
          </a:xfrm>
          <a:prstGeom prst="hexagon">
            <a:avLst>
              <a:gd fmla="val 25000" name="adj"/>
              <a:gd fmla="val 115470" name="vf"/>
            </a:avLst>
          </a:prstGeom>
          <a:gradFill>
            <a:gsLst>
              <a:gs pos="0">
                <a:srgbClr val="0070C0"/>
              </a:gs>
              <a:gs pos="74000">
                <a:srgbClr val="92D050"/>
              </a:gs>
              <a:gs pos="83000">
                <a:srgbClr val="92D050"/>
              </a:gs>
              <a:gs pos="100000">
                <a:srgbClr val="92D05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800" u="none" cap="none" strike="noStrike">
              <a:solidFill>
                <a:srgbClr val="FFFFFF"/>
              </a:solidFill>
              <a:latin typeface="Arial"/>
              <a:ea typeface="Arial"/>
              <a:cs typeface="Arial"/>
              <a:sym typeface="Arial"/>
            </a:endParaRPr>
          </a:p>
        </p:txBody>
      </p:sp>
      <p:sp>
        <p:nvSpPr>
          <p:cNvPr id="768" name="Google Shape;768;p3"/>
          <p:cNvSpPr/>
          <p:nvPr/>
        </p:nvSpPr>
        <p:spPr>
          <a:xfrm>
            <a:off x="10230394" y="2217859"/>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9" name="Google Shape;769;p3"/>
          <p:cNvSpPr txBox="1"/>
          <p:nvPr/>
        </p:nvSpPr>
        <p:spPr>
          <a:xfrm>
            <a:off x="8149442" y="1945473"/>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Net Contribution/ROI</a:t>
            </a:r>
            <a:endParaRPr b="1" i="0" sz="800" u="none" cap="none" strike="noStrike">
              <a:solidFill>
                <a:srgbClr val="FFFFFF"/>
              </a:solidFill>
              <a:latin typeface="Arial"/>
              <a:ea typeface="Arial"/>
              <a:cs typeface="Arial"/>
              <a:sym typeface="Arial"/>
            </a:endParaRPr>
          </a:p>
        </p:txBody>
      </p:sp>
      <p:sp>
        <p:nvSpPr>
          <p:cNvPr id="770" name="Google Shape;770;p3"/>
          <p:cNvSpPr txBox="1"/>
          <p:nvPr/>
        </p:nvSpPr>
        <p:spPr>
          <a:xfrm>
            <a:off x="8783011" y="1607653"/>
            <a:ext cx="9230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Sales revenue/</a:t>
            </a:r>
            <a:endParaRPr/>
          </a:p>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margin/ </a:t>
            </a:r>
            <a:endParaRPr/>
          </a:p>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Profit</a:t>
            </a:r>
            <a:endParaRPr b="1" i="0" sz="800" u="none" cap="none" strike="noStrike">
              <a:solidFill>
                <a:srgbClr val="FFFFFF"/>
              </a:solidFill>
              <a:latin typeface="Arial"/>
              <a:ea typeface="Arial"/>
              <a:cs typeface="Arial"/>
              <a:sym typeface="Arial"/>
            </a:endParaRPr>
          </a:p>
        </p:txBody>
      </p:sp>
      <p:sp>
        <p:nvSpPr>
          <p:cNvPr id="771" name="Google Shape;771;p3"/>
          <p:cNvSpPr txBox="1"/>
          <p:nvPr/>
        </p:nvSpPr>
        <p:spPr>
          <a:xfrm>
            <a:off x="8820950" y="2288647"/>
            <a:ext cx="87068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Price development (price elasticity)</a:t>
            </a:r>
            <a:endParaRPr b="1" i="0" sz="800" u="none" cap="none" strike="noStrike">
              <a:solidFill>
                <a:srgbClr val="FFFFFF"/>
              </a:solidFill>
              <a:latin typeface="Arial"/>
              <a:ea typeface="Arial"/>
              <a:cs typeface="Arial"/>
              <a:sym typeface="Arial"/>
            </a:endParaRPr>
          </a:p>
        </p:txBody>
      </p:sp>
      <p:sp>
        <p:nvSpPr>
          <p:cNvPr id="772" name="Google Shape;772;p3"/>
          <p:cNvSpPr txBox="1"/>
          <p:nvPr/>
        </p:nvSpPr>
        <p:spPr>
          <a:xfrm>
            <a:off x="8092431" y="2830632"/>
            <a:ext cx="89746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Market share (value/volume)</a:t>
            </a:r>
            <a:endParaRPr b="1" i="0" sz="800" u="none" cap="none" strike="noStrike">
              <a:solidFill>
                <a:srgbClr val="FFFFFF"/>
              </a:solidFill>
              <a:latin typeface="Arial"/>
              <a:ea typeface="Arial"/>
              <a:cs typeface="Arial"/>
              <a:sym typeface="Arial"/>
            </a:endParaRPr>
          </a:p>
        </p:txBody>
      </p:sp>
      <p:sp>
        <p:nvSpPr>
          <p:cNvPr id="773" name="Google Shape;773;p3"/>
          <p:cNvSpPr txBox="1"/>
          <p:nvPr/>
        </p:nvSpPr>
        <p:spPr>
          <a:xfrm>
            <a:off x="8828221" y="3168780"/>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Brand Penetration</a:t>
            </a:r>
            <a:endParaRPr b="1" i="0" sz="800" u="none" cap="none" strike="noStrike">
              <a:solidFill>
                <a:srgbClr val="FFFFFF"/>
              </a:solidFill>
              <a:latin typeface="Arial"/>
              <a:ea typeface="Arial"/>
              <a:cs typeface="Arial"/>
              <a:sym typeface="Arial"/>
            </a:endParaRPr>
          </a:p>
        </p:txBody>
      </p:sp>
      <p:sp>
        <p:nvSpPr>
          <p:cNvPr id="774" name="Google Shape;774;p3"/>
          <p:cNvSpPr txBox="1"/>
          <p:nvPr/>
        </p:nvSpPr>
        <p:spPr>
          <a:xfrm>
            <a:off x="9513638" y="2768704"/>
            <a:ext cx="89746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inkremental-</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na</a:t>
            </a:r>
            <a:endParaRPr/>
          </a:p>
        </p:txBody>
      </p:sp>
      <p:sp>
        <p:nvSpPr>
          <p:cNvPr id="775" name="Google Shape;775;p3"/>
          <p:cNvSpPr txBox="1"/>
          <p:nvPr/>
        </p:nvSpPr>
        <p:spPr>
          <a:xfrm>
            <a:off x="8106537" y="3475040"/>
            <a:ext cx="866695"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Avr. Revenue per customer /purchase/ CLV</a:t>
            </a:r>
            <a:endParaRPr b="1" i="0" sz="800" u="none" cap="none" strike="noStrike">
              <a:solidFill>
                <a:srgbClr val="FFFFFF"/>
              </a:solidFill>
              <a:latin typeface="Arial"/>
              <a:ea typeface="Arial"/>
              <a:cs typeface="Arial"/>
              <a:sym typeface="Arial"/>
            </a:endParaRPr>
          </a:p>
        </p:txBody>
      </p:sp>
      <p:sp>
        <p:nvSpPr>
          <p:cNvPr id="776" name="Google Shape;776;p3"/>
          <p:cNvSpPr txBox="1"/>
          <p:nvPr/>
        </p:nvSpPr>
        <p:spPr>
          <a:xfrm>
            <a:off x="10245639" y="237264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pl-PL" sz="800" u="none" cap="none" strike="noStrike">
                <a:solidFill>
                  <a:srgbClr val="FFFFFF"/>
                </a:solidFill>
                <a:latin typeface="Arial"/>
                <a:ea typeface="Arial"/>
                <a:cs typeface="Arial"/>
                <a:sym typeface="Arial"/>
              </a:rPr>
              <a:t>Customer Satisfaction</a:t>
            </a:r>
            <a:endParaRPr b="1" i="0" sz="800" u="none" cap="none" strike="noStrike">
              <a:solidFill>
                <a:srgbClr val="000000"/>
              </a:solidFill>
              <a:latin typeface="Arial"/>
              <a:ea typeface="Arial"/>
              <a:cs typeface="Arial"/>
              <a:sym typeface="Arial"/>
            </a:endParaRPr>
          </a:p>
        </p:txBody>
      </p:sp>
      <p:sp>
        <p:nvSpPr>
          <p:cNvPr id="777" name="Google Shape;777;p3"/>
          <p:cNvSpPr txBox="1"/>
          <p:nvPr/>
        </p:nvSpPr>
        <p:spPr>
          <a:xfrm>
            <a:off x="10283781" y="322230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pl-PL" sz="800" u="none" cap="none" strike="noStrike">
                <a:solidFill>
                  <a:srgbClr val="FFFFFF"/>
                </a:solidFill>
                <a:latin typeface="Arial"/>
                <a:ea typeface="Arial"/>
                <a:cs typeface="Arial"/>
                <a:sym typeface="Arial"/>
              </a:rPr>
              <a:t>Recomme-dation (NPS)</a:t>
            </a:r>
            <a:endParaRPr/>
          </a:p>
        </p:txBody>
      </p:sp>
      <p:sp>
        <p:nvSpPr>
          <p:cNvPr id="778" name="Google Shape;778;p3"/>
          <p:cNvSpPr txBox="1"/>
          <p:nvPr/>
        </p:nvSpPr>
        <p:spPr>
          <a:xfrm>
            <a:off x="10228880" y="405806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779" name="Google Shape;779;p3"/>
          <p:cNvSpPr txBox="1"/>
          <p:nvPr/>
        </p:nvSpPr>
        <p:spPr>
          <a:xfrm>
            <a:off x="9489252" y="1950501"/>
            <a:ext cx="87068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l-PL" sz="800" u="none" cap="none" strike="noStrike">
                <a:solidFill>
                  <a:srgbClr val="FFFFFF"/>
                </a:solidFill>
                <a:latin typeface="Arial"/>
                <a:ea typeface="Arial"/>
                <a:cs typeface="Arial"/>
                <a:sym typeface="Arial"/>
              </a:rPr>
              <a:t>Number of customers (dynamiics) </a:t>
            </a:r>
            <a:endParaRPr/>
          </a:p>
        </p:txBody>
      </p:sp>
      <p:sp>
        <p:nvSpPr>
          <p:cNvPr id="780" name="Google Shape;780;p3"/>
          <p:cNvSpPr/>
          <p:nvPr/>
        </p:nvSpPr>
        <p:spPr>
          <a:xfrm>
            <a:off x="9508943" y="2610818"/>
            <a:ext cx="866695" cy="747151"/>
          </a:xfrm>
          <a:prstGeom prst="hexagon">
            <a:avLst>
              <a:gd fmla="val 25000" name="adj"/>
              <a:gd fmla="val 115470" name="vf"/>
            </a:avLst>
          </a:prstGeom>
          <a:gradFill>
            <a:gsLst>
              <a:gs pos="0">
                <a:srgbClr val="0070C0"/>
              </a:gs>
              <a:gs pos="74000">
                <a:srgbClr val="92D050"/>
              </a:gs>
              <a:gs pos="83000">
                <a:srgbClr val="92D050"/>
              </a:gs>
              <a:gs pos="100000">
                <a:srgbClr val="92D05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800" u="none" cap="none" strike="noStrike">
              <a:solidFill>
                <a:srgbClr val="FFFFFF"/>
              </a:solidFill>
              <a:latin typeface="Arial"/>
              <a:ea typeface="Arial"/>
              <a:cs typeface="Arial"/>
              <a:sym typeface="Arial"/>
            </a:endParaRPr>
          </a:p>
        </p:txBody>
      </p:sp>
      <p:sp>
        <p:nvSpPr>
          <p:cNvPr id="781" name="Google Shape;781;p3"/>
          <p:cNvSpPr txBox="1"/>
          <p:nvPr/>
        </p:nvSpPr>
        <p:spPr>
          <a:xfrm>
            <a:off x="9495406" y="2711399"/>
            <a:ext cx="870686"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l-PL" sz="800" u="none" cap="none" strike="noStrike">
                <a:solidFill>
                  <a:srgbClr val="FFFFFF"/>
                </a:solidFill>
                <a:latin typeface="Arial"/>
                <a:ea typeface="Arial"/>
                <a:cs typeface="Arial"/>
                <a:sym typeface="Arial"/>
              </a:rPr>
              <a:t>Repurchase, frequency</a:t>
            </a:r>
            <a:endParaRPr b="1" i="0" sz="800" u="none" cap="none" strike="noStrike">
              <a:solidFill>
                <a:srgbClr val="FFFFFF"/>
              </a:solidFill>
              <a:latin typeface="Arial"/>
              <a:ea typeface="Arial"/>
              <a:cs typeface="Arial"/>
              <a:sym typeface="Arial"/>
            </a:endParaRPr>
          </a:p>
        </p:txBody>
      </p:sp>
      <p:sp>
        <p:nvSpPr>
          <p:cNvPr id="782" name="Google Shape;782;p3"/>
          <p:cNvSpPr txBox="1"/>
          <p:nvPr/>
        </p:nvSpPr>
        <p:spPr>
          <a:xfrm>
            <a:off x="7825396" y="701167"/>
            <a:ext cx="2005650" cy="307777"/>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highlight>
                  <a:srgbClr val="0070C0"/>
                </a:highlight>
                <a:latin typeface="Arial"/>
                <a:ea typeface="Arial"/>
                <a:cs typeface="Arial"/>
                <a:sym typeface="Arial"/>
              </a:rPr>
              <a:t>BIZNES</a:t>
            </a:r>
            <a:endParaRPr/>
          </a:p>
        </p:txBody>
      </p:sp>
      <p:sp>
        <p:nvSpPr>
          <p:cNvPr id="783" name="Google Shape;783;p3"/>
          <p:cNvSpPr txBox="1"/>
          <p:nvPr/>
        </p:nvSpPr>
        <p:spPr>
          <a:xfrm>
            <a:off x="9945065" y="702340"/>
            <a:ext cx="2005650" cy="307777"/>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RELACJE</a:t>
            </a:r>
            <a:endParaRPr/>
          </a:p>
        </p:txBody>
      </p:sp>
      <p:sp>
        <p:nvSpPr>
          <p:cNvPr id="784" name="Google Shape;784;p3"/>
          <p:cNvSpPr/>
          <p:nvPr/>
        </p:nvSpPr>
        <p:spPr>
          <a:xfrm>
            <a:off x="838958" y="4253945"/>
            <a:ext cx="981765" cy="866137"/>
          </a:xfrm>
          <a:prstGeom prst="hexagon">
            <a:avLst>
              <a:gd fmla="val 25000" name="adj"/>
              <a:gd fmla="val 115470" name="vf"/>
            </a:avLst>
          </a:prstGeom>
          <a:solidFill>
            <a:srgbClr val="F4B08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85" name="Google Shape;785;p3"/>
          <p:cNvSpPr txBox="1"/>
          <p:nvPr/>
        </p:nvSpPr>
        <p:spPr>
          <a:xfrm>
            <a:off x="782958" y="4471569"/>
            <a:ext cx="1093763"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Indeks cenowy</a:t>
            </a:r>
            <a:endParaRPr b="0" i="0" sz="1100" u="none" cap="none" strike="noStrike">
              <a:solidFill>
                <a:schemeClr val="dk1"/>
              </a:solidFill>
              <a:latin typeface="Arial"/>
              <a:ea typeface="Arial"/>
              <a:cs typeface="Arial"/>
              <a:sym typeface="Arial"/>
            </a:endParaRPr>
          </a:p>
        </p:txBody>
      </p:sp>
      <p:sp>
        <p:nvSpPr>
          <p:cNvPr id="786" name="Google Shape;786;p3"/>
          <p:cNvSpPr/>
          <p:nvPr/>
        </p:nvSpPr>
        <p:spPr>
          <a:xfrm>
            <a:off x="1652745" y="4687011"/>
            <a:ext cx="981765" cy="866137"/>
          </a:xfrm>
          <a:prstGeom prst="hexagon">
            <a:avLst>
              <a:gd fmla="val 25000" name="adj"/>
              <a:gd fmla="val 115470" name="vf"/>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87" name="Google Shape;787;p3"/>
          <p:cNvSpPr txBox="1"/>
          <p:nvPr/>
        </p:nvSpPr>
        <p:spPr>
          <a:xfrm>
            <a:off x="1596745" y="4904635"/>
            <a:ext cx="1093763"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Dystrybucja numeryczna</a:t>
            </a:r>
            <a:endParaRPr b="0" i="0" sz="1100" u="none" cap="none" strike="noStrike">
              <a:solidFill>
                <a:schemeClr val="dk1"/>
              </a:solidFill>
              <a:latin typeface="Arial"/>
              <a:ea typeface="Arial"/>
              <a:cs typeface="Arial"/>
              <a:sym typeface="Arial"/>
            </a:endParaRPr>
          </a:p>
        </p:txBody>
      </p:sp>
      <p:sp>
        <p:nvSpPr>
          <p:cNvPr id="788" name="Google Shape;788;p3"/>
          <p:cNvSpPr/>
          <p:nvPr/>
        </p:nvSpPr>
        <p:spPr>
          <a:xfrm>
            <a:off x="838958" y="5179979"/>
            <a:ext cx="981765" cy="866137"/>
          </a:xfrm>
          <a:prstGeom prst="hexagon">
            <a:avLst>
              <a:gd fmla="val 25000" name="adj"/>
              <a:gd fmla="val 115470" name="vf"/>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789" name="Google Shape;789;p3"/>
          <p:cNvSpPr txBox="1"/>
          <p:nvPr/>
        </p:nvSpPr>
        <p:spPr>
          <a:xfrm>
            <a:off x="782958" y="5397603"/>
            <a:ext cx="1093763"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Dystrybucja ważona</a:t>
            </a:r>
            <a:endParaRPr b="0" i="0" sz="1100" u="none" cap="none" strike="noStrike">
              <a:solidFill>
                <a:schemeClr val="dk1"/>
              </a:solidFill>
              <a:latin typeface="Arial"/>
              <a:ea typeface="Arial"/>
              <a:cs typeface="Arial"/>
              <a:sym typeface="Arial"/>
            </a:endParaRPr>
          </a:p>
        </p:txBody>
      </p:sp>
      <p:sp>
        <p:nvSpPr>
          <p:cNvPr id="790" name="Google Shape;790;p3"/>
          <p:cNvSpPr txBox="1"/>
          <p:nvPr/>
        </p:nvSpPr>
        <p:spPr>
          <a:xfrm>
            <a:off x="2407265" y="759867"/>
            <a:ext cx="2005650" cy="307777"/>
          </a:xfrm>
          <a:prstGeom prst="rect">
            <a:avLst/>
          </a:prstGeom>
          <a:solidFill>
            <a:srgbClr val="00B0F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KAMPANIA</a:t>
            </a:r>
            <a:endParaRPr/>
          </a:p>
        </p:txBody>
      </p:sp>
      <p:sp>
        <p:nvSpPr>
          <p:cNvPr id="791" name="Google Shape;791;p3"/>
          <p:cNvSpPr/>
          <p:nvPr/>
        </p:nvSpPr>
        <p:spPr>
          <a:xfrm>
            <a:off x="2709385" y="1913331"/>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Liking</a:t>
            </a:r>
            <a:endParaRPr b="0" i="0" sz="1100" u="none" cap="none" strike="noStrike">
              <a:solidFill>
                <a:schemeClr val="dk1"/>
              </a:solidFill>
              <a:latin typeface="Arial"/>
              <a:ea typeface="Arial"/>
              <a:cs typeface="Arial"/>
              <a:sym typeface="Arial"/>
            </a:endParaRPr>
          </a:p>
        </p:txBody>
      </p:sp>
      <p:sp>
        <p:nvSpPr>
          <p:cNvPr id="792" name="Google Shape;792;p3"/>
          <p:cNvSpPr/>
          <p:nvPr/>
        </p:nvSpPr>
        <p:spPr>
          <a:xfrm>
            <a:off x="3554244" y="1470924"/>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Ad Recall</a:t>
            </a:r>
            <a:endParaRPr b="0" i="0" sz="1100" u="none" cap="none" strike="noStrike">
              <a:solidFill>
                <a:schemeClr val="dk1"/>
              </a:solidFill>
              <a:latin typeface="Arial"/>
              <a:ea typeface="Arial"/>
              <a:cs typeface="Arial"/>
              <a:sym typeface="Arial"/>
            </a:endParaRPr>
          </a:p>
        </p:txBody>
      </p:sp>
      <p:sp>
        <p:nvSpPr>
          <p:cNvPr id="793" name="Google Shape;793;p3"/>
          <p:cNvSpPr/>
          <p:nvPr/>
        </p:nvSpPr>
        <p:spPr>
          <a:xfrm>
            <a:off x="3537969" y="2404557"/>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Distincti-veness</a:t>
            </a:r>
            <a:endParaRPr b="0" i="0" sz="1100" u="none" cap="none" strike="noStrike">
              <a:solidFill>
                <a:schemeClr val="dk1"/>
              </a:solidFill>
              <a:latin typeface="Arial"/>
              <a:ea typeface="Arial"/>
              <a:cs typeface="Arial"/>
              <a:sym typeface="Arial"/>
            </a:endParaRPr>
          </a:p>
        </p:txBody>
      </p:sp>
      <p:sp>
        <p:nvSpPr>
          <p:cNvPr id="794" name="Google Shape;794;p3"/>
          <p:cNvSpPr/>
          <p:nvPr/>
        </p:nvSpPr>
        <p:spPr>
          <a:xfrm>
            <a:off x="2696069" y="2841043"/>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Continu-ity [WoA]</a:t>
            </a:r>
            <a:endParaRPr b="0" i="0" sz="1100" u="none" cap="none" strike="noStrike">
              <a:solidFill>
                <a:schemeClr val="dk1"/>
              </a:solidFill>
              <a:latin typeface="Arial"/>
              <a:ea typeface="Arial"/>
              <a:cs typeface="Arial"/>
              <a:sym typeface="Arial"/>
            </a:endParaRPr>
          </a:p>
        </p:txBody>
      </p:sp>
      <p:sp>
        <p:nvSpPr>
          <p:cNvPr id="795" name="Google Shape;795;p3"/>
          <p:cNvSpPr txBox="1"/>
          <p:nvPr/>
        </p:nvSpPr>
        <p:spPr>
          <a:xfrm>
            <a:off x="5511530" y="726723"/>
            <a:ext cx="2005650" cy="307777"/>
          </a:xfrm>
          <a:prstGeom prst="rect">
            <a:avLst/>
          </a:prstGeom>
          <a:solidFill>
            <a:srgbClr val="7030A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MARKA</a:t>
            </a:r>
            <a:endParaRPr/>
          </a:p>
        </p:txBody>
      </p:sp>
      <p:sp>
        <p:nvSpPr>
          <p:cNvPr id="796" name="Google Shape;796;p3"/>
          <p:cNvSpPr txBox="1"/>
          <p:nvPr/>
        </p:nvSpPr>
        <p:spPr>
          <a:xfrm>
            <a:off x="3047381" y="4011894"/>
            <a:ext cx="2005650" cy="307777"/>
          </a:xfrm>
          <a:prstGeom prst="rect">
            <a:avLst/>
          </a:prstGeom>
          <a:solidFill>
            <a:srgbClr val="9CC2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DIGITAL</a:t>
            </a:r>
            <a:endParaRPr/>
          </a:p>
        </p:txBody>
      </p:sp>
      <p:sp>
        <p:nvSpPr>
          <p:cNvPr id="797" name="Google Shape;797;p3"/>
          <p:cNvSpPr txBox="1"/>
          <p:nvPr/>
        </p:nvSpPr>
        <p:spPr>
          <a:xfrm>
            <a:off x="2919148" y="4725552"/>
            <a:ext cx="2005650" cy="307777"/>
          </a:xfrm>
          <a:prstGeom prst="rect">
            <a:avLst/>
          </a:prstGeom>
          <a:solidFill>
            <a:srgbClr val="9CC2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POS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pic>
        <p:nvPicPr>
          <p:cNvPr id="802" name="Google Shape;802;p4"/>
          <p:cNvPicPr preferRelativeResize="0"/>
          <p:nvPr/>
        </p:nvPicPr>
        <p:blipFill rotWithShape="1">
          <a:blip r:embed="rId3">
            <a:alphaModFix/>
          </a:blip>
          <a:srcRect b="0" l="0" r="0" t="0"/>
          <a:stretch/>
        </p:blipFill>
        <p:spPr>
          <a:xfrm>
            <a:off x="328585" y="52156"/>
            <a:ext cx="11700869" cy="6753688"/>
          </a:xfrm>
          <a:prstGeom prst="rect">
            <a:avLst/>
          </a:prstGeom>
          <a:noFill/>
          <a:ln>
            <a:noFill/>
          </a:ln>
        </p:spPr>
      </p:pic>
      <p:sp>
        <p:nvSpPr>
          <p:cNvPr id="803" name="Google Shape;803;p4"/>
          <p:cNvSpPr txBox="1"/>
          <p:nvPr/>
        </p:nvSpPr>
        <p:spPr>
          <a:xfrm>
            <a:off x="9889936" y="310716"/>
            <a:ext cx="2139518"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rgbClr val="FF0000"/>
                </a:solidFill>
                <a:latin typeface="Arial"/>
                <a:ea typeface="Arial"/>
                <a:cs typeface="Arial"/>
                <a:sym typeface="Arial"/>
              </a:rPr>
              <a:t>Wstęp – uzasadnienie pogrupowania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5"/>
          <p:cNvSpPr/>
          <p:nvPr>
            <p:ph idx="2" type="pic"/>
          </p:nvPr>
        </p:nvSpPr>
        <p:spPr>
          <a:xfrm>
            <a:off x="0" y="2"/>
            <a:ext cx="12192000" cy="6857998"/>
          </a:xfrm>
          <a:prstGeom prst="rect">
            <a:avLst/>
          </a:prstGeom>
          <a:solidFill>
            <a:schemeClr val="lt1"/>
          </a:solidFill>
          <a:ln>
            <a:noFill/>
          </a:ln>
        </p:spPr>
      </p:sp>
      <p:sp>
        <p:nvSpPr>
          <p:cNvPr id="809" name="Google Shape;809;p5"/>
          <p:cNvSpPr txBox="1"/>
          <p:nvPr>
            <p:ph type="title"/>
          </p:nvPr>
        </p:nvSpPr>
        <p:spPr>
          <a:xfrm>
            <a:off x="493985" y="365125"/>
            <a:ext cx="10203607"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lang="pl-PL" sz="3600"/>
              <a:t>Wskaźniki Gr 1: Planowanie inwestycji reklamowych</a:t>
            </a:r>
            <a:endParaRPr/>
          </a:p>
        </p:txBody>
      </p:sp>
      <p:sp>
        <p:nvSpPr>
          <p:cNvPr id="810" name="Google Shape;810;p5"/>
          <p:cNvSpPr txBox="1"/>
          <p:nvPr>
            <p:ph idx="1" type="body"/>
          </p:nvPr>
        </p:nvSpPr>
        <p:spPr>
          <a:xfrm>
            <a:off x="493985" y="1623889"/>
            <a:ext cx="11100251" cy="3448113"/>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1000"/>
              </a:spcBef>
              <a:spcAft>
                <a:spcPts val="0"/>
              </a:spcAft>
              <a:buClr>
                <a:schemeClr val="dk1"/>
              </a:buClr>
              <a:buSzPts val="3200"/>
              <a:buNone/>
            </a:pPr>
            <a:r>
              <a:rPr lang="pl-PL"/>
              <a:t>Proces planowania inwestycji reklamowych:</a:t>
            </a:r>
            <a:endParaRPr/>
          </a:p>
          <a:p>
            <a:pPr indent="-342900" lvl="0" marL="571500" rtl="0" algn="l">
              <a:lnSpc>
                <a:spcPct val="90000"/>
              </a:lnSpc>
              <a:spcBef>
                <a:spcPts val="1000"/>
              </a:spcBef>
              <a:spcAft>
                <a:spcPts val="0"/>
              </a:spcAft>
              <a:buSzPts val="3200"/>
              <a:buFont typeface="Noto Sans Symbols"/>
              <a:buChar char="⮚"/>
            </a:pPr>
            <a:r>
              <a:rPr lang="pl-PL"/>
              <a:t>Co potrzebujemy kupić? </a:t>
            </a:r>
            <a:endParaRPr/>
          </a:p>
          <a:p>
            <a:pPr indent="-342900" lvl="0" marL="571500" rtl="0" algn="l">
              <a:lnSpc>
                <a:spcPct val="90000"/>
              </a:lnSpc>
              <a:spcBef>
                <a:spcPts val="1000"/>
              </a:spcBef>
              <a:spcAft>
                <a:spcPts val="0"/>
              </a:spcAft>
              <a:buSzPts val="3200"/>
              <a:buFont typeface="Noto Sans Symbols"/>
              <a:buChar char="⮚"/>
            </a:pPr>
            <a:r>
              <a:rPr lang="pl-PL"/>
              <a:t>Jak to będzie wyglądać w odniesieniu do konkurencji?</a:t>
            </a:r>
            <a:endParaRPr/>
          </a:p>
          <a:p>
            <a:pPr indent="-342900" lvl="0" marL="571500" rtl="0" algn="l">
              <a:lnSpc>
                <a:spcPct val="90000"/>
              </a:lnSpc>
              <a:spcBef>
                <a:spcPts val="1000"/>
              </a:spcBef>
              <a:spcAft>
                <a:spcPts val="0"/>
              </a:spcAft>
              <a:buSzPts val="3200"/>
              <a:buFont typeface="Noto Sans Symbols"/>
              <a:buChar char="⮚"/>
            </a:pPr>
            <a:r>
              <a:rPr lang="pl-PL"/>
              <a:t>Ile potrzeba i ile należy $?</a:t>
            </a:r>
            <a:endParaRPr/>
          </a:p>
          <a:p>
            <a:pPr indent="-342900" lvl="0" marL="571500" rtl="0" algn="l">
              <a:lnSpc>
                <a:spcPct val="90000"/>
              </a:lnSpc>
              <a:spcBef>
                <a:spcPts val="1000"/>
              </a:spcBef>
              <a:spcAft>
                <a:spcPts val="0"/>
              </a:spcAft>
              <a:buSzPts val="3200"/>
              <a:buFont typeface="Noto Sans Symbols"/>
              <a:buChar char="⮚"/>
            </a:pPr>
            <a:r>
              <a:rPr lang="pl-PL"/>
              <a:t>Jaki % na bezpośrednią komunikację z konsumentem a jaki % stanowią koszty obsługi? </a:t>
            </a:r>
            <a:endParaRPr/>
          </a:p>
          <a:p>
            <a:pPr indent="-342900" lvl="0" marL="571500" rtl="0" algn="l">
              <a:lnSpc>
                <a:spcPct val="90000"/>
              </a:lnSpc>
              <a:spcBef>
                <a:spcPts val="1000"/>
              </a:spcBef>
              <a:spcAft>
                <a:spcPts val="0"/>
              </a:spcAft>
              <a:buSzPts val="3200"/>
              <a:buFont typeface="Noto Sans Symbols"/>
              <a:buChar char="⮚"/>
            </a:pPr>
            <a:r>
              <a:rPr lang="pl-PL"/>
              <a:t>Jak podzielimy inwestycje long/ short effect?</a:t>
            </a:r>
            <a:endParaRPr/>
          </a:p>
          <a:p>
            <a:pPr indent="-139700" lvl="0" marL="571500" rtl="0" algn="l">
              <a:lnSpc>
                <a:spcPct val="90000"/>
              </a:lnSpc>
              <a:spcBef>
                <a:spcPts val="1000"/>
              </a:spcBef>
              <a:spcAft>
                <a:spcPts val="0"/>
              </a:spcAft>
              <a:buSzPts val="3200"/>
              <a:buFont typeface="Noto Sans Symbols"/>
              <a:buNone/>
            </a:pPr>
            <a:r>
              <a:t/>
            </a:r>
            <a:endParaRPr/>
          </a:p>
          <a:p>
            <a:pPr indent="-342900" lvl="0" marL="571500" rtl="0" algn="l">
              <a:lnSpc>
                <a:spcPct val="90000"/>
              </a:lnSpc>
              <a:spcBef>
                <a:spcPts val="1000"/>
              </a:spcBef>
              <a:spcAft>
                <a:spcPts val="0"/>
              </a:spcAft>
              <a:buSzPts val="3200"/>
              <a:buFont typeface="Noto Sans Symbols"/>
              <a:buChar char="⮚"/>
            </a:pPr>
            <a:r>
              <a:rPr lang="pl-PL"/>
              <a:t>Przy jakiej cenie produktu/ usługi?  </a:t>
            </a:r>
            <a:endParaRPr/>
          </a:p>
          <a:p>
            <a:pPr indent="-342900" lvl="0" marL="571500" rtl="0" algn="l">
              <a:lnSpc>
                <a:spcPct val="90000"/>
              </a:lnSpc>
              <a:spcBef>
                <a:spcPts val="1000"/>
              </a:spcBef>
              <a:spcAft>
                <a:spcPts val="0"/>
              </a:spcAft>
              <a:buSzPts val="3200"/>
              <a:buFont typeface="Noto Sans Symbols"/>
              <a:buChar char="⮚"/>
            </a:pPr>
            <a:r>
              <a:rPr lang="pl-PL"/>
              <a:t>Gdzie będziemy dostępni?  Potencjał sprzedażowy</a:t>
            </a:r>
            <a:endParaRPr/>
          </a:p>
          <a:p>
            <a:pPr indent="-342900" lvl="0" marL="571500" rtl="0" algn="l">
              <a:lnSpc>
                <a:spcPct val="90000"/>
              </a:lnSpc>
              <a:spcBef>
                <a:spcPts val="1000"/>
              </a:spcBef>
              <a:spcAft>
                <a:spcPts val="0"/>
              </a:spcAft>
              <a:buSzPts val="3200"/>
              <a:buFont typeface="Noto Sans Symbols"/>
              <a:buChar char="⮚"/>
            </a:pPr>
            <a:r>
              <a:rPr lang="pl-PL"/>
              <a:t>Jakie efekty chcemy uzyskać – jak je zmierzymy? </a:t>
            </a:r>
            <a:endParaRPr/>
          </a:p>
          <a:p>
            <a:pPr indent="-139700" lvl="0" marL="571500" rtl="0" algn="l">
              <a:lnSpc>
                <a:spcPct val="90000"/>
              </a:lnSpc>
              <a:spcBef>
                <a:spcPts val="1000"/>
              </a:spcBef>
              <a:spcAft>
                <a:spcPts val="0"/>
              </a:spcAft>
              <a:buSzPts val="3200"/>
              <a:buFont typeface="Noto Sans Symbols"/>
              <a:buNone/>
            </a:pPr>
            <a:r>
              <a:t/>
            </a:r>
            <a:endParaRPr/>
          </a:p>
        </p:txBody>
      </p:sp>
      <p:sp>
        <p:nvSpPr>
          <p:cNvPr id="811" name="Google Shape;811;p5"/>
          <p:cNvSpPr txBox="1"/>
          <p:nvPr/>
        </p:nvSpPr>
        <p:spPr>
          <a:xfrm>
            <a:off x="10058400" y="5583529"/>
            <a:ext cx="199747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pl-PL" sz="2000" u="none" cap="none" strike="noStrike">
                <a:solidFill>
                  <a:srgbClr val="FF0000"/>
                </a:solidFill>
                <a:latin typeface="Arial"/>
                <a:ea typeface="Arial"/>
                <a:cs typeface="Arial"/>
                <a:sym typeface="Arial"/>
              </a:rPr>
              <a:t>Grupa 1: Weronika, Łukasz, Monika </a:t>
            </a:r>
            <a:endParaRPr/>
          </a:p>
        </p:txBody>
      </p:sp>
      <p:sp>
        <p:nvSpPr>
          <p:cNvPr id="812" name="Google Shape;812;p5"/>
          <p:cNvSpPr txBox="1"/>
          <p:nvPr/>
        </p:nvSpPr>
        <p:spPr>
          <a:xfrm>
            <a:off x="9800949" y="241548"/>
            <a:ext cx="2139518"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800" u="none" cap="none" strike="noStrike">
                <a:solidFill>
                  <a:srgbClr val="FF0000"/>
                </a:solidFill>
                <a:latin typeface="Arial"/>
                <a:ea typeface="Arial"/>
                <a:cs typeface="Arial"/>
                <a:sym typeface="Arial"/>
              </a:rPr>
              <a:t>Kluczowe pytania prowadzące do wyboru wskaźników </a:t>
            </a:r>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6"/>
          <p:cNvSpPr txBox="1"/>
          <p:nvPr>
            <p:ph type="title"/>
          </p:nvPr>
        </p:nvSpPr>
        <p:spPr>
          <a:xfrm>
            <a:off x="838200" y="59185"/>
            <a:ext cx="10515600" cy="68326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11111"/>
              <a:buNone/>
            </a:pPr>
            <a:r>
              <a:rPr lang="pl-PL"/>
              <a:t>GR 1: Planowanie Inwestycji</a:t>
            </a:r>
            <a:endParaRPr/>
          </a:p>
        </p:txBody>
      </p:sp>
      <p:sp>
        <p:nvSpPr>
          <p:cNvPr id="818" name="Google Shape;818;p6"/>
          <p:cNvSpPr txBox="1"/>
          <p:nvPr>
            <p:ph idx="1" type="body"/>
          </p:nvPr>
        </p:nvSpPr>
        <p:spPr>
          <a:xfrm>
            <a:off x="385071" y="2607173"/>
            <a:ext cx="3103485" cy="708195"/>
          </a:xfrm>
          <a:prstGeom prst="rect">
            <a:avLst/>
          </a:prstGeom>
          <a:noFill/>
          <a:ln>
            <a:noFill/>
          </a:ln>
        </p:spPr>
        <p:txBody>
          <a:bodyPr anchorCtr="0" anchor="t" bIns="45700" lIns="91425" spcFirstLastPara="1" rIns="91425" wrap="square" tIns="45700">
            <a:normAutofit/>
          </a:bodyPr>
          <a:lstStyle/>
          <a:p>
            <a:pPr indent="0" lvl="0" marL="50800" rtl="0" algn="l">
              <a:lnSpc>
                <a:spcPct val="90000"/>
              </a:lnSpc>
              <a:spcBef>
                <a:spcPts val="1000"/>
              </a:spcBef>
              <a:spcAft>
                <a:spcPts val="0"/>
              </a:spcAft>
              <a:buSzPts val="2800"/>
              <a:buNone/>
            </a:pPr>
            <a:r>
              <a:rPr lang="pl-PL"/>
              <a:t>ZASIĘG</a:t>
            </a:r>
            <a:endParaRPr/>
          </a:p>
        </p:txBody>
      </p:sp>
      <p:sp>
        <p:nvSpPr>
          <p:cNvPr id="819" name="Google Shape;819;p6"/>
          <p:cNvSpPr txBox="1"/>
          <p:nvPr/>
        </p:nvSpPr>
        <p:spPr>
          <a:xfrm>
            <a:off x="452266" y="1797957"/>
            <a:ext cx="21572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1400" u="none" cap="none" strike="noStrike">
                <a:solidFill>
                  <a:srgbClr val="000000"/>
                </a:solidFill>
                <a:latin typeface="Arial"/>
                <a:ea typeface="Arial"/>
                <a:cs typeface="Arial"/>
                <a:sym typeface="Arial"/>
              </a:rPr>
              <a:t>WSKAŹNIK</a:t>
            </a:r>
            <a:endParaRPr/>
          </a:p>
        </p:txBody>
      </p:sp>
      <p:sp>
        <p:nvSpPr>
          <p:cNvPr id="820" name="Google Shape;820;p6"/>
          <p:cNvSpPr txBox="1"/>
          <p:nvPr/>
        </p:nvSpPr>
        <p:spPr>
          <a:xfrm>
            <a:off x="4450079" y="1813509"/>
            <a:ext cx="21572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1400" u="none" cap="none" strike="noStrike">
                <a:solidFill>
                  <a:srgbClr val="000000"/>
                </a:solidFill>
                <a:latin typeface="Arial"/>
                <a:ea typeface="Arial"/>
                <a:cs typeface="Arial"/>
                <a:sym typeface="Arial"/>
              </a:rPr>
              <a:t>UZASADNIENIE</a:t>
            </a:r>
            <a:endParaRPr/>
          </a:p>
        </p:txBody>
      </p:sp>
      <p:sp>
        <p:nvSpPr>
          <p:cNvPr id="821" name="Google Shape;821;p6"/>
          <p:cNvSpPr txBox="1"/>
          <p:nvPr/>
        </p:nvSpPr>
        <p:spPr>
          <a:xfrm>
            <a:off x="4316544" y="2295783"/>
            <a:ext cx="7571903" cy="941857"/>
          </a:xfrm>
          <a:prstGeom prst="rect">
            <a:avLst/>
          </a:prstGeom>
          <a:noFill/>
          <a:ln>
            <a:noFill/>
          </a:ln>
        </p:spPr>
        <p:txBody>
          <a:bodyPr anchorCtr="0" anchor="t" bIns="45700" lIns="91425" spcFirstLastPara="1" rIns="91425" wrap="square" tIns="45700">
            <a:noAutofit/>
          </a:bodyPr>
          <a:lstStyle/>
          <a:p>
            <a:pPr indent="0" lvl="0" marL="50800" marR="0" rtl="0" algn="l">
              <a:lnSpc>
                <a:spcPct val="120000"/>
              </a:lnSpc>
              <a:spcBef>
                <a:spcPts val="1000"/>
              </a:spcBef>
              <a:spcAft>
                <a:spcPts val="0"/>
              </a:spcAft>
              <a:buClr>
                <a:schemeClr val="dk1"/>
              </a:buClr>
              <a:buSzPts val="2800"/>
              <a:buFont typeface="Arial"/>
              <a:buNone/>
            </a:pPr>
            <a:r>
              <a:rPr b="0" i="0" lang="pl-PL" sz="1800" u="none" cap="none" strike="noStrike">
                <a:solidFill>
                  <a:schemeClr val="dk1"/>
                </a:solidFill>
                <a:latin typeface="Calibri"/>
                <a:ea typeface="Calibri"/>
                <a:cs typeface="Calibri"/>
                <a:sym typeface="Calibri"/>
              </a:rPr>
              <a:t>To, do jak licznej grupy konsumentów dotrzemy z naszą komunikacją ma istotny wpływ na potencjał realizacji wszystkich głównych wskaźników efektywnościowych </a:t>
            </a:r>
            <a:endParaRPr/>
          </a:p>
        </p:txBody>
      </p:sp>
      <p:sp>
        <p:nvSpPr>
          <p:cNvPr id="822" name="Google Shape;822;p6"/>
          <p:cNvSpPr txBox="1"/>
          <p:nvPr/>
        </p:nvSpPr>
        <p:spPr>
          <a:xfrm>
            <a:off x="303552" y="3542609"/>
            <a:ext cx="3103485" cy="708195"/>
          </a:xfrm>
          <a:prstGeom prst="rect">
            <a:avLst/>
          </a:prstGeom>
          <a:noFill/>
          <a:ln>
            <a:noFill/>
          </a:ln>
        </p:spPr>
        <p:txBody>
          <a:bodyPr anchorCtr="0" anchor="t" bIns="45700" lIns="91425" spcFirstLastPara="1" rIns="91425" wrap="square" tIns="45700">
            <a:normAutofit/>
          </a:bodyPr>
          <a:lstStyle/>
          <a:p>
            <a:pPr indent="0" lvl="0" marL="50800" marR="0" rtl="0" algn="l">
              <a:lnSpc>
                <a:spcPct val="90000"/>
              </a:lnSpc>
              <a:spcBef>
                <a:spcPts val="1000"/>
              </a:spcBef>
              <a:spcAft>
                <a:spcPts val="0"/>
              </a:spcAft>
              <a:buClr>
                <a:schemeClr val="dk1"/>
              </a:buClr>
              <a:buSzPts val="2800"/>
              <a:buFont typeface="Arial"/>
              <a:buNone/>
            </a:pPr>
            <a:r>
              <a:rPr b="0" i="0" lang="pl-PL" sz="2800" u="none" cap="none" strike="noStrike">
                <a:solidFill>
                  <a:schemeClr val="dk1"/>
                </a:solidFill>
                <a:latin typeface="Calibri"/>
                <a:ea typeface="Calibri"/>
                <a:cs typeface="Calibri"/>
                <a:sym typeface="Calibri"/>
              </a:rPr>
              <a:t>SOS/SOV/SOA</a:t>
            </a:r>
            <a:endParaRPr/>
          </a:p>
        </p:txBody>
      </p:sp>
      <p:sp>
        <p:nvSpPr>
          <p:cNvPr id="823" name="Google Shape;823;p6"/>
          <p:cNvSpPr txBox="1"/>
          <p:nvPr/>
        </p:nvSpPr>
        <p:spPr>
          <a:xfrm>
            <a:off x="195312" y="4318246"/>
            <a:ext cx="3483005" cy="708195"/>
          </a:xfrm>
          <a:prstGeom prst="rect">
            <a:avLst/>
          </a:prstGeom>
          <a:noFill/>
          <a:ln>
            <a:noFill/>
          </a:ln>
        </p:spPr>
        <p:txBody>
          <a:bodyPr anchorCtr="0" anchor="t" bIns="45700" lIns="91425" spcFirstLastPara="1" rIns="91425" wrap="square" tIns="45700">
            <a:noAutofit/>
          </a:bodyPr>
          <a:lstStyle/>
          <a:p>
            <a:pPr indent="0" lvl="0" marL="50800" marR="0" rtl="0" algn="l">
              <a:lnSpc>
                <a:spcPct val="90000"/>
              </a:lnSpc>
              <a:spcBef>
                <a:spcPts val="1000"/>
              </a:spcBef>
              <a:spcAft>
                <a:spcPts val="0"/>
              </a:spcAft>
              <a:buClr>
                <a:schemeClr val="dk1"/>
              </a:buClr>
              <a:buSzPts val="2800"/>
              <a:buFont typeface="Arial"/>
              <a:buNone/>
            </a:pPr>
            <a:r>
              <a:rPr b="0" i="0" lang="pl-PL" sz="2000" u="none" cap="none" strike="noStrike">
                <a:solidFill>
                  <a:schemeClr val="dk1"/>
                </a:solidFill>
                <a:latin typeface="Calibri"/>
                <a:ea typeface="Calibri"/>
                <a:cs typeface="Calibri"/>
                <a:sym typeface="Calibri"/>
              </a:rPr>
              <a:t>Wydatki na komunikację marketingową w relacji do wielkości sprzedaży </a:t>
            </a:r>
            <a:endParaRPr/>
          </a:p>
        </p:txBody>
      </p:sp>
      <p:sp>
        <p:nvSpPr>
          <p:cNvPr id="824" name="Google Shape;824;p6"/>
          <p:cNvSpPr txBox="1"/>
          <p:nvPr/>
        </p:nvSpPr>
        <p:spPr>
          <a:xfrm>
            <a:off x="4316545" y="3487260"/>
            <a:ext cx="7571903" cy="856019"/>
          </a:xfrm>
          <a:prstGeom prst="rect">
            <a:avLst/>
          </a:prstGeom>
          <a:noFill/>
          <a:ln>
            <a:noFill/>
          </a:ln>
        </p:spPr>
        <p:txBody>
          <a:bodyPr anchorCtr="0" anchor="t" bIns="45700" lIns="91425" spcFirstLastPara="1" rIns="91425" wrap="square" tIns="45700">
            <a:noAutofit/>
          </a:bodyPr>
          <a:lstStyle/>
          <a:p>
            <a:pPr indent="0" lvl="0" marL="50800" marR="0" rtl="0" algn="l">
              <a:lnSpc>
                <a:spcPct val="120000"/>
              </a:lnSpc>
              <a:spcBef>
                <a:spcPts val="1000"/>
              </a:spcBef>
              <a:spcAft>
                <a:spcPts val="0"/>
              </a:spcAft>
              <a:buClr>
                <a:schemeClr val="dk1"/>
              </a:buClr>
              <a:buSzPts val="2800"/>
              <a:buFont typeface="Arial"/>
              <a:buNone/>
            </a:pPr>
            <a:r>
              <a:rPr b="0" i="0" lang="pl-PL" sz="1800" u="none" cap="none" strike="noStrike">
                <a:solidFill>
                  <a:schemeClr val="dk1"/>
                </a:solidFill>
                <a:latin typeface="Calibri"/>
                <a:ea typeface="Calibri"/>
                <a:cs typeface="Calibri"/>
                <a:sym typeface="Calibri"/>
              </a:rPr>
              <a:t>Zaplanowanie własnych działań w odniesieniu do konkurencji w danej kategorii</a:t>
            </a:r>
            <a:endParaRPr/>
          </a:p>
        </p:txBody>
      </p:sp>
      <p:sp>
        <p:nvSpPr>
          <p:cNvPr id="825" name="Google Shape;825;p6"/>
          <p:cNvSpPr txBox="1"/>
          <p:nvPr/>
        </p:nvSpPr>
        <p:spPr>
          <a:xfrm>
            <a:off x="4316545" y="4384496"/>
            <a:ext cx="7571903" cy="856019"/>
          </a:xfrm>
          <a:prstGeom prst="rect">
            <a:avLst/>
          </a:prstGeom>
          <a:noFill/>
          <a:ln>
            <a:noFill/>
          </a:ln>
        </p:spPr>
        <p:txBody>
          <a:bodyPr anchorCtr="0" anchor="t" bIns="45700" lIns="91425" spcFirstLastPara="1" rIns="91425" wrap="square" tIns="45700">
            <a:noAutofit/>
          </a:bodyPr>
          <a:lstStyle/>
          <a:p>
            <a:pPr indent="0" lvl="0" marL="50800" marR="0" rtl="0" algn="l">
              <a:lnSpc>
                <a:spcPct val="120000"/>
              </a:lnSpc>
              <a:spcBef>
                <a:spcPts val="1000"/>
              </a:spcBef>
              <a:spcAft>
                <a:spcPts val="0"/>
              </a:spcAft>
              <a:buClr>
                <a:schemeClr val="dk1"/>
              </a:buClr>
              <a:buSzPts val="2800"/>
              <a:buFont typeface="Arial"/>
              <a:buNone/>
            </a:pPr>
            <a:r>
              <a:rPr b="0" i="0" lang="pl-PL" sz="1800" u="none" cap="none" strike="noStrike">
                <a:solidFill>
                  <a:schemeClr val="dk1"/>
                </a:solidFill>
                <a:latin typeface="Calibri"/>
                <a:ea typeface="Calibri"/>
                <a:cs typeface="Calibri"/>
                <a:sym typeface="Calibri"/>
              </a:rPr>
              <a:t>Zaplanowanie własnych działań w odniesieniu do innych działań w danej organizacji, a także do benchmarków w danej branży</a:t>
            </a:r>
            <a:endParaRPr/>
          </a:p>
        </p:txBody>
      </p:sp>
      <p:sp>
        <p:nvSpPr>
          <p:cNvPr id="826" name="Google Shape;826;p6"/>
          <p:cNvSpPr txBox="1"/>
          <p:nvPr/>
        </p:nvSpPr>
        <p:spPr>
          <a:xfrm>
            <a:off x="195312" y="5347231"/>
            <a:ext cx="3690148" cy="1335750"/>
          </a:xfrm>
          <a:prstGeom prst="rect">
            <a:avLst/>
          </a:prstGeom>
          <a:noFill/>
          <a:ln>
            <a:noFill/>
          </a:ln>
        </p:spPr>
        <p:txBody>
          <a:bodyPr anchorCtr="0" anchor="t" bIns="45700" lIns="91425" spcFirstLastPara="1" rIns="91425" wrap="square" tIns="45700">
            <a:noAutofit/>
          </a:bodyPr>
          <a:lstStyle/>
          <a:p>
            <a:pPr indent="0" lvl="0" marL="50800" marR="0" rtl="0" algn="l">
              <a:lnSpc>
                <a:spcPct val="90000"/>
              </a:lnSpc>
              <a:spcBef>
                <a:spcPts val="1000"/>
              </a:spcBef>
              <a:spcAft>
                <a:spcPts val="0"/>
              </a:spcAft>
              <a:buClr>
                <a:schemeClr val="dk1"/>
              </a:buClr>
              <a:buSzPts val="2800"/>
              <a:buFont typeface="Arial"/>
              <a:buNone/>
            </a:pPr>
            <a:r>
              <a:rPr b="0" i="0" lang="pl-PL" sz="2000" u="none" cap="none" strike="noStrike">
                <a:solidFill>
                  <a:schemeClr val="dk1"/>
                </a:solidFill>
                <a:latin typeface="Calibri"/>
                <a:ea typeface="Calibri"/>
                <a:cs typeface="Calibri"/>
                <a:sym typeface="Calibri"/>
              </a:rPr>
              <a:t>Budżet komunikacji marketingowej: podział na działania nakierowanie na szybki efekt i efekty długotrwałe</a:t>
            </a:r>
            <a:endParaRPr/>
          </a:p>
        </p:txBody>
      </p:sp>
      <p:sp>
        <p:nvSpPr>
          <p:cNvPr id="827" name="Google Shape;827;p6"/>
          <p:cNvSpPr txBox="1"/>
          <p:nvPr/>
        </p:nvSpPr>
        <p:spPr>
          <a:xfrm>
            <a:off x="4232687" y="5412628"/>
            <a:ext cx="7571903" cy="856019"/>
          </a:xfrm>
          <a:prstGeom prst="rect">
            <a:avLst/>
          </a:prstGeom>
          <a:noFill/>
          <a:ln>
            <a:noFill/>
          </a:ln>
        </p:spPr>
        <p:txBody>
          <a:bodyPr anchorCtr="0" anchor="t" bIns="45700" lIns="91425" spcFirstLastPara="1" rIns="91425" wrap="square" tIns="45700">
            <a:noAutofit/>
          </a:bodyPr>
          <a:lstStyle/>
          <a:p>
            <a:pPr indent="0" lvl="0" marL="50800" marR="0" rtl="0" algn="l">
              <a:lnSpc>
                <a:spcPct val="120000"/>
              </a:lnSpc>
              <a:spcBef>
                <a:spcPts val="1000"/>
              </a:spcBef>
              <a:spcAft>
                <a:spcPts val="0"/>
              </a:spcAft>
              <a:buClr>
                <a:schemeClr val="dk1"/>
              </a:buClr>
              <a:buSzPts val="2800"/>
              <a:buFont typeface="Arial"/>
              <a:buNone/>
            </a:pPr>
            <a:r>
              <a:rPr b="0" i="0" lang="pl-PL" sz="1800" u="none" cap="none" strike="noStrike">
                <a:solidFill>
                  <a:schemeClr val="dk1"/>
                </a:solidFill>
                <a:latin typeface="Calibri"/>
                <a:ea typeface="Calibri"/>
                <a:cs typeface="Calibri"/>
                <a:sym typeface="Calibri"/>
              </a:rPr>
              <a:t>Zaplanowanie własnych działań w odniesieniu do kluczowych wskaźników biznesowych i wskaźników marki </a:t>
            </a:r>
            <a:endParaRPr/>
          </a:p>
        </p:txBody>
      </p:sp>
      <p:cxnSp>
        <p:nvCxnSpPr>
          <p:cNvPr id="828" name="Google Shape;828;p6"/>
          <p:cNvCxnSpPr/>
          <p:nvPr/>
        </p:nvCxnSpPr>
        <p:spPr>
          <a:xfrm>
            <a:off x="3969317" y="1746568"/>
            <a:ext cx="0" cy="4807850"/>
          </a:xfrm>
          <a:prstGeom prst="straightConnector1">
            <a:avLst/>
          </a:prstGeom>
          <a:noFill/>
          <a:ln cap="flat" cmpd="sng" w="9525">
            <a:solidFill>
              <a:schemeClr val="dk2"/>
            </a:solidFill>
            <a:prstDash val="solid"/>
            <a:round/>
            <a:headEnd len="sm" w="sm" type="none"/>
            <a:tailEnd len="sm" w="sm" type="none"/>
          </a:ln>
        </p:spPr>
      </p:cxnSp>
      <p:cxnSp>
        <p:nvCxnSpPr>
          <p:cNvPr id="829" name="Google Shape;829;p6"/>
          <p:cNvCxnSpPr/>
          <p:nvPr/>
        </p:nvCxnSpPr>
        <p:spPr>
          <a:xfrm rot="10800000">
            <a:off x="158405" y="2295783"/>
            <a:ext cx="11875189" cy="0"/>
          </a:xfrm>
          <a:prstGeom prst="straightConnector1">
            <a:avLst/>
          </a:prstGeom>
          <a:noFill/>
          <a:ln cap="flat" cmpd="sng" w="9525">
            <a:solidFill>
              <a:schemeClr val="dk2"/>
            </a:solidFill>
            <a:prstDash val="solid"/>
            <a:round/>
            <a:headEnd len="sm" w="sm" type="none"/>
            <a:tailEnd len="sm" w="sm" type="none"/>
          </a:ln>
        </p:spPr>
      </p:cxnSp>
      <p:pic>
        <p:nvPicPr>
          <p:cNvPr id="830" name="Google Shape;830;p6"/>
          <p:cNvPicPr preferRelativeResize="0"/>
          <p:nvPr/>
        </p:nvPicPr>
        <p:blipFill rotWithShape="1">
          <a:blip r:embed="rId3">
            <a:alphaModFix/>
          </a:blip>
          <a:srcRect b="0" l="0" r="0" t="0"/>
          <a:stretch/>
        </p:blipFill>
        <p:spPr>
          <a:xfrm>
            <a:off x="195312" y="612444"/>
            <a:ext cx="7224711" cy="9715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7"/>
          <p:cNvSpPr txBox="1"/>
          <p:nvPr>
            <p:ph idx="1" type="body"/>
          </p:nvPr>
        </p:nvSpPr>
        <p:spPr>
          <a:xfrm>
            <a:off x="273522" y="1228030"/>
            <a:ext cx="2841300" cy="9920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Zasięg komunikacji / Zasięg mediów </a:t>
            </a:r>
            <a:endParaRPr/>
          </a:p>
          <a:p>
            <a:pPr indent="0" lvl="0" marL="0" rtl="0" algn="l">
              <a:lnSpc>
                <a:spcPct val="90000"/>
              </a:lnSpc>
              <a:spcBef>
                <a:spcPts val="1000"/>
              </a:spcBef>
              <a:spcAft>
                <a:spcPts val="0"/>
              </a:spcAft>
              <a:buSzPts val="3200"/>
              <a:buNone/>
            </a:pPr>
            <a:r>
              <a:rPr lang="pl-PL" sz="1200"/>
              <a:t> </a:t>
            </a:r>
            <a:endParaRPr sz="1200"/>
          </a:p>
        </p:txBody>
      </p:sp>
      <p:sp>
        <p:nvSpPr>
          <p:cNvPr id="836" name="Google Shape;836;p7"/>
          <p:cNvSpPr txBox="1"/>
          <p:nvPr>
            <p:ph type="title"/>
          </p:nvPr>
        </p:nvSpPr>
        <p:spPr>
          <a:xfrm>
            <a:off x="868175" y="123184"/>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3200"/>
              <a:t>1. Grupa KPI: Planowanie inwestycji reklamowych [1/3]</a:t>
            </a:r>
            <a:endParaRPr sz="3200"/>
          </a:p>
        </p:txBody>
      </p:sp>
      <p:sp>
        <p:nvSpPr>
          <p:cNvPr id="837" name="Google Shape;837;p7"/>
          <p:cNvSpPr txBox="1"/>
          <p:nvPr/>
        </p:nvSpPr>
        <p:spPr>
          <a:xfrm>
            <a:off x="4167342" y="747653"/>
            <a:ext cx="1189792"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Definicja</a:t>
            </a:r>
            <a:endParaRPr b="1" i="0" sz="2000" u="none" cap="none" strike="noStrike">
              <a:solidFill>
                <a:srgbClr val="000000"/>
              </a:solidFill>
              <a:latin typeface="Calibri"/>
              <a:ea typeface="Calibri"/>
              <a:cs typeface="Calibri"/>
              <a:sym typeface="Calibri"/>
            </a:endParaRPr>
          </a:p>
        </p:txBody>
      </p:sp>
      <p:sp>
        <p:nvSpPr>
          <p:cNvPr id="838" name="Google Shape;838;p7"/>
          <p:cNvSpPr txBox="1"/>
          <p:nvPr/>
        </p:nvSpPr>
        <p:spPr>
          <a:xfrm>
            <a:off x="811677" y="749920"/>
            <a:ext cx="1233951"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Miernik</a:t>
            </a:r>
            <a:endParaRPr b="1" i="0" sz="2000" u="none" cap="none" strike="noStrike">
              <a:solidFill>
                <a:srgbClr val="000000"/>
              </a:solidFill>
              <a:latin typeface="Calibri"/>
              <a:ea typeface="Calibri"/>
              <a:cs typeface="Calibri"/>
              <a:sym typeface="Calibri"/>
            </a:endParaRPr>
          </a:p>
        </p:txBody>
      </p:sp>
      <p:cxnSp>
        <p:nvCxnSpPr>
          <p:cNvPr id="839" name="Google Shape;839;p7"/>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840" name="Google Shape;840;p7"/>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841" name="Google Shape;841;p7"/>
          <p:cNvSpPr txBox="1"/>
          <p:nvPr/>
        </p:nvSpPr>
        <p:spPr>
          <a:xfrm>
            <a:off x="6613925" y="712675"/>
            <a:ext cx="218238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Źródło  danych</a:t>
            </a:r>
            <a:endParaRPr b="1" i="0" sz="2000" u="none" cap="none" strike="noStrike">
              <a:solidFill>
                <a:srgbClr val="000000"/>
              </a:solidFill>
              <a:latin typeface="Calibri"/>
              <a:ea typeface="Calibri"/>
              <a:cs typeface="Calibri"/>
              <a:sym typeface="Calibri"/>
            </a:endParaRPr>
          </a:p>
        </p:txBody>
      </p:sp>
      <p:sp>
        <p:nvSpPr>
          <p:cNvPr id="842" name="Google Shape;842;p7"/>
          <p:cNvSpPr txBox="1"/>
          <p:nvPr>
            <p:ph idx="1" type="body"/>
          </p:nvPr>
        </p:nvSpPr>
        <p:spPr>
          <a:xfrm>
            <a:off x="6320252" y="1137437"/>
            <a:ext cx="2440139" cy="2601664"/>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Instytuty badawcze poszczególnych typów mediów lub dane własne platform [TV – Nielsen, Radio – RadiTrack, YouTube/ Facebook, TikTok – dane własne etc]</a:t>
            </a:r>
            <a:endParaRPr/>
          </a:p>
          <a:p>
            <a:pPr indent="0" lvl="0" marL="0" rtl="0" algn="l">
              <a:lnSpc>
                <a:spcPct val="90000"/>
              </a:lnSpc>
              <a:spcBef>
                <a:spcPts val="1000"/>
              </a:spcBef>
              <a:spcAft>
                <a:spcPts val="0"/>
              </a:spcAft>
              <a:buSzPts val="3200"/>
              <a:buNone/>
            </a:pPr>
            <a:r>
              <a:rPr lang="pl-PL" sz="1200"/>
              <a:t>Agencje mediowe rozwijają własne narzędzia do pomiaru zasięgu netto kampanii mulitmedialnych. W chwili obecnej w PL brak badania cross-mediowego, które umożliwiłoby pomiar zasięgu całej kampanii. Jedną z metod estymacji zasięgu multimedialnego jest metoda Sainsbury.  </a:t>
            </a:r>
            <a:endParaRPr/>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t/>
            </a:r>
            <a:endParaRPr/>
          </a:p>
        </p:txBody>
      </p:sp>
      <p:cxnSp>
        <p:nvCxnSpPr>
          <p:cNvPr id="843" name="Google Shape;843;p7"/>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844" name="Google Shape;844;p7"/>
          <p:cNvSpPr txBox="1"/>
          <p:nvPr>
            <p:ph idx="1" type="body"/>
          </p:nvPr>
        </p:nvSpPr>
        <p:spPr>
          <a:xfrm>
            <a:off x="9110689" y="1169881"/>
            <a:ext cx="3034200" cy="1659647"/>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b="0" i="0" lang="pl-PL" sz="1200" u="none" strike="noStrike">
                <a:solidFill>
                  <a:srgbClr val="000000"/>
                </a:solidFill>
                <a:latin typeface="Arial"/>
                <a:ea typeface="Arial"/>
                <a:cs typeface="Arial"/>
                <a:sym typeface="Arial"/>
              </a:rPr>
              <a:t>Wskaźnik mediowy, który mierzy, do jak dużej ilości osób, potencjalnych klientów docieramy z komunikacją oferty?</a:t>
            </a:r>
            <a:endParaRPr b="1" i="0" sz="1200" u="none" strike="noStrike">
              <a:solidFill>
                <a:srgbClr val="000000"/>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200"/>
              <a:t>Wskaźnik, który najlepiej koreluje z celem biznesowym, jakim jest budowa i wzrost penetracji marki  </a:t>
            </a:r>
            <a:endParaRPr/>
          </a:p>
          <a:p>
            <a:pPr indent="0" lvl="0" marL="0" rtl="0" algn="l">
              <a:lnSpc>
                <a:spcPct val="90000"/>
              </a:lnSpc>
              <a:spcBef>
                <a:spcPts val="1000"/>
              </a:spcBef>
              <a:spcAft>
                <a:spcPts val="0"/>
              </a:spcAft>
              <a:buSzPts val="3200"/>
              <a:buNone/>
            </a:pPr>
            <a:r>
              <a:t/>
            </a:r>
            <a:endParaRPr/>
          </a:p>
        </p:txBody>
      </p:sp>
      <p:sp>
        <p:nvSpPr>
          <p:cNvPr id="845" name="Google Shape;845;p7"/>
          <p:cNvSpPr txBox="1"/>
          <p:nvPr/>
        </p:nvSpPr>
        <p:spPr>
          <a:xfrm>
            <a:off x="9110495" y="672995"/>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Management reference</a:t>
            </a:r>
            <a:endParaRPr b="1" i="0" sz="2000" u="none" cap="none" strike="noStrike">
              <a:solidFill>
                <a:srgbClr val="000000"/>
              </a:solidFill>
              <a:latin typeface="Calibri"/>
              <a:ea typeface="Calibri"/>
              <a:cs typeface="Calibri"/>
              <a:sym typeface="Calibri"/>
            </a:endParaRPr>
          </a:p>
        </p:txBody>
      </p:sp>
      <p:cxnSp>
        <p:nvCxnSpPr>
          <p:cNvPr id="846" name="Google Shape;846;p7"/>
          <p:cNvCxnSpPr/>
          <p:nvPr/>
        </p:nvCxnSpPr>
        <p:spPr>
          <a:xfrm rot="10800000">
            <a:off x="168675" y="3766711"/>
            <a:ext cx="11875189" cy="0"/>
          </a:xfrm>
          <a:prstGeom prst="straightConnector1">
            <a:avLst/>
          </a:prstGeom>
          <a:noFill/>
          <a:ln cap="flat" cmpd="sng" w="9525">
            <a:solidFill>
              <a:schemeClr val="dk2"/>
            </a:solidFill>
            <a:prstDash val="solid"/>
            <a:round/>
            <a:headEnd len="sm" w="sm" type="none"/>
            <a:tailEnd len="sm" w="sm" type="none"/>
          </a:ln>
        </p:spPr>
      </p:cxnSp>
      <p:sp>
        <p:nvSpPr>
          <p:cNvPr id="847" name="Google Shape;847;p7"/>
          <p:cNvSpPr txBox="1"/>
          <p:nvPr/>
        </p:nvSpPr>
        <p:spPr>
          <a:xfrm>
            <a:off x="222927" y="3794322"/>
            <a:ext cx="28413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Średnia Częstotliwość komunikacji/ kontaktu poprzez media</a:t>
            </a:r>
            <a:endParaRPr b="0" i="0" sz="1200" u="none" cap="none" strike="noStrike">
              <a:solidFill>
                <a:srgbClr val="000000"/>
              </a:solidFill>
              <a:latin typeface="Arial"/>
              <a:ea typeface="Arial"/>
              <a:cs typeface="Arial"/>
              <a:sym typeface="Arial"/>
            </a:endParaRPr>
          </a:p>
        </p:txBody>
      </p:sp>
      <p:sp>
        <p:nvSpPr>
          <p:cNvPr id="848" name="Google Shape;848;p7"/>
          <p:cNvSpPr txBox="1"/>
          <p:nvPr/>
        </p:nvSpPr>
        <p:spPr>
          <a:xfrm>
            <a:off x="3323386" y="3528406"/>
            <a:ext cx="2824383" cy="210887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Średnia liczba kontaktów z komunikatem reklamowym, przypadająca na jednego odbiorcę w wybranym okresie czasu;  wyrażona liczbowo. </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Wzór: całkowita liczba wyświetleń komunikatu (wybranym okresie)/ zasięg kampanii (w wybranych okresie)</a:t>
            </a:r>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 </a:t>
            </a:r>
            <a:br>
              <a:rPr b="0" i="0" lang="pl-PL" sz="1200" u="none" cap="none" strike="noStrike">
                <a:solidFill>
                  <a:srgbClr val="000000"/>
                </a:solidFill>
                <a:latin typeface="Arial"/>
                <a:ea typeface="Arial"/>
                <a:cs typeface="Arial"/>
                <a:sym typeface="Arial"/>
              </a:rPr>
            </a:br>
            <a:endParaRPr b="0" i="0" sz="1200" u="none" cap="none" strike="noStrike">
              <a:solidFill>
                <a:srgbClr val="000000"/>
              </a:solidFill>
              <a:latin typeface="Arial"/>
              <a:ea typeface="Arial"/>
              <a:cs typeface="Arial"/>
              <a:sym typeface="Arial"/>
            </a:endParaRPr>
          </a:p>
        </p:txBody>
      </p:sp>
      <p:sp>
        <p:nvSpPr>
          <p:cNvPr id="849" name="Google Shape;849;p7"/>
          <p:cNvSpPr txBox="1"/>
          <p:nvPr/>
        </p:nvSpPr>
        <p:spPr>
          <a:xfrm>
            <a:off x="9164682" y="3838018"/>
            <a:ext cx="2842120" cy="110364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Ile razy średnio w danym przedziale czasowym dotrzemy z naszym komunikatem reklamowym do przedstawiciela naszej grupy celowej?</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Ile razy średnio nasza gupa celowa ma szanse zauważyć naszą reklamę?  </a:t>
            </a:r>
            <a:endParaRPr b="0" i="0" sz="2200" u="none" cap="none" strike="noStrike">
              <a:solidFill>
                <a:srgbClr val="000000"/>
              </a:solidFill>
              <a:latin typeface="Arial"/>
              <a:ea typeface="Arial"/>
              <a:cs typeface="Arial"/>
              <a:sym typeface="Arial"/>
            </a:endParaRPr>
          </a:p>
        </p:txBody>
      </p:sp>
      <p:sp>
        <p:nvSpPr>
          <p:cNvPr id="850" name="Google Shape;850;p7"/>
          <p:cNvSpPr txBox="1"/>
          <p:nvPr/>
        </p:nvSpPr>
        <p:spPr>
          <a:xfrm>
            <a:off x="222927" y="5304368"/>
            <a:ext cx="2841300" cy="77896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SOS – share of spend [% PLN]</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SOV – share of voice [% GRP]</a:t>
            </a:r>
            <a:endParaRPr/>
          </a:p>
        </p:txBody>
      </p:sp>
      <p:cxnSp>
        <p:nvCxnSpPr>
          <p:cNvPr id="851" name="Google Shape;851;p7"/>
          <p:cNvCxnSpPr/>
          <p:nvPr/>
        </p:nvCxnSpPr>
        <p:spPr>
          <a:xfrm rot="10800000">
            <a:off x="127550" y="5168376"/>
            <a:ext cx="11875189" cy="0"/>
          </a:xfrm>
          <a:prstGeom prst="straightConnector1">
            <a:avLst/>
          </a:prstGeom>
          <a:noFill/>
          <a:ln cap="flat" cmpd="sng" w="9525">
            <a:solidFill>
              <a:schemeClr val="dk2"/>
            </a:solidFill>
            <a:prstDash val="solid"/>
            <a:round/>
            <a:headEnd len="sm" w="sm" type="none"/>
            <a:tailEnd len="sm" w="sm" type="none"/>
          </a:ln>
        </p:spPr>
      </p:cxnSp>
      <p:sp>
        <p:nvSpPr>
          <p:cNvPr id="852" name="Google Shape;852;p7"/>
          <p:cNvSpPr txBox="1"/>
          <p:nvPr/>
        </p:nvSpPr>
        <p:spPr>
          <a:xfrm>
            <a:off x="3311383" y="5206036"/>
            <a:ext cx="2824383" cy="128412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SOS: Udział wydatków reklamowych, zazwyczaj wg cen cennikowych,  marki w odniesieniu do wydatków całej kategorii w danym okresie, w wybranych kanałach mediowych; wyrażony procentowo.</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SOV: udział GRP marki w całościowym GRP danej kategorii produktowej/ rynku </a:t>
            </a:r>
            <a:br>
              <a:rPr b="0" i="0" lang="pl-PL" sz="1200" u="none" cap="none" strike="noStrike">
                <a:solidFill>
                  <a:srgbClr val="000000"/>
                </a:solidFill>
                <a:latin typeface="Arial"/>
                <a:ea typeface="Arial"/>
                <a:cs typeface="Arial"/>
                <a:sym typeface="Arial"/>
              </a:rPr>
            </a:b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53" name="Google Shape;853;p7"/>
          <p:cNvSpPr txBox="1"/>
          <p:nvPr/>
        </p:nvSpPr>
        <p:spPr>
          <a:xfrm>
            <a:off x="9150133" y="5253232"/>
            <a:ext cx="2842120" cy="110364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Pomaga określić skalę działań marketingowych danej marki w odniesieniu do działań konkurencji</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2200" u="none" cap="none" strike="noStrike">
              <a:solidFill>
                <a:srgbClr val="000000"/>
              </a:solidFill>
              <a:latin typeface="Arial"/>
              <a:ea typeface="Arial"/>
              <a:cs typeface="Arial"/>
              <a:sym typeface="Arial"/>
            </a:endParaRPr>
          </a:p>
        </p:txBody>
      </p:sp>
      <p:sp>
        <p:nvSpPr>
          <p:cNvPr id="854" name="Google Shape;854;p7"/>
          <p:cNvSpPr txBox="1"/>
          <p:nvPr/>
        </p:nvSpPr>
        <p:spPr>
          <a:xfrm>
            <a:off x="3302815" y="1172437"/>
            <a:ext cx="2841300" cy="99201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rgbClr val="000000"/>
                </a:solidFill>
                <a:latin typeface="Arial"/>
                <a:ea typeface="Arial"/>
                <a:cs typeface="Arial"/>
                <a:sym typeface="Arial"/>
              </a:rPr>
              <a:t>Liczba odbiorców (fizycznych osób), do których docieramy z wybraną komunikacją, kampanią poprzez dane medium lub mix mediów</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Miernik wyrażony albo w liczbach bezwzględnych [tys./ mln] albo jako % w zdefiniowanej grupie docelowej/ populacji</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Podstawowa miara doboru mediów w media planie marki.</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 </a:t>
            </a:r>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p:txBody>
      </p:sp>
      <p:sp>
        <p:nvSpPr>
          <p:cNvPr id="855" name="Google Shape;855;p7"/>
          <p:cNvSpPr txBox="1"/>
          <p:nvPr/>
        </p:nvSpPr>
        <p:spPr>
          <a:xfrm>
            <a:off x="6323382" y="3769168"/>
            <a:ext cx="28413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Jak wyżej</a:t>
            </a:r>
            <a:endParaRPr b="0" i="0" sz="1200" u="none" cap="none" strike="noStrike">
              <a:solidFill>
                <a:srgbClr val="000000"/>
              </a:solidFill>
              <a:latin typeface="Arial"/>
              <a:ea typeface="Arial"/>
              <a:cs typeface="Arial"/>
              <a:sym typeface="Arial"/>
            </a:endParaRPr>
          </a:p>
        </p:txBody>
      </p:sp>
      <p:sp>
        <p:nvSpPr>
          <p:cNvPr id="856" name="Google Shape;856;p7"/>
          <p:cNvSpPr txBox="1"/>
          <p:nvPr/>
        </p:nvSpPr>
        <p:spPr>
          <a:xfrm>
            <a:off x="6333739" y="5253220"/>
            <a:ext cx="24765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Opracowanie własne na podstawie danych o kampaniach własnych i kampaniach całej kategorii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9"/>
          <p:cNvSpPr txBox="1"/>
          <p:nvPr>
            <p:ph idx="1" type="body"/>
          </p:nvPr>
        </p:nvSpPr>
        <p:spPr>
          <a:xfrm>
            <a:off x="273522" y="1228030"/>
            <a:ext cx="2841300" cy="9920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Relacja wydatków: Working A&amp;M w stosunku do Non-Working A&amp;M</a:t>
            </a:r>
            <a:endParaRPr/>
          </a:p>
          <a:p>
            <a:pPr indent="0" lvl="0" marL="0" rtl="0" algn="l">
              <a:lnSpc>
                <a:spcPct val="90000"/>
              </a:lnSpc>
              <a:spcBef>
                <a:spcPts val="1000"/>
              </a:spcBef>
              <a:spcAft>
                <a:spcPts val="0"/>
              </a:spcAft>
              <a:buSzPts val="3200"/>
              <a:buNone/>
            </a:pPr>
            <a:r>
              <a:rPr lang="pl-PL" sz="1200"/>
              <a:t>[Udział wydatków na bezpośrednią komunikację z konsumentem w skali całych wydatków marketingowych]  </a:t>
            </a:r>
            <a:endParaRPr/>
          </a:p>
          <a:p>
            <a:pPr indent="0" lvl="0" marL="0" rtl="0" algn="l">
              <a:lnSpc>
                <a:spcPct val="90000"/>
              </a:lnSpc>
              <a:spcBef>
                <a:spcPts val="1000"/>
              </a:spcBef>
              <a:spcAft>
                <a:spcPts val="0"/>
              </a:spcAft>
              <a:buSzPts val="3200"/>
              <a:buNone/>
            </a:pPr>
            <a:r>
              <a:rPr lang="pl-PL" sz="1200"/>
              <a:t> </a:t>
            </a:r>
            <a:endParaRPr sz="1200"/>
          </a:p>
        </p:txBody>
      </p:sp>
      <p:sp>
        <p:nvSpPr>
          <p:cNvPr id="862" name="Google Shape;862;p9"/>
          <p:cNvSpPr txBox="1"/>
          <p:nvPr>
            <p:ph type="title"/>
          </p:nvPr>
        </p:nvSpPr>
        <p:spPr>
          <a:xfrm>
            <a:off x="868175" y="123184"/>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3200"/>
              <a:t>1. Grupa KPI: Planowanie inwestycji reklamowych [2/3]</a:t>
            </a:r>
            <a:endParaRPr sz="3200"/>
          </a:p>
        </p:txBody>
      </p:sp>
      <p:sp>
        <p:nvSpPr>
          <p:cNvPr id="863" name="Google Shape;863;p9"/>
          <p:cNvSpPr txBox="1"/>
          <p:nvPr/>
        </p:nvSpPr>
        <p:spPr>
          <a:xfrm>
            <a:off x="4167342" y="747653"/>
            <a:ext cx="1189792"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Definicja</a:t>
            </a:r>
            <a:endParaRPr b="1" i="0" sz="2000" u="none" cap="none" strike="noStrike">
              <a:solidFill>
                <a:srgbClr val="000000"/>
              </a:solidFill>
              <a:latin typeface="Calibri"/>
              <a:ea typeface="Calibri"/>
              <a:cs typeface="Calibri"/>
              <a:sym typeface="Calibri"/>
            </a:endParaRPr>
          </a:p>
        </p:txBody>
      </p:sp>
      <p:sp>
        <p:nvSpPr>
          <p:cNvPr id="864" name="Google Shape;864;p9"/>
          <p:cNvSpPr txBox="1"/>
          <p:nvPr/>
        </p:nvSpPr>
        <p:spPr>
          <a:xfrm>
            <a:off x="811677" y="749920"/>
            <a:ext cx="1233951"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Miernik</a:t>
            </a:r>
            <a:endParaRPr b="1" i="0" sz="2000" u="none" cap="none" strike="noStrike">
              <a:solidFill>
                <a:srgbClr val="000000"/>
              </a:solidFill>
              <a:latin typeface="Calibri"/>
              <a:ea typeface="Calibri"/>
              <a:cs typeface="Calibri"/>
              <a:sym typeface="Calibri"/>
            </a:endParaRPr>
          </a:p>
        </p:txBody>
      </p:sp>
      <p:cxnSp>
        <p:nvCxnSpPr>
          <p:cNvPr id="865" name="Google Shape;865;p9"/>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866" name="Google Shape;866;p9"/>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867" name="Google Shape;867;p9"/>
          <p:cNvSpPr txBox="1"/>
          <p:nvPr/>
        </p:nvSpPr>
        <p:spPr>
          <a:xfrm>
            <a:off x="6613925" y="712675"/>
            <a:ext cx="218238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Źródło  danych</a:t>
            </a:r>
            <a:endParaRPr b="1" i="0" sz="2000" u="none" cap="none" strike="noStrike">
              <a:solidFill>
                <a:srgbClr val="000000"/>
              </a:solidFill>
              <a:latin typeface="Calibri"/>
              <a:ea typeface="Calibri"/>
              <a:cs typeface="Calibri"/>
              <a:sym typeface="Calibri"/>
            </a:endParaRPr>
          </a:p>
        </p:txBody>
      </p:sp>
      <p:sp>
        <p:nvSpPr>
          <p:cNvPr id="868" name="Google Shape;868;p9"/>
          <p:cNvSpPr txBox="1"/>
          <p:nvPr>
            <p:ph idx="1" type="body"/>
          </p:nvPr>
        </p:nvSpPr>
        <p:spPr>
          <a:xfrm>
            <a:off x="6320252" y="1137437"/>
            <a:ext cx="2440139" cy="487576"/>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Dane własne reklamodawcy</a:t>
            </a:r>
            <a:endParaRPr/>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t/>
            </a:r>
            <a:endParaRPr/>
          </a:p>
        </p:txBody>
      </p:sp>
      <p:cxnSp>
        <p:nvCxnSpPr>
          <p:cNvPr id="869" name="Google Shape;869;p9"/>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870" name="Google Shape;870;p9"/>
          <p:cNvSpPr txBox="1"/>
          <p:nvPr>
            <p:ph idx="1" type="body"/>
          </p:nvPr>
        </p:nvSpPr>
        <p:spPr>
          <a:xfrm>
            <a:off x="9110689" y="1169881"/>
            <a:ext cx="3034200" cy="1429083"/>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solidFill>
                  <a:srgbClr val="000000"/>
                </a:solidFill>
                <a:latin typeface="Arial"/>
                <a:ea typeface="Arial"/>
                <a:cs typeface="Arial"/>
                <a:sym typeface="Arial"/>
              </a:rPr>
              <a:t>Wskaźnik pokazujący jaka część budżetu marketingowego inwestowana jest w bezpośrednią komunikację z konsumentem. Warto porównać wynik z danymi w kategorii..</a:t>
            </a:r>
            <a:endParaRPr/>
          </a:p>
          <a:p>
            <a:pPr indent="0" lvl="0" marL="0" rtl="0" algn="l">
              <a:lnSpc>
                <a:spcPct val="90000"/>
              </a:lnSpc>
              <a:spcBef>
                <a:spcPts val="1000"/>
              </a:spcBef>
              <a:spcAft>
                <a:spcPts val="0"/>
              </a:spcAft>
              <a:buSzPts val="3200"/>
              <a:buNone/>
            </a:pPr>
            <a:r>
              <a:rPr lang="pl-PL" sz="1200">
                <a:solidFill>
                  <a:srgbClr val="000000"/>
                </a:solidFill>
                <a:latin typeface="Arial"/>
                <a:ea typeface="Arial"/>
                <a:cs typeface="Arial"/>
                <a:sym typeface="Arial"/>
              </a:rPr>
              <a:t>Podstawowy wskaźnik efektywności wydatków marketingowych analizowany przez firmy konsultingowe</a:t>
            </a:r>
            <a:endParaRPr/>
          </a:p>
          <a:p>
            <a:pPr indent="0" lvl="0" marL="0" rtl="0" algn="l">
              <a:lnSpc>
                <a:spcPct val="90000"/>
              </a:lnSpc>
              <a:spcBef>
                <a:spcPts val="1000"/>
              </a:spcBef>
              <a:spcAft>
                <a:spcPts val="0"/>
              </a:spcAft>
              <a:buSzPts val="3200"/>
              <a:buNone/>
            </a:pPr>
            <a:r>
              <a:rPr lang="pl-PL" sz="1200">
                <a:solidFill>
                  <a:srgbClr val="000000"/>
                </a:solidFill>
                <a:latin typeface="Arial"/>
                <a:ea typeface="Arial"/>
                <a:cs typeface="Arial"/>
                <a:sym typeface="Arial"/>
              </a:rPr>
              <a:t> </a:t>
            </a:r>
            <a:endParaRPr sz="1200"/>
          </a:p>
          <a:p>
            <a:pPr indent="0" lvl="0" marL="0" rtl="0" algn="l">
              <a:lnSpc>
                <a:spcPct val="90000"/>
              </a:lnSpc>
              <a:spcBef>
                <a:spcPts val="1000"/>
              </a:spcBef>
              <a:spcAft>
                <a:spcPts val="0"/>
              </a:spcAft>
              <a:buSzPts val="3200"/>
              <a:buNone/>
            </a:pPr>
            <a:r>
              <a:t/>
            </a:r>
            <a:endParaRPr/>
          </a:p>
        </p:txBody>
      </p:sp>
      <p:sp>
        <p:nvSpPr>
          <p:cNvPr id="871" name="Google Shape;871;p9"/>
          <p:cNvSpPr txBox="1"/>
          <p:nvPr/>
        </p:nvSpPr>
        <p:spPr>
          <a:xfrm>
            <a:off x="9110495" y="672995"/>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Management reference</a:t>
            </a:r>
            <a:endParaRPr b="1" i="0" sz="2000" u="none" cap="none" strike="noStrike">
              <a:solidFill>
                <a:srgbClr val="000000"/>
              </a:solidFill>
              <a:latin typeface="Calibri"/>
              <a:ea typeface="Calibri"/>
              <a:cs typeface="Calibri"/>
              <a:sym typeface="Calibri"/>
            </a:endParaRPr>
          </a:p>
        </p:txBody>
      </p:sp>
      <p:cxnSp>
        <p:nvCxnSpPr>
          <p:cNvPr id="872" name="Google Shape;872;p9"/>
          <p:cNvCxnSpPr/>
          <p:nvPr/>
        </p:nvCxnSpPr>
        <p:spPr>
          <a:xfrm rot="10800000">
            <a:off x="168675" y="2825676"/>
            <a:ext cx="11875189" cy="0"/>
          </a:xfrm>
          <a:prstGeom prst="straightConnector1">
            <a:avLst/>
          </a:prstGeom>
          <a:noFill/>
          <a:ln cap="flat" cmpd="sng" w="9525">
            <a:solidFill>
              <a:schemeClr val="dk2"/>
            </a:solidFill>
            <a:prstDash val="solid"/>
            <a:round/>
            <a:headEnd len="sm" w="sm" type="none"/>
            <a:tailEnd len="sm" w="sm" type="none"/>
          </a:ln>
        </p:spPr>
      </p:cxnSp>
      <p:sp>
        <p:nvSpPr>
          <p:cNvPr id="873" name="Google Shape;873;p9"/>
          <p:cNvSpPr txBox="1"/>
          <p:nvPr/>
        </p:nvSpPr>
        <p:spPr>
          <a:xfrm>
            <a:off x="284223" y="2955095"/>
            <a:ext cx="28413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Udział: Wydatki na Media / Przychody ze sprzedaży [Alternatywa/ Uzupełnienie SOS]</a:t>
            </a:r>
            <a:endParaRPr b="0" i="0" sz="1200" u="none" cap="none" strike="noStrike">
              <a:solidFill>
                <a:srgbClr val="000000"/>
              </a:solidFill>
              <a:latin typeface="Arial"/>
              <a:ea typeface="Arial"/>
              <a:cs typeface="Arial"/>
              <a:sym typeface="Arial"/>
            </a:endParaRPr>
          </a:p>
        </p:txBody>
      </p:sp>
      <p:sp>
        <p:nvSpPr>
          <p:cNvPr id="874" name="Google Shape;874;p9"/>
          <p:cNvSpPr txBox="1"/>
          <p:nvPr/>
        </p:nvSpPr>
        <p:spPr>
          <a:xfrm>
            <a:off x="3318632" y="2771621"/>
            <a:ext cx="2824383" cy="61392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000000"/>
                </a:solidFill>
                <a:latin typeface="Arial"/>
                <a:ea typeface="Arial"/>
                <a:cs typeface="Arial"/>
                <a:sym typeface="Arial"/>
              </a:rPr>
              <a:t>Udział wydatków na media w całości przychodów ze sprzedaży   </a:t>
            </a:r>
            <a:br>
              <a:rPr b="0" i="0" lang="pl-PL" sz="1200" u="none" cap="none" strike="noStrike">
                <a:solidFill>
                  <a:srgbClr val="000000"/>
                </a:solidFill>
                <a:latin typeface="Arial"/>
                <a:ea typeface="Arial"/>
                <a:cs typeface="Arial"/>
                <a:sym typeface="Arial"/>
              </a:rPr>
            </a:br>
            <a:endParaRPr b="0" i="0" sz="1200" u="none" cap="none" strike="noStrike">
              <a:solidFill>
                <a:srgbClr val="000000"/>
              </a:solidFill>
              <a:latin typeface="Arial"/>
              <a:ea typeface="Arial"/>
              <a:cs typeface="Arial"/>
              <a:sym typeface="Arial"/>
            </a:endParaRPr>
          </a:p>
        </p:txBody>
      </p:sp>
      <p:sp>
        <p:nvSpPr>
          <p:cNvPr id="875" name="Google Shape;875;p9"/>
          <p:cNvSpPr txBox="1"/>
          <p:nvPr/>
        </p:nvSpPr>
        <p:spPr>
          <a:xfrm>
            <a:off x="9112304" y="2962542"/>
            <a:ext cx="2842120" cy="59399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Wskaźnik pomocny w uzgadnianiu strategii inwestycyjnej przedsiębiorstwa. Zazwyczaj mieści się w przedziale 1-15%  </a:t>
            </a:r>
            <a:endParaRPr b="0" i="0" sz="2200" u="none" cap="none" strike="noStrike">
              <a:solidFill>
                <a:srgbClr val="000000"/>
              </a:solidFill>
              <a:latin typeface="Arial"/>
              <a:ea typeface="Arial"/>
              <a:cs typeface="Arial"/>
              <a:sym typeface="Arial"/>
            </a:endParaRPr>
          </a:p>
        </p:txBody>
      </p:sp>
      <p:sp>
        <p:nvSpPr>
          <p:cNvPr id="876" name="Google Shape;876;p9"/>
          <p:cNvSpPr txBox="1"/>
          <p:nvPr/>
        </p:nvSpPr>
        <p:spPr>
          <a:xfrm>
            <a:off x="284223" y="3987338"/>
            <a:ext cx="2698343" cy="77896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Podział budżetu: long-effect brand building vs short-term sales activations</a:t>
            </a:r>
            <a:endParaRPr b="0" i="0" sz="1200" u="none" cap="none" strike="noStrike">
              <a:solidFill>
                <a:srgbClr val="000000"/>
              </a:solidFill>
              <a:latin typeface="Arial"/>
              <a:ea typeface="Arial"/>
              <a:cs typeface="Arial"/>
              <a:sym typeface="Arial"/>
            </a:endParaRPr>
          </a:p>
        </p:txBody>
      </p:sp>
      <p:cxnSp>
        <p:nvCxnSpPr>
          <p:cNvPr id="877" name="Google Shape;877;p9"/>
          <p:cNvCxnSpPr/>
          <p:nvPr/>
        </p:nvCxnSpPr>
        <p:spPr>
          <a:xfrm rot="10800000">
            <a:off x="136428" y="3730194"/>
            <a:ext cx="11875189" cy="0"/>
          </a:xfrm>
          <a:prstGeom prst="straightConnector1">
            <a:avLst/>
          </a:prstGeom>
          <a:noFill/>
          <a:ln cap="flat" cmpd="sng" w="9525">
            <a:solidFill>
              <a:schemeClr val="dk2"/>
            </a:solidFill>
            <a:prstDash val="solid"/>
            <a:round/>
            <a:headEnd len="sm" w="sm" type="none"/>
            <a:tailEnd len="sm" w="sm" type="none"/>
          </a:ln>
        </p:spPr>
      </p:cxnSp>
      <p:sp>
        <p:nvSpPr>
          <p:cNvPr id="878" name="Google Shape;878;p9"/>
          <p:cNvSpPr txBox="1"/>
          <p:nvPr/>
        </p:nvSpPr>
        <p:spPr>
          <a:xfrm>
            <a:off x="3372310" y="3973517"/>
            <a:ext cx="2824383" cy="128412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Podział budżetu kampanii na szybką aktywację sprzedaży [ zwiększenie sprzedaży w cyklu zakupowym] i nakierowane na długoterminową budowę marki [zwiększene preferencji zakupowych w stosunku do marki] </a:t>
            </a:r>
            <a:br>
              <a:rPr b="0" i="0" lang="pl-PL" sz="1200" u="none" cap="none" strike="noStrike">
                <a:solidFill>
                  <a:srgbClr val="000000"/>
                </a:solidFill>
                <a:latin typeface="Arial"/>
                <a:ea typeface="Arial"/>
                <a:cs typeface="Arial"/>
                <a:sym typeface="Arial"/>
              </a:rPr>
            </a:b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79" name="Google Shape;879;p9"/>
          <p:cNvSpPr txBox="1"/>
          <p:nvPr/>
        </p:nvSpPr>
        <p:spPr>
          <a:xfrm>
            <a:off x="9169497" y="3928091"/>
            <a:ext cx="2842120" cy="110364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2200" u="none" cap="none" strike="noStrike">
              <a:solidFill>
                <a:srgbClr val="000000"/>
              </a:solidFill>
              <a:latin typeface="Arial"/>
              <a:ea typeface="Arial"/>
              <a:cs typeface="Arial"/>
              <a:sym typeface="Arial"/>
            </a:endParaRPr>
          </a:p>
        </p:txBody>
      </p:sp>
      <p:sp>
        <p:nvSpPr>
          <p:cNvPr id="880" name="Google Shape;880;p9"/>
          <p:cNvSpPr txBox="1"/>
          <p:nvPr/>
        </p:nvSpPr>
        <p:spPr>
          <a:xfrm>
            <a:off x="3302815" y="1172437"/>
            <a:ext cx="2841300" cy="1503095"/>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rgbClr val="000000"/>
                </a:solidFill>
                <a:latin typeface="Arial"/>
                <a:ea typeface="Arial"/>
                <a:cs typeface="Arial"/>
                <a:sym typeface="Arial"/>
              </a:rPr>
              <a:t>Working A&amp;M – to suma wydatków na bezpośrednią komunikację z konsumentem: koszt emisji reklam w mediach czy koszty samplingu.</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rgbClr val="000000"/>
                </a:solidFill>
                <a:latin typeface="Arial"/>
                <a:ea typeface="Arial"/>
                <a:cs typeface="Arial"/>
                <a:sym typeface="Arial"/>
              </a:rPr>
              <a:t>Non-Workin A&amp;M to suma kosztów obsługi agencji, koszty produkcji reklamowej ATL &amp; BTL, koszty badań etc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p:txBody>
      </p:sp>
      <p:sp>
        <p:nvSpPr>
          <p:cNvPr id="881" name="Google Shape;881;p9"/>
          <p:cNvSpPr txBox="1"/>
          <p:nvPr/>
        </p:nvSpPr>
        <p:spPr>
          <a:xfrm>
            <a:off x="6459683" y="3026700"/>
            <a:ext cx="2440139" cy="48757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Dane własne reklamodawcy</a:t>
            </a:r>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rPr b="0" i="0" lang="pl-PL" sz="2200" u="none" cap="none" strike="noStrike">
                <a:solidFill>
                  <a:schemeClr val="dk1"/>
                </a:solidFill>
                <a:latin typeface="Arial"/>
                <a:ea typeface="Arial"/>
                <a:cs typeface="Arial"/>
                <a:sym typeface="Arial"/>
              </a:rPr>
              <a:t> </a:t>
            </a:r>
            <a:endParaRPr/>
          </a:p>
        </p:txBody>
      </p:sp>
      <p:sp>
        <p:nvSpPr>
          <p:cNvPr id="882" name="Google Shape;882;p9"/>
          <p:cNvSpPr txBox="1"/>
          <p:nvPr/>
        </p:nvSpPr>
        <p:spPr>
          <a:xfrm>
            <a:off x="6434528" y="3995844"/>
            <a:ext cx="2440139" cy="48757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Dane własne reklamodawcy</a:t>
            </a:r>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rPr b="0" i="0" lang="pl-PL" sz="2200" u="none" cap="none" strike="noStrike">
                <a:solidFill>
                  <a:schemeClr val="dk1"/>
                </a:solidFill>
                <a:latin typeface="Arial"/>
                <a:ea typeface="Arial"/>
                <a:cs typeface="Arial"/>
                <a:sym typeface="Arial"/>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Poppins Black"/>
              <a:buNone/>
            </a:pPr>
            <a:r>
              <a:rPr lang="pl-PL" sz="2800"/>
              <a:t>Tłumaczą nam, że są inne cele marketingu niż zrobienie sprzedaży w kwartale</a:t>
            </a:r>
            <a:endParaRPr/>
          </a:p>
        </p:txBody>
      </p:sp>
      <p:pic>
        <p:nvPicPr>
          <p:cNvPr descr="The two most important charts in marketing - and why they matter now more  than ever — Thinking Unstuck" id="888" name="Google Shape;888;p10"/>
          <p:cNvPicPr preferRelativeResize="0"/>
          <p:nvPr/>
        </p:nvPicPr>
        <p:blipFill rotWithShape="1">
          <a:blip r:embed="rId3">
            <a:alphaModFix/>
          </a:blip>
          <a:srcRect b="0" l="0" r="0" t="0"/>
          <a:stretch/>
        </p:blipFill>
        <p:spPr>
          <a:xfrm>
            <a:off x="1562058" y="1957842"/>
            <a:ext cx="8838940" cy="4177780"/>
          </a:xfrm>
          <a:prstGeom prst="rect">
            <a:avLst/>
          </a:prstGeom>
          <a:noFill/>
          <a:ln>
            <a:noFill/>
          </a:ln>
        </p:spPr>
      </p:pic>
      <p:sp>
        <p:nvSpPr>
          <p:cNvPr id="889" name="Google Shape;889;p10"/>
          <p:cNvSpPr txBox="1"/>
          <p:nvPr/>
        </p:nvSpPr>
        <p:spPr>
          <a:xfrm>
            <a:off x="293797" y="6226702"/>
            <a:ext cx="1792638" cy="40011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4D4D4D"/>
              </a:buClr>
              <a:buSzPts val="1000"/>
              <a:buFont typeface="Arial"/>
              <a:buNone/>
            </a:pPr>
            <a:r>
              <a:rPr b="0" i="0" lang="pl-PL" sz="1000" u="none" cap="none" strike="noStrike">
                <a:solidFill>
                  <a:srgbClr val="4D4D4D"/>
                </a:solidFill>
                <a:latin typeface="Poppins"/>
                <a:ea typeface="Poppins"/>
                <a:cs typeface="Poppins"/>
                <a:sym typeface="Poppins"/>
              </a:rPr>
              <a:t>Źródło:</a:t>
            </a:r>
            <a:endParaRPr b="0" i="0" sz="1000" u="none" cap="none" strike="noStrike">
              <a:solidFill>
                <a:srgbClr val="4D4D4D"/>
              </a:solidFill>
              <a:latin typeface="Poppins"/>
              <a:ea typeface="Poppins"/>
              <a:cs typeface="Poppins"/>
              <a:sym typeface="Poppins"/>
            </a:endParaRPr>
          </a:p>
        </p:txBody>
      </p:sp>
      <p:pic>
        <p:nvPicPr>
          <p:cNvPr descr="IPA Logo PNG Transparent – Brands Logos" id="890" name="Google Shape;890;p10"/>
          <p:cNvPicPr preferRelativeResize="0"/>
          <p:nvPr/>
        </p:nvPicPr>
        <p:blipFill rotWithShape="1">
          <a:blip r:embed="rId4">
            <a:alphaModFix/>
          </a:blip>
          <a:srcRect b="0" l="0" r="0" t="0"/>
          <a:stretch/>
        </p:blipFill>
        <p:spPr>
          <a:xfrm>
            <a:off x="931506" y="6244195"/>
            <a:ext cx="365124" cy="365124"/>
          </a:xfrm>
          <a:prstGeom prst="rect">
            <a:avLst/>
          </a:prstGeom>
          <a:noFill/>
          <a:ln>
            <a:noFill/>
          </a:ln>
        </p:spPr>
      </p:pic>
      <p:sp>
        <p:nvSpPr>
          <p:cNvPr id="891" name="Google Shape;891;p10"/>
          <p:cNvSpPr txBox="1"/>
          <p:nvPr/>
        </p:nvSpPr>
        <p:spPr>
          <a:xfrm>
            <a:off x="5815584" y="1357678"/>
            <a:ext cx="3035808" cy="6001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100" u="none" cap="none" strike="noStrike">
                <a:solidFill>
                  <a:srgbClr val="000000"/>
                </a:solidFill>
                <a:latin typeface="Arial"/>
                <a:ea typeface="Arial"/>
                <a:cs typeface="Arial"/>
                <a:sym typeface="Arial"/>
              </a:rPr>
              <a:t>Brand Development: </a:t>
            </a:r>
            <a:endParaRPr/>
          </a:p>
          <a:p>
            <a:pPr indent="0" lvl="0" marL="0" marR="0" rtl="0" algn="ctr">
              <a:lnSpc>
                <a:spcPct val="100000"/>
              </a:lnSpc>
              <a:spcBef>
                <a:spcPts val="0"/>
              </a:spcBef>
              <a:spcAft>
                <a:spcPts val="0"/>
              </a:spcAft>
              <a:buNone/>
            </a:pPr>
            <a:r>
              <a:rPr b="0" i="0" lang="pl-PL" sz="1100" u="none" cap="none" strike="noStrike">
                <a:solidFill>
                  <a:srgbClr val="000000"/>
                </a:solidFill>
                <a:latin typeface="Arial"/>
                <a:ea typeface="Arial"/>
                <a:cs typeface="Arial"/>
                <a:sym typeface="Arial"/>
              </a:rPr>
              <a:t>Broad targeting – All potential category buyers</a:t>
            </a:r>
            <a:endParaRPr b="0" i="0" sz="1100" u="none" cap="none" strike="noStrike">
              <a:solidFill>
                <a:srgbClr val="000000"/>
              </a:solidFill>
              <a:latin typeface="Arial"/>
              <a:ea typeface="Arial"/>
              <a:cs typeface="Arial"/>
              <a:sym typeface="Arial"/>
            </a:endParaRPr>
          </a:p>
        </p:txBody>
      </p:sp>
      <p:sp>
        <p:nvSpPr>
          <p:cNvPr id="892" name="Google Shape;892;p10"/>
          <p:cNvSpPr txBox="1"/>
          <p:nvPr/>
        </p:nvSpPr>
        <p:spPr>
          <a:xfrm>
            <a:off x="1725168" y="1854886"/>
            <a:ext cx="3035808"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100" u="none" cap="none" strike="noStrike">
                <a:solidFill>
                  <a:srgbClr val="000000"/>
                </a:solidFill>
                <a:latin typeface="Arial"/>
                <a:ea typeface="Arial"/>
                <a:cs typeface="Arial"/>
                <a:sym typeface="Arial"/>
              </a:rPr>
              <a:t>Focused - those in buying process</a:t>
            </a:r>
            <a:endParaRPr b="0" i="0" sz="1100" u="none" cap="none" strike="noStrike">
              <a:solidFill>
                <a:srgbClr val="000000"/>
              </a:solidFill>
              <a:latin typeface="Arial"/>
              <a:ea typeface="Arial"/>
              <a:cs typeface="Arial"/>
              <a:sym typeface="Arial"/>
            </a:endParaRPr>
          </a:p>
        </p:txBody>
      </p:sp>
      <p:sp>
        <p:nvSpPr>
          <p:cNvPr id="893" name="Google Shape;893;p10"/>
          <p:cNvSpPr txBox="1"/>
          <p:nvPr/>
        </p:nvSpPr>
        <p:spPr>
          <a:xfrm>
            <a:off x="10055612" y="1985691"/>
            <a:ext cx="2243068"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100" u="none" cap="none" strike="noStrike">
                <a:solidFill>
                  <a:srgbClr val="000000"/>
                </a:solidFill>
                <a:latin typeface="Arial"/>
                <a:ea typeface="Arial"/>
                <a:cs typeface="Arial"/>
                <a:sym typeface="Arial"/>
              </a:rPr>
              <a:t>Creates long-lasting effects, usually with some but less prominent Activation effects during the campaign period</a:t>
            </a:r>
            <a:endParaRPr/>
          </a:p>
        </p:txBody>
      </p:sp>
      <p:sp>
        <p:nvSpPr>
          <p:cNvPr id="894" name="Google Shape;894;p10"/>
          <p:cNvSpPr txBox="1"/>
          <p:nvPr/>
        </p:nvSpPr>
        <p:spPr>
          <a:xfrm>
            <a:off x="10055612" y="3701042"/>
            <a:ext cx="2243068" cy="9387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100" u="none" cap="none" strike="noStrike">
                <a:solidFill>
                  <a:srgbClr val="000000"/>
                </a:solidFill>
                <a:latin typeface="Arial"/>
                <a:ea typeface="Arial"/>
                <a:cs typeface="Arial"/>
                <a:sym typeface="Arial"/>
              </a:rPr>
              <a:t>Creates effects quickly, especially for Activation/ purchase interest, but with diminishing effects after campaign period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8" name="Shape 898"/>
        <p:cNvGrpSpPr/>
        <p:nvPr/>
      </p:nvGrpSpPr>
      <p:grpSpPr>
        <a:xfrm>
          <a:off x="0" y="0"/>
          <a:ext cx="0" cy="0"/>
          <a:chOff x="0" y="0"/>
          <a:chExt cx="0" cy="0"/>
        </a:xfrm>
      </p:grpSpPr>
      <p:sp>
        <p:nvSpPr>
          <p:cNvPr id="899" name="Google Shape;899;p11"/>
          <p:cNvSpPr txBox="1"/>
          <p:nvPr>
            <p:ph idx="1" type="body"/>
          </p:nvPr>
        </p:nvSpPr>
        <p:spPr>
          <a:xfrm>
            <a:off x="282320" y="1161327"/>
            <a:ext cx="10521148" cy="3448113"/>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1000"/>
              </a:spcBef>
              <a:spcAft>
                <a:spcPts val="0"/>
              </a:spcAft>
              <a:buClr>
                <a:schemeClr val="dk1"/>
              </a:buClr>
              <a:buSzPts val="3200"/>
              <a:buNone/>
            </a:pPr>
            <a:r>
              <a:rPr lang="pl-PL"/>
              <a:t>kkk</a:t>
            </a:r>
            <a:endParaRPr/>
          </a:p>
          <a:p>
            <a:pPr indent="0" lvl="0" marL="228600" rtl="0" algn="l">
              <a:lnSpc>
                <a:spcPct val="90000"/>
              </a:lnSpc>
              <a:spcBef>
                <a:spcPts val="1000"/>
              </a:spcBef>
              <a:spcAft>
                <a:spcPts val="0"/>
              </a:spcAft>
              <a:buSzPts val="3200"/>
              <a:buNone/>
            </a:pPr>
            <a:r>
              <a:t/>
            </a:r>
            <a:endParaRPr/>
          </a:p>
        </p:txBody>
      </p:sp>
      <p:pic>
        <p:nvPicPr>
          <p:cNvPr id="900" name="Google Shape;900;p11"/>
          <p:cNvPicPr preferRelativeResize="0"/>
          <p:nvPr/>
        </p:nvPicPr>
        <p:blipFill rotWithShape="1">
          <a:blip r:embed="rId3">
            <a:alphaModFix/>
          </a:blip>
          <a:srcRect b="0" l="0" r="0" t="0"/>
          <a:stretch/>
        </p:blipFill>
        <p:spPr>
          <a:xfrm>
            <a:off x="194799" y="328218"/>
            <a:ext cx="11714881" cy="64365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pic>
        <p:nvPicPr>
          <p:cNvPr id="905" name="Google Shape;905;p14"/>
          <p:cNvPicPr preferRelativeResize="0"/>
          <p:nvPr/>
        </p:nvPicPr>
        <p:blipFill rotWithShape="1">
          <a:blip r:embed="rId3">
            <a:alphaModFix/>
          </a:blip>
          <a:srcRect b="0" l="0" r="0" t="0"/>
          <a:stretch/>
        </p:blipFill>
        <p:spPr>
          <a:xfrm>
            <a:off x="1214576" y="0"/>
            <a:ext cx="9762848"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9" name="Shape 909"/>
        <p:cNvGrpSpPr/>
        <p:nvPr/>
      </p:nvGrpSpPr>
      <p:grpSpPr>
        <a:xfrm>
          <a:off x="0" y="0"/>
          <a:ext cx="0" cy="0"/>
          <a:chOff x="0" y="0"/>
          <a:chExt cx="0" cy="0"/>
        </a:xfrm>
      </p:grpSpPr>
      <p:sp>
        <p:nvSpPr>
          <p:cNvPr id="910" name="Google Shape;910;p19"/>
          <p:cNvSpPr txBox="1"/>
          <p:nvPr>
            <p:ph idx="1" type="body"/>
          </p:nvPr>
        </p:nvSpPr>
        <p:spPr>
          <a:xfrm>
            <a:off x="282320" y="1161327"/>
            <a:ext cx="10521148" cy="3448113"/>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1000"/>
              </a:spcBef>
              <a:spcAft>
                <a:spcPts val="0"/>
              </a:spcAft>
              <a:buClr>
                <a:schemeClr val="dk1"/>
              </a:buClr>
              <a:buSzPts val="3200"/>
              <a:buNone/>
            </a:pPr>
            <a:r>
              <a:rPr lang="pl-PL"/>
              <a:t>kkk</a:t>
            </a:r>
            <a:endParaRPr/>
          </a:p>
          <a:p>
            <a:pPr indent="0" lvl="0" marL="228600" rtl="0" algn="l">
              <a:lnSpc>
                <a:spcPct val="90000"/>
              </a:lnSpc>
              <a:spcBef>
                <a:spcPts val="1000"/>
              </a:spcBef>
              <a:spcAft>
                <a:spcPts val="0"/>
              </a:spcAft>
              <a:buSzPts val="3200"/>
              <a:buNone/>
            </a:pPr>
            <a:r>
              <a:t/>
            </a:r>
            <a:endParaRPr/>
          </a:p>
        </p:txBody>
      </p:sp>
      <p:pic>
        <p:nvPicPr>
          <p:cNvPr id="911" name="Google Shape;911;p19"/>
          <p:cNvPicPr preferRelativeResize="0"/>
          <p:nvPr/>
        </p:nvPicPr>
        <p:blipFill rotWithShape="1">
          <a:blip r:embed="rId3">
            <a:alphaModFix/>
          </a:blip>
          <a:srcRect b="0" l="0" r="0" t="0"/>
          <a:stretch/>
        </p:blipFill>
        <p:spPr>
          <a:xfrm>
            <a:off x="0" y="62682"/>
            <a:ext cx="12192000" cy="673263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191"/>
          <p:cNvSpPr txBox="1"/>
          <p:nvPr>
            <p:ph idx="1" type="body"/>
          </p:nvPr>
        </p:nvSpPr>
        <p:spPr>
          <a:xfrm>
            <a:off x="147762" y="1148098"/>
            <a:ext cx="2841300" cy="526665"/>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Indeks cenowy</a:t>
            </a:r>
            <a:endParaRPr/>
          </a:p>
        </p:txBody>
      </p:sp>
      <p:sp>
        <p:nvSpPr>
          <p:cNvPr id="917" name="Google Shape;917;p191"/>
          <p:cNvSpPr txBox="1"/>
          <p:nvPr/>
        </p:nvSpPr>
        <p:spPr>
          <a:xfrm>
            <a:off x="441020" y="630908"/>
            <a:ext cx="3683400" cy="52666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Miernik</a:t>
            </a:r>
            <a:endParaRPr b="1" i="0" sz="2000" u="none" cap="none" strike="noStrike">
              <a:solidFill>
                <a:srgbClr val="000000"/>
              </a:solidFill>
              <a:latin typeface="Calibri"/>
              <a:ea typeface="Calibri"/>
              <a:cs typeface="Calibri"/>
              <a:sym typeface="Calibri"/>
            </a:endParaRPr>
          </a:p>
        </p:txBody>
      </p:sp>
      <p:sp>
        <p:nvSpPr>
          <p:cNvPr id="918" name="Google Shape;918;p191"/>
          <p:cNvSpPr txBox="1"/>
          <p:nvPr/>
        </p:nvSpPr>
        <p:spPr>
          <a:xfrm>
            <a:off x="3842910" y="551574"/>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Definicja</a:t>
            </a:r>
            <a:endParaRPr b="1" i="0" sz="2000" u="none" cap="none" strike="noStrike">
              <a:solidFill>
                <a:srgbClr val="000000"/>
              </a:solidFill>
              <a:latin typeface="Calibri"/>
              <a:ea typeface="Calibri"/>
              <a:cs typeface="Calibri"/>
              <a:sym typeface="Calibri"/>
            </a:endParaRPr>
          </a:p>
        </p:txBody>
      </p:sp>
      <p:cxnSp>
        <p:nvCxnSpPr>
          <p:cNvPr id="919" name="Google Shape;919;p191"/>
          <p:cNvCxnSpPr/>
          <p:nvPr/>
        </p:nvCxnSpPr>
        <p:spPr>
          <a:xfrm>
            <a:off x="3179200" y="981793"/>
            <a:ext cx="0" cy="5575800"/>
          </a:xfrm>
          <a:prstGeom prst="straightConnector1">
            <a:avLst/>
          </a:prstGeom>
          <a:noFill/>
          <a:ln cap="flat" cmpd="sng" w="9525">
            <a:solidFill>
              <a:schemeClr val="dk2"/>
            </a:solidFill>
            <a:prstDash val="solid"/>
            <a:round/>
            <a:headEnd len="sm" w="sm" type="none"/>
            <a:tailEnd len="sm" w="sm" type="none"/>
          </a:ln>
        </p:spPr>
      </p:cxnSp>
      <p:cxnSp>
        <p:nvCxnSpPr>
          <p:cNvPr id="920" name="Google Shape;920;p191"/>
          <p:cNvCxnSpPr/>
          <p:nvPr/>
        </p:nvCxnSpPr>
        <p:spPr>
          <a:xfrm>
            <a:off x="6187303" y="1074119"/>
            <a:ext cx="0" cy="5575800"/>
          </a:xfrm>
          <a:prstGeom prst="straightConnector1">
            <a:avLst/>
          </a:prstGeom>
          <a:noFill/>
          <a:ln cap="flat" cmpd="sng" w="9525">
            <a:solidFill>
              <a:schemeClr val="dk2"/>
            </a:solidFill>
            <a:prstDash val="solid"/>
            <a:round/>
            <a:headEnd len="sm" w="sm" type="none"/>
            <a:tailEnd len="sm" w="sm" type="none"/>
          </a:ln>
        </p:spPr>
      </p:cxnSp>
      <p:sp>
        <p:nvSpPr>
          <p:cNvPr id="921" name="Google Shape;921;p191"/>
          <p:cNvSpPr txBox="1"/>
          <p:nvPr/>
        </p:nvSpPr>
        <p:spPr>
          <a:xfrm>
            <a:off x="6460507" y="565596"/>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Źródło  danych</a:t>
            </a:r>
            <a:endParaRPr b="1" i="0" sz="2000" u="none" cap="none" strike="noStrike">
              <a:solidFill>
                <a:srgbClr val="000000"/>
              </a:solidFill>
              <a:latin typeface="Calibri"/>
              <a:ea typeface="Calibri"/>
              <a:cs typeface="Calibri"/>
              <a:sym typeface="Calibri"/>
            </a:endParaRPr>
          </a:p>
        </p:txBody>
      </p:sp>
      <p:cxnSp>
        <p:nvCxnSpPr>
          <p:cNvPr id="922" name="Google Shape;922;p191"/>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923" name="Google Shape;923;p191"/>
          <p:cNvSpPr txBox="1"/>
          <p:nvPr/>
        </p:nvSpPr>
        <p:spPr>
          <a:xfrm>
            <a:off x="9195406" y="563669"/>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Management reference</a:t>
            </a:r>
            <a:endParaRPr b="1" i="0" sz="2000" u="none" cap="none" strike="noStrike">
              <a:solidFill>
                <a:srgbClr val="000000"/>
              </a:solidFill>
              <a:latin typeface="Calibri"/>
              <a:ea typeface="Calibri"/>
              <a:cs typeface="Calibri"/>
              <a:sym typeface="Calibri"/>
            </a:endParaRPr>
          </a:p>
        </p:txBody>
      </p:sp>
      <p:cxnSp>
        <p:nvCxnSpPr>
          <p:cNvPr id="924" name="Google Shape;924;p191"/>
          <p:cNvCxnSpPr/>
          <p:nvPr/>
        </p:nvCxnSpPr>
        <p:spPr>
          <a:xfrm rot="10800000">
            <a:off x="35469" y="2962361"/>
            <a:ext cx="11875189" cy="0"/>
          </a:xfrm>
          <a:prstGeom prst="straightConnector1">
            <a:avLst/>
          </a:prstGeom>
          <a:noFill/>
          <a:ln cap="flat" cmpd="sng" w="9525">
            <a:solidFill>
              <a:schemeClr val="dk2"/>
            </a:solidFill>
            <a:prstDash val="solid"/>
            <a:round/>
            <a:headEnd len="sm" w="sm" type="none"/>
            <a:tailEnd len="sm" w="sm" type="none"/>
          </a:ln>
        </p:spPr>
      </p:cxnSp>
      <p:sp>
        <p:nvSpPr>
          <p:cNvPr id="925" name="Google Shape;925;p191"/>
          <p:cNvSpPr txBox="1"/>
          <p:nvPr/>
        </p:nvSpPr>
        <p:spPr>
          <a:xfrm>
            <a:off x="147762" y="3066321"/>
            <a:ext cx="2841300" cy="181295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Dystrybucja numeryczna</a:t>
            </a:r>
            <a:endParaRPr/>
          </a:p>
        </p:txBody>
      </p:sp>
      <p:sp>
        <p:nvSpPr>
          <p:cNvPr id="926" name="Google Shape;926;p191"/>
          <p:cNvSpPr txBox="1"/>
          <p:nvPr/>
        </p:nvSpPr>
        <p:spPr>
          <a:xfrm>
            <a:off x="9068538" y="2908548"/>
            <a:ext cx="2842120" cy="190527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000" u="none" cap="none" strike="noStrike">
                <a:solidFill>
                  <a:srgbClr val="000000"/>
                </a:solidFill>
                <a:latin typeface="Arial"/>
                <a:ea typeface="Arial"/>
                <a:cs typeface="Arial"/>
                <a:sym typeface="Arial"/>
              </a:rPr>
              <a:t>Do jakiego % sklepów docieramy z naszym produktem/kategorią w danym kanale dystrybucji, czyli jak szeroko nasze produkty są dostępne.</a:t>
            </a:r>
            <a:endParaRPr/>
          </a:p>
          <a:p>
            <a:pPr indent="0" lvl="0" marL="0" marR="0" rtl="0" algn="l">
              <a:lnSpc>
                <a:spcPct val="90000"/>
              </a:lnSpc>
              <a:spcBef>
                <a:spcPts val="1000"/>
              </a:spcBef>
              <a:spcAft>
                <a:spcPts val="0"/>
              </a:spcAft>
              <a:buClr>
                <a:srgbClr val="000000"/>
              </a:buClr>
              <a:buSzPts val="3200"/>
              <a:buFont typeface="Arial"/>
              <a:buNone/>
            </a:pPr>
            <a:r>
              <a:rPr b="0" i="0" lang="pl-PL" sz="1000" u="sng" cap="none" strike="noStrike">
                <a:solidFill>
                  <a:srgbClr val="000000"/>
                </a:solidFill>
                <a:latin typeface="Arial"/>
                <a:ea typeface="Arial"/>
                <a:cs typeface="Arial"/>
                <a:sym typeface="Arial"/>
              </a:rPr>
              <a:t>Wysoki wskaźnik: </a:t>
            </a:r>
            <a:r>
              <a:rPr b="0" i="0" lang="pl-PL" sz="1000" u="none" cap="none" strike="noStrike">
                <a:solidFill>
                  <a:srgbClr val="000000"/>
                </a:solidFill>
                <a:latin typeface="Arial"/>
                <a:ea typeface="Arial"/>
                <a:cs typeface="Arial"/>
                <a:sym typeface="Arial"/>
              </a:rPr>
              <a:t>produkt jest dostępny w wielu punktach sprzedaży, co może zwiększać szanse na zakup przez konsumentów.</a:t>
            </a:r>
            <a:endParaRPr/>
          </a:p>
          <a:p>
            <a:pPr indent="0" lvl="0" marL="0" marR="0" rtl="0" algn="l">
              <a:lnSpc>
                <a:spcPct val="90000"/>
              </a:lnSpc>
              <a:spcBef>
                <a:spcPts val="1000"/>
              </a:spcBef>
              <a:spcAft>
                <a:spcPts val="0"/>
              </a:spcAft>
              <a:buClr>
                <a:srgbClr val="000000"/>
              </a:buClr>
              <a:buSzPts val="3200"/>
              <a:buFont typeface="Arial"/>
              <a:buNone/>
            </a:pPr>
            <a:r>
              <a:rPr b="0" i="0" lang="pl-PL" sz="1000" u="sng" cap="none" strike="noStrike">
                <a:solidFill>
                  <a:srgbClr val="000000"/>
                </a:solidFill>
                <a:latin typeface="Arial"/>
                <a:ea typeface="Arial"/>
                <a:cs typeface="Arial"/>
                <a:sym typeface="Arial"/>
              </a:rPr>
              <a:t>Niski wskaźnik: </a:t>
            </a:r>
            <a:r>
              <a:rPr b="0" i="0" lang="pl-PL" sz="1000" u="none" cap="none" strike="noStrike">
                <a:solidFill>
                  <a:srgbClr val="000000"/>
                </a:solidFill>
                <a:latin typeface="Arial"/>
                <a:ea typeface="Arial"/>
                <a:cs typeface="Arial"/>
                <a:sym typeface="Arial"/>
              </a:rPr>
              <a:t>może wskazywać na problemy z dostępnością, co może wpływać negatywnie na sprzedaż</a:t>
            </a:r>
            <a:endParaRPr/>
          </a:p>
          <a:p>
            <a:pPr indent="0" lvl="0" marL="0" marR="0" rtl="0" algn="l">
              <a:lnSpc>
                <a:spcPct val="90000"/>
              </a:lnSpc>
              <a:spcBef>
                <a:spcPts val="1000"/>
              </a:spcBef>
              <a:spcAft>
                <a:spcPts val="0"/>
              </a:spcAft>
              <a:buClr>
                <a:srgbClr val="000000"/>
              </a:buClr>
              <a:buSzPts val="32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000" u="none" cap="none" strike="noStrike">
              <a:solidFill>
                <a:srgbClr val="000000"/>
              </a:solidFill>
              <a:latin typeface="Arial"/>
              <a:ea typeface="Arial"/>
              <a:cs typeface="Arial"/>
              <a:sym typeface="Arial"/>
            </a:endParaRPr>
          </a:p>
        </p:txBody>
      </p:sp>
      <p:sp>
        <p:nvSpPr>
          <p:cNvPr id="927" name="Google Shape;927;p191"/>
          <p:cNvSpPr txBox="1"/>
          <p:nvPr/>
        </p:nvSpPr>
        <p:spPr>
          <a:xfrm>
            <a:off x="159625" y="5162326"/>
            <a:ext cx="2841300" cy="1050734"/>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Dystrybucja ważona</a:t>
            </a:r>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p:txBody>
      </p:sp>
      <p:cxnSp>
        <p:nvCxnSpPr>
          <p:cNvPr id="928" name="Google Shape;928;p191"/>
          <p:cNvCxnSpPr/>
          <p:nvPr/>
        </p:nvCxnSpPr>
        <p:spPr>
          <a:xfrm rot="10800000">
            <a:off x="74282" y="5055303"/>
            <a:ext cx="11875189" cy="0"/>
          </a:xfrm>
          <a:prstGeom prst="straightConnector1">
            <a:avLst/>
          </a:prstGeom>
          <a:noFill/>
          <a:ln cap="flat" cmpd="sng" w="9525">
            <a:solidFill>
              <a:schemeClr val="dk2"/>
            </a:solidFill>
            <a:prstDash val="solid"/>
            <a:round/>
            <a:headEnd len="sm" w="sm" type="none"/>
            <a:tailEnd len="sm" w="sm" type="none"/>
          </a:ln>
        </p:spPr>
      </p:cxnSp>
      <p:sp>
        <p:nvSpPr>
          <p:cNvPr id="929" name="Google Shape;929;p191"/>
          <p:cNvSpPr txBox="1"/>
          <p:nvPr/>
        </p:nvSpPr>
        <p:spPr>
          <a:xfrm>
            <a:off x="6358401" y="5146261"/>
            <a:ext cx="2347310" cy="91798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Raporty sprzedaży detalicznej (Nielsen)</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Dane od sieci handlowych</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p:txBody>
      </p:sp>
      <p:sp>
        <p:nvSpPr>
          <p:cNvPr id="930" name="Google Shape;930;p191"/>
          <p:cNvSpPr txBox="1"/>
          <p:nvPr/>
        </p:nvSpPr>
        <p:spPr>
          <a:xfrm>
            <a:off x="9045850" y="4997552"/>
            <a:ext cx="2842120" cy="174858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900" u="none" cap="none" strike="noStrike">
                <a:solidFill>
                  <a:srgbClr val="000000"/>
                </a:solidFill>
                <a:latin typeface="Arial"/>
                <a:ea typeface="Arial"/>
                <a:cs typeface="Arial"/>
                <a:sym typeface="Arial"/>
              </a:rPr>
              <a:t>Pozwala ocenić jak dobrze dany produkt jest dostępny na rynku w porównaniu do konkurencji. </a:t>
            </a:r>
            <a:r>
              <a:rPr b="0" i="0" lang="pl-PL" sz="900" u="none" cap="none" strike="noStrike">
                <a:solidFill>
                  <a:srgbClr val="000000"/>
                </a:solidFill>
                <a:latin typeface="Arial"/>
                <a:ea typeface="Arial"/>
                <a:cs typeface="Arial"/>
                <a:sym typeface="Arial"/>
              </a:rPr>
              <a:t>W jakim stopniu produkt jest obecny w najważniejszych punktach sprzedaży. Pozwala zidentyfikować obszary, gdzie produkty są słabo reprezentowane.</a:t>
            </a:r>
            <a:endParaRPr/>
          </a:p>
          <a:p>
            <a:pPr indent="0" lvl="0" marL="0" marR="0" rtl="0" algn="l">
              <a:lnSpc>
                <a:spcPct val="90000"/>
              </a:lnSpc>
              <a:spcBef>
                <a:spcPts val="1000"/>
              </a:spcBef>
              <a:spcAft>
                <a:spcPts val="0"/>
              </a:spcAft>
              <a:buClr>
                <a:srgbClr val="000000"/>
              </a:buClr>
              <a:buSzPts val="3200"/>
              <a:buFont typeface="Arial"/>
              <a:buNone/>
            </a:pPr>
            <a:r>
              <a:rPr b="0" i="0" lang="pl-PL" sz="900" u="sng" cap="none" strike="noStrike">
                <a:solidFill>
                  <a:srgbClr val="000000"/>
                </a:solidFill>
                <a:latin typeface="Arial"/>
                <a:ea typeface="Arial"/>
                <a:cs typeface="Arial"/>
                <a:sym typeface="Arial"/>
              </a:rPr>
              <a:t>Wysoki wskaźnik: </a:t>
            </a:r>
            <a:r>
              <a:rPr b="0" i="0" lang="pl-PL" sz="900" u="none" cap="none" strike="noStrike">
                <a:solidFill>
                  <a:srgbClr val="000000"/>
                </a:solidFill>
                <a:latin typeface="Arial"/>
                <a:ea typeface="Arial"/>
                <a:cs typeface="Arial"/>
                <a:sym typeface="Arial"/>
              </a:rPr>
              <a:t>Sugeruje, że produkt jest dobrze dystrybuowany i obecny w istotnych punktach sprzedaży, co może przekładać się na wyższą sprzedaż.</a:t>
            </a:r>
            <a:endParaRPr/>
          </a:p>
          <a:p>
            <a:pPr indent="0" lvl="0" marL="0" marR="0" rtl="0" algn="l">
              <a:lnSpc>
                <a:spcPct val="90000"/>
              </a:lnSpc>
              <a:spcBef>
                <a:spcPts val="1000"/>
              </a:spcBef>
              <a:spcAft>
                <a:spcPts val="0"/>
              </a:spcAft>
              <a:buClr>
                <a:srgbClr val="000000"/>
              </a:buClr>
              <a:buSzPts val="3200"/>
              <a:buFont typeface="Arial"/>
              <a:buNone/>
            </a:pPr>
            <a:r>
              <a:rPr b="0" i="0" lang="pl-PL" sz="900" u="sng" cap="none" strike="noStrike">
                <a:solidFill>
                  <a:srgbClr val="000000"/>
                </a:solidFill>
                <a:latin typeface="Arial"/>
                <a:ea typeface="Arial"/>
                <a:cs typeface="Arial"/>
                <a:sym typeface="Arial"/>
              </a:rPr>
              <a:t>Niski wskaźnik: </a:t>
            </a:r>
            <a:r>
              <a:rPr b="0" i="0" lang="pl-PL" sz="900" u="none" cap="none" strike="noStrike">
                <a:solidFill>
                  <a:srgbClr val="000000"/>
                </a:solidFill>
                <a:latin typeface="Arial"/>
                <a:ea typeface="Arial"/>
                <a:cs typeface="Arial"/>
                <a:sym typeface="Arial"/>
              </a:rPr>
              <a:t>może wskazywać na problemy z dostępnością produktu lub niewystarczająca współpracę z detalistami</a:t>
            </a:r>
            <a:endParaRPr b="0" i="0" sz="9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400" u="none" cap="none" strike="noStrike">
              <a:solidFill>
                <a:srgbClr val="000000"/>
              </a:solidFill>
              <a:latin typeface="Arial"/>
              <a:ea typeface="Arial"/>
              <a:cs typeface="Arial"/>
              <a:sym typeface="Arial"/>
            </a:endParaRPr>
          </a:p>
        </p:txBody>
      </p:sp>
      <p:sp>
        <p:nvSpPr>
          <p:cNvPr id="931" name="Google Shape;931;p191"/>
          <p:cNvSpPr txBox="1"/>
          <p:nvPr/>
        </p:nvSpPr>
        <p:spPr>
          <a:xfrm>
            <a:off x="6320252" y="2964289"/>
            <a:ext cx="2347310" cy="91798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Raporty sprzedaży detalicznej (Nielsen)</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Dane od sieci handlowych</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p:txBody>
      </p:sp>
      <p:sp>
        <p:nvSpPr>
          <p:cNvPr id="932" name="Google Shape;932;p191"/>
          <p:cNvSpPr txBox="1"/>
          <p:nvPr/>
        </p:nvSpPr>
        <p:spPr>
          <a:xfrm>
            <a:off x="6352655" y="962685"/>
            <a:ext cx="2347310" cy="120815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Wewnętrzne raporty finansowe</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Raporty rynkowe</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Instytuty badawcz</a:t>
            </a:r>
            <a:r>
              <a:rPr b="0" i="0" lang="pl-PL" sz="1200" u="none" cap="none" strike="noStrike">
                <a:solidFill>
                  <a:srgbClr val="000000"/>
                </a:solidFill>
                <a:latin typeface="Arial"/>
                <a:ea typeface="Arial"/>
                <a:cs typeface="Arial"/>
                <a:sym typeface="Arial"/>
              </a:rPr>
              <a:t>e</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GUS</a:t>
            </a:r>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p:txBody>
      </p:sp>
      <p:sp>
        <p:nvSpPr>
          <p:cNvPr id="933" name="Google Shape;933;p191"/>
          <p:cNvSpPr txBox="1"/>
          <p:nvPr/>
        </p:nvSpPr>
        <p:spPr>
          <a:xfrm>
            <a:off x="9195406" y="940535"/>
            <a:ext cx="2842120" cy="1394075"/>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Pozwala znaleźć optymalny stosunek ceny do popytu.</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Pozwala zrozumieć dynamikę konkurencję, w tym to, kto ma największy udział w rynku i w jakich warunkach cenowych działają</a:t>
            </a:r>
            <a:endParaRPr/>
          </a:p>
        </p:txBody>
      </p:sp>
      <p:sp>
        <p:nvSpPr>
          <p:cNvPr id="934" name="Google Shape;934;p191"/>
          <p:cNvSpPr txBox="1"/>
          <p:nvPr>
            <p:ph type="title"/>
          </p:nvPr>
        </p:nvSpPr>
        <p:spPr>
          <a:xfrm>
            <a:off x="868175" y="123184"/>
            <a:ext cx="10623900" cy="51467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2000"/>
              <a:t>1. Grupa KPI: Planowanie inwestycji reklamowych: w kontekście ceny sprzedaży i łatwości zakupu [dystrybucja] [3/3]</a:t>
            </a:r>
            <a:endParaRPr sz="2000"/>
          </a:p>
        </p:txBody>
      </p:sp>
      <p:sp>
        <p:nvSpPr>
          <p:cNvPr id="935" name="Google Shape;935;p191"/>
          <p:cNvSpPr txBox="1"/>
          <p:nvPr/>
        </p:nvSpPr>
        <p:spPr>
          <a:xfrm>
            <a:off x="3262602" y="3037646"/>
            <a:ext cx="2841300" cy="128241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Procent/odsetek sklepów, w których znajduje się dany produkt/kategoria</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Każdy sklep jest równy.</a:t>
            </a:r>
            <a:endParaRPr/>
          </a:p>
        </p:txBody>
      </p:sp>
      <p:sp>
        <p:nvSpPr>
          <p:cNvPr id="936" name="Google Shape;936;p191"/>
          <p:cNvSpPr txBox="1"/>
          <p:nvPr/>
        </p:nvSpPr>
        <p:spPr>
          <a:xfrm>
            <a:off x="3351462" y="1016889"/>
            <a:ext cx="2841300" cy="158744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Metryka, która ilustruje pozycję produktu/kategorii/marki na tle rynku.</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Indeks cenowy jest punktem odniesienia, aby upewnić się, że oferujemy cenę poniżej średniej bez poważnego obniżania zysków.</a:t>
            </a:r>
            <a:endParaRPr/>
          </a:p>
        </p:txBody>
      </p:sp>
      <p:sp>
        <p:nvSpPr>
          <p:cNvPr id="937" name="Google Shape;937;p191"/>
          <p:cNvSpPr txBox="1"/>
          <p:nvPr/>
        </p:nvSpPr>
        <p:spPr>
          <a:xfrm>
            <a:off x="3213055" y="5086116"/>
            <a:ext cx="2841300" cy="1050734"/>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Mierzy procent detalistów, którzy sprzedają dany produkt, z uwzględnieniem wielkości sprzedaży tych detalistów.</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Miara jakości dystrybucji – jak ważne są sklepy, w których produkt jest dostępny?</a:t>
            </a:r>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192"/>
          <p:cNvSpPr txBox="1"/>
          <p:nvPr>
            <p:ph idx="1" type="body"/>
          </p:nvPr>
        </p:nvSpPr>
        <p:spPr>
          <a:xfrm>
            <a:off x="679927" y="1742499"/>
            <a:ext cx="2841300" cy="9920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Campaign liking</a:t>
            </a:r>
            <a:endParaRPr sz="1200"/>
          </a:p>
          <a:p>
            <a:pPr indent="0" lvl="0" marL="0" rtl="0" algn="l">
              <a:lnSpc>
                <a:spcPct val="90000"/>
              </a:lnSpc>
              <a:spcBef>
                <a:spcPts val="1000"/>
              </a:spcBef>
              <a:spcAft>
                <a:spcPts val="0"/>
              </a:spcAft>
              <a:buSzPts val="3200"/>
              <a:buNone/>
            </a:pPr>
            <a:r>
              <a:rPr lang="pl-PL" sz="1200"/>
              <a:t> </a:t>
            </a:r>
            <a:endParaRPr/>
          </a:p>
        </p:txBody>
      </p:sp>
      <p:sp>
        <p:nvSpPr>
          <p:cNvPr id="943" name="Google Shape;943;p192"/>
          <p:cNvSpPr txBox="1"/>
          <p:nvPr>
            <p:ph type="title"/>
          </p:nvPr>
        </p:nvSpPr>
        <p:spPr>
          <a:xfrm>
            <a:off x="868175" y="123184"/>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3200"/>
              <a:t>2. Grupa KPI: metryki kampanijne [1/2]</a:t>
            </a:r>
            <a:endParaRPr sz="3200"/>
          </a:p>
        </p:txBody>
      </p:sp>
      <p:sp>
        <p:nvSpPr>
          <p:cNvPr id="944" name="Google Shape;944;p192"/>
          <p:cNvSpPr txBox="1"/>
          <p:nvPr/>
        </p:nvSpPr>
        <p:spPr>
          <a:xfrm>
            <a:off x="4167342" y="747653"/>
            <a:ext cx="1189792"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Definicja</a:t>
            </a:r>
            <a:endParaRPr b="1" i="0" sz="2000" u="none" cap="none" strike="noStrike">
              <a:solidFill>
                <a:srgbClr val="000000"/>
              </a:solidFill>
              <a:latin typeface="Calibri"/>
              <a:ea typeface="Calibri"/>
              <a:cs typeface="Calibri"/>
              <a:sym typeface="Calibri"/>
            </a:endParaRPr>
          </a:p>
        </p:txBody>
      </p:sp>
      <p:sp>
        <p:nvSpPr>
          <p:cNvPr id="945" name="Google Shape;945;p192"/>
          <p:cNvSpPr txBox="1"/>
          <p:nvPr/>
        </p:nvSpPr>
        <p:spPr>
          <a:xfrm>
            <a:off x="811677" y="749920"/>
            <a:ext cx="1233951"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Miernik</a:t>
            </a:r>
            <a:endParaRPr b="1" i="0" sz="2000" u="none" cap="none" strike="noStrike">
              <a:solidFill>
                <a:srgbClr val="000000"/>
              </a:solidFill>
              <a:latin typeface="Calibri"/>
              <a:ea typeface="Calibri"/>
              <a:cs typeface="Calibri"/>
              <a:sym typeface="Calibri"/>
            </a:endParaRPr>
          </a:p>
        </p:txBody>
      </p:sp>
      <p:cxnSp>
        <p:nvCxnSpPr>
          <p:cNvPr id="946" name="Google Shape;946;p192"/>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947" name="Google Shape;947;p192"/>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948" name="Google Shape;948;p192"/>
          <p:cNvSpPr txBox="1"/>
          <p:nvPr/>
        </p:nvSpPr>
        <p:spPr>
          <a:xfrm>
            <a:off x="6613925" y="712675"/>
            <a:ext cx="218238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Źródło  danych</a:t>
            </a:r>
            <a:endParaRPr b="1" i="0" sz="2000" u="none" cap="none" strike="noStrike">
              <a:solidFill>
                <a:srgbClr val="000000"/>
              </a:solidFill>
              <a:latin typeface="Calibri"/>
              <a:ea typeface="Calibri"/>
              <a:cs typeface="Calibri"/>
              <a:sym typeface="Calibri"/>
            </a:endParaRPr>
          </a:p>
        </p:txBody>
      </p:sp>
      <p:sp>
        <p:nvSpPr>
          <p:cNvPr id="949" name="Google Shape;949;p192"/>
          <p:cNvSpPr txBox="1"/>
          <p:nvPr>
            <p:ph idx="1" type="body"/>
          </p:nvPr>
        </p:nvSpPr>
        <p:spPr>
          <a:xfrm>
            <a:off x="6370604" y="1061562"/>
            <a:ext cx="2440139" cy="487576"/>
          </a:xfrm>
          <a:prstGeom prst="rect">
            <a:avLst/>
          </a:prstGeom>
          <a:noFill/>
          <a:ln>
            <a:noFill/>
          </a:ln>
        </p:spPr>
        <p:txBody>
          <a:bodyPr anchorCtr="0" anchor="t" bIns="0" lIns="0" spcFirstLastPara="1" rIns="0" wrap="square" tIns="0">
            <a:noAutofit/>
          </a:bodyPr>
          <a:lstStyle/>
          <a:p>
            <a:pPr indent="0" lvl="0" marL="0" rtl="0" algn="just">
              <a:lnSpc>
                <a:spcPct val="90000"/>
              </a:lnSpc>
              <a:spcBef>
                <a:spcPts val="1000"/>
              </a:spcBef>
              <a:spcAft>
                <a:spcPts val="0"/>
              </a:spcAft>
              <a:buSzPts val="3200"/>
              <a:buNone/>
            </a:pPr>
            <a:r>
              <a:rPr lang="pl-PL" sz="1200"/>
              <a:t>Badanie ilościowe w panelu (np. online Ariadna). Odsetek respondentów, którzy udzielili prawidłowej odpowiedzi, gdy reklama jest prezentowana w ciemno (tj. marka jest niewidoczna). Pytanie powinno mieć charakter pytania otwartego, w którym respondent podaje markę. Ocenie podlega % odpowiedzi Top 2 Box: Bardzo się podobała, podobała się</a:t>
            </a:r>
            <a:endParaRPr/>
          </a:p>
          <a:p>
            <a:pPr indent="0" lvl="0" marL="0" rtl="0" algn="just">
              <a:lnSpc>
                <a:spcPct val="90000"/>
              </a:lnSpc>
              <a:spcBef>
                <a:spcPts val="1000"/>
              </a:spcBef>
              <a:spcAft>
                <a:spcPts val="0"/>
              </a:spcAft>
              <a:buSzPts val="3200"/>
              <a:buNone/>
            </a:pPr>
            <a:r>
              <a:t/>
            </a:r>
            <a:endParaRPr sz="1200"/>
          </a:p>
          <a:p>
            <a:pPr indent="0" lvl="0" marL="0" rtl="0" algn="just">
              <a:lnSpc>
                <a:spcPct val="90000"/>
              </a:lnSpc>
              <a:spcBef>
                <a:spcPts val="1000"/>
              </a:spcBef>
              <a:spcAft>
                <a:spcPts val="0"/>
              </a:spcAft>
              <a:buSzPts val="3200"/>
              <a:buNone/>
            </a:pPr>
            <a:r>
              <a:t/>
            </a:r>
            <a:endParaRPr/>
          </a:p>
        </p:txBody>
      </p:sp>
      <p:cxnSp>
        <p:nvCxnSpPr>
          <p:cNvPr id="950" name="Google Shape;950;p192"/>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951" name="Google Shape;951;p192"/>
          <p:cNvSpPr txBox="1"/>
          <p:nvPr>
            <p:ph idx="1" type="body"/>
          </p:nvPr>
        </p:nvSpPr>
        <p:spPr>
          <a:xfrm>
            <a:off x="9039633" y="1336004"/>
            <a:ext cx="3034200" cy="1429083"/>
          </a:xfrm>
          <a:prstGeom prst="rect">
            <a:avLst/>
          </a:prstGeom>
          <a:noFill/>
          <a:ln>
            <a:noFill/>
          </a:ln>
        </p:spPr>
        <p:txBody>
          <a:bodyPr anchorCtr="0" anchor="t" bIns="0" lIns="0" spcFirstLastPara="1" rIns="0" wrap="square" tIns="0">
            <a:noAutofit/>
          </a:bodyPr>
          <a:lstStyle/>
          <a:p>
            <a:pPr indent="0" lvl="0" marL="0" rtl="0" algn="just">
              <a:lnSpc>
                <a:spcPct val="90000"/>
              </a:lnSpc>
              <a:spcBef>
                <a:spcPts val="1000"/>
              </a:spcBef>
              <a:spcAft>
                <a:spcPts val="0"/>
              </a:spcAft>
              <a:buSzPts val="3200"/>
              <a:buNone/>
            </a:pPr>
            <a:r>
              <a:rPr lang="pl-PL" sz="1200">
                <a:solidFill>
                  <a:srgbClr val="000000"/>
                </a:solidFill>
                <a:latin typeface="Arial"/>
                <a:ea typeface="Arial"/>
                <a:cs typeface="Arial"/>
                <a:sym typeface="Arial"/>
              </a:rPr>
              <a:t>Kilka badań wykazało, że ten wskaźnik jest na ogół najlepszym pojedynczym wskaźnikiem tego, jak bardzo kampania/reklama będzie skuteczna, jeśli chodzi o wzmocnienie marki i generowanie sprzedaży</a:t>
            </a:r>
            <a:endParaRPr/>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t/>
            </a:r>
            <a:endParaRPr/>
          </a:p>
        </p:txBody>
      </p:sp>
      <p:sp>
        <p:nvSpPr>
          <p:cNvPr id="952" name="Google Shape;952;p192"/>
          <p:cNvSpPr txBox="1"/>
          <p:nvPr/>
        </p:nvSpPr>
        <p:spPr>
          <a:xfrm>
            <a:off x="9110495" y="672995"/>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Management reference</a:t>
            </a:r>
            <a:endParaRPr b="1" i="0" sz="2000" u="none" cap="none" strike="noStrike">
              <a:solidFill>
                <a:srgbClr val="000000"/>
              </a:solidFill>
              <a:latin typeface="Calibri"/>
              <a:ea typeface="Calibri"/>
              <a:cs typeface="Calibri"/>
              <a:sym typeface="Calibri"/>
            </a:endParaRPr>
          </a:p>
        </p:txBody>
      </p:sp>
      <p:cxnSp>
        <p:nvCxnSpPr>
          <p:cNvPr id="953" name="Google Shape;953;p192"/>
          <p:cNvCxnSpPr/>
          <p:nvPr/>
        </p:nvCxnSpPr>
        <p:spPr>
          <a:xfrm rot="10800000">
            <a:off x="168675" y="3079168"/>
            <a:ext cx="11875189" cy="0"/>
          </a:xfrm>
          <a:prstGeom prst="straightConnector1">
            <a:avLst/>
          </a:prstGeom>
          <a:noFill/>
          <a:ln cap="flat" cmpd="sng" w="9525">
            <a:solidFill>
              <a:schemeClr val="dk2"/>
            </a:solidFill>
            <a:prstDash val="solid"/>
            <a:round/>
            <a:headEnd len="sm" w="sm" type="none"/>
            <a:tailEnd len="sm" w="sm" type="none"/>
          </a:ln>
        </p:spPr>
      </p:cxnSp>
      <p:sp>
        <p:nvSpPr>
          <p:cNvPr id="954" name="Google Shape;954;p192"/>
          <p:cNvSpPr txBox="1"/>
          <p:nvPr/>
        </p:nvSpPr>
        <p:spPr>
          <a:xfrm>
            <a:off x="868175" y="3899983"/>
            <a:ext cx="28413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Ad recall</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p:txBody>
      </p:sp>
      <p:sp>
        <p:nvSpPr>
          <p:cNvPr id="955" name="Google Shape;955;p192"/>
          <p:cNvSpPr txBox="1"/>
          <p:nvPr/>
        </p:nvSpPr>
        <p:spPr>
          <a:xfrm>
            <a:off x="3318632" y="2771621"/>
            <a:ext cx="2824383" cy="61392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pl-PL" sz="1200" u="none" cap="none" strike="noStrike">
                <a:solidFill>
                  <a:srgbClr val="000000"/>
                </a:solidFill>
                <a:latin typeface="Arial"/>
                <a:ea typeface="Arial"/>
                <a:cs typeface="Arial"/>
                <a:sym typeface="Arial"/>
              </a:rPr>
            </a:br>
            <a:endParaRPr b="0" i="0" sz="1200" u="none" cap="none" strike="noStrike">
              <a:solidFill>
                <a:srgbClr val="000000"/>
              </a:solidFill>
              <a:latin typeface="Arial"/>
              <a:ea typeface="Arial"/>
              <a:cs typeface="Arial"/>
              <a:sym typeface="Arial"/>
            </a:endParaRPr>
          </a:p>
        </p:txBody>
      </p:sp>
      <p:sp>
        <p:nvSpPr>
          <p:cNvPr id="956" name="Google Shape;956;p192"/>
          <p:cNvSpPr txBox="1"/>
          <p:nvPr/>
        </p:nvSpPr>
        <p:spPr>
          <a:xfrm>
            <a:off x="9164019" y="3346314"/>
            <a:ext cx="2842120" cy="59399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wysoki ad recall wzmacnia powiązania między reklamą a marką, co przekłada się na lepszą rozpoznawalność i wizerunek marki. Zapamiętana reklama zwiększa również prawdopodobieństwo, że odbiorca zdecyduje się na zakup.</a:t>
            </a:r>
            <a:endParaRPr/>
          </a:p>
        </p:txBody>
      </p:sp>
      <p:sp>
        <p:nvSpPr>
          <p:cNvPr id="957" name="Google Shape;957;p192"/>
          <p:cNvSpPr txBox="1"/>
          <p:nvPr/>
        </p:nvSpPr>
        <p:spPr>
          <a:xfrm>
            <a:off x="822884" y="5668874"/>
            <a:ext cx="2698343" cy="77896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Distinctiveness</a:t>
            </a:r>
            <a:endParaRPr b="0" i="0" sz="1200" u="none" cap="none" strike="noStrike">
              <a:solidFill>
                <a:srgbClr val="000000"/>
              </a:solidFill>
              <a:latin typeface="Arial"/>
              <a:ea typeface="Arial"/>
              <a:cs typeface="Arial"/>
              <a:sym typeface="Arial"/>
            </a:endParaRPr>
          </a:p>
        </p:txBody>
      </p:sp>
      <p:cxnSp>
        <p:nvCxnSpPr>
          <p:cNvPr id="958" name="Google Shape;958;p192"/>
          <p:cNvCxnSpPr/>
          <p:nvPr/>
        </p:nvCxnSpPr>
        <p:spPr>
          <a:xfrm rot="10800000">
            <a:off x="136428" y="4979559"/>
            <a:ext cx="11875189" cy="0"/>
          </a:xfrm>
          <a:prstGeom prst="straightConnector1">
            <a:avLst/>
          </a:prstGeom>
          <a:noFill/>
          <a:ln cap="flat" cmpd="sng" w="9525">
            <a:solidFill>
              <a:schemeClr val="dk2"/>
            </a:solidFill>
            <a:prstDash val="solid"/>
            <a:round/>
            <a:headEnd len="sm" w="sm" type="none"/>
            <a:tailEnd len="sm" w="sm" type="none"/>
          </a:ln>
        </p:spPr>
      </p:cxnSp>
      <p:sp>
        <p:nvSpPr>
          <p:cNvPr id="959" name="Google Shape;959;p192"/>
          <p:cNvSpPr txBox="1"/>
          <p:nvPr/>
        </p:nvSpPr>
        <p:spPr>
          <a:xfrm>
            <a:off x="3337187" y="5206035"/>
            <a:ext cx="2824383" cy="128412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wyróżniające zasoby marki - to rozpoznawalne i zapadające w pamięć cechy, które natychmiast przywodzą na myśl konkretną markę podczas zakupów w danej kategorii. Zaliczmy do nich np. kolory, logo, ikony, znaki, opakowania, wzory, kształty i dźwięki. </a:t>
            </a:r>
            <a:endParaRPr b="0" i="0" sz="1200" u="none" cap="none" strike="noStrike">
              <a:solidFill>
                <a:srgbClr val="000000"/>
              </a:solidFill>
              <a:latin typeface="Arial"/>
              <a:ea typeface="Arial"/>
              <a:cs typeface="Arial"/>
              <a:sym typeface="Arial"/>
            </a:endParaRPr>
          </a:p>
        </p:txBody>
      </p:sp>
      <p:sp>
        <p:nvSpPr>
          <p:cNvPr id="960" name="Google Shape;960;p192"/>
          <p:cNvSpPr txBox="1"/>
          <p:nvPr/>
        </p:nvSpPr>
        <p:spPr>
          <a:xfrm>
            <a:off x="9096258" y="5117050"/>
            <a:ext cx="2842120" cy="110364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050" u="none" cap="none" strike="noStrike">
                <a:solidFill>
                  <a:srgbClr val="000000"/>
                </a:solidFill>
                <a:latin typeface="Arial"/>
                <a:ea typeface="Arial"/>
                <a:cs typeface="Arial"/>
                <a:sym typeface="Arial"/>
              </a:rPr>
              <a:t>Celem budowania silnych, wyróżniających zasobów jest zwiększenie liczby sygnałów, które mogą działać jako czynniki wywołujące identyfikację marki. Wyróżniające zasoby poprawiają skuteczność reklamy, zwiększając prawdopodobieństwo, że widzowie zidentyfikują markę, do której należy ta reklama. </a:t>
            </a:r>
            <a:br>
              <a:rPr b="0" i="0" lang="pl-PL" sz="1050" u="none" cap="none" strike="noStrike">
                <a:solidFill>
                  <a:srgbClr val="000000"/>
                </a:solidFill>
                <a:latin typeface="Arial"/>
                <a:ea typeface="Arial"/>
                <a:cs typeface="Arial"/>
                <a:sym typeface="Arial"/>
              </a:rPr>
            </a:br>
            <a:r>
              <a:rPr b="0" i="0" lang="pl-PL" sz="1050" u="none" cap="none" strike="noStrike">
                <a:solidFill>
                  <a:srgbClr val="000000"/>
                </a:solidFill>
                <a:latin typeface="Arial"/>
                <a:ea typeface="Arial"/>
                <a:cs typeface="Arial"/>
                <a:sym typeface="Arial"/>
              </a:rPr>
              <a:t>W środowisku zakupowym wyróżniające zasoby ułatwiają konsumentom zauważenie </a:t>
            </a:r>
            <a:br>
              <a:rPr b="0" i="0" lang="pl-PL" sz="1050" u="none" cap="none" strike="noStrike">
                <a:solidFill>
                  <a:srgbClr val="000000"/>
                </a:solidFill>
                <a:latin typeface="Arial"/>
                <a:ea typeface="Arial"/>
                <a:cs typeface="Arial"/>
                <a:sym typeface="Arial"/>
              </a:rPr>
            </a:br>
            <a:r>
              <a:rPr b="0" i="0" lang="pl-PL" sz="1050" u="none" cap="none" strike="noStrike">
                <a:solidFill>
                  <a:srgbClr val="000000"/>
                </a:solidFill>
                <a:latin typeface="Arial"/>
                <a:ea typeface="Arial"/>
                <a:cs typeface="Arial"/>
                <a:sym typeface="Arial"/>
              </a:rPr>
              <a:t>i zakup marki.</a:t>
            </a:r>
            <a:endParaRPr/>
          </a:p>
        </p:txBody>
      </p:sp>
      <p:sp>
        <p:nvSpPr>
          <p:cNvPr id="961" name="Google Shape;961;p192"/>
          <p:cNvSpPr txBox="1"/>
          <p:nvPr/>
        </p:nvSpPr>
        <p:spPr>
          <a:xfrm>
            <a:off x="3287609" y="1500446"/>
            <a:ext cx="2841300" cy="1503095"/>
          </a:xfrm>
          <a:prstGeom prst="rect">
            <a:avLst/>
          </a:prstGeom>
          <a:noFill/>
          <a:ln>
            <a:noFill/>
          </a:ln>
        </p:spPr>
        <p:txBody>
          <a:bodyPr anchorCtr="0" anchor="t" bIns="0" lIns="0" spcFirstLastPara="1" rIns="0" wrap="square" tIns="0">
            <a:noAutofit/>
          </a:bodyPr>
          <a:lstStyle/>
          <a:p>
            <a:pPr indent="0" lvl="0" marL="0" marR="0" rtl="0" algn="just">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 respondentów, którzy w badaniu (pytanie: Jak bardzo podobała się Panu/ Pani reklama) udzielą odpowiedzi, że podobała im się reklama/ kampania. </a:t>
            </a:r>
            <a:endParaRPr/>
          </a:p>
        </p:txBody>
      </p:sp>
      <p:sp>
        <p:nvSpPr>
          <p:cNvPr id="962" name="Google Shape;962;p192"/>
          <p:cNvSpPr txBox="1"/>
          <p:nvPr/>
        </p:nvSpPr>
        <p:spPr>
          <a:xfrm>
            <a:off x="6334243" y="4917355"/>
            <a:ext cx="24765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900" u="none" cap="none" strike="noStrike">
                <a:solidFill>
                  <a:srgbClr val="000000"/>
                </a:solidFill>
                <a:latin typeface="Arial"/>
                <a:ea typeface="Arial"/>
                <a:cs typeface="Arial"/>
                <a:sym typeface="Arial"/>
              </a:rPr>
              <a:t>Badanie konsumenckie</a:t>
            </a:r>
            <a:endParaRPr/>
          </a:p>
          <a:p>
            <a:pPr indent="0" lvl="0" marL="0" marR="0" rtl="0" algn="l">
              <a:lnSpc>
                <a:spcPct val="90000"/>
              </a:lnSpc>
              <a:spcBef>
                <a:spcPts val="1000"/>
              </a:spcBef>
              <a:spcAft>
                <a:spcPts val="0"/>
              </a:spcAft>
              <a:buClr>
                <a:srgbClr val="000000"/>
              </a:buClr>
              <a:buSzPts val="3200"/>
              <a:buFont typeface="Arial"/>
              <a:buNone/>
            </a:pPr>
            <a:r>
              <a:rPr b="0" i="0" lang="pl-PL" sz="900" u="none" cap="none" strike="noStrike">
                <a:solidFill>
                  <a:srgbClr val="000000"/>
                </a:solidFill>
                <a:latin typeface="Arial"/>
                <a:ea typeface="Arial"/>
                <a:cs typeface="Arial"/>
                <a:sym typeface="Arial"/>
              </a:rPr>
              <a:t>- rozpowszechnienie:  % nabywców danej kategorii, który poprawnie zidentyfikował/ powiązał markę z jej zasobami. Przykład: wynik 45% oznacza, że 45% nabywców kategorii powiązało markę z atutami. </a:t>
            </a:r>
            <a:endParaRPr/>
          </a:p>
          <a:p>
            <a:pPr indent="0" lvl="0" marL="0" marR="0" rtl="0" algn="l">
              <a:lnSpc>
                <a:spcPct val="90000"/>
              </a:lnSpc>
              <a:spcBef>
                <a:spcPts val="1000"/>
              </a:spcBef>
              <a:spcAft>
                <a:spcPts val="0"/>
              </a:spcAft>
              <a:buClr>
                <a:srgbClr val="000000"/>
              </a:buClr>
              <a:buSzPts val="3200"/>
              <a:buFont typeface="Arial"/>
              <a:buNone/>
            </a:pPr>
            <a:r>
              <a:rPr b="0" i="0" lang="pl-PL" sz="900" u="none" cap="none" strike="noStrike">
                <a:solidFill>
                  <a:srgbClr val="000000"/>
                </a:solidFill>
                <a:latin typeface="Arial"/>
                <a:ea typeface="Arial"/>
                <a:cs typeface="Arial"/>
                <a:sym typeface="Arial"/>
              </a:rPr>
              <a:t>-  wyjątkowość: udział odpowiedzi wskazujących powiązania danego atutu z marką (w porównaniu do marek konkurentów). Przykład: wynik 60% oznacza wszystkie powiązania danej marki z atutami i 40% odpowiedzi, które wskazują na powiązania z konkurencyjnymi markami)</a:t>
            </a:r>
            <a:endParaRPr/>
          </a:p>
        </p:txBody>
      </p:sp>
      <p:sp>
        <p:nvSpPr>
          <p:cNvPr id="963" name="Google Shape;963;p192"/>
          <p:cNvSpPr txBox="1"/>
          <p:nvPr/>
        </p:nvSpPr>
        <p:spPr>
          <a:xfrm>
            <a:off x="6452003" y="3105388"/>
            <a:ext cx="2440139" cy="48757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Badanie konsumenckie</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Powinno być zadawane jako pytanie wspomagane prezentacją materiału reklamowego. Jeśli pytanie jest zadawane jako otwarte, istnieje większe ryzyko, że odpowiedzi będą się nakładać z poziomem ogólnej świadomości marki.</a:t>
            </a:r>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964" name="Google Shape;964;p192"/>
          <p:cNvSpPr txBox="1"/>
          <p:nvPr/>
        </p:nvSpPr>
        <p:spPr>
          <a:xfrm>
            <a:off x="3373441" y="3157794"/>
            <a:ext cx="2630258" cy="1744067"/>
          </a:xfrm>
          <a:prstGeom prst="rect">
            <a:avLst/>
          </a:prstGeom>
          <a:noFill/>
          <a:ln>
            <a:noFill/>
          </a:ln>
        </p:spPr>
        <p:txBody>
          <a:bodyPr anchorCtr="0" anchor="t" bIns="45700" lIns="91425" spcFirstLastPara="1" rIns="91425" wrap="square" tIns="45700">
            <a:spAutoFit/>
          </a:bodyPr>
          <a:lstStyle/>
          <a:p>
            <a:pPr indent="0" lvl="0" marL="0" marR="0" rtl="0" algn="just">
              <a:lnSpc>
                <a:spcPct val="90000"/>
              </a:lnSpc>
              <a:spcBef>
                <a:spcPts val="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wskaźnik efektywności kampanii, który oznacza zdolność odbiorcy do zapamiętania konkretnej reklamy po jej obejrzeniu</a:t>
            </a:r>
            <a:endParaRPr/>
          </a:p>
          <a:p>
            <a:pPr indent="0" lvl="0" marL="0" marR="0" rtl="0" algn="just">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Metryka ta jest również istotna do mierzenia nie tylko reklamy ale również, działań PR, wydarzeń czy aktywności w mediach społecznościowych.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193"/>
          <p:cNvSpPr txBox="1"/>
          <p:nvPr>
            <p:ph idx="1" type="body"/>
          </p:nvPr>
        </p:nvSpPr>
        <p:spPr>
          <a:xfrm>
            <a:off x="545365" y="1989889"/>
            <a:ext cx="2841300" cy="9920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Continuity/ Weeks On Air</a:t>
            </a:r>
            <a:endParaRPr sz="1200"/>
          </a:p>
          <a:p>
            <a:pPr indent="0" lvl="0" marL="0" rtl="0" algn="l">
              <a:lnSpc>
                <a:spcPct val="90000"/>
              </a:lnSpc>
              <a:spcBef>
                <a:spcPts val="1000"/>
              </a:spcBef>
              <a:spcAft>
                <a:spcPts val="0"/>
              </a:spcAft>
              <a:buSzPts val="3200"/>
              <a:buNone/>
            </a:pPr>
            <a:r>
              <a:rPr lang="pl-PL" sz="1200"/>
              <a:t> </a:t>
            </a:r>
            <a:endParaRPr/>
          </a:p>
        </p:txBody>
      </p:sp>
      <p:sp>
        <p:nvSpPr>
          <p:cNvPr id="970" name="Google Shape;970;p193"/>
          <p:cNvSpPr txBox="1"/>
          <p:nvPr>
            <p:ph type="title"/>
          </p:nvPr>
        </p:nvSpPr>
        <p:spPr>
          <a:xfrm>
            <a:off x="868175" y="123184"/>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3200"/>
              <a:t>2. Grupa KPI: metryki kampanijne [2/2]</a:t>
            </a:r>
            <a:endParaRPr sz="3200"/>
          </a:p>
        </p:txBody>
      </p:sp>
      <p:sp>
        <p:nvSpPr>
          <p:cNvPr id="971" name="Google Shape;971;p193"/>
          <p:cNvSpPr txBox="1"/>
          <p:nvPr/>
        </p:nvSpPr>
        <p:spPr>
          <a:xfrm>
            <a:off x="4167342" y="747653"/>
            <a:ext cx="1189792"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Definicja</a:t>
            </a:r>
            <a:endParaRPr b="1" i="0" sz="2000" u="none" cap="none" strike="noStrike">
              <a:solidFill>
                <a:srgbClr val="000000"/>
              </a:solidFill>
              <a:latin typeface="Calibri"/>
              <a:ea typeface="Calibri"/>
              <a:cs typeface="Calibri"/>
              <a:sym typeface="Calibri"/>
            </a:endParaRPr>
          </a:p>
        </p:txBody>
      </p:sp>
      <p:sp>
        <p:nvSpPr>
          <p:cNvPr id="972" name="Google Shape;972;p193"/>
          <p:cNvSpPr txBox="1"/>
          <p:nvPr/>
        </p:nvSpPr>
        <p:spPr>
          <a:xfrm>
            <a:off x="811677" y="749920"/>
            <a:ext cx="1233951"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Miernik</a:t>
            </a:r>
            <a:endParaRPr b="1" i="0" sz="2000" u="none" cap="none" strike="noStrike">
              <a:solidFill>
                <a:srgbClr val="000000"/>
              </a:solidFill>
              <a:latin typeface="Calibri"/>
              <a:ea typeface="Calibri"/>
              <a:cs typeface="Calibri"/>
              <a:sym typeface="Calibri"/>
            </a:endParaRPr>
          </a:p>
        </p:txBody>
      </p:sp>
      <p:cxnSp>
        <p:nvCxnSpPr>
          <p:cNvPr id="973" name="Google Shape;973;p193"/>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974" name="Google Shape;974;p193"/>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975" name="Google Shape;975;p193"/>
          <p:cNvSpPr txBox="1"/>
          <p:nvPr/>
        </p:nvSpPr>
        <p:spPr>
          <a:xfrm>
            <a:off x="6613925" y="712675"/>
            <a:ext cx="218238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Źródło  danych</a:t>
            </a:r>
            <a:endParaRPr b="1" i="0" sz="2000" u="none" cap="none" strike="noStrike">
              <a:solidFill>
                <a:srgbClr val="000000"/>
              </a:solidFill>
              <a:latin typeface="Calibri"/>
              <a:ea typeface="Calibri"/>
              <a:cs typeface="Calibri"/>
              <a:sym typeface="Calibri"/>
            </a:endParaRPr>
          </a:p>
        </p:txBody>
      </p:sp>
      <p:cxnSp>
        <p:nvCxnSpPr>
          <p:cNvPr id="976" name="Google Shape;976;p193"/>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977" name="Google Shape;977;p193"/>
          <p:cNvSpPr txBox="1"/>
          <p:nvPr/>
        </p:nvSpPr>
        <p:spPr>
          <a:xfrm>
            <a:off x="9110495" y="672995"/>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rgbClr val="000000"/>
                </a:solidFill>
                <a:latin typeface="Calibri"/>
                <a:ea typeface="Calibri"/>
                <a:cs typeface="Calibri"/>
                <a:sym typeface="Calibri"/>
              </a:rPr>
              <a:t>Management reference</a:t>
            </a:r>
            <a:endParaRPr b="1" i="0" sz="2000" u="none" cap="none" strike="noStrike">
              <a:solidFill>
                <a:srgbClr val="000000"/>
              </a:solidFill>
              <a:latin typeface="Calibri"/>
              <a:ea typeface="Calibri"/>
              <a:cs typeface="Calibri"/>
              <a:sym typeface="Calibri"/>
            </a:endParaRPr>
          </a:p>
        </p:txBody>
      </p:sp>
      <p:cxnSp>
        <p:nvCxnSpPr>
          <p:cNvPr id="978" name="Google Shape;978;p193"/>
          <p:cNvCxnSpPr/>
          <p:nvPr/>
        </p:nvCxnSpPr>
        <p:spPr>
          <a:xfrm rot="10800000">
            <a:off x="168675" y="3486569"/>
            <a:ext cx="11875189" cy="0"/>
          </a:xfrm>
          <a:prstGeom prst="straightConnector1">
            <a:avLst/>
          </a:prstGeom>
          <a:noFill/>
          <a:ln cap="flat" cmpd="sng" w="9525">
            <a:solidFill>
              <a:schemeClr val="dk2"/>
            </a:solidFill>
            <a:prstDash val="solid"/>
            <a:round/>
            <a:headEnd len="sm" w="sm" type="none"/>
            <a:tailEnd len="sm" w="sm" type="none"/>
          </a:ln>
        </p:spPr>
      </p:cxnSp>
      <p:cxnSp>
        <p:nvCxnSpPr>
          <p:cNvPr id="979" name="Google Shape;979;p193"/>
          <p:cNvCxnSpPr/>
          <p:nvPr/>
        </p:nvCxnSpPr>
        <p:spPr>
          <a:xfrm rot="10800000">
            <a:off x="136428" y="4979559"/>
            <a:ext cx="11875189" cy="0"/>
          </a:xfrm>
          <a:prstGeom prst="straightConnector1">
            <a:avLst/>
          </a:prstGeom>
          <a:noFill/>
          <a:ln cap="flat" cmpd="sng" w="9525">
            <a:solidFill>
              <a:schemeClr val="dk2"/>
            </a:solidFill>
            <a:prstDash val="solid"/>
            <a:round/>
            <a:headEnd len="sm" w="sm" type="none"/>
            <a:tailEnd len="sm" w="sm" type="none"/>
          </a:ln>
        </p:spPr>
      </p:cxnSp>
      <p:sp>
        <p:nvSpPr>
          <p:cNvPr id="980" name="Google Shape;980;p193"/>
          <p:cNvSpPr txBox="1"/>
          <p:nvPr/>
        </p:nvSpPr>
        <p:spPr>
          <a:xfrm>
            <a:off x="3383194" y="1709965"/>
            <a:ext cx="2751146"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200" u="none" cap="none" strike="noStrike">
                <a:solidFill>
                  <a:srgbClr val="000000"/>
                </a:solidFill>
                <a:latin typeface="Arial"/>
                <a:ea typeface="Arial"/>
                <a:cs typeface="Arial"/>
                <a:sym typeface="Arial"/>
              </a:rPr>
              <a:t>metryka używana szczególnie </a:t>
            </a:r>
            <a:br>
              <a:rPr b="0" i="0" lang="pl-PL" sz="1200" u="none" cap="none" strike="noStrike">
                <a:solidFill>
                  <a:srgbClr val="000000"/>
                </a:solidFill>
                <a:latin typeface="Arial"/>
                <a:ea typeface="Arial"/>
                <a:cs typeface="Arial"/>
                <a:sym typeface="Arial"/>
              </a:rPr>
            </a:br>
            <a:r>
              <a:rPr b="0" i="0" lang="pl-PL" sz="1200" u="none" cap="none" strike="noStrike">
                <a:solidFill>
                  <a:srgbClr val="000000"/>
                </a:solidFill>
                <a:latin typeface="Arial"/>
                <a:ea typeface="Arial"/>
                <a:cs typeface="Arial"/>
                <a:sym typeface="Arial"/>
              </a:rPr>
              <a:t>w kontekście telewizji i radia. Oznacza ona, przez ile tygodni dana reklama była emitowana.</a:t>
            </a:r>
            <a:endParaRPr/>
          </a:p>
        </p:txBody>
      </p:sp>
      <p:sp>
        <p:nvSpPr>
          <p:cNvPr id="981" name="Google Shape;981;p193"/>
          <p:cNvSpPr txBox="1"/>
          <p:nvPr/>
        </p:nvSpPr>
        <p:spPr>
          <a:xfrm>
            <a:off x="9245344" y="1252580"/>
            <a:ext cx="2837898" cy="212365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200" u="none" cap="none" strike="noStrike">
                <a:solidFill>
                  <a:srgbClr val="000000"/>
                </a:solidFill>
                <a:latin typeface="Arial"/>
                <a:ea typeface="Arial"/>
                <a:cs typeface="Arial"/>
                <a:sym typeface="Arial"/>
              </a:rPr>
              <a:t>Wskaźnik "weeks on air" jest narzędziem do oceny zasięgu </a:t>
            </a:r>
            <a:br>
              <a:rPr b="0" i="0" lang="pl-PL" sz="1200" u="none" cap="none" strike="noStrike">
                <a:solidFill>
                  <a:srgbClr val="000000"/>
                </a:solidFill>
                <a:latin typeface="Arial"/>
                <a:ea typeface="Arial"/>
                <a:cs typeface="Arial"/>
                <a:sym typeface="Arial"/>
              </a:rPr>
            </a:br>
            <a:r>
              <a:rPr b="0" i="0" lang="pl-PL" sz="1200" u="none" cap="none" strike="noStrike">
                <a:solidFill>
                  <a:srgbClr val="000000"/>
                </a:solidFill>
                <a:latin typeface="Arial"/>
                <a:ea typeface="Arial"/>
                <a:cs typeface="Arial"/>
                <a:sym typeface="Arial"/>
              </a:rPr>
              <a:t>i efektywności kampanii. Pozwala zarówno nadawcom, jak </a:t>
            </a:r>
            <a:br>
              <a:rPr b="0" i="0" lang="pl-PL" sz="1200" u="none" cap="none" strike="noStrike">
                <a:solidFill>
                  <a:srgbClr val="000000"/>
                </a:solidFill>
                <a:latin typeface="Arial"/>
                <a:ea typeface="Arial"/>
                <a:cs typeface="Arial"/>
                <a:sym typeface="Arial"/>
              </a:rPr>
            </a:br>
            <a:r>
              <a:rPr b="0" i="0" lang="pl-PL" sz="1200" u="none" cap="none" strike="noStrike">
                <a:solidFill>
                  <a:srgbClr val="000000"/>
                </a:solidFill>
                <a:latin typeface="Arial"/>
                <a:ea typeface="Arial"/>
                <a:cs typeface="Arial"/>
                <a:sym typeface="Arial"/>
              </a:rPr>
              <a:t>i reklamodawcom podejmować lepsze decyzje dotyczące planowania </a:t>
            </a:r>
            <a:br>
              <a:rPr b="0" i="0" lang="pl-PL" sz="1200" u="none" cap="none" strike="noStrike">
                <a:solidFill>
                  <a:srgbClr val="000000"/>
                </a:solidFill>
                <a:latin typeface="Arial"/>
                <a:ea typeface="Arial"/>
                <a:cs typeface="Arial"/>
                <a:sym typeface="Arial"/>
              </a:rPr>
            </a:br>
            <a:r>
              <a:rPr b="0" i="0" lang="pl-PL" sz="1200" u="none" cap="none" strike="noStrike">
                <a:solidFill>
                  <a:srgbClr val="000000"/>
                </a:solidFill>
                <a:latin typeface="Arial"/>
                <a:ea typeface="Arial"/>
                <a:cs typeface="Arial"/>
                <a:sym typeface="Arial"/>
              </a:rPr>
              <a:t>i realizacji swoich działań. Co do zasady, im dłużej reklama jest emitowana, tym większa szansa, że dotrze do większej liczby odbiorców </a:t>
            </a:r>
            <a:br>
              <a:rPr b="0" i="0" lang="pl-PL" sz="1200" u="none" cap="none" strike="noStrike">
                <a:solidFill>
                  <a:srgbClr val="000000"/>
                </a:solidFill>
                <a:latin typeface="Arial"/>
                <a:ea typeface="Arial"/>
                <a:cs typeface="Arial"/>
                <a:sym typeface="Arial"/>
              </a:rPr>
            </a:br>
            <a:r>
              <a:rPr b="0" i="0" lang="pl-PL" sz="1200" u="none" cap="none" strike="noStrike">
                <a:solidFill>
                  <a:srgbClr val="000000"/>
                </a:solidFill>
                <a:latin typeface="Arial"/>
                <a:ea typeface="Arial"/>
                <a:cs typeface="Arial"/>
                <a:sym typeface="Arial"/>
              </a:rPr>
              <a:t>i wywrze trwałe wrażenie</a:t>
            </a:r>
            <a:endParaRPr/>
          </a:p>
        </p:txBody>
      </p:sp>
      <p:sp>
        <p:nvSpPr>
          <p:cNvPr id="982" name="Google Shape;982;p193"/>
          <p:cNvSpPr txBox="1"/>
          <p:nvPr/>
        </p:nvSpPr>
        <p:spPr>
          <a:xfrm>
            <a:off x="6508219" y="1673860"/>
            <a:ext cx="2342604"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l-PL" sz="1200" u="none" cap="none" strike="noStrike">
                <a:solidFill>
                  <a:srgbClr val="000000"/>
                </a:solidFill>
                <a:latin typeface="Arial"/>
                <a:ea typeface="Arial"/>
                <a:cs typeface="Arial"/>
                <a:sym typeface="Arial"/>
              </a:rPr>
              <a:t>Opracowanie własne reklamodawcy na podstawie danych o kampaniach własnych (np. TV – Nielsen/ Kantar)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194"/>
          <p:cNvSpPr/>
          <p:nvPr/>
        </p:nvSpPr>
        <p:spPr>
          <a:xfrm>
            <a:off x="1064172" y="2225823"/>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89" name="Google Shape;989;p194"/>
          <p:cNvSpPr txBox="1"/>
          <p:nvPr/>
        </p:nvSpPr>
        <p:spPr>
          <a:xfrm>
            <a:off x="469447" y="-37898"/>
            <a:ext cx="10560915" cy="87866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2800"/>
              <a:buFont typeface="Arial"/>
              <a:buNone/>
            </a:pPr>
            <a:r>
              <a:rPr b="0" i="0" lang="pl-PL" sz="2800" u="none" cap="none" strike="noStrike">
                <a:solidFill>
                  <a:srgbClr val="000000"/>
                </a:solidFill>
                <a:latin typeface="Arial"/>
                <a:ea typeface="Arial"/>
                <a:cs typeface="Arial"/>
                <a:sym typeface="Arial"/>
              </a:rPr>
              <a:t>Model Wskaźników Efektywnościowych dla Reklamodawców</a:t>
            </a:r>
            <a:endParaRPr/>
          </a:p>
        </p:txBody>
      </p:sp>
      <p:sp>
        <p:nvSpPr>
          <p:cNvPr id="990" name="Google Shape;990;p194"/>
          <p:cNvSpPr txBox="1"/>
          <p:nvPr/>
        </p:nvSpPr>
        <p:spPr>
          <a:xfrm>
            <a:off x="276342" y="1208098"/>
            <a:ext cx="5513833"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rgbClr val="000000"/>
              </a:buClr>
              <a:buSzPts val="2400"/>
              <a:buFont typeface="Arial"/>
              <a:buNone/>
            </a:pPr>
            <a:r>
              <a:rPr b="0" i="0" lang="pl-PL" sz="1600" u="none" cap="none" strike="noStrike">
                <a:solidFill>
                  <a:srgbClr val="FFFFFF"/>
                </a:solidFill>
                <a:latin typeface="Arial"/>
                <a:ea typeface="Arial"/>
                <a:cs typeface="Arial"/>
                <a:sym typeface="Arial"/>
              </a:rPr>
              <a:t>Budowanie dostępności</a:t>
            </a:r>
            <a:endParaRPr/>
          </a:p>
          <a:p>
            <a:pPr indent="0" lvl="0" marL="0" marR="0" rtl="0" algn="ctr">
              <a:lnSpc>
                <a:spcPct val="90000"/>
              </a:lnSpc>
              <a:spcBef>
                <a:spcPts val="0"/>
              </a:spcBef>
              <a:spcAft>
                <a:spcPts val="600"/>
              </a:spcAft>
              <a:buClr>
                <a:srgbClr val="000000"/>
              </a:buClr>
              <a:buSzPts val="2400"/>
              <a:buFont typeface="Arial"/>
              <a:buNone/>
            </a:pPr>
            <a:r>
              <a:rPr b="0" i="0" lang="pl-PL" sz="1200" u="none" cap="none" strike="noStrike">
                <a:solidFill>
                  <a:srgbClr val="FFFFFF"/>
                </a:solidFill>
                <a:latin typeface="Arial"/>
                <a:ea typeface="Arial"/>
                <a:cs typeface="Arial"/>
                <a:sym typeface="Arial"/>
              </a:rPr>
              <a:t>Mentalnej i fizycznej</a:t>
            </a:r>
            <a:endParaRPr/>
          </a:p>
        </p:txBody>
      </p:sp>
      <p:sp>
        <p:nvSpPr>
          <p:cNvPr id="991" name="Google Shape;991;p194"/>
          <p:cNvSpPr txBox="1"/>
          <p:nvPr/>
        </p:nvSpPr>
        <p:spPr>
          <a:xfrm>
            <a:off x="7097926" y="1207096"/>
            <a:ext cx="4782652"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rgbClr val="000000"/>
              </a:buClr>
              <a:buSzPts val="2400"/>
              <a:buFont typeface="Arial"/>
              <a:buNone/>
            </a:pPr>
            <a:r>
              <a:rPr b="0" i="0" lang="pl-PL" sz="1600" u="none" cap="none" strike="noStrike">
                <a:solidFill>
                  <a:srgbClr val="FFFFFF"/>
                </a:solidFill>
                <a:latin typeface="Arial"/>
                <a:ea typeface="Arial"/>
                <a:cs typeface="Arial"/>
                <a:sym typeface="Arial"/>
              </a:rPr>
              <a:t>Efektywność</a:t>
            </a:r>
            <a:endParaRPr/>
          </a:p>
          <a:p>
            <a:pPr indent="0" lvl="0" marL="0" marR="0" rtl="0" algn="ctr">
              <a:lnSpc>
                <a:spcPct val="90000"/>
              </a:lnSpc>
              <a:spcBef>
                <a:spcPts val="0"/>
              </a:spcBef>
              <a:spcAft>
                <a:spcPts val="600"/>
              </a:spcAft>
              <a:buClr>
                <a:srgbClr val="000000"/>
              </a:buClr>
              <a:buSzPts val="2400"/>
              <a:buFont typeface="Arial"/>
              <a:buNone/>
            </a:pPr>
            <a:r>
              <a:rPr b="0" i="0" lang="pl-PL" sz="1200" u="none" cap="none" strike="noStrike">
                <a:solidFill>
                  <a:srgbClr val="FFFFFF"/>
                </a:solidFill>
                <a:latin typeface="Arial"/>
                <a:ea typeface="Arial"/>
                <a:cs typeface="Arial"/>
                <a:sym typeface="Arial"/>
              </a:rPr>
              <a:t>Marki, handlowa i finansowa</a:t>
            </a:r>
            <a:endParaRPr/>
          </a:p>
        </p:txBody>
      </p:sp>
      <p:sp>
        <p:nvSpPr>
          <p:cNvPr id="992" name="Google Shape;992;p194"/>
          <p:cNvSpPr txBox="1"/>
          <p:nvPr/>
        </p:nvSpPr>
        <p:spPr>
          <a:xfrm>
            <a:off x="29965" y="1826753"/>
            <a:ext cx="2457980" cy="25243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003C"/>
                </a:solidFill>
                <a:latin typeface="Arial"/>
                <a:ea typeface="Arial"/>
                <a:cs typeface="Arial"/>
                <a:sym typeface="Arial"/>
              </a:rPr>
              <a:t>Dystrybucja &amp; Cena</a:t>
            </a:r>
            <a:endParaRPr b="0" i="0" sz="1400" u="none" cap="none" strike="noStrike">
              <a:solidFill>
                <a:srgbClr val="FF003C"/>
              </a:solidFill>
              <a:latin typeface="Arial"/>
              <a:ea typeface="Arial"/>
              <a:cs typeface="Arial"/>
              <a:sym typeface="Arial"/>
            </a:endParaRPr>
          </a:p>
        </p:txBody>
      </p:sp>
      <p:sp>
        <p:nvSpPr>
          <p:cNvPr id="993" name="Google Shape;993;p194"/>
          <p:cNvSpPr txBox="1"/>
          <p:nvPr/>
        </p:nvSpPr>
        <p:spPr>
          <a:xfrm>
            <a:off x="2767273" y="1826753"/>
            <a:ext cx="273937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7030A0"/>
                </a:solidFill>
                <a:latin typeface="Arial"/>
                <a:ea typeface="Arial"/>
                <a:cs typeface="Arial"/>
                <a:sym typeface="Arial"/>
              </a:rPr>
              <a:t>Media &amp; Kampanie</a:t>
            </a:r>
            <a:endParaRPr b="0" i="0" sz="1400" u="none" cap="none" strike="noStrike">
              <a:solidFill>
                <a:srgbClr val="7030A0"/>
              </a:solidFill>
              <a:latin typeface="Arial"/>
              <a:ea typeface="Arial"/>
              <a:cs typeface="Arial"/>
              <a:sym typeface="Arial"/>
            </a:endParaRPr>
          </a:p>
        </p:txBody>
      </p:sp>
      <p:sp>
        <p:nvSpPr>
          <p:cNvPr id="994" name="Google Shape;994;p194"/>
          <p:cNvSpPr txBox="1"/>
          <p:nvPr/>
        </p:nvSpPr>
        <p:spPr>
          <a:xfrm>
            <a:off x="6825680" y="1826753"/>
            <a:ext cx="2717198"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70C0"/>
                </a:solidFill>
                <a:latin typeface="Arial"/>
                <a:ea typeface="Arial"/>
                <a:cs typeface="Arial"/>
                <a:sym typeface="Arial"/>
              </a:rPr>
              <a:t>Marka &amp; Biznes</a:t>
            </a:r>
            <a:endParaRPr b="0" i="0" sz="1400" u="none" cap="none" strike="noStrike">
              <a:solidFill>
                <a:srgbClr val="0070C0"/>
              </a:solidFill>
              <a:latin typeface="Arial"/>
              <a:ea typeface="Arial"/>
              <a:cs typeface="Arial"/>
              <a:sym typeface="Arial"/>
            </a:endParaRPr>
          </a:p>
        </p:txBody>
      </p:sp>
      <p:sp>
        <p:nvSpPr>
          <p:cNvPr id="995" name="Google Shape;995;p194"/>
          <p:cNvSpPr txBox="1"/>
          <p:nvPr/>
        </p:nvSpPr>
        <p:spPr>
          <a:xfrm>
            <a:off x="9681312" y="1826753"/>
            <a:ext cx="2494712"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92D050"/>
                </a:solidFill>
                <a:latin typeface="Arial"/>
                <a:ea typeface="Arial"/>
                <a:cs typeface="Arial"/>
                <a:sym typeface="Arial"/>
              </a:rPr>
              <a:t>Relacje</a:t>
            </a:r>
            <a:endParaRPr b="0" i="0" sz="1400" u="none" cap="none" strike="noStrike">
              <a:solidFill>
                <a:srgbClr val="92D050"/>
              </a:solidFill>
              <a:latin typeface="Arial"/>
              <a:ea typeface="Arial"/>
              <a:cs typeface="Arial"/>
              <a:sym typeface="Arial"/>
            </a:endParaRPr>
          </a:p>
        </p:txBody>
      </p:sp>
      <p:sp>
        <p:nvSpPr>
          <p:cNvPr id="996" name="Google Shape;996;p194"/>
          <p:cNvSpPr/>
          <p:nvPr/>
        </p:nvSpPr>
        <p:spPr>
          <a:xfrm>
            <a:off x="362267" y="260865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97" name="Google Shape;997;p194"/>
          <p:cNvSpPr/>
          <p:nvPr/>
        </p:nvSpPr>
        <p:spPr>
          <a:xfrm>
            <a:off x="1058783" y="2997056"/>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98" name="Google Shape;998;p194"/>
          <p:cNvSpPr/>
          <p:nvPr/>
        </p:nvSpPr>
        <p:spPr>
          <a:xfrm>
            <a:off x="356241" y="3376638"/>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99" name="Google Shape;999;p194"/>
          <p:cNvSpPr/>
          <p:nvPr/>
        </p:nvSpPr>
        <p:spPr>
          <a:xfrm>
            <a:off x="1051385" y="3768007"/>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0" name="Google Shape;1000;p194"/>
          <p:cNvSpPr/>
          <p:nvPr/>
        </p:nvSpPr>
        <p:spPr>
          <a:xfrm>
            <a:off x="349775" y="414793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1" name="Google Shape;1001;p194"/>
          <p:cNvSpPr/>
          <p:nvPr/>
        </p:nvSpPr>
        <p:spPr>
          <a:xfrm>
            <a:off x="1761649" y="33892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2" name="Google Shape;1002;p194"/>
          <p:cNvSpPr/>
          <p:nvPr/>
        </p:nvSpPr>
        <p:spPr>
          <a:xfrm>
            <a:off x="1762501" y="26158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3" name="Google Shape;1003;p194"/>
          <p:cNvSpPr/>
          <p:nvPr/>
        </p:nvSpPr>
        <p:spPr>
          <a:xfrm>
            <a:off x="2463957" y="2263143"/>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4" name="Google Shape;1004;p194"/>
          <p:cNvSpPr/>
          <p:nvPr/>
        </p:nvSpPr>
        <p:spPr>
          <a:xfrm>
            <a:off x="2466681" y="30368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5" name="Google Shape;1005;p194"/>
          <p:cNvSpPr/>
          <p:nvPr/>
        </p:nvSpPr>
        <p:spPr>
          <a:xfrm>
            <a:off x="3166987" y="2623480"/>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6" name="Google Shape;1006;p194"/>
          <p:cNvSpPr/>
          <p:nvPr/>
        </p:nvSpPr>
        <p:spPr>
          <a:xfrm>
            <a:off x="3873643" y="2248602"/>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7" name="Google Shape;1007;p194"/>
          <p:cNvSpPr/>
          <p:nvPr/>
        </p:nvSpPr>
        <p:spPr>
          <a:xfrm>
            <a:off x="3868508" y="301508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8" name="Google Shape;1008;p194"/>
          <p:cNvSpPr/>
          <p:nvPr/>
        </p:nvSpPr>
        <p:spPr>
          <a:xfrm>
            <a:off x="3165105" y="339834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09" name="Google Shape;1009;p194"/>
          <p:cNvSpPr/>
          <p:nvPr/>
        </p:nvSpPr>
        <p:spPr>
          <a:xfrm>
            <a:off x="4577823" y="26293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0" name="Google Shape;1010;p194"/>
          <p:cNvSpPr/>
          <p:nvPr/>
        </p:nvSpPr>
        <p:spPr>
          <a:xfrm>
            <a:off x="4570654" y="3403095"/>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1" name="Google Shape;1011;p194"/>
          <p:cNvSpPr/>
          <p:nvPr/>
        </p:nvSpPr>
        <p:spPr>
          <a:xfrm>
            <a:off x="3869755" y="378782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2" name="Google Shape;1012;p194"/>
          <p:cNvSpPr/>
          <p:nvPr/>
        </p:nvSpPr>
        <p:spPr>
          <a:xfrm>
            <a:off x="3156447" y="41732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3" name="Google Shape;1013;p194"/>
          <p:cNvSpPr/>
          <p:nvPr/>
        </p:nvSpPr>
        <p:spPr>
          <a:xfrm>
            <a:off x="2462189" y="377697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4" name="Google Shape;1014;p194"/>
          <p:cNvSpPr/>
          <p:nvPr/>
        </p:nvSpPr>
        <p:spPr>
          <a:xfrm>
            <a:off x="4574988" y="418656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5" name="Google Shape;1015;p194"/>
          <p:cNvSpPr/>
          <p:nvPr/>
        </p:nvSpPr>
        <p:spPr>
          <a:xfrm>
            <a:off x="5282003" y="30136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6" name="Google Shape;1016;p194"/>
          <p:cNvSpPr/>
          <p:nvPr/>
        </p:nvSpPr>
        <p:spPr>
          <a:xfrm>
            <a:off x="5281946" y="37886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7" name="Google Shape;1017;p194"/>
          <p:cNvSpPr/>
          <p:nvPr/>
        </p:nvSpPr>
        <p:spPr>
          <a:xfrm>
            <a:off x="3862126" y="456531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8" name="Google Shape;1018;p194"/>
          <p:cNvSpPr/>
          <p:nvPr/>
        </p:nvSpPr>
        <p:spPr>
          <a:xfrm>
            <a:off x="5282518" y="45654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19" name="Google Shape;1019;p194"/>
          <p:cNvSpPr/>
          <p:nvPr/>
        </p:nvSpPr>
        <p:spPr>
          <a:xfrm>
            <a:off x="4575497" y="49576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0" name="Google Shape;1020;p194"/>
          <p:cNvSpPr/>
          <p:nvPr/>
        </p:nvSpPr>
        <p:spPr>
          <a:xfrm>
            <a:off x="3151085" y="4944999"/>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1" name="Google Shape;1021;p194"/>
          <p:cNvSpPr/>
          <p:nvPr/>
        </p:nvSpPr>
        <p:spPr>
          <a:xfrm>
            <a:off x="3850704" y="5341868"/>
            <a:ext cx="889385" cy="76671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2" name="Google Shape;1022;p194"/>
          <p:cNvSpPr/>
          <p:nvPr/>
        </p:nvSpPr>
        <p:spPr>
          <a:xfrm>
            <a:off x="2443139" y="53192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3" name="Google Shape;1023;p194"/>
          <p:cNvSpPr/>
          <p:nvPr/>
        </p:nvSpPr>
        <p:spPr>
          <a:xfrm>
            <a:off x="3137045" y="571613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4" name="Google Shape;1024;p194"/>
          <p:cNvSpPr/>
          <p:nvPr/>
        </p:nvSpPr>
        <p:spPr>
          <a:xfrm>
            <a:off x="1743450" y="570343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5" name="Google Shape;1025;p194"/>
          <p:cNvSpPr/>
          <p:nvPr/>
        </p:nvSpPr>
        <p:spPr>
          <a:xfrm>
            <a:off x="2455839" y="454811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6" name="Google Shape;1026;p194"/>
          <p:cNvSpPr/>
          <p:nvPr/>
        </p:nvSpPr>
        <p:spPr>
          <a:xfrm>
            <a:off x="5282518" y="534041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7" name="Google Shape;1027;p194"/>
          <p:cNvSpPr/>
          <p:nvPr/>
        </p:nvSpPr>
        <p:spPr>
          <a:xfrm>
            <a:off x="4575497" y="572832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8" name="Google Shape;1028;p194"/>
          <p:cNvSpPr/>
          <p:nvPr/>
        </p:nvSpPr>
        <p:spPr>
          <a:xfrm>
            <a:off x="5976329" y="26216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29" name="Google Shape;1029;p194"/>
          <p:cNvSpPr/>
          <p:nvPr/>
        </p:nvSpPr>
        <p:spPr>
          <a:xfrm>
            <a:off x="1749800" y="4928713"/>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0" name="Google Shape;1030;p194"/>
          <p:cNvSpPr/>
          <p:nvPr/>
        </p:nvSpPr>
        <p:spPr>
          <a:xfrm>
            <a:off x="6678520" y="223217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1" name="Google Shape;1031;p194"/>
          <p:cNvSpPr/>
          <p:nvPr/>
        </p:nvSpPr>
        <p:spPr>
          <a:xfrm>
            <a:off x="6686098" y="300854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2" name="Google Shape;1032;p194"/>
          <p:cNvSpPr/>
          <p:nvPr/>
        </p:nvSpPr>
        <p:spPr>
          <a:xfrm>
            <a:off x="7386184" y="260964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3" name="Google Shape;1033;p194"/>
          <p:cNvSpPr/>
          <p:nvPr/>
        </p:nvSpPr>
        <p:spPr>
          <a:xfrm>
            <a:off x="7389516" y="339199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4" name="Google Shape;1034;p194"/>
          <p:cNvSpPr/>
          <p:nvPr/>
        </p:nvSpPr>
        <p:spPr>
          <a:xfrm>
            <a:off x="8095451" y="300776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5" name="Google Shape;1035;p194"/>
          <p:cNvSpPr/>
          <p:nvPr/>
        </p:nvSpPr>
        <p:spPr>
          <a:xfrm>
            <a:off x="8103838" y="222582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6" name="Google Shape;1036;p194"/>
          <p:cNvSpPr/>
          <p:nvPr/>
        </p:nvSpPr>
        <p:spPr>
          <a:xfrm>
            <a:off x="8092431" y="378562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7" name="Google Shape;1037;p194"/>
          <p:cNvSpPr/>
          <p:nvPr/>
        </p:nvSpPr>
        <p:spPr>
          <a:xfrm>
            <a:off x="6683802" y="37799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8" name="Google Shape;1038;p194"/>
          <p:cNvSpPr/>
          <p:nvPr/>
        </p:nvSpPr>
        <p:spPr>
          <a:xfrm>
            <a:off x="7384344" y="417290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9" name="Google Shape;1039;p194"/>
          <p:cNvSpPr/>
          <p:nvPr/>
        </p:nvSpPr>
        <p:spPr>
          <a:xfrm>
            <a:off x="8804495" y="340269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0" name="Google Shape;1040;p194"/>
          <p:cNvSpPr/>
          <p:nvPr/>
        </p:nvSpPr>
        <p:spPr>
          <a:xfrm>
            <a:off x="8804494" y="418174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1" name="Google Shape;1041;p194"/>
          <p:cNvSpPr/>
          <p:nvPr/>
        </p:nvSpPr>
        <p:spPr>
          <a:xfrm>
            <a:off x="8097566" y="456698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2" name="Google Shape;1042;p194"/>
          <p:cNvSpPr/>
          <p:nvPr/>
        </p:nvSpPr>
        <p:spPr>
          <a:xfrm>
            <a:off x="6684870" y="455106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3" name="Google Shape;1043;p194"/>
          <p:cNvSpPr/>
          <p:nvPr/>
        </p:nvSpPr>
        <p:spPr>
          <a:xfrm>
            <a:off x="7391000" y="494710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4" name="Google Shape;1044;p194"/>
          <p:cNvSpPr/>
          <p:nvPr/>
        </p:nvSpPr>
        <p:spPr>
          <a:xfrm>
            <a:off x="8805384" y="4958375"/>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5" name="Google Shape;1045;p194"/>
          <p:cNvSpPr/>
          <p:nvPr/>
        </p:nvSpPr>
        <p:spPr>
          <a:xfrm>
            <a:off x="9515295" y="379777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6" name="Google Shape;1046;p194"/>
          <p:cNvSpPr/>
          <p:nvPr/>
        </p:nvSpPr>
        <p:spPr>
          <a:xfrm>
            <a:off x="8092634" y="534753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7" name="Google Shape;1047;p194"/>
          <p:cNvSpPr/>
          <p:nvPr/>
        </p:nvSpPr>
        <p:spPr>
          <a:xfrm>
            <a:off x="6695075" y="5326827"/>
            <a:ext cx="846284" cy="729555"/>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8" name="Google Shape;1048;p194"/>
          <p:cNvSpPr/>
          <p:nvPr/>
        </p:nvSpPr>
        <p:spPr>
          <a:xfrm>
            <a:off x="7365593" y="5727650"/>
            <a:ext cx="879919" cy="7585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9" name="Google Shape;1049;p194"/>
          <p:cNvSpPr/>
          <p:nvPr/>
        </p:nvSpPr>
        <p:spPr>
          <a:xfrm>
            <a:off x="8800880" y="574540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0" name="Google Shape;1050;p194"/>
          <p:cNvSpPr/>
          <p:nvPr/>
        </p:nvSpPr>
        <p:spPr>
          <a:xfrm>
            <a:off x="10919337" y="2222071"/>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1" name="Google Shape;1051;p194"/>
          <p:cNvSpPr/>
          <p:nvPr/>
        </p:nvSpPr>
        <p:spPr>
          <a:xfrm>
            <a:off x="9506931" y="53614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2" name="Google Shape;1052;p194"/>
          <p:cNvSpPr/>
          <p:nvPr/>
        </p:nvSpPr>
        <p:spPr>
          <a:xfrm>
            <a:off x="10226161" y="419066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3" name="Google Shape;1053;p194"/>
          <p:cNvSpPr/>
          <p:nvPr/>
        </p:nvSpPr>
        <p:spPr>
          <a:xfrm>
            <a:off x="5976910" y="339300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4" name="Google Shape;1054;p194"/>
          <p:cNvSpPr/>
          <p:nvPr/>
        </p:nvSpPr>
        <p:spPr>
          <a:xfrm>
            <a:off x="5980025" y="416971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5" name="Google Shape;1055;p194"/>
          <p:cNvSpPr/>
          <p:nvPr/>
        </p:nvSpPr>
        <p:spPr>
          <a:xfrm>
            <a:off x="5986419" y="49449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6" name="Google Shape;1056;p194"/>
          <p:cNvSpPr/>
          <p:nvPr/>
        </p:nvSpPr>
        <p:spPr>
          <a:xfrm>
            <a:off x="8805043" y="262269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7" name="Google Shape;1057;p194"/>
          <p:cNvSpPr/>
          <p:nvPr/>
        </p:nvSpPr>
        <p:spPr>
          <a:xfrm>
            <a:off x="9515284" y="301696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8" name="Google Shape;1058;p194"/>
          <p:cNvSpPr/>
          <p:nvPr/>
        </p:nvSpPr>
        <p:spPr>
          <a:xfrm>
            <a:off x="9504601" y="223785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59" name="Google Shape;1059;p194"/>
          <p:cNvSpPr/>
          <p:nvPr/>
        </p:nvSpPr>
        <p:spPr>
          <a:xfrm>
            <a:off x="10217769" y="262358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0" name="Google Shape;1060;p194"/>
          <p:cNvSpPr/>
          <p:nvPr/>
        </p:nvSpPr>
        <p:spPr>
          <a:xfrm>
            <a:off x="10230394" y="3406369"/>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1" name="Google Shape;1061;p194"/>
          <p:cNvSpPr/>
          <p:nvPr/>
        </p:nvSpPr>
        <p:spPr>
          <a:xfrm>
            <a:off x="9513009" y="457859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2" name="Google Shape;1062;p194"/>
          <p:cNvSpPr/>
          <p:nvPr/>
        </p:nvSpPr>
        <p:spPr>
          <a:xfrm>
            <a:off x="10944250" y="301696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3" name="Google Shape;1063;p194"/>
          <p:cNvSpPr/>
          <p:nvPr/>
        </p:nvSpPr>
        <p:spPr>
          <a:xfrm>
            <a:off x="10939057" y="380485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4" name="Google Shape;1064;p194"/>
          <p:cNvSpPr txBox="1"/>
          <p:nvPr/>
        </p:nvSpPr>
        <p:spPr>
          <a:xfrm>
            <a:off x="474527" y="2860730"/>
            <a:ext cx="661339" cy="42760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Dystrybucja numeryczna</a:t>
            </a:r>
            <a:endParaRPr b="0" i="0" sz="800" u="none" cap="none" strike="noStrike">
              <a:solidFill>
                <a:srgbClr val="FFFFFF"/>
              </a:solidFill>
              <a:latin typeface="Arial"/>
              <a:ea typeface="Arial"/>
              <a:cs typeface="Arial"/>
              <a:sym typeface="Arial"/>
            </a:endParaRPr>
          </a:p>
        </p:txBody>
      </p:sp>
      <p:sp>
        <p:nvSpPr>
          <p:cNvPr id="1065" name="Google Shape;1065;p194"/>
          <p:cNvSpPr txBox="1"/>
          <p:nvPr/>
        </p:nvSpPr>
        <p:spPr>
          <a:xfrm>
            <a:off x="1152351" y="2489299"/>
            <a:ext cx="66133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Dystrybucja ważona</a:t>
            </a:r>
            <a:endParaRPr b="0" i="0" sz="800" u="none" cap="none" strike="noStrike">
              <a:solidFill>
                <a:srgbClr val="FFFFFF"/>
              </a:solidFill>
              <a:latin typeface="Arial"/>
              <a:ea typeface="Arial"/>
              <a:cs typeface="Arial"/>
              <a:sym typeface="Arial"/>
            </a:endParaRPr>
          </a:p>
        </p:txBody>
      </p:sp>
      <p:sp>
        <p:nvSpPr>
          <p:cNvPr id="1066" name="Google Shape;1066;p194"/>
          <p:cNvSpPr txBox="1"/>
          <p:nvPr/>
        </p:nvSpPr>
        <p:spPr>
          <a:xfrm>
            <a:off x="1636242" y="2940263"/>
            <a:ext cx="1106047" cy="18312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Price index</a:t>
            </a:r>
            <a:endParaRPr b="0" i="0" sz="800" u="none" cap="none" strike="noStrike">
              <a:solidFill>
                <a:srgbClr val="FFFFFF"/>
              </a:solidFill>
              <a:latin typeface="Arial"/>
              <a:ea typeface="Arial"/>
              <a:cs typeface="Arial"/>
              <a:sym typeface="Arial"/>
            </a:endParaRPr>
          </a:p>
        </p:txBody>
      </p:sp>
      <p:sp>
        <p:nvSpPr>
          <p:cNvPr id="1067" name="Google Shape;1067;p194"/>
          <p:cNvSpPr txBox="1"/>
          <p:nvPr/>
        </p:nvSpPr>
        <p:spPr>
          <a:xfrm>
            <a:off x="1926919" y="3638769"/>
            <a:ext cx="517403" cy="29371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Volume on deal</a:t>
            </a:r>
            <a:endParaRPr b="0" i="0" sz="800" u="none" cap="none" strike="noStrike">
              <a:solidFill>
                <a:srgbClr val="FFFFFF"/>
              </a:solidFill>
              <a:latin typeface="Arial"/>
              <a:ea typeface="Arial"/>
              <a:cs typeface="Arial"/>
              <a:sym typeface="Arial"/>
            </a:endParaRPr>
          </a:p>
        </p:txBody>
      </p:sp>
      <p:sp>
        <p:nvSpPr>
          <p:cNvPr id="1068" name="Google Shape;1068;p194"/>
          <p:cNvSpPr txBox="1"/>
          <p:nvPr/>
        </p:nvSpPr>
        <p:spPr>
          <a:xfrm>
            <a:off x="469447" y="3583000"/>
            <a:ext cx="637161"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Udział w półce / Share of shelf</a:t>
            </a:r>
            <a:endParaRPr b="0" i="0" sz="800" u="none" cap="none" strike="noStrike">
              <a:solidFill>
                <a:srgbClr val="FFFFFF"/>
              </a:solidFill>
              <a:latin typeface="Arial"/>
              <a:ea typeface="Arial"/>
              <a:cs typeface="Arial"/>
              <a:sym typeface="Arial"/>
            </a:endParaRPr>
          </a:p>
        </p:txBody>
      </p:sp>
      <p:sp>
        <p:nvSpPr>
          <p:cNvPr id="1069" name="Google Shape;1069;p194"/>
          <p:cNvSpPr txBox="1"/>
          <p:nvPr/>
        </p:nvSpPr>
        <p:spPr>
          <a:xfrm>
            <a:off x="429720" y="4257020"/>
            <a:ext cx="693511" cy="60406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Udział</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w ekspozycji</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(total                          i dodatkowej)</a:t>
            </a:r>
            <a:endParaRPr b="0" i="0" sz="800" u="none" cap="none" strike="noStrike">
              <a:solidFill>
                <a:srgbClr val="FFFFFF"/>
              </a:solidFill>
              <a:latin typeface="Arial"/>
              <a:ea typeface="Arial"/>
              <a:cs typeface="Arial"/>
              <a:sym typeface="Arial"/>
            </a:endParaRPr>
          </a:p>
        </p:txBody>
      </p:sp>
      <p:sp>
        <p:nvSpPr>
          <p:cNvPr id="1070" name="Google Shape;1070;p194"/>
          <p:cNvSpPr txBox="1"/>
          <p:nvPr/>
        </p:nvSpPr>
        <p:spPr>
          <a:xfrm>
            <a:off x="1084564" y="3161861"/>
            <a:ext cx="82494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Widoczność  w punkcie sprzedaży</a:t>
            </a:r>
            <a:endParaRPr/>
          </a:p>
        </p:txBody>
      </p:sp>
      <p:sp>
        <p:nvSpPr>
          <p:cNvPr id="1071" name="Google Shape;1071;p194"/>
          <p:cNvSpPr txBox="1"/>
          <p:nvPr/>
        </p:nvSpPr>
        <p:spPr>
          <a:xfrm>
            <a:off x="1083622" y="3861971"/>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Pokrycie przez portfolio (portfolio coverage)</a:t>
            </a:r>
            <a:endParaRPr/>
          </a:p>
        </p:txBody>
      </p:sp>
      <p:sp>
        <p:nvSpPr>
          <p:cNvPr id="1072" name="Google Shape;1072;p194"/>
          <p:cNvSpPr txBox="1"/>
          <p:nvPr/>
        </p:nvSpPr>
        <p:spPr>
          <a:xfrm>
            <a:off x="2476712" y="2457388"/>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komunikacji</a:t>
            </a:r>
            <a:endParaRPr/>
          </a:p>
        </p:txBody>
      </p:sp>
      <p:sp>
        <p:nvSpPr>
          <p:cNvPr id="1073" name="Google Shape;1073;p194"/>
          <p:cNvSpPr txBox="1"/>
          <p:nvPr/>
        </p:nvSpPr>
        <p:spPr>
          <a:xfrm>
            <a:off x="3305576" y="2858631"/>
            <a:ext cx="58144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Voice</a:t>
            </a:r>
            <a:endParaRPr/>
          </a:p>
        </p:txBody>
      </p:sp>
      <p:sp>
        <p:nvSpPr>
          <p:cNvPr id="1074" name="Google Shape;1074;p194"/>
          <p:cNvSpPr txBox="1"/>
          <p:nvPr/>
        </p:nvSpPr>
        <p:spPr>
          <a:xfrm>
            <a:off x="3895072" y="2442588"/>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Search</a:t>
            </a:r>
            <a:endParaRPr b="0" i="0" sz="800" u="none" cap="none" strike="noStrike">
              <a:solidFill>
                <a:srgbClr val="FFFFFF"/>
              </a:solidFill>
              <a:latin typeface="Arial"/>
              <a:ea typeface="Arial"/>
              <a:cs typeface="Arial"/>
              <a:sym typeface="Arial"/>
            </a:endParaRPr>
          </a:p>
        </p:txBody>
      </p:sp>
      <p:sp>
        <p:nvSpPr>
          <p:cNvPr id="1075" name="Google Shape;1075;p194"/>
          <p:cNvSpPr txBox="1"/>
          <p:nvPr/>
        </p:nvSpPr>
        <p:spPr>
          <a:xfrm>
            <a:off x="2494645" y="325856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komunikacji</a:t>
            </a:r>
            <a:endParaRPr/>
          </a:p>
        </p:txBody>
      </p:sp>
      <p:sp>
        <p:nvSpPr>
          <p:cNvPr id="1076" name="Google Shape;1076;p194"/>
          <p:cNvSpPr txBox="1"/>
          <p:nvPr/>
        </p:nvSpPr>
        <p:spPr>
          <a:xfrm>
            <a:off x="4597790" y="28159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Spend</a:t>
            </a:r>
            <a:endParaRPr b="0" i="0" sz="800" u="none" cap="none" strike="noStrike">
              <a:solidFill>
                <a:srgbClr val="FFFFFF"/>
              </a:solidFill>
              <a:latin typeface="Arial"/>
              <a:ea typeface="Arial"/>
              <a:cs typeface="Arial"/>
              <a:sym typeface="Arial"/>
            </a:endParaRPr>
          </a:p>
        </p:txBody>
      </p:sp>
      <p:sp>
        <p:nvSpPr>
          <p:cNvPr id="1077" name="Google Shape;1077;p194"/>
          <p:cNvSpPr txBox="1"/>
          <p:nvPr/>
        </p:nvSpPr>
        <p:spPr>
          <a:xfrm>
            <a:off x="3157348" y="3647136"/>
            <a:ext cx="91818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Wyświetlenia, </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Odsłony</a:t>
            </a:r>
            <a:endParaRPr/>
          </a:p>
        </p:txBody>
      </p:sp>
      <p:sp>
        <p:nvSpPr>
          <p:cNvPr id="1078" name="Google Shape;1078;p194"/>
          <p:cNvSpPr txBox="1"/>
          <p:nvPr/>
        </p:nvSpPr>
        <p:spPr>
          <a:xfrm>
            <a:off x="3896650" y="32145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Widoczność (viewability)</a:t>
            </a:r>
            <a:endParaRPr/>
          </a:p>
        </p:txBody>
      </p:sp>
      <p:sp>
        <p:nvSpPr>
          <p:cNvPr id="1079" name="Google Shape;1079;p194"/>
          <p:cNvSpPr txBox="1"/>
          <p:nvPr/>
        </p:nvSpPr>
        <p:spPr>
          <a:xfrm>
            <a:off x="5305551" y="405285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WoA,</a:t>
            </a:r>
            <a:endParaRPr/>
          </a:p>
        </p:txBody>
      </p:sp>
      <p:sp>
        <p:nvSpPr>
          <p:cNvPr id="1080" name="Google Shape;1080;p194"/>
          <p:cNvSpPr txBox="1"/>
          <p:nvPr/>
        </p:nvSpPr>
        <p:spPr>
          <a:xfrm>
            <a:off x="4562461" y="3561641"/>
            <a:ext cx="91531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Popularność / Unikalność assetów</a:t>
            </a:r>
            <a:endParaRPr b="0" i="0" sz="800" u="none" cap="none" strike="noStrike">
              <a:solidFill>
                <a:srgbClr val="FFFFFF"/>
              </a:solidFill>
              <a:latin typeface="Arial"/>
              <a:ea typeface="Arial"/>
              <a:cs typeface="Arial"/>
              <a:sym typeface="Arial"/>
            </a:endParaRPr>
          </a:p>
        </p:txBody>
      </p:sp>
      <p:sp>
        <p:nvSpPr>
          <p:cNvPr id="1081" name="Google Shape;1081;p194"/>
          <p:cNvSpPr txBox="1"/>
          <p:nvPr/>
        </p:nvSpPr>
        <p:spPr>
          <a:xfrm>
            <a:off x="4580711" y="441101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Aggressivity index</a:t>
            </a:r>
            <a:endParaRPr/>
          </a:p>
        </p:txBody>
      </p:sp>
      <p:sp>
        <p:nvSpPr>
          <p:cNvPr id="1082" name="Google Shape;1082;p194"/>
          <p:cNvSpPr txBox="1"/>
          <p:nvPr/>
        </p:nvSpPr>
        <p:spPr>
          <a:xfrm>
            <a:off x="5310586" y="3290544"/>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VTR</a:t>
            </a:r>
            <a:endParaRPr/>
          </a:p>
        </p:txBody>
      </p:sp>
      <p:sp>
        <p:nvSpPr>
          <p:cNvPr id="1083" name="Google Shape;1083;p194"/>
          <p:cNvSpPr txBox="1"/>
          <p:nvPr/>
        </p:nvSpPr>
        <p:spPr>
          <a:xfrm>
            <a:off x="2487945" y="400362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Wizyty  / sesje na stronie</a:t>
            </a:r>
            <a:endParaRPr/>
          </a:p>
        </p:txBody>
      </p:sp>
      <p:sp>
        <p:nvSpPr>
          <p:cNvPr id="1084" name="Google Shape;1084;p194"/>
          <p:cNvSpPr txBox="1"/>
          <p:nvPr/>
        </p:nvSpPr>
        <p:spPr>
          <a:xfrm>
            <a:off x="3890117" y="4048152"/>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Ad recall</a:t>
            </a:r>
            <a:endParaRPr b="0" i="0" sz="800" u="none" cap="none" strike="noStrike">
              <a:solidFill>
                <a:srgbClr val="FFFFFF"/>
              </a:solidFill>
              <a:latin typeface="Arial"/>
              <a:ea typeface="Arial"/>
              <a:cs typeface="Arial"/>
              <a:sym typeface="Arial"/>
            </a:endParaRPr>
          </a:p>
        </p:txBody>
      </p:sp>
      <p:sp>
        <p:nvSpPr>
          <p:cNvPr id="1085" name="Google Shape;1085;p194"/>
          <p:cNvSpPr txBox="1"/>
          <p:nvPr/>
        </p:nvSpPr>
        <p:spPr>
          <a:xfrm>
            <a:off x="5240145" y="4812333"/>
            <a:ext cx="94374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Zaangażo-</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wanie</a:t>
            </a:r>
            <a:endParaRPr b="0" i="0" sz="800" u="none" cap="none" strike="noStrike">
              <a:solidFill>
                <a:srgbClr val="FFFFFF"/>
              </a:solidFill>
              <a:latin typeface="Arial"/>
              <a:ea typeface="Arial"/>
              <a:cs typeface="Arial"/>
              <a:sym typeface="Arial"/>
            </a:endParaRPr>
          </a:p>
        </p:txBody>
      </p:sp>
      <p:sp>
        <p:nvSpPr>
          <p:cNvPr id="1086" name="Google Shape;1086;p194"/>
          <p:cNvSpPr txBox="1"/>
          <p:nvPr/>
        </p:nvSpPr>
        <p:spPr>
          <a:xfrm>
            <a:off x="3133549" y="4289113"/>
            <a:ext cx="9015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Konwersja (last click, atryb.) </a:t>
            </a:r>
            <a:endParaRPr b="0" i="0" sz="800" u="none" cap="none" strike="noStrike">
              <a:solidFill>
                <a:srgbClr val="FFFFFF"/>
              </a:solidFill>
              <a:latin typeface="Arial"/>
              <a:ea typeface="Arial"/>
              <a:cs typeface="Arial"/>
              <a:sym typeface="Arial"/>
            </a:endParaRPr>
          </a:p>
        </p:txBody>
      </p:sp>
      <p:sp>
        <p:nvSpPr>
          <p:cNvPr id="1087" name="Google Shape;1087;p194"/>
          <p:cNvSpPr txBox="1"/>
          <p:nvPr/>
        </p:nvSpPr>
        <p:spPr>
          <a:xfrm>
            <a:off x="2481161" y="4808721"/>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AVE</a:t>
            </a:r>
            <a:endParaRPr/>
          </a:p>
        </p:txBody>
      </p:sp>
      <p:sp>
        <p:nvSpPr>
          <p:cNvPr id="1088" name="Google Shape;1088;p194"/>
          <p:cNvSpPr txBox="1"/>
          <p:nvPr/>
        </p:nvSpPr>
        <p:spPr>
          <a:xfrm>
            <a:off x="3877658" y="4776288"/>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z treścią na stronie</a:t>
            </a:r>
            <a:endParaRPr/>
          </a:p>
        </p:txBody>
      </p:sp>
      <p:sp>
        <p:nvSpPr>
          <p:cNvPr id="1089" name="Google Shape;1089;p194"/>
          <p:cNvSpPr txBox="1"/>
          <p:nvPr/>
        </p:nvSpPr>
        <p:spPr>
          <a:xfrm>
            <a:off x="3175324" y="5013764"/>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Efektywność kosztowa (jak np. CPL, CPM, CPC, CPS)</a:t>
            </a:r>
            <a:endParaRPr/>
          </a:p>
        </p:txBody>
      </p:sp>
      <p:sp>
        <p:nvSpPr>
          <p:cNvPr id="1090" name="Google Shape;1090;p194"/>
          <p:cNvSpPr txBox="1"/>
          <p:nvPr/>
        </p:nvSpPr>
        <p:spPr>
          <a:xfrm>
            <a:off x="1775123" y="5019756"/>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Widoczny zasięg (viewable reach)</a:t>
            </a:r>
            <a:endParaRPr/>
          </a:p>
        </p:txBody>
      </p:sp>
      <p:sp>
        <p:nvSpPr>
          <p:cNvPr id="1091" name="Google Shape;1091;p194"/>
          <p:cNvSpPr txBox="1"/>
          <p:nvPr/>
        </p:nvSpPr>
        <p:spPr>
          <a:xfrm>
            <a:off x="2468355" y="556570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Bounce rate</a:t>
            </a:r>
            <a:endParaRPr b="0" i="0" sz="800" u="none" cap="none" strike="noStrike">
              <a:solidFill>
                <a:srgbClr val="FFFFFF"/>
              </a:solidFill>
              <a:latin typeface="Arial"/>
              <a:ea typeface="Arial"/>
              <a:cs typeface="Arial"/>
              <a:sym typeface="Arial"/>
            </a:endParaRPr>
          </a:p>
        </p:txBody>
      </p:sp>
      <p:sp>
        <p:nvSpPr>
          <p:cNvPr id="1092" name="Google Shape;1092;p194"/>
          <p:cNvSpPr txBox="1"/>
          <p:nvPr/>
        </p:nvSpPr>
        <p:spPr>
          <a:xfrm>
            <a:off x="1763717" y="5859201"/>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1093" name="Google Shape;1093;p194"/>
          <p:cNvSpPr txBox="1"/>
          <p:nvPr/>
        </p:nvSpPr>
        <p:spPr>
          <a:xfrm>
            <a:off x="3179205" y="5817012"/>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w Grupie (in target reach)</a:t>
            </a:r>
            <a:endParaRPr/>
          </a:p>
        </p:txBody>
      </p:sp>
      <p:sp>
        <p:nvSpPr>
          <p:cNvPr id="1094" name="Google Shape;1094;p194"/>
          <p:cNvSpPr txBox="1"/>
          <p:nvPr/>
        </p:nvSpPr>
        <p:spPr>
          <a:xfrm>
            <a:off x="3864871" y="5535572"/>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Unikalni użytkownicy</a:t>
            </a:r>
            <a:endParaRPr/>
          </a:p>
        </p:txBody>
      </p:sp>
      <p:sp>
        <p:nvSpPr>
          <p:cNvPr id="1095" name="Google Shape;1095;p194"/>
          <p:cNvSpPr txBox="1"/>
          <p:nvPr/>
        </p:nvSpPr>
        <p:spPr>
          <a:xfrm>
            <a:off x="4600120" y="5151070"/>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Realni użytkownicy</a:t>
            </a:r>
            <a:endParaRPr/>
          </a:p>
        </p:txBody>
      </p:sp>
      <p:sp>
        <p:nvSpPr>
          <p:cNvPr id="1096" name="Google Shape;1096;p194"/>
          <p:cNvSpPr txBox="1"/>
          <p:nvPr/>
        </p:nvSpPr>
        <p:spPr>
          <a:xfrm>
            <a:off x="5949156" y="4971800"/>
            <a:ext cx="91076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Uwaga (attention), wyświetlenia   z uwagą, czas z uwagą</a:t>
            </a:r>
            <a:endParaRPr/>
          </a:p>
        </p:txBody>
      </p:sp>
      <p:sp>
        <p:nvSpPr>
          <p:cNvPr id="1097" name="Google Shape;1097;p194"/>
          <p:cNvSpPr txBox="1"/>
          <p:nvPr/>
        </p:nvSpPr>
        <p:spPr>
          <a:xfrm>
            <a:off x="4583295" y="598764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CTR</a:t>
            </a:r>
            <a:endParaRPr b="0" i="0" sz="800" u="none" cap="none" strike="noStrike">
              <a:solidFill>
                <a:srgbClr val="FFFFFF"/>
              </a:solidFill>
              <a:latin typeface="Arial"/>
              <a:ea typeface="Arial"/>
              <a:cs typeface="Arial"/>
              <a:sym typeface="Arial"/>
            </a:endParaRPr>
          </a:p>
        </p:txBody>
      </p:sp>
      <p:sp>
        <p:nvSpPr>
          <p:cNvPr id="1098" name="Google Shape;1098;p194"/>
          <p:cNvSpPr txBox="1"/>
          <p:nvPr/>
        </p:nvSpPr>
        <p:spPr>
          <a:xfrm>
            <a:off x="5305096" y="5483168"/>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1099" name="Google Shape;1099;p194"/>
          <p:cNvSpPr/>
          <p:nvPr/>
        </p:nvSpPr>
        <p:spPr>
          <a:xfrm>
            <a:off x="10224209" y="498028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00" name="Google Shape;1100;p194"/>
          <p:cNvSpPr/>
          <p:nvPr/>
        </p:nvSpPr>
        <p:spPr>
          <a:xfrm>
            <a:off x="10939583" y="4586341"/>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01" name="Google Shape;1101;p194"/>
          <p:cNvSpPr/>
          <p:nvPr/>
        </p:nvSpPr>
        <p:spPr>
          <a:xfrm>
            <a:off x="1051129" y="530866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02" name="Google Shape;1102;p194"/>
          <p:cNvSpPr/>
          <p:nvPr/>
        </p:nvSpPr>
        <p:spPr>
          <a:xfrm>
            <a:off x="351996" y="569160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03" name="Google Shape;1103;p194"/>
          <p:cNvSpPr txBox="1"/>
          <p:nvPr/>
        </p:nvSpPr>
        <p:spPr>
          <a:xfrm>
            <a:off x="1089351" y="557009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AvVT</a:t>
            </a:r>
            <a:endParaRPr b="0" i="0" sz="800" u="none" cap="none" strike="noStrike">
              <a:solidFill>
                <a:srgbClr val="FFFFFF"/>
              </a:solidFill>
              <a:latin typeface="Arial"/>
              <a:ea typeface="Arial"/>
              <a:cs typeface="Arial"/>
              <a:sym typeface="Arial"/>
            </a:endParaRPr>
          </a:p>
        </p:txBody>
      </p:sp>
      <p:sp>
        <p:nvSpPr>
          <p:cNvPr id="1104" name="Google Shape;1104;p194"/>
          <p:cNvSpPr txBox="1"/>
          <p:nvPr/>
        </p:nvSpPr>
        <p:spPr>
          <a:xfrm>
            <a:off x="365324" y="594809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GRP</a:t>
            </a:r>
            <a:endParaRPr/>
          </a:p>
        </p:txBody>
      </p:sp>
      <p:sp>
        <p:nvSpPr>
          <p:cNvPr id="1105" name="Google Shape;1105;p194"/>
          <p:cNvSpPr txBox="1"/>
          <p:nvPr/>
        </p:nvSpPr>
        <p:spPr>
          <a:xfrm>
            <a:off x="6015122" y="2866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Awareness</a:t>
            </a:r>
            <a:endParaRPr b="0" i="0" sz="800" u="none" cap="none" strike="noStrike">
              <a:solidFill>
                <a:srgbClr val="FFFFFF"/>
              </a:solidFill>
              <a:latin typeface="Arial"/>
              <a:ea typeface="Arial"/>
              <a:cs typeface="Arial"/>
              <a:sym typeface="Arial"/>
            </a:endParaRPr>
          </a:p>
        </p:txBody>
      </p:sp>
      <p:sp>
        <p:nvSpPr>
          <p:cNvPr id="1106" name="Google Shape;1106;p194"/>
          <p:cNvSpPr txBox="1"/>
          <p:nvPr/>
        </p:nvSpPr>
        <p:spPr>
          <a:xfrm>
            <a:off x="6702290" y="2485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Penetracja</a:t>
            </a:r>
            <a:endParaRPr/>
          </a:p>
        </p:txBody>
      </p:sp>
      <p:sp>
        <p:nvSpPr>
          <p:cNvPr id="1107" name="Google Shape;1107;p194"/>
          <p:cNvSpPr txBox="1"/>
          <p:nvPr/>
        </p:nvSpPr>
        <p:spPr>
          <a:xfrm>
            <a:off x="7406609" y="2751611"/>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a:t>
            </a:r>
            <a:br>
              <a:rPr b="0" i="0" lang="pl-PL" sz="800" u="none" cap="none" strike="noStrike">
                <a:solidFill>
                  <a:srgbClr val="FFFFFF"/>
                </a:solidFill>
                <a:latin typeface="Arial"/>
                <a:ea typeface="Arial"/>
                <a:cs typeface="Arial"/>
                <a:sym typeface="Arial"/>
              </a:rPr>
            </a:br>
            <a:r>
              <a:rPr b="0" i="0" lang="pl-PL" sz="800" u="none" cap="none" strike="noStrike">
                <a:solidFill>
                  <a:srgbClr val="FFFFFF"/>
                </a:solidFill>
                <a:latin typeface="Arial"/>
                <a:ea typeface="Arial"/>
                <a:cs typeface="Arial"/>
                <a:sym typeface="Arial"/>
              </a:rPr>
              <a:t>w rynku ilościowy</a:t>
            </a:r>
            <a:endParaRPr/>
          </a:p>
        </p:txBody>
      </p:sp>
      <p:sp>
        <p:nvSpPr>
          <p:cNvPr id="1108" name="Google Shape;1108;p194"/>
          <p:cNvSpPr txBox="1"/>
          <p:nvPr/>
        </p:nvSpPr>
        <p:spPr>
          <a:xfrm>
            <a:off x="5997384" y="3647136"/>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Liking</a:t>
            </a:r>
            <a:endParaRPr b="0" i="0" sz="800" u="none" cap="none" strike="noStrike">
              <a:solidFill>
                <a:srgbClr val="FFFFFF"/>
              </a:solidFill>
              <a:latin typeface="Arial"/>
              <a:ea typeface="Arial"/>
              <a:cs typeface="Arial"/>
              <a:sym typeface="Arial"/>
            </a:endParaRPr>
          </a:p>
        </p:txBody>
      </p:sp>
      <p:sp>
        <p:nvSpPr>
          <p:cNvPr id="1109" name="Google Shape;1109;p194"/>
          <p:cNvSpPr txBox="1"/>
          <p:nvPr/>
        </p:nvSpPr>
        <p:spPr>
          <a:xfrm>
            <a:off x="6718482" y="3040092"/>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wydatku na marketing (często % na A&amp;P lub</a:t>
            </a:r>
            <a:endParaRPr/>
          </a:p>
        </p:txBody>
      </p:sp>
      <p:sp>
        <p:nvSpPr>
          <p:cNvPr id="1110" name="Google Shape;1110;p194"/>
          <p:cNvSpPr txBox="1"/>
          <p:nvPr/>
        </p:nvSpPr>
        <p:spPr>
          <a:xfrm>
            <a:off x="8101940" y="2352403"/>
            <a:ext cx="87700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a:t>
            </a:r>
            <a:br>
              <a:rPr b="0" i="0" lang="pl-PL" sz="800" u="none" cap="none" strike="noStrike">
                <a:solidFill>
                  <a:srgbClr val="FFFFFF"/>
                </a:solidFill>
                <a:latin typeface="Arial"/>
                <a:ea typeface="Arial"/>
                <a:cs typeface="Arial"/>
                <a:sym typeface="Arial"/>
              </a:rPr>
            </a:br>
            <a:r>
              <a:rPr b="0" i="0" lang="pl-PL" sz="800" u="none" cap="none" strike="noStrike">
                <a:solidFill>
                  <a:srgbClr val="FFFFFF"/>
                </a:solidFill>
                <a:latin typeface="Arial"/>
                <a:ea typeface="Arial"/>
                <a:cs typeface="Arial"/>
                <a:sym typeface="Arial"/>
              </a:rPr>
              <a:t>w rynku wartościowy</a:t>
            </a:r>
            <a:endParaRPr/>
          </a:p>
        </p:txBody>
      </p:sp>
      <p:sp>
        <p:nvSpPr>
          <p:cNvPr id="1111" name="Google Shape;1111;p194"/>
          <p:cNvSpPr txBox="1"/>
          <p:nvPr/>
        </p:nvSpPr>
        <p:spPr>
          <a:xfrm>
            <a:off x="8114888" y="327526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Meaningful</a:t>
            </a:r>
            <a:endParaRPr b="0" i="0" sz="800" u="none" cap="none" strike="noStrike">
              <a:solidFill>
                <a:srgbClr val="FFFFFF"/>
              </a:solidFill>
              <a:latin typeface="Arial"/>
              <a:ea typeface="Arial"/>
              <a:cs typeface="Arial"/>
              <a:sym typeface="Arial"/>
            </a:endParaRPr>
          </a:p>
        </p:txBody>
      </p:sp>
      <p:sp>
        <p:nvSpPr>
          <p:cNvPr id="1112" name="Google Shape;1112;p194"/>
          <p:cNvSpPr txBox="1"/>
          <p:nvPr/>
        </p:nvSpPr>
        <p:spPr>
          <a:xfrm>
            <a:off x="7415589" y="3635650"/>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Trust</a:t>
            </a:r>
            <a:endParaRPr/>
          </a:p>
        </p:txBody>
      </p:sp>
      <p:sp>
        <p:nvSpPr>
          <p:cNvPr id="1113" name="Google Shape;1113;p194"/>
          <p:cNvSpPr txBox="1"/>
          <p:nvPr/>
        </p:nvSpPr>
        <p:spPr>
          <a:xfrm>
            <a:off x="8783011" y="2796163"/>
            <a:ext cx="9230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Wyróżnialność (distinctive- ness)</a:t>
            </a:r>
            <a:endParaRPr/>
          </a:p>
        </p:txBody>
      </p:sp>
      <p:sp>
        <p:nvSpPr>
          <p:cNvPr id="1114" name="Google Shape;1114;p194"/>
          <p:cNvSpPr txBox="1"/>
          <p:nvPr/>
        </p:nvSpPr>
        <p:spPr>
          <a:xfrm>
            <a:off x="9539682" y="2365231"/>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light / medium / heavy buyers</a:t>
            </a:r>
            <a:endParaRPr b="0" i="0" sz="800" u="none" cap="none" strike="noStrike">
              <a:solidFill>
                <a:srgbClr val="FFFFFF"/>
              </a:solidFill>
              <a:latin typeface="Arial"/>
              <a:ea typeface="Arial"/>
              <a:cs typeface="Arial"/>
              <a:sym typeface="Arial"/>
            </a:endParaRPr>
          </a:p>
        </p:txBody>
      </p:sp>
      <p:sp>
        <p:nvSpPr>
          <p:cNvPr id="1115" name="Google Shape;1115;p194"/>
          <p:cNvSpPr txBox="1"/>
          <p:nvPr/>
        </p:nvSpPr>
        <p:spPr>
          <a:xfrm>
            <a:off x="8834751" y="365462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Different</a:t>
            </a:r>
            <a:endParaRPr b="0" i="0" sz="800" u="none" cap="none" strike="noStrike">
              <a:solidFill>
                <a:srgbClr val="FFFFFF"/>
              </a:solidFill>
              <a:latin typeface="Arial"/>
              <a:ea typeface="Arial"/>
              <a:cs typeface="Arial"/>
              <a:sym typeface="Arial"/>
            </a:endParaRPr>
          </a:p>
        </p:txBody>
      </p:sp>
      <p:sp>
        <p:nvSpPr>
          <p:cNvPr id="1116" name="Google Shape;1116;p194"/>
          <p:cNvSpPr txBox="1"/>
          <p:nvPr/>
        </p:nvSpPr>
        <p:spPr>
          <a:xfrm>
            <a:off x="9513638" y="3240669"/>
            <a:ext cx="870686" cy="3473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Odrzucający markę</a:t>
            </a:r>
            <a:endParaRPr/>
          </a:p>
        </p:txBody>
      </p:sp>
      <p:sp>
        <p:nvSpPr>
          <p:cNvPr id="1117" name="Google Shape;1117;p194"/>
          <p:cNvSpPr txBox="1"/>
          <p:nvPr/>
        </p:nvSpPr>
        <p:spPr>
          <a:xfrm>
            <a:off x="6707581" y="3996436"/>
            <a:ext cx="84131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Elastyczność  Cenowa)</a:t>
            </a:r>
            <a:endParaRPr/>
          </a:p>
        </p:txBody>
      </p:sp>
      <p:sp>
        <p:nvSpPr>
          <p:cNvPr id="1118" name="Google Shape;1118;p194"/>
          <p:cNvSpPr txBox="1"/>
          <p:nvPr/>
        </p:nvSpPr>
        <p:spPr>
          <a:xfrm>
            <a:off x="7412778" y="443369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Salient</a:t>
            </a:r>
            <a:endParaRPr b="0" i="0" sz="800" u="none" cap="none" strike="noStrike">
              <a:solidFill>
                <a:srgbClr val="FFFFFF"/>
              </a:solidFill>
              <a:latin typeface="Arial"/>
              <a:ea typeface="Arial"/>
              <a:cs typeface="Arial"/>
              <a:sym typeface="Arial"/>
            </a:endParaRPr>
          </a:p>
        </p:txBody>
      </p:sp>
      <p:sp>
        <p:nvSpPr>
          <p:cNvPr id="1119" name="Google Shape;1119;p194"/>
          <p:cNvSpPr txBox="1"/>
          <p:nvPr/>
        </p:nvSpPr>
        <p:spPr>
          <a:xfrm>
            <a:off x="8123632" y="4009136"/>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Purchase intent</a:t>
            </a:r>
            <a:endParaRPr b="0" i="0" sz="800" u="none" cap="none" strike="noStrike">
              <a:solidFill>
                <a:srgbClr val="FFFFFF"/>
              </a:solidFill>
              <a:latin typeface="Arial"/>
              <a:ea typeface="Arial"/>
              <a:cs typeface="Arial"/>
              <a:sym typeface="Arial"/>
            </a:endParaRPr>
          </a:p>
        </p:txBody>
      </p:sp>
      <p:sp>
        <p:nvSpPr>
          <p:cNvPr id="1120" name="Google Shape;1120;p194"/>
          <p:cNvSpPr txBox="1"/>
          <p:nvPr/>
        </p:nvSpPr>
        <p:spPr>
          <a:xfrm>
            <a:off x="8828221" y="4357290"/>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do reinwestycji</a:t>
            </a:r>
            <a:endParaRPr/>
          </a:p>
        </p:txBody>
      </p:sp>
      <p:sp>
        <p:nvSpPr>
          <p:cNvPr id="1121" name="Google Shape;1121;p194"/>
          <p:cNvSpPr txBox="1"/>
          <p:nvPr/>
        </p:nvSpPr>
        <p:spPr>
          <a:xfrm>
            <a:off x="9513638" y="3957214"/>
            <a:ext cx="89746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inkremental-</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na</a:t>
            </a:r>
            <a:endParaRPr/>
          </a:p>
        </p:txBody>
      </p:sp>
      <p:sp>
        <p:nvSpPr>
          <p:cNvPr id="1122" name="Google Shape;1122;p194"/>
          <p:cNvSpPr txBox="1"/>
          <p:nvPr/>
        </p:nvSpPr>
        <p:spPr>
          <a:xfrm>
            <a:off x="6682584" y="4777825"/>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ROI, ROAS, ROTA </a:t>
            </a:r>
            <a:endParaRPr/>
          </a:p>
        </p:txBody>
      </p:sp>
      <p:sp>
        <p:nvSpPr>
          <p:cNvPr id="1123" name="Google Shape;1123;p194"/>
          <p:cNvSpPr txBox="1"/>
          <p:nvPr/>
        </p:nvSpPr>
        <p:spPr>
          <a:xfrm>
            <a:off x="8097565" y="4784245"/>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bazowa</a:t>
            </a:r>
            <a:endParaRPr/>
          </a:p>
        </p:txBody>
      </p:sp>
      <p:sp>
        <p:nvSpPr>
          <p:cNvPr id="1124" name="Google Shape;1124;p194"/>
          <p:cNvSpPr txBox="1"/>
          <p:nvPr/>
        </p:nvSpPr>
        <p:spPr>
          <a:xfrm>
            <a:off x="7367836" y="5198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AoV</a:t>
            </a:r>
            <a:endParaRPr b="0" i="0" sz="800" u="none" cap="none" strike="noStrike">
              <a:solidFill>
                <a:srgbClr val="FFFFFF"/>
              </a:solidFill>
              <a:latin typeface="Arial"/>
              <a:ea typeface="Arial"/>
              <a:cs typeface="Arial"/>
              <a:sym typeface="Arial"/>
            </a:endParaRPr>
          </a:p>
        </p:txBody>
      </p:sp>
      <p:sp>
        <p:nvSpPr>
          <p:cNvPr id="1125" name="Google Shape;1125;p194"/>
          <p:cNvSpPr txBox="1"/>
          <p:nvPr/>
        </p:nvSpPr>
        <p:spPr>
          <a:xfrm>
            <a:off x="6682200" y="5579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Trial</a:t>
            </a:r>
            <a:endParaRPr/>
          </a:p>
        </p:txBody>
      </p:sp>
      <p:sp>
        <p:nvSpPr>
          <p:cNvPr id="1126" name="Google Shape;1126;p194"/>
          <p:cNvSpPr txBox="1"/>
          <p:nvPr/>
        </p:nvSpPr>
        <p:spPr>
          <a:xfrm>
            <a:off x="8814251" y="5235020"/>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Marża</a:t>
            </a:r>
            <a:endParaRPr/>
          </a:p>
        </p:txBody>
      </p:sp>
      <p:sp>
        <p:nvSpPr>
          <p:cNvPr id="1127" name="Google Shape;1127;p194"/>
          <p:cNvSpPr txBox="1"/>
          <p:nvPr/>
        </p:nvSpPr>
        <p:spPr>
          <a:xfrm>
            <a:off x="9522726" y="4796763"/>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Volume on deal</a:t>
            </a:r>
            <a:endParaRPr b="0" i="0" sz="800" u="none" cap="none" strike="noStrike">
              <a:solidFill>
                <a:srgbClr val="FFFFFF"/>
              </a:solidFill>
              <a:latin typeface="Arial"/>
              <a:ea typeface="Arial"/>
              <a:cs typeface="Arial"/>
              <a:sym typeface="Arial"/>
            </a:endParaRPr>
          </a:p>
        </p:txBody>
      </p:sp>
      <p:sp>
        <p:nvSpPr>
          <p:cNvPr id="1128" name="Google Shape;1128;p194"/>
          <p:cNvSpPr txBox="1"/>
          <p:nvPr/>
        </p:nvSpPr>
        <p:spPr>
          <a:xfrm>
            <a:off x="9497814" y="5515288"/>
            <a:ext cx="86669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powracają-cych</a:t>
            </a:r>
            <a:endParaRPr b="0" i="0" sz="800" u="none" cap="none" strike="noStrike">
              <a:solidFill>
                <a:srgbClr val="FFFFFF"/>
              </a:solidFill>
              <a:latin typeface="Arial"/>
              <a:ea typeface="Arial"/>
              <a:cs typeface="Arial"/>
              <a:sym typeface="Arial"/>
            </a:endParaRPr>
          </a:p>
        </p:txBody>
      </p:sp>
      <p:sp>
        <p:nvSpPr>
          <p:cNvPr id="1129" name="Google Shape;1129;p194"/>
          <p:cNvSpPr txBox="1"/>
          <p:nvPr/>
        </p:nvSpPr>
        <p:spPr>
          <a:xfrm>
            <a:off x="8794063" y="6009988"/>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AWOP</a:t>
            </a:r>
            <a:endParaRPr/>
          </a:p>
        </p:txBody>
      </p:sp>
      <p:sp>
        <p:nvSpPr>
          <p:cNvPr id="1130" name="Google Shape;1130;p194"/>
          <p:cNvSpPr txBox="1"/>
          <p:nvPr/>
        </p:nvSpPr>
        <p:spPr>
          <a:xfrm>
            <a:off x="8090007" y="561774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Przychód marki</a:t>
            </a:r>
            <a:endParaRPr/>
          </a:p>
        </p:txBody>
      </p:sp>
      <p:sp>
        <p:nvSpPr>
          <p:cNvPr id="1131" name="Google Shape;1131;p194"/>
          <p:cNvSpPr txBox="1"/>
          <p:nvPr/>
        </p:nvSpPr>
        <p:spPr>
          <a:xfrm>
            <a:off x="7390323" y="5980894"/>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Marża marki</a:t>
            </a:r>
            <a:endParaRPr/>
          </a:p>
        </p:txBody>
      </p:sp>
      <p:sp>
        <p:nvSpPr>
          <p:cNvPr id="1132" name="Google Shape;1132;p194"/>
          <p:cNvSpPr/>
          <p:nvPr/>
        </p:nvSpPr>
        <p:spPr>
          <a:xfrm>
            <a:off x="5998653" y="57318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33" name="Google Shape;1133;p194"/>
          <p:cNvSpPr txBox="1"/>
          <p:nvPr/>
        </p:nvSpPr>
        <p:spPr>
          <a:xfrm>
            <a:off x="5970308" y="442536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Zysk marki</a:t>
            </a:r>
            <a:endParaRPr/>
          </a:p>
        </p:txBody>
      </p:sp>
      <p:sp>
        <p:nvSpPr>
          <p:cNvPr id="1134" name="Google Shape;1134;p194"/>
          <p:cNvSpPr txBox="1"/>
          <p:nvPr/>
        </p:nvSpPr>
        <p:spPr>
          <a:xfrm>
            <a:off x="10249508" y="288168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Re-purchase</a:t>
            </a:r>
            <a:endParaRPr b="0" i="0" sz="800" u="none" cap="none" strike="noStrike">
              <a:solidFill>
                <a:srgbClr val="FFFFFF"/>
              </a:solidFill>
              <a:latin typeface="Arial"/>
              <a:ea typeface="Arial"/>
              <a:cs typeface="Arial"/>
              <a:sym typeface="Arial"/>
            </a:endParaRPr>
          </a:p>
        </p:txBody>
      </p:sp>
      <p:sp>
        <p:nvSpPr>
          <p:cNvPr id="1135" name="Google Shape;1135;p194"/>
          <p:cNvSpPr txBox="1"/>
          <p:nvPr/>
        </p:nvSpPr>
        <p:spPr>
          <a:xfrm>
            <a:off x="10898876" y="2448601"/>
            <a:ext cx="914326"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zakupu</a:t>
            </a:r>
            <a:endParaRPr/>
          </a:p>
        </p:txBody>
      </p:sp>
      <p:sp>
        <p:nvSpPr>
          <p:cNvPr id="1136" name="Google Shape;1136;p194"/>
          <p:cNvSpPr txBox="1"/>
          <p:nvPr/>
        </p:nvSpPr>
        <p:spPr>
          <a:xfrm>
            <a:off x="10251921" y="3663026"/>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Churn</a:t>
            </a:r>
            <a:endParaRPr b="0" i="0" sz="800" u="none" cap="none" strike="noStrike">
              <a:solidFill>
                <a:srgbClr val="FFFFFF"/>
              </a:solidFill>
              <a:latin typeface="Arial"/>
              <a:ea typeface="Arial"/>
              <a:cs typeface="Arial"/>
              <a:sym typeface="Arial"/>
            </a:endParaRPr>
          </a:p>
        </p:txBody>
      </p:sp>
      <p:sp>
        <p:nvSpPr>
          <p:cNvPr id="1137" name="Google Shape;1137;p194"/>
          <p:cNvSpPr txBox="1"/>
          <p:nvPr/>
        </p:nvSpPr>
        <p:spPr>
          <a:xfrm>
            <a:off x="10966252" y="3165632"/>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Customer Satisfaction (CSI)</a:t>
            </a:r>
            <a:endParaRPr/>
          </a:p>
        </p:txBody>
      </p:sp>
      <p:sp>
        <p:nvSpPr>
          <p:cNvPr id="1138" name="Google Shape;1138;p194"/>
          <p:cNvSpPr txBox="1"/>
          <p:nvPr/>
        </p:nvSpPr>
        <p:spPr>
          <a:xfrm>
            <a:off x="10283781" y="4410817"/>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Recomme-dation (NPS)</a:t>
            </a:r>
            <a:endParaRPr/>
          </a:p>
        </p:txBody>
      </p:sp>
      <p:sp>
        <p:nvSpPr>
          <p:cNvPr id="1139" name="Google Shape;1139;p194"/>
          <p:cNvSpPr txBox="1"/>
          <p:nvPr/>
        </p:nvSpPr>
        <p:spPr>
          <a:xfrm>
            <a:off x="10956439" y="3838355"/>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i absolutna kwota zysku do reinwestycji</a:t>
            </a:r>
            <a:endParaRPr/>
          </a:p>
        </p:txBody>
      </p:sp>
      <p:sp>
        <p:nvSpPr>
          <p:cNvPr id="1140" name="Google Shape;1140;p194"/>
          <p:cNvSpPr txBox="1"/>
          <p:nvPr/>
        </p:nvSpPr>
        <p:spPr>
          <a:xfrm>
            <a:off x="10959902" y="4796825"/>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Przychód na klienta</a:t>
            </a:r>
            <a:endParaRPr/>
          </a:p>
        </p:txBody>
      </p:sp>
      <p:sp>
        <p:nvSpPr>
          <p:cNvPr id="1141" name="Google Shape;1141;p194"/>
          <p:cNvSpPr txBox="1"/>
          <p:nvPr/>
        </p:nvSpPr>
        <p:spPr>
          <a:xfrm>
            <a:off x="10228880" y="524657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1142" name="Google Shape;1142;p194"/>
          <p:cNvSpPr txBox="1"/>
          <p:nvPr/>
        </p:nvSpPr>
        <p:spPr>
          <a:xfrm>
            <a:off x="10119342" y="6050615"/>
            <a:ext cx="204305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1" lang="pl-PL" sz="800" u="none" cap="none" strike="noStrike">
                <a:solidFill>
                  <a:srgbClr val="000000"/>
                </a:solidFill>
                <a:latin typeface="Arial"/>
                <a:ea typeface="Arial"/>
                <a:cs typeface="Arial"/>
                <a:sym typeface="Arial"/>
              </a:rPr>
              <a:t>*w definicjach i zaproponowanych dalej zastosowaniach występuje więcej, istotnych dla danych obszarów mierników</a:t>
            </a:r>
            <a:endParaRPr/>
          </a:p>
        </p:txBody>
      </p:sp>
      <p:sp>
        <p:nvSpPr>
          <p:cNvPr id="1143" name="Google Shape;1143;p194"/>
          <p:cNvSpPr txBox="1"/>
          <p:nvPr/>
        </p:nvSpPr>
        <p:spPr>
          <a:xfrm>
            <a:off x="6015749" y="594222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Brand safety</a:t>
            </a:r>
            <a:endParaRPr b="0" i="0" sz="800" u="none" cap="none" strike="noStrike">
              <a:solidFill>
                <a:srgbClr val="FFFFFF"/>
              </a:solidFill>
              <a:latin typeface="Arial"/>
              <a:ea typeface="Arial"/>
              <a:cs typeface="Arial"/>
              <a:sym typeface="Arial"/>
            </a:endParaRPr>
          </a:p>
        </p:txBody>
      </p:sp>
      <p:pic>
        <p:nvPicPr>
          <p:cNvPr id="1144" name="Google Shape;1144;p194"/>
          <p:cNvPicPr preferRelativeResize="0"/>
          <p:nvPr/>
        </p:nvPicPr>
        <p:blipFill rotWithShape="1">
          <a:blip r:embed="rId3">
            <a:alphaModFix/>
          </a:blip>
          <a:srcRect b="0" l="0" r="0" t="0"/>
          <a:stretch/>
        </p:blipFill>
        <p:spPr>
          <a:xfrm>
            <a:off x="435129" y="586375"/>
            <a:ext cx="10968771" cy="1576714"/>
          </a:xfrm>
          <a:prstGeom prst="rect">
            <a:avLst/>
          </a:prstGeom>
          <a:noFill/>
          <a:ln>
            <a:noFill/>
          </a:ln>
        </p:spPr>
      </p:pic>
      <p:sp>
        <p:nvSpPr>
          <p:cNvPr id="1145" name="Google Shape;1145;p194"/>
          <p:cNvSpPr/>
          <p:nvPr/>
        </p:nvSpPr>
        <p:spPr>
          <a:xfrm>
            <a:off x="349777" y="2163088"/>
            <a:ext cx="3533140" cy="4459653"/>
          </a:xfrm>
          <a:prstGeom prst="rect">
            <a:avLst/>
          </a:prstGeom>
          <a:solidFill>
            <a:srgbClr val="FFFFFF">
              <a:alpha val="8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6" name="Google Shape;1146;p194"/>
          <p:cNvSpPr txBox="1"/>
          <p:nvPr/>
        </p:nvSpPr>
        <p:spPr>
          <a:xfrm>
            <a:off x="7779799" y="-8237"/>
            <a:ext cx="4412100" cy="8004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2300" u="none" cap="none" strike="noStrike">
                <a:solidFill>
                  <a:srgbClr val="FF0000"/>
                </a:solidFill>
                <a:latin typeface="Arial"/>
                <a:ea typeface="Arial"/>
                <a:cs typeface="Arial"/>
                <a:sym typeface="Arial"/>
              </a:rPr>
              <a:t>Grupa 2: Ania, Mateusz, Tomasz, Łukasz</a:t>
            </a:r>
            <a:endParaRPr sz="500"/>
          </a:p>
        </p:txBody>
      </p:sp>
      <p:sp>
        <p:nvSpPr>
          <p:cNvPr id="1147" name="Google Shape;1147;p194"/>
          <p:cNvSpPr/>
          <p:nvPr/>
        </p:nvSpPr>
        <p:spPr>
          <a:xfrm>
            <a:off x="7815532" y="2076423"/>
            <a:ext cx="4183810" cy="4459653"/>
          </a:xfrm>
          <a:prstGeom prst="rect">
            <a:avLst/>
          </a:prstGeom>
          <a:solidFill>
            <a:srgbClr val="FFFFFF">
              <a:alpha val="8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95"/>
          <p:cNvSpPr txBox="1"/>
          <p:nvPr/>
        </p:nvSpPr>
        <p:spPr>
          <a:xfrm>
            <a:off x="509717" y="81174"/>
            <a:ext cx="10560915" cy="69294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2000"/>
              <a:buFont typeface="Arial"/>
              <a:buNone/>
            </a:pPr>
            <a:r>
              <a:rPr b="0" i="0" lang="pl-PL" sz="2000" u="none" cap="none" strike="noStrike">
                <a:solidFill>
                  <a:srgbClr val="000000"/>
                </a:solidFill>
                <a:latin typeface="Arial"/>
                <a:ea typeface="Arial"/>
                <a:cs typeface="Arial"/>
                <a:sym typeface="Arial"/>
              </a:rPr>
              <a:t>Model Wskaźników Efektywnościowych</a:t>
            </a:r>
            <a:endParaRPr/>
          </a:p>
        </p:txBody>
      </p:sp>
      <p:grpSp>
        <p:nvGrpSpPr>
          <p:cNvPr id="1154" name="Google Shape;1154;p195"/>
          <p:cNvGrpSpPr/>
          <p:nvPr/>
        </p:nvGrpSpPr>
        <p:grpSpPr>
          <a:xfrm>
            <a:off x="812484" y="2393181"/>
            <a:ext cx="981765" cy="866137"/>
            <a:chOff x="816763" y="1481452"/>
            <a:chExt cx="981765" cy="866137"/>
          </a:xfrm>
        </p:grpSpPr>
        <p:sp>
          <p:nvSpPr>
            <p:cNvPr id="1155" name="Google Shape;1155;p195"/>
            <p:cNvSpPr/>
            <p:nvPr/>
          </p:nvSpPr>
          <p:spPr>
            <a:xfrm>
              <a:off x="816763" y="1481452"/>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156" name="Google Shape;1156;p195"/>
            <p:cNvSpPr txBox="1"/>
            <p:nvPr/>
          </p:nvSpPr>
          <p:spPr>
            <a:xfrm>
              <a:off x="848967" y="1697756"/>
              <a:ext cx="934474"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Zasięg komunikacji</a:t>
              </a:r>
              <a:endParaRPr/>
            </a:p>
          </p:txBody>
        </p:sp>
      </p:grpSp>
      <p:sp>
        <p:nvSpPr>
          <p:cNvPr id="1157" name="Google Shape;1157;p195"/>
          <p:cNvSpPr txBox="1"/>
          <p:nvPr/>
        </p:nvSpPr>
        <p:spPr>
          <a:xfrm>
            <a:off x="816763" y="325856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komunikacji</a:t>
            </a:r>
            <a:endParaRPr/>
          </a:p>
        </p:txBody>
      </p:sp>
      <p:sp>
        <p:nvSpPr>
          <p:cNvPr id="1158" name="Google Shape;1158;p195"/>
          <p:cNvSpPr txBox="1"/>
          <p:nvPr/>
        </p:nvSpPr>
        <p:spPr>
          <a:xfrm>
            <a:off x="318137" y="728999"/>
            <a:ext cx="2005650" cy="523220"/>
          </a:xfrm>
          <a:prstGeom prst="rect">
            <a:avLst/>
          </a:prstGeom>
          <a:solidFill>
            <a:srgbClr val="FFC0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PLANOWANIE INWESTYCJI</a:t>
            </a:r>
            <a:endParaRPr/>
          </a:p>
        </p:txBody>
      </p:sp>
      <p:grpSp>
        <p:nvGrpSpPr>
          <p:cNvPr id="1159" name="Google Shape;1159;p195"/>
          <p:cNvGrpSpPr/>
          <p:nvPr/>
        </p:nvGrpSpPr>
        <p:grpSpPr>
          <a:xfrm>
            <a:off x="1578412" y="1926818"/>
            <a:ext cx="1093763" cy="866137"/>
            <a:chOff x="1578412" y="1900184"/>
            <a:chExt cx="1093763" cy="866137"/>
          </a:xfrm>
        </p:grpSpPr>
        <p:sp>
          <p:nvSpPr>
            <p:cNvPr id="1160" name="Google Shape;1160;p195"/>
            <p:cNvSpPr/>
            <p:nvPr/>
          </p:nvSpPr>
          <p:spPr>
            <a:xfrm>
              <a:off x="1652745" y="1900184"/>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161" name="Google Shape;1161;p195"/>
            <p:cNvSpPr txBox="1"/>
            <p:nvPr/>
          </p:nvSpPr>
          <p:spPr>
            <a:xfrm>
              <a:off x="1578412" y="2027708"/>
              <a:ext cx="1093763" cy="6001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Średnia Częstotliwość</a:t>
              </a:r>
              <a:r>
                <a:rPr b="0" i="0" lang="pl-PL" sz="1100" u="none" cap="none" strike="noStrike">
                  <a:solidFill>
                    <a:schemeClr val="dk1"/>
                  </a:solidFill>
                  <a:latin typeface="Arial"/>
                  <a:ea typeface="Arial"/>
                  <a:cs typeface="Arial"/>
                  <a:sym typeface="Arial"/>
                </a:rPr>
                <a:t> komunikacji</a:t>
              </a:r>
              <a:endParaRPr/>
            </a:p>
          </p:txBody>
        </p:sp>
      </p:grpSp>
      <p:grpSp>
        <p:nvGrpSpPr>
          <p:cNvPr id="1162" name="Google Shape;1162;p195"/>
          <p:cNvGrpSpPr/>
          <p:nvPr/>
        </p:nvGrpSpPr>
        <p:grpSpPr>
          <a:xfrm>
            <a:off x="-85336" y="1888507"/>
            <a:ext cx="1093763" cy="926218"/>
            <a:chOff x="1536321" y="909010"/>
            <a:chExt cx="1093763" cy="926218"/>
          </a:xfrm>
        </p:grpSpPr>
        <p:sp>
          <p:nvSpPr>
            <p:cNvPr id="1163" name="Google Shape;1163;p195"/>
            <p:cNvSpPr/>
            <p:nvPr/>
          </p:nvSpPr>
          <p:spPr>
            <a:xfrm>
              <a:off x="1599007" y="969091"/>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164" name="Google Shape;1164;p195"/>
            <p:cNvSpPr txBox="1"/>
            <p:nvPr/>
          </p:nvSpPr>
          <p:spPr>
            <a:xfrm>
              <a:off x="1536321" y="909010"/>
              <a:ext cx="1093763"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Working  A&amp;M/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Total A&amp;M</a:t>
              </a:r>
              <a:endParaRPr/>
            </a:p>
          </p:txBody>
        </p:sp>
      </p:grpSp>
      <p:grpSp>
        <p:nvGrpSpPr>
          <p:cNvPr id="1165" name="Google Shape;1165;p195"/>
          <p:cNvGrpSpPr/>
          <p:nvPr/>
        </p:nvGrpSpPr>
        <p:grpSpPr>
          <a:xfrm>
            <a:off x="-77927" y="2822258"/>
            <a:ext cx="1093763" cy="938719"/>
            <a:chOff x="-73485" y="1859037"/>
            <a:chExt cx="1093763" cy="938719"/>
          </a:xfrm>
        </p:grpSpPr>
        <p:sp>
          <p:nvSpPr>
            <p:cNvPr id="1166" name="Google Shape;1166;p195"/>
            <p:cNvSpPr/>
            <p:nvPr/>
          </p:nvSpPr>
          <p:spPr>
            <a:xfrm>
              <a:off x="19253" y="1909062"/>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167" name="Google Shape;1167;p195"/>
            <p:cNvSpPr txBox="1"/>
            <p:nvPr/>
          </p:nvSpPr>
          <p:spPr>
            <a:xfrm>
              <a:off x="-73485" y="1859037"/>
              <a:ext cx="1093763" cy="9387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SOS i/lub</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Media / Sprzedaż</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p:txBody>
        </p:sp>
      </p:grpSp>
      <p:sp>
        <p:nvSpPr>
          <p:cNvPr id="1168" name="Google Shape;1168;p195"/>
          <p:cNvSpPr/>
          <p:nvPr/>
        </p:nvSpPr>
        <p:spPr>
          <a:xfrm>
            <a:off x="838958" y="3323563"/>
            <a:ext cx="981765" cy="866137"/>
          </a:xfrm>
          <a:prstGeom prst="hexagon">
            <a:avLst>
              <a:gd fmla="val 25000" name="adj"/>
              <a:gd fmla="val 115470" name="vf"/>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169" name="Google Shape;1169;p195"/>
          <p:cNvSpPr txBox="1"/>
          <p:nvPr/>
        </p:nvSpPr>
        <p:spPr>
          <a:xfrm>
            <a:off x="783857" y="3212864"/>
            <a:ext cx="1093763" cy="9387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Mktg </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Comm:</a:t>
            </a:r>
            <a:endParaRPr/>
          </a:p>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Long/ Short Effects</a:t>
            </a:r>
            <a:endParaRPr b="0" i="0" sz="1100" u="none" cap="none" strike="noStrike">
              <a:solidFill>
                <a:schemeClr val="dk1"/>
              </a:solidFill>
              <a:latin typeface="Arial"/>
              <a:ea typeface="Arial"/>
              <a:cs typeface="Arial"/>
              <a:sym typeface="Arial"/>
            </a:endParaRPr>
          </a:p>
        </p:txBody>
      </p:sp>
      <p:sp>
        <p:nvSpPr>
          <p:cNvPr id="1170" name="Google Shape;1170;p195"/>
          <p:cNvSpPr txBox="1"/>
          <p:nvPr/>
        </p:nvSpPr>
        <p:spPr>
          <a:xfrm>
            <a:off x="11187667" y="4297759"/>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1171" name="Google Shape;1171;p195"/>
          <p:cNvSpPr/>
          <p:nvPr/>
        </p:nvSpPr>
        <p:spPr>
          <a:xfrm>
            <a:off x="8095451" y="181925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72" name="Google Shape;1172;p195"/>
          <p:cNvSpPr/>
          <p:nvPr/>
        </p:nvSpPr>
        <p:spPr>
          <a:xfrm>
            <a:off x="8092431" y="262265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73" name="Google Shape;1173;p195"/>
          <p:cNvSpPr/>
          <p:nvPr/>
        </p:nvSpPr>
        <p:spPr>
          <a:xfrm>
            <a:off x="8804495" y="221418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74" name="Google Shape;1174;p195"/>
          <p:cNvSpPr/>
          <p:nvPr/>
        </p:nvSpPr>
        <p:spPr>
          <a:xfrm>
            <a:off x="8804494" y="299323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75" name="Google Shape;1175;p195"/>
          <p:cNvSpPr/>
          <p:nvPr/>
        </p:nvSpPr>
        <p:spPr>
          <a:xfrm>
            <a:off x="8097566" y="340400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76" name="Google Shape;1176;p195"/>
          <p:cNvSpPr/>
          <p:nvPr/>
        </p:nvSpPr>
        <p:spPr>
          <a:xfrm>
            <a:off x="10226161" y="300215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77" name="Google Shape;1177;p195"/>
          <p:cNvSpPr/>
          <p:nvPr/>
        </p:nvSpPr>
        <p:spPr>
          <a:xfrm>
            <a:off x="8805043" y="143418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78" name="Google Shape;1178;p195"/>
          <p:cNvSpPr/>
          <p:nvPr/>
        </p:nvSpPr>
        <p:spPr>
          <a:xfrm>
            <a:off x="9515284" y="1828454"/>
            <a:ext cx="866695" cy="747151"/>
          </a:xfrm>
          <a:prstGeom prst="hexagon">
            <a:avLst>
              <a:gd fmla="val 25000" name="adj"/>
              <a:gd fmla="val 115470" name="vf"/>
            </a:avLst>
          </a:prstGeom>
          <a:gradFill>
            <a:gsLst>
              <a:gs pos="0">
                <a:srgbClr val="0070C0"/>
              </a:gs>
              <a:gs pos="74000">
                <a:srgbClr val="92D050"/>
              </a:gs>
              <a:gs pos="83000">
                <a:srgbClr val="92D050"/>
              </a:gs>
              <a:gs pos="100000">
                <a:srgbClr val="92D05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800" u="none" cap="none" strike="noStrike">
              <a:solidFill>
                <a:srgbClr val="FFFFFF"/>
              </a:solidFill>
              <a:latin typeface="Arial"/>
              <a:ea typeface="Arial"/>
              <a:cs typeface="Arial"/>
              <a:sym typeface="Arial"/>
            </a:endParaRPr>
          </a:p>
        </p:txBody>
      </p:sp>
      <p:sp>
        <p:nvSpPr>
          <p:cNvPr id="1179" name="Google Shape;1179;p195"/>
          <p:cNvSpPr/>
          <p:nvPr/>
        </p:nvSpPr>
        <p:spPr>
          <a:xfrm>
            <a:off x="10230394" y="2217859"/>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80" name="Google Shape;1180;p195"/>
          <p:cNvSpPr txBox="1"/>
          <p:nvPr/>
        </p:nvSpPr>
        <p:spPr>
          <a:xfrm>
            <a:off x="8149442" y="1945473"/>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Net Contribution/ROI</a:t>
            </a:r>
            <a:endParaRPr b="1" i="0" sz="800" u="none" cap="none" strike="noStrike">
              <a:solidFill>
                <a:srgbClr val="FFFFFF"/>
              </a:solidFill>
              <a:latin typeface="Arial"/>
              <a:ea typeface="Arial"/>
              <a:cs typeface="Arial"/>
              <a:sym typeface="Arial"/>
            </a:endParaRPr>
          </a:p>
        </p:txBody>
      </p:sp>
      <p:sp>
        <p:nvSpPr>
          <p:cNvPr id="1181" name="Google Shape;1181;p195"/>
          <p:cNvSpPr txBox="1"/>
          <p:nvPr/>
        </p:nvSpPr>
        <p:spPr>
          <a:xfrm>
            <a:off x="8783011" y="1607653"/>
            <a:ext cx="9230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Sales revenue/</a:t>
            </a:r>
            <a:endParaRPr/>
          </a:p>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margin/ </a:t>
            </a:r>
            <a:endParaRPr/>
          </a:p>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Profit</a:t>
            </a:r>
            <a:endParaRPr b="1" i="0" sz="800" u="none" cap="none" strike="noStrike">
              <a:solidFill>
                <a:srgbClr val="FFFFFF"/>
              </a:solidFill>
              <a:latin typeface="Arial"/>
              <a:ea typeface="Arial"/>
              <a:cs typeface="Arial"/>
              <a:sym typeface="Arial"/>
            </a:endParaRPr>
          </a:p>
        </p:txBody>
      </p:sp>
      <p:sp>
        <p:nvSpPr>
          <p:cNvPr id="1182" name="Google Shape;1182;p195"/>
          <p:cNvSpPr txBox="1"/>
          <p:nvPr/>
        </p:nvSpPr>
        <p:spPr>
          <a:xfrm>
            <a:off x="8820950" y="2288647"/>
            <a:ext cx="87068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Price development (price elasticity)</a:t>
            </a:r>
            <a:endParaRPr b="1" i="0" sz="800" u="none" cap="none" strike="noStrike">
              <a:solidFill>
                <a:srgbClr val="FFFFFF"/>
              </a:solidFill>
              <a:latin typeface="Arial"/>
              <a:ea typeface="Arial"/>
              <a:cs typeface="Arial"/>
              <a:sym typeface="Arial"/>
            </a:endParaRPr>
          </a:p>
        </p:txBody>
      </p:sp>
      <p:sp>
        <p:nvSpPr>
          <p:cNvPr id="1183" name="Google Shape;1183;p195"/>
          <p:cNvSpPr txBox="1"/>
          <p:nvPr/>
        </p:nvSpPr>
        <p:spPr>
          <a:xfrm>
            <a:off x="8092431" y="2830632"/>
            <a:ext cx="89746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Market share (value/volume)</a:t>
            </a:r>
            <a:endParaRPr b="1" i="0" sz="800" u="none" cap="none" strike="noStrike">
              <a:solidFill>
                <a:srgbClr val="FFFFFF"/>
              </a:solidFill>
              <a:latin typeface="Arial"/>
              <a:ea typeface="Arial"/>
              <a:cs typeface="Arial"/>
              <a:sym typeface="Arial"/>
            </a:endParaRPr>
          </a:p>
        </p:txBody>
      </p:sp>
      <p:sp>
        <p:nvSpPr>
          <p:cNvPr id="1184" name="Google Shape;1184;p195"/>
          <p:cNvSpPr txBox="1"/>
          <p:nvPr/>
        </p:nvSpPr>
        <p:spPr>
          <a:xfrm>
            <a:off x="8828221" y="3168780"/>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Brand Penetration</a:t>
            </a:r>
            <a:endParaRPr b="1" i="0" sz="800" u="none" cap="none" strike="noStrike">
              <a:solidFill>
                <a:srgbClr val="FFFFFF"/>
              </a:solidFill>
              <a:latin typeface="Arial"/>
              <a:ea typeface="Arial"/>
              <a:cs typeface="Arial"/>
              <a:sym typeface="Arial"/>
            </a:endParaRPr>
          </a:p>
        </p:txBody>
      </p:sp>
      <p:sp>
        <p:nvSpPr>
          <p:cNvPr id="1185" name="Google Shape;1185;p195"/>
          <p:cNvSpPr txBox="1"/>
          <p:nvPr/>
        </p:nvSpPr>
        <p:spPr>
          <a:xfrm>
            <a:off x="9513638" y="2768704"/>
            <a:ext cx="89746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inkremental-</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na</a:t>
            </a:r>
            <a:endParaRPr/>
          </a:p>
        </p:txBody>
      </p:sp>
      <p:sp>
        <p:nvSpPr>
          <p:cNvPr id="1186" name="Google Shape;1186;p195"/>
          <p:cNvSpPr txBox="1"/>
          <p:nvPr/>
        </p:nvSpPr>
        <p:spPr>
          <a:xfrm>
            <a:off x="8106537" y="3475040"/>
            <a:ext cx="866695"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Avr. Revenue per customer /purchase/ CLV</a:t>
            </a:r>
            <a:endParaRPr b="1" i="0" sz="800" u="none" cap="none" strike="noStrike">
              <a:solidFill>
                <a:srgbClr val="FFFFFF"/>
              </a:solidFill>
              <a:latin typeface="Arial"/>
              <a:ea typeface="Arial"/>
              <a:cs typeface="Arial"/>
              <a:sym typeface="Arial"/>
            </a:endParaRPr>
          </a:p>
        </p:txBody>
      </p:sp>
      <p:sp>
        <p:nvSpPr>
          <p:cNvPr id="1187" name="Google Shape;1187;p195"/>
          <p:cNvSpPr txBox="1"/>
          <p:nvPr/>
        </p:nvSpPr>
        <p:spPr>
          <a:xfrm>
            <a:off x="10245639" y="237264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pl-PL" sz="800" u="none" cap="none" strike="noStrike">
                <a:solidFill>
                  <a:srgbClr val="FFFFFF"/>
                </a:solidFill>
                <a:latin typeface="Arial"/>
                <a:ea typeface="Arial"/>
                <a:cs typeface="Arial"/>
                <a:sym typeface="Arial"/>
              </a:rPr>
              <a:t>Customer Satisfaction</a:t>
            </a:r>
            <a:endParaRPr b="1" i="0" sz="800" u="none" cap="none" strike="noStrike">
              <a:solidFill>
                <a:srgbClr val="000000"/>
              </a:solidFill>
              <a:latin typeface="Arial"/>
              <a:ea typeface="Arial"/>
              <a:cs typeface="Arial"/>
              <a:sym typeface="Arial"/>
            </a:endParaRPr>
          </a:p>
        </p:txBody>
      </p:sp>
      <p:sp>
        <p:nvSpPr>
          <p:cNvPr id="1188" name="Google Shape;1188;p195"/>
          <p:cNvSpPr txBox="1"/>
          <p:nvPr/>
        </p:nvSpPr>
        <p:spPr>
          <a:xfrm>
            <a:off x="10283781" y="322230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pl-PL" sz="800" u="none" cap="none" strike="noStrike">
                <a:solidFill>
                  <a:srgbClr val="FFFFFF"/>
                </a:solidFill>
                <a:latin typeface="Arial"/>
                <a:ea typeface="Arial"/>
                <a:cs typeface="Arial"/>
                <a:sym typeface="Arial"/>
              </a:rPr>
              <a:t>Recomme-dation (NPS)</a:t>
            </a:r>
            <a:endParaRPr/>
          </a:p>
        </p:txBody>
      </p:sp>
      <p:sp>
        <p:nvSpPr>
          <p:cNvPr id="1189" name="Google Shape;1189;p195"/>
          <p:cNvSpPr txBox="1"/>
          <p:nvPr/>
        </p:nvSpPr>
        <p:spPr>
          <a:xfrm>
            <a:off x="10228880" y="405806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1190" name="Google Shape;1190;p195"/>
          <p:cNvSpPr txBox="1"/>
          <p:nvPr/>
        </p:nvSpPr>
        <p:spPr>
          <a:xfrm>
            <a:off x="9489252" y="1950501"/>
            <a:ext cx="87068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l-PL" sz="800" u="none" cap="none" strike="noStrike">
                <a:solidFill>
                  <a:srgbClr val="FFFFFF"/>
                </a:solidFill>
                <a:latin typeface="Arial"/>
                <a:ea typeface="Arial"/>
                <a:cs typeface="Arial"/>
                <a:sym typeface="Arial"/>
              </a:rPr>
              <a:t>Number of customers (dynamiics) </a:t>
            </a:r>
            <a:endParaRPr/>
          </a:p>
        </p:txBody>
      </p:sp>
      <p:sp>
        <p:nvSpPr>
          <p:cNvPr id="1191" name="Google Shape;1191;p195"/>
          <p:cNvSpPr/>
          <p:nvPr/>
        </p:nvSpPr>
        <p:spPr>
          <a:xfrm>
            <a:off x="9508943" y="2610818"/>
            <a:ext cx="866695" cy="747151"/>
          </a:xfrm>
          <a:prstGeom prst="hexagon">
            <a:avLst>
              <a:gd fmla="val 25000" name="adj"/>
              <a:gd fmla="val 115470" name="vf"/>
            </a:avLst>
          </a:prstGeom>
          <a:gradFill>
            <a:gsLst>
              <a:gs pos="0">
                <a:srgbClr val="0070C0"/>
              </a:gs>
              <a:gs pos="74000">
                <a:srgbClr val="92D050"/>
              </a:gs>
              <a:gs pos="83000">
                <a:srgbClr val="92D050"/>
              </a:gs>
              <a:gs pos="100000">
                <a:srgbClr val="92D05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800" u="none" cap="none" strike="noStrike">
              <a:solidFill>
                <a:srgbClr val="FFFFFF"/>
              </a:solidFill>
              <a:latin typeface="Arial"/>
              <a:ea typeface="Arial"/>
              <a:cs typeface="Arial"/>
              <a:sym typeface="Arial"/>
            </a:endParaRPr>
          </a:p>
        </p:txBody>
      </p:sp>
      <p:sp>
        <p:nvSpPr>
          <p:cNvPr id="1192" name="Google Shape;1192;p195"/>
          <p:cNvSpPr txBox="1"/>
          <p:nvPr/>
        </p:nvSpPr>
        <p:spPr>
          <a:xfrm>
            <a:off x="9495406" y="2711399"/>
            <a:ext cx="870686"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l-PL" sz="800" u="none" cap="none" strike="noStrike">
                <a:solidFill>
                  <a:srgbClr val="FFFFFF"/>
                </a:solidFill>
                <a:latin typeface="Arial"/>
                <a:ea typeface="Arial"/>
                <a:cs typeface="Arial"/>
                <a:sym typeface="Arial"/>
              </a:rPr>
              <a:t>Repurchase, frequency</a:t>
            </a:r>
            <a:endParaRPr b="1" i="0" sz="800" u="none" cap="none" strike="noStrike">
              <a:solidFill>
                <a:srgbClr val="FFFFFF"/>
              </a:solidFill>
              <a:latin typeface="Arial"/>
              <a:ea typeface="Arial"/>
              <a:cs typeface="Arial"/>
              <a:sym typeface="Arial"/>
            </a:endParaRPr>
          </a:p>
        </p:txBody>
      </p:sp>
      <p:sp>
        <p:nvSpPr>
          <p:cNvPr id="1193" name="Google Shape;1193;p195"/>
          <p:cNvSpPr txBox="1"/>
          <p:nvPr/>
        </p:nvSpPr>
        <p:spPr>
          <a:xfrm>
            <a:off x="7825396" y="701167"/>
            <a:ext cx="2005650" cy="307777"/>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highlight>
                  <a:srgbClr val="0070C0"/>
                </a:highlight>
                <a:latin typeface="Arial"/>
                <a:ea typeface="Arial"/>
                <a:cs typeface="Arial"/>
                <a:sym typeface="Arial"/>
              </a:rPr>
              <a:t>BIZNES</a:t>
            </a:r>
            <a:endParaRPr/>
          </a:p>
        </p:txBody>
      </p:sp>
      <p:sp>
        <p:nvSpPr>
          <p:cNvPr id="1194" name="Google Shape;1194;p195"/>
          <p:cNvSpPr txBox="1"/>
          <p:nvPr/>
        </p:nvSpPr>
        <p:spPr>
          <a:xfrm>
            <a:off x="9945065" y="702340"/>
            <a:ext cx="2005650" cy="307777"/>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RELACJE</a:t>
            </a:r>
            <a:endParaRPr/>
          </a:p>
        </p:txBody>
      </p:sp>
      <p:sp>
        <p:nvSpPr>
          <p:cNvPr id="1195" name="Google Shape;1195;p195"/>
          <p:cNvSpPr/>
          <p:nvPr/>
        </p:nvSpPr>
        <p:spPr>
          <a:xfrm>
            <a:off x="838958" y="4253945"/>
            <a:ext cx="981765" cy="866137"/>
          </a:xfrm>
          <a:prstGeom prst="hexagon">
            <a:avLst>
              <a:gd fmla="val 25000" name="adj"/>
              <a:gd fmla="val 115470" name="vf"/>
            </a:avLst>
          </a:prstGeom>
          <a:solidFill>
            <a:srgbClr val="F4B08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196" name="Google Shape;1196;p195"/>
          <p:cNvSpPr txBox="1"/>
          <p:nvPr/>
        </p:nvSpPr>
        <p:spPr>
          <a:xfrm>
            <a:off x="782958" y="4471569"/>
            <a:ext cx="1093763"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Indeks cenowy</a:t>
            </a:r>
            <a:endParaRPr b="0" i="0" sz="1100" u="none" cap="none" strike="noStrike">
              <a:solidFill>
                <a:schemeClr val="dk1"/>
              </a:solidFill>
              <a:latin typeface="Arial"/>
              <a:ea typeface="Arial"/>
              <a:cs typeface="Arial"/>
              <a:sym typeface="Arial"/>
            </a:endParaRPr>
          </a:p>
        </p:txBody>
      </p:sp>
      <p:sp>
        <p:nvSpPr>
          <p:cNvPr id="1197" name="Google Shape;1197;p195"/>
          <p:cNvSpPr/>
          <p:nvPr/>
        </p:nvSpPr>
        <p:spPr>
          <a:xfrm>
            <a:off x="1652745" y="4687011"/>
            <a:ext cx="981765" cy="866137"/>
          </a:xfrm>
          <a:prstGeom prst="hexagon">
            <a:avLst>
              <a:gd fmla="val 25000" name="adj"/>
              <a:gd fmla="val 115470" name="vf"/>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198" name="Google Shape;1198;p195"/>
          <p:cNvSpPr txBox="1"/>
          <p:nvPr/>
        </p:nvSpPr>
        <p:spPr>
          <a:xfrm>
            <a:off x="1596745" y="4904635"/>
            <a:ext cx="1093763"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Dystrybucja numeryczna</a:t>
            </a:r>
            <a:endParaRPr b="0" i="0" sz="1100" u="none" cap="none" strike="noStrike">
              <a:solidFill>
                <a:schemeClr val="dk1"/>
              </a:solidFill>
              <a:latin typeface="Arial"/>
              <a:ea typeface="Arial"/>
              <a:cs typeface="Arial"/>
              <a:sym typeface="Arial"/>
            </a:endParaRPr>
          </a:p>
        </p:txBody>
      </p:sp>
      <p:sp>
        <p:nvSpPr>
          <p:cNvPr id="1199" name="Google Shape;1199;p195"/>
          <p:cNvSpPr/>
          <p:nvPr/>
        </p:nvSpPr>
        <p:spPr>
          <a:xfrm>
            <a:off x="838958" y="5179979"/>
            <a:ext cx="981765" cy="866137"/>
          </a:xfrm>
          <a:prstGeom prst="hexagon">
            <a:avLst>
              <a:gd fmla="val 25000" name="adj"/>
              <a:gd fmla="val 115470" name="vf"/>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highlight>
                <a:srgbClr val="FFFF00"/>
              </a:highlight>
              <a:latin typeface="Arial"/>
              <a:ea typeface="Arial"/>
              <a:cs typeface="Arial"/>
              <a:sym typeface="Arial"/>
            </a:endParaRPr>
          </a:p>
        </p:txBody>
      </p:sp>
      <p:sp>
        <p:nvSpPr>
          <p:cNvPr id="1200" name="Google Shape;1200;p195"/>
          <p:cNvSpPr txBox="1"/>
          <p:nvPr/>
        </p:nvSpPr>
        <p:spPr>
          <a:xfrm>
            <a:off x="782958" y="5397603"/>
            <a:ext cx="1093763"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100"/>
              <a:buFont typeface="Arial"/>
              <a:buNone/>
            </a:pPr>
            <a:r>
              <a:rPr b="0" i="0" lang="pl-PL" sz="1100" u="none" cap="none" strike="noStrike">
                <a:solidFill>
                  <a:schemeClr val="dk1"/>
                </a:solidFill>
                <a:latin typeface="Arial"/>
                <a:ea typeface="Arial"/>
                <a:cs typeface="Arial"/>
                <a:sym typeface="Arial"/>
              </a:rPr>
              <a:t>Dystrybucja ważona</a:t>
            </a:r>
            <a:endParaRPr b="0" i="0" sz="1100" u="none" cap="none" strike="noStrike">
              <a:solidFill>
                <a:schemeClr val="dk1"/>
              </a:solidFill>
              <a:latin typeface="Arial"/>
              <a:ea typeface="Arial"/>
              <a:cs typeface="Arial"/>
              <a:sym typeface="Arial"/>
            </a:endParaRPr>
          </a:p>
        </p:txBody>
      </p:sp>
      <p:sp>
        <p:nvSpPr>
          <p:cNvPr id="1201" name="Google Shape;1201;p195"/>
          <p:cNvSpPr txBox="1"/>
          <p:nvPr/>
        </p:nvSpPr>
        <p:spPr>
          <a:xfrm>
            <a:off x="2407265" y="759867"/>
            <a:ext cx="2005650" cy="307777"/>
          </a:xfrm>
          <a:prstGeom prst="rect">
            <a:avLst/>
          </a:prstGeom>
          <a:solidFill>
            <a:srgbClr val="00B0F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KAMPANIA</a:t>
            </a:r>
            <a:endParaRPr/>
          </a:p>
        </p:txBody>
      </p:sp>
      <p:sp>
        <p:nvSpPr>
          <p:cNvPr id="1202" name="Google Shape;1202;p195"/>
          <p:cNvSpPr/>
          <p:nvPr/>
        </p:nvSpPr>
        <p:spPr>
          <a:xfrm>
            <a:off x="2709385" y="1913331"/>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Liking</a:t>
            </a:r>
            <a:endParaRPr b="0" i="0" sz="1100" u="none" cap="none" strike="noStrike">
              <a:solidFill>
                <a:schemeClr val="dk1"/>
              </a:solidFill>
              <a:latin typeface="Arial"/>
              <a:ea typeface="Arial"/>
              <a:cs typeface="Arial"/>
              <a:sym typeface="Arial"/>
            </a:endParaRPr>
          </a:p>
        </p:txBody>
      </p:sp>
      <p:sp>
        <p:nvSpPr>
          <p:cNvPr id="1203" name="Google Shape;1203;p195"/>
          <p:cNvSpPr/>
          <p:nvPr/>
        </p:nvSpPr>
        <p:spPr>
          <a:xfrm>
            <a:off x="3554244" y="1470924"/>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Ad Recall</a:t>
            </a:r>
            <a:endParaRPr b="0" i="0" sz="1100" u="none" cap="none" strike="noStrike">
              <a:solidFill>
                <a:schemeClr val="dk1"/>
              </a:solidFill>
              <a:latin typeface="Arial"/>
              <a:ea typeface="Arial"/>
              <a:cs typeface="Arial"/>
              <a:sym typeface="Arial"/>
            </a:endParaRPr>
          </a:p>
        </p:txBody>
      </p:sp>
      <p:sp>
        <p:nvSpPr>
          <p:cNvPr id="1204" name="Google Shape;1204;p195"/>
          <p:cNvSpPr/>
          <p:nvPr/>
        </p:nvSpPr>
        <p:spPr>
          <a:xfrm>
            <a:off x="3537969" y="2404557"/>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Distincti-veness</a:t>
            </a:r>
            <a:endParaRPr b="0" i="0" sz="1100" u="none" cap="none" strike="noStrike">
              <a:solidFill>
                <a:schemeClr val="dk1"/>
              </a:solidFill>
              <a:latin typeface="Arial"/>
              <a:ea typeface="Arial"/>
              <a:cs typeface="Arial"/>
              <a:sym typeface="Arial"/>
            </a:endParaRPr>
          </a:p>
        </p:txBody>
      </p:sp>
      <p:sp>
        <p:nvSpPr>
          <p:cNvPr id="1205" name="Google Shape;1205;p195"/>
          <p:cNvSpPr/>
          <p:nvPr/>
        </p:nvSpPr>
        <p:spPr>
          <a:xfrm>
            <a:off x="2696069" y="2841043"/>
            <a:ext cx="991925" cy="855373"/>
          </a:xfrm>
          <a:prstGeom prst="hexagon">
            <a:avLst>
              <a:gd fmla="val 25000" name="adj"/>
              <a:gd fmla="val 115470" name="vf"/>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pl-PL" sz="1100" u="none" cap="none" strike="noStrike">
                <a:solidFill>
                  <a:schemeClr val="dk1"/>
                </a:solidFill>
                <a:latin typeface="Arial"/>
                <a:ea typeface="Arial"/>
                <a:cs typeface="Arial"/>
                <a:sym typeface="Arial"/>
              </a:rPr>
              <a:t>Continu-ity [WoA]</a:t>
            </a:r>
            <a:endParaRPr b="0" i="0" sz="1100" u="none" cap="none" strike="noStrike">
              <a:solidFill>
                <a:schemeClr val="dk1"/>
              </a:solidFill>
              <a:latin typeface="Arial"/>
              <a:ea typeface="Arial"/>
              <a:cs typeface="Arial"/>
              <a:sym typeface="Arial"/>
            </a:endParaRPr>
          </a:p>
        </p:txBody>
      </p:sp>
      <p:sp>
        <p:nvSpPr>
          <p:cNvPr id="1206" name="Google Shape;1206;p195"/>
          <p:cNvSpPr txBox="1"/>
          <p:nvPr/>
        </p:nvSpPr>
        <p:spPr>
          <a:xfrm>
            <a:off x="5511530" y="726723"/>
            <a:ext cx="2005650" cy="307777"/>
          </a:xfrm>
          <a:prstGeom prst="rect">
            <a:avLst/>
          </a:prstGeom>
          <a:solidFill>
            <a:srgbClr val="7030A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MARKA</a:t>
            </a:r>
            <a:endParaRPr/>
          </a:p>
        </p:txBody>
      </p:sp>
      <p:sp>
        <p:nvSpPr>
          <p:cNvPr id="1207" name="Google Shape;1207;p195"/>
          <p:cNvSpPr txBox="1"/>
          <p:nvPr/>
        </p:nvSpPr>
        <p:spPr>
          <a:xfrm>
            <a:off x="3047381" y="4011894"/>
            <a:ext cx="2005650" cy="307777"/>
          </a:xfrm>
          <a:prstGeom prst="rect">
            <a:avLst/>
          </a:prstGeom>
          <a:solidFill>
            <a:srgbClr val="9CC2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DIGITAL</a:t>
            </a:r>
            <a:endParaRPr/>
          </a:p>
        </p:txBody>
      </p:sp>
      <p:sp>
        <p:nvSpPr>
          <p:cNvPr id="1208" name="Google Shape;1208;p195"/>
          <p:cNvSpPr txBox="1"/>
          <p:nvPr/>
        </p:nvSpPr>
        <p:spPr>
          <a:xfrm>
            <a:off x="2919148" y="4725552"/>
            <a:ext cx="2005650" cy="307777"/>
          </a:xfrm>
          <a:prstGeom prst="rect">
            <a:avLst/>
          </a:prstGeom>
          <a:solidFill>
            <a:srgbClr val="9CC2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400" u="none" cap="none" strike="noStrike">
                <a:solidFill>
                  <a:srgbClr val="000000"/>
                </a:solidFill>
                <a:latin typeface="Arial"/>
                <a:ea typeface="Arial"/>
                <a:cs typeface="Arial"/>
                <a:sym typeface="Arial"/>
              </a:rPr>
              <a:t>POS</a:t>
            </a:r>
            <a:endParaRPr/>
          </a:p>
        </p:txBody>
      </p:sp>
      <p:sp>
        <p:nvSpPr>
          <p:cNvPr id="1209" name="Google Shape;1209;p195"/>
          <p:cNvSpPr/>
          <p:nvPr/>
        </p:nvSpPr>
        <p:spPr>
          <a:xfrm>
            <a:off x="4441656" y="1667654"/>
            <a:ext cx="3646200" cy="2576100"/>
          </a:xfrm>
          <a:prstGeom prst="ellipse">
            <a:avLst/>
          </a:prstGeom>
          <a:solidFill>
            <a:srgbClr val="262626"/>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TCH:</a:t>
            </a:r>
            <a:endParaRPr/>
          </a:p>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Tutaj dodajmy nasze wybrane KPIe </a:t>
            </a:r>
            <a:endParaRPr/>
          </a:p>
        </p:txBody>
      </p:sp>
      <p:sp>
        <p:nvSpPr>
          <p:cNvPr id="1210" name="Google Shape;1210;p195"/>
          <p:cNvSpPr txBox="1"/>
          <p:nvPr/>
        </p:nvSpPr>
        <p:spPr>
          <a:xfrm>
            <a:off x="10180564" y="-16114"/>
            <a:ext cx="20115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200" u="none" cap="none" strike="noStrike">
                <a:solidFill>
                  <a:srgbClr val="FF0000"/>
                </a:solidFill>
                <a:latin typeface="Arial"/>
                <a:ea typeface="Arial"/>
                <a:cs typeface="Arial"/>
                <a:sym typeface="Arial"/>
              </a:rPr>
              <a:t>Grupa 2: Ania, Mateusz, Tomasz, Łukasz</a:t>
            </a:r>
            <a:endParaRPr sz="1000"/>
          </a:p>
        </p:txBody>
      </p:sp>
      <p:sp>
        <p:nvSpPr>
          <p:cNvPr id="1211" name="Google Shape;1211;p195"/>
          <p:cNvSpPr/>
          <p:nvPr/>
        </p:nvSpPr>
        <p:spPr>
          <a:xfrm>
            <a:off x="5507476" y="4902456"/>
            <a:ext cx="2484407" cy="1644582"/>
          </a:xfrm>
          <a:prstGeom prst="rect">
            <a:avLst/>
          </a:prstGeom>
          <a:solidFill>
            <a:srgbClr val="262626"/>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TCH: tutaj się zastanawiam czy tych POS KPIów nie spowinowacić nieco z dystrybucjami… Może jakoś umieścić blisko i powiązać kolorystycznie. </a:t>
            </a:r>
            <a:endParaRPr/>
          </a:p>
        </p:txBody>
      </p:sp>
      <p:sp>
        <p:nvSpPr>
          <p:cNvPr id="1212" name="Google Shape;1212;p195"/>
          <p:cNvSpPr/>
          <p:nvPr/>
        </p:nvSpPr>
        <p:spPr>
          <a:xfrm rot="-667992">
            <a:off x="241540" y="4588124"/>
            <a:ext cx="5348377" cy="2036963"/>
          </a:xfrm>
          <a:prstGeom prst="ellipse">
            <a:avLst/>
          </a:prstGeom>
          <a:no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sp>
        <p:nvSpPr>
          <p:cNvPr id="1217" name="Google Shape;1217;p196"/>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218" name="Google Shape;1218;p196"/>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219" name="Google Shape;1219;p196"/>
          <p:cNvSpPr txBox="1"/>
          <p:nvPr/>
        </p:nvSpPr>
        <p:spPr>
          <a:xfrm>
            <a:off x="798159" y="3467758"/>
            <a:ext cx="8122529" cy="20620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2 </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220" name="Google Shape;1220;p1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221" name="Google Shape;1221;p196"/>
          <p:cNvSpPr/>
          <p:nvPr/>
        </p:nvSpPr>
        <p:spPr>
          <a:xfrm>
            <a:off x="642716" y="960122"/>
            <a:ext cx="7807650" cy="768096"/>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Digital</a:t>
            </a:r>
            <a:r>
              <a:rPr b="0" i="0" lang="pl-PL" sz="1800" u="none" cap="none" strike="noStrike">
                <a:solidFill>
                  <a:srgbClr val="FFFFFF"/>
                </a:solidFill>
                <a:latin typeface="Maven Pro"/>
                <a:ea typeface="Maven Pro"/>
                <a:cs typeface="Maven Pro"/>
                <a:sym typeface="Maven Pro"/>
              </a:rPr>
              <a:t> metrics</a:t>
            </a:r>
            <a:endParaRPr b="0" i="0" sz="1800" u="none" cap="none" strike="noStrike">
              <a:solidFill>
                <a:srgbClr val="FFFFFF"/>
              </a:solidFill>
              <a:latin typeface="Maven Pro"/>
              <a:ea typeface="Maven Pro"/>
              <a:cs typeface="Maven Pro"/>
              <a:sym typeface="Maven Pro"/>
            </a:endParaRPr>
          </a:p>
        </p:txBody>
      </p:sp>
      <p:sp>
        <p:nvSpPr>
          <p:cNvPr id="1222" name="Google Shape;1222;p196"/>
          <p:cNvSpPr/>
          <p:nvPr/>
        </p:nvSpPr>
        <p:spPr>
          <a:xfrm>
            <a:off x="642716" y="1867667"/>
            <a:ext cx="2767335" cy="769199"/>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Engaged sessions</a:t>
            </a:r>
            <a:endParaRPr b="1" i="0" sz="1800" u="none" cap="none" strike="noStrike">
              <a:solidFill>
                <a:srgbClr val="FFFFFF"/>
              </a:solidFill>
              <a:latin typeface="Maven Pro"/>
              <a:ea typeface="Maven Pro"/>
              <a:cs typeface="Maven Pro"/>
              <a:sym typeface="Maven Pro"/>
            </a:endParaRPr>
          </a:p>
        </p:txBody>
      </p:sp>
      <p:sp>
        <p:nvSpPr>
          <p:cNvPr id="1223" name="Google Shape;1223;p196"/>
          <p:cNvSpPr/>
          <p:nvPr/>
        </p:nvSpPr>
        <p:spPr>
          <a:xfrm>
            <a:off x="3541596" y="1867667"/>
            <a:ext cx="1656615" cy="729871"/>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Time spent on site</a:t>
            </a:r>
            <a:endParaRPr b="1" i="0" sz="1800" u="none" cap="none" strike="noStrike">
              <a:solidFill>
                <a:srgbClr val="FFFFFF"/>
              </a:solidFill>
              <a:latin typeface="Maven Pro"/>
              <a:ea typeface="Maven Pro"/>
              <a:cs typeface="Maven Pro"/>
              <a:sym typeface="Maven Pro"/>
            </a:endParaRPr>
          </a:p>
        </p:txBody>
      </p:sp>
      <p:sp>
        <p:nvSpPr>
          <p:cNvPr id="1224" name="Google Shape;1224;p196"/>
          <p:cNvSpPr/>
          <p:nvPr/>
        </p:nvSpPr>
        <p:spPr>
          <a:xfrm>
            <a:off x="5294644" y="1867667"/>
            <a:ext cx="3155894" cy="729871"/>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Maven Pro"/>
                <a:ea typeface="Maven Pro"/>
                <a:cs typeface="Maven Pro"/>
                <a:sym typeface="Maven Pro"/>
              </a:rPr>
              <a:t>Content interest (creatives):</a:t>
            </a:r>
            <a:endParaRPr/>
          </a:p>
          <a:p>
            <a:pPr indent="0" lvl="0" marL="0" marR="0" rtl="0" algn="ctr">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Maven Pro"/>
                <a:ea typeface="Maven Pro"/>
                <a:cs typeface="Maven Pro"/>
                <a:sym typeface="Maven Pro"/>
              </a:rPr>
              <a:t>Viewability/Attention/interaction</a:t>
            </a:r>
            <a:endParaRPr b="1" i="0" sz="1200" u="none" cap="none" strike="noStrike">
              <a:solidFill>
                <a:srgbClr val="FFFFFF"/>
              </a:solidFill>
              <a:latin typeface="Maven Pro"/>
              <a:ea typeface="Maven Pro"/>
              <a:cs typeface="Maven Pro"/>
              <a:sym typeface="Maven Pro"/>
            </a:endParaRPr>
          </a:p>
        </p:txBody>
      </p:sp>
      <p:sp>
        <p:nvSpPr>
          <p:cNvPr id="1225" name="Google Shape;1225;p196"/>
          <p:cNvSpPr/>
          <p:nvPr/>
        </p:nvSpPr>
        <p:spPr>
          <a:xfrm>
            <a:off x="642716" y="2726038"/>
            <a:ext cx="2767334" cy="905574"/>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Number/cost of actions</a:t>
            </a:r>
            <a:endParaRPr b="1" i="0" sz="1800" u="none" cap="none" strike="noStrike">
              <a:solidFill>
                <a:srgbClr val="FFFFFF"/>
              </a:solidFill>
              <a:latin typeface="Maven Pro"/>
              <a:ea typeface="Maven Pro"/>
              <a:cs typeface="Maven Pro"/>
              <a:sym typeface="Maven Pro"/>
            </a:endParaRPr>
          </a:p>
        </p:txBody>
      </p:sp>
      <p:sp>
        <p:nvSpPr>
          <p:cNvPr id="1226" name="Google Shape;1226;p196"/>
          <p:cNvSpPr/>
          <p:nvPr/>
        </p:nvSpPr>
        <p:spPr>
          <a:xfrm>
            <a:off x="3541596" y="2736785"/>
            <a:ext cx="1656615" cy="894827"/>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No of lost actions/„Abandonded basket”</a:t>
            </a:r>
            <a:endParaRPr b="1" i="0" sz="1400" u="none" cap="none" strike="noStrike">
              <a:solidFill>
                <a:srgbClr val="FFFFFF"/>
              </a:solidFill>
              <a:latin typeface="Maven Pro"/>
              <a:ea typeface="Maven Pro"/>
              <a:cs typeface="Maven Pro"/>
              <a:sym typeface="Maven Pro"/>
            </a:endParaRPr>
          </a:p>
        </p:txBody>
      </p:sp>
      <p:sp>
        <p:nvSpPr>
          <p:cNvPr id="1227" name="Google Shape;1227;p196"/>
          <p:cNvSpPr/>
          <p:nvPr/>
        </p:nvSpPr>
        <p:spPr>
          <a:xfrm>
            <a:off x="5299276" y="2772668"/>
            <a:ext cx="3151089" cy="858944"/>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Share of Search (Incl. SEM)</a:t>
            </a:r>
            <a:endParaRPr b="1" i="0" sz="1400" u="none" cap="none" strike="noStrike">
              <a:solidFill>
                <a:srgbClr val="FFFFFF"/>
              </a:solidFill>
              <a:latin typeface="Maven Pro"/>
              <a:ea typeface="Maven Pro"/>
              <a:cs typeface="Maven Pro"/>
              <a:sym typeface="Maven Pro"/>
            </a:endParaRPr>
          </a:p>
        </p:txBody>
      </p:sp>
      <p:sp>
        <p:nvSpPr>
          <p:cNvPr id="1228" name="Google Shape;1228;p196"/>
          <p:cNvSpPr/>
          <p:nvPr/>
        </p:nvSpPr>
        <p:spPr>
          <a:xfrm>
            <a:off x="642715" y="3814681"/>
            <a:ext cx="7807649" cy="768096"/>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Brand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229" name="Google Shape;1229;p196"/>
          <p:cNvSpPr/>
          <p:nvPr/>
        </p:nvSpPr>
        <p:spPr>
          <a:xfrm>
            <a:off x="642716" y="4703460"/>
            <a:ext cx="166085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Awareness</a:t>
            </a:r>
            <a:endParaRPr b="0" i="0" sz="1800" u="none" cap="none" strike="noStrike">
              <a:solidFill>
                <a:srgbClr val="FFFFFF"/>
              </a:solidFill>
              <a:latin typeface="Arial"/>
              <a:ea typeface="Arial"/>
              <a:cs typeface="Arial"/>
              <a:sym typeface="Arial"/>
            </a:endParaRPr>
          </a:p>
        </p:txBody>
      </p:sp>
      <p:sp>
        <p:nvSpPr>
          <p:cNvPr id="1230" name="Google Shape;1230;p196"/>
          <p:cNvSpPr/>
          <p:nvPr/>
        </p:nvSpPr>
        <p:spPr>
          <a:xfrm>
            <a:off x="2354438" y="4703460"/>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Consideration</a:t>
            </a:r>
            <a:endParaRPr b="0" i="0" sz="1800" u="none" cap="none" strike="noStrike">
              <a:solidFill>
                <a:srgbClr val="FFFFFF"/>
              </a:solidFill>
              <a:latin typeface="Arial"/>
              <a:ea typeface="Arial"/>
              <a:cs typeface="Arial"/>
              <a:sym typeface="Arial"/>
            </a:endParaRPr>
          </a:p>
        </p:txBody>
      </p:sp>
      <p:sp>
        <p:nvSpPr>
          <p:cNvPr id="1231" name="Google Shape;1231;p196"/>
          <p:cNvSpPr/>
          <p:nvPr/>
        </p:nvSpPr>
        <p:spPr>
          <a:xfrm>
            <a:off x="4376278" y="4706529"/>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Preference</a:t>
            </a:r>
            <a:endParaRPr b="0" i="0" sz="1800" u="none" cap="none" strike="noStrike">
              <a:solidFill>
                <a:srgbClr val="FFFFFF"/>
              </a:solidFill>
              <a:latin typeface="Arial"/>
              <a:ea typeface="Arial"/>
              <a:cs typeface="Arial"/>
              <a:sym typeface="Arial"/>
            </a:endParaRPr>
          </a:p>
        </p:txBody>
      </p:sp>
      <p:sp>
        <p:nvSpPr>
          <p:cNvPr id="1232" name="Google Shape;1232;p196"/>
          <p:cNvSpPr/>
          <p:nvPr/>
        </p:nvSpPr>
        <p:spPr>
          <a:xfrm>
            <a:off x="6398118" y="4703460"/>
            <a:ext cx="202184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Relevance</a:t>
            </a:r>
            <a:endParaRPr b="0" i="0" sz="1800" u="none" cap="none" strike="noStrike">
              <a:solidFill>
                <a:srgbClr val="FFFFFF"/>
              </a:solidFill>
              <a:latin typeface="Arial"/>
              <a:ea typeface="Arial"/>
              <a:cs typeface="Arial"/>
              <a:sym typeface="Arial"/>
            </a:endParaRPr>
          </a:p>
        </p:txBody>
      </p:sp>
      <p:sp>
        <p:nvSpPr>
          <p:cNvPr id="1233" name="Google Shape;1233;p196"/>
          <p:cNvSpPr/>
          <p:nvPr/>
        </p:nvSpPr>
        <p:spPr>
          <a:xfrm>
            <a:off x="642716" y="5569706"/>
            <a:ext cx="166085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Brand liking</a:t>
            </a:r>
            <a:endParaRPr b="0" i="0" sz="1800" u="none" cap="none" strike="noStrike">
              <a:solidFill>
                <a:srgbClr val="FFFFFF"/>
              </a:solidFill>
              <a:latin typeface="Arial"/>
              <a:ea typeface="Arial"/>
              <a:cs typeface="Arial"/>
              <a:sym typeface="Arial"/>
            </a:endParaRPr>
          </a:p>
        </p:txBody>
      </p:sp>
      <p:sp>
        <p:nvSpPr>
          <p:cNvPr id="1234" name="Google Shape;1234;p196"/>
          <p:cNvSpPr/>
          <p:nvPr/>
        </p:nvSpPr>
        <p:spPr>
          <a:xfrm>
            <a:off x="2363121" y="5577933"/>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Credibility</a:t>
            </a:r>
            <a:endParaRPr b="0" i="0" sz="1800" u="none" cap="none" strike="noStrike">
              <a:solidFill>
                <a:srgbClr val="FFFFFF"/>
              </a:solidFill>
              <a:latin typeface="Arial"/>
              <a:ea typeface="Arial"/>
              <a:cs typeface="Arial"/>
              <a:sym typeface="Arial"/>
            </a:endParaRPr>
          </a:p>
        </p:txBody>
      </p:sp>
      <p:sp>
        <p:nvSpPr>
          <p:cNvPr id="1235" name="Google Shape;1235;p196"/>
          <p:cNvSpPr/>
          <p:nvPr/>
        </p:nvSpPr>
        <p:spPr>
          <a:xfrm>
            <a:off x="4364270" y="5577933"/>
            <a:ext cx="203384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Purchase intent</a:t>
            </a:r>
            <a:endParaRPr b="0" i="0" sz="1800" u="none" cap="none" strike="noStrike">
              <a:solidFill>
                <a:srgbClr val="FFFFFF"/>
              </a:solidFill>
              <a:latin typeface="Arial"/>
              <a:ea typeface="Arial"/>
              <a:cs typeface="Arial"/>
              <a:sym typeface="Arial"/>
            </a:endParaRPr>
          </a:p>
        </p:txBody>
      </p:sp>
      <p:sp>
        <p:nvSpPr>
          <p:cNvPr id="1236" name="Google Shape;1236;p196"/>
          <p:cNvSpPr/>
          <p:nvPr/>
        </p:nvSpPr>
        <p:spPr>
          <a:xfrm>
            <a:off x="6443838" y="5570882"/>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Specific associations/</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attributes</a:t>
            </a:r>
            <a:endParaRPr b="0" i="0" sz="1800" u="none" cap="none" strike="noStrike">
              <a:solidFill>
                <a:srgbClr val="FFFFFF"/>
              </a:solidFill>
              <a:latin typeface="Arial"/>
              <a:ea typeface="Arial"/>
              <a:cs typeface="Arial"/>
              <a:sym typeface="Arial"/>
            </a:endParaRPr>
          </a:p>
        </p:txBody>
      </p:sp>
      <p:sp>
        <p:nvSpPr>
          <p:cNvPr id="1237" name="Google Shape;1237;p196"/>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000"/>
              <a:buFont typeface="Arial"/>
              <a:buNone/>
            </a:pPr>
            <a:r>
              <a:rPr b="0" i="0" lang="pl-PL" sz="4000" u="none" cap="none" strike="noStrike">
                <a:solidFill>
                  <a:srgbClr val="000000"/>
                </a:solidFill>
                <a:latin typeface="Maven Pro"/>
                <a:ea typeface="Maven Pro"/>
                <a:cs typeface="Maven Pro"/>
                <a:sym typeface="Maven Pro"/>
              </a:rPr>
              <a:t>Revised metrics recommendation (wrzesień):</a:t>
            </a:r>
            <a:endParaRPr b="0" i="0" sz="4000" u="none" cap="none" strike="noStrike">
              <a:solidFill>
                <a:srgbClr val="000000"/>
              </a:solidFill>
              <a:latin typeface="Maven Pro"/>
              <a:ea typeface="Maven Pro"/>
              <a:cs typeface="Maven Pro"/>
              <a:sym typeface="Maven Pro"/>
            </a:endParaRPr>
          </a:p>
        </p:txBody>
      </p:sp>
      <p:sp>
        <p:nvSpPr>
          <p:cNvPr id="1238" name="Google Shape;1238;p196"/>
          <p:cNvSpPr txBox="1"/>
          <p:nvPr/>
        </p:nvSpPr>
        <p:spPr>
          <a:xfrm>
            <a:off x="8581910" y="150545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6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8 w modelu szwedzkim)</a:t>
            </a:r>
            <a:endParaRPr b="0" i="0" sz="6000" u="none" cap="none" strike="noStrike">
              <a:solidFill>
                <a:srgbClr val="000000"/>
              </a:solidFill>
              <a:latin typeface="Maven Pro"/>
              <a:ea typeface="Maven Pro"/>
              <a:cs typeface="Maven Pro"/>
              <a:sym typeface="Maven Pro"/>
            </a:endParaRPr>
          </a:p>
        </p:txBody>
      </p:sp>
      <p:sp>
        <p:nvSpPr>
          <p:cNvPr id="1239" name="Google Shape;1239;p196"/>
          <p:cNvSpPr txBox="1"/>
          <p:nvPr/>
        </p:nvSpPr>
        <p:spPr>
          <a:xfrm>
            <a:off x="8590927" y="483793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8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6 w modelu szwedzkim)</a:t>
            </a:r>
            <a:endParaRPr b="0" i="0" sz="6000" u="none" cap="none" strike="noStrike">
              <a:solidFill>
                <a:srgbClr val="000000"/>
              </a:solidFill>
              <a:latin typeface="Maven Pro"/>
              <a:ea typeface="Maven Pro"/>
              <a:cs typeface="Maven Pro"/>
              <a:sym typeface="Maven Pro"/>
            </a:endParaRPr>
          </a:p>
        </p:txBody>
      </p:sp>
      <p:sp>
        <p:nvSpPr>
          <p:cNvPr id="1240" name="Google Shape;1240;p196"/>
          <p:cNvSpPr txBox="1"/>
          <p:nvPr/>
        </p:nvSpPr>
        <p:spPr>
          <a:xfrm>
            <a:off x="10180564" y="-16114"/>
            <a:ext cx="20115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200" u="none" cap="none" strike="noStrike">
                <a:solidFill>
                  <a:srgbClr val="FF0000"/>
                </a:solidFill>
                <a:latin typeface="Arial"/>
                <a:ea typeface="Arial"/>
                <a:cs typeface="Arial"/>
                <a:sym typeface="Arial"/>
              </a:rPr>
              <a:t>Grupa 2: Ania, Mateusz, Tomasz, Łukasz</a:t>
            </a:r>
            <a:endParaRPr sz="100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197"/>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246" name="Google Shape;1246;p197"/>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247" name="Google Shape;1247;p197"/>
          <p:cNvSpPr txBox="1"/>
          <p:nvPr/>
        </p:nvSpPr>
        <p:spPr>
          <a:xfrm>
            <a:off x="798159" y="3467758"/>
            <a:ext cx="8122529" cy="20620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Group 2 </a:t>
            </a:r>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pl-PL" sz="3200" u="none" cap="none" strike="noStrike">
                <a:solidFill>
                  <a:srgbClr val="FFFFFF"/>
                </a:solidFill>
                <a:latin typeface="Arial"/>
                <a:ea typeface="Arial"/>
                <a:cs typeface="Arial"/>
                <a:sym typeface="Arial"/>
              </a:rPr>
              <a:t>KPIs definition and revision</a:t>
            </a:r>
            <a:br>
              <a:rPr b="0" i="0" lang="pl-PL"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p:txBody>
      </p:sp>
      <p:sp>
        <p:nvSpPr>
          <p:cNvPr id="1248" name="Google Shape;1248;p1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249" name="Google Shape;1249;p197"/>
          <p:cNvSpPr/>
          <p:nvPr/>
        </p:nvSpPr>
        <p:spPr>
          <a:xfrm>
            <a:off x="642716" y="960122"/>
            <a:ext cx="7807650" cy="768096"/>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Digital</a:t>
            </a:r>
            <a:r>
              <a:rPr b="0" i="0" lang="pl-PL" sz="1800" u="none" cap="none" strike="noStrike">
                <a:solidFill>
                  <a:srgbClr val="FFFFFF"/>
                </a:solidFill>
                <a:latin typeface="Maven Pro"/>
                <a:ea typeface="Maven Pro"/>
                <a:cs typeface="Maven Pro"/>
                <a:sym typeface="Maven Pro"/>
              </a:rPr>
              <a:t> metrics</a:t>
            </a:r>
            <a:endParaRPr b="0" i="0" sz="1800" u="none" cap="none" strike="noStrike">
              <a:solidFill>
                <a:srgbClr val="FFFFFF"/>
              </a:solidFill>
              <a:latin typeface="Maven Pro"/>
              <a:ea typeface="Maven Pro"/>
              <a:cs typeface="Maven Pro"/>
              <a:sym typeface="Maven Pro"/>
            </a:endParaRPr>
          </a:p>
        </p:txBody>
      </p:sp>
      <p:sp>
        <p:nvSpPr>
          <p:cNvPr id="1250" name="Google Shape;1250;p197"/>
          <p:cNvSpPr/>
          <p:nvPr/>
        </p:nvSpPr>
        <p:spPr>
          <a:xfrm>
            <a:off x="642716" y="1867667"/>
            <a:ext cx="2767335" cy="769199"/>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Engagement on site/ </a:t>
            </a:r>
            <a:br>
              <a:rPr b="1" i="0" lang="pl-PL" sz="1800" u="none" cap="none" strike="noStrike">
                <a:solidFill>
                  <a:srgbClr val="FFFFFF"/>
                </a:solidFill>
                <a:latin typeface="Maven Pro"/>
                <a:ea typeface="Maven Pro"/>
                <a:cs typeface="Maven Pro"/>
                <a:sym typeface="Maven Pro"/>
              </a:rPr>
            </a:br>
            <a:r>
              <a:rPr b="1" i="0" lang="pl-PL" sz="1800" u="none" cap="none" strike="noStrike">
                <a:solidFill>
                  <a:srgbClr val="FFFFFF"/>
                </a:solidFill>
                <a:latin typeface="Maven Pro"/>
                <a:ea typeface="Maven Pro"/>
                <a:cs typeface="Maven Pro"/>
                <a:sym typeface="Maven Pro"/>
              </a:rPr>
              <a:t>in app</a:t>
            </a:r>
            <a:endParaRPr b="1" i="0" sz="1800" u="none" cap="none" strike="noStrike">
              <a:solidFill>
                <a:srgbClr val="FFFFFF"/>
              </a:solidFill>
              <a:latin typeface="Maven Pro"/>
              <a:ea typeface="Maven Pro"/>
              <a:cs typeface="Maven Pro"/>
              <a:sym typeface="Maven Pro"/>
            </a:endParaRPr>
          </a:p>
        </p:txBody>
      </p:sp>
      <p:sp>
        <p:nvSpPr>
          <p:cNvPr id="1251" name="Google Shape;1251;p197"/>
          <p:cNvSpPr/>
          <p:nvPr/>
        </p:nvSpPr>
        <p:spPr>
          <a:xfrm>
            <a:off x="3541596" y="1867667"/>
            <a:ext cx="1656615" cy="729871"/>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lang="pl-PL" sz="1800">
                <a:solidFill>
                  <a:srgbClr val="FFFFFF"/>
                </a:solidFill>
                <a:latin typeface="Maven Pro"/>
                <a:ea typeface="Maven Pro"/>
                <a:cs typeface="Maven Pro"/>
                <a:sym typeface="Maven Pro"/>
              </a:rPr>
              <a:t>Actions</a:t>
            </a:r>
            <a:br>
              <a:rPr b="1" lang="pl-PL" sz="1800">
                <a:solidFill>
                  <a:srgbClr val="FFFFFF"/>
                </a:solidFill>
                <a:latin typeface="Maven Pro"/>
                <a:ea typeface="Maven Pro"/>
                <a:cs typeface="Maven Pro"/>
                <a:sym typeface="Maven Pro"/>
              </a:rPr>
            </a:br>
            <a:r>
              <a:rPr b="1" lang="pl-PL" sz="1500">
                <a:solidFill>
                  <a:srgbClr val="FFFFFF"/>
                </a:solidFill>
                <a:latin typeface="Maven Pro"/>
                <a:ea typeface="Maven Pro"/>
                <a:cs typeface="Maven Pro"/>
                <a:sym typeface="Maven Pro"/>
              </a:rPr>
              <a:t>(sales potential metric)</a:t>
            </a:r>
            <a:endParaRPr b="1" i="0" sz="1500" u="none" cap="none" strike="noStrike">
              <a:solidFill>
                <a:srgbClr val="FFFFFF"/>
              </a:solidFill>
              <a:latin typeface="Maven Pro"/>
              <a:ea typeface="Maven Pro"/>
              <a:cs typeface="Maven Pro"/>
              <a:sym typeface="Maven Pro"/>
            </a:endParaRPr>
          </a:p>
        </p:txBody>
      </p:sp>
      <p:sp>
        <p:nvSpPr>
          <p:cNvPr id="1252" name="Google Shape;1252;p197"/>
          <p:cNvSpPr/>
          <p:nvPr/>
        </p:nvSpPr>
        <p:spPr>
          <a:xfrm>
            <a:off x="5294644" y="1867667"/>
            <a:ext cx="3155894" cy="729871"/>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1" lang="pl-PL" sz="1800">
                <a:solidFill>
                  <a:srgbClr val="FFFFFF"/>
                </a:solidFill>
                <a:latin typeface="Maven Pro"/>
                <a:ea typeface="Maven Pro"/>
                <a:cs typeface="Maven Pro"/>
                <a:sym typeface="Maven Pro"/>
              </a:rPr>
              <a:t>Performance (campaign, site / app)</a:t>
            </a:r>
            <a:endParaRPr b="1" i="0" sz="1800" u="none" cap="none" strike="noStrike">
              <a:solidFill>
                <a:srgbClr val="FFFFFF"/>
              </a:solidFill>
              <a:latin typeface="Maven Pro"/>
              <a:ea typeface="Maven Pro"/>
              <a:cs typeface="Maven Pro"/>
              <a:sym typeface="Maven Pro"/>
            </a:endParaRPr>
          </a:p>
        </p:txBody>
      </p:sp>
      <p:sp>
        <p:nvSpPr>
          <p:cNvPr id="1253" name="Google Shape;1253;p197"/>
          <p:cNvSpPr/>
          <p:nvPr/>
        </p:nvSpPr>
        <p:spPr>
          <a:xfrm>
            <a:off x="642716" y="2726038"/>
            <a:ext cx="2767334" cy="905574"/>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lang="pl-PL" sz="1800">
                <a:solidFill>
                  <a:srgbClr val="FFFFFF"/>
                </a:solidFill>
                <a:latin typeface="Maven Pro"/>
                <a:ea typeface="Maven Pro"/>
                <a:cs typeface="Maven Pro"/>
                <a:sym typeface="Maven Pro"/>
              </a:rPr>
              <a:t>Cost efficiency (campaign)</a:t>
            </a:r>
            <a:endParaRPr b="1" i="0" sz="1800" u="none" cap="none" strike="noStrike">
              <a:solidFill>
                <a:srgbClr val="FFFFFF"/>
              </a:solidFill>
              <a:latin typeface="Maven Pro"/>
              <a:ea typeface="Maven Pro"/>
              <a:cs typeface="Maven Pro"/>
              <a:sym typeface="Maven Pro"/>
            </a:endParaRPr>
          </a:p>
        </p:txBody>
      </p:sp>
      <p:sp>
        <p:nvSpPr>
          <p:cNvPr id="1254" name="Google Shape;1254;p197"/>
          <p:cNvSpPr/>
          <p:nvPr/>
        </p:nvSpPr>
        <p:spPr>
          <a:xfrm>
            <a:off x="3541596" y="2736785"/>
            <a:ext cx="1656615" cy="894827"/>
          </a:xfrm>
          <a:prstGeom prst="rect">
            <a:avLst/>
          </a:prstGeom>
          <a:solidFill>
            <a:srgbClr val="5C8E26"/>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1400"/>
              <a:buFont typeface="Arial"/>
              <a:buNone/>
            </a:pPr>
            <a:r>
              <a:rPr b="1" lang="pl-PL" sz="1800">
                <a:solidFill>
                  <a:schemeClr val="lt1"/>
                </a:solidFill>
                <a:latin typeface="Maven Pro"/>
                <a:ea typeface="Maven Pro"/>
                <a:cs typeface="Maven Pro"/>
                <a:sym typeface="Maven Pro"/>
              </a:rPr>
              <a:t>Share of Search </a:t>
            </a:r>
            <a:br>
              <a:rPr b="1" lang="pl-PL" sz="1800">
                <a:solidFill>
                  <a:schemeClr val="lt1"/>
                </a:solidFill>
                <a:latin typeface="Maven Pro"/>
                <a:ea typeface="Maven Pro"/>
                <a:cs typeface="Maven Pro"/>
                <a:sym typeface="Maven Pro"/>
              </a:rPr>
            </a:br>
            <a:r>
              <a:rPr b="1" lang="pl-PL">
                <a:solidFill>
                  <a:schemeClr val="lt1"/>
                </a:solidFill>
                <a:latin typeface="Maven Pro"/>
                <a:ea typeface="Maven Pro"/>
                <a:cs typeface="Maven Pro"/>
                <a:sym typeface="Maven Pro"/>
              </a:rPr>
              <a:t>(SEO, SEM)</a:t>
            </a:r>
            <a:endParaRPr b="1" i="0" sz="1400" u="none" cap="none" strike="noStrike">
              <a:solidFill>
                <a:srgbClr val="FFFFFF"/>
              </a:solidFill>
              <a:latin typeface="Maven Pro"/>
              <a:ea typeface="Maven Pro"/>
              <a:cs typeface="Maven Pro"/>
              <a:sym typeface="Maven Pro"/>
            </a:endParaRPr>
          </a:p>
        </p:txBody>
      </p:sp>
      <p:sp>
        <p:nvSpPr>
          <p:cNvPr id="1255" name="Google Shape;1255;p197"/>
          <p:cNvSpPr/>
          <p:nvPr/>
        </p:nvSpPr>
        <p:spPr>
          <a:xfrm>
            <a:off x="5299276" y="2772668"/>
            <a:ext cx="3151089" cy="858944"/>
          </a:xfrm>
          <a:prstGeom prst="rect">
            <a:avLst/>
          </a:prstGeom>
          <a:solidFill>
            <a:srgbClr val="5C8E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lang="pl-PL" sz="1800">
                <a:solidFill>
                  <a:srgbClr val="FFFFFF"/>
                </a:solidFill>
                <a:latin typeface="Maven Pro"/>
                <a:ea typeface="Maven Pro"/>
                <a:cs typeface="Maven Pro"/>
                <a:sym typeface="Maven Pro"/>
              </a:rPr>
              <a:t>Digital potential/ impact</a:t>
            </a:r>
            <a:endParaRPr b="1" i="0" sz="1800" u="none" cap="none" strike="noStrike">
              <a:solidFill>
                <a:srgbClr val="FFFFFF"/>
              </a:solidFill>
              <a:latin typeface="Maven Pro"/>
              <a:ea typeface="Maven Pro"/>
              <a:cs typeface="Maven Pro"/>
              <a:sym typeface="Maven Pro"/>
            </a:endParaRPr>
          </a:p>
        </p:txBody>
      </p:sp>
      <p:sp>
        <p:nvSpPr>
          <p:cNvPr id="1256" name="Google Shape;1256;p197"/>
          <p:cNvSpPr/>
          <p:nvPr/>
        </p:nvSpPr>
        <p:spPr>
          <a:xfrm>
            <a:off x="642715" y="3814681"/>
            <a:ext cx="7807649" cy="768096"/>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Brand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257" name="Google Shape;1257;p197"/>
          <p:cNvSpPr/>
          <p:nvPr/>
        </p:nvSpPr>
        <p:spPr>
          <a:xfrm>
            <a:off x="642716" y="4703460"/>
            <a:ext cx="166085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Awareness</a:t>
            </a:r>
            <a:endParaRPr b="0" i="0" sz="1800" u="none" cap="none" strike="noStrike">
              <a:solidFill>
                <a:srgbClr val="FFFFFF"/>
              </a:solidFill>
              <a:latin typeface="Arial"/>
              <a:ea typeface="Arial"/>
              <a:cs typeface="Arial"/>
              <a:sym typeface="Arial"/>
            </a:endParaRPr>
          </a:p>
        </p:txBody>
      </p:sp>
      <p:sp>
        <p:nvSpPr>
          <p:cNvPr id="1258" name="Google Shape;1258;p197"/>
          <p:cNvSpPr/>
          <p:nvPr/>
        </p:nvSpPr>
        <p:spPr>
          <a:xfrm>
            <a:off x="2354438" y="4703460"/>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Consideration</a:t>
            </a:r>
            <a:endParaRPr b="0" i="0" sz="1800" u="none" cap="none" strike="noStrike">
              <a:solidFill>
                <a:srgbClr val="FFFFFF"/>
              </a:solidFill>
              <a:latin typeface="Arial"/>
              <a:ea typeface="Arial"/>
              <a:cs typeface="Arial"/>
              <a:sym typeface="Arial"/>
            </a:endParaRPr>
          </a:p>
        </p:txBody>
      </p:sp>
      <p:sp>
        <p:nvSpPr>
          <p:cNvPr id="1259" name="Google Shape;1259;p197"/>
          <p:cNvSpPr/>
          <p:nvPr/>
        </p:nvSpPr>
        <p:spPr>
          <a:xfrm>
            <a:off x="4376278" y="4706529"/>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Preference</a:t>
            </a:r>
            <a:endParaRPr b="0" i="0" sz="1800" u="none" cap="none" strike="noStrike">
              <a:solidFill>
                <a:srgbClr val="FFFFFF"/>
              </a:solidFill>
              <a:latin typeface="Arial"/>
              <a:ea typeface="Arial"/>
              <a:cs typeface="Arial"/>
              <a:sym typeface="Arial"/>
            </a:endParaRPr>
          </a:p>
        </p:txBody>
      </p:sp>
      <p:sp>
        <p:nvSpPr>
          <p:cNvPr id="1260" name="Google Shape;1260;p197"/>
          <p:cNvSpPr/>
          <p:nvPr/>
        </p:nvSpPr>
        <p:spPr>
          <a:xfrm>
            <a:off x="6398118" y="4703460"/>
            <a:ext cx="202184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Relevance</a:t>
            </a:r>
            <a:endParaRPr b="0" i="0" sz="1800" u="none" cap="none" strike="noStrike">
              <a:solidFill>
                <a:srgbClr val="FFFFFF"/>
              </a:solidFill>
              <a:latin typeface="Arial"/>
              <a:ea typeface="Arial"/>
              <a:cs typeface="Arial"/>
              <a:sym typeface="Arial"/>
            </a:endParaRPr>
          </a:p>
        </p:txBody>
      </p:sp>
      <p:sp>
        <p:nvSpPr>
          <p:cNvPr id="1261" name="Google Shape;1261;p197"/>
          <p:cNvSpPr/>
          <p:nvPr/>
        </p:nvSpPr>
        <p:spPr>
          <a:xfrm>
            <a:off x="642716" y="5569706"/>
            <a:ext cx="1660850"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Brand liking</a:t>
            </a:r>
            <a:endParaRPr b="0" i="0" sz="1800" u="none" cap="none" strike="noStrike">
              <a:solidFill>
                <a:srgbClr val="FFFFFF"/>
              </a:solidFill>
              <a:latin typeface="Arial"/>
              <a:ea typeface="Arial"/>
              <a:cs typeface="Arial"/>
              <a:sym typeface="Arial"/>
            </a:endParaRPr>
          </a:p>
        </p:txBody>
      </p:sp>
      <p:sp>
        <p:nvSpPr>
          <p:cNvPr id="1262" name="Google Shape;1262;p197"/>
          <p:cNvSpPr/>
          <p:nvPr/>
        </p:nvSpPr>
        <p:spPr>
          <a:xfrm>
            <a:off x="2363121" y="5577933"/>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Credibility</a:t>
            </a:r>
            <a:endParaRPr b="0" i="0" sz="1800" u="none" cap="none" strike="noStrike">
              <a:solidFill>
                <a:srgbClr val="FFFFFF"/>
              </a:solidFill>
              <a:latin typeface="Arial"/>
              <a:ea typeface="Arial"/>
              <a:cs typeface="Arial"/>
              <a:sym typeface="Arial"/>
            </a:endParaRPr>
          </a:p>
        </p:txBody>
      </p:sp>
      <p:sp>
        <p:nvSpPr>
          <p:cNvPr id="1263" name="Google Shape;1263;p197"/>
          <p:cNvSpPr/>
          <p:nvPr/>
        </p:nvSpPr>
        <p:spPr>
          <a:xfrm>
            <a:off x="4364270" y="5577933"/>
            <a:ext cx="203384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Purchase intent</a:t>
            </a:r>
            <a:endParaRPr b="0" i="0" sz="1800" u="none" cap="none" strike="noStrike">
              <a:solidFill>
                <a:srgbClr val="FFFFFF"/>
              </a:solidFill>
              <a:latin typeface="Arial"/>
              <a:ea typeface="Arial"/>
              <a:cs typeface="Arial"/>
              <a:sym typeface="Arial"/>
            </a:endParaRPr>
          </a:p>
        </p:txBody>
      </p:sp>
      <p:sp>
        <p:nvSpPr>
          <p:cNvPr id="1264" name="Google Shape;1264;p197"/>
          <p:cNvSpPr/>
          <p:nvPr/>
        </p:nvSpPr>
        <p:spPr>
          <a:xfrm>
            <a:off x="6443838" y="5570882"/>
            <a:ext cx="1970968" cy="809296"/>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Specific associations/</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attributes</a:t>
            </a:r>
            <a:endParaRPr b="0" i="0" sz="1800" u="none" cap="none" strike="noStrike">
              <a:solidFill>
                <a:srgbClr val="FFFFFF"/>
              </a:solidFill>
              <a:latin typeface="Arial"/>
              <a:ea typeface="Arial"/>
              <a:cs typeface="Arial"/>
              <a:sym typeface="Arial"/>
            </a:endParaRPr>
          </a:p>
        </p:txBody>
      </p:sp>
      <p:sp>
        <p:nvSpPr>
          <p:cNvPr id="1265" name="Google Shape;1265;p197"/>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000"/>
              <a:buFont typeface="Arial"/>
              <a:buNone/>
            </a:pPr>
            <a:r>
              <a:rPr b="0" i="0" lang="pl-PL" sz="4000" u="none" cap="none" strike="noStrike">
                <a:solidFill>
                  <a:srgbClr val="000000"/>
                </a:solidFill>
                <a:latin typeface="Maven Pro"/>
                <a:ea typeface="Maven Pro"/>
                <a:cs typeface="Maven Pro"/>
                <a:sym typeface="Maven Pro"/>
              </a:rPr>
              <a:t>Revised metrics recommendation (15.11):</a:t>
            </a:r>
            <a:endParaRPr b="0" i="0" sz="4000" u="none" cap="none" strike="noStrike">
              <a:solidFill>
                <a:srgbClr val="000000"/>
              </a:solidFill>
              <a:latin typeface="Maven Pro"/>
              <a:ea typeface="Maven Pro"/>
              <a:cs typeface="Maven Pro"/>
              <a:sym typeface="Maven Pro"/>
            </a:endParaRPr>
          </a:p>
        </p:txBody>
      </p:sp>
      <p:sp>
        <p:nvSpPr>
          <p:cNvPr id="1266" name="Google Shape;1266;p197"/>
          <p:cNvSpPr txBox="1"/>
          <p:nvPr/>
        </p:nvSpPr>
        <p:spPr>
          <a:xfrm>
            <a:off x="8581910" y="150545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6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8 w modelu szwedzkim)</a:t>
            </a:r>
            <a:endParaRPr b="0" i="0" sz="6000" u="none" cap="none" strike="noStrike">
              <a:solidFill>
                <a:srgbClr val="000000"/>
              </a:solidFill>
              <a:latin typeface="Maven Pro"/>
              <a:ea typeface="Maven Pro"/>
              <a:cs typeface="Maven Pro"/>
              <a:sym typeface="Maven Pro"/>
            </a:endParaRPr>
          </a:p>
        </p:txBody>
      </p:sp>
      <p:sp>
        <p:nvSpPr>
          <p:cNvPr id="1267" name="Google Shape;1267;p197"/>
          <p:cNvSpPr txBox="1"/>
          <p:nvPr/>
        </p:nvSpPr>
        <p:spPr>
          <a:xfrm>
            <a:off x="8590927" y="4837934"/>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lang="pl-PL" sz="6000">
                <a:latin typeface="Maven Pro"/>
                <a:ea typeface="Maven Pro"/>
                <a:cs typeface="Maven Pro"/>
                <a:sym typeface="Maven Pro"/>
              </a:rPr>
              <a:t>9</a:t>
            </a:r>
            <a:r>
              <a:rPr b="0" i="0" lang="pl-PL" sz="6000" u="none" cap="none" strike="noStrike">
                <a:solidFill>
                  <a:srgbClr val="000000"/>
                </a:solidFill>
                <a:latin typeface="Maven Pro"/>
                <a:ea typeface="Maven Pro"/>
                <a:cs typeface="Maven Pro"/>
                <a:sym typeface="Maven Pro"/>
              </a:rPr>
              <a:t>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6 w modelu szwedzkim)</a:t>
            </a:r>
            <a:endParaRPr b="0" i="0" sz="6000" u="none" cap="none" strike="noStrike">
              <a:solidFill>
                <a:srgbClr val="000000"/>
              </a:solidFill>
              <a:latin typeface="Maven Pro"/>
              <a:ea typeface="Maven Pro"/>
              <a:cs typeface="Maven Pro"/>
              <a:sym typeface="Maven Pro"/>
            </a:endParaRPr>
          </a:p>
        </p:txBody>
      </p:sp>
      <p:sp>
        <p:nvSpPr>
          <p:cNvPr id="1268" name="Google Shape;1268;p197"/>
          <p:cNvSpPr/>
          <p:nvPr/>
        </p:nvSpPr>
        <p:spPr>
          <a:xfrm>
            <a:off x="8470836" y="2529647"/>
            <a:ext cx="3646200" cy="2576100"/>
          </a:xfrm>
          <a:prstGeom prst="ellipse">
            <a:avLst/>
          </a:prstGeom>
          <a:solidFill>
            <a:srgbClr val="262626"/>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TCH:</a:t>
            </a:r>
            <a:endParaRPr/>
          </a:p>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Przy </a:t>
            </a:r>
            <a:r>
              <a:rPr lang="pl-PL">
                <a:solidFill>
                  <a:schemeClr val="lt1"/>
                </a:solidFill>
              </a:rPr>
              <a:t>Specific associations</a:t>
            </a:r>
            <a:r>
              <a:rPr b="0" i="0" lang="pl-PL" sz="1400" u="none" cap="none" strike="noStrike">
                <a:solidFill>
                  <a:schemeClr val="lt1"/>
                </a:solidFill>
                <a:latin typeface="Arial"/>
                <a:ea typeface="Arial"/>
                <a:cs typeface="Arial"/>
                <a:sym typeface="Arial"/>
              </a:rPr>
              <a:t> nawiązać do CEPów :)</a:t>
            </a:r>
            <a:endParaRPr/>
          </a:p>
        </p:txBody>
      </p:sp>
      <p:cxnSp>
        <p:nvCxnSpPr>
          <p:cNvPr id="1269" name="Google Shape;1269;p197"/>
          <p:cNvCxnSpPr>
            <a:stCxn id="1268" idx="2"/>
          </p:cNvCxnSpPr>
          <p:nvPr/>
        </p:nvCxnSpPr>
        <p:spPr>
          <a:xfrm flipH="1">
            <a:off x="8189736" y="3817697"/>
            <a:ext cx="281100" cy="1897200"/>
          </a:xfrm>
          <a:prstGeom prst="straightConnector1">
            <a:avLst/>
          </a:prstGeom>
          <a:noFill/>
          <a:ln cap="flat" cmpd="sng" w="57150">
            <a:solidFill>
              <a:schemeClr val="dk1"/>
            </a:solidFill>
            <a:prstDash val="solid"/>
            <a:round/>
            <a:headEnd len="sm" w="sm" type="none"/>
            <a:tailEnd len="med" w="med" type="triangle"/>
          </a:ln>
        </p:spPr>
      </p:cxnSp>
      <p:sp>
        <p:nvSpPr>
          <p:cNvPr id="1270" name="Google Shape;1270;p197"/>
          <p:cNvSpPr txBox="1"/>
          <p:nvPr/>
        </p:nvSpPr>
        <p:spPr>
          <a:xfrm>
            <a:off x="10180564" y="-16114"/>
            <a:ext cx="20115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200" u="none" cap="none" strike="noStrike">
                <a:solidFill>
                  <a:srgbClr val="FF0000"/>
                </a:solidFill>
                <a:latin typeface="Arial"/>
                <a:ea typeface="Arial"/>
                <a:cs typeface="Arial"/>
                <a:sym typeface="Arial"/>
              </a:rPr>
              <a:t>Grupa 2: Ania, Mateusz, Tomasz, Łukasz</a:t>
            </a:r>
            <a:endParaRPr sz="1000"/>
          </a:p>
        </p:txBody>
      </p:sp>
      <p:sp>
        <p:nvSpPr>
          <p:cNvPr id="1271" name="Google Shape;1271;p197"/>
          <p:cNvSpPr/>
          <p:nvPr/>
        </p:nvSpPr>
        <p:spPr>
          <a:xfrm>
            <a:off x="8460518" y="5704335"/>
            <a:ext cx="2021700" cy="809400"/>
          </a:xfrm>
          <a:prstGeom prst="roundRect">
            <a:avLst>
              <a:gd fmla="val 16667" name="adj"/>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lang="pl-PL" sz="1800">
                <a:solidFill>
                  <a:srgbClr val="FFFFFF"/>
                </a:solidFill>
              </a:rPr>
              <a:t>Distinctiveness</a:t>
            </a:r>
            <a:endParaRPr b="0" i="0" sz="1800" u="none" cap="none" strike="noStrike">
              <a:solidFill>
                <a:srgbClr val="FFFFFF"/>
              </a:solidFill>
              <a:latin typeface="Arial"/>
              <a:ea typeface="Arial"/>
              <a:cs typeface="Arial"/>
              <a:sym typeface="Arial"/>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g314688bf151_1_6"/>
          <p:cNvSpPr txBox="1"/>
          <p:nvPr>
            <p:ph idx="1" type="body"/>
          </p:nvPr>
        </p:nvSpPr>
        <p:spPr>
          <a:xfrm>
            <a:off x="235050" y="1558900"/>
            <a:ext cx="2842200" cy="992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b="1" lang="pl-PL" sz="1200"/>
              <a:t>Engagement on site/ in app</a:t>
            </a:r>
            <a:r>
              <a:rPr lang="pl-PL" sz="1200"/>
              <a:t> - zaangażowanie użytkownika na stronie/ w aplikacji - określa potencjał (zainteresowanie) wygenerowanego ruchu (wizyt) i/ lub jakość/ adekwatność/ dopasowanie contentu</a:t>
            </a:r>
            <a:endParaRPr sz="1200"/>
          </a:p>
          <a:p>
            <a:pPr indent="0" lvl="0" marL="0" rtl="0" algn="l">
              <a:spcBef>
                <a:spcPts val="1000"/>
              </a:spcBef>
              <a:spcAft>
                <a:spcPts val="0"/>
              </a:spcAft>
              <a:buClr>
                <a:schemeClr val="dk1"/>
              </a:buClr>
              <a:buSzPts val="1100"/>
              <a:buFont typeface="Arial"/>
              <a:buNone/>
            </a:pPr>
            <a:r>
              <a:t/>
            </a:r>
            <a:endParaRPr sz="1200"/>
          </a:p>
          <a:p>
            <a:pPr indent="0" lvl="0" marL="0" rtl="0" algn="l">
              <a:lnSpc>
                <a:spcPct val="90000"/>
              </a:lnSpc>
              <a:spcBef>
                <a:spcPts val="1000"/>
              </a:spcBef>
              <a:spcAft>
                <a:spcPts val="0"/>
              </a:spcAft>
              <a:buSzPts val="3200"/>
              <a:buNone/>
            </a:pPr>
            <a:r>
              <a:t/>
            </a:r>
            <a:endParaRPr sz="1200"/>
          </a:p>
        </p:txBody>
      </p:sp>
      <p:sp>
        <p:nvSpPr>
          <p:cNvPr id="1277" name="Google Shape;1277;g314688bf151_1_6"/>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Digital</a:t>
            </a:r>
            <a:r>
              <a:rPr lang="pl-PL" sz="4000"/>
              <a:t> Metrics</a:t>
            </a:r>
            <a:endParaRPr sz="4000"/>
          </a:p>
        </p:txBody>
      </p:sp>
      <p:sp>
        <p:nvSpPr>
          <p:cNvPr id="1278" name="Google Shape;1278;g314688bf151_1_6"/>
          <p:cNvSpPr txBox="1"/>
          <p:nvPr/>
        </p:nvSpPr>
        <p:spPr>
          <a:xfrm>
            <a:off x="446316" y="8689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Definicja</a:t>
            </a:r>
            <a:endParaRPr b="1" i="0" sz="2000" u="none" cap="none" strike="noStrike">
              <a:solidFill>
                <a:schemeClr val="dk1"/>
              </a:solidFill>
              <a:latin typeface="Calibri"/>
              <a:ea typeface="Calibri"/>
              <a:cs typeface="Calibri"/>
              <a:sym typeface="Calibri"/>
            </a:endParaRPr>
          </a:p>
        </p:txBody>
      </p:sp>
      <p:sp>
        <p:nvSpPr>
          <p:cNvPr id="1279" name="Google Shape;1279;g314688bf151_1_6"/>
          <p:cNvSpPr txBox="1"/>
          <p:nvPr/>
        </p:nvSpPr>
        <p:spPr>
          <a:xfrm>
            <a:off x="3282044" y="899921"/>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Mierniki</a:t>
            </a:r>
            <a:endParaRPr b="1" i="0" sz="2000" u="none" cap="none" strike="noStrike">
              <a:solidFill>
                <a:schemeClr val="dk1"/>
              </a:solidFill>
              <a:latin typeface="Calibri"/>
              <a:ea typeface="Calibri"/>
              <a:cs typeface="Calibri"/>
              <a:sym typeface="Calibri"/>
            </a:endParaRPr>
          </a:p>
        </p:txBody>
      </p:sp>
      <p:cxnSp>
        <p:nvCxnSpPr>
          <p:cNvPr id="1280" name="Google Shape;1280;g314688bf151_1_6"/>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281" name="Google Shape;1281;g314688bf151_1_6"/>
          <p:cNvSpPr txBox="1"/>
          <p:nvPr>
            <p:ph idx="1" type="body"/>
          </p:nvPr>
        </p:nvSpPr>
        <p:spPr>
          <a:xfrm>
            <a:off x="3299258" y="1361090"/>
            <a:ext cx="2826000" cy="1417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050"/>
              <a:buFont typeface="Arial"/>
              <a:buNone/>
            </a:pPr>
            <a:r>
              <a:rPr lang="pl-PL" sz="1050"/>
              <a:t>Zaangażowanie można mierzyć wieloma wskaźnikami, m.in. engaged sessions (sesje z zaangażowaniem), liczba przeklików, czas spędzony na stronie, głębokość scrollu, itd.</a:t>
            </a:r>
            <a:endParaRPr sz="1050"/>
          </a:p>
          <a:p>
            <a:pPr indent="0" lvl="0" marL="0" marR="0" rtl="0" algn="l">
              <a:lnSpc>
                <a:spcPct val="100000"/>
              </a:lnSpc>
              <a:spcBef>
                <a:spcPts val="0"/>
              </a:spcBef>
              <a:spcAft>
                <a:spcPts val="0"/>
              </a:spcAft>
              <a:buClr>
                <a:schemeClr val="dk1"/>
              </a:buClr>
              <a:buSzPts val="1050"/>
              <a:buFont typeface="Arial"/>
              <a:buNone/>
            </a:pPr>
            <a:r>
              <a:rPr lang="pl-PL" sz="1050"/>
              <a:t>Warto monitorować te wskaźniki w trybie ciągłym oraz optymalizować stronę/ aplikację pod kątem dostępności, czasu ładowania, UX, etc., także wykorzystując dodatkowe narzędzia (np. heatmapy, testy A/B)</a:t>
            </a:r>
            <a:endParaRPr/>
          </a:p>
          <a:p>
            <a:pPr indent="0" lvl="0" marL="0" marR="0" rtl="0" algn="l">
              <a:lnSpc>
                <a:spcPct val="100000"/>
              </a:lnSpc>
              <a:spcBef>
                <a:spcPts val="0"/>
              </a:spcBef>
              <a:spcAft>
                <a:spcPts val="0"/>
              </a:spcAft>
              <a:buClr>
                <a:schemeClr val="dk1"/>
              </a:buClr>
              <a:buSzPts val="1200"/>
              <a:buFont typeface="Arial"/>
              <a:buNone/>
            </a:pPr>
            <a:r>
              <a:t/>
            </a:r>
            <a:endParaRPr sz="1200"/>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endParaRPr>
          </a:p>
        </p:txBody>
      </p:sp>
      <p:cxnSp>
        <p:nvCxnSpPr>
          <p:cNvPr id="1282" name="Google Shape;1282;g314688bf151_1_6"/>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283" name="Google Shape;1283;g314688bf151_1_6"/>
          <p:cNvSpPr txBox="1"/>
          <p:nvPr/>
        </p:nvSpPr>
        <p:spPr>
          <a:xfrm>
            <a:off x="6366809" y="8940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Źródło  danych</a:t>
            </a:r>
            <a:endParaRPr b="1" i="0" sz="2000" u="none" cap="none" strike="noStrike">
              <a:solidFill>
                <a:schemeClr val="dk1"/>
              </a:solidFill>
              <a:latin typeface="Calibri"/>
              <a:ea typeface="Calibri"/>
              <a:cs typeface="Calibri"/>
              <a:sym typeface="Calibri"/>
            </a:endParaRPr>
          </a:p>
        </p:txBody>
      </p:sp>
      <p:sp>
        <p:nvSpPr>
          <p:cNvPr id="1284" name="Google Shape;1284;g314688bf151_1_6"/>
          <p:cNvSpPr txBox="1"/>
          <p:nvPr>
            <p:ph idx="1" type="body"/>
          </p:nvPr>
        </p:nvSpPr>
        <p:spPr>
          <a:xfrm>
            <a:off x="6293990" y="1465881"/>
            <a:ext cx="2372400" cy="1190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Wewnętrzne raporty webowe/ tracking w aplikacji</a:t>
            </a:r>
            <a:endParaRPr sz="1200"/>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t/>
            </a:r>
            <a:endParaRPr/>
          </a:p>
        </p:txBody>
      </p:sp>
      <p:cxnSp>
        <p:nvCxnSpPr>
          <p:cNvPr id="1285" name="Google Shape;1285;g314688bf151_1_6"/>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286" name="Google Shape;1286;g314688bf151_1_6"/>
          <p:cNvSpPr txBox="1"/>
          <p:nvPr>
            <p:ph idx="1" type="body"/>
          </p:nvPr>
        </p:nvSpPr>
        <p:spPr>
          <a:xfrm>
            <a:off x="9050570" y="1313599"/>
            <a:ext cx="2957400" cy="1447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Pozwala określić (i śledzić w czasie + optymalizować) zdolność strony/ aplikacji do wygenerowania zaangażowania użytkowników.</a:t>
            </a:r>
            <a:br>
              <a:rPr lang="pl-PL" sz="1200"/>
            </a:br>
            <a:r>
              <a:rPr lang="pl-PL" sz="1200"/>
              <a:t>W przypadku ruchu płatnego, wskaźniki zaangażowania pomagają określić jakość pozyskanego ruchu.</a:t>
            </a:r>
            <a:endParaRPr/>
          </a:p>
        </p:txBody>
      </p:sp>
      <p:sp>
        <p:nvSpPr>
          <p:cNvPr id="1287" name="Google Shape;1287;g314688bf151_1_6"/>
          <p:cNvSpPr txBox="1"/>
          <p:nvPr/>
        </p:nvSpPr>
        <p:spPr>
          <a:xfrm>
            <a:off x="9086500" y="793750"/>
            <a:ext cx="2921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Management reference</a:t>
            </a:r>
            <a:endParaRPr b="1" i="0" sz="2000" u="none" cap="none" strike="noStrike">
              <a:solidFill>
                <a:schemeClr val="dk1"/>
              </a:solidFill>
              <a:latin typeface="Calibri"/>
              <a:ea typeface="Calibri"/>
              <a:cs typeface="Calibri"/>
              <a:sym typeface="Calibri"/>
            </a:endParaRPr>
          </a:p>
        </p:txBody>
      </p:sp>
      <p:cxnSp>
        <p:nvCxnSpPr>
          <p:cNvPr id="1288" name="Google Shape;1288;g314688bf151_1_6"/>
          <p:cNvCxnSpPr/>
          <p:nvPr/>
        </p:nvCxnSpPr>
        <p:spPr>
          <a:xfrm rot="10800000">
            <a:off x="-11" y="2861185"/>
            <a:ext cx="11875200" cy="0"/>
          </a:xfrm>
          <a:prstGeom prst="straightConnector1">
            <a:avLst/>
          </a:prstGeom>
          <a:noFill/>
          <a:ln cap="flat" cmpd="sng" w="9525">
            <a:solidFill>
              <a:schemeClr val="dk2"/>
            </a:solidFill>
            <a:prstDash val="solid"/>
            <a:round/>
            <a:headEnd len="sm" w="sm" type="none"/>
            <a:tailEnd len="sm" w="sm" type="none"/>
          </a:ln>
        </p:spPr>
      </p:cxnSp>
      <p:sp>
        <p:nvSpPr>
          <p:cNvPr id="1289" name="Google Shape;1289;g314688bf151_1_6"/>
          <p:cNvSpPr txBox="1"/>
          <p:nvPr/>
        </p:nvSpPr>
        <p:spPr>
          <a:xfrm>
            <a:off x="178276" y="3088053"/>
            <a:ext cx="2616600" cy="11193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1" lang="pl-PL" sz="1200">
                <a:solidFill>
                  <a:schemeClr val="dk1"/>
                </a:solidFill>
              </a:rPr>
              <a:t>Actions (sales potential metrics)</a:t>
            </a:r>
            <a:r>
              <a:rPr lang="pl-PL" sz="1200">
                <a:solidFill>
                  <a:schemeClr val="dk1"/>
                </a:solidFill>
              </a:rPr>
              <a:t> - akcje użytkownika na stronie/ w aplikacji, które wchodzą głębiej w ścieżkę zakupową</a:t>
            </a:r>
            <a:endParaRPr b="0" i="0" sz="1200" u="none" cap="none" strike="noStrike">
              <a:solidFill>
                <a:schemeClr val="dk1"/>
              </a:solidFill>
              <a:latin typeface="Arial"/>
              <a:ea typeface="Arial"/>
              <a:cs typeface="Arial"/>
              <a:sym typeface="Arial"/>
            </a:endParaRPr>
          </a:p>
        </p:txBody>
      </p:sp>
      <p:sp>
        <p:nvSpPr>
          <p:cNvPr id="1290" name="Google Shape;1290;g314688bf151_1_6"/>
          <p:cNvSpPr txBox="1"/>
          <p:nvPr/>
        </p:nvSpPr>
        <p:spPr>
          <a:xfrm>
            <a:off x="3323375" y="2924725"/>
            <a:ext cx="2824500" cy="17442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100">
                <a:solidFill>
                  <a:schemeClr val="dk1"/>
                </a:solidFill>
              </a:rPr>
              <a:t>Akcje można mierzyć na różne sposoby, np. liczba pobrań (aplikacji, broszury, raportu, itd.), liczba dokonanych kalkulacji/ konfiguracji/ wizualizacji, itd., liczba subskrypcji (np. newslettera, okresu próbnego), liczba rejestracji (np. na wydarzenie, do konkursu, itd.), liczba wysłanych formularzy/leadów, liczba/ wartość produktów dodanych do koszyka, itp.</a:t>
            </a:r>
            <a:endParaRPr sz="1100">
              <a:solidFill>
                <a:schemeClr val="dk1"/>
              </a:solidFill>
            </a:endParaRPr>
          </a:p>
          <a:p>
            <a:pPr indent="0" lvl="0" marL="0" marR="0" rtl="0" algn="l">
              <a:lnSpc>
                <a:spcPct val="90000"/>
              </a:lnSpc>
              <a:spcBef>
                <a:spcPts val="1000"/>
              </a:spcBef>
              <a:spcAft>
                <a:spcPts val="0"/>
              </a:spcAft>
              <a:buClr>
                <a:schemeClr val="dk1"/>
              </a:buClr>
              <a:buSzPts val="3200"/>
              <a:buFont typeface="Arial"/>
              <a:buNone/>
            </a:pPr>
            <a:r>
              <a:rPr lang="pl-PL" sz="1100"/>
              <a:t>Monitorowanie wskaźnika - j.w.</a:t>
            </a:r>
            <a:endParaRPr sz="1100"/>
          </a:p>
        </p:txBody>
      </p:sp>
      <p:sp>
        <p:nvSpPr>
          <p:cNvPr id="1291" name="Google Shape;1291;g314688bf151_1_6"/>
          <p:cNvSpPr txBox="1"/>
          <p:nvPr/>
        </p:nvSpPr>
        <p:spPr>
          <a:xfrm>
            <a:off x="6320252" y="3181307"/>
            <a:ext cx="2254500" cy="918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Clr>
                <a:schemeClr val="dk1"/>
              </a:buClr>
              <a:buSzPts val="3200"/>
              <a:buFont typeface="Arial"/>
              <a:buNone/>
            </a:pPr>
            <a:r>
              <a:rPr lang="pl-PL" sz="1200">
                <a:solidFill>
                  <a:schemeClr val="dk1"/>
                </a:solidFill>
              </a:rPr>
              <a:t>Wewnętrzne raporty webowe/ tracking w aplikacji</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292" name="Google Shape;1292;g314688bf151_1_6"/>
          <p:cNvSpPr txBox="1"/>
          <p:nvPr/>
        </p:nvSpPr>
        <p:spPr>
          <a:xfrm>
            <a:off x="9050570" y="3014997"/>
            <a:ext cx="2842200" cy="1103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Pomaga określić (i śledzić w czasie + optymalizować) potencjał </a:t>
            </a:r>
            <a:r>
              <a:rPr lang="pl-PL" sz="1200">
                <a:solidFill>
                  <a:schemeClr val="dk1"/>
                </a:solidFill>
              </a:rPr>
              <a:t>sprzedażowy strony/ aplikacji</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293" name="Google Shape;1293;g314688bf151_1_6"/>
          <p:cNvSpPr txBox="1"/>
          <p:nvPr/>
        </p:nvSpPr>
        <p:spPr>
          <a:xfrm>
            <a:off x="159625" y="5162326"/>
            <a:ext cx="2841300" cy="49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1" lang="pl-PL" sz="1200">
                <a:solidFill>
                  <a:schemeClr val="dk1"/>
                </a:solidFill>
              </a:rPr>
              <a:t>Performance </a:t>
            </a:r>
            <a:r>
              <a:rPr lang="pl-PL" sz="1200">
                <a:solidFill>
                  <a:schemeClr val="dk1"/>
                </a:solidFill>
              </a:rPr>
              <a:t>(campaign/ site/ app) - wyniki/ efektywność (kampanii/ strony/ aplikacji)</a:t>
            </a:r>
            <a:endParaRPr/>
          </a:p>
        </p:txBody>
      </p:sp>
      <p:cxnSp>
        <p:nvCxnSpPr>
          <p:cNvPr id="1294" name="Google Shape;1294;g314688bf151_1_6"/>
          <p:cNvCxnSpPr/>
          <p:nvPr/>
        </p:nvCxnSpPr>
        <p:spPr>
          <a:xfrm rot="10800000">
            <a:off x="17490" y="4611512"/>
            <a:ext cx="11875200" cy="0"/>
          </a:xfrm>
          <a:prstGeom prst="straightConnector1">
            <a:avLst/>
          </a:prstGeom>
          <a:noFill/>
          <a:ln cap="flat" cmpd="sng" w="9525">
            <a:solidFill>
              <a:schemeClr val="dk2"/>
            </a:solidFill>
            <a:prstDash val="solid"/>
            <a:round/>
            <a:headEnd len="sm" w="sm" type="none"/>
            <a:tailEnd len="sm" w="sm" type="none"/>
          </a:ln>
        </p:spPr>
      </p:cxnSp>
      <p:sp>
        <p:nvSpPr>
          <p:cNvPr id="1295" name="Google Shape;1295;g314688bf151_1_6"/>
          <p:cNvSpPr txBox="1"/>
          <p:nvPr/>
        </p:nvSpPr>
        <p:spPr>
          <a:xfrm>
            <a:off x="6293990" y="4945498"/>
            <a:ext cx="2194500" cy="9180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Dane od wydawców, tracking kampanii, </a:t>
            </a:r>
            <a:br>
              <a:rPr lang="pl-PL" sz="1200">
                <a:solidFill>
                  <a:schemeClr val="dk1"/>
                </a:solidFill>
              </a:rPr>
            </a:br>
            <a:r>
              <a:rPr lang="pl-PL" sz="1200">
                <a:solidFill>
                  <a:schemeClr val="dk1"/>
                </a:solidFill>
              </a:rPr>
              <a:t>Dane webowe/ tracking w aplikacji</a:t>
            </a:r>
            <a:endParaRPr sz="1200">
              <a:solidFill>
                <a:schemeClr val="dk1"/>
              </a:solidFill>
            </a:endParaRPr>
          </a:p>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Wewnętrzne dane sprzedażowe (CRM)</a:t>
            </a:r>
            <a:endParaRPr sz="1200">
              <a:solidFill>
                <a:schemeClr val="dk1"/>
              </a:solidFill>
            </a:endParaRPr>
          </a:p>
        </p:txBody>
      </p:sp>
      <p:sp>
        <p:nvSpPr>
          <p:cNvPr id="1296" name="Google Shape;1296;g314688bf151_1_6"/>
          <p:cNvSpPr txBox="1"/>
          <p:nvPr/>
        </p:nvSpPr>
        <p:spPr>
          <a:xfrm>
            <a:off x="3282050" y="4673950"/>
            <a:ext cx="2824500" cy="21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100">
                <a:solidFill>
                  <a:schemeClr val="dk1"/>
                </a:solidFill>
              </a:rPr>
              <a:t>Pomiar kampanii oraz strony/ aplikacji obejmuje zarówno miary bezwględne (m.in zasięg, odsłony, kliknięcia, obejrzenia, pełne obejrzenia, interakcje, instalacje, itp.), jak i wartości względne (np. CTR, częstotliwość, współczynnik konwersji- CR, CR-lead, CR-sprzedaż, współczynnik obejrzeń, install-rate, itd.). </a:t>
            </a:r>
            <a:endParaRPr/>
          </a:p>
          <a:p>
            <a:pPr indent="0" lvl="0" marL="0" marR="0" rtl="0" algn="l">
              <a:lnSpc>
                <a:spcPct val="90000"/>
              </a:lnSpc>
              <a:spcBef>
                <a:spcPts val="1000"/>
              </a:spcBef>
              <a:spcAft>
                <a:spcPts val="0"/>
              </a:spcAft>
              <a:buClr>
                <a:schemeClr val="dk1"/>
              </a:buClr>
              <a:buSzPts val="3200"/>
              <a:buFont typeface="Arial"/>
              <a:buNone/>
            </a:pPr>
            <a:r>
              <a:rPr b="0" i="0" lang="pl-PL" sz="1100" u="none" cap="none" strike="noStrike">
                <a:solidFill>
                  <a:schemeClr val="dk1"/>
                </a:solidFill>
                <a:latin typeface="Arial"/>
                <a:ea typeface="Arial"/>
                <a:cs typeface="Arial"/>
                <a:sym typeface="Arial"/>
              </a:rPr>
              <a:t>W</a:t>
            </a:r>
            <a:r>
              <a:rPr lang="pl-PL" sz="1100">
                <a:solidFill>
                  <a:schemeClr val="dk1"/>
                </a:solidFill>
              </a:rPr>
              <a:t>ybór wskaźników do pomiaru i monitorowania zależy od celu/ rodzaju kampanii. Część wskaźników może występować zarówno jako mierniki akcji na stronie, jak i mierniki w kampanii (np. instalacje/ pobrania aplikacji czy wysyłka formularzy).</a:t>
            </a:r>
            <a:endParaRPr b="0" i="0" sz="1200" u="none" cap="none" strike="noStrike">
              <a:solidFill>
                <a:srgbClr val="000000"/>
              </a:solidFill>
              <a:latin typeface="Arial"/>
              <a:ea typeface="Arial"/>
              <a:cs typeface="Arial"/>
              <a:sym typeface="Arial"/>
            </a:endParaRPr>
          </a:p>
        </p:txBody>
      </p:sp>
      <p:sp>
        <p:nvSpPr>
          <p:cNvPr id="1297" name="Google Shape;1297;g314688bf151_1_6"/>
          <p:cNvSpPr txBox="1"/>
          <p:nvPr/>
        </p:nvSpPr>
        <p:spPr>
          <a:xfrm>
            <a:off x="9068532" y="4668871"/>
            <a:ext cx="2921400" cy="19842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Mierniki przydatne w dyskusjach zwłaszcza przy fokusie na performance marketing. Pomagają budować zrozumienie dla potrzeby wykorzystania różnych typów kampanii do budowania marki i sprzedaży (efekty short-term vs. long-lasting). </a:t>
            </a:r>
            <a:endParaRPr sz="1200">
              <a:solidFill>
                <a:schemeClr val="dk1"/>
              </a:solidFill>
            </a:endParaRPr>
          </a:p>
          <a:p>
            <a:pPr indent="0" lvl="0" marL="0" marR="0" rtl="0" algn="l">
              <a:lnSpc>
                <a:spcPct val="90000"/>
              </a:lnSpc>
              <a:spcBef>
                <a:spcPts val="1000"/>
              </a:spcBef>
              <a:spcAft>
                <a:spcPts val="0"/>
              </a:spcAft>
              <a:buClr>
                <a:schemeClr val="dk1"/>
              </a:buClr>
              <a:buSzPts val="3200"/>
              <a:buFont typeface="Arial"/>
              <a:buNone/>
            </a:pPr>
            <a:r>
              <a:t/>
            </a:r>
            <a:endParaRPr sz="1200">
              <a:solidFill>
                <a:schemeClr val="dk1"/>
              </a:solidFill>
            </a:endParaRPr>
          </a:p>
        </p:txBody>
      </p:sp>
      <p:sp>
        <p:nvSpPr>
          <p:cNvPr id="1298" name="Google Shape;1298;g314688bf151_1_6"/>
          <p:cNvSpPr txBox="1"/>
          <p:nvPr/>
        </p:nvSpPr>
        <p:spPr>
          <a:xfrm>
            <a:off x="10180564" y="-16114"/>
            <a:ext cx="20115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200" u="none" cap="none" strike="noStrike">
                <a:solidFill>
                  <a:srgbClr val="FF0000"/>
                </a:solidFill>
                <a:latin typeface="Arial"/>
                <a:ea typeface="Arial"/>
                <a:cs typeface="Arial"/>
                <a:sym typeface="Arial"/>
              </a:rPr>
              <a:t>Grupa 2: Ania, Mateusz, Tomasz, Łukasz</a:t>
            </a:r>
            <a:endParaRPr sz="1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2" name="Shape 1302"/>
        <p:cNvGrpSpPr/>
        <p:nvPr/>
      </p:nvGrpSpPr>
      <p:grpSpPr>
        <a:xfrm>
          <a:off x="0" y="0"/>
          <a:ext cx="0" cy="0"/>
          <a:chOff x="0" y="0"/>
          <a:chExt cx="0" cy="0"/>
        </a:xfrm>
      </p:grpSpPr>
      <p:sp>
        <p:nvSpPr>
          <p:cNvPr id="1303" name="Google Shape;1303;g314688bf151_1_33"/>
          <p:cNvSpPr txBox="1"/>
          <p:nvPr>
            <p:ph idx="1" type="body"/>
          </p:nvPr>
        </p:nvSpPr>
        <p:spPr>
          <a:xfrm>
            <a:off x="235050" y="1558900"/>
            <a:ext cx="2842200" cy="992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b="1" lang="pl-PL" sz="1200"/>
              <a:t>Cost efficiency</a:t>
            </a:r>
            <a:r>
              <a:rPr lang="pl-PL" sz="1200"/>
              <a:t> - efektywność kosztowa; agreguje różne wskaźniki kosztowe kampanii</a:t>
            </a:r>
            <a:endParaRPr sz="1200"/>
          </a:p>
          <a:p>
            <a:pPr indent="0" lvl="0" marL="0" rtl="0" algn="l">
              <a:spcBef>
                <a:spcPts val="1000"/>
              </a:spcBef>
              <a:spcAft>
                <a:spcPts val="0"/>
              </a:spcAft>
              <a:buSzPts val="1100"/>
              <a:buNone/>
            </a:pPr>
            <a:r>
              <a:t/>
            </a:r>
            <a:endParaRPr sz="1200"/>
          </a:p>
          <a:p>
            <a:pPr indent="0" lvl="0" marL="0" rtl="0" algn="l">
              <a:lnSpc>
                <a:spcPct val="90000"/>
              </a:lnSpc>
              <a:spcBef>
                <a:spcPts val="1000"/>
              </a:spcBef>
              <a:spcAft>
                <a:spcPts val="0"/>
              </a:spcAft>
              <a:buSzPts val="3200"/>
              <a:buNone/>
            </a:pPr>
            <a:r>
              <a:t/>
            </a:r>
            <a:endParaRPr sz="1200"/>
          </a:p>
        </p:txBody>
      </p:sp>
      <p:sp>
        <p:nvSpPr>
          <p:cNvPr id="1304" name="Google Shape;1304;g314688bf151_1_33"/>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Digital Metrics</a:t>
            </a:r>
            <a:endParaRPr sz="4000"/>
          </a:p>
        </p:txBody>
      </p:sp>
      <p:sp>
        <p:nvSpPr>
          <p:cNvPr id="1305" name="Google Shape;1305;g314688bf151_1_33"/>
          <p:cNvSpPr txBox="1"/>
          <p:nvPr/>
        </p:nvSpPr>
        <p:spPr>
          <a:xfrm>
            <a:off x="446316" y="8689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Definicja</a:t>
            </a:r>
            <a:endParaRPr b="1" i="0" sz="2000" u="none" cap="none" strike="noStrike">
              <a:solidFill>
                <a:schemeClr val="dk1"/>
              </a:solidFill>
              <a:latin typeface="Calibri"/>
              <a:ea typeface="Calibri"/>
              <a:cs typeface="Calibri"/>
              <a:sym typeface="Calibri"/>
            </a:endParaRPr>
          </a:p>
        </p:txBody>
      </p:sp>
      <p:sp>
        <p:nvSpPr>
          <p:cNvPr id="1306" name="Google Shape;1306;g314688bf151_1_33"/>
          <p:cNvSpPr txBox="1"/>
          <p:nvPr/>
        </p:nvSpPr>
        <p:spPr>
          <a:xfrm>
            <a:off x="3282044" y="899921"/>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Mierniki</a:t>
            </a:r>
            <a:endParaRPr b="1" i="0" sz="2000" u="none" cap="none" strike="noStrike">
              <a:solidFill>
                <a:schemeClr val="dk1"/>
              </a:solidFill>
              <a:latin typeface="Calibri"/>
              <a:ea typeface="Calibri"/>
              <a:cs typeface="Calibri"/>
              <a:sym typeface="Calibri"/>
            </a:endParaRPr>
          </a:p>
        </p:txBody>
      </p:sp>
      <p:cxnSp>
        <p:nvCxnSpPr>
          <p:cNvPr id="1307" name="Google Shape;1307;g314688bf151_1_33"/>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308" name="Google Shape;1308;g314688bf151_1_33"/>
          <p:cNvSpPr txBox="1"/>
          <p:nvPr>
            <p:ph idx="1" type="body"/>
          </p:nvPr>
        </p:nvSpPr>
        <p:spPr>
          <a:xfrm>
            <a:off x="3266671" y="1328590"/>
            <a:ext cx="2826000" cy="1417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050"/>
              <a:buFont typeface="Arial"/>
              <a:buNone/>
            </a:pPr>
            <a:r>
              <a:rPr lang="pl-PL" sz="1050"/>
              <a:t>CPM, CPC, CPL, CPA, CPE, CPV, CPI, CPS, CAC, </a:t>
            </a:r>
            <a:r>
              <a:rPr lang="pl-PL" sz="1050">
                <a:highlight>
                  <a:srgbClr val="FFFF00"/>
                </a:highlight>
              </a:rPr>
              <a:t>średni ticket (koszyk/ kredyt, itd.), digital ROI/ ROAS</a:t>
            </a:r>
            <a:r>
              <a:rPr lang="pl-PL" sz="1050"/>
              <a:t>, itd.</a:t>
            </a:r>
            <a:endParaRPr sz="1050"/>
          </a:p>
          <a:p>
            <a:pPr indent="0" lvl="0" marL="0" marR="0" rtl="0" algn="l">
              <a:lnSpc>
                <a:spcPct val="100000"/>
              </a:lnSpc>
              <a:spcBef>
                <a:spcPts val="0"/>
              </a:spcBef>
              <a:spcAft>
                <a:spcPts val="0"/>
              </a:spcAft>
              <a:buClr>
                <a:schemeClr val="dk1"/>
              </a:buClr>
              <a:buSzPts val="1050"/>
              <a:buFont typeface="Arial"/>
              <a:buNone/>
            </a:pPr>
            <a:r>
              <a:t/>
            </a:r>
            <a:endParaRPr sz="1050"/>
          </a:p>
          <a:p>
            <a:pPr indent="0" lvl="0" marL="0" marR="0" rtl="0" algn="l">
              <a:lnSpc>
                <a:spcPct val="100000"/>
              </a:lnSpc>
              <a:spcBef>
                <a:spcPts val="0"/>
              </a:spcBef>
              <a:spcAft>
                <a:spcPts val="0"/>
              </a:spcAft>
              <a:buClr>
                <a:schemeClr val="dk1"/>
              </a:buClr>
              <a:buSzPts val="1050"/>
              <a:buFont typeface="Arial"/>
              <a:buNone/>
            </a:pPr>
            <a:r>
              <a:rPr lang="pl-PL" sz="1050"/>
              <a:t>Dobór mierników w zależności od celu oraz typu kampanii. Śledzenie wskaźników per medium oraz dla całej kampanii (atrybucja). </a:t>
            </a:r>
            <a:endParaRPr sz="1050"/>
          </a:p>
          <a:p>
            <a:pPr indent="0" lvl="0" marL="0" marR="0" rtl="0" algn="l">
              <a:lnSpc>
                <a:spcPct val="100000"/>
              </a:lnSpc>
              <a:spcBef>
                <a:spcPts val="0"/>
              </a:spcBef>
              <a:spcAft>
                <a:spcPts val="0"/>
              </a:spcAft>
              <a:buClr>
                <a:schemeClr val="dk1"/>
              </a:buClr>
              <a:buSzPts val="1050"/>
              <a:buFont typeface="Arial"/>
              <a:buNone/>
            </a:pPr>
            <a:r>
              <a:rPr lang="pl-PL" sz="1050"/>
              <a:t>Uwaga na pułapki (np. last-click attribution, porównywanie wskaźników między różnymi typami działań).</a:t>
            </a:r>
            <a:endParaRPr b="0" i="0" sz="1200" u="none" cap="none" strike="noStrike">
              <a:solidFill>
                <a:srgbClr val="000000"/>
              </a:solidFill>
            </a:endParaRPr>
          </a:p>
        </p:txBody>
      </p:sp>
      <p:cxnSp>
        <p:nvCxnSpPr>
          <p:cNvPr id="1309" name="Google Shape;1309;g314688bf151_1_33"/>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310" name="Google Shape;1310;g314688bf151_1_33"/>
          <p:cNvSpPr txBox="1"/>
          <p:nvPr/>
        </p:nvSpPr>
        <p:spPr>
          <a:xfrm>
            <a:off x="6366809" y="8940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Źródło  danych</a:t>
            </a:r>
            <a:endParaRPr b="1" i="0" sz="2000" u="none" cap="none" strike="noStrike">
              <a:solidFill>
                <a:schemeClr val="dk1"/>
              </a:solidFill>
              <a:latin typeface="Calibri"/>
              <a:ea typeface="Calibri"/>
              <a:cs typeface="Calibri"/>
              <a:sym typeface="Calibri"/>
            </a:endParaRPr>
          </a:p>
        </p:txBody>
      </p:sp>
      <p:sp>
        <p:nvSpPr>
          <p:cNvPr id="1311" name="Google Shape;1311;g314688bf151_1_33"/>
          <p:cNvSpPr txBox="1"/>
          <p:nvPr>
            <p:ph idx="1" type="body"/>
          </p:nvPr>
        </p:nvSpPr>
        <p:spPr>
          <a:xfrm>
            <a:off x="6293990" y="1465881"/>
            <a:ext cx="2372400" cy="1190100"/>
          </a:xfrm>
          <a:prstGeom prst="rect">
            <a:avLst/>
          </a:prstGeom>
          <a:noFill/>
          <a:ln>
            <a:noFill/>
          </a:ln>
        </p:spPr>
        <p:txBody>
          <a:bodyPr anchorCtr="0" anchor="t" bIns="0" lIns="0" spcFirstLastPara="1" rIns="0" wrap="square" tIns="0">
            <a:noAutofit/>
          </a:bodyPr>
          <a:lstStyle/>
          <a:p>
            <a:pPr indent="0" lvl="0" marL="0" rtl="0" algn="l">
              <a:spcBef>
                <a:spcPts val="1000"/>
              </a:spcBef>
              <a:spcAft>
                <a:spcPts val="0"/>
              </a:spcAft>
              <a:buClr>
                <a:schemeClr val="dk1"/>
              </a:buClr>
              <a:buSzPts val="3200"/>
              <a:buFont typeface="Arial"/>
              <a:buNone/>
            </a:pPr>
            <a:r>
              <a:rPr lang="pl-PL" sz="1200"/>
              <a:t>Dane od wydawców, tracking kampanii, </a:t>
            </a:r>
            <a:br>
              <a:rPr lang="pl-PL" sz="1200"/>
            </a:br>
            <a:r>
              <a:rPr lang="pl-PL" sz="1200"/>
              <a:t>Dane webowe/ tracking w aplikacji</a:t>
            </a:r>
            <a:endParaRPr sz="1200"/>
          </a:p>
          <a:p>
            <a:pPr indent="0" lvl="0" marL="0" rtl="0" algn="l">
              <a:spcBef>
                <a:spcPts val="1000"/>
              </a:spcBef>
              <a:spcAft>
                <a:spcPts val="0"/>
              </a:spcAft>
              <a:buSzPts val="3200"/>
              <a:buNone/>
            </a:pPr>
            <a:r>
              <a:rPr lang="pl-PL" sz="1200"/>
              <a:t>Wewnętrzne dane sprzedażowe (CRM)</a:t>
            </a:r>
            <a:endParaRPr sz="1200"/>
          </a:p>
          <a:p>
            <a:pPr indent="0" lvl="0" marL="0" rtl="0" algn="l">
              <a:spcBef>
                <a:spcPts val="1000"/>
              </a:spcBef>
              <a:spcAft>
                <a:spcPts val="0"/>
              </a:spcAft>
              <a:buClr>
                <a:schemeClr val="dk1"/>
              </a:buClr>
              <a:buSzPts val="3200"/>
              <a:buFont typeface="Arial"/>
              <a:buNone/>
            </a:pPr>
            <a:r>
              <a:rPr lang="pl-PL" sz="1200"/>
              <a:t>Zestawione z budżetem</a:t>
            </a:r>
            <a:endParaRPr sz="1200"/>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t/>
            </a:r>
            <a:endParaRPr/>
          </a:p>
        </p:txBody>
      </p:sp>
      <p:cxnSp>
        <p:nvCxnSpPr>
          <p:cNvPr id="1312" name="Google Shape;1312;g314688bf151_1_33"/>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313" name="Google Shape;1313;g314688bf151_1_33"/>
          <p:cNvSpPr txBox="1"/>
          <p:nvPr>
            <p:ph idx="1" type="body"/>
          </p:nvPr>
        </p:nvSpPr>
        <p:spPr>
          <a:xfrm>
            <a:off x="9050570" y="1313599"/>
            <a:ext cx="2957400" cy="1447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Pozwala określić (i śledzić w czasie + optymalizować) efektywność kosztową kampanii. </a:t>
            </a:r>
            <a:endParaRPr sz="1200"/>
          </a:p>
          <a:p>
            <a:pPr indent="0" lvl="0" marL="0" rtl="0" algn="l">
              <a:lnSpc>
                <a:spcPct val="90000"/>
              </a:lnSpc>
              <a:spcBef>
                <a:spcPts val="1000"/>
              </a:spcBef>
              <a:spcAft>
                <a:spcPts val="0"/>
              </a:spcAft>
              <a:buSzPts val="3200"/>
              <a:buNone/>
            </a:pPr>
            <a:r>
              <a:rPr lang="pl-PL" sz="1200"/>
              <a:t>Wymaga edukacji w zakresie rozumienia zależności oraz znajomości różnych typów kampanii.</a:t>
            </a:r>
            <a:endParaRPr sz="1200"/>
          </a:p>
          <a:p>
            <a:pPr indent="0" lvl="0" marL="0" rtl="0" algn="l">
              <a:lnSpc>
                <a:spcPct val="90000"/>
              </a:lnSpc>
              <a:spcBef>
                <a:spcPts val="1000"/>
              </a:spcBef>
              <a:spcAft>
                <a:spcPts val="0"/>
              </a:spcAft>
              <a:buSzPts val="3200"/>
              <a:buNone/>
            </a:pPr>
            <a:r>
              <a:rPr lang="pl-PL" sz="1200"/>
              <a:t>Uwaga na performance plateau!</a:t>
            </a:r>
            <a:endParaRPr sz="1200"/>
          </a:p>
        </p:txBody>
      </p:sp>
      <p:sp>
        <p:nvSpPr>
          <p:cNvPr id="1314" name="Google Shape;1314;g314688bf151_1_33"/>
          <p:cNvSpPr txBox="1"/>
          <p:nvPr/>
        </p:nvSpPr>
        <p:spPr>
          <a:xfrm>
            <a:off x="9086500" y="793750"/>
            <a:ext cx="2921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Management reference</a:t>
            </a:r>
            <a:endParaRPr b="1" i="0" sz="2000" u="none" cap="none" strike="noStrike">
              <a:solidFill>
                <a:schemeClr val="dk1"/>
              </a:solidFill>
              <a:latin typeface="Calibri"/>
              <a:ea typeface="Calibri"/>
              <a:cs typeface="Calibri"/>
              <a:sym typeface="Calibri"/>
            </a:endParaRPr>
          </a:p>
        </p:txBody>
      </p:sp>
      <p:cxnSp>
        <p:nvCxnSpPr>
          <p:cNvPr id="1315" name="Google Shape;1315;g314688bf151_1_33"/>
          <p:cNvCxnSpPr/>
          <p:nvPr/>
        </p:nvCxnSpPr>
        <p:spPr>
          <a:xfrm rot="10800000">
            <a:off x="17489" y="2966198"/>
            <a:ext cx="11875200" cy="0"/>
          </a:xfrm>
          <a:prstGeom prst="straightConnector1">
            <a:avLst/>
          </a:prstGeom>
          <a:noFill/>
          <a:ln cap="flat" cmpd="sng" w="9525">
            <a:solidFill>
              <a:schemeClr val="dk2"/>
            </a:solidFill>
            <a:prstDash val="solid"/>
            <a:round/>
            <a:headEnd len="sm" w="sm" type="none"/>
            <a:tailEnd len="sm" w="sm" type="none"/>
          </a:ln>
        </p:spPr>
      </p:cxnSp>
      <p:sp>
        <p:nvSpPr>
          <p:cNvPr id="1316" name="Google Shape;1316;g314688bf151_1_33"/>
          <p:cNvSpPr txBox="1"/>
          <p:nvPr/>
        </p:nvSpPr>
        <p:spPr>
          <a:xfrm>
            <a:off x="178276" y="3088053"/>
            <a:ext cx="2616600" cy="11193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1" lang="pl-PL" sz="1200">
                <a:solidFill>
                  <a:schemeClr val="dk1"/>
                </a:solidFill>
              </a:rPr>
              <a:t>Share of search (SEO, SEM)</a:t>
            </a:r>
            <a:endParaRPr b="0" i="0" sz="1200" u="none" cap="none" strike="noStrike">
              <a:solidFill>
                <a:schemeClr val="dk1"/>
              </a:solidFill>
              <a:latin typeface="Arial"/>
              <a:ea typeface="Arial"/>
              <a:cs typeface="Arial"/>
              <a:sym typeface="Arial"/>
            </a:endParaRPr>
          </a:p>
        </p:txBody>
      </p:sp>
      <p:sp>
        <p:nvSpPr>
          <p:cNvPr id="1317" name="Google Shape;1317;g314688bf151_1_33"/>
          <p:cNvSpPr txBox="1"/>
          <p:nvPr/>
        </p:nvSpPr>
        <p:spPr>
          <a:xfrm>
            <a:off x="3337475" y="3058963"/>
            <a:ext cx="2824500" cy="1417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Clr>
                <a:schemeClr val="dk1"/>
              </a:buClr>
              <a:buSzPts val="1100"/>
              <a:buFont typeface="Arial"/>
              <a:buNone/>
            </a:pPr>
            <a:r>
              <a:rPr lang="pl-PL" sz="1200">
                <a:solidFill>
                  <a:schemeClr val="dk1"/>
                </a:solidFill>
              </a:rPr>
              <a:t>Share of Search (SoS) to miara udziału danej marki w liczbie wyszukiwań na poszczególne frazy generyczne lub brandowe w Google, w porównaniu z konkurencją. Można ją mierzyć zarówno dla ruchu płatnego (SEM), jak i organicznego (SEO).</a:t>
            </a:r>
            <a:endParaRPr sz="1200">
              <a:solidFill>
                <a:schemeClr val="dk1"/>
              </a:solidFill>
            </a:endParaRPr>
          </a:p>
          <a:p>
            <a:pPr indent="0" lvl="0" marL="0" rtl="0" algn="l">
              <a:lnSpc>
                <a:spcPct val="90000"/>
              </a:lnSpc>
              <a:spcBef>
                <a:spcPts val="1000"/>
              </a:spcBef>
              <a:spcAft>
                <a:spcPts val="0"/>
              </a:spcAft>
              <a:buClr>
                <a:schemeClr val="dk1"/>
              </a:buClr>
              <a:buSzPts val="1100"/>
              <a:buFont typeface="Arial"/>
              <a:buNone/>
            </a:pPr>
            <a:r>
              <a:t/>
            </a:r>
            <a:endParaRPr sz="1100">
              <a:solidFill>
                <a:schemeClr val="dk1"/>
              </a:solidFill>
            </a:endParaRPr>
          </a:p>
          <a:p>
            <a:pPr indent="0" lvl="0" marL="0" marR="0" rtl="0" algn="l">
              <a:lnSpc>
                <a:spcPct val="90000"/>
              </a:lnSpc>
              <a:spcBef>
                <a:spcPts val="1000"/>
              </a:spcBef>
              <a:spcAft>
                <a:spcPts val="0"/>
              </a:spcAft>
              <a:buClr>
                <a:schemeClr val="dk1"/>
              </a:buClr>
              <a:buSzPts val="3200"/>
              <a:buFont typeface="Arial"/>
              <a:buNone/>
            </a:pPr>
            <a:r>
              <a:t/>
            </a:r>
            <a:endParaRPr sz="1100">
              <a:solidFill>
                <a:schemeClr val="dk1"/>
              </a:solidFill>
            </a:endParaRPr>
          </a:p>
        </p:txBody>
      </p:sp>
      <p:sp>
        <p:nvSpPr>
          <p:cNvPr id="1318" name="Google Shape;1318;g314688bf151_1_33"/>
          <p:cNvSpPr txBox="1"/>
          <p:nvPr/>
        </p:nvSpPr>
        <p:spPr>
          <a:xfrm>
            <a:off x="6320252" y="3181307"/>
            <a:ext cx="2254500" cy="9180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Google Ads (dla SEM), Google Search Console (dla SEO)</a:t>
            </a:r>
            <a:endParaRPr b="0" i="0" sz="2200" u="none" cap="none" strike="noStrike">
              <a:solidFill>
                <a:schemeClr val="dk1"/>
              </a:solidFill>
              <a:latin typeface="Arial"/>
              <a:ea typeface="Arial"/>
              <a:cs typeface="Arial"/>
              <a:sym typeface="Arial"/>
            </a:endParaRPr>
          </a:p>
        </p:txBody>
      </p:sp>
      <p:sp>
        <p:nvSpPr>
          <p:cNvPr id="1319" name="Google Shape;1319;g314688bf151_1_33"/>
          <p:cNvSpPr txBox="1"/>
          <p:nvPr/>
        </p:nvSpPr>
        <p:spPr>
          <a:xfrm>
            <a:off x="9050570" y="3014997"/>
            <a:ext cx="2842200" cy="1103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Mierzenie Share of Search pozwala zobaczyć, jak często konsumenci szukają naszej marki w porównaniu do konkurencji, ale też jak często nasza marka pojawia się na kluczowe frazy - co pomaga ocenić skuteczność działań marketingowych oraz wpłynąć na sprzedaż.</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320" name="Google Shape;1320;g314688bf151_1_33"/>
          <p:cNvSpPr txBox="1"/>
          <p:nvPr/>
        </p:nvSpPr>
        <p:spPr>
          <a:xfrm>
            <a:off x="159625" y="5162325"/>
            <a:ext cx="2841300" cy="701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1" lang="pl-PL" sz="1200">
                <a:solidFill>
                  <a:schemeClr val="dk1"/>
                </a:solidFill>
              </a:rPr>
              <a:t>Digital potential </a:t>
            </a:r>
            <a:r>
              <a:rPr b="1" lang="pl-PL" sz="1200">
                <a:solidFill>
                  <a:schemeClr val="dk1"/>
                </a:solidFill>
              </a:rPr>
              <a:t> </a:t>
            </a:r>
            <a:r>
              <a:rPr lang="pl-PL" sz="1200">
                <a:solidFill>
                  <a:schemeClr val="dk1"/>
                </a:solidFill>
              </a:rPr>
              <a:t>(impact) - zdolność kanałów (www, aplikacja) i kampanii digitalowych do generowania sprzedaży (wzrostu sprzedaży/ wartości)</a:t>
            </a:r>
            <a:endParaRPr/>
          </a:p>
        </p:txBody>
      </p:sp>
      <p:cxnSp>
        <p:nvCxnSpPr>
          <p:cNvPr id="1321" name="Google Shape;1321;g314688bf151_1_33"/>
          <p:cNvCxnSpPr/>
          <p:nvPr/>
        </p:nvCxnSpPr>
        <p:spPr>
          <a:xfrm rot="10800000">
            <a:off x="17490" y="4343937"/>
            <a:ext cx="11875200" cy="0"/>
          </a:xfrm>
          <a:prstGeom prst="straightConnector1">
            <a:avLst/>
          </a:prstGeom>
          <a:noFill/>
          <a:ln cap="flat" cmpd="sng" w="9525">
            <a:solidFill>
              <a:schemeClr val="dk2"/>
            </a:solidFill>
            <a:prstDash val="solid"/>
            <a:round/>
            <a:headEnd len="sm" w="sm" type="none"/>
            <a:tailEnd len="sm" w="sm" type="none"/>
          </a:ln>
        </p:spPr>
      </p:cxnSp>
      <p:sp>
        <p:nvSpPr>
          <p:cNvPr id="1322" name="Google Shape;1322;g314688bf151_1_33"/>
          <p:cNvSpPr txBox="1"/>
          <p:nvPr/>
        </p:nvSpPr>
        <p:spPr>
          <a:xfrm>
            <a:off x="6293990" y="4945498"/>
            <a:ext cx="2194500" cy="9180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Dane webowe/ tracking w aplikacji</a:t>
            </a:r>
            <a:endParaRPr sz="1200">
              <a:solidFill>
                <a:schemeClr val="dk1"/>
              </a:solidFill>
            </a:endParaRPr>
          </a:p>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Wewnętrzne dane sprzedażowe (CRM)</a:t>
            </a:r>
            <a:endParaRPr sz="1200">
              <a:solidFill>
                <a:schemeClr val="dk1"/>
              </a:solidFill>
            </a:endParaRPr>
          </a:p>
        </p:txBody>
      </p:sp>
      <p:sp>
        <p:nvSpPr>
          <p:cNvPr id="1323" name="Google Shape;1323;g314688bf151_1_33"/>
          <p:cNvSpPr txBox="1"/>
          <p:nvPr/>
        </p:nvSpPr>
        <p:spPr>
          <a:xfrm>
            <a:off x="3267400" y="4417275"/>
            <a:ext cx="2824500" cy="23277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200"/>
              <a:t>Mierniki zarówno bezwzględne (np. liczba sprzedaży, wartość sprzedaży, liczba sprzedaży e2e digital, wartość sprzedaży e2e digital), jak i względne (np, udział digitalu w sprzedaży ogółem - wolumenowo i wartościowo; udział procesów e2e digital w sprzedaży ogółem - wolumenowo, wartościowo, porównanie średniej wartości sprzedaży, itd.)</a:t>
            </a:r>
            <a:endParaRPr sz="1200"/>
          </a:p>
          <a:p>
            <a:pPr indent="0" lvl="0" marL="0" marR="0" rtl="0" algn="l">
              <a:lnSpc>
                <a:spcPct val="90000"/>
              </a:lnSpc>
              <a:spcBef>
                <a:spcPts val="1000"/>
              </a:spcBef>
              <a:spcAft>
                <a:spcPts val="0"/>
              </a:spcAft>
              <a:buClr>
                <a:schemeClr val="dk1"/>
              </a:buClr>
              <a:buSzPts val="3200"/>
              <a:buFont typeface="Arial"/>
              <a:buNone/>
            </a:pPr>
            <a:r>
              <a:rPr lang="pl-PL" sz="1200"/>
              <a:t>Rekomendacja monitorowania w trybie ciągłym (np, miesięcznym). Możliwość wydzielenia działań kampanijnych (digital marketing) i monitorowanie w ten sam sposób.</a:t>
            </a:r>
            <a:endParaRPr sz="1200"/>
          </a:p>
        </p:txBody>
      </p:sp>
      <p:sp>
        <p:nvSpPr>
          <p:cNvPr id="1324" name="Google Shape;1324;g314688bf151_1_33"/>
          <p:cNvSpPr txBox="1"/>
          <p:nvPr/>
        </p:nvSpPr>
        <p:spPr>
          <a:xfrm>
            <a:off x="9068532" y="4668871"/>
            <a:ext cx="2921400" cy="19842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Pokazywanie potencjału digitala (i digital marketingu) w rozwoju i wzroście biznesu. </a:t>
            </a:r>
            <a:endParaRPr sz="1200">
              <a:solidFill>
                <a:schemeClr val="dk1"/>
              </a:solidFill>
            </a:endParaRPr>
          </a:p>
          <a:p>
            <a:pPr indent="0" lvl="0" marL="0" marR="0" rtl="0" algn="l">
              <a:lnSpc>
                <a:spcPct val="90000"/>
              </a:lnSpc>
              <a:spcBef>
                <a:spcPts val="1000"/>
              </a:spcBef>
              <a:spcAft>
                <a:spcPts val="0"/>
              </a:spcAft>
              <a:buClr>
                <a:schemeClr val="dk1"/>
              </a:buClr>
              <a:buSzPts val="3200"/>
              <a:buFont typeface="Arial"/>
              <a:buNone/>
            </a:pPr>
            <a:r>
              <a:rPr lang="pl-PL" sz="1200">
                <a:solidFill>
                  <a:schemeClr val="dk1"/>
                </a:solidFill>
              </a:rPr>
              <a:t>Przydatne w dyskusjach strategicznych (kierunki rozwoju, focus, inwestycje).</a:t>
            </a:r>
            <a:endParaRPr sz="1200">
              <a:solidFill>
                <a:schemeClr val="dk1"/>
              </a:solidFill>
            </a:endParaRPr>
          </a:p>
        </p:txBody>
      </p:sp>
      <p:sp>
        <p:nvSpPr>
          <p:cNvPr id="1325" name="Google Shape;1325;g314688bf151_1_33"/>
          <p:cNvSpPr txBox="1"/>
          <p:nvPr/>
        </p:nvSpPr>
        <p:spPr>
          <a:xfrm>
            <a:off x="10180564" y="-16114"/>
            <a:ext cx="20115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200" u="none" cap="none" strike="noStrike">
                <a:solidFill>
                  <a:srgbClr val="FF0000"/>
                </a:solidFill>
                <a:latin typeface="Arial"/>
                <a:ea typeface="Arial"/>
                <a:cs typeface="Arial"/>
                <a:sym typeface="Arial"/>
              </a:rPr>
              <a:t>Grupa 2: Ania, Mateusz, Tomasz, Łukasz</a:t>
            </a:r>
            <a:endParaRPr sz="1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198"/>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331" name="Google Shape;1331;p198"/>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332" name="Google Shape;1332;p1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333" name="Google Shape;1333;p198"/>
          <p:cNvSpPr/>
          <p:nvPr/>
        </p:nvSpPr>
        <p:spPr>
          <a:xfrm>
            <a:off x="642716" y="960122"/>
            <a:ext cx="7807650" cy="768096"/>
          </a:xfrm>
          <a:prstGeom prst="rect">
            <a:avLst/>
          </a:prstGeom>
          <a:solidFill>
            <a:srgbClr val="9CC2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POS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334" name="Google Shape;1334;p198"/>
          <p:cNvSpPr/>
          <p:nvPr/>
        </p:nvSpPr>
        <p:spPr>
          <a:xfrm>
            <a:off x="642716" y="1808838"/>
            <a:ext cx="3937910" cy="905574"/>
          </a:xfrm>
          <a:prstGeom prst="rect">
            <a:avLst/>
          </a:prstGeom>
          <a:solidFill>
            <a:srgbClr val="9CC2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Share of Shelf</a:t>
            </a:r>
            <a:endParaRPr b="1" i="0" sz="1800" u="none" cap="none" strike="noStrike">
              <a:solidFill>
                <a:srgbClr val="FFFFFF"/>
              </a:solidFill>
              <a:latin typeface="Maven Pro"/>
              <a:ea typeface="Maven Pro"/>
              <a:cs typeface="Maven Pro"/>
              <a:sym typeface="Maven Pro"/>
            </a:endParaRPr>
          </a:p>
        </p:txBody>
      </p:sp>
      <p:sp>
        <p:nvSpPr>
          <p:cNvPr id="1335" name="Google Shape;1335;p198"/>
          <p:cNvSpPr/>
          <p:nvPr/>
        </p:nvSpPr>
        <p:spPr>
          <a:xfrm>
            <a:off x="4672690" y="2807972"/>
            <a:ext cx="3777676" cy="892634"/>
          </a:xfrm>
          <a:prstGeom prst="rect">
            <a:avLst/>
          </a:prstGeom>
          <a:solidFill>
            <a:srgbClr val="9CC2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Visibility in POS </a:t>
            </a:r>
            <a:r>
              <a:rPr b="1" i="0" lang="pl-PL" sz="1800" u="none" cap="none" strike="noStrike">
                <a:solidFill>
                  <a:schemeClr val="dk1"/>
                </a:solidFill>
                <a:latin typeface="Maven Pro"/>
                <a:ea typeface="Maven Pro"/>
                <a:cs typeface="Maven Pro"/>
                <a:sym typeface="Maven Pro"/>
              </a:rPr>
              <a:t>(?)</a:t>
            </a:r>
            <a:endParaRPr b="1" i="0" sz="1800" u="none" cap="none" strike="noStrike">
              <a:solidFill>
                <a:schemeClr val="dk1"/>
              </a:solidFill>
              <a:latin typeface="Maven Pro"/>
              <a:ea typeface="Maven Pro"/>
              <a:cs typeface="Maven Pro"/>
              <a:sym typeface="Maven Pro"/>
            </a:endParaRPr>
          </a:p>
        </p:txBody>
      </p:sp>
      <p:sp>
        <p:nvSpPr>
          <p:cNvPr id="1336" name="Google Shape;1336;p198"/>
          <p:cNvSpPr/>
          <p:nvPr/>
        </p:nvSpPr>
        <p:spPr>
          <a:xfrm>
            <a:off x="4672690" y="1808838"/>
            <a:ext cx="3777676" cy="905574"/>
          </a:xfrm>
          <a:prstGeom prst="rect">
            <a:avLst/>
          </a:prstGeom>
          <a:solidFill>
            <a:srgbClr val="9CC2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Arial"/>
                <a:ea typeface="Arial"/>
                <a:cs typeface="Arial"/>
                <a:sym typeface="Arial"/>
              </a:rPr>
              <a:t>Traffic / Own PoS</a:t>
            </a:r>
            <a:endParaRPr b="1" i="0" sz="1800" u="none" cap="none" strike="noStrike">
              <a:solidFill>
                <a:srgbClr val="FFFFFF"/>
              </a:solidFill>
              <a:latin typeface="Maven Pro"/>
              <a:ea typeface="Maven Pro"/>
              <a:cs typeface="Maven Pro"/>
              <a:sym typeface="Maven Pro"/>
            </a:endParaRPr>
          </a:p>
        </p:txBody>
      </p:sp>
      <p:sp>
        <p:nvSpPr>
          <p:cNvPr id="1337" name="Google Shape;1337;p198"/>
          <p:cNvSpPr/>
          <p:nvPr/>
        </p:nvSpPr>
        <p:spPr>
          <a:xfrm>
            <a:off x="642716" y="2795032"/>
            <a:ext cx="3937910" cy="905574"/>
          </a:xfrm>
          <a:prstGeom prst="rect">
            <a:avLst/>
          </a:prstGeom>
          <a:solidFill>
            <a:srgbClr val="9CC2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Arial"/>
                <a:ea typeface="Arial"/>
                <a:cs typeface="Arial"/>
                <a:sym typeface="Arial"/>
              </a:rPr>
              <a:t>Głębokość dystrybucji (no. average of SKU per store)</a:t>
            </a:r>
            <a:endParaRPr b="1" i="0" sz="1800" u="none" cap="none" strike="noStrike">
              <a:solidFill>
                <a:srgbClr val="FFFFFF"/>
              </a:solidFill>
              <a:latin typeface="Arial"/>
              <a:ea typeface="Arial"/>
              <a:cs typeface="Arial"/>
              <a:sym typeface="Arial"/>
            </a:endParaRPr>
          </a:p>
        </p:txBody>
      </p:sp>
      <p:sp>
        <p:nvSpPr>
          <p:cNvPr id="1338" name="Google Shape;1338;p198"/>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000"/>
              <a:buFont typeface="Arial"/>
              <a:buNone/>
            </a:pPr>
            <a:r>
              <a:rPr b="0" i="0" lang="pl-PL" sz="4000" u="none" cap="none" strike="noStrike">
                <a:solidFill>
                  <a:srgbClr val="000000"/>
                </a:solidFill>
                <a:latin typeface="Maven Pro"/>
                <a:ea typeface="Maven Pro"/>
                <a:cs typeface="Maven Pro"/>
                <a:sym typeface="Maven Pro"/>
              </a:rPr>
              <a:t>Revised metrics recommendation (15.11):</a:t>
            </a:r>
            <a:endParaRPr b="0" i="0" sz="4000" u="none" cap="none" strike="noStrike">
              <a:solidFill>
                <a:srgbClr val="000000"/>
              </a:solidFill>
              <a:latin typeface="Maven Pro"/>
              <a:ea typeface="Maven Pro"/>
              <a:cs typeface="Maven Pro"/>
              <a:sym typeface="Maven Pro"/>
            </a:endParaRPr>
          </a:p>
        </p:txBody>
      </p:sp>
      <p:sp>
        <p:nvSpPr>
          <p:cNvPr id="1339" name="Google Shape;1339;p198"/>
          <p:cNvSpPr/>
          <p:nvPr/>
        </p:nvSpPr>
        <p:spPr>
          <a:xfrm>
            <a:off x="7073659" y="3950321"/>
            <a:ext cx="4974955" cy="2575961"/>
          </a:xfrm>
          <a:prstGeom prst="ellipse">
            <a:avLst/>
          </a:prstGeom>
          <a:solidFill>
            <a:srgbClr val="262626"/>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TCH:</a:t>
            </a:r>
            <a:endParaRPr/>
          </a:p>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Była taka propozycja ale ciężko mi określić jak można by było to mierzyć inaczej niż  licząc przez przedstawicieli handlowych w ilu sklepach występują nasze materiały reklamowe w porównaniu do konkurencji. Wydaje mi się to trochę naciągane i nie jakieś super potrzebne w podstawowych KPIach, więc moim zdaniem możemy odpuścić ten wskaźnik i zostawić pozostałe 3.</a:t>
            </a:r>
            <a:endParaRPr/>
          </a:p>
        </p:txBody>
      </p:sp>
      <p:cxnSp>
        <p:nvCxnSpPr>
          <p:cNvPr id="1340" name="Google Shape;1340;p198"/>
          <p:cNvCxnSpPr>
            <a:stCxn id="1335" idx="3"/>
            <a:endCxn id="1339" idx="0"/>
          </p:cNvCxnSpPr>
          <p:nvPr/>
        </p:nvCxnSpPr>
        <p:spPr>
          <a:xfrm>
            <a:off x="8450366" y="3254289"/>
            <a:ext cx="1110900" cy="696000"/>
          </a:xfrm>
          <a:prstGeom prst="straightConnector1">
            <a:avLst/>
          </a:prstGeom>
          <a:noFill/>
          <a:ln cap="flat" cmpd="sng" w="57150">
            <a:solidFill>
              <a:schemeClr val="dk1"/>
            </a:solidFill>
            <a:prstDash val="solid"/>
            <a:round/>
            <a:headEnd len="sm" w="sm" type="none"/>
            <a:tailEnd len="sm" w="sm" type="none"/>
          </a:ln>
        </p:spPr>
      </p:cxnSp>
      <p:sp>
        <p:nvSpPr>
          <p:cNvPr id="1341" name="Google Shape;1341;p198"/>
          <p:cNvSpPr/>
          <p:nvPr/>
        </p:nvSpPr>
        <p:spPr>
          <a:xfrm>
            <a:off x="0" y="3950321"/>
            <a:ext cx="4900561" cy="2771154"/>
          </a:xfrm>
          <a:prstGeom prst="ellipse">
            <a:avLst/>
          </a:prstGeom>
          <a:solidFill>
            <a:srgbClr val="262626"/>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TCH:</a:t>
            </a:r>
            <a:endParaRPr/>
          </a:p>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Ten wskaźnik dodałem z własnej inicjatywy, on jest niebezpiecznie blisko tych dystrybucyjnych więc podczas dyskusji można zaproponować, żeby dodać krótki opis też takiego podejście przy wskaźnikach dystrybucyjnych. Może fajnie pokazać potencjał „łatwej” dystrybucji – pokazać te kanały i sklepy, do których już docierają siły sprzedaży, teraz wystarczy tylko wprowadzić tam więcej produktów ;). </a:t>
            </a:r>
            <a:endParaRPr/>
          </a:p>
        </p:txBody>
      </p:sp>
      <p:cxnSp>
        <p:nvCxnSpPr>
          <p:cNvPr id="1342" name="Google Shape;1342;p198"/>
          <p:cNvCxnSpPr>
            <a:stCxn id="1337" idx="2"/>
            <a:endCxn id="1341" idx="0"/>
          </p:cNvCxnSpPr>
          <p:nvPr/>
        </p:nvCxnSpPr>
        <p:spPr>
          <a:xfrm flipH="1">
            <a:off x="2450271" y="3700606"/>
            <a:ext cx="161400" cy="249600"/>
          </a:xfrm>
          <a:prstGeom prst="straightConnector1">
            <a:avLst/>
          </a:prstGeom>
          <a:noFill/>
          <a:ln cap="flat" cmpd="sng" w="57150">
            <a:solidFill>
              <a:schemeClr val="dk1"/>
            </a:solidFill>
            <a:prstDash val="solid"/>
            <a:round/>
            <a:headEnd len="sm" w="sm" type="none"/>
            <a:tailEnd len="sm" w="sm" type="none"/>
          </a:ln>
        </p:spPr>
      </p:cxnSp>
      <p:sp>
        <p:nvSpPr>
          <p:cNvPr id="1343" name="Google Shape;1343;p198"/>
          <p:cNvSpPr txBox="1"/>
          <p:nvPr/>
        </p:nvSpPr>
        <p:spPr>
          <a:xfrm>
            <a:off x="10180564" y="-16114"/>
            <a:ext cx="20115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200" u="none" cap="none" strike="noStrike">
                <a:solidFill>
                  <a:srgbClr val="FF0000"/>
                </a:solidFill>
                <a:latin typeface="Arial"/>
                <a:ea typeface="Arial"/>
                <a:cs typeface="Arial"/>
                <a:sym typeface="Arial"/>
              </a:rPr>
              <a:t>Grupa 2: Ania, Mateusz, Tomasz, Łukasz</a:t>
            </a:r>
            <a:endParaRPr sz="100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199"/>
          <p:cNvSpPr txBox="1"/>
          <p:nvPr>
            <p:ph idx="1" type="body"/>
          </p:nvPr>
        </p:nvSpPr>
        <p:spPr>
          <a:xfrm>
            <a:off x="235057" y="1558898"/>
            <a:ext cx="2841300" cy="9920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Share of Shelf (udział w półce). Liczony jako stosunek ilości SKUsów danej marki stojących w pierwszym rzędzie półki („face’ów”), do wszystkich „face’ów” w danej kategorii.</a:t>
            </a:r>
            <a:endParaRPr/>
          </a:p>
        </p:txBody>
      </p:sp>
      <p:sp>
        <p:nvSpPr>
          <p:cNvPr id="1349" name="Google Shape;1349;p199"/>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POSM Metrics</a:t>
            </a:r>
            <a:endParaRPr sz="4000"/>
          </a:p>
        </p:txBody>
      </p:sp>
      <p:sp>
        <p:nvSpPr>
          <p:cNvPr id="1350" name="Google Shape;1350;p199"/>
          <p:cNvSpPr txBox="1"/>
          <p:nvPr/>
        </p:nvSpPr>
        <p:spPr>
          <a:xfrm>
            <a:off x="446316" y="8689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Definicja</a:t>
            </a:r>
            <a:endParaRPr b="1" i="0" sz="2000" u="none" cap="none" strike="noStrike">
              <a:solidFill>
                <a:schemeClr val="dk1"/>
              </a:solidFill>
              <a:latin typeface="Calibri"/>
              <a:ea typeface="Calibri"/>
              <a:cs typeface="Calibri"/>
              <a:sym typeface="Calibri"/>
            </a:endParaRPr>
          </a:p>
        </p:txBody>
      </p:sp>
      <p:sp>
        <p:nvSpPr>
          <p:cNvPr id="1351" name="Google Shape;1351;p199"/>
          <p:cNvSpPr txBox="1"/>
          <p:nvPr/>
        </p:nvSpPr>
        <p:spPr>
          <a:xfrm>
            <a:off x="3282044" y="899921"/>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Mierniki</a:t>
            </a:r>
            <a:endParaRPr b="1" i="0" sz="2000" u="none" cap="none" strike="noStrike">
              <a:solidFill>
                <a:schemeClr val="dk1"/>
              </a:solidFill>
              <a:latin typeface="Calibri"/>
              <a:ea typeface="Calibri"/>
              <a:cs typeface="Calibri"/>
              <a:sym typeface="Calibri"/>
            </a:endParaRPr>
          </a:p>
        </p:txBody>
      </p:sp>
      <p:cxnSp>
        <p:nvCxnSpPr>
          <p:cNvPr id="1352" name="Google Shape;1352;p199"/>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353" name="Google Shape;1353;p199"/>
          <p:cNvSpPr txBox="1"/>
          <p:nvPr>
            <p:ph idx="1" type="body"/>
          </p:nvPr>
        </p:nvSpPr>
        <p:spPr>
          <a:xfrm>
            <a:off x="3299258" y="1361090"/>
            <a:ext cx="2826075" cy="141707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050"/>
              <a:buFont typeface="Arial"/>
              <a:buNone/>
            </a:pPr>
            <a:r>
              <a:rPr lang="pl-PL" sz="1050"/>
              <a:t>Udział procentowy w kategorii. Warto porównywać ten współczynnik z udziałami rynkowymi na całym rynku lub w danym kanale, obserwując także udział w półce poszczególnych konkurentów czy w wybranych podkategoriach.</a:t>
            </a:r>
            <a:endParaRPr/>
          </a:p>
          <a:p>
            <a:pPr indent="0" lvl="0" marL="0" marR="0" rtl="0" algn="l">
              <a:lnSpc>
                <a:spcPct val="100000"/>
              </a:lnSpc>
              <a:spcBef>
                <a:spcPts val="0"/>
              </a:spcBef>
              <a:spcAft>
                <a:spcPts val="0"/>
              </a:spcAft>
              <a:buClr>
                <a:schemeClr val="dk1"/>
              </a:buClr>
              <a:buSzPts val="1050"/>
              <a:buFont typeface="Arial"/>
              <a:buNone/>
            </a:pPr>
            <a:r>
              <a:t/>
            </a:r>
            <a:endParaRPr sz="1050"/>
          </a:p>
          <a:p>
            <a:pPr indent="0" lvl="0" marL="0" marR="0" rtl="0" algn="l">
              <a:lnSpc>
                <a:spcPct val="100000"/>
              </a:lnSpc>
              <a:spcBef>
                <a:spcPts val="0"/>
              </a:spcBef>
              <a:spcAft>
                <a:spcPts val="0"/>
              </a:spcAft>
              <a:buClr>
                <a:schemeClr val="dk1"/>
              </a:buClr>
              <a:buSzPts val="1050"/>
              <a:buFont typeface="Arial"/>
              <a:buNone/>
            </a:pPr>
            <a:r>
              <a:rPr lang="pl-PL" sz="1050"/>
              <a:t>Warto śledzić zmiany wartości tego współczynnika w różnych okresach.</a:t>
            </a:r>
            <a:endParaRPr/>
          </a:p>
          <a:p>
            <a:pPr indent="0" lvl="0" marL="0" marR="0" rtl="0" algn="l">
              <a:lnSpc>
                <a:spcPct val="100000"/>
              </a:lnSpc>
              <a:spcBef>
                <a:spcPts val="0"/>
              </a:spcBef>
              <a:spcAft>
                <a:spcPts val="0"/>
              </a:spcAft>
              <a:buClr>
                <a:schemeClr val="dk1"/>
              </a:buClr>
              <a:buSzPts val="1200"/>
              <a:buFont typeface="Arial"/>
              <a:buNone/>
            </a:pPr>
            <a:r>
              <a:t/>
            </a:r>
            <a:endParaRPr sz="1200"/>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endParaRPr>
          </a:p>
        </p:txBody>
      </p:sp>
      <p:cxnSp>
        <p:nvCxnSpPr>
          <p:cNvPr id="1354" name="Google Shape;1354;p199"/>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355" name="Google Shape;1355;p199"/>
          <p:cNvSpPr txBox="1"/>
          <p:nvPr/>
        </p:nvSpPr>
        <p:spPr>
          <a:xfrm>
            <a:off x="6366809" y="8940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Źródło  danych</a:t>
            </a:r>
            <a:endParaRPr b="1" i="0" sz="2000" u="none" cap="none" strike="noStrike">
              <a:solidFill>
                <a:schemeClr val="dk1"/>
              </a:solidFill>
              <a:latin typeface="Calibri"/>
              <a:ea typeface="Calibri"/>
              <a:cs typeface="Calibri"/>
              <a:sym typeface="Calibri"/>
            </a:endParaRPr>
          </a:p>
        </p:txBody>
      </p:sp>
      <p:sp>
        <p:nvSpPr>
          <p:cNvPr id="1356" name="Google Shape;1356;p199"/>
          <p:cNvSpPr txBox="1"/>
          <p:nvPr>
            <p:ph idx="1" type="body"/>
          </p:nvPr>
        </p:nvSpPr>
        <p:spPr>
          <a:xfrm>
            <a:off x="6293990" y="1465881"/>
            <a:ext cx="2372399" cy="119003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Wewnętrzne raporty sił sprzedaży (z danego sklepu)</a:t>
            </a:r>
            <a:endParaRPr/>
          </a:p>
          <a:p>
            <a:pPr indent="0" lvl="0" marL="0" rtl="0" algn="l">
              <a:lnSpc>
                <a:spcPct val="90000"/>
              </a:lnSpc>
              <a:spcBef>
                <a:spcPts val="1000"/>
              </a:spcBef>
              <a:spcAft>
                <a:spcPts val="0"/>
              </a:spcAft>
              <a:buSzPts val="3200"/>
              <a:buNone/>
            </a:pPr>
            <a:r>
              <a:t/>
            </a:r>
            <a:endParaRPr sz="1200"/>
          </a:p>
          <a:p>
            <a:pPr indent="0" lvl="0" marL="0" rtl="0" algn="l">
              <a:lnSpc>
                <a:spcPct val="90000"/>
              </a:lnSpc>
              <a:spcBef>
                <a:spcPts val="1000"/>
              </a:spcBef>
              <a:spcAft>
                <a:spcPts val="0"/>
              </a:spcAft>
              <a:buSzPts val="3200"/>
              <a:buNone/>
            </a:pPr>
            <a:r>
              <a:rPr lang="pl-PL" sz="1200"/>
              <a:t>Planogramy sieci detalicznych (jeśli dostępne)</a:t>
            </a:r>
            <a:endParaRPr sz="1200"/>
          </a:p>
          <a:p>
            <a:pPr indent="0" lvl="0" marL="0" rtl="0" algn="l">
              <a:lnSpc>
                <a:spcPct val="90000"/>
              </a:lnSpc>
              <a:spcBef>
                <a:spcPts val="1000"/>
              </a:spcBef>
              <a:spcAft>
                <a:spcPts val="0"/>
              </a:spcAft>
              <a:buSzPts val="3200"/>
              <a:buNone/>
            </a:pPr>
            <a:r>
              <a:t/>
            </a:r>
            <a:endParaRPr/>
          </a:p>
        </p:txBody>
      </p:sp>
      <p:cxnSp>
        <p:nvCxnSpPr>
          <p:cNvPr id="1357" name="Google Shape;1357;p199"/>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358" name="Google Shape;1358;p199"/>
          <p:cNvSpPr txBox="1"/>
          <p:nvPr>
            <p:ph idx="1" type="body"/>
          </p:nvPr>
        </p:nvSpPr>
        <p:spPr>
          <a:xfrm>
            <a:off x="9050570" y="1313599"/>
            <a:ext cx="2957323" cy="1447285"/>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Udział w półce pozwala określić czy we wszystkich kanałach (u wszystkich klientów) jesteśmy reprezentowani współmiernie do udziałów rynkowych. Czy nasz udział w półce zmienia się wraz ze zmianą udziałów. Jeśli jest niższy niż udział rynkowy, oznacza to potencjał do zwiększenia widoczności w sklepie.</a:t>
            </a:r>
            <a:endParaRPr/>
          </a:p>
        </p:txBody>
      </p:sp>
      <p:sp>
        <p:nvSpPr>
          <p:cNvPr id="1359" name="Google Shape;1359;p199"/>
          <p:cNvSpPr txBox="1"/>
          <p:nvPr/>
        </p:nvSpPr>
        <p:spPr>
          <a:xfrm>
            <a:off x="9086500" y="793750"/>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Management reference</a:t>
            </a:r>
            <a:endParaRPr b="1" i="0" sz="2000" u="none" cap="none" strike="noStrike">
              <a:solidFill>
                <a:schemeClr val="dk1"/>
              </a:solidFill>
              <a:latin typeface="Calibri"/>
              <a:ea typeface="Calibri"/>
              <a:cs typeface="Calibri"/>
              <a:sym typeface="Calibri"/>
            </a:endParaRPr>
          </a:p>
        </p:txBody>
      </p:sp>
      <p:cxnSp>
        <p:nvCxnSpPr>
          <p:cNvPr id="1360" name="Google Shape;1360;p199"/>
          <p:cNvCxnSpPr/>
          <p:nvPr/>
        </p:nvCxnSpPr>
        <p:spPr>
          <a:xfrm rot="10800000">
            <a:off x="0" y="2861185"/>
            <a:ext cx="11875189" cy="0"/>
          </a:xfrm>
          <a:prstGeom prst="straightConnector1">
            <a:avLst/>
          </a:prstGeom>
          <a:noFill/>
          <a:ln cap="flat" cmpd="sng" w="9525">
            <a:solidFill>
              <a:schemeClr val="dk2"/>
            </a:solidFill>
            <a:prstDash val="solid"/>
            <a:round/>
            <a:headEnd len="sm" w="sm" type="none"/>
            <a:tailEnd len="sm" w="sm" type="none"/>
          </a:ln>
        </p:spPr>
      </p:cxnSp>
      <p:sp>
        <p:nvSpPr>
          <p:cNvPr id="1361" name="Google Shape;1361;p199"/>
          <p:cNvSpPr txBox="1"/>
          <p:nvPr/>
        </p:nvSpPr>
        <p:spPr>
          <a:xfrm>
            <a:off x="178276" y="3088053"/>
            <a:ext cx="2616680" cy="1119193"/>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Głębokość dystrybucji. Ilość wariantów danej marki w obrębie sklepu.</a:t>
            </a:r>
            <a:endParaRPr b="0" i="0" sz="1200" u="none" cap="none" strike="noStrike">
              <a:solidFill>
                <a:schemeClr val="dk1"/>
              </a:solidFill>
              <a:latin typeface="Arial"/>
              <a:ea typeface="Arial"/>
              <a:cs typeface="Arial"/>
              <a:sym typeface="Arial"/>
            </a:endParaRPr>
          </a:p>
        </p:txBody>
      </p:sp>
      <p:sp>
        <p:nvSpPr>
          <p:cNvPr id="1362" name="Google Shape;1362;p199"/>
          <p:cNvSpPr txBox="1"/>
          <p:nvPr/>
        </p:nvSpPr>
        <p:spPr>
          <a:xfrm>
            <a:off x="3323386" y="2924723"/>
            <a:ext cx="2824383" cy="156963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Oznacza średnią ilość wariantów produktów per sklep.</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Warto porównywać ten wskaźnik do konkurencji oraz zmiany w czasie.</a:t>
            </a:r>
            <a:endParaRPr/>
          </a:p>
        </p:txBody>
      </p:sp>
      <p:sp>
        <p:nvSpPr>
          <p:cNvPr id="1363" name="Google Shape;1363;p199"/>
          <p:cNvSpPr txBox="1"/>
          <p:nvPr/>
        </p:nvSpPr>
        <p:spPr>
          <a:xfrm>
            <a:off x="6320252" y="3181307"/>
            <a:ext cx="2254404" cy="91798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Raporty sprzedaży detalicznej (Nielsen)</a:t>
            </a:r>
            <a:endParaRPr/>
          </a:p>
          <a:p>
            <a:pPr indent="0" lvl="0" marL="0" marR="0" rtl="0" algn="l">
              <a:lnSpc>
                <a:spcPct val="90000"/>
              </a:lnSpc>
              <a:spcBef>
                <a:spcPts val="1000"/>
              </a:spcBef>
              <a:spcAft>
                <a:spcPts val="0"/>
              </a:spcAft>
              <a:buClr>
                <a:srgbClr val="000000"/>
              </a:buClr>
              <a:buSzPts val="3200"/>
              <a:buFont typeface="Arial"/>
              <a:buNone/>
            </a:pPr>
            <a:r>
              <a:rPr b="0" i="0" lang="pl-PL" sz="1200" u="none" cap="none" strike="noStrike">
                <a:solidFill>
                  <a:srgbClr val="000000"/>
                </a:solidFill>
                <a:latin typeface="Arial"/>
                <a:ea typeface="Arial"/>
                <a:cs typeface="Arial"/>
                <a:sym typeface="Arial"/>
              </a:rPr>
              <a:t>Dane od sieci handlowych</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364" name="Google Shape;1364;p199"/>
          <p:cNvSpPr txBox="1"/>
          <p:nvPr/>
        </p:nvSpPr>
        <p:spPr>
          <a:xfrm>
            <a:off x="9050570" y="3014997"/>
            <a:ext cx="2842120" cy="110364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Pomaga określić potencjał dystrybucyjny nowych wariantów produktów w sklepach, w których jesteśmy obecni z jakimś wariantów produktu.</a:t>
            </a:r>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365" name="Google Shape;1365;p199"/>
          <p:cNvSpPr txBox="1"/>
          <p:nvPr/>
        </p:nvSpPr>
        <p:spPr>
          <a:xfrm>
            <a:off x="159625" y="5162326"/>
            <a:ext cx="28413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Traffic (ruch we własnych placówkach sprzedażowych)</a:t>
            </a:r>
            <a:endParaRPr/>
          </a:p>
        </p:txBody>
      </p:sp>
      <p:cxnSp>
        <p:nvCxnSpPr>
          <p:cNvPr id="1366" name="Google Shape;1366;p199"/>
          <p:cNvCxnSpPr/>
          <p:nvPr/>
        </p:nvCxnSpPr>
        <p:spPr>
          <a:xfrm rot="10800000">
            <a:off x="17501" y="4611512"/>
            <a:ext cx="11875189" cy="0"/>
          </a:xfrm>
          <a:prstGeom prst="straightConnector1">
            <a:avLst/>
          </a:prstGeom>
          <a:noFill/>
          <a:ln cap="flat" cmpd="sng" w="9525">
            <a:solidFill>
              <a:schemeClr val="dk2"/>
            </a:solidFill>
            <a:prstDash val="solid"/>
            <a:round/>
            <a:headEnd len="sm" w="sm" type="none"/>
            <a:tailEnd len="sm" w="sm" type="none"/>
          </a:ln>
        </p:spPr>
      </p:cxnSp>
      <p:sp>
        <p:nvSpPr>
          <p:cNvPr id="1367" name="Google Shape;1367;p199"/>
          <p:cNvSpPr txBox="1"/>
          <p:nvPr/>
        </p:nvSpPr>
        <p:spPr>
          <a:xfrm>
            <a:off x="6293990" y="4945498"/>
            <a:ext cx="2194401" cy="91798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Wewnętrzne raporty (kasowe, pracownicze)</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Dane geolokalizacyjne</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368" name="Google Shape;1368;p199"/>
          <p:cNvSpPr txBox="1"/>
          <p:nvPr/>
        </p:nvSpPr>
        <p:spPr>
          <a:xfrm>
            <a:off x="3282044" y="4673956"/>
            <a:ext cx="2824383" cy="157072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100" u="none" cap="none" strike="noStrike">
                <a:solidFill>
                  <a:schemeClr val="dk1"/>
                </a:solidFill>
                <a:latin typeface="Arial"/>
                <a:ea typeface="Arial"/>
                <a:cs typeface="Arial"/>
                <a:sym typeface="Arial"/>
              </a:rPr>
              <a:t>Ilość osób: obecnych /obsłużonych/ zawierających transakcję (ilość paragonów) w danej placówce/we wszystkich placówkach.</a:t>
            </a:r>
            <a:endParaRPr/>
          </a:p>
          <a:p>
            <a:pPr indent="0" lvl="0" marL="0" marR="0" rtl="0" algn="l">
              <a:lnSpc>
                <a:spcPct val="90000"/>
              </a:lnSpc>
              <a:spcBef>
                <a:spcPts val="1000"/>
              </a:spcBef>
              <a:spcAft>
                <a:spcPts val="0"/>
              </a:spcAft>
              <a:buClr>
                <a:schemeClr val="dk1"/>
              </a:buClr>
              <a:buSzPts val="3200"/>
              <a:buFont typeface="Arial"/>
              <a:buNone/>
            </a:pPr>
            <a:r>
              <a:rPr b="0" i="0" lang="pl-PL" sz="1100" u="none" cap="none" strike="noStrike">
                <a:solidFill>
                  <a:schemeClr val="dk1"/>
                </a:solidFill>
                <a:latin typeface="Arial"/>
                <a:ea typeface="Arial"/>
                <a:cs typeface="Arial"/>
                <a:sym typeface="Arial"/>
              </a:rPr>
              <a:t>Warto mierzyć na kilku poziomach (jeśli to możliwe), żeby wiedzieć też ile osób wchodzi do placówki i z jakiegoś powodu nie dokonuje transakcji / nie zostaje obsłużonych.</a:t>
            </a:r>
            <a:endParaRPr/>
          </a:p>
          <a:p>
            <a:pPr indent="0" lvl="0" marL="0" marR="0" rtl="0" algn="l">
              <a:lnSpc>
                <a:spcPct val="90000"/>
              </a:lnSpc>
              <a:spcBef>
                <a:spcPts val="1000"/>
              </a:spcBef>
              <a:spcAft>
                <a:spcPts val="0"/>
              </a:spcAft>
              <a:buClr>
                <a:schemeClr val="dk1"/>
              </a:buClr>
              <a:buSzPts val="32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69" name="Google Shape;1369;p199"/>
          <p:cNvSpPr txBox="1"/>
          <p:nvPr/>
        </p:nvSpPr>
        <p:spPr>
          <a:xfrm>
            <a:off x="9068532" y="4668871"/>
            <a:ext cx="2921397" cy="198415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Zwiększony ruch w sklepie przekłada się na zwiększoną ilość transakcji. Dynamika wskaźnika pozwala określić zmiany popularności naszego sklepu w danym okresie czy skuteczność kampanii marketingowych.</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Zwiększona dynamika ruchu, z mniejszą dynamiką ilości transakcji, może wskazywać na problem np. w brakach personelu.</a:t>
            </a:r>
            <a:endParaRPr b="0" i="0" sz="2200" u="none" cap="none" strike="noStrike">
              <a:solidFill>
                <a:schemeClr val="dk1"/>
              </a:solidFill>
              <a:latin typeface="Arial"/>
              <a:ea typeface="Arial"/>
              <a:cs typeface="Arial"/>
              <a:sym typeface="Arial"/>
            </a:endParaRPr>
          </a:p>
        </p:txBody>
      </p:sp>
      <p:sp>
        <p:nvSpPr>
          <p:cNvPr id="1370" name="Google Shape;1370;p199"/>
          <p:cNvSpPr txBox="1"/>
          <p:nvPr/>
        </p:nvSpPr>
        <p:spPr>
          <a:xfrm>
            <a:off x="10180564" y="-16114"/>
            <a:ext cx="20115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1200" u="none" cap="none" strike="noStrike">
                <a:solidFill>
                  <a:srgbClr val="FF0000"/>
                </a:solidFill>
                <a:latin typeface="Arial"/>
                <a:ea typeface="Arial"/>
                <a:cs typeface="Arial"/>
                <a:sym typeface="Arial"/>
              </a:rPr>
              <a:t>Grupa 2: Ania, Mateusz, Tomasz, Łukasz</a:t>
            </a:r>
            <a:endParaRPr sz="1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200"/>
          <p:cNvSpPr txBox="1"/>
          <p:nvPr>
            <p:ph idx="1" type="body"/>
          </p:nvPr>
        </p:nvSpPr>
        <p:spPr>
          <a:xfrm>
            <a:off x="282320" y="1161327"/>
            <a:ext cx="10521148" cy="3448113"/>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1000"/>
              </a:spcBef>
              <a:spcAft>
                <a:spcPts val="0"/>
              </a:spcAft>
              <a:buClr>
                <a:schemeClr val="dk1"/>
              </a:buClr>
              <a:buSzPts val="3200"/>
              <a:buNone/>
            </a:pPr>
            <a:r>
              <a:rPr lang="pl-PL"/>
              <a:t>Agenda:</a:t>
            </a:r>
            <a:endParaRPr/>
          </a:p>
          <a:p>
            <a:pPr indent="-342900" lvl="0" marL="571500" rtl="0" algn="l">
              <a:lnSpc>
                <a:spcPct val="90000"/>
              </a:lnSpc>
              <a:spcBef>
                <a:spcPts val="1000"/>
              </a:spcBef>
              <a:spcAft>
                <a:spcPts val="0"/>
              </a:spcAft>
              <a:buSzPts val="3200"/>
              <a:buFont typeface="Arial"/>
              <a:buChar char="•"/>
            </a:pPr>
            <a:r>
              <a:rPr lang="pl-PL"/>
              <a:t>Merytoryczny i graficzny układ modelu</a:t>
            </a:r>
            <a:endParaRPr/>
          </a:p>
          <a:p>
            <a:pPr indent="-342900" lvl="0" marL="571500" rtl="0" algn="l">
              <a:lnSpc>
                <a:spcPct val="90000"/>
              </a:lnSpc>
              <a:spcBef>
                <a:spcPts val="1000"/>
              </a:spcBef>
              <a:spcAft>
                <a:spcPts val="0"/>
              </a:spcAft>
              <a:buSzPts val="3200"/>
              <a:buFont typeface="Arial"/>
              <a:buChar char="•"/>
            </a:pPr>
            <a:r>
              <a:rPr lang="pl-PL"/>
              <a:t>Business metrics – wybrane wskaźniki „executive” – wersja bazowa</a:t>
            </a:r>
            <a:endParaRPr/>
          </a:p>
          <a:p>
            <a:pPr indent="-342900" lvl="0" marL="571500" rtl="0" algn="l">
              <a:lnSpc>
                <a:spcPct val="90000"/>
              </a:lnSpc>
              <a:spcBef>
                <a:spcPts val="1000"/>
              </a:spcBef>
              <a:spcAft>
                <a:spcPts val="0"/>
              </a:spcAft>
              <a:buSzPts val="3200"/>
              <a:buFont typeface="Arial"/>
              <a:buChar char="•"/>
            </a:pPr>
            <a:r>
              <a:rPr lang="pl-PL"/>
              <a:t>Business metrics – poszczególne definicje</a:t>
            </a:r>
            <a:endParaRPr/>
          </a:p>
          <a:p>
            <a:pPr indent="-342900" lvl="0" marL="571500" rtl="0" algn="l">
              <a:lnSpc>
                <a:spcPct val="90000"/>
              </a:lnSpc>
              <a:spcBef>
                <a:spcPts val="1000"/>
              </a:spcBef>
              <a:spcAft>
                <a:spcPts val="0"/>
              </a:spcAft>
              <a:buSzPts val="3200"/>
              <a:buFont typeface="Arial"/>
              <a:buChar char="•"/>
            </a:pPr>
            <a:r>
              <a:rPr lang="pl-PL"/>
              <a:t>Relationship metrics -  wybrane wskaźniki „executive” – wersja bazowa</a:t>
            </a:r>
            <a:endParaRPr/>
          </a:p>
          <a:p>
            <a:pPr indent="-342900" lvl="0" marL="571500" rtl="0" algn="l">
              <a:lnSpc>
                <a:spcPct val="90000"/>
              </a:lnSpc>
              <a:spcBef>
                <a:spcPts val="1000"/>
              </a:spcBef>
              <a:spcAft>
                <a:spcPts val="0"/>
              </a:spcAft>
              <a:buSzPts val="3200"/>
              <a:buFont typeface="Arial"/>
              <a:buChar char="•"/>
            </a:pPr>
            <a:r>
              <a:rPr lang="pl-PL"/>
              <a:t>Relationship metrics - poszczególne definicje</a:t>
            </a:r>
            <a:endParaRPr/>
          </a:p>
          <a:p>
            <a:pPr indent="0" lvl="0" marL="228600" rtl="0" algn="l">
              <a:lnSpc>
                <a:spcPct val="90000"/>
              </a:lnSpc>
              <a:spcBef>
                <a:spcPts val="1000"/>
              </a:spcBef>
              <a:spcAft>
                <a:spcPts val="0"/>
              </a:spcAft>
              <a:buSzPts val="3200"/>
              <a:buNone/>
            </a:pPr>
            <a:r>
              <a:t/>
            </a:r>
            <a:endParaRPr/>
          </a:p>
        </p:txBody>
      </p:sp>
      <p:sp>
        <p:nvSpPr>
          <p:cNvPr id="1376" name="Google Shape;1376;p200"/>
          <p:cNvSpPr txBox="1"/>
          <p:nvPr/>
        </p:nvSpPr>
        <p:spPr>
          <a:xfrm>
            <a:off x="7377344" y="292701"/>
            <a:ext cx="4412201" cy="15696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l-PL" sz="3200" u="none" cap="none" strike="noStrike">
                <a:solidFill>
                  <a:srgbClr val="FF0000"/>
                </a:solidFill>
                <a:latin typeface="Arial"/>
                <a:ea typeface="Arial"/>
                <a:cs typeface="Arial"/>
                <a:sym typeface="Arial"/>
              </a:rPr>
              <a:t>Grupa 3: Tomek, Agnieszka, Weronika, Ania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pic>
        <p:nvPicPr>
          <p:cNvPr id="1381" name="Google Shape;1381;p38"/>
          <p:cNvPicPr preferRelativeResize="0"/>
          <p:nvPr/>
        </p:nvPicPr>
        <p:blipFill rotWithShape="1">
          <a:blip r:embed="rId3">
            <a:alphaModFix/>
          </a:blip>
          <a:srcRect b="0" l="0" r="0" t="0"/>
          <a:stretch/>
        </p:blipFill>
        <p:spPr>
          <a:xfrm>
            <a:off x="185906" y="2125801"/>
            <a:ext cx="6091712" cy="3072732"/>
          </a:xfrm>
          <a:prstGeom prst="rect">
            <a:avLst/>
          </a:prstGeom>
          <a:noFill/>
          <a:ln>
            <a:noFill/>
          </a:ln>
        </p:spPr>
      </p:pic>
      <p:sp>
        <p:nvSpPr>
          <p:cNvPr id="1382" name="Google Shape;1382;p38"/>
          <p:cNvSpPr txBox="1"/>
          <p:nvPr/>
        </p:nvSpPr>
        <p:spPr>
          <a:xfrm>
            <a:off x="745068" y="966056"/>
            <a:ext cx="441113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2000" u="none" cap="none" strike="noStrike">
                <a:solidFill>
                  <a:srgbClr val="00B050"/>
                </a:solidFill>
                <a:latin typeface="Arial"/>
                <a:ea typeface="Arial"/>
                <a:cs typeface="Arial"/>
                <a:sym typeface="Arial"/>
              </a:rPr>
              <a:t>Rekomendacja: układ logiczny </a:t>
            </a:r>
            <a:endParaRPr/>
          </a:p>
        </p:txBody>
      </p:sp>
      <p:pic>
        <p:nvPicPr>
          <p:cNvPr id="1383" name="Google Shape;1383;p38"/>
          <p:cNvPicPr preferRelativeResize="0"/>
          <p:nvPr/>
        </p:nvPicPr>
        <p:blipFill rotWithShape="1">
          <a:blip r:embed="rId4">
            <a:alphaModFix/>
          </a:blip>
          <a:srcRect b="0" l="0" r="0" t="0"/>
          <a:stretch/>
        </p:blipFill>
        <p:spPr>
          <a:xfrm>
            <a:off x="6566786" y="1892634"/>
            <a:ext cx="5439308" cy="3072732"/>
          </a:xfrm>
          <a:prstGeom prst="rect">
            <a:avLst/>
          </a:prstGeom>
          <a:noFill/>
          <a:ln>
            <a:noFill/>
          </a:ln>
        </p:spPr>
      </p:pic>
      <p:sp>
        <p:nvSpPr>
          <p:cNvPr id="1384" name="Google Shape;1384;p38"/>
          <p:cNvSpPr txBox="1"/>
          <p:nvPr/>
        </p:nvSpPr>
        <p:spPr>
          <a:xfrm>
            <a:off x="7080874" y="966056"/>
            <a:ext cx="492522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2000" u="none" cap="none" strike="noStrike">
                <a:solidFill>
                  <a:srgbClr val="00B050"/>
                </a:solidFill>
                <a:latin typeface="Arial"/>
                <a:ea typeface="Arial"/>
                <a:cs typeface="Arial"/>
                <a:sym typeface="Arial"/>
              </a:rPr>
              <a:t>Rekomendacja: podejście graficzne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p48"/>
          <p:cNvSpPr/>
          <p:nvPr/>
        </p:nvSpPr>
        <p:spPr>
          <a:xfrm>
            <a:off x="1064172" y="2225823"/>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91" name="Google Shape;1391;p48"/>
          <p:cNvSpPr txBox="1"/>
          <p:nvPr/>
        </p:nvSpPr>
        <p:spPr>
          <a:xfrm>
            <a:off x="469447" y="-37898"/>
            <a:ext cx="10560915" cy="87866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600"/>
              <a:buFont typeface="Arial"/>
              <a:buNone/>
            </a:pPr>
            <a:r>
              <a:rPr b="0" i="0" lang="pl-PL" sz="3600" u="none" cap="none" strike="noStrike">
                <a:solidFill>
                  <a:schemeClr val="dk1"/>
                </a:solidFill>
                <a:latin typeface="Arial"/>
                <a:ea typeface="Arial"/>
                <a:cs typeface="Arial"/>
                <a:sym typeface="Arial"/>
              </a:rPr>
              <a:t>Model Wskaźników Efektywnościowych</a:t>
            </a:r>
            <a:endParaRPr/>
          </a:p>
        </p:txBody>
      </p:sp>
      <p:sp>
        <p:nvSpPr>
          <p:cNvPr id="1392" name="Google Shape;1392;p48"/>
          <p:cNvSpPr txBox="1"/>
          <p:nvPr/>
        </p:nvSpPr>
        <p:spPr>
          <a:xfrm>
            <a:off x="276342" y="1208098"/>
            <a:ext cx="5513833"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chemeClr val="dk1"/>
              </a:buClr>
              <a:buSzPts val="2400"/>
              <a:buFont typeface="Arial"/>
              <a:buNone/>
            </a:pPr>
            <a:r>
              <a:rPr b="0" i="0" lang="pl-PL" sz="1600" u="none" cap="none" strike="noStrike">
                <a:solidFill>
                  <a:schemeClr val="lt1"/>
                </a:solidFill>
                <a:latin typeface="Arial"/>
                <a:ea typeface="Arial"/>
                <a:cs typeface="Arial"/>
                <a:sym typeface="Arial"/>
              </a:rPr>
              <a:t>Budowanie dostępności</a:t>
            </a:r>
            <a:endParaRPr/>
          </a:p>
          <a:p>
            <a:pPr indent="0" lvl="0" marL="0" marR="0" rtl="0" algn="ctr">
              <a:lnSpc>
                <a:spcPct val="90000"/>
              </a:lnSpc>
              <a:spcBef>
                <a:spcPts val="0"/>
              </a:spcBef>
              <a:spcAft>
                <a:spcPts val="600"/>
              </a:spcAft>
              <a:buClr>
                <a:schemeClr val="dk1"/>
              </a:buClr>
              <a:buSzPts val="2400"/>
              <a:buFont typeface="Arial"/>
              <a:buNone/>
            </a:pPr>
            <a:r>
              <a:rPr b="0" i="0" lang="pl-PL" sz="1200" u="none" cap="none" strike="noStrike">
                <a:solidFill>
                  <a:schemeClr val="lt1"/>
                </a:solidFill>
                <a:latin typeface="Arial"/>
                <a:ea typeface="Arial"/>
                <a:cs typeface="Arial"/>
                <a:sym typeface="Arial"/>
              </a:rPr>
              <a:t>Mentalnej i fizycznej</a:t>
            </a:r>
            <a:endParaRPr/>
          </a:p>
        </p:txBody>
      </p:sp>
      <p:sp>
        <p:nvSpPr>
          <p:cNvPr id="1393" name="Google Shape;1393;p48"/>
          <p:cNvSpPr txBox="1"/>
          <p:nvPr/>
        </p:nvSpPr>
        <p:spPr>
          <a:xfrm>
            <a:off x="7097926" y="1207096"/>
            <a:ext cx="4782652"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chemeClr val="dk1"/>
              </a:buClr>
              <a:buSzPts val="2400"/>
              <a:buFont typeface="Arial"/>
              <a:buNone/>
            </a:pPr>
            <a:r>
              <a:rPr b="0" i="0" lang="pl-PL" sz="1600" u="none" cap="none" strike="noStrike">
                <a:solidFill>
                  <a:schemeClr val="lt1"/>
                </a:solidFill>
                <a:latin typeface="Arial"/>
                <a:ea typeface="Arial"/>
                <a:cs typeface="Arial"/>
                <a:sym typeface="Arial"/>
              </a:rPr>
              <a:t>Efektywność</a:t>
            </a:r>
            <a:endParaRPr/>
          </a:p>
          <a:p>
            <a:pPr indent="0" lvl="0" marL="0" marR="0" rtl="0" algn="ctr">
              <a:lnSpc>
                <a:spcPct val="90000"/>
              </a:lnSpc>
              <a:spcBef>
                <a:spcPts val="0"/>
              </a:spcBef>
              <a:spcAft>
                <a:spcPts val="600"/>
              </a:spcAft>
              <a:buClr>
                <a:schemeClr val="dk1"/>
              </a:buClr>
              <a:buSzPts val="2400"/>
              <a:buFont typeface="Arial"/>
              <a:buNone/>
            </a:pPr>
            <a:r>
              <a:rPr b="0" i="0" lang="pl-PL" sz="1200" u="none" cap="none" strike="noStrike">
                <a:solidFill>
                  <a:schemeClr val="lt1"/>
                </a:solidFill>
                <a:latin typeface="Arial"/>
                <a:ea typeface="Arial"/>
                <a:cs typeface="Arial"/>
                <a:sym typeface="Arial"/>
              </a:rPr>
              <a:t>Marki, handlowa i finansowa</a:t>
            </a:r>
            <a:endParaRPr/>
          </a:p>
        </p:txBody>
      </p:sp>
      <p:sp>
        <p:nvSpPr>
          <p:cNvPr id="1394" name="Google Shape;1394;p48"/>
          <p:cNvSpPr txBox="1"/>
          <p:nvPr/>
        </p:nvSpPr>
        <p:spPr>
          <a:xfrm>
            <a:off x="29965" y="1826753"/>
            <a:ext cx="2457980" cy="25243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003C"/>
                </a:solidFill>
                <a:latin typeface="Arial"/>
                <a:ea typeface="Arial"/>
                <a:cs typeface="Arial"/>
                <a:sym typeface="Arial"/>
              </a:rPr>
              <a:t>Dystrybucja &amp; Cena</a:t>
            </a:r>
            <a:endParaRPr b="0" i="0" sz="1400" u="none" cap="none" strike="noStrike">
              <a:solidFill>
                <a:srgbClr val="FF003C"/>
              </a:solidFill>
              <a:latin typeface="Arial"/>
              <a:ea typeface="Arial"/>
              <a:cs typeface="Arial"/>
              <a:sym typeface="Arial"/>
            </a:endParaRPr>
          </a:p>
        </p:txBody>
      </p:sp>
      <p:sp>
        <p:nvSpPr>
          <p:cNvPr id="1395" name="Google Shape;1395;p48"/>
          <p:cNvSpPr txBox="1"/>
          <p:nvPr/>
        </p:nvSpPr>
        <p:spPr>
          <a:xfrm>
            <a:off x="2767273" y="1826753"/>
            <a:ext cx="273937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7030A0"/>
                </a:solidFill>
                <a:latin typeface="Arial"/>
                <a:ea typeface="Arial"/>
                <a:cs typeface="Arial"/>
                <a:sym typeface="Arial"/>
              </a:rPr>
              <a:t>Media &amp; Kampanie</a:t>
            </a:r>
            <a:endParaRPr b="0" i="0" sz="1400" u="none" cap="none" strike="noStrike">
              <a:solidFill>
                <a:srgbClr val="7030A0"/>
              </a:solidFill>
              <a:latin typeface="Arial"/>
              <a:ea typeface="Arial"/>
              <a:cs typeface="Arial"/>
              <a:sym typeface="Arial"/>
            </a:endParaRPr>
          </a:p>
        </p:txBody>
      </p:sp>
      <p:sp>
        <p:nvSpPr>
          <p:cNvPr id="1396" name="Google Shape;1396;p48"/>
          <p:cNvSpPr txBox="1"/>
          <p:nvPr/>
        </p:nvSpPr>
        <p:spPr>
          <a:xfrm>
            <a:off x="6825680" y="1826753"/>
            <a:ext cx="2717198"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70C0"/>
                </a:solidFill>
                <a:latin typeface="Arial"/>
                <a:ea typeface="Arial"/>
                <a:cs typeface="Arial"/>
                <a:sym typeface="Arial"/>
              </a:rPr>
              <a:t>Marka &amp; Biznes</a:t>
            </a:r>
            <a:endParaRPr b="0" i="0" sz="1400" u="none" cap="none" strike="noStrike">
              <a:solidFill>
                <a:srgbClr val="0070C0"/>
              </a:solidFill>
              <a:latin typeface="Arial"/>
              <a:ea typeface="Arial"/>
              <a:cs typeface="Arial"/>
              <a:sym typeface="Arial"/>
            </a:endParaRPr>
          </a:p>
        </p:txBody>
      </p:sp>
      <p:sp>
        <p:nvSpPr>
          <p:cNvPr id="1397" name="Google Shape;1397;p48"/>
          <p:cNvSpPr txBox="1"/>
          <p:nvPr/>
        </p:nvSpPr>
        <p:spPr>
          <a:xfrm>
            <a:off x="9681312" y="1826753"/>
            <a:ext cx="2494712"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92D050"/>
                </a:solidFill>
                <a:latin typeface="Arial"/>
                <a:ea typeface="Arial"/>
                <a:cs typeface="Arial"/>
                <a:sym typeface="Arial"/>
              </a:rPr>
              <a:t>Relacje</a:t>
            </a:r>
            <a:endParaRPr b="0" i="0" sz="1400" u="none" cap="none" strike="noStrike">
              <a:solidFill>
                <a:srgbClr val="92D050"/>
              </a:solidFill>
              <a:latin typeface="Arial"/>
              <a:ea typeface="Arial"/>
              <a:cs typeface="Arial"/>
              <a:sym typeface="Arial"/>
            </a:endParaRPr>
          </a:p>
        </p:txBody>
      </p:sp>
      <p:sp>
        <p:nvSpPr>
          <p:cNvPr id="1398" name="Google Shape;1398;p48"/>
          <p:cNvSpPr/>
          <p:nvPr/>
        </p:nvSpPr>
        <p:spPr>
          <a:xfrm>
            <a:off x="362267" y="260865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99" name="Google Shape;1399;p48"/>
          <p:cNvSpPr/>
          <p:nvPr/>
        </p:nvSpPr>
        <p:spPr>
          <a:xfrm>
            <a:off x="1058783" y="2997056"/>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0" name="Google Shape;1400;p48"/>
          <p:cNvSpPr/>
          <p:nvPr/>
        </p:nvSpPr>
        <p:spPr>
          <a:xfrm>
            <a:off x="356241" y="3376638"/>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1" name="Google Shape;1401;p48"/>
          <p:cNvSpPr/>
          <p:nvPr/>
        </p:nvSpPr>
        <p:spPr>
          <a:xfrm>
            <a:off x="1051385" y="3768007"/>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2" name="Google Shape;1402;p48"/>
          <p:cNvSpPr/>
          <p:nvPr/>
        </p:nvSpPr>
        <p:spPr>
          <a:xfrm>
            <a:off x="349775" y="414793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3" name="Google Shape;1403;p48"/>
          <p:cNvSpPr/>
          <p:nvPr/>
        </p:nvSpPr>
        <p:spPr>
          <a:xfrm>
            <a:off x="1761649" y="33892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4" name="Google Shape;1404;p48"/>
          <p:cNvSpPr/>
          <p:nvPr/>
        </p:nvSpPr>
        <p:spPr>
          <a:xfrm>
            <a:off x="1762501" y="26158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5" name="Google Shape;1405;p48"/>
          <p:cNvSpPr/>
          <p:nvPr/>
        </p:nvSpPr>
        <p:spPr>
          <a:xfrm>
            <a:off x="2463957" y="2235076"/>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6" name="Google Shape;1406;p48"/>
          <p:cNvSpPr/>
          <p:nvPr/>
        </p:nvSpPr>
        <p:spPr>
          <a:xfrm>
            <a:off x="2466681" y="300873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7" name="Google Shape;1407;p48"/>
          <p:cNvSpPr/>
          <p:nvPr/>
        </p:nvSpPr>
        <p:spPr>
          <a:xfrm>
            <a:off x="3166987" y="2623480"/>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8" name="Google Shape;1408;p48"/>
          <p:cNvSpPr/>
          <p:nvPr/>
        </p:nvSpPr>
        <p:spPr>
          <a:xfrm>
            <a:off x="3873643" y="2248602"/>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9" name="Google Shape;1409;p48"/>
          <p:cNvSpPr/>
          <p:nvPr/>
        </p:nvSpPr>
        <p:spPr>
          <a:xfrm>
            <a:off x="3868508" y="301508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0" name="Google Shape;1410;p48"/>
          <p:cNvSpPr/>
          <p:nvPr/>
        </p:nvSpPr>
        <p:spPr>
          <a:xfrm>
            <a:off x="3165105" y="339834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1" name="Google Shape;1411;p48"/>
          <p:cNvSpPr/>
          <p:nvPr/>
        </p:nvSpPr>
        <p:spPr>
          <a:xfrm>
            <a:off x="4577823" y="26293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2" name="Google Shape;1412;p48"/>
          <p:cNvSpPr/>
          <p:nvPr/>
        </p:nvSpPr>
        <p:spPr>
          <a:xfrm>
            <a:off x="4570654" y="3403095"/>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3" name="Google Shape;1413;p48"/>
          <p:cNvSpPr/>
          <p:nvPr/>
        </p:nvSpPr>
        <p:spPr>
          <a:xfrm>
            <a:off x="3869755" y="378782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4" name="Google Shape;1414;p48"/>
          <p:cNvSpPr/>
          <p:nvPr/>
        </p:nvSpPr>
        <p:spPr>
          <a:xfrm>
            <a:off x="3156447" y="41732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5" name="Google Shape;1415;p48"/>
          <p:cNvSpPr/>
          <p:nvPr/>
        </p:nvSpPr>
        <p:spPr>
          <a:xfrm>
            <a:off x="2462189" y="377697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6" name="Google Shape;1416;p48"/>
          <p:cNvSpPr/>
          <p:nvPr/>
        </p:nvSpPr>
        <p:spPr>
          <a:xfrm>
            <a:off x="4574988" y="418656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7" name="Google Shape;1417;p48"/>
          <p:cNvSpPr/>
          <p:nvPr/>
        </p:nvSpPr>
        <p:spPr>
          <a:xfrm>
            <a:off x="5282003" y="30136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8" name="Google Shape;1418;p48"/>
          <p:cNvSpPr/>
          <p:nvPr/>
        </p:nvSpPr>
        <p:spPr>
          <a:xfrm>
            <a:off x="5281946" y="37886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9" name="Google Shape;1419;p48"/>
          <p:cNvSpPr/>
          <p:nvPr/>
        </p:nvSpPr>
        <p:spPr>
          <a:xfrm>
            <a:off x="3862126" y="456531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0" name="Google Shape;1420;p48"/>
          <p:cNvSpPr/>
          <p:nvPr/>
        </p:nvSpPr>
        <p:spPr>
          <a:xfrm>
            <a:off x="5282518" y="45654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1" name="Google Shape;1421;p48"/>
          <p:cNvSpPr/>
          <p:nvPr/>
        </p:nvSpPr>
        <p:spPr>
          <a:xfrm>
            <a:off x="4575497" y="49576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2" name="Google Shape;1422;p48"/>
          <p:cNvSpPr/>
          <p:nvPr/>
        </p:nvSpPr>
        <p:spPr>
          <a:xfrm>
            <a:off x="3151085" y="4944999"/>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3" name="Google Shape;1423;p48"/>
          <p:cNvSpPr/>
          <p:nvPr/>
        </p:nvSpPr>
        <p:spPr>
          <a:xfrm>
            <a:off x="3850704" y="5341868"/>
            <a:ext cx="889385" cy="76671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4" name="Google Shape;1424;p48"/>
          <p:cNvSpPr/>
          <p:nvPr/>
        </p:nvSpPr>
        <p:spPr>
          <a:xfrm>
            <a:off x="2443139" y="53192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5" name="Google Shape;1425;p48"/>
          <p:cNvSpPr/>
          <p:nvPr/>
        </p:nvSpPr>
        <p:spPr>
          <a:xfrm>
            <a:off x="3137045" y="571613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6" name="Google Shape;1426;p48"/>
          <p:cNvSpPr/>
          <p:nvPr/>
        </p:nvSpPr>
        <p:spPr>
          <a:xfrm>
            <a:off x="1743450" y="570343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7" name="Google Shape;1427;p48"/>
          <p:cNvSpPr/>
          <p:nvPr/>
        </p:nvSpPr>
        <p:spPr>
          <a:xfrm>
            <a:off x="2455839" y="454811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8" name="Google Shape;1428;p48"/>
          <p:cNvSpPr/>
          <p:nvPr/>
        </p:nvSpPr>
        <p:spPr>
          <a:xfrm>
            <a:off x="5282518" y="534041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9" name="Google Shape;1429;p48"/>
          <p:cNvSpPr/>
          <p:nvPr/>
        </p:nvSpPr>
        <p:spPr>
          <a:xfrm>
            <a:off x="4575497" y="572832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0" name="Google Shape;1430;p48"/>
          <p:cNvSpPr/>
          <p:nvPr/>
        </p:nvSpPr>
        <p:spPr>
          <a:xfrm>
            <a:off x="5976329" y="26216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1" name="Google Shape;1431;p48"/>
          <p:cNvSpPr/>
          <p:nvPr/>
        </p:nvSpPr>
        <p:spPr>
          <a:xfrm>
            <a:off x="1749800" y="4928713"/>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2" name="Google Shape;1432;p48"/>
          <p:cNvSpPr/>
          <p:nvPr/>
        </p:nvSpPr>
        <p:spPr>
          <a:xfrm>
            <a:off x="6678520" y="223217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3" name="Google Shape;1433;p48"/>
          <p:cNvSpPr/>
          <p:nvPr/>
        </p:nvSpPr>
        <p:spPr>
          <a:xfrm>
            <a:off x="6686098" y="300854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4" name="Google Shape;1434;p48"/>
          <p:cNvSpPr/>
          <p:nvPr/>
        </p:nvSpPr>
        <p:spPr>
          <a:xfrm>
            <a:off x="7386184" y="260964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5" name="Google Shape;1435;p48"/>
          <p:cNvSpPr/>
          <p:nvPr/>
        </p:nvSpPr>
        <p:spPr>
          <a:xfrm>
            <a:off x="7389516" y="339199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6" name="Google Shape;1436;p48"/>
          <p:cNvSpPr/>
          <p:nvPr/>
        </p:nvSpPr>
        <p:spPr>
          <a:xfrm>
            <a:off x="8095451" y="300776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7" name="Google Shape;1437;p48"/>
          <p:cNvSpPr/>
          <p:nvPr/>
        </p:nvSpPr>
        <p:spPr>
          <a:xfrm>
            <a:off x="8103838" y="222582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8" name="Google Shape;1438;p48"/>
          <p:cNvSpPr/>
          <p:nvPr/>
        </p:nvSpPr>
        <p:spPr>
          <a:xfrm>
            <a:off x="8092431" y="378562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9" name="Google Shape;1439;p48"/>
          <p:cNvSpPr/>
          <p:nvPr/>
        </p:nvSpPr>
        <p:spPr>
          <a:xfrm>
            <a:off x="6683802" y="37799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0" name="Google Shape;1440;p48"/>
          <p:cNvSpPr/>
          <p:nvPr/>
        </p:nvSpPr>
        <p:spPr>
          <a:xfrm>
            <a:off x="7384344" y="417290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1" name="Google Shape;1441;p48"/>
          <p:cNvSpPr/>
          <p:nvPr/>
        </p:nvSpPr>
        <p:spPr>
          <a:xfrm>
            <a:off x="8804495" y="340269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2" name="Google Shape;1442;p48"/>
          <p:cNvSpPr/>
          <p:nvPr/>
        </p:nvSpPr>
        <p:spPr>
          <a:xfrm>
            <a:off x="8804494" y="418174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3" name="Google Shape;1443;p48"/>
          <p:cNvSpPr/>
          <p:nvPr/>
        </p:nvSpPr>
        <p:spPr>
          <a:xfrm>
            <a:off x="8097566" y="456698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4" name="Google Shape;1444;p48"/>
          <p:cNvSpPr/>
          <p:nvPr/>
        </p:nvSpPr>
        <p:spPr>
          <a:xfrm>
            <a:off x="6684870" y="455106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5" name="Google Shape;1445;p48"/>
          <p:cNvSpPr/>
          <p:nvPr/>
        </p:nvSpPr>
        <p:spPr>
          <a:xfrm>
            <a:off x="7391000" y="494710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6" name="Google Shape;1446;p48"/>
          <p:cNvSpPr/>
          <p:nvPr/>
        </p:nvSpPr>
        <p:spPr>
          <a:xfrm>
            <a:off x="8805384" y="4958375"/>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7" name="Google Shape;1447;p48"/>
          <p:cNvSpPr/>
          <p:nvPr/>
        </p:nvSpPr>
        <p:spPr>
          <a:xfrm>
            <a:off x="9515295" y="379777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8" name="Google Shape;1448;p48"/>
          <p:cNvSpPr/>
          <p:nvPr/>
        </p:nvSpPr>
        <p:spPr>
          <a:xfrm>
            <a:off x="8092634" y="534753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9" name="Google Shape;1449;p48"/>
          <p:cNvSpPr/>
          <p:nvPr/>
        </p:nvSpPr>
        <p:spPr>
          <a:xfrm>
            <a:off x="6695075" y="5326827"/>
            <a:ext cx="846284" cy="729555"/>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0" name="Google Shape;1450;p48"/>
          <p:cNvSpPr/>
          <p:nvPr/>
        </p:nvSpPr>
        <p:spPr>
          <a:xfrm>
            <a:off x="7365593" y="5727650"/>
            <a:ext cx="879919" cy="7585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1" name="Google Shape;1451;p48"/>
          <p:cNvSpPr/>
          <p:nvPr/>
        </p:nvSpPr>
        <p:spPr>
          <a:xfrm>
            <a:off x="8800880" y="574540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2" name="Google Shape;1452;p48"/>
          <p:cNvSpPr/>
          <p:nvPr/>
        </p:nvSpPr>
        <p:spPr>
          <a:xfrm>
            <a:off x="10919337" y="2222071"/>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3" name="Google Shape;1453;p48"/>
          <p:cNvSpPr/>
          <p:nvPr/>
        </p:nvSpPr>
        <p:spPr>
          <a:xfrm>
            <a:off x="9506931" y="53614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4" name="Google Shape;1454;p48"/>
          <p:cNvSpPr/>
          <p:nvPr/>
        </p:nvSpPr>
        <p:spPr>
          <a:xfrm>
            <a:off x="10226161" y="419066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5" name="Google Shape;1455;p48"/>
          <p:cNvSpPr/>
          <p:nvPr/>
        </p:nvSpPr>
        <p:spPr>
          <a:xfrm>
            <a:off x="5976910" y="339300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6" name="Google Shape;1456;p48"/>
          <p:cNvSpPr/>
          <p:nvPr/>
        </p:nvSpPr>
        <p:spPr>
          <a:xfrm>
            <a:off x="5980025" y="416971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7" name="Google Shape;1457;p48"/>
          <p:cNvSpPr/>
          <p:nvPr/>
        </p:nvSpPr>
        <p:spPr>
          <a:xfrm>
            <a:off x="5986419" y="49449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8" name="Google Shape;1458;p48"/>
          <p:cNvSpPr/>
          <p:nvPr/>
        </p:nvSpPr>
        <p:spPr>
          <a:xfrm>
            <a:off x="8805043" y="262269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59" name="Google Shape;1459;p48"/>
          <p:cNvSpPr/>
          <p:nvPr/>
        </p:nvSpPr>
        <p:spPr>
          <a:xfrm>
            <a:off x="9515284" y="301696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0" name="Google Shape;1460;p48"/>
          <p:cNvSpPr/>
          <p:nvPr/>
        </p:nvSpPr>
        <p:spPr>
          <a:xfrm>
            <a:off x="9504601" y="223785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1" name="Google Shape;1461;p48"/>
          <p:cNvSpPr/>
          <p:nvPr/>
        </p:nvSpPr>
        <p:spPr>
          <a:xfrm>
            <a:off x="10217769" y="262358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2" name="Google Shape;1462;p48"/>
          <p:cNvSpPr/>
          <p:nvPr/>
        </p:nvSpPr>
        <p:spPr>
          <a:xfrm>
            <a:off x="10230394" y="3406369"/>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3" name="Google Shape;1463;p48"/>
          <p:cNvSpPr/>
          <p:nvPr/>
        </p:nvSpPr>
        <p:spPr>
          <a:xfrm>
            <a:off x="9513009" y="457859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4" name="Google Shape;1464;p48"/>
          <p:cNvSpPr/>
          <p:nvPr/>
        </p:nvSpPr>
        <p:spPr>
          <a:xfrm>
            <a:off x="10944250" y="301696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5" name="Google Shape;1465;p48"/>
          <p:cNvSpPr/>
          <p:nvPr/>
        </p:nvSpPr>
        <p:spPr>
          <a:xfrm>
            <a:off x="10939057" y="3804854"/>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6" name="Google Shape;1466;p48"/>
          <p:cNvSpPr txBox="1"/>
          <p:nvPr/>
        </p:nvSpPr>
        <p:spPr>
          <a:xfrm>
            <a:off x="474527" y="2860730"/>
            <a:ext cx="661339" cy="42760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Dystrybucja numeryczna</a:t>
            </a:r>
            <a:endParaRPr b="0" i="0" sz="800" u="none" cap="none" strike="noStrike">
              <a:solidFill>
                <a:schemeClr val="lt1"/>
              </a:solidFill>
              <a:latin typeface="Arial"/>
              <a:ea typeface="Arial"/>
              <a:cs typeface="Arial"/>
              <a:sym typeface="Arial"/>
            </a:endParaRPr>
          </a:p>
        </p:txBody>
      </p:sp>
      <p:sp>
        <p:nvSpPr>
          <p:cNvPr id="1467" name="Google Shape;1467;p48"/>
          <p:cNvSpPr txBox="1"/>
          <p:nvPr/>
        </p:nvSpPr>
        <p:spPr>
          <a:xfrm>
            <a:off x="1152351" y="2489299"/>
            <a:ext cx="66133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Dystrybucja ważona</a:t>
            </a:r>
            <a:endParaRPr b="0" i="0" sz="800" u="none" cap="none" strike="noStrike">
              <a:solidFill>
                <a:schemeClr val="lt1"/>
              </a:solidFill>
              <a:latin typeface="Arial"/>
              <a:ea typeface="Arial"/>
              <a:cs typeface="Arial"/>
              <a:sym typeface="Arial"/>
            </a:endParaRPr>
          </a:p>
        </p:txBody>
      </p:sp>
      <p:sp>
        <p:nvSpPr>
          <p:cNvPr id="1468" name="Google Shape;1468;p48"/>
          <p:cNvSpPr txBox="1"/>
          <p:nvPr/>
        </p:nvSpPr>
        <p:spPr>
          <a:xfrm>
            <a:off x="1636242" y="2940263"/>
            <a:ext cx="1106047" cy="18312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Price index</a:t>
            </a:r>
            <a:endParaRPr b="0" i="0" sz="800" u="none" cap="none" strike="noStrike">
              <a:solidFill>
                <a:schemeClr val="lt1"/>
              </a:solidFill>
              <a:latin typeface="Arial"/>
              <a:ea typeface="Arial"/>
              <a:cs typeface="Arial"/>
              <a:sym typeface="Arial"/>
            </a:endParaRPr>
          </a:p>
        </p:txBody>
      </p:sp>
      <p:sp>
        <p:nvSpPr>
          <p:cNvPr id="1469" name="Google Shape;1469;p48"/>
          <p:cNvSpPr txBox="1"/>
          <p:nvPr/>
        </p:nvSpPr>
        <p:spPr>
          <a:xfrm>
            <a:off x="1926919" y="3638769"/>
            <a:ext cx="517403" cy="29371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Volume on deal</a:t>
            </a:r>
            <a:endParaRPr b="0" i="0" sz="800" u="none" cap="none" strike="noStrike">
              <a:solidFill>
                <a:schemeClr val="lt1"/>
              </a:solidFill>
              <a:latin typeface="Arial"/>
              <a:ea typeface="Arial"/>
              <a:cs typeface="Arial"/>
              <a:sym typeface="Arial"/>
            </a:endParaRPr>
          </a:p>
        </p:txBody>
      </p:sp>
      <p:sp>
        <p:nvSpPr>
          <p:cNvPr id="1470" name="Google Shape;1470;p48"/>
          <p:cNvSpPr txBox="1"/>
          <p:nvPr/>
        </p:nvSpPr>
        <p:spPr>
          <a:xfrm>
            <a:off x="469447" y="3583000"/>
            <a:ext cx="637161"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Udział w półce / Share of shelf</a:t>
            </a:r>
            <a:endParaRPr b="0" i="0" sz="800" u="none" cap="none" strike="noStrike">
              <a:solidFill>
                <a:schemeClr val="lt1"/>
              </a:solidFill>
              <a:latin typeface="Arial"/>
              <a:ea typeface="Arial"/>
              <a:cs typeface="Arial"/>
              <a:sym typeface="Arial"/>
            </a:endParaRPr>
          </a:p>
        </p:txBody>
      </p:sp>
      <p:sp>
        <p:nvSpPr>
          <p:cNvPr id="1471" name="Google Shape;1471;p48"/>
          <p:cNvSpPr txBox="1"/>
          <p:nvPr/>
        </p:nvSpPr>
        <p:spPr>
          <a:xfrm>
            <a:off x="429720" y="4257020"/>
            <a:ext cx="693511" cy="60406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Udział</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w ekspozycji</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(total                          i dodatkowej)</a:t>
            </a:r>
            <a:endParaRPr b="0" i="0" sz="800" u="none" cap="none" strike="noStrike">
              <a:solidFill>
                <a:schemeClr val="lt1"/>
              </a:solidFill>
              <a:latin typeface="Arial"/>
              <a:ea typeface="Arial"/>
              <a:cs typeface="Arial"/>
              <a:sym typeface="Arial"/>
            </a:endParaRPr>
          </a:p>
        </p:txBody>
      </p:sp>
      <p:sp>
        <p:nvSpPr>
          <p:cNvPr id="1472" name="Google Shape;1472;p48"/>
          <p:cNvSpPr txBox="1"/>
          <p:nvPr/>
        </p:nvSpPr>
        <p:spPr>
          <a:xfrm>
            <a:off x="1084564" y="3161861"/>
            <a:ext cx="82494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Widoczność  w punkcie sprzedaży</a:t>
            </a:r>
            <a:endParaRPr/>
          </a:p>
        </p:txBody>
      </p:sp>
      <p:sp>
        <p:nvSpPr>
          <p:cNvPr id="1473" name="Google Shape;1473;p48"/>
          <p:cNvSpPr txBox="1"/>
          <p:nvPr/>
        </p:nvSpPr>
        <p:spPr>
          <a:xfrm>
            <a:off x="1083622" y="3861971"/>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Pokrycie przez portfolio (portfolio coverage)</a:t>
            </a:r>
            <a:endParaRPr/>
          </a:p>
        </p:txBody>
      </p:sp>
      <p:sp>
        <p:nvSpPr>
          <p:cNvPr id="1474" name="Google Shape;1474;p48"/>
          <p:cNvSpPr txBox="1"/>
          <p:nvPr/>
        </p:nvSpPr>
        <p:spPr>
          <a:xfrm>
            <a:off x="2476712" y="2429321"/>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komunikacji</a:t>
            </a:r>
            <a:endParaRPr/>
          </a:p>
        </p:txBody>
      </p:sp>
      <p:sp>
        <p:nvSpPr>
          <p:cNvPr id="1475" name="Google Shape;1475;p48"/>
          <p:cNvSpPr txBox="1"/>
          <p:nvPr/>
        </p:nvSpPr>
        <p:spPr>
          <a:xfrm>
            <a:off x="3305576" y="2858631"/>
            <a:ext cx="58144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Voice</a:t>
            </a:r>
            <a:endParaRPr/>
          </a:p>
        </p:txBody>
      </p:sp>
      <p:sp>
        <p:nvSpPr>
          <p:cNvPr id="1476" name="Google Shape;1476;p48"/>
          <p:cNvSpPr txBox="1"/>
          <p:nvPr/>
        </p:nvSpPr>
        <p:spPr>
          <a:xfrm>
            <a:off x="3895072" y="2442588"/>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Search</a:t>
            </a:r>
            <a:endParaRPr b="0" i="0" sz="800" u="none" cap="none" strike="noStrike">
              <a:solidFill>
                <a:srgbClr val="FFFFFF"/>
              </a:solidFill>
              <a:latin typeface="Arial"/>
              <a:ea typeface="Arial"/>
              <a:cs typeface="Arial"/>
              <a:sym typeface="Arial"/>
            </a:endParaRPr>
          </a:p>
        </p:txBody>
      </p:sp>
      <p:sp>
        <p:nvSpPr>
          <p:cNvPr id="1477" name="Google Shape;1477;p48"/>
          <p:cNvSpPr txBox="1"/>
          <p:nvPr/>
        </p:nvSpPr>
        <p:spPr>
          <a:xfrm>
            <a:off x="2494645" y="3230495"/>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komunikacji</a:t>
            </a:r>
            <a:endParaRPr/>
          </a:p>
        </p:txBody>
      </p:sp>
      <p:sp>
        <p:nvSpPr>
          <p:cNvPr id="1478" name="Google Shape;1478;p48"/>
          <p:cNvSpPr txBox="1"/>
          <p:nvPr/>
        </p:nvSpPr>
        <p:spPr>
          <a:xfrm>
            <a:off x="4597790" y="28159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Spend</a:t>
            </a:r>
            <a:endParaRPr b="0" i="0" sz="800" u="none" cap="none" strike="noStrike">
              <a:solidFill>
                <a:srgbClr val="FFFFFF"/>
              </a:solidFill>
              <a:latin typeface="Arial"/>
              <a:ea typeface="Arial"/>
              <a:cs typeface="Arial"/>
              <a:sym typeface="Arial"/>
            </a:endParaRPr>
          </a:p>
        </p:txBody>
      </p:sp>
      <p:sp>
        <p:nvSpPr>
          <p:cNvPr id="1479" name="Google Shape;1479;p48"/>
          <p:cNvSpPr txBox="1"/>
          <p:nvPr/>
        </p:nvSpPr>
        <p:spPr>
          <a:xfrm>
            <a:off x="3157348" y="3647136"/>
            <a:ext cx="91818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Wyświetlenia, </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Odsłony</a:t>
            </a:r>
            <a:endParaRPr/>
          </a:p>
        </p:txBody>
      </p:sp>
      <p:sp>
        <p:nvSpPr>
          <p:cNvPr id="1480" name="Google Shape;1480;p48"/>
          <p:cNvSpPr txBox="1"/>
          <p:nvPr/>
        </p:nvSpPr>
        <p:spPr>
          <a:xfrm>
            <a:off x="3896650" y="32145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Widoczność (viewability)</a:t>
            </a:r>
            <a:endParaRPr/>
          </a:p>
        </p:txBody>
      </p:sp>
      <p:sp>
        <p:nvSpPr>
          <p:cNvPr id="1481" name="Google Shape;1481;p48"/>
          <p:cNvSpPr txBox="1"/>
          <p:nvPr/>
        </p:nvSpPr>
        <p:spPr>
          <a:xfrm>
            <a:off x="5305551" y="405285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WoA,</a:t>
            </a:r>
            <a:endParaRPr/>
          </a:p>
        </p:txBody>
      </p:sp>
      <p:sp>
        <p:nvSpPr>
          <p:cNvPr id="1482" name="Google Shape;1482;p48"/>
          <p:cNvSpPr txBox="1"/>
          <p:nvPr/>
        </p:nvSpPr>
        <p:spPr>
          <a:xfrm>
            <a:off x="4562461" y="3561641"/>
            <a:ext cx="91531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Popularność / Unikalność assetów</a:t>
            </a:r>
            <a:endParaRPr b="0" i="0" sz="800" u="none" cap="none" strike="noStrike">
              <a:solidFill>
                <a:srgbClr val="FFFFFF"/>
              </a:solidFill>
              <a:latin typeface="Arial"/>
              <a:ea typeface="Arial"/>
              <a:cs typeface="Arial"/>
              <a:sym typeface="Arial"/>
            </a:endParaRPr>
          </a:p>
        </p:txBody>
      </p:sp>
      <p:sp>
        <p:nvSpPr>
          <p:cNvPr id="1483" name="Google Shape;1483;p48"/>
          <p:cNvSpPr txBox="1"/>
          <p:nvPr/>
        </p:nvSpPr>
        <p:spPr>
          <a:xfrm>
            <a:off x="4580711" y="441101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Aggressivity index</a:t>
            </a:r>
            <a:endParaRPr/>
          </a:p>
        </p:txBody>
      </p:sp>
      <p:sp>
        <p:nvSpPr>
          <p:cNvPr id="1484" name="Google Shape;1484;p48"/>
          <p:cNvSpPr txBox="1"/>
          <p:nvPr/>
        </p:nvSpPr>
        <p:spPr>
          <a:xfrm>
            <a:off x="5310586" y="3290544"/>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VTR</a:t>
            </a:r>
            <a:endParaRPr/>
          </a:p>
        </p:txBody>
      </p:sp>
      <p:sp>
        <p:nvSpPr>
          <p:cNvPr id="1485" name="Google Shape;1485;p48"/>
          <p:cNvSpPr txBox="1"/>
          <p:nvPr/>
        </p:nvSpPr>
        <p:spPr>
          <a:xfrm>
            <a:off x="2487945" y="400362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Wizyty  / sesje na stronie</a:t>
            </a:r>
            <a:endParaRPr/>
          </a:p>
        </p:txBody>
      </p:sp>
      <p:sp>
        <p:nvSpPr>
          <p:cNvPr id="1486" name="Google Shape;1486;p48"/>
          <p:cNvSpPr txBox="1"/>
          <p:nvPr/>
        </p:nvSpPr>
        <p:spPr>
          <a:xfrm>
            <a:off x="3890117" y="4048152"/>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Ad recall</a:t>
            </a:r>
            <a:endParaRPr b="0" i="0" sz="800" u="none" cap="none" strike="noStrike">
              <a:solidFill>
                <a:srgbClr val="FFFFFF"/>
              </a:solidFill>
              <a:latin typeface="Arial"/>
              <a:ea typeface="Arial"/>
              <a:cs typeface="Arial"/>
              <a:sym typeface="Arial"/>
            </a:endParaRPr>
          </a:p>
        </p:txBody>
      </p:sp>
      <p:sp>
        <p:nvSpPr>
          <p:cNvPr id="1487" name="Google Shape;1487;p48"/>
          <p:cNvSpPr txBox="1"/>
          <p:nvPr/>
        </p:nvSpPr>
        <p:spPr>
          <a:xfrm>
            <a:off x="5240145" y="4812333"/>
            <a:ext cx="94374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Zaangażo-</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wanie</a:t>
            </a:r>
            <a:endParaRPr b="0" i="0" sz="800" u="none" cap="none" strike="noStrike">
              <a:solidFill>
                <a:srgbClr val="FFFFFF"/>
              </a:solidFill>
              <a:latin typeface="Arial"/>
              <a:ea typeface="Arial"/>
              <a:cs typeface="Arial"/>
              <a:sym typeface="Arial"/>
            </a:endParaRPr>
          </a:p>
        </p:txBody>
      </p:sp>
      <p:sp>
        <p:nvSpPr>
          <p:cNvPr id="1488" name="Google Shape;1488;p48"/>
          <p:cNvSpPr txBox="1"/>
          <p:nvPr/>
        </p:nvSpPr>
        <p:spPr>
          <a:xfrm>
            <a:off x="3133549" y="4289113"/>
            <a:ext cx="9015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Konwersja (last click, atryb.</a:t>
            </a:r>
            <a:r>
              <a:rPr b="0" i="0" lang="pl-PL" sz="800" u="none" cap="none" strike="noStrike">
                <a:solidFill>
                  <a:srgbClr val="FFFFFF"/>
                </a:solidFill>
                <a:latin typeface="Arial"/>
                <a:ea typeface="Arial"/>
                <a:cs typeface="Arial"/>
                <a:sym typeface="Arial"/>
              </a:rPr>
              <a:t>) </a:t>
            </a:r>
            <a:endParaRPr b="0" i="0" sz="800" u="none" cap="none" strike="noStrike">
              <a:solidFill>
                <a:srgbClr val="FFFFFF"/>
              </a:solidFill>
              <a:latin typeface="Arial"/>
              <a:ea typeface="Arial"/>
              <a:cs typeface="Arial"/>
              <a:sym typeface="Arial"/>
            </a:endParaRPr>
          </a:p>
        </p:txBody>
      </p:sp>
      <p:sp>
        <p:nvSpPr>
          <p:cNvPr id="1489" name="Google Shape;1489;p48"/>
          <p:cNvSpPr txBox="1"/>
          <p:nvPr/>
        </p:nvSpPr>
        <p:spPr>
          <a:xfrm>
            <a:off x="2481161" y="4808721"/>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AVE</a:t>
            </a:r>
            <a:endParaRPr/>
          </a:p>
        </p:txBody>
      </p:sp>
      <p:sp>
        <p:nvSpPr>
          <p:cNvPr id="1490" name="Google Shape;1490;p48"/>
          <p:cNvSpPr txBox="1"/>
          <p:nvPr/>
        </p:nvSpPr>
        <p:spPr>
          <a:xfrm>
            <a:off x="3877658" y="4776288"/>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z treścią na stronie</a:t>
            </a:r>
            <a:endParaRPr/>
          </a:p>
        </p:txBody>
      </p:sp>
      <p:sp>
        <p:nvSpPr>
          <p:cNvPr id="1491" name="Google Shape;1491;p48"/>
          <p:cNvSpPr txBox="1"/>
          <p:nvPr/>
        </p:nvSpPr>
        <p:spPr>
          <a:xfrm>
            <a:off x="3175324" y="5013764"/>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Efektywność kosztowa (jak np. CPL, CPM, CPC, CPS)</a:t>
            </a:r>
            <a:endParaRPr/>
          </a:p>
        </p:txBody>
      </p:sp>
      <p:sp>
        <p:nvSpPr>
          <p:cNvPr id="1492" name="Google Shape;1492;p48"/>
          <p:cNvSpPr txBox="1"/>
          <p:nvPr/>
        </p:nvSpPr>
        <p:spPr>
          <a:xfrm>
            <a:off x="1775123" y="5019756"/>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Widoczny zasięg (viewable reach)</a:t>
            </a:r>
            <a:endParaRPr/>
          </a:p>
        </p:txBody>
      </p:sp>
      <p:sp>
        <p:nvSpPr>
          <p:cNvPr id="1493" name="Google Shape;1493;p48"/>
          <p:cNvSpPr txBox="1"/>
          <p:nvPr/>
        </p:nvSpPr>
        <p:spPr>
          <a:xfrm>
            <a:off x="2468355" y="556570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Bounce rate</a:t>
            </a:r>
            <a:endParaRPr b="0" i="0" sz="800" u="none" cap="none" strike="noStrike">
              <a:solidFill>
                <a:srgbClr val="FFFFFF"/>
              </a:solidFill>
              <a:latin typeface="Arial"/>
              <a:ea typeface="Arial"/>
              <a:cs typeface="Arial"/>
              <a:sym typeface="Arial"/>
            </a:endParaRPr>
          </a:p>
        </p:txBody>
      </p:sp>
      <p:sp>
        <p:nvSpPr>
          <p:cNvPr id="1494" name="Google Shape;1494;p48"/>
          <p:cNvSpPr txBox="1"/>
          <p:nvPr/>
        </p:nvSpPr>
        <p:spPr>
          <a:xfrm>
            <a:off x="1763717" y="5859201"/>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1495" name="Google Shape;1495;p48"/>
          <p:cNvSpPr txBox="1"/>
          <p:nvPr/>
        </p:nvSpPr>
        <p:spPr>
          <a:xfrm>
            <a:off x="3179205" y="5817012"/>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w </a:t>
            </a:r>
            <a:r>
              <a:rPr b="0" i="0" lang="pl-PL" sz="800" u="none" cap="none" strike="noStrike">
                <a:solidFill>
                  <a:srgbClr val="FFFFFF"/>
                </a:solidFill>
                <a:latin typeface="Arial"/>
                <a:ea typeface="Arial"/>
                <a:cs typeface="Arial"/>
                <a:sym typeface="Arial"/>
              </a:rPr>
              <a:t>Grupie</a:t>
            </a:r>
            <a:r>
              <a:rPr b="0" i="0" lang="pl-PL" sz="800" u="none" cap="none" strike="noStrike">
                <a:solidFill>
                  <a:srgbClr val="FFFFFF"/>
                </a:solidFill>
                <a:latin typeface="Arial"/>
                <a:ea typeface="Arial"/>
                <a:cs typeface="Arial"/>
                <a:sym typeface="Arial"/>
              </a:rPr>
              <a:t> (in target reach)</a:t>
            </a:r>
            <a:endParaRPr/>
          </a:p>
        </p:txBody>
      </p:sp>
      <p:sp>
        <p:nvSpPr>
          <p:cNvPr id="1496" name="Google Shape;1496;p48"/>
          <p:cNvSpPr txBox="1"/>
          <p:nvPr/>
        </p:nvSpPr>
        <p:spPr>
          <a:xfrm>
            <a:off x="3864871" y="5535572"/>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Unikalni użytkownicy</a:t>
            </a:r>
            <a:endParaRPr/>
          </a:p>
        </p:txBody>
      </p:sp>
      <p:sp>
        <p:nvSpPr>
          <p:cNvPr id="1497" name="Google Shape;1497;p48"/>
          <p:cNvSpPr txBox="1"/>
          <p:nvPr/>
        </p:nvSpPr>
        <p:spPr>
          <a:xfrm>
            <a:off x="4600120" y="5151070"/>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Realni użytkownicy</a:t>
            </a:r>
            <a:endParaRPr/>
          </a:p>
        </p:txBody>
      </p:sp>
      <p:sp>
        <p:nvSpPr>
          <p:cNvPr id="1498" name="Google Shape;1498;p48"/>
          <p:cNvSpPr txBox="1"/>
          <p:nvPr/>
        </p:nvSpPr>
        <p:spPr>
          <a:xfrm>
            <a:off x="5949156" y="4971800"/>
            <a:ext cx="91076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Uwaga (attention), wyświetlenia   z uwagą, czas z uwagą</a:t>
            </a:r>
            <a:endParaRPr/>
          </a:p>
        </p:txBody>
      </p:sp>
      <p:sp>
        <p:nvSpPr>
          <p:cNvPr id="1499" name="Google Shape;1499;p48"/>
          <p:cNvSpPr txBox="1"/>
          <p:nvPr/>
        </p:nvSpPr>
        <p:spPr>
          <a:xfrm>
            <a:off x="4583295" y="598764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CTR</a:t>
            </a:r>
            <a:endParaRPr b="0" i="0" sz="800" u="none" cap="none" strike="noStrike">
              <a:solidFill>
                <a:srgbClr val="FFFFFF"/>
              </a:solidFill>
              <a:latin typeface="Arial"/>
              <a:ea typeface="Arial"/>
              <a:cs typeface="Arial"/>
              <a:sym typeface="Arial"/>
            </a:endParaRPr>
          </a:p>
        </p:txBody>
      </p:sp>
      <p:sp>
        <p:nvSpPr>
          <p:cNvPr id="1500" name="Google Shape;1500;p48"/>
          <p:cNvSpPr txBox="1"/>
          <p:nvPr/>
        </p:nvSpPr>
        <p:spPr>
          <a:xfrm>
            <a:off x="5305096" y="5483168"/>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1501" name="Google Shape;1501;p48"/>
          <p:cNvSpPr/>
          <p:nvPr/>
        </p:nvSpPr>
        <p:spPr>
          <a:xfrm>
            <a:off x="10224209" y="4980283"/>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02" name="Google Shape;1502;p48"/>
          <p:cNvSpPr/>
          <p:nvPr/>
        </p:nvSpPr>
        <p:spPr>
          <a:xfrm>
            <a:off x="10939583" y="4586341"/>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03" name="Google Shape;1503;p48"/>
          <p:cNvSpPr/>
          <p:nvPr/>
        </p:nvSpPr>
        <p:spPr>
          <a:xfrm>
            <a:off x="1051129" y="530866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04" name="Google Shape;1504;p48"/>
          <p:cNvSpPr/>
          <p:nvPr/>
        </p:nvSpPr>
        <p:spPr>
          <a:xfrm>
            <a:off x="351996" y="569160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05" name="Google Shape;1505;p48"/>
          <p:cNvSpPr txBox="1"/>
          <p:nvPr/>
        </p:nvSpPr>
        <p:spPr>
          <a:xfrm>
            <a:off x="1089351" y="557009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AvVT</a:t>
            </a:r>
            <a:endParaRPr b="0" i="0" sz="800" u="none" cap="none" strike="noStrike">
              <a:solidFill>
                <a:srgbClr val="FFFFFF"/>
              </a:solidFill>
              <a:latin typeface="Arial"/>
              <a:ea typeface="Arial"/>
              <a:cs typeface="Arial"/>
              <a:sym typeface="Arial"/>
            </a:endParaRPr>
          </a:p>
        </p:txBody>
      </p:sp>
      <p:sp>
        <p:nvSpPr>
          <p:cNvPr id="1506" name="Google Shape;1506;p48"/>
          <p:cNvSpPr txBox="1"/>
          <p:nvPr/>
        </p:nvSpPr>
        <p:spPr>
          <a:xfrm>
            <a:off x="365324" y="594809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GRP</a:t>
            </a:r>
            <a:endParaRPr/>
          </a:p>
        </p:txBody>
      </p:sp>
      <p:sp>
        <p:nvSpPr>
          <p:cNvPr id="1507" name="Google Shape;1507;p48"/>
          <p:cNvSpPr txBox="1"/>
          <p:nvPr/>
        </p:nvSpPr>
        <p:spPr>
          <a:xfrm>
            <a:off x="6015122" y="2866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Awareness</a:t>
            </a:r>
            <a:endParaRPr b="0" i="0" sz="800" u="none" cap="none" strike="noStrike">
              <a:solidFill>
                <a:srgbClr val="FFFFFF"/>
              </a:solidFill>
              <a:latin typeface="Arial"/>
              <a:ea typeface="Arial"/>
              <a:cs typeface="Arial"/>
              <a:sym typeface="Arial"/>
            </a:endParaRPr>
          </a:p>
        </p:txBody>
      </p:sp>
      <p:sp>
        <p:nvSpPr>
          <p:cNvPr id="1508" name="Google Shape;1508;p48"/>
          <p:cNvSpPr txBox="1"/>
          <p:nvPr/>
        </p:nvSpPr>
        <p:spPr>
          <a:xfrm>
            <a:off x="6702290" y="2485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Penetracja</a:t>
            </a:r>
            <a:endParaRPr/>
          </a:p>
        </p:txBody>
      </p:sp>
      <p:sp>
        <p:nvSpPr>
          <p:cNvPr id="1509" name="Google Shape;1509;p48"/>
          <p:cNvSpPr txBox="1"/>
          <p:nvPr/>
        </p:nvSpPr>
        <p:spPr>
          <a:xfrm>
            <a:off x="7406609" y="2751611"/>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a:t>
            </a:r>
            <a:br>
              <a:rPr b="0" i="0" lang="pl-PL" sz="800" u="none" cap="none" strike="noStrike">
                <a:solidFill>
                  <a:srgbClr val="FFFFFF"/>
                </a:solidFill>
                <a:latin typeface="Arial"/>
                <a:ea typeface="Arial"/>
                <a:cs typeface="Arial"/>
                <a:sym typeface="Arial"/>
              </a:rPr>
            </a:br>
            <a:r>
              <a:rPr b="0" i="0" lang="pl-PL" sz="800" u="none" cap="none" strike="noStrike">
                <a:solidFill>
                  <a:srgbClr val="FFFFFF"/>
                </a:solidFill>
                <a:latin typeface="Arial"/>
                <a:ea typeface="Arial"/>
                <a:cs typeface="Arial"/>
                <a:sym typeface="Arial"/>
              </a:rPr>
              <a:t>w rynku ilościowy</a:t>
            </a:r>
            <a:endParaRPr/>
          </a:p>
        </p:txBody>
      </p:sp>
      <p:sp>
        <p:nvSpPr>
          <p:cNvPr id="1510" name="Google Shape;1510;p48"/>
          <p:cNvSpPr txBox="1"/>
          <p:nvPr/>
        </p:nvSpPr>
        <p:spPr>
          <a:xfrm>
            <a:off x="5997384" y="3647136"/>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Liking</a:t>
            </a:r>
            <a:endParaRPr b="0" i="0" sz="800" u="none" cap="none" strike="noStrike">
              <a:solidFill>
                <a:srgbClr val="FFFFFF"/>
              </a:solidFill>
              <a:latin typeface="Arial"/>
              <a:ea typeface="Arial"/>
              <a:cs typeface="Arial"/>
              <a:sym typeface="Arial"/>
            </a:endParaRPr>
          </a:p>
        </p:txBody>
      </p:sp>
      <p:sp>
        <p:nvSpPr>
          <p:cNvPr id="1511" name="Google Shape;1511;p48"/>
          <p:cNvSpPr txBox="1"/>
          <p:nvPr/>
        </p:nvSpPr>
        <p:spPr>
          <a:xfrm>
            <a:off x="6718482" y="3040092"/>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wydatku na marketing (często % na A&amp;P lub</a:t>
            </a:r>
            <a:endParaRPr/>
          </a:p>
        </p:txBody>
      </p:sp>
      <p:sp>
        <p:nvSpPr>
          <p:cNvPr id="1512" name="Google Shape;1512;p48"/>
          <p:cNvSpPr txBox="1"/>
          <p:nvPr/>
        </p:nvSpPr>
        <p:spPr>
          <a:xfrm>
            <a:off x="8101940" y="2352403"/>
            <a:ext cx="87700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a:t>
            </a:r>
            <a:br>
              <a:rPr b="0" i="0" lang="pl-PL" sz="800" u="none" cap="none" strike="noStrike">
                <a:solidFill>
                  <a:srgbClr val="FFFFFF"/>
                </a:solidFill>
                <a:latin typeface="Arial"/>
                <a:ea typeface="Arial"/>
                <a:cs typeface="Arial"/>
                <a:sym typeface="Arial"/>
              </a:rPr>
            </a:br>
            <a:r>
              <a:rPr b="0" i="0" lang="pl-PL" sz="800" u="none" cap="none" strike="noStrike">
                <a:solidFill>
                  <a:srgbClr val="FFFFFF"/>
                </a:solidFill>
                <a:latin typeface="Arial"/>
                <a:ea typeface="Arial"/>
                <a:cs typeface="Arial"/>
                <a:sym typeface="Arial"/>
              </a:rPr>
              <a:t>w rynku wartościowy</a:t>
            </a:r>
            <a:endParaRPr/>
          </a:p>
        </p:txBody>
      </p:sp>
      <p:sp>
        <p:nvSpPr>
          <p:cNvPr id="1513" name="Google Shape;1513;p48"/>
          <p:cNvSpPr txBox="1"/>
          <p:nvPr/>
        </p:nvSpPr>
        <p:spPr>
          <a:xfrm>
            <a:off x="8114888" y="327526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Meaningful</a:t>
            </a:r>
            <a:endParaRPr b="0" i="0" sz="800" u="none" cap="none" strike="noStrike">
              <a:solidFill>
                <a:srgbClr val="FFFFFF"/>
              </a:solidFill>
              <a:latin typeface="Arial"/>
              <a:ea typeface="Arial"/>
              <a:cs typeface="Arial"/>
              <a:sym typeface="Arial"/>
            </a:endParaRPr>
          </a:p>
        </p:txBody>
      </p:sp>
      <p:sp>
        <p:nvSpPr>
          <p:cNvPr id="1514" name="Google Shape;1514;p48"/>
          <p:cNvSpPr txBox="1"/>
          <p:nvPr/>
        </p:nvSpPr>
        <p:spPr>
          <a:xfrm>
            <a:off x="7415589" y="3635650"/>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Trust</a:t>
            </a:r>
            <a:endParaRPr/>
          </a:p>
        </p:txBody>
      </p:sp>
      <p:sp>
        <p:nvSpPr>
          <p:cNvPr id="1515" name="Google Shape;1515;p48"/>
          <p:cNvSpPr txBox="1"/>
          <p:nvPr/>
        </p:nvSpPr>
        <p:spPr>
          <a:xfrm>
            <a:off x="8783011" y="2796163"/>
            <a:ext cx="9230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Wyróżnialność (distinctive- ness)</a:t>
            </a:r>
            <a:endParaRPr/>
          </a:p>
        </p:txBody>
      </p:sp>
      <p:sp>
        <p:nvSpPr>
          <p:cNvPr id="1516" name="Google Shape;1516;p48"/>
          <p:cNvSpPr txBox="1"/>
          <p:nvPr/>
        </p:nvSpPr>
        <p:spPr>
          <a:xfrm>
            <a:off x="9539682" y="2365231"/>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light / medium / heavy buyers</a:t>
            </a:r>
            <a:endParaRPr b="0" i="0" sz="800" u="none" cap="none" strike="noStrike">
              <a:solidFill>
                <a:srgbClr val="FFFFFF"/>
              </a:solidFill>
              <a:latin typeface="Arial"/>
              <a:ea typeface="Arial"/>
              <a:cs typeface="Arial"/>
              <a:sym typeface="Arial"/>
            </a:endParaRPr>
          </a:p>
        </p:txBody>
      </p:sp>
      <p:sp>
        <p:nvSpPr>
          <p:cNvPr id="1517" name="Google Shape;1517;p48"/>
          <p:cNvSpPr txBox="1"/>
          <p:nvPr/>
        </p:nvSpPr>
        <p:spPr>
          <a:xfrm>
            <a:off x="8834751" y="365462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Different</a:t>
            </a:r>
            <a:endParaRPr b="0" i="0" sz="800" u="none" cap="none" strike="noStrike">
              <a:solidFill>
                <a:srgbClr val="FFFFFF"/>
              </a:solidFill>
              <a:latin typeface="Arial"/>
              <a:ea typeface="Arial"/>
              <a:cs typeface="Arial"/>
              <a:sym typeface="Arial"/>
            </a:endParaRPr>
          </a:p>
        </p:txBody>
      </p:sp>
      <p:sp>
        <p:nvSpPr>
          <p:cNvPr id="1518" name="Google Shape;1518;p48"/>
          <p:cNvSpPr txBox="1"/>
          <p:nvPr/>
        </p:nvSpPr>
        <p:spPr>
          <a:xfrm>
            <a:off x="9513638" y="3240669"/>
            <a:ext cx="870686" cy="3473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Odrzucający markę</a:t>
            </a:r>
            <a:endParaRPr/>
          </a:p>
        </p:txBody>
      </p:sp>
      <p:sp>
        <p:nvSpPr>
          <p:cNvPr id="1519" name="Google Shape;1519;p48"/>
          <p:cNvSpPr txBox="1"/>
          <p:nvPr/>
        </p:nvSpPr>
        <p:spPr>
          <a:xfrm>
            <a:off x="6707581" y="3996436"/>
            <a:ext cx="84131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Elastyczność  </a:t>
            </a:r>
            <a:r>
              <a:rPr b="0" i="0" lang="pl-PL" sz="800" u="none" cap="none" strike="noStrike">
                <a:solidFill>
                  <a:srgbClr val="FFFFFF"/>
                </a:solidFill>
                <a:latin typeface="Arial"/>
                <a:ea typeface="Arial"/>
                <a:cs typeface="Arial"/>
                <a:sym typeface="Arial"/>
              </a:rPr>
              <a:t>C</a:t>
            </a:r>
            <a:r>
              <a:rPr b="0" i="0" lang="pl-PL" sz="800" u="none" cap="none" strike="noStrike">
                <a:solidFill>
                  <a:srgbClr val="FFFFFF"/>
                </a:solidFill>
                <a:latin typeface="Arial"/>
                <a:ea typeface="Arial"/>
                <a:cs typeface="Arial"/>
                <a:sym typeface="Arial"/>
              </a:rPr>
              <a:t>enowa)</a:t>
            </a:r>
            <a:endParaRPr/>
          </a:p>
        </p:txBody>
      </p:sp>
      <p:sp>
        <p:nvSpPr>
          <p:cNvPr id="1520" name="Google Shape;1520;p48"/>
          <p:cNvSpPr txBox="1"/>
          <p:nvPr/>
        </p:nvSpPr>
        <p:spPr>
          <a:xfrm>
            <a:off x="7412778" y="443369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Salient</a:t>
            </a:r>
            <a:endParaRPr b="0" i="0" sz="800" u="none" cap="none" strike="noStrike">
              <a:solidFill>
                <a:srgbClr val="FFFFFF"/>
              </a:solidFill>
              <a:latin typeface="Arial"/>
              <a:ea typeface="Arial"/>
              <a:cs typeface="Arial"/>
              <a:sym typeface="Arial"/>
            </a:endParaRPr>
          </a:p>
        </p:txBody>
      </p:sp>
      <p:sp>
        <p:nvSpPr>
          <p:cNvPr id="1521" name="Google Shape;1521;p48"/>
          <p:cNvSpPr txBox="1"/>
          <p:nvPr/>
        </p:nvSpPr>
        <p:spPr>
          <a:xfrm>
            <a:off x="8123632" y="4009136"/>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Purchase intent</a:t>
            </a:r>
            <a:endParaRPr b="0" i="0" sz="800" u="none" cap="none" strike="noStrike">
              <a:solidFill>
                <a:srgbClr val="FFFFFF"/>
              </a:solidFill>
              <a:latin typeface="Arial"/>
              <a:ea typeface="Arial"/>
              <a:cs typeface="Arial"/>
              <a:sym typeface="Arial"/>
            </a:endParaRPr>
          </a:p>
        </p:txBody>
      </p:sp>
      <p:sp>
        <p:nvSpPr>
          <p:cNvPr id="1522" name="Google Shape;1522;p48"/>
          <p:cNvSpPr txBox="1"/>
          <p:nvPr/>
        </p:nvSpPr>
        <p:spPr>
          <a:xfrm>
            <a:off x="8828221" y="4357290"/>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do reinwestycji</a:t>
            </a:r>
            <a:endParaRPr/>
          </a:p>
        </p:txBody>
      </p:sp>
      <p:sp>
        <p:nvSpPr>
          <p:cNvPr id="1523" name="Google Shape;1523;p48"/>
          <p:cNvSpPr txBox="1"/>
          <p:nvPr/>
        </p:nvSpPr>
        <p:spPr>
          <a:xfrm>
            <a:off x="9513638" y="3957214"/>
            <a:ext cx="89746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inkremental-</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na</a:t>
            </a:r>
            <a:endParaRPr/>
          </a:p>
        </p:txBody>
      </p:sp>
      <p:sp>
        <p:nvSpPr>
          <p:cNvPr id="1524" name="Google Shape;1524;p48"/>
          <p:cNvSpPr txBox="1"/>
          <p:nvPr/>
        </p:nvSpPr>
        <p:spPr>
          <a:xfrm>
            <a:off x="6682584" y="4777825"/>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ROI, ROAS, ROTA </a:t>
            </a:r>
            <a:endParaRPr/>
          </a:p>
        </p:txBody>
      </p:sp>
      <p:sp>
        <p:nvSpPr>
          <p:cNvPr id="1525" name="Google Shape;1525;p48"/>
          <p:cNvSpPr txBox="1"/>
          <p:nvPr/>
        </p:nvSpPr>
        <p:spPr>
          <a:xfrm>
            <a:off x="8097565" y="4784245"/>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bazowa</a:t>
            </a:r>
            <a:endParaRPr/>
          </a:p>
        </p:txBody>
      </p:sp>
      <p:sp>
        <p:nvSpPr>
          <p:cNvPr id="1526" name="Google Shape;1526;p48"/>
          <p:cNvSpPr txBox="1"/>
          <p:nvPr/>
        </p:nvSpPr>
        <p:spPr>
          <a:xfrm>
            <a:off x="7367836" y="5198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AoV</a:t>
            </a:r>
            <a:endParaRPr b="0" i="0" sz="800" u="none" cap="none" strike="noStrike">
              <a:solidFill>
                <a:srgbClr val="FFFFFF"/>
              </a:solidFill>
              <a:latin typeface="Arial"/>
              <a:ea typeface="Arial"/>
              <a:cs typeface="Arial"/>
              <a:sym typeface="Arial"/>
            </a:endParaRPr>
          </a:p>
        </p:txBody>
      </p:sp>
      <p:sp>
        <p:nvSpPr>
          <p:cNvPr id="1527" name="Google Shape;1527;p48"/>
          <p:cNvSpPr txBox="1"/>
          <p:nvPr/>
        </p:nvSpPr>
        <p:spPr>
          <a:xfrm>
            <a:off x="6682200" y="5579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Trial</a:t>
            </a:r>
            <a:endParaRPr/>
          </a:p>
        </p:txBody>
      </p:sp>
      <p:sp>
        <p:nvSpPr>
          <p:cNvPr id="1528" name="Google Shape;1528;p48"/>
          <p:cNvSpPr txBox="1"/>
          <p:nvPr/>
        </p:nvSpPr>
        <p:spPr>
          <a:xfrm>
            <a:off x="8814251" y="5235020"/>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Marża</a:t>
            </a:r>
            <a:endParaRPr/>
          </a:p>
        </p:txBody>
      </p:sp>
      <p:sp>
        <p:nvSpPr>
          <p:cNvPr id="1529" name="Google Shape;1529;p48"/>
          <p:cNvSpPr txBox="1"/>
          <p:nvPr/>
        </p:nvSpPr>
        <p:spPr>
          <a:xfrm>
            <a:off x="9522726" y="4796763"/>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Volume on deal</a:t>
            </a:r>
            <a:endParaRPr b="0" i="0" sz="800" u="none" cap="none" strike="noStrike">
              <a:solidFill>
                <a:srgbClr val="FFFFFF"/>
              </a:solidFill>
              <a:latin typeface="Arial"/>
              <a:ea typeface="Arial"/>
              <a:cs typeface="Arial"/>
              <a:sym typeface="Arial"/>
            </a:endParaRPr>
          </a:p>
        </p:txBody>
      </p:sp>
      <p:sp>
        <p:nvSpPr>
          <p:cNvPr id="1530" name="Google Shape;1530;p48"/>
          <p:cNvSpPr txBox="1"/>
          <p:nvPr/>
        </p:nvSpPr>
        <p:spPr>
          <a:xfrm>
            <a:off x="9497814" y="5515288"/>
            <a:ext cx="86669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powracają-cych</a:t>
            </a:r>
            <a:endParaRPr b="0" i="0" sz="800" u="none" cap="none" strike="noStrike">
              <a:solidFill>
                <a:srgbClr val="FFFFFF"/>
              </a:solidFill>
              <a:latin typeface="Arial"/>
              <a:ea typeface="Arial"/>
              <a:cs typeface="Arial"/>
              <a:sym typeface="Arial"/>
            </a:endParaRPr>
          </a:p>
        </p:txBody>
      </p:sp>
      <p:sp>
        <p:nvSpPr>
          <p:cNvPr id="1531" name="Google Shape;1531;p48"/>
          <p:cNvSpPr txBox="1"/>
          <p:nvPr/>
        </p:nvSpPr>
        <p:spPr>
          <a:xfrm>
            <a:off x="8794063" y="6009988"/>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AWOP</a:t>
            </a:r>
            <a:endParaRPr/>
          </a:p>
        </p:txBody>
      </p:sp>
      <p:sp>
        <p:nvSpPr>
          <p:cNvPr id="1532" name="Google Shape;1532;p48"/>
          <p:cNvSpPr txBox="1"/>
          <p:nvPr/>
        </p:nvSpPr>
        <p:spPr>
          <a:xfrm>
            <a:off x="8090007" y="561774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Przychód marki</a:t>
            </a:r>
            <a:endParaRPr/>
          </a:p>
        </p:txBody>
      </p:sp>
      <p:sp>
        <p:nvSpPr>
          <p:cNvPr id="1533" name="Google Shape;1533;p48"/>
          <p:cNvSpPr txBox="1"/>
          <p:nvPr/>
        </p:nvSpPr>
        <p:spPr>
          <a:xfrm>
            <a:off x="7390323" y="5980894"/>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Marża marki</a:t>
            </a:r>
            <a:endParaRPr/>
          </a:p>
        </p:txBody>
      </p:sp>
      <p:sp>
        <p:nvSpPr>
          <p:cNvPr id="1534" name="Google Shape;1534;p48"/>
          <p:cNvSpPr/>
          <p:nvPr/>
        </p:nvSpPr>
        <p:spPr>
          <a:xfrm>
            <a:off x="5998653" y="57318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35" name="Google Shape;1535;p48"/>
          <p:cNvSpPr txBox="1"/>
          <p:nvPr/>
        </p:nvSpPr>
        <p:spPr>
          <a:xfrm>
            <a:off x="5970308" y="442536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Zysk marki</a:t>
            </a:r>
            <a:endParaRPr/>
          </a:p>
        </p:txBody>
      </p:sp>
      <p:sp>
        <p:nvSpPr>
          <p:cNvPr id="1536" name="Google Shape;1536;p48"/>
          <p:cNvSpPr txBox="1"/>
          <p:nvPr/>
        </p:nvSpPr>
        <p:spPr>
          <a:xfrm>
            <a:off x="10249508" y="288168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Re-purchase</a:t>
            </a:r>
            <a:endParaRPr b="0" i="0" sz="800" u="none" cap="none" strike="noStrike">
              <a:solidFill>
                <a:srgbClr val="FFFFFF"/>
              </a:solidFill>
              <a:latin typeface="Arial"/>
              <a:ea typeface="Arial"/>
              <a:cs typeface="Arial"/>
              <a:sym typeface="Arial"/>
            </a:endParaRPr>
          </a:p>
        </p:txBody>
      </p:sp>
      <p:sp>
        <p:nvSpPr>
          <p:cNvPr id="1537" name="Google Shape;1537;p48"/>
          <p:cNvSpPr txBox="1"/>
          <p:nvPr/>
        </p:nvSpPr>
        <p:spPr>
          <a:xfrm>
            <a:off x="10898876" y="2448601"/>
            <a:ext cx="914326"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zakupu</a:t>
            </a:r>
            <a:endParaRPr/>
          </a:p>
        </p:txBody>
      </p:sp>
      <p:sp>
        <p:nvSpPr>
          <p:cNvPr id="1538" name="Google Shape;1538;p48"/>
          <p:cNvSpPr txBox="1"/>
          <p:nvPr/>
        </p:nvSpPr>
        <p:spPr>
          <a:xfrm>
            <a:off x="10251921" y="3663026"/>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Churn</a:t>
            </a:r>
            <a:endParaRPr b="0" i="0" sz="800" u="none" cap="none" strike="noStrike">
              <a:solidFill>
                <a:srgbClr val="FFFFFF"/>
              </a:solidFill>
              <a:latin typeface="Arial"/>
              <a:ea typeface="Arial"/>
              <a:cs typeface="Arial"/>
              <a:sym typeface="Arial"/>
            </a:endParaRPr>
          </a:p>
        </p:txBody>
      </p:sp>
      <p:sp>
        <p:nvSpPr>
          <p:cNvPr id="1539" name="Google Shape;1539;p48"/>
          <p:cNvSpPr txBox="1"/>
          <p:nvPr/>
        </p:nvSpPr>
        <p:spPr>
          <a:xfrm>
            <a:off x="10966252" y="3165632"/>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Customer Satisfaction (CSI)</a:t>
            </a:r>
            <a:endParaRPr/>
          </a:p>
        </p:txBody>
      </p:sp>
      <p:sp>
        <p:nvSpPr>
          <p:cNvPr id="1540" name="Google Shape;1540;p48"/>
          <p:cNvSpPr txBox="1"/>
          <p:nvPr/>
        </p:nvSpPr>
        <p:spPr>
          <a:xfrm>
            <a:off x="10283781" y="4410817"/>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Recomme-dation (NPS)</a:t>
            </a:r>
            <a:endParaRPr/>
          </a:p>
        </p:txBody>
      </p:sp>
      <p:sp>
        <p:nvSpPr>
          <p:cNvPr id="1541" name="Google Shape;1541;p48"/>
          <p:cNvSpPr txBox="1"/>
          <p:nvPr/>
        </p:nvSpPr>
        <p:spPr>
          <a:xfrm>
            <a:off x="10956439" y="3838355"/>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i absolutna kwota zysku do reinwestycji</a:t>
            </a:r>
            <a:endParaRPr/>
          </a:p>
        </p:txBody>
      </p:sp>
      <p:sp>
        <p:nvSpPr>
          <p:cNvPr id="1542" name="Google Shape;1542;p48"/>
          <p:cNvSpPr txBox="1"/>
          <p:nvPr/>
        </p:nvSpPr>
        <p:spPr>
          <a:xfrm>
            <a:off x="10959902" y="4796825"/>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Przychód na klienta</a:t>
            </a:r>
            <a:endParaRPr/>
          </a:p>
        </p:txBody>
      </p:sp>
      <p:sp>
        <p:nvSpPr>
          <p:cNvPr id="1543" name="Google Shape;1543;p48"/>
          <p:cNvSpPr txBox="1"/>
          <p:nvPr/>
        </p:nvSpPr>
        <p:spPr>
          <a:xfrm>
            <a:off x="10228880" y="5246571"/>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1544" name="Google Shape;1544;p48"/>
          <p:cNvSpPr txBox="1"/>
          <p:nvPr/>
        </p:nvSpPr>
        <p:spPr>
          <a:xfrm>
            <a:off x="10119342" y="6050615"/>
            <a:ext cx="204305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1" lang="pl-PL" sz="800" u="none" cap="none" strike="noStrike">
                <a:solidFill>
                  <a:srgbClr val="000000"/>
                </a:solidFill>
                <a:latin typeface="Arial"/>
                <a:ea typeface="Arial"/>
                <a:cs typeface="Arial"/>
                <a:sym typeface="Arial"/>
              </a:rPr>
              <a:t>*w definicjach i zaproponowanych dalej zastosowaniach występuje więcej, istotnych dla danych obszarów mierników</a:t>
            </a:r>
            <a:endParaRPr/>
          </a:p>
        </p:txBody>
      </p:sp>
      <p:sp>
        <p:nvSpPr>
          <p:cNvPr id="1545" name="Google Shape;1545;p48"/>
          <p:cNvSpPr txBox="1"/>
          <p:nvPr/>
        </p:nvSpPr>
        <p:spPr>
          <a:xfrm>
            <a:off x="6015749" y="594222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Brand safety</a:t>
            </a:r>
            <a:endParaRPr b="0" i="0" sz="800" u="none" cap="none" strike="noStrike">
              <a:solidFill>
                <a:srgbClr val="FFFFFF"/>
              </a:solidFill>
              <a:latin typeface="Arial"/>
              <a:ea typeface="Arial"/>
              <a:cs typeface="Arial"/>
              <a:sym typeface="Arial"/>
            </a:endParaRPr>
          </a:p>
        </p:txBody>
      </p:sp>
      <p:pic>
        <p:nvPicPr>
          <p:cNvPr id="1546" name="Google Shape;1546;p48"/>
          <p:cNvPicPr preferRelativeResize="0"/>
          <p:nvPr/>
        </p:nvPicPr>
        <p:blipFill rotWithShape="1">
          <a:blip r:embed="rId3">
            <a:alphaModFix/>
          </a:blip>
          <a:srcRect b="0" l="0" r="0" t="0"/>
          <a:stretch/>
        </p:blipFill>
        <p:spPr>
          <a:xfrm>
            <a:off x="435129" y="586375"/>
            <a:ext cx="10968771" cy="1576714"/>
          </a:xfrm>
          <a:prstGeom prst="rect">
            <a:avLst/>
          </a:prstGeom>
          <a:noFill/>
          <a:ln>
            <a:noFill/>
          </a:ln>
        </p:spPr>
      </p:pic>
      <p:sp>
        <p:nvSpPr>
          <p:cNvPr id="1547" name="Google Shape;1547;p48"/>
          <p:cNvSpPr/>
          <p:nvPr/>
        </p:nvSpPr>
        <p:spPr>
          <a:xfrm>
            <a:off x="260599" y="2163089"/>
            <a:ext cx="8050166" cy="4292022"/>
          </a:xfrm>
          <a:prstGeom prst="rect">
            <a:avLst/>
          </a:prstGeom>
          <a:solidFill>
            <a:srgbClr val="FFFFFF">
              <a:alpha val="8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201"/>
          <p:cNvSpPr/>
          <p:nvPr/>
        </p:nvSpPr>
        <p:spPr>
          <a:xfrm>
            <a:off x="1064172" y="2225823"/>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4" name="Google Shape;1554;p201"/>
          <p:cNvSpPr txBox="1"/>
          <p:nvPr/>
        </p:nvSpPr>
        <p:spPr>
          <a:xfrm>
            <a:off x="469447" y="-37898"/>
            <a:ext cx="10560915" cy="87866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rgbClr val="000000"/>
              </a:buClr>
              <a:buSzPts val="3600"/>
              <a:buFont typeface="Arial"/>
              <a:buNone/>
            </a:pPr>
            <a:r>
              <a:rPr b="0" i="0" lang="pl-PL" sz="3600" u="none" cap="none" strike="noStrike">
                <a:solidFill>
                  <a:schemeClr val="dk1"/>
                </a:solidFill>
                <a:latin typeface="Arial"/>
                <a:ea typeface="Arial"/>
                <a:cs typeface="Arial"/>
                <a:sym typeface="Arial"/>
              </a:rPr>
              <a:t>Model Wskaźników Efektywnościowych</a:t>
            </a:r>
            <a:endParaRPr/>
          </a:p>
        </p:txBody>
      </p:sp>
      <p:sp>
        <p:nvSpPr>
          <p:cNvPr id="1555" name="Google Shape;1555;p201"/>
          <p:cNvSpPr txBox="1"/>
          <p:nvPr/>
        </p:nvSpPr>
        <p:spPr>
          <a:xfrm>
            <a:off x="276342" y="1208098"/>
            <a:ext cx="5513833"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chemeClr val="dk1"/>
              </a:buClr>
              <a:buSzPts val="2400"/>
              <a:buFont typeface="Arial"/>
              <a:buNone/>
            </a:pPr>
            <a:r>
              <a:rPr b="0" i="0" lang="pl-PL" sz="1600" u="none" cap="none" strike="noStrike">
                <a:solidFill>
                  <a:schemeClr val="lt1"/>
                </a:solidFill>
                <a:latin typeface="Arial"/>
                <a:ea typeface="Arial"/>
                <a:cs typeface="Arial"/>
                <a:sym typeface="Arial"/>
              </a:rPr>
              <a:t>Budowanie dostępności</a:t>
            </a:r>
            <a:endParaRPr/>
          </a:p>
          <a:p>
            <a:pPr indent="0" lvl="0" marL="0" marR="0" rtl="0" algn="ctr">
              <a:lnSpc>
                <a:spcPct val="90000"/>
              </a:lnSpc>
              <a:spcBef>
                <a:spcPts val="0"/>
              </a:spcBef>
              <a:spcAft>
                <a:spcPts val="600"/>
              </a:spcAft>
              <a:buClr>
                <a:schemeClr val="dk1"/>
              </a:buClr>
              <a:buSzPts val="2400"/>
              <a:buFont typeface="Arial"/>
              <a:buNone/>
            </a:pPr>
            <a:r>
              <a:rPr b="0" i="0" lang="pl-PL" sz="1200" u="none" cap="none" strike="noStrike">
                <a:solidFill>
                  <a:schemeClr val="lt1"/>
                </a:solidFill>
                <a:latin typeface="Arial"/>
                <a:ea typeface="Arial"/>
                <a:cs typeface="Arial"/>
                <a:sym typeface="Arial"/>
              </a:rPr>
              <a:t>Mentalnej i fizycznej</a:t>
            </a:r>
            <a:endParaRPr/>
          </a:p>
        </p:txBody>
      </p:sp>
      <p:sp>
        <p:nvSpPr>
          <p:cNvPr id="1556" name="Google Shape;1556;p201"/>
          <p:cNvSpPr txBox="1"/>
          <p:nvPr/>
        </p:nvSpPr>
        <p:spPr>
          <a:xfrm>
            <a:off x="7097926" y="1207096"/>
            <a:ext cx="4782652" cy="502999"/>
          </a:xfrm>
          <a:prstGeom prst="rect">
            <a:avLst/>
          </a:prstGeom>
          <a:noFill/>
          <a:ln>
            <a:noFill/>
          </a:ln>
        </p:spPr>
        <p:txBody>
          <a:bodyPr anchorCtr="0" anchor="b" bIns="0" lIns="0" spcFirstLastPara="1" rIns="0" wrap="square" tIns="0">
            <a:normAutofit/>
          </a:bodyPr>
          <a:lstStyle/>
          <a:p>
            <a:pPr indent="0" lvl="0" marL="0" marR="0" rtl="0" algn="ctr">
              <a:lnSpc>
                <a:spcPct val="90000"/>
              </a:lnSpc>
              <a:spcBef>
                <a:spcPts val="0"/>
              </a:spcBef>
              <a:spcAft>
                <a:spcPts val="0"/>
              </a:spcAft>
              <a:buClr>
                <a:schemeClr val="dk1"/>
              </a:buClr>
              <a:buSzPts val="2400"/>
              <a:buFont typeface="Arial"/>
              <a:buNone/>
            </a:pPr>
            <a:r>
              <a:rPr b="0" i="0" lang="pl-PL" sz="1600" u="none" cap="none" strike="noStrike">
                <a:solidFill>
                  <a:schemeClr val="lt1"/>
                </a:solidFill>
                <a:latin typeface="Arial"/>
                <a:ea typeface="Arial"/>
                <a:cs typeface="Arial"/>
                <a:sym typeface="Arial"/>
              </a:rPr>
              <a:t>Efektywność</a:t>
            </a:r>
            <a:endParaRPr/>
          </a:p>
          <a:p>
            <a:pPr indent="0" lvl="0" marL="0" marR="0" rtl="0" algn="ctr">
              <a:lnSpc>
                <a:spcPct val="90000"/>
              </a:lnSpc>
              <a:spcBef>
                <a:spcPts val="0"/>
              </a:spcBef>
              <a:spcAft>
                <a:spcPts val="600"/>
              </a:spcAft>
              <a:buClr>
                <a:schemeClr val="dk1"/>
              </a:buClr>
              <a:buSzPts val="2400"/>
              <a:buFont typeface="Arial"/>
              <a:buNone/>
            </a:pPr>
            <a:r>
              <a:rPr b="0" i="0" lang="pl-PL" sz="1200" u="none" cap="none" strike="noStrike">
                <a:solidFill>
                  <a:schemeClr val="lt1"/>
                </a:solidFill>
                <a:latin typeface="Arial"/>
                <a:ea typeface="Arial"/>
                <a:cs typeface="Arial"/>
                <a:sym typeface="Arial"/>
              </a:rPr>
              <a:t>Marki, handlowa i finansowa</a:t>
            </a:r>
            <a:endParaRPr/>
          </a:p>
        </p:txBody>
      </p:sp>
      <p:sp>
        <p:nvSpPr>
          <p:cNvPr id="1557" name="Google Shape;1557;p201"/>
          <p:cNvSpPr txBox="1"/>
          <p:nvPr/>
        </p:nvSpPr>
        <p:spPr>
          <a:xfrm>
            <a:off x="29965" y="1826753"/>
            <a:ext cx="2457980" cy="25243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003C"/>
                </a:solidFill>
                <a:latin typeface="Arial"/>
                <a:ea typeface="Arial"/>
                <a:cs typeface="Arial"/>
                <a:sym typeface="Arial"/>
              </a:rPr>
              <a:t>Dystrybucja &amp; Cena</a:t>
            </a:r>
            <a:endParaRPr b="0" i="0" sz="1400" u="none" cap="none" strike="noStrike">
              <a:solidFill>
                <a:srgbClr val="FF003C"/>
              </a:solidFill>
              <a:latin typeface="Arial"/>
              <a:ea typeface="Arial"/>
              <a:cs typeface="Arial"/>
              <a:sym typeface="Arial"/>
            </a:endParaRPr>
          </a:p>
        </p:txBody>
      </p:sp>
      <p:sp>
        <p:nvSpPr>
          <p:cNvPr id="1558" name="Google Shape;1558;p201"/>
          <p:cNvSpPr txBox="1"/>
          <p:nvPr/>
        </p:nvSpPr>
        <p:spPr>
          <a:xfrm>
            <a:off x="2767273" y="1826753"/>
            <a:ext cx="273937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7030A0"/>
                </a:solidFill>
                <a:latin typeface="Arial"/>
                <a:ea typeface="Arial"/>
                <a:cs typeface="Arial"/>
                <a:sym typeface="Arial"/>
              </a:rPr>
              <a:t>Media &amp; Kampanie</a:t>
            </a:r>
            <a:endParaRPr b="0" i="0" sz="1400" u="none" cap="none" strike="noStrike">
              <a:solidFill>
                <a:srgbClr val="7030A0"/>
              </a:solidFill>
              <a:latin typeface="Arial"/>
              <a:ea typeface="Arial"/>
              <a:cs typeface="Arial"/>
              <a:sym typeface="Arial"/>
            </a:endParaRPr>
          </a:p>
        </p:txBody>
      </p:sp>
      <p:sp>
        <p:nvSpPr>
          <p:cNvPr id="1559" name="Google Shape;1559;p201"/>
          <p:cNvSpPr txBox="1"/>
          <p:nvPr/>
        </p:nvSpPr>
        <p:spPr>
          <a:xfrm>
            <a:off x="6825680" y="1826753"/>
            <a:ext cx="2717198"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0070C0"/>
                </a:solidFill>
                <a:latin typeface="Arial"/>
                <a:ea typeface="Arial"/>
                <a:cs typeface="Arial"/>
                <a:sym typeface="Arial"/>
              </a:rPr>
              <a:t>Marka &amp; Biznes</a:t>
            </a:r>
            <a:endParaRPr b="0" i="0" sz="1400" u="none" cap="none" strike="noStrike">
              <a:solidFill>
                <a:srgbClr val="0070C0"/>
              </a:solidFill>
              <a:latin typeface="Arial"/>
              <a:ea typeface="Arial"/>
              <a:cs typeface="Arial"/>
              <a:sym typeface="Arial"/>
            </a:endParaRPr>
          </a:p>
        </p:txBody>
      </p:sp>
      <p:sp>
        <p:nvSpPr>
          <p:cNvPr id="1560" name="Google Shape;1560;p201"/>
          <p:cNvSpPr txBox="1"/>
          <p:nvPr/>
        </p:nvSpPr>
        <p:spPr>
          <a:xfrm>
            <a:off x="9681312" y="1826753"/>
            <a:ext cx="2494712"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92D050"/>
                </a:solidFill>
                <a:latin typeface="Arial"/>
                <a:ea typeface="Arial"/>
                <a:cs typeface="Arial"/>
                <a:sym typeface="Arial"/>
              </a:rPr>
              <a:t>Relacje</a:t>
            </a:r>
            <a:endParaRPr b="0" i="0" sz="1400" u="none" cap="none" strike="noStrike">
              <a:solidFill>
                <a:srgbClr val="92D050"/>
              </a:solidFill>
              <a:latin typeface="Arial"/>
              <a:ea typeface="Arial"/>
              <a:cs typeface="Arial"/>
              <a:sym typeface="Arial"/>
            </a:endParaRPr>
          </a:p>
        </p:txBody>
      </p:sp>
      <p:sp>
        <p:nvSpPr>
          <p:cNvPr id="1561" name="Google Shape;1561;p201"/>
          <p:cNvSpPr/>
          <p:nvPr/>
        </p:nvSpPr>
        <p:spPr>
          <a:xfrm>
            <a:off x="362267" y="260865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2" name="Google Shape;1562;p201"/>
          <p:cNvSpPr/>
          <p:nvPr/>
        </p:nvSpPr>
        <p:spPr>
          <a:xfrm>
            <a:off x="1058783" y="2997056"/>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3" name="Google Shape;1563;p201"/>
          <p:cNvSpPr/>
          <p:nvPr/>
        </p:nvSpPr>
        <p:spPr>
          <a:xfrm>
            <a:off x="356241" y="3376638"/>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4" name="Google Shape;1564;p201"/>
          <p:cNvSpPr/>
          <p:nvPr/>
        </p:nvSpPr>
        <p:spPr>
          <a:xfrm>
            <a:off x="1051385" y="3768007"/>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5" name="Google Shape;1565;p201"/>
          <p:cNvSpPr/>
          <p:nvPr/>
        </p:nvSpPr>
        <p:spPr>
          <a:xfrm>
            <a:off x="349775" y="4147932"/>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6" name="Google Shape;1566;p201"/>
          <p:cNvSpPr/>
          <p:nvPr/>
        </p:nvSpPr>
        <p:spPr>
          <a:xfrm>
            <a:off x="1761649" y="33892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7" name="Google Shape;1567;p201"/>
          <p:cNvSpPr/>
          <p:nvPr/>
        </p:nvSpPr>
        <p:spPr>
          <a:xfrm>
            <a:off x="1762501" y="2615835"/>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8" name="Google Shape;1568;p201"/>
          <p:cNvSpPr/>
          <p:nvPr/>
        </p:nvSpPr>
        <p:spPr>
          <a:xfrm>
            <a:off x="2463957" y="2235076"/>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9" name="Google Shape;1569;p201"/>
          <p:cNvSpPr/>
          <p:nvPr/>
        </p:nvSpPr>
        <p:spPr>
          <a:xfrm>
            <a:off x="2466681" y="300873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0" name="Google Shape;1570;p201"/>
          <p:cNvSpPr/>
          <p:nvPr/>
        </p:nvSpPr>
        <p:spPr>
          <a:xfrm>
            <a:off x="3166987" y="2623480"/>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1" name="Google Shape;1571;p201"/>
          <p:cNvSpPr/>
          <p:nvPr/>
        </p:nvSpPr>
        <p:spPr>
          <a:xfrm>
            <a:off x="3873643" y="2248602"/>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2" name="Google Shape;1572;p201"/>
          <p:cNvSpPr/>
          <p:nvPr/>
        </p:nvSpPr>
        <p:spPr>
          <a:xfrm>
            <a:off x="3868508" y="301508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3" name="Google Shape;1573;p201"/>
          <p:cNvSpPr/>
          <p:nvPr/>
        </p:nvSpPr>
        <p:spPr>
          <a:xfrm>
            <a:off x="3165105" y="339834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4" name="Google Shape;1574;p201"/>
          <p:cNvSpPr/>
          <p:nvPr/>
        </p:nvSpPr>
        <p:spPr>
          <a:xfrm>
            <a:off x="4577823" y="26293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5" name="Google Shape;1575;p201"/>
          <p:cNvSpPr/>
          <p:nvPr/>
        </p:nvSpPr>
        <p:spPr>
          <a:xfrm>
            <a:off x="4570654" y="3403095"/>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6" name="Google Shape;1576;p201"/>
          <p:cNvSpPr/>
          <p:nvPr/>
        </p:nvSpPr>
        <p:spPr>
          <a:xfrm>
            <a:off x="3869755" y="378782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7" name="Google Shape;1577;p201"/>
          <p:cNvSpPr/>
          <p:nvPr/>
        </p:nvSpPr>
        <p:spPr>
          <a:xfrm>
            <a:off x="3156447" y="41732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8" name="Google Shape;1578;p201"/>
          <p:cNvSpPr/>
          <p:nvPr/>
        </p:nvSpPr>
        <p:spPr>
          <a:xfrm>
            <a:off x="2462189" y="377697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9" name="Google Shape;1579;p201"/>
          <p:cNvSpPr/>
          <p:nvPr/>
        </p:nvSpPr>
        <p:spPr>
          <a:xfrm>
            <a:off x="4574988" y="418656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0" name="Google Shape;1580;p201"/>
          <p:cNvSpPr/>
          <p:nvPr/>
        </p:nvSpPr>
        <p:spPr>
          <a:xfrm>
            <a:off x="5282003" y="30136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1" name="Google Shape;1581;p201"/>
          <p:cNvSpPr/>
          <p:nvPr/>
        </p:nvSpPr>
        <p:spPr>
          <a:xfrm>
            <a:off x="5281946" y="37886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2" name="Google Shape;1582;p201"/>
          <p:cNvSpPr/>
          <p:nvPr/>
        </p:nvSpPr>
        <p:spPr>
          <a:xfrm>
            <a:off x="3862126" y="4565315"/>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3" name="Google Shape;1583;p201"/>
          <p:cNvSpPr/>
          <p:nvPr/>
        </p:nvSpPr>
        <p:spPr>
          <a:xfrm>
            <a:off x="5282518" y="456540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4" name="Google Shape;1584;p201"/>
          <p:cNvSpPr/>
          <p:nvPr/>
        </p:nvSpPr>
        <p:spPr>
          <a:xfrm>
            <a:off x="4575497" y="49576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5" name="Google Shape;1585;p201"/>
          <p:cNvSpPr/>
          <p:nvPr/>
        </p:nvSpPr>
        <p:spPr>
          <a:xfrm>
            <a:off x="3151085" y="4944999"/>
            <a:ext cx="866695" cy="747151"/>
          </a:xfrm>
          <a:prstGeom prst="hexagon">
            <a:avLst>
              <a:gd fmla="val 25000" name="adj"/>
              <a:gd fmla="val 115470" name="vf"/>
            </a:avLst>
          </a:prstGeom>
          <a:solidFill>
            <a:srgbClr val="FF0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6" name="Google Shape;1586;p201"/>
          <p:cNvSpPr/>
          <p:nvPr/>
        </p:nvSpPr>
        <p:spPr>
          <a:xfrm>
            <a:off x="3850704" y="5341868"/>
            <a:ext cx="889385" cy="76671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7" name="Google Shape;1587;p201"/>
          <p:cNvSpPr/>
          <p:nvPr/>
        </p:nvSpPr>
        <p:spPr>
          <a:xfrm>
            <a:off x="2443139" y="531925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8" name="Google Shape;1588;p201"/>
          <p:cNvSpPr/>
          <p:nvPr/>
        </p:nvSpPr>
        <p:spPr>
          <a:xfrm>
            <a:off x="3137045" y="571613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9" name="Google Shape;1589;p201"/>
          <p:cNvSpPr/>
          <p:nvPr/>
        </p:nvSpPr>
        <p:spPr>
          <a:xfrm>
            <a:off x="1743450" y="570343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0" name="Google Shape;1590;p201"/>
          <p:cNvSpPr/>
          <p:nvPr/>
        </p:nvSpPr>
        <p:spPr>
          <a:xfrm>
            <a:off x="2455839" y="4548111"/>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1" name="Google Shape;1591;p201"/>
          <p:cNvSpPr/>
          <p:nvPr/>
        </p:nvSpPr>
        <p:spPr>
          <a:xfrm>
            <a:off x="5282518" y="534041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2" name="Google Shape;1592;p201"/>
          <p:cNvSpPr/>
          <p:nvPr/>
        </p:nvSpPr>
        <p:spPr>
          <a:xfrm>
            <a:off x="4575497" y="572832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3" name="Google Shape;1593;p201"/>
          <p:cNvSpPr/>
          <p:nvPr/>
        </p:nvSpPr>
        <p:spPr>
          <a:xfrm>
            <a:off x="5976329" y="26216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4" name="Google Shape;1594;p201"/>
          <p:cNvSpPr/>
          <p:nvPr/>
        </p:nvSpPr>
        <p:spPr>
          <a:xfrm>
            <a:off x="1749800" y="4928713"/>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5" name="Google Shape;1595;p201"/>
          <p:cNvSpPr/>
          <p:nvPr/>
        </p:nvSpPr>
        <p:spPr>
          <a:xfrm>
            <a:off x="6678520" y="2232173"/>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6" name="Google Shape;1596;p201"/>
          <p:cNvSpPr/>
          <p:nvPr/>
        </p:nvSpPr>
        <p:spPr>
          <a:xfrm>
            <a:off x="6686098" y="300854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7" name="Google Shape;1597;p201"/>
          <p:cNvSpPr/>
          <p:nvPr/>
        </p:nvSpPr>
        <p:spPr>
          <a:xfrm>
            <a:off x="7386184" y="260964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8" name="Google Shape;1598;p201"/>
          <p:cNvSpPr/>
          <p:nvPr/>
        </p:nvSpPr>
        <p:spPr>
          <a:xfrm>
            <a:off x="7389516" y="339199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9" name="Google Shape;1599;p201"/>
          <p:cNvSpPr/>
          <p:nvPr/>
        </p:nvSpPr>
        <p:spPr>
          <a:xfrm>
            <a:off x="8095451" y="2982227"/>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0" name="Google Shape;1600;p201"/>
          <p:cNvSpPr/>
          <p:nvPr/>
        </p:nvSpPr>
        <p:spPr>
          <a:xfrm>
            <a:off x="8092431" y="3785626"/>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1" name="Google Shape;1601;p201"/>
          <p:cNvSpPr/>
          <p:nvPr/>
        </p:nvSpPr>
        <p:spPr>
          <a:xfrm>
            <a:off x="6683802" y="3779928"/>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2" name="Google Shape;1602;p201"/>
          <p:cNvSpPr/>
          <p:nvPr/>
        </p:nvSpPr>
        <p:spPr>
          <a:xfrm>
            <a:off x="7384344" y="417290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3" name="Google Shape;1603;p201"/>
          <p:cNvSpPr/>
          <p:nvPr/>
        </p:nvSpPr>
        <p:spPr>
          <a:xfrm>
            <a:off x="8804495" y="3377160"/>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4" name="Google Shape;1604;p201"/>
          <p:cNvSpPr/>
          <p:nvPr/>
        </p:nvSpPr>
        <p:spPr>
          <a:xfrm>
            <a:off x="8804494" y="415621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5" name="Google Shape;1605;p201"/>
          <p:cNvSpPr/>
          <p:nvPr/>
        </p:nvSpPr>
        <p:spPr>
          <a:xfrm>
            <a:off x="8097566" y="4566984"/>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6" name="Google Shape;1606;p201"/>
          <p:cNvSpPr/>
          <p:nvPr/>
        </p:nvSpPr>
        <p:spPr>
          <a:xfrm>
            <a:off x="6684870" y="455106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7" name="Google Shape;1607;p201"/>
          <p:cNvSpPr/>
          <p:nvPr/>
        </p:nvSpPr>
        <p:spPr>
          <a:xfrm>
            <a:off x="7391000" y="4947102"/>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8" name="Google Shape;1608;p201"/>
          <p:cNvSpPr/>
          <p:nvPr/>
        </p:nvSpPr>
        <p:spPr>
          <a:xfrm>
            <a:off x="6695075" y="5326827"/>
            <a:ext cx="846284" cy="729555"/>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9" name="Google Shape;1609;p201"/>
          <p:cNvSpPr/>
          <p:nvPr/>
        </p:nvSpPr>
        <p:spPr>
          <a:xfrm>
            <a:off x="7365593" y="5727650"/>
            <a:ext cx="879919" cy="7585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10" name="Google Shape;1610;p201"/>
          <p:cNvSpPr/>
          <p:nvPr/>
        </p:nvSpPr>
        <p:spPr>
          <a:xfrm>
            <a:off x="10226161" y="4165129"/>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11" name="Google Shape;1611;p201"/>
          <p:cNvSpPr/>
          <p:nvPr/>
        </p:nvSpPr>
        <p:spPr>
          <a:xfrm>
            <a:off x="5976910" y="339300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12" name="Google Shape;1612;p201"/>
          <p:cNvSpPr/>
          <p:nvPr/>
        </p:nvSpPr>
        <p:spPr>
          <a:xfrm>
            <a:off x="5980025" y="4169711"/>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13" name="Google Shape;1613;p201"/>
          <p:cNvSpPr/>
          <p:nvPr/>
        </p:nvSpPr>
        <p:spPr>
          <a:xfrm>
            <a:off x="5986419" y="494499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14" name="Google Shape;1614;p201"/>
          <p:cNvSpPr/>
          <p:nvPr/>
        </p:nvSpPr>
        <p:spPr>
          <a:xfrm>
            <a:off x="8805043" y="2597159"/>
            <a:ext cx="866695" cy="747151"/>
          </a:xfrm>
          <a:prstGeom prst="hexagon">
            <a:avLst>
              <a:gd fmla="val 25000" name="adj"/>
              <a:gd fmla="val 115470" name="vf"/>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15" name="Google Shape;1615;p201"/>
          <p:cNvSpPr/>
          <p:nvPr/>
        </p:nvSpPr>
        <p:spPr>
          <a:xfrm>
            <a:off x="9515284" y="2991430"/>
            <a:ext cx="866695" cy="747151"/>
          </a:xfrm>
          <a:prstGeom prst="hexagon">
            <a:avLst>
              <a:gd fmla="val 25000" name="adj"/>
              <a:gd fmla="val 115470" name="vf"/>
            </a:avLst>
          </a:prstGeom>
          <a:gradFill>
            <a:gsLst>
              <a:gs pos="0">
                <a:srgbClr val="0070C0"/>
              </a:gs>
              <a:gs pos="74000">
                <a:srgbClr val="92D050"/>
              </a:gs>
              <a:gs pos="83000">
                <a:srgbClr val="92D050"/>
              </a:gs>
              <a:gs pos="100000">
                <a:srgbClr val="92D05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800" u="none" cap="none" strike="noStrike">
              <a:solidFill>
                <a:srgbClr val="FFFFFF"/>
              </a:solidFill>
              <a:latin typeface="Arial"/>
              <a:ea typeface="Arial"/>
              <a:cs typeface="Arial"/>
              <a:sym typeface="Arial"/>
            </a:endParaRPr>
          </a:p>
        </p:txBody>
      </p:sp>
      <p:sp>
        <p:nvSpPr>
          <p:cNvPr id="1616" name="Google Shape;1616;p201"/>
          <p:cNvSpPr/>
          <p:nvPr/>
        </p:nvSpPr>
        <p:spPr>
          <a:xfrm>
            <a:off x="10230394" y="3380835"/>
            <a:ext cx="866695" cy="747151"/>
          </a:xfrm>
          <a:prstGeom prst="hexagon">
            <a:avLst>
              <a:gd fmla="val 25000" name="adj"/>
              <a:gd fmla="val 115470" name="vf"/>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17" name="Google Shape;1617;p201"/>
          <p:cNvSpPr txBox="1"/>
          <p:nvPr/>
        </p:nvSpPr>
        <p:spPr>
          <a:xfrm>
            <a:off x="474527" y="2860730"/>
            <a:ext cx="661339" cy="42760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Dystrybucja numeryczna</a:t>
            </a:r>
            <a:endParaRPr b="0" i="0" sz="800" u="none" cap="none" strike="noStrike">
              <a:solidFill>
                <a:schemeClr val="lt1"/>
              </a:solidFill>
              <a:latin typeface="Arial"/>
              <a:ea typeface="Arial"/>
              <a:cs typeface="Arial"/>
              <a:sym typeface="Arial"/>
            </a:endParaRPr>
          </a:p>
        </p:txBody>
      </p:sp>
      <p:sp>
        <p:nvSpPr>
          <p:cNvPr id="1618" name="Google Shape;1618;p201"/>
          <p:cNvSpPr txBox="1"/>
          <p:nvPr/>
        </p:nvSpPr>
        <p:spPr>
          <a:xfrm>
            <a:off x="1152351" y="2489299"/>
            <a:ext cx="661339" cy="3693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Dystrybucja ważona</a:t>
            </a:r>
            <a:endParaRPr b="0" i="0" sz="800" u="none" cap="none" strike="noStrike">
              <a:solidFill>
                <a:schemeClr val="lt1"/>
              </a:solidFill>
              <a:latin typeface="Arial"/>
              <a:ea typeface="Arial"/>
              <a:cs typeface="Arial"/>
              <a:sym typeface="Arial"/>
            </a:endParaRPr>
          </a:p>
        </p:txBody>
      </p:sp>
      <p:sp>
        <p:nvSpPr>
          <p:cNvPr id="1619" name="Google Shape;1619;p201"/>
          <p:cNvSpPr txBox="1"/>
          <p:nvPr/>
        </p:nvSpPr>
        <p:spPr>
          <a:xfrm>
            <a:off x="1636242" y="2940263"/>
            <a:ext cx="1106047" cy="18312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Price index</a:t>
            </a:r>
            <a:endParaRPr b="0" i="0" sz="800" u="none" cap="none" strike="noStrike">
              <a:solidFill>
                <a:schemeClr val="lt1"/>
              </a:solidFill>
              <a:latin typeface="Arial"/>
              <a:ea typeface="Arial"/>
              <a:cs typeface="Arial"/>
              <a:sym typeface="Arial"/>
            </a:endParaRPr>
          </a:p>
        </p:txBody>
      </p:sp>
      <p:sp>
        <p:nvSpPr>
          <p:cNvPr id="1620" name="Google Shape;1620;p201"/>
          <p:cNvSpPr txBox="1"/>
          <p:nvPr/>
        </p:nvSpPr>
        <p:spPr>
          <a:xfrm>
            <a:off x="1926919" y="3638769"/>
            <a:ext cx="517403" cy="29371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Volume on deal</a:t>
            </a:r>
            <a:endParaRPr b="0" i="0" sz="800" u="none" cap="none" strike="noStrike">
              <a:solidFill>
                <a:schemeClr val="lt1"/>
              </a:solidFill>
              <a:latin typeface="Arial"/>
              <a:ea typeface="Arial"/>
              <a:cs typeface="Arial"/>
              <a:sym typeface="Arial"/>
            </a:endParaRPr>
          </a:p>
        </p:txBody>
      </p:sp>
      <p:sp>
        <p:nvSpPr>
          <p:cNvPr id="1621" name="Google Shape;1621;p201"/>
          <p:cNvSpPr txBox="1"/>
          <p:nvPr/>
        </p:nvSpPr>
        <p:spPr>
          <a:xfrm>
            <a:off x="469447" y="3583000"/>
            <a:ext cx="637161"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Udział w półce / Share of shelf</a:t>
            </a:r>
            <a:endParaRPr b="0" i="0" sz="800" u="none" cap="none" strike="noStrike">
              <a:solidFill>
                <a:schemeClr val="lt1"/>
              </a:solidFill>
              <a:latin typeface="Arial"/>
              <a:ea typeface="Arial"/>
              <a:cs typeface="Arial"/>
              <a:sym typeface="Arial"/>
            </a:endParaRPr>
          </a:p>
        </p:txBody>
      </p:sp>
      <p:sp>
        <p:nvSpPr>
          <p:cNvPr id="1622" name="Google Shape;1622;p201"/>
          <p:cNvSpPr txBox="1"/>
          <p:nvPr/>
        </p:nvSpPr>
        <p:spPr>
          <a:xfrm>
            <a:off x="429720" y="4257020"/>
            <a:ext cx="693511" cy="60406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Udział</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w ekspozycji</a:t>
            </a:r>
            <a:endParaRPr/>
          </a:p>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(total                          i dodatkowej)</a:t>
            </a:r>
            <a:endParaRPr b="0" i="0" sz="800" u="none" cap="none" strike="noStrike">
              <a:solidFill>
                <a:schemeClr val="lt1"/>
              </a:solidFill>
              <a:latin typeface="Arial"/>
              <a:ea typeface="Arial"/>
              <a:cs typeface="Arial"/>
              <a:sym typeface="Arial"/>
            </a:endParaRPr>
          </a:p>
        </p:txBody>
      </p:sp>
      <p:sp>
        <p:nvSpPr>
          <p:cNvPr id="1623" name="Google Shape;1623;p201"/>
          <p:cNvSpPr txBox="1"/>
          <p:nvPr/>
        </p:nvSpPr>
        <p:spPr>
          <a:xfrm>
            <a:off x="1084564" y="3161861"/>
            <a:ext cx="82494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chemeClr val="lt1"/>
                </a:solidFill>
                <a:latin typeface="Arial"/>
                <a:ea typeface="Arial"/>
                <a:cs typeface="Arial"/>
                <a:sym typeface="Arial"/>
              </a:rPr>
              <a:t>Widoczność  w punkcie sprzedaży</a:t>
            </a:r>
            <a:endParaRPr/>
          </a:p>
        </p:txBody>
      </p:sp>
      <p:sp>
        <p:nvSpPr>
          <p:cNvPr id="1624" name="Google Shape;1624;p201"/>
          <p:cNvSpPr txBox="1"/>
          <p:nvPr/>
        </p:nvSpPr>
        <p:spPr>
          <a:xfrm>
            <a:off x="1083622" y="3861971"/>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Pokrycie przez portfolio (portfolio coverage)</a:t>
            </a:r>
            <a:endParaRPr/>
          </a:p>
        </p:txBody>
      </p:sp>
      <p:sp>
        <p:nvSpPr>
          <p:cNvPr id="1625" name="Google Shape;1625;p201"/>
          <p:cNvSpPr txBox="1"/>
          <p:nvPr/>
        </p:nvSpPr>
        <p:spPr>
          <a:xfrm>
            <a:off x="2476712" y="2429321"/>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komunikacji</a:t>
            </a:r>
            <a:endParaRPr/>
          </a:p>
        </p:txBody>
      </p:sp>
      <p:sp>
        <p:nvSpPr>
          <p:cNvPr id="1626" name="Google Shape;1626;p201"/>
          <p:cNvSpPr txBox="1"/>
          <p:nvPr/>
        </p:nvSpPr>
        <p:spPr>
          <a:xfrm>
            <a:off x="3305576" y="2858631"/>
            <a:ext cx="58144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Voice</a:t>
            </a:r>
            <a:endParaRPr/>
          </a:p>
        </p:txBody>
      </p:sp>
      <p:sp>
        <p:nvSpPr>
          <p:cNvPr id="1627" name="Google Shape;1627;p201"/>
          <p:cNvSpPr txBox="1"/>
          <p:nvPr/>
        </p:nvSpPr>
        <p:spPr>
          <a:xfrm>
            <a:off x="3895072" y="2442588"/>
            <a:ext cx="824947"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Search</a:t>
            </a:r>
            <a:endParaRPr b="0" i="0" sz="800" u="none" cap="none" strike="noStrike">
              <a:solidFill>
                <a:srgbClr val="FFFFFF"/>
              </a:solidFill>
              <a:latin typeface="Arial"/>
              <a:ea typeface="Arial"/>
              <a:cs typeface="Arial"/>
              <a:sym typeface="Arial"/>
            </a:endParaRPr>
          </a:p>
        </p:txBody>
      </p:sp>
      <p:sp>
        <p:nvSpPr>
          <p:cNvPr id="1628" name="Google Shape;1628;p201"/>
          <p:cNvSpPr txBox="1"/>
          <p:nvPr/>
        </p:nvSpPr>
        <p:spPr>
          <a:xfrm>
            <a:off x="2494645" y="3230495"/>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Częstotliwość komunikacji</a:t>
            </a:r>
            <a:endParaRPr/>
          </a:p>
        </p:txBody>
      </p:sp>
      <p:sp>
        <p:nvSpPr>
          <p:cNvPr id="1629" name="Google Shape;1629;p201"/>
          <p:cNvSpPr txBox="1"/>
          <p:nvPr/>
        </p:nvSpPr>
        <p:spPr>
          <a:xfrm>
            <a:off x="4597790" y="28159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Share of Spend</a:t>
            </a:r>
            <a:endParaRPr b="0" i="0" sz="800" u="none" cap="none" strike="noStrike">
              <a:solidFill>
                <a:srgbClr val="FFFFFF"/>
              </a:solidFill>
              <a:latin typeface="Arial"/>
              <a:ea typeface="Arial"/>
              <a:cs typeface="Arial"/>
              <a:sym typeface="Arial"/>
            </a:endParaRPr>
          </a:p>
        </p:txBody>
      </p:sp>
      <p:sp>
        <p:nvSpPr>
          <p:cNvPr id="1630" name="Google Shape;1630;p201"/>
          <p:cNvSpPr txBox="1"/>
          <p:nvPr/>
        </p:nvSpPr>
        <p:spPr>
          <a:xfrm>
            <a:off x="3157348" y="3647136"/>
            <a:ext cx="91818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Wyświetlenia, </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Odsłony</a:t>
            </a:r>
            <a:endParaRPr/>
          </a:p>
        </p:txBody>
      </p:sp>
      <p:sp>
        <p:nvSpPr>
          <p:cNvPr id="1631" name="Google Shape;1631;p201"/>
          <p:cNvSpPr txBox="1"/>
          <p:nvPr/>
        </p:nvSpPr>
        <p:spPr>
          <a:xfrm>
            <a:off x="3896650" y="321457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Widoczność (viewability)</a:t>
            </a:r>
            <a:endParaRPr/>
          </a:p>
        </p:txBody>
      </p:sp>
      <p:sp>
        <p:nvSpPr>
          <p:cNvPr id="1632" name="Google Shape;1632;p201"/>
          <p:cNvSpPr txBox="1"/>
          <p:nvPr/>
        </p:nvSpPr>
        <p:spPr>
          <a:xfrm>
            <a:off x="5305551" y="405285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WoA,</a:t>
            </a:r>
            <a:endParaRPr/>
          </a:p>
        </p:txBody>
      </p:sp>
      <p:sp>
        <p:nvSpPr>
          <p:cNvPr id="1633" name="Google Shape;1633;p201"/>
          <p:cNvSpPr txBox="1"/>
          <p:nvPr/>
        </p:nvSpPr>
        <p:spPr>
          <a:xfrm>
            <a:off x="4562461" y="3561641"/>
            <a:ext cx="91531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Popularność / Unikalność assetów</a:t>
            </a:r>
            <a:endParaRPr b="0" i="0" sz="800" u="none" cap="none" strike="noStrike">
              <a:solidFill>
                <a:srgbClr val="FFFFFF"/>
              </a:solidFill>
              <a:latin typeface="Arial"/>
              <a:ea typeface="Arial"/>
              <a:cs typeface="Arial"/>
              <a:sym typeface="Arial"/>
            </a:endParaRPr>
          </a:p>
        </p:txBody>
      </p:sp>
      <p:sp>
        <p:nvSpPr>
          <p:cNvPr id="1634" name="Google Shape;1634;p201"/>
          <p:cNvSpPr txBox="1"/>
          <p:nvPr/>
        </p:nvSpPr>
        <p:spPr>
          <a:xfrm>
            <a:off x="4580711" y="4411012"/>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Aggressivity index</a:t>
            </a:r>
            <a:endParaRPr/>
          </a:p>
        </p:txBody>
      </p:sp>
      <p:sp>
        <p:nvSpPr>
          <p:cNvPr id="1635" name="Google Shape;1635;p201"/>
          <p:cNvSpPr txBox="1"/>
          <p:nvPr/>
        </p:nvSpPr>
        <p:spPr>
          <a:xfrm>
            <a:off x="5310586" y="3290544"/>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VTR</a:t>
            </a:r>
            <a:endParaRPr/>
          </a:p>
        </p:txBody>
      </p:sp>
      <p:sp>
        <p:nvSpPr>
          <p:cNvPr id="1636" name="Google Shape;1636;p201"/>
          <p:cNvSpPr txBox="1"/>
          <p:nvPr/>
        </p:nvSpPr>
        <p:spPr>
          <a:xfrm>
            <a:off x="2487945" y="4003627"/>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Wizyty  / sesje na stronie</a:t>
            </a:r>
            <a:endParaRPr/>
          </a:p>
        </p:txBody>
      </p:sp>
      <p:sp>
        <p:nvSpPr>
          <p:cNvPr id="1637" name="Google Shape;1637;p201"/>
          <p:cNvSpPr txBox="1"/>
          <p:nvPr/>
        </p:nvSpPr>
        <p:spPr>
          <a:xfrm>
            <a:off x="3890117" y="4048152"/>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Ad recall</a:t>
            </a:r>
            <a:endParaRPr b="0" i="0" sz="800" u="none" cap="none" strike="noStrike">
              <a:solidFill>
                <a:srgbClr val="FFFFFF"/>
              </a:solidFill>
              <a:latin typeface="Arial"/>
              <a:ea typeface="Arial"/>
              <a:cs typeface="Arial"/>
              <a:sym typeface="Arial"/>
            </a:endParaRPr>
          </a:p>
        </p:txBody>
      </p:sp>
      <p:sp>
        <p:nvSpPr>
          <p:cNvPr id="1638" name="Google Shape;1638;p201"/>
          <p:cNvSpPr txBox="1"/>
          <p:nvPr/>
        </p:nvSpPr>
        <p:spPr>
          <a:xfrm>
            <a:off x="5240145" y="4812333"/>
            <a:ext cx="94374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Zaangażo-</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wanie</a:t>
            </a:r>
            <a:endParaRPr b="0" i="0" sz="800" u="none" cap="none" strike="noStrike">
              <a:solidFill>
                <a:srgbClr val="FFFFFF"/>
              </a:solidFill>
              <a:latin typeface="Arial"/>
              <a:ea typeface="Arial"/>
              <a:cs typeface="Arial"/>
              <a:sym typeface="Arial"/>
            </a:endParaRPr>
          </a:p>
        </p:txBody>
      </p:sp>
      <p:sp>
        <p:nvSpPr>
          <p:cNvPr id="1639" name="Google Shape;1639;p201"/>
          <p:cNvSpPr txBox="1"/>
          <p:nvPr/>
        </p:nvSpPr>
        <p:spPr>
          <a:xfrm>
            <a:off x="3133549" y="4289113"/>
            <a:ext cx="90154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Konwersja (last click, atryb.</a:t>
            </a:r>
            <a:r>
              <a:rPr b="0" i="0" lang="pl-PL" sz="800" u="none" cap="none" strike="noStrike">
                <a:solidFill>
                  <a:srgbClr val="FFFFFF"/>
                </a:solidFill>
                <a:latin typeface="Arial"/>
                <a:ea typeface="Arial"/>
                <a:cs typeface="Arial"/>
                <a:sym typeface="Arial"/>
              </a:rPr>
              <a:t>) </a:t>
            </a:r>
            <a:endParaRPr b="0" i="0" sz="800" u="none" cap="none" strike="noStrike">
              <a:solidFill>
                <a:srgbClr val="FFFFFF"/>
              </a:solidFill>
              <a:latin typeface="Arial"/>
              <a:ea typeface="Arial"/>
              <a:cs typeface="Arial"/>
              <a:sym typeface="Arial"/>
            </a:endParaRPr>
          </a:p>
        </p:txBody>
      </p:sp>
      <p:sp>
        <p:nvSpPr>
          <p:cNvPr id="1640" name="Google Shape;1640;p201"/>
          <p:cNvSpPr txBox="1"/>
          <p:nvPr/>
        </p:nvSpPr>
        <p:spPr>
          <a:xfrm>
            <a:off x="2481161" y="4808721"/>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AVE</a:t>
            </a:r>
            <a:endParaRPr/>
          </a:p>
        </p:txBody>
      </p:sp>
      <p:sp>
        <p:nvSpPr>
          <p:cNvPr id="1641" name="Google Shape;1641;p201"/>
          <p:cNvSpPr txBox="1"/>
          <p:nvPr/>
        </p:nvSpPr>
        <p:spPr>
          <a:xfrm>
            <a:off x="3877658" y="4776288"/>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z treścią na stronie</a:t>
            </a:r>
            <a:endParaRPr/>
          </a:p>
        </p:txBody>
      </p:sp>
      <p:sp>
        <p:nvSpPr>
          <p:cNvPr id="1642" name="Google Shape;1642;p201"/>
          <p:cNvSpPr txBox="1"/>
          <p:nvPr/>
        </p:nvSpPr>
        <p:spPr>
          <a:xfrm>
            <a:off x="3175324" y="5013764"/>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Efektywność kosztowa (jak np. CPL, CPM, CPC, CPS)</a:t>
            </a:r>
            <a:endParaRPr/>
          </a:p>
        </p:txBody>
      </p:sp>
      <p:sp>
        <p:nvSpPr>
          <p:cNvPr id="1643" name="Google Shape;1643;p201"/>
          <p:cNvSpPr txBox="1"/>
          <p:nvPr/>
        </p:nvSpPr>
        <p:spPr>
          <a:xfrm>
            <a:off x="1775123" y="5019756"/>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Widoczny zasięg (viewable reach)</a:t>
            </a:r>
            <a:endParaRPr/>
          </a:p>
        </p:txBody>
      </p:sp>
      <p:sp>
        <p:nvSpPr>
          <p:cNvPr id="1644" name="Google Shape;1644;p201"/>
          <p:cNvSpPr txBox="1"/>
          <p:nvPr/>
        </p:nvSpPr>
        <p:spPr>
          <a:xfrm>
            <a:off x="2468355" y="556570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Bounce rate</a:t>
            </a:r>
            <a:endParaRPr b="0" i="0" sz="800" u="none" cap="none" strike="noStrike">
              <a:solidFill>
                <a:srgbClr val="FFFFFF"/>
              </a:solidFill>
              <a:latin typeface="Arial"/>
              <a:ea typeface="Arial"/>
              <a:cs typeface="Arial"/>
              <a:sym typeface="Arial"/>
            </a:endParaRPr>
          </a:p>
        </p:txBody>
      </p:sp>
      <p:sp>
        <p:nvSpPr>
          <p:cNvPr id="1645" name="Google Shape;1645;p201"/>
          <p:cNvSpPr txBox="1"/>
          <p:nvPr/>
        </p:nvSpPr>
        <p:spPr>
          <a:xfrm>
            <a:off x="1763717" y="5859201"/>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1646" name="Google Shape;1646;p201"/>
          <p:cNvSpPr txBox="1"/>
          <p:nvPr/>
        </p:nvSpPr>
        <p:spPr>
          <a:xfrm>
            <a:off x="3179205" y="5817012"/>
            <a:ext cx="81604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Zasięg w </a:t>
            </a:r>
            <a:r>
              <a:rPr b="0" i="0" lang="pl-PL" sz="800" u="none" cap="none" strike="noStrike">
                <a:solidFill>
                  <a:srgbClr val="FFFFFF"/>
                </a:solidFill>
                <a:latin typeface="Arial"/>
                <a:ea typeface="Arial"/>
                <a:cs typeface="Arial"/>
                <a:sym typeface="Arial"/>
              </a:rPr>
              <a:t>Grupie</a:t>
            </a:r>
            <a:r>
              <a:rPr b="0" i="0" lang="pl-PL" sz="800" u="none" cap="none" strike="noStrike">
                <a:solidFill>
                  <a:srgbClr val="FFFFFF"/>
                </a:solidFill>
                <a:latin typeface="Arial"/>
                <a:ea typeface="Arial"/>
                <a:cs typeface="Arial"/>
                <a:sym typeface="Arial"/>
              </a:rPr>
              <a:t> (in target reach)</a:t>
            </a:r>
            <a:endParaRPr/>
          </a:p>
        </p:txBody>
      </p:sp>
      <p:sp>
        <p:nvSpPr>
          <p:cNvPr id="1647" name="Google Shape;1647;p201"/>
          <p:cNvSpPr txBox="1"/>
          <p:nvPr/>
        </p:nvSpPr>
        <p:spPr>
          <a:xfrm>
            <a:off x="3864871" y="5535572"/>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Unikalni użytkownicy</a:t>
            </a:r>
            <a:endParaRPr/>
          </a:p>
        </p:txBody>
      </p:sp>
      <p:sp>
        <p:nvSpPr>
          <p:cNvPr id="1648" name="Google Shape;1648;p201"/>
          <p:cNvSpPr txBox="1"/>
          <p:nvPr/>
        </p:nvSpPr>
        <p:spPr>
          <a:xfrm>
            <a:off x="4600120" y="5151070"/>
            <a:ext cx="81604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Realni użytkownicy</a:t>
            </a:r>
            <a:endParaRPr/>
          </a:p>
        </p:txBody>
      </p:sp>
      <p:sp>
        <p:nvSpPr>
          <p:cNvPr id="1649" name="Google Shape;1649;p201"/>
          <p:cNvSpPr txBox="1"/>
          <p:nvPr/>
        </p:nvSpPr>
        <p:spPr>
          <a:xfrm>
            <a:off x="5949156" y="4971800"/>
            <a:ext cx="91076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Uwaga (attention), wyświetlenia   z uwagą, czas z uwagą</a:t>
            </a:r>
            <a:endParaRPr/>
          </a:p>
        </p:txBody>
      </p:sp>
      <p:sp>
        <p:nvSpPr>
          <p:cNvPr id="1650" name="Google Shape;1650;p201"/>
          <p:cNvSpPr txBox="1"/>
          <p:nvPr/>
        </p:nvSpPr>
        <p:spPr>
          <a:xfrm>
            <a:off x="4583295" y="598764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CTR</a:t>
            </a:r>
            <a:endParaRPr b="0" i="0" sz="800" u="none" cap="none" strike="noStrike">
              <a:solidFill>
                <a:srgbClr val="FFFFFF"/>
              </a:solidFill>
              <a:latin typeface="Arial"/>
              <a:ea typeface="Arial"/>
              <a:cs typeface="Arial"/>
              <a:sym typeface="Arial"/>
            </a:endParaRPr>
          </a:p>
        </p:txBody>
      </p:sp>
      <p:sp>
        <p:nvSpPr>
          <p:cNvPr id="1651" name="Google Shape;1651;p201"/>
          <p:cNvSpPr txBox="1"/>
          <p:nvPr/>
        </p:nvSpPr>
        <p:spPr>
          <a:xfrm>
            <a:off x="5305096" y="5483168"/>
            <a:ext cx="81604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Czas ładowania strony</a:t>
            </a:r>
            <a:endParaRPr/>
          </a:p>
        </p:txBody>
      </p:sp>
      <p:sp>
        <p:nvSpPr>
          <p:cNvPr id="1652" name="Google Shape;1652;p201"/>
          <p:cNvSpPr/>
          <p:nvPr/>
        </p:nvSpPr>
        <p:spPr>
          <a:xfrm>
            <a:off x="1051129" y="5308668"/>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53" name="Google Shape;1653;p201"/>
          <p:cNvSpPr/>
          <p:nvPr/>
        </p:nvSpPr>
        <p:spPr>
          <a:xfrm>
            <a:off x="351996" y="5691604"/>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54" name="Google Shape;1654;p201"/>
          <p:cNvSpPr txBox="1"/>
          <p:nvPr/>
        </p:nvSpPr>
        <p:spPr>
          <a:xfrm>
            <a:off x="1089351" y="5570095"/>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AvVT</a:t>
            </a:r>
            <a:endParaRPr b="0" i="0" sz="800" u="none" cap="none" strike="noStrike">
              <a:solidFill>
                <a:srgbClr val="FFFFFF"/>
              </a:solidFill>
              <a:latin typeface="Arial"/>
              <a:ea typeface="Arial"/>
              <a:cs typeface="Arial"/>
              <a:sym typeface="Arial"/>
            </a:endParaRPr>
          </a:p>
        </p:txBody>
      </p:sp>
      <p:sp>
        <p:nvSpPr>
          <p:cNvPr id="1655" name="Google Shape;1655;p201"/>
          <p:cNvSpPr txBox="1"/>
          <p:nvPr/>
        </p:nvSpPr>
        <p:spPr>
          <a:xfrm>
            <a:off x="365324" y="5948097"/>
            <a:ext cx="81604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GRP</a:t>
            </a:r>
            <a:endParaRPr/>
          </a:p>
        </p:txBody>
      </p:sp>
      <p:sp>
        <p:nvSpPr>
          <p:cNvPr id="1656" name="Google Shape;1656;p201"/>
          <p:cNvSpPr txBox="1"/>
          <p:nvPr/>
        </p:nvSpPr>
        <p:spPr>
          <a:xfrm>
            <a:off x="6015122" y="2866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Awareness</a:t>
            </a:r>
            <a:endParaRPr b="0" i="0" sz="800" u="none" cap="none" strike="noStrike">
              <a:solidFill>
                <a:srgbClr val="FFFFFF"/>
              </a:solidFill>
              <a:latin typeface="Arial"/>
              <a:ea typeface="Arial"/>
              <a:cs typeface="Arial"/>
              <a:sym typeface="Arial"/>
            </a:endParaRPr>
          </a:p>
        </p:txBody>
      </p:sp>
      <p:sp>
        <p:nvSpPr>
          <p:cNvPr id="1657" name="Google Shape;1657;p201"/>
          <p:cNvSpPr txBox="1"/>
          <p:nvPr/>
        </p:nvSpPr>
        <p:spPr>
          <a:xfrm>
            <a:off x="6702290" y="248570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Penetracja</a:t>
            </a:r>
            <a:endParaRPr/>
          </a:p>
        </p:txBody>
      </p:sp>
      <p:sp>
        <p:nvSpPr>
          <p:cNvPr id="1658" name="Google Shape;1658;p201"/>
          <p:cNvSpPr txBox="1"/>
          <p:nvPr/>
        </p:nvSpPr>
        <p:spPr>
          <a:xfrm>
            <a:off x="7406609" y="2751611"/>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Udział </a:t>
            </a:r>
            <a:br>
              <a:rPr b="0" i="0" lang="pl-PL" sz="800" u="none" cap="none" strike="noStrike">
                <a:solidFill>
                  <a:srgbClr val="FFFFFF"/>
                </a:solidFill>
                <a:latin typeface="Arial"/>
                <a:ea typeface="Arial"/>
                <a:cs typeface="Arial"/>
                <a:sym typeface="Arial"/>
              </a:rPr>
            </a:br>
            <a:r>
              <a:rPr b="0" i="0" lang="pl-PL" sz="800" u="none" cap="none" strike="noStrike">
                <a:solidFill>
                  <a:srgbClr val="FFFFFF"/>
                </a:solidFill>
                <a:latin typeface="Arial"/>
                <a:ea typeface="Arial"/>
                <a:cs typeface="Arial"/>
                <a:sym typeface="Arial"/>
              </a:rPr>
              <a:t>w rynku ilościowy</a:t>
            </a:r>
            <a:endParaRPr/>
          </a:p>
        </p:txBody>
      </p:sp>
      <p:sp>
        <p:nvSpPr>
          <p:cNvPr id="1659" name="Google Shape;1659;p201"/>
          <p:cNvSpPr txBox="1"/>
          <p:nvPr/>
        </p:nvSpPr>
        <p:spPr>
          <a:xfrm>
            <a:off x="5997384" y="3647136"/>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Liking</a:t>
            </a:r>
            <a:endParaRPr b="0" i="0" sz="800" u="none" cap="none" strike="noStrike">
              <a:solidFill>
                <a:srgbClr val="FFFFFF"/>
              </a:solidFill>
              <a:latin typeface="Arial"/>
              <a:ea typeface="Arial"/>
              <a:cs typeface="Arial"/>
              <a:sym typeface="Arial"/>
            </a:endParaRPr>
          </a:p>
        </p:txBody>
      </p:sp>
      <p:sp>
        <p:nvSpPr>
          <p:cNvPr id="1660" name="Google Shape;1660;p201"/>
          <p:cNvSpPr txBox="1"/>
          <p:nvPr/>
        </p:nvSpPr>
        <p:spPr>
          <a:xfrm>
            <a:off x="6718482" y="3040092"/>
            <a:ext cx="8105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 wydatku na marketing (często % na A&amp;P lub</a:t>
            </a:r>
            <a:endParaRPr/>
          </a:p>
        </p:txBody>
      </p:sp>
      <p:sp>
        <p:nvSpPr>
          <p:cNvPr id="1661" name="Google Shape;1661;p201"/>
          <p:cNvSpPr txBox="1"/>
          <p:nvPr/>
        </p:nvSpPr>
        <p:spPr>
          <a:xfrm>
            <a:off x="8149442" y="3108449"/>
            <a:ext cx="810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Net Contribution/ROI</a:t>
            </a:r>
            <a:endParaRPr b="1" i="0" sz="800" u="none" cap="none" strike="noStrike">
              <a:solidFill>
                <a:srgbClr val="FFFFFF"/>
              </a:solidFill>
              <a:latin typeface="Arial"/>
              <a:ea typeface="Arial"/>
              <a:cs typeface="Arial"/>
              <a:sym typeface="Arial"/>
            </a:endParaRPr>
          </a:p>
        </p:txBody>
      </p:sp>
      <p:sp>
        <p:nvSpPr>
          <p:cNvPr id="1662" name="Google Shape;1662;p201"/>
          <p:cNvSpPr txBox="1"/>
          <p:nvPr/>
        </p:nvSpPr>
        <p:spPr>
          <a:xfrm>
            <a:off x="7415589" y="3635650"/>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Trust</a:t>
            </a:r>
            <a:endParaRPr/>
          </a:p>
        </p:txBody>
      </p:sp>
      <p:sp>
        <p:nvSpPr>
          <p:cNvPr id="1663" name="Google Shape;1663;p201"/>
          <p:cNvSpPr txBox="1"/>
          <p:nvPr/>
        </p:nvSpPr>
        <p:spPr>
          <a:xfrm>
            <a:off x="8783011" y="2770629"/>
            <a:ext cx="9230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Sales revenue/</a:t>
            </a:r>
            <a:endParaRPr/>
          </a:p>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margin/ </a:t>
            </a:r>
            <a:endParaRPr/>
          </a:p>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Profit</a:t>
            </a:r>
            <a:endParaRPr b="1" i="0" sz="800" u="none" cap="none" strike="noStrike">
              <a:solidFill>
                <a:srgbClr val="FFFFFF"/>
              </a:solidFill>
              <a:latin typeface="Arial"/>
              <a:ea typeface="Arial"/>
              <a:cs typeface="Arial"/>
              <a:sym typeface="Arial"/>
            </a:endParaRPr>
          </a:p>
        </p:txBody>
      </p:sp>
      <p:sp>
        <p:nvSpPr>
          <p:cNvPr id="1664" name="Google Shape;1664;p201"/>
          <p:cNvSpPr txBox="1"/>
          <p:nvPr/>
        </p:nvSpPr>
        <p:spPr>
          <a:xfrm>
            <a:off x="8820950" y="3451623"/>
            <a:ext cx="87068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Price development (price elasticity)</a:t>
            </a:r>
            <a:endParaRPr b="1" i="0" sz="800" u="none" cap="none" strike="noStrike">
              <a:solidFill>
                <a:srgbClr val="FFFFFF"/>
              </a:solidFill>
              <a:latin typeface="Arial"/>
              <a:ea typeface="Arial"/>
              <a:cs typeface="Arial"/>
              <a:sym typeface="Arial"/>
            </a:endParaRPr>
          </a:p>
        </p:txBody>
      </p:sp>
      <p:sp>
        <p:nvSpPr>
          <p:cNvPr id="1665" name="Google Shape;1665;p201"/>
          <p:cNvSpPr txBox="1"/>
          <p:nvPr/>
        </p:nvSpPr>
        <p:spPr>
          <a:xfrm>
            <a:off x="6707581" y="3996436"/>
            <a:ext cx="84131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Elastyczność  </a:t>
            </a:r>
            <a:r>
              <a:rPr b="0" i="0" lang="pl-PL" sz="800" u="none" cap="none" strike="noStrike">
                <a:solidFill>
                  <a:srgbClr val="FFFFFF"/>
                </a:solidFill>
                <a:latin typeface="Arial"/>
                <a:ea typeface="Arial"/>
                <a:cs typeface="Arial"/>
                <a:sym typeface="Arial"/>
              </a:rPr>
              <a:t>C</a:t>
            </a:r>
            <a:r>
              <a:rPr b="0" i="0" lang="pl-PL" sz="800" u="none" cap="none" strike="noStrike">
                <a:solidFill>
                  <a:srgbClr val="FFFFFF"/>
                </a:solidFill>
                <a:latin typeface="Arial"/>
                <a:ea typeface="Arial"/>
                <a:cs typeface="Arial"/>
                <a:sym typeface="Arial"/>
              </a:rPr>
              <a:t>enowa)</a:t>
            </a:r>
            <a:endParaRPr/>
          </a:p>
        </p:txBody>
      </p:sp>
      <p:sp>
        <p:nvSpPr>
          <p:cNvPr id="1666" name="Google Shape;1666;p201"/>
          <p:cNvSpPr txBox="1"/>
          <p:nvPr/>
        </p:nvSpPr>
        <p:spPr>
          <a:xfrm>
            <a:off x="7412778" y="443369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Salient</a:t>
            </a:r>
            <a:endParaRPr b="0" i="0" sz="800" u="none" cap="none" strike="noStrike">
              <a:solidFill>
                <a:srgbClr val="FFFFFF"/>
              </a:solidFill>
              <a:latin typeface="Arial"/>
              <a:ea typeface="Arial"/>
              <a:cs typeface="Arial"/>
              <a:sym typeface="Arial"/>
            </a:endParaRPr>
          </a:p>
        </p:txBody>
      </p:sp>
      <p:sp>
        <p:nvSpPr>
          <p:cNvPr id="1667" name="Google Shape;1667;p201"/>
          <p:cNvSpPr txBox="1"/>
          <p:nvPr/>
        </p:nvSpPr>
        <p:spPr>
          <a:xfrm>
            <a:off x="8092431" y="3993608"/>
            <a:ext cx="89746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Market share (value/volume)</a:t>
            </a:r>
            <a:endParaRPr b="1" i="0" sz="800" u="none" cap="none" strike="noStrike">
              <a:solidFill>
                <a:srgbClr val="FFFFFF"/>
              </a:solidFill>
              <a:latin typeface="Arial"/>
              <a:ea typeface="Arial"/>
              <a:cs typeface="Arial"/>
              <a:sym typeface="Arial"/>
            </a:endParaRPr>
          </a:p>
        </p:txBody>
      </p:sp>
      <p:sp>
        <p:nvSpPr>
          <p:cNvPr id="1668" name="Google Shape;1668;p201"/>
          <p:cNvSpPr txBox="1"/>
          <p:nvPr/>
        </p:nvSpPr>
        <p:spPr>
          <a:xfrm>
            <a:off x="8828221" y="4331756"/>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Brand Penetration</a:t>
            </a:r>
            <a:endParaRPr b="1" i="0" sz="800" u="none" cap="none" strike="noStrike">
              <a:solidFill>
                <a:srgbClr val="FFFFFF"/>
              </a:solidFill>
              <a:latin typeface="Arial"/>
              <a:ea typeface="Arial"/>
              <a:cs typeface="Arial"/>
              <a:sym typeface="Arial"/>
            </a:endParaRPr>
          </a:p>
        </p:txBody>
      </p:sp>
      <p:sp>
        <p:nvSpPr>
          <p:cNvPr id="1669" name="Google Shape;1669;p201"/>
          <p:cNvSpPr txBox="1"/>
          <p:nvPr/>
        </p:nvSpPr>
        <p:spPr>
          <a:xfrm>
            <a:off x="9513638" y="3931680"/>
            <a:ext cx="89746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Sprzedaż inkremental-</a:t>
            </a:r>
            <a:endParaRPr/>
          </a:p>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na</a:t>
            </a:r>
            <a:endParaRPr/>
          </a:p>
        </p:txBody>
      </p:sp>
      <p:sp>
        <p:nvSpPr>
          <p:cNvPr id="1670" name="Google Shape;1670;p201"/>
          <p:cNvSpPr txBox="1"/>
          <p:nvPr/>
        </p:nvSpPr>
        <p:spPr>
          <a:xfrm>
            <a:off x="6682584" y="4777825"/>
            <a:ext cx="866695"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ROI, ROAS, ROTA </a:t>
            </a:r>
            <a:endParaRPr/>
          </a:p>
        </p:txBody>
      </p:sp>
      <p:sp>
        <p:nvSpPr>
          <p:cNvPr id="1671" name="Google Shape;1671;p201"/>
          <p:cNvSpPr txBox="1"/>
          <p:nvPr/>
        </p:nvSpPr>
        <p:spPr>
          <a:xfrm>
            <a:off x="8106537" y="4638016"/>
            <a:ext cx="866695"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1" i="0" lang="pl-PL" sz="800" u="none" cap="none" strike="noStrike">
                <a:solidFill>
                  <a:srgbClr val="FFFFFF"/>
                </a:solidFill>
                <a:latin typeface="Arial"/>
                <a:ea typeface="Arial"/>
                <a:cs typeface="Arial"/>
                <a:sym typeface="Arial"/>
              </a:rPr>
              <a:t>Avr. Revenue per customer /purchase/ CLV</a:t>
            </a:r>
            <a:endParaRPr b="1" i="0" sz="800" u="none" cap="none" strike="noStrike">
              <a:solidFill>
                <a:srgbClr val="FFFFFF"/>
              </a:solidFill>
              <a:latin typeface="Arial"/>
              <a:ea typeface="Arial"/>
              <a:cs typeface="Arial"/>
              <a:sym typeface="Arial"/>
            </a:endParaRPr>
          </a:p>
        </p:txBody>
      </p:sp>
      <p:sp>
        <p:nvSpPr>
          <p:cNvPr id="1672" name="Google Shape;1672;p201"/>
          <p:cNvSpPr txBox="1"/>
          <p:nvPr/>
        </p:nvSpPr>
        <p:spPr>
          <a:xfrm>
            <a:off x="7367836" y="5198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AoV</a:t>
            </a:r>
            <a:endParaRPr b="0" i="0" sz="800" u="none" cap="none" strike="noStrike">
              <a:solidFill>
                <a:srgbClr val="FFFFFF"/>
              </a:solidFill>
              <a:latin typeface="Arial"/>
              <a:ea typeface="Arial"/>
              <a:cs typeface="Arial"/>
              <a:sym typeface="Arial"/>
            </a:endParaRPr>
          </a:p>
        </p:txBody>
      </p:sp>
      <p:sp>
        <p:nvSpPr>
          <p:cNvPr id="1673" name="Google Shape;1673;p201"/>
          <p:cNvSpPr txBox="1"/>
          <p:nvPr/>
        </p:nvSpPr>
        <p:spPr>
          <a:xfrm>
            <a:off x="6682200" y="5579769"/>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Trial</a:t>
            </a:r>
            <a:endParaRPr/>
          </a:p>
        </p:txBody>
      </p:sp>
      <p:sp>
        <p:nvSpPr>
          <p:cNvPr id="1674" name="Google Shape;1674;p201"/>
          <p:cNvSpPr txBox="1"/>
          <p:nvPr/>
        </p:nvSpPr>
        <p:spPr>
          <a:xfrm>
            <a:off x="8794063" y="6009988"/>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AWOP</a:t>
            </a:r>
            <a:endParaRPr/>
          </a:p>
        </p:txBody>
      </p:sp>
      <p:sp>
        <p:nvSpPr>
          <p:cNvPr id="1675" name="Google Shape;1675;p201"/>
          <p:cNvSpPr txBox="1"/>
          <p:nvPr/>
        </p:nvSpPr>
        <p:spPr>
          <a:xfrm>
            <a:off x="8090007" y="561774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Przychód marki</a:t>
            </a:r>
            <a:endParaRPr/>
          </a:p>
        </p:txBody>
      </p:sp>
      <p:sp>
        <p:nvSpPr>
          <p:cNvPr id="1676" name="Google Shape;1676;p201"/>
          <p:cNvSpPr txBox="1"/>
          <p:nvPr/>
        </p:nvSpPr>
        <p:spPr>
          <a:xfrm>
            <a:off x="7390323" y="5980894"/>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Marża marki</a:t>
            </a:r>
            <a:endParaRPr/>
          </a:p>
        </p:txBody>
      </p:sp>
      <p:sp>
        <p:nvSpPr>
          <p:cNvPr id="1677" name="Google Shape;1677;p201"/>
          <p:cNvSpPr/>
          <p:nvPr/>
        </p:nvSpPr>
        <p:spPr>
          <a:xfrm>
            <a:off x="5998653" y="5731899"/>
            <a:ext cx="866695" cy="747151"/>
          </a:xfrm>
          <a:prstGeom prst="hexagon">
            <a:avLst>
              <a:gd fmla="val 25000" name="adj"/>
              <a:gd fmla="val 115470" name="vf"/>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78" name="Google Shape;1678;p201"/>
          <p:cNvSpPr txBox="1"/>
          <p:nvPr/>
        </p:nvSpPr>
        <p:spPr>
          <a:xfrm>
            <a:off x="5970308" y="4425361"/>
            <a:ext cx="866695"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Zysk marki</a:t>
            </a:r>
            <a:endParaRPr/>
          </a:p>
        </p:txBody>
      </p:sp>
      <p:sp>
        <p:nvSpPr>
          <p:cNvPr id="1679" name="Google Shape;1679;p201"/>
          <p:cNvSpPr txBox="1"/>
          <p:nvPr/>
        </p:nvSpPr>
        <p:spPr>
          <a:xfrm>
            <a:off x="10245639" y="3535623"/>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pl-PL" sz="800" u="none" cap="none" strike="noStrike">
                <a:solidFill>
                  <a:srgbClr val="FFFFFF"/>
                </a:solidFill>
                <a:latin typeface="Arial"/>
                <a:ea typeface="Arial"/>
                <a:cs typeface="Arial"/>
                <a:sym typeface="Arial"/>
              </a:rPr>
              <a:t>Customer Satisfaction</a:t>
            </a:r>
            <a:endParaRPr b="1" i="0" sz="800" u="none" cap="none" strike="noStrike">
              <a:solidFill>
                <a:srgbClr val="000000"/>
              </a:solidFill>
              <a:latin typeface="Arial"/>
              <a:ea typeface="Arial"/>
              <a:cs typeface="Arial"/>
              <a:sym typeface="Arial"/>
            </a:endParaRPr>
          </a:p>
        </p:txBody>
      </p:sp>
      <p:sp>
        <p:nvSpPr>
          <p:cNvPr id="1680" name="Google Shape;1680;p201"/>
          <p:cNvSpPr txBox="1"/>
          <p:nvPr/>
        </p:nvSpPr>
        <p:spPr>
          <a:xfrm>
            <a:off x="10283781" y="4385283"/>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pl-PL" sz="800" u="none" cap="none" strike="noStrike">
                <a:solidFill>
                  <a:srgbClr val="FFFFFF"/>
                </a:solidFill>
                <a:latin typeface="Arial"/>
                <a:ea typeface="Arial"/>
                <a:cs typeface="Arial"/>
                <a:sym typeface="Arial"/>
              </a:rPr>
              <a:t>Recomme-dation (NPS)</a:t>
            </a:r>
            <a:endParaRPr/>
          </a:p>
        </p:txBody>
      </p:sp>
      <p:sp>
        <p:nvSpPr>
          <p:cNvPr id="1681" name="Google Shape;1681;p201"/>
          <p:cNvSpPr txBox="1"/>
          <p:nvPr/>
        </p:nvSpPr>
        <p:spPr>
          <a:xfrm>
            <a:off x="10959902" y="4796825"/>
            <a:ext cx="81055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pl-PL" sz="800" u="none" cap="none" strike="noStrike">
                <a:solidFill>
                  <a:srgbClr val="FFFFFF"/>
                </a:solidFill>
                <a:latin typeface="Arial"/>
                <a:ea typeface="Arial"/>
                <a:cs typeface="Arial"/>
                <a:sym typeface="Arial"/>
              </a:rPr>
              <a:t>Przychód na klienta</a:t>
            </a:r>
            <a:endParaRPr/>
          </a:p>
        </p:txBody>
      </p:sp>
      <p:sp>
        <p:nvSpPr>
          <p:cNvPr id="1682" name="Google Shape;1682;p201"/>
          <p:cNvSpPr txBox="1"/>
          <p:nvPr/>
        </p:nvSpPr>
        <p:spPr>
          <a:xfrm>
            <a:off x="10228880" y="5221037"/>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CLV</a:t>
            </a:r>
            <a:endParaRPr/>
          </a:p>
        </p:txBody>
      </p:sp>
      <p:sp>
        <p:nvSpPr>
          <p:cNvPr id="1683" name="Google Shape;1683;p201"/>
          <p:cNvSpPr txBox="1"/>
          <p:nvPr/>
        </p:nvSpPr>
        <p:spPr>
          <a:xfrm>
            <a:off x="6015749" y="5942228"/>
            <a:ext cx="810558" cy="2154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
              <a:buFont typeface="Arial"/>
              <a:buNone/>
            </a:pPr>
            <a:r>
              <a:rPr b="0" i="0" lang="pl-PL" sz="800" u="none" cap="none" strike="noStrike">
                <a:solidFill>
                  <a:srgbClr val="FFFFFF"/>
                </a:solidFill>
                <a:latin typeface="Arial"/>
                <a:ea typeface="Arial"/>
                <a:cs typeface="Arial"/>
                <a:sym typeface="Arial"/>
              </a:rPr>
              <a:t>Brand safety</a:t>
            </a:r>
            <a:endParaRPr b="0" i="0" sz="800" u="none" cap="none" strike="noStrike">
              <a:solidFill>
                <a:srgbClr val="FFFFFF"/>
              </a:solidFill>
              <a:latin typeface="Arial"/>
              <a:ea typeface="Arial"/>
              <a:cs typeface="Arial"/>
              <a:sym typeface="Arial"/>
            </a:endParaRPr>
          </a:p>
        </p:txBody>
      </p:sp>
      <p:pic>
        <p:nvPicPr>
          <p:cNvPr id="1684" name="Google Shape;1684;p201"/>
          <p:cNvPicPr preferRelativeResize="0"/>
          <p:nvPr/>
        </p:nvPicPr>
        <p:blipFill rotWithShape="1">
          <a:blip r:embed="rId3">
            <a:alphaModFix/>
          </a:blip>
          <a:srcRect b="0" l="0" r="0" t="0"/>
          <a:stretch/>
        </p:blipFill>
        <p:spPr>
          <a:xfrm>
            <a:off x="435129" y="586375"/>
            <a:ext cx="10968771" cy="1576714"/>
          </a:xfrm>
          <a:prstGeom prst="rect">
            <a:avLst/>
          </a:prstGeom>
          <a:noFill/>
          <a:ln>
            <a:noFill/>
          </a:ln>
        </p:spPr>
      </p:pic>
      <p:sp>
        <p:nvSpPr>
          <p:cNvPr id="1685" name="Google Shape;1685;p201"/>
          <p:cNvSpPr/>
          <p:nvPr/>
        </p:nvSpPr>
        <p:spPr>
          <a:xfrm>
            <a:off x="110067" y="2073755"/>
            <a:ext cx="8048246" cy="4438525"/>
          </a:xfrm>
          <a:prstGeom prst="rect">
            <a:avLst/>
          </a:prstGeom>
          <a:solidFill>
            <a:srgbClr val="FFFFFF">
              <a:alpha val="8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6" name="Google Shape;1686;p201"/>
          <p:cNvSpPr txBox="1"/>
          <p:nvPr/>
        </p:nvSpPr>
        <p:spPr>
          <a:xfrm>
            <a:off x="9489252" y="3113477"/>
            <a:ext cx="87068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l-PL" sz="800" u="none" cap="none" strike="noStrike">
                <a:solidFill>
                  <a:srgbClr val="FFFFFF"/>
                </a:solidFill>
                <a:latin typeface="Arial"/>
                <a:ea typeface="Arial"/>
                <a:cs typeface="Arial"/>
                <a:sym typeface="Arial"/>
              </a:rPr>
              <a:t>Number of customers (dynamiics) </a:t>
            </a:r>
            <a:endParaRPr/>
          </a:p>
        </p:txBody>
      </p:sp>
      <p:sp>
        <p:nvSpPr>
          <p:cNvPr id="1687" name="Google Shape;1687;p201"/>
          <p:cNvSpPr/>
          <p:nvPr/>
        </p:nvSpPr>
        <p:spPr>
          <a:xfrm>
            <a:off x="9508943" y="3773794"/>
            <a:ext cx="866695" cy="747151"/>
          </a:xfrm>
          <a:prstGeom prst="hexagon">
            <a:avLst>
              <a:gd fmla="val 25000" name="adj"/>
              <a:gd fmla="val 115470" name="vf"/>
            </a:avLst>
          </a:prstGeom>
          <a:gradFill>
            <a:gsLst>
              <a:gs pos="0">
                <a:srgbClr val="0070C0"/>
              </a:gs>
              <a:gs pos="74000">
                <a:srgbClr val="92D050"/>
              </a:gs>
              <a:gs pos="83000">
                <a:srgbClr val="92D050"/>
              </a:gs>
              <a:gs pos="100000">
                <a:srgbClr val="92D050"/>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800" u="none" cap="none" strike="noStrike">
              <a:solidFill>
                <a:srgbClr val="FFFFFF"/>
              </a:solidFill>
              <a:latin typeface="Arial"/>
              <a:ea typeface="Arial"/>
              <a:cs typeface="Arial"/>
              <a:sym typeface="Arial"/>
            </a:endParaRPr>
          </a:p>
        </p:txBody>
      </p:sp>
      <p:sp>
        <p:nvSpPr>
          <p:cNvPr id="1688" name="Google Shape;1688;p201"/>
          <p:cNvSpPr txBox="1"/>
          <p:nvPr/>
        </p:nvSpPr>
        <p:spPr>
          <a:xfrm>
            <a:off x="9495406" y="3874375"/>
            <a:ext cx="870686"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l-PL" sz="800" u="none" cap="none" strike="noStrike">
                <a:solidFill>
                  <a:srgbClr val="FFFFFF"/>
                </a:solidFill>
                <a:latin typeface="Arial"/>
                <a:ea typeface="Arial"/>
                <a:cs typeface="Arial"/>
                <a:sym typeface="Arial"/>
              </a:rPr>
              <a:t>Repurchase, frequency</a:t>
            </a:r>
            <a:endParaRPr b="1" i="0" sz="800" u="none" cap="none" strike="noStrike">
              <a:solidFill>
                <a:srgbClr val="FFFFFF"/>
              </a:solidFill>
              <a:latin typeface="Arial"/>
              <a:ea typeface="Arial"/>
              <a:cs typeface="Arial"/>
              <a:sym typeface="Arial"/>
            </a:endParaRPr>
          </a:p>
        </p:txBody>
      </p:sp>
      <p:sp>
        <p:nvSpPr>
          <p:cNvPr id="1689" name="Google Shape;1689;p201"/>
          <p:cNvSpPr/>
          <p:nvPr/>
        </p:nvSpPr>
        <p:spPr>
          <a:xfrm>
            <a:off x="2664434" y="2789202"/>
            <a:ext cx="5077734" cy="1982908"/>
          </a:xfrm>
          <a:prstGeom prst="ellipse">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„mapki Kpiów: </a:t>
            </a:r>
            <a:endParaRPr/>
          </a:p>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1. szczególnie istotne dla FMCG</a:t>
            </a:r>
            <a:endParaRPr/>
          </a:p>
          <a:p>
            <a:pPr indent="0" lvl="0" marL="0" marR="0" rtl="0" algn="ctr">
              <a:lnSpc>
                <a:spcPct val="100000"/>
              </a:lnSpc>
              <a:spcBef>
                <a:spcPts val="0"/>
              </a:spcBef>
              <a:spcAft>
                <a:spcPts val="0"/>
              </a:spcAft>
              <a:buNone/>
            </a:pPr>
            <a:r>
              <a:rPr b="0" i="0" lang="pl-PL" sz="1400" u="none" cap="none" strike="noStrike">
                <a:solidFill>
                  <a:schemeClr val="lt1"/>
                </a:solidFill>
                <a:latin typeface="Arial"/>
                <a:ea typeface="Arial"/>
                <a:cs typeface="Arial"/>
                <a:sym typeface="Arial"/>
              </a:rPr>
              <a:t>2. Szczególnie istotne dla banków / usług</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202"/>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695" name="Google Shape;1695;p202"/>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696" name="Google Shape;1696;p2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697" name="Google Shape;1697;p202"/>
          <p:cNvSpPr/>
          <p:nvPr/>
        </p:nvSpPr>
        <p:spPr>
          <a:xfrm>
            <a:off x="642716" y="960122"/>
            <a:ext cx="7807650" cy="768096"/>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Business</a:t>
            </a:r>
            <a:r>
              <a:rPr b="0" i="0" lang="pl-PL" sz="1800" u="none" cap="none" strike="noStrike">
                <a:solidFill>
                  <a:srgbClr val="FFFFFF"/>
                </a:solidFill>
                <a:latin typeface="Maven Pro"/>
                <a:ea typeface="Maven Pro"/>
                <a:cs typeface="Maven Pro"/>
                <a:sym typeface="Maven Pro"/>
              </a:rPr>
              <a:t> metrics</a:t>
            </a:r>
            <a:endParaRPr b="0" i="0" sz="1800" u="none" cap="none" strike="noStrike">
              <a:solidFill>
                <a:srgbClr val="FFFFFF"/>
              </a:solidFill>
              <a:latin typeface="Maven Pro"/>
              <a:ea typeface="Maven Pro"/>
              <a:cs typeface="Maven Pro"/>
              <a:sym typeface="Maven Pro"/>
            </a:endParaRPr>
          </a:p>
        </p:txBody>
      </p:sp>
      <p:sp>
        <p:nvSpPr>
          <p:cNvPr id="1698" name="Google Shape;1698;p202"/>
          <p:cNvSpPr/>
          <p:nvPr/>
        </p:nvSpPr>
        <p:spPr>
          <a:xfrm>
            <a:off x="642716" y="2819809"/>
            <a:ext cx="2562039" cy="76919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Penetracja</a:t>
            </a:r>
            <a:endParaRPr b="1" i="0" sz="1800" u="none" cap="none" strike="noStrike">
              <a:solidFill>
                <a:srgbClr val="FFFFFF"/>
              </a:solidFill>
              <a:latin typeface="Maven Pro"/>
              <a:ea typeface="Maven Pro"/>
              <a:cs typeface="Maven Pro"/>
              <a:sym typeface="Maven Pro"/>
            </a:endParaRPr>
          </a:p>
        </p:txBody>
      </p:sp>
      <p:sp>
        <p:nvSpPr>
          <p:cNvPr id="1699" name="Google Shape;1699;p202"/>
          <p:cNvSpPr/>
          <p:nvPr/>
        </p:nvSpPr>
        <p:spPr>
          <a:xfrm>
            <a:off x="5276751" y="2876660"/>
            <a:ext cx="1819457" cy="56090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Skuteczna konwersja</a:t>
            </a:r>
            <a:endParaRPr b="1" i="0" sz="1100" u="none" cap="none" strike="noStrike">
              <a:solidFill>
                <a:srgbClr val="FFFFFF"/>
              </a:solidFill>
              <a:latin typeface="Maven Pro"/>
              <a:ea typeface="Maven Pro"/>
              <a:cs typeface="Maven Pro"/>
              <a:sym typeface="Maven Pro"/>
            </a:endParaRPr>
          </a:p>
        </p:txBody>
      </p:sp>
      <p:sp>
        <p:nvSpPr>
          <p:cNvPr id="1700" name="Google Shape;1700;p202"/>
          <p:cNvSpPr/>
          <p:nvPr/>
        </p:nvSpPr>
        <p:spPr>
          <a:xfrm>
            <a:off x="3436235" y="2868092"/>
            <a:ext cx="1765157" cy="56090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1" i="0" lang="pl-PL" sz="1050" u="none" cap="none" strike="noStrike">
                <a:solidFill>
                  <a:srgbClr val="FFFFFF"/>
                </a:solidFill>
                <a:latin typeface="Maven Pro"/>
                <a:ea typeface="Maven Pro"/>
                <a:cs typeface="Maven Pro"/>
                <a:sym typeface="Maven Pro"/>
              </a:rPr>
              <a:t>Liczba nowych/ aktywnych użytkowników/ konsumentów</a:t>
            </a:r>
            <a:endParaRPr b="1" i="0" sz="1050" u="none" cap="none" strike="noStrike">
              <a:solidFill>
                <a:srgbClr val="FFFFFF"/>
              </a:solidFill>
              <a:latin typeface="Maven Pro"/>
              <a:ea typeface="Maven Pro"/>
              <a:cs typeface="Maven Pro"/>
              <a:sym typeface="Maven Pro"/>
            </a:endParaRPr>
          </a:p>
        </p:txBody>
      </p:sp>
      <p:sp>
        <p:nvSpPr>
          <p:cNvPr id="1701" name="Google Shape;1701;p202"/>
          <p:cNvSpPr/>
          <p:nvPr/>
        </p:nvSpPr>
        <p:spPr>
          <a:xfrm>
            <a:off x="7171567" y="2868092"/>
            <a:ext cx="2077820" cy="55209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Odpływ klientów</a:t>
            </a:r>
            <a:endParaRPr/>
          </a:p>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 [Churn]</a:t>
            </a:r>
            <a:endParaRPr b="1" i="0" sz="1100" u="none" cap="none" strike="noStrike">
              <a:solidFill>
                <a:srgbClr val="FFFFFF"/>
              </a:solidFill>
              <a:latin typeface="Maven Pro"/>
              <a:ea typeface="Maven Pro"/>
              <a:cs typeface="Maven Pro"/>
              <a:sym typeface="Maven Pro"/>
            </a:endParaRPr>
          </a:p>
        </p:txBody>
      </p:sp>
      <p:sp>
        <p:nvSpPr>
          <p:cNvPr id="1702" name="Google Shape;1702;p202"/>
          <p:cNvSpPr/>
          <p:nvPr/>
        </p:nvSpPr>
        <p:spPr>
          <a:xfrm>
            <a:off x="5999034" y="1855858"/>
            <a:ext cx="2808842" cy="70104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Kształtowanie ceny [deklaracja a zachowanie]</a:t>
            </a:r>
            <a:endParaRPr/>
          </a:p>
          <a:p>
            <a:pPr indent="0" lvl="0" marL="0" marR="0" rtl="0" algn="ctr">
              <a:lnSpc>
                <a:spcPct val="100000"/>
              </a:lnSpc>
              <a:spcBef>
                <a:spcPts val="0"/>
              </a:spcBef>
              <a:spcAft>
                <a:spcPts val="0"/>
              </a:spcAft>
              <a:buClr>
                <a:srgbClr val="FFFFFF"/>
              </a:buClr>
              <a:buSzPts val="2000"/>
              <a:buFont typeface="Arial"/>
              <a:buNone/>
            </a:pPr>
            <a:r>
              <a:rPr b="1" i="0" lang="pl-PL" sz="2000" u="none" cap="none" strike="noStrike">
                <a:solidFill>
                  <a:srgbClr val="FFFFFF"/>
                </a:solidFill>
                <a:latin typeface="Maven Pro"/>
                <a:ea typeface="Maven Pro"/>
                <a:cs typeface="Maven Pro"/>
                <a:sym typeface="Maven Pro"/>
              </a:rPr>
              <a:t> </a:t>
            </a:r>
            <a:r>
              <a:rPr b="1" i="0" lang="pl-PL" sz="1400" u="none" cap="none" strike="noStrike">
                <a:solidFill>
                  <a:srgbClr val="FFFFFF"/>
                </a:solidFill>
                <a:latin typeface="Maven Pro"/>
                <a:ea typeface="Maven Pro"/>
                <a:cs typeface="Maven Pro"/>
                <a:sym typeface="Maven Pro"/>
              </a:rPr>
              <a:t>Elastyczność cenowa</a:t>
            </a:r>
            <a:endParaRPr b="1" i="0" sz="2000" u="none" cap="none" strike="noStrike">
              <a:solidFill>
                <a:srgbClr val="FFFFFF"/>
              </a:solidFill>
              <a:latin typeface="Maven Pro"/>
              <a:ea typeface="Maven Pro"/>
              <a:cs typeface="Maven Pro"/>
              <a:sym typeface="Maven Pro"/>
            </a:endParaRPr>
          </a:p>
        </p:txBody>
      </p:sp>
      <p:sp>
        <p:nvSpPr>
          <p:cNvPr id="1703" name="Google Shape;1703;p202"/>
          <p:cNvSpPr/>
          <p:nvPr/>
        </p:nvSpPr>
        <p:spPr>
          <a:xfrm>
            <a:off x="642715" y="5094850"/>
            <a:ext cx="7807649" cy="768096"/>
          </a:xfrm>
          <a:prstGeom prst="rect">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 relacji z klientem [Relationship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704" name="Google Shape;1704;p202"/>
          <p:cNvSpPr/>
          <p:nvPr/>
        </p:nvSpPr>
        <p:spPr>
          <a:xfrm>
            <a:off x="642715" y="5944182"/>
            <a:ext cx="3975539" cy="809296"/>
          </a:xfrm>
          <a:prstGeom prst="roundRect">
            <a:avLst>
              <a:gd fmla="val 16667" name="adj"/>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Wskaźnik satysfakcji klienta [Customer Satisfaction [CSI]]</a:t>
            </a:r>
            <a:endParaRPr b="0" i="0" sz="1800" u="none" cap="none" strike="noStrike">
              <a:solidFill>
                <a:srgbClr val="FFFFFF"/>
              </a:solidFill>
              <a:latin typeface="Arial"/>
              <a:ea typeface="Arial"/>
              <a:cs typeface="Arial"/>
              <a:sym typeface="Arial"/>
            </a:endParaRPr>
          </a:p>
        </p:txBody>
      </p:sp>
      <p:sp>
        <p:nvSpPr>
          <p:cNvPr id="1705" name="Google Shape;1705;p202"/>
          <p:cNvSpPr/>
          <p:nvPr/>
        </p:nvSpPr>
        <p:spPr>
          <a:xfrm>
            <a:off x="4773697" y="5943700"/>
            <a:ext cx="3656199" cy="809296"/>
          </a:xfrm>
          <a:prstGeom prst="roundRect">
            <a:avLst>
              <a:gd fmla="val 16667" name="adj"/>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Wskaźnik rekomendacji [NPS]</a:t>
            </a:r>
            <a:endParaRPr b="0" i="0" sz="1800" u="none" cap="none" strike="noStrike">
              <a:solidFill>
                <a:srgbClr val="FFFFFF"/>
              </a:solidFill>
              <a:latin typeface="Arial"/>
              <a:ea typeface="Arial"/>
              <a:cs typeface="Arial"/>
              <a:sym typeface="Arial"/>
            </a:endParaRPr>
          </a:p>
        </p:txBody>
      </p:sp>
      <p:sp>
        <p:nvSpPr>
          <p:cNvPr id="1706" name="Google Shape;1706;p202"/>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pl-PL" sz="4400" u="none" cap="none" strike="noStrike">
                <a:solidFill>
                  <a:srgbClr val="000000"/>
                </a:solidFill>
                <a:latin typeface="Maven Pro"/>
                <a:ea typeface="Maven Pro"/>
                <a:cs typeface="Maven Pro"/>
                <a:sym typeface="Maven Pro"/>
              </a:rPr>
              <a:t>Revised metrics recommendation (wrzesień)</a:t>
            </a:r>
            <a:endParaRPr b="0" i="0" sz="4400" u="none" cap="none" strike="noStrike">
              <a:solidFill>
                <a:srgbClr val="000000"/>
              </a:solidFill>
              <a:latin typeface="Maven Pro"/>
              <a:ea typeface="Maven Pro"/>
              <a:cs typeface="Maven Pro"/>
              <a:sym typeface="Maven Pro"/>
            </a:endParaRPr>
          </a:p>
        </p:txBody>
      </p:sp>
      <p:sp>
        <p:nvSpPr>
          <p:cNvPr id="1707" name="Google Shape;1707;p202"/>
          <p:cNvSpPr txBox="1"/>
          <p:nvPr/>
        </p:nvSpPr>
        <p:spPr>
          <a:xfrm>
            <a:off x="9033320" y="1774283"/>
            <a:ext cx="3158680"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14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8 w modelu szwedzkim)</a:t>
            </a:r>
            <a:endParaRPr b="0" i="0" sz="6000" u="none" cap="none" strike="noStrike">
              <a:solidFill>
                <a:srgbClr val="000000"/>
              </a:solidFill>
              <a:latin typeface="Maven Pro"/>
              <a:ea typeface="Maven Pro"/>
              <a:cs typeface="Maven Pro"/>
              <a:sym typeface="Maven Pro"/>
            </a:endParaRPr>
          </a:p>
        </p:txBody>
      </p:sp>
      <p:sp>
        <p:nvSpPr>
          <p:cNvPr id="1708" name="Google Shape;1708;p202"/>
          <p:cNvSpPr txBox="1"/>
          <p:nvPr/>
        </p:nvSpPr>
        <p:spPr>
          <a:xfrm>
            <a:off x="8631068" y="5590932"/>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2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4 w modelu szwedzkim)</a:t>
            </a:r>
            <a:endParaRPr b="0" i="0" sz="6000" u="none" cap="none" strike="noStrike">
              <a:solidFill>
                <a:srgbClr val="000000"/>
              </a:solidFill>
              <a:latin typeface="Maven Pro"/>
              <a:ea typeface="Maven Pro"/>
              <a:cs typeface="Maven Pro"/>
              <a:sym typeface="Maven Pro"/>
            </a:endParaRPr>
          </a:p>
        </p:txBody>
      </p:sp>
      <p:sp>
        <p:nvSpPr>
          <p:cNvPr id="1709" name="Google Shape;1709;p202"/>
          <p:cNvSpPr/>
          <p:nvPr/>
        </p:nvSpPr>
        <p:spPr>
          <a:xfrm>
            <a:off x="629652" y="1837188"/>
            <a:ext cx="2653480" cy="76919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Przychody ze sprzedaży/ Zysk</a:t>
            </a:r>
            <a:endParaRPr b="1" i="0" sz="1800" u="none" cap="none" strike="noStrike">
              <a:solidFill>
                <a:srgbClr val="FFFFFF"/>
              </a:solidFill>
              <a:latin typeface="Maven Pro"/>
              <a:ea typeface="Maven Pro"/>
              <a:cs typeface="Maven Pro"/>
              <a:sym typeface="Maven Pro"/>
            </a:endParaRPr>
          </a:p>
        </p:txBody>
      </p:sp>
      <p:sp>
        <p:nvSpPr>
          <p:cNvPr id="1710" name="Google Shape;1710;p202"/>
          <p:cNvSpPr/>
          <p:nvPr/>
        </p:nvSpPr>
        <p:spPr>
          <a:xfrm>
            <a:off x="3414676" y="1837188"/>
            <a:ext cx="2472317" cy="72987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Udziały rynkowe [Wartość/ Ilość]</a:t>
            </a:r>
            <a:endParaRPr b="1" i="0" sz="1800" u="none" cap="none" strike="noStrike">
              <a:solidFill>
                <a:srgbClr val="FFFFFF"/>
              </a:solidFill>
              <a:latin typeface="Maven Pro"/>
              <a:ea typeface="Maven Pro"/>
              <a:cs typeface="Maven Pro"/>
              <a:sym typeface="Maven Pro"/>
            </a:endParaRPr>
          </a:p>
        </p:txBody>
      </p:sp>
      <p:sp>
        <p:nvSpPr>
          <p:cNvPr id="1711" name="Google Shape;1711;p202"/>
          <p:cNvSpPr/>
          <p:nvPr/>
        </p:nvSpPr>
        <p:spPr>
          <a:xfrm>
            <a:off x="642715" y="3822142"/>
            <a:ext cx="5174611" cy="858944"/>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Arial"/>
                <a:ea typeface="Arial"/>
                <a:cs typeface="Arial"/>
                <a:sym typeface="Arial"/>
              </a:rPr>
              <a:t>1. Dochodowość klienta [Avr. Revenue per customer /purchase/ repurchase frequency] </a:t>
            </a:r>
            <a:endParaRPr/>
          </a:p>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Arial"/>
                <a:ea typeface="Arial"/>
                <a:cs typeface="Arial"/>
                <a:sym typeface="Arial"/>
              </a:rPr>
              <a:t>2. CLV</a:t>
            </a:r>
            <a:endParaRPr b="1" i="0" sz="1400" u="none" cap="none" strike="noStrike">
              <a:solidFill>
                <a:srgbClr val="FFFFFF"/>
              </a:solidFill>
              <a:latin typeface="Maven Pro"/>
              <a:ea typeface="Maven Pro"/>
              <a:cs typeface="Maven Pro"/>
              <a:sym typeface="Maven Pro"/>
            </a:endParaRPr>
          </a:p>
        </p:txBody>
      </p:sp>
      <p:sp>
        <p:nvSpPr>
          <p:cNvPr id="1712" name="Google Shape;1712;p202"/>
          <p:cNvSpPr/>
          <p:nvPr/>
        </p:nvSpPr>
        <p:spPr>
          <a:xfrm>
            <a:off x="5999034" y="3757329"/>
            <a:ext cx="2430862" cy="894827"/>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ROI/ Net Contribution</a:t>
            </a:r>
            <a:endParaRPr b="1" i="0" sz="1800" u="none" cap="none" strike="noStrike">
              <a:solidFill>
                <a:srgbClr val="FFFFFF"/>
              </a:solidFill>
              <a:latin typeface="Maven Pro"/>
              <a:ea typeface="Maven Pro"/>
              <a:cs typeface="Maven Pro"/>
              <a:sym typeface="Maven Pro"/>
            </a:endParaRPr>
          </a:p>
        </p:txBody>
      </p:sp>
      <p:sp>
        <p:nvSpPr>
          <p:cNvPr id="1713" name="Google Shape;1713;p202"/>
          <p:cNvSpPr/>
          <p:nvPr/>
        </p:nvSpPr>
        <p:spPr>
          <a:xfrm>
            <a:off x="490728" y="832105"/>
            <a:ext cx="11587869" cy="3968495"/>
          </a:xfrm>
          <a:prstGeom prst="rect">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7" name="Shape 1717"/>
        <p:cNvGrpSpPr/>
        <p:nvPr/>
      </p:nvGrpSpPr>
      <p:grpSpPr>
        <a:xfrm>
          <a:off x="0" y="0"/>
          <a:ext cx="0" cy="0"/>
          <a:chOff x="0" y="0"/>
          <a:chExt cx="0" cy="0"/>
        </a:xfrm>
      </p:grpSpPr>
      <p:sp>
        <p:nvSpPr>
          <p:cNvPr id="1718" name="Google Shape;1718;p203"/>
          <p:cNvSpPr txBox="1"/>
          <p:nvPr>
            <p:ph type="title"/>
          </p:nvPr>
        </p:nvSpPr>
        <p:spPr>
          <a:xfrm>
            <a:off x="493985" y="365125"/>
            <a:ext cx="11046082" cy="1325563"/>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4400"/>
              <a:buFont typeface="Maven Pro"/>
              <a:buNone/>
            </a:pPr>
            <a:r>
              <a:rPr b="0" i="0" lang="pl-PL" sz="4400" u="none" cap="none" strike="noStrike">
                <a:solidFill>
                  <a:srgbClr val="000000"/>
                </a:solidFill>
                <a:latin typeface="Maven Pro"/>
                <a:ea typeface="Maven Pro"/>
                <a:cs typeface="Maven Pro"/>
                <a:sym typeface="Maven Pro"/>
              </a:rPr>
              <a:t>Revised metrics recommendation (18.10)</a:t>
            </a:r>
            <a:endParaRPr b="0" i="0" sz="4400" u="none" cap="none" strike="noStrike">
              <a:solidFill>
                <a:srgbClr val="000000"/>
              </a:solidFill>
              <a:latin typeface="Maven Pro"/>
              <a:ea typeface="Maven Pro"/>
              <a:cs typeface="Maven Pro"/>
              <a:sym typeface="Maven Pro"/>
            </a:endParaRPr>
          </a:p>
        </p:txBody>
      </p:sp>
      <p:pic>
        <p:nvPicPr>
          <p:cNvPr id="1719" name="Google Shape;1719;p203"/>
          <p:cNvPicPr preferRelativeResize="0"/>
          <p:nvPr/>
        </p:nvPicPr>
        <p:blipFill rotWithShape="1">
          <a:blip r:embed="rId3">
            <a:alphaModFix/>
          </a:blip>
          <a:srcRect b="0" l="0" r="0" t="0"/>
          <a:stretch/>
        </p:blipFill>
        <p:spPr>
          <a:xfrm>
            <a:off x="734610" y="2400909"/>
            <a:ext cx="1028052" cy="1017114"/>
          </a:xfrm>
          <a:prstGeom prst="rect">
            <a:avLst/>
          </a:prstGeom>
          <a:noFill/>
          <a:ln>
            <a:noFill/>
          </a:ln>
        </p:spPr>
      </p:pic>
      <p:sp>
        <p:nvSpPr>
          <p:cNvPr id="1720" name="Google Shape;1720;p203"/>
          <p:cNvSpPr/>
          <p:nvPr/>
        </p:nvSpPr>
        <p:spPr>
          <a:xfrm>
            <a:off x="764762" y="1510506"/>
            <a:ext cx="143630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1. Sales revenue/Margin/ profit</a:t>
            </a:r>
            <a:endParaRPr b="0" i="0" sz="1400" u="none" cap="none" strike="noStrike">
              <a:solidFill>
                <a:srgbClr val="000000"/>
              </a:solidFill>
              <a:latin typeface="Arial"/>
              <a:ea typeface="Arial"/>
              <a:cs typeface="Arial"/>
              <a:sym typeface="Arial"/>
            </a:endParaRPr>
          </a:p>
        </p:txBody>
      </p:sp>
      <p:sp>
        <p:nvSpPr>
          <p:cNvPr id="1721" name="Google Shape;1721;p203"/>
          <p:cNvSpPr/>
          <p:nvPr/>
        </p:nvSpPr>
        <p:spPr>
          <a:xfrm>
            <a:off x="1947285" y="2486471"/>
            <a:ext cx="1199113" cy="864704"/>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5. Market share – value/volume</a:t>
            </a:r>
            <a:endParaRPr b="0" i="0" sz="1400" u="none" cap="none" strike="noStrike">
              <a:solidFill>
                <a:srgbClr val="000000"/>
              </a:solidFill>
              <a:latin typeface="Arial"/>
              <a:ea typeface="Arial"/>
              <a:cs typeface="Arial"/>
              <a:sym typeface="Arial"/>
            </a:endParaRPr>
          </a:p>
        </p:txBody>
      </p:sp>
      <p:sp>
        <p:nvSpPr>
          <p:cNvPr id="1722" name="Google Shape;1722;p203"/>
          <p:cNvSpPr/>
          <p:nvPr/>
        </p:nvSpPr>
        <p:spPr>
          <a:xfrm>
            <a:off x="3442338" y="5723439"/>
            <a:ext cx="1233556"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28. Success to convert, physical availability </a:t>
            </a:r>
            <a:endParaRPr b="0" i="0" sz="1400" u="none" cap="none" strike="noStrike">
              <a:solidFill>
                <a:srgbClr val="000000"/>
              </a:solidFill>
              <a:latin typeface="Arial"/>
              <a:ea typeface="Arial"/>
              <a:cs typeface="Arial"/>
              <a:sym typeface="Arial"/>
            </a:endParaRPr>
          </a:p>
        </p:txBody>
      </p:sp>
      <p:sp>
        <p:nvSpPr>
          <p:cNvPr id="1723" name="Google Shape;1723;p203"/>
          <p:cNvSpPr/>
          <p:nvPr/>
        </p:nvSpPr>
        <p:spPr>
          <a:xfrm>
            <a:off x="2461312" y="1507392"/>
            <a:ext cx="1028052"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2. Net Contribution/ROI</a:t>
            </a:r>
            <a:endParaRPr b="0" i="0" sz="1400" u="none" cap="none" strike="noStrike">
              <a:solidFill>
                <a:srgbClr val="000000"/>
              </a:solidFill>
              <a:latin typeface="Arial"/>
              <a:ea typeface="Arial"/>
              <a:cs typeface="Arial"/>
              <a:sym typeface="Arial"/>
            </a:endParaRPr>
          </a:p>
        </p:txBody>
      </p:sp>
      <p:sp>
        <p:nvSpPr>
          <p:cNvPr id="1724" name="Google Shape;1724;p203"/>
          <p:cNvSpPr/>
          <p:nvPr/>
        </p:nvSpPr>
        <p:spPr>
          <a:xfrm>
            <a:off x="3811913" y="1476114"/>
            <a:ext cx="1360014" cy="769436"/>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3. Price development (price elasticity)</a:t>
            </a:r>
            <a:endParaRPr b="0" i="0" sz="1400" u="none" cap="none" strike="noStrike">
              <a:solidFill>
                <a:srgbClr val="000000"/>
              </a:solidFill>
              <a:latin typeface="Arial"/>
              <a:ea typeface="Arial"/>
              <a:cs typeface="Arial"/>
              <a:sym typeface="Arial"/>
            </a:endParaRPr>
          </a:p>
        </p:txBody>
      </p:sp>
      <p:sp>
        <p:nvSpPr>
          <p:cNvPr id="1725" name="Google Shape;1725;p203"/>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726" name="Google Shape;1726;p203"/>
          <p:cNvSpPr/>
          <p:nvPr/>
        </p:nvSpPr>
        <p:spPr>
          <a:xfrm>
            <a:off x="734610" y="1461301"/>
            <a:ext cx="1466453" cy="827288"/>
          </a:xfrm>
          <a:prstGeom prst="rect">
            <a:avLst/>
          </a:prstGeom>
          <a:no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27" name="Google Shape;1727;p203"/>
          <p:cNvSpPr/>
          <p:nvPr/>
        </p:nvSpPr>
        <p:spPr>
          <a:xfrm>
            <a:off x="2461312" y="1476114"/>
            <a:ext cx="1062390" cy="769892"/>
          </a:xfrm>
          <a:prstGeom prst="rect">
            <a:avLst/>
          </a:prstGeom>
          <a:no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28" name="Google Shape;1728;p203"/>
          <p:cNvSpPr/>
          <p:nvPr/>
        </p:nvSpPr>
        <p:spPr>
          <a:xfrm>
            <a:off x="3824856" y="1476437"/>
            <a:ext cx="1355541" cy="769892"/>
          </a:xfrm>
          <a:prstGeom prst="rect">
            <a:avLst/>
          </a:prstGeom>
          <a:no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29" name="Google Shape;1729;p203"/>
          <p:cNvSpPr/>
          <p:nvPr/>
        </p:nvSpPr>
        <p:spPr>
          <a:xfrm>
            <a:off x="764763" y="2429347"/>
            <a:ext cx="997899" cy="988676"/>
          </a:xfrm>
          <a:prstGeom prst="rect">
            <a:avLst/>
          </a:prstGeom>
          <a:no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30" name="Google Shape;1730;p203"/>
          <p:cNvSpPr/>
          <p:nvPr/>
        </p:nvSpPr>
        <p:spPr>
          <a:xfrm>
            <a:off x="1928276" y="2445271"/>
            <a:ext cx="1242627" cy="905904"/>
          </a:xfrm>
          <a:prstGeom prst="rect">
            <a:avLst/>
          </a:prstGeom>
          <a:no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31" name="Google Shape;1731;p203"/>
          <p:cNvSpPr txBox="1"/>
          <p:nvPr/>
        </p:nvSpPr>
        <p:spPr>
          <a:xfrm>
            <a:off x="6325981" y="1785868"/>
            <a:ext cx="3182086"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4400" u="none" cap="none" strike="noStrike">
                <a:solidFill>
                  <a:srgbClr val="00B050"/>
                </a:solidFill>
                <a:latin typeface="Arial"/>
                <a:ea typeface="Arial"/>
                <a:cs typeface="Arial"/>
                <a:sym typeface="Arial"/>
              </a:rPr>
              <a:t>Baza - 8</a:t>
            </a:r>
            <a:endParaRPr/>
          </a:p>
        </p:txBody>
      </p:sp>
      <p:sp>
        <p:nvSpPr>
          <p:cNvPr id="1732" name="Google Shape;1732;p203"/>
          <p:cNvSpPr txBox="1"/>
          <p:nvPr/>
        </p:nvSpPr>
        <p:spPr>
          <a:xfrm>
            <a:off x="4811715" y="5815769"/>
            <a:ext cx="502390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3200" u="none" cap="none" strike="noStrike">
                <a:solidFill>
                  <a:srgbClr val="00B050"/>
                </a:solidFill>
                <a:latin typeface="Arial"/>
                <a:ea typeface="Arial"/>
                <a:cs typeface="Arial"/>
                <a:sym typeface="Arial"/>
              </a:rPr>
              <a:t>Ewentualnie dodatkowe</a:t>
            </a:r>
            <a:endParaRPr/>
          </a:p>
        </p:txBody>
      </p:sp>
      <p:sp>
        <p:nvSpPr>
          <p:cNvPr id="1733" name="Google Shape;1733;p203"/>
          <p:cNvSpPr txBox="1"/>
          <p:nvPr/>
        </p:nvSpPr>
        <p:spPr>
          <a:xfrm>
            <a:off x="2461312" y="3967379"/>
            <a:ext cx="180910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1400" u="none" cap="none" strike="noStrike">
                <a:solidFill>
                  <a:schemeClr val="dk1"/>
                </a:solidFill>
                <a:latin typeface="Arial"/>
                <a:ea typeface="Arial"/>
                <a:cs typeface="Arial"/>
                <a:sym typeface="Arial"/>
              </a:rPr>
              <a:t>Odpływ/przypływ klientów</a:t>
            </a:r>
            <a:endParaRPr/>
          </a:p>
        </p:txBody>
      </p:sp>
      <p:grpSp>
        <p:nvGrpSpPr>
          <p:cNvPr id="1734" name="Google Shape;1734;p203"/>
          <p:cNvGrpSpPr/>
          <p:nvPr/>
        </p:nvGrpSpPr>
        <p:grpSpPr>
          <a:xfrm>
            <a:off x="764762" y="3643997"/>
            <a:ext cx="1242627" cy="1354428"/>
            <a:chOff x="3885014" y="2448689"/>
            <a:chExt cx="1242627" cy="1354428"/>
          </a:xfrm>
        </p:grpSpPr>
        <p:sp>
          <p:nvSpPr>
            <p:cNvPr id="1735" name="Google Shape;1735;p203"/>
            <p:cNvSpPr/>
            <p:nvPr/>
          </p:nvSpPr>
          <p:spPr>
            <a:xfrm>
              <a:off x="3923867" y="3033681"/>
              <a:ext cx="1199114" cy="769436"/>
            </a:xfrm>
            <a:prstGeom prst="rect">
              <a:avLst/>
            </a:prstGeom>
            <a:solidFill>
              <a:srgbClr val="C32025"/>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8. # of new/active consumers</a:t>
              </a:r>
              <a:endParaRPr b="0" i="0" sz="1400" u="none" cap="none" strike="noStrike">
                <a:solidFill>
                  <a:srgbClr val="000000"/>
                </a:solidFill>
                <a:latin typeface="Arial"/>
                <a:ea typeface="Arial"/>
                <a:cs typeface="Arial"/>
                <a:sym typeface="Arial"/>
              </a:endParaRPr>
            </a:p>
          </p:txBody>
        </p:sp>
        <p:sp>
          <p:nvSpPr>
            <p:cNvPr id="1736" name="Google Shape;1736;p203"/>
            <p:cNvSpPr/>
            <p:nvPr/>
          </p:nvSpPr>
          <p:spPr>
            <a:xfrm>
              <a:off x="3932040" y="2466104"/>
              <a:ext cx="1190941" cy="590188"/>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FFFFFF"/>
                  </a:solidFill>
                  <a:latin typeface="Arial"/>
                  <a:ea typeface="Arial"/>
                  <a:cs typeface="Arial"/>
                  <a:sym typeface="Arial"/>
                </a:rPr>
                <a:t>7. Churn</a:t>
              </a:r>
              <a:endParaRPr b="0" i="0" sz="1400" u="none" cap="none" strike="noStrike">
                <a:solidFill>
                  <a:srgbClr val="000000"/>
                </a:solidFill>
                <a:latin typeface="Arial"/>
                <a:ea typeface="Arial"/>
                <a:cs typeface="Arial"/>
                <a:sym typeface="Arial"/>
              </a:endParaRPr>
            </a:p>
          </p:txBody>
        </p:sp>
        <p:sp>
          <p:nvSpPr>
            <p:cNvPr id="1737" name="Google Shape;1737;p203"/>
            <p:cNvSpPr/>
            <p:nvPr/>
          </p:nvSpPr>
          <p:spPr>
            <a:xfrm>
              <a:off x="3885014" y="2448689"/>
              <a:ext cx="1242627" cy="1354427"/>
            </a:xfrm>
            <a:prstGeom prst="rect">
              <a:avLst/>
            </a:prstGeom>
            <a:no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738" name="Google Shape;1738;p203"/>
          <p:cNvGrpSpPr/>
          <p:nvPr/>
        </p:nvGrpSpPr>
        <p:grpSpPr>
          <a:xfrm>
            <a:off x="3501462" y="2444757"/>
            <a:ext cx="1670465" cy="1032302"/>
            <a:chOff x="723831" y="3689088"/>
            <a:chExt cx="1670465" cy="1032302"/>
          </a:xfrm>
        </p:grpSpPr>
        <p:sp>
          <p:nvSpPr>
            <p:cNvPr id="1739" name="Google Shape;1739;p203"/>
            <p:cNvSpPr/>
            <p:nvPr/>
          </p:nvSpPr>
          <p:spPr>
            <a:xfrm>
              <a:off x="728491" y="3713988"/>
              <a:ext cx="1665805" cy="1007401"/>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6. Avr. Revenue per customer /purchase/ /CLV</a:t>
              </a:r>
              <a:endParaRPr b="0" i="0" sz="1400" u="none" cap="none" strike="noStrike">
                <a:solidFill>
                  <a:srgbClr val="000000"/>
                </a:solidFill>
                <a:latin typeface="Arial"/>
                <a:ea typeface="Arial"/>
                <a:cs typeface="Arial"/>
                <a:sym typeface="Arial"/>
              </a:endParaRPr>
            </a:p>
          </p:txBody>
        </p:sp>
        <p:sp>
          <p:nvSpPr>
            <p:cNvPr id="1740" name="Google Shape;1740;p203"/>
            <p:cNvSpPr/>
            <p:nvPr/>
          </p:nvSpPr>
          <p:spPr>
            <a:xfrm>
              <a:off x="723831" y="3689088"/>
              <a:ext cx="1670465" cy="1032302"/>
            </a:xfrm>
            <a:prstGeom prst="rect">
              <a:avLst/>
            </a:prstGeom>
            <a:no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1741" name="Google Shape;1741;p203"/>
          <p:cNvSpPr txBox="1"/>
          <p:nvPr/>
        </p:nvSpPr>
        <p:spPr>
          <a:xfrm>
            <a:off x="1030011" y="3001196"/>
            <a:ext cx="23843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1400" u="none" cap="none" strike="noStrike">
                <a:solidFill>
                  <a:srgbClr val="00B05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42" name="Google Shape;1742;p203"/>
          <p:cNvSpPr/>
          <p:nvPr/>
        </p:nvSpPr>
        <p:spPr>
          <a:xfrm>
            <a:off x="794440" y="2502077"/>
            <a:ext cx="938818" cy="864704"/>
          </a:xfrm>
          <a:prstGeom prst="rect">
            <a:avLst/>
          </a:prstGeom>
          <a:solidFill>
            <a:srgbClr val="C32025"/>
          </a:solidFill>
          <a:ln cap="flat" cmpd="sng" w="25400">
            <a:solidFill>
              <a:srgbClr val="1C3052"/>
            </a:solidFill>
            <a:prstDash val="solid"/>
            <a:round/>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FFFFFF"/>
                </a:solidFill>
                <a:latin typeface="Arial"/>
                <a:ea typeface="Arial"/>
                <a:cs typeface="Arial"/>
                <a:sym typeface="Arial"/>
              </a:rPr>
              <a:t>4. Brand Penetration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6" name="Shape 1746"/>
        <p:cNvGrpSpPr/>
        <p:nvPr/>
      </p:nvGrpSpPr>
      <p:grpSpPr>
        <a:xfrm>
          <a:off x="0" y="0"/>
          <a:ext cx="0" cy="0"/>
          <a:chOff x="0" y="0"/>
          <a:chExt cx="0" cy="0"/>
        </a:xfrm>
      </p:grpSpPr>
      <p:sp>
        <p:nvSpPr>
          <p:cNvPr id="1747" name="Google Shape;1747;p204"/>
          <p:cNvSpPr txBox="1"/>
          <p:nvPr>
            <p:ph idx="1" type="body"/>
          </p:nvPr>
        </p:nvSpPr>
        <p:spPr>
          <a:xfrm>
            <a:off x="235057" y="1695674"/>
            <a:ext cx="2841300" cy="9920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Sprzedaż wartościowa i wolumenowa (dynamika).</a:t>
            </a:r>
            <a:endParaRPr sz="1200"/>
          </a:p>
        </p:txBody>
      </p:sp>
      <p:sp>
        <p:nvSpPr>
          <p:cNvPr id="1748" name="Google Shape;1748;p204"/>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1. KPI: Przychód ze sprzedaży, marża, profit </a:t>
            </a:r>
            <a:endParaRPr sz="4000"/>
          </a:p>
        </p:txBody>
      </p:sp>
      <p:sp>
        <p:nvSpPr>
          <p:cNvPr id="1749" name="Google Shape;1749;p204"/>
          <p:cNvSpPr txBox="1"/>
          <p:nvPr/>
        </p:nvSpPr>
        <p:spPr>
          <a:xfrm>
            <a:off x="446316" y="8689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Definicja</a:t>
            </a:r>
            <a:endParaRPr b="1" i="0" sz="2000" u="none" cap="none" strike="noStrike">
              <a:solidFill>
                <a:schemeClr val="dk1"/>
              </a:solidFill>
              <a:latin typeface="Calibri"/>
              <a:ea typeface="Calibri"/>
              <a:cs typeface="Calibri"/>
              <a:sym typeface="Calibri"/>
            </a:endParaRPr>
          </a:p>
        </p:txBody>
      </p:sp>
      <p:sp>
        <p:nvSpPr>
          <p:cNvPr id="1750" name="Google Shape;1750;p204"/>
          <p:cNvSpPr txBox="1"/>
          <p:nvPr/>
        </p:nvSpPr>
        <p:spPr>
          <a:xfrm>
            <a:off x="3282044" y="899921"/>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Mierniki</a:t>
            </a:r>
            <a:endParaRPr b="1" i="0" sz="2000" u="none" cap="none" strike="noStrike">
              <a:solidFill>
                <a:schemeClr val="dk1"/>
              </a:solidFill>
              <a:latin typeface="Calibri"/>
              <a:ea typeface="Calibri"/>
              <a:cs typeface="Calibri"/>
              <a:sym typeface="Calibri"/>
            </a:endParaRPr>
          </a:p>
        </p:txBody>
      </p:sp>
      <p:cxnSp>
        <p:nvCxnSpPr>
          <p:cNvPr id="1751" name="Google Shape;1751;p204"/>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752" name="Google Shape;1752;p204"/>
          <p:cNvSpPr txBox="1"/>
          <p:nvPr>
            <p:ph idx="1" type="body"/>
          </p:nvPr>
        </p:nvSpPr>
        <p:spPr>
          <a:xfrm>
            <a:off x="3367938" y="1618506"/>
            <a:ext cx="2699676" cy="131869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200"/>
              <a:buFont typeface="Arial"/>
              <a:buNone/>
            </a:pPr>
            <a:r>
              <a:rPr lang="pl-PL" sz="1200"/>
              <a:t>Dynamika sprzedaży wartościowej lub ilościowej generowanej przez przedsiębiorstwo w danej jednostce czasu</a:t>
            </a:r>
            <a:endParaRPr/>
          </a:p>
          <a:p>
            <a:pPr indent="0" lvl="0" marL="0" marR="0" rtl="0" algn="l">
              <a:lnSpc>
                <a:spcPct val="100000"/>
              </a:lnSpc>
              <a:spcBef>
                <a:spcPts val="0"/>
              </a:spcBef>
              <a:spcAft>
                <a:spcPts val="0"/>
              </a:spcAft>
              <a:buClr>
                <a:schemeClr val="dk1"/>
              </a:buClr>
              <a:buSzPts val="1200"/>
              <a:buFont typeface="Arial"/>
              <a:buNone/>
            </a:pPr>
            <a:r>
              <a:rPr lang="pl-PL" sz="1200"/>
              <a:t>(w porównaniu do analogicznego okresu).</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endParaRPr>
          </a:p>
        </p:txBody>
      </p:sp>
      <p:cxnSp>
        <p:nvCxnSpPr>
          <p:cNvPr id="1753" name="Google Shape;1753;p204"/>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754" name="Google Shape;1754;p204"/>
          <p:cNvSpPr txBox="1"/>
          <p:nvPr/>
        </p:nvSpPr>
        <p:spPr>
          <a:xfrm>
            <a:off x="6366809" y="8940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Źródło  danych</a:t>
            </a:r>
            <a:endParaRPr b="1" i="0" sz="2000" u="none" cap="none" strike="noStrike">
              <a:solidFill>
                <a:schemeClr val="dk1"/>
              </a:solidFill>
              <a:latin typeface="Calibri"/>
              <a:ea typeface="Calibri"/>
              <a:cs typeface="Calibri"/>
              <a:sym typeface="Calibri"/>
            </a:endParaRPr>
          </a:p>
        </p:txBody>
      </p:sp>
      <p:sp>
        <p:nvSpPr>
          <p:cNvPr id="1755" name="Google Shape;1755;p204"/>
          <p:cNvSpPr txBox="1"/>
          <p:nvPr>
            <p:ph idx="1" type="body"/>
          </p:nvPr>
        </p:nvSpPr>
        <p:spPr>
          <a:xfrm>
            <a:off x="6320252" y="1561444"/>
            <a:ext cx="2921400" cy="9179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Wewnętrzne raporty finansowe</a:t>
            </a:r>
            <a:endParaRPr sz="1200"/>
          </a:p>
          <a:p>
            <a:pPr indent="0" lvl="0" marL="0" rtl="0" algn="l">
              <a:lnSpc>
                <a:spcPct val="90000"/>
              </a:lnSpc>
              <a:spcBef>
                <a:spcPts val="1000"/>
              </a:spcBef>
              <a:spcAft>
                <a:spcPts val="0"/>
              </a:spcAft>
              <a:buSzPts val="3200"/>
              <a:buNone/>
            </a:pPr>
            <a:r>
              <a:t/>
            </a:r>
            <a:endParaRPr/>
          </a:p>
        </p:txBody>
      </p:sp>
      <p:cxnSp>
        <p:nvCxnSpPr>
          <p:cNvPr id="1756" name="Google Shape;1756;p204"/>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757" name="Google Shape;1757;p204"/>
          <p:cNvSpPr txBox="1"/>
          <p:nvPr>
            <p:ph idx="1" type="body"/>
          </p:nvPr>
        </p:nvSpPr>
        <p:spPr>
          <a:xfrm>
            <a:off x="9093627" y="1506337"/>
            <a:ext cx="3034200" cy="1659647"/>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200"/>
              <a:t>Podstawowa miara sukcesu firmy. W firmach, które nie prowadzą bezpośredniej sprzedaży do konsumenta końcowego, oznacza „sell in”.</a:t>
            </a:r>
            <a:endParaRPr/>
          </a:p>
          <a:p>
            <a:pPr indent="0" lvl="0" marL="0" rtl="0" algn="l">
              <a:lnSpc>
                <a:spcPct val="90000"/>
              </a:lnSpc>
              <a:spcBef>
                <a:spcPts val="1000"/>
              </a:spcBef>
              <a:spcAft>
                <a:spcPts val="0"/>
              </a:spcAft>
              <a:buSzPts val="3200"/>
              <a:buNone/>
            </a:pPr>
            <a:r>
              <a:t/>
            </a:r>
            <a:endParaRPr/>
          </a:p>
        </p:txBody>
      </p:sp>
      <p:sp>
        <p:nvSpPr>
          <p:cNvPr id="1758" name="Google Shape;1758;p204"/>
          <p:cNvSpPr txBox="1"/>
          <p:nvPr/>
        </p:nvSpPr>
        <p:spPr>
          <a:xfrm>
            <a:off x="9086500" y="793750"/>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Management reference</a:t>
            </a:r>
            <a:endParaRPr b="1" i="0" sz="2000" u="none" cap="none" strike="noStrike">
              <a:solidFill>
                <a:schemeClr val="dk1"/>
              </a:solidFill>
              <a:latin typeface="Calibri"/>
              <a:ea typeface="Calibri"/>
              <a:cs typeface="Calibri"/>
              <a:sym typeface="Calibri"/>
            </a:endParaRPr>
          </a:p>
        </p:txBody>
      </p:sp>
      <p:cxnSp>
        <p:nvCxnSpPr>
          <p:cNvPr id="1759" name="Google Shape;1759;p204"/>
          <p:cNvCxnSpPr/>
          <p:nvPr/>
        </p:nvCxnSpPr>
        <p:spPr>
          <a:xfrm rot="10800000">
            <a:off x="0" y="2861185"/>
            <a:ext cx="11875189" cy="0"/>
          </a:xfrm>
          <a:prstGeom prst="straightConnector1">
            <a:avLst/>
          </a:prstGeom>
          <a:noFill/>
          <a:ln cap="flat" cmpd="sng" w="9525">
            <a:solidFill>
              <a:schemeClr val="dk2"/>
            </a:solidFill>
            <a:prstDash val="solid"/>
            <a:round/>
            <a:headEnd len="sm" w="sm" type="none"/>
            <a:tailEnd len="sm" w="sm" type="none"/>
          </a:ln>
        </p:spPr>
      </p:cxnSp>
      <p:sp>
        <p:nvSpPr>
          <p:cNvPr id="1760" name="Google Shape;1760;p204"/>
          <p:cNvSpPr txBox="1"/>
          <p:nvPr/>
        </p:nvSpPr>
        <p:spPr>
          <a:xfrm>
            <a:off x="178276" y="3088053"/>
            <a:ext cx="28413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Marża ze sprzedaży</a:t>
            </a:r>
            <a:endParaRPr/>
          </a:p>
        </p:txBody>
      </p:sp>
      <p:sp>
        <p:nvSpPr>
          <p:cNvPr id="1761" name="Google Shape;1761;p204"/>
          <p:cNvSpPr txBox="1"/>
          <p:nvPr/>
        </p:nvSpPr>
        <p:spPr>
          <a:xfrm>
            <a:off x="3323386" y="2924723"/>
            <a:ext cx="2824383" cy="2108878"/>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Może być wyrażona jako masa marży (przychód ze sprzedaży netto, pomniejszony o koszty wytworzenia produktu) lub % oznaczający jak opłacalna jest sprzedaż danego produktu (przychód netto ze sprzedaży jednego produktu – koszty produktu / koszty produktu).</a:t>
            </a:r>
            <a:endParaRPr/>
          </a:p>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Warto porównywać dynamikę zmian tych wartości pomiędzy danymi okresami.</a:t>
            </a:r>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762" name="Google Shape;1762;p204"/>
          <p:cNvSpPr txBox="1"/>
          <p:nvPr/>
        </p:nvSpPr>
        <p:spPr>
          <a:xfrm>
            <a:off x="6320252" y="3181307"/>
            <a:ext cx="2921400" cy="91798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Wewnętrzne raporty finansowe</a:t>
            </a:r>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763" name="Google Shape;1763;p204"/>
          <p:cNvSpPr txBox="1"/>
          <p:nvPr/>
        </p:nvSpPr>
        <p:spPr>
          <a:xfrm>
            <a:off x="9107351" y="3072603"/>
            <a:ext cx="2842120" cy="110364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W firmach, które działają na wielu markach lub produktach porównanie marży pozwala określić, które z nich przynoszą dla firmy najwięcej wartości.</a:t>
            </a:r>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764" name="Google Shape;1764;p204"/>
          <p:cNvSpPr txBox="1"/>
          <p:nvPr/>
        </p:nvSpPr>
        <p:spPr>
          <a:xfrm>
            <a:off x="159625" y="5162326"/>
            <a:ext cx="2841300" cy="49891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Profit – zysk jaki przedsiębiorstwo, marka, dany produkt przynoszą dla firmy</a:t>
            </a:r>
            <a:endParaRPr/>
          </a:p>
        </p:txBody>
      </p:sp>
      <p:cxnSp>
        <p:nvCxnSpPr>
          <p:cNvPr id="1765" name="Google Shape;1765;p204"/>
          <p:cNvCxnSpPr/>
          <p:nvPr/>
        </p:nvCxnSpPr>
        <p:spPr>
          <a:xfrm rot="10800000">
            <a:off x="74282" y="4999701"/>
            <a:ext cx="11875189" cy="0"/>
          </a:xfrm>
          <a:prstGeom prst="straightConnector1">
            <a:avLst/>
          </a:prstGeom>
          <a:noFill/>
          <a:ln cap="flat" cmpd="sng" w="9525">
            <a:solidFill>
              <a:schemeClr val="dk2"/>
            </a:solidFill>
            <a:prstDash val="solid"/>
            <a:round/>
            <a:headEnd len="sm" w="sm" type="none"/>
            <a:tailEnd len="sm" w="sm" type="none"/>
          </a:ln>
        </p:spPr>
      </p:cxnSp>
      <p:sp>
        <p:nvSpPr>
          <p:cNvPr id="1766" name="Google Shape;1766;p204"/>
          <p:cNvSpPr txBox="1"/>
          <p:nvPr/>
        </p:nvSpPr>
        <p:spPr>
          <a:xfrm>
            <a:off x="6358401" y="5146261"/>
            <a:ext cx="2921400" cy="91798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Wewnętrzne raporty finansowe</a:t>
            </a:r>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767" name="Google Shape;1767;p204"/>
          <p:cNvSpPr txBox="1"/>
          <p:nvPr/>
        </p:nvSpPr>
        <p:spPr>
          <a:xfrm>
            <a:off x="3248081" y="5001851"/>
            <a:ext cx="2824383" cy="128412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Mierniki analogicznie jak w przypadku marży. Profit to najniższy poziom PnLa, od marży ze sprzedaży należy odjąć również koszty firmy (np. zatrudnienie) jak i inwestycje marketingowe oraz reklamowe.</a:t>
            </a:r>
            <a:endParaRPr/>
          </a:p>
          <a:p>
            <a:pPr indent="0" lvl="0" marL="0" marR="0" rtl="0" algn="l">
              <a:lnSpc>
                <a:spcPct val="90000"/>
              </a:lnSpc>
              <a:spcBef>
                <a:spcPts val="1000"/>
              </a:spcBef>
              <a:spcAft>
                <a:spcPts val="0"/>
              </a:spcAft>
              <a:buClr>
                <a:schemeClr val="dk1"/>
              </a:buClr>
              <a:buSzPts val="3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768" name="Google Shape;1768;p204"/>
          <p:cNvSpPr txBox="1"/>
          <p:nvPr/>
        </p:nvSpPr>
        <p:spPr>
          <a:xfrm>
            <a:off x="9146609" y="5109413"/>
            <a:ext cx="2842120" cy="1103647"/>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200" u="none" cap="none" strike="noStrike">
                <a:solidFill>
                  <a:schemeClr val="dk1"/>
                </a:solidFill>
                <a:latin typeface="Arial"/>
                <a:ea typeface="Arial"/>
                <a:cs typeface="Arial"/>
                <a:sym typeface="Arial"/>
              </a:rPr>
              <a:t>Podstawowy cel działania każdej firmy, czysta wartość dla właścicieli oraz akcjonariuszy.</a:t>
            </a:r>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2" name="Shape 1772"/>
        <p:cNvGrpSpPr/>
        <p:nvPr/>
      </p:nvGrpSpPr>
      <p:grpSpPr>
        <a:xfrm>
          <a:off x="0" y="0"/>
          <a:ext cx="0" cy="0"/>
          <a:chOff x="0" y="0"/>
          <a:chExt cx="0" cy="0"/>
        </a:xfrm>
      </p:grpSpPr>
      <p:sp>
        <p:nvSpPr>
          <p:cNvPr id="1773" name="Google Shape;1773;p205"/>
          <p:cNvSpPr txBox="1"/>
          <p:nvPr>
            <p:ph idx="1" type="body"/>
          </p:nvPr>
        </p:nvSpPr>
        <p:spPr>
          <a:xfrm>
            <a:off x="178276" y="1695674"/>
            <a:ext cx="2965677" cy="992012"/>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t>Net Contribution: </a:t>
            </a:r>
            <a:endParaRPr/>
          </a:p>
          <a:p>
            <a:pPr indent="0" lvl="0" marL="0" rtl="0" algn="l">
              <a:lnSpc>
                <a:spcPct val="90000"/>
              </a:lnSpc>
              <a:spcBef>
                <a:spcPts val="1000"/>
              </a:spcBef>
              <a:spcAft>
                <a:spcPts val="0"/>
              </a:spcAft>
              <a:buSzPts val="3200"/>
              <a:buNone/>
            </a:pPr>
            <a:r>
              <a:rPr lang="pl-PL" sz="1600"/>
              <a:t>Masa inkrementalnej marży po odjęciu inwestycji marketingowych</a:t>
            </a:r>
            <a:endParaRPr/>
          </a:p>
          <a:p>
            <a:pPr indent="0" lvl="0" marL="0" rtl="0" algn="l">
              <a:lnSpc>
                <a:spcPct val="90000"/>
              </a:lnSpc>
              <a:spcBef>
                <a:spcPts val="1000"/>
              </a:spcBef>
              <a:spcAft>
                <a:spcPts val="0"/>
              </a:spcAft>
              <a:buSzPts val="3200"/>
              <a:buNone/>
            </a:pPr>
            <a:r>
              <a:t/>
            </a:r>
            <a:endParaRPr sz="1600"/>
          </a:p>
        </p:txBody>
      </p:sp>
      <p:sp>
        <p:nvSpPr>
          <p:cNvPr id="1774" name="Google Shape;1774;p205"/>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2. KPI: Net Contribution/ROI</a:t>
            </a:r>
            <a:endParaRPr sz="4000"/>
          </a:p>
        </p:txBody>
      </p:sp>
      <p:sp>
        <p:nvSpPr>
          <p:cNvPr id="1775" name="Google Shape;1775;p205"/>
          <p:cNvSpPr txBox="1"/>
          <p:nvPr/>
        </p:nvSpPr>
        <p:spPr>
          <a:xfrm>
            <a:off x="446316" y="8689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Definicja</a:t>
            </a:r>
            <a:endParaRPr b="1" i="0" sz="2000" u="none" cap="none" strike="noStrike">
              <a:solidFill>
                <a:schemeClr val="dk1"/>
              </a:solidFill>
              <a:latin typeface="Calibri"/>
              <a:ea typeface="Calibri"/>
              <a:cs typeface="Calibri"/>
              <a:sym typeface="Calibri"/>
            </a:endParaRPr>
          </a:p>
        </p:txBody>
      </p:sp>
      <p:sp>
        <p:nvSpPr>
          <p:cNvPr id="1776" name="Google Shape;1776;p205"/>
          <p:cNvSpPr txBox="1"/>
          <p:nvPr/>
        </p:nvSpPr>
        <p:spPr>
          <a:xfrm>
            <a:off x="3282044" y="899921"/>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Mierniki</a:t>
            </a:r>
            <a:endParaRPr b="1" i="0" sz="2000" u="none" cap="none" strike="noStrike">
              <a:solidFill>
                <a:schemeClr val="dk1"/>
              </a:solidFill>
              <a:latin typeface="Calibri"/>
              <a:ea typeface="Calibri"/>
              <a:cs typeface="Calibri"/>
              <a:sym typeface="Calibri"/>
            </a:endParaRPr>
          </a:p>
        </p:txBody>
      </p:sp>
      <p:cxnSp>
        <p:nvCxnSpPr>
          <p:cNvPr id="1777" name="Google Shape;1777;p205"/>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778" name="Google Shape;1778;p205"/>
          <p:cNvSpPr txBox="1"/>
          <p:nvPr>
            <p:ph idx="1" type="body"/>
          </p:nvPr>
        </p:nvSpPr>
        <p:spPr>
          <a:xfrm>
            <a:off x="3312201" y="1439109"/>
            <a:ext cx="2699676" cy="1815367"/>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rPr lang="pl-PL" sz="1600"/>
              <a:t>Inkrementalna marża ze sprzedaży w danym okresie (taka, która została wywołana przez działania marketingowe) – kwota inwestycji w te działania marketingowe</a:t>
            </a:r>
            <a:endParaRPr/>
          </a:p>
          <a:p>
            <a:pPr indent="0" lvl="0" marL="0" marR="0" rtl="0" algn="l">
              <a:lnSpc>
                <a:spcPct val="100000"/>
              </a:lnSpc>
              <a:spcBef>
                <a:spcPts val="0"/>
              </a:spcBef>
              <a:spcAft>
                <a:spcPts val="0"/>
              </a:spcAft>
              <a:buClr>
                <a:schemeClr val="dk1"/>
              </a:buClr>
              <a:buSzPts val="2000"/>
              <a:buFont typeface="Arial"/>
              <a:buNone/>
            </a:pPr>
            <a:r>
              <a:t/>
            </a:r>
            <a:endParaRPr sz="2000"/>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endParaRPr>
          </a:p>
        </p:txBody>
      </p:sp>
      <p:cxnSp>
        <p:nvCxnSpPr>
          <p:cNvPr id="1779" name="Google Shape;1779;p205"/>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780" name="Google Shape;1780;p205"/>
          <p:cNvSpPr txBox="1"/>
          <p:nvPr/>
        </p:nvSpPr>
        <p:spPr>
          <a:xfrm>
            <a:off x="6366809" y="8940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Źródło  danych</a:t>
            </a:r>
            <a:endParaRPr b="1" i="0" sz="2000" u="none" cap="none" strike="noStrike">
              <a:solidFill>
                <a:schemeClr val="dk1"/>
              </a:solidFill>
              <a:latin typeface="Calibri"/>
              <a:ea typeface="Calibri"/>
              <a:cs typeface="Calibri"/>
              <a:sym typeface="Calibri"/>
            </a:endParaRPr>
          </a:p>
        </p:txBody>
      </p:sp>
      <p:sp>
        <p:nvSpPr>
          <p:cNvPr id="1781" name="Google Shape;1781;p205"/>
          <p:cNvSpPr txBox="1"/>
          <p:nvPr>
            <p:ph idx="1" type="body"/>
          </p:nvPr>
        </p:nvSpPr>
        <p:spPr>
          <a:xfrm>
            <a:off x="6320252" y="1561444"/>
            <a:ext cx="2500249" cy="917989"/>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t>Wewnętrzne raporty finansowe</a:t>
            </a:r>
            <a:endParaRPr/>
          </a:p>
          <a:p>
            <a:pPr indent="0" lvl="0" marL="0" rtl="0" algn="l">
              <a:lnSpc>
                <a:spcPct val="90000"/>
              </a:lnSpc>
              <a:spcBef>
                <a:spcPts val="1000"/>
              </a:spcBef>
              <a:spcAft>
                <a:spcPts val="0"/>
              </a:spcAft>
              <a:buSzPts val="3200"/>
              <a:buNone/>
            </a:pPr>
            <a:r>
              <a:t/>
            </a:r>
            <a:endParaRPr/>
          </a:p>
        </p:txBody>
      </p:sp>
      <p:cxnSp>
        <p:nvCxnSpPr>
          <p:cNvPr id="1782" name="Google Shape;1782;p205"/>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783" name="Google Shape;1783;p205"/>
          <p:cNvSpPr txBox="1"/>
          <p:nvPr>
            <p:ph idx="1" type="body"/>
          </p:nvPr>
        </p:nvSpPr>
        <p:spPr>
          <a:xfrm>
            <a:off x="9093627" y="1506337"/>
            <a:ext cx="3034200" cy="1659647"/>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t>Wartość dodatkowej marży po odjęciu kosztów pokazuje skalę efektu działań marketingowych.</a:t>
            </a:r>
            <a:endParaRPr/>
          </a:p>
          <a:p>
            <a:pPr indent="0" lvl="0" marL="0" rtl="0" algn="l">
              <a:lnSpc>
                <a:spcPct val="90000"/>
              </a:lnSpc>
              <a:spcBef>
                <a:spcPts val="1000"/>
              </a:spcBef>
              <a:spcAft>
                <a:spcPts val="0"/>
              </a:spcAft>
              <a:buSzPts val="3200"/>
              <a:buNone/>
            </a:pPr>
            <a:r>
              <a:t/>
            </a:r>
            <a:endParaRPr/>
          </a:p>
        </p:txBody>
      </p:sp>
      <p:sp>
        <p:nvSpPr>
          <p:cNvPr id="1784" name="Google Shape;1784;p205"/>
          <p:cNvSpPr txBox="1"/>
          <p:nvPr/>
        </p:nvSpPr>
        <p:spPr>
          <a:xfrm>
            <a:off x="9086500" y="793750"/>
            <a:ext cx="2921397"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pl-PL" sz="2000" u="none" cap="none" strike="noStrike">
                <a:solidFill>
                  <a:schemeClr val="dk1"/>
                </a:solidFill>
                <a:latin typeface="Calibri"/>
                <a:ea typeface="Calibri"/>
                <a:cs typeface="Calibri"/>
                <a:sym typeface="Calibri"/>
              </a:rPr>
              <a:t>Management reference</a:t>
            </a:r>
            <a:endParaRPr b="1" i="0" sz="2000" u="none" cap="none" strike="noStrike">
              <a:solidFill>
                <a:schemeClr val="dk1"/>
              </a:solidFill>
              <a:latin typeface="Calibri"/>
              <a:ea typeface="Calibri"/>
              <a:cs typeface="Calibri"/>
              <a:sym typeface="Calibri"/>
            </a:endParaRPr>
          </a:p>
        </p:txBody>
      </p:sp>
      <p:cxnSp>
        <p:nvCxnSpPr>
          <p:cNvPr id="1785" name="Google Shape;1785;p205"/>
          <p:cNvCxnSpPr/>
          <p:nvPr/>
        </p:nvCxnSpPr>
        <p:spPr>
          <a:xfrm rot="10800000">
            <a:off x="74282" y="3254476"/>
            <a:ext cx="11875189" cy="0"/>
          </a:xfrm>
          <a:prstGeom prst="straightConnector1">
            <a:avLst/>
          </a:prstGeom>
          <a:noFill/>
          <a:ln cap="flat" cmpd="sng" w="9525">
            <a:solidFill>
              <a:schemeClr val="dk2"/>
            </a:solidFill>
            <a:prstDash val="solid"/>
            <a:round/>
            <a:headEnd len="sm" w="sm" type="none"/>
            <a:tailEnd len="sm" w="sm" type="none"/>
          </a:ln>
        </p:spPr>
      </p:cxnSp>
      <p:sp>
        <p:nvSpPr>
          <p:cNvPr id="1786" name="Google Shape;1786;p205"/>
          <p:cNvSpPr txBox="1"/>
          <p:nvPr/>
        </p:nvSpPr>
        <p:spPr>
          <a:xfrm>
            <a:off x="3215616" y="3840369"/>
            <a:ext cx="2824383" cy="22556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rPr b="0" i="0" lang="pl-PL" sz="1600" u="none" cap="none" strike="noStrike">
                <a:solidFill>
                  <a:schemeClr val="dk1"/>
                </a:solidFill>
                <a:latin typeface="Arial"/>
                <a:ea typeface="Arial"/>
                <a:cs typeface="Arial"/>
                <a:sym typeface="Arial"/>
              </a:rPr>
              <a:t>Inkrementalna marża ze sprzedaży w danym okresie (taka, która została wywołana przez działania marketingowe)</a:t>
            </a:r>
            <a:endParaRPr/>
          </a:p>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pl-PL" sz="16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pl-PL" sz="1600" u="none" cap="none" strike="noStrike">
                <a:solidFill>
                  <a:schemeClr val="dk1"/>
                </a:solidFill>
                <a:latin typeface="Arial"/>
                <a:ea typeface="Arial"/>
                <a:cs typeface="Arial"/>
                <a:sym typeface="Arial"/>
              </a:rPr>
              <a:t>kwota inwestycji w te działania marketingowe</a:t>
            </a:r>
            <a:endParaRPr/>
          </a:p>
        </p:txBody>
      </p:sp>
      <p:sp>
        <p:nvSpPr>
          <p:cNvPr id="1787" name="Google Shape;1787;p205"/>
          <p:cNvSpPr txBox="1"/>
          <p:nvPr/>
        </p:nvSpPr>
        <p:spPr>
          <a:xfrm>
            <a:off x="6348374" y="4539795"/>
            <a:ext cx="2195858" cy="91798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600" u="none" cap="none" strike="noStrike">
                <a:solidFill>
                  <a:schemeClr val="dk1"/>
                </a:solidFill>
                <a:latin typeface="Arial"/>
                <a:ea typeface="Arial"/>
                <a:cs typeface="Arial"/>
                <a:sym typeface="Arial"/>
              </a:rPr>
              <a:t>Wewnętrzne raporty finansowe</a:t>
            </a:r>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
        <p:nvSpPr>
          <p:cNvPr id="1788" name="Google Shape;1788;p205"/>
          <p:cNvSpPr txBox="1"/>
          <p:nvPr/>
        </p:nvSpPr>
        <p:spPr>
          <a:xfrm>
            <a:off x="253776" y="3603523"/>
            <a:ext cx="2841300" cy="2030359"/>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600" u="none" cap="none" strike="noStrike">
                <a:solidFill>
                  <a:schemeClr val="dk1"/>
                </a:solidFill>
                <a:latin typeface="Arial"/>
                <a:ea typeface="Arial"/>
                <a:cs typeface="Arial"/>
                <a:sym typeface="Arial"/>
              </a:rPr>
              <a:t>ROI – return on investment (zwrot z inwestycji)</a:t>
            </a:r>
            <a:endParaRPr/>
          </a:p>
          <a:p>
            <a:pPr indent="0" lvl="0" marL="0" marR="0" rtl="0" algn="l">
              <a:lnSpc>
                <a:spcPct val="90000"/>
              </a:lnSpc>
              <a:spcBef>
                <a:spcPts val="1000"/>
              </a:spcBef>
              <a:spcAft>
                <a:spcPts val="0"/>
              </a:spcAft>
              <a:buClr>
                <a:schemeClr val="dk1"/>
              </a:buClr>
              <a:buSzPts val="3200"/>
              <a:buFont typeface="Arial"/>
              <a:buNone/>
            </a:pPr>
            <a:r>
              <a:rPr b="0" i="0" lang="pl-PL" sz="1600" u="none" cap="none" strike="noStrike">
                <a:solidFill>
                  <a:schemeClr val="dk1"/>
                </a:solidFill>
                <a:latin typeface="Arial"/>
                <a:ea typeface="Arial"/>
                <a:cs typeface="Arial"/>
                <a:sym typeface="Arial"/>
              </a:rPr>
              <a:t>Pokazuje ile zysku zostało wypracowane z każdej zainwestowanej „złotówki”.</a:t>
            </a:r>
            <a:endParaRPr/>
          </a:p>
          <a:p>
            <a:pPr indent="0" lvl="0" marL="0" marR="0" rtl="0" algn="l">
              <a:lnSpc>
                <a:spcPct val="90000"/>
              </a:lnSpc>
              <a:spcBef>
                <a:spcPts val="100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p:txBody>
      </p:sp>
      <p:sp>
        <p:nvSpPr>
          <p:cNvPr id="1789" name="Google Shape;1789;p205"/>
          <p:cNvSpPr txBox="1"/>
          <p:nvPr/>
        </p:nvSpPr>
        <p:spPr>
          <a:xfrm>
            <a:off x="9040923" y="3397914"/>
            <a:ext cx="3034200" cy="3111673"/>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1000"/>
              </a:spcBef>
              <a:spcAft>
                <a:spcPts val="0"/>
              </a:spcAft>
              <a:buClr>
                <a:schemeClr val="dk1"/>
              </a:buClr>
              <a:buSzPts val="3200"/>
              <a:buFont typeface="Arial"/>
              <a:buNone/>
            </a:pPr>
            <a:r>
              <a:rPr b="0" i="0" lang="pl-PL" sz="1600" u="none" cap="none" strike="noStrike">
                <a:solidFill>
                  <a:schemeClr val="dk1"/>
                </a:solidFill>
                <a:latin typeface="Arial"/>
                <a:ea typeface="Arial"/>
                <a:cs typeface="Arial"/>
                <a:sym typeface="Arial"/>
              </a:rPr>
              <a:t>Pokazuje efektywność działań marketingowych w danym okresie.</a:t>
            </a:r>
            <a:endParaRPr/>
          </a:p>
          <a:p>
            <a:pPr indent="0" lvl="0" marL="0" marR="0" rtl="0" algn="l">
              <a:lnSpc>
                <a:spcPct val="90000"/>
              </a:lnSpc>
              <a:spcBef>
                <a:spcPts val="100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200"/>
              <a:buFont typeface="Arial"/>
              <a:buNone/>
            </a:pPr>
            <a:r>
              <a:rPr b="0" i="0" lang="pl-PL" sz="1600" u="none" cap="none" strike="noStrike">
                <a:solidFill>
                  <a:schemeClr val="dk1"/>
                </a:solidFill>
                <a:latin typeface="Arial"/>
                <a:ea typeface="Arial"/>
                <a:cs typeface="Arial"/>
                <a:sym typeface="Arial"/>
              </a:rPr>
              <a:t>Uwaga: optymalizacja wyłącznie pod ROI często wiąże się z cięciem inwestycji, co z szerszej perspektywy tworzenia efektu działań marketingowych może być przeciw produktywne. Dlatego warto rozważyć optymalizację np. pod Net Contribution.</a:t>
            </a:r>
            <a:endParaRPr/>
          </a:p>
          <a:p>
            <a:pPr indent="0" lvl="0" marL="0" marR="0" rtl="0" algn="l">
              <a:lnSpc>
                <a:spcPct val="90000"/>
              </a:lnSpc>
              <a:spcBef>
                <a:spcPts val="1000"/>
              </a:spcBef>
              <a:spcAft>
                <a:spcPts val="0"/>
              </a:spcAft>
              <a:buClr>
                <a:schemeClr val="dk1"/>
              </a:buClr>
              <a:buSzPts val="3200"/>
              <a:buFont typeface="Arial"/>
              <a:buNone/>
            </a:pPr>
            <a:r>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3" name="Shape 1793"/>
        <p:cNvGrpSpPr/>
        <p:nvPr/>
      </p:nvGrpSpPr>
      <p:grpSpPr>
        <a:xfrm>
          <a:off x="0" y="0"/>
          <a:ext cx="0" cy="0"/>
          <a:chOff x="0" y="0"/>
          <a:chExt cx="0" cy="0"/>
        </a:xfrm>
      </p:grpSpPr>
      <p:sp>
        <p:nvSpPr>
          <p:cNvPr id="1794" name="Google Shape;1794;p206"/>
          <p:cNvSpPr txBox="1"/>
          <p:nvPr>
            <p:ph idx="1" type="body"/>
          </p:nvPr>
        </p:nvSpPr>
        <p:spPr>
          <a:xfrm>
            <a:off x="116500" y="1543113"/>
            <a:ext cx="3043249" cy="49774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1F1F"/>
              </a:buClr>
              <a:buSzPts val="1600"/>
              <a:buFont typeface="Arial"/>
              <a:buNone/>
            </a:pPr>
            <a:r>
              <a:rPr b="0" i="0" lang="pl-PL" sz="1600" u="none" cap="none" strike="noStrike">
                <a:solidFill>
                  <a:srgbClr val="1F1F1F"/>
                </a:solidFill>
                <a:latin typeface="Arial"/>
                <a:ea typeface="Arial"/>
                <a:cs typeface="Arial"/>
                <a:sym typeface="Arial"/>
              </a:rPr>
              <a:t>Zdolności marki do sprzedaży swoich produktów po wyższych cenach.</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1F1F1F"/>
              </a:buClr>
              <a:buSzPts val="1200"/>
              <a:buFont typeface="Arial"/>
              <a:buNone/>
            </a:pPr>
            <a:r>
              <a:rPr b="0" i="0" lang="pl-PL" sz="1200" u="none" cap="none" strike="noStrike">
                <a:solidFill>
                  <a:srgbClr val="1F1F1F"/>
                </a:solidFill>
                <a:latin typeface="Arial"/>
                <a:ea typeface="Arial"/>
                <a:cs typeface="Arial"/>
                <a:sym typeface="Arial"/>
              </a:rPr>
              <a:t>Może być mierzone i oceniane na kilka sposobów m.in: </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Porównanie średnich cen sprzedawanych towarów i usług z poprzednim okresem. </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Porównanie średnich cen sprzedawanych towarów i usług ze średnią kategorii. </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Średni udzielony rabat jako procent sprzedaży przychód. </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Część sprzedaży zrealizowanej po cenie katalogowej/bez dyskontowania.</a:t>
            </a:r>
            <a:r>
              <a:rPr b="0" i="0" lang="pl-PL" sz="300" u="none" cap="none" strike="noStrike">
                <a:solidFill>
                  <a:schemeClr val="dk1"/>
                </a:solidFill>
              </a:rPr>
              <a:t> </a:t>
            </a:r>
            <a:endParaRPr/>
          </a:p>
          <a:p>
            <a:pPr indent="-323850" lvl="0" marL="342900" marR="0" rtl="0" algn="l">
              <a:lnSpc>
                <a:spcPct val="100000"/>
              </a:lnSpc>
              <a:spcBef>
                <a:spcPts val="0"/>
              </a:spcBef>
              <a:spcAft>
                <a:spcPts val="0"/>
              </a:spcAft>
              <a:buClr>
                <a:schemeClr val="dk1"/>
              </a:buClr>
              <a:buSzPts val="300"/>
              <a:buFont typeface="Arial"/>
              <a:buNone/>
            </a:pPr>
            <a:r>
              <a:t/>
            </a:r>
            <a:endParaRPr b="0" i="0" sz="300" u="none" cap="none" strike="noStrike">
              <a:solidFill>
                <a:schemeClr val="dk1"/>
              </a:solidFill>
            </a:endParaRPr>
          </a:p>
          <a:p>
            <a:pPr indent="-323850" lvl="0" marL="342900" marR="0" rtl="0" algn="l">
              <a:lnSpc>
                <a:spcPct val="100000"/>
              </a:lnSpc>
              <a:spcBef>
                <a:spcPts val="0"/>
              </a:spcBef>
              <a:spcAft>
                <a:spcPts val="0"/>
              </a:spcAft>
              <a:buClr>
                <a:schemeClr val="dk1"/>
              </a:buClr>
              <a:buSzPts val="300"/>
              <a:buFont typeface="Arial"/>
              <a:buNone/>
            </a:pPr>
            <a:r>
              <a:t/>
            </a:r>
            <a:endParaRPr sz="300">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lang="pl-PL" sz="1200">
                <a:solidFill>
                  <a:srgbClr val="1F1F1F"/>
                </a:solidFill>
                <a:latin typeface="Arial"/>
                <a:ea typeface="Arial"/>
                <a:cs typeface="Arial"/>
                <a:sym typeface="Arial"/>
              </a:rPr>
              <a:t>Liczba sprzedanych produktów/przychód ze sprzedaży  w stosunku do liczby sprzedanych produktów/przychodu ze sprzedaży  przed  podwyżką cen</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lang="pl-PL" sz="1200">
                <a:solidFill>
                  <a:srgbClr val="1F1F1F"/>
                </a:solidFill>
                <a:latin typeface="Arial"/>
                <a:ea typeface="Arial"/>
                <a:cs typeface="Arial"/>
                <a:sym typeface="Arial"/>
              </a:rPr>
              <a:t>Odsetek rezygnacji z produktu po podwyżce cen</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lang="pl-PL" sz="1200">
                <a:solidFill>
                  <a:srgbClr val="1F1F1F"/>
                </a:solidFill>
                <a:latin typeface="Arial"/>
                <a:ea typeface="Arial"/>
                <a:cs typeface="Arial"/>
                <a:sym typeface="Arial"/>
              </a:rPr>
              <a:t>Elastyczność cenowa marki</a:t>
            </a:r>
            <a:endParaRPr/>
          </a:p>
          <a:p>
            <a:pPr indent="-276225" lvl="0" marL="342900" marR="0" rtl="0" algn="l">
              <a:lnSpc>
                <a:spcPct val="100000"/>
              </a:lnSpc>
              <a:spcBef>
                <a:spcPts val="0"/>
              </a:spcBef>
              <a:spcAft>
                <a:spcPts val="0"/>
              </a:spcAft>
              <a:buClr>
                <a:schemeClr val="dk1"/>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1795" name="Google Shape;1795;p206"/>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3. KPI: Price Development (Price Elasticity)</a:t>
            </a:r>
            <a:endParaRPr sz="4000"/>
          </a:p>
        </p:txBody>
      </p:sp>
      <p:sp>
        <p:nvSpPr>
          <p:cNvPr id="1796" name="Google Shape;1796;p206"/>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797" name="Google Shape;1797;p206"/>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798" name="Google Shape;1798;p206"/>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799" name="Google Shape;1799;p206"/>
          <p:cNvSpPr txBox="1"/>
          <p:nvPr>
            <p:ph idx="1" type="body"/>
          </p:nvPr>
        </p:nvSpPr>
        <p:spPr>
          <a:xfrm>
            <a:off x="3273750" y="1799024"/>
            <a:ext cx="2722901" cy="4218317"/>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Średnia cena w PLN, wzrost ceny w PLN, wzrost %</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Średnia cena w PLN, relacja do średniej kategorii jako % lub w formie indeksu</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Wartość %</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b="0" i="0" lang="pl-PL" sz="1200" u="none" cap="none" strike="noStrike">
                <a:solidFill>
                  <a:srgbClr val="1F1F1F"/>
                </a:solidFill>
                <a:latin typeface="Arial"/>
                <a:ea typeface="Arial"/>
                <a:cs typeface="Arial"/>
                <a:sym typeface="Arial"/>
              </a:rPr>
              <a:t>Udział liczby transakcji bez dyskontowania w całkowitej liczbie transakcji lub udział wartości transakcji bez dyskontowania w całkowitej wartości transakcji</a:t>
            </a:r>
            <a:endParaRPr/>
          </a:p>
          <a:p>
            <a:pPr indent="-266700" lvl="0" marL="342900" marR="0" rtl="0" algn="l">
              <a:lnSpc>
                <a:spcPct val="100000"/>
              </a:lnSpc>
              <a:spcBef>
                <a:spcPts val="0"/>
              </a:spcBef>
              <a:spcAft>
                <a:spcPts val="0"/>
              </a:spcAft>
              <a:buClr>
                <a:schemeClr val="dk1"/>
              </a:buClr>
              <a:buSzPts val="1200"/>
              <a:buFont typeface="Arial"/>
              <a:buNone/>
            </a:pPr>
            <a:r>
              <a:t/>
            </a:r>
            <a:endParaRPr sz="1200">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lang="pl-PL" sz="1200">
                <a:solidFill>
                  <a:srgbClr val="1F1F1F"/>
                </a:solidFill>
                <a:latin typeface="Arial"/>
                <a:ea typeface="Arial"/>
                <a:cs typeface="Arial"/>
                <a:sym typeface="Arial"/>
              </a:rPr>
              <a:t>Wartość %</a:t>
            </a:r>
            <a:endParaRPr/>
          </a:p>
          <a:p>
            <a:pPr indent="-266700" lvl="0" marL="342900" marR="0" rtl="0" algn="l">
              <a:lnSpc>
                <a:spcPct val="100000"/>
              </a:lnSpc>
              <a:spcBef>
                <a:spcPts val="0"/>
              </a:spcBef>
              <a:spcAft>
                <a:spcPts val="0"/>
              </a:spcAft>
              <a:buClr>
                <a:schemeClr val="dk1"/>
              </a:buClr>
              <a:buSzPts val="1200"/>
              <a:buFont typeface="Arial"/>
              <a:buNone/>
            </a:pPr>
            <a:r>
              <a:t/>
            </a:r>
            <a:endParaRPr b="0" i="0" sz="1200" u="none" cap="none" strike="noStrike">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lang="pl-PL" sz="1200">
                <a:solidFill>
                  <a:srgbClr val="1F1F1F"/>
                </a:solidFill>
                <a:latin typeface="Arial"/>
                <a:ea typeface="Arial"/>
                <a:cs typeface="Arial"/>
                <a:sym typeface="Arial"/>
              </a:rPr>
              <a:t>Wartość %</a:t>
            </a:r>
            <a:endParaRPr/>
          </a:p>
          <a:p>
            <a:pPr indent="-266700" lvl="0" marL="342900" marR="0" rtl="0" algn="l">
              <a:lnSpc>
                <a:spcPct val="100000"/>
              </a:lnSpc>
              <a:spcBef>
                <a:spcPts val="0"/>
              </a:spcBef>
              <a:spcAft>
                <a:spcPts val="0"/>
              </a:spcAft>
              <a:buClr>
                <a:schemeClr val="dk1"/>
              </a:buClr>
              <a:buSzPts val="1200"/>
              <a:buFont typeface="Arial"/>
              <a:buNone/>
            </a:pPr>
            <a:r>
              <a:t/>
            </a:r>
            <a:endParaRPr b="0" i="0" sz="1200" u="none" cap="none" strike="noStrike">
              <a:solidFill>
                <a:srgbClr val="1F1F1F"/>
              </a:solidFill>
              <a:latin typeface="Arial"/>
              <a:ea typeface="Arial"/>
              <a:cs typeface="Arial"/>
              <a:sym typeface="Arial"/>
            </a:endParaRPr>
          </a:p>
          <a:p>
            <a:pPr indent="-342900" lvl="0" marL="342900" marR="0" rtl="0" algn="l">
              <a:lnSpc>
                <a:spcPct val="100000"/>
              </a:lnSpc>
              <a:spcBef>
                <a:spcPts val="0"/>
              </a:spcBef>
              <a:spcAft>
                <a:spcPts val="0"/>
              </a:spcAft>
              <a:buClr>
                <a:srgbClr val="1F1F1F"/>
              </a:buClr>
              <a:buSzPts val="1200"/>
              <a:buFont typeface="Arial"/>
              <a:buAutoNum type="arabicParenR"/>
            </a:pPr>
            <a:r>
              <a:rPr lang="pl-PL" sz="1200">
                <a:solidFill>
                  <a:srgbClr val="1F1F1F"/>
                </a:solidFill>
                <a:latin typeface="Arial"/>
                <a:ea typeface="Arial"/>
                <a:cs typeface="Arial"/>
                <a:sym typeface="Arial"/>
              </a:rPr>
              <a:t>Wartości (-x; 0; +x)</a:t>
            </a:r>
            <a:endParaRPr/>
          </a:p>
        </p:txBody>
      </p:sp>
      <p:cxnSp>
        <p:nvCxnSpPr>
          <p:cNvPr id="1800" name="Google Shape;1800;p206"/>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801" name="Google Shape;1801;p206"/>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sp>
        <p:nvSpPr>
          <p:cNvPr id="1802" name="Google Shape;1802;p206"/>
          <p:cNvSpPr txBox="1"/>
          <p:nvPr>
            <p:ph idx="1" type="body"/>
          </p:nvPr>
        </p:nvSpPr>
        <p:spPr>
          <a:xfrm>
            <a:off x="6309150" y="1844875"/>
            <a:ext cx="2644349"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Wewnętrzne raporty, CRM, badania, raporty  rynkowe, biznesowe i finansowe</a:t>
            </a:r>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p:txBody>
      </p:sp>
      <p:cxnSp>
        <p:nvCxnSpPr>
          <p:cNvPr id="1803" name="Google Shape;1803;p206"/>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804" name="Google Shape;1804;p206"/>
          <p:cNvSpPr txBox="1"/>
          <p:nvPr>
            <p:ph idx="1" type="body"/>
          </p:nvPr>
        </p:nvSpPr>
        <p:spPr>
          <a:xfrm>
            <a:off x="9086500" y="1964234"/>
            <a:ext cx="2788400" cy="4008816"/>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Zdolność marki do sprzedaży po wyższych cenach pokazuje wymierną wartość marki i uzasadnia dlaczego warto inwestować w marketing.</a:t>
            </a:r>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Wpływa pozytywnie na zwiększanie zyskowności firmy.</a:t>
            </a:r>
            <a:endParaRPr/>
          </a:p>
        </p:txBody>
      </p:sp>
      <p:sp>
        <p:nvSpPr>
          <p:cNvPr id="1805" name="Google Shape;1805;p206"/>
          <p:cNvSpPr txBox="1"/>
          <p:nvPr/>
        </p:nvSpPr>
        <p:spPr>
          <a:xfrm>
            <a:off x="9086500" y="944725"/>
            <a:ext cx="2408400" cy="1063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sp>
        <p:nvSpPr>
          <p:cNvPr id="1806" name="Google Shape;1806;p206"/>
          <p:cNvSpPr/>
          <p:nvPr/>
        </p:nvSpPr>
        <p:spPr>
          <a:xfrm>
            <a:off x="0" y="102920"/>
            <a:ext cx="65" cy="251359"/>
          </a:xfrm>
          <a:prstGeom prst="rect">
            <a:avLst/>
          </a:prstGeom>
          <a:solidFill>
            <a:srgbClr val="F8F9FA"/>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0" name="Shape 1810"/>
        <p:cNvGrpSpPr/>
        <p:nvPr/>
      </p:nvGrpSpPr>
      <p:grpSpPr>
        <a:xfrm>
          <a:off x="0" y="0"/>
          <a:ext cx="0" cy="0"/>
          <a:chOff x="0" y="0"/>
          <a:chExt cx="0" cy="0"/>
        </a:xfrm>
      </p:grpSpPr>
      <p:sp>
        <p:nvSpPr>
          <p:cNvPr id="1811" name="Google Shape;1811;p207"/>
          <p:cNvSpPr txBox="1"/>
          <p:nvPr>
            <p:ph idx="1" type="body"/>
          </p:nvPr>
        </p:nvSpPr>
        <p:spPr>
          <a:xfrm>
            <a:off x="100501" y="1770852"/>
            <a:ext cx="28413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Liczba osób lub gospodarstw domowych, która kupiła daną markę/produkt lub użyła/subskrybowała daną usługę chociaż raz w określonym przedziale czasowym w porównaniu do populacji w kategorii. </a:t>
            </a:r>
            <a:endParaRPr sz="1600">
              <a:solidFill>
                <a:srgbClr val="1F1F1F"/>
              </a:solidFill>
              <a:latin typeface="Arial"/>
              <a:ea typeface="Arial"/>
              <a:cs typeface="Arial"/>
              <a:sym typeface="Arial"/>
            </a:endParaRPr>
          </a:p>
        </p:txBody>
      </p:sp>
      <p:sp>
        <p:nvSpPr>
          <p:cNvPr id="1812" name="Google Shape;1812;p207"/>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4. KPI: Penetracja </a:t>
            </a:r>
            <a:endParaRPr sz="4000"/>
          </a:p>
        </p:txBody>
      </p:sp>
      <p:sp>
        <p:nvSpPr>
          <p:cNvPr id="1813" name="Google Shape;1813;p207"/>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814" name="Google Shape;1814;p207"/>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815" name="Google Shape;1815;p207"/>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816" name="Google Shape;1816;p207"/>
          <p:cNvSpPr txBox="1"/>
          <p:nvPr>
            <p:ph idx="1" type="body"/>
          </p:nvPr>
        </p:nvSpPr>
        <p:spPr>
          <a:xfrm>
            <a:off x="3273750" y="179902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 konsumentów/gospodarstw domowych kategorii, który kupił markę/produkt lub skorzystał z usługi w określonym przedziale czasowym</a:t>
            </a:r>
            <a:endParaRPr sz="1600">
              <a:solidFill>
                <a:srgbClr val="1F1F1F"/>
              </a:solidFill>
              <a:latin typeface="Arial"/>
              <a:ea typeface="Arial"/>
              <a:cs typeface="Arial"/>
              <a:sym typeface="Arial"/>
            </a:endParaRPr>
          </a:p>
        </p:txBody>
      </p:sp>
      <p:cxnSp>
        <p:nvCxnSpPr>
          <p:cNvPr id="1817" name="Google Shape;1817;p207"/>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818" name="Google Shape;1818;p207"/>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sp>
        <p:nvSpPr>
          <p:cNvPr id="1819" name="Google Shape;1819;p207"/>
          <p:cNvSpPr txBox="1"/>
          <p:nvPr>
            <p:ph idx="1" type="body"/>
          </p:nvPr>
        </p:nvSpPr>
        <p:spPr>
          <a:xfrm>
            <a:off x="6309150" y="1844875"/>
            <a:ext cx="251135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Marka/produkt:</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panel gospodarstw domowych GfK</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Usługi: wewnętrzne systemy raportujące (CRM)</a:t>
            </a:r>
            <a:endParaRPr sz="1600">
              <a:solidFill>
                <a:srgbClr val="1F1F1F"/>
              </a:solidFill>
              <a:latin typeface="Arial"/>
              <a:ea typeface="Arial"/>
              <a:cs typeface="Arial"/>
              <a:sym typeface="Arial"/>
            </a:endParaRPr>
          </a:p>
        </p:txBody>
      </p:sp>
      <p:cxnSp>
        <p:nvCxnSpPr>
          <p:cNvPr id="1820" name="Google Shape;1820;p207"/>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821" name="Google Shape;1821;p207"/>
          <p:cNvSpPr txBox="1"/>
          <p:nvPr>
            <p:ph idx="1" type="body"/>
          </p:nvPr>
        </p:nvSpPr>
        <p:spPr>
          <a:xfrm>
            <a:off x="9086500" y="2008525"/>
            <a:ext cx="30342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Penetracja oznacza naszą aktualną bazę klientów.</a:t>
            </a:r>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Według Ehrenberg-Bass Institute for Marketing Science budowanie penetracji dają największą szansę  na wzrost i sukces sprzedażowy marki.</a:t>
            </a:r>
            <a:endParaRPr/>
          </a:p>
        </p:txBody>
      </p:sp>
      <p:sp>
        <p:nvSpPr>
          <p:cNvPr id="1822" name="Google Shape;1822;p207"/>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6" name="Shape 1826"/>
        <p:cNvGrpSpPr/>
        <p:nvPr/>
      </p:nvGrpSpPr>
      <p:grpSpPr>
        <a:xfrm>
          <a:off x="0" y="0"/>
          <a:ext cx="0" cy="0"/>
          <a:chOff x="0" y="0"/>
          <a:chExt cx="0" cy="0"/>
        </a:xfrm>
      </p:grpSpPr>
      <p:sp>
        <p:nvSpPr>
          <p:cNvPr id="1827" name="Google Shape;1827;p208"/>
          <p:cNvSpPr txBox="1"/>
          <p:nvPr>
            <p:ph idx="1" type="body"/>
          </p:nvPr>
        </p:nvSpPr>
        <p:spPr>
          <a:xfrm>
            <a:off x="116500" y="1543113"/>
            <a:ext cx="3043249" cy="49774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1F1F"/>
              </a:buClr>
              <a:buSzPts val="1600"/>
              <a:buFont typeface="Arial"/>
              <a:buNone/>
            </a:pPr>
            <a:r>
              <a:rPr b="0" i="0" lang="pl-PL" sz="1600" u="none" cap="none" strike="noStrike">
                <a:solidFill>
                  <a:srgbClr val="1F1F1F"/>
                </a:solidFill>
                <a:latin typeface="Arial"/>
                <a:ea typeface="Arial"/>
                <a:cs typeface="Arial"/>
                <a:sym typeface="Arial"/>
              </a:rPr>
              <a:t>Pozwala określić pozycję marki na rynku w porównaniu do konkurencji.</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1F1F1F"/>
              </a:buClr>
              <a:buSzPts val="1600"/>
              <a:buFont typeface="Arial"/>
              <a:buNone/>
            </a:pPr>
            <a:r>
              <a:rPr lang="pl-PL" sz="1600">
                <a:solidFill>
                  <a:srgbClr val="1F1F1F"/>
                </a:solidFill>
                <a:latin typeface="Arial"/>
                <a:ea typeface="Arial"/>
                <a:cs typeface="Arial"/>
                <a:sym typeface="Arial"/>
              </a:rPr>
              <a:t>Sprzedaż wartościowa (lub ilościowa) marki jako udział w całkowitej wartości (lub ilości) sprzedaży na danym rynku/kategorii. </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1F1F1F"/>
              </a:buClr>
              <a:buSzPts val="1600"/>
              <a:buFont typeface="Arial"/>
              <a:buNone/>
            </a:pPr>
            <a:r>
              <a:rPr lang="pl-PL" sz="1600">
                <a:solidFill>
                  <a:srgbClr val="1F1F1F"/>
                </a:solidFill>
                <a:latin typeface="Arial"/>
                <a:ea typeface="Arial"/>
                <a:cs typeface="Arial"/>
                <a:sym typeface="Arial"/>
              </a:rPr>
              <a:t>Należy to mierzyć zarówno na poziomie bieżącym, jak i w porównaniu z okresami poprzednimi. </a:t>
            </a:r>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828" name="Google Shape;1828;p208"/>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5. KPI: Value/Volume Market Share</a:t>
            </a:r>
            <a:endParaRPr sz="4000"/>
          </a:p>
        </p:txBody>
      </p:sp>
      <p:sp>
        <p:nvSpPr>
          <p:cNvPr id="1829" name="Google Shape;1829;p208"/>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830" name="Google Shape;1830;p208"/>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831" name="Google Shape;1831;p208"/>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sp>
        <p:nvSpPr>
          <p:cNvPr id="1832" name="Google Shape;1832;p208"/>
          <p:cNvSpPr txBox="1"/>
          <p:nvPr>
            <p:ph idx="1" type="body"/>
          </p:nvPr>
        </p:nvSpPr>
        <p:spPr>
          <a:xfrm>
            <a:off x="3273750" y="1799024"/>
            <a:ext cx="2722901" cy="4218317"/>
          </a:xfrm>
          <a:prstGeom prst="rect">
            <a:avLst/>
          </a:prstGeom>
          <a:noFill/>
          <a:ln>
            <a:noFill/>
          </a:ln>
        </p:spPr>
        <p:txBody>
          <a:bodyPr anchorCtr="0" anchor="t" bIns="0" lIns="0" spcFirstLastPara="1" rIns="0" wrap="square" tIns="0">
            <a:noAutofit/>
          </a:bodyPr>
          <a:lstStyle/>
          <a:p>
            <a:pPr indent="-285750" lvl="0" marL="285750" marR="0" rtl="0" algn="l">
              <a:lnSpc>
                <a:spcPct val="100000"/>
              </a:lnSpc>
              <a:spcBef>
                <a:spcPts val="0"/>
              </a:spcBef>
              <a:spcAft>
                <a:spcPts val="0"/>
              </a:spcAft>
              <a:buClr>
                <a:srgbClr val="1F1F1F"/>
              </a:buClr>
              <a:buSzPts val="1600"/>
              <a:buFont typeface="Arial"/>
              <a:buChar char="•"/>
            </a:pPr>
            <a:r>
              <a:rPr lang="pl-PL" sz="1600">
                <a:solidFill>
                  <a:srgbClr val="1F1F1F"/>
                </a:solidFill>
                <a:latin typeface="Arial"/>
                <a:ea typeface="Arial"/>
                <a:cs typeface="Arial"/>
                <a:sym typeface="Arial"/>
              </a:rPr>
              <a:t>jako wartość procentowa</a:t>
            </a:r>
            <a:endParaRPr/>
          </a:p>
          <a:p>
            <a:pPr indent="-285750" lvl="0" marL="285750" marR="0" rtl="0" algn="l">
              <a:lnSpc>
                <a:spcPct val="100000"/>
              </a:lnSpc>
              <a:spcBef>
                <a:spcPts val="0"/>
              </a:spcBef>
              <a:spcAft>
                <a:spcPts val="0"/>
              </a:spcAft>
              <a:buClr>
                <a:srgbClr val="1F1F1F"/>
              </a:buClr>
              <a:buSzPts val="1600"/>
              <a:buFont typeface="Arial"/>
              <a:buChar char="•"/>
            </a:pPr>
            <a:r>
              <a:rPr lang="pl-PL" sz="1600">
                <a:solidFill>
                  <a:srgbClr val="1F1F1F"/>
                </a:solidFill>
                <a:latin typeface="Arial"/>
                <a:ea typeface="Arial"/>
                <a:cs typeface="Arial"/>
                <a:sym typeface="Arial"/>
              </a:rPr>
              <a:t>jako zmiana wartości procentowej</a:t>
            </a:r>
            <a:endParaRPr/>
          </a:p>
        </p:txBody>
      </p:sp>
      <p:cxnSp>
        <p:nvCxnSpPr>
          <p:cNvPr id="1833" name="Google Shape;1833;p208"/>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834" name="Google Shape;1834;p208"/>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sp>
        <p:nvSpPr>
          <p:cNvPr id="1835" name="Google Shape;1835;p208"/>
          <p:cNvSpPr txBox="1"/>
          <p:nvPr>
            <p:ph idx="1" type="body"/>
          </p:nvPr>
        </p:nvSpPr>
        <p:spPr>
          <a:xfrm>
            <a:off x="6309150" y="1844875"/>
            <a:ext cx="2467301"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Dane zewnętrznych dostawców np. Nielsen, GFK, CMR</a:t>
            </a:r>
            <a:endParaRPr/>
          </a:p>
        </p:txBody>
      </p:sp>
      <p:cxnSp>
        <p:nvCxnSpPr>
          <p:cNvPr id="1836" name="Google Shape;1836;p208"/>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837" name="Google Shape;1837;p208"/>
          <p:cNvSpPr txBox="1"/>
          <p:nvPr>
            <p:ph idx="1" type="body"/>
          </p:nvPr>
        </p:nvSpPr>
        <p:spPr>
          <a:xfrm>
            <a:off x="9086500" y="1964234"/>
            <a:ext cx="2788400" cy="1821185"/>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Dynamika zmiany udziałów pozwala nam określić jak marka radzi sobie na rynku na tle konkurencji.</a:t>
            </a:r>
            <a:endParaRPr/>
          </a:p>
        </p:txBody>
      </p:sp>
      <p:sp>
        <p:nvSpPr>
          <p:cNvPr id="1838" name="Google Shape;1838;p208"/>
          <p:cNvSpPr txBox="1"/>
          <p:nvPr/>
        </p:nvSpPr>
        <p:spPr>
          <a:xfrm>
            <a:off x="9086500" y="944725"/>
            <a:ext cx="2408400" cy="1063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sp>
        <p:nvSpPr>
          <p:cNvPr id="1839" name="Google Shape;1839;p208"/>
          <p:cNvSpPr/>
          <p:nvPr/>
        </p:nvSpPr>
        <p:spPr>
          <a:xfrm>
            <a:off x="0" y="102920"/>
            <a:ext cx="65" cy="251359"/>
          </a:xfrm>
          <a:prstGeom prst="rect">
            <a:avLst/>
          </a:prstGeom>
          <a:solidFill>
            <a:srgbClr val="F8F9FA"/>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40" name="Google Shape;1840;p208"/>
          <p:cNvSpPr/>
          <p:nvPr/>
        </p:nvSpPr>
        <p:spPr>
          <a:xfrm>
            <a:off x="0" y="102920"/>
            <a:ext cx="65" cy="251359"/>
          </a:xfrm>
          <a:prstGeom prst="rect">
            <a:avLst/>
          </a:prstGeom>
          <a:solidFill>
            <a:srgbClr val="F8F9FA"/>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sp>
        <p:nvSpPr>
          <p:cNvPr id="1845" name="Google Shape;1845;g2eb98e91c41_0_0"/>
          <p:cNvSpPr txBox="1"/>
          <p:nvPr>
            <p:ph type="title"/>
          </p:nvPr>
        </p:nvSpPr>
        <p:spPr>
          <a:xfrm>
            <a:off x="375648" y="158700"/>
            <a:ext cx="8709291" cy="132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400"/>
              <a:t>6. KPI: </a:t>
            </a:r>
            <a:r>
              <a:rPr lang="pl-PL"/>
              <a:t>Dochodowość Klienta </a:t>
            </a:r>
            <a:endParaRPr/>
          </a:p>
        </p:txBody>
      </p:sp>
      <p:sp>
        <p:nvSpPr>
          <p:cNvPr id="1846" name="Google Shape;1846;g2eb98e91c41_0_0"/>
          <p:cNvSpPr txBox="1"/>
          <p:nvPr>
            <p:ph idx="1" type="body"/>
          </p:nvPr>
        </p:nvSpPr>
        <p:spPr>
          <a:xfrm>
            <a:off x="374575" y="1393400"/>
            <a:ext cx="3257100" cy="5305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t/>
            </a:r>
            <a:endParaRPr sz="1800"/>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1. Średni przychód uzyskany na Klienta/ na zakup w wyznaczonym okresie</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2. Przewidywana/ wartość  średniego Klienta/  podczas całej relacji z marką CLV</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t/>
            </a:r>
            <a:endParaRPr sz="1400"/>
          </a:p>
        </p:txBody>
      </p:sp>
      <p:cxnSp>
        <p:nvCxnSpPr>
          <p:cNvPr id="1847" name="Google Shape;1847;g2eb98e91c41_0_0"/>
          <p:cNvCxnSpPr/>
          <p:nvPr/>
        </p:nvCxnSpPr>
        <p:spPr>
          <a:xfrm>
            <a:off x="3753900" y="1123100"/>
            <a:ext cx="0" cy="5575800"/>
          </a:xfrm>
          <a:prstGeom prst="straightConnector1">
            <a:avLst/>
          </a:prstGeom>
          <a:noFill/>
          <a:ln cap="flat" cmpd="sng" w="9525">
            <a:solidFill>
              <a:schemeClr val="dk2"/>
            </a:solidFill>
            <a:prstDash val="solid"/>
            <a:round/>
            <a:headEnd len="sm" w="sm" type="none"/>
            <a:tailEnd len="sm" w="sm" type="none"/>
          </a:ln>
        </p:spPr>
      </p:cxnSp>
      <p:sp>
        <p:nvSpPr>
          <p:cNvPr id="1848" name="Google Shape;1848;g2eb98e91c41_0_0"/>
          <p:cNvSpPr txBox="1"/>
          <p:nvPr/>
        </p:nvSpPr>
        <p:spPr>
          <a:xfrm>
            <a:off x="374575" y="970700"/>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849" name="Google Shape;1849;g2eb98e91c41_0_0"/>
          <p:cNvSpPr txBox="1"/>
          <p:nvPr/>
        </p:nvSpPr>
        <p:spPr>
          <a:xfrm>
            <a:off x="4057975" y="970700"/>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sp>
        <p:nvSpPr>
          <p:cNvPr id="1850" name="Google Shape;1850;g2eb98e91c41_0_0"/>
          <p:cNvSpPr txBox="1"/>
          <p:nvPr/>
        </p:nvSpPr>
        <p:spPr>
          <a:xfrm>
            <a:off x="3715677" y="1456457"/>
            <a:ext cx="3736375" cy="5069499"/>
          </a:xfrm>
          <a:prstGeom prst="rect">
            <a:avLst/>
          </a:prstGeom>
          <a:noFill/>
          <a:ln>
            <a:noFill/>
          </a:ln>
        </p:spPr>
        <p:txBody>
          <a:bodyPr anchorCtr="0" anchor="t" bIns="91425" lIns="91425" spcFirstLastPara="1" rIns="91425" wrap="square" tIns="91425">
            <a:spAutoFit/>
          </a:bodyPr>
          <a:lstStyle/>
          <a:p>
            <a:pPr indent="-285750" lvl="0" marL="336550" marR="520700" rtl="0" algn="l">
              <a:lnSpc>
                <a:spcPct val="98000"/>
              </a:lnSpc>
              <a:spcBef>
                <a:spcPts val="0"/>
              </a:spcBef>
              <a:spcAft>
                <a:spcPts val="0"/>
              </a:spcAft>
              <a:buClr>
                <a:srgbClr val="000000"/>
              </a:buClr>
              <a:buSzPts val="1200"/>
              <a:buFont typeface="Arial"/>
              <a:buChar char="•"/>
            </a:pPr>
            <a:r>
              <a:rPr b="0" i="0" lang="pl-PL" sz="1200" u="none" cap="none" strike="noStrike">
                <a:solidFill>
                  <a:srgbClr val="1F1F1F"/>
                </a:solidFill>
                <a:latin typeface="Arial"/>
                <a:ea typeface="Arial"/>
                <a:cs typeface="Arial"/>
                <a:sym typeface="Arial"/>
              </a:rPr>
              <a:t>Całkowity przychód podzielony przez liczbę Klientów w wyznaczonym okresie</a:t>
            </a:r>
            <a:endParaRPr b="0" i="0" sz="12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1F1F1F"/>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pl-PL" sz="1200" u="none" cap="none" strike="noStrike">
                <a:solidFill>
                  <a:srgbClr val="1F1F1F"/>
                </a:solidFill>
                <a:latin typeface="Arial"/>
                <a:ea typeface="Arial"/>
                <a:cs typeface="Arial"/>
                <a:sym typeface="Arial"/>
              </a:rPr>
              <a:t>Całkowity przychód podzielony przez liczbę zakupów w wyznaczonym okresie </a:t>
            </a:r>
            <a:endParaRPr b="0" i="0" sz="12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pl-PL" sz="1200" u="none" cap="none" strike="noStrike">
                <a:solidFill>
                  <a:srgbClr val="1F1F1F"/>
                </a:solidFill>
                <a:latin typeface="Arial"/>
                <a:ea typeface="Arial"/>
                <a:cs typeface="Arial"/>
                <a:sym typeface="Arial"/>
              </a:rPr>
              <a:t>Miary dodatkowe: </a:t>
            </a:r>
            <a:endParaRPr b="0" i="0" sz="1200" u="none" cap="none" strike="noStrike">
              <a:solidFill>
                <a:srgbClr val="1F1F1F"/>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pl-PL" sz="1200" u="none" cap="none" strike="noStrike">
                <a:solidFill>
                  <a:srgbClr val="1F1F1F"/>
                </a:solidFill>
                <a:latin typeface="Arial"/>
                <a:ea typeface="Arial"/>
                <a:cs typeface="Arial"/>
                <a:sym typeface="Arial"/>
              </a:rPr>
              <a:t>Liczba sprzedanych produktów w wyznaczonym okresie</a:t>
            </a:r>
            <a:endParaRPr b="0" i="0" sz="1200" u="none" cap="none" strike="noStrike">
              <a:solidFill>
                <a:srgbClr val="1F1F1F"/>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pl-PL" sz="1200" u="none" cap="none" strike="noStrike">
                <a:solidFill>
                  <a:srgbClr val="1F1F1F"/>
                </a:solidFill>
                <a:latin typeface="Arial"/>
                <a:ea typeface="Arial"/>
                <a:cs typeface="Arial"/>
                <a:sym typeface="Arial"/>
              </a:rPr>
              <a:t>Średnia liczba  sprzedanych produktów w ramach koszyka lub średnia wartość koszyka zakupowego</a:t>
            </a:r>
            <a:endParaRPr b="0" i="0" sz="1200" u="none" cap="none" strike="noStrike">
              <a:solidFill>
                <a:srgbClr val="1F1F1F"/>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pl-PL" sz="1200" u="none" cap="none" strike="noStrike">
                <a:solidFill>
                  <a:srgbClr val="1F1F1F"/>
                </a:solidFill>
                <a:latin typeface="Arial"/>
                <a:ea typeface="Arial"/>
                <a:cs typeface="Arial"/>
                <a:sym typeface="Arial"/>
              </a:rPr>
              <a:t>Średnia częstotliwość zakupu w danym okresie</a:t>
            </a:r>
            <a:endParaRPr b="0" i="0" sz="1200" u="none" cap="none" strike="noStrike">
              <a:solidFill>
                <a:srgbClr val="1F1F1F"/>
              </a:solidFill>
              <a:latin typeface="Arial"/>
              <a:ea typeface="Arial"/>
              <a:cs typeface="Arial"/>
              <a:sym typeface="Arial"/>
            </a:endParaRPr>
          </a:p>
          <a:p>
            <a:pPr indent="-285750" lvl="0" marL="285750" marR="520700" rtl="0" algn="l">
              <a:lnSpc>
                <a:spcPct val="98000"/>
              </a:lnSpc>
              <a:spcBef>
                <a:spcPts val="0"/>
              </a:spcBef>
              <a:spcAft>
                <a:spcPts val="0"/>
              </a:spcAft>
              <a:buClr>
                <a:schemeClr val="dk1"/>
              </a:buClr>
              <a:buSzPts val="1100"/>
              <a:buFont typeface="Arial"/>
              <a:buChar char="•"/>
            </a:pPr>
            <a:r>
              <a:rPr b="0" i="0" lang="pl-PL" sz="1200" u="none" cap="none" strike="noStrike">
                <a:solidFill>
                  <a:srgbClr val="1F1F1F"/>
                </a:solidFill>
                <a:latin typeface="Arial"/>
                <a:ea typeface="Arial"/>
                <a:cs typeface="Arial"/>
                <a:sym typeface="Arial"/>
              </a:rPr>
              <a:t>Średni czas  aktywnego kontaktu   Klienta z marką liczony od momentu pierwszego zakupu do  ostatniej aktywności </a:t>
            </a:r>
            <a:endParaRPr b="0" i="0" sz="1200" u="none" cap="none" strike="noStrike">
              <a:solidFill>
                <a:srgbClr val="1F1F1F"/>
              </a:solidFill>
              <a:latin typeface="Arial"/>
              <a:ea typeface="Arial"/>
              <a:cs typeface="Arial"/>
              <a:sym typeface="Arial"/>
            </a:endParaRPr>
          </a:p>
          <a:p>
            <a:pPr indent="0" lvl="0" marL="0" marR="520700" rtl="0" algn="l">
              <a:lnSpc>
                <a:spcPct val="98000"/>
              </a:lnSpc>
              <a:spcBef>
                <a:spcPts val="0"/>
              </a:spcBef>
              <a:spcAft>
                <a:spcPts val="0"/>
              </a:spcAft>
              <a:buClr>
                <a:srgbClr val="000000"/>
              </a:buClr>
              <a:buSzPts val="1200"/>
              <a:buFont typeface="Arial"/>
              <a:buNone/>
            </a:pPr>
            <a:r>
              <a:rPr b="0" i="0" lang="pl-PL" sz="1200" u="none" cap="none" strike="noStrike">
                <a:solidFill>
                  <a:srgbClr val="1F1F1F"/>
                </a:solidFill>
                <a:latin typeface="Arial"/>
                <a:ea typeface="Arial"/>
                <a:cs typeface="Arial"/>
                <a:sym typeface="Arial"/>
              </a:rPr>
              <a:t>(Roczny/kwartalny/miesięczny przychodu z klienta  X średnia liczba lat/kwartałów/miesięcy relacji z Klientem)  - początkowe koszty pozyskania klienta (TBD). </a:t>
            </a:r>
            <a:endParaRPr b="0" i="0" sz="1200" u="none" cap="none" strike="noStrike">
              <a:solidFill>
                <a:srgbClr val="1F1F1F"/>
              </a:solidFill>
              <a:latin typeface="Arial"/>
              <a:ea typeface="Arial"/>
              <a:cs typeface="Arial"/>
              <a:sym typeface="Arial"/>
            </a:endParaRPr>
          </a:p>
          <a:p>
            <a:pPr indent="0" lvl="0" marL="0" marR="520700" rtl="0" algn="l">
              <a:lnSpc>
                <a:spcPct val="98000"/>
              </a:lnSpc>
              <a:spcBef>
                <a:spcPts val="0"/>
              </a:spcBef>
              <a:spcAft>
                <a:spcPts val="0"/>
              </a:spcAft>
              <a:buClr>
                <a:srgbClr val="000000"/>
              </a:buClr>
              <a:buSzPts val="1200"/>
              <a:buFont typeface="Arial"/>
              <a:buNone/>
            </a:pPr>
            <a:r>
              <a:rPr b="0" i="0" lang="pl-PL" sz="1200" u="none" cap="none" strike="noStrike">
                <a:solidFill>
                  <a:srgbClr val="1F1F1F"/>
                </a:solidFill>
                <a:latin typeface="Arial"/>
                <a:ea typeface="Arial"/>
                <a:cs typeface="Arial"/>
                <a:sym typeface="Arial"/>
              </a:rPr>
              <a:t>lub</a:t>
            </a:r>
            <a:endParaRPr b="0" i="0" sz="1200" u="none" cap="none" strike="noStrike">
              <a:solidFill>
                <a:srgbClr val="1F1F1F"/>
              </a:solidFill>
              <a:latin typeface="Arial"/>
              <a:ea typeface="Arial"/>
              <a:cs typeface="Arial"/>
              <a:sym typeface="Arial"/>
            </a:endParaRPr>
          </a:p>
          <a:p>
            <a:pPr indent="0" lvl="0" marL="0" marR="63500" rtl="0" algn="l">
              <a:lnSpc>
                <a:spcPct val="98000"/>
              </a:lnSpc>
              <a:spcBef>
                <a:spcPts val="1200"/>
              </a:spcBef>
              <a:spcAft>
                <a:spcPts val="0"/>
              </a:spcAft>
              <a:buClr>
                <a:srgbClr val="000000"/>
              </a:buClr>
              <a:buSzPts val="1200"/>
              <a:buFont typeface="Arial"/>
              <a:buNone/>
            </a:pPr>
            <a:r>
              <a:rPr b="0" i="0" lang="pl-PL" sz="1200" u="none" cap="none" strike="noStrike">
                <a:solidFill>
                  <a:srgbClr val="1F1F1F"/>
                </a:solidFill>
                <a:latin typeface="Arial"/>
                <a:ea typeface="Arial"/>
                <a:cs typeface="Arial"/>
                <a:sym typeface="Arial"/>
              </a:rPr>
              <a:t> Średnia długość relacji z Klientem X liczba  zakupów X średnia wartość zakupu</a:t>
            </a:r>
            <a:endParaRPr b="0" i="0" sz="1200" u="none" cap="none" strike="noStrike">
              <a:solidFill>
                <a:srgbClr val="1F1F1F"/>
              </a:solidFill>
              <a:latin typeface="Arial"/>
              <a:ea typeface="Arial"/>
              <a:cs typeface="Arial"/>
              <a:sym typeface="Arial"/>
            </a:endParaRPr>
          </a:p>
          <a:p>
            <a:pPr indent="0" lvl="0" marL="50800" marR="520700" rtl="0" algn="l">
              <a:lnSpc>
                <a:spcPct val="98000"/>
              </a:lnSpc>
              <a:spcBef>
                <a:spcPts val="1200"/>
              </a:spcBef>
              <a:spcAft>
                <a:spcPts val="0"/>
              </a:spcAft>
              <a:buClr>
                <a:schemeClr val="dk1"/>
              </a:buClr>
              <a:buSzPts val="1100"/>
              <a:buFont typeface="Arial"/>
              <a:buNone/>
            </a:pPr>
            <a:r>
              <a:t/>
            </a:r>
            <a:endParaRPr b="0" i="0" sz="1000" u="none" cap="none" strike="noStrike">
              <a:solidFill>
                <a:schemeClr val="dk1"/>
              </a:solidFill>
              <a:latin typeface="Arial"/>
              <a:ea typeface="Arial"/>
              <a:cs typeface="Arial"/>
              <a:sym typeface="Arial"/>
            </a:endParaRPr>
          </a:p>
          <a:p>
            <a:pPr indent="0" lvl="0" marL="50800" marR="520700" rtl="0" algn="l">
              <a:lnSpc>
                <a:spcPct val="98000"/>
              </a:lnSpc>
              <a:spcBef>
                <a:spcPts val="0"/>
              </a:spcBef>
              <a:spcAft>
                <a:spcPts val="0"/>
              </a:spcAft>
              <a:buClr>
                <a:schemeClr val="dk1"/>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50800" marR="520700" rtl="0" algn="l">
              <a:lnSpc>
                <a:spcPct val="98000"/>
              </a:lnSpc>
              <a:spcBef>
                <a:spcPts val="0"/>
              </a:spcBef>
              <a:spcAft>
                <a:spcPts val="0"/>
              </a:spcAft>
              <a:buClr>
                <a:schemeClr val="dk1"/>
              </a:buClr>
              <a:buSzPts val="1100"/>
              <a:buFont typeface="Arial"/>
              <a:buNone/>
            </a:pPr>
            <a:r>
              <a:rPr b="0" i="0" lang="pl-PL" sz="800" u="none" cap="none" strike="noStrike">
                <a:solidFill>
                  <a:schemeClr val="dk1"/>
                </a:solidFill>
                <a:latin typeface="Arial"/>
                <a:ea typeface="Arial"/>
                <a:cs typeface="Arial"/>
                <a:sym typeface="Arial"/>
              </a:rPr>
              <a:t> </a:t>
            </a:r>
            <a:endParaRPr b="0" i="0" sz="800" u="none" cap="none" strike="noStrike">
              <a:solidFill>
                <a:schemeClr val="dk1"/>
              </a:solidFill>
              <a:latin typeface="Arial"/>
              <a:ea typeface="Arial"/>
              <a:cs typeface="Arial"/>
              <a:sym typeface="Arial"/>
            </a:endParaRPr>
          </a:p>
        </p:txBody>
      </p:sp>
      <p:sp>
        <p:nvSpPr>
          <p:cNvPr id="1851" name="Google Shape;1851;g2eb98e91c41_0_0"/>
          <p:cNvSpPr txBox="1"/>
          <p:nvPr/>
        </p:nvSpPr>
        <p:spPr>
          <a:xfrm>
            <a:off x="7605250" y="838200"/>
            <a:ext cx="19935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sp>
        <p:nvSpPr>
          <p:cNvPr id="1852" name="Google Shape;1852;g2eb98e91c41_0_0"/>
          <p:cNvSpPr txBox="1"/>
          <p:nvPr/>
        </p:nvSpPr>
        <p:spPr>
          <a:xfrm>
            <a:off x="7483150" y="1824275"/>
            <a:ext cx="1993500" cy="143113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600" u="none" cap="none" strike="noStrike">
                <a:solidFill>
                  <a:srgbClr val="1F1F1F"/>
                </a:solidFill>
                <a:latin typeface="Arial"/>
                <a:ea typeface="Arial"/>
                <a:cs typeface="Arial"/>
                <a:sym typeface="Arial"/>
              </a:rPr>
              <a:t>CRM</a:t>
            </a:r>
            <a:endParaRPr b="0" i="0" sz="1600" u="none" cap="none" strike="noStrike">
              <a:solidFill>
                <a:srgbClr val="1F1F1F"/>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600" u="none" cap="none" strike="noStrike">
                <a:solidFill>
                  <a:srgbClr val="1F1F1F"/>
                </a:solidFill>
                <a:latin typeface="Arial"/>
                <a:ea typeface="Arial"/>
                <a:cs typeface="Arial"/>
                <a:sym typeface="Arial"/>
              </a:rPr>
              <a:t>raporty biznesowe i finansowe</a:t>
            </a:r>
            <a:endParaRPr b="0" i="0" sz="1600" u="none" cap="none" strike="noStrike">
              <a:solidFill>
                <a:srgbClr val="1F1F1F"/>
              </a:solidFill>
              <a:latin typeface="Arial"/>
              <a:ea typeface="Arial"/>
              <a:cs typeface="Arial"/>
              <a:sym typeface="Arial"/>
            </a:endParaRPr>
          </a:p>
        </p:txBody>
      </p:sp>
      <p:sp>
        <p:nvSpPr>
          <p:cNvPr id="1853" name="Google Shape;1853;g2eb98e91c41_0_0"/>
          <p:cNvSpPr txBox="1"/>
          <p:nvPr/>
        </p:nvSpPr>
        <p:spPr>
          <a:xfrm>
            <a:off x="9598750" y="1578475"/>
            <a:ext cx="2408400" cy="192357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600" u="none" cap="none" strike="noStrike">
                <a:solidFill>
                  <a:srgbClr val="1F1F1F"/>
                </a:solidFill>
                <a:latin typeface="Arial"/>
                <a:ea typeface="Arial"/>
                <a:cs typeface="Arial"/>
                <a:sym typeface="Arial"/>
              </a:rPr>
              <a:t>Ile zyskujemy/tracimy na Kliencie/ na relacji z Klientem</a:t>
            </a:r>
            <a:endParaRPr b="0" i="0" sz="1600" u="none" cap="none" strike="noStrike">
              <a:solidFill>
                <a:srgbClr val="1F1F1F"/>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0" i="0" lang="pl-PL" sz="1600" u="none" cap="none" strike="noStrike">
                <a:solidFill>
                  <a:srgbClr val="1F1F1F"/>
                </a:solidFill>
                <a:latin typeface="Arial"/>
                <a:ea typeface="Arial"/>
                <a:cs typeface="Arial"/>
                <a:sym typeface="Arial"/>
              </a:rPr>
              <a:t>czy inwestujemy opłacalnie</a:t>
            </a:r>
            <a:endParaRPr b="0" i="0" sz="1600" u="none" cap="none" strike="noStrike">
              <a:solidFill>
                <a:srgbClr val="1F1F1F"/>
              </a:solidFill>
              <a:latin typeface="Arial"/>
              <a:ea typeface="Arial"/>
              <a:cs typeface="Arial"/>
              <a:sym typeface="Arial"/>
            </a:endParaRPr>
          </a:p>
        </p:txBody>
      </p:sp>
      <p:sp>
        <p:nvSpPr>
          <p:cNvPr id="1854" name="Google Shape;1854;g2eb98e91c41_0_0"/>
          <p:cNvSpPr txBox="1"/>
          <p:nvPr/>
        </p:nvSpPr>
        <p:spPr>
          <a:xfrm>
            <a:off x="9751950" y="838200"/>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cxnSp>
        <p:nvCxnSpPr>
          <p:cNvPr id="1855" name="Google Shape;1855;g2eb98e91c41_0_0"/>
          <p:cNvCxnSpPr/>
          <p:nvPr/>
        </p:nvCxnSpPr>
        <p:spPr>
          <a:xfrm>
            <a:off x="7635850" y="1065075"/>
            <a:ext cx="0" cy="5575800"/>
          </a:xfrm>
          <a:prstGeom prst="straightConnector1">
            <a:avLst/>
          </a:prstGeom>
          <a:noFill/>
          <a:ln cap="flat" cmpd="sng" w="9525">
            <a:solidFill>
              <a:schemeClr val="dk2"/>
            </a:solidFill>
            <a:prstDash val="solid"/>
            <a:round/>
            <a:headEnd len="sm" w="sm" type="none"/>
            <a:tailEnd len="sm" w="sm" type="none"/>
          </a:ln>
        </p:spPr>
      </p:cxnSp>
      <p:cxnSp>
        <p:nvCxnSpPr>
          <p:cNvPr id="1856" name="Google Shape;1856;g2eb98e91c41_0_0"/>
          <p:cNvCxnSpPr/>
          <p:nvPr/>
        </p:nvCxnSpPr>
        <p:spPr>
          <a:xfrm>
            <a:off x="9598750" y="838200"/>
            <a:ext cx="0" cy="55758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sp>
        <p:nvSpPr>
          <p:cNvPr id="1861" name="Google Shape;1861;g2eb89e0dec4_0_23"/>
          <p:cNvSpPr txBox="1"/>
          <p:nvPr>
            <p:ph type="title"/>
          </p:nvPr>
        </p:nvSpPr>
        <p:spPr>
          <a:xfrm>
            <a:off x="525275" y="166025"/>
            <a:ext cx="10623900"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7. KPI: Odpływ</a:t>
            </a:r>
            <a:endParaRPr sz="4000"/>
          </a:p>
        </p:txBody>
      </p:sp>
      <p:sp>
        <p:nvSpPr>
          <p:cNvPr id="1862" name="Google Shape;1862;g2eb89e0dec4_0_23"/>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863" name="Google Shape;1863;g2eb89e0dec4_0_23"/>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864" name="Google Shape;1864;g2eb89e0dec4_0_23"/>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1865" name="Google Shape;1865;g2eb89e0dec4_0_23"/>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866" name="Google Shape;1866;g2eb89e0dec4_0_23"/>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cxnSp>
        <p:nvCxnSpPr>
          <p:cNvPr id="1867" name="Google Shape;1867;g2eb89e0dec4_0_23"/>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868" name="Google Shape;1868;g2eb89e0dec4_0_23"/>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sp>
        <p:nvSpPr>
          <p:cNvPr id="1869" name="Google Shape;1869;g2eb89e0dec4_0_23"/>
          <p:cNvSpPr txBox="1"/>
          <p:nvPr>
            <p:ph idx="1" type="body"/>
          </p:nvPr>
        </p:nvSpPr>
        <p:spPr>
          <a:xfrm>
            <a:off x="132025" y="1590925"/>
            <a:ext cx="28413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Proporcja utraconych konsumentów marki/produktu lub użytkowników/subskrybentów usługi w danym przedziale czasowym (odpowiada przedziałowi czasowemu określonemu do mierzenia penetracji) </a:t>
            </a:r>
            <a:endParaRPr sz="1600">
              <a:solidFill>
                <a:srgbClr val="1F1F1F"/>
              </a:solidFill>
              <a:latin typeface="Arial"/>
              <a:ea typeface="Arial"/>
              <a:cs typeface="Arial"/>
              <a:sym typeface="Arial"/>
            </a:endParaRPr>
          </a:p>
        </p:txBody>
      </p:sp>
      <p:sp>
        <p:nvSpPr>
          <p:cNvPr id="1870" name="Google Shape;1870;g2eb89e0dec4_0_23"/>
          <p:cNvSpPr txBox="1"/>
          <p:nvPr>
            <p:ph idx="1" type="body"/>
          </p:nvPr>
        </p:nvSpPr>
        <p:spPr>
          <a:xfrm>
            <a:off x="3273750" y="1799025"/>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a:t>
            </a:r>
            <a:r>
              <a:rPr lang="pl-PL"/>
              <a:t> </a:t>
            </a:r>
            <a:r>
              <a:rPr lang="pl-PL" sz="1600">
                <a:solidFill>
                  <a:srgbClr val="1F1F1F"/>
                </a:solidFill>
                <a:latin typeface="Arial"/>
                <a:ea typeface="Arial"/>
                <a:cs typeface="Arial"/>
                <a:sym typeface="Arial"/>
              </a:rPr>
              <a:t>utraconych konsumentów/użytkowników</a:t>
            </a:r>
            <a:endParaRPr sz="1600">
              <a:solidFill>
                <a:srgbClr val="1F1F1F"/>
              </a:solidFill>
              <a:latin typeface="Arial"/>
              <a:ea typeface="Arial"/>
              <a:cs typeface="Arial"/>
              <a:sym typeface="Arial"/>
            </a:endParaRPr>
          </a:p>
        </p:txBody>
      </p:sp>
      <p:sp>
        <p:nvSpPr>
          <p:cNvPr id="1871" name="Google Shape;1871;g2eb89e0dec4_0_23"/>
          <p:cNvSpPr txBox="1"/>
          <p:nvPr>
            <p:ph idx="1" type="body"/>
          </p:nvPr>
        </p:nvSpPr>
        <p:spPr>
          <a:xfrm>
            <a:off x="6309150" y="1844875"/>
            <a:ext cx="2386116"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Marka/produkt:</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panel gospodarstw domowych GfK</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Usługi: wewnętrzne systemy raportujące (CRM)</a:t>
            </a:r>
            <a:endParaRPr sz="1600">
              <a:solidFill>
                <a:srgbClr val="1F1F1F"/>
              </a:solidFill>
              <a:latin typeface="Arial"/>
              <a:ea typeface="Arial"/>
              <a:cs typeface="Arial"/>
              <a:sym typeface="Arial"/>
            </a:endParaRPr>
          </a:p>
        </p:txBody>
      </p:sp>
      <p:sp>
        <p:nvSpPr>
          <p:cNvPr id="1872" name="Google Shape;1872;g2eb89e0dec4_0_23"/>
          <p:cNvSpPr txBox="1"/>
          <p:nvPr>
            <p:ph idx="1" type="body"/>
          </p:nvPr>
        </p:nvSpPr>
        <p:spPr>
          <a:xfrm>
            <a:off x="9086500" y="2008525"/>
            <a:ext cx="30342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Określa kierunek w którym zmierza biznes i pomaga przewidzieć istotne zmiany w zachowaniu konsumentów.</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Rosnący wskaźnik może wskazywać  zmniejszająca się konkurencyjność naszego biznesu – proces, produkt, jakość obsługi</a:t>
            </a:r>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g2eb89e0dec4_0_9"/>
          <p:cNvSpPr txBox="1"/>
          <p:nvPr>
            <p:ph type="title"/>
          </p:nvPr>
        </p:nvSpPr>
        <p:spPr>
          <a:xfrm>
            <a:off x="525275" y="166025"/>
            <a:ext cx="11429658" cy="64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4000"/>
              <a:t>8. KPI: Liczba nowych/aktywnych konsumentów</a:t>
            </a:r>
            <a:endParaRPr sz="4000"/>
          </a:p>
        </p:txBody>
      </p:sp>
      <p:sp>
        <p:nvSpPr>
          <p:cNvPr id="1878" name="Google Shape;1878;g2eb89e0dec4_0_9"/>
          <p:cNvSpPr txBox="1"/>
          <p:nvPr/>
        </p:nvSpPr>
        <p:spPr>
          <a:xfrm>
            <a:off x="49397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879" name="Google Shape;1879;g2eb89e0dec4_0_9"/>
          <p:cNvSpPr txBox="1"/>
          <p:nvPr/>
        </p:nvSpPr>
        <p:spPr>
          <a:xfrm>
            <a:off x="3179200" y="9825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880" name="Google Shape;1880;g2eb89e0dec4_0_9"/>
          <p:cNvCxnSpPr/>
          <p:nvPr/>
        </p:nvCxnSpPr>
        <p:spPr>
          <a:xfrm>
            <a:off x="3179200" y="944725"/>
            <a:ext cx="0" cy="5575800"/>
          </a:xfrm>
          <a:prstGeom prst="straightConnector1">
            <a:avLst/>
          </a:prstGeom>
          <a:noFill/>
          <a:ln cap="flat" cmpd="sng" w="9525">
            <a:solidFill>
              <a:schemeClr val="dk2"/>
            </a:solidFill>
            <a:prstDash val="solid"/>
            <a:round/>
            <a:headEnd len="sm" w="sm" type="none"/>
            <a:tailEnd len="sm" w="sm" type="none"/>
          </a:ln>
        </p:spPr>
      </p:cxnSp>
      <p:cxnSp>
        <p:nvCxnSpPr>
          <p:cNvPr id="1881" name="Google Shape;1881;g2eb89e0dec4_0_9"/>
          <p:cNvCxnSpPr/>
          <p:nvPr/>
        </p:nvCxnSpPr>
        <p:spPr>
          <a:xfrm>
            <a:off x="6180125" y="1035775"/>
            <a:ext cx="0" cy="5575800"/>
          </a:xfrm>
          <a:prstGeom prst="straightConnector1">
            <a:avLst/>
          </a:prstGeom>
          <a:noFill/>
          <a:ln cap="flat" cmpd="sng" w="9525">
            <a:solidFill>
              <a:schemeClr val="dk2"/>
            </a:solidFill>
            <a:prstDash val="solid"/>
            <a:round/>
            <a:headEnd len="sm" w="sm" type="none"/>
            <a:tailEnd len="sm" w="sm" type="none"/>
          </a:ln>
        </p:spPr>
      </p:cxnSp>
      <p:sp>
        <p:nvSpPr>
          <p:cNvPr id="1882" name="Google Shape;1882;g2eb89e0dec4_0_9"/>
          <p:cNvSpPr txBox="1"/>
          <p:nvPr/>
        </p:nvSpPr>
        <p:spPr>
          <a:xfrm>
            <a:off x="6357175" y="1005450"/>
            <a:ext cx="27798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cxnSp>
        <p:nvCxnSpPr>
          <p:cNvPr id="1883" name="Google Shape;1883;g2eb89e0dec4_0_9"/>
          <p:cNvCxnSpPr/>
          <p:nvPr/>
        </p:nvCxnSpPr>
        <p:spPr>
          <a:xfrm>
            <a:off x="8953500" y="1077225"/>
            <a:ext cx="0" cy="5575800"/>
          </a:xfrm>
          <a:prstGeom prst="straightConnector1">
            <a:avLst/>
          </a:prstGeom>
          <a:noFill/>
          <a:ln cap="flat" cmpd="sng" w="9525">
            <a:solidFill>
              <a:schemeClr val="dk2"/>
            </a:solidFill>
            <a:prstDash val="solid"/>
            <a:round/>
            <a:headEnd len="sm" w="sm" type="none"/>
            <a:tailEnd len="sm" w="sm" type="none"/>
          </a:ln>
        </p:spPr>
      </p:cxnSp>
      <p:sp>
        <p:nvSpPr>
          <p:cNvPr id="1884" name="Google Shape;1884;g2eb89e0dec4_0_9"/>
          <p:cNvSpPr txBox="1"/>
          <p:nvPr/>
        </p:nvSpPr>
        <p:spPr>
          <a:xfrm>
            <a:off x="9086500"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sp>
        <p:nvSpPr>
          <p:cNvPr id="1885" name="Google Shape;1885;g2eb89e0dec4_0_9"/>
          <p:cNvSpPr txBox="1"/>
          <p:nvPr>
            <p:ph idx="1" type="body"/>
          </p:nvPr>
        </p:nvSpPr>
        <p:spPr>
          <a:xfrm>
            <a:off x="132025" y="1590925"/>
            <a:ext cx="28413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Nowi - Liczba nowych konsumentów marki/produktu usługi/serwisu, którzy zostali pozyskani w określonym przedziale czasowym</a:t>
            </a:r>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Liczba aktywnych użytkowników usługi/serwisu, którzy zostali pozyskani w określonym przedziale czasowym</a:t>
            </a:r>
            <a:endParaRPr sz="1600">
              <a:solidFill>
                <a:srgbClr val="1F1F1F"/>
              </a:solidFill>
              <a:latin typeface="Arial"/>
              <a:ea typeface="Arial"/>
              <a:cs typeface="Arial"/>
              <a:sym typeface="Arial"/>
            </a:endParaRPr>
          </a:p>
        </p:txBody>
      </p:sp>
      <p:sp>
        <p:nvSpPr>
          <p:cNvPr id="1886" name="Google Shape;1886;g2eb89e0dec4_0_9"/>
          <p:cNvSpPr txBox="1"/>
          <p:nvPr>
            <p:ph idx="1" type="body"/>
          </p:nvPr>
        </p:nvSpPr>
        <p:spPr>
          <a:xfrm>
            <a:off x="3248944" y="1825883"/>
            <a:ext cx="2921400"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Liczby bezwzględne – warto porównywać ją pomiędzy okresami.</a:t>
            </a:r>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 utraconych konsumentów/użytkowników w całej bazie klientów</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t/>
            </a:r>
            <a:endParaRPr sz="1400">
              <a:solidFill>
                <a:schemeClr val="dk1"/>
              </a:solidFill>
            </a:endParaRPr>
          </a:p>
        </p:txBody>
      </p:sp>
      <p:sp>
        <p:nvSpPr>
          <p:cNvPr id="1887" name="Google Shape;1887;g2eb89e0dec4_0_9"/>
          <p:cNvSpPr txBox="1"/>
          <p:nvPr>
            <p:ph idx="1" type="body"/>
          </p:nvPr>
        </p:nvSpPr>
        <p:spPr>
          <a:xfrm>
            <a:off x="6357175" y="1943475"/>
            <a:ext cx="2250649" cy="3448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Marka/produkt:</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panel gospodarstw domowych GfK</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t/>
            </a:r>
            <a:endParaRPr sz="1600">
              <a:solidFill>
                <a:srgbClr val="1F1F1F"/>
              </a:solidFill>
              <a:latin typeface="Arial"/>
              <a:ea typeface="Arial"/>
              <a:cs typeface="Arial"/>
              <a:sym typeface="Arial"/>
            </a:endParaRPr>
          </a:p>
          <a:p>
            <a:pPr indent="0" lvl="0" marL="0" rtl="0" algn="l">
              <a:lnSpc>
                <a:spcPct val="90000"/>
              </a:lnSpc>
              <a:spcBef>
                <a:spcPts val="1000"/>
              </a:spcBef>
              <a:spcAft>
                <a:spcPts val="0"/>
              </a:spcAft>
              <a:buSzPts val="3200"/>
              <a:buNone/>
            </a:pPr>
            <a:r>
              <a:rPr lang="pl-PL" sz="1600">
                <a:solidFill>
                  <a:srgbClr val="1F1F1F"/>
                </a:solidFill>
                <a:latin typeface="Arial"/>
                <a:ea typeface="Arial"/>
                <a:cs typeface="Arial"/>
                <a:sym typeface="Arial"/>
              </a:rPr>
              <a:t>Usługi: wewnętrzne systemy raportujące (CRM)</a:t>
            </a:r>
            <a:endParaRPr sz="1600">
              <a:solidFill>
                <a:srgbClr val="1F1F1F"/>
              </a:solidFill>
              <a:latin typeface="Arial"/>
              <a:ea typeface="Arial"/>
              <a:cs typeface="Arial"/>
              <a:sym typeface="Arial"/>
            </a:endParaRPr>
          </a:p>
        </p:txBody>
      </p:sp>
      <p:sp>
        <p:nvSpPr>
          <p:cNvPr id="1888" name="Google Shape;1888;g2eb89e0dec4_0_9"/>
          <p:cNvSpPr txBox="1"/>
          <p:nvPr/>
        </p:nvSpPr>
        <p:spPr>
          <a:xfrm>
            <a:off x="9059975" y="2037414"/>
            <a:ext cx="3000000" cy="4229846"/>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Nowi - pokazuje czy poszerzamy bazę Klientów, czy wchodzimy w nowe TG, segmenty etc. </a:t>
            </a:r>
            <a:endParaRPr/>
          </a:p>
          <a:p>
            <a:pPr indent="0" lvl="0" marL="0" marR="0" rtl="0" algn="l">
              <a:lnSpc>
                <a:spcPct val="90000"/>
              </a:lnSpc>
              <a:spcBef>
                <a:spcPts val="100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Aktywni – sprawdza jakość  nowo pozyskiwanych Klientów, oraz  jakość onboardingu i działań CRM</a:t>
            </a:r>
            <a:endParaRPr/>
          </a:p>
          <a:p>
            <a:pPr indent="0" lvl="0" marL="0" marR="0" rtl="0" algn="l">
              <a:lnSpc>
                <a:spcPct val="90000"/>
              </a:lnSpc>
              <a:spcBef>
                <a:spcPts val="100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90000"/>
              </a:lnSpc>
              <a:spcBef>
                <a:spcPts val="1000"/>
              </a:spcBef>
              <a:spcAft>
                <a:spcPts val="0"/>
              </a:spcAft>
              <a:buNone/>
            </a:pPr>
            <a:r>
              <a:rPr b="0" i="0" lang="pl-PL" sz="1600" u="none" cap="none" strike="noStrike">
                <a:solidFill>
                  <a:srgbClr val="1F1F1F"/>
                </a:solidFill>
                <a:latin typeface="Arial"/>
                <a:ea typeface="Arial"/>
                <a:cs typeface="Arial"/>
                <a:sym typeface="Arial"/>
              </a:rPr>
              <a:t>Ocenia czy biznes się rozwija oraz stopień  zaangażowania obecnych konsumentów</a:t>
            </a:r>
            <a:endParaRPr b="0" i="0" sz="1600" u="none" cap="none" strike="noStrike">
              <a:solidFill>
                <a:srgbClr val="1F1F1F"/>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2" name="Shape 1892"/>
        <p:cNvGrpSpPr/>
        <p:nvPr/>
      </p:nvGrpSpPr>
      <p:grpSpPr>
        <a:xfrm>
          <a:off x="0" y="0"/>
          <a:ext cx="0" cy="0"/>
          <a:chOff x="0" y="0"/>
          <a:chExt cx="0" cy="0"/>
        </a:xfrm>
      </p:grpSpPr>
      <p:sp>
        <p:nvSpPr>
          <p:cNvPr id="1893" name="Google Shape;1893;p209"/>
          <p:cNvSpPr txBox="1"/>
          <p:nvPr>
            <p:ph idx="1" type="subTitle"/>
          </p:nvPr>
        </p:nvSpPr>
        <p:spPr>
          <a:xfrm>
            <a:off x="902861" y="6387229"/>
            <a:ext cx="6568965" cy="470771"/>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894" name="Google Shape;1894;p209"/>
          <p:cNvPicPr preferRelativeResize="0"/>
          <p:nvPr/>
        </p:nvPicPr>
        <p:blipFill rotWithShape="1">
          <a:blip r:embed="rId3">
            <a:alphaModFix/>
          </a:blip>
          <a:srcRect b="0" l="0" r="0" t="0"/>
          <a:stretch/>
        </p:blipFill>
        <p:spPr>
          <a:xfrm>
            <a:off x="7792122" y="5590932"/>
            <a:ext cx="4021251" cy="1036193"/>
          </a:xfrm>
          <a:prstGeom prst="rect">
            <a:avLst/>
          </a:prstGeom>
          <a:noFill/>
          <a:ln>
            <a:noFill/>
          </a:ln>
        </p:spPr>
      </p:pic>
      <p:sp>
        <p:nvSpPr>
          <p:cNvPr id="1895" name="Google Shape;1895;p2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1896" name="Google Shape;1896;p209"/>
          <p:cNvSpPr/>
          <p:nvPr/>
        </p:nvSpPr>
        <p:spPr>
          <a:xfrm>
            <a:off x="642716" y="960122"/>
            <a:ext cx="7807650" cy="768096"/>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Business</a:t>
            </a:r>
            <a:r>
              <a:rPr b="0" i="0" lang="pl-PL" sz="1800" u="none" cap="none" strike="noStrike">
                <a:solidFill>
                  <a:srgbClr val="FFFFFF"/>
                </a:solidFill>
                <a:latin typeface="Maven Pro"/>
                <a:ea typeface="Maven Pro"/>
                <a:cs typeface="Maven Pro"/>
                <a:sym typeface="Maven Pro"/>
              </a:rPr>
              <a:t> metrics</a:t>
            </a:r>
            <a:endParaRPr b="0" i="0" sz="1800" u="none" cap="none" strike="noStrike">
              <a:solidFill>
                <a:srgbClr val="FFFFFF"/>
              </a:solidFill>
              <a:latin typeface="Maven Pro"/>
              <a:ea typeface="Maven Pro"/>
              <a:cs typeface="Maven Pro"/>
              <a:sym typeface="Maven Pro"/>
            </a:endParaRPr>
          </a:p>
        </p:txBody>
      </p:sp>
      <p:sp>
        <p:nvSpPr>
          <p:cNvPr id="1897" name="Google Shape;1897;p209"/>
          <p:cNvSpPr/>
          <p:nvPr/>
        </p:nvSpPr>
        <p:spPr>
          <a:xfrm>
            <a:off x="642716" y="2819809"/>
            <a:ext cx="2562039" cy="76919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Penetracja</a:t>
            </a:r>
            <a:endParaRPr b="1" i="0" sz="1800" u="none" cap="none" strike="noStrike">
              <a:solidFill>
                <a:srgbClr val="FFFFFF"/>
              </a:solidFill>
              <a:latin typeface="Maven Pro"/>
              <a:ea typeface="Maven Pro"/>
              <a:cs typeface="Maven Pro"/>
              <a:sym typeface="Maven Pro"/>
            </a:endParaRPr>
          </a:p>
        </p:txBody>
      </p:sp>
      <p:sp>
        <p:nvSpPr>
          <p:cNvPr id="1898" name="Google Shape;1898;p209"/>
          <p:cNvSpPr/>
          <p:nvPr/>
        </p:nvSpPr>
        <p:spPr>
          <a:xfrm>
            <a:off x="5276751" y="2876660"/>
            <a:ext cx="1819457" cy="56090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Skuteczna konwersja</a:t>
            </a:r>
            <a:endParaRPr b="1" i="0" sz="1100" u="none" cap="none" strike="noStrike">
              <a:solidFill>
                <a:srgbClr val="FFFFFF"/>
              </a:solidFill>
              <a:latin typeface="Maven Pro"/>
              <a:ea typeface="Maven Pro"/>
              <a:cs typeface="Maven Pro"/>
              <a:sym typeface="Maven Pro"/>
            </a:endParaRPr>
          </a:p>
        </p:txBody>
      </p:sp>
      <p:sp>
        <p:nvSpPr>
          <p:cNvPr id="1899" name="Google Shape;1899;p209"/>
          <p:cNvSpPr/>
          <p:nvPr/>
        </p:nvSpPr>
        <p:spPr>
          <a:xfrm>
            <a:off x="3436235" y="2868092"/>
            <a:ext cx="1765157" cy="56090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1" i="0" lang="pl-PL" sz="1050" u="none" cap="none" strike="noStrike">
                <a:solidFill>
                  <a:srgbClr val="FFFFFF"/>
                </a:solidFill>
                <a:latin typeface="Maven Pro"/>
                <a:ea typeface="Maven Pro"/>
                <a:cs typeface="Maven Pro"/>
                <a:sym typeface="Maven Pro"/>
              </a:rPr>
              <a:t>Liczba nowych/ aktywnych użytkowników/ konsumentów</a:t>
            </a:r>
            <a:endParaRPr b="1" i="0" sz="1050" u="none" cap="none" strike="noStrike">
              <a:solidFill>
                <a:srgbClr val="FFFFFF"/>
              </a:solidFill>
              <a:latin typeface="Maven Pro"/>
              <a:ea typeface="Maven Pro"/>
              <a:cs typeface="Maven Pro"/>
              <a:sym typeface="Maven Pro"/>
            </a:endParaRPr>
          </a:p>
        </p:txBody>
      </p:sp>
      <p:sp>
        <p:nvSpPr>
          <p:cNvPr id="1900" name="Google Shape;1900;p209"/>
          <p:cNvSpPr/>
          <p:nvPr/>
        </p:nvSpPr>
        <p:spPr>
          <a:xfrm>
            <a:off x="7171567" y="2868092"/>
            <a:ext cx="2077820" cy="55209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Odpływ klientów</a:t>
            </a:r>
            <a:endParaRPr/>
          </a:p>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Maven Pro"/>
                <a:ea typeface="Maven Pro"/>
                <a:cs typeface="Maven Pro"/>
                <a:sym typeface="Maven Pro"/>
              </a:rPr>
              <a:t> [Churn]</a:t>
            </a:r>
            <a:endParaRPr b="1" i="0" sz="1100" u="none" cap="none" strike="noStrike">
              <a:solidFill>
                <a:srgbClr val="FFFFFF"/>
              </a:solidFill>
              <a:latin typeface="Maven Pro"/>
              <a:ea typeface="Maven Pro"/>
              <a:cs typeface="Maven Pro"/>
              <a:sym typeface="Maven Pro"/>
            </a:endParaRPr>
          </a:p>
        </p:txBody>
      </p:sp>
      <p:sp>
        <p:nvSpPr>
          <p:cNvPr id="1901" name="Google Shape;1901;p209"/>
          <p:cNvSpPr/>
          <p:nvPr/>
        </p:nvSpPr>
        <p:spPr>
          <a:xfrm>
            <a:off x="5999034" y="1855858"/>
            <a:ext cx="2808842" cy="70104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Maven Pro"/>
                <a:ea typeface="Maven Pro"/>
                <a:cs typeface="Maven Pro"/>
                <a:sym typeface="Maven Pro"/>
              </a:rPr>
              <a:t>Kształtowanie ceny [deklaracja a zachowanie]</a:t>
            </a:r>
            <a:endParaRPr/>
          </a:p>
          <a:p>
            <a:pPr indent="0" lvl="0" marL="0" marR="0" rtl="0" algn="ctr">
              <a:lnSpc>
                <a:spcPct val="100000"/>
              </a:lnSpc>
              <a:spcBef>
                <a:spcPts val="0"/>
              </a:spcBef>
              <a:spcAft>
                <a:spcPts val="0"/>
              </a:spcAft>
              <a:buClr>
                <a:srgbClr val="FFFFFF"/>
              </a:buClr>
              <a:buSzPts val="2000"/>
              <a:buFont typeface="Arial"/>
              <a:buNone/>
            </a:pPr>
            <a:r>
              <a:rPr b="1" i="0" lang="pl-PL" sz="2000" u="none" cap="none" strike="noStrike">
                <a:solidFill>
                  <a:srgbClr val="FFFFFF"/>
                </a:solidFill>
                <a:latin typeface="Maven Pro"/>
                <a:ea typeface="Maven Pro"/>
                <a:cs typeface="Maven Pro"/>
                <a:sym typeface="Maven Pro"/>
              </a:rPr>
              <a:t> </a:t>
            </a:r>
            <a:r>
              <a:rPr b="1" i="0" lang="pl-PL" sz="1400" u="none" cap="none" strike="noStrike">
                <a:solidFill>
                  <a:srgbClr val="FFFFFF"/>
                </a:solidFill>
                <a:latin typeface="Maven Pro"/>
                <a:ea typeface="Maven Pro"/>
                <a:cs typeface="Maven Pro"/>
                <a:sym typeface="Maven Pro"/>
              </a:rPr>
              <a:t>Elastyczność cenowa</a:t>
            </a:r>
            <a:endParaRPr b="1" i="0" sz="2000" u="none" cap="none" strike="noStrike">
              <a:solidFill>
                <a:srgbClr val="FFFFFF"/>
              </a:solidFill>
              <a:latin typeface="Maven Pro"/>
              <a:ea typeface="Maven Pro"/>
              <a:cs typeface="Maven Pro"/>
              <a:sym typeface="Maven Pro"/>
            </a:endParaRPr>
          </a:p>
        </p:txBody>
      </p:sp>
      <p:sp>
        <p:nvSpPr>
          <p:cNvPr id="1902" name="Google Shape;1902;p209"/>
          <p:cNvSpPr/>
          <p:nvPr/>
        </p:nvSpPr>
        <p:spPr>
          <a:xfrm>
            <a:off x="642715" y="5094850"/>
            <a:ext cx="7807649" cy="768096"/>
          </a:xfrm>
          <a:prstGeom prst="rect">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Wskaźnik relacji z klientem [Relationship </a:t>
            </a:r>
            <a:r>
              <a:rPr b="0" i="0" lang="pl-PL" sz="1800" u="none" cap="none" strike="noStrike">
                <a:solidFill>
                  <a:srgbClr val="FFFFFF"/>
                </a:solidFill>
                <a:latin typeface="Maven Pro"/>
                <a:ea typeface="Maven Pro"/>
                <a:cs typeface="Maven Pro"/>
                <a:sym typeface="Maven Pro"/>
              </a:rPr>
              <a:t>metrics]</a:t>
            </a:r>
            <a:endParaRPr b="0" i="0" sz="1800" u="none" cap="none" strike="noStrike">
              <a:solidFill>
                <a:srgbClr val="FFFFFF"/>
              </a:solidFill>
              <a:latin typeface="Maven Pro"/>
              <a:ea typeface="Maven Pro"/>
              <a:cs typeface="Maven Pro"/>
              <a:sym typeface="Maven Pro"/>
            </a:endParaRPr>
          </a:p>
        </p:txBody>
      </p:sp>
      <p:sp>
        <p:nvSpPr>
          <p:cNvPr id="1903" name="Google Shape;1903;p209"/>
          <p:cNvSpPr/>
          <p:nvPr/>
        </p:nvSpPr>
        <p:spPr>
          <a:xfrm>
            <a:off x="642715" y="5944182"/>
            <a:ext cx="3975539" cy="809296"/>
          </a:xfrm>
          <a:prstGeom prst="roundRect">
            <a:avLst>
              <a:gd fmla="val 16667" name="adj"/>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Wskaźnik satysfakcji klienta [Customer Satisfaction [CSI]]</a:t>
            </a:r>
            <a:endParaRPr b="0" i="0" sz="1800" u="none" cap="none" strike="noStrike">
              <a:solidFill>
                <a:srgbClr val="FFFFFF"/>
              </a:solidFill>
              <a:latin typeface="Arial"/>
              <a:ea typeface="Arial"/>
              <a:cs typeface="Arial"/>
              <a:sym typeface="Arial"/>
            </a:endParaRPr>
          </a:p>
        </p:txBody>
      </p:sp>
      <p:sp>
        <p:nvSpPr>
          <p:cNvPr id="1904" name="Google Shape;1904;p209"/>
          <p:cNvSpPr/>
          <p:nvPr/>
        </p:nvSpPr>
        <p:spPr>
          <a:xfrm>
            <a:off x="4773697" y="5943700"/>
            <a:ext cx="3656199" cy="809296"/>
          </a:xfrm>
          <a:prstGeom prst="roundRect">
            <a:avLst>
              <a:gd fmla="val 16667" name="adj"/>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Wskaźnik rekomendacji [NPS]</a:t>
            </a:r>
            <a:endParaRPr b="0" i="0" sz="1800" u="none" cap="none" strike="noStrike">
              <a:solidFill>
                <a:srgbClr val="FFFFFF"/>
              </a:solidFill>
              <a:latin typeface="Arial"/>
              <a:ea typeface="Arial"/>
              <a:cs typeface="Arial"/>
              <a:sym typeface="Arial"/>
            </a:endParaRPr>
          </a:p>
        </p:txBody>
      </p:sp>
      <p:sp>
        <p:nvSpPr>
          <p:cNvPr id="1905" name="Google Shape;1905;p209"/>
          <p:cNvSpPr txBox="1"/>
          <p:nvPr/>
        </p:nvSpPr>
        <p:spPr>
          <a:xfrm>
            <a:off x="490728" y="1"/>
            <a:ext cx="10515600" cy="83210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0" i="0" lang="pl-PL" sz="4400" u="none" cap="none" strike="noStrike">
                <a:solidFill>
                  <a:srgbClr val="000000"/>
                </a:solidFill>
                <a:latin typeface="Maven Pro"/>
                <a:ea typeface="Maven Pro"/>
                <a:cs typeface="Maven Pro"/>
                <a:sym typeface="Maven Pro"/>
              </a:rPr>
              <a:t>Revised metrics recommendation (wrzesień)</a:t>
            </a:r>
            <a:endParaRPr b="0" i="0" sz="4400" u="none" cap="none" strike="noStrike">
              <a:solidFill>
                <a:srgbClr val="000000"/>
              </a:solidFill>
              <a:latin typeface="Maven Pro"/>
              <a:ea typeface="Maven Pro"/>
              <a:cs typeface="Maven Pro"/>
              <a:sym typeface="Maven Pro"/>
            </a:endParaRPr>
          </a:p>
        </p:txBody>
      </p:sp>
      <p:sp>
        <p:nvSpPr>
          <p:cNvPr id="1906" name="Google Shape;1906;p209"/>
          <p:cNvSpPr txBox="1"/>
          <p:nvPr/>
        </p:nvSpPr>
        <p:spPr>
          <a:xfrm>
            <a:off x="9033320" y="1774283"/>
            <a:ext cx="3158680"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14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8 w modelu szwedzkim)</a:t>
            </a:r>
            <a:endParaRPr b="0" i="0" sz="6000" u="none" cap="none" strike="noStrike">
              <a:solidFill>
                <a:srgbClr val="000000"/>
              </a:solidFill>
              <a:latin typeface="Maven Pro"/>
              <a:ea typeface="Maven Pro"/>
              <a:cs typeface="Maven Pro"/>
              <a:sym typeface="Maven Pro"/>
            </a:endParaRPr>
          </a:p>
        </p:txBody>
      </p:sp>
      <p:sp>
        <p:nvSpPr>
          <p:cNvPr id="1907" name="Google Shape;1907;p209"/>
          <p:cNvSpPr txBox="1"/>
          <p:nvPr/>
        </p:nvSpPr>
        <p:spPr>
          <a:xfrm>
            <a:off x="8631068" y="5590932"/>
            <a:ext cx="3447529" cy="832104"/>
          </a:xfrm>
          <a:prstGeom prst="rect">
            <a:avLst/>
          </a:prstGeom>
          <a:noFill/>
          <a:ln>
            <a:noFill/>
          </a:ln>
        </p:spPr>
        <p:txBody>
          <a:bodyPr anchorCtr="0" anchor="b" bIns="45700" lIns="91425" spcFirstLastPara="1" rIns="91425" wrap="square" tIns="45700">
            <a:normAutofit fontScale="32500" lnSpcReduction="20000"/>
          </a:bodyPr>
          <a:lstStyle/>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2 KPI </a:t>
            </a:r>
            <a:endParaRPr/>
          </a:p>
          <a:p>
            <a:pPr indent="0" lvl="0" marL="0" marR="0" rtl="0" algn="ctr">
              <a:lnSpc>
                <a:spcPct val="90000"/>
              </a:lnSpc>
              <a:spcBef>
                <a:spcPts val="0"/>
              </a:spcBef>
              <a:spcAft>
                <a:spcPts val="0"/>
              </a:spcAft>
              <a:buClr>
                <a:srgbClr val="000000"/>
              </a:buClr>
              <a:buSzPct val="307692"/>
              <a:buFont typeface="Calibri"/>
              <a:buNone/>
            </a:pPr>
            <a:r>
              <a:rPr b="0" i="0" lang="pl-PL" sz="6000" u="none" cap="none" strike="noStrike">
                <a:solidFill>
                  <a:srgbClr val="000000"/>
                </a:solidFill>
                <a:latin typeface="Maven Pro"/>
                <a:ea typeface="Maven Pro"/>
                <a:cs typeface="Maven Pro"/>
                <a:sym typeface="Maven Pro"/>
              </a:rPr>
              <a:t>(vs 4 w modelu szwedzkim)</a:t>
            </a:r>
            <a:endParaRPr b="0" i="0" sz="6000" u="none" cap="none" strike="noStrike">
              <a:solidFill>
                <a:srgbClr val="000000"/>
              </a:solidFill>
              <a:latin typeface="Maven Pro"/>
              <a:ea typeface="Maven Pro"/>
              <a:cs typeface="Maven Pro"/>
              <a:sym typeface="Maven Pro"/>
            </a:endParaRPr>
          </a:p>
        </p:txBody>
      </p:sp>
      <p:sp>
        <p:nvSpPr>
          <p:cNvPr id="1908" name="Google Shape;1908;p209"/>
          <p:cNvSpPr/>
          <p:nvPr/>
        </p:nvSpPr>
        <p:spPr>
          <a:xfrm>
            <a:off x="629652" y="1837188"/>
            <a:ext cx="2653480" cy="76919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Przychody ze sprzedaży/ Zysk</a:t>
            </a:r>
            <a:endParaRPr b="1" i="0" sz="1800" u="none" cap="none" strike="noStrike">
              <a:solidFill>
                <a:srgbClr val="FFFFFF"/>
              </a:solidFill>
              <a:latin typeface="Maven Pro"/>
              <a:ea typeface="Maven Pro"/>
              <a:cs typeface="Maven Pro"/>
              <a:sym typeface="Maven Pro"/>
            </a:endParaRPr>
          </a:p>
        </p:txBody>
      </p:sp>
      <p:sp>
        <p:nvSpPr>
          <p:cNvPr id="1909" name="Google Shape;1909;p209"/>
          <p:cNvSpPr/>
          <p:nvPr/>
        </p:nvSpPr>
        <p:spPr>
          <a:xfrm>
            <a:off x="3414676" y="1837188"/>
            <a:ext cx="2472317" cy="72987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Udziały rynkowe [Wartość/ Ilość]</a:t>
            </a:r>
            <a:endParaRPr b="1" i="0" sz="1800" u="none" cap="none" strike="noStrike">
              <a:solidFill>
                <a:srgbClr val="FFFFFF"/>
              </a:solidFill>
              <a:latin typeface="Maven Pro"/>
              <a:ea typeface="Maven Pro"/>
              <a:cs typeface="Maven Pro"/>
              <a:sym typeface="Maven Pro"/>
            </a:endParaRPr>
          </a:p>
        </p:txBody>
      </p:sp>
      <p:sp>
        <p:nvSpPr>
          <p:cNvPr id="1910" name="Google Shape;1910;p209"/>
          <p:cNvSpPr/>
          <p:nvPr/>
        </p:nvSpPr>
        <p:spPr>
          <a:xfrm>
            <a:off x="642715" y="3822142"/>
            <a:ext cx="5174611" cy="858944"/>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Arial"/>
                <a:ea typeface="Arial"/>
                <a:cs typeface="Arial"/>
                <a:sym typeface="Arial"/>
              </a:rPr>
              <a:t>1. Dochodowość klienta [Avr. Revenue per customer /purchase/ repurchase frequency] </a:t>
            </a:r>
            <a:endParaRPr/>
          </a:p>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Arial"/>
                <a:ea typeface="Arial"/>
                <a:cs typeface="Arial"/>
                <a:sym typeface="Arial"/>
              </a:rPr>
              <a:t>2. CLV</a:t>
            </a:r>
            <a:endParaRPr b="1" i="0" sz="1400" u="none" cap="none" strike="noStrike">
              <a:solidFill>
                <a:srgbClr val="FFFFFF"/>
              </a:solidFill>
              <a:latin typeface="Maven Pro"/>
              <a:ea typeface="Maven Pro"/>
              <a:cs typeface="Maven Pro"/>
              <a:sym typeface="Maven Pro"/>
            </a:endParaRPr>
          </a:p>
        </p:txBody>
      </p:sp>
      <p:sp>
        <p:nvSpPr>
          <p:cNvPr id="1911" name="Google Shape;1911;p209"/>
          <p:cNvSpPr/>
          <p:nvPr/>
        </p:nvSpPr>
        <p:spPr>
          <a:xfrm>
            <a:off x="5999034" y="3757329"/>
            <a:ext cx="2430862" cy="894827"/>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pl-PL" sz="1800" u="none" cap="none" strike="noStrike">
                <a:solidFill>
                  <a:srgbClr val="FFFFFF"/>
                </a:solidFill>
                <a:latin typeface="Maven Pro"/>
                <a:ea typeface="Maven Pro"/>
                <a:cs typeface="Maven Pro"/>
                <a:sym typeface="Maven Pro"/>
              </a:rPr>
              <a:t>ROI/ Net Contribution</a:t>
            </a:r>
            <a:endParaRPr b="1" i="0" sz="1800" u="none" cap="none" strike="noStrike">
              <a:solidFill>
                <a:srgbClr val="FFFFFF"/>
              </a:solidFill>
              <a:latin typeface="Maven Pro"/>
              <a:ea typeface="Maven Pro"/>
              <a:cs typeface="Maven Pro"/>
              <a:sym typeface="Maven Pro"/>
            </a:endParaRPr>
          </a:p>
        </p:txBody>
      </p:sp>
      <p:sp>
        <p:nvSpPr>
          <p:cNvPr id="1912" name="Google Shape;1912;p209"/>
          <p:cNvSpPr/>
          <p:nvPr/>
        </p:nvSpPr>
        <p:spPr>
          <a:xfrm>
            <a:off x="490728" y="4971917"/>
            <a:ext cx="11587869" cy="1835692"/>
          </a:xfrm>
          <a:prstGeom prst="rect">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sp>
        <p:nvSpPr>
          <p:cNvPr id="1917" name="Google Shape;1917;p40"/>
          <p:cNvSpPr txBox="1"/>
          <p:nvPr>
            <p:ph type="title"/>
          </p:nvPr>
        </p:nvSpPr>
        <p:spPr>
          <a:xfrm>
            <a:off x="493985" y="365125"/>
            <a:ext cx="9979282" cy="132556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800"/>
              <a:buNone/>
            </a:pPr>
            <a:r>
              <a:rPr b="0" i="0" lang="pl-PL" sz="4400" u="none" cap="none" strike="noStrike">
                <a:solidFill>
                  <a:srgbClr val="000000"/>
                </a:solidFill>
                <a:latin typeface="Maven Pro"/>
                <a:ea typeface="Maven Pro"/>
                <a:cs typeface="Maven Pro"/>
                <a:sym typeface="Maven Pro"/>
              </a:rPr>
              <a:t>Revised metrics recommendation (18.10)</a:t>
            </a:r>
            <a:endParaRPr/>
          </a:p>
        </p:txBody>
      </p:sp>
      <p:pic>
        <p:nvPicPr>
          <p:cNvPr id="1918" name="Google Shape;1918;p40"/>
          <p:cNvPicPr preferRelativeResize="0"/>
          <p:nvPr/>
        </p:nvPicPr>
        <p:blipFill rotWithShape="1">
          <a:blip r:embed="rId3">
            <a:alphaModFix/>
          </a:blip>
          <a:srcRect b="0" l="0" r="0" t="0"/>
          <a:stretch/>
        </p:blipFill>
        <p:spPr>
          <a:xfrm>
            <a:off x="2606746" y="2329432"/>
            <a:ext cx="2405520" cy="3470235"/>
          </a:xfrm>
          <a:prstGeom prst="rect">
            <a:avLst/>
          </a:prstGeom>
          <a:noFill/>
          <a:ln>
            <a:noFill/>
          </a:ln>
        </p:spPr>
      </p:pic>
      <p:sp>
        <p:nvSpPr>
          <p:cNvPr id="1919" name="Google Shape;1919;p40"/>
          <p:cNvSpPr/>
          <p:nvPr/>
        </p:nvSpPr>
        <p:spPr>
          <a:xfrm>
            <a:off x="2606746" y="3428055"/>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10. Customer Satisfaction</a:t>
            </a:r>
            <a:endParaRPr b="0" i="0" sz="1400" u="none" cap="none" strike="noStrike">
              <a:solidFill>
                <a:srgbClr val="000000"/>
              </a:solidFill>
              <a:latin typeface="Arial"/>
              <a:ea typeface="Arial"/>
              <a:cs typeface="Arial"/>
              <a:sym typeface="Arial"/>
            </a:endParaRPr>
          </a:p>
        </p:txBody>
      </p:sp>
      <p:sp>
        <p:nvSpPr>
          <p:cNvPr id="1920" name="Google Shape;1920;p40"/>
          <p:cNvSpPr/>
          <p:nvPr/>
        </p:nvSpPr>
        <p:spPr>
          <a:xfrm>
            <a:off x="2606747" y="4489326"/>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11. Recommendation</a:t>
            </a:r>
            <a:endParaRPr b="0" i="0" sz="1400" u="none" cap="none" strike="noStrike">
              <a:solidFill>
                <a:srgbClr val="000000"/>
              </a:solidFill>
              <a:latin typeface="Arial"/>
              <a:ea typeface="Arial"/>
              <a:cs typeface="Arial"/>
              <a:sym typeface="Arial"/>
            </a:endParaRPr>
          </a:p>
        </p:txBody>
      </p:sp>
      <p:sp>
        <p:nvSpPr>
          <p:cNvPr id="1921" name="Google Shape;1921;p40"/>
          <p:cNvSpPr txBox="1"/>
          <p:nvPr/>
        </p:nvSpPr>
        <p:spPr>
          <a:xfrm>
            <a:off x="197522" y="6578828"/>
            <a:ext cx="272056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pl-PL" sz="1100" u="none" cap="none" strike="noStrike">
                <a:solidFill>
                  <a:srgbClr val="000000"/>
                </a:solidFill>
                <a:latin typeface="Arial"/>
                <a:ea typeface="Arial"/>
                <a:cs typeface="Arial"/>
                <a:sym typeface="Arial"/>
              </a:rPr>
              <a:t>Graficzna prezentacja tablicy</a:t>
            </a:r>
            <a:endParaRPr b="0" i="0" sz="1100" u="none" cap="none" strike="noStrike">
              <a:solidFill>
                <a:srgbClr val="000000"/>
              </a:solidFill>
              <a:latin typeface="Arial"/>
              <a:ea typeface="Arial"/>
              <a:cs typeface="Arial"/>
              <a:sym typeface="Arial"/>
            </a:endParaRPr>
          </a:p>
        </p:txBody>
      </p:sp>
      <p:sp>
        <p:nvSpPr>
          <p:cNvPr id="1922" name="Google Shape;1922;p40"/>
          <p:cNvSpPr/>
          <p:nvPr/>
        </p:nvSpPr>
        <p:spPr>
          <a:xfrm>
            <a:off x="126335" y="3444575"/>
            <a:ext cx="2226410" cy="942278"/>
          </a:xfrm>
          <a:prstGeom prst="rect">
            <a:avLst/>
          </a:prstGeom>
          <a:solidFill>
            <a:srgbClr val="2BB45F"/>
          </a:solidFill>
          <a:ln cap="flat" cmpd="sng" w="25400">
            <a:solidFill>
              <a:srgbClr val="1C305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pl-PL" sz="1400" u="none" cap="none" strike="noStrike">
                <a:solidFill>
                  <a:srgbClr val="FFFFFF"/>
                </a:solidFill>
                <a:latin typeface="Arial"/>
                <a:ea typeface="Arial"/>
                <a:cs typeface="Arial"/>
                <a:sym typeface="Arial"/>
              </a:rPr>
              <a:t>9. repurchase, frequency</a:t>
            </a:r>
            <a:endParaRPr b="0" i="0" sz="1400" u="none" cap="none" strike="noStrike">
              <a:solidFill>
                <a:srgbClr val="000000"/>
              </a:solidFill>
              <a:latin typeface="Arial"/>
              <a:ea typeface="Arial"/>
              <a:cs typeface="Arial"/>
              <a:sym typeface="Arial"/>
            </a:endParaRPr>
          </a:p>
        </p:txBody>
      </p:sp>
      <p:sp>
        <p:nvSpPr>
          <p:cNvPr id="1923" name="Google Shape;1923;p40"/>
          <p:cNvSpPr txBox="1"/>
          <p:nvPr/>
        </p:nvSpPr>
        <p:spPr>
          <a:xfrm>
            <a:off x="6403168" y="2658614"/>
            <a:ext cx="3182086"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l-PL" sz="4400" u="none" cap="none" strike="noStrike">
                <a:solidFill>
                  <a:srgbClr val="00B050"/>
                </a:solidFill>
                <a:latin typeface="Arial"/>
                <a:ea typeface="Arial"/>
                <a:cs typeface="Arial"/>
                <a:sym typeface="Arial"/>
              </a:rPr>
              <a:t>Baza - 3</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7" name="Shape 1927"/>
        <p:cNvGrpSpPr/>
        <p:nvPr/>
      </p:nvGrpSpPr>
      <p:grpSpPr>
        <a:xfrm>
          <a:off x="0" y="0"/>
          <a:ext cx="0" cy="0"/>
          <a:chOff x="0" y="0"/>
          <a:chExt cx="0" cy="0"/>
        </a:xfrm>
      </p:grpSpPr>
      <p:sp>
        <p:nvSpPr>
          <p:cNvPr id="1928" name="Google Shape;1928;g21576fe10e9_0_21"/>
          <p:cNvSpPr txBox="1"/>
          <p:nvPr>
            <p:ph type="title"/>
          </p:nvPr>
        </p:nvSpPr>
        <p:spPr>
          <a:xfrm>
            <a:off x="0" y="149725"/>
            <a:ext cx="12156900" cy="795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pl-PL" sz="3700"/>
              <a:t>9 KPI – Repurchase, frequency </a:t>
            </a:r>
            <a:endParaRPr sz="3700"/>
          </a:p>
          <a:p>
            <a:pPr indent="0" lvl="0" marL="0" rtl="0" algn="l">
              <a:lnSpc>
                <a:spcPct val="90000"/>
              </a:lnSpc>
              <a:spcBef>
                <a:spcPts val="0"/>
              </a:spcBef>
              <a:spcAft>
                <a:spcPts val="0"/>
              </a:spcAft>
              <a:buSzPts val="1800"/>
              <a:buNone/>
            </a:pPr>
            <a:r>
              <a:t/>
            </a:r>
            <a:endParaRPr sz="3700"/>
          </a:p>
        </p:txBody>
      </p:sp>
      <p:cxnSp>
        <p:nvCxnSpPr>
          <p:cNvPr id="1929" name="Google Shape;1929;g21576fe10e9_0_21"/>
          <p:cNvCxnSpPr/>
          <p:nvPr/>
        </p:nvCxnSpPr>
        <p:spPr>
          <a:xfrm>
            <a:off x="3143100"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930" name="Google Shape;1930;g21576fe10e9_0_21"/>
          <p:cNvSpPr txBox="1"/>
          <p:nvPr/>
        </p:nvSpPr>
        <p:spPr>
          <a:xfrm>
            <a:off x="493975"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931" name="Google Shape;1931;g21576fe10e9_0_21"/>
          <p:cNvSpPr txBox="1"/>
          <p:nvPr/>
        </p:nvSpPr>
        <p:spPr>
          <a:xfrm>
            <a:off x="338092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932" name="Google Shape;1932;g21576fe10e9_0_21"/>
          <p:cNvCxnSpPr/>
          <p:nvPr/>
        </p:nvCxnSpPr>
        <p:spPr>
          <a:xfrm>
            <a:off x="9184250" y="1279225"/>
            <a:ext cx="0" cy="5575800"/>
          </a:xfrm>
          <a:prstGeom prst="straightConnector1">
            <a:avLst/>
          </a:prstGeom>
          <a:noFill/>
          <a:ln cap="flat" cmpd="sng" w="9525">
            <a:solidFill>
              <a:schemeClr val="dk2"/>
            </a:solidFill>
            <a:prstDash val="solid"/>
            <a:round/>
            <a:headEnd len="sm" w="sm" type="none"/>
            <a:tailEnd len="sm" w="sm" type="none"/>
          </a:ln>
        </p:spPr>
      </p:cxnSp>
      <p:sp>
        <p:nvSpPr>
          <p:cNvPr id="1933" name="Google Shape;1933;g21576fe10e9_0_21"/>
          <p:cNvSpPr txBox="1"/>
          <p:nvPr/>
        </p:nvSpPr>
        <p:spPr>
          <a:xfrm>
            <a:off x="6012350" y="944725"/>
            <a:ext cx="30000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sp>
        <p:nvSpPr>
          <p:cNvPr id="1934" name="Google Shape;1934;g21576fe10e9_0_21"/>
          <p:cNvSpPr txBox="1"/>
          <p:nvPr/>
        </p:nvSpPr>
        <p:spPr>
          <a:xfrm>
            <a:off x="9367850" y="812225"/>
            <a:ext cx="29121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cxnSp>
        <p:nvCxnSpPr>
          <p:cNvPr id="1935" name="Google Shape;1935;g21576fe10e9_0_21"/>
          <p:cNvCxnSpPr/>
          <p:nvPr/>
        </p:nvCxnSpPr>
        <p:spPr>
          <a:xfrm>
            <a:off x="5841675"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936" name="Google Shape;1936;g21576fe10e9_0_21"/>
          <p:cNvSpPr txBox="1"/>
          <p:nvPr/>
        </p:nvSpPr>
        <p:spPr>
          <a:xfrm>
            <a:off x="184325" y="1590925"/>
            <a:ext cx="2814000" cy="313929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pl-PL" sz="1600" u="none" cap="none" strike="noStrike">
                <a:solidFill>
                  <a:srgbClr val="1F1F1F"/>
                </a:solidFill>
                <a:latin typeface="Arial"/>
                <a:ea typeface="Arial"/>
                <a:cs typeface="Arial"/>
                <a:sym typeface="Arial"/>
              </a:rPr>
              <a:t>Repurchase - Liczba konsumentów marki, którzy ponownie zakupują danych produkt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rPr b="0" i="0" lang="pl-PL" sz="1600" u="none" cap="none" strike="noStrike">
                <a:solidFill>
                  <a:srgbClr val="1F1F1F"/>
                </a:solidFill>
                <a:latin typeface="Arial"/>
                <a:ea typeface="Arial"/>
                <a:cs typeface="Arial"/>
                <a:sym typeface="Arial"/>
              </a:rPr>
              <a:t>Frequency- określa średnią liczbę zakupów w danym okresie przez jednego klienta</a:t>
            </a:r>
            <a:br>
              <a:rPr b="0" i="0" lang="pl-PL" sz="1600" u="none" cap="none" strike="noStrike">
                <a:solidFill>
                  <a:srgbClr val="1F1F1F"/>
                </a:solidFill>
                <a:latin typeface="Arial"/>
                <a:ea typeface="Arial"/>
                <a:cs typeface="Arial"/>
                <a:sym typeface="Arial"/>
              </a:rPr>
            </a:br>
            <a:endParaRPr b="0" i="0" sz="1600" u="none" cap="none" strike="noStrike">
              <a:solidFill>
                <a:srgbClr val="1F1F1F"/>
              </a:solidFill>
              <a:latin typeface="Arial"/>
              <a:ea typeface="Arial"/>
              <a:cs typeface="Arial"/>
              <a:sym typeface="Arial"/>
            </a:endParaRPr>
          </a:p>
        </p:txBody>
      </p:sp>
      <p:sp>
        <p:nvSpPr>
          <p:cNvPr id="1937" name="Google Shape;1937;g21576fe10e9_0_21"/>
          <p:cNvSpPr txBox="1"/>
          <p:nvPr/>
        </p:nvSpPr>
        <p:spPr>
          <a:xfrm>
            <a:off x="3226989" y="1477581"/>
            <a:ext cx="2579700" cy="461661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Repurchase- Procent lub liczba aktywnych konsumentów marki, którzy kupują więcej niż raz w danym okresie. </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1F1F1F"/>
              </a:buClr>
              <a:buSzPts val="1600"/>
              <a:buFont typeface="Arial"/>
              <a:buNone/>
            </a:pPr>
            <a:r>
              <a:rPr b="0" i="0" lang="pl-PL" sz="1600" u="none" cap="none" strike="noStrike">
                <a:solidFill>
                  <a:srgbClr val="1F1F1F"/>
                </a:solidFill>
                <a:latin typeface="Arial"/>
                <a:ea typeface="Arial"/>
                <a:cs typeface="Arial"/>
                <a:sym typeface="Arial"/>
              </a:rPr>
              <a:t>Frequency - liczba bezwzględna</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pl-PL" sz="1600" u="none" cap="none" strike="noStrike">
                <a:solidFill>
                  <a:srgbClr val="1F1F1F"/>
                </a:solidFill>
                <a:latin typeface="Arial"/>
                <a:ea typeface="Arial"/>
                <a:cs typeface="Arial"/>
                <a:sym typeface="Arial"/>
              </a:rPr>
              <a:t>Oba współczynniki warto śledzić dynamiki w biznesowo istotnych obszarach np. w zależności od okresów, obszarów geograficznych, specyfik klientów itp.</a:t>
            </a:r>
            <a:endParaRPr/>
          </a:p>
        </p:txBody>
      </p:sp>
      <p:sp>
        <p:nvSpPr>
          <p:cNvPr id="1938" name="Google Shape;1938;g21576fe10e9_0_21"/>
          <p:cNvSpPr txBox="1"/>
          <p:nvPr/>
        </p:nvSpPr>
        <p:spPr>
          <a:xfrm>
            <a:off x="6012963" y="1831525"/>
            <a:ext cx="3000000" cy="43085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GfK, Nielsen, dane własne klienta</a:t>
            </a:r>
            <a:endParaRPr b="0" i="0" sz="1600" u="none" cap="none" strike="noStrike">
              <a:solidFill>
                <a:srgbClr val="1F1F1F"/>
              </a:solidFill>
              <a:latin typeface="Arial"/>
              <a:ea typeface="Arial"/>
              <a:cs typeface="Arial"/>
              <a:sym typeface="Arial"/>
            </a:endParaRPr>
          </a:p>
        </p:txBody>
      </p:sp>
      <p:sp>
        <p:nvSpPr>
          <p:cNvPr id="1939" name="Google Shape;1939;g21576fe10e9_0_21"/>
          <p:cNvSpPr txBox="1"/>
          <p:nvPr/>
        </p:nvSpPr>
        <p:spPr>
          <a:xfrm>
            <a:off x="9343125" y="1831525"/>
            <a:ext cx="2814000" cy="513983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Oba wskaźniki określają praktyczny stosunek konsumenta do marki- czy pozostają aktywni w takim samym stopniu, czy odchodzą od marki oraz czy zmienia się częstotliwość ich zakupów.</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Analiza obu czynników ma znaczenie nie tylko przy analizie stosunku użytkownika do danej marki, ale także może wskazywać na istotne zmiany konsumenckie, co w dłuższej perspektywnie pomoże marce szybciej zaadresować nowe potrzeby konsumenta</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rPr b="0" i="0" lang="pl-PL" sz="1400" u="none" cap="none" strike="noStrike">
                <a:solidFill>
                  <a:srgbClr val="1F1F1F"/>
                </a:solidFill>
                <a:latin typeface="Arial"/>
                <a:ea typeface="Arial"/>
                <a:cs typeface="Arial"/>
                <a:sym typeface="Arial"/>
              </a:rPr>
              <a:t>Wpływa na wskaźniki efektywnościowe  biznesu gdyż sprzedaż obecnemu Klientowi jest zwykle tańsza niż pozyskanie nowego Klienta z rynku ( dla większości branż) </a:t>
            </a: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1F1F1F"/>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3" name="Shape 1943"/>
        <p:cNvGrpSpPr/>
        <p:nvPr/>
      </p:nvGrpSpPr>
      <p:grpSpPr>
        <a:xfrm>
          <a:off x="0" y="0"/>
          <a:ext cx="0" cy="0"/>
          <a:chOff x="0" y="0"/>
          <a:chExt cx="0" cy="0"/>
        </a:xfrm>
      </p:grpSpPr>
      <p:sp>
        <p:nvSpPr>
          <p:cNvPr id="1944" name="Google Shape;1944;p210"/>
          <p:cNvSpPr txBox="1"/>
          <p:nvPr>
            <p:ph type="title"/>
          </p:nvPr>
        </p:nvSpPr>
        <p:spPr>
          <a:xfrm>
            <a:off x="0" y="149725"/>
            <a:ext cx="12156900" cy="795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pl-PL" sz="3200"/>
              <a:t> 10. KPI Wskaźnik satysfakcji klienta (Customer satisfaction - CSI)</a:t>
            </a:r>
            <a:endParaRPr sz="3200"/>
          </a:p>
          <a:p>
            <a:pPr indent="0" lvl="0" marL="0" rtl="0" algn="l">
              <a:lnSpc>
                <a:spcPct val="90000"/>
              </a:lnSpc>
              <a:spcBef>
                <a:spcPts val="0"/>
              </a:spcBef>
              <a:spcAft>
                <a:spcPts val="0"/>
              </a:spcAft>
              <a:buSzPts val="1800"/>
              <a:buNone/>
            </a:pPr>
            <a:r>
              <a:t/>
            </a:r>
            <a:endParaRPr sz="3700"/>
          </a:p>
        </p:txBody>
      </p:sp>
      <p:cxnSp>
        <p:nvCxnSpPr>
          <p:cNvPr id="1945" name="Google Shape;1945;p210"/>
          <p:cNvCxnSpPr/>
          <p:nvPr/>
        </p:nvCxnSpPr>
        <p:spPr>
          <a:xfrm>
            <a:off x="3143100"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946" name="Google Shape;1946;p210"/>
          <p:cNvSpPr txBox="1"/>
          <p:nvPr/>
        </p:nvSpPr>
        <p:spPr>
          <a:xfrm>
            <a:off x="493975"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947" name="Google Shape;1947;p210"/>
          <p:cNvSpPr txBox="1"/>
          <p:nvPr/>
        </p:nvSpPr>
        <p:spPr>
          <a:xfrm>
            <a:off x="338092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948" name="Google Shape;1948;p210"/>
          <p:cNvCxnSpPr/>
          <p:nvPr/>
        </p:nvCxnSpPr>
        <p:spPr>
          <a:xfrm>
            <a:off x="9184250" y="1279225"/>
            <a:ext cx="0" cy="5575800"/>
          </a:xfrm>
          <a:prstGeom prst="straightConnector1">
            <a:avLst/>
          </a:prstGeom>
          <a:noFill/>
          <a:ln cap="flat" cmpd="sng" w="9525">
            <a:solidFill>
              <a:schemeClr val="dk2"/>
            </a:solidFill>
            <a:prstDash val="solid"/>
            <a:round/>
            <a:headEnd len="sm" w="sm" type="none"/>
            <a:tailEnd len="sm" w="sm" type="none"/>
          </a:ln>
        </p:spPr>
      </p:cxnSp>
      <p:sp>
        <p:nvSpPr>
          <p:cNvPr id="1949" name="Google Shape;1949;p210"/>
          <p:cNvSpPr txBox="1"/>
          <p:nvPr/>
        </p:nvSpPr>
        <p:spPr>
          <a:xfrm>
            <a:off x="6012350" y="944725"/>
            <a:ext cx="30000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sp>
        <p:nvSpPr>
          <p:cNvPr id="1950" name="Google Shape;1950;p210"/>
          <p:cNvSpPr txBox="1"/>
          <p:nvPr/>
        </p:nvSpPr>
        <p:spPr>
          <a:xfrm>
            <a:off x="9367850" y="812225"/>
            <a:ext cx="29121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cxnSp>
        <p:nvCxnSpPr>
          <p:cNvPr id="1951" name="Google Shape;1951;p210"/>
          <p:cNvCxnSpPr/>
          <p:nvPr/>
        </p:nvCxnSpPr>
        <p:spPr>
          <a:xfrm>
            <a:off x="5841675"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952" name="Google Shape;1952;p210"/>
          <p:cNvSpPr txBox="1"/>
          <p:nvPr/>
        </p:nvSpPr>
        <p:spPr>
          <a:xfrm>
            <a:off x="184325" y="1590925"/>
            <a:ext cx="2814000" cy="449350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CSI (ang. Customer Satisfaction Index) to miara satysfakcji klienta oparta na trzech pytaniach, w których odpowiedź jest ważona tak, aby stanowiła wartość średnią. Jest to następnie porównywane ze skorygowaną średnią wartością, aby stworzyć wartość indeksu dla marki.</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Uwaga: Badanie CSI zwykle obejmuje również szereg parametrów, które, jak się uważa, wpływają na zadowolenie klienta, aby sprawdzić, jak te wartości korelują z wynikiem CSI. Ponadto badanie CSI często obejmuje również szereg odrębnych pytań dotyczących aspektów lojalności klientów.</a:t>
            </a:r>
            <a:endParaRPr b="0" i="0" sz="1400" u="none" cap="none" strike="noStrike">
              <a:solidFill>
                <a:srgbClr val="1F1F1F"/>
              </a:solidFill>
              <a:latin typeface="Arial"/>
              <a:ea typeface="Arial"/>
              <a:cs typeface="Arial"/>
              <a:sym typeface="Arial"/>
            </a:endParaRPr>
          </a:p>
        </p:txBody>
      </p:sp>
      <p:sp>
        <p:nvSpPr>
          <p:cNvPr id="1953" name="Google Shape;1953;p210"/>
          <p:cNvSpPr txBox="1"/>
          <p:nvPr/>
        </p:nvSpPr>
        <p:spPr>
          <a:xfrm>
            <a:off x="3287875" y="1590925"/>
            <a:ext cx="2579700" cy="363173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Indeks (0-100) oparty na wyniku odpowiedzi na trzy pytania w porównaniu do normy.</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Uwaga: Nie ma formalnego standardu dla pomiaru CSI, ale te trzy pytania i ocena mogą służyć jako wspólne, bazowe podejście.</a:t>
            </a:r>
            <a:br>
              <a:rPr b="0" i="0" lang="pl-PL" sz="1600" u="none" cap="none" strike="noStrike">
                <a:solidFill>
                  <a:srgbClr val="1F1F1F"/>
                </a:solidFill>
                <a:latin typeface="Arial"/>
                <a:ea typeface="Arial"/>
                <a:cs typeface="Arial"/>
                <a:sym typeface="Arial"/>
              </a:rPr>
            </a:b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Jak w przypadku większości wskaźników warto jest śledzić dynamiki.</a:t>
            </a:r>
            <a:endParaRPr b="0" i="0" sz="1600" u="none" cap="none" strike="noStrike">
              <a:solidFill>
                <a:srgbClr val="1F1F1F"/>
              </a:solidFill>
              <a:latin typeface="Arial"/>
              <a:ea typeface="Arial"/>
              <a:cs typeface="Arial"/>
              <a:sym typeface="Arial"/>
            </a:endParaRPr>
          </a:p>
        </p:txBody>
      </p:sp>
      <p:sp>
        <p:nvSpPr>
          <p:cNvPr id="1954" name="Google Shape;1954;p210"/>
          <p:cNvSpPr txBox="1"/>
          <p:nvPr/>
        </p:nvSpPr>
        <p:spPr>
          <a:xfrm>
            <a:off x="6012350" y="1703090"/>
            <a:ext cx="3000000" cy="289306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Badania własne:</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Średni wynik z trzech pytań, gdzie odpowiedzi są udzielane w skali od 1 do 10:</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1) Na ile jesteś zadowolony z produktu / usługi jako całości?</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2) Na ile  produkt/usługa spełnia Twoje oczekiwania?</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3) Jak wypada produkt/ usługa w porównaniu z wersją idealną?</a:t>
            </a:r>
            <a:endParaRPr b="0" i="0" sz="1600" u="none" cap="none" strike="noStrike">
              <a:solidFill>
                <a:srgbClr val="1F1F1F"/>
              </a:solidFill>
              <a:latin typeface="Arial"/>
              <a:ea typeface="Arial"/>
              <a:cs typeface="Arial"/>
              <a:sym typeface="Arial"/>
            </a:endParaRPr>
          </a:p>
        </p:txBody>
      </p:sp>
      <p:sp>
        <p:nvSpPr>
          <p:cNvPr id="1955" name="Google Shape;1955;p210"/>
          <p:cNvSpPr txBox="1"/>
          <p:nvPr/>
        </p:nvSpPr>
        <p:spPr>
          <a:xfrm>
            <a:off x="9343125" y="1831525"/>
            <a:ext cx="2814000" cy="338551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Na ile zadowoleni są nasi obecni klienci? Pogarszający się w kolejnych okresach wskaźnik może prognozować większy odpływ klientów.</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1F1F1F"/>
                </a:solidFill>
                <a:latin typeface="Arial"/>
                <a:ea typeface="Arial"/>
                <a:cs typeface="Arial"/>
                <a:sym typeface="Arial"/>
              </a:rPr>
              <a:t>Uwaga: z racji na to, że są to  głównie  dane deklaratywne, nie można określić jak bezpośrednio wpływają na biznes</a:t>
            </a:r>
            <a:endParaRPr b="0" i="0" sz="1600" u="none" cap="none" strike="noStrike">
              <a:solidFill>
                <a:srgbClr val="1F1F1F"/>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9" name="Shape 1959"/>
        <p:cNvGrpSpPr/>
        <p:nvPr/>
      </p:nvGrpSpPr>
      <p:grpSpPr>
        <a:xfrm>
          <a:off x="0" y="0"/>
          <a:ext cx="0" cy="0"/>
          <a:chOff x="0" y="0"/>
          <a:chExt cx="0" cy="0"/>
        </a:xfrm>
      </p:grpSpPr>
      <p:sp>
        <p:nvSpPr>
          <p:cNvPr id="1960" name="Google Shape;1960;g21576fe10e9_0_47"/>
          <p:cNvSpPr txBox="1"/>
          <p:nvPr>
            <p:ph type="title"/>
          </p:nvPr>
        </p:nvSpPr>
        <p:spPr>
          <a:xfrm>
            <a:off x="493975" y="149725"/>
            <a:ext cx="11376900" cy="795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800"/>
              <a:buNone/>
            </a:pPr>
            <a:r>
              <a:rPr lang="pl-PL" sz="3200"/>
              <a:t> 11. KPI Wskaźnik rekomendacji (NPS)</a:t>
            </a:r>
            <a:endParaRPr sz="3200"/>
          </a:p>
          <a:p>
            <a:pPr indent="0" lvl="0" marL="0" rtl="0" algn="l">
              <a:lnSpc>
                <a:spcPct val="90000"/>
              </a:lnSpc>
              <a:spcBef>
                <a:spcPts val="0"/>
              </a:spcBef>
              <a:spcAft>
                <a:spcPts val="0"/>
              </a:spcAft>
              <a:buSzPts val="1800"/>
              <a:buNone/>
            </a:pPr>
            <a:r>
              <a:t/>
            </a:r>
            <a:endParaRPr sz="4100"/>
          </a:p>
        </p:txBody>
      </p:sp>
      <p:cxnSp>
        <p:nvCxnSpPr>
          <p:cNvPr id="1961" name="Google Shape;1961;g21576fe10e9_0_47"/>
          <p:cNvCxnSpPr/>
          <p:nvPr/>
        </p:nvCxnSpPr>
        <p:spPr>
          <a:xfrm>
            <a:off x="3143100"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962" name="Google Shape;1962;g21576fe10e9_0_47"/>
          <p:cNvSpPr txBox="1"/>
          <p:nvPr/>
        </p:nvSpPr>
        <p:spPr>
          <a:xfrm>
            <a:off x="493975" y="944725"/>
            <a:ext cx="2408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Definicja</a:t>
            </a:r>
            <a:endParaRPr b="1" i="0" sz="2800" u="none" cap="none" strike="noStrike">
              <a:solidFill>
                <a:schemeClr val="dk1"/>
              </a:solidFill>
              <a:latin typeface="Calibri"/>
              <a:ea typeface="Calibri"/>
              <a:cs typeface="Calibri"/>
              <a:sym typeface="Calibri"/>
            </a:endParaRPr>
          </a:p>
        </p:txBody>
      </p:sp>
      <p:sp>
        <p:nvSpPr>
          <p:cNvPr id="1963" name="Google Shape;1963;g21576fe10e9_0_47"/>
          <p:cNvSpPr txBox="1"/>
          <p:nvPr/>
        </p:nvSpPr>
        <p:spPr>
          <a:xfrm>
            <a:off x="3380925" y="944725"/>
            <a:ext cx="36834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Mierniki</a:t>
            </a:r>
            <a:endParaRPr b="1" i="0" sz="2800" u="none" cap="none" strike="noStrike">
              <a:solidFill>
                <a:schemeClr val="dk1"/>
              </a:solidFill>
              <a:latin typeface="Calibri"/>
              <a:ea typeface="Calibri"/>
              <a:cs typeface="Calibri"/>
              <a:sym typeface="Calibri"/>
            </a:endParaRPr>
          </a:p>
        </p:txBody>
      </p:sp>
      <p:cxnSp>
        <p:nvCxnSpPr>
          <p:cNvPr id="1964" name="Google Shape;1964;g21576fe10e9_0_47"/>
          <p:cNvCxnSpPr/>
          <p:nvPr/>
        </p:nvCxnSpPr>
        <p:spPr>
          <a:xfrm>
            <a:off x="9184250" y="1279225"/>
            <a:ext cx="0" cy="5575800"/>
          </a:xfrm>
          <a:prstGeom prst="straightConnector1">
            <a:avLst/>
          </a:prstGeom>
          <a:noFill/>
          <a:ln cap="flat" cmpd="sng" w="9525">
            <a:solidFill>
              <a:schemeClr val="dk2"/>
            </a:solidFill>
            <a:prstDash val="solid"/>
            <a:round/>
            <a:headEnd len="sm" w="sm" type="none"/>
            <a:tailEnd len="sm" w="sm" type="none"/>
          </a:ln>
        </p:spPr>
      </p:cxnSp>
      <p:sp>
        <p:nvSpPr>
          <p:cNvPr id="1965" name="Google Shape;1965;g21576fe10e9_0_47"/>
          <p:cNvSpPr txBox="1"/>
          <p:nvPr/>
        </p:nvSpPr>
        <p:spPr>
          <a:xfrm>
            <a:off x="6012350" y="944725"/>
            <a:ext cx="29121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Źródło danych</a:t>
            </a:r>
            <a:endParaRPr b="1" i="0" sz="2800" u="none" cap="none" strike="noStrike">
              <a:solidFill>
                <a:schemeClr val="dk1"/>
              </a:solidFill>
              <a:latin typeface="Calibri"/>
              <a:ea typeface="Calibri"/>
              <a:cs typeface="Calibri"/>
              <a:sym typeface="Calibri"/>
            </a:endParaRPr>
          </a:p>
        </p:txBody>
      </p:sp>
      <p:sp>
        <p:nvSpPr>
          <p:cNvPr id="1966" name="Google Shape;1966;g21576fe10e9_0_47"/>
          <p:cNvSpPr txBox="1"/>
          <p:nvPr/>
        </p:nvSpPr>
        <p:spPr>
          <a:xfrm>
            <a:off x="9367850" y="812225"/>
            <a:ext cx="2912100" cy="64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pl-PL" sz="2800" u="none" cap="none" strike="noStrike">
                <a:solidFill>
                  <a:schemeClr val="dk1"/>
                </a:solidFill>
                <a:latin typeface="Calibri"/>
                <a:ea typeface="Calibri"/>
                <a:cs typeface="Calibri"/>
                <a:sym typeface="Calibri"/>
              </a:rPr>
              <a:t>Management reference</a:t>
            </a:r>
            <a:endParaRPr b="1" i="0" sz="2800" u="none" cap="none" strike="noStrike">
              <a:solidFill>
                <a:schemeClr val="dk1"/>
              </a:solidFill>
              <a:latin typeface="Calibri"/>
              <a:ea typeface="Calibri"/>
              <a:cs typeface="Calibri"/>
              <a:sym typeface="Calibri"/>
            </a:endParaRPr>
          </a:p>
        </p:txBody>
      </p:sp>
      <p:cxnSp>
        <p:nvCxnSpPr>
          <p:cNvPr id="1967" name="Google Shape;1967;g21576fe10e9_0_47"/>
          <p:cNvCxnSpPr/>
          <p:nvPr/>
        </p:nvCxnSpPr>
        <p:spPr>
          <a:xfrm>
            <a:off x="5841675" y="1097125"/>
            <a:ext cx="0" cy="5575800"/>
          </a:xfrm>
          <a:prstGeom prst="straightConnector1">
            <a:avLst/>
          </a:prstGeom>
          <a:noFill/>
          <a:ln cap="flat" cmpd="sng" w="9525">
            <a:solidFill>
              <a:schemeClr val="dk2"/>
            </a:solidFill>
            <a:prstDash val="solid"/>
            <a:round/>
            <a:headEnd len="sm" w="sm" type="none"/>
            <a:tailEnd len="sm" w="sm" type="none"/>
          </a:ln>
        </p:spPr>
      </p:cxnSp>
      <p:sp>
        <p:nvSpPr>
          <p:cNvPr id="1968" name="Google Shape;1968;g21576fe10e9_0_47"/>
          <p:cNvSpPr txBox="1"/>
          <p:nvPr/>
        </p:nvSpPr>
        <p:spPr>
          <a:xfrm>
            <a:off x="143100" y="1453075"/>
            <a:ext cx="3000000" cy="449350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NPS jest metryką używaną do określenia stopnia rekomendacji dla marki, w skali od 0 do 10.</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Wartość definiuje się jako udział respondentów, którzy dają wynik 9 lub 10, i odjęcie odsetka respondentów, którzy dają wynik od 0 do 6.</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Szczególnie istotny w branży usług.</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Uwaga: NPS jest miarą stosowaną w wielu firmach, ale należy pamiętać, że NPS jest miarą stopnia rekomendacji, który nie jest taki sam jak lojalność klientów. Coraz częściej kwestionuje się również znaczenie NPS jako wskaźnika pozwalającego prognozować wzrost.</a:t>
            </a:r>
            <a:endParaRPr b="0" i="0" sz="1400" u="none" cap="none" strike="noStrike">
              <a:solidFill>
                <a:srgbClr val="1F1F1F"/>
              </a:solidFill>
              <a:latin typeface="Arial"/>
              <a:ea typeface="Arial"/>
              <a:cs typeface="Arial"/>
              <a:sym typeface="Arial"/>
            </a:endParaRPr>
          </a:p>
        </p:txBody>
      </p:sp>
      <p:sp>
        <p:nvSpPr>
          <p:cNvPr id="1969" name="Google Shape;1969;g21576fe10e9_0_47"/>
          <p:cNvSpPr txBox="1"/>
          <p:nvPr/>
        </p:nvSpPr>
        <p:spPr>
          <a:xfrm>
            <a:off x="3262075" y="1453075"/>
            <a:ext cx="2631300" cy="258529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Odsetek netto respondentów, którzy rekomendują firmę/ markę/ produkt/ usługę.</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Wynik zawiera się w przedziale od -100% do 100%.</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Uwaga: Nie ma jednego wspólnego standardu dla pomiaru NPS. </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1970" name="Google Shape;1970;g21576fe10e9_0_47"/>
          <p:cNvSpPr txBox="1"/>
          <p:nvPr/>
        </p:nvSpPr>
        <p:spPr>
          <a:xfrm>
            <a:off x="9367850" y="1747925"/>
            <a:ext cx="2631300" cy="427806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Czy klienci/ konsumenci nas polecają?</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rPr b="0" i="0" lang="pl-PL" sz="1400" u="none" cap="none" strike="noStrike">
                <a:solidFill>
                  <a:srgbClr val="1F1F1F"/>
                </a:solidFill>
                <a:latin typeface="Arial"/>
                <a:ea typeface="Arial"/>
                <a:cs typeface="Arial"/>
                <a:sym typeface="Arial"/>
              </a:rPr>
              <a:t>Uwaga: z racji na to, że są to  głównie  dane deklaratywne, nie można określić jak bezpośrednio wpływają na biznes. </a:t>
            </a:r>
            <a:endParaRPr/>
          </a:p>
          <a:p>
            <a:pPr indent="0" lvl="0" marL="0" marR="0" rtl="0" algn="l">
              <a:lnSpc>
                <a:spcPct val="100000"/>
              </a:lnSpc>
              <a:spcBef>
                <a:spcPts val="0"/>
              </a:spcBef>
              <a:spcAft>
                <a:spcPts val="0"/>
              </a:spcAft>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rPr b="0" i="0" lang="pl-PL" sz="1400" u="none" cap="none" strike="noStrike">
                <a:solidFill>
                  <a:srgbClr val="1F1F1F"/>
                </a:solidFill>
                <a:latin typeface="Arial"/>
                <a:ea typeface="Arial"/>
                <a:cs typeface="Arial"/>
                <a:sym typeface="Arial"/>
              </a:rPr>
              <a:t>Analiza wskaźnika mówi o stosunku konsumenta do marki, można wykorzystać te opinie i zaadresować feedback konsumenta aby poprawić jakość produktu/usług</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0"/>
              </a:spcBef>
              <a:spcAft>
                <a:spcPts val="0"/>
              </a:spcAft>
              <a:buNone/>
            </a:pPr>
            <a:r>
              <a:rPr b="0" i="0" lang="pl-PL" sz="1400" u="none" cap="none" strike="noStrike">
                <a:solidFill>
                  <a:srgbClr val="1F1F1F"/>
                </a:solidFill>
                <a:latin typeface="Arial"/>
                <a:ea typeface="Arial"/>
                <a:cs typeface="Arial"/>
                <a:sym typeface="Arial"/>
              </a:rPr>
              <a:t>Szczególna relewantność dla branż:</a:t>
            </a:r>
            <a:endParaRPr/>
          </a:p>
          <a:p>
            <a:pPr indent="0" lvl="0" marL="0" marR="0" rtl="0" algn="l">
              <a:lnSpc>
                <a:spcPct val="100000"/>
              </a:lnSpc>
              <a:spcBef>
                <a:spcPts val="0"/>
              </a:spcBef>
              <a:spcAft>
                <a:spcPts val="0"/>
              </a:spcAft>
              <a:buNone/>
            </a:pPr>
            <a:r>
              <a:t/>
            </a:r>
            <a:endParaRPr b="0" i="0" sz="1400" u="none" cap="none" strike="noStrike">
              <a:solidFill>
                <a:srgbClr val="1F1F1F"/>
              </a:solidFill>
              <a:latin typeface="Arial"/>
              <a:ea typeface="Arial"/>
              <a:cs typeface="Arial"/>
              <a:sym typeface="Arial"/>
            </a:endParaRPr>
          </a:p>
        </p:txBody>
      </p:sp>
      <p:sp>
        <p:nvSpPr>
          <p:cNvPr id="1971" name="Google Shape;1971;g21576fe10e9_0_47"/>
          <p:cNvSpPr txBox="1"/>
          <p:nvPr/>
        </p:nvSpPr>
        <p:spPr>
          <a:xfrm>
            <a:off x="6038800" y="1747925"/>
            <a:ext cx="3000000" cy="178507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Badania własne:</a:t>
            </a:r>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pl-PL" sz="1400" u="none" cap="none" strike="noStrike">
                <a:solidFill>
                  <a:srgbClr val="1F1F1F"/>
                </a:solidFill>
                <a:latin typeface="Arial"/>
                <a:ea typeface="Arial"/>
                <a:cs typeface="Arial"/>
                <a:sym typeface="Arial"/>
              </a:rPr>
              <a:t>Odpowiedzi, w skali od 0 do 10, na pytanie "Jakie jest prawdopodobieństwo, że polecisz markę X znajomemu lub współpracownikowi?"</a:t>
            </a:r>
            <a:endParaRPr b="0" i="0" sz="1400" u="none" cap="none" strike="noStrike">
              <a:solidFill>
                <a:srgbClr val="1F1F1F"/>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6" name="Shape 1976"/>
        <p:cNvGrpSpPr/>
        <p:nvPr/>
      </p:nvGrpSpPr>
      <p:grpSpPr>
        <a:xfrm>
          <a:off x="0" y="0"/>
          <a:ext cx="0" cy="0"/>
          <a:chOff x="0" y="0"/>
          <a:chExt cx="0" cy="0"/>
        </a:xfrm>
      </p:grpSpPr>
      <p:sp>
        <p:nvSpPr>
          <p:cNvPr id="1977" name="Google Shape;1977;g21576d6ffdf_0_0"/>
          <p:cNvSpPr/>
          <p:nvPr/>
        </p:nvSpPr>
        <p:spPr>
          <a:xfrm>
            <a:off x="5156405" y="481653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Zaangażowanie</a:t>
            </a:r>
            <a:endParaRPr/>
          </a:p>
        </p:txBody>
      </p:sp>
      <p:sp>
        <p:nvSpPr>
          <p:cNvPr id="1978" name="Google Shape;1978;g21576d6ffdf_0_0"/>
          <p:cNvSpPr/>
          <p:nvPr/>
        </p:nvSpPr>
        <p:spPr>
          <a:xfrm>
            <a:off x="5142878" y="533678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Czas z treścią na stronie</a:t>
            </a:r>
            <a:endParaRPr/>
          </a:p>
        </p:txBody>
      </p:sp>
      <p:sp>
        <p:nvSpPr>
          <p:cNvPr id="1979" name="Google Shape;1979;g21576d6ffdf_0_0"/>
          <p:cNvSpPr/>
          <p:nvPr/>
        </p:nvSpPr>
        <p:spPr>
          <a:xfrm>
            <a:off x="5112155" y="340678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Wyświetlenia, Odsłony</a:t>
            </a:r>
            <a:endParaRPr/>
          </a:p>
        </p:txBody>
      </p:sp>
      <p:sp>
        <p:nvSpPr>
          <p:cNvPr id="1980" name="Google Shape;1980;g21576d6ffdf_0_0"/>
          <p:cNvSpPr/>
          <p:nvPr/>
        </p:nvSpPr>
        <p:spPr>
          <a:xfrm>
            <a:off x="2621665" y="433800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VTR</a:t>
            </a:r>
            <a:endParaRPr/>
          </a:p>
        </p:txBody>
      </p:sp>
      <p:sp>
        <p:nvSpPr>
          <p:cNvPr id="1981" name="Google Shape;1981;g21576d6ffdf_0_0"/>
          <p:cNvSpPr txBox="1"/>
          <p:nvPr>
            <p:ph idx="1" type="body"/>
          </p:nvPr>
        </p:nvSpPr>
        <p:spPr>
          <a:xfrm>
            <a:off x="-282180" y="157710"/>
            <a:ext cx="12649200" cy="252859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None/>
            </a:pPr>
            <a:r>
              <a:rPr b="1" lang="pl-PL" sz="3600"/>
              <a:t>Model efektywnego marketingu</a:t>
            </a:r>
            <a:br>
              <a:rPr lang="pl-PL" sz="3600"/>
            </a:br>
            <a:r>
              <a:rPr b="1" lang="pl-PL" sz="3200"/>
              <a:t>– mapa głównych* wskaźników obszarów</a:t>
            </a:r>
            <a:endParaRPr/>
          </a:p>
        </p:txBody>
      </p:sp>
      <p:sp>
        <p:nvSpPr>
          <p:cNvPr id="1982" name="Google Shape;1982;g21576d6ffdf_0_0"/>
          <p:cNvSpPr/>
          <p:nvPr/>
        </p:nvSpPr>
        <p:spPr>
          <a:xfrm>
            <a:off x="596899" y="1315359"/>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Budowanie dostępności </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mentalnej i fizycznej</a:t>
            </a:r>
            <a:endParaRPr/>
          </a:p>
        </p:txBody>
      </p:sp>
      <p:sp>
        <p:nvSpPr>
          <p:cNvPr id="1983" name="Google Shape;1983;g21576d6ffdf_0_0"/>
          <p:cNvSpPr/>
          <p:nvPr/>
        </p:nvSpPr>
        <p:spPr>
          <a:xfrm>
            <a:off x="6426253" y="1315359"/>
            <a:ext cx="4860000"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Efektywność </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Marki, handlowa i finansowa</a:t>
            </a:r>
            <a:endParaRPr/>
          </a:p>
        </p:txBody>
      </p:sp>
      <p:sp>
        <p:nvSpPr>
          <p:cNvPr id="1984" name="Google Shape;1984;g21576d6ffdf_0_0"/>
          <p:cNvSpPr/>
          <p:nvPr/>
        </p:nvSpPr>
        <p:spPr>
          <a:xfrm rot="-5400000">
            <a:off x="5484285" y="1389465"/>
            <a:ext cx="914400" cy="914400"/>
          </a:xfrm>
          <a:prstGeom prst="mathMultiply">
            <a:avLst>
              <a:gd fmla="val 23520" name="adj1"/>
            </a:avLst>
          </a:prstGeom>
          <a:gradFill>
            <a:gsLst>
              <a:gs pos="0">
                <a:srgbClr val="289C28"/>
              </a:gs>
              <a:gs pos="58000">
                <a:srgbClr val="72C4E9"/>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985" name="Google Shape;1985;g21576d6ffdf_0_0"/>
          <p:cNvSpPr/>
          <p:nvPr/>
        </p:nvSpPr>
        <p:spPr>
          <a:xfrm>
            <a:off x="2957049" y="2379527"/>
            <a:ext cx="2999251" cy="468778"/>
          </a:xfrm>
          <a:prstGeom prst="rect">
            <a:avLst/>
          </a:prstGeom>
          <a:noFill/>
          <a:ln cap="flat" cmpd="sng" w="19050">
            <a:solidFill>
              <a:srgbClr val="FDBD2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3CC33"/>
              </a:buClr>
              <a:buSzPts val="1800"/>
              <a:buFont typeface="Arial"/>
              <a:buNone/>
            </a:pPr>
            <a:r>
              <a:rPr b="1" i="0" lang="pl-PL" sz="1800" u="none" cap="none" strike="noStrike">
                <a:solidFill>
                  <a:srgbClr val="33CC33"/>
                </a:solidFill>
                <a:latin typeface="Arial"/>
                <a:ea typeface="Arial"/>
                <a:cs typeface="Arial"/>
                <a:sym typeface="Arial"/>
              </a:rPr>
              <a:t>Media </a:t>
            </a:r>
            <a:endParaRPr/>
          </a:p>
          <a:p>
            <a:pPr indent="0" lvl="0" marL="0" marR="0" rtl="0" algn="ctr">
              <a:lnSpc>
                <a:spcPct val="100000"/>
              </a:lnSpc>
              <a:spcBef>
                <a:spcPts val="0"/>
              </a:spcBef>
              <a:spcAft>
                <a:spcPts val="0"/>
              </a:spcAft>
              <a:buClr>
                <a:srgbClr val="33CC33"/>
              </a:buClr>
              <a:buSzPts val="1800"/>
              <a:buFont typeface="Arial"/>
              <a:buNone/>
            </a:pPr>
            <a:r>
              <a:rPr b="1" i="0" lang="pl-PL" sz="1800" u="none" cap="none" strike="noStrike">
                <a:solidFill>
                  <a:srgbClr val="33CC33"/>
                </a:solidFill>
                <a:latin typeface="Arial"/>
                <a:ea typeface="Arial"/>
                <a:cs typeface="Arial"/>
                <a:sym typeface="Arial"/>
              </a:rPr>
              <a:t>&amp; Kampanie </a:t>
            </a:r>
            <a:endParaRPr/>
          </a:p>
        </p:txBody>
      </p:sp>
      <p:sp>
        <p:nvSpPr>
          <p:cNvPr id="1986" name="Google Shape;1986;g21576d6ffdf_0_0"/>
          <p:cNvSpPr/>
          <p:nvPr/>
        </p:nvSpPr>
        <p:spPr>
          <a:xfrm>
            <a:off x="102235" y="2385073"/>
            <a:ext cx="3047365" cy="468778"/>
          </a:xfrm>
          <a:prstGeom prst="rect">
            <a:avLst/>
          </a:prstGeom>
          <a:noFill/>
          <a:ln cap="flat" cmpd="sng" w="19050">
            <a:solidFill>
              <a:srgbClr val="00B050"/>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8000"/>
              </a:buClr>
              <a:buSzPts val="1800"/>
              <a:buFont typeface="Arial"/>
              <a:buNone/>
            </a:pPr>
            <a:r>
              <a:rPr b="1" i="0" lang="pl-PL" sz="1800" u="none" cap="none" strike="noStrike">
                <a:solidFill>
                  <a:srgbClr val="008000"/>
                </a:solidFill>
                <a:latin typeface="Arial"/>
                <a:ea typeface="Arial"/>
                <a:cs typeface="Arial"/>
                <a:sym typeface="Arial"/>
              </a:rPr>
              <a:t>Dystrybucja </a:t>
            </a:r>
            <a:br>
              <a:rPr b="1" i="0" lang="pl-PL" sz="1800" u="none" cap="none" strike="noStrike">
                <a:solidFill>
                  <a:srgbClr val="008000"/>
                </a:solidFill>
                <a:latin typeface="Arial"/>
                <a:ea typeface="Arial"/>
                <a:cs typeface="Arial"/>
                <a:sym typeface="Arial"/>
              </a:rPr>
            </a:br>
            <a:r>
              <a:rPr b="1" i="0" lang="pl-PL" sz="1800" u="none" cap="none" strike="noStrike">
                <a:solidFill>
                  <a:srgbClr val="008000"/>
                </a:solidFill>
                <a:latin typeface="Arial"/>
                <a:ea typeface="Arial"/>
                <a:cs typeface="Arial"/>
                <a:sym typeface="Arial"/>
              </a:rPr>
              <a:t>&amp; Cena</a:t>
            </a:r>
            <a:endParaRPr/>
          </a:p>
        </p:txBody>
      </p:sp>
      <p:sp>
        <p:nvSpPr>
          <p:cNvPr id="1987" name="Google Shape;1987;g21576d6ffdf_0_0"/>
          <p:cNvSpPr/>
          <p:nvPr/>
        </p:nvSpPr>
        <p:spPr>
          <a:xfrm>
            <a:off x="5816600" y="2378201"/>
            <a:ext cx="3568699" cy="468778"/>
          </a:xfrm>
          <a:prstGeom prst="rect">
            <a:avLst/>
          </a:prstGeom>
          <a:noFill/>
          <a:ln cap="flat" cmpd="sng" w="19050">
            <a:solidFill>
              <a:srgbClr val="4E95D9"/>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4892DC"/>
              </a:buClr>
              <a:buSzPts val="1800"/>
              <a:buFont typeface="Arial"/>
              <a:buNone/>
            </a:pPr>
            <a:r>
              <a:rPr b="1" i="0" lang="pl-PL" sz="1800" u="none" cap="none" strike="noStrike">
                <a:solidFill>
                  <a:srgbClr val="4892DC"/>
                </a:solidFill>
                <a:latin typeface="Arial"/>
                <a:ea typeface="Arial"/>
                <a:cs typeface="Arial"/>
                <a:sym typeface="Arial"/>
              </a:rPr>
              <a:t>Marka &amp; Biznes </a:t>
            </a:r>
            <a:endParaRPr/>
          </a:p>
        </p:txBody>
      </p:sp>
      <p:sp>
        <p:nvSpPr>
          <p:cNvPr id="1988" name="Google Shape;1988;g21576d6ffdf_0_0"/>
          <p:cNvSpPr/>
          <p:nvPr/>
        </p:nvSpPr>
        <p:spPr>
          <a:xfrm>
            <a:off x="9192750" y="2378201"/>
            <a:ext cx="2865200" cy="468778"/>
          </a:xfrm>
          <a:prstGeom prst="rect">
            <a:avLst/>
          </a:prstGeom>
          <a:noFill/>
          <a:ln cap="flat" cmpd="sng" w="19050">
            <a:solidFill>
              <a:srgbClr val="1C4F8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362A1"/>
              </a:buClr>
              <a:buSzPts val="1800"/>
              <a:buFont typeface="Arial"/>
              <a:buNone/>
            </a:pPr>
            <a:r>
              <a:rPr b="1" i="0" lang="pl-PL" sz="1800" u="none" cap="none" strike="noStrike">
                <a:solidFill>
                  <a:srgbClr val="2362A1"/>
                </a:solidFill>
                <a:latin typeface="Arial"/>
                <a:ea typeface="Arial"/>
                <a:cs typeface="Arial"/>
                <a:sym typeface="Arial"/>
              </a:rPr>
              <a:t>Relacje</a:t>
            </a:r>
            <a:endParaRPr/>
          </a:p>
        </p:txBody>
      </p:sp>
      <p:sp>
        <p:nvSpPr>
          <p:cNvPr id="1989" name="Google Shape;1989;g21576d6ffdf_0_0"/>
          <p:cNvSpPr/>
          <p:nvPr/>
        </p:nvSpPr>
        <p:spPr>
          <a:xfrm>
            <a:off x="125766" y="2956035"/>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Dystrybucja numeryczna </a:t>
            </a:r>
            <a:endParaRPr/>
          </a:p>
        </p:txBody>
      </p:sp>
      <p:sp>
        <p:nvSpPr>
          <p:cNvPr id="1990" name="Google Shape;1990;g21576d6ffdf_0_0"/>
          <p:cNvSpPr/>
          <p:nvPr/>
        </p:nvSpPr>
        <p:spPr>
          <a:xfrm>
            <a:off x="1362688" y="2964269"/>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Dystrybucja ważona </a:t>
            </a:r>
            <a:endParaRPr/>
          </a:p>
        </p:txBody>
      </p:sp>
      <p:sp>
        <p:nvSpPr>
          <p:cNvPr id="1991" name="Google Shape;1991;g21576d6ffdf_0_0"/>
          <p:cNvSpPr/>
          <p:nvPr/>
        </p:nvSpPr>
        <p:spPr>
          <a:xfrm>
            <a:off x="2639549" y="295192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Zasięg komunikacji</a:t>
            </a:r>
            <a:endParaRPr/>
          </a:p>
        </p:txBody>
      </p:sp>
      <p:sp>
        <p:nvSpPr>
          <p:cNvPr id="1992" name="Google Shape;1992;g21576d6ffdf_0_0"/>
          <p:cNvSpPr/>
          <p:nvPr/>
        </p:nvSpPr>
        <p:spPr>
          <a:xfrm>
            <a:off x="2631068" y="3845420"/>
            <a:ext cx="1224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Widoczność </a:t>
            </a:r>
            <a:r>
              <a:rPr b="0" i="0" lang="pl-PL" sz="1000" u="none" cap="none" strike="noStrike">
                <a:solidFill>
                  <a:srgbClr val="FFFFFF"/>
                </a:solidFill>
                <a:latin typeface="Arial"/>
                <a:ea typeface="Arial"/>
                <a:cs typeface="Arial"/>
                <a:sym typeface="Arial"/>
              </a:rPr>
              <a:t>(viewability)</a:t>
            </a:r>
            <a:endParaRPr/>
          </a:p>
        </p:txBody>
      </p:sp>
      <p:sp>
        <p:nvSpPr>
          <p:cNvPr id="1993" name="Google Shape;1993;g21576d6ffdf_0_0"/>
          <p:cNvSpPr/>
          <p:nvPr/>
        </p:nvSpPr>
        <p:spPr>
          <a:xfrm>
            <a:off x="3890410" y="2954256"/>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Share of Voice</a:t>
            </a:r>
            <a:endParaRPr/>
          </a:p>
        </p:txBody>
      </p:sp>
      <p:sp>
        <p:nvSpPr>
          <p:cNvPr id="1994" name="Google Shape;1994;g21576d6ffdf_0_0"/>
          <p:cNvSpPr/>
          <p:nvPr/>
        </p:nvSpPr>
        <p:spPr>
          <a:xfrm>
            <a:off x="2630396" y="339547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Częstotliwość komunikacji</a:t>
            </a:r>
            <a:endParaRPr/>
          </a:p>
        </p:txBody>
      </p:sp>
      <p:sp>
        <p:nvSpPr>
          <p:cNvPr id="1995" name="Google Shape;1995;g21576d6ffdf_0_0"/>
          <p:cNvSpPr/>
          <p:nvPr/>
        </p:nvSpPr>
        <p:spPr>
          <a:xfrm>
            <a:off x="5112155" y="295603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Share of Search</a:t>
            </a:r>
            <a:endParaRPr b="0" i="0" sz="1200" u="none" cap="none" strike="noStrike">
              <a:solidFill>
                <a:srgbClr val="FFFFFF"/>
              </a:solidFill>
              <a:latin typeface="Arial"/>
              <a:ea typeface="Arial"/>
              <a:cs typeface="Arial"/>
              <a:sym typeface="Arial"/>
            </a:endParaRPr>
          </a:p>
        </p:txBody>
      </p:sp>
      <p:sp>
        <p:nvSpPr>
          <p:cNvPr id="1996" name="Google Shape;1996;g21576d6ffdf_0_0"/>
          <p:cNvSpPr/>
          <p:nvPr/>
        </p:nvSpPr>
        <p:spPr>
          <a:xfrm>
            <a:off x="122977" y="3383004"/>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Price index</a:t>
            </a:r>
            <a:endParaRPr/>
          </a:p>
        </p:txBody>
      </p:sp>
      <p:sp>
        <p:nvSpPr>
          <p:cNvPr id="1997" name="Google Shape;1997;g21576d6ffdf_0_0"/>
          <p:cNvSpPr/>
          <p:nvPr/>
        </p:nvSpPr>
        <p:spPr>
          <a:xfrm>
            <a:off x="9742628" y="3404824"/>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Churn</a:t>
            </a:r>
            <a:endParaRPr b="0" i="0" sz="1200" u="none" cap="none" strike="noStrike">
              <a:solidFill>
                <a:srgbClr val="FFFFFF"/>
              </a:solidFill>
              <a:latin typeface="Arial"/>
              <a:ea typeface="Arial"/>
              <a:cs typeface="Arial"/>
              <a:sym typeface="Arial"/>
            </a:endParaRPr>
          </a:p>
        </p:txBody>
      </p:sp>
      <p:sp>
        <p:nvSpPr>
          <p:cNvPr id="1998" name="Google Shape;1998;g21576d6ffdf_0_0"/>
          <p:cNvSpPr/>
          <p:nvPr/>
        </p:nvSpPr>
        <p:spPr>
          <a:xfrm>
            <a:off x="9846781" y="598770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CLV</a:t>
            </a:r>
            <a:endParaRPr/>
          </a:p>
        </p:txBody>
      </p:sp>
      <p:sp>
        <p:nvSpPr>
          <p:cNvPr id="1999" name="Google Shape;1999;g21576d6ffdf_0_0"/>
          <p:cNvSpPr/>
          <p:nvPr/>
        </p:nvSpPr>
        <p:spPr>
          <a:xfrm>
            <a:off x="7266881" y="295192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Penetracja</a:t>
            </a:r>
            <a:endParaRPr/>
          </a:p>
        </p:txBody>
      </p:sp>
      <p:sp>
        <p:nvSpPr>
          <p:cNvPr id="2000" name="Google Shape;2000;g21576d6ffdf_0_0"/>
          <p:cNvSpPr/>
          <p:nvPr/>
        </p:nvSpPr>
        <p:spPr>
          <a:xfrm>
            <a:off x="8503803" y="296342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0" i="0" lang="pl-PL" sz="1100" u="none" cap="none" strike="noStrike">
                <a:solidFill>
                  <a:srgbClr val="FFFFFF"/>
                </a:solidFill>
                <a:latin typeface="Arial"/>
                <a:ea typeface="Arial"/>
                <a:cs typeface="Arial"/>
                <a:sym typeface="Arial"/>
              </a:rPr>
              <a:t>Udział </a:t>
            </a:r>
            <a:br>
              <a:rPr b="0" i="0" lang="pl-PL" sz="1100" u="none" cap="none" strike="noStrike">
                <a:solidFill>
                  <a:srgbClr val="FFFFFF"/>
                </a:solidFill>
                <a:latin typeface="Arial"/>
                <a:ea typeface="Arial"/>
                <a:cs typeface="Arial"/>
                <a:sym typeface="Arial"/>
              </a:rPr>
            </a:br>
            <a:r>
              <a:rPr b="0" i="0" lang="pl-PL" sz="1100" u="none" cap="none" strike="noStrike">
                <a:solidFill>
                  <a:srgbClr val="FFFFFF"/>
                </a:solidFill>
                <a:latin typeface="Arial"/>
                <a:ea typeface="Arial"/>
                <a:cs typeface="Arial"/>
                <a:sym typeface="Arial"/>
              </a:rPr>
              <a:t>w rynku ilościowy</a:t>
            </a:r>
            <a:endParaRPr/>
          </a:p>
        </p:txBody>
      </p:sp>
      <p:sp>
        <p:nvSpPr>
          <p:cNvPr id="2001" name="Google Shape;2001;g21576d6ffdf_0_0"/>
          <p:cNvSpPr/>
          <p:nvPr/>
        </p:nvSpPr>
        <p:spPr>
          <a:xfrm>
            <a:off x="6330878" y="294438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Awareness</a:t>
            </a:r>
            <a:endParaRPr b="0" i="0" sz="1200" u="none" cap="none" strike="noStrike">
              <a:solidFill>
                <a:srgbClr val="FFFFFF"/>
              </a:solidFill>
              <a:latin typeface="Arial"/>
              <a:ea typeface="Arial"/>
              <a:cs typeface="Arial"/>
              <a:sym typeface="Arial"/>
            </a:endParaRPr>
          </a:p>
        </p:txBody>
      </p:sp>
      <p:sp>
        <p:nvSpPr>
          <p:cNvPr id="2002" name="Google Shape;2002;g21576d6ffdf_0_0"/>
          <p:cNvSpPr/>
          <p:nvPr/>
        </p:nvSpPr>
        <p:spPr>
          <a:xfrm>
            <a:off x="10997500" y="2963327"/>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Częstotliwość zakupu</a:t>
            </a:r>
            <a:endParaRPr/>
          </a:p>
        </p:txBody>
      </p:sp>
      <p:sp>
        <p:nvSpPr>
          <p:cNvPr id="2003" name="Google Shape;2003;g21576d6ffdf_0_0"/>
          <p:cNvSpPr/>
          <p:nvPr/>
        </p:nvSpPr>
        <p:spPr>
          <a:xfrm>
            <a:off x="6343578" y="338253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Liking</a:t>
            </a:r>
            <a:endParaRPr b="0" i="0" sz="1200" u="none" cap="none" strike="noStrike">
              <a:solidFill>
                <a:srgbClr val="FFFFFF"/>
              </a:solidFill>
              <a:latin typeface="Arial"/>
              <a:ea typeface="Arial"/>
              <a:cs typeface="Arial"/>
              <a:sym typeface="Arial"/>
            </a:endParaRPr>
          </a:p>
        </p:txBody>
      </p:sp>
      <p:sp>
        <p:nvSpPr>
          <p:cNvPr id="2004" name="Google Shape;2004;g21576d6ffdf_0_0"/>
          <p:cNvSpPr/>
          <p:nvPr/>
        </p:nvSpPr>
        <p:spPr>
          <a:xfrm>
            <a:off x="6330878" y="3830208"/>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Trust</a:t>
            </a:r>
            <a:endParaRPr/>
          </a:p>
        </p:txBody>
      </p:sp>
      <p:sp>
        <p:nvSpPr>
          <p:cNvPr id="2005" name="Google Shape;2005;g21576d6ffdf_0_0"/>
          <p:cNvSpPr/>
          <p:nvPr/>
        </p:nvSpPr>
        <p:spPr>
          <a:xfrm>
            <a:off x="7283322" y="547416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Purchase intent</a:t>
            </a:r>
            <a:endParaRPr b="0" i="0" sz="1200" u="none" cap="none" strike="noStrike">
              <a:solidFill>
                <a:srgbClr val="FFFFFF"/>
              </a:solidFill>
              <a:latin typeface="Arial"/>
              <a:ea typeface="Arial"/>
              <a:cs typeface="Arial"/>
              <a:sym typeface="Arial"/>
            </a:endParaRPr>
          </a:p>
        </p:txBody>
      </p:sp>
      <p:sp>
        <p:nvSpPr>
          <p:cNvPr id="2006" name="Google Shape;2006;g21576d6ffdf_0_0"/>
          <p:cNvSpPr/>
          <p:nvPr/>
        </p:nvSpPr>
        <p:spPr>
          <a:xfrm>
            <a:off x="8491103" y="3388871"/>
            <a:ext cx="1188000" cy="635068"/>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Udział </a:t>
            </a:r>
            <a:br>
              <a:rPr b="0" i="0" lang="pl-PL" sz="1200" u="none" cap="none" strike="noStrike">
                <a:solidFill>
                  <a:srgbClr val="FFFFFF"/>
                </a:solidFill>
                <a:latin typeface="Arial"/>
                <a:ea typeface="Arial"/>
                <a:cs typeface="Arial"/>
                <a:sym typeface="Arial"/>
              </a:rPr>
            </a:br>
            <a:r>
              <a:rPr b="0" i="0" lang="pl-PL" sz="1200" u="none" cap="none" strike="noStrike">
                <a:solidFill>
                  <a:srgbClr val="FFFFFF"/>
                </a:solidFill>
                <a:latin typeface="Arial"/>
                <a:ea typeface="Arial"/>
                <a:cs typeface="Arial"/>
                <a:sym typeface="Arial"/>
              </a:rPr>
              <a:t>w rynku wartościowy</a:t>
            </a:r>
            <a:endParaRPr/>
          </a:p>
        </p:txBody>
      </p:sp>
      <p:sp>
        <p:nvSpPr>
          <p:cNvPr id="2007" name="Google Shape;2007;g21576d6ffdf_0_0"/>
          <p:cNvSpPr/>
          <p:nvPr/>
        </p:nvSpPr>
        <p:spPr>
          <a:xfrm>
            <a:off x="8543980" y="4118003"/>
            <a:ext cx="1082245"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Udział </a:t>
            </a:r>
            <a:r>
              <a:rPr b="0" i="0" lang="pl-PL" sz="1050" u="none" cap="none" strike="noStrike">
                <a:solidFill>
                  <a:srgbClr val="FFFFFF"/>
                </a:solidFill>
                <a:latin typeface="Arial"/>
                <a:ea typeface="Arial"/>
                <a:cs typeface="Arial"/>
                <a:sym typeface="Arial"/>
              </a:rPr>
              <a:t>light / medium / heavy </a:t>
            </a:r>
            <a:r>
              <a:rPr b="0" i="0" lang="pl-PL" sz="1200" u="none" cap="none" strike="noStrike">
                <a:solidFill>
                  <a:srgbClr val="FFFFFF"/>
                </a:solidFill>
                <a:latin typeface="Arial"/>
                <a:ea typeface="Arial"/>
                <a:cs typeface="Arial"/>
                <a:sym typeface="Arial"/>
              </a:rPr>
              <a:t>buyers</a:t>
            </a:r>
            <a:endParaRPr b="0" i="0" sz="1200" u="none" cap="none" strike="noStrike">
              <a:solidFill>
                <a:srgbClr val="FFFFFF"/>
              </a:solidFill>
              <a:latin typeface="Arial"/>
              <a:ea typeface="Arial"/>
              <a:cs typeface="Arial"/>
              <a:sym typeface="Arial"/>
            </a:endParaRPr>
          </a:p>
        </p:txBody>
      </p:sp>
      <p:sp>
        <p:nvSpPr>
          <p:cNvPr id="2008" name="Google Shape;2008;g21576d6ffdf_0_0"/>
          <p:cNvSpPr/>
          <p:nvPr/>
        </p:nvSpPr>
        <p:spPr>
          <a:xfrm>
            <a:off x="9734550" y="295489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Re-purchase</a:t>
            </a:r>
            <a:endParaRPr b="0" i="0" sz="1200" u="none" cap="none" strike="noStrike">
              <a:solidFill>
                <a:srgbClr val="FFFFFF"/>
              </a:solidFill>
              <a:latin typeface="Arial"/>
              <a:ea typeface="Arial"/>
              <a:cs typeface="Arial"/>
              <a:sym typeface="Arial"/>
            </a:endParaRPr>
          </a:p>
        </p:txBody>
      </p:sp>
      <p:sp>
        <p:nvSpPr>
          <p:cNvPr id="2009" name="Google Shape;2009;g21576d6ffdf_0_0"/>
          <p:cNvSpPr/>
          <p:nvPr/>
        </p:nvSpPr>
        <p:spPr>
          <a:xfrm>
            <a:off x="8500105" y="547465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%OP do reinwestycji</a:t>
            </a:r>
            <a:endParaRPr/>
          </a:p>
        </p:txBody>
      </p:sp>
      <p:sp>
        <p:nvSpPr>
          <p:cNvPr id="2010" name="Google Shape;2010;g21576d6ffdf_0_0"/>
          <p:cNvSpPr/>
          <p:nvPr/>
        </p:nvSpPr>
        <p:spPr>
          <a:xfrm>
            <a:off x="7261619" y="4320481"/>
            <a:ext cx="1229483" cy="58631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Wyróżnialność (distinctiveness</a:t>
            </a:r>
            <a:endParaRPr b="0" i="0" sz="1200" u="none" cap="none" strike="noStrike">
              <a:solidFill>
                <a:srgbClr val="FFFFFF"/>
              </a:solidFill>
              <a:latin typeface="Arial"/>
              <a:ea typeface="Arial"/>
              <a:cs typeface="Arial"/>
              <a:sym typeface="Arial"/>
            </a:endParaRPr>
          </a:p>
        </p:txBody>
      </p:sp>
      <p:sp>
        <p:nvSpPr>
          <p:cNvPr id="2011" name="Google Shape;2011;g21576d6ffdf_0_0"/>
          <p:cNvSpPr/>
          <p:nvPr/>
        </p:nvSpPr>
        <p:spPr>
          <a:xfrm>
            <a:off x="7318570" y="497230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Odrzucający markę</a:t>
            </a:r>
            <a:endParaRPr/>
          </a:p>
        </p:txBody>
      </p:sp>
      <p:sp>
        <p:nvSpPr>
          <p:cNvPr id="2012" name="Google Shape;2012;g21576d6ffdf_0_0"/>
          <p:cNvSpPr/>
          <p:nvPr/>
        </p:nvSpPr>
        <p:spPr>
          <a:xfrm>
            <a:off x="8546550" y="49592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Elastyczność (np. cenowa)</a:t>
            </a:r>
            <a:endParaRPr/>
          </a:p>
        </p:txBody>
      </p:sp>
      <p:sp>
        <p:nvSpPr>
          <p:cNvPr id="2013" name="Google Shape;2013;g21576d6ffdf_0_0"/>
          <p:cNvSpPr/>
          <p:nvPr/>
        </p:nvSpPr>
        <p:spPr>
          <a:xfrm>
            <a:off x="6330878" y="431598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Meaningful</a:t>
            </a:r>
            <a:endParaRPr b="0" i="0" sz="1200" u="none" cap="none" strike="noStrike">
              <a:solidFill>
                <a:srgbClr val="FFFFFF"/>
              </a:solidFill>
              <a:latin typeface="Arial"/>
              <a:ea typeface="Arial"/>
              <a:cs typeface="Arial"/>
              <a:sym typeface="Arial"/>
            </a:endParaRPr>
          </a:p>
        </p:txBody>
      </p:sp>
      <p:sp>
        <p:nvSpPr>
          <p:cNvPr id="2014" name="Google Shape;2014;g21576d6ffdf_0_0"/>
          <p:cNvSpPr/>
          <p:nvPr/>
        </p:nvSpPr>
        <p:spPr>
          <a:xfrm>
            <a:off x="6414308" y="4958655"/>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Different</a:t>
            </a:r>
            <a:endParaRPr b="0" i="0" sz="1200" u="none" cap="none" strike="noStrike">
              <a:solidFill>
                <a:srgbClr val="FFFFFF"/>
              </a:solidFill>
              <a:latin typeface="Arial"/>
              <a:ea typeface="Arial"/>
              <a:cs typeface="Arial"/>
              <a:sym typeface="Arial"/>
            </a:endParaRPr>
          </a:p>
        </p:txBody>
      </p:sp>
      <p:sp>
        <p:nvSpPr>
          <p:cNvPr id="2015" name="Google Shape;2015;g21576d6ffdf_0_0"/>
          <p:cNvSpPr/>
          <p:nvPr/>
        </p:nvSpPr>
        <p:spPr>
          <a:xfrm>
            <a:off x="6379060" y="5473707"/>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Salient</a:t>
            </a:r>
            <a:endParaRPr b="0" i="0" sz="1200" u="none" cap="none" strike="noStrike">
              <a:solidFill>
                <a:srgbClr val="FFFFFF"/>
              </a:solidFill>
              <a:latin typeface="Arial"/>
              <a:ea typeface="Arial"/>
              <a:cs typeface="Arial"/>
              <a:sym typeface="Arial"/>
            </a:endParaRPr>
          </a:p>
        </p:txBody>
      </p:sp>
      <p:sp>
        <p:nvSpPr>
          <p:cNvPr id="2016" name="Google Shape;2016;g21576d6ffdf_0_0"/>
          <p:cNvSpPr/>
          <p:nvPr/>
        </p:nvSpPr>
        <p:spPr>
          <a:xfrm>
            <a:off x="5078410" y="3862948"/>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Popularność / Unikalność assetów</a:t>
            </a:r>
            <a:endParaRPr b="0" i="0" sz="1000" u="none" cap="none" strike="noStrike">
              <a:solidFill>
                <a:srgbClr val="FFFFFF"/>
              </a:solidFill>
              <a:latin typeface="Arial"/>
              <a:ea typeface="Arial"/>
              <a:cs typeface="Arial"/>
              <a:sym typeface="Arial"/>
            </a:endParaRPr>
          </a:p>
        </p:txBody>
      </p:sp>
      <p:sp>
        <p:nvSpPr>
          <p:cNvPr id="2017" name="Google Shape;2017;g21576d6ffdf_0_0"/>
          <p:cNvSpPr/>
          <p:nvPr/>
        </p:nvSpPr>
        <p:spPr>
          <a:xfrm>
            <a:off x="5078410" y="433842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Aggressivity index</a:t>
            </a:r>
            <a:endParaRPr/>
          </a:p>
        </p:txBody>
      </p:sp>
      <p:sp>
        <p:nvSpPr>
          <p:cNvPr id="2018" name="Google Shape;2018;g21576d6ffdf_0_0"/>
          <p:cNvSpPr/>
          <p:nvPr/>
        </p:nvSpPr>
        <p:spPr>
          <a:xfrm>
            <a:off x="3881408" y="3843319"/>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WoA,</a:t>
            </a:r>
            <a:endParaRPr/>
          </a:p>
        </p:txBody>
      </p:sp>
      <p:sp>
        <p:nvSpPr>
          <p:cNvPr id="2019" name="Google Shape;2019;g21576d6ffdf_0_0"/>
          <p:cNvSpPr/>
          <p:nvPr/>
        </p:nvSpPr>
        <p:spPr>
          <a:xfrm>
            <a:off x="3879518" y="34149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Share of Spend</a:t>
            </a:r>
            <a:endParaRPr b="0" i="0" sz="1200" u="none" cap="none" strike="noStrike">
              <a:solidFill>
                <a:srgbClr val="FFFFFF"/>
              </a:solidFill>
              <a:latin typeface="Arial"/>
              <a:ea typeface="Arial"/>
              <a:cs typeface="Arial"/>
              <a:sym typeface="Arial"/>
            </a:endParaRPr>
          </a:p>
        </p:txBody>
      </p:sp>
      <p:sp>
        <p:nvSpPr>
          <p:cNvPr id="2020" name="Google Shape;2020;g21576d6ffdf_0_0"/>
          <p:cNvSpPr/>
          <p:nvPr/>
        </p:nvSpPr>
        <p:spPr>
          <a:xfrm>
            <a:off x="3881408" y="43407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Brand safety</a:t>
            </a:r>
            <a:endParaRPr b="0" i="0" sz="1200" u="none" cap="none" strike="noStrike">
              <a:solidFill>
                <a:srgbClr val="FFFFFF"/>
              </a:solidFill>
              <a:latin typeface="Arial"/>
              <a:ea typeface="Arial"/>
              <a:cs typeface="Arial"/>
              <a:sym typeface="Arial"/>
            </a:endParaRPr>
          </a:p>
        </p:txBody>
      </p:sp>
      <p:sp>
        <p:nvSpPr>
          <p:cNvPr id="2021" name="Google Shape;2021;g21576d6ffdf_0_0"/>
          <p:cNvSpPr/>
          <p:nvPr/>
        </p:nvSpPr>
        <p:spPr>
          <a:xfrm>
            <a:off x="2654227" y="5329068"/>
            <a:ext cx="1188000" cy="54946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Konwersja (last click, atrybuowana) </a:t>
            </a:r>
            <a:endParaRPr/>
          </a:p>
        </p:txBody>
      </p:sp>
      <p:sp>
        <p:nvSpPr>
          <p:cNvPr id="2022" name="Google Shape;2022;g21576d6ffdf_0_0"/>
          <p:cNvSpPr/>
          <p:nvPr/>
        </p:nvSpPr>
        <p:spPr>
          <a:xfrm>
            <a:off x="1355614" y="3395477"/>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Volume on deal</a:t>
            </a:r>
            <a:endParaRPr b="0" i="0" sz="1200" u="none" cap="none" strike="noStrike">
              <a:solidFill>
                <a:srgbClr val="FFFFFF"/>
              </a:solidFill>
              <a:latin typeface="Arial"/>
              <a:ea typeface="Arial"/>
              <a:cs typeface="Arial"/>
              <a:sym typeface="Arial"/>
            </a:endParaRPr>
          </a:p>
        </p:txBody>
      </p:sp>
      <p:sp>
        <p:nvSpPr>
          <p:cNvPr id="2023" name="Google Shape;2023;g21576d6ffdf_0_0"/>
          <p:cNvSpPr/>
          <p:nvPr/>
        </p:nvSpPr>
        <p:spPr>
          <a:xfrm>
            <a:off x="3923768" y="479883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Ad recall</a:t>
            </a:r>
            <a:endParaRPr b="0" i="0" sz="1200" u="none" cap="none" strike="noStrike">
              <a:solidFill>
                <a:srgbClr val="FFFFFF"/>
              </a:solidFill>
              <a:latin typeface="Arial"/>
              <a:ea typeface="Arial"/>
              <a:cs typeface="Arial"/>
              <a:sym typeface="Arial"/>
            </a:endParaRPr>
          </a:p>
        </p:txBody>
      </p:sp>
      <p:sp>
        <p:nvSpPr>
          <p:cNvPr id="2024" name="Google Shape;2024;g21576d6ffdf_0_0"/>
          <p:cNvSpPr/>
          <p:nvPr/>
        </p:nvSpPr>
        <p:spPr>
          <a:xfrm>
            <a:off x="3890410" y="530543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AVE</a:t>
            </a:r>
            <a:endParaRPr/>
          </a:p>
        </p:txBody>
      </p:sp>
      <p:sp>
        <p:nvSpPr>
          <p:cNvPr id="2025" name="Google Shape;2025;g21576d6ffdf_0_0"/>
          <p:cNvSpPr/>
          <p:nvPr/>
        </p:nvSpPr>
        <p:spPr>
          <a:xfrm>
            <a:off x="175651" y="3834225"/>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Udział w półce / Share of shelf</a:t>
            </a:r>
            <a:endParaRPr b="0" i="0" sz="1200" u="none" cap="none" strike="noStrike">
              <a:solidFill>
                <a:srgbClr val="FFFFFF"/>
              </a:solidFill>
              <a:latin typeface="Arial"/>
              <a:ea typeface="Arial"/>
              <a:cs typeface="Arial"/>
              <a:sym typeface="Arial"/>
            </a:endParaRPr>
          </a:p>
        </p:txBody>
      </p:sp>
      <p:sp>
        <p:nvSpPr>
          <p:cNvPr id="2026" name="Google Shape;2026;g21576d6ffdf_0_0"/>
          <p:cNvSpPr/>
          <p:nvPr/>
        </p:nvSpPr>
        <p:spPr>
          <a:xfrm>
            <a:off x="5142878" y="5786457"/>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Bounce rate</a:t>
            </a:r>
            <a:endParaRPr b="0" i="0" sz="1200" u="none" cap="none" strike="noStrike">
              <a:solidFill>
                <a:srgbClr val="FFFFFF"/>
              </a:solidFill>
              <a:latin typeface="Arial"/>
              <a:ea typeface="Arial"/>
              <a:cs typeface="Arial"/>
              <a:sym typeface="Arial"/>
            </a:endParaRPr>
          </a:p>
        </p:txBody>
      </p:sp>
      <p:sp>
        <p:nvSpPr>
          <p:cNvPr id="2027" name="Google Shape;2027;g21576d6ffdf_0_0"/>
          <p:cNvSpPr/>
          <p:nvPr/>
        </p:nvSpPr>
        <p:spPr>
          <a:xfrm>
            <a:off x="5142878" y="6146394"/>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Czas ładowania strony</a:t>
            </a:r>
            <a:endParaRPr/>
          </a:p>
        </p:txBody>
      </p:sp>
      <p:sp>
        <p:nvSpPr>
          <p:cNvPr id="2028" name="Google Shape;2028;g21576d6ffdf_0_0"/>
          <p:cNvSpPr/>
          <p:nvPr/>
        </p:nvSpPr>
        <p:spPr>
          <a:xfrm>
            <a:off x="2676973" y="4803660"/>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Wizyty  / sesje na stronie</a:t>
            </a:r>
            <a:endParaRPr/>
          </a:p>
        </p:txBody>
      </p:sp>
      <p:sp>
        <p:nvSpPr>
          <p:cNvPr id="2029" name="Google Shape;2029;g21576d6ffdf_0_0"/>
          <p:cNvSpPr/>
          <p:nvPr/>
        </p:nvSpPr>
        <p:spPr>
          <a:xfrm>
            <a:off x="3890410" y="5724416"/>
            <a:ext cx="1188000" cy="920491"/>
          </a:xfrm>
          <a:prstGeom prst="rect">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Efektywność kosztowa (jak np. CPL, CPM, CPC, CPS)</a:t>
            </a:r>
            <a:endParaRPr/>
          </a:p>
        </p:txBody>
      </p:sp>
      <p:sp>
        <p:nvSpPr>
          <p:cNvPr id="2030" name="Google Shape;2030;g21576d6ffdf_0_0"/>
          <p:cNvSpPr txBox="1"/>
          <p:nvPr/>
        </p:nvSpPr>
        <p:spPr>
          <a:xfrm>
            <a:off x="11087870" y="24734"/>
            <a:ext cx="1702877" cy="61834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FF0000"/>
              </a:buClr>
              <a:buSzPts val="2400"/>
              <a:buFont typeface="Arial"/>
              <a:buNone/>
            </a:pPr>
            <a:r>
              <a:rPr b="0" i="0" lang="pl-PL" sz="2400" u="none" cap="none" strike="noStrike">
                <a:solidFill>
                  <a:srgbClr val="FF0000"/>
                </a:solidFill>
                <a:latin typeface="Play"/>
                <a:ea typeface="Play"/>
                <a:cs typeface="Play"/>
                <a:sym typeface="Play"/>
              </a:rPr>
              <a:t>Michał</a:t>
            </a:r>
            <a:endParaRPr/>
          </a:p>
        </p:txBody>
      </p:sp>
      <p:sp>
        <p:nvSpPr>
          <p:cNvPr id="2031" name="Google Shape;2031;g21576d6ffdf_0_0"/>
          <p:cNvSpPr txBox="1"/>
          <p:nvPr/>
        </p:nvSpPr>
        <p:spPr>
          <a:xfrm>
            <a:off x="7594984" y="6371601"/>
            <a:ext cx="492442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pl-PL" sz="1200" u="none" cap="none" strike="noStrike">
                <a:solidFill>
                  <a:srgbClr val="000000"/>
                </a:solidFill>
                <a:latin typeface="Arial"/>
                <a:ea typeface="Arial"/>
                <a:cs typeface="Arial"/>
                <a:sym typeface="Arial"/>
              </a:rPr>
              <a:t>*w definicjach i zaproponowanych dalej zastosowaniach występuje więcej, istotnych dla danych obszarów mierników</a:t>
            </a:r>
            <a:endParaRPr/>
          </a:p>
        </p:txBody>
      </p:sp>
      <p:sp>
        <p:nvSpPr>
          <p:cNvPr id="2032" name="Google Shape;2032;g21576d6ffdf_0_0"/>
          <p:cNvSpPr/>
          <p:nvPr/>
        </p:nvSpPr>
        <p:spPr>
          <a:xfrm>
            <a:off x="8518626" y="63385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Marża</a:t>
            </a:r>
            <a:endParaRPr/>
          </a:p>
        </p:txBody>
      </p:sp>
      <p:sp>
        <p:nvSpPr>
          <p:cNvPr id="2033" name="Google Shape;2033;g21576d6ffdf_0_0"/>
          <p:cNvSpPr/>
          <p:nvPr/>
        </p:nvSpPr>
        <p:spPr>
          <a:xfrm>
            <a:off x="6404963" y="5933656"/>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Sprzedaż inkrementalna</a:t>
            </a:r>
            <a:endParaRPr/>
          </a:p>
        </p:txBody>
      </p:sp>
      <p:sp>
        <p:nvSpPr>
          <p:cNvPr id="2034" name="Google Shape;2034;g21576d6ffdf_0_0"/>
          <p:cNvSpPr/>
          <p:nvPr/>
        </p:nvSpPr>
        <p:spPr>
          <a:xfrm>
            <a:off x="6398685" y="6278951"/>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Sprzedaż bazowa</a:t>
            </a:r>
            <a:endParaRPr/>
          </a:p>
        </p:txBody>
      </p:sp>
      <p:sp>
        <p:nvSpPr>
          <p:cNvPr id="2035" name="Google Shape;2035;g21576d6ffdf_0_0"/>
          <p:cNvSpPr/>
          <p:nvPr/>
        </p:nvSpPr>
        <p:spPr>
          <a:xfrm>
            <a:off x="7233650" y="3413169"/>
            <a:ext cx="1357840" cy="853284"/>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 wydatku na marketing (często % na A&amp;P lub ATL/BTL)</a:t>
            </a:r>
            <a:endParaRPr/>
          </a:p>
        </p:txBody>
      </p:sp>
      <p:sp>
        <p:nvSpPr>
          <p:cNvPr id="2036" name="Google Shape;2036;g21576d6ffdf_0_0"/>
          <p:cNvSpPr/>
          <p:nvPr/>
        </p:nvSpPr>
        <p:spPr>
          <a:xfrm>
            <a:off x="9814542" y="3837921"/>
            <a:ext cx="2226410" cy="532636"/>
          </a:xfrm>
          <a:prstGeom prst="rect">
            <a:avLst/>
          </a:prstGeom>
          <a:solidFill>
            <a:srgbClr val="1C4F82"/>
          </a:solidFill>
          <a:ln cap="flat" cmpd="sng" w="19050">
            <a:solidFill>
              <a:srgbClr val="082836"/>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Customer Satisfaction (CSI)</a:t>
            </a:r>
            <a:endParaRPr/>
          </a:p>
        </p:txBody>
      </p:sp>
      <p:sp>
        <p:nvSpPr>
          <p:cNvPr id="2037" name="Google Shape;2037;g21576d6ffdf_0_0"/>
          <p:cNvSpPr/>
          <p:nvPr/>
        </p:nvSpPr>
        <p:spPr>
          <a:xfrm>
            <a:off x="9801432" y="4460632"/>
            <a:ext cx="2226410" cy="532636"/>
          </a:xfrm>
          <a:prstGeom prst="rect">
            <a:avLst/>
          </a:prstGeom>
          <a:solidFill>
            <a:srgbClr val="1C4F82"/>
          </a:solidFill>
          <a:ln cap="flat" cmpd="sng" w="19050">
            <a:solidFill>
              <a:srgbClr val="082836"/>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Recommendation (NPS)</a:t>
            </a:r>
            <a:endParaRPr/>
          </a:p>
        </p:txBody>
      </p:sp>
      <p:sp>
        <p:nvSpPr>
          <p:cNvPr id="2038" name="Google Shape;2038;g21576d6ffdf_0_0"/>
          <p:cNvSpPr/>
          <p:nvPr/>
        </p:nvSpPr>
        <p:spPr>
          <a:xfrm>
            <a:off x="9831540" y="5642286"/>
            <a:ext cx="2226410" cy="266318"/>
          </a:xfrm>
          <a:prstGeom prst="rect">
            <a:avLst/>
          </a:prstGeom>
          <a:solidFill>
            <a:srgbClr val="1C4F82"/>
          </a:solidFill>
          <a:ln cap="flat" cmpd="sng" w="19050">
            <a:solidFill>
              <a:srgbClr val="082836"/>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Arial"/>
                <a:ea typeface="Arial"/>
                <a:cs typeface="Arial"/>
                <a:sym typeface="Arial"/>
              </a:rPr>
              <a:t>Przychód na klienta</a:t>
            </a:r>
            <a:endParaRPr/>
          </a:p>
        </p:txBody>
      </p:sp>
      <p:sp>
        <p:nvSpPr>
          <p:cNvPr id="2039" name="Google Shape;2039;g21576d6ffdf_0_0"/>
          <p:cNvSpPr/>
          <p:nvPr/>
        </p:nvSpPr>
        <p:spPr>
          <a:xfrm>
            <a:off x="1336104" y="4308987"/>
            <a:ext cx="1188000" cy="58631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Widoczność w punkcie sprzedaży</a:t>
            </a:r>
            <a:endParaRPr/>
          </a:p>
        </p:txBody>
      </p:sp>
      <p:sp>
        <p:nvSpPr>
          <p:cNvPr id="2040" name="Google Shape;2040;g21576d6ffdf_0_0"/>
          <p:cNvSpPr/>
          <p:nvPr/>
        </p:nvSpPr>
        <p:spPr>
          <a:xfrm>
            <a:off x="7314673" y="6625139"/>
            <a:ext cx="711223"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Trial</a:t>
            </a:r>
            <a:endParaRPr/>
          </a:p>
        </p:txBody>
      </p:sp>
      <p:sp>
        <p:nvSpPr>
          <p:cNvPr id="2041" name="Google Shape;2041;g21576d6ffdf_0_0"/>
          <p:cNvSpPr/>
          <p:nvPr/>
        </p:nvSpPr>
        <p:spPr>
          <a:xfrm>
            <a:off x="1322792" y="4972301"/>
            <a:ext cx="1188000" cy="965964"/>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Pokrycie przez portfolio (portfolio coverage)</a:t>
            </a:r>
            <a:endParaRPr/>
          </a:p>
        </p:txBody>
      </p:sp>
      <p:sp>
        <p:nvSpPr>
          <p:cNvPr id="2042" name="Google Shape;2042;g21576d6ffdf_0_0"/>
          <p:cNvSpPr/>
          <p:nvPr/>
        </p:nvSpPr>
        <p:spPr>
          <a:xfrm>
            <a:off x="8555928" y="5927641"/>
            <a:ext cx="1121995"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ROI, ROAS, ROTA </a:t>
            </a:r>
            <a:endParaRPr/>
          </a:p>
        </p:txBody>
      </p:sp>
      <p:sp>
        <p:nvSpPr>
          <p:cNvPr id="2043" name="Google Shape;2043;g21576d6ffdf_0_0"/>
          <p:cNvSpPr/>
          <p:nvPr/>
        </p:nvSpPr>
        <p:spPr>
          <a:xfrm>
            <a:off x="9846781" y="5152386"/>
            <a:ext cx="2226410" cy="387463"/>
          </a:xfrm>
          <a:prstGeom prst="rect">
            <a:avLst/>
          </a:prstGeom>
          <a:solidFill>
            <a:srgbClr val="1C4F82"/>
          </a:solidFill>
          <a:ln cap="flat" cmpd="sng" w="19050">
            <a:solidFill>
              <a:srgbClr val="082836"/>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0" i="0" lang="pl-PL" sz="1400" u="none" cap="none" strike="noStrike">
                <a:solidFill>
                  <a:srgbClr val="FFFFFF"/>
                </a:solidFill>
                <a:latin typeface="Arial"/>
                <a:ea typeface="Arial"/>
                <a:cs typeface="Arial"/>
                <a:sym typeface="Arial"/>
              </a:rPr>
              <a:t>% i absolutna kwota zysku do reinwestycji</a:t>
            </a:r>
            <a:endParaRPr/>
          </a:p>
        </p:txBody>
      </p:sp>
      <p:sp>
        <p:nvSpPr>
          <p:cNvPr id="2044" name="Google Shape;2044;g21576d6ffdf_0_0"/>
          <p:cNvSpPr/>
          <p:nvPr/>
        </p:nvSpPr>
        <p:spPr>
          <a:xfrm>
            <a:off x="5127730" y="6695440"/>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Realni użytkownicy</a:t>
            </a:r>
            <a:endParaRPr/>
          </a:p>
        </p:txBody>
      </p:sp>
      <p:sp>
        <p:nvSpPr>
          <p:cNvPr id="2045" name="Google Shape;2045;g21576d6ffdf_0_0"/>
          <p:cNvSpPr/>
          <p:nvPr/>
        </p:nvSpPr>
        <p:spPr>
          <a:xfrm>
            <a:off x="3915744" y="6693872"/>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Unikalni użytkownicy</a:t>
            </a:r>
            <a:endParaRPr/>
          </a:p>
        </p:txBody>
      </p:sp>
      <p:sp>
        <p:nvSpPr>
          <p:cNvPr id="2046" name="Google Shape;2046;g21576d6ffdf_0_0"/>
          <p:cNvSpPr/>
          <p:nvPr/>
        </p:nvSpPr>
        <p:spPr>
          <a:xfrm>
            <a:off x="2679143" y="6706158"/>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Zasięg w targecie (in target reach)</a:t>
            </a:r>
            <a:endParaRPr/>
          </a:p>
        </p:txBody>
      </p:sp>
      <p:sp>
        <p:nvSpPr>
          <p:cNvPr id="2047" name="Google Shape;2047;g21576d6ffdf_0_0"/>
          <p:cNvSpPr/>
          <p:nvPr/>
        </p:nvSpPr>
        <p:spPr>
          <a:xfrm>
            <a:off x="5123969" y="7238840"/>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Czas ładowania strony</a:t>
            </a:r>
            <a:endParaRPr/>
          </a:p>
        </p:txBody>
      </p:sp>
      <p:sp>
        <p:nvSpPr>
          <p:cNvPr id="2048" name="Google Shape;2048;g21576d6ffdf_0_0"/>
          <p:cNvSpPr/>
          <p:nvPr/>
        </p:nvSpPr>
        <p:spPr>
          <a:xfrm>
            <a:off x="2676973" y="7255223"/>
            <a:ext cx="1150576" cy="1085414"/>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Uwaga (attention), wyświetlenia z uwagą, czas z uwagą</a:t>
            </a:r>
            <a:endParaRPr/>
          </a:p>
        </p:txBody>
      </p:sp>
      <p:sp>
        <p:nvSpPr>
          <p:cNvPr id="2049" name="Google Shape;2049;g21576d6ffdf_0_0"/>
          <p:cNvSpPr/>
          <p:nvPr/>
        </p:nvSpPr>
        <p:spPr>
          <a:xfrm>
            <a:off x="6557016" y="7047860"/>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AWOP</a:t>
            </a:r>
            <a:endParaRPr/>
          </a:p>
        </p:txBody>
      </p:sp>
      <p:sp>
        <p:nvSpPr>
          <p:cNvPr id="2050" name="Google Shape;2050;g21576d6ffdf_0_0"/>
          <p:cNvSpPr/>
          <p:nvPr/>
        </p:nvSpPr>
        <p:spPr>
          <a:xfrm>
            <a:off x="8515942" y="673413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Volume on deal</a:t>
            </a:r>
            <a:endParaRPr b="0" i="0" sz="1200" u="none" cap="none" strike="noStrike">
              <a:solidFill>
                <a:srgbClr val="FFFFFF"/>
              </a:solidFill>
              <a:latin typeface="Arial"/>
              <a:ea typeface="Arial"/>
              <a:cs typeface="Arial"/>
              <a:sym typeface="Arial"/>
            </a:endParaRPr>
          </a:p>
        </p:txBody>
      </p:sp>
      <p:sp>
        <p:nvSpPr>
          <p:cNvPr id="2051" name="Google Shape;2051;g21576d6ffdf_0_0"/>
          <p:cNvSpPr/>
          <p:nvPr/>
        </p:nvSpPr>
        <p:spPr>
          <a:xfrm>
            <a:off x="3890410" y="7252636"/>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CTR</a:t>
            </a:r>
            <a:endParaRPr/>
          </a:p>
        </p:txBody>
      </p:sp>
      <p:sp>
        <p:nvSpPr>
          <p:cNvPr id="2052" name="Google Shape;2052;g21576d6ffdf_0_0"/>
          <p:cNvSpPr/>
          <p:nvPr/>
        </p:nvSpPr>
        <p:spPr>
          <a:xfrm>
            <a:off x="2667780" y="5906651"/>
            <a:ext cx="1150576" cy="756307"/>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Widoczny zasięg (viewable reach)</a:t>
            </a:r>
            <a:endParaRPr/>
          </a:p>
        </p:txBody>
      </p:sp>
      <p:sp>
        <p:nvSpPr>
          <p:cNvPr id="2053" name="Google Shape;2053;g21576d6ffdf_0_0"/>
          <p:cNvSpPr/>
          <p:nvPr/>
        </p:nvSpPr>
        <p:spPr>
          <a:xfrm>
            <a:off x="3879518" y="7814239"/>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AvVT</a:t>
            </a:r>
            <a:endParaRPr b="0" i="0" sz="1200" u="none" cap="none" strike="noStrike">
              <a:solidFill>
                <a:srgbClr val="FFFFFF"/>
              </a:solidFill>
              <a:latin typeface="Arial"/>
              <a:ea typeface="Arial"/>
              <a:cs typeface="Arial"/>
              <a:sym typeface="Arial"/>
            </a:endParaRPr>
          </a:p>
        </p:txBody>
      </p:sp>
      <p:sp>
        <p:nvSpPr>
          <p:cNvPr id="2054" name="Google Shape;2054;g21576d6ffdf_0_0"/>
          <p:cNvSpPr/>
          <p:nvPr/>
        </p:nvSpPr>
        <p:spPr>
          <a:xfrm>
            <a:off x="5112155" y="7814238"/>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GRP</a:t>
            </a:r>
            <a:endParaRPr/>
          </a:p>
        </p:txBody>
      </p:sp>
      <p:sp>
        <p:nvSpPr>
          <p:cNvPr id="2055" name="Google Shape;2055;g21576d6ffdf_0_0"/>
          <p:cNvSpPr/>
          <p:nvPr/>
        </p:nvSpPr>
        <p:spPr>
          <a:xfrm>
            <a:off x="149444" y="6017602"/>
            <a:ext cx="1188000" cy="1093467"/>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Udział w ekspozycji (total i dodatkowej)</a:t>
            </a:r>
            <a:endParaRPr/>
          </a:p>
        </p:txBody>
      </p:sp>
      <p:sp>
        <p:nvSpPr>
          <p:cNvPr id="2056" name="Google Shape;2056;g21576d6ffdf_0_0"/>
          <p:cNvSpPr/>
          <p:nvPr/>
        </p:nvSpPr>
        <p:spPr>
          <a:xfrm>
            <a:off x="8579969" y="7192120"/>
            <a:ext cx="1261560"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Udział powracających</a:t>
            </a:r>
            <a:endParaRPr/>
          </a:p>
        </p:txBody>
      </p:sp>
      <p:sp>
        <p:nvSpPr>
          <p:cNvPr id="2057" name="Google Shape;2057;g21576d6ffdf_0_0"/>
          <p:cNvSpPr/>
          <p:nvPr/>
        </p:nvSpPr>
        <p:spPr>
          <a:xfrm>
            <a:off x="6588326" y="74960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Przychód marki</a:t>
            </a:r>
            <a:endParaRPr/>
          </a:p>
        </p:txBody>
      </p:sp>
      <p:sp>
        <p:nvSpPr>
          <p:cNvPr id="2058" name="Google Shape;2058;g21576d6ffdf_0_0"/>
          <p:cNvSpPr/>
          <p:nvPr/>
        </p:nvSpPr>
        <p:spPr>
          <a:xfrm>
            <a:off x="6544427" y="7932400"/>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Marża marki</a:t>
            </a:r>
            <a:endParaRPr/>
          </a:p>
        </p:txBody>
      </p:sp>
      <p:sp>
        <p:nvSpPr>
          <p:cNvPr id="2059" name="Google Shape;2059;g21576d6ffdf_0_0"/>
          <p:cNvSpPr/>
          <p:nvPr/>
        </p:nvSpPr>
        <p:spPr>
          <a:xfrm>
            <a:off x="6544045" y="8381939"/>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Zysk marki</a:t>
            </a:r>
            <a:endParaRPr/>
          </a:p>
        </p:txBody>
      </p:sp>
      <p:sp>
        <p:nvSpPr>
          <p:cNvPr id="2060" name="Google Shape;2060;g21576d6ffdf_0_0"/>
          <p:cNvSpPr/>
          <p:nvPr/>
        </p:nvSpPr>
        <p:spPr>
          <a:xfrm>
            <a:off x="6506497" y="6621389"/>
            <a:ext cx="711223"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AoV</a:t>
            </a:r>
            <a:endParaRPr b="0" i="0" sz="1200" u="none" cap="none" strike="noStrike">
              <a:solidFill>
                <a:srgbClr val="FFFFFF"/>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4" name="Shape 2064"/>
        <p:cNvGrpSpPr/>
        <p:nvPr/>
      </p:nvGrpSpPr>
      <p:grpSpPr>
        <a:xfrm>
          <a:off x="0" y="0"/>
          <a:ext cx="0" cy="0"/>
          <a:chOff x="0" y="0"/>
          <a:chExt cx="0" cy="0"/>
        </a:xfrm>
      </p:grpSpPr>
      <p:sp>
        <p:nvSpPr>
          <p:cNvPr id="2065" name="Google Shape;2065;p211"/>
          <p:cNvSpPr/>
          <p:nvPr/>
        </p:nvSpPr>
        <p:spPr>
          <a:xfrm>
            <a:off x="818798" y="3898866"/>
            <a:ext cx="799519"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Index</a:t>
            </a:r>
            <a:endParaRPr/>
          </a:p>
        </p:txBody>
      </p:sp>
      <p:sp>
        <p:nvSpPr>
          <p:cNvPr id="2066" name="Google Shape;2066;p211"/>
          <p:cNvSpPr/>
          <p:nvPr/>
        </p:nvSpPr>
        <p:spPr>
          <a:xfrm>
            <a:off x="232077" y="3865541"/>
            <a:ext cx="770688"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Calibri"/>
                <a:ea typeface="Calibri"/>
                <a:cs typeface="Calibri"/>
                <a:sym typeface="Calibri"/>
              </a:rPr>
              <a:t>Price</a:t>
            </a:r>
            <a:endParaRPr b="0" i="0" sz="1200" u="none" cap="none" strike="noStrike">
              <a:solidFill>
                <a:srgbClr val="FFFFFF"/>
              </a:solidFill>
              <a:latin typeface="Calibri"/>
              <a:ea typeface="Calibri"/>
              <a:cs typeface="Calibri"/>
              <a:sym typeface="Calibri"/>
            </a:endParaRPr>
          </a:p>
        </p:txBody>
      </p:sp>
      <p:sp>
        <p:nvSpPr>
          <p:cNvPr id="2067" name="Google Shape;2067;p211"/>
          <p:cNvSpPr txBox="1"/>
          <p:nvPr>
            <p:ph type="title"/>
          </p:nvPr>
        </p:nvSpPr>
        <p:spPr>
          <a:xfrm>
            <a:off x="906069" y="16363"/>
            <a:ext cx="10515600" cy="58780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Font typeface="Poppins Black"/>
              <a:buNone/>
            </a:pPr>
            <a:r>
              <a:rPr b="1" lang="pl-PL" sz="2000"/>
              <a:t>The Effectiveness System 1.0 PL</a:t>
            </a:r>
            <a:br>
              <a:rPr b="1" lang="pl-PL" sz="2000"/>
            </a:br>
            <a:r>
              <a:rPr b="1" lang="pl-PL" sz="1800"/>
              <a:t>Metrics that matter – C-Level </a:t>
            </a:r>
            <a:endParaRPr b="1" sz="2000"/>
          </a:p>
        </p:txBody>
      </p:sp>
      <p:sp>
        <p:nvSpPr>
          <p:cNvPr id="2068" name="Google Shape;2068;p211"/>
          <p:cNvSpPr txBox="1"/>
          <p:nvPr/>
        </p:nvSpPr>
        <p:spPr>
          <a:xfrm>
            <a:off x="145176" y="685080"/>
            <a:ext cx="227076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Calibri"/>
                <a:ea typeface="Calibri"/>
                <a:cs typeface="Calibri"/>
                <a:sym typeface="Calibri"/>
              </a:rPr>
              <a:t>MENTAL AVAILABILITY</a:t>
            </a:r>
            <a:endParaRPr/>
          </a:p>
        </p:txBody>
      </p:sp>
      <p:sp>
        <p:nvSpPr>
          <p:cNvPr id="2069" name="Google Shape;2069;p211"/>
          <p:cNvSpPr txBox="1"/>
          <p:nvPr/>
        </p:nvSpPr>
        <p:spPr>
          <a:xfrm>
            <a:off x="87337" y="5581644"/>
            <a:ext cx="249283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Calibri"/>
                <a:ea typeface="Calibri"/>
                <a:cs typeface="Calibri"/>
                <a:sym typeface="Calibri"/>
              </a:rPr>
              <a:t>PHISICAL AVAILABILITY</a:t>
            </a:r>
            <a:endParaRPr/>
          </a:p>
        </p:txBody>
      </p:sp>
      <p:pic>
        <p:nvPicPr>
          <p:cNvPr id="2070" name="Google Shape;2070;p211"/>
          <p:cNvPicPr preferRelativeResize="0"/>
          <p:nvPr/>
        </p:nvPicPr>
        <p:blipFill rotWithShape="1">
          <a:blip r:embed="rId3">
            <a:alphaModFix/>
          </a:blip>
          <a:srcRect b="0" l="0" r="0" t="0"/>
          <a:stretch/>
        </p:blipFill>
        <p:spPr>
          <a:xfrm>
            <a:off x="987412" y="2817143"/>
            <a:ext cx="818651" cy="814333"/>
          </a:xfrm>
          <a:prstGeom prst="rect">
            <a:avLst/>
          </a:prstGeom>
          <a:noFill/>
          <a:ln>
            <a:noFill/>
          </a:ln>
        </p:spPr>
      </p:pic>
      <p:pic>
        <p:nvPicPr>
          <p:cNvPr id="2071" name="Google Shape;2071;p211"/>
          <p:cNvPicPr preferRelativeResize="0"/>
          <p:nvPr/>
        </p:nvPicPr>
        <p:blipFill rotWithShape="1">
          <a:blip r:embed="rId4">
            <a:alphaModFix/>
          </a:blip>
          <a:srcRect b="0" l="0" r="0" t="0"/>
          <a:stretch/>
        </p:blipFill>
        <p:spPr>
          <a:xfrm>
            <a:off x="142473" y="2793334"/>
            <a:ext cx="835065" cy="855271"/>
          </a:xfrm>
          <a:prstGeom prst="rect">
            <a:avLst/>
          </a:prstGeom>
          <a:noFill/>
          <a:ln>
            <a:noFill/>
          </a:ln>
        </p:spPr>
      </p:pic>
      <p:pic>
        <p:nvPicPr>
          <p:cNvPr id="2072" name="Google Shape;2072;p211"/>
          <p:cNvPicPr preferRelativeResize="0"/>
          <p:nvPr/>
        </p:nvPicPr>
        <p:blipFill rotWithShape="1">
          <a:blip r:embed="rId5">
            <a:alphaModFix/>
          </a:blip>
          <a:srcRect b="0" l="0" r="0" t="0"/>
          <a:stretch/>
        </p:blipFill>
        <p:spPr>
          <a:xfrm>
            <a:off x="943771" y="1950539"/>
            <a:ext cx="814333" cy="814333"/>
          </a:xfrm>
          <a:prstGeom prst="rect">
            <a:avLst/>
          </a:prstGeom>
          <a:noFill/>
          <a:ln>
            <a:noFill/>
          </a:ln>
        </p:spPr>
      </p:pic>
      <p:pic>
        <p:nvPicPr>
          <p:cNvPr id="2073" name="Google Shape;2073;p211"/>
          <p:cNvPicPr preferRelativeResize="0"/>
          <p:nvPr/>
        </p:nvPicPr>
        <p:blipFill rotWithShape="1">
          <a:blip r:embed="rId6">
            <a:alphaModFix/>
          </a:blip>
          <a:srcRect b="0" l="0" r="0" t="0"/>
          <a:stretch/>
        </p:blipFill>
        <p:spPr>
          <a:xfrm>
            <a:off x="129438" y="1950540"/>
            <a:ext cx="814333" cy="814333"/>
          </a:xfrm>
          <a:prstGeom prst="rect">
            <a:avLst/>
          </a:prstGeom>
          <a:noFill/>
          <a:ln>
            <a:noFill/>
          </a:ln>
        </p:spPr>
      </p:pic>
      <p:sp>
        <p:nvSpPr>
          <p:cNvPr id="2074" name="Google Shape;2074;p211"/>
          <p:cNvSpPr/>
          <p:nvPr/>
        </p:nvSpPr>
        <p:spPr>
          <a:xfrm>
            <a:off x="145176" y="1074396"/>
            <a:ext cx="2472275"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Investment</a:t>
            </a:r>
            <a:endParaRPr/>
          </a:p>
        </p:txBody>
      </p:sp>
      <p:sp>
        <p:nvSpPr>
          <p:cNvPr id="2075" name="Google Shape;2075;p211"/>
          <p:cNvSpPr/>
          <p:nvPr/>
        </p:nvSpPr>
        <p:spPr>
          <a:xfrm>
            <a:off x="1846763" y="2842155"/>
            <a:ext cx="770688"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0" i="0" lang="pl-PL" sz="1050" u="none" cap="none" strike="noStrike">
                <a:solidFill>
                  <a:srgbClr val="FFFFFF"/>
                </a:solidFill>
                <a:latin typeface="Calibri"/>
                <a:ea typeface="Calibri"/>
                <a:cs typeface="Calibri"/>
                <a:sym typeface="Calibri"/>
              </a:rPr>
              <a:t>WM/NWM [%]</a:t>
            </a:r>
            <a:endParaRPr/>
          </a:p>
        </p:txBody>
      </p:sp>
      <p:sp>
        <p:nvSpPr>
          <p:cNvPr id="2076" name="Google Shape;2076;p211"/>
          <p:cNvSpPr/>
          <p:nvPr/>
        </p:nvSpPr>
        <p:spPr>
          <a:xfrm>
            <a:off x="1814215" y="1949529"/>
            <a:ext cx="770688"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0" i="0" lang="pl-PL" sz="1050" u="none" cap="none" strike="noStrike">
                <a:solidFill>
                  <a:srgbClr val="FFFFFF"/>
                </a:solidFill>
                <a:latin typeface="Calibri"/>
                <a:ea typeface="Calibri"/>
                <a:cs typeface="Calibri"/>
                <a:sym typeface="Calibri"/>
              </a:rPr>
              <a:t>Share of Spend</a:t>
            </a:r>
            <a:endParaRPr b="0" i="0" sz="1050" u="none" cap="none" strike="noStrike">
              <a:solidFill>
                <a:srgbClr val="FFFFFF"/>
              </a:solidFill>
              <a:latin typeface="Calibri"/>
              <a:ea typeface="Calibri"/>
              <a:cs typeface="Calibri"/>
              <a:sym typeface="Calibri"/>
            </a:endParaRPr>
          </a:p>
        </p:txBody>
      </p:sp>
      <p:sp>
        <p:nvSpPr>
          <p:cNvPr id="2077" name="Google Shape;2077;p211"/>
          <p:cNvSpPr/>
          <p:nvPr/>
        </p:nvSpPr>
        <p:spPr>
          <a:xfrm>
            <a:off x="2798812" y="1036269"/>
            <a:ext cx="2601633" cy="806450"/>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Campaign</a:t>
            </a:r>
            <a:endParaRPr b="1" i="0" sz="1600" u="none" cap="none" strike="noStrike">
              <a:solidFill>
                <a:srgbClr val="FFFFFF"/>
              </a:solidFill>
              <a:latin typeface="Calibri"/>
              <a:ea typeface="Calibri"/>
              <a:cs typeface="Calibri"/>
              <a:sym typeface="Calibri"/>
            </a:endParaRPr>
          </a:p>
        </p:txBody>
      </p:sp>
      <p:sp>
        <p:nvSpPr>
          <p:cNvPr id="2078" name="Google Shape;2078;p211"/>
          <p:cNvSpPr/>
          <p:nvPr/>
        </p:nvSpPr>
        <p:spPr>
          <a:xfrm>
            <a:off x="117057" y="6005228"/>
            <a:ext cx="799519"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Numeric distribution</a:t>
            </a:r>
            <a:endParaRPr b="0" i="0" sz="1200" u="none" cap="none" strike="noStrike">
              <a:solidFill>
                <a:srgbClr val="FFFFFF"/>
              </a:solidFill>
              <a:latin typeface="Arial"/>
              <a:ea typeface="Arial"/>
              <a:cs typeface="Arial"/>
              <a:sym typeface="Arial"/>
            </a:endParaRPr>
          </a:p>
        </p:txBody>
      </p:sp>
      <p:sp>
        <p:nvSpPr>
          <p:cNvPr id="2079" name="Google Shape;2079;p211"/>
          <p:cNvSpPr/>
          <p:nvPr/>
        </p:nvSpPr>
        <p:spPr>
          <a:xfrm>
            <a:off x="986669" y="6013170"/>
            <a:ext cx="849320"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Weighted distribution</a:t>
            </a:r>
            <a:endParaRPr b="0" i="0" sz="1200" u="none" cap="none" strike="noStrike">
              <a:solidFill>
                <a:srgbClr val="FFFFFF"/>
              </a:solidFill>
              <a:latin typeface="Arial"/>
              <a:ea typeface="Arial"/>
              <a:cs typeface="Arial"/>
              <a:sym typeface="Arial"/>
            </a:endParaRPr>
          </a:p>
        </p:txBody>
      </p:sp>
      <p:sp>
        <p:nvSpPr>
          <p:cNvPr id="2080" name="Google Shape;2080;p211"/>
          <p:cNvSpPr/>
          <p:nvPr/>
        </p:nvSpPr>
        <p:spPr>
          <a:xfrm>
            <a:off x="2802411" y="6027206"/>
            <a:ext cx="849320"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 Share of shelf</a:t>
            </a:r>
            <a:endParaRPr b="0" i="0" sz="1200" u="none" cap="none" strike="noStrike">
              <a:solidFill>
                <a:srgbClr val="FFFFFF"/>
              </a:solidFill>
              <a:latin typeface="Arial"/>
              <a:ea typeface="Arial"/>
              <a:cs typeface="Arial"/>
              <a:sym typeface="Arial"/>
            </a:endParaRPr>
          </a:p>
        </p:txBody>
      </p:sp>
      <p:sp>
        <p:nvSpPr>
          <p:cNvPr id="2081" name="Google Shape;2081;p211"/>
          <p:cNvSpPr/>
          <p:nvPr/>
        </p:nvSpPr>
        <p:spPr>
          <a:xfrm>
            <a:off x="3704575" y="6027206"/>
            <a:ext cx="849320"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Visibility in PoS</a:t>
            </a:r>
            <a:endParaRPr b="0" i="0" sz="1200" u="none" cap="none" strike="noStrike">
              <a:solidFill>
                <a:srgbClr val="FFFFFF"/>
              </a:solidFill>
              <a:latin typeface="Arial"/>
              <a:ea typeface="Arial"/>
              <a:cs typeface="Arial"/>
              <a:sym typeface="Arial"/>
            </a:endParaRPr>
          </a:p>
        </p:txBody>
      </p:sp>
      <p:sp>
        <p:nvSpPr>
          <p:cNvPr id="2082" name="Google Shape;2082;p211"/>
          <p:cNvSpPr/>
          <p:nvPr/>
        </p:nvSpPr>
        <p:spPr>
          <a:xfrm>
            <a:off x="2805166" y="1959751"/>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Calibri"/>
                <a:ea typeface="Calibri"/>
                <a:cs typeface="Calibri"/>
                <a:sym typeface="Calibri"/>
              </a:rPr>
              <a:t>Awareness/ Ad Recall</a:t>
            </a:r>
            <a:endParaRPr b="1" i="0" sz="1200" u="none" cap="none" strike="noStrike">
              <a:solidFill>
                <a:srgbClr val="FFFFFF"/>
              </a:solidFill>
              <a:latin typeface="Calibri"/>
              <a:ea typeface="Calibri"/>
              <a:cs typeface="Calibri"/>
              <a:sym typeface="Calibri"/>
            </a:endParaRPr>
          </a:p>
        </p:txBody>
      </p:sp>
      <p:sp>
        <p:nvSpPr>
          <p:cNvPr id="2083" name="Google Shape;2083;p211"/>
          <p:cNvSpPr/>
          <p:nvPr/>
        </p:nvSpPr>
        <p:spPr>
          <a:xfrm>
            <a:off x="3692056" y="1955218"/>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Liking</a:t>
            </a:r>
            <a:endParaRPr b="1" i="0" sz="1600" u="none" cap="none" strike="noStrike">
              <a:solidFill>
                <a:srgbClr val="FFFFFF"/>
              </a:solidFill>
              <a:latin typeface="Calibri"/>
              <a:ea typeface="Calibri"/>
              <a:cs typeface="Calibri"/>
              <a:sym typeface="Calibri"/>
            </a:endParaRPr>
          </a:p>
        </p:txBody>
      </p:sp>
      <p:sp>
        <p:nvSpPr>
          <p:cNvPr id="2084" name="Google Shape;2084;p211"/>
          <p:cNvSpPr/>
          <p:nvPr/>
        </p:nvSpPr>
        <p:spPr>
          <a:xfrm>
            <a:off x="4570431" y="1959571"/>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Branding</a:t>
            </a:r>
            <a:endParaRPr b="1" i="0" sz="1600" u="none" cap="none" strike="noStrike">
              <a:solidFill>
                <a:srgbClr val="FFFFFF"/>
              </a:solidFill>
              <a:latin typeface="Calibri"/>
              <a:ea typeface="Calibri"/>
              <a:cs typeface="Calibri"/>
              <a:sym typeface="Calibri"/>
            </a:endParaRPr>
          </a:p>
        </p:txBody>
      </p:sp>
      <p:sp>
        <p:nvSpPr>
          <p:cNvPr id="2085" name="Google Shape;2085;p211"/>
          <p:cNvSpPr/>
          <p:nvPr/>
        </p:nvSpPr>
        <p:spPr>
          <a:xfrm>
            <a:off x="5489362" y="1036269"/>
            <a:ext cx="2601633"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Brand</a:t>
            </a:r>
            <a:endParaRPr/>
          </a:p>
        </p:txBody>
      </p:sp>
      <p:sp>
        <p:nvSpPr>
          <p:cNvPr id="2086" name="Google Shape;2086;p211"/>
          <p:cNvSpPr/>
          <p:nvPr/>
        </p:nvSpPr>
        <p:spPr>
          <a:xfrm>
            <a:off x="5539247" y="2856762"/>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Calibri"/>
                <a:ea typeface="Calibri"/>
                <a:cs typeface="Calibri"/>
                <a:sym typeface="Calibri"/>
              </a:rPr>
              <a:t>Awareness/ Salience</a:t>
            </a:r>
            <a:endParaRPr b="1" i="0" sz="1400" u="none" cap="none" strike="noStrike">
              <a:solidFill>
                <a:srgbClr val="FFFFFF"/>
              </a:solidFill>
              <a:latin typeface="Calibri"/>
              <a:ea typeface="Calibri"/>
              <a:cs typeface="Calibri"/>
              <a:sym typeface="Calibri"/>
            </a:endParaRPr>
          </a:p>
        </p:txBody>
      </p:sp>
      <p:sp>
        <p:nvSpPr>
          <p:cNvPr id="2087" name="Google Shape;2087;p211"/>
          <p:cNvSpPr/>
          <p:nvPr/>
        </p:nvSpPr>
        <p:spPr>
          <a:xfrm>
            <a:off x="2758432" y="2852377"/>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Distinctiveness</a:t>
            </a:r>
            <a:endParaRPr b="1" i="0" sz="1600" u="none" cap="none" strike="noStrike">
              <a:solidFill>
                <a:srgbClr val="FFFFFF"/>
              </a:solidFill>
              <a:latin typeface="Calibri"/>
              <a:ea typeface="Calibri"/>
              <a:cs typeface="Calibri"/>
              <a:sym typeface="Calibri"/>
            </a:endParaRPr>
          </a:p>
        </p:txBody>
      </p:sp>
      <p:sp>
        <p:nvSpPr>
          <p:cNvPr id="2088" name="Google Shape;2088;p211"/>
          <p:cNvSpPr/>
          <p:nvPr/>
        </p:nvSpPr>
        <p:spPr>
          <a:xfrm>
            <a:off x="5503396" y="1928159"/>
            <a:ext cx="878048"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Penetration</a:t>
            </a:r>
            <a:endParaRPr b="1" i="0" sz="1600" u="none" cap="none" strike="noStrike">
              <a:solidFill>
                <a:srgbClr val="FFFFFF"/>
              </a:solidFill>
              <a:latin typeface="Calibri"/>
              <a:ea typeface="Calibri"/>
              <a:cs typeface="Calibri"/>
              <a:sym typeface="Calibri"/>
            </a:endParaRPr>
          </a:p>
        </p:txBody>
      </p:sp>
      <p:sp>
        <p:nvSpPr>
          <p:cNvPr id="2089" name="Google Shape;2089;p211"/>
          <p:cNvSpPr/>
          <p:nvPr/>
        </p:nvSpPr>
        <p:spPr>
          <a:xfrm>
            <a:off x="6442951" y="1911841"/>
            <a:ext cx="849841"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Brand Liking</a:t>
            </a:r>
            <a:endParaRPr b="1" i="0" sz="1600" u="none" cap="none" strike="noStrike">
              <a:solidFill>
                <a:srgbClr val="FFFFFF"/>
              </a:solidFill>
              <a:latin typeface="Calibri"/>
              <a:ea typeface="Calibri"/>
              <a:cs typeface="Calibri"/>
              <a:sym typeface="Calibri"/>
            </a:endParaRPr>
          </a:p>
        </p:txBody>
      </p:sp>
      <p:sp>
        <p:nvSpPr>
          <p:cNvPr id="2090" name="Google Shape;2090;p211"/>
          <p:cNvSpPr/>
          <p:nvPr/>
        </p:nvSpPr>
        <p:spPr>
          <a:xfrm>
            <a:off x="7346271" y="1898264"/>
            <a:ext cx="751296"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Calibri"/>
                <a:ea typeface="Calibri"/>
                <a:cs typeface="Calibri"/>
                <a:sym typeface="Calibri"/>
              </a:rPr>
              <a:t>Meaningful/ Relevance</a:t>
            </a:r>
            <a:endParaRPr b="1" i="0" sz="1100" u="none" cap="none" strike="noStrike">
              <a:solidFill>
                <a:srgbClr val="FFFFFF"/>
              </a:solidFill>
              <a:latin typeface="Calibri"/>
              <a:ea typeface="Calibri"/>
              <a:cs typeface="Calibri"/>
              <a:sym typeface="Calibri"/>
            </a:endParaRPr>
          </a:p>
        </p:txBody>
      </p:sp>
      <p:sp>
        <p:nvSpPr>
          <p:cNvPr id="2091" name="Google Shape;2091;p211"/>
          <p:cNvSpPr/>
          <p:nvPr/>
        </p:nvSpPr>
        <p:spPr>
          <a:xfrm>
            <a:off x="3711108" y="2847417"/>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Continuity [WoA]</a:t>
            </a:r>
            <a:endParaRPr/>
          </a:p>
        </p:txBody>
      </p:sp>
      <p:sp>
        <p:nvSpPr>
          <p:cNvPr id="2092" name="Google Shape;2092;p211"/>
          <p:cNvSpPr/>
          <p:nvPr/>
        </p:nvSpPr>
        <p:spPr>
          <a:xfrm>
            <a:off x="4618153" y="6033385"/>
            <a:ext cx="849320" cy="752799"/>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Traffic/ Own PoS</a:t>
            </a:r>
            <a:endParaRPr b="0" i="0" sz="1200" u="none" cap="none" strike="noStrike">
              <a:solidFill>
                <a:srgbClr val="FFFFFF"/>
              </a:solidFill>
              <a:latin typeface="Arial"/>
              <a:ea typeface="Arial"/>
              <a:cs typeface="Arial"/>
              <a:sym typeface="Arial"/>
            </a:endParaRPr>
          </a:p>
        </p:txBody>
      </p:sp>
      <p:sp>
        <p:nvSpPr>
          <p:cNvPr id="2093" name="Google Shape;2093;p211"/>
          <p:cNvSpPr/>
          <p:nvPr/>
        </p:nvSpPr>
        <p:spPr>
          <a:xfrm>
            <a:off x="8175962" y="1005785"/>
            <a:ext cx="2474621"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Business</a:t>
            </a:r>
            <a:endParaRPr/>
          </a:p>
        </p:txBody>
      </p:sp>
      <p:sp>
        <p:nvSpPr>
          <p:cNvPr id="2094" name="Google Shape;2094;p211"/>
          <p:cNvSpPr txBox="1"/>
          <p:nvPr/>
        </p:nvSpPr>
        <p:spPr>
          <a:xfrm>
            <a:off x="229676" y="394560"/>
            <a:ext cx="227076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600"/>
              <a:buFont typeface="Arial"/>
              <a:buNone/>
            </a:pPr>
            <a:r>
              <a:rPr b="0" i="0" lang="pl-PL" sz="1600" u="none" cap="none" strike="noStrike">
                <a:solidFill>
                  <a:srgbClr val="7F7F7F"/>
                </a:solidFill>
                <a:latin typeface="Calibri"/>
                <a:ea typeface="Calibri"/>
                <a:cs typeface="Calibri"/>
                <a:sym typeface="Calibri"/>
              </a:rPr>
              <a:t>Investment</a:t>
            </a:r>
            <a:endParaRPr/>
          </a:p>
        </p:txBody>
      </p:sp>
      <p:sp>
        <p:nvSpPr>
          <p:cNvPr id="2095" name="Google Shape;2095;p211"/>
          <p:cNvSpPr txBox="1"/>
          <p:nvPr/>
        </p:nvSpPr>
        <p:spPr>
          <a:xfrm>
            <a:off x="7591325" y="451183"/>
            <a:ext cx="227076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600"/>
              <a:buFont typeface="Arial"/>
              <a:buNone/>
            </a:pPr>
            <a:r>
              <a:rPr b="0" i="0" lang="pl-PL" sz="1600" u="none" cap="none" strike="noStrike">
                <a:solidFill>
                  <a:srgbClr val="7F7F7F"/>
                </a:solidFill>
                <a:latin typeface="Calibri"/>
                <a:ea typeface="Calibri"/>
                <a:cs typeface="Calibri"/>
                <a:sym typeface="Calibri"/>
              </a:rPr>
              <a:t>Outcomes</a:t>
            </a:r>
            <a:endParaRPr b="0" i="0" sz="1600" u="none" cap="none" strike="noStrike">
              <a:solidFill>
                <a:srgbClr val="7F7F7F"/>
              </a:solidFill>
              <a:latin typeface="Calibri"/>
              <a:ea typeface="Calibri"/>
              <a:cs typeface="Calibri"/>
              <a:sym typeface="Calibri"/>
            </a:endParaRPr>
          </a:p>
        </p:txBody>
      </p:sp>
      <p:sp>
        <p:nvSpPr>
          <p:cNvPr id="2096" name="Google Shape;2096;p211"/>
          <p:cNvSpPr/>
          <p:nvPr/>
        </p:nvSpPr>
        <p:spPr>
          <a:xfrm>
            <a:off x="8189262" y="1928725"/>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Calibri"/>
                <a:ea typeface="Calibri"/>
                <a:cs typeface="Calibri"/>
                <a:sym typeface="Calibri"/>
              </a:rPr>
              <a:t>Sales Revenue</a:t>
            </a:r>
            <a:endParaRPr b="1" i="0" sz="1400" u="none" cap="none" strike="noStrike">
              <a:solidFill>
                <a:srgbClr val="FFFFFF"/>
              </a:solidFill>
              <a:latin typeface="Calibri"/>
              <a:ea typeface="Calibri"/>
              <a:cs typeface="Calibri"/>
              <a:sym typeface="Calibri"/>
            </a:endParaRPr>
          </a:p>
        </p:txBody>
      </p:sp>
      <p:sp>
        <p:nvSpPr>
          <p:cNvPr id="2097" name="Google Shape;2097;p211"/>
          <p:cNvSpPr/>
          <p:nvPr/>
        </p:nvSpPr>
        <p:spPr>
          <a:xfrm>
            <a:off x="8997572" y="1911841"/>
            <a:ext cx="855289"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Calibri"/>
                <a:ea typeface="Calibri"/>
                <a:cs typeface="Calibri"/>
                <a:sym typeface="Calibri"/>
              </a:rPr>
              <a:t>Market Share - Value</a:t>
            </a:r>
            <a:endParaRPr/>
          </a:p>
        </p:txBody>
      </p:sp>
      <p:sp>
        <p:nvSpPr>
          <p:cNvPr id="2098" name="Google Shape;2098;p211"/>
          <p:cNvSpPr/>
          <p:nvPr/>
        </p:nvSpPr>
        <p:spPr>
          <a:xfrm>
            <a:off x="9902769" y="1889555"/>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Calibri"/>
                <a:ea typeface="Calibri"/>
                <a:cs typeface="Calibri"/>
                <a:sym typeface="Calibri"/>
              </a:rPr>
              <a:t>Profit</a:t>
            </a:r>
            <a:endParaRPr/>
          </a:p>
        </p:txBody>
      </p:sp>
      <p:sp>
        <p:nvSpPr>
          <p:cNvPr id="2099" name="Google Shape;2099;p211"/>
          <p:cNvSpPr/>
          <p:nvPr/>
        </p:nvSpPr>
        <p:spPr>
          <a:xfrm>
            <a:off x="8189262" y="2807620"/>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Calibri"/>
                <a:ea typeface="Calibri"/>
                <a:cs typeface="Calibri"/>
                <a:sym typeface="Calibri"/>
              </a:rPr>
              <a:t>ROAS</a:t>
            </a:r>
            <a:endParaRPr/>
          </a:p>
        </p:txBody>
      </p:sp>
      <p:sp>
        <p:nvSpPr>
          <p:cNvPr id="2100" name="Google Shape;2100;p211"/>
          <p:cNvSpPr/>
          <p:nvPr/>
        </p:nvSpPr>
        <p:spPr>
          <a:xfrm>
            <a:off x="9047053" y="2768430"/>
            <a:ext cx="805807"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Calibri"/>
                <a:ea typeface="Calibri"/>
                <a:cs typeface="Calibri"/>
                <a:sym typeface="Calibri"/>
              </a:rPr>
              <a:t>Net Contribution [ROCE]</a:t>
            </a:r>
            <a:endParaRPr/>
          </a:p>
        </p:txBody>
      </p:sp>
      <p:sp>
        <p:nvSpPr>
          <p:cNvPr id="2101" name="Google Shape;2101;p211"/>
          <p:cNvSpPr/>
          <p:nvPr/>
        </p:nvSpPr>
        <p:spPr>
          <a:xfrm>
            <a:off x="9935671" y="2793334"/>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1" i="0" lang="pl-PL" sz="1050" u="none" cap="none" strike="noStrike">
                <a:solidFill>
                  <a:srgbClr val="FFFFFF"/>
                </a:solidFill>
                <a:latin typeface="Calibri"/>
                <a:ea typeface="Calibri"/>
                <a:cs typeface="Calibri"/>
                <a:sym typeface="Calibri"/>
              </a:rPr>
              <a:t>Price development/ Elasticity</a:t>
            </a:r>
            <a:endParaRPr b="1" i="0" sz="1050" u="none" cap="none" strike="noStrike">
              <a:solidFill>
                <a:srgbClr val="FFFFFF"/>
              </a:solidFill>
              <a:latin typeface="Calibri"/>
              <a:ea typeface="Calibri"/>
              <a:cs typeface="Calibri"/>
              <a:sym typeface="Calibri"/>
            </a:endParaRPr>
          </a:p>
        </p:txBody>
      </p:sp>
      <p:sp>
        <p:nvSpPr>
          <p:cNvPr id="2102" name="Google Shape;2102;p211"/>
          <p:cNvSpPr/>
          <p:nvPr/>
        </p:nvSpPr>
        <p:spPr>
          <a:xfrm>
            <a:off x="6505893" y="2847650"/>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pl-PL" sz="1400" u="none" cap="none" strike="noStrike">
                <a:solidFill>
                  <a:srgbClr val="FFFFFF"/>
                </a:solidFill>
                <a:latin typeface="Calibri"/>
                <a:ea typeface="Calibri"/>
                <a:cs typeface="Calibri"/>
                <a:sym typeface="Calibri"/>
              </a:rPr>
              <a:t>Preferece</a:t>
            </a:r>
            <a:endParaRPr b="1" i="0" sz="1400" u="none" cap="none" strike="noStrike">
              <a:solidFill>
                <a:srgbClr val="FFFFFF"/>
              </a:solidFill>
              <a:latin typeface="Calibri"/>
              <a:ea typeface="Calibri"/>
              <a:cs typeface="Calibri"/>
              <a:sym typeface="Calibri"/>
            </a:endParaRPr>
          </a:p>
        </p:txBody>
      </p:sp>
      <p:sp>
        <p:nvSpPr>
          <p:cNvPr id="2103" name="Google Shape;2103;p211"/>
          <p:cNvSpPr/>
          <p:nvPr/>
        </p:nvSpPr>
        <p:spPr>
          <a:xfrm>
            <a:off x="10735550" y="984284"/>
            <a:ext cx="1431230"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Relations</a:t>
            </a:r>
            <a:endParaRPr/>
          </a:p>
        </p:txBody>
      </p:sp>
      <p:sp>
        <p:nvSpPr>
          <p:cNvPr id="2104" name="Google Shape;2104;p211"/>
          <p:cNvSpPr/>
          <p:nvPr/>
        </p:nvSpPr>
        <p:spPr>
          <a:xfrm>
            <a:off x="10735550" y="1907425"/>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Calibri"/>
                <a:ea typeface="Calibri"/>
                <a:cs typeface="Calibri"/>
                <a:sym typeface="Calibri"/>
              </a:rPr>
              <a:t>Customer Satisfaction</a:t>
            </a:r>
            <a:endParaRPr b="1" i="0" sz="1100" u="none" cap="none" strike="noStrike">
              <a:solidFill>
                <a:srgbClr val="FFFFFF"/>
              </a:solidFill>
              <a:latin typeface="Calibri"/>
              <a:ea typeface="Calibri"/>
              <a:cs typeface="Calibri"/>
              <a:sym typeface="Calibri"/>
            </a:endParaRPr>
          </a:p>
        </p:txBody>
      </p:sp>
      <p:sp>
        <p:nvSpPr>
          <p:cNvPr id="2105" name="Google Shape;2105;p211"/>
          <p:cNvSpPr/>
          <p:nvPr/>
        </p:nvSpPr>
        <p:spPr>
          <a:xfrm>
            <a:off x="11480661" y="1907425"/>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Calibri"/>
                <a:ea typeface="Calibri"/>
                <a:cs typeface="Calibri"/>
                <a:sym typeface="Calibri"/>
              </a:rPr>
              <a:t>Recomendation [NPS]</a:t>
            </a:r>
            <a:endParaRPr/>
          </a:p>
        </p:txBody>
      </p:sp>
      <p:sp>
        <p:nvSpPr>
          <p:cNvPr id="2106" name="Google Shape;2106;p211"/>
          <p:cNvSpPr/>
          <p:nvPr/>
        </p:nvSpPr>
        <p:spPr>
          <a:xfrm>
            <a:off x="10769778" y="2789373"/>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Calibri"/>
                <a:ea typeface="Calibri"/>
                <a:cs typeface="Calibri"/>
                <a:sym typeface="Calibri"/>
              </a:rPr>
              <a:t>Avg Customer Value</a:t>
            </a:r>
            <a:endParaRPr/>
          </a:p>
        </p:txBody>
      </p:sp>
      <p:sp>
        <p:nvSpPr>
          <p:cNvPr id="2107" name="Google Shape;2107;p211"/>
          <p:cNvSpPr/>
          <p:nvPr/>
        </p:nvSpPr>
        <p:spPr>
          <a:xfrm>
            <a:off x="2785749" y="3731578"/>
            <a:ext cx="2601633" cy="585315"/>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Arial"/>
              <a:buNone/>
            </a:pPr>
            <a:r>
              <a:rPr b="1" i="0" lang="pl-PL" sz="1600" u="none" cap="none" strike="noStrike">
                <a:solidFill>
                  <a:srgbClr val="FFFFFF"/>
                </a:solidFill>
                <a:latin typeface="Calibri"/>
                <a:ea typeface="Calibri"/>
                <a:cs typeface="Calibri"/>
                <a:sym typeface="Calibri"/>
              </a:rPr>
              <a:t>Digital &amp; Media Performance</a:t>
            </a:r>
            <a:endParaRPr/>
          </a:p>
        </p:txBody>
      </p:sp>
      <p:sp>
        <p:nvSpPr>
          <p:cNvPr id="2108" name="Google Shape;2108;p211"/>
          <p:cNvSpPr/>
          <p:nvPr/>
        </p:nvSpPr>
        <p:spPr>
          <a:xfrm>
            <a:off x="2800812" y="4385094"/>
            <a:ext cx="824470" cy="796228"/>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1" i="0" lang="pl-PL" sz="1050" u="none" cap="none" strike="noStrike">
                <a:solidFill>
                  <a:srgbClr val="FFFFFF"/>
                </a:solidFill>
                <a:latin typeface="Calibri"/>
                <a:ea typeface="Calibri"/>
                <a:cs typeface="Calibri"/>
                <a:sym typeface="Calibri"/>
              </a:rPr>
              <a:t>E-commerce/ Conversion</a:t>
            </a:r>
            <a:endParaRPr/>
          </a:p>
        </p:txBody>
      </p:sp>
      <p:sp>
        <p:nvSpPr>
          <p:cNvPr id="2109" name="Google Shape;2109;p211"/>
          <p:cNvSpPr/>
          <p:nvPr/>
        </p:nvSpPr>
        <p:spPr>
          <a:xfrm>
            <a:off x="3702144" y="4406864"/>
            <a:ext cx="824470" cy="796228"/>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Calibri"/>
                <a:ea typeface="Calibri"/>
                <a:cs typeface="Calibri"/>
                <a:sym typeface="Calibri"/>
              </a:rPr>
              <a:t>Share of search</a:t>
            </a:r>
            <a:endParaRPr b="1" i="0" sz="1200" u="none" cap="none" strike="noStrike">
              <a:solidFill>
                <a:srgbClr val="FFFFFF"/>
              </a:solidFill>
              <a:latin typeface="Calibri"/>
              <a:ea typeface="Calibri"/>
              <a:cs typeface="Calibri"/>
              <a:sym typeface="Calibri"/>
            </a:endParaRPr>
          </a:p>
        </p:txBody>
      </p:sp>
      <p:sp>
        <p:nvSpPr>
          <p:cNvPr id="2110" name="Google Shape;2110;p211"/>
          <p:cNvSpPr/>
          <p:nvPr/>
        </p:nvSpPr>
        <p:spPr>
          <a:xfrm>
            <a:off x="4603476" y="4406864"/>
            <a:ext cx="824470" cy="796228"/>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1" i="0" lang="pl-PL" sz="1200" u="none" cap="none" strike="noStrike">
                <a:solidFill>
                  <a:srgbClr val="FFFFFF"/>
                </a:solidFill>
                <a:latin typeface="Calibri"/>
                <a:ea typeface="Calibri"/>
                <a:cs typeface="Calibri"/>
                <a:sym typeface="Calibri"/>
              </a:rPr>
              <a:t>Engagement/[Content Interest]</a:t>
            </a:r>
            <a:endParaRPr/>
          </a:p>
        </p:txBody>
      </p:sp>
      <p:sp>
        <p:nvSpPr>
          <p:cNvPr id="2111" name="Google Shape;2111;p211"/>
          <p:cNvSpPr/>
          <p:nvPr/>
        </p:nvSpPr>
        <p:spPr>
          <a:xfrm>
            <a:off x="2805164" y="5234173"/>
            <a:ext cx="824470" cy="720721"/>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1" i="0" lang="pl-PL" sz="1050" u="none" cap="none" strike="noStrike">
                <a:solidFill>
                  <a:srgbClr val="FFFFFF"/>
                </a:solidFill>
                <a:latin typeface="Calibri"/>
                <a:ea typeface="Calibri"/>
                <a:cs typeface="Calibri"/>
                <a:sym typeface="Calibri"/>
              </a:rPr>
              <a:t>Cost Efficiency [CPRP,CPL etc]</a:t>
            </a:r>
            <a:endParaRPr/>
          </a:p>
        </p:txBody>
      </p:sp>
      <p:sp>
        <p:nvSpPr>
          <p:cNvPr id="2112" name="Google Shape;2112;p211"/>
          <p:cNvSpPr/>
          <p:nvPr/>
        </p:nvSpPr>
        <p:spPr>
          <a:xfrm>
            <a:off x="3723917" y="5273359"/>
            <a:ext cx="824470" cy="720721"/>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Arial"/>
              <a:buNone/>
            </a:pPr>
            <a:r>
              <a:rPr b="1" i="0" lang="pl-PL" sz="1050" u="none" cap="none" strike="noStrike">
                <a:solidFill>
                  <a:srgbClr val="FFFFFF"/>
                </a:solidFill>
                <a:latin typeface="Calibri"/>
                <a:ea typeface="Calibri"/>
                <a:cs typeface="Calibri"/>
                <a:sym typeface="Calibri"/>
              </a:rPr>
              <a:t>Ad Verification</a:t>
            </a:r>
            <a:endParaRPr b="1" i="0" sz="1050" u="none" cap="none" strike="noStrike">
              <a:solidFill>
                <a:srgbClr val="FFFFFF"/>
              </a:solidFill>
              <a:latin typeface="Calibri"/>
              <a:ea typeface="Calibri"/>
              <a:cs typeface="Calibri"/>
              <a:sym typeface="Calibri"/>
            </a:endParaRPr>
          </a:p>
        </p:txBody>
      </p:sp>
      <p:sp>
        <p:nvSpPr>
          <p:cNvPr id="2113" name="Google Shape;2113;p211"/>
          <p:cNvSpPr/>
          <p:nvPr/>
        </p:nvSpPr>
        <p:spPr>
          <a:xfrm>
            <a:off x="11488236" y="2793724"/>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rPr b="1" i="0" lang="pl-PL" sz="1100" u="none" cap="none" strike="noStrike">
                <a:solidFill>
                  <a:srgbClr val="FFFFFF"/>
                </a:solidFill>
                <a:latin typeface="Calibri"/>
                <a:ea typeface="Calibri"/>
                <a:cs typeface="Calibri"/>
                <a:sym typeface="Calibri"/>
              </a:rPr>
              <a:t>CLV</a:t>
            </a:r>
            <a:endParaRPr/>
          </a:p>
        </p:txBody>
      </p:sp>
      <p:sp>
        <p:nvSpPr>
          <p:cNvPr id="2114" name="Google Shape;2114;p211"/>
          <p:cNvSpPr txBox="1"/>
          <p:nvPr/>
        </p:nvSpPr>
        <p:spPr>
          <a:xfrm>
            <a:off x="3068752" y="399643"/>
            <a:ext cx="227076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600"/>
              <a:buFont typeface="Arial"/>
              <a:buNone/>
            </a:pPr>
            <a:r>
              <a:rPr b="0" i="0" lang="pl-PL" sz="1600" u="none" cap="none" strike="noStrike">
                <a:solidFill>
                  <a:srgbClr val="7F7F7F"/>
                </a:solidFill>
                <a:latin typeface="Calibri"/>
                <a:ea typeface="Calibri"/>
                <a:cs typeface="Calibri"/>
                <a:sym typeface="Calibri"/>
              </a:rPr>
              <a:t>Actions</a:t>
            </a:r>
            <a:endParaRPr/>
          </a:p>
        </p:txBody>
      </p:sp>
      <p:sp>
        <p:nvSpPr>
          <p:cNvPr id="2115" name="Google Shape;2115;p211"/>
          <p:cNvSpPr/>
          <p:nvPr/>
        </p:nvSpPr>
        <p:spPr>
          <a:xfrm rot="5400000">
            <a:off x="8651717" y="-2298305"/>
            <a:ext cx="233614" cy="6324444"/>
          </a:xfrm>
          <a:prstGeom prst="rightBrace">
            <a:avLst>
              <a:gd fmla="val 8333" name="adj1"/>
              <a:gd fmla="val 50000" name="adj2"/>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6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5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Motyw pakietu Office">
  <a:themeElements>
    <a:clrScheme name="Pakiet 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3_Motyw pakietu Office">
  <a:themeElements>
    <a:clrScheme name="INSUMMIT">
      <a:dk1>
        <a:srgbClr val="000000"/>
      </a:dk1>
      <a:lt1>
        <a:srgbClr val="FFFFFF"/>
      </a:lt1>
      <a:dk2>
        <a:srgbClr val="000000"/>
      </a:dk2>
      <a:lt2>
        <a:srgbClr val="E7E6E6"/>
      </a:lt2>
      <a:accent1>
        <a:srgbClr val="00AFFF"/>
      </a:accent1>
      <a:accent2>
        <a:srgbClr val="FF00EC"/>
      </a:accent2>
      <a:accent3>
        <a:srgbClr val="00D380"/>
      </a:accent3>
      <a:accent4>
        <a:srgbClr val="FFF000"/>
      </a:accent4>
      <a:accent5>
        <a:srgbClr val="FF8B00"/>
      </a:accent5>
      <a:accent6>
        <a:srgbClr val="FFFFFF"/>
      </a:accent6>
      <a:hlink>
        <a:srgbClr val="000000"/>
      </a:hlink>
      <a:folHlink>
        <a:srgbClr val="FF00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2023-09-01T07:23:31Z</dcterms:created>
  <dc:creator>Elzbieta Gorajewska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41da7a-79c1-417c-b408-16c0bfe99fca_Enabled">
    <vt:lpwstr>true</vt:lpwstr>
  </property>
  <property fmtid="{D5CDD505-2E9C-101B-9397-08002B2CF9AE}" pid="3" name="MSIP_Label_3741da7a-79c1-417c-b408-16c0bfe99fca_SetDate">
    <vt:lpwstr>2024-05-31T08:20:40Z</vt:lpwstr>
  </property>
  <property fmtid="{D5CDD505-2E9C-101B-9397-08002B2CF9AE}" pid="4" name="MSIP_Label_3741da7a-79c1-417c-b408-16c0bfe99fca_Method">
    <vt:lpwstr>Standard</vt:lpwstr>
  </property>
  <property fmtid="{D5CDD505-2E9C-101B-9397-08002B2CF9AE}" pid="5" name="MSIP_Label_3741da7a-79c1-417c-b408-16c0bfe99fca_Name">
    <vt:lpwstr>Internal Only - Amber</vt:lpwstr>
  </property>
  <property fmtid="{D5CDD505-2E9C-101B-9397-08002B2CF9AE}" pid="6" name="MSIP_Label_3741da7a-79c1-417c-b408-16c0bfe99fca_SiteId">
    <vt:lpwstr>1e355c04-e0a4-42ed-8e2d-7351591f0ef1</vt:lpwstr>
  </property>
  <property fmtid="{D5CDD505-2E9C-101B-9397-08002B2CF9AE}" pid="7" name="MSIP_Label_3741da7a-79c1-417c-b408-16c0bfe99fca_ActionId">
    <vt:lpwstr>ea04ea8b-b5ee-4cd8-a183-d4008a6c18e1</vt:lpwstr>
  </property>
  <property fmtid="{D5CDD505-2E9C-101B-9397-08002B2CF9AE}" pid="8" name="MSIP_Label_3741da7a-79c1-417c-b408-16c0bfe99fca_ContentBits">
    <vt:lpwstr>0</vt:lpwstr>
  </property>
</Properties>
</file>