
<file path=[Content_Types].xml><?xml version="1.0" encoding="utf-8"?>
<Types xmlns="http://schemas.openxmlformats.org/package/2006/content-types">
  <Default ContentType="application/vnd.openxmlformats-officedocument.vmlDrawing" Extension="vml"/>
  <Default ContentType="application/x-fontdata" Extension="fntdata"/>
  <Default ContentType="application/xml" Extension="xml"/>
  <Default ContentType="image/png" Extension="png"/>
  <Default ContentType="application/vnd.openxmlformats-officedocument.wordprocessingml.document" Extension="docx"/>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wordprocessingml.document" PartName="/ppt/embeddings/Microsoft_Office_Word_Document1.docx"/>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9" r:id="rId5"/>
    <p:sldMasterId id="214748369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y="6858000" cx="12192000"/>
  <p:notesSz cx="6858000" cy="9144000"/>
  <p:embeddedFontLst>
    <p:embeddedFont>
      <p:font typeface="Century Gothic"/>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hc2xiEFzT78ScRZzCZHzRf3AL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3F4F683-05FD-4C6A-8075-FB5C56E18393}">
  <a:tblStyle styleId="{D3F4F683-05FD-4C6A-8075-FB5C56E1839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font" Target="fonts/CenturyGothic-regular.fntdata"/><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CenturyGothic-italic.fntdata"/><Relationship Id="rId14" Type="http://schemas.openxmlformats.org/officeDocument/2006/relationships/slide" Target="slides/slide7.xml"/><Relationship Id="rId36" Type="http://schemas.openxmlformats.org/officeDocument/2006/relationships/font" Target="fonts/CenturyGothic-bold.fntdata"/><Relationship Id="rId17" Type="http://schemas.openxmlformats.org/officeDocument/2006/relationships/slide" Target="slides/slide10.xml"/><Relationship Id="rId39" Type="http://customschemas.google.com/relationships/presentationmetadata" Target="metadata"/><Relationship Id="rId16" Type="http://schemas.openxmlformats.org/officeDocument/2006/relationships/slide" Target="slides/slide9.xml"/><Relationship Id="rId38" Type="http://schemas.openxmlformats.org/officeDocument/2006/relationships/font" Target="fonts/CenturyGothic-boldItalic.fntdata"/><Relationship Id="rId19" Type="http://schemas.openxmlformats.org/officeDocument/2006/relationships/slide" Target="slides/slide12.xml"/><Relationship Id="rId18"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3" name="Google Shape;46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9" name="Google Shape;47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9" name="Google Shape;50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6" name="Google Shape;51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5" name="Google Shape;545;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52" name="Google Shape;552;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566" name="Google Shape;566;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eb970d40a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580" name="Google Shape;580;g2eb970d40a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e9af20f9fc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588" name="Google Shape;588;g2e9af20f9fc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2eb970d40ad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595" name="Google Shape;595;g2eb970d40ad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157073d6b7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603" name="Google Shape;603;g2157073d6b7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eabc92021b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612" name="Google Shape;612;g2eabc92021b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eabc92021b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621" name="Google Shape;621;g2eabc92021b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2157073d6b7_1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630" name="Google Shape;630;g2157073d6b7_1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e9af20f9fc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638" name="Google Shape;638;g2e9af20f9fc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e9af20f9fc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5" name="Google Shape;645;g2e9af20f9fc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eb970d40ad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2" name="Google Shape;652;g2eb970d40ad_0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Iza: 14,16, Brand Awareness, brandlift cross media</a:t>
            </a:r>
            <a:endParaRPr/>
          </a:p>
          <a:p>
            <a:pPr indent="0" lvl="0" marL="0" rtl="0" algn="l">
              <a:lnSpc>
                <a:spcPct val="100000"/>
              </a:lnSpc>
              <a:spcBef>
                <a:spcPts val="0"/>
              </a:spcBef>
              <a:spcAft>
                <a:spcPts val="0"/>
              </a:spcAft>
              <a:buSzPts val="1100"/>
              <a:buNone/>
            </a:pPr>
            <a:r>
              <a:rPr lang="pl-PL"/>
              <a:t>Piotr: </a:t>
            </a:r>
            <a:endParaRPr/>
          </a:p>
          <a:p>
            <a:pPr indent="0" lvl="0" marL="0" rtl="0" algn="l">
              <a:lnSpc>
                <a:spcPct val="100000"/>
              </a:lnSpc>
              <a:spcBef>
                <a:spcPts val="0"/>
              </a:spcBef>
              <a:spcAft>
                <a:spcPts val="0"/>
              </a:spcAft>
              <a:buSzPts val="1100"/>
              <a:buNone/>
            </a:pPr>
            <a:r>
              <a:rPr lang="pl-PL"/>
              <a:t>Ania: Efficiency Metrics. CPM</a:t>
            </a:r>
            <a:endParaRPr/>
          </a:p>
        </p:txBody>
      </p:sp>
      <p:sp>
        <p:nvSpPr>
          <p:cNvPr id="660" name="Google Shape;660;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e9af20f9fc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674" name="Google Shape;674;g2e9af20f9fc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2e9af20f9fc_0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683" name="Google Shape;683;g2e9af20f9fc_0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e9af20f9fc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692" name="Google Shape;692;g2e9af20f9fc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2e9af20f9fc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701" name="Google Shape;701;g2e9af20f9fc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2e9af20f9fc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710" name="Google Shape;710;g2e9af20f9fc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2e9af20f9fc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719" name="Google Shape;719;g2e9af20f9fc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e9af20f9fc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728" name="Google Shape;728;g2e9af20f9fc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2e9af20f9fc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737" name="Google Shape;737;g2e9af20f9fc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11" name="Shape 11"/>
        <p:cNvGrpSpPr/>
        <p:nvPr/>
      </p:nvGrpSpPr>
      <p:grpSpPr>
        <a:xfrm>
          <a:off x="0" y="0"/>
          <a:ext cx="0" cy="0"/>
          <a:chOff x="0" y="0"/>
          <a:chExt cx="0" cy="0"/>
        </a:xfrm>
      </p:grpSpPr>
      <p:sp>
        <p:nvSpPr>
          <p:cNvPr id="12" name="Google Shape;12;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type="titleOnly">
  <p:cSld name="TITLE_ONLY">
    <p:spTree>
      <p:nvGrpSpPr>
        <p:cNvPr id="17" name="Shape 17"/>
        <p:cNvGrpSpPr/>
        <p:nvPr/>
      </p:nvGrpSpPr>
      <p:grpSpPr>
        <a:xfrm>
          <a:off x="0" y="0"/>
          <a:ext cx="0" cy="0"/>
          <a:chOff x="0" y="0"/>
          <a:chExt cx="0" cy="0"/>
        </a:xfrm>
      </p:grpSpPr>
      <p:sp>
        <p:nvSpPr>
          <p:cNvPr id="18" name="Google Shape;18;p18"/>
          <p:cNvSpPr/>
          <p:nvPr>
            <p:ph idx="2" type="pic"/>
          </p:nvPr>
        </p:nvSpPr>
        <p:spPr>
          <a:xfrm>
            <a:off x="0" y="2"/>
            <a:ext cx="12192000" cy="6857998"/>
          </a:xfrm>
          <a:prstGeom prst="rect">
            <a:avLst/>
          </a:prstGeom>
          <a:solidFill>
            <a:schemeClr val="lt1"/>
          </a:solidFill>
          <a:ln>
            <a:noFill/>
          </a:ln>
        </p:spPr>
      </p:sp>
      <p:sp>
        <p:nvSpPr>
          <p:cNvPr id="19" name="Google Shape;19;p18"/>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8"/>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21" name="Shape 21"/>
        <p:cNvGrpSpPr/>
        <p:nvPr/>
      </p:nvGrpSpPr>
      <p:grpSpPr>
        <a:xfrm>
          <a:off x="0" y="0"/>
          <a:ext cx="0" cy="0"/>
          <a:chOff x="0" y="0"/>
          <a:chExt cx="0" cy="0"/>
        </a:xfrm>
      </p:grpSpPr>
      <p:sp>
        <p:nvSpPr>
          <p:cNvPr id="22" name="Google Shape;22;p60"/>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 name="Google Shape;23;p60"/>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0"/>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 name="Google Shape;25;p60"/>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6" name="Google Shape;26;p60"/>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27" name="Shape 27"/>
        <p:cNvGrpSpPr/>
        <p:nvPr/>
      </p:nvGrpSpPr>
      <p:grpSpPr>
        <a:xfrm>
          <a:off x="0" y="0"/>
          <a:ext cx="0" cy="0"/>
          <a:chOff x="0" y="0"/>
          <a:chExt cx="0" cy="0"/>
        </a:xfrm>
      </p:grpSpPr>
      <p:sp>
        <p:nvSpPr>
          <p:cNvPr id="28" name="Google Shape;28;p6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61"/>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0" name="Google Shape;30;p61"/>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1" name="Google Shape;31;p61"/>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 name="Google Shape;32;p61"/>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 name="Google Shape;33;p61"/>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4" name="Google Shape;34;p61"/>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5" name="Google Shape;35;p61"/>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 name="Google Shape;36;p61"/>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 name="Google Shape;37;p61"/>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 name="Google Shape;38;p61"/>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 name="Google Shape;39;p61"/>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 name="Google Shape;40;p61"/>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 name="Google Shape;41;p61"/>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 name="Google Shape;42;p61"/>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 name="Google Shape;43;p61"/>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 name="Google Shape;44;p61"/>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45" name="Shape 45"/>
        <p:cNvGrpSpPr/>
        <p:nvPr/>
      </p:nvGrpSpPr>
      <p:grpSpPr>
        <a:xfrm>
          <a:off x="0" y="0"/>
          <a:ext cx="0" cy="0"/>
          <a:chOff x="0" y="0"/>
          <a:chExt cx="0" cy="0"/>
        </a:xfrm>
      </p:grpSpPr>
      <p:sp>
        <p:nvSpPr>
          <p:cNvPr id="46" name="Google Shape;46;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8" name="Google Shape;4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51" name="Shape 51"/>
        <p:cNvGrpSpPr/>
        <p:nvPr/>
      </p:nvGrpSpPr>
      <p:grpSpPr>
        <a:xfrm>
          <a:off x="0" y="0"/>
          <a:ext cx="0" cy="0"/>
          <a:chOff x="0" y="0"/>
          <a:chExt cx="0" cy="0"/>
        </a:xfrm>
      </p:grpSpPr>
      <p:sp>
        <p:nvSpPr>
          <p:cNvPr id="52" name="Google Shape;52;p62"/>
          <p:cNvSpPr/>
          <p:nvPr>
            <p:ph idx="2" type="pic"/>
          </p:nvPr>
        </p:nvSpPr>
        <p:spPr>
          <a:xfrm>
            <a:off x="0" y="2"/>
            <a:ext cx="12192000" cy="6857998"/>
          </a:xfrm>
          <a:prstGeom prst="rect">
            <a:avLst/>
          </a:prstGeom>
          <a:solidFill>
            <a:schemeClr val="dk1"/>
          </a:solidFill>
          <a:ln>
            <a:noFill/>
          </a:ln>
        </p:spPr>
      </p:sp>
      <p:sp>
        <p:nvSpPr>
          <p:cNvPr id="53" name="Google Shape;53;p62"/>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62"/>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55" name="Shape 55"/>
        <p:cNvGrpSpPr/>
        <p:nvPr/>
      </p:nvGrpSpPr>
      <p:grpSpPr>
        <a:xfrm>
          <a:off x="0" y="0"/>
          <a:ext cx="0" cy="0"/>
          <a:chOff x="0" y="0"/>
          <a:chExt cx="0" cy="0"/>
        </a:xfrm>
      </p:grpSpPr>
      <p:sp>
        <p:nvSpPr>
          <p:cNvPr id="56" name="Google Shape;56;p63"/>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 name="Google Shape;57;p63"/>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3"/>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 name="Google Shape;59;p63"/>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60" name="Shape 60"/>
        <p:cNvGrpSpPr/>
        <p:nvPr/>
      </p:nvGrpSpPr>
      <p:grpSpPr>
        <a:xfrm>
          <a:off x="0" y="0"/>
          <a:ext cx="0" cy="0"/>
          <a:chOff x="0" y="0"/>
          <a:chExt cx="0" cy="0"/>
        </a:xfrm>
      </p:grpSpPr>
      <p:sp>
        <p:nvSpPr>
          <p:cNvPr id="61" name="Google Shape;61;p64"/>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 name="Google Shape;62;p64"/>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64"/>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64"/>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65" name="Shape 65"/>
        <p:cNvGrpSpPr/>
        <p:nvPr/>
      </p:nvGrpSpPr>
      <p:grpSpPr>
        <a:xfrm>
          <a:off x="0" y="0"/>
          <a:ext cx="0" cy="0"/>
          <a:chOff x="0" y="0"/>
          <a:chExt cx="0" cy="0"/>
        </a:xfrm>
      </p:grpSpPr>
      <p:sp>
        <p:nvSpPr>
          <p:cNvPr id="66" name="Google Shape;66;p65"/>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65"/>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65"/>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65"/>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70" name="Shape 70"/>
        <p:cNvGrpSpPr/>
        <p:nvPr/>
      </p:nvGrpSpPr>
      <p:grpSpPr>
        <a:xfrm>
          <a:off x="0" y="0"/>
          <a:ext cx="0" cy="0"/>
          <a:chOff x="0" y="0"/>
          <a:chExt cx="0" cy="0"/>
        </a:xfrm>
      </p:grpSpPr>
      <p:sp>
        <p:nvSpPr>
          <p:cNvPr id="71" name="Google Shape;71;p66"/>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66"/>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6"/>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66"/>
          <p:cNvSpPr/>
          <p:nvPr>
            <p:ph idx="2" type="pic"/>
          </p:nvPr>
        </p:nvSpPr>
        <p:spPr>
          <a:xfrm>
            <a:off x="7724308" y="538222"/>
            <a:ext cx="3981554" cy="5775767"/>
          </a:xfrm>
          <a:prstGeom prst="rect">
            <a:avLst/>
          </a:prstGeom>
          <a:noFill/>
          <a:ln>
            <a:noFill/>
          </a:ln>
        </p:spPr>
      </p:sp>
      <p:sp>
        <p:nvSpPr>
          <p:cNvPr id="75" name="Google Shape;75;p66"/>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76" name="Shape 76"/>
        <p:cNvGrpSpPr/>
        <p:nvPr/>
      </p:nvGrpSpPr>
      <p:grpSpPr>
        <a:xfrm>
          <a:off x="0" y="0"/>
          <a:ext cx="0" cy="0"/>
          <a:chOff x="0" y="0"/>
          <a:chExt cx="0" cy="0"/>
        </a:xfrm>
      </p:grpSpPr>
      <p:sp>
        <p:nvSpPr>
          <p:cNvPr id="77" name="Google Shape;77;p67"/>
          <p:cNvSpPr/>
          <p:nvPr>
            <p:ph idx="2" type="pic"/>
          </p:nvPr>
        </p:nvSpPr>
        <p:spPr>
          <a:xfrm>
            <a:off x="7308808" y="2"/>
            <a:ext cx="4883192" cy="6857998"/>
          </a:xfrm>
          <a:prstGeom prst="rect">
            <a:avLst/>
          </a:prstGeom>
          <a:noFill/>
          <a:ln>
            <a:noFill/>
          </a:ln>
        </p:spPr>
      </p:sp>
      <p:sp>
        <p:nvSpPr>
          <p:cNvPr id="78" name="Google Shape;78;p67"/>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67"/>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0" name="Google Shape;80;p67"/>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67"/>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82" name="Shape 82"/>
        <p:cNvGrpSpPr/>
        <p:nvPr/>
      </p:nvGrpSpPr>
      <p:grpSpPr>
        <a:xfrm>
          <a:off x="0" y="0"/>
          <a:ext cx="0" cy="0"/>
          <a:chOff x="0" y="0"/>
          <a:chExt cx="0" cy="0"/>
        </a:xfrm>
      </p:grpSpPr>
      <p:sp>
        <p:nvSpPr>
          <p:cNvPr id="83" name="Google Shape;83;p68"/>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68"/>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 name="Google Shape;85;p68"/>
          <p:cNvSpPr/>
          <p:nvPr>
            <p:ph idx="2" type="pic"/>
          </p:nvPr>
        </p:nvSpPr>
        <p:spPr>
          <a:xfrm>
            <a:off x="4758955" y="1690686"/>
            <a:ext cx="2093788" cy="2518706"/>
          </a:xfrm>
          <a:prstGeom prst="rect">
            <a:avLst/>
          </a:prstGeom>
          <a:noFill/>
          <a:ln>
            <a:noFill/>
          </a:ln>
        </p:spPr>
      </p:sp>
      <p:sp>
        <p:nvSpPr>
          <p:cNvPr id="86" name="Google Shape;86;p68"/>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7" name="Google Shape;87;p68"/>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 name="Google Shape;88;p68"/>
          <p:cNvSpPr/>
          <p:nvPr>
            <p:ph idx="4" type="pic"/>
          </p:nvPr>
        </p:nvSpPr>
        <p:spPr>
          <a:xfrm>
            <a:off x="7223631" y="1690685"/>
            <a:ext cx="2093788" cy="2518706"/>
          </a:xfrm>
          <a:prstGeom prst="rect">
            <a:avLst/>
          </a:prstGeom>
          <a:noFill/>
          <a:ln>
            <a:noFill/>
          </a:ln>
        </p:spPr>
      </p:sp>
      <p:sp>
        <p:nvSpPr>
          <p:cNvPr id="89" name="Google Shape;89;p68"/>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 name="Google Shape;90;p68"/>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 name="Google Shape;91;p68"/>
          <p:cNvSpPr/>
          <p:nvPr>
            <p:ph idx="6" type="pic"/>
          </p:nvPr>
        </p:nvSpPr>
        <p:spPr>
          <a:xfrm>
            <a:off x="9688307" y="1690684"/>
            <a:ext cx="2093788" cy="2518706"/>
          </a:xfrm>
          <a:prstGeom prst="rect">
            <a:avLst/>
          </a:prstGeom>
          <a:noFill/>
          <a:ln>
            <a:noFill/>
          </a:ln>
        </p:spPr>
      </p:sp>
      <p:sp>
        <p:nvSpPr>
          <p:cNvPr id="92" name="Google Shape;92;p68"/>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 name="Google Shape;93;p68"/>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94" name="Shape 94"/>
        <p:cNvGrpSpPr/>
        <p:nvPr/>
      </p:nvGrpSpPr>
      <p:grpSpPr>
        <a:xfrm>
          <a:off x="0" y="0"/>
          <a:ext cx="0" cy="0"/>
          <a:chOff x="0" y="0"/>
          <a:chExt cx="0" cy="0"/>
        </a:xfrm>
      </p:grpSpPr>
      <p:sp>
        <p:nvSpPr>
          <p:cNvPr id="95" name="Google Shape;95;p69"/>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69"/>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7" name="Google Shape;97;p69"/>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 name="Google Shape;98;p69"/>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9" name="Google Shape;99;p69"/>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 name="Google Shape;100;p69"/>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1" name="Google Shape;101;p69"/>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2" name="Google Shape;102;p69"/>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 name="Google Shape;103;p69"/>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69"/>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 name="Google Shape;105;p69"/>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6" name="Google Shape;106;p69"/>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 name="Google Shape;107;p69"/>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 name="Google Shape;108;p69"/>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 name="Google Shape;109;p69"/>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0" name="Google Shape;110;p69"/>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1" name="Google Shape;111;p69"/>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112" name="Shape 112"/>
        <p:cNvGrpSpPr/>
        <p:nvPr/>
      </p:nvGrpSpPr>
      <p:grpSpPr>
        <a:xfrm>
          <a:off x="0" y="0"/>
          <a:ext cx="0" cy="0"/>
          <a:chOff x="0" y="0"/>
          <a:chExt cx="0" cy="0"/>
        </a:xfrm>
      </p:grpSpPr>
      <p:sp>
        <p:nvSpPr>
          <p:cNvPr id="113" name="Google Shape;113;p70"/>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4" name="Google Shape;114;p70"/>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115" name="Shape 115"/>
        <p:cNvGrpSpPr/>
        <p:nvPr/>
      </p:nvGrpSpPr>
      <p:grpSpPr>
        <a:xfrm>
          <a:off x="0" y="0"/>
          <a:ext cx="0" cy="0"/>
          <a:chOff x="0" y="0"/>
          <a:chExt cx="0" cy="0"/>
        </a:xfrm>
      </p:grpSpPr>
      <p:sp>
        <p:nvSpPr>
          <p:cNvPr id="116" name="Google Shape;11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122" name="Shape 122"/>
        <p:cNvGrpSpPr/>
        <p:nvPr/>
      </p:nvGrpSpPr>
      <p:grpSpPr>
        <a:xfrm>
          <a:off x="0" y="0"/>
          <a:ext cx="0" cy="0"/>
          <a:chOff x="0" y="0"/>
          <a:chExt cx="0" cy="0"/>
        </a:xfrm>
      </p:grpSpPr>
      <p:sp>
        <p:nvSpPr>
          <p:cNvPr id="123" name="Google Shape;123;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131" name="Shape 131"/>
        <p:cNvGrpSpPr/>
        <p:nvPr/>
      </p:nvGrpSpPr>
      <p:grpSpPr>
        <a:xfrm>
          <a:off x="0" y="0"/>
          <a:ext cx="0" cy="0"/>
          <a:chOff x="0" y="0"/>
          <a:chExt cx="0" cy="0"/>
        </a:xfrm>
      </p:grpSpPr>
      <p:sp>
        <p:nvSpPr>
          <p:cNvPr id="132" name="Google Shape;132;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4" name="Google Shape;134;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138" name="Shape 138"/>
        <p:cNvGrpSpPr/>
        <p:nvPr/>
      </p:nvGrpSpPr>
      <p:grpSpPr>
        <a:xfrm>
          <a:off x="0" y="0"/>
          <a:ext cx="0" cy="0"/>
          <a:chOff x="0" y="0"/>
          <a:chExt cx="0" cy="0"/>
        </a:xfrm>
      </p:grpSpPr>
      <p:sp>
        <p:nvSpPr>
          <p:cNvPr id="139" name="Google Shape;139;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21"/>
          <p:cNvSpPr/>
          <p:nvPr>
            <p:ph idx="2" type="pic"/>
          </p:nvPr>
        </p:nvSpPr>
        <p:spPr>
          <a:xfrm>
            <a:off x="5183188" y="987425"/>
            <a:ext cx="6172200" cy="4873625"/>
          </a:xfrm>
          <a:prstGeom prst="rect">
            <a:avLst/>
          </a:prstGeom>
          <a:noFill/>
          <a:ln>
            <a:noFill/>
          </a:ln>
        </p:spPr>
      </p:sp>
      <p:sp>
        <p:nvSpPr>
          <p:cNvPr id="141" name="Google Shape;141;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2" name="Google Shape;142;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145" name="Shape 145"/>
        <p:cNvGrpSpPr/>
        <p:nvPr/>
      </p:nvGrpSpPr>
      <p:grpSpPr>
        <a:xfrm>
          <a:off x="0" y="0"/>
          <a:ext cx="0" cy="0"/>
          <a:chOff x="0" y="0"/>
          <a:chExt cx="0" cy="0"/>
        </a:xfrm>
      </p:grpSpPr>
      <p:sp>
        <p:nvSpPr>
          <p:cNvPr id="146" name="Google Shape;14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151" name="Shape 151"/>
        <p:cNvGrpSpPr/>
        <p:nvPr/>
      </p:nvGrpSpPr>
      <p:grpSpPr>
        <a:xfrm>
          <a:off x="0" y="0"/>
          <a:ext cx="0" cy="0"/>
          <a:chOff x="0" y="0"/>
          <a:chExt cx="0" cy="0"/>
        </a:xfrm>
      </p:grpSpPr>
      <p:sp>
        <p:nvSpPr>
          <p:cNvPr id="152" name="Google Shape;152;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163" name="Shape 163"/>
        <p:cNvGrpSpPr/>
        <p:nvPr/>
      </p:nvGrpSpPr>
      <p:grpSpPr>
        <a:xfrm>
          <a:off x="0" y="0"/>
          <a:ext cx="0" cy="0"/>
          <a:chOff x="0" y="0"/>
          <a:chExt cx="0" cy="0"/>
        </a:xfrm>
      </p:grpSpPr>
      <p:sp>
        <p:nvSpPr>
          <p:cNvPr id="164" name="Google Shape;164;p49"/>
          <p:cNvSpPr/>
          <p:nvPr>
            <p:ph idx="2" type="pic"/>
          </p:nvPr>
        </p:nvSpPr>
        <p:spPr>
          <a:xfrm>
            <a:off x="0" y="2"/>
            <a:ext cx="12192000" cy="6857998"/>
          </a:xfrm>
          <a:prstGeom prst="rect">
            <a:avLst/>
          </a:prstGeom>
          <a:solidFill>
            <a:schemeClr val="lt1"/>
          </a:solidFill>
          <a:ln>
            <a:noFill/>
          </a:ln>
        </p:spPr>
      </p:sp>
      <p:sp>
        <p:nvSpPr>
          <p:cNvPr id="165" name="Google Shape;165;p49"/>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49"/>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167" name="Shape 167"/>
        <p:cNvGrpSpPr/>
        <p:nvPr/>
      </p:nvGrpSpPr>
      <p:grpSpPr>
        <a:xfrm>
          <a:off x="0" y="0"/>
          <a:ext cx="0" cy="0"/>
          <a:chOff x="0" y="0"/>
          <a:chExt cx="0" cy="0"/>
        </a:xfrm>
      </p:grpSpPr>
      <p:sp>
        <p:nvSpPr>
          <p:cNvPr id="168" name="Google Shape;168;p71"/>
          <p:cNvSpPr/>
          <p:nvPr>
            <p:ph idx="2" type="pic"/>
          </p:nvPr>
        </p:nvSpPr>
        <p:spPr>
          <a:xfrm>
            <a:off x="0" y="2"/>
            <a:ext cx="12192000" cy="6857998"/>
          </a:xfrm>
          <a:prstGeom prst="rect">
            <a:avLst/>
          </a:prstGeom>
          <a:solidFill>
            <a:schemeClr val="dk1"/>
          </a:solidFill>
          <a:ln>
            <a:noFill/>
          </a:ln>
        </p:spPr>
      </p:sp>
      <p:sp>
        <p:nvSpPr>
          <p:cNvPr id="169" name="Google Shape;169;p71"/>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71"/>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171" name="Shape 171"/>
        <p:cNvGrpSpPr/>
        <p:nvPr/>
      </p:nvGrpSpPr>
      <p:grpSpPr>
        <a:xfrm>
          <a:off x="0" y="0"/>
          <a:ext cx="0" cy="0"/>
          <a:chOff x="0" y="0"/>
          <a:chExt cx="0" cy="0"/>
        </a:xfrm>
      </p:grpSpPr>
      <p:sp>
        <p:nvSpPr>
          <p:cNvPr id="172" name="Google Shape;172;p72"/>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3" name="Google Shape;173;p72"/>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72"/>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5" name="Google Shape;175;p72"/>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6" name="Google Shape;176;p72"/>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177" name="Shape 177"/>
        <p:cNvGrpSpPr/>
        <p:nvPr/>
      </p:nvGrpSpPr>
      <p:grpSpPr>
        <a:xfrm>
          <a:off x="0" y="0"/>
          <a:ext cx="0" cy="0"/>
          <a:chOff x="0" y="0"/>
          <a:chExt cx="0" cy="0"/>
        </a:xfrm>
      </p:grpSpPr>
      <p:sp>
        <p:nvSpPr>
          <p:cNvPr id="178" name="Google Shape;178;p73"/>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9" name="Google Shape;179;p73"/>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73"/>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1" name="Google Shape;181;p73"/>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182" name="Shape 182"/>
        <p:cNvGrpSpPr/>
        <p:nvPr/>
      </p:nvGrpSpPr>
      <p:grpSpPr>
        <a:xfrm>
          <a:off x="0" y="0"/>
          <a:ext cx="0" cy="0"/>
          <a:chOff x="0" y="0"/>
          <a:chExt cx="0" cy="0"/>
        </a:xfrm>
      </p:grpSpPr>
      <p:sp>
        <p:nvSpPr>
          <p:cNvPr id="183" name="Google Shape;183;p74"/>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4" name="Google Shape;184;p74"/>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74"/>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6" name="Google Shape;186;p74"/>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187" name="Shape 187"/>
        <p:cNvGrpSpPr/>
        <p:nvPr/>
      </p:nvGrpSpPr>
      <p:grpSpPr>
        <a:xfrm>
          <a:off x="0" y="0"/>
          <a:ext cx="0" cy="0"/>
          <a:chOff x="0" y="0"/>
          <a:chExt cx="0" cy="0"/>
        </a:xfrm>
      </p:grpSpPr>
      <p:sp>
        <p:nvSpPr>
          <p:cNvPr id="188" name="Google Shape;188;p75"/>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9" name="Google Shape;189;p75"/>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75"/>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75"/>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192" name="Shape 192"/>
        <p:cNvGrpSpPr/>
        <p:nvPr/>
      </p:nvGrpSpPr>
      <p:grpSpPr>
        <a:xfrm>
          <a:off x="0" y="0"/>
          <a:ext cx="0" cy="0"/>
          <a:chOff x="0" y="0"/>
          <a:chExt cx="0" cy="0"/>
        </a:xfrm>
      </p:grpSpPr>
      <p:sp>
        <p:nvSpPr>
          <p:cNvPr id="193" name="Google Shape;193;p76"/>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4" name="Google Shape;194;p76"/>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76"/>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6" name="Google Shape;196;p76"/>
          <p:cNvSpPr/>
          <p:nvPr>
            <p:ph idx="2" type="pic"/>
          </p:nvPr>
        </p:nvSpPr>
        <p:spPr>
          <a:xfrm>
            <a:off x="7724308" y="538222"/>
            <a:ext cx="3981554" cy="5775767"/>
          </a:xfrm>
          <a:prstGeom prst="rect">
            <a:avLst/>
          </a:prstGeom>
          <a:noFill/>
          <a:ln>
            <a:noFill/>
          </a:ln>
        </p:spPr>
      </p:sp>
      <p:sp>
        <p:nvSpPr>
          <p:cNvPr id="197" name="Google Shape;197;p76"/>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198" name="Shape 198"/>
        <p:cNvGrpSpPr/>
        <p:nvPr/>
      </p:nvGrpSpPr>
      <p:grpSpPr>
        <a:xfrm>
          <a:off x="0" y="0"/>
          <a:ext cx="0" cy="0"/>
          <a:chOff x="0" y="0"/>
          <a:chExt cx="0" cy="0"/>
        </a:xfrm>
      </p:grpSpPr>
      <p:sp>
        <p:nvSpPr>
          <p:cNvPr id="199" name="Google Shape;199;p77"/>
          <p:cNvSpPr/>
          <p:nvPr>
            <p:ph idx="2" type="pic"/>
          </p:nvPr>
        </p:nvSpPr>
        <p:spPr>
          <a:xfrm>
            <a:off x="7308808" y="2"/>
            <a:ext cx="4883192" cy="6857998"/>
          </a:xfrm>
          <a:prstGeom prst="rect">
            <a:avLst/>
          </a:prstGeom>
          <a:noFill/>
          <a:ln>
            <a:noFill/>
          </a:ln>
        </p:spPr>
      </p:sp>
      <p:sp>
        <p:nvSpPr>
          <p:cNvPr id="200" name="Google Shape;200;p77"/>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77"/>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2" name="Google Shape;202;p77"/>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3" name="Google Shape;203;p77"/>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204" name="Shape 204"/>
        <p:cNvGrpSpPr/>
        <p:nvPr/>
      </p:nvGrpSpPr>
      <p:grpSpPr>
        <a:xfrm>
          <a:off x="0" y="0"/>
          <a:ext cx="0" cy="0"/>
          <a:chOff x="0" y="0"/>
          <a:chExt cx="0" cy="0"/>
        </a:xfrm>
      </p:grpSpPr>
      <p:sp>
        <p:nvSpPr>
          <p:cNvPr id="205" name="Google Shape;205;p78"/>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78"/>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7" name="Google Shape;207;p78"/>
          <p:cNvSpPr/>
          <p:nvPr>
            <p:ph idx="2" type="pic"/>
          </p:nvPr>
        </p:nvSpPr>
        <p:spPr>
          <a:xfrm>
            <a:off x="4758955" y="1690686"/>
            <a:ext cx="2093788" cy="2518706"/>
          </a:xfrm>
          <a:prstGeom prst="rect">
            <a:avLst/>
          </a:prstGeom>
          <a:noFill/>
          <a:ln>
            <a:noFill/>
          </a:ln>
        </p:spPr>
      </p:sp>
      <p:sp>
        <p:nvSpPr>
          <p:cNvPr id="208" name="Google Shape;208;p78"/>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9" name="Google Shape;209;p78"/>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0" name="Google Shape;210;p78"/>
          <p:cNvSpPr/>
          <p:nvPr>
            <p:ph idx="4" type="pic"/>
          </p:nvPr>
        </p:nvSpPr>
        <p:spPr>
          <a:xfrm>
            <a:off x="7223631" y="1690685"/>
            <a:ext cx="2093788" cy="2518706"/>
          </a:xfrm>
          <a:prstGeom prst="rect">
            <a:avLst/>
          </a:prstGeom>
          <a:noFill/>
          <a:ln>
            <a:noFill/>
          </a:ln>
        </p:spPr>
      </p:sp>
      <p:sp>
        <p:nvSpPr>
          <p:cNvPr id="211" name="Google Shape;211;p78"/>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2" name="Google Shape;212;p78"/>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3" name="Google Shape;213;p78"/>
          <p:cNvSpPr/>
          <p:nvPr>
            <p:ph idx="6" type="pic"/>
          </p:nvPr>
        </p:nvSpPr>
        <p:spPr>
          <a:xfrm>
            <a:off x="9688307" y="1690684"/>
            <a:ext cx="2093788" cy="2518706"/>
          </a:xfrm>
          <a:prstGeom prst="rect">
            <a:avLst/>
          </a:prstGeom>
          <a:noFill/>
          <a:ln>
            <a:noFill/>
          </a:ln>
        </p:spPr>
      </p:sp>
      <p:sp>
        <p:nvSpPr>
          <p:cNvPr id="214" name="Google Shape;214;p78"/>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5" name="Google Shape;215;p78"/>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216" name="Shape 216"/>
        <p:cNvGrpSpPr/>
        <p:nvPr/>
      </p:nvGrpSpPr>
      <p:grpSpPr>
        <a:xfrm>
          <a:off x="0" y="0"/>
          <a:ext cx="0" cy="0"/>
          <a:chOff x="0" y="0"/>
          <a:chExt cx="0" cy="0"/>
        </a:xfrm>
      </p:grpSpPr>
      <p:sp>
        <p:nvSpPr>
          <p:cNvPr id="217" name="Google Shape;217;p79"/>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79"/>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9" name="Google Shape;219;p79"/>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0" name="Google Shape;220;p79"/>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1" name="Google Shape;221;p79"/>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2" name="Google Shape;222;p79"/>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3" name="Google Shape;223;p79"/>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4" name="Google Shape;224;p79"/>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5" name="Google Shape;225;p79"/>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6" name="Google Shape;226;p79"/>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7" name="Google Shape;227;p79"/>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8" name="Google Shape;228;p79"/>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9" name="Google Shape;229;p79"/>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0" name="Google Shape;230;p79"/>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1" name="Google Shape;231;p79"/>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2" name="Google Shape;232;p79"/>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3" name="Google Shape;233;p79"/>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234" name="Shape 234"/>
        <p:cNvGrpSpPr/>
        <p:nvPr/>
      </p:nvGrpSpPr>
      <p:grpSpPr>
        <a:xfrm>
          <a:off x="0" y="0"/>
          <a:ext cx="0" cy="0"/>
          <a:chOff x="0" y="0"/>
          <a:chExt cx="0" cy="0"/>
        </a:xfrm>
      </p:grpSpPr>
      <p:sp>
        <p:nvSpPr>
          <p:cNvPr id="235" name="Google Shape;235;p80"/>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80"/>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7" name="Google Shape;237;p80"/>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8" name="Google Shape;238;p80"/>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9" name="Google Shape;239;p80"/>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0" name="Google Shape;240;p80"/>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1" name="Google Shape;241;p80"/>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2" name="Google Shape;242;p80"/>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3" name="Google Shape;243;p80"/>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4" name="Google Shape;244;p80"/>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5" name="Google Shape;245;p80"/>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6" name="Google Shape;246;p80"/>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7" name="Google Shape;247;p80"/>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8" name="Google Shape;248;p80"/>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9" name="Google Shape;249;p80"/>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0" name="Google Shape;250;p80"/>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51" name="Google Shape;251;p80"/>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252" name="Shape 252"/>
        <p:cNvGrpSpPr/>
        <p:nvPr/>
      </p:nvGrpSpPr>
      <p:grpSpPr>
        <a:xfrm>
          <a:off x="0" y="0"/>
          <a:ext cx="0" cy="0"/>
          <a:chOff x="0" y="0"/>
          <a:chExt cx="0" cy="0"/>
        </a:xfrm>
      </p:grpSpPr>
      <p:sp>
        <p:nvSpPr>
          <p:cNvPr id="253" name="Google Shape;253;p81"/>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54" name="Google Shape;254;p81"/>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255" name="Shape 255"/>
        <p:cNvGrpSpPr/>
        <p:nvPr/>
      </p:nvGrpSpPr>
      <p:grpSpPr>
        <a:xfrm>
          <a:off x="0" y="0"/>
          <a:ext cx="0" cy="0"/>
          <a:chOff x="0" y="0"/>
          <a:chExt cx="0" cy="0"/>
        </a:xfrm>
      </p:grpSpPr>
      <p:sp>
        <p:nvSpPr>
          <p:cNvPr id="256" name="Google Shape;256;p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8" name="Google Shape;258;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261" name="Shape 261"/>
        <p:cNvGrpSpPr/>
        <p:nvPr/>
      </p:nvGrpSpPr>
      <p:grpSpPr>
        <a:xfrm>
          <a:off x="0" y="0"/>
          <a:ext cx="0" cy="0"/>
          <a:chOff x="0" y="0"/>
          <a:chExt cx="0" cy="0"/>
        </a:xfrm>
      </p:grpSpPr>
      <p:sp>
        <p:nvSpPr>
          <p:cNvPr id="262" name="Google Shape;262;p8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3" name="Google Shape;263;p8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4" name="Google Shape;264;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267" name="Shape 267"/>
        <p:cNvGrpSpPr/>
        <p:nvPr/>
      </p:nvGrpSpPr>
      <p:grpSpPr>
        <a:xfrm>
          <a:off x="0" y="0"/>
          <a:ext cx="0" cy="0"/>
          <a:chOff x="0" y="0"/>
          <a:chExt cx="0" cy="0"/>
        </a:xfrm>
      </p:grpSpPr>
      <p:sp>
        <p:nvSpPr>
          <p:cNvPr id="268" name="Google Shape;268;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8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 name="Google Shape;270;p8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274" name="Shape 274"/>
        <p:cNvGrpSpPr/>
        <p:nvPr/>
      </p:nvGrpSpPr>
      <p:grpSpPr>
        <a:xfrm>
          <a:off x="0" y="0"/>
          <a:ext cx="0" cy="0"/>
          <a:chOff x="0" y="0"/>
          <a:chExt cx="0" cy="0"/>
        </a:xfrm>
      </p:grpSpPr>
      <p:sp>
        <p:nvSpPr>
          <p:cNvPr id="275" name="Google Shape;275;p8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6" name="Google Shape;276;p8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7" name="Google Shape;277;p8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8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9" name="Google Shape;279;p8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0" name="Google Shape;280;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1" name="Google Shape;281;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2" name="Google Shape;282;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283" name="Shape 283"/>
        <p:cNvGrpSpPr/>
        <p:nvPr/>
      </p:nvGrpSpPr>
      <p:grpSpPr>
        <a:xfrm>
          <a:off x="0" y="0"/>
          <a:ext cx="0" cy="0"/>
          <a:chOff x="0" y="0"/>
          <a:chExt cx="0" cy="0"/>
        </a:xfrm>
      </p:grpSpPr>
      <p:sp>
        <p:nvSpPr>
          <p:cNvPr id="284" name="Google Shape;284;p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8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86" name="Google Shape;286;p8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7" name="Google Shape;287;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8" name="Google Shape;288;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9" name="Google Shape;289;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290" name="Shape 290"/>
        <p:cNvGrpSpPr/>
        <p:nvPr/>
      </p:nvGrpSpPr>
      <p:grpSpPr>
        <a:xfrm>
          <a:off x="0" y="0"/>
          <a:ext cx="0" cy="0"/>
          <a:chOff x="0" y="0"/>
          <a:chExt cx="0" cy="0"/>
        </a:xfrm>
      </p:grpSpPr>
      <p:sp>
        <p:nvSpPr>
          <p:cNvPr id="291" name="Google Shape;291;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87"/>
          <p:cNvSpPr/>
          <p:nvPr>
            <p:ph idx="2" type="pic"/>
          </p:nvPr>
        </p:nvSpPr>
        <p:spPr>
          <a:xfrm>
            <a:off x="5183188" y="987425"/>
            <a:ext cx="6172200" cy="4873625"/>
          </a:xfrm>
          <a:prstGeom prst="rect">
            <a:avLst/>
          </a:prstGeom>
          <a:noFill/>
          <a:ln>
            <a:noFill/>
          </a:ln>
        </p:spPr>
      </p:sp>
      <p:sp>
        <p:nvSpPr>
          <p:cNvPr id="293" name="Google Shape;293;p8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94" name="Google Shape;294;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6" name="Google Shape;296;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297" name="Shape 297"/>
        <p:cNvGrpSpPr/>
        <p:nvPr/>
      </p:nvGrpSpPr>
      <p:grpSpPr>
        <a:xfrm>
          <a:off x="0" y="0"/>
          <a:ext cx="0" cy="0"/>
          <a:chOff x="0" y="0"/>
          <a:chExt cx="0" cy="0"/>
        </a:xfrm>
      </p:grpSpPr>
      <p:sp>
        <p:nvSpPr>
          <p:cNvPr id="298" name="Google Shape;298;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9" name="Google Shape;299;p8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 name="Google Shape;300;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1" name="Google Shape;301;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303" name="Shape 303"/>
        <p:cNvGrpSpPr/>
        <p:nvPr/>
      </p:nvGrpSpPr>
      <p:grpSpPr>
        <a:xfrm>
          <a:off x="0" y="0"/>
          <a:ext cx="0" cy="0"/>
          <a:chOff x="0" y="0"/>
          <a:chExt cx="0" cy="0"/>
        </a:xfrm>
      </p:grpSpPr>
      <p:sp>
        <p:nvSpPr>
          <p:cNvPr id="304" name="Google Shape;304;p8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8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8" name="Google Shape;308;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315" name="Shape 315"/>
        <p:cNvGrpSpPr/>
        <p:nvPr/>
      </p:nvGrpSpPr>
      <p:grpSpPr>
        <a:xfrm>
          <a:off x="0" y="0"/>
          <a:ext cx="0" cy="0"/>
          <a:chOff x="0" y="0"/>
          <a:chExt cx="0" cy="0"/>
        </a:xfrm>
      </p:grpSpPr>
      <p:sp>
        <p:nvSpPr>
          <p:cNvPr id="316" name="Google Shape;316;p51"/>
          <p:cNvSpPr/>
          <p:nvPr>
            <p:ph idx="2" type="pic"/>
          </p:nvPr>
        </p:nvSpPr>
        <p:spPr>
          <a:xfrm>
            <a:off x="0" y="2"/>
            <a:ext cx="12192000" cy="6857998"/>
          </a:xfrm>
          <a:prstGeom prst="rect">
            <a:avLst/>
          </a:prstGeom>
          <a:solidFill>
            <a:schemeClr val="lt1"/>
          </a:solidFill>
          <a:ln>
            <a:noFill/>
          </a:ln>
        </p:spPr>
      </p:sp>
      <p:sp>
        <p:nvSpPr>
          <p:cNvPr id="317" name="Google Shape;317;p51"/>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8" name="Google Shape;318;p51"/>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319" name="Shape 319"/>
        <p:cNvGrpSpPr/>
        <p:nvPr/>
      </p:nvGrpSpPr>
      <p:grpSpPr>
        <a:xfrm>
          <a:off x="0" y="0"/>
          <a:ext cx="0" cy="0"/>
          <a:chOff x="0" y="0"/>
          <a:chExt cx="0" cy="0"/>
        </a:xfrm>
      </p:grpSpPr>
      <p:sp>
        <p:nvSpPr>
          <p:cNvPr id="320" name="Google Shape;320;p90"/>
          <p:cNvSpPr/>
          <p:nvPr>
            <p:ph idx="2" type="pic"/>
          </p:nvPr>
        </p:nvSpPr>
        <p:spPr>
          <a:xfrm>
            <a:off x="0" y="2"/>
            <a:ext cx="12192000" cy="6857998"/>
          </a:xfrm>
          <a:prstGeom prst="rect">
            <a:avLst/>
          </a:prstGeom>
          <a:solidFill>
            <a:schemeClr val="dk1"/>
          </a:solidFill>
          <a:ln>
            <a:noFill/>
          </a:ln>
        </p:spPr>
      </p:sp>
      <p:sp>
        <p:nvSpPr>
          <p:cNvPr id="321" name="Google Shape;321;p90"/>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2" name="Google Shape;322;p90"/>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323" name="Shape 323"/>
        <p:cNvGrpSpPr/>
        <p:nvPr/>
      </p:nvGrpSpPr>
      <p:grpSpPr>
        <a:xfrm>
          <a:off x="0" y="0"/>
          <a:ext cx="0" cy="0"/>
          <a:chOff x="0" y="0"/>
          <a:chExt cx="0" cy="0"/>
        </a:xfrm>
      </p:grpSpPr>
      <p:sp>
        <p:nvSpPr>
          <p:cNvPr id="324" name="Google Shape;324;p91"/>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5" name="Google Shape;325;p91"/>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 name="Google Shape;326;p91"/>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7" name="Google Shape;327;p91"/>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8" name="Google Shape;328;p91"/>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329" name="Shape 329"/>
        <p:cNvGrpSpPr/>
        <p:nvPr/>
      </p:nvGrpSpPr>
      <p:grpSpPr>
        <a:xfrm>
          <a:off x="0" y="0"/>
          <a:ext cx="0" cy="0"/>
          <a:chOff x="0" y="0"/>
          <a:chExt cx="0" cy="0"/>
        </a:xfrm>
      </p:grpSpPr>
      <p:sp>
        <p:nvSpPr>
          <p:cNvPr id="330" name="Google Shape;330;p92"/>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31" name="Google Shape;331;p92"/>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92"/>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3" name="Google Shape;333;p92"/>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334" name="Shape 334"/>
        <p:cNvGrpSpPr/>
        <p:nvPr/>
      </p:nvGrpSpPr>
      <p:grpSpPr>
        <a:xfrm>
          <a:off x="0" y="0"/>
          <a:ext cx="0" cy="0"/>
          <a:chOff x="0" y="0"/>
          <a:chExt cx="0" cy="0"/>
        </a:xfrm>
      </p:grpSpPr>
      <p:sp>
        <p:nvSpPr>
          <p:cNvPr id="335" name="Google Shape;335;p93"/>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36" name="Google Shape;336;p93"/>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7" name="Google Shape;337;p93"/>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8" name="Google Shape;338;p93"/>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339" name="Shape 339"/>
        <p:cNvGrpSpPr/>
        <p:nvPr/>
      </p:nvGrpSpPr>
      <p:grpSpPr>
        <a:xfrm>
          <a:off x="0" y="0"/>
          <a:ext cx="0" cy="0"/>
          <a:chOff x="0" y="0"/>
          <a:chExt cx="0" cy="0"/>
        </a:xfrm>
      </p:grpSpPr>
      <p:sp>
        <p:nvSpPr>
          <p:cNvPr id="340" name="Google Shape;340;p94"/>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41" name="Google Shape;341;p94"/>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2" name="Google Shape;342;p94"/>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43" name="Google Shape;343;p94"/>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344" name="Shape 344"/>
        <p:cNvGrpSpPr/>
        <p:nvPr/>
      </p:nvGrpSpPr>
      <p:grpSpPr>
        <a:xfrm>
          <a:off x="0" y="0"/>
          <a:ext cx="0" cy="0"/>
          <a:chOff x="0" y="0"/>
          <a:chExt cx="0" cy="0"/>
        </a:xfrm>
      </p:grpSpPr>
      <p:sp>
        <p:nvSpPr>
          <p:cNvPr id="345" name="Google Shape;345;p95"/>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46" name="Google Shape;346;p95"/>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7" name="Google Shape;347;p95"/>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48" name="Google Shape;348;p95"/>
          <p:cNvSpPr/>
          <p:nvPr>
            <p:ph idx="2" type="pic"/>
          </p:nvPr>
        </p:nvSpPr>
        <p:spPr>
          <a:xfrm>
            <a:off x="7724308" y="538222"/>
            <a:ext cx="3981554" cy="5775767"/>
          </a:xfrm>
          <a:prstGeom prst="rect">
            <a:avLst/>
          </a:prstGeom>
          <a:noFill/>
          <a:ln>
            <a:noFill/>
          </a:ln>
        </p:spPr>
      </p:sp>
      <p:sp>
        <p:nvSpPr>
          <p:cNvPr id="349" name="Google Shape;349;p95"/>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350" name="Shape 350"/>
        <p:cNvGrpSpPr/>
        <p:nvPr/>
      </p:nvGrpSpPr>
      <p:grpSpPr>
        <a:xfrm>
          <a:off x="0" y="0"/>
          <a:ext cx="0" cy="0"/>
          <a:chOff x="0" y="0"/>
          <a:chExt cx="0" cy="0"/>
        </a:xfrm>
      </p:grpSpPr>
      <p:sp>
        <p:nvSpPr>
          <p:cNvPr id="351" name="Google Shape;351;p96"/>
          <p:cNvSpPr/>
          <p:nvPr>
            <p:ph idx="2" type="pic"/>
          </p:nvPr>
        </p:nvSpPr>
        <p:spPr>
          <a:xfrm>
            <a:off x="7308808" y="2"/>
            <a:ext cx="4883192" cy="6857998"/>
          </a:xfrm>
          <a:prstGeom prst="rect">
            <a:avLst/>
          </a:prstGeom>
          <a:noFill/>
          <a:ln>
            <a:noFill/>
          </a:ln>
        </p:spPr>
      </p:sp>
      <p:sp>
        <p:nvSpPr>
          <p:cNvPr id="352" name="Google Shape;352;p96"/>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3" name="Google Shape;353;p96"/>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54" name="Google Shape;354;p96"/>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5" name="Google Shape;355;p96"/>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356" name="Shape 356"/>
        <p:cNvGrpSpPr/>
        <p:nvPr/>
      </p:nvGrpSpPr>
      <p:grpSpPr>
        <a:xfrm>
          <a:off x="0" y="0"/>
          <a:ext cx="0" cy="0"/>
          <a:chOff x="0" y="0"/>
          <a:chExt cx="0" cy="0"/>
        </a:xfrm>
      </p:grpSpPr>
      <p:sp>
        <p:nvSpPr>
          <p:cNvPr id="357" name="Google Shape;357;p97"/>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8" name="Google Shape;358;p97"/>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59" name="Google Shape;359;p97"/>
          <p:cNvSpPr/>
          <p:nvPr>
            <p:ph idx="2" type="pic"/>
          </p:nvPr>
        </p:nvSpPr>
        <p:spPr>
          <a:xfrm>
            <a:off x="4758955" y="1690686"/>
            <a:ext cx="2093788" cy="2518706"/>
          </a:xfrm>
          <a:prstGeom prst="rect">
            <a:avLst/>
          </a:prstGeom>
          <a:noFill/>
          <a:ln>
            <a:noFill/>
          </a:ln>
        </p:spPr>
      </p:sp>
      <p:sp>
        <p:nvSpPr>
          <p:cNvPr id="360" name="Google Shape;360;p97"/>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1" name="Google Shape;361;p97"/>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2" name="Google Shape;362;p97"/>
          <p:cNvSpPr/>
          <p:nvPr>
            <p:ph idx="4" type="pic"/>
          </p:nvPr>
        </p:nvSpPr>
        <p:spPr>
          <a:xfrm>
            <a:off x="7223631" y="1690685"/>
            <a:ext cx="2093788" cy="2518706"/>
          </a:xfrm>
          <a:prstGeom prst="rect">
            <a:avLst/>
          </a:prstGeom>
          <a:noFill/>
          <a:ln>
            <a:noFill/>
          </a:ln>
        </p:spPr>
      </p:sp>
      <p:sp>
        <p:nvSpPr>
          <p:cNvPr id="363" name="Google Shape;363;p97"/>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4" name="Google Shape;364;p97"/>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5" name="Google Shape;365;p97"/>
          <p:cNvSpPr/>
          <p:nvPr>
            <p:ph idx="6" type="pic"/>
          </p:nvPr>
        </p:nvSpPr>
        <p:spPr>
          <a:xfrm>
            <a:off x="9688307" y="1690684"/>
            <a:ext cx="2093788" cy="2518706"/>
          </a:xfrm>
          <a:prstGeom prst="rect">
            <a:avLst/>
          </a:prstGeom>
          <a:noFill/>
          <a:ln>
            <a:noFill/>
          </a:ln>
        </p:spPr>
      </p:sp>
      <p:sp>
        <p:nvSpPr>
          <p:cNvPr id="366" name="Google Shape;366;p97"/>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7" name="Google Shape;367;p97"/>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368" name="Shape 368"/>
        <p:cNvGrpSpPr/>
        <p:nvPr/>
      </p:nvGrpSpPr>
      <p:grpSpPr>
        <a:xfrm>
          <a:off x="0" y="0"/>
          <a:ext cx="0" cy="0"/>
          <a:chOff x="0" y="0"/>
          <a:chExt cx="0" cy="0"/>
        </a:xfrm>
      </p:grpSpPr>
      <p:sp>
        <p:nvSpPr>
          <p:cNvPr id="369" name="Google Shape;369;p98"/>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0" name="Google Shape;370;p98"/>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1" name="Google Shape;371;p98"/>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2" name="Google Shape;372;p98"/>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3" name="Google Shape;373;p98"/>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4" name="Google Shape;374;p98"/>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5" name="Google Shape;375;p98"/>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6" name="Google Shape;376;p98"/>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7" name="Google Shape;377;p98"/>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8" name="Google Shape;378;p98"/>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9" name="Google Shape;379;p98"/>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0" name="Google Shape;380;p98"/>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1" name="Google Shape;381;p98"/>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2" name="Google Shape;382;p98"/>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3" name="Google Shape;383;p98"/>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4" name="Google Shape;384;p98"/>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5" name="Google Shape;385;p98"/>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386" name="Shape 386"/>
        <p:cNvGrpSpPr/>
        <p:nvPr/>
      </p:nvGrpSpPr>
      <p:grpSpPr>
        <a:xfrm>
          <a:off x="0" y="0"/>
          <a:ext cx="0" cy="0"/>
          <a:chOff x="0" y="0"/>
          <a:chExt cx="0" cy="0"/>
        </a:xfrm>
      </p:grpSpPr>
      <p:sp>
        <p:nvSpPr>
          <p:cNvPr id="387" name="Google Shape;387;p99"/>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8" name="Google Shape;388;p99"/>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9" name="Google Shape;389;p99"/>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0" name="Google Shape;390;p99"/>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1" name="Google Shape;391;p99"/>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2" name="Google Shape;392;p99"/>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3" name="Google Shape;393;p99"/>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4" name="Google Shape;394;p99"/>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5" name="Google Shape;395;p99"/>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6" name="Google Shape;396;p99"/>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7" name="Google Shape;397;p99"/>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8" name="Google Shape;398;p99"/>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9" name="Google Shape;399;p99"/>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0" name="Google Shape;400;p99"/>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1" name="Google Shape;401;p99"/>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2" name="Google Shape;402;p99"/>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3" name="Google Shape;403;p99"/>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404" name="Shape 404"/>
        <p:cNvGrpSpPr/>
        <p:nvPr/>
      </p:nvGrpSpPr>
      <p:grpSpPr>
        <a:xfrm>
          <a:off x="0" y="0"/>
          <a:ext cx="0" cy="0"/>
          <a:chOff x="0" y="0"/>
          <a:chExt cx="0" cy="0"/>
        </a:xfrm>
      </p:grpSpPr>
      <p:sp>
        <p:nvSpPr>
          <p:cNvPr id="405" name="Google Shape;405;p100"/>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06" name="Google Shape;406;p100"/>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407" name="Shape 407"/>
        <p:cNvGrpSpPr/>
        <p:nvPr/>
      </p:nvGrpSpPr>
      <p:grpSpPr>
        <a:xfrm>
          <a:off x="0" y="0"/>
          <a:ext cx="0" cy="0"/>
          <a:chOff x="0" y="0"/>
          <a:chExt cx="0" cy="0"/>
        </a:xfrm>
      </p:grpSpPr>
      <p:sp>
        <p:nvSpPr>
          <p:cNvPr id="408" name="Google Shape;408;p10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9" name="Google Shape;409;p10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10" name="Google Shape;410;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2" name="Google Shape;412;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413" name="Shape 413"/>
        <p:cNvGrpSpPr/>
        <p:nvPr/>
      </p:nvGrpSpPr>
      <p:grpSpPr>
        <a:xfrm>
          <a:off x="0" y="0"/>
          <a:ext cx="0" cy="0"/>
          <a:chOff x="0" y="0"/>
          <a:chExt cx="0" cy="0"/>
        </a:xfrm>
      </p:grpSpPr>
      <p:sp>
        <p:nvSpPr>
          <p:cNvPr id="414" name="Google Shape;414;p10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5" name="Google Shape;415;p10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16" name="Google Shape;416;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 name="Google Shape;417;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8" name="Google Shape;418;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419" name="Shape 419"/>
        <p:cNvGrpSpPr/>
        <p:nvPr/>
      </p:nvGrpSpPr>
      <p:grpSpPr>
        <a:xfrm>
          <a:off x="0" y="0"/>
          <a:ext cx="0" cy="0"/>
          <a:chOff x="0" y="0"/>
          <a:chExt cx="0" cy="0"/>
        </a:xfrm>
      </p:grpSpPr>
      <p:sp>
        <p:nvSpPr>
          <p:cNvPr id="420" name="Google Shape;420;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1" name="Google Shape;421;p10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2" name="Google Shape;422;p10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3" name="Google Shape;423;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4" name="Google Shape;424;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5" name="Google Shape;425;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426" name="Shape 426"/>
        <p:cNvGrpSpPr/>
        <p:nvPr/>
      </p:nvGrpSpPr>
      <p:grpSpPr>
        <a:xfrm>
          <a:off x="0" y="0"/>
          <a:ext cx="0" cy="0"/>
          <a:chOff x="0" y="0"/>
          <a:chExt cx="0" cy="0"/>
        </a:xfrm>
      </p:grpSpPr>
      <p:sp>
        <p:nvSpPr>
          <p:cNvPr id="427" name="Google Shape;427;p10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8" name="Google Shape;428;p10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9" name="Google Shape;429;p10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0" name="Google Shape;430;p10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1" name="Google Shape;431;p10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2" name="Google Shape;432;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3" name="Google Shape;433;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4" name="Google Shape;434;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435" name="Shape 435"/>
        <p:cNvGrpSpPr/>
        <p:nvPr/>
      </p:nvGrpSpPr>
      <p:grpSpPr>
        <a:xfrm>
          <a:off x="0" y="0"/>
          <a:ext cx="0" cy="0"/>
          <a:chOff x="0" y="0"/>
          <a:chExt cx="0" cy="0"/>
        </a:xfrm>
      </p:grpSpPr>
      <p:sp>
        <p:nvSpPr>
          <p:cNvPr id="436" name="Google Shape;436;p10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7" name="Google Shape;437;p10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8" name="Google Shape;438;p10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39" name="Google Shape;439;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0" name="Google Shape;440;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1" name="Google Shape;441;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442" name="Shape 442"/>
        <p:cNvGrpSpPr/>
        <p:nvPr/>
      </p:nvGrpSpPr>
      <p:grpSpPr>
        <a:xfrm>
          <a:off x="0" y="0"/>
          <a:ext cx="0" cy="0"/>
          <a:chOff x="0" y="0"/>
          <a:chExt cx="0" cy="0"/>
        </a:xfrm>
      </p:grpSpPr>
      <p:sp>
        <p:nvSpPr>
          <p:cNvPr id="443" name="Google Shape;443;p10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4" name="Google Shape;444;p106"/>
          <p:cNvSpPr/>
          <p:nvPr>
            <p:ph idx="2" type="pic"/>
          </p:nvPr>
        </p:nvSpPr>
        <p:spPr>
          <a:xfrm>
            <a:off x="5183188" y="987425"/>
            <a:ext cx="6172200" cy="4873625"/>
          </a:xfrm>
          <a:prstGeom prst="rect">
            <a:avLst/>
          </a:prstGeom>
          <a:noFill/>
          <a:ln>
            <a:noFill/>
          </a:ln>
        </p:spPr>
      </p:sp>
      <p:sp>
        <p:nvSpPr>
          <p:cNvPr id="445" name="Google Shape;445;p10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6" name="Google Shape;446;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7" name="Google Shape;447;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8" name="Google Shape;448;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449" name="Shape 449"/>
        <p:cNvGrpSpPr/>
        <p:nvPr/>
      </p:nvGrpSpPr>
      <p:grpSpPr>
        <a:xfrm>
          <a:off x="0" y="0"/>
          <a:ext cx="0" cy="0"/>
          <a:chOff x="0" y="0"/>
          <a:chExt cx="0" cy="0"/>
        </a:xfrm>
      </p:grpSpPr>
      <p:sp>
        <p:nvSpPr>
          <p:cNvPr id="450" name="Google Shape;450;p10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1" name="Google Shape;451;p10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3" name="Google Shape;453;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4" name="Google Shape;454;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455" name="Shape 455"/>
        <p:cNvGrpSpPr/>
        <p:nvPr/>
      </p:nvGrpSpPr>
      <p:grpSpPr>
        <a:xfrm>
          <a:off x="0" y="0"/>
          <a:ext cx="0" cy="0"/>
          <a:chOff x="0" y="0"/>
          <a:chExt cx="0" cy="0"/>
        </a:xfrm>
      </p:grpSpPr>
      <p:sp>
        <p:nvSpPr>
          <p:cNvPr id="456" name="Google Shape;456;p10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7" name="Google Shape;457;p10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8" name="Google Shape;458;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9" name="Google Shape;459;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0" name="Google Shape;460;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0.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21" Type="http://schemas.openxmlformats.org/officeDocument/2006/relationships/theme" Target="../theme/theme4.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5" Type="http://schemas.openxmlformats.org/officeDocument/2006/relationships/slideLayout" Target="../slideLayouts/slideLayout25.xml"/><Relationship Id="rId19" Type="http://schemas.openxmlformats.org/officeDocument/2006/relationships/slideLayout" Target="../slideLayouts/slideLayout39.xml"/><Relationship Id="rId6" Type="http://schemas.openxmlformats.org/officeDocument/2006/relationships/slideLayout" Target="../slideLayouts/slideLayout26.xml"/><Relationship Id="rId18" Type="http://schemas.openxmlformats.org/officeDocument/2006/relationships/slideLayout" Target="../slideLayouts/slideLayout38.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0.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21" Type="http://schemas.openxmlformats.org/officeDocument/2006/relationships/theme" Target="../theme/theme3.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7" Type="http://schemas.openxmlformats.org/officeDocument/2006/relationships/slideLayout" Target="../slideLayouts/slideLayout57.xml"/><Relationship Id="rId16" Type="http://schemas.openxmlformats.org/officeDocument/2006/relationships/slideLayout" Target="../slideLayouts/slideLayout56.xml"/><Relationship Id="rId5" Type="http://schemas.openxmlformats.org/officeDocument/2006/relationships/slideLayout" Target="../slideLayouts/slideLayout45.xml"/><Relationship Id="rId19" Type="http://schemas.openxmlformats.org/officeDocument/2006/relationships/slideLayout" Target="../slideLayouts/slideLayout59.xml"/><Relationship Id="rId6" Type="http://schemas.openxmlformats.org/officeDocument/2006/relationships/slideLayout" Target="../slideLayouts/slideLayout46.xml"/><Relationship Id="rId18" Type="http://schemas.openxmlformats.org/officeDocument/2006/relationships/slideLayout" Target="../slideLayouts/slideLayout58.xml"/><Relationship Id="rId7" Type="http://schemas.openxmlformats.org/officeDocument/2006/relationships/slideLayout" Target="../slideLayouts/slideLayout47.xml"/><Relationship Id="rId8"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9" name="Google Shape;159;p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0" name="Google Shape;160;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1" name="Google Shape;161;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2" name="Google Shape;162;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9" name="Shape 309"/>
        <p:cNvGrpSpPr/>
        <p:nvPr/>
      </p:nvGrpSpPr>
      <p:grpSpPr>
        <a:xfrm>
          <a:off x="0" y="0"/>
          <a:ext cx="0" cy="0"/>
          <a:chOff x="0" y="0"/>
          <a:chExt cx="0" cy="0"/>
        </a:xfrm>
      </p:grpSpPr>
      <p:sp>
        <p:nvSpPr>
          <p:cNvPr id="310" name="Google Shape;310;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1" name="Google Shape;311;p5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2" name="Google Shape;312;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3" name="Google Shape;313;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4" name="Google Shape;314;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vmlDrawing" Target="../drawings/vmlDrawing1.vml"/><Relationship Id="rId4" Type="http://schemas.openxmlformats.org/officeDocument/2006/relationships/image" Target="../media/image9.png"/><Relationship Id="rId5" Type="http://schemas.openxmlformats.org/officeDocument/2006/relationships/package" Target="../embeddings/Microsoft_Office_Word_Document1.docx"/><Relationship Id="rId6" Type="http://schemas.openxmlformats.org/officeDocument/2006/relationships/package" Target="../embeddings/Microsoft_Office_Word_Document1.docx"/><Relationship Id="rId7"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464" name="Shape 464"/>
        <p:cNvGrpSpPr/>
        <p:nvPr/>
      </p:nvGrpSpPr>
      <p:grpSpPr>
        <a:xfrm>
          <a:off x="0" y="0"/>
          <a:ext cx="0" cy="0"/>
          <a:chOff x="0" y="0"/>
          <a:chExt cx="0" cy="0"/>
        </a:xfrm>
      </p:grpSpPr>
      <p:sp>
        <p:nvSpPr>
          <p:cNvPr id="465" name="Google Shape;465;p1"/>
          <p:cNvSpPr txBox="1"/>
          <p:nvPr>
            <p:ph idx="1" type="subTitle"/>
          </p:nvPr>
        </p:nvSpPr>
        <p:spPr>
          <a:xfrm>
            <a:off x="378627" y="6205926"/>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466" name="Google Shape;466;p1"/>
          <p:cNvPicPr preferRelativeResize="0"/>
          <p:nvPr/>
        </p:nvPicPr>
        <p:blipFill rotWithShape="1">
          <a:blip r:embed="rId3">
            <a:alphaModFix/>
          </a:blip>
          <a:srcRect b="0" l="0" r="0" t="0"/>
          <a:stretch/>
        </p:blipFill>
        <p:spPr>
          <a:xfrm>
            <a:off x="0" y="181303"/>
            <a:ext cx="12192000" cy="4204138"/>
          </a:xfrm>
          <a:prstGeom prst="rect">
            <a:avLst/>
          </a:prstGeom>
          <a:noFill/>
          <a:ln>
            <a:noFill/>
          </a:ln>
        </p:spPr>
      </p:pic>
      <p:pic>
        <p:nvPicPr>
          <p:cNvPr id="467" name="Google Shape;467;p1"/>
          <p:cNvPicPr preferRelativeResize="0"/>
          <p:nvPr/>
        </p:nvPicPr>
        <p:blipFill rotWithShape="1">
          <a:blip r:embed="rId4">
            <a:alphaModFix/>
          </a:blip>
          <a:srcRect b="0" l="0" r="0" t="0"/>
          <a:stretch/>
        </p:blipFill>
        <p:spPr>
          <a:xfrm>
            <a:off x="7792122" y="5590932"/>
            <a:ext cx="4021251" cy="1036193"/>
          </a:xfrm>
          <a:prstGeom prst="rect">
            <a:avLst/>
          </a:prstGeom>
          <a:noFill/>
          <a:ln>
            <a:noFill/>
          </a:ln>
        </p:spPr>
      </p:pic>
      <p:sp>
        <p:nvSpPr>
          <p:cNvPr id="468" name="Google Shape;468;p1"/>
          <p:cNvSpPr txBox="1"/>
          <p:nvPr/>
        </p:nvSpPr>
        <p:spPr>
          <a:xfrm>
            <a:off x="273925" y="3149117"/>
            <a:ext cx="8122529" cy="20621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chemeClr val="lt1"/>
                </a:solidFill>
                <a:latin typeface="Arial"/>
                <a:ea typeface="Arial"/>
                <a:cs typeface="Arial"/>
                <a:sym typeface="Arial"/>
              </a:rPr>
              <a:t>The Effectiveness System – wypracowanie modelu efektywności marketing na rynku polskim na podstawie modelu szwedzkiego</a:t>
            </a:r>
            <a:br>
              <a:rPr b="0" i="0" lang="pl-PL" sz="3200" u="none" cap="none" strike="noStrike">
                <a:solidFill>
                  <a:schemeClr val="lt1"/>
                </a:solidFill>
                <a:latin typeface="Arial"/>
                <a:ea typeface="Arial"/>
                <a:cs typeface="Arial"/>
                <a:sym typeface="Arial"/>
              </a:rPr>
            </a:br>
            <a:endParaRPr b="0" i="0" sz="3200" u="none" cap="none" strike="noStrike">
              <a:solidFill>
                <a:schemeClr val="lt1"/>
              </a:solidFill>
              <a:latin typeface="Arial"/>
              <a:ea typeface="Arial"/>
              <a:cs typeface="Arial"/>
              <a:sym typeface="Arial"/>
            </a:endParaRPr>
          </a:p>
        </p:txBody>
      </p:sp>
      <p:sp>
        <p:nvSpPr>
          <p:cNvPr id="469" name="Google Shape;469;p1"/>
          <p:cNvSpPr txBox="1"/>
          <p:nvPr/>
        </p:nvSpPr>
        <p:spPr>
          <a:xfrm>
            <a:off x="273925" y="5219786"/>
            <a:ext cx="549790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pl-PL" sz="1800" u="none" cap="none" strike="noStrike">
                <a:solidFill>
                  <a:schemeClr val="lt1"/>
                </a:solidFill>
                <a:latin typeface="Arial"/>
                <a:ea typeface="Arial"/>
                <a:cs typeface="Arial"/>
                <a:sym typeface="Arial"/>
              </a:rPr>
              <a:t>PLAN PRACY </a:t>
            </a:r>
            <a:r>
              <a:rPr b="1" i="0" lang="pl-PL" sz="1800" u="none" cap="none" strike="noStrike">
                <a:solidFill>
                  <a:schemeClr val="lt1"/>
                </a:solidFill>
                <a:latin typeface="Arial"/>
                <a:ea typeface="Arial"/>
                <a:cs typeface="Arial"/>
                <a:sym typeface="Arial"/>
              </a:rPr>
              <a:t>28.06.2024</a:t>
            </a:r>
            <a:endParaRPr b="0" i="0" sz="1400" u="none" cap="none" strike="noStrike">
              <a:solidFill>
                <a:srgbClr val="000000"/>
              </a:solidFill>
              <a:latin typeface="Arial"/>
              <a:ea typeface="Arial"/>
              <a:cs typeface="Arial"/>
              <a:sym typeface="Arial"/>
            </a:endParaRPr>
          </a:p>
        </p:txBody>
      </p:sp>
      <p:sp>
        <p:nvSpPr>
          <p:cNvPr id="470" name="Google Shape;47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id="475" name="Google Shape;475;p8"/>
          <p:cNvPicPr preferRelativeResize="0"/>
          <p:nvPr/>
        </p:nvPicPr>
        <p:blipFill rotWithShape="1">
          <a:blip r:embed="rId3">
            <a:alphaModFix/>
          </a:blip>
          <a:srcRect b="1717" l="0" r="0" t="0"/>
          <a:stretch/>
        </p:blipFill>
        <p:spPr>
          <a:xfrm>
            <a:off x="2578021" y="1601823"/>
            <a:ext cx="6746334" cy="3798722"/>
          </a:xfrm>
          <a:prstGeom prst="rect">
            <a:avLst/>
          </a:prstGeom>
          <a:noFill/>
          <a:ln>
            <a:noFill/>
          </a:ln>
        </p:spPr>
      </p:pic>
      <p:sp>
        <p:nvSpPr>
          <p:cNvPr id="476" name="Google Shape;476;p8"/>
          <p:cNvSpPr txBox="1"/>
          <p:nvPr/>
        </p:nvSpPr>
        <p:spPr>
          <a:xfrm>
            <a:off x="286438" y="209321"/>
            <a:ext cx="790832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Model Szwedzki – punkt wyjścia</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id="481" name="Google Shape;481;p24"/>
          <p:cNvPicPr preferRelativeResize="0"/>
          <p:nvPr/>
        </p:nvPicPr>
        <p:blipFill rotWithShape="1">
          <a:blip r:embed="rId3">
            <a:alphaModFix amt="70000"/>
          </a:blip>
          <a:srcRect b="1717" l="0" r="0" t="0"/>
          <a:stretch/>
        </p:blipFill>
        <p:spPr>
          <a:xfrm>
            <a:off x="2578021" y="1601823"/>
            <a:ext cx="6746334" cy="3798722"/>
          </a:xfrm>
          <a:prstGeom prst="rect">
            <a:avLst/>
          </a:prstGeom>
          <a:noFill/>
          <a:ln>
            <a:noFill/>
          </a:ln>
        </p:spPr>
      </p:pic>
      <p:sp>
        <p:nvSpPr>
          <p:cNvPr id="482" name="Google Shape;482;p24"/>
          <p:cNvSpPr/>
          <p:nvPr/>
        </p:nvSpPr>
        <p:spPr>
          <a:xfrm>
            <a:off x="7898586" y="1173158"/>
            <a:ext cx="497346" cy="398721"/>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CLV</a:t>
            </a:r>
            <a:endParaRPr b="0" i="0" sz="1400" u="none" cap="none" strike="noStrike">
              <a:solidFill>
                <a:srgbClr val="000000"/>
              </a:solidFill>
              <a:latin typeface="Arial"/>
              <a:ea typeface="Arial"/>
              <a:cs typeface="Arial"/>
              <a:sym typeface="Arial"/>
            </a:endParaRPr>
          </a:p>
        </p:txBody>
      </p:sp>
      <p:sp>
        <p:nvSpPr>
          <p:cNvPr id="483" name="Google Shape;483;p24"/>
          <p:cNvSpPr/>
          <p:nvPr/>
        </p:nvSpPr>
        <p:spPr>
          <a:xfrm>
            <a:off x="9245314" y="1693181"/>
            <a:ext cx="739815" cy="57282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Market share volume</a:t>
            </a:r>
            <a:endParaRPr b="0" i="0" sz="1400" u="none" cap="none" strike="noStrike">
              <a:solidFill>
                <a:srgbClr val="000000"/>
              </a:solidFill>
              <a:latin typeface="Arial"/>
              <a:ea typeface="Arial"/>
              <a:cs typeface="Arial"/>
              <a:sym typeface="Arial"/>
            </a:endParaRPr>
          </a:p>
        </p:txBody>
      </p:sp>
      <p:sp>
        <p:nvSpPr>
          <p:cNvPr id="484" name="Google Shape;484;p24"/>
          <p:cNvSpPr/>
          <p:nvPr/>
        </p:nvSpPr>
        <p:spPr>
          <a:xfrm>
            <a:off x="9849682" y="1052711"/>
            <a:ext cx="657240" cy="48949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Marża</a:t>
            </a:r>
            <a:endParaRPr b="0" i="0" sz="1400" u="none" cap="none" strike="noStrike">
              <a:solidFill>
                <a:srgbClr val="000000"/>
              </a:solidFill>
              <a:latin typeface="Arial"/>
              <a:ea typeface="Arial"/>
              <a:cs typeface="Arial"/>
              <a:sym typeface="Arial"/>
            </a:endParaRPr>
          </a:p>
        </p:txBody>
      </p:sp>
      <p:sp>
        <p:nvSpPr>
          <p:cNvPr id="485" name="Google Shape;485;p24"/>
          <p:cNvSpPr/>
          <p:nvPr/>
        </p:nvSpPr>
        <p:spPr>
          <a:xfrm>
            <a:off x="9232262" y="2939503"/>
            <a:ext cx="1177759" cy="48949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Net Contribution</a:t>
            </a:r>
            <a:endParaRPr b="0" i="0" sz="1400" u="none" cap="none" strike="noStrike">
              <a:solidFill>
                <a:srgbClr val="000000"/>
              </a:solidFill>
              <a:latin typeface="Arial"/>
              <a:ea typeface="Arial"/>
              <a:cs typeface="Arial"/>
              <a:sym typeface="Arial"/>
            </a:endParaRPr>
          </a:p>
        </p:txBody>
      </p:sp>
      <p:sp>
        <p:nvSpPr>
          <p:cNvPr id="486" name="Google Shape;486;p24"/>
          <p:cNvSpPr/>
          <p:nvPr/>
        </p:nvSpPr>
        <p:spPr>
          <a:xfrm>
            <a:off x="9292132" y="2353919"/>
            <a:ext cx="945061" cy="43869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Physical availability</a:t>
            </a:r>
            <a:endParaRPr b="0" i="0" sz="1400" u="none" cap="none" strike="noStrike">
              <a:solidFill>
                <a:srgbClr val="000000"/>
              </a:solidFill>
              <a:latin typeface="Arial"/>
              <a:ea typeface="Arial"/>
              <a:cs typeface="Arial"/>
              <a:sym typeface="Arial"/>
            </a:endParaRPr>
          </a:p>
        </p:txBody>
      </p:sp>
      <p:sp>
        <p:nvSpPr>
          <p:cNvPr id="487" name="Google Shape;487;p24"/>
          <p:cNvSpPr/>
          <p:nvPr/>
        </p:nvSpPr>
        <p:spPr>
          <a:xfrm>
            <a:off x="5347387" y="1616983"/>
            <a:ext cx="748613" cy="664185"/>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Time spent on site</a:t>
            </a:r>
            <a:endParaRPr b="0" i="0" sz="1400" u="none" cap="none" strike="noStrike">
              <a:solidFill>
                <a:srgbClr val="000000"/>
              </a:solidFill>
              <a:latin typeface="Arial"/>
              <a:ea typeface="Arial"/>
              <a:cs typeface="Arial"/>
              <a:sym typeface="Arial"/>
            </a:endParaRPr>
          </a:p>
        </p:txBody>
      </p:sp>
      <p:sp>
        <p:nvSpPr>
          <p:cNvPr id="488" name="Google Shape;488;p24"/>
          <p:cNvSpPr/>
          <p:nvPr/>
        </p:nvSpPr>
        <p:spPr>
          <a:xfrm>
            <a:off x="3137589" y="1616983"/>
            <a:ext cx="907307" cy="521342"/>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Viewability</a:t>
            </a:r>
            <a:endParaRPr b="0" i="0" sz="1400" u="none" cap="none" strike="noStrike">
              <a:solidFill>
                <a:srgbClr val="000000"/>
              </a:solidFill>
              <a:latin typeface="Arial"/>
              <a:ea typeface="Arial"/>
              <a:cs typeface="Arial"/>
              <a:sym typeface="Arial"/>
            </a:endParaRPr>
          </a:p>
        </p:txBody>
      </p:sp>
      <p:sp>
        <p:nvSpPr>
          <p:cNvPr id="489" name="Google Shape;489;p24"/>
          <p:cNvSpPr/>
          <p:nvPr/>
        </p:nvSpPr>
        <p:spPr>
          <a:xfrm>
            <a:off x="4637919" y="1011875"/>
            <a:ext cx="907308" cy="562609"/>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Digital metrics dla CPG</a:t>
            </a:r>
            <a:endParaRPr b="0" i="0" sz="1400" u="none" cap="none" strike="noStrike">
              <a:solidFill>
                <a:srgbClr val="000000"/>
              </a:solidFill>
              <a:latin typeface="Arial"/>
              <a:ea typeface="Arial"/>
              <a:cs typeface="Arial"/>
              <a:sym typeface="Arial"/>
            </a:endParaRPr>
          </a:p>
        </p:txBody>
      </p:sp>
      <p:sp>
        <p:nvSpPr>
          <p:cNvPr id="490" name="Google Shape;490;p24"/>
          <p:cNvSpPr/>
          <p:nvPr/>
        </p:nvSpPr>
        <p:spPr>
          <a:xfrm>
            <a:off x="5576526" y="1060313"/>
            <a:ext cx="1530454" cy="474418"/>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 social media (i.e. engagement rate)</a:t>
            </a:r>
            <a:endParaRPr b="0" i="0" sz="1400" u="none" cap="none" strike="noStrike">
              <a:solidFill>
                <a:srgbClr val="000000"/>
              </a:solidFill>
              <a:latin typeface="Arial"/>
              <a:ea typeface="Arial"/>
              <a:cs typeface="Arial"/>
              <a:sym typeface="Arial"/>
            </a:endParaRPr>
          </a:p>
        </p:txBody>
      </p:sp>
      <p:sp>
        <p:nvSpPr>
          <p:cNvPr id="491" name="Google Shape;491;p24"/>
          <p:cNvSpPr/>
          <p:nvPr/>
        </p:nvSpPr>
        <p:spPr>
          <a:xfrm>
            <a:off x="2101822" y="2509807"/>
            <a:ext cx="603038" cy="558989"/>
          </a:xfrm>
          <a:prstGeom prst="rect">
            <a:avLst/>
          </a:prstGeom>
          <a:solidFill>
            <a:srgbClr val="FFC00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A&amp;M Invest</a:t>
            </a:r>
            <a:endParaRPr b="0" i="0" sz="1400" u="none" cap="none" strike="noStrike">
              <a:solidFill>
                <a:srgbClr val="000000"/>
              </a:solidFill>
              <a:latin typeface="Arial"/>
              <a:ea typeface="Arial"/>
              <a:cs typeface="Arial"/>
              <a:sym typeface="Arial"/>
            </a:endParaRPr>
          </a:p>
        </p:txBody>
      </p:sp>
      <p:sp>
        <p:nvSpPr>
          <p:cNvPr id="492" name="Google Shape;492;p24"/>
          <p:cNvSpPr/>
          <p:nvPr/>
        </p:nvSpPr>
        <p:spPr>
          <a:xfrm>
            <a:off x="9275985" y="4949351"/>
            <a:ext cx="761205" cy="488051"/>
          </a:xfrm>
          <a:prstGeom prst="rect">
            <a:avLst/>
          </a:prstGeom>
          <a:solidFill>
            <a:srgbClr val="2BB45F"/>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Z Brand metrics?</a:t>
            </a:r>
            <a:endParaRPr b="0" i="0" sz="1400" u="none" cap="none" strike="noStrike">
              <a:solidFill>
                <a:srgbClr val="000000"/>
              </a:solidFill>
              <a:latin typeface="Arial"/>
              <a:ea typeface="Arial"/>
              <a:cs typeface="Arial"/>
              <a:sym typeface="Arial"/>
            </a:endParaRPr>
          </a:p>
        </p:txBody>
      </p:sp>
      <p:sp>
        <p:nvSpPr>
          <p:cNvPr id="493" name="Google Shape;493;p24"/>
          <p:cNvSpPr/>
          <p:nvPr/>
        </p:nvSpPr>
        <p:spPr>
          <a:xfrm>
            <a:off x="4700223" y="5475591"/>
            <a:ext cx="782701" cy="396717"/>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Fraudy</a:t>
            </a:r>
            <a:endParaRPr b="0" i="0" sz="1400" u="none" cap="none" strike="noStrike">
              <a:solidFill>
                <a:srgbClr val="000000"/>
              </a:solidFill>
              <a:latin typeface="Arial"/>
              <a:ea typeface="Arial"/>
              <a:cs typeface="Arial"/>
              <a:sym typeface="Arial"/>
            </a:endParaRPr>
          </a:p>
        </p:txBody>
      </p:sp>
      <p:sp>
        <p:nvSpPr>
          <p:cNvPr id="494" name="Google Shape;494;p24"/>
          <p:cNvSpPr/>
          <p:nvPr/>
        </p:nvSpPr>
        <p:spPr>
          <a:xfrm>
            <a:off x="4705052" y="5925666"/>
            <a:ext cx="782701" cy="379720"/>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Lift</a:t>
            </a:r>
            <a:endParaRPr b="0" i="0" sz="1400" u="none" cap="none" strike="noStrike">
              <a:solidFill>
                <a:srgbClr val="000000"/>
              </a:solidFill>
              <a:latin typeface="Arial"/>
              <a:ea typeface="Arial"/>
              <a:cs typeface="Arial"/>
              <a:sym typeface="Arial"/>
            </a:endParaRPr>
          </a:p>
        </p:txBody>
      </p:sp>
      <p:sp>
        <p:nvSpPr>
          <p:cNvPr id="495" name="Google Shape;495;p24"/>
          <p:cNvSpPr/>
          <p:nvPr/>
        </p:nvSpPr>
        <p:spPr>
          <a:xfrm>
            <a:off x="3689829" y="5467126"/>
            <a:ext cx="965358" cy="492060"/>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CPM/CPC</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CPS/CPL</a:t>
            </a:r>
            <a:endParaRPr b="0" i="0" sz="1400" u="none" cap="none" strike="noStrike">
              <a:solidFill>
                <a:srgbClr val="000000"/>
              </a:solidFill>
              <a:latin typeface="Arial"/>
              <a:ea typeface="Arial"/>
              <a:cs typeface="Arial"/>
              <a:sym typeface="Arial"/>
            </a:endParaRPr>
          </a:p>
        </p:txBody>
      </p:sp>
      <p:sp>
        <p:nvSpPr>
          <p:cNvPr id="496" name="Google Shape;496;p24"/>
          <p:cNvSpPr/>
          <p:nvPr/>
        </p:nvSpPr>
        <p:spPr>
          <a:xfrm>
            <a:off x="6004689" y="5478639"/>
            <a:ext cx="905489" cy="396717"/>
          </a:xfrm>
          <a:prstGeom prst="rect">
            <a:avLst/>
          </a:prstGeom>
          <a:solidFill>
            <a:srgbClr val="7030A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Trust -&gt; Credibility</a:t>
            </a:r>
            <a:endParaRPr b="0" i="0" sz="1400" u="none" cap="none" strike="noStrike">
              <a:solidFill>
                <a:srgbClr val="000000"/>
              </a:solidFill>
              <a:latin typeface="Arial"/>
              <a:ea typeface="Arial"/>
              <a:cs typeface="Arial"/>
              <a:sym typeface="Arial"/>
            </a:endParaRPr>
          </a:p>
        </p:txBody>
      </p:sp>
      <p:sp>
        <p:nvSpPr>
          <p:cNvPr id="497" name="Google Shape;497;p24"/>
          <p:cNvSpPr/>
          <p:nvPr/>
        </p:nvSpPr>
        <p:spPr>
          <a:xfrm>
            <a:off x="6987935" y="5475592"/>
            <a:ext cx="912481" cy="501198"/>
          </a:xfrm>
          <a:prstGeom prst="rect">
            <a:avLst/>
          </a:prstGeom>
          <a:solidFill>
            <a:srgbClr val="7030A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Advocacy</a:t>
            </a:r>
            <a:endParaRPr b="0" i="0" sz="1400" u="none" cap="none" strike="noStrike">
              <a:solidFill>
                <a:srgbClr val="000000"/>
              </a:solidFill>
              <a:latin typeface="Arial"/>
              <a:ea typeface="Arial"/>
              <a:cs typeface="Arial"/>
              <a:sym typeface="Arial"/>
            </a:endParaRPr>
          </a:p>
        </p:txBody>
      </p:sp>
      <p:sp>
        <p:nvSpPr>
          <p:cNvPr id="498" name="Google Shape;498;p24"/>
          <p:cNvSpPr/>
          <p:nvPr/>
        </p:nvSpPr>
        <p:spPr>
          <a:xfrm>
            <a:off x="3137589" y="938799"/>
            <a:ext cx="1463762" cy="664185"/>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Number of add to basket actions</a:t>
            </a:r>
            <a:endParaRPr b="0" i="0" sz="1400" u="none" cap="none" strike="noStrike">
              <a:solidFill>
                <a:srgbClr val="000000"/>
              </a:solidFill>
              <a:latin typeface="Arial"/>
              <a:ea typeface="Arial"/>
              <a:cs typeface="Arial"/>
              <a:sym typeface="Arial"/>
            </a:endParaRPr>
          </a:p>
        </p:txBody>
      </p:sp>
      <p:sp>
        <p:nvSpPr>
          <p:cNvPr id="499" name="Google Shape;499;p24"/>
          <p:cNvSpPr/>
          <p:nvPr/>
        </p:nvSpPr>
        <p:spPr>
          <a:xfrm>
            <a:off x="7805894" y="584278"/>
            <a:ext cx="1339200" cy="438700"/>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Product competetiveness </a:t>
            </a:r>
            <a:endParaRPr b="0" i="0" sz="1400" u="none" cap="none" strike="noStrike">
              <a:solidFill>
                <a:srgbClr val="000000"/>
              </a:solidFill>
              <a:latin typeface="Arial"/>
              <a:ea typeface="Arial"/>
              <a:cs typeface="Arial"/>
              <a:sym typeface="Arial"/>
            </a:endParaRPr>
          </a:p>
        </p:txBody>
      </p:sp>
      <p:sp>
        <p:nvSpPr>
          <p:cNvPr id="500" name="Google Shape;500;p24"/>
          <p:cNvSpPr/>
          <p:nvPr/>
        </p:nvSpPr>
        <p:spPr>
          <a:xfrm>
            <a:off x="9167723" y="442719"/>
            <a:ext cx="1339199" cy="55898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Indeks cenowy, ceny konkurencji</a:t>
            </a:r>
            <a:endParaRPr b="0" i="0" sz="1400" u="none" cap="none" strike="noStrike">
              <a:solidFill>
                <a:srgbClr val="000000"/>
              </a:solidFill>
              <a:latin typeface="Arial"/>
              <a:ea typeface="Arial"/>
              <a:cs typeface="Arial"/>
              <a:sym typeface="Arial"/>
            </a:endParaRPr>
          </a:p>
        </p:txBody>
      </p:sp>
      <p:sp>
        <p:nvSpPr>
          <p:cNvPr id="501" name="Google Shape;501;p24"/>
          <p:cNvSpPr/>
          <p:nvPr/>
        </p:nvSpPr>
        <p:spPr>
          <a:xfrm>
            <a:off x="4700223" y="2266009"/>
            <a:ext cx="603038" cy="6188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2" name="Google Shape;502;p24"/>
          <p:cNvSpPr/>
          <p:nvPr/>
        </p:nvSpPr>
        <p:spPr>
          <a:xfrm>
            <a:off x="5347387" y="2878948"/>
            <a:ext cx="656539" cy="6641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3" name="Google Shape;503;p24"/>
          <p:cNvSpPr/>
          <p:nvPr/>
        </p:nvSpPr>
        <p:spPr>
          <a:xfrm>
            <a:off x="4517368" y="2401934"/>
            <a:ext cx="855131" cy="475327"/>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Engaged sessions</a:t>
            </a:r>
            <a:endParaRPr b="0" i="0" sz="1400" u="none" cap="none" strike="noStrike">
              <a:solidFill>
                <a:srgbClr val="000000"/>
              </a:solidFill>
              <a:latin typeface="Arial"/>
              <a:ea typeface="Arial"/>
              <a:cs typeface="Arial"/>
              <a:sym typeface="Arial"/>
            </a:endParaRPr>
          </a:p>
        </p:txBody>
      </p:sp>
      <p:sp>
        <p:nvSpPr>
          <p:cNvPr id="504" name="Google Shape;504;p24"/>
          <p:cNvSpPr/>
          <p:nvPr/>
        </p:nvSpPr>
        <p:spPr>
          <a:xfrm>
            <a:off x="5372499" y="2928776"/>
            <a:ext cx="1624999" cy="572827"/>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Reach/VA/Attention</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Creatives KPI</a:t>
            </a:r>
            <a:endParaRPr b="0" i="0" sz="1400" u="none" cap="none" strike="noStrike">
              <a:solidFill>
                <a:srgbClr val="000000"/>
              </a:solidFill>
              <a:latin typeface="Arial"/>
              <a:ea typeface="Arial"/>
              <a:cs typeface="Arial"/>
              <a:sym typeface="Arial"/>
            </a:endParaRPr>
          </a:p>
        </p:txBody>
      </p:sp>
      <p:sp>
        <p:nvSpPr>
          <p:cNvPr id="505" name="Google Shape;505;p24"/>
          <p:cNvSpPr/>
          <p:nvPr/>
        </p:nvSpPr>
        <p:spPr>
          <a:xfrm>
            <a:off x="8475494" y="1042834"/>
            <a:ext cx="1339199" cy="55898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 share of E2E digital</a:t>
            </a:r>
            <a:endParaRPr b="0" i="0" sz="1400" u="none" cap="none" strike="noStrike">
              <a:solidFill>
                <a:srgbClr val="000000"/>
              </a:solidFill>
              <a:latin typeface="Arial"/>
              <a:ea typeface="Arial"/>
              <a:cs typeface="Arial"/>
              <a:sym typeface="Arial"/>
            </a:endParaRPr>
          </a:p>
        </p:txBody>
      </p:sp>
      <p:sp>
        <p:nvSpPr>
          <p:cNvPr id="506" name="Google Shape;506;p24"/>
          <p:cNvSpPr txBox="1"/>
          <p:nvPr/>
        </p:nvSpPr>
        <p:spPr>
          <a:xfrm>
            <a:off x="286437" y="209321"/>
            <a:ext cx="6170203"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Model po zakończeniu części III warsztatu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36+22!</a:t>
            </a:r>
            <a:endParaRPr b="0" i="0" sz="2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25"/>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Next steps</a:t>
            </a:r>
            <a:endParaRPr b="1">
              <a:latin typeface="Century Gothic"/>
              <a:ea typeface="Century Gothic"/>
              <a:cs typeface="Century Gothic"/>
              <a:sym typeface="Century Gothic"/>
            </a:endParaRPr>
          </a:p>
        </p:txBody>
      </p:sp>
      <p:pic>
        <p:nvPicPr>
          <p:cNvPr id="512" name="Google Shape;512;p25"/>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513" name="Google Shape;513;p25"/>
          <p:cNvSpPr txBox="1"/>
          <p:nvPr>
            <p:ph idx="1" type="body"/>
          </p:nvPr>
        </p:nvSpPr>
        <p:spPr>
          <a:xfrm>
            <a:off x="608398" y="1257636"/>
            <a:ext cx="10975203" cy="4831774"/>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Idea: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Podręcznik o kluczowych wskaźnikach udawadniający wartość działań marketingowych „outcome-oriented”</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Perspektywa CEO/CFO – wkład w wyniki firmy </a:t>
            </a:r>
            <a:endParaRPr/>
          </a:p>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Zakres prac: </a:t>
            </a:r>
            <a:endParaRPr/>
          </a:p>
          <a:p>
            <a:pPr indent="-342900" lvl="0" marL="368300" rtl="0" algn="l">
              <a:lnSpc>
                <a:spcPct val="90000"/>
              </a:lnSpc>
              <a:spcBef>
                <a:spcPts val="1000"/>
              </a:spcBef>
              <a:spcAft>
                <a:spcPts val="0"/>
              </a:spcAft>
              <a:buSzPts val="3200"/>
              <a:buFont typeface="Arial"/>
              <a:buChar char="•"/>
            </a:pPr>
            <a:r>
              <a:rPr lang="pl-PL" sz="2000">
                <a:solidFill>
                  <a:srgbClr val="001F30"/>
                </a:solidFill>
                <a:latin typeface="Century Gothic"/>
                <a:ea typeface="Century Gothic"/>
                <a:cs typeface="Century Gothic"/>
                <a:sym typeface="Century Gothic"/>
              </a:rPr>
              <a:t>Merytoryczna weryfikacja i opisanie/ zdefiniowanie KPI, które powinny znaleźć się w finalnym Opracowaniu</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Weryfikacja i Uzasadnienie wyboru wskaźników w każdej Grupie Wskaźników (np.:czy: grupa/ podgrupy ze względu np. na kategorię</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Idea: Future-proof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Opisanie grupy w formacie ppt, jęz. polski </a:t>
            </a:r>
            <a:endParaRPr/>
          </a:p>
          <a:p>
            <a:pPr indent="0" lvl="1" marL="914400" rtl="0" algn="l">
              <a:lnSpc>
                <a:spcPct val="90000"/>
              </a:lnSpc>
              <a:spcBef>
                <a:spcPts val="500"/>
              </a:spcBef>
              <a:spcAft>
                <a:spcPts val="0"/>
              </a:spcAft>
              <a:buSzPts val="2800"/>
              <a:buNone/>
            </a:pPr>
            <a:r>
              <a:t/>
            </a:r>
            <a:endParaRPr sz="2400">
              <a:solidFill>
                <a:srgbClr val="001F30"/>
              </a:solidFill>
              <a:latin typeface="Century Gothic"/>
              <a:ea typeface="Century Gothic"/>
              <a:cs typeface="Century Gothic"/>
              <a:sym typeface="Century Gothic"/>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26"/>
          <p:cNvSpPr txBox="1"/>
          <p:nvPr>
            <p:ph type="title"/>
          </p:nvPr>
        </p:nvSpPr>
        <p:spPr>
          <a:xfrm>
            <a:off x="116285" y="-97946"/>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sz="3600">
                <a:latin typeface="Century Gothic"/>
                <a:ea typeface="Century Gothic"/>
                <a:cs typeface="Century Gothic"/>
                <a:sym typeface="Century Gothic"/>
              </a:rPr>
              <a:t>Harmonogram</a:t>
            </a:r>
            <a:endParaRPr/>
          </a:p>
        </p:txBody>
      </p:sp>
      <p:pic>
        <p:nvPicPr>
          <p:cNvPr id="519" name="Google Shape;519;p26"/>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520" name="Google Shape;520;p26"/>
          <p:cNvSpPr txBox="1"/>
          <p:nvPr/>
        </p:nvSpPr>
        <p:spPr>
          <a:xfrm>
            <a:off x="848361" y="482119"/>
            <a:ext cx="130126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ACTION</a:t>
            </a:r>
            <a:endParaRPr b="1" i="0" sz="1600" u="none" cap="none" strike="noStrike">
              <a:solidFill>
                <a:srgbClr val="000000"/>
              </a:solidFill>
              <a:latin typeface="Century Gothic"/>
              <a:ea typeface="Century Gothic"/>
              <a:cs typeface="Century Gothic"/>
              <a:sym typeface="Century Gothic"/>
            </a:endParaRPr>
          </a:p>
        </p:txBody>
      </p:sp>
      <p:sp>
        <p:nvSpPr>
          <p:cNvPr id="521" name="Google Shape;521;p26"/>
          <p:cNvSpPr txBox="1"/>
          <p:nvPr/>
        </p:nvSpPr>
        <p:spPr>
          <a:xfrm>
            <a:off x="4631606" y="482119"/>
            <a:ext cx="251456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KEY OBJECTIVE:</a:t>
            </a:r>
            <a:endParaRPr b="0" i="0" sz="1400" u="none" cap="none" strike="noStrike">
              <a:solidFill>
                <a:srgbClr val="000000"/>
              </a:solidFill>
              <a:latin typeface="Arial"/>
              <a:ea typeface="Arial"/>
              <a:cs typeface="Arial"/>
              <a:sym typeface="Arial"/>
            </a:endParaRPr>
          </a:p>
        </p:txBody>
      </p:sp>
      <p:sp>
        <p:nvSpPr>
          <p:cNvPr id="522" name="Google Shape;522;p26"/>
          <p:cNvSpPr txBox="1"/>
          <p:nvPr/>
        </p:nvSpPr>
        <p:spPr>
          <a:xfrm>
            <a:off x="8611427" y="506576"/>
            <a:ext cx="309150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TIMING &amp; DEADLINE</a:t>
            </a:r>
            <a:endParaRPr b="0" i="0" sz="1400" u="none" cap="none" strike="noStrike">
              <a:solidFill>
                <a:srgbClr val="000000"/>
              </a:solidFill>
              <a:latin typeface="Arial"/>
              <a:ea typeface="Arial"/>
              <a:cs typeface="Arial"/>
              <a:sym typeface="Arial"/>
            </a:endParaRPr>
          </a:p>
        </p:txBody>
      </p:sp>
      <p:sp>
        <p:nvSpPr>
          <p:cNvPr id="523" name="Google Shape;523;p26"/>
          <p:cNvSpPr txBox="1"/>
          <p:nvPr/>
        </p:nvSpPr>
        <p:spPr>
          <a:xfrm>
            <a:off x="105508" y="1061937"/>
            <a:ext cx="2849043" cy="11695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Praca w podgrupach:</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Robocze opracowanie Grupy Wskaźników [Spis miar]  wraz z uzasadnieniem [ppt, templete POR]</a:t>
            </a:r>
            <a:endParaRPr b="1" i="0" sz="1400" u="none" cap="none" strike="noStrike">
              <a:solidFill>
                <a:srgbClr val="000000"/>
              </a:solidFill>
              <a:latin typeface="Century Gothic"/>
              <a:ea typeface="Century Gothic"/>
              <a:cs typeface="Century Gothic"/>
              <a:sym typeface="Century Gothic"/>
            </a:endParaRPr>
          </a:p>
        </p:txBody>
      </p:sp>
      <p:sp>
        <p:nvSpPr>
          <p:cNvPr id="524" name="Google Shape;524;p26"/>
          <p:cNvSpPr txBox="1"/>
          <p:nvPr/>
        </p:nvSpPr>
        <p:spPr>
          <a:xfrm>
            <a:off x="3485774" y="1074998"/>
            <a:ext cx="3448595" cy="11695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Rekomendacja kluczowych miar per Grupa [1-6]</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Lista, definicje, uzasadnienie, Uniwersalność wskaźnika a Kategoria produktowa</a:t>
            </a:r>
            <a:endParaRPr b="1" i="0" sz="1400" u="none" cap="none" strike="noStrike">
              <a:solidFill>
                <a:srgbClr val="000000"/>
              </a:solidFill>
              <a:latin typeface="Century Gothic"/>
              <a:ea typeface="Century Gothic"/>
              <a:cs typeface="Century Gothic"/>
              <a:sym typeface="Century Gothic"/>
            </a:endParaRPr>
          </a:p>
        </p:txBody>
      </p:sp>
      <p:sp>
        <p:nvSpPr>
          <p:cNvPr id="525" name="Google Shape;525;p26"/>
          <p:cNvSpPr txBox="1"/>
          <p:nvPr/>
        </p:nvSpPr>
        <p:spPr>
          <a:xfrm>
            <a:off x="8476464" y="1201280"/>
            <a:ext cx="2514561"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Do 11 lipca/ czwartek </a:t>
            </a:r>
            <a:endParaRPr b="1" i="0" sz="1400" u="none" cap="none" strike="noStrike">
              <a:solidFill>
                <a:srgbClr val="000000"/>
              </a:solidFill>
              <a:latin typeface="Century Gothic"/>
              <a:ea typeface="Century Gothic"/>
              <a:cs typeface="Century Gothic"/>
              <a:sym typeface="Century Gothic"/>
            </a:endParaRPr>
          </a:p>
        </p:txBody>
      </p:sp>
      <p:sp>
        <p:nvSpPr>
          <p:cNvPr id="526" name="Google Shape;526;p26"/>
          <p:cNvSpPr txBox="1"/>
          <p:nvPr/>
        </p:nvSpPr>
        <p:spPr>
          <a:xfrm>
            <a:off x="107517" y="2395724"/>
            <a:ext cx="28490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Praca  Core Grupa POR: Weryfikacja zgłoszeń</a:t>
            </a:r>
            <a:endParaRPr b="1" i="0" sz="1400" u="none" cap="none" strike="noStrike">
              <a:solidFill>
                <a:srgbClr val="000000"/>
              </a:solidFill>
              <a:latin typeface="Century Gothic"/>
              <a:ea typeface="Century Gothic"/>
              <a:cs typeface="Century Gothic"/>
              <a:sym typeface="Century Gothic"/>
            </a:endParaRPr>
          </a:p>
        </p:txBody>
      </p:sp>
      <p:sp>
        <p:nvSpPr>
          <p:cNvPr id="527" name="Google Shape;527;p26"/>
          <p:cNvSpPr txBox="1"/>
          <p:nvPr/>
        </p:nvSpPr>
        <p:spPr>
          <a:xfrm>
            <a:off x="3481253" y="2401610"/>
            <a:ext cx="3448595"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Propozycja Finalnej Listy Wskaźników</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i przedstawienie rekomendacji na statusie ME  </a:t>
            </a:r>
            <a:endParaRPr b="1" i="0" sz="1400" u="none" cap="none" strike="noStrike">
              <a:solidFill>
                <a:srgbClr val="000000"/>
              </a:solidFill>
              <a:latin typeface="Century Gothic"/>
              <a:ea typeface="Century Gothic"/>
              <a:cs typeface="Century Gothic"/>
              <a:sym typeface="Century Gothic"/>
            </a:endParaRPr>
          </a:p>
        </p:txBody>
      </p:sp>
      <p:sp>
        <p:nvSpPr>
          <p:cNvPr id="528" name="Google Shape;528;p26"/>
          <p:cNvSpPr txBox="1"/>
          <p:nvPr/>
        </p:nvSpPr>
        <p:spPr>
          <a:xfrm>
            <a:off x="8406797" y="2401610"/>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12 lipca/ piątek – Status ME</a:t>
            </a:r>
            <a:endParaRPr b="1" i="0" sz="1400" u="none" cap="none" strike="noStrike">
              <a:solidFill>
                <a:srgbClr val="000000"/>
              </a:solidFill>
              <a:latin typeface="Century Gothic"/>
              <a:ea typeface="Century Gothic"/>
              <a:cs typeface="Century Gothic"/>
              <a:sym typeface="Century Gothic"/>
            </a:endParaRPr>
          </a:p>
        </p:txBody>
      </p:sp>
      <p:sp>
        <p:nvSpPr>
          <p:cNvPr id="529" name="Google Shape;529;p26"/>
          <p:cNvSpPr txBox="1"/>
          <p:nvPr/>
        </p:nvSpPr>
        <p:spPr>
          <a:xfrm>
            <a:off x="8524363" y="3189733"/>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15 -26 lipca - Konsultacje</a:t>
            </a:r>
            <a:endParaRPr b="1" i="0" sz="1400" u="none" cap="none" strike="noStrike">
              <a:solidFill>
                <a:srgbClr val="000000"/>
              </a:solidFill>
              <a:latin typeface="Century Gothic"/>
              <a:ea typeface="Century Gothic"/>
              <a:cs typeface="Century Gothic"/>
              <a:sym typeface="Century Gothic"/>
            </a:endParaRPr>
          </a:p>
        </p:txBody>
      </p:sp>
      <p:sp>
        <p:nvSpPr>
          <p:cNvPr id="530" name="Google Shape;530;p26"/>
          <p:cNvSpPr txBox="1"/>
          <p:nvPr/>
        </p:nvSpPr>
        <p:spPr>
          <a:xfrm>
            <a:off x="177462" y="3153371"/>
            <a:ext cx="3105669"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Konsultacje rynkowe: Reklamodawcy [CMO, CFO]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Różne branże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pl-PL" sz="1400" u="none" cap="none" strike="noStrike">
                <a:solidFill>
                  <a:srgbClr val="001F30"/>
                </a:solidFill>
                <a:latin typeface="Century Gothic"/>
                <a:ea typeface="Century Gothic"/>
                <a:cs typeface="Century Gothic"/>
                <a:sym typeface="Century Gothic"/>
              </a:rPr>
              <a:t>Min 15 osób? </a:t>
            </a:r>
            <a:endParaRPr b="0" i="0" sz="1400" u="none" cap="none" strike="noStrike">
              <a:solidFill>
                <a:srgbClr val="000000"/>
              </a:solidFill>
              <a:latin typeface="Arial"/>
              <a:ea typeface="Arial"/>
              <a:cs typeface="Arial"/>
              <a:sym typeface="Arial"/>
            </a:endParaRPr>
          </a:p>
        </p:txBody>
      </p:sp>
      <p:sp>
        <p:nvSpPr>
          <p:cNvPr id="531" name="Google Shape;531;p26"/>
          <p:cNvSpPr txBox="1"/>
          <p:nvPr/>
        </p:nvSpPr>
        <p:spPr>
          <a:xfrm>
            <a:off x="3568339" y="3220215"/>
            <a:ext cx="3448595" cy="160043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Sprawdzenie czy taka lista odpowiada na potrzeby biznesowe, wyslanie do sczytania obecnego materialu, zebranie feedbacku. Powinno to być zrobione tak by nie zajelo więcej niż 1h komus. </a:t>
            </a:r>
            <a:br>
              <a:rPr b="0" i="0" lang="pl-PL" sz="1400" u="none" cap="none" strike="noStrike">
                <a:solidFill>
                  <a:srgbClr val="001F30"/>
                </a:solidFill>
                <a:latin typeface="Century Gothic"/>
                <a:ea typeface="Century Gothic"/>
                <a:cs typeface="Century Gothic"/>
                <a:sym typeface="Century Gothic"/>
              </a:rPr>
            </a:br>
            <a:endParaRPr b="0" i="0" sz="1400" u="none" cap="none" strike="noStrike">
              <a:solidFill>
                <a:srgbClr val="001F30"/>
              </a:solidFill>
              <a:latin typeface="Century Gothic"/>
              <a:ea typeface="Century Gothic"/>
              <a:cs typeface="Century Gothic"/>
              <a:sym typeface="Century Gothic"/>
            </a:endParaRPr>
          </a:p>
        </p:txBody>
      </p:sp>
      <p:sp>
        <p:nvSpPr>
          <p:cNvPr id="532" name="Google Shape;532;p26"/>
          <p:cNvSpPr txBox="1"/>
          <p:nvPr/>
        </p:nvSpPr>
        <p:spPr>
          <a:xfrm>
            <a:off x="8624538" y="4833891"/>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Status ME - piątek 9 sierpnia</a:t>
            </a:r>
            <a:endParaRPr b="1" i="0" sz="1400" u="none" cap="none" strike="noStrike">
              <a:solidFill>
                <a:srgbClr val="000000"/>
              </a:solidFill>
              <a:latin typeface="Century Gothic"/>
              <a:ea typeface="Century Gothic"/>
              <a:cs typeface="Century Gothic"/>
              <a:sym typeface="Century Gothic"/>
            </a:endParaRPr>
          </a:p>
        </p:txBody>
      </p:sp>
      <p:sp>
        <p:nvSpPr>
          <p:cNvPr id="533" name="Google Shape;533;p26"/>
          <p:cNvSpPr txBox="1"/>
          <p:nvPr/>
        </p:nvSpPr>
        <p:spPr>
          <a:xfrm>
            <a:off x="105508" y="4799716"/>
            <a:ext cx="3105669"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Wprowadzenie poprawek/ uwag po Konsultacjach</a:t>
            </a:r>
            <a:endParaRPr b="0" i="0" sz="1400" u="none" cap="none" strike="noStrike">
              <a:solidFill>
                <a:srgbClr val="000000"/>
              </a:solidFill>
              <a:latin typeface="Century Gothic"/>
              <a:ea typeface="Century Gothic"/>
              <a:cs typeface="Century Gothic"/>
              <a:sym typeface="Century Gothic"/>
            </a:endParaRPr>
          </a:p>
        </p:txBody>
      </p:sp>
      <p:sp>
        <p:nvSpPr>
          <p:cNvPr id="534" name="Google Shape;534;p26"/>
          <p:cNvSpPr txBox="1"/>
          <p:nvPr/>
        </p:nvSpPr>
        <p:spPr>
          <a:xfrm>
            <a:off x="3837136" y="4804068"/>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Consensus dot finalnej listy KPI</a:t>
            </a:r>
            <a:endParaRPr b="0" i="0" sz="1400" u="none" cap="none" strike="noStrike">
              <a:solidFill>
                <a:srgbClr val="000000"/>
              </a:solidFill>
              <a:latin typeface="Century Gothic"/>
              <a:ea typeface="Century Gothic"/>
              <a:cs typeface="Century Gothic"/>
              <a:sym typeface="Century Gothic"/>
            </a:endParaRPr>
          </a:p>
        </p:txBody>
      </p:sp>
      <p:sp>
        <p:nvSpPr>
          <p:cNvPr id="535" name="Google Shape;535;p26"/>
          <p:cNvSpPr txBox="1"/>
          <p:nvPr/>
        </p:nvSpPr>
        <p:spPr>
          <a:xfrm>
            <a:off x="8624538" y="5569767"/>
            <a:ext cx="28490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19-29 sierpnia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30 sierpnia – piątek – Status ME</a:t>
            </a:r>
            <a:endParaRPr b="0" i="0" sz="1400" u="none" cap="none" strike="noStrike">
              <a:solidFill>
                <a:srgbClr val="000000"/>
              </a:solidFill>
              <a:latin typeface="Century Gothic"/>
              <a:ea typeface="Century Gothic"/>
              <a:cs typeface="Century Gothic"/>
              <a:sym typeface="Century Gothic"/>
            </a:endParaRPr>
          </a:p>
        </p:txBody>
      </p:sp>
      <p:sp>
        <p:nvSpPr>
          <p:cNvPr id="536" name="Google Shape;536;p26"/>
          <p:cNvSpPr txBox="1"/>
          <p:nvPr/>
        </p:nvSpPr>
        <p:spPr>
          <a:xfrm>
            <a:off x="188240" y="5657507"/>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Finalizacja PPT/ start Word</a:t>
            </a:r>
            <a:endParaRPr b="0" i="0" sz="1400" u="none" cap="none" strike="noStrike">
              <a:solidFill>
                <a:srgbClr val="000000"/>
              </a:solidFill>
              <a:latin typeface="Century Gothic"/>
              <a:ea typeface="Century Gothic"/>
              <a:cs typeface="Century Gothic"/>
              <a:sym typeface="Century Gothic"/>
            </a:endParaRPr>
          </a:p>
        </p:txBody>
      </p:sp>
      <p:sp>
        <p:nvSpPr>
          <p:cNvPr id="537" name="Google Shape;537;p26"/>
          <p:cNvSpPr txBox="1"/>
          <p:nvPr/>
        </p:nvSpPr>
        <p:spPr>
          <a:xfrm>
            <a:off x="3806655" y="5653157"/>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PPT ready</a:t>
            </a:r>
            <a:endParaRPr b="0" i="0" sz="1400" u="none" cap="none" strike="noStrike">
              <a:solidFill>
                <a:srgbClr val="000000"/>
              </a:solidFill>
              <a:latin typeface="Century Gothic"/>
              <a:ea typeface="Century Gothic"/>
              <a:cs typeface="Century Gothic"/>
              <a:sym typeface="Century Gothic"/>
            </a:endParaRPr>
          </a:p>
        </p:txBody>
      </p:sp>
      <p:cxnSp>
        <p:nvCxnSpPr>
          <p:cNvPr id="538" name="Google Shape;538;p26"/>
          <p:cNvCxnSpPr/>
          <p:nvPr/>
        </p:nvCxnSpPr>
        <p:spPr>
          <a:xfrm>
            <a:off x="105508" y="2312768"/>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539" name="Google Shape;539;p26"/>
          <p:cNvCxnSpPr/>
          <p:nvPr/>
        </p:nvCxnSpPr>
        <p:spPr>
          <a:xfrm>
            <a:off x="115668" y="3176368"/>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540" name="Google Shape;540;p26"/>
          <p:cNvCxnSpPr/>
          <p:nvPr/>
        </p:nvCxnSpPr>
        <p:spPr>
          <a:xfrm>
            <a:off x="237588" y="4698920"/>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541" name="Google Shape;541;p26"/>
          <p:cNvCxnSpPr/>
          <p:nvPr/>
        </p:nvCxnSpPr>
        <p:spPr>
          <a:xfrm>
            <a:off x="115668" y="5505910"/>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542" name="Google Shape;542;p26"/>
          <p:cNvCxnSpPr/>
          <p:nvPr/>
        </p:nvCxnSpPr>
        <p:spPr>
          <a:xfrm>
            <a:off x="105508" y="941168"/>
            <a:ext cx="11873132" cy="13061"/>
          </a:xfrm>
          <a:prstGeom prst="straightConnector1">
            <a:avLst/>
          </a:prstGeom>
          <a:noFill/>
          <a:ln cap="flat" cmpd="sng" w="9525">
            <a:solidFill>
              <a:srgbClr val="BFBFBF"/>
            </a:solidFill>
            <a:prstDash val="dash"/>
            <a:round/>
            <a:headEnd len="sm" w="sm" type="none"/>
            <a:tailEnd len="sm" w="sm" type="none"/>
          </a:ln>
        </p:spPr>
      </p:cxnSp>
    </p:spTree>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pic>
        <p:nvPicPr>
          <p:cNvPr id="547" name="Google Shape;547;p27"/>
          <p:cNvPicPr preferRelativeResize="0"/>
          <p:nvPr/>
        </p:nvPicPr>
        <p:blipFill rotWithShape="1">
          <a:blip r:embed="rId4">
            <a:alphaModFix/>
          </a:blip>
          <a:srcRect b="0" l="0" r="0" t="0"/>
          <a:stretch/>
        </p:blipFill>
        <p:spPr>
          <a:xfrm>
            <a:off x="0" y="4411456"/>
            <a:ext cx="12192000" cy="2446544"/>
          </a:xfrm>
          <a:prstGeom prst="rect">
            <a:avLst/>
          </a:prstGeom>
          <a:noFill/>
          <a:ln>
            <a:noFill/>
          </a:ln>
        </p:spPr>
      </p:pic>
      <p:sp>
        <p:nvSpPr>
          <p:cNvPr id="548" name="Google Shape;548;p27"/>
          <p:cNvSpPr txBox="1"/>
          <p:nvPr/>
        </p:nvSpPr>
        <p:spPr>
          <a:xfrm>
            <a:off x="400975" y="222052"/>
            <a:ext cx="1092016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pl-PL" sz="3200" u="none" cap="none" strike="noStrike">
                <a:solidFill>
                  <a:srgbClr val="000000"/>
                </a:solidFill>
                <a:latin typeface="Arial"/>
                <a:ea typeface="Arial"/>
                <a:cs typeface="Arial"/>
                <a:sym typeface="Arial"/>
              </a:rPr>
              <a:t>ZESPÓŁ</a:t>
            </a:r>
            <a:endParaRPr b="0" i="0" sz="1400" u="none" cap="none" strike="noStrike">
              <a:solidFill>
                <a:srgbClr val="000000"/>
              </a:solidFill>
              <a:latin typeface="Arial"/>
              <a:ea typeface="Arial"/>
              <a:cs typeface="Arial"/>
              <a:sym typeface="Arial"/>
            </a:endParaRPr>
          </a:p>
        </p:txBody>
      </p:sp>
      <p:graphicFrame>
        <p:nvGraphicFramePr>
          <p:cNvPr id="549" name="Google Shape;549;p27"/>
          <p:cNvGraphicFramePr/>
          <p:nvPr/>
        </p:nvGraphicFramePr>
        <p:xfrm>
          <a:off x="577672" y="1087552"/>
          <a:ext cx="11036655" cy="3850208"/>
        </p:xfrm>
        <a:graphic>
          <a:graphicData uri="http://schemas.openxmlformats.org/presentationml/2006/ole">
            <mc:AlternateContent>
              <mc:Choice Requires="v">
                <p:oleObj r:id="rId5" imgH="3850208" imgW="11036655" progId="Word.Document.12" spid="_x0000_s1">
                  <p:embed/>
                </p:oleObj>
              </mc:Choice>
              <mc:Fallback>
                <p:oleObj r:id="rId6" imgH="3850208" imgW="11036655" progId="Word.Document.12">
                  <p:embed/>
                  <p:pic>
                    <p:nvPicPr>
                      <p:cNvPr id="549" name="Google Shape;549;p27"/>
                      <p:cNvPicPr preferRelativeResize="0"/>
                      <p:nvPr/>
                    </p:nvPicPr>
                    <p:blipFill rotWithShape="1">
                      <a:blip r:embed="rId7">
                        <a:alphaModFix/>
                      </a:blip>
                      <a:srcRect b="0" l="0" r="0" t="0"/>
                      <a:stretch/>
                    </p:blipFill>
                    <p:spPr>
                      <a:xfrm>
                        <a:off x="577672" y="1087552"/>
                        <a:ext cx="11036655" cy="3850208"/>
                      </a:xfrm>
                      <a:prstGeom prst="rect">
                        <a:avLst/>
                      </a:prstGeom>
                      <a:noFill/>
                      <a:ln>
                        <a:noFill/>
                      </a:ln>
                    </p:spPr>
                  </p:pic>
                </p:oleObj>
              </mc:Fallback>
            </mc:AlternateContent>
          </a:graphicData>
        </a:graphic>
      </p:graphicFrame>
    </p:spTree>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28"/>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sz="2400">
                <a:latin typeface="Century Gothic"/>
                <a:ea typeface="Century Gothic"/>
                <a:cs typeface="Century Gothic"/>
                <a:sym typeface="Century Gothic"/>
              </a:rPr>
              <a:t>Lista osób – konsultacje/ branże </a:t>
            </a:r>
            <a:br>
              <a:rPr b="1" lang="pl-PL" sz="2400">
                <a:latin typeface="Century Gothic"/>
                <a:ea typeface="Century Gothic"/>
                <a:cs typeface="Century Gothic"/>
                <a:sym typeface="Century Gothic"/>
              </a:rPr>
            </a:br>
            <a:r>
              <a:rPr b="1" lang="pl-PL" sz="2400">
                <a:latin typeface="Century Gothic"/>
                <a:ea typeface="Century Gothic"/>
                <a:cs typeface="Century Gothic"/>
                <a:sym typeface="Century Gothic"/>
              </a:rPr>
              <a:t>AutoMoto, Beauty, Retail, BtB, Pharma, </a:t>
            </a:r>
            <a:endParaRPr/>
          </a:p>
        </p:txBody>
      </p:sp>
      <p:pic>
        <p:nvPicPr>
          <p:cNvPr id="555" name="Google Shape;555;p28"/>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556" name="Google Shape;556;p28"/>
          <p:cNvSpPr txBox="1"/>
          <p:nvPr>
            <p:ph idx="1" type="body"/>
          </p:nvPr>
        </p:nvSpPr>
        <p:spPr>
          <a:xfrm>
            <a:off x="177462" y="1487366"/>
            <a:ext cx="2356732" cy="4831774"/>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SzPts val="1600"/>
              <a:buFont typeface="Arial"/>
              <a:buAutoNum type="arabicPeriod"/>
            </a:pPr>
            <a:r>
              <a:rPr lang="pl-PL" sz="1600">
                <a:solidFill>
                  <a:srgbClr val="001F30"/>
                </a:solidFill>
                <a:latin typeface="Century Gothic"/>
                <a:ea typeface="Century Gothic"/>
                <a:cs typeface="Century Gothic"/>
                <a:sym typeface="Century Gothic"/>
              </a:rPr>
              <a:t>CFO, VP – Credit Agricole</a:t>
            </a:r>
            <a:endParaRPr sz="1600">
              <a:solidFill>
                <a:srgbClr val="001F30"/>
              </a:solidFill>
              <a:latin typeface="Century Gothic"/>
              <a:ea typeface="Century Gothic"/>
              <a:cs typeface="Century Gothic"/>
              <a:sym typeface="Century Gothic"/>
            </a:endParaRPr>
          </a:p>
        </p:txBody>
      </p:sp>
      <p:sp>
        <p:nvSpPr>
          <p:cNvPr id="557" name="Google Shape;557;p28"/>
          <p:cNvSpPr txBox="1"/>
          <p:nvPr/>
        </p:nvSpPr>
        <p:spPr>
          <a:xfrm>
            <a:off x="557349" y="1027906"/>
            <a:ext cx="199472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Finanse</a:t>
            </a:r>
            <a:endParaRPr b="0" i="0" sz="1400" u="none" cap="none" strike="noStrike">
              <a:solidFill>
                <a:srgbClr val="000000"/>
              </a:solidFill>
              <a:latin typeface="Arial"/>
              <a:ea typeface="Arial"/>
              <a:cs typeface="Arial"/>
              <a:sym typeface="Arial"/>
            </a:endParaRPr>
          </a:p>
        </p:txBody>
      </p:sp>
      <p:sp>
        <p:nvSpPr>
          <p:cNvPr id="558" name="Google Shape;558;p28"/>
          <p:cNvSpPr txBox="1"/>
          <p:nvPr/>
        </p:nvSpPr>
        <p:spPr>
          <a:xfrm>
            <a:off x="3144173" y="1048591"/>
            <a:ext cx="182951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Marketing</a:t>
            </a:r>
            <a:endParaRPr b="0" i="0" sz="1400" u="none" cap="none" strike="noStrike">
              <a:solidFill>
                <a:srgbClr val="000000"/>
              </a:solidFill>
              <a:latin typeface="Arial"/>
              <a:ea typeface="Arial"/>
              <a:cs typeface="Arial"/>
              <a:sym typeface="Arial"/>
            </a:endParaRPr>
          </a:p>
        </p:txBody>
      </p:sp>
      <p:sp>
        <p:nvSpPr>
          <p:cNvPr id="559" name="Google Shape;559;p28"/>
          <p:cNvSpPr txBox="1"/>
          <p:nvPr/>
        </p:nvSpPr>
        <p:spPr>
          <a:xfrm>
            <a:off x="2807815" y="1520401"/>
            <a:ext cx="2513122" cy="4831774"/>
          </a:xfrm>
          <a:prstGeom prst="rect">
            <a:avLst/>
          </a:prstGeom>
          <a:noFill/>
          <a:ln>
            <a:noFill/>
          </a:ln>
        </p:spPr>
        <p:txBody>
          <a:bodyPr anchorCtr="0" anchor="t" bIns="0" lIns="0" spcFirstLastPara="1" rIns="0" wrap="square" tIns="0">
            <a:noAutofit/>
          </a:bodyPr>
          <a:lstStyle/>
          <a:p>
            <a:pPr indent="-342900" lvl="0" marL="368300" marR="0" rtl="0" algn="l">
              <a:lnSpc>
                <a:spcPct val="90000"/>
              </a:lnSpc>
              <a:spcBef>
                <a:spcPts val="1000"/>
              </a:spcBef>
              <a:spcAft>
                <a:spcPts val="0"/>
              </a:spcAft>
              <a:buClr>
                <a:schemeClr val="dk1"/>
              </a:buClr>
              <a:buSzPts val="1600"/>
              <a:buFont typeface="Arial"/>
              <a:buAutoNum type="arabicPeriod"/>
            </a:pPr>
            <a:r>
              <a:rPr b="0" i="0" lang="pl-PL" sz="1600" u="none" cap="none" strike="noStrike">
                <a:solidFill>
                  <a:srgbClr val="001F30"/>
                </a:solidFill>
                <a:latin typeface="Century Gothic"/>
                <a:ea typeface="Century Gothic"/>
                <a:cs typeface="Century Gothic"/>
                <a:sym typeface="Century Gothic"/>
              </a:rPr>
              <a:t>CMO Snacks - PepsiCo</a:t>
            </a:r>
            <a:endParaRPr b="0" i="0" sz="1400" u="none" cap="none" strike="noStrike">
              <a:solidFill>
                <a:srgbClr val="000000"/>
              </a:solidFill>
              <a:latin typeface="Arial"/>
              <a:ea typeface="Arial"/>
              <a:cs typeface="Arial"/>
              <a:sym typeface="Arial"/>
            </a:endParaRPr>
          </a:p>
        </p:txBody>
      </p:sp>
      <p:sp>
        <p:nvSpPr>
          <p:cNvPr id="560" name="Google Shape;560;p28"/>
          <p:cNvSpPr txBox="1"/>
          <p:nvPr/>
        </p:nvSpPr>
        <p:spPr>
          <a:xfrm>
            <a:off x="9562030" y="1001779"/>
            <a:ext cx="271707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Agencje/ Inni</a:t>
            </a:r>
            <a:endParaRPr b="0" i="0" sz="1400" u="none" cap="none" strike="noStrike">
              <a:solidFill>
                <a:srgbClr val="000000"/>
              </a:solidFill>
              <a:latin typeface="Arial"/>
              <a:ea typeface="Arial"/>
              <a:cs typeface="Arial"/>
              <a:sym typeface="Arial"/>
            </a:endParaRPr>
          </a:p>
        </p:txBody>
      </p:sp>
      <p:sp>
        <p:nvSpPr>
          <p:cNvPr id="561" name="Google Shape;561;p28"/>
          <p:cNvSpPr txBox="1"/>
          <p:nvPr/>
        </p:nvSpPr>
        <p:spPr>
          <a:xfrm>
            <a:off x="8934994" y="1527831"/>
            <a:ext cx="2829114" cy="4831774"/>
          </a:xfrm>
          <a:prstGeom prst="rect">
            <a:avLst/>
          </a:prstGeom>
          <a:noFill/>
          <a:ln>
            <a:noFill/>
          </a:ln>
        </p:spPr>
        <p:txBody>
          <a:bodyPr anchorCtr="0" anchor="t" bIns="0" lIns="0" spcFirstLastPara="1" rIns="0" wrap="square" tIns="0">
            <a:noAutofit/>
          </a:bodyPr>
          <a:lstStyle/>
          <a:p>
            <a:pPr indent="-342900" lvl="0" marL="368300" marR="0" rtl="0" algn="l">
              <a:lnSpc>
                <a:spcPct val="90000"/>
              </a:lnSpc>
              <a:spcBef>
                <a:spcPts val="1000"/>
              </a:spcBef>
              <a:spcAft>
                <a:spcPts val="0"/>
              </a:spcAft>
              <a:buClr>
                <a:schemeClr val="dk1"/>
              </a:buClr>
              <a:buSzPts val="1600"/>
              <a:buFont typeface="Arial"/>
              <a:buAutoNum type="arabicPeriod"/>
            </a:pPr>
            <a:r>
              <a:rPr b="0" i="0" lang="pl-PL" sz="1600" u="none" cap="none" strike="noStrike">
                <a:solidFill>
                  <a:srgbClr val="001F30"/>
                </a:solidFill>
                <a:latin typeface="Century Gothic"/>
                <a:ea typeface="Century Gothic"/>
                <a:cs typeface="Century Gothic"/>
                <a:sym typeface="Century Gothic"/>
              </a:rPr>
              <a:t>Yotta</a:t>
            </a:r>
            <a:endParaRPr b="0" i="0" sz="1600" u="none" cap="none" strike="noStrike">
              <a:solidFill>
                <a:srgbClr val="001F30"/>
              </a:solidFill>
              <a:latin typeface="Century Gothic"/>
              <a:ea typeface="Century Gothic"/>
              <a:cs typeface="Century Gothic"/>
              <a:sym typeface="Century Gothic"/>
            </a:endParaRPr>
          </a:p>
        </p:txBody>
      </p:sp>
      <p:sp>
        <p:nvSpPr>
          <p:cNvPr id="562" name="Google Shape;562;p28"/>
          <p:cNvSpPr txBox="1"/>
          <p:nvPr/>
        </p:nvSpPr>
        <p:spPr>
          <a:xfrm>
            <a:off x="5895723" y="1054029"/>
            <a:ext cx="182951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Sprzedaż</a:t>
            </a:r>
            <a:endParaRPr b="0" i="0" sz="1400" u="none" cap="none" strike="noStrike">
              <a:solidFill>
                <a:srgbClr val="000000"/>
              </a:solidFill>
              <a:latin typeface="Arial"/>
              <a:ea typeface="Arial"/>
              <a:cs typeface="Arial"/>
              <a:sym typeface="Arial"/>
            </a:endParaRPr>
          </a:p>
        </p:txBody>
      </p:sp>
      <p:sp>
        <p:nvSpPr>
          <p:cNvPr id="563" name="Google Shape;563;p28"/>
          <p:cNvSpPr txBox="1"/>
          <p:nvPr/>
        </p:nvSpPr>
        <p:spPr>
          <a:xfrm>
            <a:off x="5459584" y="1568296"/>
            <a:ext cx="2513122" cy="4831774"/>
          </a:xfrm>
          <a:prstGeom prst="rect">
            <a:avLst/>
          </a:prstGeom>
          <a:noFill/>
          <a:ln>
            <a:noFill/>
          </a:ln>
        </p:spPr>
        <p:txBody>
          <a:bodyPr anchorCtr="0" anchor="t" bIns="0" lIns="0" spcFirstLastPara="1" rIns="0" wrap="square" tIns="0">
            <a:noAutofit/>
          </a:bodyPr>
          <a:lstStyle/>
          <a:p>
            <a:pPr indent="-342900" lvl="0" marL="368300" marR="0" rtl="0" algn="l">
              <a:lnSpc>
                <a:spcPct val="90000"/>
              </a:lnSpc>
              <a:spcBef>
                <a:spcPts val="1000"/>
              </a:spcBef>
              <a:spcAft>
                <a:spcPts val="0"/>
              </a:spcAft>
              <a:buClr>
                <a:schemeClr val="dk1"/>
              </a:buClr>
              <a:buSzPts val="1600"/>
              <a:buFont typeface="Arial"/>
              <a:buAutoNum type="arabicPeriod"/>
            </a:pPr>
            <a:r>
              <a:rPr b="0" i="0" lang="pl-PL" sz="1600" u="none" cap="none" strike="noStrike">
                <a:solidFill>
                  <a:srgbClr val="001F30"/>
                </a:solidFill>
                <a:latin typeface="Century Gothic"/>
                <a:ea typeface="Century Gothic"/>
                <a:cs typeface="Century Gothic"/>
                <a:sym typeface="Century Gothic"/>
              </a:rPr>
              <a:t>Dyrektor Sprzedaży</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29"/>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I. Media Investments</a:t>
            </a:r>
            <a:endParaRPr/>
          </a:p>
        </p:txBody>
      </p:sp>
      <p:pic>
        <p:nvPicPr>
          <p:cNvPr id="569" name="Google Shape;569;p29"/>
          <p:cNvPicPr preferRelativeResize="0"/>
          <p:nvPr/>
        </p:nvPicPr>
        <p:blipFill rotWithShape="1">
          <a:blip r:embed="rId3">
            <a:alphaModFix/>
          </a:blip>
          <a:srcRect b="0" l="0" r="0" t="0"/>
          <a:stretch/>
        </p:blipFill>
        <p:spPr>
          <a:xfrm>
            <a:off x="568967" y="2129533"/>
            <a:ext cx="2293283" cy="4634593"/>
          </a:xfrm>
          <a:prstGeom prst="rect">
            <a:avLst/>
          </a:prstGeom>
          <a:noFill/>
          <a:ln>
            <a:noFill/>
          </a:ln>
        </p:spPr>
      </p:pic>
      <p:sp>
        <p:nvSpPr>
          <p:cNvPr id="570" name="Google Shape;570;p29"/>
          <p:cNvSpPr/>
          <p:nvPr/>
        </p:nvSpPr>
        <p:spPr>
          <a:xfrm>
            <a:off x="480204" y="3409486"/>
            <a:ext cx="1350132" cy="999781"/>
          </a:xfrm>
          <a:prstGeom prst="rect">
            <a:avLst/>
          </a:prstGeom>
          <a:solidFill>
            <a:srgbClr val="FDBD28"/>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228600" lvl="0" marL="228600" marR="0" rtl="0" algn="l">
              <a:lnSpc>
                <a:spcPct val="100000"/>
              </a:lnSpc>
              <a:spcBef>
                <a:spcPts val="0"/>
              </a:spcBef>
              <a:spcAft>
                <a:spcPts val="0"/>
              </a:spcAft>
              <a:buClr>
                <a:srgbClr val="FFFFFF"/>
              </a:buClr>
              <a:buSzPts val="1200"/>
              <a:buFont typeface="Arial"/>
              <a:buAutoNum type="arabicPeriod"/>
            </a:pPr>
            <a:r>
              <a:rPr b="1" i="0" lang="pl-PL" sz="1200" u="none" cap="none" strike="noStrike">
                <a:solidFill>
                  <a:srgbClr val="FFFFFF"/>
                </a:solidFill>
                <a:latin typeface="Arial"/>
                <a:ea typeface="Arial"/>
                <a:cs typeface="Arial"/>
                <a:sym typeface="Arial"/>
              </a:rPr>
              <a:t>Reach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Must: crossmedia measurment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Tracking realnych osób, nie ekranów</a:t>
            </a:r>
            <a:endParaRPr b="0" i="0" sz="1400" u="none" cap="none" strike="noStrike">
              <a:solidFill>
                <a:srgbClr val="000000"/>
              </a:solidFill>
              <a:latin typeface="Arial"/>
              <a:ea typeface="Arial"/>
              <a:cs typeface="Arial"/>
              <a:sym typeface="Arial"/>
            </a:endParaRPr>
          </a:p>
        </p:txBody>
      </p:sp>
      <p:sp>
        <p:nvSpPr>
          <p:cNvPr id="571" name="Google Shape;571;p29"/>
          <p:cNvSpPr/>
          <p:nvPr/>
        </p:nvSpPr>
        <p:spPr>
          <a:xfrm>
            <a:off x="364765" y="4453163"/>
            <a:ext cx="1581010" cy="1155775"/>
          </a:xfrm>
          <a:prstGeom prst="rect">
            <a:avLst/>
          </a:prstGeom>
          <a:solidFill>
            <a:srgbClr val="FDBD28"/>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Arial"/>
                <a:ea typeface="Arial"/>
                <a:cs typeface="Arial"/>
                <a:sym typeface="Arial"/>
              </a:rPr>
              <a:t>3. Share of voice</a:t>
            </a:r>
            <a:r>
              <a:rPr b="1" i="0" lang="pl-PL" sz="1100" u="none" cap="none" strike="noStrike">
                <a:solidFill>
                  <a:srgbClr val="FFFFFF"/>
                </a:solidFill>
                <a:latin typeface="Arial"/>
                <a:ea typeface="Arial"/>
                <a:cs typeface="Arial"/>
                <a:sym typeface="Arial"/>
              </a:rPr>
              <a:t> (offline) / SoS?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Arial"/>
                <a:ea typeface="Arial"/>
                <a:cs typeface="Arial"/>
                <a:sym typeface="Arial"/>
              </a:rPr>
              <a:t>Brak wiarygodnego, kompletnego monitoringu działań digital</a:t>
            </a:r>
            <a:endParaRPr b="1" i="0" sz="1200" u="none" cap="none" strike="noStrike">
              <a:solidFill>
                <a:srgbClr val="FFFFFF"/>
              </a:solidFill>
              <a:latin typeface="Arial"/>
              <a:ea typeface="Arial"/>
              <a:cs typeface="Arial"/>
              <a:sym typeface="Arial"/>
            </a:endParaRPr>
          </a:p>
        </p:txBody>
      </p:sp>
      <p:sp>
        <p:nvSpPr>
          <p:cNvPr id="572" name="Google Shape;572;p29"/>
          <p:cNvSpPr/>
          <p:nvPr/>
        </p:nvSpPr>
        <p:spPr>
          <a:xfrm>
            <a:off x="1985466" y="4442271"/>
            <a:ext cx="1350132" cy="1145754"/>
          </a:xfrm>
          <a:prstGeom prst="rect">
            <a:avLst/>
          </a:prstGeom>
          <a:solidFill>
            <a:srgbClr val="FDBD28"/>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Arial"/>
                <a:ea typeface="Arial"/>
                <a:cs typeface="Arial"/>
                <a:sym typeface="Arial"/>
              </a:rPr>
              <a:t>4. Marketing communication – share of sales (Net)</a:t>
            </a:r>
            <a:endParaRPr b="0" i="0" sz="1400" u="none" cap="none" strike="noStrike">
              <a:solidFill>
                <a:srgbClr val="000000"/>
              </a:solidFill>
              <a:latin typeface="Arial"/>
              <a:ea typeface="Arial"/>
              <a:cs typeface="Arial"/>
              <a:sym typeface="Arial"/>
            </a:endParaRPr>
          </a:p>
        </p:txBody>
      </p:sp>
      <p:sp>
        <p:nvSpPr>
          <p:cNvPr id="573" name="Google Shape;573;p29"/>
          <p:cNvSpPr/>
          <p:nvPr/>
        </p:nvSpPr>
        <p:spPr>
          <a:xfrm>
            <a:off x="814508" y="5602604"/>
            <a:ext cx="925417" cy="859316"/>
          </a:xfrm>
          <a:prstGeom prst="rect">
            <a:avLst/>
          </a:prstGeom>
          <a:solidFill>
            <a:srgbClr val="FDBD28"/>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A&amp;M Invest</a:t>
            </a:r>
            <a:endParaRPr b="0" i="0" sz="1400" u="none" cap="none" strike="noStrike">
              <a:solidFill>
                <a:srgbClr val="000000"/>
              </a:solidFill>
              <a:latin typeface="Arial"/>
              <a:ea typeface="Arial"/>
              <a:cs typeface="Arial"/>
              <a:sym typeface="Arial"/>
            </a:endParaRPr>
          </a:p>
        </p:txBody>
      </p:sp>
      <p:pic>
        <p:nvPicPr>
          <p:cNvPr descr="Line arrow: Straight with solid fill" id="574" name="Google Shape;574;p29"/>
          <p:cNvPicPr preferRelativeResize="0"/>
          <p:nvPr>
            <p:ph idx="2" type="pic"/>
          </p:nvPr>
        </p:nvPicPr>
        <p:blipFill rotWithShape="1">
          <a:blip r:embed="rId4">
            <a:alphaModFix/>
          </a:blip>
          <a:srcRect b="10614" l="0" r="0" t="10614"/>
          <a:stretch/>
        </p:blipFill>
        <p:spPr>
          <a:xfrm>
            <a:off x="2035564" y="4130335"/>
            <a:ext cx="299032" cy="235624"/>
          </a:xfrm>
          <a:prstGeom prst="rect">
            <a:avLst/>
          </a:prstGeom>
          <a:solidFill>
            <a:schemeClr val="lt1"/>
          </a:solidFill>
          <a:ln>
            <a:noFill/>
          </a:ln>
        </p:spPr>
      </p:pic>
      <p:sp>
        <p:nvSpPr>
          <p:cNvPr id="575" name="Google Shape;575;p29"/>
          <p:cNvSpPr txBox="1"/>
          <p:nvPr/>
        </p:nvSpPr>
        <p:spPr>
          <a:xfrm>
            <a:off x="5621573" y="2400314"/>
            <a:ext cx="5732890"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Zostają wszystkie wskaźniki, natomiast: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(1) Reach – potrzeba crossmediowego podejścia, tracking na realnych osobch, nie ekranach</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(2) Average frequency – też z podejściem crossmediowym</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 Share of voice – brak wiarygodnego, kompletnego monitoringu działań digitalowych, Share of spend może być bardziej realnym wskaźnikiem</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(4) Marketing communication – share of sales – dodane „share of </a:t>
            </a:r>
            <a:r>
              <a:rPr b="0" i="0" lang="pl-PL" sz="1400" u="sng" cap="none" strike="noStrike">
                <a:solidFill>
                  <a:srgbClr val="000000"/>
                </a:solidFill>
                <a:latin typeface="Arial"/>
                <a:ea typeface="Arial"/>
                <a:cs typeface="Arial"/>
                <a:sym typeface="Arial"/>
              </a:rPr>
              <a:t>net</a:t>
            </a:r>
            <a:r>
              <a:rPr b="0" i="0" lang="pl-PL" sz="1400" u="none" cap="none" strike="noStrike">
                <a:solidFill>
                  <a:srgbClr val="000000"/>
                </a:solidFill>
                <a:latin typeface="Arial"/>
                <a:ea typeface="Arial"/>
                <a:cs typeface="Arial"/>
                <a:sym typeface="Arial"/>
              </a:rPr>
              <a:t> sales”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(5) Marketing communication – long/short term – bez zmian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A&amp;M Invest – nowy wskaźnik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29"/>
          <p:cNvSpPr txBox="1"/>
          <p:nvPr/>
        </p:nvSpPr>
        <p:spPr>
          <a:xfrm>
            <a:off x="5621573" y="5281515"/>
            <a:ext cx="5326144"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:Marketing communication long/short term wymaga definicji, Share of spend – bardziej realny wskaźnik, sprawdzi się tam, gdzie nie można uzyć Share of voice</a:t>
            </a:r>
            <a:endParaRPr b="0" i="0" sz="1400" u="none" cap="none" strike="noStrike">
              <a:solidFill>
                <a:srgbClr val="000000"/>
              </a:solidFill>
              <a:latin typeface="Arial"/>
              <a:ea typeface="Arial"/>
              <a:cs typeface="Arial"/>
              <a:sym typeface="Arial"/>
            </a:endParaRPr>
          </a:p>
        </p:txBody>
      </p:sp>
      <p:sp>
        <p:nvSpPr>
          <p:cNvPr id="577" name="Google Shape;577;p29"/>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g2eb970d40ad_0_0"/>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Reach</a:t>
            </a:r>
            <a:endParaRPr/>
          </a:p>
        </p:txBody>
      </p:sp>
      <p:pic>
        <p:nvPicPr>
          <p:cNvPr descr="Line arrow: Straight with solid fill" id="583" name="Google Shape;583;g2eb970d40ad_0_0"/>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584" name="Google Shape;584;g2eb970d40ad_0_0"/>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585" name="Google Shape;585;g2eb970d40ad_0_0"/>
          <p:cNvSpPr txBox="1"/>
          <p:nvPr/>
        </p:nvSpPr>
        <p:spPr>
          <a:xfrm>
            <a:off x="658601" y="1077650"/>
            <a:ext cx="10213800" cy="5479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lang="pl-PL"/>
              <a:t>Definicja:</a:t>
            </a:r>
            <a:r>
              <a:rPr lang="pl-PL"/>
              <a:t> Zasięg - liczba odbiorców (fizycznych osób), do których docieramy (z wybraną kampanią czy w danym medium).</a:t>
            </a:r>
            <a:br>
              <a:rPr lang="pl-PL"/>
            </a:br>
            <a:endParaRPr/>
          </a:p>
          <a:p>
            <a:pPr indent="-285750" lvl="0" marL="285750" marR="0" rtl="0" algn="l">
              <a:lnSpc>
                <a:spcPct val="100000"/>
              </a:lnSpc>
              <a:spcBef>
                <a:spcPts val="0"/>
              </a:spcBef>
              <a:spcAft>
                <a:spcPts val="0"/>
              </a:spcAft>
              <a:buSzPts val="1400"/>
              <a:buChar char="•"/>
            </a:pPr>
            <a:r>
              <a:rPr b="1" lang="pl-PL"/>
              <a:t>Metryka</a:t>
            </a:r>
            <a:r>
              <a:rPr lang="pl-PL"/>
              <a:t>: Może być wyrażana jako liczba całkowita lub procentowy udział w całej populacji wybranej grupy celowej</a:t>
            </a:r>
            <a:endParaRPr/>
          </a:p>
          <a:p>
            <a:pPr indent="0" lvl="0" marL="45720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Źródło:</a:t>
            </a:r>
            <a:r>
              <a:rPr lang="pl-PL"/>
              <a:t> np. badania oglądalności TV Nielsen, źródła wydawców, badania czytelnictwa prasy itd.</a:t>
            </a:r>
            <a:endParaRPr/>
          </a:p>
          <a:p>
            <a:pPr indent="0" lvl="0" marL="45720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Informacje dodatkowe:</a:t>
            </a:r>
            <a:r>
              <a:rPr lang="pl-PL"/>
              <a:t> standardowo rozumiany zasięg rzadko rzetelnie oddaje ilość osób, do których skutecznie trafia komunikat (ze względu na m.in. błąd pomiaru, brak komunikatu w zasięgu wzroku, zbyt krótko wyświetlony komunikat). Marketerzy szukają sposobów, żeby tę miarę urealnić, jednym ze sposobów może być weryfikacja “uważnego zasięgu” lub sprawdzenie w toku badań ile z respondentów pamięta, że widziało reklamę.</a:t>
            </a:r>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Na co </a:t>
            </a:r>
            <a:r>
              <a:rPr b="1" lang="pl-PL">
                <a:solidFill>
                  <a:schemeClr val="dk1"/>
                </a:solidFill>
              </a:rPr>
              <a:t>należy</a:t>
            </a:r>
            <a:r>
              <a:rPr b="1" lang="pl-PL">
                <a:solidFill>
                  <a:schemeClr val="dk1"/>
                </a:solidFill>
              </a:rPr>
              <a:t> zwrócić uwagę:</a:t>
            </a:r>
            <a:endParaRPr b="1">
              <a:solidFill>
                <a:schemeClr val="dk1"/>
              </a:solidFill>
            </a:endParaRPr>
          </a:p>
          <a:p>
            <a:pPr indent="-317500" lvl="1" marL="914400" marR="0" rtl="0" algn="l">
              <a:lnSpc>
                <a:spcPct val="100000"/>
              </a:lnSpc>
              <a:spcBef>
                <a:spcPts val="0"/>
              </a:spcBef>
              <a:spcAft>
                <a:spcPts val="0"/>
              </a:spcAft>
              <a:buSzPts val="1400"/>
              <a:buChar char="○"/>
            </a:pPr>
            <a:r>
              <a:rPr lang="pl-PL">
                <a:solidFill>
                  <a:schemeClr val="dk1"/>
                </a:solidFill>
              </a:rPr>
              <a:t>Istnieje mnogość definicji “zasięgu” i różne kanały mediowe mają swoje metodologie. Są media, które przy definiowaniu zasięgu koncentrują się odbiorcy: np. na osobie, realnym użytkowniku czy oglądającym (viewers) ale także takie, które w centrum mają dystrybucję treści na wybrane urządzenia i ich ekrany. Im bardziej zbliżymy się do śledzenia dotarcia do realnych osób, tym lepiej zasięg będzie oddawał potrzeby marketerów.</a:t>
            </a:r>
            <a:endParaRPr>
              <a:solidFill>
                <a:schemeClr val="dk1"/>
              </a:solidFill>
            </a:endParaRPr>
          </a:p>
          <a:p>
            <a:pPr indent="-317500" lvl="1" marL="914400" marR="0" rtl="0" algn="l">
              <a:lnSpc>
                <a:spcPct val="100000"/>
              </a:lnSpc>
              <a:spcBef>
                <a:spcPts val="0"/>
              </a:spcBef>
              <a:spcAft>
                <a:spcPts val="0"/>
              </a:spcAft>
              <a:buSzPts val="1400"/>
              <a:buChar char="○"/>
            </a:pPr>
            <a:r>
              <a:rPr lang="pl-PL">
                <a:solidFill>
                  <a:schemeClr val="dk1"/>
                </a:solidFill>
              </a:rPr>
              <a:t>Zdefiniowanie “dotarcia” - odbiorca musi mieć szansę zarejestrować marketingowy komunikat dlatego ważne jest też określenie odpowiednich standardów, które są uznawane za skuteczne dotarcie do odbiorcy. Z pomocą przychodzą np. wytyczne IAB (digital), bieżące dyskusje o “attention” (np. skuteczny kontakt powinien trwać &gt;2,5 sekundy) czy indywidualnie określone standardy (np. w przypadku bardziej skomplikowanych komunikatów, kontakt powinien być dłuższy).</a:t>
            </a:r>
            <a:endParaRPr>
              <a:solidFill>
                <a:schemeClr val="dk1"/>
              </a:solidFill>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Przełożenie na biznes: </a:t>
            </a:r>
            <a:r>
              <a:rPr lang="pl-PL">
                <a:solidFill>
                  <a:schemeClr val="dk1"/>
                </a:solidFill>
              </a:rPr>
              <a:t>Do jak dużej ilości osób (potencjalnych klientów) trafimy?</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285750" lvl="0" marL="285750" marR="0" rtl="0" algn="l">
              <a:lnSpc>
                <a:spcPct val="100000"/>
              </a:lnSpc>
              <a:spcBef>
                <a:spcPts val="0"/>
              </a:spcBef>
              <a:spcAft>
                <a:spcPts val="0"/>
              </a:spcAft>
              <a:buSzPts val="1400"/>
              <a:buChar char="•"/>
            </a:pPr>
            <a:r>
              <a:rPr b="1" lang="pl-PL">
                <a:solidFill>
                  <a:schemeClr val="dk1"/>
                </a:solidFill>
              </a:rPr>
              <a:t>Wyzwania:</a:t>
            </a:r>
            <a:r>
              <a:rPr lang="pl-PL">
                <a:solidFill>
                  <a:schemeClr val="dk1"/>
                </a:solidFill>
              </a:rPr>
              <a:t> Z powodu braku badania cross-mediowego w Polsce, dużym wyzwaniem jest określenie ujednoliconego zasięgu dla całej kampanii składającej się z wielu kanałów mediowych.</a:t>
            </a:r>
            <a:endParaRPr>
              <a:solidFill>
                <a:schemeClr val="dk1"/>
              </a:solidFill>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g2e9af20f9fc_0_14"/>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Average frequency</a:t>
            </a:r>
            <a:endParaRPr/>
          </a:p>
        </p:txBody>
      </p:sp>
      <p:pic>
        <p:nvPicPr>
          <p:cNvPr descr="Line arrow: Straight with solid fill" id="591" name="Google Shape;591;g2e9af20f9fc_0_14"/>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592" name="Google Shape;592;g2e9af20f9fc_0_14"/>
          <p:cNvSpPr txBox="1"/>
          <p:nvPr/>
        </p:nvSpPr>
        <p:spPr>
          <a:xfrm>
            <a:off x="493976" y="1278350"/>
            <a:ext cx="10213800" cy="4263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lang="pl-PL"/>
              <a:t>Definicja:</a:t>
            </a:r>
            <a:r>
              <a:rPr lang="pl-PL"/>
              <a:t> </a:t>
            </a:r>
            <a:r>
              <a:rPr lang="pl-PL"/>
              <a:t>Średnia częstotliwość - średnia liczba kontaktów z komunikatem reklamowym, przypadająca na jednego odbiorcę w wybranym okresie </a:t>
            </a:r>
            <a:br>
              <a:rPr lang="pl-PL"/>
            </a:br>
            <a:endParaRPr/>
          </a:p>
          <a:p>
            <a:pPr indent="-285750" lvl="0" marL="285750" marR="0" rtl="0" algn="l">
              <a:lnSpc>
                <a:spcPct val="100000"/>
              </a:lnSpc>
              <a:spcBef>
                <a:spcPts val="0"/>
              </a:spcBef>
              <a:spcAft>
                <a:spcPts val="0"/>
              </a:spcAft>
              <a:buSzPts val="1400"/>
              <a:buChar char="•"/>
            </a:pPr>
            <a:r>
              <a:rPr b="1" lang="pl-PL"/>
              <a:t>Metryka</a:t>
            </a:r>
            <a:r>
              <a:rPr lang="pl-PL"/>
              <a:t>: Wyrażona licz</a:t>
            </a:r>
            <a:r>
              <a:rPr lang="pl-PL"/>
              <a:t>bowo. Wzór: całkowita liczba wyświetleń komunikatu (wybranym okresie)/ zasięg kampanii (w wybranych okresie)</a:t>
            </a:r>
            <a:endParaRPr/>
          </a:p>
          <a:p>
            <a:pPr indent="0" lvl="0" marL="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Źródło:</a:t>
            </a:r>
            <a:r>
              <a:rPr lang="pl-PL"/>
              <a:t> np. badania oglądalności TV Nielsen, źródła wydawców</a:t>
            </a:r>
            <a:endParaRPr/>
          </a:p>
          <a:p>
            <a:pPr indent="0" lvl="0" marL="45720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Na co należy zwrócić uwagę:</a:t>
            </a:r>
            <a:endParaRPr b="1">
              <a:solidFill>
                <a:schemeClr val="dk1"/>
              </a:solidFill>
            </a:endParaRPr>
          </a:p>
          <a:p>
            <a:pPr indent="-317500" lvl="1" marL="914400" marR="0" rtl="0" algn="l">
              <a:lnSpc>
                <a:spcPct val="100000"/>
              </a:lnSpc>
              <a:spcBef>
                <a:spcPts val="0"/>
              </a:spcBef>
              <a:spcAft>
                <a:spcPts val="0"/>
              </a:spcAft>
              <a:buSzPts val="1400"/>
              <a:buChar char="○"/>
            </a:pPr>
            <a:r>
              <a:rPr lang="pl-PL"/>
              <a:t>Wcześniej już wspomniane definicje zasięgu oraz dotarcia</a:t>
            </a:r>
            <a:endParaRPr/>
          </a:p>
          <a:p>
            <a:pPr indent="-317500" lvl="1" marL="914400" marR="0" rtl="0" algn="l">
              <a:lnSpc>
                <a:spcPct val="100000"/>
              </a:lnSpc>
              <a:spcBef>
                <a:spcPts val="0"/>
              </a:spcBef>
              <a:spcAft>
                <a:spcPts val="0"/>
              </a:spcAft>
              <a:buSzPts val="1400"/>
              <a:buChar char="○"/>
            </a:pPr>
            <a:r>
              <a:rPr lang="pl-PL"/>
              <a:t>Częstotliwość występuje jako “średnia” - przykładowo, wartość 4 w ciągu miesiąca nie oznacza, że każdy z odbiorców odebrał komunikat dokładnie 4 razy, nie oznacza też, że wszystkie kontakty były równo rozłożone (1 na tydzień)</a:t>
            </a:r>
            <a:r>
              <a:rPr lang="pl-PL" sz="1900">
                <a:solidFill>
                  <a:schemeClr val="dk1"/>
                </a:solidFill>
              </a:rPr>
              <a:t>.</a:t>
            </a:r>
            <a:endParaRPr>
              <a:solidFill>
                <a:schemeClr val="dk1"/>
              </a:solidFill>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Przełożenie na biznes: </a:t>
            </a:r>
            <a:r>
              <a:rPr lang="pl-PL">
                <a:solidFill>
                  <a:schemeClr val="dk1"/>
                </a:solidFill>
              </a:rPr>
              <a:t>Ile razy dotrzemy do każdej osoby z naszą reklamą?</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285750" lvl="0" marL="285750" marR="0" rtl="0" algn="l">
              <a:lnSpc>
                <a:spcPct val="100000"/>
              </a:lnSpc>
              <a:spcBef>
                <a:spcPts val="0"/>
              </a:spcBef>
              <a:spcAft>
                <a:spcPts val="0"/>
              </a:spcAft>
              <a:buSzPts val="1400"/>
              <a:buChar char="•"/>
            </a:pPr>
            <a:r>
              <a:rPr b="1" lang="pl-PL">
                <a:solidFill>
                  <a:schemeClr val="dk1"/>
                </a:solidFill>
              </a:rPr>
              <a:t>Wyzwania</a:t>
            </a:r>
            <a:r>
              <a:rPr lang="pl-PL">
                <a:solidFill>
                  <a:schemeClr val="dk1"/>
                </a:solidFill>
              </a:rPr>
              <a:t>: Z powodu braku badania cross-mediowego w Polsce, dużym wyzwaniem jest określenie ujednoliconej częstotliwości dla całej kampanii składającej się z wielu kanałów mediowych.</a:t>
            </a:r>
            <a:endParaRPr>
              <a:solidFill>
                <a:schemeClr val="dk1"/>
              </a:solidFill>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g2eb970d40ad_0_18"/>
          <p:cNvSpPr txBox="1"/>
          <p:nvPr>
            <p:ph type="title"/>
          </p:nvPr>
        </p:nvSpPr>
        <p:spPr>
          <a:xfrm>
            <a:off x="493975" y="365125"/>
            <a:ext cx="9697800" cy="8004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SOV/SOS</a:t>
            </a:r>
            <a:endParaRPr/>
          </a:p>
        </p:txBody>
      </p:sp>
      <p:pic>
        <p:nvPicPr>
          <p:cNvPr descr="Line arrow: Straight with solid fill" id="598" name="Google Shape;598;g2eb970d40ad_0_18"/>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599" name="Google Shape;599;g2eb970d40ad_0_18"/>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600" name="Google Shape;600;g2eb970d40ad_0_18"/>
          <p:cNvSpPr txBox="1"/>
          <p:nvPr/>
        </p:nvSpPr>
        <p:spPr>
          <a:xfrm>
            <a:off x="493976" y="1278350"/>
            <a:ext cx="10213800" cy="4910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lang="pl-PL"/>
              <a:t>Definicja:</a:t>
            </a:r>
            <a:r>
              <a:rPr lang="pl-PL"/>
              <a:t> </a:t>
            </a:r>
            <a:r>
              <a:rPr lang="pl-PL"/>
              <a:t>udział inwestycji reklamowych (brutto) marki w odniesieniu do inwestycji w danej kategorii (brutto) w danym okresie, wybranych kanałach mediowych</a:t>
            </a:r>
            <a:br>
              <a:rPr lang="pl-PL"/>
            </a:br>
            <a:endParaRPr/>
          </a:p>
          <a:p>
            <a:pPr indent="-285750" lvl="0" marL="285750" marR="0" rtl="0" algn="l">
              <a:lnSpc>
                <a:spcPct val="100000"/>
              </a:lnSpc>
              <a:spcBef>
                <a:spcPts val="0"/>
              </a:spcBef>
              <a:spcAft>
                <a:spcPts val="0"/>
              </a:spcAft>
              <a:buSzPts val="1400"/>
              <a:buChar char="•"/>
            </a:pPr>
            <a:r>
              <a:rPr b="1" lang="pl-PL"/>
              <a:t>Metryka</a:t>
            </a:r>
            <a:r>
              <a:rPr lang="pl-PL"/>
              <a:t>: Wyrażona jako procent </a:t>
            </a:r>
            <a:endParaRPr/>
          </a:p>
          <a:p>
            <a:pPr indent="0" lvl="0" marL="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Źródło:</a:t>
            </a:r>
            <a:r>
              <a:rPr lang="pl-PL"/>
              <a:t> np. cenniki TV + </a:t>
            </a:r>
            <a:r>
              <a:rPr lang="pl-PL">
                <a:solidFill>
                  <a:schemeClr val="dk1"/>
                </a:solidFill>
              </a:rPr>
              <a:t>badania oglądalności TV Nielsen, patrz sekcja “wyzwania”</a:t>
            </a:r>
            <a:endParaRPr/>
          </a:p>
          <a:p>
            <a:pPr indent="0" lvl="0" marL="0" marR="0" rtl="0" algn="l">
              <a:lnSpc>
                <a:spcPct val="100000"/>
              </a:lnSpc>
              <a:spcBef>
                <a:spcPts val="0"/>
              </a:spcBef>
              <a:spcAft>
                <a:spcPts val="0"/>
              </a:spcAft>
              <a:buNone/>
            </a:pPr>
            <a:r>
              <a:t/>
            </a:r>
            <a:endParaRPr/>
          </a:p>
          <a:p>
            <a:pPr indent="-285750" lvl="0" marL="285750" rtl="0" algn="l">
              <a:spcBef>
                <a:spcPts val="0"/>
              </a:spcBef>
              <a:spcAft>
                <a:spcPts val="0"/>
              </a:spcAft>
              <a:buClr>
                <a:schemeClr val="dk1"/>
              </a:buClr>
              <a:buSzPts val="1400"/>
              <a:buChar char="•"/>
            </a:pPr>
            <a:r>
              <a:rPr b="1" lang="pl-PL">
                <a:solidFill>
                  <a:schemeClr val="dk1"/>
                </a:solidFill>
              </a:rPr>
              <a:t>Na co należy zwrócić uwagę:</a:t>
            </a:r>
            <a:endParaRPr b="1">
              <a:solidFill>
                <a:schemeClr val="dk1"/>
              </a:solidFill>
            </a:endParaRPr>
          </a:p>
          <a:p>
            <a:pPr indent="-317500" lvl="1" marL="914400" rtl="0" algn="l">
              <a:spcBef>
                <a:spcPts val="0"/>
              </a:spcBef>
              <a:spcAft>
                <a:spcPts val="0"/>
              </a:spcAft>
              <a:buClr>
                <a:schemeClr val="dk1"/>
              </a:buClr>
              <a:buSzPts val="1400"/>
              <a:buChar char="○"/>
            </a:pPr>
            <a:r>
              <a:rPr lang="pl-PL">
                <a:solidFill>
                  <a:schemeClr val="dk1"/>
                </a:solidFill>
              </a:rPr>
              <a:t>Na odpowiednie zdefiniowanie swojej kategorii - udział wydatków będzie się znacznie różnił w zależności od tego, jak szeroko lub jak wąsko ją określimy.</a:t>
            </a:r>
            <a:endParaRPr>
              <a:solidFill>
                <a:schemeClr val="dk1"/>
              </a:solidFill>
            </a:endParaRPr>
          </a:p>
          <a:p>
            <a:pPr indent="-317500" lvl="1" marL="914400" rtl="0" algn="l">
              <a:spcBef>
                <a:spcPts val="0"/>
              </a:spcBef>
              <a:spcAft>
                <a:spcPts val="0"/>
              </a:spcAft>
              <a:buClr>
                <a:schemeClr val="dk1"/>
              </a:buClr>
              <a:buSzPts val="1400"/>
              <a:buChar char="○"/>
            </a:pPr>
            <a:r>
              <a:rPr lang="pl-PL">
                <a:solidFill>
                  <a:schemeClr val="dk1"/>
                </a:solidFill>
              </a:rPr>
              <a:t>W niektórych opracowaniach naukowych pojawia się termin “Excess Share of Voice” (ESOV) - jest to różnica w udziałach inwestycji w stosunku do udziałów rynkowych. Według tych opracowań, marka żeby rosnąć w udziałach powinna mieć wyższy Share of Voice niż Share of Market. Po więcej informacji: źródło https://hbr.org/1990/01/ad-spending-maintaining-market-share</a:t>
            </a:r>
            <a:endParaRPr>
              <a:solidFill>
                <a:schemeClr val="dk1"/>
              </a:solidFill>
            </a:endParaRPr>
          </a:p>
          <a:p>
            <a:pPr indent="0" lvl="0" marL="457200" marR="0" rtl="0" algn="l">
              <a:lnSpc>
                <a:spcPct val="100000"/>
              </a:lnSpc>
              <a:spcBef>
                <a:spcPts val="0"/>
              </a:spcBef>
              <a:spcAft>
                <a:spcPts val="0"/>
              </a:spcAft>
              <a:buNone/>
            </a:pPr>
            <a:r>
              <a:t/>
            </a:r>
            <a:endParaRPr b="1">
              <a:solidFill>
                <a:schemeClr val="dk1"/>
              </a:solidFill>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Przełożenie na biznes: </a:t>
            </a:r>
            <a:r>
              <a:rPr lang="pl-PL"/>
              <a:t>Pomaga określić skalę działań marketingowych konkretnej marki na tle konkurencji.</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Wyzwania</a:t>
            </a:r>
            <a:r>
              <a:rPr lang="pl-PL"/>
              <a:t>: </a:t>
            </a:r>
            <a:endParaRPr/>
          </a:p>
          <a:p>
            <a:pPr indent="-317500" lvl="1" marL="914400" marR="0" rtl="0" algn="l">
              <a:lnSpc>
                <a:spcPct val="100000"/>
              </a:lnSpc>
              <a:spcBef>
                <a:spcPts val="0"/>
              </a:spcBef>
              <a:spcAft>
                <a:spcPts val="0"/>
              </a:spcAft>
              <a:buClr>
                <a:schemeClr val="dk1"/>
              </a:buClr>
              <a:buSzPts val="1400"/>
              <a:buChar char="○"/>
            </a:pPr>
            <a:r>
              <a:rPr lang="pl-PL"/>
              <a:t>inwestycje brutto nie odzwierciedlają rzeczywistych inwestycji </a:t>
            </a:r>
            <a:endParaRPr/>
          </a:p>
          <a:p>
            <a:pPr indent="-317500" lvl="1" marL="914400" marR="0" rtl="0" algn="l">
              <a:lnSpc>
                <a:spcPct val="100000"/>
              </a:lnSpc>
              <a:spcBef>
                <a:spcPts val="0"/>
              </a:spcBef>
              <a:spcAft>
                <a:spcPts val="0"/>
              </a:spcAft>
              <a:buClr>
                <a:schemeClr val="dk1"/>
              </a:buClr>
              <a:buSzPts val="1400"/>
              <a:buChar char="○"/>
            </a:pPr>
            <a:r>
              <a:rPr lang="pl-PL"/>
              <a:t>brak kompleksowego monitoringu inwestycji dla wszystkich mediów</a:t>
            </a:r>
            <a:r>
              <a:rPr lang="pl-PL" sz="1900">
                <a:solidFill>
                  <a:schemeClr val="dk1"/>
                </a:solidFill>
              </a:rPr>
              <a:t>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4" name="Shape 604"/>
        <p:cNvGrpSpPr/>
        <p:nvPr/>
      </p:nvGrpSpPr>
      <p:grpSpPr>
        <a:xfrm>
          <a:off x="0" y="0"/>
          <a:ext cx="0" cy="0"/>
          <a:chOff x="0" y="0"/>
          <a:chExt cx="0" cy="0"/>
        </a:xfrm>
      </p:grpSpPr>
      <p:sp>
        <p:nvSpPr>
          <p:cNvPr id="605" name="Google Shape;605;g2157073d6b7_1_6"/>
          <p:cNvSpPr txBox="1"/>
          <p:nvPr>
            <p:ph type="title"/>
          </p:nvPr>
        </p:nvSpPr>
        <p:spPr>
          <a:xfrm>
            <a:off x="493970" y="365125"/>
            <a:ext cx="96978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SOV/SOS - wg mnie mało uniwersalne i trudne do mierzenia </a:t>
            </a:r>
            <a:endParaRPr/>
          </a:p>
        </p:txBody>
      </p:sp>
      <p:pic>
        <p:nvPicPr>
          <p:cNvPr descr="Line arrow: Straight with solid fill" id="606" name="Google Shape;606;g2157073d6b7_1_6"/>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07" name="Google Shape;607;g2157073d6b7_1_6"/>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608" name="Google Shape;608;g2157073d6b7_1_6"/>
          <p:cNvSpPr/>
          <p:nvPr/>
        </p:nvSpPr>
        <p:spPr>
          <a:xfrm>
            <a:off x="9610650" y="158175"/>
            <a:ext cx="2349000" cy="519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Tomasz</a:t>
            </a:r>
            <a:endParaRPr>
              <a:latin typeface="Calibri"/>
              <a:ea typeface="Calibri"/>
              <a:cs typeface="Calibri"/>
              <a:sym typeface="Calibri"/>
            </a:endParaRPr>
          </a:p>
        </p:txBody>
      </p:sp>
      <p:sp>
        <p:nvSpPr>
          <p:cNvPr id="609" name="Google Shape;609;g2157073d6b7_1_6"/>
          <p:cNvSpPr txBox="1"/>
          <p:nvPr/>
        </p:nvSpPr>
        <p:spPr>
          <a:xfrm>
            <a:off x="400050" y="1534750"/>
            <a:ext cx="9593700" cy="464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sz="2800">
                <a:solidFill>
                  <a:schemeClr val="dk1"/>
                </a:solidFill>
                <a:latin typeface="Calibri"/>
                <a:ea typeface="Calibri"/>
                <a:cs typeface="Calibri"/>
                <a:sym typeface="Calibri"/>
              </a:rPr>
              <a:t>SOV - % wydatków (brutto) marki w odniesieniu do wydatków w danej kategorii (brutto)</a:t>
            </a:r>
            <a:endParaRPr sz="2800">
              <a:solidFill>
                <a:schemeClr val="dk1"/>
              </a:solidFill>
              <a:latin typeface="Calibri"/>
              <a:ea typeface="Calibri"/>
              <a:cs typeface="Calibri"/>
              <a:sym typeface="Calibri"/>
            </a:endParaRPr>
          </a:p>
          <a:p>
            <a:pPr indent="457200" lvl="0" marL="0" rtl="0" algn="l">
              <a:spcBef>
                <a:spcPts val="0"/>
              </a:spcBef>
              <a:spcAft>
                <a:spcPts val="0"/>
              </a:spcAft>
              <a:buNone/>
            </a:pPr>
            <a:r>
              <a:rPr i="1" lang="pl-PL" sz="1800">
                <a:solidFill>
                  <a:schemeClr val="dk1"/>
                </a:solidFill>
                <a:latin typeface="Calibri"/>
                <a:ea typeface="Calibri"/>
                <a:cs typeface="Calibri"/>
                <a:sym typeface="Calibri"/>
              </a:rPr>
              <a:t>problem wskaźnika:   wydatki brutto nie odzwierciedlaja rzeczywistych wydatków, brak kompleksowego monitoringu wydatkow dla wszystikich mediów </a:t>
            </a:r>
            <a:endParaRPr i="1" sz="1800">
              <a:solidFill>
                <a:schemeClr val="dk1"/>
              </a:solidFill>
              <a:latin typeface="Calibri"/>
              <a:ea typeface="Calibri"/>
              <a:cs typeface="Calibri"/>
              <a:sym typeface="Calibri"/>
            </a:endParaRPr>
          </a:p>
          <a:p>
            <a:pPr indent="457200" lvl="0" marL="0" rtl="0" algn="l">
              <a:spcBef>
                <a:spcPts val="0"/>
              </a:spcBef>
              <a:spcAft>
                <a:spcPts val="0"/>
              </a:spcAft>
              <a:buNone/>
            </a:pPr>
            <a:r>
              <a:t/>
            </a:r>
            <a:endParaRPr sz="3000">
              <a:solidFill>
                <a:schemeClr val="dk1"/>
              </a:solidFill>
              <a:latin typeface="Calibri"/>
              <a:ea typeface="Calibri"/>
              <a:cs typeface="Calibri"/>
              <a:sym typeface="Calibri"/>
            </a:endParaRPr>
          </a:p>
          <a:p>
            <a:pPr indent="457200" lvl="0" marL="0" rtl="0" algn="l">
              <a:spcBef>
                <a:spcPts val="0"/>
              </a:spcBef>
              <a:spcAft>
                <a:spcPts val="0"/>
              </a:spcAft>
              <a:buNone/>
            </a:pPr>
            <a:r>
              <a:rPr lang="pl-PL" sz="3000">
                <a:solidFill>
                  <a:schemeClr val="dk1"/>
                </a:solidFill>
                <a:latin typeface="Calibri"/>
                <a:ea typeface="Calibri"/>
                <a:cs typeface="Calibri"/>
                <a:sym typeface="Calibri"/>
              </a:rPr>
              <a:t>SOS (share of search/udział w wyszukiwaniach) -   udział organicznych wyszukiwań marki  w porównaniu do wszystkich marek w danej kategorii innymi słowy:   wskaźnik reakcji generowanej przez działania komunikacyjne marki </a:t>
            </a:r>
            <a:r>
              <a:rPr i="1" lang="pl-PL" sz="1800">
                <a:solidFill>
                  <a:schemeClr val="dk1"/>
                </a:solidFill>
                <a:latin typeface="Calibri"/>
                <a:ea typeface="Calibri"/>
                <a:cs typeface="Calibri"/>
                <a:sym typeface="Calibri"/>
              </a:rPr>
              <a:t>problem wskaźnika: wiele kategorii nie jest tak angażująca aby generowała wyszukiwania (np. FMCG), inny problem: wyszukiwania moga mieć różne przyczyny (np. kryzys “produktowy”</a:t>
            </a:r>
            <a:r>
              <a:rPr lang="pl-PL" sz="3000">
                <a:solidFill>
                  <a:schemeClr val="dk1"/>
                </a:solidFill>
                <a:latin typeface="Calibri"/>
                <a:ea typeface="Calibri"/>
                <a:cs typeface="Calibri"/>
                <a:sym typeface="Calibri"/>
              </a:rPr>
              <a:t>) </a:t>
            </a:r>
            <a:endParaRPr sz="3000">
              <a:solidFill>
                <a:schemeClr val="dk1"/>
              </a:solidFill>
              <a:latin typeface="Calibri"/>
              <a:ea typeface="Calibri"/>
              <a:cs typeface="Calibri"/>
              <a:sym typeface="Calibri"/>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13" name="Shape 613"/>
        <p:cNvGrpSpPr/>
        <p:nvPr/>
      </p:nvGrpSpPr>
      <p:grpSpPr>
        <a:xfrm>
          <a:off x="0" y="0"/>
          <a:ext cx="0" cy="0"/>
          <a:chOff x="0" y="0"/>
          <a:chExt cx="0" cy="0"/>
        </a:xfrm>
      </p:grpSpPr>
      <p:sp>
        <p:nvSpPr>
          <p:cNvPr id="614" name="Google Shape;614;g2eabc92021b_0_24"/>
          <p:cNvSpPr txBox="1"/>
          <p:nvPr>
            <p:ph type="title"/>
          </p:nvPr>
        </p:nvSpPr>
        <p:spPr>
          <a:xfrm>
            <a:off x="493970" y="365125"/>
            <a:ext cx="96978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SOV/SOS - wady</a:t>
            </a:r>
            <a:endParaRPr/>
          </a:p>
        </p:txBody>
      </p:sp>
      <p:pic>
        <p:nvPicPr>
          <p:cNvPr descr="Line arrow: Straight with solid fill" id="615" name="Google Shape;615;g2eabc92021b_0_24"/>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16" name="Google Shape;616;g2eabc92021b_0_24"/>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617" name="Google Shape;617;g2eabc92021b_0_24"/>
          <p:cNvSpPr/>
          <p:nvPr/>
        </p:nvSpPr>
        <p:spPr>
          <a:xfrm>
            <a:off x="9610650" y="158175"/>
            <a:ext cx="2349000" cy="519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Tomasz</a:t>
            </a:r>
            <a:endParaRPr>
              <a:latin typeface="Calibri"/>
              <a:ea typeface="Calibri"/>
              <a:cs typeface="Calibri"/>
              <a:sym typeface="Calibri"/>
            </a:endParaRPr>
          </a:p>
        </p:txBody>
      </p:sp>
      <p:sp>
        <p:nvSpPr>
          <p:cNvPr id="618" name="Google Shape;618;g2eabc92021b_0_24"/>
          <p:cNvSpPr txBox="1"/>
          <p:nvPr/>
        </p:nvSpPr>
        <p:spPr>
          <a:xfrm>
            <a:off x="546025" y="1319850"/>
            <a:ext cx="9593700" cy="53565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dk1"/>
              </a:buClr>
              <a:buSzPts val="2800"/>
              <a:buFont typeface="Calibri"/>
              <a:buAutoNum type="arabicPeriod"/>
            </a:pPr>
            <a:r>
              <a:rPr lang="pl-PL" sz="2800">
                <a:solidFill>
                  <a:schemeClr val="dk1"/>
                </a:solidFill>
                <a:latin typeface="Calibri"/>
                <a:ea typeface="Calibri"/>
                <a:cs typeface="Calibri"/>
                <a:sym typeface="Calibri"/>
              </a:rPr>
              <a:t>są kategorie w których działania m,arketingowe nie wywołują żadnych reakcji w sieci</a:t>
            </a:r>
            <a:endParaRPr sz="2800">
              <a:solidFill>
                <a:schemeClr val="dk1"/>
              </a:solidFill>
              <a:latin typeface="Calibri"/>
              <a:ea typeface="Calibri"/>
              <a:cs typeface="Calibri"/>
              <a:sym typeface="Calibri"/>
            </a:endParaRPr>
          </a:p>
          <a:p>
            <a:pPr indent="-406400" lvl="0" marL="457200" rtl="0" algn="l">
              <a:spcBef>
                <a:spcPts val="0"/>
              </a:spcBef>
              <a:spcAft>
                <a:spcPts val="0"/>
              </a:spcAft>
              <a:buClr>
                <a:schemeClr val="dk1"/>
              </a:buClr>
              <a:buSzPts val="2800"/>
              <a:buFont typeface="Calibri"/>
              <a:buAutoNum type="arabicPeriod"/>
            </a:pPr>
            <a:r>
              <a:rPr lang="pl-PL" sz="2800">
                <a:solidFill>
                  <a:schemeClr val="dk1"/>
                </a:solidFill>
                <a:latin typeface="Calibri"/>
                <a:ea typeface="Calibri"/>
                <a:cs typeface="Calibri"/>
                <a:sym typeface="Calibri"/>
              </a:rPr>
              <a:t>SoS  może rosnąć np. przy negatywnych wydarzeniach dla marki</a:t>
            </a:r>
            <a:endParaRPr sz="2800">
              <a:solidFill>
                <a:schemeClr val="dk1"/>
              </a:solidFill>
              <a:latin typeface="Calibri"/>
              <a:ea typeface="Calibri"/>
              <a:cs typeface="Calibri"/>
              <a:sym typeface="Calibri"/>
            </a:endParaRPr>
          </a:p>
          <a:p>
            <a:pPr indent="-406400" lvl="0" marL="457200" rtl="0" algn="l">
              <a:spcBef>
                <a:spcPts val="0"/>
              </a:spcBef>
              <a:spcAft>
                <a:spcPts val="0"/>
              </a:spcAft>
              <a:buClr>
                <a:schemeClr val="dk1"/>
              </a:buClr>
              <a:buSzPts val="2800"/>
              <a:buFont typeface="Calibri"/>
              <a:buAutoNum type="arabicPeriod"/>
            </a:pPr>
            <a:r>
              <a:rPr lang="pl-PL" sz="2800">
                <a:solidFill>
                  <a:schemeClr val="dk1"/>
                </a:solidFill>
                <a:latin typeface="Calibri"/>
                <a:ea typeface="Calibri"/>
                <a:cs typeface="Calibri"/>
                <a:sym typeface="Calibri"/>
              </a:rPr>
              <a:t>podstawą większości danych SoS są wyszukiwania w Google, ale w niektórych sytuacjach należy uwzględnić inne platformy, np.w e-commerce,czy też social media,  gdzie platformy są używane do znalezienia odpowiednich produktów i usług</a:t>
            </a:r>
            <a:endParaRPr sz="2800">
              <a:solidFill>
                <a:schemeClr val="dk1"/>
              </a:solidFill>
              <a:latin typeface="Calibri"/>
              <a:ea typeface="Calibri"/>
              <a:cs typeface="Calibri"/>
              <a:sym typeface="Calibri"/>
            </a:endParaRPr>
          </a:p>
          <a:p>
            <a:pPr indent="-406400" lvl="0" marL="457200" rtl="0" algn="l">
              <a:spcBef>
                <a:spcPts val="0"/>
              </a:spcBef>
              <a:spcAft>
                <a:spcPts val="0"/>
              </a:spcAft>
              <a:buClr>
                <a:schemeClr val="dk1"/>
              </a:buClr>
              <a:buSzPts val="2800"/>
              <a:buFont typeface="Calibri"/>
              <a:buAutoNum type="arabicPeriod"/>
            </a:pPr>
            <a:r>
              <a:rPr lang="pl-PL" sz="2800">
                <a:solidFill>
                  <a:schemeClr val="dk1"/>
                </a:solidFill>
                <a:latin typeface="Calibri"/>
                <a:ea typeface="Calibri"/>
                <a:cs typeface="Calibri"/>
                <a:sym typeface="Calibri"/>
              </a:rPr>
              <a:t>trudność w prawidłowym(właściwym) określeniu kategorii  - należy rozważyć zarówno bezpośrednich konkurentów, jak i pośrednich, a także przyjrzeć się substytutom i alternatywnym kategoriom</a:t>
            </a:r>
            <a:endParaRPr sz="2800">
              <a:solidFill>
                <a:schemeClr val="dk1"/>
              </a:solidFill>
              <a:latin typeface="Calibri"/>
              <a:ea typeface="Calibri"/>
              <a:cs typeface="Calibri"/>
              <a:sym typeface="Calibri"/>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2" name="Shape 622"/>
        <p:cNvGrpSpPr/>
        <p:nvPr/>
      </p:nvGrpSpPr>
      <p:grpSpPr>
        <a:xfrm>
          <a:off x="0" y="0"/>
          <a:ext cx="0" cy="0"/>
          <a:chOff x="0" y="0"/>
          <a:chExt cx="0" cy="0"/>
        </a:xfrm>
      </p:grpSpPr>
      <p:sp>
        <p:nvSpPr>
          <p:cNvPr id="623" name="Google Shape;623;g2eabc92021b_0_14"/>
          <p:cNvSpPr txBox="1"/>
          <p:nvPr>
            <p:ph type="title"/>
          </p:nvPr>
        </p:nvSpPr>
        <p:spPr>
          <a:xfrm>
            <a:off x="493970" y="365125"/>
            <a:ext cx="96978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SOV/SOS - wady </a:t>
            </a:r>
            <a:endParaRPr/>
          </a:p>
        </p:txBody>
      </p:sp>
      <p:pic>
        <p:nvPicPr>
          <p:cNvPr descr="Line arrow: Straight with solid fill" id="624" name="Google Shape;624;g2eabc92021b_0_14"/>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25" name="Google Shape;625;g2eabc92021b_0_14"/>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626" name="Google Shape;626;g2eabc92021b_0_14"/>
          <p:cNvSpPr/>
          <p:nvPr/>
        </p:nvSpPr>
        <p:spPr>
          <a:xfrm>
            <a:off x="9610650" y="158175"/>
            <a:ext cx="2349000" cy="519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Tomasz</a:t>
            </a:r>
            <a:endParaRPr>
              <a:latin typeface="Calibri"/>
              <a:ea typeface="Calibri"/>
              <a:cs typeface="Calibri"/>
              <a:sym typeface="Calibri"/>
            </a:endParaRPr>
          </a:p>
        </p:txBody>
      </p:sp>
      <p:sp>
        <p:nvSpPr>
          <p:cNvPr id="627" name="Google Shape;627;g2eabc92021b_0_14"/>
          <p:cNvSpPr txBox="1"/>
          <p:nvPr/>
        </p:nvSpPr>
        <p:spPr>
          <a:xfrm>
            <a:off x="546025" y="2291400"/>
            <a:ext cx="9593700" cy="23397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None/>
            </a:pPr>
            <a:r>
              <a:rPr lang="pl-PL" sz="2800">
                <a:solidFill>
                  <a:schemeClr val="dk1"/>
                </a:solidFill>
                <a:latin typeface="Calibri"/>
                <a:ea typeface="Calibri"/>
                <a:cs typeface="Calibri"/>
                <a:sym typeface="Calibri"/>
              </a:rPr>
              <a:t>5. trudność w określeniu opóżnienia miedzy zmianami SoS a sprzedażą ( dla dóbr kapitałowych i podobnych moze wynopsic 6-12 m-cy, w innych kategoriach moze to być miesiąc, tydzien etc.) </a:t>
            </a:r>
            <a:endParaRPr sz="2800">
              <a:solidFill>
                <a:schemeClr val="dk1"/>
              </a:solidFill>
              <a:latin typeface="Calibri"/>
              <a:ea typeface="Calibri"/>
              <a:cs typeface="Calibri"/>
              <a:sym typeface="Calibri"/>
            </a:endParaRPr>
          </a:p>
          <a:p>
            <a:pPr indent="457200" lvl="0" marL="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g2157073d6b7_1_14"/>
          <p:cNvSpPr txBox="1"/>
          <p:nvPr>
            <p:ph type="title"/>
          </p:nvPr>
        </p:nvSpPr>
        <p:spPr>
          <a:xfrm>
            <a:off x="493975" y="365125"/>
            <a:ext cx="9697800" cy="80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800"/>
              <a:buNone/>
            </a:pPr>
            <a:r>
              <a:rPr lang="pl-PL" sz="3200"/>
              <a:t>Marketing communication – share of revenue (Net)</a:t>
            </a:r>
            <a:endParaRPr/>
          </a:p>
        </p:txBody>
      </p:sp>
      <p:pic>
        <p:nvPicPr>
          <p:cNvPr descr="Line arrow: Straight with solid fill" id="633" name="Google Shape;633;g2157073d6b7_1_14"/>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34" name="Google Shape;634;g2157073d6b7_1_14"/>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635" name="Google Shape;635;g2157073d6b7_1_14"/>
          <p:cNvSpPr txBox="1"/>
          <p:nvPr/>
        </p:nvSpPr>
        <p:spPr>
          <a:xfrm>
            <a:off x="493976" y="1278350"/>
            <a:ext cx="10213800" cy="4125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lang="pl-PL"/>
              <a:t>Definicja:</a:t>
            </a:r>
            <a:r>
              <a:rPr lang="pl-PL"/>
              <a:t> </a:t>
            </a:r>
            <a:r>
              <a:rPr lang="pl-PL"/>
              <a:t>Udział inwestycji marketingowych (netto) w przychodzie ze sprzedaży firmy.</a:t>
            </a:r>
            <a:endParaRPr sz="1900">
              <a:solidFill>
                <a:schemeClr val="dk1"/>
              </a:solidFill>
            </a:endParaRPr>
          </a:p>
          <a:p>
            <a:pPr indent="0" lvl="0" marL="45720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Metryka</a:t>
            </a:r>
            <a:r>
              <a:rPr lang="pl-PL"/>
              <a:t>: Wyrażona jako procent </a:t>
            </a:r>
            <a:endParaRPr/>
          </a:p>
          <a:p>
            <a:pPr indent="0" lvl="0" marL="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Źródło:</a:t>
            </a:r>
            <a:r>
              <a:rPr lang="pl-PL"/>
              <a:t> wewnętrzne dane organizacji</a:t>
            </a:r>
            <a:endParaRPr/>
          </a:p>
          <a:p>
            <a:pPr indent="0" lvl="0" marL="0" marR="0" rtl="0" algn="l">
              <a:lnSpc>
                <a:spcPct val="100000"/>
              </a:lnSpc>
              <a:spcBef>
                <a:spcPts val="0"/>
              </a:spcBef>
              <a:spcAft>
                <a:spcPts val="0"/>
              </a:spcAft>
              <a:buNone/>
            </a:pPr>
            <a:r>
              <a:t/>
            </a:r>
            <a:endParaRPr/>
          </a:p>
          <a:p>
            <a:pPr indent="-285750" lvl="0" marL="285750" rtl="0" algn="l">
              <a:spcBef>
                <a:spcPts val="0"/>
              </a:spcBef>
              <a:spcAft>
                <a:spcPts val="0"/>
              </a:spcAft>
              <a:buClr>
                <a:schemeClr val="dk1"/>
              </a:buClr>
              <a:buSzPts val="1400"/>
              <a:buChar char="•"/>
            </a:pPr>
            <a:r>
              <a:rPr b="1" lang="pl-PL">
                <a:solidFill>
                  <a:schemeClr val="dk1"/>
                </a:solidFill>
              </a:rPr>
              <a:t>Dodatkowe informacje:</a:t>
            </a:r>
            <a:endParaRPr b="1">
              <a:solidFill>
                <a:schemeClr val="dk1"/>
              </a:solidFill>
            </a:endParaRPr>
          </a:p>
          <a:p>
            <a:pPr indent="-317500" lvl="1" marL="914400" rtl="0" algn="l">
              <a:spcBef>
                <a:spcPts val="0"/>
              </a:spcBef>
              <a:spcAft>
                <a:spcPts val="0"/>
              </a:spcAft>
              <a:buClr>
                <a:schemeClr val="dk1"/>
              </a:buClr>
              <a:buSzPts val="1400"/>
              <a:buChar char="○"/>
            </a:pPr>
            <a:r>
              <a:rPr lang="pl-PL">
                <a:solidFill>
                  <a:schemeClr val="dk1"/>
                </a:solidFill>
              </a:rPr>
              <a:t>W zależności od kategorii, najczęściej występujące wartości wynoszą od 1% do 15%</a:t>
            </a:r>
            <a:r>
              <a:rPr lang="pl-PL" sz="1900">
                <a:solidFill>
                  <a:schemeClr val="dk1"/>
                </a:solidFill>
              </a:rPr>
              <a:t>.</a:t>
            </a:r>
            <a:endParaRPr sz="1900">
              <a:solidFill>
                <a:schemeClr val="dk1"/>
              </a:solidFill>
            </a:endParaRPr>
          </a:p>
          <a:p>
            <a:pPr indent="-349250" lvl="1" marL="914400" rtl="0" algn="l">
              <a:spcBef>
                <a:spcPts val="0"/>
              </a:spcBef>
              <a:spcAft>
                <a:spcPts val="0"/>
              </a:spcAft>
              <a:buClr>
                <a:schemeClr val="dk1"/>
              </a:buClr>
              <a:buSzPts val="1900"/>
              <a:buChar char="○"/>
            </a:pPr>
            <a:r>
              <a:rPr lang="pl-PL">
                <a:solidFill>
                  <a:schemeClr val="dk1"/>
                </a:solidFill>
              </a:rPr>
              <a:t>Wskaźnik można mierzyć w perspektywie krótko i długoterminowej</a:t>
            </a:r>
            <a:endParaRPr sz="1900">
              <a:solidFill>
                <a:schemeClr val="dk1"/>
              </a:solidFill>
            </a:endParaRPr>
          </a:p>
          <a:p>
            <a:pPr indent="0" lvl="0" marL="914400" rtl="0" algn="l">
              <a:spcBef>
                <a:spcPts val="0"/>
              </a:spcBef>
              <a:spcAft>
                <a:spcPts val="0"/>
              </a:spcAft>
              <a:buNone/>
            </a:pPr>
            <a:r>
              <a:t/>
            </a:r>
            <a:endParaRPr>
              <a:solidFill>
                <a:schemeClr val="dk1"/>
              </a:solidFill>
            </a:endParaRPr>
          </a:p>
          <a:p>
            <a:pPr indent="0" lvl="0" marL="457200" marR="0" rtl="0" algn="l">
              <a:lnSpc>
                <a:spcPct val="100000"/>
              </a:lnSpc>
              <a:spcBef>
                <a:spcPts val="0"/>
              </a:spcBef>
              <a:spcAft>
                <a:spcPts val="0"/>
              </a:spcAft>
              <a:buNone/>
            </a:pPr>
            <a:r>
              <a:t/>
            </a:r>
            <a:endParaRPr b="1">
              <a:solidFill>
                <a:schemeClr val="dk1"/>
              </a:solidFill>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Przełożenie na biznes: </a:t>
            </a:r>
            <a:endParaRPr/>
          </a:p>
          <a:p>
            <a:pPr indent="-317500" lvl="1" marL="914400" marR="0" rtl="0" algn="l">
              <a:lnSpc>
                <a:spcPct val="100000"/>
              </a:lnSpc>
              <a:spcBef>
                <a:spcPts val="0"/>
              </a:spcBef>
              <a:spcAft>
                <a:spcPts val="0"/>
              </a:spcAft>
              <a:buClr>
                <a:schemeClr val="dk1"/>
              </a:buClr>
              <a:buSzPts val="1400"/>
              <a:buChar char="○"/>
            </a:pPr>
            <a:r>
              <a:rPr lang="pl-PL"/>
              <a:t>Pomaga określić trendy w inwestycjach marketingowych organizacji: czy udział wzrósł czy zmniejszył się w ciągu ostatnich lat?</a:t>
            </a:r>
            <a:endParaRPr/>
          </a:p>
          <a:p>
            <a:pPr indent="-317500" lvl="1" marL="914400" marR="0" rtl="0" algn="l">
              <a:lnSpc>
                <a:spcPct val="100000"/>
              </a:lnSpc>
              <a:spcBef>
                <a:spcPts val="0"/>
              </a:spcBef>
              <a:spcAft>
                <a:spcPts val="0"/>
              </a:spcAft>
              <a:buClr>
                <a:schemeClr val="dk1"/>
              </a:buClr>
              <a:buSzPts val="1400"/>
              <a:buChar char="○"/>
            </a:pPr>
            <a:r>
              <a:rPr lang="pl-PL"/>
              <a:t>Pozwala spojrzeć na inwestycje przez pryzmat linii produktowych: czy nasze inwestycje w rozwój produktów i udział w przychodach, który one reprezentują, rozwijały się w podobny sposób, czy występują między nimi różnice?</a:t>
            </a:r>
            <a:endParaRPr/>
          </a:p>
          <a:p>
            <a:pPr indent="0" lvl="0" marL="0" marR="0" rtl="0" algn="l">
              <a:lnSpc>
                <a:spcPct val="100000"/>
              </a:lnSpc>
              <a:spcBef>
                <a:spcPts val="0"/>
              </a:spcBef>
              <a:spcAft>
                <a:spcPts val="0"/>
              </a:spcAft>
              <a:buNone/>
            </a:pPr>
            <a:r>
              <a:t/>
            </a:r>
            <a:endParaRPr/>
          </a:p>
          <a:p>
            <a:pPr indent="0" lvl="0" marL="0" rtl="0" algn="l">
              <a:spcBef>
                <a:spcPts val="0"/>
              </a:spcBef>
              <a:spcAft>
                <a:spcPts val="0"/>
              </a:spcAft>
              <a:buNone/>
            </a:pPr>
            <a:r>
              <a:t/>
            </a:r>
            <a:endParaRPr>
              <a:solidFill>
                <a:schemeClr val="dk1"/>
              </a:solidFill>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g2e9af20f9fc_0_35"/>
          <p:cNvSpPr txBox="1"/>
          <p:nvPr>
            <p:ph type="title"/>
          </p:nvPr>
        </p:nvSpPr>
        <p:spPr>
          <a:xfrm>
            <a:off x="493975" y="365125"/>
            <a:ext cx="9116700" cy="7020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Arial"/>
              <a:buNone/>
            </a:pPr>
            <a:r>
              <a:rPr lang="pl-PL" sz="3200"/>
              <a:t>A&amp;M Invest - non working/working costs</a:t>
            </a:r>
            <a:endParaRPr sz="3200"/>
          </a:p>
        </p:txBody>
      </p:sp>
      <p:pic>
        <p:nvPicPr>
          <p:cNvPr descr="Line arrow: Straight with solid fill" id="641" name="Google Shape;641;g2e9af20f9fc_0_35"/>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42" name="Google Shape;642;g2e9af20f9fc_0_35"/>
          <p:cNvSpPr txBox="1"/>
          <p:nvPr/>
        </p:nvSpPr>
        <p:spPr>
          <a:xfrm>
            <a:off x="434950" y="959650"/>
            <a:ext cx="11595600" cy="5910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SzPts val="1400"/>
              <a:buChar char="•"/>
            </a:pPr>
            <a:r>
              <a:rPr b="1" lang="pl-PL"/>
              <a:t>Definicja:</a:t>
            </a:r>
            <a:r>
              <a:rPr lang="pl-PL"/>
              <a:t> </a:t>
            </a:r>
            <a:r>
              <a:rPr lang="pl-PL"/>
              <a:t>Współczynnik określający udział kosztów niepracujących w kosztach pracujących.</a:t>
            </a:r>
            <a:endParaRPr/>
          </a:p>
          <a:p>
            <a:pPr indent="0" lvl="0" marL="45720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Metryka</a:t>
            </a:r>
            <a:r>
              <a:rPr lang="pl-PL"/>
              <a:t>: Wyrażona jako procent </a:t>
            </a:r>
            <a:endParaRPr/>
          </a:p>
          <a:p>
            <a:pPr indent="0" lvl="0" marL="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Źródło:</a:t>
            </a:r>
            <a:r>
              <a:rPr lang="pl-PL"/>
              <a:t> wewnętrzne dane organizacji</a:t>
            </a:r>
            <a:endParaRPr/>
          </a:p>
          <a:p>
            <a:pPr indent="0" lvl="0" marL="0" marR="0" rtl="0" algn="l">
              <a:lnSpc>
                <a:spcPct val="100000"/>
              </a:lnSpc>
              <a:spcBef>
                <a:spcPts val="0"/>
              </a:spcBef>
              <a:spcAft>
                <a:spcPts val="0"/>
              </a:spcAft>
              <a:buNone/>
            </a:pPr>
            <a:r>
              <a:t/>
            </a:r>
            <a:endParaRPr/>
          </a:p>
          <a:p>
            <a:pPr indent="-285750" lvl="0" marL="285750" rtl="0" algn="l">
              <a:spcBef>
                <a:spcPts val="0"/>
              </a:spcBef>
              <a:spcAft>
                <a:spcPts val="0"/>
              </a:spcAft>
              <a:buClr>
                <a:schemeClr val="dk1"/>
              </a:buClr>
              <a:buSzPts val="1400"/>
              <a:buChar char="•"/>
            </a:pPr>
            <a:r>
              <a:rPr b="1" lang="pl-PL">
                <a:solidFill>
                  <a:schemeClr val="dk1"/>
                </a:solidFill>
              </a:rPr>
              <a:t>Dodatkowe informacje: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lang="pl-PL">
                <a:solidFill>
                  <a:schemeClr val="dk1"/>
                </a:solidFill>
              </a:rPr>
              <a:t>Ten KPI powinien być zdefiniowany wewnętrznie w zależności od charakterystyki organizacji  - jakie koszty traktujemy za niepracujące, jakie za pracujące ale jakie wskaźniki procentowo uznajemy za poprawne.</a:t>
            </a:r>
            <a:endParaRPr>
              <a:solidFill>
                <a:schemeClr val="dk1"/>
              </a:solidFill>
            </a:endParaRPr>
          </a:p>
          <a:p>
            <a:pPr indent="0" lvl="0" marL="0" rtl="0" algn="l">
              <a:spcBef>
                <a:spcPts val="0"/>
              </a:spcBef>
              <a:spcAft>
                <a:spcPts val="0"/>
              </a:spcAft>
              <a:buNone/>
            </a:pPr>
            <a:r>
              <a:t/>
            </a:r>
            <a:endParaRPr b="1">
              <a:solidFill>
                <a:schemeClr val="dk1"/>
              </a:solidFill>
            </a:endParaRPr>
          </a:p>
          <a:p>
            <a:pPr indent="0" lvl="0" marL="457200" marR="0" rtl="0" algn="l">
              <a:lnSpc>
                <a:spcPct val="100000"/>
              </a:lnSpc>
              <a:spcBef>
                <a:spcPts val="0"/>
              </a:spcBef>
              <a:spcAft>
                <a:spcPts val="0"/>
              </a:spcAft>
              <a:buNone/>
            </a:pPr>
            <a:r>
              <a:rPr lang="pl-PL"/>
              <a:t>Przykłady kosztów niepracujących:</a:t>
            </a:r>
            <a:endParaRPr/>
          </a:p>
          <a:p>
            <a:pPr indent="-317500" lvl="1" marL="914400" marR="0" rtl="0" algn="l">
              <a:lnSpc>
                <a:spcPct val="100000"/>
              </a:lnSpc>
              <a:spcBef>
                <a:spcPts val="0"/>
              </a:spcBef>
              <a:spcAft>
                <a:spcPts val="0"/>
              </a:spcAft>
              <a:buSzPts val="1400"/>
              <a:buChar char="○"/>
            </a:pPr>
            <a:r>
              <a:rPr lang="pl-PL"/>
              <a:t>koszty stworzenia kreacji, koszty produkcji reklamy, fee agencji marketingowych, fee agencji mediowych, koszty badań itd.</a:t>
            </a:r>
            <a:endParaRPr/>
          </a:p>
          <a:p>
            <a:pPr indent="0" lvl="0" marL="457200" marR="0" rtl="0" algn="l">
              <a:lnSpc>
                <a:spcPct val="100000"/>
              </a:lnSpc>
              <a:spcBef>
                <a:spcPts val="0"/>
              </a:spcBef>
              <a:spcAft>
                <a:spcPts val="0"/>
              </a:spcAft>
              <a:buNone/>
            </a:pPr>
            <a:r>
              <a:t/>
            </a:r>
            <a:endParaRPr/>
          </a:p>
          <a:p>
            <a:pPr indent="0" lvl="0" marL="457200" marR="0" rtl="0" algn="l">
              <a:lnSpc>
                <a:spcPct val="100000"/>
              </a:lnSpc>
              <a:spcBef>
                <a:spcPts val="0"/>
              </a:spcBef>
              <a:spcAft>
                <a:spcPts val="0"/>
              </a:spcAft>
              <a:buNone/>
            </a:pPr>
            <a:r>
              <a:rPr lang="pl-PL"/>
              <a:t>Przykłady kosztów pracujących:</a:t>
            </a:r>
            <a:endParaRPr/>
          </a:p>
          <a:p>
            <a:pPr indent="-317500" lvl="1" marL="914400" marR="0" rtl="0" algn="l">
              <a:lnSpc>
                <a:spcPct val="100000"/>
              </a:lnSpc>
              <a:spcBef>
                <a:spcPts val="0"/>
              </a:spcBef>
              <a:spcAft>
                <a:spcPts val="0"/>
              </a:spcAft>
              <a:buSzPts val="1400"/>
              <a:buChar char="○"/>
            </a:pPr>
            <a:r>
              <a:rPr lang="pl-PL"/>
              <a:t>koszty zakupy mediów -  bezpośrednio związane z dystrybuowaniem treści marketingowych i reklam</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457200" marR="0" rtl="0" algn="l">
              <a:lnSpc>
                <a:spcPct val="100000"/>
              </a:lnSpc>
              <a:spcBef>
                <a:spcPts val="0"/>
              </a:spcBef>
              <a:spcAft>
                <a:spcPts val="0"/>
              </a:spcAft>
              <a:buNone/>
            </a:pPr>
            <a:r>
              <a:t/>
            </a:r>
            <a:endParaRPr b="1">
              <a:solidFill>
                <a:schemeClr val="dk1"/>
              </a:solidFill>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Przełożenie na biznes: </a:t>
            </a:r>
            <a:endParaRPr/>
          </a:p>
          <a:p>
            <a:pPr indent="-317500" lvl="1" marL="914400" rtl="0" algn="l">
              <a:spcBef>
                <a:spcPts val="0"/>
              </a:spcBef>
              <a:spcAft>
                <a:spcPts val="0"/>
              </a:spcAft>
              <a:buClr>
                <a:schemeClr val="dk1"/>
              </a:buClr>
              <a:buSzPts val="1400"/>
              <a:buChar char="○"/>
            </a:pPr>
            <a:r>
              <a:rPr lang="pl-PL">
                <a:solidFill>
                  <a:schemeClr val="dk1"/>
                </a:solidFill>
              </a:rPr>
              <a:t>Pomaga śledzić efektywność wykorzystywania budżetów marketingowych.</a:t>
            </a:r>
            <a:endParaRPr>
              <a:solidFill>
                <a:schemeClr val="dk1"/>
              </a:solidFill>
            </a:endParaRPr>
          </a:p>
          <a:p>
            <a:pPr indent="0" lvl="0" marL="0" marR="0" rtl="0" algn="l">
              <a:lnSpc>
                <a:spcPct val="100000"/>
              </a:lnSpc>
              <a:spcBef>
                <a:spcPts val="0"/>
              </a:spcBef>
              <a:spcAft>
                <a:spcPts val="0"/>
              </a:spcAft>
              <a:buNone/>
            </a:pPr>
            <a:r>
              <a:t/>
            </a:r>
            <a:endParaRPr/>
          </a:p>
          <a:p>
            <a:pPr indent="-317500" lvl="0" marL="457200" marR="0" rtl="0" algn="l">
              <a:lnSpc>
                <a:spcPct val="100000"/>
              </a:lnSpc>
              <a:spcBef>
                <a:spcPts val="0"/>
              </a:spcBef>
              <a:spcAft>
                <a:spcPts val="0"/>
              </a:spcAft>
              <a:buSzPts val="1400"/>
              <a:buChar char="●"/>
            </a:pPr>
            <a:r>
              <a:rPr b="1" lang="pl-PL">
                <a:solidFill>
                  <a:schemeClr val="dk1"/>
                </a:solidFill>
              </a:rPr>
              <a:t>Referencje</a:t>
            </a:r>
            <a:r>
              <a:rPr lang="pl-PL"/>
              <a:t>:</a:t>
            </a:r>
            <a:endParaRPr/>
          </a:p>
          <a:p>
            <a:pPr indent="457200" lvl="0" marL="0" rtl="0" algn="l">
              <a:spcBef>
                <a:spcPts val="0"/>
              </a:spcBef>
              <a:spcAft>
                <a:spcPts val="0"/>
              </a:spcAft>
              <a:buClr>
                <a:schemeClr val="dk1"/>
              </a:buClr>
              <a:buSzPts val="1100"/>
              <a:buFont typeface="Arial"/>
              <a:buNone/>
            </a:pPr>
            <a:r>
              <a:rPr lang="pl-PL">
                <a:solidFill>
                  <a:schemeClr val="dk1"/>
                </a:solidFill>
              </a:rPr>
              <a:t>Uznaje się, że im wyższy jest współczynnik, tym mniej efektywne są nasze inwestycje. Przykładową sytuacją mogą być zbyt duże koszty kreacji spotu TV (1 mln pln) do zbyt małych inwestycji mediowych (2 mln pln), w takim przypadku współczynnik wyniesie 50%.</a:t>
            </a:r>
            <a:endParaRPr sz="2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a:p>
          <a:p>
            <a:pPr indent="0" lvl="0" marL="0" rtl="0" algn="l">
              <a:spcBef>
                <a:spcPts val="0"/>
              </a:spcBef>
              <a:spcAft>
                <a:spcPts val="0"/>
              </a:spcAft>
              <a:buNone/>
            </a:pPr>
            <a:r>
              <a:t/>
            </a:r>
            <a:endParaRPr>
              <a:solidFill>
                <a:schemeClr val="dk1"/>
              </a:solidFill>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g2e9af20f9fc_0_42"/>
          <p:cNvSpPr txBox="1"/>
          <p:nvPr>
            <p:ph type="title"/>
          </p:nvPr>
        </p:nvSpPr>
        <p:spPr>
          <a:xfrm>
            <a:off x="493975" y="365125"/>
            <a:ext cx="98682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Marketing communication - split fast/long-lasting effect</a:t>
            </a:r>
            <a:endParaRPr sz="3200"/>
          </a:p>
          <a:p>
            <a:pPr indent="0" lvl="0" marL="0" rtl="0" algn="l">
              <a:spcBef>
                <a:spcPts val="0"/>
              </a:spcBef>
              <a:spcAft>
                <a:spcPts val="0"/>
              </a:spcAft>
              <a:buClr>
                <a:schemeClr val="dk1"/>
              </a:buClr>
              <a:buSzPts val="1800"/>
              <a:buNone/>
            </a:pPr>
            <a:r>
              <a:t/>
            </a:r>
            <a:endParaRPr sz="3200"/>
          </a:p>
        </p:txBody>
      </p:sp>
      <p:pic>
        <p:nvPicPr>
          <p:cNvPr descr="Line arrow: Straight with solid fill" id="648" name="Google Shape;648;g2e9af20f9fc_0_42"/>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49" name="Google Shape;649;g2e9af20f9fc_0_42"/>
          <p:cNvSpPr txBox="1"/>
          <p:nvPr/>
        </p:nvSpPr>
        <p:spPr>
          <a:xfrm>
            <a:off x="434950" y="959650"/>
            <a:ext cx="11595600" cy="5556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SzPts val="1400"/>
              <a:buChar char="•"/>
            </a:pPr>
            <a:r>
              <a:rPr b="1" lang="pl-PL"/>
              <a:t>Definicja:</a:t>
            </a:r>
            <a:r>
              <a:rPr lang="pl-PL"/>
              <a:t> </a:t>
            </a:r>
            <a:r>
              <a:rPr lang="pl-PL"/>
              <a:t>Współczynnik określający udział inwestycji w działania krótkoterminowe (promocyjne, wywołujące szybki efekt) w inwestycjach długoterminowych (budujących markę, wywołujących główny efekt w dłuższym termini</a:t>
            </a:r>
            <a:r>
              <a:rPr lang="pl-PL" sz="1900">
                <a:solidFill>
                  <a:schemeClr val="dk1"/>
                </a:solidFill>
                <a:latin typeface="Calibri"/>
                <a:ea typeface="Calibri"/>
                <a:cs typeface="Calibri"/>
                <a:sym typeface="Calibri"/>
              </a:rPr>
              <a:t>e)</a:t>
            </a:r>
            <a:endParaRPr/>
          </a:p>
          <a:p>
            <a:pPr indent="0" lvl="0" marL="45720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Metryka</a:t>
            </a:r>
            <a:r>
              <a:rPr lang="pl-PL"/>
              <a:t>: Wyrażona jako udział. Według autorów koncepcji współczynnik powinien wynosić ok. 60/40 (w zależności od kategorii) na korzyść wydatków długoterminowych.</a:t>
            </a:r>
            <a:endParaRPr/>
          </a:p>
          <a:p>
            <a:pPr indent="0" lvl="0" marL="0" marR="0" rtl="0" algn="l">
              <a:lnSpc>
                <a:spcPct val="100000"/>
              </a:lnSpc>
              <a:spcBef>
                <a:spcPts val="0"/>
              </a:spcBef>
              <a:spcAft>
                <a:spcPts val="0"/>
              </a:spcAft>
              <a:buNone/>
            </a:pPr>
            <a:r>
              <a:t/>
            </a:r>
            <a:endParaRPr/>
          </a:p>
          <a:p>
            <a:pPr indent="-285750" lvl="0" marL="285750" marR="0" rtl="0" algn="l">
              <a:lnSpc>
                <a:spcPct val="100000"/>
              </a:lnSpc>
              <a:spcBef>
                <a:spcPts val="0"/>
              </a:spcBef>
              <a:spcAft>
                <a:spcPts val="0"/>
              </a:spcAft>
              <a:buSzPts val="1400"/>
              <a:buChar char="•"/>
            </a:pPr>
            <a:r>
              <a:rPr b="1" lang="pl-PL"/>
              <a:t>Źródło:</a:t>
            </a:r>
            <a:r>
              <a:rPr lang="pl-PL"/>
              <a:t> wewnętrzne dane organizacji</a:t>
            </a:r>
            <a:endParaRPr/>
          </a:p>
          <a:p>
            <a:pPr indent="0" lvl="0" marL="0" marR="0" rtl="0" algn="l">
              <a:lnSpc>
                <a:spcPct val="100000"/>
              </a:lnSpc>
              <a:spcBef>
                <a:spcPts val="0"/>
              </a:spcBef>
              <a:spcAft>
                <a:spcPts val="0"/>
              </a:spcAft>
              <a:buNone/>
            </a:pPr>
            <a:r>
              <a:t/>
            </a:r>
            <a:endParaRPr/>
          </a:p>
          <a:p>
            <a:pPr indent="-285750" lvl="0" marL="285750" rtl="0" algn="l">
              <a:spcBef>
                <a:spcPts val="0"/>
              </a:spcBef>
              <a:spcAft>
                <a:spcPts val="0"/>
              </a:spcAft>
              <a:buClr>
                <a:schemeClr val="dk1"/>
              </a:buClr>
              <a:buSzPts val="1400"/>
              <a:buChar char="•"/>
            </a:pPr>
            <a:r>
              <a:rPr b="1" lang="pl-PL">
                <a:solidFill>
                  <a:schemeClr val="dk1"/>
                </a:solidFill>
              </a:rPr>
              <a:t>Dodatkowe informacje:</a:t>
            </a:r>
            <a:endParaRPr b="1">
              <a:solidFill>
                <a:schemeClr val="dk1"/>
              </a:solidFill>
            </a:endParaRPr>
          </a:p>
          <a:p>
            <a:pPr indent="0" lvl="0" marL="0" rtl="0" algn="l">
              <a:spcBef>
                <a:spcPts val="0"/>
              </a:spcBef>
              <a:spcAft>
                <a:spcPts val="0"/>
              </a:spcAft>
              <a:buNone/>
            </a:pPr>
            <a:r>
              <a:t/>
            </a:r>
            <a:endParaRPr b="1">
              <a:solidFill>
                <a:schemeClr val="dk1"/>
              </a:solidFill>
            </a:endParaRPr>
          </a:p>
          <a:p>
            <a:pPr indent="-317500" lvl="1" marL="914400" marR="0" rtl="0" algn="l">
              <a:lnSpc>
                <a:spcPct val="100000"/>
              </a:lnSpc>
              <a:spcBef>
                <a:spcPts val="0"/>
              </a:spcBef>
              <a:spcAft>
                <a:spcPts val="0"/>
              </a:spcAft>
              <a:buSzPts val="1400"/>
              <a:buChar char="○"/>
            </a:pPr>
            <a:r>
              <a:rPr lang="pl-PL"/>
              <a:t>Największą efektywnością odznacza się miks działań short and long lasting</a:t>
            </a:r>
            <a:endParaRPr/>
          </a:p>
          <a:p>
            <a:pPr indent="-317500" lvl="1" marL="914400" marR="0" rtl="0" algn="l">
              <a:lnSpc>
                <a:spcPct val="100000"/>
              </a:lnSpc>
              <a:spcBef>
                <a:spcPts val="0"/>
              </a:spcBef>
              <a:spcAft>
                <a:spcPts val="0"/>
              </a:spcAft>
              <a:buSzPts val="1400"/>
              <a:buChar char="○"/>
            </a:pPr>
            <a:r>
              <a:rPr lang="pl-PL"/>
              <a:t>Działania kwalifikowane jako long lasting, także przynoszą krótkoterminowe efekty</a:t>
            </a:r>
            <a:endParaRPr/>
          </a:p>
          <a:p>
            <a:pPr indent="-317500" lvl="1" marL="914400" marR="0" rtl="0" algn="l">
              <a:lnSpc>
                <a:spcPct val="100000"/>
              </a:lnSpc>
              <a:spcBef>
                <a:spcPts val="0"/>
              </a:spcBef>
              <a:spcAft>
                <a:spcPts val="0"/>
              </a:spcAft>
              <a:buSzPts val="1400"/>
              <a:buChar char="○"/>
            </a:pPr>
            <a:r>
              <a:rPr lang="pl-PL"/>
              <a:t>Trudnością odznacza się konkretne zdefiniowanie aktywacji jako “short” lub “long” oraz wytyczenie konkretnej rekomendacji udziału poszczególnych </a:t>
            </a:r>
            <a:endParaRPr/>
          </a:p>
          <a:p>
            <a:pPr indent="0" lvl="0" marL="0" rtl="0" algn="l">
              <a:spcBef>
                <a:spcPts val="0"/>
              </a:spcBef>
              <a:spcAft>
                <a:spcPts val="0"/>
              </a:spcAft>
              <a:buNone/>
            </a:pPr>
            <a:r>
              <a:t/>
            </a:r>
            <a:endParaRPr>
              <a:solidFill>
                <a:schemeClr val="dk1"/>
              </a:solidFill>
            </a:endParaRPr>
          </a:p>
          <a:p>
            <a:pPr indent="0" lvl="0" marL="457200" marR="0" rtl="0" algn="l">
              <a:lnSpc>
                <a:spcPct val="100000"/>
              </a:lnSpc>
              <a:spcBef>
                <a:spcPts val="0"/>
              </a:spcBef>
              <a:spcAft>
                <a:spcPts val="0"/>
              </a:spcAft>
              <a:buNone/>
            </a:pPr>
            <a:r>
              <a:t/>
            </a:r>
            <a:endParaRPr b="1">
              <a:solidFill>
                <a:schemeClr val="dk1"/>
              </a:solidFill>
            </a:endParaRPr>
          </a:p>
          <a:p>
            <a:pPr indent="-285750" lvl="0" marL="285750" marR="0" rtl="0" algn="l">
              <a:lnSpc>
                <a:spcPct val="100000"/>
              </a:lnSpc>
              <a:spcBef>
                <a:spcPts val="0"/>
              </a:spcBef>
              <a:spcAft>
                <a:spcPts val="0"/>
              </a:spcAft>
              <a:buClr>
                <a:schemeClr val="dk1"/>
              </a:buClr>
              <a:buSzPts val="1400"/>
              <a:buChar char="•"/>
            </a:pPr>
            <a:r>
              <a:rPr b="1" lang="pl-PL">
                <a:solidFill>
                  <a:schemeClr val="dk1"/>
                </a:solidFill>
              </a:rPr>
              <a:t>Przełożenie na biznes: </a:t>
            </a:r>
            <a:endParaRPr/>
          </a:p>
          <a:p>
            <a:pPr indent="-317500" lvl="1" marL="914400" rtl="0" algn="l">
              <a:spcBef>
                <a:spcPts val="0"/>
              </a:spcBef>
              <a:spcAft>
                <a:spcPts val="0"/>
              </a:spcAft>
              <a:buClr>
                <a:schemeClr val="dk1"/>
              </a:buClr>
              <a:buSzPts val="1400"/>
              <a:buChar char="○"/>
            </a:pPr>
            <a:r>
              <a:rPr lang="pl-PL">
                <a:solidFill>
                  <a:schemeClr val="dk1"/>
                </a:solidFill>
              </a:rPr>
              <a:t>Pomaga sprawdzić czy udział inwestycji marketingowych jest zrównoważony </a:t>
            </a:r>
            <a:endParaRPr>
              <a:solidFill>
                <a:schemeClr val="dk1"/>
              </a:solidFill>
            </a:endParaRPr>
          </a:p>
          <a:p>
            <a:pPr indent="0" lvl="0" marL="0" marR="0" rtl="0" algn="l">
              <a:lnSpc>
                <a:spcPct val="100000"/>
              </a:lnSpc>
              <a:spcBef>
                <a:spcPts val="0"/>
              </a:spcBef>
              <a:spcAft>
                <a:spcPts val="0"/>
              </a:spcAft>
              <a:buNone/>
            </a:pPr>
            <a:r>
              <a:t/>
            </a:r>
            <a:endParaRPr/>
          </a:p>
          <a:p>
            <a:pPr indent="-317500" lvl="0" marL="457200" marR="0" rtl="0" algn="l">
              <a:lnSpc>
                <a:spcPct val="100000"/>
              </a:lnSpc>
              <a:spcBef>
                <a:spcPts val="0"/>
              </a:spcBef>
              <a:spcAft>
                <a:spcPts val="0"/>
              </a:spcAft>
              <a:buSzPts val="1400"/>
              <a:buChar char="●"/>
            </a:pPr>
            <a:r>
              <a:rPr b="1" lang="pl-PL">
                <a:solidFill>
                  <a:schemeClr val="dk1"/>
                </a:solidFill>
              </a:rPr>
              <a:t>Referencje</a:t>
            </a:r>
            <a:r>
              <a:rPr lang="pl-PL"/>
              <a:t>:</a:t>
            </a:r>
            <a:endParaRPr/>
          </a:p>
          <a:p>
            <a:pPr indent="457200" lvl="0" marL="0" rtl="0" algn="l">
              <a:spcBef>
                <a:spcPts val="0"/>
              </a:spcBef>
              <a:spcAft>
                <a:spcPts val="0"/>
              </a:spcAft>
              <a:buNone/>
            </a:pPr>
            <a:r>
              <a:rPr lang="pl-PL">
                <a:solidFill>
                  <a:schemeClr val="dk1"/>
                </a:solidFill>
              </a:rPr>
              <a:t>Polecamy zapoznać się z oryginalnym źródłem badań: https://ipa.co.uk/knowledge/publications-reports/the-long-and-the-short-of-it-balancing-short-and-long-term-marketing-strategies</a:t>
            </a:r>
            <a:endParaRPr sz="2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a:p>
          <a:p>
            <a:pPr indent="0" lvl="0" marL="0" rtl="0" algn="l">
              <a:spcBef>
                <a:spcPts val="0"/>
              </a:spcBef>
              <a:spcAft>
                <a:spcPts val="0"/>
              </a:spcAft>
              <a:buNone/>
            </a:pPr>
            <a:r>
              <a:t/>
            </a:r>
            <a:endParaRPr>
              <a:solidFill>
                <a:schemeClr val="dk1"/>
              </a:solidFill>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g2eb970d40ad_0_46"/>
          <p:cNvSpPr txBox="1"/>
          <p:nvPr>
            <p:ph type="title"/>
          </p:nvPr>
        </p:nvSpPr>
        <p:spPr>
          <a:xfrm>
            <a:off x="493975" y="365125"/>
            <a:ext cx="98682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Marketing communication - split fast/long-lasting effect</a:t>
            </a:r>
            <a:endParaRPr sz="3200"/>
          </a:p>
          <a:p>
            <a:pPr indent="0" lvl="0" marL="0" rtl="0" algn="l">
              <a:spcBef>
                <a:spcPts val="0"/>
              </a:spcBef>
              <a:spcAft>
                <a:spcPts val="0"/>
              </a:spcAft>
              <a:buClr>
                <a:schemeClr val="dk1"/>
              </a:buClr>
              <a:buSzPts val="1800"/>
              <a:buNone/>
            </a:pPr>
            <a:r>
              <a:t/>
            </a:r>
            <a:endParaRPr sz="3200"/>
          </a:p>
        </p:txBody>
      </p:sp>
      <p:pic>
        <p:nvPicPr>
          <p:cNvPr descr="Line arrow: Straight with solid fill" id="655" name="Google Shape;655;g2eb970d40ad_0_46"/>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graphicFrame>
        <p:nvGraphicFramePr>
          <p:cNvPr id="656" name="Google Shape;656;g2eb970d40ad_0_46"/>
          <p:cNvGraphicFramePr/>
          <p:nvPr/>
        </p:nvGraphicFramePr>
        <p:xfrm>
          <a:off x="94150" y="2699025"/>
          <a:ext cx="3000000" cy="3000000"/>
        </p:xfrm>
        <a:graphic>
          <a:graphicData uri="http://schemas.openxmlformats.org/drawingml/2006/table">
            <a:tbl>
              <a:tblPr>
                <a:noFill/>
                <a:tableStyleId>{D3F4F683-05FD-4C6A-8075-FB5C56E18393}</a:tableStyleId>
              </a:tblPr>
              <a:tblGrid>
                <a:gridCol w="5932750"/>
                <a:gridCol w="5932750"/>
              </a:tblGrid>
              <a:tr h="169725">
                <a:tc>
                  <a:txBody>
                    <a:bodyPr/>
                    <a:lstStyle/>
                    <a:p>
                      <a:pPr indent="0" lvl="0" marL="0" rtl="0" algn="l">
                        <a:spcBef>
                          <a:spcPts val="0"/>
                        </a:spcBef>
                        <a:spcAft>
                          <a:spcPts val="0"/>
                        </a:spcAft>
                        <a:buNone/>
                      </a:pPr>
                      <a:r>
                        <a:rPr b="1" lang="pl-PL" sz="1000"/>
                        <a:t>LONG TERM </a:t>
                      </a:r>
                      <a:r>
                        <a:rPr b="1" lang="pl-PL" sz="1000">
                          <a:solidFill>
                            <a:schemeClr val="dk1"/>
                          </a:solidFill>
                        </a:rPr>
                        <a:t>(long-lasting effect)</a:t>
                      </a:r>
                      <a:endParaRPr b="1" sz="1000"/>
                    </a:p>
                  </a:txBody>
                  <a:tcPr marT="91425" marB="91425" marR="91425" marL="91425"/>
                </a:tc>
                <a:tc>
                  <a:txBody>
                    <a:bodyPr/>
                    <a:lstStyle/>
                    <a:p>
                      <a:pPr indent="0" lvl="0" marL="0" rtl="0" algn="l">
                        <a:spcBef>
                          <a:spcPts val="0"/>
                        </a:spcBef>
                        <a:spcAft>
                          <a:spcPts val="0"/>
                        </a:spcAft>
                        <a:buNone/>
                      </a:pPr>
                      <a:r>
                        <a:rPr b="1" lang="pl-PL" sz="1000"/>
                        <a:t>SHORT TERM (fast-lasting effect)</a:t>
                      </a:r>
                      <a:endParaRPr b="1" sz="1000"/>
                    </a:p>
                  </a:txBody>
                  <a:tcPr marT="91425" marB="91425" marR="91425" marL="91425"/>
                </a:tc>
              </a:tr>
              <a:tr h="246875">
                <a:tc>
                  <a:txBody>
                    <a:bodyPr/>
                    <a:lstStyle/>
                    <a:p>
                      <a:pPr indent="0" lvl="0" marL="0" rtl="0" algn="l">
                        <a:spcBef>
                          <a:spcPts val="0"/>
                        </a:spcBef>
                        <a:spcAft>
                          <a:spcPts val="0"/>
                        </a:spcAft>
                        <a:buNone/>
                      </a:pPr>
                      <a:r>
                        <a:rPr lang="pl-PL" sz="1000"/>
                        <a:t>Skupia się na celach co najmniej sześć miesięcy do przodu, ale może obejmować kilka lat w przyszłość.</a:t>
                      </a:r>
                      <a:endParaRPr sz="1000"/>
                    </a:p>
                  </a:txBody>
                  <a:tcPr marT="91425" marB="91425" marR="91425" marL="91425"/>
                </a:tc>
                <a:tc>
                  <a:txBody>
                    <a:bodyPr/>
                    <a:lstStyle/>
                    <a:p>
                      <a:pPr indent="0" lvl="0" marL="0" rtl="0" algn="l">
                        <a:spcBef>
                          <a:spcPts val="0"/>
                        </a:spcBef>
                        <a:spcAft>
                          <a:spcPts val="0"/>
                        </a:spcAft>
                        <a:buNone/>
                      </a:pPr>
                      <a:r>
                        <a:rPr lang="pl-PL" sz="1000"/>
                        <a:t>Skupia się na celach krótszych niż sześć miesięcy, a często nawet znacznie krótszych.</a:t>
                      </a:r>
                      <a:endParaRPr sz="1000"/>
                    </a:p>
                  </a:txBody>
                  <a:tcPr marT="91425" marB="91425" marR="91425" marL="91425"/>
                </a:tc>
              </a:tr>
              <a:tr h="246875">
                <a:tc>
                  <a:txBody>
                    <a:bodyPr/>
                    <a:lstStyle/>
                    <a:p>
                      <a:pPr indent="0" lvl="0" marL="0" rtl="0" algn="l">
                        <a:spcBef>
                          <a:spcPts val="0"/>
                        </a:spcBef>
                        <a:spcAft>
                          <a:spcPts val="0"/>
                        </a:spcAft>
                        <a:buNone/>
                      </a:pPr>
                      <a:r>
                        <a:rPr lang="pl-PL" sz="1000"/>
                        <a:t>Koncentruje się na budowaniu świadomości i postaw wśród docelowej grupy odbiorców, aby wpłynąć na ich przyszłe zachowania.</a:t>
                      </a:r>
                      <a:endParaRPr sz="10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pl-PL" sz="1000">
                          <a:solidFill>
                            <a:schemeClr val="dk1"/>
                          </a:solidFill>
                        </a:rPr>
                        <a:t>Skupia się na zachęcaniu do działań, czyli skłanianiu odbiorców do podjęcia działania.</a:t>
                      </a:r>
                      <a:endParaRPr sz="1000"/>
                    </a:p>
                  </a:txBody>
                  <a:tcPr marT="91425" marB="91425" marR="91425" marL="91425"/>
                </a:tc>
              </a:tr>
              <a:tr h="246875">
                <a:tc>
                  <a:txBody>
                    <a:bodyPr/>
                    <a:lstStyle/>
                    <a:p>
                      <a:pPr indent="0" lvl="0" marL="0" rtl="0" algn="l">
                        <a:spcBef>
                          <a:spcPts val="0"/>
                        </a:spcBef>
                        <a:spcAft>
                          <a:spcPts val="0"/>
                        </a:spcAft>
                        <a:buNone/>
                      </a:pPr>
                      <a:r>
                        <a:rPr lang="pl-PL" sz="1000"/>
                        <a:t>Chce wpłynąć na wszystkich potencjalnych kupujących, bez względu na to, kiedy prawdopodobnie dokonają zakupu.</a:t>
                      </a:r>
                      <a:endParaRPr sz="10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pl-PL" sz="1000">
                          <a:solidFill>
                            <a:schemeClr val="dk1"/>
                          </a:solidFill>
                        </a:rPr>
                        <a:t>Chce stworzyć konwersję/aktywność wśród tych, którzy są na rynku i mają aktualne/potrzebujące zakupy w najbliższym czasie.</a:t>
                      </a:r>
                      <a:endParaRPr sz="1000"/>
                    </a:p>
                  </a:txBody>
                  <a:tcPr marT="91425" marB="91425" marR="91425" marL="91425"/>
                </a:tc>
              </a:tr>
              <a:tr h="246875">
                <a:tc>
                  <a:txBody>
                    <a:bodyPr/>
                    <a:lstStyle/>
                    <a:p>
                      <a:pPr indent="0" lvl="0" marL="0" rtl="0" algn="l">
                        <a:spcBef>
                          <a:spcPts val="0"/>
                        </a:spcBef>
                        <a:spcAft>
                          <a:spcPts val="0"/>
                        </a:spcAft>
                        <a:buNone/>
                      </a:pPr>
                      <a:r>
                        <a:rPr lang="pl-PL" sz="1000"/>
                        <a:t>Tworzy możliwości długoterminowego, zrównoważonego wzrostu zysków zgodnie z celami strategicznymi organizacji.</a:t>
                      </a:r>
                      <a:endParaRPr sz="10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pl-PL" sz="1000">
                          <a:solidFill>
                            <a:schemeClr val="dk1"/>
                          </a:solidFill>
                        </a:rPr>
                        <a:t>Tworzy możliwości krótkoterminowej sprzedaży zgodnie z celami przychodów ze sprzedaży organizacji.</a:t>
                      </a:r>
                      <a:endParaRPr sz="1000"/>
                    </a:p>
                  </a:txBody>
                  <a:tcPr marT="91425" marB="91425" marR="91425" marL="91425"/>
                </a:tc>
              </a:tr>
              <a:tr h="246875">
                <a:tc>
                  <a:txBody>
                    <a:bodyPr/>
                    <a:lstStyle/>
                    <a:p>
                      <a:pPr indent="0" lvl="0" marL="0" rtl="0" algn="l">
                        <a:spcBef>
                          <a:spcPts val="0"/>
                        </a:spcBef>
                        <a:spcAft>
                          <a:spcPts val="0"/>
                        </a:spcAft>
                        <a:buNone/>
                      </a:pPr>
                      <a:r>
                        <a:rPr lang="pl-PL" sz="1000"/>
                        <a:t>Skupia się na metrykach takich jak świadomość, rozważanie, preferencje, lojalność i elastyczność cenowa.</a:t>
                      </a:r>
                      <a:endParaRPr sz="10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pl-PL" sz="1000">
                          <a:solidFill>
                            <a:schemeClr val="dk1"/>
                          </a:solidFill>
                        </a:rPr>
                        <a:t>Skupia się na metrykach takich jak testowanie, odwiedziny, zakupy, rejestracja, zwiększenie sprzedaży (całkowitej/na klienta/na sprzedaż), "upselling" i nowi klienci.</a:t>
                      </a:r>
                      <a:endParaRPr sz="1000"/>
                    </a:p>
                  </a:txBody>
                  <a:tcPr marT="91425" marB="91425" marR="91425" marL="91425"/>
                </a:tc>
              </a:tr>
              <a:tr h="246875">
                <a:tc>
                  <a:txBody>
                    <a:bodyPr/>
                    <a:lstStyle/>
                    <a:p>
                      <a:pPr indent="0" lvl="0" marL="0" rtl="0" algn="l">
                        <a:spcBef>
                          <a:spcPts val="0"/>
                        </a:spcBef>
                        <a:spcAft>
                          <a:spcPts val="0"/>
                        </a:spcAft>
                        <a:buNone/>
                      </a:pPr>
                      <a:r>
                        <a:rPr lang="pl-PL" sz="1000"/>
                        <a:t>Często bardziej emocjonalna komunikacja mająca na celu stworzenie sympatii i pozytywnych skojarzeń wśród szerszej publiczności.</a:t>
                      </a:r>
                      <a:endParaRPr sz="1000"/>
                    </a:p>
                  </a:txBody>
                  <a:tcPr marT="91425" marB="91425" marR="91425" marL="91425"/>
                </a:tc>
                <a:tc>
                  <a:txBody>
                    <a:bodyPr/>
                    <a:lstStyle/>
                    <a:p>
                      <a:pPr indent="0" lvl="0" marL="0" rtl="0" algn="l">
                        <a:spcBef>
                          <a:spcPts val="0"/>
                        </a:spcBef>
                        <a:spcAft>
                          <a:spcPts val="0"/>
                        </a:spcAft>
                        <a:buNone/>
                      </a:pPr>
                      <a:r>
                        <a:rPr lang="pl-PL" sz="1000"/>
                        <a:t>Często bardziej racjonalna komunikacja mająca na celu skłonienie do działania i poczucie "dobrego zakupu/dobrej decyzji".</a:t>
                      </a:r>
                      <a:endParaRPr sz="1000"/>
                    </a:p>
                  </a:txBody>
                  <a:tcPr marT="91425" marB="91425" marR="91425" marL="91425"/>
                </a:tc>
              </a:tr>
              <a:tr h="169725">
                <a:tc>
                  <a:txBody>
                    <a:bodyPr/>
                    <a:lstStyle/>
                    <a:p>
                      <a:pPr indent="0" lvl="0" marL="0" rtl="0" algn="l">
                        <a:spcBef>
                          <a:spcPts val="0"/>
                        </a:spcBef>
                        <a:spcAft>
                          <a:spcPts val="0"/>
                        </a:spcAft>
                        <a:buNone/>
                      </a:pPr>
                      <a:r>
                        <a:rPr lang="pl-PL" sz="1000"/>
                        <a:t>Zwiększa postrzeganą wartość tego, co reprezentuje/ofertuje marka.</a:t>
                      </a:r>
                      <a:endParaRPr sz="1000"/>
                    </a:p>
                  </a:txBody>
                  <a:tcPr marT="91425" marB="91425" marR="91425" marL="91425"/>
                </a:tc>
                <a:tc>
                  <a:txBody>
                    <a:bodyPr/>
                    <a:lstStyle/>
                    <a:p>
                      <a:pPr indent="0" lvl="0" marL="0" rtl="0" algn="l">
                        <a:spcBef>
                          <a:spcPts val="0"/>
                        </a:spcBef>
                        <a:spcAft>
                          <a:spcPts val="0"/>
                        </a:spcAft>
                        <a:buNone/>
                      </a:pPr>
                      <a:r>
                        <a:rPr lang="pl-PL" sz="1000"/>
                        <a:t>Przekształca postrzeganą wartość marki w przychody ze sprzedaży.</a:t>
                      </a:r>
                      <a:endParaRPr sz="1000"/>
                    </a:p>
                  </a:txBody>
                  <a:tcPr marT="91425" marB="91425" marR="91425" marL="91425"/>
                </a:tc>
              </a:tr>
            </a:tbl>
          </a:graphicData>
        </a:graphic>
      </p:graphicFrame>
      <p:sp>
        <p:nvSpPr>
          <p:cNvPr id="657" name="Google Shape;657;g2eb970d40ad_0_46"/>
          <p:cNvSpPr txBox="1"/>
          <p:nvPr/>
        </p:nvSpPr>
        <p:spPr>
          <a:xfrm>
            <a:off x="94150" y="1994825"/>
            <a:ext cx="10153800" cy="400200"/>
          </a:xfrm>
          <a:prstGeom prst="rect">
            <a:avLst/>
          </a:prstGeom>
          <a:noFill/>
          <a:ln>
            <a:noFill/>
          </a:ln>
        </p:spPr>
        <p:txBody>
          <a:bodyPr anchorCtr="0" anchor="t" bIns="91425" lIns="91425" spcFirstLastPara="1" rIns="91425" wrap="square" tIns="91425">
            <a:spAutoFit/>
          </a:bodyPr>
          <a:lstStyle/>
          <a:p>
            <a:pPr indent="-285750" lvl="0" marL="285750" rtl="0" algn="l">
              <a:spcBef>
                <a:spcPts val="0"/>
              </a:spcBef>
              <a:spcAft>
                <a:spcPts val="0"/>
              </a:spcAft>
              <a:buClr>
                <a:schemeClr val="dk1"/>
              </a:buClr>
              <a:buSzPts val="1400"/>
              <a:buChar char="•"/>
            </a:pPr>
            <a:r>
              <a:rPr b="1" lang="pl-PL">
                <a:solidFill>
                  <a:schemeClr val="dk1"/>
                </a:solidFill>
              </a:rPr>
              <a:t>Pomoc w zakwalifikowaniu poszczególnych aktywacji do jednej z dwóch kategorii</a:t>
            </a:r>
            <a:endParaRPr b="1">
              <a:solidFill>
                <a:schemeClr val="dk1"/>
              </a:solidFill>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30"/>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II. Campaign Metrics</a:t>
            </a:r>
            <a:endParaRPr/>
          </a:p>
        </p:txBody>
      </p:sp>
      <p:pic>
        <p:nvPicPr>
          <p:cNvPr id="663" name="Google Shape;663;p30"/>
          <p:cNvPicPr preferRelativeResize="0"/>
          <p:nvPr/>
        </p:nvPicPr>
        <p:blipFill rotWithShape="1">
          <a:blip r:embed="rId3">
            <a:alphaModFix/>
          </a:blip>
          <a:srcRect b="0" l="0" r="0" t="0"/>
          <a:stretch/>
        </p:blipFill>
        <p:spPr>
          <a:xfrm>
            <a:off x="334352" y="2245068"/>
            <a:ext cx="2185823" cy="3241895"/>
          </a:xfrm>
          <a:prstGeom prst="rect">
            <a:avLst/>
          </a:prstGeom>
          <a:noFill/>
          <a:ln>
            <a:noFill/>
          </a:ln>
        </p:spPr>
      </p:pic>
      <p:pic>
        <p:nvPicPr>
          <p:cNvPr id="664" name="Google Shape;664;p30"/>
          <p:cNvPicPr preferRelativeResize="0"/>
          <p:nvPr/>
        </p:nvPicPr>
        <p:blipFill rotWithShape="1">
          <a:blip r:embed="rId4">
            <a:alphaModFix/>
          </a:blip>
          <a:srcRect b="0" l="0" r="0" t="0"/>
          <a:stretch/>
        </p:blipFill>
        <p:spPr>
          <a:xfrm>
            <a:off x="2520175" y="3323063"/>
            <a:ext cx="1081219" cy="1117877"/>
          </a:xfrm>
          <a:prstGeom prst="rect">
            <a:avLst/>
          </a:prstGeom>
          <a:noFill/>
          <a:ln>
            <a:noFill/>
          </a:ln>
        </p:spPr>
      </p:pic>
      <p:sp>
        <p:nvSpPr>
          <p:cNvPr id="665" name="Google Shape;665;p30"/>
          <p:cNvSpPr/>
          <p:nvPr/>
        </p:nvSpPr>
        <p:spPr>
          <a:xfrm>
            <a:off x="334352" y="5522286"/>
            <a:ext cx="1193364" cy="580844"/>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CPM/CPC</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CPS/CPL/CPA</a:t>
            </a:r>
            <a:endParaRPr b="0" i="0" sz="1400" u="none" cap="none" strike="noStrike">
              <a:solidFill>
                <a:srgbClr val="000000"/>
              </a:solidFill>
              <a:latin typeface="Arial"/>
              <a:ea typeface="Arial"/>
              <a:cs typeface="Arial"/>
              <a:sym typeface="Arial"/>
            </a:endParaRPr>
          </a:p>
        </p:txBody>
      </p:sp>
      <p:sp>
        <p:nvSpPr>
          <p:cNvPr id="666" name="Google Shape;666;p30"/>
          <p:cNvSpPr/>
          <p:nvPr/>
        </p:nvSpPr>
        <p:spPr>
          <a:xfrm>
            <a:off x="2587951" y="2736711"/>
            <a:ext cx="1193364" cy="580844"/>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Lift </a:t>
            </a:r>
            <a:r>
              <a:rPr b="0" i="0" lang="pl-PL" sz="1200" u="sng" cap="none" strike="noStrike">
                <a:solidFill>
                  <a:srgbClr val="FFFFFF"/>
                </a:solidFill>
                <a:latin typeface="Arial"/>
                <a:ea typeface="Arial"/>
                <a:cs typeface="Arial"/>
                <a:sym typeface="Arial"/>
              </a:rPr>
              <a:t>Crossmediowy</a:t>
            </a:r>
            <a:endParaRPr b="0" i="0" sz="1400" u="none" cap="none" strike="noStrike">
              <a:solidFill>
                <a:srgbClr val="000000"/>
              </a:solidFill>
              <a:latin typeface="Arial"/>
              <a:ea typeface="Arial"/>
              <a:cs typeface="Arial"/>
              <a:sym typeface="Arial"/>
            </a:endParaRPr>
          </a:p>
        </p:txBody>
      </p:sp>
      <p:sp>
        <p:nvSpPr>
          <p:cNvPr id="667" name="Google Shape;667;p30"/>
          <p:cNvSpPr/>
          <p:nvPr/>
        </p:nvSpPr>
        <p:spPr>
          <a:xfrm>
            <a:off x="2587951" y="4535526"/>
            <a:ext cx="1013443" cy="951437"/>
          </a:xfrm>
          <a:prstGeom prst="rect">
            <a:avLst/>
          </a:prstGeom>
          <a:solidFill>
            <a:srgbClr val="1AAFE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Efficiency metrics</a:t>
            </a:r>
            <a:endParaRPr b="0" i="0" sz="1400" u="none" cap="none" strike="noStrike">
              <a:solidFill>
                <a:srgbClr val="000000"/>
              </a:solidFill>
              <a:latin typeface="Arial"/>
              <a:ea typeface="Arial"/>
              <a:cs typeface="Arial"/>
              <a:sym typeface="Arial"/>
            </a:endParaRPr>
          </a:p>
        </p:txBody>
      </p:sp>
      <p:sp>
        <p:nvSpPr>
          <p:cNvPr id="668" name="Google Shape;668;p30"/>
          <p:cNvSpPr/>
          <p:nvPr/>
        </p:nvSpPr>
        <p:spPr>
          <a:xfrm>
            <a:off x="2778604" y="4055000"/>
            <a:ext cx="1081219" cy="385940"/>
          </a:xfrm>
          <a:prstGeom prst="rect">
            <a:avLst/>
          </a:prstGeom>
          <a:solidFill>
            <a:srgbClr val="1AAFE5"/>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Awareness</a:t>
            </a:r>
            <a:endParaRPr b="0" i="0" sz="1400" u="none" cap="none" strike="noStrike">
              <a:solidFill>
                <a:srgbClr val="000000"/>
              </a:solidFill>
              <a:latin typeface="Arial"/>
              <a:ea typeface="Arial"/>
              <a:cs typeface="Arial"/>
              <a:sym typeface="Arial"/>
            </a:endParaRPr>
          </a:p>
        </p:txBody>
      </p:sp>
      <p:sp>
        <p:nvSpPr>
          <p:cNvPr id="669" name="Google Shape;669;p30"/>
          <p:cNvSpPr txBox="1"/>
          <p:nvPr/>
        </p:nvSpPr>
        <p:spPr>
          <a:xfrm>
            <a:off x="5996082" y="2517336"/>
            <a:ext cx="5383659"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Zostają wszystkie wskaźniki, natomiast: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Wskaźniki pokrywają się z Brand Liftem, ale potrzebne jest podejście crossmediowe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Dodane wskaźniki CPM, CPC, CPS, CPL</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Dodany wskaźnik Efficiency metrics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(16) Sender identification poszerzony o Brand awareness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30"/>
          <p:cNvSpPr txBox="1"/>
          <p:nvPr/>
        </p:nvSpPr>
        <p:spPr>
          <a:xfrm>
            <a:off x="5996082" y="5152954"/>
            <a:ext cx="532614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 Wskaźniki CPM, CPC, CPS, CPL wymagają definicji i ustalenia, czy mają stanowić porównanie do konkurencji czy do siebie samego w czasie </a:t>
            </a:r>
            <a:endParaRPr b="0" i="0" sz="1400" u="none" cap="none" strike="noStrike">
              <a:solidFill>
                <a:srgbClr val="000000"/>
              </a:solidFill>
              <a:latin typeface="Arial"/>
              <a:ea typeface="Arial"/>
              <a:cs typeface="Arial"/>
              <a:sym typeface="Arial"/>
            </a:endParaRPr>
          </a:p>
        </p:txBody>
      </p:sp>
      <p:sp>
        <p:nvSpPr>
          <p:cNvPr id="671" name="Google Shape;671;p30"/>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g2e9af20f9fc_0_49"/>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Brand lift crossmediowy</a:t>
            </a:r>
            <a:endParaRPr sz="3200"/>
          </a:p>
        </p:txBody>
      </p:sp>
      <p:pic>
        <p:nvPicPr>
          <p:cNvPr descr="Line arrow: Straight with solid fill" id="677" name="Google Shape;677;g2e9af20f9fc_0_49"/>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78" name="Google Shape;678;g2e9af20f9fc_0_49"/>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679" name="Google Shape;679;g2e9af20f9fc_0_49"/>
          <p:cNvSpPr/>
          <p:nvPr/>
        </p:nvSpPr>
        <p:spPr>
          <a:xfrm>
            <a:off x="9610650" y="158175"/>
            <a:ext cx="2349000" cy="5193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Iza</a:t>
            </a:r>
            <a:endParaRPr>
              <a:latin typeface="Calibri"/>
              <a:ea typeface="Calibri"/>
              <a:cs typeface="Calibri"/>
              <a:sym typeface="Calibri"/>
            </a:endParaRPr>
          </a:p>
        </p:txBody>
      </p:sp>
      <p:sp>
        <p:nvSpPr>
          <p:cNvPr id="680" name="Google Shape;680;g2e9af20f9fc_0_49"/>
          <p:cNvSpPr txBox="1"/>
          <p:nvPr/>
        </p:nvSpPr>
        <p:spPr>
          <a:xfrm>
            <a:off x="391000" y="884225"/>
            <a:ext cx="10420500" cy="605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pl-PL" sz="1800">
                <a:solidFill>
                  <a:schemeClr val="dk1"/>
                </a:solidFill>
              </a:rPr>
              <a:t>definicja</a:t>
            </a:r>
            <a:r>
              <a:rPr lang="pl-PL" sz="1800">
                <a:solidFill>
                  <a:schemeClr val="dk1"/>
                </a:solidFill>
              </a:rPr>
              <a:t>:  badanie mierzące wzrost świadomości marki oraz jej postrzegania wśród konsumentów po przeprowadzeniu kampanii marketingowej lub reklamowej. Główne wskaźniki w badaniu "brand lift" mogą obejmować:</a:t>
            </a:r>
            <a:endParaRPr sz="1800">
              <a:solidFill>
                <a:schemeClr val="dk1"/>
              </a:solidFill>
            </a:endParaRPr>
          </a:p>
          <a:p>
            <a:pPr indent="-342900" lvl="0" marL="457200" rtl="0" algn="l">
              <a:lnSpc>
                <a:spcPct val="115000"/>
              </a:lnSpc>
              <a:spcBef>
                <a:spcPts val="1200"/>
              </a:spcBef>
              <a:spcAft>
                <a:spcPts val="0"/>
              </a:spcAft>
              <a:buClr>
                <a:schemeClr val="dk1"/>
              </a:buClr>
              <a:buSzPts val="1800"/>
              <a:buAutoNum type="arabicPeriod"/>
            </a:pPr>
            <a:r>
              <a:rPr b="1" lang="pl-PL" sz="1800">
                <a:solidFill>
                  <a:schemeClr val="dk1"/>
                </a:solidFill>
              </a:rPr>
              <a:t>Świadomość marki</a:t>
            </a:r>
            <a:r>
              <a:rPr lang="pl-PL" sz="1800">
                <a:solidFill>
                  <a:schemeClr val="dk1"/>
                </a:solidFill>
              </a:rPr>
              <a:t> - Ilu konsumentów rozpoznaje markę po kampanii.</a:t>
            </a:r>
            <a:endParaRPr sz="1800">
              <a:solidFill>
                <a:schemeClr val="dk1"/>
              </a:solidFill>
            </a:endParaRPr>
          </a:p>
          <a:p>
            <a:pPr indent="-342900" lvl="0" marL="457200" rtl="0" algn="l">
              <a:lnSpc>
                <a:spcPct val="115000"/>
              </a:lnSpc>
              <a:spcBef>
                <a:spcPts val="0"/>
              </a:spcBef>
              <a:spcAft>
                <a:spcPts val="0"/>
              </a:spcAft>
              <a:buClr>
                <a:schemeClr val="dk1"/>
              </a:buClr>
              <a:buSzPts val="1800"/>
              <a:buAutoNum type="arabicPeriod"/>
            </a:pPr>
            <a:r>
              <a:rPr b="1" lang="pl-PL" sz="1800">
                <a:solidFill>
                  <a:schemeClr val="dk1"/>
                </a:solidFill>
              </a:rPr>
              <a:t>Wzrost znajomości marki</a:t>
            </a:r>
            <a:r>
              <a:rPr lang="pl-PL" sz="1800">
                <a:solidFill>
                  <a:schemeClr val="dk1"/>
                </a:solidFill>
              </a:rPr>
              <a:t> - Zmiana w liczbie konsumentów, którzy wcześniej nie znali marki, a teraz ją rozpoznają.</a:t>
            </a:r>
            <a:endParaRPr sz="1800">
              <a:solidFill>
                <a:schemeClr val="dk1"/>
              </a:solidFill>
            </a:endParaRPr>
          </a:p>
          <a:p>
            <a:pPr indent="0" lvl="0" marL="457200" rtl="0" algn="l">
              <a:lnSpc>
                <a:spcPct val="115000"/>
              </a:lnSpc>
              <a:spcBef>
                <a:spcPts val="1200"/>
              </a:spcBef>
              <a:spcAft>
                <a:spcPts val="0"/>
              </a:spcAft>
              <a:buNone/>
            </a:pPr>
            <a:r>
              <a:rPr lang="pl-PL" sz="1800">
                <a:solidFill>
                  <a:schemeClr val="dk1"/>
                </a:solidFill>
              </a:rPr>
              <a:t>W przypadku dłuższych kampanii, w badaniach long-term: :</a:t>
            </a:r>
            <a:endParaRPr sz="1800">
              <a:solidFill>
                <a:schemeClr val="dk1"/>
              </a:solidFill>
            </a:endParaRPr>
          </a:p>
          <a:p>
            <a:pPr indent="-342900" lvl="0" marL="457200" rtl="0" algn="l">
              <a:lnSpc>
                <a:spcPct val="115000"/>
              </a:lnSpc>
              <a:spcBef>
                <a:spcPts val="1200"/>
              </a:spcBef>
              <a:spcAft>
                <a:spcPts val="0"/>
              </a:spcAft>
              <a:buClr>
                <a:schemeClr val="dk1"/>
              </a:buClr>
              <a:buSzPts val="1800"/>
              <a:buAutoNum type="arabicPeriod"/>
            </a:pPr>
            <a:r>
              <a:rPr b="1" lang="pl-PL" sz="1800">
                <a:solidFill>
                  <a:schemeClr val="dk1"/>
                </a:solidFill>
              </a:rPr>
              <a:t>Postrzeganie marki</a:t>
            </a:r>
            <a:r>
              <a:rPr lang="pl-PL" sz="1800">
                <a:solidFill>
                  <a:schemeClr val="dk1"/>
                </a:solidFill>
              </a:rPr>
              <a:t> - Jak zmienia się opinia konsumentów na temat marki po kampanii.</a:t>
            </a:r>
            <a:endParaRPr sz="1800">
              <a:solidFill>
                <a:schemeClr val="dk1"/>
              </a:solidFill>
            </a:endParaRPr>
          </a:p>
          <a:p>
            <a:pPr indent="-342900" lvl="0" marL="457200" rtl="0" algn="l">
              <a:lnSpc>
                <a:spcPct val="115000"/>
              </a:lnSpc>
              <a:spcBef>
                <a:spcPts val="0"/>
              </a:spcBef>
              <a:spcAft>
                <a:spcPts val="0"/>
              </a:spcAft>
              <a:buClr>
                <a:schemeClr val="dk1"/>
              </a:buClr>
              <a:buSzPts val="1800"/>
              <a:buAutoNum type="arabicPeriod"/>
            </a:pPr>
            <a:r>
              <a:rPr b="1" lang="pl-PL" sz="1800">
                <a:solidFill>
                  <a:schemeClr val="dk1"/>
                </a:solidFill>
              </a:rPr>
              <a:t>Rozważanie zakupu</a:t>
            </a:r>
            <a:r>
              <a:rPr lang="pl-PL" sz="1800">
                <a:solidFill>
                  <a:schemeClr val="dk1"/>
                </a:solidFill>
              </a:rPr>
              <a:t> - Ilu konsumentów rozważa zakup produktów lub usług marki po kampanii.</a:t>
            </a:r>
            <a:endParaRPr sz="1800">
              <a:solidFill>
                <a:schemeClr val="dk1"/>
              </a:solidFill>
            </a:endParaRPr>
          </a:p>
          <a:p>
            <a:pPr indent="-342900" lvl="0" marL="457200" rtl="0" algn="l">
              <a:lnSpc>
                <a:spcPct val="115000"/>
              </a:lnSpc>
              <a:spcBef>
                <a:spcPts val="0"/>
              </a:spcBef>
              <a:spcAft>
                <a:spcPts val="0"/>
              </a:spcAft>
              <a:buClr>
                <a:schemeClr val="dk1"/>
              </a:buClr>
              <a:buSzPts val="1800"/>
              <a:buAutoNum type="arabicPeriod"/>
            </a:pPr>
            <a:r>
              <a:rPr b="1" lang="pl-PL" sz="1800">
                <a:solidFill>
                  <a:schemeClr val="dk1"/>
                </a:solidFill>
              </a:rPr>
              <a:t>Preferencje marki</a:t>
            </a:r>
            <a:r>
              <a:rPr lang="pl-PL" sz="1800">
                <a:solidFill>
                  <a:schemeClr val="dk1"/>
                </a:solidFill>
              </a:rPr>
              <a:t> - Jak zmienia się preferencja konsumentów wobec marki w porównaniu z konkurencją.</a:t>
            </a:r>
            <a:endParaRPr sz="1800">
              <a:solidFill>
                <a:schemeClr val="dk1"/>
              </a:solidFill>
            </a:endParaRPr>
          </a:p>
          <a:p>
            <a:pPr indent="0" lvl="0" marL="457200" rtl="0" algn="l">
              <a:lnSpc>
                <a:spcPct val="115000"/>
              </a:lnSpc>
              <a:spcBef>
                <a:spcPts val="1200"/>
              </a:spcBef>
              <a:spcAft>
                <a:spcPts val="0"/>
              </a:spcAft>
              <a:buNone/>
            </a:pPr>
            <a:r>
              <a:rPr b="1" lang="pl-PL" sz="1800">
                <a:solidFill>
                  <a:schemeClr val="dk1"/>
                </a:solidFill>
              </a:rPr>
              <a:t>metryka</a:t>
            </a:r>
            <a:r>
              <a:rPr lang="pl-PL" sz="1800">
                <a:solidFill>
                  <a:schemeClr val="dk1"/>
                </a:solidFill>
              </a:rPr>
              <a:t>: % respondentów / dynamika wzrostu % respondentów</a:t>
            </a:r>
            <a:endParaRPr sz="1800">
              <a:solidFill>
                <a:schemeClr val="dk1"/>
              </a:solidFill>
            </a:endParaRPr>
          </a:p>
          <a:p>
            <a:pPr indent="0" lvl="0" marL="457200" rtl="0" algn="l">
              <a:lnSpc>
                <a:spcPct val="115000"/>
              </a:lnSpc>
              <a:spcBef>
                <a:spcPts val="1200"/>
              </a:spcBef>
              <a:spcAft>
                <a:spcPts val="0"/>
              </a:spcAft>
              <a:buNone/>
            </a:pPr>
            <a:r>
              <a:rPr b="1" lang="pl-PL" sz="1800">
                <a:solidFill>
                  <a:schemeClr val="dk1"/>
                </a:solidFill>
              </a:rPr>
              <a:t>przełożenie na biznes</a:t>
            </a:r>
            <a:r>
              <a:rPr lang="pl-PL" sz="1800">
                <a:solidFill>
                  <a:schemeClr val="dk1"/>
                </a:solidFill>
              </a:rPr>
              <a:t>: jak działania reklamowe przygotowują podwaliny pod generowanie sprzedaży/wzrostu </a:t>
            </a:r>
            <a:r>
              <a:rPr lang="pl-PL" sz="1800">
                <a:solidFill>
                  <a:schemeClr val="dk1"/>
                </a:solidFill>
              </a:rPr>
              <a:t>sprzedaży</a:t>
            </a:r>
            <a:r>
              <a:rPr lang="pl-PL" sz="1800">
                <a:solidFill>
                  <a:schemeClr val="dk1"/>
                </a:solidFill>
              </a:rPr>
              <a:t> poprzez wzmacnianie znajomości i/oraz preferencji w stosunku do naszej marki,  w danej kategorii  </a:t>
            </a:r>
            <a:endParaRPr sz="1100">
              <a:solidFill>
                <a:schemeClr val="dk1"/>
              </a:solidFill>
            </a:endParaRPr>
          </a:p>
          <a:p>
            <a:pPr indent="0" lvl="0" marL="0" rtl="0" algn="l">
              <a:lnSpc>
                <a:spcPct val="115000"/>
              </a:lnSpc>
              <a:spcBef>
                <a:spcPts val="1200"/>
              </a:spcBef>
              <a:spcAft>
                <a:spcPts val="0"/>
              </a:spcAft>
              <a:buNone/>
            </a:pPr>
            <a:r>
              <a:rPr lang="pl-PL" sz="1100">
                <a:solidFill>
                  <a:schemeClr val="dk1"/>
                </a:solidFill>
              </a:rPr>
              <a:t>Komentarz: sprawą deliktaną wobec dostwców/mediów jest nacisk na badanie </a:t>
            </a:r>
            <a:r>
              <a:rPr b="1" lang="pl-PL" sz="1100" u="sng">
                <a:solidFill>
                  <a:schemeClr val="dk1"/>
                </a:solidFill>
              </a:rPr>
              <a:t>cross-mediowe, </a:t>
            </a:r>
            <a:endParaRPr b="1" sz="1100" u="sng">
              <a:solidFill>
                <a:schemeClr val="dk1"/>
              </a:solidFill>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g2e9af20f9fc_0_56"/>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Campaign observation - ad recall</a:t>
            </a:r>
            <a:endParaRPr sz="3200"/>
          </a:p>
        </p:txBody>
      </p:sp>
      <p:pic>
        <p:nvPicPr>
          <p:cNvPr descr="Line arrow: Straight with solid fill" id="686" name="Google Shape;686;g2e9af20f9fc_0_56"/>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87" name="Google Shape;687;g2e9af20f9fc_0_56"/>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688" name="Google Shape;688;g2e9af20f9fc_0_56"/>
          <p:cNvSpPr/>
          <p:nvPr/>
        </p:nvSpPr>
        <p:spPr>
          <a:xfrm>
            <a:off x="9610650" y="158175"/>
            <a:ext cx="2349000" cy="5193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Iza</a:t>
            </a:r>
            <a:endParaRPr>
              <a:latin typeface="Calibri"/>
              <a:ea typeface="Calibri"/>
              <a:cs typeface="Calibri"/>
              <a:sym typeface="Calibri"/>
            </a:endParaRPr>
          </a:p>
        </p:txBody>
      </p:sp>
      <p:sp>
        <p:nvSpPr>
          <p:cNvPr id="689" name="Google Shape;689;g2e9af20f9fc_0_56"/>
          <p:cNvSpPr txBox="1"/>
          <p:nvPr/>
        </p:nvSpPr>
        <p:spPr>
          <a:xfrm>
            <a:off x="283875" y="928050"/>
            <a:ext cx="9593700" cy="404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r>
              <a:rPr lang="pl-PL" sz="2800">
                <a:solidFill>
                  <a:schemeClr val="dk1"/>
                </a:solidFill>
                <a:latin typeface="Calibri"/>
                <a:ea typeface="Calibri"/>
                <a:cs typeface="Calibri"/>
                <a:sym typeface="Calibri"/>
              </a:rPr>
              <a:t> odsetek respondentów którzy twierdzą, że widzieli/słyszeli  konkretną kampanię lub reklamę.</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pl-PL" sz="1300">
                <a:solidFill>
                  <a:schemeClr val="dk1"/>
                </a:solidFill>
                <a:latin typeface="Calibri"/>
                <a:ea typeface="Calibri"/>
                <a:cs typeface="Calibri"/>
                <a:sym typeface="Calibri"/>
              </a:rPr>
              <a:t>Metryka ta jest również istotna do mierzenia nie tylko reklamy ale również , działań PR, wydarzeń czy aktywności w mediach społecznościowych.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pl-PL" sz="2800">
                <a:solidFill>
                  <a:schemeClr val="dk1"/>
                </a:solidFill>
                <a:latin typeface="Calibri"/>
                <a:ea typeface="Calibri"/>
                <a:cs typeface="Calibri"/>
                <a:sym typeface="Calibri"/>
              </a:rPr>
              <a:t>Metryka</a:t>
            </a:r>
            <a:r>
              <a:rPr lang="pl-PL" sz="2800">
                <a:solidFill>
                  <a:schemeClr val="dk1"/>
                </a:solidFill>
                <a:latin typeface="Calibri"/>
                <a:ea typeface="Calibri"/>
                <a:cs typeface="Calibri"/>
                <a:sym typeface="Calibri"/>
              </a:rPr>
              <a:t>: % respondentów</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pl-PL" sz="1900">
                <a:solidFill>
                  <a:schemeClr val="dk1"/>
                </a:solidFill>
                <a:latin typeface="Calibri"/>
                <a:ea typeface="Calibri"/>
                <a:cs typeface="Calibri"/>
                <a:sym typeface="Calibri"/>
              </a:rPr>
              <a:t>informacje dodatkowe:  Powinno być zadawane jako pytanie wspomagane prezentacja materiału reklamowego. Jeśli pytanie jest zadawane jako otwarte, istnieje większe ryzyko, że odpowiedzi będą się nakładać z poziomem ogólnej świadomości marki.</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b="1" lang="pl-PL" sz="2800">
                <a:solidFill>
                  <a:schemeClr val="dk1"/>
                </a:solidFill>
                <a:latin typeface="Calibri"/>
                <a:ea typeface="Calibri"/>
                <a:cs typeface="Calibri"/>
                <a:sym typeface="Calibri"/>
              </a:rPr>
              <a:t>Przełożenie na biznes</a:t>
            </a:r>
            <a:r>
              <a:rPr lang="pl-PL" sz="2800">
                <a:solidFill>
                  <a:schemeClr val="dk1"/>
                </a:solidFill>
                <a:latin typeface="Calibri"/>
                <a:ea typeface="Calibri"/>
                <a:cs typeface="Calibri"/>
                <a:sym typeface="Calibri"/>
              </a:rPr>
              <a:t>: </a:t>
            </a:r>
            <a:r>
              <a:rPr lang="pl-PL" sz="2800">
                <a:solidFill>
                  <a:schemeClr val="dk1"/>
                </a:solidFill>
                <a:latin typeface="Calibri"/>
                <a:ea typeface="Calibri"/>
                <a:cs typeface="Calibri"/>
                <a:sym typeface="Calibri"/>
              </a:rPr>
              <a:t>zwiększenie</a:t>
            </a:r>
            <a:r>
              <a:rPr lang="pl-PL" sz="2800">
                <a:solidFill>
                  <a:schemeClr val="dk1"/>
                </a:solidFill>
                <a:latin typeface="Calibri"/>
                <a:ea typeface="Calibri"/>
                <a:cs typeface="Calibri"/>
                <a:sym typeface="Calibri"/>
              </a:rPr>
              <a:t> odsetka osób świadomych benefitów produktu</a:t>
            </a:r>
            <a:endParaRPr sz="2800">
              <a:solidFill>
                <a:schemeClr val="dk1"/>
              </a:solidFill>
              <a:latin typeface="Calibri"/>
              <a:ea typeface="Calibri"/>
              <a:cs typeface="Calibri"/>
              <a:sym typeface="Calibri"/>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g2e9af20f9fc_0_63"/>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Campaign liking</a:t>
            </a:r>
            <a:endParaRPr sz="3200"/>
          </a:p>
          <a:p>
            <a:pPr indent="0" lvl="0" marL="0" rtl="0" algn="l">
              <a:spcBef>
                <a:spcPts val="0"/>
              </a:spcBef>
              <a:spcAft>
                <a:spcPts val="0"/>
              </a:spcAft>
              <a:buClr>
                <a:schemeClr val="dk1"/>
              </a:buClr>
              <a:buSzPts val="1800"/>
              <a:buNone/>
            </a:pPr>
            <a:r>
              <a:t/>
            </a:r>
            <a:endParaRPr sz="3200"/>
          </a:p>
        </p:txBody>
      </p:sp>
      <p:pic>
        <p:nvPicPr>
          <p:cNvPr descr="Line arrow: Straight with solid fill" id="695" name="Google Shape;695;g2e9af20f9fc_0_63"/>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696" name="Google Shape;696;g2e9af20f9fc_0_63"/>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697" name="Google Shape;697;g2e9af20f9fc_0_63"/>
          <p:cNvSpPr/>
          <p:nvPr/>
        </p:nvSpPr>
        <p:spPr>
          <a:xfrm>
            <a:off x="9610650" y="158175"/>
            <a:ext cx="2349000" cy="519300"/>
          </a:xfrm>
          <a:prstGeom prst="rect">
            <a:avLst/>
          </a:prstGeom>
          <a:solidFill>
            <a:srgbClr val="FDBD2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Piotr</a:t>
            </a:r>
            <a:endParaRPr>
              <a:latin typeface="Calibri"/>
              <a:ea typeface="Calibri"/>
              <a:cs typeface="Calibri"/>
              <a:sym typeface="Calibri"/>
            </a:endParaRPr>
          </a:p>
        </p:txBody>
      </p:sp>
      <p:sp>
        <p:nvSpPr>
          <p:cNvPr id="698" name="Google Shape;698;g2e9af20f9fc_0_63"/>
          <p:cNvSpPr txBox="1"/>
          <p:nvPr/>
        </p:nvSpPr>
        <p:spPr>
          <a:xfrm>
            <a:off x="639223" y="1406894"/>
            <a:ext cx="7082400" cy="5479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lang="pl-PL"/>
              <a:t>Definicja: % badanych, którzy </a:t>
            </a:r>
            <a:r>
              <a:rPr lang="pl-PL"/>
              <a:t>w badaniu</a:t>
            </a:r>
            <a:r>
              <a:rPr lang="pl-PL"/>
              <a:t> odpowiedzą na pytanie trackingu reklamy: “jak bardzo Pani/Panu podobałą się reklama?” </a:t>
            </a:r>
            <a:endParaRPr/>
          </a:p>
          <a:p>
            <a:pPr indent="-285750" lvl="0" marL="285750" marR="0" rtl="0" algn="l">
              <a:lnSpc>
                <a:spcPct val="100000"/>
              </a:lnSpc>
              <a:spcBef>
                <a:spcPts val="0"/>
              </a:spcBef>
              <a:spcAft>
                <a:spcPts val="0"/>
              </a:spcAft>
              <a:buSzPts val="1400"/>
              <a:buChar char="•"/>
            </a:pPr>
            <a:r>
              <a:rPr lang="pl-PL"/>
              <a:t>Ocenie podlega % odpowiedzi Top 2 Box: Bardzo się podobała, podobała się</a:t>
            </a:r>
            <a:endParaRPr/>
          </a:p>
          <a:p>
            <a:pPr indent="-285750" lvl="0" marL="285750" marR="0" rtl="0" algn="l">
              <a:lnSpc>
                <a:spcPct val="100000"/>
              </a:lnSpc>
              <a:spcBef>
                <a:spcPts val="0"/>
              </a:spcBef>
              <a:spcAft>
                <a:spcPts val="0"/>
              </a:spcAft>
              <a:buSzPts val="1400"/>
              <a:buChar char="•"/>
            </a:pPr>
            <a:r>
              <a:rPr lang="pl-PL"/>
              <a:t>Metodologia: Badanie ilościowe w panelu (np. online Ariadna) </a:t>
            </a:r>
            <a:endParaRPr/>
          </a:p>
          <a:p>
            <a:pPr indent="-285750" lvl="0" marL="285750" marR="0" rtl="0" algn="l">
              <a:lnSpc>
                <a:spcPct val="100000"/>
              </a:lnSpc>
              <a:spcBef>
                <a:spcPts val="0"/>
              </a:spcBef>
              <a:spcAft>
                <a:spcPts val="0"/>
              </a:spcAft>
              <a:buSzPts val="1400"/>
              <a:buChar char="•"/>
            </a:pPr>
            <a:r>
              <a:rPr lang="pl-PL"/>
              <a:t>Grupa badawcza dla celów ustanowienia benchmarku: </a:t>
            </a:r>
            <a:r>
              <a:rPr lang="pl-PL">
                <a:solidFill>
                  <a:schemeClr val="dk1"/>
                </a:solidFill>
              </a:rPr>
              <a:t>w grupie ALL 16-59. Benchmark: reklamy emitowane w Polsce oraz na podkategorie (w przypadku zebrania poolu do porównania): CPG, banking, auto-moto, podróże, telekomy,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rPr lang="pl-PL">
                <a:solidFill>
                  <a:schemeClr val="dk1"/>
                </a:solidFill>
              </a:rPr>
              <a:t>* Ważne - nie uważam, że to jest KPI, który wpiszemy jako“must”, ponieważ nie ma możliwości monitorowania go jak inne parametry, które możemy mierzyć dla rynku mediowego. Zazwyczaj każda firma robi trackingi przed/po, ale ten KPI jest istotny w kontekście wewnętrznych danych każdej firmy. </a:t>
            </a:r>
            <a:endParaRPr>
              <a:solidFill>
                <a:schemeClr val="dk1"/>
              </a:solidFill>
            </a:endParaRPr>
          </a:p>
          <a:p>
            <a:pPr indent="0" lvl="0" marL="0" marR="0" rtl="0" algn="l">
              <a:lnSpc>
                <a:spcPct val="100000"/>
              </a:lnSpc>
              <a:spcBef>
                <a:spcPts val="0"/>
              </a:spcBef>
              <a:spcAft>
                <a:spcPts val="0"/>
              </a:spcAft>
              <a:buNone/>
            </a:pPr>
            <a:r>
              <a:rPr lang="pl-PL">
                <a:solidFill>
                  <a:schemeClr val="dk1"/>
                </a:solidFill>
              </a:rPr>
              <a:t>Może służyć jako ustandaryzowany element oceny porównawczej skuteczności reklamy w konkursach (np. EFFiE), biorąc pod uwagę wyniki, które każda zgłoszona kampania osiąga. Pod warunkiem oczywiście, że zostanie on wpisany jako wymagany KPI. </a:t>
            </a:r>
            <a:endParaRPr>
              <a:solidFill>
                <a:schemeClr val="dk1"/>
              </a:solidFill>
            </a:endParaRPr>
          </a:p>
          <a:p>
            <a:pPr indent="0" lvl="0" marL="0" marR="0" rtl="0" algn="l">
              <a:lnSpc>
                <a:spcPct val="100000"/>
              </a:lnSpc>
              <a:spcBef>
                <a:spcPts val="0"/>
              </a:spcBef>
              <a:spcAft>
                <a:spcPts val="0"/>
              </a:spcAft>
              <a:buNone/>
            </a:pPr>
            <a:r>
              <a:rPr lang="pl-PL">
                <a:solidFill>
                  <a:srgbClr val="2BB45F"/>
                </a:solidFill>
              </a:rPr>
              <a:t>Iza komentarz: mam wrażenie ze duza czesc wskażników w tym modelu nie jest edostępna ot tak a jedynie w badaniach - moje rozumienie mofelu jest takie ze to jest pewnego rodzaju guideline w co powienienes sie zaopatrzyc marketerze, w jakie badania ewernt. zainwestować a jakie wskażniki moze nie beda dla Ciebie istotne - przeglad wszelki waznych wskażników po to, aby móc zrewidować ich przydatnosc biorąc pod uwagę charakter danej kategorii i wszelkie prawa nia rządzące</a:t>
            </a:r>
            <a:endParaRPr>
              <a:solidFill>
                <a:srgbClr val="2BB45F"/>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g2e9af20f9fc_0_70"/>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Sender identification (brand awareness)</a:t>
            </a:r>
            <a:endParaRPr sz="3200"/>
          </a:p>
        </p:txBody>
      </p:sp>
      <p:pic>
        <p:nvPicPr>
          <p:cNvPr descr="Line arrow: Straight with solid fill" id="704" name="Google Shape;704;g2e9af20f9fc_0_70"/>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705" name="Google Shape;705;g2e9af20f9fc_0_70"/>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706" name="Google Shape;706;g2e9af20f9fc_0_70"/>
          <p:cNvSpPr/>
          <p:nvPr/>
        </p:nvSpPr>
        <p:spPr>
          <a:xfrm>
            <a:off x="9610650" y="158175"/>
            <a:ext cx="2349000" cy="5193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Iza</a:t>
            </a:r>
            <a:endParaRPr>
              <a:latin typeface="Calibri"/>
              <a:ea typeface="Calibri"/>
              <a:cs typeface="Calibri"/>
              <a:sym typeface="Calibri"/>
            </a:endParaRPr>
          </a:p>
        </p:txBody>
      </p:sp>
      <p:sp>
        <p:nvSpPr>
          <p:cNvPr id="707" name="Google Shape;707;g2e9af20f9fc_0_70"/>
          <p:cNvSpPr txBox="1"/>
          <p:nvPr/>
        </p:nvSpPr>
        <p:spPr>
          <a:xfrm>
            <a:off x="286200" y="1613750"/>
            <a:ext cx="8035200" cy="563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l-PL" sz="2000">
                <a:solidFill>
                  <a:schemeClr val="dk1"/>
                </a:solidFill>
              </a:rPr>
              <a:t>Definicja</a:t>
            </a:r>
            <a:r>
              <a:rPr lang="pl-PL" sz="2000">
                <a:solidFill>
                  <a:schemeClr val="dk1"/>
                </a:solidFill>
              </a:rPr>
              <a:t>: % respondentów, którzy prawidłowo zidentyfikowali reklamodawcę po kontakcie  komunikacją/reklamą (w badaniu logo nadawcy powinno być ukryte)</a:t>
            </a:r>
            <a:endParaRPr sz="2000">
              <a:solidFill>
                <a:schemeClr val="dk1"/>
              </a:solidFill>
            </a:endParaRPr>
          </a:p>
          <a:p>
            <a:pPr indent="-323850" lvl="0" marL="285750" rtl="0" algn="l">
              <a:spcBef>
                <a:spcPts val="0"/>
              </a:spcBef>
              <a:spcAft>
                <a:spcPts val="0"/>
              </a:spcAft>
              <a:buClr>
                <a:schemeClr val="dk1"/>
              </a:buClr>
              <a:buSzPts val="2000"/>
              <a:buChar char="•"/>
            </a:pPr>
            <a:r>
              <a:rPr b="1" lang="pl-PL" sz="2000">
                <a:solidFill>
                  <a:schemeClr val="dk1"/>
                </a:solidFill>
              </a:rPr>
              <a:t>Metryka</a:t>
            </a:r>
            <a:r>
              <a:rPr lang="pl-PL" sz="2000">
                <a:solidFill>
                  <a:schemeClr val="dk1"/>
                </a:solidFill>
              </a:rPr>
              <a:t>- % respondentów w dedykowanym badaniu, którzy prawidłowo zidentyfikowali nadawcę</a:t>
            </a:r>
            <a:endParaRPr sz="2000">
              <a:solidFill>
                <a:schemeClr val="dk1"/>
              </a:solidFill>
            </a:endParaRPr>
          </a:p>
          <a:p>
            <a:pPr indent="-323850" lvl="0" marL="285750" rtl="0" algn="l">
              <a:spcBef>
                <a:spcPts val="0"/>
              </a:spcBef>
              <a:spcAft>
                <a:spcPts val="0"/>
              </a:spcAft>
              <a:buClr>
                <a:schemeClr val="dk1"/>
              </a:buClr>
              <a:buSzPts val="2000"/>
              <a:buChar char="•"/>
            </a:pPr>
            <a:r>
              <a:rPr lang="pl-PL" sz="2000">
                <a:solidFill>
                  <a:schemeClr val="dk1"/>
                </a:solidFill>
              </a:rPr>
              <a:t>Metodologia badania- należy zadawać pytanie otwarte, w którym respondent wskazuje markę. </a:t>
            </a:r>
            <a:endParaRPr i="1" sz="2000">
              <a:solidFill>
                <a:srgbClr val="FF003C"/>
              </a:solidFill>
            </a:endParaRPr>
          </a:p>
          <a:p>
            <a:pPr indent="0" lvl="0" marL="0" marR="0" rtl="0" algn="l">
              <a:lnSpc>
                <a:spcPct val="100000"/>
              </a:lnSpc>
              <a:spcBef>
                <a:spcPts val="0"/>
              </a:spcBef>
              <a:spcAft>
                <a:spcPts val="0"/>
              </a:spcAft>
              <a:buNone/>
            </a:pPr>
            <a:r>
              <a:rPr lang="pl-PL" sz="1700">
                <a:solidFill>
                  <a:schemeClr val="dk1"/>
                </a:solidFill>
                <a:latin typeface="Calibri"/>
                <a:ea typeface="Calibri"/>
                <a:cs typeface="Calibri"/>
                <a:sym typeface="Calibri"/>
              </a:rPr>
              <a:t>metryka szczególnie ważna dla mniejszych marek, dla których brak właściwej identyfikacji może skutkować korzyściami dla lidera kategorii zamiast reklamowanej marce) </a:t>
            </a:r>
            <a:endParaRPr sz="1700">
              <a:solidFill>
                <a:schemeClr val="dk1"/>
              </a:solidFill>
              <a:latin typeface="Calibri"/>
              <a:ea typeface="Calibri"/>
              <a:cs typeface="Calibri"/>
              <a:sym typeface="Calibri"/>
            </a:endParaRPr>
          </a:p>
          <a:p>
            <a:pPr indent="0" lvl="0" marL="0" rtl="0" algn="l">
              <a:spcBef>
                <a:spcPts val="0"/>
              </a:spcBef>
              <a:spcAft>
                <a:spcPts val="0"/>
              </a:spcAft>
              <a:buNone/>
            </a:pPr>
            <a:r>
              <a:t/>
            </a:r>
            <a:endParaRPr sz="2700">
              <a:solidFill>
                <a:schemeClr val="dk1"/>
              </a:solidFill>
              <a:latin typeface="Calibri"/>
              <a:ea typeface="Calibri"/>
              <a:cs typeface="Calibri"/>
              <a:sym typeface="Calibri"/>
            </a:endParaRPr>
          </a:p>
          <a:p>
            <a:pPr indent="0" lvl="0" marL="0" rtl="0" algn="l">
              <a:spcBef>
                <a:spcPts val="0"/>
              </a:spcBef>
              <a:spcAft>
                <a:spcPts val="0"/>
              </a:spcAft>
              <a:buNone/>
            </a:pPr>
            <a:r>
              <a:rPr b="1" lang="pl-PL" sz="2400">
                <a:solidFill>
                  <a:schemeClr val="dk1"/>
                </a:solidFill>
                <a:latin typeface="Calibri"/>
                <a:ea typeface="Calibri"/>
                <a:cs typeface="Calibri"/>
                <a:sym typeface="Calibri"/>
              </a:rPr>
              <a:t>przełożenie na biznes: </a:t>
            </a:r>
            <a:r>
              <a:rPr lang="pl-PL" sz="2700">
                <a:solidFill>
                  <a:schemeClr val="dk1"/>
                </a:solidFill>
                <a:latin typeface="Calibri"/>
                <a:ea typeface="Calibri"/>
                <a:cs typeface="Calibri"/>
                <a:sym typeface="Calibri"/>
              </a:rPr>
              <a:t> </a:t>
            </a:r>
            <a:r>
              <a:rPr lang="pl-PL" sz="1800">
                <a:solidFill>
                  <a:schemeClr val="dk1"/>
                </a:solidFill>
              </a:rPr>
              <a:t>jak działania reklamowe przygotowują podwaliny pod generowanie sprzedaży/wzrostu sprzedaży poprzez wzmacnianie znajomości i/oraz preferencji w stosunku do naszej marki,  w danej kategorii  </a:t>
            </a:r>
            <a:endParaRPr sz="2700">
              <a:solidFill>
                <a:schemeClr val="dk1"/>
              </a:solidFill>
              <a:latin typeface="Calibri"/>
              <a:ea typeface="Calibri"/>
              <a:cs typeface="Calibri"/>
              <a:sym typeface="Calibri"/>
            </a:endParaRPr>
          </a:p>
          <a:p>
            <a:pPr indent="0" lvl="0" marL="0" rtl="0" algn="l">
              <a:spcBef>
                <a:spcPts val="0"/>
              </a:spcBef>
              <a:spcAft>
                <a:spcPts val="0"/>
              </a:spcAft>
              <a:buNone/>
            </a:pPr>
            <a:r>
              <a:t/>
            </a:r>
            <a:endParaRPr sz="2700">
              <a:solidFill>
                <a:schemeClr val="dk1"/>
              </a:solidFill>
              <a:latin typeface="Calibri"/>
              <a:ea typeface="Calibri"/>
              <a:cs typeface="Calibri"/>
              <a:sym typeface="Calibri"/>
            </a:endParaRPr>
          </a:p>
          <a:p>
            <a:pPr indent="0" lvl="0" marL="0" rtl="0" algn="l">
              <a:spcBef>
                <a:spcPts val="0"/>
              </a:spcBef>
              <a:spcAft>
                <a:spcPts val="0"/>
              </a:spcAft>
              <a:buNone/>
            </a:pPr>
            <a:r>
              <a:t/>
            </a:r>
            <a:endParaRPr sz="2700">
              <a:solidFill>
                <a:schemeClr val="dk1"/>
              </a:solidFill>
              <a:latin typeface="Calibri"/>
              <a:ea typeface="Calibri"/>
              <a:cs typeface="Calibri"/>
              <a:sym typeface="Calibri"/>
            </a:endParaRPr>
          </a:p>
          <a:p>
            <a:pPr indent="0" lvl="0" marL="0" rtl="0" algn="l">
              <a:spcBef>
                <a:spcPts val="0"/>
              </a:spcBef>
              <a:spcAft>
                <a:spcPts val="0"/>
              </a:spcAft>
              <a:buNone/>
            </a:pPr>
            <a:r>
              <a:rPr i="1" lang="pl-PL" sz="1800">
                <a:solidFill>
                  <a:schemeClr val="dk1"/>
                </a:solidFill>
                <a:latin typeface="Calibri"/>
                <a:ea typeface="Calibri"/>
                <a:cs typeface="Calibri"/>
                <a:sym typeface="Calibri"/>
              </a:rPr>
              <a:t>komentarz techniczny: zastanawiam sie czy w konsutacjach z firmami badawczymi mozna ten wskaźnik jakos “ładniej” opisać jako wystandaryzowane pytanie/a</a:t>
            </a:r>
            <a:endParaRPr i="1" sz="1800">
              <a:solidFill>
                <a:schemeClr val="dk1"/>
              </a:solidFill>
              <a:latin typeface="Calibri"/>
              <a:ea typeface="Calibri"/>
              <a:cs typeface="Calibri"/>
              <a:sym typeface="Calibri"/>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g2e9af20f9fc_0_77"/>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Message understanding</a:t>
            </a:r>
            <a:endParaRPr sz="3200"/>
          </a:p>
        </p:txBody>
      </p:sp>
      <p:pic>
        <p:nvPicPr>
          <p:cNvPr descr="Line arrow: Straight with solid fill" id="713" name="Google Shape;713;g2e9af20f9fc_0_77"/>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714" name="Google Shape;714;g2e9af20f9fc_0_77"/>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715" name="Google Shape;715;g2e9af20f9fc_0_77"/>
          <p:cNvSpPr/>
          <p:nvPr/>
        </p:nvSpPr>
        <p:spPr>
          <a:xfrm>
            <a:off x="9610650" y="158175"/>
            <a:ext cx="2349000" cy="519300"/>
          </a:xfrm>
          <a:prstGeom prst="rect">
            <a:avLst/>
          </a:prstGeom>
          <a:solidFill>
            <a:srgbClr val="FDBD2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Piotr</a:t>
            </a:r>
            <a:endParaRPr>
              <a:latin typeface="Calibri"/>
              <a:ea typeface="Calibri"/>
              <a:cs typeface="Calibri"/>
              <a:sym typeface="Calibri"/>
            </a:endParaRPr>
          </a:p>
        </p:txBody>
      </p:sp>
      <p:sp>
        <p:nvSpPr>
          <p:cNvPr id="716" name="Google Shape;716;g2e9af20f9fc_0_77"/>
          <p:cNvSpPr txBox="1"/>
          <p:nvPr/>
        </p:nvSpPr>
        <p:spPr>
          <a:xfrm>
            <a:off x="639223" y="1406894"/>
            <a:ext cx="7082400" cy="3971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lang="pl-PL"/>
              <a:t>Definicja: % badanych, którzy w badaniu odpowiedzą na pytanie trackingu reklamy: “jaki był przekaz reklamy?” </a:t>
            </a:r>
            <a:endParaRPr/>
          </a:p>
          <a:p>
            <a:pPr indent="-285750" lvl="0" marL="285750" marR="0" rtl="0" algn="l">
              <a:lnSpc>
                <a:spcPct val="100000"/>
              </a:lnSpc>
              <a:spcBef>
                <a:spcPts val="0"/>
              </a:spcBef>
              <a:spcAft>
                <a:spcPts val="0"/>
              </a:spcAft>
              <a:buSzPts val="1400"/>
              <a:buChar char="•"/>
            </a:pPr>
            <a:r>
              <a:rPr lang="pl-PL"/>
              <a:t>Pytanie otwarte, ocenie podlega % respondentów, którzy prawidłowo opisali przekaz reklamy. </a:t>
            </a:r>
            <a:endParaRPr/>
          </a:p>
          <a:p>
            <a:pPr indent="-285750" lvl="0" marL="285750" marR="0" rtl="0" algn="l">
              <a:lnSpc>
                <a:spcPct val="100000"/>
              </a:lnSpc>
              <a:spcBef>
                <a:spcPts val="0"/>
              </a:spcBef>
              <a:spcAft>
                <a:spcPts val="0"/>
              </a:spcAft>
              <a:buSzPts val="1400"/>
              <a:buChar char="•"/>
            </a:pPr>
            <a:r>
              <a:rPr lang="pl-PL"/>
              <a:t>Metodologia: Badanie ilościowe w panelu (np. online Ariadna)</a:t>
            </a:r>
            <a:endParaRPr/>
          </a:p>
          <a:p>
            <a:pPr indent="-285750" lvl="0" marL="285750" marR="0" rtl="0" algn="l">
              <a:lnSpc>
                <a:spcPct val="100000"/>
              </a:lnSpc>
              <a:spcBef>
                <a:spcPts val="0"/>
              </a:spcBef>
              <a:spcAft>
                <a:spcPts val="0"/>
              </a:spcAft>
              <a:buSzPts val="1400"/>
              <a:buChar char="•"/>
            </a:pPr>
            <a:r>
              <a:rPr lang="pl-PL"/>
              <a:t>Grupa badawcza dla celów ustanowienia benchmarku: </a:t>
            </a:r>
            <a:r>
              <a:rPr lang="pl-PL">
                <a:solidFill>
                  <a:schemeClr val="dk1"/>
                </a:solidFill>
              </a:rPr>
              <a:t>w grupie ALL 16-59. Benchmark: reklamy emitowane w Polsce oraz na podkategorie </a:t>
            </a:r>
            <a:r>
              <a:rPr lang="pl-PL">
                <a:solidFill>
                  <a:schemeClr val="dk1"/>
                </a:solidFill>
              </a:rPr>
              <a:t>(w przypadku zebrania poolu do porównania)</a:t>
            </a:r>
            <a:r>
              <a:rPr lang="pl-PL">
                <a:solidFill>
                  <a:schemeClr val="dk1"/>
                </a:solidFill>
              </a:rPr>
              <a:t>: CPG, banking, auto-moto, podróże, telekomy,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rPr lang="pl-PL">
                <a:solidFill>
                  <a:schemeClr val="dk1"/>
                </a:solidFill>
              </a:rPr>
              <a:t>* Ważne - ponownie nie uważam, że to jest KPI, który wpiszemy jako“must”, ponieważ nie ma możliwości monitorowania go jak inne parametry na poziomie rynku mediowego (np. GRP). Ten KPI jest istotny tylko w kontekście wewnętrznych danych każdej firmy. </a:t>
            </a:r>
            <a:endParaRPr>
              <a:solidFill>
                <a:schemeClr val="dk1"/>
              </a:solidFill>
            </a:endParaRPr>
          </a:p>
          <a:p>
            <a:pPr indent="0" lvl="0" marL="0" marR="0" rtl="0" algn="l">
              <a:lnSpc>
                <a:spcPct val="100000"/>
              </a:lnSpc>
              <a:spcBef>
                <a:spcPts val="0"/>
              </a:spcBef>
              <a:spcAft>
                <a:spcPts val="0"/>
              </a:spcAft>
              <a:buNone/>
            </a:pPr>
            <a:r>
              <a:rPr lang="pl-PL">
                <a:solidFill>
                  <a:schemeClr val="dk1"/>
                </a:solidFill>
              </a:rPr>
              <a:t>Może służyć jako ustandaryzowany element oceny skuteczności reklamy w konkursach (np. EFFiE), gdzie biorąc pod uwagę inne kampanie biorące udział w konkursie może je porównywać poprzez wyniki, które każda osiąga. Pod warunkiem oczywiście, że zostanie on wpisany jako wymagany KPI. </a:t>
            </a:r>
            <a:endParaRPr>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g2e9af20f9fc_0_84"/>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Differentiation</a:t>
            </a:r>
            <a:endParaRPr sz="1400"/>
          </a:p>
        </p:txBody>
      </p:sp>
      <p:pic>
        <p:nvPicPr>
          <p:cNvPr descr="Line arrow: Straight with solid fill" id="722" name="Google Shape;722;g2e9af20f9fc_0_84"/>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723" name="Google Shape;723;g2e9af20f9fc_0_84"/>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724" name="Google Shape;724;g2e9af20f9fc_0_84"/>
          <p:cNvSpPr/>
          <p:nvPr/>
        </p:nvSpPr>
        <p:spPr>
          <a:xfrm>
            <a:off x="9610650" y="158175"/>
            <a:ext cx="2349000" cy="519300"/>
          </a:xfrm>
          <a:prstGeom prst="rect">
            <a:avLst/>
          </a:prstGeom>
          <a:solidFill>
            <a:srgbClr val="FDBD2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Piotr</a:t>
            </a:r>
            <a:endParaRPr>
              <a:latin typeface="Calibri"/>
              <a:ea typeface="Calibri"/>
              <a:cs typeface="Calibri"/>
              <a:sym typeface="Calibri"/>
            </a:endParaRPr>
          </a:p>
        </p:txBody>
      </p:sp>
      <p:sp>
        <p:nvSpPr>
          <p:cNvPr id="725" name="Google Shape;725;g2e9af20f9fc_0_84"/>
          <p:cNvSpPr txBox="1"/>
          <p:nvPr/>
        </p:nvSpPr>
        <p:spPr>
          <a:xfrm>
            <a:off x="639223" y="1406894"/>
            <a:ext cx="7082400" cy="5695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lang="pl-PL"/>
              <a:t>Definicja: % badanych, którzy w badaniu odpowiedzą na pytanie trackingu reklamy: “Czy reklama się wyróżnia na tle innych reklam?” </a:t>
            </a:r>
            <a:endParaRPr/>
          </a:p>
          <a:p>
            <a:pPr indent="-285750" lvl="0" marL="285750" marR="0" rtl="0" algn="l">
              <a:lnSpc>
                <a:spcPct val="100000"/>
              </a:lnSpc>
              <a:spcBef>
                <a:spcPts val="0"/>
              </a:spcBef>
              <a:spcAft>
                <a:spcPts val="0"/>
              </a:spcAft>
              <a:buSzPts val="1400"/>
              <a:buChar char="•"/>
            </a:pPr>
            <a:r>
              <a:rPr lang="pl-PL"/>
              <a:t>Ocenie podlega % odpowiedzi Top 2 Box: </a:t>
            </a:r>
            <a:r>
              <a:rPr lang="pl-PL">
                <a:solidFill>
                  <a:schemeClr val="dk1"/>
                </a:solidFill>
              </a:rPr>
              <a:t>Bardzo się</a:t>
            </a:r>
            <a:r>
              <a:rPr lang="pl-PL"/>
              <a:t> wyróżnia, wyróżnia się.</a:t>
            </a:r>
            <a:endParaRPr/>
          </a:p>
          <a:p>
            <a:pPr indent="-285750" lvl="0" marL="285750" marR="0" rtl="0" algn="l">
              <a:lnSpc>
                <a:spcPct val="100000"/>
              </a:lnSpc>
              <a:spcBef>
                <a:spcPts val="0"/>
              </a:spcBef>
              <a:spcAft>
                <a:spcPts val="0"/>
              </a:spcAft>
              <a:buSzPts val="1400"/>
              <a:buChar char="•"/>
            </a:pPr>
            <a:r>
              <a:rPr lang="pl-PL"/>
              <a:t>Metodologia: Badanie ilościowe w panelu (np. online Ariadna)</a:t>
            </a:r>
            <a:endParaRPr/>
          </a:p>
          <a:p>
            <a:pPr indent="-285750" lvl="0" marL="285750" marR="0" rtl="0" algn="l">
              <a:lnSpc>
                <a:spcPct val="100000"/>
              </a:lnSpc>
              <a:spcBef>
                <a:spcPts val="0"/>
              </a:spcBef>
              <a:spcAft>
                <a:spcPts val="0"/>
              </a:spcAft>
              <a:buSzPts val="1400"/>
              <a:buChar char="•"/>
            </a:pPr>
            <a:r>
              <a:rPr lang="pl-PL"/>
              <a:t>Grupa badawcza dla celów ustanowienia benchmarku: </a:t>
            </a:r>
            <a:r>
              <a:rPr lang="pl-PL">
                <a:solidFill>
                  <a:schemeClr val="dk1"/>
                </a:solidFill>
              </a:rPr>
              <a:t>w grupie ALL 16-59. Benchmark: reklamy emitowane w Polsce oraz na podkategorie (w przypadku zebrania poolu do porównania): CPG, banking, auto-moto, podróże, telekomy,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rPr lang="pl-PL">
                <a:solidFill>
                  <a:schemeClr val="dk1"/>
                </a:solidFill>
              </a:rPr>
              <a:t>* Ważne - ponownie nie uważam, że to jest KPI, który wpiszemy jako“must”, ponieważ nie ma możliwości monitorowania go jak inne parametry na poziomie rynku mediowego (np. GRP). Ten KPI jest istotny tylko w kontekście wewnętrznych danych każdej firmy. </a:t>
            </a:r>
            <a:endParaRPr>
              <a:solidFill>
                <a:schemeClr val="dk1"/>
              </a:solidFill>
            </a:endParaRPr>
          </a:p>
          <a:p>
            <a:pPr indent="0" lvl="0" marL="0" marR="0" rtl="0" algn="l">
              <a:lnSpc>
                <a:spcPct val="100000"/>
              </a:lnSpc>
              <a:spcBef>
                <a:spcPts val="0"/>
              </a:spcBef>
              <a:spcAft>
                <a:spcPts val="0"/>
              </a:spcAft>
              <a:buNone/>
            </a:pPr>
            <a:r>
              <a:rPr lang="pl-PL">
                <a:solidFill>
                  <a:schemeClr val="dk1"/>
                </a:solidFill>
              </a:rPr>
              <a:t>Może służyć jako ustandaryzowany element oceny skuteczności reklamy w konkursach (np. EFFiE), gdzie biorąc pod uwagę inne kampanie biorące udział w konkursie może je porównywać poprzez wyniki, które każda osiąga. Pod warunkiem oczywiście, że zostanie on wpisany jako wymagany KPI. </a:t>
            </a:r>
            <a:endParaRPr>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i="1" lang="pl-PL">
                <a:solidFill>
                  <a:srgbClr val="FF003C"/>
                </a:solidFill>
              </a:rPr>
              <a:t>Chyba dostałem do opisu same KPI, które nie nadają się do mierzenia jako parametr obowiązkowy w branży mediowej, ponieważ ich nie porównamy z sobą z innymi wynikami ogólnie dostępnymi.</a:t>
            </a:r>
            <a:endParaRPr i="1">
              <a:solidFill>
                <a:srgbClr val="FF003C"/>
              </a:solidFill>
            </a:endParaRPr>
          </a:p>
          <a:p>
            <a:pPr indent="0" lvl="0" marL="0" marR="0" rtl="0" algn="l">
              <a:lnSpc>
                <a:spcPct val="100000"/>
              </a:lnSpc>
              <a:spcBef>
                <a:spcPts val="0"/>
              </a:spcBef>
              <a:spcAft>
                <a:spcPts val="0"/>
              </a:spcAft>
              <a:buClr>
                <a:srgbClr val="000000"/>
              </a:buClr>
              <a:buSzPts val="1400"/>
              <a:buFont typeface="Arial"/>
              <a:buNone/>
            </a:pPr>
            <a:r>
              <a:rPr i="1" lang="pl-PL">
                <a:solidFill>
                  <a:srgbClr val="FF003C"/>
                </a:solidFill>
              </a:rPr>
              <a:t>To co możemy zaproponować jako POR, to zbierać jako organizacja opisane KPI do poolu i dzielić się wynikami przez nie osiąganymi na poziomie ogólnym - bez podawania nazwy marki czy kategorii (przynajmniej do czasu zebrania na tyle dużego poolu, który pozwoli anonimowo dzielić dane na kategorie, np. telekomy, marki będą zawsze utajnione).</a:t>
            </a:r>
            <a:endParaRPr i="1">
              <a:solidFill>
                <a:srgbClr val="FF003C"/>
              </a:solidFill>
            </a:endParaRPr>
          </a:p>
          <a:p>
            <a:pPr indent="0" lvl="0" marL="0" marR="0" rtl="0" algn="l">
              <a:lnSpc>
                <a:spcPct val="100000"/>
              </a:lnSpc>
              <a:spcBef>
                <a:spcPts val="0"/>
              </a:spcBef>
              <a:spcAft>
                <a:spcPts val="0"/>
              </a:spcAft>
              <a:buClr>
                <a:srgbClr val="000000"/>
              </a:buClr>
              <a:buSzPts val="1400"/>
              <a:buFont typeface="Arial"/>
              <a:buNone/>
            </a:pPr>
            <a:r>
              <a:rPr i="1" lang="pl-PL">
                <a:solidFill>
                  <a:srgbClr val="FF003C"/>
                </a:solidFill>
              </a:rPr>
              <a:t>Z pewnością jeśli to miałby być standard to musimy ustalić jedną firmę do przeprowadzania badań, czyli podobnie do Nielsnena w TV.</a:t>
            </a:r>
            <a:endParaRPr i="1">
              <a:solidFill>
                <a:srgbClr val="FF003C"/>
              </a:solidFill>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g2e9af20f9fc_0_91"/>
          <p:cNvSpPr txBox="1"/>
          <p:nvPr>
            <p:ph type="title"/>
          </p:nvPr>
        </p:nvSpPr>
        <p:spPr>
          <a:xfrm>
            <a:off x="387010" y="377000"/>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Efficiency metrics</a:t>
            </a:r>
            <a:endParaRPr sz="3200"/>
          </a:p>
          <a:p>
            <a:pPr indent="0" lvl="0" marL="0" marR="0" rtl="0" algn="l">
              <a:lnSpc>
                <a:spcPct val="90000"/>
              </a:lnSpc>
              <a:spcBef>
                <a:spcPts val="0"/>
              </a:spcBef>
              <a:spcAft>
                <a:spcPts val="0"/>
              </a:spcAft>
              <a:buClr>
                <a:schemeClr val="dk1"/>
              </a:buClr>
              <a:buSzPts val="1800"/>
              <a:buNone/>
            </a:pPr>
            <a:r>
              <a:t/>
            </a:r>
            <a:endParaRPr sz="3200"/>
          </a:p>
        </p:txBody>
      </p:sp>
      <p:pic>
        <p:nvPicPr>
          <p:cNvPr descr="Line arrow: Straight with solid fill" id="731" name="Google Shape;731;g2e9af20f9fc_0_91"/>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732" name="Google Shape;732;g2e9af20f9fc_0_91"/>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733" name="Google Shape;733;g2e9af20f9fc_0_91"/>
          <p:cNvSpPr/>
          <p:nvPr/>
        </p:nvSpPr>
        <p:spPr>
          <a:xfrm>
            <a:off x="9610650" y="158175"/>
            <a:ext cx="2349000" cy="5193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Ania</a:t>
            </a:r>
            <a:endParaRPr>
              <a:latin typeface="Calibri"/>
              <a:ea typeface="Calibri"/>
              <a:cs typeface="Calibri"/>
              <a:sym typeface="Calibri"/>
            </a:endParaRPr>
          </a:p>
        </p:txBody>
      </p:sp>
      <p:sp>
        <p:nvSpPr>
          <p:cNvPr id="734" name="Google Shape;734;g2e9af20f9fc_0_91"/>
          <p:cNvSpPr txBox="1"/>
          <p:nvPr/>
        </p:nvSpPr>
        <p:spPr>
          <a:xfrm>
            <a:off x="92476" y="1585175"/>
            <a:ext cx="10213800" cy="3109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lang="pl-PL"/>
              <a:t>Definicja: na etapie poszczególnego planu definiujemy sobie co jest kluczowym KPI po którym będziemy oceniać efektywność i tym samym skuteczność kampanii</a:t>
            </a:r>
            <a:br>
              <a:rPr lang="pl-PL"/>
            </a:br>
            <a:endParaRPr/>
          </a:p>
          <a:p>
            <a:pPr indent="-285750" lvl="0" marL="285750" marR="0" rtl="0" algn="l">
              <a:lnSpc>
                <a:spcPct val="100000"/>
              </a:lnSpc>
              <a:spcBef>
                <a:spcPts val="0"/>
              </a:spcBef>
              <a:spcAft>
                <a:spcPts val="0"/>
              </a:spcAft>
              <a:buSzPts val="1400"/>
              <a:buChar char="•"/>
            </a:pPr>
            <a:r>
              <a:rPr lang="pl-PL"/>
              <a:t>Metryka- może być ich wiele w zależności od głównego celu kampanii. CPM, CPC, CPS, CPL, CPA, LPV, liczba rejestracji/zgłoszeń do konkursu</a:t>
            </a:r>
            <a:endParaRPr/>
          </a:p>
          <a:p>
            <a:pPr indent="-285750" lvl="0" marL="285750" marR="0" rtl="0" algn="l">
              <a:lnSpc>
                <a:spcPct val="100000"/>
              </a:lnSpc>
              <a:spcBef>
                <a:spcPts val="0"/>
              </a:spcBef>
              <a:spcAft>
                <a:spcPts val="0"/>
              </a:spcAft>
              <a:buSzPts val="1400"/>
              <a:buChar char="•"/>
            </a:pPr>
            <a:r>
              <a:rPr lang="pl-PL"/>
              <a:t>źródło: np. campaign manager, GA,  źródła własne</a:t>
            </a:r>
            <a:endParaRPr/>
          </a:p>
          <a:p>
            <a:pPr indent="-285750" lvl="0" marL="285750" marR="0" rtl="0" algn="l">
              <a:lnSpc>
                <a:spcPct val="100000"/>
              </a:lnSpc>
              <a:spcBef>
                <a:spcPts val="0"/>
              </a:spcBef>
              <a:spcAft>
                <a:spcPts val="0"/>
              </a:spcAft>
              <a:buSzPts val="1400"/>
              <a:buChar char="•"/>
            </a:pPr>
            <a:r>
              <a:rPr lang="pl-PL"/>
              <a:t>referencje: np. efficiency metrics dla kampanii “A” zdefiniujemy jako rejestracje do konkursu i ten wskaźnik będzie dla nas kluczowy. Jego realizacja jest kluczowa dla oceny skuteczności kampanii. przykład: </a:t>
            </a:r>
            <a:r>
              <a:rPr lang="pl-PL">
                <a:solidFill>
                  <a:schemeClr val="dk1"/>
                </a:solidFill>
              </a:rPr>
              <a:t>kampania na Tik toku może mieć niskie Viewability, zasięg mniejszy od planowanego, natomiast jeśli efficiency metrics w danej kampanii zdefiniowane jest jako rejestracje w konkursie i zostaną one zrealizowane zgodnie z planem lub lepiej, to oceniamy, że kampania była efektywna.</a:t>
            </a:r>
            <a:endParaRPr>
              <a:solidFill>
                <a:schemeClr val="dk1"/>
              </a:solidFill>
            </a:endParaRPr>
          </a:p>
          <a:p>
            <a:pPr indent="-285750" lvl="0" marL="285750" marR="0" rtl="0" algn="l">
              <a:lnSpc>
                <a:spcPct val="100000"/>
              </a:lnSpc>
              <a:spcBef>
                <a:spcPts val="0"/>
              </a:spcBef>
              <a:spcAft>
                <a:spcPts val="0"/>
              </a:spcAft>
              <a:buClr>
                <a:schemeClr val="dk1"/>
              </a:buClr>
              <a:buSzPts val="1400"/>
              <a:buChar char="•"/>
            </a:pPr>
            <a:r>
              <a:rPr lang="pl-PL">
                <a:solidFill>
                  <a:schemeClr val="dk1"/>
                </a:solidFill>
              </a:rPr>
              <a:t>Przełożenie na biznes: </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rPr lang="pl-PL">
                <a:solidFill>
                  <a:schemeClr val="dk1"/>
                </a:solidFill>
              </a:rPr>
              <a:t>Zaletą tego KPI jest to, że źródła jego mierzenia i tym samym porównania pomiędzy klientami/kampaniami ma te same.</a:t>
            </a:r>
            <a:endParaRPr>
              <a:solidFill>
                <a:schemeClr val="dk1"/>
              </a:solidFill>
            </a:endParaRPr>
          </a:p>
          <a:p>
            <a:pPr indent="0" lvl="0" marL="0" marR="0" rtl="0" algn="l">
              <a:lnSpc>
                <a:spcPct val="100000"/>
              </a:lnSpc>
              <a:spcBef>
                <a:spcPts val="0"/>
              </a:spcBef>
              <a:spcAft>
                <a:spcPts val="0"/>
              </a:spcAft>
              <a:buNone/>
            </a:pPr>
            <a:r>
              <a:rPr lang="pl-PL">
                <a:solidFill>
                  <a:schemeClr val="dk1"/>
                </a:solidFill>
              </a:rPr>
              <a:t>także ma on potencjał na stworzenie ujednoliconego benchmarku, który stanowi jednolity element oceny skuteczności reklamy.</a:t>
            </a:r>
            <a:endParaRPr i="1">
              <a:solidFill>
                <a:srgbClr val="FF003C"/>
              </a:solidFill>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g2e9af20f9fc_0_98"/>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CPM/CPC/CPS/CPL/CPA</a:t>
            </a:r>
            <a:endParaRPr sz="3200"/>
          </a:p>
        </p:txBody>
      </p:sp>
      <p:pic>
        <p:nvPicPr>
          <p:cNvPr descr="Line arrow: Straight with solid fill" id="740" name="Google Shape;740;g2e9af20f9fc_0_98"/>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741" name="Google Shape;741;g2e9af20f9fc_0_98"/>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742" name="Google Shape;742;g2e9af20f9fc_0_98"/>
          <p:cNvSpPr/>
          <p:nvPr/>
        </p:nvSpPr>
        <p:spPr>
          <a:xfrm>
            <a:off x="9610650" y="158175"/>
            <a:ext cx="2349000" cy="5193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Calibri"/>
                <a:ea typeface="Calibri"/>
                <a:cs typeface="Calibri"/>
                <a:sym typeface="Calibri"/>
              </a:rPr>
              <a:t>Ania</a:t>
            </a:r>
            <a:endParaRPr>
              <a:latin typeface="Calibri"/>
              <a:ea typeface="Calibri"/>
              <a:cs typeface="Calibri"/>
              <a:sym typeface="Calibri"/>
            </a:endParaRPr>
          </a:p>
        </p:txBody>
      </p:sp>
      <p:sp>
        <p:nvSpPr>
          <p:cNvPr id="743" name="Google Shape;743;g2e9af20f9fc_0_98"/>
          <p:cNvSpPr txBox="1"/>
          <p:nvPr/>
        </p:nvSpPr>
        <p:spPr>
          <a:xfrm>
            <a:off x="92476" y="1585175"/>
            <a:ext cx="102138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pl-PL"/>
              <a:t>osobiście połączyłabym je z efficiency metrics, ponieważ są to też metryki, dzięki którym możemy oceniać efektywność kampanii.</a:t>
            </a:r>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rPr lang="pl-PL"/>
              <a:t>temat do przedyskutowania</a:t>
            </a:r>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2023-09-01T07:23:31Z</dcterms:created>
  <dc:creator>Elzbieta Gorajewska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41da7a-79c1-417c-b408-16c0bfe99fca_Enabled">
    <vt:lpwstr>true</vt:lpwstr>
  </property>
  <property fmtid="{D5CDD505-2E9C-101B-9397-08002B2CF9AE}" pid="3" name="MSIP_Label_3741da7a-79c1-417c-b408-16c0bfe99fca_SetDate">
    <vt:lpwstr>2024-05-31T08:20:40Z</vt:lpwstr>
  </property>
  <property fmtid="{D5CDD505-2E9C-101B-9397-08002B2CF9AE}" pid="4" name="MSIP_Label_3741da7a-79c1-417c-b408-16c0bfe99fca_Method">
    <vt:lpwstr>Standard</vt:lpwstr>
  </property>
  <property fmtid="{D5CDD505-2E9C-101B-9397-08002B2CF9AE}" pid="5" name="MSIP_Label_3741da7a-79c1-417c-b408-16c0bfe99fca_Name">
    <vt:lpwstr>Internal Only - Amber</vt:lpwstr>
  </property>
  <property fmtid="{D5CDD505-2E9C-101B-9397-08002B2CF9AE}" pid="6" name="MSIP_Label_3741da7a-79c1-417c-b408-16c0bfe99fca_SiteId">
    <vt:lpwstr>1e355c04-e0a4-42ed-8e2d-7351591f0ef1</vt:lpwstr>
  </property>
  <property fmtid="{D5CDD505-2E9C-101B-9397-08002B2CF9AE}" pid="7" name="MSIP_Label_3741da7a-79c1-417c-b408-16c0bfe99fca_ActionId">
    <vt:lpwstr>ea04ea8b-b5ee-4cd8-a183-d4008a6c18e1</vt:lpwstr>
  </property>
  <property fmtid="{D5CDD505-2E9C-101B-9397-08002B2CF9AE}" pid="8" name="MSIP_Label_3741da7a-79c1-417c-b408-16c0bfe99fca_ContentBits">
    <vt:lpwstr>0</vt:lpwstr>
  </property>
</Properties>
</file>