
<file path=[Content_Types].xml><?xml version="1.0" encoding="utf-8"?>
<Types xmlns="http://schemas.openxmlformats.org/package/2006/content-types">
  <Default ContentType="application/vnd.openxmlformats-officedocument.vmlDrawing" Extension="vml"/>
  <Default ContentType="application/x-fontdata" Extension="fntdata"/>
  <Default ContentType="application/xml" Extension="xml"/>
  <Default ContentType="image/png" Extension="png"/>
  <Default ContentType="application/vnd.openxmlformats-officedocument.wordprocessingml.document" Extension="docx"/>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wordprocessingml.document" PartName="/ppt/embeddings/Microsoft_Office_Word_Document1.docx"/>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9" r:id="rId5"/>
    <p:sldMasterId id="2147483690" r:id="rId6"/>
    <p:sldMasterId id="2147483710" r:id="rId7"/>
    <p:sldMasterId id="2147483722" r:id="rId8"/>
    <p:sldMasterId id="2147483742" r:id="rId9"/>
    <p:sldMasterId id="2147483763" r:id="rId10"/>
  </p:sldMasterIdLst>
  <p:notesMasterIdLst>
    <p:notesMasterId r:id="rId11"/>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0" r:id="rId46"/>
    <p:sldId id="291" r:id="rId47"/>
    <p:sldId id="292" r:id="rId48"/>
    <p:sldId id="293" r:id="rId49"/>
    <p:sldId id="294" r:id="rId50"/>
    <p:sldId id="295" r:id="rId51"/>
    <p:sldId id="296" r:id="rId52"/>
    <p:sldId id="297" r:id="rId53"/>
    <p:sldId id="298" r:id="rId54"/>
    <p:sldId id="299" r:id="rId55"/>
    <p:sldId id="300" r:id="rId56"/>
    <p:sldId id="301" r:id="rId57"/>
    <p:sldId id="302" r:id="rId58"/>
    <p:sldId id="303" r:id="rId59"/>
    <p:sldId id="304" r:id="rId60"/>
    <p:sldId id="305" r:id="rId61"/>
    <p:sldId id="306" r:id="rId62"/>
    <p:sldId id="307" r:id="rId63"/>
    <p:sldId id="308" r:id="rId64"/>
    <p:sldId id="309" r:id="rId65"/>
    <p:sldId id="310" r:id="rId66"/>
    <p:sldId id="311" r:id="rId67"/>
    <p:sldId id="312" r:id="rId68"/>
    <p:sldId id="313" r:id="rId69"/>
  </p:sldIdLst>
  <p:sldSz cy="6858000" cx="12192000"/>
  <p:notesSz cx="6858000" cy="9144000"/>
  <p:embeddedFontLst>
    <p:embeddedFont>
      <p:font typeface="Play"/>
      <p:regular r:id="rId70"/>
      <p:bold r:id="rId71"/>
    </p:embeddedFont>
    <p:embeddedFont>
      <p:font typeface="Poppins"/>
      <p:regular r:id="rId72"/>
      <p:bold r:id="rId73"/>
      <p:italic r:id="rId74"/>
      <p:boldItalic r:id="rId75"/>
    </p:embeddedFont>
    <p:embeddedFont>
      <p:font typeface="Maven Pro"/>
      <p:regular r:id="rId76"/>
      <p:bold r:id="rId77"/>
    </p:embeddedFont>
    <p:embeddedFont>
      <p:font typeface="Century Gothic"/>
      <p:regular r:id="rId78"/>
      <p:bold r:id="rId79"/>
      <p:italic r:id="rId80"/>
      <p:boldItalic r:id="rId8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2" roundtripDataSignature="AMtx7mitJiA7VKJs4nyUGzFVu53NMhqio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E37BD10-1A80-4419-A27B-70AEB869D890}">
  <a:tblStyle styleId="{8E37BD10-1A80-4419-A27B-70AEB869D890}"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16D3EAD9-933E-432A-A777-EB82B37FD824}"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29.xml"/><Relationship Id="rId42" Type="http://schemas.openxmlformats.org/officeDocument/2006/relationships/slide" Target="slides/slide31.xml"/><Relationship Id="rId41" Type="http://schemas.openxmlformats.org/officeDocument/2006/relationships/slide" Target="slides/slide30.xml"/><Relationship Id="rId44" Type="http://schemas.openxmlformats.org/officeDocument/2006/relationships/slide" Target="slides/slide33.xml"/><Relationship Id="rId43" Type="http://schemas.openxmlformats.org/officeDocument/2006/relationships/slide" Target="slides/slide32.xml"/><Relationship Id="rId46" Type="http://schemas.openxmlformats.org/officeDocument/2006/relationships/slide" Target="slides/slide35.xml"/><Relationship Id="rId45" Type="http://schemas.openxmlformats.org/officeDocument/2006/relationships/slide" Target="slides/slide34.xml"/><Relationship Id="rId80" Type="http://schemas.openxmlformats.org/officeDocument/2006/relationships/font" Target="fonts/CenturyGothic-italic.fntdata"/><Relationship Id="rId82" Type="http://customschemas.google.com/relationships/presentationmetadata" Target="metadata"/><Relationship Id="rId81" Type="http://schemas.openxmlformats.org/officeDocument/2006/relationships/font" Target="fonts/CenturyGothic-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slide" Target="slides/slide37.xml"/><Relationship Id="rId47" Type="http://schemas.openxmlformats.org/officeDocument/2006/relationships/slide" Target="slides/slide36.xml"/><Relationship Id="rId49" Type="http://schemas.openxmlformats.org/officeDocument/2006/relationships/slide" Target="slides/slide38.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73" Type="http://schemas.openxmlformats.org/officeDocument/2006/relationships/font" Target="fonts/Poppins-bold.fntdata"/><Relationship Id="rId72" Type="http://schemas.openxmlformats.org/officeDocument/2006/relationships/font" Target="fonts/Poppins-regular.fntdata"/><Relationship Id="rId31" Type="http://schemas.openxmlformats.org/officeDocument/2006/relationships/slide" Target="slides/slide20.xml"/><Relationship Id="rId75" Type="http://schemas.openxmlformats.org/officeDocument/2006/relationships/font" Target="fonts/Poppins-boldItalic.fntdata"/><Relationship Id="rId30" Type="http://schemas.openxmlformats.org/officeDocument/2006/relationships/slide" Target="slides/slide19.xml"/><Relationship Id="rId74" Type="http://schemas.openxmlformats.org/officeDocument/2006/relationships/font" Target="fonts/Poppins-italic.fntdata"/><Relationship Id="rId33" Type="http://schemas.openxmlformats.org/officeDocument/2006/relationships/slide" Target="slides/slide22.xml"/><Relationship Id="rId77" Type="http://schemas.openxmlformats.org/officeDocument/2006/relationships/font" Target="fonts/MavenPro-bold.fntdata"/><Relationship Id="rId32" Type="http://schemas.openxmlformats.org/officeDocument/2006/relationships/slide" Target="slides/slide21.xml"/><Relationship Id="rId76" Type="http://schemas.openxmlformats.org/officeDocument/2006/relationships/font" Target="fonts/MavenPro-regular.fntdata"/><Relationship Id="rId35" Type="http://schemas.openxmlformats.org/officeDocument/2006/relationships/slide" Target="slides/slide24.xml"/><Relationship Id="rId79" Type="http://schemas.openxmlformats.org/officeDocument/2006/relationships/font" Target="fonts/CenturyGothic-bold.fntdata"/><Relationship Id="rId34" Type="http://schemas.openxmlformats.org/officeDocument/2006/relationships/slide" Target="slides/slide23.xml"/><Relationship Id="rId78" Type="http://schemas.openxmlformats.org/officeDocument/2006/relationships/font" Target="fonts/CenturyGothic-regular.fntdata"/><Relationship Id="rId71" Type="http://schemas.openxmlformats.org/officeDocument/2006/relationships/font" Target="fonts/Play-bold.fntdata"/><Relationship Id="rId70" Type="http://schemas.openxmlformats.org/officeDocument/2006/relationships/font" Target="fonts/Play-regular.fntdata"/><Relationship Id="rId37" Type="http://schemas.openxmlformats.org/officeDocument/2006/relationships/slide" Target="slides/slide26.xml"/><Relationship Id="rId36" Type="http://schemas.openxmlformats.org/officeDocument/2006/relationships/slide" Target="slides/slide25.xml"/><Relationship Id="rId39" Type="http://schemas.openxmlformats.org/officeDocument/2006/relationships/slide" Target="slides/slide28.xml"/><Relationship Id="rId38" Type="http://schemas.openxmlformats.org/officeDocument/2006/relationships/slide" Target="slides/slide27.xml"/><Relationship Id="rId62" Type="http://schemas.openxmlformats.org/officeDocument/2006/relationships/slide" Target="slides/slide51.xml"/><Relationship Id="rId61" Type="http://schemas.openxmlformats.org/officeDocument/2006/relationships/slide" Target="slides/slide50.xml"/><Relationship Id="rId20" Type="http://schemas.openxmlformats.org/officeDocument/2006/relationships/slide" Target="slides/slide9.xml"/><Relationship Id="rId64" Type="http://schemas.openxmlformats.org/officeDocument/2006/relationships/slide" Target="slides/slide53.xml"/><Relationship Id="rId63" Type="http://schemas.openxmlformats.org/officeDocument/2006/relationships/slide" Target="slides/slide52.xml"/><Relationship Id="rId22" Type="http://schemas.openxmlformats.org/officeDocument/2006/relationships/slide" Target="slides/slide11.xml"/><Relationship Id="rId66" Type="http://schemas.openxmlformats.org/officeDocument/2006/relationships/slide" Target="slides/slide55.xml"/><Relationship Id="rId21" Type="http://schemas.openxmlformats.org/officeDocument/2006/relationships/slide" Target="slides/slide10.xml"/><Relationship Id="rId65" Type="http://schemas.openxmlformats.org/officeDocument/2006/relationships/slide" Target="slides/slide54.xml"/><Relationship Id="rId24" Type="http://schemas.openxmlformats.org/officeDocument/2006/relationships/slide" Target="slides/slide13.xml"/><Relationship Id="rId68" Type="http://schemas.openxmlformats.org/officeDocument/2006/relationships/slide" Target="slides/slide57.xml"/><Relationship Id="rId23" Type="http://schemas.openxmlformats.org/officeDocument/2006/relationships/slide" Target="slides/slide12.xml"/><Relationship Id="rId67" Type="http://schemas.openxmlformats.org/officeDocument/2006/relationships/slide" Target="slides/slide56.xml"/><Relationship Id="rId60" Type="http://schemas.openxmlformats.org/officeDocument/2006/relationships/slide" Target="slides/slide49.xml"/><Relationship Id="rId26" Type="http://schemas.openxmlformats.org/officeDocument/2006/relationships/slide" Target="slides/slide15.xml"/><Relationship Id="rId25" Type="http://schemas.openxmlformats.org/officeDocument/2006/relationships/slide" Target="slides/slide14.xml"/><Relationship Id="rId69" Type="http://schemas.openxmlformats.org/officeDocument/2006/relationships/slide" Target="slides/slide58.xml"/><Relationship Id="rId28" Type="http://schemas.openxmlformats.org/officeDocument/2006/relationships/slide" Target="slides/slide17.xml"/><Relationship Id="rId27" Type="http://schemas.openxmlformats.org/officeDocument/2006/relationships/slide" Target="slides/slide16.xml"/><Relationship Id="rId29" Type="http://schemas.openxmlformats.org/officeDocument/2006/relationships/slide" Target="slides/slide18.xml"/><Relationship Id="rId51" Type="http://schemas.openxmlformats.org/officeDocument/2006/relationships/slide" Target="slides/slide40.xml"/><Relationship Id="rId50" Type="http://schemas.openxmlformats.org/officeDocument/2006/relationships/slide" Target="slides/slide39.xml"/><Relationship Id="rId53" Type="http://schemas.openxmlformats.org/officeDocument/2006/relationships/slide" Target="slides/slide42.xml"/><Relationship Id="rId52" Type="http://schemas.openxmlformats.org/officeDocument/2006/relationships/slide" Target="slides/slide41.xml"/><Relationship Id="rId11" Type="http://schemas.openxmlformats.org/officeDocument/2006/relationships/notesMaster" Target="notesMasters/notesMaster1.xml"/><Relationship Id="rId55" Type="http://schemas.openxmlformats.org/officeDocument/2006/relationships/slide" Target="slides/slide44.xml"/><Relationship Id="rId10" Type="http://schemas.openxmlformats.org/officeDocument/2006/relationships/slideMaster" Target="slideMasters/slideMaster7.xml"/><Relationship Id="rId54" Type="http://schemas.openxmlformats.org/officeDocument/2006/relationships/slide" Target="slides/slide43.xml"/><Relationship Id="rId13" Type="http://schemas.openxmlformats.org/officeDocument/2006/relationships/slide" Target="slides/slide2.xml"/><Relationship Id="rId57" Type="http://schemas.openxmlformats.org/officeDocument/2006/relationships/slide" Target="slides/slide46.xml"/><Relationship Id="rId12" Type="http://schemas.openxmlformats.org/officeDocument/2006/relationships/slide" Target="slides/slide1.xml"/><Relationship Id="rId56" Type="http://schemas.openxmlformats.org/officeDocument/2006/relationships/slide" Target="slides/slide45.xml"/><Relationship Id="rId15" Type="http://schemas.openxmlformats.org/officeDocument/2006/relationships/slide" Target="slides/slide4.xml"/><Relationship Id="rId59" Type="http://schemas.openxmlformats.org/officeDocument/2006/relationships/slide" Target="slides/slide48.xml"/><Relationship Id="rId14" Type="http://schemas.openxmlformats.org/officeDocument/2006/relationships/slide" Target="slides/slide3.xml"/><Relationship Id="rId58" Type="http://schemas.openxmlformats.org/officeDocument/2006/relationships/slide" Target="slides/slide47.xml"/><Relationship Id="rId17" Type="http://schemas.openxmlformats.org/officeDocument/2006/relationships/slide" Target="slides/slide6.xml"/><Relationship Id="rId16" Type="http://schemas.openxmlformats.org/officeDocument/2006/relationships/slide" Target="slides/slide5.xml"/><Relationship Id="rId19" Type="http://schemas.openxmlformats.org/officeDocument/2006/relationships/slide" Target="slides/slide8.xml"/><Relationship Id="rId1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86" name="Google Shape;98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96" name="Google Shape;996;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03" name="Google Shape;1003;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32" name="Google Shape;1032;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39" name="Google Shape;103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6" name="Google Shape;1046;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2" name="Google Shape;1052;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82" name="Google Shape;1082;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91" name="Google Shape;1091;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1117" name="Google Shape;1117;p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3" name="Shape 1123"/>
        <p:cNvGrpSpPr/>
        <p:nvPr/>
      </p:nvGrpSpPr>
      <p:grpSpPr>
        <a:xfrm>
          <a:off x="0" y="0"/>
          <a:ext cx="0" cy="0"/>
          <a:chOff x="0" y="0"/>
          <a:chExt cx="0" cy="0"/>
        </a:xfrm>
      </p:grpSpPr>
      <p:sp>
        <p:nvSpPr>
          <p:cNvPr id="1124" name="Google Shape;112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1125" name="Google Shape;1125;p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1132" name="Google Shape;1132;p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1140" name="Google Shape;1140;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1148" name="Google Shape;1148;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4" name="Shape 1154"/>
        <p:cNvGrpSpPr/>
        <p:nvPr/>
      </p:nvGrpSpPr>
      <p:grpSpPr>
        <a:xfrm>
          <a:off x="0" y="0"/>
          <a:ext cx="0" cy="0"/>
          <a:chOff x="0" y="0"/>
          <a:chExt cx="0" cy="0"/>
        </a:xfrm>
      </p:grpSpPr>
      <p:sp>
        <p:nvSpPr>
          <p:cNvPr id="1155" name="Google Shape;115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1156" name="Google Shape;1156;p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2" name="Shape 1162"/>
        <p:cNvGrpSpPr/>
        <p:nvPr/>
      </p:nvGrpSpPr>
      <p:grpSpPr>
        <a:xfrm>
          <a:off x="0" y="0"/>
          <a:ext cx="0" cy="0"/>
          <a:chOff x="0" y="0"/>
          <a:chExt cx="0" cy="0"/>
        </a:xfrm>
      </p:grpSpPr>
      <p:sp>
        <p:nvSpPr>
          <p:cNvPr id="1163" name="Google Shape;116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1164" name="Google Shape;1164;p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1172" name="Google Shape;1172;p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7" name="Shape 1177"/>
        <p:cNvGrpSpPr/>
        <p:nvPr/>
      </p:nvGrpSpPr>
      <p:grpSpPr>
        <a:xfrm>
          <a:off x="0" y="0"/>
          <a:ext cx="0" cy="0"/>
          <a:chOff x="0" y="0"/>
          <a:chExt cx="0" cy="0"/>
        </a:xfrm>
      </p:grpSpPr>
      <p:sp>
        <p:nvSpPr>
          <p:cNvPr id="1178" name="Google Shape;1178;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9" name="Google Shape;1179;p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4" name="Shape 1184"/>
        <p:cNvGrpSpPr/>
        <p:nvPr/>
      </p:nvGrpSpPr>
      <p:grpSpPr>
        <a:xfrm>
          <a:off x="0" y="0"/>
          <a:ext cx="0" cy="0"/>
          <a:chOff x="0" y="0"/>
          <a:chExt cx="0" cy="0"/>
        </a:xfrm>
      </p:grpSpPr>
      <p:sp>
        <p:nvSpPr>
          <p:cNvPr id="1185" name="Google Shape;1185;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86" name="Google Shape;1186;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2" name="Shape 1192"/>
        <p:cNvGrpSpPr/>
        <p:nvPr/>
      </p:nvGrpSpPr>
      <p:grpSpPr>
        <a:xfrm>
          <a:off x="0" y="0"/>
          <a:ext cx="0" cy="0"/>
          <a:chOff x="0" y="0"/>
          <a:chExt cx="0" cy="0"/>
        </a:xfrm>
      </p:grpSpPr>
      <p:sp>
        <p:nvSpPr>
          <p:cNvPr id="1193" name="Google Shape;119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94" name="Google Shape;119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1211" name="Google Shape;1211;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1219" name="Google Shape;1219;p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5" name="Shape 1225"/>
        <p:cNvGrpSpPr/>
        <p:nvPr/>
      </p:nvGrpSpPr>
      <p:grpSpPr>
        <a:xfrm>
          <a:off x="0" y="0"/>
          <a:ext cx="0" cy="0"/>
          <a:chOff x="0" y="0"/>
          <a:chExt cx="0" cy="0"/>
        </a:xfrm>
      </p:grpSpPr>
      <p:sp>
        <p:nvSpPr>
          <p:cNvPr id="1226" name="Google Shape;122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1227" name="Google Shape;1227;p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3" name="Shape 1233"/>
        <p:cNvGrpSpPr/>
        <p:nvPr/>
      </p:nvGrpSpPr>
      <p:grpSpPr>
        <a:xfrm>
          <a:off x="0" y="0"/>
          <a:ext cx="0" cy="0"/>
          <a:chOff x="0" y="0"/>
          <a:chExt cx="0" cy="0"/>
        </a:xfrm>
      </p:grpSpPr>
      <p:sp>
        <p:nvSpPr>
          <p:cNvPr id="1234" name="Google Shape;1234;g2ecf2e8754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35" name="Google Shape;1235;g2ecf2e8754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0" name="Shape 1240"/>
        <p:cNvGrpSpPr/>
        <p:nvPr/>
      </p:nvGrpSpPr>
      <p:grpSpPr>
        <a:xfrm>
          <a:off x="0" y="0"/>
          <a:ext cx="0" cy="0"/>
          <a:chOff x="0" y="0"/>
          <a:chExt cx="0" cy="0"/>
        </a:xfrm>
      </p:grpSpPr>
      <p:sp>
        <p:nvSpPr>
          <p:cNvPr id="1241" name="Google Shape;1241;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1242" name="Google Shape;1242;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8" name="Shape 1248"/>
        <p:cNvGrpSpPr/>
        <p:nvPr/>
      </p:nvGrpSpPr>
      <p:grpSpPr>
        <a:xfrm>
          <a:off x="0" y="0"/>
          <a:ext cx="0" cy="0"/>
          <a:chOff x="0" y="0"/>
          <a:chExt cx="0" cy="0"/>
        </a:xfrm>
      </p:grpSpPr>
      <p:sp>
        <p:nvSpPr>
          <p:cNvPr id="1249" name="Google Shape;1249;p1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1250" name="Google Shape;1250;p1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6" name="Shape 1256"/>
        <p:cNvGrpSpPr/>
        <p:nvPr/>
      </p:nvGrpSpPr>
      <p:grpSpPr>
        <a:xfrm>
          <a:off x="0" y="0"/>
          <a:ext cx="0" cy="0"/>
          <a:chOff x="0" y="0"/>
          <a:chExt cx="0" cy="0"/>
        </a:xfrm>
      </p:grpSpPr>
      <p:sp>
        <p:nvSpPr>
          <p:cNvPr id="1257" name="Google Shape;1257;p1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1258" name="Google Shape;1258;p1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4" name="Shape 1264"/>
        <p:cNvGrpSpPr/>
        <p:nvPr/>
      </p:nvGrpSpPr>
      <p:grpSpPr>
        <a:xfrm>
          <a:off x="0" y="0"/>
          <a:ext cx="0" cy="0"/>
          <a:chOff x="0" y="0"/>
          <a:chExt cx="0" cy="0"/>
        </a:xfrm>
      </p:grpSpPr>
      <p:sp>
        <p:nvSpPr>
          <p:cNvPr id="1265" name="Google Shape;1265;p1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1266" name="Google Shape;1266;p1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2" name="Shape 1272"/>
        <p:cNvGrpSpPr/>
        <p:nvPr/>
      </p:nvGrpSpPr>
      <p:grpSpPr>
        <a:xfrm>
          <a:off x="0" y="0"/>
          <a:ext cx="0" cy="0"/>
          <a:chOff x="0" y="0"/>
          <a:chExt cx="0" cy="0"/>
        </a:xfrm>
      </p:grpSpPr>
      <p:sp>
        <p:nvSpPr>
          <p:cNvPr id="1273" name="Google Shape;1273;p1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1-4 Tomasz</a:t>
            </a:r>
            <a:endParaRPr/>
          </a:p>
        </p:txBody>
      </p:sp>
      <p:sp>
        <p:nvSpPr>
          <p:cNvPr id="1274" name="Google Shape;1274;p1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0" name="Shape 1280"/>
        <p:cNvGrpSpPr/>
        <p:nvPr/>
      </p:nvGrpSpPr>
      <p:grpSpPr>
        <a:xfrm>
          <a:off x="0" y="0"/>
          <a:ext cx="0" cy="0"/>
          <a:chOff x="0" y="0"/>
          <a:chExt cx="0" cy="0"/>
        </a:xfrm>
      </p:grpSpPr>
      <p:sp>
        <p:nvSpPr>
          <p:cNvPr id="1281" name="Google Shape;1281;p1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2" name="Google Shape;1282;p1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p1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91" name="Google Shape;1291;p1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p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9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3" name="Shape 1323"/>
        <p:cNvGrpSpPr/>
        <p:nvPr/>
      </p:nvGrpSpPr>
      <p:grpSpPr>
        <a:xfrm>
          <a:off x="0" y="0"/>
          <a:ext cx="0" cy="0"/>
          <a:chOff x="0" y="0"/>
          <a:chExt cx="0" cy="0"/>
        </a:xfrm>
      </p:grpSpPr>
      <p:sp>
        <p:nvSpPr>
          <p:cNvPr id="1324" name="Google Shape;1324;p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19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9" name="Shape 1329"/>
        <p:cNvGrpSpPr/>
        <p:nvPr/>
      </p:nvGrpSpPr>
      <p:grpSpPr>
        <a:xfrm>
          <a:off x="0" y="0"/>
          <a:ext cx="0" cy="0"/>
          <a:chOff x="0" y="0"/>
          <a:chExt cx="0" cy="0"/>
        </a:xfrm>
      </p:grpSpPr>
      <p:sp>
        <p:nvSpPr>
          <p:cNvPr id="1330" name="Google Shape;1330;p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19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6" name="Shape 1336"/>
        <p:cNvGrpSpPr/>
        <p:nvPr/>
      </p:nvGrpSpPr>
      <p:grpSpPr>
        <a:xfrm>
          <a:off x="0" y="0"/>
          <a:ext cx="0" cy="0"/>
          <a:chOff x="0" y="0"/>
          <a:chExt cx="0" cy="0"/>
        </a:xfrm>
      </p:grpSpPr>
      <p:sp>
        <p:nvSpPr>
          <p:cNvPr id="1337" name="Google Shape;1337;p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20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2" name="Shape 1342"/>
        <p:cNvGrpSpPr/>
        <p:nvPr/>
      </p:nvGrpSpPr>
      <p:grpSpPr>
        <a:xfrm>
          <a:off x="0" y="0"/>
          <a:ext cx="0" cy="0"/>
          <a:chOff x="0" y="0"/>
          <a:chExt cx="0" cy="0"/>
        </a:xfrm>
      </p:grpSpPr>
      <p:sp>
        <p:nvSpPr>
          <p:cNvPr id="1343" name="Google Shape;1343;p2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44" name="Google Shape;1344;p2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1" name="Shape 1351"/>
        <p:cNvGrpSpPr/>
        <p:nvPr/>
      </p:nvGrpSpPr>
      <p:grpSpPr>
        <a:xfrm>
          <a:off x="0" y="0"/>
          <a:ext cx="0" cy="0"/>
          <a:chOff x="0" y="0"/>
          <a:chExt cx="0" cy="0"/>
        </a:xfrm>
      </p:grpSpPr>
      <p:sp>
        <p:nvSpPr>
          <p:cNvPr id="1352" name="Google Shape;1352;p2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53" name="Google Shape;1353;p2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4" name="Shape 1374"/>
        <p:cNvGrpSpPr/>
        <p:nvPr/>
      </p:nvGrpSpPr>
      <p:grpSpPr>
        <a:xfrm>
          <a:off x="0" y="0"/>
          <a:ext cx="0" cy="0"/>
          <a:chOff x="0" y="0"/>
          <a:chExt cx="0" cy="0"/>
        </a:xfrm>
      </p:grpSpPr>
      <p:sp>
        <p:nvSpPr>
          <p:cNvPr id="1375" name="Google Shape;137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76" name="Google Shape;137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3" name="Shape 1403"/>
        <p:cNvGrpSpPr/>
        <p:nvPr/>
      </p:nvGrpSpPr>
      <p:grpSpPr>
        <a:xfrm>
          <a:off x="0" y="0"/>
          <a:ext cx="0" cy="0"/>
          <a:chOff x="0" y="0"/>
          <a:chExt cx="0" cy="0"/>
        </a:xfrm>
      </p:grpSpPr>
      <p:sp>
        <p:nvSpPr>
          <p:cNvPr id="1404" name="Google Shape;1404;g21576d6ffd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05" name="Google Shape;1405;g21576d6ffdf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1" name="Shape 1421"/>
        <p:cNvGrpSpPr/>
        <p:nvPr/>
      </p:nvGrpSpPr>
      <p:grpSpPr>
        <a:xfrm>
          <a:off x="0" y="0"/>
          <a:ext cx="0" cy="0"/>
          <a:chOff x="0" y="0"/>
          <a:chExt cx="0" cy="0"/>
        </a:xfrm>
      </p:grpSpPr>
      <p:sp>
        <p:nvSpPr>
          <p:cNvPr id="1422" name="Google Shape;1422;g21576d6ffdf_0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23" name="Google Shape;1423;g21576d6ffdf_0_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6" name="Shape 1436"/>
        <p:cNvGrpSpPr/>
        <p:nvPr/>
      </p:nvGrpSpPr>
      <p:grpSpPr>
        <a:xfrm>
          <a:off x="0" y="0"/>
          <a:ext cx="0" cy="0"/>
          <a:chOff x="0" y="0"/>
          <a:chExt cx="0" cy="0"/>
        </a:xfrm>
      </p:grpSpPr>
      <p:sp>
        <p:nvSpPr>
          <p:cNvPr id="1437" name="Google Shape;1437;g2157e1b6098_1_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8" name="Google Shape;1438;g2157e1b6098_1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4" name="Shape 1454"/>
        <p:cNvGrpSpPr/>
        <p:nvPr/>
      </p:nvGrpSpPr>
      <p:grpSpPr>
        <a:xfrm>
          <a:off x="0" y="0"/>
          <a:ext cx="0" cy="0"/>
          <a:chOff x="0" y="0"/>
          <a:chExt cx="0" cy="0"/>
        </a:xfrm>
      </p:grpSpPr>
      <p:sp>
        <p:nvSpPr>
          <p:cNvPr id="1455" name="Google Shape;1455;g21576fe10e9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6" name="Google Shape;1456;g21576fe10e9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2" name="Shape 1472"/>
        <p:cNvGrpSpPr/>
        <p:nvPr/>
      </p:nvGrpSpPr>
      <p:grpSpPr>
        <a:xfrm>
          <a:off x="0" y="0"/>
          <a:ext cx="0" cy="0"/>
          <a:chOff x="0" y="0"/>
          <a:chExt cx="0" cy="0"/>
        </a:xfrm>
      </p:grpSpPr>
      <p:sp>
        <p:nvSpPr>
          <p:cNvPr id="1473" name="Google Shape;1473;g2eb89e0dec4_0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4" name="Google Shape;1474;g2eb89e0dec4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1" name="Shape 1491"/>
        <p:cNvGrpSpPr/>
        <p:nvPr/>
      </p:nvGrpSpPr>
      <p:grpSpPr>
        <a:xfrm>
          <a:off x="0" y="0"/>
          <a:ext cx="0" cy="0"/>
          <a:chOff x="0" y="0"/>
          <a:chExt cx="0" cy="0"/>
        </a:xfrm>
      </p:grpSpPr>
      <p:sp>
        <p:nvSpPr>
          <p:cNvPr id="1492" name="Google Shape;1492;g2eb89e0dec4_0_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3" name="Google Shape;1493;g2eb89e0dec4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9" name="Shape 1509"/>
        <p:cNvGrpSpPr/>
        <p:nvPr/>
      </p:nvGrpSpPr>
      <p:grpSpPr>
        <a:xfrm>
          <a:off x="0" y="0"/>
          <a:ext cx="0" cy="0"/>
          <a:chOff x="0" y="0"/>
          <a:chExt cx="0" cy="0"/>
        </a:xfrm>
      </p:grpSpPr>
      <p:sp>
        <p:nvSpPr>
          <p:cNvPr id="1510" name="Google Shape;1510;g2eb98e91c41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11" name="Google Shape;1511;g2eb98e91c4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7" name="Shape 1527"/>
        <p:cNvGrpSpPr/>
        <p:nvPr/>
      </p:nvGrpSpPr>
      <p:grpSpPr>
        <a:xfrm>
          <a:off x="0" y="0"/>
          <a:ext cx="0" cy="0"/>
          <a:chOff x="0" y="0"/>
          <a:chExt cx="0" cy="0"/>
        </a:xfrm>
      </p:grpSpPr>
      <p:sp>
        <p:nvSpPr>
          <p:cNvPr id="1528" name="Google Shape;1528;g2eb98e91c41_1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9" name="Google Shape;1529;g2eb98e91c41_1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5" name="Shape 1545"/>
        <p:cNvGrpSpPr/>
        <p:nvPr/>
      </p:nvGrpSpPr>
      <p:grpSpPr>
        <a:xfrm>
          <a:off x="0" y="0"/>
          <a:ext cx="0" cy="0"/>
          <a:chOff x="0" y="0"/>
          <a:chExt cx="0" cy="0"/>
        </a:xfrm>
      </p:grpSpPr>
      <p:sp>
        <p:nvSpPr>
          <p:cNvPr id="1546" name="Google Shape;1546;g21576fe10e9_0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7" name="Google Shape;1547;g21576fe10e9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3" name="Shape 1563"/>
        <p:cNvGrpSpPr/>
        <p:nvPr/>
      </p:nvGrpSpPr>
      <p:grpSpPr>
        <a:xfrm>
          <a:off x="0" y="0"/>
          <a:ext cx="0" cy="0"/>
          <a:chOff x="0" y="0"/>
          <a:chExt cx="0" cy="0"/>
        </a:xfrm>
      </p:grpSpPr>
      <p:sp>
        <p:nvSpPr>
          <p:cNvPr id="1564" name="Google Shape;1564;g21576fe10e9_0_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5" name="Google Shape;1565;g21576fe10e9_0_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2" name="Shape 1582"/>
        <p:cNvGrpSpPr/>
        <p:nvPr/>
      </p:nvGrpSpPr>
      <p:grpSpPr>
        <a:xfrm>
          <a:off x="0" y="0"/>
          <a:ext cx="0" cy="0"/>
          <a:chOff x="0" y="0"/>
          <a:chExt cx="0" cy="0"/>
        </a:xfrm>
      </p:grpSpPr>
      <p:sp>
        <p:nvSpPr>
          <p:cNvPr id="1583" name="Google Shape;1583;p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20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8" name="Shape 1588"/>
        <p:cNvGrpSpPr/>
        <p:nvPr/>
      </p:nvGrpSpPr>
      <p:grpSpPr>
        <a:xfrm>
          <a:off x="0" y="0"/>
          <a:ext cx="0" cy="0"/>
          <a:chOff x="0" y="0"/>
          <a:chExt cx="0" cy="0"/>
        </a:xfrm>
      </p:grpSpPr>
      <p:sp>
        <p:nvSpPr>
          <p:cNvPr id="1589" name="Google Shape;1589;p2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90" name="Google Shape;1590;p2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7" name="Shape 1597"/>
        <p:cNvGrpSpPr/>
        <p:nvPr/>
      </p:nvGrpSpPr>
      <p:grpSpPr>
        <a:xfrm>
          <a:off x="0" y="0"/>
          <a:ext cx="0" cy="0"/>
          <a:chOff x="0" y="0"/>
          <a:chExt cx="0" cy="0"/>
        </a:xfrm>
      </p:grpSpPr>
      <p:sp>
        <p:nvSpPr>
          <p:cNvPr id="1598" name="Google Shape;1598;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99" name="Google Shape;1599;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5" name="Shape 1605"/>
        <p:cNvGrpSpPr/>
        <p:nvPr/>
      </p:nvGrpSpPr>
      <p:grpSpPr>
        <a:xfrm>
          <a:off x="0" y="0"/>
          <a:ext cx="0" cy="0"/>
          <a:chOff x="0" y="0"/>
          <a:chExt cx="0" cy="0"/>
        </a:xfrm>
      </p:grpSpPr>
      <p:sp>
        <p:nvSpPr>
          <p:cNvPr id="1606" name="Google Shape;1606;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07" name="Google Shape;1607;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9" name="Shape 1629"/>
        <p:cNvGrpSpPr/>
        <p:nvPr/>
      </p:nvGrpSpPr>
      <p:grpSpPr>
        <a:xfrm>
          <a:off x="0" y="0"/>
          <a:ext cx="0" cy="0"/>
          <a:chOff x="0" y="0"/>
          <a:chExt cx="0" cy="0"/>
        </a:xfrm>
      </p:grpSpPr>
      <p:sp>
        <p:nvSpPr>
          <p:cNvPr id="1630" name="Google Shape;1630;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1" name="Google Shape;1631;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0" name="Shape 1640"/>
        <p:cNvGrpSpPr/>
        <p:nvPr/>
      </p:nvGrpSpPr>
      <p:grpSpPr>
        <a:xfrm>
          <a:off x="0" y="0"/>
          <a:ext cx="0" cy="0"/>
          <a:chOff x="0" y="0"/>
          <a:chExt cx="0" cy="0"/>
        </a:xfrm>
      </p:grpSpPr>
      <p:sp>
        <p:nvSpPr>
          <p:cNvPr id="1641" name="Google Shape;1641;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42" name="Google Shape;1642;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3" name="Shape 1653"/>
        <p:cNvGrpSpPr/>
        <p:nvPr/>
      </p:nvGrpSpPr>
      <p:grpSpPr>
        <a:xfrm>
          <a:off x="0" y="0"/>
          <a:ext cx="0" cy="0"/>
          <a:chOff x="0" y="0"/>
          <a:chExt cx="0" cy="0"/>
        </a:xfrm>
      </p:grpSpPr>
      <p:sp>
        <p:nvSpPr>
          <p:cNvPr id="1654" name="Google Shape;1654;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5" name="Google Shape;1655;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3" name="Shape 1663"/>
        <p:cNvGrpSpPr/>
        <p:nvPr/>
      </p:nvGrpSpPr>
      <p:grpSpPr>
        <a:xfrm>
          <a:off x="0" y="0"/>
          <a:ext cx="0" cy="0"/>
          <a:chOff x="0" y="0"/>
          <a:chExt cx="0" cy="0"/>
        </a:xfrm>
      </p:grpSpPr>
      <p:sp>
        <p:nvSpPr>
          <p:cNvPr id="1664" name="Google Shape;1664;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65" name="Google Shape;1665;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0" name="Shape 1670"/>
        <p:cNvGrpSpPr/>
        <p:nvPr/>
      </p:nvGrpSpPr>
      <p:grpSpPr>
        <a:xfrm>
          <a:off x="0" y="0"/>
          <a:ext cx="0" cy="0"/>
          <a:chOff x="0" y="0"/>
          <a:chExt cx="0" cy="0"/>
        </a:xfrm>
      </p:grpSpPr>
      <p:sp>
        <p:nvSpPr>
          <p:cNvPr id="1671" name="Google Shape;1671;p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20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8" name="Shape 1678"/>
        <p:cNvGrpSpPr/>
        <p:nvPr/>
      </p:nvGrpSpPr>
      <p:grpSpPr>
        <a:xfrm>
          <a:off x="0" y="0"/>
          <a:ext cx="0" cy="0"/>
          <a:chOff x="0" y="0"/>
          <a:chExt cx="0" cy="0"/>
        </a:xfrm>
      </p:grpSpPr>
      <p:sp>
        <p:nvSpPr>
          <p:cNvPr id="1679" name="Google Shape;1679;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80" name="Google Shape;1680;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11" name="Shape 11"/>
        <p:cNvGrpSpPr/>
        <p:nvPr/>
      </p:nvGrpSpPr>
      <p:grpSpPr>
        <a:xfrm>
          <a:off x="0" y="0"/>
          <a:ext cx="0" cy="0"/>
          <a:chOff x="0" y="0"/>
          <a:chExt cx="0" cy="0"/>
        </a:xfrm>
      </p:grpSpPr>
      <p:sp>
        <p:nvSpPr>
          <p:cNvPr id="12" name="Google Shape;12;p1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type="titleOnly">
  <p:cSld name="TITLE_ONLY">
    <p:spTree>
      <p:nvGrpSpPr>
        <p:cNvPr id="17" name="Shape 17"/>
        <p:cNvGrpSpPr/>
        <p:nvPr/>
      </p:nvGrpSpPr>
      <p:grpSpPr>
        <a:xfrm>
          <a:off x="0" y="0"/>
          <a:ext cx="0" cy="0"/>
          <a:chOff x="0" y="0"/>
          <a:chExt cx="0" cy="0"/>
        </a:xfrm>
      </p:grpSpPr>
      <p:sp>
        <p:nvSpPr>
          <p:cNvPr id="18" name="Google Shape;18;p18"/>
          <p:cNvSpPr/>
          <p:nvPr>
            <p:ph idx="2" type="pic"/>
          </p:nvPr>
        </p:nvSpPr>
        <p:spPr>
          <a:xfrm>
            <a:off x="0" y="2"/>
            <a:ext cx="12192000" cy="6857998"/>
          </a:xfrm>
          <a:prstGeom prst="rect">
            <a:avLst/>
          </a:prstGeom>
          <a:solidFill>
            <a:schemeClr val="lt1"/>
          </a:solidFill>
          <a:ln>
            <a:noFill/>
          </a:ln>
        </p:spPr>
      </p:sp>
      <p:sp>
        <p:nvSpPr>
          <p:cNvPr id="19" name="Google Shape;19;p18"/>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8"/>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SzPts val="2800"/>
              <a:buChar char="•"/>
              <a:defRPr/>
            </a:lvl1pPr>
            <a:lvl2pPr indent="-381000" lvl="1" marL="914400" algn="l">
              <a:lnSpc>
                <a:spcPct val="90000"/>
              </a:lnSpc>
              <a:spcBef>
                <a:spcPts val="500"/>
              </a:spcBef>
              <a:spcAft>
                <a:spcPts val="0"/>
              </a:spcAft>
              <a:buSzPts val="2400"/>
              <a:buChar char="•"/>
              <a:defRPr/>
            </a:lvl2pPr>
            <a:lvl3pPr indent="-355600" lvl="2" marL="1371600" algn="l">
              <a:lnSpc>
                <a:spcPct val="90000"/>
              </a:lnSpc>
              <a:spcBef>
                <a:spcPts val="500"/>
              </a:spcBef>
              <a:spcAft>
                <a:spcPts val="0"/>
              </a:spcAft>
              <a:buSzPts val="20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24" name="Google Shape;24;p2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a:lvl1pPr>
            <a:lvl2pPr indent="0" lvl="1" marL="0" marR="0" algn="r">
              <a:lnSpc>
                <a:spcPct val="100000"/>
              </a:lnSpc>
              <a:spcBef>
                <a:spcPts val="0"/>
              </a:spcBef>
              <a:spcAft>
                <a:spcPts val="0"/>
              </a:spcAft>
              <a:buClr>
                <a:srgbClr val="000000"/>
              </a:buClr>
              <a:buSzPts val="1200"/>
              <a:buFont typeface="Arial"/>
              <a:buNone/>
              <a:defRPr/>
            </a:lvl2pPr>
            <a:lvl3pPr indent="0" lvl="2" marL="0" marR="0" algn="r">
              <a:lnSpc>
                <a:spcPct val="100000"/>
              </a:lnSpc>
              <a:spcBef>
                <a:spcPts val="0"/>
              </a:spcBef>
              <a:spcAft>
                <a:spcPts val="0"/>
              </a:spcAft>
              <a:buClr>
                <a:srgbClr val="000000"/>
              </a:buClr>
              <a:buSzPts val="1200"/>
              <a:buFont typeface="Arial"/>
              <a:buNone/>
              <a:defRPr/>
            </a:lvl3pPr>
            <a:lvl4pPr indent="0" lvl="3" marL="0" marR="0" algn="r">
              <a:lnSpc>
                <a:spcPct val="100000"/>
              </a:lnSpc>
              <a:spcBef>
                <a:spcPts val="0"/>
              </a:spcBef>
              <a:spcAft>
                <a:spcPts val="0"/>
              </a:spcAft>
              <a:buClr>
                <a:srgbClr val="000000"/>
              </a:buClr>
              <a:buSzPts val="1200"/>
              <a:buFont typeface="Arial"/>
              <a:buNone/>
              <a:defRPr/>
            </a:lvl4pPr>
            <a:lvl5pPr indent="0" lvl="4" marL="0" marR="0" algn="r">
              <a:lnSpc>
                <a:spcPct val="100000"/>
              </a:lnSpc>
              <a:spcBef>
                <a:spcPts val="0"/>
              </a:spcBef>
              <a:spcAft>
                <a:spcPts val="0"/>
              </a:spcAft>
              <a:buClr>
                <a:srgbClr val="000000"/>
              </a:buClr>
              <a:buSzPts val="1200"/>
              <a:buFont typeface="Arial"/>
              <a:buNone/>
              <a:defRPr/>
            </a:lvl5pPr>
            <a:lvl6pPr indent="0" lvl="5" marL="0" marR="0" algn="r">
              <a:lnSpc>
                <a:spcPct val="100000"/>
              </a:lnSpc>
              <a:spcBef>
                <a:spcPts val="0"/>
              </a:spcBef>
              <a:spcAft>
                <a:spcPts val="0"/>
              </a:spcAft>
              <a:buClr>
                <a:srgbClr val="000000"/>
              </a:buClr>
              <a:buSzPts val="1200"/>
              <a:buFont typeface="Arial"/>
              <a:buNone/>
              <a:defRPr/>
            </a:lvl6pPr>
            <a:lvl7pPr indent="0" lvl="6" marL="0" marR="0" algn="r">
              <a:lnSpc>
                <a:spcPct val="100000"/>
              </a:lnSpc>
              <a:spcBef>
                <a:spcPts val="0"/>
              </a:spcBef>
              <a:spcAft>
                <a:spcPts val="0"/>
              </a:spcAft>
              <a:buClr>
                <a:srgbClr val="000000"/>
              </a:buClr>
              <a:buSzPts val="1200"/>
              <a:buFont typeface="Arial"/>
              <a:buNone/>
              <a:defRPr/>
            </a:lvl7pPr>
            <a:lvl8pPr indent="0" lvl="7" marL="0" marR="0" algn="r">
              <a:lnSpc>
                <a:spcPct val="100000"/>
              </a:lnSpc>
              <a:spcBef>
                <a:spcPts val="0"/>
              </a:spcBef>
              <a:spcAft>
                <a:spcPts val="0"/>
              </a:spcAft>
              <a:buClr>
                <a:srgbClr val="000000"/>
              </a:buClr>
              <a:buSzPts val="1200"/>
              <a:buFont typeface="Arial"/>
              <a:buNone/>
              <a:defRPr/>
            </a:lvl8pPr>
            <a:lvl9pPr indent="0" lvl="8" marL="0" marR="0" algn="r">
              <a:lnSpc>
                <a:spcPct val="100000"/>
              </a:lnSpc>
              <a:spcBef>
                <a:spcPts val="0"/>
              </a:spcBef>
              <a:spcAft>
                <a:spcPts val="0"/>
              </a:spcAft>
              <a:buClr>
                <a:srgbClr val="000000"/>
              </a:buClr>
              <a:buSzPts val="1200"/>
              <a:buFont typeface="Arial"/>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p:spTree>
      <p:nvGrpSpPr>
        <p:cNvPr id="27" name="Shape 27"/>
        <p:cNvGrpSpPr/>
        <p:nvPr/>
      </p:nvGrpSpPr>
      <p:grpSpPr>
        <a:xfrm>
          <a:off x="0" y="0"/>
          <a:ext cx="0" cy="0"/>
          <a:chOff x="0" y="0"/>
          <a:chExt cx="0" cy="0"/>
        </a:xfrm>
      </p:grpSpPr>
      <p:sp>
        <p:nvSpPr>
          <p:cNvPr id="28" name="Google Shape;28;p66"/>
          <p:cNvSpPr/>
          <p:nvPr/>
        </p:nvSpPr>
        <p:spPr>
          <a:xfrm>
            <a:off x="6096000" y="0"/>
            <a:ext cx="6096000"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9" name="Google Shape;29;p66"/>
          <p:cNvSpPr txBox="1"/>
          <p:nvPr>
            <p:ph type="title"/>
          </p:nvPr>
        </p:nvSpPr>
        <p:spPr>
          <a:xfrm>
            <a:off x="493986" y="365125"/>
            <a:ext cx="5002924"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66"/>
          <p:cNvSpPr txBox="1"/>
          <p:nvPr>
            <p:ph idx="1" type="body"/>
          </p:nvPr>
        </p:nvSpPr>
        <p:spPr>
          <a:xfrm>
            <a:off x="6558454"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1" name="Google Shape;31;p66"/>
          <p:cNvSpPr txBox="1"/>
          <p:nvPr>
            <p:ph idx="2" type="body"/>
          </p:nvPr>
        </p:nvSpPr>
        <p:spPr>
          <a:xfrm>
            <a:off x="493986"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2" name="Google Shape;32;p66"/>
          <p:cNvSpPr/>
          <p:nvPr>
            <p:ph idx="3" type="pic"/>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2">
    <p:spTree>
      <p:nvGrpSpPr>
        <p:cNvPr id="33" name="Shape 33"/>
        <p:cNvGrpSpPr/>
        <p:nvPr/>
      </p:nvGrpSpPr>
      <p:grpSpPr>
        <a:xfrm>
          <a:off x="0" y="0"/>
          <a:ext cx="0" cy="0"/>
          <a:chOff x="0" y="0"/>
          <a:chExt cx="0" cy="0"/>
        </a:xfrm>
      </p:grpSpPr>
      <p:sp>
        <p:nvSpPr>
          <p:cNvPr id="34" name="Google Shape;34;p67"/>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7"/>
          <p:cNvSpPr/>
          <p:nvPr/>
        </p:nvSpPr>
        <p:spPr>
          <a:xfrm>
            <a:off x="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6" name="Google Shape;36;p67"/>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 name="Google Shape;37;p67"/>
          <p:cNvSpPr/>
          <p:nvPr/>
        </p:nvSpPr>
        <p:spPr>
          <a:xfrm>
            <a:off x="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8" name="Google Shape;38;p67"/>
          <p:cNvSpPr txBox="1"/>
          <p:nvPr>
            <p:ph idx="2" type="body"/>
          </p:nvPr>
        </p:nvSpPr>
        <p:spPr>
          <a:xfrm>
            <a:off x="0"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 name="Google Shape;39;p67"/>
          <p:cNvSpPr/>
          <p:nvPr/>
        </p:nvSpPr>
        <p:spPr>
          <a:xfrm>
            <a:off x="3044811"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 name="Google Shape;40;p67"/>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1" name="Google Shape;41;p67"/>
          <p:cNvSpPr/>
          <p:nvPr/>
        </p:nvSpPr>
        <p:spPr>
          <a:xfrm>
            <a:off x="6089622"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2" name="Google Shape;42;p67"/>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3" name="Google Shape;43;p67"/>
          <p:cNvSpPr/>
          <p:nvPr/>
        </p:nvSpPr>
        <p:spPr>
          <a:xfrm>
            <a:off x="912687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4" name="Google Shape;44;p67"/>
          <p:cNvSpPr txBox="1"/>
          <p:nvPr>
            <p:ph idx="5" type="body"/>
          </p:nvPr>
        </p:nvSpPr>
        <p:spPr>
          <a:xfrm>
            <a:off x="9159943" y="4267874"/>
            <a:ext cx="3032057"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5" name="Google Shape;45;p67"/>
          <p:cNvSpPr/>
          <p:nvPr/>
        </p:nvSpPr>
        <p:spPr>
          <a:xfrm>
            <a:off x="3040680"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6" name="Google Shape;46;p67"/>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7" name="Google Shape;47;p67"/>
          <p:cNvSpPr/>
          <p:nvPr/>
        </p:nvSpPr>
        <p:spPr>
          <a:xfrm>
            <a:off x="608549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 name="Google Shape;48;p67"/>
          <p:cNvSpPr txBox="1"/>
          <p:nvPr>
            <p:ph idx="7" type="body"/>
          </p:nvPr>
        </p:nvSpPr>
        <p:spPr>
          <a:xfrm>
            <a:off x="6098246"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9" name="Google Shape;49;p67"/>
          <p:cNvSpPr/>
          <p:nvPr/>
        </p:nvSpPr>
        <p:spPr>
          <a:xfrm>
            <a:off x="9143059"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0" name="Google Shape;50;p67"/>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3">
    <p:spTree>
      <p:nvGrpSpPr>
        <p:cNvPr id="51" name="Shape 51"/>
        <p:cNvGrpSpPr/>
        <p:nvPr/>
      </p:nvGrpSpPr>
      <p:grpSpPr>
        <a:xfrm>
          <a:off x="0" y="0"/>
          <a:ext cx="0" cy="0"/>
          <a:chOff x="0" y="0"/>
          <a:chExt cx="0" cy="0"/>
        </a:xfrm>
      </p:grpSpPr>
      <p:sp>
        <p:nvSpPr>
          <p:cNvPr id="52" name="Google Shape;52;p68"/>
          <p:cNvSpPr/>
          <p:nvPr>
            <p:ph idx="2" type="pic"/>
          </p:nvPr>
        </p:nvSpPr>
        <p:spPr>
          <a:xfrm>
            <a:off x="0" y="2"/>
            <a:ext cx="12192000" cy="6857998"/>
          </a:xfrm>
          <a:prstGeom prst="rect">
            <a:avLst/>
          </a:prstGeom>
          <a:solidFill>
            <a:schemeClr val="dk1"/>
          </a:solidFill>
          <a:ln>
            <a:noFill/>
          </a:ln>
        </p:spPr>
      </p:sp>
      <p:sp>
        <p:nvSpPr>
          <p:cNvPr id="53" name="Google Shape;53;p68"/>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68"/>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4">
    <p:spTree>
      <p:nvGrpSpPr>
        <p:cNvPr id="55" name="Shape 55"/>
        <p:cNvGrpSpPr/>
        <p:nvPr/>
      </p:nvGrpSpPr>
      <p:grpSpPr>
        <a:xfrm>
          <a:off x="0" y="0"/>
          <a:ext cx="0" cy="0"/>
          <a:chOff x="0" y="0"/>
          <a:chExt cx="0" cy="0"/>
        </a:xfrm>
      </p:grpSpPr>
      <p:sp>
        <p:nvSpPr>
          <p:cNvPr id="56" name="Google Shape;56;p69"/>
          <p:cNvSpPr/>
          <p:nvPr/>
        </p:nvSpPr>
        <p:spPr>
          <a:xfrm>
            <a:off x="0" y="2232058"/>
            <a:ext cx="7308808" cy="4625942"/>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7" name="Google Shape;57;p69"/>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69"/>
          <p:cNvSpPr txBox="1"/>
          <p:nvPr>
            <p:ph idx="1" type="body"/>
          </p:nvPr>
        </p:nvSpPr>
        <p:spPr>
          <a:xfrm>
            <a:off x="493986" y="2812683"/>
            <a:ext cx="6285186"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9" name="Google Shape;59;p69"/>
          <p:cNvSpPr/>
          <p:nvPr>
            <p:ph idx="2" type="pic"/>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5">
    <p:spTree>
      <p:nvGrpSpPr>
        <p:cNvPr id="60" name="Shape 60"/>
        <p:cNvGrpSpPr/>
        <p:nvPr/>
      </p:nvGrpSpPr>
      <p:grpSpPr>
        <a:xfrm>
          <a:off x="0" y="0"/>
          <a:ext cx="0" cy="0"/>
          <a:chOff x="0" y="0"/>
          <a:chExt cx="0" cy="0"/>
        </a:xfrm>
      </p:grpSpPr>
      <p:sp>
        <p:nvSpPr>
          <p:cNvPr id="61" name="Google Shape;61;p70"/>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 name="Google Shape;62;p70"/>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70"/>
          <p:cNvSpPr txBox="1"/>
          <p:nvPr>
            <p:ph idx="1" type="body"/>
          </p:nvPr>
        </p:nvSpPr>
        <p:spPr>
          <a:xfrm>
            <a:off x="493986" y="2812683"/>
            <a:ext cx="6232635"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 name="Google Shape;64;p70"/>
          <p:cNvSpPr/>
          <p:nvPr>
            <p:ph idx="2" type="pic"/>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6">
    <p:spTree>
      <p:nvGrpSpPr>
        <p:cNvPr id="65" name="Shape 65"/>
        <p:cNvGrpSpPr/>
        <p:nvPr/>
      </p:nvGrpSpPr>
      <p:grpSpPr>
        <a:xfrm>
          <a:off x="0" y="0"/>
          <a:ext cx="0" cy="0"/>
          <a:chOff x="0" y="0"/>
          <a:chExt cx="0" cy="0"/>
        </a:xfrm>
      </p:grpSpPr>
      <p:sp>
        <p:nvSpPr>
          <p:cNvPr id="66" name="Google Shape;66;p71"/>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7" name="Google Shape;67;p71"/>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71"/>
          <p:cNvSpPr txBox="1"/>
          <p:nvPr>
            <p:ph idx="1" type="body"/>
          </p:nvPr>
        </p:nvSpPr>
        <p:spPr>
          <a:xfrm>
            <a:off x="493986" y="2812683"/>
            <a:ext cx="4389207"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9" name="Google Shape;69;p71"/>
          <p:cNvSpPr/>
          <p:nvPr>
            <p:ph idx="2" type="pic"/>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7">
    <p:spTree>
      <p:nvGrpSpPr>
        <p:cNvPr id="70" name="Shape 70"/>
        <p:cNvGrpSpPr/>
        <p:nvPr/>
      </p:nvGrpSpPr>
      <p:grpSpPr>
        <a:xfrm>
          <a:off x="0" y="0"/>
          <a:ext cx="0" cy="0"/>
          <a:chOff x="0" y="0"/>
          <a:chExt cx="0" cy="0"/>
        </a:xfrm>
      </p:grpSpPr>
      <p:sp>
        <p:nvSpPr>
          <p:cNvPr id="71" name="Google Shape;71;p72"/>
          <p:cNvSpPr/>
          <p:nvPr/>
        </p:nvSpPr>
        <p:spPr>
          <a:xfrm>
            <a:off x="-1" y="1690688"/>
            <a:ext cx="7724309" cy="280774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 name="Google Shape;72;p72"/>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72"/>
          <p:cNvSpPr txBox="1"/>
          <p:nvPr>
            <p:ph idx="1" type="body"/>
          </p:nvPr>
        </p:nvSpPr>
        <p:spPr>
          <a:xfrm>
            <a:off x="493986" y="2280745"/>
            <a:ext cx="6285186" cy="221768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 name="Google Shape;74;p72"/>
          <p:cNvSpPr/>
          <p:nvPr>
            <p:ph idx="2" type="pic"/>
          </p:nvPr>
        </p:nvSpPr>
        <p:spPr>
          <a:xfrm>
            <a:off x="7724308" y="538222"/>
            <a:ext cx="3981554" cy="5775767"/>
          </a:xfrm>
          <a:prstGeom prst="rect">
            <a:avLst/>
          </a:prstGeom>
          <a:noFill/>
          <a:ln>
            <a:noFill/>
          </a:ln>
        </p:spPr>
      </p:sp>
      <p:sp>
        <p:nvSpPr>
          <p:cNvPr id="75" name="Google Shape;75;p72"/>
          <p:cNvSpPr txBox="1"/>
          <p:nvPr>
            <p:ph idx="3" type="body"/>
          </p:nvPr>
        </p:nvSpPr>
        <p:spPr>
          <a:xfrm>
            <a:off x="493986" y="4824248"/>
            <a:ext cx="6285186" cy="145312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8">
    <p:spTree>
      <p:nvGrpSpPr>
        <p:cNvPr id="76" name="Shape 76"/>
        <p:cNvGrpSpPr/>
        <p:nvPr/>
      </p:nvGrpSpPr>
      <p:grpSpPr>
        <a:xfrm>
          <a:off x="0" y="0"/>
          <a:ext cx="0" cy="0"/>
          <a:chOff x="0" y="0"/>
          <a:chExt cx="0" cy="0"/>
        </a:xfrm>
      </p:grpSpPr>
      <p:sp>
        <p:nvSpPr>
          <p:cNvPr id="77" name="Google Shape;77;p73"/>
          <p:cNvSpPr/>
          <p:nvPr>
            <p:ph idx="2" type="pic"/>
          </p:nvPr>
        </p:nvSpPr>
        <p:spPr>
          <a:xfrm>
            <a:off x="7308808" y="2"/>
            <a:ext cx="4883192" cy="6857998"/>
          </a:xfrm>
          <a:prstGeom prst="rect">
            <a:avLst/>
          </a:prstGeom>
          <a:noFill/>
          <a:ln>
            <a:noFill/>
          </a:ln>
        </p:spPr>
      </p:sp>
      <p:sp>
        <p:nvSpPr>
          <p:cNvPr id="78" name="Google Shape;78;p73"/>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73"/>
          <p:cNvSpPr txBox="1"/>
          <p:nvPr>
            <p:ph idx="1" type="body"/>
          </p:nvPr>
        </p:nvSpPr>
        <p:spPr>
          <a:xfrm>
            <a:off x="493986" y="1690688"/>
            <a:ext cx="6285186" cy="458668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0" name="Google Shape;80;p73"/>
          <p:cNvSpPr/>
          <p:nvPr/>
        </p:nvSpPr>
        <p:spPr>
          <a:xfrm>
            <a:off x="10098212" y="476421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1" name="Google Shape;81;p73"/>
          <p:cNvSpPr txBox="1"/>
          <p:nvPr>
            <p:ph idx="3" type="body"/>
          </p:nvPr>
        </p:nvSpPr>
        <p:spPr>
          <a:xfrm>
            <a:off x="10098212" y="4764211"/>
            <a:ext cx="2093788"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9">
    <p:spTree>
      <p:nvGrpSpPr>
        <p:cNvPr id="82" name="Shape 82"/>
        <p:cNvGrpSpPr/>
        <p:nvPr/>
      </p:nvGrpSpPr>
      <p:grpSpPr>
        <a:xfrm>
          <a:off x="0" y="0"/>
          <a:ext cx="0" cy="0"/>
          <a:chOff x="0" y="0"/>
          <a:chExt cx="0" cy="0"/>
        </a:xfrm>
      </p:grpSpPr>
      <p:sp>
        <p:nvSpPr>
          <p:cNvPr id="83" name="Google Shape;83;p74"/>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74"/>
          <p:cNvSpPr txBox="1"/>
          <p:nvPr>
            <p:ph idx="1" type="body"/>
          </p:nvPr>
        </p:nvSpPr>
        <p:spPr>
          <a:xfrm>
            <a:off x="493985" y="1690688"/>
            <a:ext cx="3894081" cy="4612492"/>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5" name="Google Shape;85;p74"/>
          <p:cNvSpPr/>
          <p:nvPr>
            <p:ph idx="2" type="pic"/>
          </p:nvPr>
        </p:nvSpPr>
        <p:spPr>
          <a:xfrm>
            <a:off x="4758955" y="1690686"/>
            <a:ext cx="2093788" cy="2518706"/>
          </a:xfrm>
          <a:prstGeom prst="rect">
            <a:avLst/>
          </a:prstGeom>
          <a:noFill/>
          <a:ln>
            <a:noFill/>
          </a:ln>
        </p:spPr>
      </p:sp>
      <p:sp>
        <p:nvSpPr>
          <p:cNvPr id="86" name="Google Shape;86;p74"/>
          <p:cNvSpPr/>
          <p:nvPr/>
        </p:nvSpPr>
        <p:spPr>
          <a:xfrm>
            <a:off x="4758956" y="4209394"/>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7" name="Google Shape;87;p74"/>
          <p:cNvSpPr txBox="1"/>
          <p:nvPr>
            <p:ph idx="3" type="body"/>
          </p:nvPr>
        </p:nvSpPr>
        <p:spPr>
          <a:xfrm>
            <a:off x="4758956" y="4209393"/>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8" name="Google Shape;88;p74"/>
          <p:cNvSpPr/>
          <p:nvPr>
            <p:ph idx="4" type="pic"/>
          </p:nvPr>
        </p:nvSpPr>
        <p:spPr>
          <a:xfrm>
            <a:off x="7223631" y="1690685"/>
            <a:ext cx="2093788" cy="2518706"/>
          </a:xfrm>
          <a:prstGeom prst="rect">
            <a:avLst/>
          </a:prstGeom>
          <a:noFill/>
          <a:ln>
            <a:noFill/>
          </a:ln>
        </p:spPr>
      </p:sp>
      <p:sp>
        <p:nvSpPr>
          <p:cNvPr id="89" name="Google Shape;89;p74"/>
          <p:cNvSpPr/>
          <p:nvPr/>
        </p:nvSpPr>
        <p:spPr>
          <a:xfrm>
            <a:off x="7223632" y="4209393"/>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 name="Google Shape;90;p74"/>
          <p:cNvSpPr txBox="1"/>
          <p:nvPr>
            <p:ph idx="5" type="body"/>
          </p:nvPr>
        </p:nvSpPr>
        <p:spPr>
          <a:xfrm>
            <a:off x="7223632" y="4209392"/>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1" name="Google Shape;91;p74"/>
          <p:cNvSpPr/>
          <p:nvPr>
            <p:ph idx="6" type="pic"/>
          </p:nvPr>
        </p:nvSpPr>
        <p:spPr>
          <a:xfrm>
            <a:off x="9688307" y="1690684"/>
            <a:ext cx="2093788" cy="2518706"/>
          </a:xfrm>
          <a:prstGeom prst="rect">
            <a:avLst/>
          </a:prstGeom>
          <a:noFill/>
          <a:ln>
            <a:noFill/>
          </a:ln>
        </p:spPr>
      </p:sp>
      <p:sp>
        <p:nvSpPr>
          <p:cNvPr id="92" name="Google Shape;92;p74"/>
          <p:cNvSpPr/>
          <p:nvPr/>
        </p:nvSpPr>
        <p:spPr>
          <a:xfrm>
            <a:off x="9688308" y="420939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3" name="Google Shape;93;p74"/>
          <p:cNvSpPr txBox="1"/>
          <p:nvPr>
            <p:ph idx="7" type="body"/>
          </p:nvPr>
        </p:nvSpPr>
        <p:spPr>
          <a:xfrm>
            <a:off x="9688308" y="4209391"/>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0">
    <p:spTree>
      <p:nvGrpSpPr>
        <p:cNvPr id="94" name="Shape 94"/>
        <p:cNvGrpSpPr/>
        <p:nvPr/>
      </p:nvGrpSpPr>
      <p:grpSpPr>
        <a:xfrm>
          <a:off x="0" y="0"/>
          <a:ext cx="0" cy="0"/>
          <a:chOff x="0" y="0"/>
          <a:chExt cx="0" cy="0"/>
        </a:xfrm>
      </p:grpSpPr>
      <p:sp>
        <p:nvSpPr>
          <p:cNvPr id="95" name="Google Shape;95;p75"/>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75"/>
          <p:cNvSpPr/>
          <p:nvPr/>
        </p:nvSpPr>
        <p:spPr>
          <a:xfrm>
            <a:off x="0"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7" name="Google Shape;97;p75"/>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8" name="Google Shape;98;p75"/>
          <p:cNvSpPr/>
          <p:nvPr/>
        </p:nvSpPr>
        <p:spPr>
          <a:xfrm>
            <a:off x="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9" name="Google Shape;99;p75"/>
          <p:cNvSpPr txBox="1"/>
          <p:nvPr>
            <p:ph idx="2" type="body"/>
          </p:nvPr>
        </p:nvSpPr>
        <p:spPr>
          <a:xfrm>
            <a:off x="0"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0" name="Google Shape;100;p75"/>
          <p:cNvSpPr/>
          <p:nvPr/>
        </p:nvSpPr>
        <p:spPr>
          <a:xfrm>
            <a:off x="3044811"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1" name="Google Shape;101;p75"/>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2" name="Google Shape;102;p75"/>
          <p:cNvSpPr/>
          <p:nvPr/>
        </p:nvSpPr>
        <p:spPr>
          <a:xfrm>
            <a:off x="6089622"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3" name="Google Shape;103;p75"/>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75"/>
          <p:cNvSpPr/>
          <p:nvPr/>
        </p:nvSpPr>
        <p:spPr>
          <a:xfrm>
            <a:off x="9134998"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5" name="Google Shape;105;p75"/>
          <p:cNvSpPr txBox="1"/>
          <p:nvPr>
            <p:ph idx="5" type="body"/>
          </p:nvPr>
        </p:nvSpPr>
        <p:spPr>
          <a:xfrm>
            <a:off x="9147189"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6" name="Google Shape;106;p75"/>
          <p:cNvSpPr/>
          <p:nvPr/>
        </p:nvSpPr>
        <p:spPr>
          <a:xfrm>
            <a:off x="3040680"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7" name="Google Shape;107;p75"/>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8" name="Google Shape;108;p75"/>
          <p:cNvSpPr/>
          <p:nvPr/>
        </p:nvSpPr>
        <p:spPr>
          <a:xfrm>
            <a:off x="608549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9" name="Google Shape;109;p75"/>
          <p:cNvSpPr txBox="1"/>
          <p:nvPr>
            <p:ph idx="7" type="body"/>
          </p:nvPr>
        </p:nvSpPr>
        <p:spPr>
          <a:xfrm>
            <a:off x="6098246"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10" name="Google Shape;110;p75"/>
          <p:cNvSpPr/>
          <p:nvPr/>
        </p:nvSpPr>
        <p:spPr>
          <a:xfrm>
            <a:off x="9143059"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1" name="Google Shape;111;p75"/>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1">
    <p:bg>
      <p:bgPr>
        <a:solidFill>
          <a:srgbClr val="FF003C"/>
        </a:solidFill>
      </p:bgPr>
    </p:bg>
    <p:spTree>
      <p:nvGrpSpPr>
        <p:cNvPr id="112" name="Shape 112"/>
        <p:cNvGrpSpPr/>
        <p:nvPr/>
      </p:nvGrpSpPr>
      <p:grpSpPr>
        <a:xfrm>
          <a:off x="0" y="0"/>
          <a:ext cx="0" cy="0"/>
          <a:chOff x="0" y="0"/>
          <a:chExt cx="0" cy="0"/>
        </a:xfrm>
      </p:grpSpPr>
      <p:sp>
        <p:nvSpPr>
          <p:cNvPr id="113" name="Google Shape;113;p76"/>
          <p:cNvSpPr txBox="1"/>
          <p:nvPr>
            <p:ph type="title"/>
          </p:nvPr>
        </p:nvSpPr>
        <p:spPr>
          <a:xfrm>
            <a:off x="493985" y="365125"/>
            <a:ext cx="8912773" cy="265134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14" name="Google Shape;114;p76"/>
          <p:cNvPicPr preferRelativeResize="0"/>
          <p:nvPr/>
        </p:nvPicPr>
        <p:blipFill rotWithShape="1">
          <a:blip r:embed="rId2">
            <a:alphaModFix/>
          </a:blip>
          <a:srcRect b="0" l="0" r="0" t="0"/>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115" name="Shape 115"/>
        <p:cNvGrpSpPr/>
        <p:nvPr/>
      </p:nvGrpSpPr>
      <p:grpSpPr>
        <a:xfrm>
          <a:off x="0" y="0"/>
          <a:ext cx="0" cy="0"/>
          <a:chOff x="0" y="0"/>
          <a:chExt cx="0" cy="0"/>
        </a:xfrm>
      </p:grpSpPr>
      <p:sp>
        <p:nvSpPr>
          <p:cNvPr id="116" name="Google Shape;116;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1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1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122" name="Shape 122"/>
        <p:cNvGrpSpPr/>
        <p:nvPr/>
      </p:nvGrpSpPr>
      <p:grpSpPr>
        <a:xfrm>
          <a:off x="0" y="0"/>
          <a:ext cx="0" cy="0"/>
          <a:chOff x="0" y="0"/>
          <a:chExt cx="0" cy="0"/>
        </a:xfrm>
      </p:grpSpPr>
      <p:sp>
        <p:nvSpPr>
          <p:cNvPr id="123" name="Google Shape;123;p1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1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5" name="Google Shape;125;p1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p1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7" name="Google Shape;127;p1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131" name="Shape 131"/>
        <p:cNvGrpSpPr/>
        <p:nvPr/>
      </p:nvGrpSpPr>
      <p:grpSpPr>
        <a:xfrm>
          <a:off x="0" y="0"/>
          <a:ext cx="0" cy="0"/>
          <a:chOff x="0" y="0"/>
          <a:chExt cx="0" cy="0"/>
        </a:xfrm>
      </p:grpSpPr>
      <p:sp>
        <p:nvSpPr>
          <p:cNvPr id="132" name="Google Shape;132;p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2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4" name="Google Shape;134;p2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5" name="Google Shape;135;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138" name="Shape 138"/>
        <p:cNvGrpSpPr/>
        <p:nvPr/>
      </p:nvGrpSpPr>
      <p:grpSpPr>
        <a:xfrm>
          <a:off x="0" y="0"/>
          <a:ext cx="0" cy="0"/>
          <a:chOff x="0" y="0"/>
          <a:chExt cx="0" cy="0"/>
        </a:xfrm>
      </p:grpSpPr>
      <p:sp>
        <p:nvSpPr>
          <p:cNvPr id="139" name="Google Shape;139;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21"/>
          <p:cNvSpPr/>
          <p:nvPr>
            <p:ph idx="2" type="pic"/>
          </p:nvPr>
        </p:nvSpPr>
        <p:spPr>
          <a:xfrm>
            <a:off x="5183188" y="987425"/>
            <a:ext cx="6172200" cy="4873625"/>
          </a:xfrm>
          <a:prstGeom prst="rect">
            <a:avLst/>
          </a:prstGeom>
          <a:noFill/>
          <a:ln>
            <a:noFill/>
          </a:ln>
        </p:spPr>
      </p:sp>
      <p:sp>
        <p:nvSpPr>
          <p:cNvPr id="141" name="Google Shape;141;p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2" name="Google Shape;142;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145" name="Shape 145"/>
        <p:cNvGrpSpPr/>
        <p:nvPr/>
      </p:nvGrpSpPr>
      <p:grpSpPr>
        <a:xfrm>
          <a:off x="0" y="0"/>
          <a:ext cx="0" cy="0"/>
          <a:chOff x="0" y="0"/>
          <a:chExt cx="0" cy="0"/>
        </a:xfrm>
      </p:grpSpPr>
      <p:sp>
        <p:nvSpPr>
          <p:cNvPr id="146" name="Google Shape;146;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2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151" name="Shape 151"/>
        <p:cNvGrpSpPr/>
        <p:nvPr/>
      </p:nvGrpSpPr>
      <p:grpSpPr>
        <a:xfrm>
          <a:off x="0" y="0"/>
          <a:ext cx="0" cy="0"/>
          <a:chOff x="0" y="0"/>
          <a:chExt cx="0" cy="0"/>
        </a:xfrm>
      </p:grpSpPr>
      <p:sp>
        <p:nvSpPr>
          <p:cNvPr id="152" name="Google Shape;152;p2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2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Tylko tytuł">
    <p:spTree>
      <p:nvGrpSpPr>
        <p:cNvPr id="163" name="Shape 163"/>
        <p:cNvGrpSpPr/>
        <p:nvPr/>
      </p:nvGrpSpPr>
      <p:grpSpPr>
        <a:xfrm>
          <a:off x="0" y="0"/>
          <a:ext cx="0" cy="0"/>
          <a:chOff x="0" y="0"/>
          <a:chExt cx="0" cy="0"/>
        </a:xfrm>
      </p:grpSpPr>
      <p:sp>
        <p:nvSpPr>
          <p:cNvPr id="164" name="Google Shape;164;p207"/>
          <p:cNvSpPr/>
          <p:nvPr>
            <p:ph idx="2" type="pic"/>
          </p:nvPr>
        </p:nvSpPr>
        <p:spPr>
          <a:xfrm>
            <a:off x="0" y="2"/>
            <a:ext cx="12192000" cy="6857998"/>
          </a:xfrm>
          <a:prstGeom prst="rect">
            <a:avLst/>
          </a:prstGeom>
          <a:solidFill>
            <a:schemeClr val="lt1"/>
          </a:solidFill>
          <a:ln>
            <a:noFill/>
          </a:ln>
        </p:spPr>
      </p:sp>
      <p:sp>
        <p:nvSpPr>
          <p:cNvPr id="165" name="Google Shape;165;p207"/>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207"/>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p:spTree>
      <p:nvGrpSpPr>
        <p:cNvPr id="167" name="Shape 167"/>
        <p:cNvGrpSpPr/>
        <p:nvPr/>
      </p:nvGrpSpPr>
      <p:grpSpPr>
        <a:xfrm>
          <a:off x="0" y="0"/>
          <a:ext cx="0" cy="0"/>
          <a:chOff x="0" y="0"/>
          <a:chExt cx="0" cy="0"/>
        </a:xfrm>
      </p:grpSpPr>
      <p:sp>
        <p:nvSpPr>
          <p:cNvPr id="168" name="Google Shape;168;p264"/>
          <p:cNvSpPr/>
          <p:nvPr>
            <p:ph idx="2" type="pic"/>
          </p:nvPr>
        </p:nvSpPr>
        <p:spPr>
          <a:xfrm>
            <a:off x="0" y="2"/>
            <a:ext cx="12192000" cy="6857998"/>
          </a:xfrm>
          <a:prstGeom prst="rect">
            <a:avLst/>
          </a:prstGeom>
          <a:solidFill>
            <a:schemeClr val="dk1"/>
          </a:solidFill>
          <a:ln>
            <a:noFill/>
          </a:ln>
        </p:spPr>
      </p:sp>
      <p:sp>
        <p:nvSpPr>
          <p:cNvPr id="169" name="Google Shape;169;p264"/>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p264"/>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2">
    <p:spTree>
      <p:nvGrpSpPr>
        <p:cNvPr id="171" name="Shape 171"/>
        <p:cNvGrpSpPr/>
        <p:nvPr/>
      </p:nvGrpSpPr>
      <p:grpSpPr>
        <a:xfrm>
          <a:off x="0" y="0"/>
          <a:ext cx="0" cy="0"/>
          <a:chOff x="0" y="0"/>
          <a:chExt cx="0" cy="0"/>
        </a:xfrm>
      </p:grpSpPr>
      <p:sp>
        <p:nvSpPr>
          <p:cNvPr id="172" name="Google Shape;172;p265"/>
          <p:cNvSpPr/>
          <p:nvPr/>
        </p:nvSpPr>
        <p:spPr>
          <a:xfrm>
            <a:off x="6096000" y="0"/>
            <a:ext cx="6096000"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3" name="Google Shape;173;p265"/>
          <p:cNvSpPr txBox="1"/>
          <p:nvPr>
            <p:ph type="title"/>
          </p:nvPr>
        </p:nvSpPr>
        <p:spPr>
          <a:xfrm>
            <a:off x="493986" y="365125"/>
            <a:ext cx="5002924"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 name="Google Shape;174;p265"/>
          <p:cNvSpPr txBox="1"/>
          <p:nvPr>
            <p:ph idx="1" type="body"/>
          </p:nvPr>
        </p:nvSpPr>
        <p:spPr>
          <a:xfrm>
            <a:off x="6558454"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5" name="Google Shape;175;p265"/>
          <p:cNvSpPr txBox="1"/>
          <p:nvPr>
            <p:ph idx="2" type="body"/>
          </p:nvPr>
        </p:nvSpPr>
        <p:spPr>
          <a:xfrm>
            <a:off x="493986"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6" name="Google Shape;176;p265"/>
          <p:cNvSpPr/>
          <p:nvPr>
            <p:ph idx="3" type="pic"/>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3">
    <p:spTree>
      <p:nvGrpSpPr>
        <p:cNvPr id="177" name="Shape 177"/>
        <p:cNvGrpSpPr/>
        <p:nvPr/>
      </p:nvGrpSpPr>
      <p:grpSpPr>
        <a:xfrm>
          <a:off x="0" y="0"/>
          <a:ext cx="0" cy="0"/>
          <a:chOff x="0" y="0"/>
          <a:chExt cx="0" cy="0"/>
        </a:xfrm>
      </p:grpSpPr>
      <p:sp>
        <p:nvSpPr>
          <p:cNvPr id="178" name="Google Shape;178;p266"/>
          <p:cNvSpPr/>
          <p:nvPr/>
        </p:nvSpPr>
        <p:spPr>
          <a:xfrm>
            <a:off x="0" y="2232058"/>
            <a:ext cx="7308808" cy="4625942"/>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9" name="Google Shape;179;p266"/>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 name="Google Shape;180;p266"/>
          <p:cNvSpPr txBox="1"/>
          <p:nvPr>
            <p:ph idx="1" type="body"/>
          </p:nvPr>
        </p:nvSpPr>
        <p:spPr>
          <a:xfrm>
            <a:off x="493986" y="2812683"/>
            <a:ext cx="6285186"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1" name="Google Shape;181;p266"/>
          <p:cNvSpPr/>
          <p:nvPr>
            <p:ph idx="2" type="pic"/>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4">
    <p:spTree>
      <p:nvGrpSpPr>
        <p:cNvPr id="182" name="Shape 182"/>
        <p:cNvGrpSpPr/>
        <p:nvPr/>
      </p:nvGrpSpPr>
      <p:grpSpPr>
        <a:xfrm>
          <a:off x="0" y="0"/>
          <a:ext cx="0" cy="0"/>
          <a:chOff x="0" y="0"/>
          <a:chExt cx="0" cy="0"/>
        </a:xfrm>
      </p:grpSpPr>
      <p:sp>
        <p:nvSpPr>
          <p:cNvPr id="183" name="Google Shape;183;p267"/>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84" name="Google Shape;184;p267"/>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267"/>
          <p:cNvSpPr txBox="1"/>
          <p:nvPr>
            <p:ph idx="1" type="body"/>
          </p:nvPr>
        </p:nvSpPr>
        <p:spPr>
          <a:xfrm>
            <a:off x="493986" y="2812683"/>
            <a:ext cx="6232635"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6" name="Google Shape;186;p267"/>
          <p:cNvSpPr/>
          <p:nvPr>
            <p:ph idx="2" type="pic"/>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5">
    <p:spTree>
      <p:nvGrpSpPr>
        <p:cNvPr id="187" name="Shape 187"/>
        <p:cNvGrpSpPr/>
        <p:nvPr/>
      </p:nvGrpSpPr>
      <p:grpSpPr>
        <a:xfrm>
          <a:off x="0" y="0"/>
          <a:ext cx="0" cy="0"/>
          <a:chOff x="0" y="0"/>
          <a:chExt cx="0" cy="0"/>
        </a:xfrm>
      </p:grpSpPr>
      <p:sp>
        <p:nvSpPr>
          <p:cNvPr id="188" name="Google Shape;188;p268"/>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89" name="Google Shape;189;p268"/>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268"/>
          <p:cNvSpPr txBox="1"/>
          <p:nvPr>
            <p:ph idx="1" type="body"/>
          </p:nvPr>
        </p:nvSpPr>
        <p:spPr>
          <a:xfrm>
            <a:off x="493986" y="2812683"/>
            <a:ext cx="4389207"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1" name="Google Shape;191;p268"/>
          <p:cNvSpPr/>
          <p:nvPr>
            <p:ph idx="2" type="pic"/>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6">
    <p:spTree>
      <p:nvGrpSpPr>
        <p:cNvPr id="192" name="Shape 192"/>
        <p:cNvGrpSpPr/>
        <p:nvPr/>
      </p:nvGrpSpPr>
      <p:grpSpPr>
        <a:xfrm>
          <a:off x="0" y="0"/>
          <a:ext cx="0" cy="0"/>
          <a:chOff x="0" y="0"/>
          <a:chExt cx="0" cy="0"/>
        </a:xfrm>
      </p:grpSpPr>
      <p:sp>
        <p:nvSpPr>
          <p:cNvPr id="193" name="Google Shape;193;p269"/>
          <p:cNvSpPr/>
          <p:nvPr/>
        </p:nvSpPr>
        <p:spPr>
          <a:xfrm>
            <a:off x="-1" y="1690688"/>
            <a:ext cx="7724309" cy="280774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94" name="Google Shape;194;p269"/>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5" name="Google Shape;195;p269"/>
          <p:cNvSpPr txBox="1"/>
          <p:nvPr>
            <p:ph idx="1" type="body"/>
          </p:nvPr>
        </p:nvSpPr>
        <p:spPr>
          <a:xfrm>
            <a:off x="493986" y="2280745"/>
            <a:ext cx="6285186" cy="221768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6" name="Google Shape;196;p269"/>
          <p:cNvSpPr/>
          <p:nvPr>
            <p:ph idx="2" type="pic"/>
          </p:nvPr>
        </p:nvSpPr>
        <p:spPr>
          <a:xfrm>
            <a:off x="7724308" y="538222"/>
            <a:ext cx="3981554" cy="5775767"/>
          </a:xfrm>
          <a:prstGeom prst="rect">
            <a:avLst/>
          </a:prstGeom>
          <a:noFill/>
          <a:ln>
            <a:noFill/>
          </a:ln>
        </p:spPr>
      </p:sp>
      <p:sp>
        <p:nvSpPr>
          <p:cNvPr id="197" name="Google Shape;197;p269"/>
          <p:cNvSpPr txBox="1"/>
          <p:nvPr>
            <p:ph idx="3" type="body"/>
          </p:nvPr>
        </p:nvSpPr>
        <p:spPr>
          <a:xfrm>
            <a:off x="493986" y="4824248"/>
            <a:ext cx="6285186" cy="145312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7">
    <p:spTree>
      <p:nvGrpSpPr>
        <p:cNvPr id="198" name="Shape 198"/>
        <p:cNvGrpSpPr/>
        <p:nvPr/>
      </p:nvGrpSpPr>
      <p:grpSpPr>
        <a:xfrm>
          <a:off x="0" y="0"/>
          <a:ext cx="0" cy="0"/>
          <a:chOff x="0" y="0"/>
          <a:chExt cx="0" cy="0"/>
        </a:xfrm>
      </p:grpSpPr>
      <p:sp>
        <p:nvSpPr>
          <p:cNvPr id="199" name="Google Shape;199;p270"/>
          <p:cNvSpPr/>
          <p:nvPr>
            <p:ph idx="2" type="pic"/>
          </p:nvPr>
        </p:nvSpPr>
        <p:spPr>
          <a:xfrm>
            <a:off x="7308808" y="2"/>
            <a:ext cx="4883192" cy="6857998"/>
          </a:xfrm>
          <a:prstGeom prst="rect">
            <a:avLst/>
          </a:prstGeom>
          <a:noFill/>
          <a:ln>
            <a:noFill/>
          </a:ln>
        </p:spPr>
      </p:sp>
      <p:sp>
        <p:nvSpPr>
          <p:cNvPr id="200" name="Google Shape;200;p270"/>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1" name="Google Shape;201;p270"/>
          <p:cNvSpPr txBox="1"/>
          <p:nvPr>
            <p:ph idx="1" type="body"/>
          </p:nvPr>
        </p:nvSpPr>
        <p:spPr>
          <a:xfrm>
            <a:off x="493986" y="1690688"/>
            <a:ext cx="6285186" cy="458668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02" name="Google Shape;202;p270"/>
          <p:cNvSpPr/>
          <p:nvPr/>
        </p:nvSpPr>
        <p:spPr>
          <a:xfrm>
            <a:off x="10098212" y="476421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3" name="Google Shape;203;p270"/>
          <p:cNvSpPr txBox="1"/>
          <p:nvPr>
            <p:ph idx="3" type="body"/>
          </p:nvPr>
        </p:nvSpPr>
        <p:spPr>
          <a:xfrm>
            <a:off x="10098212" y="4764211"/>
            <a:ext cx="2093788"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8">
    <p:spTree>
      <p:nvGrpSpPr>
        <p:cNvPr id="204" name="Shape 204"/>
        <p:cNvGrpSpPr/>
        <p:nvPr/>
      </p:nvGrpSpPr>
      <p:grpSpPr>
        <a:xfrm>
          <a:off x="0" y="0"/>
          <a:ext cx="0" cy="0"/>
          <a:chOff x="0" y="0"/>
          <a:chExt cx="0" cy="0"/>
        </a:xfrm>
      </p:grpSpPr>
      <p:sp>
        <p:nvSpPr>
          <p:cNvPr id="205" name="Google Shape;205;p271"/>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271"/>
          <p:cNvSpPr txBox="1"/>
          <p:nvPr>
            <p:ph idx="1" type="body"/>
          </p:nvPr>
        </p:nvSpPr>
        <p:spPr>
          <a:xfrm>
            <a:off x="493985" y="1690688"/>
            <a:ext cx="3894081" cy="4612492"/>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07" name="Google Shape;207;p271"/>
          <p:cNvSpPr/>
          <p:nvPr>
            <p:ph idx="2" type="pic"/>
          </p:nvPr>
        </p:nvSpPr>
        <p:spPr>
          <a:xfrm>
            <a:off x="4758955" y="1690686"/>
            <a:ext cx="2093788" cy="2518706"/>
          </a:xfrm>
          <a:prstGeom prst="rect">
            <a:avLst/>
          </a:prstGeom>
          <a:noFill/>
          <a:ln>
            <a:noFill/>
          </a:ln>
        </p:spPr>
      </p:sp>
      <p:sp>
        <p:nvSpPr>
          <p:cNvPr id="208" name="Google Shape;208;p271"/>
          <p:cNvSpPr/>
          <p:nvPr/>
        </p:nvSpPr>
        <p:spPr>
          <a:xfrm>
            <a:off x="4758956" y="4209394"/>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9" name="Google Shape;209;p271"/>
          <p:cNvSpPr txBox="1"/>
          <p:nvPr>
            <p:ph idx="3" type="body"/>
          </p:nvPr>
        </p:nvSpPr>
        <p:spPr>
          <a:xfrm>
            <a:off x="4758956" y="4209393"/>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10" name="Google Shape;210;p271"/>
          <p:cNvSpPr/>
          <p:nvPr>
            <p:ph idx="4" type="pic"/>
          </p:nvPr>
        </p:nvSpPr>
        <p:spPr>
          <a:xfrm>
            <a:off x="7223631" y="1690685"/>
            <a:ext cx="2093788" cy="2518706"/>
          </a:xfrm>
          <a:prstGeom prst="rect">
            <a:avLst/>
          </a:prstGeom>
          <a:noFill/>
          <a:ln>
            <a:noFill/>
          </a:ln>
        </p:spPr>
      </p:sp>
      <p:sp>
        <p:nvSpPr>
          <p:cNvPr id="211" name="Google Shape;211;p271"/>
          <p:cNvSpPr/>
          <p:nvPr/>
        </p:nvSpPr>
        <p:spPr>
          <a:xfrm>
            <a:off x="7223632" y="4209393"/>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2" name="Google Shape;212;p271"/>
          <p:cNvSpPr txBox="1"/>
          <p:nvPr>
            <p:ph idx="5" type="body"/>
          </p:nvPr>
        </p:nvSpPr>
        <p:spPr>
          <a:xfrm>
            <a:off x="7223632" y="4209392"/>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13" name="Google Shape;213;p271"/>
          <p:cNvSpPr/>
          <p:nvPr>
            <p:ph idx="6" type="pic"/>
          </p:nvPr>
        </p:nvSpPr>
        <p:spPr>
          <a:xfrm>
            <a:off x="9688307" y="1690684"/>
            <a:ext cx="2093788" cy="2518706"/>
          </a:xfrm>
          <a:prstGeom prst="rect">
            <a:avLst/>
          </a:prstGeom>
          <a:noFill/>
          <a:ln>
            <a:noFill/>
          </a:ln>
        </p:spPr>
      </p:sp>
      <p:sp>
        <p:nvSpPr>
          <p:cNvPr id="214" name="Google Shape;214;p271"/>
          <p:cNvSpPr/>
          <p:nvPr/>
        </p:nvSpPr>
        <p:spPr>
          <a:xfrm>
            <a:off x="9688308" y="420939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5" name="Google Shape;215;p271"/>
          <p:cNvSpPr txBox="1"/>
          <p:nvPr>
            <p:ph idx="7" type="body"/>
          </p:nvPr>
        </p:nvSpPr>
        <p:spPr>
          <a:xfrm>
            <a:off x="9688308" y="4209391"/>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9">
    <p:spTree>
      <p:nvGrpSpPr>
        <p:cNvPr id="216" name="Shape 216"/>
        <p:cNvGrpSpPr/>
        <p:nvPr/>
      </p:nvGrpSpPr>
      <p:grpSpPr>
        <a:xfrm>
          <a:off x="0" y="0"/>
          <a:ext cx="0" cy="0"/>
          <a:chOff x="0" y="0"/>
          <a:chExt cx="0" cy="0"/>
        </a:xfrm>
      </p:grpSpPr>
      <p:sp>
        <p:nvSpPr>
          <p:cNvPr id="217" name="Google Shape;217;p272"/>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8" name="Google Shape;218;p272"/>
          <p:cNvSpPr/>
          <p:nvPr/>
        </p:nvSpPr>
        <p:spPr>
          <a:xfrm>
            <a:off x="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9" name="Google Shape;219;p272"/>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20" name="Google Shape;220;p272"/>
          <p:cNvSpPr/>
          <p:nvPr/>
        </p:nvSpPr>
        <p:spPr>
          <a:xfrm>
            <a:off x="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1" name="Google Shape;221;p272"/>
          <p:cNvSpPr txBox="1"/>
          <p:nvPr>
            <p:ph idx="2" type="body"/>
          </p:nvPr>
        </p:nvSpPr>
        <p:spPr>
          <a:xfrm>
            <a:off x="0"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22" name="Google Shape;222;p272"/>
          <p:cNvSpPr/>
          <p:nvPr/>
        </p:nvSpPr>
        <p:spPr>
          <a:xfrm>
            <a:off x="3044811"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3" name="Google Shape;223;p272"/>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24" name="Google Shape;224;p272"/>
          <p:cNvSpPr/>
          <p:nvPr/>
        </p:nvSpPr>
        <p:spPr>
          <a:xfrm>
            <a:off x="6089622"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5" name="Google Shape;225;p272"/>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26" name="Google Shape;226;p272"/>
          <p:cNvSpPr/>
          <p:nvPr/>
        </p:nvSpPr>
        <p:spPr>
          <a:xfrm>
            <a:off x="912687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7" name="Google Shape;227;p272"/>
          <p:cNvSpPr txBox="1"/>
          <p:nvPr>
            <p:ph idx="5" type="body"/>
          </p:nvPr>
        </p:nvSpPr>
        <p:spPr>
          <a:xfrm>
            <a:off x="9159943" y="4267874"/>
            <a:ext cx="3032057"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28" name="Google Shape;228;p272"/>
          <p:cNvSpPr/>
          <p:nvPr/>
        </p:nvSpPr>
        <p:spPr>
          <a:xfrm>
            <a:off x="3040680"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9" name="Google Shape;229;p272"/>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30" name="Google Shape;230;p272"/>
          <p:cNvSpPr/>
          <p:nvPr/>
        </p:nvSpPr>
        <p:spPr>
          <a:xfrm>
            <a:off x="608549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1" name="Google Shape;231;p272"/>
          <p:cNvSpPr txBox="1"/>
          <p:nvPr>
            <p:ph idx="7" type="body"/>
          </p:nvPr>
        </p:nvSpPr>
        <p:spPr>
          <a:xfrm>
            <a:off x="6098246"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32" name="Google Shape;232;p272"/>
          <p:cNvSpPr/>
          <p:nvPr/>
        </p:nvSpPr>
        <p:spPr>
          <a:xfrm>
            <a:off x="9143059"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3" name="Google Shape;233;p272"/>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0">
    <p:spTree>
      <p:nvGrpSpPr>
        <p:cNvPr id="234" name="Shape 234"/>
        <p:cNvGrpSpPr/>
        <p:nvPr/>
      </p:nvGrpSpPr>
      <p:grpSpPr>
        <a:xfrm>
          <a:off x="0" y="0"/>
          <a:ext cx="0" cy="0"/>
          <a:chOff x="0" y="0"/>
          <a:chExt cx="0" cy="0"/>
        </a:xfrm>
      </p:grpSpPr>
      <p:sp>
        <p:nvSpPr>
          <p:cNvPr id="235" name="Google Shape;235;p273"/>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6" name="Google Shape;236;p273"/>
          <p:cNvSpPr/>
          <p:nvPr/>
        </p:nvSpPr>
        <p:spPr>
          <a:xfrm>
            <a:off x="0"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7" name="Google Shape;237;p273"/>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38" name="Google Shape;238;p273"/>
          <p:cNvSpPr/>
          <p:nvPr/>
        </p:nvSpPr>
        <p:spPr>
          <a:xfrm>
            <a:off x="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9" name="Google Shape;239;p273"/>
          <p:cNvSpPr txBox="1"/>
          <p:nvPr>
            <p:ph idx="2" type="body"/>
          </p:nvPr>
        </p:nvSpPr>
        <p:spPr>
          <a:xfrm>
            <a:off x="0"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0" name="Google Shape;240;p273"/>
          <p:cNvSpPr/>
          <p:nvPr/>
        </p:nvSpPr>
        <p:spPr>
          <a:xfrm>
            <a:off x="3044811"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1" name="Google Shape;241;p273"/>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2" name="Google Shape;242;p273"/>
          <p:cNvSpPr/>
          <p:nvPr/>
        </p:nvSpPr>
        <p:spPr>
          <a:xfrm>
            <a:off x="6089622"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3" name="Google Shape;243;p273"/>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4" name="Google Shape;244;p273"/>
          <p:cNvSpPr/>
          <p:nvPr/>
        </p:nvSpPr>
        <p:spPr>
          <a:xfrm>
            <a:off x="9134998"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5" name="Google Shape;245;p273"/>
          <p:cNvSpPr txBox="1"/>
          <p:nvPr>
            <p:ph idx="5" type="body"/>
          </p:nvPr>
        </p:nvSpPr>
        <p:spPr>
          <a:xfrm>
            <a:off x="9147189"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6" name="Google Shape;246;p273"/>
          <p:cNvSpPr/>
          <p:nvPr/>
        </p:nvSpPr>
        <p:spPr>
          <a:xfrm>
            <a:off x="3040680"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7" name="Google Shape;247;p273"/>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8" name="Google Shape;248;p273"/>
          <p:cNvSpPr/>
          <p:nvPr/>
        </p:nvSpPr>
        <p:spPr>
          <a:xfrm>
            <a:off x="608549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9" name="Google Shape;249;p273"/>
          <p:cNvSpPr txBox="1"/>
          <p:nvPr>
            <p:ph idx="7" type="body"/>
          </p:nvPr>
        </p:nvSpPr>
        <p:spPr>
          <a:xfrm>
            <a:off x="6098246"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50" name="Google Shape;250;p273"/>
          <p:cNvSpPr/>
          <p:nvPr/>
        </p:nvSpPr>
        <p:spPr>
          <a:xfrm>
            <a:off x="9143059"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51" name="Google Shape;251;p273"/>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1">
    <p:bg>
      <p:bgPr>
        <a:solidFill>
          <a:srgbClr val="FF003C"/>
        </a:solidFill>
      </p:bgPr>
    </p:bg>
    <p:spTree>
      <p:nvGrpSpPr>
        <p:cNvPr id="252" name="Shape 252"/>
        <p:cNvGrpSpPr/>
        <p:nvPr/>
      </p:nvGrpSpPr>
      <p:grpSpPr>
        <a:xfrm>
          <a:off x="0" y="0"/>
          <a:ext cx="0" cy="0"/>
          <a:chOff x="0" y="0"/>
          <a:chExt cx="0" cy="0"/>
        </a:xfrm>
      </p:grpSpPr>
      <p:sp>
        <p:nvSpPr>
          <p:cNvPr id="253" name="Google Shape;253;p274"/>
          <p:cNvSpPr txBox="1"/>
          <p:nvPr>
            <p:ph type="title"/>
          </p:nvPr>
        </p:nvSpPr>
        <p:spPr>
          <a:xfrm>
            <a:off x="493985" y="365125"/>
            <a:ext cx="8912773" cy="265134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254" name="Google Shape;254;p274"/>
          <p:cNvPicPr preferRelativeResize="0"/>
          <p:nvPr/>
        </p:nvPicPr>
        <p:blipFill rotWithShape="1">
          <a:blip r:embed="rId2">
            <a:alphaModFix/>
          </a:blip>
          <a:srcRect b="0" l="0" r="0" t="0"/>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255" name="Shape 255"/>
        <p:cNvGrpSpPr/>
        <p:nvPr/>
      </p:nvGrpSpPr>
      <p:grpSpPr>
        <a:xfrm>
          <a:off x="0" y="0"/>
          <a:ext cx="0" cy="0"/>
          <a:chOff x="0" y="0"/>
          <a:chExt cx="0" cy="0"/>
        </a:xfrm>
      </p:grpSpPr>
      <p:sp>
        <p:nvSpPr>
          <p:cNvPr id="256" name="Google Shape;256;p27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7" name="Google Shape;257;p27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58" name="Google Shape;258;p2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9" name="Google Shape;259;p2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0" name="Google Shape;260;p2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type="secHead">
  <p:cSld name="SECTION_HEADER">
    <p:spTree>
      <p:nvGrpSpPr>
        <p:cNvPr id="261" name="Shape 261"/>
        <p:cNvGrpSpPr/>
        <p:nvPr/>
      </p:nvGrpSpPr>
      <p:grpSpPr>
        <a:xfrm>
          <a:off x="0" y="0"/>
          <a:ext cx="0" cy="0"/>
          <a:chOff x="0" y="0"/>
          <a:chExt cx="0" cy="0"/>
        </a:xfrm>
      </p:grpSpPr>
      <p:sp>
        <p:nvSpPr>
          <p:cNvPr id="262" name="Google Shape;262;p27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3" name="Google Shape;263;p27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4" name="Google Shape;264;p2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5" name="Google Shape;265;p2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6" name="Google Shape;266;p2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267" name="Shape 267"/>
        <p:cNvGrpSpPr/>
        <p:nvPr/>
      </p:nvGrpSpPr>
      <p:grpSpPr>
        <a:xfrm>
          <a:off x="0" y="0"/>
          <a:ext cx="0" cy="0"/>
          <a:chOff x="0" y="0"/>
          <a:chExt cx="0" cy="0"/>
        </a:xfrm>
      </p:grpSpPr>
      <p:sp>
        <p:nvSpPr>
          <p:cNvPr id="268" name="Google Shape;268;p27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9" name="Google Shape;269;p27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0" name="Google Shape;270;p27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1" name="Google Shape;271;p2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2" name="Google Shape;272;p2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3" name="Google Shape;273;p2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274" name="Shape 274"/>
        <p:cNvGrpSpPr/>
        <p:nvPr/>
      </p:nvGrpSpPr>
      <p:grpSpPr>
        <a:xfrm>
          <a:off x="0" y="0"/>
          <a:ext cx="0" cy="0"/>
          <a:chOff x="0" y="0"/>
          <a:chExt cx="0" cy="0"/>
        </a:xfrm>
      </p:grpSpPr>
      <p:sp>
        <p:nvSpPr>
          <p:cNvPr id="275" name="Google Shape;275;p27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6" name="Google Shape;276;p27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7" name="Google Shape;277;p27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8" name="Google Shape;278;p27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9" name="Google Shape;279;p27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0" name="Google Shape;280;p2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1" name="Google Shape;281;p2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2" name="Google Shape;282;p2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283" name="Shape 283"/>
        <p:cNvGrpSpPr/>
        <p:nvPr/>
      </p:nvGrpSpPr>
      <p:grpSpPr>
        <a:xfrm>
          <a:off x="0" y="0"/>
          <a:ext cx="0" cy="0"/>
          <a:chOff x="0" y="0"/>
          <a:chExt cx="0" cy="0"/>
        </a:xfrm>
      </p:grpSpPr>
      <p:sp>
        <p:nvSpPr>
          <p:cNvPr id="284" name="Google Shape;284;p27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5" name="Google Shape;285;p27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86" name="Google Shape;286;p27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87" name="Google Shape;287;p2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8" name="Google Shape;288;p2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9" name="Google Shape;289;p2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290" name="Shape 290"/>
        <p:cNvGrpSpPr/>
        <p:nvPr/>
      </p:nvGrpSpPr>
      <p:grpSpPr>
        <a:xfrm>
          <a:off x="0" y="0"/>
          <a:ext cx="0" cy="0"/>
          <a:chOff x="0" y="0"/>
          <a:chExt cx="0" cy="0"/>
        </a:xfrm>
      </p:grpSpPr>
      <p:sp>
        <p:nvSpPr>
          <p:cNvPr id="291" name="Google Shape;291;p28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2" name="Google Shape;292;p280"/>
          <p:cNvSpPr/>
          <p:nvPr>
            <p:ph idx="2" type="pic"/>
          </p:nvPr>
        </p:nvSpPr>
        <p:spPr>
          <a:xfrm>
            <a:off x="5183188" y="987425"/>
            <a:ext cx="6172200" cy="4873625"/>
          </a:xfrm>
          <a:prstGeom prst="rect">
            <a:avLst/>
          </a:prstGeom>
          <a:noFill/>
          <a:ln>
            <a:noFill/>
          </a:ln>
        </p:spPr>
      </p:sp>
      <p:sp>
        <p:nvSpPr>
          <p:cNvPr id="293" name="Google Shape;293;p28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94" name="Google Shape;294;p2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5" name="Google Shape;295;p2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6" name="Google Shape;296;p2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297" name="Shape 297"/>
        <p:cNvGrpSpPr/>
        <p:nvPr/>
      </p:nvGrpSpPr>
      <p:grpSpPr>
        <a:xfrm>
          <a:off x="0" y="0"/>
          <a:ext cx="0" cy="0"/>
          <a:chOff x="0" y="0"/>
          <a:chExt cx="0" cy="0"/>
        </a:xfrm>
      </p:grpSpPr>
      <p:sp>
        <p:nvSpPr>
          <p:cNvPr id="298" name="Google Shape;298;p2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9" name="Google Shape;299;p28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0" name="Google Shape;300;p2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1" name="Google Shape;301;p2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2" name="Google Shape;302;p2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303" name="Shape 303"/>
        <p:cNvGrpSpPr/>
        <p:nvPr/>
      </p:nvGrpSpPr>
      <p:grpSpPr>
        <a:xfrm>
          <a:off x="0" y="0"/>
          <a:ext cx="0" cy="0"/>
          <a:chOff x="0" y="0"/>
          <a:chExt cx="0" cy="0"/>
        </a:xfrm>
      </p:grpSpPr>
      <p:sp>
        <p:nvSpPr>
          <p:cNvPr id="304" name="Google Shape;304;p28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5" name="Google Shape;305;p28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6" name="Google Shape;306;p2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7" name="Google Shape;307;p2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8" name="Google Shape;308;p2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315" name="Shape 315"/>
        <p:cNvGrpSpPr/>
        <p:nvPr/>
      </p:nvGrpSpPr>
      <p:grpSpPr>
        <a:xfrm>
          <a:off x="0" y="0"/>
          <a:ext cx="0" cy="0"/>
          <a:chOff x="0" y="0"/>
          <a:chExt cx="0" cy="0"/>
        </a:xfrm>
      </p:grpSpPr>
      <p:sp>
        <p:nvSpPr>
          <p:cNvPr id="316" name="Google Shape;316;p20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7" name="Google Shape;317;p20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18" name="Google Shape;318;p2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9" name="Google Shape;319;p2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0" name="Google Shape;320;p2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p:spTree>
      <p:nvGrpSpPr>
        <p:cNvPr id="321" name="Shape 321"/>
        <p:cNvGrpSpPr/>
        <p:nvPr/>
      </p:nvGrpSpPr>
      <p:grpSpPr>
        <a:xfrm>
          <a:off x="0" y="0"/>
          <a:ext cx="0" cy="0"/>
          <a:chOff x="0" y="0"/>
          <a:chExt cx="0" cy="0"/>
        </a:xfrm>
      </p:grpSpPr>
      <p:sp>
        <p:nvSpPr>
          <p:cNvPr id="322" name="Google Shape;322;p283"/>
          <p:cNvSpPr/>
          <p:nvPr>
            <p:ph idx="2" type="pic"/>
          </p:nvPr>
        </p:nvSpPr>
        <p:spPr>
          <a:xfrm>
            <a:off x="0" y="2"/>
            <a:ext cx="12192000" cy="6857998"/>
          </a:xfrm>
          <a:prstGeom prst="rect">
            <a:avLst/>
          </a:prstGeom>
          <a:solidFill>
            <a:schemeClr val="dk1"/>
          </a:solidFill>
          <a:ln>
            <a:noFill/>
          </a:ln>
        </p:spPr>
      </p:sp>
      <p:sp>
        <p:nvSpPr>
          <p:cNvPr id="323" name="Google Shape;323;p283"/>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4" name="Google Shape;324;p283"/>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2">
    <p:spTree>
      <p:nvGrpSpPr>
        <p:cNvPr id="325" name="Shape 325"/>
        <p:cNvGrpSpPr/>
        <p:nvPr/>
      </p:nvGrpSpPr>
      <p:grpSpPr>
        <a:xfrm>
          <a:off x="0" y="0"/>
          <a:ext cx="0" cy="0"/>
          <a:chOff x="0" y="0"/>
          <a:chExt cx="0" cy="0"/>
        </a:xfrm>
      </p:grpSpPr>
      <p:sp>
        <p:nvSpPr>
          <p:cNvPr id="326" name="Google Shape;326;p284"/>
          <p:cNvSpPr/>
          <p:nvPr/>
        </p:nvSpPr>
        <p:spPr>
          <a:xfrm>
            <a:off x="6096000" y="0"/>
            <a:ext cx="6096000"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27" name="Google Shape;327;p284"/>
          <p:cNvSpPr txBox="1"/>
          <p:nvPr>
            <p:ph type="title"/>
          </p:nvPr>
        </p:nvSpPr>
        <p:spPr>
          <a:xfrm>
            <a:off x="493986" y="365125"/>
            <a:ext cx="5002924"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8" name="Google Shape;328;p284"/>
          <p:cNvSpPr txBox="1"/>
          <p:nvPr>
            <p:ph idx="1" type="body"/>
          </p:nvPr>
        </p:nvSpPr>
        <p:spPr>
          <a:xfrm>
            <a:off x="6558454"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29" name="Google Shape;329;p284"/>
          <p:cNvSpPr txBox="1"/>
          <p:nvPr>
            <p:ph idx="2" type="body"/>
          </p:nvPr>
        </p:nvSpPr>
        <p:spPr>
          <a:xfrm>
            <a:off x="493986"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30" name="Google Shape;330;p284"/>
          <p:cNvSpPr/>
          <p:nvPr>
            <p:ph idx="3" type="pic"/>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3">
    <p:spTree>
      <p:nvGrpSpPr>
        <p:cNvPr id="331" name="Shape 331"/>
        <p:cNvGrpSpPr/>
        <p:nvPr/>
      </p:nvGrpSpPr>
      <p:grpSpPr>
        <a:xfrm>
          <a:off x="0" y="0"/>
          <a:ext cx="0" cy="0"/>
          <a:chOff x="0" y="0"/>
          <a:chExt cx="0" cy="0"/>
        </a:xfrm>
      </p:grpSpPr>
      <p:sp>
        <p:nvSpPr>
          <p:cNvPr id="332" name="Google Shape;332;p285"/>
          <p:cNvSpPr/>
          <p:nvPr/>
        </p:nvSpPr>
        <p:spPr>
          <a:xfrm>
            <a:off x="0" y="2232058"/>
            <a:ext cx="7308808" cy="4625942"/>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33" name="Google Shape;333;p285"/>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4" name="Google Shape;334;p285"/>
          <p:cNvSpPr txBox="1"/>
          <p:nvPr>
            <p:ph idx="1" type="body"/>
          </p:nvPr>
        </p:nvSpPr>
        <p:spPr>
          <a:xfrm>
            <a:off x="493986" y="2812683"/>
            <a:ext cx="6285186"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35" name="Google Shape;335;p285"/>
          <p:cNvSpPr/>
          <p:nvPr>
            <p:ph idx="2" type="pic"/>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4">
    <p:spTree>
      <p:nvGrpSpPr>
        <p:cNvPr id="336" name="Shape 336"/>
        <p:cNvGrpSpPr/>
        <p:nvPr/>
      </p:nvGrpSpPr>
      <p:grpSpPr>
        <a:xfrm>
          <a:off x="0" y="0"/>
          <a:ext cx="0" cy="0"/>
          <a:chOff x="0" y="0"/>
          <a:chExt cx="0" cy="0"/>
        </a:xfrm>
      </p:grpSpPr>
      <p:sp>
        <p:nvSpPr>
          <p:cNvPr id="337" name="Google Shape;337;p286"/>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38" name="Google Shape;338;p286"/>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9" name="Google Shape;339;p286"/>
          <p:cNvSpPr txBox="1"/>
          <p:nvPr>
            <p:ph idx="1" type="body"/>
          </p:nvPr>
        </p:nvSpPr>
        <p:spPr>
          <a:xfrm>
            <a:off x="493986" y="2812683"/>
            <a:ext cx="6232635"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40" name="Google Shape;340;p286"/>
          <p:cNvSpPr/>
          <p:nvPr>
            <p:ph idx="2" type="pic"/>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5">
    <p:spTree>
      <p:nvGrpSpPr>
        <p:cNvPr id="341" name="Shape 341"/>
        <p:cNvGrpSpPr/>
        <p:nvPr/>
      </p:nvGrpSpPr>
      <p:grpSpPr>
        <a:xfrm>
          <a:off x="0" y="0"/>
          <a:ext cx="0" cy="0"/>
          <a:chOff x="0" y="0"/>
          <a:chExt cx="0" cy="0"/>
        </a:xfrm>
      </p:grpSpPr>
      <p:sp>
        <p:nvSpPr>
          <p:cNvPr id="342" name="Google Shape;342;p287"/>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43" name="Google Shape;343;p287"/>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4" name="Google Shape;344;p287"/>
          <p:cNvSpPr txBox="1"/>
          <p:nvPr>
            <p:ph idx="1" type="body"/>
          </p:nvPr>
        </p:nvSpPr>
        <p:spPr>
          <a:xfrm>
            <a:off x="493986" y="2812683"/>
            <a:ext cx="4389207"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45" name="Google Shape;345;p287"/>
          <p:cNvSpPr/>
          <p:nvPr>
            <p:ph idx="2" type="pic"/>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6">
    <p:spTree>
      <p:nvGrpSpPr>
        <p:cNvPr id="346" name="Shape 346"/>
        <p:cNvGrpSpPr/>
        <p:nvPr/>
      </p:nvGrpSpPr>
      <p:grpSpPr>
        <a:xfrm>
          <a:off x="0" y="0"/>
          <a:ext cx="0" cy="0"/>
          <a:chOff x="0" y="0"/>
          <a:chExt cx="0" cy="0"/>
        </a:xfrm>
      </p:grpSpPr>
      <p:sp>
        <p:nvSpPr>
          <p:cNvPr id="347" name="Google Shape;347;p288"/>
          <p:cNvSpPr/>
          <p:nvPr/>
        </p:nvSpPr>
        <p:spPr>
          <a:xfrm>
            <a:off x="-1" y="1690688"/>
            <a:ext cx="7724309" cy="280774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48" name="Google Shape;348;p288"/>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9" name="Google Shape;349;p288"/>
          <p:cNvSpPr txBox="1"/>
          <p:nvPr>
            <p:ph idx="1" type="body"/>
          </p:nvPr>
        </p:nvSpPr>
        <p:spPr>
          <a:xfrm>
            <a:off x="493986" y="2280745"/>
            <a:ext cx="6285186" cy="221768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50" name="Google Shape;350;p288"/>
          <p:cNvSpPr/>
          <p:nvPr>
            <p:ph idx="2" type="pic"/>
          </p:nvPr>
        </p:nvSpPr>
        <p:spPr>
          <a:xfrm>
            <a:off x="7724308" y="538222"/>
            <a:ext cx="3981554" cy="5775767"/>
          </a:xfrm>
          <a:prstGeom prst="rect">
            <a:avLst/>
          </a:prstGeom>
          <a:noFill/>
          <a:ln>
            <a:noFill/>
          </a:ln>
        </p:spPr>
      </p:sp>
      <p:sp>
        <p:nvSpPr>
          <p:cNvPr id="351" name="Google Shape;351;p288"/>
          <p:cNvSpPr txBox="1"/>
          <p:nvPr>
            <p:ph idx="3" type="body"/>
          </p:nvPr>
        </p:nvSpPr>
        <p:spPr>
          <a:xfrm>
            <a:off x="493986" y="4824248"/>
            <a:ext cx="6285186" cy="145312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7">
    <p:spTree>
      <p:nvGrpSpPr>
        <p:cNvPr id="352" name="Shape 352"/>
        <p:cNvGrpSpPr/>
        <p:nvPr/>
      </p:nvGrpSpPr>
      <p:grpSpPr>
        <a:xfrm>
          <a:off x="0" y="0"/>
          <a:ext cx="0" cy="0"/>
          <a:chOff x="0" y="0"/>
          <a:chExt cx="0" cy="0"/>
        </a:xfrm>
      </p:grpSpPr>
      <p:sp>
        <p:nvSpPr>
          <p:cNvPr id="353" name="Google Shape;353;p289"/>
          <p:cNvSpPr/>
          <p:nvPr>
            <p:ph idx="2" type="pic"/>
          </p:nvPr>
        </p:nvSpPr>
        <p:spPr>
          <a:xfrm>
            <a:off x="7308808" y="2"/>
            <a:ext cx="4883192" cy="6857998"/>
          </a:xfrm>
          <a:prstGeom prst="rect">
            <a:avLst/>
          </a:prstGeom>
          <a:noFill/>
          <a:ln>
            <a:noFill/>
          </a:ln>
        </p:spPr>
      </p:sp>
      <p:sp>
        <p:nvSpPr>
          <p:cNvPr id="354" name="Google Shape;354;p289"/>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5" name="Google Shape;355;p289"/>
          <p:cNvSpPr txBox="1"/>
          <p:nvPr>
            <p:ph idx="1" type="body"/>
          </p:nvPr>
        </p:nvSpPr>
        <p:spPr>
          <a:xfrm>
            <a:off x="493986" y="1690688"/>
            <a:ext cx="6285186" cy="458668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56" name="Google Shape;356;p289"/>
          <p:cNvSpPr/>
          <p:nvPr/>
        </p:nvSpPr>
        <p:spPr>
          <a:xfrm>
            <a:off x="10098212" y="476421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57" name="Google Shape;357;p289"/>
          <p:cNvSpPr txBox="1"/>
          <p:nvPr>
            <p:ph idx="3" type="body"/>
          </p:nvPr>
        </p:nvSpPr>
        <p:spPr>
          <a:xfrm>
            <a:off x="10098212" y="4764211"/>
            <a:ext cx="2093788"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8">
    <p:spTree>
      <p:nvGrpSpPr>
        <p:cNvPr id="358" name="Shape 358"/>
        <p:cNvGrpSpPr/>
        <p:nvPr/>
      </p:nvGrpSpPr>
      <p:grpSpPr>
        <a:xfrm>
          <a:off x="0" y="0"/>
          <a:ext cx="0" cy="0"/>
          <a:chOff x="0" y="0"/>
          <a:chExt cx="0" cy="0"/>
        </a:xfrm>
      </p:grpSpPr>
      <p:sp>
        <p:nvSpPr>
          <p:cNvPr id="359" name="Google Shape;359;p290"/>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0" name="Google Shape;360;p290"/>
          <p:cNvSpPr txBox="1"/>
          <p:nvPr>
            <p:ph idx="1" type="body"/>
          </p:nvPr>
        </p:nvSpPr>
        <p:spPr>
          <a:xfrm>
            <a:off x="493985" y="1690688"/>
            <a:ext cx="3894081" cy="4612492"/>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61" name="Google Shape;361;p290"/>
          <p:cNvSpPr/>
          <p:nvPr>
            <p:ph idx="2" type="pic"/>
          </p:nvPr>
        </p:nvSpPr>
        <p:spPr>
          <a:xfrm>
            <a:off x="4758955" y="1690686"/>
            <a:ext cx="2093788" cy="2518706"/>
          </a:xfrm>
          <a:prstGeom prst="rect">
            <a:avLst/>
          </a:prstGeom>
          <a:noFill/>
          <a:ln>
            <a:noFill/>
          </a:ln>
        </p:spPr>
      </p:sp>
      <p:sp>
        <p:nvSpPr>
          <p:cNvPr id="362" name="Google Shape;362;p290"/>
          <p:cNvSpPr/>
          <p:nvPr/>
        </p:nvSpPr>
        <p:spPr>
          <a:xfrm>
            <a:off x="4758956" y="4209394"/>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63" name="Google Shape;363;p290"/>
          <p:cNvSpPr txBox="1"/>
          <p:nvPr>
            <p:ph idx="3" type="body"/>
          </p:nvPr>
        </p:nvSpPr>
        <p:spPr>
          <a:xfrm>
            <a:off x="4758956" y="4209393"/>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64" name="Google Shape;364;p290"/>
          <p:cNvSpPr/>
          <p:nvPr>
            <p:ph idx="4" type="pic"/>
          </p:nvPr>
        </p:nvSpPr>
        <p:spPr>
          <a:xfrm>
            <a:off x="7223631" y="1690685"/>
            <a:ext cx="2093788" cy="2518706"/>
          </a:xfrm>
          <a:prstGeom prst="rect">
            <a:avLst/>
          </a:prstGeom>
          <a:noFill/>
          <a:ln>
            <a:noFill/>
          </a:ln>
        </p:spPr>
      </p:sp>
      <p:sp>
        <p:nvSpPr>
          <p:cNvPr id="365" name="Google Shape;365;p290"/>
          <p:cNvSpPr/>
          <p:nvPr/>
        </p:nvSpPr>
        <p:spPr>
          <a:xfrm>
            <a:off x="7223632" y="4209393"/>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66" name="Google Shape;366;p290"/>
          <p:cNvSpPr txBox="1"/>
          <p:nvPr>
            <p:ph idx="5" type="body"/>
          </p:nvPr>
        </p:nvSpPr>
        <p:spPr>
          <a:xfrm>
            <a:off x="7223632" y="4209392"/>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67" name="Google Shape;367;p290"/>
          <p:cNvSpPr/>
          <p:nvPr>
            <p:ph idx="6" type="pic"/>
          </p:nvPr>
        </p:nvSpPr>
        <p:spPr>
          <a:xfrm>
            <a:off x="9688307" y="1690684"/>
            <a:ext cx="2093788" cy="2518706"/>
          </a:xfrm>
          <a:prstGeom prst="rect">
            <a:avLst/>
          </a:prstGeom>
          <a:noFill/>
          <a:ln>
            <a:noFill/>
          </a:ln>
        </p:spPr>
      </p:sp>
      <p:sp>
        <p:nvSpPr>
          <p:cNvPr id="368" name="Google Shape;368;p290"/>
          <p:cNvSpPr/>
          <p:nvPr/>
        </p:nvSpPr>
        <p:spPr>
          <a:xfrm>
            <a:off x="9688308" y="420939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69" name="Google Shape;369;p290"/>
          <p:cNvSpPr txBox="1"/>
          <p:nvPr>
            <p:ph idx="7" type="body"/>
          </p:nvPr>
        </p:nvSpPr>
        <p:spPr>
          <a:xfrm>
            <a:off x="9688308" y="4209391"/>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9">
    <p:spTree>
      <p:nvGrpSpPr>
        <p:cNvPr id="370" name="Shape 370"/>
        <p:cNvGrpSpPr/>
        <p:nvPr/>
      </p:nvGrpSpPr>
      <p:grpSpPr>
        <a:xfrm>
          <a:off x="0" y="0"/>
          <a:ext cx="0" cy="0"/>
          <a:chOff x="0" y="0"/>
          <a:chExt cx="0" cy="0"/>
        </a:xfrm>
      </p:grpSpPr>
      <p:sp>
        <p:nvSpPr>
          <p:cNvPr id="371" name="Google Shape;371;p291"/>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2" name="Google Shape;372;p291"/>
          <p:cNvSpPr/>
          <p:nvPr/>
        </p:nvSpPr>
        <p:spPr>
          <a:xfrm>
            <a:off x="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3" name="Google Shape;373;p291"/>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4" name="Google Shape;374;p291"/>
          <p:cNvSpPr/>
          <p:nvPr/>
        </p:nvSpPr>
        <p:spPr>
          <a:xfrm>
            <a:off x="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5" name="Google Shape;375;p291"/>
          <p:cNvSpPr txBox="1"/>
          <p:nvPr>
            <p:ph idx="2" type="body"/>
          </p:nvPr>
        </p:nvSpPr>
        <p:spPr>
          <a:xfrm>
            <a:off x="0"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6" name="Google Shape;376;p291"/>
          <p:cNvSpPr/>
          <p:nvPr/>
        </p:nvSpPr>
        <p:spPr>
          <a:xfrm>
            <a:off x="3044811"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7" name="Google Shape;377;p291"/>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8" name="Google Shape;378;p291"/>
          <p:cNvSpPr/>
          <p:nvPr/>
        </p:nvSpPr>
        <p:spPr>
          <a:xfrm>
            <a:off x="6089622"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9" name="Google Shape;379;p291"/>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80" name="Google Shape;380;p291"/>
          <p:cNvSpPr/>
          <p:nvPr/>
        </p:nvSpPr>
        <p:spPr>
          <a:xfrm>
            <a:off x="912687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81" name="Google Shape;381;p291"/>
          <p:cNvSpPr txBox="1"/>
          <p:nvPr>
            <p:ph idx="5" type="body"/>
          </p:nvPr>
        </p:nvSpPr>
        <p:spPr>
          <a:xfrm>
            <a:off x="9159943" y="4267874"/>
            <a:ext cx="3032057"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82" name="Google Shape;382;p291"/>
          <p:cNvSpPr/>
          <p:nvPr/>
        </p:nvSpPr>
        <p:spPr>
          <a:xfrm>
            <a:off x="3040680"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83" name="Google Shape;383;p291"/>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84" name="Google Shape;384;p291"/>
          <p:cNvSpPr/>
          <p:nvPr/>
        </p:nvSpPr>
        <p:spPr>
          <a:xfrm>
            <a:off x="608549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85" name="Google Shape;385;p291"/>
          <p:cNvSpPr txBox="1"/>
          <p:nvPr>
            <p:ph idx="7" type="body"/>
          </p:nvPr>
        </p:nvSpPr>
        <p:spPr>
          <a:xfrm>
            <a:off x="6098246"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86" name="Google Shape;386;p291"/>
          <p:cNvSpPr/>
          <p:nvPr/>
        </p:nvSpPr>
        <p:spPr>
          <a:xfrm>
            <a:off x="9143059"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87" name="Google Shape;387;p291"/>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0">
    <p:spTree>
      <p:nvGrpSpPr>
        <p:cNvPr id="388" name="Shape 388"/>
        <p:cNvGrpSpPr/>
        <p:nvPr/>
      </p:nvGrpSpPr>
      <p:grpSpPr>
        <a:xfrm>
          <a:off x="0" y="0"/>
          <a:ext cx="0" cy="0"/>
          <a:chOff x="0" y="0"/>
          <a:chExt cx="0" cy="0"/>
        </a:xfrm>
      </p:grpSpPr>
      <p:sp>
        <p:nvSpPr>
          <p:cNvPr id="389" name="Google Shape;389;p292"/>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0" name="Google Shape;390;p292"/>
          <p:cNvSpPr/>
          <p:nvPr/>
        </p:nvSpPr>
        <p:spPr>
          <a:xfrm>
            <a:off x="0"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1" name="Google Shape;391;p292"/>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2" name="Google Shape;392;p292"/>
          <p:cNvSpPr/>
          <p:nvPr/>
        </p:nvSpPr>
        <p:spPr>
          <a:xfrm>
            <a:off x="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3" name="Google Shape;393;p292"/>
          <p:cNvSpPr txBox="1"/>
          <p:nvPr>
            <p:ph idx="2" type="body"/>
          </p:nvPr>
        </p:nvSpPr>
        <p:spPr>
          <a:xfrm>
            <a:off x="0"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4" name="Google Shape;394;p292"/>
          <p:cNvSpPr/>
          <p:nvPr/>
        </p:nvSpPr>
        <p:spPr>
          <a:xfrm>
            <a:off x="3044811"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5" name="Google Shape;395;p292"/>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6" name="Google Shape;396;p292"/>
          <p:cNvSpPr/>
          <p:nvPr/>
        </p:nvSpPr>
        <p:spPr>
          <a:xfrm>
            <a:off x="6089622"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7" name="Google Shape;397;p292"/>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8" name="Google Shape;398;p292"/>
          <p:cNvSpPr/>
          <p:nvPr/>
        </p:nvSpPr>
        <p:spPr>
          <a:xfrm>
            <a:off x="9134998"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9" name="Google Shape;399;p292"/>
          <p:cNvSpPr txBox="1"/>
          <p:nvPr>
            <p:ph idx="5" type="body"/>
          </p:nvPr>
        </p:nvSpPr>
        <p:spPr>
          <a:xfrm>
            <a:off x="9147189"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00" name="Google Shape;400;p292"/>
          <p:cNvSpPr/>
          <p:nvPr/>
        </p:nvSpPr>
        <p:spPr>
          <a:xfrm>
            <a:off x="3040680"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1" name="Google Shape;401;p292"/>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02" name="Google Shape;402;p292"/>
          <p:cNvSpPr/>
          <p:nvPr/>
        </p:nvSpPr>
        <p:spPr>
          <a:xfrm>
            <a:off x="608549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3" name="Google Shape;403;p292"/>
          <p:cNvSpPr txBox="1"/>
          <p:nvPr>
            <p:ph idx="7" type="body"/>
          </p:nvPr>
        </p:nvSpPr>
        <p:spPr>
          <a:xfrm>
            <a:off x="6098246"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04" name="Google Shape;404;p292"/>
          <p:cNvSpPr/>
          <p:nvPr/>
        </p:nvSpPr>
        <p:spPr>
          <a:xfrm>
            <a:off x="9143059"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5" name="Google Shape;405;p292"/>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1">
    <p:bg>
      <p:bgPr>
        <a:solidFill>
          <a:srgbClr val="FF003C"/>
        </a:solidFill>
      </p:bgPr>
    </p:bg>
    <p:spTree>
      <p:nvGrpSpPr>
        <p:cNvPr id="406" name="Shape 406"/>
        <p:cNvGrpSpPr/>
        <p:nvPr/>
      </p:nvGrpSpPr>
      <p:grpSpPr>
        <a:xfrm>
          <a:off x="0" y="0"/>
          <a:ext cx="0" cy="0"/>
          <a:chOff x="0" y="0"/>
          <a:chExt cx="0" cy="0"/>
        </a:xfrm>
      </p:grpSpPr>
      <p:sp>
        <p:nvSpPr>
          <p:cNvPr id="407" name="Google Shape;407;p293"/>
          <p:cNvSpPr txBox="1"/>
          <p:nvPr>
            <p:ph type="title"/>
          </p:nvPr>
        </p:nvSpPr>
        <p:spPr>
          <a:xfrm>
            <a:off x="493985" y="365125"/>
            <a:ext cx="8912773" cy="265134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408" name="Google Shape;408;p293"/>
          <p:cNvPicPr preferRelativeResize="0"/>
          <p:nvPr/>
        </p:nvPicPr>
        <p:blipFill rotWithShape="1">
          <a:blip r:embed="rId2">
            <a:alphaModFix/>
          </a:blip>
          <a:srcRect b="0" l="0" r="0" t="0"/>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type="secHead">
  <p:cSld name="SECTION_HEADER">
    <p:spTree>
      <p:nvGrpSpPr>
        <p:cNvPr id="409" name="Shape 409"/>
        <p:cNvGrpSpPr/>
        <p:nvPr/>
      </p:nvGrpSpPr>
      <p:grpSpPr>
        <a:xfrm>
          <a:off x="0" y="0"/>
          <a:ext cx="0" cy="0"/>
          <a:chOff x="0" y="0"/>
          <a:chExt cx="0" cy="0"/>
        </a:xfrm>
      </p:grpSpPr>
      <p:sp>
        <p:nvSpPr>
          <p:cNvPr id="410" name="Google Shape;410;p29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1" name="Google Shape;411;p29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12" name="Google Shape;412;p2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3" name="Google Shape;413;p2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4" name="Google Shape;414;p2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415" name="Shape 415"/>
        <p:cNvGrpSpPr/>
        <p:nvPr/>
      </p:nvGrpSpPr>
      <p:grpSpPr>
        <a:xfrm>
          <a:off x="0" y="0"/>
          <a:ext cx="0" cy="0"/>
          <a:chOff x="0" y="0"/>
          <a:chExt cx="0" cy="0"/>
        </a:xfrm>
      </p:grpSpPr>
      <p:sp>
        <p:nvSpPr>
          <p:cNvPr id="416" name="Google Shape;416;p29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7" name="Google Shape;417;p29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8" name="Google Shape;418;p29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9" name="Google Shape;419;p2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0" name="Google Shape;420;p2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1" name="Google Shape;421;p2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422" name="Shape 422"/>
        <p:cNvGrpSpPr/>
        <p:nvPr/>
      </p:nvGrpSpPr>
      <p:grpSpPr>
        <a:xfrm>
          <a:off x="0" y="0"/>
          <a:ext cx="0" cy="0"/>
          <a:chOff x="0" y="0"/>
          <a:chExt cx="0" cy="0"/>
        </a:xfrm>
      </p:grpSpPr>
      <p:sp>
        <p:nvSpPr>
          <p:cNvPr id="423" name="Google Shape;423;p29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4" name="Google Shape;424;p29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25" name="Google Shape;425;p29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6" name="Google Shape;426;p29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27" name="Google Shape;427;p29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8" name="Google Shape;428;p2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9" name="Google Shape;429;p2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0" name="Google Shape;430;p2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431" name="Shape 431"/>
        <p:cNvGrpSpPr/>
        <p:nvPr/>
      </p:nvGrpSpPr>
      <p:grpSpPr>
        <a:xfrm>
          <a:off x="0" y="0"/>
          <a:ext cx="0" cy="0"/>
          <a:chOff x="0" y="0"/>
          <a:chExt cx="0" cy="0"/>
        </a:xfrm>
      </p:grpSpPr>
      <p:sp>
        <p:nvSpPr>
          <p:cNvPr id="432" name="Google Shape;432;p29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3" name="Google Shape;433;p29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34" name="Google Shape;434;p29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35" name="Google Shape;435;p2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6" name="Google Shape;436;p2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7" name="Google Shape;437;p2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438" name="Shape 438"/>
        <p:cNvGrpSpPr/>
        <p:nvPr/>
      </p:nvGrpSpPr>
      <p:grpSpPr>
        <a:xfrm>
          <a:off x="0" y="0"/>
          <a:ext cx="0" cy="0"/>
          <a:chOff x="0" y="0"/>
          <a:chExt cx="0" cy="0"/>
        </a:xfrm>
      </p:grpSpPr>
      <p:sp>
        <p:nvSpPr>
          <p:cNvPr id="439" name="Google Shape;439;p29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0" name="Google Shape;440;p298"/>
          <p:cNvSpPr/>
          <p:nvPr>
            <p:ph idx="2" type="pic"/>
          </p:nvPr>
        </p:nvSpPr>
        <p:spPr>
          <a:xfrm>
            <a:off x="5183188" y="987425"/>
            <a:ext cx="6172200" cy="4873625"/>
          </a:xfrm>
          <a:prstGeom prst="rect">
            <a:avLst/>
          </a:prstGeom>
          <a:noFill/>
          <a:ln>
            <a:noFill/>
          </a:ln>
        </p:spPr>
      </p:sp>
      <p:sp>
        <p:nvSpPr>
          <p:cNvPr id="441" name="Google Shape;441;p29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42" name="Google Shape;442;p2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3" name="Google Shape;443;p2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4" name="Google Shape;444;p2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445" name="Shape 445"/>
        <p:cNvGrpSpPr/>
        <p:nvPr/>
      </p:nvGrpSpPr>
      <p:grpSpPr>
        <a:xfrm>
          <a:off x="0" y="0"/>
          <a:ext cx="0" cy="0"/>
          <a:chOff x="0" y="0"/>
          <a:chExt cx="0" cy="0"/>
        </a:xfrm>
      </p:grpSpPr>
      <p:sp>
        <p:nvSpPr>
          <p:cNvPr id="446" name="Google Shape;446;p29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7" name="Google Shape;447;p29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8" name="Google Shape;448;p29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9" name="Google Shape;449;p29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0" name="Google Shape;450;p29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451" name="Shape 451"/>
        <p:cNvGrpSpPr/>
        <p:nvPr/>
      </p:nvGrpSpPr>
      <p:grpSpPr>
        <a:xfrm>
          <a:off x="0" y="0"/>
          <a:ext cx="0" cy="0"/>
          <a:chOff x="0" y="0"/>
          <a:chExt cx="0" cy="0"/>
        </a:xfrm>
      </p:grpSpPr>
      <p:sp>
        <p:nvSpPr>
          <p:cNvPr id="452" name="Google Shape;452;p30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3" name="Google Shape;453;p30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4" name="Google Shape;454;p3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5" name="Google Shape;455;p3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6" name="Google Shape;456;p3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63" name="Shape 463"/>
        <p:cNvGrpSpPr/>
        <p:nvPr/>
      </p:nvGrpSpPr>
      <p:grpSpPr>
        <a:xfrm>
          <a:off x="0" y="0"/>
          <a:ext cx="0" cy="0"/>
          <a:chOff x="0" y="0"/>
          <a:chExt cx="0" cy="0"/>
        </a:xfrm>
      </p:grpSpPr>
      <p:sp>
        <p:nvSpPr>
          <p:cNvPr id="464" name="Google Shape;464;p2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5" name="Google Shape;465;p2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6" name="Google Shape;466;p2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7" name="Google Shape;467;p2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8" name="Google Shape;468;p2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69" name="Shape 469"/>
        <p:cNvGrpSpPr/>
        <p:nvPr/>
      </p:nvGrpSpPr>
      <p:grpSpPr>
        <a:xfrm>
          <a:off x="0" y="0"/>
          <a:ext cx="0" cy="0"/>
          <a:chOff x="0" y="0"/>
          <a:chExt cx="0" cy="0"/>
        </a:xfrm>
      </p:grpSpPr>
      <p:sp>
        <p:nvSpPr>
          <p:cNvPr id="470" name="Google Shape;470;p21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1" name="Google Shape;471;p21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72" name="Google Shape;472;p2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3" name="Google Shape;473;p2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4" name="Google Shape;474;p2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75" name="Shape 475"/>
        <p:cNvGrpSpPr/>
        <p:nvPr/>
      </p:nvGrpSpPr>
      <p:grpSpPr>
        <a:xfrm>
          <a:off x="0" y="0"/>
          <a:ext cx="0" cy="0"/>
          <a:chOff x="0" y="0"/>
          <a:chExt cx="0" cy="0"/>
        </a:xfrm>
      </p:grpSpPr>
      <p:sp>
        <p:nvSpPr>
          <p:cNvPr id="476" name="Google Shape;476;p21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7" name="Google Shape;477;p21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478" name="Google Shape;478;p2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9" name="Google Shape;479;p2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0" name="Google Shape;480;p2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81" name="Shape 481"/>
        <p:cNvGrpSpPr/>
        <p:nvPr/>
      </p:nvGrpSpPr>
      <p:grpSpPr>
        <a:xfrm>
          <a:off x="0" y="0"/>
          <a:ext cx="0" cy="0"/>
          <a:chOff x="0" y="0"/>
          <a:chExt cx="0" cy="0"/>
        </a:xfrm>
      </p:grpSpPr>
      <p:sp>
        <p:nvSpPr>
          <p:cNvPr id="482" name="Google Shape;482;p2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3" name="Google Shape;483;p21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4" name="Google Shape;484;p21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5" name="Google Shape;485;p2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6" name="Google Shape;486;p2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7" name="Google Shape;487;p2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88" name="Shape 488"/>
        <p:cNvGrpSpPr/>
        <p:nvPr/>
      </p:nvGrpSpPr>
      <p:grpSpPr>
        <a:xfrm>
          <a:off x="0" y="0"/>
          <a:ext cx="0" cy="0"/>
          <a:chOff x="0" y="0"/>
          <a:chExt cx="0" cy="0"/>
        </a:xfrm>
      </p:grpSpPr>
      <p:sp>
        <p:nvSpPr>
          <p:cNvPr id="489" name="Google Shape;489;p22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0" name="Google Shape;490;p22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1" name="Google Shape;491;p22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2" name="Google Shape;492;p22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3" name="Google Shape;493;p22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4" name="Google Shape;494;p2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5" name="Google Shape;495;p2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6" name="Google Shape;496;p2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7" name="Shape 497"/>
        <p:cNvGrpSpPr/>
        <p:nvPr/>
      </p:nvGrpSpPr>
      <p:grpSpPr>
        <a:xfrm>
          <a:off x="0" y="0"/>
          <a:ext cx="0" cy="0"/>
          <a:chOff x="0" y="0"/>
          <a:chExt cx="0" cy="0"/>
        </a:xfrm>
      </p:grpSpPr>
      <p:sp>
        <p:nvSpPr>
          <p:cNvPr id="498" name="Google Shape;498;p2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9" name="Google Shape;499;p2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0" name="Google Shape;500;p2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1" name="Google Shape;501;p2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2" name="Shape 502"/>
        <p:cNvGrpSpPr/>
        <p:nvPr/>
      </p:nvGrpSpPr>
      <p:grpSpPr>
        <a:xfrm>
          <a:off x="0" y="0"/>
          <a:ext cx="0" cy="0"/>
          <a:chOff x="0" y="0"/>
          <a:chExt cx="0" cy="0"/>
        </a:xfrm>
      </p:grpSpPr>
      <p:sp>
        <p:nvSpPr>
          <p:cNvPr id="503" name="Google Shape;503;p2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4" name="Google Shape;504;p2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5" name="Google Shape;505;p2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06" name="Shape 506"/>
        <p:cNvGrpSpPr/>
        <p:nvPr/>
      </p:nvGrpSpPr>
      <p:grpSpPr>
        <a:xfrm>
          <a:off x="0" y="0"/>
          <a:ext cx="0" cy="0"/>
          <a:chOff x="0" y="0"/>
          <a:chExt cx="0" cy="0"/>
        </a:xfrm>
      </p:grpSpPr>
      <p:sp>
        <p:nvSpPr>
          <p:cNvPr id="507" name="Google Shape;507;p2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8" name="Google Shape;508;p22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9" name="Google Shape;509;p22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0" name="Google Shape;510;p2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1" name="Google Shape;511;p2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2" name="Google Shape;512;p2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13" name="Shape 513"/>
        <p:cNvGrpSpPr/>
        <p:nvPr/>
      </p:nvGrpSpPr>
      <p:grpSpPr>
        <a:xfrm>
          <a:off x="0" y="0"/>
          <a:ext cx="0" cy="0"/>
          <a:chOff x="0" y="0"/>
          <a:chExt cx="0" cy="0"/>
        </a:xfrm>
      </p:grpSpPr>
      <p:sp>
        <p:nvSpPr>
          <p:cNvPr id="514" name="Google Shape;514;p2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5" name="Google Shape;515;p224"/>
          <p:cNvSpPr/>
          <p:nvPr>
            <p:ph idx="2" type="pic"/>
          </p:nvPr>
        </p:nvSpPr>
        <p:spPr>
          <a:xfrm>
            <a:off x="5183188" y="987425"/>
            <a:ext cx="6172200" cy="4873625"/>
          </a:xfrm>
          <a:prstGeom prst="rect">
            <a:avLst/>
          </a:prstGeom>
          <a:noFill/>
          <a:ln>
            <a:noFill/>
          </a:ln>
        </p:spPr>
      </p:sp>
      <p:sp>
        <p:nvSpPr>
          <p:cNvPr id="516" name="Google Shape;516;p22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7" name="Google Shape;517;p2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8" name="Google Shape;518;p2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9" name="Google Shape;519;p2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520" name="Shape 520"/>
        <p:cNvGrpSpPr/>
        <p:nvPr/>
      </p:nvGrpSpPr>
      <p:grpSpPr>
        <a:xfrm>
          <a:off x="0" y="0"/>
          <a:ext cx="0" cy="0"/>
          <a:chOff x="0" y="0"/>
          <a:chExt cx="0" cy="0"/>
        </a:xfrm>
      </p:grpSpPr>
      <p:sp>
        <p:nvSpPr>
          <p:cNvPr id="521" name="Google Shape;521;p2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2" name="Google Shape;522;p22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3" name="Google Shape;523;p2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4" name="Google Shape;524;p2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5" name="Google Shape;525;p2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526" name="Shape 526"/>
        <p:cNvGrpSpPr/>
        <p:nvPr/>
      </p:nvGrpSpPr>
      <p:grpSpPr>
        <a:xfrm>
          <a:off x="0" y="0"/>
          <a:ext cx="0" cy="0"/>
          <a:chOff x="0" y="0"/>
          <a:chExt cx="0" cy="0"/>
        </a:xfrm>
      </p:grpSpPr>
      <p:sp>
        <p:nvSpPr>
          <p:cNvPr id="527" name="Google Shape;527;p22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8" name="Google Shape;528;p22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9" name="Google Shape;529;p2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0" name="Google Shape;530;p2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1" name="Google Shape;531;p2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Tylko tytuł">
    <p:spTree>
      <p:nvGrpSpPr>
        <p:cNvPr id="538" name="Shape 538"/>
        <p:cNvGrpSpPr/>
        <p:nvPr/>
      </p:nvGrpSpPr>
      <p:grpSpPr>
        <a:xfrm>
          <a:off x="0" y="0"/>
          <a:ext cx="0" cy="0"/>
          <a:chOff x="0" y="0"/>
          <a:chExt cx="0" cy="0"/>
        </a:xfrm>
      </p:grpSpPr>
      <p:sp>
        <p:nvSpPr>
          <p:cNvPr id="539" name="Google Shape;539;p213"/>
          <p:cNvSpPr/>
          <p:nvPr>
            <p:ph idx="2" type="pic"/>
          </p:nvPr>
        </p:nvSpPr>
        <p:spPr>
          <a:xfrm>
            <a:off x="0" y="2"/>
            <a:ext cx="12192000" cy="6857998"/>
          </a:xfrm>
          <a:prstGeom prst="rect">
            <a:avLst/>
          </a:prstGeom>
          <a:solidFill>
            <a:schemeClr val="lt1"/>
          </a:solidFill>
          <a:ln>
            <a:noFill/>
          </a:ln>
        </p:spPr>
      </p:sp>
      <p:sp>
        <p:nvSpPr>
          <p:cNvPr id="540" name="Google Shape;540;p213"/>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1" name="Google Shape;541;p213"/>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p:spTree>
      <p:nvGrpSpPr>
        <p:cNvPr id="542" name="Shape 542"/>
        <p:cNvGrpSpPr/>
        <p:nvPr/>
      </p:nvGrpSpPr>
      <p:grpSpPr>
        <a:xfrm>
          <a:off x="0" y="0"/>
          <a:ext cx="0" cy="0"/>
          <a:chOff x="0" y="0"/>
          <a:chExt cx="0" cy="0"/>
        </a:xfrm>
      </p:grpSpPr>
      <p:sp>
        <p:nvSpPr>
          <p:cNvPr id="543" name="Google Shape;543;p227"/>
          <p:cNvSpPr/>
          <p:nvPr/>
        </p:nvSpPr>
        <p:spPr>
          <a:xfrm>
            <a:off x="6096000" y="0"/>
            <a:ext cx="6096000"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4" name="Google Shape;544;p227"/>
          <p:cNvSpPr txBox="1"/>
          <p:nvPr>
            <p:ph type="title"/>
          </p:nvPr>
        </p:nvSpPr>
        <p:spPr>
          <a:xfrm>
            <a:off x="493986" y="365125"/>
            <a:ext cx="5002924"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5" name="Google Shape;545;p227"/>
          <p:cNvSpPr txBox="1"/>
          <p:nvPr>
            <p:ph idx="1" type="body"/>
          </p:nvPr>
        </p:nvSpPr>
        <p:spPr>
          <a:xfrm>
            <a:off x="6558454"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46" name="Google Shape;546;p227"/>
          <p:cNvSpPr txBox="1"/>
          <p:nvPr>
            <p:ph idx="2" type="body"/>
          </p:nvPr>
        </p:nvSpPr>
        <p:spPr>
          <a:xfrm>
            <a:off x="493986"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47" name="Google Shape;547;p227"/>
          <p:cNvSpPr/>
          <p:nvPr>
            <p:ph idx="3" type="pic"/>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2">
    <p:spTree>
      <p:nvGrpSpPr>
        <p:cNvPr id="548" name="Shape 548"/>
        <p:cNvGrpSpPr/>
        <p:nvPr/>
      </p:nvGrpSpPr>
      <p:grpSpPr>
        <a:xfrm>
          <a:off x="0" y="0"/>
          <a:ext cx="0" cy="0"/>
          <a:chOff x="0" y="0"/>
          <a:chExt cx="0" cy="0"/>
        </a:xfrm>
      </p:grpSpPr>
      <p:sp>
        <p:nvSpPr>
          <p:cNvPr id="549" name="Google Shape;549;p228"/>
          <p:cNvSpPr/>
          <p:nvPr/>
        </p:nvSpPr>
        <p:spPr>
          <a:xfrm>
            <a:off x="0" y="2232058"/>
            <a:ext cx="7308808" cy="4625942"/>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50" name="Google Shape;550;p228"/>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1" name="Google Shape;551;p228"/>
          <p:cNvSpPr txBox="1"/>
          <p:nvPr>
            <p:ph idx="1" type="body"/>
          </p:nvPr>
        </p:nvSpPr>
        <p:spPr>
          <a:xfrm>
            <a:off x="493986" y="2812683"/>
            <a:ext cx="6285186"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52" name="Google Shape;552;p228"/>
          <p:cNvSpPr/>
          <p:nvPr>
            <p:ph idx="2" type="pic"/>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3">
    <p:spTree>
      <p:nvGrpSpPr>
        <p:cNvPr id="553" name="Shape 553"/>
        <p:cNvGrpSpPr/>
        <p:nvPr/>
      </p:nvGrpSpPr>
      <p:grpSpPr>
        <a:xfrm>
          <a:off x="0" y="0"/>
          <a:ext cx="0" cy="0"/>
          <a:chOff x="0" y="0"/>
          <a:chExt cx="0" cy="0"/>
        </a:xfrm>
      </p:grpSpPr>
      <p:sp>
        <p:nvSpPr>
          <p:cNvPr id="554" name="Google Shape;554;p229"/>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55" name="Google Shape;555;p229"/>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6" name="Google Shape;556;p229"/>
          <p:cNvSpPr txBox="1"/>
          <p:nvPr>
            <p:ph idx="1" type="body"/>
          </p:nvPr>
        </p:nvSpPr>
        <p:spPr>
          <a:xfrm>
            <a:off x="493986" y="2812683"/>
            <a:ext cx="6232635"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57" name="Google Shape;557;p229"/>
          <p:cNvSpPr/>
          <p:nvPr>
            <p:ph idx="2" type="pic"/>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4">
    <p:spTree>
      <p:nvGrpSpPr>
        <p:cNvPr id="558" name="Shape 558"/>
        <p:cNvGrpSpPr/>
        <p:nvPr/>
      </p:nvGrpSpPr>
      <p:grpSpPr>
        <a:xfrm>
          <a:off x="0" y="0"/>
          <a:ext cx="0" cy="0"/>
          <a:chOff x="0" y="0"/>
          <a:chExt cx="0" cy="0"/>
        </a:xfrm>
      </p:grpSpPr>
      <p:sp>
        <p:nvSpPr>
          <p:cNvPr id="559" name="Google Shape;559;p230"/>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60" name="Google Shape;560;p230"/>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1" name="Google Shape;561;p230"/>
          <p:cNvSpPr txBox="1"/>
          <p:nvPr>
            <p:ph idx="1" type="body"/>
          </p:nvPr>
        </p:nvSpPr>
        <p:spPr>
          <a:xfrm>
            <a:off x="493986" y="2812683"/>
            <a:ext cx="4389207"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62" name="Google Shape;562;p230"/>
          <p:cNvSpPr/>
          <p:nvPr>
            <p:ph idx="2" type="pic"/>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5">
    <p:spTree>
      <p:nvGrpSpPr>
        <p:cNvPr id="563" name="Shape 563"/>
        <p:cNvGrpSpPr/>
        <p:nvPr/>
      </p:nvGrpSpPr>
      <p:grpSpPr>
        <a:xfrm>
          <a:off x="0" y="0"/>
          <a:ext cx="0" cy="0"/>
          <a:chOff x="0" y="0"/>
          <a:chExt cx="0" cy="0"/>
        </a:xfrm>
      </p:grpSpPr>
      <p:sp>
        <p:nvSpPr>
          <p:cNvPr id="564" name="Google Shape;564;p231"/>
          <p:cNvSpPr/>
          <p:nvPr/>
        </p:nvSpPr>
        <p:spPr>
          <a:xfrm>
            <a:off x="-1" y="1690688"/>
            <a:ext cx="7724309" cy="280774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65" name="Google Shape;565;p231"/>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6" name="Google Shape;566;p231"/>
          <p:cNvSpPr txBox="1"/>
          <p:nvPr>
            <p:ph idx="1" type="body"/>
          </p:nvPr>
        </p:nvSpPr>
        <p:spPr>
          <a:xfrm>
            <a:off x="493986" y="2280745"/>
            <a:ext cx="6285186" cy="221768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67" name="Google Shape;567;p231"/>
          <p:cNvSpPr/>
          <p:nvPr>
            <p:ph idx="2" type="pic"/>
          </p:nvPr>
        </p:nvSpPr>
        <p:spPr>
          <a:xfrm>
            <a:off x="7724308" y="538222"/>
            <a:ext cx="3981554" cy="5775767"/>
          </a:xfrm>
          <a:prstGeom prst="rect">
            <a:avLst/>
          </a:prstGeom>
          <a:noFill/>
          <a:ln>
            <a:noFill/>
          </a:ln>
        </p:spPr>
      </p:sp>
      <p:sp>
        <p:nvSpPr>
          <p:cNvPr id="568" name="Google Shape;568;p231"/>
          <p:cNvSpPr txBox="1"/>
          <p:nvPr>
            <p:ph idx="3" type="body"/>
          </p:nvPr>
        </p:nvSpPr>
        <p:spPr>
          <a:xfrm>
            <a:off x="493986" y="4824248"/>
            <a:ext cx="6285186" cy="145312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6">
    <p:spTree>
      <p:nvGrpSpPr>
        <p:cNvPr id="569" name="Shape 569"/>
        <p:cNvGrpSpPr/>
        <p:nvPr/>
      </p:nvGrpSpPr>
      <p:grpSpPr>
        <a:xfrm>
          <a:off x="0" y="0"/>
          <a:ext cx="0" cy="0"/>
          <a:chOff x="0" y="0"/>
          <a:chExt cx="0" cy="0"/>
        </a:xfrm>
      </p:grpSpPr>
      <p:sp>
        <p:nvSpPr>
          <p:cNvPr id="570" name="Google Shape;570;p232"/>
          <p:cNvSpPr/>
          <p:nvPr>
            <p:ph idx="2" type="pic"/>
          </p:nvPr>
        </p:nvSpPr>
        <p:spPr>
          <a:xfrm>
            <a:off x="7308808" y="2"/>
            <a:ext cx="4883192" cy="6857998"/>
          </a:xfrm>
          <a:prstGeom prst="rect">
            <a:avLst/>
          </a:prstGeom>
          <a:noFill/>
          <a:ln>
            <a:noFill/>
          </a:ln>
        </p:spPr>
      </p:sp>
      <p:sp>
        <p:nvSpPr>
          <p:cNvPr id="571" name="Google Shape;571;p232"/>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2" name="Google Shape;572;p232"/>
          <p:cNvSpPr txBox="1"/>
          <p:nvPr>
            <p:ph idx="1" type="body"/>
          </p:nvPr>
        </p:nvSpPr>
        <p:spPr>
          <a:xfrm>
            <a:off x="493986" y="1690688"/>
            <a:ext cx="6285186" cy="458668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3" name="Google Shape;573;p232"/>
          <p:cNvSpPr/>
          <p:nvPr/>
        </p:nvSpPr>
        <p:spPr>
          <a:xfrm>
            <a:off x="10098212" y="476421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74" name="Google Shape;574;p232"/>
          <p:cNvSpPr txBox="1"/>
          <p:nvPr>
            <p:ph idx="3" type="body"/>
          </p:nvPr>
        </p:nvSpPr>
        <p:spPr>
          <a:xfrm>
            <a:off x="10098212" y="4764211"/>
            <a:ext cx="2093788"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7">
    <p:spTree>
      <p:nvGrpSpPr>
        <p:cNvPr id="575" name="Shape 575"/>
        <p:cNvGrpSpPr/>
        <p:nvPr/>
      </p:nvGrpSpPr>
      <p:grpSpPr>
        <a:xfrm>
          <a:off x="0" y="0"/>
          <a:ext cx="0" cy="0"/>
          <a:chOff x="0" y="0"/>
          <a:chExt cx="0" cy="0"/>
        </a:xfrm>
      </p:grpSpPr>
      <p:sp>
        <p:nvSpPr>
          <p:cNvPr id="576" name="Google Shape;576;p233"/>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7" name="Google Shape;577;p233"/>
          <p:cNvSpPr txBox="1"/>
          <p:nvPr>
            <p:ph idx="1" type="body"/>
          </p:nvPr>
        </p:nvSpPr>
        <p:spPr>
          <a:xfrm>
            <a:off x="493985" y="1690688"/>
            <a:ext cx="3894081" cy="4612492"/>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8" name="Google Shape;578;p233"/>
          <p:cNvSpPr/>
          <p:nvPr>
            <p:ph idx="2" type="pic"/>
          </p:nvPr>
        </p:nvSpPr>
        <p:spPr>
          <a:xfrm>
            <a:off x="4758955" y="1690686"/>
            <a:ext cx="2093788" cy="2518706"/>
          </a:xfrm>
          <a:prstGeom prst="rect">
            <a:avLst/>
          </a:prstGeom>
          <a:noFill/>
          <a:ln>
            <a:noFill/>
          </a:ln>
        </p:spPr>
      </p:sp>
      <p:sp>
        <p:nvSpPr>
          <p:cNvPr id="579" name="Google Shape;579;p233"/>
          <p:cNvSpPr/>
          <p:nvPr/>
        </p:nvSpPr>
        <p:spPr>
          <a:xfrm>
            <a:off x="4758956" y="4209394"/>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0" name="Google Shape;580;p233"/>
          <p:cNvSpPr txBox="1"/>
          <p:nvPr>
            <p:ph idx="3" type="body"/>
          </p:nvPr>
        </p:nvSpPr>
        <p:spPr>
          <a:xfrm>
            <a:off x="4758956" y="4209393"/>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81" name="Google Shape;581;p233"/>
          <p:cNvSpPr/>
          <p:nvPr>
            <p:ph idx="4" type="pic"/>
          </p:nvPr>
        </p:nvSpPr>
        <p:spPr>
          <a:xfrm>
            <a:off x="7223631" y="1690685"/>
            <a:ext cx="2093788" cy="2518706"/>
          </a:xfrm>
          <a:prstGeom prst="rect">
            <a:avLst/>
          </a:prstGeom>
          <a:noFill/>
          <a:ln>
            <a:noFill/>
          </a:ln>
        </p:spPr>
      </p:sp>
      <p:sp>
        <p:nvSpPr>
          <p:cNvPr id="582" name="Google Shape;582;p233"/>
          <p:cNvSpPr/>
          <p:nvPr/>
        </p:nvSpPr>
        <p:spPr>
          <a:xfrm>
            <a:off x="7223632" y="4209393"/>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3" name="Google Shape;583;p233"/>
          <p:cNvSpPr txBox="1"/>
          <p:nvPr>
            <p:ph idx="5" type="body"/>
          </p:nvPr>
        </p:nvSpPr>
        <p:spPr>
          <a:xfrm>
            <a:off x="7223632" y="4209392"/>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84" name="Google Shape;584;p233"/>
          <p:cNvSpPr/>
          <p:nvPr>
            <p:ph idx="6" type="pic"/>
          </p:nvPr>
        </p:nvSpPr>
        <p:spPr>
          <a:xfrm>
            <a:off x="9688307" y="1690684"/>
            <a:ext cx="2093788" cy="2518706"/>
          </a:xfrm>
          <a:prstGeom prst="rect">
            <a:avLst/>
          </a:prstGeom>
          <a:noFill/>
          <a:ln>
            <a:noFill/>
          </a:ln>
        </p:spPr>
      </p:sp>
      <p:sp>
        <p:nvSpPr>
          <p:cNvPr id="585" name="Google Shape;585;p233"/>
          <p:cNvSpPr/>
          <p:nvPr/>
        </p:nvSpPr>
        <p:spPr>
          <a:xfrm>
            <a:off x="9688308" y="420939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6" name="Google Shape;586;p233"/>
          <p:cNvSpPr txBox="1"/>
          <p:nvPr>
            <p:ph idx="7" type="body"/>
          </p:nvPr>
        </p:nvSpPr>
        <p:spPr>
          <a:xfrm>
            <a:off x="9688308" y="4209391"/>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8">
    <p:spTree>
      <p:nvGrpSpPr>
        <p:cNvPr id="587" name="Shape 587"/>
        <p:cNvGrpSpPr/>
        <p:nvPr/>
      </p:nvGrpSpPr>
      <p:grpSpPr>
        <a:xfrm>
          <a:off x="0" y="0"/>
          <a:ext cx="0" cy="0"/>
          <a:chOff x="0" y="0"/>
          <a:chExt cx="0" cy="0"/>
        </a:xfrm>
      </p:grpSpPr>
      <p:sp>
        <p:nvSpPr>
          <p:cNvPr id="588" name="Google Shape;588;p234"/>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9" name="Google Shape;589;p234"/>
          <p:cNvSpPr/>
          <p:nvPr/>
        </p:nvSpPr>
        <p:spPr>
          <a:xfrm>
            <a:off x="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0" name="Google Shape;590;p234"/>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91" name="Google Shape;591;p234"/>
          <p:cNvSpPr/>
          <p:nvPr/>
        </p:nvSpPr>
        <p:spPr>
          <a:xfrm>
            <a:off x="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2" name="Google Shape;592;p234"/>
          <p:cNvSpPr txBox="1"/>
          <p:nvPr>
            <p:ph idx="2" type="body"/>
          </p:nvPr>
        </p:nvSpPr>
        <p:spPr>
          <a:xfrm>
            <a:off x="0"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93" name="Google Shape;593;p234"/>
          <p:cNvSpPr/>
          <p:nvPr/>
        </p:nvSpPr>
        <p:spPr>
          <a:xfrm>
            <a:off x="3044811"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4" name="Google Shape;594;p234"/>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95" name="Google Shape;595;p234"/>
          <p:cNvSpPr/>
          <p:nvPr/>
        </p:nvSpPr>
        <p:spPr>
          <a:xfrm>
            <a:off x="6089622"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6" name="Google Shape;596;p234"/>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97" name="Google Shape;597;p234"/>
          <p:cNvSpPr/>
          <p:nvPr/>
        </p:nvSpPr>
        <p:spPr>
          <a:xfrm>
            <a:off x="912687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8" name="Google Shape;598;p234"/>
          <p:cNvSpPr txBox="1"/>
          <p:nvPr>
            <p:ph idx="5" type="body"/>
          </p:nvPr>
        </p:nvSpPr>
        <p:spPr>
          <a:xfrm>
            <a:off x="9159943" y="4267874"/>
            <a:ext cx="3032057"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99" name="Google Shape;599;p234"/>
          <p:cNvSpPr/>
          <p:nvPr/>
        </p:nvSpPr>
        <p:spPr>
          <a:xfrm>
            <a:off x="3040680"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00" name="Google Shape;600;p234"/>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01" name="Google Shape;601;p234"/>
          <p:cNvSpPr/>
          <p:nvPr/>
        </p:nvSpPr>
        <p:spPr>
          <a:xfrm>
            <a:off x="608549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02" name="Google Shape;602;p234"/>
          <p:cNvSpPr txBox="1"/>
          <p:nvPr>
            <p:ph idx="7" type="body"/>
          </p:nvPr>
        </p:nvSpPr>
        <p:spPr>
          <a:xfrm>
            <a:off x="6098246"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03" name="Google Shape;603;p234"/>
          <p:cNvSpPr/>
          <p:nvPr/>
        </p:nvSpPr>
        <p:spPr>
          <a:xfrm>
            <a:off x="9143059"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04" name="Google Shape;604;p234"/>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9">
    <p:spTree>
      <p:nvGrpSpPr>
        <p:cNvPr id="605" name="Shape 605"/>
        <p:cNvGrpSpPr/>
        <p:nvPr/>
      </p:nvGrpSpPr>
      <p:grpSpPr>
        <a:xfrm>
          <a:off x="0" y="0"/>
          <a:ext cx="0" cy="0"/>
          <a:chOff x="0" y="0"/>
          <a:chExt cx="0" cy="0"/>
        </a:xfrm>
      </p:grpSpPr>
      <p:sp>
        <p:nvSpPr>
          <p:cNvPr id="606" name="Google Shape;606;p235"/>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7" name="Google Shape;607;p235"/>
          <p:cNvSpPr/>
          <p:nvPr/>
        </p:nvSpPr>
        <p:spPr>
          <a:xfrm>
            <a:off x="0"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08" name="Google Shape;608;p235"/>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09" name="Google Shape;609;p235"/>
          <p:cNvSpPr/>
          <p:nvPr/>
        </p:nvSpPr>
        <p:spPr>
          <a:xfrm>
            <a:off x="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0" name="Google Shape;610;p235"/>
          <p:cNvSpPr txBox="1"/>
          <p:nvPr>
            <p:ph idx="2" type="body"/>
          </p:nvPr>
        </p:nvSpPr>
        <p:spPr>
          <a:xfrm>
            <a:off x="0"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1" name="Google Shape;611;p235"/>
          <p:cNvSpPr/>
          <p:nvPr/>
        </p:nvSpPr>
        <p:spPr>
          <a:xfrm>
            <a:off x="3044811"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2" name="Google Shape;612;p235"/>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3" name="Google Shape;613;p235"/>
          <p:cNvSpPr/>
          <p:nvPr/>
        </p:nvSpPr>
        <p:spPr>
          <a:xfrm>
            <a:off x="6089622"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4" name="Google Shape;614;p235"/>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5" name="Google Shape;615;p235"/>
          <p:cNvSpPr/>
          <p:nvPr/>
        </p:nvSpPr>
        <p:spPr>
          <a:xfrm>
            <a:off x="9134998"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6" name="Google Shape;616;p235"/>
          <p:cNvSpPr txBox="1"/>
          <p:nvPr>
            <p:ph idx="5" type="body"/>
          </p:nvPr>
        </p:nvSpPr>
        <p:spPr>
          <a:xfrm>
            <a:off x="9147189"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7" name="Google Shape;617;p235"/>
          <p:cNvSpPr/>
          <p:nvPr/>
        </p:nvSpPr>
        <p:spPr>
          <a:xfrm>
            <a:off x="3040680"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8" name="Google Shape;618;p235"/>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9" name="Google Shape;619;p235"/>
          <p:cNvSpPr/>
          <p:nvPr/>
        </p:nvSpPr>
        <p:spPr>
          <a:xfrm>
            <a:off x="608549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0" name="Google Shape;620;p235"/>
          <p:cNvSpPr txBox="1"/>
          <p:nvPr>
            <p:ph idx="7" type="body"/>
          </p:nvPr>
        </p:nvSpPr>
        <p:spPr>
          <a:xfrm>
            <a:off x="6098246"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21" name="Google Shape;621;p235"/>
          <p:cNvSpPr/>
          <p:nvPr/>
        </p:nvSpPr>
        <p:spPr>
          <a:xfrm>
            <a:off x="9143059"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2" name="Google Shape;622;p235"/>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0">
    <p:bg>
      <p:bgPr>
        <a:solidFill>
          <a:srgbClr val="FF003C"/>
        </a:solidFill>
      </p:bgPr>
    </p:bg>
    <p:spTree>
      <p:nvGrpSpPr>
        <p:cNvPr id="623" name="Shape 623"/>
        <p:cNvGrpSpPr/>
        <p:nvPr/>
      </p:nvGrpSpPr>
      <p:grpSpPr>
        <a:xfrm>
          <a:off x="0" y="0"/>
          <a:ext cx="0" cy="0"/>
          <a:chOff x="0" y="0"/>
          <a:chExt cx="0" cy="0"/>
        </a:xfrm>
      </p:grpSpPr>
      <p:sp>
        <p:nvSpPr>
          <p:cNvPr id="624" name="Google Shape;624;p236"/>
          <p:cNvSpPr txBox="1"/>
          <p:nvPr>
            <p:ph type="title"/>
          </p:nvPr>
        </p:nvSpPr>
        <p:spPr>
          <a:xfrm>
            <a:off x="493985" y="365125"/>
            <a:ext cx="8912773" cy="265134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625" name="Google Shape;625;p236"/>
          <p:cNvPicPr preferRelativeResize="0"/>
          <p:nvPr/>
        </p:nvPicPr>
        <p:blipFill rotWithShape="1">
          <a:blip r:embed="rId2">
            <a:alphaModFix/>
          </a:blip>
          <a:srcRect b="0" l="0" r="0" t="0"/>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626" name="Shape 626"/>
        <p:cNvGrpSpPr/>
        <p:nvPr/>
      </p:nvGrpSpPr>
      <p:grpSpPr>
        <a:xfrm>
          <a:off x="0" y="0"/>
          <a:ext cx="0" cy="0"/>
          <a:chOff x="0" y="0"/>
          <a:chExt cx="0" cy="0"/>
        </a:xfrm>
      </p:grpSpPr>
      <p:sp>
        <p:nvSpPr>
          <p:cNvPr id="627" name="Google Shape;627;p23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8" name="Google Shape;628;p23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29" name="Google Shape;629;p2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0" name="Google Shape;630;p2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1" name="Google Shape;631;p2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type="secHead">
  <p:cSld name="SECTION_HEADER">
    <p:spTree>
      <p:nvGrpSpPr>
        <p:cNvPr id="632" name="Shape 632"/>
        <p:cNvGrpSpPr/>
        <p:nvPr/>
      </p:nvGrpSpPr>
      <p:grpSpPr>
        <a:xfrm>
          <a:off x="0" y="0"/>
          <a:ext cx="0" cy="0"/>
          <a:chOff x="0" y="0"/>
          <a:chExt cx="0" cy="0"/>
        </a:xfrm>
      </p:grpSpPr>
      <p:sp>
        <p:nvSpPr>
          <p:cNvPr id="633" name="Google Shape;633;p23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4" name="Google Shape;634;p23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35" name="Google Shape;635;p2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6" name="Google Shape;636;p2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7" name="Google Shape;637;p2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638" name="Shape 638"/>
        <p:cNvGrpSpPr/>
        <p:nvPr/>
      </p:nvGrpSpPr>
      <p:grpSpPr>
        <a:xfrm>
          <a:off x="0" y="0"/>
          <a:ext cx="0" cy="0"/>
          <a:chOff x="0" y="0"/>
          <a:chExt cx="0" cy="0"/>
        </a:xfrm>
      </p:grpSpPr>
      <p:sp>
        <p:nvSpPr>
          <p:cNvPr id="639" name="Google Shape;639;p2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0" name="Google Shape;640;p23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1" name="Google Shape;641;p23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2" name="Google Shape;642;p2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3" name="Google Shape;643;p2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4" name="Google Shape;644;p2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645" name="Shape 645"/>
        <p:cNvGrpSpPr/>
        <p:nvPr/>
      </p:nvGrpSpPr>
      <p:grpSpPr>
        <a:xfrm>
          <a:off x="0" y="0"/>
          <a:ext cx="0" cy="0"/>
          <a:chOff x="0" y="0"/>
          <a:chExt cx="0" cy="0"/>
        </a:xfrm>
      </p:grpSpPr>
      <p:sp>
        <p:nvSpPr>
          <p:cNvPr id="646" name="Google Shape;646;p24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7" name="Google Shape;647;p24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48" name="Google Shape;648;p24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9" name="Google Shape;649;p24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50" name="Google Shape;650;p24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1" name="Google Shape;651;p2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2" name="Google Shape;652;p2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3" name="Google Shape;653;p2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654" name="Shape 654"/>
        <p:cNvGrpSpPr/>
        <p:nvPr/>
      </p:nvGrpSpPr>
      <p:grpSpPr>
        <a:xfrm>
          <a:off x="0" y="0"/>
          <a:ext cx="0" cy="0"/>
          <a:chOff x="0" y="0"/>
          <a:chExt cx="0" cy="0"/>
        </a:xfrm>
      </p:grpSpPr>
      <p:sp>
        <p:nvSpPr>
          <p:cNvPr id="655" name="Google Shape;655;p2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6" name="Google Shape;656;p24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57" name="Google Shape;657;p24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8" name="Google Shape;658;p2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9" name="Google Shape;659;p2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0" name="Google Shape;660;p2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661" name="Shape 661"/>
        <p:cNvGrpSpPr/>
        <p:nvPr/>
      </p:nvGrpSpPr>
      <p:grpSpPr>
        <a:xfrm>
          <a:off x="0" y="0"/>
          <a:ext cx="0" cy="0"/>
          <a:chOff x="0" y="0"/>
          <a:chExt cx="0" cy="0"/>
        </a:xfrm>
      </p:grpSpPr>
      <p:sp>
        <p:nvSpPr>
          <p:cNvPr id="662" name="Google Shape;662;p2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3" name="Google Shape;663;p242"/>
          <p:cNvSpPr/>
          <p:nvPr>
            <p:ph idx="2" type="pic"/>
          </p:nvPr>
        </p:nvSpPr>
        <p:spPr>
          <a:xfrm>
            <a:off x="5183188" y="987425"/>
            <a:ext cx="6172200" cy="4873625"/>
          </a:xfrm>
          <a:prstGeom prst="rect">
            <a:avLst/>
          </a:prstGeom>
          <a:noFill/>
          <a:ln>
            <a:noFill/>
          </a:ln>
        </p:spPr>
      </p:sp>
      <p:sp>
        <p:nvSpPr>
          <p:cNvPr id="664" name="Google Shape;664;p24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65" name="Google Shape;665;p2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6" name="Google Shape;666;p2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7" name="Google Shape;667;p2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668" name="Shape 668"/>
        <p:cNvGrpSpPr/>
        <p:nvPr/>
      </p:nvGrpSpPr>
      <p:grpSpPr>
        <a:xfrm>
          <a:off x="0" y="0"/>
          <a:ext cx="0" cy="0"/>
          <a:chOff x="0" y="0"/>
          <a:chExt cx="0" cy="0"/>
        </a:xfrm>
      </p:grpSpPr>
      <p:sp>
        <p:nvSpPr>
          <p:cNvPr id="669" name="Google Shape;669;p2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0" name="Google Shape;670;p24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1" name="Google Shape;671;p2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2" name="Google Shape;672;p2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3" name="Google Shape;673;p2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674" name="Shape 674"/>
        <p:cNvGrpSpPr/>
        <p:nvPr/>
      </p:nvGrpSpPr>
      <p:grpSpPr>
        <a:xfrm>
          <a:off x="0" y="0"/>
          <a:ext cx="0" cy="0"/>
          <a:chOff x="0" y="0"/>
          <a:chExt cx="0" cy="0"/>
        </a:xfrm>
      </p:grpSpPr>
      <p:sp>
        <p:nvSpPr>
          <p:cNvPr id="675" name="Google Shape;675;p24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6" name="Google Shape;676;p24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7" name="Google Shape;677;p2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8" name="Google Shape;678;p2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9" name="Google Shape;679;p2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Tylko tytuł">
    <p:spTree>
      <p:nvGrpSpPr>
        <p:cNvPr id="686" name="Shape 686"/>
        <p:cNvGrpSpPr/>
        <p:nvPr/>
      </p:nvGrpSpPr>
      <p:grpSpPr>
        <a:xfrm>
          <a:off x="0" y="0"/>
          <a:ext cx="0" cy="0"/>
          <a:chOff x="0" y="0"/>
          <a:chExt cx="0" cy="0"/>
        </a:xfrm>
      </p:grpSpPr>
      <p:sp>
        <p:nvSpPr>
          <p:cNvPr id="687" name="Google Shape;687;p65"/>
          <p:cNvSpPr/>
          <p:nvPr>
            <p:ph idx="2" type="pic"/>
          </p:nvPr>
        </p:nvSpPr>
        <p:spPr>
          <a:xfrm>
            <a:off x="0" y="2"/>
            <a:ext cx="12192000" cy="6857998"/>
          </a:xfrm>
          <a:prstGeom prst="rect">
            <a:avLst/>
          </a:prstGeom>
          <a:solidFill>
            <a:schemeClr val="lt1"/>
          </a:solidFill>
          <a:ln>
            <a:noFill/>
          </a:ln>
        </p:spPr>
      </p:sp>
      <p:sp>
        <p:nvSpPr>
          <p:cNvPr id="688" name="Google Shape;688;p65"/>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9" name="Google Shape;689;p65"/>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p:spTree>
      <p:nvGrpSpPr>
        <p:cNvPr id="690" name="Shape 690"/>
        <p:cNvGrpSpPr/>
        <p:nvPr/>
      </p:nvGrpSpPr>
      <p:grpSpPr>
        <a:xfrm>
          <a:off x="0" y="0"/>
          <a:ext cx="0" cy="0"/>
          <a:chOff x="0" y="0"/>
          <a:chExt cx="0" cy="0"/>
        </a:xfrm>
      </p:grpSpPr>
      <p:sp>
        <p:nvSpPr>
          <p:cNvPr id="691" name="Google Shape;691;p172"/>
          <p:cNvSpPr/>
          <p:nvPr>
            <p:ph idx="2" type="pic"/>
          </p:nvPr>
        </p:nvSpPr>
        <p:spPr>
          <a:xfrm>
            <a:off x="0" y="2"/>
            <a:ext cx="12192000" cy="6857998"/>
          </a:xfrm>
          <a:prstGeom prst="rect">
            <a:avLst/>
          </a:prstGeom>
          <a:solidFill>
            <a:schemeClr val="dk1"/>
          </a:solidFill>
          <a:ln>
            <a:noFill/>
          </a:ln>
        </p:spPr>
      </p:sp>
      <p:sp>
        <p:nvSpPr>
          <p:cNvPr id="692" name="Google Shape;692;p172"/>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3" name="Google Shape;693;p172"/>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2">
    <p:spTree>
      <p:nvGrpSpPr>
        <p:cNvPr id="694" name="Shape 694"/>
        <p:cNvGrpSpPr/>
        <p:nvPr/>
      </p:nvGrpSpPr>
      <p:grpSpPr>
        <a:xfrm>
          <a:off x="0" y="0"/>
          <a:ext cx="0" cy="0"/>
          <a:chOff x="0" y="0"/>
          <a:chExt cx="0" cy="0"/>
        </a:xfrm>
      </p:grpSpPr>
      <p:sp>
        <p:nvSpPr>
          <p:cNvPr id="695" name="Google Shape;695;p173"/>
          <p:cNvSpPr/>
          <p:nvPr/>
        </p:nvSpPr>
        <p:spPr>
          <a:xfrm>
            <a:off x="6096000" y="0"/>
            <a:ext cx="6096000"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96" name="Google Shape;696;p173"/>
          <p:cNvSpPr txBox="1"/>
          <p:nvPr>
            <p:ph type="title"/>
          </p:nvPr>
        </p:nvSpPr>
        <p:spPr>
          <a:xfrm>
            <a:off x="493986" y="365125"/>
            <a:ext cx="5002924"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7" name="Google Shape;697;p173"/>
          <p:cNvSpPr txBox="1"/>
          <p:nvPr>
            <p:ph idx="1" type="body"/>
          </p:nvPr>
        </p:nvSpPr>
        <p:spPr>
          <a:xfrm>
            <a:off x="6558454"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98" name="Google Shape;698;p173"/>
          <p:cNvSpPr txBox="1"/>
          <p:nvPr>
            <p:ph idx="2" type="body"/>
          </p:nvPr>
        </p:nvSpPr>
        <p:spPr>
          <a:xfrm>
            <a:off x="493986"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99" name="Google Shape;699;p173"/>
          <p:cNvSpPr/>
          <p:nvPr>
            <p:ph idx="3" type="pic"/>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3">
    <p:spTree>
      <p:nvGrpSpPr>
        <p:cNvPr id="700" name="Shape 700"/>
        <p:cNvGrpSpPr/>
        <p:nvPr/>
      </p:nvGrpSpPr>
      <p:grpSpPr>
        <a:xfrm>
          <a:off x="0" y="0"/>
          <a:ext cx="0" cy="0"/>
          <a:chOff x="0" y="0"/>
          <a:chExt cx="0" cy="0"/>
        </a:xfrm>
      </p:grpSpPr>
      <p:sp>
        <p:nvSpPr>
          <p:cNvPr id="701" name="Google Shape;701;p174"/>
          <p:cNvSpPr/>
          <p:nvPr/>
        </p:nvSpPr>
        <p:spPr>
          <a:xfrm>
            <a:off x="0" y="2232058"/>
            <a:ext cx="7308808" cy="4625942"/>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02" name="Google Shape;702;p174"/>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3" name="Google Shape;703;p174"/>
          <p:cNvSpPr txBox="1"/>
          <p:nvPr>
            <p:ph idx="1" type="body"/>
          </p:nvPr>
        </p:nvSpPr>
        <p:spPr>
          <a:xfrm>
            <a:off x="493986" y="2812683"/>
            <a:ext cx="6285186"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04" name="Google Shape;704;p174"/>
          <p:cNvSpPr/>
          <p:nvPr>
            <p:ph idx="2" type="pic"/>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4">
    <p:spTree>
      <p:nvGrpSpPr>
        <p:cNvPr id="705" name="Shape 705"/>
        <p:cNvGrpSpPr/>
        <p:nvPr/>
      </p:nvGrpSpPr>
      <p:grpSpPr>
        <a:xfrm>
          <a:off x="0" y="0"/>
          <a:ext cx="0" cy="0"/>
          <a:chOff x="0" y="0"/>
          <a:chExt cx="0" cy="0"/>
        </a:xfrm>
      </p:grpSpPr>
      <p:sp>
        <p:nvSpPr>
          <p:cNvPr id="706" name="Google Shape;706;p175"/>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07" name="Google Shape;707;p175"/>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8" name="Google Shape;708;p175"/>
          <p:cNvSpPr txBox="1"/>
          <p:nvPr>
            <p:ph idx="1" type="body"/>
          </p:nvPr>
        </p:nvSpPr>
        <p:spPr>
          <a:xfrm>
            <a:off x="493986" y="2812683"/>
            <a:ext cx="6232635"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09" name="Google Shape;709;p175"/>
          <p:cNvSpPr/>
          <p:nvPr>
            <p:ph idx="2" type="pic"/>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5">
    <p:spTree>
      <p:nvGrpSpPr>
        <p:cNvPr id="710" name="Shape 710"/>
        <p:cNvGrpSpPr/>
        <p:nvPr/>
      </p:nvGrpSpPr>
      <p:grpSpPr>
        <a:xfrm>
          <a:off x="0" y="0"/>
          <a:ext cx="0" cy="0"/>
          <a:chOff x="0" y="0"/>
          <a:chExt cx="0" cy="0"/>
        </a:xfrm>
      </p:grpSpPr>
      <p:sp>
        <p:nvSpPr>
          <p:cNvPr id="711" name="Google Shape;711;p176"/>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12" name="Google Shape;712;p176"/>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3" name="Google Shape;713;p176"/>
          <p:cNvSpPr txBox="1"/>
          <p:nvPr>
            <p:ph idx="1" type="body"/>
          </p:nvPr>
        </p:nvSpPr>
        <p:spPr>
          <a:xfrm>
            <a:off x="493986" y="2812683"/>
            <a:ext cx="4389207"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14" name="Google Shape;714;p176"/>
          <p:cNvSpPr/>
          <p:nvPr>
            <p:ph idx="2" type="pic"/>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6">
    <p:spTree>
      <p:nvGrpSpPr>
        <p:cNvPr id="715" name="Shape 715"/>
        <p:cNvGrpSpPr/>
        <p:nvPr/>
      </p:nvGrpSpPr>
      <p:grpSpPr>
        <a:xfrm>
          <a:off x="0" y="0"/>
          <a:ext cx="0" cy="0"/>
          <a:chOff x="0" y="0"/>
          <a:chExt cx="0" cy="0"/>
        </a:xfrm>
      </p:grpSpPr>
      <p:sp>
        <p:nvSpPr>
          <p:cNvPr id="716" name="Google Shape;716;p177"/>
          <p:cNvSpPr/>
          <p:nvPr/>
        </p:nvSpPr>
        <p:spPr>
          <a:xfrm>
            <a:off x="-1" y="1690688"/>
            <a:ext cx="7724309" cy="280774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17" name="Google Shape;717;p177"/>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8" name="Google Shape;718;p177"/>
          <p:cNvSpPr txBox="1"/>
          <p:nvPr>
            <p:ph idx="1" type="body"/>
          </p:nvPr>
        </p:nvSpPr>
        <p:spPr>
          <a:xfrm>
            <a:off x="493986" y="2280745"/>
            <a:ext cx="6285186" cy="221768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19" name="Google Shape;719;p177"/>
          <p:cNvSpPr/>
          <p:nvPr>
            <p:ph idx="2" type="pic"/>
          </p:nvPr>
        </p:nvSpPr>
        <p:spPr>
          <a:xfrm>
            <a:off x="7724308" y="538222"/>
            <a:ext cx="3981554" cy="5775767"/>
          </a:xfrm>
          <a:prstGeom prst="rect">
            <a:avLst/>
          </a:prstGeom>
          <a:noFill/>
          <a:ln>
            <a:noFill/>
          </a:ln>
        </p:spPr>
      </p:sp>
      <p:sp>
        <p:nvSpPr>
          <p:cNvPr id="720" name="Google Shape;720;p177"/>
          <p:cNvSpPr txBox="1"/>
          <p:nvPr>
            <p:ph idx="3" type="body"/>
          </p:nvPr>
        </p:nvSpPr>
        <p:spPr>
          <a:xfrm>
            <a:off x="493986" y="4824248"/>
            <a:ext cx="6285186" cy="145312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7">
    <p:spTree>
      <p:nvGrpSpPr>
        <p:cNvPr id="721" name="Shape 721"/>
        <p:cNvGrpSpPr/>
        <p:nvPr/>
      </p:nvGrpSpPr>
      <p:grpSpPr>
        <a:xfrm>
          <a:off x="0" y="0"/>
          <a:ext cx="0" cy="0"/>
          <a:chOff x="0" y="0"/>
          <a:chExt cx="0" cy="0"/>
        </a:xfrm>
      </p:grpSpPr>
      <p:sp>
        <p:nvSpPr>
          <p:cNvPr id="722" name="Google Shape;722;p178"/>
          <p:cNvSpPr/>
          <p:nvPr>
            <p:ph idx="2" type="pic"/>
          </p:nvPr>
        </p:nvSpPr>
        <p:spPr>
          <a:xfrm>
            <a:off x="7308808" y="2"/>
            <a:ext cx="4883192" cy="6857998"/>
          </a:xfrm>
          <a:prstGeom prst="rect">
            <a:avLst/>
          </a:prstGeom>
          <a:noFill/>
          <a:ln>
            <a:noFill/>
          </a:ln>
        </p:spPr>
      </p:sp>
      <p:sp>
        <p:nvSpPr>
          <p:cNvPr id="723" name="Google Shape;723;p178"/>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4" name="Google Shape;724;p178"/>
          <p:cNvSpPr txBox="1"/>
          <p:nvPr>
            <p:ph idx="1" type="body"/>
          </p:nvPr>
        </p:nvSpPr>
        <p:spPr>
          <a:xfrm>
            <a:off x="493986" y="1690688"/>
            <a:ext cx="6285186" cy="458668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25" name="Google Shape;725;p178"/>
          <p:cNvSpPr/>
          <p:nvPr/>
        </p:nvSpPr>
        <p:spPr>
          <a:xfrm>
            <a:off x="10098212" y="476421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6" name="Google Shape;726;p178"/>
          <p:cNvSpPr txBox="1"/>
          <p:nvPr>
            <p:ph idx="3" type="body"/>
          </p:nvPr>
        </p:nvSpPr>
        <p:spPr>
          <a:xfrm>
            <a:off x="10098212" y="4764211"/>
            <a:ext cx="2093788"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8">
    <p:spTree>
      <p:nvGrpSpPr>
        <p:cNvPr id="727" name="Shape 727"/>
        <p:cNvGrpSpPr/>
        <p:nvPr/>
      </p:nvGrpSpPr>
      <p:grpSpPr>
        <a:xfrm>
          <a:off x="0" y="0"/>
          <a:ext cx="0" cy="0"/>
          <a:chOff x="0" y="0"/>
          <a:chExt cx="0" cy="0"/>
        </a:xfrm>
      </p:grpSpPr>
      <p:sp>
        <p:nvSpPr>
          <p:cNvPr id="728" name="Google Shape;728;p179"/>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9" name="Google Shape;729;p179"/>
          <p:cNvSpPr txBox="1"/>
          <p:nvPr>
            <p:ph idx="1" type="body"/>
          </p:nvPr>
        </p:nvSpPr>
        <p:spPr>
          <a:xfrm>
            <a:off x="493985" y="1690688"/>
            <a:ext cx="3894081" cy="4612492"/>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30" name="Google Shape;730;p179"/>
          <p:cNvSpPr/>
          <p:nvPr>
            <p:ph idx="2" type="pic"/>
          </p:nvPr>
        </p:nvSpPr>
        <p:spPr>
          <a:xfrm>
            <a:off x="4758955" y="1690686"/>
            <a:ext cx="2093788" cy="2518706"/>
          </a:xfrm>
          <a:prstGeom prst="rect">
            <a:avLst/>
          </a:prstGeom>
          <a:noFill/>
          <a:ln>
            <a:noFill/>
          </a:ln>
        </p:spPr>
      </p:sp>
      <p:sp>
        <p:nvSpPr>
          <p:cNvPr id="731" name="Google Shape;731;p179"/>
          <p:cNvSpPr/>
          <p:nvPr/>
        </p:nvSpPr>
        <p:spPr>
          <a:xfrm>
            <a:off x="4758956" y="4209394"/>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2" name="Google Shape;732;p179"/>
          <p:cNvSpPr txBox="1"/>
          <p:nvPr>
            <p:ph idx="3" type="body"/>
          </p:nvPr>
        </p:nvSpPr>
        <p:spPr>
          <a:xfrm>
            <a:off x="4758956" y="4209393"/>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33" name="Google Shape;733;p179"/>
          <p:cNvSpPr/>
          <p:nvPr>
            <p:ph idx="4" type="pic"/>
          </p:nvPr>
        </p:nvSpPr>
        <p:spPr>
          <a:xfrm>
            <a:off x="7223631" y="1690685"/>
            <a:ext cx="2093788" cy="2518706"/>
          </a:xfrm>
          <a:prstGeom prst="rect">
            <a:avLst/>
          </a:prstGeom>
          <a:noFill/>
          <a:ln>
            <a:noFill/>
          </a:ln>
        </p:spPr>
      </p:sp>
      <p:sp>
        <p:nvSpPr>
          <p:cNvPr id="734" name="Google Shape;734;p179"/>
          <p:cNvSpPr/>
          <p:nvPr/>
        </p:nvSpPr>
        <p:spPr>
          <a:xfrm>
            <a:off x="7223632" y="4209393"/>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5" name="Google Shape;735;p179"/>
          <p:cNvSpPr txBox="1"/>
          <p:nvPr>
            <p:ph idx="5" type="body"/>
          </p:nvPr>
        </p:nvSpPr>
        <p:spPr>
          <a:xfrm>
            <a:off x="7223632" y="4209392"/>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36" name="Google Shape;736;p179"/>
          <p:cNvSpPr/>
          <p:nvPr>
            <p:ph idx="6" type="pic"/>
          </p:nvPr>
        </p:nvSpPr>
        <p:spPr>
          <a:xfrm>
            <a:off x="9688307" y="1690684"/>
            <a:ext cx="2093788" cy="2518706"/>
          </a:xfrm>
          <a:prstGeom prst="rect">
            <a:avLst/>
          </a:prstGeom>
          <a:noFill/>
          <a:ln>
            <a:noFill/>
          </a:ln>
        </p:spPr>
      </p:sp>
      <p:sp>
        <p:nvSpPr>
          <p:cNvPr id="737" name="Google Shape;737;p179"/>
          <p:cNvSpPr/>
          <p:nvPr/>
        </p:nvSpPr>
        <p:spPr>
          <a:xfrm>
            <a:off x="9688308" y="420939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8" name="Google Shape;738;p179"/>
          <p:cNvSpPr txBox="1"/>
          <p:nvPr>
            <p:ph idx="7" type="body"/>
          </p:nvPr>
        </p:nvSpPr>
        <p:spPr>
          <a:xfrm>
            <a:off x="9688308" y="4209391"/>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9">
    <p:spTree>
      <p:nvGrpSpPr>
        <p:cNvPr id="739" name="Shape 739"/>
        <p:cNvGrpSpPr/>
        <p:nvPr/>
      </p:nvGrpSpPr>
      <p:grpSpPr>
        <a:xfrm>
          <a:off x="0" y="0"/>
          <a:ext cx="0" cy="0"/>
          <a:chOff x="0" y="0"/>
          <a:chExt cx="0" cy="0"/>
        </a:xfrm>
      </p:grpSpPr>
      <p:sp>
        <p:nvSpPr>
          <p:cNvPr id="740" name="Google Shape;740;p180"/>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1" name="Google Shape;741;p180"/>
          <p:cNvSpPr/>
          <p:nvPr/>
        </p:nvSpPr>
        <p:spPr>
          <a:xfrm>
            <a:off x="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2" name="Google Shape;742;p180"/>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3" name="Google Shape;743;p180"/>
          <p:cNvSpPr/>
          <p:nvPr/>
        </p:nvSpPr>
        <p:spPr>
          <a:xfrm>
            <a:off x="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4" name="Google Shape;744;p180"/>
          <p:cNvSpPr txBox="1"/>
          <p:nvPr>
            <p:ph idx="2" type="body"/>
          </p:nvPr>
        </p:nvSpPr>
        <p:spPr>
          <a:xfrm>
            <a:off x="0"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5" name="Google Shape;745;p180"/>
          <p:cNvSpPr/>
          <p:nvPr/>
        </p:nvSpPr>
        <p:spPr>
          <a:xfrm>
            <a:off x="3044811"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6" name="Google Shape;746;p180"/>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7" name="Google Shape;747;p180"/>
          <p:cNvSpPr/>
          <p:nvPr/>
        </p:nvSpPr>
        <p:spPr>
          <a:xfrm>
            <a:off x="6089622"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8" name="Google Shape;748;p180"/>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9" name="Google Shape;749;p180"/>
          <p:cNvSpPr/>
          <p:nvPr/>
        </p:nvSpPr>
        <p:spPr>
          <a:xfrm>
            <a:off x="912687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50" name="Google Shape;750;p180"/>
          <p:cNvSpPr txBox="1"/>
          <p:nvPr>
            <p:ph idx="5" type="body"/>
          </p:nvPr>
        </p:nvSpPr>
        <p:spPr>
          <a:xfrm>
            <a:off x="9159943" y="4267874"/>
            <a:ext cx="3032057"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51" name="Google Shape;751;p180"/>
          <p:cNvSpPr/>
          <p:nvPr/>
        </p:nvSpPr>
        <p:spPr>
          <a:xfrm>
            <a:off x="3040680"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52" name="Google Shape;752;p180"/>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53" name="Google Shape;753;p180"/>
          <p:cNvSpPr/>
          <p:nvPr/>
        </p:nvSpPr>
        <p:spPr>
          <a:xfrm>
            <a:off x="608549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54" name="Google Shape;754;p180"/>
          <p:cNvSpPr txBox="1"/>
          <p:nvPr>
            <p:ph idx="7" type="body"/>
          </p:nvPr>
        </p:nvSpPr>
        <p:spPr>
          <a:xfrm>
            <a:off x="6098246"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55" name="Google Shape;755;p180"/>
          <p:cNvSpPr/>
          <p:nvPr/>
        </p:nvSpPr>
        <p:spPr>
          <a:xfrm>
            <a:off x="9143059"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56" name="Google Shape;756;p180"/>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0">
    <p:spTree>
      <p:nvGrpSpPr>
        <p:cNvPr id="757" name="Shape 757"/>
        <p:cNvGrpSpPr/>
        <p:nvPr/>
      </p:nvGrpSpPr>
      <p:grpSpPr>
        <a:xfrm>
          <a:off x="0" y="0"/>
          <a:ext cx="0" cy="0"/>
          <a:chOff x="0" y="0"/>
          <a:chExt cx="0" cy="0"/>
        </a:xfrm>
      </p:grpSpPr>
      <p:sp>
        <p:nvSpPr>
          <p:cNvPr id="758" name="Google Shape;758;p181"/>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9" name="Google Shape;759;p181"/>
          <p:cNvSpPr/>
          <p:nvPr/>
        </p:nvSpPr>
        <p:spPr>
          <a:xfrm>
            <a:off x="0"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0" name="Google Shape;760;p181"/>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61" name="Google Shape;761;p181"/>
          <p:cNvSpPr/>
          <p:nvPr/>
        </p:nvSpPr>
        <p:spPr>
          <a:xfrm>
            <a:off x="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2" name="Google Shape;762;p181"/>
          <p:cNvSpPr txBox="1"/>
          <p:nvPr>
            <p:ph idx="2" type="body"/>
          </p:nvPr>
        </p:nvSpPr>
        <p:spPr>
          <a:xfrm>
            <a:off x="0"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63" name="Google Shape;763;p181"/>
          <p:cNvSpPr/>
          <p:nvPr/>
        </p:nvSpPr>
        <p:spPr>
          <a:xfrm>
            <a:off x="3044811"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4" name="Google Shape;764;p181"/>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65" name="Google Shape;765;p181"/>
          <p:cNvSpPr/>
          <p:nvPr/>
        </p:nvSpPr>
        <p:spPr>
          <a:xfrm>
            <a:off x="6089622"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6" name="Google Shape;766;p181"/>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67" name="Google Shape;767;p181"/>
          <p:cNvSpPr/>
          <p:nvPr/>
        </p:nvSpPr>
        <p:spPr>
          <a:xfrm>
            <a:off x="9134998"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8" name="Google Shape;768;p181"/>
          <p:cNvSpPr txBox="1"/>
          <p:nvPr>
            <p:ph idx="5" type="body"/>
          </p:nvPr>
        </p:nvSpPr>
        <p:spPr>
          <a:xfrm>
            <a:off x="9147189"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69" name="Google Shape;769;p181"/>
          <p:cNvSpPr/>
          <p:nvPr/>
        </p:nvSpPr>
        <p:spPr>
          <a:xfrm>
            <a:off x="3040680"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70" name="Google Shape;770;p181"/>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71" name="Google Shape;771;p181"/>
          <p:cNvSpPr/>
          <p:nvPr/>
        </p:nvSpPr>
        <p:spPr>
          <a:xfrm>
            <a:off x="608549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72" name="Google Shape;772;p181"/>
          <p:cNvSpPr txBox="1"/>
          <p:nvPr>
            <p:ph idx="7" type="body"/>
          </p:nvPr>
        </p:nvSpPr>
        <p:spPr>
          <a:xfrm>
            <a:off x="6098246"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73" name="Google Shape;773;p181"/>
          <p:cNvSpPr/>
          <p:nvPr/>
        </p:nvSpPr>
        <p:spPr>
          <a:xfrm>
            <a:off x="9143059"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74" name="Google Shape;774;p181"/>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1">
    <p:bg>
      <p:bgPr>
        <a:solidFill>
          <a:srgbClr val="FF003C"/>
        </a:solidFill>
      </p:bgPr>
    </p:bg>
    <p:spTree>
      <p:nvGrpSpPr>
        <p:cNvPr id="775" name="Shape 775"/>
        <p:cNvGrpSpPr/>
        <p:nvPr/>
      </p:nvGrpSpPr>
      <p:grpSpPr>
        <a:xfrm>
          <a:off x="0" y="0"/>
          <a:ext cx="0" cy="0"/>
          <a:chOff x="0" y="0"/>
          <a:chExt cx="0" cy="0"/>
        </a:xfrm>
      </p:grpSpPr>
      <p:sp>
        <p:nvSpPr>
          <p:cNvPr id="776" name="Google Shape;776;p182"/>
          <p:cNvSpPr txBox="1"/>
          <p:nvPr>
            <p:ph type="title"/>
          </p:nvPr>
        </p:nvSpPr>
        <p:spPr>
          <a:xfrm>
            <a:off x="493985" y="365125"/>
            <a:ext cx="8912773" cy="265134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777" name="Google Shape;777;p182"/>
          <p:cNvPicPr preferRelativeResize="0"/>
          <p:nvPr/>
        </p:nvPicPr>
        <p:blipFill rotWithShape="1">
          <a:blip r:embed="rId2">
            <a:alphaModFix/>
          </a:blip>
          <a:srcRect b="0" l="0" r="0" t="0"/>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778" name="Shape 778"/>
        <p:cNvGrpSpPr/>
        <p:nvPr/>
      </p:nvGrpSpPr>
      <p:grpSpPr>
        <a:xfrm>
          <a:off x="0" y="0"/>
          <a:ext cx="0" cy="0"/>
          <a:chOff x="0" y="0"/>
          <a:chExt cx="0" cy="0"/>
        </a:xfrm>
      </p:grpSpPr>
      <p:sp>
        <p:nvSpPr>
          <p:cNvPr id="779" name="Google Shape;779;p18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0" name="Google Shape;780;p18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81" name="Google Shape;781;p1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2" name="Google Shape;782;p1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3" name="Google Shape;783;p1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type="secHead">
  <p:cSld name="SECTION_HEADER">
    <p:spTree>
      <p:nvGrpSpPr>
        <p:cNvPr id="784" name="Shape 784"/>
        <p:cNvGrpSpPr/>
        <p:nvPr/>
      </p:nvGrpSpPr>
      <p:grpSpPr>
        <a:xfrm>
          <a:off x="0" y="0"/>
          <a:ext cx="0" cy="0"/>
          <a:chOff x="0" y="0"/>
          <a:chExt cx="0" cy="0"/>
        </a:xfrm>
      </p:grpSpPr>
      <p:sp>
        <p:nvSpPr>
          <p:cNvPr id="785" name="Google Shape;785;p18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6" name="Google Shape;786;p18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87" name="Google Shape;787;p1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8" name="Google Shape;788;p1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9" name="Google Shape;789;p1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790" name="Shape 790"/>
        <p:cNvGrpSpPr/>
        <p:nvPr/>
      </p:nvGrpSpPr>
      <p:grpSpPr>
        <a:xfrm>
          <a:off x="0" y="0"/>
          <a:ext cx="0" cy="0"/>
          <a:chOff x="0" y="0"/>
          <a:chExt cx="0" cy="0"/>
        </a:xfrm>
      </p:grpSpPr>
      <p:sp>
        <p:nvSpPr>
          <p:cNvPr id="791" name="Google Shape;791;p18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2" name="Google Shape;792;p18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3" name="Google Shape;793;p18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4" name="Google Shape;794;p1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5" name="Google Shape;795;p1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6" name="Google Shape;796;p1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797" name="Shape 797"/>
        <p:cNvGrpSpPr/>
        <p:nvPr/>
      </p:nvGrpSpPr>
      <p:grpSpPr>
        <a:xfrm>
          <a:off x="0" y="0"/>
          <a:ext cx="0" cy="0"/>
          <a:chOff x="0" y="0"/>
          <a:chExt cx="0" cy="0"/>
        </a:xfrm>
      </p:grpSpPr>
      <p:sp>
        <p:nvSpPr>
          <p:cNvPr id="798" name="Google Shape;798;p18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9" name="Google Shape;799;p18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00" name="Google Shape;800;p18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1" name="Google Shape;801;p18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02" name="Google Shape;802;p18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3" name="Google Shape;803;p1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4" name="Google Shape;804;p1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5" name="Google Shape;805;p1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806" name="Shape 806"/>
        <p:cNvGrpSpPr/>
        <p:nvPr/>
      </p:nvGrpSpPr>
      <p:grpSpPr>
        <a:xfrm>
          <a:off x="0" y="0"/>
          <a:ext cx="0" cy="0"/>
          <a:chOff x="0" y="0"/>
          <a:chExt cx="0" cy="0"/>
        </a:xfrm>
      </p:grpSpPr>
      <p:sp>
        <p:nvSpPr>
          <p:cNvPr id="807" name="Google Shape;807;p18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8" name="Google Shape;808;p18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09" name="Google Shape;809;p18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10" name="Google Shape;810;p1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1" name="Google Shape;811;p1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2" name="Google Shape;812;p1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813" name="Shape 813"/>
        <p:cNvGrpSpPr/>
        <p:nvPr/>
      </p:nvGrpSpPr>
      <p:grpSpPr>
        <a:xfrm>
          <a:off x="0" y="0"/>
          <a:ext cx="0" cy="0"/>
          <a:chOff x="0" y="0"/>
          <a:chExt cx="0" cy="0"/>
        </a:xfrm>
      </p:grpSpPr>
      <p:sp>
        <p:nvSpPr>
          <p:cNvPr id="814" name="Google Shape;814;p18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5" name="Google Shape;815;p188"/>
          <p:cNvSpPr/>
          <p:nvPr>
            <p:ph idx="2" type="pic"/>
          </p:nvPr>
        </p:nvSpPr>
        <p:spPr>
          <a:xfrm>
            <a:off x="5183188" y="987425"/>
            <a:ext cx="6172200" cy="4873625"/>
          </a:xfrm>
          <a:prstGeom prst="rect">
            <a:avLst/>
          </a:prstGeom>
          <a:noFill/>
          <a:ln>
            <a:noFill/>
          </a:ln>
        </p:spPr>
      </p:sp>
      <p:sp>
        <p:nvSpPr>
          <p:cNvPr id="816" name="Google Shape;816;p18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17" name="Google Shape;817;p1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8" name="Google Shape;818;p1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9" name="Google Shape;819;p1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820" name="Shape 820"/>
        <p:cNvGrpSpPr/>
        <p:nvPr/>
      </p:nvGrpSpPr>
      <p:grpSpPr>
        <a:xfrm>
          <a:off x="0" y="0"/>
          <a:ext cx="0" cy="0"/>
          <a:chOff x="0" y="0"/>
          <a:chExt cx="0" cy="0"/>
        </a:xfrm>
      </p:grpSpPr>
      <p:sp>
        <p:nvSpPr>
          <p:cNvPr id="821" name="Google Shape;821;p1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2" name="Google Shape;822;p18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3" name="Google Shape;823;p1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4" name="Google Shape;824;p1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5" name="Google Shape;825;p1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826" name="Shape 826"/>
        <p:cNvGrpSpPr/>
        <p:nvPr/>
      </p:nvGrpSpPr>
      <p:grpSpPr>
        <a:xfrm>
          <a:off x="0" y="0"/>
          <a:ext cx="0" cy="0"/>
          <a:chOff x="0" y="0"/>
          <a:chExt cx="0" cy="0"/>
        </a:xfrm>
      </p:grpSpPr>
      <p:sp>
        <p:nvSpPr>
          <p:cNvPr id="827" name="Google Shape;827;p19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8" name="Google Shape;828;p19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9" name="Google Shape;829;p1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0" name="Google Shape;830;p1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1" name="Google Shape;831;p1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Tylko tytuł">
    <p:spTree>
      <p:nvGrpSpPr>
        <p:cNvPr id="838" name="Shape 838"/>
        <p:cNvGrpSpPr/>
        <p:nvPr/>
      </p:nvGrpSpPr>
      <p:grpSpPr>
        <a:xfrm>
          <a:off x="0" y="0"/>
          <a:ext cx="0" cy="0"/>
          <a:chOff x="0" y="0"/>
          <a:chExt cx="0" cy="0"/>
        </a:xfrm>
      </p:grpSpPr>
      <p:sp>
        <p:nvSpPr>
          <p:cNvPr id="839" name="Google Shape;839;p216"/>
          <p:cNvSpPr/>
          <p:nvPr>
            <p:ph idx="2" type="pic"/>
          </p:nvPr>
        </p:nvSpPr>
        <p:spPr>
          <a:xfrm>
            <a:off x="0" y="2"/>
            <a:ext cx="12192000" cy="6857998"/>
          </a:xfrm>
          <a:prstGeom prst="rect">
            <a:avLst/>
          </a:prstGeom>
          <a:solidFill>
            <a:schemeClr val="lt1"/>
          </a:solidFill>
          <a:ln>
            <a:noFill/>
          </a:ln>
        </p:spPr>
      </p:sp>
      <p:sp>
        <p:nvSpPr>
          <p:cNvPr id="840" name="Google Shape;840;p216"/>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1" name="Google Shape;841;p216"/>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p:spTree>
      <p:nvGrpSpPr>
        <p:cNvPr id="842" name="Shape 842"/>
        <p:cNvGrpSpPr/>
        <p:nvPr/>
      </p:nvGrpSpPr>
      <p:grpSpPr>
        <a:xfrm>
          <a:off x="0" y="0"/>
          <a:ext cx="0" cy="0"/>
          <a:chOff x="0" y="0"/>
          <a:chExt cx="0" cy="0"/>
        </a:xfrm>
      </p:grpSpPr>
      <p:sp>
        <p:nvSpPr>
          <p:cNvPr id="843" name="Google Shape;843;p245"/>
          <p:cNvSpPr/>
          <p:nvPr>
            <p:ph idx="2" type="pic"/>
          </p:nvPr>
        </p:nvSpPr>
        <p:spPr>
          <a:xfrm>
            <a:off x="0" y="2"/>
            <a:ext cx="12192000" cy="6857998"/>
          </a:xfrm>
          <a:prstGeom prst="rect">
            <a:avLst/>
          </a:prstGeom>
          <a:solidFill>
            <a:schemeClr val="dk1"/>
          </a:solidFill>
          <a:ln>
            <a:noFill/>
          </a:ln>
        </p:spPr>
      </p:sp>
      <p:sp>
        <p:nvSpPr>
          <p:cNvPr id="844" name="Google Shape;844;p245"/>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5" name="Google Shape;845;p245"/>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2">
    <p:spTree>
      <p:nvGrpSpPr>
        <p:cNvPr id="846" name="Shape 846"/>
        <p:cNvGrpSpPr/>
        <p:nvPr/>
      </p:nvGrpSpPr>
      <p:grpSpPr>
        <a:xfrm>
          <a:off x="0" y="0"/>
          <a:ext cx="0" cy="0"/>
          <a:chOff x="0" y="0"/>
          <a:chExt cx="0" cy="0"/>
        </a:xfrm>
      </p:grpSpPr>
      <p:sp>
        <p:nvSpPr>
          <p:cNvPr id="847" name="Google Shape;847;p246"/>
          <p:cNvSpPr/>
          <p:nvPr/>
        </p:nvSpPr>
        <p:spPr>
          <a:xfrm>
            <a:off x="6096000" y="0"/>
            <a:ext cx="6096000"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48" name="Google Shape;848;p246"/>
          <p:cNvSpPr txBox="1"/>
          <p:nvPr>
            <p:ph type="title"/>
          </p:nvPr>
        </p:nvSpPr>
        <p:spPr>
          <a:xfrm>
            <a:off x="493986" y="365125"/>
            <a:ext cx="5002924"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9" name="Google Shape;849;p246"/>
          <p:cNvSpPr txBox="1"/>
          <p:nvPr>
            <p:ph idx="1" type="body"/>
          </p:nvPr>
        </p:nvSpPr>
        <p:spPr>
          <a:xfrm>
            <a:off x="6558454"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50" name="Google Shape;850;p246"/>
          <p:cNvSpPr txBox="1"/>
          <p:nvPr>
            <p:ph idx="2" type="body"/>
          </p:nvPr>
        </p:nvSpPr>
        <p:spPr>
          <a:xfrm>
            <a:off x="493986"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51" name="Google Shape;851;p246"/>
          <p:cNvSpPr/>
          <p:nvPr>
            <p:ph idx="3" type="pic"/>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3">
    <p:spTree>
      <p:nvGrpSpPr>
        <p:cNvPr id="852" name="Shape 852"/>
        <p:cNvGrpSpPr/>
        <p:nvPr/>
      </p:nvGrpSpPr>
      <p:grpSpPr>
        <a:xfrm>
          <a:off x="0" y="0"/>
          <a:ext cx="0" cy="0"/>
          <a:chOff x="0" y="0"/>
          <a:chExt cx="0" cy="0"/>
        </a:xfrm>
      </p:grpSpPr>
      <p:sp>
        <p:nvSpPr>
          <p:cNvPr id="853" name="Google Shape;853;p247"/>
          <p:cNvSpPr/>
          <p:nvPr/>
        </p:nvSpPr>
        <p:spPr>
          <a:xfrm>
            <a:off x="0" y="2232058"/>
            <a:ext cx="7308808" cy="4625942"/>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54" name="Google Shape;854;p247"/>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5" name="Google Shape;855;p247"/>
          <p:cNvSpPr txBox="1"/>
          <p:nvPr>
            <p:ph idx="1" type="body"/>
          </p:nvPr>
        </p:nvSpPr>
        <p:spPr>
          <a:xfrm>
            <a:off x="493986" y="2812683"/>
            <a:ext cx="6285186"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56" name="Google Shape;856;p247"/>
          <p:cNvSpPr/>
          <p:nvPr>
            <p:ph idx="2" type="pic"/>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4">
    <p:spTree>
      <p:nvGrpSpPr>
        <p:cNvPr id="857" name="Shape 857"/>
        <p:cNvGrpSpPr/>
        <p:nvPr/>
      </p:nvGrpSpPr>
      <p:grpSpPr>
        <a:xfrm>
          <a:off x="0" y="0"/>
          <a:ext cx="0" cy="0"/>
          <a:chOff x="0" y="0"/>
          <a:chExt cx="0" cy="0"/>
        </a:xfrm>
      </p:grpSpPr>
      <p:sp>
        <p:nvSpPr>
          <p:cNvPr id="858" name="Google Shape;858;p248"/>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59" name="Google Shape;859;p248"/>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0" name="Google Shape;860;p248"/>
          <p:cNvSpPr txBox="1"/>
          <p:nvPr>
            <p:ph idx="1" type="body"/>
          </p:nvPr>
        </p:nvSpPr>
        <p:spPr>
          <a:xfrm>
            <a:off x="493986" y="2812683"/>
            <a:ext cx="6232635"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61" name="Google Shape;861;p248"/>
          <p:cNvSpPr/>
          <p:nvPr>
            <p:ph idx="2" type="pic"/>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5">
    <p:spTree>
      <p:nvGrpSpPr>
        <p:cNvPr id="862" name="Shape 862"/>
        <p:cNvGrpSpPr/>
        <p:nvPr/>
      </p:nvGrpSpPr>
      <p:grpSpPr>
        <a:xfrm>
          <a:off x="0" y="0"/>
          <a:ext cx="0" cy="0"/>
          <a:chOff x="0" y="0"/>
          <a:chExt cx="0" cy="0"/>
        </a:xfrm>
      </p:grpSpPr>
      <p:sp>
        <p:nvSpPr>
          <p:cNvPr id="863" name="Google Shape;863;p249"/>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64" name="Google Shape;864;p249"/>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5" name="Google Shape;865;p249"/>
          <p:cNvSpPr txBox="1"/>
          <p:nvPr>
            <p:ph idx="1" type="body"/>
          </p:nvPr>
        </p:nvSpPr>
        <p:spPr>
          <a:xfrm>
            <a:off x="493986" y="2812683"/>
            <a:ext cx="4389207"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66" name="Google Shape;866;p249"/>
          <p:cNvSpPr/>
          <p:nvPr>
            <p:ph idx="2" type="pic"/>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6">
    <p:spTree>
      <p:nvGrpSpPr>
        <p:cNvPr id="867" name="Shape 867"/>
        <p:cNvGrpSpPr/>
        <p:nvPr/>
      </p:nvGrpSpPr>
      <p:grpSpPr>
        <a:xfrm>
          <a:off x="0" y="0"/>
          <a:ext cx="0" cy="0"/>
          <a:chOff x="0" y="0"/>
          <a:chExt cx="0" cy="0"/>
        </a:xfrm>
      </p:grpSpPr>
      <p:sp>
        <p:nvSpPr>
          <p:cNvPr id="868" name="Google Shape;868;p250"/>
          <p:cNvSpPr/>
          <p:nvPr/>
        </p:nvSpPr>
        <p:spPr>
          <a:xfrm>
            <a:off x="-1" y="1690688"/>
            <a:ext cx="7724309" cy="280774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69" name="Google Shape;869;p250"/>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0" name="Google Shape;870;p250"/>
          <p:cNvSpPr txBox="1"/>
          <p:nvPr>
            <p:ph idx="1" type="body"/>
          </p:nvPr>
        </p:nvSpPr>
        <p:spPr>
          <a:xfrm>
            <a:off x="493986" y="2280745"/>
            <a:ext cx="6285186" cy="221768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71" name="Google Shape;871;p250"/>
          <p:cNvSpPr/>
          <p:nvPr>
            <p:ph idx="2" type="pic"/>
          </p:nvPr>
        </p:nvSpPr>
        <p:spPr>
          <a:xfrm>
            <a:off x="7724308" y="538222"/>
            <a:ext cx="3981554" cy="5775767"/>
          </a:xfrm>
          <a:prstGeom prst="rect">
            <a:avLst/>
          </a:prstGeom>
          <a:noFill/>
          <a:ln>
            <a:noFill/>
          </a:ln>
        </p:spPr>
      </p:sp>
      <p:sp>
        <p:nvSpPr>
          <p:cNvPr id="872" name="Google Shape;872;p250"/>
          <p:cNvSpPr txBox="1"/>
          <p:nvPr>
            <p:ph idx="3" type="body"/>
          </p:nvPr>
        </p:nvSpPr>
        <p:spPr>
          <a:xfrm>
            <a:off x="493986" y="4824248"/>
            <a:ext cx="6285186" cy="145312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7">
    <p:spTree>
      <p:nvGrpSpPr>
        <p:cNvPr id="873" name="Shape 873"/>
        <p:cNvGrpSpPr/>
        <p:nvPr/>
      </p:nvGrpSpPr>
      <p:grpSpPr>
        <a:xfrm>
          <a:off x="0" y="0"/>
          <a:ext cx="0" cy="0"/>
          <a:chOff x="0" y="0"/>
          <a:chExt cx="0" cy="0"/>
        </a:xfrm>
      </p:grpSpPr>
      <p:sp>
        <p:nvSpPr>
          <p:cNvPr id="874" name="Google Shape;874;p251"/>
          <p:cNvSpPr/>
          <p:nvPr>
            <p:ph idx="2" type="pic"/>
          </p:nvPr>
        </p:nvSpPr>
        <p:spPr>
          <a:xfrm>
            <a:off x="7308808" y="2"/>
            <a:ext cx="4883192" cy="6857998"/>
          </a:xfrm>
          <a:prstGeom prst="rect">
            <a:avLst/>
          </a:prstGeom>
          <a:noFill/>
          <a:ln>
            <a:noFill/>
          </a:ln>
        </p:spPr>
      </p:sp>
      <p:sp>
        <p:nvSpPr>
          <p:cNvPr id="875" name="Google Shape;875;p251"/>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6" name="Google Shape;876;p251"/>
          <p:cNvSpPr txBox="1"/>
          <p:nvPr>
            <p:ph idx="1" type="body"/>
          </p:nvPr>
        </p:nvSpPr>
        <p:spPr>
          <a:xfrm>
            <a:off x="493986" y="1690688"/>
            <a:ext cx="6285186" cy="458668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77" name="Google Shape;877;p251"/>
          <p:cNvSpPr/>
          <p:nvPr/>
        </p:nvSpPr>
        <p:spPr>
          <a:xfrm>
            <a:off x="10098212" y="476421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78" name="Google Shape;878;p251"/>
          <p:cNvSpPr txBox="1"/>
          <p:nvPr>
            <p:ph idx="3" type="body"/>
          </p:nvPr>
        </p:nvSpPr>
        <p:spPr>
          <a:xfrm>
            <a:off x="10098212" y="4764211"/>
            <a:ext cx="2093788"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8">
    <p:spTree>
      <p:nvGrpSpPr>
        <p:cNvPr id="879" name="Shape 879"/>
        <p:cNvGrpSpPr/>
        <p:nvPr/>
      </p:nvGrpSpPr>
      <p:grpSpPr>
        <a:xfrm>
          <a:off x="0" y="0"/>
          <a:ext cx="0" cy="0"/>
          <a:chOff x="0" y="0"/>
          <a:chExt cx="0" cy="0"/>
        </a:xfrm>
      </p:grpSpPr>
      <p:sp>
        <p:nvSpPr>
          <p:cNvPr id="880" name="Google Shape;880;p252"/>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1" name="Google Shape;881;p252"/>
          <p:cNvSpPr txBox="1"/>
          <p:nvPr>
            <p:ph idx="1" type="body"/>
          </p:nvPr>
        </p:nvSpPr>
        <p:spPr>
          <a:xfrm>
            <a:off x="493985" y="1690688"/>
            <a:ext cx="3894081" cy="4612492"/>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82" name="Google Shape;882;p252"/>
          <p:cNvSpPr/>
          <p:nvPr>
            <p:ph idx="2" type="pic"/>
          </p:nvPr>
        </p:nvSpPr>
        <p:spPr>
          <a:xfrm>
            <a:off x="4758955" y="1690686"/>
            <a:ext cx="2093788" cy="2518706"/>
          </a:xfrm>
          <a:prstGeom prst="rect">
            <a:avLst/>
          </a:prstGeom>
          <a:noFill/>
          <a:ln>
            <a:noFill/>
          </a:ln>
        </p:spPr>
      </p:sp>
      <p:sp>
        <p:nvSpPr>
          <p:cNvPr id="883" name="Google Shape;883;p252"/>
          <p:cNvSpPr/>
          <p:nvPr/>
        </p:nvSpPr>
        <p:spPr>
          <a:xfrm>
            <a:off x="4758956" y="4209394"/>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84" name="Google Shape;884;p252"/>
          <p:cNvSpPr txBox="1"/>
          <p:nvPr>
            <p:ph idx="3" type="body"/>
          </p:nvPr>
        </p:nvSpPr>
        <p:spPr>
          <a:xfrm>
            <a:off x="4758956" y="4209393"/>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85" name="Google Shape;885;p252"/>
          <p:cNvSpPr/>
          <p:nvPr>
            <p:ph idx="4" type="pic"/>
          </p:nvPr>
        </p:nvSpPr>
        <p:spPr>
          <a:xfrm>
            <a:off x="7223631" y="1690685"/>
            <a:ext cx="2093788" cy="2518706"/>
          </a:xfrm>
          <a:prstGeom prst="rect">
            <a:avLst/>
          </a:prstGeom>
          <a:noFill/>
          <a:ln>
            <a:noFill/>
          </a:ln>
        </p:spPr>
      </p:sp>
      <p:sp>
        <p:nvSpPr>
          <p:cNvPr id="886" name="Google Shape;886;p252"/>
          <p:cNvSpPr/>
          <p:nvPr/>
        </p:nvSpPr>
        <p:spPr>
          <a:xfrm>
            <a:off x="7223632" y="4209393"/>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87" name="Google Shape;887;p252"/>
          <p:cNvSpPr txBox="1"/>
          <p:nvPr>
            <p:ph idx="5" type="body"/>
          </p:nvPr>
        </p:nvSpPr>
        <p:spPr>
          <a:xfrm>
            <a:off x="7223632" y="4209392"/>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88" name="Google Shape;888;p252"/>
          <p:cNvSpPr/>
          <p:nvPr>
            <p:ph idx="6" type="pic"/>
          </p:nvPr>
        </p:nvSpPr>
        <p:spPr>
          <a:xfrm>
            <a:off x="9688307" y="1690684"/>
            <a:ext cx="2093788" cy="2518706"/>
          </a:xfrm>
          <a:prstGeom prst="rect">
            <a:avLst/>
          </a:prstGeom>
          <a:noFill/>
          <a:ln>
            <a:noFill/>
          </a:ln>
        </p:spPr>
      </p:sp>
      <p:sp>
        <p:nvSpPr>
          <p:cNvPr id="889" name="Google Shape;889;p252"/>
          <p:cNvSpPr/>
          <p:nvPr/>
        </p:nvSpPr>
        <p:spPr>
          <a:xfrm>
            <a:off x="9688308" y="420939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0" name="Google Shape;890;p252"/>
          <p:cNvSpPr txBox="1"/>
          <p:nvPr>
            <p:ph idx="7" type="body"/>
          </p:nvPr>
        </p:nvSpPr>
        <p:spPr>
          <a:xfrm>
            <a:off x="9688308" y="4209391"/>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9">
    <p:spTree>
      <p:nvGrpSpPr>
        <p:cNvPr id="891" name="Shape 891"/>
        <p:cNvGrpSpPr/>
        <p:nvPr/>
      </p:nvGrpSpPr>
      <p:grpSpPr>
        <a:xfrm>
          <a:off x="0" y="0"/>
          <a:ext cx="0" cy="0"/>
          <a:chOff x="0" y="0"/>
          <a:chExt cx="0" cy="0"/>
        </a:xfrm>
      </p:grpSpPr>
      <p:sp>
        <p:nvSpPr>
          <p:cNvPr id="892" name="Google Shape;892;p253"/>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3" name="Google Shape;893;p253"/>
          <p:cNvSpPr/>
          <p:nvPr/>
        </p:nvSpPr>
        <p:spPr>
          <a:xfrm>
            <a:off x="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4" name="Google Shape;894;p253"/>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95" name="Google Shape;895;p253"/>
          <p:cNvSpPr/>
          <p:nvPr/>
        </p:nvSpPr>
        <p:spPr>
          <a:xfrm>
            <a:off x="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6" name="Google Shape;896;p253"/>
          <p:cNvSpPr txBox="1"/>
          <p:nvPr>
            <p:ph idx="2" type="body"/>
          </p:nvPr>
        </p:nvSpPr>
        <p:spPr>
          <a:xfrm>
            <a:off x="0"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97" name="Google Shape;897;p253"/>
          <p:cNvSpPr/>
          <p:nvPr/>
        </p:nvSpPr>
        <p:spPr>
          <a:xfrm>
            <a:off x="3044811"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8" name="Google Shape;898;p253"/>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99" name="Google Shape;899;p253"/>
          <p:cNvSpPr/>
          <p:nvPr/>
        </p:nvSpPr>
        <p:spPr>
          <a:xfrm>
            <a:off x="6089622"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00" name="Google Shape;900;p253"/>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01" name="Google Shape;901;p253"/>
          <p:cNvSpPr/>
          <p:nvPr/>
        </p:nvSpPr>
        <p:spPr>
          <a:xfrm>
            <a:off x="912687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02" name="Google Shape;902;p253"/>
          <p:cNvSpPr txBox="1"/>
          <p:nvPr>
            <p:ph idx="5" type="body"/>
          </p:nvPr>
        </p:nvSpPr>
        <p:spPr>
          <a:xfrm>
            <a:off x="9159943" y="4267874"/>
            <a:ext cx="3032057"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03" name="Google Shape;903;p253"/>
          <p:cNvSpPr/>
          <p:nvPr/>
        </p:nvSpPr>
        <p:spPr>
          <a:xfrm>
            <a:off x="3040680"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04" name="Google Shape;904;p253"/>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05" name="Google Shape;905;p253"/>
          <p:cNvSpPr/>
          <p:nvPr/>
        </p:nvSpPr>
        <p:spPr>
          <a:xfrm>
            <a:off x="608549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06" name="Google Shape;906;p253"/>
          <p:cNvSpPr txBox="1"/>
          <p:nvPr>
            <p:ph idx="7" type="body"/>
          </p:nvPr>
        </p:nvSpPr>
        <p:spPr>
          <a:xfrm>
            <a:off x="6098246"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07" name="Google Shape;907;p253"/>
          <p:cNvSpPr/>
          <p:nvPr/>
        </p:nvSpPr>
        <p:spPr>
          <a:xfrm>
            <a:off x="9143059"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08" name="Google Shape;908;p253"/>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0">
    <p:spTree>
      <p:nvGrpSpPr>
        <p:cNvPr id="909" name="Shape 909"/>
        <p:cNvGrpSpPr/>
        <p:nvPr/>
      </p:nvGrpSpPr>
      <p:grpSpPr>
        <a:xfrm>
          <a:off x="0" y="0"/>
          <a:ext cx="0" cy="0"/>
          <a:chOff x="0" y="0"/>
          <a:chExt cx="0" cy="0"/>
        </a:xfrm>
      </p:grpSpPr>
      <p:sp>
        <p:nvSpPr>
          <p:cNvPr id="910" name="Google Shape;910;p254"/>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1" name="Google Shape;911;p254"/>
          <p:cNvSpPr/>
          <p:nvPr/>
        </p:nvSpPr>
        <p:spPr>
          <a:xfrm>
            <a:off x="0"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12" name="Google Shape;912;p254"/>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13" name="Google Shape;913;p254"/>
          <p:cNvSpPr/>
          <p:nvPr/>
        </p:nvSpPr>
        <p:spPr>
          <a:xfrm>
            <a:off x="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14" name="Google Shape;914;p254"/>
          <p:cNvSpPr txBox="1"/>
          <p:nvPr>
            <p:ph idx="2" type="body"/>
          </p:nvPr>
        </p:nvSpPr>
        <p:spPr>
          <a:xfrm>
            <a:off x="0"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15" name="Google Shape;915;p254"/>
          <p:cNvSpPr/>
          <p:nvPr/>
        </p:nvSpPr>
        <p:spPr>
          <a:xfrm>
            <a:off x="3044811"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16" name="Google Shape;916;p254"/>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17" name="Google Shape;917;p254"/>
          <p:cNvSpPr/>
          <p:nvPr/>
        </p:nvSpPr>
        <p:spPr>
          <a:xfrm>
            <a:off x="6089622"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18" name="Google Shape;918;p254"/>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19" name="Google Shape;919;p254"/>
          <p:cNvSpPr/>
          <p:nvPr/>
        </p:nvSpPr>
        <p:spPr>
          <a:xfrm>
            <a:off x="9134998"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20" name="Google Shape;920;p254"/>
          <p:cNvSpPr txBox="1"/>
          <p:nvPr>
            <p:ph idx="5" type="body"/>
          </p:nvPr>
        </p:nvSpPr>
        <p:spPr>
          <a:xfrm>
            <a:off x="9147189"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21" name="Google Shape;921;p254"/>
          <p:cNvSpPr/>
          <p:nvPr/>
        </p:nvSpPr>
        <p:spPr>
          <a:xfrm>
            <a:off x="3040680"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22" name="Google Shape;922;p254"/>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23" name="Google Shape;923;p254"/>
          <p:cNvSpPr/>
          <p:nvPr/>
        </p:nvSpPr>
        <p:spPr>
          <a:xfrm>
            <a:off x="608549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24" name="Google Shape;924;p254"/>
          <p:cNvSpPr txBox="1"/>
          <p:nvPr>
            <p:ph idx="7" type="body"/>
          </p:nvPr>
        </p:nvSpPr>
        <p:spPr>
          <a:xfrm>
            <a:off x="6098246"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25" name="Google Shape;925;p254"/>
          <p:cNvSpPr/>
          <p:nvPr/>
        </p:nvSpPr>
        <p:spPr>
          <a:xfrm>
            <a:off x="9143059"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26" name="Google Shape;926;p254"/>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1">
    <p:bg>
      <p:bgPr>
        <a:solidFill>
          <a:srgbClr val="FF003C"/>
        </a:solidFill>
      </p:bgPr>
    </p:bg>
    <p:spTree>
      <p:nvGrpSpPr>
        <p:cNvPr id="927" name="Shape 927"/>
        <p:cNvGrpSpPr/>
        <p:nvPr/>
      </p:nvGrpSpPr>
      <p:grpSpPr>
        <a:xfrm>
          <a:off x="0" y="0"/>
          <a:ext cx="0" cy="0"/>
          <a:chOff x="0" y="0"/>
          <a:chExt cx="0" cy="0"/>
        </a:xfrm>
      </p:grpSpPr>
      <p:sp>
        <p:nvSpPr>
          <p:cNvPr id="928" name="Google Shape;928;p255"/>
          <p:cNvSpPr txBox="1"/>
          <p:nvPr>
            <p:ph type="title"/>
          </p:nvPr>
        </p:nvSpPr>
        <p:spPr>
          <a:xfrm>
            <a:off x="493985" y="365125"/>
            <a:ext cx="8912773" cy="265134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929" name="Google Shape;929;p255"/>
          <p:cNvPicPr preferRelativeResize="0"/>
          <p:nvPr/>
        </p:nvPicPr>
        <p:blipFill rotWithShape="1">
          <a:blip r:embed="rId2">
            <a:alphaModFix/>
          </a:blip>
          <a:srcRect b="0" l="0" r="0" t="0"/>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930" name="Shape 930"/>
        <p:cNvGrpSpPr/>
        <p:nvPr/>
      </p:nvGrpSpPr>
      <p:grpSpPr>
        <a:xfrm>
          <a:off x="0" y="0"/>
          <a:ext cx="0" cy="0"/>
          <a:chOff x="0" y="0"/>
          <a:chExt cx="0" cy="0"/>
        </a:xfrm>
      </p:grpSpPr>
      <p:sp>
        <p:nvSpPr>
          <p:cNvPr id="931" name="Google Shape;931;p25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2" name="Google Shape;932;p25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33" name="Google Shape;933;p2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4" name="Google Shape;934;p2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5" name="Google Shape;935;p2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type="secHead">
  <p:cSld name="SECTION_HEADER">
    <p:spTree>
      <p:nvGrpSpPr>
        <p:cNvPr id="936" name="Shape 936"/>
        <p:cNvGrpSpPr/>
        <p:nvPr/>
      </p:nvGrpSpPr>
      <p:grpSpPr>
        <a:xfrm>
          <a:off x="0" y="0"/>
          <a:ext cx="0" cy="0"/>
          <a:chOff x="0" y="0"/>
          <a:chExt cx="0" cy="0"/>
        </a:xfrm>
      </p:grpSpPr>
      <p:sp>
        <p:nvSpPr>
          <p:cNvPr id="937" name="Google Shape;937;p25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8" name="Google Shape;938;p25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939" name="Google Shape;939;p2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0" name="Google Shape;940;p2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1" name="Google Shape;941;p2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942" name="Shape 942"/>
        <p:cNvGrpSpPr/>
        <p:nvPr/>
      </p:nvGrpSpPr>
      <p:grpSpPr>
        <a:xfrm>
          <a:off x="0" y="0"/>
          <a:ext cx="0" cy="0"/>
          <a:chOff x="0" y="0"/>
          <a:chExt cx="0" cy="0"/>
        </a:xfrm>
      </p:grpSpPr>
      <p:sp>
        <p:nvSpPr>
          <p:cNvPr id="943" name="Google Shape;943;p2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4" name="Google Shape;944;p25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5" name="Google Shape;945;p25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6" name="Google Shape;946;p2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7" name="Google Shape;947;p2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8" name="Google Shape;948;p2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949" name="Shape 949"/>
        <p:cNvGrpSpPr/>
        <p:nvPr/>
      </p:nvGrpSpPr>
      <p:grpSpPr>
        <a:xfrm>
          <a:off x="0" y="0"/>
          <a:ext cx="0" cy="0"/>
          <a:chOff x="0" y="0"/>
          <a:chExt cx="0" cy="0"/>
        </a:xfrm>
      </p:grpSpPr>
      <p:sp>
        <p:nvSpPr>
          <p:cNvPr id="950" name="Google Shape;950;p25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1" name="Google Shape;951;p25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52" name="Google Shape;952;p25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3" name="Google Shape;953;p25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54" name="Google Shape;954;p25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5" name="Google Shape;955;p2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6" name="Google Shape;956;p2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7" name="Google Shape;957;p2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958" name="Shape 958"/>
        <p:cNvGrpSpPr/>
        <p:nvPr/>
      </p:nvGrpSpPr>
      <p:grpSpPr>
        <a:xfrm>
          <a:off x="0" y="0"/>
          <a:ext cx="0" cy="0"/>
          <a:chOff x="0" y="0"/>
          <a:chExt cx="0" cy="0"/>
        </a:xfrm>
      </p:grpSpPr>
      <p:sp>
        <p:nvSpPr>
          <p:cNvPr id="959" name="Google Shape;959;p26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0" name="Google Shape;960;p26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61" name="Google Shape;961;p26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62" name="Google Shape;962;p2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3" name="Google Shape;963;p2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4" name="Google Shape;964;p2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965" name="Shape 965"/>
        <p:cNvGrpSpPr/>
        <p:nvPr/>
      </p:nvGrpSpPr>
      <p:grpSpPr>
        <a:xfrm>
          <a:off x="0" y="0"/>
          <a:ext cx="0" cy="0"/>
          <a:chOff x="0" y="0"/>
          <a:chExt cx="0" cy="0"/>
        </a:xfrm>
      </p:grpSpPr>
      <p:sp>
        <p:nvSpPr>
          <p:cNvPr id="966" name="Google Shape;966;p26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7" name="Google Shape;967;p261"/>
          <p:cNvSpPr/>
          <p:nvPr>
            <p:ph idx="2" type="pic"/>
          </p:nvPr>
        </p:nvSpPr>
        <p:spPr>
          <a:xfrm>
            <a:off x="5183188" y="987425"/>
            <a:ext cx="6172200" cy="4873625"/>
          </a:xfrm>
          <a:prstGeom prst="rect">
            <a:avLst/>
          </a:prstGeom>
          <a:noFill/>
          <a:ln>
            <a:noFill/>
          </a:ln>
        </p:spPr>
      </p:sp>
      <p:sp>
        <p:nvSpPr>
          <p:cNvPr id="968" name="Google Shape;968;p26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69" name="Google Shape;969;p2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0" name="Google Shape;970;p2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1" name="Google Shape;971;p2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972" name="Shape 972"/>
        <p:cNvGrpSpPr/>
        <p:nvPr/>
      </p:nvGrpSpPr>
      <p:grpSpPr>
        <a:xfrm>
          <a:off x="0" y="0"/>
          <a:ext cx="0" cy="0"/>
          <a:chOff x="0" y="0"/>
          <a:chExt cx="0" cy="0"/>
        </a:xfrm>
      </p:grpSpPr>
      <p:sp>
        <p:nvSpPr>
          <p:cNvPr id="973" name="Google Shape;973;p26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4" name="Google Shape;974;p26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75" name="Google Shape;975;p2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6" name="Google Shape;976;p2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7" name="Google Shape;977;p2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978" name="Shape 978"/>
        <p:cNvGrpSpPr/>
        <p:nvPr/>
      </p:nvGrpSpPr>
      <p:grpSpPr>
        <a:xfrm>
          <a:off x="0" y="0"/>
          <a:ext cx="0" cy="0"/>
          <a:chOff x="0" y="0"/>
          <a:chExt cx="0" cy="0"/>
        </a:xfrm>
      </p:grpSpPr>
      <p:sp>
        <p:nvSpPr>
          <p:cNvPr id="979" name="Google Shape;979;p26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0" name="Google Shape;980;p26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1" name="Google Shape;981;p2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2" name="Google Shape;982;p2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3" name="Google Shape;983;p2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0.xml"/><Relationship Id="rId11" Type="http://schemas.openxmlformats.org/officeDocument/2006/relationships/slideLayout" Target="../slideLayouts/slideLayout31.xml"/><Relationship Id="rId10" Type="http://schemas.openxmlformats.org/officeDocument/2006/relationships/slideLayout" Target="../slideLayouts/slideLayout30.xml"/><Relationship Id="rId21" Type="http://schemas.openxmlformats.org/officeDocument/2006/relationships/theme" Target="../theme/theme3.xml"/><Relationship Id="rId13" Type="http://schemas.openxmlformats.org/officeDocument/2006/relationships/slideLayout" Target="../slideLayouts/slideLayout33.xml"/><Relationship Id="rId12" Type="http://schemas.openxmlformats.org/officeDocument/2006/relationships/slideLayout" Target="../slideLayouts/slideLayout32.xml"/><Relationship Id="rId1" Type="http://schemas.openxmlformats.org/officeDocument/2006/relationships/slideLayout" Target="../slideLayouts/slideLayout21.xml"/><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5" Type="http://schemas.openxmlformats.org/officeDocument/2006/relationships/slideLayout" Target="../slideLayouts/slideLayout35.xml"/><Relationship Id="rId14" Type="http://schemas.openxmlformats.org/officeDocument/2006/relationships/slideLayout" Target="../slideLayouts/slideLayout34.xml"/><Relationship Id="rId17" Type="http://schemas.openxmlformats.org/officeDocument/2006/relationships/slideLayout" Target="../slideLayouts/slideLayout37.xml"/><Relationship Id="rId16" Type="http://schemas.openxmlformats.org/officeDocument/2006/relationships/slideLayout" Target="../slideLayouts/slideLayout36.xml"/><Relationship Id="rId5" Type="http://schemas.openxmlformats.org/officeDocument/2006/relationships/slideLayout" Target="../slideLayouts/slideLayout25.xml"/><Relationship Id="rId19" Type="http://schemas.openxmlformats.org/officeDocument/2006/relationships/slideLayout" Target="../slideLayouts/slideLayout39.xml"/><Relationship Id="rId6" Type="http://schemas.openxmlformats.org/officeDocument/2006/relationships/slideLayout" Target="../slideLayouts/slideLayout26.xml"/><Relationship Id="rId18" Type="http://schemas.openxmlformats.org/officeDocument/2006/relationships/slideLayout" Target="../slideLayouts/slideLayout38.xml"/><Relationship Id="rId7" Type="http://schemas.openxmlformats.org/officeDocument/2006/relationships/slideLayout" Target="../slideLayouts/slideLayout27.xml"/><Relationship Id="rId8"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20" Type="http://schemas.openxmlformats.org/officeDocument/2006/relationships/theme" Target="../theme/theme8.xml"/><Relationship Id="rId11" Type="http://schemas.openxmlformats.org/officeDocument/2006/relationships/slideLayout" Target="../slideLayouts/slideLayout51.xml"/><Relationship Id="rId10" Type="http://schemas.openxmlformats.org/officeDocument/2006/relationships/slideLayout" Target="../slideLayouts/slideLayout50.xml"/><Relationship Id="rId13" Type="http://schemas.openxmlformats.org/officeDocument/2006/relationships/slideLayout" Target="../slideLayouts/slideLayout53.xml"/><Relationship Id="rId12" Type="http://schemas.openxmlformats.org/officeDocument/2006/relationships/slideLayout" Target="../slideLayouts/slideLayout52.xml"/><Relationship Id="rId1" Type="http://schemas.openxmlformats.org/officeDocument/2006/relationships/slideLayout" Target="../slideLayouts/slideLayout41.xml"/><Relationship Id="rId2" Type="http://schemas.openxmlformats.org/officeDocument/2006/relationships/slideLayout" Target="../slideLayouts/slideLayout42.xml"/><Relationship Id="rId3" Type="http://schemas.openxmlformats.org/officeDocument/2006/relationships/slideLayout" Target="../slideLayouts/slideLayout43.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5" Type="http://schemas.openxmlformats.org/officeDocument/2006/relationships/slideLayout" Target="../slideLayouts/slideLayout55.xml"/><Relationship Id="rId14" Type="http://schemas.openxmlformats.org/officeDocument/2006/relationships/slideLayout" Target="../slideLayouts/slideLayout54.xml"/><Relationship Id="rId17" Type="http://schemas.openxmlformats.org/officeDocument/2006/relationships/slideLayout" Target="../slideLayouts/slideLayout57.xml"/><Relationship Id="rId16" Type="http://schemas.openxmlformats.org/officeDocument/2006/relationships/slideLayout" Target="../slideLayouts/slideLayout56.xml"/><Relationship Id="rId5" Type="http://schemas.openxmlformats.org/officeDocument/2006/relationships/slideLayout" Target="../slideLayouts/slideLayout45.xml"/><Relationship Id="rId19" Type="http://schemas.openxmlformats.org/officeDocument/2006/relationships/slideLayout" Target="../slideLayouts/slideLayout59.xml"/><Relationship Id="rId6" Type="http://schemas.openxmlformats.org/officeDocument/2006/relationships/slideLayout" Target="../slideLayouts/slideLayout46.xml"/><Relationship Id="rId18" Type="http://schemas.openxmlformats.org/officeDocument/2006/relationships/slideLayout" Target="../slideLayouts/slideLayout58.xml"/><Relationship Id="rId7" Type="http://schemas.openxmlformats.org/officeDocument/2006/relationships/slideLayout" Target="../slideLayouts/slideLayout47.xml"/><Relationship Id="rId8"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70.xml"/><Relationship Id="rId10" Type="http://schemas.openxmlformats.org/officeDocument/2006/relationships/slideLayout" Target="../slideLayouts/slideLayout69.xml"/><Relationship Id="rId12" Type="http://schemas.openxmlformats.org/officeDocument/2006/relationships/theme" Target="../theme/theme6.xml"/><Relationship Id="rId1" Type="http://schemas.openxmlformats.org/officeDocument/2006/relationships/slideLayout" Target="../slideLayouts/slideLayout60.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9" Type="http://schemas.openxmlformats.org/officeDocument/2006/relationships/slideLayout" Target="../slideLayouts/slideLayout68.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20" Type="http://schemas.openxmlformats.org/officeDocument/2006/relationships/theme" Target="../theme/theme7.xml"/><Relationship Id="rId11" Type="http://schemas.openxmlformats.org/officeDocument/2006/relationships/slideLayout" Target="../slideLayouts/slideLayout81.xml"/><Relationship Id="rId10" Type="http://schemas.openxmlformats.org/officeDocument/2006/relationships/slideLayout" Target="../slideLayouts/slideLayout80.xml"/><Relationship Id="rId13" Type="http://schemas.openxmlformats.org/officeDocument/2006/relationships/slideLayout" Target="../slideLayouts/slideLayout83.xml"/><Relationship Id="rId12" Type="http://schemas.openxmlformats.org/officeDocument/2006/relationships/slideLayout" Target="../slideLayouts/slideLayout82.xml"/><Relationship Id="rId1" Type="http://schemas.openxmlformats.org/officeDocument/2006/relationships/slideLayout" Target="../slideLayouts/slideLayout71.xml"/><Relationship Id="rId2" Type="http://schemas.openxmlformats.org/officeDocument/2006/relationships/slideLayout" Target="../slideLayouts/slideLayout72.xml"/><Relationship Id="rId3" Type="http://schemas.openxmlformats.org/officeDocument/2006/relationships/slideLayout" Target="../slideLayouts/slideLayout73.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5" Type="http://schemas.openxmlformats.org/officeDocument/2006/relationships/slideLayout" Target="../slideLayouts/slideLayout85.xml"/><Relationship Id="rId14" Type="http://schemas.openxmlformats.org/officeDocument/2006/relationships/slideLayout" Target="../slideLayouts/slideLayout84.xml"/><Relationship Id="rId17" Type="http://schemas.openxmlformats.org/officeDocument/2006/relationships/slideLayout" Target="../slideLayouts/slideLayout87.xml"/><Relationship Id="rId16" Type="http://schemas.openxmlformats.org/officeDocument/2006/relationships/slideLayout" Target="../slideLayouts/slideLayout86.xml"/><Relationship Id="rId5" Type="http://schemas.openxmlformats.org/officeDocument/2006/relationships/slideLayout" Target="../slideLayouts/slideLayout75.xml"/><Relationship Id="rId19" Type="http://schemas.openxmlformats.org/officeDocument/2006/relationships/slideLayout" Target="../slideLayouts/slideLayout89.xml"/><Relationship Id="rId6" Type="http://schemas.openxmlformats.org/officeDocument/2006/relationships/slideLayout" Target="../slideLayouts/slideLayout76.xml"/><Relationship Id="rId18" Type="http://schemas.openxmlformats.org/officeDocument/2006/relationships/slideLayout" Target="../slideLayouts/slideLayout88.xml"/><Relationship Id="rId7" Type="http://schemas.openxmlformats.org/officeDocument/2006/relationships/slideLayout" Target="../slideLayouts/slideLayout77.xml"/><Relationship Id="rId8" Type="http://schemas.openxmlformats.org/officeDocument/2006/relationships/slideLayout" Target="../slideLayouts/slideLayout78.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109.xml"/><Relationship Id="rId11" Type="http://schemas.openxmlformats.org/officeDocument/2006/relationships/slideLayout" Target="../slideLayouts/slideLayout100.xml"/><Relationship Id="rId10" Type="http://schemas.openxmlformats.org/officeDocument/2006/relationships/slideLayout" Target="../slideLayouts/slideLayout99.xml"/><Relationship Id="rId21" Type="http://schemas.openxmlformats.org/officeDocument/2006/relationships/theme" Target="../theme/theme4.xml"/><Relationship Id="rId13" Type="http://schemas.openxmlformats.org/officeDocument/2006/relationships/slideLayout" Target="../slideLayouts/slideLayout102.xml"/><Relationship Id="rId12" Type="http://schemas.openxmlformats.org/officeDocument/2006/relationships/slideLayout" Target="../slideLayouts/slideLayout101.xml"/><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5" Type="http://schemas.openxmlformats.org/officeDocument/2006/relationships/slideLayout" Target="../slideLayouts/slideLayout104.xml"/><Relationship Id="rId14" Type="http://schemas.openxmlformats.org/officeDocument/2006/relationships/slideLayout" Target="../slideLayouts/slideLayout103.xml"/><Relationship Id="rId17" Type="http://schemas.openxmlformats.org/officeDocument/2006/relationships/slideLayout" Target="../slideLayouts/slideLayout106.xml"/><Relationship Id="rId16" Type="http://schemas.openxmlformats.org/officeDocument/2006/relationships/slideLayout" Target="../slideLayouts/slideLayout105.xml"/><Relationship Id="rId5" Type="http://schemas.openxmlformats.org/officeDocument/2006/relationships/slideLayout" Target="../slideLayouts/slideLayout94.xml"/><Relationship Id="rId19" Type="http://schemas.openxmlformats.org/officeDocument/2006/relationships/slideLayout" Target="../slideLayouts/slideLayout108.xml"/><Relationship Id="rId6" Type="http://schemas.openxmlformats.org/officeDocument/2006/relationships/slideLayout" Target="../slideLayouts/slideLayout95.xml"/><Relationship Id="rId18" Type="http://schemas.openxmlformats.org/officeDocument/2006/relationships/slideLayout" Target="../slideLayouts/slideLayout107.xml"/><Relationship Id="rId7" Type="http://schemas.openxmlformats.org/officeDocument/2006/relationships/slideLayout" Target="../slideLayouts/slideLayout96.xml"/><Relationship Id="rId8" Type="http://schemas.openxmlformats.org/officeDocument/2006/relationships/slideLayout" Target="../slideLayouts/slideLayout97.xml"/></Relationships>
</file>

<file path=ppt/slideMasters/_rels/slideMaster7.xml.rels><?xml version="1.0" encoding="UTF-8" standalone="yes"?><Relationships xmlns="http://schemas.openxmlformats.org/package/2006/relationships"><Relationship Id="rId20" Type="http://schemas.openxmlformats.org/officeDocument/2006/relationships/slideLayout" Target="../slideLayouts/slideLayout129.xml"/><Relationship Id="rId11" Type="http://schemas.openxmlformats.org/officeDocument/2006/relationships/slideLayout" Target="../slideLayouts/slideLayout120.xml"/><Relationship Id="rId10" Type="http://schemas.openxmlformats.org/officeDocument/2006/relationships/slideLayout" Target="../slideLayouts/slideLayout119.xml"/><Relationship Id="rId21" Type="http://schemas.openxmlformats.org/officeDocument/2006/relationships/theme" Target="../theme/theme5.xml"/><Relationship Id="rId13" Type="http://schemas.openxmlformats.org/officeDocument/2006/relationships/slideLayout" Target="../slideLayouts/slideLayout122.xml"/><Relationship Id="rId12" Type="http://schemas.openxmlformats.org/officeDocument/2006/relationships/slideLayout" Target="../slideLayouts/slideLayout121.xml"/><Relationship Id="rId1" Type="http://schemas.openxmlformats.org/officeDocument/2006/relationships/slideLayout" Target="../slideLayouts/slideLayout110.xml"/><Relationship Id="rId2" Type="http://schemas.openxmlformats.org/officeDocument/2006/relationships/slideLayout" Target="../slideLayouts/slideLayout111.xml"/><Relationship Id="rId3" Type="http://schemas.openxmlformats.org/officeDocument/2006/relationships/slideLayout" Target="../slideLayouts/slideLayout112.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5" Type="http://schemas.openxmlformats.org/officeDocument/2006/relationships/slideLayout" Target="../slideLayouts/slideLayout124.xml"/><Relationship Id="rId14" Type="http://schemas.openxmlformats.org/officeDocument/2006/relationships/slideLayout" Target="../slideLayouts/slideLayout123.xml"/><Relationship Id="rId17" Type="http://schemas.openxmlformats.org/officeDocument/2006/relationships/slideLayout" Target="../slideLayouts/slideLayout126.xml"/><Relationship Id="rId16" Type="http://schemas.openxmlformats.org/officeDocument/2006/relationships/slideLayout" Target="../slideLayouts/slideLayout125.xml"/><Relationship Id="rId5" Type="http://schemas.openxmlformats.org/officeDocument/2006/relationships/slideLayout" Target="../slideLayouts/slideLayout114.xml"/><Relationship Id="rId19" Type="http://schemas.openxmlformats.org/officeDocument/2006/relationships/slideLayout" Target="../slideLayouts/slideLayout128.xml"/><Relationship Id="rId6" Type="http://schemas.openxmlformats.org/officeDocument/2006/relationships/slideLayout" Target="../slideLayouts/slideLayout115.xml"/><Relationship Id="rId18" Type="http://schemas.openxmlformats.org/officeDocument/2006/relationships/slideLayout" Target="../slideLayouts/slideLayout127.xml"/><Relationship Id="rId7" Type="http://schemas.openxmlformats.org/officeDocument/2006/relationships/slideLayout" Target="../slideLayouts/slideLayout116.xml"/><Relationship Id="rId8"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7" name="Shape 157"/>
        <p:cNvGrpSpPr/>
        <p:nvPr/>
      </p:nvGrpSpPr>
      <p:grpSpPr>
        <a:xfrm>
          <a:off x="0" y="0"/>
          <a:ext cx="0" cy="0"/>
          <a:chOff x="0" y="0"/>
          <a:chExt cx="0" cy="0"/>
        </a:xfrm>
      </p:grpSpPr>
      <p:sp>
        <p:nvSpPr>
          <p:cNvPr id="158" name="Google Shape;158;p20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9" name="Google Shape;159;p20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0" name="Google Shape;160;p2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1" name="Google Shape;161;p2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2" name="Google Shape;162;p2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9" name="Shape 309"/>
        <p:cNvGrpSpPr/>
        <p:nvPr/>
      </p:nvGrpSpPr>
      <p:grpSpPr>
        <a:xfrm>
          <a:off x="0" y="0"/>
          <a:ext cx="0" cy="0"/>
          <a:chOff x="0" y="0"/>
          <a:chExt cx="0" cy="0"/>
        </a:xfrm>
      </p:grpSpPr>
      <p:sp>
        <p:nvSpPr>
          <p:cNvPr id="310" name="Google Shape;310;p20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11" name="Google Shape;311;p20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2" name="Google Shape;312;p2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13" name="Google Shape;313;p2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14" name="Google Shape;314;p2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7" name="Shape 457"/>
        <p:cNvGrpSpPr/>
        <p:nvPr/>
      </p:nvGrpSpPr>
      <p:grpSpPr>
        <a:xfrm>
          <a:off x="0" y="0"/>
          <a:ext cx="0" cy="0"/>
          <a:chOff x="0" y="0"/>
          <a:chExt cx="0" cy="0"/>
        </a:xfrm>
      </p:grpSpPr>
      <p:sp>
        <p:nvSpPr>
          <p:cNvPr id="458" name="Google Shape;458;p2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59" name="Google Shape;459;p2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60" name="Google Shape;460;p2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61" name="Google Shape;461;p2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62" name="Google Shape;462;p2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2" name="Shape 532"/>
        <p:cNvGrpSpPr/>
        <p:nvPr/>
      </p:nvGrpSpPr>
      <p:grpSpPr>
        <a:xfrm>
          <a:off x="0" y="0"/>
          <a:ext cx="0" cy="0"/>
          <a:chOff x="0" y="0"/>
          <a:chExt cx="0" cy="0"/>
        </a:xfrm>
      </p:grpSpPr>
      <p:sp>
        <p:nvSpPr>
          <p:cNvPr id="533" name="Google Shape;533;p2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34" name="Google Shape;534;p2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5" name="Google Shape;535;p2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36" name="Google Shape;536;p2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37" name="Google Shape;537;p2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40" r:id="rId18"/>
    <p:sldLayoutId id="2147483741" r:id="rId19"/>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80" name="Shape 680"/>
        <p:cNvGrpSpPr/>
        <p:nvPr/>
      </p:nvGrpSpPr>
      <p:grpSpPr>
        <a:xfrm>
          <a:off x="0" y="0"/>
          <a:ext cx="0" cy="0"/>
          <a:chOff x="0" y="0"/>
          <a:chExt cx="0" cy="0"/>
        </a:xfrm>
      </p:grpSpPr>
      <p:sp>
        <p:nvSpPr>
          <p:cNvPr id="681" name="Google Shape;681;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82" name="Google Shape;682;p6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83" name="Google Shape;683;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84" name="Google Shape;684;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85" name="Google Shape;685;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 id="2147483759" r:id="rId17"/>
    <p:sldLayoutId id="2147483760" r:id="rId18"/>
    <p:sldLayoutId id="2147483761" r:id="rId19"/>
    <p:sldLayoutId id="2147483762" r:id="rId20"/>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32" name="Shape 832"/>
        <p:cNvGrpSpPr/>
        <p:nvPr/>
      </p:nvGrpSpPr>
      <p:grpSpPr>
        <a:xfrm>
          <a:off x="0" y="0"/>
          <a:ext cx="0" cy="0"/>
          <a:chOff x="0" y="0"/>
          <a:chExt cx="0" cy="0"/>
        </a:xfrm>
      </p:grpSpPr>
      <p:sp>
        <p:nvSpPr>
          <p:cNvPr id="833" name="Google Shape;833;p2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34" name="Google Shape;834;p2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35" name="Google Shape;835;p2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36" name="Google Shape;836;p2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37" name="Google Shape;837;p2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vmlDrawing" Target="../drawings/vmlDrawing1.vml"/><Relationship Id="rId4" Type="http://schemas.openxmlformats.org/officeDocument/2006/relationships/image" Target="../media/image6.png"/><Relationship Id="rId5" Type="http://schemas.openxmlformats.org/officeDocument/2006/relationships/package" Target="../embeddings/Microsoft_Office_Word_Document1.docx"/><Relationship Id="rId6" Type="http://schemas.openxmlformats.org/officeDocument/2006/relationships/package" Target="../embeddings/Microsoft_Office_Word_Document1.docx"/><Relationship Id="rId7"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 Id="rId3"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2.xml"/><Relationship Id="rId3"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3.xml"/><Relationship Id="rId3"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5.xml"/><Relationship Id="rId3"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6.xml"/><Relationship Id="rId3"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7.xml"/><Relationship Id="rId3"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8.xml"/><Relationship Id="rId3"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9.xml"/><Relationship Id="rId3" Type="http://schemas.openxmlformats.org/officeDocument/2006/relationships/image" Target="../media/image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4.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34.xml"/><Relationship Id="rId3" Type="http://schemas.openxmlformats.org/officeDocument/2006/relationships/image" Target="../media/image1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4.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1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4.png"/><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0.xml"/><Relationship Id="rId2" Type="http://schemas.openxmlformats.org/officeDocument/2006/relationships/notesSlide" Target="../notesSlides/notesSlide57.xml"/><Relationship Id="rId3" Type="http://schemas.openxmlformats.org/officeDocument/2006/relationships/image" Target="../media/image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003C"/>
        </a:solidFill>
      </p:bgPr>
    </p:bg>
    <p:spTree>
      <p:nvGrpSpPr>
        <p:cNvPr id="987" name="Shape 987"/>
        <p:cNvGrpSpPr/>
        <p:nvPr/>
      </p:nvGrpSpPr>
      <p:grpSpPr>
        <a:xfrm>
          <a:off x="0" y="0"/>
          <a:ext cx="0" cy="0"/>
          <a:chOff x="0" y="0"/>
          <a:chExt cx="0" cy="0"/>
        </a:xfrm>
      </p:grpSpPr>
      <p:sp>
        <p:nvSpPr>
          <p:cNvPr id="988" name="Google Shape;988;p1"/>
          <p:cNvSpPr txBox="1"/>
          <p:nvPr>
            <p:ph idx="1" type="subTitle"/>
          </p:nvPr>
        </p:nvSpPr>
        <p:spPr>
          <a:xfrm>
            <a:off x="378627" y="6205926"/>
            <a:ext cx="6568965" cy="470771"/>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dk1"/>
              </a:buClr>
              <a:buSzPts val="2400"/>
              <a:buNone/>
            </a:pPr>
            <a:r>
              <a:rPr lang="pl-PL" sz="1050">
                <a:solidFill>
                  <a:schemeClr val="lt1"/>
                </a:solidFill>
                <a:latin typeface="Arial"/>
                <a:ea typeface="Arial"/>
                <a:cs typeface="Arial"/>
                <a:sym typeface="Arial"/>
              </a:rPr>
              <a:t>Warszawa Lipiec 2024</a:t>
            </a:r>
            <a:endParaRPr sz="1050">
              <a:solidFill>
                <a:schemeClr val="lt1"/>
              </a:solidFill>
              <a:latin typeface="Arial"/>
              <a:ea typeface="Arial"/>
              <a:cs typeface="Arial"/>
              <a:sym typeface="Arial"/>
            </a:endParaRPr>
          </a:p>
        </p:txBody>
      </p:sp>
      <p:pic>
        <p:nvPicPr>
          <p:cNvPr id="989" name="Google Shape;989;p1"/>
          <p:cNvPicPr preferRelativeResize="0"/>
          <p:nvPr/>
        </p:nvPicPr>
        <p:blipFill rotWithShape="1">
          <a:blip r:embed="rId3">
            <a:alphaModFix/>
          </a:blip>
          <a:srcRect b="0" l="0" r="0" t="0"/>
          <a:stretch/>
        </p:blipFill>
        <p:spPr>
          <a:xfrm>
            <a:off x="0" y="181303"/>
            <a:ext cx="12192000" cy="4204138"/>
          </a:xfrm>
          <a:prstGeom prst="rect">
            <a:avLst/>
          </a:prstGeom>
          <a:noFill/>
          <a:ln>
            <a:noFill/>
          </a:ln>
        </p:spPr>
      </p:pic>
      <p:pic>
        <p:nvPicPr>
          <p:cNvPr id="990" name="Google Shape;990;p1"/>
          <p:cNvPicPr preferRelativeResize="0"/>
          <p:nvPr/>
        </p:nvPicPr>
        <p:blipFill rotWithShape="1">
          <a:blip r:embed="rId4">
            <a:alphaModFix/>
          </a:blip>
          <a:srcRect b="0" l="0" r="0" t="0"/>
          <a:stretch/>
        </p:blipFill>
        <p:spPr>
          <a:xfrm>
            <a:off x="7792122" y="5590932"/>
            <a:ext cx="4021251" cy="1036193"/>
          </a:xfrm>
          <a:prstGeom prst="rect">
            <a:avLst/>
          </a:prstGeom>
          <a:noFill/>
          <a:ln>
            <a:noFill/>
          </a:ln>
        </p:spPr>
      </p:pic>
      <p:sp>
        <p:nvSpPr>
          <p:cNvPr id="991" name="Google Shape;991;p1"/>
          <p:cNvSpPr txBox="1"/>
          <p:nvPr/>
        </p:nvSpPr>
        <p:spPr>
          <a:xfrm>
            <a:off x="273925" y="3149117"/>
            <a:ext cx="10315698" cy="18158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chemeClr val="lt1"/>
                </a:solidFill>
                <a:latin typeface="Arial"/>
                <a:ea typeface="Arial"/>
                <a:cs typeface="Arial"/>
                <a:sym typeface="Arial"/>
              </a:rPr>
              <a:t>The Effectiveness System 2.0 PL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1" lang="pl-PL" sz="2400" u="none" cap="none" strike="noStrike">
                <a:solidFill>
                  <a:schemeClr val="lt1"/>
                </a:solidFill>
                <a:latin typeface="Arial"/>
                <a:ea typeface="Arial"/>
                <a:cs typeface="Arial"/>
                <a:sym typeface="Arial"/>
              </a:rPr>
              <a:t>Kluczowe wskaźniki efektywności marketingu na rynku polskim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1" lang="pl-PL" sz="2400" u="none" cap="none" strike="noStrike">
                <a:solidFill>
                  <a:schemeClr val="lt1"/>
                </a:solidFill>
                <a:latin typeface="Arial"/>
                <a:ea typeface="Arial"/>
                <a:cs typeface="Arial"/>
                <a:sym typeface="Arial"/>
              </a:rPr>
              <a:t>na podstawie modelu szwedzkiego</a:t>
            </a:r>
            <a:br>
              <a:rPr b="0" i="0" lang="pl-PL" sz="3200" u="none" cap="none" strike="noStrike">
                <a:solidFill>
                  <a:schemeClr val="lt1"/>
                </a:solidFill>
                <a:latin typeface="Arial"/>
                <a:ea typeface="Arial"/>
                <a:cs typeface="Arial"/>
                <a:sym typeface="Arial"/>
              </a:rPr>
            </a:br>
            <a:endParaRPr b="0" i="0" sz="3200" u="none" cap="none" strike="noStrike">
              <a:solidFill>
                <a:schemeClr val="lt1"/>
              </a:solidFill>
              <a:latin typeface="Arial"/>
              <a:ea typeface="Arial"/>
              <a:cs typeface="Arial"/>
              <a:sym typeface="Arial"/>
            </a:endParaRPr>
          </a:p>
        </p:txBody>
      </p:sp>
      <p:sp>
        <p:nvSpPr>
          <p:cNvPr id="992" name="Google Shape;992;p1"/>
          <p:cNvSpPr txBox="1"/>
          <p:nvPr/>
        </p:nvSpPr>
        <p:spPr>
          <a:xfrm>
            <a:off x="273925" y="5219786"/>
            <a:ext cx="5497902"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pl-PL" sz="1800" u="none" cap="none" strike="noStrike">
                <a:solidFill>
                  <a:schemeClr val="lt1"/>
                </a:solidFill>
                <a:latin typeface="Arial"/>
                <a:ea typeface="Arial"/>
                <a:cs typeface="Arial"/>
                <a:sym typeface="Arial"/>
              </a:rPr>
              <a:t>WiP 12.07.2024</a:t>
            </a:r>
            <a:endParaRPr b="0" i="0" sz="1400" u="none" cap="none" strike="noStrike">
              <a:solidFill>
                <a:srgbClr val="000000"/>
              </a:solidFill>
              <a:latin typeface="Arial"/>
              <a:ea typeface="Arial"/>
              <a:cs typeface="Arial"/>
              <a:sym typeface="Arial"/>
            </a:endParaRPr>
          </a:p>
        </p:txBody>
      </p:sp>
      <p:sp>
        <p:nvSpPr>
          <p:cNvPr id="993" name="Google Shape;993;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pl-PL"/>
              <a:t>‹#›</a:t>
            </a:fld>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7" name="Shape 997"/>
        <p:cNvGrpSpPr/>
        <p:nvPr/>
      </p:nvGrpSpPr>
      <p:grpSpPr>
        <a:xfrm>
          <a:off x="0" y="0"/>
          <a:ext cx="0" cy="0"/>
          <a:chOff x="0" y="0"/>
          <a:chExt cx="0" cy="0"/>
        </a:xfrm>
      </p:grpSpPr>
      <p:sp>
        <p:nvSpPr>
          <p:cNvPr id="998" name="Google Shape;998;p28"/>
          <p:cNvSpPr txBox="1"/>
          <p:nvPr>
            <p:ph type="title"/>
          </p:nvPr>
        </p:nvSpPr>
        <p:spPr>
          <a:xfrm>
            <a:off x="177462" y="144523"/>
            <a:ext cx="11586646" cy="88338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b="1" lang="pl-PL">
                <a:latin typeface="Century Gothic"/>
                <a:ea typeface="Century Gothic"/>
                <a:cs typeface="Century Gothic"/>
                <a:sym typeface="Century Gothic"/>
              </a:rPr>
              <a:t>Plan Pracy</a:t>
            </a:r>
            <a:endParaRPr b="1">
              <a:latin typeface="Century Gothic"/>
              <a:ea typeface="Century Gothic"/>
              <a:cs typeface="Century Gothic"/>
              <a:sym typeface="Century Gothic"/>
            </a:endParaRPr>
          </a:p>
        </p:txBody>
      </p:sp>
      <p:pic>
        <p:nvPicPr>
          <p:cNvPr id="999" name="Google Shape;999;p28"/>
          <p:cNvPicPr preferRelativeResize="0"/>
          <p:nvPr/>
        </p:nvPicPr>
        <p:blipFill rotWithShape="1">
          <a:blip r:embed="rId3">
            <a:alphaModFix/>
          </a:blip>
          <a:srcRect b="0" l="0" r="0" t="0"/>
          <a:stretch/>
        </p:blipFill>
        <p:spPr>
          <a:xfrm>
            <a:off x="105508" y="6319140"/>
            <a:ext cx="12192000" cy="3062253"/>
          </a:xfrm>
          <a:prstGeom prst="rect">
            <a:avLst/>
          </a:prstGeom>
          <a:noFill/>
          <a:ln>
            <a:noFill/>
          </a:ln>
        </p:spPr>
      </p:pic>
      <p:sp>
        <p:nvSpPr>
          <p:cNvPr id="1000" name="Google Shape;1000;p28"/>
          <p:cNvSpPr txBox="1"/>
          <p:nvPr>
            <p:ph idx="1" type="body"/>
          </p:nvPr>
        </p:nvSpPr>
        <p:spPr>
          <a:xfrm>
            <a:off x="608398" y="1257636"/>
            <a:ext cx="10975203" cy="4831774"/>
          </a:xfrm>
          <a:prstGeom prst="rect">
            <a:avLst/>
          </a:prstGeom>
          <a:noFill/>
          <a:ln>
            <a:noFill/>
          </a:ln>
        </p:spPr>
        <p:txBody>
          <a:bodyPr anchorCtr="0" anchor="t" bIns="0" lIns="0" spcFirstLastPara="1" rIns="0" wrap="square" tIns="0">
            <a:noAutofit/>
          </a:bodyPr>
          <a:lstStyle/>
          <a:p>
            <a:pPr indent="0" lvl="0" marL="25400" rtl="0" algn="l">
              <a:lnSpc>
                <a:spcPct val="90000"/>
              </a:lnSpc>
              <a:spcBef>
                <a:spcPts val="1000"/>
              </a:spcBef>
              <a:spcAft>
                <a:spcPts val="0"/>
              </a:spcAft>
              <a:buClr>
                <a:schemeClr val="dk1"/>
              </a:buClr>
              <a:buSzPts val="3200"/>
              <a:buNone/>
            </a:pPr>
            <a:r>
              <a:rPr b="1" lang="pl-PL" sz="2400" u="sng">
                <a:solidFill>
                  <a:srgbClr val="001F30"/>
                </a:solidFill>
                <a:latin typeface="Century Gothic"/>
                <a:ea typeface="Century Gothic"/>
                <a:cs typeface="Century Gothic"/>
                <a:sym typeface="Century Gothic"/>
              </a:rPr>
              <a:t>Idea/ Cel: </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Podręcznik o kluczowych wskaźnikach udawadniający wartość działań marketingowych „outcome-oriented”</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Perspektywa CEO/CFO – wkład marketingu w wyniki firmy </a:t>
            </a:r>
            <a:endParaRPr/>
          </a:p>
          <a:p>
            <a:pPr indent="0" lvl="0" marL="25400" rtl="0" algn="l">
              <a:lnSpc>
                <a:spcPct val="90000"/>
              </a:lnSpc>
              <a:spcBef>
                <a:spcPts val="1000"/>
              </a:spcBef>
              <a:spcAft>
                <a:spcPts val="0"/>
              </a:spcAft>
              <a:buClr>
                <a:schemeClr val="dk1"/>
              </a:buClr>
              <a:buSzPts val="3200"/>
              <a:buNone/>
            </a:pPr>
            <a:r>
              <a:rPr b="1" lang="pl-PL" sz="2400" u="sng">
                <a:solidFill>
                  <a:srgbClr val="001F30"/>
                </a:solidFill>
                <a:latin typeface="Century Gothic"/>
                <a:ea typeface="Century Gothic"/>
                <a:cs typeface="Century Gothic"/>
                <a:sym typeface="Century Gothic"/>
              </a:rPr>
              <a:t>Zakres prac: </a:t>
            </a:r>
            <a:endParaRPr/>
          </a:p>
          <a:p>
            <a:pPr indent="-342900" lvl="0" marL="368300" rtl="0" algn="l">
              <a:lnSpc>
                <a:spcPct val="90000"/>
              </a:lnSpc>
              <a:spcBef>
                <a:spcPts val="1000"/>
              </a:spcBef>
              <a:spcAft>
                <a:spcPts val="0"/>
              </a:spcAft>
              <a:buSzPts val="3200"/>
              <a:buFont typeface="Arial"/>
              <a:buChar char="•"/>
            </a:pPr>
            <a:r>
              <a:rPr lang="pl-PL" sz="2000">
                <a:solidFill>
                  <a:srgbClr val="001F30"/>
                </a:solidFill>
                <a:latin typeface="Century Gothic"/>
                <a:ea typeface="Century Gothic"/>
                <a:cs typeface="Century Gothic"/>
                <a:sym typeface="Century Gothic"/>
              </a:rPr>
              <a:t>Merytoryczna weryfikacja i opisanie/ zdefiniowanie KPI, które powinny znaleźć się w finalnym Opracowaniu</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Weryfikacja i Uzasadnienie wyboru wskaźników w każdej Grupie Wskaźników (np.:czy: grupa/ podgrupy ze względu np. na kategorię</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Idea: Future-proof </a:t>
            </a:r>
            <a:endParaRPr/>
          </a:p>
          <a:p>
            <a:pPr indent="-342900" lvl="1" marL="1257300" rtl="0" algn="l">
              <a:lnSpc>
                <a:spcPct val="90000"/>
              </a:lnSpc>
              <a:spcBef>
                <a:spcPts val="500"/>
              </a:spcBef>
              <a:spcAft>
                <a:spcPts val="0"/>
              </a:spcAft>
              <a:buSzPts val="2800"/>
              <a:buFont typeface="Arial"/>
              <a:buChar char="•"/>
            </a:pPr>
            <a:r>
              <a:rPr lang="pl-PL" sz="1800">
                <a:solidFill>
                  <a:srgbClr val="001F30"/>
                </a:solidFill>
                <a:latin typeface="Century Gothic"/>
                <a:ea typeface="Century Gothic"/>
                <a:cs typeface="Century Gothic"/>
                <a:sym typeface="Century Gothic"/>
              </a:rPr>
              <a:t>Opisanie grupy w formacie ppt, jęz. polski </a:t>
            </a:r>
            <a:endParaRPr/>
          </a:p>
          <a:p>
            <a:pPr indent="0" lvl="1" marL="914400" rtl="0" algn="l">
              <a:lnSpc>
                <a:spcPct val="90000"/>
              </a:lnSpc>
              <a:spcBef>
                <a:spcPts val="500"/>
              </a:spcBef>
              <a:spcAft>
                <a:spcPts val="0"/>
              </a:spcAft>
              <a:buSzPts val="2800"/>
              <a:buNone/>
            </a:pPr>
            <a:r>
              <a:t/>
            </a:r>
            <a:endParaRPr sz="2400">
              <a:solidFill>
                <a:srgbClr val="001F30"/>
              </a:solidFill>
              <a:latin typeface="Century Gothic"/>
              <a:ea typeface="Century Gothic"/>
              <a:cs typeface="Century Gothic"/>
              <a:sym typeface="Century Gothic"/>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4" name="Shape 1004"/>
        <p:cNvGrpSpPr/>
        <p:nvPr/>
      </p:nvGrpSpPr>
      <p:grpSpPr>
        <a:xfrm>
          <a:off x="0" y="0"/>
          <a:ext cx="0" cy="0"/>
          <a:chOff x="0" y="0"/>
          <a:chExt cx="0" cy="0"/>
        </a:xfrm>
      </p:grpSpPr>
      <p:sp>
        <p:nvSpPr>
          <p:cNvPr id="1005" name="Google Shape;1005;p32"/>
          <p:cNvSpPr txBox="1"/>
          <p:nvPr>
            <p:ph type="title"/>
          </p:nvPr>
        </p:nvSpPr>
        <p:spPr>
          <a:xfrm>
            <a:off x="116285" y="-97946"/>
            <a:ext cx="11586646" cy="88338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b="1" lang="pl-PL" sz="3600">
                <a:latin typeface="Century Gothic"/>
                <a:ea typeface="Century Gothic"/>
                <a:cs typeface="Century Gothic"/>
                <a:sym typeface="Century Gothic"/>
              </a:rPr>
              <a:t>Harmonogram</a:t>
            </a:r>
            <a:endParaRPr/>
          </a:p>
        </p:txBody>
      </p:sp>
      <p:pic>
        <p:nvPicPr>
          <p:cNvPr id="1006" name="Google Shape;1006;p32"/>
          <p:cNvPicPr preferRelativeResize="0"/>
          <p:nvPr/>
        </p:nvPicPr>
        <p:blipFill rotWithShape="1">
          <a:blip r:embed="rId3">
            <a:alphaModFix/>
          </a:blip>
          <a:srcRect b="0" l="0" r="0" t="0"/>
          <a:stretch/>
        </p:blipFill>
        <p:spPr>
          <a:xfrm>
            <a:off x="105508" y="6319140"/>
            <a:ext cx="12192000" cy="3062253"/>
          </a:xfrm>
          <a:prstGeom prst="rect">
            <a:avLst/>
          </a:prstGeom>
          <a:noFill/>
          <a:ln>
            <a:noFill/>
          </a:ln>
        </p:spPr>
      </p:pic>
      <p:sp>
        <p:nvSpPr>
          <p:cNvPr id="1007" name="Google Shape;1007;p32"/>
          <p:cNvSpPr txBox="1"/>
          <p:nvPr/>
        </p:nvSpPr>
        <p:spPr>
          <a:xfrm>
            <a:off x="848361" y="482119"/>
            <a:ext cx="130126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pl-PL" sz="1600" u="none" cap="none" strike="noStrike">
                <a:solidFill>
                  <a:srgbClr val="000000"/>
                </a:solidFill>
                <a:latin typeface="Century Gothic"/>
                <a:ea typeface="Century Gothic"/>
                <a:cs typeface="Century Gothic"/>
                <a:sym typeface="Century Gothic"/>
              </a:rPr>
              <a:t>ACTION</a:t>
            </a:r>
            <a:endParaRPr b="1" i="0" sz="1600" u="none" cap="none" strike="noStrike">
              <a:solidFill>
                <a:srgbClr val="000000"/>
              </a:solidFill>
              <a:latin typeface="Century Gothic"/>
              <a:ea typeface="Century Gothic"/>
              <a:cs typeface="Century Gothic"/>
              <a:sym typeface="Century Gothic"/>
            </a:endParaRPr>
          </a:p>
        </p:txBody>
      </p:sp>
      <p:sp>
        <p:nvSpPr>
          <p:cNvPr id="1008" name="Google Shape;1008;p32"/>
          <p:cNvSpPr txBox="1"/>
          <p:nvPr/>
        </p:nvSpPr>
        <p:spPr>
          <a:xfrm>
            <a:off x="4631606" y="482119"/>
            <a:ext cx="251456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pl-PL" sz="1600" u="none" cap="none" strike="noStrike">
                <a:solidFill>
                  <a:srgbClr val="000000"/>
                </a:solidFill>
                <a:latin typeface="Century Gothic"/>
                <a:ea typeface="Century Gothic"/>
                <a:cs typeface="Century Gothic"/>
                <a:sym typeface="Century Gothic"/>
              </a:rPr>
              <a:t>KEY OBJECTIVE:</a:t>
            </a:r>
            <a:endParaRPr b="0" i="0" sz="1400" u="none" cap="none" strike="noStrike">
              <a:solidFill>
                <a:srgbClr val="000000"/>
              </a:solidFill>
              <a:latin typeface="Arial"/>
              <a:ea typeface="Arial"/>
              <a:cs typeface="Arial"/>
              <a:sym typeface="Arial"/>
            </a:endParaRPr>
          </a:p>
        </p:txBody>
      </p:sp>
      <p:sp>
        <p:nvSpPr>
          <p:cNvPr id="1009" name="Google Shape;1009;p32"/>
          <p:cNvSpPr txBox="1"/>
          <p:nvPr/>
        </p:nvSpPr>
        <p:spPr>
          <a:xfrm>
            <a:off x="8611427" y="506576"/>
            <a:ext cx="3091504"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pl-PL" sz="1600" u="none" cap="none" strike="noStrike">
                <a:solidFill>
                  <a:srgbClr val="000000"/>
                </a:solidFill>
                <a:latin typeface="Century Gothic"/>
                <a:ea typeface="Century Gothic"/>
                <a:cs typeface="Century Gothic"/>
                <a:sym typeface="Century Gothic"/>
              </a:rPr>
              <a:t>TIMING &amp; DEADLINE</a:t>
            </a:r>
            <a:endParaRPr b="0" i="0" sz="1400" u="none" cap="none" strike="noStrike">
              <a:solidFill>
                <a:srgbClr val="000000"/>
              </a:solidFill>
              <a:latin typeface="Arial"/>
              <a:ea typeface="Arial"/>
              <a:cs typeface="Arial"/>
              <a:sym typeface="Arial"/>
            </a:endParaRPr>
          </a:p>
        </p:txBody>
      </p:sp>
      <p:sp>
        <p:nvSpPr>
          <p:cNvPr id="1010" name="Google Shape;1010;p32"/>
          <p:cNvSpPr txBox="1"/>
          <p:nvPr/>
        </p:nvSpPr>
        <p:spPr>
          <a:xfrm>
            <a:off x="105508" y="1061937"/>
            <a:ext cx="2849043" cy="116955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Praca w podgrupach:</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Robocze opracowanie Grupy Wskaźników [Spis miar]  wraz z uzasadnieniem [ppt, templete POR]</a:t>
            </a:r>
            <a:endParaRPr b="1" i="0" sz="1400" u="none" cap="none" strike="noStrike">
              <a:solidFill>
                <a:srgbClr val="000000"/>
              </a:solidFill>
              <a:latin typeface="Century Gothic"/>
              <a:ea typeface="Century Gothic"/>
              <a:cs typeface="Century Gothic"/>
              <a:sym typeface="Century Gothic"/>
            </a:endParaRPr>
          </a:p>
        </p:txBody>
      </p:sp>
      <p:sp>
        <p:nvSpPr>
          <p:cNvPr id="1011" name="Google Shape;1011;p32"/>
          <p:cNvSpPr txBox="1"/>
          <p:nvPr/>
        </p:nvSpPr>
        <p:spPr>
          <a:xfrm>
            <a:off x="3485774" y="1074998"/>
            <a:ext cx="3448595" cy="116955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Rekomendacja kluczowych miar per Grupa [1-6]</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Lista, definicje, uzasadnienie, Uniwersalność wskaźnika a Kategoria produktowa</a:t>
            </a:r>
            <a:endParaRPr b="1" i="0" sz="1400" u="none" cap="none" strike="noStrike">
              <a:solidFill>
                <a:srgbClr val="000000"/>
              </a:solidFill>
              <a:latin typeface="Century Gothic"/>
              <a:ea typeface="Century Gothic"/>
              <a:cs typeface="Century Gothic"/>
              <a:sym typeface="Century Gothic"/>
            </a:endParaRPr>
          </a:p>
        </p:txBody>
      </p:sp>
      <p:sp>
        <p:nvSpPr>
          <p:cNvPr id="1012" name="Google Shape;1012;p32"/>
          <p:cNvSpPr txBox="1"/>
          <p:nvPr/>
        </p:nvSpPr>
        <p:spPr>
          <a:xfrm>
            <a:off x="8476464" y="1201280"/>
            <a:ext cx="2514561"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Do 11 lipca/ czwartek </a:t>
            </a:r>
            <a:endParaRPr b="1" i="0" sz="1400" u="none" cap="none" strike="noStrike">
              <a:solidFill>
                <a:srgbClr val="000000"/>
              </a:solidFill>
              <a:latin typeface="Century Gothic"/>
              <a:ea typeface="Century Gothic"/>
              <a:cs typeface="Century Gothic"/>
              <a:sym typeface="Century Gothic"/>
            </a:endParaRPr>
          </a:p>
        </p:txBody>
      </p:sp>
      <p:sp>
        <p:nvSpPr>
          <p:cNvPr id="1013" name="Google Shape;1013;p32"/>
          <p:cNvSpPr txBox="1"/>
          <p:nvPr/>
        </p:nvSpPr>
        <p:spPr>
          <a:xfrm>
            <a:off x="107517" y="2395724"/>
            <a:ext cx="2849043"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Praca  Core Grupa POR: Weryfikacja zgłoszeń</a:t>
            </a:r>
            <a:endParaRPr b="1" i="0" sz="1400" u="none" cap="none" strike="noStrike">
              <a:solidFill>
                <a:srgbClr val="000000"/>
              </a:solidFill>
              <a:latin typeface="Century Gothic"/>
              <a:ea typeface="Century Gothic"/>
              <a:cs typeface="Century Gothic"/>
              <a:sym typeface="Century Gothic"/>
            </a:endParaRPr>
          </a:p>
        </p:txBody>
      </p:sp>
      <p:sp>
        <p:nvSpPr>
          <p:cNvPr id="1014" name="Google Shape;1014;p32"/>
          <p:cNvSpPr txBox="1"/>
          <p:nvPr/>
        </p:nvSpPr>
        <p:spPr>
          <a:xfrm>
            <a:off x="3481253" y="2401610"/>
            <a:ext cx="3448595" cy="7386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Propozycja Finalnej Listy Wskaźników</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i przedstawienie rekomendacji na statusie ME  </a:t>
            </a:r>
            <a:endParaRPr b="1" i="0" sz="1400" u="none" cap="none" strike="noStrike">
              <a:solidFill>
                <a:srgbClr val="000000"/>
              </a:solidFill>
              <a:latin typeface="Century Gothic"/>
              <a:ea typeface="Century Gothic"/>
              <a:cs typeface="Century Gothic"/>
              <a:sym typeface="Century Gothic"/>
            </a:endParaRPr>
          </a:p>
        </p:txBody>
      </p:sp>
      <p:sp>
        <p:nvSpPr>
          <p:cNvPr id="1015" name="Google Shape;1015;p32"/>
          <p:cNvSpPr txBox="1"/>
          <p:nvPr/>
        </p:nvSpPr>
        <p:spPr>
          <a:xfrm>
            <a:off x="8406797" y="2401610"/>
            <a:ext cx="2849043"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12 lipca/ piątek – Status ME</a:t>
            </a:r>
            <a:endParaRPr b="1" i="0" sz="1400" u="none" cap="none" strike="noStrike">
              <a:solidFill>
                <a:srgbClr val="000000"/>
              </a:solidFill>
              <a:latin typeface="Century Gothic"/>
              <a:ea typeface="Century Gothic"/>
              <a:cs typeface="Century Gothic"/>
              <a:sym typeface="Century Gothic"/>
            </a:endParaRPr>
          </a:p>
        </p:txBody>
      </p:sp>
      <p:sp>
        <p:nvSpPr>
          <p:cNvPr id="1016" name="Google Shape;1016;p32"/>
          <p:cNvSpPr txBox="1"/>
          <p:nvPr/>
        </p:nvSpPr>
        <p:spPr>
          <a:xfrm>
            <a:off x="8524363" y="3189733"/>
            <a:ext cx="2849043"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15 -26 lipca - Konsultacje</a:t>
            </a:r>
            <a:endParaRPr b="1" i="0" sz="1400" u="none" cap="none" strike="noStrike">
              <a:solidFill>
                <a:srgbClr val="000000"/>
              </a:solidFill>
              <a:latin typeface="Century Gothic"/>
              <a:ea typeface="Century Gothic"/>
              <a:cs typeface="Century Gothic"/>
              <a:sym typeface="Century Gothic"/>
            </a:endParaRPr>
          </a:p>
        </p:txBody>
      </p:sp>
      <p:sp>
        <p:nvSpPr>
          <p:cNvPr id="1017" name="Google Shape;1017;p32"/>
          <p:cNvSpPr txBox="1"/>
          <p:nvPr/>
        </p:nvSpPr>
        <p:spPr>
          <a:xfrm>
            <a:off x="177462" y="3153371"/>
            <a:ext cx="3105669" cy="9541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Konsultacje rynkowe: Reklamodawcy [CMO, CFO]</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Różne branże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pl-PL" sz="1400" u="none" cap="none" strike="noStrike">
                <a:solidFill>
                  <a:srgbClr val="001F30"/>
                </a:solidFill>
                <a:latin typeface="Century Gothic"/>
                <a:ea typeface="Century Gothic"/>
                <a:cs typeface="Century Gothic"/>
                <a:sym typeface="Century Gothic"/>
              </a:rPr>
              <a:t>Min 15 osób? </a:t>
            </a:r>
            <a:endParaRPr b="0" i="0" sz="1400" u="none" cap="none" strike="noStrike">
              <a:solidFill>
                <a:srgbClr val="000000"/>
              </a:solidFill>
              <a:latin typeface="Arial"/>
              <a:ea typeface="Arial"/>
              <a:cs typeface="Arial"/>
              <a:sym typeface="Arial"/>
            </a:endParaRPr>
          </a:p>
        </p:txBody>
      </p:sp>
      <p:sp>
        <p:nvSpPr>
          <p:cNvPr id="1018" name="Google Shape;1018;p32"/>
          <p:cNvSpPr txBox="1"/>
          <p:nvPr/>
        </p:nvSpPr>
        <p:spPr>
          <a:xfrm>
            <a:off x="3568339" y="3220215"/>
            <a:ext cx="3448595" cy="160043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Sprawdzenie czy taka lista odpowiada na potrzeby biznesowe, wyslanie do sczytania obecnego materialu, zebranie feedbacku. Powinno to być zrobione tak by nie zajelo więcej niż 1h komus. </a:t>
            </a:r>
            <a:br>
              <a:rPr b="0" i="0" lang="pl-PL" sz="1400" u="none" cap="none" strike="noStrike">
                <a:solidFill>
                  <a:srgbClr val="001F30"/>
                </a:solidFill>
                <a:latin typeface="Century Gothic"/>
                <a:ea typeface="Century Gothic"/>
                <a:cs typeface="Century Gothic"/>
                <a:sym typeface="Century Gothic"/>
              </a:rPr>
            </a:br>
            <a:endParaRPr b="0" i="0" sz="1400" u="none" cap="none" strike="noStrike">
              <a:solidFill>
                <a:srgbClr val="001F30"/>
              </a:solidFill>
              <a:latin typeface="Century Gothic"/>
              <a:ea typeface="Century Gothic"/>
              <a:cs typeface="Century Gothic"/>
              <a:sym typeface="Century Gothic"/>
            </a:endParaRPr>
          </a:p>
        </p:txBody>
      </p:sp>
      <p:sp>
        <p:nvSpPr>
          <p:cNvPr id="1019" name="Google Shape;1019;p32"/>
          <p:cNvSpPr txBox="1"/>
          <p:nvPr/>
        </p:nvSpPr>
        <p:spPr>
          <a:xfrm>
            <a:off x="8624538" y="4833891"/>
            <a:ext cx="2849043"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Status ME - piątek 9 sierpnia</a:t>
            </a:r>
            <a:endParaRPr b="1" i="0" sz="1400" u="none" cap="none" strike="noStrike">
              <a:solidFill>
                <a:srgbClr val="000000"/>
              </a:solidFill>
              <a:latin typeface="Century Gothic"/>
              <a:ea typeface="Century Gothic"/>
              <a:cs typeface="Century Gothic"/>
              <a:sym typeface="Century Gothic"/>
            </a:endParaRPr>
          </a:p>
        </p:txBody>
      </p:sp>
      <p:sp>
        <p:nvSpPr>
          <p:cNvPr id="1020" name="Google Shape;1020;p32"/>
          <p:cNvSpPr txBox="1"/>
          <p:nvPr/>
        </p:nvSpPr>
        <p:spPr>
          <a:xfrm>
            <a:off x="105508" y="4799716"/>
            <a:ext cx="3105669"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Wprowadzenie poprawek/ uwag po Konsultacjach</a:t>
            </a:r>
            <a:endParaRPr b="0" i="0" sz="1400" u="none" cap="none" strike="noStrike">
              <a:solidFill>
                <a:srgbClr val="000000"/>
              </a:solidFill>
              <a:latin typeface="Century Gothic"/>
              <a:ea typeface="Century Gothic"/>
              <a:cs typeface="Century Gothic"/>
              <a:sym typeface="Century Gothic"/>
            </a:endParaRPr>
          </a:p>
        </p:txBody>
      </p:sp>
      <p:sp>
        <p:nvSpPr>
          <p:cNvPr id="1021" name="Google Shape;1021;p32"/>
          <p:cNvSpPr txBox="1"/>
          <p:nvPr/>
        </p:nvSpPr>
        <p:spPr>
          <a:xfrm>
            <a:off x="3837136" y="4804068"/>
            <a:ext cx="3105669"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Consensus dot finalnej listy KPI</a:t>
            </a:r>
            <a:endParaRPr b="0" i="0" sz="1400" u="none" cap="none" strike="noStrike">
              <a:solidFill>
                <a:srgbClr val="000000"/>
              </a:solidFill>
              <a:latin typeface="Century Gothic"/>
              <a:ea typeface="Century Gothic"/>
              <a:cs typeface="Century Gothic"/>
              <a:sym typeface="Century Gothic"/>
            </a:endParaRPr>
          </a:p>
        </p:txBody>
      </p:sp>
      <p:sp>
        <p:nvSpPr>
          <p:cNvPr id="1022" name="Google Shape;1022;p32"/>
          <p:cNvSpPr txBox="1"/>
          <p:nvPr/>
        </p:nvSpPr>
        <p:spPr>
          <a:xfrm>
            <a:off x="8624538" y="5569767"/>
            <a:ext cx="2849043"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19-29 sierpnia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30 sierpnia – piątek – Status ME</a:t>
            </a:r>
            <a:endParaRPr b="0" i="0" sz="1400" u="none" cap="none" strike="noStrike">
              <a:solidFill>
                <a:srgbClr val="000000"/>
              </a:solidFill>
              <a:latin typeface="Century Gothic"/>
              <a:ea typeface="Century Gothic"/>
              <a:cs typeface="Century Gothic"/>
              <a:sym typeface="Century Gothic"/>
            </a:endParaRPr>
          </a:p>
        </p:txBody>
      </p:sp>
      <p:sp>
        <p:nvSpPr>
          <p:cNvPr id="1023" name="Google Shape;1023;p32"/>
          <p:cNvSpPr txBox="1"/>
          <p:nvPr/>
        </p:nvSpPr>
        <p:spPr>
          <a:xfrm>
            <a:off x="188240" y="5657507"/>
            <a:ext cx="3105669"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Finalizacja PPT/ start Word</a:t>
            </a:r>
            <a:endParaRPr b="0" i="0" sz="1400" u="none" cap="none" strike="noStrike">
              <a:solidFill>
                <a:srgbClr val="000000"/>
              </a:solidFill>
              <a:latin typeface="Century Gothic"/>
              <a:ea typeface="Century Gothic"/>
              <a:cs typeface="Century Gothic"/>
              <a:sym typeface="Century Gothic"/>
            </a:endParaRPr>
          </a:p>
        </p:txBody>
      </p:sp>
      <p:sp>
        <p:nvSpPr>
          <p:cNvPr id="1024" name="Google Shape;1024;p32"/>
          <p:cNvSpPr txBox="1"/>
          <p:nvPr/>
        </p:nvSpPr>
        <p:spPr>
          <a:xfrm>
            <a:off x="3806655" y="5653157"/>
            <a:ext cx="3105669"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1F30"/>
                </a:solidFill>
                <a:latin typeface="Century Gothic"/>
                <a:ea typeface="Century Gothic"/>
                <a:cs typeface="Century Gothic"/>
                <a:sym typeface="Century Gothic"/>
              </a:rPr>
              <a:t>PPT ready</a:t>
            </a:r>
            <a:endParaRPr b="0" i="0" sz="1400" u="none" cap="none" strike="noStrike">
              <a:solidFill>
                <a:srgbClr val="000000"/>
              </a:solidFill>
              <a:latin typeface="Century Gothic"/>
              <a:ea typeface="Century Gothic"/>
              <a:cs typeface="Century Gothic"/>
              <a:sym typeface="Century Gothic"/>
            </a:endParaRPr>
          </a:p>
        </p:txBody>
      </p:sp>
      <p:cxnSp>
        <p:nvCxnSpPr>
          <p:cNvPr id="1025" name="Google Shape;1025;p32"/>
          <p:cNvCxnSpPr/>
          <p:nvPr/>
        </p:nvCxnSpPr>
        <p:spPr>
          <a:xfrm>
            <a:off x="105508" y="2312768"/>
            <a:ext cx="11873132" cy="13061"/>
          </a:xfrm>
          <a:prstGeom prst="straightConnector1">
            <a:avLst/>
          </a:prstGeom>
          <a:noFill/>
          <a:ln cap="flat" cmpd="sng" w="9525">
            <a:solidFill>
              <a:srgbClr val="BFBFBF"/>
            </a:solidFill>
            <a:prstDash val="dash"/>
            <a:round/>
            <a:headEnd len="sm" w="sm" type="none"/>
            <a:tailEnd len="sm" w="sm" type="none"/>
          </a:ln>
        </p:spPr>
      </p:cxnSp>
      <p:cxnSp>
        <p:nvCxnSpPr>
          <p:cNvPr id="1026" name="Google Shape;1026;p32"/>
          <p:cNvCxnSpPr/>
          <p:nvPr/>
        </p:nvCxnSpPr>
        <p:spPr>
          <a:xfrm>
            <a:off x="115668" y="3176368"/>
            <a:ext cx="11873132" cy="13061"/>
          </a:xfrm>
          <a:prstGeom prst="straightConnector1">
            <a:avLst/>
          </a:prstGeom>
          <a:noFill/>
          <a:ln cap="flat" cmpd="sng" w="9525">
            <a:solidFill>
              <a:srgbClr val="BFBFBF"/>
            </a:solidFill>
            <a:prstDash val="dash"/>
            <a:round/>
            <a:headEnd len="sm" w="sm" type="none"/>
            <a:tailEnd len="sm" w="sm" type="none"/>
          </a:ln>
        </p:spPr>
      </p:cxnSp>
      <p:cxnSp>
        <p:nvCxnSpPr>
          <p:cNvPr id="1027" name="Google Shape;1027;p32"/>
          <p:cNvCxnSpPr/>
          <p:nvPr/>
        </p:nvCxnSpPr>
        <p:spPr>
          <a:xfrm>
            <a:off x="237588" y="4698920"/>
            <a:ext cx="11873132" cy="13061"/>
          </a:xfrm>
          <a:prstGeom prst="straightConnector1">
            <a:avLst/>
          </a:prstGeom>
          <a:noFill/>
          <a:ln cap="flat" cmpd="sng" w="9525">
            <a:solidFill>
              <a:srgbClr val="BFBFBF"/>
            </a:solidFill>
            <a:prstDash val="dash"/>
            <a:round/>
            <a:headEnd len="sm" w="sm" type="none"/>
            <a:tailEnd len="sm" w="sm" type="none"/>
          </a:ln>
        </p:spPr>
      </p:cxnSp>
      <p:cxnSp>
        <p:nvCxnSpPr>
          <p:cNvPr id="1028" name="Google Shape;1028;p32"/>
          <p:cNvCxnSpPr/>
          <p:nvPr/>
        </p:nvCxnSpPr>
        <p:spPr>
          <a:xfrm>
            <a:off x="115668" y="5505910"/>
            <a:ext cx="11873132" cy="13061"/>
          </a:xfrm>
          <a:prstGeom prst="straightConnector1">
            <a:avLst/>
          </a:prstGeom>
          <a:noFill/>
          <a:ln cap="flat" cmpd="sng" w="9525">
            <a:solidFill>
              <a:srgbClr val="BFBFBF"/>
            </a:solidFill>
            <a:prstDash val="dash"/>
            <a:round/>
            <a:headEnd len="sm" w="sm" type="none"/>
            <a:tailEnd len="sm" w="sm" type="none"/>
          </a:ln>
        </p:spPr>
      </p:cxnSp>
      <p:cxnSp>
        <p:nvCxnSpPr>
          <p:cNvPr id="1029" name="Google Shape;1029;p32"/>
          <p:cNvCxnSpPr/>
          <p:nvPr/>
        </p:nvCxnSpPr>
        <p:spPr>
          <a:xfrm>
            <a:off x="105508" y="941168"/>
            <a:ext cx="11873132" cy="13061"/>
          </a:xfrm>
          <a:prstGeom prst="straightConnector1">
            <a:avLst/>
          </a:prstGeom>
          <a:noFill/>
          <a:ln cap="flat" cmpd="sng" w="9525">
            <a:solidFill>
              <a:srgbClr val="BFBFBF"/>
            </a:solidFill>
            <a:prstDash val="dash"/>
            <a:round/>
            <a:headEnd len="sm" w="sm" type="none"/>
            <a:tailEnd len="sm" w="sm" type="none"/>
          </a:ln>
        </p:spPr>
      </p:cxnSp>
    </p:spTree>
  </p:cSld>
  <p:clrMapOvr>
    <a:masterClrMapping/>
  </p:clrMapOvr>
  <p:transition>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3" name="Shape 1033"/>
        <p:cNvGrpSpPr/>
        <p:nvPr/>
      </p:nvGrpSpPr>
      <p:grpSpPr>
        <a:xfrm>
          <a:off x="0" y="0"/>
          <a:ext cx="0" cy="0"/>
          <a:chOff x="0" y="0"/>
          <a:chExt cx="0" cy="0"/>
        </a:xfrm>
      </p:grpSpPr>
      <p:pic>
        <p:nvPicPr>
          <p:cNvPr id="1034" name="Google Shape;1034;p33"/>
          <p:cNvPicPr preferRelativeResize="0"/>
          <p:nvPr/>
        </p:nvPicPr>
        <p:blipFill rotWithShape="1">
          <a:blip r:embed="rId4">
            <a:alphaModFix/>
          </a:blip>
          <a:srcRect b="0" l="0" r="0" t="0"/>
          <a:stretch/>
        </p:blipFill>
        <p:spPr>
          <a:xfrm>
            <a:off x="0" y="4411456"/>
            <a:ext cx="12192000" cy="2446544"/>
          </a:xfrm>
          <a:prstGeom prst="rect">
            <a:avLst/>
          </a:prstGeom>
          <a:noFill/>
          <a:ln>
            <a:noFill/>
          </a:ln>
        </p:spPr>
      </p:pic>
      <p:sp>
        <p:nvSpPr>
          <p:cNvPr id="1035" name="Google Shape;1035;p33"/>
          <p:cNvSpPr txBox="1"/>
          <p:nvPr/>
        </p:nvSpPr>
        <p:spPr>
          <a:xfrm>
            <a:off x="400975" y="222052"/>
            <a:ext cx="1092016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0" i="0" lang="pl-PL" sz="3200" u="none" cap="none" strike="noStrike">
                <a:solidFill>
                  <a:srgbClr val="000000"/>
                </a:solidFill>
                <a:latin typeface="Arial"/>
                <a:ea typeface="Arial"/>
                <a:cs typeface="Arial"/>
                <a:sym typeface="Arial"/>
              </a:rPr>
              <a:t>ZESPÓŁ</a:t>
            </a:r>
            <a:endParaRPr b="0" i="0" sz="1400" u="none" cap="none" strike="noStrike">
              <a:solidFill>
                <a:srgbClr val="000000"/>
              </a:solidFill>
              <a:latin typeface="Arial"/>
              <a:ea typeface="Arial"/>
              <a:cs typeface="Arial"/>
              <a:sym typeface="Arial"/>
            </a:endParaRPr>
          </a:p>
        </p:txBody>
      </p:sp>
      <p:graphicFrame>
        <p:nvGraphicFramePr>
          <p:cNvPr id="1036" name="Google Shape;1036;p33"/>
          <p:cNvGraphicFramePr/>
          <p:nvPr/>
        </p:nvGraphicFramePr>
        <p:xfrm>
          <a:off x="577672" y="1087552"/>
          <a:ext cx="11036655" cy="3850208"/>
        </p:xfrm>
        <a:graphic>
          <a:graphicData uri="http://schemas.openxmlformats.org/presentationml/2006/ole">
            <mc:AlternateContent>
              <mc:Choice Requires="v">
                <p:oleObj r:id="rId5" imgH="3850208" imgW="11036655" progId="Word.Document.12" spid="_x0000_s1">
                  <p:embed/>
                </p:oleObj>
              </mc:Choice>
              <mc:Fallback>
                <p:oleObj r:id="rId6" imgH="3850208" imgW="11036655" progId="Word.Document.12">
                  <p:embed/>
                  <p:pic>
                    <p:nvPicPr>
                      <p:cNvPr id="1036" name="Google Shape;1036;p33"/>
                      <p:cNvPicPr preferRelativeResize="0"/>
                      <p:nvPr/>
                    </p:nvPicPr>
                    <p:blipFill rotWithShape="1">
                      <a:blip r:embed="rId7">
                        <a:alphaModFix/>
                      </a:blip>
                      <a:srcRect b="0" l="0" r="0" t="0"/>
                      <a:stretch/>
                    </p:blipFill>
                    <p:spPr>
                      <a:xfrm>
                        <a:off x="577672" y="1087552"/>
                        <a:ext cx="11036655" cy="3850208"/>
                      </a:xfrm>
                      <a:prstGeom prst="rect">
                        <a:avLst/>
                      </a:prstGeom>
                      <a:noFill/>
                      <a:ln>
                        <a:noFill/>
                      </a:ln>
                    </p:spPr>
                  </p:pic>
                </p:oleObj>
              </mc:Fallback>
            </mc:AlternateContent>
          </a:graphicData>
        </a:graphic>
      </p:graphicFrame>
    </p:spTree>
  </p:cSld>
  <p:clrMapOvr>
    <a:masterClrMapping/>
  </p:clrMapOvr>
  <p:transition>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0" name="Shape 1040"/>
        <p:cNvGrpSpPr/>
        <p:nvPr/>
      </p:nvGrpSpPr>
      <p:grpSpPr>
        <a:xfrm>
          <a:off x="0" y="0"/>
          <a:ext cx="0" cy="0"/>
          <a:chOff x="0" y="0"/>
          <a:chExt cx="0" cy="0"/>
        </a:xfrm>
      </p:grpSpPr>
      <p:sp>
        <p:nvSpPr>
          <p:cNvPr id="1041" name="Google Shape;1041;p2"/>
          <p:cNvSpPr txBox="1"/>
          <p:nvPr>
            <p:ph type="title"/>
          </p:nvPr>
        </p:nvSpPr>
        <p:spPr>
          <a:xfrm>
            <a:off x="177462" y="144523"/>
            <a:ext cx="11586646" cy="88338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b="1" lang="pl-PL" sz="2400">
                <a:latin typeface="Century Gothic"/>
                <a:ea typeface="Century Gothic"/>
                <a:cs typeface="Century Gothic"/>
                <a:sym typeface="Century Gothic"/>
              </a:rPr>
              <a:t>Konsultacje rynkowe </a:t>
            </a:r>
            <a:endParaRPr/>
          </a:p>
        </p:txBody>
      </p:sp>
      <p:pic>
        <p:nvPicPr>
          <p:cNvPr id="1042" name="Google Shape;1042;p2"/>
          <p:cNvPicPr preferRelativeResize="0"/>
          <p:nvPr/>
        </p:nvPicPr>
        <p:blipFill rotWithShape="1">
          <a:blip r:embed="rId3">
            <a:alphaModFix/>
          </a:blip>
          <a:srcRect b="0" l="0" r="0" t="0"/>
          <a:stretch/>
        </p:blipFill>
        <p:spPr>
          <a:xfrm>
            <a:off x="9709" y="5578909"/>
            <a:ext cx="12192000" cy="3062253"/>
          </a:xfrm>
          <a:prstGeom prst="rect">
            <a:avLst/>
          </a:prstGeom>
          <a:noFill/>
          <a:ln>
            <a:noFill/>
          </a:ln>
        </p:spPr>
      </p:pic>
      <p:graphicFrame>
        <p:nvGraphicFramePr>
          <p:cNvPr id="1043" name="Google Shape;1043;p2"/>
          <p:cNvGraphicFramePr/>
          <p:nvPr/>
        </p:nvGraphicFramePr>
        <p:xfrm>
          <a:off x="551150" y="640595"/>
          <a:ext cx="3000000" cy="3000000"/>
        </p:xfrm>
        <a:graphic>
          <a:graphicData uri="http://schemas.openxmlformats.org/drawingml/2006/table">
            <a:tbl>
              <a:tblPr bandRow="1" firstRow="1">
                <a:noFill/>
                <a:tableStyleId>{8E37BD10-1A80-4419-A27B-70AEB869D890}</a:tableStyleId>
              </a:tblPr>
              <a:tblGrid>
                <a:gridCol w="2167850"/>
                <a:gridCol w="2167850"/>
                <a:gridCol w="2167850"/>
                <a:gridCol w="2167850"/>
                <a:gridCol w="2167850"/>
              </a:tblGrid>
              <a:tr h="467950">
                <a:tc>
                  <a:txBody>
                    <a:bodyPr/>
                    <a:lstStyle/>
                    <a:p>
                      <a:pPr indent="0" lvl="0" marL="0" marR="0" rtl="0" algn="ctr">
                        <a:lnSpc>
                          <a:spcPct val="100000"/>
                        </a:lnSpc>
                        <a:spcBef>
                          <a:spcPts val="0"/>
                        </a:spcBef>
                        <a:spcAft>
                          <a:spcPts val="0"/>
                        </a:spcAft>
                        <a:buNone/>
                      </a:pPr>
                      <a:r>
                        <a:rPr lang="pl-PL" sz="1400" u="none" cap="none" strike="noStrike"/>
                        <a:t>CEO/ Finanse</a:t>
                      </a:r>
                      <a:endParaRPr/>
                    </a:p>
                  </a:txBody>
                  <a:tcPr marT="45725" marB="45725" marR="91450" marL="91450"/>
                </a:tc>
                <a:tc>
                  <a:txBody>
                    <a:bodyPr/>
                    <a:lstStyle/>
                    <a:p>
                      <a:pPr indent="0" lvl="0" marL="0" marR="0" rtl="0" algn="ctr">
                        <a:lnSpc>
                          <a:spcPct val="100000"/>
                        </a:lnSpc>
                        <a:spcBef>
                          <a:spcPts val="0"/>
                        </a:spcBef>
                        <a:spcAft>
                          <a:spcPts val="0"/>
                        </a:spcAft>
                        <a:buNone/>
                      </a:pPr>
                      <a:r>
                        <a:rPr lang="pl-PL" sz="1400" u="none" cap="none" strike="noStrike"/>
                        <a:t>CMO/ Marketing</a:t>
                      </a:r>
                      <a:endParaRPr/>
                    </a:p>
                  </a:txBody>
                  <a:tcPr marT="45725" marB="45725" marR="91450" marL="91450"/>
                </a:tc>
                <a:tc>
                  <a:txBody>
                    <a:bodyPr/>
                    <a:lstStyle/>
                    <a:p>
                      <a:pPr indent="0" lvl="0" marL="0" marR="0" rtl="0" algn="ctr">
                        <a:lnSpc>
                          <a:spcPct val="100000"/>
                        </a:lnSpc>
                        <a:spcBef>
                          <a:spcPts val="0"/>
                        </a:spcBef>
                        <a:spcAft>
                          <a:spcPts val="0"/>
                        </a:spcAft>
                        <a:buNone/>
                      </a:pPr>
                      <a:r>
                        <a:rPr lang="pl-PL" sz="1400" u="none" cap="none" strike="noStrike"/>
                        <a:t>Sprzedaż</a:t>
                      </a:r>
                      <a:endParaRPr/>
                    </a:p>
                  </a:txBody>
                  <a:tcPr marT="45725" marB="45725" marR="91450" marL="91450"/>
                </a:tc>
                <a:tc>
                  <a:txBody>
                    <a:bodyPr/>
                    <a:lstStyle/>
                    <a:p>
                      <a:pPr indent="0" lvl="0" marL="0" marR="0" rtl="0" algn="ctr">
                        <a:lnSpc>
                          <a:spcPct val="100000"/>
                        </a:lnSpc>
                        <a:spcBef>
                          <a:spcPts val="0"/>
                        </a:spcBef>
                        <a:spcAft>
                          <a:spcPts val="0"/>
                        </a:spcAft>
                        <a:buNone/>
                      </a:pPr>
                      <a:r>
                        <a:rPr lang="pl-PL" sz="1400" u="none" cap="none" strike="noStrike"/>
                        <a:t>Agencje/ Pozostali</a:t>
                      </a:r>
                      <a:endParaRPr/>
                    </a:p>
                  </a:txBody>
                  <a:tcPr marT="45725" marB="45725" marR="91450" marL="91450"/>
                </a:tc>
                <a:tc>
                  <a:txBody>
                    <a:bodyPr/>
                    <a:lstStyle/>
                    <a:p>
                      <a:pPr indent="0" lvl="0" marL="0" marR="0" rtl="0" algn="ctr">
                        <a:lnSpc>
                          <a:spcPct val="100000"/>
                        </a:lnSpc>
                        <a:spcBef>
                          <a:spcPts val="0"/>
                        </a:spcBef>
                        <a:spcAft>
                          <a:spcPts val="0"/>
                        </a:spcAft>
                        <a:buNone/>
                      </a:pPr>
                      <a:r>
                        <a:rPr lang="pl-PL" sz="1400" u="none" cap="none" strike="noStrike"/>
                        <a:t>Uwagi</a:t>
                      </a:r>
                      <a:endParaRPr/>
                    </a:p>
                  </a:txBody>
                  <a:tcPr marT="45725" marB="45725" marR="91450" marL="91450"/>
                </a:tc>
              </a:tr>
              <a:tr h="467950">
                <a:tc>
                  <a:txBody>
                    <a:bodyPr/>
                    <a:lstStyle/>
                    <a:p>
                      <a:pPr indent="0" lvl="0" marL="0" marR="0" rtl="0" algn="l">
                        <a:lnSpc>
                          <a:spcPct val="100000"/>
                        </a:lnSpc>
                        <a:spcBef>
                          <a:spcPts val="0"/>
                        </a:spcBef>
                        <a:spcAft>
                          <a:spcPts val="0"/>
                        </a:spcAft>
                        <a:buClr>
                          <a:srgbClr val="000000"/>
                        </a:buClr>
                        <a:buSzPts val="1400"/>
                        <a:buFont typeface="Arial"/>
                        <a:buNone/>
                      </a:pPr>
                      <a:r>
                        <a:rPr lang="pl-PL" sz="1400" u="none" cap="none" strike="noStrike">
                          <a:solidFill>
                            <a:srgbClr val="001F30"/>
                          </a:solidFill>
                          <a:latin typeface="Arial"/>
                          <a:ea typeface="Arial"/>
                          <a:cs typeface="Arial"/>
                          <a:sym typeface="Arial"/>
                        </a:rPr>
                        <a:t>CFO-VP – Credit Agricole</a:t>
                      </a:r>
                      <a:endParaRPr sz="1400" u="none" cap="none" strike="noStrike">
                        <a:solidFill>
                          <a:srgbClr val="001F30"/>
                        </a:solidFill>
                        <a:latin typeface="Arial"/>
                        <a:ea typeface="Arial"/>
                        <a:cs typeface="Arial"/>
                        <a:sym typeface="Arial"/>
                      </a:endParaRPr>
                    </a:p>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pl-PL" sz="1400" u="none" cap="none" strike="noStrike"/>
                        <a:t>CMO Snacks – Pepsico</a:t>
                      </a:r>
                      <a:endParaRPr/>
                    </a:p>
                    <a:p>
                      <a:pPr indent="0" lvl="0" marL="0" marR="0" rtl="0" algn="l">
                        <a:lnSpc>
                          <a:spcPct val="100000"/>
                        </a:lnSpc>
                        <a:spcBef>
                          <a:spcPts val="0"/>
                        </a:spcBef>
                        <a:spcAft>
                          <a:spcPts val="0"/>
                        </a:spcAft>
                        <a:buNone/>
                      </a:pPr>
                      <a:r>
                        <a:rPr lang="pl-PL" sz="1400" u="none" cap="none" strike="noStrike"/>
                        <a:t>Anna Mitura</a:t>
                      </a:r>
                      <a:endParaRPr/>
                    </a:p>
                  </a:txBody>
                  <a:tcPr marT="45725" marB="45725" marR="91450" marL="91450"/>
                </a:tc>
                <a:tc>
                  <a:txBody>
                    <a:bodyPr/>
                    <a:lstStyle/>
                    <a:p>
                      <a:pPr indent="0" lvl="0" marL="0" marR="0" rtl="0" algn="ctr">
                        <a:lnSpc>
                          <a:spcPct val="100000"/>
                        </a:lnSpc>
                        <a:spcBef>
                          <a:spcPts val="0"/>
                        </a:spcBef>
                        <a:spcAft>
                          <a:spcPts val="0"/>
                        </a:spcAft>
                        <a:buNone/>
                      </a:pPr>
                      <a:r>
                        <a:rPr lang="pl-PL"/>
                        <a:t>Dyr Sprzedaży Mars Petfood, Mikołaj Kaczanowski (MW potwierdzone)</a:t>
                      </a:r>
                      <a:endParaRPr sz="1400" u="none" cap="none" strike="noStrike"/>
                    </a:p>
                  </a:txBody>
                  <a:tcPr marT="45725" marB="45725" marR="91450" marL="91450"/>
                </a:tc>
                <a:tc>
                  <a:txBody>
                    <a:bodyPr/>
                    <a:lstStyle/>
                    <a:p>
                      <a:pPr indent="0" lvl="0" marL="0" rtl="0" algn="l">
                        <a:lnSpc>
                          <a:spcPct val="115000"/>
                        </a:lnSpc>
                        <a:spcBef>
                          <a:spcPts val="0"/>
                        </a:spcBef>
                        <a:spcAft>
                          <a:spcPts val="0"/>
                        </a:spcAft>
                        <a:buClr>
                          <a:schemeClr val="dk1"/>
                        </a:buClr>
                        <a:buSzPts val="1100"/>
                        <a:buFont typeface="Arial"/>
                        <a:buNone/>
                      </a:pPr>
                      <a:r>
                        <a:rPr b="1" lang="pl-PL" sz="850"/>
                        <a:t>Kamil Kołak</a:t>
                      </a:r>
                      <a:r>
                        <a:rPr lang="pl-PL" sz="850"/>
                        <a:t> – Media Strategy &amp; Innovation Director (zajmował się w Publicis  opracowaniem KPI frameworku + dba o jego bieżącą aktualizację, pasjonat, specjalista najwyższej klasy)</a:t>
                      </a:r>
                      <a:endParaRPr sz="850"/>
                    </a:p>
                    <a:p>
                      <a:pPr indent="0" lvl="0" marL="0" marR="0" rtl="0" algn="ctr">
                        <a:lnSpc>
                          <a:spcPct val="100000"/>
                        </a:lnSpc>
                        <a:spcBef>
                          <a:spcPts val="0"/>
                        </a:spcBef>
                        <a:spcAft>
                          <a:spcPts val="0"/>
                        </a:spcAft>
                        <a:buNone/>
                      </a:pPr>
                      <a:r>
                        <a:t/>
                      </a:r>
                      <a:endParaRPr/>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r>
              <a:tr h="467950">
                <a:tc>
                  <a:txBody>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chemeClr val="dk1"/>
                          </a:solidFill>
                          <a:latin typeface="Arial"/>
                          <a:ea typeface="Arial"/>
                          <a:cs typeface="Arial"/>
                          <a:sym typeface="Arial"/>
                        </a:rPr>
                        <a:t>CFO BNP Paribas</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chemeClr val="dk1"/>
                          </a:solidFill>
                          <a:latin typeface="Arial"/>
                          <a:ea typeface="Arial"/>
                          <a:cs typeface="Arial"/>
                          <a:sym typeface="Arial"/>
                        </a:rPr>
                        <a:t>Piotr Konieczny</a:t>
                      </a:r>
                      <a:endParaRPr/>
                    </a:p>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pl-PL" sz="1400" u="none" cap="none" strike="noStrike"/>
                        <a:t>Prof. Uniwersytet Łódzki</a:t>
                      </a:r>
                      <a:endParaRPr/>
                    </a:p>
                    <a:p>
                      <a:pPr indent="0" lvl="0" marL="0" marR="0" rtl="0" algn="l">
                        <a:lnSpc>
                          <a:spcPct val="100000"/>
                        </a:lnSpc>
                        <a:spcBef>
                          <a:spcPts val="0"/>
                        </a:spcBef>
                        <a:spcAft>
                          <a:spcPts val="0"/>
                        </a:spcAft>
                        <a:buNone/>
                      </a:pPr>
                      <a:r>
                        <a:rPr lang="pl-PL" sz="1400" u="none" cap="none" strike="noStrike"/>
                        <a:t>Robert Kozielski</a:t>
                      </a:r>
                      <a:endParaRPr/>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rtl="0" algn="ctr">
                        <a:spcBef>
                          <a:spcPts val="0"/>
                        </a:spcBef>
                        <a:spcAft>
                          <a:spcPts val="0"/>
                        </a:spcAft>
                        <a:buClr>
                          <a:schemeClr val="dk1"/>
                        </a:buClr>
                        <a:buFont typeface="Arial"/>
                        <a:buNone/>
                      </a:pPr>
                      <a:r>
                        <a:rPr lang="pl-PL"/>
                        <a:t>GM Starcom - Magda Kolenkiewicz (MW TBC)</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r>
              <a:tr h="467950">
                <a:tc>
                  <a:txBody>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chemeClr val="dk1"/>
                          </a:solidFill>
                          <a:latin typeface="Arial"/>
                          <a:ea typeface="Arial"/>
                          <a:cs typeface="Arial"/>
                          <a:sym typeface="Arial"/>
                        </a:rPr>
                        <a:t>CFO Empik </a:t>
                      </a:r>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chemeClr val="dk1"/>
                          </a:solidFill>
                          <a:latin typeface="Arial"/>
                          <a:ea typeface="Arial"/>
                          <a:cs typeface="Arial"/>
                          <a:sym typeface="Arial"/>
                        </a:rPr>
                        <a:t>Piotr Świątek</a:t>
                      </a:r>
                      <a:endParaRPr/>
                    </a:p>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rtl="0" algn="ctr">
                        <a:spcBef>
                          <a:spcPts val="0"/>
                        </a:spcBef>
                        <a:spcAft>
                          <a:spcPts val="0"/>
                        </a:spcAft>
                        <a:buClr>
                          <a:schemeClr val="dk1"/>
                        </a:buClr>
                        <a:buFont typeface="Arial"/>
                        <a:buNone/>
                      </a:pPr>
                      <a:r>
                        <a:rPr lang="pl-PL"/>
                        <a:t>2012 Chief Strategy Officer</a:t>
                      </a:r>
                      <a:r>
                        <a:rPr lang="pl-PL"/>
                        <a:t> - Barbara Niedziela (MW TBC)</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r>
              <a:tr h="467950">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r>
              <a:tr h="467950">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r>
              <a:tr h="467950">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r>
              <a:tr h="467950">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r>
              <a:tr h="467950">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400"/>
                        <a:buFont typeface="Arial"/>
                        <a:buNone/>
                      </a:pPr>
                      <a:r>
                        <a:rPr lang="pl-PL" sz="1400" u="none" cap="none" strike="noStrike"/>
                        <a:t>AutoMoto,Beauty, Retail BtB, Pharma</a:t>
                      </a:r>
                      <a:endParaRPr/>
                    </a:p>
                  </a:txBody>
                  <a:tcPr marT="45725" marB="45725" marR="91450" marL="91450"/>
                </a:tc>
              </a:tr>
              <a:tr h="467950">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r>
              <a:tr h="467950">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None/>
                      </a:pPr>
                      <a:r>
                        <a:t/>
                      </a:r>
                      <a:endParaRPr sz="1400" u="none" cap="none" strike="noStrike"/>
                    </a:p>
                  </a:txBody>
                  <a:tcPr marT="45725" marB="45725" marR="91450" marL="91450"/>
                </a:tc>
              </a:tr>
            </a:tbl>
          </a:graphicData>
        </a:graphic>
      </p:graphicFrame>
    </p:spTree>
  </p:cSld>
  <p:clrMapOvr>
    <a:masterClrMapping/>
  </p:clrMapOvr>
  <p:transition>
    <p:fade/>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pic>
        <p:nvPicPr>
          <p:cNvPr id="1048" name="Google Shape;1048;p29"/>
          <p:cNvPicPr preferRelativeResize="0"/>
          <p:nvPr/>
        </p:nvPicPr>
        <p:blipFill rotWithShape="1">
          <a:blip r:embed="rId3">
            <a:alphaModFix/>
          </a:blip>
          <a:srcRect b="1717" l="0" r="0" t="0"/>
          <a:stretch/>
        </p:blipFill>
        <p:spPr>
          <a:xfrm>
            <a:off x="2578021" y="1601823"/>
            <a:ext cx="6746334" cy="3798722"/>
          </a:xfrm>
          <a:prstGeom prst="rect">
            <a:avLst/>
          </a:prstGeom>
          <a:noFill/>
          <a:ln>
            <a:noFill/>
          </a:ln>
        </p:spPr>
      </p:pic>
      <p:sp>
        <p:nvSpPr>
          <p:cNvPr id="1049" name="Google Shape;1049;p29"/>
          <p:cNvSpPr txBox="1"/>
          <p:nvPr/>
        </p:nvSpPr>
        <p:spPr>
          <a:xfrm>
            <a:off x="286438" y="209321"/>
            <a:ext cx="790832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pl-PL" sz="2400" u="none" cap="none" strike="noStrike">
                <a:solidFill>
                  <a:srgbClr val="000000"/>
                </a:solidFill>
                <a:latin typeface="Arial"/>
                <a:ea typeface="Arial"/>
                <a:cs typeface="Arial"/>
                <a:sym typeface="Arial"/>
              </a:rPr>
              <a:t>Model Szwedzki – punkt wyjścia</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3" name="Shape 1053"/>
        <p:cNvGrpSpPr/>
        <p:nvPr/>
      </p:nvGrpSpPr>
      <p:grpSpPr>
        <a:xfrm>
          <a:off x="0" y="0"/>
          <a:ext cx="0" cy="0"/>
          <a:chOff x="0" y="0"/>
          <a:chExt cx="0" cy="0"/>
        </a:xfrm>
      </p:grpSpPr>
      <p:pic>
        <p:nvPicPr>
          <p:cNvPr id="1054" name="Google Shape;1054;p30"/>
          <p:cNvPicPr preferRelativeResize="0"/>
          <p:nvPr/>
        </p:nvPicPr>
        <p:blipFill rotWithShape="1">
          <a:blip r:embed="rId3">
            <a:alphaModFix amt="70000"/>
          </a:blip>
          <a:srcRect b="1717" l="0" r="0" t="0"/>
          <a:stretch/>
        </p:blipFill>
        <p:spPr>
          <a:xfrm>
            <a:off x="2578021" y="1601823"/>
            <a:ext cx="6746334" cy="3798722"/>
          </a:xfrm>
          <a:prstGeom prst="rect">
            <a:avLst/>
          </a:prstGeom>
          <a:noFill/>
          <a:ln>
            <a:noFill/>
          </a:ln>
        </p:spPr>
      </p:pic>
      <p:sp>
        <p:nvSpPr>
          <p:cNvPr id="1055" name="Google Shape;1055;p30"/>
          <p:cNvSpPr/>
          <p:nvPr/>
        </p:nvSpPr>
        <p:spPr>
          <a:xfrm>
            <a:off x="7898586" y="1173158"/>
            <a:ext cx="497346" cy="398721"/>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CLV</a:t>
            </a:r>
            <a:endParaRPr b="0" i="0" sz="1400" u="none" cap="none" strike="noStrike">
              <a:solidFill>
                <a:srgbClr val="000000"/>
              </a:solidFill>
              <a:latin typeface="Arial"/>
              <a:ea typeface="Arial"/>
              <a:cs typeface="Arial"/>
              <a:sym typeface="Arial"/>
            </a:endParaRPr>
          </a:p>
        </p:txBody>
      </p:sp>
      <p:sp>
        <p:nvSpPr>
          <p:cNvPr id="1056" name="Google Shape;1056;p30"/>
          <p:cNvSpPr/>
          <p:nvPr/>
        </p:nvSpPr>
        <p:spPr>
          <a:xfrm>
            <a:off x="9245314" y="1693181"/>
            <a:ext cx="739815" cy="572827"/>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Market share volume</a:t>
            </a:r>
            <a:endParaRPr b="0" i="0" sz="1400" u="none" cap="none" strike="noStrike">
              <a:solidFill>
                <a:srgbClr val="000000"/>
              </a:solidFill>
              <a:latin typeface="Arial"/>
              <a:ea typeface="Arial"/>
              <a:cs typeface="Arial"/>
              <a:sym typeface="Arial"/>
            </a:endParaRPr>
          </a:p>
        </p:txBody>
      </p:sp>
      <p:sp>
        <p:nvSpPr>
          <p:cNvPr id="1057" name="Google Shape;1057;p30"/>
          <p:cNvSpPr/>
          <p:nvPr/>
        </p:nvSpPr>
        <p:spPr>
          <a:xfrm>
            <a:off x="9849682" y="1052711"/>
            <a:ext cx="657240" cy="489497"/>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Marża</a:t>
            </a:r>
            <a:endParaRPr b="0" i="0" sz="1400" u="none" cap="none" strike="noStrike">
              <a:solidFill>
                <a:srgbClr val="000000"/>
              </a:solidFill>
              <a:latin typeface="Arial"/>
              <a:ea typeface="Arial"/>
              <a:cs typeface="Arial"/>
              <a:sym typeface="Arial"/>
            </a:endParaRPr>
          </a:p>
        </p:txBody>
      </p:sp>
      <p:sp>
        <p:nvSpPr>
          <p:cNvPr id="1058" name="Google Shape;1058;p30"/>
          <p:cNvSpPr/>
          <p:nvPr/>
        </p:nvSpPr>
        <p:spPr>
          <a:xfrm>
            <a:off x="9232262" y="2939503"/>
            <a:ext cx="1177759" cy="489497"/>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Net Contribution</a:t>
            </a:r>
            <a:endParaRPr b="0" i="0" sz="1400" u="none" cap="none" strike="noStrike">
              <a:solidFill>
                <a:srgbClr val="000000"/>
              </a:solidFill>
              <a:latin typeface="Arial"/>
              <a:ea typeface="Arial"/>
              <a:cs typeface="Arial"/>
              <a:sym typeface="Arial"/>
            </a:endParaRPr>
          </a:p>
        </p:txBody>
      </p:sp>
      <p:sp>
        <p:nvSpPr>
          <p:cNvPr id="1059" name="Google Shape;1059;p30"/>
          <p:cNvSpPr/>
          <p:nvPr/>
        </p:nvSpPr>
        <p:spPr>
          <a:xfrm>
            <a:off x="9292132" y="2353919"/>
            <a:ext cx="945061" cy="438699"/>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Physical availability</a:t>
            </a:r>
            <a:endParaRPr b="0" i="0" sz="1200" u="none" cap="none" strike="noStrike">
              <a:solidFill>
                <a:srgbClr val="FFFFFF"/>
              </a:solidFill>
              <a:latin typeface="Arial"/>
              <a:ea typeface="Arial"/>
              <a:cs typeface="Arial"/>
              <a:sym typeface="Arial"/>
            </a:endParaRPr>
          </a:p>
        </p:txBody>
      </p:sp>
      <p:sp>
        <p:nvSpPr>
          <p:cNvPr id="1060" name="Google Shape;1060;p30"/>
          <p:cNvSpPr/>
          <p:nvPr/>
        </p:nvSpPr>
        <p:spPr>
          <a:xfrm>
            <a:off x="5347387" y="1616983"/>
            <a:ext cx="748613" cy="664185"/>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Time spent on site</a:t>
            </a:r>
            <a:endParaRPr b="0" i="0" sz="1400" u="none" cap="none" strike="noStrike">
              <a:solidFill>
                <a:srgbClr val="000000"/>
              </a:solidFill>
              <a:latin typeface="Arial"/>
              <a:ea typeface="Arial"/>
              <a:cs typeface="Arial"/>
              <a:sym typeface="Arial"/>
            </a:endParaRPr>
          </a:p>
        </p:txBody>
      </p:sp>
      <p:sp>
        <p:nvSpPr>
          <p:cNvPr id="1061" name="Google Shape;1061;p30"/>
          <p:cNvSpPr/>
          <p:nvPr/>
        </p:nvSpPr>
        <p:spPr>
          <a:xfrm>
            <a:off x="3137589" y="1616983"/>
            <a:ext cx="907307" cy="521342"/>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Viewability</a:t>
            </a:r>
            <a:endParaRPr b="0" i="0" sz="1400" u="none" cap="none" strike="noStrike">
              <a:solidFill>
                <a:srgbClr val="000000"/>
              </a:solidFill>
              <a:latin typeface="Arial"/>
              <a:ea typeface="Arial"/>
              <a:cs typeface="Arial"/>
              <a:sym typeface="Arial"/>
            </a:endParaRPr>
          </a:p>
        </p:txBody>
      </p:sp>
      <p:sp>
        <p:nvSpPr>
          <p:cNvPr id="1062" name="Google Shape;1062;p30"/>
          <p:cNvSpPr/>
          <p:nvPr/>
        </p:nvSpPr>
        <p:spPr>
          <a:xfrm>
            <a:off x="4637919" y="1011875"/>
            <a:ext cx="907308" cy="562609"/>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Digital metrics dla CPG</a:t>
            </a:r>
            <a:endParaRPr b="0" i="0" sz="1400" u="none" cap="none" strike="noStrike">
              <a:solidFill>
                <a:srgbClr val="000000"/>
              </a:solidFill>
              <a:latin typeface="Arial"/>
              <a:ea typeface="Arial"/>
              <a:cs typeface="Arial"/>
              <a:sym typeface="Arial"/>
            </a:endParaRPr>
          </a:p>
        </p:txBody>
      </p:sp>
      <p:sp>
        <p:nvSpPr>
          <p:cNvPr id="1063" name="Google Shape;1063;p30"/>
          <p:cNvSpPr/>
          <p:nvPr/>
        </p:nvSpPr>
        <p:spPr>
          <a:xfrm>
            <a:off x="5576526" y="1060313"/>
            <a:ext cx="1530454" cy="474418"/>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 social media (i.e. engagement rate)</a:t>
            </a:r>
            <a:endParaRPr b="0" i="0" sz="1400" u="none" cap="none" strike="noStrike">
              <a:solidFill>
                <a:srgbClr val="000000"/>
              </a:solidFill>
              <a:latin typeface="Arial"/>
              <a:ea typeface="Arial"/>
              <a:cs typeface="Arial"/>
              <a:sym typeface="Arial"/>
            </a:endParaRPr>
          </a:p>
        </p:txBody>
      </p:sp>
      <p:sp>
        <p:nvSpPr>
          <p:cNvPr id="1064" name="Google Shape;1064;p30"/>
          <p:cNvSpPr/>
          <p:nvPr/>
        </p:nvSpPr>
        <p:spPr>
          <a:xfrm>
            <a:off x="2101822" y="2509807"/>
            <a:ext cx="603038" cy="558989"/>
          </a:xfrm>
          <a:prstGeom prst="rect">
            <a:avLst/>
          </a:prstGeom>
          <a:solidFill>
            <a:srgbClr val="FFC00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A&amp;M Invest</a:t>
            </a:r>
            <a:endParaRPr b="0" i="0" sz="1400" u="none" cap="none" strike="noStrike">
              <a:solidFill>
                <a:srgbClr val="000000"/>
              </a:solidFill>
              <a:latin typeface="Arial"/>
              <a:ea typeface="Arial"/>
              <a:cs typeface="Arial"/>
              <a:sym typeface="Arial"/>
            </a:endParaRPr>
          </a:p>
        </p:txBody>
      </p:sp>
      <p:sp>
        <p:nvSpPr>
          <p:cNvPr id="1065" name="Google Shape;1065;p30"/>
          <p:cNvSpPr/>
          <p:nvPr/>
        </p:nvSpPr>
        <p:spPr>
          <a:xfrm>
            <a:off x="9275985" y="4949351"/>
            <a:ext cx="761205" cy="488051"/>
          </a:xfrm>
          <a:prstGeom prst="rect">
            <a:avLst/>
          </a:prstGeom>
          <a:solidFill>
            <a:srgbClr val="2BB45F"/>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Z Brand metrics?</a:t>
            </a:r>
            <a:endParaRPr b="0" i="0" sz="1400" u="none" cap="none" strike="noStrike">
              <a:solidFill>
                <a:srgbClr val="000000"/>
              </a:solidFill>
              <a:latin typeface="Arial"/>
              <a:ea typeface="Arial"/>
              <a:cs typeface="Arial"/>
              <a:sym typeface="Arial"/>
            </a:endParaRPr>
          </a:p>
        </p:txBody>
      </p:sp>
      <p:sp>
        <p:nvSpPr>
          <p:cNvPr id="1066" name="Google Shape;1066;p30"/>
          <p:cNvSpPr/>
          <p:nvPr/>
        </p:nvSpPr>
        <p:spPr>
          <a:xfrm>
            <a:off x="4700223" y="5475591"/>
            <a:ext cx="782701" cy="396717"/>
          </a:xfrm>
          <a:prstGeom prst="rect">
            <a:avLst/>
          </a:prstGeom>
          <a:solidFill>
            <a:srgbClr val="00B0F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Fraudy</a:t>
            </a:r>
            <a:endParaRPr b="0" i="0" sz="1400" u="none" cap="none" strike="noStrike">
              <a:solidFill>
                <a:srgbClr val="000000"/>
              </a:solidFill>
              <a:latin typeface="Arial"/>
              <a:ea typeface="Arial"/>
              <a:cs typeface="Arial"/>
              <a:sym typeface="Arial"/>
            </a:endParaRPr>
          </a:p>
        </p:txBody>
      </p:sp>
      <p:sp>
        <p:nvSpPr>
          <p:cNvPr id="1067" name="Google Shape;1067;p30"/>
          <p:cNvSpPr/>
          <p:nvPr/>
        </p:nvSpPr>
        <p:spPr>
          <a:xfrm>
            <a:off x="4705052" y="5925666"/>
            <a:ext cx="782701" cy="379720"/>
          </a:xfrm>
          <a:prstGeom prst="rect">
            <a:avLst/>
          </a:prstGeom>
          <a:solidFill>
            <a:srgbClr val="00B0F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Brand Lift</a:t>
            </a:r>
            <a:endParaRPr b="0" i="0" sz="1400" u="none" cap="none" strike="noStrike">
              <a:solidFill>
                <a:srgbClr val="000000"/>
              </a:solidFill>
              <a:latin typeface="Arial"/>
              <a:ea typeface="Arial"/>
              <a:cs typeface="Arial"/>
              <a:sym typeface="Arial"/>
            </a:endParaRPr>
          </a:p>
        </p:txBody>
      </p:sp>
      <p:sp>
        <p:nvSpPr>
          <p:cNvPr id="1068" name="Google Shape;1068;p30"/>
          <p:cNvSpPr/>
          <p:nvPr/>
        </p:nvSpPr>
        <p:spPr>
          <a:xfrm>
            <a:off x="3689829" y="5467126"/>
            <a:ext cx="965358" cy="492060"/>
          </a:xfrm>
          <a:prstGeom prst="rect">
            <a:avLst/>
          </a:prstGeom>
          <a:solidFill>
            <a:srgbClr val="00B0F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CPM/CPC</a:t>
            </a:r>
            <a:br>
              <a:rPr b="0" i="0" lang="pl-PL" sz="1200" u="none" cap="none" strike="noStrike">
                <a:solidFill>
                  <a:srgbClr val="FFFFFF"/>
                </a:solidFill>
                <a:latin typeface="Arial"/>
                <a:ea typeface="Arial"/>
                <a:cs typeface="Arial"/>
                <a:sym typeface="Arial"/>
              </a:rPr>
            </a:br>
            <a:r>
              <a:rPr b="0" i="0" lang="pl-PL" sz="1200" u="none" cap="none" strike="noStrike">
                <a:solidFill>
                  <a:srgbClr val="FFFFFF"/>
                </a:solidFill>
                <a:latin typeface="Arial"/>
                <a:ea typeface="Arial"/>
                <a:cs typeface="Arial"/>
                <a:sym typeface="Arial"/>
              </a:rPr>
              <a:t>CPS/CPL</a:t>
            </a:r>
            <a:endParaRPr b="0" i="0" sz="1400" u="none" cap="none" strike="noStrike">
              <a:solidFill>
                <a:srgbClr val="000000"/>
              </a:solidFill>
              <a:latin typeface="Arial"/>
              <a:ea typeface="Arial"/>
              <a:cs typeface="Arial"/>
              <a:sym typeface="Arial"/>
            </a:endParaRPr>
          </a:p>
        </p:txBody>
      </p:sp>
      <p:sp>
        <p:nvSpPr>
          <p:cNvPr id="1069" name="Google Shape;1069;p30"/>
          <p:cNvSpPr/>
          <p:nvPr/>
        </p:nvSpPr>
        <p:spPr>
          <a:xfrm>
            <a:off x="6004689" y="5478639"/>
            <a:ext cx="905489" cy="396717"/>
          </a:xfrm>
          <a:prstGeom prst="rect">
            <a:avLst/>
          </a:prstGeom>
          <a:solidFill>
            <a:srgbClr val="7030A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Trust -&gt; Credibility</a:t>
            </a:r>
            <a:endParaRPr b="0" i="0" sz="1400" u="none" cap="none" strike="noStrike">
              <a:solidFill>
                <a:srgbClr val="000000"/>
              </a:solidFill>
              <a:latin typeface="Arial"/>
              <a:ea typeface="Arial"/>
              <a:cs typeface="Arial"/>
              <a:sym typeface="Arial"/>
            </a:endParaRPr>
          </a:p>
        </p:txBody>
      </p:sp>
      <p:sp>
        <p:nvSpPr>
          <p:cNvPr id="1070" name="Google Shape;1070;p30"/>
          <p:cNvSpPr/>
          <p:nvPr/>
        </p:nvSpPr>
        <p:spPr>
          <a:xfrm>
            <a:off x="6987935" y="5475592"/>
            <a:ext cx="912481" cy="501198"/>
          </a:xfrm>
          <a:prstGeom prst="rect">
            <a:avLst/>
          </a:prstGeom>
          <a:solidFill>
            <a:srgbClr val="7030A0"/>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Brand Advocacy</a:t>
            </a:r>
            <a:endParaRPr b="0" i="0" sz="1400" u="none" cap="none" strike="noStrike">
              <a:solidFill>
                <a:srgbClr val="000000"/>
              </a:solidFill>
              <a:latin typeface="Arial"/>
              <a:ea typeface="Arial"/>
              <a:cs typeface="Arial"/>
              <a:sym typeface="Arial"/>
            </a:endParaRPr>
          </a:p>
        </p:txBody>
      </p:sp>
      <p:sp>
        <p:nvSpPr>
          <p:cNvPr id="1071" name="Google Shape;1071;p30"/>
          <p:cNvSpPr/>
          <p:nvPr/>
        </p:nvSpPr>
        <p:spPr>
          <a:xfrm>
            <a:off x="3137589" y="938799"/>
            <a:ext cx="1463762" cy="664185"/>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Number of add to basket actions</a:t>
            </a:r>
            <a:endParaRPr b="0" i="0" sz="1400" u="none" cap="none" strike="noStrike">
              <a:solidFill>
                <a:srgbClr val="000000"/>
              </a:solidFill>
              <a:latin typeface="Arial"/>
              <a:ea typeface="Arial"/>
              <a:cs typeface="Arial"/>
              <a:sym typeface="Arial"/>
            </a:endParaRPr>
          </a:p>
        </p:txBody>
      </p:sp>
      <p:sp>
        <p:nvSpPr>
          <p:cNvPr id="1072" name="Google Shape;1072;p30"/>
          <p:cNvSpPr/>
          <p:nvPr/>
        </p:nvSpPr>
        <p:spPr>
          <a:xfrm>
            <a:off x="7805894" y="584278"/>
            <a:ext cx="1339200" cy="438700"/>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Product competetiveness </a:t>
            </a:r>
            <a:endParaRPr b="0" i="0" sz="1400" u="none" cap="none" strike="noStrike">
              <a:solidFill>
                <a:srgbClr val="000000"/>
              </a:solidFill>
              <a:latin typeface="Arial"/>
              <a:ea typeface="Arial"/>
              <a:cs typeface="Arial"/>
              <a:sym typeface="Arial"/>
            </a:endParaRPr>
          </a:p>
        </p:txBody>
      </p:sp>
      <p:sp>
        <p:nvSpPr>
          <p:cNvPr id="1073" name="Google Shape;1073;p30"/>
          <p:cNvSpPr/>
          <p:nvPr/>
        </p:nvSpPr>
        <p:spPr>
          <a:xfrm>
            <a:off x="9167723" y="442719"/>
            <a:ext cx="1339199" cy="558989"/>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Indeks cenowy, ceny konkurencji</a:t>
            </a:r>
            <a:endParaRPr b="0" i="0" sz="1400" u="none" cap="none" strike="noStrike">
              <a:solidFill>
                <a:srgbClr val="000000"/>
              </a:solidFill>
              <a:latin typeface="Arial"/>
              <a:ea typeface="Arial"/>
              <a:cs typeface="Arial"/>
              <a:sym typeface="Arial"/>
            </a:endParaRPr>
          </a:p>
        </p:txBody>
      </p:sp>
      <p:sp>
        <p:nvSpPr>
          <p:cNvPr id="1074" name="Google Shape;1074;p30"/>
          <p:cNvSpPr/>
          <p:nvPr/>
        </p:nvSpPr>
        <p:spPr>
          <a:xfrm>
            <a:off x="4700223" y="2266009"/>
            <a:ext cx="603038" cy="61885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75" name="Google Shape;1075;p30"/>
          <p:cNvSpPr/>
          <p:nvPr/>
        </p:nvSpPr>
        <p:spPr>
          <a:xfrm>
            <a:off x="5347387" y="2878948"/>
            <a:ext cx="656539" cy="66418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76" name="Google Shape;1076;p30"/>
          <p:cNvSpPr/>
          <p:nvPr/>
        </p:nvSpPr>
        <p:spPr>
          <a:xfrm>
            <a:off x="4517368" y="2401934"/>
            <a:ext cx="855131" cy="475327"/>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Engaged sessions</a:t>
            </a:r>
            <a:endParaRPr b="0" i="0" sz="1400" u="none" cap="none" strike="noStrike">
              <a:solidFill>
                <a:srgbClr val="000000"/>
              </a:solidFill>
              <a:latin typeface="Arial"/>
              <a:ea typeface="Arial"/>
              <a:cs typeface="Arial"/>
              <a:sym typeface="Arial"/>
            </a:endParaRPr>
          </a:p>
        </p:txBody>
      </p:sp>
      <p:sp>
        <p:nvSpPr>
          <p:cNvPr id="1077" name="Google Shape;1077;p30"/>
          <p:cNvSpPr/>
          <p:nvPr/>
        </p:nvSpPr>
        <p:spPr>
          <a:xfrm>
            <a:off x="5372499" y="2928776"/>
            <a:ext cx="1624999" cy="572827"/>
          </a:xfrm>
          <a:prstGeom prst="rect">
            <a:avLst/>
          </a:prstGeom>
          <a:solidFill>
            <a:srgbClr val="548135"/>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Reach/VA/Attention</a:t>
            </a:r>
            <a:br>
              <a:rPr b="0" i="0" lang="pl-PL" sz="1200" u="none" cap="none" strike="noStrike">
                <a:solidFill>
                  <a:srgbClr val="FFFFFF"/>
                </a:solidFill>
                <a:latin typeface="Arial"/>
                <a:ea typeface="Arial"/>
                <a:cs typeface="Arial"/>
                <a:sym typeface="Arial"/>
              </a:rPr>
            </a:br>
            <a:r>
              <a:rPr b="0" i="0" lang="pl-PL" sz="1200" u="none" cap="none" strike="noStrike">
                <a:solidFill>
                  <a:srgbClr val="FFFFFF"/>
                </a:solidFill>
                <a:latin typeface="Arial"/>
                <a:ea typeface="Arial"/>
                <a:cs typeface="Arial"/>
                <a:sym typeface="Arial"/>
              </a:rPr>
              <a:t>Creatives KPI</a:t>
            </a:r>
            <a:endParaRPr b="0" i="0" sz="1400" u="none" cap="none" strike="noStrike">
              <a:solidFill>
                <a:srgbClr val="000000"/>
              </a:solidFill>
              <a:latin typeface="Arial"/>
              <a:ea typeface="Arial"/>
              <a:cs typeface="Arial"/>
              <a:sym typeface="Arial"/>
            </a:endParaRPr>
          </a:p>
        </p:txBody>
      </p:sp>
      <p:sp>
        <p:nvSpPr>
          <p:cNvPr id="1078" name="Google Shape;1078;p30"/>
          <p:cNvSpPr/>
          <p:nvPr/>
        </p:nvSpPr>
        <p:spPr>
          <a:xfrm>
            <a:off x="8475494" y="1042834"/>
            <a:ext cx="1339199" cy="558989"/>
          </a:xfrm>
          <a:prstGeom prst="rect">
            <a:avLst/>
          </a:prstGeom>
          <a:solidFill>
            <a:srgbClr val="E52242"/>
          </a:solidFill>
          <a:ln cap="flat" cmpd="sng" w="25400">
            <a:solidFill>
              <a:srgbClr val="0C0C0C"/>
            </a:solidFill>
            <a:prstDash val="solid"/>
            <a:round/>
            <a:headEnd len="sm" w="sm" type="none"/>
            <a:tailEnd len="sm" w="sm" type="none"/>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 share of E2E digital</a:t>
            </a:r>
            <a:endParaRPr b="0" i="0" sz="1400" u="none" cap="none" strike="noStrike">
              <a:solidFill>
                <a:srgbClr val="000000"/>
              </a:solidFill>
              <a:latin typeface="Arial"/>
              <a:ea typeface="Arial"/>
              <a:cs typeface="Arial"/>
              <a:sym typeface="Arial"/>
            </a:endParaRPr>
          </a:p>
        </p:txBody>
      </p:sp>
      <p:sp>
        <p:nvSpPr>
          <p:cNvPr id="1079" name="Google Shape;1079;p30"/>
          <p:cNvSpPr txBox="1"/>
          <p:nvPr/>
        </p:nvSpPr>
        <p:spPr>
          <a:xfrm>
            <a:off x="286437" y="209321"/>
            <a:ext cx="6170203"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pl-PL" sz="2400" u="none" cap="none" strike="noStrike">
                <a:solidFill>
                  <a:srgbClr val="000000"/>
                </a:solidFill>
                <a:latin typeface="Arial"/>
                <a:ea typeface="Arial"/>
                <a:cs typeface="Arial"/>
                <a:sym typeface="Arial"/>
              </a:rPr>
              <a:t>Model po zakończeniu części III warsztatu</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pl-PL" sz="2400" u="none" cap="none" strike="noStrike">
                <a:solidFill>
                  <a:srgbClr val="000000"/>
                </a:solidFill>
                <a:latin typeface="Arial"/>
                <a:ea typeface="Arial"/>
                <a:cs typeface="Arial"/>
                <a:sym typeface="Arial"/>
              </a:rPr>
              <a:t>36+22!</a:t>
            </a:r>
            <a:endParaRPr b="0" i="0" sz="2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003C"/>
        </a:solidFill>
      </p:bgPr>
    </p:bg>
    <p:spTree>
      <p:nvGrpSpPr>
        <p:cNvPr id="1083" name="Shape 1083"/>
        <p:cNvGrpSpPr/>
        <p:nvPr/>
      </p:nvGrpSpPr>
      <p:grpSpPr>
        <a:xfrm>
          <a:off x="0" y="0"/>
          <a:ext cx="0" cy="0"/>
          <a:chOff x="0" y="0"/>
          <a:chExt cx="0" cy="0"/>
        </a:xfrm>
      </p:grpSpPr>
      <p:sp>
        <p:nvSpPr>
          <p:cNvPr id="1084" name="Google Shape;1084;p3"/>
          <p:cNvSpPr txBox="1"/>
          <p:nvPr>
            <p:ph idx="1" type="subTitle"/>
          </p:nvPr>
        </p:nvSpPr>
        <p:spPr>
          <a:xfrm>
            <a:off x="378627" y="6205926"/>
            <a:ext cx="6568965" cy="470771"/>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dk1"/>
              </a:buClr>
              <a:buSzPts val="2400"/>
              <a:buNone/>
            </a:pPr>
            <a:r>
              <a:rPr lang="pl-PL" sz="1050">
                <a:solidFill>
                  <a:schemeClr val="lt1"/>
                </a:solidFill>
                <a:latin typeface="Arial"/>
                <a:ea typeface="Arial"/>
                <a:cs typeface="Arial"/>
                <a:sym typeface="Arial"/>
              </a:rPr>
              <a:t>Warszawa, czerwiec 2024</a:t>
            </a:r>
            <a:endParaRPr sz="1050">
              <a:solidFill>
                <a:schemeClr val="lt1"/>
              </a:solidFill>
              <a:latin typeface="Arial"/>
              <a:ea typeface="Arial"/>
              <a:cs typeface="Arial"/>
              <a:sym typeface="Arial"/>
            </a:endParaRPr>
          </a:p>
        </p:txBody>
      </p:sp>
      <p:pic>
        <p:nvPicPr>
          <p:cNvPr id="1085" name="Google Shape;1085;p3"/>
          <p:cNvPicPr preferRelativeResize="0"/>
          <p:nvPr/>
        </p:nvPicPr>
        <p:blipFill rotWithShape="1">
          <a:blip r:embed="rId3">
            <a:alphaModFix/>
          </a:blip>
          <a:srcRect b="0" l="0" r="0" t="0"/>
          <a:stretch/>
        </p:blipFill>
        <p:spPr>
          <a:xfrm>
            <a:off x="0" y="181303"/>
            <a:ext cx="12192000" cy="4204138"/>
          </a:xfrm>
          <a:prstGeom prst="rect">
            <a:avLst/>
          </a:prstGeom>
          <a:noFill/>
          <a:ln>
            <a:noFill/>
          </a:ln>
        </p:spPr>
      </p:pic>
      <p:pic>
        <p:nvPicPr>
          <p:cNvPr id="1086" name="Google Shape;1086;p3"/>
          <p:cNvPicPr preferRelativeResize="0"/>
          <p:nvPr/>
        </p:nvPicPr>
        <p:blipFill rotWithShape="1">
          <a:blip r:embed="rId4">
            <a:alphaModFix/>
          </a:blip>
          <a:srcRect b="0" l="0" r="0" t="0"/>
          <a:stretch/>
        </p:blipFill>
        <p:spPr>
          <a:xfrm>
            <a:off x="7792122" y="5590932"/>
            <a:ext cx="4021251" cy="1036193"/>
          </a:xfrm>
          <a:prstGeom prst="rect">
            <a:avLst/>
          </a:prstGeom>
          <a:noFill/>
          <a:ln>
            <a:noFill/>
          </a:ln>
        </p:spPr>
      </p:pic>
      <p:sp>
        <p:nvSpPr>
          <p:cNvPr id="1087" name="Google Shape;1087;p3"/>
          <p:cNvSpPr txBox="1"/>
          <p:nvPr/>
        </p:nvSpPr>
        <p:spPr>
          <a:xfrm>
            <a:off x="273925" y="2391467"/>
            <a:ext cx="8122529" cy="35393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Group 1 </a:t>
            </a:r>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Media/ Investments</a:t>
            </a:r>
            <a:endParaRPr b="0" i="0" sz="3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Campaign Metrics</a:t>
            </a:r>
            <a:endParaRPr b="0" i="0" sz="3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KPIs definition and revision</a:t>
            </a:r>
            <a:br>
              <a:rPr b="0" i="0" lang="pl-PL" sz="3200" u="none" cap="none" strike="noStrike">
                <a:solidFill>
                  <a:srgbClr val="FFFFFF"/>
                </a:solidFill>
                <a:latin typeface="Arial"/>
                <a:ea typeface="Arial"/>
                <a:cs typeface="Arial"/>
                <a:sym typeface="Arial"/>
              </a:rPr>
            </a:br>
            <a:endParaRPr b="0" i="0" sz="3200" u="none" cap="none" strike="noStrike">
              <a:solidFill>
                <a:srgbClr val="FFFFFF"/>
              </a:solidFill>
              <a:latin typeface="Arial"/>
              <a:ea typeface="Arial"/>
              <a:cs typeface="Arial"/>
              <a:sym typeface="Arial"/>
            </a:endParaRPr>
          </a:p>
        </p:txBody>
      </p:sp>
      <p:sp>
        <p:nvSpPr>
          <p:cNvPr id="1088" name="Google Shape;1088;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l-PL"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2" name="Shape 1092"/>
        <p:cNvGrpSpPr/>
        <p:nvPr/>
      </p:nvGrpSpPr>
      <p:grpSpPr>
        <a:xfrm>
          <a:off x="0" y="0"/>
          <a:ext cx="0" cy="0"/>
          <a:chOff x="0" y="0"/>
          <a:chExt cx="0" cy="0"/>
        </a:xfrm>
      </p:grpSpPr>
      <p:sp>
        <p:nvSpPr>
          <p:cNvPr id="1093" name="Google Shape;1093;p4"/>
          <p:cNvSpPr txBox="1"/>
          <p:nvPr>
            <p:ph idx="1" type="subTitle"/>
          </p:nvPr>
        </p:nvSpPr>
        <p:spPr>
          <a:xfrm>
            <a:off x="902861" y="6387229"/>
            <a:ext cx="6568965" cy="470771"/>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dk1"/>
              </a:buClr>
              <a:buSzPts val="2400"/>
              <a:buNone/>
            </a:pPr>
            <a:r>
              <a:rPr lang="pl-PL" sz="1050">
                <a:solidFill>
                  <a:schemeClr val="lt1"/>
                </a:solidFill>
                <a:latin typeface="Arial"/>
                <a:ea typeface="Arial"/>
                <a:cs typeface="Arial"/>
                <a:sym typeface="Arial"/>
              </a:rPr>
              <a:t>Warszawa, czerwiec 2024</a:t>
            </a:r>
            <a:endParaRPr sz="1050">
              <a:solidFill>
                <a:schemeClr val="lt1"/>
              </a:solidFill>
              <a:latin typeface="Arial"/>
              <a:ea typeface="Arial"/>
              <a:cs typeface="Arial"/>
              <a:sym typeface="Arial"/>
            </a:endParaRPr>
          </a:p>
        </p:txBody>
      </p:sp>
      <p:pic>
        <p:nvPicPr>
          <p:cNvPr id="1094" name="Google Shape;1094;p4"/>
          <p:cNvPicPr preferRelativeResize="0"/>
          <p:nvPr/>
        </p:nvPicPr>
        <p:blipFill rotWithShape="1">
          <a:blip r:embed="rId3">
            <a:alphaModFix/>
          </a:blip>
          <a:srcRect b="0" l="0" r="0" t="0"/>
          <a:stretch/>
        </p:blipFill>
        <p:spPr>
          <a:xfrm>
            <a:off x="7792122" y="5590932"/>
            <a:ext cx="4021251" cy="1036193"/>
          </a:xfrm>
          <a:prstGeom prst="rect">
            <a:avLst/>
          </a:prstGeom>
          <a:noFill/>
          <a:ln>
            <a:noFill/>
          </a:ln>
        </p:spPr>
      </p:pic>
      <p:sp>
        <p:nvSpPr>
          <p:cNvPr id="1095" name="Google Shape;1095;p4"/>
          <p:cNvSpPr txBox="1"/>
          <p:nvPr/>
        </p:nvSpPr>
        <p:spPr>
          <a:xfrm>
            <a:off x="798159" y="3467758"/>
            <a:ext cx="8122529" cy="20620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Group 2 </a:t>
            </a:r>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KPIs definition and revision</a:t>
            </a:r>
            <a:br>
              <a:rPr b="0" i="0" lang="pl-PL" sz="3200" u="none" cap="none" strike="noStrike">
                <a:solidFill>
                  <a:srgbClr val="FFFFFF"/>
                </a:solidFill>
                <a:latin typeface="Arial"/>
                <a:ea typeface="Arial"/>
                <a:cs typeface="Arial"/>
                <a:sym typeface="Arial"/>
              </a:rPr>
            </a:br>
            <a:endParaRPr b="0" i="0" sz="3200" u="none" cap="none" strike="noStrike">
              <a:solidFill>
                <a:srgbClr val="FFFFFF"/>
              </a:solidFill>
              <a:latin typeface="Arial"/>
              <a:ea typeface="Arial"/>
              <a:cs typeface="Arial"/>
              <a:sym typeface="Arial"/>
            </a:endParaRPr>
          </a:p>
        </p:txBody>
      </p:sp>
      <p:sp>
        <p:nvSpPr>
          <p:cNvPr id="1096" name="Google Shape;1096;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l-PL"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
        <p:nvSpPr>
          <p:cNvPr id="1097" name="Google Shape;1097;p4"/>
          <p:cNvSpPr/>
          <p:nvPr/>
        </p:nvSpPr>
        <p:spPr>
          <a:xfrm>
            <a:off x="642714" y="941521"/>
            <a:ext cx="7807650" cy="7680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Media/ Investments</a:t>
            </a:r>
            <a:r>
              <a:rPr b="0" i="0" lang="pl-PL" sz="1800" u="none" cap="none" strike="noStrike">
                <a:solidFill>
                  <a:srgbClr val="FFFFFF"/>
                </a:solidFill>
                <a:latin typeface="Maven Pro"/>
                <a:ea typeface="Maven Pro"/>
                <a:cs typeface="Maven Pro"/>
                <a:sym typeface="Maven Pro"/>
              </a:rPr>
              <a:t> metrics</a:t>
            </a:r>
            <a:endParaRPr b="0" i="0" sz="1800" u="none" cap="none" strike="noStrike">
              <a:solidFill>
                <a:srgbClr val="FFFFFF"/>
              </a:solidFill>
              <a:latin typeface="Maven Pro"/>
              <a:ea typeface="Maven Pro"/>
              <a:cs typeface="Maven Pro"/>
              <a:sym typeface="Maven Pro"/>
            </a:endParaRPr>
          </a:p>
        </p:txBody>
      </p:sp>
      <p:sp>
        <p:nvSpPr>
          <p:cNvPr id="1098" name="Google Shape;1098;p4"/>
          <p:cNvSpPr/>
          <p:nvPr/>
        </p:nvSpPr>
        <p:spPr>
          <a:xfrm>
            <a:off x="642716" y="1867667"/>
            <a:ext cx="2767335" cy="7691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Media vs Total A&amp;M</a:t>
            </a:r>
            <a:endParaRPr b="1" i="0" sz="1800" u="none" cap="none" strike="noStrike">
              <a:solidFill>
                <a:srgbClr val="FFFFFF"/>
              </a:solidFill>
              <a:latin typeface="Maven Pro"/>
              <a:ea typeface="Maven Pro"/>
              <a:cs typeface="Maven Pro"/>
              <a:sym typeface="Maven Pro"/>
            </a:endParaRPr>
          </a:p>
        </p:txBody>
      </p:sp>
      <p:sp>
        <p:nvSpPr>
          <p:cNvPr id="1099" name="Google Shape;1099;p4"/>
          <p:cNvSpPr/>
          <p:nvPr/>
        </p:nvSpPr>
        <p:spPr>
          <a:xfrm>
            <a:off x="3541596" y="1867667"/>
            <a:ext cx="1656615" cy="72987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Reach</a:t>
            </a:r>
            <a:endParaRPr b="1" i="0" sz="1800" u="none" cap="none" strike="noStrike">
              <a:solidFill>
                <a:srgbClr val="FFFFFF"/>
              </a:solidFill>
              <a:latin typeface="Maven Pro"/>
              <a:ea typeface="Maven Pro"/>
              <a:cs typeface="Maven Pro"/>
              <a:sym typeface="Maven Pro"/>
            </a:endParaRPr>
          </a:p>
        </p:txBody>
      </p:sp>
      <p:sp>
        <p:nvSpPr>
          <p:cNvPr id="1100" name="Google Shape;1100;p4"/>
          <p:cNvSpPr/>
          <p:nvPr/>
        </p:nvSpPr>
        <p:spPr>
          <a:xfrm>
            <a:off x="5294644" y="1867667"/>
            <a:ext cx="3155894" cy="72987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Avg Frequency</a:t>
            </a:r>
            <a:endParaRPr b="1" i="0" sz="1800" u="none" cap="none" strike="noStrike">
              <a:solidFill>
                <a:srgbClr val="FFFFFF"/>
              </a:solidFill>
              <a:latin typeface="Maven Pro"/>
              <a:ea typeface="Maven Pro"/>
              <a:cs typeface="Maven Pro"/>
              <a:sym typeface="Maven Pro"/>
            </a:endParaRPr>
          </a:p>
        </p:txBody>
      </p:sp>
      <p:sp>
        <p:nvSpPr>
          <p:cNvPr id="1101" name="Google Shape;1101;p4"/>
          <p:cNvSpPr/>
          <p:nvPr/>
        </p:nvSpPr>
        <p:spPr>
          <a:xfrm>
            <a:off x="642716" y="2726038"/>
            <a:ext cx="2767334" cy="90557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SOV/SOS</a:t>
            </a:r>
            <a:endParaRPr b="1" i="0" sz="1800" u="none" cap="none" strike="noStrike">
              <a:solidFill>
                <a:srgbClr val="FFFFFF"/>
              </a:solidFill>
              <a:latin typeface="Maven Pro"/>
              <a:ea typeface="Maven Pro"/>
              <a:cs typeface="Maven Pro"/>
              <a:sym typeface="Maven Pro"/>
            </a:endParaRPr>
          </a:p>
        </p:txBody>
      </p:sp>
      <p:sp>
        <p:nvSpPr>
          <p:cNvPr id="1102" name="Google Shape;1102;p4"/>
          <p:cNvSpPr/>
          <p:nvPr/>
        </p:nvSpPr>
        <p:spPr>
          <a:xfrm>
            <a:off x="3541596" y="2736785"/>
            <a:ext cx="1656615" cy="894827"/>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Maven Pro"/>
                <a:ea typeface="Maven Pro"/>
                <a:cs typeface="Maven Pro"/>
                <a:sym typeface="Maven Pro"/>
              </a:rPr>
              <a:t>Marketing communication – Share of net sales</a:t>
            </a:r>
            <a:endParaRPr b="1" i="0" sz="1400" u="none" cap="none" strike="noStrike">
              <a:solidFill>
                <a:srgbClr val="FFFFFF"/>
              </a:solidFill>
              <a:latin typeface="Maven Pro"/>
              <a:ea typeface="Maven Pro"/>
              <a:cs typeface="Maven Pro"/>
              <a:sym typeface="Maven Pro"/>
            </a:endParaRPr>
          </a:p>
        </p:txBody>
      </p:sp>
      <p:sp>
        <p:nvSpPr>
          <p:cNvPr id="1103" name="Google Shape;1103;p4"/>
          <p:cNvSpPr/>
          <p:nvPr/>
        </p:nvSpPr>
        <p:spPr>
          <a:xfrm>
            <a:off x="5299276" y="2772668"/>
            <a:ext cx="3151089" cy="85894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Maven Pro"/>
                <a:ea typeface="Maven Pro"/>
                <a:cs typeface="Maven Pro"/>
                <a:sym typeface="Maven Pro"/>
              </a:rPr>
              <a:t>Marketing communication: Long/short term </a:t>
            </a:r>
            <a:endParaRPr b="1" i="0" sz="1400" u="none" cap="none" strike="noStrike">
              <a:solidFill>
                <a:srgbClr val="FFFFFF"/>
              </a:solidFill>
              <a:latin typeface="Maven Pro"/>
              <a:ea typeface="Maven Pro"/>
              <a:cs typeface="Maven Pro"/>
              <a:sym typeface="Maven Pro"/>
            </a:endParaRPr>
          </a:p>
        </p:txBody>
      </p:sp>
      <p:sp>
        <p:nvSpPr>
          <p:cNvPr id="1104" name="Google Shape;1104;p4"/>
          <p:cNvSpPr/>
          <p:nvPr/>
        </p:nvSpPr>
        <p:spPr>
          <a:xfrm>
            <a:off x="642715" y="3814681"/>
            <a:ext cx="7807649" cy="768096"/>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Campaign </a:t>
            </a:r>
            <a:r>
              <a:rPr b="0" i="0" lang="pl-PL" sz="1800" u="none" cap="none" strike="noStrike">
                <a:solidFill>
                  <a:srgbClr val="FFFFFF"/>
                </a:solidFill>
                <a:latin typeface="Maven Pro"/>
                <a:ea typeface="Maven Pro"/>
                <a:cs typeface="Maven Pro"/>
                <a:sym typeface="Maven Pro"/>
              </a:rPr>
              <a:t>metrics</a:t>
            </a:r>
            <a:endParaRPr b="0" i="0" sz="1800" u="none" cap="none" strike="noStrike">
              <a:solidFill>
                <a:srgbClr val="FFFFFF"/>
              </a:solidFill>
              <a:latin typeface="Maven Pro"/>
              <a:ea typeface="Maven Pro"/>
              <a:cs typeface="Maven Pro"/>
              <a:sym typeface="Maven Pro"/>
            </a:endParaRPr>
          </a:p>
        </p:txBody>
      </p:sp>
      <p:sp>
        <p:nvSpPr>
          <p:cNvPr id="1105" name="Google Shape;1105;p4"/>
          <p:cNvSpPr/>
          <p:nvPr/>
        </p:nvSpPr>
        <p:spPr>
          <a:xfrm>
            <a:off x="642716" y="4703460"/>
            <a:ext cx="1660850" cy="809296"/>
          </a:xfrm>
          <a:prstGeom prst="roundRect">
            <a:avLst>
              <a:gd fmla="val 16667" name="adj"/>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Campaign observation</a:t>
            </a:r>
            <a:endParaRPr b="0" i="0" sz="1800" u="none" cap="none" strike="noStrike">
              <a:solidFill>
                <a:srgbClr val="FFFFFF"/>
              </a:solidFill>
              <a:latin typeface="Arial"/>
              <a:ea typeface="Arial"/>
              <a:cs typeface="Arial"/>
              <a:sym typeface="Arial"/>
            </a:endParaRPr>
          </a:p>
        </p:txBody>
      </p:sp>
      <p:sp>
        <p:nvSpPr>
          <p:cNvPr id="1106" name="Google Shape;1106;p4"/>
          <p:cNvSpPr/>
          <p:nvPr/>
        </p:nvSpPr>
        <p:spPr>
          <a:xfrm>
            <a:off x="2354438" y="4703460"/>
            <a:ext cx="1970968" cy="809296"/>
          </a:xfrm>
          <a:prstGeom prst="roundRect">
            <a:avLst>
              <a:gd fmla="val 16667" name="adj"/>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Campaign liking</a:t>
            </a:r>
            <a:endParaRPr b="0" i="0" sz="1800" u="none" cap="none" strike="noStrike">
              <a:solidFill>
                <a:srgbClr val="FFFFFF"/>
              </a:solidFill>
              <a:latin typeface="Arial"/>
              <a:ea typeface="Arial"/>
              <a:cs typeface="Arial"/>
              <a:sym typeface="Arial"/>
            </a:endParaRPr>
          </a:p>
        </p:txBody>
      </p:sp>
      <p:sp>
        <p:nvSpPr>
          <p:cNvPr id="1107" name="Google Shape;1107;p4"/>
          <p:cNvSpPr/>
          <p:nvPr/>
        </p:nvSpPr>
        <p:spPr>
          <a:xfrm>
            <a:off x="4376278" y="4706529"/>
            <a:ext cx="1970968" cy="809296"/>
          </a:xfrm>
          <a:prstGeom prst="roundRect">
            <a:avLst>
              <a:gd fmla="val 16667" name="adj"/>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Sender identification/ Brand Awarenss</a:t>
            </a:r>
            <a:endParaRPr b="0" i="0" sz="1800" u="none" cap="none" strike="noStrike">
              <a:solidFill>
                <a:srgbClr val="FFFFFF"/>
              </a:solidFill>
              <a:latin typeface="Arial"/>
              <a:ea typeface="Arial"/>
              <a:cs typeface="Arial"/>
              <a:sym typeface="Arial"/>
            </a:endParaRPr>
          </a:p>
        </p:txBody>
      </p:sp>
      <p:sp>
        <p:nvSpPr>
          <p:cNvPr id="1108" name="Google Shape;1108;p4"/>
          <p:cNvSpPr/>
          <p:nvPr/>
        </p:nvSpPr>
        <p:spPr>
          <a:xfrm>
            <a:off x="6398118" y="4703460"/>
            <a:ext cx="2021840" cy="809296"/>
          </a:xfrm>
          <a:prstGeom prst="roundRect">
            <a:avLst>
              <a:gd fmla="val 16667" name="adj"/>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Brand Lift Crossmediowy</a:t>
            </a:r>
            <a:endParaRPr b="0" i="0" sz="1800" u="none" cap="none" strike="noStrike">
              <a:solidFill>
                <a:srgbClr val="FFFFFF"/>
              </a:solidFill>
              <a:latin typeface="Arial"/>
              <a:ea typeface="Arial"/>
              <a:cs typeface="Arial"/>
              <a:sym typeface="Arial"/>
            </a:endParaRPr>
          </a:p>
        </p:txBody>
      </p:sp>
      <p:sp>
        <p:nvSpPr>
          <p:cNvPr id="1109" name="Google Shape;1109;p4"/>
          <p:cNvSpPr/>
          <p:nvPr/>
        </p:nvSpPr>
        <p:spPr>
          <a:xfrm>
            <a:off x="662597" y="5598069"/>
            <a:ext cx="2382673" cy="809296"/>
          </a:xfrm>
          <a:prstGeom prst="roundRect">
            <a:avLst>
              <a:gd fmla="val 16667" name="adj"/>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Message Undedestanding</a:t>
            </a:r>
            <a:endParaRPr b="0" i="0" sz="1800" u="none" cap="none" strike="noStrike">
              <a:solidFill>
                <a:srgbClr val="FFFFFF"/>
              </a:solidFill>
              <a:latin typeface="Arial"/>
              <a:ea typeface="Arial"/>
              <a:cs typeface="Arial"/>
              <a:sym typeface="Arial"/>
            </a:endParaRPr>
          </a:p>
        </p:txBody>
      </p:sp>
      <p:sp>
        <p:nvSpPr>
          <p:cNvPr id="1110" name="Google Shape;1110;p4"/>
          <p:cNvSpPr/>
          <p:nvPr/>
        </p:nvSpPr>
        <p:spPr>
          <a:xfrm>
            <a:off x="3164363" y="5598069"/>
            <a:ext cx="2382672" cy="809296"/>
          </a:xfrm>
          <a:prstGeom prst="roundRect">
            <a:avLst>
              <a:gd fmla="val 16667" name="adj"/>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Differentiation</a:t>
            </a:r>
            <a:endParaRPr b="0" i="0" sz="1800" u="none" cap="none" strike="noStrike">
              <a:solidFill>
                <a:srgbClr val="FFFFFF"/>
              </a:solidFill>
              <a:latin typeface="Arial"/>
              <a:ea typeface="Arial"/>
              <a:cs typeface="Arial"/>
              <a:sym typeface="Arial"/>
            </a:endParaRPr>
          </a:p>
        </p:txBody>
      </p:sp>
      <p:sp>
        <p:nvSpPr>
          <p:cNvPr id="1111" name="Google Shape;1111;p4"/>
          <p:cNvSpPr/>
          <p:nvPr/>
        </p:nvSpPr>
        <p:spPr>
          <a:xfrm>
            <a:off x="5748528" y="5579171"/>
            <a:ext cx="2617316" cy="809296"/>
          </a:xfrm>
          <a:prstGeom prst="roundRect">
            <a:avLst>
              <a:gd fmla="val 16667" name="adj"/>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0" i="0" lang="pl-PL" sz="1400" u="none" cap="none" strike="noStrike">
                <a:solidFill>
                  <a:srgbClr val="FFFFFF"/>
                </a:solidFill>
                <a:latin typeface="Arial"/>
                <a:ea typeface="Arial"/>
                <a:cs typeface="Arial"/>
                <a:sym typeface="Arial"/>
              </a:rPr>
              <a:t>Efficiency Metrics [CPM,CPC,CPS,CPL,CPA]</a:t>
            </a:r>
            <a:endParaRPr b="0" i="0" sz="1400" u="none" cap="none" strike="noStrike">
              <a:solidFill>
                <a:srgbClr val="FFFFFF"/>
              </a:solidFill>
              <a:latin typeface="Arial"/>
              <a:ea typeface="Arial"/>
              <a:cs typeface="Arial"/>
              <a:sym typeface="Arial"/>
            </a:endParaRPr>
          </a:p>
        </p:txBody>
      </p:sp>
      <p:sp>
        <p:nvSpPr>
          <p:cNvPr id="1112" name="Google Shape;1112;p4"/>
          <p:cNvSpPr txBox="1"/>
          <p:nvPr/>
        </p:nvSpPr>
        <p:spPr>
          <a:xfrm>
            <a:off x="490728" y="1"/>
            <a:ext cx="10515600" cy="832104"/>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0" i="0" lang="pl-PL" sz="4400" u="none" cap="none" strike="noStrike">
                <a:solidFill>
                  <a:srgbClr val="000000"/>
                </a:solidFill>
                <a:latin typeface="Maven Pro"/>
                <a:ea typeface="Maven Pro"/>
                <a:cs typeface="Maven Pro"/>
                <a:sym typeface="Maven Pro"/>
              </a:rPr>
              <a:t>Revised metrics recommendation:</a:t>
            </a:r>
            <a:endParaRPr b="0" i="0" sz="4400" u="none" cap="none" strike="noStrike">
              <a:solidFill>
                <a:srgbClr val="000000"/>
              </a:solidFill>
              <a:latin typeface="Maven Pro"/>
              <a:ea typeface="Maven Pro"/>
              <a:cs typeface="Maven Pro"/>
              <a:sym typeface="Maven Pro"/>
            </a:endParaRPr>
          </a:p>
        </p:txBody>
      </p:sp>
      <p:sp>
        <p:nvSpPr>
          <p:cNvPr id="1113" name="Google Shape;1113;p4"/>
          <p:cNvSpPr txBox="1"/>
          <p:nvPr/>
        </p:nvSpPr>
        <p:spPr>
          <a:xfrm>
            <a:off x="8581910" y="1505454"/>
            <a:ext cx="3447529" cy="832104"/>
          </a:xfrm>
          <a:prstGeom prst="rect">
            <a:avLst/>
          </a:prstGeom>
          <a:noFill/>
          <a:ln>
            <a:noFill/>
          </a:ln>
        </p:spPr>
        <p:txBody>
          <a:bodyPr anchorCtr="0" anchor="b" bIns="45700" lIns="91425" spcFirstLastPara="1" rIns="91425" wrap="square" tIns="45700">
            <a:normAutofit fontScale="32500" lnSpcReduction="20000"/>
          </a:bodyPr>
          <a:lstStyle/>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6 KPI </a:t>
            </a:r>
            <a:endParaRPr/>
          </a:p>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(vs 5 w modelu szwedzkim)</a:t>
            </a:r>
            <a:endParaRPr b="0" i="0" sz="6000" u="none" cap="none" strike="noStrike">
              <a:solidFill>
                <a:srgbClr val="000000"/>
              </a:solidFill>
              <a:latin typeface="Maven Pro"/>
              <a:ea typeface="Maven Pro"/>
              <a:cs typeface="Maven Pro"/>
              <a:sym typeface="Maven Pro"/>
            </a:endParaRPr>
          </a:p>
        </p:txBody>
      </p:sp>
      <p:sp>
        <p:nvSpPr>
          <p:cNvPr id="1114" name="Google Shape;1114;p4"/>
          <p:cNvSpPr txBox="1"/>
          <p:nvPr/>
        </p:nvSpPr>
        <p:spPr>
          <a:xfrm>
            <a:off x="8590927" y="4837934"/>
            <a:ext cx="3447529" cy="832104"/>
          </a:xfrm>
          <a:prstGeom prst="rect">
            <a:avLst/>
          </a:prstGeom>
          <a:noFill/>
          <a:ln>
            <a:noFill/>
          </a:ln>
        </p:spPr>
        <p:txBody>
          <a:bodyPr anchorCtr="0" anchor="b" bIns="45700" lIns="91425" spcFirstLastPara="1" rIns="91425" wrap="square" tIns="45700">
            <a:normAutofit fontScale="32500" lnSpcReduction="20000"/>
          </a:bodyPr>
          <a:lstStyle/>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7 KPI </a:t>
            </a:r>
            <a:endParaRPr/>
          </a:p>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(vs 5 w modelu szwedzkim)</a:t>
            </a:r>
            <a:endParaRPr b="0" i="0" sz="6000" u="none" cap="none" strike="noStrike">
              <a:solidFill>
                <a:srgbClr val="000000"/>
              </a:solidFill>
              <a:latin typeface="Maven Pro"/>
              <a:ea typeface="Maven Pro"/>
              <a:cs typeface="Maven Pro"/>
              <a:sym typeface="Maven Pro"/>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8" name="Shape 1118"/>
        <p:cNvGrpSpPr/>
        <p:nvPr/>
      </p:nvGrpSpPr>
      <p:grpSpPr>
        <a:xfrm>
          <a:off x="0" y="0"/>
          <a:ext cx="0" cy="0"/>
          <a:chOff x="0" y="0"/>
          <a:chExt cx="0" cy="0"/>
        </a:xfrm>
      </p:grpSpPr>
      <p:sp>
        <p:nvSpPr>
          <p:cNvPr id="1119" name="Google Shape;1119;p27"/>
          <p:cNvSpPr txBox="1"/>
          <p:nvPr>
            <p:ph type="title"/>
          </p:nvPr>
        </p:nvSpPr>
        <p:spPr>
          <a:xfrm>
            <a:off x="493985" y="365125"/>
            <a:ext cx="6294000" cy="1325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Reach</a:t>
            </a:r>
            <a:endParaRPr/>
          </a:p>
        </p:txBody>
      </p:sp>
      <p:pic>
        <p:nvPicPr>
          <p:cNvPr descr="Line arrow: Straight with solid fill" id="1120" name="Google Shape;1120;p27"/>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1121" name="Google Shape;1121;p27"/>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1122" name="Google Shape;1122;p27"/>
          <p:cNvSpPr txBox="1"/>
          <p:nvPr/>
        </p:nvSpPr>
        <p:spPr>
          <a:xfrm>
            <a:off x="658601" y="1077650"/>
            <a:ext cx="10213800" cy="54798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Definicja:</a:t>
            </a:r>
            <a:r>
              <a:rPr b="0" i="0" lang="pl-PL" sz="1400" u="none" cap="none" strike="noStrike">
                <a:solidFill>
                  <a:srgbClr val="000000"/>
                </a:solidFill>
                <a:latin typeface="Arial"/>
                <a:ea typeface="Arial"/>
                <a:cs typeface="Arial"/>
                <a:sym typeface="Arial"/>
              </a:rPr>
              <a:t> Zasięg - liczba odbiorców (fizycznych osób), do których docieramy (z wybraną kampanią czy w danym medium).</a:t>
            </a:r>
            <a:br>
              <a:rPr b="0" i="0" lang="pl-PL"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Metryka</a:t>
            </a:r>
            <a:r>
              <a:rPr b="0" i="0" lang="pl-PL" sz="1400" u="none" cap="none" strike="noStrike">
                <a:solidFill>
                  <a:srgbClr val="000000"/>
                </a:solidFill>
                <a:latin typeface="Arial"/>
                <a:ea typeface="Arial"/>
                <a:cs typeface="Arial"/>
                <a:sym typeface="Arial"/>
              </a:rPr>
              <a:t>: Może być wyrażana jako liczba całkowita lub procentowy udział w całej populacji wybranej grupy celowej</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Źródło:</a:t>
            </a:r>
            <a:r>
              <a:rPr b="0" i="0" lang="pl-PL" sz="1400" u="none" cap="none" strike="noStrike">
                <a:solidFill>
                  <a:srgbClr val="000000"/>
                </a:solidFill>
                <a:latin typeface="Arial"/>
                <a:ea typeface="Arial"/>
                <a:cs typeface="Arial"/>
                <a:sym typeface="Arial"/>
              </a:rPr>
              <a:t> np. badania oglądalności TV Nielsen, źródła wydawców, badania czytelnictwa prasy itd.</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Informacje dodatkowe:</a:t>
            </a:r>
            <a:r>
              <a:rPr b="0" i="0" lang="pl-PL" sz="1400" u="none" cap="none" strike="noStrike">
                <a:solidFill>
                  <a:srgbClr val="000000"/>
                </a:solidFill>
                <a:latin typeface="Arial"/>
                <a:ea typeface="Arial"/>
                <a:cs typeface="Arial"/>
                <a:sym typeface="Arial"/>
              </a:rPr>
              <a:t> standardowo rozumiany zasięg rzadko rzetelnie oddaje ilość osób, do których skutecznie trafia komunikat (ze względu na m.in. błąd pomiaru, brak komunikatu w zasięgu wzroku, zbyt krótko wyświetlony komunikat). Marketerzy szukają sposobów, żeby tę miarę urealnić, jednym ze sposobów może być weryfikacja “uważnego zasięgu” lub sprawdzenie w toku badań ile z respondentów pamięta, że widziało reklamę.</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Na co należy zwrócić uwagę:</a:t>
            </a:r>
            <a:endParaRPr b="1"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Istnieje mnogość definicji “zasięgu” i różne kanały mediowe mają swoje metodologie. Są media, które przy definiowaniu zasięgu koncentrują się odbiorcy: np. na osobie, realnym użytkowniku czy oglądającym (viewers) ale także takie, które w centrum mają dystrybucję treści na wybrane urządzenia i ich ekrany. Im bardziej zbliżymy się do śledzenia dotarcia do realnych osób, tym lepiej zasięg będzie oddawał potrzeby marketerów.</a:t>
            </a:r>
            <a:endParaRPr b="0"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Zdefiniowanie “dotarcia” - odbiorca musi mieć szansę zarejestrować marketingowy komunikat dlatego ważne jest też określenie odpowiednich standardów, które są uznawane za skuteczne dotarcie do odbiorcy. Z pomocą przychodzą np. wytyczne IAB (digital), bieżące dyskusje o “attention” (np. skuteczny kontakt powinien trwać &gt;2,5 sekundy) czy indywidualnie określone standardy (np. w przypadku bardziej skomplikowanych komunikatów, kontakt powinien być dłuższy).</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Przełożenie na biznes: </a:t>
            </a:r>
            <a:r>
              <a:rPr b="0" i="0" lang="pl-PL" sz="1400" u="none" cap="none" strike="noStrike">
                <a:solidFill>
                  <a:srgbClr val="000000"/>
                </a:solidFill>
                <a:latin typeface="Arial"/>
                <a:ea typeface="Arial"/>
                <a:cs typeface="Arial"/>
                <a:sym typeface="Arial"/>
              </a:rPr>
              <a:t>Do jak dużej ilości osób (potencjalnych klientów) trafimy?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Wyzwania:</a:t>
            </a:r>
            <a:r>
              <a:rPr b="0" i="0" lang="pl-PL" sz="1400" u="none" cap="none" strike="noStrike">
                <a:solidFill>
                  <a:srgbClr val="000000"/>
                </a:solidFill>
                <a:latin typeface="Arial"/>
                <a:ea typeface="Arial"/>
                <a:cs typeface="Arial"/>
                <a:sym typeface="Arial"/>
              </a:rPr>
              <a:t> Z powodu braku badania cross-mediowego w Polsce, dużym wyzwaniem jest określenie ujednoliconego zasięgu dla całej kampanii składającej się z wielu kanałów mediowych.</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6" name="Shape 1126"/>
        <p:cNvGrpSpPr/>
        <p:nvPr/>
      </p:nvGrpSpPr>
      <p:grpSpPr>
        <a:xfrm>
          <a:off x="0" y="0"/>
          <a:ext cx="0" cy="0"/>
          <a:chOff x="0" y="0"/>
          <a:chExt cx="0" cy="0"/>
        </a:xfrm>
      </p:grpSpPr>
      <p:sp>
        <p:nvSpPr>
          <p:cNvPr id="1127" name="Google Shape;1127;p5"/>
          <p:cNvSpPr txBox="1"/>
          <p:nvPr>
            <p:ph type="title"/>
          </p:nvPr>
        </p:nvSpPr>
        <p:spPr>
          <a:xfrm>
            <a:off x="493985" y="365125"/>
            <a:ext cx="6294000" cy="1325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Average frequency</a:t>
            </a:r>
            <a:endParaRPr/>
          </a:p>
        </p:txBody>
      </p:sp>
      <p:pic>
        <p:nvPicPr>
          <p:cNvPr descr="Line arrow: Straight with solid fill" id="1128" name="Google Shape;1128;p5"/>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1129" name="Google Shape;1129;p5"/>
          <p:cNvSpPr txBox="1"/>
          <p:nvPr/>
        </p:nvSpPr>
        <p:spPr>
          <a:xfrm>
            <a:off x="493976" y="1278350"/>
            <a:ext cx="10213800" cy="42636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Definicja:</a:t>
            </a:r>
            <a:r>
              <a:rPr b="0" i="0" lang="pl-PL" sz="1400" u="none" cap="none" strike="noStrike">
                <a:solidFill>
                  <a:srgbClr val="000000"/>
                </a:solidFill>
                <a:latin typeface="Arial"/>
                <a:ea typeface="Arial"/>
                <a:cs typeface="Arial"/>
                <a:sym typeface="Arial"/>
              </a:rPr>
              <a:t> Średnia częstotliwość - średnia liczba kontaktów z komunikatem reklamowym, przypadająca na jednego odbiorcę w wybranym okresie </a:t>
            </a:r>
            <a:br>
              <a:rPr b="0" i="0" lang="pl-PL"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Metryka</a:t>
            </a:r>
            <a:r>
              <a:rPr b="0" i="0" lang="pl-PL" sz="1400" u="none" cap="none" strike="noStrike">
                <a:solidFill>
                  <a:srgbClr val="000000"/>
                </a:solidFill>
                <a:latin typeface="Arial"/>
                <a:ea typeface="Arial"/>
                <a:cs typeface="Arial"/>
                <a:sym typeface="Arial"/>
              </a:rPr>
              <a:t>: Wyrażona liczbowo. Wzór: całkowita liczba wyświetleń komunikatu (wybranym okresie)/ zasięg kampanii (w wybranych okresie)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Źródło:</a:t>
            </a:r>
            <a:r>
              <a:rPr b="0" i="0" lang="pl-PL" sz="1400" u="none" cap="none" strike="noStrike">
                <a:solidFill>
                  <a:srgbClr val="000000"/>
                </a:solidFill>
                <a:latin typeface="Arial"/>
                <a:ea typeface="Arial"/>
                <a:cs typeface="Arial"/>
                <a:sym typeface="Arial"/>
              </a:rPr>
              <a:t> np. badania oglądalności TV Nielsen, źródła wydawców</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Na co należy zwrócić uwagę:</a:t>
            </a:r>
            <a:endParaRPr b="1"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Wcześniej już wspomniane definicje zasięgu oraz dotarcia</a:t>
            </a:r>
            <a:endParaRPr b="0"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Częstotliwość występuje jako “średnia” - przykładowo, wartość 4 w ciągu miesiąca nie oznacza, że każdy z odbiorców odebrał komunikat dokładnie 4 razy, nie oznacza też, że wszystkie kontakty były równo rozłożone (1 na tydzień)</a:t>
            </a:r>
            <a:r>
              <a:rPr b="0" i="0" lang="pl-PL" sz="19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Przełożenie na biznes: </a:t>
            </a:r>
            <a:r>
              <a:rPr b="0" i="0" lang="pl-PL" sz="1400" u="none" cap="none" strike="noStrike">
                <a:solidFill>
                  <a:srgbClr val="000000"/>
                </a:solidFill>
                <a:latin typeface="Arial"/>
                <a:ea typeface="Arial"/>
                <a:cs typeface="Arial"/>
                <a:sym typeface="Arial"/>
              </a:rPr>
              <a:t>Ile razy dotrzemy do każdej osoby z naszą reklamą?</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Wyzwania</a:t>
            </a:r>
            <a:r>
              <a:rPr b="0" i="0" lang="pl-PL" sz="1400" u="none" cap="none" strike="noStrike">
                <a:solidFill>
                  <a:srgbClr val="000000"/>
                </a:solidFill>
                <a:latin typeface="Arial"/>
                <a:ea typeface="Arial"/>
                <a:cs typeface="Arial"/>
                <a:sym typeface="Arial"/>
              </a:rPr>
              <a:t>: Z powodu braku badania cross-mediowego w Polsce, dużym wyzwaniem jest określenie ujednoliconej częstotliwości dla całej kampanii składającej się z wielu kanałów mediowych.</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3" name="Shape 1133"/>
        <p:cNvGrpSpPr/>
        <p:nvPr/>
      </p:nvGrpSpPr>
      <p:grpSpPr>
        <a:xfrm>
          <a:off x="0" y="0"/>
          <a:ext cx="0" cy="0"/>
          <a:chOff x="0" y="0"/>
          <a:chExt cx="0" cy="0"/>
        </a:xfrm>
      </p:grpSpPr>
      <p:sp>
        <p:nvSpPr>
          <p:cNvPr id="1134" name="Google Shape;1134;p6"/>
          <p:cNvSpPr txBox="1"/>
          <p:nvPr>
            <p:ph type="title"/>
          </p:nvPr>
        </p:nvSpPr>
        <p:spPr>
          <a:xfrm>
            <a:off x="493975" y="365125"/>
            <a:ext cx="9697800" cy="8004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SOV/SOS</a:t>
            </a:r>
            <a:endParaRPr/>
          </a:p>
        </p:txBody>
      </p:sp>
      <p:pic>
        <p:nvPicPr>
          <p:cNvPr descr="Line arrow: Straight with solid fill" id="1135" name="Google Shape;1135;p6"/>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1136" name="Google Shape;1136;p6"/>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1137" name="Google Shape;1137;p6"/>
          <p:cNvSpPr txBox="1"/>
          <p:nvPr/>
        </p:nvSpPr>
        <p:spPr>
          <a:xfrm>
            <a:off x="493976" y="1278350"/>
            <a:ext cx="10213800" cy="49101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Definicja:</a:t>
            </a:r>
            <a:r>
              <a:rPr b="0" i="0" lang="pl-PL" sz="1400" u="none" cap="none" strike="noStrike">
                <a:solidFill>
                  <a:srgbClr val="000000"/>
                </a:solidFill>
                <a:latin typeface="Arial"/>
                <a:ea typeface="Arial"/>
                <a:cs typeface="Arial"/>
                <a:sym typeface="Arial"/>
              </a:rPr>
              <a:t> udział inwestycji reklamowych (brutto) marki w odniesieniu do inwestycji w danej kategorii (brutto) w danym okresie, wybranych kanałach mediowych</a:t>
            </a:r>
            <a:br>
              <a:rPr b="0" i="0" lang="pl-PL"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Metryka</a:t>
            </a:r>
            <a:r>
              <a:rPr b="0" i="0" lang="pl-PL" sz="1400" u="none" cap="none" strike="noStrike">
                <a:solidFill>
                  <a:srgbClr val="000000"/>
                </a:solidFill>
                <a:latin typeface="Arial"/>
                <a:ea typeface="Arial"/>
                <a:cs typeface="Arial"/>
                <a:sym typeface="Arial"/>
              </a:rPr>
              <a:t>: Wyrażona jako procent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Źródło:</a:t>
            </a:r>
            <a:r>
              <a:rPr b="0" i="0" lang="pl-PL" sz="1400" u="none" cap="none" strike="noStrike">
                <a:solidFill>
                  <a:srgbClr val="000000"/>
                </a:solidFill>
                <a:latin typeface="Arial"/>
                <a:ea typeface="Arial"/>
                <a:cs typeface="Arial"/>
                <a:sym typeface="Arial"/>
              </a:rPr>
              <a:t> np. cenniki TV + badania oglądalności TV Nielsen, patrz sekcja “wyzwania”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Na co należy zwrócić uwagę:</a:t>
            </a:r>
            <a:endParaRPr b="1"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Na odpowiednie zdefiniowanie swojej kategorii - udział wydatków będzie się znacznie różnił w zależności od tego, jak szeroko lub jak wąsko ją określimy.</a:t>
            </a:r>
            <a:endParaRPr b="0"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W niektórych opracowaniach naukowych pojawia się termin “Excess Share of Voice” (ESOV) - jest to różnica w udziałach inwestycji w stosunku do udziałów rynkowych. Według tych opracowań, marka żeby rosnąć w udziałach powinna mieć wyższy Share of Voice niż Share of Market. Po więcej informacji: źródło https://hbr.org/1990/01/ad-spending-maintaining-market-share</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Przełożenie na biznes: </a:t>
            </a:r>
            <a:r>
              <a:rPr b="0" i="0" lang="pl-PL" sz="1400" u="none" cap="none" strike="noStrike">
                <a:solidFill>
                  <a:srgbClr val="000000"/>
                </a:solidFill>
                <a:latin typeface="Arial"/>
                <a:ea typeface="Arial"/>
                <a:cs typeface="Arial"/>
                <a:sym typeface="Arial"/>
              </a:rPr>
              <a:t>Pomaga określić skalę działań marketingowych konkretnej marki na tle konkurencji.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Wyzwania</a:t>
            </a:r>
            <a:r>
              <a:rPr b="0" i="0" lang="pl-PL"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inwestycje brutto nie odzwierciedlają rzeczywistych inwestycji </a:t>
            </a:r>
            <a:endParaRPr b="0"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brak kompleksowego monitoringu inwestycji dla wszystkich mediów</a:t>
            </a:r>
            <a:r>
              <a:rPr b="0" i="0" lang="pl-PL" sz="19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41" name="Shape 1141"/>
        <p:cNvGrpSpPr/>
        <p:nvPr/>
      </p:nvGrpSpPr>
      <p:grpSpPr>
        <a:xfrm>
          <a:off x="0" y="0"/>
          <a:ext cx="0" cy="0"/>
          <a:chOff x="0" y="0"/>
          <a:chExt cx="0" cy="0"/>
        </a:xfrm>
      </p:grpSpPr>
      <p:sp>
        <p:nvSpPr>
          <p:cNvPr id="1142" name="Google Shape;1142;p7"/>
          <p:cNvSpPr txBox="1"/>
          <p:nvPr>
            <p:ph type="title"/>
          </p:nvPr>
        </p:nvSpPr>
        <p:spPr>
          <a:xfrm>
            <a:off x="493970" y="365125"/>
            <a:ext cx="9697800" cy="1325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SOV/SOS - wg mnie mało uniwersalne i trudne do mierzenia </a:t>
            </a:r>
            <a:endParaRPr/>
          </a:p>
        </p:txBody>
      </p:sp>
      <p:pic>
        <p:nvPicPr>
          <p:cNvPr descr="Line arrow: Straight with solid fill" id="1143" name="Google Shape;1143;p7"/>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1144" name="Google Shape;1144;p7"/>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1145" name="Google Shape;1145;p7"/>
          <p:cNvSpPr txBox="1"/>
          <p:nvPr/>
        </p:nvSpPr>
        <p:spPr>
          <a:xfrm>
            <a:off x="400050" y="1534750"/>
            <a:ext cx="9593700" cy="4278064"/>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pl-PL" sz="2400" u="none" cap="none" strike="noStrike">
                <a:solidFill>
                  <a:srgbClr val="000000"/>
                </a:solidFill>
                <a:latin typeface="Calibri"/>
                <a:ea typeface="Calibri"/>
                <a:cs typeface="Calibri"/>
                <a:sym typeface="Calibri"/>
              </a:rPr>
              <a:t>SOV - % wydatków (brutto) marki w odniesieniu do wydatków w danej kategorii (brutto)</a:t>
            </a:r>
            <a:endParaRPr b="0" i="0" sz="2400" u="none" cap="none" strike="noStrike">
              <a:solidFill>
                <a:srgbClr val="000000"/>
              </a:solidFill>
              <a:latin typeface="Calibri"/>
              <a:ea typeface="Calibri"/>
              <a:cs typeface="Calibri"/>
              <a:sym typeface="Calibri"/>
            </a:endParaRPr>
          </a:p>
          <a:p>
            <a:pPr indent="457200" lvl="0" marL="0" marR="0" rtl="0" algn="l">
              <a:lnSpc>
                <a:spcPct val="100000"/>
              </a:lnSpc>
              <a:spcBef>
                <a:spcPts val="0"/>
              </a:spcBef>
              <a:spcAft>
                <a:spcPts val="0"/>
              </a:spcAft>
              <a:buClr>
                <a:srgbClr val="000000"/>
              </a:buClr>
              <a:buSzPts val="1600"/>
              <a:buFont typeface="Arial"/>
              <a:buNone/>
            </a:pPr>
            <a:r>
              <a:rPr b="0" i="1" lang="pl-PL" sz="1600" u="none" cap="none" strike="noStrike">
                <a:solidFill>
                  <a:srgbClr val="000000"/>
                </a:solidFill>
                <a:latin typeface="Calibri"/>
                <a:ea typeface="Calibri"/>
                <a:cs typeface="Calibri"/>
                <a:sym typeface="Calibri"/>
              </a:rPr>
              <a:t>problem wskaźnika:   wydatki brutto nie odzwierciedlaja rzeczywistych wydatków, brak kompleksowego monitoringu wydatkow dla wszystikich mediów </a:t>
            </a:r>
            <a:endParaRPr b="0" i="1" sz="1600" u="none" cap="none" strike="noStrike">
              <a:solidFill>
                <a:srgbClr val="000000"/>
              </a:solidFill>
              <a:latin typeface="Calibri"/>
              <a:ea typeface="Calibri"/>
              <a:cs typeface="Calibri"/>
              <a:sym typeface="Calibri"/>
            </a:endParaRPr>
          </a:p>
          <a:p>
            <a:pPr indent="45720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457200" lvl="0" marL="0" marR="0" rtl="0" algn="l">
              <a:lnSpc>
                <a:spcPct val="100000"/>
              </a:lnSpc>
              <a:spcBef>
                <a:spcPts val="0"/>
              </a:spcBef>
              <a:spcAft>
                <a:spcPts val="0"/>
              </a:spcAft>
              <a:buClr>
                <a:srgbClr val="000000"/>
              </a:buClr>
              <a:buSzPts val="2800"/>
              <a:buFont typeface="Arial"/>
              <a:buNone/>
            </a:pPr>
            <a:r>
              <a:rPr b="0" i="0" lang="pl-PL" sz="2800" u="none" cap="none" strike="noStrike">
                <a:solidFill>
                  <a:srgbClr val="000000"/>
                </a:solidFill>
                <a:latin typeface="Calibri"/>
                <a:ea typeface="Calibri"/>
                <a:cs typeface="Calibri"/>
                <a:sym typeface="Calibri"/>
              </a:rPr>
              <a:t>SOS (share of search/udział w wyszukiwaniach) -   udział organicznych wyszukiwań marki  w porównaniu do wszystkich marek w danej kategorii innymi słowy:   wskaźnik reakcji generowanej przez działania komunikacyjne marki </a:t>
            </a:r>
            <a:r>
              <a:rPr b="0" i="1" lang="pl-PL" sz="1600" u="none" cap="none" strike="noStrike">
                <a:solidFill>
                  <a:srgbClr val="000000"/>
                </a:solidFill>
                <a:latin typeface="Calibri"/>
                <a:ea typeface="Calibri"/>
                <a:cs typeface="Calibri"/>
                <a:sym typeface="Calibri"/>
              </a:rPr>
              <a:t>problem wskaźnika: wiele kategorii nie jest tak angażująca aby generowała wyszukiwania (np. FMCG), inny problem: wyszukiwania moga mieć różne przyczyny (np. kryzys “produktowy”</a:t>
            </a:r>
            <a:r>
              <a:rPr b="0" i="0" lang="pl-PL"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49" name="Shape 1149"/>
        <p:cNvGrpSpPr/>
        <p:nvPr/>
      </p:nvGrpSpPr>
      <p:grpSpPr>
        <a:xfrm>
          <a:off x="0" y="0"/>
          <a:ext cx="0" cy="0"/>
          <a:chOff x="0" y="0"/>
          <a:chExt cx="0" cy="0"/>
        </a:xfrm>
      </p:grpSpPr>
      <p:sp>
        <p:nvSpPr>
          <p:cNvPr id="1150" name="Google Shape;1150;p31"/>
          <p:cNvSpPr txBox="1"/>
          <p:nvPr>
            <p:ph type="title"/>
          </p:nvPr>
        </p:nvSpPr>
        <p:spPr>
          <a:xfrm>
            <a:off x="493970" y="365125"/>
            <a:ext cx="9697800" cy="1325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SOV/SOS - wady</a:t>
            </a:r>
            <a:endParaRPr/>
          </a:p>
        </p:txBody>
      </p:sp>
      <p:pic>
        <p:nvPicPr>
          <p:cNvPr descr="Line arrow: Straight with solid fill" id="1151" name="Google Shape;1151;p31"/>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1152" name="Google Shape;1152;p31"/>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1153" name="Google Shape;1153;p31"/>
          <p:cNvSpPr txBox="1"/>
          <p:nvPr/>
        </p:nvSpPr>
        <p:spPr>
          <a:xfrm>
            <a:off x="546025" y="1319850"/>
            <a:ext cx="9593700" cy="2646848"/>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rgbClr val="000000"/>
              </a:buClr>
              <a:buSzPts val="2800"/>
              <a:buFont typeface="Calibri"/>
              <a:buAutoNum type="arabicPeriod"/>
            </a:pPr>
            <a:r>
              <a:rPr b="0" i="0" lang="pl-PL" sz="2000" u="none" cap="none" strike="noStrike">
                <a:solidFill>
                  <a:srgbClr val="000000"/>
                </a:solidFill>
                <a:latin typeface="Calibri"/>
                <a:ea typeface="Calibri"/>
                <a:cs typeface="Calibri"/>
                <a:sym typeface="Calibri"/>
              </a:rPr>
              <a:t>są kategorie w których działania m,arketingowe nie wywołują żadnych reakcji w sieci</a:t>
            </a:r>
            <a:endParaRPr b="0" i="0" sz="2000" u="none" cap="none" strike="noStrike">
              <a:solidFill>
                <a:srgbClr val="000000"/>
              </a:solidFill>
              <a:latin typeface="Calibri"/>
              <a:ea typeface="Calibri"/>
              <a:cs typeface="Calibri"/>
              <a:sym typeface="Calibri"/>
            </a:endParaRPr>
          </a:p>
          <a:p>
            <a:pPr indent="-406400" lvl="0" marL="457200" marR="0" rtl="0" algn="l">
              <a:lnSpc>
                <a:spcPct val="100000"/>
              </a:lnSpc>
              <a:spcBef>
                <a:spcPts val="0"/>
              </a:spcBef>
              <a:spcAft>
                <a:spcPts val="0"/>
              </a:spcAft>
              <a:buClr>
                <a:srgbClr val="000000"/>
              </a:buClr>
              <a:buSzPts val="2800"/>
              <a:buFont typeface="Calibri"/>
              <a:buAutoNum type="arabicPeriod"/>
            </a:pPr>
            <a:r>
              <a:rPr b="0" i="0" lang="pl-PL" sz="2000" u="none" cap="none" strike="noStrike">
                <a:solidFill>
                  <a:srgbClr val="000000"/>
                </a:solidFill>
                <a:latin typeface="Calibri"/>
                <a:ea typeface="Calibri"/>
                <a:cs typeface="Calibri"/>
                <a:sym typeface="Calibri"/>
              </a:rPr>
              <a:t>SoS  może rosnąć np. przy negatywnych wydarzeniach dla marki</a:t>
            </a:r>
            <a:endParaRPr b="0" i="0" sz="2000" u="none" cap="none" strike="noStrike">
              <a:solidFill>
                <a:srgbClr val="000000"/>
              </a:solidFill>
              <a:latin typeface="Calibri"/>
              <a:ea typeface="Calibri"/>
              <a:cs typeface="Calibri"/>
              <a:sym typeface="Calibri"/>
            </a:endParaRPr>
          </a:p>
          <a:p>
            <a:pPr indent="-406400" lvl="0" marL="457200" marR="0" rtl="0" algn="l">
              <a:lnSpc>
                <a:spcPct val="100000"/>
              </a:lnSpc>
              <a:spcBef>
                <a:spcPts val="0"/>
              </a:spcBef>
              <a:spcAft>
                <a:spcPts val="0"/>
              </a:spcAft>
              <a:buClr>
                <a:srgbClr val="000000"/>
              </a:buClr>
              <a:buSzPts val="2800"/>
              <a:buFont typeface="Calibri"/>
              <a:buAutoNum type="arabicPeriod"/>
            </a:pPr>
            <a:r>
              <a:rPr b="0" i="0" lang="pl-PL" sz="2000" u="none" cap="none" strike="noStrike">
                <a:solidFill>
                  <a:srgbClr val="000000"/>
                </a:solidFill>
                <a:latin typeface="Calibri"/>
                <a:ea typeface="Calibri"/>
                <a:cs typeface="Calibri"/>
                <a:sym typeface="Calibri"/>
              </a:rPr>
              <a:t>podstawą większości danych SoS są wyszukiwania w Google, ale w niektórych sytuacjach należy uwzględnić inne platformy, np.w e-commerce,czy też social media,  gdzie platformy są używane do znalezienia odpowiednich produktów i usług</a:t>
            </a:r>
            <a:endParaRPr b="0" i="0" sz="2000" u="none" cap="none" strike="noStrike">
              <a:solidFill>
                <a:srgbClr val="000000"/>
              </a:solidFill>
              <a:latin typeface="Calibri"/>
              <a:ea typeface="Calibri"/>
              <a:cs typeface="Calibri"/>
              <a:sym typeface="Calibri"/>
            </a:endParaRPr>
          </a:p>
          <a:p>
            <a:pPr indent="-406400" lvl="0" marL="457200" marR="0" rtl="0" algn="l">
              <a:lnSpc>
                <a:spcPct val="100000"/>
              </a:lnSpc>
              <a:spcBef>
                <a:spcPts val="0"/>
              </a:spcBef>
              <a:spcAft>
                <a:spcPts val="0"/>
              </a:spcAft>
              <a:buClr>
                <a:srgbClr val="000000"/>
              </a:buClr>
              <a:buSzPts val="2800"/>
              <a:buFont typeface="Calibri"/>
              <a:buAutoNum type="arabicPeriod"/>
            </a:pPr>
            <a:r>
              <a:rPr b="0" i="0" lang="pl-PL" sz="2000" u="none" cap="none" strike="noStrike">
                <a:solidFill>
                  <a:srgbClr val="000000"/>
                </a:solidFill>
                <a:latin typeface="Calibri"/>
                <a:ea typeface="Calibri"/>
                <a:cs typeface="Calibri"/>
                <a:sym typeface="Calibri"/>
              </a:rPr>
              <a:t>trudność w prawidłowym(właściwym) określeniu kategorii  - należy rozważyć zarówno bezpośrednich konkurentów, jak i pośrednich, a także przyjrzeć się substytutom i alternatywnym kategoriom</a:t>
            </a:r>
            <a:endParaRPr b="0" i="0" sz="2000" u="none" cap="none" strike="noStrike">
              <a:solidFill>
                <a:srgbClr val="000000"/>
              </a:solidFill>
              <a:latin typeface="Calibri"/>
              <a:ea typeface="Calibri"/>
              <a:cs typeface="Calibri"/>
              <a:sym typeface="Calibri"/>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57" name="Shape 1157"/>
        <p:cNvGrpSpPr/>
        <p:nvPr/>
      </p:nvGrpSpPr>
      <p:grpSpPr>
        <a:xfrm>
          <a:off x="0" y="0"/>
          <a:ext cx="0" cy="0"/>
          <a:chOff x="0" y="0"/>
          <a:chExt cx="0" cy="0"/>
        </a:xfrm>
      </p:grpSpPr>
      <p:sp>
        <p:nvSpPr>
          <p:cNvPr id="1158" name="Google Shape;1158;p9"/>
          <p:cNvSpPr txBox="1"/>
          <p:nvPr>
            <p:ph type="title"/>
          </p:nvPr>
        </p:nvSpPr>
        <p:spPr>
          <a:xfrm>
            <a:off x="493970" y="365125"/>
            <a:ext cx="9697800" cy="1325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SOV/SOS - wady </a:t>
            </a:r>
            <a:endParaRPr/>
          </a:p>
        </p:txBody>
      </p:sp>
      <p:pic>
        <p:nvPicPr>
          <p:cNvPr descr="Line arrow: Straight with solid fill" id="1159" name="Google Shape;1159;p9"/>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1160" name="Google Shape;1160;p9"/>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1161" name="Google Shape;1161;p9"/>
          <p:cNvSpPr txBox="1"/>
          <p:nvPr/>
        </p:nvSpPr>
        <p:spPr>
          <a:xfrm>
            <a:off x="546025" y="2291400"/>
            <a:ext cx="9593700" cy="2339700"/>
          </a:xfrm>
          <a:prstGeom prst="rect">
            <a:avLst/>
          </a:prstGeom>
          <a:noFill/>
          <a:ln>
            <a:noFill/>
          </a:ln>
        </p:spPr>
        <p:txBody>
          <a:bodyPr anchorCtr="0" anchor="t" bIns="91425" lIns="91425" spcFirstLastPara="1" rIns="91425" wrap="square" tIns="91425">
            <a:spAutoFit/>
          </a:bodyPr>
          <a:lstStyle/>
          <a:p>
            <a:pPr indent="457200" lvl="0" marL="0" marR="0" rtl="0" algn="l">
              <a:lnSpc>
                <a:spcPct val="100000"/>
              </a:lnSpc>
              <a:spcBef>
                <a:spcPts val="0"/>
              </a:spcBef>
              <a:spcAft>
                <a:spcPts val="0"/>
              </a:spcAft>
              <a:buClr>
                <a:srgbClr val="000000"/>
              </a:buClr>
              <a:buSzPts val="2800"/>
              <a:buFont typeface="Arial"/>
              <a:buNone/>
            </a:pPr>
            <a:r>
              <a:rPr b="0" i="0" lang="pl-PL" sz="2800" u="none" cap="none" strike="noStrike">
                <a:solidFill>
                  <a:srgbClr val="000000"/>
                </a:solidFill>
                <a:latin typeface="Calibri"/>
                <a:ea typeface="Calibri"/>
                <a:cs typeface="Calibri"/>
                <a:sym typeface="Calibri"/>
              </a:rPr>
              <a:t>5. trudność w określeniu opóżnienia miedzy zmianami SoS a sprzedażą ( dla dóbr kapitałowych i podobnych moze wynopsic 6-12 m-cy, w innych kategoriach moze to być miesiąc, tydzien etc.) </a:t>
            </a:r>
            <a:endParaRPr b="0" i="0" sz="2800" u="none" cap="none" strike="noStrike">
              <a:solidFill>
                <a:srgbClr val="000000"/>
              </a:solidFill>
              <a:latin typeface="Calibri"/>
              <a:ea typeface="Calibri"/>
              <a:cs typeface="Calibri"/>
              <a:sym typeface="Calibri"/>
            </a:endParaRPr>
          </a:p>
          <a:p>
            <a:pPr indent="45720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5" name="Shape 1165"/>
        <p:cNvGrpSpPr/>
        <p:nvPr/>
      </p:nvGrpSpPr>
      <p:grpSpPr>
        <a:xfrm>
          <a:off x="0" y="0"/>
          <a:ext cx="0" cy="0"/>
          <a:chOff x="0" y="0"/>
          <a:chExt cx="0" cy="0"/>
        </a:xfrm>
      </p:grpSpPr>
      <p:sp>
        <p:nvSpPr>
          <p:cNvPr id="1166" name="Google Shape;1166;p10"/>
          <p:cNvSpPr txBox="1"/>
          <p:nvPr>
            <p:ph type="title"/>
          </p:nvPr>
        </p:nvSpPr>
        <p:spPr>
          <a:xfrm>
            <a:off x="493975" y="365125"/>
            <a:ext cx="9697800" cy="8004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sz="3200"/>
              <a:t>Marketing communication – share of revenue (Net)</a:t>
            </a:r>
            <a:endParaRPr/>
          </a:p>
        </p:txBody>
      </p:sp>
      <p:pic>
        <p:nvPicPr>
          <p:cNvPr descr="Line arrow: Straight with solid fill" id="1167" name="Google Shape;1167;p10"/>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1168" name="Google Shape;1168;p10"/>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1169" name="Google Shape;1169;p10"/>
          <p:cNvSpPr txBox="1"/>
          <p:nvPr/>
        </p:nvSpPr>
        <p:spPr>
          <a:xfrm>
            <a:off x="493976" y="1278350"/>
            <a:ext cx="10213800" cy="41250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Definicja:</a:t>
            </a:r>
            <a:r>
              <a:rPr b="0" i="0" lang="pl-PL" sz="1400" u="none" cap="none" strike="noStrike">
                <a:solidFill>
                  <a:srgbClr val="000000"/>
                </a:solidFill>
                <a:latin typeface="Arial"/>
                <a:ea typeface="Arial"/>
                <a:cs typeface="Arial"/>
                <a:sym typeface="Arial"/>
              </a:rPr>
              <a:t> Udział inwestycji marketingowych (netto) w przychodzie ze sprzedaży firmy.</a:t>
            </a:r>
            <a:endParaRPr b="0" i="0" sz="19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Metryka</a:t>
            </a:r>
            <a:r>
              <a:rPr b="0" i="0" lang="pl-PL" sz="1400" u="none" cap="none" strike="noStrike">
                <a:solidFill>
                  <a:srgbClr val="000000"/>
                </a:solidFill>
                <a:latin typeface="Arial"/>
                <a:ea typeface="Arial"/>
                <a:cs typeface="Arial"/>
                <a:sym typeface="Arial"/>
              </a:rPr>
              <a:t>: Wyrażona jako procent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Źródło:</a:t>
            </a:r>
            <a:r>
              <a:rPr b="0" i="0" lang="pl-PL" sz="1400" u="none" cap="none" strike="noStrike">
                <a:solidFill>
                  <a:srgbClr val="000000"/>
                </a:solidFill>
                <a:latin typeface="Arial"/>
                <a:ea typeface="Arial"/>
                <a:cs typeface="Arial"/>
                <a:sym typeface="Arial"/>
              </a:rPr>
              <a:t> wewnętrzne dane organizacji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Dodatkowe informacje:</a:t>
            </a:r>
            <a:endParaRPr b="1"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W zależności od kategorii, najczęściej występujące wartości wynoszą od 1% do 15%</a:t>
            </a:r>
            <a:r>
              <a:rPr b="0" i="0" lang="pl-PL" sz="1900" u="none" cap="none" strike="noStrike">
                <a:solidFill>
                  <a:srgbClr val="000000"/>
                </a:solidFill>
                <a:latin typeface="Arial"/>
                <a:ea typeface="Arial"/>
                <a:cs typeface="Arial"/>
                <a:sym typeface="Arial"/>
              </a:rPr>
              <a:t>.</a:t>
            </a:r>
            <a:endParaRPr b="0" i="0" sz="1900" u="none" cap="none" strike="noStrike">
              <a:solidFill>
                <a:srgbClr val="000000"/>
              </a:solidFill>
              <a:latin typeface="Arial"/>
              <a:ea typeface="Arial"/>
              <a:cs typeface="Arial"/>
              <a:sym typeface="Arial"/>
            </a:endParaRPr>
          </a:p>
          <a:p>
            <a:pPr indent="-349250" lvl="1" marL="914400" marR="0" rtl="0" algn="l">
              <a:lnSpc>
                <a:spcPct val="100000"/>
              </a:lnSpc>
              <a:spcBef>
                <a:spcPts val="0"/>
              </a:spcBef>
              <a:spcAft>
                <a:spcPts val="0"/>
              </a:spcAft>
              <a:buClr>
                <a:srgbClr val="000000"/>
              </a:buClr>
              <a:buSzPts val="1900"/>
              <a:buFont typeface="Arial"/>
              <a:buChar char="○"/>
            </a:pPr>
            <a:r>
              <a:rPr b="0" i="0" lang="pl-PL" sz="1400" u="none" cap="none" strike="noStrike">
                <a:solidFill>
                  <a:srgbClr val="000000"/>
                </a:solidFill>
                <a:latin typeface="Arial"/>
                <a:ea typeface="Arial"/>
                <a:cs typeface="Arial"/>
                <a:sym typeface="Arial"/>
              </a:rPr>
              <a:t>Wskaźnik można mierzyć w perspektywie krótko i długoterminowej</a:t>
            </a:r>
            <a:endParaRPr b="0" i="0" sz="1900" u="none" cap="none" strike="noStrike">
              <a:solidFill>
                <a:srgbClr val="000000"/>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Przełożenie na biznes: </a:t>
            </a:r>
            <a:endParaRPr b="0"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Pomaga określić trendy w inwestycjach marketingowych organizacji: czy udział wzrósł czy zmniejszył się w ciągu ostatnich lat?</a:t>
            </a:r>
            <a:endParaRPr b="0"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Pozwala spojrzeć na inwestycje przez pryzmat linii produktowych: czy nasze inwestycje w rozwój produktów i udział w przychodach, który one reprezentują, rozwijały się w podobny sposób, czy występują między nimi różnice?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3" name="Shape 1173"/>
        <p:cNvGrpSpPr/>
        <p:nvPr/>
      </p:nvGrpSpPr>
      <p:grpSpPr>
        <a:xfrm>
          <a:off x="0" y="0"/>
          <a:ext cx="0" cy="0"/>
          <a:chOff x="0" y="0"/>
          <a:chExt cx="0" cy="0"/>
        </a:xfrm>
      </p:grpSpPr>
      <p:sp>
        <p:nvSpPr>
          <p:cNvPr id="1174" name="Google Shape;1174;p34"/>
          <p:cNvSpPr txBox="1"/>
          <p:nvPr>
            <p:ph type="title"/>
          </p:nvPr>
        </p:nvSpPr>
        <p:spPr>
          <a:xfrm>
            <a:off x="493975" y="365125"/>
            <a:ext cx="9116700" cy="7020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Arial"/>
              <a:buNone/>
            </a:pPr>
            <a:r>
              <a:rPr lang="pl-PL" sz="3200"/>
              <a:t>A&amp;M Invest - non working/working costs</a:t>
            </a:r>
            <a:endParaRPr sz="3200"/>
          </a:p>
        </p:txBody>
      </p:sp>
      <p:pic>
        <p:nvPicPr>
          <p:cNvPr descr="Line arrow: Straight with solid fill" id="1175" name="Google Shape;1175;p34"/>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1176" name="Google Shape;1176;p34"/>
          <p:cNvSpPr txBox="1"/>
          <p:nvPr/>
        </p:nvSpPr>
        <p:spPr>
          <a:xfrm>
            <a:off x="434950" y="959650"/>
            <a:ext cx="11595600" cy="59106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Definicja:</a:t>
            </a:r>
            <a:r>
              <a:rPr b="0" i="0" lang="pl-PL" sz="1400" u="none" cap="none" strike="noStrike">
                <a:solidFill>
                  <a:srgbClr val="000000"/>
                </a:solidFill>
                <a:latin typeface="Arial"/>
                <a:ea typeface="Arial"/>
                <a:cs typeface="Arial"/>
                <a:sym typeface="Arial"/>
              </a:rPr>
              <a:t> Współczynnik określający udział kosztów niepracujących w kosztach pracujących.</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Metryka</a:t>
            </a:r>
            <a:r>
              <a:rPr b="0" i="0" lang="pl-PL" sz="1400" u="none" cap="none" strike="noStrike">
                <a:solidFill>
                  <a:srgbClr val="000000"/>
                </a:solidFill>
                <a:latin typeface="Arial"/>
                <a:ea typeface="Arial"/>
                <a:cs typeface="Arial"/>
                <a:sym typeface="Arial"/>
              </a:rPr>
              <a:t>: Wyrażona jako procent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Źródło:</a:t>
            </a:r>
            <a:r>
              <a:rPr b="0" i="0" lang="pl-PL" sz="1400" u="none" cap="none" strike="noStrike">
                <a:solidFill>
                  <a:srgbClr val="000000"/>
                </a:solidFill>
                <a:latin typeface="Arial"/>
                <a:ea typeface="Arial"/>
                <a:cs typeface="Arial"/>
                <a:sym typeface="Arial"/>
              </a:rPr>
              <a:t> wewnętrzne dane organizacji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Dodatkowe informacje:</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Ten KPI powinien być zdefiniowany wewnętrznie w zależności od charakterystyki organizacji  - jakie koszty traktujemy za niepracujące, jakie za pracujące ale jakie wskaźniki procentowo uznajemy za poprawne.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Przykłady kosztów niepracujących:</a:t>
            </a:r>
            <a:endParaRPr b="0"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koszty stworzenia kreacji, koszty produkcji reklamy, fee agencji marketingowych, fee agencji mediowych, koszty badań itd.</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Przykłady kosztów pracujących:</a:t>
            </a:r>
            <a:endParaRPr b="0"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koszty zakupy mediów -  bezpośrednio związane z dystrybuowaniem treści marketingowych i reklam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Przełożenie na biznes: </a:t>
            </a:r>
            <a:endParaRPr b="0"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Pomaga śledzić efektywność wykorzystywania budżetów marketingowych.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Referencje</a:t>
            </a:r>
            <a:r>
              <a:rPr b="0" i="0" lang="pl-PL"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100"/>
              <a:buFont typeface="Arial"/>
              <a:buNone/>
            </a:pPr>
            <a:r>
              <a:rPr b="0" i="0" lang="pl-PL" sz="1400" u="none" cap="none" strike="noStrike">
                <a:solidFill>
                  <a:srgbClr val="000000"/>
                </a:solidFill>
                <a:latin typeface="Arial"/>
                <a:ea typeface="Arial"/>
                <a:cs typeface="Arial"/>
                <a:sym typeface="Arial"/>
              </a:rPr>
              <a:t>Uznaje się, że im wyższy jest współczynnik, tym mniej efektywne są nasze inwestycje. Przykładową sytuacją mogą być zbyt duże koszty kreacji spotu TV (1 mln pln) do zbyt małych inwestycji mediowych (2 mln pln), w takim przypadku współczynnik wyniesie 50%.</a:t>
            </a:r>
            <a:endParaRPr b="0" i="0" sz="26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0" name="Shape 1180"/>
        <p:cNvGrpSpPr/>
        <p:nvPr/>
      </p:nvGrpSpPr>
      <p:grpSpPr>
        <a:xfrm>
          <a:off x="0" y="0"/>
          <a:ext cx="0" cy="0"/>
          <a:chOff x="0" y="0"/>
          <a:chExt cx="0" cy="0"/>
        </a:xfrm>
      </p:grpSpPr>
      <p:sp>
        <p:nvSpPr>
          <p:cNvPr id="1181" name="Google Shape;1181;p35"/>
          <p:cNvSpPr txBox="1"/>
          <p:nvPr>
            <p:ph type="title"/>
          </p:nvPr>
        </p:nvSpPr>
        <p:spPr>
          <a:xfrm>
            <a:off x="493975" y="365125"/>
            <a:ext cx="98682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Marketing communication - split fast/long-lasting effect</a:t>
            </a:r>
            <a:endParaRPr sz="3200"/>
          </a:p>
          <a:p>
            <a:pPr indent="0" lvl="0" marL="0" rtl="0" algn="l">
              <a:lnSpc>
                <a:spcPct val="90000"/>
              </a:lnSpc>
              <a:spcBef>
                <a:spcPts val="0"/>
              </a:spcBef>
              <a:spcAft>
                <a:spcPts val="0"/>
              </a:spcAft>
              <a:buClr>
                <a:schemeClr val="dk1"/>
              </a:buClr>
              <a:buSzPts val="1800"/>
              <a:buNone/>
            </a:pPr>
            <a:r>
              <a:t/>
            </a:r>
            <a:endParaRPr sz="3200"/>
          </a:p>
        </p:txBody>
      </p:sp>
      <p:pic>
        <p:nvPicPr>
          <p:cNvPr descr="Line arrow: Straight with solid fill" id="1182" name="Google Shape;1182;p35"/>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1183" name="Google Shape;1183;p35"/>
          <p:cNvSpPr txBox="1"/>
          <p:nvPr/>
        </p:nvSpPr>
        <p:spPr>
          <a:xfrm>
            <a:off x="434950" y="959650"/>
            <a:ext cx="11595600" cy="55566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Definicja:</a:t>
            </a:r>
            <a:r>
              <a:rPr b="0" i="0" lang="pl-PL" sz="1400" u="none" cap="none" strike="noStrike">
                <a:solidFill>
                  <a:srgbClr val="000000"/>
                </a:solidFill>
                <a:latin typeface="Arial"/>
                <a:ea typeface="Arial"/>
                <a:cs typeface="Arial"/>
                <a:sym typeface="Arial"/>
              </a:rPr>
              <a:t> Współczynnik określający udział inwestycji w działania krótkoterminowe (promocyjne, wywołujące szybki efekt) w inwestycjach długoterminowych (budujących markę, wywołujących główny efekt w dłuższym termini</a:t>
            </a:r>
            <a:r>
              <a:rPr b="0" i="0" lang="pl-PL" sz="1900" u="none" cap="none" strike="noStrike">
                <a:solidFill>
                  <a:srgbClr val="000000"/>
                </a:solidFill>
                <a:latin typeface="Calibri"/>
                <a:ea typeface="Calibri"/>
                <a:cs typeface="Calibri"/>
                <a:sym typeface="Calibri"/>
              </a:rPr>
              <a:t>e)</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Metryka</a:t>
            </a:r>
            <a:r>
              <a:rPr b="0" i="0" lang="pl-PL" sz="1400" u="none" cap="none" strike="noStrike">
                <a:solidFill>
                  <a:srgbClr val="000000"/>
                </a:solidFill>
                <a:latin typeface="Arial"/>
                <a:ea typeface="Arial"/>
                <a:cs typeface="Arial"/>
                <a:sym typeface="Arial"/>
              </a:rPr>
              <a:t>: Wyrażona jako udział. Według autorów koncepcji współczynnik powinien wynosić ok. 60/40 (w zależności od kategorii) na korzyść wydatków długoterminowych.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Źródło:</a:t>
            </a:r>
            <a:r>
              <a:rPr b="0" i="0" lang="pl-PL" sz="1400" u="none" cap="none" strike="noStrike">
                <a:solidFill>
                  <a:srgbClr val="000000"/>
                </a:solidFill>
                <a:latin typeface="Arial"/>
                <a:ea typeface="Arial"/>
                <a:cs typeface="Arial"/>
                <a:sym typeface="Arial"/>
              </a:rPr>
              <a:t> wewnętrzne dane organizacji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Dodatkowe informacje:</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Największą efektywnością odznacza się miks działań short and long lasting</a:t>
            </a:r>
            <a:endParaRPr b="0"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Działania kwalifikowane jako long lasting, także przynoszą krótkoterminowe efekty</a:t>
            </a:r>
            <a:endParaRPr b="0"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Trudnością odznacza się konkretne zdefiniowanie aktywacji jako “short” lub “long” oraz wytyczenie konkretnej rekomendacji udziału poszczególnych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Przełożenie na biznes: </a:t>
            </a:r>
            <a:endParaRPr b="0"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Pomaga sprawdzić czy udział inwestycji marketingowych jest zrównoważony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Referencje</a:t>
            </a:r>
            <a:r>
              <a:rPr b="0" i="0" lang="pl-PL"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Polecamy zapoznać się z oryginalnym źródłem badań: https://ipa.co.uk/knowledge/publications-reports/the-long-and-the-short-of-it-balancing-short-and-long-term-marketing-strategies</a:t>
            </a:r>
            <a:endParaRPr b="0" i="0" sz="26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7" name="Shape 1187"/>
        <p:cNvGrpSpPr/>
        <p:nvPr/>
      </p:nvGrpSpPr>
      <p:grpSpPr>
        <a:xfrm>
          <a:off x="0" y="0"/>
          <a:ext cx="0" cy="0"/>
          <a:chOff x="0" y="0"/>
          <a:chExt cx="0" cy="0"/>
        </a:xfrm>
      </p:grpSpPr>
      <p:sp>
        <p:nvSpPr>
          <p:cNvPr id="1188" name="Google Shape;1188;p36"/>
          <p:cNvSpPr txBox="1"/>
          <p:nvPr>
            <p:ph type="title"/>
          </p:nvPr>
        </p:nvSpPr>
        <p:spPr>
          <a:xfrm>
            <a:off x="493975" y="365125"/>
            <a:ext cx="98682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Marketing communication - split fast/long-lasting effect</a:t>
            </a:r>
            <a:endParaRPr sz="3200"/>
          </a:p>
          <a:p>
            <a:pPr indent="0" lvl="0" marL="0" rtl="0" algn="l">
              <a:lnSpc>
                <a:spcPct val="90000"/>
              </a:lnSpc>
              <a:spcBef>
                <a:spcPts val="0"/>
              </a:spcBef>
              <a:spcAft>
                <a:spcPts val="0"/>
              </a:spcAft>
              <a:buClr>
                <a:schemeClr val="dk1"/>
              </a:buClr>
              <a:buSzPts val="1800"/>
              <a:buNone/>
            </a:pPr>
            <a:r>
              <a:t/>
            </a:r>
            <a:endParaRPr sz="3200"/>
          </a:p>
        </p:txBody>
      </p:sp>
      <p:pic>
        <p:nvPicPr>
          <p:cNvPr descr="Line arrow: Straight with solid fill" id="1189" name="Google Shape;1189;p36"/>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graphicFrame>
        <p:nvGraphicFramePr>
          <p:cNvPr id="1190" name="Google Shape;1190;p36"/>
          <p:cNvGraphicFramePr/>
          <p:nvPr/>
        </p:nvGraphicFramePr>
        <p:xfrm>
          <a:off x="94150" y="2699025"/>
          <a:ext cx="3000000" cy="3000000"/>
        </p:xfrm>
        <a:graphic>
          <a:graphicData uri="http://schemas.openxmlformats.org/drawingml/2006/table">
            <a:tbl>
              <a:tblPr>
                <a:noFill/>
                <a:tableStyleId>{16D3EAD9-933E-432A-A777-EB82B37FD824}</a:tableStyleId>
              </a:tblPr>
              <a:tblGrid>
                <a:gridCol w="5932750"/>
                <a:gridCol w="5932750"/>
              </a:tblGrid>
              <a:tr h="127000">
                <a:tc>
                  <a:txBody>
                    <a:bodyPr/>
                    <a:lstStyle/>
                    <a:p>
                      <a:pPr indent="0" lvl="0" marL="0" marR="0" rtl="0" algn="l">
                        <a:lnSpc>
                          <a:spcPct val="100000"/>
                        </a:lnSpc>
                        <a:spcBef>
                          <a:spcPts val="0"/>
                        </a:spcBef>
                        <a:spcAft>
                          <a:spcPts val="0"/>
                        </a:spcAft>
                        <a:buClr>
                          <a:srgbClr val="000000"/>
                        </a:buClr>
                        <a:buSzPts val="1000"/>
                        <a:buFont typeface="Arial"/>
                        <a:buNone/>
                      </a:pPr>
                      <a:r>
                        <a:rPr b="1" lang="pl-PL" sz="1000" u="none" cap="none" strike="noStrike"/>
                        <a:t>LONG TERM </a:t>
                      </a:r>
                      <a:r>
                        <a:rPr b="1" lang="pl-PL" sz="1000" u="none" cap="none" strike="noStrike">
                          <a:solidFill>
                            <a:schemeClr val="dk1"/>
                          </a:solidFill>
                        </a:rPr>
                        <a:t>(long-lasting effect)</a:t>
                      </a:r>
                      <a:endParaRPr b="1" sz="1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000"/>
                        <a:buFont typeface="Arial"/>
                        <a:buNone/>
                      </a:pPr>
                      <a:r>
                        <a:rPr b="1" lang="pl-PL" sz="1000" u="none" cap="none" strike="noStrike"/>
                        <a:t>SHORT TERM (fast-lasting effect)</a:t>
                      </a:r>
                      <a:endParaRPr b="1" sz="1000" u="none" cap="none" strike="noStrike"/>
                    </a:p>
                  </a:txBody>
                  <a:tcPr marT="91425" marB="91425" marR="91425" marL="91425"/>
                </a:tc>
              </a:tr>
              <a:tr h="246875">
                <a:tc>
                  <a:txBody>
                    <a:bodyPr/>
                    <a:lstStyle/>
                    <a:p>
                      <a:pPr indent="0" lvl="0" marL="0" marR="0" rtl="0" algn="l">
                        <a:lnSpc>
                          <a:spcPct val="100000"/>
                        </a:lnSpc>
                        <a:spcBef>
                          <a:spcPts val="0"/>
                        </a:spcBef>
                        <a:spcAft>
                          <a:spcPts val="0"/>
                        </a:spcAft>
                        <a:buClr>
                          <a:srgbClr val="000000"/>
                        </a:buClr>
                        <a:buSzPts val="1000"/>
                        <a:buFont typeface="Arial"/>
                        <a:buNone/>
                      </a:pPr>
                      <a:r>
                        <a:rPr lang="pl-PL" sz="1000" u="none" cap="none" strike="noStrike"/>
                        <a:t>Skupia się na celach co najmniej sześć miesięcy do przodu, ale może obejmować kilka lat w przyszłość.</a:t>
                      </a:r>
                      <a:endParaRPr sz="1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000"/>
                        <a:buFont typeface="Arial"/>
                        <a:buNone/>
                      </a:pPr>
                      <a:r>
                        <a:rPr lang="pl-PL" sz="1000" u="none" cap="none" strike="noStrike"/>
                        <a:t>Skupia się na celach krótszych niż sześć miesięcy, a często nawet znacznie krótszych.</a:t>
                      </a:r>
                      <a:endParaRPr sz="1000" u="none" cap="none" strike="noStrike"/>
                    </a:p>
                  </a:txBody>
                  <a:tcPr marT="91425" marB="91425" marR="91425" marL="91425"/>
                </a:tc>
              </a:tr>
              <a:tr h="246875">
                <a:tc>
                  <a:txBody>
                    <a:bodyPr/>
                    <a:lstStyle/>
                    <a:p>
                      <a:pPr indent="0" lvl="0" marL="0" marR="0" rtl="0" algn="l">
                        <a:lnSpc>
                          <a:spcPct val="100000"/>
                        </a:lnSpc>
                        <a:spcBef>
                          <a:spcPts val="0"/>
                        </a:spcBef>
                        <a:spcAft>
                          <a:spcPts val="0"/>
                        </a:spcAft>
                        <a:buClr>
                          <a:srgbClr val="000000"/>
                        </a:buClr>
                        <a:buSzPts val="1000"/>
                        <a:buFont typeface="Arial"/>
                        <a:buNone/>
                      </a:pPr>
                      <a:r>
                        <a:rPr lang="pl-PL" sz="1000" u="none" cap="none" strike="noStrike"/>
                        <a:t>Koncentruje się na budowaniu świadomości i postaw wśród docelowej grupy odbiorców, aby wpłynąć na ich przyszłe zachowania.</a:t>
                      </a:r>
                      <a:endParaRPr sz="1000" u="none" cap="none" strike="noStrike"/>
                    </a:p>
                  </a:txBody>
                  <a:tcPr marT="91425" marB="91425" marR="91425" marL="91425"/>
                </a:tc>
                <a:tc>
                  <a:txBody>
                    <a:bodyPr/>
                    <a:lstStyle/>
                    <a:p>
                      <a:pPr indent="0" lvl="0" marL="0" marR="0" rtl="0" algn="l">
                        <a:lnSpc>
                          <a:spcPct val="100000"/>
                        </a:lnSpc>
                        <a:spcBef>
                          <a:spcPts val="0"/>
                        </a:spcBef>
                        <a:spcAft>
                          <a:spcPts val="0"/>
                        </a:spcAft>
                        <a:buClr>
                          <a:schemeClr val="dk1"/>
                        </a:buClr>
                        <a:buSzPts val="1100"/>
                        <a:buFont typeface="Arial"/>
                        <a:buNone/>
                      </a:pPr>
                      <a:r>
                        <a:rPr lang="pl-PL" sz="1000" u="none" cap="none" strike="noStrike">
                          <a:solidFill>
                            <a:schemeClr val="dk1"/>
                          </a:solidFill>
                        </a:rPr>
                        <a:t>Skupia się na zachęcaniu do działań, czyli skłanianiu odbiorców do podjęcia działania.</a:t>
                      </a:r>
                      <a:endParaRPr sz="1000" u="none" cap="none" strike="noStrike"/>
                    </a:p>
                  </a:txBody>
                  <a:tcPr marT="91425" marB="91425" marR="91425" marL="91425"/>
                </a:tc>
              </a:tr>
              <a:tr h="246875">
                <a:tc>
                  <a:txBody>
                    <a:bodyPr/>
                    <a:lstStyle/>
                    <a:p>
                      <a:pPr indent="0" lvl="0" marL="0" marR="0" rtl="0" algn="l">
                        <a:lnSpc>
                          <a:spcPct val="100000"/>
                        </a:lnSpc>
                        <a:spcBef>
                          <a:spcPts val="0"/>
                        </a:spcBef>
                        <a:spcAft>
                          <a:spcPts val="0"/>
                        </a:spcAft>
                        <a:buClr>
                          <a:srgbClr val="000000"/>
                        </a:buClr>
                        <a:buSzPts val="1000"/>
                        <a:buFont typeface="Arial"/>
                        <a:buNone/>
                      </a:pPr>
                      <a:r>
                        <a:rPr lang="pl-PL" sz="1000" u="none" cap="none" strike="noStrike"/>
                        <a:t>Chce wpłynąć na wszystkich potencjalnych kupujących, bez względu na to, kiedy prawdopodobnie dokonają zakupu.</a:t>
                      </a:r>
                      <a:endParaRPr sz="1000" u="none" cap="none" strike="noStrike"/>
                    </a:p>
                  </a:txBody>
                  <a:tcPr marT="91425" marB="91425" marR="91425" marL="91425"/>
                </a:tc>
                <a:tc>
                  <a:txBody>
                    <a:bodyPr/>
                    <a:lstStyle/>
                    <a:p>
                      <a:pPr indent="0" lvl="0" marL="0" marR="0" rtl="0" algn="l">
                        <a:lnSpc>
                          <a:spcPct val="100000"/>
                        </a:lnSpc>
                        <a:spcBef>
                          <a:spcPts val="0"/>
                        </a:spcBef>
                        <a:spcAft>
                          <a:spcPts val="0"/>
                        </a:spcAft>
                        <a:buClr>
                          <a:schemeClr val="dk1"/>
                        </a:buClr>
                        <a:buSzPts val="1100"/>
                        <a:buFont typeface="Arial"/>
                        <a:buNone/>
                      </a:pPr>
                      <a:r>
                        <a:rPr lang="pl-PL" sz="1000" u="none" cap="none" strike="noStrike">
                          <a:solidFill>
                            <a:schemeClr val="dk1"/>
                          </a:solidFill>
                        </a:rPr>
                        <a:t>Chce stworzyć konwersję/aktywność wśród tych, którzy są na rynku i mają aktualne/potrzebujące zakupy w najbliższym czasie.</a:t>
                      </a:r>
                      <a:endParaRPr sz="1000" u="none" cap="none" strike="noStrike"/>
                    </a:p>
                  </a:txBody>
                  <a:tcPr marT="91425" marB="91425" marR="91425" marL="91425"/>
                </a:tc>
              </a:tr>
              <a:tr h="246875">
                <a:tc>
                  <a:txBody>
                    <a:bodyPr/>
                    <a:lstStyle/>
                    <a:p>
                      <a:pPr indent="0" lvl="0" marL="0" marR="0" rtl="0" algn="l">
                        <a:lnSpc>
                          <a:spcPct val="100000"/>
                        </a:lnSpc>
                        <a:spcBef>
                          <a:spcPts val="0"/>
                        </a:spcBef>
                        <a:spcAft>
                          <a:spcPts val="0"/>
                        </a:spcAft>
                        <a:buClr>
                          <a:srgbClr val="000000"/>
                        </a:buClr>
                        <a:buSzPts val="1000"/>
                        <a:buFont typeface="Arial"/>
                        <a:buNone/>
                      </a:pPr>
                      <a:r>
                        <a:rPr lang="pl-PL" sz="1000" u="none" cap="none" strike="noStrike"/>
                        <a:t>Tworzy możliwości długoterminowego, zrównoważonego wzrostu zysków zgodnie z celami strategicznymi organizacji.</a:t>
                      </a:r>
                      <a:endParaRPr sz="1000" u="none" cap="none" strike="noStrike"/>
                    </a:p>
                  </a:txBody>
                  <a:tcPr marT="91425" marB="91425" marR="91425" marL="91425"/>
                </a:tc>
                <a:tc>
                  <a:txBody>
                    <a:bodyPr/>
                    <a:lstStyle/>
                    <a:p>
                      <a:pPr indent="0" lvl="0" marL="0" marR="0" rtl="0" algn="l">
                        <a:lnSpc>
                          <a:spcPct val="100000"/>
                        </a:lnSpc>
                        <a:spcBef>
                          <a:spcPts val="0"/>
                        </a:spcBef>
                        <a:spcAft>
                          <a:spcPts val="0"/>
                        </a:spcAft>
                        <a:buClr>
                          <a:schemeClr val="dk1"/>
                        </a:buClr>
                        <a:buSzPts val="1100"/>
                        <a:buFont typeface="Arial"/>
                        <a:buNone/>
                      </a:pPr>
                      <a:r>
                        <a:rPr lang="pl-PL" sz="1000" u="none" cap="none" strike="noStrike">
                          <a:solidFill>
                            <a:schemeClr val="dk1"/>
                          </a:solidFill>
                        </a:rPr>
                        <a:t>Tworzy możliwości krótkoterminowej sprzedaży zgodnie z celami przychodów ze sprzedaży organizacji.</a:t>
                      </a:r>
                      <a:endParaRPr sz="1000" u="none" cap="none" strike="noStrike"/>
                    </a:p>
                  </a:txBody>
                  <a:tcPr marT="91425" marB="91425" marR="91425" marL="91425"/>
                </a:tc>
              </a:tr>
              <a:tr h="246875">
                <a:tc>
                  <a:txBody>
                    <a:bodyPr/>
                    <a:lstStyle/>
                    <a:p>
                      <a:pPr indent="0" lvl="0" marL="0" marR="0" rtl="0" algn="l">
                        <a:lnSpc>
                          <a:spcPct val="100000"/>
                        </a:lnSpc>
                        <a:spcBef>
                          <a:spcPts val="0"/>
                        </a:spcBef>
                        <a:spcAft>
                          <a:spcPts val="0"/>
                        </a:spcAft>
                        <a:buClr>
                          <a:srgbClr val="000000"/>
                        </a:buClr>
                        <a:buSzPts val="1000"/>
                        <a:buFont typeface="Arial"/>
                        <a:buNone/>
                      </a:pPr>
                      <a:r>
                        <a:rPr lang="pl-PL" sz="1000" u="none" cap="none" strike="noStrike"/>
                        <a:t>Skupia się na metrykach takich jak świadomość, rozważanie, preferencje, lojalność i elastyczność cenowa.</a:t>
                      </a:r>
                      <a:endParaRPr sz="1000" u="none" cap="none" strike="noStrike"/>
                    </a:p>
                  </a:txBody>
                  <a:tcPr marT="91425" marB="91425" marR="91425" marL="91425"/>
                </a:tc>
                <a:tc>
                  <a:txBody>
                    <a:bodyPr/>
                    <a:lstStyle/>
                    <a:p>
                      <a:pPr indent="0" lvl="0" marL="0" marR="0" rtl="0" algn="l">
                        <a:lnSpc>
                          <a:spcPct val="100000"/>
                        </a:lnSpc>
                        <a:spcBef>
                          <a:spcPts val="0"/>
                        </a:spcBef>
                        <a:spcAft>
                          <a:spcPts val="0"/>
                        </a:spcAft>
                        <a:buClr>
                          <a:schemeClr val="dk1"/>
                        </a:buClr>
                        <a:buSzPts val="1100"/>
                        <a:buFont typeface="Arial"/>
                        <a:buNone/>
                      </a:pPr>
                      <a:r>
                        <a:rPr lang="pl-PL" sz="1000" u="none" cap="none" strike="noStrike">
                          <a:solidFill>
                            <a:schemeClr val="dk1"/>
                          </a:solidFill>
                        </a:rPr>
                        <a:t>Skupia się na metrykach takich jak testowanie, odwiedziny, zakupy, rejestracja, zwiększenie sprzedaży (całkowitej/na klienta/na sprzedaż), "upselling" i nowi klienci.</a:t>
                      </a:r>
                      <a:endParaRPr sz="1000" u="none" cap="none" strike="noStrike"/>
                    </a:p>
                  </a:txBody>
                  <a:tcPr marT="91425" marB="91425" marR="91425" marL="91425"/>
                </a:tc>
              </a:tr>
              <a:tr h="246875">
                <a:tc>
                  <a:txBody>
                    <a:bodyPr/>
                    <a:lstStyle/>
                    <a:p>
                      <a:pPr indent="0" lvl="0" marL="0" marR="0" rtl="0" algn="l">
                        <a:lnSpc>
                          <a:spcPct val="100000"/>
                        </a:lnSpc>
                        <a:spcBef>
                          <a:spcPts val="0"/>
                        </a:spcBef>
                        <a:spcAft>
                          <a:spcPts val="0"/>
                        </a:spcAft>
                        <a:buClr>
                          <a:srgbClr val="000000"/>
                        </a:buClr>
                        <a:buSzPts val="1000"/>
                        <a:buFont typeface="Arial"/>
                        <a:buNone/>
                      </a:pPr>
                      <a:r>
                        <a:rPr lang="pl-PL" sz="1000" u="none" cap="none" strike="noStrike"/>
                        <a:t>Często bardziej emocjonalna komunikacja mająca na celu stworzenie sympatii i pozytywnych skojarzeń wśród szerszej publiczności.</a:t>
                      </a:r>
                      <a:endParaRPr sz="1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000"/>
                        <a:buFont typeface="Arial"/>
                        <a:buNone/>
                      </a:pPr>
                      <a:r>
                        <a:rPr lang="pl-PL" sz="1000" u="none" cap="none" strike="noStrike"/>
                        <a:t>Często bardziej racjonalna komunikacja mająca na celu skłonienie do działania i poczucie "dobrego zakupu/dobrej decyzji".</a:t>
                      </a:r>
                      <a:endParaRPr sz="1000" u="none" cap="none" strike="noStrike"/>
                    </a:p>
                  </a:txBody>
                  <a:tcPr marT="91425" marB="91425" marR="91425" marL="91425"/>
                </a:tc>
              </a:tr>
              <a:tr h="127000">
                <a:tc>
                  <a:txBody>
                    <a:bodyPr/>
                    <a:lstStyle/>
                    <a:p>
                      <a:pPr indent="0" lvl="0" marL="0" marR="0" rtl="0" algn="l">
                        <a:lnSpc>
                          <a:spcPct val="100000"/>
                        </a:lnSpc>
                        <a:spcBef>
                          <a:spcPts val="0"/>
                        </a:spcBef>
                        <a:spcAft>
                          <a:spcPts val="0"/>
                        </a:spcAft>
                        <a:buClr>
                          <a:srgbClr val="000000"/>
                        </a:buClr>
                        <a:buSzPts val="1000"/>
                        <a:buFont typeface="Arial"/>
                        <a:buNone/>
                      </a:pPr>
                      <a:r>
                        <a:rPr lang="pl-PL" sz="1000" u="none" cap="none" strike="noStrike"/>
                        <a:t>Zwiększa postrzeganą wartość tego, co reprezentuje/ofertuje marka.</a:t>
                      </a:r>
                      <a:endParaRPr sz="1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000"/>
                        <a:buFont typeface="Arial"/>
                        <a:buNone/>
                      </a:pPr>
                      <a:r>
                        <a:rPr lang="pl-PL" sz="1000" u="none" cap="none" strike="noStrike"/>
                        <a:t>Przekształca postrzeganą wartość marki w przychody ze sprzedaży.</a:t>
                      </a:r>
                      <a:endParaRPr sz="1000" u="none" cap="none" strike="noStrike"/>
                    </a:p>
                  </a:txBody>
                  <a:tcPr marT="91425" marB="91425" marR="91425" marL="91425"/>
                </a:tc>
              </a:tr>
            </a:tbl>
          </a:graphicData>
        </a:graphic>
      </p:graphicFrame>
      <p:sp>
        <p:nvSpPr>
          <p:cNvPr id="1191" name="Google Shape;1191;p36"/>
          <p:cNvSpPr txBox="1"/>
          <p:nvPr/>
        </p:nvSpPr>
        <p:spPr>
          <a:xfrm>
            <a:off x="94150" y="1994825"/>
            <a:ext cx="10153800" cy="400200"/>
          </a:xfrm>
          <a:prstGeom prst="rect">
            <a:avLst/>
          </a:prstGeom>
          <a:noFill/>
          <a:ln>
            <a:noFill/>
          </a:ln>
        </p:spPr>
        <p:txBody>
          <a:bodyPr anchorCtr="0" anchor="t" bIns="91425" lIns="91425" spcFirstLastPara="1" rIns="91425" wrap="square" tIns="91425">
            <a:spAutoFit/>
          </a:bodyPr>
          <a:lstStyle/>
          <a:p>
            <a:pPr indent="-285750" lvl="0" marL="285750" marR="0" rtl="0" algn="l">
              <a:lnSpc>
                <a:spcPct val="100000"/>
              </a:lnSpc>
              <a:spcBef>
                <a:spcPts val="0"/>
              </a:spcBef>
              <a:spcAft>
                <a:spcPts val="0"/>
              </a:spcAft>
              <a:buClr>
                <a:srgbClr val="000000"/>
              </a:buClr>
              <a:buSzPts val="1400"/>
              <a:buFont typeface="Arial"/>
              <a:buChar char="•"/>
            </a:pPr>
            <a:r>
              <a:rPr b="1" i="0" lang="pl-PL" sz="1400" u="none" cap="none" strike="noStrike">
                <a:solidFill>
                  <a:srgbClr val="000000"/>
                </a:solidFill>
                <a:latin typeface="Arial"/>
                <a:ea typeface="Arial"/>
                <a:cs typeface="Arial"/>
                <a:sym typeface="Arial"/>
              </a:rPr>
              <a:t>Pomoc w zakwalifikowaniu poszczególnych aktywacji do jednej z dwóch kategorii</a:t>
            </a:r>
            <a:endParaRPr b="1"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5" name="Shape 1195"/>
        <p:cNvGrpSpPr/>
        <p:nvPr/>
      </p:nvGrpSpPr>
      <p:grpSpPr>
        <a:xfrm>
          <a:off x="0" y="0"/>
          <a:ext cx="0" cy="0"/>
          <a:chOff x="0" y="0"/>
          <a:chExt cx="0" cy="0"/>
        </a:xfrm>
      </p:grpSpPr>
      <p:sp>
        <p:nvSpPr>
          <p:cNvPr id="1196" name="Google Shape;1196;p11"/>
          <p:cNvSpPr txBox="1"/>
          <p:nvPr>
            <p:ph idx="1" type="subTitle"/>
          </p:nvPr>
        </p:nvSpPr>
        <p:spPr>
          <a:xfrm>
            <a:off x="902861" y="6387229"/>
            <a:ext cx="6568965" cy="470771"/>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dk1"/>
              </a:buClr>
              <a:buSzPts val="2400"/>
              <a:buNone/>
            </a:pPr>
            <a:r>
              <a:rPr lang="pl-PL" sz="1050">
                <a:solidFill>
                  <a:schemeClr val="lt1"/>
                </a:solidFill>
                <a:latin typeface="Arial"/>
                <a:ea typeface="Arial"/>
                <a:cs typeface="Arial"/>
                <a:sym typeface="Arial"/>
              </a:rPr>
              <a:t>Warszawa, czerwiec 2024</a:t>
            </a:r>
            <a:endParaRPr sz="1050">
              <a:solidFill>
                <a:schemeClr val="lt1"/>
              </a:solidFill>
              <a:latin typeface="Arial"/>
              <a:ea typeface="Arial"/>
              <a:cs typeface="Arial"/>
              <a:sym typeface="Arial"/>
            </a:endParaRPr>
          </a:p>
        </p:txBody>
      </p:sp>
      <p:sp>
        <p:nvSpPr>
          <p:cNvPr id="1197" name="Google Shape;1197;p11"/>
          <p:cNvSpPr txBox="1"/>
          <p:nvPr/>
        </p:nvSpPr>
        <p:spPr>
          <a:xfrm>
            <a:off x="798159" y="3467758"/>
            <a:ext cx="8122529" cy="20620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Group 2 </a:t>
            </a:r>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KPIs definition and revision</a:t>
            </a:r>
            <a:br>
              <a:rPr b="0" i="0" lang="pl-PL" sz="3200" u="none" cap="none" strike="noStrike">
                <a:solidFill>
                  <a:srgbClr val="FFFFFF"/>
                </a:solidFill>
                <a:latin typeface="Arial"/>
                <a:ea typeface="Arial"/>
                <a:cs typeface="Arial"/>
                <a:sym typeface="Arial"/>
              </a:rPr>
            </a:br>
            <a:endParaRPr b="0" i="0" sz="3200" u="none" cap="none" strike="noStrike">
              <a:solidFill>
                <a:srgbClr val="FFFFFF"/>
              </a:solidFill>
              <a:latin typeface="Arial"/>
              <a:ea typeface="Arial"/>
              <a:cs typeface="Arial"/>
              <a:sym typeface="Arial"/>
            </a:endParaRPr>
          </a:p>
        </p:txBody>
      </p:sp>
      <p:sp>
        <p:nvSpPr>
          <p:cNvPr id="1198" name="Google Shape;1198;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l-PL"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
        <p:nvSpPr>
          <p:cNvPr id="1199" name="Google Shape;1199;p11"/>
          <p:cNvSpPr/>
          <p:nvPr/>
        </p:nvSpPr>
        <p:spPr>
          <a:xfrm>
            <a:off x="642715" y="3814681"/>
            <a:ext cx="7807649" cy="768096"/>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Campaign </a:t>
            </a:r>
            <a:r>
              <a:rPr b="0" i="0" lang="pl-PL" sz="1800" u="none" cap="none" strike="noStrike">
                <a:solidFill>
                  <a:srgbClr val="FFFFFF"/>
                </a:solidFill>
                <a:latin typeface="Maven Pro"/>
                <a:ea typeface="Maven Pro"/>
                <a:cs typeface="Maven Pro"/>
                <a:sym typeface="Maven Pro"/>
              </a:rPr>
              <a:t>metrics</a:t>
            </a:r>
            <a:endParaRPr b="0" i="0" sz="1800" u="none" cap="none" strike="noStrike">
              <a:solidFill>
                <a:srgbClr val="FFFFFF"/>
              </a:solidFill>
              <a:latin typeface="Maven Pro"/>
              <a:ea typeface="Maven Pro"/>
              <a:cs typeface="Maven Pro"/>
              <a:sym typeface="Maven Pro"/>
            </a:endParaRPr>
          </a:p>
        </p:txBody>
      </p:sp>
      <p:sp>
        <p:nvSpPr>
          <p:cNvPr id="1200" name="Google Shape;1200;p11"/>
          <p:cNvSpPr/>
          <p:nvPr/>
        </p:nvSpPr>
        <p:spPr>
          <a:xfrm>
            <a:off x="642716" y="4703460"/>
            <a:ext cx="1660850" cy="809296"/>
          </a:xfrm>
          <a:prstGeom prst="roundRect">
            <a:avLst>
              <a:gd fmla="val 16667" name="adj"/>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Campaign observation</a:t>
            </a:r>
            <a:endParaRPr b="0" i="0" sz="1800" u="none" cap="none" strike="noStrike">
              <a:solidFill>
                <a:srgbClr val="FFFFFF"/>
              </a:solidFill>
              <a:latin typeface="Arial"/>
              <a:ea typeface="Arial"/>
              <a:cs typeface="Arial"/>
              <a:sym typeface="Arial"/>
            </a:endParaRPr>
          </a:p>
        </p:txBody>
      </p:sp>
      <p:sp>
        <p:nvSpPr>
          <p:cNvPr id="1201" name="Google Shape;1201;p11"/>
          <p:cNvSpPr/>
          <p:nvPr/>
        </p:nvSpPr>
        <p:spPr>
          <a:xfrm>
            <a:off x="2354438" y="4703460"/>
            <a:ext cx="1970968" cy="809296"/>
          </a:xfrm>
          <a:prstGeom prst="roundRect">
            <a:avLst>
              <a:gd fmla="val 16667" name="adj"/>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Campaign liking</a:t>
            </a:r>
            <a:endParaRPr b="0" i="0" sz="1800" u="none" cap="none" strike="noStrike">
              <a:solidFill>
                <a:srgbClr val="FFFFFF"/>
              </a:solidFill>
              <a:latin typeface="Arial"/>
              <a:ea typeface="Arial"/>
              <a:cs typeface="Arial"/>
              <a:sym typeface="Arial"/>
            </a:endParaRPr>
          </a:p>
        </p:txBody>
      </p:sp>
      <p:sp>
        <p:nvSpPr>
          <p:cNvPr id="1202" name="Google Shape;1202;p11"/>
          <p:cNvSpPr/>
          <p:nvPr/>
        </p:nvSpPr>
        <p:spPr>
          <a:xfrm>
            <a:off x="4376278" y="4706529"/>
            <a:ext cx="1970968" cy="809296"/>
          </a:xfrm>
          <a:prstGeom prst="roundRect">
            <a:avLst>
              <a:gd fmla="val 16667" name="adj"/>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Sender identification/ Brand Awarenss</a:t>
            </a:r>
            <a:endParaRPr b="0" i="0" sz="1800" u="none" cap="none" strike="noStrike">
              <a:solidFill>
                <a:srgbClr val="FFFFFF"/>
              </a:solidFill>
              <a:latin typeface="Arial"/>
              <a:ea typeface="Arial"/>
              <a:cs typeface="Arial"/>
              <a:sym typeface="Arial"/>
            </a:endParaRPr>
          </a:p>
        </p:txBody>
      </p:sp>
      <p:sp>
        <p:nvSpPr>
          <p:cNvPr id="1203" name="Google Shape;1203;p11"/>
          <p:cNvSpPr/>
          <p:nvPr/>
        </p:nvSpPr>
        <p:spPr>
          <a:xfrm>
            <a:off x="6398118" y="4703460"/>
            <a:ext cx="2021840" cy="809296"/>
          </a:xfrm>
          <a:prstGeom prst="roundRect">
            <a:avLst>
              <a:gd fmla="val 16667" name="adj"/>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Brand Lift Crossmediowy</a:t>
            </a:r>
            <a:endParaRPr b="0" i="0" sz="1800" u="none" cap="none" strike="noStrike">
              <a:solidFill>
                <a:srgbClr val="FFFFFF"/>
              </a:solidFill>
              <a:latin typeface="Arial"/>
              <a:ea typeface="Arial"/>
              <a:cs typeface="Arial"/>
              <a:sym typeface="Arial"/>
            </a:endParaRPr>
          </a:p>
        </p:txBody>
      </p:sp>
      <p:sp>
        <p:nvSpPr>
          <p:cNvPr id="1204" name="Google Shape;1204;p11"/>
          <p:cNvSpPr/>
          <p:nvPr/>
        </p:nvSpPr>
        <p:spPr>
          <a:xfrm>
            <a:off x="662597" y="5598069"/>
            <a:ext cx="2382673" cy="809296"/>
          </a:xfrm>
          <a:prstGeom prst="roundRect">
            <a:avLst>
              <a:gd fmla="val 16667" name="adj"/>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Message Undedestanding</a:t>
            </a:r>
            <a:endParaRPr b="0" i="0" sz="1800" u="none" cap="none" strike="noStrike">
              <a:solidFill>
                <a:srgbClr val="FFFFFF"/>
              </a:solidFill>
              <a:latin typeface="Arial"/>
              <a:ea typeface="Arial"/>
              <a:cs typeface="Arial"/>
              <a:sym typeface="Arial"/>
            </a:endParaRPr>
          </a:p>
        </p:txBody>
      </p:sp>
      <p:sp>
        <p:nvSpPr>
          <p:cNvPr id="1205" name="Google Shape;1205;p11"/>
          <p:cNvSpPr/>
          <p:nvPr/>
        </p:nvSpPr>
        <p:spPr>
          <a:xfrm>
            <a:off x="3164363" y="5598069"/>
            <a:ext cx="2382672" cy="809296"/>
          </a:xfrm>
          <a:prstGeom prst="roundRect">
            <a:avLst>
              <a:gd fmla="val 16667" name="adj"/>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Differentiation</a:t>
            </a:r>
            <a:endParaRPr b="0" i="0" sz="1800" u="none" cap="none" strike="noStrike">
              <a:solidFill>
                <a:srgbClr val="FFFFFF"/>
              </a:solidFill>
              <a:latin typeface="Arial"/>
              <a:ea typeface="Arial"/>
              <a:cs typeface="Arial"/>
              <a:sym typeface="Arial"/>
            </a:endParaRPr>
          </a:p>
        </p:txBody>
      </p:sp>
      <p:sp>
        <p:nvSpPr>
          <p:cNvPr id="1206" name="Google Shape;1206;p11"/>
          <p:cNvSpPr/>
          <p:nvPr/>
        </p:nvSpPr>
        <p:spPr>
          <a:xfrm>
            <a:off x="5748528" y="5579171"/>
            <a:ext cx="2617316" cy="809296"/>
          </a:xfrm>
          <a:prstGeom prst="roundRect">
            <a:avLst>
              <a:gd fmla="val 16667" name="adj"/>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0" i="0" lang="pl-PL" sz="1400" u="none" cap="none" strike="noStrike">
                <a:solidFill>
                  <a:srgbClr val="FFFFFF"/>
                </a:solidFill>
                <a:latin typeface="Arial"/>
                <a:ea typeface="Arial"/>
                <a:cs typeface="Arial"/>
                <a:sym typeface="Arial"/>
              </a:rPr>
              <a:t>Efficiency Metrics [CPM,CPC,CPS,CPL,CPA]</a:t>
            </a:r>
            <a:endParaRPr b="0" i="0" sz="1400" u="none" cap="none" strike="noStrike">
              <a:solidFill>
                <a:srgbClr val="FFFFFF"/>
              </a:solidFill>
              <a:latin typeface="Arial"/>
              <a:ea typeface="Arial"/>
              <a:cs typeface="Arial"/>
              <a:sym typeface="Arial"/>
            </a:endParaRPr>
          </a:p>
        </p:txBody>
      </p:sp>
      <p:sp>
        <p:nvSpPr>
          <p:cNvPr id="1207" name="Google Shape;1207;p11"/>
          <p:cNvSpPr txBox="1"/>
          <p:nvPr/>
        </p:nvSpPr>
        <p:spPr>
          <a:xfrm>
            <a:off x="490728" y="1"/>
            <a:ext cx="10515600" cy="832104"/>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0" i="0" lang="pl-PL" sz="4400" u="none" cap="none" strike="noStrike">
                <a:solidFill>
                  <a:srgbClr val="000000"/>
                </a:solidFill>
                <a:latin typeface="Maven Pro"/>
                <a:ea typeface="Maven Pro"/>
                <a:cs typeface="Maven Pro"/>
                <a:sym typeface="Maven Pro"/>
              </a:rPr>
              <a:t>Revised metrics recommendation:</a:t>
            </a:r>
            <a:endParaRPr b="0" i="0" sz="4400" u="none" cap="none" strike="noStrike">
              <a:solidFill>
                <a:srgbClr val="000000"/>
              </a:solidFill>
              <a:latin typeface="Maven Pro"/>
              <a:ea typeface="Maven Pro"/>
              <a:cs typeface="Maven Pro"/>
              <a:sym typeface="Maven Pro"/>
            </a:endParaRPr>
          </a:p>
        </p:txBody>
      </p:sp>
      <p:sp>
        <p:nvSpPr>
          <p:cNvPr id="1208" name="Google Shape;1208;p11"/>
          <p:cNvSpPr txBox="1"/>
          <p:nvPr/>
        </p:nvSpPr>
        <p:spPr>
          <a:xfrm>
            <a:off x="739814" y="2558138"/>
            <a:ext cx="3447529" cy="832104"/>
          </a:xfrm>
          <a:prstGeom prst="rect">
            <a:avLst/>
          </a:prstGeom>
          <a:noFill/>
          <a:ln>
            <a:noFill/>
          </a:ln>
        </p:spPr>
        <p:txBody>
          <a:bodyPr anchorCtr="0" anchor="b" bIns="45700" lIns="91425" spcFirstLastPara="1" rIns="91425" wrap="square" tIns="45700">
            <a:normAutofit fontScale="32500" lnSpcReduction="20000"/>
          </a:bodyPr>
          <a:lstStyle/>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7 KPI </a:t>
            </a:r>
            <a:endParaRPr/>
          </a:p>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(vs 5 w modelu szwedzkim)</a:t>
            </a:r>
            <a:endParaRPr b="0" i="0" sz="6000" u="none" cap="none" strike="noStrike">
              <a:solidFill>
                <a:srgbClr val="000000"/>
              </a:solidFill>
              <a:latin typeface="Maven Pro"/>
              <a:ea typeface="Maven Pro"/>
              <a:cs typeface="Maven Pro"/>
              <a:sym typeface="Maven Pro"/>
            </a:endParaRP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2" name="Shape 1212"/>
        <p:cNvGrpSpPr/>
        <p:nvPr/>
      </p:nvGrpSpPr>
      <p:grpSpPr>
        <a:xfrm>
          <a:off x="0" y="0"/>
          <a:ext cx="0" cy="0"/>
          <a:chOff x="0" y="0"/>
          <a:chExt cx="0" cy="0"/>
        </a:xfrm>
      </p:grpSpPr>
      <p:sp>
        <p:nvSpPr>
          <p:cNvPr id="1213" name="Google Shape;1213;p38"/>
          <p:cNvSpPr txBox="1"/>
          <p:nvPr>
            <p:ph type="title"/>
          </p:nvPr>
        </p:nvSpPr>
        <p:spPr>
          <a:xfrm>
            <a:off x="493985" y="365125"/>
            <a:ext cx="62940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Brand lift crossmediowy</a:t>
            </a:r>
            <a:endParaRPr sz="3200"/>
          </a:p>
        </p:txBody>
      </p:sp>
      <p:pic>
        <p:nvPicPr>
          <p:cNvPr descr="Line arrow: Straight with solid fill" id="1214" name="Google Shape;1214;p38"/>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1215" name="Google Shape;1215;p38"/>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1216" name="Google Shape;1216;p38"/>
          <p:cNvSpPr txBox="1"/>
          <p:nvPr/>
        </p:nvSpPr>
        <p:spPr>
          <a:xfrm>
            <a:off x="391000" y="884225"/>
            <a:ext cx="10420500" cy="5849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1100"/>
              <a:buFont typeface="Arial"/>
              <a:buNone/>
            </a:pPr>
            <a:r>
              <a:rPr b="1" lang="pl-PL" sz="1600"/>
              <a:t>KPI: </a:t>
            </a:r>
            <a:endParaRPr b="1" sz="1600"/>
          </a:p>
          <a:p>
            <a:pPr indent="0" lvl="0" marL="0" marR="0" rtl="0" algn="l">
              <a:lnSpc>
                <a:spcPct val="115000"/>
              </a:lnSpc>
              <a:spcBef>
                <a:spcPts val="1200"/>
              </a:spcBef>
              <a:spcAft>
                <a:spcPts val="0"/>
              </a:spcAft>
              <a:buClr>
                <a:srgbClr val="000000"/>
              </a:buClr>
              <a:buSzPts val="1100"/>
              <a:buFont typeface="Arial"/>
              <a:buNone/>
            </a:pPr>
            <a:r>
              <a:rPr b="1" i="0" lang="pl-PL" sz="1600" u="none" cap="none" strike="noStrike">
                <a:solidFill>
                  <a:srgbClr val="000000"/>
                </a:solidFill>
                <a:latin typeface="Arial"/>
                <a:ea typeface="Arial"/>
                <a:cs typeface="Arial"/>
                <a:sym typeface="Arial"/>
              </a:rPr>
              <a:t>definicja</a:t>
            </a:r>
            <a:r>
              <a:rPr b="0" i="0" lang="pl-PL" sz="1600" u="none" cap="none" strike="noStrike">
                <a:solidFill>
                  <a:srgbClr val="000000"/>
                </a:solidFill>
                <a:latin typeface="Arial"/>
                <a:ea typeface="Arial"/>
                <a:cs typeface="Arial"/>
                <a:sym typeface="Arial"/>
              </a:rPr>
              <a:t>:  badanie mierzące wzrost świadomości marki oraz jej postrzegania wśród konsumentów po przeprowadzeniu kampanii marketingowej lub reklamowej. Główne wskaźniki w badaniu "brand lift" mogą obejmować:</a:t>
            </a:r>
            <a:endParaRPr b="0" i="0" sz="1600" u="none" cap="none" strike="noStrike">
              <a:solidFill>
                <a:srgbClr val="000000"/>
              </a:solidFill>
              <a:latin typeface="Arial"/>
              <a:ea typeface="Arial"/>
              <a:cs typeface="Arial"/>
              <a:sym typeface="Arial"/>
            </a:endParaRPr>
          </a:p>
          <a:p>
            <a:pPr indent="-342900" lvl="0" marL="457200" marR="0" rtl="0" algn="l">
              <a:lnSpc>
                <a:spcPct val="115000"/>
              </a:lnSpc>
              <a:spcBef>
                <a:spcPts val="1200"/>
              </a:spcBef>
              <a:spcAft>
                <a:spcPts val="0"/>
              </a:spcAft>
              <a:buClr>
                <a:srgbClr val="000000"/>
              </a:buClr>
              <a:buSzPts val="1800"/>
              <a:buFont typeface="Arial"/>
              <a:buAutoNum type="arabicPeriod"/>
            </a:pPr>
            <a:r>
              <a:rPr b="1" i="0" lang="pl-PL" sz="1600" u="none" cap="none" strike="noStrike">
                <a:solidFill>
                  <a:srgbClr val="000000"/>
                </a:solidFill>
                <a:latin typeface="Arial"/>
                <a:ea typeface="Arial"/>
                <a:cs typeface="Arial"/>
                <a:sym typeface="Arial"/>
              </a:rPr>
              <a:t>Świadomość marki</a:t>
            </a:r>
            <a:r>
              <a:rPr b="0" i="0" lang="pl-PL" sz="1600" u="none" cap="none" strike="noStrike">
                <a:solidFill>
                  <a:srgbClr val="000000"/>
                </a:solidFill>
                <a:latin typeface="Arial"/>
                <a:ea typeface="Arial"/>
                <a:cs typeface="Arial"/>
                <a:sym typeface="Arial"/>
              </a:rPr>
              <a:t> - Ilu konsumentów rozpoznaje markę po kampanii.</a:t>
            </a:r>
            <a:endParaRPr b="0" i="0" sz="16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1" i="0" lang="pl-PL" sz="1600" u="none" cap="none" strike="noStrike">
                <a:solidFill>
                  <a:srgbClr val="000000"/>
                </a:solidFill>
                <a:latin typeface="Arial"/>
                <a:ea typeface="Arial"/>
                <a:cs typeface="Arial"/>
                <a:sym typeface="Arial"/>
              </a:rPr>
              <a:t>Wzrost znajomości marki</a:t>
            </a:r>
            <a:r>
              <a:rPr b="0" i="0" lang="pl-PL" sz="1600" u="none" cap="none" strike="noStrike">
                <a:solidFill>
                  <a:srgbClr val="000000"/>
                </a:solidFill>
                <a:latin typeface="Arial"/>
                <a:ea typeface="Arial"/>
                <a:cs typeface="Arial"/>
                <a:sym typeface="Arial"/>
              </a:rPr>
              <a:t> - Zmiana w liczbie konsumentów, którzy wcześniej nie znali marki, a teraz ją rozpoznają.</a:t>
            </a:r>
            <a:endParaRPr b="0" i="0" sz="1600" u="none" cap="none" strike="noStrike">
              <a:solidFill>
                <a:srgbClr val="000000"/>
              </a:solidFill>
              <a:latin typeface="Arial"/>
              <a:ea typeface="Arial"/>
              <a:cs typeface="Arial"/>
              <a:sym typeface="Arial"/>
            </a:endParaRPr>
          </a:p>
          <a:p>
            <a:pPr indent="0" lvl="0" marL="457200" marR="0" rtl="0" algn="l">
              <a:lnSpc>
                <a:spcPct val="115000"/>
              </a:lnSpc>
              <a:spcBef>
                <a:spcPts val="1200"/>
              </a:spcBef>
              <a:spcAft>
                <a:spcPts val="0"/>
              </a:spcAft>
              <a:buClr>
                <a:srgbClr val="000000"/>
              </a:buClr>
              <a:buSzPts val="1600"/>
              <a:buFont typeface="Arial"/>
              <a:buNone/>
            </a:pPr>
            <a:r>
              <a:rPr b="0" i="0" lang="pl-PL" sz="1600" u="none" cap="none" strike="noStrike">
                <a:solidFill>
                  <a:srgbClr val="000000"/>
                </a:solidFill>
                <a:latin typeface="Arial"/>
                <a:ea typeface="Arial"/>
                <a:cs typeface="Arial"/>
                <a:sym typeface="Arial"/>
              </a:rPr>
              <a:t>W przypadku dłuższych kampanii, w badaniach long-term: :</a:t>
            </a:r>
            <a:endParaRPr b="0" i="0" sz="1600" u="none" cap="none" strike="noStrike">
              <a:solidFill>
                <a:srgbClr val="000000"/>
              </a:solidFill>
              <a:latin typeface="Arial"/>
              <a:ea typeface="Arial"/>
              <a:cs typeface="Arial"/>
              <a:sym typeface="Arial"/>
            </a:endParaRPr>
          </a:p>
          <a:p>
            <a:pPr indent="-342900" lvl="0" marL="457200" marR="0" rtl="0" algn="l">
              <a:lnSpc>
                <a:spcPct val="115000"/>
              </a:lnSpc>
              <a:spcBef>
                <a:spcPts val="1200"/>
              </a:spcBef>
              <a:spcAft>
                <a:spcPts val="0"/>
              </a:spcAft>
              <a:buClr>
                <a:srgbClr val="000000"/>
              </a:buClr>
              <a:buSzPts val="1800"/>
              <a:buFont typeface="Arial"/>
              <a:buAutoNum type="arabicPeriod"/>
            </a:pPr>
            <a:r>
              <a:rPr b="1" i="0" lang="pl-PL" sz="1600" u="none" cap="none" strike="noStrike">
                <a:solidFill>
                  <a:srgbClr val="000000"/>
                </a:solidFill>
                <a:latin typeface="Arial"/>
                <a:ea typeface="Arial"/>
                <a:cs typeface="Arial"/>
                <a:sym typeface="Arial"/>
              </a:rPr>
              <a:t>Postrzeganie marki</a:t>
            </a:r>
            <a:r>
              <a:rPr b="0" i="0" lang="pl-PL" sz="1600" u="none" cap="none" strike="noStrike">
                <a:solidFill>
                  <a:srgbClr val="000000"/>
                </a:solidFill>
                <a:latin typeface="Arial"/>
                <a:ea typeface="Arial"/>
                <a:cs typeface="Arial"/>
                <a:sym typeface="Arial"/>
              </a:rPr>
              <a:t> - Jak zmienia się opinia konsumentów na temat marki po kampanii.</a:t>
            </a:r>
            <a:endParaRPr b="0" i="0" sz="16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1" i="0" lang="pl-PL" sz="1600" u="none" cap="none" strike="noStrike">
                <a:solidFill>
                  <a:srgbClr val="000000"/>
                </a:solidFill>
                <a:latin typeface="Arial"/>
                <a:ea typeface="Arial"/>
                <a:cs typeface="Arial"/>
                <a:sym typeface="Arial"/>
              </a:rPr>
              <a:t>Rozważanie zakupu</a:t>
            </a:r>
            <a:r>
              <a:rPr b="0" i="0" lang="pl-PL" sz="1600" u="none" cap="none" strike="noStrike">
                <a:solidFill>
                  <a:srgbClr val="000000"/>
                </a:solidFill>
                <a:latin typeface="Arial"/>
                <a:ea typeface="Arial"/>
                <a:cs typeface="Arial"/>
                <a:sym typeface="Arial"/>
              </a:rPr>
              <a:t> - Ilu konsumentów rozważa zakup produktów lub usług marki po kampanii.</a:t>
            </a:r>
            <a:endParaRPr b="0" i="0" sz="16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Arial"/>
              <a:buAutoNum type="arabicPeriod"/>
            </a:pPr>
            <a:r>
              <a:rPr b="1" i="0" lang="pl-PL" sz="1600" u="none" cap="none" strike="noStrike">
                <a:solidFill>
                  <a:srgbClr val="000000"/>
                </a:solidFill>
                <a:latin typeface="Arial"/>
                <a:ea typeface="Arial"/>
                <a:cs typeface="Arial"/>
                <a:sym typeface="Arial"/>
              </a:rPr>
              <a:t>Preferencje marki</a:t>
            </a:r>
            <a:r>
              <a:rPr b="0" i="0" lang="pl-PL" sz="1600" u="none" cap="none" strike="noStrike">
                <a:solidFill>
                  <a:srgbClr val="000000"/>
                </a:solidFill>
                <a:latin typeface="Arial"/>
                <a:ea typeface="Arial"/>
                <a:cs typeface="Arial"/>
                <a:sym typeface="Arial"/>
              </a:rPr>
              <a:t> - Jak zmienia się preferencja konsumentów wobec marki w porównaniu z konkurencją.</a:t>
            </a:r>
            <a:endParaRPr b="0" i="0" sz="1600" u="none" cap="none" strike="noStrike">
              <a:solidFill>
                <a:srgbClr val="000000"/>
              </a:solidFill>
              <a:latin typeface="Arial"/>
              <a:ea typeface="Arial"/>
              <a:cs typeface="Arial"/>
              <a:sym typeface="Arial"/>
            </a:endParaRPr>
          </a:p>
          <a:p>
            <a:pPr indent="0" lvl="0" marL="457200" marR="0" rtl="0" algn="l">
              <a:lnSpc>
                <a:spcPct val="115000"/>
              </a:lnSpc>
              <a:spcBef>
                <a:spcPts val="1200"/>
              </a:spcBef>
              <a:spcAft>
                <a:spcPts val="0"/>
              </a:spcAft>
              <a:buClr>
                <a:srgbClr val="000000"/>
              </a:buClr>
              <a:buSzPts val="1600"/>
              <a:buFont typeface="Arial"/>
              <a:buNone/>
            </a:pPr>
            <a:r>
              <a:rPr b="1" i="0" lang="pl-PL" sz="1600" u="none" cap="none" strike="noStrike">
                <a:solidFill>
                  <a:srgbClr val="000000"/>
                </a:solidFill>
                <a:latin typeface="Arial"/>
                <a:ea typeface="Arial"/>
                <a:cs typeface="Arial"/>
                <a:sym typeface="Arial"/>
              </a:rPr>
              <a:t>metryka</a:t>
            </a:r>
            <a:r>
              <a:rPr b="0" i="0" lang="pl-PL" sz="1600" u="none" cap="none" strike="noStrike">
                <a:solidFill>
                  <a:srgbClr val="000000"/>
                </a:solidFill>
                <a:latin typeface="Arial"/>
                <a:ea typeface="Arial"/>
                <a:cs typeface="Arial"/>
                <a:sym typeface="Arial"/>
              </a:rPr>
              <a:t>: % respondentów / dynamika wzrostu % respondentów</a:t>
            </a:r>
            <a:endParaRPr b="0" i="0" sz="1600" u="none" cap="none" strike="noStrike">
              <a:solidFill>
                <a:srgbClr val="000000"/>
              </a:solidFill>
              <a:latin typeface="Arial"/>
              <a:ea typeface="Arial"/>
              <a:cs typeface="Arial"/>
              <a:sym typeface="Arial"/>
            </a:endParaRPr>
          </a:p>
          <a:p>
            <a:pPr indent="0" lvl="0" marL="457200" marR="0" rtl="0" algn="l">
              <a:lnSpc>
                <a:spcPct val="115000"/>
              </a:lnSpc>
              <a:spcBef>
                <a:spcPts val="1200"/>
              </a:spcBef>
              <a:spcAft>
                <a:spcPts val="0"/>
              </a:spcAft>
              <a:buClr>
                <a:srgbClr val="000000"/>
              </a:buClr>
              <a:buSzPts val="1600"/>
              <a:buFont typeface="Arial"/>
              <a:buNone/>
            </a:pPr>
            <a:r>
              <a:rPr b="1" i="0" lang="pl-PL" sz="1600" u="none" cap="none" strike="noStrike">
                <a:solidFill>
                  <a:srgbClr val="000000"/>
                </a:solidFill>
                <a:latin typeface="Arial"/>
                <a:ea typeface="Arial"/>
                <a:cs typeface="Arial"/>
                <a:sym typeface="Arial"/>
              </a:rPr>
              <a:t>przełożenie na biznes</a:t>
            </a:r>
            <a:r>
              <a:rPr b="0" i="0" lang="pl-PL" sz="1600" u="none" cap="none" strike="noStrike">
                <a:solidFill>
                  <a:srgbClr val="000000"/>
                </a:solidFill>
                <a:latin typeface="Arial"/>
                <a:ea typeface="Arial"/>
                <a:cs typeface="Arial"/>
                <a:sym typeface="Arial"/>
              </a:rPr>
              <a:t>: jak działania reklamowe przygotowują podwaliny pod generowanie sprzedaży/wzrostu sprzedaży poprzez wzmacnianie znajomości i/oraz preferencji w stosunku do naszej marki,  w danej kategorii  </a:t>
            </a:r>
            <a:endParaRPr b="0" i="0" sz="1050" u="none" cap="none" strike="noStrike">
              <a:solidFill>
                <a:srgbClr val="000000"/>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050"/>
              <a:buFont typeface="Arial"/>
              <a:buNone/>
            </a:pPr>
            <a:r>
              <a:rPr b="0" i="0" lang="pl-PL" sz="1050" u="none" cap="none" strike="noStrike">
                <a:solidFill>
                  <a:srgbClr val="000000"/>
                </a:solidFill>
                <a:latin typeface="Arial"/>
                <a:ea typeface="Arial"/>
                <a:cs typeface="Arial"/>
                <a:sym typeface="Arial"/>
              </a:rPr>
              <a:t>Komentarz: sprawą deliktaną wobec dostwców/mediów jest nacisk na badanie </a:t>
            </a:r>
            <a:r>
              <a:rPr b="1" i="0" lang="pl-PL" sz="1050" u="sng" cap="none" strike="noStrike">
                <a:solidFill>
                  <a:srgbClr val="000000"/>
                </a:solidFill>
                <a:latin typeface="Arial"/>
                <a:ea typeface="Arial"/>
                <a:cs typeface="Arial"/>
                <a:sym typeface="Arial"/>
              </a:rPr>
              <a:t>cross-mediowe, </a:t>
            </a:r>
            <a:endParaRPr b="1" i="0" sz="1050" u="sng"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0" name="Shape 1220"/>
        <p:cNvGrpSpPr/>
        <p:nvPr/>
      </p:nvGrpSpPr>
      <p:grpSpPr>
        <a:xfrm>
          <a:off x="0" y="0"/>
          <a:ext cx="0" cy="0"/>
          <a:chOff x="0" y="0"/>
          <a:chExt cx="0" cy="0"/>
        </a:xfrm>
      </p:grpSpPr>
      <p:sp>
        <p:nvSpPr>
          <p:cNvPr id="1221" name="Google Shape;1221;p39"/>
          <p:cNvSpPr txBox="1"/>
          <p:nvPr>
            <p:ph type="title"/>
          </p:nvPr>
        </p:nvSpPr>
        <p:spPr>
          <a:xfrm>
            <a:off x="493985" y="365125"/>
            <a:ext cx="62940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Campaign observation - ad recall</a:t>
            </a:r>
            <a:endParaRPr sz="3200"/>
          </a:p>
        </p:txBody>
      </p:sp>
      <p:pic>
        <p:nvPicPr>
          <p:cNvPr descr="Line arrow: Straight with solid fill" id="1222" name="Google Shape;1222;p39"/>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1223" name="Google Shape;1223;p39"/>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1224" name="Google Shape;1224;p39"/>
          <p:cNvSpPr txBox="1"/>
          <p:nvPr/>
        </p:nvSpPr>
        <p:spPr>
          <a:xfrm>
            <a:off x="283875" y="928050"/>
            <a:ext cx="9593700" cy="4048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definicja:</a:t>
            </a:r>
            <a:r>
              <a:rPr b="0" i="0" lang="pl-PL" sz="2800" u="none" cap="none" strike="noStrike">
                <a:solidFill>
                  <a:srgbClr val="000000"/>
                </a:solidFill>
                <a:latin typeface="Calibri"/>
                <a:ea typeface="Calibri"/>
                <a:cs typeface="Calibri"/>
                <a:sym typeface="Calibri"/>
              </a:rPr>
              <a:t> odsetek respondentów którzy twierdzą, że widzieli/słyszeli  konkretną kampanię lub reklamę.</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300"/>
              <a:buFont typeface="Arial"/>
              <a:buNone/>
            </a:pPr>
            <a:r>
              <a:rPr b="0" i="0" lang="pl-PL" sz="1300" u="none" cap="none" strike="noStrike">
                <a:solidFill>
                  <a:srgbClr val="000000"/>
                </a:solidFill>
                <a:latin typeface="Calibri"/>
                <a:ea typeface="Calibri"/>
                <a:cs typeface="Calibri"/>
                <a:sym typeface="Calibri"/>
              </a:rPr>
              <a:t>Metryka ta jest również istotna do mierzenia nie tylko reklamy ale również , działań PR, wydarzeń czy aktywności w mediach społecznościowych. </a:t>
            </a:r>
            <a:endParaRPr b="0" i="0" sz="13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Metryka</a:t>
            </a:r>
            <a:r>
              <a:rPr b="0" i="0" lang="pl-PL" sz="2800" u="none" cap="none" strike="noStrike">
                <a:solidFill>
                  <a:srgbClr val="000000"/>
                </a:solidFill>
                <a:latin typeface="Calibri"/>
                <a:ea typeface="Calibri"/>
                <a:cs typeface="Calibri"/>
                <a:sym typeface="Calibri"/>
              </a:rPr>
              <a:t>: % respondentów</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900"/>
              <a:buFont typeface="Arial"/>
              <a:buNone/>
            </a:pPr>
            <a:r>
              <a:rPr b="0" i="0" lang="pl-PL" sz="1900" u="none" cap="none" strike="noStrike">
                <a:solidFill>
                  <a:srgbClr val="000000"/>
                </a:solidFill>
                <a:latin typeface="Calibri"/>
                <a:ea typeface="Calibri"/>
                <a:cs typeface="Calibri"/>
                <a:sym typeface="Calibri"/>
              </a:rPr>
              <a:t>informacje dodatkowe:  Powinno być zadawane jako pytanie wspomagane prezentacja materiału reklamowego. Jeśli pytanie jest zadawane jako otwarte, istnieje większe ryzyko, że odpowiedzi będą się nakładać z poziomem ogólnej świadomości marki.</a:t>
            </a:r>
            <a:endParaRPr b="0" i="0" sz="19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Przełożenie na biznes</a:t>
            </a:r>
            <a:r>
              <a:rPr b="0" i="0" lang="pl-PL" sz="2800" u="none" cap="none" strike="noStrike">
                <a:solidFill>
                  <a:srgbClr val="000000"/>
                </a:solidFill>
                <a:latin typeface="Calibri"/>
                <a:ea typeface="Calibri"/>
                <a:cs typeface="Calibri"/>
                <a:sym typeface="Calibri"/>
              </a:rPr>
              <a:t>: zwiększenie odsetka osób świadomych benefitów produktu</a:t>
            </a:r>
            <a:endParaRPr b="0" i="0" sz="2800" u="none" cap="none" strike="noStrike">
              <a:solidFill>
                <a:srgbClr val="000000"/>
              </a:solidFill>
              <a:latin typeface="Calibri"/>
              <a:ea typeface="Calibri"/>
              <a:cs typeface="Calibri"/>
              <a:sym typeface="Calibri"/>
            </a:endParaRP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8" name="Shape 1228"/>
        <p:cNvGrpSpPr/>
        <p:nvPr/>
      </p:nvGrpSpPr>
      <p:grpSpPr>
        <a:xfrm>
          <a:off x="0" y="0"/>
          <a:ext cx="0" cy="0"/>
          <a:chOff x="0" y="0"/>
          <a:chExt cx="0" cy="0"/>
        </a:xfrm>
      </p:grpSpPr>
      <p:sp>
        <p:nvSpPr>
          <p:cNvPr id="1229" name="Google Shape;1229;p14"/>
          <p:cNvSpPr txBox="1"/>
          <p:nvPr>
            <p:ph type="title"/>
          </p:nvPr>
        </p:nvSpPr>
        <p:spPr>
          <a:xfrm>
            <a:off x="493985" y="365125"/>
            <a:ext cx="62940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Campaign liking</a:t>
            </a:r>
            <a:endParaRPr sz="3200"/>
          </a:p>
          <a:p>
            <a:pPr indent="0" lvl="0" marL="0" rtl="0" algn="l">
              <a:lnSpc>
                <a:spcPct val="90000"/>
              </a:lnSpc>
              <a:spcBef>
                <a:spcPts val="0"/>
              </a:spcBef>
              <a:spcAft>
                <a:spcPts val="0"/>
              </a:spcAft>
              <a:buClr>
                <a:schemeClr val="dk1"/>
              </a:buClr>
              <a:buSzPts val="1800"/>
              <a:buNone/>
            </a:pPr>
            <a:r>
              <a:t/>
            </a:r>
            <a:endParaRPr sz="3200"/>
          </a:p>
        </p:txBody>
      </p:sp>
      <p:pic>
        <p:nvPicPr>
          <p:cNvPr descr="Line arrow: Straight with solid fill" id="1230" name="Google Shape;1230;p14"/>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1231" name="Google Shape;1231;p14"/>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1232" name="Google Shape;1232;p14"/>
          <p:cNvSpPr txBox="1"/>
          <p:nvPr/>
        </p:nvSpPr>
        <p:spPr>
          <a:xfrm>
            <a:off x="639223" y="1406894"/>
            <a:ext cx="7082400" cy="54798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Definicja: % badanych, którzy w badaniu odpowiedzą na pytanie trackingu reklamy: “jak bardzo Pani/Panu podobałą się reklama?”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Ocenie podlega % odpowiedzi Top 2 Box: Bardzo się podobała, podobała się</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Metodologia: Badanie ilościowe w panelu (np. online Ariadna)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Grupa badawcza dla celów ustanowienia benchmarku: w grupie ALL 16-59. Benchmark: reklamy emitowane w Polsce oraz na podkategorie (w przypadku zebrania poolu do porównania): CPG, banking, auto-moto, podróże, telekomy,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 Ważne - nie uważam, że to jest KPI, który wpiszemy jako“must”, ponieważ nie ma możliwości monitorowania go jak inne parametry, które możemy mierzyć dla rynku mediowego. Zazwyczaj każda firma robi trackingi przed/po, ale ten KPI jest istotny w kontekście wewnętrznych danych każdej firmy.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Może służyć jako ustandaryzowany element oceny porównawczej skuteczności reklamy w konkursach (np. EFFiE), biorąc pod uwagę wyniki, które każda zgłoszona kampania osiąga. Pod warunkiem oczywiście, że zostanie on wpisany jako wymagany KPI.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2BB45F"/>
                </a:solidFill>
                <a:latin typeface="Arial"/>
                <a:ea typeface="Arial"/>
                <a:cs typeface="Arial"/>
                <a:sym typeface="Arial"/>
              </a:rPr>
              <a:t>Iza komentarz: mam wrażenie ze duza czesc wskażników w tym modelu nie jest edostępna ot tak a jedynie w badaniach - moje rozumienie mofelu jest takie ze to jest pewnego rodzaju guideline w co powienienes sie zaopatrzyc marketerze, w jakie badania ewernt. zainwestować a jakie wskażniki moze nie beda dla Ciebie istotne - przeglad wszelki waznych wskażników po to, aby móc zrewidować ich przydatnosc biorąc pod uwagę charakter danej kategorii i wszelkie prawa nia rządzące</a:t>
            </a:r>
            <a:endParaRPr b="0" i="0" sz="1400" u="none" cap="none" strike="noStrike">
              <a:solidFill>
                <a:srgbClr val="2BB45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6" name="Shape 1236"/>
        <p:cNvGrpSpPr/>
        <p:nvPr/>
      </p:nvGrpSpPr>
      <p:grpSpPr>
        <a:xfrm>
          <a:off x="0" y="0"/>
          <a:ext cx="0" cy="0"/>
          <a:chOff x="0" y="0"/>
          <a:chExt cx="0" cy="0"/>
        </a:xfrm>
      </p:grpSpPr>
      <p:sp>
        <p:nvSpPr>
          <p:cNvPr id="1237" name="Google Shape;1237;g2ecf2e87548_0_0"/>
          <p:cNvSpPr/>
          <p:nvPr>
            <p:ph idx="2" type="pic"/>
          </p:nvPr>
        </p:nvSpPr>
        <p:spPr>
          <a:xfrm>
            <a:off x="0" y="2"/>
            <a:ext cx="12192000" cy="6858000"/>
          </a:xfrm>
          <a:prstGeom prst="rect">
            <a:avLst/>
          </a:prstGeom>
        </p:spPr>
      </p:sp>
      <p:sp>
        <p:nvSpPr>
          <p:cNvPr id="1238" name="Google Shape;1238;g2ecf2e87548_0_0"/>
          <p:cNvSpPr txBox="1"/>
          <p:nvPr>
            <p:ph type="title"/>
          </p:nvPr>
        </p:nvSpPr>
        <p:spPr>
          <a:xfrm>
            <a:off x="493985" y="365125"/>
            <a:ext cx="6294000" cy="1325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39" name="Google Shape;1239;g2ecf2e87548_0_0"/>
          <p:cNvSpPr txBox="1"/>
          <p:nvPr>
            <p:ph idx="1" type="body"/>
          </p:nvPr>
        </p:nvSpPr>
        <p:spPr>
          <a:xfrm>
            <a:off x="493986" y="2829261"/>
            <a:ext cx="5108100" cy="34482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3" name="Shape 1243"/>
        <p:cNvGrpSpPr/>
        <p:nvPr/>
      </p:nvGrpSpPr>
      <p:grpSpPr>
        <a:xfrm>
          <a:off x="0" y="0"/>
          <a:ext cx="0" cy="0"/>
          <a:chOff x="0" y="0"/>
          <a:chExt cx="0" cy="0"/>
        </a:xfrm>
      </p:grpSpPr>
      <p:sp>
        <p:nvSpPr>
          <p:cNvPr id="1244" name="Google Shape;1244;p19"/>
          <p:cNvSpPr txBox="1"/>
          <p:nvPr>
            <p:ph type="title"/>
          </p:nvPr>
        </p:nvSpPr>
        <p:spPr>
          <a:xfrm>
            <a:off x="493985" y="365125"/>
            <a:ext cx="62940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Sender identification (brand awareness)</a:t>
            </a:r>
            <a:endParaRPr sz="3200"/>
          </a:p>
        </p:txBody>
      </p:sp>
      <p:pic>
        <p:nvPicPr>
          <p:cNvPr descr="Line arrow: Straight with solid fill" id="1245" name="Google Shape;1245;p19"/>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1246" name="Google Shape;1246;p19"/>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1247" name="Google Shape;1247;p19"/>
          <p:cNvSpPr txBox="1"/>
          <p:nvPr/>
        </p:nvSpPr>
        <p:spPr>
          <a:xfrm>
            <a:off x="286200" y="1613750"/>
            <a:ext cx="8035200" cy="4247286"/>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pl-PL" sz="1600" u="none" cap="none" strike="noStrike">
                <a:solidFill>
                  <a:srgbClr val="000000"/>
                </a:solidFill>
                <a:latin typeface="Arial"/>
                <a:ea typeface="Arial"/>
                <a:cs typeface="Arial"/>
                <a:sym typeface="Arial"/>
              </a:rPr>
              <a:t>Definicja</a:t>
            </a:r>
            <a:r>
              <a:rPr b="0" i="0" lang="pl-PL" sz="1600" u="none" cap="none" strike="noStrike">
                <a:solidFill>
                  <a:srgbClr val="000000"/>
                </a:solidFill>
                <a:latin typeface="Arial"/>
                <a:ea typeface="Arial"/>
                <a:cs typeface="Arial"/>
                <a:sym typeface="Arial"/>
              </a:rPr>
              <a:t>: % respondentów, którzy prawidłowo zidentyfikowali reklamodawcę po kontakcie  komunikacją/reklamą (w badaniu logo nadawcy powinno być ukryte)</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000"/>
              <a:buFont typeface="Arial"/>
              <a:buChar char="•"/>
            </a:pPr>
            <a:r>
              <a:rPr b="1" i="0" lang="pl-PL" sz="1600" u="none" cap="none" strike="noStrike">
                <a:solidFill>
                  <a:srgbClr val="000000"/>
                </a:solidFill>
                <a:latin typeface="Arial"/>
                <a:ea typeface="Arial"/>
                <a:cs typeface="Arial"/>
                <a:sym typeface="Arial"/>
              </a:rPr>
              <a:t>Metryka</a:t>
            </a:r>
            <a:r>
              <a:rPr b="0" i="0" lang="pl-PL" sz="1600" u="none" cap="none" strike="noStrike">
                <a:solidFill>
                  <a:srgbClr val="000000"/>
                </a:solidFill>
                <a:latin typeface="Arial"/>
                <a:ea typeface="Arial"/>
                <a:cs typeface="Arial"/>
                <a:sym typeface="Arial"/>
              </a:rPr>
              <a:t>- % respondentów w dedykowanym badaniu, którzy prawidłowo zidentyfikowali nadawcę</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000"/>
              <a:buFont typeface="Arial"/>
              <a:buChar char="•"/>
            </a:pPr>
            <a:r>
              <a:rPr b="0" i="0" lang="pl-PL" sz="1600" u="none" cap="none" strike="noStrike">
                <a:solidFill>
                  <a:srgbClr val="000000"/>
                </a:solidFill>
                <a:latin typeface="Arial"/>
                <a:ea typeface="Arial"/>
                <a:cs typeface="Arial"/>
                <a:sym typeface="Arial"/>
              </a:rPr>
              <a:t>Metodologia badania- należy zadawać pytanie otwarte, w którym respondent wskazuje markę. </a:t>
            </a:r>
            <a:endParaRPr b="0" i="1" sz="1600" u="none" cap="none" strike="noStrike">
              <a:solidFill>
                <a:srgbClr val="FF003C"/>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Calibri"/>
                <a:ea typeface="Calibri"/>
                <a:cs typeface="Calibri"/>
                <a:sym typeface="Calibri"/>
              </a:rPr>
              <a:t>metryka szczególnie ważna dla mniejszych marek, dla których brak właściwej identyfikacji może skutkować korzyściami dla lidera kategorii zamiast reklamowanej marce)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pl-PL" sz="1800" u="none" cap="none" strike="noStrike">
                <a:solidFill>
                  <a:srgbClr val="000000"/>
                </a:solidFill>
                <a:latin typeface="Calibri"/>
                <a:ea typeface="Calibri"/>
                <a:cs typeface="Calibri"/>
                <a:sym typeface="Calibri"/>
              </a:rPr>
              <a:t>przełożenie na biznes: </a:t>
            </a:r>
            <a:r>
              <a:rPr b="0" i="0" lang="pl-PL" sz="2000" u="none" cap="none" strike="noStrike">
                <a:solidFill>
                  <a:srgbClr val="000000"/>
                </a:solidFill>
                <a:latin typeface="Calibri"/>
                <a:ea typeface="Calibri"/>
                <a:cs typeface="Calibri"/>
                <a:sym typeface="Calibri"/>
              </a:rPr>
              <a:t> </a:t>
            </a:r>
            <a:r>
              <a:rPr b="0" i="0" lang="pl-PL" sz="1400" u="none" cap="none" strike="noStrike">
                <a:solidFill>
                  <a:srgbClr val="000000"/>
                </a:solidFill>
                <a:latin typeface="Arial"/>
                <a:ea typeface="Arial"/>
                <a:cs typeface="Arial"/>
                <a:sym typeface="Arial"/>
              </a:rPr>
              <a:t>jak działania reklamowe przygotowują podwaliny pod generowanie sprzedaży/wzrostu sprzedaży poprzez wzmacnianie znajomości i/oraz preferencji w stosunku do naszej marki,  w danej kategorii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1" lang="pl-PL" sz="1400" u="none" cap="none" strike="noStrike">
                <a:solidFill>
                  <a:srgbClr val="000000"/>
                </a:solidFill>
                <a:latin typeface="Calibri"/>
                <a:ea typeface="Calibri"/>
                <a:cs typeface="Calibri"/>
                <a:sym typeface="Calibri"/>
              </a:rPr>
              <a:t>komentarz techniczny: zastanawiam sie czy w konsutacjach z firmami badawczymi mozna ten wskaźnik jakos “ładniej” opisać jako wystandaryzowane pytanie/a</a:t>
            </a:r>
            <a:endParaRPr b="0" i="1" sz="1400" u="none" cap="none" strike="noStrike">
              <a:solidFill>
                <a:srgbClr val="000000"/>
              </a:solidFill>
              <a:latin typeface="Calibri"/>
              <a:ea typeface="Calibri"/>
              <a:cs typeface="Calibri"/>
              <a:sym typeface="Calibri"/>
            </a:endParaRP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1" name="Shape 1251"/>
        <p:cNvGrpSpPr/>
        <p:nvPr/>
      </p:nvGrpSpPr>
      <p:grpSpPr>
        <a:xfrm>
          <a:off x="0" y="0"/>
          <a:ext cx="0" cy="0"/>
          <a:chOff x="0" y="0"/>
          <a:chExt cx="0" cy="0"/>
        </a:xfrm>
      </p:grpSpPr>
      <p:sp>
        <p:nvSpPr>
          <p:cNvPr id="1252" name="Google Shape;1252;p191"/>
          <p:cNvSpPr txBox="1"/>
          <p:nvPr>
            <p:ph type="title"/>
          </p:nvPr>
        </p:nvSpPr>
        <p:spPr>
          <a:xfrm>
            <a:off x="493985" y="365125"/>
            <a:ext cx="62940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Message understanding</a:t>
            </a:r>
            <a:endParaRPr sz="3200"/>
          </a:p>
        </p:txBody>
      </p:sp>
      <p:pic>
        <p:nvPicPr>
          <p:cNvPr descr="Line arrow: Straight with solid fill" id="1253" name="Google Shape;1253;p191"/>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1254" name="Google Shape;1254;p191"/>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1255" name="Google Shape;1255;p191"/>
          <p:cNvSpPr txBox="1"/>
          <p:nvPr/>
        </p:nvSpPr>
        <p:spPr>
          <a:xfrm>
            <a:off x="639223" y="1406894"/>
            <a:ext cx="7082400" cy="39711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Definicja: % badanych, którzy w badaniu odpowiedzą na pytanie trackingu reklamy: “jaki był przekaz reklamy?”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Pytanie otwarte, ocenie podlega % respondentów, którzy prawidłowo opisali przekaz reklamy.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Metodologia: Badanie ilościowe w panelu (np. online Ariadna)</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Grupa badawcza dla celów ustanowienia benchmarku: w grupie ALL 16-59. Benchmark: reklamy emitowane w Polsce oraz na podkategorie (w przypadku zebrania poolu do porównania): CPG, banking, auto-moto, podróże, telekomy,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 Ważne - ponownie nie uważam, że to jest KPI, który wpiszemy jako“must”, ponieważ nie ma możliwości monitorowania go jak inne parametry na poziomie rynku mediowego (np. GRP). Ten KPI jest istotny tylko w kontekście wewnętrznych danych każdej firmy.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Może służyć jako ustandaryzowany element oceny skuteczności reklamy w konkursach (np. EFFiE), gdzie biorąc pod uwagę inne kampanie biorące udział w konkursie może je porównywać poprzez wyniki, które każda osiąga. Pod warunkiem oczywiście, że zostanie on wpisany jako wymagany KPI.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9" name="Shape 1259"/>
        <p:cNvGrpSpPr/>
        <p:nvPr/>
      </p:nvGrpSpPr>
      <p:grpSpPr>
        <a:xfrm>
          <a:off x="0" y="0"/>
          <a:ext cx="0" cy="0"/>
          <a:chOff x="0" y="0"/>
          <a:chExt cx="0" cy="0"/>
        </a:xfrm>
      </p:grpSpPr>
      <p:sp>
        <p:nvSpPr>
          <p:cNvPr id="1260" name="Google Shape;1260;p192"/>
          <p:cNvSpPr txBox="1"/>
          <p:nvPr>
            <p:ph type="title"/>
          </p:nvPr>
        </p:nvSpPr>
        <p:spPr>
          <a:xfrm>
            <a:off x="493985" y="365125"/>
            <a:ext cx="62940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Differentiation</a:t>
            </a:r>
            <a:endParaRPr sz="1400"/>
          </a:p>
        </p:txBody>
      </p:sp>
      <p:pic>
        <p:nvPicPr>
          <p:cNvPr descr="Line arrow: Straight with solid fill" id="1261" name="Google Shape;1261;p192"/>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1262" name="Google Shape;1262;p192"/>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1263" name="Google Shape;1263;p192"/>
          <p:cNvSpPr txBox="1"/>
          <p:nvPr/>
        </p:nvSpPr>
        <p:spPr>
          <a:xfrm>
            <a:off x="656639" y="1145228"/>
            <a:ext cx="9140503" cy="504749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Definicja: % badanych, którzy w badaniu odpowiedzą na pytanie trackingu reklamy: “Czy reklama się wyróżnia na tle innych reklam?”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Ocenie podlega % odpowiedzi Top 2 Box: Bardzo się wyróżnia, wyróżnia się.</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Metodologia: Badanie ilościowe w panelu (np. online Ariadna)</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Grupa badawcza dla celów ustanowienia benchmarku: w grupie ALL 16-59. Benchmark: reklamy emitowane w Polsce oraz na podkategorie (w przypadku zebrania poolu do porównania): CPG, banking, auto-moto, podróże, telekomy,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 Ważne - ponownie nie uważam, że to jest KPI, który wpiszemy jako“must”, ponieważ nie ma możliwości monitorowania go jak inne parametry na poziomie rynku mediowego (np. GRP). Ten KPI jest istotny tylko w kontekście wewnętrznych danych każdej firmy.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Może służyć jako ustandaryzowany element oceny skuteczności reklamy w konkursach (np. EFFiE), gdzie biorąc pod uwagę inne kampanie biorące udział w konkursie może je porównywać poprzez wyniki, które każda osiąga. Pod warunkiem oczywiście, że zostanie on wpisany jako wymagany KPI.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pl-PL" sz="1400" u="none" cap="none" strike="noStrike">
                <a:solidFill>
                  <a:srgbClr val="FF003C"/>
                </a:solidFill>
                <a:latin typeface="Arial"/>
                <a:ea typeface="Arial"/>
                <a:cs typeface="Arial"/>
                <a:sym typeface="Arial"/>
              </a:rPr>
              <a:t>Chyba dostałem do opisu same KPI, które nie nadają się do mierzenia jako parametr obowiązkowy w branży mediowej, ponieważ ich nie porównamy z sobą z innymi wynikami ogólnie dostępnymi.</a:t>
            </a:r>
            <a:endParaRPr b="0" i="1" sz="1400" u="none" cap="none" strike="noStrike">
              <a:solidFill>
                <a:srgbClr val="FF003C"/>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pl-PL" sz="1400" u="none" cap="none" strike="noStrike">
                <a:solidFill>
                  <a:srgbClr val="FF003C"/>
                </a:solidFill>
                <a:latin typeface="Arial"/>
                <a:ea typeface="Arial"/>
                <a:cs typeface="Arial"/>
                <a:sym typeface="Arial"/>
              </a:rPr>
              <a:t>To co możemy zaproponować jako POR, to zbierać jako organizacja opisane KPI do poolu i dzielić się wynikami przez nie osiąganymi na poziomie ogólnym - bez podawania nazwy marki czy kategorii (przynajmniej do czasu zebrania na tyle dużego poolu, który pozwoli anonimowo dzielić dane na kategorie, np. telekomy, marki będą zawsze utajnione).</a:t>
            </a:r>
            <a:endParaRPr b="0" i="1" sz="1400" u="none" cap="none" strike="noStrike">
              <a:solidFill>
                <a:srgbClr val="FF003C"/>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pl-PL" sz="1400" u="none" cap="none" strike="noStrike">
                <a:solidFill>
                  <a:srgbClr val="FF003C"/>
                </a:solidFill>
                <a:latin typeface="Arial"/>
                <a:ea typeface="Arial"/>
                <a:cs typeface="Arial"/>
                <a:sym typeface="Arial"/>
              </a:rPr>
              <a:t>Z pewnością jeśli to miałby być standard to musimy ustalić jedną firmę do przeprowadzania badań, czyli podobnie do Nielsnena w TV.</a:t>
            </a:r>
            <a:endParaRPr b="0" i="1" sz="1400" u="none" cap="none" strike="noStrike">
              <a:solidFill>
                <a:srgbClr val="FF003C"/>
              </a:solidFill>
              <a:latin typeface="Arial"/>
              <a:ea typeface="Arial"/>
              <a:cs typeface="Arial"/>
              <a:sym typeface="Arial"/>
            </a:endParaRP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7" name="Shape 1267"/>
        <p:cNvGrpSpPr/>
        <p:nvPr/>
      </p:nvGrpSpPr>
      <p:grpSpPr>
        <a:xfrm>
          <a:off x="0" y="0"/>
          <a:ext cx="0" cy="0"/>
          <a:chOff x="0" y="0"/>
          <a:chExt cx="0" cy="0"/>
        </a:xfrm>
      </p:grpSpPr>
      <p:sp>
        <p:nvSpPr>
          <p:cNvPr id="1268" name="Google Shape;1268;p193"/>
          <p:cNvSpPr txBox="1"/>
          <p:nvPr>
            <p:ph type="title"/>
          </p:nvPr>
        </p:nvSpPr>
        <p:spPr>
          <a:xfrm>
            <a:off x="387010" y="377000"/>
            <a:ext cx="62940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Efficiency metrics</a:t>
            </a:r>
            <a:endParaRPr sz="3200"/>
          </a:p>
          <a:p>
            <a:pPr indent="0" lvl="0" marL="0" marR="0" rtl="0" algn="l">
              <a:lnSpc>
                <a:spcPct val="90000"/>
              </a:lnSpc>
              <a:spcBef>
                <a:spcPts val="0"/>
              </a:spcBef>
              <a:spcAft>
                <a:spcPts val="0"/>
              </a:spcAft>
              <a:buClr>
                <a:schemeClr val="dk1"/>
              </a:buClr>
              <a:buSzPts val="1800"/>
              <a:buNone/>
            </a:pPr>
            <a:r>
              <a:t/>
            </a:r>
            <a:endParaRPr sz="3200"/>
          </a:p>
        </p:txBody>
      </p:sp>
      <p:pic>
        <p:nvPicPr>
          <p:cNvPr descr="Line arrow: Straight with solid fill" id="1269" name="Google Shape;1269;p193"/>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1270" name="Google Shape;1270;p193"/>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1271" name="Google Shape;1271;p193"/>
          <p:cNvSpPr txBox="1"/>
          <p:nvPr/>
        </p:nvSpPr>
        <p:spPr>
          <a:xfrm>
            <a:off x="92476" y="1585175"/>
            <a:ext cx="10213800" cy="31092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Definicja: na etapie poszczególnego planu definiujemy sobie co jest kluczowym KPI po którym będziemy oceniać efektywność i tym samym skuteczność kampanii</a:t>
            </a:r>
            <a:br>
              <a:rPr b="0" i="0" lang="pl-PL"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Metryka- może być ich wiele w zależności od głównego celu kampanii. CPM, CPC, CPS, CPL, CPA, LPV, liczba rejestracji/zgłoszeń do konkursu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źródło: np. campaign manager, GA,  źródła własne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referencje: np. efficiency metrics dla kampanii “A” zdefiniujemy jako rejestracje do konkursu i ten wskaźnik będzie dla nas kluczowy. Jego realizacja jest kluczowa dla oceny skuteczności kampanii. przykład: kampania na Tik toku może mieć niskie Viewability, zasięg mniejszy od planowanego, natomiast jeśli efficiency metrics w danej kampanii zdefiniowane jest jako rejestracje w konkursie i zostaną one zrealizowane zgodnie z planem lub lepiej, to oceniamy, że kampania była efektywna.</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pl-PL" sz="1400" u="none" cap="none" strike="noStrike">
                <a:solidFill>
                  <a:srgbClr val="000000"/>
                </a:solidFill>
                <a:latin typeface="Arial"/>
                <a:ea typeface="Arial"/>
                <a:cs typeface="Arial"/>
                <a:sym typeface="Arial"/>
              </a:rPr>
              <a:t>Przełożenie na biznes: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Zaletą tego KPI jest to, że źródła jego mierzenia i tym samym porównania pomiędzy klientami/kampaniami ma te same.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także ma on potencjał na stworzenie ujednoliconego benchmarku, który stanowi jednolity element oceny skuteczności reklamy.</a:t>
            </a:r>
            <a:endParaRPr b="0" i="1" sz="1400" u="none" cap="none" strike="noStrike">
              <a:solidFill>
                <a:srgbClr val="FF003C"/>
              </a:solidFill>
              <a:latin typeface="Arial"/>
              <a:ea typeface="Arial"/>
              <a:cs typeface="Arial"/>
              <a:sym typeface="Arial"/>
            </a:endParaRPr>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5" name="Shape 1275"/>
        <p:cNvGrpSpPr/>
        <p:nvPr/>
      </p:nvGrpSpPr>
      <p:grpSpPr>
        <a:xfrm>
          <a:off x="0" y="0"/>
          <a:ext cx="0" cy="0"/>
          <a:chOff x="0" y="0"/>
          <a:chExt cx="0" cy="0"/>
        </a:xfrm>
      </p:grpSpPr>
      <p:sp>
        <p:nvSpPr>
          <p:cNvPr id="1276" name="Google Shape;1276;p194"/>
          <p:cNvSpPr txBox="1"/>
          <p:nvPr>
            <p:ph type="title"/>
          </p:nvPr>
        </p:nvSpPr>
        <p:spPr>
          <a:xfrm>
            <a:off x="493985" y="365125"/>
            <a:ext cx="6294000" cy="1325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None/>
            </a:pPr>
            <a:r>
              <a:rPr lang="pl-PL" sz="3200"/>
              <a:t>CPM/CPC/CPS/CPL/CPA</a:t>
            </a:r>
            <a:endParaRPr sz="3200"/>
          </a:p>
        </p:txBody>
      </p:sp>
      <p:pic>
        <p:nvPicPr>
          <p:cNvPr descr="Line arrow: Straight with solid fill" id="1277" name="Google Shape;1277;p194"/>
          <p:cNvPicPr preferRelativeResize="0"/>
          <p:nvPr>
            <p:ph idx="2" type="pic"/>
          </p:nvPr>
        </p:nvPicPr>
        <p:blipFill rotWithShape="1">
          <a:blip r:embed="rId3">
            <a:alphaModFix/>
          </a:blip>
          <a:srcRect b="10618" l="0" r="0" t="10610"/>
          <a:stretch/>
        </p:blipFill>
        <p:spPr>
          <a:xfrm>
            <a:off x="2035564" y="4130335"/>
            <a:ext cx="299032" cy="235624"/>
          </a:xfrm>
          <a:prstGeom prst="rect">
            <a:avLst/>
          </a:prstGeom>
          <a:solidFill>
            <a:schemeClr val="lt1"/>
          </a:solidFill>
          <a:ln>
            <a:noFill/>
          </a:ln>
        </p:spPr>
      </p:pic>
      <p:sp>
        <p:nvSpPr>
          <p:cNvPr id="1278" name="Google Shape;1278;p194"/>
          <p:cNvSpPr txBox="1"/>
          <p:nvPr/>
        </p:nvSpPr>
        <p:spPr>
          <a:xfrm>
            <a:off x="197522" y="6578828"/>
            <a:ext cx="27207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1279" name="Google Shape;1279;p194"/>
          <p:cNvSpPr txBox="1"/>
          <p:nvPr/>
        </p:nvSpPr>
        <p:spPr>
          <a:xfrm>
            <a:off x="92476" y="1585175"/>
            <a:ext cx="102138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osobiście połączyłabym je z efficiency metrics, ponieważ są to też metryki, dzięki którym możemy oceniać efektywność kampanii.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temat do przedyskutowania</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003C"/>
        </a:solidFill>
      </p:bgPr>
    </p:bg>
    <p:spTree>
      <p:nvGrpSpPr>
        <p:cNvPr id="1283" name="Shape 1283"/>
        <p:cNvGrpSpPr/>
        <p:nvPr/>
      </p:nvGrpSpPr>
      <p:grpSpPr>
        <a:xfrm>
          <a:off x="0" y="0"/>
          <a:ext cx="0" cy="0"/>
          <a:chOff x="0" y="0"/>
          <a:chExt cx="0" cy="0"/>
        </a:xfrm>
      </p:grpSpPr>
      <p:sp>
        <p:nvSpPr>
          <p:cNvPr id="1284" name="Google Shape;1284;p195"/>
          <p:cNvSpPr txBox="1"/>
          <p:nvPr>
            <p:ph idx="1" type="subTitle"/>
          </p:nvPr>
        </p:nvSpPr>
        <p:spPr>
          <a:xfrm>
            <a:off x="378627" y="6205926"/>
            <a:ext cx="6568965" cy="470771"/>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dk1"/>
              </a:buClr>
              <a:buSzPts val="2400"/>
              <a:buNone/>
            </a:pPr>
            <a:r>
              <a:rPr lang="pl-PL" sz="1050">
                <a:solidFill>
                  <a:schemeClr val="lt1"/>
                </a:solidFill>
                <a:latin typeface="Arial"/>
                <a:ea typeface="Arial"/>
                <a:cs typeface="Arial"/>
                <a:sym typeface="Arial"/>
              </a:rPr>
              <a:t>Warszawa, czerwiec 2024</a:t>
            </a:r>
            <a:endParaRPr sz="1050">
              <a:solidFill>
                <a:schemeClr val="lt1"/>
              </a:solidFill>
              <a:latin typeface="Arial"/>
              <a:ea typeface="Arial"/>
              <a:cs typeface="Arial"/>
              <a:sym typeface="Arial"/>
            </a:endParaRPr>
          </a:p>
        </p:txBody>
      </p:sp>
      <p:pic>
        <p:nvPicPr>
          <p:cNvPr id="1285" name="Google Shape;1285;p195"/>
          <p:cNvPicPr preferRelativeResize="0"/>
          <p:nvPr/>
        </p:nvPicPr>
        <p:blipFill rotWithShape="1">
          <a:blip r:embed="rId3">
            <a:alphaModFix/>
          </a:blip>
          <a:srcRect b="0" l="0" r="0" t="0"/>
          <a:stretch/>
        </p:blipFill>
        <p:spPr>
          <a:xfrm>
            <a:off x="0" y="181303"/>
            <a:ext cx="12192000" cy="4204138"/>
          </a:xfrm>
          <a:prstGeom prst="rect">
            <a:avLst/>
          </a:prstGeom>
          <a:noFill/>
          <a:ln>
            <a:noFill/>
          </a:ln>
        </p:spPr>
      </p:pic>
      <p:pic>
        <p:nvPicPr>
          <p:cNvPr id="1286" name="Google Shape;1286;p195"/>
          <p:cNvPicPr preferRelativeResize="0"/>
          <p:nvPr/>
        </p:nvPicPr>
        <p:blipFill rotWithShape="1">
          <a:blip r:embed="rId4">
            <a:alphaModFix/>
          </a:blip>
          <a:srcRect b="0" l="0" r="0" t="0"/>
          <a:stretch/>
        </p:blipFill>
        <p:spPr>
          <a:xfrm>
            <a:off x="7792122" y="5590932"/>
            <a:ext cx="4021251" cy="1036193"/>
          </a:xfrm>
          <a:prstGeom prst="rect">
            <a:avLst/>
          </a:prstGeom>
          <a:noFill/>
          <a:ln>
            <a:noFill/>
          </a:ln>
        </p:spPr>
      </p:pic>
      <p:sp>
        <p:nvSpPr>
          <p:cNvPr id="1287" name="Google Shape;1287;p195"/>
          <p:cNvSpPr txBox="1"/>
          <p:nvPr/>
        </p:nvSpPr>
        <p:spPr>
          <a:xfrm>
            <a:off x="273925" y="3149117"/>
            <a:ext cx="8122529" cy="35393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Group 2</a:t>
            </a:r>
            <a:endParaRPr/>
          </a:p>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 </a:t>
            </a:r>
            <a:endParaRPr/>
          </a:p>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Digital Metrics</a:t>
            </a:r>
            <a:endParaRPr b="0" i="0" sz="3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Brand Metrics</a:t>
            </a:r>
            <a:endParaRPr b="0" i="0" sz="3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KPIs definition and revision</a:t>
            </a:r>
            <a:br>
              <a:rPr b="0" i="0" lang="pl-PL" sz="3200" u="none" cap="none" strike="noStrike">
                <a:solidFill>
                  <a:srgbClr val="FFFFFF"/>
                </a:solidFill>
                <a:latin typeface="Arial"/>
                <a:ea typeface="Arial"/>
                <a:cs typeface="Arial"/>
                <a:sym typeface="Arial"/>
              </a:rPr>
            </a:br>
            <a:endParaRPr b="0" i="0" sz="3200" u="none" cap="none" strike="noStrike">
              <a:solidFill>
                <a:srgbClr val="FFFFFF"/>
              </a:solidFill>
              <a:latin typeface="Arial"/>
              <a:ea typeface="Arial"/>
              <a:cs typeface="Arial"/>
              <a:sym typeface="Arial"/>
            </a:endParaRPr>
          </a:p>
        </p:txBody>
      </p:sp>
      <p:sp>
        <p:nvSpPr>
          <p:cNvPr id="1288" name="Google Shape;1288;p1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l-PL"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2" name="Shape 1292"/>
        <p:cNvGrpSpPr/>
        <p:nvPr/>
      </p:nvGrpSpPr>
      <p:grpSpPr>
        <a:xfrm>
          <a:off x="0" y="0"/>
          <a:ext cx="0" cy="0"/>
          <a:chOff x="0" y="0"/>
          <a:chExt cx="0" cy="0"/>
        </a:xfrm>
      </p:grpSpPr>
      <p:sp>
        <p:nvSpPr>
          <p:cNvPr id="1293" name="Google Shape;1293;p196"/>
          <p:cNvSpPr txBox="1"/>
          <p:nvPr>
            <p:ph idx="1" type="subTitle"/>
          </p:nvPr>
        </p:nvSpPr>
        <p:spPr>
          <a:xfrm>
            <a:off x="902861" y="6387229"/>
            <a:ext cx="6568965" cy="470771"/>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dk1"/>
              </a:buClr>
              <a:buSzPts val="2400"/>
              <a:buNone/>
            </a:pPr>
            <a:r>
              <a:rPr lang="pl-PL" sz="1050">
                <a:solidFill>
                  <a:schemeClr val="lt1"/>
                </a:solidFill>
                <a:latin typeface="Arial"/>
                <a:ea typeface="Arial"/>
                <a:cs typeface="Arial"/>
                <a:sym typeface="Arial"/>
              </a:rPr>
              <a:t>Warszawa, czerwiec 2024</a:t>
            </a:r>
            <a:endParaRPr sz="1050">
              <a:solidFill>
                <a:schemeClr val="lt1"/>
              </a:solidFill>
              <a:latin typeface="Arial"/>
              <a:ea typeface="Arial"/>
              <a:cs typeface="Arial"/>
              <a:sym typeface="Arial"/>
            </a:endParaRPr>
          </a:p>
        </p:txBody>
      </p:sp>
      <p:pic>
        <p:nvPicPr>
          <p:cNvPr id="1294" name="Google Shape;1294;p196"/>
          <p:cNvPicPr preferRelativeResize="0"/>
          <p:nvPr/>
        </p:nvPicPr>
        <p:blipFill rotWithShape="1">
          <a:blip r:embed="rId3">
            <a:alphaModFix/>
          </a:blip>
          <a:srcRect b="0" l="0" r="0" t="0"/>
          <a:stretch/>
        </p:blipFill>
        <p:spPr>
          <a:xfrm>
            <a:off x="7792122" y="5590932"/>
            <a:ext cx="4021251" cy="1036193"/>
          </a:xfrm>
          <a:prstGeom prst="rect">
            <a:avLst/>
          </a:prstGeom>
          <a:noFill/>
          <a:ln>
            <a:noFill/>
          </a:ln>
        </p:spPr>
      </p:pic>
      <p:sp>
        <p:nvSpPr>
          <p:cNvPr id="1295" name="Google Shape;1295;p196"/>
          <p:cNvSpPr txBox="1"/>
          <p:nvPr/>
        </p:nvSpPr>
        <p:spPr>
          <a:xfrm>
            <a:off x="798159" y="3467758"/>
            <a:ext cx="8122529" cy="20620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Group 2 </a:t>
            </a:r>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KPIs definition and revision</a:t>
            </a:r>
            <a:br>
              <a:rPr b="0" i="0" lang="pl-PL" sz="3200" u="none" cap="none" strike="noStrike">
                <a:solidFill>
                  <a:srgbClr val="FFFFFF"/>
                </a:solidFill>
                <a:latin typeface="Arial"/>
                <a:ea typeface="Arial"/>
                <a:cs typeface="Arial"/>
                <a:sym typeface="Arial"/>
              </a:rPr>
            </a:br>
            <a:endParaRPr b="0" i="0" sz="3200" u="none" cap="none" strike="noStrike">
              <a:solidFill>
                <a:srgbClr val="FFFFFF"/>
              </a:solidFill>
              <a:latin typeface="Arial"/>
              <a:ea typeface="Arial"/>
              <a:cs typeface="Arial"/>
              <a:sym typeface="Arial"/>
            </a:endParaRPr>
          </a:p>
        </p:txBody>
      </p:sp>
      <p:sp>
        <p:nvSpPr>
          <p:cNvPr id="1296" name="Google Shape;1296;p1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l-PL"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
        <p:nvSpPr>
          <p:cNvPr id="1297" name="Google Shape;1297;p196"/>
          <p:cNvSpPr/>
          <p:nvPr/>
        </p:nvSpPr>
        <p:spPr>
          <a:xfrm>
            <a:off x="642716" y="960122"/>
            <a:ext cx="7807650" cy="768096"/>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Digital</a:t>
            </a:r>
            <a:r>
              <a:rPr b="0" i="0" lang="pl-PL" sz="1800" u="none" cap="none" strike="noStrike">
                <a:solidFill>
                  <a:srgbClr val="FFFFFF"/>
                </a:solidFill>
                <a:latin typeface="Maven Pro"/>
                <a:ea typeface="Maven Pro"/>
                <a:cs typeface="Maven Pro"/>
                <a:sym typeface="Maven Pro"/>
              </a:rPr>
              <a:t> metrics</a:t>
            </a:r>
            <a:endParaRPr b="0" i="0" sz="1800" u="none" cap="none" strike="noStrike">
              <a:solidFill>
                <a:srgbClr val="FFFFFF"/>
              </a:solidFill>
              <a:latin typeface="Maven Pro"/>
              <a:ea typeface="Maven Pro"/>
              <a:cs typeface="Maven Pro"/>
              <a:sym typeface="Maven Pro"/>
            </a:endParaRPr>
          </a:p>
        </p:txBody>
      </p:sp>
      <p:sp>
        <p:nvSpPr>
          <p:cNvPr id="1298" name="Google Shape;1298;p196"/>
          <p:cNvSpPr/>
          <p:nvPr/>
        </p:nvSpPr>
        <p:spPr>
          <a:xfrm>
            <a:off x="642716" y="1867667"/>
            <a:ext cx="2767335" cy="769199"/>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Engaged sessions</a:t>
            </a:r>
            <a:endParaRPr b="1" i="0" sz="1800" u="none" cap="none" strike="noStrike">
              <a:solidFill>
                <a:srgbClr val="FFFFFF"/>
              </a:solidFill>
              <a:latin typeface="Maven Pro"/>
              <a:ea typeface="Maven Pro"/>
              <a:cs typeface="Maven Pro"/>
              <a:sym typeface="Maven Pro"/>
            </a:endParaRPr>
          </a:p>
        </p:txBody>
      </p:sp>
      <p:sp>
        <p:nvSpPr>
          <p:cNvPr id="1299" name="Google Shape;1299;p196"/>
          <p:cNvSpPr/>
          <p:nvPr/>
        </p:nvSpPr>
        <p:spPr>
          <a:xfrm>
            <a:off x="3541596" y="1867667"/>
            <a:ext cx="1656615" cy="729871"/>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Time spent on site</a:t>
            </a:r>
            <a:endParaRPr b="1" i="0" sz="1800" u="none" cap="none" strike="noStrike">
              <a:solidFill>
                <a:srgbClr val="FFFFFF"/>
              </a:solidFill>
              <a:latin typeface="Maven Pro"/>
              <a:ea typeface="Maven Pro"/>
              <a:cs typeface="Maven Pro"/>
              <a:sym typeface="Maven Pro"/>
            </a:endParaRPr>
          </a:p>
        </p:txBody>
      </p:sp>
      <p:sp>
        <p:nvSpPr>
          <p:cNvPr id="1300" name="Google Shape;1300;p196"/>
          <p:cNvSpPr/>
          <p:nvPr/>
        </p:nvSpPr>
        <p:spPr>
          <a:xfrm>
            <a:off x="5294644" y="1867667"/>
            <a:ext cx="3155894" cy="729871"/>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1" i="0" lang="pl-PL" sz="1200" u="none" cap="none" strike="noStrike">
                <a:solidFill>
                  <a:srgbClr val="FFFFFF"/>
                </a:solidFill>
                <a:latin typeface="Maven Pro"/>
                <a:ea typeface="Maven Pro"/>
                <a:cs typeface="Maven Pro"/>
                <a:sym typeface="Maven Pro"/>
              </a:rPr>
              <a:t>Content interest (creatives):</a:t>
            </a:r>
            <a:endParaRPr/>
          </a:p>
          <a:p>
            <a:pPr indent="0" lvl="0" marL="0" marR="0" rtl="0" algn="ctr">
              <a:lnSpc>
                <a:spcPct val="100000"/>
              </a:lnSpc>
              <a:spcBef>
                <a:spcPts val="0"/>
              </a:spcBef>
              <a:spcAft>
                <a:spcPts val="0"/>
              </a:spcAft>
              <a:buClr>
                <a:srgbClr val="FFFFFF"/>
              </a:buClr>
              <a:buSzPts val="1200"/>
              <a:buFont typeface="Arial"/>
              <a:buNone/>
            </a:pPr>
            <a:r>
              <a:rPr b="1" i="0" lang="pl-PL" sz="1200" u="none" cap="none" strike="noStrike">
                <a:solidFill>
                  <a:srgbClr val="FFFFFF"/>
                </a:solidFill>
                <a:latin typeface="Maven Pro"/>
                <a:ea typeface="Maven Pro"/>
                <a:cs typeface="Maven Pro"/>
                <a:sym typeface="Maven Pro"/>
              </a:rPr>
              <a:t>Viewability/Attention/interaction</a:t>
            </a:r>
            <a:endParaRPr b="1" i="0" sz="1200" u="none" cap="none" strike="noStrike">
              <a:solidFill>
                <a:srgbClr val="FFFFFF"/>
              </a:solidFill>
              <a:latin typeface="Maven Pro"/>
              <a:ea typeface="Maven Pro"/>
              <a:cs typeface="Maven Pro"/>
              <a:sym typeface="Maven Pro"/>
            </a:endParaRPr>
          </a:p>
        </p:txBody>
      </p:sp>
      <p:sp>
        <p:nvSpPr>
          <p:cNvPr id="1301" name="Google Shape;1301;p196"/>
          <p:cNvSpPr/>
          <p:nvPr/>
        </p:nvSpPr>
        <p:spPr>
          <a:xfrm>
            <a:off x="642716" y="2726038"/>
            <a:ext cx="2767334" cy="905574"/>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Number/cost of actions</a:t>
            </a:r>
            <a:endParaRPr b="1" i="0" sz="1800" u="none" cap="none" strike="noStrike">
              <a:solidFill>
                <a:srgbClr val="FFFFFF"/>
              </a:solidFill>
              <a:latin typeface="Maven Pro"/>
              <a:ea typeface="Maven Pro"/>
              <a:cs typeface="Maven Pro"/>
              <a:sym typeface="Maven Pro"/>
            </a:endParaRPr>
          </a:p>
        </p:txBody>
      </p:sp>
      <p:sp>
        <p:nvSpPr>
          <p:cNvPr id="1302" name="Google Shape;1302;p196"/>
          <p:cNvSpPr/>
          <p:nvPr/>
        </p:nvSpPr>
        <p:spPr>
          <a:xfrm>
            <a:off x="3541596" y="2736785"/>
            <a:ext cx="1656615" cy="894827"/>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Maven Pro"/>
                <a:ea typeface="Maven Pro"/>
                <a:cs typeface="Maven Pro"/>
                <a:sym typeface="Maven Pro"/>
              </a:rPr>
              <a:t>No of lost actions/„Abandonded basket”</a:t>
            </a:r>
            <a:endParaRPr b="1" i="0" sz="1400" u="none" cap="none" strike="noStrike">
              <a:solidFill>
                <a:srgbClr val="FFFFFF"/>
              </a:solidFill>
              <a:latin typeface="Maven Pro"/>
              <a:ea typeface="Maven Pro"/>
              <a:cs typeface="Maven Pro"/>
              <a:sym typeface="Maven Pro"/>
            </a:endParaRPr>
          </a:p>
        </p:txBody>
      </p:sp>
      <p:sp>
        <p:nvSpPr>
          <p:cNvPr id="1303" name="Google Shape;1303;p196"/>
          <p:cNvSpPr/>
          <p:nvPr/>
        </p:nvSpPr>
        <p:spPr>
          <a:xfrm>
            <a:off x="5299276" y="2772668"/>
            <a:ext cx="3151089" cy="858944"/>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Maven Pro"/>
                <a:ea typeface="Maven Pro"/>
                <a:cs typeface="Maven Pro"/>
                <a:sym typeface="Maven Pro"/>
              </a:rPr>
              <a:t>Share of Search (Incl. SEM)</a:t>
            </a:r>
            <a:endParaRPr b="1" i="0" sz="1400" u="none" cap="none" strike="noStrike">
              <a:solidFill>
                <a:srgbClr val="FFFFFF"/>
              </a:solidFill>
              <a:latin typeface="Maven Pro"/>
              <a:ea typeface="Maven Pro"/>
              <a:cs typeface="Maven Pro"/>
              <a:sym typeface="Maven Pro"/>
            </a:endParaRPr>
          </a:p>
        </p:txBody>
      </p:sp>
      <p:sp>
        <p:nvSpPr>
          <p:cNvPr id="1304" name="Google Shape;1304;p196"/>
          <p:cNvSpPr/>
          <p:nvPr/>
        </p:nvSpPr>
        <p:spPr>
          <a:xfrm>
            <a:off x="642715" y="3814681"/>
            <a:ext cx="7807649" cy="768096"/>
          </a:xfrm>
          <a:prstGeom prst="rect">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Brand </a:t>
            </a:r>
            <a:r>
              <a:rPr b="0" i="0" lang="pl-PL" sz="1800" u="none" cap="none" strike="noStrike">
                <a:solidFill>
                  <a:srgbClr val="FFFFFF"/>
                </a:solidFill>
                <a:latin typeface="Maven Pro"/>
                <a:ea typeface="Maven Pro"/>
                <a:cs typeface="Maven Pro"/>
                <a:sym typeface="Maven Pro"/>
              </a:rPr>
              <a:t>metrics</a:t>
            </a:r>
            <a:endParaRPr b="0" i="0" sz="1800" u="none" cap="none" strike="noStrike">
              <a:solidFill>
                <a:srgbClr val="FFFFFF"/>
              </a:solidFill>
              <a:latin typeface="Maven Pro"/>
              <a:ea typeface="Maven Pro"/>
              <a:cs typeface="Maven Pro"/>
              <a:sym typeface="Maven Pro"/>
            </a:endParaRPr>
          </a:p>
        </p:txBody>
      </p:sp>
      <p:sp>
        <p:nvSpPr>
          <p:cNvPr id="1305" name="Google Shape;1305;p196"/>
          <p:cNvSpPr/>
          <p:nvPr/>
        </p:nvSpPr>
        <p:spPr>
          <a:xfrm>
            <a:off x="642716" y="4703460"/>
            <a:ext cx="1660850"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Awareness</a:t>
            </a:r>
            <a:endParaRPr b="0" i="0" sz="1800" u="none" cap="none" strike="noStrike">
              <a:solidFill>
                <a:srgbClr val="FFFFFF"/>
              </a:solidFill>
              <a:latin typeface="Arial"/>
              <a:ea typeface="Arial"/>
              <a:cs typeface="Arial"/>
              <a:sym typeface="Arial"/>
            </a:endParaRPr>
          </a:p>
        </p:txBody>
      </p:sp>
      <p:sp>
        <p:nvSpPr>
          <p:cNvPr id="1306" name="Google Shape;1306;p196"/>
          <p:cNvSpPr/>
          <p:nvPr/>
        </p:nvSpPr>
        <p:spPr>
          <a:xfrm>
            <a:off x="2354438" y="4703460"/>
            <a:ext cx="1970968"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Consideration</a:t>
            </a:r>
            <a:endParaRPr b="0" i="0" sz="1800" u="none" cap="none" strike="noStrike">
              <a:solidFill>
                <a:srgbClr val="FFFFFF"/>
              </a:solidFill>
              <a:latin typeface="Arial"/>
              <a:ea typeface="Arial"/>
              <a:cs typeface="Arial"/>
              <a:sym typeface="Arial"/>
            </a:endParaRPr>
          </a:p>
        </p:txBody>
      </p:sp>
      <p:sp>
        <p:nvSpPr>
          <p:cNvPr id="1307" name="Google Shape;1307;p196"/>
          <p:cNvSpPr/>
          <p:nvPr/>
        </p:nvSpPr>
        <p:spPr>
          <a:xfrm>
            <a:off x="4376278" y="4706529"/>
            <a:ext cx="1970968"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Preference</a:t>
            </a:r>
            <a:endParaRPr b="0" i="0" sz="1800" u="none" cap="none" strike="noStrike">
              <a:solidFill>
                <a:srgbClr val="FFFFFF"/>
              </a:solidFill>
              <a:latin typeface="Arial"/>
              <a:ea typeface="Arial"/>
              <a:cs typeface="Arial"/>
              <a:sym typeface="Arial"/>
            </a:endParaRPr>
          </a:p>
        </p:txBody>
      </p:sp>
      <p:sp>
        <p:nvSpPr>
          <p:cNvPr id="1308" name="Google Shape;1308;p196"/>
          <p:cNvSpPr/>
          <p:nvPr/>
        </p:nvSpPr>
        <p:spPr>
          <a:xfrm>
            <a:off x="6398118" y="4703460"/>
            <a:ext cx="2021840"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Relevance</a:t>
            </a:r>
            <a:endParaRPr b="0" i="0" sz="1800" u="none" cap="none" strike="noStrike">
              <a:solidFill>
                <a:srgbClr val="FFFFFF"/>
              </a:solidFill>
              <a:latin typeface="Arial"/>
              <a:ea typeface="Arial"/>
              <a:cs typeface="Arial"/>
              <a:sym typeface="Arial"/>
            </a:endParaRPr>
          </a:p>
        </p:txBody>
      </p:sp>
      <p:sp>
        <p:nvSpPr>
          <p:cNvPr id="1309" name="Google Shape;1309;p196"/>
          <p:cNvSpPr/>
          <p:nvPr/>
        </p:nvSpPr>
        <p:spPr>
          <a:xfrm>
            <a:off x="642716" y="5569706"/>
            <a:ext cx="1660850"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Brand liking</a:t>
            </a:r>
            <a:endParaRPr b="0" i="0" sz="1800" u="none" cap="none" strike="noStrike">
              <a:solidFill>
                <a:srgbClr val="FFFFFF"/>
              </a:solidFill>
              <a:latin typeface="Arial"/>
              <a:ea typeface="Arial"/>
              <a:cs typeface="Arial"/>
              <a:sym typeface="Arial"/>
            </a:endParaRPr>
          </a:p>
        </p:txBody>
      </p:sp>
      <p:sp>
        <p:nvSpPr>
          <p:cNvPr id="1310" name="Google Shape;1310;p196"/>
          <p:cNvSpPr/>
          <p:nvPr/>
        </p:nvSpPr>
        <p:spPr>
          <a:xfrm>
            <a:off x="2363121" y="5577933"/>
            <a:ext cx="1970968"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Credibility</a:t>
            </a:r>
            <a:endParaRPr b="0" i="0" sz="1800" u="none" cap="none" strike="noStrike">
              <a:solidFill>
                <a:srgbClr val="FFFFFF"/>
              </a:solidFill>
              <a:latin typeface="Arial"/>
              <a:ea typeface="Arial"/>
              <a:cs typeface="Arial"/>
              <a:sym typeface="Arial"/>
            </a:endParaRPr>
          </a:p>
        </p:txBody>
      </p:sp>
      <p:sp>
        <p:nvSpPr>
          <p:cNvPr id="1311" name="Google Shape;1311;p196"/>
          <p:cNvSpPr/>
          <p:nvPr/>
        </p:nvSpPr>
        <p:spPr>
          <a:xfrm>
            <a:off x="4364270" y="5577933"/>
            <a:ext cx="2033848"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Purchase intent</a:t>
            </a:r>
            <a:endParaRPr b="0" i="0" sz="1800" u="none" cap="none" strike="noStrike">
              <a:solidFill>
                <a:srgbClr val="FFFFFF"/>
              </a:solidFill>
              <a:latin typeface="Arial"/>
              <a:ea typeface="Arial"/>
              <a:cs typeface="Arial"/>
              <a:sym typeface="Arial"/>
            </a:endParaRPr>
          </a:p>
        </p:txBody>
      </p:sp>
      <p:sp>
        <p:nvSpPr>
          <p:cNvPr id="1312" name="Google Shape;1312;p196"/>
          <p:cNvSpPr/>
          <p:nvPr/>
        </p:nvSpPr>
        <p:spPr>
          <a:xfrm>
            <a:off x="6443838" y="5570882"/>
            <a:ext cx="1970968"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Specific associations/</a:t>
            </a:r>
            <a:endParaRPr/>
          </a:p>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attributes</a:t>
            </a:r>
            <a:endParaRPr b="0" i="0" sz="1800" u="none" cap="none" strike="noStrike">
              <a:solidFill>
                <a:srgbClr val="FFFFFF"/>
              </a:solidFill>
              <a:latin typeface="Arial"/>
              <a:ea typeface="Arial"/>
              <a:cs typeface="Arial"/>
              <a:sym typeface="Arial"/>
            </a:endParaRPr>
          </a:p>
        </p:txBody>
      </p:sp>
      <p:sp>
        <p:nvSpPr>
          <p:cNvPr id="1313" name="Google Shape;1313;p196"/>
          <p:cNvSpPr txBox="1"/>
          <p:nvPr/>
        </p:nvSpPr>
        <p:spPr>
          <a:xfrm>
            <a:off x="490728" y="1"/>
            <a:ext cx="10515600" cy="832104"/>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0" i="0" lang="pl-PL" sz="4400" u="none" cap="none" strike="noStrike">
                <a:solidFill>
                  <a:srgbClr val="000000"/>
                </a:solidFill>
                <a:latin typeface="Maven Pro"/>
                <a:ea typeface="Maven Pro"/>
                <a:cs typeface="Maven Pro"/>
                <a:sym typeface="Maven Pro"/>
              </a:rPr>
              <a:t>Revised metrics recommendation:</a:t>
            </a:r>
            <a:endParaRPr b="0" i="0" sz="4400" u="none" cap="none" strike="noStrike">
              <a:solidFill>
                <a:srgbClr val="000000"/>
              </a:solidFill>
              <a:latin typeface="Maven Pro"/>
              <a:ea typeface="Maven Pro"/>
              <a:cs typeface="Maven Pro"/>
              <a:sym typeface="Maven Pro"/>
            </a:endParaRPr>
          </a:p>
        </p:txBody>
      </p:sp>
      <p:sp>
        <p:nvSpPr>
          <p:cNvPr id="1314" name="Google Shape;1314;p196"/>
          <p:cNvSpPr txBox="1"/>
          <p:nvPr/>
        </p:nvSpPr>
        <p:spPr>
          <a:xfrm>
            <a:off x="8581910" y="1505454"/>
            <a:ext cx="3447529" cy="832104"/>
          </a:xfrm>
          <a:prstGeom prst="rect">
            <a:avLst/>
          </a:prstGeom>
          <a:noFill/>
          <a:ln>
            <a:noFill/>
          </a:ln>
        </p:spPr>
        <p:txBody>
          <a:bodyPr anchorCtr="0" anchor="b" bIns="45700" lIns="91425" spcFirstLastPara="1" rIns="91425" wrap="square" tIns="45700">
            <a:normAutofit fontScale="32500" lnSpcReduction="20000"/>
          </a:bodyPr>
          <a:lstStyle/>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6 KPI </a:t>
            </a:r>
            <a:endParaRPr/>
          </a:p>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(vs 8 w modelu szwedzkim)</a:t>
            </a:r>
            <a:endParaRPr b="0" i="0" sz="6000" u="none" cap="none" strike="noStrike">
              <a:solidFill>
                <a:srgbClr val="000000"/>
              </a:solidFill>
              <a:latin typeface="Maven Pro"/>
              <a:ea typeface="Maven Pro"/>
              <a:cs typeface="Maven Pro"/>
              <a:sym typeface="Maven Pro"/>
            </a:endParaRPr>
          </a:p>
        </p:txBody>
      </p:sp>
      <p:sp>
        <p:nvSpPr>
          <p:cNvPr id="1315" name="Google Shape;1315;p196"/>
          <p:cNvSpPr txBox="1"/>
          <p:nvPr/>
        </p:nvSpPr>
        <p:spPr>
          <a:xfrm>
            <a:off x="8590927" y="4837934"/>
            <a:ext cx="3447529" cy="832104"/>
          </a:xfrm>
          <a:prstGeom prst="rect">
            <a:avLst/>
          </a:prstGeom>
          <a:noFill/>
          <a:ln>
            <a:noFill/>
          </a:ln>
        </p:spPr>
        <p:txBody>
          <a:bodyPr anchorCtr="0" anchor="b" bIns="45700" lIns="91425" spcFirstLastPara="1" rIns="91425" wrap="square" tIns="45700">
            <a:normAutofit fontScale="32500" lnSpcReduction="20000"/>
          </a:bodyPr>
          <a:lstStyle/>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8 KPI </a:t>
            </a:r>
            <a:endParaRPr/>
          </a:p>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(vs 6 w modelu szwedzkim)</a:t>
            </a:r>
            <a:endParaRPr b="0" i="0" sz="6000" u="none" cap="none" strike="noStrike">
              <a:solidFill>
                <a:srgbClr val="000000"/>
              </a:solidFill>
              <a:latin typeface="Maven Pro"/>
              <a:ea typeface="Maven Pro"/>
              <a:cs typeface="Maven Pro"/>
              <a:sym typeface="Maven Pro"/>
            </a:endParaRPr>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9" name="Shape 1319"/>
        <p:cNvGrpSpPr/>
        <p:nvPr/>
      </p:nvGrpSpPr>
      <p:grpSpPr>
        <a:xfrm>
          <a:off x="0" y="0"/>
          <a:ext cx="0" cy="0"/>
          <a:chOff x="0" y="0"/>
          <a:chExt cx="0" cy="0"/>
        </a:xfrm>
      </p:grpSpPr>
      <p:sp>
        <p:nvSpPr>
          <p:cNvPr id="1320" name="Google Shape;1320;p197"/>
          <p:cNvSpPr txBox="1"/>
          <p:nvPr>
            <p:ph type="title"/>
          </p:nvPr>
        </p:nvSpPr>
        <p:spPr>
          <a:xfrm>
            <a:off x="192024" y="0"/>
            <a:ext cx="10515600" cy="83210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Maven Pro"/>
              <a:buNone/>
            </a:pPr>
            <a:r>
              <a:rPr lang="pl-PL">
                <a:latin typeface="Maven Pro"/>
                <a:ea typeface="Maven Pro"/>
                <a:cs typeface="Maven Pro"/>
                <a:sym typeface="Maven Pro"/>
              </a:rPr>
              <a:t>Digital metrics</a:t>
            </a:r>
            <a:endParaRPr>
              <a:latin typeface="Maven Pro"/>
              <a:ea typeface="Maven Pro"/>
              <a:cs typeface="Maven Pro"/>
              <a:sym typeface="Maven Pro"/>
            </a:endParaRPr>
          </a:p>
        </p:txBody>
      </p:sp>
      <p:graphicFrame>
        <p:nvGraphicFramePr>
          <p:cNvPr id="1321" name="Google Shape;1321;p197"/>
          <p:cNvGraphicFramePr/>
          <p:nvPr/>
        </p:nvGraphicFramePr>
        <p:xfrm>
          <a:off x="192024" y="832105"/>
          <a:ext cx="3000000" cy="3000000"/>
        </p:xfrm>
        <a:graphic>
          <a:graphicData uri="http://schemas.openxmlformats.org/drawingml/2006/table">
            <a:tbl>
              <a:tblPr bandRow="1" firstRow="1">
                <a:noFill/>
                <a:tableStyleId>{8E37BD10-1A80-4419-A27B-70AEB869D890}</a:tableStyleId>
              </a:tblPr>
              <a:tblGrid>
                <a:gridCol w="2377450"/>
                <a:gridCol w="2377450"/>
                <a:gridCol w="1618500"/>
                <a:gridCol w="3136400"/>
                <a:gridCol w="2377450"/>
              </a:tblGrid>
              <a:tr h="370850">
                <a:tc>
                  <a:txBody>
                    <a:bodyPr/>
                    <a:lstStyle/>
                    <a:p>
                      <a:pPr indent="0" lvl="0" marL="0" marR="0" rtl="0" algn="l">
                        <a:spcBef>
                          <a:spcPts val="0"/>
                        </a:spcBef>
                        <a:spcAft>
                          <a:spcPts val="0"/>
                        </a:spcAft>
                        <a:buNone/>
                      </a:pPr>
                      <a:r>
                        <a:rPr lang="pl-PL" sz="1800" u="none" cap="none" strike="noStrike"/>
                        <a:t>KPI</a:t>
                      </a:r>
                      <a:endParaRPr sz="1800"/>
                    </a:p>
                  </a:txBody>
                  <a:tcPr marT="45725" marB="45725" marR="91450" marL="91450"/>
                </a:tc>
                <a:tc>
                  <a:txBody>
                    <a:bodyPr/>
                    <a:lstStyle/>
                    <a:p>
                      <a:pPr indent="0" lvl="0" marL="0" marR="0" rtl="0" algn="l">
                        <a:spcBef>
                          <a:spcPts val="0"/>
                        </a:spcBef>
                        <a:spcAft>
                          <a:spcPts val="0"/>
                        </a:spcAft>
                        <a:buNone/>
                      </a:pPr>
                      <a:r>
                        <a:rPr lang="pl-PL" sz="1800"/>
                        <a:t>Definicja</a:t>
                      </a:r>
                      <a:endParaRPr sz="1800"/>
                    </a:p>
                  </a:txBody>
                  <a:tcPr marT="45725" marB="45725" marR="91450" marL="91450"/>
                </a:tc>
                <a:tc>
                  <a:txBody>
                    <a:bodyPr/>
                    <a:lstStyle/>
                    <a:p>
                      <a:pPr indent="0" lvl="0" marL="0" marR="0" rtl="0" algn="l">
                        <a:spcBef>
                          <a:spcPts val="0"/>
                        </a:spcBef>
                        <a:spcAft>
                          <a:spcPts val="0"/>
                        </a:spcAft>
                        <a:buNone/>
                      </a:pPr>
                      <a:r>
                        <a:rPr lang="pl-PL" sz="1200"/>
                        <a:t>Metryka/</a:t>
                      </a:r>
                      <a:endParaRPr/>
                    </a:p>
                    <a:p>
                      <a:pPr indent="0" lvl="0" marL="0" marR="0" rtl="0" algn="l">
                        <a:spcBef>
                          <a:spcPts val="0"/>
                        </a:spcBef>
                        <a:spcAft>
                          <a:spcPts val="0"/>
                        </a:spcAft>
                        <a:buNone/>
                      </a:pPr>
                      <a:r>
                        <a:rPr lang="pl-PL" sz="1200"/>
                        <a:t>sposób mierzenia</a:t>
                      </a:r>
                      <a:endParaRPr sz="1200"/>
                    </a:p>
                  </a:txBody>
                  <a:tcPr marT="45725" marB="45725" marR="91450" marL="91450"/>
                </a:tc>
                <a:tc>
                  <a:txBody>
                    <a:bodyPr/>
                    <a:lstStyle/>
                    <a:p>
                      <a:pPr indent="0" lvl="0" marL="0" marR="0" rtl="0" algn="l">
                        <a:spcBef>
                          <a:spcPts val="0"/>
                        </a:spcBef>
                        <a:spcAft>
                          <a:spcPts val="0"/>
                        </a:spcAft>
                        <a:buNone/>
                      </a:pPr>
                      <a:r>
                        <a:rPr lang="pl-PL" sz="1800"/>
                        <a:t>Uzasadnienie</a:t>
                      </a:r>
                      <a:endParaRPr sz="1800"/>
                    </a:p>
                  </a:txBody>
                  <a:tcPr marT="45725" marB="45725" marR="91450" marL="91450"/>
                </a:tc>
                <a:tc>
                  <a:txBody>
                    <a:bodyPr/>
                    <a:lstStyle/>
                    <a:p>
                      <a:pPr indent="0" lvl="0" marL="0" marR="0" rtl="0" algn="l">
                        <a:spcBef>
                          <a:spcPts val="0"/>
                        </a:spcBef>
                        <a:spcAft>
                          <a:spcPts val="0"/>
                        </a:spcAft>
                        <a:buNone/>
                      </a:pPr>
                      <a:r>
                        <a:rPr lang="pl-PL" sz="1800"/>
                        <a:t>Kontekst</a:t>
                      </a:r>
                      <a:endParaRPr sz="1800"/>
                    </a:p>
                  </a:txBody>
                  <a:tcPr marT="45725" marB="45725" marR="91450" marL="91450"/>
                </a:tc>
              </a:tr>
              <a:tr h="370850">
                <a:tc>
                  <a:txBody>
                    <a:bodyPr/>
                    <a:lstStyle/>
                    <a:p>
                      <a:pPr indent="0" lvl="0" marL="0" marR="0" rtl="0" algn="l">
                        <a:spcBef>
                          <a:spcPts val="0"/>
                        </a:spcBef>
                        <a:spcAft>
                          <a:spcPts val="0"/>
                        </a:spcAft>
                        <a:buNone/>
                      </a:pPr>
                      <a:r>
                        <a:rPr lang="pl-PL" sz="1200"/>
                        <a:t>Engaged sessions</a:t>
                      </a:r>
                      <a:endParaRPr/>
                    </a:p>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rPr lang="pl-PL" sz="1200">
                          <a:solidFill>
                            <a:schemeClr val="dk1"/>
                          </a:solidFill>
                          <a:latin typeface="Arial"/>
                          <a:ea typeface="Arial"/>
                          <a:cs typeface="Arial"/>
                          <a:sym typeface="Arial"/>
                        </a:rPr>
                        <a:t>Odsetek wizyt na stronie www/aplikacji, które wiążą się z określoną formą zaangażowania</a:t>
                      </a:r>
                      <a:endParaRPr/>
                    </a:p>
                  </a:txBody>
                  <a:tcPr marT="45725" marB="45725" marR="91450" marL="91450"/>
                </a:tc>
                <a:tc>
                  <a:txBody>
                    <a:bodyPr/>
                    <a:lstStyle/>
                    <a:p>
                      <a:pPr indent="0" lvl="0" marL="0" marR="0" rtl="0" algn="l">
                        <a:spcBef>
                          <a:spcPts val="0"/>
                        </a:spcBef>
                        <a:spcAft>
                          <a:spcPts val="0"/>
                        </a:spcAft>
                        <a:buNone/>
                      </a:pPr>
                      <a:r>
                        <a:rPr lang="pl-PL" sz="1200">
                          <a:solidFill>
                            <a:schemeClr val="dk1"/>
                          </a:solidFill>
                          <a:latin typeface="Arial"/>
                          <a:ea typeface="Arial"/>
                          <a:cs typeface="Arial"/>
                          <a:sym typeface="Arial"/>
                        </a:rPr>
                        <a:t>Współczynnik zaangażowania wyrażany w procentach</a:t>
                      </a:r>
                      <a:endParaRPr/>
                    </a:p>
                  </a:txBody>
                  <a:tcPr marT="45725" marB="45725" marR="91450" marL="91450"/>
                </a:tc>
                <a:tc>
                  <a:txBody>
                    <a:bodyPr/>
                    <a:lstStyle/>
                    <a:p>
                      <a:pPr indent="0" lvl="0" marL="0" marR="0" rtl="0" algn="l">
                        <a:spcBef>
                          <a:spcPts val="0"/>
                        </a:spcBef>
                        <a:spcAft>
                          <a:spcPts val="0"/>
                        </a:spcAft>
                        <a:buNone/>
                      </a:pPr>
                      <a:r>
                        <a:rPr lang="pl-PL" sz="1200">
                          <a:solidFill>
                            <a:schemeClr val="dk1"/>
                          </a:solidFill>
                          <a:latin typeface="Arial"/>
                          <a:ea typeface="Arial"/>
                          <a:cs typeface="Arial"/>
                          <a:sym typeface="Arial"/>
                        </a:rPr>
                        <a:t>GA</a:t>
                      </a:r>
                      <a:endParaRPr/>
                    </a:p>
                    <a:p>
                      <a:pPr indent="0" lvl="0" marL="0" marR="0" rtl="0" algn="l">
                        <a:spcBef>
                          <a:spcPts val="0"/>
                        </a:spcBef>
                        <a:spcAft>
                          <a:spcPts val="0"/>
                        </a:spcAft>
                        <a:buNone/>
                      </a:pPr>
                      <a:r>
                        <a:rPr lang="pl-PL" sz="1200">
                          <a:solidFill>
                            <a:schemeClr val="dk1"/>
                          </a:solidFill>
                          <a:latin typeface="Arial"/>
                          <a:ea typeface="Arial"/>
                          <a:cs typeface="Arial"/>
                          <a:sym typeface="Arial"/>
                        </a:rPr>
                        <a:t>Czy kierujemy użytkownika na odpowiednią stronę?</a:t>
                      </a:r>
                      <a:endParaRPr/>
                    </a:p>
                  </a:txBody>
                  <a:tcPr marT="45725" marB="45725" marR="91450" marL="91450"/>
                </a:tc>
                <a:tc>
                  <a:txBody>
                    <a:bodyPr/>
                    <a:lstStyle/>
                    <a:p>
                      <a:pPr indent="0" lvl="0" marL="0" marR="0" rtl="0" algn="l">
                        <a:spcBef>
                          <a:spcPts val="0"/>
                        </a:spcBef>
                        <a:spcAft>
                          <a:spcPts val="0"/>
                        </a:spcAft>
                        <a:buNone/>
                      </a:pPr>
                      <a:r>
                        <a:rPr lang="pl-PL" sz="1200">
                          <a:solidFill>
                            <a:schemeClr val="dk1"/>
                          </a:solidFill>
                          <a:latin typeface="Arial"/>
                          <a:ea typeface="Arial"/>
                          <a:cs typeface="Arial"/>
                          <a:sym typeface="Arial"/>
                        </a:rPr>
                        <a:t>Czy content/produkty wzbudzają zainteresowanie użytkownika?</a:t>
                      </a:r>
                      <a:endParaRPr/>
                    </a:p>
                    <a:p>
                      <a:pPr indent="0" lvl="0" marL="0" marR="0" rtl="0" algn="l">
                        <a:spcBef>
                          <a:spcPts val="0"/>
                        </a:spcBef>
                        <a:spcAft>
                          <a:spcPts val="0"/>
                        </a:spcAft>
                        <a:buNone/>
                      </a:pPr>
                      <a:r>
                        <a:rPr lang="pl-PL" sz="1200">
                          <a:solidFill>
                            <a:schemeClr val="dk1"/>
                          </a:solidFill>
                          <a:latin typeface="Arial"/>
                          <a:ea typeface="Arial"/>
                          <a:cs typeface="Arial"/>
                          <a:sym typeface="Arial"/>
                        </a:rPr>
                        <a:t>Czy trafiamy do odpowiedniego użytkownika?</a:t>
                      </a:r>
                      <a:endParaRPr/>
                    </a:p>
                  </a:txBody>
                  <a:tcPr marT="45725" marB="45725" marR="91450" marL="91450"/>
                </a:tc>
              </a:tr>
              <a:tr h="454075">
                <a:tc>
                  <a:txBody>
                    <a:bodyPr/>
                    <a:lstStyle/>
                    <a:p>
                      <a:pPr indent="0" lvl="0" marL="0" marR="0" rtl="0" algn="l">
                        <a:spcBef>
                          <a:spcPts val="0"/>
                        </a:spcBef>
                        <a:spcAft>
                          <a:spcPts val="0"/>
                        </a:spcAft>
                        <a:buNone/>
                      </a:pPr>
                      <a:r>
                        <a:rPr lang="pl-PL" sz="1200">
                          <a:solidFill>
                            <a:schemeClr val="dk1"/>
                          </a:solidFill>
                          <a:latin typeface="Arial"/>
                          <a:ea typeface="Arial"/>
                          <a:cs typeface="Arial"/>
                          <a:sym typeface="Arial"/>
                        </a:rPr>
                        <a:t>Time spent on site/ czas spędzony na stronie/ landing page’u</a:t>
                      </a:r>
                      <a:endParaRPr sz="1200">
                        <a:solidFill>
                          <a:schemeClr val="dk1"/>
                        </a:solidFill>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pl-PL" sz="1200">
                          <a:solidFill>
                            <a:schemeClr val="dk1"/>
                          </a:solidFill>
                          <a:latin typeface="Arial"/>
                          <a:ea typeface="Arial"/>
                          <a:cs typeface="Arial"/>
                          <a:sym typeface="Arial"/>
                        </a:rPr>
                        <a:t>Czas spędzony  na landing page’u oferty/ produktu bądź stronie z materiałami informacyjnymi/ poradnikami/ portfolio brandu. </a:t>
                      </a:r>
                      <a:endParaRPr sz="1200">
                        <a:solidFill>
                          <a:schemeClr val="dk1"/>
                        </a:solidFill>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lang="pl-PL" sz="1200">
                          <a:solidFill>
                            <a:schemeClr val="dk1"/>
                          </a:solidFill>
                          <a:latin typeface="Arial"/>
                          <a:ea typeface="Arial"/>
                          <a:cs typeface="Arial"/>
                          <a:sym typeface="Arial"/>
                        </a:rPr>
                        <a:t>Średni czas spędzony na stronie wyrażany w sekundach lub minutach. </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pl-PL" sz="1200">
                          <a:solidFill>
                            <a:schemeClr val="dk1"/>
                          </a:solidFill>
                          <a:latin typeface="Arial"/>
                          <a:ea typeface="Arial"/>
                          <a:cs typeface="Arial"/>
                          <a:sym typeface="Arial"/>
                        </a:rPr>
                        <a:t>Wskaźnik sprawdzający ile czasu user spędził na stronie. W zależności od kontentu średnia długość spędzanego czasu może się różnić – jeśli jest to przykładowo blog z przepisami albo poradnik z instrukcją używania produktu ten czas będzie dłuższy, wyrażany w minutach, jeśli jest to prosty one pager informacyjny lub krótkie www z prośbą o zostawienie leada wówczas wystarczy pobyt poniżej minuty. Czasami też wydłużony czas przebywania na stronie może być spowodowany tym, że użytkownik nie może czegoś istotnego znaleźć, strona zwyczajnie nie jest intuicyjna. Wówczas pogłębiamy wiedzę patrząc na KPI – sesja z zaangażowaniem.</a:t>
                      </a:r>
                      <a:endParaRPr sz="1200">
                        <a:solidFill>
                          <a:schemeClr val="dk1"/>
                        </a:solidFill>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lang="pl-PL" sz="1200">
                          <a:solidFill>
                            <a:schemeClr val="dk1"/>
                          </a:solidFill>
                          <a:latin typeface="Arial"/>
                          <a:ea typeface="Arial"/>
                          <a:cs typeface="Arial"/>
                          <a:sym typeface="Arial"/>
                        </a:rPr>
                        <a:t>Jak długo odbiorca, który wszedł na naszą stronę spędził tam czas? Czy kontent na stronie był dla niego wystarczająco interesujący i przejrzysty/ intuicyjny?</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txBody>
                  <a:tcPr marT="45725" marB="45725" marR="91450" marL="91450"/>
                </a:tc>
              </a:tr>
              <a:tr h="370850">
                <a:tc>
                  <a:txBody>
                    <a:bodyPr/>
                    <a:lstStyle/>
                    <a:p>
                      <a:pPr indent="0" lvl="0" marL="0" marR="0" rtl="0" algn="l">
                        <a:spcBef>
                          <a:spcPts val="0"/>
                        </a:spcBef>
                        <a:spcAft>
                          <a:spcPts val="0"/>
                        </a:spcAft>
                        <a:buNone/>
                      </a:pPr>
                      <a:r>
                        <a:rPr lang="pl-PL" sz="1200"/>
                        <a:t>Content interest (creatives):</a:t>
                      </a:r>
                      <a:endParaRPr/>
                    </a:p>
                    <a:p>
                      <a:pPr indent="0" lvl="0" marL="0" marR="0" rtl="0" algn="l">
                        <a:spcBef>
                          <a:spcPts val="0"/>
                        </a:spcBef>
                        <a:spcAft>
                          <a:spcPts val="0"/>
                        </a:spcAft>
                        <a:buNone/>
                      </a:pPr>
                      <a:r>
                        <a:rPr lang="pl-PL" sz="1200"/>
                        <a:t>Viewability/Attention/interaction</a:t>
                      </a:r>
                      <a:endParaRPr/>
                    </a:p>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rPr lang="pl-PL" sz="1200">
                          <a:solidFill>
                            <a:schemeClr val="dk1"/>
                          </a:solidFill>
                          <a:latin typeface="Arial"/>
                          <a:ea typeface="Arial"/>
                          <a:cs typeface="Arial"/>
                          <a:sym typeface="Arial"/>
                        </a:rPr>
                        <a:t>Grupa wskaźników, które mają na celu określenie czy komunikat, który widzą odbiorcy przyciąga ich uwagę.</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pl-PL" sz="1200">
                          <a:solidFill>
                            <a:schemeClr val="dk1"/>
                          </a:solidFill>
                          <a:latin typeface="Arial"/>
                          <a:ea typeface="Arial"/>
                          <a:cs typeface="Arial"/>
                          <a:sym typeface="Arial"/>
                        </a:rPr>
                        <a:t>Viewability: % widocznych odsłon (definicja IAB jest zbyt mało wymagająca – 1 sekunda   50% kreacji/ video 2 sekundy)</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pl-PL" sz="1200">
                          <a:solidFill>
                            <a:schemeClr val="dk1"/>
                          </a:solidFill>
                          <a:latin typeface="Arial"/>
                          <a:ea typeface="Arial"/>
                          <a:cs typeface="Arial"/>
                          <a:sym typeface="Arial"/>
                        </a:rPr>
                        <a:t>Attention: heatmapa</a:t>
                      </a:r>
                      <a:endParaRPr sz="1200">
                        <a:solidFill>
                          <a:schemeClr val="dk1"/>
                        </a:solidFill>
                        <a:latin typeface="Arial"/>
                        <a:ea typeface="Arial"/>
                        <a:cs typeface="Arial"/>
                        <a:sym typeface="Arial"/>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pl-PL" sz="1200">
                          <a:solidFill>
                            <a:schemeClr val="dk1"/>
                          </a:solidFill>
                          <a:latin typeface="Arial"/>
                          <a:ea typeface="Arial"/>
                          <a:cs typeface="Arial"/>
                          <a:sym typeface="Arial"/>
                        </a:rPr>
                        <a:t>SoME: Wskaźnik zaangażowania (ER)</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pl-PL" sz="1200">
                          <a:solidFill>
                            <a:schemeClr val="dk1"/>
                          </a:solidFill>
                          <a:latin typeface="Arial"/>
                          <a:ea typeface="Arial"/>
                          <a:cs typeface="Arial"/>
                          <a:sym typeface="Arial"/>
                        </a:rPr>
                        <a:t>Zawarliśmy tu trzy wskaźniki</a:t>
                      </a:r>
                      <a:endParaRPr/>
                    </a:p>
                    <a:p>
                      <a:pPr indent="0" lvl="0" marL="0" marR="0" rtl="0" algn="l">
                        <a:spcBef>
                          <a:spcPts val="0"/>
                        </a:spcBef>
                        <a:spcAft>
                          <a:spcPts val="0"/>
                        </a:spcAft>
                        <a:buNone/>
                      </a:pPr>
                      <a:r>
                        <a:rPr lang="pl-PL" sz="1200">
                          <a:solidFill>
                            <a:schemeClr val="dk1"/>
                          </a:solidFill>
                          <a:latin typeface="Arial"/>
                          <a:ea typeface="Arial"/>
                          <a:cs typeface="Arial"/>
                          <a:sym typeface="Arial"/>
                        </a:rPr>
                        <a:t>-viewability mówiące o tym jak długo i jaka % część kreacji została przez użytkownika wyświetlona (jeśli go nie zatrzymała, lub zwyczajnie ginęła w clutterze to najpewniej została przezscrollowana)</a:t>
                      </a:r>
                      <a:endParaRPr/>
                    </a:p>
                    <a:p>
                      <a:pPr indent="0" lvl="0" marL="0" marR="0" rtl="0" algn="l">
                        <a:spcBef>
                          <a:spcPts val="0"/>
                        </a:spcBef>
                        <a:spcAft>
                          <a:spcPts val="0"/>
                        </a:spcAft>
                        <a:buNone/>
                      </a:pPr>
                      <a:r>
                        <a:rPr lang="pl-PL" sz="1200">
                          <a:solidFill>
                            <a:schemeClr val="dk1"/>
                          </a:solidFill>
                          <a:latin typeface="Arial"/>
                          <a:ea typeface="Arial"/>
                          <a:cs typeface="Arial"/>
                          <a:sym typeface="Arial"/>
                        </a:rPr>
                        <a:t>- attention – badanie na bazie eyetrackingu, które precyzyjnie określa co i gdzie dokładnie przykuwa uwagę odbiorcy, ostatnio poszerzane o machine learning / algorytmy -&gt;wypadkową kilkudziesięciu miar związanych m.in. z czasem ekspozycji, techniczną widocznością wyświetlenia czy też interakcją z kreacją. </a:t>
                      </a:r>
                      <a:endParaRPr/>
                    </a:p>
                    <a:p>
                      <a:pPr indent="0" lvl="0" marL="0" marR="0" rtl="0" algn="l">
                        <a:spcBef>
                          <a:spcPts val="0"/>
                        </a:spcBef>
                        <a:spcAft>
                          <a:spcPts val="0"/>
                        </a:spcAft>
                        <a:buNone/>
                      </a:pPr>
                      <a:r>
                        <a:rPr lang="pl-PL" sz="1200">
                          <a:solidFill>
                            <a:schemeClr val="dk1"/>
                          </a:solidFill>
                          <a:latin typeface="Arial"/>
                          <a:ea typeface="Arial"/>
                          <a:cs typeface="Arial"/>
                          <a:sym typeface="Arial"/>
                        </a:rPr>
                        <a:t>- reakcja odbiorcy na kontent – w przypadku klasycznych bannerów możemy tylko domniemywać, że wysoka klikalność i przechodzenie na www to wynik dobrze przygotowanej kreacji, natomiast w SM mamy opcje likowania, komentowania i udostępniania treści.</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lang="pl-PL" sz="1200">
                          <a:solidFill>
                            <a:schemeClr val="dk1"/>
                          </a:solidFill>
                          <a:latin typeface="Arial"/>
                          <a:ea typeface="Arial"/>
                          <a:cs typeface="Arial"/>
                          <a:sym typeface="Arial"/>
                        </a:rPr>
                        <a:t>Czy odbiorcę ciekawi content / kreacja marki? Czy chcą oglądać jej content i wchodzić z nim w interakcję? </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txBody>
                  <a:tcPr marT="45725" marB="45725" marR="91450" marL="91450"/>
                </a:tc>
              </a:tr>
              <a:tr h="370850">
                <a:tc>
                  <a:txBody>
                    <a:bodyPr/>
                    <a:lstStyle/>
                    <a:p>
                      <a:pPr indent="0" lvl="0" marL="0" marR="0" rtl="0" algn="l">
                        <a:spcBef>
                          <a:spcPts val="0"/>
                        </a:spcBef>
                        <a:spcAft>
                          <a:spcPts val="0"/>
                        </a:spcAft>
                        <a:buNone/>
                      </a:pPr>
                      <a:r>
                        <a:rPr lang="pl-PL" sz="1200"/>
                        <a:t>Number/cost of actions</a:t>
                      </a:r>
                      <a:endParaRPr/>
                    </a:p>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rPr lang="pl-PL" sz="1200"/>
                        <a:t>to kluczowy wskaźnik, szeroko wykorzystywany w e-commerce, który odnosi się do kosztu reklamy, który zostanie poniesiony w związku z konkretnym działaniem użytkownika na stronie WWW/ sklepie internetowym. </a:t>
                      </a:r>
                      <a:br>
                        <a:rPr lang="pl-PL" sz="1200"/>
                      </a:br>
                      <a:r>
                        <a:rPr lang="pl-PL" sz="1200"/>
                        <a:t>Może to być sprzedaż, zapisanie się do newslettera, pobranie pliku lub inna pożądana konwersja.</a:t>
                      </a:r>
                      <a:endParaRPr sz="1200"/>
                    </a:p>
                  </a:txBody>
                  <a:tcPr marT="45725" marB="45725" marR="91450" marL="91450"/>
                </a:tc>
                <a:tc>
                  <a:txBody>
                    <a:bodyPr/>
                    <a:lstStyle/>
                    <a:p>
                      <a:pPr indent="0" lvl="0" marL="0" marR="0" rtl="0" algn="l">
                        <a:spcBef>
                          <a:spcPts val="0"/>
                        </a:spcBef>
                        <a:spcAft>
                          <a:spcPts val="0"/>
                        </a:spcAft>
                        <a:buNone/>
                      </a:pPr>
                      <a:r>
                        <a:rPr lang="pl-PL" sz="1200"/>
                        <a:t>Liczba pożądanych akcji/ konwersji w korelacji z budżetem</a:t>
                      </a:r>
                      <a:endParaRPr sz="1200"/>
                    </a:p>
                  </a:txBody>
                  <a:tcPr marT="45725" marB="45725" marR="91450" marL="91450"/>
                </a:tc>
                <a:tc>
                  <a:txBody>
                    <a:bodyPr/>
                    <a:lstStyle/>
                    <a:p>
                      <a:pPr indent="0" lvl="0" marL="0" marR="0" rtl="0" algn="l">
                        <a:spcBef>
                          <a:spcPts val="0"/>
                        </a:spcBef>
                        <a:spcAft>
                          <a:spcPts val="0"/>
                        </a:spcAft>
                        <a:buNone/>
                      </a:pPr>
                      <a:r>
                        <a:rPr lang="pl-PL" sz="1200"/>
                        <a:t>Śledzenie CPA pozwala mierzyć skuteczność kampanii marketingowych i optymalizować wydatki na reklamę, aby osiągnąć cele biznesowe.</a:t>
                      </a:r>
                      <a:endParaRPr sz="1200"/>
                    </a:p>
                  </a:txBody>
                  <a:tcPr marT="45725" marB="45725" marR="91450" marL="91450"/>
                </a:tc>
                <a:tc>
                  <a:txBody>
                    <a:bodyPr/>
                    <a:lstStyle/>
                    <a:p>
                      <a:pPr indent="0" lvl="0" marL="0" marR="0" rtl="0" algn="l">
                        <a:spcBef>
                          <a:spcPts val="0"/>
                        </a:spcBef>
                        <a:spcAft>
                          <a:spcPts val="0"/>
                        </a:spcAft>
                        <a:buNone/>
                      </a:pPr>
                      <a:r>
                        <a:rPr lang="pl-PL" sz="1200"/>
                        <a:t>Zwrot z inwestycji reklamowej</a:t>
                      </a:r>
                      <a:endParaRPr sz="1200"/>
                    </a:p>
                  </a:txBody>
                  <a:tcPr marT="45725" marB="45725" marR="91450" marL="91450"/>
                </a:tc>
              </a:tr>
              <a:tr h="370850">
                <a:tc>
                  <a:txBody>
                    <a:bodyPr/>
                    <a:lstStyle/>
                    <a:p>
                      <a:pPr indent="0" lvl="0" marL="0" marR="0" rtl="0" algn="l">
                        <a:spcBef>
                          <a:spcPts val="0"/>
                        </a:spcBef>
                        <a:spcAft>
                          <a:spcPts val="0"/>
                        </a:spcAft>
                        <a:buNone/>
                      </a:pPr>
                      <a:r>
                        <a:rPr lang="pl-PL" sz="1200"/>
                        <a:t>No of lost actions/„Abandoned basket</a:t>
                      </a:r>
                      <a:endParaRPr/>
                    </a:p>
                  </a:txBody>
                  <a:tcPr marT="45725" marB="45725" marR="91450" marL="91450"/>
                </a:tc>
                <a:tc>
                  <a:txBody>
                    <a:bodyPr/>
                    <a:lstStyle/>
                    <a:p>
                      <a:pPr indent="0" lvl="0" marL="0" marR="0" rtl="0" algn="l">
                        <a:spcBef>
                          <a:spcPts val="0"/>
                        </a:spcBef>
                        <a:spcAft>
                          <a:spcPts val="0"/>
                        </a:spcAft>
                        <a:buNone/>
                      </a:pPr>
                      <a:r>
                        <a:rPr lang="pl-PL" sz="1200">
                          <a:solidFill>
                            <a:schemeClr val="dk1"/>
                          </a:solidFill>
                        </a:rPr>
                        <a:t>Odsetek użytkowników, którzy rozpoczęli proces zakupowy dodając produkt do koszyka, a następnie wyszli ze strony/aplikacji nie dokonując zakupu</a:t>
                      </a:r>
                      <a:endParaRPr/>
                    </a:p>
                  </a:txBody>
                  <a:tcPr marT="45725" marB="45725" marR="91450" marL="91450"/>
                </a:tc>
                <a:tc>
                  <a:txBody>
                    <a:bodyPr/>
                    <a:lstStyle/>
                    <a:p>
                      <a:pPr indent="0" lvl="0" marL="0" marR="0" rtl="0" algn="l">
                        <a:spcBef>
                          <a:spcPts val="0"/>
                        </a:spcBef>
                        <a:spcAft>
                          <a:spcPts val="0"/>
                        </a:spcAft>
                        <a:buNone/>
                      </a:pPr>
                      <a:r>
                        <a:rPr lang="pl-PL" sz="1200">
                          <a:solidFill>
                            <a:schemeClr val="dk1"/>
                          </a:solidFill>
                        </a:rPr>
                        <a:t>% użytkowników z porzuconym koszykiem</a:t>
                      </a:r>
                      <a:endParaRPr/>
                    </a:p>
                  </a:txBody>
                  <a:tcPr marT="45725" marB="45725" marR="91450" marL="91450"/>
                </a:tc>
                <a:tc>
                  <a:txBody>
                    <a:bodyPr/>
                    <a:lstStyle/>
                    <a:p>
                      <a:pPr indent="0" lvl="0" marL="0" marR="0" rtl="0" algn="l">
                        <a:spcBef>
                          <a:spcPts val="0"/>
                        </a:spcBef>
                        <a:spcAft>
                          <a:spcPts val="0"/>
                        </a:spcAft>
                        <a:buNone/>
                      </a:pPr>
                      <a:r>
                        <a:rPr lang="pl-PL" sz="1200">
                          <a:solidFill>
                            <a:schemeClr val="dk1"/>
                          </a:solidFill>
                        </a:rPr>
                        <a:t>GA</a:t>
                      </a:r>
                      <a:endParaRPr/>
                    </a:p>
                    <a:p>
                      <a:pPr indent="0" lvl="0" marL="0" marR="0" rtl="0" algn="l">
                        <a:spcBef>
                          <a:spcPts val="0"/>
                        </a:spcBef>
                        <a:spcAft>
                          <a:spcPts val="0"/>
                        </a:spcAft>
                        <a:buNone/>
                      </a:pPr>
                      <a:r>
                        <a:rPr lang="pl-PL" sz="1200">
                          <a:solidFill>
                            <a:schemeClr val="dk1"/>
                          </a:solidFill>
                        </a:rPr>
                        <a:t>Ile tracimy potencjalnych klientów i jak możemy domknąć proces zakupowy? (dodatkowa zniżka, działania rtg)</a:t>
                      </a:r>
                      <a:endParaRPr/>
                    </a:p>
                  </a:txBody>
                  <a:tcPr marT="45725" marB="45725" marR="91450" marL="91450"/>
                </a:tc>
                <a:tc>
                  <a:txBody>
                    <a:bodyPr/>
                    <a:lstStyle/>
                    <a:p>
                      <a:pPr indent="0" lvl="0" marL="0" marR="0" rtl="0" algn="l">
                        <a:spcBef>
                          <a:spcPts val="0"/>
                        </a:spcBef>
                        <a:spcAft>
                          <a:spcPts val="0"/>
                        </a:spcAft>
                        <a:buNone/>
                      </a:pPr>
                      <a:r>
                        <a:rPr lang="pl-PL" sz="1200">
                          <a:solidFill>
                            <a:schemeClr val="dk1"/>
                          </a:solidFill>
                        </a:rPr>
                        <a:t>Potencjał sprzedażowy/wzrost ROAS</a:t>
                      </a:r>
                      <a:endParaRPr/>
                    </a:p>
                  </a:txBody>
                  <a:tcPr marT="45725" marB="45725" marR="91450" marL="91450"/>
                </a:tc>
              </a:tr>
              <a:tr h="118875">
                <a:tc>
                  <a:txBody>
                    <a:bodyPr/>
                    <a:lstStyle/>
                    <a:p>
                      <a:pPr indent="0" lvl="0" marL="0" marR="0" rtl="0" algn="l">
                        <a:spcBef>
                          <a:spcPts val="0"/>
                        </a:spcBef>
                        <a:spcAft>
                          <a:spcPts val="0"/>
                        </a:spcAft>
                        <a:buNone/>
                      </a:pPr>
                      <a:r>
                        <a:rPr lang="pl-PL" sz="1200">
                          <a:solidFill>
                            <a:schemeClr val="dk1"/>
                          </a:solidFill>
                          <a:latin typeface="Arial"/>
                          <a:ea typeface="Arial"/>
                          <a:cs typeface="Arial"/>
                          <a:sym typeface="Arial"/>
                        </a:rPr>
                        <a:t>Share of Search (SEM&amp;SEO)</a:t>
                      </a:r>
                      <a:endParaRPr/>
                    </a:p>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pl-PL" sz="1200"/>
                        <a:t>Udział organicznych oraz płatnych wyszukiwań dla marki (w polu odpowiednia kategoria) mierzona jako odsetek wszystkich organicznych oraz płatnych wyszukiwań marki (dla wszystkich zdefiniowanych marek) w danej kategorii w określonym przedziale czasu.</a:t>
                      </a:r>
                      <a:endParaRPr sz="1200"/>
                    </a:p>
                  </a:txBody>
                  <a:tcPr marT="45725" marB="45725" marR="91450" marL="91450"/>
                </a:tc>
                <a:tc>
                  <a:txBody>
                    <a:bodyPr/>
                    <a:lstStyle/>
                    <a:p>
                      <a:pPr indent="0" lvl="0" marL="0" marR="0" rtl="0" algn="l">
                        <a:spcBef>
                          <a:spcPts val="0"/>
                        </a:spcBef>
                        <a:spcAft>
                          <a:spcPts val="0"/>
                        </a:spcAft>
                        <a:buNone/>
                      </a:pPr>
                      <a:r>
                        <a:rPr lang="pl-PL" sz="1200">
                          <a:solidFill>
                            <a:schemeClr val="dk1"/>
                          </a:solidFill>
                          <a:latin typeface="Arial"/>
                          <a:ea typeface="Arial"/>
                          <a:cs typeface="Arial"/>
                          <a:sym typeface="Arial"/>
                        </a:rPr>
                        <a:t>% Wyszukiwania dla marki x / Wyszukiwania wszystkich marek w kategorii</a:t>
                      </a:r>
                      <a:endParaRPr sz="1200">
                        <a:solidFill>
                          <a:schemeClr val="dk1"/>
                        </a:solidFill>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pl-PL" sz="1000"/>
                        <a:t>Udział w wyszukiwarce jest przydatną miarą do przeglądu skuteczności zarówno organicznego, jak i płatnego marketingu w wyszukiwarkach. Jest to szczególnie ważne dla konkurencyjności przedsiębiorstw w sektorach, w których istnieją produkty o wysokim zaangażowaniu, gdzie ludzie wykazują wysoki zamiar wyszukiwania i wykonują dużą liczbę wyszukiwań, szukając informacji o produkcie w ramach procesu zakupu.</a:t>
                      </a:r>
                      <a:endParaRPr/>
                    </a:p>
                    <a:p>
                      <a:pPr indent="0" lvl="0" marL="0" marR="0" rtl="0" algn="l">
                        <a:spcBef>
                          <a:spcPts val="0"/>
                        </a:spcBef>
                        <a:spcAft>
                          <a:spcPts val="0"/>
                        </a:spcAft>
                        <a:buNone/>
                      </a:pPr>
                      <a:r>
                        <a:rPr lang="pl-PL" sz="1000"/>
                        <a:t>Miara ta informuje, jaki procent osób widziało Twoją markę/reklamę, tym samym zwiększając możliwość budowania świadomości, ruchu na stronie lub zakupu, poprzez wpisywanie w wyszukiwarce zapytań dotyczących kategorii.</a:t>
                      </a:r>
                      <a:endParaRPr/>
                    </a:p>
                    <a:p>
                      <a:pPr indent="0" lvl="0" marL="0" marR="0" rtl="0" algn="l">
                        <a:spcBef>
                          <a:spcPts val="0"/>
                        </a:spcBef>
                        <a:spcAft>
                          <a:spcPts val="0"/>
                        </a:spcAft>
                        <a:buNone/>
                      </a:pPr>
                      <a:r>
                        <a:rPr lang="pl-PL" sz="1000"/>
                        <a:t>Z kolei organiczny udział w wyszukiwarce (SOS) odzwierciedla wpływ działań marketingowych poprzez analizę zainteresowania, jakie marka zdobywa w Internecie poprzez wyszukiwanie.</a:t>
                      </a:r>
                      <a:endParaRPr/>
                    </a:p>
                  </a:txBody>
                  <a:tcPr marT="45725" marB="45725" marR="91450" marL="91450"/>
                </a:tc>
                <a:tc>
                  <a:txBody>
                    <a:bodyPr/>
                    <a:lstStyle/>
                    <a:p>
                      <a:pPr indent="0" lvl="0" marL="0" marR="0" rtl="0" algn="l">
                        <a:spcBef>
                          <a:spcPts val="0"/>
                        </a:spcBef>
                        <a:spcAft>
                          <a:spcPts val="0"/>
                        </a:spcAft>
                        <a:buNone/>
                      </a:pPr>
                      <a:r>
                        <a:rPr lang="pl-PL" sz="1200"/>
                        <a:t>Jak często konsumenci mogą zobaczyć Twoją ofertę, wpisując zapytanie o daną kategorię w wyszukiwarce?</a:t>
                      </a:r>
                      <a:endParaRPr/>
                    </a:p>
                    <a:p>
                      <a:pPr indent="0" lvl="0" marL="0" marR="0" rtl="0" algn="l">
                        <a:spcBef>
                          <a:spcPts val="0"/>
                        </a:spcBef>
                        <a:spcAft>
                          <a:spcPts val="0"/>
                        </a:spcAft>
                        <a:buNone/>
                      </a:pPr>
                      <a:r>
                        <a:rPr lang="pl-PL" sz="1200"/>
                        <a:t>Jak Twoje działania marketingowe wpływają na zainteresowanie marką w wyszukiwaniach?</a:t>
                      </a:r>
                      <a:endParaRPr/>
                    </a:p>
                  </a:txBody>
                  <a:tcPr marT="45725" marB="45725" marR="91450" marL="91450"/>
                </a:tc>
              </a:tr>
            </a:tbl>
          </a:graphicData>
        </a:graphic>
      </p:graphicFrame>
      <p:sp>
        <p:nvSpPr>
          <p:cNvPr id="1322" name="Google Shape;1322;p197"/>
          <p:cNvSpPr/>
          <p:nvPr/>
        </p:nvSpPr>
        <p:spPr>
          <a:xfrm>
            <a:off x="899035" y="6702458"/>
            <a:ext cx="3912123" cy="1668544"/>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Wskaźnik, który chcemy przedyskutować (czy na pewno jest stricte digitalowy czy może ma przełożenie na wskaźniki kampanii we wszystkich punktach styku i dotyczy ogólnie KV/ kreacji)</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6" name="Shape 1326"/>
        <p:cNvGrpSpPr/>
        <p:nvPr/>
      </p:nvGrpSpPr>
      <p:grpSpPr>
        <a:xfrm>
          <a:off x="0" y="0"/>
          <a:ext cx="0" cy="0"/>
          <a:chOff x="0" y="0"/>
          <a:chExt cx="0" cy="0"/>
        </a:xfrm>
      </p:grpSpPr>
      <p:sp>
        <p:nvSpPr>
          <p:cNvPr id="1327" name="Google Shape;1327;p198"/>
          <p:cNvSpPr txBox="1"/>
          <p:nvPr>
            <p:ph type="title"/>
          </p:nvPr>
        </p:nvSpPr>
        <p:spPr>
          <a:xfrm>
            <a:off x="246888" y="-9144"/>
            <a:ext cx="10515600" cy="83210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Maven Pro"/>
              <a:buNone/>
            </a:pPr>
            <a:r>
              <a:rPr lang="pl-PL">
                <a:latin typeface="Maven Pro"/>
                <a:ea typeface="Maven Pro"/>
                <a:cs typeface="Maven Pro"/>
                <a:sym typeface="Maven Pro"/>
              </a:rPr>
              <a:t>Brand metrics</a:t>
            </a:r>
            <a:endParaRPr>
              <a:latin typeface="Maven Pro"/>
              <a:ea typeface="Maven Pro"/>
              <a:cs typeface="Maven Pro"/>
              <a:sym typeface="Maven Pro"/>
            </a:endParaRPr>
          </a:p>
        </p:txBody>
      </p:sp>
      <p:graphicFrame>
        <p:nvGraphicFramePr>
          <p:cNvPr id="1328" name="Google Shape;1328;p198"/>
          <p:cNvGraphicFramePr/>
          <p:nvPr/>
        </p:nvGraphicFramePr>
        <p:xfrm>
          <a:off x="246888" y="832105"/>
          <a:ext cx="3000000" cy="3000000"/>
        </p:xfrm>
        <a:graphic>
          <a:graphicData uri="http://schemas.openxmlformats.org/drawingml/2006/table">
            <a:tbl>
              <a:tblPr bandRow="1" firstRow="1">
                <a:noFill/>
                <a:tableStyleId>{8E37BD10-1A80-4419-A27B-70AEB869D890}</a:tableStyleId>
              </a:tblPr>
              <a:tblGrid>
                <a:gridCol w="1961400"/>
                <a:gridCol w="1948950"/>
                <a:gridCol w="1973825"/>
                <a:gridCol w="1961400"/>
                <a:gridCol w="1961400"/>
                <a:gridCol w="1961400"/>
              </a:tblGrid>
              <a:tr h="370850">
                <a:tc>
                  <a:txBody>
                    <a:bodyPr/>
                    <a:lstStyle/>
                    <a:p>
                      <a:pPr indent="0" lvl="0" marL="0" marR="0" rtl="0" algn="l">
                        <a:spcBef>
                          <a:spcPts val="0"/>
                        </a:spcBef>
                        <a:spcAft>
                          <a:spcPts val="0"/>
                        </a:spcAft>
                        <a:buNone/>
                      </a:pPr>
                      <a:r>
                        <a:rPr lang="pl-PL" sz="1800"/>
                        <a:t>KPI</a:t>
                      </a:r>
                      <a:endParaRPr sz="1800"/>
                    </a:p>
                  </a:txBody>
                  <a:tcPr marT="45725" marB="45725" marR="91450" marL="91450"/>
                </a:tc>
                <a:tc>
                  <a:txBody>
                    <a:bodyPr/>
                    <a:lstStyle/>
                    <a:p>
                      <a:pPr indent="0" lvl="0" marL="0" marR="0" rtl="0" algn="l">
                        <a:spcBef>
                          <a:spcPts val="0"/>
                        </a:spcBef>
                        <a:spcAft>
                          <a:spcPts val="0"/>
                        </a:spcAft>
                        <a:buNone/>
                      </a:pPr>
                      <a:r>
                        <a:rPr lang="pl-PL" sz="1800"/>
                        <a:t>Definicja</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pl-PL" sz="1800"/>
                        <a:t>Metryka</a:t>
                      </a:r>
                      <a:endParaRPr sz="1800"/>
                    </a:p>
                  </a:txBody>
                  <a:tcPr marT="45725" marB="45725" marR="91450" marL="91450"/>
                </a:tc>
                <a:tc>
                  <a:txBody>
                    <a:bodyPr/>
                    <a:lstStyle/>
                    <a:p>
                      <a:pPr indent="0" lvl="0" marL="0" marR="0" rtl="0" algn="l">
                        <a:spcBef>
                          <a:spcPts val="0"/>
                        </a:spcBef>
                        <a:spcAft>
                          <a:spcPts val="0"/>
                        </a:spcAft>
                        <a:buNone/>
                      </a:pPr>
                      <a:r>
                        <a:rPr lang="pl-PL" sz="1800"/>
                        <a:t>Uzasadnienie</a:t>
                      </a:r>
                      <a:endParaRPr sz="1800"/>
                    </a:p>
                  </a:txBody>
                  <a:tcPr marT="45725" marB="45725" marR="91450" marL="91450"/>
                </a:tc>
                <a:tc>
                  <a:txBody>
                    <a:bodyPr/>
                    <a:lstStyle/>
                    <a:p>
                      <a:pPr indent="0" lvl="0" marL="0" marR="0" rtl="0" algn="l">
                        <a:spcBef>
                          <a:spcPts val="0"/>
                        </a:spcBef>
                        <a:spcAft>
                          <a:spcPts val="0"/>
                        </a:spcAft>
                        <a:buNone/>
                      </a:pPr>
                      <a:r>
                        <a:rPr lang="pl-PL" sz="1800"/>
                        <a:t>Kontekst</a:t>
                      </a:r>
                      <a:endParaRPr sz="1800"/>
                    </a:p>
                  </a:txBody>
                  <a:tcPr marT="45725" marB="45725" marR="91450" marL="91450"/>
                </a:tc>
              </a:tr>
              <a:tr h="370850">
                <a:tc>
                  <a:txBody>
                    <a:bodyPr/>
                    <a:lstStyle/>
                    <a:p>
                      <a:pPr indent="0" lvl="0" marL="0" marR="0" rtl="0" algn="l">
                        <a:spcBef>
                          <a:spcPts val="0"/>
                        </a:spcBef>
                        <a:spcAft>
                          <a:spcPts val="0"/>
                        </a:spcAft>
                        <a:buNone/>
                      </a:pPr>
                      <a:r>
                        <a:rPr lang="pl-PL" sz="1200"/>
                        <a:t>Awareness</a:t>
                      </a:r>
                      <a:endParaRPr/>
                    </a:p>
                  </a:txBody>
                  <a:tcPr marT="45725" marB="45725" marR="91450" marL="91450"/>
                </a:tc>
                <a:tc>
                  <a:txBody>
                    <a:bodyPr/>
                    <a:lstStyle/>
                    <a:p>
                      <a:pPr indent="0" lvl="0" marL="0" marR="0" rtl="0" algn="l">
                        <a:spcBef>
                          <a:spcPts val="0"/>
                        </a:spcBef>
                        <a:spcAft>
                          <a:spcPts val="0"/>
                        </a:spcAft>
                        <a:buNone/>
                      </a:pPr>
                      <a:r>
                        <a:rPr lang="pl-PL" sz="1000"/>
                        <a:t>Świadomość marki</a:t>
                      </a:r>
                      <a:br>
                        <a:rPr lang="pl-PL" sz="1000"/>
                      </a:br>
                      <a:r>
                        <a:rPr lang="pl-PL" sz="1000"/>
                        <a:t>(Awareness)</a:t>
                      </a:r>
                      <a:endParaRPr sz="1000"/>
                    </a:p>
                  </a:txBody>
                  <a:tcPr marT="45725" marB="45725" marR="91450" marL="91450"/>
                </a:tc>
                <a:tc>
                  <a:txBody>
                    <a:bodyPr/>
                    <a:lstStyle/>
                    <a:p>
                      <a:pPr indent="0" lvl="0" marL="0" marR="0" rtl="0" algn="l">
                        <a:spcBef>
                          <a:spcPts val="0"/>
                        </a:spcBef>
                        <a:spcAft>
                          <a:spcPts val="0"/>
                        </a:spcAft>
                        <a:buNone/>
                      </a:pPr>
                      <a:r>
                        <a:rPr lang="pl-PL" sz="1000"/>
                        <a:t>To miara tego, jak dobrze konsumenci znają daną markę oraz jak ją postrzegają na tle konkurencji. Istnieje kilka rodzajów pomiarów:</a:t>
                      </a:r>
                      <a:endParaRPr/>
                    </a:p>
                    <a:p>
                      <a:pPr indent="-285750" lvl="0" marL="285750" marR="0" rtl="0" algn="l">
                        <a:spcBef>
                          <a:spcPts val="0"/>
                        </a:spcBef>
                        <a:spcAft>
                          <a:spcPts val="0"/>
                        </a:spcAft>
                        <a:buClr>
                          <a:schemeClr val="dk1"/>
                        </a:buClr>
                        <a:buSzPts val="1000"/>
                        <a:buFont typeface="Arial"/>
                        <a:buChar char="-"/>
                      </a:pPr>
                      <a:r>
                        <a:rPr lang="pl-PL" sz="1000"/>
                        <a:t>Top of mind: pierwsza marka wymieniona przez respondenta (bez wspomagania)</a:t>
                      </a:r>
                      <a:endParaRPr/>
                    </a:p>
                    <a:p>
                      <a:pPr indent="-285750" lvl="0" marL="285750" marR="0" rtl="0" algn="l">
                        <a:spcBef>
                          <a:spcPts val="0"/>
                        </a:spcBef>
                        <a:spcAft>
                          <a:spcPts val="0"/>
                        </a:spcAft>
                        <a:buClr>
                          <a:schemeClr val="dk1"/>
                        </a:buClr>
                        <a:buSzPts val="1000"/>
                        <a:buFont typeface="Arial"/>
                        <a:buChar char="-"/>
                      </a:pPr>
                      <a:r>
                        <a:rPr lang="pl-PL" sz="1000"/>
                        <a:t>Spontaniczna: grupa marek wymieniona samodzielnie przez respondenta (bez wspomagania)</a:t>
                      </a:r>
                      <a:endParaRPr/>
                    </a:p>
                    <a:p>
                      <a:pPr indent="-285750" lvl="0" marL="285750" marR="0" rtl="0" algn="l">
                        <a:spcBef>
                          <a:spcPts val="0"/>
                        </a:spcBef>
                        <a:spcAft>
                          <a:spcPts val="0"/>
                        </a:spcAft>
                        <a:buClr>
                          <a:schemeClr val="dk1"/>
                        </a:buClr>
                        <a:buSzPts val="1000"/>
                        <a:buFont typeface="Arial"/>
                        <a:buChar char="-"/>
                      </a:pPr>
                      <a:r>
                        <a:rPr lang="pl-PL" sz="1000"/>
                        <a:t>Wspomagana: to grupa marek, które respondent zna i rozpoznaje na podstawie listy. Jest wyrazem raczej słabszej więzi konsumenta z marką. </a:t>
                      </a:r>
                      <a:endParaRPr sz="1000"/>
                    </a:p>
                  </a:txBody>
                  <a:tcPr marT="45725" marB="45725" marR="91450" marL="91450"/>
                </a:tc>
                <a:tc>
                  <a:txBody>
                    <a:bodyPr/>
                    <a:lstStyle/>
                    <a:p>
                      <a:pPr indent="0" lvl="0" marL="0" marR="0" rtl="0" algn="l">
                        <a:spcBef>
                          <a:spcPts val="0"/>
                        </a:spcBef>
                        <a:spcAft>
                          <a:spcPts val="0"/>
                        </a:spcAft>
                        <a:buNone/>
                      </a:pPr>
                      <a:r>
                        <a:rPr lang="pl-PL" sz="1000"/>
                        <a:t>% respondentów, który zna/ kojarzy daną markę</a:t>
                      </a:r>
                      <a:endParaRPr sz="1000"/>
                    </a:p>
                  </a:txBody>
                  <a:tcPr marT="45725" marB="45725" marR="91450" marL="91450"/>
                </a:tc>
                <a:tc>
                  <a:txBody>
                    <a:bodyPr/>
                    <a:lstStyle/>
                    <a:p>
                      <a:pPr indent="0" lvl="0" marL="0" marR="0" rtl="0" algn="l">
                        <a:spcBef>
                          <a:spcPts val="0"/>
                        </a:spcBef>
                        <a:spcAft>
                          <a:spcPts val="0"/>
                        </a:spcAft>
                        <a:buNone/>
                      </a:pPr>
                      <a:r>
                        <a:t/>
                      </a:r>
                      <a:endParaRPr sz="1000"/>
                    </a:p>
                    <a:p>
                      <a:pPr indent="0" lvl="0" marL="0" marR="0" rtl="0" algn="l">
                        <a:spcBef>
                          <a:spcPts val="0"/>
                        </a:spcBef>
                        <a:spcAft>
                          <a:spcPts val="0"/>
                        </a:spcAft>
                        <a:buNone/>
                      </a:pPr>
                      <a:r>
                        <a:rPr lang="pl-PL" sz="1000"/>
                        <a:t>Dzięki badaniom rozpoznawalności możemy dowiedzieć się jak postrzegana jest komunikacja danej marki z klientami, czy jest wyróżnialna na tle konkurencji, czy jest zapamietywalna oraz jakie elementy wymagają poprawy, by konsument ponownie wybrał dany produkt lub usługę.</a:t>
                      </a:r>
                      <a:endParaRPr sz="1000"/>
                    </a:p>
                  </a:txBody>
                  <a:tcPr marT="45725" marB="45725" marR="91450" marL="91450"/>
                </a:tc>
                <a:tc>
                  <a:txBody>
                    <a:bodyPr/>
                    <a:lstStyle/>
                    <a:p>
                      <a:pPr indent="0" lvl="0" marL="0" marR="0" rtl="0" algn="l">
                        <a:spcBef>
                          <a:spcPts val="0"/>
                        </a:spcBef>
                        <a:spcAft>
                          <a:spcPts val="0"/>
                        </a:spcAft>
                        <a:buNone/>
                      </a:pPr>
                      <a:r>
                        <a:rPr lang="pl-PL" sz="1000"/>
                        <a:t>Potencjał sprzedażowy</a:t>
                      </a:r>
                      <a:endParaRPr sz="1000"/>
                    </a:p>
                  </a:txBody>
                  <a:tcPr marT="45725" marB="45725" marR="91450" marL="91450"/>
                </a:tc>
              </a:tr>
              <a:tr h="370850">
                <a:tc>
                  <a:txBody>
                    <a:bodyPr/>
                    <a:lstStyle/>
                    <a:p>
                      <a:pPr indent="0" lvl="0" marL="0" marR="0" rtl="0" algn="l">
                        <a:spcBef>
                          <a:spcPts val="0"/>
                        </a:spcBef>
                        <a:spcAft>
                          <a:spcPts val="0"/>
                        </a:spcAft>
                        <a:buNone/>
                      </a:pPr>
                      <a:r>
                        <a:rPr lang="pl-PL" sz="1200"/>
                        <a:t>Consideration</a:t>
                      </a:r>
                      <a:endParaRPr sz="1200"/>
                    </a:p>
                  </a:txBody>
                  <a:tcPr marT="45725" marB="45725" marR="91450" marL="91450"/>
                </a:tc>
                <a:tc>
                  <a:txBody>
                    <a:bodyPr/>
                    <a:lstStyle/>
                    <a:p>
                      <a:pPr indent="0" lvl="0" marL="0" marR="0" rtl="0" algn="l">
                        <a:spcBef>
                          <a:spcPts val="0"/>
                        </a:spcBef>
                        <a:spcAft>
                          <a:spcPts val="0"/>
                        </a:spcAft>
                        <a:buNone/>
                      </a:pPr>
                      <a:r>
                        <a:rPr lang="pl-PL" sz="1000"/>
                        <a:t>Rozważanie marki (Consideration)</a:t>
                      </a:r>
                      <a:endParaRPr sz="1000"/>
                    </a:p>
                  </a:txBody>
                  <a:tcPr marT="45725" marB="45725" marR="91450" marL="91450"/>
                </a:tc>
                <a:tc>
                  <a:txBody>
                    <a:bodyPr/>
                    <a:lstStyle/>
                    <a:p>
                      <a:pPr indent="0" lvl="0" marL="0" marR="0" rtl="0" algn="l">
                        <a:spcBef>
                          <a:spcPts val="0"/>
                        </a:spcBef>
                        <a:spcAft>
                          <a:spcPts val="0"/>
                        </a:spcAft>
                        <a:buNone/>
                      </a:pPr>
                      <a:r>
                        <a:rPr lang="pl-PL" sz="1000"/>
                        <a:t>to stopień, w jakim konsumenci są skłonni brać pod uwagę daną markę przy podejmowaniu decyzji o zakupie. Mierzy się go liczbą osób, które rozważyłyby zakup produktu lub usługi danej marki.</a:t>
                      </a:r>
                      <a:endParaRPr sz="1000"/>
                    </a:p>
                  </a:txBody>
                  <a:tcPr marT="45725" marB="45725" marR="91450" marL="91450"/>
                </a:tc>
                <a:tc>
                  <a:txBody>
                    <a:bodyPr/>
                    <a:lstStyle/>
                    <a:p>
                      <a:pPr indent="0" lvl="0" marL="0" marR="0" rtl="0" algn="l">
                        <a:spcBef>
                          <a:spcPts val="0"/>
                        </a:spcBef>
                        <a:spcAft>
                          <a:spcPts val="0"/>
                        </a:spcAft>
                        <a:buNone/>
                      </a:pPr>
                      <a:r>
                        <a:rPr lang="pl-PL" sz="1000"/>
                        <a:t>% respondentów, którzy rozważyliby zakup produktu lub usługi danej marki</a:t>
                      </a:r>
                      <a:endParaRPr sz="1000"/>
                    </a:p>
                  </a:txBody>
                  <a:tcPr marT="45725" marB="45725" marR="91450" marL="91450"/>
                </a:tc>
                <a:tc>
                  <a:txBody>
                    <a:bodyPr/>
                    <a:lstStyle/>
                    <a:p>
                      <a:pPr indent="0" lvl="0" marL="0" marR="0" rtl="0" algn="l">
                        <a:spcBef>
                          <a:spcPts val="0"/>
                        </a:spcBef>
                        <a:spcAft>
                          <a:spcPts val="0"/>
                        </a:spcAft>
                        <a:buNone/>
                      </a:pPr>
                      <a:r>
                        <a:rPr lang="pl-PL" sz="1000"/>
                        <a:t>Rozważanie marki pomaga przejść od świadomości do sprzedaży, pomaga marce znaleźć się </a:t>
                      </a:r>
                      <a:br>
                        <a:rPr lang="pl-PL" sz="1000"/>
                      </a:br>
                      <a:r>
                        <a:rPr lang="pl-PL" sz="1000"/>
                        <a:t>w koszyku wyboru konsumentów i być postrzeganym jako sposób na zaspokojenie ich potrzeb</a:t>
                      </a:r>
                      <a:endParaRPr sz="1000"/>
                    </a:p>
                  </a:txBody>
                  <a:tcPr marT="45725" marB="45725" marR="91450" marL="91450"/>
                </a:tc>
                <a:tc>
                  <a:txBody>
                    <a:bodyPr/>
                    <a:lstStyle/>
                    <a:p>
                      <a:pPr indent="0" lvl="0" marL="0" marR="0" rtl="0" algn="l">
                        <a:lnSpc>
                          <a:spcPct val="100000"/>
                        </a:lnSpc>
                        <a:spcBef>
                          <a:spcPts val="0"/>
                        </a:spcBef>
                        <a:spcAft>
                          <a:spcPts val="0"/>
                        </a:spcAft>
                        <a:buClr>
                          <a:schemeClr val="dk1"/>
                        </a:buClr>
                        <a:buSzPts val="1000"/>
                        <a:buFont typeface="Arial"/>
                        <a:buNone/>
                      </a:pPr>
                      <a:r>
                        <a:rPr lang="pl-PL" sz="1000"/>
                        <a:t>Potencjał sprzedażowy</a:t>
                      </a:r>
                      <a:endParaRPr sz="1000"/>
                    </a:p>
                  </a:txBody>
                  <a:tcPr marT="45725" marB="45725" marR="91450" marL="91450"/>
                </a:tc>
              </a:tr>
              <a:tr h="370850">
                <a:tc>
                  <a:txBody>
                    <a:bodyPr/>
                    <a:lstStyle/>
                    <a:p>
                      <a:pPr indent="0" lvl="0" marL="0" marR="0" rtl="0" algn="l">
                        <a:spcBef>
                          <a:spcPts val="0"/>
                        </a:spcBef>
                        <a:spcAft>
                          <a:spcPts val="0"/>
                        </a:spcAft>
                        <a:buNone/>
                      </a:pPr>
                      <a:r>
                        <a:rPr lang="pl-PL" sz="1200"/>
                        <a:t>Preference</a:t>
                      </a:r>
                      <a:endParaRPr sz="1200"/>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b="0" i="0" lang="pl-PL" sz="1200" u="none" cap="none" strike="noStrike">
                          <a:solidFill>
                            <a:schemeClr val="dk1"/>
                          </a:solidFill>
                          <a:latin typeface="Arial"/>
                          <a:ea typeface="Arial"/>
                          <a:cs typeface="Arial"/>
                          <a:sym typeface="Arial"/>
                        </a:rPr>
                        <a:t>Odsetek respondentów, którzy preferują naszą markę spośród innych, rozpatrywanych w procesie zakupowym.</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endParaRPr>
                    </a:p>
                  </a:txBody>
                  <a:tcPr marT="45725" marB="45725" marR="91450" marL="91450"/>
                </a:tc>
                <a:tc>
                  <a:txBody>
                    <a:bodyPr/>
                    <a:lstStyle/>
                    <a:p>
                      <a:pPr indent="0" lvl="0" marL="0" marR="0" rtl="0" algn="l">
                        <a:spcBef>
                          <a:spcPts val="0"/>
                        </a:spcBef>
                        <a:spcAft>
                          <a:spcPts val="0"/>
                        </a:spcAft>
                        <a:buNone/>
                      </a:pPr>
                      <a:r>
                        <a:t/>
                      </a:r>
                      <a:endParaRPr sz="1800">
                        <a:solidFill>
                          <a:schemeClr val="dk1"/>
                        </a:solidFill>
                      </a:endParaRPr>
                    </a:p>
                  </a:txBody>
                  <a:tcPr marT="45725" marB="45725" marR="91450" marL="91450"/>
                </a:tc>
                <a:tc>
                  <a:txBody>
                    <a:bodyPr/>
                    <a:lstStyle/>
                    <a:p>
                      <a:pPr indent="0" lvl="0" marL="0" marR="0" rtl="0" algn="l">
                        <a:spcBef>
                          <a:spcPts val="0"/>
                        </a:spcBef>
                        <a:spcAft>
                          <a:spcPts val="0"/>
                        </a:spcAft>
                        <a:buNone/>
                      </a:pPr>
                      <a:r>
                        <a:rPr lang="pl-PL" sz="1200">
                          <a:solidFill>
                            <a:schemeClr val="dk1"/>
                          </a:solidFill>
                        </a:rPr>
                        <a:t>% respondentów, którzy preferują/wybrali by dany produkt badz markę </a:t>
                      </a:r>
                      <a:endParaRPr sz="1200">
                        <a:solidFill>
                          <a:schemeClr val="dk1"/>
                        </a:solidFill>
                      </a:endParaRPr>
                    </a:p>
                  </a:txBody>
                  <a:tcPr marT="45725" marB="45725" marR="91450" marL="91450"/>
                </a:tc>
                <a:tc>
                  <a:txBody>
                    <a:bodyPr/>
                    <a:lstStyle/>
                    <a:p>
                      <a:pPr indent="0" lvl="0" marL="0" marR="0" rtl="0" algn="l">
                        <a:spcBef>
                          <a:spcPts val="0"/>
                        </a:spcBef>
                        <a:spcAft>
                          <a:spcPts val="0"/>
                        </a:spcAft>
                        <a:buNone/>
                      </a:pPr>
                      <a:r>
                        <a:rPr lang="pl-PL" sz="1200">
                          <a:solidFill>
                            <a:schemeClr val="dk1"/>
                          </a:solidFill>
                          <a:latin typeface="Arial"/>
                          <a:ea typeface="Arial"/>
                          <a:cs typeface="Arial"/>
                          <a:sym typeface="Arial"/>
                        </a:rPr>
                        <a:t>Pokazuje ile % konsumentów  nasza marka jest w stanie przekonać do jej finalnego wyboru vs konkurencję; ukazuje więc jej przewagę na rynku spośród wielu rozważanych marek. Jeden z końcowy elementów „brand funnelu” pokazujący siłę marku w ścieżce zakupowej.</a:t>
                      </a:r>
                      <a:endParaRPr sz="1200">
                        <a:solidFill>
                          <a:schemeClr val="dk1"/>
                        </a:solidFill>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pl-PL" sz="1200">
                          <a:solidFill>
                            <a:schemeClr val="dk1"/>
                          </a:solidFill>
                          <a:latin typeface="Arial"/>
                          <a:ea typeface="Arial"/>
                          <a:cs typeface="Arial"/>
                          <a:sym typeface="Arial"/>
                        </a:rPr>
                        <a:t>Ile osób finalnie wybierze nas spośród rozpatrywanych marek?</a:t>
                      </a:r>
                      <a:endParaRPr sz="1200">
                        <a:solidFill>
                          <a:schemeClr val="dk1"/>
                        </a:solidFill>
                        <a:latin typeface="Arial"/>
                        <a:ea typeface="Arial"/>
                        <a:cs typeface="Arial"/>
                        <a:sym typeface="Arial"/>
                      </a:endParaRPr>
                    </a:p>
                  </a:txBody>
                  <a:tcPr marT="45725" marB="45725" marR="91450" marL="91450"/>
                </a:tc>
              </a:tr>
              <a:tr h="370850">
                <a:tc>
                  <a:txBody>
                    <a:bodyPr/>
                    <a:lstStyle/>
                    <a:p>
                      <a:pPr indent="0" lvl="0" marL="0" marR="0" rtl="0" algn="l">
                        <a:lnSpc>
                          <a:spcPct val="100000"/>
                        </a:lnSpc>
                        <a:spcBef>
                          <a:spcPts val="0"/>
                        </a:spcBef>
                        <a:spcAft>
                          <a:spcPts val="0"/>
                        </a:spcAft>
                        <a:buClr>
                          <a:schemeClr val="dk1"/>
                        </a:buClr>
                        <a:buSzPts val="1200"/>
                        <a:buFont typeface="Arial"/>
                        <a:buNone/>
                      </a:pPr>
                      <a:r>
                        <a:rPr lang="pl-PL" sz="1200"/>
                        <a:t>Relevance</a:t>
                      </a:r>
                      <a:endParaRPr sz="1200"/>
                    </a:p>
                  </a:txBody>
                  <a:tcPr marT="45725" marB="45725" marR="91450" marL="91450"/>
                </a:tc>
                <a:tc>
                  <a:txBody>
                    <a:bodyPr/>
                    <a:lstStyle/>
                    <a:p>
                      <a:pPr indent="0" lvl="0" marL="0" marR="0" rtl="0" algn="l">
                        <a:spcBef>
                          <a:spcPts val="0"/>
                        </a:spcBef>
                        <a:spcAft>
                          <a:spcPts val="0"/>
                        </a:spcAft>
                        <a:buNone/>
                      </a:pPr>
                      <a:r>
                        <a:rPr lang="pl-PL" sz="1200">
                          <a:solidFill>
                            <a:schemeClr val="dk1"/>
                          </a:solidFill>
                        </a:rPr>
                        <a:t>Odsetek respondentów, którzy zgadzają się, że marka jest odpowiednia/pasująca do nich i ich potrzeb/sytuacji.</a:t>
                      </a:r>
                      <a:endParaRPr sz="1200">
                        <a:solidFill>
                          <a:schemeClr val="dk1"/>
                        </a:solidFill>
                      </a:endParaRPr>
                    </a:p>
                  </a:txBody>
                  <a:tcPr marT="45725" marB="45725" marR="91450" marL="91450"/>
                </a:tc>
                <a:tc>
                  <a:txBody>
                    <a:bodyPr/>
                    <a:lstStyle/>
                    <a:p>
                      <a:pPr indent="0" lvl="0" marL="0" marR="0" rtl="0" algn="l">
                        <a:spcBef>
                          <a:spcPts val="0"/>
                        </a:spcBef>
                        <a:spcAft>
                          <a:spcPts val="0"/>
                        </a:spcAft>
                        <a:buNone/>
                      </a:pPr>
                      <a:r>
                        <a:t/>
                      </a:r>
                      <a:endParaRPr sz="1200">
                        <a:solidFill>
                          <a:schemeClr val="dk1"/>
                        </a:solidFill>
                      </a:endParaRPr>
                    </a:p>
                  </a:txBody>
                  <a:tcPr marT="45725" marB="45725" marR="91450" marL="91450"/>
                </a:tc>
                <a:tc>
                  <a:txBody>
                    <a:bodyPr/>
                    <a:lstStyle/>
                    <a:p>
                      <a:pPr indent="0" lvl="0" marL="0" marR="0" rtl="0" algn="l">
                        <a:spcBef>
                          <a:spcPts val="0"/>
                        </a:spcBef>
                        <a:spcAft>
                          <a:spcPts val="0"/>
                        </a:spcAft>
                        <a:buNone/>
                      </a:pPr>
                      <a:r>
                        <a:rPr lang="pl-PL" sz="1200">
                          <a:solidFill>
                            <a:schemeClr val="dk1"/>
                          </a:solidFill>
                          <a:latin typeface="Arial"/>
                          <a:ea typeface="Arial"/>
                          <a:cs typeface="Arial"/>
                          <a:sym typeface="Arial"/>
                        </a:rPr>
                        <a:t>% osób którzy oceniają markę jako pasującą do kategorii/ich potrzeb;</a:t>
                      </a:r>
                      <a:endParaRPr sz="1200">
                        <a:solidFill>
                          <a:schemeClr val="dk1"/>
                        </a:solidFill>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pl-PL" sz="1200">
                          <a:solidFill>
                            <a:schemeClr val="dk1"/>
                          </a:solidFill>
                          <a:latin typeface="Arial"/>
                          <a:ea typeface="Arial"/>
                          <a:cs typeface="Arial"/>
                          <a:sym typeface="Arial"/>
                        </a:rPr>
                        <a:t>% osób które potwierdza że ta marka pasuje do ich potrzeb/jest „odpowiednia” dla nich</a:t>
                      </a:r>
                      <a:endParaRPr sz="1200">
                        <a:solidFill>
                          <a:schemeClr val="dk1"/>
                        </a:solidFill>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pl-PL" sz="1200">
                          <a:solidFill>
                            <a:schemeClr val="dk1"/>
                          </a:solidFill>
                        </a:rPr>
                        <a:t>Pozwala oszacować jak duży jest potencjalnie rynek dla danej marki ale też jak marka jest dopasowana do potrzeb konsumentów (jeden z wymiarów jej konkurencyjności)</a:t>
                      </a:r>
                      <a:endParaRPr sz="1200">
                        <a:solidFill>
                          <a:schemeClr val="dk1"/>
                        </a:solidFill>
                      </a:endParaRPr>
                    </a:p>
                  </a:txBody>
                  <a:tcPr marT="45725" marB="45725" marR="91450" marL="91450"/>
                </a:tc>
              </a:tr>
              <a:tr h="370850">
                <a:tc>
                  <a:txBody>
                    <a:bodyPr/>
                    <a:lstStyle/>
                    <a:p>
                      <a:pPr indent="0" lvl="0" marL="0" marR="0" rtl="0" algn="l">
                        <a:spcBef>
                          <a:spcPts val="0"/>
                        </a:spcBef>
                        <a:spcAft>
                          <a:spcPts val="0"/>
                        </a:spcAft>
                        <a:buNone/>
                      </a:pPr>
                      <a:r>
                        <a:rPr lang="pl-PL" sz="1200"/>
                        <a:t>Brand liking</a:t>
                      </a:r>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Określa (pozytywne) odczucia odbiorcy względem marki X. Wskaźnik uniwersalny, mierzalny dla każdej marki: niezależnie od jej pozycjonowania, modelu zakupu, czy produktu/usługi.</a:t>
                      </a:r>
                      <a:endParaRPr/>
                    </a:p>
                    <a:p>
                      <a:pPr indent="0" lvl="0" marL="0" marR="0" rtl="0" algn="l">
                        <a:lnSpc>
                          <a:spcPct val="100000"/>
                        </a:lnSpc>
                        <a:spcBef>
                          <a:spcPts val="0"/>
                        </a:spcBef>
                        <a:spcAft>
                          <a:spcPts val="0"/>
                        </a:spcAft>
                        <a:buClr>
                          <a:srgbClr val="000000"/>
                        </a:buClr>
                        <a:buSzPts val="1200"/>
                        <a:buFont typeface="Arial"/>
                        <a:buNone/>
                      </a:pPr>
                      <a:r>
                        <a:rPr b="1" i="0" lang="pl-PL" sz="1200" u="none" cap="none" strike="noStrike">
                          <a:solidFill>
                            <a:srgbClr val="000000"/>
                          </a:solidFill>
                          <a:latin typeface="Arial"/>
                          <a:ea typeface="Arial"/>
                          <a:cs typeface="Arial"/>
                          <a:sym typeface="Arial"/>
                        </a:rPr>
                        <a:t>Ważne</a:t>
                      </a:r>
                      <a:r>
                        <a:rPr b="0" i="0" lang="pl-PL" sz="1200" u="none" cap="none" strike="noStrike">
                          <a:solidFill>
                            <a:srgbClr val="000000"/>
                          </a:solidFill>
                          <a:latin typeface="Arial"/>
                          <a:ea typeface="Arial"/>
                          <a:cs typeface="Arial"/>
                          <a:sym typeface="Arial"/>
                        </a:rPr>
                        <a:t>: nie ma potwierdzenia, że „lubialność” marki wpływa bezpośrednio na zakup jej usług (np. kategorie o niskim zaangażowaniu, dobra luksusowe).  Dodatkowo, przy badaniu tego wskaźnika na wyniki może wpływać pozycja marki na rynku.</a:t>
                      </a:r>
                      <a:endParaRPr/>
                    </a:p>
                  </a:txBody>
                  <a:tcPr marT="45725" marB="45725" marR="91450" marL="91450"/>
                </a:tc>
                <a:tc>
                  <a:txBody>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 respondentów</a:t>
                      </a:r>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Badania rynkowe:  (brand affinity)</a:t>
                      </a:r>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 odbiorców, którzy mają pozytywną lub negatywną opinię o marce na skali: nienawidzę tej marki – uwielbiam tę markę (vs konkurencja). </a:t>
                      </a:r>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Badania Brand Lift na dedykowanych platformach (Przykład pytania BLS  z META)</a:t>
                      </a:r>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Co sądzisz o marce X?</a:t>
                      </a:r>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1: Bardzo mi się podoba </a:t>
                      </a:r>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2: Podoba mi się </a:t>
                      </a:r>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3: Nie mam zdania</a:t>
                      </a:r>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4: Nie podoba mi się</a:t>
                      </a:r>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5: Nie znoszę jej</a:t>
                      </a:r>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Wskaźnik przydatny w weryfikacji potencjału dla marki, sprawdzenia jej atrakcyjności wśród odbiorców. Negatywny odbiór marki przez konsumentów może być sygnałem dla marki do weryfikacji strategii, strategii komunikacji, bądź procesów wewnętrznych. </a:t>
                      </a:r>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lang="pl-PL" sz="1200"/>
                        <a:t>Czy marka jest atrakcyjna dla odbiorcy? </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txBody>
                  <a:tcPr marT="45725" marB="45725" marR="91450" marL="91450"/>
                </a:tc>
              </a:tr>
              <a:tr h="370850">
                <a:tc>
                  <a:txBody>
                    <a:bodyPr/>
                    <a:lstStyle/>
                    <a:p>
                      <a:pPr indent="0" lvl="0" marL="0" marR="0" rtl="0" algn="l">
                        <a:spcBef>
                          <a:spcPts val="0"/>
                        </a:spcBef>
                        <a:spcAft>
                          <a:spcPts val="0"/>
                        </a:spcAft>
                        <a:buNone/>
                      </a:pPr>
                      <a:r>
                        <a:rPr lang="pl-PL" sz="1200"/>
                        <a:t>Credibility/ Trust</a:t>
                      </a:r>
                      <a:endParaRPr sz="1200"/>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lang="pl-PL" sz="1200">
                          <a:solidFill>
                            <a:schemeClr val="dk1"/>
                          </a:solidFill>
                          <a:latin typeface="Arial"/>
                          <a:ea typeface="Arial"/>
                          <a:cs typeface="Arial"/>
                          <a:sym typeface="Arial"/>
                        </a:rPr>
                        <a:t>Metryka wyrażająca zaufanie do marki, poczucie jedności i utożsamianie się z jej wizerunkiem.  </a:t>
                      </a:r>
                      <a:endParaRPr sz="1200">
                        <a:solidFill>
                          <a:schemeClr val="dk1"/>
                        </a:solidFill>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lang="pl-PL" sz="1200">
                          <a:solidFill>
                            <a:schemeClr val="dk1"/>
                          </a:solidFill>
                          <a:latin typeface="Arial"/>
                          <a:ea typeface="Arial"/>
                          <a:cs typeface="Arial"/>
                          <a:sym typeface="Arial"/>
                        </a:rPr>
                        <a:t>% respondentów, która w badaniu wyraża  zaufanie do marki, ale ma też pozytywne zdanie i emocje względem marki, wierzy w jej dopasowanie do mojego „ja”, utożsamia się z nią (sobie ufam najbardziej)</a:t>
                      </a:r>
                      <a:endParaRPr/>
                    </a:p>
                    <a:p>
                      <a:pPr indent="0" lvl="0" marL="0" marR="0" rtl="0" algn="l">
                        <a:lnSpc>
                          <a:spcPct val="100000"/>
                        </a:lnSpc>
                        <a:spcBef>
                          <a:spcPts val="0"/>
                        </a:spcBef>
                        <a:spcAft>
                          <a:spcPts val="0"/>
                        </a:spcAft>
                        <a:buClr>
                          <a:schemeClr val="dk1"/>
                        </a:buClr>
                        <a:buSzPts val="1200"/>
                        <a:buFont typeface="Arial"/>
                        <a:buNone/>
                      </a:pPr>
                      <a:r>
                        <a:rPr lang="pl-PL" sz="1200">
                          <a:solidFill>
                            <a:schemeClr val="dk1"/>
                          </a:solidFill>
                          <a:latin typeface="Arial"/>
                          <a:ea typeface="Arial"/>
                          <a:cs typeface="Arial"/>
                          <a:sym typeface="Arial"/>
                        </a:rPr>
                        <a:t>Badania rynkowe, brand lifty z pytaniami o odczucia względem marki. Procent osób, które wyrażają zaufanie bądź wysokie zaufanie do marki. </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lang="pl-PL" sz="1200">
                          <a:solidFill>
                            <a:schemeClr val="dk1"/>
                          </a:solidFill>
                          <a:latin typeface="Arial"/>
                          <a:ea typeface="Arial"/>
                          <a:cs typeface="Arial"/>
                          <a:sym typeface="Arial"/>
                        </a:rPr>
                        <a:t>Respondent, który wyraża zaufanie bądź wysokie zaufanie do marki jest skłonny do identyfikowania się z marką, a także wierzy w dobre intencje i zaangażowanie marki w  wszelkie działania ESG/ CRS. Zaufanie do marki może wpłynąć na lojalność stałych klientów bądź zachowania zakupowe nowych. </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pl-PL" sz="1200">
                          <a:solidFill>
                            <a:schemeClr val="dk1"/>
                          </a:solidFill>
                          <a:latin typeface="Arial"/>
                          <a:ea typeface="Arial"/>
                          <a:cs typeface="Arial"/>
                          <a:sym typeface="Arial"/>
                        </a:rPr>
                        <a:t>Czy konsumenci mają zaufanie do marki i produktów i przez to są skłonni do zakupu produktu lub uslugi? I wybierają nas spośród konkurencji?</a:t>
                      </a:r>
                      <a:endParaRPr sz="1200">
                        <a:solidFill>
                          <a:schemeClr val="dk1"/>
                        </a:solidFill>
                        <a:latin typeface="Arial"/>
                        <a:ea typeface="Arial"/>
                        <a:cs typeface="Arial"/>
                        <a:sym typeface="Arial"/>
                      </a:endParaRPr>
                    </a:p>
                  </a:txBody>
                  <a:tcPr marT="45725" marB="45725" marR="91450" marL="91450"/>
                </a:tc>
              </a:tr>
              <a:tr h="370850">
                <a:tc>
                  <a:txBody>
                    <a:bodyPr/>
                    <a:lstStyle/>
                    <a:p>
                      <a:pPr indent="0" lvl="0" marL="0" marR="0" rtl="0" algn="l">
                        <a:spcBef>
                          <a:spcPts val="0"/>
                        </a:spcBef>
                        <a:spcAft>
                          <a:spcPts val="0"/>
                        </a:spcAft>
                        <a:buNone/>
                      </a:pPr>
                      <a:r>
                        <a:rPr lang="pl-PL" sz="1200"/>
                        <a:t>Purchase intent</a:t>
                      </a:r>
                      <a:endParaRPr sz="1200"/>
                    </a:p>
                  </a:txBody>
                  <a:tcPr marT="45725" marB="45725" marR="91450" marL="91450"/>
                </a:tc>
                <a:tc>
                  <a:txBody>
                    <a:bodyPr/>
                    <a:lstStyle/>
                    <a:p>
                      <a:pPr indent="0" lvl="0" marL="0" marR="0" rtl="0" algn="l">
                        <a:spcBef>
                          <a:spcPts val="0"/>
                        </a:spcBef>
                        <a:spcAft>
                          <a:spcPts val="0"/>
                        </a:spcAft>
                        <a:buNone/>
                      </a:pPr>
                      <a:r>
                        <a:rPr lang="pl-PL" sz="1200">
                          <a:solidFill>
                            <a:schemeClr val="dk1"/>
                          </a:solidFill>
                          <a:latin typeface="Arial"/>
                          <a:ea typeface="Arial"/>
                          <a:cs typeface="Arial"/>
                          <a:sym typeface="Arial"/>
                        </a:rPr>
                        <a:t>1. Consideration: odsetek użytkowników, którzy postrzegają markę jako możliwy wybór przy zakupie w danej kategorii</a:t>
                      </a:r>
                      <a:endParaRPr/>
                    </a:p>
                    <a:p>
                      <a:pPr indent="0" lvl="0" marL="0" marR="0" rtl="0" algn="l">
                        <a:spcBef>
                          <a:spcPts val="0"/>
                        </a:spcBef>
                        <a:spcAft>
                          <a:spcPts val="0"/>
                        </a:spcAft>
                        <a:buNone/>
                      </a:pPr>
                      <a:r>
                        <a:rPr lang="pl-PL" sz="1200">
                          <a:solidFill>
                            <a:schemeClr val="dk1"/>
                          </a:solidFill>
                          <a:latin typeface="Arial"/>
                          <a:ea typeface="Arial"/>
                          <a:cs typeface="Arial"/>
                          <a:sym typeface="Arial"/>
                        </a:rPr>
                        <a:t>2. Preference: odsetek użytkowników, dla których marka jest pierwszym wyborem przy zakupie czegoś w danej kategorii</a:t>
                      </a:r>
                      <a:endParaRPr/>
                    </a:p>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pl-PL" sz="1200">
                          <a:solidFill>
                            <a:schemeClr val="dk1"/>
                          </a:solidFill>
                          <a:latin typeface="Arial"/>
                          <a:ea typeface="Arial"/>
                          <a:cs typeface="Arial"/>
                          <a:sym typeface="Arial"/>
                        </a:rPr>
                        <a:t>% użytkowników, którzy finalnie kupią nasz produkt</a:t>
                      </a:r>
                      <a:endParaRPr sz="1200">
                        <a:solidFill>
                          <a:schemeClr val="dk1"/>
                        </a:solidFill>
                        <a:latin typeface="Arial"/>
                        <a:ea typeface="Arial"/>
                        <a:cs typeface="Arial"/>
                        <a:sym typeface="Arial"/>
                      </a:endParaRPr>
                    </a:p>
                  </a:txBody>
                  <a:tcPr marT="45725" marB="45725" marR="91450" marL="91450"/>
                </a:tc>
                <a:tc>
                  <a:txBody>
                    <a:bodyPr/>
                    <a:lstStyle/>
                    <a:p>
                      <a:pPr indent="-228600" lvl="0" marL="228600" marR="0" rtl="0" algn="l">
                        <a:spcBef>
                          <a:spcPts val="0"/>
                        </a:spcBef>
                        <a:spcAft>
                          <a:spcPts val="0"/>
                        </a:spcAft>
                        <a:buClr>
                          <a:schemeClr val="dk1"/>
                        </a:buClr>
                        <a:buSzPts val="1200"/>
                        <a:buFont typeface="Arial"/>
                        <a:buAutoNum type="arabicPeriod"/>
                      </a:pPr>
                      <a:r>
                        <a:rPr lang="pl-PL" sz="1200">
                          <a:solidFill>
                            <a:schemeClr val="dk1"/>
                          </a:solidFill>
                          <a:latin typeface="Arial"/>
                          <a:ea typeface="Arial"/>
                          <a:cs typeface="Arial"/>
                          <a:sym typeface="Arial"/>
                        </a:rPr>
                        <a:t>Kiedy następnym razem będziesz chciał/a kupić jakąś rzecz w kategorii X, którą markę wziąłbyś pod uwagę?</a:t>
                      </a:r>
                      <a:endParaRPr/>
                    </a:p>
                    <a:p>
                      <a:pPr indent="-228600" lvl="0" marL="228600" marR="0" rtl="0" algn="l">
                        <a:lnSpc>
                          <a:spcPct val="100000"/>
                        </a:lnSpc>
                        <a:spcBef>
                          <a:spcPts val="0"/>
                        </a:spcBef>
                        <a:spcAft>
                          <a:spcPts val="0"/>
                        </a:spcAft>
                        <a:buClr>
                          <a:schemeClr val="dk1"/>
                        </a:buClr>
                        <a:buSzPts val="1200"/>
                        <a:buFont typeface="Arial"/>
                        <a:buAutoNum type="arabicPeriod"/>
                      </a:pPr>
                      <a:r>
                        <a:rPr lang="pl-PL" sz="1200">
                          <a:solidFill>
                            <a:schemeClr val="dk1"/>
                          </a:solidFill>
                          <a:latin typeface="Arial"/>
                          <a:ea typeface="Arial"/>
                          <a:cs typeface="Arial"/>
                          <a:sym typeface="Arial"/>
                        </a:rPr>
                        <a:t>Kiedy następnym razem będziesz chciał/a kupić jakąś rzecz w kategorii X, która marka będzie Twoim preferowanym wyborem?</a:t>
                      </a:r>
                      <a:endParaRPr/>
                    </a:p>
                    <a:p>
                      <a:pPr indent="0" lvl="0" marL="0" marR="0" rtl="0" algn="l">
                        <a:spcBef>
                          <a:spcPts val="0"/>
                        </a:spcBef>
                        <a:spcAft>
                          <a:spcPts val="0"/>
                        </a:spcAft>
                        <a:buNone/>
                      </a:pPr>
                      <a:r>
                        <a:t/>
                      </a:r>
                      <a:endParaRPr sz="1800"/>
                    </a:p>
                  </a:txBody>
                  <a:tcPr marT="45725" marB="45725" marR="91450" marL="91450"/>
                </a:tc>
                <a:tc>
                  <a:txBody>
                    <a:bodyPr/>
                    <a:lstStyle/>
                    <a:p>
                      <a:pPr indent="-228600" lvl="0" marL="228600" marR="0" rtl="0" algn="l">
                        <a:spcBef>
                          <a:spcPts val="0"/>
                        </a:spcBef>
                        <a:spcAft>
                          <a:spcPts val="0"/>
                        </a:spcAft>
                        <a:buClr>
                          <a:schemeClr val="dk1"/>
                        </a:buClr>
                        <a:buSzPts val="1200"/>
                        <a:buFont typeface="Arial"/>
                        <a:buAutoNum type="arabicPeriod"/>
                      </a:pPr>
                      <a:r>
                        <a:rPr lang="pl-PL" sz="1200">
                          <a:solidFill>
                            <a:schemeClr val="dk1"/>
                          </a:solidFill>
                          <a:latin typeface="Arial"/>
                          <a:ea typeface="Arial"/>
                          <a:cs typeface="Arial"/>
                          <a:sym typeface="Arial"/>
                        </a:rPr>
                        <a:t>Klient/potencjał sprzedażowy</a:t>
                      </a:r>
                      <a:endParaRPr/>
                    </a:p>
                    <a:p>
                      <a:pPr indent="-228600" lvl="0" marL="228600" marR="0" rtl="0" algn="l">
                        <a:spcBef>
                          <a:spcPts val="0"/>
                        </a:spcBef>
                        <a:spcAft>
                          <a:spcPts val="0"/>
                        </a:spcAft>
                        <a:buClr>
                          <a:schemeClr val="dk1"/>
                        </a:buClr>
                        <a:buSzPts val="1200"/>
                        <a:buFont typeface="Arial"/>
                        <a:buAutoNum type="arabicPeriod"/>
                      </a:pPr>
                      <a:r>
                        <a:rPr lang="pl-PL" sz="1200">
                          <a:solidFill>
                            <a:schemeClr val="dk1"/>
                          </a:solidFill>
                          <a:latin typeface="Arial"/>
                          <a:ea typeface="Arial"/>
                          <a:cs typeface="Arial"/>
                          <a:sym typeface="Arial"/>
                        </a:rPr>
                        <a:t>Klient/potencjał sprzedażowy oraz gotowość do zapłaty/potencjał poprawy marży</a:t>
                      </a:r>
                      <a:endParaRPr/>
                    </a:p>
                    <a:p>
                      <a:pPr indent="0" lvl="0" marL="0" marR="0" rtl="0" algn="l">
                        <a:spcBef>
                          <a:spcPts val="0"/>
                        </a:spcBef>
                        <a:spcAft>
                          <a:spcPts val="0"/>
                        </a:spcAft>
                        <a:buNone/>
                      </a:pPr>
                      <a:r>
                        <a:t/>
                      </a:r>
                      <a:endParaRPr sz="1800"/>
                    </a:p>
                  </a:txBody>
                  <a:tcPr marT="45725" marB="45725" marR="91450" marL="91450"/>
                </a:tc>
              </a:tr>
              <a:tr h="370850">
                <a:tc>
                  <a:txBody>
                    <a:bodyPr/>
                    <a:lstStyle/>
                    <a:p>
                      <a:pPr indent="0" lvl="0" marL="0" marR="0" rtl="0" algn="l">
                        <a:spcBef>
                          <a:spcPts val="0"/>
                        </a:spcBef>
                        <a:spcAft>
                          <a:spcPts val="0"/>
                        </a:spcAft>
                        <a:buNone/>
                      </a:pPr>
                      <a:r>
                        <a:rPr lang="pl-PL" sz="1200"/>
                        <a:t>Specific associations/</a:t>
                      </a:r>
                      <a:endParaRPr/>
                    </a:p>
                    <a:p>
                      <a:pPr indent="0" lvl="0" marL="0" marR="0" rtl="0" algn="l">
                        <a:spcBef>
                          <a:spcPts val="0"/>
                        </a:spcBef>
                        <a:spcAft>
                          <a:spcPts val="0"/>
                        </a:spcAft>
                        <a:buNone/>
                      </a:pPr>
                      <a:r>
                        <a:rPr lang="pl-PL" sz="1200"/>
                        <a:t>attributes</a:t>
                      </a:r>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Wskaźnik pokazuje czy marka i jej produkty kojarzone są z konkretnymi atrybutami wynikającymi z jej strategii.</a:t>
                      </a:r>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Pozwala na stwierdzenie czy strategia komunikacji działa wśród odbiorców i czy marka osiąga swoje cele związane z budowaniem z nią odpowiednich skojarzeń. </a:t>
                      </a:r>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 </a:t>
                      </a:r>
                      <a:endParaRPr/>
                    </a:p>
                    <a:p>
                      <a:pPr indent="0" lvl="0" marL="0" marR="0" rtl="0" algn="l">
                        <a:lnSpc>
                          <a:spcPct val="100000"/>
                        </a:lnSpc>
                        <a:spcBef>
                          <a:spcPts val="0"/>
                        </a:spcBef>
                        <a:spcAft>
                          <a:spcPts val="0"/>
                        </a:spcAft>
                        <a:buClr>
                          <a:srgbClr val="000000"/>
                        </a:buClr>
                        <a:buSzPts val="1200"/>
                        <a:buFont typeface="Arial"/>
                        <a:buNone/>
                      </a:pPr>
                      <a:r>
                        <a:rPr b="1" i="0" lang="pl-PL" sz="1200" u="none" cap="none" strike="noStrike">
                          <a:solidFill>
                            <a:srgbClr val="000000"/>
                          </a:solidFill>
                          <a:latin typeface="Arial"/>
                          <a:ea typeface="Arial"/>
                          <a:cs typeface="Arial"/>
                          <a:sym typeface="Arial"/>
                        </a:rPr>
                        <a:t>Ważne: </a:t>
                      </a:r>
                      <a:r>
                        <a:rPr b="0" i="0" lang="pl-PL" sz="1200" u="none" cap="none" strike="noStrike">
                          <a:solidFill>
                            <a:srgbClr val="000000"/>
                          </a:solidFill>
                          <a:latin typeface="Arial"/>
                          <a:ea typeface="Arial"/>
                          <a:cs typeface="Arial"/>
                          <a:sym typeface="Arial"/>
                        </a:rPr>
                        <a:t>świadomość cech wyróżnialnych marek często związana jest z ich ogólną świadomością i pozycją na rynku (silniejsze marki = silniejsze skojarzenia).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 respondentów</a:t>
                      </a:r>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Badania rynkowe: </a:t>
                      </a:r>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Procent osób, które kojarzą wybrane atrybuty marki lub jej produktów:</a:t>
                      </a:r>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rgbClr val="000000"/>
                        </a:buClr>
                        <a:buSzPts val="1200"/>
                        <a:buFont typeface="Arial"/>
                        <a:buAutoNum type="arabicPeriod"/>
                      </a:pPr>
                      <a:r>
                        <a:rPr b="0" i="0" lang="pl-PL" sz="1200" u="none" cap="none" strike="noStrike">
                          <a:solidFill>
                            <a:srgbClr val="000000"/>
                          </a:solidFill>
                          <a:latin typeface="Arial"/>
                          <a:ea typeface="Arial"/>
                          <a:cs typeface="Arial"/>
                          <a:sym typeface="Arial"/>
                        </a:rPr>
                        <a:t>Top of mind (Jaka marka kojarzy Ci się z „…”</a:t>
                      </a:r>
                      <a:endParaRPr/>
                    </a:p>
                    <a:p>
                      <a:pPr indent="-228600" lvl="0" marL="228600" marR="0" rtl="0" algn="l">
                        <a:lnSpc>
                          <a:spcPct val="100000"/>
                        </a:lnSpc>
                        <a:spcBef>
                          <a:spcPts val="0"/>
                        </a:spcBef>
                        <a:spcAft>
                          <a:spcPts val="0"/>
                        </a:spcAft>
                        <a:buClr>
                          <a:srgbClr val="000000"/>
                        </a:buClr>
                        <a:buSzPts val="1200"/>
                        <a:buFont typeface="Arial"/>
                        <a:buAutoNum type="arabicPeriod"/>
                      </a:pPr>
                      <a:r>
                        <a:rPr b="0" i="0" lang="pl-PL" sz="1200" u="none" cap="none" strike="noStrike">
                          <a:solidFill>
                            <a:srgbClr val="000000"/>
                          </a:solidFill>
                          <a:latin typeface="Arial"/>
                          <a:ea typeface="Arial"/>
                          <a:cs typeface="Arial"/>
                          <a:sym typeface="Arial"/>
                        </a:rPr>
                        <a:t>Świadomość spontaniczna (Jakich słów użyłbyś do opisania marki X)</a:t>
                      </a:r>
                      <a:endParaRPr/>
                    </a:p>
                    <a:p>
                      <a:pPr indent="-228600" lvl="0" marL="228600" marR="0" rtl="0" algn="l">
                        <a:lnSpc>
                          <a:spcPct val="100000"/>
                        </a:lnSpc>
                        <a:spcBef>
                          <a:spcPts val="0"/>
                        </a:spcBef>
                        <a:spcAft>
                          <a:spcPts val="0"/>
                        </a:spcAft>
                        <a:buClr>
                          <a:srgbClr val="000000"/>
                        </a:buClr>
                        <a:buSzPts val="1200"/>
                        <a:buFont typeface="Arial"/>
                        <a:buAutoNum type="arabicPeriod"/>
                      </a:pPr>
                      <a:r>
                        <a:rPr b="0" i="0" lang="pl-PL" sz="1200" u="none" cap="none" strike="noStrike">
                          <a:solidFill>
                            <a:srgbClr val="000000"/>
                          </a:solidFill>
                          <a:latin typeface="Arial"/>
                          <a:ea typeface="Arial"/>
                          <a:cs typeface="Arial"/>
                          <a:sym typeface="Arial"/>
                        </a:rPr>
                        <a:t>Świadomość wspomagana  (Które z poniższych słów/stwierdzeń opisują markę X)</a:t>
                      </a:r>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Wyniki vs konkurencja</a:t>
                      </a:r>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Dodatkowo wyniki zakładające równy SoM</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Badania Brand Lift na wybranych platformach. Przykład z META BLS, kategoria „message association”: Jaka marka kojarzy Ci się z „…”</a:t>
                      </a:r>
                      <a:endParaRPr/>
                    </a:p>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Wskaźnik przydatny w sprawdzeniu skuteczności  strategii firmy w działach komunikacyjnych marki (czy strategia osadza się w oczach konsumentów?). </a:t>
                      </a:r>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Kluczowy wskaźnik w mierzeniu tego jak marka wizerunkowo pozycjonuje się na tle konkurencji: differentiation (czy marka w oczach konsumenta posiada atrybuty, które odróżniają ją na plus od konkurencji? Co robi lepiej?) vs distinctiveness (czy marka jest w oczach konsumentów łatwo rozpoznawalna dzięki wyróżnialnym cechom) </a:t>
                      </a:r>
                      <a:endParaRPr/>
                    </a:p>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Czy komunikacja marki jest spójna z jej strategią? </a:t>
                      </a:r>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Tj, czy komunikacja buduje w oczach konsumentów wyróżnialność i atrybuty marki lub jej produktów/usług, które spełniają założenia strategiczne firmy i przekładają się na wyniki wizerunkowe oraz biznesowe?</a:t>
                      </a:r>
                      <a:endParaRPr/>
                    </a:p>
                    <a:p>
                      <a:pPr indent="0" lvl="0" marL="0" marR="0" rtl="0" algn="l">
                        <a:spcBef>
                          <a:spcPts val="0"/>
                        </a:spcBef>
                        <a:spcAft>
                          <a:spcPts val="0"/>
                        </a:spcAft>
                        <a:buNone/>
                      </a:pPr>
                      <a:r>
                        <a:t/>
                      </a:r>
                      <a:endParaRPr sz="1800"/>
                    </a:p>
                  </a:txBody>
                  <a:tcPr marT="45725" marB="45725" marR="91450" marL="91450"/>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32" name="Shape 1332"/>
        <p:cNvGrpSpPr/>
        <p:nvPr/>
      </p:nvGrpSpPr>
      <p:grpSpPr>
        <a:xfrm>
          <a:off x="0" y="0"/>
          <a:ext cx="0" cy="0"/>
          <a:chOff x="0" y="0"/>
          <a:chExt cx="0" cy="0"/>
        </a:xfrm>
      </p:grpSpPr>
      <p:sp>
        <p:nvSpPr>
          <p:cNvPr id="1333" name="Google Shape;1333;p19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t/>
            </a:r>
            <a:endParaRPr/>
          </a:p>
        </p:txBody>
      </p:sp>
      <p:sp>
        <p:nvSpPr>
          <p:cNvPr id="1334" name="Google Shape;1334;p19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335" name="Google Shape;1335;p199"/>
          <p:cNvPicPr preferRelativeResize="0"/>
          <p:nvPr/>
        </p:nvPicPr>
        <p:blipFill rotWithShape="1">
          <a:blip r:embed="rId3">
            <a:alphaModFix/>
          </a:blip>
          <a:srcRect b="0" l="0" r="0" t="0"/>
          <a:stretch/>
        </p:blipFill>
        <p:spPr>
          <a:xfrm>
            <a:off x="829574" y="0"/>
            <a:ext cx="10532852" cy="6858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9" name="Shape 1339"/>
        <p:cNvGrpSpPr/>
        <p:nvPr/>
      </p:nvGrpSpPr>
      <p:grpSpPr>
        <a:xfrm>
          <a:off x="0" y="0"/>
          <a:ext cx="0" cy="0"/>
          <a:chOff x="0" y="0"/>
          <a:chExt cx="0" cy="0"/>
        </a:xfrm>
      </p:grpSpPr>
      <p:sp>
        <p:nvSpPr>
          <p:cNvPr id="1340" name="Google Shape;1340;p200"/>
          <p:cNvSpPr txBox="1"/>
          <p:nvPr>
            <p:ph type="title"/>
          </p:nvPr>
        </p:nvSpPr>
        <p:spPr>
          <a:xfrm>
            <a:off x="480568" y="254001"/>
            <a:ext cx="10515600" cy="832104"/>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Maven Pro"/>
              <a:buNone/>
            </a:pPr>
            <a:r>
              <a:rPr lang="pl-PL">
                <a:latin typeface="Maven Pro"/>
                <a:ea typeface="Maven Pro"/>
                <a:cs typeface="Maven Pro"/>
                <a:sym typeface="Maven Pro"/>
              </a:rPr>
              <a:t>Dodatkowe komentarze:</a:t>
            </a:r>
            <a:br>
              <a:rPr lang="pl-PL">
                <a:latin typeface="Maven Pro"/>
                <a:ea typeface="Maven Pro"/>
                <a:cs typeface="Maven Pro"/>
                <a:sym typeface="Maven Pro"/>
              </a:rPr>
            </a:br>
            <a:endParaRPr>
              <a:latin typeface="Maven Pro"/>
              <a:ea typeface="Maven Pro"/>
              <a:cs typeface="Maven Pro"/>
              <a:sym typeface="Maven Pro"/>
            </a:endParaRPr>
          </a:p>
        </p:txBody>
      </p:sp>
      <p:sp>
        <p:nvSpPr>
          <p:cNvPr id="1341" name="Google Shape;1341;p200"/>
          <p:cNvSpPr txBox="1"/>
          <p:nvPr/>
        </p:nvSpPr>
        <p:spPr>
          <a:xfrm>
            <a:off x="480568" y="1086104"/>
            <a:ext cx="10515600" cy="2342895"/>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1200"/>
              <a:buFont typeface="Arial"/>
              <a:buNone/>
            </a:pPr>
            <a:r>
              <a:t/>
            </a:r>
            <a:endParaRPr b="0" i="0" sz="1200" u="none" cap="none" strike="noStrike">
              <a:solidFill>
                <a:srgbClr val="000000"/>
              </a:solidFill>
              <a:latin typeface="Maven Pro"/>
              <a:ea typeface="Maven Pro"/>
              <a:cs typeface="Maven Pro"/>
              <a:sym typeface="Maven Pro"/>
            </a:endParaRPr>
          </a:p>
          <a:p>
            <a:pPr indent="0" lvl="0" marL="0" marR="0" rtl="0" algn="l">
              <a:lnSpc>
                <a:spcPct val="90000"/>
              </a:lnSpc>
              <a:spcBef>
                <a:spcPts val="0"/>
              </a:spcBef>
              <a:spcAft>
                <a:spcPts val="0"/>
              </a:spcAft>
              <a:buClr>
                <a:schemeClr val="dk1"/>
              </a:buClr>
              <a:buSzPts val="1200"/>
              <a:buFont typeface="Arial"/>
              <a:buNone/>
            </a:pPr>
            <a:r>
              <a:t/>
            </a:r>
            <a:endParaRPr b="0" i="0" sz="1200" u="none" cap="none" strike="noStrike">
              <a:solidFill>
                <a:srgbClr val="000000"/>
              </a:solidFill>
              <a:latin typeface="Maven Pro"/>
              <a:ea typeface="Maven Pro"/>
              <a:cs typeface="Maven Pro"/>
              <a:sym typeface="Maven Pro"/>
            </a:endParaRPr>
          </a:p>
          <a:p>
            <a:pPr indent="0" lvl="0" marL="0" marR="0" rtl="0" algn="l">
              <a:lnSpc>
                <a:spcPct val="90000"/>
              </a:lnSpc>
              <a:spcBef>
                <a:spcPts val="0"/>
              </a:spcBef>
              <a:spcAft>
                <a:spcPts val="0"/>
              </a:spcAft>
              <a:buClr>
                <a:srgbClr val="000000"/>
              </a:buClr>
              <a:buSzPts val="1200"/>
              <a:buFont typeface="Arial"/>
              <a:buNone/>
            </a:pPr>
            <a:r>
              <a:rPr b="0" i="0" lang="pl-PL" sz="1200" u="none" cap="none" strike="noStrike">
                <a:solidFill>
                  <a:srgbClr val="000000"/>
                </a:solidFill>
                <a:latin typeface="Maven Pro"/>
                <a:ea typeface="Maven Pro"/>
                <a:cs typeface="Maven Pro"/>
                <a:sym typeface="Maven Pro"/>
              </a:rPr>
              <a:t>- wskaźnik CPG – w naszych branżach nie jest on używany – konieczność skonsultowania z pozostałymi uczestnikami POR (podejrzewamy retail jako użytkownika)</a:t>
            </a:r>
            <a:br>
              <a:rPr b="0" i="0" lang="pl-PL" sz="1200" u="none" cap="none" strike="noStrike">
                <a:solidFill>
                  <a:srgbClr val="000000"/>
                </a:solidFill>
                <a:latin typeface="Maven Pro"/>
                <a:ea typeface="Maven Pro"/>
                <a:cs typeface="Maven Pro"/>
                <a:sym typeface="Maven Pro"/>
              </a:rPr>
            </a:br>
            <a:endParaRPr b="0" i="0" sz="1200" u="none" cap="none" strike="noStrike">
              <a:solidFill>
                <a:srgbClr val="000000"/>
              </a:solidFill>
              <a:latin typeface="Maven Pro"/>
              <a:ea typeface="Maven Pro"/>
              <a:cs typeface="Maven Pro"/>
              <a:sym typeface="Maven Pro"/>
            </a:endParaRPr>
          </a:p>
          <a:p>
            <a:pPr indent="0" lvl="0" marL="0" marR="0" rtl="0" algn="l">
              <a:lnSpc>
                <a:spcPct val="90000"/>
              </a:lnSpc>
              <a:spcBef>
                <a:spcPts val="0"/>
              </a:spcBef>
              <a:spcAft>
                <a:spcPts val="0"/>
              </a:spcAft>
              <a:buClr>
                <a:srgbClr val="000000"/>
              </a:buClr>
              <a:buSzPts val="1200"/>
              <a:buFont typeface="Arial"/>
              <a:buNone/>
            </a:pPr>
            <a:r>
              <a:rPr b="0" i="0" lang="pl-PL" sz="1200" u="none" cap="none" strike="noStrike">
                <a:solidFill>
                  <a:srgbClr val="000000"/>
                </a:solidFill>
                <a:latin typeface="Maven Pro"/>
                <a:ea typeface="Maven Pro"/>
                <a:cs typeface="Maven Pro"/>
                <a:sym typeface="Maven Pro"/>
              </a:rPr>
              <a:t>- wskaźniki mówiące o przyciąganiu uwagi poprzez kreację takie jak attention/ VA/ reach/ engagement – czy powinny być jako wskaźniki mediowe czy może też dedykowane kpi-om digitalowym 🡪 przykładowo w kampaniach wizerunkowych T-Mobile – naszym kpiem jest koszt jaki płacimy za unikalnego odbiorcę, któremu w widoczny sposób przekazaliśmy komunikat = koszt za zasięg z nałożonym viewability</a:t>
            </a:r>
            <a:endParaRPr b="0" i="0" sz="1200" u="none" cap="none" strike="noStrike">
              <a:solidFill>
                <a:srgbClr val="000000"/>
              </a:solidFill>
              <a:latin typeface="Maven Pro"/>
              <a:ea typeface="Maven Pro"/>
              <a:cs typeface="Maven Pro"/>
              <a:sym typeface="Maven Pro"/>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003C"/>
        </a:solidFill>
      </p:bgPr>
    </p:bg>
    <p:spTree>
      <p:nvGrpSpPr>
        <p:cNvPr id="1345" name="Shape 1345"/>
        <p:cNvGrpSpPr/>
        <p:nvPr/>
      </p:nvGrpSpPr>
      <p:grpSpPr>
        <a:xfrm>
          <a:off x="0" y="0"/>
          <a:ext cx="0" cy="0"/>
          <a:chOff x="0" y="0"/>
          <a:chExt cx="0" cy="0"/>
        </a:xfrm>
      </p:grpSpPr>
      <p:sp>
        <p:nvSpPr>
          <p:cNvPr id="1346" name="Google Shape;1346;p201"/>
          <p:cNvSpPr txBox="1"/>
          <p:nvPr>
            <p:ph idx="1" type="subTitle"/>
          </p:nvPr>
        </p:nvSpPr>
        <p:spPr>
          <a:xfrm>
            <a:off x="378627" y="6205926"/>
            <a:ext cx="6568965" cy="470771"/>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dk1"/>
              </a:buClr>
              <a:buSzPts val="2400"/>
              <a:buNone/>
            </a:pPr>
            <a:r>
              <a:rPr lang="pl-PL" sz="1050">
                <a:solidFill>
                  <a:schemeClr val="lt1"/>
                </a:solidFill>
                <a:latin typeface="Arial"/>
                <a:ea typeface="Arial"/>
                <a:cs typeface="Arial"/>
                <a:sym typeface="Arial"/>
              </a:rPr>
              <a:t>Warszawa, czerwiec 2024</a:t>
            </a:r>
            <a:endParaRPr sz="1050">
              <a:solidFill>
                <a:schemeClr val="lt1"/>
              </a:solidFill>
              <a:latin typeface="Arial"/>
              <a:ea typeface="Arial"/>
              <a:cs typeface="Arial"/>
              <a:sym typeface="Arial"/>
            </a:endParaRPr>
          </a:p>
        </p:txBody>
      </p:sp>
      <p:pic>
        <p:nvPicPr>
          <p:cNvPr id="1347" name="Google Shape;1347;p201"/>
          <p:cNvPicPr preferRelativeResize="0"/>
          <p:nvPr/>
        </p:nvPicPr>
        <p:blipFill rotWithShape="1">
          <a:blip r:embed="rId3">
            <a:alphaModFix/>
          </a:blip>
          <a:srcRect b="0" l="0" r="0" t="0"/>
          <a:stretch/>
        </p:blipFill>
        <p:spPr>
          <a:xfrm>
            <a:off x="0" y="181303"/>
            <a:ext cx="12192000" cy="4204138"/>
          </a:xfrm>
          <a:prstGeom prst="rect">
            <a:avLst/>
          </a:prstGeom>
          <a:noFill/>
          <a:ln>
            <a:noFill/>
          </a:ln>
        </p:spPr>
      </p:pic>
      <p:pic>
        <p:nvPicPr>
          <p:cNvPr id="1348" name="Google Shape;1348;p201"/>
          <p:cNvPicPr preferRelativeResize="0"/>
          <p:nvPr/>
        </p:nvPicPr>
        <p:blipFill rotWithShape="1">
          <a:blip r:embed="rId4">
            <a:alphaModFix/>
          </a:blip>
          <a:srcRect b="0" l="0" r="0" t="0"/>
          <a:stretch/>
        </p:blipFill>
        <p:spPr>
          <a:xfrm>
            <a:off x="7792122" y="5590932"/>
            <a:ext cx="4021251" cy="1036193"/>
          </a:xfrm>
          <a:prstGeom prst="rect">
            <a:avLst/>
          </a:prstGeom>
          <a:noFill/>
          <a:ln>
            <a:noFill/>
          </a:ln>
        </p:spPr>
      </p:pic>
      <p:sp>
        <p:nvSpPr>
          <p:cNvPr id="1349" name="Google Shape;1349;p201"/>
          <p:cNvSpPr txBox="1"/>
          <p:nvPr/>
        </p:nvSpPr>
        <p:spPr>
          <a:xfrm>
            <a:off x="273925" y="3149117"/>
            <a:ext cx="8122529" cy="304694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Group 3 </a:t>
            </a:r>
            <a:endParaRPr/>
          </a:p>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Business Metrics</a:t>
            </a:r>
            <a:endParaRPr b="0" i="0" sz="3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Relationship Metrics</a:t>
            </a:r>
            <a:endParaRPr b="0" i="0" sz="3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KPIs definition and revision</a:t>
            </a:r>
            <a:br>
              <a:rPr b="0" i="0" lang="pl-PL" sz="3200" u="none" cap="none" strike="noStrike">
                <a:solidFill>
                  <a:srgbClr val="FFFFFF"/>
                </a:solidFill>
                <a:latin typeface="Arial"/>
                <a:ea typeface="Arial"/>
                <a:cs typeface="Arial"/>
                <a:sym typeface="Arial"/>
              </a:rPr>
            </a:br>
            <a:endParaRPr b="0" i="0" sz="3200" u="none" cap="none" strike="noStrike">
              <a:solidFill>
                <a:srgbClr val="FFFFFF"/>
              </a:solidFill>
              <a:latin typeface="Arial"/>
              <a:ea typeface="Arial"/>
              <a:cs typeface="Arial"/>
              <a:sym typeface="Arial"/>
            </a:endParaRPr>
          </a:p>
        </p:txBody>
      </p:sp>
      <p:sp>
        <p:nvSpPr>
          <p:cNvPr id="1350" name="Google Shape;1350;p2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l-PL"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4" name="Shape 1354"/>
        <p:cNvGrpSpPr/>
        <p:nvPr/>
      </p:nvGrpSpPr>
      <p:grpSpPr>
        <a:xfrm>
          <a:off x="0" y="0"/>
          <a:ext cx="0" cy="0"/>
          <a:chOff x="0" y="0"/>
          <a:chExt cx="0" cy="0"/>
        </a:xfrm>
      </p:grpSpPr>
      <p:sp>
        <p:nvSpPr>
          <p:cNvPr id="1355" name="Google Shape;1355;p202"/>
          <p:cNvSpPr txBox="1"/>
          <p:nvPr>
            <p:ph idx="1" type="subTitle"/>
          </p:nvPr>
        </p:nvSpPr>
        <p:spPr>
          <a:xfrm>
            <a:off x="902861" y="6387229"/>
            <a:ext cx="6568965" cy="470771"/>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dk1"/>
              </a:buClr>
              <a:buSzPts val="2400"/>
              <a:buNone/>
            </a:pPr>
            <a:r>
              <a:rPr lang="pl-PL" sz="1050">
                <a:solidFill>
                  <a:schemeClr val="lt1"/>
                </a:solidFill>
                <a:latin typeface="Arial"/>
                <a:ea typeface="Arial"/>
                <a:cs typeface="Arial"/>
                <a:sym typeface="Arial"/>
              </a:rPr>
              <a:t>Warszawa, czerwiec 2024</a:t>
            </a:r>
            <a:endParaRPr sz="1050">
              <a:solidFill>
                <a:schemeClr val="lt1"/>
              </a:solidFill>
              <a:latin typeface="Arial"/>
              <a:ea typeface="Arial"/>
              <a:cs typeface="Arial"/>
              <a:sym typeface="Arial"/>
            </a:endParaRPr>
          </a:p>
        </p:txBody>
      </p:sp>
      <p:pic>
        <p:nvPicPr>
          <p:cNvPr id="1356" name="Google Shape;1356;p202"/>
          <p:cNvPicPr preferRelativeResize="0"/>
          <p:nvPr/>
        </p:nvPicPr>
        <p:blipFill rotWithShape="1">
          <a:blip r:embed="rId3">
            <a:alphaModFix/>
          </a:blip>
          <a:srcRect b="0" l="0" r="0" t="0"/>
          <a:stretch/>
        </p:blipFill>
        <p:spPr>
          <a:xfrm>
            <a:off x="7792122" y="5590932"/>
            <a:ext cx="4021251" cy="1036193"/>
          </a:xfrm>
          <a:prstGeom prst="rect">
            <a:avLst/>
          </a:prstGeom>
          <a:noFill/>
          <a:ln>
            <a:noFill/>
          </a:ln>
        </p:spPr>
      </p:pic>
      <p:sp>
        <p:nvSpPr>
          <p:cNvPr id="1357" name="Google Shape;1357;p2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l-PL"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
        <p:nvSpPr>
          <p:cNvPr id="1358" name="Google Shape;1358;p202"/>
          <p:cNvSpPr/>
          <p:nvPr/>
        </p:nvSpPr>
        <p:spPr>
          <a:xfrm>
            <a:off x="642716" y="960122"/>
            <a:ext cx="7807650" cy="768096"/>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Business</a:t>
            </a:r>
            <a:r>
              <a:rPr b="0" i="0" lang="pl-PL" sz="1800" u="none" cap="none" strike="noStrike">
                <a:solidFill>
                  <a:srgbClr val="FFFFFF"/>
                </a:solidFill>
                <a:latin typeface="Maven Pro"/>
                <a:ea typeface="Maven Pro"/>
                <a:cs typeface="Maven Pro"/>
                <a:sym typeface="Maven Pro"/>
              </a:rPr>
              <a:t> metrics</a:t>
            </a:r>
            <a:endParaRPr b="0" i="0" sz="1800" u="none" cap="none" strike="noStrike">
              <a:solidFill>
                <a:srgbClr val="FFFFFF"/>
              </a:solidFill>
              <a:latin typeface="Maven Pro"/>
              <a:ea typeface="Maven Pro"/>
              <a:cs typeface="Maven Pro"/>
              <a:sym typeface="Maven Pro"/>
            </a:endParaRPr>
          </a:p>
        </p:txBody>
      </p:sp>
      <p:sp>
        <p:nvSpPr>
          <p:cNvPr id="1359" name="Google Shape;1359;p202"/>
          <p:cNvSpPr/>
          <p:nvPr/>
        </p:nvSpPr>
        <p:spPr>
          <a:xfrm>
            <a:off x="642716" y="2819809"/>
            <a:ext cx="2562039" cy="769199"/>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Penetracja</a:t>
            </a:r>
            <a:endParaRPr b="1" i="0" sz="1800" u="none" cap="none" strike="noStrike">
              <a:solidFill>
                <a:srgbClr val="FFFFFF"/>
              </a:solidFill>
              <a:latin typeface="Maven Pro"/>
              <a:ea typeface="Maven Pro"/>
              <a:cs typeface="Maven Pro"/>
              <a:sym typeface="Maven Pro"/>
            </a:endParaRPr>
          </a:p>
        </p:txBody>
      </p:sp>
      <p:sp>
        <p:nvSpPr>
          <p:cNvPr id="1360" name="Google Shape;1360;p202"/>
          <p:cNvSpPr/>
          <p:nvPr/>
        </p:nvSpPr>
        <p:spPr>
          <a:xfrm>
            <a:off x="5276751" y="2876660"/>
            <a:ext cx="1819457" cy="56090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Arial"/>
              <a:buNone/>
            </a:pPr>
            <a:r>
              <a:rPr b="1" i="0" lang="pl-PL" sz="1100" u="none" cap="none" strike="noStrike">
                <a:solidFill>
                  <a:srgbClr val="FFFFFF"/>
                </a:solidFill>
                <a:latin typeface="Maven Pro"/>
                <a:ea typeface="Maven Pro"/>
                <a:cs typeface="Maven Pro"/>
                <a:sym typeface="Maven Pro"/>
              </a:rPr>
              <a:t>Skuteczna konwersja</a:t>
            </a:r>
            <a:endParaRPr b="1" i="0" sz="1100" u="none" cap="none" strike="noStrike">
              <a:solidFill>
                <a:srgbClr val="FFFFFF"/>
              </a:solidFill>
              <a:latin typeface="Maven Pro"/>
              <a:ea typeface="Maven Pro"/>
              <a:cs typeface="Maven Pro"/>
              <a:sym typeface="Maven Pro"/>
            </a:endParaRPr>
          </a:p>
        </p:txBody>
      </p:sp>
      <p:sp>
        <p:nvSpPr>
          <p:cNvPr id="1361" name="Google Shape;1361;p202"/>
          <p:cNvSpPr/>
          <p:nvPr/>
        </p:nvSpPr>
        <p:spPr>
          <a:xfrm>
            <a:off x="3436235" y="2868092"/>
            <a:ext cx="1765157" cy="56090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Arial"/>
              <a:buNone/>
            </a:pPr>
            <a:r>
              <a:rPr b="1" i="0" lang="pl-PL" sz="1050" u="none" cap="none" strike="noStrike">
                <a:solidFill>
                  <a:srgbClr val="FFFFFF"/>
                </a:solidFill>
                <a:latin typeface="Maven Pro"/>
                <a:ea typeface="Maven Pro"/>
                <a:cs typeface="Maven Pro"/>
                <a:sym typeface="Maven Pro"/>
              </a:rPr>
              <a:t>Liczba nowych/ aktywnych użytkowników/ konsumentów</a:t>
            </a:r>
            <a:endParaRPr b="1" i="0" sz="1050" u="none" cap="none" strike="noStrike">
              <a:solidFill>
                <a:srgbClr val="FFFFFF"/>
              </a:solidFill>
              <a:latin typeface="Maven Pro"/>
              <a:ea typeface="Maven Pro"/>
              <a:cs typeface="Maven Pro"/>
              <a:sym typeface="Maven Pro"/>
            </a:endParaRPr>
          </a:p>
        </p:txBody>
      </p:sp>
      <p:sp>
        <p:nvSpPr>
          <p:cNvPr id="1362" name="Google Shape;1362;p202"/>
          <p:cNvSpPr/>
          <p:nvPr/>
        </p:nvSpPr>
        <p:spPr>
          <a:xfrm>
            <a:off x="7171567" y="2868092"/>
            <a:ext cx="2077820" cy="55209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Arial"/>
              <a:buNone/>
            </a:pPr>
            <a:r>
              <a:rPr b="1" i="0" lang="pl-PL" sz="1100" u="none" cap="none" strike="noStrike">
                <a:solidFill>
                  <a:srgbClr val="FFFFFF"/>
                </a:solidFill>
                <a:latin typeface="Maven Pro"/>
                <a:ea typeface="Maven Pro"/>
                <a:cs typeface="Maven Pro"/>
                <a:sym typeface="Maven Pro"/>
              </a:rPr>
              <a:t>Odpływ klientów</a:t>
            </a:r>
            <a:endParaRPr/>
          </a:p>
          <a:p>
            <a:pPr indent="0" lvl="0" marL="0" marR="0" rtl="0" algn="ctr">
              <a:lnSpc>
                <a:spcPct val="100000"/>
              </a:lnSpc>
              <a:spcBef>
                <a:spcPts val="0"/>
              </a:spcBef>
              <a:spcAft>
                <a:spcPts val="0"/>
              </a:spcAft>
              <a:buClr>
                <a:srgbClr val="FFFFFF"/>
              </a:buClr>
              <a:buSzPts val="1100"/>
              <a:buFont typeface="Arial"/>
              <a:buNone/>
            </a:pPr>
            <a:r>
              <a:rPr b="1" i="0" lang="pl-PL" sz="1100" u="none" cap="none" strike="noStrike">
                <a:solidFill>
                  <a:srgbClr val="FFFFFF"/>
                </a:solidFill>
                <a:latin typeface="Maven Pro"/>
                <a:ea typeface="Maven Pro"/>
                <a:cs typeface="Maven Pro"/>
                <a:sym typeface="Maven Pro"/>
              </a:rPr>
              <a:t> [Churn]</a:t>
            </a:r>
            <a:endParaRPr b="1" i="0" sz="1100" u="none" cap="none" strike="noStrike">
              <a:solidFill>
                <a:srgbClr val="FFFFFF"/>
              </a:solidFill>
              <a:latin typeface="Maven Pro"/>
              <a:ea typeface="Maven Pro"/>
              <a:cs typeface="Maven Pro"/>
              <a:sym typeface="Maven Pro"/>
            </a:endParaRPr>
          </a:p>
        </p:txBody>
      </p:sp>
      <p:sp>
        <p:nvSpPr>
          <p:cNvPr id="1363" name="Google Shape;1363;p202"/>
          <p:cNvSpPr/>
          <p:nvPr/>
        </p:nvSpPr>
        <p:spPr>
          <a:xfrm>
            <a:off x="5999034" y="1855858"/>
            <a:ext cx="2808842" cy="70104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Maven Pro"/>
                <a:ea typeface="Maven Pro"/>
                <a:cs typeface="Maven Pro"/>
                <a:sym typeface="Maven Pro"/>
              </a:rPr>
              <a:t>Kształtowanie ceny [deklaracja a zachowanie]</a:t>
            </a:r>
            <a:endParaRPr/>
          </a:p>
          <a:p>
            <a:pPr indent="0" lvl="0" marL="0" marR="0" rtl="0" algn="ctr">
              <a:lnSpc>
                <a:spcPct val="100000"/>
              </a:lnSpc>
              <a:spcBef>
                <a:spcPts val="0"/>
              </a:spcBef>
              <a:spcAft>
                <a:spcPts val="0"/>
              </a:spcAft>
              <a:buClr>
                <a:srgbClr val="FFFFFF"/>
              </a:buClr>
              <a:buSzPts val="2000"/>
              <a:buFont typeface="Arial"/>
              <a:buNone/>
            </a:pPr>
            <a:r>
              <a:rPr b="1" i="0" lang="pl-PL" sz="2000" u="none" cap="none" strike="noStrike">
                <a:solidFill>
                  <a:srgbClr val="FFFFFF"/>
                </a:solidFill>
                <a:latin typeface="Maven Pro"/>
                <a:ea typeface="Maven Pro"/>
                <a:cs typeface="Maven Pro"/>
                <a:sym typeface="Maven Pro"/>
              </a:rPr>
              <a:t> </a:t>
            </a:r>
            <a:r>
              <a:rPr b="1" i="0" lang="pl-PL" sz="1400" u="none" cap="none" strike="noStrike">
                <a:solidFill>
                  <a:srgbClr val="FFFFFF"/>
                </a:solidFill>
                <a:latin typeface="Maven Pro"/>
                <a:ea typeface="Maven Pro"/>
                <a:cs typeface="Maven Pro"/>
                <a:sym typeface="Maven Pro"/>
              </a:rPr>
              <a:t>Elastyczność cenowa</a:t>
            </a:r>
            <a:endParaRPr b="1" i="0" sz="2000" u="none" cap="none" strike="noStrike">
              <a:solidFill>
                <a:srgbClr val="FFFFFF"/>
              </a:solidFill>
              <a:latin typeface="Maven Pro"/>
              <a:ea typeface="Maven Pro"/>
              <a:cs typeface="Maven Pro"/>
              <a:sym typeface="Maven Pro"/>
            </a:endParaRPr>
          </a:p>
        </p:txBody>
      </p:sp>
      <p:sp>
        <p:nvSpPr>
          <p:cNvPr id="1364" name="Google Shape;1364;p202"/>
          <p:cNvSpPr/>
          <p:nvPr/>
        </p:nvSpPr>
        <p:spPr>
          <a:xfrm>
            <a:off x="642715" y="5094850"/>
            <a:ext cx="7807649" cy="768096"/>
          </a:xfrm>
          <a:prstGeom prst="rect">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Wskaźnik relacji z klientem [Relationship </a:t>
            </a:r>
            <a:r>
              <a:rPr b="0" i="0" lang="pl-PL" sz="1800" u="none" cap="none" strike="noStrike">
                <a:solidFill>
                  <a:srgbClr val="FFFFFF"/>
                </a:solidFill>
                <a:latin typeface="Maven Pro"/>
                <a:ea typeface="Maven Pro"/>
                <a:cs typeface="Maven Pro"/>
                <a:sym typeface="Maven Pro"/>
              </a:rPr>
              <a:t>metrics]</a:t>
            </a:r>
            <a:endParaRPr b="0" i="0" sz="1800" u="none" cap="none" strike="noStrike">
              <a:solidFill>
                <a:srgbClr val="FFFFFF"/>
              </a:solidFill>
              <a:latin typeface="Maven Pro"/>
              <a:ea typeface="Maven Pro"/>
              <a:cs typeface="Maven Pro"/>
              <a:sym typeface="Maven Pro"/>
            </a:endParaRPr>
          </a:p>
        </p:txBody>
      </p:sp>
      <p:sp>
        <p:nvSpPr>
          <p:cNvPr id="1365" name="Google Shape;1365;p202"/>
          <p:cNvSpPr/>
          <p:nvPr/>
        </p:nvSpPr>
        <p:spPr>
          <a:xfrm>
            <a:off x="642715" y="5944182"/>
            <a:ext cx="3975539" cy="809296"/>
          </a:xfrm>
          <a:prstGeom prst="roundRect">
            <a:avLst>
              <a:gd fmla="val 16667" name="adj"/>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Wskaźnik satysfakcji klienta [Customer Satisfaction [CSI]]</a:t>
            </a:r>
            <a:endParaRPr b="0" i="0" sz="1800" u="none" cap="none" strike="noStrike">
              <a:solidFill>
                <a:srgbClr val="FFFFFF"/>
              </a:solidFill>
              <a:latin typeface="Arial"/>
              <a:ea typeface="Arial"/>
              <a:cs typeface="Arial"/>
              <a:sym typeface="Arial"/>
            </a:endParaRPr>
          </a:p>
        </p:txBody>
      </p:sp>
      <p:sp>
        <p:nvSpPr>
          <p:cNvPr id="1366" name="Google Shape;1366;p202"/>
          <p:cNvSpPr/>
          <p:nvPr/>
        </p:nvSpPr>
        <p:spPr>
          <a:xfrm>
            <a:off x="4773697" y="5943700"/>
            <a:ext cx="3656199" cy="809296"/>
          </a:xfrm>
          <a:prstGeom prst="roundRect">
            <a:avLst>
              <a:gd fmla="val 16667" name="adj"/>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Wskaźnik rekomendacji [NPS]</a:t>
            </a:r>
            <a:endParaRPr b="0" i="0" sz="1800" u="none" cap="none" strike="noStrike">
              <a:solidFill>
                <a:srgbClr val="FFFFFF"/>
              </a:solidFill>
              <a:latin typeface="Arial"/>
              <a:ea typeface="Arial"/>
              <a:cs typeface="Arial"/>
              <a:sym typeface="Arial"/>
            </a:endParaRPr>
          </a:p>
        </p:txBody>
      </p:sp>
      <p:sp>
        <p:nvSpPr>
          <p:cNvPr id="1367" name="Google Shape;1367;p202"/>
          <p:cNvSpPr txBox="1"/>
          <p:nvPr/>
        </p:nvSpPr>
        <p:spPr>
          <a:xfrm>
            <a:off x="490728" y="1"/>
            <a:ext cx="10515600" cy="832104"/>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0" i="0" lang="pl-PL" sz="4400" u="none" cap="none" strike="noStrike">
                <a:solidFill>
                  <a:srgbClr val="000000"/>
                </a:solidFill>
                <a:latin typeface="Maven Pro"/>
                <a:ea typeface="Maven Pro"/>
                <a:cs typeface="Maven Pro"/>
                <a:sym typeface="Maven Pro"/>
              </a:rPr>
              <a:t>Revised metrics recommendation:</a:t>
            </a:r>
            <a:endParaRPr b="0" i="0" sz="4400" u="none" cap="none" strike="noStrike">
              <a:solidFill>
                <a:srgbClr val="000000"/>
              </a:solidFill>
              <a:latin typeface="Maven Pro"/>
              <a:ea typeface="Maven Pro"/>
              <a:cs typeface="Maven Pro"/>
              <a:sym typeface="Maven Pro"/>
            </a:endParaRPr>
          </a:p>
        </p:txBody>
      </p:sp>
      <p:sp>
        <p:nvSpPr>
          <p:cNvPr id="1368" name="Google Shape;1368;p202"/>
          <p:cNvSpPr txBox="1"/>
          <p:nvPr/>
        </p:nvSpPr>
        <p:spPr>
          <a:xfrm>
            <a:off x="9033320" y="1774283"/>
            <a:ext cx="3158680" cy="832104"/>
          </a:xfrm>
          <a:prstGeom prst="rect">
            <a:avLst/>
          </a:prstGeom>
          <a:noFill/>
          <a:ln>
            <a:noFill/>
          </a:ln>
        </p:spPr>
        <p:txBody>
          <a:bodyPr anchorCtr="0" anchor="b" bIns="45700" lIns="91425" spcFirstLastPara="1" rIns="91425" wrap="square" tIns="45700">
            <a:normAutofit fontScale="32500" lnSpcReduction="20000"/>
          </a:bodyPr>
          <a:lstStyle/>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14 KPI </a:t>
            </a:r>
            <a:endParaRPr/>
          </a:p>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(vs 8 w modelu szwedzkim)</a:t>
            </a:r>
            <a:endParaRPr b="0" i="0" sz="6000" u="none" cap="none" strike="noStrike">
              <a:solidFill>
                <a:srgbClr val="000000"/>
              </a:solidFill>
              <a:latin typeface="Maven Pro"/>
              <a:ea typeface="Maven Pro"/>
              <a:cs typeface="Maven Pro"/>
              <a:sym typeface="Maven Pro"/>
            </a:endParaRPr>
          </a:p>
        </p:txBody>
      </p:sp>
      <p:sp>
        <p:nvSpPr>
          <p:cNvPr id="1369" name="Google Shape;1369;p202"/>
          <p:cNvSpPr txBox="1"/>
          <p:nvPr/>
        </p:nvSpPr>
        <p:spPr>
          <a:xfrm>
            <a:off x="8631068" y="5590932"/>
            <a:ext cx="3447529" cy="832104"/>
          </a:xfrm>
          <a:prstGeom prst="rect">
            <a:avLst/>
          </a:prstGeom>
          <a:noFill/>
          <a:ln>
            <a:noFill/>
          </a:ln>
        </p:spPr>
        <p:txBody>
          <a:bodyPr anchorCtr="0" anchor="b" bIns="45700" lIns="91425" spcFirstLastPara="1" rIns="91425" wrap="square" tIns="45700">
            <a:normAutofit fontScale="32500" lnSpcReduction="20000"/>
          </a:bodyPr>
          <a:lstStyle/>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2 KPI </a:t>
            </a:r>
            <a:endParaRPr/>
          </a:p>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(vs 4 w modelu szwedzkim)</a:t>
            </a:r>
            <a:endParaRPr b="0" i="0" sz="6000" u="none" cap="none" strike="noStrike">
              <a:solidFill>
                <a:srgbClr val="000000"/>
              </a:solidFill>
              <a:latin typeface="Maven Pro"/>
              <a:ea typeface="Maven Pro"/>
              <a:cs typeface="Maven Pro"/>
              <a:sym typeface="Maven Pro"/>
            </a:endParaRPr>
          </a:p>
        </p:txBody>
      </p:sp>
      <p:sp>
        <p:nvSpPr>
          <p:cNvPr id="1370" name="Google Shape;1370;p202"/>
          <p:cNvSpPr/>
          <p:nvPr/>
        </p:nvSpPr>
        <p:spPr>
          <a:xfrm>
            <a:off x="629652" y="1837188"/>
            <a:ext cx="2653480" cy="769199"/>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Przychody ze sprzedaży/ Zysk</a:t>
            </a:r>
            <a:endParaRPr b="1" i="0" sz="1800" u="none" cap="none" strike="noStrike">
              <a:solidFill>
                <a:srgbClr val="FFFFFF"/>
              </a:solidFill>
              <a:latin typeface="Maven Pro"/>
              <a:ea typeface="Maven Pro"/>
              <a:cs typeface="Maven Pro"/>
              <a:sym typeface="Maven Pro"/>
            </a:endParaRPr>
          </a:p>
        </p:txBody>
      </p:sp>
      <p:sp>
        <p:nvSpPr>
          <p:cNvPr id="1371" name="Google Shape;1371;p202"/>
          <p:cNvSpPr/>
          <p:nvPr/>
        </p:nvSpPr>
        <p:spPr>
          <a:xfrm>
            <a:off x="3414676" y="1837188"/>
            <a:ext cx="2472317" cy="72987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Udziały rynkowe [Wartość/ Ilość]</a:t>
            </a:r>
            <a:endParaRPr b="1" i="0" sz="1800" u="none" cap="none" strike="noStrike">
              <a:solidFill>
                <a:srgbClr val="FFFFFF"/>
              </a:solidFill>
              <a:latin typeface="Maven Pro"/>
              <a:ea typeface="Maven Pro"/>
              <a:cs typeface="Maven Pro"/>
              <a:sym typeface="Maven Pro"/>
            </a:endParaRPr>
          </a:p>
        </p:txBody>
      </p:sp>
      <p:sp>
        <p:nvSpPr>
          <p:cNvPr id="1372" name="Google Shape;1372;p202"/>
          <p:cNvSpPr/>
          <p:nvPr/>
        </p:nvSpPr>
        <p:spPr>
          <a:xfrm>
            <a:off x="642715" y="3822142"/>
            <a:ext cx="5174611" cy="858944"/>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Arial"/>
                <a:ea typeface="Arial"/>
                <a:cs typeface="Arial"/>
                <a:sym typeface="Arial"/>
              </a:rPr>
              <a:t>1. Dochodowość klienta [Avr. Revenue per customer /purchase/ repurchase frequency] </a:t>
            </a:r>
            <a:endParaRPr/>
          </a:p>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Arial"/>
                <a:ea typeface="Arial"/>
                <a:cs typeface="Arial"/>
                <a:sym typeface="Arial"/>
              </a:rPr>
              <a:t>2. CLV</a:t>
            </a:r>
            <a:endParaRPr b="1" i="0" sz="1400" u="none" cap="none" strike="noStrike">
              <a:solidFill>
                <a:srgbClr val="FFFFFF"/>
              </a:solidFill>
              <a:latin typeface="Maven Pro"/>
              <a:ea typeface="Maven Pro"/>
              <a:cs typeface="Maven Pro"/>
              <a:sym typeface="Maven Pro"/>
            </a:endParaRPr>
          </a:p>
        </p:txBody>
      </p:sp>
      <p:sp>
        <p:nvSpPr>
          <p:cNvPr id="1373" name="Google Shape;1373;p202"/>
          <p:cNvSpPr/>
          <p:nvPr/>
        </p:nvSpPr>
        <p:spPr>
          <a:xfrm>
            <a:off x="5999034" y="3757329"/>
            <a:ext cx="2430862" cy="894827"/>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ROI/ Net Contribution</a:t>
            </a:r>
            <a:endParaRPr b="1" i="0" sz="1800" u="none" cap="none" strike="noStrike">
              <a:solidFill>
                <a:srgbClr val="FFFFFF"/>
              </a:solidFill>
              <a:latin typeface="Maven Pro"/>
              <a:ea typeface="Maven Pro"/>
              <a:cs typeface="Maven Pro"/>
              <a:sym typeface="Maven Pro"/>
            </a:endParaRPr>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7" name="Shape 1377"/>
        <p:cNvGrpSpPr/>
        <p:nvPr/>
      </p:nvGrpSpPr>
      <p:grpSpPr>
        <a:xfrm>
          <a:off x="0" y="0"/>
          <a:ext cx="0" cy="0"/>
          <a:chOff x="0" y="0"/>
          <a:chExt cx="0" cy="0"/>
        </a:xfrm>
      </p:grpSpPr>
      <p:sp>
        <p:nvSpPr>
          <p:cNvPr id="1378" name="Google Shape;1378;p8"/>
          <p:cNvSpPr txBox="1"/>
          <p:nvPr>
            <p:ph type="title"/>
          </p:nvPr>
        </p:nvSpPr>
        <p:spPr>
          <a:xfrm>
            <a:off x="177462" y="144523"/>
            <a:ext cx="11586646" cy="88338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b="1" lang="pl-PL">
                <a:latin typeface="Century Gothic"/>
                <a:ea typeface="Century Gothic"/>
                <a:cs typeface="Century Gothic"/>
                <a:sym typeface="Century Gothic"/>
              </a:rPr>
              <a:t>Wskaźniki biznesowe </a:t>
            </a:r>
            <a:endParaRPr/>
          </a:p>
        </p:txBody>
      </p:sp>
      <p:pic>
        <p:nvPicPr>
          <p:cNvPr id="1379" name="Google Shape;1379;p8"/>
          <p:cNvPicPr preferRelativeResize="0"/>
          <p:nvPr/>
        </p:nvPicPr>
        <p:blipFill rotWithShape="1">
          <a:blip r:embed="rId3">
            <a:alphaModFix/>
          </a:blip>
          <a:srcRect b="0" l="0" r="0" t="0"/>
          <a:stretch/>
        </p:blipFill>
        <p:spPr>
          <a:xfrm>
            <a:off x="105508" y="6319140"/>
            <a:ext cx="12192000" cy="3062253"/>
          </a:xfrm>
          <a:prstGeom prst="rect">
            <a:avLst/>
          </a:prstGeom>
          <a:noFill/>
          <a:ln>
            <a:noFill/>
          </a:ln>
        </p:spPr>
      </p:pic>
      <p:sp>
        <p:nvSpPr>
          <p:cNvPr id="1380" name="Google Shape;1380;p8"/>
          <p:cNvSpPr txBox="1"/>
          <p:nvPr>
            <p:ph idx="1" type="body"/>
          </p:nvPr>
        </p:nvSpPr>
        <p:spPr>
          <a:xfrm>
            <a:off x="401523" y="1000260"/>
            <a:ext cx="10975203" cy="564427"/>
          </a:xfrm>
          <a:prstGeom prst="rect">
            <a:avLst/>
          </a:prstGeom>
          <a:noFill/>
          <a:ln>
            <a:noFill/>
          </a:ln>
        </p:spPr>
        <p:txBody>
          <a:bodyPr anchorCtr="0" anchor="t" bIns="0" lIns="0" spcFirstLastPara="1" rIns="0" wrap="square" tIns="0">
            <a:noAutofit/>
          </a:bodyPr>
          <a:lstStyle/>
          <a:p>
            <a:pPr indent="0" lvl="0" marL="25400" rtl="0" algn="l">
              <a:lnSpc>
                <a:spcPct val="90000"/>
              </a:lnSpc>
              <a:spcBef>
                <a:spcPts val="1000"/>
              </a:spcBef>
              <a:spcAft>
                <a:spcPts val="0"/>
              </a:spcAft>
              <a:buClr>
                <a:schemeClr val="dk1"/>
              </a:buClr>
              <a:buSzPts val="3200"/>
              <a:buNone/>
            </a:pPr>
            <a:r>
              <a:rPr lang="pl-PL" sz="1800">
                <a:solidFill>
                  <a:srgbClr val="001F30"/>
                </a:solidFill>
                <a:latin typeface="Century Gothic"/>
                <a:ea typeface="Century Gothic"/>
                <a:cs typeface="Century Gothic"/>
                <a:sym typeface="Century Gothic"/>
              </a:rPr>
              <a:t>Miary do oceny efektywności podjętych działań marketingowych w realizacji celów organizacji </a:t>
            </a:r>
            <a:endParaRPr sz="2400"/>
          </a:p>
          <a:p>
            <a:pPr indent="0" lvl="1" marL="914400" rtl="0" algn="l">
              <a:lnSpc>
                <a:spcPct val="90000"/>
              </a:lnSpc>
              <a:spcBef>
                <a:spcPts val="500"/>
              </a:spcBef>
              <a:spcAft>
                <a:spcPts val="0"/>
              </a:spcAft>
              <a:buSzPts val="2800"/>
              <a:buNone/>
            </a:pPr>
            <a:r>
              <a:t/>
            </a:r>
            <a:endParaRPr>
              <a:solidFill>
                <a:srgbClr val="001F30"/>
              </a:solidFill>
              <a:latin typeface="Century Gothic"/>
              <a:ea typeface="Century Gothic"/>
              <a:cs typeface="Century Gothic"/>
              <a:sym typeface="Century Gothic"/>
            </a:endParaRPr>
          </a:p>
        </p:txBody>
      </p:sp>
      <p:sp>
        <p:nvSpPr>
          <p:cNvPr id="1381" name="Google Shape;1381;p8"/>
          <p:cNvSpPr/>
          <p:nvPr/>
        </p:nvSpPr>
        <p:spPr>
          <a:xfrm>
            <a:off x="8914399" y="2908950"/>
            <a:ext cx="3278960" cy="681974"/>
          </a:xfrm>
          <a:prstGeom prst="homePlate">
            <a:avLst>
              <a:gd fmla="val 50000" name="adj"/>
            </a:avLst>
          </a:prstGeom>
          <a:solidFill>
            <a:schemeClr val="lt1"/>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82" name="Google Shape;1382;p8"/>
          <p:cNvSpPr/>
          <p:nvPr/>
        </p:nvSpPr>
        <p:spPr>
          <a:xfrm>
            <a:off x="4321348" y="2908950"/>
            <a:ext cx="5345166" cy="681974"/>
          </a:xfrm>
          <a:prstGeom prst="homePlate">
            <a:avLst>
              <a:gd fmla="val 50000" name="adj"/>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83" name="Google Shape;1383;p8"/>
          <p:cNvSpPr/>
          <p:nvPr/>
        </p:nvSpPr>
        <p:spPr>
          <a:xfrm>
            <a:off x="1860029" y="2901174"/>
            <a:ext cx="2823673" cy="697526"/>
          </a:xfrm>
          <a:prstGeom prst="homePlate">
            <a:avLst>
              <a:gd fmla="val 50000" name="adj"/>
            </a:avLst>
          </a:prstGeom>
          <a:solidFill>
            <a:srgbClr val="FF003C"/>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84" name="Google Shape;1384;p8"/>
          <p:cNvSpPr txBox="1"/>
          <p:nvPr/>
        </p:nvSpPr>
        <p:spPr>
          <a:xfrm>
            <a:off x="2390922" y="3080873"/>
            <a:ext cx="1524976" cy="39167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Poppins"/>
                <a:ea typeface="Poppins"/>
                <a:cs typeface="Poppins"/>
                <a:sym typeface="Poppins"/>
              </a:rPr>
              <a:t> [3] [4]  to</a:t>
            </a:r>
            <a:endParaRPr b="1" i="0" sz="1400" u="none" cap="none" strike="noStrike">
              <a:solidFill>
                <a:srgbClr val="FFFFFF"/>
              </a:solidFill>
              <a:latin typeface="Poppins"/>
              <a:ea typeface="Poppins"/>
              <a:cs typeface="Poppins"/>
              <a:sym typeface="Poppins"/>
            </a:endParaRPr>
          </a:p>
        </p:txBody>
      </p:sp>
      <p:sp>
        <p:nvSpPr>
          <p:cNvPr id="1385" name="Google Shape;1385;p8"/>
          <p:cNvSpPr txBox="1"/>
          <p:nvPr/>
        </p:nvSpPr>
        <p:spPr>
          <a:xfrm>
            <a:off x="5393956" y="3087619"/>
            <a:ext cx="2983692" cy="4654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Poppins"/>
                <a:ea typeface="Poppins"/>
                <a:cs typeface="Poppins"/>
                <a:sym typeface="Poppins"/>
              </a:rPr>
              <a:t>Wyniki biznesowe zmierzymy: </a:t>
            </a:r>
            <a:endParaRPr b="1" i="0" sz="1400" u="none" cap="none" strike="noStrike">
              <a:solidFill>
                <a:srgbClr val="FFFFFF"/>
              </a:solidFill>
              <a:latin typeface="Poppins"/>
              <a:ea typeface="Poppins"/>
              <a:cs typeface="Poppins"/>
              <a:sym typeface="Poppins"/>
            </a:endParaRPr>
          </a:p>
        </p:txBody>
      </p:sp>
      <p:sp>
        <p:nvSpPr>
          <p:cNvPr id="1386" name="Google Shape;1386;p8"/>
          <p:cNvSpPr txBox="1"/>
          <p:nvPr/>
        </p:nvSpPr>
        <p:spPr>
          <a:xfrm>
            <a:off x="9895372" y="2916340"/>
            <a:ext cx="2182242" cy="688581"/>
          </a:xfrm>
          <a:prstGeom prst="rect">
            <a:avLst/>
          </a:prstGeom>
          <a:noFill/>
          <a:ln>
            <a:noFill/>
          </a:ln>
        </p:spPr>
        <p:txBody>
          <a:bodyPr anchorCtr="0" anchor="t" bIns="45700" lIns="91425" spcFirstLastPara="1" rIns="91425" wrap="square" tIns="45700">
            <a:normAutofit fontScale="85000" lnSpcReduction="20000"/>
          </a:bodyPr>
          <a:lstStyle/>
          <a:p>
            <a:pPr indent="0" lvl="0" marL="0" marR="0" rtl="0" algn="l">
              <a:lnSpc>
                <a:spcPct val="100000"/>
              </a:lnSpc>
              <a:spcBef>
                <a:spcPts val="0"/>
              </a:spcBef>
              <a:spcAft>
                <a:spcPts val="0"/>
              </a:spcAft>
              <a:buClr>
                <a:srgbClr val="002060"/>
              </a:buClr>
              <a:buSzPct val="100000"/>
              <a:buFont typeface="Arial"/>
              <a:buNone/>
            </a:pPr>
            <a:r>
              <a:t/>
            </a:r>
            <a:endParaRPr b="1" i="0" sz="1400" u="none" cap="none" strike="noStrike">
              <a:solidFill>
                <a:srgbClr val="002060"/>
              </a:solidFill>
              <a:latin typeface="Poppins"/>
              <a:ea typeface="Poppins"/>
              <a:cs typeface="Poppins"/>
              <a:sym typeface="Poppins"/>
            </a:endParaRPr>
          </a:p>
          <a:p>
            <a:pPr indent="0" lvl="0" marL="0" marR="0" rtl="0" algn="l">
              <a:lnSpc>
                <a:spcPct val="100000"/>
              </a:lnSpc>
              <a:spcBef>
                <a:spcPts val="0"/>
              </a:spcBef>
              <a:spcAft>
                <a:spcPts val="0"/>
              </a:spcAft>
              <a:buClr>
                <a:srgbClr val="002060"/>
              </a:buClr>
              <a:buSzPct val="100000"/>
              <a:buFont typeface="Arial"/>
              <a:buNone/>
            </a:pPr>
            <a:r>
              <a:rPr b="1" i="0" lang="pl-PL" sz="1400" u="none" cap="none" strike="noStrike">
                <a:solidFill>
                  <a:srgbClr val="002060"/>
                </a:solidFill>
                <a:latin typeface="Poppins"/>
                <a:ea typeface="Poppins"/>
                <a:cs typeface="Poppins"/>
                <a:sym typeface="Poppins"/>
              </a:rPr>
              <a:t>WSK RELACYJNE </a:t>
            </a:r>
            <a:endParaRPr/>
          </a:p>
          <a:p>
            <a:pPr indent="0" lvl="0" marL="0" marR="0" rtl="0" algn="l">
              <a:lnSpc>
                <a:spcPct val="100000"/>
              </a:lnSpc>
              <a:spcBef>
                <a:spcPts val="0"/>
              </a:spcBef>
              <a:spcAft>
                <a:spcPts val="0"/>
              </a:spcAft>
              <a:buClr>
                <a:srgbClr val="002060"/>
              </a:buClr>
              <a:buSzPct val="100000"/>
              <a:buFont typeface="Arial"/>
              <a:buNone/>
            </a:pPr>
            <a:r>
              <a:rPr b="1" i="0" lang="pl-PL" sz="1400" u="none" cap="none" strike="noStrike">
                <a:solidFill>
                  <a:srgbClr val="002060"/>
                </a:solidFill>
                <a:latin typeface="Poppins"/>
                <a:ea typeface="Poppins"/>
                <a:cs typeface="Poppins"/>
                <a:sym typeface="Poppins"/>
              </a:rPr>
              <a:t>[Emocje Pozakupowe,  WSK JAKOŚCI]</a:t>
            </a:r>
            <a:endParaRPr b="1" i="0" sz="1400" u="none" cap="none" strike="noStrike">
              <a:solidFill>
                <a:srgbClr val="002060"/>
              </a:solidFill>
              <a:latin typeface="Poppins"/>
              <a:ea typeface="Poppins"/>
              <a:cs typeface="Poppins"/>
              <a:sym typeface="Poppins"/>
            </a:endParaRPr>
          </a:p>
        </p:txBody>
      </p:sp>
      <p:sp>
        <p:nvSpPr>
          <p:cNvPr id="1387" name="Google Shape;1387;p8"/>
          <p:cNvSpPr/>
          <p:nvPr/>
        </p:nvSpPr>
        <p:spPr>
          <a:xfrm>
            <a:off x="4353" y="2908950"/>
            <a:ext cx="2533979" cy="695972"/>
          </a:xfrm>
          <a:prstGeom prst="homePlate">
            <a:avLst>
              <a:gd fmla="val 50000" name="adj"/>
            </a:avLst>
          </a:prstGeom>
          <a:solidFill>
            <a:schemeClr val="lt1"/>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88" name="Google Shape;1388;p8"/>
          <p:cNvSpPr txBox="1"/>
          <p:nvPr/>
        </p:nvSpPr>
        <p:spPr>
          <a:xfrm>
            <a:off x="42178" y="3108486"/>
            <a:ext cx="2028108" cy="36405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2060"/>
              </a:buClr>
              <a:buSzPts val="1400"/>
              <a:buFont typeface="Arial"/>
              <a:buNone/>
            </a:pPr>
            <a:r>
              <a:rPr b="1" i="0" lang="pl-PL" sz="1400" u="none" cap="none" strike="noStrike">
                <a:solidFill>
                  <a:srgbClr val="002060"/>
                </a:solidFill>
                <a:latin typeface="Poppins"/>
                <a:ea typeface="Poppins"/>
                <a:cs typeface="Poppins"/>
                <a:sym typeface="Poppins"/>
              </a:rPr>
              <a:t>Jeśli [1] [2]</a:t>
            </a:r>
            <a:endParaRPr b="1" i="0" sz="1400" u="none" cap="none" strike="noStrike">
              <a:solidFill>
                <a:srgbClr val="002060"/>
              </a:solidFill>
              <a:latin typeface="Poppins"/>
              <a:ea typeface="Poppins"/>
              <a:cs typeface="Poppins"/>
              <a:sym typeface="Poppins"/>
            </a:endParaRPr>
          </a:p>
        </p:txBody>
      </p:sp>
      <p:pic>
        <p:nvPicPr>
          <p:cNvPr id="1389" name="Google Shape;1389;p8"/>
          <p:cNvPicPr preferRelativeResize="0"/>
          <p:nvPr/>
        </p:nvPicPr>
        <p:blipFill rotWithShape="1">
          <a:blip r:embed="rId4">
            <a:alphaModFix/>
          </a:blip>
          <a:srcRect b="0" l="0" r="0" t="0"/>
          <a:stretch/>
        </p:blipFill>
        <p:spPr>
          <a:xfrm>
            <a:off x="7336691" y="3834447"/>
            <a:ext cx="970156" cy="681974"/>
          </a:xfrm>
          <a:prstGeom prst="rect">
            <a:avLst/>
          </a:prstGeom>
          <a:noFill/>
          <a:ln>
            <a:noFill/>
          </a:ln>
        </p:spPr>
      </p:pic>
      <p:sp>
        <p:nvSpPr>
          <p:cNvPr id="1390" name="Google Shape;1390;p8"/>
          <p:cNvSpPr/>
          <p:nvPr/>
        </p:nvSpPr>
        <p:spPr>
          <a:xfrm>
            <a:off x="4268465" y="3976412"/>
            <a:ext cx="991868" cy="516360"/>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0" i="0" lang="pl-PL" sz="900" u="none" cap="none" strike="noStrike">
                <a:solidFill>
                  <a:srgbClr val="FFFFFF"/>
                </a:solidFill>
                <a:latin typeface="Arial"/>
                <a:ea typeface="Arial"/>
                <a:cs typeface="Arial"/>
                <a:sym typeface="Arial"/>
              </a:rPr>
              <a:t>25. Sales revenue/Margin</a:t>
            </a:r>
            <a:endParaRPr b="0" i="0" sz="900" u="none" cap="none" strike="noStrike">
              <a:solidFill>
                <a:srgbClr val="FFFFFF"/>
              </a:solidFill>
              <a:latin typeface="Arial"/>
              <a:ea typeface="Arial"/>
              <a:cs typeface="Arial"/>
              <a:sym typeface="Arial"/>
            </a:endParaRPr>
          </a:p>
        </p:txBody>
      </p:sp>
      <p:sp>
        <p:nvSpPr>
          <p:cNvPr id="1391" name="Google Shape;1391;p8"/>
          <p:cNvSpPr/>
          <p:nvPr/>
        </p:nvSpPr>
        <p:spPr>
          <a:xfrm>
            <a:off x="8342976" y="3879586"/>
            <a:ext cx="918659" cy="488371"/>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0" i="0" lang="pl-PL" sz="900" u="none" cap="none" strike="noStrike">
                <a:solidFill>
                  <a:srgbClr val="FFFFFF"/>
                </a:solidFill>
                <a:latin typeface="Arial"/>
                <a:ea typeface="Arial"/>
                <a:cs typeface="Arial"/>
                <a:sym typeface="Arial"/>
              </a:rPr>
              <a:t>26. Market share – value/volume</a:t>
            </a:r>
            <a:endParaRPr b="0" i="0" sz="900" u="none" cap="none" strike="noStrike">
              <a:solidFill>
                <a:srgbClr val="FFFFFF"/>
              </a:solidFill>
              <a:latin typeface="Arial"/>
              <a:ea typeface="Arial"/>
              <a:cs typeface="Arial"/>
              <a:sym typeface="Arial"/>
            </a:endParaRPr>
          </a:p>
        </p:txBody>
      </p:sp>
      <p:sp>
        <p:nvSpPr>
          <p:cNvPr id="1392" name="Google Shape;1392;p8"/>
          <p:cNvSpPr/>
          <p:nvPr/>
        </p:nvSpPr>
        <p:spPr>
          <a:xfrm>
            <a:off x="7995287" y="4583701"/>
            <a:ext cx="687460" cy="638311"/>
          </a:xfrm>
          <a:prstGeom prst="rect">
            <a:avLst/>
          </a:prstGeom>
          <a:solidFill>
            <a:srgbClr val="FFC000"/>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pl-PL" sz="800" u="none" cap="none" strike="noStrike">
                <a:solidFill>
                  <a:srgbClr val="FFFFFF"/>
                </a:solidFill>
                <a:latin typeface="Arial"/>
                <a:ea typeface="Arial"/>
                <a:cs typeface="Arial"/>
                <a:sym typeface="Arial"/>
              </a:rPr>
              <a:t>28. Success to convert, physical availability </a:t>
            </a:r>
            <a:endParaRPr b="0" i="0" sz="800" u="none" cap="none" strike="noStrike">
              <a:solidFill>
                <a:srgbClr val="000000"/>
              </a:solidFill>
              <a:latin typeface="Arial"/>
              <a:ea typeface="Arial"/>
              <a:cs typeface="Arial"/>
              <a:sym typeface="Arial"/>
            </a:endParaRPr>
          </a:p>
        </p:txBody>
      </p:sp>
      <p:sp>
        <p:nvSpPr>
          <p:cNvPr id="1393" name="Google Shape;1393;p8"/>
          <p:cNvSpPr/>
          <p:nvPr/>
        </p:nvSpPr>
        <p:spPr>
          <a:xfrm>
            <a:off x="7105518" y="4566405"/>
            <a:ext cx="687461" cy="653222"/>
          </a:xfrm>
          <a:prstGeom prst="rect">
            <a:avLst/>
          </a:prstGeom>
          <a:solidFill>
            <a:srgbClr val="FFC000"/>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50"/>
              <a:buFont typeface="Arial"/>
              <a:buNone/>
            </a:pPr>
            <a:r>
              <a:rPr b="0" i="0" lang="pl-PL" sz="800" u="none" cap="none" strike="noStrike">
                <a:solidFill>
                  <a:srgbClr val="FFFFFF"/>
                </a:solidFill>
                <a:latin typeface="Arial"/>
                <a:ea typeface="Arial"/>
                <a:cs typeface="Arial"/>
                <a:sym typeface="Arial"/>
              </a:rPr>
              <a:t>27. # of new/active consumers</a:t>
            </a:r>
            <a:endParaRPr b="0" i="0" sz="800" u="none" cap="none" strike="noStrike">
              <a:solidFill>
                <a:srgbClr val="FFFFFF"/>
              </a:solidFill>
              <a:latin typeface="Arial"/>
              <a:ea typeface="Arial"/>
              <a:cs typeface="Arial"/>
              <a:sym typeface="Arial"/>
            </a:endParaRPr>
          </a:p>
        </p:txBody>
      </p:sp>
      <p:sp>
        <p:nvSpPr>
          <p:cNvPr id="1394" name="Google Shape;1394;p8"/>
          <p:cNvSpPr/>
          <p:nvPr/>
        </p:nvSpPr>
        <p:spPr>
          <a:xfrm>
            <a:off x="5369885" y="4004878"/>
            <a:ext cx="899174" cy="634712"/>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30. Net Contribution/ROI</a:t>
            </a:r>
            <a:endParaRPr b="0" i="0" sz="1400" u="none" cap="none" strike="noStrike">
              <a:solidFill>
                <a:srgbClr val="000000"/>
              </a:solidFill>
              <a:latin typeface="Arial"/>
              <a:ea typeface="Arial"/>
              <a:cs typeface="Arial"/>
              <a:sym typeface="Arial"/>
            </a:endParaRPr>
          </a:p>
        </p:txBody>
      </p:sp>
      <p:sp>
        <p:nvSpPr>
          <p:cNvPr id="1395" name="Google Shape;1395;p8"/>
          <p:cNvSpPr/>
          <p:nvPr/>
        </p:nvSpPr>
        <p:spPr>
          <a:xfrm>
            <a:off x="4139319" y="4847726"/>
            <a:ext cx="970155" cy="845495"/>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pl-PL" sz="1000" u="none" cap="none" strike="noStrike">
                <a:solidFill>
                  <a:srgbClr val="FFFFFF"/>
                </a:solidFill>
                <a:latin typeface="Arial"/>
                <a:ea typeface="Arial"/>
                <a:cs typeface="Arial"/>
                <a:sym typeface="Arial"/>
              </a:rPr>
              <a:t>31. Price development – declaration vs behaviour?</a:t>
            </a:r>
            <a:endParaRPr b="0" i="0" sz="1400" u="none" cap="none" strike="noStrike">
              <a:solidFill>
                <a:srgbClr val="000000"/>
              </a:solidFill>
              <a:latin typeface="Arial"/>
              <a:ea typeface="Arial"/>
              <a:cs typeface="Arial"/>
              <a:sym typeface="Arial"/>
            </a:endParaRPr>
          </a:p>
        </p:txBody>
      </p:sp>
      <p:sp>
        <p:nvSpPr>
          <p:cNvPr id="1396" name="Google Shape;1396;p8"/>
          <p:cNvSpPr/>
          <p:nvPr/>
        </p:nvSpPr>
        <p:spPr>
          <a:xfrm>
            <a:off x="8856685" y="4577686"/>
            <a:ext cx="532610" cy="634712"/>
          </a:xfrm>
          <a:prstGeom prst="rect">
            <a:avLst/>
          </a:prstGeom>
          <a:solidFill>
            <a:srgbClr val="FFC000"/>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800" u="none" cap="none" strike="noStrike">
                <a:solidFill>
                  <a:srgbClr val="FFFFFF"/>
                </a:solidFill>
                <a:latin typeface="Arial"/>
                <a:ea typeface="Arial"/>
                <a:cs typeface="Arial"/>
                <a:sym typeface="Arial"/>
              </a:rPr>
              <a:t>33. Churn</a:t>
            </a:r>
            <a:endParaRPr b="0" i="0" sz="800" u="none" cap="none" strike="noStrike">
              <a:solidFill>
                <a:srgbClr val="000000"/>
              </a:solidFill>
              <a:latin typeface="Arial"/>
              <a:ea typeface="Arial"/>
              <a:cs typeface="Arial"/>
              <a:sym typeface="Arial"/>
            </a:endParaRPr>
          </a:p>
        </p:txBody>
      </p:sp>
      <p:sp>
        <p:nvSpPr>
          <p:cNvPr id="1397" name="Google Shape;1397;p8"/>
          <p:cNvSpPr/>
          <p:nvPr/>
        </p:nvSpPr>
        <p:spPr>
          <a:xfrm>
            <a:off x="5283412" y="4867876"/>
            <a:ext cx="1581673" cy="948826"/>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0" i="0" lang="pl-PL" sz="900" u="none" cap="none" strike="noStrike">
                <a:solidFill>
                  <a:srgbClr val="FFFFFF"/>
                </a:solidFill>
                <a:latin typeface="Arial"/>
                <a:ea typeface="Arial"/>
                <a:cs typeface="Arial"/>
                <a:sym typeface="Arial"/>
              </a:rPr>
              <a:t>29. Avr. Revenue per customer /purchase/ repurchase frequency/</a:t>
            </a:r>
            <a:endParaRPr/>
          </a:p>
          <a:p>
            <a:pPr indent="0" lvl="0" marL="0" marR="0" rtl="0" algn="l">
              <a:lnSpc>
                <a:spcPct val="100000"/>
              </a:lnSpc>
              <a:spcBef>
                <a:spcPts val="0"/>
              </a:spcBef>
              <a:spcAft>
                <a:spcPts val="0"/>
              </a:spcAft>
              <a:buClr>
                <a:srgbClr val="000000"/>
              </a:buClr>
              <a:buSzPts val="900"/>
              <a:buFont typeface="Arial"/>
              <a:buNone/>
            </a:pPr>
            <a:r>
              <a:rPr b="0" i="0" lang="pl-PL" sz="900" u="none" cap="none" strike="noStrike">
                <a:solidFill>
                  <a:srgbClr val="FFFFFF"/>
                </a:solidFill>
                <a:latin typeface="Arial"/>
                <a:ea typeface="Arial"/>
                <a:cs typeface="Arial"/>
                <a:sym typeface="Arial"/>
              </a:rPr>
              <a:t>30. Avg Customer value [CLV] </a:t>
            </a:r>
            <a:endParaRPr b="0" i="0" sz="1400" u="none" cap="none" strike="noStrike">
              <a:solidFill>
                <a:srgbClr val="000000"/>
              </a:solidFill>
              <a:latin typeface="Arial"/>
              <a:ea typeface="Arial"/>
              <a:cs typeface="Arial"/>
              <a:sym typeface="Arial"/>
            </a:endParaRPr>
          </a:p>
        </p:txBody>
      </p:sp>
      <p:sp>
        <p:nvSpPr>
          <p:cNvPr id="1398" name="Google Shape;1398;p8"/>
          <p:cNvSpPr/>
          <p:nvPr/>
        </p:nvSpPr>
        <p:spPr>
          <a:xfrm>
            <a:off x="10004131" y="3888898"/>
            <a:ext cx="1038521" cy="603874"/>
          </a:xfrm>
          <a:prstGeom prst="rect">
            <a:avLst/>
          </a:prstGeom>
          <a:solidFill>
            <a:srgbClr val="2BB45F"/>
          </a:solidFill>
          <a:ln cap="flat" cmpd="sng" w="25400">
            <a:solidFill>
              <a:srgbClr val="1C305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0" i="0" lang="pl-PL" sz="1000" u="none" cap="none" strike="noStrike">
                <a:solidFill>
                  <a:srgbClr val="FFFFFF"/>
                </a:solidFill>
                <a:latin typeface="Arial"/>
                <a:ea typeface="Arial"/>
                <a:cs typeface="Arial"/>
                <a:sym typeface="Arial"/>
              </a:rPr>
              <a:t>(35) Customer Satisfaction</a:t>
            </a:r>
            <a:endParaRPr b="0" i="0" sz="1400" u="none" cap="none" strike="noStrike">
              <a:solidFill>
                <a:srgbClr val="000000"/>
              </a:solidFill>
              <a:latin typeface="Arial"/>
              <a:ea typeface="Arial"/>
              <a:cs typeface="Arial"/>
              <a:sym typeface="Arial"/>
            </a:endParaRPr>
          </a:p>
        </p:txBody>
      </p:sp>
      <p:sp>
        <p:nvSpPr>
          <p:cNvPr id="1399" name="Google Shape;1399;p8"/>
          <p:cNvSpPr/>
          <p:nvPr/>
        </p:nvSpPr>
        <p:spPr>
          <a:xfrm>
            <a:off x="10004131" y="4790746"/>
            <a:ext cx="1134132" cy="523518"/>
          </a:xfrm>
          <a:prstGeom prst="rect">
            <a:avLst/>
          </a:prstGeom>
          <a:solidFill>
            <a:srgbClr val="2BB45F"/>
          </a:solidFill>
          <a:ln cap="flat" cmpd="sng" w="25400">
            <a:solidFill>
              <a:srgbClr val="1C305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rPr b="0" i="0" lang="pl-PL" sz="900" u="none" cap="none" strike="noStrike">
                <a:solidFill>
                  <a:srgbClr val="FFFFFF"/>
                </a:solidFill>
                <a:latin typeface="Arial"/>
                <a:ea typeface="Arial"/>
                <a:cs typeface="Arial"/>
                <a:sym typeface="Arial"/>
              </a:rPr>
              <a:t>(36) Recommendation</a:t>
            </a:r>
            <a:endParaRPr b="0" i="0" sz="1400" u="none" cap="none" strike="noStrike">
              <a:solidFill>
                <a:srgbClr val="000000"/>
              </a:solidFill>
              <a:latin typeface="Arial"/>
              <a:ea typeface="Arial"/>
              <a:cs typeface="Arial"/>
              <a:sym typeface="Arial"/>
            </a:endParaRPr>
          </a:p>
        </p:txBody>
      </p:sp>
      <p:pic>
        <p:nvPicPr>
          <p:cNvPr id="1400" name="Google Shape;1400;p8"/>
          <p:cNvPicPr preferRelativeResize="0"/>
          <p:nvPr/>
        </p:nvPicPr>
        <p:blipFill rotWithShape="1">
          <a:blip r:embed="rId5">
            <a:alphaModFix/>
          </a:blip>
          <a:srcRect b="0" l="0" r="0" t="0"/>
          <a:stretch/>
        </p:blipFill>
        <p:spPr>
          <a:xfrm>
            <a:off x="207643" y="1613512"/>
            <a:ext cx="8156518" cy="666611"/>
          </a:xfrm>
          <a:prstGeom prst="rect">
            <a:avLst/>
          </a:prstGeom>
          <a:noFill/>
          <a:ln>
            <a:noFill/>
          </a:ln>
        </p:spPr>
      </p:pic>
      <p:sp>
        <p:nvSpPr>
          <p:cNvPr id="1401" name="Google Shape;1401;p8"/>
          <p:cNvSpPr txBox="1"/>
          <p:nvPr/>
        </p:nvSpPr>
        <p:spPr>
          <a:xfrm>
            <a:off x="4264646" y="3572930"/>
            <a:ext cx="234227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WSKAŹNIKI FINANSOWE</a:t>
            </a:r>
            <a:endParaRPr b="0" i="0" sz="1400" u="none" cap="none" strike="noStrike">
              <a:solidFill>
                <a:srgbClr val="000000"/>
              </a:solidFill>
              <a:latin typeface="Arial"/>
              <a:ea typeface="Arial"/>
              <a:cs typeface="Arial"/>
              <a:sym typeface="Arial"/>
            </a:endParaRPr>
          </a:p>
        </p:txBody>
      </p:sp>
      <p:sp>
        <p:nvSpPr>
          <p:cNvPr id="1402" name="Google Shape;1402;p8"/>
          <p:cNvSpPr txBox="1"/>
          <p:nvPr/>
        </p:nvSpPr>
        <p:spPr>
          <a:xfrm>
            <a:off x="7442750" y="3577261"/>
            <a:ext cx="234227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WSKAŹNIKI MKTG</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6" name="Shape 1406"/>
        <p:cNvGrpSpPr/>
        <p:nvPr/>
      </p:nvGrpSpPr>
      <p:grpSpPr>
        <a:xfrm>
          <a:off x="0" y="0"/>
          <a:ext cx="0" cy="0"/>
          <a:chOff x="0" y="0"/>
          <a:chExt cx="0" cy="0"/>
        </a:xfrm>
      </p:grpSpPr>
      <p:pic>
        <p:nvPicPr>
          <p:cNvPr id="1407" name="Google Shape;1407;g21576d6ffdf_0_0"/>
          <p:cNvPicPr preferRelativeResize="0"/>
          <p:nvPr/>
        </p:nvPicPr>
        <p:blipFill rotWithShape="1">
          <a:blip r:embed="rId3">
            <a:alphaModFix/>
          </a:blip>
          <a:srcRect b="0" l="0" r="0" t="0"/>
          <a:stretch/>
        </p:blipFill>
        <p:spPr>
          <a:xfrm>
            <a:off x="105508" y="6319140"/>
            <a:ext cx="12192000" cy="3062252"/>
          </a:xfrm>
          <a:prstGeom prst="rect">
            <a:avLst/>
          </a:prstGeom>
          <a:noFill/>
          <a:ln>
            <a:noFill/>
          </a:ln>
        </p:spPr>
      </p:pic>
      <p:sp>
        <p:nvSpPr>
          <p:cNvPr id="1408" name="Google Shape;1408;g21576d6ffdf_0_0"/>
          <p:cNvSpPr txBox="1"/>
          <p:nvPr/>
        </p:nvSpPr>
        <p:spPr>
          <a:xfrm>
            <a:off x="2643473" y="3080873"/>
            <a:ext cx="1524900" cy="391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Poppins"/>
                <a:ea typeface="Poppins"/>
                <a:cs typeface="Poppins"/>
                <a:sym typeface="Poppins"/>
              </a:rPr>
              <a:t> [3] [4]  to</a:t>
            </a:r>
            <a:endParaRPr b="1" i="0" sz="1400" u="none" cap="none" strike="noStrike">
              <a:solidFill>
                <a:srgbClr val="FFFFFF"/>
              </a:solidFill>
              <a:latin typeface="Poppins"/>
              <a:ea typeface="Poppins"/>
              <a:cs typeface="Poppins"/>
              <a:sym typeface="Poppins"/>
            </a:endParaRPr>
          </a:p>
        </p:txBody>
      </p:sp>
      <p:sp>
        <p:nvSpPr>
          <p:cNvPr id="1409" name="Google Shape;1409;g21576d6ffdf_0_0"/>
          <p:cNvSpPr txBox="1"/>
          <p:nvPr/>
        </p:nvSpPr>
        <p:spPr>
          <a:xfrm>
            <a:off x="5393956" y="3087619"/>
            <a:ext cx="2983800" cy="465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Poppins"/>
                <a:ea typeface="Poppins"/>
                <a:cs typeface="Poppins"/>
                <a:sym typeface="Poppins"/>
              </a:rPr>
              <a:t>Wyniki biznesowe zmierzymy: </a:t>
            </a:r>
            <a:endParaRPr b="1" i="0" sz="1400" u="none" cap="none" strike="noStrike">
              <a:solidFill>
                <a:srgbClr val="FFFFFF"/>
              </a:solidFill>
              <a:latin typeface="Poppins"/>
              <a:ea typeface="Poppins"/>
              <a:cs typeface="Poppins"/>
              <a:sym typeface="Poppins"/>
            </a:endParaRPr>
          </a:p>
        </p:txBody>
      </p:sp>
      <p:sp>
        <p:nvSpPr>
          <p:cNvPr id="1410" name="Google Shape;1410;g21576d6ffdf_0_0"/>
          <p:cNvSpPr/>
          <p:nvPr/>
        </p:nvSpPr>
        <p:spPr>
          <a:xfrm>
            <a:off x="59145" y="1824517"/>
            <a:ext cx="991800" cy="516300"/>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0" i="0" lang="pl-PL" sz="900" u="none" cap="none" strike="noStrike">
                <a:solidFill>
                  <a:srgbClr val="FFFFFF"/>
                </a:solidFill>
                <a:latin typeface="Arial"/>
                <a:ea typeface="Arial"/>
                <a:cs typeface="Arial"/>
                <a:sym typeface="Arial"/>
              </a:rPr>
              <a:t>25. Sales revenue/volume /Margin</a:t>
            </a:r>
            <a:endParaRPr b="0" i="0" sz="900" u="none" cap="none" strike="noStrike">
              <a:solidFill>
                <a:srgbClr val="FFFFFF"/>
              </a:solidFill>
              <a:latin typeface="Arial"/>
              <a:ea typeface="Arial"/>
              <a:cs typeface="Arial"/>
              <a:sym typeface="Arial"/>
            </a:endParaRPr>
          </a:p>
        </p:txBody>
      </p:sp>
      <p:sp>
        <p:nvSpPr>
          <p:cNvPr id="1411" name="Google Shape;1411;g21576d6ffdf_0_0"/>
          <p:cNvSpPr/>
          <p:nvPr/>
        </p:nvSpPr>
        <p:spPr>
          <a:xfrm>
            <a:off x="59162" y="4402153"/>
            <a:ext cx="918600" cy="488400"/>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0" i="0" lang="pl-PL" sz="900" u="none" cap="none" strike="noStrike">
                <a:solidFill>
                  <a:srgbClr val="FFFFFF"/>
                </a:solidFill>
                <a:latin typeface="Arial"/>
                <a:ea typeface="Arial"/>
                <a:cs typeface="Arial"/>
                <a:sym typeface="Arial"/>
              </a:rPr>
              <a:t>26. Market share – value/volume</a:t>
            </a:r>
            <a:endParaRPr b="0" i="0" sz="900" u="none" cap="none" strike="noStrike">
              <a:solidFill>
                <a:srgbClr val="FFFFFF"/>
              </a:solidFill>
              <a:latin typeface="Arial"/>
              <a:ea typeface="Arial"/>
              <a:cs typeface="Arial"/>
              <a:sym typeface="Arial"/>
            </a:endParaRPr>
          </a:p>
        </p:txBody>
      </p:sp>
      <p:sp>
        <p:nvSpPr>
          <p:cNvPr id="1412" name="Google Shape;1412;g21576d6ffdf_0_0"/>
          <p:cNvSpPr txBox="1"/>
          <p:nvPr/>
        </p:nvSpPr>
        <p:spPr>
          <a:xfrm>
            <a:off x="236450" y="1153300"/>
            <a:ext cx="814500" cy="32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0" i="0" lang="pl-PL" sz="1700" u="none" cap="none" strike="noStrike">
                <a:solidFill>
                  <a:srgbClr val="000000"/>
                </a:solidFill>
                <a:latin typeface="Calibri"/>
                <a:ea typeface="Calibri"/>
                <a:cs typeface="Calibri"/>
                <a:sym typeface="Calibri"/>
              </a:rPr>
              <a:t>KPI</a:t>
            </a:r>
            <a:endParaRPr b="0" i="0" sz="1700" u="none" cap="none" strike="noStrike">
              <a:solidFill>
                <a:srgbClr val="000000"/>
              </a:solidFill>
              <a:latin typeface="Calibri"/>
              <a:ea typeface="Calibri"/>
              <a:cs typeface="Calibri"/>
              <a:sym typeface="Calibri"/>
            </a:endParaRPr>
          </a:p>
        </p:txBody>
      </p:sp>
      <p:sp>
        <p:nvSpPr>
          <p:cNvPr id="1413" name="Google Shape;1413;g21576d6ffdf_0_0"/>
          <p:cNvSpPr txBox="1"/>
          <p:nvPr/>
        </p:nvSpPr>
        <p:spPr>
          <a:xfrm>
            <a:off x="1644125" y="1153300"/>
            <a:ext cx="1346100" cy="32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0" i="0" lang="pl-PL" sz="1700" u="none" cap="none" strike="noStrike">
                <a:solidFill>
                  <a:srgbClr val="000000"/>
                </a:solidFill>
                <a:latin typeface="Calibri"/>
                <a:ea typeface="Calibri"/>
                <a:cs typeface="Calibri"/>
                <a:sym typeface="Calibri"/>
              </a:rPr>
              <a:t>Definicja</a:t>
            </a:r>
            <a:endParaRPr b="0" i="0" sz="1700" u="none" cap="none" strike="noStrike">
              <a:solidFill>
                <a:srgbClr val="000000"/>
              </a:solidFill>
              <a:latin typeface="Calibri"/>
              <a:ea typeface="Calibri"/>
              <a:cs typeface="Calibri"/>
              <a:sym typeface="Calibri"/>
            </a:endParaRPr>
          </a:p>
        </p:txBody>
      </p:sp>
      <p:sp>
        <p:nvSpPr>
          <p:cNvPr id="1414" name="Google Shape;1414;g21576d6ffdf_0_0"/>
          <p:cNvSpPr txBox="1"/>
          <p:nvPr/>
        </p:nvSpPr>
        <p:spPr>
          <a:xfrm>
            <a:off x="1403950" y="1775150"/>
            <a:ext cx="6137700" cy="32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Calibri"/>
                <a:ea typeface="Calibri"/>
                <a:cs typeface="Calibri"/>
                <a:sym typeface="Calibri"/>
              </a:rPr>
              <a:t>Wzrost sprzedaży wartościowej generowanej przez przedsiębiorstwo w danej jednostce czasu (w porównaniu do analogicznego okresu w odpowiadającym okresie).</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Calibri"/>
                <a:ea typeface="Calibri"/>
                <a:cs typeface="Calibri"/>
                <a:sym typeface="Calibri"/>
              </a:rPr>
              <a:t>W szczególnych przypadkach, dobrym miernikiem będzie również wzrost wolumenowy (w zależności od obranej strategii).</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Calibri"/>
                <a:ea typeface="Calibri"/>
                <a:cs typeface="Calibri"/>
                <a:sym typeface="Calibri"/>
              </a:rPr>
              <a:t>Wzrost sprzedaży (zarówno wartościowej jak i wolumenowej) powinien iść w parze również ze wzrostem marży. </a:t>
            </a:r>
            <a:endParaRPr b="0" i="0" sz="1400" u="none" cap="none" strike="noStrike">
              <a:solidFill>
                <a:srgbClr val="000000"/>
              </a:solidFill>
              <a:latin typeface="Calibri"/>
              <a:ea typeface="Calibri"/>
              <a:cs typeface="Calibri"/>
              <a:sym typeface="Calibri"/>
            </a:endParaRPr>
          </a:p>
        </p:txBody>
      </p:sp>
      <p:sp>
        <p:nvSpPr>
          <p:cNvPr id="1415" name="Google Shape;1415;g21576d6ffdf_0_0"/>
          <p:cNvSpPr txBox="1"/>
          <p:nvPr/>
        </p:nvSpPr>
        <p:spPr>
          <a:xfrm>
            <a:off x="8174875" y="1153300"/>
            <a:ext cx="1346100" cy="32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0" i="0" lang="pl-PL" sz="1700" u="none" cap="none" strike="noStrike">
                <a:solidFill>
                  <a:srgbClr val="000000"/>
                </a:solidFill>
                <a:latin typeface="Calibri"/>
                <a:ea typeface="Calibri"/>
                <a:cs typeface="Calibri"/>
                <a:sym typeface="Calibri"/>
              </a:rPr>
              <a:t>Miara</a:t>
            </a:r>
            <a:endParaRPr b="0" i="0" sz="1700" u="none" cap="none" strike="noStrike">
              <a:solidFill>
                <a:srgbClr val="000000"/>
              </a:solidFill>
              <a:latin typeface="Calibri"/>
              <a:ea typeface="Calibri"/>
              <a:cs typeface="Calibri"/>
              <a:sym typeface="Calibri"/>
            </a:endParaRPr>
          </a:p>
        </p:txBody>
      </p:sp>
      <p:sp>
        <p:nvSpPr>
          <p:cNvPr id="1416" name="Google Shape;1416;g21576d6ffdf_0_0"/>
          <p:cNvSpPr txBox="1"/>
          <p:nvPr/>
        </p:nvSpPr>
        <p:spPr>
          <a:xfrm>
            <a:off x="8174875" y="1895075"/>
            <a:ext cx="3704100" cy="32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Calibri"/>
                <a:ea typeface="Calibri"/>
                <a:cs typeface="Calibri"/>
                <a:sym typeface="Calibri"/>
              </a:rPr>
              <a:t>Sprzedaz wartościowa w PLN (zmiana absolutna bądź procentowa w analizowanych okresie)</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Calibri"/>
                <a:ea typeface="Calibri"/>
                <a:cs typeface="Calibri"/>
                <a:sym typeface="Calibri"/>
              </a:rPr>
              <a:t>Sprzedaż wolumenowa (definiowana inaczej w każdym sektorze - liczba sprzedanych sztuk, kg, litrów, etc)</a:t>
            </a:r>
            <a:endParaRPr b="0" i="0" sz="1400" u="none" cap="none" strike="noStrike">
              <a:solidFill>
                <a:srgbClr val="000000"/>
              </a:solidFill>
              <a:latin typeface="Calibri"/>
              <a:ea typeface="Calibri"/>
              <a:cs typeface="Calibri"/>
              <a:sym typeface="Calibri"/>
            </a:endParaRPr>
          </a:p>
        </p:txBody>
      </p:sp>
      <p:sp>
        <p:nvSpPr>
          <p:cNvPr id="1417" name="Google Shape;1417;g21576d6ffdf_0_0"/>
          <p:cNvSpPr txBox="1"/>
          <p:nvPr/>
        </p:nvSpPr>
        <p:spPr>
          <a:xfrm>
            <a:off x="1403950" y="4248675"/>
            <a:ext cx="6137700" cy="32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Calibri"/>
                <a:ea typeface="Calibri"/>
                <a:cs typeface="Calibri"/>
                <a:sym typeface="Calibri"/>
              </a:rPr>
              <a:t>Odniesienie sprzedaży wartościowej lub wolumenowej do całej analizowanej kategorii. Pozwala zrozumieć jak dobrze radzi sobie przedsiębiorstwo w szerszym obrazie całego rynku.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Calibri"/>
                <a:ea typeface="Calibri"/>
                <a:cs typeface="Calibri"/>
                <a:sym typeface="Calibri"/>
              </a:rPr>
              <a:t>Analizujemy zarówno absolutny wynik (jakie udziały rynkowe osiągnęło przedsiębiorstwo w analizowanym okresie), jak i zmianę udziałów rynkowych w porównaniu do analogicznego okresu z przeszłości.</a:t>
            </a:r>
            <a:endParaRPr b="0" i="0" sz="1400" u="none" cap="none" strike="noStrike">
              <a:solidFill>
                <a:srgbClr val="000000"/>
              </a:solidFill>
              <a:latin typeface="Calibri"/>
              <a:ea typeface="Calibri"/>
              <a:cs typeface="Calibri"/>
              <a:sym typeface="Calibri"/>
            </a:endParaRPr>
          </a:p>
        </p:txBody>
      </p:sp>
      <p:sp>
        <p:nvSpPr>
          <p:cNvPr id="1418" name="Google Shape;1418;g21576d6ffdf_0_0"/>
          <p:cNvSpPr txBox="1"/>
          <p:nvPr/>
        </p:nvSpPr>
        <p:spPr>
          <a:xfrm>
            <a:off x="8276250" y="4313050"/>
            <a:ext cx="3704100" cy="32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Calibri"/>
                <a:ea typeface="Calibri"/>
                <a:cs typeface="Calibri"/>
                <a:sym typeface="Calibri"/>
              </a:rPr>
              <a:t>% - absolutne udziały rynkowe w analizowanym okresie</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Calibri"/>
                <a:ea typeface="Calibri"/>
                <a:cs typeface="Calibri"/>
                <a:sym typeface="Calibri"/>
              </a:rPr>
              <a:t>+/- % - zmiana udziałów rynkowych w odniesieniu do okresu z przeszłości</a:t>
            </a:r>
            <a:endParaRPr b="0" i="0" sz="1400" u="none" cap="none" strike="noStrike">
              <a:solidFill>
                <a:srgbClr val="000000"/>
              </a:solidFill>
              <a:latin typeface="Calibri"/>
              <a:ea typeface="Calibri"/>
              <a:cs typeface="Calibri"/>
              <a:sym typeface="Calibri"/>
            </a:endParaRPr>
          </a:p>
        </p:txBody>
      </p:sp>
      <p:sp>
        <p:nvSpPr>
          <p:cNvPr id="1419" name="Google Shape;1419;g21576d6ffdf_0_0"/>
          <p:cNvSpPr/>
          <p:nvPr/>
        </p:nvSpPr>
        <p:spPr>
          <a:xfrm>
            <a:off x="-174175" y="17418"/>
            <a:ext cx="7064325" cy="369625"/>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Wskaźniki biznesowe</a:t>
            </a:r>
            <a:endParaRPr b="0" i="0" sz="1800" u="none" cap="none" strike="noStrike">
              <a:solidFill>
                <a:srgbClr val="FFFFFF"/>
              </a:solidFill>
              <a:latin typeface="Maven Pro"/>
              <a:ea typeface="Maven Pro"/>
              <a:cs typeface="Maven Pro"/>
              <a:sym typeface="Maven Pro"/>
            </a:endParaRPr>
          </a:p>
        </p:txBody>
      </p:sp>
      <p:sp>
        <p:nvSpPr>
          <p:cNvPr id="1420" name="Google Shape;1420;g21576d6ffdf_0_0"/>
          <p:cNvSpPr txBox="1"/>
          <p:nvPr>
            <p:ph type="title"/>
          </p:nvPr>
        </p:nvSpPr>
        <p:spPr>
          <a:xfrm>
            <a:off x="236450" y="235573"/>
            <a:ext cx="11586600" cy="8835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b="1" lang="pl-PL" sz="2800">
                <a:latin typeface="Century Gothic"/>
                <a:ea typeface="Century Gothic"/>
                <a:cs typeface="Century Gothic"/>
                <a:sym typeface="Century Gothic"/>
              </a:rPr>
              <a:t>Przychody ze sprzedaży/ Zysk</a:t>
            </a:r>
            <a:br>
              <a:rPr b="1" lang="pl-PL" sz="2800">
                <a:latin typeface="Century Gothic"/>
                <a:ea typeface="Century Gothic"/>
                <a:cs typeface="Century Gothic"/>
                <a:sym typeface="Century Gothic"/>
              </a:rPr>
            </a:br>
            <a:r>
              <a:rPr b="1" lang="pl-PL" sz="2800">
                <a:latin typeface="Century Gothic"/>
                <a:ea typeface="Century Gothic"/>
                <a:cs typeface="Century Gothic"/>
                <a:sym typeface="Century Gothic"/>
              </a:rPr>
              <a:t>Udziały rynkow</a:t>
            </a:r>
            <a:endParaRPr sz="2800"/>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4" name="Shape 1424"/>
        <p:cNvGrpSpPr/>
        <p:nvPr/>
      </p:nvGrpSpPr>
      <p:grpSpPr>
        <a:xfrm>
          <a:off x="0" y="0"/>
          <a:ext cx="0" cy="0"/>
          <a:chOff x="0" y="0"/>
          <a:chExt cx="0" cy="0"/>
        </a:xfrm>
      </p:grpSpPr>
      <p:pic>
        <p:nvPicPr>
          <p:cNvPr id="1425" name="Google Shape;1425;g21576d6ffdf_0_38"/>
          <p:cNvPicPr preferRelativeResize="0"/>
          <p:nvPr/>
        </p:nvPicPr>
        <p:blipFill rotWithShape="1">
          <a:blip r:embed="rId3">
            <a:alphaModFix/>
          </a:blip>
          <a:srcRect b="0" l="0" r="0" t="0"/>
          <a:stretch/>
        </p:blipFill>
        <p:spPr>
          <a:xfrm>
            <a:off x="105508" y="6319140"/>
            <a:ext cx="12192000" cy="3062252"/>
          </a:xfrm>
          <a:prstGeom prst="rect">
            <a:avLst/>
          </a:prstGeom>
          <a:noFill/>
          <a:ln>
            <a:noFill/>
          </a:ln>
        </p:spPr>
      </p:pic>
      <p:sp>
        <p:nvSpPr>
          <p:cNvPr id="1426" name="Google Shape;1426;g21576d6ffdf_0_38"/>
          <p:cNvSpPr txBox="1"/>
          <p:nvPr/>
        </p:nvSpPr>
        <p:spPr>
          <a:xfrm>
            <a:off x="2643473" y="3080873"/>
            <a:ext cx="1524900" cy="391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Poppins"/>
                <a:ea typeface="Poppins"/>
                <a:cs typeface="Poppins"/>
                <a:sym typeface="Poppins"/>
              </a:rPr>
              <a:t> [3] [4]  to</a:t>
            </a:r>
            <a:endParaRPr b="1" i="0" sz="1400" u="none" cap="none" strike="noStrike">
              <a:solidFill>
                <a:srgbClr val="FFFFFF"/>
              </a:solidFill>
              <a:latin typeface="Poppins"/>
              <a:ea typeface="Poppins"/>
              <a:cs typeface="Poppins"/>
              <a:sym typeface="Poppins"/>
            </a:endParaRPr>
          </a:p>
        </p:txBody>
      </p:sp>
      <p:sp>
        <p:nvSpPr>
          <p:cNvPr id="1427" name="Google Shape;1427;g21576d6ffdf_0_38"/>
          <p:cNvSpPr txBox="1"/>
          <p:nvPr/>
        </p:nvSpPr>
        <p:spPr>
          <a:xfrm>
            <a:off x="5393956" y="3087619"/>
            <a:ext cx="2983800" cy="465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Poppins"/>
                <a:ea typeface="Poppins"/>
                <a:cs typeface="Poppins"/>
                <a:sym typeface="Poppins"/>
              </a:rPr>
              <a:t>Wyniki biznesowe zmierzymy: </a:t>
            </a:r>
            <a:endParaRPr b="1" i="0" sz="1400" u="none" cap="none" strike="noStrike">
              <a:solidFill>
                <a:srgbClr val="FFFFFF"/>
              </a:solidFill>
              <a:latin typeface="Poppins"/>
              <a:ea typeface="Poppins"/>
              <a:cs typeface="Poppins"/>
              <a:sym typeface="Poppins"/>
            </a:endParaRPr>
          </a:p>
        </p:txBody>
      </p:sp>
      <p:sp>
        <p:nvSpPr>
          <p:cNvPr id="1428" name="Google Shape;1428;g21576d6ffdf_0_38"/>
          <p:cNvSpPr/>
          <p:nvPr/>
        </p:nvSpPr>
        <p:spPr>
          <a:xfrm>
            <a:off x="68899" y="1895086"/>
            <a:ext cx="899100" cy="634800"/>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30. Net Contribution/ROI</a:t>
            </a:r>
            <a:endParaRPr b="0" i="0" sz="1400" u="none" cap="none" strike="noStrike">
              <a:solidFill>
                <a:srgbClr val="000000"/>
              </a:solidFill>
              <a:latin typeface="Arial"/>
              <a:ea typeface="Arial"/>
              <a:cs typeface="Arial"/>
              <a:sym typeface="Arial"/>
            </a:endParaRPr>
          </a:p>
        </p:txBody>
      </p:sp>
      <p:sp>
        <p:nvSpPr>
          <p:cNvPr id="1429" name="Google Shape;1429;g21576d6ffdf_0_38"/>
          <p:cNvSpPr txBox="1"/>
          <p:nvPr/>
        </p:nvSpPr>
        <p:spPr>
          <a:xfrm>
            <a:off x="236450" y="1153300"/>
            <a:ext cx="814500" cy="32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0" i="0" lang="pl-PL" sz="1700" u="none" cap="none" strike="noStrike">
                <a:solidFill>
                  <a:srgbClr val="000000"/>
                </a:solidFill>
                <a:latin typeface="Calibri"/>
                <a:ea typeface="Calibri"/>
                <a:cs typeface="Calibri"/>
                <a:sym typeface="Calibri"/>
              </a:rPr>
              <a:t>KPI</a:t>
            </a:r>
            <a:endParaRPr b="0" i="0" sz="1700" u="none" cap="none" strike="noStrike">
              <a:solidFill>
                <a:srgbClr val="000000"/>
              </a:solidFill>
              <a:latin typeface="Calibri"/>
              <a:ea typeface="Calibri"/>
              <a:cs typeface="Calibri"/>
              <a:sym typeface="Calibri"/>
            </a:endParaRPr>
          </a:p>
        </p:txBody>
      </p:sp>
      <p:sp>
        <p:nvSpPr>
          <p:cNvPr id="1430" name="Google Shape;1430;g21576d6ffdf_0_38"/>
          <p:cNvSpPr txBox="1"/>
          <p:nvPr/>
        </p:nvSpPr>
        <p:spPr>
          <a:xfrm>
            <a:off x="1644125" y="1153300"/>
            <a:ext cx="1346100" cy="32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0" i="0" lang="pl-PL" sz="1700" u="none" cap="none" strike="noStrike">
                <a:solidFill>
                  <a:srgbClr val="000000"/>
                </a:solidFill>
                <a:latin typeface="Calibri"/>
                <a:ea typeface="Calibri"/>
                <a:cs typeface="Calibri"/>
                <a:sym typeface="Calibri"/>
              </a:rPr>
              <a:t>Definicja</a:t>
            </a:r>
            <a:endParaRPr b="0" i="0" sz="1700" u="none" cap="none" strike="noStrike">
              <a:solidFill>
                <a:srgbClr val="000000"/>
              </a:solidFill>
              <a:latin typeface="Calibri"/>
              <a:ea typeface="Calibri"/>
              <a:cs typeface="Calibri"/>
              <a:sym typeface="Calibri"/>
            </a:endParaRPr>
          </a:p>
        </p:txBody>
      </p:sp>
      <p:sp>
        <p:nvSpPr>
          <p:cNvPr id="1431" name="Google Shape;1431;g21576d6ffdf_0_38"/>
          <p:cNvSpPr txBox="1"/>
          <p:nvPr/>
        </p:nvSpPr>
        <p:spPr>
          <a:xfrm>
            <a:off x="1403950" y="1775150"/>
            <a:ext cx="6137700" cy="32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Calibri"/>
                <a:ea typeface="Calibri"/>
                <a:cs typeface="Calibri"/>
                <a:sym typeface="Calibri"/>
              </a:rPr>
              <a:t>Kontrybucja działań marketingowych w całkowitej sprzedaży wartościowej generowanej przez przedsiębiorstwo. Pozwala zrozumieć jak dużo sprzedaży wartościowej (lub marży) zostało w analizowanym okresie wygenerowanej jako bezpośredni efekt działań marketingowych.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Calibri"/>
                <a:ea typeface="Calibri"/>
                <a:cs typeface="Calibri"/>
                <a:sym typeface="Calibri"/>
              </a:rPr>
              <a:t>Istnieje możliwość spojrzenia także na efekt działań marketingowych pod innym kątem. Odnosząc wartość sprzedaży wygenerowanej jako efekt działań marketingowych do ich całkowitego kosztu (kontrybucja / koszt). W takim przypadku mówimy o wskaźniku Return on Investment. Jest to wskaźnik efektywnościowy który pokazuje jak pojedyncza złotówka wydana na działania marketingowe przełożyła się na wzrost sprzedaży wartościowej.</a:t>
            </a:r>
            <a:endParaRPr b="0" i="0" sz="1400" u="none" cap="none" strike="noStrike">
              <a:solidFill>
                <a:srgbClr val="000000"/>
              </a:solidFill>
              <a:latin typeface="Calibri"/>
              <a:ea typeface="Calibri"/>
              <a:cs typeface="Calibri"/>
              <a:sym typeface="Calibri"/>
            </a:endParaRPr>
          </a:p>
        </p:txBody>
      </p:sp>
      <p:sp>
        <p:nvSpPr>
          <p:cNvPr id="1432" name="Google Shape;1432;g21576d6ffdf_0_38"/>
          <p:cNvSpPr txBox="1"/>
          <p:nvPr/>
        </p:nvSpPr>
        <p:spPr>
          <a:xfrm>
            <a:off x="8174875" y="1153300"/>
            <a:ext cx="1346100" cy="32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0" i="0" lang="pl-PL" sz="1700" u="none" cap="none" strike="noStrike">
                <a:solidFill>
                  <a:srgbClr val="000000"/>
                </a:solidFill>
                <a:latin typeface="Calibri"/>
                <a:ea typeface="Calibri"/>
                <a:cs typeface="Calibri"/>
                <a:sym typeface="Calibri"/>
              </a:rPr>
              <a:t>Miara</a:t>
            </a:r>
            <a:endParaRPr b="0" i="0" sz="1700" u="none" cap="none" strike="noStrike">
              <a:solidFill>
                <a:srgbClr val="000000"/>
              </a:solidFill>
              <a:latin typeface="Calibri"/>
              <a:ea typeface="Calibri"/>
              <a:cs typeface="Calibri"/>
              <a:sym typeface="Calibri"/>
            </a:endParaRPr>
          </a:p>
        </p:txBody>
      </p:sp>
      <p:sp>
        <p:nvSpPr>
          <p:cNvPr id="1433" name="Google Shape;1433;g21576d6ffdf_0_38"/>
          <p:cNvSpPr txBox="1"/>
          <p:nvPr/>
        </p:nvSpPr>
        <p:spPr>
          <a:xfrm>
            <a:off x="8174875" y="1895075"/>
            <a:ext cx="3704100" cy="32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Calibri"/>
                <a:ea typeface="Calibri"/>
                <a:cs typeface="Calibri"/>
                <a:sym typeface="Calibri"/>
              </a:rPr>
              <a:t>Kontrybucja działań marketingowych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Calibri"/>
                <a:ea typeface="Calibri"/>
                <a:cs typeface="Calibri"/>
                <a:sym typeface="Calibri"/>
              </a:rPr>
              <a:t>ROI</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34" name="Google Shape;1434;g21576d6ffdf_0_38"/>
          <p:cNvSpPr/>
          <p:nvPr/>
        </p:nvSpPr>
        <p:spPr>
          <a:xfrm>
            <a:off x="-174175" y="17418"/>
            <a:ext cx="7064325" cy="369625"/>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Wskaźniki biznesowe</a:t>
            </a:r>
            <a:endParaRPr b="0" i="0" sz="1800" u="none" cap="none" strike="noStrike">
              <a:solidFill>
                <a:srgbClr val="FFFFFF"/>
              </a:solidFill>
              <a:latin typeface="Maven Pro"/>
              <a:ea typeface="Maven Pro"/>
              <a:cs typeface="Maven Pro"/>
              <a:sym typeface="Maven Pro"/>
            </a:endParaRPr>
          </a:p>
        </p:txBody>
      </p:sp>
      <p:sp>
        <p:nvSpPr>
          <p:cNvPr id="1435" name="Google Shape;1435;g21576d6ffdf_0_38"/>
          <p:cNvSpPr txBox="1"/>
          <p:nvPr>
            <p:ph type="title"/>
          </p:nvPr>
        </p:nvSpPr>
        <p:spPr>
          <a:xfrm>
            <a:off x="177462" y="144523"/>
            <a:ext cx="11586600" cy="8835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b="1" lang="pl-PL" sz="3200">
                <a:latin typeface="Century Gothic"/>
                <a:ea typeface="Century Gothic"/>
                <a:cs typeface="Century Gothic"/>
                <a:sym typeface="Century Gothic"/>
              </a:rPr>
              <a:t>Wskaźniki biznesowe</a:t>
            </a:r>
            <a:br>
              <a:rPr b="1" lang="pl-PL" sz="3200">
                <a:latin typeface="Century Gothic"/>
                <a:ea typeface="Century Gothic"/>
                <a:cs typeface="Century Gothic"/>
                <a:sym typeface="Century Gothic"/>
              </a:rPr>
            </a:br>
            <a:r>
              <a:rPr b="1" lang="pl-PL" sz="3200">
                <a:latin typeface="Century Gothic"/>
                <a:ea typeface="Century Gothic"/>
                <a:cs typeface="Century Gothic"/>
                <a:sym typeface="Century Gothic"/>
              </a:rPr>
              <a:t>Zwrot z inwestycji/ Net contribution </a:t>
            </a:r>
            <a:endParaRPr sz="3200"/>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9" name="Shape 1439"/>
        <p:cNvGrpSpPr/>
        <p:nvPr/>
      </p:nvGrpSpPr>
      <p:grpSpPr>
        <a:xfrm>
          <a:off x="0" y="0"/>
          <a:ext cx="0" cy="0"/>
          <a:chOff x="0" y="0"/>
          <a:chExt cx="0" cy="0"/>
        </a:xfrm>
      </p:grpSpPr>
      <p:sp>
        <p:nvSpPr>
          <p:cNvPr id="1440" name="Google Shape;1440;g2157e1b6098_1_12"/>
          <p:cNvSpPr/>
          <p:nvPr>
            <p:ph idx="2" type="pic"/>
          </p:nvPr>
        </p:nvSpPr>
        <p:spPr>
          <a:xfrm>
            <a:off x="-159800" y="2"/>
            <a:ext cx="12192000" cy="6858000"/>
          </a:xfrm>
          <a:prstGeom prst="rect">
            <a:avLst/>
          </a:prstGeom>
          <a:solidFill>
            <a:schemeClr val="lt1"/>
          </a:solidFill>
          <a:ln>
            <a:noFill/>
          </a:ln>
        </p:spPr>
      </p:sp>
      <p:sp>
        <p:nvSpPr>
          <p:cNvPr id="1441" name="Google Shape;1441;g2157e1b6098_1_12"/>
          <p:cNvSpPr txBox="1"/>
          <p:nvPr>
            <p:ph idx="1" type="body"/>
          </p:nvPr>
        </p:nvSpPr>
        <p:spPr>
          <a:xfrm>
            <a:off x="432450" y="1799025"/>
            <a:ext cx="284130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a:t>Liczba osób która która kupuje daną markę/produkt lub używa/subskrybuje daną usługę  chociaż raz w określonym przedziale czasowym w porównaniu do populacji w kategorii. </a:t>
            </a:r>
            <a:endParaRPr/>
          </a:p>
        </p:txBody>
      </p:sp>
      <p:sp>
        <p:nvSpPr>
          <p:cNvPr id="1442" name="Google Shape;1442;g2157e1b6098_1_12"/>
          <p:cNvSpPr txBox="1"/>
          <p:nvPr/>
        </p:nvSpPr>
        <p:spPr>
          <a:xfrm>
            <a:off x="493975" y="9447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Definicja</a:t>
            </a:r>
            <a:endParaRPr b="1" i="0" sz="2800" u="none" cap="none" strike="noStrike">
              <a:solidFill>
                <a:srgbClr val="000000"/>
              </a:solidFill>
              <a:latin typeface="Calibri"/>
              <a:ea typeface="Calibri"/>
              <a:cs typeface="Calibri"/>
              <a:sym typeface="Calibri"/>
            </a:endParaRPr>
          </a:p>
        </p:txBody>
      </p:sp>
      <p:sp>
        <p:nvSpPr>
          <p:cNvPr id="1443" name="Google Shape;1443;g2157e1b6098_1_12"/>
          <p:cNvSpPr txBox="1"/>
          <p:nvPr/>
        </p:nvSpPr>
        <p:spPr>
          <a:xfrm>
            <a:off x="3179200" y="9825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Mierniki</a:t>
            </a:r>
            <a:endParaRPr b="1" i="0" sz="2800" u="none" cap="none" strike="noStrike">
              <a:solidFill>
                <a:srgbClr val="000000"/>
              </a:solidFill>
              <a:latin typeface="Calibri"/>
              <a:ea typeface="Calibri"/>
              <a:cs typeface="Calibri"/>
              <a:sym typeface="Calibri"/>
            </a:endParaRPr>
          </a:p>
        </p:txBody>
      </p:sp>
      <p:cxnSp>
        <p:nvCxnSpPr>
          <p:cNvPr id="1444" name="Google Shape;1444;g2157e1b6098_1_12"/>
          <p:cNvCxnSpPr/>
          <p:nvPr/>
        </p:nvCxnSpPr>
        <p:spPr>
          <a:xfrm>
            <a:off x="3179200" y="944725"/>
            <a:ext cx="0" cy="5575800"/>
          </a:xfrm>
          <a:prstGeom prst="straightConnector1">
            <a:avLst/>
          </a:prstGeom>
          <a:noFill/>
          <a:ln cap="flat" cmpd="sng" w="9525">
            <a:solidFill>
              <a:schemeClr val="dk2"/>
            </a:solidFill>
            <a:prstDash val="solid"/>
            <a:round/>
            <a:headEnd len="sm" w="sm" type="none"/>
            <a:tailEnd len="sm" w="sm" type="none"/>
          </a:ln>
        </p:spPr>
      </p:cxnSp>
      <p:sp>
        <p:nvSpPr>
          <p:cNvPr id="1445" name="Google Shape;1445;g2157e1b6098_1_12"/>
          <p:cNvSpPr txBox="1"/>
          <p:nvPr>
            <p:ph idx="1" type="body"/>
          </p:nvPr>
        </p:nvSpPr>
        <p:spPr>
          <a:xfrm>
            <a:off x="3273750" y="1799025"/>
            <a:ext cx="292140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a:t>% konsumentów kategorii, który kupił markę/produkt lub skorzystał z usługi w określonym przedziale czasowym</a:t>
            </a:r>
            <a:endParaRPr/>
          </a:p>
        </p:txBody>
      </p:sp>
      <p:cxnSp>
        <p:nvCxnSpPr>
          <p:cNvPr id="1446" name="Google Shape;1446;g2157e1b6098_1_12"/>
          <p:cNvCxnSpPr/>
          <p:nvPr/>
        </p:nvCxnSpPr>
        <p:spPr>
          <a:xfrm>
            <a:off x="6180125" y="1035775"/>
            <a:ext cx="0" cy="5575800"/>
          </a:xfrm>
          <a:prstGeom prst="straightConnector1">
            <a:avLst/>
          </a:prstGeom>
          <a:noFill/>
          <a:ln cap="flat" cmpd="sng" w="9525">
            <a:solidFill>
              <a:schemeClr val="dk2"/>
            </a:solidFill>
            <a:prstDash val="solid"/>
            <a:round/>
            <a:headEnd len="sm" w="sm" type="none"/>
            <a:tailEnd len="sm" w="sm" type="none"/>
          </a:ln>
        </p:spPr>
      </p:cxnSp>
      <p:sp>
        <p:nvSpPr>
          <p:cNvPr id="1447" name="Google Shape;1447;g2157e1b6098_1_12"/>
          <p:cNvSpPr txBox="1"/>
          <p:nvPr/>
        </p:nvSpPr>
        <p:spPr>
          <a:xfrm>
            <a:off x="6357175" y="1005450"/>
            <a:ext cx="27798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Źródło  danych</a:t>
            </a:r>
            <a:endParaRPr b="1" i="0" sz="2800" u="none" cap="none" strike="noStrike">
              <a:solidFill>
                <a:srgbClr val="000000"/>
              </a:solidFill>
              <a:latin typeface="Calibri"/>
              <a:ea typeface="Calibri"/>
              <a:cs typeface="Calibri"/>
              <a:sym typeface="Calibri"/>
            </a:endParaRPr>
          </a:p>
        </p:txBody>
      </p:sp>
      <p:sp>
        <p:nvSpPr>
          <p:cNvPr id="1448" name="Google Shape;1448;g2157e1b6098_1_12"/>
          <p:cNvSpPr txBox="1"/>
          <p:nvPr>
            <p:ph idx="1" type="body"/>
          </p:nvPr>
        </p:nvSpPr>
        <p:spPr>
          <a:xfrm>
            <a:off x="6309150" y="1844875"/>
            <a:ext cx="292140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a:t>Marka/produkt:</a:t>
            </a:r>
            <a:endParaRPr/>
          </a:p>
          <a:p>
            <a:pPr indent="0" lvl="0" marL="0" rtl="0" algn="l">
              <a:lnSpc>
                <a:spcPct val="90000"/>
              </a:lnSpc>
              <a:spcBef>
                <a:spcPts val="1000"/>
              </a:spcBef>
              <a:spcAft>
                <a:spcPts val="0"/>
              </a:spcAft>
              <a:buSzPts val="3200"/>
              <a:buNone/>
            </a:pPr>
            <a:r>
              <a:rPr lang="pl-PL"/>
              <a:t>panel gospodarstw domowych GfK</a:t>
            </a:r>
            <a:endParaRPr/>
          </a:p>
          <a:p>
            <a:pPr indent="0" lvl="0" marL="0" rtl="0" algn="l">
              <a:lnSpc>
                <a:spcPct val="90000"/>
              </a:lnSpc>
              <a:spcBef>
                <a:spcPts val="1000"/>
              </a:spcBef>
              <a:spcAft>
                <a:spcPts val="0"/>
              </a:spcAft>
              <a:buSzPts val="3200"/>
              <a:buNone/>
            </a:pPr>
            <a:r>
              <a:t/>
            </a:r>
            <a:endParaRPr/>
          </a:p>
          <a:p>
            <a:pPr indent="0" lvl="0" marL="0" rtl="0" algn="l">
              <a:lnSpc>
                <a:spcPct val="90000"/>
              </a:lnSpc>
              <a:spcBef>
                <a:spcPts val="1000"/>
              </a:spcBef>
              <a:spcAft>
                <a:spcPts val="0"/>
              </a:spcAft>
              <a:buSzPts val="3200"/>
              <a:buNone/>
            </a:pPr>
            <a:r>
              <a:rPr lang="pl-PL"/>
              <a:t>Usługi: wewnętrzne systemy raportujące (CRM)</a:t>
            </a:r>
            <a:endParaRPr/>
          </a:p>
        </p:txBody>
      </p:sp>
      <p:cxnSp>
        <p:nvCxnSpPr>
          <p:cNvPr id="1449" name="Google Shape;1449;g2157e1b6098_1_12"/>
          <p:cNvCxnSpPr/>
          <p:nvPr/>
        </p:nvCxnSpPr>
        <p:spPr>
          <a:xfrm>
            <a:off x="8953500" y="1077225"/>
            <a:ext cx="0" cy="5575800"/>
          </a:xfrm>
          <a:prstGeom prst="straightConnector1">
            <a:avLst/>
          </a:prstGeom>
          <a:noFill/>
          <a:ln cap="flat" cmpd="sng" w="9525">
            <a:solidFill>
              <a:schemeClr val="dk2"/>
            </a:solidFill>
            <a:prstDash val="solid"/>
            <a:round/>
            <a:headEnd len="sm" w="sm" type="none"/>
            <a:tailEnd len="sm" w="sm" type="none"/>
          </a:ln>
        </p:spPr>
      </p:cxnSp>
      <p:sp>
        <p:nvSpPr>
          <p:cNvPr id="1450" name="Google Shape;1450;g2157e1b6098_1_12"/>
          <p:cNvSpPr txBox="1"/>
          <p:nvPr>
            <p:ph idx="1" type="body"/>
          </p:nvPr>
        </p:nvSpPr>
        <p:spPr>
          <a:xfrm>
            <a:off x="9086500" y="2008525"/>
            <a:ext cx="303420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a:t>Penetracja (%) = Konsumenci którzy kupili markę lub skorzystali z usługi / populacja w kategorii</a:t>
            </a:r>
            <a:endParaRPr/>
          </a:p>
        </p:txBody>
      </p:sp>
      <p:sp>
        <p:nvSpPr>
          <p:cNvPr id="1451" name="Google Shape;1451;g2157e1b6098_1_12"/>
          <p:cNvSpPr txBox="1"/>
          <p:nvPr/>
        </p:nvSpPr>
        <p:spPr>
          <a:xfrm>
            <a:off x="9086500" y="944725"/>
            <a:ext cx="2408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Management reference</a:t>
            </a:r>
            <a:endParaRPr b="1" i="0" sz="2800" u="none" cap="none" strike="noStrike">
              <a:solidFill>
                <a:srgbClr val="000000"/>
              </a:solidFill>
              <a:latin typeface="Calibri"/>
              <a:ea typeface="Calibri"/>
              <a:cs typeface="Calibri"/>
              <a:sym typeface="Calibri"/>
            </a:endParaRPr>
          </a:p>
        </p:txBody>
      </p:sp>
      <p:sp>
        <p:nvSpPr>
          <p:cNvPr id="1452" name="Google Shape;1452;g2157e1b6098_1_12"/>
          <p:cNvSpPr/>
          <p:nvPr/>
        </p:nvSpPr>
        <p:spPr>
          <a:xfrm>
            <a:off x="-174175" y="17418"/>
            <a:ext cx="7064325" cy="369625"/>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Wskaźniki biznesowe</a:t>
            </a:r>
            <a:endParaRPr b="0" i="0" sz="1800" u="none" cap="none" strike="noStrike">
              <a:solidFill>
                <a:srgbClr val="FFFFFF"/>
              </a:solidFill>
              <a:latin typeface="Maven Pro"/>
              <a:ea typeface="Maven Pro"/>
              <a:cs typeface="Maven Pro"/>
              <a:sym typeface="Maven Pro"/>
            </a:endParaRPr>
          </a:p>
        </p:txBody>
      </p:sp>
      <p:sp>
        <p:nvSpPr>
          <p:cNvPr id="1453" name="Google Shape;1453;g2157e1b6098_1_12"/>
          <p:cNvSpPr txBox="1"/>
          <p:nvPr>
            <p:ph type="title"/>
          </p:nvPr>
        </p:nvSpPr>
        <p:spPr>
          <a:xfrm>
            <a:off x="624250" y="337475"/>
            <a:ext cx="10623900" cy="584325"/>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4000"/>
              <a:t>KPI: Penetracja </a:t>
            </a:r>
            <a:endParaRPr sz="40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7" name="Shape 1457"/>
        <p:cNvGrpSpPr/>
        <p:nvPr/>
      </p:nvGrpSpPr>
      <p:grpSpPr>
        <a:xfrm>
          <a:off x="0" y="0"/>
          <a:ext cx="0" cy="0"/>
          <a:chOff x="0" y="0"/>
          <a:chExt cx="0" cy="0"/>
        </a:xfrm>
      </p:grpSpPr>
      <p:sp>
        <p:nvSpPr>
          <p:cNvPr id="1458" name="Google Shape;1458;g21576fe10e9_0_0"/>
          <p:cNvSpPr/>
          <p:nvPr>
            <p:ph idx="2" type="pic"/>
          </p:nvPr>
        </p:nvSpPr>
        <p:spPr>
          <a:xfrm>
            <a:off x="-76925" y="-152398"/>
            <a:ext cx="12192000" cy="6858000"/>
          </a:xfrm>
          <a:prstGeom prst="rect">
            <a:avLst/>
          </a:prstGeom>
          <a:solidFill>
            <a:schemeClr val="lt1"/>
          </a:solidFill>
          <a:ln>
            <a:noFill/>
          </a:ln>
        </p:spPr>
      </p:sp>
      <p:sp>
        <p:nvSpPr>
          <p:cNvPr id="1459" name="Google Shape;1459;g21576fe10e9_0_0"/>
          <p:cNvSpPr txBox="1"/>
          <p:nvPr>
            <p:ph idx="1" type="body"/>
          </p:nvPr>
        </p:nvSpPr>
        <p:spPr>
          <a:xfrm>
            <a:off x="493975" y="1552500"/>
            <a:ext cx="3257100" cy="53055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800"/>
              <a:t>Konwersja to pożądane działanie podejmowane przez użytkownika/ prospekta/ klienta (np. w odpowiedzi na komunikat marketingowy lub kampanię), takie jak: dokonanie zakupu, wypełnienie formularza, rejestracja na wydarzenie, zapisanie się do newslettera, pobranie broszury, zapisanie na okres próbny, etc. Success to convert (skuteczna konwersja) wskazuje na udane zaangażowanie i osiągnięcie celów marketingowych, w szczególności: dokonanie zakupu/ przekształcenie prospekta w klienta.</a:t>
            </a:r>
            <a:endParaRPr sz="1800"/>
          </a:p>
        </p:txBody>
      </p:sp>
      <p:cxnSp>
        <p:nvCxnSpPr>
          <p:cNvPr id="1460" name="Google Shape;1460;g21576fe10e9_0_0"/>
          <p:cNvCxnSpPr/>
          <p:nvPr/>
        </p:nvCxnSpPr>
        <p:spPr>
          <a:xfrm>
            <a:off x="3873300" y="1097125"/>
            <a:ext cx="0" cy="5575800"/>
          </a:xfrm>
          <a:prstGeom prst="straightConnector1">
            <a:avLst/>
          </a:prstGeom>
          <a:noFill/>
          <a:ln cap="flat" cmpd="sng" w="9525">
            <a:solidFill>
              <a:schemeClr val="dk2"/>
            </a:solidFill>
            <a:prstDash val="solid"/>
            <a:round/>
            <a:headEnd len="sm" w="sm" type="none"/>
            <a:tailEnd len="sm" w="sm" type="none"/>
          </a:ln>
        </p:spPr>
      </p:cxnSp>
      <p:sp>
        <p:nvSpPr>
          <p:cNvPr id="1461" name="Google Shape;1461;g21576fe10e9_0_0"/>
          <p:cNvSpPr txBox="1"/>
          <p:nvPr/>
        </p:nvSpPr>
        <p:spPr>
          <a:xfrm>
            <a:off x="493975" y="9447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Definicja</a:t>
            </a:r>
            <a:endParaRPr b="1" i="0" sz="2800" u="none" cap="none" strike="noStrike">
              <a:solidFill>
                <a:srgbClr val="000000"/>
              </a:solidFill>
              <a:latin typeface="Calibri"/>
              <a:ea typeface="Calibri"/>
              <a:cs typeface="Calibri"/>
              <a:sym typeface="Calibri"/>
            </a:endParaRPr>
          </a:p>
        </p:txBody>
      </p:sp>
      <p:sp>
        <p:nvSpPr>
          <p:cNvPr id="1462" name="Google Shape;1462;g21576fe10e9_0_0"/>
          <p:cNvSpPr txBox="1"/>
          <p:nvPr/>
        </p:nvSpPr>
        <p:spPr>
          <a:xfrm>
            <a:off x="4177375" y="9447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Mierniki</a:t>
            </a:r>
            <a:endParaRPr b="1" i="0" sz="2800" u="none" cap="none" strike="noStrike">
              <a:solidFill>
                <a:srgbClr val="000000"/>
              </a:solidFill>
              <a:latin typeface="Calibri"/>
              <a:ea typeface="Calibri"/>
              <a:cs typeface="Calibri"/>
              <a:sym typeface="Calibri"/>
            </a:endParaRPr>
          </a:p>
        </p:txBody>
      </p:sp>
      <p:cxnSp>
        <p:nvCxnSpPr>
          <p:cNvPr id="1463" name="Google Shape;1463;g21576fe10e9_0_0"/>
          <p:cNvCxnSpPr/>
          <p:nvPr/>
        </p:nvCxnSpPr>
        <p:spPr>
          <a:xfrm>
            <a:off x="7648050" y="1160100"/>
            <a:ext cx="0" cy="5575800"/>
          </a:xfrm>
          <a:prstGeom prst="straightConnector1">
            <a:avLst/>
          </a:prstGeom>
          <a:noFill/>
          <a:ln cap="flat" cmpd="sng" w="9525">
            <a:solidFill>
              <a:schemeClr val="dk2"/>
            </a:solidFill>
            <a:prstDash val="solid"/>
            <a:round/>
            <a:headEnd len="sm" w="sm" type="none"/>
            <a:tailEnd len="sm" w="sm" type="none"/>
          </a:ln>
        </p:spPr>
      </p:cxnSp>
      <p:cxnSp>
        <p:nvCxnSpPr>
          <p:cNvPr id="1464" name="Google Shape;1464;g21576fe10e9_0_0"/>
          <p:cNvCxnSpPr/>
          <p:nvPr/>
        </p:nvCxnSpPr>
        <p:spPr>
          <a:xfrm>
            <a:off x="9794750" y="1160100"/>
            <a:ext cx="0" cy="5575800"/>
          </a:xfrm>
          <a:prstGeom prst="straightConnector1">
            <a:avLst/>
          </a:prstGeom>
          <a:noFill/>
          <a:ln cap="flat" cmpd="sng" w="9525">
            <a:solidFill>
              <a:schemeClr val="dk2"/>
            </a:solidFill>
            <a:prstDash val="solid"/>
            <a:round/>
            <a:headEnd len="sm" w="sm" type="none"/>
            <a:tailEnd len="sm" w="sm" type="none"/>
          </a:ln>
        </p:spPr>
      </p:cxnSp>
      <p:sp>
        <p:nvSpPr>
          <p:cNvPr id="1465" name="Google Shape;1465;g21576fe10e9_0_0"/>
          <p:cNvSpPr txBox="1"/>
          <p:nvPr/>
        </p:nvSpPr>
        <p:spPr>
          <a:xfrm>
            <a:off x="3995525" y="1552500"/>
            <a:ext cx="3683400" cy="514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Współczynnik konwersji (liczba osób, które dokonały pożądanej akcji vs. liczba osób w zdefiniowanym TG) lub zmiana (przyrost) w liczbie osób/prospektów, którzy wykonali pożądane działanie/ krok w procesie zakupowym w zakupowym. Istnieje wiele sposobów kalkulacji tego wskaźnika w zależności od kategorii, procesu zakupowego.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Przykładowe miary: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a) Wizyty w sklepie (online/offline) i/lub liczba osób, które dokonały akcji na stronie, w sklepie vs. liczba odwiedzających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b) Demonstracja, przeglądanie, testowanie, okres próbny produktu/usługi (i/lub ważone liczbą osób odwiedzających)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c) Udział w spotkaniu/prezentacji sprzedażowej i/lub liczba osób dokonujących zakupu ważona przez liczbę osób biorących udział w spotkaniu</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d) hot leady/ prospekci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e) wartość przeprowadzonej kalkulacji/ demo</a:t>
            </a:r>
            <a:endParaRPr b="0" i="0" sz="1400" u="none" cap="none" strike="noStrike">
              <a:solidFill>
                <a:srgbClr val="000000"/>
              </a:solidFill>
              <a:latin typeface="Arial"/>
              <a:ea typeface="Arial"/>
              <a:cs typeface="Arial"/>
              <a:sym typeface="Arial"/>
            </a:endParaRPr>
          </a:p>
        </p:txBody>
      </p:sp>
      <p:sp>
        <p:nvSpPr>
          <p:cNvPr id="1466" name="Google Shape;1466;g21576fe10e9_0_0"/>
          <p:cNvSpPr txBox="1"/>
          <p:nvPr/>
        </p:nvSpPr>
        <p:spPr>
          <a:xfrm>
            <a:off x="7724650" y="812225"/>
            <a:ext cx="19935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Źródło danych:</a:t>
            </a:r>
            <a:endParaRPr b="1" i="0" sz="2800" u="none" cap="none" strike="noStrike">
              <a:solidFill>
                <a:srgbClr val="000000"/>
              </a:solidFill>
              <a:latin typeface="Calibri"/>
              <a:ea typeface="Calibri"/>
              <a:cs typeface="Calibri"/>
              <a:sym typeface="Calibri"/>
            </a:endParaRPr>
          </a:p>
        </p:txBody>
      </p:sp>
      <p:sp>
        <p:nvSpPr>
          <p:cNvPr id="1467" name="Google Shape;1467;g21576fe10e9_0_0"/>
          <p:cNvSpPr txBox="1"/>
          <p:nvPr/>
        </p:nvSpPr>
        <p:spPr>
          <a:xfrm>
            <a:off x="7602550" y="1798300"/>
            <a:ext cx="1993500" cy="969600"/>
          </a:xfrm>
          <a:prstGeom prst="rect">
            <a:avLst/>
          </a:prstGeom>
          <a:noFill/>
          <a:ln>
            <a:noFill/>
          </a:ln>
        </p:spPr>
        <p:txBody>
          <a:bodyPr anchorCtr="0" anchor="t" bIns="91425" lIns="91425" spcFirstLastPara="1" rIns="91425" wrap="square" tIns="91425">
            <a:spAutoFit/>
          </a:bodyPr>
          <a:lstStyle/>
          <a:p>
            <a:pPr indent="-336550" lvl="0" marL="457200" marR="0" rtl="0" algn="l">
              <a:lnSpc>
                <a:spcPct val="100000"/>
              </a:lnSpc>
              <a:spcBef>
                <a:spcPts val="0"/>
              </a:spcBef>
              <a:spcAft>
                <a:spcPts val="0"/>
              </a:spcAft>
              <a:buClr>
                <a:srgbClr val="000000"/>
              </a:buClr>
              <a:buSzPts val="1700"/>
              <a:buFont typeface="Arial"/>
              <a:buChar char="-"/>
            </a:pPr>
            <a:r>
              <a:rPr b="0" i="0" lang="pl-PL" sz="1700" u="none" cap="none" strike="noStrike">
                <a:solidFill>
                  <a:srgbClr val="000000"/>
                </a:solidFill>
                <a:latin typeface="Arial"/>
                <a:ea typeface="Arial"/>
                <a:cs typeface="Arial"/>
                <a:sym typeface="Arial"/>
              </a:rPr>
              <a:t>dane webowe</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pl-PL" sz="1700" u="none" cap="none" strike="noStrike">
                <a:solidFill>
                  <a:srgbClr val="000000"/>
                </a:solidFill>
                <a:latin typeface="Arial"/>
                <a:ea typeface="Arial"/>
                <a:cs typeface="Arial"/>
                <a:sym typeface="Arial"/>
              </a:rPr>
              <a:t>(e)CRM</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pl-PL" sz="1700" u="none" cap="none" strike="noStrike">
                <a:solidFill>
                  <a:srgbClr val="000000"/>
                </a:solidFill>
                <a:latin typeface="Arial"/>
                <a:ea typeface="Arial"/>
                <a:cs typeface="Arial"/>
                <a:sym typeface="Arial"/>
              </a:rPr>
              <a:t>licznik wizyt</a:t>
            </a:r>
            <a:endParaRPr b="0" i="0" sz="1700" u="none" cap="none" strike="noStrike">
              <a:solidFill>
                <a:srgbClr val="000000"/>
              </a:solidFill>
              <a:latin typeface="Arial"/>
              <a:ea typeface="Arial"/>
              <a:cs typeface="Arial"/>
              <a:sym typeface="Arial"/>
            </a:endParaRPr>
          </a:p>
        </p:txBody>
      </p:sp>
      <p:sp>
        <p:nvSpPr>
          <p:cNvPr id="1468" name="Google Shape;1468;g21576fe10e9_0_0"/>
          <p:cNvSpPr txBox="1"/>
          <p:nvPr/>
        </p:nvSpPr>
        <p:spPr>
          <a:xfrm>
            <a:off x="9718150" y="1552500"/>
            <a:ext cx="2408400" cy="306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pl-PL" sz="1700" u="none" cap="none" strike="noStrike">
                <a:solidFill>
                  <a:srgbClr val="000000"/>
                </a:solidFill>
                <a:latin typeface="Arial"/>
                <a:ea typeface="Arial"/>
                <a:cs typeface="Arial"/>
                <a:sym typeface="Arial"/>
              </a:rPr>
              <a:t>Jak rozwinęło się zainteresowanie rynku tym, co oferujemy?</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pl-PL" sz="1700" u="none" cap="none" strike="noStrike">
                <a:solidFill>
                  <a:srgbClr val="000000"/>
                </a:solidFill>
                <a:latin typeface="Arial"/>
                <a:ea typeface="Arial"/>
                <a:cs typeface="Arial"/>
                <a:sym typeface="Arial"/>
              </a:rPr>
              <a:t>Jak skutecznie przekuwamy to zainteresowanie na sprzedaż/wzrost biznesu?</a:t>
            </a:r>
            <a:endParaRPr b="0" i="0" sz="1700" u="none" cap="none" strike="noStrike">
              <a:solidFill>
                <a:srgbClr val="000000"/>
              </a:solidFill>
              <a:latin typeface="Arial"/>
              <a:ea typeface="Arial"/>
              <a:cs typeface="Arial"/>
              <a:sym typeface="Arial"/>
            </a:endParaRPr>
          </a:p>
        </p:txBody>
      </p:sp>
      <p:sp>
        <p:nvSpPr>
          <p:cNvPr id="1469" name="Google Shape;1469;g21576fe10e9_0_0"/>
          <p:cNvSpPr txBox="1"/>
          <p:nvPr/>
        </p:nvSpPr>
        <p:spPr>
          <a:xfrm>
            <a:off x="9871350" y="812225"/>
            <a:ext cx="2408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Management reference</a:t>
            </a:r>
            <a:endParaRPr b="1" i="0" sz="2800" u="none" cap="none" strike="noStrike">
              <a:solidFill>
                <a:srgbClr val="000000"/>
              </a:solidFill>
              <a:latin typeface="Calibri"/>
              <a:ea typeface="Calibri"/>
              <a:cs typeface="Calibri"/>
              <a:sym typeface="Calibri"/>
            </a:endParaRPr>
          </a:p>
        </p:txBody>
      </p:sp>
      <p:sp>
        <p:nvSpPr>
          <p:cNvPr id="1470" name="Google Shape;1470;g21576fe10e9_0_0"/>
          <p:cNvSpPr/>
          <p:nvPr/>
        </p:nvSpPr>
        <p:spPr>
          <a:xfrm>
            <a:off x="-76925" y="-135837"/>
            <a:ext cx="7064325" cy="369625"/>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Wskaźniki biznesowe</a:t>
            </a:r>
            <a:endParaRPr b="0" i="0" sz="1800" u="none" cap="none" strike="noStrike">
              <a:solidFill>
                <a:srgbClr val="FFFFFF"/>
              </a:solidFill>
              <a:latin typeface="Maven Pro"/>
              <a:ea typeface="Maven Pro"/>
              <a:cs typeface="Maven Pro"/>
              <a:sym typeface="Maven Pro"/>
            </a:endParaRPr>
          </a:p>
        </p:txBody>
      </p:sp>
      <p:sp>
        <p:nvSpPr>
          <p:cNvPr id="1471" name="Google Shape;1471;g21576fe10e9_0_0"/>
          <p:cNvSpPr txBox="1"/>
          <p:nvPr>
            <p:ph type="title"/>
          </p:nvPr>
        </p:nvSpPr>
        <p:spPr>
          <a:xfrm>
            <a:off x="525275" y="166025"/>
            <a:ext cx="10623900" cy="64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4000"/>
              <a:t>KPI: Skuteczna konwersja/ success to convert</a:t>
            </a:r>
            <a:endParaRPr sz="40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5" name="Shape 1475"/>
        <p:cNvGrpSpPr/>
        <p:nvPr/>
      </p:nvGrpSpPr>
      <p:grpSpPr>
        <a:xfrm>
          <a:off x="0" y="0"/>
          <a:ext cx="0" cy="0"/>
          <a:chOff x="0" y="0"/>
          <a:chExt cx="0" cy="0"/>
        </a:xfrm>
      </p:grpSpPr>
      <p:sp>
        <p:nvSpPr>
          <p:cNvPr id="1476" name="Google Shape;1476;g2eb89e0dec4_0_9"/>
          <p:cNvSpPr/>
          <p:nvPr>
            <p:ph idx="2" type="pic"/>
          </p:nvPr>
        </p:nvSpPr>
        <p:spPr>
          <a:xfrm>
            <a:off x="0" y="2"/>
            <a:ext cx="12192000" cy="6858000"/>
          </a:xfrm>
          <a:prstGeom prst="rect">
            <a:avLst/>
          </a:prstGeom>
          <a:solidFill>
            <a:schemeClr val="lt1"/>
          </a:solidFill>
          <a:ln>
            <a:noFill/>
          </a:ln>
        </p:spPr>
      </p:sp>
      <p:sp>
        <p:nvSpPr>
          <p:cNvPr id="1477" name="Google Shape;1477;g2eb89e0dec4_0_9"/>
          <p:cNvSpPr txBox="1"/>
          <p:nvPr/>
        </p:nvSpPr>
        <p:spPr>
          <a:xfrm>
            <a:off x="493975" y="9447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Definicja</a:t>
            </a:r>
            <a:endParaRPr b="1" i="0" sz="2800" u="none" cap="none" strike="noStrike">
              <a:solidFill>
                <a:srgbClr val="000000"/>
              </a:solidFill>
              <a:latin typeface="Calibri"/>
              <a:ea typeface="Calibri"/>
              <a:cs typeface="Calibri"/>
              <a:sym typeface="Calibri"/>
            </a:endParaRPr>
          </a:p>
        </p:txBody>
      </p:sp>
      <p:sp>
        <p:nvSpPr>
          <p:cNvPr id="1478" name="Google Shape;1478;g2eb89e0dec4_0_9"/>
          <p:cNvSpPr txBox="1"/>
          <p:nvPr/>
        </p:nvSpPr>
        <p:spPr>
          <a:xfrm>
            <a:off x="3179200" y="9825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Mierniki</a:t>
            </a:r>
            <a:endParaRPr b="1" i="0" sz="2800" u="none" cap="none" strike="noStrike">
              <a:solidFill>
                <a:srgbClr val="000000"/>
              </a:solidFill>
              <a:latin typeface="Calibri"/>
              <a:ea typeface="Calibri"/>
              <a:cs typeface="Calibri"/>
              <a:sym typeface="Calibri"/>
            </a:endParaRPr>
          </a:p>
        </p:txBody>
      </p:sp>
      <p:cxnSp>
        <p:nvCxnSpPr>
          <p:cNvPr id="1479" name="Google Shape;1479;g2eb89e0dec4_0_9"/>
          <p:cNvCxnSpPr/>
          <p:nvPr/>
        </p:nvCxnSpPr>
        <p:spPr>
          <a:xfrm>
            <a:off x="3179200" y="944725"/>
            <a:ext cx="0" cy="5575800"/>
          </a:xfrm>
          <a:prstGeom prst="straightConnector1">
            <a:avLst/>
          </a:prstGeom>
          <a:noFill/>
          <a:ln cap="flat" cmpd="sng" w="9525">
            <a:solidFill>
              <a:schemeClr val="dk2"/>
            </a:solidFill>
            <a:prstDash val="solid"/>
            <a:round/>
            <a:headEnd len="sm" w="sm" type="none"/>
            <a:tailEnd len="sm" w="sm" type="none"/>
          </a:ln>
        </p:spPr>
      </p:cxnSp>
      <p:cxnSp>
        <p:nvCxnSpPr>
          <p:cNvPr id="1480" name="Google Shape;1480;g2eb89e0dec4_0_9"/>
          <p:cNvCxnSpPr/>
          <p:nvPr/>
        </p:nvCxnSpPr>
        <p:spPr>
          <a:xfrm>
            <a:off x="6180125" y="1035775"/>
            <a:ext cx="0" cy="5575800"/>
          </a:xfrm>
          <a:prstGeom prst="straightConnector1">
            <a:avLst/>
          </a:prstGeom>
          <a:noFill/>
          <a:ln cap="flat" cmpd="sng" w="9525">
            <a:solidFill>
              <a:schemeClr val="dk2"/>
            </a:solidFill>
            <a:prstDash val="solid"/>
            <a:round/>
            <a:headEnd len="sm" w="sm" type="none"/>
            <a:tailEnd len="sm" w="sm" type="none"/>
          </a:ln>
        </p:spPr>
      </p:cxnSp>
      <p:sp>
        <p:nvSpPr>
          <p:cNvPr id="1481" name="Google Shape;1481;g2eb89e0dec4_0_9"/>
          <p:cNvSpPr txBox="1"/>
          <p:nvPr/>
        </p:nvSpPr>
        <p:spPr>
          <a:xfrm>
            <a:off x="6357175" y="1005450"/>
            <a:ext cx="27798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Źródło  danych</a:t>
            </a:r>
            <a:endParaRPr b="1" i="0" sz="2800" u="none" cap="none" strike="noStrike">
              <a:solidFill>
                <a:srgbClr val="000000"/>
              </a:solidFill>
              <a:latin typeface="Calibri"/>
              <a:ea typeface="Calibri"/>
              <a:cs typeface="Calibri"/>
              <a:sym typeface="Calibri"/>
            </a:endParaRPr>
          </a:p>
        </p:txBody>
      </p:sp>
      <p:cxnSp>
        <p:nvCxnSpPr>
          <p:cNvPr id="1482" name="Google Shape;1482;g2eb89e0dec4_0_9"/>
          <p:cNvCxnSpPr/>
          <p:nvPr/>
        </p:nvCxnSpPr>
        <p:spPr>
          <a:xfrm>
            <a:off x="8953500" y="1077225"/>
            <a:ext cx="0" cy="5575800"/>
          </a:xfrm>
          <a:prstGeom prst="straightConnector1">
            <a:avLst/>
          </a:prstGeom>
          <a:noFill/>
          <a:ln cap="flat" cmpd="sng" w="9525">
            <a:solidFill>
              <a:schemeClr val="dk2"/>
            </a:solidFill>
            <a:prstDash val="solid"/>
            <a:round/>
            <a:headEnd len="sm" w="sm" type="none"/>
            <a:tailEnd len="sm" w="sm" type="none"/>
          </a:ln>
        </p:spPr>
      </p:cxnSp>
      <p:sp>
        <p:nvSpPr>
          <p:cNvPr id="1483" name="Google Shape;1483;g2eb89e0dec4_0_9"/>
          <p:cNvSpPr txBox="1"/>
          <p:nvPr/>
        </p:nvSpPr>
        <p:spPr>
          <a:xfrm>
            <a:off x="9086500" y="944725"/>
            <a:ext cx="2408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Management reference</a:t>
            </a:r>
            <a:endParaRPr b="1" i="0" sz="2800" u="none" cap="none" strike="noStrike">
              <a:solidFill>
                <a:srgbClr val="000000"/>
              </a:solidFill>
              <a:latin typeface="Calibri"/>
              <a:ea typeface="Calibri"/>
              <a:cs typeface="Calibri"/>
              <a:sym typeface="Calibri"/>
            </a:endParaRPr>
          </a:p>
        </p:txBody>
      </p:sp>
      <p:sp>
        <p:nvSpPr>
          <p:cNvPr id="1484" name="Google Shape;1484;g2eb89e0dec4_0_9"/>
          <p:cNvSpPr txBox="1"/>
          <p:nvPr>
            <p:ph idx="1" type="body"/>
          </p:nvPr>
        </p:nvSpPr>
        <p:spPr>
          <a:xfrm>
            <a:off x="132025" y="1590925"/>
            <a:ext cx="284130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a:t>Liczba nowych konsumentów marki/produktu lub aktywnych użytkowników usługi/serwisu, którzy zostali pozyskani w określonym przedziale czasowym (odpowiada przedziałowi czasowemu określonemu do mierzenia penetracji) </a:t>
            </a:r>
            <a:endParaRPr/>
          </a:p>
        </p:txBody>
      </p:sp>
      <p:sp>
        <p:nvSpPr>
          <p:cNvPr id="1485" name="Google Shape;1485;g2eb89e0dec4_0_9"/>
          <p:cNvSpPr txBox="1"/>
          <p:nvPr>
            <p:ph idx="1" type="body"/>
          </p:nvPr>
        </p:nvSpPr>
        <p:spPr>
          <a:xfrm>
            <a:off x="3273750" y="1799025"/>
            <a:ext cx="292140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a:t>%/# nowych konsumentów/ aktywnych użytkowników</a:t>
            </a:r>
            <a:endParaRPr/>
          </a:p>
        </p:txBody>
      </p:sp>
      <p:sp>
        <p:nvSpPr>
          <p:cNvPr id="1486" name="Google Shape;1486;g2eb89e0dec4_0_9"/>
          <p:cNvSpPr txBox="1"/>
          <p:nvPr>
            <p:ph idx="1" type="body"/>
          </p:nvPr>
        </p:nvSpPr>
        <p:spPr>
          <a:xfrm>
            <a:off x="6309150" y="1844875"/>
            <a:ext cx="292140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a:t>Marka/produkt:</a:t>
            </a:r>
            <a:endParaRPr/>
          </a:p>
          <a:p>
            <a:pPr indent="0" lvl="0" marL="0" rtl="0" algn="l">
              <a:lnSpc>
                <a:spcPct val="90000"/>
              </a:lnSpc>
              <a:spcBef>
                <a:spcPts val="1000"/>
              </a:spcBef>
              <a:spcAft>
                <a:spcPts val="0"/>
              </a:spcAft>
              <a:buSzPts val="3200"/>
              <a:buNone/>
            </a:pPr>
            <a:r>
              <a:rPr lang="pl-PL"/>
              <a:t>panel gospodarstw domowych GfK</a:t>
            </a:r>
            <a:endParaRPr/>
          </a:p>
          <a:p>
            <a:pPr indent="0" lvl="0" marL="0" rtl="0" algn="l">
              <a:lnSpc>
                <a:spcPct val="90000"/>
              </a:lnSpc>
              <a:spcBef>
                <a:spcPts val="1000"/>
              </a:spcBef>
              <a:spcAft>
                <a:spcPts val="0"/>
              </a:spcAft>
              <a:buSzPts val="3200"/>
              <a:buNone/>
            </a:pPr>
            <a:r>
              <a:t/>
            </a:r>
            <a:endParaRPr/>
          </a:p>
          <a:p>
            <a:pPr indent="0" lvl="0" marL="0" rtl="0" algn="l">
              <a:lnSpc>
                <a:spcPct val="90000"/>
              </a:lnSpc>
              <a:spcBef>
                <a:spcPts val="1000"/>
              </a:spcBef>
              <a:spcAft>
                <a:spcPts val="0"/>
              </a:spcAft>
              <a:buSzPts val="3200"/>
              <a:buNone/>
            </a:pPr>
            <a:r>
              <a:rPr lang="pl-PL"/>
              <a:t>Usługi: wewnętrzne systemy raportujące (CRM)</a:t>
            </a:r>
            <a:endParaRPr/>
          </a:p>
        </p:txBody>
      </p:sp>
      <p:sp>
        <p:nvSpPr>
          <p:cNvPr id="1487" name="Google Shape;1487;g2eb89e0dec4_0_9"/>
          <p:cNvSpPr txBox="1"/>
          <p:nvPr/>
        </p:nvSpPr>
        <p:spPr>
          <a:xfrm>
            <a:off x="9086500" y="2006750"/>
            <a:ext cx="3000000" cy="7941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1000"/>
              </a:spcBef>
              <a:spcAft>
                <a:spcPts val="0"/>
              </a:spcAft>
              <a:buClr>
                <a:srgbClr val="000000"/>
              </a:buClr>
              <a:buSzPts val="2200"/>
              <a:buFont typeface="Arial"/>
              <a:buNone/>
            </a:pPr>
            <a:r>
              <a:rPr b="0" i="0" lang="pl-PL" sz="2200" u="none" cap="none" strike="noStrike">
                <a:solidFill>
                  <a:srgbClr val="000000"/>
                </a:solidFill>
                <a:latin typeface="Arial"/>
                <a:ea typeface="Arial"/>
                <a:cs typeface="Arial"/>
                <a:sym typeface="Arial"/>
              </a:rPr>
              <a:t>nowi konsumenci/ aktywni użytkownicy</a:t>
            </a:r>
            <a:endParaRPr b="0" i="0" sz="1400" u="none" cap="none" strike="noStrike">
              <a:solidFill>
                <a:srgbClr val="000000"/>
              </a:solidFill>
              <a:latin typeface="Arial"/>
              <a:ea typeface="Arial"/>
              <a:cs typeface="Arial"/>
              <a:sym typeface="Arial"/>
            </a:endParaRPr>
          </a:p>
        </p:txBody>
      </p:sp>
      <p:sp>
        <p:nvSpPr>
          <p:cNvPr id="1488" name="Google Shape;1488;g2eb89e0dec4_0_9"/>
          <p:cNvSpPr txBox="1"/>
          <p:nvPr/>
        </p:nvSpPr>
        <p:spPr>
          <a:xfrm>
            <a:off x="9086500" y="3070375"/>
            <a:ext cx="3000000" cy="29277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1000"/>
              </a:spcBef>
              <a:spcAft>
                <a:spcPts val="0"/>
              </a:spcAft>
              <a:buClr>
                <a:srgbClr val="000000"/>
              </a:buClr>
              <a:buSzPts val="2200"/>
              <a:buFont typeface="Arial"/>
              <a:buNone/>
            </a:pPr>
            <a:r>
              <a:rPr b="0" i="0" lang="pl-PL" sz="2200" u="none" cap="none" strike="noStrike">
                <a:solidFill>
                  <a:srgbClr val="000000"/>
                </a:solidFill>
                <a:latin typeface="Arial"/>
                <a:ea typeface="Arial"/>
                <a:cs typeface="Arial"/>
                <a:sym typeface="Arial"/>
              </a:rPr>
              <a:t>aktywni: definicja powinna zostać określona w zależności od kategorii/branży (np. użytkownicy aktywni w danym przedziale czasowym; podjęcie konkretnej akcji) </a:t>
            </a:r>
            <a:endParaRPr b="0" i="0" sz="1400" u="none" cap="none" strike="noStrike">
              <a:solidFill>
                <a:srgbClr val="000000"/>
              </a:solidFill>
              <a:latin typeface="Arial"/>
              <a:ea typeface="Arial"/>
              <a:cs typeface="Arial"/>
              <a:sym typeface="Arial"/>
            </a:endParaRPr>
          </a:p>
        </p:txBody>
      </p:sp>
      <p:sp>
        <p:nvSpPr>
          <p:cNvPr id="1489" name="Google Shape;1489;g2eb89e0dec4_0_9"/>
          <p:cNvSpPr/>
          <p:nvPr/>
        </p:nvSpPr>
        <p:spPr>
          <a:xfrm>
            <a:off x="0" y="-4275"/>
            <a:ext cx="7064325" cy="369625"/>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Wskaźniki biznesowe</a:t>
            </a:r>
            <a:endParaRPr b="0" i="0" sz="1800" u="none" cap="none" strike="noStrike">
              <a:solidFill>
                <a:srgbClr val="FFFFFF"/>
              </a:solidFill>
              <a:latin typeface="Maven Pro"/>
              <a:ea typeface="Maven Pro"/>
              <a:cs typeface="Maven Pro"/>
              <a:sym typeface="Maven Pro"/>
            </a:endParaRPr>
          </a:p>
        </p:txBody>
      </p:sp>
      <p:sp>
        <p:nvSpPr>
          <p:cNvPr id="1490" name="Google Shape;1490;g2eb89e0dec4_0_9"/>
          <p:cNvSpPr txBox="1"/>
          <p:nvPr>
            <p:ph type="title"/>
          </p:nvPr>
        </p:nvSpPr>
        <p:spPr>
          <a:xfrm>
            <a:off x="586235" y="348641"/>
            <a:ext cx="10623900" cy="64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4000"/>
              <a:t>KPI: Liczba nowych/aktywnych konsumentów</a:t>
            </a:r>
            <a:endParaRPr sz="40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4" name="Shape 1494"/>
        <p:cNvGrpSpPr/>
        <p:nvPr/>
      </p:nvGrpSpPr>
      <p:grpSpPr>
        <a:xfrm>
          <a:off x="0" y="0"/>
          <a:ext cx="0" cy="0"/>
          <a:chOff x="0" y="0"/>
          <a:chExt cx="0" cy="0"/>
        </a:xfrm>
      </p:grpSpPr>
      <p:sp>
        <p:nvSpPr>
          <p:cNvPr id="1495" name="Google Shape;1495;g2eb89e0dec4_0_23"/>
          <p:cNvSpPr/>
          <p:nvPr>
            <p:ph idx="2" type="pic"/>
          </p:nvPr>
        </p:nvSpPr>
        <p:spPr>
          <a:xfrm>
            <a:off x="0" y="2"/>
            <a:ext cx="12192000" cy="6858000"/>
          </a:xfrm>
          <a:prstGeom prst="rect">
            <a:avLst/>
          </a:prstGeom>
          <a:solidFill>
            <a:schemeClr val="lt1"/>
          </a:solidFill>
          <a:ln>
            <a:noFill/>
          </a:ln>
        </p:spPr>
      </p:sp>
      <p:sp>
        <p:nvSpPr>
          <p:cNvPr id="1496" name="Google Shape;1496;g2eb89e0dec4_0_23"/>
          <p:cNvSpPr txBox="1"/>
          <p:nvPr/>
        </p:nvSpPr>
        <p:spPr>
          <a:xfrm>
            <a:off x="493975" y="9447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Definicja</a:t>
            </a:r>
            <a:endParaRPr b="1" i="0" sz="2800" u="none" cap="none" strike="noStrike">
              <a:solidFill>
                <a:srgbClr val="000000"/>
              </a:solidFill>
              <a:latin typeface="Calibri"/>
              <a:ea typeface="Calibri"/>
              <a:cs typeface="Calibri"/>
              <a:sym typeface="Calibri"/>
            </a:endParaRPr>
          </a:p>
        </p:txBody>
      </p:sp>
      <p:sp>
        <p:nvSpPr>
          <p:cNvPr id="1497" name="Google Shape;1497;g2eb89e0dec4_0_23"/>
          <p:cNvSpPr txBox="1"/>
          <p:nvPr/>
        </p:nvSpPr>
        <p:spPr>
          <a:xfrm>
            <a:off x="3179200" y="9825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Mierniki</a:t>
            </a:r>
            <a:endParaRPr b="1" i="0" sz="2800" u="none" cap="none" strike="noStrike">
              <a:solidFill>
                <a:srgbClr val="000000"/>
              </a:solidFill>
              <a:latin typeface="Calibri"/>
              <a:ea typeface="Calibri"/>
              <a:cs typeface="Calibri"/>
              <a:sym typeface="Calibri"/>
            </a:endParaRPr>
          </a:p>
        </p:txBody>
      </p:sp>
      <p:cxnSp>
        <p:nvCxnSpPr>
          <p:cNvPr id="1498" name="Google Shape;1498;g2eb89e0dec4_0_23"/>
          <p:cNvCxnSpPr/>
          <p:nvPr/>
        </p:nvCxnSpPr>
        <p:spPr>
          <a:xfrm>
            <a:off x="3179200" y="944725"/>
            <a:ext cx="0" cy="5575800"/>
          </a:xfrm>
          <a:prstGeom prst="straightConnector1">
            <a:avLst/>
          </a:prstGeom>
          <a:noFill/>
          <a:ln cap="flat" cmpd="sng" w="9525">
            <a:solidFill>
              <a:schemeClr val="dk2"/>
            </a:solidFill>
            <a:prstDash val="solid"/>
            <a:round/>
            <a:headEnd len="sm" w="sm" type="none"/>
            <a:tailEnd len="sm" w="sm" type="none"/>
          </a:ln>
        </p:spPr>
      </p:cxnSp>
      <p:cxnSp>
        <p:nvCxnSpPr>
          <p:cNvPr id="1499" name="Google Shape;1499;g2eb89e0dec4_0_23"/>
          <p:cNvCxnSpPr/>
          <p:nvPr/>
        </p:nvCxnSpPr>
        <p:spPr>
          <a:xfrm>
            <a:off x="6180125" y="1035775"/>
            <a:ext cx="0" cy="5575800"/>
          </a:xfrm>
          <a:prstGeom prst="straightConnector1">
            <a:avLst/>
          </a:prstGeom>
          <a:noFill/>
          <a:ln cap="flat" cmpd="sng" w="9525">
            <a:solidFill>
              <a:schemeClr val="dk2"/>
            </a:solidFill>
            <a:prstDash val="solid"/>
            <a:round/>
            <a:headEnd len="sm" w="sm" type="none"/>
            <a:tailEnd len="sm" w="sm" type="none"/>
          </a:ln>
        </p:spPr>
      </p:cxnSp>
      <p:sp>
        <p:nvSpPr>
          <p:cNvPr id="1500" name="Google Shape;1500;g2eb89e0dec4_0_23"/>
          <p:cNvSpPr txBox="1"/>
          <p:nvPr/>
        </p:nvSpPr>
        <p:spPr>
          <a:xfrm>
            <a:off x="6357175" y="1005450"/>
            <a:ext cx="27798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Źródło  danych</a:t>
            </a:r>
            <a:endParaRPr b="1" i="0" sz="2800" u="none" cap="none" strike="noStrike">
              <a:solidFill>
                <a:srgbClr val="000000"/>
              </a:solidFill>
              <a:latin typeface="Calibri"/>
              <a:ea typeface="Calibri"/>
              <a:cs typeface="Calibri"/>
              <a:sym typeface="Calibri"/>
            </a:endParaRPr>
          </a:p>
        </p:txBody>
      </p:sp>
      <p:cxnSp>
        <p:nvCxnSpPr>
          <p:cNvPr id="1501" name="Google Shape;1501;g2eb89e0dec4_0_23"/>
          <p:cNvCxnSpPr/>
          <p:nvPr/>
        </p:nvCxnSpPr>
        <p:spPr>
          <a:xfrm>
            <a:off x="8953500" y="1077225"/>
            <a:ext cx="0" cy="5575800"/>
          </a:xfrm>
          <a:prstGeom prst="straightConnector1">
            <a:avLst/>
          </a:prstGeom>
          <a:noFill/>
          <a:ln cap="flat" cmpd="sng" w="9525">
            <a:solidFill>
              <a:schemeClr val="dk2"/>
            </a:solidFill>
            <a:prstDash val="solid"/>
            <a:round/>
            <a:headEnd len="sm" w="sm" type="none"/>
            <a:tailEnd len="sm" w="sm" type="none"/>
          </a:ln>
        </p:spPr>
      </p:cxnSp>
      <p:sp>
        <p:nvSpPr>
          <p:cNvPr id="1502" name="Google Shape;1502;g2eb89e0dec4_0_23"/>
          <p:cNvSpPr txBox="1"/>
          <p:nvPr/>
        </p:nvSpPr>
        <p:spPr>
          <a:xfrm>
            <a:off x="9086500" y="944725"/>
            <a:ext cx="2408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Management reference</a:t>
            </a:r>
            <a:endParaRPr b="1" i="0" sz="2800" u="none" cap="none" strike="noStrike">
              <a:solidFill>
                <a:srgbClr val="000000"/>
              </a:solidFill>
              <a:latin typeface="Calibri"/>
              <a:ea typeface="Calibri"/>
              <a:cs typeface="Calibri"/>
              <a:sym typeface="Calibri"/>
            </a:endParaRPr>
          </a:p>
        </p:txBody>
      </p:sp>
      <p:sp>
        <p:nvSpPr>
          <p:cNvPr id="1503" name="Google Shape;1503;g2eb89e0dec4_0_23"/>
          <p:cNvSpPr txBox="1"/>
          <p:nvPr>
            <p:ph idx="1" type="body"/>
          </p:nvPr>
        </p:nvSpPr>
        <p:spPr>
          <a:xfrm>
            <a:off x="132025" y="1590925"/>
            <a:ext cx="284130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a:t>Proporcja utraconych konsumentów marki/produktu lub użytkowników/subskrybentów usługi w danym przedziale czasowym (odpowiada przedziałowi czasowemu określonemu do mierzenia penetracji) </a:t>
            </a:r>
            <a:endParaRPr/>
          </a:p>
        </p:txBody>
      </p:sp>
      <p:sp>
        <p:nvSpPr>
          <p:cNvPr id="1504" name="Google Shape;1504;g2eb89e0dec4_0_23"/>
          <p:cNvSpPr txBox="1"/>
          <p:nvPr>
            <p:ph idx="1" type="body"/>
          </p:nvPr>
        </p:nvSpPr>
        <p:spPr>
          <a:xfrm>
            <a:off x="3273750" y="1799025"/>
            <a:ext cx="292140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a:t>% utraconych konsumentów/użytkowników</a:t>
            </a:r>
            <a:endParaRPr/>
          </a:p>
        </p:txBody>
      </p:sp>
      <p:sp>
        <p:nvSpPr>
          <p:cNvPr id="1505" name="Google Shape;1505;g2eb89e0dec4_0_23"/>
          <p:cNvSpPr txBox="1"/>
          <p:nvPr>
            <p:ph idx="1" type="body"/>
          </p:nvPr>
        </p:nvSpPr>
        <p:spPr>
          <a:xfrm>
            <a:off x="6309150" y="1844875"/>
            <a:ext cx="292140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a:t>Marka/produkt:</a:t>
            </a:r>
            <a:endParaRPr/>
          </a:p>
          <a:p>
            <a:pPr indent="0" lvl="0" marL="0" rtl="0" algn="l">
              <a:lnSpc>
                <a:spcPct val="90000"/>
              </a:lnSpc>
              <a:spcBef>
                <a:spcPts val="1000"/>
              </a:spcBef>
              <a:spcAft>
                <a:spcPts val="0"/>
              </a:spcAft>
              <a:buSzPts val="3200"/>
              <a:buNone/>
            </a:pPr>
            <a:r>
              <a:rPr lang="pl-PL"/>
              <a:t>panel gospodarstw domowych GfK</a:t>
            </a:r>
            <a:endParaRPr/>
          </a:p>
          <a:p>
            <a:pPr indent="0" lvl="0" marL="0" rtl="0" algn="l">
              <a:lnSpc>
                <a:spcPct val="90000"/>
              </a:lnSpc>
              <a:spcBef>
                <a:spcPts val="1000"/>
              </a:spcBef>
              <a:spcAft>
                <a:spcPts val="0"/>
              </a:spcAft>
              <a:buSzPts val="3200"/>
              <a:buNone/>
            </a:pPr>
            <a:r>
              <a:t/>
            </a:r>
            <a:endParaRPr/>
          </a:p>
          <a:p>
            <a:pPr indent="0" lvl="0" marL="0" rtl="0" algn="l">
              <a:lnSpc>
                <a:spcPct val="90000"/>
              </a:lnSpc>
              <a:spcBef>
                <a:spcPts val="1000"/>
              </a:spcBef>
              <a:spcAft>
                <a:spcPts val="0"/>
              </a:spcAft>
              <a:buSzPts val="3200"/>
              <a:buNone/>
            </a:pPr>
            <a:r>
              <a:rPr lang="pl-PL"/>
              <a:t>Usługi: wewnętrzne systemy raportujące (CRM)</a:t>
            </a:r>
            <a:endParaRPr/>
          </a:p>
        </p:txBody>
      </p:sp>
      <p:sp>
        <p:nvSpPr>
          <p:cNvPr id="1506" name="Google Shape;1506;g2eb89e0dec4_0_23"/>
          <p:cNvSpPr txBox="1"/>
          <p:nvPr>
            <p:ph idx="1" type="body"/>
          </p:nvPr>
        </p:nvSpPr>
        <p:spPr>
          <a:xfrm>
            <a:off x="9086500" y="2008525"/>
            <a:ext cx="303420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a:t>Odpływ = początkowa liczba konsumentów lub użytkowników / liczba użytkowników pomniejszona o tych którzy odpłynęli </a:t>
            </a:r>
            <a:endParaRPr/>
          </a:p>
        </p:txBody>
      </p:sp>
      <p:sp>
        <p:nvSpPr>
          <p:cNvPr id="1507" name="Google Shape;1507;g2eb89e0dec4_0_23"/>
          <p:cNvSpPr/>
          <p:nvPr/>
        </p:nvSpPr>
        <p:spPr>
          <a:xfrm>
            <a:off x="0" y="-4275"/>
            <a:ext cx="7064325" cy="369625"/>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Wskaźniki biznesowe</a:t>
            </a:r>
            <a:endParaRPr b="0" i="0" sz="1800" u="none" cap="none" strike="noStrike">
              <a:solidFill>
                <a:srgbClr val="FFFFFF"/>
              </a:solidFill>
              <a:latin typeface="Maven Pro"/>
              <a:ea typeface="Maven Pro"/>
              <a:cs typeface="Maven Pro"/>
              <a:sym typeface="Maven Pro"/>
            </a:endParaRPr>
          </a:p>
        </p:txBody>
      </p:sp>
      <p:sp>
        <p:nvSpPr>
          <p:cNvPr id="1508" name="Google Shape;1508;g2eb89e0dec4_0_23"/>
          <p:cNvSpPr txBox="1"/>
          <p:nvPr>
            <p:ph type="title"/>
          </p:nvPr>
        </p:nvSpPr>
        <p:spPr>
          <a:xfrm>
            <a:off x="784050" y="321450"/>
            <a:ext cx="10623900" cy="64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4000"/>
              <a:t>KPI: Odpływ</a:t>
            </a:r>
            <a:endParaRPr sz="40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2" name="Shape 1512"/>
        <p:cNvGrpSpPr/>
        <p:nvPr/>
      </p:nvGrpSpPr>
      <p:grpSpPr>
        <a:xfrm>
          <a:off x="0" y="0"/>
          <a:ext cx="0" cy="0"/>
          <a:chOff x="0" y="0"/>
          <a:chExt cx="0" cy="0"/>
        </a:xfrm>
      </p:grpSpPr>
      <p:sp>
        <p:nvSpPr>
          <p:cNvPr id="1513" name="Google Shape;1513;g2eb98e91c41_0_0"/>
          <p:cNvSpPr/>
          <p:nvPr>
            <p:ph idx="2" type="pic"/>
          </p:nvPr>
        </p:nvSpPr>
        <p:spPr>
          <a:xfrm>
            <a:off x="0" y="2"/>
            <a:ext cx="12192000" cy="6858000"/>
          </a:xfrm>
          <a:prstGeom prst="rect">
            <a:avLst/>
          </a:prstGeom>
          <a:solidFill>
            <a:schemeClr val="lt1"/>
          </a:solidFill>
          <a:ln>
            <a:noFill/>
          </a:ln>
        </p:spPr>
      </p:sp>
      <p:sp>
        <p:nvSpPr>
          <p:cNvPr id="1514" name="Google Shape;1514;g2eb98e91c41_0_0"/>
          <p:cNvSpPr txBox="1"/>
          <p:nvPr>
            <p:ph type="title"/>
          </p:nvPr>
        </p:nvSpPr>
        <p:spPr>
          <a:xfrm>
            <a:off x="493974" y="365125"/>
            <a:ext cx="6867000" cy="1325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a:t>Dochodowość Klienta </a:t>
            </a:r>
            <a:endParaRPr/>
          </a:p>
        </p:txBody>
      </p:sp>
      <p:sp>
        <p:nvSpPr>
          <p:cNvPr id="1515" name="Google Shape;1515;g2eb98e91c41_0_0"/>
          <p:cNvSpPr txBox="1"/>
          <p:nvPr>
            <p:ph idx="1" type="body"/>
          </p:nvPr>
        </p:nvSpPr>
        <p:spPr>
          <a:xfrm>
            <a:off x="374575" y="1393400"/>
            <a:ext cx="3257100" cy="53055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t/>
            </a:r>
            <a:endParaRPr sz="1800"/>
          </a:p>
          <a:p>
            <a:pPr indent="0" lvl="0" marL="0" rtl="0" algn="l">
              <a:lnSpc>
                <a:spcPct val="90000"/>
              </a:lnSpc>
              <a:spcBef>
                <a:spcPts val="1000"/>
              </a:spcBef>
              <a:spcAft>
                <a:spcPts val="0"/>
              </a:spcAft>
              <a:buSzPts val="3200"/>
              <a:buNone/>
            </a:pPr>
            <a:r>
              <a:rPr lang="pl-PL" sz="1800"/>
              <a:t>1. Średni przychód uzyskany na Klienta/ na zakup w wyznaczonym okresie</a:t>
            </a:r>
            <a:endParaRPr sz="1800"/>
          </a:p>
          <a:p>
            <a:pPr indent="0" lvl="0" marL="0" rtl="0" algn="l">
              <a:lnSpc>
                <a:spcPct val="90000"/>
              </a:lnSpc>
              <a:spcBef>
                <a:spcPts val="1000"/>
              </a:spcBef>
              <a:spcAft>
                <a:spcPts val="0"/>
              </a:spcAft>
              <a:buSzPts val="3200"/>
              <a:buNone/>
            </a:pPr>
            <a:r>
              <a:t/>
            </a:r>
            <a:endParaRPr sz="1800"/>
          </a:p>
          <a:p>
            <a:pPr indent="0" lvl="0" marL="0" rtl="0" algn="l">
              <a:lnSpc>
                <a:spcPct val="90000"/>
              </a:lnSpc>
              <a:spcBef>
                <a:spcPts val="1000"/>
              </a:spcBef>
              <a:spcAft>
                <a:spcPts val="0"/>
              </a:spcAft>
              <a:buSzPts val="3200"/>
              <a:buNone/>
            </a:pPr>
            <a:r>
              <a:rPr lang="pl-PL" sz="1800"/>
              <a:t>2</a:t>
            </a:r>
            <a:r>
              <a:rPr lang="pl-PL" sz="1900"/>
              <a:t>.</a:t>
            </a:r>
            <a:r>
              <a:rPr lang="pl-PL" sz="2400"/>
              <a:t> </a:t>
            </a:r>
            <a:r>
              <a:rPr lang="pl-PL" sz="1700"/>
              <a:t>Przewidywana</a:t>
            </a:r>
            <a:r>
              <a:rPr lang="pl-PL" sz="1700">
                <a:solidFill>
                  <a:srgbClr val="FF0000"/>
                </a:solidFill>
              </a:rPr>
              <a:t>/ </a:t>
            </a:r>
            <a:r>
              <a:rPr lang="pl-PL" sz="1700">
                <a:solidFill>
                  <a:srgbClr val="231F20"/>
                </a:solidFill>
              </a:rPr>
              <a:t>wartość  średniego Klienta/  podczas całej relacji z marką CLV</a:t>
            </a:r>
            <a:endParaRPr sz="1700">
              <a:solidFill>
                <a:srgbClr val="231F20"/>
              </a:solidFill>
            </a:endParaRPr>
          </a:p>
          <a:p>
            <a:pPr indent="0" lvl="0" marL="0" rtl="0" algn="l">
              <a:lnSpc>
                <a:spcPct val="90000"/>
              </a:lnSpc>
              <a:spcBef>
                <a:spcPts val="1000"/>
              </a:spcBef>
              <a:spcAft>
                <a:spcPts val="0"/>
              </a:spcAft>
              <a:buSzPts val="3200"/>
              <a:buNone/>
            </a:pPr>
            <a:r>
              <a:t/>
            </a:r>
            <a:endParaRPr sz="1400"/>
          </a:p>
        </p:txBody>
      </p:sp>
      <p:cxnSp>
        <p:nvCxnSpPr>
          <p:cNvPr id="1516" name="Google Shape;1516;g2eb98e91c41_0_0"/>
          <p:cNvCxnSpPr/>
          <p:nvPr/>
        </p:nvCxnSpPr>
        <p:spPr>
          <a:xfrm>
            <a:off x="3753900" y="1123100"/>
            <a:ext cx="0" cy="5575800"/>
          </a:xfrm>
          <a:prstGeom prst="straightConnector1">
            <a:avLst/>
          </a:prstGeom>
          <a:noFill/>
          <a:ln cap="flat" cmpd="sng" w="9525">
            <a:solidFill>
              <a:schemeClr val="dk2"/>
            </a:solidFill>
            <a:prstDash val="solid"/>
            <a:round/>
            <a:headEnd len="sm" w="sm" type="none"/>
            <a:tailEnd len="sm" w="sm" type="none"/>
          </a:ln>
        </p:spPr>
      </p:cxnSp>
      <p:sp>
        <p:nvSpPr>
          <p:cNvPr id="1517" name="Google Shape;1517;g2eb98e91c41_0_0"/>
          <p:cNvSpPr txBox="1"/>
          <p:nvPr/>
        </p:nvSpPr>
        <p:spPr>
          <a:xfrm>
            <a:off x="374575" y="970700"/>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Definicja</a:t>
            </a:r>
            <a:endParaRPr b="1" i="0" sz="2800" u="none" cap="none" strike="noStrike">
              <a:solidFill>
                <a:srgbClr val="000000"/>
              </a:solidFill>
              <a:latin typeface="Calibri"/>
              <a:ea typeface="Calibri"/>
              <a:cs typeface="Calibri"/>
              <a:sym typeface="Calibri"/>
            </a:endParaRPr>
          </a:p>
        </p:txBody>
      </p:sp>
      <p:sp>
        <p:nvSpPr>
          <p:cNvPr id="1518" name="Google Shape;1518;g2eb98e91c41_0_0"/>
          <p:cNvSpPr txBox="1"/>
          <p:nvPr/>
        </p:nvSpPr>
        <p:spPr>
          <a:xfrm>
            <a:off x="4057975" y="970700"/>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Mierniki</a:t>
            </a:r>
            <a:endParaRPr b="1" i="0" sz="2800" u="none" cap="none" strike="noStrike">
              <a:solidFill>
                <a:srgbClr val="000000"/>
              </a:solidFill>
              <a:latin typeface="Calibri"/>
              <a:ea typeface="Calibri"/>
              <a:cs typeface="Calibri"/>
              <a:sym typeface="Calibri"/>
            </a:endParaRPr>
          </a:p>
        </p:txBody>
      </p:sp>
      <p:sp>
        <p:nvSpPr>
          <p:cNvPr id="1519" name="Google Shape;1519;g2eb98e91c41_0_0"/>
          <p:cNvSpPr txBox="1"/>
          <p:nvPr/>
        </p:nvSpPr>
        <p:spPr>
          <a:xfrm>
            <a:off x="3715676" y="1484400"/>
            <a:ext cx="4025700" cy="6272400"/>
          </a:xfrm>
          <a:prstGeom prst="rect">
            <a:avLst/>
          </a:prstGeom>
          <a:noFill/>
          <a:ln>
            <a:noFill/>
          </a:ln>
        </p:spPr>
        <p:txBody>
          <a:bodyPr anchorCtr="0" anchor="t" bIns="91425" lIns="91425" spcFirstLastPara="1" rIns="91425" wrap="square" tIns="91425">
            <a:spAutoFit/>
          </a:bodyPr>
          <a:lstStyle/>
          <a:p>
            <a:pPr indent="0" lvl="0" marL="50800" marR="520700" rtl="0" algn="l">
              <a:lnSpc>
                <a:spcPct val="98000"/>
              </a:lnSpc>
              <a:spcBef>
                <a:spcPts val="0"/>
              </a:spcBef>
              <a:spcAft>
                <a:spcPts val="0"/>
              </a:spcAft>
              <a:buClr>
                <a:srgbClr val="000000"/>
              </a:buClr>
              <a:buSzPts val="1400"/>
              <a:buFont typeface="Arial"/>
              <a:buNone/>
            </a:pPr>
            <a:r>
              <a:rPr b="1" i="0" lang="pl-PL" sz="1400" u="none" cap="none" strike="noStrike">
                <a:solidFill>
                  <a:srgbClr val="000000"/>
                </a:solidFill>
                <a:latin typeface="Arial"/>
                <a:ea typeface="Arial"/>
                <a:cs typeface="Arial"/>
                <a:sym typeface="Arial"/>
              </a:rPr>
              <a:t>Całkowity przychód podzielony przez liczbę Klientów w wyznaczonym okresie</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pl-PL" sz="1400" u="none" cap="none" strike="noStrike">
                <a:solidFill>
                  <a:srgbClr val="000000"/>
                </a:solidFill>
                <a:latin typeface="Arial"/>
                <a:ea typeface="Arial"/>
                <a:cs typeface="Arial"/>
                <a:sym typeface="Arial"/>
              </a:rPr>
              <a:t>Całkowity przychód podzielony przez liczbę zakupów w wyznaczonym okresie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pl-PL" sz="1400" u="none" cap="none" strike="noStrike">
                <a:solidFill>
                  <a:srgbClr val="000000"/>
                </a:solidFill>
                <a:latin typeface="Arial"/>
                <a:ea typeface="Arial"/>
                <a:cs typeface="Arial"/>
                <a:sym typeface="Arial"/>
              </a:rPr>
              <a:t>Miary dodatkowe: </a:t>
            </a:r>
            <a:endParaRPr b="0" i="1"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Liczba sprzedanych produktów w wyznaczonym okresie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Średnia liczba  sprzedanych produktów w ramach koszyka lub średnia wartość koszyka zakupowego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000000"/>
                </a:solidFill>
                <a:latin typeface="Arial"/>
                <a:ea typeface="Arial"/>
                <a:cs typeface="Arial"/>
                <a:sym typeface="Arial"/>
              </a:rPr>
              <a:t>Średnia częstotliwość zakupu w danym okresie</a:t>
            </a:r>
            <a:endParaRPr b="0" i="0" sz="1400" u="none" cap="none" strike="noStrike">
              <a:solidFill>
                <a:srgbClr val="000000"/>
              </a:solidFill>
              <a:latin typeface="Arial"/>
              <a:ea typeface="Arial"/>
              <a:cs typeface="Arial"/>
              <a:sym typeface="Arial"/>
            </a:endParaRPr>
          </a:p>
          <a:p>
            <a:pPr indent="0" lvl="0" marL="0" marR="520700" rtl="0" algn="l">
              <a:lnSpc>
                <a:spcPct val="98000"/>
              </a:lnSpc>
              <a:spcBef>
                <a:spcPts val="0"/>
              </a:spcBef>
              <a:spcAft>
                <a:spcPts val="0"/>
              </a:spcAft>
              <a:buClr>
                <a:srgbClr val="000000"/>
              </a:buClr>
              <a:buSzPts val="1100"/>
              <a:buFont typeface="Arial"/>
              <a:buNone/>
            </a:pPr>
            <a:r>
              <a:rPr b="0" i="0" lang="pl-PL" sz="1400" u="none" cap="none" strike="noStrike">
                <a:solidFill>
                  <a:srgbClr val="000000"/>
                </a:solidFill>
                <a:latin typeface="Arial"/>
                <a:ea typeface="Arial"/>
                <a:cs typeface="Arial"/>
                <a:sym typeface="Arial"/>
              </a:rPr>
              <a:t>Średni czas  aktywnego kontaktu   Klienta z marką liczony od momentu pierwszego zakupu do  ostatniej aktywności</a:t>
            </a:r>
            <a:endParaRPr b="0" i="0" sz="1400" u="none" cap="none" strike="noStrike">
              <a:solidFill>
                <a:srgbClr val="000000"/>
              </a:solidFill>
              <a:latin typeface="Arial"/>
              <a:ea typeface="Arial"/>
              <a:cs typeface="Arial"/>
              <a:sym typeface="Arial"/>
            </a:endParaRPr>
          </a:p>
          <a:p>
            <a:pPr indent="0" lvl="0" marL="50800" marR="520700" rtl="0" algn="l">
              <a:lnSpc>
                <a:spcPct val="98000"/>
              </a:lnSpc>
              <a:spcBef>
                <a:spcPts val="0"/>
              </a:spcBef>
              <a:spcAft>
                <a:spcPts val="0"/>
              </a:spcAft>
              <a:buClr>
                <a:srgbClr val="000000"/>
              </a:buClr>
              <a:buSzPts val="1000"/>
              <a:buFont typeface="Arial"/>
              <a:buNone/>
            </a:pPr>
            <a:r>
              <a:rPr b="0" i="0" lang="pl-PL" sz="1000" u="none" cap="none" strike="noStrike">
                <a:solidFill>
                  <a:srgbClr val="000000"/>
                </a:solidFill>
                <a:latin typeface="Arial"/>
                <a:ea typeface="Arial"/>
                <a:cs typeface="Arial"/>
                <a:sym typeface="Arial"/>
              </a:rPr>
              <a:t> </a:t>
            </a:r>
            <a:endParaRPr b="0" i="0" sz="1000" u="none" cap="none" strike="noStrike">
              <a:solidFill>
                <a:srgbClr val="000000"/>
              </a:solidFill>
              <a:highlight>
                <a:srgbClr val="FFFFFF"/>
              </a:highlight>
              <a:latin typeface="Arial"/>
              <a:ea typeface="Arial"/>
              <a:cs typeface="Arial"/>
              <a:sym typeface="Arial"/>
            </a:endParaRPr>
          </a:p>
          <a:p>
            <a:pPr indent="0" lvl="0" marL="0" marR="520700" rtl="0" algn="l">
              <a:lnSpc>
                <a:spcPct val="98000"/>
              </a:lnSpc>
              <a:spcBef>
                <a:spcPts val="0"/>
              </a:spcBef>
              <a:spcAft>
                <a:spcPts val="0"/>
              </a:spcAft>
              <a:buClr>
                <a:srgbClr val="000000"/>
              </a:buClr>
              <a:buSzPts val="1700"/>
              <a:buFont typeface="Arial"/>
              <a:buNone/>
            </a:pPr>
            <a:r>
              <a:rPr b="0" i="0" lang="pl-PL" sz="1700" u="none" cap="none" strike="noStrike">
                <a:solidFill>
                  <a:srgbClr val="231F20"/>
                </a:solidFill>
                <a:highlight>
                  <a:srgbClr val="FFFFFF"/>
                </a:highlight>
                <a:latin typeface="Arial"/>
                <a:ea typeface="Arial"/>
                <a:cs typeface="Arial"/>
                <a:sym typeface="Arial"/>
              </a:rPr>
              <a:t>(</a:t>
            </a:r>
            <a:r>
              <a:rPr b="1" i="0" lang="pl-PL" sz="1350" u="none" cap="none" strike="noStrike">
                <a:solidFill>
                  <a:srgbClr val="53575A"/>
                </a:solidFill>
                <a:highlight>
                  <a:srgbClr val="FFFFFF"/>
                </a:highlight>
                <a:latin typeface="Arial"/>
                <a:ea typeface="Arial"/>
                <a:cs typeface="Arial"/>
                <a:sym typeface="Arial"/>
              </a:rPr>
              <a:t>Roczny/kwartalny/miesięczny przychodu z klienta  X średnia liczba lat/kwartałów/miesięcy relacji z Klientem)  - </a:t>
            </a:r>
            <a:r>
              <a:rPr b="1" i="0" lang="pl-PL" sz="1350" u="none" cap="none" strike="noStrike">
                <a:solidFill>
                  <a:srgbClr val="53575A"/>
                </a:solidFill>
                <a:highlight>
                  <a:srgbClr val="FFFF00"/>
                </a:highlight>
                <a:latin typeface="Arial"/>
                <a:ea typeface="Arial"/>
                <a:cs typeface="Arial"/>
                <a:sym typeface="Arial"/>
              </a:rPr>
              <a:t>początkowe koszty pozyskania klienta (TBD). </a:t>
            </a:r>
            <a:endParaRPr b="1" i="0" sz="1350" u="none" cap="none" strike="noStrike">
              <a:solidFill>
                <a:srgbClr val="53575A"/>
              </a:solidFill>
              <a:highlight>
                <a:srgbClr val="FFFF00"/>
              </a:highlight>
              <a:latin typeface="Arial"/>
              <a:ea typeface="Arial"/>
              <a:cs typeface="Arial"/>
              <a:sym typeface="Arial"/>
            </a:endParaRPr>
          </a:p>
          <a:p>
            <a:pPr indent="0" lvl="0" marL="0" marR="520700" rtl="0" algn="l">
              <a:lnSpc>
                <a:spcPct val="98000"/>
              </a:lnSpc>
              <a:spcBef>
                <a:spcPts val="0"/>
              </a:spcBef>
              <a:spcAft>
                <a:spcPts val="0"/>
              </a:spcAft>
              <a:buClr>
                <a:srgbClr val="000000"/>
              </a:buClr>
              <a:buSzPts val="1350"/>
              <a:buFont typeface="Arial"/>
              <a:buNone/>
            </a:pPr>
            <a:r>
              <a:rPr b="1" i="0" lang="pl-PL" sz="1350" u="none" cap="none" strike="noStrike">
                <a:solidFill>
                  <a:srgbClr val="53575A"/>
                </a:solidFill>
                <a:highlight>
                  <a:srgbClr val="FFFFFF"/>
                </a:highlight>
                <a:latin typeface="Arial"/>
                <a:ea typeface="Arial"/>
                <a:cs typeface="Arial"/>
                <a:sym typeface="Arial"/>
              </a:rPr>
              <a:t>lub</a:t>
            </a:r>
            <a:endParaRPr b="1" i="0" sz="1350" u="none" cap="none" strike="noStrike">
              <a:solidFill>
                <a:srgbClr val="53575A"/>
              </a:solidFill>
              <a:highlight>
                <a:srgbClr val="FFFFFF"/>
              </a:highlight>
              <a:latin typeface="Arial"/>
              <a:ea typeface="Arial"/>
              <a:cs typeface="Arial"/>
              <a:sym typeface="Arial"/>
            </a:endParaRPr>
          </a:p>
          <a:p>
            <a:pPr indent="0" lvl="0" marL="0" marR="63500" rtl="0" algn="l">
              <a:lnSpc>
                <a:spcPct val="98000"/>
              </a:lnSpc>
              <a:spcBef>
                <a:spcPts val="1200"/>
              </a:spcBef>
              <a:spcAft>
                <a:spcPts val="0"/>
              </a:spcAft>
              <a:buClr>
                <a:srgbClr val="000000"/>
              </a:buClr>
              <a:buSzPts val="1100"/>
              <a:buFont typeface="Arial"/>
              <a:buNone/>
            </a:pPr>
            <a:r>
              <a:rPr b="0" i="0" lang="pl-PL" sz="1100" u="none" cap="none" strike="noStrike">
                <a:solidFill>
                  <a:srgbClr val="231F20"/>
                </a:solidFill>
                <a:latin typeface="Arial"/>
                <a:ea typeface="Arial"/>
                <a:cs typeface="Arial"/>
                <a:sym typeface="Arial"/>
              </a:rPr>
              <a:t> </a:t>
            </a:r>
            <a:r>
              <a:rPr b="1" i="0" lang="pl-PL" sz="1400" u="none" cap="none" strike="noStrike">
                <a:solidFill>
                  <a:srgbClr val="231F20"/>
                </a:solidFill>
                <a:highlight>
                  <a:srgbClr val="FFFFFF"/>
                </a:highlight>
                <a:latin typeface="Arial"/>
                <a:ea typeface="Arial"/>
                <a:cs typeface="Arial"/>
                <a:sym typeface="Arial"/>
              </a:rPr>
              <a:t>Ś</a:t>
            </a:r>
            <a:r>
              <a:rPr b="1" i="0" lang="pl-PL" sz="1400" u="none" cap="none" strike="noStrike">
                <a:solidFill>
                  <a:srgbClr val="000000"/>
                </a:solidFill>
                <a:highlight>
                  <a:srgbClr val="FFFFFF"/>
                </a:highlight>
                <a:latin typeface="Arial"/>
                <a:ea typeface="Arial"/>
                <a:cs typeface="Arial"/>
                <a:sym typeface="Arial"/>
              </a:rPr>
              <a:t>rednia długość relacji z Klientem X liczba  zakupów X średnia wartość zakupu</a:t>
            </a:r>
            <a:endParaRPr b="1" i="0" sz="1400" u="none" cap="none" strike="noStrike">
              <a:solidFill>
                <a:srgbClr val="000000"/>
              </a:solidFill>
              <a:highlight>
                <a:srgbClr val="FFFFFF"/>
              </a:highlight>
              <a:latin typeface="Arial"/>
              <a:ea typeface="Arial"/>
              <a:cs typeface="Arial"/>
              <a:sym typeface="Arial"/>
            </a:endParaRPr>
          </a:p>
          <a:p>
            <a:pPr indent="0" lvl="0" marL="50800" marR="520700" rtl="0" algn="l">
              <a:lnSpc>
                <a:spcPct val="98000"/>
              </a:lnSpc>
              <a:spcBef>
                <a:spcPts val="1200"/>
              </a:spcBef>
              <a:spcAft>
                <a:spcPts val="0"/>
              </a:spcAft>
              <a:buClr>
                <a:srgbClr val="000000"/>
              </a:buClr>
              <a:buSzPts val="1100"/>
              <a:buFont typeface="Arial"/>
              <a:buNone/>
            </a:pPr>
            <a:r>
              <a:t/>
            </a:r>
            <a:endParaRPr b="0" i="0" sz="1000" u="none" cap="none" strike="noStrike">
              <a:solidFill>
                <a:srgbClr val="000000"/>
              </a:solidFill>
              <a:latin typeface="Arial"/>
              <a:ea typeface="Arial"/>
              <a:cs typeface="Arial"/>
              <a:sym typeface="Arial"/>
            </a:endParaRPr>
          </a:p>
          <a:p>
            <a:pPr indent="0" lvl="0" marL="50800" marR="520700" rtl="0" algn="l">
              <a:lnSpc>
                <a:spcPct val="98000"/>
              </a:lnSpc>
              <a:spcBef>
                <a:spcPts val="0"/>
              </a:spcBef>
              <a:spcAft>
                <a:spcPts val="0"/>
              </a:spcAft>
              <a:buClr>
                <a:srgbClr val="000000"/>
              </a:buClr>
              <a:buSzPts val="11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a:p>
            <a:pPr indent="0" lvl="0" marL="50800" marR="520700" rtl="0" algn="l">
              <a:lnSpc>
                <a:spcPct val="98000"/>
              </a:lnSpc>
              <a:spcBef>
                <a:spcPts val="0"/>
              </a:spcBef>
              <a:spcAft>
                <a:spcPts val="0"/>
              </a:spcAft>
              <a:buClr>
                <a:srgbClr val="000000"/>
              </a:buClr>
              <a:buSzPts val="1100"/>
              <a:buFont typeface="Arial"/>
              <a:buNone/>
            </a:pPr>
            <a:r>
              <a:rPr b="0" i="0" lang="pl-PL" sz="800" u="none" cap="none" strike="noStrike">
                <a:solidFill>
                  <a:srgbClr val="000000"/>
                </a:solidFill>
                <a:latin typeface="Arial"/>
                <a:ea typeface="Arial"/>
                <a:cs typeface="Arial"/>
                <a:sym typeface="Arial"/>
              </a:rPr>
              <a:t> </a:t>
            </a:r>
            <a:endParaRPr b="0" i="0" sz="800" u="none" cap="none" strike="noStrike">
              <a:solidFill>
                <a:srgbClr val="000000"/>
              </a:solidFill>
              <a:latin typeface="Arial"/>
              <a:ea typeface="Arial"/>
              <a:cs typeface="Arial"/>
              <a:sym typeface="Arial"/>
            </a:endParaRPr>
          </a:p>
        </p:txBody>
      </p:sp>
      <p:sp>
        <p:nvSpPr>
          <p:cNvPr id="1520" name="Google Shape;1520;g2eb98e91c41_0_0"/>
          <p:cNvSpPr txBox="1"/>
          <p:nvPr/>
        </p:nvSpPr>
        <p:spPr>
          <a:xfrm>
            <a:off x="7605250" y="838200"/>
            <a:ext cx="19935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Źródło danych:</a:t>
            </a:r>
            <a:endParaRPr b="1" i="0" sz="2800" u="none" cap="none" strike="noStrike">
              <a:solidFill>
                <a:srgbClr val="000000"/>
              </a:solidFill>
              <a:latin typeface="Calibri"/>
              <a:ea typeface="Calibri"/>
              <a:cs typeface="Calibri"/>
              <a:sym typeface="Calibri"/>
            </a:endParaRPr>
          </a:p>
        </p:txBody>
      </p:sp>
      <p:sp>
        <p:nvSpPr>
          <p:cNvPr id="1521" name="Google Shape;1521;g2eb98e91c41_0_0"/>
          <p:cNvSpPr txBox="1"/>
          <p:nvPr/>
        </p:nvSpPr>
        <p:spPr>
          <a:xfrm>
            <a:off x="7483150" y="1824275"/>
            <a:ext cx="1993500" cy="149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pl-PL" sz="1700" u="none" cap="none" strike="noStrike">
                <a:solidFill>
                  <a:srgbClr val="000000"/>
                </a:solidFill>
                <a:latin typeface="Arial"/>
                <a:ea typeface="Arial"/>
                <a:cs typeface="Arial"/>
                <a:sym typeface="Arial"/>
              </a:rPr>
              <a:t>CRM</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pl-PL" sz="1700" u="none" cap="none" strike="noStrike">
                <a:solidFill>
                  <a:srgbClr val="000000"/>
                </a:solidFill>
                <a:latin typeface="Arial"/>
                <a:ea typeface="Arial"/>
                <a:cs typeface="Arial"/>
                <a:sym typeface="Arial"/>
              </a:rPr>
              <a:t>raporty biznesowe i finansowe</a:t>
            </a:r>
            <a:endParaRPr b="0" i="0" sz="1700" u="none" cap="none" strike="noStrike">
              <a:solidFill>
                <a:srgbClr val="000000"/>
              </a:solidFill>
              <a:latin typeface="Arial"/>
              <a:ea typeface="Arial"/>
              <a:cs typeface="Arial"/>
              <a:sym typeface="Arial"/>
            </a:endParaRPr>
          </a:p>
        </p:txBody>
      </p:sp>
      <p:sp>
        <p:nvSpPr>
          <p:cNvPr id="1522" name="Google Shape;1522;g2eb98e91c41_0_0"/>
          <p:cNvSpPr txBox="1"/>
          <p:nvPr/>
        </p:nvSpPr>
        <p:spPr>
          <a:xfrm>
            <a:off x="9598750" y="1578475"/>
            <a:ext cx="2408400" cy="2016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pl-PL" sz="1700" u="none" cap="none" strike="noStrike">
                <a:solidFill>
                  <a:srgbClr val="000000"/>
                </a:solidFill>
                <a:latin typeface="Arial"/>
                <a:ea typeface="Arial"/>
                <a:cs typeface="Arial"/>
                <a:sym typeface="Arial"/>
              </a:rPr>
              <a:t>Ile zyskujemy/tracimy na Kliencie/ na relacji z Klientem</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pl-PL" sz="1700" u="none" cap="none" strike="noStrike">
                <a:solidFill>
                  <a:srgbClr val="000000"/>
                </a:solidFill>
                <a:latin typeface="Arial"/>
                <a:ea typeface="Arial"/>
                <a:cs typeface="Arial"/>
                <a:sym typeface="Arial"/>
              </a:rPr>
              <a:t>czy inwestujemy opłacalnie</a:t>
            </a:r>
            <a:endParaRPr b="0" i="0" sz="1700" u="none" cap="none" strike="noStrike">
              <a:solidFill>
                <a:srgbClr val="000000"/>
              </a:solidFill>
              <a:latin typeface="Arial"/>
              <a:ea typeface="Arial"/>
              <a:cs typeface="Arial"/>
              <a:sym typeface="Arial"/>
            </a:endParaRPr>
          </a:p>
        </p:txBody>
      </p:sp>
      <p:sp>
        <p:nvSpPr>
          <p:cNvPr id="1523" name="Google Shape;1523;g2eb98e91c41_0_0"/>
          <p:cNvSpPr txBox="1"/>
          <p:nvPr/>
        </p:nvSpPr>
        <p:spPr>
          <a:xfrm>
            <a:off x="9751950" y="838200"/>
            <a:ext cx="2408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Management reference</a:t>
            </a:r>
            <a:endParaRPr b="1" i="0" sz="2800" u="none" cap="none" strike="noStrike">
              <a:solidFill>
                <a:srgbClr val="000000"/>
              </a:solidFill>
              <a:latin typeface="Calibri"/>
              <a:ea typeface="Calibri"/>
              <a:cs typeface="Calibri"/>
              <a:sym typeface="Calibri"/>
            </a:endParaRPr>
          </a:p>
        </p:txBody>
      </p:sp>
      <p:cxnSp>
        <p:nvCxnSpPr>
          <p:cNvPr id="1524" name="Google Shape;1524;g2eb98e91c41_0_0"/>
          <p:cNvCxnSpPr/>
          <p:nvPr/>
        </p:nvCxnSpPr>
        <p:spPr>
          <a:xfrm>
            <a:off x="7635850" y="1065075"/>
            <a:ext cx="0" cy="5575800"/>
          </a:xfrm>
          <a:prstGeom prst="straightConnector1">
            <a:avLst/>
          </a:prstGeom>
          <a:noFill/>
          <a:ln cap="flat" cmpd="sng" w="9525">
            <a:solidFill>
              <a:schemeClr val="dk2"/>
            </a:solidFill>
            <a:prstDash val="solid"/>
            <a:round/>
            <a:headEnd len="sm" w="sm" type="none"/>
            <a:tailEnd len="sm" w="sm" type="none"/>
          </a:ln>
        </p:spPr>
      </p:cxnSp>
      <p:cxnSp>
        <p:nvCxnSpPr>
          <p:cNvPr id="1525" name="Google Shape;1525;g2eb98e91c41_0_0"/>
          <p:cNvCxnSpPr/>
          <p:nvPr/>
        </p:nvCxnSpPr>
        <p:spPr>
          <a:xfrm>
            <a:off x="9598750" y="838200"/>
            <a:ext cx="0" cy="5575800"/>
          </a:xfrm>
          <a:prstGeom prst="straightConnector1">
            <a:avLst/>
          </a:prstGeom>
          <a:noFill/>
          <a:ln cap="flat" cmpd="sng" w="9525">
            <a:solidFill>
              <a:schemeClr val="dk2"/>
            </a:solidFill>
            <a:prstDash val="solid"/>
            <a:round/>
            <a:headEnd len="sm" w="sm" type="none"/>
            <a:tailEnd len="sm" w="sm" type="none"/>
          </a:ln>
        </p:spPr>
      </p:cxnSp>
      <p:sp>
        <p:nvSpPr>
          <p:cNvPr id="1526" name="Google Shape;1526;g2eb98e91c41_0_0"/>
          <p:cNvSpPr/>
          <p:nvPr/>
        </p:nvSpPr>
        <p:spPr>
          <a:xfrm>
            <a:off x="0" y="-4275"/>
            <a:ext cx="7064325" cy="369625"/>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Wskaźniki biznesowe</a:t>
            </a:r>
            <a:endParaRPr b="0" i="0" sz="1800" u="none" cap="none" strike="noStrike">
              <a:solidFill>
                <a:srgbClr val="FFFFFF"/>
              </a:solidFill>
              <a:latin typeface="Maven Pro"/>
              <a:ea typeface="Maven Pro"/>
              <a:cs typeface="Maven Pro"/>
              <a:sym typeface="Maven Pro"/>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0" name="Shape 1530"/>
        <p:cNvGrpSpPr/>
        <p:nvPr/>
      </p:nvGrpSpPr>
      <p:grpSpPr>
        <a:xfrm>
          <a:off x="0" y="0"/>
          <a:ext cx="0" cy="0"/>
          <a:chOff x="0" y="0"/>
          <a:chExt cx="0" cy="0"/>
        </a:xfrm>
      </p:grpSpPr>
      <p:sp>
        <p:nvSpPr>
          <p:cNvPr id="1531" name="Google Shape;1531;g2eb98e91c41_1_7"/>
          <p:cNvSpPr/>
          <p:nvPr>
            <p:ph idx="2" type="pic"/>
          </p:nvPr>
        </p:nvSpPr>
        <p:spPr>
          <a:xfrm>
            <a:off x="0" y="2"/>
            <a:ext cx="12192000" cy="6858000"/>
          </a:xfrm>
          <a:prstGeom prst="rect">
            <a:avLst/>
          </a:prstGeom>
          <a:solidFill>
            <a:schemeClr val="lt1"/>
          </a:solidFill>
          <a:ln>
            <a:noFill/>
          </a:ln>
        </p:spPr>
      </p:sp>
      <p:sp>
        <p:nvSpPr>
          <p:cNvPr id="1532" name="Google Shape;1532;g2eb98e91c41_1_7"/>
          <p:cNvSpPr txBox="1"/>
          <p:nvPr>
            <p:ph type="title"/>
          </p:nvPr>
        </p:nvSpPr>
        <p:spPr>
          <a:xfrm>
            <a:off x="493974" y="365125"/>
            <a:ext cx="6867000" cy="1325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a:t>Kształtowanie ceny</a:t>
            </a:r>
            <a:endParaRPr/>
          </a:p>
        </p:txBody>
      </p:sp>
      <p:sp>
        <p:nvSpPr>
          <p:cNvPr id="1533" name="Google Shape;1533;g2eb98e91c41_1_7"/>
          <p:cNvSpPr txBox="1"/>
          <p:nvPr>
            <p:ph idx="1" type="body"/>
          </p:nvPr>
        </p:nvSpPr>
        <p:spPr>
          <a:xfrm>
            <a:off x="374575" y="1393400"/>
            <a:ext cx="3257100" cy="53055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t/>
            </a:r>
            <a:endParaRPr sz="1800"/>
          </a:p>
          <a:p>
            <a:pPr indent="0" lvl="0" marL="0" rtl="0" algn="l">
              <a:lnSpc>
                <a:spcPct val="90000"/>
              </a:lnSpc>
              <a:spcBef>
                <a:spcPts val="1000"/>
              </a:spcBef>
              <a:spcAft>
                <a:spcPts val="0"/>
              </a:spcAft>
              <a:buSzPts val="3200"/>
              <a:buNone/>
            </a:pPr>
            <a:r>
              <a:rPr lang="pl-PL" sz="1800"/>
              <a:t>1. Wpływ zmiany ceny na zachowanie Klienta i deklaracje Klienta ( elastyczność cenowa)</a:t>
            </a:r>
            <a:endParaRPr sz="1800"/>
          </a:p>
          <a:p>
            <a:pPr indent="0" lvl="0" marL="0" rtl="0" algn="l">
              <a:lnSpc>
                <a:spcPct val="90000"/>
              </a:lnSpc>
              <a:spcBef>
                <a:spcPts val="1000"/>
              </a:spcBef>
              <a:spcAft>
                <a:spcPts val="0"/>
              </a:spcAft>
              <a:buSzPts val="3200"/>
              <a:buNone/>
            </a:pPr>
            <a:r>
              <a:t/>
            </a:r>
            <a:endParaRPr sz="1800"/>
          </a:p>
          <a:p>
            <a:pPr indent="0" lvl="0" marL="0" rtl="0" algn="l">
              <a:lnSpc>
                <a:spcPct val="90000"/>
              </a:lnSpc>
              <a:spcBef>
                <a:spcPts val="1000"/>
              </a:spcBef>
              <a:spcAft>
                <a:spcPts val="0"/>
              </a:spcAft>
              <a:buSzPts val="3200"/>
              <a:buNone/>
            </a:pPr>
            <a:r>
              <a:t/>
            </a:r>
            <a:endParaRPr sz="1700">
              <a:solidFill>
                <a:srgbClr val="231F20"/>
              </a:solidFill>
            </a:endParaRPr>
          </a:p>
          <a:p>
            <a:pPr indent="0" lvl="0" marL="0" rtl="0" algn="l">
              <a:lnSpc>
                <a:spcPct val="90000"/>
              </a:lnSpc>
              <a:spcBef>
                <a:spcPts val="1000"/>
              </a:spcBef>
              <a:spcAft>
                <a:spcPts val="0"/>
              </a:spcAft>
              <a:buSzPts val="3200"/>
              <a:buNone/>
            </a:pPr>
            <a:r>
              <a:t/>
            </a:r>
            <a:endParaRPr sz="1400"/>
          </a:p>
        </p:txBody>
      </p:sp>
      <p:cxnSp>
        <p:nvCxnSpPr>
          <p:cNvPr id="1534" name="Google Shape;1534;g2eb98e91c41_1_7"/>
          <p:cNvCxnSpPr/>
          <p:nvPr/>
        </p:nvCxnSpPr>
        <p:spPr>
          <a:xfrm>
            <a:off x="3753900" y="1123100"/>
            <a:ext cx="0" cy="5575800"/>
          </a:xfrm>
          <a:prstGeom prst="straightConnector1">
            <a:avLst/>
          </a:prstGeom>
          <a:noFill/>
          <a:ln cap="flat" cmpd="sng" w="9525">
            <a:solidFill>
              <a:schemeClr val="dk2"/>
            </a:solidFill>
            <a:prstDash val="solid"/>
            <a:round/>
            <a:headEnd len="sm" w="sm" type="none"/>
            <a:tailEnd len="sm" w="sm" type="none"/>
          </a:ln>
        </p:spPr>
      </p:cxnSp>
      <p:sp>
        <p:nvSpPr>
          <p:cNvPr id="1535" name="Google Shape;1535;g2eb98e91c41_1_7"/>
          <p:cNvSpPr txBox="1"/>
          <p:nvPr/>
        </p:nvSpPr>
        <p:spPr>
          <a:xfrm>
            <a:off x="374575" y="970700"/>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Definicja</a:t>
            </a:r>
            <a:endParaRPr b="1" i="0" sz="2800" u="none" cap="none" strike="noStrike">
              <a:solidFill>
                <a:srgbClr val="000000"/>
              </a:solidFill>
              <a:latin typeface="Calibri"/>
              <a:ea typeface="Calibri"/>
              <a:cs typeface="Calibri"/>
              <a:sym typeface="Calibri"/>
            </a:endParaRPr>
          </a:p>
        </p:txBody>
      </p:sp>
      <p:sp>
        <p:nvSpPr>
          <p:cNvPr id="1536" name="Google Shape;1536;g2eb98e91c41_1_7"/>
          <p:cNvSpPr txBox="1"/>
          <p:nvPr/>
        </p:nvSpPr>
        <p:spPr>
          <a:xfrm>
            <a:off x="4057975" y="970700"/>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Mierniki</a:t>
            </a:r>
            <a:endParaRPr b="1" i="0" sz="2800" u="none" cap="none" strike="noStrike">
              <a:solidFill>
                <a:srgbClr val="000000"/>
              </a:solidFill>
              <a:latin typeface="Calibri"/>
              <a:ea typeface="Calibri"/>
              <a:cs typeface="Calibri"/>
              <a:sym typeface="Calibri"/>
            </a:endParaRPr>
          </a:p>
        </p:txBody>
      </p:sp>
      <p:sp>
        <p:nvSpPr>
          <p:cNvPr id="1537" name="Google Shape;1537;g2eb98e91c41_1_7"/>
          <p:cNvSpPr txBox="1"/>
          <p:nvPr/>
        </p:nvSpPr>
        <p:spPr>
          <a:xfrm>
            <a:off x="3715676" y="1484400"/>
            <a:ext cx="4025700" cy="5187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202124"/>
              </a:solidFill>
              <a:highlight>
                <a:srgbClr val="F8F9FA"/>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pl-PL" sz="1500" u="none" cap="none" strike="noStrike">
                <a:solidFill>
                  <a:srgbClr val="202124"/>
                </a:solidFill>
                <a:highlight>
                  <a:srgbClr val="F8F9FA"/>
                </a:highlight>
                <a:latin typeface="Arial"/>
                <a:ea typeface="Arial"/>
                <a:cs typeface="Arial"/>
                <a:sym typeface="Arial"/>
              </a:rPr>
              <a:t>1)</a:t>
            </a:r>
            <a:r>
              <a:rPr b="0" i="0" lang="pl-PL" sz="1000" u="none" cap="none" strike="noStrike">
                <a:solidFill>
                  <a:srgbClr val="202124"/>
                </a:solidFill>
                <a:highlight>
                  <a:srgbClr val="F8F9FA"/>
                </a:highlight>
                <a:latin typeface="Arial"/>
                <a:ea typeface="Arial"/>
                <a:cs typeface="Arial"/>
                <a:sym typeface="Arial"/>
              </a:rPr>
              <a:t> Ś</a:t>
            </a:r>
            <a:r>
              <a:rPr b="0" i="0" lang="pl-PL" sz="1600" u="none" cap="none" strike="noStrike">
                <a:solidFill>
                  <a:srgbClr val="202124"/>
                </a:solidFill>
                <a:highlight>
                  <a:srgbClr val="F8F9FA"/>
                </a:highlight>
                <a:latin typeface="Arial"/>
                <a:ea typeface="Arial"/>
                <a:cs typeface="Arial"/>
                <a:sym typeface="Arial"/>
              </a:rPr>
              <a:t>re</a:t>
            </a:r>
            <a:r>
              <a:rPr b="0" i="0" lang="pl-PL" sz="1400" u="none" cap="none" strike="noStrike">
                <a:solidFill>
                  <a:srgbClr val="202124"/>
                </a:solidFill>
                <a:highlight>
                  <a:srgbClr val="F8F9FA"/>
                </a:highlight>
                <a:latin typeface="Arial"/>
                <a:ea typeface="Arial"/>
                <a:cs typeface="Arial"/>
                <a:sym typeface="Arial"/>
              </a:rPr>
              <a:t>dnie ceny sprzedanych towarów i usług w porównaniu z okresem poprzednim.</a:t>
            </a:r>
            <a:endParaRPr b="0" i="0" sz="1400" u="none" cap="none" strike="noStrike">
              <a:solidFill>
                <a:srgbClr val="202124"/>
              </a:solidFill>
              <a:highlight>
                <a:srgbClr val="F8F9FA"/>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202124"/>
                </a:solidFill>
                <a:highlight>
                  <a:srgbClr val="F8F9FA"/>
                </a:highlight>
                <a:latin typeface="Arial"/>
                <a:ea typeface="Arial"/>
                <a:cs typeface="Arial"/>
                <a:sym typeface="Arial"/>
              </a:rPr>
              <a:t>2) Średnie ceny sprzedawanych towarów i usług w porównaniu do średniej kategorii.</a:t>
            </a:r>
            <a:endParaRPr b="0" i="0" sz="1400" u="none" cap="none" strike="noStrike">
              <a:solidFill>
                <a:srgbClr val="202124"/>
              </a:solidFill>
              <a:highlight>
                <a:srgbClr val="F8F9FA"/>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202124"/>
                </a:solidFill>
                <a:highlight>
                  <a:srgbClr val="F8F9FA"/>
                </a:highlight>
                <a:latin typeface="Arial"/>
                <a:ea typeface="Arial"/>
                <a:cs typeface="Arial"/>
                <a:sym typeface="Arial"/>
              </a:rPr>
              <a:t>3) Średni udzielony rabat, jako procent przychodów ze sprzedaży.</a:t>
            </a:r>
            <a:endParaRPr b="0" i="0" sz="1400" u="none" cap="none" strike="noStrike">
              <a:solidFill>
                <a:srgbClr val="202124"/>
              </a:solidFill>
              <a:highlight>
                <a:srgbClr val="F8F9FA"/>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202124"/>
                </a:solidFill>
                <a:highlight>
                  <a:srgbClr val="F8F9FA"/>
                </a:highlight>
                <a:latin typeface="Arial"/>
                <a:ea typeface="Arial"/>
                <a:cs typeface="Arial"/>
                <a:sym typeface="Arial"/>
              </a:rPr>
              <a:t>4) Część sprzedaży zrealizowanej po cenie katalogowej/bez rabatów.</a:t>
            </a:r>
            <a:endParaRPr b="0" i="0" sz="1400" u="none" cap="none" strike="noStrike">
              <a:solidFill>
                <a:srgbClr val="202124"/>
              </a:solidFill>
              <a:highlight>
                <a:srgbClr val="F8F9FA"/>
              </a:highlight>
              <a:latin typeface="Arial"/>
              <a:ea typeface="Arial"/>
              <a:cs typeface="Arial"/>
              <a:sym typeface="Arial"/>
            </a:endParaRPr>
          </a:p>
          <a:p>
            <a:pPr indent="0" lvl="0" marL="0" marR="520700" rtl="0" algn="l">
              <a:lnSpc>
                <a:spcPct val="98000"/>
              </a:lnSpc>
              <a:spcBef>
                <a:spcPts val="0"/>
              </a:spcBef>
              <a:spcAft>
                <a:spcPts val="0"/>
              </a:spcAft>
              <a:buClr>
                <a:srgbClr val="000000"/>
              </a:buClr>
              <a:buSzPts val="1000"/>
              <a:buFont typeface="Arial"/>
              <a:buNone/>
            </a:pPr>
            <a:r>
              <a:rPr b="0" i="0" lang="pl-PL" sz="1000" u="none" cap="none" strike="noStrike">
                <a:solidFill>
                  <a:srgbClr val="000000"/>
                </a:solidFill>
                <a:latin typeface="Arial"/>
                <a:ea typeface="Arial"/>
                <a:cs typeface="Arial"/>
                <a:sym typeface="Arial"/>
              </a:rPr>
              <a:t>5)</a:t>
            </a:r>
            <a:r>
              <a:rPr b="0" i="0" lang="pl-PL" sz="1700" u="none" cap="none" strike="noStrike">
                <a:solidFill>
                  <a:srgbClr val="000000"/>
                </a:solidFill>
                <a:latin typeface="Arial"/>
                <a:ea typeface="Arial"/>
                <a:cs typeface="Arial"/>
                <a:sym typeface="Arial"/>
              </a:rPr>
              <a:t>ś</a:t>
            </a:r>
            <a:r>
              <a:rPr b="0" i="0" lang="pl-PL" sz="1300" u="none" cap="none" strike="noStrike">
                <a:solidFill>
                  <a:srgbClr val="000000"/>
                </a:solidFill>
                <a:latin typeface="Arial"/>
                <a:ea typeface="Arial"/>
                <a:cs typeface="Arial"/>
                <a:sym typeface="Arial"/>
              </a:rPr>
              <a:t>rednia   wartość koszyka zakupowego po podwyżkach cen w stosunku do okresu poprzedzającego</a:t>
            </a:r>
            <a:endParaRPr b="0" i="0" sz="1300" u="none" cap="none" strike="noStrike">
              <a:solidFill>
                <a:srgbClr val="000000"/>
              </a:solidFill>
              <a:latin typeface="Arial"/>
              <a:ea typeface="Arial"/>
              <a:cs typeface="Arial"/>
              <a:sym typeface="Arial"/>
            </a:endParaRPr>
          </a:p>
          <a:p>
            <a:pPr indent="0" lvl="0" marL="50800" marR="520700" rtl="0" algn="l">
              <a:lnSpc>
                <a:spcPct val="98000"/>
              </a:lnSpc>
              <a:spcBef>
                <a:spcPts val="0"/>
              </a:spcBef>
              <a:spcAft>
                <a:spcPts val="0"/>
              </a:spcAft>
              <a:buClr>
                <a:srgbClr val="000000"/>
              </a:buClr>
              <a:buSzPts val="1300"/>
              <a:buFont typeface="Arial"/>
              <a:buNone/>
            </a:pPr>
            <a:r>
              <a:rPr b="0" i="0" lang="pl-PL" sz="1300" u="none" cap="none" strike="noStrike">
                <a:solidFill>
                  <a:srgbClr val="000000"/>
                </a:solidFill>
                <a:latin typeface="Arial"/>
                <a:ea typeface="Arial"/>
                <a:cs typeface="Arial"/>
                <a:sym typeface="Arial"/>
              </a:rPr>
              <a:t>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pl-PL" sz="1300" u="none" cap="none" strike="noStrike">
                <a:solidFill>
                  <a:srgbClr val="000000"/>
                </a:solidFill>
                <a:latin typeface="Arial"/>
                <a:ea typeface="Arial"/>
                <a:cs typeface="Arial"/>
                <a:sym typeface="Arial"/>
              </a:rPr>
              <a:t>6)Liczba sprzedanych produktów/przychód ze sprzedaży  w stosunku do liczby sprzedanych produktów/przychodu ze sprzedaży  przed  podwyżką cen</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pl-PL" sz="1300" u="none" cap="none" strike="noStrike">
                <a:solidFill>
                  <a:srgbClr val="000000"/>
                </a:solidFill>
                <a:latin typeface="Arial"/>
                <a:ea typeface="Arial"/>
                <a:cs typeface="Arial"/>
                <a:sym typeface="Arial"/>
              </a:rPr>
              <a:t>7)odsetek rezygnacji z produktu po podwyżce cen</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pl-PL" sz="1300" u="none" cap="none" strike="noStrike">
                <a:solidFill>
                  <a:srgbClr val="000000"/>
                </a:solidFill>
                <a:latin typeface="Arial"/>
                <a:ea typeface="Arial"/>
                <a:cs typeface="Arial"/>
                <a:sym typeface="Arial"/>
              </a:rPr>
              <a:t>8) poziom korelacji siły brandu z elastycznością cenową</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pl-PL" sz="1700" u="none" cap="none" strike="noStrike">
                <a:solidFill>
                  <a:srgbClr val="202124"/>
                </a:solidFill>
                <a:highlight>
                  <a:srgbClr val="F8F9FA"/>
                </a:highlight>
                <a:latin typeface="Arial"/>
                <a:ea typeface="Arial"/>
                <a:cs typeface="Arial"/>
                <a:sym typeface="Arial"/>
              </a:rPr>
              <a:t>	</a:t>
            </a:r>
            <a:endParaRPr b="0" i="0" sz="1700" u="none" cap="none" strike="noStrike">
              <a:solidFill>
                <a:srgbClr val="202124"/>
              </a:solidFill>
              <a:highlight>
                <a:srgbClr val="F8F9FA"/>
              </a:highlight>
              <a:latin typeface="Arial"/>
              <a:ea typeface="Arial"/>
              <a:cs typeface="Arial"/>
              <a:sym typeface="Arial"/>
            </a:endParaRPr>
          </a:p>
        </p:txBody>
      </p:sp>
      <p:sp>
        <p:nvSpPr>
          <p:cNvPr id="1538" name="Google Shape;1538;g2eb98e91c41_1_7"/>
          <p:cNvSpPr txBox="1"/>
          <p:nvPr/>
        </p:nvSpPr>
        <p:spPr>
          <a:xfrm>
            <a:off x="7605250" y="838200"/>
            <a:ext cx="19935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Źródło danych:</a:t>
            </a:r>
            <a:endParaRPr b="1" i="0" sz="2800" u="none" cap="none" strike="noStrike">
              <a:solidFill>
                <a:srgbClr val="000000"/>
              </a:solidFill>
              <a:latin typeface="Calibri"/>
              <a:ea typeface="Calibri"/>
              <a:cs typeface="Calibri"/>
              <a:sym typeface="Calibri"/>
            </a:endParaRPr>
          </a:p>
        </p:txBody>
      </p:sp>
      <p:sp>
        <p:nvSpPr>
          <p:cNvPr id="1539" name="Google Shape;1539;g2eb98e91c41_1_7"/>
          <p:cNvSpPr txBox="1"/>
          <p:nvPr/>
        </p:nvSpPr>
        <p:spPr>
          <a:xfrm>
            <a:off x="7483150" y="1824275"/>
            <a:ext cx="1993500" cy="2016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pl-PL" sz="1700" u="none" cap="none" strike="noStrike">
                <a:solidFill>
                  <a:srgbClr val="000000"/>
                </a:solidFill>
                <a:latin typeface="Arial"/>
                <a:ea typeface="Arial"/>
                <a:cs typeface="Arial"/>
                <a:sym typeface="Arial"/>
              </a:rPr>
              <a:t>CRM</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pl-PL" sz="1700" u="none" cap="none" strike="noStrike">
                <a:solidFill>
                  <a:srgbClr val="000000"/>
                </a:solidFill>
                <a:latin typeface="Arial"/>
                <a:ea typeface="Arial"/>
                <a:cs typeface="Arial"/>
                <a:sym typeface="Arial"/>
              </a:rPr>
              <a:t>badania</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pl-PL" sz="1700" u="none" cap="none" strike="noStrike">
                <a:solidFill>
                  <a:srgbClr val="000000"/>
                </a:solidFill>
                <a:latin typeface="Arial"/>
                <a:ea typeface="Arial"/>
                <a:cs typeface="Arial"/>
                <a:sym typeface="Arial"/>
              </a:rPr>
              <a:t>raporty  rynkowe, biznesowe i finansowe</a:t>
            </a:r>
            <a:endParaRPr b="0" i="0" sz="1700" u="none" cap="none" strike="noStrike">
              <a:solidFill>
                <a:srgbClr val="000000"/>
              </a:solidFill>
              <a:latin typeface="Arial"/>
              <a:ea typeface="Arial"/>
              <a:cs typeface="Arial"/>
              <a:sym typeface="Arial"/>
            </a:endParaRPr>
          </a:p>
        </p:txBody>
      </p:sp>
      <p:sp>
        <p:nvSpPr>
          <p:cNvPr id="1540" name="Google Shape;1540;g2eb98e91c41_1_7"/>
          <p:cNvSpPr txBox="1"/>
          <p:nvPr/>
        </p:nvSpPr>
        <p:spPr>
          <a:xfrm>
            <a:off x="9598750" y="1578475"/>
            <a:ext cx="2408400" cy="2801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11150" lvl="0" marL="457200" marR="0" rtl="0" algn="l">
              <a:lnSpc>
                <a:spcPct val="100000"/>
              </a:lnSpc>
              <a:spcBef>
                <a:spcPts val="0"/>
              </a:spcBef>
              <a:spcAft>
                <a:spcPts val="0"/>
              </a:spcAft>
              <a:buClr>
                <a:srgbClr val="000000"/>
              </a:buClr>
              <a:buSzPts val="1300"/>
              <a:buFont typeface="Arial"/>
              <a:buChar char="-"/>
            </a:pPr>
            <a:r>
              <a:rPr b="0" i="0" lang="pl-PL" sz="1700" u="none" cap="none" strike="noStrike">
                <a:solidFill>
                  <a:srgbClr val="202124"/>
                </a:solidFill>
                <a:highlight>
                  <a:srgbClr val="F8F9FA"/>
                </a:highlight>
                <a:latin typeface="Arial"/>
                <a:ea typeface="Arial"/>
                <a:cs typeface="Arial"/>
                <a:sym typeface="Arial"/>
              </a:rPr>
              <a:t>jaki jest wzrost zdolności marki do podwyższania cen za oferowane produkty</a:t>
            </a:r>
            <a:endParaRPr b="0" i="0" sz="13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pl-PL" sz="1700" u="none" cap="none" strike="noStrike">
                <a:solidFill>
                  <a:srgbClr val="000000"/>
                </a:solidFill>
                <a:latin typeface="Arial"/>
                <a:ea typeface="Arial"/>
                <a:cs typeface="Arial"/>
                <a:sym typeface="Arial"/>
              </a:rPr>
              <a:t>Jaki wpływ ma zmiana ceny na zachowanie Klienta </a:t>
            </a:r>
            <a:endParaRPr b="0" i="0" sz="1700" u="none" cap="none" strike="noStrike">
              <a:solidFill>
                <a:srgbClr val="000000"/>
              </a:solidFill>
              <a:latin typeface="Arial"/>
              <a:ea typeface="Arial"/>
              <a:cs typeface="Arial"/>
              <a:sym typeface="Arial"/>
            </a:endParaRPr>
          </a:p>
        </p:txBody>
      </p:sp>
      <p:sp>
        <p:nvSpPr>
          <p:cNvPr id="1541" name="Google Shape;1541;g2eb98e91c41_1_7"/>
          <p:cNvSpPr txBox="1"/>
          <p:nvPr/>
        </p:nvSpPr>
        <p:spPr>
          <a:xfrm>
            <a:off x="9751950" y="838200"/>
            <a:ext cx="2408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Management reference</a:t>
            </a:r>
            <a:endParaRPr b="1" i="0" sz="2800" u="none" cap="none" strike="noStrike">
              <a:solidFill>
                <a:srgbClr val="000000"/>
              </a:solidFill>
              <a:latin typeface="Calibri"/>
              <a:ea typeface="Calibri"/>
              <a:cs typeface="Calibri"/>
              <a:sym typeface="Calibri"/>
            </a:endParaRPr>
          </a:p>
        </p:txBody>
      </p:sp>
      <p:cxnSp>
        <p:nvCxnSpPr>
          <p:cNvPr id="1542" name="Google Shape;1542;g2eb98e91c41_1_7"/>
          <p:cNvCxnSpPr/>
          <p:nvPr/>
        </p:nvCxnSpPr>
        <p:spPr>
          <a:xfrm>
            <a:off x="7635850" y="1065075"/>
            <a:ext cx="0" cy="5575800"/>
          </a:xfrm>
          <a:prstGeom prst="straightConnector1">
            <a:avLst/>
          </a:prstGeom>
          <a:noFill/>
          <a:ln cap="flat" cmpd="sng" w="9525">
            <a:solidFill>
              <a:schemeClr val="dk2"/>
            </a:solidFill>
            <a:prstDash val="solid"/>
            <a:round/>
            <a:headEnd len="sm" w="sm" type="none"/>
            <a:tailEnd len="sm" w="sm" type="none"/>
          </a:ln>
        </p:spPr>
      </p:cxnSp>
      <p:cxnSp>
        <p:nvCxnSpPr>
          <p:cNvPr id="1543" name="Google Shape;1543;g2eb98e91c41_1_7"/>
          <p:cNvCxnSpPr/>
          <p:nvPr/>
        </p:nvCxnSpPr>
        <p:spPr>
          <a:xfrm>
            <a:off x="9598750" y="838200"/>
            <a:ext cx="0" cy="5575800"/>
          </a:xfrm>
          <a:prstGeom prst="straightConnector1">
            <a:avLst/>
          </a:prstGeom>
          <a:noFill/>
          <a:ln cap="flat" cmpd="sng" w="9525">
            <a:solidFill>
              <a:schemeClr val="dk2"/>
            </a:solidFill>
            <a:prstDash val="solid"/>
            <a:round/>
            <a:headEnd len="sm" w="sm" type="none"/>
            <a:tailEnd len="sm" w="sm" type="none"/>
          </a:ln>
        </p:spPr>
      </p:cxnSp>
      <p:sp>
        <p:nvSpPr>
          <p:cNvPr id="1544" name="Google Shape;1544;g2eb98e91c41_1_7"/>
          <p:cNvSpPr/>
          <p:nvPr/>
        </p:nvSpPr>
        <p:spPr>
          <a:xfrm>
            <a:off x="0" y="-4275"/>
            <a:ext cx="7064325" cy="369625"/>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Wskaźniki biznesowe</a:t>
            </a:r>
            <a:endParaRPr b="0" i="0" sz="1800" u="none" cap="none" strike="noStrike">
              <a:solidFill>
                <a:srgbClr val="FFFFFF"/>
              </a:solidFill>
              <a:latin typeface="Maven Pro"/>
              <a:ea typeface="Maven Pro"/>
              <a:cs typeface="Maven Pro"/>
              <a:sym typeface="Maven Pro"/>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8" name="Shape 1548"/>
        <p:cNvGrpSpPr/>
        <p:nvPr/>
      </p:nvGrpSpPr>
      <p:grpSpPr>
        <a:xfrm>
          <a:off x="0" y="0"/>
          <a:ext cx="0" cy="0"/>
          <a:chOff x="0" y="0"/>
          <a:chExt cx="0" cy="0"/>
        </a:xfrm>
      </p:grpSpPr>
      <p:sp>
        <p:nvSpPr>
          <p:cNvPr id="1549" name="Google Shape;1549;g21576fe10e9_0_21"/>
          <p:cNvSpPr/>
          <p:nvPr>
            <p:ph idx="2" type="pic"/>
          </p:nvPr>
        </p:nvSpPr>
        <p:spPr>
          <a:xfrm>
            <a:off x="0" y="2"/>
            <a:ext cx="12192000" cy="6858000"/>
          </a:xfrm>
          <a:prstGeom prst="rect">
            <a:avLst/>
          </a:prstGeom>
          <a:solidFill>
            <a:schemeClr val="lt1"/>
          </a:solidFill>
          <a:ln>
            <a:noFill/>
          </a:ln>
        </p:spPr>
      </p:sp>
      <p:cxnSp>
        <p:nvCxnSpPr>
          <p:cNvPr id="1550" name="Google Shape;1550;g21576fe10e9_0_21"/>
          <p:cNvCxnSpPr/>
          <p:nvPr/>
        </p:nvCxnSpPr>
        <p:spPr>
          <a:xfrm>
            <a:off x="3143100" y="1097125"/>
            <a:ext cx="0" cy="5575800"/>
          </a:xfrm>
          <a:prstGeom prst="straightConnector1">
            <a:avLst/>
          </a:prstGeom>
          <a:noFill/>
          <a:ln cap="flat" cmpd="sng" w="9525">
            <a:solidFill>
              <a:schemeClr val="dk2"/>
            </a:solidFill>
            <a:prstDash val="solid"/>
            <a:round/>
            <a:headEnd len="sm" w="sm" type="none"/>
            <a:tailEnd len="sm" w="sm" type="none"/>
          </a:ln>
        </p:spPr>
      </p:cxnSp>
      <p:sp>
        <p:nvSpPr>
          <p:cNvPr id="1551" name="Google Shape;1551;g21576fe10e9_0_21"/>
          <p:cNvSpPr txBox="1"/>
          <p:nvPr/>
        </p:nvSpPr>
        <p:spPr>
          <a:xfrm>
            <a:off x="493975" y="944725"/>
            <a:ext cx="2408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Definicja</a:t>
            </a:r>
            <a:endParaRPr b="1" i="0" sz="2800" u="none" cap="none" strike="noStrike">
              <a:solidFill>
                <a:srgbClr val="000000"/>
              </a:solidFill>
              <a:latin typeface="Calibri"/>
              <a:ea typeface="Calibri"/>
              <a:cs typeface="Calibri"/>
              <a:sym typeface="Calibri"/>
            </a:endParaRPr>
          </a:p>
        </p:txBody>
      </p:sp>
      <p:sp>
        <p:nvSpPr>
          <p:cNvPr id="1552" name="Google Shape;1552;g21576fe10e9_0_21"/>
          <p:cNvSpPr txBox="1"/>
          <p:nvPr/>
        </p:nvSpPr>
        <p:spPr>
          <a:xfrm>
            <a:off x="3380925" y="9447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Mierniki</a:t>
            </a:r>
            <a:endParaRPr b="1" i="0" sz="2800" u="none" cap="none" strike="noStrike">
              <a:solidFill>
                <a:srgbClr val="000000"/>
              </a:solidFill>
              <a:latin typeface="Calibri"/>
              <a:ea typeface="Calibri"/>
              <a:cs typeface="Calibri"/>
              <a:sym typeface="Calibri"/>
            </a:endParaRPr>
          </a:p>
        </p:txBody>
      </p:sp>
      <p:cxnSp>
        <p:nvCxnSpPr>
          <p:cNvPr id="1553" name="Google Shape;1553;g21576fe10e9_0_21"/>
          <p:cNvCxnSpPr/>
          <p:nvPr/>
        </p:nvCxnSpPr>
        <p:spPr>
          <a:xfrm>
            <a:off x="9184250" y="1279225"/>
            <a:ext cx="0" cy="5575800"/>
          </a:xfrm>
          <a:prstGeom prst="straightConnector1">
            <a:avLst/>
          </a:prstGeom>
          <a:noFill/>
          <a:ln cap="flat" cmpd="sng" w="9525">
            <a:solidFill>
              <a:schemeClr val="dk2"/>
            </a:solidFill>
            <a:prstDash val="solid"/>
            <a:round/>
            <a:headEnd len="sm" w="sm" type="none"/>
            <a:tailEnd len="sm" w="sm" type="none"/>
          </a:ln>
        </p:spPr>
      </p:cxnSp>
      <p:sp>
        <p:nvSpPr>
          <p:cNvPr id="1554" name="Google Shape;1554;g21576fe10e9_0_21"/>
          <p:cNvSpPr txBox="1"/>
          <p:nvPr/>
        </p:nvSpPr>
        <p:spPr>
          <a:xfrm>
            <a:off x="6012350" y="944725"/>
            <a:ext cx="30000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Źródło danych:/ pytanie</a:t>
            </a:r>
            <a:endParaRPr b="1" i="0" sz="2800" u="none" cap="none" strike="noStrike">
              <a:solidFill>
                <a:srgbClr val="000000"/>
              </a:solidFill>
              <a:latin typeface="Calibri"/>
              <a:ea typeface="Calibri"/>
              <a:cs typeface="Calibri"/>
              <a:sym typeface="Calibri"/>
            </a:endParaRPr>
          </a:p>
        </p:txBody>
      </p:sp>
      <p:sp>
        <p:nvSpPr>
          <p:cNvPr id="1555" name="Google Shape;1555;g21576fe10e9_0_21"/>
          <p:cNvSpPr txBox="1"/>
          <p:nvPr/>
        </p:nvSpPr>
        <p:spPr>
          <a:xfrm>
            <a:off x="9367850" y="812225"/>
            <a:ext cx="29121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Management reference</a:t>
            </a:r>
            <a:endParaRPr b="1" i="0" sz="2800" u="none" cap="none" strike="noStrike">
              <a:solidFill>
                <a:srgbClr val="000000"/>
              </a:solidFill>
              <a:latin typeface="Calibri"/>
              <a:ea typeface="Calibri"/>
              <a:cs typeface="Calibri"/>
              <a:sym typeface="Calibri"/>
            </a:endParaRPr>
          </a:p>
        </p:txBody>
      </p:sp>
      <p:cxnSp>
        <p:nvCxnSpPr>
          <p:cNvPr id="1556" name="Google Shape;1556;g21576fe10e9_0_21"/>
          <p:cNvCxnSpPr/>
          <p:nvPr/>
        </p:nvCxnSpPr>
        <p:spPr>
          <a:xfrm>
            <a:off x="5841675" y="1097125"/>
            <a:ext cx="0" cy="5575800"/>
          </a:xfrm>
          <a:prstGeom prst="straightConnector1">
            <a:avLst/>
          </a:prstGeom>
          <a:noFill/>
          <a:ln cap="flat" cmpd="sng" w="9525">
            <a:solidFill>
              <a:schemeClr val="dk2"/>
            </a:solidFill>
            <a:prstDash val="solid"/>
            <a:round/>
            <a:headEnd len="sm" w="sm" type="none"/>
            <a:tailEnd len="sm" w="sm" type="none"/>
          </a:ln>
        </p:spPr>
      </p:cxnSp>
      <p:sp>
        <p:nvSpPr>
          <p:cNvPr id="1557" name="Google Shape;1557;g21576fe10e9_0_21"/>
          <p:cNvSpPr txBox="1"/>
          <p:nvPr/>
        </p:nvSpPr>
        <p:spPr>
          <a:xfrm>
            <a:off x="184325" y="1590925"/>
            <a:ext cx="2814000" cy="526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0" i="0" lang="pl-PL" sz="1500" u="none" cap="none" strike="noStrike">
                <a:solidFill>
                  <a:srgbClr val="000000"/>
                </a:solidFill>
                <a:latin typeface="Arial"/>
                <a:ea typeface="Arial"/>
                <a:cs typeface="Arial"/>
                <a:sym typeface="Arial"/>
              </a:rPr>
              <a:t>CSI (ang. Customer Satisfaction Index) to miara satysfakcji klienta oparta na trzech pytaniach, w których odpowiedź jest ważona tak, aby stanowiła wartość średnią. Jest to następnie porównywane ze skorygowaną średnią wartością, aby stworzyć wartość indeksu dla marki.</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pl-PL" sz="1500" u="none" cap="none" strike="noStrike">
                <a:solidFill>
                  <a:srgbClr val="000000"/>
                </a:solidFill>
                <a:latin typeface="Arial"/>
                <a:ea typeface="Arial"/>
                <a:cs typeface="Arial"/>
                <a:sym typeface="Arial"/>
              </a:rPr>
              <a:t>Uwaga: Badanie CSI zwykle obejmuje również szereg parametrów, które, jak się uważa, wpływają na zadowolenie klienta, aby sprawdzić, jak te wartości korelują z wynikiem CSI. Ponadto badanie CSI często obejmuje również szereg odrębnych pytań dotyczących aspektów lojalności klientów.</a:t>
            </a:r>
            <a:endParaRPr b="0" i="0" sz="1500" u="none" cap="none" strike="noStrike">
              <a:solidFill>
                <a:srgbClr val="000000"/>
              </a:solidFill>
              <a:latin typeface="Arial"/>
              <a:ea typeface="Arial"/>
              <a:cs typeface="Arial"/>
              <a:sym typeface="Arial"/>
            </a:endParaRPr>
          </a:p>
        </p:txBody>
      </p:sp>
      <p:sp>
        <p:nvSpPr>
          <p:cNvPr id="1558" name="Google Shape;1558;g21576fe10e9_0_21"/>
          <p:cNvSpPr txBox="1"/>
          <p:nvPr/>
        </p:nvSpPr>
        <p:spPr>
          <a:xfrm>
            <a:off x="3287875" y="1590925"/>
            <a:ext cx="2579700" cy="2647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000000"/>
                </a:solidFill>
                <a:latin typeface="Arial"/>
                <a:ea typeface="Arial"/>
                <a:cs typeface="Arial"/>
                <a:sym typeface="Arial"/>
              </a:rPr>
              <a:t>Indeks (0-100) oparty na wyniku odpowiedzi na trzy pytania w porównaniu do normy.</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000000"/>
                </a:solidFill>
                <a:latin typeface="Arial"/>
                <a:ea typeface="Arial"/>
                <a:cs typeface="Arial"/>
                <a:sym typeface="Arial"/>
              </a:rPr>
              <a:t>Uwaga: Nie ma formalnego standardu dla pomiaru CSI, ale te trzy pytania i ocena mogą służyć jako wspólne, bazowe podejście.</a:t>
            </a:r>
            <a:endParaRPr b="0" i="0" sz="1600" u="none" cap="none" strike="noStrike">
              <a:solidFill>
                <a:srgbClr val="000000"/>
              </a:solidFill>
              <a:latin typeface="Arial"/>
              <a:ea typeface="Arial"/>
              <a:cs typeface="Arial"/>
              <a:sym typeface="Arial"/>
            </a:endParaRPr>
          </a:p>
        </p:txBody>
      </p:sp>
      <p:sp>
        <p:nvSpPr>
          <p:cNvPr id="1559" name="Google Shape;1559;g21576fe10e9_0_21"/>
          <p:cNvSpPr txBox="1"/>
          <p:nvPr/>
        </p:nvSpPr>
        <p:spPr>
          <a:xfrm>
            <a:off x="6012963" y="1831525"/>
            <a:ext cx="3000000" cy="306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0" i="0" lang="pl-PL" sz="1700" u="none" cap="none" strike="noStrike">
                <a:solidFill>
                  <a:srgbClr val="000000"/>
                </a:solidFill>
                <a:latin typeface="Arial"/>
                <a:ea typeface="Arial"/>
                <a:cs typeface="Arial"/>
                <a:sym typeface="Arial"/>
              </a:rPr>
              <a:t>Średni wynik z trzech pytań, gdzie odpowiedzi są udzielane w skali od 1 do 10:</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pl-PL" sz="1700" u="none" cap="none" strike="noStrike">
                <a:solidFill>
                  <a:srgbClr val="000000"/>
                </a:solidFill>
                <a:latin typeface="Arial"/>
                <a:ea typeface="Arial"/>
                <a:cs typeface="Arial"/>
                <a:sym typeface="Arial"/>
              </a:rPr>
              <a:t>1) Na ile jesteś zadowolony z produktu / usługi jako całości?</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pl-PL" sz="1700" u="none" cap="none" strike="noStrike">
                <a:solidFill>
                  <a:srgbClr val="000000"/>
                </a:solidFill>
                <a:latin typeface="Arial"/>
                <a:ea typeface="Arial"/>
                <a:cs typeface="Arial"/>
                <a:sym typeface="Arial"/>
              </a:rPr>
              <a:t>2) Na ile  produkt/usługa spełnia Twoje oczekiwania?</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pl-PL" sz="1700" u="none" cap="none" strike="noStrike">
                <a:solidFill>
                  <a:srgbClr val="000000"/>
                </a:solidFill>
                <a:latin typeface="Arial"/>
                <a:ea typeface="Arial"/>
                <a:cs typeface="Arial"/>
                <a:sym typeface="Arial"/>
              </a:rPr>
              <a:t>3) Jak wypada produkt/ usługa w porównaniu z wersją idealną?</a:t>
            </a:r>
            <a:endParaRPr b="0" i="0" sz="1700" u="none" cap="none" strike="noStrike">
              <a:solidFill>
                <a:srgbClr val="000000"/>
              </a:solidFill>
              <a:latin typeface="Arial"/>
              <a:ea typeface="Arial"/>
              <a:cs typeface="Arial"/>
              <a:sym typeface="Arial"/>
            </a:endParaRPr>
          </a:p>
        </p:txBody>
      </p:sp>
      <p:sp>
        <p:nvSpPr>
          <p:cNvPr id="1560" name="Google Shape;1560;g21576fe10e9_0_21"/>
          <p:cNvSpPr txBox="1"/>
          <p:nvPr/>
        </p:nvSpPr>
        <p:spPr>
          <a:xfrm>
            <a:off x="9343125" y="1831525"/>
            <a:ext cx="2814000" cy="149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0" i="0" lang="pl-PL" sz="1700" u="none" cap="none" strike="noStrike">
                <a:solidFill>
                  <a:srgbClr val="000000"/>
                </a:solidFill>
                <a:latin typeface="Arial"/>
                <a:ea typeface="Arial"/>
                <a:cs typeface="Arial"/>
                <a:sym typeface="Arial"/>
              </a:rPr>
              <a:t>Na ile zadowoleni są nasi klienci?</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pl-PL" sz="1700" u="none" cap="none" strike="noStrike">
                <a:solidFill>
                  <a:srgbClr val="000000"/>
                </a:solidFill>
                <a:latin typeface="Arial"/>
                <a:ea typeface="Arial"/>
                <a:cs typeface="Arial"/>
                <a:sym typeface="Arial"/>
              </a:rPr>
              <a:t>Na ile dobrze spełniamy ich oczekiwania (ogólnie i w różnych obszarach)?</a:t>
            </a:r>
            <a:endParaRPr b="0" i="0" sz="1700" u="none" cap="none" strike="noStrike">
              <a:solidFill>
                <a:srgbClr val="000000"/>
              </a:solidFill>
              <a:latin typeface="Arial"/>
              <a:ea typeface="Arial"/>
              <a:cs typeface="Arial"/>
              <a:sym typeface="Arial"/>
            </a:endParaRPr>
          </a:p>
        </p:txBody>
      </p:sp>
      <p:sp>
        <p:nvSpPr>
          <p:cNvPr id="1561" name="Google Shape;1561;g21576fe10e9_0_21"/>
          <p:cNvSpPr/>
          <p:nvPr/>
        </p:nvSpPr>
        <p:spPr>
          <a:xfrm>
            <a:off x="0" y="0"/>
            <a:ext cx="7064325" cy="369625"/>
          </a:xfrm>
          <a:prstGeom prst="rect">
            <a:avLst/>
          </a:prstGeom>
          <a:solidFill>
            <a:srgbClr val="00B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Wskaźnik relacji z klientem [Relationship </a:t>
            </a:r>
            <a:r>
              <a:rPr b="0" i="0" lang="pl-PL" sz="1800" u="none" cap="none" strike="noStrike">
                <a:solidFill>
                  <a:srgbClr val="FFFFFF"/>
                </a:solidFill>
                <a:latin typeface="Maven Pro"/>
                <a:ea typeface="Maven Pro"/>
                <a:cs typeface="Maven Pro"/>
                <a:sym typeface="Maven Pro"/>
              </a:rPr>
              <a:t>metrics]</a:t>
            </a:r>
            <a:endParaRPr b="0" i="0" sz="1800" u="none" cap="none" strike="noStrike">
              <a:solidFill>
                <a:srgbClr val="FFFFFF"/>
              </a:solidFill>
              <a:latin typeface="Maven Pro"/>
              <a:ea typeface="Maven Pro"/>
              <a:cs typeface="Maven Pro"/>
              <a:sym typeface="Maven Pro"/>
            </a:endParaRPr>
          </a:p>
        </p:txBody>
      </p:sp>
      <p:sp>
        <p:nvSpPr>
          <p:cNvPr id="1562" name="Google Shape;1562;g21576fe10e9_0_21"/>
          <p:cNvSpPr txBox="1"/>
          <p:nvPr>
            <p:ph type="title"/>
          </p:nvPr>
        </p:nvSpPr>
        <p:spPr>
          <a:xfrm>
            <a:off x="123050" y="426925"/>
            <a:ext cx="12156900" cy="795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pl-PL" sz="2800">
                <a:solidFill>
                  <a:srgbClr val="00B050"/>
                </a:solidFill>
              </a:rPr>
              <a:t> Wskaźnik satysfakcji klienta (Customer satisfaction - CSI)</a:t>
            </a:r>
            <a:endParaRPr sz="2800">
              <a:solidFill>
                <a:srgbClr val="00B050"/>
              </a:solidFill>
            </a:endParaRPr>
          </a:p>
          <a:p>
            <a:pPr indent="0" lvl="0" marL="0" rtl="0" algn="l">
              <a:lnSpc>
                <a:spcPct val="90000"/>
              </a:lnSpc>
              <a:spcBef>
                <a:spcPts val="0"/>
              </a:spcBef>
              <a:spcAft>
                <a:spcPts val="0"/>
              </a:spcAft>
              <a:buSzPts val="1800"/>
              <a:buNone/>
            </a:pPr>
            <a:r>
              <a:t/>
            </a:r>
            <a:endParaRPr sz="2800">
              <a:solidFill>
                <a:srgbClr val="00B050"/>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6" name="Shape 1566"/>
        <p:cNvGrpSpPr/>
        <p:nvPr/>
      </p:nvGrpSpPr>
      <p:grpSpPr>
        <a:xfrm>
          <a:off x="0" y="0"/>
          <a:ext cx="0" cy="0"/>
          <a:chOff x="0" y="0"/>
          <a:chExt cx="0" cy="0"/>
        </a:xfrm>
      </p:grpSpPr>
      <p:sp>
        <p:nvSpPr>
          <p:cNvPr id="1567" name="Google Shape;1567;g21576fe10e9_0_47"/>
          <p:cNvSpPr/>
          <p:nvPr>
            <p:ph idx="2" type="pic"/>
          </p:nvPr>
        </p:nvSpPr>
        <p:spPr>
          <a:xfrm>
            <a:off x="0" y="2"/>
            <a:ext cx="12192000" cy="6858000"/>
          </a:xfrm>
          <a:prstGeom prst="rect">
            <a:avLst/>
          </a:prstGeom>
          <a:solidFill>
            <a:schemeClr val="lt1"/>
          </a:solidFill>
          <a:ln>
            <a:noFill/>
          </a:ln>
        </p:spPr>
      </p:sp>
      <p:sp>
        <p:nvSpPr>
          <p:cNvPr id="1568" name="Google Shape;1568;g21576fe10e9_0_47"/>
          <p:cNvSpPr txBox="1"/>
          <p:nvPr>
            <p:ph type="title"/>
          </p:nvPr>
        </p:nvSpPr>
        <p:spPr>
          <a:xfrm>
            <a:off x="143100" y="397000"/>
            <a:ext cx="11376900" cy="795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3600">
                <a:solidFill>
                  <a:srgbClr val="00B050"/>
                </a:solidFill>
              </a:rPr>
              <a:t> Wskaźnik rekomendacji (NPS)</a:t>
            </a:r>
            <a:endParaRPr sz="3600">
              <a:solidFill>
                <a:srgbClr val="00B050"/>
              </a:solidFill>
            </a:endParaRPr>
          </a:p>
          <a:p>
            <a:pPr indent="0" lvl="0" marL="0" rtl="0" algn="l">
              <a:lnSpc>
                <a:spcPct val="90000"/>
              </a:lnSpc>
              <a:spcBef>
                <a:spcPts val="0"/>
              </a:spcBef>
              <a:spcAft>
                <a:spcPts val="0"/>
              </a:spcAft>
              <a:buSzPts val="1800"/>
              <a:buNone/>
            </a:pPr>
            <a:r>
              <a:t/>
            </a:r>
            <a:endParaRPr sz="3600">
              <a:solidFill>
                <a:srgbClr val="00B050"/>
              </a:solidFill>
            </a:endParaRPr>
          </a:p>
        </p:txBody>
      </p:sp>
      <p:cxnSp>
        <p:nvCxnSpPr>
          <p:cNvPr id="1569" name="Google Shape;1569;g21576fe10e9_0_47"/>
          <p:cNvCxnSpPr/>
          <p:nvPr/>
        </p:nvCxnSpPr>
        <p:spPr>
          <a:xfrm>
            <a:off x="3143100" y="1097125"/>
            <a:ext cx="0" cy="5575800"/>
          </a:xfrm>
          <a:prstGeom prst="straightConnector1">
            <a:avLst/>
          </a:prstGeom>
          <a:noFill/>
          <a:ln cap="flat" cmpd="sng" w="9525">
            <a:solidFill>
              <a:schemeClr val="dk2"/>
            </a:solidFill>
            <a:prstDash val="solid"/>
            <a:round/>
            <a:headEnd len="sm" w="sm" type="none"/>
            <a:tailEnd len="sm" w="sm" type="none"/>
          </a:ln>
        </p:spPr>
      </p:cxnSp>
      <p:sp>
        <p:nvSpPr>
          <p:cNvPr id="1570" name="Google Shape;1570;g21576fe10e9_0_47"/>
          <p:cNvSpPr txBox="1"/>
          <p:nvPr/>
        </p:nvSpPr>
        <p:spPr>
          <a:xfrm>
            <a:off x="493975" y="944725"/>
            <a:ext cx="2408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Definicja</a:t>
            </a:r>
            <a:endParaRPr b="1" i="0" sz="2800" u="none" cap="none" strike="noStrike">
              <a:solidFill>
                <a:srgbClr val="000000"/>
              </a:solidFill>
              <a:latin typeface="Calibri"/>
              <a:ea typeface="Calibri"/>
              <a:cs typeface="Calibri"/>
              <a:sym typeface="Calibri"/>
            </a:endParaRPr>
          </a:p>
        </p:txBody>
      </p:sp>
      <p:sp>
        <p:nvSpPr>
          <p:cNvPr id="1571" name="Google Shape;1571;g21576fe10e9_0_47"/>
          <p:cNvSpPr txBox="1"/>
          <p:nvPr/>
        </p:nvSpPr>
        <p:spPr>
          <a:xfrm>
            <a:off x="3380925" y="9447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Mierniki</a:t>
            </a:r>
            <a:endParaRPr b="1" i="0" sz="2800" u="none" cap="none" strike="noStrike">
              <a:solidFill>
                <a:srgbClr val="000000"/>
              </a:solidFill>
              <a:latin typeface="Calibri"/>
              <a:ea typeface="Calibri"/>
              <a:cs typeface="Calibri"/>
              <a:sym typeface="Calibri"/>
            </a:endParaRPr>
          </a:p>
        </p:txBody>
      </p:sp>
      <p:cxnSp>
        <p:nvCxnSpPr>
          <p:cNvPr id="1572" name="Google Shape;1572;g21576fe10e9_0_47"/>
          <p:cNvCxnSpPr/>
          <p:nvPr/>
        </p:nvCxnSpPr>
        <p:spPr>
          <a:xfrm>
            <a:off x="9184250" y="1279225"/>
            <a:ext cx="0" cy="5575800"/>
          </a:xfrm>
          <a:prstGeom prst="straightConnector1">
            <a:avLst/>
          </a:prstGeom>
          <a:noFill/>
          <a:ln cap="flat" cmpd="sng" w="9525">
            <a:solidFill>
              <a:schemeClr val="dk2"/>
            </a:solidFill>
            <a:prstDash val="solid"/>
            <a:round/>
            <a:headEnd len="sm" w="sm" type="none"/>
            <a:tailEnd len="sm" w="sm" type="none"/>
          </a:ln>
        </p:spPr>
      </p:cxnSp>
      <p:sp>
        <p:nvSpPr>
          <p:cNvPr id="1573" name="Google Shape;1573;g21576fe10e9_0_47"/>
          <p:cNvSpPr txBox="1"/>
          <p:nvPr/>
        </p:nvSpPr>
        <p:spPr>
          <a:xfrm>
            <a:off x="6012350" y="944725"/>
            <a:ext cx="29121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Źródło danych/ pytanie:</a:t>
            </a:r>
            <a:endParaRPr b="1" i="0" sz="2800" u="none" cap="none" strike="noStrike">
              <a:solidFill>
                <a:srgbClr val="000000"/>
              </a:solidFill>
              <a:latin typeface="Calibri"/>
              <a:ea typeface="Calibri"/>
              <a:cs typeface="Calibri"/>
              <a:sym typeface="Calibri"/>
            </a:endParaRPr>
          </a:p>
        </p:txBody>
      </p:sp>
      <p:sp>
        <p:nvSpPr>
          <p:cNvPr id="1574" name="Google Shape;1574;g21576fe10e9_0_47"/>
          <p:cNvSpPr txBox="1"/>
          <p:nvPr/>
        </p:nvSpPr>
        <p:spPr>
          <a:xfrm>
            <a:off x="9367850" y="812225"/>
            <a:ext cx="29121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rgbClr val="000000"/>
                </a:solidFill>
                <a:latin typeface="Calibri"/>
                <a:ea typeface="Calibri"/>
                <a:cs typeface="Calibri"/>
                <a:sym typeface="Calibri"/>
              </a:rPr>
              <a:t>Management reference</a:t>
            </a:r>
            <a:endParaRPr b="1" i="0" sz="2800" u="none" cap="none" strike="noStrike">
              <a:solidFill>
                <a:srgbClr val="000000"/>
              </a:solidFill>
              <a:latin typeface="Calibri"/>
              <a:ea typeface="Calibri"/>
              <a:cs typeface="Calibri"/>
              <a:sym typeface="Calibri"/>
            </a:endParaRPr>
          </a:p>
        </p:txBody>
      </p:sp>
      <p:cxnSp>
        <p:nvCxnSpPr>
          <p:cNvPr id="1575" name="Google Shape;1575;g21576fe10e9_0_47"/>
          <p:cNvCxnSpPr/>
          <p:nvPr/>
        </p:nvCxnSpPr>
        <p:spPr>
          <a:xfrm>
            <a:off x="5841675" y="1097125"/>
            <a:ext cx="0" cy="5575800"/>
          </a:xfrm>
          <a:prstGeom prst="straightConnector1">
            <a:avLst/>
          </a:prstGeom>
          <a:noFill/>
          <a:ln cap="flat" cmpd="sng" w="9525">
            <a:solidFill>
              <a:schemeClr val="dk2"/>
            </a:solidFill>
            <a:prstDash val="solid"/>
            <a:round/>
            <a:headEnd len="sm" w="sm" type="none"/>
            <a:tailEnd len="sm" w="sm" type="none"/>
          </a:ln>
        </p:spPr>
      </p:cxnSp>
      <p:sp>
        <p:nvSpPr>
          <p:cNvPr id="1576" name="Google Shape;1576;g21576fe10e9_0_47"/>
          <p:cNvSpPr txBox="1"/>
          <p:nvPr/>
        </p:nvSpPr>
        <p:spPr>
          <a:xfrm>
            <a:off x="143100" y="1453075"/>
            <a:ext cx="3000000" cy="4863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000000"/>
                </a:solidFill>
                <a:latin typeface="Arial"/>
                <a:ea typeface="Arial"/>
                <a:cs typeface="Arial"/>
                <a:sym typeface="Arial"/>
              </a:rPr>
              <a:t>NPS jest metryką używaną do określenia stopnia rekomendacji dla marki, w skali od 0 do 10.</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000000"/>
                </a:solidFill>
                <a:latin typeface="Arial"/>
                <a:ea typeface="Arial"/>
                <a:cs typeface="Arial"/>
                <a:sym typeface="Arial"/>
              </a:rPr>
              <a:t>Wartość definiuje się jako udział respondentów, którzy dają wynik 9 lub 10, i odjęcie odsetka respondentów, którzy dają wynik od 0 do 6.</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000000"/>
                </a:solidFill>
                <a:latin typeface="Arial"/>
                <a:ea typeface="Arial"/>
                <a:cs typeface="Arial"/>
                <a:sym typeface="Arial"/>
              </a:rPr>
              <a:t>Uwaga: NPS jest miarą stosowaną w wielu firmach, ale należy pamiętać, że NPS jest miarą stopnia rekomendacji, który nie jest taki sam jak lojalność klientów. Coraz częściej kwestionuje się również znaczenie NPS jako wskaźnika pozwalającego prognozować wzrost.</a:t>
            </a:r>
            <a:endParaRPr b="0" i="0" sz="1600" u="none" cap="none" strike="noStrike">
              <a:solidFill>
                <a:srgbClr val="000000"/>
              </a:solidFill>
              <a:latin typeface="Arial"/>
              <a:ea typeface="Arial"/>
              <a:cs typeface="Arial"/>
              <a:sym typeface="Arial"/>
            </a:endParaRPr>
          </a:p>
        </p:txBody>
      </p:sp>
      <p:sp>
        <p:nvSpPr>
          <p:cNvPr id="1577" name="Google Shape;1577;g21576fe10e9_0_47"/>
          <p:cNvSpPr txBox="1"/>
          <p:nvPr/>
        </p:nvSpPr>
        <p:spPr>
          <a:xfrm>
            <a:off x="3262075" y="1453075"/>
            <a:ext cx="2631300" cy="1908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000000"/>
                </a:solidFill>
                <a:latin typeface="Arial"/>
                <a:ea typeface="Arial"/>
                <a:cs typeface="Arial"/>
                <a:sym typeface="Arial"/>
              </a:rPr>
              <a:t>Odsetek netto respondentów, którzy rekomendują firmę/ markę/ produkt/ usługę.</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000000"/>
                </a:solidFill>
                <a:latin typeface="Arial"/>
                <a:ea typeface="Arial"/>
                <a:cs typeface="Arial"/>
                <a:sym typeface="Arial"/>
              </a:rPr>
              <a:t>Wynik zawiera się w przedziale od -100% do 100%.</a:t>
            </a:r>
            <a:endParaRPr b="0" i="0" sz="1600" u="none" cap="none" strike="noStrike">
              <a:solidFill>
                <a:srgbClr val="000000"/>
              </a:solidFill>
              <a:latin typeface="Arial"/>
              <a:ea typeface="Arial"/>
              <a:cs typeface="Arial"/>
              <a:sym typeface="Arial"/>
            </a:endParaRPr>
          </a:p>
        </p:txBody>
      </p:sp>
      <p:sp>
        <p:nvSpPr>
          <p:cNvPr id="1578" name="Google Shape;1578;g21576fe10e9_0_47"/>
          <p:cNvSpPr txBox="1"/>
          <p:nvPr/>
        </p:nvSpPr>
        <p:spPr>
          <a:xfrm>
            <a:off x="9367850" y="1747925"/>
            <a:ext cx="26313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000000"/>
                </a:solidFill>
                <a:latin typeface="Arial"/>
                <a:ea typeface="Arial"/>
                <a:cs typeface="Arial"/>
                <a:sym typeface="Arial"/>
              </a:rPr>
              <a:t>Czy klienci/ konsumenci nas polecają?</a:t>
            </a:r>
            <a:endParaRPr b="0" i="0" sz="1600" u="none" cap="none" strike="noStrike">
              <a:solidFill>
                <a:srgbClr val="000000"/>
              </a:solidFill>
              <a:latin typeface="Arial"/>
              <a:ea typeface="Arial"/>
              <a:cs typeface="Arial"/>
              <a:sym typeface="Arial"/>
            </a:endParaRPr>
          </a:p>
        </p:txBody>
      </p:sp>
      <p:sp>
        <p:nvSpPr>
          <p:cNvPr id="1579" name="Google Shape;1579;g21576fe10e9_0_47"/>
          <p:cNvSpPr txBox="1"/>
          <p:nvPr/>
        </p:nvSpPr>
        <p:spPr>
          <a:xfrm>
            <a:off x="6038800" y="1747925"/>
            <a:ext cx="3000000" cy="2016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pl-PL" sz="1700" u="none" cap="none" strike="noStrike">
                <a:solidFill>
                  <a:srgbClr val="000000"/>
                </a:solidFill>
                <a:latin typeface="Arial"/>
                <a:ea typeface="Arial"/>
                <a:cs typeface="Arial"/>
                <a:sym typeface="Arial"/>
              </a:rPr>
              <a:t>Odpowiedzi, w skali od 0 do 10, na pytanie "Jakie jest prawdopodobieństwo, że polecisz markę X znajomemu lub współpracownikowi?"</a:t>
            </a:r>
            <a:endParaRPr b="0" i="0" sz="1700" u="none" cap="none" strike="noStrike">
              <a:solidFill>
                <a:srgbClr val="000000"/>
              </a:solidFill>
              <a:latin typeface="Arial"/>
              <a:ea typeface="Arial"/>
              <a:cs typeface="Arial"/>
              <a:sym typeface="Arial"/>
            </a:endParaRPr>
          </a:p>
        </p:txBody>
      </p:sp>
      <p:sp>
        <p:nvSpPr>
          <p:cNvPr id="1580" name="Google Shape;1580;g21576fe10e9_0_47"/>
          <p:cNvSpPr txBox="1"/>
          <p:nvPr/>
        </p:nvSpPr>
        <p:spPr>
          <a:xfrm>
            <a:off x="3553363" y="814"/>
            <a:ext cx="3510962" cy="703311"/>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Calibri"/>
              <a:buNone/>
            </a:pPr>
            <a:r>
              <a:rPr b="0" i="0" lang="pl-PL" sz="2400" u="none" cap="none" strike="noStrike">
                <a:solidFill>
                  <a:schemeClr val="dk1"/>
                </a:solidFill>
                <a:latin typeface="Maven Pro"/>
                <a:ea typeface="Maven Pro"/>
                <a:cs typeface="Maven Pro"/>
                <a:sym typeface="Maven Pro"/>
              </a:rPr>
              <a:t>Relacja z klientem </a:t>
            </a:r>
            <a:endParaRPr b="0" i="0" sz="2400" u="none" cap="none" strike="noStrike">
              <a:solidFill>
                <a:schemeClr val="dk1"/>
              </a:solidFill>
              <a:latin typeface="Maven Pro"/>
              <a:ea typeface="Maven Pro"/>
              <a:cs typeface="Maven Pro"/>
              <a:sym typeface="Maven Pro"/>
            </a:endParaRPr>
          </a:p>
        </p:txBody>
      </p:sp>
      <p:sp>
        <p:nvSpPr>
          <p:cNvPr id="1581" name="Google Shape;1581;g21576fe10e9_0_47"/>
          <p:cNvSpPr/>
          <p:nvPr/>
        </p:nvSpPr>
        <p:spPr>
          <a:xfrm>
            <a:off x="0" y="0"/>
            <a:ext cx="7064325" cy="369625"/>
          </a:xfrm>
          <a:prstGeom prst="rect">
            <a:avLst/>
          </a:prstGeom>
          <a:solidFill>
            <a:srgbClr val="00B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Wskaźnik relacji z klientem [Relationship </a:t>
            </a:r>
            <a:r>
              <a:rPr b="0" i="0" lang="pl-PL" sz="1800" u="none" cap="none" strike="noStrike">
                <a:solidFill>
                  <a:srgbClr val="FFFFFF"/>
                </a:solidFill>
                <a:latin typeface="Maven Pro"/>
                <a:ea typeface="Maven Pro"/>
                <a:cs typeface="Maven Pro"/>
                <a:sym typeface="Maven Pro"/>
              </a:rPr>
              <a:t>metrics]</a:t>
            </a:r>
            <a:endParaRPr b="0" i="0" sz="1800" u="none" cap="none" strike="noStrike">
              <a:solidFill>
                <a:srgbClr val="FFFFFF"/>
              </a:solidFill>
              <a:latin typeface="Maven Pro"/>
              <a:ea typeface="Maven Pro"/>
              <a:cs typeface="Maven Pro"/>
              <a:sym typeface="Maven Pro"/>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5" name="Shape 1585"/>
        <p:cNvGrpSpPr/>
        <p:nvPr/>
      </p:nvGrpSpPr>
      <p:grpSpPr>
        <a:xfrm>
          <a:off x="0" y="0"/>
          <a:ext cx="0" cy="0"/>
          <a:chOff x="0" y="0"/>
          <a:chExt cx="0" cy="0"/>
        </a:xfrm>
      </p:grpSpPr>
      <p:sp>
        <p:nvSpPr>
          <p:cNvPr id="1586" name="Google Shape;1586;p203"/>
          <p:cNvSpPr txBox="1"/>
          <p:nvPr>
            <p:ph type="title"/>
          </p:nvPr>
        </p:nvSpPr>
        <p:spPr>
          <a:xfrm>
            <a:off x="480568" y="254001"/>
            <a:ext cx="10515600" cy="832104"/>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11111"/>
              <a:buNone/>
            </a:pPr>
            <a:r>
              <a:rPr lang="pl-PL">
                <a:latin typeface="Maven Pro"/>
                <a:ea typeface="Maven Pro"/>
                <a:cs typeface="Maven Pro"/>
                <a:sym typeface="Maven Pro"/>
              </a:rPr>
              <a:t>Dodatkowe komentarze:</a:t>
            </a:r>
            <a:br>
              <a:rPr lang="pl-PL">
                <a:latin typeface="Maven Pro"/>
                <a:ea typeface="Maven Pro"/>
                <a:cs typeface="Maven Pro"/>
                <a:sym typeface="Maven Pro"/>
              </a:rPr>
            </a:br>
            <a:endParaRPr>
              <a:latin typeface="Maven Pro"/>
              <a:ea typeface="Maven Pro"/>
              <a:cs typeface="Maven Pro"/>
              <a:sym typeface="Maven Pro"/>
            </a:endParaRPr>
          </a:p>
        </p:txBody>
      </p:sp>
      <p:sp>
        <p:nvSpPr>
          <p:cNvPr id="1587" name="Google Shape;1587;p203"/>
          <p:cNvSpPr txBox="1"/>
          <p:nvPr/>
        </p:nvSpPr>
        <p:spPr>
          <a:xfrm>
            <a:off x="480568" y="1086104"/>
            <a:ext cx="10515600" cy="2632456"/>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1200"/>
              <a:buFont typeface="Arial"/>
              <a:buNone/>
            </a:pPr>
            <a:r>
              <a:t/>
            </a:r>
            <a:endParaRPr b="0" i="0" sz="1200" u="none" cap="none" strike="noStrike">
              <a:solidFill>
                <a:srgbClr val="000000"/>
              </a:solidFill>
              <a:latin typeface="Maven Pro"/>
              <a:ea typeface="Maven Pro"/>
              <a:cs typeface="Maven Pro"/>
              <a:sym typeface="Maven Pro"/>
            </a:endParaRPr>
          </a:p>
          <a:p>
            <a:pPr indent="0" lvl="0" marL="0" marR="0" rtl="0" algn="l">
              <a:lnSpc>
                <a:spcPct val="9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Wskaźnik Lojalności – po dyskusji – rezygnujemy, gdyż trudny do uniwersalnego zdefiniowania, różnie interpretowany przez różne branże, ten aspekt można badać przez różne wskaźniki np.  zaangażowanie, lubienie, zadowolenie</a:t>
            </a:r>
            <a:endParaRPr/>
          </a:p>
          <a:p>
            <a:pPr indent="0" lvl="0" marL="0" marR="0" rtl="0" algn="l">
              <a:lnSpc>
                <a:spcPct val="9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potencjalnie bardzo pokrewny z CLV  </a:t>
            </a:r>
            <a:endParaRPr/>
          </a:p>
          <a:p>
            <a:pPr indent="0" lvl="0" marL="0" marR="0" rtl="0" algn="l">
              <a:lnSpc>
                <a:spcPct val="90000"/>
              </a:lnSpc>
              <a:spcBef>
                <a:spcPts val="0"/>
              </a:spcBef>
              <a:spcAft>
                <a:spcPts val="0"/>
              </a:spcAft>
              <a:buClr>
                <a:schemeClr val="dk1"/>
              </a:buClr>
              <a:buSzPts val="1200"/>
              <a:buFont typeface="Arial"/>
              <a:buNone/>
            </a:pPr>
            <a:r>
              <a:t/>
            </a:r>
            <a:endParaRPr b="1" i="0" sz="12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chemeClr val="dk1"/>
              </a:buClr>
              <a:buSzPts val="1200"/>
              <a:buFont typeface="Arial"/>
              <a:buNone/>
            </a:pPr>
            <a:r>
              <a:t/>
            </a:r>
            <a:endParaRPr b="1" i="0" sz="12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chemeClr val="dk1"/>
              </a:buClr>
              <a:buSzPts val="1200"/>
              <a:buFont typeface="Arial"/>
              <a:buNone/>
            </a:pPr>
            <a:r>
              <a:t/>
            </a:r>
            <a:endParaRPr b="1" i="0" sz="12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chemeClr val="dk1"/>
              </a:buClr>
              <a:buSzPts val="1200"/>
              <a:buFont typeface="Arial"/>
              <a:buNone/>
            </a:pPr>
            <a:r>
              <a:t/>
            </a:r>
            <a:endParaRPr b="1" i="0" sz="12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chemeClr val="dk1"/>
              </a:buClr>
              <a:buSzPts val="1200"/>
              <a:buFont typeface="Arial"/>
              <a:buNone/>
            </a:pPr>
            <a:r>
              <a:t/>
            </a:r>
            <a:endParaRPr b="1" i="0" sz="12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chemeClr val="dk1"/>
              </a:buClr>
              <a:buSzPts val="1200"/>
              <a:buFont typeface="Arial"/>
              <a:buNone/>
            </a:pPr>
            <a:r>
              <a:t/>
            </a:r>
            <a:endParaRPr b="1" i="0" sz="1200" u="none" cap="none" strike="noStrik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003C"/>
        </a:solidFill>
      </p:bgPr>
    </p:bg>
    <p:spTree>
      <p:nvGrpSpPr>
        <p:cNvPr id="1591" name="Shape 1591"/>
        <p:cNvGrpSpPr/>
        <p:nvPr/>
      </p:nvGrpSpPr>
      <p:grpSpPr>
        <a:xfrm>
          <a:off x="0" y="0"/>
          <a:ext cx="0" cy="0"/>
          <a:chOff x="0" y="0"/>
          <a:chExt cx="0" cy="0"/>
        </a:xfrm>
      </p:grpSpPr>
      <p:sp>
        <p:nvSpPr>
          <p:cNvPr id="1592" name="Google Shape;1592;p204"/>
          <p:cNvSpPr txBox="1"/>
          <p:nvPr>
            <p:ph idx="1" type="subTitle"/>
          </p:nvPr>
        </p:nvSpPr>
        <p:spPr>
          <a:xfrm>
            <a:off x="378627" y="6205926"/>
            <a:ext cx="6568965" cy="470771"/>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dk1"/>
              </a:buClr>
              <a:buSzPts val="2400"/>
              <a:buNone/>
            </a:pPr>
            <a:r>
              <a:rPr lang="pl-PL" sz="1050">
                <a:solidFill>
                  <a:schemeClr val="lt1"/>
                </a:solidFill>
                <a:latin typeface="Arial"/>
                <a:ea typeface="Arial"/>
                <a:cs typeface="Arial"/>
                <a:sym typeface="Arial"/>
              </a:rPr>
              <a:t>Warszawa, czerwiec 2024</a:t>
            </a:r>
            <a:endParaRPr sz="1050">
              <a:solidFill>
                <a:schemeClr val="lt1"/>
              </a:solidFill>
              <a:latin typeface="Arial"/>
              <a:ea typeface="Arial"/>
              <a:cs typeface="Arial"/>
              <a:sym typeface="Arial"/>
            </a:endParaRPr>
          </a:p>
        </p:txBody>
      </p:sp>
      <p:pic>
        <p:nvPicPr>
          <p:cNvPr id="1593" name="Google Shape;1593;p204"/>
          <p:cNvPicPr preferRelativeResize="0"/>
          <p:nvPr/>
        </p:nvPicPr>
        <p:blipFill rotWithShape="1">
          <a:blip r:embed="rId3">
            <a:alphaModFix/>
          </a:blip>
          <a:srcRect b="0" l="0" r="0" t="0"/>
          <a:stretch/>
        </p:blipFill>
        <p:spPr>
          <a:xfrm>
            <a:off x="0" y="181303"/>
            <a:ext cx="12192000" cy="4204138"/>
          </a:xfrm>
          <a:prstGeom prst="rect">
            <a:avLst/>
          </a:prstGeom>
          <a:noFill/>
          <a:ln>
            <a:noFill/>
          </a:ln>
        </p:spPr>
      </p:pic>
      <p:pic>
        <p:nvPicPr>
          <p:cNvPr id="1594" name="Google Shape;1594;p204"/>
          <p:cNvPicPr preferRelativeResize="0"/>
          <p:nvPr/>
        </p:nvPicPr>
        <p:blipFill rotWithShape="1">
          <a:blip r:embed="rId4">
            <a:alphaModFix/>
          </a:blip>
          <a:srcRect b="0" l="0" r="0" t="0"/>
          <a:stretch/>
        </p:blipFill>
        <p:spPr>
          <a:xfrm>
            <a:off x="7792122" y="5590932"/>
            <a:ext cx="4021251" cy="1036193"/>
          </a:xfrm>
          <a:prstGeom prst="rect">
            <a:avLst/>
          </a:prstGeom>
          <a:noFill/>
          <a:ln>
            <a:noFill/>
          </a:ln>
        </p:spPr>
      </p:pic>
      <p:sp>
        <p:nvSpPr>
          <p:cNvPr id="1595" name="Google Shape;1595;p204"/>
          <p:cNvSpPr txBox="1"/>
          <p:nvPr/>
        </p:nvSpPr>
        <p:spPr>
          <a:xfrm>
            <a:off x="273925" y="3149117"/>
            <a:ext cx="8122529" cy="107717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Załącznik</a:t>
            </a:r>
            <a:endParaRPr b="0" i="0" sz="3200" u="none" cap="none" strike="noStrike">
              <a:solidFill>
                <a:srgbClr val="FFFFFF"/>
              </a:solidFill>
              <a:latin typeface="Arial"/>
              <a:ea typeface="Arial"/>
              <a:cs typeface="Arial"/>
              <a:sym typeface="Arial"/>
            </a:endParaRPr>
          </a:p>
        </p:txBody>
      </p:sp>
      <p:sp>
        <p:nvSpPr>
          <p:cNvPr id="1596" name="Google Shape;1596;p2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l-PL"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0" name="Shape 1600"/>
        <p:cNvGrpSpPr/>
        <p:nvPr/>
      </p:nvGrpSpPr>
      <p:grpSpPr>
        <a:xfrm>
          <a:off x="0" y="0"/>
          <a:ext cx="0" cy="0"/>
          <a:chOff x="0" y="0"/>
          <a:chExt cx="0" cy="0"/>
        </a:xfrm>
      </p:grpSpPr>
      <p:sp>
        <p:nvSpPr>
          <p:cNvPr id="1601" name="Google Shape;1601;p41"/>
          <p:cNvSpPr txBox="1"/>
          <p:nvPr>
            <p:ph idx="1" type="body"/>
          </p:nvPr>
        </p:nvSpPr>
        <p:spPr>
          <a:xfrm>
            <a:off x="6277778" y="1004995"/>
            <a:ext cx="5108029" cy="3464691"/>
          </a:xfrm>
          <a:prstGeom prst="rect">
            <a:avLst/>
          </a:prstGeom>
          <a:noFill/>
          <a:ln>
            <a:noFill/>
          </a:ln>
        </p:spPr>
        <p:txBody>
          <a:bodyPr anchorCtr="0" anchor="t" bIns="0" lIns="0" spcFirstLastPara="1" rIns="0" wrap="square" tIns="0">
            <a:noAutofit/>
          </a:bodyPr>
          <a:lstStyle/>
          <a:p>
            <a:pPr indent="-342900" lvl="0" marL="368300" rtl="0" algn="l">
              <a:lnSpc>
                <a:spcPct val="90000"/>
              </a:lnSpc>
              <a:spcBef>
                <a:spcPts val="1000"/>
              </a:spcBef>
              <a:spcAft>
                <a:spcPts val="0"/>
              </a:spcAft>
              <a:buClr>
                <a:schemeClr val="lt1"/>
              </a:buClr>
              <a:buSzPts val="3200"/>
              <a:buFont typeface="Arial"/>
              <a:buChar char="•"/>
            </a:pPr>
            <a:r>
              <a:rPr lang="pl-PL" sz="1800"/>
              <a:t>Konieczność przystosowania do polskiego rynku – uspójnienie, uaktualnienie terminów i definicji oraz uzupełnienie o nowe wskaźniki</a:t>
            </a:r>
            <a:endParaRPr/>
          </a:p>
          <a:p>
            <a:pPr indent="-342900" lvl="0" marL="368300" rtl="0" algn="l">
              <a:lnSpc>
                <a:spcPct val="90000"/>
              </a:lnSpc>
              <a:spcBef>
                <a:spcPts val="2800"/>
              </a:spcBef>
              <a:spcAft>
                <a:spcPts val="0"/>
              </a:spcAft>
              <a:buClr>
                <a:schemeClr val="lt1"/>
              </a:buClr>
              <a:buSzPts val="3200"/>
              <a:buFont typeface="Arial"/>
              <a:buChar char="•"/>
            </a:pPr>
            <a:r>
              <a:rPr lang="pl-PL" sz="1800"/>
              <a:t>Nie zakłada filtrów na branże</a:t>
            </a:r>
            <a:endParaRPr/>
          </a:p>
          <a:p>
            <a:pPr indent="-342900" lvl="0" marL="368300" rtl="0" algn="l">
              <a:lnSpc>
                <a:spcPct val="90000"/>
              </a:lnSpc>
              <a:spcBef>
                <a:spcPts val="2800"/>
              </a:spcBef>
              <a:spcAft>
                <a:spcPts val="0"/>
              </a:spcAft>
              <a:buClr>
                <a:schemeClr val="lt1"/>
              </a:buClr>
              <a:buSzPts val="3200"/>
              <a:buFont typeface="Arial"/>
              <a:buChar char="•"/>
            </a:pPr>
            <a:r>
              <a:rPr lang="pl-PL" sz="1800"/>
              <a:t>Konieczność aktualizacji – obecnie model zakłada aktualizację certyfikatu co 4 lata, co może okazać się niewystarczające</a:t>
            </a:r>
            <a:endParaRPr/>
          </a:p>
          <a:p>
            <a:pPr indent="-342900" lvl="0" marL="368300" rtl="0" algn="l">
              <a:lnSpc>
                <a:spcPct val="90000"/>
              </a:lnSpc>
              <a:spcBef>
                <a:spcPts val="2800"/>
              </a:spcBef>
              <a:spcAft>
                <a:spcPts val="0"/>
              </a:spcAft>
              <a:buClr>
                <a:schemeClr val="lt1"/>
              </a:buClr>
              <a:buSzPts val="3200"/>
              <a:buFont typeface="Arial"/>
              <a:buChar char="•"/>
            </a:pPr>
            <a:r>
              <a:rPr lang="pl-PL" sz="1800"/>
              <a:t>Brakuje wskaźników e-commerce i digitalowych</a:t>
            </a:r>
            <a:endParaRPr/>
          </a:p>
          <a:p>
            <a:pPr indent="-139700" lvl="0" marL="368300" rtl="0" algn="l">
              <a:lnSpc>
                <a:spcPct val="90000"/>
              </a:lnSpc>
              <a:spcBef>
                <a:spcPts val="2800"/>
              </a:spcBef>
              <a:spcAft>
                <a:spcPts val="0"/>
              </a:spcAft>
              <a:buClr>
                <a:schemeClr val="lt1"/>
              </a:buClr>
              <a:buSzPts val="3200"/>
              <a:buFont typeface="Arial"/>
              <a:buNone/>
            </a:pPr>
            <a:r>
              <a:t/>
            </a:r>
            <a:endParaRPr sz="1800"/>
          </a:p>
          <a:p>
            <a:pPr indent="-139700" lvl="0" marL="368300" rtl="0" algn="l">
              <a:lnSpc>
                <a:spcPct val="90000"/>
              </a:lnSpc>
              <a:spcBef>
                <a:spcPts val="1000"/>
              </a:spcBef>
              <a:spcAft>
                <a:spcPts val="0"/>
              </a:spcAft>
              <a:buSzPts val="3200"/>
              <a:buFont typeface="Arial"/>
              <a:buNone/>
            </a:pPr>
            <a:r>
              <a:t/>
            </a:r>
            <a:endParaRPr sz="1800"/>
          </a:p>
        </p:txBody>
      </p:sp>
      <p:sp>
        <p:nvSpPr>
          <p:cNvPr id="1602" name="Google Shape;1602;p41"/>
          <p:cNvSpPr txBox="1"/>
          <p:nvPr>
            <p:ph idx="2" type="body"/>
          </p:nvPr>
        </p:nvSpPr>
        <p:spPr>
          <a:xfrm>
            <a:off x="286438" y="1078727"/>
            <a:ext cx="5108029" cy="3464691"/>
          </a:xfrm>
          <a:prstGeom prst="rect">
            <a:avLst/>
          </a:prstGeom>
          <a:noFill/>
          <a:ln>
            <a:noFill/>
          </a:ln>
        </p:spPr>
        <p:txBody>
          <a:bodyPr anchorCtr="0" anchor="t" bIns="0" lIns="0" spcFirstLastPara="1" rIns="0" wrap="square" tIns="0">
            <a:noAutofit/>
          </a:bodyPr>
          <a:lstStyle/>
          <a:p>
            <a:pPr indent="-342900" lvl="0" marL="368300" rtl="0" algn="l">
              <a:lnSpc>
                <a:spcPct val="90000"/>
              </a:lnSpc>
              <a:spcBef>
                <a:spcPts val="1000"/>
              </a:spcBef>
              <a:spcAft>
                <a:spcPts val="0"/>
              </a:spcAft>
              <a:buSzPts val="3200"/>
              <a:buFont typeface="Arial"/>
              <a:buChar char="•"/>
            </a:pPr>
            <a:r>
              <a:rPr lang="pl-PL" sz="1800"/>
              <a:t>Model z dojrzałego rynku, z dłuższą historią reklamową, będący tam standardem</a:t>
            </a:r>
            <a:endParaRPr/>
          </a:p>
          <a:p>
            <a:pPr indent="-342900" lvl="0" marL="368300" rtl="0" algn="l">
              <a:lnSpc>
                <a:spcPct val="90000"/>
              </a:lnSpc>
              <a:spcBef>
                <a:spcPts val="2800"/>
              </a:spcBef>
              <a:spcAft>
                <a:spcPts val="0"/>
              </a:spcAft>
              <a:buSzPts val="3200"/>
              <a:buFont typeface="Arial"/>
              <a:buChar char="•"/>
            </a:pPr>
            <a:r>
              <a:rPr lang="pl-PL" sz="1800"/>
              <a:t>Przemyślany, ustrukturyzowany, holistyczny, dobrze osadzony w biznesie, z widocznymi przepływami w pionie i w poziomie</a:t>
            </a:r>
            <a:endParaRPr/>
          </a:p>
          <a:p>
            <a:pPr indent="-342900" lvl="0" marL="368300" rtl="0" algn="l">
              <a:lnSpc>
                <a:spcPct val="90000"/>
              </a:lnSpc>
              <a:spcBef>
                <a:spcPts val="2800"/>
              </a:spcBef>
              <a:spcAft>
                <a:spcPts val="0"/>
              </a:spcAft>
              <a:buSzPts val="3200"/>
              <a:buFont typeface="Arial"/>
              <a:buChar char="•"/>
            </a:pPr>
            <a:r>
              <a:rPr lang="pl-PL" sz="1800"/>
              <a:t>Elastyczny, zostawia miejsce na adekwatność, dobór właściwy dla danego biznesu/branży</a:t>
            </a:r>
            <a:endParaRPr/>
          </a:p>
          <a:p>
            <a:pPr indent="-342900" lvl="0" marL="368300" rtl="0" algn="l">
              <a:lnSpc>
                <a:spcPct val="90000"/>
              </a:lnSpc>
              <a:spcBef>
                <a:spcPts val="2800"/>
              </a:spcBef>
              <a:spcAft>
                <a:spcPts val="0"/>
              </a:spcAft>
              <a:buSzPts val="3200"/>
              <a:buFont typeface="Arial"/>
              <a:buChar char="•"/>
            </a:pPr>
            <a:r>
              <a:rPr lang="pl-PL" sz="1800"/>
              <a:t>Uniwersalne wskaźniki – mówią jak mierzyć i co mierzyć, ale nie sugerują jaki powinien być wynik</a:t>
            </a:r>
            <a:endParaRPr/>
          </a:p>
          <a:p>
            <a:pPr indent="-342900" lvl="0" marL="368300" rtl="0" algn="l">
              <a:lnSpc>
                <a:spcPct val="90000"/>
              </a:lnSpc>
              <a:spcBef>
                <a:spcPts val="2800"/>
              </a:spcBef>
              <a:spcAft>
                <a:spcPts val="0"/>
              </a:spcAft>
              <a:buSzPts val="3200"/>
              <a:buFont typeface="Arial"/>
              <a:buChar char="•"/>
            </a:pPr>
            <a:r>
              <a:rPr lang="pl-PL" sz="1800"/>
              <a:t>Baza wyjściowa do zdefiniowania standardu rynkowego</a:t>
            </a:r>
            <a:endParaRPr/>
          </a:p>
          <a:p>
            <a:pPr indent="-139700" lvl="0" marL="368300" rtl="0" algn="l">
              <a:lnSpc>
                <a:spcPct val="90000"/>
              </a:lnSpc>
              <a:spcBef>
                <a:spcPts val="2800"/>
              </a:spcBef>
              <a:spcAft>
                <a:spcPts val="0"/>
              </a:spcAft>
              <a:buSzPts val="3200"/>
              <a:buFont typeface="Arial"/>
              <a:buNone/>
            </a:pPr>
            <a:r>
              <a:t/>
            </a:r>
            <a:endParaRPr sz="1800"/>
          </a:p>
          <a:p>
            <a:pPr indent="-139700" lvl="0" marL="368300" rtl="0" algn="l">
              <a:lnSpc>
                <a:spcPct val="90000"/>
              </a:lnSpc>
              <a:spcBef>
                <a:spcPts val="1000"/>
              </a:spcBef>
              <a:spcAft>
                <a:spcPts val="0"/>
              </a:spcAft>
              <a:buSzPts val="3200"/>
              <a:buFont typeface="Arial"/>
              <a:buNone/>
            </a:pPr>
            <a:r>
              <a:t/>
            </a:r>
            <a:endParaRPr/>
          </a:p>
        </p:txBody>
      </p:sp>
      <p:sp>
        <p:nvSpPr>
          <p:cNvPr id="1603" name="Google Shape;1603;p41"/>
          <p:cNvSpPr txBox="1"/>
          <p:nvPr/>
        </p:nvSpPr>
        <p:spPr>
          <a:xfrm>
            <a:off x="286438" y="209321"/>
            <a:ext cx="414234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pl-PL" sz="2400" u="none" cap="none" strike="noStrike">
                <a:solidFill>
                  <a:srgbClr val="000000"/>
                </a:solidFill>
                <a:latin typeface="Arial"/>
                <a:ea typeface="Arial"/>
                <a:cs typeface="Arial"/>
                <a:sym typeface="Arial"/>
              </a:rPr>
              <a:t>Zalety Modelu Szwedzkiego:</a:t>
            </a:r>
            <a:endParaRPr b="0" i="0" sz="1400" u="none" cap="none" strike="noStrike">
              <a:solidFill>
                <a:srgbClr val="000000"/>
              </a:solidFill>
              <a:latin typeface="Arial"/>
              <a:ea typeface="Arial"/>
              <a:cs typeface="Arial"/>
              <a:sym typeface="Arial"/>
            </a:endParaRPr>
          </a:p>
        </p:txBody>
      </p:sp>
      <p:sp>
        <p:nvSpPr>
          <p:cNvPr id="1604" name="Google Shape;1604;p41"/>
          <p:cNvSpPr txBox="1"/>
          <p:nvPr/>
        </p:nvSpPr>
        <p:spPr>
          <a:xfrm>
            <a:off x="6277778" y="197261"/>
            <a:ext cx="414234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pl-PL" sz="2400" u="none" cap="none" strike="noStrike">
                <a:solidFill>
                  <a:schemeClr val="lt1"/>
                </a:solidFill>
                <a:latin typeface="Arial"/>
                <a:ea typeface="Arial"/>
                <a:cs typeface="Arial"/>
                <a:sym typeface="Arial"/>
              </a:rPr>
              <a:t>Wady:</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8" name="Shape 1608"/>
        <p:cNvGrpSpPr/>
        <p:nvPr/>
      </p:nvGrpSpPr>
      <p:grpSpPr>
        <a:xfrm>
          <a:off x="0" y="0"/>
          <a:ext cx="0" cy="0"/>
          <a:chOff x="0" y="0"/>
          <a:chExt cx="0" cy="0"/>
        </a:xfrm>
      </p:grpSpPr>
      <p:pic>
        <p:nvPicPr>
          <p:cNvPr id="1609" name="Google Shape;1609;p42"/>
          <p:cNvPicPr preferRelativeResize="0"/>
          <p:nvPr/>
        </p:nvPicPr>
        <p:blipFill rotWithShape="1">
          <a:blip r:embed="rId3">
            <a:alphaModFix/>
          </a:blip>
          <a:srcRect b="0" l="0" r="0" t="0"/>
          <a:stretch/>
        </p:blipFill>
        <p:spPr>
          <a:xfrm>
            <a:off x="0" y="3795747"/>
            <a:ext cx="12192000" cy="3062253"/>
          </a:xfrm>
          <a:prstGeom prst="rect">
            <a:avLst/>
          </a:prstGeom>
          <a:noFill/>
          <a:ln>
            <a:noFill/>
          </a:ln>
        </p:spPr>
      </p:pic>
      <p:sp>
        <p:nvSpPr>
          <p:cNvPr id="1610" name="Google Shape;1610;p42"/>
          <p:cNvSpPr/>
          <p:nvPr/>
        </p:nvSpPr>
        <p:spPr>
          <a:xfrm>
            <a:off x="610574" y="667064"/>
            <a:ext cx="3223966" cy="296618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11" name="Google Shape;1611;p42"/>
          <p:cNvSpPr/>
          <p:nvPr/>
        </p:nvSpPr>
        <p:spPr>
          <a:xfrm>
            <a:off x="4466137" y="667063"/>
            <a:ext cx="3223966" cy="296618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12" name="Google Shape;1612;p42"/>
          <p:cNvSpPr/>
          <p:nvPr/>
        </p:nvSpPr>
        <p:spPr>
          <a:xfrm>
            <a:off x="8406542" y="667063"/>
            <a:ext cx="3223966" cy="296618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13" name="Google Shape;1613;p42"/>
          <p:cNvSpPr/>
          <p:nvPr/>
        </p:nvSpPr>
        <p:spPr>
          <a:xfrm>
            <a:off x="610574" y="3710324"/>
            <a:ext cx="3223966" cy="296618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14" name="Google Shape;1614;p42"/>
          <p:cNvSpPr/>
          <p:nvPr/>
        </p:nvSpPr>
        <p:spPr>
          <a:xfrm>
            <a:off x="4466137" y="3710324"/>
            <a:ext cx="3223966" cy="296618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15" name="Google Shape;1615;p42"/>
          <p:cNvSpPr/>
          <p:nvPr/>
        </p:nvSpPr>
        <p:spPr>
          <a:xfrm>
            <a:off x="8406542" y="3698962"/>
            <a:ext cx="3223966" cy="296618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16" name="Google Shape;1616;p42"/>
          <p:cNvSpPr txBox="1"/>
          <p:nvPr/>
        </p:nvSpPr>
        <p:spPr>
          <a:xfrm>
            <a:off x="733122" y="809334"/>
            <a:ext cx="268663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pl-PL" sz="1800" u="none" cap="none" strike="noStrike">
                <a:solidFill>
                  <a:schemeClr val="lt1"/>
                </a:solidFill>
                <a:latin typeface="Arial"/>
                <a:ea typeface="Arial"/>
                <a:cs typeface="Arial"/>
                <a:sym typeface="Arial"/>
              </a:rPr>
              <a:t>Media/Investments</a:t>
            </a:r>
            <a:endParaRPr b="0" i="0" sz="1400" u="none" cap="none" strike="noStrike">
              <a:solidFill>
                <a:srgbClr val="000000"/>
              </a:solidFill>
              <a:latin typeface="Arial"/>
              <a:ea typeface="Arial"/>
              <a:cs typeface="Arial"/>
              <a:sym typeface="Arial"/>
            </a:endParaRPr>
          </a:p>
        </p:txBody>
      </p:sp>
      <p:sp>
        <p:nvSpPr>
          <p:cNvPr id="1617" name="Google Shape;1617;p42"/>
          <p:cNvSpPr txBox="1"/>
          <p:nvPr/>
        </p:nvSpPr>
        <p:spPr>
          <a:xfrm>
            <a:off x="733121" y="1590898"/>
            <a:ext cx="2686639" cy="18158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chemeClr val="lt1"/>
                </a:solidFill>
                <a:latin typeface="Arial"/>
                <a:ea typeface="Arial"/>
                <a:cs typeface="Arial"/>
                <a:sym typeface="Arial"/>
              </a:rPr>
              <a:t>Obszar trudniejszy dla biznesów B2B, start-upów, małych firm, branży alkoholowej ze względu na ograniczone wydatki mediowe oraz aspekty prawne, które ograniczają takie branże jak alkohole lub pharma</a:t>
            </a:r>
            <a:endParaRPr b="0" i="0" sz="1400" u="none" cap="none" strike="noStrike">
              <a:solidFill>
                <a:schemeClr val="lt1"/>
              </a:solidFill>
              <a:latin typeface="Arial"/>
              <a:ea typeface="Arial"/>
              <a:cs typeface="Arial"/>
              <a:sym typeface="Arial"/>
            </a:endParaRPr>
          </a:p>
        </p:txBody>
      </p:sp>
      <p:sp>
        <p:nvSpPr>
          <p:cNvPr id="1618" name="Google Shape;1618;p42"/>
          <p:cNvSpPr txBox="1"/>
          <p:nvPr/>
        </p:nvSpPr>
        <p:spPr>
          <a:xfrm>
            <a:off x="4550979" y="809334"/>
            <a:ext cx="268663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pl-PL" sz="1800" u="none" cap="none" strike="noStrike">
                <a:solidFill>
                  <a:schemeClr val="lt1"/>
                </a:solidFill>
                <a:latin typeface="Arial"/>
                <a:ea typeface="Arial"/>
                <a:cs typeface="Arial"/>
                <a:sym typeface="Arial"/>
              </a:rPr>
              <a:t>Digital Metrics</a:t>
            </a:r>
            <a:endParaRPr b="0" i="0" sz="1400" u="none" cap="none" strike="noStrike">
              <a:solidFill>
                <a:srgbClr val="000000"/>
              </a:solidFill>
              <a:latin typeface="Arial"/>
              <a:ea typeface="Arial"/>
              <a:cs typeface="Arial"/>
              <a:sym typeface="Arial"/>
            </a:endParaRPr>
          </a:p>
        </p:txBody>
      </p:sp>
      <p:sp>
        <p:nvSpPr>
          <p:cNvPr id="1619" name="Google Shape;1619;p42"/>
          <p:cNvSpPr txBox="1"/>
          <p:nvPr/>
        </p:nvSpPr>
        <p:spPr>
          <a:xfrm>
            <a:off x="4550979" y="1590898"/>
            <a:ext cx="279912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chemeClr val="lt1"/>
                </a:solidFill>
                <a:latin typeface="Arial"/>
                <a:ea typeface="Arial"/>
                <a:cs typeface="Arial"/>
                <a:sym typeface="Arial"/>
              </a:rPr>
              <a:t>Istotność obszaru zależna od branży, typu i celu kampanii</a:t>
            </a:r>
            <a:endParaRPr b="0" i="0" sz="1400" u="none" cap="none" strike="noStrike">
              <a:solidFill>
                <a:srgbClr val="000000"/>
              </a:solidFill>
              <a:latin typeface="Arial"/>
              <a:ea typeface="Arial"/>
              <a:cs typeface="Arial"/>
              <a:sym typeface="Arial"/>
            </a:endParaRPr>
          </a:p>
        </p:txBody>
      </p:sp>
      <p:sp>
        <p:nvSpPr>
          <p:cNvPr id="1620" name="Google Shape;1620;p42"/>
          <p:cNvSpPr txBox="1"/>
          <p:nvPr/>
        </p:nvSpPr>
        <p:spPr>
          <a:xfrm>
            <a:off x="8511808" y="809334"/>
            <a:ext cx="268663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pl-PL" sz="1800" u="none" cap="none" strike="noStrike">
                <a:solidFill>
                  <a:schemeClr val="lt1"/>
                </a:solidFill>
                <a:latin typeface="Arial"/>
                <a:ea typeface="Arial"/>
                <a:cs typeface="Arial"/>
                <a:sym typeface="Arial"/>
              </a:rPr>
              <a:t>Campaign Metrics</a:t>
            </a:r>
            <a:endParaRPr b="0" i="0" sz="1400" u="none" cap="none" strike="noStrike">
              <a:solidFill>
                <a:srgbClr val="000000"/>
              </a:solidFill>
              <a:latin typeface="Arial"/>
              <a:ea typeface="Arial"/>
              <a:cs typeface="Arial"/>
              <a:sym typeface="Arial"/>
            </a:endParaRPr>
          </a:p>
        </p:txBody>
      </p:sp>
      <p:sp>
        <p:nvSpPr>
          <p:cNvPr id="1621" name="Google Shape;1621;p42"/>
          <p:cNvSpPr txBox="1"/>
          <p:nvPr/>
        </p:nvSpPr>
        <p:spPr>
          <a:xfrm>
            <a:off x="8511808" y="1590898"/>
            <a:ext cx="2810000" cy="160043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chemeClr val="lt1"/>
                </a:solidFill>
                <a:latin typeface="Arial"/>
                <a:ea typeface="Arial"/>
                <a:cs typeface="Arial"/>
                <a:sym typeface="Arial"/>
              </a:rPr>
              <a:t>Ważny obszar, jednak dane do analizy pozyskiwane mogą być jedynie w formie dedykowanych badań, wobec czego istnieje potrzeba ustalenia benchmarków. Obszar nierozłączny z Brand Metrics</a:t>
            </a:r>
            <a:endParaRPr b="0" i="0" sz="1400" u="none" cap="none" strike="noStrike">
              <a:solidFill>
                <a:schemeClr val="lt1"/>
              </a:solidFill>
              <a:latin typeface="Arial"/>
              <a:ea typeface="Arial"/>
              <a:cs typeface="Arial"/>
              <a:sym typeface="Arial"/>
            </a:endParaRPr>
          </a:p>
        </p:txBody>
      </p:sp>
      <p:sp>
        <p:nvSpPr>
          <p:cNvPr id="1622" name="Google Shape;1622;p42"/>
          <p:cNvSpPr txBox="1"/>
          <p:nvPr/>
        </p:nvSpPr>
        <p:spPr>
          <a:xfrm>
            <a:off x="733122" y="3800691"/>
            <a:ext cx="268663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pl-PL" sz="1800" u="none" cap="none" strike="noStrike">
                <a:solidFill>
                  <a:schemeClr val="lt1"/>
                </a:solidFill>
                <a:latin typeface="Arial"/>
                <a:ea typeface="Arial"/>
                <a:cs typeface="Arial"/>
                <a:sym typeface="Arial"/>
              </a:rPr>
              <a:t>Brand Metrics</a:t>
            </a:r>
            <a:endParaRPr b="0" i="0" sz="1400" u="none" cap="none" strike="noStrike">
              <a:solidFill>
                <a:srgbClr val="000000"/>
              </a:solidFill>
              <a:latin typeface="Arial"/>
              <a:ea typeface="Arial"/>
              <a:cs typeface="Arial"/>
              <a:sym typeface="Arial"/>
            </a:endParaRPr>
          </a:p>
        </p:txBody>
      </p:sp>
      <p:sp>
        <p:nvSpPr>
          <p:cNvPr id="1623" name="Google Shape;1623;p42"/>
          <p:cNvSpPr txBox="1"/>
          <p:nvPr/>
        </p:nvSpPr>
        <p:spPr>
          <a:xfrm>
            <a:off x="733122" y="4312293"/>
            <a:ext cx="244154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chemeClr val="lt1"/>
                </a:solidFill>
                <a:latin typeface="Arial"/>
                <a:ea typeface="Arial"/>
                <a:cs typeface="Arial"/>
                <a:sym typeface="Arial"/>
              </a:rPr>
              <a:t>Obszar istotny dla każdej branży.</a:t>
            </a:r>
            <a:endParaRPr b="0" i="0" sz="1400" u="none" cap="none" strike="noStrike">
              <a:solidFill>
                <a:srgbClr val="000000"/>
              </a:solidFill>
              <a:latin typeface="Arial"/>
              <a:ea typeface="Arial"/>
              <a:cs typeface="Arial"/>
              <a:sym typeface="Arial"/>
            </a:endParaRPr>
          </a:p>
        </p:txBody>
      </p:sp>
      <p:sp>
        <p:nvSpPr>
          <p:cNvPr id="1624" name="Google Shape;1624;p42"/>
          <p:cNvSpPr txBox="1"/>
          <p:nvPr/>
        </p:nvSpPr>
        <p:spPr>
          <a:xfrm>
            <a:off x="4550979" y="3817834"/>
            <a:ext cx="268663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pl-PL" sz="1800" u="none" cap="none" strike="noStrike">
                <a:solidFill>
                  <a:schemeClr val="lt1"/>
                </a:solidFill>
                <a:latin typeface="Arial"/>
                <a:ea typeface="Arial"/>
                <a:cs typeface="Arial"/>
                <a:sym typeface="Arial"/>
              </a:rPr>
              <a:t>Business Metrics</a:t>
            </a:r>
            <a:endParaRPr b="0" i="0" sz="1400" u="none" cap="none" strike="noStrike">
              <a:solidFill>
                <a:srgbClr val="000000"/>
              </a:solidFill>
              <a:latin typeface="Arial"/>
              <a:ea typeface="Arial"/>
              <a:cs typeface="Arial"/>
              <a:sym typeface="Arial"/>
            </a:endParaRPr>
          </a:p>
        </p:txBody>
      </p:sp>
      <p:sp>
        <p:nvSpPr>
          <p:cNvPr id="1625" name="Google Shape;1625;p42"/>
          <p:cNvSpPr txBox="1"/>
          <p:nvPr/>
        </p:nvSpPr>
        <p:spPr>
          <a:xfrm>
            <a:off x="4550979" y="4291903"/>
            <a:ext cx="244154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chemeClr val="lt1"/>
                </a:solidFill>
                <a:latin typeface="Arial"/>
                <a:ea typeface="Arial"/>
                <a:cs typeface="Arial"/>
                <a:sym typeface="Arial"/>
              </a:rPr>
              <a:t>Najważniejszy obszar, istotny dla każdej branży.</a:t>
            </a:r>
            <a:endParaRPr b="0" i="0" sz="1400" u="none" cap="none" strike="noStrike">
              <a:solidFill>
                <a:srgbClr val="000000"/>
              </a:solidFill>
              <a:latin typeface="Arial"/>
              <a:ea typeface="Arial"/>
              <a:cs typeface="Arial"/>
              <a:sym typeface="Arial"/>
            </a:endParaRPr>
          </a:p>
        </p:txBody>
      </p:sp>
      <p:sp>
        <p:nvSpPr>
          <p:cNvPr id="1626" name="Google Shape;1626;p42"/>
          <p:cNvSpPr txBox="1"/>
          <p:nvPr/>
        </p:nvSpPr>
        <p:spPr>
          <a:xfrm>
            <a:off x="8489194" y="3710324"/>
            <a:ext cx="268663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pl-PL" sz="1800" u="none" cap="none" strike="noStrike">
                <a:solidFill>
                  <a:schemeClr val="lt1"/>
                </a:solidFill>
                <a:latin typeface="Arial"/>
                <a:ea typeface="Arial"/>
                <a:cs typeface="Arial"/>
                <a:sym typeface="Arial"/>
              </a:rPr>
              <a:t>Relationship Metrics</a:t>
            </a:r>
            <a:endParaRPr b="0" i="0" sz="1400" u="none" cap="none" strike="noStrike">
              <a:solidFill>
                <a:srgbClr val="000000"/>
              </a:solidFill>
              <a:latin typeface="Arial"/>
              <a:ea typeface="Arial"/>
              <a:cs typeface="Arial"/>
              <a:sym typeface="Arial"/>
            </a:endParaRPr>
          </a:p>
        </p:txBody>
      </p:sp>
      <p:sp>
        <p:nvSpPr>
          <p:cNvPr id="1627" name="Google Shape;1627;p42"/>
          <p:cNvSpPr txBox="1"/>
          <p:nvPr/>
        </p:nvSpPr>
        <p:spPr>
          <a:xfrm>
            <a:off x="8489193" y="4184393"/>
            <a:ext cx="2686639"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chemeClr val="lt1"/>
                </a:solidFill>
                <a:latin typeface="Arial"/>
                <a:ea typeface="Arial"/>
                <a:cs typeface="Arial"/>
                <a:sym typeface="Arial"/>
              </a:rPr>
              <a:t>Obszar istotny dla wszystkich branż, choć można zastanowić się nad wprowadzeniem optyki na customer i consumer.</a:t>
            </a:r>
            <a:endParaRPr b="0" i="0" sz="1400" u="none" cap="none" strike="noStrike">
              <a:solidFill>
                <a:srgbClr val="000000"/>
              </a:solidFill>
              <a:latin typeface="Arial"/>
              <a:ea typeface="Arial"/>
              <a:cs typeface="Arial"/>
              <a:sym typeface="Arial"/>
            </a:endParaRPr>
          </a:p>
        </p:txBody>
      </p:sp>
      <p:sp>
        <p:nvSpPr>
          <p:cNvPr id="1628" name="Google Shape;1628;p42"/>
          <p:cNvSpPr txBox="1"/>
          <p:nvPr>
            <p:ph idx="1" type="body"/>
          </p:nvPr>
        </p:nvSpPr>
        <p:spPr>
          <a:xfrm>
            <a:off x="398191" y="109170"/>
            <a:ext cx="12734335" cy="752812"/>
          </a:xfrm>
          <a:prstGeom prst="rect">
            <a:avLst/>
          </a:prstGeom>
          <a:noFill/>
          <a:ln>
            <a:noFill/>
          </a:ln>
        </p:spPr>
        <p:txBody>
          <a:bodyPr anchorCtr="0" anchor="t" bIns="0" lIns="0" spcFirstLastPara="1" rIns="0" wrap="square" tIns="0">
            <a:noAutofit/>
          </a:bodyPr>
          <a:lstStyle/>
          <a:p>
            <a:pPr indent="0" lvl="0" marL="25400" rtl="0" algn="l">
              <a:lnSpc>
                <a:spcPct val="90000"/>
              </a:lnSpc>
              <a:spcBef>
                <a:spcPts val="1000"/>
              </a:spcBef>
              <a:spcAft>
                <a:spcPts val="0"/>
              </a:spcAft>
              <a:buClr>
                <a:schemeClr val="dk1"/>
              </a:buClr>
              <a:buSzPts val="3200"/>
              <a:buNone/>
            </a:pPr>
            <a:r>
              <a:rPr lang="pl-PL"/>
              <a:t>Zadanie: Jaka jest waga każdego z 6 obszarów ze względu na różne kategorie produktowe?</a:t>
            </a:r>
            <a:endParaRPr/>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2" name="Shape 1632"/>
        <p:cNvGrpSpPr/>
        <p:nvPr/>
      </p:nvGrpSpPr>
      <p:grpSpPr>
        <a:xfrm>
          <a:off x="0" y="0"/>
          <a:ext cx="0" cy="0"/>
          <a:chOff x="0" y="0"/>
          <a:chExt cx="0" cy="0"/>
        </a:xfrm>
      </p:grpSpPr>
      <p:sp>
        <p:nvSpPr>
          <p:cNvPr id="1633" name="Google Shape;1633;p43"/>
          <p:cNvSpPr/>
          <p:nvPr/>
        </p:nvSpPr>
        <p:spPr>
          <a:xfrm>
            <a:off x="8049656" y="0"/>
            <a:ext cx="4142343"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34" name="Google Shape;1634;p43"/>
          <p:cNvSpPr txBox="1"/>
          <p:nvPr>
            <p:ph idx="1" type="body"/>
          </p:nvPr>
        </p:nvSpPr>
        <p:spPr>
          <a:xfrm>
            <a:off x="286438" y="1431120"/>
            <a:ext cx="3855907" cy="5803416"/>
          </a:xfrm>
          <a:prstGeom prst="rect">
            <a:avLst/>
          </a:prstGeom>
          <a:noFill/>
          <a:ln>
            <a:noFill/>
          </a:ln>
        </p:spPr>
        <p:txBody>
          <a:bodyPr anchorCtr="0" anchor="t" bIns="0" lIns="0" spcFirstLastPara="1" rIns="0" wrap="square" tIns="0">
            <a:noAutofit/>
          </a:bodyPr>
          <a:lstStyle/>
          <a:p>
            <a:pPr indent="-342900" lvl="0" marL="368300" rtl="0" algn="l">
              <a:lnSpc>
                <a:spcPct val="90000"/>
              </a:lnSpc>
              <a:spcBef>
                <a:spcPts val="1000"/>
              </a:spcBef>
              <a:spcAft>
                <a:spcPts val="0"/>
              </a:spcAft>
              <a:buSzPts val="3200"/>
              <a:buFont typeface="Arial"/>
              <a:buChar char="•"/>
            </a:pPr>
            <a:r>
              <a:rPr lang="pl-PL" sz="1600"/>
              <a:t>Dostępność fizyczna i działania trade’owe</a:t>
            </a:r>
            <a:endParaRPr sz="1600"/>
          </a:p>
          <a:p>
            <a:pPr indent="-342900" lvl="0" marL="368300" rtl="0" algn="l">
              <a:lnSpc>
                <a:spcPct val="90000"/>
              </a:lnSpc>
              <a:spcBef>
                <a:spcPts val="1000"/>
              </a:spcBef>
              <a:spcAft>
                <a:spcPts val="0"/>
              </a:spcAft>
              <a:buSzPts val="3200"/>
              <a:buFont typeface="Arial"/>
              <a:buChar char="•"/>
            </a:pPr>
            <a:r>
              <a:rPr lang="pl-PL" sz="1600"/>
              <a:t>Wielkość portfolio, dystrybucja vs konkurencja</a:t>
            </a:r>
            <a:endParaRPr/>
          </a:p>
          <a:p>
            <a:pPr indent="-342900" lvl="0" marL="368300" rtl="0" algn="l">
              <a:lnSpc>
                <a:spcPct val="90000"/>
              </a:lnSpc>
              <a:spcBef>
                <a:spcPts val="1000"/>
              </a:spcBef>
              <a:spcAft>
                <a:spcPts val="0"/>
              </a:spcAft>
              <a:buSzPts val="3200"/>
              <a:buFont typeface="Arial"/>
              <a:buChar char="•"/>
            </a:pPr>
            <a:r>
              <a:rPr lang="pl-PL" sz="1600"/>
              <a:t>Share of search</a:t>
            </a:r>
            <a:endParaRPr sz="1600"/>
          </a:p>
          <a:p>
            <a:pPr indent="-342900" lvl="0" marL="368300" rtl="0" algn="l">
              <a:lnSpc>
                <a:spcPct val="90000"/>
              </a:lnSpc>
              <a:spcBef>
                <a:spcPts val="1000"/>
              </a:spcBef>
              <a:spcAft>
                <a:spcPts val="0"/>
              </a:spcAft>
              <a:buSzPts val="3200"/>
              <a:buFont typeface="Arial"/>
              <a:buChar char="•"/>
            </a:pPr>
            <a:r>
              <a:rPr lang="pl-PL" sz="1600"/>
              <a:t>Rotacja</a:t>
            </a:r>
            <a:endParaRPr/>
          </a:p>
          <a:p>
            <a:pPr indent="-342900" lvl="0" marL="368300" rtl="0" algn="l">
              <a:lnSpc>
                <a:spcPct val="90000"/>
              </a:lnSpc>
              <a:spcBef>
                <a:spcPts val="1000"/>
              </a:spcBef>
              <a:spcAft>
                <a:spcPts val="0"/>
              </a:spcAft>
              <a:buSzPts val="3200"/>
              <a:buFont typeface="Arial"/>
              <a:buChar char="•"/>
            </a:pPr>
            <a:r>
              <a:rPr lang="pl-PL" sz="1600"/>
              <a:t>Price competitiveness</a:t>
            </a:r>
            <a:endParaRPr sz="1600"/>
          </a:p>
          <a:p>
            <a:pPr indent="-342900" lvl="0" marL="368300" rtl="0" algn="l">
              <a:lnSpc>
                <a:spcPct val="90000"/>
              </a:lnSpc>
              <a:spcBef>
                <a:spcPts val="1000"/>
              </a:spcBef>
              <a:spcAft>
                <a:spcPts val="0"/>
              </a:spcAft>
              <a:buSzPts val="3200"/>
              <a:buFont typeface="Arial"/>
              <a:buChar char="•"/>
            </a:pPr>
            <a:r>
              <a:rPr lang="pl-PL" sz="1600"/>
              <a:t>Physical, mental i product competitiveness</a:t>
            </a:r>
            <a:endParaRPr sz="1600"/>
          </a:p>
          <a:p>
            <a:pPr indent="-342900" lvl="0" marL="368300" rtl="0" algn="l">
              <a:lnSpc>
                <a:spcPct val="90000"/>
              </a:lnSpc>
              <a:spcBef>
                <a:spcPts val="1000"/>
              </a:spcBef>
              <a:spcAft>
                <a:spcPts val="0"/>
              </a:spcAft>
              <a:buSzPts val="3200"/>
              <a:buFont typeface="Arial"/>
              <a:buChar char="•"/>
            </a:pPr>
            <a:r>
              <a:rPr lang="pl-PL" sz="1600"/>
              <a:t>CPG</a:t>
            </a:r>
            <a:endParaRPr/>
          </a:p>
          <a:p>
            <a:pPr indent="-342900" lvl="0" marL="368300" rtl="0" algn="l">
              <a:lnSpc>
                <a:spcPct val="90000"/>
              </a:lnSpc>
              <a:spcBef>
                <a:spcPts val="1000"/>
              </a:spcBef>
              <a:spcAft>
                <a:spcPts val="0"/>
              </a:spcAft>
              <a:buSzPts val="3200"/>
              <a:buFont typeface="Arial"/>
              <a:buChar char="•"/>
            </a:pPr>
            <a:r>
              <a:rPr lang="pl-PL" sz="1600"/>
              <a:t>A&amp;M</a:t>
            </a:r>
            <a:endParaRPr/>
          </a:p>
          <a:p>
            <a:pPr indent="-342900" lvl="0" marL="368300" rtl="0" algn="l">
              <a:lnSpc>
                <a:spcPct val="90000"/>
              </a:lnSpc>
              <a:spcBef>
                <a:spcPts val="1000"/>
              </a:spcBef>
              <a:spcAft>
                <a:spcPts val="0"/>
              </a:spcAft>
              <a:buSzPts val="3200"/>
              <a:buFont typeface="Arial"/>
              <a:buChar char="•"/>
            </a:pPr>
            <a:r>
              <a:rPr lang="pl-PL" sz="1600"/>
              <a:t>Engagement</a:t>
            </a:r>
            <a:endParaRPr/>
          </a:p>
          <a:p>
            <a:pPr indent="-342900" lvl="0" marL="368300" rtl="0" algn="l">
              <a:lnSpc>
                <a:spcPct val="90000"/>
              </a:lnSpc>
              <a:spcBef>
                <a:spcPts val="1000"/>
              </a:spcBef>
              <a:spcAft>
                <a:spcPts val="0"/>
              </a:spcAft>
              <a:buSzPts val="3200"/>
              <a:buFont typeface="Arial"/>
              <a:buChar char="•"/>
            </a:pPr>
            <a:r>
              <a:rPr lang="pl-PL" sz="1600"/>
              <a:t>Działania w górnej części lejka sprzedażowego, działania ambientowe, attention</a:t>
            </a:r>
            <a:endParaRPr sz="1600"/>
          </a:p>
          <a:p>
            <a:pPr indent="-342900" lvl="0" marL="368300" rtl="0" algn="l">
              <a:lnSpc>
                <a:spcPct val="90000"/>
              </a:lnSpc>
              <a:spcBef>
                <a:spcPts val="1000"/>
              </a:spcBef>
              <a:spcAft>
                <a:spcPts val="0"/>
              </a:spcAft>
              <a:buSzPts val="3200"/>
              <a:buFont typeface="Arial"/>
              <a:buChar char="•"/>
            </a:pPr>
            <a:r>
              <a:rPr lang="pl-PL" sz="1600"/>
              <a:t>Consideration, preference</a:t>
            </a:r>
            <a:endParaRPr sz="1600"/>
          </a:p>
          <a:p>
            <a:pPr indent="-342900" lvl="0" marL="368300" rtl="0" algn="l">
              <a:lnSpc>
                <a:spcPct val="90000"/>
              </a:lnSpc>
              <a:spcBef>
                <a:spcPts val="1000"/>
              </a:spcBef>
              <a:spcAft>
                <a:spcPts val="0"/>
              </a:spcAft>
              <a:buSzPts val="3200"/>
              <a:buFont typeface="Arial"/>
              <a:buChar char="•"/>
            </a:pPr>
            <a:r>
              <a:rPr lang="pl-PL" sz="1600"/>
              <a:t>CPA, CPL</a:t>
            </a:r>
            <a:endParaRPr/>
          </a:p>
          <a:p>
            <a:pPr indent="-139700" lvl="0" marL="368300" rtl="0" algn="l">
              <a:lnSpc>
                <a:spcPct val="90000"/>
              </a:lnSpc>
              <a:spcBef>
                <a:spcPts val="1000"/>
              </a:spcBef>
              <a:spcAft>
                <a:spcPts val="0"/>
              </a:spcAft>
              <a:buSzPts val="3200"/>
              <a:buFont typeface="Arial"/>
              <a:buNone/>
            </a:pPr>
            <a:r>
              <a:t/>
            </a:r>
            <a:endParaRPr sz="1600"/>
          </a:p>
          <a:p>
            <a:pPr indent="-139700" lvl="0" marL="368300" rtl="0" algn="l">
              <a:lnSpc>
                <a:spcPct val="90000"/>
              </a:lnSpc>
              <a:spcBef>
                <a:spcPts val="1000"/>
              </a:spcBef>
              <a:spcAft>
                <a:spcPts val="0"/>
              </a:spcAft>
              <a:buSzPts val="3200"/>
              <a:buFont typeface="Arial"/>
              <a:buNone/>
            </a:pPr>
            <a:r>
              <a:t/>
            </a:r>
            <a:endParaRPr sz="1600"/>
          </a:p>
          <a:p>
            <a:pPr indent="-139700" lvl="0" marL="368300" rtl="0" algn="l">
              <a:lnSpc>
                <a:spcPct val="90000"/>
              </a:lnSpc>
              <a:spcBef>
                <a:spcPts val="1000"/>
              </a:spcBef>
              <a:spcAft>
                <a:spcPts val="0"/>
              </a:spcAft>
              <a:buSzPts val="3200"/>
              <a:buFont typeface="Arial"/>
              <a:buNone/>
            </a:pPr>
            <a:r>
              <a:t/>
            </a:r>
            <a:endParaRPr sz="2000"/>
          </a:p>
        </p:txBody>
      </p:sp>
      <p:sp>
        <p:nvSpPr>
          <p:cNvPr id="1635" name="Google Shape;1635;p43"/>
          <p:cNvSpPr txBox="1"/>
          <p:nvPr/>
        </p:nvSpPr>
        <p:spPr>
          <a:xfrm>
            <a:off x="286438" y="940400"/>
            <a:ext cx="414234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pl-PL" sz="2400" u="none" cap="none" strike="noStrike">
                <a:solidFill>
                  <a:srgbClr val="000000"/>
                </a:solidFill>
                <a:latin typeface="Arial"/>
                <a:ea typeface="Arial"/>
                <a:cs typeface="Arial"/>
                <a:sym typeface="Arial"/>
              </a:rPr>
              <a:t>Dyskusja co dodać:</a:t>
            </a:r>
            <a:endParaRPr b="0" i="0" sz="1400" u="none" cap="none" strike="noStrike">
              <a:solidFill>
                <a:srgbClr val="000000"/>
              </a:solidFill>
              <a:latin typeface="Arial"/>
              <a:ea typeface="Arial"/>
              <a:cs typeface="Arial"/>
              <a:sym typeface="Arial"/>
            </a:endParaRPr>
          </a:p>
        </p:txBody>
      </p:sp>
      <p:sp>
        <p:nvSpPr>
          <p:cNvPr id="1636" name="Google Shape;1636;p43"/>
          <p:cNvSpPr txBox="1"/>
          <p:nvPr/>
        </p:nvSpPr>
        <p:spPr>
          <a:xfrm>
            <a:off x="8342885" y="1476555"/>
            <a:ext cx="3410752" cy="3464691"/>
          </a:xfrm>
          <a:prstGeom prst="rect">
            <a:avLst/>
          </a:prstGeom>
          <a:noFill/>
          <a:ln>
            <a:noFill/>
          </a:ln>
        </p:spPr>
        <p:txBody>
          <a:bodyPr anchorCtr="0" anchor="t" bIns="45700" lIns="91425" spcFirstLastPara="1" rIns="91425" wrap="square" tIns="45700">
            <a:noAutofit/>
          </a:bodyPr>
          <a:lstStyle/>
          <a:p>
            <a:pPr indent="-342900" lvl="0" marL="368300" marR="0" rtl="0" algn="l">
              <a:lnSpc>
                <a:spcPct val="100000"/>
              </a:lnSpc>
              <a:spcBef>
                <a:spcPts val="0"/>
              </a:spcBef>
              <a:spcAft>
                <a:spcPts val="0"/>
              </a:spcAft>
              <a:buClr>
                <a:schemeClr val="lt1"/>
              </a:buClr>
              <a:buSzPts val="1600"/>
              <a:buFont typeface="Arial"/>
              <a:buChar char="•"/>
            </a:pPr>
            <a:r>
              <a:rPr b="0" i="0" lang="pl-PL" sz="1600" u="none" cap="none" strike="noStrike">
                <a:solidFill>
                  <a:schemeClr val="lt1"/>
                </a:solidFill>
                <a:latin typeface="Arial"/>
                <a:ea typeface="Arial"/>
                <a:cs typeface="Arial"/>
                <a:sym typeface="Arial"/>
              </a:rPr>
              <a:t>Digital Metrics są zbyt szczegółowe, warto zastanowić się nad ich zagregowaniem</a:t>
            </a:r>
            <a:endParaRPr b="0" i="0" sz="1400" u="none" cap="none" strike="noStrike">
              <a:solidFill>
                <a:srgbClr val="000000"/>
              </a:solidFill>
              <a:latin typeface="Arial"/>
              <a:ea typeface="Arial"/>
              <a:cs typeface="Arial"/>
              <a:sym typeface="Arial"/>
            </a:endParaRPr>
          </a:p>
          <a:p>
            <a:pPr indent="-342900" lvl="0" marL="368300" marR="0" rtl="0" algn="l">
              <a:lnSpc>
                <a:spcPct val="100000"/>
              </a:lnSpc>
              <a:spcBef>
                <a:spcPts val="1000"/>
              </a:spcBef>
              <a:spcAft>
                <a:spcPts val="0"/>
              </a:spcAft>
              <a:buClr>
                <a:schemeClr val="lt1"/>
              </a:buClr>
              <a:buSzPts val="1600"/>
              <a:buFont typeface="Arial"/>
              <a:buChar char="•"/>
            </a:pPr>
            <a:r>
              <a:rPr b="0" i="0" lang="pl-PL" sz="1600" u="none" cap="none" strike="noStrike">
                <a:solidFill>
                  <a:schemeClr val="lt1"/>
                </a:solidFill>
                <a:latin typeface="Arial"/>
                <a:ea typeface="Arial"/>
                <a:cs typeface="Arial"/>
                <a:sym typeface="Arial"/>
              </a:rPr>
              <a:t>(7) Unique visitors</a:t>
            </a:r>
            <a:endParaRPr b="0" i="0" sz="1600" u="none" cap="none" strike="noStrike">
              <a:solidFill>
                <a:schemeClr val="lt1"/>
              </a:solidFill>
              <a:latin typeface="Arial"/>
              <a:ea typeface="Arial"/>
              <a:cs typeface="Arial"/>
              <a:sym typeface="Arial"/>
            </a:endParaRPr>
          </a:p>
          <a:p>
            <a:pPr indent="-342900" lvl="0" marL="368300" marR="0" rtl="0" algn="l">
              <a:lnSpc>
                <a:spcPct val="100000"/>
              </a:lnSpc>
              <a:spcBef>
                <a:spcPts val="1000"/>
              </a:spcBef>
              <a:spcAft>
                <a:spcPts val="0"/>
              </a:spcAft>
              <a:buClr>
                <a:schemeClr val="lt1"/>
              </a:buClr>
              <a:buSzPts val="1600"/>
              <a:buFont typeface="Arial"/>
              <a:buChar char="•"/>
            </a:pPr>
            <a:r>
              <a:rPr b="0" i="0" lang="pl-PL" sz="1600" u="none" cap="none" strike="noStrike">
                <a:solidFill>
                  <a:schemeClr val="lt1"/>
                </a:solidFill>
                <a:latin typeface="Arial"/>
                <a:ea typeface="Arial"/>
                <a:cs typeface="Arial"/>
                <a:sym typeface="Arial"/>
              </a:rPr>
              <a:t>Zrezygnować z (12) Content Interest w Digital Metrics na rzecz Engagement sessions</a:t>
            </a:r>
            <a:endParaRPr b="0" i="0" sz="1600" u="none" cap="none" strike="noStrike">
              <a:solidFill>
                <a:schemeClr val="lt1"/>
              </a:solidFill>
              <a:latin typeface="Arial"/>
              <a:ea typeface="Arial"/>
              <a:cs typeface="Arial"/>
              <a:sym typeface="Arial"/>
            </a:endParaRPr>
          </a:p>
          <a:p>
            <a:pPr indent="-228600" lvl="0" marL="3683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37" name="Google Shape;1637;p43"/>
          <p:cNvSpPr txBox="1"/>
          <p:nvPr/>
        </p:nvSpPr>
        <p:spPr>
          <a:xfrm>
            <a:off x="8336091" y="825607"/>
            <a:ext cx="414234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pl-PL" sz="2400" u="none" cap="none" strike="noStrike">
                <a:solidFill>
                  <a:schemeClr val="lt1"/>
                </a:solidFill>
                <a:latin typeface="Arial"/>
                <a:ea typeface="Arial"/>
                <a:cs typeface="Arial"/>
                <a:sym typeface="Arial"/>
              </a:rPr>
              <a:t>a co usunąć:</a:t>
            </a:r>
            <a:endParaRPr b="0" i="0" sz="1400" u="none" cap="none" strike="noStrike">
              <a:solidFill>
                <a:srgbClr val="000000"/>
              </a:solidFill>
              <a:latin typeface="Arial"/>
              <a:ea typeface="Arial"/>
              <a:cs typeface="Arial"/>
              <a:sym typeface="Arial"/>
            </a:endParaRPr>
          </a:p>
        </p:txBody>
      </p:sp>
      <p:sp>
        <p:nvSpPr>
          <p:cNvPr id="1638" name="Google Shape;1638;p43"/>
          <p:cNvSpPr txBox="1"/>
          <p:nvPr/>
        </p:nvSpPr>
        <p:spPr>
          <a:xfrm>
            <a:off x="4193750" y="1436866"/>
            <a:ext cx="3213918" cy="5803416"/>
          </a:xfrm>
          <a:prstGeom prst="rect">
            <a:avLst/>
          </a:prstGeom>
          <a:noFill/>
          <a:ln>
            <a:noFill/>
          </a:ln>
        </p:spPr>
        <p:txBody>
          <a:bodyPr anchorCtr="0" anchor="t" bIns="0" lIns="0" spcFirstLastPara="1" rIns="0" wrap="square" tIns="0">
            <a:noAutofit/>
          </a:bodyPr>
          <a:lstStyle/>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E-commerce metrics, np. time spent on site</a:t>
            </a:r>
            <a:endParaRPr b="0" i="0" sz="1600" u="none" cap="none" strike="noStrike">
              <a:solidFill>
                <a:schemeClr val="dk1"/>
              </a:solidFill>
              <a:latin typeface="Arial"/>
              <a:ea typeface="Arial"/>
              <a:cs typeface="Arial"/>
              <a:sym typeface="Arial"/>
            </a:endParaRPr>
          </a:p>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Do (26) Market Share Value dodać Volume</a:t>
            </a:r>
            <a:endParaRPr b="0" i="0" sz="1400" u="none" cap="none" strike="noStrike">
              <a:solidFill>
                <a:srgbClr val="000000"/>
              </a:solidFill>
              <a:latin typeface="Arial"/>
              <a:ea typeface="Arial"/>
              <a:cs typeface="Arial"/>
              <a:sym typeface="Arial"/>
            </a:endParaRPr>
          </a:p>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ROAS</a:t>
            </a:r>
            <a:endParaRPr b="0" i="0" sz="1400" u="none" cap="none" strike="noStrike">
              <a:solidFill>
                <a:srgbClr val="000000"/>
              </a:solidFill>
              <a:latin typeface="Arial"/>
              <a:ea typeface="Arial"/>
              <a:cs typeface="Arial"/>
              <a:sym typeface="Arial"/>
            </a:endParaRPr>
          </a:p>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CLV</a:t>
            </a:r>
            <a:endParaRPr b="0" i="0" sz="1400" u="none" cap="none" strike="noStrike">
              <a:solidFill>
                <a:srgbClr val="000000"/>
              </a:solidFill>
              <a:latin typeface="Arial"/>
              <a:ea typeface="Arial"/>
              <a:cs typeface="Arial"/>
              <a:sym typeface="Arial"/>
            </a:endParaRPr>
          </a:p>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Viewability</a:t>
            </a:r>
            <a:endParaRPr b="0" i="0" sz="1600" u="none" cap="none" strike="noStrike">
              <a:solidFill>
                <a:schemeClr val="dk1"/>
              </a:solidFill>
              <a:latin typeface="Arial"/>
              <a:ea typeface="Arial"/>
              <a:cs typeface="Arial"/>
              <a:sym typeface="Arial"/>
            </a:endParaRPr>
          </a:p>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Love brand</a:t>
            </a:r>
            <a:endParaRPr b="0" i="0" sz="1600" u="none" cap="none" strike="noStrike">
              <a:solidFill>
                <a:schemeClr val="dk1"/>
              </a:solidFill>
              <a:latin typeface="Arial"/>
              <a:ea typeface="Arial"/>
              <a:cs typeface="Arial"/>
              <a:sym typeface="Arial"/>
            </a:endParaRPr>
          </a:p>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Credibility zamiast (22) Trust</a:t>
            </a:r>
            <a:endParaRPr b="0" i="0" sz="1400" u="none" cap="none" strike="noStrike">
              <a:solidFill>
                <a:srgbClr val="000000"/>
              </a:solidFill>
              <a:latin typeface="Arial"/>
              <a:ea typeface="Arial"/>
              <a:cs typeface="Arial"/>
              <a:sym typeface="Arial"/>
            </a:endParaRPr>
          </a:p>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Fraudy</a:t>
            </a:r>
            <a:endParaRPr b="0" i="0" sz="1400" u="none" cap="none" strike="noStrike">
              <a:solidFill>
                <a:srgbClr val="000000"/>
              </a:solidFill>
              <a:latin typeface="Arial"/>
              <a:ea typeface="Arial"/>
              <a:cs typeface="Arial"/>
              <a:sym typeface="Arial"/>
            </a:endParaRPr>
          </a:p>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Net contribution</a:t>
            </a:r>
            <a:endParaRPr b="0" i="0" sz="1600" u="none" cap="none" strike="noStrike">
              <a:solidFill>
                <a:schemeClr val="dk1"/>
              </a:solidFill>
              <a:latin typeface="Arial"/>
              <a:ea typeface="Arial"/>
              <a:cs typeface="Arial"/>
              <a:sym typeface="Arial"/>
            </a:endParaRPr>
          </a:p>
          <a:p>
            <a:pPr indent="-342900" lvl="0" marL="368300" marR="0" rtl="0" algn="l">
              <a:lnSpc>
                <a:spcPct val="90000"/>
              </a:lnSpc>
              <a:spcBef>
                <a:spcPts val="1000"/>
              </a:spcBef>
              <a:spcAft>
                <a:spcPts val="0"/>
              </a:spcAft>
              <a:buClr>
                <a:schemeClr val="dk1"/>
              </a:buClr>
              <a:buSzPts val="3200"/>
              <a:buFont typeface="Arial"/>
              <a:buChar char="•"/>
            </a:pPr>
            <a:r>
              <a:rPr b="0" i="0" lang="pl-PL" sz="1600" u="none" cap="none" strike="noStrike">
                <a:solidFill>
                  <a:schemeClr val="dk1"/>
                </a:solidFill>
                <a:latin typeface="Arial"/>
                <a:ea typeface="Arial"/>
                <a:cs typeface="Arial"/>
                <a:sym typeface="Arial"/>
              </a:rPr>
              <a:t>Marża</a:t>
            </a:r>
            <a:endParaRPr b="0" i="0" sz="1400" u="none" cap="none" strike="noStrike">
              <a:solidFill>
                <a:srgbClr val="000000"/>
              </a:solidFill>
              <a:latin typeface="Arial"/>
              <a:ea typeface="Arial"/>
              <a:cs typeface="Arial"/>
              <a:sym typeface="Arial"/>
            </a:endParaRPr>
          </a:p>
          <a:p>
            <a:pPr indent="-139700" lvl="0" marL="368300" marR="0" rtl="0" algn="l">
              <a:lnSpc>
                <a:spcPct val="90000"/>
              </a:lnSpc>
              <a:spcBef>
                <a:spcPts val="1000"/>
              </a:spcBef>
              <a:spcAft>
                <a:spcPts val="0"/>
              </a:spcAft>
              <a:buClr>
                <a:schemeClr val="dk1"/>
              </a:buClr>
              <a:buSzPts val="3200"/>
              <a:buFont typeface="Arial"/>
              <a:buNone/>
            </a:pPr>
            <a:r>
              <a:t/>
            </a:r>
            <a:endParaRPr b="0" i="0" sz="1600" u="none" cap="none" strike="noStrike">
              <a:solidFill>
                <a:schemeClr val="dk1"/>
              </a:solidFill>
              <a:latin typeface="Arial"/>
              <a:ea typeface="Arial"/>
              <a:cs typeface="Arial"/>
              <a:sym typeface="Arial"/>
            </a:endParaRPr>
          </a:p>
        </p:txBody>
      </p:sp>
      <p:sp>
        <p:nvSpPr>
          <p:cNvPr id="1639" name="Google Shape;1639;p43"/>
          <p:cNvSpPr txBox="1"/>
          <p:nvPr/>
        </p:nvSpPr>
        <p:spPr>
          <a:xfrm>
            <a:off x="699365" y="100405"/>
            <a:ext cx="11079706" cy="935691"/>
          </a:xfrm>
          <a:prstGeom prst="rect">
            <a:avLst/>
          </a:prstGeom>
          <a:noFill/>
          <a:ln>
            <a:noFill/>
          </a:ln>
        </p:spPr>
        <p:txBody>
          <a:bodyPr anchorCtr="0" anchor="t" bIns="0" lIns="0" spcFirstLastPara="1" rIns="0" wrap="square" tIns="0">
            <a:noAutofit/>
          </a:bodyPr>
          <a:lstStyle/>
          <a:p>
            <a:pPr indent="0" lvl="0" marL="25400" marR="0" rtl="0" algn="l">
              <a:lnSpc>
                <a:spcPct val="90000"/>
              </a:lnSpc>
              <a:spcBef>
                <a:spcPts val="1000"/>
              </a:spcBef>
              <a:spcAft>
                <a:spcPts val="0"/>
              </a:spcAft>
              <a:buClr>
                <a:schemeClr val="dk1"/>
              </a:buClr>
              <a:buSzPts val="3200"/>
              <a:buFont typeface="Arial"/>
              <a:buNone/>
            </a:pPr>
            <a:r>
              <a:rPr b="0" i="0" lang="pl-PL" sz="2200" u="none" cap="none" strike="noStrike">
                <a:solidFill>
                  <a:schemeClr val="dk1"/>
                </a:solidFill>
                <a:latin typeface="Arial"/>
                <a:ea typeface="Arial"/>
                <a:cs typeface="Arial"/>
                <a:sym typeface="Arial"/>
              </a:rPr>
              <a:t>Jakie </a:t>
            </a:r>
            <a:r>
              <a:rPr b="1" i="0" lang="pl-PL" sz="2200" u="none" cap="none" strike="noStrike">
                <a:solidFill>
                  <a:schemeClr val="dk1"/>
                </a:solidFill>
                <a:latin typeface="Arial"/>
                <a:ea typeface="Arial"/>
                <a:cs typeface="Arial"/>
                <a:sym typeface="Arial"/>
              </a:rPr>
              <a:t>KPI’e</a:t>
            </a:r>
            <a:r>
              <a:rPr b="0" i="0" lang="pl-PL" sz="2200" u="none" cap="none" strike="noStrike">
                <a:solidFill>
                  <a:schemeClr val="dk1"/>
                </a:solidFill>
                <a:latin typeface="Arial"/>
                <a:ea typeface="Arial"/>
                <a:cs typeface="Arial"/>
                <a:sym typeface="Arial"/>
              </a:rPr>
              <a:t> należałoby dodać w polskiej wersji modelu szwedzkiego, a z których można zrezygnować?</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3" name="Shape 1643"/>
        <p:cNvGrpSpPr/>
        <p:nvPr/>
      </p:nvGrpSpPr>
      <p:grpSpPr>
        <a:xfrm>
          <a:off x="0" y="0"/>
          <a:ext cx="0" cy="0"/>
          <a:chOff x="0" y="0"/>
          <a:chExt cx="0" cy="0"/>
        </a:xfrm>
      </p:grpSpPr>
      <p:sp>
        <p:nvSpPr>
          <p:cNvPr id="1644" name="Google Shape;1644;p44"/>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Mierzalność</a:t>
            </a:r>
            <a:endParaRPr/>
          </a:p>
        </p:txBody>
      </p:sp>
      <p:sp>
        <p:nvSpPr>
          <p:cNvPr id="1645" name="Google Shape;1645;p44"/>
          <p:cNvSpPr txBox="1"/>
          <p:nvPr>
            <p:ph idx="2" type="body"/>
          </p:nvPr>
        </p:nvSpPr>
        <p:spPr>
          <a:xfrm>
            <a:off x="0" y="1667238"/>
            <a:ext cx="3044812"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Użyteczność </a:t>
            </a:r>
            <a:endParaRPr/>
          </a:p>
        </p:txBody>
      </p:sp>
      <p:sp>
        <p:nvSpPr>
          <p:cNvPr id="1646" name="Google Shape;1646;p44"/>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Business Impact</a:t>
            </a:r>
            <a:endParaRPr/>
          </a:p>
        </p:txBody>
      </p:sp>
      <p:sp>
        <p:nvSpPr>
          <p:cNvPr id="1647" name="Google Shape;1647;p44"/>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Równowaga między detalem a ogółem</a:t>
            </a:r>
            <a:endParaRPr/>
          </a:p>
        </p:txBody>
      </p:sp>
      <p:sp>
        <p:nvSpPr>
          <p:cNvPr id="1648" name="Google Shape;1648;p44"/>
          <p:cNvSpPr txBox="1"/>
          <p:nvPr>
            <p:ph idx="5" type="body"/>
          </p:nvPr>
        </p:nvSpPr>
        <p:spPr>
          <a:xfrm>
            <a:off x="9143058" y="4267874"/>
            <a:ext cx="3032057"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Efektywność</a:t>
            </a:r>
            <a:endParaRPr/>
          </a:p>
        </p:txBody>
      </p:sp>
      <p:sp>
        <p:nvSpPr>
          <p:cNvPr id="1649" name="Google Shape;1649;p44"/>
          <p:cNvSpPr txBox="1"/>
          <p:nvPr>
            <p:ph idx="6" type="body"/>
          </p:nvPr>
        </p:nvSpPr>
        <p:spPr>
          <a:xfrm>
            <a:off x="3023794" y="1667238"/>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Istotność (to, co warto zmierzyć)</a:t>
            </a:r>
            <a:endParaRPr/>
          </a:p>
        </p:txBody>
      </p:sp>
      <p:sp>
        <p:nvSpPr>
          <p:cNvPr id="1650" name="Google Shape;1650;p44"/>
          <p:cNvSpPr txBox="1"/>
          <p:nvPr>
            <p:ph idx="7" type="body"/>
          </p:nvPr>
        </p:nvSpPr>
        <p:spPr>
          <a:xfrm>
            <a:off x="6081361" y="1667238"/>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Uniwersalność dla branży i typu kampanii</a:t>
            </a:r>
            <a:endParaRPr/>
          </a:p>
        </p:txBody>
      </p:sp>
      <p:sp>
        <p:nvSpPr>
          <p:cNvPr id="1651" name="Google Shape;1651;p44"/>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Aktualność</a:t>
            </a:r>
            <a:endParaRPr/>
          </a:p>
        </p:txBody>
      </p:sp>
      <p:sp>
        <p:nvSpPr>
          <p:cNvPr id="1652" name="Google Shape;1652;p44"/>
          <p:cNvSpPr txBox="1"/>
          <p:nvPr/>
        </p:nvSpPr>
        <p:spPr>
          <a:xfrm>
            <a:off x="691096" y="165488"/>
            <a:ext cx="11100309" cy="143208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pl-PL" sz="2800" u="none" cap="none" strike="noStrike">
                <a:solidFill>
                  <a:schemeClr val="dk1"/>
                </a:solidFill>
                <a:latin typeface="Arial"/>
                <a:ea typeface="Arial"/>
                <a:cs typeface="Arial"/>
                <a:sym typeface="Arial"/>
              </a:rPr>
              <a:t>Jakimi kryteriami trzeba przede wszystkim kierować się przy podejmowaniu decyzji dotyczącej KPI’ów? Jakimi kryteriami kierowali się uczestnicy zadania?</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6" name="Shape 1656"/>
        <p:cNvGrpSpPr/>
        <p:nvPr/>
      </p:nvGrpSpPr>
      <p:grpSpPr>
        <a:xfrm>
          <a:off x="0" y="0"/>
          <a:ext cx="0" cy="0"/>
          <a:chOff x="0" y="0"/>
          <a:chExt cx="0" cy="0"/>
        </a:xfrm>
      </p:grpSpPr>
      <p:sp>
        <p:nvSpPr>
          <p:cNvPr id="1657" name="Google Shape;1657;p45"/>
          <p:cNvSpPr txBox="1"/>
          <p:nvPr>
            <p:ph type="title"/>
          </p:nvPr>
        </p:nvSpPr>
        <p:spPr>
          <a:xfrm>
            <a:off x="226357" y="231310"/>
            <a:ext cx="11288110" cy="1221937"/>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a:t>Które kryteria można uznać za </a:t>
            </a:r>
            <a:r>
              <a:rPr b="1" lang="pl-PL"/>
              <a:t>najważniejsze </a:t>
            </a:r>
            <a:r>
              <a:rPr lang="pl-PL"/>
              <a:t>– wynik głosowania</a:t>
            </a:r>
            <a:endParaRPr/>
          </a:p>
        </p:txBody>
      </p:sp>
      <p:sp>
        <p:nvSpPr>
          <p:cNvPr id="1658" name="Google Shape;1658;p45"/>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Mierzalność</a:t>
            </a:r>
            <a:endParaRPr/>
          </a:p>
        </p:txBody>
      </p:sp>
      <p:sp>
        <p:nvSpPr>
          <p:cNvPr id="1659" name="Google Shape;1659;p45"/>
          <p:cNvSpPr txBox="1"/>
          <p:nvPr>
            <p:ph idx="2" type="body"/>
          </p:nvPr>
        </p:nvSpPr>
        <p:spPr>
          <a:xfrm>
            <a:off x="0" y="1667238"/>
            <a:ext cx="3044812"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Użyteczność </a:t>
            </a:r>
            <a:endParaRPr/>
          </a:p>
        </p:txBody>
      </p:sp>
      <p:sp>
        <p:nvSpPr>
          <p:cNvPr id="1660" name="Google Shape;1660;p45"/>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Business Impact</a:t>
            </a:r>
            <a:endParaRPr/>
          </a:p>
        </p:txBody>
      </p:sp>
      <p:sp>
        <p:nvSpPr>
          <p:cNvPr id="1661" name="Google Shape;1661;p45"/>
          <p:cNvSpPr txBox="1"/>
          <p:nvPr>
            <p:ph idx="6" type="body"/>
          </p:nvPr>
        </p:nvSpPr>
        <p:spPr>
          <a:xfrm>
            <a:off x="3023794" y="1667238"/>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Istotność (to, co warto zmierzyć)</a:t>
            </a:r>
            <a:endParaRPr/>
          </a:p>
        </p:txBody>
      </p:sp>
      <p:sp>
        <p:nvSpPr>
          <p:cNvPr id="1662" name="Google Shape;1662;p45"/>
          <p:cNvSpPr/>
          <p:nvPr/>
        </p:nvSpPr>
        <p:spPr>
          <a:xfrm>
            <a:off x="6089621" y="1667238"/>
            <a:ext cx="6102379" cy="519076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6" name="Shape 1666"/>
        <p:cNvGrpSpPr/>
        <p:nvPr/>
      </p:nvGrpSpPr>
      <p:grpSpPr>
        <a:xfrm>
          <a:off x="0" y="0"/>
          <a:ext cx="0" cy="0"/>
          <a:chOff x="0" y="0"/>
          <a:chExt cx="0" cy="0"/>
        </a:xfrm>
      </p:grpSpPr>
      <p:pic>
        <p:nvPicPr>
          <p:cNvPr id="1667" name="Google Shape;1667;p46"/>
          <p:cNvPicPr preferRelativeResize="0"/>
          <p:nvPr/>
        </p:nvPicPr>
        <p:blipFill rotWithShape="1">
          <a:blip r:embed="rId3">
            <a:alphaModFix/>
          </a:blip>
          <a:srcRect b="0" l="0" r="0" t="0"/>
          <a:stretch/>
        </p:blipFill>
        <p:spPr>
          <a:xfrm>
            <a:off x="0" y="4411456"/>
            <a:ext cx="12192000" cy="2446544"/>
          </a:xfrm>
          <a:prstGeom prst="rect">
            <a:avLst/>
          </a:prstGeom>
          <a:noFill/>
          <a:ln>
            <a:noFill/>
          </a:ln>
        </p:spPr>
      </p:pic>
      <p:sp>
        <p:nvSpPr>
          <p:cNvPr id="1668" name="Google Shape;1668;p46"/>
          <p:cNvSpPr txBox="1"/>
          <p:nvPr/>
        </p:nvSpPr>
        <p:spPr>
          <a:xfrm>
            <a:off x="400975" y="1085648"/>
            <a:ext cx="11390050" cy="3323987"/>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800"/>
              <a:buFont typeface="Arial"/>
              <a:buChar char="•"/>
            </a:pPr>
            <a:r>
              <a:rPr b="0" i="0" lang="pl-PL" sz="1800" u="none" cap="none" strike="noStrike">
                <a:solidFill>
                  <a:srgbClr val="000000"/>
                </a:solidFill>
                <a:latin typeface="Arial"/>
                <a:ea typeface="Arial"/>
                <a:cs typeface="Arial"/>
                <a:sym typeface="Arial"/>
              </a:rPr>
              <a:t>Dobre zdefiniowane czym jest model i czemu służy, aby uzasadnić reklamodawcom po co tworzymy kolejny dokument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600"/>
              </a:spcBef>
              <a:spcAft>
                <a:spcPts val="0"/>
              </a:spcAft>
              <a:buClr>
                <a:srgbClr val="000000"/>
              </a:buClr>
              <a:buSzPts val="1800"/>
              <a:buFont typeface="Arial"/>
              <a:buChar char="•"/>
            </a:pPr>
            <a:r>
              <a:rPr b="0" i="0" lang="pl-PL" sz="1800" u="none" cap="none" strike="noStrike">
                <a:solidFill>
                  <a:srgbClr val="000000"/>
                </a:solidFill>
                <a:latin typeface="Arial"/>
                <a:ea typeface="Arial"/>
                <a:cs typeface="Arial"/>
                <a:sym typeface="Arial"/>
              </a:rPr>
              <a:t>Weryfikacja pomysłów i ustaleń wypracowanych podczas warsztatu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600"/>
              </a:spcBef>
              <a:spcAft>
                <a:spcPts val="0"/>
              </a:spcAft>
              <a:buClr>
                <a:srgbClr val="000000"/>
              </a:buClr>
              <a:buSzPts val="1800"/>
              <a:buFont typeface="Arial"/>
              <a:buChar char="•"/>
            </a:pPr>
            <a:r>
              <a:rPr b="0" i="0" lang="pl-PL" sz="1800" u="none" cap="none" strike="noStrike">
                <a:solidFill>
                  <a:srgbClr val="000000"/>
                </a:solidFill>
                <a:latin typeface="Arial"/>
                <a:ea typeface="Arial"/>
                <a:cs typeface="Arial"/>
                <a:sym typeface="Arial"/>
              </a:rPr>
              <a:t>Ustalenie wspólnego planu i podziału pracy</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600"/>
              </a:spcBef>
              <a:spcAft>
                <a:spcPts val="0"/>
              </a:spcAft>
              <a:buClr>
                <a:srgbClr val="000000"/>
              </a:buClr>
              <a:buSzPts val="1800"/>
              <a:buFont typeface="Arial"/>
              <a:buChar char="•"/>
            </a:pPr>
            <a:r>
              <a:rPr b="0" i="0" lang="pl-PL" sz="1800" u="none" cap="none" strike="noStrike">
                <a:solidFill>
                  <a:srgbClr val="000000"/>
                </a:solidFill>
                <a:latin typeface="Arial"/>
                <a:ea typeface="Arial"/>
                <a:cs typeface="Arial"/>
                <a:sym typeface="Arial"/>
              </a:rPr>
              <a:t>Proste, konkretne zdefiniowanie KPI</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600"/>
              </a:spcBef>
              <a:spcAft>
                <a:spcPts val="0"/>
              </a:spcAft>
              <a:buClr>
                <a:srgbClr val="000000"/>
              </a:buClr>
              <a:buSzPts val="1800"/>
              <a:buFont typeface="Arial"/>
              <a:buChar char="•"/>
            </a:pPr>
            <a:r>
              <a:rPr b="0" i="0" lang="pl-PL" sz="1800" u="none" cap="none" strike="noStrike">
                <a:solidFill>
                  <a:srgbClr val="000000"/>
                </a:solidFill>
                <a:latin typeface="Arial"/>
                <a:ea typeface="Arial"/>
                <a:cs typeface="Arial"/>
                <a:sym typeface="Arial"/>
              </a:rPr>
              <a:t>Zderzenie z grupą kontrolną, która nie była zaangażowana w proces oraz konfrontacja ze środowiskiem akademickim</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600"/>
              </a:spcBef>
              <a:spcAft>
                <a:spcPts val="0"/>
              </a:spcAft>
              <a:buClr>
                <a:srgbClr val="000000"/>
              </a:buClr>
              <a:buSzPts val="1800"/>
              <a:buFont typeface="Arial"/>
              <a:buChar char="•"/>
            </a:pPr>
            <a:r>
              <a:rPr b="0" i="0" lang="pl-PL" sz="1800" u="none" cap="none" strike="noStrike">
                <a:solidFill>
                  <a:srgbClr val="000000"/>
                </a:solidFill>
                <a:latin typeface="Arial"/>
                <a:ea typeface="Arial"/>
                <a:cs typeface="Arial"/>
                <a:sym typeface="Arial"/>
              </a:rPr>
              <a:t>Zaangażowanie przedstawicieli domów mediowych, aby stali się ambasadorami przedsięwzięcia oraz poszerzenie POR-u o kolejne firmy</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600"/>
              </a:spcBef>
              <a:spcAft>
                <a:spcPts val="0"/>
              </a:spcAft>
              <a:buClr>
                <a:srgbClr val="000000"/>
              </a:buClr>
              <a:buSzPts val="1800"/>
              <a:buFont typeface="Arial"/>
              <a:buChar char="•"/>
            </a:pPr>
            <a:r>
              <a:rPr b="0" i="0" lang="pl-PL" sz="1800" u="none" cap="none" strike="noStrike">
                <a:solidFill>
                  <a:srgbClr val="000000"/>
                </a:solidFill>
                <a:latin typeface="Arial"/>
                <a:ea typeface="Arial"/>
                <a:cs typeface="Arial"/>
                <a:sym typeface="Arial"/>
              </a:rPr>
              <a:t>Audyt przedsięwzięcia przeprowadzony przez audytorów mediowych</a:t>
            </a:r>
            <a:endParaRPr b="0" i="0" sz="1800" u="none" cap="none" strike="noStrike">
              <a:solidFill>
                <a:srgbClr val="000000"/>
              </a:solidFill>
              <a:latin typeface="Arial"/>
              <a:ea typeface="Arial"/>
              <a:cs typeface="Arial"/>
              <a:sym typeface="Arial"/>
            </a:endParaRPr>
          </a:p>
        </p:txBody>
      </p:sp>
      <p:sp>
        <p:nvSpPr>
          <p:cNvPr id="1669" name="Google Shape;1669;p46"/>
          <p:cNvSpPr txBox="1"/>
          <p:nvPr/>
        </p:nvSpPr>
        <p:spPr>
          <a:xfrm>
            <a:off x="400975" y="222052"/>
            <a:ext cx="4983480"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pl-PL" sz="2000" u="none" cap="none" strike="noStrike">
                <a:solidFill>
                  <a:srgbClr val="000000"/>
                </a:solidFill>
                <a:latin typeface="Arial"/>
                <a:ea typeface="Arial"/>
                <a:cs typeface="Arial"/>
                <a:sym typeface="Arial"/>
              </a:rPr>
              <a:t>Dalsze kroki/ kryteria sukcesu</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73" name="Shape 1673"/>
        <p:cNvGrpSpPr/>
        <p:nvPr/>
      </p:nvGrpSpPr>
      <p:grpSpPr>
        <a:xfrm>
          <a:off x="0" y="0"/>
          <a:ext cx="0" cy="0"/>
          <a:chOff x="0" y="0"/>
          <a:chExt cx="0" cy="0"/>
        </a:xfrm>
      </p:grpSpPr>
      <p:sp>
        <p:nvSpPr>
          <p:cNvPr id="1674" name="Google Shape;1674;p205"/>
          <p:cNvSpPr txBox="1"/>
          <p:nvPr>
            <p:ph type="title"/>
          </p:nvPr>
        </p:nvSpPr>
        <p:spPr>
          <a:xfrm>
            <a:off x="177462" y="144523"/>
            <a:ext cx="11586646" cy="88338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b="1" lang="pl-PL">
                <a:latin typeface="Century Gothic"/>
                <a:ea typeface="Century Gothic"/>
                <a:cs typeface="Century Gothic"/>
                <a:sym typeface="Century Gothic"/>
              </a:rPr>
              <a:t>Wskaźniki</a:t>
            </a:r>
            <a:endParaRPr/>
          </a:p>
        </p:txBody>
      </p:sp>
      <p:pic>
        <p:nvPicPr>
          <p:cNvPr id="1675" name="Google Shape;1675;p205"/>
          <p:cNvPicPr preferRelativeResize="0"/>
          <p:nvPr/>
        </p:nvPicPr>
        <p:blipFill rotWithShape="1">
          <a:blip r:embed="rId3">
            <a:alphaModFix/>
          </a:blip>
          <a:srcRect b="0" l="0" r="0" t="0"/>
          <a:stretch/>
        </p:blipFill>
        <p:spPr>
          <a:xfrm>
            <a:off x="105508" y="6319140"/>
            <a:ext cx="12192000" cy="3062253"/>
          </a:xfrm>
          <a:prstGeom prst="rect">
            <a:avLst/>
          </a:prstGeom>
          <a:noFill/>
          <a:ln>
            <a:noFill/>
          </a:ln>
        </p:spPr>
      </p:pic>
      <p:sp>
        <p:nvSpPr>
          <p:cNvPr id="1676" name="Google Shape;1676;p205"/>
          <p:cNvSpPr txBox="1"/>
          <p:nvPr>
            <p:ph idx="1" type="body"/>
          </p:nvPr>
        </p:nvSpPr>
        <p:spPr>
          <a:xfrm>
            <a:off x="1219176" y="2108897"/>
            <a:ext cx="7494518" cy="3908978"/>
          </a:xfrm>
          <a:prstGeom prst="rect">
            <a:avLst/>
          </a:prstGeom>
          <a:noFill/>
          <a:ln>
            <a:noFill/>
          </a:ln>
        </p:spPr>
        <p:txBody>
          <a:bodyPr anchorCtr="0" anchor="t" bIns="0" lIns="0" spcFirstLastPara="1" rIns="0" wrap="square" tIns="0">
            <a:noAutofit/>
          </a:bodyPr>
          <a:lstStyle/>
          <a:p>
            <a:pPr indent="-342900" lvl="0" marL="368300" rtl="0" algn="l">
              <a:lnSpc>
                <a:spcPct val="90000"/>
              </a:lnSpc>
              <a:spcBef>
                <a:spcPts val="1000"/>
              </a:spcBef>
              <a:spcAft>
                <a:spcPts val="0"/>
              </a:spcAft>
              <a:buSzPts val="3200"/>
              <a:buFont typeface="Arial"/>
              <a:buChar char="•"/>
            </a:pPr>
            <a:r>
              <a:rPr b="1" lang="pl-PL" sz="1400">
                <a:solidFill>
                  <a:srgbClr val="C00000"/>
                </a:solidFill>
              </a:rPr>
              <a:t>Elastyczność cenowa popytu (ECP) </a:t>
            </a:r>
            <a:r>
              <a:rPr lang="pl-PL" sz="1400"/>
              <a:t>to miernik, który pokazuje, jak bardzo popyt na dany produkt zmienia się w odpowiedzi na zmianę jego ceny. Jest to kluczowy wskaźnik w ekonomii, ponieważ pomaga zrozumieć, jak konsumenci reagują na zmiany cen, co jest niezbędne dla firm przy ustalaniu strategii cenowych.</a:t>
            </a:r>
            <a:endParaRPr/>
          </a:p>
          <a:p>
            <a:pPr indent="-139700" lvl="0" marL="368300" rtl="0" algn="l">
              <a:lnSpc>
                <a:spcPct val="90000"/>
              </a:lnSpc>
              <a:spcBef>
                <a:spcPts val="1000"/>
              </a:spcBef>
              <a:spcAft>
                <a:spcPts val="0"/>
              </a:spcAft>
              <a:buSzPts val="3200"/>
              <a:buFont typeface="Arial"/>
              <a:buNone/>
            </a:pPr>
            <a:r>
              <a:t/>
            </a:r>
            <a:endParaRPr sz="1200">
              <a:solidFill>
                <a:srgbClr val="001F30"/>
              </a:solidFill>
              <a:latin typeface="Century Gothic"/>
              <a:ea typeface="Century Gothic"/>
              <a:cs typeface="Century Gothic"/>
              <a:sym typeface="Century Gothic"/>
            </a:endParaRPr>
          </a:p>
          <a:p>
            <a:pPr indent="-342900" lvl="0" marL="368300" rtl="0" algn="l">
              <a:lnSpc>
                <a:spcPct val="90000"/>
              </a:lnSpc>
              <a:spcBef>
                <a:spcPts val="1000"/>
              </a:spcBef>
              <a:spcAft>
                <a:spcPts val="0"/>
              </a:spcAft>
              <a:buSzPts val="3200"/>
              <a:buFont typeface="Arial"/>
              <a:buChar char="•"/>
            </a:pPr>
            <a:r>
              <a:rPr lang="pl-PL" sz="1400">
                <a:solidFill>
                  <a:srgbClr val="001F30"/>
                </a:solidFill>
              </a:rPr>
              <a:t>Dylemat: </a:t>
            </a:r>
            <a:r>
              <a:rPr lang="pl-PL" sz="1400"/>
              <a:t>Deklaracja [Intencje Zakupowe]  vs rzeczywiste Zachowania Konsumentów</a:t>
            </a:r>
            <a:endParaRPr/>
          </a:p>
          <a:p>
            <a:pPr indent="-342900" lvl="0" marL="368300" rtl="0" algn="l">
              <a:lnSpc>
                <a:spcPct val="90000"/>
              </a:lnSpc>
              <a:spcBef>
                <a:spcPts val="1000"/>
              </a:spcBef>
              <a:spcAft>
                <a:spcPts val="0"/>
              </a:spcAft>
              <a:buSzPts val="3200"/>
              <a:buFont typeface="Arial"/>
              <a:buChar char="•"/>
            </a:pPr>
            <a:r>
              <a:rPr lang="pl-PL" sz="1100"/>
              <a:t>Różnice między deklaracjami a rzeczywistym zachowaniem konsumentów są często znaczące. Dlatego badania rynkowe powinny obejmować zarówno deklaracje konsumentów, jak i analizę ich rzeczywistego zachowania, aby dostarczyć wiarygodnych informacji na temat elastyczności cenowej popytu.</a:t>
            </a:r>
            <a:endParaRPr/>
          </a:p>
          <a:p>
            <a:pPr indent="-342900" lvl="0" marL="368300" rtl="0" algn="l">
              <a:lnSpc>
                <a:spcPct val="90000"/>
              </a:lnSpc>
              <a:spcBef>
                <a:spcPts val="1000"/>
              </a:spcBef>
              <a:spcAft>
                <a:spcPts val="0"/>
              </a:spcAft>
              <a:buSzPts val="3200"/>
              <a:buFont typeface="Arial"/>
              <a:buChar char="•"/>
            </a:pPr>
            <a:r>
              <a:rPr lang="pl-PL" sz="1100"/>
              <a:t>Analiza rzeczywistych danych sprzedażowych oraz obserwacja zachowań konsumentów w realnych sytuacjach są kluczowe dla dokładnego zrozumienia elastyczności cenowej popytu.</a:t>
            </a:r>
            <a:endParaRPr sz="1400">
              <a:solidFill>
                <a:srgbClr val="001F30"/>
              </a:solidFill>
            </a:endParaRPr>
          </a:p>
        </p:txBody>
      </p:sp>
      <p:sp>
        <p:nvSpPr>
          <p:cNvPr id="1677" name="Google Shape;1677;p205"/>
          <p:cNvSpPr txBox="1"/>
          <p:nvPr/>
        </p:nvSpPr>
        <p:spPr>
          <a:xfrm>
            <a:off x="1576251" y="1672046"/>
            <a:ext cx="418011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C00000"/>
                </a:solidFill>
                <a:latin typeface="Arial"/>
                <a:ea typeface="Arial"/>
                <a:cs typeface="Arial"/>
                <a:sym typeface="Arial"/>
              </a:rPr>
              <a:t>DEFINICJA</a:t>
            </a:r>
            <a:endParaRPr/>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003C"/>
        </a:solidFill>
      </p:bgPr>
    </p:bg>
    <p:spTree>
      <p:nvGrpSpPr>
        <p:cNvPr id="1681" name="Shape 1681"/>
        <p:cNvGrpSpPr/>
        <p:nvPr/>
      </p:nvGrpSpPr>
      <p:grpSpPr>
        <a:xfrm>
          <a:off x="0" y="0"/>
          <a:ext cx="0" cy="0"/>
          <a:chOff x="0" y="0"/>
          <a:chExt cx="0" cy="0"/>
        </a:xfrm>
      </p:grpSpPr>
      <p:sp>
        <p:nvSpPr>
          <p:cNvPr id="1682" name="Google Shape;1682;p53"/>
          <p:cNvSpPr txBox="1"/>
          <p:nvPr>
            <p:ph type="ctrTitle"/>
          </p:nvPr>
        </p:nvSpPr>
        <p:spPr>
          <a:xfrm>
            <a:off x="536028" y="3474024"/>
            <a:ext cx="6747641" cy="2387600"/>
          </a:xfrm>
          <a:prstGeom prst="rect">
            <a:avLst/>
          </a:prstGeom>
          <a:noFill/>
          <a:ln>
            <a:noFill/>
          </a:ln>
        </p:spPr>
        <p:txBody>
          <a:bodyPr anchorCtr="0" anchor="b" bIns="45700" lIns="0" spcFirstLastPara="1" rIns="91425" wrap="square" tIns="0">
            <a:normAutofit/>
          </a:bodyPr>
          <a:lstStyle/>
          <a:p>
            <a:pPr indent="0" lvl="0" marL="0" rtl="0" algn="l">
              <a:lnSpc>
                <a:spcPct val="90000"/>
              </a:lnSpc>
              <a:spcBef>
                <a:spcPts val="0"/>
              </a:spcBef>
              <a:spcAft>
                <a:spcPts val="0"/>
              </a:spcAft>
              <a:buClr>
                <a:schemeClr val="dk1"/>
              </a:buClr>
              <a:buSzPts val="4200"/>
              <a:buFont typeface="Calibri"/>
              <a:buNone/>
            </a:pPr>
            <a:r>
              <a:rPr lang="pl-PL" sz="4200">
                <a:solidFill>
                  <a:schemeClr val="lt1"/>
                </a:solidFill>
                <a:latin typeface="Arial"/>
                <a:ea typeface="Arial"/>
                <a:cs typeface="Arial"/>
                <a:sym typeface="Arial"/>
              </a:rPr>
              <a:t>Dziękujemy za uwagę</a:t>
            </a:r>
            <a:endParaRPr sz="2600">
              <a:solidFill>
                <a:schemeClr val="lt1"/>
              </a:solidFill>
              <a:latin typeface="Arial"/>
              <a:ea typeface="Arial"/>
              <a:cs typeface="Arial"/>
              <a:sym typeface="Arial"/>
            </a:endParaRPr>
          </a:p>
        </p:txBody>
      </p:sp>
      <p:pic>
        <p:nvPicPr>
          <p:cNvPr id="1683" name="Google Shape;1683;p53"/>
          <p:cNvPicPr preferRelativeResize="0"/>
          <p:nvPr/>
        </p:nvPicPr>
        <p:blipFill rotWithShape="1">
          <a:blip r:embed="rId3">
            <a:alphaModFix/>
          </a:blip>
          <a:srcRect b="0" l="0" r="0" t="0"/>
          <a:stretch/>
        </p:blipFill>
        <p:spPr>
          <a:xfrm>
            <a:off x="0" y="756948"/>
            <a:ext cx="12192000" cy="3062253"/>
          </a:xfrm>
          <a:prstGeom prst="rect">
            <a:avLst/>
          </a:prstGeom>
          <a:noFill/>
          <a:ln>
            <a:noFill/>
          </a:ln>
        </p:spPr>
      </p:pic>
      <p:pic>
        <p:nvPicPr>
          <p:cNvPr id="1684" name="Google Shape;1684;p53"/>
          <p:cNvPicPr preferRelativeResize="0"/>
          <p:nvPr/>
        </p:nvPicPr>
        <p:blipFill rotWithShape="1">
          <a:blip r:embed="rId4">
            <a:alphaModFix/>
          </a:blip>
          <a:srcRect b="0" l="0" r="0" t="0"/>
          <a:stretch/>
        </p:blipFill>
        <p:spPr>
          <a:xfrm>
            <a:off x="7546694" y="5404452"/>
            <a:ext cx="4021251" cy="1036193"/>
          </a:xfrm>
          <a:prstGeom prst="rect">
            <a:avLst/>
          </a:prstGeom>
          <a:noFill/>
          <a:ln>
            <a:noFill/>
          </a:ln>
        </p:spPr>
      </p:pic>
      <p:sp>
        <p:nvSpPr>
          <p:cNvPr id="1685" name="Google Shape;1685;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pl-PL"/>
              <a:t>‹#›</a:t>
            </a:fld>
            <a:endParaRPr/>
          </a:p>
        </p:txBody>
      </p:sp>
    </p:spTree>
  </p:cSld>
  <p:clrMapOvr>
    <a:masterClrMapping/>
  </p:clrMapOvr>
  <p:transition>
    <p:fade/>
  </p:transition>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6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7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5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2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2023-09-01T07:23:31Z</dcterms:created>
  <dc:creator>Elzbieta Gorajewska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741da7a-79c1-417c-b408-16c0bfe99fca_Enabled">
    <vt:lpwstr>true</vt:lpwstr>
  </property>
  <property fmtid="{D5CDD505-2E9C-101B-9397-08002B2CF9AE}" pid="3" name="MSIP_Label_3741da7a-79c1-417c-b408-16c0bfe99fca_SetDate">
    <vt:lpwstr>2024-05-31T08:20:40Z</vt:lpwstr>
  </property>
  <property fmtid="{D5CDD505-2E9C-101B-9397-08002B2CF9AE}" pid="4" name="MSIP_Label_3741da7a-79c1-417c-b408-16c0bfe99fca_Method">
    <vt:lpwstr>Standard</vt:lpwstr>
  </property>
  <property fmtid="{D5CDD505-2E9C-101B-9397-08002B2CF9AE}" pid="5" name="MSIP_Label_3741da7a-79c1-417c-b408-16c0bfe99fca_Name">
    <vt:lpwstr>Internal Only - Amber</vt:lpwstr>
  </property>
  <property fmtid="{D5CDD505-2E9C-101B-9397-08002B2CF9AE}" pid="6" name="MSIP_Label_3741da7a-79c1-417c-b408-16c0bfe99fca_SiteId">
    <vt:lpwstr>1e355c04-e0a4-42ed-8e2d-7351591f0ef1</vt:lpwstr>
  </property>
  <property fmtid="{D5CDD505-2E9C-101B-9397-08002B2CF9AE}" pid="7" name="MSIP_Label_3741da7a-79c1-417c-b408-16c0bfe99fca_ActionId">
    <vt:lpwstr>ea04ea8b-b5ee-4cd8-a183-d4008a6c18e1</vt:lpwstr>
  </property>
  <property fmtid="{D5CDD505-2E9C-101B-9397-08002B2CF9AE}" pid="8" name="MSIP_Label_3741da7a-79c1-417c-b408-16c0bfe99fca_ContentBits">
    <vt:lpwstr>0</vt:lpwstr>
  </property>
</Properties>
</file>