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xml" Extension="xml"/>
  <Default ContentType="image/png" Extension="png"/>
  <Default ContentType="application/vnd.openxmlformats-officedocument.wordprocessingml.document" Extension="docx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wordprocessingml.document" PartName="/ppt/embeddings/Microsoft_Office_Word_Document1.docx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9" r:id="rId4"/>
    <p:sldMasterId id="2147483690" r:id="rId5"/>
    <p:sldMasterId id="2147483711" r:id="rId6"/>
    <p:sldMasterId id="2147483732" r:id="rId7"/>
    <p:sldMasterId id="2147483753" r:id="rId8"/>
    <p:sldMasterId id="2147483774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</p:sldIdLst>
  <p:sldSz cy="6858000" cx="12192000"/>
  <p:notesSz cx="6858000" cy="9144000"/>
  <p:embeddedFontLs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gn8z/ATgk8LPWTCN/+990D1bLf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0.xml"/><Relationship Id="rId41" Type="http://customschemas.google.com/relationships/presentationmetadata" Target="metadata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slide" Target="slides/slide19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slide" Target="slides/slide21.xml"/><Relationship Id="rId30" Type="http://schemas.openxmlformats.org/officeDocument/2006/relationships/slide" Target="slides/slide20.xml"/><Relationship Id="rId11" Type="http://schemas.openxmlformats.org/officeDocument/2006/relationships/slide" Target="slides/slide1.xml"/><Relationship Id="rId33" Type="http://schemas.openxmlformats.org/officeDocument/2006/relationships/slide" Target="slides/slide23.xml"/><Relationship Id="rId10" Type="http://schemas.openxmlformats.org/officeDocument/2006/relationships/notesMaster" Target="notesMasters/notesMaster1.xml"/><Relationship Id="rId32" Type="http://schemas.openxmlformats.org/officeDocument/2006/relationships/slide" Target="slides/slide22.xml"/><Relationship Id="rId13" Type="http://schemas.openxmlformats.org/officeDocument/2006/relationships/slide" Target="slides/slide3.xml"/><Relationship Id="rId35" Type="http://schemas.openxmlformats.org/officeDocument/2006/relationships/slide" Target="slides/slide25.xml"/><Relationship Id="rId12" Type="http://schemas.openxmlformats.org/officeDocument/2006/relationships/slide" Target="slides/slide2.xml"/><Relationship Id="rId34" Type="http://schemas.openxmlformats.org/officeDocument/2006/relationships/slide" Target="slides/slide24.xml"/><Relationship Id="rId15" Type="http://schemas.openxmlformats.org/officeDocument/2006/relationships/slide" Target="slides/slide5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4.xml"/><Relationship Id="rId36" Type="http://schemas.openxmlformats.org/officeDocument/2006/relationships/slide" Target="slides/slide26.xml"/><Relationship Id="rId17" Type="http://schemas.openxmlformats.org/officeDocument/2006/relationships/slide" Target="slides/slide7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6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1" name="Google Shape;107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1" name="Google Shape;10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1-4 Tomasz</a:t>
            </a:r>
            <a:endParaRPr/>
          </a:p>
        </p:txBody>
      </p:sp>
      <p:sp>
        <p:nvSpPr>
          <p:cNvPr id="1174" name="Google Shape;1174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Iza: 14,16, Brand Awareness, brandlift cross media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Piotr: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Ania: Efficiency Metrics. CPM</a:t>
            </a:r>
            <a:endParaRPr/>
          </a:p>
        </p:txBody>
      </p:sp>
      <p:sp>
        <p:nvSpPr>
          <p:cNvPr id="1188" name="Google Shape;118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8" name="Google Shape;123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0" name="Google Shape;130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1" name="Google Shape;131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4" name="Google Shape;132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1" name="Google Shape;1381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.png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 type="titleOnly">
  <p:cSld name="TITLE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9" name="Google Shape;19;p18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60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0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5" name="Google Shape;25;p60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6" name="Google Shape;26;p60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1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1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1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1" name="Google Shape;31;p61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61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3" name="Google Shape;33;p61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1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5" name="Google Shape;35;p61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1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61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1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" name="Google Shape;39;p61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1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1" name="Google Shape;41;p61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61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61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1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2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53" name="Google Shape;53;p62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3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3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3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63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4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4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4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4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5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5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5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" name="Google Shape;69;p65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6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6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6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" name="Google Shape;74;p66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66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7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67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7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0" name="Google Shape;80;p67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67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8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68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" name="Google Shape;85;p68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68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68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68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68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68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1" name="Google Shape;91;p68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68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8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9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69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69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" name="Google Shape;98;p69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9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" name="Google Shape;100;p69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69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2" name="Google Shape;102;p69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9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69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9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6" name="Google Shape;106;p69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9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8" name="Google Shape;108;p69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69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0" name="Google Shape;110;p69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69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0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14" name="Google Shape;114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5" name="Google Shape;125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7" name="Google Shape;127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4" name="Google Shape;134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5" name="Google Shape;13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2" name="Google Shape;14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Tylko tytuł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9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65" name="Google Shape;165;p49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49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1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169" name="Google Shape;169;p71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71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2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72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75" name="Google Shape;175;p72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76" name="Google Shape;176;p72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3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3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73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81" name="Google Shape;181;p73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4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4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74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86" name="Google Shape;186;p74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5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75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75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1" name="Google Shape;191;p75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6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6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76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6" name="Google Shape;196;p76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76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7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77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77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2" name="Google Shape;202;p77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77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8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78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7" name="Google Shape;207;p78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78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8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0" name="Google Shape;210;p78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78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8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78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78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78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9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79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79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0" name="Google Shape;220;p79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9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2" name="Google Shape;222;p79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9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4" name="Google Shape;224;p79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9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6" name="Google Shape;226;p79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9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8" name="Google Shape;228;p79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9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30" name="Google Shape;230;p79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79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32" name="Google Shape;232;p79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9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0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80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80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38" name="Google Shape;238;p80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80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0" name="Google Shape;240;p80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80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2" name="Google Shape;242;p80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80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4" name="Google Shape;244;p80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80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6" name="Google Shape;246;p80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80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8" name="Google Shape;248;p80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80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50" name="Google Shape;250;p80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0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1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54" name="Google Shape;254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8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8" name="Google Shape;258;p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8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8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8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4" name="Google Shape;264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8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8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8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8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7" name="Google Shape;277;p8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8" name="Google Shape;278;p8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9" name="Google Shape;279;p8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0" name="Google Shape;280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8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86" name="Google Shape;286;p8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7" name="Google Shape;287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8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93" name="Google Shape;293;p8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94" name="Google Shape;294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8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8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0" name="Google Shape;300;p8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8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8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6" name="Google Shape;306;p8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8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8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Tylko tytuł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17" name="Google Shape;317;p51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51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0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321" name="Google Shape;321;p90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90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91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91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27" name="Google Shape;327;p91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28" name="Google Shape;328;p91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2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92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92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33" name="Google Shape;333;p92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3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93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93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38" name="Google Shape;338;p93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4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94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94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3" name="Google Shape;343;p94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95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95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8" name="Google Shape;348;p95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349" name="Google Shape;349;p95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6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352" name="Google Shape;352;p96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96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54" name="Google Shape;354;p96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96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97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97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59" name="Google Shape;359;p97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360" name="Google Shape;360;p97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97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2" name="Google Shape;362;p97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97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97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5" name="Google Shape;365;p97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97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97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98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98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98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2" name="Google Shape;372;p98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98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4" name="Google Shape;374;p98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98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6" name="Google Shape;376;p98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98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8" name="Google Shape;378;p98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98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80" name="Google Shape;380;p98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98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82" name="Google Shape;382;p98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98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84" name="Google Shape;384;p98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98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99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99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99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0" name="Google Shape;390;p99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99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2" name="Google Shape;392;p99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99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4" name="Google Shape;394;p99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99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6" name="Google Shape;396;p99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99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8" name="Google Shape;398;p99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99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00" name="Google Shape;400;p99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99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02" name="Google Shape;402;p99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99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00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06" name="Google Shape;406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0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10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10" name="Google Shape;410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0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10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6" name="Google Shape;416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0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10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2" name="Google Shape;422;p10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3" name="Google Shape;423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5" name="Google Shape;425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0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10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9" name="Google Shape;429;p10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0" name="Google Shape;430;p10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1" name="Google Shape;431;p10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2" name="Google Shape;432;p1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1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1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0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10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8" name="Google Shape;438;p10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39" name="Google Shape;439;p10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0" name="Google Shape;440;p10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10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0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10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45" name="Google Shape;445;p10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46" name="Google Shape;446;p10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7" name="Google Shape;447;p10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10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0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10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2" name="Google Shape;452;p10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3" name="Google Shape;453;p10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4" name="Google Shape;454;p10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0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7" name="Google Shape;457;p10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8" name="Google Shape;458;p10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9" name="Google Shape;459;p10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0" name="Google Shape;460;p10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Tylko tytuł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3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69" name="Google Shape;469;p53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0" name="Google Shape;470;p53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09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473" name="Google Shape;473;p109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4" name="Google Shape;474;p109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1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10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8" name="Google Shape;478;p110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79" name="Google Shape;479;p110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80" name="Google Shape;480;p110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11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11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4" name="Google Shape;484;p111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85" name="Google Shape;485;p111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12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12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9" name="Google Shape;489;p112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90" name="Google Shape;490;p112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13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13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113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95" name="Google Shape;495;p113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14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14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9" name="Google Shape;499;p114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00" name="Google Shape;500;p114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114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15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115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5" name="Google Shape;505;p115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06" name="Google Shape;506;p115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15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16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0" name="Google Shape;510;p116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1" name="Google Shape;511;p116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512" name="Google Shape;512;p116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16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4" name="Google Shape;514;p116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515" name="Google Shape;515;p116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16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7" name="Google Shape;517;p116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518" name="Google Shape;518;p116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16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17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117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17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24" name="Google Shape;524;p117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17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26" name="Google Shape;526;p117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17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28" name="Google Shape;528;p117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117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0" name="Google Shape;530;p117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17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2" name="Google Shape;532;p117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117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4" name="Google Shape;534;p117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17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6" name="Google Shape;536;p117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17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18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0" name="Google Shape;540;p118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118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2" name="Google Shape;542;p118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18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4" name="Google Shape;544;p118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18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6" name="Google Shape;546;p118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18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8" name="Google Shape;548;p118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118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0" name="Google Shape;550;p118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118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2" name="Google Shape;552;p118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18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4" name="Google Shape;554;p118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18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19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58" name="Google Shape;558;p1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1" name="Google Shape;561;p1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62" name="Google Shape;562;p1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3" name="Google Shape;563;p1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4" name="Google Shape;564;p1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7" name="Google Shape;567;p1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8" name="Google Shape;568;p1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9" name="Google Shape;569;p1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0" name="Google Shape;570;p1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3" name="Google Shape;573;p1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4" name="Google Shape;574;p1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5" name="Google Shape;575;p1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6" name="Google Shape;576;p1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7" name="Google Shape;577;p1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0" name="Google Shape;580;p1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1" name="Google Shape;581;p1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2" name="Google Shape;582;p1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3" name="Google Shape;583;p1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4" name="Google Shape;584;p1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5" name="Google Shape;585;p1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6" name="Google Shape;586;p1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9" name="Google Shape;589;p1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0" name="Google Shape;590;p1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1" name="Google Shape;591;p1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2" name="Google Shape;592;p1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3" name="Google Shape;593;p1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6" name="Google Shape;596;p1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97" name="Google Shape;597;p1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8" name="Google Shape;598;p1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9" name="Google Shape;599;p1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0" name="Google Shape;600;p1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3" name="Google Shape;603;p1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4" name="Google Shape;604;p1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5" name="Google Shape;605;p1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6" name="Google Shape;606;p1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9" name="Google Shape;609;p1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0" name="Google Shape;610;p1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1" name="Google Shape;611;p1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2" name="Google Shape;612;p1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Tylko tytuł"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5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21" name="Google Shape;621;p55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2" name="Google Shape;622;p55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28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625" name="Google Shape;625;p128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6" name="Google Shape;626;p128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29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29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0" name="Google Shape;630;p129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1" name="Google Shape;631;p129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2" name="Google Shape;632;p129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30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30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6" name="Google Shape;636;p130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7" name="Google Shape;637;p130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31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131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1" name="Google Shape;641;p131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2" name="Google Shape;642;p131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32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132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6" name="Google Shape;646;p132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7" name="Google Shape;647;p132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33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133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1" name="Google Shape;651;p133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2" name="Google Shape;652;p133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653" name="Google Shape;653;p133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34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656" name="Google Shape;656;p134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7" name="Google Shape;657;p134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8" name="Google Shape;658;p134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134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35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2" name="Google Shape;662;p135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3" name="Google Shape;663;p135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664" name="Google Shape;664;p135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135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6" name="Google Shape;666;p135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667" name="Google Shape;667;p135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135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9" name="Google Shape;669;p135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670" name="Google Shape;670;p135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135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36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4" name="Google Shape;674;p136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136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6" name="Google Shape;676;p136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136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8" name="Google Shape;678;p136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136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0" name="Google Shape;680;p136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136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2" name="Google Shape;682;p136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36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4" name="Google Shape;684;p136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136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6" name="Google Shape;686;p136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136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8" name="Google Shape;688;p136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36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37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2" name="Google Shape;692;p137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137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4" name="Google Shape;694;p137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137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6" name="Google Shape;696;p137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137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8" name="Google Shape;698;p137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137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0" name="Google Shape;700;p137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37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2" name="Google Shape;702;p137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37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4" name="Google Shape;704;p137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37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6" name="Google Shape;706;p137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137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38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10" name="Google Shape;710;p1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3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3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14" name="Google Shape;714;p1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1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4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4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20" name="Google Shape;720;p1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1" name="Google Shape;721;p1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5" name="Google Shape;725;p1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6" name="Google Shape;726;p1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7" name="Google Shape;727;p1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1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9" name="Google Shape;729;p1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4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4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3" name="Google Shape;733;p14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4" name="Google Shape;734;p14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5" name="Google Shape;735;p14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6" name="Google Shape;736;p1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7" name="Google Shape;737;p1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8" name="Google Shape;738;p1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4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4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2" name="Google Shape;742;p14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3" name="Google Shape;743;p1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p1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14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9" name="Google Shape;749;p14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0" name="Google Shape;750;p1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p1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2" name="Google Shape;752;p1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1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14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6" name="Google Shape;756;p1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7" name="Google Shape;757;p1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8" name="Google Shape;758;p1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4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1" name="Google Shape;761;p14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2" name="Google Shape;762;p1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3" name="Google Shape;763;p1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Tylko tytuł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57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73" name="Google Shape;773;p57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4" name="Google Shape;774;p57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47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777" name="Google Shape;777;p147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8" name="Google Shape;778;p147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4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148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2" name="Google Shape;782;p148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83" name="Google Shape;783;p148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84" name="Google Shape;784;p148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49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149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8" name="Google Shape;788;p149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89" name="Google Shape;789;p149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50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150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3" name="Google Shape;793;p150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94" name="Google Shape;794;p150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51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151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8" name="Google Shape;798;p151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99" name="Google Shape;799;p151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52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152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3" name="Google Shape;803;p152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04" name="Google Shape;804;p152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805" name="Google Shape;805;p152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53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808" name="Google Shape;808;p153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9" name="Google Shape;809;p153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10" name="Google Shape;810;p153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153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54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4" name="Google Shape;814;p154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15" name="Google Shape;815;p154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16" name="Google Shape;816;p154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54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18" name="Google Shape;818;p154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154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154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21" name="Google Shape;821;p154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822" name="Google Shape;822;p154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154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55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6" name="Google Shape;826;p155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155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28" name="Google Shape;828;p155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155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0" name="Google Shape;830;p155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155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2" name="Google Shape;832;p155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155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4" name="Google Shape;834;p155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155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6" name="Google Shape;836;p155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155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8" name="Google Shape;838;p155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155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40" name="Google Shape;840;p155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155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56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4" name="Google Shape;844;p156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156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46" name="Google Shape;846;p156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56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48" name="Google Shape;848;p156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156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0" name="Google Shape;850;p156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156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2" name="Google Shape;852;p156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156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4" name="Google Shape;854;p156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156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6" name="Google Shape;856;p156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156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8" name="Google Shape;858;p156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156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57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862" name="Google Shape;862;p1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5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5" name="Google Shape;865;p15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66" name="Google Shape;866;p1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7" name="Google Shape;867;p1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8" name="Google Shape;868;p1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5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1" name="Google Shape;871;p15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72" name="Google Shape;872;p1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3" name="Google Shape;873;p1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4" name="Google Shape;874;p1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7" name="Google Shape;877;p16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8" name="Google Shape;878;p16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9" name="Google Shape;879;p1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0" name="Google Shape;880;p1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1" name="Google Shape;881;p1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6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4" name="Google Shape;884;p16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5" name="Google Shape;885;p16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6" name="Google Shape;886;p16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7" name="Google Shape;887;p16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8" name="Google Shape;888;p1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9" name="Google Shape;889;p1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0" name="Google Shape;890;p1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6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3" name="Google Shape;893;p16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94" name="Google Shape;894;p16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5" name="Google Shape;895;p1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6" name="Google Shape;896;p1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7" name="Google Shape;897;p1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0" name="Google Shape;900;p16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1" name="Google Shape;901;p16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2" name="Google Shape;902;p1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3" name="Google Shape;903;p1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4" name="Google Shape;904;p1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7" name="Google Shape;907;p16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8" name="Google Shape;908;p1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9" name="Google Shape;909;p1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0" name="Google Shape;910;p1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6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3" name="Google Shape;913;p16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4" name="Google Shape;914;p1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5" name="Google Shape;915;p1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6" name="Google Shape;916;p1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Tylko tytuł"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59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25" name="Google Shape;925;p59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6" name="Google Shape;926;p59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"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66"/>
          <p:cNvSpPr/>
          <p:nvPr>
            <p:ph idx="2" type="pic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929" name="Google Shape;929;p166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0" name="Google Shape;930;p166"/>
          <p:cNvSpPr txBox="1"/>
          <p:nvPr>
            <p:ph idx="1" type="body"/>
          </p:nvPr>
        </p:nvSpPr>
        <p:spPr>
          <a:xfrm>
            <a:off x="493986" y="2829261"/>
            <a:ext cx="5108029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2"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6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167"/>
          <p:cNvSpPr txBox="1"/>
          <p:nvPr>
            <p:ph type="title"/>
          </p:nvPr>
        </p:nvSpPr>
        <p:spPr>
          <a:xfrm>
            <a:off x="493986" y="365125"/>
            <a:ext cx="50029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4" name="Google Shape;934;p167"/>
          <p:cNvSpPr txBox="1"/>
          <p:nvPr>
            <p:ph idx="1" type="body"/>
          </p:nvPr>
        </p:nvSpPr>
        <p:spPr>
          <a:xfrm>
            <a:off x="6558454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35" name="Google Shape;935;p167"/>
          <p:cNvSpPr txBox="1"/>
          <p:nvPr>
            <p:ph idx="2" type="body"/>
          </p:nvPr>
        </p:nvSpPr>
        <p:spPr>
          <a:xfrm>
            <a:off x="493986" y="2812683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36" name="Google Shape;936;p167"/>
          <p:cNvSpPr/>
          <p:nvPr>
            <p:ph idx="3" type="pic"/>
          </p:nvPr>
        </p:nvSpPr>
        <p:spPr>
          <a:xfrm>
            <a:off x="6096000" y="2"/>
            <a:ext cx="6096000" cy="22320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3"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68"/>
          <p:cNvSpPr/>
          <p:nvPr/>
        </p:nvSpPr>
        <p:spPr>
          <a:xfrm>
            <a:off x="0" y="2232058"/>
            <a:ext cx="7308808" cy="4625942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168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0" name="Google Shape;940;p168"/>
          <p:cNvSpPr txBox="1"/>
          <p:nvPr>
            <p:ph idx="1" type="body"/>
          </p:nvPr>
        </p:nvSpPr>
        <p:spPr>
          <a:xfrm>
            <a:off x="493986" y="2812683"/>
            <a:ext cx="6285186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41" name="Google Shape;941;p168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4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69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169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5" name="Google Shape;945;p169"/>
          <p:cNvSpPr txBox="1"/>
          <p:nvPr>
            <p:ph idx="1" type="body"/>
          </p:nvPr>
        </p:nvSpPr>
        <p:spPr>
          <a:xfrm>
            <a:off x="493986" y="2812683"/>
            <a:ext cx="6232635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46" name="Google Shape;946;p169"/>
          <p:cNvSpPr/>
          <p:nvPr>
            <p:ph idx="2" type="pic"/>
          </p:nvPr>
        </p:nvSpPr>
        <p:spPr>
          <a:xfrm>
            <a:off x="7308808" y="2812683"/>
            <a:ext cx="4397054" cy="34646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5"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70"/>
          <p:cNvSpPr/>
          <p:nvPr/>
        </p:nvSpPr>
        <p:spPr>
          <a:xfrm>
            <a:off x="0" y="0"/>
            <a:ext cx="12192000" cy="209155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170"/>
          <p:cNvSpPr txBox="1"/>
          <p:nvPr>
            <p:ph type="title"/>
          </p:nvPr>
        </p:nvSpPr>
        <p:spPr>
          <a:xfrm>
            <a:off x="493986" y="365125"/>
            <a:ext cx="1121187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0" name="Google Shape;950;p170"/>
          <p:cNvSpPr txBox="1"/>
          <p:nvPr>
            <p:ph idx="1" type="body"/>
          </p:nvPr>
        </p:nvSpPr>
        <p:spPr>
          <a:xfrm>
            <a:off x="493986" y="2812683"/>
            <a:ext cx="4389207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51" name="Google Shape;951;p170"/>
          <p:cNvSpPr/>
          <p:nvPr>
            <p:ph idx="2" type="pic"/>
          </p:nvPr>
        </p:nvSpPr>
        <p:spPr>
          <a:xfrm>
            <a:off x="5402317" y="2091559"/>
            <a:ext cx="6789683" cy="4766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6"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71"/>
          <p:cNvSpPr/>
          <p:nvPr/>
        </p:nvSpPr>
        <p:spPr>
          <a:xfrm>
            <a:off x="-1" y="1690688"/>
            <a:ext cx="7724309" cy="280774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171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5" name="Google Shape;955;p171"/>
          <p:cNvSpPr txBox="1"/>
          <p:nvPr>
            <p:ph idx="1" type="body"/>
          </p:nvPr>
        </p:nvSpPr>
        <p:spPr>
          <a:xfrm>
            <a:off x="493986" y="2280745"/>
            <a:ext cx="6285186" cy="221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56" name="Google Shape;956;p171"/>
          <p:cNvSpPr/>
          <p:nvPr>
            <p:ph idx="2" type="pic"/>
          </p:nvPr>
        </p:nvSpPr>
        <p:spPr>
          <a:xfrm>
            <a:off x="7724308" y="538222"/>
            <a:ext cx="3981554" cy="5775767"/>
          </a:xfrm>
          <a:prstGeom prst="rect">
            <a:avLst/>
          </a:prstGeom>
          <a:noFill/>
          <a:ln>
            <a:noFill/>
          </a:ln>
        </p:spPr>
      </p:sp>
      <p:sp>
        <p:nvSpPr>
          <p:cNvPr id="957" name="Google Shape;957;p171"/>
          <p:cNvSpPr txBox="1"/>
          <p:nvPr>
            <p:ph idx="3" type="body"/>
          </p:nvPr>
        </p:nvSpPr>
        <p:spPr>
          <a:xfrm>
            <a:off x="493986" y="4824248"/>
            <a:ext cx="6285186" cy="1453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7"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72"/>
          <p:cNvSpPr/>
          <p:nvPr>
            <p:ph idx="2" type="pic"/>
          </p:nvPr>
        </p:nvSpPr>
        <p:spPr>
          <a:xfrm>
            <a:off x="7308808" y="2"/>
            <a:ext cx="4883192" cy="6857998"/>
          </a:xfrm>
          <a:prstGeom prst="rect">
            <a:avLst/>
          </a:prstGeom>
          <a:noFill/>
          <a:ln>
            <a:noFill/>
          </a:ln>
        </p:spPr>
      </p:sp>
      <p:sp>
        <p:nvSpPr>
          <p:cNvPr id="960" name="Google Shape;960;p172"/>
          <p:cNvSpPr txBox="1"/>
          <p:nvPr>
            <p:ph type="title"/>
          </p:nvPr>
        </p:nvSpPr>
        <p:spPr>
          <a:xfrm>
            <a:off x="493986" y="365125"/>
            <a:ext cx="62851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1" name="Google Shape;961;p172"/>
          <p:cNvSpPr txBox="1"/>
          <p:nvPr>
            <p:ph idx="1" type="body"/>
          </p:nvPr>
        </p:nvSpPr>
        <p:spPr>
          <a:xfrm>
            <a:off x="493986" y="1690688"/>
            <a:ext cx="6285186" cy="4586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62" name="Google Shape;962;p172"/>
          <p:cNvSpPr/>
          <p:nvPr/>
        </p:nvSpPr>
        <p:spPr>
          <a:xfrm>
            <a:off x="10098212" y="476421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172"/>
          <p:cNvSpPr txBox="1"/>
          <p:nvPr>
            <p:ph idx="3" type="body"/>
          </p:nvPr>
        </p:nvSpPr>
        <p:spPr>
          <a:xfrm>
            <a:off x="10098212" y="4764211"/>
            <a:ext cx="2093788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8"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73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6" name="Google Shape;966;p173"/>
          <p:cNvSpPr txBox="1"/>
          <p:nvPr>
            <p:ph idx="1" type="body"/>
          </p:nvPr>
        </p:nvSpPr>
        <p:spPr>
          <a:xfrm>
            <a:off x="493985" y="1690688"/>
            <a:ext cx="3894081" cy="4612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67" name="Google Shape;967;p173"/>
          <p:cNvSpPr/>
          <p:nvPr>
            <p:ph idx="2" type="pic"/>
          </p:nvPr>
        </p:nvSpPr>
        <p:spPr>
          <a:xfrm>
            <a:off x="4758955" y="1690686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968" name="Google Shape;968;p173"/>
          <p:cNvSpPr/>
          <p:nvPr/>
        </p:nvSpPr>
        <p:spPr>
          <a:xfrm>
            <a:off x="4758956" y="4209394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173"/>
          <p:cNvSpPr txBox="1"/>
          <p:nvPr>
            <p:ph idx="3" type="body"/>
          </p:nvPr>
        </p:nvSpPr>
        <p:spPr>
          <a:xfrm>
            <a:off x="4758956" y="4209393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70" name="Google Shape;970;p173"/>
          <p:cNvSpPr/>
          <p:nvPr>
            <p:ph idx="4" type="pic"/>
          </p:nvPr>
        </p:nvSpPr>
        <p:spPr>
          <a:xfrm>
            <a:off x="7223631" y="1690685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971" name="Google Shape;971;p173"/>
          <p:cNvSpPr/>
          <p:nvPr/>
        </p:nvSpPr>
        <p:spPr>
          <a:xfrm>
            <a:off x="7223632" y="4209393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173"/>
          <p:cNvSpPr txBox="1"/>
          <p:nvPr>
            <p:ph idx="5" type="body"/>
          </p:nvPr>
        </p:nvSpPr>
        <p:spPr>
          <a:xfrm>
            <a:off x="7223632" y="4209392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73" name="Google Shape;973;p173"/>
          <p:cNvSpPr/>
          <p:nvPr>
            <p:ph idx="6" type="pic"/>
          </p:nvPr>
        </p:nvSpPr>
        <p:spPr>
          <a:xfrm>
            <a:off x="9688307" y="1690684"/>
            <a:ext cx="2093788" cy="2518706"/>
          </a:xfrm>
          <a:prstGeom prst="rect">
            <a:avLst/>
          </a:prstGeom>
          <a:noFill/>
          <a:ln>
            <a:noFill/>
          </a:ln>
        </p:spPr>
      </p:sp>
      <p:sp>
        <p:nvSpPr>
          <p:cNvPr id="974" name="Google Shape;974;p173"/>
          <p:cNvSpPr/>
          <p:nvPr/>
        </p:nvSpPr>
        <p:spPr>
          <a:xfrm>
            <a:off x="9688308" y="4209392"/>
            <a:ext cx="2093788" cy="2093788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173"/>
          <p:cNvSpPr txBox="1"/>
          <p:nvPr>
            <p:ph idx="7" type="body"/>
          </p:nvPr>
        </p:nvSpPr>
        <p:spPr>
          <a:xfrm>
            <a:off x="9688308" y="4209391"/>
            <a:ext cx="2093787" cy="2093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9"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74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8" name="Google Shape;978;p174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174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0" name="Google Shape;980;p174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174"/>
          <p:cNvSpPr txBox="1"/>
          <p:nvPr>
            <p:ph idx="2" type="body"/>
          </p:nvPr>
        </p:nvSpPr>
        <p:spPr>
          <a:xfrm>
            <a:off x="0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2" name="Google Shape;982;p174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174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4" name="Google Shape;984;p174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5" name="Google Shape;985;p174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6" name="Google Shape;986;p174"/>
          <p:cNvSpPr/>
          <p:nvPr/>
        </p:nvSpPr>
        <p:spPr>
          <a:xfrm>
            <a:off x="9126870" y="4267874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174"/>
          <p:cNvSpPr txBox="1"/>
          <p:nvPr>
            <p:ph idx="5" type="body"/>
          </p:nvPr>
        </p:nvSpPr>
        <p:spPr>
          <a:xfrm>
            <a:off x="9159943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8" name="Google Shape;988;p174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174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90" name="Google Shape;990;p174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174"/>
          <p:cNvSpPr txBox="1"/>
          <p:nvPr>
            <p:ph idx="7" type="body"/>
          </p:nvPr>
        </p:nvSpPr>
        <p:spPr>
          <a:xfrm>
            <a:off x="6098246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92" name="Google Shape;992;p174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rgbClr val="FF003C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174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0"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175"/>
          <p:cNvSpPr txBox="1"/>
          <p:nvPr>
            <p:ph type="title"/>
          </p:nvPr>
        </p:nvSpPr>
        <p:spPr>
          <a:xfrm>
            <a:off x="493986" y="365125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6" name="Google Shape;996;p175"/>
          <p:cNvSpPr/>
          <p:nvPr/>
        </p:nvSpPr>
        <p:spPr>
          <a:xfrm>
            <a:off x="0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175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98" name="Google Shape;998;p175"/>
          <p:cNvSpPr/>
          <p:nvPr/>
        </p:nvSpPr>
        <p:spPr>
          <a:xfrm>
            <a:off x="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175"/>
          <p:cNvSpPr txBox="1"/>
          <p:nvPr>
            <p:ph idx="2" type="body"/>
          </p:nvPr>
        </p:nvSpPr>
        <p:spPr>
          <a:xfrm>
            <a:off x="0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0" name="Google Shape;1000;p175"/>
          <p:cNvSpPr/>
          <p:nvPr/>
        </p:nvSpPr>
        <p:spPr>
          <a:xfrm>
            <a:off x="3044811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175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2" name="Google Shape;1002;p175"/>
          <p:cNvSpPr/>
          <p:nvPr/>
        </p:nvSpPr>
        <p:spPr>
          <a:xfrm>
            <a:off x="6089622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175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4" name="Google Shape;1004;p175"/>
          <p:cNvSpPr/>
          <p:nvPr/>
        </p:nvSpPr>
        <p:spPr>
          <a:xfrm>
            <a:off x="9134998" y="4267874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175"/>
          <p:cNvSpPr txBox="1"/>
          <p:nvPr>
            <p:ph idx="5" type="body"/>
          </p:nvPr>
        </p:nvSpPr>
        <p:spPr>
          <a:xfrm>
            <a:off x="9147189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6" name="Google Shape;1006;p175"/>
          <p:cNvSpPr/>
          <p:nvPr/>
        </p:nvSpPr>
        <p:spPr>
          <a:xfrm>
            <a:off x="3040680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175"/>
          <p:cNvSpPr txBox="1"/>
          <p:nvPr>
            <p:ph idx="6" type="body"/>
          </p:nvPr>
        </p:nvSpPr>
        <p:spPr>
          <a:xfrm>
            <a:off x="3040679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8" name="Google Shape;1008;p175"/>
          <p:cNvSpPr/>
          <p:nvPr/>
        </p:nvSpPr>
        <p:spPr>
          <a:xfrm>
            <a:off x="6085491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175"/>
          <p:cNvSpPr txBox="1"/>
          <p:nvPr>
            <p:ph idx="7" type="body"/>
          </p:nvPr>
        </p:nvSpPr>
        <p:spPr>
          <a:xfrm>
            <a:off x="6098246" y="1667238"/>
            <a:ext cx="3044811" cy="26006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10" name="Google Shape;1010;p175"/>
          <p:cNvSpPr/>
          <p:nvPr/>
        </p:nvSpPr>
        <p:spPr>
          <a:xfrm>
            <a:off x="9143059" y="1667238"/>
            <a:ext cx="3044811" cy="259012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FF0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175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>
  <p:cSld name="1_Tylko tytuł 11">
    <p:bg>
      <p:bgPr>
        <a:solidFill>
          <a:srgbClr val="FF003C"/>
        </a:solidFill>
      </p:bgPr>
    </p:bg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76"/>
          <p:cNvSpPr txBox="1"/>
          <p:nvPr>
            <p:ph type="title"/>
          </p:nvPr>
        </p:nvSpPr>
        <p:spPr>
          <a:xfrm>
            <a:off x="493985" y="365125"/>
            <a:ext cx="8912773" cy="2651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14" name="Google Shape;1014;p1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296126"/>
            <a:ext cx="12192000" cy="306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7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7" name="Google Shape;1017;p17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18" name="Google Shape;1018;p17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9" name="Google Shape;1019;p17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0" name="Google Shape;1020;p17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17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3" name="Google Shape;1023;p17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24" name="Google Shape;1024;p1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5" name="Google Shape;1025;p1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6" name="Google Shape;1026;p1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7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9" name="Google Shape;1029;p17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0" name="Google Shape;1030;p17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1" name="Google Shape;1031;p1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2" name="Google Shape;1032;p1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3" name="Google Shape;1033;p1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8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6" name="Google Shape;1036;p18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37" name="Google Shape;1037;p18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8" name="Google Shape;1038;p18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39" name="Google Shape;1039;p18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0" name="Google Shape;1040;p1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1" name="Google Shape;1041;p1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2" name="Google Shape;1042;p1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8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5" name="Google Shape;1045;p18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6" name="Google Shape;1046;p18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47" name="Google Shape;1047;p1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8" name="Google Shape;1048;p1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9" name="Google Shape;1049;p1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18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2" name="Google Shape;1052;p18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53" name="Google Shape;1053;p18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4" name="Google Shape;1054;p1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5" name="Google Shape;1055;p18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6" name="Google Shape;1056;p18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8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9" name="Google Shape;1059;p18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0" name="Google Shape;1060;p1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1" name="Google Shape;1061;p1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2" name="Google Shape;1062;p1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8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5" name="Google Shape;1065;p18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6" name="Google Shape;1066;p1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7" name="Google Shape;1067;p18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8" name="Google Shape;1068;p1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3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21" Type="http://schemas.openxmlformats.org/officeDocument/2006/relationships/theme" Target="../theme/theme7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9.xml"/><Relationship Id="rId6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21" Type="http://schemas.openxmlformats.org/officeDocument/2006/relationships/theme" Target="../theme/theme5.xml"/><Relationship Id="rId13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9.xml"/><Relationship Id="rId6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0.xml"/><Relationship Id="rId21" Type="http://schemas.openxmlformats.org/officeDocument/2006/relationships/theme" Target="../theme/theme6.xml"/><Relationship Id="rId13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9.xml"/><Relationship Id="rId6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/Relationships>
</file>

<file path=ppt/slideMasters/_rels/slideMaster5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9.xml"/><Relationship Id="rId6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/Relationships>
</file>

<file path=ppt/slideMasters/_rels/slideMaster6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0.xml"/><Relationship Id="rId21" Type="http://schemas.openxmlformats.org/officeDocument/2006/relationships/theme" Target="../theme/theme8.xml"/><Relationship Id="rId13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108.xml"/></Relationships>
</file>

<file path=ppt/slideMasters/_rels/slideMaster7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25.xml"/><Relationship Id="rId19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1" name="Google Shape;161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1" name="Google Shape;311;p5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2" name="Google Shape;312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3" name="Google Shape;313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4" name="Google Shape;314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3" name="Google Shape;463;p5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4" name="Google Shape;464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5" name="Google Shape;465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6" name="Google Shape;466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5" name="Google Shape;615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6" name="Google Shape;616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7" name="Google Shape;617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8" name="Google Shape;618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7" name="Google Shape;767;p5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8" name="Google Shape;768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9" name="Google Shape;769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0" name="Google Shape;770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9" name="Google Shape;919;p5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0" name="Google Shape;920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1" name="Google Shape;921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2" name="Google Shape;922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18.png"/><Relationship Id="rId5" Type="http://schemas.openxmlformats.org/officeDocument/2006/relationships/package" Target="../embeddings/Microsoft_Office_Word_Document1.docx"/><Relationship Id="rId6" Type="http://schemas.openxmlformats.org/officeDocument/2006/relationships/package" Target="../embeddings/Microsoft_Office_Word_Document1.docx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3C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"/>
          <p:cNvSpPr txBox="1"/>
          <p:nvPr>
            <p:ph idx="1" type="subTitle"/>
          </p:nvPr>
        </p:nvSpPr>
        <p:spPr>
          <a:xfrm>
            <a:off x="378627" y="6205926"/>
            <a:ext cx="6568965" cy="47077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l-PL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Warszawa, czerwiec 2024</a:t>
            </a:r>
            <a:endParaRPr sz="10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4" name="Google Shape;107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1303"/>
            <a:ext cx="12192000" cy="420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92122" y="5590932"/>
            <a:ext cx="4021251" cy="10361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1"/>
          <p:cNvSpPr txBox="1"/>
          <p:nvPr/>
        </p:nvSpPr>
        <p:spPr>
          <a:xfrm>
            <a:off x="273925" y="3149117"/>
            <a:ext cx="812252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Effectiveness System – wypracowanie modelu efektywności marketing na rynku polskim na podstawie modelu szwedzkiego</a:t>
            </a:r>
            <a:br>
              <a:rPr b="0" i="0" lang="pl-PL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1"/>
          <p:cNvSpPr txBox="1"/>
          <p:nvPr/>
        </p:nvSpPr>
        <p:spPr>
          <a:xfrm>
            <a:off x="273925" y="5219786"/>
            <a:ext cx="54979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 PRACY </a:t>
            </a:r>
            <a:r>
              <a:rPr b="1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28.06.2024</a:t>
            </a:r>
            <a:endParaRPr/>
          </a:p>
        </p:txBody>
      </p:sp>
      <p:sp>
        <p:nvSpPr>
          <p:cNvPr id="1078" name="Google Shape;1078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3" name="Google Shape;1083;p8"/>
          <p:cNvPicPr preferRelativeResize="0"/>
          <p:nvPr/>
        </p:nvPicPr>
        <p:blipFill rotWithShape="1">
          <a:blip r:embed="rId3">
            <a:alphaModFix/>
          </a:blip>
          <a:srcRect b="1717" l="0" r="0" t="0"/>
          <a:stretch/>
        </p:blipFill>
        <p:spPr>
          <a:xfrm>
            <a:off x="2578021" y="1601823"/>
            <a:ext cx="6746334" cy="3798722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8"/>
          <p:cNvSpPr txBox="1"/>
          <p:nvPr/>
        </p:nvSpPr>
        <p:spPr>
          <a:xfrm>
            <a:off x="286438" y="209321"/>
            <a:ext cx="79083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l-P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 Szwedzki – punkt wyjścia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9" name="Google Shape;1089;p24"/>
          <p:cNvPicPr preferRelativeResize="0"/>
          <p:nvPr/>
        </p:nvPicPr>
        <p:blipFill rotWithShape="1">
          <a:blip r:embed="rId3">
            <a:alphaModFix amt="70000"/>
          </a:blip>
          <a:srcRect b="1717" l="0" r="0" t="0"/>
          <a:stretch/>
        </p:blipFill>
        <p:spPr>
          <a:xfrm>
            <a:off x="2578021" y="1601823"/>
            <a:ext cx="6746334" cy="3798722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24"/>
          <p:cNvSpPr/>
          <p:nvPr/>
        </p:nvSpPr>
        <p:spPr>
          <a:xfrm>
            <a:off x="7898586" y="1173158"/>
            <a:ext cx="497346" cy="398721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CLV</a:t>
            </a:r>
            <a:endParaRPr/>
          </a:p>
        </p:txBody>
      </p:sp>
      <p:sp>
        <p:nvSpPr>
          <p:cNvPr id="1091" name="Google Shape;1091;p24"/>
          <p:cNvSpPr/>
          <p:nvPr/>
        </p:nvSpPr>
        <p:spPr>
          <a:xfrm>
            <a:off x="9245314" y="1693181"/>
            <a:ext cx="739815" cy="572827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Market share volume</a:t>
            </a:r>
            <a:endParaRPr/>
          </a:p>
        </p:txBody>
      </p:sp>
      <p:sp>
        <p:nvSpPr>
          <p:cNvPr id="1092" name="Google Shape;1092;p24"/>
          <p:cNvSpPr/>
          <p:nvPr/>
        </p:nvSpPr>
        <p:spPr>
          <a:xfrm>
            <a:off x="9849682" y="1052711"/>
            <a:ext cx="657240" cy="489497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Marża</a:t>
            </a:r>
            <a:endParaRPr/>
          </a:p>
        </p:txBody>
      </p:sp>
      <p:sp>
        <p:nvSpPr>
          <p:cNvPr id="1093" name="Google Shape;1093;p24"/>
          <p:cNvSpPr/>
          <p:nvPr/>
        </p:nvSpPr>
        <p:spPr>
          <a:xfrm>
            <a:off x="9232262" y="2939503"/>
            <a:ext cx="1177759" cy="489497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Net Contribution</a:t>
            </a:r>
            <a:endParaRPr/>
          </a:p>
        </p:txBody>
      </p:sp>
      <p:sp>
        <p:nvSpPr>
          <p:cNvPr id="1094" name="Google Shape;1094;p24"/>
          <p:cNvSpPr/>
          <p:nvPr/>
        </p:nvSpPr>
        <p:spPr>
          <a:xfrm>
            <a:off x="9292132" y="2353919"/>
            <a:ext cx="945061" cy="438699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Physical availability</a:t>
            </a:r>
            <a:endParaRPr/>
          </a:p>
        </p:txBody>
      </p:sp>
      <p:sp>
        <p:nvSpPr>
          <p:cNvPr id="1095" name="Google Shape;1095;p24"/>
          <p:cNvSpPr/>
          <p:nvPr/>
        </p:nvSpPr>
        <p:spPr>
          <a:xfrm>
            <a:off x="5347387" y="1616983"/>
            <a:ext cx="748613" cy="664185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Time spent on site</a:t>
            </a:r>
            <a:endParaRPr/>
          </a:p>
        </p:txBody>
      </p:sp>
      <p:sp>
        <p:nvSpPr>
          <p:cNvPr id="1096" name="Google Shape;1096;p24"/>
          <p:cNvSpPr/>
          <p:nvPr/>
        </p:nvSpPr>
        <p:spPr>
          <a:xfrm>
            <a:off x="3137589" y="1616983"/>
            <a:ext cx="907307" cy="521342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Viewability</a:t>
            </a:r>
            <a:endParaRPr/>
          </a:p>
        </p:txBody>
      </p:sp>
      <p:sp>
        <p:nvSpPr>
          <p:cNvPr id="1097" name="Google Shape;1097;p24"/>
          <p:cNvSpPr/>
          <p:nvPr/>
        </p:nvSpPr>
        <p:spPr>
          <a:xfrm>
            <a:off x="4637919" y="1011875"/>
            <a:ext cx="907308" cy="562609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Digital metrics dla CPG</a:t>
            </a:r>
            <a:endParaRPr/>
          </a:p>
        </p:txBody>
      </p:sp>
      <p:sp>
        <p:nvSpPr>
          <p:cNvPr id="1098" name="Google Shape;1098;p24"/>
          <p:cNvSpPr/>
          <p:nvPr/>
        </p:nvSpPr>
        <p:spPr>
          <a:xfrm>
            <a:off x="5576526" y="1060313"/>
            <a:ext cx="1530454" cy="474418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 social media (i.e. engagement rate)</a:t>
            </a:r>
            <a:endParaRPr/>
          </a:p>
        </p:txBody>
      </p:sp>
      <p:sp>
        <p:nvSpPr>
          <p:cNvPr id="1099" name="Google Shape;1099;p24"/>
          <p:cNvSpPr/>
          <p:nvPr/>
        </p:nvSpPr>
        <p:spPr>
          <a:xfrm>
            <a:off x="2101822" y="2509807"/>
            <a:ext cx="603038" cy="558989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A&amp;M Invest</a:t>
            </a:r>
            <a:endParaRPr/>
          </a:p>
        </p:txBody>
      </p:sp>
      <p:sp>
        <p:nvSpPr>
          <p:cNvPr id="1100" name="Google Shape;1100;p24"/>
          <p:cNvSpPr/>
          <p:nvPr/>
        </p:nvSpPr>
        <p:spPr>
          <a:xfrm>
            <a:off x="9275985" y="4949351"/>
            <a:ext cx="761205" cy="488051"/>
          </a:xfrm>
          <a:prstGeom prst="rect">
            <a:avLst/>
          </a:prstGeom>
          <a:solidFill>
            <a:srgbClr val="2BB45F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 Brand metrics?</a:t>
            </a:r>
            <a:endParaRPr/>
          </a:p>
        </p:txBody>
      </p:sp>
      <p:sp>
        <p:nvSpPr>
          <p:cNvPr id="1101" name="Google Shape;1101;p24"/>
          <p:cNvSpPr/>
          <p:nvPr/>
        </p:nvSpPr>
        <p:spPr>
          <a:xfrm>
            <a:off x="4700223" y="5475591"/>
            <a:ext cx="782701" cy="396717"/>
          </a:xfrm>
          <a:prstGeom prst="rect">
            <a:avLst/>
          </a:prstGeom>
          <a:solidFill>
            <a:srgbClr val="00B0F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Fraudy</a:t>
            </a:r>
            <a:endParaRPr/>
          </a:p>
        </p:txBody>
      </p:sp>
      <p:sp>
        <p:nvSpPr>
          <p:cNvPr id="1102" name="Google Shape;1102;p24"/>
          <p:cNvSpPr/>
          <p:nvPr/>
        </p:nvSpPr>
        <p:spPr>
          <a:xfrm>
            <a:off x="4705052" y="5925666"/>
            <a:ext cx="782701" cy="379720"/>
          </a:xfrm>
          <a:prstGeom prst="rect">
            <a:avLst/>
          </a:prstGeom>
          <a:solidFill>
            <a:srgbClr val="00B0F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Brand Lift</a:t>
            </a:r>
            <a:endParaRPr/>
          </a:p>
        </p:txBody>
      </p:sp>
      <p:sp>
        <p:nvSpPr>
          <p:cNvPr id="1103" name="Google Shape;1103;p24"/>
          <p:cNvSpPr/>
          <p:nvPr/>
        </p:nvSpPr>
        <p:spPr>
          <a:xfrm>
            <a:off x="3689829" y="5467126"/>
            <a:ext cx="965358" cy="492060"/>
          </a:xfrm>
          <a:prstGeom prst="rect">
            <a:avLst/>
          </a:prstGeom>
          <a:solidFill>
            <a:srgbClr val="00B0F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CPM/CPC</a:t>
            </a:r>
            <a:b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CPS/CPL</a:t>
            </a:r>
            <a:endParaRPr/>
          </a:p>
        </p:txBody>
      </p:sp>
      <p:sp>
        <p:nvSpPr>
          <p:cNvPr id="1104" name="Google Shape;1104;p24"/>
          <p:cNvSpPr/>
          <p:nvPr/>
        </p:nvSpPr>
        <p:spPr>
          <a:xfrm>
            <a:off x="6004689" y="5478639"/>
            <a:ext cx="905489" cy="396717"/>
          </a:xfrm>
          <a:prstGeom prst="rect">
            <a:avLst/>
          </a:prstGeom>
          <a:solidFill>
            <a:srgbClr val="7030A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Trust -&gt; Credibility</a:t>
            </a:r>
            <a:endParaRPr/>
          </a:p>
        </p:txBody>
      </p:sp>
      <p:sp>
        <p:nvSpPr>
          <p:cNvPr id="1105" name="Google Shape;1105;p24"/>
          <p:cNvSpPr/>
          <p:nvPr/>
        </p:nvSpPr>
        <p:spPr>
          <a:xfrm>
            <a:off x="6987935" y="5475592"/>
            <a:ext cx="912481" cy="501198"/>
          </a:xfrm>
          <a:prstGeom prst="rect">
            <a:avLst/>
          </a:prstGeom>
          <a:solidFill>
            <a:srgbClr val="7030A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Brand Advocacy</a:t>
            </a:r>
            <a:endParaRPr/>
          </a:p>
        </p:txBody>
      </p:sp>
      <p:sp>
        <p:nvSpPr>
          <p:cNvPr id="1106" name="Google Shape;1106;p24"/>
          <p:cNvSpPr/>
          <p:nvPr/>
        </p:nvSpPr>
        <p:spPr>
          <a:xfrm>
            <a:off x="3137589" y="938799"/>
            <a:ext cx="1463762" cy="664185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Number of add to basket actions</a:t>
            </a:r>
            <a:endParaRPr/>
          </a:p>
        </p:txBody>
      </p:sp>
      <p:sp>
        <p:nvSpPr>
          <p:cNvPr id="1107" name="Google Shape;1107;p24"/>
          <p:cNvSpPr/>
          <p:nvPr/>
        </p:nvSpPr>
        <p:spPr>
          <a:xfrm>
            <a:off x="7805894" y="584278"/>
            <a:ext cx="1339200" cy="438700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 competetiveness </a:t>
            </a:r>
            <a:endParaRPr/>
          </a:p>
        </p:txBody>
      </p:sp>
      <p:sp>
        <p:nvSpPr>
          <p:cNvPr id="1108" name="Google Shape;1108;p24"/>
          <p:cNvSpPr/>
          <p:nvPr/>
        </p:nvSpPr>
        <p:spPr>
          <a:xfrm>
            <a:off x="9167723" y="442719"/>
            <a:ext cx="1339199" cy="558989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Indeks cenowy, ceny konkurencji</a:t>
            </a:r>
            <a:endParaRPr/>
          </a:p>
        </p:txBody>
      </p:sp>
      <p:sp>
        <p:nvSpPr>
          <p:cNvPr id="1109" name="Google Shape;1109;p24"/>
          <p:cNvSpPr/>
          <p:nvPr/>
        </p:nvSpPr>
        <p:spPr>
          <a:xfrm>
            <a:off x="4700223" y="2266009"/>
            <a:ext cx="603038" cy="6188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24"/>
          <p:cNvSpPr/>
          <p:nvPr/>
        </p:nvSpPr>
        <p:spPr>
          <a:xfrm>
            <a:off x="5347387" y="2878948"/>
            <a:ext cx="656539" cy="6641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24"/>
          <p:cNvSpPr/>
          <p:nvPr/>
        </p:nvSpPr>
        <p:spPr>
          <a:xfrm>
            <a:off x="4517368" y="2401934"/>
            <a:ext cx="855131" cy="475327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Engaged sessions</a:t>
            </a:r>
            <a:endParaRPr/>
          </a:p>
        </p:txBody>
      </p:sp>
      <p:sp>
        <p:nvSpPr>
          <p:cNvPr id="1112" name="Google Shape;1112;p24"/>
          <p:cNvSpPr/>
          <p:nvPr/>
        </p:nvSpPr>
        <p:spPr>
          <a:xfrm>
            <a:off x="5372499" y="2928776"/>
            <a:ext cx="1624999" cy="572827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Reach/VA/Attention</a:t>
            </a:r>
            <a:b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Creatives KPI</a:t>
            </a:r>
            <a:endParaRPr/>
          </a:p>
        </p:txBody>
      </p:sp>
      <p:sp>
        <p:nvSpPr>
          <p:cNvPr id="1113" name="Google Shape;1113;p24"/>
          <p:cNvSpPr/>
          <p:nvPr/>
        </p:nvSpPr>
        <p:spPr>
          <a:xfrm>
            <a:off x="8475494" y="1042834"/>
            <a:ext cx="1339199" cy="558989"/>
          </a:xfrm>
          <a:prstGeom prst="rect">
            <a:avLst/>
          </a:prstGeom>
          <a:solidFill>
            <a:srgbClr val="E52242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 share of E2E digital</a:t>
            </a:r>
            <a:endParaRPr/>
          </a:p>
        </p:txBody>
      </p:sp>
      <p:sp>
        <p:nvSpPr>
          <p:cNvPr id="1114" name="Google Shape;1114;p24"/>
          <p:cNvSpPr txBox="1"/>
          <p:nvPr/>
        </p:nvSpPr>
        <p:spPr>
          <a:xfrm>
            <a:off x="286437" y="209321"/>
            <a:ext cx="617020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l-P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 po zakończeniu części III warsztatu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l-P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36+22!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25"/>
          <p:cNvSpPr txBox="1"/>
          <p:nvPr>
            <p:ph type="title"/>
          </p:nvPr>
        </p:nvSpPr>
        <p:spPr>
          <a:xfrm>
            <a:off x="177462" y="144523"/>
            <a:ext cx="11586646" cy="8833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pl-PL">
                <a:latin typeface="Century Gothic"/>
                <a:ea typeface="Century Gothic"/>
                <a:cs typeface="Century Gothic"/>
                <a:sym typeface="Century Gothic"/>
              </a:rPr>
              <a:t>Next steps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20" name="Google Shape;112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8" y="6319140"/>
            <a:ext cx="12192000" cy="3062253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25"/>
          <p:cNvSpPr txBox="1"/>
          <p:nvPr>
            <p:ph idx="1" type="body"/>
          </p:nvPr>
        </p:nvSpPr>
        <p:spPr>
          <a:xfrm>
            <a:off x="608398" y="1257636"/>
            <a:ext cx="10975203" cy="483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l-PL" sz="2400" u="sng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Idea: </a:t>
            </a:r>
            <a:endParaRPr/>
          </a:p>
          <a:p>
            <a:pPr indent="-342900" lvl="1" marL="12573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pl-PL" sz="18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Podręcznik o kluczowych wskaźnikach udawadniający wartość działań marketingowych „outcome-oriented”</a:t>
            </a:r>
            <a:endParaRPr/>
          </a:p>
          <a:p>
            <a:pPr indent="-342900" lvl="1" marL="12573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pl-PL" sz="18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Perspektywa CEO/CFO – wkład w wyniki firmy </a:t>
            </a:r>
            <a:endParaRPr/>
          </a:p>
          <a:p>
            <a:pPr indent="0" lvl="0" marL="25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l-PL" sz="2400" u="sng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Zakres prac: 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20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Merytoryczna weryfikacja i opisanie/ zdefiniowanie KPI, które powinny znaleźć się w finalnym Opracowaniu</a:t>
            </a:r>
            <a:endParaRPr/>
          </a:p>
          <a:p>
            <a:pPr indent="-342900" lvl="1" marL="12573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pl-PL" sz="18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Weryfikacja i Uzasadnienie wyboru wskaźników w każdej Grupie Wskaźników (np.:czy: grupa/ podgrupy ze względu np. na kategorię</a:t>
            </a:r>
            <a:endParaRPr/>
          </a:p>
          <a:p>
            <a:pPr indent="-342900" lvl="1" marL="12573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pl-PL" sz="18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Idea: Future-proof </a:t>
            </a:r>
            <a:endParaRPr/>
          </a:p>
          <a:p>
            <a:pPr indent="-342900" lvl="1" marL="12573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pl-PL" sz="18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Opisanie grupy w formacie ppt, jęz. polski </a:t>
            </a:r>
            <a:endParaRPr/>
          </a:p>
          <a:p>
            <a:pPr indent="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>
              <a:solidFill>
                <a:srgbClr val="001F3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26"/>
          <p:cNvSpPr txBox="1"/>
          <p:nvPr>
            <p:ph type="title"/>
          </p:nvPr>
        </p:nvSpPr>
        <p:spPr>
          <a:xfrm>
            <a:off x="116285" y="-97946"/>
            <a:ext cx="11586646" cy="8833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pl-PL" sz="3600">
                <a:latin typeface="Century Gothic"/>
                <a:ea typeface="Century Gothic"/>
                <a:cs typeface="Century Gothic"/>
                <a:sym typeface="Century Gothic"/>
              </a:rPr>
              <a:t>Harmonogram</a:t>
            </a:r>
            <a:endParaRPr/>
          </a:p>
        </p:txBody>
      </p:sp>
      <p:pic>
        <p:nvPicPr>
          <p:cNvPr id="1127" name="Google Shape;11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8" y="6319140"/>
            <a:ext cx="12192000" cy="3062253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p26"/>
          <p:cNvSpPr txBox="1"/>
          <p:nvPr/>
        </p:nvSpPr>
        <p:spPr>
          <a:xfrm>
            <a:off x="848361" y="482119"/>
            <a:ext cx="13012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l-PL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</a:t>
            </a:r>
            <a:endParaRPr b="1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9" name="Google Shape;1129;p26"/>
          <p:cNvSpPr txBox="1"/>
          <p:nvPr/>
        </p:nvSpPr>
        <p:spPr>
          <a:xfrm>
            <a:off x="4631606" y="482119"/>
            <a:ext cx="25145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l-PL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OBJECTIVE:</a:t>
            </a:r>
            <a:endParaRPr/>
          </a:p>
        </p:txBody>
      </p:sp>
      <p:sp>
        <p:nvSpPr>
          <p:cNvPr id="1130" name="Google Shape;1130;p26"/>
          <p:cNvSpPr txBox="1"/>
          <p:nvPr/>
        </p:nvSpPr>
        <p:spPr>
          <a:xfrm>
            <a:off x="8611427" y="506576"/>
            <a:ext cx="309150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l-PL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TIMING &amp; DEADLINE</a:t>
            </a:r>
            <a:endParaRPr/>
          </a:p>
        </p:txBody>
      </p:sp>
      <p:sp>
        <p:nvSpPr>
          <p:cNvPr id="1131" name="Google Shape;1131;p26"/>
          <p:cNvSpPr txBox="1"/>
          <p:nvPr/>
        </p:nvSpPr>
        <p:spPr>
          <a:xfrm>
            <a:off x="105508" y="1061937"/>
            <a:ext cx="2849043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Praca w podgrupach: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Robocze opracowanie Grupy Wskaźników [Spis miar]  wraz z uzasadnieniem [ppt, templete POR]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2" name="Google Shape;1132;p26"/>
          <p:cNvSpPr txBox="1"/>
          <p:nvPr/>
        </p:nvSpPr>
        <p:spPr>
          <a:xfrm>
            <a:off x="3485774" y="1074998"/>
            <a:ext cx="3448595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Rekomendacja kluczowych miar per Grupa [1-6]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Lista, definicje, uzasadnienie, Uniwersalność wskaźnika a Kategoria produktowa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3" name="Google Shape;1133;p26"/>
          <p:cNvSpPr txBox="1"/>
          <p:nvPr/>
        </p:nvSpPr>
        <p:spPr>
          <a:xfrm>
            <a:off x="8476464" y="1201280"/>
            <a:ext cx="251456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11 lipca/ </a:t>
            </a: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czwartek</a:t>
            </a: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4" name="Google Shape;1134;p26"/>
          <p:cNvSpPr txBox="1"/>
          <p:nvPr/>
        </p:nvSpPr>
        <p:spPr>
          <a:xfrm>
            <a:off x="107517" y="2395724"/>
            <a:ext cx="28490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Praca  Core Grupa POR: Weryfikacja zgłoszeń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5" name="Google Shape;1135;p26"/>
          <p:cNvSpPr txBox="1"/>
          <p:nvPr/>
        </p:nvSpPr>
        <p:spPr>
          <a:xfrm>
            <a:off x="3481253" y="2401610"/>
            <a:ext cx="344859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Propozycja Finalnej Listy Wskaźników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przedstawienie rekomendacji na statusie ME </a:t>
            </a: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6" name="Google Shape;1136;p26"/>
          <p:cNvSpPr txBox="1"/>
          <p:nvPr/>
        </p:nvSpPr>
        <p:spPr>
          <a:xfrm>
            <a:off x="8406797" y="2401610"/>
            <a:ext cx="2849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12</a:t>
            </a: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lipca/ piątek – Status ME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7" name="Google Shape;1137;p26"/>
          <p:cNvSpPr txBox="1"/>
          <p:nvPr/>
        </p:nvSpPr>
        <p:spPr>
          <a:xfrm>
            <a:off x="8524363" y="3189733"/>
            <a:ext cx="2849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15 -26 </a:t>
            </a: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lipca - Konsultacje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8" name="Google Shape;1138;p26"/>
          <p:cNvSpPr txBox="1"/>
          <p:nvPr/>
        </p:nvSpPr>
        <p:spPr>
          <a:xfrm>
            <a:off x="177462" y="3153371"/>
            <a:ext cx="310566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Konsultacje rynkowe: Reklamodawcy [CMO, CFO]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Różne branże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Min 15 osób? </a:t>
            </a:r>
            <a:endParaRPr/>
          </a:p>
        </p:txBody>
      </p:sp>
      <p:sp>
        <p:nvSpPr>
          <p:cNvPr id="1139" name="Google Shape;1139;p26"/>
          <p:cNvSpPr txBox="1"/>
          <p:nvPr/>
        </p:nvSpPr>
        <p:spPr>
          <a:xfrm>
            <a:off x="3568339" y="3220215"/>
            <a:ext cx="3448595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Sprawdzenie czy taka lista odpowiada na potrzeby biznesowe, wyslanie do sczytania obecnego materialu, zebranie feedbacku. Powinno to być zrobione tak by nie zajelo więcej niż 1h komus. </a:t>
            </a:r>
            <a:b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b="0" i="0" sz="1400" u="none" cap="none" strike="noStrike">
              <a:solidFill>
                <a:srgbClr val="001F3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0" name="Google Shape;1140;p26"/>
          <p:cNvSpPr txBox="1"/>
          <p:nvPr/>
        </p:nvSpPr>
        <p:spPr>
          <a:xfrm>
            <a:off x="8624538" y="4833891"/>
            <a:ext cx="284904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Status ME - piątek 9 sierpnia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1" name="Google Shape;1141;p26"/>
          <p:cNvSpPr txBox="1"/>
          <p:nvPr/>
        </p:nvSpPr>
        <p:spPr>
          <a:xfrm>
            <a:off x="105508" y="4799716"/>
            <a:ext cx="310566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Wprowadzenie poprawek/ uwag po Konsultacjach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2" name="Google Shape;1142;p26"/>
          <p:cNvSpPr txBox="1"/>
          <p:nvPr/>
        </p:nvSpPr>
        <p:spPr>
          <a:xfrm>
            <a:off x="3837136" y="4804068"/>
            <a:ext cx="31056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Consensus dot finalnej listy KPI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3" name="Google Shape;1143;p26"/>
          <p:cNvSpPr txBox="1"/>
          <p:nvPr/>
        </p:nvSpPr>
        <p:spPr>
          <a:xfrm>
            <a:off x="8624538" y="5569767"/>
            <a:ext cx="28490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19-29 sierpnia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30 sierpnia – piątek – Status ME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4" name="Google Shape;1144;p26"/>
          <p:cNvSpPr txBox="1"/>
          <p:nvPr/>
        </p:nvSpPr>
        <p:spPr>
          <a:xfrm>
            <a:off x="188240" y="5657507"/>
            <a:ext cx="31056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Finalizacja PPT/ start Word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5" name="Google Shape;1145;p26"/>
          <p:cNvSpPr txBox="1"/>
          <p:nvPr/>
        </p:nvSpPr>
        <p:spPr>
          <a:xfrm>
            <a:off x="3806655" y="5653157"/>
            <a:ext cx="31056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PPT ready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146" name="Google Shape;1146;p26"/>
          <p:cNvCxnSpPr/>
          <p:nvPr/>
        </p:nvCxnSpPr>
        <p:spPr>
          <a:xfrm>
            <a:off x="105508" y="2312768"/>
            <a:ext cx="11873132" cy="13061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47" name="Google Shape;1147;p26"/>
          <p:cNvCxnSpPr/>
          <p:nvPr/>
        </p:nvCxnSpPr>
        <p:spPr>
          <a:xfrm>
            <a:off x="115668" y="3176368"/>
            <a:ext cx="11873132" cy="13061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48" name="Google Shape;1148;p26"/>
          <p:cNvCxnSpPr/>
          <p:nvPr/>
        </p:nvCxnSpPr>
        <p:spPr>
          <a:xfrm>
            <a:off x="237588" y="4698920"/>
            <a:ext cx="11873132" cy="13061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49" name="Google Shape;1149;p26"/>
          <p:cNvCxnSpPr/>
          <p:nvPr/>
        </p:nvCxnSpPr>
        <p:spPr>
          <a:xfrm>
            <a:off x="115668" y="5505910"/>
            <a:ext cx="11873132" cy="13061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50" name="Google Shape;1150;p26"/>
          <p:cNvCxnSpPr/>
          <p:nvPr/>
        </p:nvCxnSpPr>
        <p:spPr>
          <a:xfrm>
            <a:off x="105508" y="941168"/>
            <a:ext cx="11873132" cy="13061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5" name="Google Shape;115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411456"/>
            <a:ext cx="12192000" cy="2446544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27"/>
          <p:cNvSpPr txBox="1"/>
          <p:nvPr/>
        </p:nvSpPr>
        <p:spPr>
          <a:xfrm>
            <a:off x="400975" y="222052"/>
            <a:ext cx="109201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l-P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ZESPÓŁ</a:t>
            </a:r>
            <a:endParaRPr/>
          </a:p>
        </p:txBody>
      </p:sp>
      <p:graphicFrame>
        <p:nvGraphicFramePr>
          <p:cNvPr id="1157" name="Google Shape;1157;p27"/>
          <p:cNvGraphicFramePr/>
          <p:nvPr/>
        </p:nvGraphicFramePr>
        <p:xfrm>
          <a:off x="577672" y="1087552"/>
          <a:ext cx="11036655" cy="3850208"/>
        </p:xfrm>
        <a:graphic>
          <a:graphicData uri="http://schemas.openxmlformats.org/presentationml/2006/ole">
            <mc:AlternateContent>
              <mc:Choice Requires="v">
                <p:oleObj r:id="rId5" imgH="3850208" imgW="11036655" progId="Word.Document.12" spid="_x0000_s1">
                  <p:embed/>
                </p:oleObj>
              </mc:Choice>
              <mc:Fallback>
                <p:oleObj r:id="rId6" imgH="3850208" imgW="11036655" progId="Word.Document.12">
                  <p:embed/>
                  <p:pic>
                    <p:nvPicPr>
                      <p:cNvPr id="1157" name="Google Shape;1157;p27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77672" y="1087552"/>
                        <a:ext cx="11036655" cy="3850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28"/>
          <p:cNvSpPr txBox="1"/>
          <p:nvPr>
            <p:ph type="title"/>
          </p:nvPr>
        </p:nvSpPr>
        <p:spPr>
          <a:xfrm>
            <a:off x="177462" y="144523"/>
            <a:ext cx="11586646" cy="8833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pl-PL" sz="2400">
                <a:latin typeface="Century Gothic"/>
                <a:ea typeface="Century Gothic"/>
                <a:cs typeface="Century Gothic"/>
                <a:sym typeface="Century Gothic"/>
              </a:rPr>
              <a:t>Lista osób – konsultacje/ branże </a:t>
            </a:r>
            <a:br>
              <a:rPr b="1" lang="pl-PL" sz="24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pl-PL" sz="2400">
                <a:latin typeface="Century Gothic"/>
                <a:ea typeface="Century Gothic"/>
                <a:cs typeface="Century Gothic"/>
                <a:sym typeface="Century Gothic"/>
              </a:rPr>
              <a:t>AutoMoto, Beauty, Retail, BtB, Pharma, </a:t>
            </a:r>
            <a:endParaRPr/>
          </a:p>
        </p:txBody>
      </p:sp>
      <p:pic>
        <p:nvPicPr>
          <p:cNvPr id="1163" name="Google Shape;1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08" y="6319140"/>
            <a:ext cx="12192000" cy="3062253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28"/>
          <p:cNvSpPr txBox="1"/>
          <p:nvPr>
            <p:ph idx="1" type="body"/>
          </p:nvPr>
        </p:nvSpPr>
        <p:spPr>
          <a:xfrm>
            <a:off x="177462" y="1487366"/>
            <a:ext cx="2356732" cy="483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AutoNum type="arabicPeriod"/>
            </a:pPr>
            <a:r>
              <a:rPr lang="pl-PL" sz="1600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CFO, VP – Credit Agricole</a:t>
            </a:r>
            <a:endParaRPr sz="1600">
              <a:solidFill>
                <a:srgbClr val="001F3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5" name="Google Shape;1165;p28"/>
          <p:cNvSpPr txBox="1"/>
          <p:nvPr/>
        </p:nvSpPr>
        <p:spPr>
          <a:xfrm>
            <a:off x="557349" y="1027906"/>
            <a:ext cx="199472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Finanse</a:t>
            </a:r>
            <a:endParaRPr/>
          </a:p>
        </p:txBody>
      </p:sp>
      <p:sp>
        <p:nvSpPr>
          <p:cNvPr id="1166" name="Google Shape;1166;p28"/>
          <p:cNvSpPr txBox="1"/>
          <p:nvPr/>
        </p:nvSpPr>
        <p:spPr>
          <a:xfrm>
            <a:off x="3144173" y="1048591"/>
            <a:ext cx="182951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Marketing</a:t>
            </a:r>
            <a:endParaRPr/>
          </a:p>
        </p:txBody>
      </p:sp>
      <p:sp>
        <p:nvSpPr>
          <p:cNvPr id="1167" name="Google Shape;1167;p28"/>
          <p:cNvSpPr txBox="1"/>
          <p:nvPr/>
        </p:nvSpPr>
        <p:spPr>
          <a:xfrm>
            <a:off x="2807815" y="1520401"/>
            <a:ext cx="2513122" cy="483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pl-PL" sz="16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CMO Snacks - PepsiCo</a:t>
            </a:r>
            <a:endParaRPr/>
          </a:p>
        </p:txBody>
      </p:sp>
      <p:sp>
        <p:nvSpPr>
          <p:cNvPr id="1168" name="Google Shape;1168;p28"/>
          <p:cNvSpPr txBox="1"/>
          <p:nvPr/>
        </p:nvSpPr>
        <p:spPr>
          <a:xfrm>
            <a:off x="9562030" y="1001779"/>
            <a:ext cx="27170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Agencje/ Inni</a:t>
            </a:r>
            <a:endParaRPr/>
          </a:p>
        </p:txBody>
      </p:sp>
      <p:sp>
        <p:nvSpPr>
          <p:cNvPr id="1169" name="Google Shape;1169;p28"/>
          <p:cNvSpPr txBox="1"/>
          <p:nvPr/>
        </p:nvSpPr>
        <p:spPr>
          <a:xfrm>
            <a:off x="8934994" y="1527831"/>
            <a:ext cx="2829114" cy="483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pl-PL" sz="16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Yotta</a:t>
            </a:r>
            <a:endParaRPr b="0" i="0" sz="1600" u="none" cap="none" strike="noStrike">
              <a:solidFill>
                <a:srgbClr val="001F3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0" name="Google Shape;1170;p28"/>
          <p:cNvSpPr txBox="1"/>
          <p:nvPr/>
        </p:nvSpPr>
        <p:spPr>
          <a:xfrm>
            <a:off x="5895723" y="1054029"/>
            <a:ext cx="182951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Sprzedaż</a:t>
            </a:r>
            <a:endParaRPr/>
          </a:p>
        </p:txBody>
      </p:sp>
      <p:sp>
        <p:nvSpPr>
          <p:cNvPr id="1171" name="Google Shape;1171;p28"/>
          <p:cNvSpPr txBox="1"/>
          <p:nvPr/>
        </p:nvSpPr>
        <p:spPr>
          <a:xfrm>
            <a:off x="5459584" y="1568296"/>
            <a:ext cx="2513122" cy="483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pl-PL" sz="1600" u="none" cap="none" strike="noStrike">
                <a:solidFill>
                  <a:srgbClr val="001F3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Dyrektor Sprzedaży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29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I. Media Investments</a:t>
            </a:r>
            <a:endParaRPr/>
          </a:p>
        </p:txBody>
      </p:sp>
      <p:pic>
        <p:nvPicPr>
          <p:cNvPr id="1177" name="Google Shape;11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967" y="2129533"/>
            <a:ext cx="2293283" cy="4634593"/>
          </a:xfrm>
          <a:prstGeom prst="rect">
            <a:avLst/>
          </a:prstGeom>
          <a:noFill/>
          <a:ln>
            <a:noFill/>
          </a:ln>
        </p:spPr>
      </p:pic>
      <p:sp>
        <p:nvSpPr>
          <p:cNvPr id="1178" name="Google Shape;1178;p29"/>
          <p:cNvSpPr/>
          <p:nvPr/>
        </p:nvSpPr>
        <p:spPr>
          <a:xfrm>
            <a:off x="480204" y="3409486"/>
            <a:ext cx="1350132" cy="999781"/>
          </a:xfrm>
          <a:prstGeom prst="rect">
            <a:avLst/>
          </a:prstGeom>
          <a:solidFill>
            <a:srgbClr val="FDBD28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AutoNum type="arabicPeriod"/>
            </a:pPr>
            <a:r>
              <a:rPr b="1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Must: crossmedia measurment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Tracking realnych osób, nie ekranów</a:t>
            </a:r>
            <a:endParaRPr/>
          </a:p>
        </p:txBody>
      </p:sp>
      <p:sp>
        <p:nvSpPr>
          <p:cNvPr id="1179" name="Google Shape;1179;p29"/>
          <p:cNvSpPr/>
          <p:nvPr/>
        </p:nvSpPr>
        <p:spPr>
          <a:xfrm>
            <a:off x="364765" y="4453163"/>
            <a:ext cx="1581010" cy="1155775"/>
          </a:xfrm>
          <a:prstGeom prst="rect">
            <a:avLst/>
          </a:prstGeom>
          <a:solidFill>
            <a:srgbClr val="FDBD28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Share of voice</a:t>
            </a:r>
            <a:r>
              <a:rPr b="1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(offline) / SoS?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1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Brak wiarygodnego, kompletnego monitoringu działań digital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29"/>
          <p:cNvSpPr/>
          <p:nvPr/>
        </p:nvSpPr>
        <p:spPr>
          <a:xfrm>
            <a:off x="1985466" y="4442271"/>
            <a:ext cx="1350132" cy="1145754"/>
          </a:xfrm>
          <a:prstGeom prst="rect">
            <a:avLst/>
          </a:prstGeom>
          <a:solidFill>
            <a:srgbClr val="FDBD28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 Marketing communication – share of sales (Net)</a:t>
            </a:r>
            <a:endParaRPr/>
          </a:p>
        </p:txBody>
      </p:sp>
      <p:sp>
        <p:nvSpPr>
          <p:cNvPr id="1181" name="Google Shape;1181;p29"/>
          <p:cNvSpPr/>
          <p:nvPr/>
        </p:nvSpPr>
        <p:spPr>
          <a:xfrm>
            <a:off x="814508" y="5602604"/>
            <a:ext cx="925417" cy="859316"/>
          </a:xfrm>
          <a:prstGeom prst="rect">
            <a:avLst/>
          </a:prstGeom>
          <a:solidFill>
            <a:srgbClr val="FDBD28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A&amp;M Invest</a:t>
            </a:r>
            <a:endParaRPr/>
          </a:p>
        </p:txBody>
      </p:sp>
      <p:pic>
        <p:nvPicPr>
          <p:cNvPr descr="Line arrow: Straight with solid fill" id="1182" name="Google Shape;1182;p2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10614" l="0" r="0" t="10614"/>
          <a:stretch/>
        </p:blipFill>
        <p:spPr>
          <a:xfrm>
            <a:off x="2035564" y="4130335"/>
            <a:ext cx="299032" cy="23562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183" name="Google Shape;1183;p29"/>
          <p:cNvSpPr txBox="1"/>
          <p:nvPr/>
        </p:nvSpPr>
        <p:spPr>
          <a:xfrm>
            <a:off x="5621573" y="2400314"/>
            <a:ext cx="573289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Zostają wszystkie wskaźniki, natomiast: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(1) Reach – potrzeba crossmediowego podejścia, tracking na realnych osobch, nie ekranach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(2) Average frequency – też z podejściem crossmediowym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(3) Share of voice – brak wiarygodnego, kompletnego monitoringu działań digitalowych, Share of spend może być bardziej realnym wskaźnikiem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(4) Marketing communication – share of sales – dodane „share of </a:t>
            </a:r>
            <a:r>
              <a:rPr b="0" i="0" lang="pl-PL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net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sales”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(5) Marketing communication – long/short term – bez zmian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A&amp;M Invest – nowy wskaźnik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29"/>
          <p:cNvSpPr txBox="1"/>
          <p:nvPr/>
        </p:nvSpPr>
        <p:spPr>
          <a:xfrm>
            <a:off x="5621573" y="5281515"/>
            <a:ext cx="532614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Komentarze uczestników warsztatu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:Marketing communication long/short term wymaga definicji, Share of spend – bardziej realny wskaźnik, sprawdzi się tam, gdzie nie można uzyć Share of voice</a:t>
            </a:r>
            <a:endParaRPr/>
          </a:p>
        </p:txBody>
      </p:sp>
      <p:sp>
        <p:nvSpPr>
          <p:cNvPr id="1185" name="Google Shape;1185;p29"/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Graficzna prezentacja tablicy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30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II. Campaign Metrics</a:t>
            </a:r>
            <a:endParaRPr/>
          </a:p>
        </p:txBody>
      </p:sp>
      <p:pic>
        <p:nvPicPr>
          <p:cNvPr id="1191" name="Google Shape;1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352" y="2245068"/>
            <a:ext cx="2185823" cy="3241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0175" y="3323063"/>
            <a:ext cx="1081219" cy="1117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93" name="Google Shape;1193;p30"/>
          <p:cNvSpPr/>
          <p:nvPr/>
        </p:nvSpPr>
        <p:spPr>
          <a:xfrm>
            <a:off x="334352" y="5522286"/>
            <a:ext cx="1193364" cy="580844"/>
          </a:xfrm>
          <a:prstGeom prst="rect">
            <a:avLst/>
          </a:prstGeom>
          <a:solidFill>
            <a:srgbClr val="00B0F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CPM/CPC</a:t>
            </a:r>
            <a:b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CPS/CPL/CPA</a:t>
            </a:r>
            <a:endParaRPr/>
          </a:p>
        </p:txBody>
      </p:sp>
      <p:sp>
        <p:nvSpPr>
          <p:cNvPr id="1194" name="Google Shape;1194;p30"/>
          <p:cNvSpPr/>
          <p:nvPr/>
        </p:nvSpPr>
        <p:spPr>
          <a:xfrm>
            <a:off x="2587951" y="2736711"/>
            <a:ext cx="1193364" cy="580844"/>
          </a:xfrm>
          <a:prstGeom prst="rect">
            <a:avLst/>
          </a:prstGeom>
          <a:solidFill>
            <a:srgbClr val="00B0F0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Brand Lift </a:t>
            </a:r>
            <a:r>
              <a:rPr b="0" i="0" lang="pl-PL" sz="12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Crossmediowy</a:t>
            </a:r>
            <a:endParaRPr/>
          </a:p>
        </p:txBody>
      </p:sp>
      <p:sp>
        <p:nvSpPr>
          <p:cNvPr id="1195" name="Google Shape;1195;p30"/>
          <p:cNvSpPr/>
          <p:nvPr/>
        </p:nvSpPr>
        <p:spPr>
          <a:xfrm>
            <a:off x="2587951" y="4535526"/>
            <a:ext cx="1013443" cy="951437"/>
          </a:xfrm>
          <a:prstGeom prst="rect">
            <a:avLst/>
          </a:prstGeom>
          <a:solidFill>
            <a:srgbClr val="1AAFE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Efficiency metrics</a:t>
            </a:r>
            <a:endParaRPr/>
          </a:p>
        </p:txBody>
      </p:sp>
      <p:sp>
        <p:nvSpPr>
          <p:cNvPr id="1196" name="Google Shape;1196;p30"/>
          <p:cNvSpPr/>
          <p:nvPr/>
        </p:nvSpPr>
        <p:spPr>
          <a:xfrm>
            <a:off x="2778604" y="4055000"/>
            <a:ext cx="1081219" cy="385940"/>
          </a:xfrm>
          <a:prstGeom prst="rect">
            <a:avLst/>
          </a:prstGeom>
          <a:solidFill>
            <a:srgbClr val="1AAFE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Brand Awareness</a:t>
            </a:r>
            <a:endParaRPr/>
          </a:p>
        </p:txBody>
      </p:sp>
      <p:sp>
        <p:nvSpPr>
          <p:cNvPr id="1197" name="Google Shape;1197;p30"/>
          <p:cNvSpPr txBox="1"/>
          <p:nvPr/>
        </p:nvSpPr>
        <p:spPr>
          <a:xfrm>
            <a:off x="5996082" y="2517336"/>
            <a:ext cx="5383659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Zostają wszystkie wskaźniki, natomiast: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Wskaźniki pokrywają się z Brand Liftem, ale potrzebne jest podejście crossmediowe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Dodane wskaźniki CPM, CPC, CPS, CPL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Dodany wskaźnik Efficiency metrics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(16) Sender identification poszerzony o Brand awareness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p30"/>
          <p:cNvSpPr txBox="1"/>
          <p:nvPr/>
        </p:nvSpPr>
        <p:spPr>
          <a:xfrm>
            <a:off x="5996082" y="5152954"/>
            <a:ext cx="532614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Komentarze uczestników warsztatu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Wskaźniki CPM, CPC, CPS, CPL wymagają definicji i ustalenia, czy mają stanowić porównanie do konkurencji czy do siebie samego w czasie </a:t>
            </a:r>
            <a:endParaRPr/>
          </a:p>
        </p:txBody>
      </p:sp>
      <p:sp>
        <p:nvSpPr>
          <p:cNvPr id="1199" name="Google Shape;1199;p30"/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Graficzna prezentacja tablicy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31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III. Digital Metrics</a:t>
            </a:r>
            <a:endParaRPr/>
          </a:p>
        </p:txBody>
      </p:sp>
      <p:grpSp>
        <p:nvGrpSpPr>
          <p:cNvPr id="1205" name="Google Shape;1205;p31"/>
          <p:cNvGrpSpPr/>
          <p:nvPr/>
        </p:nvGrpSpPr>
        <p:grpSpPr>
          <a:xfrm>
            <a:off x="310786" y="2388194"/>
            <a:ext cx="4224474" cy="4001590"/>
            <a:chOff x="248375" y="2101258"/>
            <a:chExt cx="4634818" cy="4534006"/>
          </a:xfrm>
        </p:grpSpPr>
        <p:pic>
          <p:nvPicPr>
            <p:cNvPr id="1206" name="Google Shape;1206;p31"/>
            <p:cNvPicPr preferRelativeResize="0"/>
            <p:nvPr/>
          </p:nvPicPr>
          <p:blipFill rotWithShape="1">
            <a:blip r:embed="rId3">
              <a:alphaModFix/>
            </a:blip>
            <a:srcRect b="0" l="2040" r="0" t="0"/>
            <a:stretch/>
          </p:blipFill>
          <p:spPr>
            <a:xfrm>
              <a:off x="248375" y="2101258"/>
              <a:ext cx="4634818" cy="34646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7" name="Google Shape;1207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565784" y="5530655"/>
              <a:ext cx="1128623" cy="11046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08" name="Google Shape;1208;p31"/>
          <p:cNvSpPr/>
          <p:nvPr/>
        </p:nvSpPr>
        <p:spPr>
          <a:xfrm>
            <a:off x="2423023" y="2870742"/>
            <a:ext cx="907307" cy="521342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Viewability</a:t>
            </a:r>
            <a:endParaRPr/>
          </a:p>
        </p:txBody>
      </p:sp>
      <p:sp>
        <p:nvSpPr>
          <p:cNvPr id="1209" name="Google Shape;1209;p31"/>
          <p:cNvSpPr/>
          <p:nvPr/>
        </p:nvSpPr>
        <p:spPr>
          <a:xfrm>
            <a:off x="3352739" y="2894204"/>
            <a:ext cx="1530454" cy="474418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 social media (i.e. engagement rate)</a:t>
            </a:r>
            <a:endParaRPr/>
          </a:p>
        </p:txBody>
      </p:sp>
      <p:sp>
        <p:nvSpPr>
          <p:cNvPr id="1210" name="Google Shape;1210;p31"/>
          <p:cNvSpPr/>
          <p:nvPr/>
        </p:nvSpPr>
        <p:spPr>
          <a:xfrm>
            <a:off x="310786" y="3741095"/>
            <a:ext cx="855131" cy="475327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Engaged sessions</a:t>
            </a:r>
            <a:endParaRPr/>
          </a:p>
        </p:txBody>
      </p:sp>
      <p:sp>
        <p:nvSpPr>
          <p:cNvPr id="1211" name="Google Shape;1211;p31"/>
          <p:cNvSpPr/>
          <p:nvPr/>
        </p:nvSpPr>
        <p:spPr>
          <a:xfrm>
            <a:off x="2423023" y="2259038"/>
            <a:ext cx="1624999" cy="572827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Reach/VA/Attention</a:t>
            </a:r>
            <a:b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Creatives KPI</a:t>
            </a:r>
            <a:endParaRPr/>
          </a:p>
        </p:txBody>
      </p:sp>
      <p:sp>
        <p:nvSpPr>
          <p:cNvPr id="1212" name="Google Shape;1212;p31"/>
          <p:cNvSpPr/>
          <p:nvPr/>
        </p:nvSpPr>
        <p:spPr>
          <a:xfrm>
            <a:off x="310786" y="4216422"/>
            <a:ext cx="855131" cy="265993"/>
          </a:xfrm>
          <a:prstGeom prst="rect">
            <a:avLst/>
          </a:prstGeom>
          <a:solidFill>
            <a:srgbClr val="548135"/>
          </a:solidFill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Fraudy</a:t>
            </a:r>
            <a:endParaRPr/>
          </a:p>
        </p:txBody>
      </p:sp>
      <p:sp>
        <p:nvSpPr>
          <p:cNvPr id="1213" name="Google Shape;1213;p31"/>
          <p:cNvSpPr/>
          <p:nvPr/>
        </p:nvSpPr>
        <p:spPr>
          <a:xfrm>
            <a:off x="2822136" y="5003515"/>
            <a:ext cx="1061206" cy="411371"/>
          </a:xfrm>
          <a:prstGeom prst="rect">
            <a:avLst/>
          </a:prstGeom>
          <a:solidFill>
            <a:srgbClr val="51833F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Time spent on site</a:t>
            </a:r>
            <a:endParaRPr/>
          </a:p>
        </p:txBody>
      </p:sp>
      <p:sp>
        <p:nvSpPr>
          <p:cNvPr id="1214" name="Google Shape;1214;p31"/>
          <p:cNvSpPr txBox="1"/>
          <p:nvPr/>
        </p:nvSpPr>
        <p:spPr>
          <a:xfrm>
            <a:off x="6257620" y="2259038"/>
            <a:ext cx="5321842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metric są trudne do zdefiniowania, ponieważ kategoria jest szeroka. Model szwedzki zakładał bardziej ruch organiczny, a w polskim modelu warto go połączyć z ruchem płatnym. Zmiany wzgledem oryginału: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Reach/VA/Attention/Creatives KPI + Viewability + social media metric, np. engagement rate – nowe wskaźniki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(12)Content interest poszerzony o Time spent on site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(6)Increase in number of visits zmienione na Engaged sessions i Fraudy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(9)Registrations, (10)Downloads i (11) Requests for quotation zagregowane w jeden wskaźnik – Number of target actions</a:t>
            </a:r>
            <a:endParaRPr/>
          </a:p>
        </p:txBody>
      </p:sp>
      <p:sp>
        <p:nvSpPr>
          <p:cNvPr id="1215" name="Google Shape;1215;p31"/>
          <p:cNvSpPr txBox="1"/>
          <p:nvPr/>
        </p:nvSpPr>
        <p:spPr>
          <a:xfrm>
            <a:off x="6253318" y="5018923"/>
            <a:ext cx="5326144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Komentarze uczestników warsztatu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problem z umiejscownieniem (8) Opening rate, Engagement rate i Viewability – czy te wskaźniki nie powinny znajdować się w Campaign Metrics? Co w przypadku aplikacji – czy można zastosować te same KPI’e?</a:t>
            </a:r>
            <a:endParaRPr/>
          </a:p>
        </p:txBody>
      </p:sp>
      <p:sp>
        <p:nvSpPr>
          <p:cNvPr id="1216" name="Google Shape;1216;p31"/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Graficzna prezentacja tablicy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32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IV. Brand Metrics</a:t>
            </a:r>
            <a:endParaRPr/>
          </a:p>
        </p:txBody>
      </p:sp>
      <p:grpSp>
        <p:nvGrpSpPr>
          <p:cNvPr id="1222" name="Google Shape;1222;p32"/>
          <p:cNvGrpSpPr/>
          <p:nvPr/>
        </p:nvGrpSpPr>
        <p:grpSpPr>
          <a:xfrm>
            <a:off x="1119205" y="2430557"/>
            <a:ext cx="3032386" cy="3128196"/>
            <a:chOff x="203130" y="2630311"/>
            <a:chExt cx="3032386" cy="3128196"/>
          </a:xfrm>
        </p:grpSpPr>
        <p:pic>
          <p:nvPicPr>
            <p:cNvPr id="1223" name="Google Shape;1223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3130" y="2630311"/>
              <a:ext cx="2066346" cy="3093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4" name="Google Shape;1224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12708" y="3713449"/>
              <a:ext cx="1022808" cy="204505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5" name="Google Shape;1225;p32"/>
          <p:cNvSpPr/>
          <p:nvPr/>
        </p:nvSpPr>
        <p:spPr>
          <a:xfrm>
            <a:off x="105517" y="3569582"/>
            <a:ext cx="1022808" cy="407972"/>
          </a:xfrm>
          <a:prstGeom prst="rect">
            <a:avLst/>
          </a:prstGeom>
          <a:solidFill>
            <a:srgbClr val="65449B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pl-PL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Consideration</a:t>
            </a:r>
            <a:endParaRPr/>
          </a:p>
        </p:txBody>
      </p:sp>
      <p:sp>
        <p:nvSpPr>
          <p:cNvPr id="1226" name="Google Shape;1226;p32"/>
          <p:cNvSpPr/>
          <p:nvPr/>
        </p:nvSpPr>
        <p:spPr>
          <a:xfrm>
            <a:off x="96397" y="4053066"/>
            <a:ext cx="1022808" cy="407972"/>
          </a:xfrm>
          <a:prstGeom prst="rect">
            <a:avLst/>
          </a:prstGeom>
          <a:solidFill>
            <a:srgbClr val="65449B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pl-PL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Preferance</a:t>
            </a:r>
            <a:endParaRPr/>
          </a:p>
        </p:txBody>
      </p:sp>
      <p:sp>
        <p:nvSpPr>
          <p:cNvPr id="1227" name="Google Shape;1227;p32"/>
          <p:cNvSpPr/>
          <p:nvPr/>
        </p:nvSpPr>
        <p:spPr>
          <a:xfrm>
            <a:off x="179104" y="4507608"/>
            <a:ext cx="875634" cy="485186"/>
          </a:xfrm>
          <a:prstGeom prst="rect">
            <a:avLst/>
          </a:prstGeom>
          <a:solidFill>
            <a:srgbClr val="65449B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pl-PL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Brand Advocacy</a:t>
            </a:r>
            <a:endParaRPr/>
          </a:p>
        </p:txBody>
      </p:sp>
      <p:sp>
        <p:nvSpPr>
          <p:cNvPr id="1228" name="Google Shape;1228;p32"/>
          <p:cNvSpPr/>
          <p:nvPr/>
        </p:nvSpPr>
        <p:spPr>
          <a:xfrm>
            <a:off x="1151685" y="4797976"/>
            <a:ext cx="972309" cy="672715"/>
          </a:xfrm>
          <a:prstGeom prst="rect">
            <a:avLst/>
          </a:prstGeom>
          <a:solidFill>
            <a:srgbClr val="65449B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Trust/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Credibilty</a:t>
            </a:r>
            <a:endParaRPr/>
          </a:p>
        </p:txBody>
      </p:sp>
      <p:sp>
        <p:nvSpPr>
          <p:cNvPr id="1229" name="Google Shape;1229;p32"/>
          <p:cNvSpPr/>
          <p:nvPr/>
        </p:nvSpPr>
        <p:spPr>
          <a:xfrm>
            <a:off x="2190139" y="3994344"/>
            <a:ext cx="863600" cy="279400"/>
          </a:xfrm>
          <a:prstGeom prst="rect">
            <a:avLst/>
          </a:prstGeom>
          <a:solidFill>
            <a:srgbClr val="65449B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pl-PL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Superiority</a:t>
            </a:r>
            <a:endParaRPr/>
          </a:p>
        </p:txBody>
      </p:sp>
      <p:sp>
        <p:nvSpPr>
          <p:cNvPr id="1230" name="Google Shape;1230;p32"/>
          <p:cNvSpPr/>
          <p:nvPr/>
        </p:nvSpPr>
        <p:spPr>
          <a:xfrm>
            <a:off x="366463" y="2688924"/>
            <a:ext cx="761862" cy="358377"/>
          </a:xfrm>
          <a:prstGeom prst="rect">
            <a:avLst/>
          </a:prstGeom>
          <a:solidFill>
            <a:srgbClr val="65449B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geo?</a:t>
            </a:r>
            <a:endParaRPr/>
          </a:p>
        </p:txBody>
      </p:sp>
      <p:sp>
        <p:nvSpPr>
          <p:cNvPr id="1231" name="Google Shape;1231;p32"/>
          <p:cNvSpPr txBox="1"/>
          <p:nvPr/>
        </p:nvSpPr>
        <p:spPr>
          <a:xfrm>
            <a:off x="5876014" y="2369489"/>
            <a:ext cx="5398936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Potrzebne jest tutaj spojrzenie funnelowe: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(19) Awarness można rozszerzyć o Consideration i Preference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(22) Trust powinno być rozszerzone o Credibility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(21)Brand liking jest bardziej uniwersalny, działa na wszystkie kategorie, więc powinien być stosowany zamiast Brand advocacy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geo – bardziej narzędzie do targetowania niż metryka, ale jest potrzebny jako guideline, by traffic pochodził z odpowiedniego miejsca</a:t>
            </a:r>
            <a:endParaRPr/>
          </a:p>
        </p:txBody>
      </p:sp>
      <p:cxnSp>
        <p:nvCxnSpPr>
          <p:cNvPr id="1232" name="Google Shape;1232;p32"/>
          <p:cNvCxnSpPr/>
          <p:nvPr/>
        </p:nvCxnSpPr>
        <p:spPr>
          <a:xfrm>
            <a:off x="238539" y="4536550"/>
            <a:ext cx="816199" cy="456244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3" name="Google Shape;1233;p32"/>
          <p:cNvCxnSpPr/>
          <p:nvPr/>
        </p:nvCxnSpPr>
        <p:spPr>
          <a:xfrm>
            <a:off x="390938" y="2694046"/>
            <a:ext cx="728267" cy="353255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4" name="Google Shape;1234;p32"/>
          <p:cNvSpPr txBox="1"/>
          <p:nvPr/>
        </p:nvSpPr>
        <p:spPr>
          <a:xfrm>
            <a:off x="5876014" y="4637184"/>
            <a:ext cx="53261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Komentarze uczestników warsztatu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:Uniwersalne podejście, ale czy wszystkie branże korzystają jeszcze z funnelu?</a:t>
            </a:r>
            <a:endParaRPr/>
          </a:p>
        </p:txBody>
      </p:sp>
      <p:sp>
        <p:nvSpPr>
          <p:cNvPr id="1235" name="Google Shape;1235;p32"/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Graficzna prezentacja tablicy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33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V. Business Metrics</a:t>
            </a:r>
            <a:endParaRPr/>
          </a:p>
        </p:txBody>
      </p:sp>
      <p:pic>
        <p:nvPicPr>
          <p:cNvPr id="1241" name="Google Shape;124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26" y="2152913"/>
            <a:ext cx="3255612" cy="319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2036" y="5306254"/>
            <a:ext cx="1028052" cy="1017114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33"/>
          <p:cNvSpPr/>
          <p:nvPr/>
        </p:nvSpPr>
        <p:spPr>
          <a:xfrm>
            <a:off x="2295912" y="2362856"/>
            <a:ext cx="1404021" cy="769436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25. Sales revenue/Margin</a:t>
            </a:r>
            <a:endParaRPr/>
          </a:p>
        </p:txBody>
      </p:sp>
      <p:sp>
        <p:nvSpPr>
          <p:cNvPr id="1244" name="Google Shape;1244;p33"/>
          <p:cNvSpPr/>
          <p:nvPr/>
        </p:nvSpPr>
        <p:spPr>
          <a:xfrm>
            <a:off x="217161" y="3421790"/>
            <a:ext cx="1028052" cy="769436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26. Market share – value/volume</a:t>
            </a:r>
            <a:endParaRPr/>
          </a:p>
        </p:txBody>
      </p:sp>
      <p:sp>
        <p:nvSpPr>
          <p:cNvPr id="1245" name="Google Shape;1245;p33"/>
          <p:cNvSpPr/>
          <p:nvPr/>
        </p:nvSpPr>
        <p:spPr>
          <a:xfrm>
            <a:off x="2324817" y="3368031"/>
            <a:ext cx="1404022" cy="769436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28. Success to convert, physical availability </a:t>
            </a:r>
            <a:endParaRPr/>
          </a:p>
        </p:txBody>
      </p:sp>
      <p:sp>
        <p:nvSpPr>
          <p:cNvPr id="1246" name="Google Shape;1246;p33"/>
          <p:cNvSpPr/>
          <p:nvPr/>
        </p:nvSpPr>
        <p:spPr>
          <a:xfrm>
            <a:off x="1369118" y="3340668"/>
            <a:ext cx="970200" cy="769500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27. # of new/active consumers</a:t>
            </a:r>
            <a:endParaRPr/>
          </a:p>
        </p:txBody>
      </p:sp>
      <p:sp>
        <p:nvSpPr>
          <p:cNvPr id="1247" name="Google Shape;1247;p33"/>
          <p:cNvSpPr/>
          <p:nvPr/>
        </p:nvSpPr>
        <p:spPr>
          <a:xfrm>
            <a:off x="44187" y="4259211"/>
            <a:ext cx="1293859" cy="1007401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29. Avr. Revenue per customer /purchase/ repurchase frequency/CLV</a:t>
            </a:r>
            <a:endParaRPr/>
          </a:p>
        </p:txBody>
      </p:sp>
      <p:sp>
        <p:nvSpPr>
          <p:cNvPr id="1248" name="Google Shape;1248;p33"/>
          <p:cNvSpPr/>
          <p:nvPr/>
        </p:nvSpPr>
        <p:spPr>
          <a:xfrm>
            <a:off x="1340190" y="4318534"/>
            <a:ext cx="1028052" cy="769436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30. Net Contribution/ROI</a:t>
            </a:r>
            <a:endParaRPr/>
          </a:p>
        </p:txBody>
      </p:sp>
      <p:sp>
        <p:nvSpPr>
          <p:cNvPr id="1249" name="Google Shape;1249;p33"/>
          <p:cNvSpPr/>
          <p:nvPr/>
        </p:nvSpPr>
        <p:spPr>
          <a:xfrm>
            <a:off x="2367150" y="4373206"/>
            <a:ext cx="1404022" cy="769436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31. Price development – declaration vs behaviour?</a:t>
            </a:r>
            <a:endParaRPr/>
          </a:p>
        </p:txBody>
      </p:sp>
      <p:sp>
        <p:nvSpPr>
          <p:cNvPr id="1250" name="Google Shape;1250;p33"/>
          <p:cNvSpPr/>
          <p:nvPr/>
        </p:nvSpPr>
        <p:spPr>
          <a:xfrm>
            <a:off x="1245213" y="5375236"/>
            <a:ext cx="1002637" cy="590188"/>
          </a:xfrm>
          <a:prstGeom prst="rect">
            <a:avLst/>
          </a:prstGeom>
          <a:solidFill>
            <a:srgbClr val="C32025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l-PL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33. Churn</a:t>
            </a:r>
            <a:endParaRPr/>
          </a:p>
        </p:txBody>
      </p:sp>
      <p:sp>
        <p:nvSpPr>
          <p:cNvPr id="1251" name="Google Shape;1251;p33"/>
          <p:cNvSpPr txBox="1"/>
          <p:nvPr/>
        </p:nvSpPr>
        <p:spPr>
          <a:xfrm>
            <a:off x="5676404" y="2350682"/>
            <a:ext cx="56943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Obszar obejmuje więcej metryk w modelu szwedzkim: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(25) Sales revenue został poszerzony o Sales margin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(26) Market share został poszerzony o volume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Na (32) Brand Penetration składają się: </a:t>
            </a:r>
            <a:endParaRPr>
              <a:solidFill>
                <a:schemeClr val="accent5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	(27) Number of new/active consumers</a:t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(28) Success to convert i physical availability – nowy KPI 	zamiast Purchase process interactions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	(33) Churn – wskaźnik przeniesiony z Relationship metrics</a:t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(29) Average revenue per customer/purchase został poszerzony o repurchase frequency(poprzednio w 33 w kategorii Relationship metrics /CLV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(30) ROI został wzbogacony o Net contribution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33"/>
          <p:cNvSpPr txBox="1"/>
          <p:nvPr/>
        </p:nvSpPr>
        <p:spPr>
          <a:xfrm>
            <a:off x="5676404" y="5236589"/>
            <a:ext cx="532614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Komentarze uczestników warsztatu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Success to convert wymaga dopracowania i zdefiniowania; Brand penetration – do zdefiniowania, może mylić się z Market share.</a:t>
            </a:r>
            <a:endParaRPr/>
          </a:p>
        </p:txBody>
      </p:sp>
      <p:sp>
        <p:nvSpPr>
          <p:cNvPr id="1253" name="Google Shape;1253;p33"/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Graficzna prezentacja tablicy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34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VI. Relationship Metrics</a:t>
            </a:r>
            <a:endParaRPr/>
          </a:p>
        </p:txBody>
      </p:sp>
      <p:pic>
        <p:nvPicPr>
          <p:cNvPr id="1259" name="Google Shape;125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680" y="2329432"/>
            <a:ext cx="2405520" cy="3476040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34"/>
          <p:cNvSpPr/>
          <p:nvPr/>
        </p:nvSpPr>
        <p:spPr>
          <a:xfrm>
            <a:off x="337742" y="3428055"/>
            <a:ext cx="2226300" cy="942300"/>
          </a:xfrm>
          <a:prstGeom prst="rect">
            <a:avLst/>
          </a:prstGeom>
          <a:solidFill>
            <a:srgbClr val="2BB45F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(35) Customer Satisfaction</a:t>
            </a:r>
            <a:endParaRPr/>
          </a:p>
        </p:txBody>
      </p:sp>
      <p:sp>
        <p:nvSpPr>
          <p:cNvPr id="1261" name="Google Shape;1261;p34"/>
          <p:cNvSpPr/>
          <p:nvPr/>
        </p:nvSpPr>
        <p:spPr>
          <a:xfrm>
            <a:off x="427294" y="4489314"/>
            <a:ext cx="2226300" cy="942300"/>
          </a:xfrm>
          <a:prstGeom prst="rect">
            <a:avLst/>
          </a:prstGeom>
          <a:solidFill>
            <a:srgbClr val="2BB45F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(36) Recommendation</a:t>
            </a:r>
            <a:endParaRPr/>
          </a:p>
        </p:txBody>
      </p:sp>
      <p:sp>
        <p:nvSpPr>
          <p:cNvPr id="1262" name="Google Shape;1262;p34"/>
          <p:cNvSpPr/>
          <p:nvPr/>
        </p:nvSpPr>
        <p:spPr>
          <a:xfrm>
            <a:off x="337682" y="5550597"/>
            <a:ext cx="2226410" cy="942278"/>
          </a:xfrm>
          <a:prstGeom prst="rect">
            <a:avLst/>
          </a:prstGeom>
          <a:solidFill>
            <a:srgbClr val="2BB45F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l-PL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Loyalty?</a:t>
            </a:r>
            <a:endParaRPr/>
          </a:p>
        </p:txBody>
      </p:sp>
      <p:sp>
        <p:nvSpPr>
          <p:cNvPr id="1263" name="Google Shape;1263;p34"/>
          <p:cNvSpPr txBox="1"/>
          <p:nvPr/>
        </p:nvSpPr>
        <p:spPr>
          <a:xfrm>
            <a:off x="5703215" y="2329432"/>
            <a:ext cx="5382705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(33) Churn/repurchase frequency przeniesiony do Business Metrics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(34) Average customer value przeniesiony do Business Metrics w ramach CLV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(35) Customer satisfaction i (36) Recommendation zostają bez zmian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powinna znaleźć się tu lojalność? – pytanie otwarte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34"/>
          <p:cNvSpPr txBox="1"/>
          <p:nvPr/>
        </p:nvSpPr>
        <p:spPr>
          <a:xfrm>
            <a:off x="5703215" y="4960465"/>
            <a:ext cx="532614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Komentarze uczestników warsztatu</a:t>
            </a:r>
            <a:r>
              <a:rPr b="0" i="0" lang="pl-P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Brakuje wskaźnika lojalności, bo Frequency może nie wystarczyć, a lojalności nie było w modelu szwedzkim</a:t>
            </a:r>
            <a:endParaRPr/>
          </a:p>
        </p:txBody>
      </p:sp>
      <p:sp>
        <p:nvSpPr>
          <p:cNvPr id="1265" name="Google Shape;1265;p34"/>
          <p:cNvSpPr txBox="1"/>
          <p:nvPr/>
        </p:nvSpPr>
        <p:spPr>
          <a:xfrm>
            <a:off x="197522" y="6578828"/>
            <a:ext cx="27205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l-PL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Graficzna prezentacja tablicy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35"/>
          <p:cNvSpPr txBox="1"/>
          <p:nvPr>
            <p:ph idx="1" type="body"/>
          </p:nvPr>
        </p:nvSpPr>
        <p:spPr>
          <a:xfrm>
            <a:off x="6277778" y="1004995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pl-PL" sz="1800"/>
              <a:t>Konieczność przystosowania do polskiego rynku – uspójnienie, uaktualnienie terminów i definicji oraz uzupełnienie o nowe wskaźniki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pl-PL" sz="1800"/>
              <a:t>Nie zakłada filtrów na branże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pl-PL" sz="1800"/>
              <a:t>Konieczność aktualizacji – obecnie model zakłada aktualizację certyfikatu co 4 lata, co może okazać się niewystarczające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pl-PL" sz="1800"/>
              <a:t>Brakuje wskaźników e-commerce i digitalowych</a:t>
            </a:r>
            <a:endParaRPr/>
          </a:p>
          <a:p>
            <a:pPr indent="-1397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sz="1800"/>
          </a:p>
          <a:p>
            <a:pPr indent="-1397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271" name="Google Shape;1271;p35"/>
          <p:cNvSpPr txBox="1"/>
          <p:nvPr>
            <p:ph idx="2" type="body"/>
          </p:nvPr>
        </p:nvSpPr>
        <p:spPr>
          <a:xfrm>
            <a:off x="286438" y="1078727"/>
            <a:ext cx="5108029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800"/>
              <a:t>Model z dojrzałego rynku, z dłuższą historią reklamową, będący tam standardem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800"/>
              <a:t>Przemyślany, ustrukturyzowany, holistyczny, dobrze osadzony w biznesie, z widocznymi przepływami w pionie i w poziomie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800"/>
              <a:t>Elastyczny, zostawia miejsce na adekwatność, dobór właściwy dla danego biznesu/branży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800"/>
              <a:t>Uniwersalne wskaźniki – mówią jak mierzyć i co mierzyć, ale nie sugerują jaki powinien być wynik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800"/>
              <a:t>Baza wyjściowa do zdefiniowania standardu rynkowego</a:t>
            </a:r>
            <a:endParaRPr/>
          </a:p>
          <a:p>
            <a:pPr indent="-139700" lvl="0" marL="368300" rtl="0" algn="l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sz="1800"/>
          </a:p>
          <a:p>
            <a:pPr indent="-1397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72" name="Google Shape;1272;p35"/>
          <p:cNvSpPr txBox="1"/>
          <p:nvPr/>
        </p:nvSpPr>
        <p:spPr>
          <a:xfrm>
            <a:off x="286438" y="209321"/>
            <a:ext cx="41423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Zalety Modelu Szwedzkiego:</a:t>
            </a:r>
            <a:endParaRPr/>
          </a:p>
        </p:txBody>
      </p:sp>
      <p:sp>
        <p:nvSpPr>
          <p:cNvPr id="1273" name="Google Shape;1273;p35"/>
          <p:cNvSpPr txBox="1"/>
          <p:nvPr/>
        </p:nvSpPr>
        <p:spPr>
          <a:xfrm>
            <a:off x="6277778" y="197261"/>
            <a:ext cx="41423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Wady: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Google Shape;127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95747"/>
            <a:ext cx="12192000" cy="3062253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36"/>
          <p:cNvSpPr/>
          <p:nvPr/>
        </p:nvSpPr>
        <p:spPr>
          <a:xfrm>
            <a:off x="610574" y="667064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0" name="Google Shape;1280;p36"/>
          <p:cNvSpPr/>
          <p:nvPr/>
        </p:nvSpPr>
        <p:spPr>
          <a:xfrm>
            <a:off x="4466137" y="667063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36"/>
          <p:cNvSpPr/>
          <p:nvPr/>
        </p:nvSpPr>
        <p:spPr>
          <a:xfrm>
            <a:off x="8406542" y="667063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36"/>
          <p:cNvSpPr/>
          <p:nvPr/>
        </p:nvSpPr>
        <p:spPr>
          <a:xfrm>
            <a:off x="610574" y="3710324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3" name="Google Shape;1283;p36"/>
          <p:cNvSpPr/>
          <p:nvPr/>
        </p:nvSpPr>
        <p:spPr>
          <a:xfrm>
            <a:off x="4466137" y="3710324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36"/>
          <p:cNvSpPr/>
          <p:nvPr/>
        </p:nvSpPr>
        <p:spPr>
          <a:xfrm>
            <a:off x="8406542" y="3698962"/>
            <a:ext cx="3223966" cy="2966189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36"/>
          <p:cNvSpPr txBox="1"/>
          <p:nvPr/>
        </p:nvSpPr>
        <p:spPr>
          <a:xfrm>
            <a:off x="733122" y="809334"/>
            <a:ext cx="2686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Media/Investments</a:t>
            </a:r>
            <a:endParaRPr/>
          </a:p>
        </p:txBody>
      </p:sp>
      <p:sp>
        <p:nvSpPr>
          <p:cNvPr id="1286" name="Google Shape;1286;p36"/>
          <p:cNvSpPr txBox="1"/>
          <p:nvPr/>
        </p:nvSpPr>
        <p:spPr>
          <a:xfrm>
            <a:off x="733121" y="1590898"/>
            <a:ext cx="2686639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Obszar trudniejszy dla biznesów B2B, start-upów, małych firm, branży alkoholowej ze względu na ograniczone wydatki mediowe oraz aspekty prawne, które ograniczają takie branże jak alkohole lub pharma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36"/>
          <p:cNvSpPr txBox="1"/>
          <p:nvPr/>
        </p:nvSpPr>
        <p:spPr>
          <a:xfrm>
            <a:off x="4550979" y="809334"/>
            <a:ext cx="2686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Digital Metrics</a:t>
            </a:r>
            <a:endParaRPr/>
          </a:p>
        </p:txBody>
      </p:sp>
      <p:sp>
        <p:nvSpPr>
          <p:cNvPr id="1288" name="Google Shape;1288;p36"/>
          <p:cNvSpPr txBox="1"/>
          <p:nvPr/>
        </p:nvSpPr>
        <p:spPr>
          <a:xfrm>
            <a:off x="4550979" y="1590898"/>
            <a:ext cx="279912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Istotność obszaru zależna od branży, typu i celu kampanii</a:t>
            </a:r>
            <a:endParaRPr/>
          </a:p>
        </p:txBody>
      </p:sp>
      <p:sp>
        <p:nvSpPr>
          <p:cNvPr id="1289" name="Google Shape;1289;p36"/>
          <p:cNvSpPr txBox="1"/>
          <p:nvPr/>
        </p:nvSpPr>
        <p:spPr>
          <a:xfrm>
            <a:off x="8511808" y="809334"/>
            <a:ext cx="2686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Campaign Metrics</a:t>
            </a:r>
            <a:endParaRPr/>
          </a:p>
        </p:txBody>
      </p:sp>
      <p:sp>
        <p:nvSpPr>
          <p:cNvPr id="1290" name="Google Shape;1290;p36"/>
          <p:cNvSpPr txBox="1"/>
          <p:nvPr/>
        </p:nvSpPr>
        <p:spPr>
          <a:xfrm>
            <a:off x="8511808" y="1590898"/>
            <a:ext cx="2810000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Ważny obszar, jednak dane do analizy pozyskiwane mogą być jedynie w formie dedykowanych badań, wobec czego istnieje potrzeba ustalenia benchmarków. Obszar nierozłączny z Brand Metrics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36"/>
          <p:cNvSpPr txBox="1"/>
          <p:nvPr/>
        </p:nvSpPr>
        <p:spPr>
          <a:xfrm>
            <a:off x="733122" y="3800691"/>
            <a:ext cx="2686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Brand Metrics</a:t>
            </a:r>
            <a:endParaRPr/>
          </a:p>
        </p:txBody>
      </p:sp>
      <p:sp>
        <p:nvSpPr>
          <p:cNvPr id="1292" name="Google Shape;1292;p36"/>
          <p:cNvSpPr txBox="1"/>
          <p:nvPr/>
        </p:nvSpPr>
        <p:spPr>
          <a:xfrm>
            <a:off x="733122" y="4312293"/>
            <a:ext cx="244154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Obszar istotny dla każdej branży.</a:t>
            </a:r>
            <a:endParaRPr/>
          </a:p>
        </p:txBody>
      </p:sp>
      <p:sp>
        <p:nvSpPr>
          <p:cNvPr id="1293" name="Google Shape;1293;p36"/>
          <p:cNvSpPr txBox="1"/>
          <p:nvPr/>
        </p:nvSpPr>
        <p:spPr>
          <a:xfrm>
            <a:off x="4550979" y="3817834"/>
            <a:ext cx="2686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Business Metrics</a:t>
            </a:r>
            <a:endParaRPr/>
          </a:p>
        </p:txBody>
      </p:sp>
      <p:sp>
        <p:nvSpPr>
          <p:cNvPr id="1294" name="Google Shape;1294;p36"/>
          <p:cNvSpPr txBox="1"/>
          <p:nvPr/>
        </p:nvSpPr>
        <p:spPr>
          <a:xfrm>
            <a:off x="4550979" y="4291903"/>
            <a:ext cx="244154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Najważniejszy obszar, istotny dla każdej branży.</a:t>
            </a:r>
            <a:endParaRPr/>
          </a:p>
        </p:txBody>
      </p:sp>
      <p:sp>
        <p:nvSpPr>
          <p:cNvPr id="1295" name="Google Shape;1295;p36"/>
          <p:cNvSpPr txBox="1"/>
          <p:nvPr/>
        </p:nvSpPr>
        <p:spPr>
          <a:xfrm>
            <a:off x="8489194" y="3710324"/>
            <a:ext cx="2686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Relationship Metrics</a:t>
            </a:r>
            <a:endParaRPr/>
          </a:p>
        </p:txBody>
      </p:sp>
      <p:sp>
        <p:nvSpPr>
          <p:cNvPr id="1296" name="Google Shape;1296;p36"/>
          <p:cNvSpPr txBox="1"/>
          <p:nvPr/>
        </p:nvSpPr>
        <p:spPr>
          <a:xfrm>
            <a:off x="8489193" y="4184393"/>
            <a:ext cx="268663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Obszar istotny dla wszystkich branż, choć można zastanowić się nad wprowadzeniem optyki na customer i consumer.</a:t>
            </a:r>
            <a:endParaRPr/>
          </a:p>
        </p:txBody>
      </p:sp>
      <p:sp>
        <p:nvSpPr>
          <p:cNvPr id="1297" name="Google Shape;1297;p36"/>
          <p:cNvSpPr txBox="1"/>
          <p:nvPr>
            <p:ph idx="1" type="body"/>
          </p:nvPr>
        </p:nvSpPr>
        <p:spPr>
          <a:xfrm>
            <a:off x="398191" y="109170"/>
            <a:ext cx="12734335" cy="75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l-PL"/>
              <a:t>Zadanie: Jaka jest waga każdego z 6 obszarów ze względu na różne kategorie produktowe?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37"/>
          <p:cNvSpPr/>
          <p:nvPr/>
        </p:nvSpPr>
        <p:spPr>
          <a:xfrm>
            <a:off x="8049656" y="0"/>
            <a:ext cx="4142343" cy="6858000"/>
          </a:xfrm>
          <a:prstGeom prst="rect">
            <a:avLst/>
          </a:prstGeom>
          <a:solidFill>
            <a:srgbClr val="FF00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37"/>
          <p:cNvSpPr txBox="1"/>
          <p:nvPr>
            <p:ph idx="1" type="body"/>
          </p:nvPr>
        </p:nvSpPr>
        <p:spPr>
          <a:xfrm>
            <a:off x="286438" y="1431120"/>
            <a:ext cx="3855907" cy="58034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Dostępność fizyczna i działania trade’owe</a:t>
            </a:r>
            <a:endParaRPr sz="1600"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Wielkość portfolio, dystrybucja vs konkurencja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Share of search</a:t>
            </a:r>
            <a:endParaRPr sz="1600"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Rotacja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Price competitiveness</a:t>
            </a:r>
            <a:endParaRPr sz="1600"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Physical, mental i product competitiveness</a:t>
            </a:r>
            <a:endParaRPr sz="1600"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CPG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A&amp;M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Engagement</a:t>
            </a:r>
            <a:endParaRPr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Działania w górnej części lejka sprzedażowego, działania ambientowe, attention</a:t>
            </a:r>
            <a:endParaRPr sz="1600"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Consideration, preference</a:t>
            </a:r>
            <a:endParaRPr sz="1600"/>
          </a:p>
          <a:p>
            <a:pPr indent="-3429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pl-PL" sz="1600"/>
              <a:t>CPA, CPL</a:t>
            </a:r>
            <a:endParaRPr/>
          </a:p>
          <a:p>
            <a:pPr indent="-1397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-1397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sz="1600"/>
          </a:p>
          <a:p>
            <a:pPr indent="-139700" lvl="0" marL="368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sz="2000"/>
          </a:p>
        </p:txBody>
      </p:sp>
      <p:sp>
        <p:nvSpPr>
          <p:cNvPr id="1304" name="Google Shape;1304;p37"/>
          <p:cNvSpPr txBox="1"/>
          <p:nvPr/>
        </p:nvSpPr>
        <p:spPr>
          <a:xfrm>
            <a:off x="286438" y="940400"/>
            <a:ext cx="41423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Dyskusja co dodać:</a:t>
            </a:r>
            <a:endParaRPr/>
          </a:p>
        </p:txBody>
      </p:sp>
      <p:sp>
        <p:nvSpPr>
          <p:cNvPr id="1305" name="Google Shape;1305;p37"/>
          <p:cNvSpPr txBox="1"/>
          <p:nvPr/>
        </p:nvSpPr>
        <p:spPr>
          <a:xfrm>
            <a:off x="8342885" y="1476555"/>
            <a:ext cx="3410752" cy="3464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68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Digital Metrics są zbyt szczegółowe, warto zastanowić się nad ich zagregowaniem</a:t>
            </a:r>
            <a:endParaRPr/>
          </a:p>
          <a:p>
            <a:pPr indent="-342900" lvl="0" marL="3683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(7) Unique visitors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683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Zrezygnować z (12) Content Interest w Digital Metrics na rzecz Engagement sessions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68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37"/>
          <p:cNvSpPr txBox="1"/>
          <p:nvPr/>
        </p:nvSpPr>
        <p:spPr>
          <a:xfrm>
            <a:off x="8336091" y="825607"/>
            <a:ext cx="41423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co usunąć:</a:t>
            </a:r>
            <a:endParaRPr/>
          </a:p>
        </p:txBody>
      </p:sp>
      <p:sp>
        <p:nvSpPr>
          <p:cNvPr id="1307" name="Google Shape;1307;p37"/>
          <p:cNvSpPr txBox="1"/>
          <p:nvPr/>
        </p:nvSpPr>
        <p:spPr>
          <a:xfrm>
            <a:off x="4193750" y="1436866"/>
            <a:ext cx="3213918" cy="58034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E-commerce metrics, np. time spent on site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(26) Market Share Value dodać Volume</a:t>
            </a:r>
            <a:endParaRPr/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ROAS</a:t>
            </a:r>
            <a:endParaRPr/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CLV</a:t>
            </a:r>
            <a:endParaRPr/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Viewability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Love brand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Credibility zamiast (22) Trust</a:t>
            </a:r>
            <a:endParaRPr/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Fraudy</a:t>
            </a:r>
            <a:endParaRPr/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 contribution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pl-P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Marża</a:t>
            </a:r>
            <a:endParaRPr/>
          </a:p>
          <a:p>
            <a:pPr indent="-139700" lvl="0" marL="3683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37"/>
          <p:cNvSpPr txBox="1"/>
          <p:nvPr/>
        </p:nvSpPr>
        <p:spPr>
          <a:xfrm>
            <a:off x="699365" y="100405"/>
            <a:ext cx="11079706" cy="935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pl-P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Jakie </a:t>
            </a:r>
            <a:r>
              <a:rPr b="1" i="0" lang="pl-P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KPI’e</a:t>
            </a:r>
            <a:r>
              <a:rPr b="0" i="0" lang="pl-P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należałoby dodać w polskiej wersji modelu szwedzkiego, a z których można zrezygnować?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38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Mierzalność</a:t>
            </a:r>
            <a:endParaRPr/>
          </a:p>
        </p:txBody>
      </p:sp>
      <p:sp>
        <p:nvSpPr>
          <p:cNvPr id="1314" name="Google Shape;1314;p38"/>
          <p:cNvSpPr txBox="1"/>
          <p:nvPr>
            <p:ph idx="2" type="body"/>
          </p:nvPr>
        </p:nvSpPr>
        <p:spPr>
          <a:xfrm>
            <a:off x="0" y="1667238"/>
            <a:ext cx="3044812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Użyteczność </a:t>
            </a:r>
            <a:endParaRPr/>
          </a:p>
        </p:txBody>
      </p:sp>
      <p:sp>
        <p:nvSpPr>
          <p:cNvPr id="1315" name="Google Shape;1315;p38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Business Impact</a:t>
            </a:r>
            <a:endParaRPr/>
          </a:p>
        </p:txBody>
      </p:sp>
      <p:sp>
        <p:nvSpPr>
          <p:cNvPr id="1316" name="Google Shape;1316;p38"/>
          <p:cNvSpPr txBox="1"/>
          <p:nvPr>
            <p:ph idx="4" type="body"/>
          </p:nvPr>
        </p:nvSpPr>
        <p:spPr>
          <a:xfrm>
            <a:off x="6102377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Równowaga między detalem a ogółem</a:t>
            </a:r>
            <a:endParaRPr/>
          </a:p>
        </p:txBody>
      </p:sp>
      <p:sp>
        <p:nvSpPr>
          <p:cNvPr id="1317" name="Google Shape;1317;p38"/>
          <p:cNvSpPr txBox="1"/>
          <p:nvPr>
            <p:ph idx="5" type="body"/>
          </p:nvPr>
        </p:nvSpPr>
        <p:spPr>
          <a:xfrm>
            <a:off x="9143058" y="4267874"/>
            <a:ext cx="3032057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Efektywność</a:t>
            </a:r>
            <a:endParaRPr/>
          </a:p>
        </p:txBody>
      </p:sp>
      <p:sp>
        <p:nvSpPr>
          <p:cNvPr id="1318" name="Google Shape;1318;p38"/>
          <p:cNvSpPr txBox="1"/>
          <p:nvPr>
            <p:ph idx="6" type="body"/>
          </p:nvPr>
        </p:nvSpPr>
        <p:spPr>
          <a:xfrm>
            <a:off x="3023794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Istotność (to, co warto zmierzyć)</a:t>
            </a:r>
            <a:endParaRPr/>
          </a:p>
        </p:txBody>
      </p:sp>
      <p:sp>
        <p:nvSpPr>
          <p:cNvPr id="1319" name="Google Shape;1319;p38"/>
          <p:cNvSpPr txBox="1"/>
          <p:nvPr>
            <p:ph idx="7" type="body"/>
          </p:nvPr>
        </p:nvSpPr>
        <p:spPr>
          <a:xfrm>
            <a:off x="6081361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Uniwersalność dla branży i typu kampanii</a:t>
            </a:r>
            <a:endParaRPr/>
          </a:p>
        </p:txBody>
      </p:sp>
      <p:sp>
        <p:nvSpPr>
          <p:cNvPr id="1320" name="Google Shape;1320;p38"/>
          <p:cNvSpPr txBox="1"/>
          <p:nvPr>
            <p:ph idx="8" type="body"/>
          </p:nvPr>
        </p:nvSpPr>
        <p:spPr>
          <a:xfrm>
            <a:off x="9143058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Aktualność</a:t>
            </a:r>
            <a:endParaRPr/>
          </a:p>
        </p:txBody>
      </p:sp>
      <p:sp>
        <p:nvSpPr>
          <p:cNvPr id="1321" name="Google Shape;1321;p38"/>
          <p:cNvSpPr txBox="1"/>
          <p:nvPr/>
        </p:nvSpPr>
        <p:spPr>
          <a:xfrm>
            <a:off x="691096" y="165488"/>
            <a:ext cx="11100309" cy="1432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Jakimi kryteriami trzeba przede wszystkim kierować się przy podejmowaniu decyzji dotyczącej KPI’ów? Jakimi kryteriami kierowali się uczestnicy zadania?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39"/>
          <p:cNvSpPr txBox="1"/>
          <p:nvPr>
            <p:ph type="title"/>
          </p:nvPr>
        </p:nvSpPr>
        <p:spPr>
          <a:xfrm>
            <a:off x="226357" y="231310"/>
            <a:ext cx="11288110" cy="122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l-PL"/>
              <a:t>Które kryteria można uznać za </a:t>
            </a:r>
            <a:r>
              <a:rPr b="1" lang="pl-PL"/>
              <a:t>najważniejsze </a:t>
            </a:r>
            <a:r>
              <a:rPr lang="pl-PL"/>
              <a:t>– wynik głosowania</a:t>
            </a:r>
            <a:endParaRPr/>
          </a:p>
        </p:txBody>
      </p:sp>
      <p:sp>
        <p:nvSpPr>
          <p:cNvPr id="1327" name="Google Shape;1327;p39"/>
          <p:cNvSpPr txBox="1"/>
          <p:nvPr>
            <p:ph idx="1" type="body"/>
          </p:nvPr>
        </p:nvSpPr>
        <p:spPr>
          <a:xfrm>
            <a:off x="-1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Mierzalność</a:t>
            </a:r>
            <a:endParaRPr/>
          </a:p>
        </p:txBody>
      </p:sp>
      <p:sp>
        <p:nvSpPr>
          <p:cNvPr id="1328" name="Google Shape;1328;p39"/>
          <p:cNvSpPr txBox="1"/>
          <p:nvPr>
            <p:ph idx="2" type="body"/>
          </p:nvPr>
        </p:nvSpPr>
        <p:spPr>
          <a:xfrm>
            <a:off x="0" y="1667238"/>
            <a:ext cx="3044812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Użyteczność </a:t>
            </a:r>
            <a:endParaRPr/>
          </a:p>
        </p:txBody>
      </p:sp>
      <p:sp>
        <p:nvSpPr>
          <p:cNvPr id="1329" name="Google Shape;1329;p39"/>
          <p:cNvSpPr txBox="1"/>
          <p:nvPr>
            <p:ph idx="3" type="body"/>
          </p:nvPr>
        </p:nvSpPr>
        <p:spPr>
          <a:xfrm>
            <a:off x="3044810" y="4267874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Business Impact</a:t>
            </a:r>
            <a:endParaRPr/>
          </a:p>
        </p:txBody>
      </p:sp>
      <p:sp>
        <p:nvSpPr>
          <p:cNvPr id="1330" name="Google Shape;1330;p39"/>
          <p:cNvSpPr txBox="1"/>
          <p:nvPr>
            <p:ph idx="6" type="body"/>
          </p:nvPr>
        </p:nvSpPr>
        <p:spPr>
          <a:xfrm>
            <a:off x="3023794" y="1667238"/>
            <a:ext cx="3044811" cy="25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44000" spcFirstLastPara="1" rIns="144000" wrap="square" tIns="0">
            <a:noAutofit/>
          </a:bodyPr>
          <a:lstStyle/>
          <a:p>
            <a:pPr indent="0" lvl="0" marL="254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1" lang="pl-PL" sz="2000"/>
              <a:t>Istotność (to, co warto zmierzyć)</a:t>
            </a:r>
            <a:endParaRPr/>
          </a:p>
        </p:txBody>
      </p:sp>
      <p:sp>
        <p:nvSpPr>
          <p:cNvPr id="1331" name="Google Shape;1331;p39"/>
          <p:cNvSpPr/>
          <p:nvPr/>
        </p:nvSpPr>
        <p:spPr>
          <a:xfrm>
            <a:off x="6089621" y="1667238"/>
            <a:ext cx="6102379" cy="51907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6" name="Google Shape;13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11456"/>
            <a:ext cx="12192000" cy="2446544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40"/>
          <p:cNvSpPr txBox="1"/>
          <p:nvPr/>
        </p:nvSpPr>
        <p:spPr>
          <a:xfrm>
            <a:off x="400975" y="1085648"/>
            <a:ext cx="11390050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Dobre zdefiniowane czym jest model i czemu służy, aby uzasadnić reklamodawcom po co tworzymy kolejny dokument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Weryfikacja pomysłów i ustaleń wypracowanych podczas warsztatu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Ustalenie wspólnego planu i podziału pracy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Proste, konkretne zdefiniowanie KPI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Zderzenie z grupą kontrolną, która nie była zaangażowana w proces oraz konfrontacja ze środowiskiem akademickim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Zaangażowanie przedstawicieli domów mediowych, aby stali się ambasadorami przedsięwzięcia oraz poszerzenie POR-u o kolejne firmy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pl-P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Audyt przedsięwzięcia przeprowadzony przez audytorów mediowych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40"/>
          <p:cNvSpPr txBox="1"/>
          <p:nvPr/>
        </p:nvSpPr>
        <p:spPr>
          <a:xfrm>
            <a:off x="400975" y="222052"/>
            <a:ext cx="49834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Dalsze kroki/ kryteria sukcesu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raz zawierający ubrania, w pomieszczeniu, ściana, osoba&#10;&#10;Opis wygenerowany automatycznie" id="1343" name="Google Shape;1343;p41"/>
          <p:cNvPicPr preferRelativeResize="0"/>
          <p:nvPr>
            <p:ph idx="2" type="pic"/>
          </p:nvPr>
        </p:nvPicPr>
        <p:blipFill rotWithShape="1">
          <a:blip r:embed="rId3">
            <a:alphaModFix amt="15000"/>
          </a:blip>
          <a:srcRect b="0" l="4904" r="4904" t="0"/>
          <a:stretch/>
        </p:blipFill>
        <p:spPr>
          <a:xfrm>
            <a:off x="0" y="2"/>
            <a:ext cx="12192000" cy="6857998"/>
          </a:xfrm>
          <a:prstGeom prst="rect">
            <a:avLst/>
          </a:prstGeom>
          <a:solidFill>
            <a:srgbClr val="0C0C0C"/>
          </a:solidFill>
          <a:ln>
            <a:noFill/>
          </a:ln>
        </p:spPr>
      </p:pic>
      <p:sp>
        <p:nvSpPr>
          <p:cNvPr id="1344" name="Google Shape;1344;p41"/>
          <p:cNvSpPr txBox="1"/>
          <p:nvPr>
            <p:ph type="title"/>
          </p:nvPr>
        </p:nvSpPr>
        <p:spPr>
          <a:xfrm>
            <a:off x="493985" y="365125"/>
            <a:ext cx="62940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br>
              <a:rPr lang="pl-PL"/>
            </a:br>
            <a:endParaRPr/>
          </a:p>
        </p:txBody>
      </p:sp>
      <p:sp>
        <p:nvSpPr>
          <p:cNvPr id="1345" name="Google Shape;1345;p41"/>
          <p:cNvSpPr txBox="1"/>
          <p:nvPr>
            <p:ph idx="1" type="body"/>
          </p:nvPr>
        </p:nvSpPr>
        <p:spPr>
          <a:xfrm>
            <a:off x="360170" y="3409885"/>
            <a:ext cx="6163293" cy="3448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l-PL" sz="3200">
                <a:solidFill>
                  <a:schemeClr val="lt1"/>
                </a:solidFill>
              </a:rPr>
              <a:t>Appendix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" name="Google Shape;135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5025" y="438150"/>
            <a:ext cx="7981950" cy="59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5" name="Google Shape;135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7337" y="528637"/>
            <a:ext cx="4352925" cy="580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6509" y="528637"/>
            <a:ext cx="4362450" cy="580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7" name="Google Shape;1357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2" name="Google Shape;136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8775" y="452437"/>
            <a:ext cx="4467225" cy="59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7187" y="452437"/>
            <a:ext cx="4467225" cy="595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9" name="Google Shape;136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3385" y="319087"/>
            <a:ext cx="4667250" cy="62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319087"/>
            <a:ext cx="4667250" cy="62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6" name="Google Shape;137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866" y="576262"/>
            <a:ext cx="4267200" cy="570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86869" y="1290637"/>
            <a:ext cx="664845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3C"/>
        </a:solidFill>
      </p:bgPr>
    </p:bg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47"/>
          <p:cNvSpPr txBox="1"/>
          <p:nvPr>
            <p:ph type="ctrTitle"/>
          </p:nvPr>
        </p:nvSpPr>
        <p:spPr>
          <a:xfrm>
            <a:off x="536028" y="3474024"/>
            <a:ext cx="674764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pl-PL" sz="4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Dziękujemy za uwagę</a:t>
            </a:r>
            <a:endParaRPr sz="2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4" name="Google Shape;138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56948"/>
            <a:ext cx="12192000" cy="3062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6694" y="5404452"/>
            <a:ext cx="4021251" cy="1036193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4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6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3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5_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2023-09-01T07:23:31Z</dcterms:created>
  <dc:creator>Elzbieta Gorajewska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741da7a-79c1-417c-b408-16c0bfe99fca_Enabled">
    <vt:lpwstr>true</vt:lpwstr>
  </property>
  <property fmtid="{D5CDD505-2E9C-101B-9397-08002B2CF9AE}" pid="3" name="MSIP_Label_3741da7a-79c1-417c-b408-16c0bfe99fca_SetDate">
    <vt:lpwstr>2024-05-31T08:20:40Z</vt:lpwstr>
  </property>
  <property fmtid="{D5CDD505-2E9C-101B-9397-08002B2CF9AE}" pid="4" name="MSIP_Label_3741da7a-79c1-417c-b408-16c0bfe99fca_Method">
    <vt:lpwstr>Standard</vt:lpwstr>
  </property>
  <property fmtid="{D5CDD505-2E9C-101B-9397-08002B2CF9AE}" pid="5" name="MSIP_Label_3741da7a-79c1-417c-b408-16c0bfe99fca_Name">
    <vt:lpwstr>Internal Only - Amber</vt:lpwstr>
  </property>
  <property fmtid="{D5CDD505-2E9C-101B-9397-08002B2CF9AE}" pid="6" name="MSIP_Label_3741da7a-79c1-417c-b408-16c0bfe99fca_SiteId">
    <vt:lpwstr>1e355c04-e0a4-42ed-8e2d-7351591f0ef1</vt:lpwstr>
  </property>
  <property fmtid="{D5CDD505-2E9C-101B-9397-08002B2CF9AE}" pid="7" name="MSIP_Label_3741da7a-79c1-417c-b408-16c0bfe99fca_ActionId">
    <vt:lpwstr>ea04ea8b-b5ee-4cd8-a183-d4008a6c18e1</vt:lpwstr>
  </property>
  <property fmtid="{D5CDD505-2E9C-101B-9397-08002B2CF9AE}" pid="8" name="MSIP_Label_3741da7a-79c1-417c-b408-16c0bfe99fca_ContentBits">
    <vt:lpwstr>0</vt:lpwstr>
  </property>
</Properties>
</file>