
<file path=[Content_Types].xml><?xml version="1.0" encoding="utf-8"?>
<Types xmlns="http://schemas.openxmlformats.org/package/2006/content-types">
  <Default ContentType="image/jpeg" Extension="jpg"/>
  <Default ContentType="application/vnd.openxmlformats-officedocument.vmlDrawing" Extension="vml"/>
  <Default ContentType="application/x-fontdata" Extension="fntdata"/>
  <Default ContentType="application/xml" Extension="xml"/>
  <Default ContentType="image/png" Extension="png"/>
  <Default ContentType="application/vnd.openxmlformats-officedocument.wordprocessingml.document" Extension="docx"/>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33.xml"/>
  <Override ContentType="application/vnd.openxmlformats-officedocument.presentationml.slideLayout+xml" PartName="/ppt/slideLayouts/slideLayout17.xml"/>
  <Override ContentType="application/vnd.openxmlformats-officedocument.presentationml.slideLayout+xml" PartName="/ppt/slideLayouts/slideLayout140.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131.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00.xml"/>
  <Override ContentType="application/vnd.openxmlformats-officedocument.presentationml.slideLayout+xml" PartName="/ppt/slideLayouts/slideLayout13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Override ContentType="application/vnd.openxmlformats-officedocument.wordprocessingml.document" PartName="/ppt/embeddings/Microsoft_Office_Word_Document1.docx"/>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9" r:id="rId4"/>
    <p:sldMasterId id="2147483690" r:id="rId5"/>
    <p:sldMasterId id="2147483711" r:id="rId6"/>
    <p:sldMasterId id="2147483732" r:id="rId7"/>
    <p:sldMasterId id="2147483753" r:id="rId8"/>
    <p:sldMasterId id="2147483774"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Lst>
  <p:sldSz cy="6858000" cx="12192000"/>
  <p:notesSz cx="6858000" cy="9144000"/>
  <p:embeddedFontLst>
    <p:embeddedFont>
      <p:font typeface="Poppins"/>
      <p:regular r:id="rId56"/>
      <p:bold r:id="rId57"/>
      <p:italic r:id="rId58"/>
      <p:boldItalic r:id="rId59"/>
    </p:embeddedFont>
    <p:embeddedFont>
      <p:font typeface="Quattrocento Sans"/>
      <p:regular r:id="rId60"/>
      <p:bold r:id="rId61"/>
      <p:italic r:id="rId62"/>
      <p:boldItalic r:id="rId63"/>
    </p:embeddedFont>
    <p:embeddedFont>
      <p:font typeface="Century Gothic"/>
      <p:regular r:id="rId64"/>
      <p:bold r:id="rId65"/>
      <p:italic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8" roundtripDataSignature="AMtx7mhbnafQOSzcwEWj12eIejnbV5JTj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0.xml"/><Relationship Id="rId42" Type="http://schemas.openxmlformats.org/officeDocument/2006/relationships/slide" Target="slides/slide32.xml"/><Relationship Id="rId41" Type="http://schemas.openxmlformats.org/officeDocument/2006/relationships/slide" Target="slides/slide31.xml"/><Relationship Id="rId44" Type="http://schemas.openxmlformats.org/officeDocument/2006/relationships/slide" Target="slides/slide34.xml"/><Relationship Id="rId43" Type="http://schemas.openxmlformats.org/officeDocument/2006/relationships/slide" Target="slides/slide33.xml"/><Relationship Id="rId46" Type="http://schemas.openxmlformats.org/officeDocument/2006/relationships/slide" Target="slides/slide36.xml"/><Relationship Id="rId45" Type="http://schemas.openxmlformats.org/officeDocument/2006/relationships/slide" Target="slides/slide35.xml"/><Relationship Id="rId1" Type="http://schemas.openxmlformats.org/officeDocument/2006/relationships/theme" Target="theme/theme8.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Master" Target="slideMasters/slideMaster7.xml"/><Relationship Id="rId48" Type="http://schemas.openxmlformats.org/officeDocument/2006/relationships/slide" Target="slides/slide38.xml"/><Relationship Id="rId47" Type="http://schemas.openxmlformats.org/officeDocument/2006/relationships/slide" Target="slides/slide37.xml"/><Relationship Id="rId49" Type="http://schemas.openxmlformats.org/officeDocument/2006/relationships/slide" Target="slides/slide39.xml"/><Relationship Id="rId5" Type="http://schemas.openxmlformats.org/officeDocument/2006/relationships/slideMaster" Target="slideMasters/slideMaster3.xml"/><Relationship Id="rId6" Type="http://schemas.openxmlformats.org/officeDocument/2006/relationships/slideMaster" Target="slideMasters/slideMaster4.xml"/><Relationship Id="rId7" Type="http://schemas.openxmlformats.org/officeDocument/2006/relationships/slideMaster" Target="slideMasters/slideMaster5.xml"/><Relationship Id="rId8" Type="http://schemas.openxmlformats.org/officeDocument/2006/relationships/slideMaster" Target="slideMasters/slideMaster6.xml"/><Relationship Id="rId31" Type="http://schemas.openxmlformats.org/officeDocument/2006/relationships/slide" Target="slides/slide21.xml"/><Relationship Id="rId30" Type="http://schemas.openxmlformats.org/officeDocument/2006/relationships/slide" Target="slides/slide20.xml"/><Relationship Id="rId33" Type="http://schemas.openxmlformats.org/officeDocument/2006/relationships/slide" Target="slides/slide23.xml"/><Relationship Id="rId32" Type="http://schemas.openxmlformats.org/officeDocument/2006/relationships/slide" Target="slides/slide22.xml"/><Relationship Id="rId35" Type="http://schemas.openxmlformats.org/officeDocument/2006/relationships/slide" Target="slides/slide25.xml"/><Relationship Id="rId34" Type="http://schemas.openxmlformats.org/officeDocument/2006/relationships/slide" Target="slides/slide24.xml"/><Relationship Id="rId37" Type="http://schemas.openxmlformats.org/officeDocument/2006/relationships/slide" Target="slides/slide27.xml"/><Relationship Id="rId36" Type="http://schemas.openxmlformats.org/officeDocument/2006/relationships/slide" Target="slides/slide26.xml"/><Relationship Id="rId39" Type="http://schemas.openxmlformats.org/officeDocument/2006/relationships/slide" Target="slides/slide29.xml"/><Relationship Id="rId38" Type="http://schemas.openxmlformats.org/officeDocument/2006/relationships/slide" Target="slides/slide28.xml"/><Relationship Id="rId62" Type="http://schemas.openxmlformats.org/officeDocument/2006/relationships/font" Target="fonts/QuattrocentoSans-italic.fntdata"/><Relationship Id="rId61" Type="http://schemas.openxmlformats.org/officeDocument/2006/relationships/font" Target="fonts/QuattrocentoSans-bold.fntdata"/><Relationship Id="rId20" Type="http://schemas.openxmlformats.org/officeDocument/2006/relationships/slide" Target="slides/slide10.xml"/><Relationship Id="rId64" Type="http://schemas.openxmlformats.org/officeDocument/2006/relationships/font" Target="fonts/CenturyGothic-regular.fntdata"/><Relationship Id="rId63" Type="http://schemas.openxmlformats.org/officeDocument/2006/relationships/font" Target="fonts/QuattrocentoSans-boldItalic.fntdata"/><Relationship Id="rId22" Type="http://schemas.openxmlformats.org/officeDocument/2006/relationships/slide" Target="slides/slide12.xml"/><Relationship Id="rId66" Type="http://schemas.openxmlformats.org/officeDocument/2006/relationships/font" Target="fonts/CenturyGothic-italic.fntdata"/><Relationship Id="rId21" Type="http://schemas.openxmlformats.org/officeDocument/2006/relationships/slide" Target="slides/slide11.xml"/><Relationship Id="rId65" Type="http://schemas.openxmlformats.org/officeDocument/2006/relationships/font" Target="fonts/CenturyGothic-bold.fntdata"/><Relationship Id="rId24" Type="http://schemas.openxmlformats.org/officeDocument/2006/relationships/slide" Target="slides/slide14.xml"/><Relationship Id="rId68" Type="http://customschemas.google.com/relationships/presentationmetadata" Target="metadata"/><Relationship Id="rId23" Type="http://schemas.openxmlformats.org/officeDocument/2006/relationships/slide" Target="slides/slide13.xml"/><Relationship Id="rId67" Type="http://schemas.openxmlformats.org/officeDocument/2006/relationships/font" Target="fonts/CenturyGothic-boldItalic.fntdata"/><Relationship Id="rId60" Type="http://schemas.openxmlformats.org/officeDocument/2006/relationships/font" Target="fonts/QuattrocentoSans-regular.fntdata"/><Relationship Id="rId26" Type="http://schemas.openxmlformats.org/officeDocument/2006/relationships/slide" Target="slides/slide16.xml"/><Relationship Id="rId25" Type="http://schemas.openxmlformats.org/officeDocument/2006/relationships/slide" Target="slides/slide15.xml"/><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51" Type="http://schemas.openxmlformats.org/officeDocument/2006/relationships/slide" Target="slides/slide41.xml"/><Relationship Id="rId50" Type="http://schemas.openxmlformats.org/officeDocument/2006/relationships/slide" Target="slides/slide40.xml"/><Relationship Id="rId53" Type="http://schemas.openxmlformats.org/officeDocument/2006/relationships/slide" Target="slides/slide43.xml"/><Relationship Id="rId52" Type="http://schemas.openxmlformats.org/officeDocument/2006/relationships/slide" Target="slides/slide42.xml"/><Relationship Id="rId11" Type="http://schemas.openxmlformats.org/officeDocument/2006/relationships/slide" Target="slides/slide1.xml"/><Relationship Id="rId55" Type="http://schemas.openxmlformats.org/officeDocument/2006/relationships/slide" Target="slides/slide45.xml"/><Relationship Id="rId10" Type="http://schemas.openxmlformats.org/officeDocument/2006/relationships/notesMaster" Target="notesMasters/notesMaster1.xml"/><Relationship Id="rId54" Type="http://schemas.openxmlformats.org/officeDocument/2006/relationships/slide" Target="slides/slide44.xml"/><Relationship Id="rId13" Type="http://schemas.openxmlformats.org/officeDocument/2006/relationships/slide" Target="slides/slide3.xml"/><Relationship Id="rId57" Type="http://schemas.openxmlformats.org/officeDocument/2006/relationships/font" Target="fonts/Poppins-bold.fntdata"/><Relationship Id="rId12" Type="http://schemas.openxmlformats.org/officeDocument/2006/relationships/slide" Target="slides/slide2.xml"/><Relationship Id="rId56" Type="http://schemas.openxmlformats.org/officeDocument/2006/relationships/font" Target="fonts/Poppins-regular.fntdata"/><Relationship Id="rId15" Type="http://schemas.openxmlformats.org/officeDocument/2006/relationships/slide" Target="slides/slide5.xml"/><Relationship Id="rId59" Type="http://schemas.openxmlformats.org/officeDocument/2006/relationships/font" Target="fonts/Poppins-boldItalic.fntdata"/><Relationship Id="rId14" Type="http://schemas.openxmlformats.org/officeDocument/2006/relationships/slide" Target="slides/slide4.xml"/><Relationship Id="rId58" Type="http://schemas.openxmlformats.org/officeDocument/2006/relationships/font" Target="fonts/Poppins-italic.fntdata"/><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71" name="Google Shape;107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1" name="Shape 1111"/>
        <p:cNvGrpSpPr/>
        <p:nvPr/>
      </p:nvGrpSpPr>
      <p:grpSpPr>
        <a:xfrm>
          <a:off x="0" y="0"/>
          <a:ext cx="0" cy="0"/>
          <a:chOff x="0" y="0"/>
          <a:chExt cx="0" cy="0"/>
        </a:xfrm>
      </p:grpSpPr>
      <p:sp>
        <p:nvSpPr>
          <p:cNvPr id="1112" name="Google Shape;1112;g21576d6ffd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g21576d6ffdf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8" name="Shape 1128"/>
        <p:cNvGrpSpPr/>
        <p:nvPr/>
      </p:nvGrpSpPr>
      <p:grpSpPr>
        <a:xfrm>
          <a:off x="0" y="0"/>
          <a:ext cx="0" cy="0"/>
          <a:chOff x="0" y="0"/>
          <a:chExt cx="0" cy="0"/>
        </a:xfrm>
      </p:grpSpPr>
      <p:sp>
        <p:nvSpPr>
          <p:cNvPr id="1129" name="Google Shape;1129;g35b2614863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30" name="Google Shape;1130;g35b2614863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6" name="Shape 1136"/>
        <p:cNvGrpSpPr/>
        <p:nvPr/>
      </p:nvGrpSpPr>
      <p:grpSpPr>
        <a:xfrm>
          <a:off x="0" y="0"/>
          <a:ext cx="0" cy="0"/>
          <a:chOff x="0" y="0"/>
          <a:chExt cx="0" cy="0"/>
        </a:xfrm>
      </p:grpSpPr>
      <p:sp>
        <p:nvSpPr>
          <p:cNvPr id="1137" name="Google Shape;1137;g21576d6ffdf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g21576d6ffdf_0_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0" name="Shape 1150"/>
        <p:cNvGrpSpPr/>
        <p:nvPr/>
      </p:nvGrpSpPr>
      <p:grpSpPr>
        <a:xfrm>
          <a:off x="0" y="0"/>
          <a:ext cx="0" cy="0"/>
          <a:chOff x="0" y="0"/>
          <a:chExt cx="0" cy="0"/>
        </a:xfrm>
      </p:grpSpPr>
      <p:sp>
        <p:nvSpPr>
          <p:cNvPr id="1151" name="Google Shape;1151;g2eb1099af07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52" name="Google Shape;1152;g2eb1099af0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7" name="Shape 1157"/>
        <p:cNvGrpSpPr/>
        <p:nvPr/>
      </p:nvGrpSpPr>
      <p:grpSpPr>
        <a:xfrm>
          <a:off x="0" y="0"/>
          <a:ext cx="0" cy="0"/>
          <a:chOff x="0" y="0"/>
          <a:chExt cx="0" cy="0"/>
        </a:xfrm>
      </p:grpSpPr>
      <p:sp>
        <p:nvSpPr>
          <p:cNvPr id="1158" name="Google Shape;1158;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0" name="Google Shape;1170;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6" name="Shape 1186"/>
        <p:cNvGrpSpPr/>
        <p:nvPr/>
      </p:nvGrpSpPr>
      <p:grpSpPr>
        <a:xfrm>
          <a:off x="0" y="0"/>
          <a:ext cx="0" cy="0"/>
          <a:chOff x="0" y="0"/>
          <a:chExt cx="0" cy="0"/>
        </a:xfrm>
      </p:grpSpPr>
      <p:sp>
        <p:nvSpPr>
          <p:cNvPr id="1187" name="Google Shape;1187;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8" name="Shape 1198"/>
        <p:cNvGrpSpPr/>
        <p:nvPr/>
      </p:nvGrpSpPr>
      <p:grpSpPr>
        <a:xfrm>
          <a:off x="0" y="0"/>
          <a:ext cx="0" cy="0"/>
          <a:chOff x="0" y="0"/>
          <a:chExt cx="0" cy="0"/>
        </a:xfrm>
      </p:grpSpPr>
      <p:sp>
        <p:nvSpPr>
          <p:cNvPr id="1199" name="Google Shape;1199;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4" name="Shape 1204"/>
        <p:cNvGrpSpPr/>
        <p:nvPr/>
      </p:nvGrpSpPr>
      <p:grpSpPr>
        <a:xfrm>
          <a:off x="0" y="0"/>
          <a:ext cx="0" cy="0"/>
          <a:chOff x="0" y="0"/>
          <a:chExt cx="0" cy="0"/>
        </a:xfrm>
      </p:grpSpPr>
      <p:sp>
        <p:nvSpPr>
          <p:cNvPr id="1205" name="Google Shape;1205;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1" name="Shape 1211"/>
        <p:cNvGrpSpPr/>
        <p:nvPr/>
      </p:nvGrpSpPr>
      <p:grpSpPr>
        <a:xfrm>
          <a:off x="0" y="0"/>
          <a:ext cx="0" cy="0"/>
          <a:chOff x="0" y="0"/>
          <a:chExt cx="0" cy="0"/>
        </a:xfrm>
      </p:grpSpPr>
      <p:sp>
        <p:nvSpPr>
          <p:cNvPr id="1212" name="Google Shape;1212;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3" name="Google Shape;1213;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7" name="Shape 1217"/>
        <p:cNvGrpSpPr/>
        <p:nvPr/>
      </p:nvGrpSpPr>
      <p:grpSpPr>
        <a:xfrm>
          <a:off x="0" y="0"/>
          <a:ext cx="0" cy="0"/>
          <a:chOff x="0" y="0"/>
          <a:chExt cx="0" cy="0"/>
        </a:xfrm>
      </p:grpSpPr>
      <p:sp>
        <p:nvSpPr>
          <p:cNvPr id="1218" name="Google Shape;1218;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7" name="Shape 1247"/>
        <p:cNvGrpSpPr/>
        <p:nvPr/>
      </p:nvGrpSpPr>
      <p:grpSpPr>
        <a:xfrm>
          <a:off x="0" y="0"/>
          <a:ext cx="0" cy="0"/>
          <a:chOff x="0" y="0"/>
          <a:chExt cx="0" cy="0"/>
        </a:xfrm>
      </p:grpSpPr>
      <p:sp>
        <p:nvSpPr>
          <p:cNvPr id="1248" name="Google Shape;1248;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4" name="Shape 1254"/>
        <p:cNvGrpSpPr/>
        <p:nvPr/>
      </p:nvGrpSpPr>
      <p:grpSpPr>
        <a:xfrm>
          <a:off x="0" y="0"/>
          <a:ext cx="0" cy="0"/>
          <a:chOff x="0" y="0"/>
          <a:chExt cx="0" cy="0"/>
        </a:xfrm>
      </p:grpSpPr>
      <p:sp>
        <p:nvSpPr>
          <p:cNvPr id="1255" name="Google Shape;1255;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3" name="Shape 1283"/>
        <p:cNvGrpSpPr/>
        <p:nvPr/>
      </p:nvGrpSpPr>
      <p:grpSpPr>
        <a:xfrm>
          <a:off x="0" y="0"/>
          <a:ext cx="0" cy="0"/>
          <a:chOff x="0" y="0"/>
          <a:chExt cx="0" cy="0"/>
        </a:xfrm>
      </p:grpSpPr>
      <p:sp>
        <p:nvSpPr>
          <p:cNvPr id="1284" name="Google Shape;1284;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0" name="Shape 1290"/>
        <p:cNvGrpSpPr/>
        <p:nvPr/>
      </p:nvGrpSpPr>
      <p:grpSpPr>
        <a:xfrm>
          <a:off x="0" y="0"/>
          <a:ext cx="0" cy="0"/>
          <a:chOff x="0" y="0"/>
          <a:chExt cx="0" cy="0"/>
        </a:xfrm>
      </p:grpSpPr>
      <p:sp>
        <p:nvSpPr>
          <p:cNvPr id="1291" name="Google Shape;1291;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4" name="Shape 1304"/>
        <p:cNvGrpSpPr/>
        <p:nvPr/>
      </p:nvGrpSpPr>
      <p:grpSpPr>
        <a:xfrm>
          <a:off x="0" y="0"/>
          <a:ext cx="0" cy="0"/>
          <a:chOff x="0" y="0"/>
          <a:chExt cx="0" cy="0"/>
        </a:xfrm>
      </p:grpSpPr>
      <p:sp>
        <p:nvSpPr>
          <p:cNvPr id="1305" name="Google Shape;1305;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8" name="Shape 1318"/>
        <p:cNvGrpSpPr/>
        <p:nvPr/>
      </p:nvGrpSpPr>
      <p:grpSpPr>
        <a:xfrm>
          <a:off x="0" y="0"/>
          <a:ext cx="0" cy="0"/>
          <a:chOff x="0" y="0"/>
          <a:chExt cx="0" cy="0"/>
        </a:xfrm>
      </p:grpSpPr>
      <p:sp>
        <p:nvSpPr>
          <p:cNvPr id="1319" name="Google Shape;1319;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2" name="Shape 1332"/>
        <p:cNvGrpSpPr/>
        <p:nvPr/>
      </p:nvGrpSpPr>
      <p:grpSpPr>
        <a:xfrm>
          <a:off x="0" y="0"/>
          <a:ext cx="0" cy="0"/>
          <a:chOff x="0" y="0"/>
          <a:chExt cx="0" cy="0"/>
        </a:xfrm>
      </p:grpSpPr>
      <p:sp>
        <p:nvSpPr>
          <p:cNvPr id="1333" name="Google Shape;1333;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9" name="Shape 1349"/>
        <p:cNvGrpSpPr/>
        <p:nvPr/>
      </p:nvGrpSpPr>
      <p:grpSpPr>
        <a:xfrm>
          <a:off x="0" y="0"/>
          <a:ext cx="0" cy="0"/>
          <a:chOff x="0" y="0"/>
          <a:chExt cx="0" cy="0"/>
        </a:xfrm>
      </p:grpSpPr>
      <p:sp>
        <p:nvSpPr>
          <p:cNvPr id="1350" name="Google Shape;1350;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8" name="Shape 1368"/>
        <p:cNvGrpSpPr/>
        <p:nvPr/>
      </p:nvGrpSpPr>
      <p:grpSpPr>
        <a:xfrm>
          <a:off x="0" y="0"/>
          <a:ext cx="0" cy="0"/>
          <a:chOff x="0" y="0"/>
          <a:chExt cx="0" cy="0"/>
        </a:xfrm>
      </p:grpSpPr>
      <p:sp>
        <p:nvSpPr>
          <p:cNvPr id="1369" name="Google Shape;1369;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0" name="Google Shape;1370;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6" name="Shape 1386"/>
        <p:cNvGrpSpPr/>
        <p:nvPr/>
      </p:nvGrpSpPr>
      <p:grpSpPr>
        <a:xfrm>
          <a:off x="0" y="0"/>
          <a:ext cx="0" cy="0"/>
          <a:chOff x="0" y="0"/>
          <a:chExt cx="0" cy="0"/>
        </a:xfrm>
      </p:grpSpPr>
      <p:sp>
        <p:nvSpPr>
          <p:cNvPr id="1387" name="Google Shape;1387;g21576fe10e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88" name="Google Shape;1388;g21576fe10e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3" name="Shape 1403"/>
        <p:cNvGrpSpPr/>
        <p:nvPr/>
      </p:nvGrpSpPr>
      <p:grpSpPr>
        <a:xfrm>
          <a:off x="0" y="0"/>
          <a:ext cx="0" cy="0"/>
          <a:chOff x="0" y="0"/>
          <a:chExt cx="0" cy="0"/>
        </a:xfrm>
      </p:grpSpPr>
      <p:sp>
        <p:nvSpPr>
          <p:cNvPr id="1404" name="Google Shape;1404;g2157e1b6098_1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05" name="Google Shape;1405;g2157e1b6098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0" name="Shape 1420"/>
        <p:cNvGrpSpPr/>
        <p:nvPr/>
      </p:nvGrpSpPr>
      <p:grpSpPr>
        <a:xfrm>
          <a:off x="0" y="0"/>
          <a:ext cx="0" cy="0"/>
          <a:chOff x="0" y="0"/>
          <a:chExt cx="0" cy="0"/>
        </a:xfrm>
      </p:grpSpPr>
      <p:sp>
        <p:nvSpPr>
          <p:cNvPr id="1421" name="Google Shape;1421;g2eb89e0dec4_0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22" name="Google Shape;1422;g2eb89e0dec4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8" name="Shape 1438"/>
        <p:cNvGrpSpPr/>
        <p:nvPr/>
      </p:nvGrpSpPr>
      <p:grpSpPr>
        <a:xfrm>
          <a:off x="0" y="0"/>
          <a:ext cx="0" cy="0"/>
          <a:chOff x="0" y="0"/>
          <a:chExt cx="0" cy="0"/>
        </a:xfrm>
      </p:grpSpPr>
      <p:sp>
        <p:nvSpPr>
          <p:cNvPr id="1439" name="Google Shape;1439;g2eb89e0dec4_0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40" name="Google Shape;1440;g2eb89e0dec4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5" name="Shape 1455"/>
        <p:cNvGrpSpPr/>
        <p:nvPr/>
      </p:nvGrpSpPr>
      <p:grpSpPr>
        <a:xfrm>
          <a:off x="0" y="0"/>
          <a:ext cx="0" cy="0"/>
          <a:chOff x="0" y="0"/>
          <a:chExt cx="0" cy="0"/>
        </a:xfrm>
      </p:grpSpPr>
      <p:sp>
        <p:nvSpPr>
          <p:cNvPr id="1456" name="Google Shape;1456;g2eb98e91c4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57" name="Google Shape;1457;g2eb98e91c4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2" name="Shape 1472"/>
        <p:cNvGrpSpPr/>
        <p:nvPr/>
      </p:nvGrpSpPr>
      <p:grpSpPr>
        <a:xfrm>
          <a:off x="0" y="0"/>
          <a:ext cx="0" cy="0"/>
          <a:chOff x="0" y="0"/>
          <a:chExt cx="0" cy="0"/>
        </a:xfrm>
      </p:grpSpPr>
      <p:sp>
        <p:nvSpPr>
          <p:cNvPr id="1473" name="Google Shape;1473;g2eb98e91c41_1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74" name="Google Shape;1474;g2eb98e91c41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9" name="Shape 1489"/>
        <p:cNvGrpSpPr/>
        <p:nvPr/>
      </p:nvGrpSpPr>
      <p:grpSpPr>
        <a:xfrm>
          <a:off x="0" y="0"/>
          <a:ext cx="0" cy="0"/>
          <a:chOff x="0" y="0"/>
          <a:chExt cx="0" cy="0"/>
        </a:xfrm>
      </p:grpSpPr>
      <p:sp>
        <p:nvSpPr>
          <p:cNvPr id="1490" name="Google Shape;1490;g2157e1b6098_1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91" name="Google Shape;1491;g2157e1b6098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5" name="Shape 1495"/>
        <p:cNvGrpSpPr/>
        <p:nvPr/>
      </p:nvGrpSpPr>
      <p:grpSpPr>
        <a:xfrm>
          <a:off x="0" y="0"/>
          <a:ext cx="0" cy="0"/>
          <a:chOff x="0" y="0"/>
          <a:chExt cx="0" cy="0"/>
        </a:xfrm>
      </p:grpSpPr>
      <p:sp>
        <p:nvSpPr>
          <p:cNvPr id="1496" name="Google Shape;1496;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8" name="Shape 1508"/>
        <p:cNvGrpSpPr/>
        <p:nvPr/>
      </p:nvGrpSpPr>
      <p:grpSpPr>
        <a:xfrm>
          <a:off x="0" y="0"/>
          <a:ext cx="0" cy="0"/>
          <a:chOff x="0" y="0"/>
          <a:chExt cx="0" cy="0"/>
        </a:xfrm>
      </p:grpSpPr>
      <p:sp>
        <p:nvSpPr>
          <p:cNvPr id="1509" name="Google Shape;1509;g21576fe10e9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10" name="Google Shape;1510;g21576fe10e9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5" name="Shape 1525"/>
        <p:cNvGrpSpPr/>
        <p:nvPr/>
      </p:nvGrpSpPr>
      <p:grpSpPr>
        <a:xfrm>
          <a:off x="0" y="0"/>
          <a:ext cx="0" cy="0"/>
          <a:chOff x="0" y="0"/>
          <a:chExt cx="0" cy="0"/>
        </a:xfrm>
      </p:grpSpPr>
      <p:sp>
        <p:nvSpPr>
          <p:cNvPr id="1526" name="Google Shape;1526;g21576fe10e9_0_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27" name="Google Shape;1527;g21576fe10e9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2" name="Shape 1542"/>
        <p:cNvGrpSpPr/>
        <p:nvPr/>
      </p:nvGrpSpPr>
      <p:grpSpPr>
        <a:xfrm>
          <a:off x="0" y="0"/>
          <a:ext cx="0" cy="0"/>
          <a:chOff x="0" y="0"/>
          <a:chExt cx="0" cy="0"/>
        </a:xfrm>
      </p:grpSpPr>
      <p:sp>
        <p:nvSpPr>
          <p:cNvPr id="1543" name="Google Shape;1543;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0" name="Shape 1550"/>
        <p:cNvGrpSpPr/>
        <p:nvPr/>
      </p:nvGrpSpPr>
      <p:grpSpPr>
        <a:xfrm>
          <a:off x="0" y="0"/>
          <a:ext cx="0" cy="0"/>
          <a:chOff x="0" y="0"/>
          <a:chExt cx="0" cy="0"/>
        </a:xfrm>
      </p:grpSpPr>
      <p:sp>
        <p:nvSpPr>
          <p:cNvPr id="1551" name="Google Shape;1551;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4" name="Shape 1574"/>
        <p:cNvGrpSpPr/>
        <p:nvPr/>
      </p:nvGrpSpPr>
      <p:grpSpPr>
        <a:xfrm>
          <a:off x="0" y="0"/>
          <a:ext cx="0" cy="0"/>
          <a:chOff x="0" y="0"/>
          <a:chExt cx="0" cy="0"/>
        </a:xfrm>
      </p:grpSpPr>
      <p:sp>
        <p:nvSpPr>
          <p:cNvPr id="1575" name="Google Shape;1575;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6" name="Google Shape;1576;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5" name="Shape 1585"/>
        <p:cNvGrpSpPr/>
        <p:nvPr/>
      </p:nvGrpSpPr>
      <p:grpSpPr>
        <a:xfrm>
          <a:off x="0" y="0"/>
          <a:ext cx="0" cy="0"/>
          <a:chOff x="0" y="0"/>
          <a:chExt cx="0" cy="0"/>
        </a:xfrm>
      </p:grpSpPr>
      <p:sp>
        <p:nvSpPr>
          <p:cNvPr id="1586" name="Google Shape;1586;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7" name="Google Shape;1587;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8" name="Shape 1598"/>
        <p:cNvGrpSpPr/>
        <p:nvPr/>
      </p:nvGrpSpPr>
      <p:grpSpPr>
        <a:xfrm>
          <a:off x="0" y="0"/>
          <a:ext cx="0" cy="0"/>
          <a:chOff x="0" y="0"/>
          <a:chExt cx="0" cy="0"/>
        </a:xfrm>
      </p:grpSpPr>
      <p:sp>
        <p:nvSpPr>
          <p:cNvPr id="1599" name="Google Shape;1599;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00" name="Google Shape;1600;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8" name="Shape 1608"/>
        <p:cNvGrpSpPr/>
        <p:nvPr/>
      </p:nvGrpSpPr>
      <p:grpSpPr>
        <a:xfrm>
          <a:off x="0" y="0"/>
          <a:ext cx="0" cy="0"/>
          <a:chOff x="0" y="0"/>
          <a:chExt cx="0" cy="0"/>
        </a:xfrm>
      </p:grpSpPr>
      <p:sp>
        <p:nvSpPr>
          <p:cNvPr id="1609" name="Google Shape;1609;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5" name="Shape 1615"/>
        <p:cNvGrpSpPr/>
        <p:nvPr/>
      </p:nvGrpSpPr>
      <p:grpSpPr>
        <a:xfrm>
          <a:off x="0" y="0"/>
          <a:ext cx="0" cy="0"/>
          <a:chOff x="0" y="0"/>
          <a:chExt cx="0" cy="0"/>
        </a:xfrm>
      </p:grpSpPr>
      <p:sp>
        <p:nvSpPr>
          <p:cNvPr id="1616" name="Google Shape;1616;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2" name="Shape 1622"/>
        <p:cNvGrpSpPr/>
        <p:nvPr/>
      </p:nvGrpSpPr>
      <p:grpSpPr>
        <a:xfrm>
          <a:off x="0" y="0"/>
          <a:ext cx="0" cy="0"/>
          <a:chOff x="0" y="0"/>
          <a:chExt cx="0" cy="0"/>
        </a:xfrm>
      </p:grpSpPr>
      <p:sp>
        <p:nvSpPr>
          <p:cNvPr id="1623" name="Google Shape;1623;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7" name="Shape 1627"/>
        <p:cNvGrpSpPr/>
        <p:nvPr/>
      </p:nvGrpSpPr>
      <p:grpSpPr>
        <a:xfrm>
          <a:off x="0" y="0"/>
          <a:ext cx="0" cy="0"/>
          <a:chOff x="0" y="0"/>
          <a:chExt cx="0" cy="0"/>
        </a:xfrm>
      </p:grpSpPr>
      <p:sp>
        <p:nvSpPr>
          <p:cNvPr id="1628" name="Google Shape;1628;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4" name="Shape 1634"/>
        <p:cNvGrpSpPr/>
        <p:nvPr/>
      </p:nvGrpSpPr>
      <p:grpSpPr>
        <a:xfrm>
          <a:off x="0" y="0"/>
          <a:ext cx="0" cy="0"/>
          <a:chOff x="0" y="0"/>
          <a:chExt cx="0" cy="0"/>
        </a:xfrm>
      </p:grpSpPr>
      <p:sp>
        <p:nvSpPr>
          <p:cNvPr id="1635" name="Google Shape;1635;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1" name="Shape 1641"/>
        <p:cNvGrpSpPr/>
        <p:nvPr/>
      </p:nvGrpSpPr>
      <p:grpSpPr>
        <a:xfrm>
          <a:off x="0" y="0"/>
          <a:ext cx="0" cy="0"/>
          <a:chOff x="0" y="0"/>
          <a:chExt cx="0" cy="0"/>
        </a:xfrm>
      </p:grpSpPr>
      <p:sp>
        <p:nvSpPr>
          <p:cNvPr id="1642" name="Google Shape;1642;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8" name="Shape 1648"/>
        <p:cNvGrpSpPr/>
        <p:nvPr/>
      </p:nvGrpSpPr>
      <p:grpSpPr>
        <a:xfrm>
          <a:off x="0" y="0"/>
          <a:ext cx="0" cy="0"/>
          <a:chOff x="0" y="0"/>
          <a:chExt cx="0" cy="0"/>
        </a:xfrm>
      </p:grpSpPr>
      <p:sp>
        <p:nvSpPr>
          <p:cNvPr id="1649" name="Google Shape;1649;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5" name="Shape 1655"/>
        <p:cNvGrpSpPr/>
        <p:nvPr/>
      </p:nvGrpSpPr>
      <p:grpSpPr>
        <a:xfrm>
          <a:off x="0" y="0"/>
          <a:ext cx="0" cy="0"/>
          <a:chOff x="0" y="0"/>
          <a:chExt cx="0" cy="0"/>
        </a:xfrm>
      </p:grpSpPr>
      <p:sp>
        <p:nvSpPr>
          <p:cNvPr id="1656" name="Google Shape;1656;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57" name="Google Shape;1657;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11" name="Shape 11"/>
        <p:cNvGrpSpPr/>
        <p:nvPr/>
      </p:nvGrpSpPr>
      <p:grpSpPr>
        <a:xfrm>
          <a:off x="0" y="0"/>
          <a:ext cx="0" cy="0"/>
          <a:chOff x="0" y="0"/>
          <a:chExt cx="0" cy="0"/>
        </a:xfrm>
      </p:grpSpPr>
      <p:sp>
        <p:nvSpPr>
          <p:cNvPr id="12" name="Google Shape;12;p1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type="titleOnly">
  <p:cSld name="TITLE_ONLY">
    <p:spTree>
      <p:nvGrpSpPr>
        <p:cNvPr id="17" name="Shape 17"/>
        <p:cNvGrpSpPr/>
        <p:nvPr/>
      </p:nvGrpSpPr>
      <p:grpSpPr>
        <a:xfrm>
          <a:off x="0" y="0"/>
          <a:ext cx="0" cy="0"/>
          <a:chOff x="0" y="0"/>
          <a:chExt cx="0" cy="0"/>
        </a:xfrm>
      </p:grpSpPr>
      <p:sp>
        <p:nvSpPr>
          <p:cNvPr id="18" name="Google Shape;18;p18"/>
          <p:cNvSpPr/>
          <p:nvPr>
            <p:ph idx="2" type="pic"/>
          </p:nvPr>
        </p:nvSpPr>
        <p:spPr>
          <a:xfrm>
            <a:off x="0" y="2"/>
            <a:ext cx="12192000" cy="6857998"/>
          </a:xfrm>
          <a:prstGeom prst="rect">
            <a:avLst/>
          </a:prstGeom>
          <a:solidFill>
            <a:schemeClr val="lt1"/>
          </a:solidFill>
          <a:ln>
            <a:noFill/>
          </a:ln>
        </p:spPr>
      </p:sp>
      <p:sp>
        <p:nvSpPr>
          <p:cNvPr id="19" name="Google Shape;19;p18"/>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8"/>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p:spTree>
      <p:nvGrpSpPr>
        <p:cNvPr id="21" name="Shape 21"/>
        <p:cNvGrpSpPr/>
        <p:nvPr/>
      </p:nvGrpSpPr>
      <p:grpSpPr>
        <a:xfrm>
          <a:off x="0" y="0"/>
          <a:ext cx="0" cy="0"/>
          <a:chOff x="0" y="0"/>
          <a:chExt cx="0" cy="0"/>
        </a:xfrm>
      </p:grpSpPr>
      <p:sp>
        <p:nvSpPr>
          <p:cNvPr id="22" name="Google Shape;22;p66"/>
          <p:cNvSpPr/>
          <p:nvPr/>
        </p:nvSpPr>
        <p:spPr>
          <a:xfrm>
            <a:off x="6096000" y="0"/>
            <a:ext cx="6096000" cy="685800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 name="Google Shape;23;p66"/>
          <p:cNvSpPr txBox="1"/>
          <p:nvPr>
            <p:ph type="title"/>
          </p:nvPr>
        </p:nvSpPr>
        <p:spPr>
          <a:xfrm>
            <a:off x="493986" y="365125"/>
            <a:ext cx="5002924"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66"/>
          <p:cNvSpPr txBox="1"/>
          <p:nvPr>
            <p:ph idx="1" type="body"/>
          </p:nvPr>
        </p:nvSpPr>
        <p:spPr>
          <a:xfrm>
            <a:off x="6558454"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5" name="Google Shape;25;p66"/>
          <p:cNvSpPr txBox="1"/>
          <p:nvPr>
            <p:ph idx="2" type="body"/>
          </p:nvPr>
        </p:nvSpPr>
        <p:spPr>
          <a:xfrm>
            <a:off x="493986"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6" name="Google Shape;26;p66"/>
          <p:cNvSpPr/>
          <p:nvPr>
            <p:ph idx="3" type="pic"/>
          </p:nvPr>
        </p:nvSpPr>
        <p:spPr>
          <a:xfrm>
            <a:off x="6096000" y="2"/>
            <a:ext cx="6096000" cy="2232056"/>
          </a:xfrm>
          <a:prstGeom prst="rect">
            <a:avLst/>
          </a:prstGeom>
          <a:noFill/>
          <a:ln>
            <a:noFill/>
          </a:ln>
        </p:spPr>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2">
    <p:spTree>
      <p:nvGrpSpPr>
        <p:cNvPr id="27" name="Shape 27"/>
        <p:cNvGrpSpPr/>
        <p:nvPr/>
      </p:nvGrpSpPr>
      <p:grpSpPr>
        <a:xfrm>
          <a:off x="0" y="0"/>
          <a:ext cx="0" cy="0"/>
          <a:chOff x="0" y="0"/>
          <a:chExt cx="0" cy="0"/>
        </a:xfrm>
      </p:grpSpPr>
      <p:sp>
        <p:nvSpPr>
          <p:cNvPr id="28" name="Google Shape;28;p67"/>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67"/>
          <p:cNvSpPr/>
          <p:nvPr/>
        </p:nvSpPr>
        <p:spPr>
          <a:xfrm>
            <a:off x="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0" name="Google Shape;30;p67"/>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1" name="Google Shape;31;p67"/>
          <p:cNvSpPr/>
          <p:nvPr/>
        </p:nvSpPr>
        <p:spPr>
          <a:xfrm>
            <a:off x="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 name="Google Shape;32;p67"/>
          <p:cNvSpPr txBox="1"/>
          <p:nvPr>
            <p:ph idx="2" type="body"/>
          </p:nvPr>
        </p:nvSpPr>
        <p:spPr>
          <a:xfrm>
            <a:off x="0"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3" name="Google Shape;33;p67"/>
          <p:cNvSpPr/>
          <p:nvPr/>
        </p:nvSpPr>
        <p:spPr>
          <a:xfrm>
            <a:off x="3044811"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 name="Google Shape;34;p67"/>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5" name="Google Shape;35;p67"/>
          <p:cNvSpPr/>
          <p:nvPr/>
        </p:nvSpPr>
        <p:spPr>
          <a:xfrm>
            <a:off x="6089622"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6" name="Google Shape;36;p67"/>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7" name="Google Shape;37;p67"/>
          <p:cNvSpPr/>
          <p:nvPr/>
        </p:nvSpPr>
        <p:spPr>
          <a:xfrm>
            <a:off x="912687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8" name="Google Shape;38;p67"/>
          <p:cNvSpPr txBox="1"/>
          <p:nvPr>
            <p:ph idx="5" type="body"/>
          </p:nvPr>
        </p:nvSpPr>
        <p:spPr>
          <a:xfrm>
            <a:off x="9159943" y="4267874"/>
            <a:ext cx="3032057"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 name="Google Shape;39;p67"/>
          <p:cNvSpPr/>
          <p:nvPr/>
        </p:nvSpPr>
        <p:spPr>
          <a:xfrm>
            <a:off x="3040680"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0" name="Google Shape;40;p67"/>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1" name="Google Shape;41;p67"/>
          <p:cNvSpPr/>
          <p:nvPr/>
        </p:nvSpPr>
        <p:spPr>
          <a:xfrm>
            <a:off x="608549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2" name="Google Shape;42;p67"/>
          <p:cNvSpPr txBox="1"/>
          <p:nvPr>
            <p:ph idx="7" type="body"/>
          </p:nvPr>
        </p:nvSpPr>
        <p:spPr>
          <a:xfrm>
            <a:off x="6098246"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3" name="Google Shape;43;p67"/>
          <p:cNvSpPr/>
          <p:nvPr/>
        </p:nvSpPr>
        <p:spPr>
          <a:xfrm>
            <a:off x="9143059"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4" name="Google Shape;44;p67"/>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główek sekcji" type="secHead">
  <p:cSld name="SECTION_HEADER">
    <p:spTree>
      <p:nvGrpSpPr>
        <p:cNvPr id="45" name="Shape 45"/>
        <p:cNvGrpSpPr/>
        <p:nvPr/>
      </p:nvGrpSpPr>
      <p:grpSpPr>
        <a:xfrm>
          <a:off x="0" y="0"/>
          <a:ext cx="0" cy="0"/>
          <a:chOff x="0" y="0"/>
          <a:chExt cx="0" cy="0"/>
        </a:xfrm>
      </p:grpSpPr>
      <p:sp>
        <p:nvSpPr>
          <p:cNvPr id="46" name="Google Shape;46;p1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8" name="Google Shape;48;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3">
    <p:spTree>
      <p:nvGrpSpPr>
        <p:cNvPr id="51" name="Shape 51"/>
        <p:cNvGrpSpPr/>
        <p:nvPr/>
      </p:nvGrpSpPr>
      <p:grpSpPr>
        <a:xfrm>
          <a:off x="0" y="0"/>
          <a:ext cx="0" cy="0"/>
          <a:chOff x="0" y="0"/>
          <a:chExt cx="0" cy="0"/>
        </a:xfrm>
      </p:grpSpPr>
      <p:sp>
        <p:nvSpPr>
          <p:cNvPr id="52" name="Google Shape;52;p68"/>
          <p:cNvSpPr/>
          <p:nvPr>
            <p:ph idx="2" type="pic"/>
          </p:nvPr>
        </p:nvSpPr>
        <p:spPr>
          <a:xfrm>
            <a:off x="0" y="2"/>
            <a:ext cx="12192000" cy="6857998"/>
          </a:xfrm>
          <a:prstGeom prst="rect">
            <a:avLst/>
          </a:prstGeom>
          <a:solidFill>
            <a:schemeClr val="dk1"/>
          </a:solidFill>
          <a:ln>
            <a:noFill/>
          </a:ln>
        </p:spPr>
      </p:sp>
      <p:sp>
        <p:nvSpPr>
          <p:cNvPr id="53" name="Google Shape;53;p68"/>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68"/>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4">
    <p:spTree>
      <p:nvGrpSpPr>
        <p:cNvPr id="55" name="Shape 55"/>
        <p:cNvGrpSpPr/>
        <p:nvPr/>
      </p:nvGrpSpPr>
      <p:grpSpPr>
        <a:xfrm>
          <a:off x="0" y="0"/>
          <a:ext cx="0" cy="0"/>
          <a:chOff x="0" y="0"/>
          <a:chExt cx="0" cy="0"/>
        </a:xfrm>
      </p:grpSpPr>
      <p:sp>
        <p:nvSpPr>
          <p:cNvPr id="56" name="Google Shape;56;p69"/>
          <p:cNvSpPr/>
          <p:nvPr/>
        </p:nvSpPr>
        <p:spPr>
          <a:xfrm>
            <a:off x="0" y="2232058"/>
            <a:ext cx="7308808" cy="4625942"/>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7" name="Google Shape;57;p69"/>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69"/>
          <p:cNvSpPr txBox="1"/>
          <p:nvPr>
            <p:ph idx="1" type="body"/>
          </p:nvPr>
        </p:nvSpPr>
        <p:spPr>
          <a:xfrm>
            <a:off x="493986" y="2812683"/>
            <a:ext cx="6285186"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9" name="Google Shape;59;p69"/>
          <p:cNvSpPr/>
          <p:nvPr>
            <p:ph idx="2" type="pic"/>
          </p:nvPr>
        </p:nvSpPr>
        <p:spPr>
          <a:xfrm>
            <a:off x="7308808" y="2"/>
            <a:ext cx="4883192" cy="6857998"/>
          </a:xfrm>
          <a:prstGeom prst="rect">
            <a:avLst/>
          </a:prstGeom>
          <a:noFill/>
          <a:ln>
            <a:noFill/>
          </a:ln>
        </p:spPr>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5">
    <p:spTree>
      <p:nvGrpSpPr>
        <p:cNvPr id="60" name="Shape 60"/>
        <p:cNvGrpSpPr/>
        <p:nvPr/>
      </p:nvGrpSpPr>
      <p:grpSpPr>
        <a:xfrm>
          <a:off x="0" y="0"/>
          <a:ext cx="0" cy="0"/>
          <a:chOff x="0" y="0"/>
          <a:chExt cx="0" cy="0"/>
        </a:xfrm>
      </p:grpSpPr>
      <p:sp>
        <p:nvSpPr>
          <p:cNvPr id="61" name="Google Shape;61;p70"/>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2" name="Google Shape;62;p70"/>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70"/>
          <p:cNvSpPr txBox="1"/>
          <p:nvPr>
            <p:ph idx="1" type="body"/>
          </p:nvPr>
        </p:nvSpPr>
        <p:spPr>
          <a:xfrm>
            <a:off x="493986" y="2812683"/>
            <a:ext cx="6232635"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 name="Google Shape;64;p70"/>
          <p:cNvSpPr/>
          <p:nvPr>
            <p:ph idx="2" type="pic"/>
          </p:nvPr>
        </p:nvSpPr>
        <p:spPr>
          <a:xfrm>
            <a:off x="7308808" y="2812683"/>
            <a:ext cx="4397054" cy="3464690"/>
          </a:xfrm>
          <a:prstGeom prst="rect">
            <a:avLst/>
          </a:prstGeom>
          <a:noFill/>
          <a:ln>
            <a:noFill/>
          </a:ln>
        </p:spPr>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6">
    <p:spTree>
      <p:nvGrpSpPr>
        <p:cNvPr id="65" name="Shape 65"/>
        <p:cNvGrpSpPr/>
        <p:nvPr/>
      </p:nvGrpSpPr>
      <p:grpSpPr>
        <a:xfrm>
          <a:off x="0" y="0"/>
          <a:ext cx="0" cy="0"/>
          <a:chOff x="0" y="0"/>
          <a:chExt cx="0" cy="0"/>
        </a:xfrm>
      </p:grpSpPr>
      <p:sp>
        <p:nvSpPr>
          <p:cNvPr id="66" name="Google Shape;66;p71"/>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7" name="Google Shape;67;p71"/>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71"/>
          <p:cNvSpPr txBox="1"/>
          <p:nvPr>
            <p:ph idx="1" type="body"/>
          </p:nvPr>
        </p:nvSpPr>
        <p:spPr>
          <a:xfrm>
            <a:off x="493986" y="2812683"/>
            <a:ext cx="4389207"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9" name="Google Shape;69;p71"/>
          <p:cNvSpPr/>
          <p:nvPr>
            <p:ph idx="2" type="pic"/>
          </p:nvPr>
        </p:nvSpPr>
        <p:spPr>
          <a:xfrm>
            <a:off x="5402317" y="2091559"/>
            <a:ext cx="6789683" cy="4766440"/>
          </a:xfrm>
          <a:prstGeom prst="rect">
            <a:avLst/>
          </a:prstGeom>
          <a:noFill/>
          <a:ln>
            <a:noFill/>
          </a:ln>
        </p:spPr>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7">
    <p:spTree>
      <p:nvGrpSpPr>
        <p:cNvPr id="70" name="Shape 70"/>
        <p:cNvGrpSpPr/>
        <p:nvPr/>
      </p:nvGrpSpPr>
      <p:grpSpPr>
        <a:xfrm>
          <a:off x="0" y="0"/>
          <a:ext cx="0" cy="0"/>
          <a:chOff x="0" y="0"/>
          <a:chExt cx="0" cy="0"/>
        </a:xfrm>
      </p:grpSpPr>
      <p:sp>
        <p:nvSpPr>
          <p:cNvPr id="71" name="Google Shape;71;p72"/>
          <p:cNvSpPr/>
          <p:nvPr/>
        </p:nvSpPr>
        <p:spPr>
          <a:xfrm>
            <a:off x="-1" y="1690688"/>
            <a:ext cx="7724309" cy="280774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2" name="Google Shape;72;p72"/>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72"/>
          <p:cNvSpPr txBox="1"/>
          <p:nvPr>
            <p:ph idx="1" type="body"/>
          </p:nvPr>
        </p:nvSpPr>
        <p:spPr>
          <a:xfrm>
            <a:off x="493986" y="2280745"/>
            <a:ext cx="6285186" cy="221768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 name="Google Shape;74;p72"/>
          <p:cNvSpPr/>
          <p:nvPr>
            <p:ph idx="2" type="pic"/>
          </p:nvPr>
        </p:nvSpPr>
        <p:spPr>
          <a:xfrm>
            <a:off x="7724308" y="538222"/>
            <a:ext cx="3981554" cy="5775767"/>
          </a:xfrm>
          <a:prstGeom prst="rect">
            <a:avLst/>
          </a:prstGeom>
          <a:noFill/>
          <a:ln>
            <a:noFill/>
          </a:ln>
        </p:spPr>
      </p:sp>
      <p:sp>
        <p:nvSpPr>
          <p:cNvPr id="75" name="Google Shape;75;p72"/>
          <p:cNvSpPr txBox="1"/>
          <p:nvPr>
            <p:ph idx="3" type="body"/>
          </p:nvPr>
        </p:nvSpPr>
        <p:spPr>
          <a:xfrm>
            <a:off x="493986" y="4824248"/>
            <a:ext cx="6285186" cy="145312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8">
    <p:spTree>
      <p:nvGrpSpPr>
        <p:cNvPr id="76" name="Shape 76"/>
        <p:cNvGrpSpPr/>
        <p:nvPr/>
      </p:nvGrpSpPr>
      <p:grpSpPr>
        <a:xfrm>
          <a:off x="0" y="0"/>
          <a:ext cx="0" cy="0"/>
          <a:chOff x="0" y="0"/>
          <a:chExt cx="0" cy="0"/>
        </a:xfrm>
      </p:grpSpPr>
      <p:sp>
        <p:nvSpPr>
          <p:cNvPr id="77" name="Google Shape;77;p73"/>
          <p:cNvSpPr/>
          <p:nvPr>
            <p:ph idx="2" type="pic"/>
          </p:nvPr>
        </p:nvSpPr>
        <p:spPr>
          <a:xfrm>
            <a:off x="7308808" y="2"/>
            <a:ext cx="4883192" cy="6857998"/>
          </a:xfrm>
          <a:prstGeom prst="rect">
            <a:avLst/>
          </a:prstGeom>
          <a:noFill/>
          <a:ln>
            <a:noFill/>
          </a:ln>
        </p:spPr>
      </p:sp>
      <p:sp>
        <p:nvSpPr>
          <p:cNvPr id="78" name="Google Shape;78;p73"/>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73"/>
          <p:cNvSpPr txBox="1"/>
          <p:nvPr>
            <p:ph idx="1" type="body"/>
          </p:nvPr>
        </p:nvSpPr>
        <p:spPr>
          <a:xfrm>
            <a:off x="493986" y="1690688"/>
            <a:ext cx="6285186" cy="458668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0" name="Google Shape;80;p73"/>
          <p:cNvSpPr/>
          <p:nvPr/>
        </p:nvSpPr>
        <p:spPr>
          <a:xfrm>
            <a:off x="10098212" y="476421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1" name="Google Shape;81;p73"/>
          <p:cNvSpPr txBox="1"/>
          <p:nvPr>
            <p:ph idx="3" type="body"/>
          </p:nvPr>
        </p:nvSpPr>
        <p:spPr>
          <a:xfrm>
            <a:off x="10098212" y="4764211"/>
            <a:ext cx="2093788"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9">
    <p:spTree>
      <p:nvGrpSpPr>
        <p:cNvPr id="82" name="Shape 82"/>
        <p:cNvGrpSpPr/>
        <p:nvPr/>
      </p:nvGrpSpPr>
      <p:grpSpPr>
        <a:xfrm>
          <a:off x="0" y="0"/>
          <a:ext cx="0" cy="0"/>
          <a:chOff x="0" y="0"/>
          <a:chExt cx="0" cy="0"/>
        </a:xfrm>
      </p:grpSpPr>
      <p:sp>
        <p:nvSpPr>
          <p:cNvPr id="83" name="Google Shape;83;p74"/>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74"/>
          <p:cNvSpPr txBox="1"/>
          <p:nvPr>
            <p:ph idx="1" type="body"/>
          </p:nvPr>
        </p:nvSpPr>
        <p:spPr>
          <a:xfrm>
            <a:off x="493985" y="1690688"/>
            <a:ext cx="3894081" cy="4612492"/>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5" name="Google Shape;85;p74"/>
          <p:cNvSpPr/>
          <p:nvPr>
            <p:ph idx="2" type="pic"/>
          </p:nvPr>
        </p:nvSpPr>
        <p:spPr>
          <a:xfrm>
            <a:off x="4758955" y="1690686"/>
            <a:ext cx="2093788" cy="2518706"/>
          </a:xfrm>
          <a:prstGeom prst="rect">
            <a:avLst/>
          </a:prstGeom>
          <a:noFill/>
          <a:ln>
            <a:noFill/>
          </a:ln>
        </p:spPr>
      </p:sp>
      <p:sp>
        <p:nvSpPr>
          <p:cNvPr id="86" name="Google Shape;86;p74"/>
          <p:cNvSpPr/>
          <p:nvPr/>
        </p:nvSpPr>
        <p:spPr>
          <a:xfrm>
            <a:off x="4758956" y="4209394"/>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7" name="Google Shape;87;p74"/>
          <p:cNvSpPr txBox="1"/>
          <p:nvPr>
            <p:ph idx="3" type="body"/>
          </p:nvPr>
        </p:nvSpPr>
        <p:spPr>
          <a:xfrm>
            <a:off x="4758956" y="4209393"/>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8" name="Google Shape;88;p74"/>
          <p:cNvSpPr/>
          <p:nvPr>
            <p:ph idx="4" type="pic"/>
          </p:nvPr>
        </p:nvSpPr>
        <p:spPr>
          <a:xfrm>
            <a:off x="7223631" y="1690685"/>
            <a:ext cx="2093788" cy="2518706"/>
          </a:xfrm>
          <a:prstGeom prst="rect">
            <a:avLst/>
          </a:prstGeom>
          <a:noFill/>
          <a:ln>
            <a:noFill/>
          </a:ln>
        </p:spPr>
      </p:sp>
      <p:sp>
        <p:nvSpPr>
          <p:cNvPr id="89" name="Google Shape;89;p74"/>
          <p:cNvSpPr/>
          <p:nvPr/>
        </p:nvSpPr>
        <p:spPr>
          <a:xfrm>
            <a:off x="7223632" y="4209393"/>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0" name="Google Shape;90;p74"/>
          <p:cNvSpPr txBox="1"/>
          <p:nvPr>
            <p:ph idx="5" type="body"/>
          </p:nvPr>
        </p:nvSpPr>
        <p:spPr>
          <a:xfrm>
            <a:off x="7223632" y="4209392"/>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1" name="Google Shape;91;p74"/>
          <p:cNvSpPr/>
          <p:nvPr>
            <p:ph idx="6" type="pic"/>
          </p:nvPr>
        </p:nvSpPr>
        <p:spPr>
          <a:xfrm>
            <a:off x="9688307" y="1690684"/>
            <a:ext cx="2093788" cy="2518706"/>
          </a:xfrm>
          <a:prstGeom prst="rect">
            <a:avLst/>
          </a:prstGeom>
          <a:noFill/>
          <a:ln>
            <a:noFill/>
          </a:ln>
        </p:spPr>
      </p:sp>
      <p:sp>
        <p:nvSpPr>
          <p:cNvPr id="92" name="Google Shape;92;p74"/>
          <p:cNvSpPr/>
          <p:nvPr/>
        </p:nvSpPr>
        <p:spPr>
          <a:xfrm>
            <a:off x="9688308" y="420939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3" name="Google Shape;93;p74"/>
          <p:cNvSpPr txBox="1"/>
          <p:nvPr>
            <p:ph idx="7" type="body"/>
          </p:nvPr>
        </p:nvSpPr>
        <p:spPr>
          <a:xfrm>
            <a:off x="9688308" y="4209391"/>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0">
    <p:spTree>
      <p:nvGrpSpPr>
        <p:cNvPr id="94" name="Shape 94"/>
        <p:cNvGrpSpPr/>
        <p:nvPr/>
      </p:nvGrpSpPr>
      <p:grpSpPr>
        <a:xfrm>
          <a:off x="0" y="0"/>
          <a:ext cx="0" cy="0"/>
          <a:chOff x="0" y="0"/>
          <a:chExt cx="0" cy="0"/>
        </a:xfrm>
      </p:grpSpPr>
      <p:sp>
        <p:nvSpPr>
          <p:cNvPr id="95" name="Google Shape;95;p75"/>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75"/>
          <p:cNvSpPr/>
          <p:nvPr/>
        </p:nvSpPr>
        <p:spPr>
          <a:xfrm>
            <a:off x="0"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7" name="Google Shape;97;p75"/>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8" name="Google Shape;98;p75"/>
          <p:cNvSpPr/>
          <p:nvPr/>
        </p:nvSpPr>
        <p:spPr>
          <a:xfrm>
            <a:off x="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9" name="Google Shape;99;p75"/>
          <p:cNvSpPr txBox="1"/>
          <p:nvPr>
            <p:ph idx="2" type="body"/>
          </p:nvPr>
        </p:nvSpPr>
        <p:spPr>
          <a:xfrm>
            <a:off x="0"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0" name="Google Shape;100;p75"/>
          <p:cNvSpPr/>
          <p:nvPr/>
        </p:nvSpPr>
        <p:spPr>
          <a:xfrm>
            <a:off x="3044811"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1" name="Google Shape;101;p75"/>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2" name="Google Shape;102;p75"/>
          <p:cNvSpPr/>
          <p:nvPr/>
        </p:nvSpPr>
        <p:spPr>
          <a:xfrm>
            <a:off x="6089622"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3" name="Google Shape;103;p75"/>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75"/>
          <p:cNvSpPr/>
          <p:nvPr/>
        </p:nvSpPr>
        <p:spPr>
          <a:xfrm>
            <a:off x="9134998"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5" name="Google Shape;105;p75"/>
          <p:cNvSpPr txBox="1"/>
          <p:nvPr>
            <p:ph idx="5" type="body"/>
          </p:nvPr>
        </p:nvSpPr>
        <p:spPr>
          <a:xfrm>
            <a:off x="9147189"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6" name="Google Shape;106;p75"/>
          <p:cNvSpPr/>
          <p:nvPr/>
        </p:nvSpPr>
        <p:spPr>
          <a:xfrm>
            <a:off x="3040680"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7" name="Google Shape;107;p75"/>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8" name="Google Shape;108;p75"/>
          <p:cNvSpPr/>
          <p:nvPr/>
        </p:nvSpPr>
        <p:spPr>
          <a:xfrm>
            <a:off x="608549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9" name="Google Shape;109;p75"/>
          <p:cNvSpPr txBox="1"/>
          <p:nvPr>
            <p:ph idx="7" type="body"/>
          </p:nvPr>
        </p:nvSpPr>
        <p:spPr>
          <a:xfrm>
            <a:off x="6098246"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10" name="Google Shape;110;p75"/>
          <p:cNvSpPr/>
          <p:nvPr/>
        </p:nvSpPr>
        <p:spPr>
          <a:xfrm>
            <a:off x="9143059"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1" name="Google Shape;111;p75"/>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1">
    <p:bg>
      <p:bgPr>
        <a:solidFill>
          <a:srgbClr val="FF003C"/>
        </a:solidFill>
      </p:bgPr>
    </p:bg>
    <p:spTree>
      <p:nvGrpSpPr>
        <p:cNvPr id="112" name="Shape 112"/>
        <p:cNvGrpSpPr/>
        <p:nvPr/>
      </p:nvGrpSpPr>
      <p:grpSpPr>
        <a:xfrm>
          <a:off x="0" y="0"/>
          <a:ext cx="0" cy="0"/>
          <a:chOff x="0" y="0"/>
          <a:chExt cx="0" cy="0"/>
        </a:xfrm>
      </p:grpSpPr>
      <p:sp>
        <p:nvSpPr>
          <p:cNvPr id="113" name="Google Shape;113;p76"/>
          <p:cNvSpPr txBox="1"/>
          <p:nvPr>
            <p:ph type="title"/>
          </p:nvPr>
        </p:nvSpPr>
        <p:spPr>
          <a:xfrm>
            <a:off x="493985" y="365125"/>
            <a:ext cx="8912773" cy="265134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14" name="Google Shape;114;p76"/>
          <p:cNvPicPr preferRelativeResize="0"/>
          <p:nvPr/>
        </p:nvPicPr>
        <p:blipFill rotWithShape="1">
          <a:blip r:embed="rId2">
            <a:alphaModFix/>
          </a:blip>
          <a:srcRect b="0" l="0" r="0" t="0"/>
          <a:stretch/>
        </p:blipFill>
        <p:spPr>
          <a:xfrm>
            <a:off x="0" y="3296126"/>
            <a:ext cx="12192000" cy="3062253"/>
          </a:xfrm>
          <a:prstGeom prst="rect">
            <a:avLst/>
          </a:prstGeom>
          <a:noFill/>
          <a:ln>
            <a:noFill/>
          </a:ln>
        </p:spPr>
      </p:pic>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wa elementy zawartości" type="twoObj">
  <p:cSld name="TWO_OBJECTS">
    <p:spTree>
      <p:nvGrpSpPr>
        <p:cNvPr id="115" name="Shape 115"/>
        <p:cNvGrpSpPr/>
        <p:nvPr/>
      </p:nvGrpSpPr>
      <p:grpSpPr>
        <a:xfrm>
          <a:off x="0" y="0"/>
          <a:ext cx="0" cy="0"/>
          <a:chOff x="0" y="0"/>
          <a:chExt cx="0" cy="0"/>
        </a:xfrm>
      </p:grpSpPr>
      <p:sp>
        <p:nvSpPr>
          <p:cNvPr id="116" name="Google Shape;116;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1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1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ównanie" type="twoTxTwoObj">
  <p:cSld name="TWO_OBJECTS_WITH_TEXT">
    <p:spTree>
      <p:nvGrpSpPr>
        <p:cNvPr id="122" name="Shape 122"/>
        <p:cNvGrpSpPr/>
        <p:nvPr/>
      </p:nvGrpSpPr>
      <p:grpSpPr>
        <a:xfrm>
          <a:off x="0" y="0"/>
          <a:ext cx="0" cy="0"/>
          <a:chOff x="0" y="0"/>
          <a:chExt cx="0" cy="0"/>
        </a:xfrm>
      </p:grpSpPr>
      <p:sp>
        <p:nvSpPr>
          <p:cNvPr id="123" name="Google Shape;123;p1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1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5" name="Google Shape;125;p1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p1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7" name="Google Shape;127;p1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wartość z podpisem" type="objTx">
  <p:cSld name="OBJECT_WITH_CAPTION_TEXT">
    <p:spTree>
      <p:nvGrpSpPr>
        <p:cNvPr id="131" name="Shape 131"/>
        <p:cNvGrpSpPr/>
        <p:nvPr/>
      </p:nvGrpSpPr>
      <p:grpSpPr>
        <a:xfrm>
          <a:off x="0" y="0"/>
          <a:ext cx="0" cy="0"/>
          <a:chOff x="0" y="0"/>
          <a:chExt cx="0" cy="0"/>
        </a:xfrm>
      </p:grpSpPr>
      <p:sp>
        <p:nvSpPr>
          <p:cNvPr id="132" name="Google Shape;132;p2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p2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4" name="Google Shape;134;p2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5" name="Google Shape;135;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az z podpisem" type="picTx">
  <p:cSld name="PICTURE_WITH_CAPTION_TEXT">
    <p:spTree>
      <p:nvGrpSpPr>
        <p:cNvPr id="138" name="Shape 138"/>
        <p:cNvGrpSpPr/>
        <p:nvPr/>
      </p:nvGrpSpPr>
      <p:grpSpPr>
        <a:xfrm>
          <a:off x="0" y="0"/>
          <a:ext cx="0" cy="0"/>
          <a:chOff x="0" y="0"/>
          <a:chExt cx="0" cy="0"/>
        </a:xfrm>
      </p:grpSpPr>
      <p:sp>
        <p:nvSpPr>
          <p:cNvPr id="139" name="Google Shape;139;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21"/>
          <p:cNvSpPr/>
          <p:nvPr>
            <p:ph idx="2" type="pic"/>
          </p:nvPr>
        </p:nvSpPr>
        <p:spPr>
          <a:xfrm>
            <a:off x="5183188" y="987425"/>
            <a:ext cx="6172200" cy="4873625"/>
          </a:xfrm>
          <a:prstGeom prst="rect">
            <a:avLst/>
          </a:prstGeom>
          <a:noFill/>
          <a:ln>
            <a:noFill/>
          </a:ln>
        </p:spPr>
      </p:sp>
      <p:sp>
        <p:nvSpPr>
          <p:cNvPr id="141" name="Google Shape;141;p2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2" name="Google Shape;142;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tekst pionowy" type="vertTx">
  <p:cSld name="VERTICAL_TEXT">
    <p:spTree>
      <p:nvGrpSpPr>
        <p:cNvPr id="145" name="Shape 145"/>
        <p:cNvGrpSpPr/>
        <p:nvPr/>
      </p:nvGrpSpPr>
      <p:grpSpPr>
        <a:xfrm>
          <a:off x="0" y="0"/>
          <a:ext cx="0" cy="0"/>
          <a:chOff x="0" y="0"/>
          <a:chExt cx="0" cy="0"/>
        </a:xfrm>
      </p:grpSpPr>
      <p:sp>
        <p:nvSpPr>
          <p:cNvPr id="146" name="Google Shape;146;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2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 name="Google Shape;148;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pionowy i tekst" type="vertTitleAndTx">
  <p:cSld name="VERTICAL_TITLE_AND_VERTICAL_TEXT">
    <p:spTree>
      <p:nvGrpSpPr>
        <p:cNvPr id="151" name="Shape 151"/>
        <p:cNvGrpSpPr/>
        <p:nvPr/>
      </p:nvGrpSpPr>
      <p:grpSpPr>
        <a:xfrm>
          <a:off x="0" y="0"/>
          <a:ext cx="0" cy="0"/>
          <a:chOff x="0" y="0"/>
          <a:chExt cx="0" cy="0"/>
        </a:xfrm>
      </p:grpSpPr>
      <p:sp>
        <p:nvSpPr>
          <p:cNvPr id="152" name="Google Shape;152;p2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2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Tylko tytuł">
    <p:spTree>
      <p:nvGrpSpPr>
        <p:cNvPr id="163" name="Shape 163"/>
        <p:cNvGrpSpPr/>
        <p:nvPr/>
      </p:nvGrpSpPr>
      <p:grpSpPr>
        <a:xfrm>
          <a:off x="0" y="0"/>
          <a:ext cx="0" cy="0"/>
          <a:chOff x="0" y="0"/>
          <a:chExt cx="0" cy="0"/>
        </a:xfrm>
      </p:grpSpPr>
      <p:sp>
        <p:nvSpPr>
          <p:cNvPr id="164" name="Google Shape;164;p55"/>
          <p:cNvSpPr/>
          <p:nvPr>
            <p:ph idx="2" type="pic"/>
          </p:nvPr>
        </p:nvSpPr>
        <p:spPr>
          <a:xfrm>
            <a:off x="0" y="2"/>
            <a:ext cx="12192000" cy="6857998"/>
          </a:xfrm>
          <a:prstGeom prst="rect">
            <a:avLst/>
          </a:prstGeom>
          <a:solidFill>
            <a:schemeClr val="lt1"/>
          </a:solidFill>
          <a:ln>
            <a:noFill/>
          </a:ln>
        </p:spPr>
      </p:sp>
      <p:sp>
        <p:nvSpPr>
          <p:cNvPr id="165" name="Google Shape;165;p55"/>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p55"/>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p:spTree>
      <p:nvGrpSpPr>
        <p:cNvPr id="167" name="Shape 167"/>
        <p:cNvGrpSpPr/>
        <p:nvPr/>
      </p:nvGrpSpPr>
      <p:grpSpPr>
        <a:xfrm>
          <a:off x="0" y="0"/>
          <a:ext cx="0" cy="0"/>
          <a:chOff x="0" y="0"/>
          <a:chExt cx="0" cy="0"/>
        </a:xfrm>
      </p:grpSpPr>
      <p:sp>
        <p:nvSpPr>
          <p:cNvPr id="168" name="Google Shape;168;p77"/>
          <p:cNvSpPr/>
          <p:nvPr>
            <p:ph idx="2" type="pic"/>
          </p:nvPr>
        </p:nvSpPr>
        <p:spPr>
          <a:xfrm>
            <a:off x="0" y="2"/>
            <a:ext cx="12192000" cy="6857998"/>
          </a:xfrm>
          <a:prstGeom prst="rect">
            <a:avLst/>
          </a:prstGeom>
          <a:solidFill>
            <a:schemeClr val="dk1"/>
          </a:solidFill>
          <a:ln>
            <a:noFill/>
          </a:ln>
        </p:spPr>
      </p:sp>
      <p:sp>
        <p:nvSpPr>
          <p:cNvPr id="169" name="Google Shape;169;p77"/>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p77"/>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2">
    <p:spTree>
      <p:nvGrpSpPr>
        <p:cNvPr id="171" name="Shape 171"/>
        <p:cNvGrpSpPr/>
        <p:nvPr/>
      </p:nvGrpSpPr>
      <p:grpSpPr>
        <a:xfrm>
          <a:off x="0" y="0"/>
          <a:ext cx="0" cy="0"/>
          <a:chOff x="0" y="0"/>
          <a:chExt cx="0" cy="0"/>
        </a:xfrm>
      </p:grpSpPr>
      <p:sp>
        <p:nvSpPr>
          <p:cNvPr id="172" name="Google Shape;172;p78"/>
          <p:cNvSpPr/>
          <p:nvPr/>
        </p:nvSpPr>
        <p:spPr>
          <a:xfrm>
            <a:off x="6096000" y="0"/>
            <a:ext cx="6096000" cy="685800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3" name="Google Shape;173;p78"/>
          <p:cNvSpPr txBox="1"/>
          <p:nvPr>
            <p:ph type="title"/>
          </p:nvPr>
        </p:nvSpPr>
        <p:spPr>
          <a:xfrm>
            <a:off x="493986" y="365125"/>
            <a:ext cx="5002924"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 name="Google Shape;174;p78"/>
          <p:cNvSpPr txBox="1"/>
          <p:nvPr>
            <p:ph idx="1" type="body"/>
          </p:nvPr>
        </p:nvSpPr>
        <p:spPr>
          <a:xfrm>
            <a:off x="6558454"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75" name="Google Shape;175;p78"/>
          <p:cNvSpPr txBox="1"/>
          <p:nvPr>
            <p:ph idx="2" type="body"/>
          </p:nvPr>
        </p:nvSpPr>
        <p:spPr>
          <a:xfrm>
            <a:off x="493986"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76" name="Google Shape;176;p78"/>
          <p:cNvSpPr/>
          <p:nvPr>
            <p:ph idx="3" type="pic"/>
          </p:nvPr>
        </p:nvSpPr>
        <p:spPr>
          <a:xfrm>
            <a:off x="6096000" y="2"/>
            <a:ext cx="6096000" cy="2232056"/>
          </a:xfrm>
          <a:prstGeom prst="rect">
            <a:avLst/>
          </a:prstGeom>
          <a:noFill/>
          <a:ln>
            <a:noFill/>
          </a:ln>
        </p:spPr>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3">
    <p:spTree>
      <p:nvGrpSpPr>
        <p:cNvPr id="177" name="Shape 177"/>
        <p:cNvGrpSpPr/>
        <p:nvPr/>
      </p:nvGrpSpPr>
      <p:grpSpPr>
        <a:xfrm>
          <a:off x="0" y="0"/>
          <a:ext cx="0" cy="0"/>
          <a:chOff x="0" y="0"/>
          <a:chExt cx="0" cy="0"/>
        </a:xfrm>
      </p:grpSpPr>
      <p:sp>
        <p:nvSpPr>
          <p:cNvPr id="178" name="Google Shape;178;p79"/>
          <p:cNvSpPr/>
          <p:nvPr/>
        </p:nvSpPr>
        <p:spPr>
          <a:xfrm>
            <a:off x="0" y="2232058"/>
            <a:ext cx="7308808" cy="4625942"/>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9" name="Google Shape;179;p79"/>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 name="Google Shape;180;p79"/>
          <p:cNvSpPr txBox="1"/>
          <p:nvPr>
            <p:ph idx="1" type="body"/>
          </p:nvPr>
        </p:nvSpPr>
        <p:spPr>
          <a:xfrm>
            <a:off x="493986" y="2812683"/>
            <a:ext cx="6285186"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81" name="Google Shape;181;p79"/>
          <p:cNvSpPr/>
          <p:nvPr>
            <p:ph idx="2" type="pic"/>
          </p:nvPr>
        </p:nvSpPr>
        <p:spPr>
          <a:xfrm>
            <a:off x="7308808" y="2"/>
            <a:ext cx="4883192" cy="6857998"/>
          </a:xfrm>
          <a:prstGeom prst="rect">
            <a:avLst/>
          </a:prstGeom>
          <a:noFill/>
          <a:ln>
            <a:noFill/>
          </a:ln>
        </p:spPr>
      </p:sp>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4">
    <p:spTree>
      <p:nvGrpSpPr>
        <p:cNvPr id="182" name="Shape 182"/>
        <p:cNvGrpSpPr/>
        <p:nvPr/>
      </p:nvGrpSpPr>
      <p:grpSpPr>
        <a:xfrm>
          <a:off x="0" y="0"/>
          <a:ext cx="0" cy="0"/>
          <a:chOff x="0" y="0"/>
          <a:chExt cx="0" cy="0"/>
        </a:xfrm>
      </p:grpSpPr>
      <p:sp>
        <p:nvSpPr>
          <p:cNvPr id="183" name="Google Shape;183;p80"/>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4" name="Google Shape;184;p80"/>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80"/>
          <p:cNvSpPr txBox="1"/>
          <p:nvPr>
            <p:ph idx="1" type="body"/>
          </p:nvPr>
        </p:nvSpPr>
        <p:spPr>
          <a:xfrm>
            <a:off x="493986" y="2812683"/>
            <a:ext cx="6232635"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86" name="Google Shape;186;p80"/>
          <p:cNvSpPr/>
          <p:nvPr>
            <p:ph idx="2" type="pic"/>
          </p:nvPr>
        </p:nvSpPr>
        <p:spPr>
          <a:xfrm>
            <a:off x="7308808" y="2812683"/>
            <a:ext cx="4397054" cy="3464690"/>
          </a:xfrm>
          <a:prstGeom prst="rect">
            <a:avLst/>
          </a:prstGeom>
          <a:noFill/>
          <a:ln>
            <a:noFill/>
          </a:ln>
        </p:spPr>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5">
    <p:spTree>
      <p:nvGrpSpPr>
        <p:cNvPr id="187" name="Shape 187"/>
        <p:cNvGrpSpPr/>
        <p:nvPr/>
      </p:nvGrpSpPr>
      <p:grpSpPr>
        <a:xfrm>
          <a:off x="0" y="0"/>
          <a:ext cx="0" cy="0"/>
          <a:chOff x="0" y="0"/>
          <a:chExt cx="0" cy="0"/>
        </a:xfrm>
      </p:grpSpPr>
      <p:sp>
        <p:nvSpPr>
          <p:cNvPr id="188" name="Google Shape;188;p81"/>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9" name="Google Shape;189;p81"/>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81"/>
          <p:cNvSpPr txBox="1"/>
          <p:nvPr>
            <p:ph idx="1" type="body"/>
          </p:nvPr>
        </p:nvSpPr>
        <p:spPr>
          <a:xfrm>
            <a:off x="493986" y="2812683"/>
            <a:ext cx="4389207"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1" name="Google Shape;191;p81"/>
          <p:cNvSpPr/>
          <p:nvPr>
            <p:ph idx="2" type="pic"/>
          </p:nvPr>
        </p:nvSpPr>
        <p:spPr>
          <a:xfrm>
            <a:off x="5402317" y="2091559"/>
            <a:ext cx="6789683" cy="4766440"/>
          </a:xfrm>
          <a:prstGeom prst="rect">
            <a:avLst/>
          </a:prstGeom>
          <a:noFill/>
          <a:ln>
            <a:noFill/>
          </a:ln>
        </p:spPr>
      </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6">
    <p:spTree>
      <p:nvGrpSpPr>
        <p:cNvPr id="192" name="Shape 192"/>
        <p:cNvGrpSpPr/>
        <p:nvPr/>
      </p:nvGrpSpPr>
      <p:grpSpPr>
        <a:xfrm>
          <a:off x="0" y="0"/>
          <a:ext cx="0" cy="0"/>
          <a:chOff x="0" y="0"/>
          <a:chExt cx="0" cy="0"/>
        </a:xfrm>
      </p:grpSpPr>
      <p:sp>
        <p:nvSpPr>
          <p:cNvPr id="193" name="Google Shape;193;p82"/>
          <p:cNvSpPr/>
          <p:nvPr/>
        </p:nvSpPr>
        <p:spPr>
          <a:xfrm>
            <a:off x="-1" y="1690688"/>
            <a:ext cx="7724309" cy="280774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4" name="Google Shape;194;p82"/>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5" name="Google Shape;195;p82"/>
          <p:cNvSpPr txBox="1"/>
          <p:nvPr>
            <p:ph idx="1" type="body"/>
          </p:nvPr>
        </p:nvSpPr>
        <p:spPr>
          <a:xfrm>
            <a:off x="493986" y="2280745"/>
            <a:ext cx="6285186" cy="221768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6" name="Google Shape;196;p82"/>
          <p:cNvSpPr/>
          <p:nvPr>
            <p:ph idx="2" type="pic"/>
          </p:nvPr>
        </p:nvSpPr>
        <p:spPr>
          <a:xfrm>
            <a:off x="7724308" y="538222"/>
            <a:ext cx="3981554" cy="5775767"/>
          </a:xfrm>
          <a:prstGeom prst="rect">
            <a:avLst/>
          </a:prstGeom>
          <a:noFill/>
          <a:ln>
            <a:noFill/>
          </a:ln>
        </p:spPr>
      </p:sp>
      <p:sp>
        <p:nvSpPr>
          <p:cNvPr id="197" name="Google Shape;197;p82"/>
          <p:cNvSpPr txBox="1"/>
          <p:nvPr>
            <p:ph idx="3" type="body"/>
          </p:nvPr>
        </p:nvSpPr>
        <p:spPr>
          <a:xfrm>
            <a:off x="493986" y="4824248"/>
            <a:ext cx="6285186" cy="145312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7">
    <p:spTree>
      <p:nvGrpSpPr>
        <p:cNvPr id="198" name="Shape 198"/>
        <p:cNvGrpSpPr/>
        <p:nvPr/>
      </p:nvGrpSpPr>
      <p:grpSpPr>
        <a:xfrm>
          <a:off x="0" y="0"/>
          <a:ext cx="0" cy="0"/>
          <a:chOff x="0" y="0"/>
          <a:chExt cx="0" cy="0"/>
        </a:xfrm>
      </p:grpSpPr>
      <p:sp>
        <p:nvSpPr>
          <p:cNvPr id="199" name="Google Shape;199;p83"/>
          <p:cNvSpPr/>
          <p:nvPr>
            <p:ph idx="2" type="pic"/>
          </p:nvPr>
        </p:nvSpPr>
        <p:spPr>
          <a:xfrm>
            <a:off x="7308808" y="2"/>
            <a:ext cx="4883192" cy="6857998"/>
          </a:xfrm>
          <a:prstGeom prst="rect">
            <a:avLst/>
          </a:prstGeom>
          <a:noFill/>
          <a:ln>
            <a:noFill/>
          </a:ln>
        </p:spPr>
      </p:sp>
      <p:sp>
        <p:nvSpPr>
          <p:cNvPr id="200" name="Google Shape;200;p83"/>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1" name="Google Shape;201;p83"/>
          <p:cNvSpPr txBox="1"/>
          <p:nvPr>
            <p:ph idx="1" type="body"/>
          </p:nvPr>
        </p:nvSpPr>
        <p:spPr>
          <a:xfrm>
            <a:off x="493986" y="1690688"/>
            <a:ext cx="6285186" cy="458668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02" name="Google Shape;202;p83"/>
          <p:cNvSpPr/>
          <p:nvPr/>
        </p:nvSpPr>
        <p:spPr>
          <a:xfrm>
            <a:off x="10098212" y="476421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03" name="Google Shape;203;p83"/>
          <p:cNvSpPr txBox="1"/>
          <p:nvPr>
            <p:ph idx="3" type="body"/>
          </p:nvPr>
        </p:nvSpPr>
        <p:spPr>
          <a:xfrm>
            <a:off x="10098212" y="4764211"/>
            <a:ext cx="2093788"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8">
    <p:spTree>
      <p:nvGrpSpPr>
        <p:cNvPr id="204" name="Shape 204"/>
        <p:cNvGrpSpPr/>
        <p:nvPr/>
      </p:nvGrpSpPr>
      <p:grpSpPr>
        <a:xfrm>
          <a:off x="0" y="0"/>
          <a:ext cx="0" cy="0"/>
          <a:chOff x="0" y="0"/>
          <a:chExt cx="0" cy="0"/>
        </a:xfrm>
      </p:grpSpPr>
      <p:sp>
        <p:nvSpPr>
          <p:cNvPr id="205" name="Google Shape;205;p84"/>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 name="Google Shape;206;p84"/>
          <p:cNvSpPr txBox="1"/>
          <p:nvPr>
            <p:ph idx="1" type="body"/>
          </p:nvPr>
        </p:nvSpPr>
        <p:spPr>
          <a:xfrm>
            <a:off x="493985" y="1690688"/>
            <a:ext cx="3894081" cy="4612492"/>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07" name="Google Shape;207;p84"/>
          <p:cNvSpPr/>
          <p:nvPr>
            <p:ph idx="2" type="pic"/>
          </p:nvPr>
        </p:nvSpPr>
        <p:spPr>
          <a:xfrm>
            <a:off x="4758955" y="1690686"/>
            <a:ext cx="2093788" cy="2518706"/>
          </a:xfrm>
          <a:prstGeom prst="rect">
            <a:avLst/>
          </a:prstGeom>
          <a:noFill/>
          <a:ln>
            <a:noFill/>
          </a:ln>
        </p:spPr>
      </p:sp>
      <p:sp>
        <p:nvSpPr>
          <p:cNvPr id="208" name="Google Shape;208;p84"/>
          <p:cNvSpPr/>
          <p:nvPr/>
        </p:nvSpPr>
        <p:spPr>
          <a:xfrm>
            <a:off x="4758956" y="4209394"/>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09" name="Google Shape;209;p84"/>
          <p:cNvSpPr txBox="1"/>
          <p:nvPr>
            <p:ph idx="3" type="body"/>
          </p:nvPr>
        </p:nvSpPr>
        <p:spPr>
          <a:xfrm>
            <a:off x="4758956" y="4209393"/>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10" name="Google Shape;210;p84"/>
          <p:cNvSpPr/>
          <p:nvPr>
            <p:ph idx="4" type="pic"/>
          </p:nvPr>
        </p:nvSpPr>
        <p:spPr>
          <a:xfrm>
            <a:off x="7223631" y="1690685"/>
            <a:ext cx="2093788" cy="2518706"/>
          </a:xfrm>
          <a:prstGeom prst="rect">
            <a:avLst/>
          </a:prstGeom>
          <a:noFill/>
          <a:ln>
            <a:noFill/>
          </a:ln>
        </p:spPr>
      </p:sp>
      <p:sp>
        <p:nvSpPr>
          <p:cNvPr id="211" name="Google Shape;211;p84"/>
          <p:cNvSpPr/>
          <p:nvPr/>
        </p:nvSpPr>
        <p:spPr>
          <a:xfrm>
            <a:off x="7223632" y="4209393"/>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2" name="Google Shape;212;p84"/>
          <p:cNvSpPr txBox="1"/>
          <p:nvPr>
            <p:ph idx="5" type="body"/>
          </p:nvPr>
        </p:nvSpPr>
        <p:spPr>
          <a:xfrm>
            <a:off x="7223632" y="4209392"/>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13" name="Google Shape;213;p84"/>
          <p:cNvSpPr/>
          <p:nvPr>
            <p:ph idx="6" type="pic"/>
          </p:nvPr>
        </p:nvSpPr>
        <p:spPr>
          <a:xfrm>
            <a:off x="9688307" y="1690684"/>
            <a:ext cx="2093788" cy="2518706"/>
          </a:xfrm>
          <a:prstGeom prst="rect">
            <a:avLst/>
          </a:prstGeom>
          <a:noFill/>
          <a:ln>
            <a:noFill/>
          </a:ln>
        </p:spPr>
      </p:sp>
      <p:sp>
        <p:nvSpPr>
          <p:cNvPr id="214" name="Google Shape;214;p84"/>
          <p:cNvSpPr/>
          <p:nvPr/>
        </p:nvSpPr>
        <p:spPr>
          <a:xfrm>
            <a:off x="9688308" y="420939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5" name="Google Shape;215;p84"/>
          <p:cNvSpPr txBox="1"/>
          <p:nvPr>
            <p:ph idx="7" type="body"/>
          </p:nvPr>
        </p:nvSpPr>
        <p:spPr>
          <a:xfrm>
            <a:off x="9688308" y="4209391"/>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9">
    <p:spTree>
      <p:nvGrpSpPr>
        <p:cNvPr id="216" name="Shape 216"/>
        <p:cNvGrpSpPr/>
        <p:nvPr/>
      </p:nvGrpSpPr>
      <p:grpSpPr>
        <a:xfrm>
          <a:off x="0" y="0"/>
          <a:ext cx="0" cy="0"/>
          <a:chOff x="0" y="0"/>
          <a:chExt cx="0" cy="0"/>
        </a:xfrm>
      </p:grpSpPr>
      <p:sp>
        <p:nvSpPr>
          <p:cNvPr id="217" name="Google Shape;217;p85"/>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8" name="Google Shape;218;p85"/>
          <p:cNvSpPr/>
          <p:nvPr/>
        </p:nvSpPr>
        <p:spPr>
          <a:xfrm>
            <a:off x="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9" name="Google Shape;219;p85"/>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20" name="Google Shape;220;p85"/>
          <p:cNvSpPr/>
          <p:nvPr/>
        </p:nvSpPr>
        <p:spPr>
          <a:xfrm>
            <a:off x="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21" name="Google Shape;221;p85"/>
          <p:cNvSpPr txBox="1"/>
          <p:nvPr>
            <p:ph idx="2" type="body"/>
          </p:nvPr>
        </p:nvSpPr>
        <p:spPr>
          <a:xfrm>
            <a:off x="0"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22" name="Google Shape;222;p85"/>
          <p:cNvSpPr/>
          <p:nvPr/>
        </p:nvSpPr>
        <p:spPr>
          <a:xfrm>
            <a:off x="3044811"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23" name="Google Shape;223;p85"/>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24" name="Google Shape;224;p85"/>
          <p:cNvSpPr/>
          <p:nvPr/>
        </p:nvSpPr>
        <p:spPr>
          <a:xfrm>
            <a:off x="6089622"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25" name="Google Shape;225;p85"/>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26" name="Google Shape;226;p85"/>
          <p:cNvSpPr/>
          <p:nvPr/>
        </p:nvSpPr>
        <p:spPr>
          <a:xfrm>
            <a:off x="912687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27" name="Google Shape;227;p85"/>
          <p:cNvSpPr txBox="1"/>
          <p:nvPr>
            <p:ph idx="5" type="body"/>
          </p:nvPr>
        </p:nvSpPr>
        <p:spPr>
          <a:xfrm>
            <a:off x="9159943" y="4267874"/>
            <a:ext cx="3032057"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28" name="Google Shape;228;p85"/>
          <p:cNvSpPr/>
          <p:nvPr/>
        </p:nvSpPr>
        <p:spPr>
          <a:xfrm>
            <a:off x="3040680"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29" name="Google Shape;229;p85"/>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30" name="Google Shape;230;p85"/>
          <p:cNvSpPr/>
          <p:nvPr/>
        </p:nvSpPr>
        <p:spPr>
          <a:xfrm>
            <a:off x="608549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1" name="Google Shape;231;p85"/>
          <p:cNvSpPr txBox="1"/>
          <p:nvPr>
            <p:ph idx="7" type="body"/>
          </p:nvPr>
        </p:nvSpPr>
        <p:spPr>
          <a:xfrm>
            <a:off x="6098246"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32" name="Google Shape;232;p85"/>
          <p:cNvSpPr/>
          <p:nvPr/>
        </p:nvSpPr>
        <p:spPr>
          <a:xfrm>
            <a:off x="9143059"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3" name="Google Shape;233;p85"/>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0">
    <p:spTree>
      <p:nvGrpSpPr>
        <p:cNvPr id="234" name="Shape 234"/>
        <p:cNvGrpSpPr/>
        <p:nvPr/>
      </p:nvGrpSpPr>
      <p:grpSpPr>
        <a:xfrm>
          <a:off x="0" y="0"/>
          <a:ext cx="0" cy="0"/>
          <a:chOff x="0" y="0"/>
          <a:chExt cx="0" cy="0"/>
        </a:xfrm>
      </p:grpSpPr>
      <p:sp>
        <p:nvSpPr>
          <p:cNvPr id="235" name="Google Shape;235;p86"/>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6" name="Google Shape;236;p86"/>
          <p:cNvSpPr/>
          <p:nvPr/>
        </p:nvSpPr>
        <p:spPr>
          <a:xfrm>
            <a:off x="0"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7" name="Google Shape;237;p86"/>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38" name="Google Shape;238;p86"/>
          <p:cNvSpPr/>
          <p:nvPr/>
        </p:nvSpPr>
        <p:spPr>
          <a:xfrm>
            <a:off x="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9" name="Google Shape;239;p86"/>
          <p:cNvSpPr txBox="1"/>
          <p:nvPr>
            <p:ph idx="2" type="body"/>
          </p:nvPr>
        </p:nvSpPr>
        <p:spPr>
          <a:xfrm>
            <a:off x="0"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40" name="Google Shape;240;p86"/>
          <p:cNvSpPr/>
          <p:nvPr/>
        </p:nvSpPr>
        <p:spPr>
          <a:xfrm>
            <a:off x="3044811"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1" name="Google Shape;241;p86"/>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42" name="Google Shape;242;p86"/>
          <p:cNvSpPr/>
          <p:nvPr/>
        </p:nvSpPr>
        <p:spPr>
          <a:xfrm>
            <a:off x="6089622"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3" name="Google Shape;243;p86"/>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44" name="Google Shape;244;p86"/>
          <p:cNvSpPr/>
          <p:nvPr/>
        </p:nvSpPr>
        <p:spPr>
          <a:xfrm>
            <a:off x="9134998"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5" name="Google Shape;245;p86"/>
          <p:cNvSpPr txBox="1"/>
          <p:nvPr>
            <p:ph idx="5" type="body"/>
          </p:nvPr>
        </p:nvSpPr>
        <p:spPr>
          <a:xfrm>
            <a:off x="9147189"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46" name="Google Shape;246;p86"/>
          <p:cNvSpPr/>
          <p:nvPr/>
        </p:nvSpPr>
        <p:spPr>
          <a:xfrm>
            <a:off x="3040680"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7" name="Google Shape;247;p86"/>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48" name="Google Shape;248;p86"/>
          <p:cNvSpPr/>
          <p:nvPr/>
        </p:nvSpPr>
        <p:spPr>
          <a:xfrm>
            <a:off x="608549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9" name="Google Shape;249;p86"/>
          <p:cNvSpPr txBox="1"/>
          <p:nvPr>
            <p:ph idx="7" type="body"/>
          </p:nvPr>
        </p:nvSpPr>
        <p:spPr>
          <a:xfrm>
            <a:off x="6098246"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50" name="Google Shape;250;p86"/>
          <p:cNvSpPr/>
          <p:nvPr/>
        </p:nvSpPr>
        <p:spPr>
          <a:xfrm>
            <a:off x="9143059"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1" name="Google Shape;251;p86"/>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1">
    <p:bg>
      <p:bgPr>
        <a:solidFill>
          <a:srgbClr val="FF003C"/>
        </a:solidFill>
      </p:bgPr>
    </p:bg>
    <p:spTree>
      <p:nvGrpSpPr>
        <p:cNvPr id="252" name="Shape 252"/>
        <p:cNvGrpSpPr/>
        <p:nvPr/>
      </p:nvGrpSpPr>
      <p:grpSpPr>
        <a:xfrm>
          <a:off x="0" y="0"/>
          <a:ext cx="0" cy="0"/>
          <a:chOff x="0" y="0"/>
          <a:chExt cx="0" cy="0"/>
        </a:xfrm>
      </p:grpSpPr>
      <p:sp>
        <p:nvSpPr>
          <p:cNvPr id="253" name="Google Shape;253;p87"/>
          <p:cNvSpPr txBox="1"/>
          <p:nvPr>
            <p:ph type="title"/>
          </p:nvPr>
        </p:nvSpPr>
        <p:spPr>
          <a:xfrm>
            <a:off x="493985" y="365125"/>
            <a:ext cx="8912773" cy="265134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254" name="Google Shape;254;p87"/>
          <p:cNvPicPr preferRelativeResize="0"/>
          <p:nvPr/>
        </p:nvPicPr>
        <p:blipFill rotWithShape="1">
          <a:blip r:embed="rId2">
            <a:alphaModFix/>
          </a:blip>
          <a:srcRect b="0" l="0" r="0" t="0"/>
          <a:stretch/>
        </p:blipFill>
        <p:spPr>
          <a:xfrm>
            <a:off x="0" y="3296126"/>
            <a:ext cx="12192000" cy="3062253"/>
          </a:xfrm>
          <a:prstGeom prst="rect">
            <a:avLst/>
          </a:prstGeom>
          <a:noFill/>
          <a:ln>
            <a:noFill/>
          </a:ln>
        </p:spPr>
      </p:pic>
    </p:spTree>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255" name="Shape 255"/>
        <p:cNvGrpSpPr/>
        <p:nvPr/>
      </p:nvGrpSpPr>
      <p:grpSpPr>
        <a:xfrm>
          <a:off x="0" y="0"/>
          <a:ext cx="0" cy="0"/>
          <a:chOff x="0" y="0"/>
          <a:chExt cx="0" cy="0"/>
        </a:xfrm>
      </p:grpSpPr>
      <p:sp>
        <p:nvSpPr>
          <p:cNvPr id="256" name="Google Shape;256;p8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7" name="Google Shape;257;p8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58" name="Google Shape;258;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9" name="Google Shape;259;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0" name="Google Shape;260;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główek sekcji" type="secHead">
  <p:cSld name="SECTION_HEADER">
    <p:spTree>
      <p:nvGrpSpPr>
        <p:cNvPr id="261" name="Shape 261"/>
        <p:cNvGrpSpPr/>
        <p:nvPr/>
      </p:nvGrpSpPr>
      <p:grpSpPr>
        <a:xfrm>
          <a:off x="0" y="0"/>
          <a:ext cx="0" cy="0"/>
          <a:chOff x="0" y="0"/>
          <a:chExt cx="0" cy="0"/>
        </a:xfrm>
      </p:grpSpPr>
      <p:sp>
        <p:nvSpPr>
          <p:cNvPr id="262" name="Google Shape;262;p8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3" name="Google Shape;263;p8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4" name="Google Shape;264;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5" name="Google Shape;265;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6" name="Google Shape;266;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wa elementy zawartości" type="twoObj">
  <p:cSld name="TWO_OBJECTS">
    <p:spTree>
      <p:nvGrpSpPr>
        <p:cNvPr id="267" name="Shape 267"/>
        <p:cNvGrpSpPr/>
        <p:nvPr/>
      </p:nvGrpSpPr>
      <p:grpSpPr>
        <a:xfrm>
          <a:off x="0" y="0"/>
          <a:ext cx="0" cy="0"/>
          <a:chOff x="0" y="0"/>
          <a:chExt cx="0" cy="0"/>
        </a:xfrm>
      </p:grpSpPr>
      <p:sp>
        <p:nvSpPr>
          <p:cNvPr id="268" name="Google Shape;268;p9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9" name="Google Shape;269;p9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0" name="Google Shape;270;p9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1" name="Google Shape;271;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2" name="Google Shape;272;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3" name="Google Shape;273;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ównanie" type="twoTxTwoObj">
  <p:cSld name="TWO_OBJECTS_WITH_TEXT">
    <p:spTree>
      <p:nvGrpSpPr>
        <p:cNvPr id="274" name="Shape 274"/>
        <p:cNvGrpSpPr/>
        <p:nvPr/>
      </p:nvGrpSpPr>
      <p:grpSpPr>
        <a:xfrm>
          <a:off x="0" y="0"/>
          <a:ext cx="0" cy="0"/>
          <a:chOff x="0" y="0"/>
          <a:chExt cx="0" cy="0"/>
        </a:xfrm>
      </p:grpSpPr>
      <p:sp>
        <p:nvSpPr>
          <p:cNvPr id="275" name="Google Shape;275;p9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6" name="Google Shape;276;p9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7" name="Google Shape;277;p9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8" name="Google Shape;278;p9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9" name="Google Shape;279;p9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0" name="Google Shape;280;p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1" name="Google Shape;281;p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2" name="Google Shape;282;p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wartość z podpisem" type="objTx">
  <p:cSld name="OBJECT_WITH_CAPTION_TEXT">
    <p:spTree>
      <p:nvGrpSpPr>
        <p:cNvPr id="283" name="Shape 283"/>
        <p:cNvGrpSpPr/>
        <p:nvPr/>
      </p:nvGrpSpPr>
      <p:grpSpPr>
        <a:xfrm>
          <a:off x="0" y="0"/>
          <a:ext cx="0" cy="0"/>
          <a:chOff x="0" y="0"/>
          <a:chExt cx="0" cy="0"/>
        </a:xfrm>
      </p:grpSpPr>
      <p:sp>
        <p:nvSpPr>
          <p:cNvPr id="284" name="Google Shape;284;p9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5" name="Google Shape;285;p9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86" name="Google Shape;286;p9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87" name="Google Shape;287;p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8" name="Google Shape;288;p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9" name="Google Shape;289;p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az z podpisem" type="picTx">
  <p:cSld name="PICTURE_WITH_CAPTION_TEXT">
    <p:spTree>
      <p:nvGrpSpPr>
        <p:cNvPr id="290" name="Shape 290"/>
        <p:cNvGrpSpPr/>
        <p:nvPr/>
      </p:nvGrpSpPr>
      <p:grpSpPr>
        <a:xfrm>
          <a:off x="0" y="0"/>
          <a:ext cx="0" cy="0"/>
          <a:chOff x="0" y="0"/>
          <a:chExt cx="0" cy="0"/>
        </a:xfrm>
      </p:grpSpPr>
      <p:sp>
        <p:nvSpPr>
          <p:cNvPr id="291" name="Google Shape;291;p9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2" name="Google Shape;292;p93"/>
          <p:cNvSpPr/>
          <p:nvPr>
            <p:ph idx="2" type="pic"/>
          </p:nvPr>
        </p:nvSpPr>
        <p:spPr>
          <a:xfrm>
            <a:off x="5183188" y="987425"/>
            <a:ext cx="6172200" cy="4873625"/>
          </a:xfrm>
          <a:prstGeom prst="rect">
            <a:avLst/>
          </a:prstGeom>
          <a:noFill/>
          <a:ln>
            <a:noFill/>
          </a:ln>
        </p:spPr>
      </p:sp>
      <p:sp>
        <p:nvSpPr>
          <p:cNvPr id="293" name="Google Shape;293;p9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94" name="Google Shape;294;p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5" name="Google Shape;295;p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6" name="Google Shape;296;p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tekst pionowy" type="vertTx">
  <p:cSld name="VERTICAL_TEXT">
    <p:spTree>
      <p:nvGrpSpPr>
        <p:cNvPr id="297" name="Shape 297"/>
        <p:cNvGrpSpPr/>
        <p:nvPr/>
      </p:nvGrpSpPr>
      <p:grpSpPr>
        <a:xfrm>
          <a:off x="0" y="0"/>
          <a:ext cx="0" cy="0"/>
          <a:chOff x="0" y="0"/>
          <a:chExt cx="0" cy="0"/>
        </a:xfrm>
      </p:grpSpPr>
      <p:sp>
        <p:nvSpPr>
          <p:cNvPr id="298" name="Google Shape;298;p9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9" name="Google Shape;299;p9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0" name="Google Shape;300;p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1" name="Google Shape;301;p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2" name="Google Shape;302;p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pionowy i tekst" type="vertTitleAndTx">
  <p:cSld name="VERTICAL_TITLE_AND_VERTICAL_TEXT">
    <p:spTree>
      <p:nvGrpSpPr>
        <p:cNvPr id="303" name="Shape 303"/>
        <p:cNvGrpSpPr/>
        <p:nvPr/>
      </p:nvGrpSpPr>
      <p:grpSpPr>
        <a:xfrm>
          <a:off x="0" y="0"/>
          <a:ext cx="0" cy="0"/>
          <a:chOff x="0" y="0"/>
          <a:chExt cx="0" cy="0"/>
        </a:xfrm>
      </p:grpSpPr>
      <p:sp>
        <p:nvSpPr>
          <p:cNvPr id="304" name="Google Shape;304;p9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5" name="Google Shape;305;p9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6" name="Google Shape;306;p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7" name="Google Shape;307;p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8" name="Google Shape;308;p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Tylko tytuł">
    <p:spTree>
      <p:nvGrpSpPr>
        <p:cNvPr id="315" name="Shape 315"/>
        <p:cNvGrpSpPr/>
        <p:nvPr/>
      </p:nvGrpSpPr>
      <p:grpSpPr>
        <a:xfrm>
          <a:off x="0" y="0"/>
          <a:ext cx="0" cy="0"/>
          <a:chOff x="0" y="0"/>
          <a:chExt cx="0" cy="0"/>
        </a:xfrm>
      </p:grpSpPr>
      <p:sp>
        <p:nvSpPr>
          <p:cNvPr id="316" name="Google Shape;316;p57"/>
          <p:cNvSpPr/>
          <p:nvPr>
            <p:ph idx="2" type="pic"/>
          </p:nvPr>
        </p:nvSpPr>
        <p:spPr>
          <a:xfrm>
            <a:off x="0" y="2"/>
            <a:ext cx="12192000" cy="6857998"/>
          </a:xfrm>
          <a:prstGeom prst="rect">
            <a:avLst/>
          </a:prstGeom>
          <a:solidFill>
            <a:schemeClr val="lt1"/>
          </a:solidFill>
          <a:ln>
            <a:noFill/>
          </a:ln>
        </p:spPr>
      </p:sp>
      <p:sp>
        <p:nvSpPr>
          <p:cNvPr id="317" name="Google Shape;317;p57"/>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8" name="Google Shape;318;p57"/>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p:spTree>
      <p:nvGrpSpPr>
        <p:cNvPr id="319" name="Shape 319"/>
        <p:cNvGrpSpPr/>
        <p:nvPr/>
      </p:nvGrpSpPr>
      <p:grpSpPr>
        <a:xfrm>
          <a:off x="0" y="0"/>
          <a:ext cx="0" cy="0"/>
          <a:chOff x="0" y="0"/>
          <a:chExt cx="0" cy="0"/>
        </a:xfrm>
      </p:grpSpPr>
      <p:sp>
        <p:nvSpPr>
          <p:cNvPr id="320" name="Google Shape;320;p96"/>
          <p:cNvSpPr/>
          <p:nvPr>
            <p:ph idx="2" type="pic"/>
          </p:nvPr>
        </p:nvSpPr>
        <p:spPr>
          <a:xfrm>
            <a:off x="0" y="2"/>
            <a:ext cx="12192000" cy="6857998"/>
          </a:xfrm>
          <a:prstGeom prst="rect">
            <a:avLst/>
          </a:prstGeom>
          <a:solidFill>
            <a:schemeClr val="dk1"/>
          </a:solidFill>
          <a:ln>
            <a:noFill/>
          </a:ln>
        </p:spPr>
      </p:sp>
      <p:sp>
        <p:nvSpPr>
          <p:cNvPr id="321" name="Google Shape;321;p96"/>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2" name="Google Shape;322;p96"/>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2">
    <p:spTree>
      <p:nvGrpSpPr>
        <p:cNvPr id="323" name="Shape 323"/>
        <p:cNvGrpSpPr/>
        <p:nvPr/>
      </p:nvGrpSpPr>
      <p:grpSpPr>
        <a:xfrm>
          <a:off x="0" y="0"/>
          <a:ext cx="0" cy="0"/>
          <a:chOff x="0" y="0"/>
          <a:chExt cx="0" cy="0"/>
        </a:xfrm>
      </p:grpSpPr>
      <p:sp>
        <p:nvSpPr>
          <p:cNvPr id="324" name="Google Shape;324;p97"/>
          <p:cNvSpPr/>
          <p:nvPr/>
        </p:nvSpPr>
        <p:spPr>
          <a:xfrm>
            <a:off x="6096000" y="0"/>
            <a:ext cx="6096000" cy="685800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5" name="Google Shape;325;p97"/>
          <p:cNvSpPr txBox="1"/>
          <p:nvPr>
            <p:ph type="title"/>
          </p:nvPr>
        </p:nvSpPr>
        <p:spPr>
          <a:xfrm>
            <a:off x="493986" y="365125"/>
            <a:ext cx="5002924"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6" name="Google Shape;326;p97"/>
          <p:cNvSpPr txBox="1"/>
          <p:nvPr>
            <p:ph idx="1" type="body"/>
          </p:nvPr>
        </p:nvSpPr>
        <p:spPr>
          <a:xfrm>
            <a:off x="6558454"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27" name="Google Shape;327;p97"/>
          <p:cNvSpPr txBox="1"/>
          <p:nvPr>
            <p:ph idx="2" type="body"/>
          </p:nvPr>
        </p:nvSpPr>
        <p:spPr>
          <a:xfrm>
            <a:off x="493986"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28" name="Google Shape;328;p97"/>
          <p:cNvSpPr/>
          <p:nvPr>
            <p:ph idx="3" type="pic"/>
          </p:nvPr>
        </p:nvSpPr>
        <p:spPr>
          <a:xfrm>
            <a:off x="6096000" y="2"/>
            <a:ext cx="6096000" cy="2232056"/>
          </a:xfrm>
          <a:prstGeom prst="rect">
            <a:avLst/>
          </a:prstGeom>
          <a:noFill/>
          <a:ln>
            <a:noFill/>
          </a:ln>
        </p:spPr>
      </p:sp>
    </p:spTree>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3">
    <p:spTree>
      <p:nvGrpSpPr>
        <p:cNvPr id="329" name="Shape 329"/>
        <p:cNvGrpSpPr/>
        <p:nvPr/>
      </p:nvGrpSpPr>
      <p:grpSpPr>
        <a:xfrm>
          <a:off x="0" y="0"/>
          <a:ext cx="0" cy="0"/>
          <a:chOff x="0" y="0"/>
          <a:chExt cx="0" cy="0"/>
        </a:xfrm>
      </p:grpSpPr>
      <p:sp>
        <p:nvSpPr>
          <p:cNvPr id="330" name="Google Shape;330;p98"/>
          <p:cNvSpPr/>
          <p:nvPr/>
        </p:nvSpPr>
        <p:spPr>
          <a:xfrm>
            <a:off x="0" y="2232058"/>
            <a:ext cx="7308808" cy="4625942"/>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31" name="Google Shape;331;p98"/>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2" name="Google Shape;332;p98"/>
          <p:cNvSpPr txBox="1"/>
          <p:nvPr>
            <p:ph idx="1" type="body"/>
          </p:nvPr>
        </p:nvSpPr>
        <p:spPr>
          <a:xfrm>
            <a:off x="493986" y="2812683"/>
            <a:ext cx="6285186"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33" name="Google Shape;333;p98"/>
          <p:cNvSpPr/>
          <p:nvPr>
            <p:ph idx="2" type="pic"/>
          </p:nvPr>
        </p:nvSpPr>
        <p:spPr>
          <a:xfrm>
            <a:off x="7308808" y="2"/>
            <a:ext cx="4883192" cy="6857998"/>
          </a:xfrm>
          <a:prstGeom prst="rect">
            <a:avLst/>
          </a:prstGeom>
          <a:noFill/>
          <a:ln>
            <a:noFill/>
          </a:ln>
        </p:spPr>
      </p:sp>
    </p:spTree>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4">
    <p:spTree>
      <p:nvGrpSpPr>
        <p:cNvPr id="334" name="Shape 334"/>
        <p:cNvGrpSpPr/>
        <p:nvPr/>
      </p:nvGrpSpPr>
      <p:grpSpPr>
        <a:xfrm>
          <a:off x="0" y="0"/>
          <a:ext cx="0" cy="0"/>
          <a:chOff x="0" y="0"/>
          <a:chExt cx="0" cy="0"/>
        </a:xfrm>
      </p:grpSpPr>
      <p:sp>
        <p:nvSpPr>
          <p:cNvPr id="335" name="Google Shape;335;p99"/>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36" name="Google Shape;336;p99"/>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7" name="Google Shape;337;p99"/>
          <p:cNvSpPr txBox="1"/>
          <p:nvPr>
            <p:ph idx="1" type="body"/>
          </p:nvPr>
        </p:nvSpPr>
        <p:spPr>
          <a:xfrm>
            <a:off x="493986" y="2812683"/>
            <a:ext cx="6232635"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38" name="Google Shape;338;p99"/>
          <p:cNvSpPr/>
          <p:nvPr>
            <p:ph idx="2" type="pic"/>
          </p:nvPr>
        </p:nvSpPr>
        <p:spPr>
          <a:xfrm>
            <a:off x="7308808" y="2812683"/>
            <a:ext cx="4397054" cy="3464690"/>
          </a:xfrm>
          <a:prstGeom prst="rect">
            <a:avLst/>
          </a:prstGeom>
          <a:noFill/>
          <a:ln>
            <a:noFill/>
          </a:ln>
        </p:spPr>
      </p:sp>
    </p:spTree>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5">
    <p:spTree>
      <p:nvGrpSpPr>
        <p:cNvPr id="339" name="Shape 339"/>
        <p:cNvGrpSpPr/>
        <p:nvPr/>
      </p:nvGrpSpPr>
      <p:grpSpPr>
        <a:xfrm>
          <a:off x="0" y="0"/>
          <a:ext cx="0" cy="0"/>
          <a:chOff x="0" y="0"/>
          <a:chExt cx="0" cy="0"/>
        </a:xfrm>
      </p:grpSpPr>
      <p:sp>
        <p:nvSpPr>
          <p:cNvPr id="340" name="Google Shape;340;p100"/>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1" name="Google Shape;341;p100"/>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2" name="Google Shape;342;p100"/>
          <p:cNvSpPr txBox="1"/>
          <p:nvPr>
            <p:ph idx="1" type="body"/>
          </p:nvPr>
        </p:nvSpPr>
        <p:spPr>
          <a:xfrm>
            <a:off x="493986" y="2812683"/>
            <a:ext cx="4389207"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43" name="Google Shape;343;p100"/>
          <p:cNvSpPr/>
          <p:nvPr>
            <p:ph idx="2" type="pic"/>
          </p:nvPr>
        </p:nvSpPr>
        <p:spPr>
          <a:xfrm>
            <a:off x="5402317" y="2091559"/>
            <a:ext cx="6789683" cy="4766440"/>
          </a:xfrm>
          <a:prstGeom prst="rect">
            <a:avLst/>
          </a:prstGeom>
          <a:noFill/>
          <a:ln>
            <a:noFill/>
          </a:ln>
        </p:spPr>
      </p:sp>
    </p:spTree>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6">
    <p:spTree>
      <p:nvGrpSpPr>
        <p:cNvPr id="344" name="Shape 344"/>
        <p:cNvGrpSpPr/>
        <p:nvPr/>
      </p:nvGrpSpPr>
      <p:grpSpPr>
        <a:xfrm>
          <a:off x="0" y="0"/>
          <a:ext cx="0" cy="0"/>
          <a:chOff x="0" y="0"/>
          <a:chExt cx="0" cy="0"/>
        </a:xfrm>
      </p:grpSpPr>
      <p:sp>
        <p:nvSpPr>
          <p:cNvPr id="345" name="Google Shape;345;p101"/>
          <p:cNvSpPr/>
          <p:nvPr/>
        </p:nvSpPr>
        <p:spPr>
          <a:xfrm>
            <a:off x="-1" y="1690688"/>
            <a:ext cx="7724309" cy="280774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6" name="Google Shape;346;p101"/>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7" name="Google Shape;347;p101"/>
          <p:cNvSpPr txBox="1"/>
          <p:nvPr>
            <p:ph idx="1" type="body"/>
          </p:nvPr>
        </p:nvSpPr>
        <p:spPr>
          <a:xfrm>
            <a:off x="493986" y="2280745"/>
            <a:ext cx="6285186" cy="221768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48" name="Google Shape;348;p101"/>
          <p:cNvSpPr/>
          <p:nvPr>
            <p:ph idx="2" type="pic"/>
          </p:nvPr>
        </p:nvSpPr>
        <p:spPr>
          <a:xfrm>
            <a:off x="7724308" y="538222"/>
            <a:ext cx="3981554" cy="5775767"/>
          </a:xfrm>
          <a:prstGeom prst="rect">
            <a:avLst/>
          </a:prstGeom>
          <a:noFill/>
          <a:ln>
            <a:noFill/>
          </a:ln>
        </p:spPr>
      </p:sp>
      <p:sp>
        <p:nvSpPr>
          <p:cNvPr id="349" name="Google Shape;349;p101"/>
          <p:cNvSpPr txBox="1"/>
          <p:nvPr>
            <p:ph idx="3" type="body"/>
          </p:nvPr>
        </p:nvSpPr>
        <p:spPr>
          <a:xfrm>
            <a:off x="493986" y="4824248"/>
            <a:ext cx="6285186" cy="145312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7">
    <p:spTree>
      <p:nvGrpSpPr>
        <p:cNvPr id="350" name="Shape 350"/>
        <p:cNvGrpSpPr/>
        <p:nvPr/>
      </p:nvGrpSpPr>
      <p:grpSpPr>
        <a:xfrm>
          <a:off x="0" y="0"/>
          <a:ext cx="0" cy="0"/>
          <a:chOff x="0" y="0"/>
          <a:chExt cx="0" cy="0"/>
        </a:xfrm>
      </p:grpSpPr>
      <p:sp>
        <p:nvSpPr>
          <p:cNvPr id="351" name="Google Shape;351;p102"/>
          <p:cNvSpPr/>
          <p:nvPr>
            <p:ph idx="2" type="pic"/>
          </p:nvPr>
        </p:nvSpPr>
        <p:spPr>
          <a:xfrm>
            <a:off x="7308808" y="2"/>
            <a:ext cx="4883192" cy="6857998"/>
          </a:xfrm>
          <a:prstGeom prst="rect">
            <a:avLst/>
          </a:prstGeom>
          <a:noFill/>
          <a:ln>
            <a:noFill/>
          </a:ln>
        </p:spPr>
      </p:sp>
      <p:sp>
        <p:nvSpPr>
          <p:cNvPr id="352" name="Google Shape;352;p102"/>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3" name="Google Shape;353;p102"/>
          <p:cNvSpPr txBox="1"/>
          <p:nvPr>
            <p:ph idx="1" type="body"/>
          </p:nvPr>
        </p:nvSpPr>
        <p:spPr>
          <a:xfrm>
            <a:off x="493986" y="1690688"/>
            <a:ext cx="6285186" cy="458668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54" name="Google Shape;354;p102"/>
          <p:cNvSpPr/>
          <p:nvPr/>
        </p:nvSpPr>
        <p:spPr>
          <a:xfrm>
            <a:off x="10098212" y="476421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55" name="Google Shape;355;p102"/>
          <p:cNvSpPr txBox="1"/>
          <p:nvPr>
            <p:ph idx="3" type="body"/>
          </p:nvPr>
        </p:nvSpPr>
        <p:spPr>
          <a:xfrm>
            <a:off x="10098212" y="4764211"/>
            <a:ext cx="2093788"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8">
    <p:spTree>
      <p:nvGrpSpPr>
        <p:cNvPr id="356" name="Shape 356"/>
        <p:cNvGrpSpPr/>
        <p:nvPr/>
      </p:nvGrpSpPr>
      <p:grpSpPr>
        <a:xfrm>
          <a:off x="0" y="0"/>
          <a:ext cx="0" cy="0"/>
          <a:chOff x="0" y="0"/>
          <a:chExt cx="0" cy="0"/>
        </a:xfrm>
      </p:grpSpPr>
      <p:sp>
        <p:nvSpPr>
          <p:cNvPr id="357" name="Google Shape;357;p103"/>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8" name="Google Shape;358;p103"/>
          <p:cNvSpPr txBox="1"/>
          <p:nvPr>
            <p:ph idx="1" type="body"/>
          </p:nvPr>
        </p:nvSpPr>
        <p:spPr>
          <a:xfrm>
            <a:off x="493985" y="1690688"/>
            <a:ext cx="3894081" cy="4612492"/>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59" name="Google Shape;359;p103"/>
          <p:cNvSpPr/>
          <p:nvPr>
            <p:ph idx="2" type="pic"/>
          </p:nvPr>
        </p:nvSpPr>
        <p:spPr>
          <a:xfrm>
            <a:off x="4758955" y="1690686"/>
            <a:ext cx="2093788" cy="2518706"/>
          </a:xfrm>
          <a:prstGeom prst="rect">
            <a:avLst/>
          </a:prstGeom>
          <a:noFill/>
          <a:ln>
            <a:noFill/>
          </a:ln>
        </p:spPr>
      </p:sp>
      <p:sp>
        <p:nvSpPr>
          <p:cNvPr id="360" name="Google Shape;360;p103"/>
          <p:cNvSpPr/>
          <p:nvPr/>
        </p:nvSpPr>
        <p:spPr>
          <a:xfrm>
            <a:off x="4758956" y="4209394"/>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61" name="Google Shape;361;p103"/>
          <p:cNvSpPr txBox="1"/>
          <p:nvPr>
            <p:ph idx="3" type="body"/>
          </p:nvPr>
        </p:nvSpPr>
        <p:spPr>
          <a:xfrm>
            <a:off x="4758956" y="4209393"/>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62" name="Google Shape;362;p103"/>
          <p:cNvSpPr/>
          <p:nvPr>
            <p:ph idx="4" type="pic"/>
          </p:nvPr>
        </p:nvSpPr>
        <p:spPr>
          <a:xfrm>
            <a:off x="7223631" y="1690685"/>
            <a:ext cx="2093788" cy="2518706"/>
          </a:xfrm>
          <a:prstGeom prst="rect">
            <a:avLst/>
          </a:prstGeom>
          <a:noFill/>
          <a:ln>
            <a:noFill/>
          </a:ln>
        </p:spPr>
      </p:sp>
      <p:sp>
        <p:nvSpPr>
          <p:cNvPr id="363" name="Google Shape;363;p103"/>
          <p:cNvSpPr/>
          <p:nvPr/>
        </p:nvSpPr>
        <p:spPr>
          <a:xfrm>
            <a:off x="7223632" y="4209393"/>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64" name="Google Shape;364;p103"/>
          <p:cNvSpPr txBox="1"/>
          <p:nvPr>
            <p:ph idx="5" type="body"/>
          </p:nvPr>
        </p:nvSpPr>
        <p:spPr>
          <a:xfrm>
            <a:off x="7223632" y="4209392"/>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65" name="Google Shape;365;p103"/>
          <p:cNvSpPr/>
          <p:nvPr>
            <p:ph idx="6" type="pic"/>
          </p:nvPr>
        </p:nvSpPr>
        <p:spPr>
          <a:xfrm>
            <a:off x="9688307" y="1690684"/>
            <a:ext cx="2093788" cy="2518706"/>
          </a:xfrm>
          <a:prstGeom prst="rect">
            <a:avLst/>
          </a:prstGeom>
          <a:noFill/>
          <a:ln>
            <a:noFill/>
          </a:ln>
        </p:spPr>
      </p:sp>
      <p:sp>
        <p:nvSpPr>
          <p:cNvPr id="366" name="Google Shape;366;p103"/>
          <p:cNvSpPr/>
          <p:nvPr/>
        </p:nvSpPr>
        <p:spPr>
          <a:xfrm>
            <a:off x="9688308" y="420939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67" name="Google Shape;367;p103"/>
          <p:cNvSpPr txBox="1"/>
          <p:nvPr>
            <p:ph idx="7" type="body"/>
          </p:nvPr>
        </p:nvSpPr>
        <p:spPr>
          <a:xfrm>
            <a:off x="9688308" y="4209391"/>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9">
    <p:spTree>
      <p:nvGrpSpPr>
        <p:cNvPr id="368" name="Shape 368"/>
        <p:cNvGrpSpPr/>
        <p:nvPr/>
      </p:nvGrpSpPr>
      <p:grpSpPr>
        <a:xfrm>
          <a:off x="0" y="0"/>
          <a:ext cx="0" cy="0"/>
          <a:chOff x="0" y="0"/>
          <a:chExt cx="0" cy="0"/>
        </a:xfrm>
      </p:grpSpPr>
      <p:sp>
        <p:nvSpPr>
          <p:cNvPr id="369" name="Google Shape;369;p104"/>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0" name="Google Shape;370;p104"/>
          <p:cNvSpPr/>
          <p:nvPr/>
        </p:nvSpPr>
        <p:spPr>
          <a:xfrm>
            <a:off x="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71" name="Google Shape;371;p104"/>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72" name="Google Shape;372;p104"/>
          <p:cNvSpPr/>
          <p:nvPr/>
        </p:nvSpPr>
        <p:spPr>
          <a:xfrm>
            <a:off x="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73" name="Google Shape;373;p104"/>
          <p:cNvSpPr txBox="1"/>
          <p:nvPr>
            <p:ph idx="2" type="body"/>
          </p:nvPr>
        </p:nvSpPr>
        <p:spPr>
          <a:xfrm>
            <a:off x="0"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74" name="Google Shape;374;p104"/>
          <p:cNvSpPr/>
          <p:nvPr/>
        </p:nvSpPr>
        <p:spPr>
          <a:xfrm>
            <a:off x="3044811"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75" name="Google Shape;375;p104"/>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76" name="Google Shape;376;p104"/>
          <p:cNvSpPr/>
          <p:nvPr/>
        </p:nvSpPr>
        <p:spPr>
          <a:xfrm>
            <a:off x="6089622"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77" name="Google Shape;377;p104"/>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78" name="Google Shape;378;p104"/>
          <p:cNvSpPr/>
          <p:nvPr/>
        </p:nvSpPr>
        <p:spPr>
          <a:xfrm>
            <a:off x="912687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79" name="Google Shape;379;p104"/>
          <p:cNvSpPr txBox="1"/>
          <p:nvPr>
            <p:ph idx="5" type="body"/>
          </p:nvPr>
        </p:nvSpPr>
        <p:spPr>
          <a:xfrm>
            <a:off x="9159943" y="4267874"/>
            <a:ext cx="3032057"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80" name="Google Shape;380;p104"/>
          <p:cNvSpPr/>
          <p:nvPr/>
        </p:nvSpPr>
        <p:spPr>
          <a:xfrm>
            <a:off x="3040680"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81" name="Google Shape;381;p104"/>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82" name="Google Shape;382;p104"/>
          <p:cNvSpPr/>
          <p:nvPr/>
        </p:nvSpPr>
        <p:spPr>
          <a:xfrm>
            <a:off x="608549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83" name="Google Shape;383;p104"/>
          <p:cNvSpPr txBox="1"/>
          <p:nvPr>
            <p:ph idx="7" type="body"/>
          </p:nvPr>
        </p:nvSpPr>
        <p:spPr>
          <a:xfrm>
            <a:off x="6098246"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84" name="Google Shape;384;p104"/>
          <p:cNvSpPr/>
          <p:nvPr/>
        </p:nvSpPr>
        <p:spPr>
          <a:xfrm>
            <a:off x="9143059"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85" name="Google Shape;385;p104"/>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0">
    <p:spTree>
      <p:nvGrpSpPr>
        <p:cNvPr id="386" name="Shape 386"/>
        <p:cNvGrpSpPr/>
        <p:nvPr/>
      </p:nvGrpSpPr>
      <p:grpSpPr>
        <a:xfrm>
          <a:off x="0" y="0"/>
          <a:ext cx="0" cy="0"/>
          <a:chOff x="0" y="0"/>
          <a:chExt cx="0" cy="0"/>
        </a:xfrm>
      </p:grpSpPr>
      <p:sp>
        <p:nvSpPr>
          <p:cNvPr id="387" name="Google Shape;387;p105"/>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8" name="Google Shape;388;p105"/>
          <p:cNvSpPr/>
          <p:nvPr/>
        </p:nvSpPr>
        <p:spPr>
          <a:xfrm>
            <a:off x="0"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89" name="Google Shape;389;p105"/>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0" name="Google Shape;390;p105"/>
          <p:cNvSpPr/>
          <p:nvPr/>
        </p:nvSpPr>
        <p:spPr>
          <a:xfrm>
            <a:off x="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91" name="Google Shape;391;p105"/>
          <p:cNvSpPr txBox="1"/>
          <p:nvPr>
            <p:ph idx="2" type="body"/>
          </p:nvPr>
        </p:nvSpPr>
        <p:spPr>
          <a:xfrm>
            <a:off x="0"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2" name="Google Shape;392;p105"/>
          <p:cNvSpPr/>
          <p:nvPr/>
        </p:nvSpPr>
        <p:spPr>
          <a:xfrm>
            <a:off x="3044811"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93" name="Google Shape;393;p105"/>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4" name="Google Shape;394;p105"/>
          <p:cNvSpPr/>
          <p:nvPr/>
        </p:nvSpPr>
        <p:spPr>
          <a:xfrm>
            <a:off x="6089622"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95" name="Google Shape;395;p105"/>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6" name="Google Shape;396;p105"/>
          <p:cNvSpPr/>
          <p:nvPr/>
        </p:nvSpPr>
        <p:spPr>
          <a:xfrm>
            <a:off x="9134998"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97" name="Google Shape;397;p105"/>
          <p:cNvSpPr txBox="1"/>
          <p:nvPr>
            <p:ph idx="5" type="body"/>
          </p:nvPr>
        </p:nvSpPr>
        <p:spPr>
          <a:xfrm>
            <a:off x="9147189"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8" name="Google Shape;398;p105"/>
          <p:cNvSpPr/>
          <p:nvPr/>
        </p:nvSpPr>
        <p:spPr>
          <a:xfrm>
            <a:off x="3040680"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99" name="Google Shape;399;p105"/>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00" name="Google Shape;400;p105"/>
          <p:cNvSpPr/>
          <p:nvPr/>
        </p:nvSpPr>
        <p:spPr>
          <a:xfrm>
            <a:off x="608549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01" name="Google Shape;401;p105"/>
          <p:cNvSpPr txBox="1"/>
          <p:nvPr>
            <p:ph idx="7" type="body"/>
          </p:nvPr>
        </p:nvSpPr>
        <p:spPr>
          <a:xfrm>
            <a:off x="6098246"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02" name="Google Shape;402;p105"/>
          <p:cNvSpPr/>
          <p:nvPr/>
        </p:nvSpPr>
        <p:spPr>
          <a:xfrm>
            <a:off x="9143059"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03" name="Google Shape;403;p105"/>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1">
    <p:bg>
      <p:bgPr>
        <a:solidFill>
          <a:srgbClr val="FF003C"/>
        </a:solidFill>
      </p:bgPr>
    </p:bg>
    <p:spTree>
      <p:nvGrpSpPr>
        <p:cNvPr id="404" name="Shape 404"/>
        <p:cNvGrpSpPr/>
        <p:nvPr/>
      </p:nvGrpSpPr>
      <p:grpSpPr>
        <a:xfrm>
          <a:off x="0" y="0"/>
          <a:ext cx="0" cy="0"/>
          <a:chOff x="0" y="0"/>
          <a:chExt cx="0" cy="0"/>
        </a:xfrm>
      </p:grpSpPr>
      <p:sp>
        <p:nvSpPr>
          <p:cNvPr id="405" name="Google Shape;405;p106"/>
          <p:cNvSpPr txBox="1"/>
          <p:nvPr>
            <p:ph type="title"/>
          </p:nvPr>
        </p:nvSpPr>
        <p:spPr>
          <a:xfrm>
            <a:off x="493985" y="365125"/>
            <a:ext cx="8912773" cy="265134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406" name="Google Shape;406;p106"/>
          <p:cNvPicPr preferRelativeResize="0"/>
          <p:nvPr/>
        </p:nvPicPr>
        <p:blipFill rotWithShape="1">
          <a:blip r:embed="rId2">
            <a:alphaModFix/>
          </a:blip>
          <a:srcRect b="0" l="0" r="0" t="0"/>
          <a:stretch/>
        </p:blipFill>
        <p:spPr>
          <a:xfrm>
            <a:off x="0" y="3296126"/>
            <a:ext cx="12192000" cy="3062253"/>
          </a:xfrm>
          <a:prstGeom prst="rect">
            <a:avLst/>
          </a:prstGeom>
          <a:noFill/>
          <a:ln>
            <a:noFill/>
          </a:ln>
        </p:spPr>
      </p:pic>
    </p:spTree>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407" name="Shape 407"/>
        <p:cNvGrpSpPr/>
        <p:nvPr/>
      </p:nvGrpSpPr>
      <p:grpSpPr>
        <a:xfrm>
          <a:off x="0" y="0"/>
          <a:ext cx="0" cy="0"/>
          <a:chOff x="0" y="0"/>
          <a:chExt cx="0" cy="0"/>
        </a:xfrm>
      </p:grpSpPr>
      <p:sp>
        <p:nvSpPr>
          <p:cNvPr id="408" name="Google Shape;408;p10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9" name="Google Shape;409;p10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10" name="Google Shape;410;p1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1" name="Google Shape;411;p1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2" name="Google Shape;412;p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główek sekcji" type="secHead">
  <p:cSld name="SECTION_HEADER">
    <p:spTree>
      <p:nvGrpSpPr>
        <p:cNvPr id="413" name="Shape 413"/>
        <p:cNvGrpSpPr/>
        <p:nvPr/>
      </p:nvGrpSpPr>
      <p:grpSpPr>
        <a:xfrm>
          <a:off x="0" y="0"/>
          <a:ext cx="0" cy="0"/>
          <a:chOff x="0" y="0"/>
          <a:chExt cx="0" cy="0"/>
        </a:xfrm>
      </p:grpSpPr>
      <p:sp>
        <p:nvSpPr>
          <p:cNvPr id="414" name="Google Shape;414;p10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5" name="Google Shape;415;p10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16" name="Google Shape;416;p1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7" name="Google Shape;417;p1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8" name="Google Shape;418;p1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wa elementy zawartości" type="twoObj">
  <p:cSld name="TWO_OBJECTS">
    <p:spTree>
      <p:nvGrpSpPr>
        <p:cNvPr id="419" name="Shape 419"/>
        <p:cNvGrpSpPr/>
        <p:nvPr/>
      </p:nvGrpSpPr>
      <p:grpSpPr>
        <a:xfrm>
          <a:off x="0" y="0"/>
          <a:ext cx="0" cy="0"/>
          <a:chOff x="0" y="0"/>
          <a:chExt cx="0" cy="0"/>
        </a:xfrm>
      </p:grpSpPr>
      <p:sp>
        <p:nvSpPr>
          <p:cNvPr id="420" name="Google Shape;420;p10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1" name="Google Shape;421;p10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2" name="Google Shape;422;p10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3" name="Google Shape;423;p1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4" name="Google Shape;424;p1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5" name="Google Shape;425;p1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ównanie" type="twoTxTwoObj">
  <p:cSld name="TWO_OBJECTS_WITH_TEXT">
    <p:spTree>
      <p:nvGrpSpPr>
        <p:cNvPr id="426" name="Shape 426"/>
        <p:cNvGrpSpPr/>
        <p:nvPr/>
      </p:nvGrpSpPr>
      <p:grpSpPr>
        <a:xfrm>
          <a:off x="0" y="0"/>
          <a:ext cx="0" cy="0"/>
          <a:chOff x="0" y="0"/>
          <a:chExt cx="0" cy="0"/>
        </a:xfrm>
      </p:grpSpPr>
      <p:sp>
        <p:nvSpPr>
          <p:cNvPr id="427" name="Google Shape;427;p1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8" name="Google Shape;428;p1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29" name="Google Shape;429;p1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0" name="Google Shape;430;p1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1" name="Google Shape;431;p1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2" name="Google Shape;432;p1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3" name="Google Shape;433;p1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4" name="Google Shape;434;p1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wartość z podpisem" type="objTx">
  <p:cSld name="OBJECT_WITH_CAPTION_TEXT">
    <p:spTree>
      <p:nvGrpSpPr>
        <p:cNvPr id="435" name="Shape 435"/>
        <p:cNvGrpSpPr/>
        <p:nvPr/>
      </p:nvGrpSpPr>
      <p:grpSpPr>
        <a:xfrm>
          <a:off x="0" y="0"/>
          <a:ext cx="0" cy="0"/>
          <a:chOff x="0" y="0"/>
          <a:chExt cx="0" cy="0"/>
        </a:xfrm>
      </p:grpSpPr>
      <p:sp>
        <p:nvSpPr>
          <p:cNvPr id="436" name="Google Shape;436;p1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7" name="Google Shape;437;p11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38" name="Google Shape;438;p11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39" name="Google Shape;439;p1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0" name="Google Shape;440;p1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1" name="Google Shape;441;p1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az z podpisem" type="picTx">
  <p:cSld name="PICTURE_WITH_CAPTION_TEXT">
    <p:spTree>
      <p:nvGrpSpPr>
        <p:cNvPr id="442" name="Shape 442"/>
        <p:cNvGrpSpPr/>
        <p:nvPr/>
      </p:nvGrpSpPr>
      <p:grpSpPr>
        <a:xfrm>
          <a:off x="0" y="0"/>
          <a:ext cx="0" cy="0"/>
          <a:chOff x="0" y="0"/>
          <a:chExt cx="0" cy="0"/>
        </a:xfrm>
      </p:grpSpPr>
      <p:sp>
        <p:nvSpPr>
          <p:cNvPr id="443" name="Google Shape;443;p1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4" name="Google Shape;444;p112"/>
          <p:cNvSpPr/>
          <p:nvPr>
            <p:ph idx="2" type="pic"/>
          </p:nvPr>
        </p:nvSpPr>
        <p:spPr>
          <a:xfrm>
            <a:off x="5183188" y="987425"/>
            <a:ext cx="6172200" cy="4873625"/>
          </a:xfrm>
          <a:prstGeom prst="rect">
            <a:avLst/>
          </a:prstGeom>
          <a:noFill/>
          <a:ln>
            <a:noFill/>
          </a:ln>
        </p:spPr>
      </p:sp>
      <p:sp>
        <p:nvSpPr>
          <p:cNvPr id="445" name="Google Shape;445;p11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46" name="Google Shape;446;p1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7" name="Google Shape;447;p1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8" name="Google Shape;448;p1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tekst pionowy" type="vertTx">
  <p:cSld name="VERTICAL_TEXT">
    <p:spTree>
      <p:nvGrpSpPr>
        <p:cNvPr id="449" name="Shape 449"/>
        <p:cNvGrpSpPr/>
        <p:nvPr/>
      </p:nvGrpSpPr>
      <p:grpSpPr>
        <a:xfrm>
          <a:off x="0" y="0"/>
          <a:ext cx="0" cy="0"/>
          <a:chOff x="0" y="0"/>
          <a:chExt cx="0" cy="0"/>
        </a:xfrm>
      </p:grpSpPr>
      <p:sp>
        <p:nvSpPr>
          <p:cNvPr id="450" name="Google Shape;450;p1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1" name="Google Shape;451;p11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2" name="Google Shape;452;p1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3" name="Google Shape;453;p1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4" name="Google Shape;454;p1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pionowy i tekst" type="vertTitleAndTx">
  <p:cSld name="VERTICAL_TITLE_AND_VERTICAL_TEXT">
    <p:spTree>
      <p:nvGrpSpPr>
        <p:cNvPr id="455" name="Shape 455"/>
        <p:cNvGrpSpPr/>
        <p:nvPr/>
      </p:nvGrpSpPr>
      <p:grpSpPr>
        <a:xfrm>
          <a:off x="0" y="0"/>
          <a:ext cx="0" cy="0"/>
          <a:chOff x="0" y="0"/>
          <a:chExt cx="0" cy="0"/>
        </a:xfrm>
      </p:grpSpPr>
      <p:sp>
        <p:nvSpPr>
          <p:cNvPr id="456" name="Google Shape;456;p11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7" name="Google Shape;457;p11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8" name="Google Shape;458;p1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9" name="Google Shape;459;p1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0" name="Google Shape;460;p1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Tylko tytuł">
    <p:spTree>
      <p:nvGrpSpPr>
        <p:cNvPr id="467" name="Shape 467"/>
        <p:cNvGrpSpPr/>
        <p:nvPr/>
      </p:nvGrpSpPr>
      <p:grpSpPr>
        <a:xfrm>
          <a:off x="0" y="0"/>
          <a:ext cx="0" cy="0"/>
          <a:chOff x="0" y="0"/>
          <a:chExt cx="0" cy="0"/>
        </a:xfrm>
      </p:grpSpPr>
      <p:sp>
        <p:nvSpPr>
          <p:cNvPr id="468" name="Google Shape;468;p59"/>
          <p:cNvSpPr/>
          <p:nvPr>
            <p:ph idx="2" type="pic"/>
          </p:nvPr>
        </p:nvSpPr>
        <p:spPr>
          <a:xfrm>
            <a:off x="0" y="2"/>
            <a:ext cx="12192000" cy="6857998"/>
          </a:xfrm>
          <a:prstGeom prst="rect">
            <a:avLst/>
          </a:prstGeom>
          <a:solidFill>
            <a:schemeClr val="lt1"/>
          </a:solidFill>
          <a:ln>
            <a:noFill/>
          </a:ln>
        </p:spPr>
      </p:sp>
      <p:sp>
        <p:nvSpPr>
          <p:cNvPr id="469" name="Google Shape;469;p59"/>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0" name="Google Shape;470;p59"/>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p:spTree>
      <p:nvGrpSpPr>
        <p:cNvPr id="471" name="Shape 471"/>
        <p:cNvGrpSpPr/>
        <p:nvPr/>
      </p:nvGrpSpPr>
      <p:grpSpPr>
        <a:xfrm>
          <a:off x="0" y="0"/>
          <a:ext cx="0" cy="0"/>
          <a:chOff x="0" y="0"/>
          <a:chExt cx="0" cy="0"/>
        </a:xfrm>
      </p:grpSpPr>
      <p:sp>
        <p:nvSpPr>
          <p:cNvPr id="472" name="Google Shape;472;p115"/>
          <p:cNvSpPr/>
          <p:nvPr>
            <p:ph idx="2" type="pic"/>
          </p:nvPr>
        </p:nvSpPr>
        <p:spPr>
          <a:xfrm>
            <a:off x="0" y="2"/>
            <a:ext cx="12192000" cy="6857998"/>
          </a:xfrm>
          <a:prstGeom prst="rect">
            <a:avLst/>
          </a:prstGeom>
          <a:solidFill>
            <a:schemeClr val="dk1"/>
          </a:solidFill>
          <a:ln>
            <a:noFill/>
          </a:ln>
        </p:spPr>
      </p:sp>
      <p:sp>
        <p:nvSpPr>
          <p:cNvPr id="473" name="Google Shape;473;p115"/>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4" name="Google Shape;474;p115"/>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2">
    <p:spTree>
      <p:nvGrpSpPr>
        <p:cNvPr id="475" name="Shape 475"/>
        <p:cNvGrpSpPr/>
        <p:nvPr/>
      </p:nvGrpSpPr>
      <p:grpSpPr>
        <a:xfrm>
          <a:off x="0" y="0"/>
          <a:ext cx="0" cy="0"/>
          <a:chOff x="0" y="0"/>
          <a:chExt cx="0" cy="0"/>
        </a:xfrm>
      </p:grpSpPr>
      <p:sp>
        <p:nvSpPr>
          <p:cNvPr id="476" name="Google Shape;476;p116"/>
          <p:cNvSpPr/>
          <p:nvPr/>
        </p:nvSpPr>
        <p:spPr>
          <a:xfrm>
            <a:off x="6096000" y="0"/>
            <a:ext cx="6096000" cy="685800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77" name="Google Shape;477;p116"/>
          <p:cNvSpPr txBox="1"/>
          <p:nvPr>
            <p:ph type="title"/>
          </p:nvPr>
        </p:nvSpPr>
        <p:spPr>
          <a:xfrm>
            <a:off x="493986" y="365125"/>
            <a:ext cx="5002924"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8" name="Google Shape;478;p116"/>
          <p:cNvSpPr txBox="1"/>
          <p:nvPr>
            <p:ph idx="1" type="body"/>
          </p:nvPr>
        </p:nvSpPr>
        <p:spPr>
          <a:xfrm>
            <a:off x="6558454"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79" name="Google Shape;479;p116"/>
          <p:cNvSpPr txBox="1"/>
          <p:nvPr>
            <p:ph idx="2" type="body"/>
          </p:nvPr>
        </p:nvSpPr>
        <p:spPr>
          <a:xfrm>
            <a:off x="493986"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80" name="Google Shape;480;p116"/>
          <p:cNvSpPr/>
          <p:nvPr>
            <p:ph idx="3" type="pic"/>
          </p:nvPr>
        </p:nvSpPr>
        <p:spPr>
          <a:xfrm>
            <a:off x="6096000" y="2"/>
            <a:ext cx="6096000" cy="2232056"/>
          </a:xfrm>
          <a:prstGeom prst="rect">
            <a:avLst/>
          </a:prstGeom>
          <a:noFill/>
          <a:ln>
            <a:noFill/>
          </a:ln>
        </p:spPr>
      </p:sp>
    </p:spTree>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3">
    <p:spTree>
      <p:nvGrpSpPr>
        <p:cNvPr id="481" name="Shape 481"/>
        <p:cNvGrpSpPr/>
        <p:nvPr/>
      </p:nvGrpSpPr>
      <p:grpSpPr>
        <a:xfrm>
          <a:off x="0" y="0"/>
          <a:ext cx="0" cy="0"/>
          <a:chOff x="0" y="0"/>
          <a:chExt cx="0" cy="0"/>
        </a:xfrm>
      </p:grpSpPr>
      <p:sp>
        <p:nvSpPr>
          <p:cNvPr id="482" name="Google Shape;482;p117"/>
          <p:cNvSpPr/>
          <p:nvPr/>
        </p:nvSpPr>
        <p:spPr>
          <a:xfrm>
            <a:off x="0" y="2232058"/>
            <a:ext cx="7308808" cy="4625942"/>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83" name="Google Shape;483;p117"/>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4" name="Google Shape;484;p117"/>
          <p:cNvSpPr txBox="1"/>
          <p:nvPr>
            <p:ph idx="1" type="body"/>
          </p:nvPr>
        </p:nvSpPr>
        <p:spPr>
          <a:xfrm>
            <a:off x="493986" y="2812683"/>
            <a:ext cx="6285186"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85" name="Google Shape;485;p117"/>
          <p:cNvSpPr/>
          <p:nvPr>
            <p:ph idx="2" type="pic"/>
          </p:nvPr>
        </p:nvSpPr>
        <p:spPr>
          <a:xfrm>
            <a:off x="7308808" y="2"/>
            <a:ext cx="4883192" cy="6857998"/>
          </a:xfrm>
          <a:prstGeom prst="rect">
            <a:avLst/>
          </a:prstGeom>
          <a:noFill/>
          <a:ln>
            <a:noFill/>
          </a:ln>
        </p:spPr>
      </p:sp>
    </p:spTree>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4">
    <p:spTree>
      <p:nvGrpSpPr>
        <p:cNvPr id="486" name="Shape 486"/>
        <p:cNvGrpSpPr/>
        <p:nvPr/>
      </p:nvGrpSpPr>
      <p:grpSpPr>
        <a:xfrm>
          <a:off x="0" y="0"/>
          <a:ext cx="0" cy="0"/>
          <a:chOff x="0" y="0"/>
          <a:chExt cx="0" cy="0"/>
        </a:xfrm>
      </p:grpSpPr>
      <p:sp>
        <p:nvSpPr>
          <p:cNvPr id="487" name="Google Shape;487;p118"/>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88" name="Google Shape;488;p118"/>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9" name="Google Shape;489;p118"/>
          <p:cNvSpPr txBox="1"/>
          <p:nvPr>
            <p:ph idx="1" type="body"/>
          </p:nvPr>
        </p:nvSpPr>
        <p:spPr>
          <a:xfrm>
            <a:off x="493986" y="2812683"/>
            <a:ext cx="6232635"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90" name="Google Shape;490;p118"/>
          <p:cNvSpPr/>
          <p:nvPr>
            <p:ph idx="2" type="pic"/>
          </p:nvPr>
        </p:nvSpPr>
        <p:spPr>
          <a:xfrm>
            <a:off x="7308808" y="2812683"/>
            <a:ext cx="4397054" cy="3464690"/>
          </a:xfrm>
          <a:prstGeom prst="rect">
            <a:avLst/>
          </a:prstGeom>
          <a:noFill/>
          <a:ln>
            <a:noFill/>
          </a:ln>
        </p:spPr>
      </p:sp>
    </p:spTree>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5">
    <p:spTree>
      <p:nvGrpSpPr>
        <p:cNvPr id="491" name="Shape 491"/>
        <p:cNvGrpSpPr/>
        <p:nvPr/>
      </p:nvGrpSpPr>
      <p:grpSpPr>
        <a:xfrm>
          <a:off x="0" y="0"/>
          <a:ext cx="0" cy="0"/>
          <a:chOff x="0" y="0"/>
          <a:chExt cx="0" cy="0"/>
        </a:xfrm>
      </p:grpSpPr>
      <p:sp>
        <p:nvSpPr>
          <p:cNvPr id="492" name="Google Shape;492;p119"/>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93" name="Google Shape;493;p119"/>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4" name="Google Shape;494;p119"/>
          <p:cNvSpPr txBox="1"/>
          <p:nvPr>
            <p:ph idx="1" type="body"/>
          </p:nvPr>
        </p:nvSpPr>
        <p:spPr>
          <a:xfrm>
            <a:off x="493986" y="2812683"/>
            <a:ext cx="4389207"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95" name="Google Shape;495;p119"/>
          <p:cNvSpPr/>
          <p:nvPr>
            <p:ph idx="2" type="pic"/>
          </p:nvPr>
        </p:nvSpPr>
        <p:spPr>
          <a:xfrm>
            <a:off x="5402317" y="2091559"/>
            <a:ext cx="6789683" cy="4766440"/>
          </a:xfrm>
          <a:prstGeom prst="rect">
            <a:avLst/>
          </a:prstGeom>
          <a:noFill/>
          <a:ln>
            <a:noFill/>
          </a:ln>
        </p:spPr>
      </p:sp>
    </p:spTree>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6">
    <p:spTree>
      <p:nvGrpSpPr>
        <p:cNvPr id="496" name="Shape 496"/>
        <p:cNvGrpSpPr/>
        <p:nvPr/>
      </p:nvGrpSpPr>
      <p:grpSpPr>
        <a:xfrm>
          <a:off x="0" y="0"/>
          <a:ext cx="0" cy="0"/>
          <a:chOff x="0" y="0"/>
          <a:chExt cx="0" cy="0"/>
        </a:xfrm>
      </p:grpSpPr>
      <p:sp>
        <p:nvSpPr>
          <p:cNvPr id="497" name="Google Shape;497;p120"/>
          <p:cNvSpPr/>
          <p:nvPr/>
        </p:nvSpPr>
        <p:spPr>
          <a:xfrm>
            <a:off x="-1" y="1690688"/>
            <a:ext cx="7724309" cy="280774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98" name="Google Shape;498;p120"/>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9" name="Google Shape;499;p120"/>
          <p:cNvSpPr txBox="1"/>
          <p:nvPr>
            <p:ph idx="1" type="body"/>
          </p:nvPr>
        </p:nvSpPr>
        <p:spPr>
          <a:xfrm>
            <a:off x="493986" y="2280745"/>
            <a:ext cx="6285186" cy="221768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00" name="Google Shape;500;p120"/>
          <p:cNvSpPr/>
          <p:nvPr>
            <p:ph idx="2" type="pic"/>
          </p:nvPr>
        </p:nvSpPr>
        <p:spPr>
          <a:xfrm>
            <a:off x="7724308" y="538222"/>
            <a:ext cx="3981554" cy="5775767"/>
          </a:xfrm>
          <a:prstGeom prst="rect">
            <a:avLst/>
          </a:prstGeom>
          <a:noFill/>
          <a:ln>
            <a:noFill/>
          </a:ln>
        </p:spPr>
      </p:sp>
      <p:sp>
        <p:nvSpPr>
          <p:cNvPr id="501" name="Google Shape;501;p120"/>
          <p:cNvSpPr txBox="1"/>
          <p:nvPr>
            <p:ph idx="3" type="body"/>
          </p:nvPr>
        </p:nvSpPr>
        <p:spPr>
          <a:xfrm>
            <a:off x="493986" y="4824248"/>
            <a:ext cx="6285186" cy="145312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7">
    <p:spTree>
      <p:nvGrpSpPr>
        <p:cNvPr id="502" name="Shape 502"/>
        <p:cNvGrpSpPr/>
        <p:nvPr/>
      </p:nvGrpSpPr>
      <p:grpSpPr>
        <a:xfrm>
          <a:off x="0" y="0"/>
          <a:ext cx="0" cy="0"/>
          <a:chOff x="0" y="0"/>
          <a:chExt cx="0" cy="0"/>
        </a:xfrm>
      </p:grpSpPr>
      <p:sp>
        <p:nvSpPr>
          <p:cNvPr id="503" name="Google Shape;503;p121"/>
          <p:cNvSpPr/>
          <p:nvPr>
            <p:ph idx="2" type="pic"/>
          </p:nvPr>
        </p:nvSpPr>
        <p:spPr>
          <a:xfrm>
            <a:off x="7308808" y="2"/>
            <a:ext cx="4883192" cy="6857998"/>
          </a:xfrm>
          <a:prstGeom prst="rect">
            <a:avLst/>
          </a:prstGeom>
          <a:noFill/>
          <a:ln>
            <a:noFill/>
          </a:ln>
        </p:spPr>
      </p:sp>
      <p:sp>
        <p:nvSpPr>
          <p:cNvPr id="504" name="Google Shape;504;p121"/>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5" name="Google Shape;505;p121"/>
          <p:cNvSpPr txBox="1"/>
          <p:nvPr>
            <p:ph idx="1" type="body"/>
          </p:nvPr>
        </p:nvSpPr>
        <p:spPr>
          <a:xfrm>
            <a:off x="493986" y="1690688"/>
            <a:ext cx="6285186" cy="458668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06" name="Google Shape;506;p121"/>
          <p:cNvSpPr/>
          <p:nvPr/>
        </p:nvSpPr>
        <p:spPr>
          <a:xfrm>
            <a:off x="10098212" y="476421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07" name="Google Shape;507;p121"/>
          <p:cNvSpPr txBox="1"/>
          <p:nvPr>
            <p:ph idx="3" type="body"/>
          </p:nvPr>
        </p:nvSpPr>
        <p:spPr>
          <a:xfrm>
            <a:off x="10098212" y="4764211"/>
            <a:ext cx="2093788"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8">
    <p:spTree>
      <p:nvGrpSpPr>
        <p:cNvPr id="508" name="Shape 508"/>
        <p:cNvGrpSpPr/>
        <p:nvPr/>
      </p:nvGrpSpPr>
      <p:grpSpPr>
        <a:xfrm>
          <a:off x="0" y="0"/>
          <a:ext cx="0" cy="0"/>
          <a:chOff x="0" y="0"/>
          <a:chExt cx="0" cy="0"/>
        </a:xfrm>
      </p:grpSpPr>
      <p:sp>
        <p:nvSpPr>
          <p:cNvPr id="509" name="Google Shape;509;p122"/>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0" name="Google Shape;510;p122"/>
          <p:cNvSpPr txBox="1"/>
          <p:nvPr>
            <p:ph idx="1" type="body"/>
          </p:nvPr>
        </p:nvSpPr>
        <p:spPr>
          <a:xfrm>
            <a:off x="493985" y="1690688"/>
            <a:ext cx="3894081" cy="4612492"/>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11" name="Google Shape;511;p122"/>
          <p:cNvSpPr/>
          <p:nvPr>
            <p:ph idx="2" type="pic"/>
          </p:nvPr>
        </p:nvSpPr>
        <p:spPr>
          <a:xfrm>
            <a:off x="4758955" y="1690686"/>
            <a:ext cx="2093788" cy="2518706"/>
          </a:xfrm>
          <a:prstGeom prst="rect">
            <a:avLst/>
          </a:prstGeom>
          <a:noFill/>
          <a:ln>
            <a:noFill/>
          </a:ln>
        </p:spPr>
      </p:sp>
      <p:sp>
        <p:nvSpPr>
          <p:cNvPr id="512" name="Google Shape;512;p122"/>
          <p:cNvSpPr/>
          <p:nvPr/>
        </p:nvSpPr>
        <p:spPr>
          <a:xfrm>
            <a:off x="4758956" y="4209394"/>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13" name="Google Shape;513;p122"/>
          <p:cNvSpPr txBox="1"/>
          <p:nvPr>
            <p:ph idx="3" type="body"/>
          </p:nvPr>
        </p:nvSpPr>
        <p:spPr>
          <a:xfrm>
            <a:off x="4758956" y="4209393"/>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14" name="Google Shape;514;p122"/>
          <p:cNvSpPr/>
          <p:nvPr>
            <p:ph idx="4" type="pic"/>
          </p:nvPr>
        </p:nvSpPr>
        <p:spPr>
          <a:xfrm>
            <a:off x="7223631" y="1690685"/>
            <a:ext cx="2093788" cy="2518706"/>
          </a:xfrm>
          <a:prstGeom prst="rect">
            <a:avLst/>
          </a:prstGeom>
          <a:noFill/>
          <a:ln>
            <a:noFill/>
          </a:ln>
        </p:spPr>
      </p:sp>
      <p:sp>
        <p:nvSpPr>
          <p:cNvPr id="515" name="Google Shape;515;p122"/>
          <p:cNvSpPr/>
          <p:nvPr/>
        </p:nvSpPr>
        <p:spPr>
          <a:xfrm>
            <a:off x="7223632" y="4209393"/>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16" name="Google Shape;516;p122"/>
          <p:cNvSpPr txBox="1"/>
          <p:nvPr>
            <p:ph idx="5" type="body"/>
          </p:nvPr>
        </p:nvSpPr>
        <p:spPr>
          <a:xfrm>
            <a:off x="7223632" y="4209392"/>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17" name="Google Shape;517;p122"/>
          <p:cNvSpPr/>
          <p:nvPr>
            <p:ph idx="6" type="pic"/>
          </p:nvPr>
        </p:nvSpPr>
        <p:spPr>
          <a:xfrm>
            <a:off x="9688307" y="1690684"/>
            <a:ext cx="2093788" cy="2518706"/>
          </a:xfrm>
          <a:prstGeom prst="rect">
            <a:avLst/>
          </a:prstGeom>
          <a:noFill/>
          <a:ln>
            <a:noFill/>
          </a:ln>
        </p:spPr>
      </p:sp>
      <p:sp>
        <p:nvSpPr>
          <p:cNvPr id="518" name="Google Shape;518;p122"/>
          <p:cNvSpPr/>
          <p:nvPr/>
        </p:nvSpPr>
        <p:spPr>
          <a:xfrm>
            <a:off x="9688308" y="420939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19" name="Google Shape;519;p122"/>
          <p:cNvSpPr txBox="1"/>
          <p:nvPr>
            <p:ph idx="7" type="body"/>
          </p:nvPr>
        </p:nvSpPr>
        <p:spPr>
          <a:xfrm>
            <a:off x="9688308" y="4209391"/>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9">
    <p:spTree>
      <p:nvGrpSpPr>
        <p:cNvPr id="520" name="Shape 520"/>
        <p:cNvGrpSpPr/>
        <p:nvPr/>
      </p:nvGrpSpPr>
      <p:grpSpPr>
        <a:xfrm>
          <a:off x="0" y="0"/>
          <a:ext cx="0" cy="0"/>
          <a:chOff x="0" y="0"/>
          <a:chExt cx="0" cy="0"/>
        </a:xfrm>
      </p:grpSpPr>
      <p:sp>
        <p:nvSpPr>
          <p:cNvPr id="521" name="Google Shape;521;p123"/>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2" name="Google Shape;522;p123"/>
          <p:cNvSpPr/>
          <p:nvPr/>
        </p:nvSpPr>
        <p:spPr>
          <a:xfrm>
            <a:off x="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23" name="Google Shape;523;p123"/>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24" name="Google Shape;524;p123"/>
          <p:cNvSpPr/>
          <p:nvPr/>
        </p:nvSpPr>
        <p:spPr>
          <a:xfrm>
            <a:off x="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25" name="Google Shape;525;p123"/>
          <p:cNvSpPr txBox="1"/>
          <p:nvPr>
            <p:ph idx="2" type="body"/>
          </p:nvPr>
        </p:nvSpPr>
        <p:spPr>
          <a:xfrm>
            <a:off x="0"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26" name="Google Shape;526;p123"/>
          <p:cNvSpPr/>
          <p:nvPr/>
        </p:nvSpPr>
        <p:spPr>
          <a:xfrm>
            <a:off x="3044811"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27" name="Google Shape;527;p123"/>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28" name="Google Shape;528;p123"/>
          <p:cNvSpPr/>
          <p:nvPr/>
        </p:nvSpPr>
        <p:spPr>
          <a:xfrm>
            <a:off x="6089622"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29" name="Google Shape;529;p123"/>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30" name="Google Shape;530;p123"/>
          <p:cNvSpPr/>
          <p:nvPr/>
        </p:nvSpPr>
        <p:spPr>
          <a:xfrm>
            <a:off x="912687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1" name="Google Shape;531;p123"/>
          <p:cNvSpPr txBox="1"/>
          <p:nvPr>
            <p:ph idx="5" type="body"/>
          </p:nvPr>
        </p:nvSpPr>
        <p:spPr>
          <a:xfrm>
            <a:off x="9159943" y="4267874"/>
            <a:ext cx="3032057"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32" name="Google Shape;532;p123"/>
          <p:cNvSpPr/>
          <p:nvPr/>
        </p:nvSpPr>
        <p:spPr>
          <a:xfrm>
            <a:off x="3040680"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3" name="Google Shape;533;p123"/>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34" name="Google Shape;534;p123"/>
          <p:cNvSpPr/>
          <p:nvPr/>
        </p:nvSpPr>
        <p:spPr>
          <a:xfrm>
            <a:off x="608549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5" name="Google Shape;535;p123"/>
          <p:cNvSpPr txBox="1"/>
          <p:nvPr>
            <p:ph idx="7" type="body"/>
          </p:nvPr>
        </p:nvSpPr>
        <p:spPr>
          <a:xfrm>
            <a:off x="6098246"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36" name="Google Shape;536;p123"/>
          <p:cNvSpPr/>
          <p:nvPr/>
        </p:nvSpPr>
        <p:spPr>
          <a:xfrm>
            <a:off x="9143059"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7" name="Google Shape;537;p123"/>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0">
    <p:spTree>
      <p:nvGrpSpPr>
        <p:cNvPr id="538" name="Shape 538"/>
        <p:cNvGrpSpPr/>
        <p:nvPr/>
      </p:nvGrpSpPr>
      <p:grpSpPr>
        <a:xfrm>
          <a:off x="0" y="0"/>
          <a:ext cx="0" cy="0"/>
          <a:chOff x="0" y="0"/>
          <a:chExt cx="0" cy="0"/>
        </a:xfrm>
      </p:grpSpPr>
      <p:sp>
        <p:nvSpPr>
          <p:cNvPr id="539" name="Google Shape;539;p124"/>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0" name="Google Shape;540;p124"/>
          <p:cNvSpPr/>
          <p:nvPr/>
        </p:nvSpPr>
        <p:spPr>
          <a:xfrm>
            <a:off x="0"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1" name="Google Shape;541;p124"/>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42" name="Google Shape;542;p124"/>
          <p:cNvSpPr/>
          <p:nvPr/>
        </p:nvSpPr>
        <p:spPr>
          <a:xfrm>
            <a:off x="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3" name="Google Shape;543;p124"/>
          <p:cNvSpPr txBox="1"/>
          <p:nvPr>
            <p:ph idx="2" type="body"/>
          </p:nvPr>
        </p:nvSpPr>
        <p:spPr>
          <a:xfrm>
            <a:off x="0"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44" name="Google Shape;544;p124"/>
          <p:cNvSpPr/>
          <p:nvPr/>
        </p:nvSpPr>
        <p:spPr>
          <a:xfrm>
            <a:off x="3044811"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5" name="Google Shape;545;p124"/>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46" name="Google Shape;546;p124"/>
          <p:cNvSpPr/>
          <p:nvPr/>
        </p:nvSpPr>
        <p:spPr>
          <a:xfrm>
            <a:off x="6089622"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7" name="Google Shape;547;p124"/>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48" name="Google Shape;548;p124"/>
          <p:cNvSpPr/>
          <p:nvPr/>
        </p:nvSpPr>
        <p:spPr>
          <a:xfrm>
            <a:off x="9134998"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9" name="Google Shape;549;p124"/>
          <p:cNvSpPr txBox="1"/>
          <p:nvPr>
            <p:ph idx="5" type="body"/>
          </p:nvPr>
        </p:nvSpPr>
        <p:spPr>
          <a:xfrm>
            <a:off x="9147189"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50" name="Google Shape;550;p124"/>
          <p:cNvSpPr/>
          <p:nvPr/>
        </p:nvSpPr>
        <p:spPr>
          <a:xfrm>
            <a:off x="3040680"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1" name="Google Shape;551;p124"/>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52" name="Google Shape;552;p124"/>
          <p:cNvSpPr/>
          <p:nvPr/>
        </p:nvSpPr>
        <p:spPr>
          <a:xfrm>
            <a:off x="608549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3" name="Google Shape;553;p124"/>
          <p:cNvSpPr txBox="1"/>
          <p:nvPr>
            <p:ph idx="7" type="body"/>
          </p:nvPr>
        </p:nvSpPr>
        <p:spPr>
          <a:xfrm>
            <a:off x="6098246"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54" name="Google Shape;554;p124"/>
          <p:cNvSpPr/>
          <p:nvPr/>
        </p:nvSpPr>
        <p:spPr>
          <a:xfrm>
            <a:off x="9143059"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5" name="Google Shape;555;p124"/>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1">
    <p:bg>
      <p:bgPr>
        <a:solidFill>
          <a:srgbClr val="FF003C"/>
        </a:solidFill>
      </p:bgPr>
    </p:bg>
    <p:spTree>
      <p:nvGrpSpPr>
        <p:cNvPr id="556" name="Shape 556"/>
        <p:cNvGrpSpPr/>
        <p:nvPr/>
      </p:nvGrpSpPr>
      <p:grpSpPr>
        <a:xfrm>
          <a:off x="0" y="0"/>
          <a:ext cx="0" cy="0"/>
          <a:chOff x="0" y="0"/>
          <a:chExt cx="0" cy="0"/>
        </a:xfrm>
      </p:grpSpPr>
      <p:sp>
        <p:nvSpPr>
          <p:cNvPr id="557" name="Google Shape;557;p125"/>
          <p:cNvSpPr txBox="1"/>
          <p:nvPr>
            <p:ph type="title"/>
          </p:nvPr>
        </p:nvSpPr>
        <p:spPr>
          <a:xfrm>
            <a:off x="493985" y="365125"/>
            <a:ext cx="8912773" cy="265134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558" name="Google Shape;558;p125"/>
          <p:cNvPicPr preferRelativeResize="0"/>
          <p:nvPr/>
        </p:nvPicPr>
        <p:blipFill rotWithShape="1">
          <a:blip r:embed="rId2">
            <a:alphaModFix/>
          </a:blip>
          <a:srcRect b="0" l="0" r="0" t="0"/>
          <a:stretch/>
        </p:blipFill>
        <p:spPr>
          <a:xfrm>
            <a:off x="0" y="3296126"/>
            <a:ext cx="12192000" cy="3062253"/>
          </a:xfrm>
          <a:prstGeom prst="rect">
            <a:avLst/>
          </a:prstGeom>
          <a:noFill/>
          <a:ln>
            <a:noFill/>
          </a:ln>
        </p:spPr>
      </p:pic>
    </p:spTree>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559" name="Shape 559"/>
        <p:cNvGrpSpPr/>
        <p:nvPr/>
      </p:nvGrpSpPr>
      <p:grpSpPr>
        <a:xfrm>
          <a:off x="0" y="0"/>
          <a:ext cx="0" cy="0"/>
          <a:chOff x="0" y="0"/>
          <a:chExt cx="0" cy="0"/>
        </a:xfrm>
      </p:grpSpPr>
      <p:sp>
        <p:nvSpPr>
          <p:cNvPr id="560" name="Google Shape;560;p12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1" name="Google Shape;561;p12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62" name="Google Shape;562;p1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3" name="Google Shape;563;p1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4" name="Google Shape;564;p1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główek sekcji" type="secHead">
  <p:cSld name="SECTION_HEADER">
    <p:spTree>
      <p:nvGrpSpPr>
        <p:cNvPr id="565" name="Shape 565"/>
        <p:cNvGrpSpPr/>
        <p:nvPr/>
      </p:nvGrpSpPr>
      <p:grpSpPr>
        <a:xfrm>
          <a:off x="0" y="0"/>
          <a:ext cx="0" cy="0"/>
          <a:chOff x="0" y="0"/>
          <a:chExt cx="0" cy="0"/>
        </a:xfrm>
      </p:grpSpPr>
      <p:sp>
        <p:nvSpPr>
          <p:cNvPr id="566" name="Google Shape;566;p12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7" name="Google Shape;567;p12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68" name="Google Shape;568;p1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9" name="Google Shape;569;p1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0" name="Google Shape;570;p1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wa elementy zawartości" type="twoObj">
  <p:cSld name="TWO_OBJECTS">
    <p:spTree>
      <p:nvGrpSpPr>
        <p:cNvPr id="571" name="Shape 571"/>
        <p:cNvGrpSpPr/>
        <p:nvPr/>
      </p:nvGrpSpPr>
      <p:grpSpPr>
        <a:xfrm>
          <a:off x="0" y="0"/>
          <a:ext cx="0" cy="0"/>
          <a:chOff x="0" y="0"/>
          <a:chExt cx="0" cy="0"/>
        </a:xfrm>
      </p:grpSpPr>
      <p:sp>
        <p:nvSpPr>
          <p:cNvPr id="572" name="Google Shape;572;p1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3" name="Google Shape;573;p12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4" name="Google Shape;574;p12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5" name="Google Shape;575;p1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6" name="Google Shape;576;p1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7" name="Google Shape;577;p1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ównanie" type="twoTxTwoObj">
  <p:cSld name="TWO_OBJECTS_WITH_TEXT">
    <p:spTree>
      <p:nvGrpSpPr>
        <p:cNvPr id="578" name="Shape 578"/>
        <p:cNvGrpSpPr/>
        <p:nvPr/>
      </p:nvGrpSpPr>
      <p:grpSpPr>
        <a:xfrm>
          <a:off x="0" y="0"/>
          <a:ext cx="0" cy="0"/>
          <a:chOff x="0" y="0"/>
          <a:chExt cx="0" cy="0"/>
        </a:xfrm>
      </p:grpSpPr>
      <p:sp>
        <p:nvSpPr>
          <p:cNvPr id="579" name="Google Shape;579;p12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0" name="Google Shape;580;p12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81" name="Google Shape;581;p12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2" name="Google Shape;582;p12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83" name="Google Shape;583;p12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4" name="Google Shape;584;p1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5" name="Google Shape;585;p1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6" name="Google Shape;586;p1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wartość z podpisem" type="objTx">
  <p:cSld name="OBJECT_WITH_CAPTION_TEXT">
    <p:spTree>
      <p:nvGrpSpPr>
        <p:cNvPr id="587" name="Shape 587"/>
        <p:cNvGrpSpPr/>
        <p:nvPr/>
      </p:nvGrpSpPr>
      <p:grpSpPr>
        <a:xfrm>
          <a:off x="0" y="0"/>
          <a:ext cx="0" cy="0"/>
          <a:chOff x="0" y="0"/>
          <a:chExt cx="0" cy="0"/>
        </a:xfrm>
      </p:grpSpPr>
      <p:sp>
        <p:nvSpPr>
          <p:cNvPr id="588" name="Google Shape;588;p13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9" name="Google Shape;589;p13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90" name="Google Shape;590;p13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91" name="Google Shape;591;p1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2" name="Google Shape;592;p1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3" name="Google Shape;593;p1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az z podpisem" type="picTx">
  <p:cSld name="PICTURE_WITH_CAPTION_TEXT">
    <p:spTree>
      <p:nvGrpSpPr>
        <p:cNvPr id="594" name="Shape 594"/>
        <p:cNvGrpSpPr/>
        <p:nvPr/>
      </p:nvGrpSpPr>
      <p:grpSpPr>
        <a:xfrm>
          <a:off x="0" y="0"/>
          <a:ext cx="0" cy="0"/>
          <a:chOff x="0" y="0"/>
          <a:chExt cx="0" cy="0"/>
        </a:xfrm>
      </p:grpSpPr>
      <p:sp>
        <p:nvSpPr>
          <p:cNvPr id="595" name="Google Shape;595;p13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6" name="Google Shape;596;p131"/>
          <p:cNvSpPr/>
          <p:nvPr>
            <p:ph idx="2" type="pic"/>
          </p:nvPr>
        </p:nvSpPr>
        <p:spPr>
          <a:xfrm>
            <a:off x="5183188" y="987425"/>
            <a:ext cx="6172200" cy="4873625"/>
          </a:xfrm>
          <a:prstGeom prst="rect">
            <a:avLst/>
          </a:prstGeom>
          <a:noFill/>
          <a:ln>
            <a:noFill/>
          </a:ln>
        </p:spPr>
      </p:sp>
      <p:sp>
        <p:nvSpPr>
          <p:cNvPr id="597" name="Google Shape;597;p13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98" name="Google Shape;598;p1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9" name="Google Shape;599;p1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0" name="Google Shape;600;p1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tekst pionowy" type="vertTx">
  <p:cSld name="VERTICAL_TEXT">
    <p:spTree>
      <p:nvGrpSpPr>
        <p:cNvPr id="601" name="Shape 601"/>
        <p:cNvGrpSpPr/>
        <p:nvPr/>
      </p:nvGrpSpPr>
      <p:grpSpPr>
        <a:xfrm>
          <a:off x="0" y="0"/>
          <a:ext cx="0" cy="0"/>
          <a:chOff x="0" y="0"/>
          <a:chExt cx="0" cy="0"/>
        </a:xfrm>
      </p:grpSpPr>
      <p:sp>
        <p:nvSpPr>
          <p:cNvPr id="602" name="Google Shape;602;p1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3" name="Google Shape;603;p13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4" name="Google Shape;604;p1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5" name="Google Shape;605;p1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6" name="Google Shape;606;p1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pionowy i tekst" type="vertTitleAndTx">
  <p:cSld name="VERTICAL_TITLE_AND_VERTICAL_TEXT">
    <p:spTree>
      <p:nvGrpSpPr>
        <p:cNvPr id="607" name="Shape 607"/>
        <p:cNvGrpSpPr/>
        <p:nvPr/>
      </p:nvGrpSpPr>
      <p:grpSpPr>
        <a:xfrm>
          <a:off x="0" y="0"/>
          <a:ext cx="0" cy="0"/>
          <a:chOff x="0" y="0"/>
          <a:chExt cx="0" cy="0"/>
        </a:xfrm>
      </p:grpSpPr>
      <p:sp>
        <p:nvSpPr>
          <p:cNvPr id="608" name="Google Shape;608;p13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9" name="Google Shape;609;p13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0" name="Google Shape;610;p1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1" name="Google Shape;611;p1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2" name="Google Shape;612;p1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Tylko tytuł">
    <p:spTree>
      <p:nvGrpSpPr>
        <p:cNvPr id="619" name="Shape 619"/>
        <p:cNvGrpSpPr/>
        <p:nvPr/>
      </p:nvGrpSpPr>
      <p:grpSpPr>
        <a:xfrm>
          <a:off x="0" y="0"/>
          <a:ext cx="0" cy="0"/>
          <a:chOff x="0" y="0"/>
          <a:chExt cx="0" cy="0"/>
        </a:xfrm>
      </p:grpSpPr>
      <p:sp>
        <p:nvSpPr>
          <p:cNvPr id="620" name="Google Shape;620;p61"/>
          <p:cNvSpPr/>
          <p:nvPr>
            <p:ph idx="2" type="pic"/>
          </p:nvPr>
        </p:nvSpPr>
        <p:spPr>
          <a:xfrm>
            <a:off x="0" y="2"/>
            <a:ext cx="12192000" cy="6857998"/>
          </a:xfrm>
          <a:prstGeom prst="rect">
            <a:avLst/>
          </a:prstGeom>
          <a:solidFill>
            <a:schemeClr val="lt1"/>
          </a:solidFill>
          <a:ln>
            <a:noFill/>
          </a:ln>
        </p:spPr>
      </p:sp>
      <p:sp>
        <p:nvSpPr>
          <p:cNvPr id="621" name="Google Shape;621;p61"/>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2" name="Google Shape;622;p61"/>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p:spTree>
      <p:nvGrpSpPr>
        <p:cNvPr id="623" name="Shape 623"/>
        <p:cNvGrpSpPr/>
        <p:nvPr/>
      </p:nvGrpSpPr>
      <p:grpSpPr>
        <a:xfrm>
          <a:off x="0" y="0"/>
          <a:ext cx="0" cy="0"/>
          <a:chOff x="0" y="0"/>
          <a:chExt cx="0" cy="0"/>
        </a:xfrm>
      </p:grpSpPr>
      <p:sp>
        <p:nvSpPr>
          <p:cNvPr id="624" name="Google Shape;624;p134"/>
          <p:cNvSpPr/>
          <p:nvPr>
            <p:ph idx="2" type="pic"/>
          </p:nvPr>
        </p:nvSpPr>
        <p:spPr>
          <a:xfrm>
            <a:off x="0" y="2"/>
            <a:ext cx="12192000" cy="6857998"/>
          </a:xfrm>
          <a:prstGeom prst="rect">
            <a:avLst/>
          </a:prstGeom>
          <a:solidFill>
            <a:schemeClr val="dk1"/>
          </a:solidFill>
          <a:ln>
            <a:noFill/>
          </a:ln>
        </p:spPr>
      </p:sp>
      <p:sp>
        <p:nvSpPr>
          <p:cNvPr id="625" name="Google Shape;625;p134"/>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6" name="Google Shape;626;p134"/>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2">
    <p:spTree>
      <p:nvGrpSpPr>
        <p:cNvPr id="627" name="Shape 627"/>
        <p:cNvGrpSpPr/>
        <p:nvPr/>
      </p:nvGrpSpPr>
      <p:grpSpPr>
        <a:xfrm>
          <a:off x="0" y="0"/>
          <a:ext cx="0" cy="0"/>
          <a:chOff x="0" y="0"/>
          <a:chExt cx="0" cy="0"/>
        </a:xfrm>
      </p:grpSpPr>
      <p:sp>
        <p:nvSpPr>
          <p:cNvPr id="628" name="Google Shape;628;p135"/>
          <p:cNvSpPr/>
          <p:nvPr/>
        </p:nvSpPr>
        <p:spPr>
          <a:xfrm>
            <a:off x="6096000" y="0"/>
            <a:ext cx="6096000" cy="685800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29" name="Google Shape;629;p135"/>
          <p:cNvSpPr txBox="1"/>
          <p:nvPr>
            <p:ph type="title"/>
          </p:nvPr>
        </p:nvSpPr>
        <p:spPr>
          <a:xfrm>
            <a:off x="493986" y="365125"/>
            <a:ext cx="5002924"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0" name="Google Shape;630;p135"/>
          <p:cNvSpPr txBox="1"/>
          <p:nvPr>
            <p:ph idx="1" type="body"/>
          </p:nvPr>
        </p:nvSpPr>
        <p:spPr>
          <a:xfrm>
            <a:off x="6558454"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1" name="Google Shape;631;p135"/>
          <p:cNvSpPr txBox="1"/>
          <p:nvPr>
            <p:ph idx="2" type="body"/>
          </p:nvPr>
        </p:nvSpPr>
        <p:spPr>
          <a:xfrm>
            <a:off x="493986"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2" name="Google Shape;632;p135"/>
          <p:cNvSpPr/>
          <p:nvPr>
            <p:ph idx="3" type="pic"/>
          </p:nvPr>
        </p:nvSpPr>
        <p:spPr>
          <a:xfrm>
            <a:off x="6096000" y="2"/>
            <a:ext cx="6096000" cy="2232056"/>
          </a:xfrm>
          <a:prstGeom prst="rect">
            <a:avLst/>
          </a:prstGeom>
          <a:noFill/>
          <a:ln>
            <a:noFill/>
          </a:ln>
        </p:spPr>
      </p:sp>
    </p:spTree>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3">
    <p:spTree>
      <p:nvGrpSpPr>
        <p:cNvPr id="633" name="Shape 633"/>
        <p:cNvGrpSpPr/>
        <p:nvPr/>
      </p:nvGrpSpPr>
      <p:grpSpPr>
        <a:xfrm>
          <a:off x="0" y="0"/>
          <a:ext cx="0" cy="0"/>
          <a:chOff x="0" y="0"/>
          <a:chExt cx="0" cy="0"/>
        </a:xfrm>
      </p:grpSpPr>
      <p:sp>
        <p:nvSpPr>
          <p:cNvPr id="634" name="Google Shape;634;p136"/>
          <p:cNvSpPr/>
          <p:nvPr/>
        </p:nvSpPr>
        <p:spPr>
          <a:xfrm>
            <a:off x="0" y="2232058"/>
            <a:ext cx="7308808" cy="4625942"/>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35" name="Google Shape;635;p136"/>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6" name="Google Shape;636;p136"/>
          <p:cNvSpPr txBox="1"/>
          <p:nvPr>
            <p:ph idx="1" type="body"/>
          </p:nvPr>
        </p:nvSpPr>
        <p:spPr>
          <a:xfrm>
            <a:off x="493986" y="2812683"/>
            <a:ext cx="6285186"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7" name="Google Shape;637;p136"/>
          <p:cNvSpPr/>
          <p:nvPr>
            <p:ph idx="2" type="pic"/>
          </p:nvPr>
        </p:nvSpPr>
        <p:spPr>
          <a:xfrm>
            <a:off x="7308808" y="2"/>
            <a:ext cx="4883192" cy="6857998"/>
          </a:xfrm>
          <a:prstGeom prst="rect">
            <a:avLst/>
          </a:prstGeom>
          <a:noFill/>
          <a:ln>
            <a:noFill/>
          </a:ln>
        </p:spPr>
      </p:sp>
    </p:spTree>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4">
    <p:spTree>
      <p:nvGrpSpPr>
        <p:cNvPr id="638" name="Shape 638"/>
        <p:cNvGrpSpPr/>
        <p:nvPr/>
      </p:nvGrpSpPr>
      <p:grpSpPr>
        <a:xfrm>
          <a:off x="0" y="0"/>
          <a:ext cx="0" cy="0"/>
          <a:chOff x="0" y="0"/>
          <a:chExt cx="0" cy="0"/>
        </a:xfrm>
      </p:grpSpPr>
      <p:sp>
        <p:nvSpPr>
          <p:cNvPr id="639" name="Google Shape;639;p137"/>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40" name="Google Shape;640;p137"/>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1" name="Google Shape;641;p137"/>
          <p:cNvSpPr txBox="1"/>
          <p:nvPr>
            <p:ph idx="1" type="body"/>
          </p:nvPr>
        </p:nvSpPr>
        <p:spPr>
          <a:xfrm>
            <a:off x="493986" y="2812683"/>
            <a:ext cx="6232635"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2" name="Google Shape;642;p137"/>
          <p:cNvSpPr/>
          <p:nvPr>
            <p:ph idx="2" type="pic"/>
          </p:nvPr>
        </p:nvSpPr>
        <p:spPr>
          <a:xfrm>
            <a:off x="7308808" y="2812683"/>
            <a:ext cx="4397054" cy="3464690"/>
          </a:xfrm>
          <a:prstGeom prst="rect">
            <a:avLst/>
          </a:prstGeom>
          <a:noFill/>
          <a:ln>
            <a:noFill/>
          </a:ln>
        </p:spPr>
      </p:sp>
    </p:spTree>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5">
    <p:spTree>
      <p:nvGrpSpPr>
        <p:cNvPr id="643" name="Shape 643"/>
        <p:cNvGrpSpPr/>
        <p:nvPr/>
      </p:nvGrpSpPr>
      <p:grpSpPr>
        <a:xfrm>
          <a:off x="0" y="0"/>
          <a:ext cx="0" cy="0"/>
          <a:chOff x="0" y="0"/>
          <a:chExt cx="0" cy="0"/>
        </a:xfrm>
      </p:grpSpPr>
      <p:sp>
        <p:nvSpPr>
          <p:cNvPr id="644" name="Google Shape;644;p138"/>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45" name="Google Shape;645;p138"/>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6" name="Google Shape;646;p138"/>
          <p:cNvSpPr txBox="1"/>
          <p:nvPr>
            <p:ph idx="1" type="body"/>
          </p:nvPr>
        </p:nvSpPr>
        <p:spPr>
          <a:xfrm>
            <a:off x="493986" y="2812683"/>
            <a:ext cx="4389207"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7" name="Google Shape;647;p138"/>
          <p:cNvSpPr/>
          <p:nvPr>
            <p:ph idx="2" type="pic"/>
          </p:nvPr>
        </p:nvSpPr>
        <p:spPr>
          <a:xfrm>
            <a:off x="5402317" y="2091559"/>
            <a:ext cx="6789683" cy="4766440"/>
          </a:xfrm>
          <a:prstGeom prst="rect">
            <a:avLst/>
          </a:prstGeom>
          <a:noFill/>
          <a:ln>
            <a:noFill/>
          </a:ln>
        </p:spPr>
      </p:sp>
    </p:spTree>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6">
    <p:spTree>
      <p:nvGrpSpPr>
        <p:cNvPr id="648" name="Shape 648"/>
        <p:cNvGrpSpPr/>
        <p:nvPr/>
      </p:nvGrpSpPr>
      <p:grpSpPr>
        <a:xfrm>
          <a:off x="0" y="0"/>
          <a:ext cx="0" cy="0"/>
          <a:chOff x="0" y="0"/>
          <a:chExt cx="0" cy="0"/>
        </a:xfrm>
      </p:grpSpPr>
      <p:sp>
        <p:nvSpPr>
          <p:cNvPr id="649" name="Google Shape;649;p139"/>
          <p:cNvSpPr/>
          <p:nvPr/>
        </p:nvSpPr>
        <p:spPr>
          <a:xfrm>
            <a:off x="-1" y="1690688"/>
            <a:ext cx="7724309" cy="280774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50" name="Google Shape;650;p139"/>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1" name="Google Shape;651;p139"/>
          <p:cNvSpPr txBox="1"/>
          <p:nvPr>
            <p:ph idx="1" type="body"/>
          </p:nvPr>
        </p:nvSpPr>
        <p:spPr>
          <a:xfrm>
            <a:off x="493986" y="2280745"/>
            <a:ext cx="6285186" cy="221768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52" name="Google Shape;652;p139"/>
          <p:cNvSpPr/>
          <p:nvPr>
            <p:ph idx="2" type="pic"/>
          </p:nvPr>
        </p:nvSpPr>
        <p:spPr>
          <a:xfrm>
            <a:off x="7724308" y="538222"/>
            <a:ext cx="3981554" cy="5775767"/>
          </a:xfrm>
          <a:prstGeom prst="rect">
            <a:avLst/>
          </a:prstGeom>
          <a:noFill/>
          <a:ln>
            <a:noFill/>
          </a:ln>
        </p:spPr>
      </p:sp>
      <p:sp>
        <p:nvSpPr>
          <p:cNvPr id="653" name="Google Shape;653;p139"/>
          <p:cNvSpPr txBox="1"/>
          <p:nvPr>
            <p:ph idx="3" type="body"/>
          </p:nvPr>
        </p:nvSpPr>
        <p:spPr>
          <a:xfrm>
            <a:off x="493986" y="4824248"/>
            <a:ext cx="6285186" cy="145312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7">
    <p:spTree>
      <p:nvGrpSpPr>
        <p:cNvPr id="654" name="Shape 654"/>
        <p:cNvGrpSpPr/>
        <p:nvPr/>
      </p:nvGrpSpPr>
      <p:grpSpPr>
        <a:xfrm>
          <a:off x="0" y="0"/>
          <a:ext cx="0" cy="0"/>
          <a:chOff x="0" y="0"/>
          <a:chExt cx="0" cy="0"/>
        </a:xfrm>
      </p:grpSpPr>
      <p:sp>
        <p:nvSpPr>
          <p:cNvPr id="655" name="Google Shape;655;p140"/>
          <p:cNvSpPr/>
          <p:nvPr>
            <p:ph idx="2" type="pic"/>
          </p:nvPr>
        </p:nvSpPr>
        <p:spPr>
          <a:xfrm>
            <a:off x="7308808" y="2"/>
            <a:ext cx="4883192" cy="6857998"/>
          </a:xfrm>
          <a:prstGeom prst="rect">
            <a:avLst/>
          </a:prstGeom>
          <a:noFill/>
          <a:ln>
            <a:noFill/>
          </a:ln>
        </p:spPr>
      </p:sp>
      <p:sp>
        <p:nvSpPr>
          <p:cNvPr id="656" name="Google Shape;656;p140"/>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7" name="Google Shape;657;p140"/>
          <p:cNvSpPr txBox="1"/>
          <p:nvPr>
            <p:ph idx="1" type="body"/>
          </p:nvPr>
        </p:nvSpPr>
        <p:spPr>
          <a:xfrm>
            <a:off x="493986" y="1690688"/>
            <a:ext cx="6285186" cy="458668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58" name="Google Shape;658;p140"/>
          <p:cNvSpPr/>
          <p:nvPr/>
        </p:nvSpPr>
        <p:spPr>
          <a:xfrm>
            <a:off x="10098212" y="476421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59" name="Google Shape;659;p140"/>
          <p:cNvSpPr txBox="1"/>
          <p:nvPr>
            <p:ph idx="3" type="body"/>
          </p:nvPr>
        </p:nvSpPr>
        <p:spPr>
          <a:xfrm>
            <a:off x="10098212" y="4764211"/>
            <a:ext cx="2093788"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8">
    <p:spTree>
      <p:nvGrpSpPr>
        <p:cNvPr id="660" name="Shape 660"/>
        <p:cNvGrpSpPr/>
        <p:nvPr/>
      </p:nvGrpSpPr>
      <p:grpSpPr>
        <a:xfrm>
          <a:off x="0" y="0"/>
          <a:ext cx="0" cy="0"/>
          <a:chOff x="0" y="0"/>
          <a:chExt cx="0" cy="0"/>
        </a:xfrm>
      </p:grpSpPr>
      <p:sp>
        <p:nvSpPr>
          <p:cNvPr id="661" name="Google Shape;661;p141"/>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2" name="Google Shape;662;p141"/>
          <p:cNvSpPr txBox="1"/>
          <p:nvPr>
            <p:ph idx="1" type="body"/>
          </p:nvPr>
        </p:nvSpPr>
        <p:spPr>
          <a:xfrm>
            <a:off x="493985" y="1690688"/>
            <a:ext cx="3894081" cy="4612492"/>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63" name="Google Shape;663;p141"/>
          <p:cNvSpPr/>
          <p:nvPr>
            <p:ph idx="2" type="pic"/>
          </p:nvPr>
        </p:nvSpPr>
        <p:spPr>
          <a:xfrm>
            <a:off x="4758955" y="1690686"/>
            <a:ext cx="2093788" cy="2518706"/>
          </a:xfrm>
          <a:prstGeom prst="rect">
            <a:avLst/>
          </a:prstGeom>
          <a:noFill/>
          <a:ln>
            <a:noFill/>
          </a:ln>
        </p:spPr>
      </p:sp>
      <p:sp>
        <p:nvSpPr>
          <p:cNvPr id="664" name="Google Shape;664;p141"/>
          <p:cNvSpPr/>
          <p:nvPr/>
        </p:nvSpPr>
        <p:spPr>
          <a:xfrm>
            <a:off x="4758956" y="4209394"/>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65" name="Google Shape;665;p141"/>
          <p:cNvSpPr txBox="1"/>
          <p:nvPr>
            <p:ph idx="3" type="body"/>
          </p:nvPr>
        </p:nvSpPr>
        <p:spPr>
          <a:xfrm>
            <a:off x="4758956" y="4209393"/>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66" name="Google Shape;666;p141"/>
          <p:cNvSpPr/>
          <p:nvPr>
            <p:ph idx="4" type="pic"/>
          </p:nvPr>
        </p:nvSpPr>
        <p:spPr>
          <a:xfrm>
            <a:off x="7223631" y="1690685"/>
            <a:ext cx="2093788" cy="2518706"/>
          </a:xfrm>
          <a:prstGeom prst="rect">
            <a:avLst/>
          </a:prstGeom>
          <a:noFill/>
          <a:ln>
            <a:noFill/>
          </a:ln>
        </p:spPr>
      </p:sp>
      <p:sp>
        <p:nvSpPr>
          <p:cNvPr id="667" name="Google Shape;667;p141"/>
          <p:cNvSpPr/>
          <p:nvPr/>
        </p:nvSpPr>
        <p:spPr>
          <a:xfrm>
            <a:off x="7223632" y="4209393"/>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68" name="Google Shape;668;p141"/>
          <p:cNvSpPr txBox="1"/>
          <p:nvPr>
            <p:ph idx="5" type="body"/>
          </p:nvPr>
        </p:nvSpPr>
        <p:spPr>
          <a:xfrm>
            <a:off x="7223632" y="4209392"/>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69" name="Google Shape;669;p141"/>
          <p:cNvSpPr/>
          <p:nvPr>
            <p:ph idx="6" type="pic"/>
          </p:nvPr>
        </p:nvSpPr>
        <p:spPr>
          <a:xfrm>
            <a:off x="9688307" y="1690684"/>
            <a:ext cx="2093788" cy="2518706"/>
          </a:xfrm>
          <a:prstGeom prst="rect">
            <a:avLst/>
          </a:prstGeom>
          <a:noFill/>
          <a:ln>
            <a:noFill/>
          </a:ln>
        </p:spPr>
      </p:sp>
      <p:sp>
        <p:nvSpPr>
          <p:cNvPr id="670" name="Google Shape;670;p141"/>
          <p:cNvSpPr/>
          <p:nvPr/>
        </p:nvSpPr>
        <p:spPr>
          <a:xfrm>
            <a:off x="9688308" y="420939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71" name="Google Shape;671;p141"/>
          <p:cNvSpPr txBox="1"/>
          <p:nvPr>
            <p:ph idx="7" type="body"/>
          </p:nvPr>
        </p:nvSpPr>
        <p:spPr>
          <a:xfrm>
            <a:off x="9688308" y="4209391"/>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9">
    <p:spTree>
      <p:nvGrpSpPr>
        <p:cNvPr id="672" name="Shape 672"/>
        <p:cNvGrpSpPr/>
        <p:nvPr/>
      </p:nvGrpSpPr>
      <p:grpSpPr>
        <a:xfrm>
          <a:off x="0" y="0"/>
          <a:ext cx="0" cy="0"/>
          <a:chOff x="0" y="0"/>
          <a:chExt cx="0" cy="0"/>
        </a:xfrm>
      </p:grpSpPr>
      <p:sp>
        <p:nvSpPr>
          <p:cNvPr id="673" name="Google Shape;673;p142"/>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4" name="Google Shape;674;p142"/>
          <p:cNvSpPr/>
          <p:nvPr/>
        </p:nvSpPr>
        <p:spPr>
          <a:xfrm>
            <a:off x="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75" name="Google Shape;675;p142"/>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6" name="Google Shape;676;p142"/>
          <p:cNvSpPr/>
          <p:nvPr/>
        </p:nvSpPr>
        <p:spPr>
          <a:xfrm>
            <a:off x="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77" name="Google Shape;677;p142"/>
          <p:cNvSpPr txBox="1"/>
          <p:nvPr>
            <p:ph idx="2" type="body"/>
          </p:nvPr>
        </p:nvSpPr>
        <p:spPr>
          <a:xfrm>
            <a:off x="0"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8" name="Google Shape;678;p142"/>
          <p:cNvSpPr/>
          <p:nvPr/>
        </p:nvSpPr>
        <p:spPr>
          <a:xfrm>
            <a:off x="3044811"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79" name="Google Shape;679;p142"/>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80" name="Google Shape;680;p142"/>
          <p:cNvSpPr/>
          <p:nvPr/>
        </p:nvSpPr>
        <p:spPr>
          <a:xfrm>
            <a:off x="6089622"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81" name="Google Shape;681;p142"/>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82" name="Google Shape;682;p142"/>
          <p:cNvSpPr/>
          <p:nvPr/>
        </p:nvSpPr>
        <p:spPr>
          <a:xfrm>
            <a:off x="912687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83" name="Google Shape;683;p142"/>
          <p:cNvSpPr txBox="1"/>
          <p:nvPr>
            <p:ph idx="5" type="body"/>
          </p:nvPr>
        </p:nvSpPr>
        <p:spPr>
          <a:xfrm>
            <a:off x="9159943" y="4267874"/>
            <a:ext cx="3032057"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84" name="Google Shape;684;p142"/>
          <p:cNvSpPr/>
          <p:nvPr/>
        </p:nvSpPr>
        <p:spPr>
          <a:xfrm>
            <a:off x="3040680"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85" name="Google Shape;685;p142"/>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86" name="Google Shape;686;p142"/>
          <p:cNvSpPr/>
          <p:nvPr/>
        </p:nvSpPr>
        <p:spPr>
          <a:xfrm>
            <a:off x="608549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87" name="Google Shape;687;p142"/>
          <p:cNvSpPr txBox="1"/>
          <p:nvPr>
            <p:ph idx="7" type="body"/>
          </p:nvPr>
        </p:nvSpPr>
        <p:spPr>
          <a:xfrm>
            <a:off x="6098246"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88" name="Google Shape;688;p142"/>
          <p:cNvSpPr/>
          <p:nvPr/>
        </p:nvSpPr>
        <p:spPr>
          <a:xfrm>
            <a:off x="9143059"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89" name="Google Shape;689;p142"/>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0">
    <p:spTree>
      <p:nvGrpSpPr>
        <p:cNvPr id="690" name="Shape 690"/>
        <p:cNvGrpSpPr/>
        <p:nvPr/>
      </p:nvGrpSpPr>
      <p:grpSpPr>
        <a:xfrm>
          <a:off x="0" y="0"/>
          <a:ext cx="0" cy="0"/>
          <a:chOff x="0" y="0"/>
          <a:chExt cx="0" cy="0"/>
        </a:xfrm>
      </p:grpSpPr>
      <p:sp>
        <p:nvSpPr>
          <p:cNvPr id="691" name="Google Shape;691;p143"/>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2" name="Google Shape;692;p143"/>
          <p:cNvSpPr/>
          <p:nvPr/>
        </p:nvSpPr>
        <p:spPr>
          <a:xfrm>
            <a:off x="0"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93" name="Google Shape;693;p143"/>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94" name="Google Shape;694;p143"/>
          <p:cNvSpPr/>
          <p:nvPr/>
        </p:nvSpPr>
        <p:spPr>
          <a:xfrm>
            <a:off x="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95" name="Google Shape;695;p143"/>
          <p:cNvSpPr txBox="1"/>
          <p:nvPr>
            <p:ph idx="2" type="body"/>
          </p:nvPr>
        </p:nvSpPr>
        <p:spPr>
          <a:xfrm>
            <a:off x="0"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96" name="Google Shape;696;p143"/>
          <p:cNvSpPr/>
          <p:nvPr/>
        </p:nvSpPr>
        <p:spPr>
          <a:xfrm>
            <a:off x="3044811"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97" name="Google Shape;697;p143"/>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98" name="Google Shape;698;p143"/>
          <p:cNvSpPr/>
          <p:nvPr/>
        </p:nvSpPr>
        <p:spPr>
          <a:xfrm>
            <a:off x="6089622"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99" name="Google Shape;699;p143"/>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00" name="Google Shape;700;p143"/>
          <p:cNvSpPr/>
          <p:nvPr/>
        </p:nvSpPr>
        <p:spPr>
          <a:xfrm>
            <a:off x="9134998"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01" name="Google Shape;701;p143"/>
          <p:cNvSpPr txBox="1"/>
          <p:nvPr>
            <p:ph idx="5" type="body"/>
          </p:nvPr>
        </p:nvSpPr>
        <p:spPr>
          <a:xfrm>
            <a:off x="9147189"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02" name="Google Shape;702;p143"/>
          <p:cNvSpPr/>
          <p:nvPr/>
        </p:nvSpPr>
        <p:spPr>
          <a:xfrm>
            <a:off x="3040680"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03" name="Google Shape;703;p143"/>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04" name="Google Shape;704;p143"/>
          <p:cNvSpPr/>
          <p:nvPr/>
        </p:nvSpPr>
        <p:spPr>
          <a:xfrm>
            <a:off x="608549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05" name="Google Shape;705;p143"/>
          <p:cNvSpPr txBox="1"/>
          <p:nvPr>
            <p:ph idx="7" type="body"/>
          </p:nvPr>
        </p:nvSpPr>
        <p:spPr>
          <a:xfrm>
            <a:off x="6098246"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06" name="Google Shape;706;p143"/>
          <p:cNvSpPr/>
          <p:nvPr/>
        </p:nvSpPr>
        <p:spPr>
          <a:xfrm>
            <a:off x="9143059"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07" name="Google Shape;707;p143"/>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1">
    <p:bg>
      <p:bgPr>
        <a:solidFill>
          <a:srgbClr val="FF003C"/>
        </a:solidFill>
      </p:bgPr>
    </p:bg>
    <p:spTree>
      <p:nvGrpSpPr>
        <p:cNvPr id="708" name="Shape 708"/>
        <p:cNvGrpSpPr/>
        <p:nvPr/>
      </p:nvGrpSpPr>
      <p:grpSpPr>
        <a:xfrm>
          <a:off x="0" y="0"/>
          <a:ext cx="0" cy="0"/>
          <a:chOff x="0" y="0"/>
          <a:chExt cx="0" cy="0"/>
        </a:xfrm>
      </p:grpSpPr>
      <p:sp>
        <p:nvSpPr>
          <p:cNvPr id="709" name="Google Shape;709;p144"/>
          <p:cNvSpPr txBox="1"/>
          <p:nvPr>
            <p:ph type="title"/>
          </p:nvPr>
        </p:nvSpPr>
        <p:spPr>
          <a:xfrm>
            <a:off x="493985" y="365125"/>
            <a:ext cx="8912773" cy="265134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710" name="Google Shape;710;p144"/>
          <p:cNvPicPr preferRelativeResize="0"/>
          <p:nvPr/>
        </p:nvPicPr>
        <p:blipFill rotWithShape="1">
          <a:blip r:embed="rId2">
            <a:alphaModFix/>
          </a:blip>
          <a:srcRect b="0" l="0" r="0" t="0"/>
          <a:stretch/>
        </p:blipFill>
        <p:spPr>
          <a:xfrm>
            <a:off x="0" y="3296126"/>
            <a:ext cx="12192000" cy="3062253"/>
          </a:xfrm>
          <a:prstGeom prst="rect">
            <a:avLst/>
          </a:prstGeom>
          <a:noFill/>
          <a:ln>
            <a:noFill/>
          </a:ln>
        </p:spPr>
      </p:pic>
    </p:spTree>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711" name="Shape 711"/>
        <p:cNvGrpSpPr/>
        <p:nvPr/>
      </p:nvGrpSpPr>
      <p:grpSpPr>
        <a:xfrm>
          <a:off x="0" y="0"/>
          <a:ext cx="0" cy="0"/>
          <a:chOff x="0" y="0"/>
          <a:chExt cx="0" cy="0"/>
        </a:xfrm>
      </p:grpSpPr>
      <p:sp>
        <p:nvSpPr>
          <p:cNvPr id="712" name="Google Shape;712;p14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3" name="Google Shape;713;p14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14" name="Google Shape;714;p1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5" name="Google Shape;715;p1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6" name="Google Shape;716;p1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główek sekcji" type="secHead">
  <p:cSld name="SECTION_HEADER">
    <p:spTree>
      <p:nvGrpSpPr>
        <p:cNvPr id="717" name="Shape 717"/>
        <p:cNvGrpSpPr/>
        <p:nvPr/>
      </p:nvGrpSpPr>
      <p:grpSpPr>
        <a:xfrm>
          <a:off x="0" y="0"/>
          <a:ext cx="0" cy="0"/>
          <a:chOff x="0" y="0"/>
          <a:chExt cx="0" cy="0"/>
        </a:xfrm>
      </p:grpSpPr>
      <p:sp>
        <p:nvSpPr>
          <p:cNvPr id="718" name="Google Shape;718;p14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9" name="Google Shape;719;p14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20" name="Google Shape;720;p1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1" name="Google Shape;721;p1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2" name="Google Shape;722;p1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wa elementy zawartości" type="twoObj">
  <p:cSld name="TWO_OBJECTS">
    <p:spTree>
      <p:nvGrpSpPr>
        <p:cNvPr id="723" name="Shape 723"/>
        <p:cNvGrpSpPr/>
        <p:nvPr/>
      </p:nvGrpSpPr>
      <p:grpSpPr>
        <a:xfrm>
          <a:off x="0" y="0"/>
          <a:ext cx="0" cy="0"/>
          <a:chOff x="0" y="0"/>
          <a:chExt cx="0" cy="0"/>
        </a:xfrm>
      </p:grpSpPr>
      <p:sp>
        <p:nvSpPr>
          <p:cNvPr id="724" name="Google Shape;724;p14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5" name="Google Shape;725;p14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6" name="Google Shape;726;p14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7" name="Google Shape;727;p1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8" name="Google Shape;728;p1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9" name="Google Shape;729;p1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ównanie" type="twoTxTwoObj">
  <p:cSld name="TWO_OBJECTS_WITH_TEXT">
    <p:spTree>
      <p:nvGrpSpPr>
        <p:cNvPr id="730" name="Shape 730"/>
        <p:cNvGrpSpPr/>
        <p:nvPr/>
      </p:nvGrpSpPr>
      <p:grpSpPr>
        <a:xfrm>
          <a:off x="0" y="0"/>
          <a:ext cx="0" cy="0"/>
          <a:chOff x="0" y="0"/>
          <a:chExt cx="0" cy="0"/>
        </a:xfrm>
      </p:grpSpPr>
      <p:sp>
        <p:nvSpPr>
          <p:cNvPr id="731" name="Google Shape;731;p14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2" name="Google Shape;732;p14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33" name="Google Shape;733;p14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4" name="Google Shape;734;p14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35" name="Google Shape;735;p14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6" name="Google Shape;736;p1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7" name="Google Shape;737;p1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8" name="Google Shape;738;p1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wartość z podpisem" type="objTx">
  <p:cSld name="OBJECT_WITH_CAPTION_TEXT">
    <p:spTree>
      <p:nvGrpSpPr>
        <p:cNvPr id="739" name="Shape 739"/>
        <p:cNvGrpSpPr/>
        <p:nvPr/>
      </p:nvGrpSpPr>
      <p:grpSpPr>
        <a:xfrm>
          <a:off x="0" y="0"/>
          <a:ext cx="0" cy="0"/>
          <a:chOff x="0" y="0"/>
          <a:chExt cx="0" cy="0"/>
        </a:xfrm>
      </p:grpSpPr>
      <p:sp>
        <p:nvSpPr>
          <p:cNvPr id="740" name="Google Shape;740;p14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1" name="Google Shape;741;p14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2" name="Google Shape;742;p14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43" name="Google Shape;743;p1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4" name="Google Shape;744;p1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5" name="Google Shape;745;p1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az z podpisem" type="picTx">
  <p:cSld name="PICTURE_WITH_CAPTION_TEXT">
    <p:spTree>
      <p:nvGrpSpPr>
        <p:cNvPr id="746" name="Shape 746"/>
        <p:cNvGrpSpPr/>
        <p:nvPr/>
      </p:nvGrpSpPr>
      <p:grpSpPr>
        <a:xfrm>
          <a:off x="0" y="0"/>
          <a:ext cx="0" cy="0"/>
          <a:chOff x="0" y="0"/>
          <a:chExt cx="0" cy="0"/>
        </a:xfrm>
      </p:grpSpPr>
      <p:sp>
        <p:nvSpPr>
          <p:cNvPr id="747" name="Google Shape;747;p15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8" name="Google Shape;748;p150"/>
          <p:cNvSpPr/>
          <p:nvPr>
            <p:ph idx="2" type="pic"/>
          </p:nvPr>
        </p:nvSpPr>
        <p:spPr>
          <a:xfrm>
            <a:off x="5183188" y="987425"/>
            <a:ext cx="6172200" cy="4873625"/>
          </a:xfrm>
          <a:prstGeom prst="rect">
            <a:avLst/>
          </a:prstGeom>
          <a:noFill/>
          <a:ln>
            <a:noFill/>
          </a:ln>
        </p:spPr>
      </p:sp>
      <p:sp>
        <p:nvSpPr>
          <p:cNvPr id="749" name="Google Shape;749;p15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0" name="Google Shape;750;p1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1" name="Google Shape;751;p1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2" name="Google Shape;752;p1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tekst pionowy" type="vertTx">
  <p:cSld name="VERTICAL_TEXT">
    <p:spTree>
      <p:nvGrpSpPr>
        <p:cNvPr id="753" name="Shape 753"/>
        <p:cNvGrpSpPr/>
        <p:nvPr/>
      </p:nvGrpSpPr>
      <p:grpSpPr>
        <a:xfrm>
          <a:off x="0" y="0"/>
          <a:ext cx="0" cy="0"/>
          <a:chOff x="0" y="0"/>
          <a:chExt cx="0" cy="0"/>
        </a:xfrm>
      </p:grpSpPr>
      <p:sp>
        <p:nvSpPr>
          <p:cNvPr id="754" name="Google Shape;754;p1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5" name="Google Shape;755;p15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6" name="Google Shape;756;p1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7" name="Google Shape;757;p1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8" name="Google Shape;758;p1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pionowy i tekst" type="vertTitleAndTx">
  <p:cSld name="VERTICAL_TITLE_AND_VERTICAL_TEXT">
    <p:spTree>
      <p:nvGrpSpPr>
        <p:cNvPr id="759" name="Shape 759"/>
        <p:cNvGrpSpPr/>
        <p:nvPr/>
      </p:nvGrpSpPr>
      <p:grpSpPr>
        <a:xfrm>
          <a:off x="0" y="0"/>
          <a:ext cx="0" cy="0"/>
          <a:chOff x="0" y="0"/>
          <a:chExt cx="0" cy="0"/>
        </a:xfrm>
      </p:grpSpPr>
      <p:sp>
        <p:nvSpPr>
          <p:cNvPr id="760" name="Google Shape;760;p15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1" name="Google Shape;761;p15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2" name="Google Shape;762;p1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3" name="Google Shape;763;p1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4" name="Google Shape;764;p1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Tylko tytuł">
    <p:spTree>
      <p:nvGrpSpPr>
        <p:cNvPr id="771" name="Shape 771"/>
        <p:cNvGrpSpPr/>
        <p:nvPr/>
      </p:nvGrpSpPr>
      <p:grpSpPr>
        <a:xfrm>
          <a:off x="0" y="0"/>
          <a:ext cx="0" cy="0"/>
          <a:chOff x="0" y="0"/>
          <a:chExt cx="0" cy="0"/>
        </a:xfrm>
      </p:grpSpPr>
      <p:sp>
        <p:nvSpPr>
          <p:cNvPr id="772" name="Google Shape;772;p63"/>
          <p:cNvSpPr/>
          <p:nvPr>
            <p:ph idx="2" type="pic"/>
          </p:nvPr>
        </p:nvSpPr>
        <p:spPr>
          <a:xfrm>
            <a:off x="0" y="2"/>
            <a:ext cx="12192000" cy="6857998"/>
          </a:xfrm>
          <a:prstGeom prst="rect">
            <a:avLst/>
          </a:prstGeom>
          <a:solidFill>
            <a:schemeClr val="lt1"/>
          </a:solidFill>
          <a:ln>
            <a:noFill/>
          </a:ln>
        </p:spPr>
      </p:sp>
      <p:sp>
        <p:nvSpPr>
          <p:cNvPr id="773" name="Google Shape;773;p63"/>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4" name="Google Shape;774;p63"/>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p:spTree>
      <p:nvGrpSpPr>
        <p:cNvPr id="775" name="Shape 775"/>
        <p:cNvGrpSpPr/>
        <p:nvPr/>
      </p:nvGrpSpPr>
      <p:grpSpPr>
        <a:xfrm>
          <a:off x="0" y="0"/>
          <a:ext cx="0" cy="0"/>
          <a:chOff x="0" y="0"/>
          <a:chExt cx="0" cy="0"/>
        </a:xfrm>
      </p:grpSpPr>
      <p:sp>
        <p:nvSpPr>
          <p:cNvPr id="776" name="Google Shape;776;p153"/>
          <p:cNvSpPr/>
          <p:nvPr>
            <p:ph idx="2" type="pic"/>
          </p:nvPr>
        </p:nvSpPr>
        <p:spPr>
          <a:xfrm>
            <a:off x="0" y="2"/>
            <a:ext cx="12192000" cy="6857998"/>
          </a:xfrm>
          <a:prstGeom prst="rect">
            <a:avLst/>
          </a:prstGeom>
          <a:solidFill>
            <a:schemeClr val="dk1"/>
          </a:solidFill>
          <a:ln>
            <a:noFill/>
          </a:ln>
        </p:spPr>
      </p:sp>
      <p:sp>
        <p:nvSpPr>
          <p:cNvPr id="777" name="Google Shape;777;p153"/>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8" name="Google Shape;778;p153"/>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2">
    <p:spTree>
      <p:nvGrpSpPr>
        <p:cNvPr id="779" name="Shape 779"/>
        <p:cNvGrpSpPr/>
        <p:nvPr/>
      </p:nvGrpSpPr>
      <p:grpSpPr>
        <a:xfrm>
          <a:off x="0" y="0"/>
          <a:ext cx="0" cy="0"/>
          <a:chOff x="0" y="0"/>
          <a:chExt cx="0" cy="0"/>
        </a:xfrm>
      </p:grpSpPr>
      <p:sp>
        <p:nvSpPr>
          <p:cNvPr id="780" name="Google Shape;780;p154"/>
          <p:cNvSpPr/>
          <p:nvPr/>
        </p:nvSpPr>
        <p:spPr>
          <a:xfrm>
            <a:off x="6096000" y="0"/>
            <a:ext cx="6096000" cy="685800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81" name="Google Shape;781;p154"/>
          <p:cNvSpPr txBox="1"/>
          <p:nvPr>
            <p:ph type="title"/>
          </p:nvPr>
        </p:nvSpPr>
        <p:spPr>
          <a:xfrm>
            <a:off x="493986" y="365125"/>
            <a:ext cx="5002924"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2" name="Google Shape;782;p154"/>
          <p:cNvSpPr txBox="1"/>
          <p:nvPr>
            <p:ph idx="1" type="body"/>
          </p:nvPr>
        </p:nvSpPr>
        <p:spPr>
          <a:xfrm>
            <a:off x="6558454"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83" name="Google Shape;783;p154"/>
          <p:cNvSpPr txBox="1"/>
          <p:nvPr>
            <p:ph idx="2" type="body"/>
          </p:nvPr>
        </p:nvSpPr>
        <p:spPr>
          <a:xfrm>
            <a:off x="493986"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84" name="Google Shape;784;p154"/>
          <p:cNvSpPr/>
          <p:nvPr>
            <p:ph idx="3" type="pic"/>
          </p:nvPr>
        </p:nvSpPr>
        <p:spPr>
          <a:xfrm>
            <a:off x="6096000" y="2"/>
            <a:ext cx="6096000" cy="2232056"/>
          </a:xfrm>
          <a:prstGeom prst="rect">
            <a:avLst/>
          </a:prstGeom>
          <a:noFill/>
          <a:ln>
            <a:noFill/>
          </a:ln>
        </p:spPr>
      </p:sp>
    </p:spTree>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3">
    <p:spTree>
      <p:nvGrpSpPr>
        <p:cNvPr id="785" name="Shape 785"/>
        <p:cNvGrpSpPr/>
        <p:nvPr/>
      </p:nvGrpSpPr>
      <p:grpSpPr>
        <a:xfrm>
          <a:off x="0" y="0"/>
          <a:ext cx="0" cy="0"/>
          <a:chOff x="0" y="0"/>
          <a:chExt cx="0" cy="0"/>
        </a:xfrm>
      </p:grpSpPr>
      <p:sp>
        <p:nvSpPr>
          <p:cNvPr id="786" name="Google Shape;786;p155"/>
          <p:cNvSpPr/>
          <p:nvPr/>
        </p:nvSpPr>
        <p:spPr>
          <a:xfrm>
            <a:off x="0" y="2232058"/>
            <a:ext cx="7308808" cy="4625942"/>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87" name="Google Shape;787;p155"/>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8" name="Google Shape;788;p155"/>
          <p:cNvSpPr txBox="1"/>
          <p:nvPr>
            <p:ph idx="1" type="body"/>
          </p:nvPr>
        </p:nvSpPr>
        <p:spPr>
          <a:xfrm>
            <a:off x="493986" y="2812683"/>
            <a:ext cx="6285186"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89" name="Google Shape;789;p155"/>
          <p:cNvSpPr/>
          <p:nvPr>
            <p:ph idx="2" type="pic"/>
          </p:nvPr>
        </p:nvSpPr>
        <p:spPr>
          <a:xfrm>
            <a:off x="7308808" y="2"/>
            <a:ext cx="4883192" cy="6857998"/>
          </a:xfrm>
          <a:prstGeom prst="rect">
            <a:avLst/>
          </a:prstGeom>
          <a:noFill/>
          <a:ln>
            <a:noFill/>
          </a:ln>
        </p:spPr>
      </p:sp>
    </p:spTree>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4">
    <p:spTree>
      <p:nvGrpSpPr>
        <p:cNvPr id="790" name="Shape 790"/>
        <p:cNvGrpSpPr/>
        <p:nvPr/>
      </p:nvGrpSpPr>
      <p:grpSpPr>
        <a:xfrm>
          <a:off x="0" y="0"/>
          <a:ext cx="0" cy="0"/>
          <a:chOff x="0" y="0"/>
          <a:chExt cx="0" cy="0"/>
        </a:xfrm>
      </p:grpSpPr>
      <p:sp>
        <p:nvSpPr>
          <p:cNvPr id="791" name="Google Shape;791;p156"/>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92" name="Google Shape;792;p156"/>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3" name="Google Shape;793;p156"/>
          <p:cNvSpPr txBox="1"/>
          <p:nvPr>
            <p:ph idx="1" type="body"/>
          </p:nvPr>
        </p:nvSpPr>
        <p:spPr>
          <a:xfrm>
            <a:off x="493986" y="2812683"/>
            <a:ext cx="6232635"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94" name="Google Shape;794;p156"/>
          <p:cNvSpPr/>
          <p:nvPr>
            <p:ph idx="2" type="pic"/>
          </p:nvPr>
        </p:nvSpPr>
        <p:spPr>
          <a:xfrm>
            <a:off x="7308808" y="2812683"/>
            <a:ext cx="4397054" cy="3464690"/>
          </a:xfrm>
          <a:prstGeom prst="rect">
            <a:avLst/>
          </a:prstGeom>
          <a:noFill/>
          <a:ln>
            <a:noFill/>
          </a:ln>
        </p:spPr>
      </p:sp>
    </p:spTree>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5">
    <p:spTree>
      <p:nvGrpSpPr>
        <p:cNvPr id="795" name="Shape 795"/>
        <p:cNvGrpSpPr/>
        <p:nvPr/>
      </p:nvGrpSpPr>
      <p:grpSpPr>
        <a:xfrm>
          <a:off x="0" y="0"/>
          <a:ext cx="0" cy="0"/>
          <a:chOff x="0" y="0"/>
          <a:chExt cx="0" cy="0"/>
        </a:xfrm>
      </p:grpSpPr>
      <p:sp>
        <p:nvSpPr>
          <p:cNvPr id="796" name="Google Shape;796;p157"/>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97" name="Google Shape;797;p157"/>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8" name="Google Shape;798;p157"/>
          <p:cNvSpPr txBox="1"/>
          <p:nvPr>
            <p:ph idx="1" type="body"/>
          </p:nvPr>
        </p:nvSpPr>
        <p:spPr>
          <a:xfrm>
            <a:off x="493986" y="2812683"/>
            <a:ext cx="4389207"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99" name="Google Shape;799;p157"/>
          <p:cNvSpPr/>
          <p:nvPr>
            <p:ph idx="2" type="pic"/>
          </p:nvPr>
        </p:nvSpPr>
        <p:spPr>
          <a:xfrm>
            <a:off x="5402317" y="2091559"/>
            <a:ext cx="6789683" cy="4766440"/>
          </a:xfrm>
          <a:prstGeom prst="rect">
            <a:avLst/>
          </a:prstGeom>
          <a:noFill/>
          <a:ln>
            <a:noFill/>
          </a:ln>
        </p:spPr>
      </p:sp>
    </p:spTree>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6">
    <p:spTree>
      <p:nvGrpSpPr>
        <p:cNvPr id="800" name="Shape 800"/>
        <p:cNvGrpSpPr/>
        <p:nvPr/>
      </p:nvGrpSpPr>
      <p:grpSpPr>
        <a:xfrm>
          <a:off x="0" y="0"/>
          <a:ext cx="0" cy="0"/>
          <a:chOff x="0" y="0"/>
          <a:chExt cx="0" cy="0"/>
        </a:xfrm>
      </p:grpSpPr>
      <p:sp>
        <p:nvSpPr>
          <p:cNvPr id="801" name="Google Shape;801;p158"/>
          <p:cNvSpPr/>
          <p:nvPr/>
        </p:nvSpPr>
        <p:spPr>
          <a:xfrm>
            <a:off x="-1" y="1690688"/>
            <a:ext cx="7724309" cy="280774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02" name="Google Shape;802;p158"/>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3" name="Google Shape;803;p158"/>
          <p:cNvSpPr txBox="1"/>
          <p:nvPr>
            <p:ph idx="1" type="body"/>
          </p:nvPr>
        </p:nvSpPr>
        <p:spPr>
          <a:xfrm>
            <a:off x="493986" y="2280745"/>
            <a:ext cx="6285186" cy="221768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04" name="Google Shape;804;p158"/>
          <p:cNvSpPr/>
          <p:nvPr>
            <p:ph idx="2" type="pic"/>
          </p:nvPr>
        </p:nvSpPr>
        <p:spPr>
          <a:xfrm>
            <a:off x="7724308" y="538222"/>
            <a:ext cx="3981554" cy="5775767"/>
          </a:xfrm>
          <a:prstGeom prst="rect">
            <a:avLst/>
          </a:prstGeom>
          <a:noFill/>
          <a:ln>
            <a:noFill/>
          </a:ln>
        </p:spPr>
      </p:sp>
      <p:sp>
        <p:nvSpPr>
          <p:cNvPr id="805" name="Google Shape;805;p158"/>
          <p:cNvSpPr txBox="1"/>
          <p:nvPr>
            <p:ph idx="3" type="body"/>
          </p:nvPr>
        </p:nvSpPr>
        <p:spPr>
          <a:xfrm>
            <a:off x="493986" y="4824248"/>
            <a:ext cx="6285186" cy="145312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7">
    <p:spTree>
      <p:nvGrpSpPr>
        <p:cNvPr id="806" name="Shape 806"/>
        <p:cNvGrpSpPr/>
        <p:nvPr/>
      </p:nvGrpSpPr>
      <p:grpSpPr>
        <a:xfrm>
          <a:off x="0" y="0"/>
          <a:ext cx="0" cy="0"/>
          <a:chOff x="0" y="0"/>
          <a:chExt cx="0" cy="0"/>
        </a:xfrm>
      </p:grpSpPr>
      <p:sp>
        <p:nvSpPr>
          <p:cNvPr id="807" name="Google Shape;807;p159"/>
          <p:cNvSpPr/>
          <p:nvPr>
            <p:ph idx="2" type="pic"/>
          </p:nvPr>
        </p:nvSpPr>
        <p:spPr>
          <a:xfrm>
            <a:off x="7308808" y="2"/>
            <a:ext cx="4883192" cy="6857998"/>
          </a:xfrm>
          <a:prstGeom prst="rect">
            <a:avLst/>
          </a:prstGeom>
          <a:noFill/>
          <a:ln>
            <a:noFill/>
          </a:ln>
        </p:spPr>
      </p:sp>
      <p:sp>
        <p:nvSpPr>
          <p:cNvPr id="808" name="Google Shape;808;p159"/>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9" name="Google Shape;809;p159"/>
          <p:cNvSpPr txBox="1"/>
          <p:nvPr>
            <p:ph idx="1" type="body"/>
          </p:nvPr>
        </p:nvSpPr>
        <p:spPr>
          <a:xfrm>
            <a:off x="493986" y="1690688"/>
            <a:ext cx="6285186" cy="458668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10" name="Google Shape;810;p159"/>
          <p:cNvSpPr/>
          <p:nvPr/>
        </p:nvSpPr>
        <p:spPr>
          <a:xfrm>
            <a:off x="10098212" y="476421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11" name="Google Shape;811;p159"/>
          <p:cNvSpPr txBox="1"/>
          <p:nvPr>
            <p:ph idx="3" type="body"/>
          </p:nvPr>
        </p:nvSpPr>
        <p:spPr>
          <a:xfrm>
            <a:off x="10098212" y="4764211"/>
            <a:ext cx="2093788"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8">
    <p:spTree>
      <p:nvGrpSpPr>
        <p:cNvPr id="812" name="Shape 812"/>
        <p:cNvGrpSpPr/>
        <p:nvPr/>
      </p:nvGrpSpPr>
      <p:grpSpPr>
        <a:xfrm>
          <a:off x="0" y="0"/>
          <a:ext cx="0" cy="0"/>
          <a:chOff x="0" y="0"/>
          <a:chExt cx="0" cy="0"/>
        </a:xfrm>
      </p:grpSpPr>
      <p:sp>
        <p:nvSpPr>
          <p:cNvPr id="813" name="Google Shape;813;p160"/>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4" name="Google Shape;814;p160"/>
          <p:cNvSpPr txBox="1"/>
          <p:nvPr>
            <p:ph idx="1" type="body"/>
          </p:nvPr>
        </p:nvSpPr>
        <p:spPr>
          <a:xfrm>
            <a:off x="493985" y="1690688"/>
            <a:ext cx="3894081" cy="4612492"/>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15" name="Google Shape;815;p160"/>
          <p:cNvSpPr/>
          <p:nvPr>
            <p:ph idx="2" type="pic"/>
          </p:nvPr>
        </p:nvSpPr>
        <p:spPr>
          <a:xfrm>
            <a:off x="4758955" y="1690686"/>
            <a:ext cx="2093788" cy="2518706"/>
          </a:xfrm>
          <a:prstGeom prst="rect">
            <a:avLst/>
          </a:prstGeom>
          <a:noFill/>
          <a:ln>
            <a:noFill/>
          </a:ln>
        </p:spPr>
      </p:sp>
      <p:sp>
        <p:nvSpPr>
          <p:cNvPr id="816" name="Google Shape;816;p160"/>
          <p:cNvSpPr/>
          <p:nvPr/>
        </p:nvSpPr>
        <p:spPr>
          <a:xfrm>
            <a:off x="4758956" y="4209394"/>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17" name="Google Shape;817;p160"/>
          <p:cNvSpPr txBox="1"/>
          <p:nvPr>
            <p:ph idx="3" type="body"/>
          </p:nvPr>
        </p:nvSpPr>
        <p:spPr>
          <a:xfrm>
            <a:off x="4758956" y="4209393"/>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18" name="Google Shape;818;p160"/>
          <p:cNvSpPr/>
          <p:nvPr>
            <p:ph idx="4" type="pic"/>
          </p:nvPr>
        </p:nvSpPr>
        <p:spPr>
          <a:xfrm>
            <a:off x="7223631" y="1690685"/>
            <a:ext cx="2093788" cy="2518706"/>
          </a:xfrm>
          <a:prstGeom prst="rect">
            <a:avLst/>
          </a:prstGeom>
          <a:noFill/>
          <a:ln>
            <a:noFill/>
          </a:ln>
        </p:spPr>
      </p:sp>
      <p:sp>
        <p:nvSpPr>
          <p:cNvPr id="819" name="Google Shape;819;p160"/>
          <p:cNvSpPr/>
          <p:nvPr/>
        </p:nvSpPr>
        <p:spPr>
          <a:xfrm>
            <a:off x="7223632" y="4209393"/>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20" name="Google Shape;820;p160"/>
          <p:cNvSpPr txBox="1"/>
          <p:nvPr>
            <p:ph idx="5" type="body"/>
          </p:nvPr>
        </p:nvSpPr>
        <p:spPr>
          <a:xfrm>
            <a:off x="7223632" y="4209392"/>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21" name="Google Shape;821;p160"/>
          <p:cNvSpPr/>
          <p:nvPr>
            <p:ph idx="6" type="pic"/>
          </p:nvPr>
        </p:nvSpPr>
        <p:spPr>
          <a:xfrm>
            <a:off x="9688307" y="1690684"/>
            <a:ext cx="2093788" cy="2518706"/>
          </a:xfrm>
          <a:prstGeom prst="rect">
            <a:avLst/>
          </a:prstGeom>
          <a:noFill/>
          <a:ln>
            <a:noFill/>
          </a:ln>
        </p:spPr>
      </p:sp>
      <p:sp>
        <p:nvSpPr>
          <p:cNvPr id="822" name="Google Shape;822;p160"/>
          <p:cNvSpPr/>
          <p:nvPr/>
        </p:nvSpPr>
        <p:spPr>
          <a:xfrm>
            <a:off x="9688308" y="420939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23" name="Google Shape;823;p160"/>
          <p:cNvSpPr txBox="1"/>
          <p:nvPr>
            <p:ph idx="7" type="body"/>
          </p:nvPr>
        </p:nvSpPr>
        <p:spPr>
          <a:xfrm>
            <a:off x="9688308" y="4209391"/>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9">
    <p:spTree>
      <p:nvGrpSpPr>
        <p:cNvPr id="824" name="Shape 824"/>
        <p:cNvGrpSpPr/>
        <p:nvPr/>
      </p:nvGrpSpPr>
      <p:grpSpPr>
        <a:xfrm>
          <a:off x="0" y="0"/>
          <a:ext cx="0" cy="0"/>
          <a:chOff x="0" y="0"/>
          <a:chExt cx="0" cy="0"/>
        </a:xfrm>
      </p:grpSpPr>
      <p:sp>
        <p:nvSpPr>
          <p:cNvPr id="825" name="Google Shape;825;p161"/>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6" name="Google Shape;826;p161"/>
          <p:cNvSpPr/>
          <p:nvPr/>
        </p:nvSpPr>
        <p:spPr>
          <a:xfrm>
            <a:off x="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27" name="Google Shape;827;p161"/>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28" name="Google Shape;828;p161"/>
          <p:cNvSpPr/>
          <p:nvPr/>
        </p:nvSpPr>
        <p:spPr>
          <a:xfrm>
            <a:off x="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29" name="Google Shape;829;p161"/>
          <p:cNvSpPr txBox="1"/>
          <p:nvPr>
            <p:ph idx="2" type="body"/>
          </p:nvPr>
        </p:nvSpPr>
        <p:spPr>
          <a:xfrm>
            <a:off x="0"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30" name="Google Shape;830;p161"/>
          <p:cNvSpPr/>
          <p:nvPr/>
        </p:nvSpPr>
        <p:spPr>
          <a:xfrm>
            <a:off x="3044811"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31" name="Google Shape;831;p161"/>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32" name="Google Shape;832;p161"/>
          <p:cNvSpPr/>
          <p:nvPr/>
        </p:nvSpPr>
        <p:spPr>
          <a:xfrm>
            <a:off x="6089622"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33" name="Google Shape;833;p161"/>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34" name="Google Shape;834;p161"/>
          <p:cNvSpPr/>
          <p:nvPr/>
        </p:nvSpPr>
        <p:spPr>
          <a:xfrm>
            <a:off x="912687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35" name="Google Shape;835;p161"/>
          <p:cNvSpPr txBox="1"/>
          <p:nvPr>
            <p:ph idx="5" type="body"/>
          </p:nvPr>
        </p:nvSpPr>
        <p:spPr>
          <a:xfrm>
            <a:off x="9159943" y="4267874"/>
            <a:ext cx="3032057"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36" name="Google Shape;836;p161"/>
          <p:cNvSpPr/>
          <p:nvPr/>
        </p:nvSpPr>
        <p:spPr>
          <a:xfrm>
            <a:off x="3040680"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37" name="Google Shape;837;p161"/>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38" name="Google Shape;838;p161"/>
          <p:cNvSpPr/>
          <p:nvPr/>
        </p:nvSpPr>
        <p:spPr>
          <a:xfrm>
            <a:off x="608549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39" name="Google Shape;839;p161"/>
          <p:cNvSpPr txBox="1"/>
          <p:nvPr>
            <p:ph idx="7" type="body"/>
          </p:nvPr>
        </p:nvSpPr>
        <p:spPr>
          <a:xfrm>
            <a:off x="6098246"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40" name="Google Shape;840;p161"/>
          <p:cNvSpPr/>
          <p:nvPr/>
        </p:nvSpPr>
        <p:spPr>
          <a:xfrm>
            <a:off x="9143059"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41" name="Google Shape;841;p161"/>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0">
    <p:spTree>
      <p:nvGrpSpPr>
        <p:cNvPr id="842" name="Shape 842"/>
        <p:cNvGrpSpPr/>
        <p:nvPr/>
      </p:nvGrpSpPr>
      <p:grpSpPr>
        <a:xfrm>
          <a:off x="0" y="0"/>
          <a:ext cx="0" cy="0"/>
          <a:chOff x="0" y="0"/>
          <a:chExt cx="0" cy="0"/>
        </a:xfrm>
      </p:grpSpPr>
      <p:sp>
        <p:nvSpPr>
          <p:cNvPr id="843" name="Google Shape;843;p162"/>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4" name="Google Shape;844;p162"/>
          <p:cNvSpPr/>
          <p:nvPr/>
        </p:nvSpPr>
        <p:spPr>
          <a:xfrm>
            <a:off x="0"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45" name="Google Shape;845;p162"/>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46" name="Google Shape;846;p162"/>
          <p:cNvSpPr/>
          <p:nvPr/>
        </p:nvSpPr>
        <p:spPr>
          <a:xfrm>
            <a:off x="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47" name="Google Shape;847;p162"/>
          <p:cNvSpPr txBox="1"/>
          <p:nvPr>
            <p:ph idx="2" type="body"/>
          </p:nvPr>
        </p:nvSpPr>
        <p:spPr>
          <a:xfrm>
            <a:off x="0"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48" name="Google Shape;848;p162"/>
          <p:cNvSpPr/>
          <p:nvPr/>
        </p:nvSpPr>
        <p:spPr>
          <a:xfrm>
            <a:off x="3044811"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49" name="Google Shape;849;p162"/>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50" name="Google Shape;850;p162"/>
          <p:cNvSpPr/>
          <p:nvPr/>
        </p:nvSpPr>
        <p:spPr>
          <a:xfrm>
            <a:off x="6089622"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51" name="Google Shape;851;p162"/>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52" name="Google Shape;852;p162"/>
          <p:cNvSpPr/>
          <p:nvPr/>
        </p:nvSpPr>
        <p:spPr>
          <a:xfrm>
            <a:off x="9134998"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53" name="Google Shape;853;p162"/>
          <p:cNvSpPr txBox="1"/>
          <p:nvPr>
            <p:ph idx="5" type="body"/>
          </p:nvPr>
        </p:nvSpPr>
        <p:spPr>
          <a:xfrm>
            <a:off x="9147189"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54" name="Google Shape;854;p162"/>
          <p:cNvSpPr/>
          <p:nvPr/>
        </p:nvSpPr>
        <p:spPr>
          <a:xfrm>
            <a:off x="3040680"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55" name="Google Shape;855;p162"/>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56" name="Google Shape;856;p162"/>
          <p:cNvSpPr/>
          <p:nvPr/>
        </p:nvSpPr>
        <p:spPr>
          <a:xfrm>
            <a:off x="608549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57" name="Google Shape;857;p162"/>
          <p:cNvSpPr txBox="1"/>
          <p:nvPr>
            <p:ph idx="7" type="body"/>
          </p:nvPr>
        </p:nvSpPr>
        <p:spPr>
          <a:xfrm>
            <a:off x="6098246"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58" name="Google Shape;858;p162"/>
          <p:cNvSpPr/>
          <p:nvPr/>
        </p:nvSpPr>
        <p:spPr>
          <a:xfrm>
            <a:off x="9143059"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59" name="Google Shape;859;p162"/>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1">
    <p:bg>
      <p:bgPr>
        <a:solidFill>
          <a:srgbClr val="FF003C"/>
        </a:solidFill>
      </p:bgPr>
    </p:bg>
    <p:spTree>
      <p:nvGrpSpPr>
        <p:cNvPr id="860" name="Shape 860"/>
        <p:cNvGrpSpPr/>
        <p:nvPr/>
      </p:nvGrpSpPr>
      <p:grpSpPr>
        <a:xfrm>
          <a:off x="0" y="0"/>
          <a:ext cx="0" cy="0"/>
          <a:chOff x="0" y="0"/>
          <a:chExt cx="0" cy="0"/>
        </a:xfrm>
      </p:grpSpPr>
      <p:sp>
        <p:nvSpPr>
          <p:cNvPr id="861" name="Google Shape;861;p163"/>
          <p:cNvSpPr txBox="1"/>
          <p:nvPr>
            <p:ph type="title"/>
          </p:nvPr>
        </p:nvSpPr>
        <p:spPr>
          <a:xfrm>
            <a:off x="493985" y="365125"/>
            <a:ext cx="8912773" cy="265134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862" name="Google Shape;862;p163"/>
          <p:cNvPicPr preferRelativeResize="0"/>
          <p:nvPr/>
        </p:nvPicPr>
        <p:blipFill rotWithShape="1">
          <a:blip r:embed="rId2">
            <a:alphaModFix/>
          </a:blip>
          <a:srcRect b="0" l="0" r="0" t="0"/>
          <a:stretch/>
        </p:blipFill>
        <p:spPr>
          <a:xfrm>
            <a:off x="0" y="3296126"/>
            <a:ext cx="12192000" cy="3062253"/>
          </a:xfrm>
          <a:prstGeom prst="rect">
            <a:avLst/>
          </a:prstGeom>
          <a:noFill/>
          <a:ln>
            <a:noFill/>
          </a:ln>
        </p:spPr>
      </p:pic>
    </p:spTree>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863" name="Shape 863"/>
        <p:cNvGrpSpPr/>
        <p:nvPr/>
      </p:nvGrpSpPr>
      <p:grpSpPr>
        <a:xfrm>
          <a:off x="0" y="0"/>
          <a:ext cx="0" cy="0"/>
          <a:chOff x="0" y="0"/>
          <a:chExt cx="0" cy="0"/>
        </a:xfrm>
      </p:grpSpPr>
      <p:sp>
        <p:nvSpPr>
          <p:cNvPr id="864" name="Google Shape;864;p16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5" name="Google Shape;865;p16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66" name="Google Shape;866;p1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7" name="Google Shape;867;p1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8" name="Google Shape;868;p1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główek sekcji" type="secHead">
  <p:cSld name="SECTION_HEADER">
    <p:spTree>
      <p:nvGrpSpPr>
        <p:cNvPr id="869" name="Shape 869"/>
        <p:cNvGrpSpPr/>
        <p:nvPr/>
      </p:nvGrpSpPr>
      <p:grpSpPr>
        <a:xfrm>
          <a:off x="0" y="0"/>
          <a:ext cx="0" cy="0"/>
          <a:chOff x="0" y="0"/>
          <a:chExt cx="0" cy="0"/>
        </a:xfrm>
      </p:grpSpPr>
      <p:sp>
        <p:nvSpPr>
          <p:cNvPr id="870" name="Google Shape;870;p16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1" name="Google Shape;871;p16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72" name="Google Shape;872;p1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3" name="Google Shape;873;p1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4" name="Google Shape;874;p1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wa elementy zawartości" type="twoObj">
  <p:cSld name="TWO_OBJECTS">
    <p:spTree>
      <p:nvGrpSpPr>
        <p:cNvPr id="875" name="Shape 875"/>
        <p:cNvGrpSpPr/>
        <p:nvPr/>
      </p:nvGrpSpPr>
      <p:grpSpPr>
        <a:xfrm>
          <a:off x="0" y="0"/>
          <a:ext cx="0" cy="0"/>
          <a:chOff x="0" y="0"/>
          <a:chExt cx="0" cy="0"/>
        </a:xfrm>
      </p:grpSpPr>
      <p:sp>
        <p:nvSpPr>
          <p:cNvPr id="876" name="Google Shape;876;p16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7" name="Google Shape;877;p16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8" name="Google Shape;878;p16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9" name="Google Shape;879;p1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0" name="Google Shape;880;p1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1" name="Google Shape;881;p1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ównanie" type="twoTxTwoObj">
  <p:cSld name="TWO_OBJECTS_WITH_TEXT">
    <p:spTree>
      <p:nvGrpSpPr>
        <p:cNvPr id="882" name="Shape 882"/>
        <p:cNvGrpSpPr/>
        <p:nvPr/>
      </p:nvGrpSpPr>
      <p:grpSpPr>
        <a:xfrm>
          <a:off x="0" y="0"/>
          <a:ext cx="0" cy="0"/>
          <a:chOff x="0" y="0"/>
          <a:chExt cx="0" cy="0"/>
        </a:xfrm>
      </p:grpSpPr>
      <p:sp>
        <p:nvSpPr>
          <p:cNvPr id="883" name="Google Shape;883;p16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4" name="Google Shape;884;p16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5" name="Google Shape;885;p16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6" name="Google Shape;886;p16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7" name="Google Shape;887;p16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8" name="Google Shape;888;p1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9" name="Google Shape;889;p1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0" name="Google Shape;890;p1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wartość z podpisem" type="objTx">
  <p:cSld name="OBJECT_WITH_CAPTION_TEXT">
    <p:spTree>
      <p:nvGrpSpPr>
        <p:cNvPr id="891" name="Shape 891"/>
        <p:cNvGrpSpPr/>
        <p:nvPr/>
      </p:nvGrpSpPr>
      <p:grpSpPr>
        <a:xfrm>
          <a:off x="0" y="0"/>
          <a:ext cx="0" cy="0"/>
          <a:chOff x="0" y="0"/>
          <a:chExt cx="0" cy="0"/>
        </a:xfrm>
      </p:grpSpPr>
      <p:sp>
        <p:nvSpPr>
          <p:cNvPr id="892" name="Google Shape;892;p16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3" name="Google Shape;893;p16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94" name="Google Shape;894;p16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95" name="Google Shape;895;p1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6" name="Google Shape;896;p1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7" name="Google Shape;897;p1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az z podpisem" type="picTx">
  <p:cSld name="PICTURE_WITH_CAPTION_TEXT">
    <p:spTree>
      <p:nvGrpSpPr>
        <p:cNvPr id="898" name="Shape 898"/>
        <p:cNvGrpSpPr/>
        <p:nvPr/>
      </p:nvGrpSpPr>
      <p:grpSpPr>
        <a:xfrm>
          <a:off x="0" y="0"/>
          <a:ext cx="0" cy="0"/>
          <a:chOff x="0" y="0"/>
          <a:chExt cx="0" cy="0"/>
        </a:xfrm>
      </p:grpSpPr>
      <p:sp>
        <p:nvSpPr>
          <p:cNvPr id="899" name="Google Shape;899;p16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0" name="Google Shape;900;p169"/>
          <p:cNvSpPr/>
          <p:nvPr>
            <p:ph idx="2" type="pic"/>
          </p:nvPr>
        </p:nvSpPr>
        <p:spPr>
          <a:xfrm>
            <a:off x="5183188" y="987425"/>
            <a:ext cx="6172200" cy="4873625"/>
          </a:xfrm>
          <a:prstGeom prst="rect">
            <a:avLst/>
          </a:prstGeom>
          <a:noFill/>
          <a:ln>
            <a:noFill/>
          </a:ln>
        </p:spPr>
      </p:sp>
      <p:sp>
        <p:nvSpPr>
          <p:cNvPr id="901" name="Google Shape;901;p16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02" name="Google Shape;902;p1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3" name="Google Shape;903;p1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4" name="Google Shape;904;p1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tekst pionowy" type="vertTx">
  <p:cSld name="VERTICAL_TEXT">
    <p:spTree>
      <p:nvGrpSpPr>
        <p:cNvPr id="905" name="Shape 905"/>
        <p:cNvGrpSpPr/>
        <p:nvPr/>
      </p:nvGrpSpPr>
      <p:grpSpPr>
        <a:xfrm>
          <a:off x="0" y="0"/>
          <a:ext cx="0" cy="0"/>
          <a:chOff x="0" y="0"/>
          <a:chExt cx="0" cy="0"/>
        </a:xfrm>
      </p:grpSpPr>
      <p:sp>
        <p:nvSpPr>
          <p:cNvPr id="906" name="Google Shape;906;p17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7" name="Google Shape;907;p17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8" name="Google Shape;908;p1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9" name="Google Shape;909;p1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0" name="Google Shape;910;p1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pionowy i tekst" type="vertTitleAndTx">
  <p:cSld name="VERTICAL_TITLE_AND_VERTICAL_TEXT">
    <p:spTree>
      <p:nvGrpSpPr>
        <p:cNvPr id="911" name="Shape 911"/>
        <p:cNvGrpSpPr/>
        <p:nvPr/>
      </p:nvGrpSpPr>
      <p:grpSpPr>
        <a:xfrm>
          <a:off x="0" y="0"/>
          <a:ext cx="0" cy="0"/>
          <a:chOff x="0" y="0"/>
          <a:chExt cx="0" cy="0"/>
        </a:xfrm>
      </p:grpSpPr>
      <p:sp>
        <p:nvSpPr>
          <p:cNvPr id="912" name="Google Shape;912;p17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3" name="Google Shape;913;p17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4" name="Google Shape;914;p1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5" name="Google Shape;915;p1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6" name="Google Shape;916;p1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Tylko tytuł">
    <p:spTree>
      <p:nvGrpSpPr>
        <p:cNvPr id="923" name="Shape 923"/>
        <p:cNvGrpSpPr/>
        <p:nvPr/>
      </p:nvGrpSpPr>
      <p:grpSpPr>
        <a:xfrm>
          <a:off x="0" y="0"/>
          <a:ext cx="0" cy="0"/>
          <a:chOff x="0" y="0"/>
          <a:chExt cx="0" cy="0"/>
        </a:xfrm>
      </p:grpSpPr>
      <p:sp>
        <p:nvSpPr>
          <p:cNvPr id="924" name="Google Shape;924;p65"/>
          <p:cNvSpPr/>
          <p:nvPr>
            <p:ph idx="2" type="pic"/>
          </p:nvPr>
        </p:nvSpPr>
        <p:spPr>
          <a:xfrm>
            <a:off x="0" y="2"/>
            <a:ext cx="12192000" cy="6857998"/>
          </a:xfrm>
          <a:prstGeom prst="rect">
            <a:avLst/>
          </a:prstGeom>
          <a:solidFill>
            <a:schemeClr val="lt1"/>
          </a:solidFill>
          <a:ln>
            <a:noFill/>
          </a:ln>
        </p:spPr>
      </p:sp>
      <p:sp>
        <p:nvSpPr>
          <p:cNvPr id="925" name="Google Shape;925;p65"/>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6" name="Google Shape;926;p65"/>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p:spTree>
      <p:nvGrpSpPr>
        <p:cNvPr id="927" name="Shape 927"/>
        <p:cNvGrpSpPr/>
        <p:nvPr/>
      </p:nvGrpSpPr>
      <p:grpSpPr>
        <a:xfrm>
          <a:off x="0" y="0"/>
          <a:ext cx="0" cy="0"/>
          <a:chOff x="0" y="0"/>
          <a:chExt cx="0" cy="0"/>
        </a:xfrm>
      </p:grpSpPr>
      <p:sp>
        <p:nvSpPr>
          <p:cNvPr id="928" name="Google Shape;928;p172"/>
          <p:cNvSpPr/>
          <p:nvPr>
            <p:ph idx="2" type="pic"/>
          </p:nvPr>
        </p:nvSpPr>
        <p:spPr>
          <a:xfrm>
            <a:off x="0" y="2"/>
            <a:ext cx="12192000" cy="6857998"/>
          </a:xfrm>
          <a:prstGeom prst="rect">
            <a:avLst/>
          </a:prstGeom>
          <a:solidFill>
            <a:schemeClr val="dk1"/>
          </a:solidFill>
          <a:ln>
            <a:noFill/>
          </a:ln>
        </p:spPr>
      </p:sp>
      <p:sp>
        <p:nvSpPr>
          <p:cNvPr id="929" name="Google Shape;929;p172"/>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0" name="Google Shape;930;p172"/>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2">
    <p:spTree>
      <p:nvGrpSpPr>
        <p:cNvPr id="931" name="Shape 931"/>
        <p:cNvGrpSpPr/>
        <p:nvPr/>
      </p:nvGrpSpPr>
      <p:grpSpPr>
        <a:xfrm>
          <a:off x="0" y="0"/>
          <a:ext cx="0" cy="0"/>
          <a:chOff x="0" y="0"/>
          <a:chExt cx="0" cy="0"/>
        </a:xfrm>
      </p:grpSpPr>
      <p:sp>
        <p:nvSpPr>
          <p:cNvPr id="932" name="Google Shape;932;p173"/>
          <p:cNvSpPr/>
          <p:nvPr/>
        </p:nvSpPr>
        <p:spPr>
          <a:xfrm>
            <a:off x="6096000" y="0"/>
            <a:ext cx="6096000" cy="685800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33" name="Google Shape;933;p173"/>
          <p:cNvSpPr txBox="1"/>
          <p:nvPr>
            <p:ph type="title"/>
          </p:nvPr>
        </p:nvSpPr>
        <p:spPr>
          <a:xfrm>
            <a:off x="493986" y="365125"/>
            <a:ext cx="5002924"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4" name="Google Shape;934;p173"/>
          <p:cNvSpPr txBox="1"/>
          <p:nvPr>
            <p:ph idx="1" type="body"/>
          </p:nvPr>
        </p:nvSpPr>
        <p:spPr>
          <a:xfrm>
            <a:off x="6558454"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35" name="Google Shape;935;p173"/>
          <p:cNvSpPr txBox="1"/>
          <p:nvPr>
            <p:ph idx="2" type="body"/>
          </p:nvPr>
        </p:nvSpPr>
        <p:spPr>
          <a:xfrm>
            <a:off x="493986"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36" name="Google Shape;936;p173"/>
          <p:cNvSpPr/>
          <p:nvPr>
            <p:ph idx="3" type="pic"/>
          </p:nvPr>
        </p:nvSpPr>
        <p:spPr>
          <a:xfrm>
            <a:off x="6096000" y="2"/>
            <a:ext cx="6096000" cy="2232056"/>
          </a:xfrm>
          <a:prstGeom prst="rect">
            <a:avLst/>
          </a:prstGeom>
          <a:noFill/>
          <a:ln>
            <a:noFill/>
          </a:ln>
        </p:spPr>
      </p:sp>
    </p:spTree>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3">
    <p:spTree>
      <p:nvGrpSpPr>
        <p:cNvPr id="937" name="Shape 937"/>
        <p:cNvGrpSpPr/>
        <p:nvPr/>
      </p:nvGrpSpPr>
      <p:grpSpPr>
        <a:xfrm>
          <a:off x="0" y="0"/>
          <a:ext cx="0" cy="0"/>
          <a:chOff x="0" y="0"/>
          <a:chExt cx="0" cy="0"/>
        </a:xfrm>
      </p:grpSpPr>
      <p:sp>
        <p:nvSpPr>
          <p:cNvPr id="938" name="Google Shape;938;p174"/>
          <p:cNvSpPr/>
          <p:nvPr/>
        </p:nvSpPr>
        <p:spPr>
          <a:xfrm>
            <a:off x="0" y="2232058"/>
            <a:ext cx="7308808" cy="4625942"/>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39" name="Google Shape;939;p174"/>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0" name="Google Shape;940;p174"/>
          <p:cNvSpPr txBox="1"/>
          <p:nvPr>
            <p:ph idx="1" type="body"/>
          </p:nvPr>
        </p:nvSpPr>
        <p:spPr>
          <a:xfrm>
            <a:off x="493986" y="2812683"/>
            <a:ext cx="6285186"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41" name="Google Shape;941;p174"/>
          <p:cNvSpPr/>
          <p:nvPr>
            <p:ph idx="2" type="pic"/>
          </p:nvPr>
        </p:nvSpPr>
        <p:spPr>
          <a:xfrm>
            <a:off x="7308808" y="2"/>
            <a:ext cx="4883192" cy="6857998"/>
          </a:xfrm>
          <a:prstGeom prst="rect">
            <a:avLst/>
          </a:prstGeom>
          <a:noFill/>
          <a:ln>
            <a:noFill/>
          </a:ln>
        </p:spPr>
      </p:sp>
    </p:spTree>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4">
    <p:spTree>
      <p:nvGrpSpPr>
        <p:cNvPr id="942" name="Shape 942"/>
        <p:cNvGrpSpPr/>
        <p:nvPr/>
      </p:nvGrpSpPr>
      <p:grpSpPr>
        <a:xfrm>
          <a:off x="0" y="0"/>
          <a:ext cx="0" cy="0"/>
          <a:chOff x="0" y="0"/>
          <a:chExt cx="0" cy="0"/>
        </a:xfrm>
      </p:grpSpPr>
      <p:sp>
        <p:nvSpPr>
          <p:cNvPr id="943" name="Google Shape;943;p175"/>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44" name="Google Shape;944;p175"/>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5" name="Google Shape;945;p175"/>
          <p:cNvSpPr txBox="1"/>
          <p:nvPr>
            <p:ph idx="1" type="body"/>
          </p:nvPr>
        </p:nvSpPr>
        <p:spPr>
          <a:xfrm>
            <a:off x="493986" y="2812683"/>
            <a:ext cx="6232635"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46" name="Google Shape;946;p175"/>
          <p:cNvSpPr/>
          <p:nvPr>
            <p:ph idx="2" type="pic"/>
          </p:nvPr>
        </p:nvSpPr>
        <p:spPr>
          <a:xfrm>
            <a:off x="7308808" y="2812683"/>
            <a:ext cx="4397054" cy="3464690"/>
          </a:xfrm>
          <a:prstGeom prst="rect">
            <a:avLst/>
          </a:prstGeom>
          <a:noFill/>
          <a:ln>
            <a:noFill/>
          </a:ln>
        </p:spPr>
      </p:sp>
    </p:spTree>
  </p:cSld>
  <p:clrMapOvr>
    <a:masterClrMapping/>
  </p:clrMapOvr>
  <p:transition>
    <p:fade/>
  </p:transition>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5">
    <p:spTree>
      <p:nvGrpSpPr>
        <p:cNvPr id="947" name="Shape 947"/>
        <p:cNvGrpSpPr/>
        <p:nvPr/>
      </p:nvGrpSpPr>
      <p:grpSpPr>
        <a:xfrm>
          <a:off x="0" y="0"/>
          <a:ext cx="0" cy="0"/>
          <a:chOff x="0" y="0"/>
          <a:chExt cx="0" cy="0"/>
        </a:xfrm>
      </p:grpSpPr>
      <p:sp>
        <p:nvSpPr>
          <p:cNvPr id="948" name="Google Shape;948;p176"/>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49" name="Google Shape;949;p176"/>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0" name="Google Shape;950;p176"/>
          <p:cNvSpPr txBox="1"/>
          <p:nvPr>
            <p:ph idx="1" type="body"/>
          </p:nvPr>
        </p:nvSpPr>
        <p:spPr>
          <a:xfrm>
            <a:off x="493986" y="2812683"/>
            <a:ext cx="4389207"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51" name="Google Shape;951;p176"/>
          <p:cNvSpPr/>
          <p:nvPr>
            <p:ph idx="2" type="pic"/>
          </p:nvPr>
        </p:nvSpPr>
        <p:spPr>
          <a:xfrm>
            <a:off x="5402317" y="2091559"/>
            <a:ext cx="6789683" cy="4766440"/>
          </a:xfrm>
          <a:prstGeom prst="rect">
            <a:avLst/>
          </a:prstGeom>
          <a:noFill/>
          <a:ln>
            <a:noFill/>
          </a:ln>
        </p:spPr>
      </p:sp>
    </p:spTree>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6">
    <p:spTree>
      <p:nvGrpSpPr>
        <p:cNvPr id="952" name="Shape 952"/>
        <p:cNvGrpSpPr/>
        <p:nvPr/>
      </p:nvGrpSpPr>
      <p:grpSpPr>
        <a:xfrm>
          <a:off x="0" y="0"/>
          <a:ext cx="0" cy="0"/>
          <a:chOff x="0" y="0"/>
          <a:chExt cx="0" cy="0"/>
        </a:xfrm>
      </p:grpSpPr>
      <p:sp>
        <p:nvSpPr>
          <p:cNvPr id="953" name="Google Shape;953;p177"/>
          <p:cNvSpPr/>
          <p:nvPr/>
        </p:nvSpPr>
        <p:spPr>
          <a:xfrm>
            <a:off x="-1" y="1690688"/>
            <a:ext cx="7724309" cy="280774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54" name="Google Shape;954;p177"/>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5" name="Google Shape;955;p177"/>
          <p:cNvSpPr txBox="1"/>
          <p:nvPr>
            <p:ph idx="1" type="body"/>
          </p:nvPr>
        </p:nvSpPr>
        <p:spPr>
          <a:xfrm>
            <a:off x="493986" y="2280745"/>
            <a:ext cx="6285186" cy="221768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56" name="Google Shape;956;p177"/>
          <p:cNvSpPr/>
          <p:nvPr>
            <p:ph idx="2" type="pic"/>
          </p:nvPr>
        </p:nvSpPr>
        <p:spPr>
          <a:xfrm>
            <a:off x="7724308" y="538222"/>
            <a:ext cx="3981554" cy="5775767"/>
          </a:xfrm>
          <a:prstGeom prst="rect">
            <a:avLst/>
          </a:prstGeom>
          <a:noFill/>
          <a:ln>
            <a:noFill/>
          </a:ln>
        </p:spPr>
      </p:sp>
      <p:sp>
        <p:nvSpPr>
          <p:cNvPr id="957" name="Google Shape;957;p177"/>
          <p:cNvSpPr txBox="1"/>
          <p:nvPr>
            <p:ph idx="3" type="body"/>
          </p:nvPr>
        </p:nvSpPr>
        <p:spPr>
          <a:xfrm>
            <a:off x="493986" y="4824248"/>
            <a:ext cx="6285186" cy="145312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7">
    <p:spTree>
      <p:nvGrpSpPr>
        <p:cNvPr id="958" name="Shape 958"/>
        <p:cNvGrpSpPr/>
        <p:nvPr/>
      </p:nvGrpSpPr>
      <p:grpSpPr>
        <a:xfrm>
          <a:off x="0" y="0"/>
          <a:ext cx="0" cy="0"/>
          <a:chOff x="0" y="0"/>
          <a:chExt cx="0" cy="0"/>
        </a:xfrm>
      </p:grpSpPr>
      <p:sp>
        <p:nvSpPr>
          <p:cNvPr id="959" name="Google Shape;959;p178"/>
          <p:cNvSpPr/>
          <p:nvPr>
            <p:ph idx="2" type="pic"/>
          </p:nvPr>
        </p:nvSpPr>
        <p:spPr>
          <a:xfrm>
            <a:off x="7308808" y="2"/>
            <a:ext cx="4883192" cy="6857998"/>
          </a:xfrm>
          <a:prstGeom prst="rect">
            <a:avLst/>
          </a:prstGeom>
          <a:noFill/>
          <a:ln>
            <a:noFill/>
          </a:ln>
        </p:spPr>
      </p:sp>
      <p:sp>
        <p:nvSpPr>
          <p:cNvPr id="960" name="Google Shape;960;p178"/>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1" name="Google Shape;961;p178"/>
          <p:cNvSpPr txBox="1"/>
          <p:nvPr>
            <p:ph idx="1" type="body"/>
          </p:nvPr>
        </p:nvSpPr>
        <p:spPr>
          <a:xfrm>
            <a:off x="493986" y="1690688"/>
            <a:ext cx="6285186" cy="458668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62" name="Google Shape;962;p178"/>
          <p:cNvSpPr/>
          <p:nvPr/>
        </p:nvSpPr>
        <p:spPr>
          <a:xfrm>
            <a:off x="10098212" y="476421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63" name="Google Shape;963;p178"/>
          <p:cNvSpPr txBox="1"/>
          <p:nvPr>
            <p:ph idx="3" type="body"/>
          </p:nvPr>
        </p:nvSpPr>
        <p:spPr>
          <a:xfrm>
            <a:off x="10098212" y="4764211"/>
            <a:ext cx="2093788"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8">
    <p:spTree>
      <p:nvGrpSpPr>
        <p:cNvPr id="964" name="Shape 964"/>
        <p:cNvGrpSpPr/>
        <p:nvPr/>
      </p:nvGrpSpPr>
      <p:grpSpPr>
        <a:xfrm>
          <a:off x="0" y="0"/>
          <a:ext cx="0" cy="0"/>
          <a:chOff x="0" y="0"/>
          <a:chExt cx="0" cy="0"/>
        </a:xfrm>
      </p:grpSpPr>
      <p:sp>
        <p:nvSpPr>
          <p:cNvPr id="965" name="Google Shape;965;p179"/>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6" name="Google Shape;966;p179"/>
          <p:cNvSpPr txBox="1"/>
          <p:nvPr>
            <p:ph idx="1" type="body"/>
          </p:nvPr>
        </p:nvSpPr>
        <p:spPr>
          <a:xfrm>
            <a:off x="493985" y="1690688"/>
            <a:ext cx="3894081" cy="4612492"/>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67" name="Google Shape;967;p179"/>
          <p:cNvSpPr/>
          <p:nvPr>
            <p:ph idx="2" type="pic"/>
          </p:nvPr>
        </p:nvSpPr>
        <p:spPr>
          <a:xfrm>
            <a:off x="4758955" y="1690686"/>
            <a:ext cx="2093788" cy="2518706"/>
          </a:xfrm>
          <a:prstGeom prst="rect">
            <a:avLst/>
          </a:prstGeom>
          <a:noFill/>
          <a:ln>
            <a:noFill/>
          </a:ln>
        </p:spPr>
      </p:sp>
      <p:sp>
        <p:nvSpPr>
          <p:cNvPr id="968" name="Google Shape;968;p179"/>
          <p:cNvSpPr/>
          <p:nvPr/>
        </p:nvSpPr>
        <p:spPr>
          <a:xfrm>
            <a:off x="4758956" y="4209394"/>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69" name="Google Shape;969;p179"/>
          <p:cNvSpPr txBox="1"/>
          <p:nvPr>
            <p:ph idx="3" type="body"/>
          </p:nvPr>
        </p:nvSpPr>
        <p:spPr>
          <a:xfrm>
            <a:off x="4758956" y="4209393"/>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70" name="Google Shape;970;p179"/>
          <p:cNvSpPr/>
          <p:nvPr>
            <p:ph idx="4" type="pic"/>
          </p:nvPr>
        </p:nvSpPr>
        <p:spPr>
          <a:xfrm>
            <a:off x="7223631" y="1690685"/>
            <a:ext cx="2093788" cy="2518706"/>
          </a:xfrm>
          <a:prstGeom prst="rect">
            <a:avLst/>
          </a:prstGeom>
          <a:noFill/>
          <a:ln>
            <a:noFill/>
          </a:ln>
        </p:spPr>
      </p:sp>
      <p:sp>
        <p:nvSpPr>
          <p:cNvPr id="971" name="Google Shape;971;p179"/>
          <p:cNvSpPr/>
          <p:nvPr/>
        </p:nvSpPr>
        <p:spPr>
          <a:xfrm>
            <a:off x="7223632" y="4209393"/>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72" name="Google Shape;972;p179"/>
          <p:cNvSpPr txBox="1"/>
          <p:nvPr>
            <p:ph idx="5" type="body"/>
          </p:nvPr>
        </p:nvSpPr>
        <p:spPr>
          <a:xfrm>
            <a:off x="7223632" y="4209392"/>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73" name="Google Shape;973;p179"/>
          <p:cNvSpPr/>
          <p:nvPr>
            <p:ph idx="6" type="pic"/>
          </p:nvPr>
        </p:nvSpPr>
        <p:spPr>
          <a:xfrm>
            <a:off x="9688307" y="1690684"/>
            <a:ext cx="2093788" cy="2518706"/>
          </a:xfrm>
          <a:prstGeom prst="rect">
            <a:avLst/>
          </a:prstGeom>
          <a:noFill/>
          <a:ln>
            <a:noFill/>
          </a:ln>
        </p:spPr>
      </p:sp>
      <p:sp>
        <p:nvSpPr>
          <p:cNvPr id="974" name="Google Shape;974;p179"/>
          <p:cNvSpPr/>
          <p:nvPr/>
        </p:nvSpPr>
        <p:spPr>
          <a:xfrm>
            <a:off x="9688308" y="420939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75" name="Google Shape;975;p179"/>
          <p:cNvSpPr txBox="1"/>
          <p:nvPr>
            <p:ph idx="7" type="body"/>
          </p:nvPr>
        </p:nvSpPr>
        <p:spPr>
          <a:xfrm>
            <a:off x="9688308" y="4209391"/>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9">
    <p:spTree>
      <p:nvGrpSpPr>
        <p:cNvPr id="976" name="Shape 976"/>
        <p:cNvGrpSpPr/>
        <p:nvPr/>
      </p:nvGrpSpPr>
      <p:grpSpPr>
        <a:xfrm>
          <a:off x="0" y="0"/>
          <a:ext cx="0" cy="0"/>
          <a:chOff x="0" y="0"/>
          <a:chExt cx="0" cy="0"/>
        </a:xfrm>
      </p:grpSpPr>
      <p:sp>
        <p:nvSpPr>
          <p:cNvPr id="977" name="Google Shape;977;p180"/>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8" name="Google Shape;978;p180"/>
          <p:cNvSpPr/>
          <p:nvPr/>
        </p:nvSpPr>
        <p:spPr>
          <a:xfrm>
            <a:off x="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79" name="Google Shape;979;p180"/>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80" name="Google Shape;980;p180"/>
          <p:cNvSpPr/>
          <p:nvPr/>
        </p:nvSpPr>
        <p:spPr>
          <a:xfrm>
            <a:off x="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81" name="Google Shape;981;p180"/>
          <p:cNvSpPr txBox="1"/>
          <p:nvPr>
            <p:ph idx="2" type="body"/>
          </p:nvPr>
        </p:nvSpPr>
        <p:spPr>
          <a:xfrm>
            <a:off x="0"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82" name="Google Shape;982;p180"/>
          <p:cNvSpPr/>
          <p:nvPr/>
        </p:nvSpPr>
        <p:spPr>
          <a:xfrm>
            <a:off x="3044811"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83" name="Google Shape;983;p180"/>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84" name="Google Shape;984;p180"/>
          <p:cNvSpPr/>
          <p:nvPr/>
        </p:nvSpPr>
        <p:spPr>
          <a:xfrm>
            <a:off x="6089622"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85" name="Google Shape;985;p180"/>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86" name="Google Shape;986;p180"/>
          <p:cNvSpPr/>
          <p:nvPr/>
        </p:nvSpPr>
        <p:spPr>
          <a:xfrm>
            <a:off x="912687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87" name="Google Shape;987;p180"/>
          <p:cNvSpPr txBox="1"/>
          <p:nvPr>
            <p:ph idx="5" type="body"/>
          </p:nvPr>
        </p:nvSpPr>
        <p:spPr>
          <a:xfrm>
            <a:off x="9159943" y="4267874"/>
            <a:ext cx="3032057"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88" name="Google Shape;988;p180"/>
          <p:cNvSpPr/>
          <p:nvPr/>
        </p:nvSpPr>
        <p:spPr>
          <a:xfrm>
            <a:off x="3040680"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89" name="Google Shape;989;p180"/>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90" name="Google Shape;990;p180"/>
          <p:cNvSpPr/>
          <p:nvPr/>
        </p:nvSpPr>
        <p:spPr>
          <a:xfrm>
            <a:off x="608549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91" name="Google Shape;991;p180"/>
          <p:cNvSpPr txBox="1"/>
          <p:nvPr>
            <p:ph idx="7" type="body"/>
          </p:nvPr>
        </p:nvSpPr>
        <p:spPr>
          <a:xfrm>
            <a:off x="6098246"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92" name="Google Shape;992;p180"/>
          <p:cNvSpPr/>
          <p:nvPr/>
        </p:nvSpPr>
        <p:spPr>
          <a:xfrm>
            <a:off x="9143059"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93" name="Google Shape;993;p180"/>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0">
    <p:spTree>
      <p:nvGrpSpPr>
        <p:cNvPr id="994" name="Shape 994"/>
        <p:cNvGrpSpPr/>
        <p:nvPr/>
      </p:nvGrpSpPr>
      <p:grpSpPr>
        <a:xfrm>
          <a:off x="0" y="0"/>
          <a:ext cx="0" cy="0"/>
          <a:chOff x="0" y="0"/>
          <a:chExt cx="0" cy="0"/>
        </a:xfrm>
      </p:grpSpPr>
      <p:sp>
        <p:nvSpPr>
          <p:cNvPr id="995" name="Google Shape;995;p181"/>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6" name="Google Shape;996;p181"/>
          <p:cNvSpPr/>
          <p:nvPr/>
        </p:nvSpPr>
        <p:spPr>
          <a:xfrm>
            <a:off x="0"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97" name="Google Shape;997;p181"/>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98" name="Google Shape;998;p181"/>
          <p:cNvSpPr/>
          <p:nvPr/>
        </p:nvSpPr>
        <p:spPr>
          <a:xfrm>
            <a:off x="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99" name="Google Shape;999;p181"/>
          <p:cNvSpPr txBox="1"/>
          <p:nvPr>
            <p:ph idx="2" type="body"/>
          </p:nvPr>
        </p:nvSpPr>
        <p:spPr>
          <a:xfrm>
            <a:off x="0"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00" name="Google Shape;1000;p181"/>
          <p:cNvSpPr/>
          <p:nvPr/>
        </p:nvSpPr>
        <p:spPr>
          <a:xfrm>
            <a:off x="3044811"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01" name="Google Shape;1001;p181"/>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02" name="Google Shape;1002;p181"/>
          <p:cNvSpPr/>
          <p:nvPr/>
        </p:nvSpPr>
        <p:spPr>
          <a:xfrm>
            <a:off x="6089622"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03" name="Google Shape;1003;p181"/>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04" name="Google Shape;1004;p181"/>
          <p:cNvSpPr/>
          <p:nvPr/>
        </p:nvSpPr>
        <p:spPr>
          <a:xfrm>
            <a:off x="9134998"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05" name="Google Shape;1005;p181"/>
          <p:cNvSpPr txBox="1"/>
          <p:nvPr>
            <p:ph idx="5" type="body"/>
          </p:nvPr>
        </p:nvSpPr>
        <p:spPr>
          <a:xfrm>
            <a:off x="9147189"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06" name="Google Shape;1006;p181"/>
          <p:cNvSpPr/>
          <p:nvPr/>
        </p:nvSpPr>
        <p:spPr>
          <a:xfrm>
            <a:off x="3040680"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07" name="Google Shape;1007;p181"/>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08" name="Google Shape;1008;p181"/>
          <p:cNvSpPr/>
          <p:nvPr/>
        </p:nvSpPr>
        <p:spPr>
          <a:xfrm>
            <a:off x="608549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09" name="Google Shape;1009;p181"/>
          <p:cNvSpPr txBox="1"/>
          <p:nvPr>
            <p:ph idx="7" type="body"/>
          </p:nvPr>
        </p:nvSpPr>
        <p:spPr>
          <a:xfrm>
            <a:off x="6098246"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10" name="Google Shape;1010;p181"/>
          <p:cNvSpPr/>
          <p:nvPr/>
        </p:nvSpPr>
        <p:spPr>
          <a:xfrm>
            <a:off x="9143059"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11" name="Google Shape;1011;p181"/>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1">
    <p:bg>
      <p:bgPr>
        <a:solidFill>
          <a:srgbClr val="FF003C"/>
        </a:solidFill>
      </p:bgPr>
    </p:bg>
    <p:spTree>
      <p:nvGrpSpPr>
        <p:cNvPr id="1012" name="Shape 1012"/>
        <p:cNvGrpSpPr/>
        <p:nvPr/>
      </p:nvGrpSpPr>
      <p:grpSpPr>
        <a:xfrm>
          <a:off x="0" y="0"/>
          <a:ext cx="0" cy="0"/>
          <a:chOff x="0" y="0"/>
          <a:chExt cx="0" cy="0"/>
        </a:xfrm>
      </p:grpSpPr>
      <p:sp>
        <p:nvSpPr>
          <p:cNvPr id="1013" name="Google Shape;1013;p182"/>
          <p:cNvSpPr txBox="1"/>
          <p:nvPr>
            <p:ph type="title"/>
          </p:nvPr>
        </p:nvSpPr>
        <p:spPr>
          <a:xfrm>
            <a:off x="493985" y="365125"/>
            <a:ext cx="8912773" cy="265134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014" name="Google Shape;1014;p182"/>
          <p:cNvPicPr preferRelativeResize="0"/>
          <p:nvPr/>
        </p:nvPicPr>
        <p:blipFill rotWithShape="1">
          <a:blip r:embed="rId2">
            <a:alphaModFix/>
          </a:blip>
          <a:srcRect b="0" l="0" r="0" t="0"/>
          <a:stretch/>
        </p:blipFill>
        <p:spPr>
          <a:xfrm>
            <a:off x="0" y="3296126"/>
            <a:ext cx="12192000" cy="3062253"/>
          </a:xfrm>
          <a:prstGeom prst="rect">
            <a:avLst/>
          </a:prstGeom>
          <a:noFill/>
          <a:ln>
            <a:noFill/>
          </a:ln>
        </p:spPr>
      </p:pic>
    </p:spTree>
  </p:cSld>
  <p:clrMapOvr>
    <a:masterClrMapping/>
  </p:clrMapOvr>
  <p:transition>
    <p:fade/>
  </p:transition>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1015" name="Shape 1015"/>
        <p:cNvGrpSpPr/>
        <p:nvPr/>
      </p:nvGrpSpPr>
      <p:grpSpPr>
        <a:xfrm>
          <a:off x="0" y="0"/>
          <a:ext cx="0" cy="0"/>
          <a:chOff x="0" y="0"/>
          <a:chExt cx="0" cy="0"/>
        </a:xfrm>
      </p:grpSpPr>
      <p:sp>
        <p:nvSpPr>
          <p:cNvPr id="1016" name="Google Shape;1016;p18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7" name="Google Shape;1017;p18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18" name="Google Shape;1018;p1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9" name="Google Shape;1019;p1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0" name="Google Shape;1020;p1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główek sekcji" type="secHead">
  <p:cSld name="SECTION_HEADER">
    <p:spTree>
      <p:nvGrpSpPr>
        <p:cNvPr id="1021" name="Shape 1021"/>
        <p:cNvGrpSpPr/>
        <p:nvPr/>
      </p:nvGrpSpPr>
      <p:grpSpPr>
        <a:xfrm>
          <a:off x="0" y="0"/>
          <a:ext cx="0" cy="0"/>
          <a:chOff x="0" y="0"/>
          <a:chExt cx="0" cy="0"/>
        </a:xfrm>
      </p:grpSpPr>
      <p:sp>
        <p:nvSpPr>
          <p:cNvPr id="1022" name="Google Shape;1022;p18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3" name="Google Shape;1023;p18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24" name="Google Shape;1024;p1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5" name="Google Shape;1025;p1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6" name="Google Shape;1026;p1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wa elementy zawartości" type="twoObj">
  <p:cSld name="TWO_OBJECTS">
    <p:spTree>
      <p:nvGrpSpPr>
        <p:cNvPr id="1027" name="Shape 1027"/>
        <p:cNvGrpSpPr/>
        <p:nvPr/>
      </p:nvGrpSpPr>
      <p:grpSpPr>
        <a:xfrm>
          <a:off x="0" y="0"/>
          <a:ext cx="0" cy="0"/>
          <a:chOff x="0" y="0"/>
          <a:chExt cx="0" cy="0"/>
        </a:xfrm>
      </p:grpSpPr>
      <p:sp>
        <p:nvSpPr>
          <p:cNvPr id="1028" name="Google Shape;1028;p18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9" name="Google Shape;1029;p18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0" name="Google Shape;1030;p18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1" name="Google Shape;1031;p1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2" name="Google Shape;1032;p1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3" name="Google Shape;1033;p1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ównanie" type="twoTxTwoObj">
  <p:cSld name="TWO_OBJECTS_WITH_TEXT">
    <p:spTree>
      <p:nvGrpSpPr>
        <p:cNvPr id="1034" name="Shape 1034"/>
        <p:cNvGrpSpPr/>
        <p:nvPr/>
      </p:nvGrpSpPr>
      <p:grpSpPr>
        <a:xfrm>
          <a:off x="0" y="0"/>
          <a:ext cx="0" cy="0"/>
          <a:chOff x="0" y="0"/>
          <a:chExt cx="0" cy="0"/>
        </a:xfrm>
      </p:grpSpPr>
      <p:sp>
        <p:nvSpPr>
          <p:cNvPr id="1035" name="Google Shape;1035;p18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6" name="Google Shape;1036;p18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37" name="Google Shape;1037;p18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8" name="Google Shape;1038;p18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39" name="Google Shape;1039;p18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0" name="Google Shape;1040;p1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1" name="Google Shape;1041;p1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2" name="Google Shape;1042;p1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wartość z podpisem" type="objTx">
  <p:cSld name="OBJECT_WITH_CAPTION_TEXT">
    <p:spTree>
      <p:nvGrpSpPr>
        <p:cNvPr id="1043" name="Shape 1043"/>
        <p:cNvGrpSpPr/>
        <p:nvPr/>
      </p:nvGrpSpPr>
      <p:grpSpPr>
        <a:xfrm>
          <a:off x="0" y="0"/>
          <a:ext cx="0" cy="0"/>
          <a:chOff x="0" y="0"/>
          <a:chExt cx="0" cy="0"/>
        </a:xfrm>
      </p:grpSpPr>
      <p:sp>
        <p:nvSpPr>
          <p:cNvPr id="1044" name="Google Shape;1044;p18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5" name="Google Shape;1045;p18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6" name="Google Shape;1046;p18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47" name="Google Shape;1047;p1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8" name="Google Shape;1048;p1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9" name="Google Shape;1049;p1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az z podpisem" type="picTx">
  <p:cSld name="PICTURE_WITH_CAPTION_TEXT">
    <p:spTree>
      <p:nvGrpSpPr>
        <p:cNvPr id="1050" name="Shape 1050"/>
        <p:cNvGrpSpPr/>
        <p:nvPr/>
      </p:nvGrpSpPr>
      <p:grpSpPr>
        <a:xfrm>
          <a:off x="0" y="0"/>
          <a:ext cx="0" cy="0"/>
          <a:chOff x="0" y="0"/>
          <a:chExt cx="0" cy="0"/>
        </a:xfrm>
      </p:grpSpPr>
      <p:sp>
        <p:nvSpPr>
          <p:cNvPr id="1051" name="Google Shape;1051;p18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2" name="Google Shape;1052;p188"/>
          <p:cNvSpPr/>
          <p:nvPr>
            <p:ph idx="2" type="pic"/>
          </p:nvPr>
        </p:nvSpPr>
        <p:spPr>
          <a:xfrm>
            <a:off x="5183188" y="987425"/>
            <a:ext cx="6172200" cy="4873625"/>
          </a:xfrm>
          <a:prstGeom prst="rect">
            <a:avLst/>
          </a:prstGeom>
          <a:noFill/>
          <a:ln>
            <a:noFill/>
          </a:ln>
        </p:spPr>
      </p:sp>
      <p:sp>
        <p:nvSpPr>
          <p:cNvPr id="1053" name="Google Shape;1053;p18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4" name="Google Shape;1054;p1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5" name="Google Shape;1055;p1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6" name="Google Shape;1056;p1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tekst pionowy" type="vertTx">
  <p:cSld name="VERTICAL_TEXT">
    <p:spTree>
      <p:nvGrpSpPr>
        <p:cNvPr id="1057" name="Shape 1057"/>
        <p:cNvGrpSpPr/>
        <p:nvPr/>
      </p:nvGrpSpPr>
      <p:grpSpPr>
        <a:xfrm>
          <a:off x="0" y="0"/>
          <a:ext cx="0" cy="0"/>
          <a:chOff x="0" y="0"/>
          <a:chExt cx="0" cy="0"/>
        </a:xfrm>
      </p:grpSpPr>
      <p:sp>
        <p:nvSpPr>
          <p:cNvPr id="1058" name="Google Shape;1058;p18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9" name="Google Shape;1059;p18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0" name="Google Shape;1060;p1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1" name="Google Shape;1061;p1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2" name="Google Shape;1062;p1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pionowy i tekst" type="vertTitleAndTx">
  <p:cSld name="VERTICAL_TITLE_AND_VERTICAL_TEXT">
    <p:spTree>
      <p:nvGrpSpPr>
        <p:cNvPr id="1063" name="Shape 1063"/>
        <p:cNvGrpSpPr/>
        <p:nvPr/>
      </p:nvGrpSpPr>
      <p:grpSpPr>
        <a:xfrm>
          <a:off x="0" y="0"/>
          <a:ext cx="0" cy="0"/>
          <a:chOff x="0" y="0"/>
          <a:chExt cx="0" cy="0"/>
        </a:xfrm>
      </p:grpSpPr>
      <p:sp>
        <p:nvSpPr>
          <p:cNvPr id="1064" name="Google Shape;1064;p19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5" name="Google Shape;1065;p19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6" name="Google Shape;1066;p1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7" name="Google Shape;1067;p1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8" name="Google Shape;1068;p1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8.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0.xml"/><Relationship Id="rId11" Type="http://schemas.openxmlformats.org/officeDocument/2006/relationships/slideLayout" Target="../slideLayouts/slideLayout31.xml"/><Relationship Id="rId10" Type="http://schemas.openxmlformats.org/officeDocument/2006/relationships/slideLayout" Target="../slideLayouts/slideLayout30.xml"/><Relationship Id="rId21" Type="http://schemas.openxmlformats.org/officeDocument/2006/relationships/theme" Target="../theme/theme7.xml"/><Relationship Id="rId13" Type="http://schemas.openxmlformats.org/officeDocument/2006/relationships/slideLayout" Target="../slideLayouts/slideLayout33.xml"/><Relationship Id="rId12" Type="http://schemas.openxmlformats.org/officeDocument/2006/relationships/slideLayout" Target="../slideLayouts/slideLayout32.xml"/><Relationship Id="rId1" Type="http://schemas.openxmlformats.org/officeDocument/2006/relationships/slideLayout" Target="../slideLayouts/slideLayout21.xml"/><Relationship Id="rId2" Type="http://schemas.openxmlformats.org/officeDocument/2006/relationships/slideLayout" Target="../slideLayouts/slideLayout22.xml"/><Relationship Id="rId3" Type="http://schemas.openxmlformats.org/officeDocument/2006/relationships/slideLayout" Target="../slideLayouts/slideLayout23.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5" Type="http://schemas.openxmlformats.org/officeDocument/2006/relationships/slideLayout" Target="../slideLayouts/slideLayout35.xml"/><Relationship Id="rId14" Type="http://schemas.openxmlformats.org/officeDocument/2006/relationships/slideLayout" Target="../slideLayouts/slideLayout34.xml"/><Relationship Id="rId17" Type="http://schemas.openxmlformats.org/officeDocument/2006/relationships/slideLayout" Target="../slideLayouts/slideLayout37.xml"/><Relationship Id="rId16" Type="http://schemas.openxmlformats.org/officeDocument/2006/relationships/slideLayout" Target="../slideLayouts/slideLayout36.xml"/><Relationship Id="rId5" Type="http://schemas.openxmlformats.org/officeDocument/2006/relationships/slideLayout" Target="../slideLayouts/slideLayout25.xml"/><Relationship Id="rId19" Type="http://schemas.openxmlformats.org/officeDocument/2006/relationships/slideLayout" Target="../slideLayouts/slideLayout39.xml"/><Relationship Id="rId6" Type="http://schemas.openxmlformats.org/officeDocument/2006/relationships/slideLayout" Target="../slideLayouts/slideLayout26.xml"/><Relationship Id="rId18" Type="http://schemas.openxmlformats.org/officeDocument/2006/relationships/slideLayout" Target="../slideLayouts/slideLayout38.xml"/><Relationship Id="rId7" Type="http://schemas.openxmlformats.org/officeDocument/2006/relationships/slideLayout" Target="../slideLayouts/slideLayout27.xml"/><Relationship Id="rId8"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0.xml"/><Relationship Id="rId11" Type="http://schemas.openxmlformats.org/officeDocument/2006/relationships/slideLayout" Target="../slideLayouts/slideLayout51.xml"/><Relationship Id="rId10" Type="http://schemas.openxmlformats.org/officeDocument/2006/relationships/slideLayout" Target="../slideLayouts/slideLayout50.xml"/><Relationship Id="rId21" Type="http://schemas.openxmlformats.org/officeDocument/2006/relationships/theme" Target="../theme/theme3.xml"/><Relationship Id="rId13" Type="http://schemas.openxmlformats.org/officeDocument/2006/relationships/slideLayout" Target="../slideLayouts/slideLayout53.xml"/><Relationship Id="rId12" Type="http://schemas.openxmlformats.org/officeDocument/2006/relationships/slideLayout" Target="../slideLayouts/slideLayout52.xml"/><Relationship Id="rId1" Type="http://schemas.openxmlformats.org/officeDocument/2006/relationships/slideLayout" Target="../slideLayouts/slideLayout41.xml"/><Relationship Id="rId2" Type="http://schemas.openxmlformats.org/officeDocument/2006/relationships/slideLayout" Target="../slideLayouts/slideLayout42.xml"/><Relationship Id="rId3" Type="http://schemas.openxmlformats.org/officeDocument/2006/relationships/slideLayout" Target="../slideLayouts/slideLayout43.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5" Type="http://schemas.openxmlformats.org/officeDocument/2006/relationships/slideLayout" Target="../slideLayouts/slideLayout55.xml"/><Relationship Id="rId14" Type="http://schemas.openxmlformats.org/officeDocument/2006/relationships/slideLayout" Target="../slideLayouts/slideLayout54.xml"/><Relationship Id="rId17" Type="http://schemas.openxmlformats.org/officeDocument/2006/relationships/slideLayout" Target="../slideLayouts/slideLayout57.xml"/><Relationship Id="rId16" Type="http://schemas.openxmlformats.org/officeDocument/2006/relationships/slideLayout" Target="../slideLayouts/slideLayout56.xml"/><Relationship Id="rId5" Type="http://schemas.openxmlformats.org/officeDocument/2006/relationships/slideLayout" Target="../slideLayouts/slideLayout45.xml"/><Relationship Id="rId19" Type="http://schemas.openxmlformats.org/officeDocument/2006/relationships/slideLayout" Target="../slideLayouts/slideLayout59.xml"/><Relationship Id="rId6" Type="http://schemas.openxmlformats.org/officeDocument/2006/relationships/slideLayout" Target="../slideLayouts/slideLayout46.xml"/><Relationship Id="rId18" Type="http://schemas.openxmlformats.org/officeDocument/2006/relationships/slideLayout" Target="../slideLayouts/slideLayout58.xml"/><Relationship Id="rId7" Type="http://schemas.openxmlformats.org/officeDocument/2006/relationships/slideLayout" Target="../slideLayouts/slideLayout47.xml"/><Relationship Id="rId8"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80.xml"/><Relationship Id="rId11" Type="http://schemas.openxmlformats.org/officeDocument/2006/relationships/slideLayout" Target="../slideLayouts/slideLayout71.xml"/><Relationship Id="rId10" Type="http://schemas.openxmlformats.org/officeDocument/2006/relationships/slideLayout" Target="../slideLayouts/slideLayout70.xml"/><Relationship Id="rId21" Type="http://schemas.openxmlformats.org/officeDocument/2006/relationships/theme" Target="../theme/theme5.xml"/><Relationship Id="rId13" Type="http://schemas.openxmlformats.org/officeDocument/2006/relationships/slideLayout" Target="../slideLayouts/slideLayout73.xml"/><Relationship Id="rId12" Type="http://schemas.openxmlformats.org/officeDocument/2006/relationships/slideLayout" Target="../slideLayouts/slideLayout72.xml"/><Relationship Id="rId1" Type="http://schemas.openxmlformats.org/officeDocument/2006/relationships/slideLayout" Target="../slideLayouts/slideLayout61.xml"/><Relationship Id="rId2" Type="http://schemas.openxmlformats.org/officeDocument/2006/relationships/slideLayout" Target="../slideLayouts/slideLayout62.xml"/><Relationship Id="rId3" Type="http://schemas.openxmlformats.org/officeDocument/2006/relationships/slideLayout" Target="../slideLayouts/slideLayout63.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5" Type="http://schemas.openxmlformats.org/officeDocument/2006/relationships/slideLayout" Target="../slideLayouts/slideLayout75.xml"/><Relationship Id="rId14" Type="http://schemas.openxmlformats.org/officeDocument/2006/relationships/slideLayout" Target="../slideLayouts/slideLayout74.xml"/><Relationship Id="rId17" Type="http://schemas.openxmlformats.org/officeDocument/2006/relationships/slideLayout" Target="../slideLayouts/slideLayout77.xml"/><Relationship Id="rId16" Type="http://schemas.openxmlformats.org/officeDocument/2006/relationships/slideLayout" Target="../slideLayouts/slideLayout76.xml"/><Relationship Id="rId5" Type="http://schemas.openxmlformats.org/officeDocument/2006/relationships/slideLayout" Target="../slideLayouts/slideLayout65.xml"/><Relationship Id="rId19" Type="http://schemas.openxmlformats.org/officeDocument/2006/relationships/slideLayout" Target="../slideLayouts/slideLayout79.xml"/><Relationship Id="rId6" Type="http://schemas.openxmlformats.org/officeDocument/2006/relationships/slideLayout" Target="../slideLayouts/slideLayout66.xml"/><Relationship Id="rId18" Type="http://schemas.openxmlformats.org/officeDocument/2006/relationships/slideLayout" Target="../slideLayouts/slideLayout78.xml"/><Relationship Id="rId7" Type="http://schemas.openxmlformats.org/officeDocument/2006/relationships/slideLayout" Target="../slideLayouts/slideLayout67.xml"/><Relationship Id="rId8" Type="http://schemas.openxmlformats.org/officeDocument/2006/relationships/slideLayout" Target="../slideLayouts/slideLayout68.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100.xml"/><Relationship Id="rId11" Type="http://schemas.openxmlformats.org/officeDocument/2006/relationships/slideLayout" Target="../slideLayouts/slideLayout91.xml"/><Relationship Id="rId10" Type="http://schemas.openxmlformats.org/officeDocument/2006/relationships/slideLayout" Target="../slideLayouts/slideLayout90.xml"/><Relationship Id="rId21" Type="http://schemas.openxmlformats.org/officeDocument/2006/relationships/theme" Target="../theme/theme6.xml"/><Relationship Id="rId13" Type="http://schemas.openxmlformats.org/officeDocument/2006/relationships/slideLayout" Target="../slideLayouts/slideLayout93.xml"/><Relationship Id="rId12" Type="http://schemas.openxmlformats.org/officeDocument/2006/relationships/slideLayout" Target="../slideLayouts/slideLayout92.xml"/><Relationship Id="rId1" Type="http://schemas.openxmlformats.org/officeDocument/2006/relationships/slideLayout" Target="../slideLayouts/slideLayout81.xml"/><Relationship Id="rId2" Type="http://schemas.openxmlformats.org/officeDocument/2006/relationships/slideLayout" Target="../slideLayouts/slideLayout82.xml"/><Relationship Id="rId3" Type="http://schemas.openxmlformats.org/officeDocument/2006/relationships/slideLayout" Target="../slideLayouts/slideLayout83.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5" Type="http://schemas.openxmlformats.org/officeDocument/2006/relationships/slideLayout" Target="../slideLayouts/slideLayout95.xml"/><Relationship Id="rId14" Type="http://schemas.openxmlformats.org/officeDocument/2006/relationships/slideLayout" Target="../slideLayouts/slideLayout94.xml"/><Relationship Id="rId17" Type="http://schemas.openxmlformats.org/officeDocument/2006/relationships/slideLayout" Target="../slideLayouts/slideLayout97.xml"/><Relationship Id="rId16" Type="http://schemas.openxmlformats.org/officeDocument/2006/relationships/slideLayout" Target="../slideLayouts/slideLayout96.xml"/><Relationship Id="rId5" Type="http://schemas.openxmlformats.org/officeDocument/2006/relationships/slideLayout" Target="../slideLayouts/slideLayout85.xml"/><Relationship Id="rId19" Type="http://schemas.openxmlformats.org/officeDocument/2006/relationships/slideLayout" Target="../slideLayouts/slideLayout99.xml"/><Relationship Id="rId6" Type="http://schemas.openxmlformats.org/officeDocument/2006/relationships/slideLayout" Target="../slideLayouts/slideLayout86.xml"/><Relationship Id="rId18" Type="http://schemas.openxmlformats.org/officeDocument/2006/relationships/slideLayout" Target="../slideLayouts/slideLayout98.xml"/><Relationship Id="rId7" Type="http://schemas.openxmlformats.org/officeDocument/2006/relationships/slideLayout" Target="../slideLayouts/slideLayout87.xml"/><Relationship Id="rId8" Type="http://schemas.openxmlformats.org/officeDocument/2006/relationships/slideLayout" Target="../slideLayouts/slideLayout88.xml"/></Relationships>
</file>

<file path=ppt/slideMasters/_rels/slideMaster6.xml.rels><?xml version="1.0" encoding="UTF-8" standalone="yes"?><Relationships xmlns="http://schemas.openxmlformats.org/package/2006/relationships"><Relationship Id="rId20" Type="http://schemas.openxmlformats.org/officeDocument/2006/relationships/slideLayout" Target="../slideLayouts/slideLayout120.xml"/><Relationship Id="rId11" Type="http://schemas.openxmlformats.org/officeDocument/2006/relationships/slideLayout" Target="../slideLayouts/slideLayout111.xml"/><Relationship Id="rId10" Type="http://schemas.openxmlformats.org/officeDocument/2006/relationships/slideLayout" Target="../slideLayouts/slideLayout110.xml"/><Relationship Id="rId21" Type="http://schemas.openxmlformats.org/officeDocument/2006/relationships/theme" Target="../theme/theme4.xml"/><Relationship Id="rId13" Type="http://schemas.openxmlformats.org/officeDocument/2006/relationships/slideLayout" Target="../slideLayouts/slideLayout113.xml"/><Relationship Id="rId12" Type="http://schemas.openxmlformats.org/officeDocument/2006/relationships/slideLayout" Target="../slideLayouts/slideLayout112.xml"/><Relationship Id="rId1" Type="http://schemas.openxmlformats.org/officeDocument/2006/relationships/slideLayout" Target="../slideLayouts/slideLayout101.xml"/><Relationship Id="rId2" Type="http://schemas.openxmlformats.org/officeDocument/2006/relationships/slideLayout" Target="../slideLayouts/slideLayout102.xml"/><Relationship Id="rId3" Type="http://schemas.openxmlformats.org/officeDocument/2006/relationships/slideLayout" Target="../slideLayouts/slideLayout103.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5" Type="http://schemas.openxmlformats.org/officeDocument/2006/relationships/slideLayout" Target="../slideLayouts/slideLayout115.xml"/><Relationship Id="rId14" Type="http://schemas.openxmlformats.org/officeDocument/2006/relationships/slideLayout" Target="../slideLayouts/slideLayout114.xml"/><Relationship Id="rId17" Type="http://schemas.openxmlformats.org/officeDocument/2006/relationships/slideLayout" Target="../slideLayouts/slideLayout117.xml"/><Relationship Id="rId16" Type="http://schemas.openxmlformats.org/officeDocument/2006/relationships/slideLayout" Target="../slideLayouts/slideLayout116.xml"/><Relationship Id="rId5" Type="http://schemas.openxmlformats.org/officeDocument/2006/relationships/slideLayout" Target="../slideLayouts/slideLayout105.xml"/><Relationship Id="rId19" Type="http://schemas.openxmlformats.org/officeDocument/2006/relationships/slideLayout" Target="../slideLayouts/slideLayout119.xml"/><Relationship Id="rId6" Type="http://schemas.openxmlformats.org/officeDocument/2006/relationships/slideLayout" Target="../slideLayouts/slideLayout106.xml"/><Relationship Id="rId18" Type="http://schemas.openxmlformats.org/officeDocument/2006/relationships/slideLayout" Target="../slideLayouts/slideLayout118.xml"/><Relationship Id="rId7" Type="http://schemas.openxmlformats.org/officeDocument/2006/relationships/slideLayout" Target="../slideLayouts/slideLayout107.xml"/><Relationship Id="rId8" Type="http://schemas.openxmlformats.org/officeDocument/2006/relationships/slideLayout" Target="../slideLayouts/slideLayout108.xml"/></Relationships>
</file>

<file path=ppt/slideMasters/_rels/slideMaster7.xml.rels><?xml version="1.0" encoding="UTF-8" standalone="yes"?><Relationships xmlns="http://schemas.openxmlformats.org/package/2006/relationships"><Relationship Id="rId20" Type="http://schemas.openxmlformats.org/officeDocument/2006/relationships/slideLayout" Target="../slideLayouts/slideLayout140.xml"/><Relationship Id="rId11" Type="http://schemas.openxmlformats.org/officeDocument/2006/relationships/slideLayout" Target="../slideLayouts/slideLayout131.xml"/><Relationship Id="rId10" Type="http://schemas.openxmlformats.org/officeDocument/2006/relationships/slideLayout" Target="../slideLayouts/slideLayout130.xml"/><Relationship Id="rId21" Type="http://schemas.openxmlformats.org/officeDocument/2006/relationships/theme" Target="../theme/theme2.xml"/><Relationship Id="rId13" Type="http://schemas.openxmlformats.org/officeDocument/2006/relationships/slideLayout" Target="../slideLayouts/slideLayout133.xml"/><Relationship Id="rId12" Type="http://schemas.openxmlformats.org/officeDocument/2006/relationships/slideLayout" Target="../slideLayouts/slideLayout132.xml"/><Relationship Id="rId1" Type="http://schemas.openxmlformats.org/officeDocument/2006/relationships/slideLayout" Target="../slideLayouts/slideLayout121.xml"/><Relationship Id="rId2" Type="http://schemas.openxmlformats.org/officeDocument/2006/relationships/slideLayout" Target="../slideLayouts/slideLayout122.xml"/><Relationship Id="rId3" Type="http://schemas.openxmlformats.org/officeDocument/2006/relationships/slideLayout" Target="../slideLayouts/slideLayout123.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5" Type="http://schemas.openxmlformats.org/officeDocument/2006/relationships/slideLayout" Target="../slideLayouts/slideLayout135.xml"/><Relationship Id="rId14" Type="http://schemas.openxmlformats.org/officeDocument/2006/relationships/slideLayout" Target="../slideLayouts/slideLayout134.xml"/><Relationship Id="rId17" Type="http://schemas.openxmlformats.org/officeDocument/2006/relationships/slideLayout" Target="../slideLayouts/slideLayout137.xml"/><Relationship Id="rId16" Type="http://schemas.openxmlformats.org/officeDocument/2006/relationships/slideLayout" Target="../slideLayouts/slideLayout136.xml"/><Relationship Id="rId5" Type="http://schemas.openxmlformats.org/officeDocument/2006/relationships/slideLayout" Target="../slideLayouts/slideLayout125.xml"/><Relationship Id="rId19" Type="http://schemas.openxmlformats.org/officeDocument/2006/relationships/slideLayout" Target="../slideLayouts/slideLayout139.xml"/><Relationship Id="rId6" Type="http://schemas.openxmlformats.org/officeDocument/2006/relationships/slideLayout" Target="../slideLayouts/slideLayout126.xml"/><Relationship Id="rId18" Type="http://schemas.openxmlformats.org/officeDocument/2006/relationships/slideLayout" Target="../slideLayouts/slideLayout138.xml"/><Relationship Id="rId7" Type="http://schemas.openxmlformats.org/officeDocument/2006/relationships/slideLayout" Target="../slideLayouts/slideLayout127.xml"/><Relationship Id="rId8" Type="http://schemas.openxmlformats.org/officeDocument/2006/relationships/slideLayout" Target="../slideLayouts/slideLayout12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7" name="Shape 157"/>
        <p:cNvGrpSpPr/>
        <p:nvPr/>
      </p:nvGrpSpPr>
      <p:grpSpPr>
        <a:xfrm>
          <a:off x="0" y="0"/>
          <a:ext cx="0" cy="0"/>
          <a:chOff x="0" y="0"/>
          <a:chExt cx="0" cy="0"/>
        </a:xfrm>
      </p:grpSpPr>
      <p:sp>
        <p:nvSpPr>
          <p:cNvPr id="158" name="Google Shape;158;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9" name="Google Shape;159;p5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0" name="Google Shape;160;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1" name="Google Shape;161;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2" name="Google Shape;162;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9" name="Shape 309"/>
        <p:cNvGrpSpPr/>
        <p:nvPr/>
      </p:nvGrpSpPr>
      <p:grpSpPr>
        <a:xfrm>
          <a:off x="0" y="0"/>
          <a:ext cx="0" cy="0"/>
          <a:chOff x="0" y="0"/>
          <a:chExt cx="0" cy="0"/>
        </a:xfrm>
      </p:grpSpPr>
      <p:sp>
        <p:nvSpPr>
          <p:cNvPr id="310" name="Google Shape;310;p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11" name="Google Shape;311;p5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2" name="Google Shape;312;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13" name="Google Shape;313;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14" name="Google Shape;314;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1" name="Shape 461"/>
        <p:cNvGrpSpPr/>
        <p:nvPr/>
      </p:nvGrpSpPr>
      <p:grpSpPr>
        <a:xfrm>
          <a:off x="0" y="0"/>
          <a:ext cx="0" cy="0"/>
          <a:chOff x="0" y="0"/>
          <a:chExt cx="0" cy="0"/>
        </a:xfrm>
      </p:grpSpPr>
      <p:sp>
        <p:nvSpPr>
          <p:cNvPr id="462" name="Google Shape;462;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63" name="Google Shape;463;p5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64" name="Google Shape;464;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65" name="Google Shape;465;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66" name="Google Shape;466;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13" name="Shape 613"/>
        <p:cNvGrpSpPr/>
        <p:nvPr/>
      </p:nvGrpSpPr>
      <p:grpSpPr>
        <a:xfrm>
          <a:off x="0" y="0"/>
          <a:ext cx="0" cy="0"/>
          <a:chOff x="0" y="0"/>
          <a:chExt cx="0" cy="0"/>
        </a:xfrm>
      </p:grpSpPr>
      <p:sp>
        <p:nvSpPr>
          <p:cNvPr id="614" name="Google Shape;614;p6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15" name="Google Shape;615;p6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16" name="Google Shape;616;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17" name="Google Shape;617;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18" name="Google Shape;618;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 id="2147483750" r:id="rId18"/>
    <p:sldLayoutId id="2147483751" r:id="rId19"/>
    <p:sldLayoutId id="2147483752" r:id="rId20"/>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65" name="Shape 765"/>
        <p:cNvGrpSpPr/>
        <p:nvPr/>
      </p:nvGrpSpPr>
      <p:grpSpPr>
        <a:xfrm>
          <a:off x="0" y="0"/>
          <a:ext cx="0" cy="0"/>
          <a:chOff x="0" y="0"/>
          <a:chExt cx="0" cy="0"/>
        </a:xfrm>
      </p:grpSpPr>
      <p:sp>
        <p:nvSpPr>
          <p:cNvPr id="766" name="Google Shape;766;p6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67" name="Google Shape;767;p6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68" name="Google Shape;768;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69" name="Google Shape;769;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70" name="Google Shape;770;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 id="2147483771" r:id="rId18"/>
    <p:sldLayoutId id="2147483772" r:id="rId19"/>
    <p:sldLayoutId id="2147483773" r:id="rId20"/>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17" name="Shape 917"/>
        <p:cNvGrpSpPr/>
        <p:nvPr/>
      </p:nvGrpSpPr>
      <p:grpSpPr>
        <a:xfrm>
          <a:off x="0" y="0"/>
          <a:ext cx="0" cy="0"/>
          <a:chOff x="0" y="0"/>
          <a:chExt cx="0" cy="0"/>
        </a:xfrm>
      </p:grpSpPr>
      <p:sp>
        <p:nvSpPr>
          <p:cNvPr id="918" name="Google Shape;918;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19" name="Google Shape;919;p6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20" name="Google Shape;920;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21" name="Google Shape;921;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22" name="Google Shape;922;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 id="2147483792" r:id="rId18"/>
    <p:sldLayoutId id="2147483793" r:id="rId19"/>
    <p:sldLayoutId id="2147483794" r:id="rId20"/>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6.png"/><Relationship Id="rId4" Type="http://schemas.openxmlformats.org/officeDocument/2006/relationships/image" Target="../media/image23.png"/><Relationship Id="rId5" Type="http://schemas.openxmlformats.org/officeDocument/2006/relationships/image" Target="../media/image3.png"/><Relationship Id="rId6"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vmlDrawing" Target="../drawings/vmlDrawing1.vml"/><Relationship Id="rId4" Type="http://schemas.openxmlformats.org/officeDocument/2006/relationships/image" Target="../media/image16.png"/><Relationship Id="rId5" Type="http://schemas.openxmlformats.org/officeDocument/2006/relationships/package" Target="../embeddings/Microsoft_Office_Word_Document1.docx"/><Relationship Id="rId6" Type="http://schemas.openxmlformats.org/officeDocument/2006/relationships/package" Target="../embeddings/Microsoft_Office_Word_Document1.docx"/><Relationship Id="rId7"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xml"/><Relationship Id="rId3" Type="http://schemas.openxmlformats.org/officeDocument/2006/relationships/image" Target="../media/image21.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9.xml"/><Relationship Id="rId3" Type="http://schemas.openxmlformats.org/officeDocument/2006/relationships/image" Target="../media/image18.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20.xml"/><Relationship Id="rId3" Type="http://schemas.openxmlformats.org/officeDocument/2006/relationships/image" Target="../media/image20.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21.xml"/><Relationship Id="rId3" Type="http://schemas.openxmlformats.org/officeDocument/2006/relationships/image" Target="../media/image13.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22.xml"/><Relationship Id="rId3" Type="http://schemas.openxmlformats.org/officeDocument/2006/relationships/image" Target="../media/image12.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1.xml"/><Relationship Id="rId2" Type="http://schemas.openxmlformats.org/officeDocument/2006/relationships/notesSlide" Target="../notesSlides/notesSlide29.xml"/><Relationship Id="rId3" Type="http://schemas.openxmlformats.org/officeDocument/2006/relationships/image" Target="../media/image3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1.xml"/><Relationship Id="rId2" Type="http://schemas.openxmlformats.org/officeDocument/2006/relationships/notesSlide" Target="../notesSlides/notesSlide30.xml"/><Relationship Id="rId3"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3.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32.png"/><Relationship Id="rId4" Type="http://schemas.openxmlformats.org/officeDocument/2006/relationships/image" Target="../media/image3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image" Target="../media/image28.png"/><Relationship Id="rId4" Type="http://schemas.openxmlformats.org/officeDocument/2006/relationships/image" Target="../media/image3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 Id="rId3" Type="http://schemas.openxmlformats.org/officeDocument/2006/relationships/image" Target="../media/image36.png"/><Relationship Id="rId4" Type="http://schemas.openxmlformats.org/officeDocument/2006/relationships/image" Target="../media/image3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 Id="rId3" Type="http://schemas.openxmlformats.org/officeDocument/2006/relationships/image" Target="../media/image37.png"/><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1.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003C"/>
        </a:solidFill>
      </p:bgPr>
    </p:bg>
    <p:spTree>
      <p:nvGrpSpPr>
        <p:cNvPr id="1072" name="Shape 1072"/>
        <p:cNvGrpSpPr/>
        <p:nvPr/>
      </p:nvGrpSpPr>
      <p:grpSpPr>
        <a:xfrm>
          <a:off x="0" y="0"/>
          <a:ext cx="0" cy="0"/>
          <a:chOff x="0" y="0"/>
          <a:chExt cx="0" cy="0"/>
        </a:xfrm>
      </p:grpSpPr>
      <p:sp>
        <p:nvSpPr>
          <p:cNvPr id="1073" name="Google Shape;1073;p1"/>
          <p:cNvSpPr txBox="1"/>
          <p:nvPr>
            <p:ph idx="1" type="subTitle"/>
          </p:nvPr>
        </p:nvSpPr>
        <p:spPr>
          <a:xfrm>
            <a:off x="378627" y="6205926"/>
            <a:ext cx="6568965" cy="470771"/>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dk1"/>
              </a:buClr>
              <a:buSzPts val="2400"/>
              <a:buNone/>
            </a:pPr>
            <a:r>
              <a:rPr lang="pl-PL" sz="1050">
                <a:solidFill>
                  <a:schemeClr val="lt1"/>
                </a:solidFill>
                <a:latin typeface="Arial"/>
                <a:ea typeface="Arial"/>
                <a:cs typeface="Arial"/>
                <a:sym typeface="Arial"/>
              </a:rPr>
              <a:t>Warszawa, czerwiec 2024</a:t>
            </a:r>
            <a:endParaRPr sz="1050">
              <a:solidFill>
                <a:schemeClr val="lt1"/>
              </a:solidFill>
              <a:latin typeface="Arial"/>
              <a:ea typeface="Arial"/>
              <a:cs typeface="Arial"/>
              <a:sym typeface="Arial"/>
            </a:endParaRPr>
          </a:p>
        </p:txBody>
      </p:sp>
      <p:pic>
        <p:nvPicPr>
          <p:cNvPr id="1074" name="Google Shape;1074;p1"/>
          <p:cNvPicPr preferRelativeResize="0"/>
          <p:nvPr/>
        </p:nvPicPr>
        <p:blipFill rotWithShape="1">
          <a:blip r:embed="rId3">
            <a:alphaModFix/>
          </a:blip>
          <a:srcRect b="0" l="0" r="0" t="0"/>
          <a:stretch/>
        </p:blipFill>
        <p:spPr>
          <a:xfrm>
            <a:off x="0" y="181303"/>
            <a:ext cx="12192000" cy="4204138"/>
          </a:xfrm>
          <a:prstGeom prst="rect">
            <a:avLst/>
          </a:prstGeom>
          <a:noFill/>
          <a:ln>
            <a:noFill/>
          </a:ln>
        </p:spPr>
      </p:pic>
      <p:pic>
        <p:nvPicPr>
          <p:cNvPr id="1075" name="Google Shape;1075;p1"/>
          <p:cNvPicPr preferRelativeResize="0"/>
          <p:nvPr/>
        </p:nvPicPr>
        <p:blipFill rotWithShape="1">
          <a:blip r:embed="rId4">
            <a:alphaModFix/>
          </a:blip>
          <a:srcRect b="0" l="0" r="0" t="0"/>
          <a:stretch/>
        </p:blipFill>
        <p:spPr>
          <a:xfrm>
            <a:off x="7792122" y="5590932"/>
            <a:ext cx="4021251" cy="1036193"/>
          </a:xfrm>
          <a:prstGeom prst="rect">
            <a:avLst/>
          </a:prstGeom>
          <a:noFill/>
          <a:ln>
            <a:noFill/>
          </a:ln>
        </p:spPr>
      </p:pic>
      <p:sp>
        <p:nvSpPr>
          <p:cNvPr id="1076" name="Google Shape;1076;p1"/>
          <p:cNvSpPr txBox="1"/>
          <p:nvPr/>
        </p:nvSpPr>
        <p:spPr>
          <a:xfrm>
            <a:off x="273925" y="3149117"/>
            <a:ext cx="10315698" cy="18158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3200" u="none" cap="none" strike="noStrike">
                <a:solidFill>
                  <a:schemeClr val="lt1"/>
                </a:solidFill>
                <a:latin typeface="Arial"/>
                <a:ea typeface="Arial"/>
                <a:cs typeface="Arial"/>
                <a:sym typeface="Arial"/>
              </a:rPr>
              <a:t>The Effectiveness System 2.0 PL </a:t>
            </a:r>
            <a:endParaRPr/>
          </a:p>
          <a:p>
            <a:pPr indent="0" lvl="0" marL="0" marR="0" rtl="0" algn="l">
              <a:lnSpc>
                <a:spcPct val="100000"/>
              </a:lnSpc>
              <a:spcBef>
                <a:spcPts val="0"/>
              </a:spcBef>
              <a:spcAft>
                <a:spcPts val="0"/>
              </a:spcAft>
              <a:buNone/>
            </a:pPr>
            <a:r>
              <a:rPr b="0" i="1" lang="pl-PL" sz="2400" u="none" cap="none" strike="noStrike">
                <a:solidFill>
                  <a:schemeClr val="lt1"/>
                </a:solidFill>
                <a:latin typeface="Arial"/>
                <a:ea typeface="Arial"/>
                <a:cs typeface="Arial"/>
                <a:sym typeface="Arial"/>
              </a:rPr>
              <a:t>Kluczowe wskaźniki efektywności marketingu na rynku polskim </a:t>
            </a:r>
            <a:endParaRPr/>
          </a:p>
          <a:p>
            <a:pPr indent="0" lvl="0" marL="0" marR="0" rtl="0" algn="l">
              <a:lnSpc>
                <a:spcPct val="100000"/>
              </a:lnSpc>
              <a:spcBef>
                <a:spcPts val="0"/>
              </a:spcBef>
              <a:spcAft>
                <a:spcPts val="0"/>
              </a:spcAft>
              <a:buNone/>
            </a:pPr>
            <a:r>
              <a:rPr b="0" i="1" lang="pl-PL" sz="2400" u="none" cap="none" strike="noStrike">
                <a:solidFill>
                  <a:schemeClr val="lt1"/>
                </a:solidFill>
                <a:latin typeface="Arial"/>
                <a:ea typeface="Arial"/>
                <a:cs typeface="Arial"/>
                <a:sym typeface="Arial"/>
              </a:rPr>
              <a:t>na podstawie modelu szwedzkiego</a:t>
            </a:r>
            <a:br>
              <a:rPr b="0" i="0" lang="pl-PL" sz="3200" u="none" cap="none" strike="noStrike">
                <a:solidFill>
                  <a:schemeClr val="lt1"/>
                </a:solidFill>
                <a:latin typeface="Arial"/>
                <a:ea typeface="Arial"/>
                <a:cs typeface="Arial"/>
                <a:sym typeface="Arial"/>
              </a:rPr>
            </a:br>
            <a:endParaRPr b="0" i="0" sz="3200" u="none" cap="none" strike="noStrike">
              <a:solidFill>
                <a:schemeClr val="lt1"/>
              </a:solidFill>
              <a:latin typeface="Arial"/>
              <a:ea typeface="Arial"/>
              <a:cs typeface="Arial"/>
              <a:sym typeface="Arial"/>
            </a:endParaRPr>
          </a:p>
        </p:txBody>
      </p:sp>
      <p:sp>
        <p:nvSpPr>
          <p:cNvPr id="1077" name="Google Shape;1077;p1"/>
          <p:cNvSpPr txBox="1"/>
          <p:nvPr/>
        </p:nvSpPr>
        <p:spPr>
          <a:xfrm>
            <a:off x="273925" y="5219786"/>
            <a:ext cx="5497902"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pl-PL" sz="1800" u="none" cap="none" strike="noStrike">
                <a:solidFill>
                  <a:schemeClr val="lt1"/>
                </a:solidFill>
                <a:latin typeface="Arial"/>
                <a:ea typeface="Arial"/>
                <a:cs typeface="Arial"/>
                <a:sym typeface="Arial"/>
              </a:rPr>
              <a:t>Grupa 3 [11.07.2024]</a:t>
            </a:r>
            <a:endParaRPr/>
          </a:p>
        </p:txBody>
      </p:sp>
      <p:sp>
        <p:nvSpPr>
          <p:cNvPr id="1078" name="Google Shape;1078;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pl-PL"/>
              <a:t>‹#›</a:t>
            </a:fld>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2" name="Shape 1082"/>
        <p:cNvGrpSpPr/>
        <p:nvPr/>
      </p:nvGrpSpPr>
      <p:grpSpPr>
        <a:xfrm>
          <a:off x="0" y="0"/>
          <a:ext cx="0" cy="0"/>
          <a:chOff x="0" y="0"/>
          <a:chExt cx="0" cy="0"/>
        </a:xfrm>
      </p:grpSpPr>
      <p:sp>
        <p:nvSpPr>
          <p:cNvPr id="1083" name="Google Shape;1083;p8"/>
          <p:cNvSpPr txBox="1"/>
          <p:nvPr>
            <p:ph type="title"/>
          </p:nvPr>
        </p:nvSpPr>
        <p:spPr>
          <a:xfrm>
            <a:off x="177462" y="144523"/>
            <a:ext cx="11586646" cy="88338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b="1" lang="pl-PL">
                <a:latin typeface="Century Gothic"/>
                <a:ea typeface="Century Gothic"/>
                <a:cs typeface="Century Gothic"/>
                <a:sym typeface="Century Gothic"/>
              </a:rPr>
              <a:t>Wskaźniki biznesowe </a:t>
            </a:r>
            <a:endParaRPr/>
          </a:p>
        </p:txBody>
      </p:sp>
      <p:pic>
        <p:nvPicPr>
          <p:cNvPr id="1084" name="Google Shape;1084;p8"/>
          <p:cNvPicPr preferRelativeResize="0"/>
          <p:nvPr/>
        </p:nvPicPr>
        <p:blipFill rotWithShape="1">
          <a:blip r:embed="rId3">
            <a:alphaModFix/>
          </a:blip>
          <a:srcRect b="0" l="0" r="0" t="0"/>
          <a:stretch/>
        </p:blipFill>
        <p:spPr>
          <a:xfrm>
            <a:off x="105508" y="6319140"/>
            <a:ext cx="12192000" cy="3062253"/>
          </a:xfrm>
          <a:prstGeom prst="rect">
            <a:avLst/>
          </a:prstGeom>
          <a:noFill/>
          <a:ln>
            <a:noFill/>
          </a:ln>
        </p:spPr>
      </p:pic>
      <p:sp>
        <p:nvSpPr>
          <p:cNvPr id="1085" name="Google Shape;1085;p8"/>
          <p:cNvSpPr txBox="1"/>
          <p:nvPr>
            <p:ph idx="1" type="body"/>
          </p:nvPr>
        </p:nvSpPr>
        <p:spPr>
          <a:xfrm>
            <a:off x="401523" y="1000260"/>
            <a:ext cx="10975203" cy="564427"/>
          </a:xfrm>
          <a:prstGeom prst="rect">
            <a:avLst/>
          </a:prstGeom>
          <a:noFill/>
          <a:ln>
            <a:noFill/>
          </a:ln>
        </p:spPr>
        <p:txBody>
          <a:bodyPr anchorCtr="0" anchor="t" bIns="0" lIns="0" spcFirstLastPara="1" rIns="0" wrap="square" tIns="0">
            <a:noAutofit/>
          </a:bodyPr>
          <a:lstStyle/>
          <a:p>
            <a:pPr indent="0" lvl="0" marL="25400" rtl="0" algn="l">
              <a:lnSpc>
                <a:spcPct val="90000"/>
              </a:lnSpc>
              <a:spcBef>
                <a:spcPts val="1000"/>
              </a:spcBef>
              <a:spcAft>
                <a:spcPts val="0"/>
              </a:spcAft>
              <a:buClr>
                <a:schemeClr val="dk1"/>
              </a:buClr>
              <a:buSzPts val="3200"/>
              <a:buNone/>
            </a:pPr>
            <a:r>
              <a:rPr lang="pl-PL" sz="1600">
                <a:solidFill>
                  <a:srgbClr val="001F30"/>
                </a:solidFill>
                <a:latin typeface="Century Gothic"/>
                <a:ea typeface="Century Gothic"/>
                <a:cs typeface="Century Gothic"/>
                <a:sym typeface="Century Gothic"/>
              </a:rPr>
              <a:t>Miary do oceny efektywności podjętych działań marketingowych w realizacji celów organizacji </a:t>
            </a:r>
            <a:endParaRPr/>
          </a:p>
          <a:p>
            <a:pPr indent="0" lvl="1" marL="914400" rtl="0" algn="l">
              <a:lnSpc>
                <a:spcPct val="90000"/>
              </a:lnSpc>
              <a:spcBef>
                <a:spcPts val="500"/>
              </a:spcBef>
              <a:spcAft>
                <a:spcPts val="0"/>
              </a:spcAft>
              <a:buSzPts val="2800"/>
              <a:buNone/>
            </a:pPr>
            <a:r>
              <a:t/>
            </a:r>
            <a:endParaRPr sz="2400">
              <a:solidFill>
                <a:srgbClr val="001F30"/>
              </a:solidFill>
              <a:latin typeface="Century Gothic"/>
              <a:ea typeface="Century Gothic"/>
              <a:cs typeface="Century Gothic"/>
              <a:sym typeface="Century Gothic"/>
            </a:endParaRPr>
          </a:p>
        </p:txBody>
      </p:sp>
      <p:sp>
        <p:nvSpPr>
          <p:cNvPr id="1086" name="Google Shape;1086;p8"/>
          <p:cNvSpPr/>
          <p:nvPr/>
        </p:nvSpPr>
        <p:spPr>
          <a:xfrm>
            <a:off x="8600893" y="2908950"/>
            <a:ext cx="3278960" cy="681974"/>
          </a:xfrm>
          <a:prstGeom prst="homePlate">
            <a:avLst>
              <a:gd fmla="val 50000" name="adj"/>
            </a:avLst>
          </a:prstGeom>
          <a:solidFill>
            <a:schemeClr val="lt1"/>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87" name="Google Shape;1087;p8"/>
          <p:cNvSpPr/>
          <p:nvPr/>
        </p:nvSpPr>
        <p:spPr>
          <a:xfrm>
            <a:off x="4321348" y="2908950"/>
            <a:ext cx="5020758" cy="681974"/>
          </a:xfrm>
          <a:prstGeom prst="homePlate">
            <a:avLst>
              <a:gd fmla="val 50000" name="adj"/>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88" name="Google Shape;1088;p8"/>
          <p:cNvSpPr/>
          <p:nvPr/>
        </p:nvSpPr>
        <p:spPr>
          <a:xfrm>
            <a:off x="1973242" y="2901174"/>
            <a:ext cx="2823673" cy="697526"/>
          </a:xfrm>
          <a:prstGeom prst="homePlate">
            <a:avLst>
              <a:gd fmla="val 50000" name="adj"/>
            </a:avLst>
          </a:prstGeom>
          <a:solidFill>
            <a:srgbClr val="FF003C"/>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89" name="Google Shape;1089;p8"/>
          <p:cNvSpPr txBox="1"/>
          <p:nvPr/>
        </p:nvSpPr>
        <p:spPr>
          <a:xfrm>
            <a:off x="2643473" y="3080873"/>
            <a:ext cx="1524976" cy="39167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Poppins"/>
                <a:ea typeface="Poppins"/>
                <a:cs typeface="Poppins"/>
                <a:sym typeface="Poppins"/>
              </a:rPr>
              <a:t> [3] [4]  to</a:t>
            </a:r>
            <a:endParaRPr b="1" i="0" sz="1400" u="none" cap="none" strike="noStrike">
              <a:solidFill>
                <a:srgbClr val="FFFFFF"/>
              </a:solidFill>
              <a:latin typeface="Poppins"/>
              <a:ea typeface="Poppins"/>
              <a:cs typeface="Poppins"/>
              <a:sym typeface="Poppins"/>
            </a:endParaRPr>
          </a:p>
        </p:txBody>
      </p:sp>
      <p:sp>
        <p:nvSpPr>
          <p:cNvPr id="1090" name="Google Shape;1090;p8"/>
          <p:cNvSpPr txBox="1"/>
          <p:nvPr/>
        </p:nvSpPr>
        <p:spPr>
          <a:xfrm>
            <a:off x="5393956" y="3087619"/>
            <a:ext cx="2983692" cy="4654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Poppins"/>
                <a:ea typeface="Poppins"/>
                <a:cs typeface="Poppins"/>
                <a:sym typeface="Poppins"/>
              </a:rPr>
              <a:t>Wyniki biznesowe zmierzymy: </a:t>
            </a:r>
            <a:endParaRPr b="1" i="0" sz="1400" u="none" cap="none" strike="noStrike">
              <a:solidFill>
                <a:srgbClr val="FFFFFF"/>
              </a:solidFill>
              <a:latin typeface="Poppins"/>
              <a:ea typeface="Poppins"/>
              <a:cs typeface="Poppins"/>
              <a:sym typeface="Poppins"/>
            </a:endParaRPr>
          </a:p>
        </p:txBody>
      </p:sp>
      <p:sp>
        <p:nvSpPr>
          <p:cNvPr id="1091" name="Google Shape;1091;p8"/>
          <p:cNvSpPr txBox="1"/>
          <p:nvPr/>
        </p:nvSpPr>
        <p:spPr>
          <a:xfrm>
            <a:off x="9655990" y="3087619"/>
            <a:ext cx="1482273" cy="341381"/>
          </a:xfrm>
          <a:prstGeom prst="rect">
            <a:avLst/>
          </a:prstGeom>
          <a:noFill/>
          <a:ln>
            <a:noFill/>
          </a:ln>
        </p:spPr>
        <p:txBody>
          <a:bodyPr anchorCtr="0" anchor="t" bIns="45700" lIns="91425" spcFirstLastPara="1" rIns="91425" wrap="square" tIns="45700">
            <a:normAutofit fontScale="62500" lnSpcReduction="20000"/>
          </a:bodyPr>
          <a:lstStyle/>
          <a:p>
            <a:pPr indent="0" lvl="0" marL="0" marR="0" rtl="0" algn="l">
              <a:lnSpc>
                <a:spcPct val="100000"/>
              </a:lnSpc>
              <a:spcBef>
                <a:spcPts val="0"/>
              </a:spcBef>
              <a:spcAft>
                <a:spcPts val="0"/>
              </a:spcAft>
              <a:buClr>
                <a:srgbClr val="002060"/>
              </a:buClr>
              <a:buSzPct val="100000"/>
              <a:buFont typeface="Arial"/>
              <a:buNone/>
            </a:pPr>
            <a:r>
              <a:rPr b="1" i="0" lang="pl-PL" sz="1400" u="none" cap="none" strike="noStrike">
                <a:solidFill>
                  <a:srgbClr val="002060"/>
                </a:solidFill>
                <a:latin typeface="Poppins"/>
                <a:ea typeface="Poppins"/>
                <a:cs typeface="Poppins"/>
                <a:sym typeface="Poppins"/>
              </a:rPr>
              <a:t>Emocje Pozakupowe [WSK JAKOŚCI]</a:t>
            </a:r>
            <a:endParaRPr b="1" i="0" sz="1400" u="none" cap="none" strike="noStrike">
              <a:solidFill>
                <a:srgbClr val="002060"/>
              </a:solidFill>
              <a:latin typeface="Poppins"/>
              <a:ea typeface="Poppins"/>
              <a:cs typeface="Poppins"/>
              <a:sym typeface="Poppins"/>
            </a:endParaRPr>
          </a:p>
        </p:txBody>
      </p:sp>
      <p:sp>
        <p:nvSpPr>
          <p:cNvPr id="1092" name="Google Shape;1092;p8"/>
          <p:cNvSpPr/>
          <p:nvPr/>
        </p:nvSpPr>
        <p:spPr>
          <a:xfrm>
            <a:off x="134982" y="2908950"/>
            <a:ext cx="2533979" cy="695972"/>
          </a:xfrm>
          <a:prstGeom prst="homePlate">
            <a:avLst>
              <a:gd fmla="val 50000" name="adj"/>
            </a:avLst>
          </a:prstGeom>
          <a:solidFill>
            <a:schemeClr val="lt1"/>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93" name="Google Shape;1093;p8"/>
          <p:cNvSpPr txBox="1"/>
          <p:nvPr/>
        </p:nvSpPr>
        <p:spPr>
          <a:xfrm>
            <a:off x="207643" y="3108486"/>
            <a:ext cx="2028108" cy="36405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2060"/>
              </a:buClr>
              <a:buSzPts val="1400"/>
              <a:buFont typeface="Arial"/>
              <a:buNone/>
            </a:pPr>
            <a:r>
              <a:rPr b="1" i="0" lang="pl-PL" sz="1400" u="none" cap="none" strike="noStrike">
                <a:solidFill>
                  <a:srgbClr val="002060"/>
                </a:solidFill>
                <a:latin typeface="Poppins"/>
                <a:ea typeface="Poppins"/>
                <a:cs typeface="Poppins"/>
                <a:sym typeface="Poppins"/>
              </a:rPr>
              <a:t>Jeśli [1] [2]</a:t>
            </a:r>
            <a:endParaRPr b="1" i="0" sz="1400" u="none" cap="none" strike="noStrike">
              <a:solidFill>
                <a:srgbClr val="002060"/>
              </a:solidFill>
              <a:latin typeface="Poppins"/>
              <a:ea typeface="Poppins"/>
              <a:cs typeface="Poppins"/>
              <a:sym typeface="Poppins"/>
            </a:endParaRPr>
          </a:p>
        </p:txBody>
      </p:sp>
      <p:pic>
        <p:nvPicPr>
          <p:cNvPr id="1094" name="Google Shape;1094;p8"/>
          <p:cNvPicPr preferRelativeResize="0"/>
          <p:nvPr/>
        </p:nvPicPr>
        <p:blipFill rotWithShape="1">
          <a:blip r:embed="rId4">
            <a:alphaModFix/>
          </a:blip>
          <a:srcRect b="0" l="0" r="0" t="0"/>
          <a:stretch/>
        </p:blipFill>
        <p:spPr>
          <a:xfrm>
            <a:off x="5769375" y="3849848"/>
            <a:ext cx="970156" cy="681974"/>
          </a:xfrm>
          <a:prstGeom prst="rect">
            <a:avLst/>
          </a:prstGeom>
          <a:noFill/>
          <a:ln>
            <a:noFill/>
          </a:ln>
        </p:spPr>
      </p:pic>
      <p:sp>
        <p:nvSpPr>
          <p:cNvPr id="1095" name="Google Shape;1095;p8"/>
          <p:cNvSpPr/>
          <p:nvPr/>
        </p:nvSpPr>
        <p:spPr>
          <a:xfrm>
            <a:off x="3118220" y="3865592"/>
            <a:ext cx="991868" cy="516360"/>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0" i="0" lang="pl-PL" sz="900" u="none" cap="none" strike="noStrike">
                <a:solidFill>
                  <a:srgbClr val="FFFFFF"/>
                </a:solidFill>
                <a:latin typeface="Arial"/>
                <a:ea typeface="Arial"/>
                <a:cs typeface="Arial"/>
                <a:sym typeface="Arial"/>
              </a:rPr>
              <a:t>25. Sales revenue/Margin</a:t>
            </a:r>
            <a:endParaRPr b="0" i="0" sz="900" u="none" cap="none" strike="noStrike">
              <a:solidFill>
                <a:srgbClr val="FFFFFF"/>
              </a:solidFill>
              <a:latin typeface="Arial"/>
              <a:ea typeface="Arial"/>
              <a:cs typeface="Arial"/>
              <a:sym typeface="Arial"/>
            </a:endParaRPr>
          </a:p>
        </p:txBody>
      </p:sp>
      <p:sp>
        <p:nvSpPr>
          <p:cNvPr id="1096" name="Google Shape;1096;p8"/>
          <p:cNvSpPr/>
          <p:nvPr/>
        </p:nvSpPr>
        <p:spPr>
          <a:xfrm>
            <a:off x="7801737" y="3902290"/>
            <a:ext cx="918659" cy="488371"/>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0" i="0" lang="pl-PL" sz="900" u="none" cap="none" strike="noStrike">
                <a:solidFill>
                  <a:srgbClr val="FFFFFF"/>
                </a:solidFill>
                <a:latin typeface="Arial"/>
                <a:ea typeface="Arial"/>
                <a:cs typeface="Arial"/>
                <a:sym typeface="Arial"/>
              </a:rPr>
              <a:t>26. Market share – value/volume</a:t>
            </a:r>
            <a:endParaRPr b="0" i="0" sz="900" u="none" cap="none" strike="noStrike">
              <a:solidFill>
                <a:srgbClr val="FFFFFF"/>
              </a:solidFill>
              <a:latin typeface="Arial"/>
              <a:ea typeface="Arial"/>
              <a:cs typeface="Arial"/>
              <a:sym typeface="Arial"/>
            </a:endParaRPr>
          </a:p>
        </p:txBody>
      </p:sp>
      <p:sp>
        <p:nvSpPr>
          <p:cNvPr id="1097" name="Google Shape;1097;p8"/>
          <p:cNvSpPr/>
          <p:nvPr/>
        </p:nvSpPr>
        <p:spPr>
          <a:xfrm>
            <a:off x="6215831" y="4390661"/>
            <a:ext cx="829885" cy="783964"/>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pl-PL" sz="1000" u="none" cap="none" strike="noStrike">
                <a:solidFill>
                  <a:srgbClr val="FFFFFF"/>
                </a:solidFill>
                <a:latin typeface="Arial"/>
                <a:ea typeface="Arial"/>
                <a:cs typeface="Arial"/>
                <a:sym typeface="Arial"/>
              </a:rPr>
              <a:t>28. Success to convert, physical availability </a:t>
            </a:r>
            <a:endParaRPr/>
          </a:p>
        </p:txBody>
      </p:sp>
      <p:sp>
        <p:nvSpPr>
          <p:cNvPr id="1098" name="Google Shape;1098;p8"/>
          <p:cNvSpPr/>
          <p:nvPr/>
        </p:nvSpPr>
        <p:spPr>
          <a:xfrm>
            <a:off x="5326063" y="4373365"/>
            <a:ext cx="829886" cy="802278"/>
          </a:xfrm>
          <a:prstGeom prst="rect">
            <a:avLst/>
          </a:prstGeom>
          <a:solidFill>
            <a:srgbClr val="C32025"/>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50"/>
              <a:buFont typeface="Arial"/>
              <a:buNone/>
            </a:pPr>
            <a:r>
              <a:rPr b="0" i="0" lang="pl-PL" sz="1050" u="none" cap="none" strike="noStrike">
                <a:solidFill>
                  <a:srgbClr val="FFFFFF"/>
                </a:solidFill>
                <a:latin typeface="Arial"/>
                <a:ea typeface="Arial"/>
                <a:cs typeface="Arial"/>
                <a:sym typeface="Arial"/>
              </a:rPr>
              <a:t>27. # of new/active consumers</a:t>
            </a:r>
            <a:endParaRPr b="0" i="0" sz="1050" u="none" cap="none" strike="noStrike">
              <a:solidFill>
                <a:srgbClr val="FFFFFF"/>
              </a:solidFill>
              <a:latin typeface="Arial"/>
              <a:ea typeface="Arial"/>
              <a:cs typeface="Arial"/>
              <a:sym typeface="Arial"/>
            </a:endParaRPr>
          </a:p>
        </p:txBody>
      </p:sp>
      <p:sp>
        <p:nvSpPr>
          <p:cNvPr id="1099" name="Google Shape;1099;p8"/>
          <p:cNvSpPr/>
          <p:nvPr/>
        </p:nvSpPr>
        <p:spPr>
          <a:xfrm>
            <a:off x="4217199" y="3919036"/>
            <a:ext cx="899174" cy="634712"/>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30. Net Contribution/ROI</a:t>
            </a:r>
            <a:endParaRPr/>
          </a:p>
        </p:txBody>
      </p:sp>
      <p:sp>
        <p:nvSpPr>
          <p:cNvPr id="1100" name="Google Shape;1100;p8"/>
          <p:cNvSpPr/>
          <p:nvPr/>
        </p:nvSpPr>
        <p:spPr>
          <a:xfrm>
            <a:off x="3118220" y="4532285"/>
            <a:ext cx="970155" cy="845495"/>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pl-PL" sz="1000" u="none" cap="none" strike="noStrike">
                <a:solidFill>
                  <a:srgbClr val="FFFFFF"/>
                </a:solidFill>
                <a:latin typeface="Arial"/>
                <a:ea typeface="Arial"/>
                <a:cs typeface="Arial"/>
                <a:sym typeface="Arial"/>
              </a:rPr>
              <a:t>31. Price development – declaration vs behaviour?</a:t>
            </a:r>
            <a:endParaRPr/>
          </a:p>
        </p:txBody>
      </p:sp>
      <p:sp>
        <p:nvSpPr>
          <p:cNvPr id="1101" name="Google Shape;1101;p8"/>
          <p:cNvSpPr/>
          <p:nvPr/>
        </p:nvSpPr>
        <p:spPr>
          <a:xfrm>
            <a:off x="7077230" y="4384646"/>
            <a:ext cx="642954" cy="779544"/>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33. Churn</a:t>
            </a:r>
            <a:endParaRPr/>
          </a:p>
        </p:txBody>
      </p:sp>
      <p:sp>
        <p:nvSpPr>
          <p:cNvPr id="1102" name="Google Shape;1102;p8"/>
          <p:cNvSpPr/>
          <p:nvPr/>
        </p:nvSpPr>
        <p:spPr>
          <a:xfrm>
            <a:off x="5352689" y="5339318"/>
            <a:ext cx="1072872" cy="802278"/>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0" i="0" lang="pl-PL" sz="900" u="none" cap="none" strike="noStrike">
                <a:solidFill>
                  <a:srgbClr val="FFFFFF"/>
                </a:solidFill>
                <a:latin typeface="Arial"/>
                <a:ea typeface="Arial"/>
                <a:cs typeface="Arial"/>
                <a:sym typeface="Arial"/>
              </a:rPr>
              <a:t>29. Avr. Revenue per customer /purchase/ repurchase frequency/CLV</a:t>
            </a:r>
            <a:endParaRPr/>
          </a:p>
        </p:txBody>
      </p:sp>
      <p:pic>
        <p:nvPicPr>
          <p:cNvPr id="1103" name="Google Shape;1103;p8"/>
          <p:cNvPicPr preferRelativeResize="0"/>
          <p:nvPr/>
        </p:nvPicPr>
        <p:blipFill rotWithShape="1">
          <a:blip r:embed="rId5">
            <a:alphaModFix/>
          </a:blip>
          <a:srcRect b="0" l="0" r="0" t="0"/>
          <a:stretch/>
        </p:blipFill>
        <p:spPr>
          <a:xfrm>
            <a:off x="0" y="5809186"/>
            <a:ext cx="4284408" cy="1031102"/>
          </a:xfrm>
          <a:prstGeom prst="rect">
            <a:avLst/>
          </a:prstGeom>
          <a:noFill/>
          <a:ln>
            <a:noFill/>
          </a:ln>
        </p:spPr>
      </p:pic>
      <p:sp>
        <p:nvSpPr>
          <p:cNvPr id="1104" name="Google Shape;1104;p8"/>
          <p:cNvSpPr/>
          <p:nvPr/>
        </p:nvSpPr>
        <p:spPr>
          <a:xfrm>
            <a:off x="9201852" y="3839052"/>
            <a:ext cx="1038521" cy="603874"/>
          </a:xfrm>
          <a:prstGeom prst="rect">
            <a:avLst/>
          </a:prstGeom>
          <a:solidFill>
            <a:srgbClr val="2BB45F"/>
          </a:solidFill>
          <a:ln cap="flat" cmpd="sng" w="25400">
            <a:solidFill>
              <a:srgbClr val="1C305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0" i="0" lang="pl-PL" sz="1000" u="none" cap="none" strike="noStrike">
                <a:solidFill>
                  <a:srgbClr val="FFFFFF"/>
                </a:solidFill>
                <a:latin typeface="Arial"/>
                <a:ea typeface="Arial"/>
                <a:cs typeface="Arial"/>
                <a:sym typeface="Arial"/>
              </a:rPr>
              <a:t>(35) Customer Satisfaction</a:t>
            </a:r>
            <a:endParaRPr/>
          </a:p>
        </p:txBody>
      </p:sp>
      <p:sp>
        <p:nvSpPr>
          <p:cNvPr id="1105" name="Google Shape;1105;p8"/>
          <p:cNvSpPr/>
          <p:nvPr/>
        </p:nvSpPr>
        <p:spPr>
          <a:xfrm>
            <a:off x="10449469" y="3855599"/>
            <a:ext cx="1134132" cy="523518"/>
          </a:xfrm>
          <a:prstGeom prst="rect">
            <a:avLst/>
          </a:prstGeom>
          <a:solidFill>
            <a:srgbClr val="2BB45F"/>
          </a:solidFill>
          <a:ln cap="flat" cmpd="sng" w="25400">
            <a:solidFill>
              <a:srgbClr val="1C305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rPr b="0" i="0" lang="pl-PL" sz="900" u="none" cap="none" strike="noStrike">
                <a:solidFill>
                  <a:srgbClr val="FFFFFF"/>
                </a:solidFill>
                <a:latin typeface="Arial"/>
                <a:ea typeface="Arial"/>
                <a:cs typeface="Arial"/>
                <a:sym typeface="Arial"/>
              </a:rPr>
              <a:t>(36) Recommendation</a:t>
            </a:r>
            <a:endParaRPr/>
          </a:p>
        </p:txBody>
      </p:sp>
      <p:sp>
        <p:nvSpPr>
          <p:cNvPr id="1106" name="Google Shape;1106;p8"/>
          <p:cNvSpPr/>
          <p:nvPr/>
        </p:nvSpPr>
        <p:spPr>
          <a:xfrm>
            <a:off x="9961273" y="4561281"/>
            <a:ext cx="1160192" cy="423483"/>
          </a:xfrm>
          <a:prstGeom prst="rect">
            <a:avLst/>
          </a:prstGeom>
          <a:solidFill>
            <a:srgbClr val="2BB45F"/>
          </a:solidFill>
          <a:ln cap="flat" cmpd="sng" w="25400">
            <a:solidFill>
              <a:srgbClr val="1C305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Arial"/>
                <a:ea typeface="Arial"/>
                <a:cs typeface="Arial"/>
                <a:sym typeface="Arial"/>
              </a:rPr>
              <a:t>Loyalty?</a:t>
            </a:r>
            <a:endParaRPr/>
          </a:p>
        </p:txBody>
      </p:sp>
      <p:sp>
        <p:nvSpPr>
          <p:cNvPr id="1107" name="Google Shape;1107;p8"/>
          <p:cNvSpPr/>
          <p:nvPr/>
        </p:nvSpPr>
        <p:spPr>
          <a:xfrm>
            <a:off x="6550066" y="5360878"/>
            <a:ext cx="1170118" cy="423483"/>
          </a:xfrm>
          <a:prstGeom prst="rect">
            <a:avLst/>
          </a:prstGeom>
          <a:solidFill>
            <a:srgbClr val="C00000"/>
          </a:solidFill>
          <a:ln cap="flat" cmpd="sng" w="25400">
            <a:solidFill>
              <a:srgbClr val="1C305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rPr b="0" i="0" lang="pl-PL" sz="900" u="none" cap="none" strike="noStrike">
                <a:solidFill>
                  <a:srgbClr val="FFFFFF"/>
                </a:solidFill>
                <a:latin typeface="Arial"/>
                <a:ea typeface="Arial"/>
                <a:cs typeface="Arial"/>
                <a:sym typeface="Arial"/>
              </a:rPr>
              <a:t>34. Avg Customer value [CLV] </a:t>
            </a:r>
            <a:endParaRPr/>
          </a:p>
        </p:txBody>
      </p:sp>
      <p:pic>
        <p:nvPicPr>
          <p:cNvPr id="1108" name="Google Shape;1108;p8"/>
          <p:cNvPicPr preferRelativeResize="0"/>
          <p:nvPr/>
        </p:nvPicPr>
        <p:blipFill rotWithShape="1">
          <a:blip r:embed="rId6">
            <a:alphaModFix/>
          </a:blip>
          <a:srcRect b="0" l="0" r="0" t="0"/>
          <a:stretch/>
        </p:blipFill>
        <p:spPr>
          <a:xfrm>
            <a:off x="207643" y="1613512"/>
            <a:ext cx="8156518" cy="666611"/>
          </a:xfrm>
          <a:prstGeom prst="rect">
            <a:avLst/>
          </a:prstGeom>
          <a:noFill/>
          <a:ln>
            <a:noFill/>
          </a:ln>
        </p:spPr>
      </p:pic>
      <p:sp>
        <p:nvSpPr>
          <p:cNvPr id="1109" name="Google Shape;1109;p8"/>
          <p:cNvSpPr txBox="1"/>
          <p:nvPr/>
        </p:nvSpPr>
        <p:spPr>
          <a:xfrm>
            <a:off x="3385078" y="3564221"/>
            <a:ext cx="234227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400" u="none" cap="none" strike="noStrike">
                <a:solidFill>
                  <a:srgbClr val="000000"/>
                </a:solidFill>
                <a:latin typeface="Arial"/>
                <a:ea typeface="Arial"/>
                <a:cs typeface="Arial"/>
                <a:sym typeface="Arial"/>
              </a:rPr>
              <a:t>WSKAŹNIKI FINANSOWE</a:t>
            </a:r>
            <a:endParaRPr/>
          </a:p>
        </p:txBody>
      </p:sp>
      <p:sp>
        <p:nvSpPr>
          <p:cNvPr id="1110" name="Google Shape;1110;p8"/>
          <p:cNvSpPr txBox="1"/>
          <p:nvPr/>
        </p:nvSpPr>
        <p:spPr>
          <a:xfrm>
            <a:off x="5814242" y="3585970"/>
            <a:ext cx="234227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400" u="none" cap="none" strike="noStrike">
                <a:solidFill>
                  <a:srgbClr val="000000"/>
                </a:solidFill>
                <a:latin typeface="Arial"/>
                <a:ea typeface="Arial"/>
                <a:cs typeface="Arial"/>
                <a:sym typeface="Arial"/>
              </a:rPr>
              <a:t>WSKAŹNIKI MKTG</a:t>
            </a:r>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4" name="Shape 1114"/>
        <p:cNvGrpSpPr/>
        <p:nvPr/>
      </p:nvGrpSpPr>
      <p:grpSpPr>
        <a:xfrm>
          <a:off x="0" y="0"/>
          <a:ext cx="0" cy="0"/>
          <a:chOff x="0" y="0"/>
          <a:chExt cx="0" cy="0"/>
        </a:xfrm>
      </p:grpSpPr>
      <p:sp>
        <p:nvSpPr>
          <p:cNvPr id="1115" name="Google Shape;1115;g21576d6ffdf_0_0"/>
          <p:cNvSpPr txBox="1"/>
          <p:nvPr>
            <p:ph type="title"/>
          </p:nvPr>
        </p:nvSpPr>
        <p:spPr>
          <a:xfrm>
            <a:off x="177462" y="144523"/>
            <a:ext cx="11586600" cy="8835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b="1" lang="pl-PL">
                <a:latin typeface="Century Gothic"/>
                <a:ea typeface="Century Gothic"/>
                <a:cs typeface="Century Gothic"/>
                <a:sym typeface="Century Gothic"/>
              </a:rPr>
              <a:t>Wskaźniki biznesowe </a:t>
            </a:r>
            <a:endParaRPr/>
          </a:p>
        </p:txBody>
      </p:sp>
      <p:pic>
        <p:nvPicPr>
          <p:cNvPr id="1116" name="Google Shape;1116;g21576d6ffdf_0_0"/>
          <p:cNvPicPr preferRelativeResize="0"/>
          <p:nvPr/>
        </p:nvPicPr>
        <p:blipFill rotWithShape="1">
          <a:blip r:embed="rId3">
            <a:alphaModFix/>
          </a:blip>
          <a:srcRect b="0" l="0" r="0" t="0"/>
          <a:stretch/>
        </p:blipFill>
        <p:spPr>
          <a:xfrm>
            <a:off x="105508" y="6319140"/>
            <a:ext cx="12192000" cy="3062252"/>
          </a:xfrm>
          <a:prstGeom prst="rect">
            <a:avLst/>
          </a:prstGeom>
          <a:noFill/>
          <a:ln>
            <a:noFill/>
          </a:ln>
        </p:spPr>
      </p:pic>
      <p:sp>
        <p:nvSpPr>
          <p:cNvPr id="1117" name="Google Shape;1117;g21576d6ffdf_0_0"/>
          <p:cNvSpPr txBox="1"/>
          <p:nvPr/>
        </p:nvSpPr>
        <p:spPr>
          <a:xfrm>
            <a:off x="2643473" y="3080873"/>
            <a:ext cx="1524900" cy="391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Poppins"/>
                <a:ea typeface="Poppins"/>
                <a:cs typeface="Poppins"/>
                <a:sym typeface="Poppins"/>
              </a:rPr>
              <a:t> [3] [4]  to</a:t>
            </a:r>
            <a:endParaRPr b="1" i="0" sz="1400" u="none" cap="none" strike="noStrike">
              <a:solidFill>
                <a:srgbClr val="FFFFFF"/>
              </a:solidFill>
              <a:latin typeface="Poppins"/>
              <a:ea typeface="Poppins"/>
              <a:cs typeface="Poppins"/>
              <a:sym typeface="Poppins"/>
            </a:endParaRPr>
          </a:p>
        </p:txBody>
      </p:sp>
      <p:sp>
        <p:nvSpPr>
          <p:cNvPr id="1118" name="Google Shape;1118;g21576d6ffdf_0_0"/>
          <p:cNvSpPr txBox="1"/>
          <p:nvPr/>
        </p:nvSpPr>
        <p:spPr>
          <a:xfrm>
            <a:off x="5393956" y="3087619"/>
            <a:ext cx="2983800" cy="465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Poppins"/>
                <a:ea typeface="Poppins"/>
                <a:cs typeface="Poppins"/>
                <a:sym typeface="Poppins"/>
              </a:rPr>
              <a:t>Wyniki biznesowe zmierzymy: </a:t>
            </a:r>
            <a:endParaRPr b="1" i="0" sz="1400" u="none" cap="none" strike="noStrike">
              <a:solidFill>
                <a:srgbClr val="FFFFFF"/>
              </a:solidFill>
              <a:latin typeface="Poppins"/>
              <a:ea typeface="Poppins"/>
              <a:cs typeface="Poppins"/>
              <a:sym typeface="Poppins"/>
            </a:endParaRPr>
          </a:p>
        </p:txBody>
      </p:sp>
      <p:sp>
        <p:nvSpPr>
          <p:cNvPr id="1119" name="Google Shape;1119;g21576d6ffdf_0_0"/>
          <p:cNvSpPr/>
          <p:nvPr/>
        </p:nvSpPr>
        <p:spPr>
          <a:xfrm>
            <a:off x="59145" y="1824517"/>
            <a:ext cx="991800" cy="516300"/>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0" i="0" lang="pl-PL" sz="900" u="none" cap="none" strike="noStrike">
                <a:solidFill>
                  <a:srgbClr val="FFFFFF"/>
                </a:solidFill>
                <a:latin typeface="Arial"/>
                <a:ea typeface="Arial"/>
                <a:cs typeface="Arial"/>
                <a:sym typeface="Arial"/>
              </a:rPr>
              <a:t>25. Sales revenue/volume /Margin</a:t>
            </a:r>
            <a:endParaRPr b="0" i="0" sz="900" u="none" cap="none" strike="noStrike">
              <a:solidFill>
                <a:srgbClr val="FFFFFF"/>
              </a:solidFill>
              <a:latin typeface="Arial"/>
              <a:ea typeface="Arial"/>
              <a:cs typeface="Arial"/>
              <a:sym typeface="Arial"/>
            </a:endParaRPr>
          </a:p>
        </p:txBody>
      </p:sp>
      <p:sp>
        <p:nvSpPr>
          <p:cNvPr id="1120" name="Google Shape;1120;g21576d6ffdf_0_0"/>
          <p:cNvSpPr/>
          <p:nvPr/>
        </p:nvSpPr>
        <p:spPr>
          <a:xfrm>
            <a:off x="59162" y="4402153"/>
            <a:ext cx="918600" cy="488400"/>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0" i="0" lang="pl-PL" sz="900" u="none" cap="none" strike="noStrike">
                <a:solidFill>
                  <a:srgbClr val="FFFFFF"/>
                </a:solidFill>
                <a:latin typeface="Arial"/>
                <a:ea typeface="Arial"/>
                <a:cs typeface="Arial"/>
                <a:sym typeface="Arial"/>
              </a:rPr>
              <a:t>26. Market share – value/volume</a:t>
            </a:r>
            <a:endParaRPr b="0" i="0" sz="900" u="none" cap="none" strike="noStrike">
              <a:solidFill>
                <a:srgbClr val="FFFFFF"/>
              </a:solidFill>
              <a:latin typeface="Arial"/>
              <a:ea typeface="Arial"/>
              <a:cs typeface="Arial"/>
              <a:sym typeface="Arial"/>
            </a:endParaRPr>
          </a:p>
        </p:txBody>
      </p:sp>
      <p:sp>
        <p:nvSpPr>
          <p:cNvPr id="1121" name="Google Shape;1121;g21576d6ffdf_0_0"/>
          <p:cNvSpPr txBox="1"/>
          <p:nvPr/>
        </p:nvSpPr>
        <p:spPr>
          <a:xfrm>
            <a:off x="236450" y="1153300"/>
            <a:ext cx="814500" cy="32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PL" sz="1700">
                <a:solidFill>
                  <a:schemeClr val="dk1"/>
                </a:solidFill>
                <a:latin typeface="Calibri"/>
                <a:ea typeface="Calibri"/>
                <a:cs typeface="Calibri"/>
                <a:sym typeface="Calibri"/>
              </a:rPr>
              <a:t>KPI</a:t>
            </a:r>
            <a:endParaRPr sz="1700">
              <a:solidFill>
                <a:schemeClr val="dk1"/>
              </a:solidFill>
              <a:latin typeface="Calibri"/>
              <a:ea typeface="Calibri"/>
              <a:cs typeface="Calibri"/>
              <a:sym typeface="Calibri"/>
            </a:endParaRPr>
          </a:p>
        </p:txBody>
      </p:sp>
      <p:sp>
        <p:nvSpPr>
          <p:cNvPr id="1122" name="Google Shape;1122;g21576d6ffdf_0_0"/>
          <p:cNvSpPr txBox="1"/>
          <p:nvPr/>
        </p:nvSpPr>
        <p:spPr>
          <a:xfrm>
            <a:off x="1644125" y="1153300"/>
            <a:ext cx="1346100" cy="32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PL" sz="1700">
                <a:solidFill>
                  <a:schemeClr val="dk1"/>
                </a:solidFill>
                <a:latin typeface="Calibri"/>
                <a:ea typeface="Calibri"/>
                <a:cs typeface="Calibri"/>
                <a:sym typeface="Calibri"/>
              </a:rPr>
              <a:t>Definicja</a:t>
            </a:r>
            <a:endParaRPr sz="1700">
              <a:solidFill>
                <a:schemeClr val="dk1"/>
              </a:solidFill>
              <a:latin typeface="Calibri"/>
              <a:ea typeface="Calibri"/>
              <a:cs typeface="Calibri"/>
              <a:sym typeface="Calibri"/>
            </a:endParaRPr>
          </a:p>
        </p:txBody>
      </p:sp>
      <p:sp>
        <p:nvSpPr>
          <p:cNvPr id="1123" name="Google Shape;1123;g21576d6ffdf_0_0"/>
          <p:cNvSpPr txBox="1"/>
          <p:nvPr/>
        </p:nvSpPr>
        <p:spPr>
          <a:xfrm>
            <a:off x="1403950" y="1775150"/>
            <a:ext cx="6137700" cy="32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PL">
                <a:solidFill>
                  <a:schemeClr val="dk1"/>
                </a:solidFill>
                <a:latin typeface="Calibri"/>
                <a:ea typeface="Calibri"/>
                <a:cs typeface="Calibri"/>
                <a:sym typeface="Calibri"/>
              </a:rPr>
              <a:t>Wzrost sprzedaży wartościowej generowanej przez przedsiębiorstwo w danej jednostce czasu (w porównaniu do analogicznego okresu w odpowiadającym okresie).</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a:p>
            <a:pPr indent="0" lvl="0" marL="0" rtl="0" algn="l">
              <a:spcBef>
                <a:spcPts val="0"/>
              </a:spcBef>
              <a:spcAft>
                <a:spcPts val="0"/>
              </a:spcAft>
              <a:buNone/>
            </a:pPr>
            <a:r>
              <a:rPr lang="pl-PL">
                <a:solidFill>
                  <a:schemeClr val="dk1"/>
                </a:solidFill>
                <a:latin typeface="Calibri"/>
                <a:ea typeface="Calibri"/>
                <a:cs typeface="Calibri"/>
                <a:sym typeface="Calibri"/>
              </a:rPr>
              <a:t>W szczególnych przypadkach, dobrym miernikiem będzie również wzrost wolumenowy (w zależności od obranej strategii).</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a:p>
            <a:pPr indent="0" lvl="0" marL="0" rtl="0" algn="l">
              <a:spcBef>
                <a:spcPts val="0"/>
              </a:spcBef>
              <a:spcAft>
                <a:spcPts val="0"/>
              </a:spcAft>
              <a:buNone/>
            </a:pPr>
            <a:r>
              <a:rPr lang="pl-PL">
                <a:solidFill>
                  <a:schemeClr val="dk1"/>
                </a:solidFill>
                <a:latin typeface="Calibri"/>
                <a:ea typeface="Calibri"/>
                <a:cs typeface="Calibri"/>
                <a:sym typeface="Calibri"/>
              </a:rPr>
              <a:t>Wzrost sprzedaży (zarówno wartościowej jak i wolumenowej) powinien iść w parze również ze wzrostem marży. </a:t>
            </a:r>
            <a:endParaRPr>
              <a:solidFill>
                <a:schemeClr val="dk1"/>
              </a:solidFill>
              <a:latin typeface="Calibri"/>
              <a:ea typeface="Calibri"/>
              <a:cs typeface="Calibri"/>
              <a:sym typeface="Calibri"/>
            </a:endParaRPr>
          </a:p>
        </p:txBody>
      </p:sp>
      <p:sp>
        <p:nvSpPr>
          <p:cNvPr id="1124" name="Google Shape;1124;g21576d6ffdf_0_0"/>
          <p:cNvSpPr txBox="1"/>
          <p:nvPr/>
        </p:nvSpPr>
        <p:spPr>
          <a:xfrm>
            <a:off x="8174875" y="1153300"/>
            <a:ext cx="1346100" cy="32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PL" sz="1700">
                <a:solidFill>
                  <a:schemeClr val="dk1"/>
                </a:solidFill>
                <a:latin typeface="Calibri"/>
                <a:ea typeface="Calibri"/>
                <a:cs typeface="Calibri"/>
                <a:sym typeface="Calibri"/>
              </a:rPr>
              <a:t>Miara</a:t>
            </a:r>
            <a:endParaRPr sz="1700">
              <a:solidFill>
                <a:schemeClr val="dk1"/>
              </a:solidFill>
              <a:latin typeface="Calibri"/>
              <a:ea typeface="Calibri"/>
              <a:cs typeface="Calibri"/>
              <a:sym typeface="Calibri"/>
            </a:endParaRPr>
          </a:p>
        </p:txBody>
      </p:sp>
      <p:sp>
        <p:nvSpPr>
          <p:cNvPr id="1125" name="Google Shape;1125;g21576d6ffdf_0_0"/>
          <p:cNvSpPr txBox="1"/>
          <p:nvPr/>
        </p:nvSpPr>
        <p:spPr>
          <a:xfrm>
            <a:off x="8174875" y="1895075"/>
            <a:ext cx="3704100" cy="32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PL">
                <a:solidFill>
                  <a:schemeClr val="dk1"/>
                </a:solidFill>
                <a:latin typeface="Calibri"/>
                <a:ea typeface="Calibri"/>
                <a:cs typeface="Calibri"/>
                <a:sym typeface="Calibri"/>
              </a:rPr>
              <a:t>Sprzedaz wartościowa w PLN (zmiana absolutna bądź procentowa w analizowanych okresie)</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a:p>
            <a:pPr indent="0" lvl="0" marL="0" rtl="0" algn="l">
              <a:spcBef>
                <a:spcPts val="0"/>
              </a:spcBef>
              <a:spcAft>
                <a:spcPts val="0"/>
              </a:spcAft>
              <a:buNone/>
            </a:pPr>
            <a:r>
              <a:rPr lang="pl-PL">
                <a:solidFill>
                  <a:schemeClr val="dk1"/>
                </a:solidFill>
                <a:latin typeface="Calibri"/>
                <a:ea typeface="Calibri"/>
                <a:cs typeface="Calibri"/>
                <a:sym typeface="Calibri"/>
              </a:rPr>
              <a:t>Sprzedaż wolumenowa (definiowana inaczej w każdym sektorze - liczba sprzedanych sztuk, kg, litrów, etc)</a:t>
            </a:r>
            <a:endParaRPr>
              <a:solidFill>
                <a:schemeClr val="dk1"/>
              </a:solidFill>
              <a:latin typeface="Calibri"/>
              <a:ea typeface="Calibri"/>
              <a:cs typeface="Calibri"/>
              <a:sym typeface="Calibri"/>
            </a:endParaRPr>
          </a:p>
        </p:txBody>
      </p:sp>
      <p:sp>
        <p:nvSpPr>
          <p:cNvPr id="1126" name="Google Shape;1126;g21576d6ffdf_0_0"/>
          <p:cNvSpPr txBox="1"/>
          <p:nvPr/>
        </p:nvSpPr>
        <p:spPr>
          <a:xfrm>
            <a:off x="1403950" y="4248675"/>
            <a:ext cx="6137700" cy="32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PL">
                <a:solidFill>
                  <a:schemeClr val="dk1"/>
                </a:solidFill>
                <a:latin typeface="Calibri"/>
                <a:ea typeface="Calibri"/>
                <a:cs typeface="Calibri"/>
                <a:sym typeface="Calibri"/>
              </a:rPr>
              <a:t>Odniesienie sprzedaży wartościowej lub wolumenowej do całej analizowanej kategorii. Pozwala zrozumieć jak dobrze radzi sobie przedsiębiorstwo w szerszym obrazie całego rynku. </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a:p>
            <a:pPr indent="0" lvl="0" marL="0" rtl="0" algn="l">
              <a:spcBef>
                <a:spcPts val="0"/>
              </a:spcBef>
              <a:spcAft>
                <a:spcPts val="0"/>
              </a:spcAft>
              <a:buNone/>
            </a:pPr>
            <a:r>
              <a:rPr lang="pl-PL">
                <a:solidFill>
                  <a:schemeClr val="dk1"/>
                </a:solidFill>
                <a:latin typeface="Calibri"/>
                <a:ea typeface="Calibri"/>
                <a:cs typeface="Calibri"/>
                <a:sym typeface="Calibri"/>
              </a:rPr>
              <a:t>Analizujemy zarówno absolutny wynik (jakie udziały rynkowe osiągnęło przedsiębiorstwo w analizowanym okresie), jak i zmianę udziałów rynkowych w porównaniu do analogicznego okresu z przeszłości.</a:t>
            </a:r>
            <a:endParaRPr>
              <a:solidFill>
                <a:schemeClr val="dk1"/>
              </a:solidFill>
              <a:latin typeface="Calibri"/>
              <a:ea typeface="Calibri"/>
              <a:cs typeface="Calibri"/>
              <a:sym typeface="Calibri"/>
            </a:endParaRPr>
          </a:p>
        </p:txBody>
      </p:sp>
      <p:sp>
        <p:nvSpPr>
          <p:cNvPr id="1127" name="Google Shape;1127;g21576d6ffdf_0_0"/>
          <p:cNvSpPr txBox="1"/>
          <p:nvPr/>
        </p:nvSpPr>
        <p:spPr>
          <a:xfrm>
            <a:off x="8276250" y="4313050"/>
            <a:ext cx="3704100" cy="32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PL">
                <a:solidFill>
                  <a:schemeClr val="dk1"/>
                </a:solidFill>
                <a:latin typeface="Calibri"/>
                <a:ea typeface="Calibri"/>
                <a:cs typeface="Calibri"/>
                <a:sym typeface="Calibri"/>
              </a:rPr>
              <a:t>% - absolutne udziały rynkowe w analizowanym okresie</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a:p>
            <a:pPr indent="0" lvl="0" marL="0" rtl="0" algn="l">
              <a:spcBef>
                <a:spcPts val="0"/>
              </a:spcBef>
              <a:spcAft>
                <a:spcPts val="0"/>
              </a:spcAft>
              <a:buNone/>
            </a:pPr>
            <a:r>
              <a:rPr lang="pl-PL">
                <a:solidFill>
                  <a:schemeClr val="dk1"/>
                </a:solidFill>
                <a:latin typeface="Calibri"/>
                <a:ea typeface="Calibri"/>
                <a:cs typeface="Calibri"/>
                <a:sym typeface="Calibri"/>
              </a:rPr>
              <a:t>+/- % - zmiana udziałów rynkowych w odniesieniu do okresu z przeszłości</a:t>
            </a:r>
            <a:endParaRPr>
              <a:solidFill>
                <a:schemeClr val="dk1"/>
              </a:solidFill>
              <a:latin typeface="Calibri"/>
              <a:ea typeface="Calibri"/>
              <a:cs typeface="Calibri"/>
              <a:sym typeface="Calibri"/>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1" name="Shape 1131"/>
        <p:cNvGrpSpPr/>
        <p:nvPr/>
      </p:nvGrpSpPr>
      <p:grpSpPr>
        <a:xfrm>
          <a:off x="0" y="0"/>
          <a:ext cx="0" cy="0"/>
          <a:chOff x="0" y="0"/>
          <a:chExt cx="0" cy="0"/>
        </a:xfrm>
      </p:grpSpPr>
      <p:sp>
        <p:nvSpPr>
          <p:cNvPr id="1132" name="Google Shape;1132;g35b26148639_0_0"/>
          <p:cNvSpPr/>
          <p:nvPr>
            <p:ph idx="2" type="pic"/>
          </p:nvPr>
        </p:nvSpPr>
        <p:spPr>
          <a:xfrm>
            <a:off x="0" y="2"/>
            <a:ext cx="12192000" cy="6858000"/>
          </a:xfrm>
          <a:prstGeom prst="rect">
            <a:avLst/>
          </a:prstGeom>
        </p:spPr>
      </p:sp>
      <p:sp>
        <p:nvSpPr>
          <p:cNvPr id="1133" name="Google Shape;1133;g35b26148639_0_0"/>
          <p:cNvSpPr txBox="1"/>
          <p:nvPr>
            <p:ph type="title"/>
          </p:nvPr>
        </p:nvSpPr>
        <p:spPr>
          <a:xfrm>
            <a:off x="493985" y="365125"/>
            <a:ext cx="6294000" cy="1325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34" name="Google Shape;1134;g35b26148639_0_0"/>
          <p:cNvSpPr txBox="1"/>
          <p:nvPr>
            <p:ph idx="1" type="body"/>
          </p:nvPr>
        </p:nvSpPr>
        <p:spPr>
          <a:xfrm>
            <a:off x="493986" y="2829261"/>
            <a:ext cx="5108100" cy="34482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t/>
            </a:r>
            <a:endParaRPr/>
          </a:p>
        </p:txBody>
      </p:sp>
      <p:pic>
        <p:nvPicPr>
          <p:cNvPr id="1135" name="Google Shape;1135;g35b26148639_0_0"/>
          <p:cNvPicPr preferRelativeResize="0"/>
          <p:nvPr/>
        </p:nvPicPr>
        <p:blipFill>
          <a:blip r:embed="rId3">
            <a:alphaModFix/>
          </a:blip>
          <a:stretch>
            <a:fillRect/>
          </a:stretch>
        </p:blipFill>
        <p:spPr>
          <a:xfrm>
            <a:off x="833438" y="490538"/>
            <a:ext cx="10525125" cy="58769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9" name="Shape 1139"/>
        <p:cNvGrpSpPr/>
        <p:nvPr/>
      </p:nvGrpSpPr>
      <p:grpSpPr>
        <a:xfrm>
          <a:off x="0" y="0"/>
          <a:ext cx="0" cy="0"/>
          <a:chOff x="0" y="0"/>
          <a:chExt cx="0" cy="0"/>
        </a:xfrm>
      </p:grpSpPr>
      <p:sp>
        <p:nvSpPr>
          <p:cNvPr id="1140" name="Google Shape;1140;g21576d6ffdf_0_38"/>
          <p:cNvSpPr txBox="1"/>
          <p:nvPr>
            <p:ph type="title"/>
          </p:nvPr>
        </p:nvSpPr>
        <p:spPr>
          <a:xfrm>
            <a:off x="177462" y="144523"/>
            <a:ext cx="11586600" cy="8835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b="1" lang="pl-PL">
                <a:latin typeface="Century Gothic"/>
                <a:ea typeface="Century Gothic"/>
                <a:cs typeface="Century Gothic"/>
                <a:sym typeface="Century Gothic"/>
              </a:rPr>
              <a:t>Wskaźniki biznesowe </a:t>
            </a:r>
            <a:endParaRPr/>
          </a:p>
        </p:txBody>
      </p:sp>
      <p:pic>
        <p:nvPicPr>
          <p:cNvPr id="1141" name="Google Shape;1141;g21576d6ffdf_0_38"/>
          <p:cNvPicPr preferRelativeResize="0"/>
          <p:nvPr/>
        </p:nvPicPr>
        <p:blipFill rotWithShape="1">
          <a:blip r:embed="rId3">
            <a:alphaModFix/>
          </a:blip>
          <a:srcRect b="0" l="0" r="0" t="0"/>
          <a:stretch/>
        </p:blipFill>
        <p:spPr>
          <a:xfrm>
            <a:off x="105508" y="6319140"/>
            <a:ext cx="12192000" cy="3062252"/>
          </a:xfrm>
          <a:prstGeom prst="rect">
            <a:avLst/>
          </a:prstGeom>
          <a:noFill/>
          <a:ln>
            <a:noFill/>
          </a:ln>
        </p:spPr>
      </p:pic>
      <p:sp>
        <p:nvSpPr>
          <p:cNvPr id="1142" name="Google Shape;1142;g21576d6ffdf_0_38"/>
          <p:cNvSpPr txBox="1"/>
          <p:nvPr/>
        </p:nvSpPr>
        <p:spPr>
          <a:xfrm>
            <a:off x="2643473" y="3080873"/>
            <a:ext cx="1524900" cy="391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Poppins"/>
                <a:ea typeface="Poppins"/>
                <a:cs typeface="Poppins"/>
                <a:sym typeface="Poppins"/>
              </a:rPr>
              <a:t> [3] [4]  to</a:t>
            </a:r>
            <a:endParaRPr b="1" i="0" sz="1400" u="none" cap="none" strike="noStrike">
              <a:solidFill>
                <a:srgbClr val="FFFFFF"/>
              </a:solidFill>
              <a:latin typeface="Poppins"/>
              <a:ea typeface="Poppins"/>
              <a:cs typeface="Poppins"/>
              <a:sym typeface="Poppins"/>
            </a:endParaRPr>
          </a:p>
        </p:txBody>
      </p:sp>
      <p:sp>
        <p:nvSpPr>
          <p:cNvPr id="1143" name="Google Shape;1143;g21576d6ffdf_0_38"/>
          <p:cNvSpPr txBox="1"/>
          <p:nvPr/>
        </p:nvSpPr>
        <p:spPr>
          <a:xfrm>
            <a:off x="5393956" y="3087619"/>
            <a:ext cx="2983800" cy="465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Poppins"/>
                <a:ea typeface="Poppins"/>
                <a:cs typeface="Poppins"/>
                <a:sym typeface="Poppins"/>
              </a:rPr>
              <a:t>Wyniki biznesowe zmierzymy: </a:t>
            </a:r>
            <a:endParaRPr b="1" i="0" sz="1400" u="none" cap="none" strike="noStrike">
              <a:solidFill>
                <a:srgbClr val="FFFFFF"/>
              </a:solidFill>
              <a:latin typeface="Poppins"/>
              <a:ea typeface="Poppins"/>
              <a:cs typeface="Poppins"/>
              <a:sym typeface="Poppins"/>
            </a:endParaRPr>
          </a:p>
        </p:txBody>
      </p:sp>
      <p:sp>
        <p:nvSpPr>
          <p:cNvPr id="1144" name="Google Shape;1144;g21576d6ffdf_0_38"/>
          <p:cNvSpPr/>
          <p:nvPr/>
        </p:nvSpPr>
        <p:spPr>
          <a:xfrm>
            <a:off x="68899" y="1895086"/>
            <a:ext cx="899100" cy="634800"/>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30. Net Contribution/ROI</a:t>
            </a:r>
            <a:endParaRPr/>
          </a:p>
        </p:txBody>
      </p:sp>
      <p:sp>
        <p:nvSpPr>
          <p:cNvPr id="1145" name="Google Shape;1145;g21576d6ffdf_0_38"/>
          <p:cNvSpPr txBox="1"/>
          <p:nvPr/>
        </p:nvSpPr>
        <p:spPr>
          <a:xfrm>
            <a:off x="236450" y="1153300"/>
            <a:ext cx="814500" cy="32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PL" sz="1700">
                <a:solidFill>
                  <a:schemeClr val="dk1"/>
                </a:solidFill>
                <a:latin typeface="Calibri"/>
                <a:ea typeface="Calibri"/>
                <a:cs typeface="Calibri"/>
                <a:sym typeface="Calibri"/>
              </a:rPr>
              <a:t>KPI</a:t>
            </a:r>
            <a:endParaRPr sz="1700">
              <a:solidFill>
                <a:schemeClr val="dk1"/>
              </a:solidFill>
              <a:latin typeface="Calibri"/>
              <a:ea typeface="Calibri"/>
              <a:cs typeface="Calibri"/>
              <a:sym typeface="Calibri"/>
            </a:endParaRPr>
          </a:p>
        </p:txBody>
      </p:sp>
      <p:sp>
        <p:nvSpPr>
          <p:cNvPr id="1146" name="Google Shape;1146;g21576d6ffdf_0_38"/>
          <p:cNvSpPr txBox="1"/>
          <p:nvPr/>
        </p:nvSpPr>
        <p:spPr>
          <a:xfrm>
            <a:off x="1644125" y="1153300"/>
            <a:ext cx="1346100" cy="32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PL" sz="1700">
                <a:solidFill>
                  <a:schemeClr val="dk1"/>
                </a:solidFill>
                <a:latin typeface="Calibri"/>
                <a:ea typeface="Calibri"/>
                <a:cs typeface="Calibri"/>
                <a:sym typeface="Calibri"/>
              </a:rPr>
              <a:t>Definicja</a:t>
            </a:r>
            <a:endParaRPr sz="1700">
              <a:solidFill>
                <a:schemeClr val="dk1"/>
              </a:solidFill>
              <a:latin typeface="Calibri"/>
              <a:ea typeface="Calibri"/>
              <a:cs typeface="Calibri"/>
              <a:sym typeface="Calibri"/>
            </a:endParaRPr>
          </a:p>
        </p:txBody>
      </p:sp>
      <p:sp>
        <p:nvSpPr>
          <p:cNvPr id="1147" name="Google Shape;1147;g21576d6ffdf_0_38"/>
          <p:cNvSpPr txBox="1"/>
          <p:nvPr/>
        </p:nvSpPr>
        <p:spPr>
          <a:xfrm>
            <a:off x="1403950" y="1775150"/>
            <a:ext cx="6137700" cy="32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PL">
                <a:solidFill>
                  <a:schemeClr val="dk1"/>
                </a:solidFill>
                <a:latin typeface="Calibri"/>
                <a:ea typeface="Calibri"/>
                <a:cs typeface="Calibri"/>
                <a:sym typeface="Calibri"/>
              </a:rPr>
              <a:t>Kontrybucja</a:t>
            </a:r>
            <a:r>
              <a:rPr lang="pl-PL">
                <a:solidFill>
                  <a:schemeClr val="dk1"/>
                </a:solidFill>
                <a:latin typeface="Calibri"/>
                <a:ea typeface="Calibri"/>
                <a:cs typeface="Calibri"/>
                <a:sym typeface="Calibri"/>
              </a:rPr>
              <a:t> działań marketingowych w całkowitej sprzedaży wartościowej generowanej przez przedsiębiorstwo. Pozwala zrozumieć jak dużo sprzedaży wartościowej (lub marży) zostało w analizowanym okresie wygenerowanej jako bezpośredni efekt działań marketingowych. </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a:p>
            <a:pPr indent="0" lvl="0" marL="0" rtl="0" algn="l">
              <a:spcBef>
                <a:spcPts val="0"/>
              </a:spcBef>
              <a:spcAft>
                <a:spcPts val="0"/>
              </a:spcAft>
              <a:buNone/>
            </a:pPr>
            <a:r>
              <a:rPr lang="pl-PL">
                <a:solidFill>
                  <a:schemeClr val="dk1"/>
                </a:solidFill>
                <a:latin typeface="Calibri"/>
                <a:ea typeface="Calibri"/>
                <a:cs typeface="Calibri"/>
                <a:sym typeface="Calibri"/>
              </a:rPr>
              <a:t>Istnieje możliwość spojrzenia także na efekt działań marketingowych pod innym kątem. Odnosząc wartość sprzedaży wygenerowanej jako efekt działań marketingowych do ich całkowitego kosztu (kontrybucja / koszt). W takim przypadku mówimy o wskaźniku Return on Investment. Jest to wskaźnik efektywnościowy który pokazuje jak pojedyncza złotówka wydana na działania marketingowe przełożyła się na wzrost sprzedaży wartościowej.</a:t>
            </a:r>
            <a:endParaRPr>
              <a:solidFill>
                <a:schemeClr val="dk1"/>
              </a:solidFill>
              <a:latin typeface="Calibri"/>
              <a:ea typeface="Calibri"/>
              <a:cs typeface="Calibri"/>
              <a:sym typeface="Calibri"/>
            </a:endParaRPr>
          </a:p>
        </p:txBody>
      </p:sp>
      <p:sp>
        <p:nvSpPr>
          <p:cNvPr id="1148" name="Google Shape;1148;g21576d6ffdf_0_38"/>
          <p:cNvSpPr txBox="1"/>
          <p:nvPr/>
        </p:nvSpPr>
        <p:spPr>
          <a:xfrm>
            <a:off x="8174875" y="1153300"/>
            <a:ext cx="1346100" cy="32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PL" sz="1700">
                <a:solidFill>
                  <a:schemeClr val="dk1"/>
                </a:solidFill>
                <a:latin typeface="Calibri"/>
                <a:ea typeface="Calibri"/>
                <a:cs typeface="Calibri"/>
                <a:sym typeface="Calibri"/>
              </a:rPr>
              <a:t>Miara</a:t>
            </a:r>
            <a:endParaRPr sz="1700">
              <a:solidFill>
                <a:schemeClr val="dk1"/>
              </a:solidFill>
              <a:latin typeface="Calibri"/>
              <a:ea typeface="Calibri"/>
              <a:cs typeface="Calibri"/>
              <a:sym typeface="Calibri"/>
            </a:endParaRPr>
          </a:p>
        </p:txBody>
      </p:sp>
      <p:sp>
        <p:nvSpPr>
          <p:cNvPr id="1149" name="Google Shape;1149;g21576d6ffdf_0_38"/>
          <p:cNvSpPr txBox="1"/>
          <p:nvPr/>
        </p:nvSpPr>
        <p:spPr>
          <a:xfrm>
            <a:off x="8174875" y="1895075"/>
            <a:ext cx="3704100" cy="32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PL">
                <a:solidFill>
                  <a:schemeClr val="dk1"/>
                </a:solidFill>
                <a:latin typeface="Calibri"/>
                <a:ea typeface="Calibri"/>
                <a:cs typeface="Calibri"/>
                <a:sym typeface="Calibri"/>
              </a:rPr>
              <a:t>Kontrybucja działań marketingowych </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a:p>
            <a:pPr indent="0" lvl="0" marL="0" rtl="0" algn="l">
              <a:spcBef>
                <a:spcPts val="0"/>
              </a:spcBef>
              <a:spcAft>
                <a:spcPts val="0"/>
              </a:spcAft>
              <a:buNone/>
            </a:pPr>
            <a:r>
              <a:rPr lang="pl-PL">
                <a:solidFill>
                  <a:schemeClr val="dk1"/>
                </a:solidFill>
                <a:latin typeface="Calibri"/>
                <a:ea typeface="Calibri"/>
                <a:cs typeface="Calibri"/>
                <a:sym typeface="Calibri"/>
              </a:rPr>
              <a:t>ROI</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3" name="Shape 1153"/>
        <p:cNvGrpSpPr/>
        <p:nvPr/>
      </p:nvGrpSpPr>
      <p:grpSpPr>
        <a:xfrm>
          <a:off x="0" y="0"/>
          <a:ext cx="0" cy="0"/>
          <a:chOff x="0" y="0"/>
          <a:chExt cx="0" cy="0"/>
        </a:xfrm>
      </p:grpSpPr>
      <p:sp>
        <p:nvSpPr>
          <p:cNvPr id="1154" name="Google Shape;1154;g2eb1099af07_1_0"/>
          <p:cNvSpPr/>
          <p:nvPr>
            <p:ph idx="2" type="pic"/>
          </p:nvPr>
        </p:nvSpPr>
        <p:spPr>
          <a:xfrm>
            <a:off x="0" y="2"/>
            <a:ext cx="12192000" cy="6858000"/>
          </a:xfrm>
          <a:prstGeom prst="rect">
            <a:avLst/>
          </a:prstGeom>
        </p:spPr>
      </p:sp>
      <p:sp>
        <p:nvSpPr>
          <p:cNvPr id="1155" name="Google Shape;1155;g2eb1099af07_1_0"/>
          <p:cNvSpPr txBox="1"/>
          <p:nvPr>
            <p:ph type="title"/>
          </p:nvPr>
        </p:nvSpPr>
        <p:spPr>
          <a:xfrm>
            <a:off x="493985" y="365125"/>
            <a:ext cx="6294000" cy="1325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56" name="Google Shape;1156;g2eb1099af07_1_0"/>
          <p:cNvSpPr txBox="1"/>
          <p:nvPr>
            <p:ph idx="1" type="body"/>
          </p:nvPr>
        </p:nvSpPr>
        <p:spPr>
          <a:xfrm>
            <a:off x="493986" y="2829261"/>
            <a:ext cx="5108100" cy="34482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0" name="Shape 1160"/>
        <p:cNvGrpSpPr/>
        <p:nvPr/>
      </p:nvGrpSpPr>
      <p:grpSpPr>
        <a:xfrm>
          <a:off x="0" y="0"/>
          <a:ext cx="0" cy="0"/>
          <a:chOff x="0" y="0"/>
          <a:chExt cx="0" cy="0"/>
        </a:xfrm>
      </p:grpSpPr>
      <p:sp>
        <p:nvSpPr>
          <p:cNvPr id="1161" name="Google Shape;1161;p24"/>
          <p:cNvSpPr txBox="1"/>
          <p:nvPr>
            <p:ph type="title"/>
          </p:nvPr>
        </p:nvSpPr>
        <p:spPr>
          <a:xfrm>
            <a:off x="177462" y="144523"/>
            <a:ext cx="11586646" cy="88338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b="1" lang="pl-PL">
                <a:latin typeface="Century Gothic"/>
                <a:ea typeface="Century Gothic"/>
                <a:cs typeface="Century Gothic"/>
                <a:sym typeface="Century Gothic"/>
              </a:rPr>
              <a:t>Next steps</a:t>
            </a:r>
            <a:endParaRPr b="1">
              <a:latin typeface="Century Gothic"/>
              <a:ea typeface="Century Gothic"/>
              <a:cs typeface="Century Gothic"/>
              <a:sym typeface="Century Gothic"/>
            </a:endParaRPr>
          </a:p>
        </p:txBody>
      </p:sp>
      <p:pic>
        <p:nvPicPr>
          <p:cNvPr id="1162" name="Google Shape;1162;p24"/>
          <p:cNvPicPr preferRelativeResize="0"/>
          <p:nvPr/>
        </p:nvPicPr>
        <p:blipFill rotWithShape="1">
          <a:blip r:embed="rId3">
            <a:alphaModFix/>
          </a:blip>
          <a:srcRect b="0" l="0" r="0" t="0"/>
          <a:stretch/>
        </p:blipFill>
        <p:spPr>
          <a:xfrm>
            <a:off x="105508" y="6319140"/>
            <a:ext cx="12192000" cy="3062253"/>
          </a:xfrm>
          <a:prstGeom prst="rect">
            <a:avLst/>
          </a:prstGeom>
          <a:noFill/>
          <a:ln>
            <a:noFill/>
          </a:ln>
        </p:spPr>
      </p:pic>
      <p:sp>
        <p:nvSpPr>
          <p:cNvPr id="1163" name="Google Shape;1163;p24"/>
          <p:cNvSpPr txBox="1"/>
          <p:nvPr>
            <p:ph idx="1" type="body"/>
          </p:nvPr>
        </p:nvSpPr>
        <p:spPr>
          <a:xfrm>
            <a:off x="608398" y="1257636"/>
            <a:ext cx="10975203" cy="2791850"/>
          </a:xfrm>
          <a:prstGeom prst="rect">
            <a:avLst/>
          </a:prstGeom>
          <a:noFill/>
          <a:ln>
            <a:noFill/>
          </a:ln>
        </p:spPr>
        <p:txBody>
          <a:bodyPr anchorCtr="0" anchor="t" bIns="0" lIns="0" spcFirstLastPara="1" rIns="0" wrap="square" tIns="0">
            <a:noAutofit/>
          </a:bodyPr>
          <a:lstStyle/>
          <a:p>
            <a:pPr indent="0" lvl="0" marL="25400" rtl="0" algn="l">
              <a:lnSpc>
                <a:spcPct val="90000"/>
              </a:lnSpc>
              <a:spcBef>
                <a:spcPts val="1000"/>
              </a:spcBef>
              <a:spcAft>
                <a:spcPts val="0"/>
              </a:spcAft>
              <a:buClr>
                <a:schemeClr val="dk1"/>
              </a:buClr>
              <a:buSzPts val="3200"/>
              <a:buNone/>
            </a:pPr>
            <a:r>
              <a:rPr b="1" lang="pl-PL" sz="2400" u="sng">
                <a:solidFill>
                  <a:srgbClr val="001F30"/>
                </a:solidFill>
                <a:latin typeface="Century Gothic"/>
                <a:ea typeface="Century Gothic"/>
                <a:cs typeface="Century Gothic"/>
                <a:sym typeface="Century Gothic"/>
              </a:rPr>
              <a:t>Idea: </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Podręcznik o kluczowych wskaźnikach udawadniający wartość działań marketingowych „outcome-oriented”</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Perspektywa CEO/CFO – wkład w wyniki firmy </a:t>
            </a:r>
            <a:endParaRPr/>
          </a:p>
          <a:p>
            <a:pPr indent="0" lvl="1" marL="914400" rtl="0" algn="l">
              <a:lnSpc>
                <a:spcPct val="90000"/>
              </a:lnSpc>
              <a:spcBef>
                <a:spcPts val="500"/>
              </a:spcBef>
              <a:spcAft>
                <a:spcPts val="0"/>
              </a:spcAft>
              <a:buSzPts val="2800"/>
              <a:buNone/>
            </a:pPr>
            <a:r>
              <a:t/>
            </a:r>
            <a:endParaRPr sz="2400">
              <a:solidFill>
                <a:srgbClr val="001F30"/>
              </a:solidFill>
              <a:latin typeface="Century Gothic"/>
              <a:ea typeface="Century Gothic"/>
              <a:cs typeface="Century Gothic"/>
              <a:sym typeface="Century Gothic"/>
            </a:endParaRPr>
          </a:p>
        </p:txBody>
      </p:sp>
      <p:sp>
        <p:nvSpPr>
          <p:cNvPr id="1164" name="Google Shape;1164;p24"/>
          <p:cNvSpPr/>
          <p:nvPr/>
        </p:nvSpPr>
        <p:spPr>
          <a:xfrm>
            <a:off x="11066910" y="202241"/>
            <a:ext cx="970155" cy="845495"/>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pl-PL" sz="1000" u="none" cap="none" strike="noStrike">
                <a:solidFill>
                  <a:srgbClr val="FFFFFF"/>
                </a:solidFill>
                <a:latin typeface="Arial"/>
                <a:ea typeface="Arial"/>
                <a:cs typeface="Arial"/>
                <a:sym typeface="Arial"/>
              </a:rPr>
              <a:t>31. Price development – declaration vs behaviour?</a:t>
            </a:r>
            <a:endParaRPr/>
          </a:p>
        </p:txBody>
      </p:sp>
      <p:sp>
        <p:nvSpPr>
          <p:cNvPr id="1165" name="Google Shape;1165;p24"/>
          <p:cNvSpPr/>
          <p:nvPr/>
        </p:nvSpPr>
        <p:spPr>
          <a:xfrm>
            <a:off x="9899951" y="179554"/>
            <a:ext cx="1072872" cy="802278"/>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0" i="0" lang="pl-PL" sz="900" u="none" cap="none" strike="noStrike">
                <a:solidFill>
                  <a:srgbClr val="FFFFFF"/>
                </a:solidFill>
                <a:latin typeface="Arial"/>
                <a:ea typeface="Arial"/>
                <a:cs typeface="Arial"/>
                <a:sym typeface="Arial"/>
              </a:rPr>
              <a:t>29. Avr. Revenue per customer /purchase/ repurchase frequency/CLV</a:t>
            </a:r>
            <a:endParaRPr/>
          </a:p>
        </p:txBody>
      </p:sp>
      <p:sp>
        <p:nvSpPr>
          <p:cNvPr id="1166" name="Google Shape;1166;p24"/>
          <p:cNvSpPr/>
          <p:nvPr/>
        </p:nvSpPr>
        <p:spPr>
          <a:xfrm>
            <a:off x="8466802" y="202241"/>
            <a:ext cx="1160192" cy="423483"/>
          </a:xfrm>
          <a:prstGeom prst="rect">
            <a:avLst/>
          </a:prstGeom>
          <a:solidFill>
            <a:srgbClr val="2BB45F"/>
          </a:solidFill>
          <a:ln cap="flat" cmpd="sng" w="25400">
            <a:solidFill>
              <a:srgbClr val="1C305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Arial"/>
                <a:ea typeface="Arial"/>
                <a:cs typeface="Arial"/>
                <a:sym typeface="Arial"/>
              </a:rPr>
              <a:t>Loyalty?</a:t>
            </a:r>
            <a:endParaRPr/>
          </a:p>
        </p:txBody>
      </p:sp>
      <p:sp>
        <p:nvSpPr>
          <p:cNvPr id="1167" name="Google Shape;1167;p24"/>
          <p:cNvSpPr/>
          <p:nvPr/>
        </p:nvSpPr>
        <p:spPr>
          <a:xfrm>
            <a:off x="9802705" y="1062937"/>
            <a:ext cx="1170118" cy="423483"/>
          </a:xfrm>
          <a:prstGeom prst="rect">
            <a:avLst/>
          </a:prstGeom>
          <a:solidFill>
            <a:srgbClr val="C00000"/>
          </a:solidFill>
          <a:ln cap="flat" cmpd="sng" w="25400">
            <a:solidFill>
              <a:srgbClr val="1C305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rPr b="0" i="0" lang="pl-PL" sz="900" u="none" cap="none" strike="noStrike">
                <a:solidFill>
                  <a:srgbClr val="FFFFFF"/>
                </a:solidFill>
                <a:latin typeface="Arial"/>
                <a:ea typeface="Arial"/>
                <a:cs typeface="Arial"/>
                <a:sym typeface="Arial"/>
              </a:rPr>
              <a:t>34. Avg Customer value [CLV] </a:t>
            </a:r>
            <a:endParaRP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1" name="Shape 1171"/>
        <p:cNvGrpSpPr/>
        <p:nvPr/>
      </p:nvGrpSpPr>
      <p:grpSpPr>
        <a:xfrm>
          <a:off x="0" y="0"/>
          <a:ext cx="0" cy="0"/>
          <a:chOff x="0" y="0"/>
          <a:chExt cx="0" cy="0"/>
        </a:xfrm>
      </p:grpSpPr>
      <p:sp>
        <p:nvSpPr>
          <p:cNvPr id="1172" name="Google Shape;1172;p25"/>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V. Business Metrics</a:t>
            </a:r>
            <a:endParaRPr/>
          </a:p>
        </p:txBody>
      </p:sp>
      <p:pic>
        <p:nvPicPr>
          <p:cNvPr id="1173" name="Google Shape;1173;p25"/>
          <p:cNvPicPr preferRelativeResize="0"/>
          <p:nvPr/>
        </p:nvPicPr>
        <p:blipFill rotWithShape="1">
          <a:blip r:embed="rId3">
            <a:alphaModFix/>
          </a:blip>
          <a:srcRect b="0" l="0" r="0" t="0"/>
          <a:stretch/>
        </p:blipFill>
        <p:spPr>
          <a:xfrm>
            <a:off x="142826" y="2152913"/>
            <a:ext cx="3255612" cy="3199673"/>
          </a:xfrm>
          <a:prstGeom prst="rect">
            <a:avLst/>
          </a:prstGeom>
          <a:noFill/>
          <a:ln>
            <a:noFill/>
          </a:ln>
        </p:spPr>
      </p:pic>
      <p:pic>
        <p:nvPicPr>
          <p:cNvPr id="1174" name="Google Shape;1174;p25"/>
          <p:cNvPicPr preferRelativeResize="0"/>
          <p:nvPr/>
        </p:nvPicPr>
        <p:blipFill rotWithShape="1">
          <a:blip r:embed="rId4">
            <a:alphaModFix/>
          </a:blip>
          <a:srcRect b="0" l="0" r="0" t="0"/>
          <a:stretch/>
        </p:blipFill>
        <p:spPr>
          <a:xfrm>
            <a:off x="232036" y="5306254"/>
            <a:ext cx="1028052" cy="1017114"/>
          </a:xfrm>
          <a:prstGeom prst="rect">
            <a:avLst/>
          </a:prstGeom>
          <a:noFill/>
          <a:ln>
            <a:noFill/>
          </a:ln>
        </p:spPr>
      </p:pic>
      <p:sp>
        <p:nvSpPr>
          <p:cNvPr id="1175" name="Google Shape;1175;p25"/>
          <p:cNvSpPr/>
          <p:nvPr/>
        </p:nvSpPr>
        <p:spPr>
          <a:xfrm>
            <a:off x="2295912" y="2362856"/>
            <a:ext cx="1404021" cy="769436"/>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25. Sales revenue/Margin</a:t>
            </a:r>
            <a:endParaRPr/>
          </a:p>
        </p:txBody>
      </p:sp>
      <p:sp>
        <p:nvSpPr>
          <p:cNvPr id="1176" name="Google Shape;1176;p25"/>
          <p:cNvSpPr/>
          <p:nvPr/>
        </p:nvSpPr>
        <p:spPr>
          <a:xfrm>
            <a:off x="217161" y="3421790"/>
            <a:ext cx="1028052" cy="769436"/>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FFFFFF"/>
                </a:solidFill>
                <a:latin typeface="Arial"/>
                <a:ea typeface="Arial"/>
                <a:cs typeface="Arial"/>
                <a:sym typeface="Arial"/>
              </a:rPr>
              <a:t>26. Market share – value/volume</a:t>
            </a:r>
            <a:endParaRPr/>
          </a:p>
        </p:txBody>
      </p:sp>
      <p:sp>
        <p:nvSpPr>
          <p:cNvPr id="1177" name="Google Shape;1177;p25"/>
          <p:cNvSpPr/>
          <p:nvPr/>
        </p:nvSpPr>
        <p:spPr>
          <a:xfrm>
            <a:off x="2324817" y="3368031"/>
            <a:ext cx="1404022" cy="769436"/>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28. Success to convert, physical availability </a:t>
            </a:r>
            <a:endParaRPr/>
          </a:p>
        </p:txBody>
      </p:sp>
      <p:sp>
        <p:nvSpPr>
          <p:cNvPr id="1178" name="Google Shape;1178;p25"/>
          <p:cNvSpPr/>
          <p:nvPr/>
        </p:nvSpPr>
        <p:spPr>
          <a:xfrm>
            <a:off x="1318318" y="3368031"/>
            <a:ext cx="970156" cy="769436"/>
          </a:xfrm>
          <a:prstGeom prst="rect">
            <a:avLst/>
          </a:prstGeom>
          <a:solidFill>
            <a:srgbClr val="C32025"/>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27. # of new/active consumers</a:t>
            </a:r>
            <a:endParaRPr/>
          </a:p>
        </p:txBody>
      </p:sp>
      <p:sp>
        <p:nvSpPr>
          <p:cNvPr id="1179" name="Google Shape;1179;p25"/>
          <p:cNvSpPr/>
          <p:nvPr/>
        </p:nvSpPr>
        <p:spPr>
          <a:xfrm>
            <a:off x="44187" y="4259211"/>
            <a:ext cx="1293859" cy="1007401"/>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FFFFFF"/>
                </a:solidFill>
                <a:latin typeface="Arial"/>
                <a:ea typeface="Arial"/>
                <a:cs typeface="Arial"/>
                <a:sym typeface="Arial"/>
              </a:rPr>
              <a:t>29. Avr. Revenue per customer /purchase/ repurchase frequency/CLV</a:t>
            </a:r>
            <a:endParaRPr/>
          </a:p>
        </p:txBody>
      </p:sp>
      <p:sp>
        <p:nvSpPr>
          <p:cNvPr id="1180" name="Google Shape;1180;p25"/>
          <p:cNvSpPr/>
          <p:nvPr/>
        </p:nvSpPr>
        <p:spPr>
          <a:xfrm>
            <a:off x="1340190" y="4318534"/>
            <a:ext cx="1028052" cy="769436"/>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30. Net Contribution/ROI</a:t>
            </a:r>
            <a:endParaRPr/>
          </a:p>
        </p:txBody>
      </p:sp>
      <p:sp>
        <p:nvSpPr>
          <p:cNvPr id="1181" name="Google Shape;1181;p25"/>
          <p:cNvSpPr/>
          <p:nvPr/>
        </p:nvSpPr>
        <p:spPr>
          <a:xfrm>
            <a:off x="2367150" y="4373206"/>
            <a:ext cx="1404022" cy="769436"/>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31. Price development – declaration vs behaviour?</a:t>
            </a:r>
            <a:endParaRPr/>
          </a:p>
        </p:txBody>
      </p:sp>
      <p:sp>
        <p:nvSpPr>
          <p:cNvPr id="1182" name="Google Shape;1182;p25"/>
          <p:cNvSpPr/>
          <p:nvPr/>
        </p:nvSpPr>
        <p:spPr>
          <a:xfrm>
            <a:off x="1245213" y="5375236"/>
            <a:ext cx="1002637" cy="590188"/>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33. Churn</a:t>
            </a:r>
            <a:endParaRPr/>
          </a:p>
        </p:txBody>
      </p:sp>
      <p:sp>
        <p:nvSpPr>
          <p:cNvPr id="1183" name="Google Shape;1183;p25"/>
          <p:cNvSpPr txBox="1"/>
          <p:nvPr/>
        </p:nvSpPr>
        <p:spPr>
          <a:xfrm>
            <a:off x="5676404" y="2350682"/>
            <a:ext cx="5694265" cy="26776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Obszar obejmuje więcej metryk w modelu szwedzkim: </a:t>
            </a:r>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(25) Sales revenue został poszerzony o Sales margin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(26) Market share został poszerzony o volume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Na (32) Brand Penetration składają się: </a:t>
            </a:r>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	(27) Number of new/active consumers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	(28) Success to convert i physical availability – nowy KPI 	zamiast Purchase process interactions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	(33) Churn – wskaźnik przeniesiony z Relationship metrics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(29) Average revenue per customer/purchase został poszerzony o repurchase frequency(poprzednio w 33 w kategorii Relationship metrics /CLV</a:t>
            </a:r>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(30) ROI został wzbogacony o Net contribution</a:t>
            </a:r>
            <a:endParaRPr b="0" i="0" sz="1400" u="none" cap="none" strike="noStrike">
              <a:solidFill>
                <a:srgbClr val="000000"/>
              </a:solidFill>
              <a:latin typeface="Arial"/>
              <a:ea typeface="Arial"/>
              <a:cs typeface="Arial"/>
              <a:sym typeface="Arial"/>
            </a:endParaRPr>
          </a:p>
        </p:txBody>
      </p:sp>
      <p:sp>
        <p:nvSpPr>
          <p:cNvPr id="1184" name="Google Shape;1184;p25"/>
          <p:cNvSpPr txBox="1"/>
          <p:nvPr/>
        </p:nvSpPr>
        <p:spPr>
          <a:xfrm>
            <a:off x="5676404" y="5236589"/>
            <a:ext cx="5326144"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pl-PL" sz="1400" u="none" cap="none" strike="noStrike">
                <a:solidFill>
                  <a:srgbClr val="000000"/>
                </a:solidFill>
                <a:latin typeface="Arial"/>
                <a:ea typeface="Arial"/>
                <a:cs typeface="Arial"/>
                <a:sym typeface="Arial"/>
              </a:rPr>
              <a:t>Komentarze uczestników warsztatu</a:t>
            </a:r>
            <a:r>
              <a:rPr b="0" i="0" lang="pl-PL" sz="1400" u="none" cap="none" strike="noStrike">
                <a:solidFill>
                  <a:srgbClr val="000000"/>
                </a:solidFill>
                <a:latin typeface="Arial"/>
                <a:ea typeface="Arial"/>
                <a:cs typeface="Arial"/>
                <a:sym typeface="Arial"/>
              </a:rPr>
              <a:t>: Success to convert wymaga dopracowania i zdefiniowania; Brand penetration – do zdefiniowania, może mylić się z Market share.</a:t>
            </a:r>
            <a:endParaRPr/>
          </a:p>
        </p:txBody>
      </p:sp>
      <p:sp>
        <p:nvSpPr>
          <p:cNvPr id="1185" name="Google Shape;1185;p25"/>
          <p:cNvSpPr txBox="1"/>
          <p:nvPr/>
        </p:nvSpPr>
        <p:spPr>
          <a:xfrm>
            <a:off x="197522" y="6578828"/>
            <a:ext cx="2720569"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9" name="Shape 1189"/>
        <p:cNvGrpSpPr/>
        <p:nvPr/>
      </p:nvGrpSpPr>
      <p:grpSpPr>
        <a:xfrm>
          <a:off x="0" y="0"/>
          <a:ext cx="0" cy="0"/>
          <a:chOff x="0" y="0"/>
          <a:chExt cx="0" cy="0"/>
        </a:xfrm>
      </p:grpSpPr>
      <p:sp>
        <p:nvSpPr>
          <p:cNvPr id="1190" name="Google Shape;1190;p26"/>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VI. Relationship Metrics</a:t>
            </a:r>
            <a:endParaRPr/>
          </a:p>
        </p:txBody>
      </p:sp>
      <p:pic>
        <p:nvPicPr>
          <p:cNvPr id="1191" name="Google Shape;1191;p26"/>
          <p:cNvPicPr preferRelativeResize="0"/>
          <p:nvPr/>
        </p:nvPicPr>
        <p:blipFill rotWithShape="1">
          <a:blip r:embed="rId3">
            <a:alphaModFix/>
          </a:blip>
          <a:srcRect b="0" l="0" r="0" t="0"/>
          <a:stretch/>
        </p:blipFill>
        <p:spPr>
          <a:xfrm>
            <a:off x="337680" y="2329432"/>
            <a:ext cx="2405520" cy="3476040"/>
          </a:xfrm>
          <a:prstGeom prst="rect">
            <a:avLst/>
          </a:prstGeom>
          <a:noFill/>
          <a:ln>
            <a:noFill/>
          </a:ln>
        </p:spPr>
      </p:pic>
      <p:sp>
        <p:nvSpPr>
          <p:cNvPr id="1192" name="Google Shape;1192;p26"/>
          <p:cNvSpPr/>
          <p:nvPr/>
        </p:nvSpPr>
        <p:spPr>
          <a:xfrm>
            <a:off x="337680" y="3428055"/>
            <a:ext cx="2226410" cy="942278"/>
          </a:xfrm>
          <a:prstGeom prst="rect">
            <a:avLst/>
          </a:prstGeom>
          <a:solidFill>
            <a:srgbClr val="2BB45F"/>
          </a:solidFill>
          <a:ln cap="flat" cmpd="sng" w="25400">
            <a:solidFill>
              <a:srgbClr val="1C305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Arial"/>
                <a:ea typeface="Arial"/>
                <a:cs typeface="Arial"/>
                <a:sym typeface="Arial"/>
              </a:rPr>
              <a:t>(35) Customer Satisfaction</a:t>
            </a:r>
            <a:endParaRPr/>
          </a:p>
        </p:txBody>
      </p:sp>
      <p:sp>
        <p:nvSpPr>
          <p:cNvPr id="1193" name="Google Shape;1193;p26"/>
          <p:cNvSpPr/>
          <p:nvPr/>
        </p:nvSpPr>
        <p:spPr>
          <a:xfrm>
            <a:off x="337681" y="4489326"/>
            <a:ext cx="2226410" cy="942278"/>
          </a:xfrm>
          <a:prstGeom prst="rect">
            <a:avLst/>
          </a:prstGeom>
          <a:solidFill>
            <a:srgbClr val="2BB45F"/>
          </a:solidFill>
          <a:ln cap="flat" cmpd="sng" w="25400">
            <a:solidFill>
              <a:srgbClr val="1C305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Arial"/>
                <a:ea typeface="Arial"/>
                <a:cs typeface="Arial"/>
                <a:sym typeface="Arial"/>
              </a:rPr>
              <a:t>(36) Recommendation</a:t>
            </a:r>
            <a:endParaRPr/>
          </a:p>
        </p:txBody>
      </p:sp>
      <p:sp>
        <p:nvSpPr>
          <p:cNvPr id="1194" name="Google Shape;1194;p26"/>
          <p:cNvSpPr/>
          <p:nvPr/>
        </p:nvSpPr>
        <p:spPr>
          <a:xfrm>
            <a:off x="337682" y="5550597"/>
            <a:ext cx="2226410" cy="942278"/>
          </a:xfrm>
          <a:prstGeom prst="rect">
            <a:avLst/>
          </a:prstGeom>
          <a:solidFill>
            <a:srgbClr val="2BB45F"/>
          </a:solidFill>
          <a:ln cap="flat" cmpd="sng" w="25400">
            <a:solidFill>
              <a:srgbClr val="1C305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Arial"/>
                <a:ea typeface="Arial"/>
                <a:cs typeface="Arial"/>
                <a:sym typeface="Arial"/>
              </a:rPr>
              <a:t>Loyalty?</a:t>
            </a:r>
            <a:endParaRPr/>
          </a:p>
        </p:txBody>
      </p:sp>
      <p:sp>
        <p:nvSpPr>
          <p:cNvPr id="1195" name="Google Shape;1195;p26"/>
          <p:cNvSpPr txBox="1"/>
          <p:nvPr/>
        </p:nvSpPr>
        <p:spPr>
          <a:xfrm>
            <a:off x="5703215" y="2329432"/>
            <a:ext cx="5382705" cy="2462213"/>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(33) Churn/repurchase frequency przeniesiony do Business Metrics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(34) Average customer value przeniesiony do Business Metrics w ramach CLV</a:t>
            </a:r>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(35) Customer satisfaction i (36) Recommendation zostają bez zmian</a:t>
            </a:r>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Czy powinna znaleźć się tu lojalność? – pytanie otwarte</a:t>
            </a:r>
            <a:endParaRPr/>
          </a:p>
          <a:p>
            <a:pPr indent="-196850" lvl="0" marL="28575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6" name="Google Shape;1196;p26"/>
          <p:cNvSpPr txBox="1"/>
          <p:nvPr/>
        </p:nvSpPr>
        <p:spPr>
          <a:xfrm>
            <a:off x="5703215" y="4960465"/>
            <a:ext cx="5326144"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pl-PL" sz="1400" u="none" cap="none" strike="noStrike">
                <a:solidFill>
                  <a:srgbClr val="000000"/>
                </a:solidFill>
                <a:latin typeface="Arial"/>
                <a:ea typeface="Arial"/>
                <a:cs typeface="Arial"/>
                <a:sym typeface="Arial"/>
              </a:rPr>
              <a:t>Komentarze uczestników warsztatu</a:t>
            </a:r>
            <a:r>
              <a:rPr b="0" i="0" lang="pl-PL" sz="1400" u="none" cap="none" strike="noStrike">
                <a:solidFill>
                  <a:srgbClr val="000000"/>
                </a:solidFill>
                <a:latin typeface="Arial"/>
                <a:ea typeface="Arial"/>
                <a:cs typeface="Arial"/>
                <a:sym typeface="Arial"/>
              </a:rPr>
              <a:t>: Brakuje wskaźnika lojalności, bo Frequency może nie wystarczyć, a lojalności nie było w modelu szwedzkim</a:t>
            </a:r>
            <a:endParaRPr/>
          </a:p>
        </p:txBody>
      </p:sp>
      <p:sp>
        <p:nvSpPr>
          <p:cNvPr id="1197" name="Google Shape;1197;p26"/>
          <p:cNvSpPr txBox="1"/>
          <p:nvPr/>
        </p:nvSpPr>
        <p:spPr>
          <a:xfrm>
            <a:off x="197522" y="6578828"/>
            <a:ext cx="2720569"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1" name="Shape 1201"/>
        <p:cNvGrpSpPr/>
        <p:nvPr/>
      </p:nvGrpSpPr>
      <p:grpSpPr>
        <a:xfrm>
          <a:off x="0" y="0"/>
          <a:ext cx="0" cy="0"/>
          <a:chOff x="0" y="0"/>
          <a:chExt cx="0" cy="0"/>
        </a:xfrm>
      </p:grpSpPr>
      <p:sp>
        <p:nvSpPr>
          <p:cNvPr id="1202" name="Google Shape;1202;p2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fontScale="90000"/>
          </a:bodyPr>
          <a:lstStyle/>
          <a:p>
            <a:pPr indent="-342900" lvl="0" marL="342900" rtl="0" algn="ctr">
              <a:lnSpc>
                <a:spcPct val="105000"/>
              </a:lnSpc>
              <a:spcBef>
                <a:spcPts val="0"/>
              </a:spcBef>
              <a:spcAft>
                <a:spcPts val="800"/>
              </a:spcAft>
              <a:buSzPct val="370370"/>
              <a:buNone/>
            </a:pPr>
            <a:r>
              <a:rPr lang="pl-PL" sz="1800">
                <a:latin typeface="Quattrocento Sans"/>
                <a:ea typeface="Quattrocento Sans"/>
                <a:cs typeface="Quattrocento Sans"/>
                <a:sym typeface="Quattrocento Sans"/>
              </a:rPr>
              <a:t>34? - (34) Average customer value przeniesiony do Business Metrics w ramach CLV</a:t>
            </a:r>
            <a:br>
              <a:rPr lang="pl-PL" sz="1800">
                <a:latin typeface="Calibri"/>
                <a:ea typeface="Calibri"/>
                <a:cs typeface="Calibri"/>
                <a:sym typeface="Calibri"/>
              </a:rPr>
            </a:br>
            <a:r>
              <a:rPr lang="pl-PL" sz="1800">
                <a:latin typeface="Quattrocento Sans"/>
                <a:ea typeface="Quattrocento Sans"/>
                <a:cs typeface="Quattrocento Sans"/>
                <a:sym typeface="Quattrocento Sans"/>
              </a:rPr>
              <a:t>Piotr – 25,26,30</a:t>
            </a:r>
            <a:br>
              <a:rPr lang="pl-PL" sz="1800">
                <a:latin typeface="Calibri"/>
                <a:ea typeface="Calibri"/>
                <a:cs typeface="Calibri"/>
                <a:sym typeface="Calibri"/>
              </a:rPr>
            </a:br>
            <a:r>
              <a:rPr lang="pl-PL" sz="1800">
                <a:latin typeface="Quattrocento Sans"/>
                <a:ea typeface="Quattrocento Sans"/>
                <a:cs typeface="Quattrocento Sans"/>
                <a:sym typeface="Quattrocento Sans"/>
              </a:rPr>
              <a:t>Ania P – 28, 35,36</a:t>
            </a:r>
            <a:br>
              <a:rPr lang="pl-PL" sz="1800">
                <a:latin typeface="Calibri"/>
                <a:ea typeface="Calibri"/>
                <a:cs typeface="Calibri"/>
                <a:sym typeface="Calibri"/>
              </a:rPr>
            </a:br>
            <a:r>
              <a:rPr lang="pl-PL" sz="1800">
                <a:latin typeface="Quattrocento Sans"/>
                <a:ea typeface="Quattrocento Sans"/>
                <a:cs typeface="Quattrocento Sans"/>
                <a:sym typeface="Quattrocento Sans"/>
              </a:rPr>
              <a:t>Ania G – 27,32,33</a:t>
            </a:r>
            <a:br>
              <a:rPr lang="pl-PL" sz="1800">
                <a:latin typeface="Calibri"/>
                <a:ea typeface="Calibri"/>
                <a:cs typeface="Calibri"/>
                <a:sym typeface="Calibri"/>
              </a:rPr>
            </a:br>
            <a:r>
              <a:rPr lang="pl-PL" sz="1800">
                <a:latin typeface="Quattrocento Sans"/>
                <a:ea typeface="Quattrocento Sans"/>
                <a:cs typeface="Quattrocento Sans"/>
                <a:sym typeface="Quattrocento Sans"/>
              </a:rPr>
              <a:t>Aga+Monika – 29,31, 34+Loyalty</a:t>
            </a:r>
            <a:br>
              <a:rPr lang="pl-PL" sz="1800">
                <a:latin typeface="Calibri"/>
                <a:ea typeface="Calibri"/>
                <a:cs typeface="Calibri"/>
                <a:sym typeface="Calibri"/>
              </a:rPr>
            </a:br>
            <a:r>
              <a:rPr lang="pl-PL" sz="1800">
                <a:latin typeface="Quattrocento Sans"/>
                <a:ea typeface="Quattrocento Sans"/>
                <a:cs typeface="Quattrocento Sans"/>
                <a:sym typeface="Quattrocento Sans"/>
              </a:rPr>
              <a:t>Monika – wstep/ racjonale</a:t>
            </a:r>
            <a:br>
              <a:rPr lang="pl-PL" sz="1800">
                <a:latin typeface="Calibri"/>
                <a:ea typeface="Calibri"/>
                <a:cs typeface="Calibri"/>
                <a:sym typeface="Calibri"/>
              </a:rPr>
            </a:br>
            <a:endParaRPr/>
          </a:p>
        </p:txBody>
      </p:sp>
      <p:sp>
        <p:nvSpPr>
          <p:cNvPr id="1203" name="Google Shape;1203;p2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406400" lvl="0" marL="457200" rtl="0" algn="ctr">
              <a:lnSpc>
                <a:spcPct val="90000"/>
              </a:lnSpc>
              <a:spcBef>
                <a:spcPts val="1000"/>
              </a:spcBef>
              <a:spcAft>
                <a:spcPts val="0"/>
              </a:spcAft>
              <a:buClr>
                <a:schemeClr val="dk1"/>
              </a:buClr>
              <a:buSzPts val="2400"/>
              <a:buNone/>
            </a:pPr>
            <a:r>
              <a:t/>
            </a:r>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7" name="Shape 1207"/>
        <p:cNvGrpSpPr/>
        <p:nvPr/>
      </p:nvGrpSpPr>
      <p:grpSpPr>
        <a:xfrm>
          <a:off x="0" y="0"/>
          <a:ext cx="0" cy="0"/>
          <a:chOff x="0" y="0"/>
          <a:chExt cx="0" cy="0"/>
        </a:xfrm>
      </p:grpSpPr>
      <p:sp>
        <p:nvSpPr>
          <p:cNvPr id="1208" name="Google Shape;1208;p28"/>
          <p:cNvSpPr txBox="1"/>
          <p:nvPr>
            <p:ph type="title"/>
          </p:nvPr>
        </p:nvSpPr>
        <p:spPr>
          <a:xfrm>
            <a:off x="177462" y="144523"/>
            <a:ext cx="11586646" cy="88338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b="1" lang="pl-PL">
                <a:latin typeface="Century Gothic"/>
                <a:ea typeface="Century Gothic"/>
                <a:cs typeface="Century Gothic"/>
                <a:sym typeface="Century Gothic"/>
              </a:rPr>
              <a:t>Next steps</a:t>
            </a:r>
            <a:endParaRPr b="1">
              <a:latin typeface="Century Gothic"/>
              <a:ea typeface="Century Gothic"/>
              <a:cs typeface="Century Gothic"/>
              <a:sym typeface="Century Gothic"/>
            </a:endParaRPr>
          </a:p>
        </p:txBody>
      </p:sp>
      <p:pic>
        <p:nvPicPr>
          <p:cNvPr id="1209" name="Google Shape;1209;p28"/>
          <p:cNvPicPr preferRelativeResize="0"/>
          <p:nvPr/>
        </p:nvPicPr>
        <p:blipFill rotWithShape="1">
          <a:blip r:embed="rId3">
            <a:alphaModFix/>
          </a:blip>
          <a:srcRect b="0" l="0" r="0" t="0"/>
          <a:stretch/>
        </p:blipFill>
        <p:spPr>
          <a:xfrm>
            <a:off x="105508" y="6319140"/>
            <a:ext cx="12192000" cy="3062253"/>
          </a:xfrm>
          <a:prstGeom prst="rect">
            <a:avLst/>
          </a:prstGeom>
          <a:noFill/>
          <a:ln>
            <a:noFill/>
          </a:ln>
        </p:spPr>
      </p:pic>
      <p:sp>
        <p:nvSpPr>
          <p:cNvPr id="1210" name="Google Shape;1210;p28"/>
          <p:cNvSpPr txBox="1"/>
          <p:nvPr>
            <p:ph idx="1" type="body"/>
          </p:nvPr>
        </p:nvSpPr>
        <p:spPr>
          <a:xfrm>
            <a:off x="608398" y="1257636"/>
            <a:ext cx="10975203" cy="4831774"/>
          </a:xfrm>
          <a:prstGeom prst="rect">
            <a:avLst/>
          </a:prstGeom>
          <a:noFill/>
          <a:ln>
            <a:noFill/>
          </a:ln>
        </p:spPr>
        <p:txBody>
          <a:bodyPr anchorCtr="0" anchor="t" bIns="0" lIns="0" spcFirstLastPara="1" rIns="0" wrap="square" tIns="0">
            <a:noAutofit/>
          </a:bodyPr>
          <a:lstStyle/>
          <a:p>
            <a:pPr indent="0" lvl="0" marL="25400" rtl="0" algn="l">
              <a:lnSpc>
                <a:spcPct val="90000"/>
              </a:lnSpc>
              <a:spcBef>
                <a:spcPts val="1000"/>
              </a:spcBef>
              <a:spcAft>
                <a:spcPts val="0"/>
              </a:spcAft>
              <a:buClr>
                <a:schemeClr val="dk1"/>
              </a:buClr>
              <a:buSzPts val="3200"/>
              <a:buNone/>
            </a:pPr>
            <a:r>
              <a:rPr b="1" lang="pl-PL" sz="2400" u="sng">
                <a:solidFill>
                  <a:srgbClr val="001F30"/>
                </a:solidFill>
                <a:latin typeface="Century Gothic"/>
                <a:ea typeface="Century Gothic"/>
                <a:cs typeface="Century Gothic"/>
                <a:sym typeface="Century Gothic"/>
              </a:rPr>
              <a:t>Idea: </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Podręcznik o kluczowych wskaźnikach udawadniający wartość działań marketingowych „outcome-oriented”</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Perspektywa CEO/CFO – wkład w wyniki firmy </a:t>
            </a:r>
            <a:endParaRPr/>
          </a:p>
          <a:p>
            <a:pPr indent="0" lvl="0" marL="25400" rtl="0" algn="l">
              <a:lnSpc>
                <a:spcPct val="90000"/>
              </a:lnSpc>
              <a:spcBef>
                <a:spcPts val="1000"/>
              </a:spcBef>
              <a:spcAft>
                <a:spcPts val="0"/>
              </a:spcAft>
              <a:buClr>
                <a:schemeClr val="dk1"/>
              </a:buClr>
              <a:buSzPts val="3200"/>
              <a:buNone/>
            </a:pPr>
            <a:r>
              <a:rPr b="1" lang="pl-PL" sz="2400" u="sng">
                <a:solidFill>
                  <a:srgbClr val="001F30"/>
                </a:solidFill>
                <a:latin typeface="Century Gothic"/>
                <a:ea typeface="Century Gothic"/>
                <a:cs typeface="Century Gothic"/>
                <a:sym typeface="Century Gothic"/>
              </a:rPr>
              <a:t>Zakres prac: </a:t>
            </a:r>
            <a:endParaRPr/>
          </a:p>
          <a:p>
            <a:pPr indent="-342900" lvl="0" marL="368300" rtl="0" algn="l">
              <a:lnSpc>
                <a:spcPct val="90000"/>
              </a:lnSpc>
              <a:spcBef>
                <a:spcPts val="1000"/>
              </a:spcBef>
              <a:spcAft>
                <a:spcPts val="0"/>
              </a:spcAft>
              <a:buSzPts val="3200"/>
              <a:buFont typeface="Arial"/>
              <a:buChar char="•"/>
            </a:pPr>
            <a:r>
              <a:rPr lang="pl-PL" sz="2000">
                <a:solidFill>
                  <a:srgbClr val="001F30"/>
                </a:solidFill>
                <a:latin typeface="Century Gothic"/>
                <a:ea typeface="Century Gothic"/>
                <a:cs typeface="Century Gothic"/>
                <a:sym typeface="Century Gothic"/>
              </a:rPr>
              <a:t>Merytoryczna weryfikacja i opisanie/ zdefiniowanie KPI, które powinny znaleźć się w finalnym Opracowaniu</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Weryfikacja i Uzasadnienie wyboru wskaźników w każdej Grupie Wskaźników (np.:czy: grupa/ podgrupy ze względu np. na kategorię</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Idea: Future-proof </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Opisanie grupy w formacie ppt, jęz. polski </a:t>
            </a:r>
            <a:endParaRPr/>
          </a:p>
          <a:p>
            <a:pPr indent="0" lvl="1" marL="914400" rtl="0" algn="l">
              <a:lnSpc>
                <a:spcPct val="90000"/>
              </a:lnSpc>
              <a:spcBef>
                <a:spcPts val="500"/>
              </a:spcBef>
              <a:spcAft>
                <a:spcPts val="0"/>
              </a:spcAft>
              <a:buSzPts val="2800"/>
              <a:buNone/>
            </a:pPr>
            <a:r>
              <a:t/>
            </a:r>
            <a:endParaRPr sz="2400">
              <a:solidFill>
                <a:srgbClr val="001F30"/>
              </a:solidFill>
              <a:latin typeface="Century Gothic"/>
              <a:ea typeface="Century Gothic"/>
              <a:cs typeface="Century Gothic"/>
              <a:sym typeface="Century Gothic"/>
            </a:endParaRP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4" name="Shape 1214"/>
        <p:cNvGrpSpPr/>
        <p:nvPr/>
      </p:nvGrpSpPr>
      <p:grpSpPr>
        <a:xfrm>
          <a:off x="0" y="0"/>
          <a:ext cx="0" cy="0"/>
          <a:chOff x="0" y="0"/>
          <a:chExt cx="0" cy="0"/>
        </a:xfrm>
      </p:grpSpPr>
      <p:pic>
        <p:nvPicPr>
          <p:cNvPr id="1215" name="Google Shape;1215;p29"/>
          <p:cNvPicPr preferRelativeResize="0"/>
          <p:nvPr/>
        </p:nvPicPr>
        <p:blipFill rotWithShape="1">
          <a:blip r:embed="rId3">
            <a:alphaModFix/>
          </a:blip>
          <a:srcRect b="1717" l="0" r="0" t="0"/>
          <a:stretch/>
        </p:blipFill>
        <p:spPr>
          <a:xfrm>
            <a:off x="2578021" y="1601823"/>
            <a:ext cx="6746334" cy="3798722"/>
          </a:xfrm>
          <a:prstGeom prst="rect">
            <a:avLst/>
          </a:prstGeom>
          <a:noFill/>
          <a:ln>
            <a:noFill/>
          </a:ln>
        </p:spPr>
      </p:pic>
      <p:sp>
        <p:nvSpPr>
          <p:cNvPr id="1216" name="Google Shape;1216;p29"/>
          <p:cNvSpPr txBox="1"/>
          <p:nvPr/>
        </p:nvSpPr>
        <p:spPr>
          <a:xfrm>
            <a:off x="286438" y="209321"/>
            <a:ext cx="7908328"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pl-PL" sz="2400" u="none" cap="none" strike="noStrike">
                <a:solidFill>
                  <a:srgbClr val="000000"/>
                </a:solidFill>
                <a:latin typeface="Arial"/>
                <a:ea typeface="Arial"/>
                <a:cs typeface="Arial"/>
                <a:sym typeface="Arial"/>
              </a:rPr>
              <a:t>Model Szwedzki – punkt wyjścia</a:t>
            </a:r>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0" name="Shape 1220"/>
        <p:cNvGrpSpPr/>
        <p:nvPr/>
      </p:nvGrpSpPr>
      <p:grpSpPr>
        <a:xfrm>
          <a:off x="0" y="0"/>
          <a:ext cx="0" cy="0"/>
          <a:chOff x="0" y="0"/>
          <a:chExt cx="0" cy="0"/>
        </a:xfrm>
      </p:grpSpPr>
      <p:pic>
        <p:nvPicPr>
          <p:cNvPr id="1221" name="Google Shape;1221;p30"/>
          <p:cNvPicPr preferRelativeResize="0"/>
          <p:nvPr/>
        </p:nvPicPr>
        <p:blipFill rotWithShape="1">
          <a:blip r:embed="rId3">
            <a:alphaModFix amt="70000"/>
          </a:blip>
          <a:srcRect b="1717" l="0" r="0" t="0"/>
          <a:stretch/>
        </p:blipFill>
        <p:spPr>
          <a:xfrm>
            <a:off x="2578021" y="1601823"/>
            <a:ext cx="6746334" cy="3798722"/>
          </a:xfrm>
          <a:prstGeom prst="rect">
            <a:avLst/>
          </a:prstGeom>
          <a:noFill/>
          <a:ln>
            <a:noFill/>
          </a:ln>
        </p:spPr>
      </p:pic>
      <p:sp>
        <p:nvSpPr>
          <p:cNvPr id="1222" name="Google Shape;1222;p30"/>
          <p:cNvSpPr/>
          <p:nvPr/>
        </p:nvSpPr>
        <p:spPr>
          <a:xfrm>
            <a:off x="7898586" y="1173158"/>
            <a:ext cx="497346" cy="398721"/>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CLV</a:t>
            </a:r>
            <a:endParaRPr/>
          </a:p>
        </p:txBody>
      </p:sp>
      <p:sp>
        <p:nvSpPr>
          <p:cNvPr id="1223" name="Google Shape;1223;p30"/>
          <p:cNvSpPr/>
          <p:nvPr/>
        </p:nvSpPr>
        <p:spPr>
          <a:xfrm>
            <a:off x="9245314" y="1693181"/>
            <a:ext cx="739815" cy="572827"/>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Market share volume</a:t>
            </a:r>
            <a:endParaRPr/>
          </a:p>
        </p:txBody>
      </p:sp>
      <p:sp>
        <p:nvSpPr>
          <p:cNvPr id="1224" name="Google Shape;1224;p30"/>
          <p:cNvSpPr/>
          <p:nvPr/>
        </p:nvSpPr>
        <p:spPr>
          <a:xfrm>
            <a:off x="9849682" y="1052711"/>
            <a:ext cx="657240" cy="489497"/>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Marża</a:t>
            </a:r>
            <a:endParaRPr/>
          </a:p>
        </p:txBody>
      </p:sp>
      <p:sp>
        <p:nvSpPr>
          <p:cNvPr id="1225" name="Google Shape;1225;p30"/>
          <p:cNvSpPr/>
          <p:nvPr/>
        </p:nvSpPr>
        <p:spPr>
          <a:xfrm>
            <a:off x="9232262" y="2939503"/>
            <a:ext cx="1177759" cy="489497"/>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Net Contribution</a:t>
            </a:r>
            <a:endParaRPr/>
          </a:p>
        </p:txBody>
      </p:sp>
      <p:sp>
        <p:nvSpPr>
          <p:cNvPr id="1226" name="Google Shape;1226;p30"/>
          <p:cNvSpPr/>
          <p:nvPr/>
        </p:nvSpPr>
        <p:spPr>
          <a:xfrm>
            <a:off x="9292132" y="2353919"/>
            <a:ext cx="945061" cy="438699"/>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Physical availability</a:t>
            </a:r>
            <a:endParaRPr b="0" i="0" sz="1200" u="none" cap="none" strike="noStrike">
              <a:solidFill>
                <a:srgbClr val="FFFFFF"/>
              </a:solidFill>
              <a:latin typeface="Arial"/>
              <a:ea typeface="Arial"/>
              <a:cs typeface="Arial"/>
              <a:sym typeface="Arial"/>
            </a:endParaRPr>
          </a:p>
        </p:txBody>
      </p:sp>
      <p:sp>
        <p:nvSpPr>
          <p:cNvPr id="1227" name="Google Shape;1227;p30"/>
          <p:cNvSpPr/>
          <p:nvPr/>
        </p:nvSpPr>
        <p:spPr>
          <a:xfrm>
            <a:off x="5347387" y="1616983"/>
            <a:ext cx="748613" cy="664185"/>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Time spent on site</a:t>
            </a:r>
            <a:endParaRPr/>
          </a:p>
        </p:txBody>
      </p:sp>
      <p:sp>
        <p:nvSpPr>
          <p:cNvPr id="1228" name="Google Shape;1228;p30"/>
          <p:cNvSpPr/>
          <p:nvPr/>
        </p:nvSpPr>
        <p:spPr>
          <a:xfrm>
            <a:off x="3137589" y="1616983"/>
            <a:ext cx="907307" cy="521342"/>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Viewability</a:t>
            </a:r>
            <a:endParaRPr/>
          </a:p>
        </p:txBody>
      </p:sp>
      <p:sp>
        <p:nvSpPr>
          <p:cNvPr id="1229" name="Google Shape;1229;p30"/>
          <p:cNvSpPr/>
          <p:nvPr/>
        </p:nvSpPr>
        <p:spPr>
          <a:xfrm>
            <a:off x="4637919" y="1011875"/>
            <a:ext cx="907308" cy="562609"/>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Digital metrics dla CPG</a:t>
            </a:r>
            <a:endParaRPr/>
          </a:p>
        </p:txBody>
      </p:sp>
      <p:sp>
        <p:nvSpPr>
          <p:cNvPr id="1230" name="Google Shape;1230;p30"/>
          <p:cNvSpPr/>
          <p:nvPr/>
        </p:nvSpPr>
        <p:spPr>
          <a:xfrm>
            <a:off x="5576526" y="1060313"/>
            <a:ext cx="1530454" cy="474418"/>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 social media (i.e. engagement rate)</a:t>
            </a:r>
            <a:endParaRPr/>
          </a:p>
        </p:txBody>
      </p:sp>
      <p:sp>
        <p:nvSpPr>
          <p:cNvPr id="1231" name="Google Shape;1231;p30"/>
          <p:cNvSpPr/>
          <p:nvPr/>
        </p:nvSpPr>
        <p:spPr>
          <a:xfrm>
            <a:off x="2101822" y="2509807"/>
            <a:ext cx="603038" cy="558989"/>
          </a:xfrm>
          <a:prstGeom prst="rect">
            <a:avLst/>
          </a:prstGeom>
          <a:solidFill>
            <a:srgbClr val="FFC00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A&amp;M Invest</a:t>
            </a:r>
            <a:endParaRPr/>
          </a:p>
        </p:txBody>
      </p:sp>
      <p:sp>
        <p:nvSpPr>
          <p:cNvPr id="1232" name="Google Shape;1232;p30"/>
          <p:cNvSpPr/>
          <p:nvPr/>
        </p:nvSpPr>
        <p:spPr>
          <a:xfrm>
            <a:off x="9275985" y="4949351"/>
            <a:ext cx="761205" cy="488051"/>
          </a:xfrm>
          <a:prstGeom prst="rect">
            <a:avLst/>
          </a:prstGeom>
          <a:solidFill>
            <a:srgbClr val="2BB45F"/>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Z Brand metrics?</a:t>
            </a:r>
            <a:endParaRPr/>
          </a:p>
        </p:txBody>
      </p:sp>
      <p:sp>
        <p:nvSpPr>
          <p:cNvPr id="1233" name="Google Shape;1233;p30"/>
          <p:cNvSpPr/>
          <p:nvPr/>
        </p:nvSpPr>
        <p:spPr>
          <a:xfrm>
            <a:off x="4700223" y="5475591"/>
            <a:ext cx="782701" cy="396717"/>
          </a:xfrm>
          <a:prstGeom prst="rect">
            <a:avLst/>
          </a:prstGeom>
          <a:solidFill>
            <a:srgbClr val="00B0F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Fraudy</a:t>
            </a:r>
            <a:endParaRPr/>
          </a:p>
        </p:txBody>
      </p:sp>
      <p:sp>
        <p:nvSpPr>
          <p:cNvPr id="1234" name="Google Shape;1234;p30"/>
          <p:cNvSpPr/>
          <p:nvPr/>
        </p:nvSpPr>
        <p:spPr>
          <a:xfrm>
            <a:off x="4705052" y="5925666"/>
            <a:ext cx="782701" cy="379720"/>
          </a:xfrm>
          <a:prstGeom prst="rect">
            <a:avLst/>
          </a:prstGeom>
          <a:solidFill>
            <a:srgbClr val="00B0F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Brand Lift</a:t>
            </a:r>
            <a:endParaRPr/>
          </a:p>
        </p:txBody>
      </p:sp>
      <p:sp>
        <p:nvSpPr>
          <p:cNvPr id="1235" name="Google Shape;1235;p30"/>
          <p:cNvSpPr/>
          <p:nvPr/>
        </p:nvSpPr>
        <p:spPr>
          <a:xfrm>
            <a:off x="3689829" y="5467126"/>
            <a:ext cx="965358" cy="492060"/>
          </a:xfrm>
          <a:prstGeom prst="rect">
            <a:avLst/>
          </a:prstGeom>
          <a:solidFill>
            <a:srgbClr val="00B0F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CPM/CPC</a:t>
            </a:r>
            <a:br>
              <a:rPr b="0" i="0" lang="pl-PL" sz="1200" u="none" cap="none" strike="noStrike">
                <a:solidFill>
                  <a:srgbClr val="FFFFFF"/>
                </a:solidFill>
                <a:latin typeface="Arial"/>
                <a:ea typeface="Arial"/>
                <a:cs typeface="Arial"/>
                <a:sym typeface="Arial"/>
              </a:rPr>
            </a:br>
            <a:r>
              <a:rPr b="0" i="0" lang="pl-PL" sz="1200" u="none" cap="none" strike="noStrike">
                <a:solidFill>
                  <a:srgbClr val="FFFFFF"/>
                </a:solidFill>
                <a:latin typeface="Arial"/>
                <a:ea typeface="Arial"/>
                <a:cs typeface="Arial"/>
                <a:sym typeface="Arial"/>
              </a:rPr>
              <a:t>CPS/CPL</a:t>
            </a:r>
            <a:endParaRPr/>
          </a:p>
        </p:txBody>
      </p:sp>
      <p:sp>
        <p:nvSpPr>
          <p:cNvPr id="1236" name="Google Shape;1236;p30"/>
          <p:cNvSpPr/>
          <p:nvPr/>
        </p:nvSpPr>
        <p:spPr>
          <a:xfrm>
            <a:off x="6004689" y="5478639"/>
            <a:ext cx="905489" cy="396717"/>
          </a:xfrm>
          <a:prstGeom prst="rect">
            <a:avLst/>
          </a:prstGeom>
          <a:solidFill>
            <a:srgbClr val="7030A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Trust -&gt; Credibility</a:t>
            </a:r>
            <a:endParaRPr/>
          </a:p>
        </p:txBody>
      </p:sp>
      <p:sp>
        <p:nvSpPr>
          <p:cNvPr id="1237" name="Google Shape;1237;p30"/>
          <p:cNvSpPr/>
          <p:nvPr/>
        </p:nvSpPr>
        <p:spPr>
          <a:xfrm>
            <a:off x="6987935" y="5475592"/>
            <a:ext cx="912481" cy="501198"/>
          </a:xfrm>
          <a:prstGeom prst="rect">
            <a:avLst/>
          </a:prstGeom>
          <a:solidFill>
            <a:srgbClr val="7030A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Brand Advocacy</a:t>
            </a:r>
            <a:endParaRPr/>
          </a:p>
        </p:txBody>
      </p:sp>
      <p:sp>
        <p:nvSpPr>
          <p:cNvPr id="1238" name="Google Shape;1238;p30"/>
          <p:cNvSpPr/>
          <p:nvPr/>
        </p:nvSpPr>
        <p:spPr>
          <a:xfrm>
            <a:off x="3137589" y="938799"/>
            <a:ext cx="1463762" cy="664185"/>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Number of add to basket actions</a:t>
            </a:r>
            <a:endParaRPr/>
          </a:p>
        </p:txBody>
      </p:sp>
      <p:sp>
        <p:nvSpPr>
          <p:cNvPr id="1239" name="Google Shape;1239;p30"/>
          <p:cNvSpPr/>
          <p:nvPr/>
        </p:nvSpPr>
        <p:spPr>
          <a:xfrm>
            <a:off x="7805894" y="584278"/>
            <a:ext cx="1339200" cy="438700"/>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Product competetiveness </a:t>
            </a:r>
            <a:endParaRPr/>
          </a:p>
        </p:txBody>
      </p:sp>
      <p:sp>
        <p:nvSpPr>
          <p:cNvPr id="1240" name="Google Shape;1240;p30"/>
          <p:cNvSpPr/>
          <p:nvPr/>
        </p:nvSpPr>
        <p:spPr>
          <a:xfrm>
            <a:off x="9167723" y="442719"/>
            <a:ext cx="1339199" cy="558989"/>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Indeks cenowy, ceny konkurencji</a:t>
            </a:r>
            <a:endParaRPr/>
          </a:p>
        </p:txBody>
      </p:sp>
      <p:sp>
        <p:nvSpPr>
          <p:cNvPr id="1241" name="Google Shape;1241;p30"/>
          <p:cNvSpPr/>
          <p:nvPr/>
        </p:nvSpPr>
        <p:spPr>
          <a:xfrm>
            <a:off x="4700223" y="2266009"/>
            <a:ext cx="603038" cy="61885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242" name="Google Shape;1242;p30"/>
          <p:cNvSpPr/>
          <p:nvPr/>
        </p:nvSpPr>
        <p:spPr>
          <a:xfrm>
            <a:off x="5347387" y="2878948"/>
            <a:ext cx="656539" cy="66418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243" name="Google Shape;1243;p30"/>
          <p:cNvSpPr/>
          <p:nvPr/>
        </p:nvSpPr>
        <p:spPr>
          <a:xfrm>
            <a:off x="4517368" y="2401934"/>
            <a:ext cx="855131" cy="475327"/>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Engaged sessions</a:t>
            </a:r>
            <a:endParaRPr/>
          </a:p>
        </p:txBody>
      </p:sp>
      <p:sp>
        <p:nvSpPr>
          <p:cNvPr id="1244" name="Google Shape;1244;p30"/>
          <p:cNvSpPr/>
          <p:nvPr/>
        </p:nvSpPr>
        <p:spPr>
          <a:xfrm>
            <a:off x="5372499" y="2928776"/>
            <a:ext cx="1624999" cy="572827"/>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Reach/VA/Attention</a:t>
            </a:r>
            <a:br>
              <a:rPr b="0" i="0" lang="pl-PL" sz="1200" u="none" cap="none" strike="noStrike">
                <a:solidFill>
                  <a:srgbClr val="FFFFFF"/>
                </a:solidFill>
                <a:latin typeface="Arial"/>
                <a:ea typeface="Arial"/>
                <a:cs typeface="Arial"/>
                <a:sym typeface="Arial"/>
              </a:rPr>
            </a:br>
            <a:r>
              <a:rPr b="0" i="0" lang="pl-PL" sz="1200" u="none" cap="none" strike="noStrike">
                <a:solidFill>
                  <a:srgbClr val="FFFFFF"/>
                </a:solidFill>
                <a:latin typeface="Arial"/>
                <a:ea typeface="Arial"/>
                <a:cs typeface="Arial"/>
                <a:sym typeface="Arial"/>
              </a:rPr>
              <a:t>Creatives KPI</a:t>
            </a:r>
            <a:endParaRPr/>
          </a:p>
        </p:txBody>
      </p:sp>
      <p:sp>
        <p:nvSpPr>
          <p:cNvPr id="1245" name="Google Shape;1245;p30"/>
          <p:cNvSpPr/>
          <p:nvPr/>
        </p:nvSpPr>
        <p:spPr>
          <a:xfrm>
            <a:off x="8475494" y="1042834"/>
            <a:ext cx="1339199" cy="558989"/>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 share of E2E digital</a:t>
            </a:r>
            <a:endParaRPr/>
          </a:p>
        </p:txBody>
      </p:sp>
      <p:sp>
        <p:nvSpPr>
          <p:cNvPr id="1246" name="Google Shape;1246;p30"/>
          <p:cNvSpPr txBox="1"/>
          <p:nvPr/>
        </p:nvSpPr>
        <p:spPr>
          <a:xfrm>
            <a:off x="286437" y="209321"/>
            <a:ext cx="6170203"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pl-PL" sz="2400" u="none" cap="none" strike="noStrike">
                <a:solidFill>
                  <a:srgbClr val="000000"/>
                </a:solidFill>
                <a:latin typeface="Arial"/>
                <a:ea typeface="Arial"/>
                <a:cs typeface="Arial"/>
                <a:sym typeface="Arial"/>
              </a:rPr>
              <a:t>Model po zakończeniu części III warsztatu</a:t>
            </a:r>
            <a:endParaRPr/>
          </a:p>
          <a:p>
            <a:pPr indent="0" lvl="0" marL="0" marR="0" rtl="0" algn="l">
              <a:lnSpc>
                <a:spcPct val="100000"/>
              </a:lnSpc>
              <a:spcBef>
                <a:spcPts val="0"/>
              </a:spcBef>
              <a:spcAft>
                <a:spcPts val="0"/>
              </a:spcAft>
              <a:buClr>
                <a:srgbClr val="000000"/>
              </a:buClr>
              <a:buSzPts val="2400"/>
              <a:buFont typeface="Arial"/>
              <a:buNone/>
            </a:pPr>
            <a:r>
              <a:rPr b="0" i="0" lang="pl-PL" sz="2400" u="none" cap="none" strike="noStrike">
                <a:solidFill>
                  <a:srgbClr val="000000"/>
                </a:solidFill>
                <a:latin typeface="Arial"/>
                <a:ea typeface="Arial"/>
                <a:cs typeface="Arial"/>
                <a:sym typeface="Arial"/>
              </a:rPr>
              <a:t>36+22!</a:t>
            </a:r>
            <a:endParaRPr b="0" i="0" sz="2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0" name="Shape 1250"/>
        <p:cNvGrpSpPr/>
        <p:nvPr/>
      </p:nvGrpSpPr>
      <p:grpSpPr>
        <a:xfrm>
          <a:off x="0" y="0"/>
          <a:ext cx="0" cy="0"/>
          <a:chOff x="0" y="0"/>
          <a:chExt cx="0" cy="0"/>
        </a:xfrm>
      </p:grpSpPr>
      <p:sp>
        <p:nvSpPr>
          <p:cNvPr id="1251" name="Google Shape;1251;p31"/>
          <p:cNvSpPr txBox="1"/>
          <p:nvPr>
            <p:ph type="title"/>
          </p:nvPr>
        </p:nvSpPr>
        <p:spPr>
          <a:xfrm>
            <a:off x="177462" y="144523"/>
            <a:ext cx="11586646" cy="88338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b="1" lang="pl-PL">
                <a:latin typeface="Century Gothic"/>
                <a:ea typeface="Century Gothic"/>
                <a:cs typeface="Century Gothic"/>
                <a:sym typeface="Century Gothic"/>
              </a:rPr>
              <a:t>Next steps</a:t>
            </a:r>
            <a:endParaRPr b="1">
              <a:latin typeface="Century Gothic"/>
              <a:ea typeface="Century Gothic"/>
              <a:cs typeface="Century Gothic"/>
              <a:sym typeface="Century Gothic"/>
            </a:endParaRPr>
          </a:p>
        </p:txBody>
      </p:sp>
      <p:pic>
        <p:nvPicPr>
          <p:cNvPr id="1252" name="Google Shape;1252;p31"/>
          <p:cNvPicPr preferRelativeResize="0"/>
          <p:nvPr/>
        </p:nvPicPr>
        <p:blipFill rotWithShape="1">
          <a:blip r:embed="rId3">
            <a:alphaModFix/>
          </a:blip>
          <a:srcRect b="0" l="0" r="0" t="0"/>
          <a:stretch/>
        </p:blipFill>
        <p:spPr>
          <a:xfrm>
            <a:off x="105508" y="6319140"/>
            <a:ext cx="12192000" cy="3062253"/>
          </a:xfrm>
          <a:prstGeom prst="rect">
            <a:avLst/>
          </a:prstGeom>
          <a:noFill/>
          <a:ln>
            <a:noFill/>
          </a:ln>
        </p:spPr>
      </p:pic>
      <p:sp>
        <p:nvSpPr>
          <p:cNvPr id="1253" name="Google Shape;1253;p31"/>
          <p:cNvSpPr txBox="1"/>
          <p:nvPr>
            <p:ph idx="1" type="body"/>
          </p:nvPr>
        </p:nvSpPr>
        <p:spPr>
          <a:xfrm>
            <a:off x="608398" y="1257636"/>
            <a:ext cx="10975203" cy="4831774"/>
          </a:xfrm>
          <a:prstGeom prst="rect">
            <a:avLst/>
          </a:prstGeom>
          <a:noFill/>
          <a:ln>
            <a:noFill/>
          </a:ln>
        </p:spPr>
        <p:txBody>
          <a:bodyPr anchorCtr="0" anchor="t" bIns="0" lIns="0" spcFirstLastPara="1" rIns="0" wrap="square" tIns="0">
            <a:noAutofit/>
          </a:bodyPr>
          <a:lstStyle/>
          <a:p>
            <a:pPr indent="0" lvl="0" marL="25400" rtl="0" algn="l">
              <a:lnSpc>
                <a:spcPct val="90000"/>
              </a:lnSpc>
              <a:spcBef>
                <a:spcPts val="1000"/>
              </a:spcBef>
              <a:spcAft>
                <a:spcPts val="0"/>
              </a:spcAft>
              <a:buClr>
                <a:schemeClr val="dk1"/>
              </a:buClr>
              <a:buSzPts val="3200"/>
              <a:buNone/>
            </a:pPr>
            <a:r>
              <a:rPr b="1" lang="pl-PL" sz="2400" u="sng">
                <a:solidFill>
                  <a:srgbClr val="001F30"/>
                </a:solidFill>
                <a:latin typeface="Century Gothic"/>
                <a:ea typeface="Century Gothic"/>
                <a:cs typeface="Century Gothic"/>
                <a:sym typeface="Century Gothic"/>
              </a:rPr>
              <a:t>Idea: </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Podręcznik o kluczowych wskaźnikach udawadniający wartość działań marketingowych „outcome-oriented”</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Perspektywa CEO/CFO – wkład w wyniki firmy </a:t>
            </a:r>
            <a:endParaRPr/>
          </a:p>
          <a:p>
            <a:pPr indent="0" lvl="0" marL="25400" rtl="0" algn="l">
              <a:lnSpc>
                <a:spcPct val="90000"/>
              </a:lnSpc>
              <a:spcBef>
                <a:spcPts val="1000"/>
              </a:spcBef>
              <a:spcAft>
                <a:spcPts val="0"/>
              </a:spcAft>
              <a:buClr>
                <a:schemeClr val="dk1"/>
              </a:buClr>
              <a:buSzPts val="3200"/>
              <a:buNone/>
            </a:pPr>
            <a:r>
              <a:rPr b="1" lang="pl-PL" sz="2400" u="sng">
                <a:solidFill>
                  <a:srgbClr val="001F30"/>
                </a:solidFill>
                <a:latin typeface="Century Gothic"/>
                <a:ea typeface="Century Gothic"/>
                <a:cs typeface="Century Gothic"/>
                <a:sym typeface="Century Gothic"/>
              </a:rPr>
              <a:t>Zakres prac: </a:t>
            </a:r>
            <a:endParaRPr/>
          </a:p>
          <a:p>
            <a:pPr indent="-342900" lvl="0" marL="368300" rtl="0" algn="l">
              <a:lnSpc>
                <a:spcPct val="90000"/>
              </a:lnSpc>
              <a:spcBef>
                <a:spcPts val="1000"/>
              </a:spcBef>
              <a:spcAft>
                <a:spcPts val="0"/>
              </a:spcAft>
              <a:buSzPts val="3200"/>
              <a:buFont typeface="Arial"/>
              <a:buChar char="•"/>
            </a:pPr>
            <a:r>
              <a:rPr lang="pl-PL" sz="2000">
                <a:solidFill>
                  <a:srgbClr val="001F30"/>
                </a:solidFill>
                <a:latin typeface="Century Gothic"/>
                <a:ea typeface="Century Gothic"/>
                <a:cs typeface="Century Gothic"/>
                <a:sym typeface="Century Gothic"/>
              </a:rPr>
              <a:t>Merytoryczna weryfikacja i opisanie/ zdefiniowanie KPI, które powinny znaleźć się w finalnym Opracowaniu</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Weryfikacja i Uzasadnienie wyboru wskaźników w każdej Grupie Wskaźników (np.:czy: grupa/ podgrupy ze względu np. na kategorię</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Idea: Future-proof </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Opisanie grupy w formacie ppt, jęz. polski </a:t>
            </a:r>
            <a:endParaRPr/>
          </a:p>
          <a:p>
            <a:pPr indent="0" lvl="1" marL="914400" rtl="0" algn="l">
              <a:lnSpc>
                <a:spcPct val="90000"/>
              </a:lnSpc>
              <a:spcBef>
                <a:spcPts val="500"/>
              </a:spcBef>
              <a:spcAft>
                <a:spcPts val="0"/>
              </a:spcAft>
              <a:buSzPts val="2800"/>
              <a:buNone/>
            </a:pPr>
            <a:r>
              <a:t/>
            </a:r>
            <a:endParaRPr sz="2400">
              <a:solidFill>
                <a:srgbClr val="001F30"/>
              </a:solidFill>
              <a:latin typeface="Century Gothic"/>
              <a:ea typeface="Century Gothic"/>
              <a:cs typeface="Century Gothic"/>
              <a:sym typeface="Century Gothic"/>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7" name="Shape 1257"/>
        <p:cNvGrpSpPr/>
        <p:nvPr/>
      </p:nvGrpSpPr>
      <p:grpSpPr>
        <a:xfrm>
          <a:off x="0" y="0"/>
          <a:ext cx="0" cy="0"/>
          <a:chOff x="0" y="0"/>
          <a:chExt cx="0" cy="0"/>
        </a:xfrm>
      </p:grpSpPr>
      <p:sp>
        <p:nvSpPr>
          <p:cNvPr id="1258" name="Google Shape;1258;p32"/>
          <p:cNvSpPr txBox="1"/>
          <p:nvPr>
            <p:ph type="title"/>
          </p:nvPr>
        </p:nvSpPr>
        <p:spPr>
          <a:xfrm>
            <a:off x="116285" y="-97946"/>
            <a:ext cx="11586646" cy="88338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b="1" lang="pl-PL" sz="3600">
                <a:latin typeface="Century Gothic"/>
                <a:ea typeface="Century Gothic"/>
                <a:cs typeface="Century Gothic"/>
                <a:sym typeface="Century Gothic"/>
              </a:rPr>
              <a:t>Harmonogram</a:t>
            </a:r>
            <a:endParaRPr/>
          </a:p>
        </p:txBody>
      </p:sp>
      <p:pic>
        <p:nvPicPr>
          <p:cNvPr id="1259" name="Google Shape;1259;p32"/>
          <p:cNvPicPr preferRelativeResize="0"/>
          <p:nvPr/>
        </p:nvPicPr>
        <p:blipFill rotWithShape="1">
          <a:blip r:embed="rId3">
            <a:alphaModFix/>
          </a:blip>
          <a:srcRect b="0" l="0" r="0" t="0"/>
          <a:stretch/>
        </p:blipFill>
        <p:spPr>
          <a:xfrm>
            <a:off x="105508" y="6319140"/>
            <a:ext cx="12192000" cy="3062253"/>
          </a:xfrm>
          <a:prstGeom prst="rect">
            <a:avLst/>
          </a:prstGeom>
          <a:noFill/>
          <a:ln>
            <a:noFill/>
          </a:ln>
        </p:spPr>
      </p:pic>
      <p:sp>
        <p:nvSpPr>
          <p:cNvPr id="1260" name="Google Shape;1260;p32"/>
          <p:cNvSpPr txBox="1"/>
          <p:nvPr/>
        </p:nvSpPr>
        <p:spPr>
          <a:xfrm>
            <a:off x="848361" y="482119"/>
            <a:ext cx="130126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pl-PL" sz="1600" u="none" cap="none" strike="noStrike">
                <a:solidFill>
                  <a:srgbClr val="000000"/>
                </a:solidFill>
                <a:latin typeface="Century Gothic"/>
                <a:ea typeface="Century Gothic"/>
                <a:cs typeface="Century Gothic"/>
                <a:sym typeface="Century Gothic"/>
              </a:rPr>
              <a:t>ACTION</a:t>
            </a:r>
            <a:endParaRPr b="1" i="0" sz="1600" u="none" cap="none" strike="noStrike">
              <a:solidFill>
                <a:srgbClr val="000000"/>
              </a:solidFill>
              <a:latin typeface="Century Gothic"/>
              <a:ea typeface="Century Gothic"/>
              <a:cs typeface="Century Gothic"/>
              <a:sym typeface="Century Gothic"/>
            </a:endParaRPr>
          </a:p>
        </p:txBody>
      </p:sp>
      <p:sp>
        <p:nvSpPr>
          <p:cNvPr id="1261" name="Google Shape;1261;p32"/>
          <p:cNvSpPr txBox="1"/>
          <p:nvPr/>
        </p:nvSpPr>
        <p:spPr>
          <a:xfrm>
            <a:off x="4631606" y="482119"/>
            <a:ext cx="251456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pl-PL" sz="1600" u="none" cap="none" strike="noStrike">
                <a:solidFill>
                  <a:srgbClr val="000000"/>
                </a:solidFill>
                <a:latin typeface="Century Gothic"/>
                <a:ea typeface="Century Gothic"/>
                <a:cs typeface="Century Gothic"/>
                <a:sym typeface="Century Gothic"/>
              </a:rPr>
              <a:t>KEY OBJECTIVE:</a:t>
            </a:r>
            <a:endParaRPr/>
          </a:p>
        </p:txBody>
      </p:sp>
      <p:sp>
        <p:nvSpPr>
          <p:cNvPr id="1262" name="Google Shape;1262;p32"/>
          <p:cNvSpPr txBox="1"/>
          <p:nvPr/>
        </p:nvSpPr>
        <p:spPr>
          <a:xfrm>
            <a:off x="8611427" y="506576"/>
            <a:ext cx="3091504"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pl-PL" sz="1600" u="none" cap="none" strike="noStrike">
                <a:solidFill>
                  <a:srgbClr val="000000"/>
                </a:solidFill>
                <a:latin typeface="Century Gothic"/>
                <a:ea typeface="Century Gothic"/>
                <a:cs typeface="Century Gothic"/>
                <a:sym typeface="Century Gothic"/>
              </a:rPr>
              <a:t>TIMING &amp; DEADLINE</a:t>
            </a:r>
            <a:endParaRPr/>
          </a:p>
        </p:txBody>
      </p:sp>
      <p:sp>
        <p:nvSpPr>
          <p:cNvPr id="1263" name="Google Shape;1263;p32"/>
          <p:cNvSpPr txBox="1"/>
          <p:nvPr/>
        </p:nvSpPr>
        <p:spPr>
          <a:xfrm>
            <a:off x="105508" y="1061937"/>
            <a:ext cx="2849043" cy="116955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Praca w podgrupach:</a:t>
            </a:r>
            <a:endParaRPr/>
          </a:p>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Robocze opracowanie Grupy Wskaźników [Spis miar]  wraz z uzasadnieniem [ppt, templete POR]</a:t>
            </a:r>
            <a:endParaRPr b="1" i="0" sz="1400" u="none" cap="none" strike="noStrike">
              <a:solidFill>
                <a:srgbClr val="000000"/>
              </a:solidFill>
              <a:latin typeface="Century Gothic"/>
              <a:ea typeface="Century Gothic"/>
              <a:cs typeface="Century Gothic"/>
              <a:sym typeface="Century Gothic"/>
            </a:endParaRPr>
          </a:p>
        </p:txBody>
      </p:sp>
      <p:sp>
        <p:nvSpPr>
          <p:cNvPr id="1264" name="Google Shape;1264;p32"/>
          <p:cNvSpPr txBox="1"/>
          <p:nvPr/>
        </p:nvSpPr>
        <p:spPr>
          <a:xfrm>
            <a:off x="3485774" y="1074998"/>
            <a:ext cx="3448595" cy="116955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Rekomendacja kluczowych miar per Grupa [1-6]</a:t>
            </a:r>
            <a:endParaRPr/>
          </a:p>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Lista, definicje, uzasadnienie, Uniwersalność wskaźnika a Kategoria produktowa</a:t>
            </a:r>
            <a:endParaRPr b="1" i="0" sz="1400" u="none" cap="none" strike="noStrike">
              <a:solidFill>
                <a:srgbClr val="000000"/>
              </a:solidFill>
              <a:latin typeface="Century Gothic"/>
              <a:ea typeface="Century Gothic"/>
              <a:cs typeface="Century Gothic"/>
              <a:sym typeface="Century Gothic"/>
            </a:endParaRPr>
          </a:p>
        </p:txBody>
      </p:sp>
      <p:sp>
        <p:nvSpPr>
          <p:cNvPr id="1265" name="Google Shape;1265;p32"/>
          <p:cNvSpPr txBox="1"/>
          <p:nvPr/>
        </p:nvSpPr>
        <p:spPr>
          <a:xfrm>
            <a:off x="8476464" y="1201280"/>
            <a:ext cx="2514561"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Do 11 lipca/ </a:t>
            </a:r>
            <a:r>
              <a:rPr b="0" i="0" lang="pl-PL" sz="1400" u="none" cap="none" strike="noStrike">
                <a:solidFill>
                  <a:srgbClr val="001F30"/>
                </a:solidFill>
                <a:latin typeface="Century Gothic"/>
                <a:ea typeface="Century Gothic"/>
                <a:cs typeface="Century Gothic"/>
                <a:sym typeface="Century Gothic"/>
              </a:rPr>
              <a:t>czwartek</a:t>
            </a:r>
            <a:r>
              <a:rPr b="0" i="0" lang="pl-PL" sz="1400" u="none" cap="none" strike="noStrike">
                <a:solidFill>
                  <a:srgbClr val="001F30"/>
                </a:solidFill>
                <a:latin typeface="Century Gothic"/>
                <a:ea typeface="Century Gothic"/>
                <a:cs typeface="Century Gothic"/>
                <a:sym typeface="Century Gothic"/>
              </a:rPr>
              <a:t> </a:t>
            </a:r>
            <a:endParaRPr b="1" i="0" sz="1400" u="none" cap="none" strike="noStrike">
              <a:solidFill>
                <a:srgbClr val="000000"/>
              </a:solidFill>
              <a:latin typeface="Century Gothic"/>
              <a:ea typeface="Century Gothic"/>
              <a:cs typeface="Century Gothic"/>
              <a:sym typeface="Century Gothic"/>
            </a:endParaRPr>
          </a:p>
        </p:txBody>
      </p:sp>
      <p:sp>
        <p:nvSpPr>
          <p:cNvPr id="1266" name="Google Shape;1266;p32"/>
          <p:cNvSpPr txBox="1"/>
          <p:nvPr/>
        </p:nvSpPr>
        <p:spPr>
          <a:xfrm>
            <a:off x="107517" y="2395724"/>
            <a:ext cx="2849043"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Praca  Core Grupa POR: Weryfikacja zgłoszeń</a:t>
            </a:r>
            <a:endParaRPr b="1" i="0" sz="1400" u="none" cap="none" strike="noStrike">
              <a:solidFill>
                <a:srgbClr val="000000"/>
              </a:solidFill>
              <a:latin typeface="Century Gothic"/>
              <a:ea typeface="Century Gothic"/>
              <a:cs typeface="Century Gothic"/>
              <a:sym typeface="Century Gothic"/>
            </a:endParaRPr>
          </a:p>
        </p:txBody>
      </p:sp>
      <p:sp>
        <p:nvSpPr>
          <p:cNvPr id="1267" name="Google Shape;1267;p32"/>
          <p:cNvSpPr txBox="1"/>
          <p:nvPr/>
        </p:nvSpPr>
        <p:spPr>
          <a:xfrm>
            <a:off x="3481253" y="2401610"/>
            <a:ext cx="3448595" cy="7386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Propozycja Finalnej Listy Wskaźników</a:t>
            </a:r>
            <a:endParaRPr/>
          </a:p>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i przedstawienie rekomendacji na statusie ME </a:t>
            </a:r>
            <a:r>
              <a:rPr b="0" i="0" lang="pl-PL" sz="1400" u="none" cap="none" strike="noStrike">
                <a:solidFill>
                  <a:srgbClr val="001F30"/>
                </a:solidFill>
                <a:latin typeface="Century Gothic"/>
                <a:ea typeface="Century Gothic"/>
                <a:cs typeface="Century Gothic"/>
                <a:sym typeface="Century Gothic"/>
              </a:rPr>
              <a:t> </a:t>
            </a:r>
            <a:endParaRPr b="1" i="0" sz="1400" u="none" cap="none" strike="noStrike">
              <a:solidFill>
                <a:srgbClr val="000000"/>
              </a:solidFill>
              <a:latin typeface="Century Gothic"/>
              <a:ea typeface="Century Gothic"/>
              <a:cs typeface="Century Gothic"/>
              <a:sym typeface="Century Gothic"/>
            </a:endParaRPr>
          </a:p>
        </p:txBody>
      </p:sp>
      <p:sp>
        <p:nvSpPr>
          <p:cNvPr id="1268" name="Google Shape;1268;p32"/>
          <p:cNvSpPr txBox="1"/>
          <p:nvPr/>
        </p:nvSpPr>
        <p:spPr>
          <a:xfrm>
            <a:off x="8406797" y="2401610"/>
            <a:ext cx="2849043"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12</a:t>
            </a:r>
            <a:r>
              <a:rPr b="0" i="0" lang="pl-PL" sz="1400" u="none" cap="none" strike="noStrike">
                <a:solidFill>
                  <a:srgbClr val="001F30"/>
                </a:solidFill>
                <a:latin typeface="Century Gothic"/>
                <a:ea typeface="Century Gothic"/>
                <a:cs typeface="Century Gothic"/>
                <a:sym typeface="Century Gothic"/>
              </a:rPr>
              <a:t> lipca/ piątek – Status ME</a:t>
            </a:r>
            <a:endParaRPr b="1" i="0" sz="1400" u="none" cap="none" strike="noStrike">
              <a:solidFill>
                <a:srgbClr val="000000"/>
              </a:solidFill>
              <a:latin typeface="Century Gothic"/>
              <a:ea typeface="Century Gothic"/>
              <a:cs typeface="Century Gothic"/>
              <a:sym typeface="Century Gothic"/>
            </a:endParaRPr>
          </a:p>
        </p:txBody>
      </p:sp>
      <p:sp>
        <p:nvSpPr>
          <p:cNvPr id="1269" name="Google Shape;1269;p32"/>
          <p:cNvSpPr txBox="1"/>
          <p:nvPr/>
        </p:nvSpPr>
        <p:spPr>
          <a:xfrm>
            <a:off x="8524363" y="3189733"/>
            <a:ext cx="2849043"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15 -26 </a:t>
            </a:r>
            <a:r>
              <a:rPr b="0" i="0" lang="pl-PL" sz="1400" u="none" cap="none" strike="noStrike">
                <a:solidFill>
                  <a:srgbClr val="001F30"/>
                </a:solidFill>
                <a:latin typeface="Century Gothic"/>
                <a:ea typeface="Century Gothic"/>
                <a:cs typeface="Century Gothic"/>
                <a:sym typeface="Century Gothic"/>
              </a:rPr>
              <a:t>lipca - Konsultacje</a:t>
            </a:r>
            <a:endParaRPr b="1" i="0" sz="1400" u="none" cap="none" strike="noStrike">
              <a:solidFill>
                <a:srgbClr val="000000"/>
              </a:solidFill>
              <a:latin typeface="Century Gothic"/>
              <a:ea typeface="Century Gothic"/>
              <a:cs typeface="Century Gothic"/>
              <a:sym typeface="Century Gothic"/>
            </a:endParaRPr>
          </a:p>
        </p:txBody>
      </p:sp>
      <p:sp>
        <p:nvSpPr>
          <p:cNvPr id="1270" name="Google Shape;1270;p32"/>
          <p:cNvSpPr txBox="1"/>
          <p:nvPr/>
        </p:nvSpPr>
        <p:spPr>
          <a:xfrm>
            <a:off x="177462" y="3153371"/>
            <a:ext cx="3105669" cy="9541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Konsultacje rynkowe: Reklamodawcy [CMO, CFO]</a:t>
            </a:r>
            <a:endParaRPr/>
          </a:p>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Różne branże </a:t>
            </a:r>
            <a:endParaRPr/>
          </a:p>
          <a:p>
            <a:pPr indent="0" lvl="0" marL="0" marR="0" rtl="0" algn="ctr">
              <a:lnSpc>
                <a:spcPct val="100000"/>
              </a:lnSpc>
              <a:spcBef>
                <a:spcPts val="0"/>
              </a:spcBef>
              <a:spcAft>
                <a:spcPts val="0"/>
              </a:spcAft>
              <a:buClr>
                <a:srgbClr val="000000"/>
              </a:buClr>
              <a:buSzPts val="1400"/>
              <a:buFont typeface="Arial"/>
              <a:buNone/>
            </a:pPr>
            <a:r>
              <a:rPr b="1" i="0" lang="pl-PL" sz="1400" u="none" cap="none" strike="noStrike">
                <a:solidFill>
                  <a:srgbClr val="001F30"/>
                </a:solidFill>
                <a:latin typeface="Century Gothic"/>
                <a:ea typeface="Century Gothic"/>
                <a:cs typeface="Century Gothic"/>
                <a:sym typeface="Century Gothic"/>
              </a:rPr>
              <a:t>Min 15 osób? </a:t>
            </a:r>
            <a:endParaRPr/>
          </a:p>
        </p:txBody>
      </p:sp>
      <p:sp>
        <p:nvSpPr>
          <p:cNvPr id="1271" name="Google Shape;1271;p32"/>
          <p:cNvSpPr txBox="1"/>
          <p:nvPr/>
        </p:nvSpPr>
        <p:spPr>
          <a:xfrm>
            <a:off x="3568339" y="3220215"/>
            <a:ext cx="3448595" cy="160043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400" u="none" cap="none" strike="noStrike">
                <a:solidFill>
                  <a:srgbClr val="001F30"/>
                </a:solidFill>
                <a:latin typeface="Century Gothic"/>
                <a:ea typeface="Century Gothic"/>
                <a:cs typeface="Century Gothic"/>
                <a:sym typeface="Century Gothic"/>
              </a:rPr>
              <a:t>Sprawdzenie czy taka lista odpowiada na potrzeby biznesowe, wyslanie do sczytania obecnego materialu, zebranie feedbacku. Powinno to być zrobione tak by nie zajelo więcej niż 1h komus. </a:t>
            </a:r>
            <a:br>
              <a:rPr b="0" i="0" lang="pl-PL" sz="1400" u="none" cap="none" strike="noStrike">
                <a:solidFill>
                  <a:srgbClr val="001F30"/>
                </a:solidFill>
                <a:latin typeface="Century Gothic"/>
                <a:ea typeface="Century Gothic"/>
                <a:cs typeface="Century Gothic"/>
                <a:sym typeface="Century Gothic"/>
              </a:rPr>
            </a:br>
            <a:endParaRPr b="0" i="0" sz="1400" u="none" cap="none" strike="noStrike">
              <a:solidFill>
                <a:srgbClr val="001F30"/>
              </a:solidFill>
              <a:latin typeface="Century Gothic"/>
              <a:ea typeface="Century Gothic"/>
              <a:cs typeface="Century Gothic"/>
              <a:sym typeface="Century Gothic"/>
            </a:endParaRPr>
          </a:p>
        </p:txBody>
      </p:sp>
      <p:sp>
        <p:nvSpPr>
          <p:cNvPr id="1272" name="Google Shape;1272;p32"/>
          <p:cNvSpPr txBox="1"/>
          <p:nvPr/>
        </p:nvSpPr>
        <p:spPr>
          <a:xfrm>
            <a:off x="8624538" y="4833891"/>
            <a:ext cx="2849043"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Status ME - piątek 9 sierpnia</a:t>
            </a:r>
            <a:endParaRPr b="1" i="0" sz="1400" u="none" cap="none" strike="noStrike">
              <a:solidFill>
                <a:srgbClr val="000000"/>
              </a:solidFill>
              <a:latin typeface="Century Gothic"/>
              <a:ea typeface="Century Gothic"/>
              <a:cs typeface="Century Gothic"/>
              <a:sym typeface="Century Gothic"/>
            </a:endParaRPr>
          </a:p>
        </p:txBody>
      </p:sp>
      <p:sp>
        <p:nvSpPr>
          <p:cNvPr id="1273" name="Google Shape;1273;p32"/>
          <p:cNvSpPr txBox="1"/>
          <p:nvPr/>
        </p:nvSpPr>
        <p:spPr>
          <a:xfrm>
            <a:off x="105508" y="4799716"/>
            <a:ext cx="3105669"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Wprowadzenie poprawek/ uwag po Konsultacjach</a:t>
            </a:r>
            <a:endParaRPr b="0" i="0" sz="1400" u="none" cap="none" strike="noStrike">
              <a:solidFill>
                <a:srgbClr val="000000"/>
              </a:solidFill>
              <a:latin typeface="Century Gothic"/>
              <a:ea typeface="Century Gothic"/>
              <a:cs typeface="Century Gothic"/>
              <a:sym typeface="Century Gothic"/>
            </a:endParaRPr>
          </a:p>
        </p:txBody>
      </p:sp>
      <p:sp>
        <p:nvSpPr>
          <p:cNvPr id="1274" name="Google Shape;1274;p32"/>
          <p:cNvSpPr txBox="1"/>
          <p:nvPr/>
        </p:nvSpPr>
        <p:spPr>
          <a:xfrm>
            <a:off x="3837136" y="4804068"/>
            <a:ext cx="3105669"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Consensus dot finalnej listy KPI</a:t>
            </a:r>
            <a:endParaRPr b="0" i="0" sz="1400" u="none" cap="none" strike="noStrike">
              <a:solidFill>
                <a:srgbClr val="000000"/>
              </a:solidFill>
              <a:latin typeface="Century Gothic"/>
              <a:ea typeface="Century Gothic"/>
              <a:cs typeface="Century Gothic"/>
              <a:sym typeface="Century Gothic"/>
            </a:endParaRPr>
          </a:p>
        </p:txBody>
      </p:sp>
      <p:sp>
        <p:nvSpPr>
          <p:cNvPr id="1275" name="Google Shape;1275;p32"/>
          <p:cNvSpPr txBox="1"/>
          <p:nvPr/>
        </p:nvSpPr>
        <p:spPr>
          <a:xfrm>
            <a:off x="8624538" y="5569767"/>
            <a:ext cx="2849043"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19-29 sierpnia</a:t>
            </a:r>
            <a:endParaRPr/>
          </a:p>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30 sierpnia – piątek – Status ME</a:t>
            </a:r>
            <a:endParaRPr b="0" i="0" sz="1400" u="none" cap="none" strike="noStrike">
              <a:solidFill>
                <a:srgbClr val="000000"/>
              </a:solidFill>
              <a:latin typeface="Century Gothic"/>
              <a:ea typeface="Century Gothic"/>
              <a:cs typeface="Century Gothic"/>
              <a:sym typeface="Century Gothic"/>
            </a:endParaRPr>
          </a:p>
        </p:txBody>
      </p:sp>
      <p:sp>
        <p:nvSpPr>
          <p:cNvPr id="1276" name="Google Shape;1276;p32"/>
          <p:cNvSpPr txBox="1"/>
          <p:nvPr/>
        </p:nvSpPr>
        <p:spPr>
          <a:xfrm>
            <a:off x="188240" y="5657507"/>
            <a:ext cx="3105669"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Finalizacja PPT/ start Word</a:t>
            </a:r>
            <a:endParaRPr b="0" i="0" sz="1400" u="none" cap="none" strike="noStrike">
              <a:solidFill>
                <a:srgbClr val="000000"/>
              </a:solidFill>
              <a:latin typeface="Century Gothic"/>
              <a:ea typeface="Century Gothic"/>
              <a:cs typeface="Century Gothic"/>
              <a:sym typeface="Century Gothic"/>
            </a:endParaRPr>
          </a:p>
        </p:txBody>
      </p:sp>
      <p:sp>
        <p:nvSpPr>
          <p:cNvPr id="1277" name="Google Shape;1277;p32"/>
          <p:cNvSpPr txBox="1"/>
          <p:nvPr/>
        </p:nvSpPr>
        <p:spPr>
          <a:xfrm>
            <a:off x="3806655" y="5653157"/>
            <a:ext cx="3105669"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PPT ready</a:t>
            </a:r>
            <a:endParaRPr b="0" i="0" sz="1400" u="none" cap="none" strike="noStrike">
              <a:solidFill>
                <a:srgbClr val="000000"/>
              </a:solidFill>
              <a:latin typeface="Century Gothic"/>
              <a:ea typeface="Century Gothic"/>
              <a:cs typeface="Century Gothic"/>
              <a:sym typeface="Century Gothic"/>
            </a:endParaRPr>
          </a:p>
        </p:txBody>
      </p:sp>
      <p:cxnSp>
        <p:nvCxnSpPr>
          <p:cNvPr id="1278" name="Google Shape;1278;p32"/>
          <p:cNvCxnSpPr/>
          <p:nvPr/>
        </p:nvCxnSpPr>
        <p:spPr>
          <a:xfrm>
            <a:off x="105508" y="2312768"/>
            <a:ext cx="11873132" cy="13061"/>
          </a:xfrm>
          <a:prstGeom prst="straightConnector1">
            <a:avLst/>
          </a:prstGeom>
          <a:noFill/>
          <a:ln cap="flat" cmpd="sng" w="9525">
            <a:solidFill>
              <a:srgbClr val="BFBFBF"/>
            </a:solidFill>
            <a:prstDash val="dash"/>
            <a:round/>
            <a:headEnd len="sm" w="sm" type="none"/>
            <a:tailEnd len="sm" w="sm" type="none"/>
          </a:ln>
        </p:spPr>
      </p:cxnSp>
      <p:cxnSp>
        <p:nvCxnSpPr>
          <p:cNvPr id="1279" name="Google Shape;1279;p32"/>
          <p:cNvCxnSpPr/>
          <p:nvPr/>
        </p:nvCxnSpPr>
        <p:spPr>
          <a:xfrm>
            <a:off x="115668" y="3176368"/>
            <a:ext cx="11873132" cy="13061"/>
          </a:xfrm>
          <a:prstGeom prst="straightConnector1">
            <a:avLst/>
          </a:prstGeom>
          <a:noFill/>
          <a:ln cap="flat" cmpd="sng" w="9525">
            <a:solidFill>
              <a:srgbClr val="BFBFBF"/>
            </a:solidFill>
            <a:prstDash val="dash"/>
            <a:round/>
            <a:headEnd len="sm" w="sm" type="none"/>
            <a:tailEnd len="sm" w="sm" type="none"/>
          </a:ln>
        </p:spPr>
      </p:cxnSp>
      <p:cxnSp>
        <p:nvCxnSpPr>
          <p:cNvPr id="1280" name="Google Shape;1280;p32"/>
          <p:cNvCxnSpPr/>
          <p:nvPr/>
        </p:nvCxnSpPr>
        <p:spPr>
          <a:xfrm>
            <a:off x="237588" y="4698920"/>
            <a:ext cx="11873132" cy="13061"/>
          </a:xfrm>
          <a:prstGeom prst="straightConnector1">
            <a:avLst/>
          </a:prstGeom>
          <a:noFill/>
          <a:ln cap="flat" cmpd="sng" w="9525">
            <a:solidFill>
              <a:srgbClr val="BFBFBF"/>
            </a:solidFill>
            <a:prstDash val="dash"/>
            <a:round/>
            <a:headEnd len="sm" w="sm" type="none"/>
            <a:tailEnd len="sm" w="sm" type="none"/>
          </a:ln>
        </p:spPr>
      </p:cxnSp>
      <p:cxnSp>
        <p:nvCxnSpPr>
          <p:cNvPr id="1281" name="Google Shape;1281;p32"/>
          <p:cNvCxnSpPr/>
          <p:nvPr/>
        </p:nvCxnSpPr>
        <p:spPr>
          <a:xfrm>
            <a:off x="115668" y="5505910"/>
            <a:ext cx="11873132" cy="13061"/>
          </a:xfrm>
          <a:prstGeom prst="straightConnector1">
            <a:avLst/>
          </a:prstGeom>
          <a:noFill/>
          <a:ln cap="flat" cmpd="sng" w="9525">
            <a:solidFill>
              <a:srgbClr val="BFBFBF"/>
            </a:solidFill>
            <a:prstDash val="dash"/>
            <a:round/>
            <a:headEnd len="sm" w="sm" type="none"/>
            <a:tailEnd len="sm" w="sm" type="none"/>
          </a:ln>
        </p:spPr>
      </p:cxnSp>
      <p:cxnSp>
        <p:nvCxnSpPr>
          <p:cNvPr id="1282" name="Google Shape;1282;p32"/>
          <p:cNvCxnSpPr/>
          <p:nvPr/>
        </p:nvCxnSpPr>
        <p:spPr>
          <a:xfrm>
            <a:off x="105508" y="941168"/>
            <a:ext cx="11873132" cy="13061"/>
          </a:xfrm>
          <a:prstGeom prst="straightConnector1">
            <a:avLst/>
          </a:prstGeom>
          <a:noFill/>
          <a:ln cap="flat" cmpd="sng" w="9525">
            <a:solidFill>
              <a:srgbClr val="BFBFBF"/>
            </a:solidFill>
            <a:prstDash val="dash"/>
            <a:round/>
            <a:headEnd len="sm" w="sm" type="none"/>
            <a:tailEnd len="sm" w="sm" type="none"/>
          </a:ln>
        </p:spPr>
      </p:cxn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6" name="Shape 1286"/>
        <p:cNvGrpSpPr/>
        <p:nvPr/>
      </p:nvGrpSpPr>
      <p:grpSpPr>
        <a:xfrm>
          <a:off x="0" y="0"/>
          <a:ext cx="0" cy="0"/>
          <a:chOff x="0" y="0"/>
          <a:chExt cx="0" cy="0"/>
        </a:xfrm>
      </p:grpSpPr>
      <p:pic>
        <p:nvPicPr>
          <p:cNvPr id="1287" name="Google Shape;1287;p33"/>
          <p:cNvPicPr preferRelativeResize="0"/>
          <p:nvPr/>
        </p:nvPicPr>
        <p:blipFill rotWithShape="1">
          <a:blip r:embed="rId4">
            <a:alphaModFix/>
          </a:blip>
          <a:srcRect b="0" l="0" r="0" t="0"/>
          <a:stretch/>
        </p:blipFill>
        <p:spPr>
          <a:xfrm>
            <a:off x="0" y="4411456"/>
            <a:ext cx="12192000" cy="2446544"/>
          </a:xfrm>
          <a:prstGeom prst="rect">
            <a:avLst/>
          </a:prstGeom>
          <a:noFill/>
          <a:ln>
            <a:noFill/>
          </a:ln>
        </p:spPr>
      </p:pic>
      <p:sp>
        <p:nvSpPr>
          <p:cNvPr id="1288" name="Google Shape;1288;p33"/>
          <p:cNvSpPr txBox="1"/>
          <p:nvPr/>
        </p:nvSpPr>
        <p:spPr>
          <a:xfrm>
            <a:off x="400975" y="222052"/>
            <a:ext cx="1092016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0" i="0" lang="pl-PL" sz="3200" u="none" cap="none" strike="noStrike">
                <a:solidFill>
                  <a:srgbClr val="000000"/>
                </a:solidFill>
                <a:latin typeface="Arial"/>
                <a:ea typeface="Arial"/>
                <a:cs typeface="Arial"/>
                <a:sym typeface="Arial"/>
              </a:rPr>
              <a:t>ZESPÓŁ</a:t>
            </a:r>
            <a:endParaRPr/>
          </a:p>
        </p:txBody>
      </p:sp>
      <p:graphicFrame>
        <p:nvGraphicFramePr>
          <p:cNvPr id="1289" name="Google Shape;1289;p33"/>
          <p:cNvGraphicFramePr/>
          <p:nvPr/>
        </p:nvGraphicFramePr>
        <p:xfrm>
          <a:off x="577672" y="1087552"/>
          <a:ext cx="11036655" cy="3850208"/>
        </p:xfrm>
        <a:graphic>
          <a:graphicData uri="http://schemas.openxmlformats.org/presentationml/2006/ole">
            <mc:AlternateContent>
              <mc:Choice Requires="v">
                <p:oleObj r:id="rId5" imgH="3850208" imgW="11036655" progId="Word.Document.12" spid="_x0000_s1">
                  <p:embed/>
                </p:oleObj>
              </mc:Choice>
              <mc:Fallback>
                <p:oleObj r:id="rId6" imgH="3850208" imgW="11036655" progId="Word.Document.12">
                  <p:embed/>
                  <p:pic>
                    <p:nvPicPr>
                      <p:cNvPr id="1289" name="Google Shape;1289;p33"/>
                      <p:cNvPicPr preferRelativeResize="0"/>
                      <p:nvPr/>
                    </p:nvPicPr>
                    <p:blipFill rotWithShape="1">
                      <a:blip r:embed="rId7">
                        <a:alphaModFix/>
                      </a:blip>
                      <a:srcRect b="0" l="0" r="0" t="0"/>
                      <a:stretch/>
                    </p:blipFill>
                    <p:spPr>
                      <a:xfrm>
                        <a:off x="577672" y="1087552"/>
                        <a:ext cx="11036655" cy="3850208"/>
                      </a:xfrm>
                      <a:prstGeom prst="rect">
                        <a:avLst/>
                      </a:prstGeom>
                      <a:noFill/>
                      <a:ln>
                        <a:noFill/>
                      </a:ln>
                    </p:spPr>
                  </p:pic>
                </p:oleObj>
              </mc:Fallback>
            </mc:AlternateContent>
          </a:graphicData>
        </a:graphic>
      </p:graphicFrame>
    </p:spTree>
  </p:cSld>
  <p:clrMapOvr>
    <a:masterClrMapping/>
  </p:clrMapOvr>
  <p:transition>
    <p:fade/>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3" name="Shape 1293"/>
        <p:cNvGrpSpPr/>
        <p:nvPr/>
      </p:nvGrpSpPr>
      <p:grpSpPr>
        <a:xfrm>
          <a:off x="0" y="0"/>
          <a:ext cx="0" cy="0"/>
          <a:chOff x="0" y="0"/>
          <a:chExt cx="0" cy="0"/>
        </a:xfrm>
      </p:grpSpPr>
      <p:sp>
        <p:nvSpPr>
          <p:cNvPr id="1294" name="Google Shape;1294;p34"/>
          <p:cNvSpPr txBox="1"/>
          <p:nvPr>
            <p:ph type="title"/>
          </p:nvPr>
        </p:nvSpPr>
        <p:spPr>
          <a:xfrm>
            <a:off x="177462" y="144523"/>
            <a:ext cx="11586646" cy="88338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b="1" lang="pl-PL" sz="2400">
                <a:latin typeface="Century Gothic"/>
                <a:ea typeface="Century Gothic"/>
                <a:cs typeface="Century Gothic"/>
                <a:sym typeface="Century Gothic"/>
              </a:rPr>
              <a:t>Lista osób – konsultacje/ branże </a:t>
            </a:r>
            <a:br>
              <a:rPr b="1" lang="pl-PL" sz="2400">
                <a:latin typeface="Century Gothic"/>
                <a:ea typeface="Century Gothic"/>
                <a:cs typeface="Century Gothic"/>
                <a:sym typeface="Century Gothic"/>
              </a:rPr>
            </a:br>
            <a:r>
              <a:rPr b="1" lang="pl-PL" sz="2400">
                <a:latin typeface="Century Gothic"/>
                <a:ea typeface="Century Gothic"/>
                <a:cs typeface="Century Gothic"/>
                <a:sym typeface="Century Gothic"/>
              </a:rPr>
              <a:t>AutoMoto, Beauty, Retail, BtB, Pharma, </a:t>
            </a:r>
            <a:endParaRPr/>
          </a:p>
        </p:txBody>
      </p:sp>
      <p:pic>
        <p:nvPicPr>
          <p:cNvPr id="1295" name="Google Shape;1295;p34"/>
          <p:cNvPicPr preferRelativeResize="0"/>
          <p:nvPr/>
        </p:nvPicPr>
        <p:blipFill rotWithShape="1">
          <a:blip r:embed="rId3">
            <a:alphaModFix/>
          </a:blip>
          <a:srcRect b="0" l="0" r="0" t="0"/>
          <a:stretch/>
        </p:blipFill>
        <p:spPr>
          <a:xfrm>
            <a:off x="105508" y="6319140"/>
            <a:ext cx="12192000" cy="3062253"/>
          </a:xfrm>
          <a:prstGeom prst="rect">
            <a:avLst/>
          </a:prstGeom>
          <a:noFill/>
          <a:ln>
            <a:noFill/>
          </a:ln>
        </p:spPr>
      </p:pic>
      <p:sp>
        <p:nvSpPr>
          <p:cNvPr id="1296" name="Google Shape;1296;p34"/>
          <p:cNvSpPr txBox="1"/>
          <p:nvPr>
            <p:ph idx="1" type="body"/>
          </p:nvPr>
        </p:nvSpPr>
        <p:spPr>
          <a:xfrm>
            <a:off x="177462" y="1487366"/>
            <a:ext cx="2356732" cy="4831774"/>
          </a:xfrm>
          <a:prstGeom prst="rect">
            <a:avLst/>
          </a:prstGeom>
          <a:noFill/>
          <a:ln>
            <a:noFill/>
          </a:ln>
        </p:spPr>
        <p:txBody>
          <a:bodyPr anchorCtr="0" anchor="t" bIns="0" lIns="0" spcFirstLastPara="1" rIns="0" wrap="square" tIns="0">
            <a:noAutofit/>
          </a:bodyPr>
          <a:lstStyle/>
          <a:p>
            <a:pPr indent="-342900" lvl="0" marL="368300" rtl="0" algn="l">
              <a:lnSpc>
                <a:spcPct val="90000"/>
              </a:lnSpc>
              <a:spcBef>
                <a:spcPts val="1000"/>
              </a:spcBef>
              <a:spcAft>
                <a:spcPts val="0"/>
              </a:spcAft>
              <a:buSzPts val="1600"/>
              <a:buFont typeface="Arial"/>
              <a:buAutoNum type="arabicPeriod"/>
            </a:pPr>
            <a:r>
              <a:rPr lang="pl-PL" sz="1600">
                <a:solidFill>
                  <a:srgbClr val="001F30"/>
                </a:solidFill>
                <a:latin typeface="Century Gothic"/>
                <a:ea typeface="Century Gothic"/>
                <a:cs typeface="Century Gothic"/>
                <a:sym typeface="Century Gothic"/>
              </a:rPr>
              <a:t>CFO, VP – Credit Agricole</a:t>
            </a:r>
            <a:endParaRPr sz="1600">
              <a:solidFill>
                <a:srgbClr val="001F30"/>
              </a:solidFill>
              <a:latin typeface="Century Gothic"/>
              <a:ea typeface="Century Gothic"/>
              <a:cs typeface="Century Gothic"/>
              <a:sym typeface="Century Gothic"/>
            </a:endParaRPr>
          </a:p>
        </p:txBody>
      </p:sp>
      <p:sp>
        <p:nvSpPr>
          <p:cNvPr id="1297" name="Google Shape;1297;p34"/>
          <p:cNvSpPr txBox="1"/>
          <p:nvPr/>
        </p:nvSpPr>
        <p:spPr>
          <a:xfrm>
            <a:off x="557349" y="1027906"/>
            <a:ext cx="1994727"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400" u="none" cap="none" strike="noStrike">
                <a:solidFill>
                  <a:srgbClr val="000000"/>
                </a:solidFill>
                <a:latin typeface="Arial"/>
                <a:ea typeface="Arial"/>
                <a:cs typeface="Arial"/>
                <a:sym typeface="Arial"/>
              </a:rPr>
              <a:t>Finanse</a:t>
            </a:r>
            <a:endParaRPr/>
          </a:p>
        </p:txBody>
      </p:sp>
      <p:sp>
        <p:nvSpPr>
          <p:cNvPr id="1298" name="Google Shape;1298;p34"/>
          <p:cNvSpPr txBox="1"/>
          <p:nvPr/>
        </p:nvSpPr>
        <p:spPr>
          <a:xfrm>
            <a:off x="3144173" y="1048591"/>
            <a:ext cx="182951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400" u="none" cap="none" strike="noStrike">
                <a:solidFill>
                  <a:srgbClr val="000000"/>
                </a:solidFill>
                <a:latin typeface="Arial"/>
                <a:ea typeface="Arial"/>
                <a:cs typeface="Arial"/>
                <a:sym typeface="Arial"/>
              </a:rPr>
              <a:t>Marketing</a:t>
            </a:r>
            <a:endParaRPr/>
          </a:p>
        </p:txBody>
      </p:sp>
      <p:sp>
        <p:nvSpPr>
          <p:cNvPr id="1299" name="Google Shape;1299;p34"/>
          <p:cNvSpPr txBox="1"/>
          <p:nvPr/>
        </p:nvSpPr>
        <p:spPr>
          <a:xfrm>
            <a:off x="2807815" y="1520401"/>
            <a:ext cx="2513122" cy="4831774"/>
          </a:xfrm>
          <a:prstGeom prst="rect">
            <a:avLst/>
          </a:prstGeom>
          <a:noFill/>
          <a:ln>
            <a:noFill/>
          </a:ln>
        </p:spPr>
        <p:txBody>
          <a:bodyPr anchorCtr="0" anchor="t" bIns="0" lIns="0" spcFirstLastPara="1" rIns="0" wrap="square" tIns="0">
            <a:noAutofit/>
          </a:bodyPr>
          <a:lstStyle/>
          <a:p>
            <a:pPr indent="-342900" lvl="0" marL="368300" marR="0" rtl="0" algn="l">
              <a:lnSpc>
                <a:spcPct val="90000"/>
              </a:lnSpc>
              <a:spcBef>
                <a:spcPts val="1000"/>
              </a:spcBef>
              <a:spcAft>
                <a:spcPts val="0"/>
              </a:spcAft>
              <a:buClr>
                <a:schemeClr val="dk1"/>
              </a:buClr>
              <a:buSzPts val="1600"/>
              <a:buFont typeface="Arial"/>
              <a:buAutoNum type="arabicPeriod"/>
            </a:pPr>
            <a:r>
              <a:rPr b="0" i="0" lang="pl-PL" sz="1600" u="none" cap="none" strike="noStrike">
                <a:solidFill>
                  <a:srgbClr val="001F30"/>
                </a:solidFill>
                <a:latin typeface="Century Gothic"/>
                <a:ea typeface="Century Gothic"/>
                <a:cs typeface="Century Gothic"/>
                <a:sym typeface="Century Gothic"/>
              </a:rPr>
              <a:t>CMO Snacks - PepsiCo</a:t>
            </a:r>
            <a:endParaRPr/>
          </a:p>
        </p:txBody>
      </p:sp>
      <p:sp>
        <p:nvSpPr>
          <p:cNvPr id="1300" name="Google Shape;1300;p34"/>
          <p:cNvSpPr txBox="1"/>
          <p:nvPr/>
        </p:nvSpPr>
        <p:spPr>
          <a:xfrm>
            <a:off x="9562030" y="1001779"/>
            <a:ext cx="271707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400" u="none" cap="none" strike="noStrike">
                <a:solidFill>
                  <a:srgbClr val="000000"/>
                </a:solidFill>
                <a:latin typeface="Arial"/>
                <a:ea typeface="Arial"/>
                <a:cs typeface="Arial"/>
                <a:sym typeface="Arial"/>
              </a:rPr>
              <a:t>Agencje/ Inni</a:t>
            </a:r>
            <a:endParaRPr/>
          </a:p>
        </p:txBody>
      </p:sp>
      <p:sp>
        <p:nvSpPr>
          <p:cNvPr id="1301" name="Google Shape;1301;p34"/>
          <p:cNvSpPr txBox="1"/>
          <p:nvPr/>
        </p:nvSpPr>
        <p:spPr>
          <a:xfrm>
            <a:off x="8934994" y="1527831"/>
            <a:ext cx="2829114" cy="4831774"/>
          </a:xfrm>
          <a:prstGeom prst="rect">
            <a:avLst/>
          </a:prstGeom>
          <a:noFill/>
          <a:ln>
            <a:noFill/>
          </a:ln>
        </p:spPr>
        <p:txBody>
          <a:bodyPr anchorCtr="0" anchor="t" bIns="0" lIns="0" spcFirstLastPara="1" rIns="0" wrap="square" tIns="0">
            <a:noAutofit/>
          </a:bodyPr>
          <a:lstStyle/>
          <a:p>
            <a:pPr indent="-342900" lvl="0" marL="368300" marR="0" rtl="0" algn="l">
              <a:lnSpc>
                <a:spcPct val="90000"/>
              </a:lnSpc>
              <a:spcBef>
                <a:spcPts val="1000"/>
              </a:spcBef>
              <a:spcAft>
                <a:spcPts val="0"/>
              </a:spcAft>
              <a:buClr>
                <a:schemeClr val="dk1"/>
              </a:buClr>
              <a:buSzPts val="1600"/>
              <a:buFont typeface="Arial"/>
              <a:buAutoNum type="arabicPeriod"/>
            </a:pPr>
            <a:r>
              <a:rPr b="0" i="0" lang="pl-PL" sz="1600" u="none" cap="none" strike="noStrike">
                <a:solidFill>
                  <a:srgbClr val="001F30"/>
                </a:solidFill>
                <a:latin typeface="Century Gothic"/>
                <a:ea typeface="Century Gothic"/>
                <a:cs typeface="Century Gothic"/>
                <a:sym typeface="Century Gothic"/>
              </a:rPr>
              <a:t>Yotta</a:t>
            </a:r>
            <a:endParaRPr b="0" i="0" sz="1600" u="none" cap="none" strike="noStrike">
              <a:solidFill>
                <a:srgbClr val="001F30"/>
              </a:solidFill>
              <a:latin typeface="Century Gothic"/>
              <a:ea typeface="Century Gothic"/>
              <a:cs typeface="Century Gothic"/>
              <a:sym typeface="Century Gothic"/>
            </a:endParaRPr>
          </a:p>
        </p:txBody>
      </p:sp>
      <p:sp>
        <p:nvSpPr>
          <p:cNvPr id="1302" name="Google Shape;1302;p34"/>
          <p:cNvSpPr txBox="1"/>
          <p:nvPr/>
        </p:nvSpPr>
        <p:spPr>
          <a:xfrm>
            <a:off x="5895723" y="1054029"/>
            <a:ext cx="182951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400" u="none" cap="none" strike="noStrike">
                <a:solidFill>
                  <a:srgbClr val="000000"/>
                </a:solidFill>
                <a:latin typeface="Arial"/>
                <a:ea typeface="Arial"/>
                <a:cs typeface="Arial"/>
                <a:sym typeface="Arial"/>
              </a:rPr>
              <a:t>Sprzedaż</a:t>
            </a:r>
            <a:endParaRPr/>
          </a:p>
        </p:txBody>
      </p:sp>
      <p:sp>
        <p:nvSpPr>
          <p:cNvPr id="1303" name="Google Shape;1303;p34"/>
          <p:cNvSpPr txBox="1"/>
          <p:nvPr/>
        </p:nvSpPr>
        <p:spPr>
          <a:xfrm>
            <a:off x="5459584" y="1568296"/>
            <a:ext cx="2513122" cy="4831774"/>
          </a:xfrm>
          <a:prstGeom prst="rect">
            <a:avLst/>
          </a:prstGeom>
          <a:noFill/>
          <a:ln>
            <a:noFill/>
          </a:ln>
        </p:spPr>
        <p:txBody>
          <a:bodyPr anchorCtr="0" anchor="t" bIns="0" lIns="0" spcFirstLastPara="1" rIns="0" wrap="square" tIns="0">
            <a:noAutofit/>
          </a:bodyPr>
          <a:lstStyle/>
          <a:p>
            <a:pPr indent="-342900" lvl="0" marL="368300" marR="0" rtl="0" algn="l">
              <a:lnSpc>
                <a:spcPct val="90000"/>
              </a:lnSpc>
              <a:spcBef>
                <a:spcPts val="1000"/>
              </a:spcBef>
              <a:spcAft>
                <a:spcPts val="0"/>
              </a:spcAft>
              <a:buClr>
                <a:schemeClr val="dk1"/>
              </a:buClr>
              <a:buSzPts val="1600"/>
              <a:buFont typeface="Arial"/>
              <a:buAutoNum type="arabicPeriod"/>
            </a:pPr>
            <a:r>
              <a:rPr b="0" i="0" lang="pl-PL" sz="1600" u="none" cap="none" strike="noStrike">
                <a:solidFill>
                  <a:srgbClr val="001F30"/>
                </a:solidFill>
                <a:latin typeface="Century Gothic"/>
                <a:ea typeface="Century Gothic"/>
                <a:cs typeface="Century Gothic"/>
                <a:sym typeface="Century Gothic"/>
              </a:rPr>
              <a:t>Dyrektor Sprzedaży</a:t>
            </a:r>
            <a:endParaRP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7" name="Shape 1307"/>
        <p:cNvGrpSpPr/>
        <p:nvPr/>
      </p:nvGrpSpPr>
      <p:grpSpPr>
        <a:xfrm>
          <a:off x="0" y="0"/>
          <a:ext cx="0" cy="0"/>
          <a:chOff x="0" y="0"/>
          <a:chExt cx="0" cy="0"/>
        </a:xfrm>
      </p:grpSpPr>
      <p:sp>
        <p:nvSpPr>
          <p:cNvPr id="1308" name="Google Shape;1308;p35"/>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I. Media Investments</a:t>
            </a:r>
            <a:endParaRPr/>
          </a:p>
        </p:txBody>
      </p:sp>
      <p:pic>
        <p:nvPicPr>
          <p:cNvPr id="1309" name="Google Shape;1309;p35"/>
          <p:cNvPicPr preferRelativeResize="0"/>
          <p:nvPr/>
        </p:nvPicPr>
        <p:blipFill rotWithShape="1">
          <a:blip r:embed="rId3">
            <a:alphaModFix/>
          </a:blip>
          <a:srcRect b="0" l="0" r="0" t="0"/>
          <a:stretch/>
        </p:blipFill>
        <p:spPr>
          <a:xfrm>
            <a:off x="568967" y="2129533"/>
            <a:ext cx="2293283" cy="4634593"/>
          </a:xfrm>
          <a:prstGeom prst="rect">
            <a:avLst/>
          </a:prstGeom>
          <a:noFill/>
          <a:ln>
            <a:noFill/>
          </a:ln>
        </p:spPr>
      </p:pic>
      <p:sp>
        <p:nvSpPr>
          <p:cNvPr id="1310" name="Google Shape;1310;p35"/>
          <p:cNvSpPr/>
          <p:nvPr/>
        </p:nvSpPr>
        <p:spPr>
          <a:xfrm>
            <a:off x="480204" y="3409486"/>
            <a:ext cx="1350132" cy="999781"/>
          </a:xfrm>
          <a:prstGeom prst="rect">
            <a:avLst/>
          </a:prstGeom>
          <a:solidFill>
            <a:srgbClr val="FDBD28"/>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228600" lvl="0" marL="228600" marR="0" rtl="0" algn="l">
              <a:lnSpc>
                <a:spcPct val="100000"/>
              </a:lnSpc>
              <a:spcBef>
                <a:spcPts val="0"/>
              </a:spcBef>
              <a:spcAft>
                <a:spcPts val="0"/>
              </a:spcAft>
              <a:buClr>
                <a:srgbClr val="FFFFFF"/>
              </a:buClr>
              <a:buSzPts val="1200"/>
              <a:buFont typeface="Arial"/>
              <a:buAutoNum type="arabicPeriod"/>
            </a:pPr>
            <a:r>
              <a:rPr b="1" i="0" lang="pl-PL" sz="1200" u="none" cap="none" strike="noStrike">
                <a:solidFill>
                  <a:srgbClr val="FFFFFF"/>
                </a:solidFill>
                <a:latin typeface="Arial"/>
                <a:ea typeface="Arial"/>
                <a:cs typeface="Arial"/>
                <a:sym typeface="Arial"/>
              </a:rPr>
              <a:t>Reach</a:t>
            </a:r>
            <a:endParaRPr/>
          </a:p>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FFFFFF"/>
                </a:solidFill>
                <a:latin typeface="Arial"/>
                <a:ea typeface="Arial"/>
                <a:cs typeface="Arial"/>
                <a:sym typeface="Arial"/>
              </a:rPr>
              <a:t>Must: crossmedia measurment</a:t>
            </a:r>
            <a:endParaRPr/>
          </a:p>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FFFFFF"/>
                </a:solidFill>
                <a:latin typeface="Arial"/>
                <a:ea typeface="Arial"/>
                <a:cs typeface="Arial"/>
                <a:sym typeface="Arial"/>
              </a:rPr>
              <a:t>Tracking realnych osób, nie ekranów</a:t>
            </a:r>
            <a:endParaRPr/>
          </a:p>
        </p:txBody>
      </p:sp>
      <p:sp>
        <p:nvSpPr>
          <p:cNvPr id="1311" name="Google Shape;1311;p35"/>
          <p:cNvSpPr/>
          <p:nvPr/>
        </p:nvSpPr>
        <p:spPr>
          <a:xfrm>
            <a:off x="364765" y="4453163"/>
            <a:ext cx="1581010" cy="1155775"/>
          </a:xfrm>
          <a:prstGeom prst="rect">
            <a:avLst/>
          </a:prstGeom>
          <a:solidFill>
            <a:srgbClr val="FDBD28"/>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200"/>
              <a:buFont typeface="Arial"/>
              <a:buNone/>
            </a:pPr>
            <a:r>
              <a:rPr b="1" i="0" lang="pl-PL" sz="1200" u="none" cap="none" strike="noStrike">
                <a:solidFill>
                  <a:srgbClr val="FFFFFF"/>
                </a:solidFill>
                <a:latin typeface="Arial"/>
                <a:ea typeface="Arial"/>
                <a:cs typeface="Arial"/>
                <a:sym typeface="Arial"/>
              </a:rPr>
              <a:t>3. Share of voice</a:t>
            </a:r>
            <a:r>
              <a:rPr b="1" i="0" lang="pl-PL" sz="1100" u="none" cap="none" strike="noStrike">
                <a:solidFill>
                  <a:srgbClr val="FFFFFF"/>
                </a:solidFill>
                <a:latin typeface="Arial"/>
                <a:ea typeface="Arial"/>
                <a:cs typeface="Arial"/>
                <a:sym typeface="Arial"/>
              </a:rPr>
              <a:t> (offline) / SoS?</a:t>
            </a:r>
            <a:endParaRPr/>
          </a:p>
          <a:p>
            <a:pPr indent="0" lvl="0" marL="0" marR="0" rtl="0" algn="l">
              <a:lnSpc>
                <a:spcPct val="100000"/>
              </a:lnSpc>
              <a:spcBef>
                <a:spcPts val="0"/>
              </a:spcBef>
              <a:spcAft>
                <a:spcPts val="0"/>
              </a:spcAft>
              <a:buClr>
                <a:srgbClr val="FFFFFF"/>
              </a:buClr>
              <a:buSzPts val="1100"/>
              <a:buFont typeface="Arial"/>
              <a:buNone/>
            </a:pPr>
            <a:r>
              <a:rPr b="1" i="0" lang="pl-PL" sz="1100" u="none" cap="none" strike="noStrike">
                <a:solidFill>
                  <a:srgbClr val="FFFFFF"/>
                </a:solidFill>
                <a:latin typeface="Arial"/>
                <a:ea typeface="Arial"/>
                <a:cs typeface="Arial"/>
                <a:sym typeface="Arial"/>
              </a:rPr>
              <a:t>Brak wiarygodnego, kompletnego monitoringu działań digital</a:t>
            </a:r>
            <a:endParaRPr b="1" i="0" sz="1200" u="none" cap="none" strike="noStrike">
              <a:solidFill>
                <a:srgbClr val="FFFFFF"/>
              </a:solidFill>
              <a:latin typeface="Arial"/>
              <a:ea typeface="Arial"/>
              <a:cs typeface="Arial"/>
              <a:sym typeface="Arial"/>
            </a:endParaRPr>
          </a:p>
        </p:txBody>
      </p:sp>
      <p:sp>
        <p:nvSpPr>
          <p:cNvPr id="1312" name="Google Shape;1312;p35"/>
          <p:cNvSpPr/>
          <p:nvPr/>
        </p:nvSpPr>
        <p:spPr>
          <a:xfrm>
            <a:off x="1985466" y="4442271"/>
            <a:ext cx="1350132" cy="1145754"/>
          </a:xfrm>
          <a:prstGeom prst="rect">
            <a:avLst/>
          </a:prstGeom>
          <a:solidFill>
            <a:srgbClr val="FDBD28"/>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200"/>
              <a:buFont typeface="Arial"/>
              <a:buNone/>
            </a:pPr>
            <a:r>
              <a:rPr b="1" i="0" lang="pl-PL" sz="1200" u="none" cap="none" strike="noStrike">
                <a:solidFill>
                  <a:srgbClr val="FFFFFF"/>
                </a:solidFill>
                <a:latin typeface="Arial"/>
                <a:ea typeface="Arial"/>
                <a:cs typeface="Arial"/>
                <a:sym typeface="Arial"/>
              </a:rPr>
              <a:t>4. Marketing communication – share of sales (Net)</a:t>
            </a:r>
            <a:endParaRPr/>
          </a:p>
        </p:txBody>
      </p:sp>
      <p:sp>
        <p:nvSpPr>
          <p:cNvPr id="1313" name="Google Shape;1313;p35"/>
          <p:cNvSpPr/>
          <p:nvPr/>
        </p:nvSpPr>
        <p:spPr>
          <a:xfrm>
            <a:off x="814508" y="5602604"/>
            <a:ext cx="925417" cy="859316"/>
          </a:xfrm>
          <a:prstGeom prst="rect">
            <a:avLst/>
          </a:prstGeom>
          <a:solidFill>
            <a:srgbClr val="FDBD28"/>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Arial"/>
                <a:ea typeface="Arial"/>
                <a:cs typeface="Arial"/>
                <a:sym typeface="Arial"/>
              </a:rPr>
              <a:t>A&amp;M Invest</a:t>
            </a:r>
            <a:endParaRPr/>
          </a:p>
        </p:txBody>
      </p:sp>
      <p:pic>
        <p:nvPicPr>
          <p:cNvPr descr="Line arrow: Straight with solid fill" id="1314" name="Google Shape;1314;p35"/>
          <p:cNvPicPr preferRelativeResize="0"/>
          <p:nvPr>
            <p:ph idx="2" type="pic"/>
          </p:nvPr>
        </p:nvPicPr>
        <p:blipFill rotWithShape="1">
          <a:blip r:embed="rId4">
            <a:alphaModFix/>
          </a:blip>
          <a:srcRect b="10614" l="0" r="0" t="10614"/>
          <a:stretch/>
        </p:blipFill>
        <p:spPr>
          <a:xfrm>
            <a:off x="2035564" y="4130335"/>
            <a:ext cx="299032" cy="235624"/>
          </a:xfrm>
          <a:prstGeom prst="rect">
            <a:avLst/>
          </a:prstGeom>
          <a:solidFill>
            <a:schemeClr val="lt1"/>
          </a:solidFill>
          <a:ln>
            <a:noFill/>
          </a:ln>
        </p:spPr>
      </p:pic>
      <p:sp>
        <p:nvSpPr>
          <p:cNvPr id="1315" name="Google Shape;1315;p35"/>
          <p:cNvSpPr txBox="1"/>
          <p:nvPr/>
        </p:nvSpPr>
        <p:spPr>
          <a:xfrm>
            <a:off x="5621573" y="2400314"/>
            <a:ext cx="5732890" cy="26776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Zostają wszystkie wskaźniki, natomiast:</a:t>
            </a:r>
            <a:endParaRPr/>
          </a:p>
          <a:p>
            <a:pPr indent="-342900" lvl="0" marL="3429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(1) Reach – potrzeba crossmediowego podejścia, tracking na realnych osobch, nie ekranach</a:t>
            </a:r>
            <a:endParaRPr/>
          </a:p>
          <a:p>
            <a:pPr indent="-342900" lvl="0" marL="3429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(2) Average frequency – też z podejściem crossmediowym</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(3) Share of voice – brak wiarygodnego, kompletnego monitoringu działań digitalowych, Share of spend może być bardziej realnym wskaźnikiem</a:t>
            </a:r>
            <a:endParaRPr/>
          </a:p>
          <a:p>
            <a:pPr indent="-342900" lvl="0" marL="3429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(4) Marketing communication – share of sales – dodane „share of </a:t>
            </a:r>
            <a:r>
              <a:rPr b="0" i="0" lang="pl-PL" sz="1400" u="sng" cap="none" strike="noStrike">
                <a:solidFill>
                  <a:srgbClr val="000000"/>
                </a:solidFill>
                <a:latin typeface="Arial"/>
                <a:ea typeface="Arial"/>
                <a:cs typeface="Arial"/>
                <a:sym typeface="Arial"/>
              </a:rPr>
              <a:t>net</a:t>
            </a:r>
            <a:r>
              <a:rPr b="0" i="0" lang="pl-PL" sz="1400" u="none" cap="none" strike="noStrike">
                <a:solidFill>
                  <a:srgbClr val="000000"/>
                </a:solidFill>
                <a:latin typeface="Arial"/>
                <a:ea typeface="Arial"/>
                <a:cs typeface="Arial"/>
                <a:sym typeface="Arial"/>
              </a:rPr>
              <a:t> sales”</a:t>
            </a:r>
            <a:endParaRPr/>
          </a:p>
          <a:p>
            <a:pPr indent="-342900" lvl="0" marL="3429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(5) Marketing communication – long/short term – bez zmian</a:t>
            </a:r>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A&amp;M Invest – nowy wskaźnik</a:t>
            </a: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6" name="Google Shape;1316;p35"/>
          <p:cNvSpPr txBox="1"/>
          <p:nvPr/>
        </p:nvSpPr>
        <p:spPr>
          <a:xfrm>
            <a:off x="5621573" y="5281515"/>
            <a:ext cx="5326144" cy="9541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pl-PL" sz="1400" u="none" cap="none" strike="noStrike">
                <a:solidFill>
                  <a:srgbClr val="000000"/>
                </a:solidFill>
                <a:latin typeface="Arial"/>
                <a:ea typeface="Arial"/>
                <a:cs typeface="Arial"/>
                <a:sym typeface="Arial"/>
              </a:rPr>
              <a:t>Komentarze uczestników warsztatu</a:t>
            </a:r>
            <a:r>
              <a:rPr b="0" i="0" lang="pl-PL" sz="1400" u="none" cap="none" strike="noStrike">
                <a:solidFill>
                  <a:srgbClr val="000000"/>
                </a:solidFill>
                <a:latin typeface="Arial"/>
                <a:ea typeface="Arial"/>
                <a:cs typeface="Arial"/>
                <a:sym typeface="Arial"/>
              </a:rPr>
              <a:t>:Marketing communication long/short term wymaga definicji, Share of spend – bardziej realny wskaźnik, sprawdzi się tam, gdzie nie można uzyć Share of voice</a:t>
            </a:r>
            <a:endParaRPr/>
          </a:p>
        </p:txBody>
      </p:sp>
      <p:sp>
        <p:nvSpPr>
          <p:cNvPr id="1317" name="Google Shape;1317;p35"/>
          <p:cNvSpPr txBox="1"/>
          <p:nvPr/>
        </p:nvSpPr>
        <p:spPr>
          <a:xfrm>
            <a:off x="197522" y="6578828"/>
            <a:ext cx="2720569"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1" name="Shape 1321"/>
        <p:cNvGrpSpPr/>
        <p:nvPr/>
      </p:nvGrpSpPr>
      <p:grpSpPr>
        <a:xfrm>
          <a:off x="0" y="0"/>
          <a:ext cx="0" cy="0"/>
          <a:chOff x="0" y="0"/>
          <a:chExt cx="0" cy="0"/>
        </a:xfrm>
      </p:grpSpPr>
      <p:sp>
        <p:nvSpPr>
          <p:cNvPr id="1322" name="Google Shape;1322;p36"/>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II. Campaign Metrics</a:t>
            </a:r>
            <a:endParaRPr/>
          </a:p>
        </p:txBody>
      </p:sp>
      <p:pic>
        <p:nvPicPr>
          <p:cNvPr id="1323" name="Google Shape;1323;p36"/>
          <p:cNvPicPr preferRelativeResize="0"/>
          <p:nvPr/>
        </p:nvPicPr>
        <p:blipFill rotWithShape="1">
          <a:blip r:embed="rId3">
            <a:alphaModFix/>
          </a:blip>
          <a:srcRect b="0" l="0" r="0" t="0"/>
          <a:stretch/>
        </p:blipFill>
        <p:spPr>
          <a:xfrm>
            <a:off x="334352" y="2245068"/>
            <a:ext cx="2185823" cy="3241895"/>
          </a:xfrm>
          <a:prstGeom prst="rect">
            <a:avLst/>
          </a:prstGeom>
          <a:noFill/>
          <a:ln>
            <a:noFill/>
          </a:ln>
        </p:spPr>
      </p:pic>
      <p:pic>
        <p:nvPicPr>
          <p:cNvPr id="1324" name="Google Shape;1324;p36"/>
          <p:cNvPicPr preferRelativeResize="0"/>
          <p:nvPr/>
        </p:nvPicPr>
        <p:blipFill rotWithShape="1">
          <a:blip r:embed="rId4">
            <a:alphaModFix/>
          </a:blip>
          <a:srcRect b="0" l="0" r="0" t="0"/>
          <a:stretch/>
        </p:blipFill>
        <p:spPr>
          <a:xfrm>
            <a:off x="2520175" y="3323063"/>
            <a:ext cx="1081219" cy="1117877"/>
          </a:xfrm>
          <a:prstGeom prst="rect">
            <a:avLst/>
          </a:prstGeom>
          <a:noFill/>
          <a:ln>
            <a:noFill/>
          </a:ln>
        </p:spPr>
      </p:pic>
      <p:sp>
        <p:nvSpPr>
          <p:cNvPr id="1325" name="Google Shape;1325;p36"/>
          <p:cNvSpPr/>
          <p:nvPr/>
        </p:nvSpPr>
        <p:spPr>
          <a:xfrm>
            <a:off x="334352" y="5522286"/>
            <a:ext cx="1193364" cy="580844"/>
          </a:xfrm>
          <a:prstGeom prst="rect">
            <a:avLst/>
          </a:prstGeom>
          <a:solidFill>
            <a:srgbClr val="00B0F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CPM/CPC</a:t>
            </a:r>
            <a:br>
              <a:rPr b="0" i="0" lang="pl-PL" sz="1200" u="none" cap="none" strike="noStrike">
                <a:solidFill>
                  <a:srgbClr val="FFFFFF"/>
                </a:solidFill>
                <a:latin typeface="Arial"/>
                <a:ea typeface="Arial"/>
                <a:cs typeface="Arial"/>
                <a:sym typeface="Arial"/>
              </a:rPr>
            </a:br>
            <a:r>
              <a:rPr b="0" i="0" lang="pl-PL" sz="1200" u="none" cap="none" strike="noStrike">
                <a:solidFill>
                  <a:srgbClr val="FFFFFF"/>
                </a:solidFill>
                <a:latin typeface="Arial"/>
                <a:ea typeface="Arial"/>
                <a:cs typeface="Arial"/>
                <a:sym typeface="Arial"/>
              </a:rPr>
              <a:t>CPS/CPL/CPA</a:t>
            </a:r>
            <a:endParaRPr/>
          </a:p>
        </p:txBody>
      </p:sp>
      <p:sp>
        <p:nvSpPr>
          <p:cNvPr id="1326" name="Google Shape;1326;p36"/>
          <p:cNvSpPr/>
          <p:nvPr/>
        </p:nvSpPr>
        <p:spPr>
          <a:xfrm>
            <a:off x="2587951" y="2736711"/>
            <a:ext cx="1193364" cy="580844"/>
          </a:xfrm>
          <a:prstGeom prst="rect">
            <a:avLst/>
          </a:prstGeom>
          <a:solidFill>
            <a:srgbClr val="00B0F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Brand Lift </a:t>
            </a:r>
            <a:r>
              <a:rPr b="0" i="0" lang="pl-PL" sz="1200" u="sng" cap="none" strike="noStrike">
                <a:solidFill>
                  <a:srgbClr val="FFFFFF"/>
                </a:solidFill>
                <a:latin typeface="Arial"/>
                <a:ea typeface="Arial"/>
                <a:cs typeface="Arial"/>
                <a:sym typeface="Arial"/>
              </a:rPr>
              <a:t>Crossmediowy</a:t>
            </a:r>
            <a:endParaRPr/>
          </a:p>
        </p:txBody>
      </p:sp>
      <p:sp>
        <p:nvSpPr>
          <p:cNvPr id="1327" name="Google Shape;1327;p36"/>
          <p:cNvSpPr/>
          <p:nvPr/>
        </p:nvSpPr>
        <p:spPr>
          <a:xfrm>
            <a:off x="2587951" y="4535526"/>
            <a:ext cx="1013443" cy="951437"/>
          </a:xfrm>
          <a:prstGeom prst="rect">
            <a:avLst/>
          </a:prstGeom>
          <a:solidFill>
            <a:srgbClr val="1AAFE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Arial"/>
                <a:ea typeface="Arial"/>
                <a:cs typeface="Arial"/>
                <a:sym typeface="Arial"/>
              </a:rPr>
              <a:t>Efficiency metrics</a:t>
            </a:r>
            <a:endParaRPr/>
          </a:p>
        </p:txBody>
      </p:sp>
      <p:sp>
        <p:nvSpPr>
          <p:cNvPr id="1328" name="Google Shape;1328;p36"/>
          <p:cNvSpPr/>
          <p:nvPr/>
        </p:nvSpPr>
        <p:spPr>
          <a:xfrm>
            <a:off x="2778604" y="4055000"/>
            <a:ext cx="1081219" cy="385940"/>
          </a:xfrm>
          <a:prstGeom prst="rect">
            <a:avLst/>
          </a:prstGeom>
          <a:solidFill>
            <a:srgbClr val="1AAFE5"/>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Brand Awareness</a:t>
            </a:r>
            <a:endParaRPr/>
          </a:p>
        </p:txBody>
      </p:sp>
      <p:sp>
        <p:nvSpPr>
          <p:cNvPr id="1329" name="Google Shape;1329;p36"/>
          <p:cNvSpPr txBox="1"/>
          <p:nvPr/>
        </p:nvSpPr>
        <p:spPr>
          <a:xfrm>
            <a:off x="5996082" y="2517336"/>
            <a:ext cx="5383659" cy="160043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Zostają wszystkie wskaźniki, natomiast:</a:t>
            </a:r>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Wskaźniki pokrywają się z Brand Liftem, ale potrzebne jest podejście crossmediowe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Dodane wskaźniki CPM, CPC, CPS, CPL</a:t>
            </a:r>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Dodany wskaźnik Efficiency metrics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(16) Sender identification poszerzony o Brand awareness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0" name="Google Shape;1330;p36"/>
          <p:cNvSpPr txBox="1"/>
          <p:nvPr/>
        </p:nvSpPr>
        <p:spPr>
          <a:xfrm>
            <a:off x="5996082" y="5152954"/>
            <a:ext cx="5326144"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pl-PL" sz="1400" u="none" cap="none" strike="noStrike">
                <a:solidFill>
                  <a:srgbClr val="000000"/>
                </a:solidFill>
                <a:latin typeface="Arial"/>
                <a:ea typeface="Arial"/>
                <a:cs typeface="Arial"/>
                <a:sym typeface="Arial"/>
              </a:rPr>
              <a:t>Komentarze uczestników warsztatu</a:t>
            </a:r>
            <a:r>
              <a:rPr b="0" i="0" lang="pl-PL" sz="1400" u="none" cap="none" strike="noStrike">
                <a:solidFill>
                  <a:srgbClr val="000000"/>
                </a:solidFill>
                <a:latin typeface="Arial"/>
                <a:ea typeface="Arial"/>
                <a:cs typeface="Arial"/>
                <a:sym typeface="Arial"/>
              </a:rPr>
              <a:t>: Wskaźniki CPM, CPC, CPS, CPL wymagają definicji i ustalenia, czy mają stanowić porównanie do konkurencji czy do siebie samego w czasie </a:t>
            </a:r>
            <a:endParaRPr/>
          </a:p>
        </p:txBody>
      </p:sp>
      <p:sp>
        <p:nvSpPr>
          <p:cNvPr id="1331" name="Google Shape;1331;p36"/>
          <p:cNvSpPr txBox="1"/>
          <p:nvPr/>
        </p:nvSpPr>
        <p:spPr>
          <a:xfrm>
            <a:off x="197522" y="6578828"/>
            <a:ext cx="2720569"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5" name="Shape 1335"/>
        <p:cNvGrpSpPr/>
        <p:nvPr/>
      </p:nvGrpSpPr>
      <p:grpSpPr>
        <a:xfrm>
          <a:off x="0" y="0"/>
          <a:ext cx="0" cy="0"/>
          <a:chOff x="0" y="0"/>
          <a:chExt cx="0" cy="0"/>
        </a:xfrm>
      </p:grpSpPr>
      <p:sp>
        <p:nvSpPr>
          <p:cNvPr id="1336" name="Google Shape;1336;p37"/>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III. Digital Metrics</a:t>
            </a:r>
            <a:endParaRPr/>
          </a:p>
        </p:txBody>
      </p:sp>
      <p:grpSp>
        <p:nvGrpSpPr>
          <p:cNvPr id="1337" name="Google Shape;1337;p37"/>
          <p:cNvGrpSpPr/>
          <p:nvPr/>
        </p:nvGrpSpPr>
        <p:grpSpPr>
          <a:xfrm>
            <a:off x="310786" y="2388194"/>
            <a:ext cx="4224474" cy="4001590"/>
            <a:chOff x="248375" y="2101258"/>
            <a:chExt cx="4634818" cy="4534006"/>
          </a:xfrm>
        </p:grpSpPr>
        <p:pic>
          <p:nvPicPr>
            <p:cNvPr id="1338" name="Google Shape;1338;p37"/>
            <p:cNvPicPr preferRelativeResize="0"/>
            <p:nvPr/>
          </p:nvPicPr>
          <p:blipFill rotWithShape="1">
            <a:blip r:embed="rId3">
              <a:alphaModFix/>
            </a:blip>
            <a:srcRect b="0" l="2040" r="0" t="0"/>
            <a:stretch/>
          </p:blipFill>
          <p:spPr>
            <a:xfrm>
              <a:off x="248375" y="2101258"/>
              <a:ext cx="4634818" cy="3464690"/>
            </a:xfrm>
            <a:prstGeom prst="rect">
              <a:avLst/>
            </a:prstGeom>
            <a:noFill/>
            <a:ln>
              <a:noFill/>
            </a:ln>
          </p:spPr>
        </p:pic>
        <p:pic>
          <p:nvPicPr>
            <p:cNvPr id="1339" name="Google Shape;1339;p37"/>
            <p:cNvPicPr preferRelativeResize="0"/>
            <p:nvPr/>
          </p:nvPicPr>
          <p:blipFill rotWithShape="1">
            <a:blip r:embed="rId4">
              <a:alphaModFix/>
            </a:blip>
            <a:srcRect b="0" l="0" r="0" t="0"/>
            <a:stretch/>
          </p:blipFill>
          <p:spPr>
            <a:xfrm>
              <a:off x="2565784" y="5530655"/>
              <a:ext cx="1128623" cy="1104609"/>
            </a:xfrm>
            <a:prstGeom prst="rect">
              <a:avLst/>
            </a:prstGeom>
            <a:noFill/>
            <a:ln>
              <a:noFill/>
            </a:ln>
          </p:spPr>
        </p:pic>
      </p:grpSp>
      <p:sp>
        <p:nvSpPr>
          <p:cNvPr id="1340" name="Google Shape;1340;p37"/>
          <p:cNvSpPr/>
          <p:nvPr/>
        </p:nvSpPr>
        <p:spPr>
          <a:xfrm>
            <a:off x="2423023" y="2870742"/>
            <a:ext cx="907307" cy="521342"/>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Viewability</a:t>
            </a:r>
            <a:endParaRPr/>
          </a:p>
        </p:txBody>
      </p:sp>
      <p:sp>
        <p:nvSpPr>
          <p:cNvPr id="1341" name="Google Shape;1341;p37"/>
          <p:cNvSpPr/>
          <p:nvPr/>
        </p:nvSpPr>
        <p:spPr>
          <a:xfrm>
            <a:off x="3352739" y="2894204"/>
            <a:ext cx="1530454" cy="474418"/>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 social media (i.e. engagement rate)</a:t>
            </a:r>
            <a:endParaRPr/>
          </a:p>
        </p:txBody>
      </p:sp>
      <p:sp>
        <p:nvSpPr>
          <p:cNvPr id="1342" name="Google Shape;1342;p37"/>
          <p:cNvSpPr/>
          <p:nvPr/>
        </p:nvSpPr>
        <p:spPr>
          <a:xfrm>
            <a:off x="310786" y="3741095"/>
            <a:ext cx="855131" cy="475327"/>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Engaged sessions</a:t>
            </a:r>
            <a:endParaRPr/>
          </a:p>
        </p:txBody>
      </p:sp>
      <p:sp>
        <p:nvSpPr>
          <p:cNvPr id="1343" name="Google Shape;1343;p37"/>
          <p:cNvSpPr/>
          <p:nvPr/>
        </p:nvSpPr>
        <p:spPr>
          <a:xfrm>
            <a:off x="2423023" y="2259038"/>
            <a:ext cx="1624999" cy="572827"/>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Reach/VA/Attention</a:t>
            </a:r>
            <a:br>
              <a:rPr b="0" i="0" lang="pl-PL" sz="1200" u="none" cap="none" strike="noStrike">
                <a:solidFill>
                  <a:srgbClr val="FFFFFF"/>
                </a:solidFill>
                <a:latin typeface="Arial"/>
                <a:ea typeface="Arial"/>
                <a:cs typeface="Arial"/>
                <a:sym typeface="Arial"/>
              </a:rPr>
            </a:br>
            <a:r>
              <a:rPr b="0" i="0" lang="pl-PL" sz="1200" u="none" cap="none" strike="noStrike">
                <a:solidFill>
                  <a:srgbClr val="FFFFFF"/>
                </a:solidFill>
                <a:latin typeface="Arial"/>
                <a:ea typeface="Arial"/>
                <a:cs typeface="Arial"/>
                <a:sym typeface="Arial"/>
              </a:rPr>
              <a:t>Creatives KPI</a:t>
            </a:r>
            <a:endParaRPr/>
          </a:p>
        </p:txBody>
      </p:sp>
      <p:sp>
        <p:nvSpPr>
          <p:cNvPr id="1344" name="Google Shape;1344;p37"/>
          <p:cNvSpPr/>
          <p:nvPr/>
        </p:nvSpPr>
        <p:spPr>
          <a:xfrm>
            <a:off x="310786" y="4216422"/>
            <a:ext cx="855131" cy="265993"/>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Fraudy</a:t>
            </a:r>
            <a:endParaRPr/>
          </a:p>
        </p:txBody>
      </p:sp>
      <p:sp>
        <p:nvSpPr>
          <p:cNvPr id="1345" name="Google Shape;1345;p37"/>
          <p:cNvSpPr/>
          <p:nvPr/>
        </p:nvSpPr>
        <p:spPr>
          <a:xfrm>
            <a:off x="2822136" y="5003515"/>
            <a:ext cx="1061206" cy="411371"/>
          </a:xfrm>
          <a:prstGeom prst="rect">
            <a:avLst/>
          </a:prstGeom>
          <a:solidFill>
            <a:srgbClr val="51833F"/>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pl-PL" sz="1100" u="none" cap="none" strike="noStrike">
                <a:solidFill>
                  <a:srgbClr val="FFFFFF"/>
                </a:solidFill>
                <a:latin typeface="Arial"/>
                <a:ea typeface="Arial"/>
                <a:cs typeface="Arial"/>
                <a:sym typeface="Arial"/>
              </a:rPr>
              <a:t>Time spent on site</a:t>
            </a:r>
            <a:endParaRPr/>
          </a:p>
        </p:txBody>
      </p:sp>
      <p:sp>
        <p:nvSpPr>
          <p:cNvPr id="1346" name="Google Shape;1346;p37"/>
          <p:cNvSpPr txBox="1"/>
          <p:nvPr/>
        </p:nvSpPr>
        <p:spPr>
          <a:xfrm>
            <a:off x="6257620" y="2259038"/>
            <a:ext cx="5321842" cy="24622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Digital metric są trudne do zdefiniowania, ponieważ kategoria jest szeroka. Model szwedzki zakładał bardziej ruch organiczny, a w polskim modelu warto go połączyć z ruchem płatnym. Zmiany wzgledem oryginału:</a:t>
            </a:r>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Reach/VA/Attention/Creatives KPI + Viewability + social media metric, np. engagement rate – nowe wskaźniki</a:t>
            </a:r>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(12)Content interest poszerzony o Time spent on site</a:t>
            </a:r>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(6)Increase in number of visits zmienione na Engaged sessions i Fraudy</a:t>
            </a:r>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(9)Registrations, (10)Downloads i (11) Requests for quotation zagregowane w jeden wskaźnik – Number of target actions</a:t>
            </a:r>
            <a:endParaRPr/>
          </a:p>
        </p:txBody>
      </p:sp>
      <p:sp>
        <p:nvSpPr>
          <p:cNvPr id="1347" name="Google Shape;1347;p37"/>
          <p:cNvSpPr txBox="1"/>
          <p:nvPr/>
        </p:nvSpPr>
        <p:spPr>
          <a:xfrm>
            <a:off x="6253318" y="5018923"/>
            <a:ext cx="5326144" cy="116955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pl-PL" sz="1400" u="none" cap="none" strike="noStrike">
                <a:solidFill>
                  <a:srgbClr val="000000"/>
                </a:solidFill>
                <a:latin typeface="Arial"/>
                <a:ea typeface="Arial"/>
                <a:cs typeface="Arial"/>
                <a:sym typeface="Arial"/>
              </a:rPr>
              <a:t>Komentarze uczestników warsztatu</a:t>
            </a:r>
            <a:r>
              <a:rPr b="0" i="0" lang="pl-PL" sz="1400" u="none" cap="none" strike="noStrike">
                <a:solidFill>
                  <a:srgbClr val="000000"/>
                </a:solidFill>
                <a:latin typeface="Arial"/>
                <a:ea typeface="Arial"/>
                <a:cs typeface="Arial"/>
                <a:sym typeface="Arial"/>
              </a:rPr>
              <a:t>: problem z umiejscownieniem (8) Opening rate, Engagement rate i Viewability – czy te wskaźniki nie powinny znajdować się w Campaign Metrics? Co w przypadku aplikacji – czy można zastosować te same KPI’e?</a:t>
            </a:r>
            <a:endParaRPr/>
          </a:p>
        </p:txBody>
      </p:sp>
      <p:sp>
        <p:nvSpPr>
          <p:cNvPr id="1348" name="Google Shape;1348;p37"/>
          <p:cNvSpPr txBox="1"/>
          <p:nvPr/>
        </p:nvSpPr>
        <p:spPr>
          <a:xfrm>
            <a:off x="197522" y="6578828"/>
            <a:ext cx="2720569"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2" name="Shape 1352"/>
        <p:cNvGrpSpPr/>
        <p:nvPr/>
      </p:nvGrpSpPr>
      <p:grpSpPr>
        <a:xfrm>
          <a:off x="0" y="0"/>
          <a:ext cx="0" cy="0"/>
          <a:chOff x="0" y="0"/>
          <a:chExt cx="0" cy="0"/>
        </a:xfrm>
      </p:grpSpPr>
      <p:sp>
        <p:nvSpPr>
          <p:cNvPr id="1353" name="Google Shape;1353;p38"/>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IV. Brand Metrics</a:t>
            </a:r>
            <a:endParaRPr/>
          </a:p>
        </p:txBody>
      </p:sp>
      <p:grpSp>
        <p:nvGrpSpPr>
          <p:cNvPr id="1354" name="Google Shape;1354;p38"/>
          <p:cNvGrpSpPr/>
          <p:nvPr/>
        </p:nvGrpSpPr>
        <p:grpSpPr>
          <a:xfrm>
            <a:off x="1119205" y="2430557"/>
            <a:ext cx="3032386" cy="3128196"/>
            <a:chOff x="203130" y="2630311"/>
            <a:chExt cx="3032386" cy="3128196"/>
          </a:xfrm>
        </p:grpSpPr>
        <p:pic>
          <p:nvPicPr>
            <p:cNvPr id="1355" name="Google Shape;1355;p38"/>
            <p:cNvPicPr preferRelativeResize="0"/>
            <p:nvPr/>
          </p:nvPicPr>
          <p:blipFill rotWithShape="1">
            <a:blip r:embed="rId3">
              <a:alphaModFix/>
            </a:blip>
            <a:srcRect b="0" l="0" r="0" t="0"/>
            <a:stretch/>
          </p:blipFill>
          <p:spPr>
            <a:xfrm>
              <a:off x="203130" y="2630311"/>
              <a:ext cx="2066346" cy="3093994"/>
            </a:xfrm>
            <a:prstGeom prst="rect">
              <a:avLst/>
            </a:prstGeom>
            <a:noFill/>
            <a:ln>
              <a:noFill/>
            </a:ln>
          </p:spPr>
        </p:pic>
        <p:pic>
          <p:nvPicPr>
            <p:cNvPr id="1356" name="Google Shape;1356;p38"/>
            <p:cNvPicPr preferRelativeResize="0"/>
            <p:nvPr/>
          </p:nvPicPr>
          <p:blipFill rotWithShape="1">
            <a:blip r:embed="rId4">
              <a:alphaModFix/>
            </a:blip>
            <a:srcRect b="0" l="0" r="0" t="0"/>
            <a:stretch/>
          </p:blipFill>
          <p:spPr>
            <a:xfrm>
              <a:off x="2212708" y="3713449"/>
              <a:ext cx="1022808" cy="2045058"/>
            </a:xfrm>
            <a:prstGeom prst="rect">
              <a:avLst/>
            </a:prstGeom>
            <a:noFill/>
            <a:ln>
              <a:noFill/>
            </a:ln>
          </p:spPr>
        </p:pic>
      </p:grpSp>
      <p:sp>
        <p:nvSpPr>
          <p:cNvPr id="1357" name="Google Shape;1357;p38"/>
          <p:cNvSpPr/>
          <p:nvPr/>
        </p:nvSpPr>
        <p:spPr>
          <a:xfrm>
            <a:off x="105517" y="3569582"/>
            <a:ext cx="1022808" cy="407972"/>
          </a:xfrm>
          <a:prstGeom prst="rect">
            <a:avLst/>
          </a:prstGeom>
          <a:solidFill>
            <a:srgbClr val="65449B"/>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rPr b="0" i="0" lang="pl-PL" sz="1050" u="none" cap="none" strike="noStrike">
                <a:solidFill>
                  <a:srgbClr val="FFFFFF"/>
                </a:solidFill>
                <a:latin typeface="Arial"/>
                <a:ea typeface="Arial"/>
                <a:cs typeface="Arial"/>
                <a:sym typeface="Arial"/>
              </a:rPr>
              <a:t>Consideration</a:t>
            </a:r>
            <a:endParaRPr/>
          </a:p>
        </p:txBody>
      </p:sp>
      <p:sp>
        <p:nvSpPr>
          <p:cNvPr id="1358" name="Google Shape;1358;p38"/>
          <p:cNvSpPr/>
          <p:nvPr/>
        </p:nvSpPr>
        <p:spPr>
          <a:xfrm>
            <a:off x="96397" y="4053066"/>
            <a:ext cx="1022808" cy="407972"/>
          </a:xfrm>
          <a:prstGeom prst="rect">
            <a:avLst/>
          </a:prstGeom>
          <a:solidFill>
            <a:srgbClr val="65449B"/>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rPr b="0" i="0" lang="pl-PL" sz="1050" u="none" cap="none" strike="noStrike">
                <a:solidFill>
                  <a:srgbClr val="FFFFFF"/>
                </a:solidFill>
                <a:latin typeface="Arial"/>
                <a:ea typeface="Arial"/>
                <a:cs typeface="Arial"/>
                <a:sym typeface="Arial"/>
              </a:rPr>
              <a:t>Preferance</a:t>
            </a:r>
            <a:endParaRPr/>
          </a:p>
        </p:txBody>
      </p:sp>
      <p:sp>
        <p:nvSpPr>
          <p:cNvPr id="1359" name="Google Shape;1359;p38"/>
          <p:cNvSpPr/>
          <p:nvPr/>
        </p:nvSpPr>
        <p:spPr>
          <a:xfrm>
            <a:off x="179104" y="4507608"/>
            <a:ext cx="875634" cy="485186"/>
          </a:xfrm>
          <a:prstGeom prst="rect">
            <a:avLst/>
          </a:prstGeom>
          <a:solidFill>
            <a:srgbClr val="65449B"/>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rPr b="0" i="0" lang="pl-PL" sz="1050" u="none" cap="none" strike="noStrike">
                <a:solidFill>
                  <a:srgbClr val="FFFFFF"/>
                </a:solidFill>
                <a:latin typeface="Arial"/>
                <a:ea typeface="Arial"/>
                <a:cs typeface="Arial"/>
                <a:sym typeface="Arial"/>
              </a:rPr>
              <a:t>Brand Advocacy</a:t>
            </a:r>
            <a:endParaRPr/>
          </a:p>
        </p:txBody>
      </p:sp>
      <p:sp>
        <p:nvSpPr>
          <p:cNvPr id="1360" name="Google Shape;1360;p38"/>
          <p:cNvSpPr/>
          <p:nvPr/>
        </p:nvSpPr>
        <p:spPr>
          <a:xfrm>
            <a:off x="1151685" y="4797976"/>
            <a:ext cx="972309" cy="672715"/>
          </a:xfrm>
          <a:prstGeom prst="rect">
            <a:avLst/>
          </a:prstGeom>
          <a:solidFill>
            <a:srgbClr val="65449B"/>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pl-PL" sz="1100" u="none" cap="none" strike="noStrike">
                <a:solidFill>
                  <a:srgbClr val="FFFFFF"/>
                </a:solidFill>
                <a:latin typeface="Arial"/>
                <a:ea typeface="Arial"/>
                <a:cs typeface="Arial"/>
                <a:sym typeface="Arial"/>
              </a:rPr>
              <a:t>Trust/</a:t>
            </a:r>
            <a:endParaRPr/>
          </a:p>
          <a:p>
            <a:pPr indent="0" lvl="0" marL="0" marR="0" rtl="0" algn="ctr">
              <a:lnSpc>
                <a:spcPct val="100000"/>
              </a:lnSpc>
              <a:spcBef>
                <a:spcPts val="0"/>
              </a:spcBef>
              <a:spcAft>
                <a:spcPts val="0"/>
              </a:spcAft>
              <a:buClr>
                <a:srgbClr val="000000"/>
              </a:buClr>
              <a:buSzPts val="1100"/>
              <a:buFont typeface="Arial"/>
              <a:buNone/>
            </a:pPr>
            <a:r>
              <a:rPr b="0" i="0" lang="pl-PL" sz="1100" u="none" cap="none" strike="noStrike">
                <a:solidFill>
                  <a:srgbClr val="FFFFFF"/>
                </a:solidFill>
                <a:latin typeface="Arial"/>
                <a:ea typeface="Arial"/>
                <a:cs typeface="Arial"/>
                <a:sym typeface="Arial"/>
              </a:rPr>
              <a:t>Credibilty</a:t>
            </a:r>
            <a:endParaRPr/>
          </a:p>
        </p:txBody>
      </p:sp>
      <p:sp>
        <p:nvSpPr>
          <p:cNvPr id="1361" name="Google Shape;1361;p38"/>
          <p:cNvSpPr/>
          <p:nvPr/>
        </p:nvSpPr>
        <p:spPr>
          <a:xfrm>
            <a:off x="2190139" y="3994344"/>
            <a:ext cx="863600" cy="279400"/>
          </a:xfrm>
          <a:prstGeom prst="rect">
            <a:avLst/>
          </a:prstGeom>
          <a:solidFill>
            <a:srgbClr val="65449B"/>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rPr b="0" i="0" lang="pl-PL" sz="1050" u="none" cap="none" strike="noStrike">
                <a:solidFill>
                  <a:srgbClr val="FFFFFF"/>
                </a:solidFill>
                <a:latin typeface="Arial"/>
                <a:ea typeface="Arial"/>
                <a:cs typeface="Arial"/>
                <a:sym typeface="Arial"/>
              </a:rPr>
              <a:t>Superiority</a:t>
            </a:r>
            <a:endParaRPr/>
          </a:p>
        </p:txBody>
      </p:sp>
      <p:sp>
        <p:nvSpPr>
          <p:cNvPr id="1362" name="Google Shape;1362;p38"/>
          <p:cNvSpPr/>
          <p:nvPr/>
        </p:nvSpPr>
        <p:spPr>
          <a:xfrm>
            <a:off x="366463" y="2688924"/>
            <a:ext cx="761862" cy="358377"/>
          </a:xfrm>
          <a:prstGeom prst="rect">
            <a:avLst/>
          </a:prstGeom>
          <a:solidFill>
            <a:srgbClr val="65449B"/>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pl-PL" sz="1100" u="none" cap="none" strike="noStrike">
                <a:solidFill>
                  <a:srgbClr val="FFFFFF"/>
                </a:solidFill>
                <a:latin typeface="Arial"/>
                <a:ea typeface="Arial"/>
                <a:cs typeface="Arial"/>
                <a:sym typeface="Arial"/>
              </a:rPr>
              <a:t>In geo?</a:t>
            </a:r>
            <a:endParaRPr/>
          </a:p>
        </p:txBody>
      </p:sp>
      <p:sp>
        <p:nvSpPr>
          <p:cNvPr id="1363" name="Google Shape;1363;p38"/>
          <p:cNvSpPr txBox="1"/>
          <p:nvPr/>
        </p:nvSpPr>
        <p:spPr>
          <a:xfrm>
            <a:off x="5876014" y="2369489"/>
            <a:ext cx="5398936" cy="18158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Potrzebne jest tutaj spojrzenie funnelowe:</a:t>
            </a:r>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(19) Awarness można rozszerzyć o Consideration i Preference</a:t>
            </a:r>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(22) Trust powinno być rozszerzone o Credibility</a:t>
            </a:r>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(21)Brand liking jest bardziej uniwersalny, działa na wszystkie kategorie, więc powinien być stosowany zamiast Brand advocacy</a:t>
            </a:r>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In geo – bardziej narzędzie do targetowania niż metryka, ale jest potrzebny jako guideline, by traffic pochodził z odpowiedniego miejsca</a:t>
            </a:r>
            <a:endParaRPr/>
          </a:p>
        </p:txBody>
      </p:sp>
      <p:cxnSp>
        <p:nvCxnSpPr>
          <p:cNvPr id="1364" name="Google Shape;1364;p38"/>
          <p:cNvCxnSpPr/>
          <p:nvPr/>
        </p:nvCxnSpPr>
        <p:spPr>
          <a:xfrm>
            <a:off x="238539" y="4536550"/>
            <a:ext cx="816199" cy="456244"/>
          </a:xfrm>
          <a:prstGeom prst="straightConnector1">
            <a:avLst/>
          </a:prstGeom>
          <a:noFill/>
          <a:ln cap="flat" cmpd="sng" w="28575">
            <a:solidFill>
              <a:srgbClr val="FF0000"/>
            </a:solidFill>
            <a:prstDash val="solid"/>
            <a:round/>
            <a:headEnd len="sm" w="sm" type="none"/>
            <a:tailEnd len="sm" w="sm" type="none"/>
          </a:ln>
        </p:spPr>
      </p:cxnSp>
      <p:cxnSp>
        <p:nvCxnSpPr>
          <p:cNvPr id="1365" name="Google Shape;1365;p38"/>
          <p:cNvCxnSpPr/>
          <p:nvPr/>
        </p:nvCxnSpPr>
        <p:spPr>
          <a:xfrm>
            <a:off x="390938" y="2694046"/>
            <a:ext cx="728267" cy="353255"/>
          </a:xfrm>
          <a:prstGeom prst="straightConnector1">
            <a:avLst/>
          </a:prstGeom>
          <a:noFill/>
          <a:ln cap="flat" cmpd="sng" w="28575">
            <a:solidFill>
              <a:srgbClr val="FF0000"/>
            </a:solidFill>
            <a:prstDash val="solid"/>
            <a:round/>
            <a:headEnd len="sm" w="sm" type="none"/>
            <a:tailEnd len="sm" w="sm" type="none"/>
          </a:ln>
        </p:spPr>
      </p:cxnSp>
      <p:sp>
        <p:nvSpPr>
          <p:cNvPr id="1366" name="Google Shape;1366;p38"/>
          <p:cNvSpPr txBox="1"/>
          <p:nvPr/>
        </p:nvSpPr>
        <p:spPr>
          <a:xfrm>
            <a:off x="5876014" y="4637184"/>
            <a:ext cx="5326144"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pl-PL" sz="1400" u="none" cap="none" strike="noStrike">
                <a:solidFill>
                  <a:srgbClr val="000000"/>
                </a:solidFill>
                <a:latin typeface="Arial"/>
                <a:ea typeface="Arial"/>
                <a:cs typeface="Arial"/>
                <a:sym typeface="Arial"/>
              </a:rPr>
              <a:t>Komentarze uczestników warsztatu</a:t>
            </a:r>
            <a:r>
              <a:rPr b="0" i="0" lang="pl-PL" sz="1400" u="none" cap="none" strike="noStrike">
                <a:solidFill>
                  <a:srgbClr val="000000"/>
                </a:solidFill>
                <a:latin typeface="Arial"/>
                <a:ea typeface="Arial"/>
                <a:cs typeface="Arial"/>
                <a:sym typeface="Arial"/>
              </a:rPr>
              <a:t>:Uniwersalne podejście, ale czy wszystkie branże korzystają jeszcze z funnelu?</a:t>
            </a:r>
            <a:endParaRPr/>
          </a:p>
        </p:txBody>
      </p:sp>
      <p:sp>
        <p:nvSpPr>
          <p:cNvPr id="1367" name="Google Shape;1367;p38"/>
          <p:cNvSpPr txBox="1"/>
          <p:nvPr/>
        </p:nvSpPr>
        <p:spPr>
          <a:xfrm>
            <a:off x="197522" y="6578828"/>
            <a:ext cx="2720569"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1" name="Shape 1371"/>
        <p:cNvGrpSpPr/>
        <p:nvPr/>
      </p:nvGrpSpPr>
      <p:grpSpPr>
        <a:xfrm>
          <a:off x="0" y="0"/>
          <a:ext cx="0" cy="0"/>
          <a:chOff x="0" y="0"/>
          <a:chExt cx="0" cy="0"/>
        </a:xfrm>
      </p:grpSpPr>
      <p:sp>
        <p:nvSpPr>
          <p:cNvPr id="1372" name="Google Shape;1372;p39"/>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V. Business Metrics</a:t>
            </a:r>
            <a:endParaRPr/>
          </a:p>
        </p:txBody>
      </p:sp>
      <p:pic>
        <p:nvPicPr>
          <p:cNvPr id="1373" name="Google Shape;1373;p39"/>
          <p:cNvPicPr preferRelativeResize="0"/>
          <p:nvPr/>
        </p:nvPicPr>
        <p:blipFill rotWithShape="1">
          <a:blip r:embed="rId3">
            <a:alphaModFix/>
          </a:blip>
          <a:srcRect b="0" l="0" r="0" t="0"/>
          <a:stretch/>
        </p:blipFill>
        <p:spPr>
          <a:xfrm>
            <a:off x="142826" y="2152913"/>
            <a:ext cx="3255612" cy="3199673"/>
          </a:xfrm>
          <a:prstGeom prst="rect">
            <a:avLst/>
          </a:prstGeom>
          <a:noFill/>
          <a:ln>
            <a:noFill/>
          </a:ln>
        </p:spPr>
      </p:pic>
      <p:pic>
        <p:nvPicPr>
          <p:cNvPr id="1374" name="Google Shape;1374;p39"/>
          <p:cNvPicPr preferRelativeResize="0"/>
          <p:nvPr/>
        </p:nvPicPr>
        <p:blipFill rotWithShape="1">
          <a:blip r:embed="rId4">
            <a:alphaModFix/>
          </a:blip>
          <a:srcRect b="0" l="0" r="0" t="0"/>
          <a:stretch/>
        </p:blipFill>
        <p:spPr>
          <a:xfrm>
            <a:off x="232036" y="5306254"/>
            <a:ext cx="1028052" cy="1017114"/>
          </a:xfrm>
          <a:prstGeom prst="rect">
            <a:avLst/>
          </a:prstGeom>
          <a:noFill/>
          <a:ln>
            <a:noFill/>
          </a:ln>
        </p:spPr>
      </p:pic>
      <p:sp>
        <p:nvSpPr>
          <p:cNvPr id="1375" name="Google Shape;1375;p39"/>
          <p:cNvSpPr/>
          <p:nvPr/>
        </p:nvSpPr>
        <p:spPr>
          <a:xfrm>
            <a:off x="2295912" y="2362856"/>
            <a:ext cx="1404021" cy="769436"/>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25. Sales revenue/Margin</a:t>
            </a:r>
            <a:endParaRPr/>
          </a:p>
        </p:txBody>
      </p:sp>
      <p:sp>
        <p:nvSpPr>
          <p:cNvPr id="1376" name="Google Shape;1376;p39"/>
          <p:cNvSpPr/>
          <p:nvPr/>
        </p:nvSpPr>
        <p:spPr>
          <a:xfrm>
            <a:off x="217161" y="3421790"/>
            <a:ext cx="1028052" cy="769436"/>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FFFFFF"/>
                </a:solidFill>
                <a:latin typeface="Arial"/>
                <a:ea typeface="Arial"/>
                <a:cs typeface="Arial"/>
                <a:sym typeface="Arial"/>
              </a:rPr>
              <a:t>26. Market share – value/volume</a:t>
            </a:r>
            <a:endParaRPr/>
          </a:p>
        </p:txBody>
      </p:sp>
      <p:sp>
        <p:nvSpPr>
          <p:cNvPr id="1377" name="Google Shape;1377;p39"/>
          <p:cNvSpPr/>
          <p:nvPr/>
        </p:nvSpPr>
        <p:spPr>
          <a:xfrm>
            <a:off x="2324817" y="3368031"/>
            <a:ext cx="1404022" cy="769436"/>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28. Success to convert, physical availability </a:t>
            </a:r>
            <a:endParaRPr/>
          </a:p>
        </p:txBody>
      </p:sp>
      <p:sp>
        <p:nvSpPr>
          <p:cNvPr id="1378" name="Google Shape;1378;p39"/>
          <p:cNvSpPr/>
          <p:nvPr/>
        </p:nvSpPr>
        <p:spPr>
          <a:xfrm>
            <a:off x="1318318" y="3368031"/>
            <a:ext cx="970156" cy="769436"/>
          </a:xfrm>
          <a:prstGeom prst="rect">
            <a:avLst/>
          </a:prstGeom>
          <a:solidFill>
            <a:srgbClr val="C32025"/>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27. # of new/active consumers</a:t>
            </a:r>
            <a:endParaRPr/>
          </a:p>
        </p:txBody>
      </p:sp>
      <p:sp>
        <p:nvSpPr>
          <p:cNvPr id="1379" name="Google Shape;1379;p39"/>
          <p:cNvSpPr/>
          <p:nvPr/>
        </p:nvSpPr>
        <p:spPr>
          <a:xfrm>
            <a:off x="44187" y="4259211"/>
            <a:ext cx="1293859" cy="1007401"/>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FFFFFF"/>
                </a:solidFill>
                <a:latin typeface="Arial"/>
                <a:ea typeface="Arial"/>
                <a:cs typeface="Arial"/>
                <a:sym typeface="Arial"/>
              </a:rPr>
              <a:t>29. Avr. Revenue per customer /purchase/ repurchase frequency/CLV</a:t>
            </a:r>
            <a:endParaRPr/>
          </a:p>
        </p:txBody>
      </p:sp>
      <p:sp>
        <p:nvSpPr>
          <p:cNvPr id="1380" name="Google Shape;1380;p39"/>
          <p:cNvSpPr/>
          <p:nvPr/>
        </p:nvSpPr>
        <p:spPr>
          <a:xfrm>
            <a:off x="1340190" y="4318534"/>
            <a:ext cx="1028052" cy="769436"/>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30. Net Contribution/ROI</a:t>
            </a:r>
            <a:endParaRPr/>
          </a:p>
        </p:txBody>
      </p:sp>
      <p:sp>
        <p:nvSpPr>
          <p:cNvPr id="1381" name="Google Shape;1381;p39"/>
          <p:cNvSpPr/>
          <p:nvPr/>
        </p:nvSpPr>
        <p:spPr>
          <a:xfrm>
            <a:off x="2367150" y="4373206"/>
            <a:ext cx="1404022" cy="769436"/>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31. Price development – declaration vs behaviour?</a:t>
            </a:r>
            <a:endParaRPr/>
          </a:p>
        </p:txBody>
      </p:sp>
      <p:sp>
        <p:nvSpPr>
          <p:cNvPr id="1382" name="Google Shape;1382;p39"/>
          <p:cNvSpPr/>
          <p:nvPr/>
        </p:nvSpPr>
        <p:spPr>
          <a:xfrm>
            <a:off x="1245213" y="5375236"/>
            <a:ext cx="1002637" cy="590188"/>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33. Churn</a:t>
            </a:r>
            <a:endParaRPr/>
          </a:p>
        </p:txBody>
      </p:sp>
      <p:sp>
        <p:nvSpPr>
          <p:cNvPr id="1383" name="Google Shape;1383;p39"/>
          <p:cNvSpPr txBox="1"/>
          <p:nvPr/>
        </p:nvSpPr>
        <p:spPr>
          <a:xfrm>
            <a:off x="5676404" y="2350682"/>
            <a:ext cx="5694265" cy="26776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Obszar obejmuje więcej metryk w modelu szwedzkim: </a:t>
            </a:r>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(25) Sales revenue został poszerzony o Sales margin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(26) Market share został poszerzony o volume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Na (32) Brand Penetration składają się: </a:t>
            </a:r>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	(27) Number of new/active consumers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	(28) Success to convert i physical availability – nowy KPI 	zamiast Purchase process interactions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	(33) Churn – wskaźnik przeniesiony z Relationship metrics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(29) Average revenue per customer/purchase został poszerzony o repurchase frequency(poprzednio w 33 w kategorii Relationship metrics /CLV</a:t>
            </a:r>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(30) ROI został wzbogacony o Net contribution</a:t>
            </a:r>
            <a:endParaRPr b="0" i="0" sz="1400" u="none" cap="none" strike="noStrike">
              <a:solidFill>
                <a:srgbClr val="000000"/>
              </a:solidFill>
              <a:latin typeface="Arial"/>
              <a:ea typeface="Arial"/>
              <a:cs typeface="Arial"/>
              <a:sym typeface="Arial"/>
            </a:endParaRPr>
          </a:p>
        </p:txBody>
      </p:sp>
      <p:sp>
        <p:nvSpPr>
          <p:cNvPr id="1384" name="Google Shape;1384;p39"/>
          <p:cNvSpPr txBox="1"/>
          <p:nvPr/>
        </p:nvSpPr>
        <p:spPr>
          <a:xfrm>
            <a:off x="5676404" y="5236589"/>
            <a:ext cx="5326144"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pl-PL" sz="1400" u="none" cap="none" strike="noStrike">
                <a:solidFill>
                  <a:srgbClr val="000000"/>
                </a:solidFill>
                <a:latin typeface="Arial"/>
                <a:ea typeface="Arial"/>
                <a:cs typeface="Arial"/>
                <a:sym typeface="Arial"/>
              </a:rPr>
              <a:t>Komentarze uczestników warsztatu</a:t>
            </a:r>
            <a:r>
              <a:rPr b="0" i="0" lang="pl-PL" sz="1400" u="none" cap="none" strike="noStrike">
                <a:solidFill>
                  <a:srgbClr val="000000"/>
                </a:solidFill>
                <a:latin typeface="Arial"/>
                <a:ea typeface="Arial"/>
                <a:cs typeface="Arial"/>
                <a:sym typeface="Arial"/>
              </a:rPr>
              <a:t>: Success to convert wymaga dopracowania i zdefiniowania; Brand penetration – do zdefiniowania, może mylić się z Market share.</a:t>
            </a:r>
            <a:endParaRPr/>
          </a:p>
        </p:txBody>
      </p:sp>
      <p:sp>
        <p:nvSpPr>
          <p:cNvPr id="1385" name="Google Shape;1385;p39"/>
          <p:cNvSpPr txBox="1"/>
          <p:nvPr/>
        </p:nvSpPr>
        <p:spPr>
          <a:xfrm>
            <a:off x="197522" y="6578828"/>
            <a:ext cx="2720569"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9" name="Shape 1389"/>
        <p:cNvGrpSpPr/>
        <p:nvPr/>
      </p:nvGrpSpPr>
      <p:grpSpPr>
        <a:xfrm>
          <a:off x="0" y="0"/>
          <a:ext cx="0" cy="0"/>
          <a:chOff x="0" y="0"/>
          <a:chExt cx="0" cy="0"/>
        </a:xfrm>
      </p:grpSpPr>
      <p:sp>
        <p:nvSpPr>
          <p:cNvPr id="1390" name="Google Shape;1390;g21576fe10e9_0_0"/>
          <p:cNvSpPr/>
          <p:nvPr>
            <p:ph idx="2" type="pic"/>
          </p:nvPr>
        </p:nvSpPr>
        <p:spPr>
          <a:xfrm>
            <a:off x="-76925" y="-152398"/>
            <a:ext cx="12192000" cy="6858000"/>
          </a:xfrm>
          <a:prstGeom prst="rect">
            <a:avLst/>
          </a:prstGeom>
        </p:spPr>
      </p:sp>
      <p:sp>
        <p:nvSpPr>
          <p:cNvPr id="1391" name="Google Shape;1391;g21576fe10e9_0_0"/>
          <p:cNvSpPr txBox="1"/>
          <p:nvPr>
            <p:ph type="title"/>
          </p:nvPr>
        </p:nvSpPr>
        <p:spPr>
          <a:xfrm>
            <a:off x="525275" y="166025"/>
            <a:ext cx="10623900" cy="646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pl-PL" sz="4000"/>
              <a:t>KPI: Skuteczna konwersja/ success to convert</a:t>
            </a:r>
            <a:endParaRPr sz="4000"/>
          </a:p>
        </p:txBody>
      </p:sp>
      <p:sp>
        <p:nvSpPr>
          <p:cNvPr id="1392" name="Google Shape;1392;g21576fe10e9_0_0"/>
          <p:cNvSpPr txBox="1"/>
          <p:nvPr>
            <p:ph idx="1" type="body"/>
          </p:nvPr>
        </p:nvSpPr>
        <p:spPr>
          <a:xfrm>
            <a:off x="493975" y="1552500"/>
            <a:ext cx="3257100" cy="53055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pl-PL" sz="1800"/>
              <a:t>Konwersja to pożądane działanie podejmowane przez użytkownika/ prospekta/ klienta (np. w odpowiedzi na komunikat marketingowy lub kampanię), takie jak: dokonanie zakupu, wypełnienie formularza, rejestracja na wydarzenie, zapisanie się do newslettera, pobranie broszury, zapisanie na okres próbny, etc. Success to convert (skuteczna konwersja) wskazuje na udane zaangażowanie i osiągnięcie celów marketingowych, w szczególności: dokonanie zakupu/ przekształcenie prospekta w klienta.</a:t>
            </a:r>
            <a:endParaRPr sz="1800"/>
          </a:p>
        </p:txBody>
      </p:sp>
      <p:cxnSp>
        <p:nvCxnSpPr>
          <p:cNvPr id="1393" name="Google Shape;1393;g21576fe10e9_0_0"/>
          <p:cNvCxnSpPr/>
          <p:nvPr/>
        </p:nvCxnSpPr>
        <p:spPr>
          <a:xfrm>
            <a:off x="3873300" y="1097125"/>
            <a:ext cx="0" cy="5575800"/>
          </a:xfrm>
          <a:prstGeom prst="straightConnector1">
            <a:avLst/>
          </a:prstGeom>
          <a:noFill/>
          <a:ln cap="flat" cmpd="sng" w="9525">
            <a:solidFill>
              <a:schemeClr val="dk2"/>
            </a:solidFill>
            <a:prstDash val="solid"/>
            <a:round/>
            <a:headEnd len="med" w="med" type="none"/>
            <a:tailEnd len="med" w="med" type="none"/>
          </a:ln>
        </p:spPr>
      </p:cxnSp>
      <p:sp>
        <p:nvSpPr>
          <p:cNvPr id="1394" name="Google Shape;1394;g21576fe10e9_0_0"/>
          <p:cNvSpPr txBox="1"/>
          <p:nvPr/>
        </p:nvSpPr>
        <p:spPr>
          <a:xfrm>
            <a:off x="493975" y="944725"/>
            <a:ext cx="3683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Definicja</a:t>
            </a:r>
            <a:endParaRPr b="1" sz="2800">
              <a:solidFill>
                <a:schemeClr val="dk1"/>
              </a:solidFill>
              <a:latin typeface="Calibri"/>
              <a:ea typeface="Calibri"/>
              <a:cs typeface="Calibri"/>
              <a:sym typeface="Calibri"/>
            </a:endParaRPr>
          </a:p>
        </p:txBody>
      </p:sp>
      <p:sp>
        <p:nvSpPr>
          <p:cNvPr id="1395" name="Google Shape;1395;g21576fe10e9_0_0"/>
          <p:cNvSpPr txBox="1"/>
          <p:nvPr/>
        </p:nvSpPr>
        <p:spPr>
          <a:xfrm>
            <a:off x="4177375" y="944725"/>
            <a:ext cx="3683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Mierniki</a:t>
            </a:r>
            <a:endParaRPr b="1" sz="2800">
              <a:solidFill>
                <a:schemeClr val="dk1"/>
              </a:solidFill>
              <a:latin typeface="Calibri"/>
              <a:ea typeface="Calibri"/>
              <a:cs typeface="Calibri"/>
              <a:sym typeface="Calibri"/>
            </a:endParaRPr>
          </a:p>
        </p:txBody>
      </p:sp>
      <p:cxnSp>
        <p:nvCxnSpPr>
          <p:cNvPr id="1396" name="Google Shape;1396;g21576fe10e9_0_0"/>
          <p:cNvCxnSpPr/>
          <p:nvPr/>
        </p:nvCxnSpPr>
        <p:spPr>
          <a:xfrm>
            <a:off x="7648050" y="1160100"/>
            <a:ext cx="0" cy="5575800"/>
          </a:xfrm>
          <a:prstGeom prst="straightConnector1">
            <a:avLst/>
          </a:prstGeom>
          <a:noFill/>
          <a:ln cap="flat" cmpd="sng" w="9525">
            <a:solidFill>
              <a:schemeClr val="dk2"/>
            </a:solidFill>
            <a:prstDash val="solid"/>
            <a:round/>
            <a:headEnd len="med" w="med" type="none"/>
            <a:tailEnd len="med" w="med" type="none"/>
          </a:ln>
        </p:spPr>
      </p:cxnSp>
      <p:cxnSp>
        <p:nvCxnSpPr>
          <p:cNvPr id="1397" name="Google Shape;1397;g21576fe10e9_0_0"/>
          <p:cNvCxnSpPr/>
          <p:nvPr/>
        </p:nvCxnSpPr>
        <p:spPr>
          <a:xfrm>
            <a:off x="9794750" y="1160100"/>
            <a:ext cx="0" cy="5575800"/>
          </a:xfrm>
          <a:prstGeom prst="straightConnector1">
            <a:avLst/>
          </a:prstGeom>
          <a:noFill/>
          <a:ln cap="flat" cmpd="sng" w="9525">
            <a:solidFill>
              <a:schemeClr val="dk2"/>
            </a:solidFill>
            <a:prstDash val="solid"/>
            <a:round/>
            <a:headEnd len="med" w="med" type="none"/>
            <a:tailEnd len="med" w="med" type="none"/>
          </a:ln>
        </p:spPr>
      </p:cxnSp>
      <p:sp>
        <p:nvSpPr>
          <p:cNvPr id="1398" name="Google Shape;1398;g21576fe10e9_0_0"/>
          <p:cNvSpPr txBox="1"/>
          <p:nvPr/>
        </p:nvSpPr>
        <p:spPr>
          <a:xfrm>
            <a:off x="3995525" y="1552500"/>
            <a:ext cx="3683400" cy="514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pl-PL"/>
              <a:t>Współczynnik konwersji (liczba osób, które dokonały pożądanej akcji vs. liczba osób w zdefiniowanym TG) lub zmiana (przyrost) w liczbie osób/prospektów, którzy wykonali pożądane działanie/ krok w procesie zakupowym w zakupowym. Istnieje wiele sposobów kalkulacji tego wskaźnika w zależności od kategorii, procesu zakupowego. </a:t>
            </a:r>
            <a:endParaRPr/>
          </a:p>
          <a:p>
            <a:pPr indent="0" lvl="0" marL="0" rtl="0" algn="l">
              <a:spcBef>
                <a:spcPts val="0"/>
              </a:spcBef>
              <a:spcAft>
                <a:spcPts val="0"/>
              </a:spcAft>
              <a:buNone/>
            </a:pPr>
            <a:r>
              <a:rPr lang="pl-PL"/>
              <a:t>Przykładowe miary:</a:t>
            </a:r>
            <a:endParaRPr/>
          </a:p>
          <a:p>
            <a:pPr indent="0" lvl="0" marL="0" rtl="0" algn="l">
              <a:spcBef>
                <a:spcPts val="0"/>
              </a:spcBef>
              <a:spcAft>
                <a:spcPts val="0"/>
              </a:spcAft>
              <a:buNone/>
            </a:pPr>
            <a:r>
              <a:rPr lang="pl-PL"/>
              <a:t>a) Wizyty w sklepie (online/offline) i/lub liczba osób, które dokonały akcji na stronie, w sklepie vs. liczba odwiedzających</a:t>
            </a:r>
            <a:endParaRPr/>
          </a:p>
          <a:p>
            <a:pPr indent="0" lvl="0" marL="0" rtl="0" algn="l">
              <a:spcBef>
                <a:spcPts val="0"/>
              </a:spcBef>
              <a:spcAft>
                <a:spcPts val="0"/>
              </a:spcAft>
              <a:buNone/>
            </a:pPr>
            <a:r>
              <a:rPr lang="pl-PL"/>
              <a:t>b) Demonstracja, przeglądanie, testowanie, okres próbny produktu/usługi (i/lub ważone liczbą osób odwiedzających)</a:t>
            </a:r>
            <a:endParaRPr/>
          </a:p>
          <a:p>
            <a:pPr indent="0" lvl="0" marL="0" rtl="0" algn="l">
              <a:spcBef>
                <a:spcPts val="0"/>
              </a:spcBef>
              <a:spcAft>
                <a:spcPts val="0"/>
              </a:spcAft>
              <a:buNone/>
            </a:pPr>
            <a:r>
              <a:rPr lang="pl-PL"/>
              <a:t>c) Udział w spotkaniu/prezentacji sprzedażowej i/lub liczba osób dokonujących zakupu ważona przez liczbę osób biorących udział w spotkaniu</a:t>
            </a:r>
            <a:endParaRPr/>
          </a:p>
          <a:p>
            <a:pPr indent="0" lvl="0" marL="0" rtl="0" algn="l">
              <a:spcBef>
                <a:spcPts val="0"/>
              </a:spcBef>
              <a:spcAft>
                <a:spcPts val="0"/>
              </a:spcAft>
              <a:buNone/>
            </a:pPr>
            <a:r>
              <a:rPr lang="pl-PL"/>
              <a:t>d) hot leady/ prospekci</a:t>
            </a:r>
            <a:endParaRPr/>
          </a:p>
          <a:p>
            <a:pPr indent="0" lvl="0" marL="0" rtl="0" algn="l">
              <a:spcBef>
                <a:spcPts val="0"/>
              </a:spcBef>
              <a:spcAft>
                <a:spcPts val="0"/>
              </a:spcAft>
              <a:buNone/>
            </a:pPr>
            <a:r>
              <a:rPr lang="pl-PL"/>
              <a:t>e) wartość przeprowadzonej kalkulacji/ demo</a:t>
            </a:r>
            <a:endParaRPr/>
          </a:p>
        </p:txBody>
      </p:sp>
      <p:sp>
        <p:nvSpPr>
          <p:cNvPr id="1399" name="Google Shape;1399;g21576fe10e9_0_0"/>
          <p:cNvSpPr txBox="1"/>
          <p:nvPr/>
        </p:nvSpPr>
        <p:spPr>
          <a:xfrm>
            <a:off x="7724650" y="812225"/>
            <a:ext cx="19935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Źródło danych:</a:t>
            </a:r>
            <a:endParaRPr b="1" sz="2800">
              <a:solidFill>
                <a:schemeClr val="dk1"/>
              </a:solidFill>
              <a:latin typeface="Calibri"/>
              <a:ea typeface="Calibri"/>
              <a:cs typeface="Calibri"/>
              <a:sym typeface="Calibri"/>
            </a:endParaRPr>
          </a:p>
        </p:txBody>
      </p:sp>
      <p:sp>
        <p:nvSpPr>
          <p:cNvPr id="1400" name="Google Shape;1400;g21576fe10e9_0_0"/>
          <p:cNvSpPr txBox="1"/>
          <p:nvPr/>
        </p:nvSpPr>
        <p:spPr>
          <a:xfrm>
            <a:off x="7602550" y="1798300"/>
            <a:ext cx="1993500" cy="9696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0"/>
              </a:spcAft>
              <a:buSzPts val="1700"/>
              <a:buChar char="-"/>
            </a:pPr>
            <a:r>
              <a:rPr lang="pl-PL" sz="1700"/>
              <a:t>dane webowe</a:t>
            </a:r>
            <a:endParaRPr sz="1700"/>
          </a:p>
          <a:p>
            <a:pPr indent="-336550" lvl="0" marL="457200" rtl="0" algn="l">
              <a:spcBef>
                <a:spcPts val="0"/>
              </a:spcBef>
              <a:spcAft>
                <a:spcPts val="0"/>
              </a:spcAft>
              <a:buSzPts val="1700"/>
              <a:buChar char="-"/>
            </a:pPr>
            <a:r>
              <a:rPr lang="pl-PL" sz="1700"/>
              <a:t>(e)CRM</a:t>
            </a:r>
            <a:endParaRPr sz="1700"/>
          </a:p>
          <a:p>
            <a:pPr indent="-336550" lvl="0" marL="457200" rtl="0" algn="l">
              <a:spcBef>
                <a:spcPts val="0"/>
              </a:spcBef>
              <a:spcAft>
                <a:spcPts val="0"/>
              </a:spcAft>
              <a:buSzPts val="1700"/>
              <a:buChar char="-"/>
            </a:pPr>
            <a:r>
              <a:rPr lang="pl-PL" sz="1700"/>
              <a:t>licznik wizyt</a:t>
            </a:r>
            <a:endParaRPr sz="1700"/>
          </a:p>
        </p:txBody>
      </p:sp>
      <p:sp>
        <p:nvSpPr>
          <p:cNvPr id="1401" name="Google Shape;1401;g21576fe10e9_0_0"/>
          <p:cNvSpPr txBox="1"/>
          <p:nvPr/>
        </p:nvSpPr>
        <p:spPr>
          <a:xfrm>
            <a:off x="9718150" y="1552500"/>
            <a:ext cx="2408400" cy="306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700"/>
          </a:p>
          <a:p>
            <a:pPr indent="-336550" lvl="0" marL="457200" rtl="0" algn="l">
              <a:spcBef>
                <a:spcPts val="0"/>
              </a:spcBef>
              <a:spcAft>
                <a:spcPts val="0"/>
              </a:spcAft>
              <a:buSzPts val="1700"/>
              <a:buChar char="-"/>
            </a:pPr>
            <a:r>
              <a:rPr lang="pl-PL" sz="1700"/>
              <a:t>Jak rozwinęło się zainteresowanie rynku tym, co oferujemy?</a:t>
            </a:r>
            <a:endParaRPr sz="1700"/>
          </a:p>
          <a:p>
            <a:pPr indent="-336550" lvl="0" marL="457200" rtl="0" algn="l">
              <a:spcBef>
                <a:spcPts val="0"/>
              </a:spcBef>
              <a:spcAft>
                <a:spcPts val="0"/>
              </a:spcAft>
              <a:buSzPts val="1700"/>
              <a:buChar char="-"/>
            </a:pPr>
            <a:r>
              <a:rPr lang="pl-PL" sz="1700"/>
              <a:t>Jak skutecznie przekuwamy to zainteresowanie na sprzedaż/wzrost biznesu?</a:t>
            </a:r>
            <a:endParaRPr sz="1700"/>
          </a:p>
        </p:txBody>
      </p:sp>
      <p:sp>
        <p:nvSpPr>
          <p:cNvPr id="1402" name="Google Shape;1402;g21576fe10e9_0_0"/>
          <p:cNvSpPr txBox="1"/>
          <p:nvPr/>
        </p:nvSpPr>
        <p:spPr>
          <a:xfrm>
            <a:off x="9871350" y="812225"/>
            <a:ext cx="2408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Management reference</a:t>
            </a:r>
            <a:endParaRPr b="1" sz="28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6" name="Shape 1406"/>
        <p:cNvGrpSpPr/>
        <p:nvPr/>
      </p:nvGrpSpPr>
      <p:grpSpPr>
        <a:xfrm>
          <a:off x="0" y="0"/>
          <a:ext cx="0" cy="0"/>
          <a:chOff x="0" y="0"/>
          <a:chExt cx="0" cy="0"/>
        </a:xfrm>
      </p:grpSpPr>
      <p:sp>
        <p:nvSpPr>
          <p:cNvPr id="1407" name="Google Shape;1407;g2157e1b6098_1_12"/>
          <p:cNvSpPr/>
          <p:nvPr>
            <p:ph idx="2" type="pic"/>
          </p:nvPr>
        </p:nvSpPr>
        <p:spPr>
          <a:xfrm>
            <a:off x="-159800" y="2"/>
            <a:ext cx="12192000" cy="6858000"/>
          </a:xfrm>
          <a:prstGeom prst="rect">
            <a:avLst/>
          </a:prstGeom>
        </p:spPr>
      </p:sp>
      <p:sp>
        <p:nvSpPr>
          <p:cNvPr id="1408" name="Google Shape;1408;g2157e1b6098_1_12"/>
          <p:cNvSpPr txBox="1"/>
          <p:nvPr>
            <p:ph idx="1" type="body"/>
          </p:nvPr>
        </p:nvSpPr>
        <p:spPr>
          <a:xfrm>
            <a:off x="432450" y="1799025"/>
            <a:ext cx="2841300" cy="34482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pl-PL"/>
              <a:t>Liczba osób która która kupuje daną markę/produkt lub używa/subskrybuje daną usługę  chociaż raz w określonym przedziale czasowym w </a:t>
            </a:r>
            <a:r>
              <a:rPr lang="pl-PL"/>
              <a:t>porównaniu</a:t>
            </a:r>
            <a:r>
              <a:rPr lang="pl-PL"/>
              <a:t> do populacji w kategorii. </a:t>
            </a:r>
            <a:endParaRPr/>
          </a:p>
        </p:txBody>
      </p:sp>
      <p:sp>
        <p:nvSpPr>
          <p:cNvPr id="1409" name="Google Shape;1409;g2157e1b6098_1_12"/>
          <p:cNvSpPr txBox="1"/>
          <p:nvPr>
            <p:ph type="title"/>
          </p:nvPr>
        </p:nvSpPr>
        <p:spPr>
          <a:xfrm>
            <a:off x="525275" y="166025"/>
            <a:ext cx="10623900" cy="646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pl-PL" sz="4000"/>
              <a:t>KPI: Penetracja </a:t>
            </a:r>
            <a:endParaRPr sz="4000"/>
          </a:p>
        </p:txBody>
      </p:sp>
      <p:sp>
        <p:nvSpPr>
          <p:cNvPr id="1410" name="Google Shape;1410;g2157e1b6098_1_12"/>
          <p:cNvSpPr txBox="1"/>
          <p:nvPr/>
        </p:nvSpPr>
        <p:spPr>
          <a:xfrm>
            <a:off x="493975" y="944725"/>
            <a:ext cx="3683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Definicja</a:t>
            </a:r>
            <a:endParaRPr b="1" sz="2800">
              <a:solidFill>
                <a:schemeClr val="dk1"/>
              </a:solidFill>
              <a:latin typeface="Calibri"/>
              <a:ea typeface="Calibri"/>
              <a:cs typeface="Calibri"/>
              <a:sym typeface="Calibri"/>
            </a:endParaRPr>
          </a:p>
        </p:txBody>
      </p:sp>
      <p:sp>
        <p:nvSpPr>
          <p:cNvPr id="1411" name="Google Shape;1411;g2157e1b6098_1_12"/>
          <p:cNvSpPr txBox="1"/>
          <p:nvPr/>
        </p:nvSpPr>
        <p:spPr>
          <a:xfrm>
            <a:off x="3179200" y="982525"/>
            <a:ext cx="3683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Mierniki</a:t>
            </a:r>
            <a:endParaRPr b="1" sz="2800">
              <a:solidFill>
                <a:schemeClr val="dk1"/>
              </a:solidFill>
              <a:latin typeface="Calibri"/>
              <a:ea typeface="Calibri"/>
              <a:cs typeface="Calibri"/>
              <a:sym typeface="Calibri"/>
            </a:endParaRPr>
          </a:p>
        </p:txBody>
      </p:sp>
      <p:cxnSp>
        <p:nvCxnSpPr>
          <p:cNvPr id="1412" name="Google Shape;1412;g2157e1b6098_1_12"/>
          <p:cNvCxnSpPr/>
          <p:nvPr/>
        </p:nvCxnSpPr>
        <p:spPr>
          <a:xfrm>
            <a:off x="3179200" y="944725"/>
            <a:ext cx="0" cy="5575800"/>
          </a:xfrm>
          <a:prstGeom prst="straightConnector1">
            <a:avLst/>
          </a:prstGeom>
          <a:noFill/>
          <a:ln cap="flat" cmpd="sng" w="9525">
            <a:solidFill>
              <a:schemeClr val="dk2"/>
            </a:solidFill>
            <a:prstDash val="solid"/>
            <a:round/>
            <a:headEnd len="med" w="med" type="none"/>
            <a:tailEnd len="med" w="med" type="none"/>
          </a:ln>
        </p:spPr>
      </p:cxnSp>
      <p:sp>
        <p:nvSpPr>
          <p:cNvPr id="1413" name="Google Shape;1413;g2157e1b6098_1_12"/>
          <p:cNvSpPr txBox="1"/>
          <p:nvPr>
            <p:ph idx="1" type="body"/>
          </p:nvPr>
        </p:nvSpPr>
        <p:spPr>
          <a:xfrm>
            <a:off x="3273750" y="1799025"/>
            <a:ext cx="2921400" cy="34482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pl-PL"/>
              <a:t>% konsumentów kategorii, który kupił markę/produkt lub skorzystał z usługi w określonym przedziale czasowym</a:t>
            </a:r>
            <a:endParaRPr/>
          </a:p>
        </p:txBody>
      </p:sp>
      <p:cxnSp>
        <p:nvCxnSpPr>
          <p:cNvPr id="1414" name="Google Shape;1414;g2157e1b6098_1_12"/>
          <p:cNvCxnSpPr/>
          <p:nvPr/>
        </p:nvCxnSpPr>
        <p:spPr>
          <a:xfrm>
            <a:off x="6180125" y="1035775"/>
            <a:ext cx="0" cy="5575800"/>
          </a:xfrm>
          <a:prstGeom prst="straightConnector1">
            <a:avLst/>
          </a:prstGeom>
          <a:noFill/>
          <a:ln cap="flat" cmpd="sng" w="9525">
            <a:solidFill>
              <a:schemeClr val="dk2"/>
            </a:solidFill>
            <a:prstDash val="solid"/>
            <a:round/>
            <a:headEnd len="med" w="med" type="none"/>
            <a:tailEnd len="med" w="med" type="none"/>
          </a:ln>
        </p:spPr>
      </p:cxnSp>
      <p:sp>
        <p:nvSpPr>
          <p:cNvPr id="1415" name="Google Shape;1415;g2157e1b6098_1_12"/>
          <p:cNvSpPr txBox="1"/>
          <p:nvPr/>
        </p:nvSpPr>
        <p:spPr>
          <a:xfrm>
            <a:off x="6357175" y="1005450"/>
            <a:ext cx="27798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Źródło  danych</a:t>
            </a:r>
            <a:endParaRPr b="1" sz="2800">
              <a:solidFill>
                <a:schemeClr val="dk1"/>
              </a:solidFill>
              <a:latin typeface="Calibri"/>
              <a:ea typeface="Calibri"/>
              <a:cs typeface="Calibri"/>
              <a:sym typeface="Calibri"/>
            </a:endParaRPr>
          </a:p>
        </p:txBody>
      </p:sp>
      <p:sp>
        <p:nvSpPr>
          <p:cNvPr id="1416" name="Google Shape;1416;g2157e1b6098_1_12"/>
          <p:cNvSpPr txBox="1"/>
          <p:nvPr>
            <p:ph idx="1" type="body"/>
          </p:nvPr>
        </p:nvSpPr>
        <p:spPr>
          <a:xfrm>
            <a:off x="6309150" y="1844875"/>
            <a:ext cx="2921400" cy="34482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pl-PL"/>
              <a:t>Marka/produkt:</a:t>
            </a:r>
            <a:endParaRPr/>
          </a:p>
          <a:p>
            <a:pPr indent="0" lvl="0" marL="0" rtl="0" algn="l">
              <a:spcBef>
                <a:spcPts val="1000"/>
              </a:spcBef>
              <a:spcAft>
                <a:spcPts val="0"/>
              </a:spcAft>
              <a:buNone/>
            </a:pPr>
            <a:r>
              <a:rPr lang="pl-PL"/>
              <a:t>panel gospodarstw domowych GfK</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pl-PL"/>
              <a:t>Usługi: w</a:t>
            </a:r>
            <a:r>
              <a:rPr lang="pl-PL"/>
              <a:t>ewnętrzne</a:t>
            </a:r>
            <a:r>
              <a:rPr lang="pl-PL"/>
              <a:t> systemy raportujące (CRM)</a:t>
            </a:r>
            <a:endParaRPr/>
          </a:p>
        </p:txBody>
      </p:sp>
      <p:cxnSp>
        <p:nvCxnSpPr>
          <p:cNvPr id="1417" name="Google Shape;1417;g2157e1b6098_1_12"/>
          <p:cNvCxnSpPr/>
          <p:nvPr/>
        </p:nvCxnSpPr>
        <p:spPr>
          <a:xfrm>
            <a:off x="8953500" y="1077225"/>
            <a:ext cx="0" cy="5575800"/>
          </a:xfrm>
          <a:prstGeom prst="straightConnector1">
            <a:avLst/>
          </a:prstGeom>
          <a:noFill/>
          <a:ln cap="flat" cmpd="sng" w="9525">
            <a:solidFill>
              <a:schemeClr val="dk2"/>
            </a:solidFill>
            <a:prstDash val="solid"/>
            <a:round/>
            <a:headEnd len="med" w="med" type="none"/>
            <a:tailEnd len="med" w="med" type="none"/>
          </a:ln>
        </p:spPr>
      </p:cxnSp>
      <p:sp>
        <p:nvSpPr>
          <p:cNvPr id="1418" name="Google Shape;1418;g2157e1b6098_1_12"/>
          <p:cNvSpPr txBox="1"/>
          <p:nvPr>
            <p:ph idx="1" type="body"/>
          </p:nvPr>
        </p:nvSpPr>
        <p:spPr>
          <a:xfrm>
            <a:off x="9086500" y="2008525"/>
            <a:ext cx="3034200" cy="34482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pl-PL"/>
              <a:t>Penetracja (%) = Konsumenci którzy </a:t>
            </a:r>
            <a:r>
              <a:rPr lang="pl-PL"/>
              <a:t>kupili</a:t>
            </a:r>
            <a:r>
              <a:rPr lang="pl-PL"/>
              <a:t> markę lub skorzystali z usługi / populacja w kategorii</a:t>
            </a:r>
            <a:endParaRPr/>
          </a:p>
        </p:txBody>
      </p:sp>
      <p:sp>
        <p:nvSpPr>
          <p:cNvPr id="1419" name="Google Shape;1419;g2157e1b6098_1_12"/>
          <p:cNvSpPr txBox="1"/>
          <p:nvPr/>
        </p:nvSpPr>
        <p:spPr>
          <a:xfrm>
            <a:off x="9086500" y="944725"/>
            <a:ext cx="2408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Management reference</a:t>
            </a:r>
            <a:endParaRPr b="1" sz="28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3" name="Shape 1423"/>
        <p:cNvGrpSpPr/>
        <p:nvPr/>
      </p:nvGrpSpPr>
      <p:grpSpPr>
        <a:xfrm>
          <a:off x="0" y="0"/>
          <a:ext cx="0" cy="0"/>
          <a:chOff x="0" y="0"/>
          <a:chExt cx="0" cy="0"/>
        </a:xfrm>
      </p:grpSpPr>
      <p:sp>
        <p:nvSpPr>
          <p:cNvPr id="1424" name="Google Shape;1424;g2eb89e0dec4_0_9"/>
          <p:cNvSpPr/>
          <p:nvPr>
            <p:ph idx="2" type="pic"/>
          </p:nvPr>
        </p:nvSpPr>
        <p:spPr>
          <a:xfrm>
            <a:off x="0" y="2"/>
            <a:ext cx="12192000" cy="6858000"/>
          </a:xfrm>
          <a:prstGeom prst="rect">
            <a:avLst/>
          </a:prstGeom>
        </p:spPr>
      </p:sp>
      <p:sp>
        <p:nvSpPr>
          <p:cNvPr id="1425" name="Google Shape;1425;g2eb89e0dec4_0_9"/>
          <p:cNvSpPr txBox="1"/>
          <p:nvPr>
            <p:ph type="title"/>
          </p:nvPr>
        </p:nvSpPr>
        <p:spPr>
          <a:xfrm>
            <a:off x="525275" y="166025"/>
            <a:ext cx="10623900" cy="646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pl-PL" sz="4000"/>
              <a:t>KPI: Liczba nowych/aktywnych konsumentów</a:t>
            </a:r>
            <a:endParaRPr sz="4000"/>
          </a:p>
        </p:txBody>
      </p:sp>
      <p:sp>
        <p:nvSpPr>
          <p:cNvPr id="1426" name="Google Shape;1426;g2eb89e0dec4_0_9"/>
          <p:cNvSpPr txBox="1"/>
          <p:nvPr/>
        </p:nvSpPr>
        <p:spPr>
          <a:xfrm>
            <a:off x="493975" y="944725"/>
            <a:ext cx="3683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Definicja</a:t>
            </a:r>
            <a:endParaRPr b="1" sz="2800">
              <a:solidFill>
                <a:schemeClr val="dk1"/>
              </a:solidFill>
              <a:latin typeface="Calibri"/>
              <a:ea typeface="Calibri"/>
              <a:cs typeface="Calibri"/>
              <a:sym typeface="Calibri"/>
            </a:endParaRPr>
          </a:p>
        </p:txBody>
      </p:sp>
      <p:sp>
        <p:nvSpPr>
          <p:cNvPr id="1427" name="Google Shape;1427;g2eb89e0dec4_0_9"/>
          <p:cNvSpPr txBox="1"/>
          <p:nvPr/>
        </p:nvSpPr>
        <p:spPr>
          <a:xfrm>
            <a:off x="3179200" y="982525"/>
            <a:ext cx="3683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Mierniki</a:t>
            </a:r>
            <a:endParaRPr b="1" sz="2800">
              <a:solidFill>
                <a:schemeClr val="dk1"/>
              </a:solidFill>
              <a:latin typeface="Calibri"/>
              <a:ea typeface="Calibri"/>
              <a:cs typeface="Calibri"/>
              <a:sym typeface="Calibri"/>
            </a:endParaRPr>
          </a:p>
        </p:txBody>
      </p:sp>
      <p:cxnSp>
        <p:nvCxnSpPr>
          <p:cNvPr id="1428" name="Google Shape;1428;g2eb89e0dec4_0_9"/>
          <p:cNvCxnSpPr/>
          <p:nvPr/>
        </p:nvCxnSpPr>
        <p:spPr>
          <a:xfrm>
            <a:off x="3179200" y="944725"/>
            <a:ext cx="0" cy="5575800"/>
          </a:xfrm>
          <a:prstGeom prst="straightConnector1">
            <a:avLst/>
          </a:prstGeom>
          <a:noFill/>
          <a:ln cap="flat" cmpd="sng" w="9525">
            <a:solidFill>
              <a:schemeClr val="dk2"/>
            </a:solidFill>
            <a:prstDash val="solid"/>
            <a:round/>
            <a:headEnd len="med" w="med" type="none"/>
            <a:tailEnd len="med" w="med" type="none"/>
          </a:ln>
        </p:spPr>
      </p:cxnSp>
      <p:cxnSp>
        <p:nvCxnSpPr>
          <p:cNvPr id="1429" name="Google Shape;1429;g2eb89e0dec4_0_9"/>
          <p:cNvCxnSpPr/>
          <p:nvPr/>
        </p:nvCxnSpPr>
        <p:spPr>
          <a:xfrm>
            <a:off x="6180125" y="1035775"/>
            <a:ext cx="0" cy="5575800"/>
          </a:xfrm>
          <a:prstGeom prst="straightConnector1">
            <a:avLst/>
          </a:prstGeom>
          <a:noFill/>
          <a:ln cap="flat" cmpd="sng" w="9525">
            <a:solidFill>
              <a:schemeClr val="dk2"/>
            </a:solidFill>
            <a:prstDash val="solid"/>
            <a:round/>
            <a:headEnd len="med" w="med" type="none"/>
            <a:tailEnd len="med" w="med" type="none"/>
          </a:ln>
        </p:spPr>
      </p:cxnSp>
      <p:sp>
        <p:nvSpPr>
          <p:cNvPr id="1430" name="Google Shape;1430;g2eb89e0dec4_0_9"/>
          <p:cNvSpPr txBox="1"/>
          <p:nvPr/>
        </p:nvSpPr>
        <p:spPr>
          <a:xfrm>
            <a:off x="6357175" y="1005450"/>
            <a:ext cx="27798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Źródło  danych</a:t>
            </a:r>
            <a:endParaRPr b="1" sz="2800">
              <a:solidFill>
                <a:schemeClr val="dk1"/>
              </a:solidFill>
              <a:latin typeface="Calibri"/>
              <a:ea typeface="Calibri"/>
              <a:cs typeface="Calibri"/>
              <a:sym typeface="Calibri"/>
            </a:endParaRPr>
          </a:p>
        </p:txBody>
      </p:sp>
      <p:cxnSp>
        <p:nvCxnSpPr>
          <p:cNvPr id="1431" name="Google Shape;1431;g2eb89e0dec4_0_9"/>
          <p:cNvCxnSpPr/>
          <p:nvPr/>
        </p:nvCxnSpPr>
        <p:spPr>
          <a:xfrm>
            <a:off x="8953500" y="1077225"/>
            <a:ext cx="0" cy="5575800"/>
          </a:xfrm>
          <a:prstGeom prst="straightConnector1">
            <a:avLst/>
          </a:prstGeom>
          <a:noFill/>
          <a:ln cap="flat" cmpd="sng" w="9525">
            <a:solidFill>
              <a:schemeClr val="dk2"/>
            </a:solidFill>
            <a:prstDash val="solid"/>
            <a:round/>
            <a:headEnd len="med" w="med" type="none"/>
            <a:tailEnd len="med" w="med" type="none"/>
          </a:ln>
        </p:spPr>
      </p:cxnSp>
      <p:sp>
        <p:nvSpPr>
          <p:cNvPr id="1432" name="Google Shape;1432;g2eb89e0dec4_0_9"/>
          <p:cNvSpPr txBox="1"/>
          <p:nvPr/>
        </p:nvSpPr>
        <p:spPr>
          <a:xfrm>
            <a:off x="9086500" y="944725"/>
            <a:ext cx="2408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Management reference</a:t>
            </a:r>
            <a:endParaRPr b="1" sz="2800">
              <a:solidFill>
                <a:schemeClr val="dk1"/>
              </a:solidFill>
              <a:latin typeface="Calibri"/>
              <a:ea typeface="Calibri"/>
              <a:cs typeface="Calibri"/>
              <a:sym typeface="Calibri"/>
            </a:endParaRPr>
          </a:p>
        </p:txBody>
      </p:sp>
      <p:sp>
        <p:nvSpPr>
          <p:cNvPr id="1433" name="Google Shape;1433;g2eb89e0dec4_0_9"/>
          <p:cNvSpPr txBox="1"/>
          <p:nvPr>
            <p:ph idx="1" type="body"/>
          </p:nvPr>
        </p:nvSpPr>
        <p:spPr>
          <a:xfrm>
            <a:off x="132025" y="1590925"/>
            <a:ext cx="2841300" cy="34482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pl-PL"/>
              <a:t>Liczba nowych konsumentów marki/produktu lub aktywnych użytkowników usługi/serwisu, którzy zostali pozyskani w określonym przedziale czasowym (odpowiada przedziałowi </a:t>
            </a:r>
            <a:r>
              <a:rPr lang="pl-PL"/>
              <a:t>czasowemu</a:t>
            </a:r>
            <a:r>
              <a:rPr lang="pl-PL"/>
              <a:t> określonemu do mierzenia penetracji)</a:t>
            </a:r>
            <a:r>
              <a:rPr lang="pl-PL"/>
              <a:t> </a:t>
            </a:r>
            <a:endParaRPr/>
          </a:p>
        </p:txBody>
      </p:sp>
      <p:sp>
        <p:nvSpPr>
          <p:cNvPr id="1434" name="Google Shape;1434;g2eb89e0dec4_0_9"/>
          <p:cNvSpPr txBox="1"/>
          <p:nvPr>
            <p:ph idx="1" type="body"/>
          </p:nvPr>
        </p:nvSpPr>
        <p:spPr>
          <a:xfrm>
            <a:off x="3273750" y="1799025"/>
            <a:ext cx="2921400" cy="34482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pl-PL"/>
              <a:t>%/# nowych konsumentów/ aktywnych użytkowników</a:t>
            </a:r>
            <a:endParaRPr/>
          </a:p>
        </p:txBody>
      </p:sp>
      <p:sp>
        <p:nvSpPr>
          <p:cNvPr id="1435" name="Google Shape;1435;g2eb89e0dec4_0_9"/>
          <p:cNvSpPr txBox="1"/>
          <p:nvPr>
            <p:ph idx="1" type="body"/>
          </p:nvPr>
        </p:nvSpPr>
        <p:spPr>
          <a:xfrm>
            <a:off x="6309150" y="1844875"/>
            <a:ext cx="2921400" cy="34482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pl-PL"/>
              <a:t>Marka/produkt:</a:t>
            </a:r>
            <a:endParaRPr/>
          </a:p>
          <a:p>
            <a:pPr indent="0" lvl="0" marL="0" rtl="0" algn="l">
              <a:spcBef>
                <a:spcPts val="1000"/>
              </a:spcBef>
              <a:spcAft>
                <a:spcPts val="0"/>
              </a:spcAft>
              <a:buNone/>
            </a:pPr>
            <a:r>
              <a:rPr lang="pl-PL"/>
              <a:t>panel gospodarstw domowych GfK</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pl-PL"/>
              <a:t>Usługi: wewnętrzne systemy raportujące (CRM)</a:t>
            </a:r>
            <a:endParaRPr/>
          </a:p>
        </p:txBody>
      </p:sp>
      <p:sp>
        <p:nvSpPr>
          <p:cNvPr id="1436" name="Google Shape;1436;g2eb89e0dec4_0_9"/>
          <p:cNvSpPr txBox="1"/>
          <p:nvPr/>
        </p:nvSpPr>
        <p:spPr>
          <a:xfrm>
            <a:off x="9086500" y="2006750"/>
            <a:ext cx="3000000" cy="7941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rPr lang="pl-PL" sz="2200">
                <a:solidFill>
                  <a:schemeClr val="dk1"/>
                </a:solidFill>
              </a:rPr>
              <a:t>nowi</a:t>
            </a:r>
            <a:r>
              <a:rPr lang="pl-PL" sz="2200">
                <a:solidFill>
                  <a:schemeClr val="dk1"/>
                </a:solidFill>
              </a:rPr>
              <a:t> konsumenci/ aktywni użytkownicy</a:t>
            </a:r>
            <a:endParaRPr/>
          </a:p>
        </p:txBody>
      </p:sp>
      <p:sp>
        <p:nvSpPr>
          <p:cNvPr id="1437" name="Google Shape;1437;g2eb89e0dec4_0_9"/>
          <p:cNvSpPr txBox="1"/>
          <p:nvPr/>
        </p:nvSpPr>
        <p:spPr>
          <a:xfrm>
            <a:off x="9086500" y="3070375"/>
            <a:ext cx="3000000" cy="2927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rPr lang="pl-PL" sz="2200">
                <a:solidFill>
                  <a:schemeClr val="dk1"/>
                </a:solidFill>
              </a:rPr>
              <a:t>aktywni: definicja powinna zostać określona w zależności od kategorii/branży (np. użytkownicy aktywni w danym przedziale czasowym; podjęcie konkretnej akcji)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1" name="Shape 1441"/>
        <p:cNvGrpSpPr/>
        <p:nvPr/>
      </p:nvGrpSpPr>
      <p:grpSpPr>
        <a:xfrm>
          <a:off x="0" y="0"/>
          <a:ext cx="0" cy="0"/>
          <a:chOff x="0" y="0"/>
          <a:chExt cx="0" cy="0"/>
        </a:xfrm>
      </p:grpSpPr>
      <p:sp>
        <p:nvSpPr>
          <p:cNvPr id="1442" name="Google Shape;1442;g2eb89e0dec4_0_23"/>
          <p:cNvSpPr/>
          <p:nvPr>
            <p:ph idx="2" type="pic"/>
          </p:nvPr>
        </p:nvSpPr>
        <p:spPr>
          <a:xfrm>
            <a:off x="0" y="2"/>
            <a:ext cx="12192000" cy="6858000"/>
          </a:xfrm>
          <a:prstGeom prst="rect">
            <a:avLst/>
          </a:prstGeom>
        </p:spPr>
      </p:sp>
      <p:sp>
        <p:nvSpPr>
          <p:cNvPr id="1443" name="Google Shape;1443;g2eb89e0dec4_0_23"/>
          <p:cNvSpPr txBox="1"/>
          <p:nvPr>
            <p:ph type="title"/>
          </p:nvPr>
        </p:nvSpPr>
        <p:spPr>
          <a:xfrm>
            <a:off x="525275" y="166025"/>
            <a:ext cx="10623900" cy="646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pl-PL" sz="4000"/>
              <a:t>KPI: Odpływ</a:t>
            </a:r>
            <a:endParaRPr sz="4000"/>
          </a:p>
        </p:txBody>
      </p:sp>
      <p:sp>
        <p:nvSpPr>
          <p:cNvPr id="1444" name="Google Shape;1444;g2eb89e0dec4_0_23"/>
          <p:cNvSpPr txBox="1"/>
          <p:nvPr/>
        </p:nvSpPr>
        <p:spPr>
          <a:xfrm>
            <a:off x="493975" y="944725"/>
            <a:ext cx="3683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Definicja</a:t>
            </a:r>
            <a:endParaRPr b="1" sz="2800">
              <a:solidFill>
                <a:schemeClr val="dk1"/>
              </a:solidFill>
              <a:latin typeface="Calibri"/>
              <a:ea typeface="Calibri"/>
              <a:cs typeface="Calibri"/>
              <a:sym typeface="Calibri"/>
            </a:endParaRPr>
          </a:p>
        </p:txBody>
      </p:sp>
      <p:sp>
        <p:nvSpPr>
          <p:cNvPr id="1445" name="Google Shape;1445;g2eb89e0dec4_0_23"/>
          <p:cNvSpPr txBox="1"/>
          <p:nvPr/>
        </p:nvSpPr>
        <p:spPr>
          <a:xfrm>
            <a:off x="3179200" y="982525"/>
            <a:ext cx="3683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Mierniki</a:t>
            </a:r>
            <a:endParaRPr b="1" sz="2800">
              <a:solidFill>
                <a:schemeClr val="dk1"/>
              </a:solidFill>
              <a:latin typeface="Calibri"/>
              <a:ea typeface="Calibri"/>
              <a:cs typeface="Calibri"/>
              <a:sym typeface="Calibri"/>
            </a:endParaRPr>
          </a:p>
        </p:txBody>
      </p:sp>
      <p:cxnSp>
        <p:nvCxnSpPr>
          <p:cNvPr id="1446" name="Google Shape;1446;g2eb89e0dec4_0_23"/>
          <p:cNvCxnSpPr/>
          <p:nvPr/>
        </p:nvCxnSpPr>
        <p:spPr>
          <a:xfrm>
            <a:off x="3179200" y="944725"/>
            <a:ext cx="0" cy="5575800"/>
          </a:xfrm>
          <a:prstGeom prst="straightConnector1">
            <a:avLst/>
          </a:prstGeom>
          <a:noFill/>
          <a:ln cap="flat" cmpd="sng" w="9525">
            <a:solidFill>
              <a:schemeClr val="dk2"/>
            </a:solidFill>
            <a:prstDash val="solid"/>
            <a:round/>
            <a:headEnd len="med" w="med" type="none"/>
            <a:tailEnd len="med" w="med" type="none"/>
          </a:ln>
        </p:spPr>
      </p:cxnSp>
      <p:cxnSp>
        <p:nvCxnSpPr>
          <p:cNvPr id="1447" name="Google Shape;1447;g2eb89e0dec4_0_23"/>
          <p:cNvCxnSpPr/>
          <p:nvPr/>
        </p:nvCxnSpPr>
        <p:spPr>
          <a:xfrm>
            <a:off x="6180125" y="1035775"/>
            <a:ext cx="0" cy="5575800"/>
          </a:xfrm>
          <a:prstGeom prst="straightConnector1">
            <a:avLst/>
          </a:prstGeom>
          <a:noFill/>
          <a:ln cap="flat" cmpd="sng" w="9525">
            <a:solidFill>
              <a:schemeClr val="dk2"/>
            </a:solidFill>
            <a:prstDash val="solid"/>
            <a:round/>
            <a:headEnd len="med" w="med" type="none"/>
            <a:tailEnd len="med" w="med" type="none"/>
          </a:ln>
        </p:spPr>
      </p:cxnSp>
      <p:sp>
        <p:nvSpPr>
          <p:cNvPr id="1448" name="Google Shape;1448;g2eb89e0dec4_0_23"/>
          <p:cNvSpPr txBox="1"/>
          <p:nvPr/>
        </p:nvSpPr>
        <p:spPr>
          <a:xfrm>
            <a:off x="6357175" y="1005450"/>
            <a:ext cx="27798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Źródło  danych</a:t>
            </a:r>
            <a:endParaRPr b="1" sz="2800">
              <a:solidFill>
                <a:schemeClr val="dk1"/>
              </a:solidFill>
              <a:latin typeface="Calibri"/>
              <a:ea typeface="Calibri"/>
              <a:cs typeface="Calibri"/>
              <a:sym typeface="Calibri"/>
            </a:endParaRPr>
          </a:p>
        </p:txBody>
      </p:sp>
      <p:cxnSp>
        <p:nvCxnSpPr>
          <p:cNvPr id="1449" name="Google Shape;1449;g2eb89e0dec4_0_23"/>
          <p:cNvCxnSpPr/>
          <p:nvPr/>
        </p:nvCxnSpPr>
        <p:spPr>
          <a:xfrm>
            <a:off x="8953500" y="1077225"/>
            <a:ext cx="0" cy="5575800"/>
          </a:xfrm>
          <a:prstGeom prst="straightConnector1">
            <a:avLst/>
          </a:prstGeom>
          <a:noFill/>
          <a:ln cap="flat" cmpd="sng" w="9525">
            <a:solidFill>
              <a:schemeClr val="dk2"/>
            </a:solidFill>
            <a:prstDash val="solid"/>
            <a:round/>
            <a:headEnd len="med" w="med" type="none"/>
            <a:tailEnd len="med" w="med" type="none"/>
          </a:ln>
        </p:spPr>
      </p:cxnSp>
      <p:sp>
        <p:nvSpPr>
          <p:cNvPr id="1450" name="Google Shape;1450;g2eb89e0dec4_0_23"/>
          <p:cNvSpPr txBox="1"/>
          <p:nvPr/>
        </p:nvSpPr>
        <p:spPr>
          <a:xfrm>
            <a:off x="9086500" y="944725"/>
            <a:ext cx="2408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Management reference</a:t>
            </a:r>
            <a:endParaRPr b="1" sz="2800">
              <a:solidFill>
                <a:schemeClr val="dk1"/>
              </a:solidFill>
              <a:latin typeface="Calibri"/>
              <a:ea typeface="Calibri"/>
              <a:cs typeface="Calibri"/>
              <a:sym typeface="Calibri"/>
            </a:endParaRPr>
          </a:p>
        </p:txBody>
      </p:sp>
      <p:sp>
        <p:nvSpPr>
          <p:cNvPr id="1451" name="Google Shape;1451;g2eb89e0dec4_0_23"/>
          <p:cNvSpPr txBox="1"/>
          <p:nvPr>
            <p:ph idx="1" type="body"/>
          </p:nvPr>
        </p:nvSpPr>
        <p:spPr>
          <a:xfrm>
            <a:off x="132025" y="1590925"/>
            <a:ext cx="2841300" cy="34482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pl-PL"/>
              <a:t>Proporcja utraconych konsumentów marki/produktu lub użytkowników/subskrybentów usługi w danym przedziale czasowym </a:t>
            </a:r>
            <a:r>
              <a:rPr lang="pl-PL"/>
              <a:t>(odpowiada przedziałowi czasowemu określonemu do mierzenia penetracji) </a:t>
            </a:r>
            <a:endParaRPr/>
          </a:p>
        </p:txBody>
      </p:sp>
      <p:sp>
        <p:nvSpPr>
          <p:cNvPr id="1452" name="Google Shape;1452;g2eb89e0dec4_0_23"/>
          <p:cNvSpPr txBox="1"/>
          <p:nvPr>
            <p:ph idx="1" type="body"/>
          </p:nvPr>
        </p:nvSpPr>
        <p:spPr>
          <a:xfrm>
            <a:off x="3273750" y="1799025"/>
            <a:ext cx="2921400" cy="34482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pl-PL"/>
              <a:t>% utraconych konsumentów/użytkowników</a:t>
            </a:r>
            <a:endParaRPr/>
          </a:p>
        </p:txBody>
      </p:sp>
      <p:sp>
        <p:nvSpPr>
          <p:cNvPr id="1453" name="Google Shape;1453;g2eb89e0dec4_0_23"/>
          <p:cNvSpPr txBox="1"/>
          <p:nvPr>
            <p:ph idx="1" type="body"/>
          </p:nvPr>
        </p:nvSpPr>
        <p:spPr>
          <a:xfrm>
            <a:off x="6309150" y="1844875"/>
            <a:ext cx="2921400" cy="34482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pl-PL"/>
              <a:t>Marka/produkt:</a:t>
            </a:r>
            <a:endParaRPr/>
          </a:p>
          <a:p>
            <a:pPr indent="0" lvl="0" marL="0" rtl="0" algn="l">
              <a:spcBef>
                <a:spcPts val="1000"/>
              </a:spcBef>
              <a:spcAft>
                <a:spcPts val="0"/>
              </a:spcAft>
              <a:buNone/>
            </a:pPr>
            <a:r>
              <a:rPr lang="pl-PL"/>
              <a:t>panel gospodarstw domowych GfK</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pl-PL"/>
              <a:t>Usługi: wewnętrzne systemy raportujące (CRM)</a:t>
            </a:r>
            <a:endParaRPr/>
          </a:p>
        </p:txBody>
      </p:sp>
      <p:sp>
        <p:nvSpPr>
          <p:cNvPr id="1454" name="Google Shape;1454;g2eb89e0dec4_0_23"/>
          <p:cNvSpPr txBox="1"/>
          <p:nvPr>
            <p:ph idx="1" type="body"/>
          </p:nvPr>
        </p:nvSpPr>
        <p:spPr>
          <a:xfrm>
            <a:off x="9086500" y="2008525"/>
            <a:ext cx="3034200" cy="34482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pl-PL"/>
              <a:t>Odpływ</a:t>
            </a:r>
            <a:r>
              <a:rPr lang="pl-PL"/>
              <a:t> = początkowa liczba konsumentów lub użytkowników / liczba </a:t>
            </a:r>
            <a:r>
              <a:rPr lang="pl-PL"/>
              <a:t>użytkowników</a:t>
            </a:r>
            <a:r>
              <a:rPr lang="pl-PL"/>
              <a:t> pomniejszona o tych </a:t>
            </a:r>
            <a:r>
              <a:rPr lang="pl-PL"/>
              <a:t>którzy</a:t>
            </a:r>
            <a:r>
              <a:rPr lang="pl-PL"/>
              <a:t> odpłynęli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8" name="Shape 1458"/>
        <p:cNvGrpSpPr/>
        <p:nvPr/>
      </p:nvGrpSpPr>
      <p:grpSpPr>
        <a:xfrm>
          <a:off x="0" y="0"/>
          <a:ext cx="0" cy="0"/>
          <a:chOff x="0" y="0"/>
          <a:chExt cx="0" cy="0"/>
        </a:xfrm>
      </p:grpSpPr>
      <p:sp>
        <p:nvSpPr>
          <p:cNvPr id="1459" name="Google Shape;1459;g2eb98e91c41_0_0"/>
          <p:cNvSpPr/>
          <p:nvPr>
            <p:ph idx="2" type="pic"/>
          </p:nvPr>
        </p:nvSpPr>
        <p:spPr>
          <a:xfrm>
            <a:off x="0" y="2"/>
            <a:ext cx="12192000" cy="6858000"/>
          </a:xfrm>
          <a:prstGeom prst="rect">
            <a:avLst/>
          </a:prstGeom>
        </p:spPr>
      </p:sp>
      <p:sp>
        <p:nvSpPr>
          <p:cNvPr id="1460" name="Google Shape;1460;g2eb98e91c41_0_0"/>
          <p:cNvSpPr txBox="1"/>
          <p:nvPr>
            <p:ph type="title"/>
          </p:nvPr>
        </p:nvSpPr>
        <p:spPr>
          <a:xfrm>
            <a:off x="493974" y="365125"/>
            <a:ext cx="6867000" cy="1325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pl-PL"/>
              <a:t>Dochodowość</a:t>
            </a:r>
            <a:r>
              <a:rPr lang="pl-PL"/>
              <a:t> Klienta </a:t>
            </a:r>
            <a:endParaRPr/>
          </a:p>
        </p:txBody>
      </p:sp>
      <p:sp>
        <p:nvSpPr>
          <p:cNvPr id="1461" name="Google Shape;1461;g2eb98e91c41_0_0"/>
          <p:cNvSpPr txBox="1"/>
          <p:nvPr>
            <p:ph idx="1" type="body"/>
          </p:nvPr>
        </p:nvSpPr>
        <p:spPr>
          <a:xfrm>
            <a:off x="374575" y="1393400"/>
            <a:ext cx="3257100" cy="53055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t/>
            </a:r>
            <a:endParaRPr sz="1800"/>
          </a:p>
          <a:p>
            <a:pPr indent="0" lvl="0" marL="0" rtl="0" algn="l">
              <a:spcBef>
                <a:spcPts val="1000"/>
              </a:spcBef>
              <a:spcAft>
                <a:spcPts val="0"/>
              </a:spcAft>
              <a:buNone/>
            </a:pPr>
            <a:r>
              <a:rPr lang="pl-PL" sz="1800"/>
              <a:t>1. Średni przychód uzyskany na Klienta/ na zakup w wyznaczonym okresie</a:t>
            </a:r>
            <a:endParaRPr sz="1800"/>
          </a:p>
          <a:p>
            <a:pPr indent="0" lvl="0" marL="0" rtl="0" algn="l">
              <a:spcBef>
                <a:spcPts val="1000"/>
              </a:spcBef>
              <a:spcAft>
                <a:spcPts val="0"/>
              </a:spcAft>
              <a:buNone/>
            </a:pPr>
            <a:r>
              <a:t/>
            </a:r>
            <a:endParaRPr sz="1800"/>
          </a:p>
          <a:p>
            <a:pPr indent="0" lvl="0" marL="0" rtl="0" algn="l">
              <a:spcBef>
                <a:spcPts val="1000"/>
              </a:spcBef>
              <a:spcAft>
                <a:spcPts val="0"/>
              </a:spcAft>
              <a:buNone/>
            </a:pPr>
            <a:r>
              <a:rPr lang="pl-PL" sz="1800"/>
              <a:t>2</a:t>
            </a:r>
            <a:r>
              <a:rPr lang="pl-PL" sz="1900"/>
              <a:t>.</a:t>
            </a:r>
            <a:r>
              <a:rPr lang="pl-PL" sz="2400"/>
              <a:t> </a:t>
            </a:r>
            <a:r>
              <a:rPr lang="pl-PL" sz="1700"/>
              <a:t>Przewidywana</a:t>
            </a:r>
            <a:r>
              <a:rPr lang="pl-PL" sz="1700">
                <a:solidFill>
                  <a:srgbClr val="FF0000"/>
                </a:solidFill>
              </a:rPr>
              <a:t>/ </a:t>
            </a:r>
            <a:r>
              <a:rPr lang="pl-PL" sz="1700">
                <a:solidFill>
                  <a:srgbClr val="231F20"/>
                </a:solidFill>
              </a:rPr>
              <a:t>wartość  średniego Klienta/  podczas całej relacji z marką CLV</a:t>
            </a:r>
            <a:endParaRPr sz="1700">
              <a:solidFill>
                <a:srgbClr val="231F20"/>
              </a:solidFill>
            </a:endParaRPr>
          </a:p>
          <a:p>
            <a:pPr indent="0" lvl="0" marL="0" rtl="0" algn="l">
              <a:spcBef>
                <a:spcPts val="1000"/>
              </a:spcBef>
              <a:spcAft>
                <a:spcPts val="0"/>
              </a:spcAft>
              <a:buNone/>
            </a:pPr>
            <a:r>
              <a:t/>
            </a:r>
            <a:endParaRPr sz="1400"/>
          </a:p>
        </p:txBody>
      </p:sp>
      <p:cxnSp>
        <p:nvCxnSpPr>
          <p:cNvPr id="1462" name="Google Shape;1462;g2eb98e91c41_0_0"/>
          <p:cNvCxnSpPr/>
          <p:nvPr/>
        </p:nvCxnSpPr>
        <p:spPr>
          <a:xfrm>
            <a:off x="3753900" y="1123100"/>
            <a:ext cx="0" cy="5575800"/>
          </a:xfrm>
          <a:prstGeom prst="straightConnector1">
            <a:avLst/>
          </a:prstGeom>
          <a:noFill/>
          <a:ln cap="flat" cmpd="sng" w="9525">
            <a:solidFill>
              <a:schemeClr val="dk2"/>
            </a:solidFill>
            <a:prstDash val="solid"/>
            <a:round/>
            <a:headEnd len="med" w="med" type="none"/>
            <a:tailEnd len="med" w="med" type="none"/>
          </a:ln>
        </p:spPr>
      </p:cxnSp>
      <p:sp>
        <p:nvSpPr>
          <p:cNvPr id="1463" name="Google Shape;1463;g2eb98e91c41_0_0"/>
          <p:cNvSpPr txBox="1"/>
          <p:nvPr/>
        </p:nvSpPr>
        <p:spPr>
          <a:xfrm>
            <a:off x="374575" y="970700"/>
            <a:ext cx="3683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Definicja</a:t>
            </a:r>
            <a:endParaRPr b="1" sz="2800">
              <a:solidFill>
                <a:schemeClr val="dk1"/>
              </a:solidFill>
              <a:latin typeface="Calibri"/>
              <a:ea typeface="Calibri"/>
              <a:cs typeface="Calibri"/>
              <a:sym typeface="Calibri"/>
            </a:endParaRPr>
          </a:p>
        </p:txBody>
      </p:sp>
      <p:sp>
        <p:nvSpPr>
          <p:cNvPr id="1464" name="Google Shape;1464;g2eb98e91c41_0_0"/>
          <p:cNvSpPr txBox="1"/>
          <p:nvPr/>
        </p:nvSpPr>
        <p:spPr>
          <a:xfrm>
            <a:off x="4057975" y="970700"/>
            <a:ext cx="3683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Mierniki</a:t>
            </a:r>
            <a:endParaRPr b="1" sz="2800">
              <a:solidFill>
                <a:schemeClr val="dk1"/>
              </a:solidFill>
              <a:latin typeface="Calibri"/>
              <a:ea typeface="Calibri"/>
              <a:cs typeface="Calibri"/>
              <a:sym typeface="Calibri"/>
            </a:endParaRPr>
          </a:p>
        </p:txBody>
      </p:sp>
      <p:sp>
        <p:nvSpPr>
          <p:cNvPr id="1465" name="Google Shape;1465;g2eb98e91c41_0_0"/>
          <p:cNvSpPr txBox="1"/>
          <p:nvPr/>
        </p:nvSpPr>
        <p:spPr>
          <a:xfrm>
            <a:off x="3715676" y="1484400"/>
            <a:ext cx="4025700" cy="6272400"/>
          </a:xfrm>
          <a:prstGeom prst="rect">
            <a:avLst/>
          </a:prstGeom>
          <a:noFill/>
          <a:ln>
            <a:noFill/>
          </a:ln>
        </p:spPr>
        <p:txBody>
          <a:bodyPr anchorCtr="0" anchor="t" bIns="91425" lIns="91425" spcFirstLastPara="1" rIns="91425" wrap="square" tIns="91425">
            <a:spAutoFit/>
          </a:bodyPr>
          <a:lstStyle/>
          <a:p>
            <a:pPr indent="0" lvl="0" marL="50800" marR="520700" rtl="0" algn="l">
              <a:lnSpc>
                <a:spcPct val="98000"/>
              </a:lnSpc>
              <a:spcBef>
                <a:spcPts val="0"/>
              </a:spcBef>
              <a:spcAft>
                <a:spcPts val="0"/>
              </a:spcAft>
              <a:buNone/>
            </a:pPr>
            <a:r>
              <a:rPr b="1" lang="pl-PL">
                <a:solidFill>
                  <a:schemeClr val="dk1"/>
                </a:solidFill>
              </a:rPr>
              <a:t>Całkowity przychód podzielony przez liczbę Klientów w wyznaczonym okresie</a:t>
            </a:r>
            <a:endParaRPr b="1">
              <a:solidFill>
                <a:schemeClr val="dk1"/>
              </a:solidFill>
            </a:endParaRPr>
          </a:p>
          <a:p>
            <a:pPr indent="0" lvl="0" marL="0" rtl="0" algn="l">
              <a:spcBef>
                <a:spcPts val="0"/>
              </a:spcBef>
              <a:spcAft>
                <a:spcPts val="0"/>
              </a:spcAft>
              <a:buNone/>
            </a:pPr>
            <a:r>
              <a:rPr b="1" lang="pl-PL">
                <a:solidFill>
                  <a:schemeClr val="dk1"/>
                </a:solidFill>
              </a:rPr>
              <a:t>Całkowity przychód podzielony przez liczbę zakupów w wyznaczonym okresie </a:t>
            </a:r>
            <a:endParaRPr b="1">
              <a:solidFill>
                <a:schemeClr val="dk1"/>
              </a:solidFill>
            </a:endParaRPr>
          </a:p>
          <a:p>
            <a:pPr indent="0" lvl="0" marL="0" rtl="0" algn="l">
              <a:spcBef>
                <a:spcPts val="0"/>
              </a:spcBef>
              <a:spcAft>
                <a:spcPts val="0"/>
              </a:spcAft>
              <a:buNone/>
            </a:pPr>
            <a:r>
              <a:rPr i="1" lang="pl-PL">
                <a:solidFill>
                  <a:schemeClr val="dk1"/>
                </a:solidFill>
              </a:rPr>
              <a:t>Miary dodatkowe: </a:t>
            </a:r>
            <a:endParaRPr i="1">
              <a:solidFill>
                <a:schemeClr val="dk1"/>
              </a:solidFill>
            </a:endParaRPr>
          </a:p>
          <a:p>
            <a:pPr indent="0" lvl="0" marL="0" rtl="0" algn="l">
              <a:spcBef>
                <a:spcPts val="0"/>
              </a:spcBef>
              <a:spcAft>
                <a:spcPts val="0"/>
              </a:spcAft>
              <a:buNone/>
            </a:pPr>
            <a:r>
              <a:rPr lang="pl-PL">
                <a:solidFill>
                  <a:schemeClr val="dk1"/>
                </a:solidFill>
              </a:rPr>
              <a:t>Liczba sprzedanych produktów w wyznaczonym okresie</a:t>
            </a:r>
            <a:endParaRPr>
              <a:solidFill>
                <a:schemeClr val="dk1"/>
              </a:solidFill>
            </a:endParaRPr>
          </a:p>
          <a:p>
            <a:pPr indent="0" lvl="0" marL="0" rtl="0" algn="l">
              <a:spcBef>
                <a:spcPts val="0"/>
              </a:spcBef>
              <a:spcAft>
                <a:spcPts val="0"/>
              </a:spcAft>
              <a:buNone/>
            </a:pPr>
            <a:r>
              <a:rPr lang="pl-PL">
                <a:solidFill>
                  <a:schemeClr val="dk1"/>
                </a:solidFill>
              </a:rPr>
              <a:t>Średnia liczba  sprzedanych produktów w ramach koszyka lub średnia wartość koszyka zakupowego</a:t>
            </a:r>
            <a:endParaRPr>
              <a:solidFill>
                <a:schemeClr val="dk1"/>
              </a:solidFill>
            </a:endParaRPr>
          </a:p>
          <a:p>
            <a:pPr indent="0" lvl="0" marL="0" rtl="0" algn="l">
              <a:spcBef>
                <a:spcPts val="0"/>
              </a:spcBef>
              <a:spcAft>
                <a:spcPts val="0"/>
              </a:spcAft>
              <a:buNone/>
            </a:pPr>
            <a:r>
              <a:rPr lang="pl-PL">
                <a:solidFill>
                  <a:schemeClr val="dk1"/>
                </a:solidFill>
              </a:rPr>
              <a:t>Średnia częstotliwość zakupu w danym okresie</a:t>
            </a:r>
            <a:endParaRPr>
              <a:solidFill>
                <a:schemeClr val="dk1"/>
              </a:solidFill>
            </a:endParaRPr>
          </a:p>
          <a:p>
            <a:pPr indent="0" lvl="0" marL="0" marR="520700" rtl="0" algn="l">
              <a:lnSpc>
                <a:spcPct val="98000"/>
              </a:lnSpc>
              <a:spcBef>
                <a:spcPts val="0"/>
              </a:spcBef>
              <a:spcAft>
                <a:spcPts val="0"/>
              </a:spcAft>
              <a:buClr>
                <a:schemeClr val="dk1"/>
              </a:buClr>
              <a:buSzPts val="1100"/>
              <a:buFont typeface="Arial"/>
              <a:buNone/>
            </a:pPr>
            <a:r>
              <a:rPr lang="pl-PL">
                <a:solidFill>
                  <a:schemeClr val="dk1"/>
                </a:solidFill>
              </a:rPr>
              <a:t>Średni czas  aktywnego kontaktu   Klienta z marką liczony od momentu pierwszego zakupu do  ostatniej aktywności</a:t>
            </a:r>
            <a:endParaRPr>
              <a:solidFill>
                <a:schemeClr val="dk1"/>
              </a:solidFill>
            </a:endParaRPr>
          </a:p>
          <a:p>
            <a:pPr indent="0" lvl="0" marL="50800" marR="520700" rtl="0" algn="l">
              <a:lnSpc>
                <a:spcPct val="98000"/>
              </a:lnSpc>
              <a:spcBef>
                <a:spcPts val="0"/>
              </a:spcBef>
              <a:spcAft>
                <a:spcPts val="0"/>
              </a:spcAft>
              <a:buNone/>
            </a:pPr>
            <a:r>
              <a:rPr lang="pl-PL" sz="1000">
                <a:solidFill>
                  <a:schemeClr val="dk1"/>
                </a:solidFill>
              </a:rPr>
              <a:t> </a:t>
            </a:r>
            <a:endParaRPr sz="1000">
              <a:solidFill>
                <a:schemeClr val="dk1"/>
              </a:solidFill>
              <a:highlight>
                <a:schemeClr val="lt1"/>
              </a:highlight>
            </a:endParaRPr>
          </a:p>
          <a:p>
            <a:pPr indent="0" lvl="0" marL="0" marR="520700" rtl="0" algn="l">
              <a:lnSpc>
                <a:spcPct val="98000"/>
              </a:lnSpc>
              <a:spcBef>
                <a:spcPts val="0"/>
              </a:spcBef>
              <a:spcAft>
                <a:spcPts val="0"/>
              </a:spcAft>
              <a:buNone/>
            </a:pPr>
            <a:r>
              <a:rPr lang="pl-PL" sz="1700">
                <a:solidFill>
                  <a:srgbClr val="231F20"/>
                </a:solidFill>
                <a:highlight>
                  <a:schemeClr val="lt1"/>
                </a:highlight>
              </a:rPr>
              <a:t>(</a:t>
            </a:r>
            <a:r>
              <a:rPr b="1" lang="pl-PL" sz="1350">
                <a:solidFill>
                  <a:srgbClr val="53575A"/>
                </a:solidFill>
                <a:highlight>
                  <a:srgbClr val="FFFFFF"/>
                </a:highlight>
              </a:rPr>
              <a:t>Roczny/kwartalny/miesięczny przychodu z klienta  X średnia liczba lat/kwartałów/miesięcy relacji z Klientem)  - </a:t>
            </a:r>
            <a:r>
              <a:rPr b="1" lang="pl-PL" sz="1350">
                <a:solidFill>
                  <a:srgbClr val="53575A"/>
                </a:solidFill>
                <a:highlight>
                  <a:srgbClr val="FFFF00"/>
                </a:highlight>
              </a:rPr>
              <a:t>początkowe koszty pozyskania klienta (TBD). </a:t>
            </a:r>
            <a:endParaRPr b="1" sz="1350">
              <a:solidFill>
                <a:srgbClr val="53575A"/>
              </a:solidFill>
              <a:highlight>
                <a:srgbClr val="FFFF00"/>
              </a:highlight>
            </a:endParaRPr>
          </a:p>
          <a:p>
            <a:pPr indent="0" lvl="0" marL="0" marR="520700" rtl="0" algn="l">
              <a:lnSpc>
                <a:spcPct val="98000"/>
              </a:lnSpc>
              <a:spcBef>
                <a:spcPts val="0"/>
              </a:spcBef>
              <a:spcAft>
                <a:spcPts val="0"/>
              </a:spcAft>
              <a:buNone/>
            </a:pPr>
            <a:r>
              <a:rPr b="1" lang="pl-PL" sz="1350">
                <a:solidFill>
                  <a:srgbClr val="53575A"/>
                </a:solidFill>
                <a:highlight>
                  <a:srgbClr val="FFFFFF"/>
                </a:highlight>
              </a:rPr>
              <a:t>lub</a:t>
            </a:r>
            <a:endParaRPr b="1" sz="1350">
              <a:solidFill>
                <a:srgbClr val="53575A"/>
              </a:solidFill>
              <a:highlight>
                <a:srgbClr val="FFFFFF"/>
              </a:highlight>
            </a:endParaRPr>
          </a:p>
          <a:p>
            <a:pPr indent="0" lvl="0" marL="0" marR="63500" rtl="0" algn="l">
              <a:lnSpc>
                <a:spcPct val="98000"/>
              </a:lnSpc>
              <a:spcBef>
                <a:spcPts val="1200"/>
              </a:spcBef>
              <a:spcAft>
                <a:spcPts val="0"/>
              </a:spcAft>
              <a:buNone/>
            </a:pPr>
            <a:r>
              <a:rPr lang="pl-PL" sz="1100">
                <a:solidFill>
                  <a:srgbClr val="231F20"/>
                </a:solidFill>
              </a:rPr>
              <a:t> </a:t>
            </a:r>
            <a:r>
              <a:rPr b="1" lang="pl-PL">
                <a:solidFill>
                  <a:srgbClr val="231F20"/>
                </a:solidFill>
                <a:highlight>
                  <a:schemeClr val="lt1"/>
                </a:highlight>
              </a:rPr>
              <a:t>Ś</a:t>
            </a:r>
            <a:r>
              <a:rPr b="1" lang="pl-PL">
                <a:solidFill>
                  <a:schemeClr val="dk1"/>
                </a:solidFill>
                <a:highlight>
                  <a:schemeClr val="lt1"/>
                </a:highlight>
              </a:rPr>
              <a:t>rednia długość relacji z Klientem X liczba  zakupów X średnia wartość zakupu</a:t>
            </a:r>
            <a:endParaRPr b="1">
              <a:solidFill>
                <a:schemeClr val="dk1"/>
              </a:solidFill>
              <a:highlight>
                <a:schemeClr val="lt1"/>
              </a:highlight>
            </a:endParaRPr>
          </a:p>
          <a:p>
            <a:pPr indent="0" lvl="0" marL="50800" marR="520700" rtl="0" algn="l">
              <a:lnSpc>
                <a:spcPct val="98000"/>
              </a:lnSpc>
              <a:spcBef>
                <a:spcPts val="1200"/>
              </a:spcBef>
              <a:spcAft>
                <a:spcPts val="0"/>
              </a:spcAft>
              <a:buClr>
                <a:schemeClr val="dk1"/>
              </a:buClr>
              <a:buSzPts val="1100"/>
              <a:buFont typeface="Arial"/>
              <a:buNone/>
            </a:pPr>
            <a:r>
              <a:t/>
            </a:r>
            <a:endParaRPr sz="1000">
              <a:solidFill>
                <a:schemeClr val="dk1"/>
              </a:solidFill>
            </a:endParaRPr>
          </a:p>
          <a:p>
            <a:pPr indent="0" lvl="0" marL="50800" marR="520700" rtl="0" algn="l">
              <a:lnSpc>
                <a:spcPct val="98000"/>
              </a:lnSpc>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None/>
            </a:pPr>
            <a:r>
              <a:t/>
            </a:r>
            <a:endParaRPr sz="1500">
              <a:solidFill>
                <a:schemeClr val="dk1"/>
              </a:solidFill>
            </a:endParaRPr>
          </a:p>
          <a:p>
            <a:pPr indent="0" lvl="0" marL="50800" marR="520700" rtl="0" algn="l">
              <a:lnSpc>
                <a:spcPct val="98000"/>
              </a:lnSpc>
              <a:spcBef>
                <a:spcPts val="0"/>
              </a:spcBef>
              <a:spcAft>
                <a:spcPts val="0"/>
              </a:spcAft>
              <a:buClr>
                <a:schemeClr val="dk1"/>
              </a:buClr>
              <a:buSzPts val="1100"/>
              <a:buFont typeface="Arial"/>
              <a:buNone/>
            </a:pPr>
            <a:r>
              <a:rPr lang="pl-PL" sz="800">
                <a:solidFill>
                  <a:schemeClr val="dk1"/>
                </a:solidFill>
              </a:rPr>
              <a:t> </a:t>
            </a:r>
            <a:endParaRPr sz="800">
              <a:solidFill>
                <a:schemeClr val="dk1"/>
              </a:solidFill>
            </a:endParaRPr>
          </a:p>
        </p:txBody>
      </p:sp>
      <p:sp>
        <p:nvSpPr>
          <p:cNvPr id="1466" name="Google Shape;1466;g2eb98e91c41_0_0"/>
          <p:cNvSpPr txBox="1"/>
          <p:nvPr/>
        </p:nvSpPr>
        <p:spPr>
          <a:xfrm>
            <a:off x="7605250" y="838200"/>
            <a:ext cx="19935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Źródło danych:</a:t>
            </a:r>
            <a:endParaRPr b="1" sz="2800">
              <a:solidFill>
                <a:schemeClr val="dk1"/>
              </a:solidFill>
              <a:latin typeface="Calibri"/>
              <a:ea typeface="Calibri"/>
              <a:cs typeface="Calibri"/>
              <a:sym typeface="Calibri"/>
            </a:endParaRPr>
          </a:p>
        </p:txBody>
      </p:sp>
      <p:sp>
        <p:nvSpPr>
          <p:cNvPr id="1467" name="Google Shape;1467;g2eb98e91c41_0_0"/>
          <p:cNvSpPr txBox="1"/>
          <p:nvPr/>
        </p:nvSpPr>
        <p:spPr>
          <a:xfrm>
            <a:off x="7483150" y="1824275"/>
            <a:ext cx="1993500" cy="149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700"/>
          </a:p>
          <a:p>
            <a:pPr indent="-336550" lvl="0" marL="457200" rtl="0" algn="l">
              <a:spcBef>
                <a:spcPts val="0"/>
              </a:spcBef>
              <a:spcAft>
                <a:spcPts val="0"/>
              </a:spcAft>
              <a:buSzPts val="1700"/>
              <a:buChar char="-"/>
            </a:pPr>
            <a:r>
              <a:rPr lang="pl-PL" sz="1700"/>
              <a:t>CRM</a:t>
            </a:r>
            <a:endParaRPr sz="1700"/>
          </a:p>
          <a:p>
            <a:pPr indent="-336550" lvl="0" marL="457200" rtl="0" algn="l">
              <a:spcBef>
                <a:spcPts val="0"/>
              </a:spcBef>
              <a:spcAft>
                <a:spcPts val="0"/>
              </a:spcAft>
              <a:buSzPts val="1700"/>
              <a:buChar char="-"/>
            </a:pPr>
            <a:r>
              <a:rPr lang="pl-PL" sz="1700"/>
              <a:t>raporty biznesowe i finansowe</a:t>
            </a:r>
            <a:endParaRPr sz="1700"/>
          </a:p>
        </p:txBody>
      </p:sp>
      <p:sp>
        <p:nvSpPr>
          <p:cNvPr id="1468" name="Google Shape;1468;g2eb98e91c41_0_0"/>
          <p:cNvSpPr txBox="1"/>
          <p:nvPr/>
        </p:nvSpPr>
        <p:spPr>
          <a:xfrm>
            <a:off x="9598750" y="1578475"/>
            <a:ext cx="2408400" cy="201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700"/>
          </a:p>
          <a:p>
            <a:pPr indent="-336550" lvl="0" marL="457200" rtl="0" algn="l">
              <a:spcBef>
                <a:spcPts val="0"/>
              </a:spcBef>
              <a:spcAft>
                <a:spcPts val="0"/>
              </a:spcAft>
              <a:buSzPts val="1700"/>
              <a:buChar char="-"/>
            </a:pPr>
            <a:r>
              <a:rPr lang="pl-PL" sz="1700"/>
              <a:t>Ile zyskujemy/tracimy na Kliencie/ na relacji z Klientem</a:t>
            </a:r>
            <a:endParaRPr sz="1700"/>
          </a:p>
          <a:p>
            <a:pPr indent="-336550" lvl="0" marL="457200" rtl="0" algn="l">
              <a:spcBef>
                <a:spcPts val="0"/>
              </a:spcBef>
              <a:spcAft>
                <a:spcPts val="0"/>
              </a:spcAft>
              <a:buSzPts val="1700"/>
              <a:buChar char="-"/>
            </a:pPr>
            <a:r>
              <a:rPr lang="pl-PL" sz="1700"/>
              <a:t>czy inwestujemy opłacalnie</a:t>
            </a:r>
            <a:endParaRPr sz="1700"/>
          </a:p>
        </p:txBody>
      </p:sp>
      <p:sp>
        <p:nvSpPr>
          <p:cNvPr id="1469" name="Google Shape;1469;g2eb98e91c41_0_0"/>
          <p:cNvSpPr txBox="1"/>
          <p:nvPr/>
        </p:nvSpPr>
        <p:spPr>
          <a:xfrm>
            <a:off x="9751950" y="838200"/>
            <a:ext cx="2408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Management reference</a:t>
            </a:r>
            <a:endParaRPr b="1" sz="2800">
              <a:solidFill>
                <a:schemeClr val="dk1"/>
              </a:solidFill>
              <a:latin typeface="Calibri"/>
              <a:ea typeface="Calibri"/>
              <a:cs typeface="Calibri"/>
              <a:sym typeface="Calibri"/>
            </a:endParaRPr>
          </a:p>
        </p:txBody>
      </p:sp>
      <p:cxnSp>
        <p:nvCxnSpPr>
          <p:cNvPr id="1470" name="Google Shape;1470;g2eb98e91c41_0_0"/>
          <p:cNvCxnSpPr/>
          <p:nvPr/>
        </p:nvCxnSpPr>
        <p:spPr>
          <a:xfrm>
            <a:off x="7635850" y="1065075"/>
            <a:ext cx="0" cy="5575800"/>
          </a:xfrm>
          <a:prstGeom prst="straightConnector1">
            <a:avLst/>
          </a:prstGeom>
          <a:noFill/>
          <a:ln cap="flat" cmpd="sng" w="9525">
            <a:solidFill>
              <a:schemeClr val="dk2"/>
            </a:solidFill>
            <a:prstDash val="solid"/>
            <a:round/>
            <a:headEnd len="med" w="med" type="none"/>
            <a:tailEnd len="med" w="med" type="none"/>
          </a:ln>
        </p:spPr>
      </p:cxnSp>
      <p:cxnSp>
        <p:nvCxnSpPr>
          <p:cNvPr id="1471" name="Google Shape;1471;g2eb98e91c41_0_0"/>
          <p:cNvCxnSpPr/>
          <p:nvPr/>
        </p:nvCxnSpPr>
        <p:spPr>
          <a:xfrm>
            <a:off x="9598750" y="838200"/>
            <a:ext cx="0" cy="55758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5" name="Shape 1475"/>
        <p:cNvGrpSpPr/>
        <p:nvPr/>
      </p:nvGrpSpPr>
      <p:grpSpPr>
        <a:xfrm>
          <a:off x="0" y="0"/>
          <a:ext cx="0" cy="0"/>
          <a:chOff x="0" y="0"/>
          <a:chExt cx="0" cy="0"/>
        </a:xfrm>
      </p:grpSpPr>
      <p:sp>
        <p:nvSpPr>
          <p:cNvPr id="1476" name="Google Shape;1476;g2eb98e91c41_1_7"/>
          <p:cNvSpPr/>
          <p:nvPr>
            <p:ph idx="2" type="pic"/>
          </p:nvPr>
        </p:nvSpPr>
        <p:spPr>
          <a:xfrm>
            <a:off x="0" y="2"/>
            <a:ext cx="12192000" cy="6858000"/>
          </a:xfrm>
          <a:prstGeom prst="rect">
            <a:avLst/>
          </a:prstGeom>
        </p:spPr>
      </p:sp>
      <p:sp>
        <p:nvSpPr>
          <p:cNvPr id="1477" name="Google Shape;1477;g2eb98e91c41_1_7"/>
          <p:cNvSpPr txBox="1"/>
          <p:nvPr>
            <p:ph type="title"/>
          </p:nvPr>
        </p:nvSpPr>
        <p:spPr>
          <a:xfrm>
            <a:off x="493974" y="365125"/>
            <a:ext cx="6867000" cy="1325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pl-PL"/>
              <a:t>Kształtowanie ceny</a:t>
            </a:r>
            <a:endParaRPr/>
          </a:p>
        </p:txBody>
      </p:sp>
      <p:sp>
        <p:nvSpPr>
          <p:cNvPr id="1478" name="Google Shape;1478;g2eb98e91c41_1_7"/>
          <p:cNvSpPr txBox="1"/>
          <p:nvPr>
            <p:ph idx="1" type="body"/>
          </p:nvPr>
        </p:nvSpPr>
        <p:spPr>
          <a:xfrm>
            <a:off x="374575" y="1393400"/>
            <a:ext cx="3257100" cy="53055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t/>
            </a:r>
            <a:endParaRPr sz="1800"/>
          </a:p>
          <a:p>
            <a:pPr indent="0" lvl="0" marL="0" rtl="0" algn="l">
              <a:spcBef>
                <a:spcPts val="1000"/>
              </a:spcBef>
              <a:spcAft>
                <a:spcPts val="0"/>
              </a:spcAft>
              <a:buNone/>
            </a:pPr>
            <a:r>
              <a:rPr lang="pl-PL" sz="1800"/>
              <a:t>1. Wpływ zmiany ceny na zachowanie Klienta i deklaracje Klienta ( elastyczność cenowa)</a:t>
            </a:r>
            <a:endParaRPr sz="1800"/>
          </a:p>
          <a:p>
            <a:pPr indent="0" lvl="0" marL="0" rtl="0" algn="l">
              <a:spcBef>
                <a:spcPts val="1000"/>
              </a:spcBef>
              <a:spcAft>
                <a:spcPts val="0"/>
              </a:spcAft>
              <a:buNone/>
            </a:pPr>
            <a:r>
              <a:t/>
            </a:r>
            <a:endParaRPr sz="1800"/>
          </a:p>
          <a:p>
            <a:pPr indent="0" lvl="0" marL="0" rtl="0" algn="l">
              <a:spcBef>
                <a:spcPts val="1000"/>
              </a:spcBef>
              <a:spcAft>
                <a:spcPts val="0"/>
              </a:spcAft>
              <a:buNone/>
            </a:pPr>
            <a:r>
              <a:t/>
            </a:r>
            <a:endParaRPr sz="1700">
              <a:solidFill>
                <a:srgbClr val="231F20"/>
              </a:solidFill>
            </a:endParaRPr>
          </a:p>
          <a:p>
            <a:pPr indent="0" lvl="0" marL="0" rtl="0" algn="l">
              <a:spcBef>
                <a:spcPts val="1000"/>
              </a:spcBef>
              <a:spcAft>
                <a:spcPts val="0"/>
              </a:spcAft>
              <a:buNone/>
            </a:pPr>
            <a:r>
              <a:t/>
            </a:r>
            <a:endParaRPr sz="1400"/>
          </a:p>
        </p:txBody>
      </p:sp>
      <p:cxnSp>
        <p:nvCxnSpPr>
          <p:cNvPr id="1479" name="Google Shape;1479;g2eb98e91c41_1_7"/>
          <p:cNvCxnSpPr/>
          <p:nvPr/>
        </p:nvCxnSpPr>
        <p:spPr>
          <a:xfrm>
            <a:off x="3753900" y="1123100"/>
            <a:ext cx="0" cy="5575800"/>
          </a:xfrm>
          <a:prstGeom prst="straightConnector1">
            <a:avLst/>
          </a:prstGeom>
          <a:noFill/>
          <a:ln cap="flat" cmpd="sng" w="9525">
            <a:solidFill>
              <a:schemeClr val="dk2"/>
            </a:solidFill>
            <a:prstDash val="solid"/>
            <a:round/>
            <a:headEnd len="med" w="med" type="none"/>
            <a:tailEnd len="med" w="med" type="none"/>
          </a:ln>
        </p:spPr>
      </p:cxnSp>
      <p:sp>
        <p:nvSpPr>
          <p:cNvPr id="1480" name="Google Shape;1480;g2eb98e91c41_1_7"/>
          <p:cNvSpPr txBox="1"/>
          <p:nvPr/>
        </p:nvSpPr>
        <p:spPr>
          <a:xfrm>
            <a:off x="374575" y="970700"/>
            <a:ext cx="3683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Definicja</a:t>
            </a:r>
            <a:endParaRPr b="1" sz="2800">
              <a:solidFill>
                <a:schemeClr val="dk1"/>
              </a:solidFill>
              <a:latin typeface="Calibri"/>
              <a:ea typeface="Calibri"/>
              <a:cs typeface="Calibri"/>
              <a:sym typeface="Calibri"/>
            </a:endParaRPr>
          </a:p>
        </p:txBody>
      </p:sp>
      <p:sp>
        <p:nvSpPr>
          <p:cNvPr id="1481" name="Google Shape;1481;g2eb98e91c41_1_7"/>
          <p:cNvSpPr txBox="1"/>
          <p:nvPr/>
        </p:nvSpPr>
        <p:spPr>
          <a:xfrm>
            <a:off x="4057975" y="970700"/>
            <a:ext cx="3683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Mierniki</a:t>
            </a:r>
            <a:endParaRPr b="1" sz="2800">
              <a:solidFill>
                <a:schemeClr val="dk1"/>
              </a:solidFill>
              <a:latin typeface="Calibri"/>
              <a:ea typeface="Calibri"/>
              <a:cs typeface="Calibri"/>
              <a:sym typeface="Calibri"/>
            </a:endParaRPr>
          </a:p>
        </p:txBody>
      </p:sp>
      <p:sp>
        <p:nvSpPr>
          <p:cNvPr id="1482" name="Google Shape;1482;g2eb98e91c41_1_7"/>
          <p:cNvSpPr txBox="1"/>
          <p:nvPr/>
        </p:nvSpPr>
        <p:spPr>
          <a:xfrm>
            <a:off x="3715676" y="1484400"/>
            <a:ext cx="4025700" cy="5187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100">
              <a:solidFill>
                <a:srgbClr val="202124"/>
              </a:solidFill>
              <a:highlight>
                <a:srgbClr val="F8F9FA"/>
              </a:highlight>
            </a:endParaRPr>
          </a:p>
          <a:p>
            <a:pPr indent="0" lvl="0" marL="0" rtl="0" algn="l">
              <a:spcBef>
                <a:spcPts val="0"/>
              </a:spcBef>
              <a:spcAft>
                <a:spcPts val="0"/>
              </a:spcAft>
              <a:buNone/>
            </a:pPr>
            <a:r>
              <a:rPr lang="pl-PL" sz="1500">
                <a:solidFill>
                  <a:srgbClr val="202124"/>
                </a:solidFill>
                <a:highlight>
                  <a:srgbClr val="F8F9FA"/>
                </a:highlight>
              </a:rPr>
              <a:t>1)</a:t>
            </a:r>
            <a:r>
              <a:rPr lang="pl-PL" sz="1000">
                <a:solidFill>
                  <a:srgbClr val="202124"/>
                </a:solidFill>
                <a:highlight>
                  <a:srgbClr val="F8F9FA"/>
                </a:highlight>
              </a:rPr>
              <a:t> Ś</a:t>
            </a:r>
            <a:r>
              <a:rPr lang="pl-PL" sz="1600">
                <a:solidFill>
                  <a:srgbClr val="202124"/>
                </a:solidFill>
                <a:highlight>
                  <a:srgbClr val="F8F9FA"/>
                </a:highlight>
              </a:rPr>
              <a:t>re</a:t>
            </a:r>
            <a:r>
              <a:rPr lang="pl-PL">
                <a:solidFill>
                  <a:srgbClr val="202124"/>
                </a:solidFill>
                <a:highlight>
                  <a:srgbClr val="F8F9FA"/>
                </a:highlight>
              </a:rPr>
              <a:t>dnie ceny sprzedanych towarów i usług w porównaniu z okresem poprzednim.</a:t>
            </a:r>
            <a:endParaRPr>
              <a:solidFill>
                <a:srgbClr val="202124"/>
              </a:solidFill>
              <a:highlight>
                <a:srgbClr val="F8F9FA"/>
              </a:highlight>
            </a:endParaRPr>
          </a:p>
          <a:p>
            <a:pPr indent="0" lvl="0" marL="0" rtl="0" algn="l">
              <a:spcBef>
                <a:spcPts val="0"/>
              </a:spcBef>
              <a:spcAft>
                <a:spcPts val="0"/>
              </a:spcAft>
              <a:buNone/>
            </a:pPr>
            <a:r>
              <a:rPr lang="pl-PL">
                <a:solidFill>
                  <a:srgbClr val="202124"/>
                </a:solidFill>
                <a:highlight>
                  <a:srgbClr val="F8F9FA"/>
                </a:highlight>
              </a:rPr>
              <a:t>2) Średnie ceny sprzedawanych towarów i usług w porównaniu do średniej kategorii.</a:t>
            </a:r>
            <a:endParaRPr>
              <a:solidFill>
                <a:srgbClr val="202124"/>
              </a:solidFill>
              <a:highlight>
                <a:srgbClr val="F8F9FA"/>
              </a:highlight>
            </a:endParaRPr>
          </a:p>
          <a:p>
            <a:pPr indent="0" lvl="0" marL="0" rtl="0" algn="l">
              <a:spcBef>
                <a:spcPts val="0"/>
              </a:spcBef>
              <a:spcAft>
                <a:spcPts val="0"/>
              </a:spcAft>
              <a:buNone/>
            </a:pPr>
            <a:r>
              <a:rPr lang="pl-PL">
                <a:solidFill>
                  <a:srgbClr val="202124"/>
                </a:solidFill>
                <a:highlight>
                  <a:srgbClr val="F8F9FA"/>
                </a:highlight>
              </a:rPr>
              <a:t>3) Średni udzielony rabat, jako procent przychodów ze sprzedaży.</a:t>
            </a:r>
            <a:endParaRPr>
              <a:solidFill>
                <a:srgbClr val="202124"/>
              </a:solidFill>
              <a:highlight>
                <a:srgbClr val="F8F9FA"/>
              </a:highlight>
            </a:endParaRPr>
          </a:p>
          <a:p>
            <a:pPr indent="0" lvl="0" marL="0" rtl="0" algn="l">
              <a:spcBef>
                <a:spcPts val="0"/>
              </a:spcBef>
              <a:spcAft>
                <a:spcPts val="0"/>
              </a:spcAft>
              <a:buNone/>
            </a:pPr>
            <a:r>
              <a:rPr lang="pl-PL">
                <a:solidFill>
                  <a:srgbClr val="202124"/>
                </a:solidFill>
                <a:highlight>
                  <a:srgbClr val="F8F9FA"/>
                </a:highlight>
              </a:rPr>
              <a:t>4) Część sprzedaży zrealizowanej po cenie katalogowej/bez rabatów.</a:t>
            </a:r>
            <a:endParaRPr>
              <a:solidFill>
                <a:srgbClr val="202124"/>
              </a:solidFill>
              <a:highlight>
                <a:srgbClr val="F8F9FA"/>
              </a:highlight>
            </a:endParaRPr>
          </a:p>
          <a:p>
            <a:pPr indent="0" lvl="0" marL="0" marR="520700" rtl="0" algn="l">
              <a:lnSpc>
                <a:spcPct val="98000"/>
              </a:lnSpc>
              <a:spcBef>
                <a:spcPts val="0"/>
              </a:spcBef>
              <a:spcAft>
                <a:spcPts val="0"/>
              </a:spcAft>
              <a:buNone/>
            </a:pPr>
            <a:r>
              <a:rPr lang="pl-PL" sz="1000">
                <a:solidFill>
                  <a:schemeClr val="dk1"/>
                </a:solidFill>
              </a:rPr>
              <a:t>5)</a:t>
            </a:r>
            <a:r>
              <a:rPr lang="pl-PL" sz="1700">
                <a:solidFill>
                  <a:schemeClr val="dk1"/>
                </a:solidFill>
              </a:rPr>
              <a:t>ś</a:t>
            </a:r>
            <a:r>
              <a:rPr lang="pl-PL" sz="1300">
                <a:solidFill>
                  <a:schemeClr val="dk1"/>
                </a:solidFill>
              </a:rPr>
              <a:t>rednia   wartość koszyka </a:t>
            </a:r>
            <a:r>
              <a:rPr lang="pl-PL" sz="1300">
                <a:solidFill>
                  <a:schemeClr val="dk1"/>
                </a:solidFill>
              </a:rPr>
              <a:t>zakupowego</a:t>
            </a:r>
            <a:r>
              <a:rPr lang="pl-PL" sz="1300">
                <a:solidFill>
                  <a:schemeClr val="dk1"/>
                </a:solidFill>
              </a:rPr>
              <a:t> po podwyżkach cen w stosunku do okresu poprzedzającego</a:t>
            </a:r>
            <a:endParaRPr sz="1300">
              <a:solidFill>
                <a:schemeClr val="dk1"/>
              </a:solidFill>
            </a:endParaRPr>
          </a:p>
          <a:p>
            <a:pPr indent="0" lvl="0" marL="50800" marR="520700" rtl="0" algn="l">
              <a:lnSpc>
                <a:spcPct val="98000"/>
              </a:lnSpc>
              <a:spcBef>
                <a:spcPts val="0"/>
              </a:spcBef>
              <a:spcAft>
                <a:spcPts val="0"/>
              </a:spcAft>
              <a:buNone/>
            </a:pPr>
            <a:r>
              <a:rPr lang="pl-PL" sz="1300">
                <a:solidFill>
                  <a:schemeClr val="dk1"/>
                </a:solidFill>
              </a:rPr>
              <a:t> </a:t>
            </a:r>
            <a:endParaRPr sz="1300">
              <a:solidFill>
                <a:schemeClr val="dk1"/>
              </a:solidFill>
            </a:endParaRPr>
          </a:p>
          <a:p>
            <a:pPr indent="0" lvl="0" marL="0" rtl="0" algn="l">
              <a:spcBef>
                <a:spcPts val="0"/>
              </a:spcBef>
              <a:spcAft>
                <a:spcPts val="0"/>
              </a:spcAft>
              <a:buNone/>
            </a:pPr>
            <a:r>
              <a:rPr lang="pl-PL" sz="1300">
                <a:solidFill>
                  <a:schemeClr val="dk1"/>
                </a:solidFill>
              </a:rPr>
              <a:t>6)Liczba sprzedanych produktów/przychód ze sprzedaży  w stosunku do liczby sprzedanych produktów/przychodu ze sprzedaży  przed  podwyżką cen</a:t>
            </a:r>
            <a:endParaRPr sz="1300">
              <a:solidFill>
                <a:schemeClr val="dk1"/>
              </a:solidFill>
            </a:endParaRPr>
          </a:p>
          <a:p>
            <a:pPr indent="0" lvl="0" marL="0" rtl="0" algn="l">
              <a:spcBef>
                <a:spcPts val="0"/>
              </a:spcBef>
              <a:spcAft>
                <a:spcPts val="0"/>
              </a:spcAft>
              <a:buNone/>
            </a:pPr>
            <a:r>
              <a:t/>
            </a:r>
            <a:endParaRPr sz="1300">
              <a:solidFill>
                <a:schemeClr val="dk1"/>
              </a:solidFill>
            </a:endParaRPr>
          </a:p>
          <a:p>
            <a:pPr indent="0" lvl="0" marL="0" rtl="0" algn="l">
              <a:spcBef>
                <a:spcPts val="0"/>
              </a:spcBef>
              <a:spcAft>
                <a:spcPts val="0"/>
              </a:spcAft>
              <a:buNone/>
            </a:pPr>
            <a:r>
              <a:rPr lang="pl-PL" sz="1300">
                <a:solidFill>
                  <a:schemeClr val="dk1"/>
                </a:solidFill>
              </a:rPr>
              <a:t>7)odsetek rezygnacji z produktu po podwyżce cen</a:t>
            </a:r>
            <a:endParaRPr sz="1300">
              <a:solidFill>
                <a:schemeClr val="dk1"/>
              </a:solidFill>
            </a:endParaRPr>
          </a:p>
          <a:p>
            <a:pPr indent="0" lvl="0" marL="0" rtl="0" algn="l">
              <a:spcBef>
                <a:spcPts val="0"/>
              </a:spcBef>
              <a:spcAft>
                <a:spcPts val="0"/>
              </a:spcAft>
              <a:buNone/>
            </a:pPr>
            <a:r>
              <a:t/>
            </a:r>
            <a:endParaRPr sz="1300">
              <a:solidFill>
                <a:schemeClr val="dk1"/>
              </a:solidFill>
            </a:endParaRPr>
          </a:p>
          <a:p>
            <a:pPr indent="0" lvl="0" marL="0" rtl="0" algn="l">
              <a:spcBef>
                <a:spcPts val="0"/>
              </a:spcBef>
              <a:spcAft>
                <a:spcPts val="0"/>
              </a:spcAft>
              <a:buNone/>
            </a:pPr>
            <a:r>
              <a:rPr lang="pl-PL" sz="1300">
                <a:solidFill>
                  <a:schemeClr val="dk1"/>
                </a:solidFill>
              </a:rPr>
              <a:t>8) poziom korelacji siły brandu z </a:t>
            </a:r>
            <a:r>
              <a:rPr lang="pl-PL" sz="1300">
                <a:solidFill>
                  <a:schemeClr val="dk1"/>
                </a:solidFill>
              </a:rPr>
              <a:t>elastycznością</a:t>
            </a:r>
            <a:r>
              <a:rPr lang="pl-PL" sz="1300">
                <a:solidFill>
                  <a:schemeClr val="dk1"/>
                </a:solidFill>
              </a:rPr>
              <a:t> cenową</a:t>
            </a:r>
            <a:endParaRPr sz="1300">
              <a:solidFill>
                <a:schemeClr val="dk1"/>
              </a:solidFill>
            </a:endParaRPr>
          </a:p>
          <a:p>
            <a:pPr indent="0" lvl="0" marL="0" rtl="0" algn="l">
              <a:spcBef>
                <a:spcPts val="0"/>
              </a:spcBef>
              <a:spcAft>
                <a:spcPts val="0"/>
              </a:spcAft>
              <a:buNone/>
            </a:pPr>
            <a:r>
              <a:rPr lang="pl-PL" sz="1700">
                <a:solidFill>
                  <a:srgbClr val="202124"/>
                </a:solidFill>
                <a:highlight>
                  <a:srgbClr val="F8F9FA"/>
                </a:highlight>
              </a:rPr>
              <a:t>	</a:t>
            </a:r>
            <a:endParaRPr sz="1700">
              <a:solidFill>
                <a:srgbClr val="202124"/>
              </a:solidFill>
              <a:highlight>
                <a:srgbClr val="F8F9FA"/>
              </a:highlight>
            </a:endParaRPr>
          </a:p>
        </p:txBody>
      </p:sp>
      <p:sp>
        <p:nvSpPr>
          <p:cNvPr id="1483" name="Google Shape;1483;g2eb98e91c41_1_7"/>
          <p:cNvSpPr txBox="1"/>
          <p:nvPr/>
        </p:nvSpPr>
        <p:spPr>
          <a:xfrm>
            <a:off x="7605250" y="838200"/>
            <a:ext cx="19935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Źródło danych:</a:t>
            </a:r>
            <a:endParaRPr b="1" sz="2800">
              <a:solidFill>
                <a:schemeClr val="dk1"/>
              </a:solidFill>
              <a:latin typeface="Calibri"/>
              <a:ea typeface="Calibri"/>
              <a:cs typeface="Calibri"/>
              <a:sym typeface="Calibri"/>
            </a:endParaRPr>
          </a:p>
        </p:txBody>
      </p:sp>
      <p:sp>
        <p:nvSpPr>
          <p:cNvPr id="1484" name="Google Shape;1484;g2eb98e91c41_1_7"/>
          <p:cNvSpPr txBox="1"/>
          <p:nvPr/>
        </p:nvSpPr>
        <p:spPr>
          <a:xfrm>
            <a:off x="7483150" y="1824275"/>
            <a:ext cx="1993500" cy="201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700"/>
          </a:p>
          <a:p>
            <a:pPr indent="-336550" lvl="0" marL="457200" rtl="0" algn="l">
              <a:spcBef>
                <a:spcPts val="0"/>
              </a:spcBef>
              <a:spcAft>
                <a:spcPts val="0"/>
              </a:spcAft>
              <a:buSzPts val="1700"/>
              <a:buChar char="-"/>
            </a:pPr>
            <a:r>
              <a:rPr lang="pl-PL" sz="1700"/>
              <a:t>CRM</a:t>
            </a:r>
            <a:endParaRPr sz="1700"/>
          </a:p>
          <a:p>
            <a:pPr indent="-336550" lvl="0" marL="457200" rtl="0" algn="l">
              <a:spcBef>
                <a:spcPts val="0"/>
              </a:spcBef>
              <a:spcAft>
                <a:spcPts val="0"/>
              </a:spcAft>
              <a:buSzPts val="1700"/>
              <a:buChar char="-"/>
            </a:pPr>
            <a:r>
              <a:rPr lang="pl-PL" sz="1700"/>
              <a:t>badania</a:t>
            </a:r>
            <a:endParaRPr sz="1700"/>
          </a:p>
          <a:p>
            <a:pPr indent="-336550" lvl="0" marL="457200" rtl="0" algn="l">
              <a:spcBef>
                <a:spcPts val="0"/>
              </a:spcBef>
              <a:spcAft>
                <a:spcPts val="0"/>
              </a:spcAft>
              <a:buSzPts val="1700"/>
              <a:buChar char="-"/>
            </a:pPr>
            <a:r>
              <a:rPr lang="pl-PL" sz="1700"/>
              <a:t>raporty  rynkowe, biznesowe i finansowe</a:t>
            </a:r>
            <a:endParaRPr sz="1700"/>
          </a:p>
        </p:txBody>
      </p:sp>
      <p:sp>
        <p:nvSpPr>
          <p:cNvPr id="1485" name="Google Shape;1485;g2eb98e91c41_1_7"/>
          <p:cNvSpPr txBox="1"/>
          <p:nvPr/>
        </p:nvSpPr>
        <p:spPr>
          <a:xfrm>
            <a:off x="9598750" y="1578475"/>
            <a:ext cx="2408400" cy="280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700"/>
          </a:p>
          <a:p>
            <a:pPr indent="-311150" lvl="0" marL="457200" rtl="0" algn="l">
              <a:spcBef>
                <a:spcPts val="0"/>
              </a:spcBef>
              <a:spcAft>
                <a:spcPts val="0"/>
              </a:spcAft>
              <a:buSzPts val="1300"/>
              <a:buChar char="-"/>
            </a:pPr>
            <a:r>
              <a:rPr lang="pl-PL" sz="1700">
                <a:solidFill>
                  <a:srgbClr val="202124"/>
                </a:solidFill>
                <a:highlight>
                  <a:srgbClr val="F8F9FA"/>
                </a:highlight>
              </a:rPr>
              <a:t>jaki jest wzrost zdolności marki do podwyższania cen za oferowane produkty</a:t>
            </a:r>
            <a:endParaRPr sz="1300"/>
          </a:p>
          <a:p>
            <a:pPr indent="-336550" lvl="0" marL="457200" rtl="0" algn="l">
              <a:spcBef>
                <a:spcPts val="0"/>
              </a:spcBef>
              <a:spcAft>
                <a:spcPts val="0"/>
              </a:spcAft>
              <a:buSzPts val="1700"/>
              <a:buChar char="-"/>
            </a:pPr>
            <a:r>
              <a:rPr lang="pl-PL" sz="1700"/>
              <a:t>Jaki wpływ ma zmiana ceny na zachowanie Klienta </a:t>
            </a:r>
            <a:endParaRPr sz="1700"/>
          </a:p>
        </p:txBody>
      </p:sp>
      <p:sp>
        <p:nvSpPr>
          <p:cNvPr id="1486" name="Google Shape;1486;g2eb98e91c41_1_7"/>
          <p:cNvSpPr txBox="1"/>
          <p:nvPr/>
        </p:nvSpPr>
        <p:spPr>
          <a:xfrm>
            <a:off x="9751950" y="838200"/>
            <a:ext cx="2408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Management reference</a:t>
            </a:r>
            <a:endParaRPr b="1" sz="2800">
              <a:solidFill>
                <a:schemeClr val="dk1"/>
              </a:solidFill>
              <a:latin typeface="Calibri"/>
              <a:ea typeface="Calibri"/>
              <a:cs typeface="Calibri"/>
              <a:sym typeface="Calibri"/>
            </a:endParaRPr>
          </a:p>
        </p:txBody>
      </p:sp>
      <p:cxnSp>
        <p:nvCxnSpPr>
          <p:cNvPr id="1487" name="Google Shape;1487;g2eb98e91c41_1_7"/>
          <p:cNvCxnSpPr/>
          <p:nvPr/>
        </p:nvCxnSpPr>
        <p:spPr>
          <a:xfrm>
            <a:off x="7635850" y="1065075"/>
            <a:ext cx="0" cy="5575800"/>
          </a:xfrm>
          <a:prstGeom prst="straightConnector1">
            <a:avLst/>
          </a:prstGeom>
          <a:noFill/>
          <a:ln cap="flat" cmpd="sng" w="9525">
            <a:solidFill>
              <a:schemeClr val="dk2"/>
            </a:solidFill>
            <a:prstDash val="solid"/>
            <a:round/>
            <a:headEnd len="med" w="med" type="none"/>
            <a:tailEnd len="med" w="med" type="none"/>
          </a:ln>
        </p:spPr>
      </p:cxnSp>
      <p:cxnSp>
        <p:nvCxnSpPr>
          <p:cNvPr id="1488" name="Google Shape;1488;g2eb98e91c41_1_7"/>
          <p:cNvCxnSpPr/>
          <p:nvPr/>
        </p:nvCxnSpPr>
        <p:spPr>
          <a:xfrm>
            <a:off x="9598750" y="838200"/>
            <a:ext cx="0" cy="55758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2" name="Shape 1492"/>
        <p:cNvGrpSpPr/>
        <p:nvPr/>
      </p:nvGrpSpPr>
      <p:grpSpPr>
        <a:xfrm>
          <a:off x="0" y="0"/>
          <a:ext cx="0" cy="0"/>
          <a:chOff x="0" y="0"/>
          <a:chExt cx="0" cy="0"/>
        </a:xfrm>
      </p:grpSpPr>
      <p:sp>
        <p:nvSpPr>
          <p:cNvPr id="1493" name="Google Shape;1493;g2157e1b6098_1_7"/>
          <p:cNvSpPr/>
          <p:nvPr>
            <p:ph idx="2" type="pic"/>
          </p:nvPr>
        </p:nvSpPr>
        <p:spPr>
          <a:xfrm>
            <a:off x="0" y="2"/>
            <a:ext cx="12192000" cy="6858000"/>
          </a:xfrm>
          <a:prstGeom prst="rect">
            <a:avLst/>
          </a:prstGeom>
        </p:spPr>
      </p:sp>
      <p:pic>
        <p:nvPicPr>
          <p:cNvPr id="1494" name="Google Shape;1494;g2157e1b6098_1_7"/>
          <p:cNvPicPr preferRelativeResize="0"/>
          <p:nvPr/>
        </p:nvPicPr>
        <p:blipFill rotWithShape="1">
          <a:blip r:embed="rId3">
            <a:alphaModFix/>
          </a:blip>
          <a:srcRect b="-1230" l="0" r="0" t="1230"/>
          <a:stretch/>
        </p:blipFill>
        <p:spPr>
          <a:xfrm>
            <a:off x="-153750" y="319875"/>
            <a:ext cx="12192000" cy="62182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8" name="Shape 1498"/>
        <p:cNvGrpSpPr/>
        <p:nvPr/>
      </p:nvGrpSpPr>
      <p:grpSpPr>
        <a:xfrm>
          <a:off x="0" y="0"/>
          <a:ext cx="0" cy="0"/>
          <a:chOff x="0" y="0"/>
          <a:chExt cx="0" cy="0"/>
        </a:xfrm>
      </p:grpSpPr>
      <p:sp>
        <p:nvSpPr>
          <p:cNvPr id="1499" name="Google Shape;1499;p40"/>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VI. Relationship Metrics</a:t>
            </a:r>
            <a:endParaRPr/>
          </a:p>
        </p:txBody>
      </p:sp>
      <p:pic>
        <p:nvPicPr>
          <p:cNvPr id="1500" name="Google Shape;1500;p40"/>
          <p:cNvPicPr preferRelativeResize="0"/>
          <p:nvPr/>
        </p:nvPicPr>
        <p:blipFill rotWithShape="1">
          <a:blip r:embed="rId3">
            <a:alphaModFix/>
          </a:blip>
          <a:srcRect b="0" l="0" r="0" t="0"/>
          <a:stretch/>
        </p:blipFill>
        <p:spPr>
          <a:xfrm>
            <a:off x="337680" y="2329432"/>
            <a:ext cx="2405520" cy="3476040"/>
          </a:xfrm>
          <a:prstGeom prst="rect">
            <a:avLst/>
          </a:prstGeom>
          <a:noFill/>
          <a:ln>
            <a:noFill/>
          </a:ln>
        </p:spPr>
      </p:pic>
      <p:sp>
        <p:nvSpPr>
          <p:cNvPr id="1501" name="Google Shape;1501;p40"/>
          <p:cNvSpPr/>
          <p:nvPr/>
        </p:nvSpPr>
        <p:spPr>
          <a:xfrm>
            <a:off x="337680" y="3428055"/>
            <a:ext cx="2226410" cy="942278"/>
          </a:xfrm>
          <a:prstGeom prst="rect">
            <a:avLst/>
          </a:prstGeom>
          <a:solidFill>
            <a:srgbClr val="2BB45F"/>
          </a:solidFill>
          <a:ln cap="flat" cmpd="sng" w="25400">
            <a:solidFill>
              <a:srgbClr val="1C305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Arial"/>
                <a:ea typeface="Arial"/>
                <a:cs typeface="Arial"/>
                <a:sym typeface="Arial"/>
              </a:rPr>
              <a:t>(35) Customer Satisfaction</a:t>
            </a:r>
            <a:endParaRPr/>
          </a:p>
        </p:txBody>
      </p:sp>
      <p:sp>
        <p:nvSpPr>
          <p:cNvPr id="1502" name="Google Shape;1502;p40"/>
          <p:cNvSpPr/>
          <p:nvPr/>
        </p:nvSpPr>
        <p:spPr>
          <a:xfrm>
            <a:off x="337681" y="4489326"/>
            <a:ext cx="2226410" cy="942278"/>
          </a:xfrm>
          <a:prstGeom prst="rect">
            <a:avLst/>
          </a:prstGeom>
          <a:solidFill>
            <a:srgbClr val="2BB45F"/>
          </a:solidFill>
          <a:ln cap="flat" cmpd="sng" w="25400">
            <a:solidFill>
              <a:srgbClr val="1C305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Arial"/>
                <a:ea typeface="Arial"/>
                <a:cs typeface="Arial"/>
                <a:sym typeface="Arial"/>
              </a:rPr>
              <a:t>(36) Recommendation</a:t>
            </a:r>
            <a:endParaRPr/>
          </a:p>
        </p:txBody>
      </p:sp>
      <p:sp>
        <p:nvSpPr>
          <p:cNvPr id="1503" name="Google Shape;1503;p40"/>
          <p:cNvSpPr/>
          <p:nvPr/>
        </p:nvSpPr>
        <p:spPr>
          <a:xfrm>
            <a:off x="337682" y="5550597"/>
            <a:ext cx="2226410" cy="942278"/>
          </a:xfrm>
          <a:prstGeom prst="rect">
            <a:avLst/>
          </a:prstGeom>
          <a:solidFill>
            <a:srgbClr val="2BB45F"/>
          </a:solidFill>
          <a:ln cap="flat" cmpd="sng" w="25400">
            <a:solidFill>
              <a:srgbClr val="1C305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Arial"/>
                <a:ea typeface="Arial"/>
                <a:cs typeface="Arial"/>
                <a:sym typeface="Arial"/>
              </a:rPr>
              <a:t>Loyalty?</a:t>
            </a:r>
            <a:endParaRPr/>
          </a:p>
        </p:txBody>
      </p:sp>
      <p:sp>
        <p:nvSpPr>
          <p:cNvPr id="1504" name="Google Shape;1504;p40"/>
          <p:cNvSpPr txBox="1"/>
          <p:nvPr/>
        </p:nvSpPr>
        <p:spPr>
          <a:xfrm>
            <a:off x="5703215" y="2329432"/>
            <a:ext cx="5382705" cy="2462213"/>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(33) Churn/repurchase frequency przeniesiony do Business Metrics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(34) Average customer value przeniesiony do Business Metrics w ramach CLV</a:t>
            </a:r>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(35) Customer satisfaction i (36) Recommendation zostają bez zmian</a:t>
            </a:r>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Czy powinna znaleźć się tu lojalność? – pytanie otwarte</a:t>
            </a:r>
            <a:endParaRPr/>
          </a:p>
          <a:p>
            <a:pPr indent="-196850" lvl="0" marL="28575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5" name="Google Shape;1505;p40"/>
          <p:cNvSpPr txBox="1"/>
          <p:nvPr/>
        </p:nvSpPr>
        <p:spPr>
          <a:xfrm>
            <a:off x="5731502" y="4489315"/>
            <a:ext cx="5326200" cy="73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pl-PL" sz="1400" u="none" cap="none" strike="noStrike">
                <a:solidFill>
                  <a:srgbClr val="000000"/>
                </a:solidFill>
                <a:latin typeface="Arial"/>
                <a:ea typeface="Arial"/>
                <a:cs typeface="Arial"/>
                <a:sym typeface="Arial"/>
              </a:rPr>
              <a:t>Komentarze uczestników warsztatu</a:t>
            </a:r>
            <a:r>
              <a:rPr b="0" i="0" lang="pl-PL" sz="1400" u="none" cap="none" strike="noStrike">
                <a:solidFill>
                  <a:srgbClr val="000000"/>
                </a:solidFill>
                <a:latin typeface="Arial"/>
                <a:ea typeface="Arial"/>
                <a:cs typeface="Arial"/>
                <a:sym typeface="Arial"/>
              </a:rPr>
              <a:t>: Brakuje wskaźnika lojalności, bo Frequency może nie wystarczyć, a lojalności nie było w modelu szwedzkim</a:t>
            </a:r>
            <a:endParaRPr/>
          </a:p>
        </p:txBody>
      </p:sp>
      <p:sp>
        <p:nvSpPr>
          <p:cNvPr id="1506" name="Google Shape;1506;p40"/>
          <p:cNvSpPr txBox="1"/>
          <p:nvPr/>
        </p:nvSpPr>
        <p:spPr>
          <a:xfrm>
            <a:off x="197522" y="6578828"/>
            <a:ext cx="2720569"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1507" name="Google Shape;1507;p40"/>
          <p:cNvSpPr txBox="1"/>
          <p:nvPr/>
        </p:nvSpPr>
        <p:spPr>
          <a:xfrm>
            <a:off x="2918103" y="5430378"/>
            <a:ext cx="5326200" cy="1169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lang="pl-PL"/>
              <a:t> Lojalność może być dodatkową miarą w niektórych specyficznych branżach ( np. produkty dla dzieci, niektóre usługi) ale to raczej wyjątki. Poza tym brak jednego </a:t>
            </a:r>
            <a:r>
              <a:rPr b="1" lang="pl-PL"/>
              <a:t>wskaźnika na lojalność</a:t>
            </a:r>
            <a:r>
              <a:rPr b="1" lang="pl-PL"/>
              <a:t>, ten aspekt można badać przez różne </a:t>
            </a:r>
            <a:r>
              <a:rPr b="1" lang="pl-PL"/>
              <a:t>wskaźniki np. </a:t>
            </a:r>
            <a:r>
              <a:rPr b="1" lang="pl-PL"/>
              <a:t> zaangażowanie, lubienie, zadowolenie.</a:t>
            </a:r>
            <a:endParaRP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1" name="Shape 1511"/>
        <p:cNvGrpSpPr/>
        <p:nvPr/>
      </p:nvGrpSpPr>
      <p:grpSpPr>
        <a:xfrm>
          <a:off x="0" y="0"/>
          <a:ext cx="0" cy="0"/>
          <a:chOff x="0" y="0"/>
          <a:chExt cx="0" cy="0"/>
        </a:xfrm>
      </p:grpSpPr>
      <p:sp>
        <p:nvSpPr>
          <p:cNvPr id="1512" name="Google Shape;1512;g21576fe10e9_0_21"/>
          <p:cNvSpPr/>
          <p:nvPr>
            <p:ph idx="2" type="pic"/>
          </p:nvPr>
        </p:nvSpPr>
        <p:spPr>
          <a:xfrm>
            <a:off x="0" y="2"/>
            <a:ext cx="12192000" cy="6858000"/>
          </a:xfrm>
          <a:prstGeom prst="rect">
            <a:avLst/>
          </a:prstGeom>
        </p:spPr>
      </p:sp>
      <p:sp>
        <p:nvSpPr>
          <p:cNvPr id="1513" name="Google Shape;1513;g21576fe10e9_0_21"/>
          <p:cNvSpPr txBox="1"/>
          <p:nvPr>
            <p:ph type="title"/>
          </p:nvPr>
        </p:nvSpPr>
        <p:spPr>
          <a:xfrm>
            <a:off x="0" y="149725"/>
            <a:ext cx="12156900" cy="7950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pl-PL" sz="3700"/>
              <a:t> Wskaźnik satysfakcji klienta (Customer satisfaction - CSI)</a:t>
            </a:r>
            <a:endParaRPr sz="3700"/>
          </a:p>
          <a:p>
            <a:pPr indent="0" lvl="0" marL="0" rtl="0" algn="l">
              <a:spcBef>
                <a:spcPts val="0"/>
              </a:spcBef>
              <a:spcAft>
                <a:spcPts val="0"/>
              </a:spcAft>
              <a:buNone/>
            </a:pPr>
            <a:r>
              <a:t/>
            </a:r>
            <a:endParaRPr sz="3700"/>
          </a:p>
        </p:txBody>
      </p:sp>
      <p:cxnSp>
        <p:nvCxnSpPr>
          <p:cNvPr id="1514" name="Google Shape;1514;g21576fe10e9_0_21"/>
          <p:cNvCxnSpPr/>
          <p:nvPr/>
        </p:nvCxnSpPr>
        <p:spPr>
          <a:xfrm>
            <a:off x="3143100" y="1097125"/>
            <a:ext cx="0" cy="5575800"/>
          </a:xfrm>
          <a:prstGeom prst="straightConnector1">
            <a:avLst/>
          </a:prstGeom>
          <a:noFill/>
          <a:ln cap="flat" cmpd="sng" w="9525">
            <a:solidFill>
              <a:schemeClr val="dk2"/>
            </a:solidFill>
            <a:prstDash val="solid"/>
            <a:round/>
            <a:headEnd len="med" w="med" type="none"/>
            <a:tailEnd len="med" w="med" type="none"/>
          </a:ln>
        </p:spPr>
      </p:cxnSp>
      <p:sp>
        <p:nvSpPr>
          <p:cNvPr id="1515" name="Google Shape;1515;g21576fe10e9_0_21"/>
          <p:cNvSpPr txBox="1"/>
          <p:nvPr/>
        </p:nvSpPr>
        <p:spPr>
          <a:xfrm>
            <a:off x="493975" y="944725"/>
            <a:ext cx="2408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Definicja</a:t>
            </a:r>
            <a:endParaRPr b="1" sz="2800">
              <a:solidFill>
                <a:schemeClr val="dk1"/>
              </a:solidFill>
              <a:latin typeface="Calibri"/>
              <a:ea typeface="Calibri"/>
              <a:cs typeface="Calibri"/>
              <a:sym typeface="Calibri"/>
            </a:endParaRPr>
          </a:p>
        </p:txBody>
      </p:sp>
      <p:sp>
        <p:nvSpPr>
          <p:cNvPr id="1516" name="Google Shape;1516;g21576fe10e9_0_21"/>
          <p:cNvSpPr txBox="1"/>
          <p:nvPr/>
        </p:nvSpPr>
        <p:spPr>
          <a:xfrm>
            <a:off x="3380925" y="944725"/>
            <a:ext cx="3683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Mierniki</a:t>
            </a:r>
            <a:endParaRPr b="1" sz="2800">
              <a:solidFill>
                <a:schemeClr val="dk1"/>
              </a:solidFill>
              <a:latin typeface="Calibri"/>
              <a:ea typeface="Calibri"/>
              <a:cs typeface="Calibri"/>
              <a:sym typeface="Calibri"/>
            </a:endParaRPr>
          </a:p>
        </p:txBody>
      </p:sp>
      <p:cxnSp>
        <p:nvCxnSpPr>
          <p:cNvPr id="1517" name="Google Shape;1517;g21576fe10e9_0_21"/>
          <p:cNvCxnSpPr/>
          <p:nvPr/>
        </p:nvCxnSpPr>
        <p:spPr>
          <a:xfrm>
            <a:off x="9184250" y="1279225"/>
            <a:ext cx="0" cy="5575800"/>
          </a:xfrm>
          <a:prstGeom prst="straightConnector1">
            <a:avLst/>
          </a:prstGeom>
          <a:noFill/>
          <a:ln cap="flat" cmpd="sng" w="9525">
            <a:solidFill>
              <a:schemeClr val="dk2"/>
            </a:solidFill>
            <a:prstDash val="solid"/>
            <a:round/>
            <a:headEnd len="med" w="med" type="none"/>
            <a:tailEnd len="med" w="med" type="none"/>
          </a:ln>
        </p:spPr>
      </p:cxnSp>
      <p:sp>
        <p:nvSpPr>
          <p:cNvPr id="1518" name="Google Shape;1518;g21576fe10e9_0_21"/>
          <p:cNvSpPr txBox="1"/>
          <p:nvPr/>
        </p:nvSpPr>
        <p:spPr>
          <a:xfrm>
            <a:off x="6012350" y="944725"/>
            <a:ext cx="30000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Źródło danych:/ pytanie</a:t>
            </a:r>
            <a:endParaRPr b="1" sz="2800">
              <a:solidFill>
                <a:schemeClr val="dk1"/>
              </a:solidFill>
              <a:latin typeface="Calibri"/>
              <a:ea typeface="Calibri"/>
              <a:cs typeface="Calibri"/>
              <a:sym typeface="Calibri"/>
            </a:endParaRPr>
          </a:p>
        </p:txBody>
      </p:sp>
      <p:sp>
        <p:nvSpPr>
          <p:cNvPr id="1519" name="Google Shape;1519;g21576fe10e9_0_21"/>
          <p:cNvSpPr txBox="1"/>
          <p:nvPr/>
        </p:nvSpPr>
        <p:spPr>
          <a:xfrm>
            <a:off x="9367850" y="812225"/>
            <a:ext cx="29121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Management reference</a:t>
            </a:r>
            <a:endParaRPr b="1" sz="2800">
              <a:solidFill>
                <a:schemeClr val="dk1"/>
              </a:solidFill>
              <a:latin typeface="Calibri"/>
              <a:ea typeface="Calibri"/>
              <a:cs typeface="Calibri"/>
              <a:sym typeface="Calibri"/>
            </a:endParaRPr>
          </a:p>
        </p:txBody>
      </p:sp>
      <p:cxnSp>
        <p:nvCxnSpPr>
          <p:cNvPr id="1520" name="Google Shape;1520;g21576fe10e9_0_21"/>
          <p:cNvCxnSpPr/>
          <p:nvPr/>
        </p:nvCxnSpPr>
        <p:spPr>
          <a:xfrm>
            <a:off x="5841675" y="1097125"/>
            <a:ext cx="0" cy="5575800"/>
          </a:xfrm>
          <a:prstGeom prst="straightConnector1">
            <a:avLst/>
          </a:prstGeom>
          <a:noFill/>
          <a:ln cap="flat" cmpd="sng" w="9525">
            <a:solidFill>
              <a:schemeClr val="dk2"/>
            </a:solidFill>
            <a:prstDash val="solid"/>
            <a:round/>
            <a:headEnd len="med" w="med" type="none"/>
            <a:tailEnd len="med" w="med" type="none"/>
          </a:ln>
        </p:spPr>
      </p:cxnSp>
      <p:sp>
        <p:nvSpPr>
          <p:cNvPr id="1521" name="Google Shape;1521;g21576fe10e9_0_21"/>
          <p:cNvSpPr txBox="1"/>
          <p:nvPr/>
        </p:nvSpPr>
        <p:spPr>
          <a:xfrm>
            <a:off x="184325" y="1590925"/>
            <a:ext cx="2814000" cy="526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pl-PL" sz="1500"/>
              <a:t>CSI (ang. Customer Satisfaction Index) to miara satysfakcji klienta oparta na trzech pytaniach, w których odpowiedź jest ważona tak, aby stanowiła wartość średnią. Jest to następnie porównywane ze skorygowaną średnią wartością, aby stworzyć wartość indeksu dla marki.</a:t>
            </a:r>
            <a:endParaRPr sz="1500"/>
          </a:p>
          <a:p>
            <a:pPr indent="0" lvl="0" marL="0" rtl="0" algn="l">
              <a:spcBef>
                <a:spcPts val="0"/>
              </a:spcBef>
              <a:spcAft>
                <a:spcPts val="0"/>
              </a:spcAft>
              <a:buNone/>
            </a:pPr>
            <a:r>
              <a:rPr lang="pl-PL" sz="1500"/>
              <a:t>Uwaga: Badanie CSI zwykle obejmuje również szereg parametrów, które, jak się uważa, wpływają na zadowolenie klienta, aby sprawdzić, jak te wartości korelują z wynikiem CSI. Ponadto badanie CSI często obejmuje również szereg odrębnych pytań dotyczących aspektów lojalności klientów.</a:t>
            </a:r>
            <a:endParaRPr sz="1500"/>
          </a:p>
        </p:txBody>
      </p:sp>
      <p:sp>
        <p:nvSpPr>
          <p:cNvPr id="1522" name="Google Shape;1522;g21576fe10e9_0_21"/>
          <p:cNvSpPr txBox="1"/>
          <p:nvPr/>
        </p:nvSpPr>
        <p:spPr>
          <a:xfrm>
            <a:off x="3287875" y="1590925"/>
            <a:ext cx="2579700" cy="264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pl-PL" sz="1600"/>
              <a:t>Indeks (0-100) oparty na wyniku odpowiedzi na trzy pytania w porównaniu do normy.</a:t>
            </a:r>
            <a:endParaRPr sz="1600"/>
          </a:p>
          <a:p>
            <a:pPr indent="0" lvl="0" marL="0" rtl="0" algn="l">
              <a:spcBef>
                <a:spcPts val="0"/>
              </a:spcBef>
              <a:spcAft>
                <a:spcPts val="0"/>
              </a:spcAft>
              <a:buNone/>
            </a:pPr>
            <a:r>
              <a:rPr lang="pl-PL" sz="1600"/>
              <a:t>Uwaga: Nie ma formalnego standardu dla pomiaru CSI, ale te trzy pytania i ocena mogą służyć jako wspólne, bazowe podejście.</a:t>
            </a:r>
            <a:endParaRPr sz="1600"/>
          </a:p>
        </p:txBody>
      </p:sp>
      <p:sp>
        <p:nvSpPr>
          <p:cNvPr id="1523" name="Google Shape;1523;g21576fe10e9_0_21"/>
          <p:cNvSpPr txBox="1"/>
          <p:nvPr/>
        </p:nvSpPr>
        <p:spPr>
          <a:xfrm>
            <a:off x="6012963" y="1831525"/>
            <a:ext cx="3000000" cy="306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pl-PL" sz="1700"/>
              <a:t>Średni wynik z trzech pytań, gdzie odpowiedzi są udzielane w skali od 1 do 10:</a:t>
            </a:r>
            <a:endParaRPr sz="1700"/>
          </a:p>
          <a:p>
            <a:pPr indent="0" lvl="0" marL="0" rtl="0" algn="l">
              <a:spcBef>
                <a:spcPts val="0"/>
              </a:spcBef>
              <a:spcAft>
                <a:spcPts val="0"/>
              </a:spcAft>
              <a:buNone/>
            </a:pPr>
            <a:r>
              <a:rPr lang="pl-PL" sz="1700"/>
              <a:t>1) Na ile jesteś zadowolony z produktu / usługi jako całości?</a:t>
            </a:r>
            <a:endParaRPr sz="1700"/>
          </a:p>
          <a:p>
            <a:pPr indent="0" lvl="0" marL="0" rtl="0" algn="l">
              <a:spcBef>
                <a:spcPts val="0"/>
              </a:spcBef>
              <a:spcAft>
                <a:spcPts val="0"/>
              </a:spcAft>
              <a:buNone/>
            </a:pPr>
            <a:r>
              <a:rPr lang="pl-PL" sz="1700"/>
              <a:t>2) Na ile  produkt/usługa spełnia Twoje oczekiwania?</a:t>
            </a:r>
            <a:endParaRPr sz="1700"/>
          </a:p>
          <a:p>
            <a:pPr indent="0" lvl="0" marL="0" rtl="0" algn="l">
              <a:spcBef>
                <a:spcPts val="0"/>
              </a:spcBef>
              <a:spcAft>
                <a:spcPts val="0"/>
              </a:spcAft>
              <a:buNone/>
            </a:pPr>
            <a:r>
              <a:rPr lang="pl-PL" sz="1700"/>
              <a:t>3) Jak wypada produkt/ usługa w porównaniu z wersją idealną?</a:t>
            </a:r>
            <a:endParaRPr sz="1700"/>
          </a:p>
        </p:txBody>
      </p:sp>
      <p:sp>
        <p:nvSpPr>
          <p:cNvPr id="1524" name="Google Shape;1524;g21576fe10e9_0_21"/>
          <p:cNvSpPr txBox="1"/>
          <p:nvPr/>
        </p:nvSpPr>
        <p:spPr>
          <a:xfrm>
            <a:off x="9343125" y="1831525"/>
            <a:ext cx="2814000" cy="149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pl-PL" sz="1700"/>
              <a:t>Na ile zadowoleni są nasi klienci?</a:t>
            </a:r>
            <a:endParaRPr sz="1700"/>
          </a:p>
          <a:p>
            <a:pPr indent="0" lvl="0" marL="0" rtl="0" algn="l">
              <a:spcBef>
                <a:spcPts val="0"/>
              </a:spcBef>
              <a:spcAft>
                <a:spcPts val="0"/>
              </a:spcAft>
              <a:buNone/>
            </a:pPr>
            <a:r>
              <a:rPr lang="pl-PL" sz="1700"/>
              <a:t>Na ile dobrze spełniamy ich oczekiwania (ogólnie i w różnych obszarach)?</a:t>
            </a:r>
            <a:endParaRPr sz="17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8" name="Shape 1528"/>
        <p:cNvGrpSpPr/>
        <p:nvPr/>
      </p:nvGrpSpPr>
      <p:grpSpPr>
        <a:xfrm>
          <a:off x="0" y="0"/>
          <a:ext cx="0" cy="0"/>
          <a:chOff x="0" y="0"/>
          <a:chExt cx="0" cy="0"/>
        </a:xfrm>
      </p:grpSpPr>
      <p:sp>
        <p:nvSpPr>
          <p:cNvPr id="1529" name="Google Shape;1529;g21576fe10e9_0_47"/>
          <p:cNvSpPr/>
          <p:nvPr>
            <p:ph idx="2" type="pic"/>
          </p:nvPr>
        </p:nvSpPr>
        <p:spPr>
          <a:xfrm>
            <a:off x="0" y="2"/>
            <a:ext cx="12192000" cy="6858000"/>
          </a:xfrm>
          <a:prstGeom prst="rect">
            <a:avLst/>
          </a:prstGeom>
        </p:spPr>
      </p:sp>
      <p:sp>
        <p:nvSpPr>
          <p:cNvPr id="1530" name="Google Shape;1530;g21576fe10e9_0_47"/>
          <p:cNvSpPr txBox="1"/>
          <p:nvPr>
            <p:ph type="title"/>
          </p:nvPr>
        </p:nvSpPr>
        <p:spPr>
          <a:xfrm>
            <a:off x="493975" y="149725"/>
            <a:ext cx="11376900" cy="795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pl-PL" sz="4100"/>
              <a:t> Wskaźnik rekomendacji (NPS)</a:t>
            </a:r>
            <a:endParaRPr sz="4100"/>
          </a:p>
          <a:p>
            <a:pPr indent="0" lvl="0" marL="0" rtl="0" algn="l">
              <a:spcBef>
                <a:spcPts val="0"/>
              </a:spcBef>
              <a:spcAft>
                <a:spcPts val="0"/>
              </a:spcAft>
              <a:buNone/>
            </a:pPr>
            <a:r>
              <a:t/>
            </a:r>
            <a:endParaRPr sz="4100"/>
          </a:p>
        </p:txBody>
      </p:sp>
      <p:cxnSp>
        <p:nvCxnSpPr>
          <p:cNvPr id="1531" name="Google Shape;1531;g21576fe10e9_0_47"/>
          <p:cNvCxnSpPr/>
          <p:nvPr/>
        </p:nvCxnSpPr>
        <p:spPr>
          <a:xfrm>
            <a:off x="3143100" y="1097125"/>
            <a:ext cx="0" cy="5575800"/>
          </a:xfrm>
          <a:prstGeom prst="straightConnector1">
            <a:avLst/>
          </a:prstGeom>
          <a:noFill/>
          <a:ln cap="flat" cmpd="sng" w="9525">
            <a:solidFill>
              <a:schemeClr val="dk2"/>
            </a:solidFill>
            <a:prstDash val="solid"/>
            <a:round/>
            <a:headEnd len="med" w="med" type="none"/>
            <a:tailEnd len="med" w="med" type="none"/>
          </a:ln>
        </p:spPr>
      </p:cxnSp>
      <p:sp>
        <p:nvSpPr>
          <p:cNvPr id="1532" name="Google Shape;1532;g21576fe10e9_0_47"/>
          <p:cNvSpPr txBox="1"/>
          <p:nvPr/>
        </p:nvSpPr>
        <p:spPr>
          <a:xfrm>
            <a:off x="493975" y="944725"/>
            <a:ext cx="2408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Definicja</a:t>
            </a:r>
            <a:endParaRPr b="1" sz="2800">
              <a:solidFill>
                <a:schemeClr val="dk1"/>
              </a:solidFill>
              <a:latin typeface="Calibri"/>
              <a:ea typeface="Calibri"/>
              <a:cs typeface="Calibri"/>
              <a:sym typeface="Calibri"/>
            </a:endParaRPr>
          </a:p>
        </p:txBody>
      </p:sp>
      <p:sp>
        <p:nvSpPr>
          <p:cNvPr id="1533" name="Google Shape;1533;g21576fe10e9_0_47"/>
          <p:cNvSpPr txBox="1"/>
          <p:nvPr/>
        </p:nvSpPr>
        <p:spPr>
          <a:xfrm>
            <a:off x="3380925" y="944725"/>
            <a:ext cx="36834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Mierniki</a:t>
            </a:r>
            <a:endParaRPr b="1" sz="2800">
              <a:solidFill>
                <a:schemeClr val="dk1"/>
              </a:solidFill>
              <a:latin typeface="Calibri"/>
              <a:ea typeface="Calibri"/>
              <a:cs typeface="Calibri"/>
              <a:sym typeface="Calibri"/>
            </a:endParaRPr>
          </a:p>
        </p:txBody>
      </p:sp>
      <p:cxnSp>
        <p:nvCxnSpPr>
          <p:cNvPr id="1534" name="Google Shape;1534;g21576fe10e9_0_47"/>
          <p:cNvCxnSpPr/>
          <p:nvPr/>
        </p:nvCxnSpPr>
        <p:spPr>
          <a:xfrm>
            <a:off x="9184250" y="1279225"/>
            <a:ext cx="0" cy="5575800"/>
          </a:xfrm>
          <a:prstGeom prst="straightConnector1">
            <a:avLst/>
          </a:prstGeom>
          <a:noFill/>
          <a:ln cap="flat" cmpd="sng" w="9525">
            <a:solidFill>
              <a:schemeClr val="dk2"/>
            </a:solidFill>
            <a:prstDash val="solid"/>
            <a:round/>
            <a:headEnd len="med" w="med" type="none"/>
            <a:tailEnd len="med" w="med" type="none"/>
          </a:ln>
        </p:spPr>
      </p:cxnSp>
      <p:sp>
        <p:nvSpPr>
          <p:cNvPr id="1535" name="Google Shape;1535;g21576fe10e9_0_47"/>
          <p:cNvSpPr txBox="1"/>
          <p:nvPr/>
        </p:nvSpPr>
        <p:spPr>
          <a:xfrm>
            <a:off x="6012350" y="944725"/>
            <a:ext cx="29121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Źródło danych/ pytanie:</a:t>
            </a:r>
            <a:endParaRPr b="1" sz="2800">
              <a:solidFill>
                <a:schemeClr val="dk1"/>
              </a:solidFill>
              <a:latin typeface="Calibri"/>
              <a:ea typeface="Calibri"/>
              <a:cs typeface="Calibri"/>
              <a:sym typeface="Calibri"/>
            </a:endParaRPr>
          </a:p>
        </p:txBody>
      </p:sp>
      <p:sp>
        <p:nvSpPr>
          <p:cNvPr id="1536" name="Google Shape;1536;g21576fe10e9_0_47"/>
          <p:cNvSpPr txBox="1"/>
          <p:nvPr/>
        </p:nvSpPr>
        <p:spPr>
          <a:xfrm>
            <a:off x="9367850" y="812225"/>
            <a:ext cx="29121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l-PL" sz="2800">
                <a:solidFill>
                  <a:schemeClr val="dk1"/>
                </a:solidFill>
                <a:latin typeface="Calibri"/>
                <a:ea typeface="Calibri"/>
                <a:cs typeface="Calibri"/>
                <a:sym typeface="Calibri"/>
              </a:rPr>
              <a:t>Management reference</a:t>
            </a:r>
            <a:endParaRPr b="1" sz="2800">
              <a:solidFill>
                <a:schemeClr val="dk1"/>
              </a:solidFill>
              <a:latin typeface="Calibri"/>
              <a:ea typeface="Calibri"/>
              <a:cs typeface="Calibri"/>
              <a:sym typeface="Calibri"/>
            </a:endParaRPr>
          </a:p>
        </p:txBody>
      </p:sp>
      <p:cxnSp>
        <p:nvCxnSpPr>
          <p:cNvPr id="1537" name="Google Shape;1537;g21576fe10e9_0_47"/>
          <p:cNvCxnSpPr/>
          <p:nvPr/>
        </p:nvCxnSpPr>
        <p:spPr>
          <a:xfrm>
            <a:off x="5841675" y="1097125"/>
            <a:ext cx="0" cy="5575800"/>
          </a:xfrm>
          <a:prstGeom prst="straightConnector1">
            <a:avLst/>
          </a:prstGeom>
          <a:noFill/>
          <a:ln cap="flat" cmpd="sng" w="9525">
            <a:solidFill>
              <a:schemeClr val="dk2"/>
            </a:solidFill>
            <a:prstDash val="solid"/>
            <a:round/>
            <a:headEnd len="med" w="med" type="none"/>
            <a:tailEnd len="med" w="med" type="none"/>
          </a:ln>
        </p:spPr>
      </p:cxnSp>
      <p:sp>
        <p:nvSpPr>
          <p:cNvPr id="1538" name="Google Shape;1538;g21576fe10e9_0_47"/>
          <p:cNvSpPr txBox="1"/>
          <p:nvPr/>
        </p:nvSpPr>
        <p:spPr>
          <a:xfrm>
            <a:off x="143100" y="1453075"/>
            <a:ext cx="3000000" cy="4863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pl-PL" sz="1600"/>
              <a:t>NPS jest metryką używaną do określenia stopnia rekomendacji dla marki, w skali od 0 do 10.</a:t>
            </a:r>
            <a:endParaRPr sz="1600"/>
          </a:p>
          <a:p>
            <a:pPr indent="0" lvl="0" marL="0" rtl="0" algn="l">
              <a:spcBef>
                <a:spcPts val="0"/>
              </a:spcBef>
              <a:spcAft>
                <a:spcPts val="0"/>
              </a:spcAft>
              <a:buNone/>
            </a:pPr>
            <a:r>
              <a:rPr lang="pl-PL" sz="1600"/>
              <a:t>Wartość definiuje się jako udział respondentów, którzy dają wynik 9 lub 10, i odjęcie odsetka respondentów, którzy dają wynik od 0 do 6.</a:t>
            </a:r>
            <a:endParaRPr sz="1600"/>
          </a:p>
          <a:p>
            <a:pPr indent="0" lvl="0" marL="0" rtl="0" algn="l">
              <a:spcBef>
                <a:spcPts val="0"/>
              </a:spcBef>
              <a:spcAft>
                <a:spcPts val="0"/>
              </a:spcAft>
              <a:buNone/>
            </a:pPr>
            <a:r>
              <a:rPr lang="pl-PL" sz="1600"/>
              <a:t>Uwaga: NPS jest miarą stosowaną w wielu firmach, ale należy pamiętać, że NPS jest miarą stopnia rekomendacji, który nie jest taki sam jak lojalność klientów. Coraz częściej kwestionuje się również znaczenie NPS jako wskaźnika pozwalającego prognozować wzrost.</a:t>
            </a:r>
            <a:endParaRPr sz="1600"/>
          </a:p>
        </p:txBody>
      </p:sp>
      <p:sp>
        <p:nvSpPr>
          <p:cNvPr id="1539" name="Google Shape;1539;g21576fe10e9_0_47"/>
          <p:cNvSpPr txBox="1"/>
          <p:nvPr/>
        </p:nvSpPr>
        <p:spPr>
          <a:xfrm>
            <a:off x="3262075" y="1453075"/>
            <a:ext cx="26313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pl-PL" sz="1600"/>
              <a:t>Odsetek netto respondentów, którzy rekomendują firmę/ markę/ produkt/ usługę.</a:t>
            </a:r>
            <a:endParaRPr sz="1600"/>
          </a:p>
          <a:p>
            <a:pPr indent="0" lvl="0" marL="0" rtl="0" algn="l">
              <a:spcBef>
                <a:spcPts val="0"/>
              </a:spcBef>
              <a:spcAft>
                <a:spcPts val="0"/>
              </a:spcAft>
              <a:buNone/>
            </a:pPr>
            <a:r>
              <a:rPr lang="pl-PL" sz="1600"/>
              <a:t>Wynik zawiera się w przedziale od -100% do 100%.</a:t>
            </a:r>
            <a:endParaRPr sz="1600"/>
          </a:p>
        </p:txBody>
      </p:sp>
      <p:sp>
        <p:nvSpPr>
          <p:cNvPr id="1540" name="Google Shape;1540;g21576fe10e9_0_47"/>
          <p:cNvSpPr txBox="1"/>
          <p:nvPr/>
        </p:nvSpPr>
        <p:spPr>
          <a:xfrm>
            <a:off x="9367850" y="1747925"/>
            <a:ext cx="2631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pl-PL" sz="1600"/>
              <a:t>Czy klienci/ konsumenci nas polecają?</a:t>
            </a:r>
            <a:endParaRPr sz="1600"/>
          </a:p>
        </p:txBody>
      </p:sp>
      <p:sp>
        <p:nvSpPr>
          <p:cNvPr id="1541" name="Google Shape;1541;g21576fe10e9_0_47"/>
          <p:cNvSpPr txBox="1"/>
          <p:nvPr/>
        </p:nvSpPr>
        <p:spPr>
          <a:xfrm>
            <a:off x="6038800" y="1747925"/>
            <a:ext cx="3000000" cy="201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700"/>
          </a:p>
          <a:p>
            <a:pPr indent="0" lvl="0" marL="0" rtl="0" algn="l">
              <a:spcBef>
                <a:spcPts val="0"/>
              </a:spcBef>
              <a:spcAft>
                <a:spcPts val="0"/>
              </a:spcAft>
              <a:buNone/>
            </a:pPr>
            <a:r>
              <a:rPr lang="pl-PL" sz="1700"/>
              <a:t>Odpowiedzi, w skali od 0 do 10, na pytanie "Jakie jest prawdopodobieństwo, że polecisz markę X znajomemu lub współpracownikowi?"</a:t>
            </a:r>
            <a:endParaRPr sz="17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5" name="Shape 1545"/>
        <p:cNvGrpSpPr/>
        <p:nvPr/>
      </p:nvGrpSpPr>
      <p:grpSpPr>
        <a:xfrm>
          <a:off x="0" y="0"/>
          <a:ext cx="0" cy="0"/>
          <a:chOff x="0" y="0"/>
          <a:chExt cx="0" cy="0"/>
        </a:xfrm>
      </p:grpSpPr>
      <p:sp>
        <p:nvSpPr>
          <p:cNvPr id="1546" name="Google Shape;1546;p41"/>
          <p:cNvSpPr txBox="1"/>
          <p:nvPr>
            <p:ph idx="1" type="body"/>
          </p:nvPr>
        </p:nvSpPr>
        <p:spPr>
          <a:xfrm>
            <a:off x="6277778" y="1004995"/>
            <a:ext cx="5108029" cy="3464691"/>
          </a:xfrm>
          <a:prstGeom prst="rect">
            <a:avLst/>
          </a:prstGeom>
          <a:noFill/>
          <a:ln>
            <a:noFill/>
          </a:ln>
        </p:spPr>
        <p:txBody>
          <a:bodyPr anchorCtr="0" anchor="t" bIns="0" lIns="0" spcFirstLastPara="1" rIns="0" wrap="square" tIns="0">
            <a:noAutofit/>
          </a:bodyPr>
          <a:lstStyle/>
          <a:p>
            <a:pPr indent="-342900" lvl="0" marL="368300" rtl="0" algn="l">
              <a:lnSpc>
                <a:spcPct val="90000"/>
              </a:lnSpc>
              <a:spcBef>
                <a:spcPts val="1000"/>
              </a:spcBef>
              <a:spcAft>
                <a:spcPts val="0"/>
              </a:spcAft>
              <a:buClr>
                <a:schemeClr val="lt1"/>
              </a:buClr>
              <a:buSzPts val="3200"/>
              <a:buFont typeface="Arial"/>
              <a:buChar char="•"/>
            </a:pPr>
            <a:r>
              <a:rPr lang="pl-PL" sz="1800"/>
              <a:t>Konieczność przystosowania do polskiego rynku – uspójnienie, uaktualnienie terminów i definicji oraz uzupełnienie o nowe wskaźniki</a:t>
            </a:r>
            <a:endParaRPr/>
          </a:p>
          <a:p>
            <a:pPr indent="-342900" lvl="0" marL="368300" rtl="0" algn="l">
              <a:lnSpc>
                <a:spcPct val="90000"/>
              </a:lnSpc>
              <a:spcBef>
                <a:spcPts val="2800"/>
              </a:spcBef>
              <a:spcAft>
                <a:spcPts val="0"/>
              </a:spcAft>
              <a:buClr>
                <a:schemeClr val="lt1"/>
              </a:buClr>
              <a:buSzPts val="3200"/>
              <a:buFont typeface="Arial"/>
              <a:buChar char="•"/>
            </a:pPr>
            <a:r>
              <a:rPr lang="pl-PL" sz="1800"/>
              <a:t>Nie zakłada filtrów na branże</a:t>
            </a:r>
            <a:endParaRPr/>
          </a:p>
          <a:p>
            <a:pPr indent="-342900" lvl="0" marL="368300" rtl="0" algn="l">
              <a:lnSpc>
                <a:spcPct val="90000"/>
              </a:lnSpc>
              <a:spcBef>
                <a:spcPts val="2800"/>
              </a:spcBef>
              <a:spcAft>
                <a:spcPts val="0"/>
              </a:spcAft>
              <a:buClr>
                <a:schemeClr val="lt1"/>
              </a:buClr>
              <a:buSzPts val="3200"/>
              <a:buFont typeface="Arial"/>
              <a:buChar char="•"/>
            </a:pPr>
            <a:r>
              <a:rPr lang="pl-PL" sz="1800"/>
              <a:t>Konieczność aktualizacji – obecnie model zakłada aktualizację certyfikatu co 4 lata, co może okazać się niewystarczające</a:t>
            </a:r>
            <a:endParaRPr/>
          </a:p>
          <a:p>
            <a:pPr indent="-342900" lvl="0" marL="368300" rtl="0" algn="l">
              <a:lnSpc>
                <a:spcPct val="90000"/>
              </a:lnSpc>
              <a:spcBef>
                <a:spcPts val="2800"/>
              </a:spcBef>
              <a:spcAft>
                <a:spcPts val="0"/>
              </a:spcAft>
              <a:buClr>
                <a:schemeClr val="lt1"/>
              </a:buClr>
              <a:buSzPts val="3200"/>
              <a:buFont typeface="Arial"/>
              <a:buChar char="•"/>
            </a:pPr>
            <a:r>
              <a:rPr lang="pl-PL" sz="1800"/>
              <a:t>Brakuje wskaźników e-commerce i digitalowych</a:t>
            </a:r>
            <a:endParaRPr/>
          </a:p>
          <a:p>
            <a:pPr indent="-139700" lvl="0" marL="368300" rtl="0" algn="l">
              <a:lnSpc>
                <a:spcPct val="90000"/>
              </a:lnSpc>
              <a:spcBef>
                <a:spcPts val="2800"/>
              </a:spcBef>
              <a:spcAft>
                <a:spcPts val="0"/>
              </a:spcAft>
              <a:buClr>
                <a:schemeClr val="lt1"/>
              </a:buClr>
              <a:buSzPts val="3200"/>
              <a:buFont typeface="Arial"/>
              <a:buNone/>
            </a:pPr>
            <a:r>
              <a:t/>
            </a:r>
            <a:endParaRPr sz="1800"/>
          </a:p>
          <a:p>
            <a:pPr indent="-139700" lvl="0" marL="368300" rtl="0" algn="l">
              <a:lnSpc>
                <a:spcPct val="90000"/>
              </a:lnSpc>
              <a:spcBef>
                <a:spcPts val="1000"/>
              </a:spcBef>
              <a:spcAft>
                <a:spcPts val="0"/>
              </a:spcAft>
              <a:buSzPts val="3200"/>
              <a:buFont typeface="Arial"/>
              <a:buNone/>
            </a:pPr>
            <a:r>
              <a:t/>
            </a:r>
            <a:endParaRPr sz="1800"/>
          </a:p>
        </p:txBody>
      </p:sp>
      <p:sp>
        <p:nvSpPr>
          <p:cNvPr id="1547" name="Google Shape;1547;p41"/>
          <p:cNvSpPr txBox="1"/>
          <p:nvPr>
            <p:ph idx="2" type="body"/>
          </p:nvPr>
        </p:nvSpPr>
        <p:spPr>
          <a:xfrm>
            <a:off x="286438" y="1078727"/>
            <a:ext cx="5108029" cy="3464691"/>
          </a:xfrm>
          <a:prstGeom prst="rect">
            <a:avLst/>
          </a:prstGeom>
          <a:noFill/>
          <a:ln>
            <a:noFill/>
          </a:ln>
        </p:spPr>
        <p:txBody>
          <a:bodyPr anchorCtr="0" anchor="t" bIns="0" lIns="0" spcFirstLastPara="1" rIns="0" wrap="square" tIns="0">
            <a:noAutofit/>
          </a:bodyPr>
          <a:lstStyle/>
          <a:p>
            <a:pPr indent="-342900" lvl="0" marL="368300" rtl="0" algn="l">
              <a:lnSpc>
                <a:spcPct val="90000"/>
              </a:lnSpc>
              <a:spcBef>
                <a:spcPts val="1000"/>
              </a:spcBef>
              <a:spcAft>
                <a:spcPts val="0"/>
              </a:spcAft>
              <a:buSzPts val="3200"/>
              <a:buFont typeface="Arial"/>
              <a:buChar char="•"/>
            </a:pPr>
            <a:r>
              <a:rPr lang="pl-PL" sz="1800"/>
              <a:t>Model z dojrzałego rynku, z dłuższą historią reklamową, będący tam standardem</a:t>
            </a:r>
            <a:endParaRPr/>
          </a:p>
          <a:p>
            <a:pPr indent="-342900" lvl="0" marL="368300" rtl="0" algn="l">
              <a:lnSpc>
                <a:spcPct val="90000"/>
              </a:lnSpc>
              <a:spcBef>
                <a:spcPts val="2800"/>
              </a:spcBef>
              <a:spcAft>
                <a:spcPts val="0"/>
              </a:spcAft>
              <a:buSzPts val="3200"/>
              <a:buFont typeface="Arial"/>
              <a:buChar char="•"/>
            </a:pPr>
            <a:r>
              <a:rPr lang="pl-PL" sz="1800"/>
              <a:t>Przemyślany, ustrukturyzowany, holistyczny, dobrze osadzony w biznesie, z widocznymi przepływami w pionie i w poziomie</a:t>
            </a:r>
            <a:endParaRPr/>
          </a:p>
          <a:p>
            <a:pPr indent="-342900" lvl="0" marL="368300" rtl="0" algn="l">
              <a:lnSpc>
                <a:spcPct val="90000"/>
              </a:lnSpc>
              <a:spcBef>
                <a:spcPts val="2800"/>
              </a:spcBef>
              <a:spcAft>
                <a:spcPts val="0"/>
              </a:spcAft>
              <a:buSzPts val="3200"/>
              <a:buFont typeface="Arial"/>
              <a:buChar char="•"/>
            </a:pPr>
            <a:r>
              <a:rPr lang="pl-PL" sz="1800"/>
              <a:t>Elastyczny, zostawia miejsce na adekwatność, dobór właściwy dla danego biznesu/branży</a:t>
            </a:r>
            <a:endParaRPr/>
          </a:p>
          <a:p>
            <a:pPr indent="-342900" lvl="0" marL="368300" rtl="0" algn="l">
              <a:lnSpc>
                <a:spcPct val="90000"/>
              </a:lnSpc>
              <a:spcBef>
                <a:spcPts val="2800"/>
              </a:spcBef>
              <a:spcAft>
                <a:spcPts val="0"/>
              </a:spcAft>
              <a:buSzPts val="3200"/>
              <a:buFont typeface="Arial"/>
              <a:buChar char="•"/>
            </a:pPr>
            <a:r>
              <a:rPr lang="pl-PL" sz="1800"/>
              <a:t>Uniwersalne wskaźniki – mówią jak mierzyć i co mierzyć, ale nie sugerują jaki powinien być wynik</a:t>
            </a:r>
            <a:endParaRPr/>
          </a:p>
          <a:p>
            <a:pPr indent="-342900" lvl="0" marL="368300" rtl="0" algn="l">
              <a:lnSpc>
                <a:spcPct val="90000"/>
              </a:lnSpc>
              <a:spcBef>
                <a:spcPts val="2800"/>
              </a:spcBef>
              <a:spcAft>
                <a:spcPts val="0"/>
              </a:spcAft>
              <a:buSzPts val="3200"/>
              <a:buFont typeface="Arial"/>
              <a:buChar char="•"/>
            </a:pPr>
            <a:r>
              <a:rPr lang="pl-PL" sz="1800"/>
              <a:t>Baza wyjściowa do zdefiniowania standardu rynkowego</a:t>
            </a:r>
            <a:endParaRPr/>
          </a:p>
          <a:p>
            <a:pPr indent="-139700" lvl="0" marL="368300" rtl="0" algn="l">
              <a:lnSpc>
                <a:spcPct val="90000"/>
              </a:lnSpc>
              <a:spcBef>
                <a:spcPts val="2800"/>
              </a:spcBef>
              <a:spcAft>
                <a:spcPts val="0"/>
              </a:spcAft>
              <a:buSzPts val="3200"/>
              <a:buFont typeface="Arial"/>
              <a:buNone/>
            </a:pPr>
            <a:r>
              <a:t/>
            </a:r>
            <a:endParaRPr sz="1800"/>
          </a:p>
          <a:p>
            <a:pPr indent="-139700" lvl="0" marL="368300" rtl="0" algn="l">
              <a:lnSpc>
                <a:spcPct val="90000"/>
              </a:lnSpc>
              <a:spcBef>
                <a:spcPts val="1000"/>
              </a:spcBef>
              <a:spcAft>
                <a:spcPts val="0"/>
              </a:spcAft>
              <a:buSzPts val="3200"/>
              <a:buFont typeface="Arial"/>
              <a:buNone/>
            </a:pPr>
            <a:r>
              <a:t/>
            </a:r>
            <a:endParaRPr/>
          </a:p>
        </p:txBody>
      </p:sp>
      <p:sp>
        <p:nvSpPr>
          <p:cNvPr id="1548" name="Google Shape;1548;p41"/>
          <p:cNvSpPr txBox="1"/>
          <p:nvPr/>
        </p:nvSpPr>
        <p:spPr>
          <a:xfrm>
            <a:off x="286438" y="209321"/>
            <a:ext cx="414234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2400" u="none" cap="none" strike="noStrike">
                <a:solidFill>
                  <a:srgbClr val="000000"/>
                </a:solidFill>
                <a:latin typeface="Arial"/>
                <a:ea typeface="Arial"/>
                <a:cs typeface="Arial"/>
                <a:sym typeface="Arial"/>
              </a:rPr>
              <a:t>Zalety Modelu Szwedzkiego:</a:t>
            </a:r>
            <a:endParaRPr/>
          </a:p>
        </p:txBody>
      </p:sp>
      <p:sp>
        <p:nvSpPr>
          <p:cNvPr id="1549" name="Google Shape;1549;p41"/>
          <p:cNvSpPr txBox="1"/>
          <p:nvPr/>
        </p:nvSpPr>
        <p:spPr>
          <a:xfrm>
            <a:off x="6277778" y="197261"/>
            <a:ext cx="414234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2400" u="none" cap="none" strike="noStrike">
                <a:solidFill>
                  <a:schemeClr val="lt1"/>
                </a:solidFill>
                <a:latin typeface="Arial"/>
                <a:ea typeface="Arial"/>
                <a:cs typeface="Arial"/>
                <a:sym typeface="Arial"/>
              </a:rPr>
              <a:t>Wady:</a:t>
            </a:r>
            <a:endParaRPr/>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3" name="Shape 1553"/>
        <p:cNvGrpSpPr/>
        <p:nvPr/>
      </p:nvGrpSpPr>
      <p:grpSpPr>
        <a:xfrm>
          <a:off x="0" y="0"/>
          <a:ext cx="0" cy="0"/>
          <a:chOff x="0" y="0"/>
          <a:chExt cx="0" cy="0"/>
        </a:xfrm>
      </p:grpSpPr>
      <p:pic>
        <p:nvPicPr>
          <p:cNvPr id="1554" name="Google Shape;1554;p42"/>
          <p:cNvPicPr preferRelativeResize="0"/>
          <p:nvPr/>
        </p:nvPicPr>
        <p:blipFill rotWithShape="1">
          <a:blip r:embed="rId3">
            <a:alphaModFix/>
          </a:blip>
          <a:srcRect b="0" l="0" r="0" t="0"/>
          <a:stretch/>
        </p:blipFill>
        <p:spPr>
          <a:xfrm>
            <a:off x="0" y="3795747"/>
            <a:ext cx="12192000" cy="3062253"/>
          </a:xfrm>
          <a:prstGeom prst="rect">
            <a:avLst/>
          </a:prstGeom>
          <a:noFill/>
          <a:ln>
            <a:noFill/>
          </a:ln>
        </p:spPr>
      </p:pic>
      <p:sp>
        <p:nvSpPr>
          <p:cNvPr id="1555" name="Google Shape;1555;p42"/>
          <p:cNvSpPr/>
          <p:nvPr/>
        </p:nvSpPr>
        <p:spPr>
          <a:xfrm>
            <a:off x="610574" y="667064"/>
            <a:ext cx="3223966" cy="296618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56" name="Google Shape;1556;p42"/>
          <p:cNvSpPr/>
          <p:nvPr/>
        </p:nvSpPr>
        <p:spPr>
          <a:xfrm>
            <a:off x="4466137" y="667063"/>
            <a:ext cx="3223966" cy="296618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57" name="Google Shape;1557;p42"/>
          <p:cNvSpPr/>
          <p:nvPr/>
        </p:nvSpPr>
        <p:spPr>
          <a:xfrm>
            <a:off x="8406542" y="667063"/>
            <a:ext cx="3223966" cy="296618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58" name="Google Shape;1558;p42"/>
          <p:cNvSpPr/>
          <p:nvPr/>
        </p:nvSpPr>
        <p:spPr>
          <a:xfrm>
            <a:off x="610574" y="3710324"/>
            <a:ext cx="3223966" cy="296618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59" name="Google Shape;1559;p42"/>
          <p:cNvSpPr/>
          <p:nvPr/>
        </p:nvSpPr>
        <p:spPr>
          <a:xfrm>
            <a:off x="4466137" y="3710324"/>
            <a:ext cx="3223966" cy="296618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60" name="Google Shape;1560;p42"/>
          <p:cNvSpPr/>
          <p:nvPr/>
        </p:nvSpPr>
        <p:spPr>
          <a:xfrm>
            <a:off x="8406542" y="3698962"/>
            <a:ext cx="3223966" cy="296618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61" name="Google Shape;1561;p42"/>
          <p:cNvSpPr txBox="1"/>
          <p:nvPr/>
        </p:nvSpPr>
        <p:spPr>
          <a:xfrm>
            <a:off x="733122" y="809334"/>
            <a:ext cx="268663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800" u="none" cap="none" strike="noStrike">
                <a:solidFill>
                  <a:schemeClr val="lt1"/>
                </a:solidFill>
                <a:latin typeface="Arial"/>
                <a:ea typeface="Arial"/>
                <a:cs typeface="Arial"/>
                <a:sym typeface="Arial"/>
              </a:rPr>
              <a:t>Media/Investments</a:t>
            </a:r>
            <a:endParaRPr/>
          </a:p>
        </p:txBody>
      </p:sp>
      <p:sp>
        <p:nvSpPr>
          <p:cNvPr id="1562" name="Google Shape;1562;p42"/>
          <p:cNvSpPr txBox="1"/>
          <p:nvPr/>
        </p:nvSpPr>
        <p:spPr>
          <a:xfrm>
            <a:off x="733121" y="1590898"/>
            <a:ext cx="2686639" cy="18158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400" u="none" cap="none" strike="noStrike">
                <a:solidFill>
                  <a:schemeClr val="lt1"/>
                </a:solidFill>
                <a:latin typeface="Arial"/>
                <a:ea typeface="Arial"/>
                <a:cs typeface="Arial"/>
                <a:sym typeface="Arial"/>
              </a:rPr>
              <a:t>Obszar trudniejszy dla biznesów B2B, start-upów, małych firm, branży alkoholowej ze względu na ograniczone wydatki mediowe oraz aspekty prawne, które ograniczają takie branże jak alkohole lub pharma</a:t>
            </a:r>
            <a:endParaRPr b="0" i="0" sz="1400" u="none" cap="none" strike="noStrike">
              <a:solidFill>
                <a:schemeClr val="lt1"/>
              </a:solidFill>
              <a:latin typeface="Arial"/>
              <a:ea typeface="Arial"/>
              <a:cs typeface="Arial"/>
              <a:sym typeface="Arial"/>
            </a:endParaRPr>
          </a:p>
        </p:txBody>
      </p:sp>
      <p:sp>
        <p:nvSpPr>
          <p:cNvPr id="1563" name="Google Shape;1563;p42"/>
          <p:cNvSpPr txBox="1"/>
          <p:nvPr/>
        </p:nvSpPr>
        <p:spPr>
          <a:xfrm>
            <a:off x="4550979" y="809334"/>
            <a:ext cx="268663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800" u="none" cap="none" strike="noStrike">
                <a:solidFill>
                  <a:schemeClr val="lt1"/>
                </a:solidFill>
                <a:latin typeface="Arial"/>
                <a:ea typeface="Arial"/>
                <a:cs typeface="Arial"/>
                <a:sym typeface="Arial"/>
              </a:rPr>
              <a:t>Digital Metrics</a:t>
            </a:r>
            <a:endParaRPr/>
          </a:p>
        </p:txBody>
      </p:sp>
      <p:sp>
        <p:nvSpPr>
          <p:cNvPr id="1564" name="Google Shape;1564;p42"/>
          <p:cNvSpPr txBox="1"/>
          <p:nvPr/>
        </p:nvSpPr>
        <p:spPr>
          <a:xfrm>
            <a:off x="4550979" y="1590898"/>
            <a:ext cx="279912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400" u="none" cap="none" strike="noStrike">
                <a:solidFill>
                  <a:schemeClr val="lt1"/>
                </a:solidFill>
                <a:latin typeface="Arial"/>
                <a:ea typeface="Arial"/>
                <a:cs typeface="Arial"/>
                <a:sym typeface="Arial"/>
              </a:rPr>
              <a:t>Istotność obszaru zależna od branży, typu i celu kampanii</a:t>
            </a:r>
            <a:endParaRPr/>
          </a:p>
        </p:txBody>
      </p:sp>
      <p:sp>
        <p:nvSpPr>
          <p:cNvPr id="1565" name="Google Shape;1565;p42"/>
          <p:cNvSpPr txBox="1"/>
          <p:nvPr/>
        </p:nvSpPr>
        <p:spPr>
          <a:xfrm>
            <a:off x="8511808" y="809334"/>
            <a:ext cx="268663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800" u="none" cap="none" strike="noStrike">
                <a:solidFill>
                  <a:schemeClr val="lt1"/>
                </a:solidFill>
                <a:latin typeface="Arial"/>
                <a:ea typeface="Arial"/>
                <a:cs typeface="Arial"/>
                <a:sym typeface="Arial"/>
              </a:rPr>
              <a:t>Campaign Metrics</a:t>
            </a:r>
            <a:endParaRPr/>
          </a:p>
        </p:txBody>
      </p:sp>
      <p:sp>
        <p:nvSpPr>
          <p:cNvPr id="1566" name="Google Shape;1566;p42"/>
          <p:cNvSpPr txBox="1"/>
          <p:nvPr/>
        </p:nvSpPr>
        <p:spPr>
          <a:xfrm>
            <a:off x="8511808" y="1590898"/>
            <a:ext cx="2810000" cy="160043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400" u="none" cap="none" strike="noStrike">
                <a:solidFill>
                  <a:schemeClr val="lt1"/>
                </a:solidFill>
                <a:latin typeface="Arial"/>
                <a:ea typeface="Arial"/>
                <a:cs typeface="Arial"/>
                <a:sym typeface="Arial"/>
              </a:rPr>
              <a:t>Ważny obszar, jednak dane do analizy pozyskiwane mogą być jedynie w formie dedykowanych badań, wobec czego istnieje potrzeba ustalenia benchmarków. Obszar nierozłączny z Brand Metrics</a:t>
            </a:r>
            <a:endParaRPr b="0" i="0" sz="1400" u="none" cap="none" strike="noStrike">
              <a:solidFill>
                <a:schemeClr val="lt1"/>
              </a:solidFill>
              <a:latin typeface="Arial"/>
              <a:ea typeface="Arial"/>
              <a:cs typeface="Arial"/>
              <a:sym typeface="Arial"/>
            </a:endParaRPr>
          </a:p>
        </p:txBody>
      </p:sp>
      <p:sp>
        <p:nvSpPr>
          <p:cNvPr id="1567" name="Google Shape;1567;p42"/>
          <p:cNvSpPr txBox="1"/>
          <p:nvPr/>
        </p:nvSpPr>
        <p:spPr>
          <a:xfrm>
            <a:off x="733122" y="3800691"/>
            <a:ext cx="268663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800" u="none" cap="none" strike="noStrike">
                <a:solidFill>
                  <a:schemeClr val="lt1"/>
                </a:solidFill>
                <a:latin typeface="Arial"/>
                <a:ea typeface="Arial"/>
                <a:cs typeface="Arial"/>
                <a:sym typeface="Arial"/>
              </a:rPr>
              <a:t>Brand Metrics</a:t>
            </a:r>
            <a:endParaRPr/>
          </a:p>
        </p:txBody>
      </p:sp>
      <p:sp>
        <p:nvSpPr>
          <p:cNvPr id="1568" name="Google Shape;1568;p42"/>
          <p:cNvSpPr txBox="1"/>
          <p:nvPr/>
        </p:nvSpPr>
        <p:spPr>
          <a:xfrm>
            <a:off x="733122" y="4312293"/>
            <a:ext cx="244154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400" u="none" cap="none" strike="noStrike">
                <a:solidFill>
                  <a:schemeClr val="lt1"/>
                </a:solidFill>
                <a:latin typeface="Arial"/>
                <a:ea typeface="Arial"/>
                <a:cs typeface="Arial"/>
                <a:sym typeface="Arial"/>
              </a:rPr>
              <a:t>Obszar istotny dla każdej branży.</a:t>
            </a:r>
            <a:endParaRPr/>
          </a:p>
        </p:txBody>
      </p:sp>
      <p:sp>
        <p:nvSpPr>
          <p:cNvPr id="1569" name="Google Shape;1569;p42"/>
          <p:cNvSpPr txBox="1"/>
          <p:nvPr/>
        </p:nvSpPr>
        <p:spPr>
          <a:xfrm>
            <a:off x="4550979" y="3817834"/>
            <a:ext cx="268663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800" u="none" cap="none" strike="noStrike">
                <a:solidFill>
                  <a:schemeClr val="lt1"/>
                </a:solidFill>
                <a:latin typeface="Arial"/>
                <a:ea typeface="Arial"/>
                <a:cs typeface="Arial"/>
                <a:sym typeface="Arial"/>
              </a:rPr>
              <a:t>Business Metrics</a:t>
            </a:r>
            <a:endParaRPr/>
          </a:p>
        </p:txBody>
      </p:sp>
      <p:sp>
        <p:nvSpPr>
          <p:cNvPr id="1570" name="Google Shape;1570;p42"/>
          <p:cNvSpPr txBox="1"/>
          <p:nvPr/>
        </p:nvSpPr>
        <p:spPr>
          <a:xfrm>
            <a:off x="4550979" y="4291903"/>
            <a:ext cx="244154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400" u="none" cap="none" strike="noStrike">
                <a:solidFill>
                  <a:schemeClr val="lt1"/>
                </a:solidFill>
                <a:latin typeface="Arial"/>
                <a:ea typeface="Arial"/>
                <a:cs typeface="Arial"/>
                <a:sym typeface="Arial"/>
              </a:rPr>
              <a:t>Najważniejszy obszar, istotny dla każdej branży.</a:t>
            </a:r>
            <a:endParaRPr/>
          </a:p>
        </p:txBody>
      </p:sp>
      <p:sp>
        <p:nvSpPr>
          <p:cNvPr id="1571" name="Google Shape;1571;p42"/>
          <p:cNvSpPr txBox="1"/>
          <p:nvPr/>
        </p:nvSpPr>
        <p:spPr>
          <a:xfrm>
            <a:off x="8489194" y="3710324"/>
            <a:ext cx="268663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800" u="none" cap="none" strike="noStrike">
                <a:solidFill>
                  <a:schemeClr val="lt1"/>
                </a:solidFill>
                <a:latin typeface="Arial"/>
                <a:ea typeface="Arial"/>
                <a:cs typeface="Arial"/>
                <a:sym typeface="Arial"/>
              </a:rPr>
              <a:t>Relationship Metrics</a:t>
            </a:r>
            <a:endParaRPr/>
          </a:p>
        </p:txBody>
      </p:sp>
      <p:sp>
        <p:nvSpPr>
          <p:cNvPr id="1572" name="Google Shape;1572;p42"/>
          <p:cNvSpPr txBox="1"/>
          <p:nvPr/>
        </p:nvSpPr>
        <p:spPr>
          <a:xfrm>
            <a:off x="8489193" y="4184393"/>
            <a:ext cx="2686639" cy="9541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400" u="none" cap="none" strike="noStrike">
                <a:solidFill>
                  <a:schemeClr val="lt1"/>
                </a:solidFill>
                <a:latin typeface="Arial"/>
                <a:ea typeface="Arial"/>
                <a:cs typeface="Arial"/>
                <a:sym typeface="Arial"/>
              </a:rPr>
              <a:t>Obszar istotny dla wszystkich branż, choć można zastanowić się nad wprowadzeniem optyki na customer i consumer.</a:t>
            </a:r>
            <a:endParaRPr/>
          </a:p>
        </p:txBody>
      </p:sp>
      <p:sp>
        <p:nvSpPr>
          <p:cNvPr id="1573" name="Google Shape;1573;p42"/>
          <p:cNvSpPr txBox="1"/>
          <p:nvPr>
            <p:ph idx="1" type="body"/>
          </p:nvPr>
        </p:nvSpPr>
        <p:spPr>
          <a:xfrm>
            <a:off x="398191" y="109170"/>
            <a:ext cx="12734335" cy="752812"/>
          </a:xfrm>
          <a:prstGeom prst="rect">
            <a:avLst/>
          </a:prstGeom>
          <a:noFill/>
          <a:ln>
            <a:noFill/>
          </a:ln>
        </p:spPr>
        <p:txBody>
          <a:bodyPr anchorCtr="0" anchor="t" bIns="0" lIns="0" spcFirstLastPara="1" rIns="0" wrap="square" tIns="0">
            <a:noAutofit/>
          </a:bodyPr>
          <a:lstStyle/>
          <a:p>
            <a:pPr indent="0" lvl="0" marL="25400" rtl="0" algn="l">
              <a:lnSpc>
                <a:spcPct val="90000"/>
              </a:lnSpc>
              <a:spcBef>
                <a:spcPts val="1000"/>
              </a:spcBef>
              <a:spcAft>
                <a:spcPts val="0"/>
              </a:spcAft>
              <a:buClr>
                <a:schemeClr val="dk1"/>
              </a:buClr>
              <a:buSzPts val="3200"/>
              <a:buNone/>
            </a:pPr>
            <a:r>
              <a:rPr lang="pl-PL"/>
              <a:t>Zadanie: Jaka jest waga każdego z 6 obszarów ze względu na różne kategorie produktowe?</a:t>
            </a:r>
            <a:endParaRPr/>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7" name="Shape 1577"/>
        <p:cNvGrpSpPr/>
        <p:nvPr/>
      </p:nvGrpSpPr>
      <p:grpSpPr>
        <a:xfrm>
          <a:off x="0" y="0"/>
          <a:ext cx="0" cy="0"/>
          <a:chOff x="0" y="0"/>
          <a:chExt cx="0" cy="0"/>
        </a:xfrm>
      </p:grpSpPr>
      <p:sp>
        <p:nvSpPr>
          <p:cNvPr id="1578" name="Google Shape;1578;p43"/>
          <p:cNvSpPr/>
          <p:nvPr/>
        </p:nvSpPr>
        <p:spPr>
          <a:xfrm>
            <a:off x="8049656" y="0"/>
            <a:ext cx="4142343" cy="685800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79" name="Google Shape;1579;p43"/>
          <p:cNvSpPr txBox="1"/>
          <p:nvPr>
            <p:ph idx="1" type="body"/>
          </p:nvPr>
        </p:nvSpPr>
        <p:spPr>
          <a:xfrm>
            <a:off x="286438" y="1431120"/>
            <a:ext cx="3855907" cy="5803416"/>
          </a:xfrm>
          <a:prstGeom prst="rect">
            <a:avLst/>
          </a:prstGeom>
          <a:noFill/>
          <a:ln>
            <a:noFill/>
          </a:ln>
        </p:spPr>
        <p:txBody>
          <a:bodyPr anchorCtr="0" anchor="t" bIns="0" lIns="0" spcFirstLastPara="1" rIns="0" wrap="square" tIns="0">
            <a:noAutofit/>
          </a:bodyPr>
          <a:lstStyle/>
          <a:p>
            <a:pPr indent="-342900" lvl="0" marL="368300" rtl="0" algn="l">
              <a:lnSpc>
                <a:spcPct val="90000"/>
              </a:lnSpc>
              <a:spcBef>
                <a:spcPts val="1000"/>
              </a:spcBef>
              <a:spcAft>
                <a:spcPts val="0"/>
              </a:spcAft>
              <a:buSzPts val="3200"/>
              <a:buFont typeface="Arial"/>
              <a:buChar char="•"/>
            </a:pPr>
            <a:r>
              <a:rPr lang="pl-PL" sz="1600"/>
              <a:t>Dostępność fizyczna i działania trade’owe</a:t>
            </a:r>
            <a:endParaRPr sz="1600"/>
          </a:p>
          <a:p>
            <a:pPr indent="-342900" lvl="0" marL="368300" rtl="0" algn="l">
              <a:lnSpc>
                <a:spcPct val="90000"/>
              </a:lnSpc>
              <a:spcBef>
                <a:spcPts val="1000"/>
              </a:spcBef>
              <a:spcAft>
                <a:spcPts val="0"/>
              </a:spcAft>
              <a:buSzPts val="3200"/>
              <a:buFont typeface="Arial"/>
              <a:buChar char="•"/>
            </a:pPr>
            <a:r>
              <a:rPr lang="pl-PL" sz="1600"/>
              <a:t>Wielkość portfolio, dystrybucja vs konkurencja</a:t>
            </a:r>
            <a:endParaRPr/>
          </a:p>
          <a:p>
            <a:pPr indent="-342900" lvl="0" marL="368300" rtl="0" algn="l">
              <a:lnSpc>
                <a:spcPct val="90000"/>
              </a:lnSpc>
              <a:spcBef>
                <a:spcPts val="1000"/>
              </a:spcBef>
              <a:spcAft>
                <a:spcPts val="0"/>
              </a:spcAft>
              <a:buSzPts val="3200"/>
              <a:buFont typeface="Arial"/>
              <a:buChar char="•"/>
            </a:pPr>
            <a:r>
              <a:rPr lang="pl-PL" sz="1600"/>
              <a:t>Share of search</a:t>
            </a:r>
            <a:endParaRPr sz="1600"/>
          </a:p>
          <a:p>
            <a:pPr indent="-342900" lvl="0" marL="368300" rtl="0" algn="l">
              <a:lnSpc>
                <a:spcPct val="90000"/>
              </a:lnSpc>
              <a:spcBef>
                <a:spcPts val="1000"/>
              </a:spcBef>
              <a:spcAft>
                <a:spcPts val="0"/>
              </a:spcAft>
              <a:buSzPts val="3200"/>
              <a:buFont typeface="Arial"/>
              <a:buChar char="•"/>
            </a:pPr>
            <a:r>
              <a:rPr lang="pl-PL" sz="1600"/>
              <a:t>Rotacja</a:t>
            </a:r>
            <a:endParaRPr/>
          </a:p>
          <a:p>
            <a:pPr indent="-342900" lvl="0" marL="368300" rtl="0" algn="l">
              <a:lnSpc>
                <a:spcPct val="90000"/>
              </a:lnSpc>
              <a:spcBef>
                <a:spcPts val="1000"/>
              </a:spcBef>
              <a:spcAft>
                <a:spcPts val="0"/>
              </a:spcAft>
              <a:buSzPts val="3200"/>
              <a:buFont typeface="Arial"/>
              <a:buChar char="•"/>
            </a:pPr>
            <a:r>
              <a:rPr lang="pl-PL" sz="1600"/>
              <a:t>Price competitiveness</a:t>
            </a:r>
            <a:endParaRPr sz="1600"/>
          </a:p>
          <a:p>
            <a:pPr indent="-342900" lvl="0" marL="368300" rtl="0" algn="l">
              <a:lnSpc>
                <a:spcPct val="90000"/>
              </a:lnSpc>
              <a:spcBef>
                <a:spcPts val="1000"/>
              </a:spcBef>
              <a:spcAft>
                <a:spcPts val="0"/>
              </a:spcAft>
              <a:buSzPts val="3200"/>
              <a:buFont typeface="Arial"/>
              <a:buChar char="•"/>
            </a:pPr>
            <a:r>
              <a:rPr lang="pl-PL" sz="1600"/>
              <a:t>Physical, mental i product competitiveness</a:t>
            </a:r>
            <a:endParaRPr sz="1600"/>
          </a:p>
          <a:p>
            <a:pPr indent="-342900" lvl="0" marL="368300" rtl="0" algn="l">
              <a:lnSpc>
                <a:spcPct val="90000"/>
              </a:lnSpc>
              <a:spcBef>
                <a:spcPts val="1000"/>
              </a:spcBef>
              <a:spcAft>
                <a:spcPts val="0"/>
              </a:spcAft>
              <a:buSzPts val="3200"/>
              <a:buFont typeface="Arial"/>
              <a:buChar char="•"/>
            </a:pPr>
            <a:r>
              <a:rPr lang="pl-PL" sz="1600"/>
              <a:t>CPG</a:t>
            </a:r>
            <a:endParaRPr/>
          </a:p>
          <a:p>
            <a:pPr indent="-342900" lvl="0" marL="368300" rtl="0" algn="l">
              <a:lnSpc>
                <a:spcPct val="90000"/>
              </a:lnSpc>
              <a:spcBef>
                <a:spcPts val="1000"/>
              </a:spcBef>
              <a:spcAft>
                <a:spcPts val="0"/>
              </a:spcAft>
              <a:buSzPts val="3200"/>
              <a:buFont typeface="Arial"/>
              <a:buChar char="•"/>
            </a:pPr>
            <a:r>
              <a:rPr lang="pl-PL" sz="1600"/>
              <a:t>A&amp;M</a:t>
            </a:r>
            <a:endParaRPr/>
          </a:p>
          <a:p>
            <a:pPr indent="-342900" lvl="0" marL="368300" rtl="0" algn="l">
              <a:lnSpc>
                <a:spcPct val="90000"/>
              </a:lnSpc>
              <a:spcBef>
                <a:spcPts val="1000"/>
              </a:spcBef>
              <a:spcAft>
                <a:spcPts val="0"/>
              </a:spcAft>
              <a:buSzPts val="3200"/>
              <a:buFont typeface="Arial"/>
              <a:buChar char="•"/>
            </a:pPr>
            <a:r>
              <a:rPr lang="pl-PL" sz="1600"/>
              <a:t>Engagement</a:t>
            </a:r>
            <a:endParaRPr/>
          </a:p>
          <a:p>
            <a:pPr indent="-342900" lvl="0" marL="368300" rtl="0" algn="l">
              <a:lnSpc>
                <a:spcPct val="90000"/>
              </a:lnSpc>
              <a:spcBef>
                <a:spcPts val="1000"/>
              </a:spcBef>
              <a:spcAft>
                <a:spcPts val="0"/>
              </a:spcAft>
              <a:buSzPts val="3200"/>
              <a:buFont typeface="Arial"/>
              <a:buChar char="•"/>
            </a:pPr>
            <a:r>
              <a:rPr lang="pl-PL" sz="1600"/>
              <a:t>Działania w górnej części lejka sprzedażowego, działania ambientowe, attention</a:t>
            </a:r>
            <a:endParaRPr sz="1600"/>
          </a:p>
          <a:p>
            <a:pPr indent="-342900" lvl="0" marL="368300" rtl="0" algn="l">
              <a:lnSpc>
                <a:spcPct val="90000"/>
              </a:lnSpc>
              <a:spcBef>
                <a:spcPts val="1000"/>
              </a:spcBef>
              <a:spcAft>
                <a:spcPts val="0"/>
              </a:spcAft>
              <a:buSzPts val="3200"/>
              <a:buFont typeface="Arial"/>
              <a:buChar char="•"/>
            </a:pPr>
            <a:r>
              <a:rPr lang="pl-PL" sz="1600"/>
              <a:t>Consideration, preference</a:t>
            </a:r>
            <a:endParaRPr sz="1600"/>
          </a:p>
          <a:p>
            <a:pPr indent="-342900" lvl="0" marL="368300" rtl="0" algn="l">
              <a:lnSpc>
                <a:spcPct val="90000"/>
              </a:lnSpc>
              <a:spcBef>
                <a:spcPts val="1000"/>
              </a:spcBef>
              <a:spcAft>
                <a:spcPts val="0"/>
              </a:spcAft>
              <a:buSzPts val="3200"/>
              <a:buFont typeface="Arial"/>
              <a:buChar char="•"/>
            </a:pPr>
            <a:r>
              <a:rPr lang="pl-PL" sz="1600"/>
              <a:t>CPA, CPL</a:t>
            </a:r>
            <a:endParaRPr/>
          </a:p>
          <a:p>
            <a:pPr indent="-139700" lvl="0" marL="368300" rtl="0" algn="l">
              <a:lnSpc>
                <a:spcPct val="90000"/>
              </a:lnSpc>
              <a:spcBef>
                <a:spcPts val="1000"/>
              </a:spcBef>
              <a:spcAft>
                <a:spcPts val="0"/>
              </a:spcAft>
              <a:buSzPts val="3200"/>
              <a:buFont typeface="Arial"/>
              <a:buNone/>
            </a:pPr>
            <a:r>
              <a:t/>
            </a:r>
            <a:endParaRPr sz="1600"/>
          </a:p>
          <a:p>
            <a:pPr indent="-139700" lvl="0" marL="368300" rtl="0" algn="l">
              <a:lnSpc>
                <a:spcPct val="90000"/>
              </a:lnSpc>
              <a:spcBef>
                <a:spcPts val="1000"/>
              </a:spcBef>
              <a:spcAft>
                <a:spcPts val="0"/>
              </a:spcAft>
              <a:buSzPts val="3200"/>
              <a:buFont typeface="Arial"/>
              <a:buNone/>
            </a:pPr>
            <a:r>
              <a:t/>
            </a:r>
            <a:endParaRPr sz="1600"/>
          </a:p>
          <a:p>
            <a:pPr indent="-139700" lvl="0" marL="368300" rtl="0" algn="l">
              <a:lnSpc>
                <a:spcPct val="90000"/>
              </a:lnSpc>
              <a:spcBef>
                <a:spcPts val="1000"/>
              </a:spcBef>
              <a:spcAft>
                <a:spcPts val="0"/>
              </a:spcAft>
              <a:buSzPts val="3200"/>
              <a:buFont typeface="Arial"/>
              <a:buNone/>
            </a:pPr>
            <a:r>
              <a:t/>
            </a:r>
            <a:endParaRPr sz="2000"/>
          </a:p>
        </p:txBody>
      </p:sp>
      <p:sp>
        <p:nvSpPr>
          <p:cNvPr id="1580" name="Google Shape;1580;p43"/>
          <p:cNvSpPr txBox="1"/>
          <p:nvPr/>
        </p:nvSpPr>
        <p:spPr>
          <a:xfrm>
            <a:off x="286438" y="940400"/>
            <a:ext cx="414234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2400" u="none" cap="none" strike="noStrike">
                <a:solidFill>
                  <a:srgbClr val="000000"/>
                </a:solidFill>
                <a:latin typeface="Arial"/>
                <a:ea typeface="Arial"/>
                <a:cs typeface="Arial"/>
                <a:sym typeface="Arial"/>
              </a:rPr>
              <a:t>Dyskusja co dodać:</a:t>
            </a:r>
            <a:endParaRPr/>
          </a:p>
        </p:txBody>
      </p:sp>
      <p:sp>
        <p:nvSpPr>
          <p:cNvPr id="1581" name="Google Shape;1581;p43"/>
          <p:cNvSpPr txBox="1"/>
          <p:nvPr/>
        </p:nvSpPr>
        <p:spPr>
          <a:xfrm>
            <a:off x="8342885" y="1476555"/>
            <a:ext cx="3410752" cy="3464691"/>
          </a:xfrm>
          <a:prstGeom prst="rect">
            <a:avLst/>
          </a:prstGeom>
          <a:noFill/>
          <a:ln>
            <a:noFill/>
          </a:ln>
        </p:spPr>
        <p:txBody>
          <a:bodyPr anchorCtr="0" anchor="t" bIns="45700" lIns="91425" spcFirstLastPara="1" rIns="91425" wrap="square" tIns="45700">
            <a:noAutofit/>
          </a:bodyPr>
          <a:lstStyle/>
          <a:p>
            <a:pPr indent="-342900" lvl="0" marL="368300" marR="0" rtl="0" algn="l">
              <a:lnSpc>
                <a:spcPct val="100000"/>
              </a:lnSpc>
              <a:spcBef>
                <a:spcPts val="0"/>
              </a:spcBef>
              <a:spcAft>
                <a:spcPts val="0"/>
              </a:spcAft>
              <a:buClr>
                <a:schemeClr val="lt1"/>
              </a:buClr>
              <a:buSzPts val="1600"/>
              <a:buFont typeface="Arial"/>
              <a:buChar char="•"/>
            </a:pPr>
            <a:r>
              <a:rPr b="0" i="0" lang="pl-PL" sz="1600" u="none" cap="none" strike="noStrike">
                <a:solidFill>
                  <a:schemeClr val="lt1"/>
                </a:solidFill>
                <a:latin typeface="Arial"/>
                <a:ea typeface="Arial"/>
                <a:cs typeface="Arial"/>
                <a:sym typeface="Arial"/>
              </a:rPr>
              <a:t>Digital Metrics są zbyt szczegółowe, warto zastanowić się nad ich zagregowaniem</a:t>
            </a:r>
            <a:endParaRPr/>
          </a:p>
          <a:p>
            <a:pPr indent="-342900" lvl="0" marL="368300" marR="0" rtl="0" algn="l">
              <a:lnSpc>
                <a:spcPct val="100000"/>
              </a:lnSpc>
              <a:spcBef>
                <a:spcPts val="1000"/>
              </a:spcBef>
              <a:spcAft>
                <a:spcPts val="0"/>
              </a:spcAft>
              <a:buClr>
                <a:schemeClr val="lt1"/>
              </a:buClr>
              <a:buSzPts val="1600"/>
              <a:buFont typeface="Arial"/>
              <a:buChar char="•"/>
            </a:pPr>
            <a:r>
              <a:rPr b="0" i="0" lang="pl-PL" sz="1600" u="none" cap="none" strike="noStrike">
                <a:solidFill>
                  <a:schemeClr val="lt1"/>
                </a:solidFill>
                <a:latin typeface="Arial"/>
                <a:ea typeface="Arial"/>
                <a:cs typeface="Arial"/>
                <a:sym typeface="Arial"/>
              </a:rPr>
              <a:t>(7) Unique visitors</a:t>
            </a:r>
            <a:endParaRPr b="0" i="0" sz="1600" u="none" cap="none" strike="noStrike">
              <a:solidFill>
                <a:schemeClr val="lt1"/>
              </a:solidFill>
              <a:latin typeface="Arial"/>
              <a:ea typeface="Arial"/>
              <a:cs typeface="Arial"/>
              <a:sym typeface="Arial"/>
            </a:endParaRPr>
          </a:p>
          <a:p>
            <a:pPr indent="-342900" lvl="0" marL="368300" marR="0" rtl="0" algn="l">
              <a:lnSpc>
                <a:spcPct val="100000"/>
              </a:lnSpc>
              <a:spcBef>
                <a:spcPts val="1000"/>
              </a:spcBef>
              <a:spcAft>
                <a:spcPts val="0"/>
              </a:spcAft>
              <a:buClr>
                <a:schemeClr val="lt1"/>
              </a:buClr>
              <a:buSzPts val="1600"/>
              <a:buFont typeface="Arial"/>
              <a:buChar char="•"/>
            </a:pPr>
            <a:r>
              <a:rPr b="0" i="0" lang="pl-PL" sz="1600" u="none" cap="none" strike="noStrike">
                <a:solidFill>
                  <a:schemeClr val="lt1"/>
                </a:solidFill>
                <a:latin typeface="Arial"/>
                <a:ea typeface="Arial"/>
                <a:cs typeface="Arial"/>
                <a:sym typeface="Arial"/>
              </a:rPr>
              <a:t>Zrezygnować z (12) Content Interest w Digital Metrics na rzecz Engagement sessions</a:t>
            </a:r>
            <a:endParaRPr b="0" i="0" sz="1600" u="none" cap="none" strike="noStrike">
              <a:solidFill>
                <a:schemeClr val="lt1"/>
              </a:solidFill>
              <a:latin typeface="Arial"/>
              <a:ea typeface="Arial"/>
              <a:cs typeface="Arial"/>
              <a:sym typeface="Arial"/>
            </a:endParaRPr>
          </a:p>
          <a:p>
            <a:pPr indent="-228600" lvl="0" marL="36830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82" name="Google Shape;1582;p43"/>
          <p:cNvSpPr txBox="1"/>
          <p:nvPr/>
        </p:nvSpPr>
        <p:spPr>
          <a:xfrm>
            <a:off x="8336091" y="825607"/>
            <a:ext cx="414234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2400" u="none" cap="none" strike="noStrike">
                <a:solidFill>
                  <a:schemeClr val="lt1"/>
                </a:solidFill>
                <a:latin typeface="Arial"/>
                <a:ea typeface="Arial"/>
                <a:cs typeface="Arial"/>
                <a:sym typeface="Arial"/>
              </a:rPr>
              <a:t>a co usunąć:</a:t>
            </a:r>
            <a:endParaRPr/>
          </a:p>
        </p:txBody>
      </p:sp>
      <p:sp>
        <p:nvSpPr>
          <p:cNvPr id="1583" name="Google Shape;1583;p43"/>
          <p:cNvSpPr txBox="1"/>
          <p:nvPr/>
        </p:nvSpPr>
        <p:spPr>
          <a:xfrm>
            <a:off x="4193750" y="1436866"/>
            <a:ext cx="3213918" cy="5803416"/>
          </a:xfrm>
          <a:prstGeom prst="rect">
            <a:avLst/>
          </a:prstGeom>
          <a:noFill/>
          <a:ln>
            <a:noFill/>
          </a:ln>
        </p:spPr>
        <p:txBody>
          <a:bodyPr anchorCtr="0" anchor="t" bIns="0" lIns="0" spcFirstLastPara="1" rIns="0" wrap="square" tIns="0">
            <a:noAutofit/>
          </a:bodyPr>
          <a:lstStyle/>
          <a:p>
            <a:pPr indent="-342900" lvl="0" marL="368300" marR="0" rtl="0" algn="l">
              <a:lnSpc>
                <a:spcPct val="90000"/>
              </a:lnSpc>
              <a:spcBef>
                <a:spcPts val="1000"/>
              </a:spcBef>
              <a:spcAft>
                <a:spcPts val="0"/>
              </a:spcAft>
              <a:buClr>
                <a:schemeClr val="dk1"/>
              </a:buClr>
              <a:buSzPts val="3200"/>
              <a:buFont typeface="Arial"/>
              <a:buChar char="•"/>
            </a:pPr>
            <a:r>
              <a:rPr b="0" i="0" lang="pl-PL" sz="1600" u="none" cap="none" strike="noStrike">
                <a:solidFill>
                  <a:schemeClr val="dk1"/>
                </a:solidFill>
                <a:latin typeface="Arial"/>
                <a:ea typeface="Arial"/>
                <a:cs typeface="Arial"/>
                <a:sym typeface="Arial"/>
              </a:rPr>
              <a:t>E-commerce metrics, np. time spent on site</a:t>
            </a:r>
            <a:endParaRPr b="0" i="0" sz="1600" u="none" cap="none" strike="noStrike">
              <a:solidFill>
                <a:schemeClr val="dk1"/>
              </a:solidFill>
              <a:latin typeface="Arial"/>
              <a:ea typeface="Arial"/>
              <a:cs typeface="Arial"/>
              <a:sym typeface="Arial"/>
            </a:endParaRPr>
          </a:p>
          <a:p>
            <a:pPr indent="-342900" lvl="0" marL="368300" marR="0" rtl="0" algn="l">
              <a:lnSpc>
                <a:spcPct val="90000"/>
              </a:lnSpc>
              <a:spcBef>
                <a:spcPts val="1000"/>
              </a:spcBef>
              <a:spcAft>
                <a:spcPts val="0"/>
              </a:spcAft>
              <a:buClr>
                <a:schemeClr val="dk1"/>
              </a:buClr>
              <a:buSzPts val="3200"/>
              <a:buFont typeface="Arial"/>
              <a:buChar char="•"/>
            </a:pPr>
            <a:r>
              <a:rPr b="0" i="0" lang="pl-PL" sz="1600" u="none" cap="none" strike="noStrike">
                <a:solidFill>
                  <a:schemeClr val="dk1"/>
                </a:solidFill>
                <a:latin typeface="Arial"/>
                <a:ea typeface="Arial"/>
                <a:cs typeface="Arial"/>
                <a:sym typeface="Arial"/>
              </a:rPr>
              <a:t>Do (26) Market Share Value dodać Volume</a:t>
            </a:r>
            <a:endParaRPr/>
          </a:p>
          <a:p>
            <a:pPr indent="-342900" lvl="0" marL="368300" marR="0" rtl="0" algn="l">
              <a:lnSpc>
                <a:spcPct val="90000"/>
              </a:lnSpc>
              <a:spcBef>
                <a:spcPts val="1000"/>
              </a:spcBef>
              <a:spcAft>
                <a:spcPts val="0"/>
              </a:spcAft>
              <a:buClr>
                <a:schemeClr val="dk1"/>
              </a:buClr>
              <a:buSzPts val="3200"/>
              <a:buFont typeface="Arial"/>
              <a:buChar char="•"/>
            </a:pPr>
            <a:r>
              <a:rPr b="0" i="0" lang="pl-PL" sz="1600" u="none" cap="none" strike="noStrike">
                <a:solidFill>
                  <a:schemeClr val="dk1"/>
                </a:solidFill>
                <a:latin typeface="Arial"/>
                <a:ea typeface="Arial"/>
                <a:cs typeface="Arial"/>
                <a:sym typeface="Arial"/>
              </a:rPr>
              <a:t>ROAS</a:t>
            </a:r>
            <a:endParaRPr/>
          </a:p>
          <a:p>
            <a:pPr indent="-342900" lvl="0" marL="368300" marR="0" rtl="0" algn="l">
              <a:lnSpc>
                <a:spcPct val="90000"/>
              </a:lnSpc>
              <a:spcBef>
                <a:spcPts val="1000"/>
              </a:spcBef>
              <a:spcAft>
                <a:spcPts val="0"/>
              </a:spcAft>
              <a:buClr>
                <a:schemeClr val="dk1"/>
              </a:buClr>
              <a:buSzPts val="3200"/>
              <a:buFont typeface="Arial"/>
              <a:buChar char="•"/>
            </a:pPr>
            <a:r>
              <a:rPr b="0" i="0" lang="pl-PL" sz="1600" u="none" cap="none" strike="noStrike">
                <a:solidFill>
                  <a:schemeClr val="dk1"/>
                </a:solidFill>
                <a:latin typeface="Arial"/>
                <a:ea typeface="Arial"/>
                <a:cs typeface="Arial"/>
                <a:sym typeface="Arial"/>
              </a:rPr>
              <a:t>CLV</a:t>
            </a:r>
            <a:endParaRPr/>
          </a:p>
          <a:p>
            <a:pPr indent="-342900" lvl="0" marL="368300" marR="0" rtl="0" algn="l">
              <a:lnSpc>
                <a:spcPct val="90000"/>
              </a:lnSpc>
              <a:spcBef>
                <a:spcPts val="1000"/>
              </a:spcBef>
              <a:spcAft>
                <a:spcPts val="0"/>
              </a:spcAft>
              <a:buClr>
                <a:schemeClr val="dk1"/>
              </a:buClr>
              <a:buSzPts val="3200"/>
              <a:buFont typeface="Arial"/>
              <a:buChar char="•"/>
            </a:pPr>
            <a:r>
              <a:rPr b="0" i="0" lang="pl-PL" sz="1600" u="none" cap="none" strike="noStrike">
                <a:solidFill>
                  <a:schemeClr val="dk1"/>
                </a:solidFill>
                <a:latin typeface="Arial"/>
                <a:ea typeface="Arial"/>
                <a:cs typeface="Arial"/>
                <a:sym typeface="Arial"/>
              </a:rPr>
              <a:t>Viewability</a:t>
            </a:r>
            <a:endParaRPr b="0" i="0" sz="1600" u="none" cap="none" strike="noStrike">
              <a:solidFill>
                <a:schemeClr val="dk1"/>
              </a:solidFill>
              <a:latin typeface="Arial"/>
              <a:ea typeface="Arial"/>
              <a:cs typeface="Arial"/>
              <a:sym typeface="Arial"/>
            </a:endParaRPr>
          </a:p>
          <a:p>
            <a:pPr indent="-342900" lvl="0" marL="368300" marR="0" rtl="0" algn="l">
              <a:lnSpc>
                <a:spcPct val="90000"/>
              </a:lnSpc>
              <a:spcBef>
                <a:spcPts val="1000"/>
              </a:spcBef>
              <a:spcAft>
                <a:spcPts val="0"/>
              </a:spcAft>
              <a:buClr>
                <a:schemeClr val="dk1"/>
              </a:buClr>
              <a:buSzPts val="3200"/>
              <a:buFont typeface="Arial"/>
              <a:buChar char="•"/>
            </a:pPr>
            <a:r>
              <a:rPr b="0" i="0" lang="pl-PL" sz="1600" u="none" cap="none" strike="noStrike">
                <a:solidFill>
                  <a:schemeClr val="dk1"/>
                </a:solidFill>
                <a:latin typeface="Arial"/>
                <a:ea typeface="Arial"/>
                <a:cs typeface="Arial"/>
                <a:sym typeface="Arial"/>
              </a:rPr>
              <a:t>Love brand</a:t>
            </a:r>
            <a:endParaRPr b="0" i="0" sz="1600" u="none" cap="none" strike="noStrike">
              <a:solidFill>
                <a:schemeClr val="dk1"/>
              </a:solidFill>
              <a:latin typeface="Arial"/>
              <a:ea typeface="Arial"/>
              <a:cs typeface="Arial"/>
              <a:sym typeface="Arial"/>
            </a:endParaRPr>
          </a:p>
          <a:p>
            <a:pPr indent="-342900" lvl="0" marL="368300" marR="0" rtl="0" algn="l">
              <a:lnSpc>
                <a:spcPct val="90000"/>
              </a:lnSpc>
              <a:spcBef>
                <a:spcPts val="1000"/>
              </a:spcBef>
              <a:spcAft>
                <a:spcPts val="0"/>
              </a:spcAft>
              <a:buClr>
                <a:schemeClr val="dk1"/>
              </a:buClr>
              <a:buSzPts val="3200"/>
              <a:buFont typeface="Arial"/>
              <a:buChar char="•"/>
            </a:pPr>
            <a:r>
              <a:rPr b="0" i="0" lang="pl-PL" sz="1600" u="none" cap="none" strike="noStrike">
                <a:solidFill>
                  <a:schemeClr val="dk1"/>
                </a:solidFill>
                <a:latin typeface="Arial"/>
                <a:ea typeface="Arial"/>
                <a:cs typeface="Arial"/>
                <a:sym typeface="Arial"/>
              </a:rPr>
              <a:t>Credibility zamiast (22) Trust</a:t>
            </a:r>
            <a:endParaRPr/>
          </a:p>
          <a:p>
            <a:pPr indent="-342900" lvl="0" marL="368300" marR="0" rtl="0" algn="l">
              <a:lnSpc>
                <a:spcPct val="90000"/>
              </a:lnSpc>
              <a:spcBef>
                <a:spcPts val="1000"/>
              </a:spcBef>
              <a:spcAft>
                <a:spcPts val="0"/>
              </a:spcAft>
              <a:buClr>
                <a:schemeClr val="dk1"/>
              </a:buClr>
              <a:buSzPts val="3200"/>
              <a:buFont typeface="Arial"/>
              <a:buChar char="•"/>
            </a:pPr>
            <a:r>
              <a:rPr b="0" i="0" lang="pl-PL" sz="1600" u="none" cap="none" strike="noStrike">
                <a:solidFill>
                  <a:schemeClr val="dk1"/>
                </a:solidFill>
                <a:latin typeface="Arial"/>
                <a:ea typeface="Arial"/>
                <a:cs typeface="Arial"/>
                <a:sym typeface="Arial"/>
              </a:rPr>
              <a:t>Fraudy</a:t>
            </a:r>
            <a:endParaRPr/>
          </a:p>
          <a:p>
            <a:pPr indent="-342900" lvl="0" marL="368300" marR="0" rtl="0" algn="l">
              <a:lnSpc>
                <a:spcPct val="90000"/>
              </a:lnSpc>
              <a:spcBef>
                <a:spcPts val="1000"/>
              </a:spcBef>
              <a:spcAft>
                <a:spcPts val="0"/>
              </a:spcAft>
              <a:buClr>
                <a:schemeClr val="dk1"/>
              </a:buClr>
              <a:buSzPts val="3200"/>
              <a:buFont typeface="Arial"/>
              <a:buChar char="•"/>
            </a:pPr>
            <a:r>
              <a:rPr b="0" i="0" lang="pl-PL" sz="1600" u="none" cap="none" strike="noStrike">
                <a:solidFill>
                  <a:schemeClr val="dk1"/>
                </a:solidFill>
                <a:latin typeface="Arial"/>
                <a:ea typeface="Arial"/>
                <a:cs typeface="Arial"/>
                <a:sym typeface="Arial"/>
              </a:rPr>
              <a:t>Net contribution</a:t>
            </a:r>
            <a:endParaRPr b="0" i="0" sz="1600" u="none" cap="none" strike="noStrike">
              <a:solidFill>
                <a:schemeClr val="dk1"/>
              </a:solidFill>
              <a:latin typeface="Arial"/>
              <a:ea typeface="Arial"/>
              <a:cs typeface="Arial"/>
              <a:sym typeface="Arial"/>
            </a:endParaRPr>
          </a:p>
          <a:p>
            <a:pPr indent="-342900" lvl="0" marL="368300" marR="0" rtl="0" algn="l">
              <a:lnSpc>
                <a:spcPct val="90000"/>
              </a:lnSpc>
              <a:spcBef>
                <a:spcPts val="1000"/>
              </a:spcBef>
              <a:spcAft>
                <a:spcPts val="0"/>
              </a:spcAft>
              <a:buClr>
                <a:schemeClr val="dk1"/>
              </a:buClr>
              <a:buSzPts val="3200"/>
              <a:buFont typeface="Arial"/>
              <a:buChar char="•"/>
            </a:pPr>
            <a:r>
              <a:rPr b="0" i="0" lang="pl-PL" sz="1600" u="none" cap="none" strike="noStrike">
                <a:solidFill>
                  <a:schemeClr val="dk1"/>
                </a:solidFill>
                <a:latin typeface="Arial"/>
                <a:ea typeface="Arial"/>
                <a:cs typeface="Arial"/>
                <a:sym typeface="Arial"/>
              </a:rPr>
              <a:t>Marża</a:t>
            </a:r>
            <a:endParaRPr/>
          </a:p>
          <a:p>
            <a:pPr indent="-139700" lvl="0" marL="368300" marR="0" rtl="0" algn="l">
              <a:lnSpc>
                <a:spcPct val="90000"/>
              </a:lnSpc>
              <a:spcBef>
                <a:spcPts val="1000"/>
              </a:spcBef>
              <a:spcAft>
                <a:spcPts val="0"/>
              </a:spcAft>
              <a:buClr>
                <a:schemeClr val="dk1"/>
              </a:buClr>
              <a:buSzPts val="3200"/>
              <a:buFont typeface="Arial"/>
              <a:buNone/>
            </a:pPr>
            <a:r>
              <a:t/>
            </a:r>
            <a:endParaRPr b="0" i="0" sz="1600" u="none" cap="none" strike="noStrike">
              <a:solidFill>
                <a:schemeClr val="dk1"/>
              </a:solidFill>
              <a:latin typeface="Arial"/>
              <a:ea typeface="Arial"/>
              <a:cs typeface="Arial"/>
              <a:sym typeface="Arial"/>
            </a:endParaRPr>
          </a:p>
        </p:txBody>
      </p:sp>
      <p:sp>
        <p:nvSpPr>
          <p:cNvPr id="1584" name="Google Shape;1584;p43"/>
          <p:cNvSpPr txBox="1"/>
          <p:nvPr/>
        </p:nvSpPr>
        <p:spPr>
          <a:xfrm>
            <a:off x="699365" y="100405"/>
            <a:ext cx="11079706" cy="935691"/>
          </a:xfrm>
          <a:prstGeom prst="rect">
            <a:avLst/>
          </a:prstGeom>
          <a:noFill/>
          <a:ln>
            <a:noFill/>
          </a:ln>
        </p:spPr>
        <p:txBody>
          <a:bodyPr anchorCtr="0" anchor="t" bIns="0" lIns="0" spcFirstLastPara="1" rIns="0" wrap="square" tIns="0">
            <a:noAutofit/>
          </a:bodyPr>
          <a:lstStyle/>
          <a:p>
            <a:pPr indent="0" lvl="0" marL="25400" marR="0" rtl="0" algn="l">
              <a:lnSpc>
                <a:spcPct val="90000"/>
              </a:lnSpc>
              <a:spcBef>
                <a:spcPts val="1000"/>
              </a:spcBef>
              <a:spcAft>
                <a:spcPts val="0"/>
              </a:spcAft>
              <a:buClr>
                <a:schemeClr val="dk1"/>
              </a:buClr>
              <a:buSzPts val="3200"/>
              <a:buFont typeface="Arial"/>
              <a:buNone/>
            </a:pPr>
            <a:r>
              <a:rPr b="0" i="0" lang="pl-PL" sz="2200" u="none" cap="none" strike="noStrike">
                <a:solidFill>
                  <a:schemeClr val="dk1"/>
                </a:solidFill>
                <a:latin typeface="Arial"/>
                <a:ea typeface="Arial"/>
                <a:cs typeface="Arial"/>
                <a:sym typeface="Arial"/>
              </a:rPr>
              <a:t>Jakie </a:t>
            </a:r>
            <a:r>
              <a:rPr b="1" i="0" lang="pl-PL" sz="2200" u="none" cap="none" strike="noStrike">
                <a:solidFill>
                  <a:schemeClr val="dk1"/>
                </a:solidFill>
                <a:latin typeface="Arial"/>
                <a:ea typeface="Arial"/>
                <a:cs typeface="Arial"/>
                <a:sym typeface="Arial"/>
              </a:rPr>
              <a:t>KPI’e</a:t>
            </a:r>
            <a:r>
              <a:rPr b="0" i="0" lang="pl-PL" sz="2200" u="none" cap="none" strike="noStrike">
                <a:solidFill>
                  <a:schemeClr val="dk1"/>
                </a:solidFill>
                <a:latin typeface="Arial"/>
                <a:ea typeface="Arial"/>
                <a:cs typeface="Arial"/>
                <a:sym typeface="Arial"/>
              </a:rPr>
              <a:t> należałoby dodać w polskiej wersji modelu szwedzkiego, a z których można zrezygnować?</a:t>
            </a:r>
            <a:endParaRPr/>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8" name="Shape 1588"/>
        <p:cNvGrpSpPr/>
        <p:nvPr/>
      </p:nvGrpSpPr>
      <p:grpSpPr>
        <a:xfrm>
          <a:off x="0" y="0"/>
          <a:ext cx="0" cy="0"/>
          <a:chOff x="0" y="0"/>
          <a:chExt cx="0" cy="0"/>
        </a:xfrm>
      </p:grpSpPr>
      <p:sp>
        <p:nvSpPr>
          <p:cNvPr id="1589" name="Google Shape;1589;p44"/>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Mierzalność</a:t>
            </a:r>
            <a:endParaRPr/>
          </a:p>
        </p:txBody>
      </p:sp>
      <p:sp>
        <p:nvSpPr>
          <p:cNvPr id="1590" name="Google Shape;1590;p44"/>
          <p:cNvSpPr txBox="1"/>
          <p:nvPr>
            <p:ph idx="2" type="body"/>
          </p:nvPr>
        </p:nvSpPr>
        <p:spPr>
          <a:xfrm>
            <a:off x="0" y="1667238"/>
            <a:ext cx="3044812"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Użyteczność </a:t>
            </a:r>
            <a:endParaRPr/>
          </a:p>
        </p:txBody>
      </p:sp>
      <p:sp>
        <p:nvSpPr>
          <p:cNvPr id="1591" name="Google Shape;1591;p44"/>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Business Impact</a:t>
            </a:r>
            <a:endParaRPr/>
          </a:p>
        </p:txBody>
      </p:sp>
      <p:sp>
        <p:nvSpPr>
          <p:cNvPr id="1592" name="Google Shape;1592;p44"/>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Równowaga między detalem a ogółem</a:t>
            </a:r>
            <a:endParaRPr/>
          </a:p>
        </p:txBody>
      </p:sp>
      <p:sp>
        <p:nvSpPr>
          <p:cNvPr id="1593" name="Google Shape;1593;p44"/>
          <p:cNvSpPr txBox="1"/>
          <p:nvPr>
            <p:ph idx="5" type="body"/>
          </p:nvPr>
        </p:nvSpPr>
        <p:spPr>
          <a:xfrm>
            <a:off x="9143058" y="4267874"/>
            <a:ext cx="3032057"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Efektywność</a:t>
            </a:r>
            <a:endParaRPr/>
          </a:p>
        </p:txBody>
      </p:sp>
      <p:sp>
        <p:nvSpPr>
          <p:cNvPr id="1594" name="Google Shape;1594;p44"/>
          <p:cNvSpPr txBox="1"/>
          <p:nvPr>
            <p:ph idx="6" type="body"/>
          </p:nvPr>
        </p:nvSpPr>
        <p:spPr>
          <a:xfrm>
            <a:off x="3023794" y="1667238"/>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Istotność (to, co warto zmierzyć)</a:t>
            </a:r>
            <a:endParaRPr/>
          </a:p>
        </p:txBody>
      </p:sp>
      <p:sp>
        <p:nvSpPr>
          <p:cNvPr id="1595" name="Google Shape;1595;p44"/>
          <p:cNvSpPr txBox="1"/>
          <p:nvPr>
            <p:ph idx="7" type="body"/>
          </p:nvPr>
        </p:nvSpPr>
        <p:spPr>
          <a:xfrm>
            <a:off x="6081361" y="1667238"/>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Uniwersalność dla branży i typu kampanii</a:t>
            </a:r>
            <a:endParaRPr/>
          </a:p>
        </p:txBody>
      </p:sp>
      <p:sp>
        <p:nvSpPr>
          <p:cNvPr id="1596" name="Google Shape;1596;p44"/>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Aktualność</a:t>
            </a:r>
            <a:endParaRPr/>
          </a:p>
        </p:txBody>
      </p:sp>
      <p:sp>
        <p:nvSpPr>
          <p:cNvPr id="1597" name="Google Shape;1597;p44"/>
          <p:cNvSpPr txBox="1"/>
          <p:nvPr/>
        </p:nvSpPr>
        <p:spPr>
          <a:xfrm>
            <a:off x="691096" y="165488"/>
            <a:ext cx="11100309" cy="143208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pl-PL" sz="2800" u="none" cap="none" strike="noStrike">
                <a:solidFill>
                  <a:schemeClr val="dk1"/>
                </a:solidFill>
                <a:latin typeface="Arial"/>
                <a:ea typeface="Arial"/>
                <a:cs typeface="Arial"/>
                <a:sym typeface="Arial"/>
              </a:rPr>
              <a:t>Jakimi kryteriami trzeba przede wszystkim kierować się przy podejmowaniu decyzji dotyczącej KPI’ów? Jakimi kryteriami kierowali się uczestnicy zadania?</a:t>
            </a:r>
            <a:endParaRPr/>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1" name="Shape 1601"/>
        <p:cNvGrpSpPr/>
        <p:nvPr/>
      </p:nvGrpSpPr>
      <p:grpSpPr>
        <a:xfrm>
          <a:off x="0" y="0"/>
          <a:ext cx="0" cy="0"/>
          <a:chOff x="0" y="0"/>
          <a:chExt cx="0" cy="0"/>
        </a:xfrm>
      </p:grpSpPr>
      <p:sp>
        <p:nvSpPr>
          <p:cNvPr id="1602" name="Google Shape;1602;p45"/>
          <p:cNvSpPr txBox="1"/>
          <p:nvPr>
            <p:ph type="title"/>
          </p:nvPr>
        </p:nvSpPr>
        <p:spPr>
          <a:xfrm>
            <a:off x="226357" y="231310"/>
            <a:ext cx="11288110" cy="1221937"/>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Które kryteria można uznać za </a:t>
            </a:r>
            <a:r>
              <a:rPr b="1" lang="pl-PL"/>
              <a:t>najważniejsze </a:t>
            </a:r>
            <a:r>
              <a:rPr lang="pl-PL"/>
              <a:t>– wynik głosowania</a:t>
            </a:r>
            <a:endParaRPr/>
          </a:p>
        </p:txBody>
      </p:sp>
      <p:sp>
        <p:nvSpPr>
          <p:cNvPr id="1603" name="Google Shape;1603;p45"/>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Mierzalność</a:t>
            </a:r>
            <a:endParaRPr/>
          </a:p>
        </p:txBody>
      </p:sp>
      <p:sp>
        <p:nvSpPr>
          <p:cNvPr id="1604" name="Google Shape;1604;p45"/>
          <p:cNvSpPr txBox="1"/>
          <p:nvPr>
            <p:ph idx="2" type="body"/>
          </p:nvPr>
        </p:nvSpPr>
        <p:spPr>
          <a:xfrm>
            <a:off x="0" y="1667238"/>
            <a:ext cx="3044812"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Użyteczność </a:t>
            </a:r>
            <a:endParaRPr/>
          </a:p>
        </p:txBody>
      </p:sp>
      <p:sp>
        <p:nvSpPr>
          <p:cNvPr id="1605" name="Google Shape;1605;p45"/>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Business Impact</a:t>
            </a:r>
            <a:endParaRPr/>
          </a:p>
        </p:txBody>
      </p:sp>
      <p:sp>
        <p:nvSpPr>
          <p:cNvPr id="1606" name="Google Shape;1606;p45"/>
          <p:cNvSpPr txBox="1"/>
          <p:nvPr>
            <p:ph idx="6" type="body"/>
          </p:nvPr>
        </p:nvSpPr>
        <p:spPr>
          <a:xfrm>
            <a:off x="3023794" y="1667238"/>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Istotność (to, co warto zmierzyć)</a:t>
            </a:r>
            <a:endParaRPr/>
          </a:p>
        </p:txBody>
      </p:sp>
      <p:sp>
        <p:nvSpPr>
          <p:cNvPr id="1607" name="Google Shape;1607;p45"/>
          <p:cNvSpPr/>
          <p:nvPr/>
        </p:nvSpPr>
        <p:spPr>
          <a:xfrm>
            <a:off x="6089621" y="1667238"/>
            <a:ext cx="6102379" cy="519076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1" name="Shape 1611"/>
        <p:cNvGrpSpPr/>
        <p:nvPr/>
      </p:nvGrpSpPr>
      <p:grpSpPr>
        <a:xfrm>
          <a:off x="0" y="0"/>
          <a:ext cx="0" cy="0"/>
          <a:chOff x="0" y="0"/>
          <a:chExt cx="0" cy="0"/>
        </a:xfrm>
      </p:grpSpPr>
      <p:pic>
        <p:nvPicPr>
          <p:cNvPr id="1612" name="Google Shape;1612;p46"/>
          <p:cNvPicPr preferRelativeResize="0"/>
          <p:nvPr/>
        </p:nvPicPr>
        <p:blipFill rotWithShape="1">
          <a:blip r:embed="rId3">
            <a:alphaModFix/>
          </a:blip>
          <a:srcRect b="0" l="0" r="0" t="0"/>
          <a:stretch/>
        </p:blipFill>
        <p:spPr>
          <a:xfrm>
            <a:off x="0" y="4411456"/>
            <a:ext cx="12192000" cy="2446544"/>
          </a:xfrm>
          <a:prstGeom prst="rect">
            <a:avLst/>
          </a:prstGeom>
          <a:noFill/>
          <a:ln>
            <a:noFill/>
          </a:ln>
        </p:spPr>
      </p:pic>
      <p:sp>
        <p:nvSpPr>
          <p:cNvPr id="1613" name="Google Shape;1613;p46"/>
          <p:cNvSpPr txBox="1"/>
          <p:nvPr/>
        </p:nvSpPr>
        <p:spPr>
          <a:xfrm>
            <a:off x="400975" y="1085648"/>
            <a:ext cx="11390050" cy="3323987"/>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800"/>
              <a:buFont typeface="Arial"/>
              <a:buChar char="•"/>
            </a:pPr>
            <a:r>
              <a:rPr b="0" i="0" lang="pl-PL" sz="1800" u="none" cap="none" strike="noStrike">
                <a:solidFill>
                  <a:srgbClr val="000000"/>
                </a:solidFill>
                <a:latin typeface="Arial"/>
                <a:ea typeface="Arial"/>
                <a:cs typeface="Arial"/>
                <a:sym typeface="Arial"/>
              </a:rPr>
              <a:t>Dobre zdefiniowane czym jest model i czemu służy, aby uzasadnić reklamodawcom po co tworzymy kolejny dokument</a:t>
            </a:r>
            <a:endParaRPr/>
          </a:p>
          <a:p>
            <a:pPr indent="-285750" lvl="0" marL="285750" marR="0" rtl="0" algn="l">
              <a:lnSpc>
                <a:spcPct val="100000"/>
              </a:lnSpc>
              <a:spcBef>
                <a:spcPts val="600"/>
              </a:spcBef>
              <a:spcAft>
                <a:spcPts val="0"/>
              </a:spcAft>
              <a:buClr>
                <a:srgbClr val="000000"/>
              </a:buClr>
              <a:buSzPts val="1800"/>
              <a:buFont typeface="Arial"/>
              <a:buChar char="•"/>
            </a:pPr>
            <a:r>
              <a:rPr b="0" i="0" lang="pl-PL" sz="1800" u="none" cap="none" strike="noStrike">
                <a:solidFill>
                  <a:srgbClr val="000000"/>
                </a:solidFill>
                <a:latin typeface="Arial"/>
                <a:ea typeface="Arial"/>
                <a:cs typeface="Arial"/>
                <a:sym typeface="Arial"/>
              </a:rPr>
              <a:t>Weryfikacja pomysłów i ustaleń wypracowanych podczas warsztatu</a:t>
            </a:r>
            <a:endParaRPr/>
          </a:p>
          <a:p>
            <a:pPr indent="-285750" lvl="0" marL="285750" marR="0" rtl="0" algn="l">
              <a:lnSpc>
                <a:spcPct val="100000"/>
              </a:lnSpc>
              <a:spcBef>
                <a:spcPts val="600"/>
              </a:spcBef>
              <a:spcAft>
                <a:spcPts val="0"/>
              </a:spcAft>
              <a:buClr>
                <a:srgbClr val="000000"/>
              </a:buClr>
              <a:buSzPts val="1800"/>
              <a:buFont typeface="Arial"/>
              <a:buChar char="•"/>
            </a:pPr>
            <a:r>
              <a:rPr b="0" i="0" lang="pl-PL" sz="1800" u="none" cap="none" strike="noStrike">
                <a:solidFill>
                  <a:srgbClr val="000000"/>
                </a:solidFill>
                <a:latin typeface="Arial"/>
                <a:ea typeface="Arial"/>
                <a:cs typeface="Arial"/>
                <a:sym typeface="Arial"/>
              </a:rPr>
              <a:t>Ustalenie wspólnego planu i podziału pracy</a:t>
            </a:r>
            <a:endParaRPr/>
          </a:p>
          <a:p>
            <a:pPr indent="-285750" lvl="0" marL="285750" marR="0" rtl="0" algn="l">
              <a:lnSpc>
                <a:spcPct val="100000"/>
              </a:lnSpc>
              <a:spcBef>
                <a:spcPts val="600"/>
              </a:spcBef>
              <a:spcAft>
                <a:spcPts val="0"/>
              </a:spcAft>
              <a:buClr>
                <a:srgbClr val="000000"/>
              </a:buClr>
              <a:buSzPts val="1800"/>
              <a:buFont typeface="Arial"/>
              <a:buChar char="•"/>
            </a:pPr>
            <a:r>
              <a:rPr b="0" i="0" lang="pl-PL" sz="1800" u="none" cap="none" strike="noStrike">
                <a:solidFill>
                  <a:srgbClr val="000000"/>
                </a:solidFill>
                <a:latin typeface="Arial"/>
                <a:ea typeface="Arial"/>
                <a:cs typeface="Arial"/>
                <a:sym typeface="Arial"/>
              </a:rPr>
              <a:t>Proste, konkretne zdefiniowanie KPI</a:t>
            </a:r>
            <a:endParaRPr/>
          </a:p>
          <a:p>
            <a:pPr indent="-285750" lvl="0" marL="285750" marR="0" rtl="0" algn="l">
              <a:lnSpc>
                <a:spcPct val="100000"/>
              </a:lnSpc>
              <a:spcBef>
                <a:spcPts val="600"/>
              </a:spcBef>
              <a:spcAft>
                <a:spcPts val="0"/>
              </a:spcAft>
              <a:buClr>
                <a:srgbClr val="000000"/>
              </a:buClr>
              <a:buSzPts val="1800"/>
              <a:buFont typeface="Arial"/>
              <a:buChar char="•"/>
            </a:pPr>
            <a:r>
              <a:rPr b="0" i="0" lang="pl-PL" sz="1800" u="none" cap="none" strike="noStrike">
                <a:solidFill>
                  <a:srgbClr val="000000"/>
                </a:solidFill>
                <a:latin typeface="Arial"/>
                <a:ea typeface="Arial"/>
                <a:cs typeface="Arial"/>
                <a:sym typeface="Arial"/>
              </a:rPr>
              <a:t>Zderzenie z grupą kontrolną, która nie była zaangażowana w proces oraz konfrontacja ze środowiskiem akademickim</a:t>
            </a:r>
            <a:endParaRPr/>
          </a:p>
          <a:p>
            <a:pPr indent="-285750" lvl="0" marL="285750" marR="0" rtl="0" algn="l">
              <a:lnSpc>
                <a:spcPct val="100000"/>
              </a:lnSpc>
              <a:spcBef>
                <a:spcPts val="600"/>
              </a:spcBef>
              <a:spcAft>
                <a:spcPts val="0"/>
              </a:spcAft>
              <a:buClr>
                <a:srgbClr val="000000"/>
              </a:buClr>
              <a:buSzPts val="1800"/>
              <a:buFont typeface="Arial"/>
              <a:buChar char="•"/>
            </a:pPr>
            <a:r>
              <a:rPr b="0" i="0" lang="pl-PL" sz="1800" u="none" cap="none" strike="noStrike">
                <a:solidFill>
                  <a:srgbClr val="000000"/>
                </a:solidFill>
                <a:latin typeface="Arial"/>
                <a:ea typeface="Arial"/>
                <a:cs typeface="Arial"/>
                <a:sym typeface="Arial"/>
              </a:rPr>
              <a:t>Zaangażowanie przedstawicieli domów mediowych, aby stali się ambasadorami przedsięwzięcia oraz poszerzenie POR-u o kolejne firmy</a:t>
            </a:r>
            <a:endParaRPr/>
          </a:p>
          <a:p>
            <a:pPr indent="-285750" lvl="0" marL="285750" marR="0" rtl="0" algn="l">
              <a:lnSpc>
                <a:spcPct val="100000"/>
              </a:lnSpc>
              <a:spcBef>
                <a:spcPts val="600"/>
              </a:spcBef>
              <a:spcAft>
                <a:spcPts val="0"/>
              </a:spcAft>
              <a:buClr>
                <a:srgbClr val="000000"/>
              </a:buClr>
              <a:buSzPts val="1800"/>
              <a:buFont typeface="Arial"/>
              <a:buChar char="•"/>
            </a:pPr>
            <a:r>
              <a:rPr b="0" i="0" lang="pl-PL" sz="1800" u="none" cap="none" strike="noStrike">
                <a:solidFill>
                  <a:srgbClr val="000000"/>
                </a:solidFill>
                <a:latin typeface="Arial"/>
                <a:ea typeface="Arial"/>
                <a:cs typeface="Arial"/>
                <a:sym typeface="Arial"/>
              </a:rPr>
              <a:t>Audyt przedsięwzięcia przeprowadzony przez audytorów mediowych</a:t>
            </a:r>
            <a:endParaRPr b="0" i="0" sz="1800" u="none" cap="none" strike="noStrike">
              <a:solidFill>
                <a:srgbClr val="000000"/>
              </a:solidFill>
              <a:latin typeface="Arial"/>
              <a:ea typeface="Arial"/>
              <a:cs typeface="Arial"/>
              <a:sym typeface="Arial"/>
            </a:endParaRPr>
          </a:p>
        </p:txBody>
      </p:sp>
      <p:sp>
        <p:nvSpPr>
          <p:cNvPr id="1614" name="Google Shape;1614;p46"/>
          <p:cNvSpPr txBox="1"/>
          <p:nvPr/>
        </p:nvSpPr>
        <p:spPr>
          <a:xfrm>
            <a:off x="400975" y="222052"/>
            <a:ext cx="4983480"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2000" u="none" cap="none" strike="noStrike">
                <a:solidFill>
                  <a:srgbClr val="000000"/>
                </a:solidFill>
                <a:latin typeface="Arial"/>
                <a:ea typeface="Arial"/>
                <a:cs typeface="Arial"/>
                <a:sym typeface="Arial"/>
              </a:rPr>
              <a:t>Dalsze kroki/ kryteria sukcesu</a:t>
            </a:r>
            <a:endParaRPr/>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8" name="Shape 1618"/>
        <p:cNvGrpSpPr/>
        <p:nvPr/>
      </p:nvGrpSpPr>
      <p:grpSpPr>
        <a:xfrm>
          <a:off x="0" y="0"/>
          <a:ext cx="0" cy="0"/>
          <a:chOff x="0" y="0"/>
          <a:chExt cx="0" cy="0"/>
        </a:xfrm>
      </p:grpSpPr>
      <p:pic>
        <p:nvPicPr>
          <p:cNvPr descr="Obraz zawierający ubrania, w pomieszczeniu, ściana, osoba&#10;&#10;Opis wygenerowany automatycznie" id="1619" name="Google Shape;1619;p47"/>
          <p:cNvPicPr preferRelativeResize="0"/>
          <p:nvPr>
            <p:ph idx="2" type="pic"/>
          </p:nvPr>
        </p:nvPicPr>
        <p:blipFill rotWithShape="1">
          <a:blip r:embed="rId3">
            <a:alphaModFix amt="15000"/>
          </a:blip>
          <a:srcRect b="0" l="4904" r="4904" t="0"/>
          <a:stretch/>
        </p:blipFill>
        <p:spPr>
          <a:xfrm>
            <a:off x="0" y="2"/>
            <a:ext cx="12192000" cy="6857998"/>
          </a:xfrm>
          <a:prstGeom prst="rect">
            <a:avLst/>
          </a:prstGeom>
          <a:solidFill>
            <a:srgbClr val="0C0C0C"/>
          </a:solidFill>
          <a:ln>
            <a:noFill/>
          </a:ln>
        </p:spPr>
      </p:pic>
      <p:sp>
        <p:nvSpPr>
          <p:cNvPr id="1620" name="Google Shape;1620;p47"/>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br>
              <a:rPr lang="pl-PL"/>
            </a:br>
            <a:endParaRPr/>
          </a:p>
        </p:txBody>
      </p:sp>
      <p:sp>
        <p:nvSpPr>
          <p:cNvPr id="1621" name="Google Shape;1621;p47"/>
          <p:cNvSpPr txBox="1"/>
          <p:nvPr>
            <p:ph idx="1" type="body"/>
          </p:nvPr>
        </p:nvSpPr>
        <p:spPr>
          <a:xfrm>
            <a:off x="360170" y="3409885"/>
            <a:ext cx="6163293" cy="3448113"/>
          </a:xfrm>
          <a:prstGeom prst="rect">
            <a:avLst/>
          </a:prstGeom>
          <a:noFill/>
          <a:ln>
            <a:noFill/>
          </a:ln>
        </p:spPr>
        <p:txBody>
          <a:bodyPr anchorCtr="0" anchor="t" bIns="0" lIns="0" spcFirstLastPara="1" rIns="0" wrap="square" tIns="0">
            <a:noAutofit/>
          </a:bodyPr>
          <a:lstStyle/>
          <a:p>
            <a:pPr indent="0" lvl="0" marL="25400" rtl="0" algn="l">
              <a:lnSpc>
                <a:spcPct val="90000"/>
              </a:lnSpc>
              <a:spcBef>
                <a:spcPts val="1000"/>
              </a:spcBef>
              <a:spcAft>
                <a:spcPts val="0"/>
              </a:spcAft>
              <a:buClr>
                <a:schemeClr val="dk1"/>
              </a:buClr>
              <a:buSzPts val="3200"/>
              <a:buNone/>
            </a:pPr>
            <a:r>
              <a:rPr lang="pl-PL" sz="3200">
                <a:solidFill>
                  <a:schemeClr val="lt1"/>
                </a:solidFill>
              </a:rPr>
              <a:t>Appendix</a:t>
            </a:r>
            <a:endParaRPr/>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5" name="Shape 1625"/>
        <p:cNvGrpSpPr/>
        <p:nvPr/>
      </p:nvGrpSpPr>
      <p:grpSpPr>
        <a:xfrm>
          <a:off x="0" y="0"/>
          <a:ext cx="0" cy="0"/>
          <a:chOff x="0" y="0"/>
          <a:chExt cx="0" cy="0"/>
        </a:xfrm>
      </p:grpSpPr>
      <p:pic>
        <p:nvPicPr>
          <p:cNvPr id="1626" name="Google Shape;1626;p48"/>
          <p:cNvPicPr preferRelativeResize="0"/>
          <p:nvPr/>
        </p:nvPicPr>
        <p:blipFill rotWithShape="1">
          <a:blip r:embed="rId3">
            <a:alphaModFix/>
          </a:blip>
          <a:srcRect b="0" l="0" r="0" t="0"/>
          <a:stretch/>
        </p:blipFill>
        <p:spPr>
          <a:xfrm>
            <a:off x="2105025" y="438150"/>
            <a:ext cx="7981950" cy="5981700"/>
          </a:xfrm>
          <a:prstGeom prst="rect">
            <a:avLst/>
          </a:prstGeom>
          <a:noFill/>
          <a:ln>
            <a:noFill/>
          </a:ln>
        </p:spPr>
      </p:pic>
    </p:spTree>
  </p:cSld>
  <p:clrMapOvr>
    <a:masterClrMapping/>
  </p:clrMapOvr>
  <p:transition>
    <p:fade/>
  </p:transition>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0" name="Shape 1630"/>
        <p:cNvGrpSpPr/>
        <p:nvPr/>
      </p:nvGrpSpPr>
      <p:grpSpPr>
        <a:xfrm>
          <a:off x="0" y="0"/>
          <a:ext cx="0" cy="0"/>
          <a:chOff x="0" y="0"/>
          <a:chExt cx="0" cy="0"/>
        </a:xfrm>
      </p:grpSpPr>
      <p:pic>
        <p:nvPicPr>
          <p:cNvPr id="1631" name="Google Shape;1631;p49"/>
          <p:cNvPicPr preferRelativeResize="0"/>
          <p:nvPr/>
        </p:nvPicPr>
        <p:blipFill rotWithShape="1">
          <a:blip r:embed="rId3">
            <a:alphaModFix/>
          </a:blip>
          <a:srcRect b="0" l="0" r="0" t="0"/>
          <a:stretch/>
        </p:blipFill>
        <p:spPr>
          <a:xfrm>
            <a:off x="1557337" y="528637"/>
            <a:ext cx="4352925" cy="5800725"/>
          </a:xfrm>
          <a:prstGeom prst="rect">
            <a:avLst/>
          </a:prstGeom>
          <a:noFill/>
          <a:ln>
            <a:noFill/>
          </a:ln>
        </p:spPr>
      </p:pic>
      <p:pic>
        <p:nvPicPr>
          <p:cNvPr id="1632" name="Google Shape;1632;p49"/>
          <p:cNvPicPr preferRelativeResize="0"/>
          <p:nvPr/>
        </p:nvPicPr>
        <p:blipFill rotWithShape="1">
          <a:blip r:embed="rId4">
            <a:alphaModFix/>
          </a:blip>
          <a:srcRect b="0" l="0" r="0" t="0"/>
          <a:stretch/>
        </p:blipFill>
        <p:spPr>
          <a:xfrm>
            <a:off x="6776509" y="528637"/>
            <a:ext cx="4362450" cy="5800725"/>
          </a:xfrm>
          <a:prstGeom prst="rect">
            <a:avLst/>
          </a:prstGeom>
          <a:noFill/>
          <a:ln>
            <a:noFill/>
          </a:ln>
        </p:spPr>
      </p:pic>
      <p:sp>
        <p:nvSpPr>
          <p:cNvPr id="1633" name="Google Shape;1633;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pl-PL"/>
              <a:t>‹#›</a:t>
            </a:fld>
            <a:endParaRPr/>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7" name="Shape 1637"/>
        <p:cNvGrpSpPr/>
        <p:nvPr/>
      </p:nvGrpSpPr>
      <p:grpSpPr>
        <a:xfrm>
          <a:off x="0" y="0"/>
          <a:ext cx="0" cy="0"/>
          <a:chOff x="0" y="0"/>
          <a:chExt cx="0" cy="0"/>
        </a:xfrm>
      </p:grpSpPr>
      <p:pic>
        <p:nvPicPr>
          <p:cNvPr id="1638" name="Google Shape;1638;p50"/>
          <p:cNvPicPr preferRelativeResize="0"/>
          <p:nvPr/>
        </p:nvPicPr>
        <p:blipFill rotWithShape="1">
          <a:blip r:embed="rId3">
            <a:alphaModFix/>
          </a:blip>
          <a:srcRect b="0" l="0" r="0" t="0"/>
          <a:stretch/>
        </p:blipFill>
        <p:spPr>
          <a:xfrm>
            <a:off x="1628775" y="452437"/>
            <a:ext cx="4467225" cy="5953125"/>
          </a:xfrm>
          <a:prstGeom prst="rect">
            <a:avLst/>
          </a:prstGeom>
          <a:noFill/>
          <a:ln>
            <a:noFill/>
          </a:ln>
        </p:spPr>
      </p:pic>
      <p:pic>
        <p:nvPicPr>
          <p:cNvPr id="1639" name="Google Shape;1639;p50"/>
          <p:cNvPicPr preferRelativeResize="0"/>
          <p:nvPr/>
        </p:nvPicPr>
        <p:blipFill rotWithShape="1">
          <a:blip r:embed="rId4">
            <a:alphaModFix/>
          </a:blip>
          <a:srcRect b="0" l="0" r="0" t="0"/>
          <a:stretch/>
        </p:blipFill>
        <p:spPr>
          <a:xfrm>
            <a:off x="6707187" y="452437"/>
            <a:ext cx="4467225" cy="5953125"/>
          </a:xfrm>
          <a:prstGeom prst="rect">
            <a:avLst/>
          </a:prstGeom>
          <a:noFill/>
          <a:ln>
            <a:noFill/>
          </a:ln>
        </p:spPr>
      </p:pic>
      <p:sp>
        <p:nvSpPr>
          <p:cNvPr id="1640" name="Google Shape;1640;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pl-PL"/>
              <a:t>‹#›</a:t>
            </a:fld>
            <a:endParaRPr/>
          </a:p>
        </p:txBody>
      </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4" name="Shape 1644"/>
        <p:cNvGrpSpPr/>
        <p:nvPr/>
      </p:nvGrpSpPr>
      <p:grpSpPr>
        <a:xfrm>
          <a:off x="0" y="0"/>
          <a:ext cx="0" cy="0"/>
          <a:chOff x="0" y="0"/>
          <a:chExt cx="0" cy="0"/>
        </a:xfrm>
      </p:grpSpPr>
      <p:pic>
        <p:nvPicPr>
          <p:cNvPr id="1645" name="Google Shape;1645;p51"/>
          <p:cNvPicPr preferRelativeResize="0"/>
          <p:nvPr/>
        </p:nvPicPr>
        <p:blipFill rotWithShape="1">
          <a:blip r:embed="rId3">
            <a:alphaModFix/>
          </a:blip>
          <a:srcRect b="0" l="0" r="0" t="0"/>
          <a:stretch/>
        </p:blipFill>
        <p:spPr>
          <a:xfrm>
            <a:off x="953385" y="319087"/>
            <a:ext cx="4667250" cy="6219825"/>
          </a:xfrm>
          <a:prstGeom prst="rect">
            <a:avLst/>
          </a:prstGeom>
          <a:noFill/>
          <a:ln>
            <a:noFill/>
          </a:ln>
        </p:spPr>
      </p:pic>
      <p:pic>
        <p:nvPicPr>
          <p:cNvPr id="1646" name="Google Shape;1646;p51"/>
          <p:cNvPicPr preferRelativeResize="0"/>
          <p:nvPr/>
        </p:nvPicPr>
        <p:blipFill rotWithShape="1">
          <a:blip r:embed="rId4">
            <a:alphaModFix/>
          </a:blip>
          <a:srcRect b="0" l="0" r="0" t="0"/>
          <a:stretch/>
        </p:blipFill>
        <p:spPr>
          <a:xfrm>
            <a:off x="6096000" y="319087"/>
            <a:ext cx="4667250" cy="6219825"/>
          </a:xfrm>
          <a:prstGeom prst="rect">
            <a:avLst/>
          </a:prstGeom>
          <a:noFill/>
          <a:ln>
            <a:noFill/>
          </a:ln>
        </p:spPr>
      </p:pic>
      <p:sp>
        <p:nvSpPr>
          <p:cNvPr id="1647" name="Google Shape;1647;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pl-PL"/>
              <a:t>‹#›</a:t>
            </a:fld>
            <a:endParaRPr/>
          </a:p>
        </p:txBody>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1" name="Shape 1651"/>
        <p:cNvGrpSpPr/>
        <p:nvPr/>
      </p:nvGrpSpPr>
      <p:grpSpPr>
        <a:xfrm>
          <a:off x="0" y="0"/>
          <a:ext cx="0" cy="0"/>
          <a:chOff x="0" y="0"/>
          <a:chExt cx="0" cy="0"/>
        </a:xfrm>
      </p:grpSpPr>
      <p:pic>
        <p:nvPicPr>
          <p:cNvPr id="1652" name="Google Shape;1652;p52"/>
          <p:cNvPicPr preferRelativeResize="0"/>
          <p:nvPr/>
        </p:nvPicPr>
        <p:blipFill rotWithShape="1">
          <a:blip r:embed="rId3">
            <a:alphaModFix/>
          </a:blip>
          <a:srcRect b="0" l="0" r="0" t="0"/>
          <a:stretch/>
        </p:blipFill>
        <p:spPr>
          <a:xfrm>
            <a:off x="414866" y="576262"/>
            <a:ext cx="4267200" cy="5705475"/>
          </a:xfrm>
          <a:prstGeom prst="rect">
            <a:avLst/>
          </a:prstGeom>
          <a:noFill/>
          <a:ln>
            <a:noFill/>
          </a:ln>
        </p:spPr>
      </p:pic>
      <p:pic>
        <p:nvPicPr>
          <p:cNvPr id="1653" name="Google Shape;1653;p52"/>
          <p:cNvPicPr preferRelativeResize="0"/>
          <p:nvPr/>
        </p:nvPicPr>
        <p:blipFill rotWithShape="1">
          <a:blip r:embed="rId4">
            <a:alphaModFix/>
          </a:blip>
          <a:srcRect b="0" l="0" r="0" t="0"/>
          <a:stretch/>
        </p:blipFill>
        <p:spPr>
          <a:xfrm>
            <a:off x="4986869" y="1290637"/>
            <a:ext cx="6648450" cy="4991100"/>
          </a:xfrm>
          <a:prstGeom prst="rect">
            <a:avLst/>
          </a:prstGeom>
          <a:noFill/>
          <a:ln>
            <a:noFill/>
          </a:ln>
        </p:spPr>
      </p:pic>
      <p:sp>
        <p:nvSpPr>
          <p:cNvPr id="1654" name="Google Shape;1654;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pl-PL"/>
              <a:t>‹#›</a:t>
            </a:fld>
            <a:endParaRPr/>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003C"/>
        </a:solidFill>
      </p:bgPr>
    </p:bg>
    <p:spTree>
      <p:nvGrpSpPr>
        <p:cNvPr id="1658" name="Shape 1658"/>
        <p:cNvGrpSpPr/>
        <p:nvPr/>
      </p:nvGrpSpPr>
      <p:grpSpPr>
        <a:xfrm>
          <a:off x="0" y="0"/>
          <a:ext cx="0" cy="0"/>
          <a:chOff x="0" y="0"/>
          <a:chExt cx="0" cy="0"/>
        </a:xfrm>
      </p:grpSpPr>
      <p:sp>
        <p:nvSpPr>
          <p:cNvPr id="1659" name="Google Shape;1659;p53"/>
          <p:cNvSpPr txBox="1"/>
          <p:nvPr>
            <p:ph type="ctrTitle"/>
          </p:nvPr>
        </p:nvSpPr>
        <p:spPr>
          <a:xfrm>
            <a:off x="536028" y="3474024"/>
            <a:ext cx="6747641" cy="2387600"/>
          </a:xfrm>
          <a:prstGeom prst="rect">
            <a:avLst/>
          </a:prstGeom>
          <a:noFill/>
          <a:ln>
            <a:noFill/>
          </a:ln>
        </p:spPr>
        <p:txBody>
          <a:bodyPr anchorCtr="0" anchor="b" bIns="45700" lIns="0" spcFirstLastPara="1" rIns="91425" wrap="square" tIns="0">
            <a:normAutofit/>
          </a:bodyPr>
          <a:lstStyle/>
          <a:p>
            <a:pPr indent="0" lvl="0" marL="0" rtl="0" algn="l">
              <a:lnSpc>
                <a:spcPct val="90000"/>
              </a:lnSpc>
              <a:spcBef>
                <a:spcPts val="0"/>
              </a:spcBef>
              <a:spcAft>
                <a:spcPts val="0"/>
              </a:spcAft>
              <a:buClr>
                <a:schemeClr val="dk1"/>
              </a:buClr>
              <a:buSzPts val="4200"/>
              <a:buFont typeface="Calibri"/>
              <a:buNone/>
            </a:pPr>
            <a:r>
              <a:rPr lang="pl-PL" sz="4200">
                <a:solidFill>
                  <a:schemeClr val="lt1"/>
                </a:solidFill>
                <a:latin typeface="Arial"/>
                <a:ea typeface="Arial"/>
                <a:cs typeface="Arial"/>
                <a:sym typeface="Arial"/>
              </a:rPr>
              <a:t>Dziękujemy za uwagę</a:t>
            </a:r>
            <a:endParaRPr sz="2600">
              <a:solidFill>
                <a:schemeClr val="lt1"/>
              </a:solidFill>
              <a:latin typeface="Arial"/>
              <a:ea typeface="Arial"/>
              <a:cs typeface="Arial"/>
              <a:sym typeface="Arial"/>
            </a:endParaRPr>
          </a:p>
        </p:txBody>
      </p:sp>
      <p:pic>
        <p:nvPicPr>
          <p:cNvPr id="1660" name="Google Shape;1660;p53"/>
          <p:cNvPicPr preferRelativeResize="0"/>
          <p:nvPr/>
        </p:nvPicPr>
        <p:blipFill rotWithShape="1">
          <a:blip r:embed="rId3">
            <a:alphaModFix/>
          </a:blip>
          <a:srcRect b="0" l="0" r="0" t="0"/>
          <a:stretch/>
        </p:blipFill>
        <p:spPr>
          <a:xfrm>
            <a:off x="0" y="756948"/>
            <a:ext cx="12192000" cy="3062253"/>
          </a:xfrm>
          <a:prstGeom prst="rect">
            <a:avLst/>
          </a:prstGeom>
          <a:noFill/>
          <a:ln>
            <a:noFill/>
          </a:ln>
        </p:spPr>
      </p:pic>
      <p:pic>
        <p:nvPicPr>
          <p:cNvPr id="1661" name="Google Shape;1661;p53"/>
          <p:cNvPicPr preferRelativeResize="0"/>
          <p:nvPr/>
        </p:nvPicPr>
        <p:blipFill rotWithShape="1">
          <a:blip r:embed="rId4">
            <a:alphaModFix/>
          </a:blip>
          <a:srcRect b="0" l="0" r="0" t="0"/>
          <a:stretch/>
        </p:blipFill>
        <p:spPr>
          <a:xfrm>
            <a:off x="7546694" y="5404452"/>
            <a:ext cx="4021251" cy="1036193"/>
          </a:xfrm>
          <a:prstGeom prst="rect">
            <a:avLst/>
          </a:prstGeom>
          <a:noFill/>
          <a:ln>
            <a:noFill/>
          </a:ln>
        </p:spPr>
      </p:pic>
      <p:sp>
        <p:nvSpPr>
          <p:cNvPr id="1662" name="Google Shape;1662;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pl-PL"/>
              <a:t>‹#›</a:t>
            </a:fld>
            <a:endParaRPr/>
          </a:p>
        </p:txBody>
      </p:sp>
    </p:spTree>
  </p:cSld>
  <p:clrMapOvr>
    <a:masterClrMapping/>
  </p:clrMapOvr>
  <p:transition>
    <p:fade/>
  </p:transition>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6_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_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5_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3_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4_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1_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2023-09-01T07:23:31Z</dcterms:created>
  <dc:creator>Elzbieta Gorajewska</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741da7a-79c1-417c-b408-16c0bfe99fca_Enabled">
    <vt:lpwstr>true</vt:lpwstr>
  </property>
  <property fmtid="{D5CDD505-2E9C-101B-9397-08002B2CF9AE}" pid="3" name="MSIP_Label_3741da7a-79c1-417c-b408-16c0bfe99fca_SetDate">
    <vt:lpwstr>2024-05-31T08:20:40Z</vt:lpwstr>
  </property>
  <property fmtid="{D5CDD505-2E9C-101B-9397-08002B2CF9AE}" pid="4" name="MSIP_Label_3741da7a-79c1-417c-b408-16c0bfe99fca_Method">
    <vt:lpwstr>Standard</vt:lpwstr>
  </property>
  <property fmtid="{D5CDD505-2E9C-101B-9397-08002B2CF9AE}" pid="5" name="MSIP_Label_3741da7a-79c1-417c-b408-16c0bfe99fca_Name">
    <vt:lpwstr>Internal Only - Amber</vt:lpwstr>
  </property>
  <property fmtid="{D5CDD505-2E9C-101B-9397-08002B2CF9AE}" pid="6" name="MSIP_Label_3741da7a-79c1-417c-b408-16c0bfe99fca_SiteId">
    <vt:lpwstr>1e355c04-e0a4-42ed-8e2d-7351591f0ef1</vt:lpwstr>
  </property>
  <property fmtid="{D5CDD505-2E9C-101B-9397-08002B2CF9AE}" pid="7" name="MSIP_Label_3741da7a-79c1-417c-b408-16c0bfe99fca_ActionId">
    <vt:lpwstr>ea04ea8b-b5ee-4cd8-a183-d4008a6c18e1</vt:lpwstr>
  </property>
  <property fmtid="{D5CDD505-2E9C-101B-9397-08002B2CF9AE}" pid="8" name="MSIP_Label_3741da7a-79c1-417c-b408-16c0bfe99fca_ContentBits">
    <vt:lpwstr>0</vt:lpwstr>
  </property>
</Properties>
</file>