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A_96D3746F.xml" ContentType="application/vnd.ms-powerpoint.comments+xml"/>
  <Override PartName="/ppt/notesSlides/notesSlide5.xml" ContentType="application/vnd.openxmlformats-officedocument.presentationml.notesSlide+xml"/>
  <Override PartName="/ppt/comments/modernComment_243_87E6817A.xml" ContentType="application/vnd.ms-powerpoint.comments+xml"/>
  <Override PartName="/ppt/comments/modernComment_112_9EBAA2.xml" ContentType="application/vnd.ms-powerpoint.comments+xml"/>
  <Override PartName="/ppt/notesSlides/notesSlide6.xml" ContentType="application/vnd.openxmlformats-officedocument.presentationml.notesSlide+xml"/>
  <Override PartName="/ppt/comments/modernComment_220_53FE04AC.xml" ContentType="application/vnd.ms-powerpoint.comments+xml"/>
  <Override PartName="/ppt/notesSlides/notesSlide7.xml" ContentType="application/vnd.openxmlformats-officedocument.presentationml.notesSlide+xml"/>
  <Override PartName="/ppt/comments/modernComment_111_A65C0CD7.xml" ContentType="application/vnd.ms-powerpoint.comments+xml"/>
  <Override PartName="/ppt/notesSlides/notesSlide8.xml" ContentType="application/vnd.openxmlformats-officedocument.presentationml.notesSlide+xml"/>
  <Override PartName="/ppt/comments/modernComment_21C_2678A15A.xml" ContentType="application/vnd.ms-powerpoint.comments+xml"/>
  <Override PartName="/ppt/notesSlides/notesSlide9.xml" ContentType="application/vnd.openxmlformats-officedocument.presentationml.notesSlide+xml"/>
  <Override PartName="/ppt/comments/modernComment_21E_773E79BC.xml" ContentType="application/vnd.ms-powerpoint.comments+xml"/>
  <Override PartName="/ppt/notesSlides/notesSlide10.xml" ContentType="application/vnd.openxmlformats-officedocument.presentationml.notesSlide+xml"/>
  <Override PartName="/ppt/comments/modernComment_21B_29EA1C79.xml" ContentType="application/vnd.ms-powerpoint.comments+xml"/>
  <Override PartName="/ppt/notesSlides/notesSlide11.xml" ContentType="application/vnd.openxmlformats-officedocument.presentationml.notesSlide+xml"/>
  <Override PartName="/ppt/comments/modernComment_21D_7AE049A1.xml" ContentType="application/vnd.ms-powerpoint.comments+xml"/>
  <Override PartName="/ppt/comments/modernComment_222_27A83E5C.xml" ContentType="application/vnd.ms-powerpoint.comments+xml"/>
  <Override PartName="/ppt/notesSlides/notesSlide12.xml" ContentType="application/vnd.openxmlformats-officedocument.presentationml.notesSlide+xml"/>
  <Override PartName="/ppt/comments/modernComment_223_7FD7A4ED.xml" ContentType="application/vnd.ms-powerpoint.comments+xml"/>
  <Override PartName="/ppt/notesSlides/notesSlide13.xml" ContentType="application/vnd.openxmlformats-officedocument.presentationml.notesSlide+xml"/>
  <Override PartName="/ppt/comments/modernComment_224_A1D0054.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226_4BBA3E8E.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229_0.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6" r:id="rId3"/>
  </p:sldMasterIdLst>
  <p:notesMasterIdLst>
    <p:notesMasterId r:id="rId65"/>
  </p:notesMasterIdLst>
  <p:sldIdLst>
    <p:sldId id="256" r:id="rId4"/>
    <p:sldId id="262" r:id="rId5"/>
    <p:sldId id="263" r:id="rId6"/>
    <p:sldId id="265" r:id="rId7"/>
    <p:sldId id="264" r:id="rId8"/>
    <p:sldId id="266" r:id="rId9"/>
    <p:sldId id="579" r:id="rId10"/>
    <p:sldId id="582" r:id="rId11"/>
    <p:sldId id="274" r:id="rId12"/>
    <p:sldId id="544" r:id="rId13"/>
    <p:sldId id="271" r:id="rId14"/>
    <p:sldId id="273" r:id="rId15"/>
    <p:sldId id="322" r:id="rId16"/>
    <p:sldId id="276" r:id="rId17"/>
    <p:sldId id="540" r:id="rId18"/>
    <p:sldId id="542" r:id="rId19"/>
    <p:sldId id="539" r:id="rId20"/>
    <p:sldId id="272" r:id="rId21"/>
    <p:sldId id="281" r:id="rId22"/>
    <p:sldId id="541" r:id="rId23"/>
    <p:sldId id="546" r:id="rId24"/>
    <p:sldId id="547" r:id="rId25"/>
    <p:sldId id="548" r:id="rId26"/>
    <p:sldId id="292" r:id="rId27"/>
    <p:sldId id="549" r:id="rId28"/>
    <p:sldId id="550" r:id="rId29"/>
    <p:sldId id="551" r:id="rId30"/>
    <p:sldId id="552" r:id="rId31"/>
    <p:sldId id="553" r:id="rId32"/>
    <p:sldId id="261" r:id="rId33"/>
    <p:sldId id="267" r:id="rId34"/>
    <p:sldId id="555" r:id="rId35"/>
    <p:sldId id="554" r:id="rId36"/>
    <p:sldId id="268" r:id="rId37"/>
    <p:sldId id="269" r:id="rId38"/>
    <p:sldId id="277" r:id="rId39"/>
    <p:sldId id="559" r:id="rId40"/>
    <p:sldId id="560" r:id="rId41"/>
    <p:sldId id="561" r:id="rId42"/>
    <p:sldId id="562" r:id="rId43"/>
    <p:sldId id="563" r:id="rId44"/>
    <p:sldId id="564" r:id="rId45"/>
    <p:sldId id="565" r:id="rId46"/>
    <p:sldId id="566" r:id="rId47"/>
    <p:sldId id="567" r:id="rId48"/>
    <p:sldId id="568" r:id="rId49"/>
    <p:sldId id="569" r:id="rId50"/>
    <p:sldId id="570" r:id="rId51"/>
    <p:sldId id="571" r:id="rId52"/>
    <p:sldId id="572" r:id="rId53"/>
    <p:sldId id="573" r:id="rId54"/>
    <p:sldId id="574" r:id="rId55"/>
    <p:sldId id="575" r:id="rId56"/>
    <p:sldId id="291" r:id="rId57"/>
    <p:sldId id="294" r:id="rId58"/>
    <p:sldId id="576" r:id="rId59"/>
    <p:sldId id="577" r:id="rId60"/>
    <p:sldId id="295" r:id="rId61"/>
    <p:sldId id="296" r:id="rId62"/>
    <p:sldId id="316" r:id="rId63"/>
    <p:sldId id="317" r:id="rId6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63" userDrawn="1">
          <p15:clr>
            <a:srgbClr val="A4A3A4"/>
          </p15:clr>
        </p15:guide>
        <p15:guide id="2" pos="325" userDrawn="1">
          <p15:clr>
            <a:srgbClr val="A4A3A4"/>
          </p15:clr>
        </p15:guide>
        <p15:guide id="3" pos="3908" userDrawn="1">
          <p15:clr>
            <a:srgbClr val="A4A3A4"/>
          </p15:clr>
        </p15:guide>
        <p15:guide id="4" pos="1753" userDrawn="1">
          <p15:clr>
            <a:srgbClr val="A4A3A4"/>
          </p15:clr>
        </p15:guide>
        <p15:guide id="5" pos="461" userDrawn="1">
          <p15:clr>
            <a:srgbClr val="A4A3A4"/>
          </p15:clr>
        </p15:guide>
        <p15:guide id="6" pos="7378" userDrawn="1">
          <p15:clr>
            <a:srgbClr val="A4A3A4"/>
          </p15:clr>
        </p15:guide>
        <p15:guide id="7" orient="horz" pos="2047" userDrawn="1">
          <p15:clr>
            <a:srgbClr val="A4A3A4"/>
          </p15:clr>
        </p15:guide>
        <p15:guide id="8" orient="horz" pos="2137" userDrawn="1">
          <p15:clr>
            <a:srgbClr val="A4A3A4"/>
          </p15:clr>
        </p15:guide>
        <p15:guide id="9" orient="horz" pos="3294" userDrawn="1">
          <p15:clr>
            <a:srgbClr val="A4A3A4"/>
          </p15:clr>
        </p15:guide>
        <p15:guide id="10" orient="horz" pos="354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2DAA4C-F9E0-F058-7176-114D3B84DFEF}" name="Tomasz Chmielewski" initials="TC" userId="S::tchmielewski@boltonpolska.pl::32dd0be7-8138-4898-b014-3437dc7efff1" providerId="AD"/>
  <p188:author id="{1520557A-65FF-6A30-E1CC-794BEC7741CA}" name="Tomasz Chmielewski" initials="TC" userId="a17487f4314d6e85" providerId="Windows Live"/>
  <p188:author id="{10BC82D5-4549-108B-C77B-7A44237A3575}" name="Kochanowska, Monika {PEP}" initials="MK" userId="S::Monika.Kochanowska@pepsico.com::fc4861dc-21cc-40da-af7f-68aec67981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268A"/>
    <a:srgbClr val="0070C0"/>
    <a:srgbClr val="7A2D99"/>
    <a:srgbClr val="BC1669"/>
    <a:srgbClr val="D90C54"/>
    <a:srgbClr val="C51362"/>
    <a:srgbClr val="FF003C"/>
    <a:srgbClr val="4D44AA"/>
    <a:srgbClr val="F30441"/>
    <a:srgbClr val="CB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1FF97A-5DF3-4BEC-94D4-75E2F5382BEF}" v="23" dt="2025-01-11T08:10:52.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p:restoredTop sz="94731"/>
  </p:normalViewPr>
  <p:slideViewPr>
    <p:cSldViewPr snapToGrid="0">
      <p:cViewPr varScale="1">
        <p:scale>
          <a:sx n="90" d="100"/>
          <a:sy n="90" d="100"/>
        </p:scale>
        <p:origin x="490" y="82"/>
      </p:cViewPr>
      <p:guideLst>
        <p:guide orient="horz" pos="2863"/>
        <p:guide pos="325"/>
        <p:guide pos="3908"/>
        <p:guide pos="1753"/>
        <p:guide pos="461"/>
        <p:guide pos="7378"/>
        <p:guide orient="horz" pos="2047"/>
        <p:guide orient="horz" pos="2137"/>
        <p:guide orient="horz" pos="3294"/>
        <p:guide orient="horz" pos="35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71"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z Chmielewski" userId="32dd0be7-8138-4898-b014-3437dc7efff1" providerId="ADAL" clId="{AB1FF97A-5DF3-4BEC-94D4-75E2F5382BEF}"/>
    <pc:docChg chg="undo redo custSel addSld delSld modSld sldOrd">
      <pc:chgData name="Tomasz Chmielewski" userId="32dd0be7-8138-4898-b014-3437dc7efff1" providerId="ADAL" clId="{AB1FF97A-5DF3-4BEC-94D4-75E2F5382BEF}" dt="2025-01-11T08:11:23.082" v="4715" actId="47"/>
      <pc:docMkLst>
        <pc:docMk/>
      </pc:docMkLst>
      <pc:sldChg chg="modSp mod">
        <pc:chgData name="Tomasz Chmielewski" userId="32dd0be7-8138-4898-b014-3437dc7efff1" providerId="ADAL" clId="{AB1FF97A-5DF3-4BEC-94D4-75E2F5382BEF}" dt="2025-01-10T08:43:33.413" v="2" actId="20577"/>
        <pc:sldMkLst>
          <pc:docMk/>
          <pc:sldMk cId="4250866118" sldId="263"/>
        </pc:sldMkLst>
        <pc:spChg chg="mod">
          <ac:chgData name="Tomasz Chmielewski" userId="32dd0be7-8138-4898-b014-3437dc7efff1" providerId="ADAL" clId="{AB1FF97A-5DF3-4BEC-94D4-75E2F5382BEF}" dt="2025-01-10T08:43:33.413" v="2" actId="20577"/>
          <ac:spMkLst>
            <pc:docMk/>
            <pc:sldMk cId="4250866118" sldId="263"/>
            <ac:spMk id="10" creationId="{2F10E009-ADBD-E199-2117-83A7DCA2DE85}"/>
          </ac:spMkLst>
        </pc:spChg>
      </pc:sldChg>
      <pc:sldChg chg="addSp modSp mod modShow">
        <pc:chgData name="Tomasz Chmielewski" userId="32dd0be7-8138-4898-b014-3437dc7efff1" providerId="ADAL" clId="{AB1FF97A-5DF3-4BEC-94D4-75E2F5382BEF}" dt="2025-01-11T07:09:16.168" v="2745" actId="729"/>
        <pc:sldMkLst>
          <pc:docMk/>
          <pc:sldMk cId="2530440303" sldId="266"/>
        </pc:sldMkLst>
        <pc:spChg chg="add mod">
          <ac:chgData name="Tomasz Chmielewski" userId="32dd0be7-8138-4898-b014-3437dc7efff1" providerId="ADAL" clId="{AB1FF97A-5DF3-4BEC-94D4-75E2F5382BEF}" dt="2025-01-11T07:09:11.594" v="2744" actId="1035"/>
          <ac:spMkLst>
            <pc:docMk/>
            <pc:sldMk cId="2530440303" sldId="266"/>
            <ac:spMk id="2" creationId="{5B73C9C8-5EF0-ECD3-B5B6-E98501D81DE3}"/>
          </ac:spMkLst>
        </pc:spChg>
        <pc:spChg chg="mod">
          <ac:chgData name="Tomasz Chmielewski" userId="32dd0be7-8138-4898-b014-3437dc7efff1" providerId="ADAL" clId="{AB1FF97A-5DF3-4BEC-94D4-75E2F5382BEF}" dt="2025-01-10T08:46:04.321" v="19" actId="6549"/>
          <ac:spMkLst>
            <pc:docMk/>
            <pc:sldMk cId="2530440303" sldId="266"/>
            <ac:spMk id="5" creationId="{F84CAD79-8774-D1BA-003C-2C9C1410FFDD}"/>
          </ac:spMkLst>
        </pc:spChg>
      </pc:sldChg>
      <pc:sldChg chg="modSp mod">
        <pc:chgData name="Tomasz Chmielewski" userId="32dd0be7-8138-4898-b014-3437dc7efff1" providerId="ADAL" clId="{AB1FF97A-5DF3-4BEC-94D4-75E2F5382BEF}" dt="2025-01-10T08:52:44.933" v="411" actId="20577"/>
        <pc:sldMkLst>
          <pc:docMk/>
          <pc:sldMk cId="2791050455" sldId="273"/>
        </pc:sldMkLst>
        <pc:spChg chg="mod">
          <ac:chgData name="Tomasz Chmielewski" userId="32dd0be7-8138-4898-b014-3437dc7efff1" providerId="ADAL" clId="{AB1FF97A-5DF3-4BEC-94D4-75E2F5382BEF}" dt="2025-01-10T08:52:44.933" v="411" actId="20577"/>
          <ac:spMkLst>
            <pc:docMk/>
            <pc:sldMk cId="2791050455" sldId="273"/>
            <ac:spMk id="5" creationId="{4379B97A-FB4F-EAB9-9829-636F662B6406}"/>
          </ac:spMkLst>
        </pc:spChg>
      </pc:sldChg>
      <pc:sldChg chg="delSp modSp mod ord">
        <pc:chgData name="Tomasz Chmielewski" userId="32dd0be7-8138-4898-b014-3437dc7efff1" providerId="ADAL" clId="{AB1FF97A-5DF3-4BEC-94D4-75E2F5382BEF}" dt="2025-01-10T09:22:08.260" v="1422"/>
        <pc:sldMkLst>
          <pc:docMk/>
          <pc:sldMk cId="10402466" sldId="274"/>
        </pc:sldMkLst>
        <pc:spChg chg="mod">
          <ac:chgData name="Tomasz Chmielewski" userId="32dd0be7-8138-4898-b014-3437dc7efff1" providerId="ADAL" clId="{AB1FF97A-5DF3-4BEC-94D4-75E2F5382BEF}" dt="2025-01-10T09:21:08.062" v="1400" actId="1076"/>
          <ac:spMkLst>
            <pc:docMk/>
            <pc:sldMk cId="10402466" sldId="274"/>
            <ac:spMk id="2" creationId="{1FC29905-5DD3-A64F-16D9-43129D2D8A09}"/>
          </ac:spMkLst>
        </pc:spChg>
        <pc:spChg chg="del mod">
          <ac:chgData name="Tomasz Chmielewski" userId="32dd0be7-8138-4898-b014-3437dc7efff1" providerId="ADAL" clId="{AB1FF97A-5DF3-4BEC-94D4-75E2F5382BEF}" dt="2025-01-10T09:21:05.152" v="1399" actId="478"/>
          <ac:spMkLst>
            <pc:docMk/>
            <pc:sldMk cId="10402466" sldId="274"/>
            <ac:spMk id="3" creationId="{3A386D89-DE5F-1735-73A0-80053AF154DB}"/>
          </ac:spMkLst>
        </pc:spChg>
        <pc:spChg chg="mod">
          <ac:chgData name="Tomasz Chmielewski" userId="32dd0be7-8138-4898-b014-3437dc7efff1" providerId="ADAL" clId="{AB1FF97A-5DF3-4BEC-94D4-75E2F5382BEF}" dt="2025-01-10T09:22:04.473" v="1420" actId="14100"/>
          <ac:spMkLst>
            <pc:docMk/>
            <pc:sldMk cId="10402466" sldId="274"/>
            <ac:spMk id="4" creationId="{C3B01BDB-1FB1-ACA5-C9CD-A19ECB70EDE5}"/>
          </ac:spMkLst>
        </pc:spChg>
        <pc:spChg chg="mod">
          <ac:chgData name="Tomasz Chmielewski" userId="32dd0be7-8138-4898-b014-3437dc7efff1" providerId="ADAL" clId="{AB1FF97A-5DF3-4BEC-94D4-75E2F5382BEF}" dt="2025-01-10T09:14:28.536" v="1318" actId="1076"/>
          <ac:spMkLst>
            <pc:docMk/>
            <pc:sldMk cId="10402466" sldId="274"/>
            <ac:spMk id="5" creationId="{6982D1FA-40F4-8E06-12DD-A7EEC8A867E1}"/>
          </ac:spMkLst>
        </pc:spChg>
      </pc:sldChg>
      <pc:sldChg chg="modSp mod">
        <pc:chgData name="Tomasz Chmielewski" userId="32dd0be7-8138-4898-b014-3437dc7efff1" providerId="ADAL" clId="{AB1FF97A-5DF3-4BEC-94D4-75E2F5382BEF}" dt="2025-01-11T07:11:48.472" v="2782" actId="20577"/>
        <pc:sldMkLst>
          <pc:docMk/>
          <pc:sldMk cId="785077809" sldId="276"/>
        </pc:sldMkLst>
        <pc:spChg chg="mod">
          <ac:chgData name="Tomasz Chmielewski" userId="32dd0be7-8138-4898-b014-3437dc7efff1" providerId="ADAL" clId="{AB1FF97A-5DF3-4BEC-94D4-75E2F5382BEF}" dt="2025-01-11T07:11:48.472" v="2782" actId="20577"/>
          <ac:spMkLst>
            <pc:docMk/>
            <pc:sldMk cId="785077809" sldId="276"/>
            <ac:spMk id="4" creationId="{90EB996C-652C-1315-EDF5-27D2F6DFCE1E}"/>
          </ac:spMkLst>
        </pc:spChg>
      </pc:sldChg>
      <pc:sldChg chg="modSp mod">
        <pc:chgData name="Tomasz Chmielewski" userId="32dd0be7-8138-4898-b014-3437dc7efff1" providerId="ADAL" clId="{AB1FF97A-5DF3-4BEC-94D4-75E2F5382BEF}" dt="2025-01-10T09:02:18.169" v="541" actId="1076"/>
        <pc:sldMkLst>
          <pc:docMk/>
          <pc:sldMk cId="3476919131" sldId="316"/>
        </pc:sldMkLst>
        <pc:spChg chg="mod">
          <ac:chgData name="Tomasz Chmielewski" userId="32dd0be7-8138-4898-b014-3437dc7efff1" providerId="ADAL" clId="{AB1FF97A-5DF3-4BEC-94D4-75E2F5382BEF}" dt="2025-01-10T09:02:18.169" v="541" actId="1076"/>
          <ac:spMkLst>
            <pc:docMk/>
            <pc:sldMk cId="3476919131" sldId="316"/>
            <ac:spMk id="11" creationId="{1547EAB4-BC3A-0B61-EA5D-33AD65723D96}"/>
          </ac:spMkLst>
        </pc:spChg>
      </pc:sldChg>
      <pc:sldChg chg="add del">
        <pc:chgData name="Tomasz Chmielewski" userId="32dd0be7-8138-4898-b014-3437dc7efff1" providerId="ADAL" clId="{AB1FF97A-5DF3-4BEC-94D4-75E2F5382BEF}" dt="2025-01-11T08:01:25.170" v="4098" actId="47"/>
        <pc:sldMkLst>
          <pc:docMk/>
          <pc:sldMk cId="2926533569" sldId="318"/>
        </pc:sldMkLst>
      </pc:sldChg>
      <pc:sldChg chg="add del">
        <pc:chgData name="Tomasz Chmielewski" userId="32dd0be7-8138-4898-b014-3437dc7efff1" providerId="ADAL" clId="{AB1FF97A-5DF3-4BEC-94D4-75E2F5382BEF}" dt="2025-01-11T08:04:16.524" v="4249" actId="47"/>
        <pc:sldMkLst>
          <pc:docMk/>
          <pc:sldMk cId="2732432817" sldId="319"/>
        </pc:sldMkLst>
      </pc:sldChg>
      <pc:sldChg chg="add del">
        <pc:chgData name="Tomasz Chmielewski" userId="32dd0be7-8138-4898-b014-3437dc7efff1" providerId="ADAL" clId="{AB1FF97A-5DF3-4BEC-94D4-75E2F5382BEF}" dt="2025-01-11T08:11:19.325" v="4714" actId="47"/>
        <pc:sldMkLst>
          <pc:docMk/>
          <pc:sldMk cId="1952372014" sldId="320"/>
        </pc:sldMkLst>
      </pc:sldChg>
      <pc:sldChg chg="add del">
        <pc:chgData name="Tomasz Chmielewski" userId="32dd0be7-8138-4898-b014-3437dc7efff1" providerId="ADAL" clId="{AB1FF97A-5DF3-4BEC-94D4-75E2F5382BEF}" dt="2025-01-11T08:11:18.310" v="4713" actId="47"/>
        <pc:sldMkLst>
          <pc:docMk/>
          <pc:sldMk cId="2912298425" sldId="321"/>
        </pc:sldMkLst>
      </pc:sldChg>
      <pc:sldChg chg="modSp mod ord">
        <pc:chgData name="Tomasz Chmielewski" userId="32dd0be7-8138-4898-b014-3437dc7efff1" providerId="ADAL" clId="{AB1FF97A-5DF3-4BEC-94D4-75E2F5382BEF}" dt="2025-01-10T09:22:41.217" v="1426"/>
        <pc:sldMkLst>
          <pc:docMk/>
          <pc:sldMk cId="3999179393" sldId="322"/>
        </pc:sldMkLst>
        <pc:spChg chg="mod">
          <ac:chgData name="Tomasz Chmielewski" userId="32dd0be7-8138-4898-b014-3437dc7efff1" providerId="ADAL" clId="{AB1FF97A-5DF3-4BEC-94D4-75E2F5382BEF}" dt="2025-01-10T08:46:44.967" v="34" actId="20577"/>
          <ac:spMkLst>
            <pc:docMk/>
            <pc:sldMk cId="3999179393" sldId="322"/>
            <ac:spMk id="18" creationId="{99CFEB94-DB04-D20A-5F29-96A4518FCB3B}"/>
          </ac:spMkLst>
        </pc:spChg>
      </pc:sldChg>
      <pc:sldChg chg="modSp mod">
        <pc:chgData name="Tomasz Chmielewski" userId="32dd0be7-8138-4898-b014-3437dc7efff1" providerId="ADAL" clId="{AB1FF97A-5DF3-4BEC-94D4-75E2F5382BEF}" dt="2025-01-11T07:13:07.246" v="2846" actId="20577"/>
        <pc:sldMkLst>
          <pc:docMk/>
          <pc:sldMk cId="703208569" sldId="539"/>
        </pc:sldMkLst>
        <pc:spChg chg="mod">
          <ac:chgData name="Tomasz Chmielewski" userId="32dd0be7-8138-4898-b014-3437dc7efff1" providerId="ADAL" clId="{AB1FF97A-5DF3-4BEC-94D4-75E2F5382BEF}" dt="2025-01-11T07:12:40.091" v="2827" actId="404"/>
          <ac:spMkLst>
            <pc:docMk/>
            <pc:sldMk cId="703208569" sldId="539"/>
            <ac:spMk id="79" creationId="{F227F0EF-94E8-48EC-198A-D09D48EAB4EE}"/>
          </ac:spMkLst>
        </pc:spChg>
        <pc:spChg chg="mod">
          <ac:chgData name="Tomasz Chmielewski" userId="32dd0be7-8138-4898-b014-3437dc7efff1" providerId="ADAL" clId="{AB1FF97A-5DF3-4BEC-94D4-75E2F5382BEF}" dt="2025-01-11T07:13:07.246" v="2846" actId="20577"/>
          <ac:spMkLst>
            <pc:docMk/>
            <pc:sldMk cId="703208569" sldId="539"/>
            <ac:spMk id="81" creationId="{D8A5BEFE-7AA8-C94C-C6A7-6B1001FE686B}"/>
          </ac:spMkLst>
        </pc:spChg>
      </pc:sldChg>
      <pc:sldChg chg="modSp mod">
        <pc:chgData name="Tomasz Chmielewski" userId="32dd0be7-8138-4898-b014-3437dc7efff1" providerId="ADAL" clId="{AB1FF97A-5DF3-4BEC-94D4-75E2F5382BEF}" dt="2025-01-11T07:12:18.845" v="2806" actId="20577"/>
        <pc:sldMkLst>
          <pc:docMk/>
          <pc:sldMk cId="645439834" sldId="540"/>
        </pc:sldMkLst>
        <pc:spChg chg="mod">
          <ac:chgData name="Tomasz Chmielewski" userId="32dd0be7-8138-4898-b014-3437dc7efff1" providerId="ADAL" clId="{AB1FF97A-5DF3-4BEC-94D4-75E2F5382BEF}" dt="2025-01-11T07:12:18.845" v="2806" actId="20577"/>
          <ac:spMkLst>
            <pc:docMk/>
            <pc:sldMk cId="645439834" sldId="540"/>
            <ac:spMk id="3" creationId="{18D3BA75-B42D-7B99-EE12-455158F9E94C}"/>
          </ac:spMkLst>
        </pc:spChg>
      </pc:sldChg>
      <pc:sldChg chg="modSp mod">
        <pc:chgData name="Tomasz Chmielewski" userId="32dd0be7-8138-4898-b014-3437dc7efff1" providerId="ADAL" clId="{AB1FF97A-5DF3-4BEC-94D4-75E2F5382BEF}" dt="2025-01-10T09:26:19.585" v="1451" actId="13926"/>
        <pc:sldMkLst>
          <pc:docMk/>
          <pc:sldMk cId="2061519265" sldId="541"/>
        </pc:sldMkLst>
        <pc:spChg chg="mod">
          <ac:chgData name="Tomasz Chmielewski" userId="32dd0be7-8138-4898-b014-3437dc7efff1" providerId="ADAL" clId="{AB1FF97A-5DF3-4BEC-94D4-75E2F5382BEF}" dt="2025-01-10T09:26:19.585" v="1451" actId="13926"/>
          <ac:spMkLst>
            <pc:docMk/>
            <pc:sldMk cId="2061519265" sldId="541"/>
            <ac:spMk id="2" creationId="{3192D1F2-C7F1-FD64-80D4-FBDAB4AD4BB3}"/>
          </ac:spMkLst>
        </pc:spChg>
        <pc:spChg chg="mod">
          <ac:chgData name="Tomasz Chmielewski" userId="32dd0be7-8138-4898-b014-3437dc7efff1" providerId="ADAL" clId="{AB1FF97A-5DF3-4BEC-94D4-75E2F5382BEF}" dt="2025-01-10T09:25:59.066" v="1450" actId="20577"/>
          <ac:spMkLst>
            <pc:docMk/>
            <pc:sldMk cId="2061519265" sldId="541"/>
            <ac:spMk id="3" creationId="{50114EAC-1ADF-8637-E724-89F205F2C140}"/>
          </ac:spMkLst>
        </pc:spChg>
      </pc:sldChg>
      <pc:sldChg chg="ord">
        <pc:chgData name="Tomasz Chmielewski" userId="32dd0be7-8138-4898-b014-3437dc7efff1" providerId="ADAL" clId="{AB1FF97A-5DF3-4BEC-94D4-75E2F5382BEF}" dt="2025-01-10T09:22:29.364" v="1424"/>
        <pc:sldMkLst>
          <pc:docMk/>
          <pc:sldMk cId="1409156268" sldId="544"/>
        </pc:sldMkLst>
      </pc:sldChg>
      <pc:sldChg chg="del mod ord modShow">
        <pc:chgData name="Tomasz Chmielewski" userId="32dd0be7-8138-4898-b014-3437dc7efff1" providerId="ADAL" clId="{AB1FF97A-5DF3-4BEC-94D4-75E2F5382BEF}" dt="2025-01-10T09:24:37.989" v="1430" actId="47"/>
        <pc:sldMkLst>
          <pc:docMk/>
          <pc:sldMk cId="2133742638" sldId="545"/>
        </pc:sldMkLst>
      </pc:sldChg>
      <pc:sldChg chg="modSp mod">
        <pc:chgData name="Tomasz Chmielewski" userId="32dd0be7-8138-4898-b014-3437dc7efff1" providerId="ADAL" clId="{AB1FF97A-5DF3-4BEC-94D4-75E2F5382BEF}" dt="2025-01-10T09:27:20.505" v="1468" actId="20577"/>
        <pc:sldMkLst>
          <pc:docMk/>
          <pc:sldMk cId="665337436" sldId="546"/>
        </pc:sldMkLst>
        <pc:spChg chg="mod">
          <ac:chgData name="Tomasz Chmielewski" userId="32dd0be7-8138-4898-b014-3437dc7efff1" providerId="ADAL" clId="{AB1FF97A-5DF3-4BEC-94D4-75E2F5382BEF}" dt="2025-01-10T09:27:20.505" v="1468" actId="20577"/>
          <ac:spMkLst>
            <pc:docMk/>
            <pc:sldMk cId="665337436" sldId="546"/>
            <ac:spMk id="3" creationId="{0C955492-CB1A-AAE0-9DB3-79A9B3008F33}"/>
          </ac:spMkLst>
        </pc:spChg>
      </pc:sldChg>
      <pc:sldChg chg="modSp mod">
        <pc:chgData name="Tomasz Chmielewski" userId="32dd0be7-8138-4898-b014-3437dc7efff1" providerId="ADAL" clId="{AB1FF97A-5DF3-4BEC-94D4-75E2F5382BEF}" dt="2025-01-11T07:15:00.249" v="2871"/>
        <pc:sldMkLst>
          <pc:docMk/>
          <pc:sldMk cId="2144838893" sldId="547"/>
        </pc:sldMkLst>
        <pc:spChg chg="mod">
          <ac:chgData name="Tomasz Chmielewski" userId="32dd0be7-8138-4898-b014-3437dc7efff1" providerId="ADAL" clId="{AB1FF97A-5DF3-4BEC-94D4-75E2F5382BEF}" dt="2025-01-11T07:15:00.249" v="2871"/>
          <ac:spMkLst>
            <pc:docMk/>
            <pc:sldMk cId="2144838893" sldId="547"/>
            <ac:spMk id="79" creationId="{D13BE6C2-7ACF-1973-5150-5BF2BD1B2D05}"/>
          </ac:spMkLst>
        </pc:spChg>
        <pc:spChg chg="mod">
          <ac:chgData name="Tomasz Chmielewski" userId="32dd0be7-8138-4898-b014-3437dc7efff1" providerId="ADAL" clId="{AB1FF97A-5DF3-4BEC-94D4-75E2F5382BEF}" dt="2025-01-11T07:13:33.836" v="2860" actId="20577"/>
          <ac:spMkLst>
            <pc:docMk/>
            <pc:sldMk cId="2144838893" sldId="547"/>
            <ac:spMk id="81" creationId="{EC1184C6-9036-E8EC-8EE7-AD862AA1174E}"/>
          </ac:spMkLst>
        </pc:spChg>
      </pc:sldChg>
      <pc:sldChg chg="modSp mod">
        <pc:chgData name="Tomasz Chmielewski" userId="32dd0be7-8138-4898-b014-3437dc7efff1" providerId="ADAL" clId="{AB1FF97A-5DF3-4BEC-94D4-75E2F5382BEF}" dt="2025-01-11T07:15:06.997" v="2874"/>
        <pc:sldMkLst>
          <pc:docMk/>
          <pc:sldMk cId="169672788" sldId="548"/>
        </pc:sldMkLst>
        <pc:spChg chg="mod">
          <ac:chgData name="Tomasz Chmielewski" userId="32dd0be7-8138-4898-b014-3437dc7efff1" providerId="ADAL" clId="{AB1FF97A-5DF3-4BEC-94D4-75E2F5382BEF}" dt="2025-01-11T07:15:06.997" v="2874"/>
          <ac:spMkLst>
            <pc:docMk/>
            <pc:sldMk cId="169672788" sldId="548"/>
            <ac:spMk id="79" creationId="{0AAA2AF9-3FA7-4E09-26CB-4FBAD3541BC8}"/>
          </ac:spMkLst>
        </pc:spChg>
        <pc:spChg chg="mod">
          <ac:chgData name="Tomasz Chmielewski" userId="32dd0be7-8138-4898-b014-3437dc7efff1" providerId="ADAL" clId="{AB1FF97A-5DF3-4BEC-94D4-75E2F5382BEF}" dt="2025-01-11T07:13:40.766" v="2861"/>
          <ac:spMkLst>
            <pc:docMk/>
            <pc:sldMk cId="169672788" sldId="548"/>
            <ac:spMk id="81" creationId="{2645264D-9B29-81B5-7668-FA8DEB210544}"/>
          </ac:spMkLst>
        </pc:spChg>
      </pc:sldChg>
      <pc:sldChg chg="modSp mod">
        <pc:chgData name="Tomasz Chmielewski" userId="32dd0be7-8138-4898-b014-3437dc7efff1" providerId="ADAL" clId="{AB1FF97A-5DF3-4BEC-94D4-75E2F5382BEF}" dt="2025-01-11T07:15:13.171" v="2877"/>
        <pc:sldMkLst>
          <pc:docMk/>
          <pc:sldMk cId="709926194" sldId="549"/>
        </pc:sldMkLst>
        <pc:spChg chg="mod">
          <ac:chgData name="Tomasz Chmielewski" userId="32dd0be7-8138-4898-b014-3437dc7efff1" providerId="ADAL" clId="{AB1FF97A-5DF3-4BEC-94D4-75E2F5382BEF}" dt="2025-01-11T07:15:13.171" v="2877"/>
          <ac:spMkLst>
            <pc:docMk/>
            <pc:sldMk cId="709926194" sldId="549"/>
            <ac:spMk id="79" creationId="{107FF3E5-66D4-1297-5F5A-F1F2CD1DF8E6}"/>
          </ac:spMkLst>
        </pc:spChg>
        <pc:spChg chg="mod">
          <ac:chgData name="Tomasz Chmielewski" userId="32dd0be7-8138-4898-b014-3437dc7efff1" providerId="ADAL" clId="{AB1FF97A-5DF3-4BEC-94D4-75E2F5382BEF}" dt="2025-01-11T07:13:46.026" v="2862"/>
          <ac:spMkLst>
            <pc:docMk/>
            <pc:sldMk cId="709926194" sldId="549"/>
            <ac:spMk id="81" creationId="{D7C48A7D-3D80-5BA5-F621-E323103075C0}"/>
          </ac:spMkLst>
        </pc:spChg>
      </pc:sldChg>
      <pc:sldChg chg="modSp mod">
        <pc:chgData name="Tomasz Chmielewski" userId="32dd0be7-8138-4898-b014-3437dc7efff1" providerId="ADAL" clId="{AB1FF97A-5DF3-4BEC-94D4-75E2F5382BEF}" dt="2025-01-10T09:04:56.775" v="647" actId="20577"/>
        <pc:sldMkLst>
          <pc:docMk/>
          <pc:sldMk cId="1270496910" sldId="550"/>
        </pc:sldMkLst>
        <pc:spChg chg="mod">
          <ac:chgData name="Tomasz Chmielewski" userId="32dd0be7-8138-4898-b014-3437dc7efff1" providerId="ADAL" clId="{AB1FF97A-5DF3-4BEC-94D4-75E2F5382BEF}" dt="2025-01-10T09:04:56.775" v="647" actId="20577"/>
          <ac:spMkLst>
            <pc:docMk/>
            <pc:sldMk cId="1270496910" sldId="550"/>
            <ac:spMk id="5" creationId="{1F14AF2E-1BB5-1C3C-2111-BBD1817653DB}"/>
          </ac:spMkLst>
        </pc:spChg>
      </pc:sldChg>
      <pc:sldChg chg="modSp mod">
        <pc:chgData name="Tomasz Chmielewski" userId="32dd0be7-8138-4898-b014-3437dc7efff1" providerId="ADAL" clId="{AB1FF97A-5DF3-4BEC-94D4-75E2F5382BEF}" dt="2025-01-11T07:17:24.172" v="2886"/>
        <pc:sldMkLst>
          <pc:docMk/>
          <pc:sldMk cId="2578460328" sldId="551"/>
        </pc:sldMkLst>
        <pc:spChg chg="mod">
          <ac:chgData name="Tomasz Chmielewski" userId="32dd0be7-8138-4898-b014-3437dc7efff1" providerId="ADAL" clId="{AB1FF97A-5DF3-4BEC-94D4-75E2F5382BEF}" dt="2025-01-11T07:17:24.172" v="2886"/>
          <ac:spMkLst>
            <pc:docMk/>
            <pc:sldMk cId="2578460328" sldId="551"/>
            <ac:spMk id="79" creationId="{661A5326-A927-B481-95D4-7A519FF4466B}"/>
          </ac:spMkLst>
        </pc:spChg>
        <pc:spChg chg="mod">
          <ac:chgData name="Tomasz Chmielewski" userId="32dd0be7-8138-4898-b014-3437dc7efff1" providerId="ADAL" clId="{AB1FF97A-5DF3-4BEC-94D4-75E2F5382BEF}" dt="2025-01-11T07:15:32.088" v="2878"/>
          <ac:spMkLst>
            <pc:docMk/>
            <pc:sldMk cId="2578460328" sldId="551"/>
            <ac:spMk id="81" creationId="{28815A2F-9AFE-AE17-F3B2-65FEA17CC123}"/>
          </ac:spMkLst>
        </pc:spChg>
      </pc:sldChg>
      <pc:sldChg chg="modSp mod">
        <pc:chgData name="Tomasz Chmielewski" userId="32dd0be7-8138-4898-b014-3437dc7efff1" providerId="ADAL" clId="{AB1FF97A-5DF3-4BEC-94D4-75E2F5382BEF}" dt="2025-01-11T07:17:29.986" v="2889"/>
        <pc:sldMkLst>
          <pc:docMk/>
          <pc:sldMk cId="2528653338" sldId="554"/>
        </pc:sldMkLst>
        <pc:spChg chg="mod">
          <ac:chgData name="Tomasz Chmielewski" userId="32dd0be7-8138-4898-b014-3437dc7efff1" providerId="ADAL" clId="{AB1FF97A-5DF3-4BEC-94D4-75E2F5382BEF}" dt="2025-01-11T07:17:29.986" v="2889"/>
          <ac:spMkLst>
            <pc:docMk/>
            <pc:sldMk cId="2528653338" sldId="554"/>
            <ac:spMk id="79" creationId="{47DA4CF4-8E04-3E84-5D49-3B409615F31B}"/>
          </ac:spMkLst>
        </pc:spChg>
        <pc:spChg chg="mod">
          <ac:chgData name="Tomasz Chmielewski" userId="32dd0be7-8138-4898-b014-3437dc7efff1" providerId="ADAL" clId="{AB1FF97A-5DF3-4BEC-94D4-75E2F5382BEF}" dt="2025-01-11T07:17:11.830" v="2883"/>
          <ac:spMkLst>
            <pc:docMk/>
            <pc:sldMk cId="2528653338" sldId="554"/>
            <ac:spMk id="81" creationId="{35E8EC69-05B9-2F10-00E0-01975BF95A7D}"/>
          </ac:spMkLst>
        </pc:spChg>
      </pc:sldChg>
      <pc:sldChg chg="modSp mod">
        <pc:chgData name="Tomasz Chmielewski" userId="32dd0be7-8138-4898-b014-3437dc7efff1" providerId="ADAL" clId="{AB1FF97A-5DF3-4BEC-94D4-75E2F5382BEF}" dt="2025-01-11T07:16:45.842" v="2881" actId="115"/>
        <pc:sldMkLst>
          <pc:docMk/>
          <pc:sldMk cId="3134487359" sldId="560"/>
        </pc:sldMkLst>
        <pc:spChg chg="mod">
          <ac:chgData name="Tomasz Chmielewski" userId="32dd0be7-8138-4898-b014-3437dc7efff1" providerId="ADAL" clId="{AB1FF97A-5DF3-4BEC-94D4-75E2F5382BEF}" dt="2025-01-11T07:16:45.842" v="2881" actId="115"/>
          <ac:spMkLst>
            <pc:docMk/>
            <pc:sldMk cId="3134487359" sldId="560"/>
            <ac:spMk id="10" creationId="{C4A12B62-2D86-B35A-0B36-112CDB315BB6}"/>
          </ac:spMkLst>
        </pc:spChg>
      </pc:sldChg>
      <pc:sldChg chg="modSp mod">
        <pc:chgData name="Tomasz Chmielewski" userId="32dd0be7-8138-4898-b014-3437dc7efff1" providerId="ADAL" clId="{AB1FF97A-5DF3-4BEC-94D4-75E2F5382BEF}" dt="2025-01-11T07:18:03.139" v="2899"/>
        <pc:sldMkLst>
          <pc:docMk/>
          <pc:sldMk cId="1662778480" sldId="562"/>
        </pc:sldMkLst>
        <pc:spChg chg="mod">
          <ac:chgData name="Tomasz Chmielewski" userId="32dd0be7-8138-4898-b014-3437dc7efff1" providerId="ADAL" clId="{AB1FF97A-5DF3-4BEC-94D4-75E2F5382BEF}" dt="2025-01-11T07:17:37.352" v="2892"/>
          <ac:spMkLst>
            <pc:docMk/>
            <pc:sldMk cId="1662778480" sldId="562"/>
            <ac:spMk id="79" creationId="{D8279AB6-E190-0EB1-9162-F968E9551A43}"/>
          </ac:spMkLst>
        </pc:spChg>
        <pc:spChg chg="mod">
          <ac:chgData name="Tomasz Chmielewski" userId="32dd0be7-8138-4898-b014-3437dc7efff1" providerId="ADAL" clId="{AB1FF97A-5DF3-4BEC-94D4-75E2F5382BEF}" dt="2025-01-11T07:18:03.139" v="2899"/>
          <ac:spMkLst>
            <pc:docMk/>
            <pc:sldMk cId="1662778480" sldId="562"/>
            <ac:spMk id="81" creationId="{FB22D6BA-56C9-946E-0979-33BF79EE256D}"/>
          </ac:spMkLst>
        </pc:spChg>
      </pc:sldChg>
      <pc:sldChg chg="modSp mod">
        <pc:chgData name="Tomasz Chmielewski" userId="32dd0be7-8138-4898-b014-3437dc7efff1" providerId="ADAL" clId="{AB1FF97A-5DF3-4BEC-94D4-75E2F5382BEF}" dt="2025-01-11T07:18:06.997" v="2900"/>
        <pc:sldMkLst>
          <pc:docMk/>
          <pc:sldMk cId="4188730923" sldId="568"/>
        </pc:sldMkLst>
        <pc:spChg chg="mod">
          <ac:chgData name="Tomasz Chmielewski" userId="32dd0be7-8138-4898-b014-3437dc7efff1" providerId="ADAL" clId="{AB1FF97A-5DF3-4BEC-94D4-75E2F5382BEF}" dt="2025-01-11T07:17:42.468" v="2895"/>
          <ac:spMkLst>
            <pc:docMk/>
            <pc:sldMk cId="4188730923" sldId="568"/>
            <ac:spMk id="79" creationId="{0AFA0767-7A40-9128-883F-497F94B3D2D6}"/>
          </ac:spMkLst>
        </pc:spChg>
        <pc:spChg chg="mod">
          <ac:chgData name="Tomasz Chmielewski" userId="32dd0be7-8138-4898-b014-3437dc7efff1" providerId="ADAL" clId="{AB1FF97A-5DF3-4BEC-94D4-75E2F5382BEF}" dt="2025-01-11T07:18:06.997" v="2900"/>
          <ac:spMkLst>
            <pc:docMk/>
            <pc:sldMk cId="4188730923" sldId="568"/>
            <ac:spMk id="81" creationId="{60C368EB-9C3D-7176-A9A3-BC1321F663DE}"/>
          </ac:spMkLst>
        </pc:spChg>
      </pc:sldChg>
      <pc:sldChg chg="modSp mod">
        <pc:chgData name="Tomasz Chmielewski" userId="32dd0be7-8138-4898-b014-3437dc7efff1" providerId="ADAL" clId="{AB1FF97A-5DF3-4BEC-94D4-75E2F5382BEF}" dt="2025-01-11T07:19:02.179" v="2902" actId="207"/>
        <pc:sldMkLst>
          <pc:docMk/>
          <pc:sldMk cId="0" sldId="570"/>
        </pc:sldMkLst>
        <pc:spChg chg="mod">
          <ac:chgData name="Tomasz Chmielewski" userId="32dd0be7-8138-4898-b014-3437dc7efff1" providerId="ADAL" clId="{AB1FF97A-5DF3-4BEC-94D4-75E2F5382BEF}" dt="2025-01-11T07:19:02.179" v="2902" actId="207"/>
          <ac:spMkLst>
            <pc:docMk/>
            <pc:sldMk cId="0" sldId="570"/>
            <ac:spMk id="1788" creationId="{00000000-0000-0000-0000-000000000000}"/>
          </ac:spMkLst>
        </pc:spChg>
      </pc:sldChg>
      <pc:sldChg chg="modSp mod">
        <pc:chgData name="Tomasz Chmielewski" userId="32dd0be7-8138-4898-b014-3437dc7efff1" providerId="ADAL" clId="{AB1FF97A-5DF3-4BEC-94D4-75E2F5382BEF}" dt="2025-01-11T07:18:11.410" v="2901"/>
        <pc:sldMkLst>
          <pc:docMk/>
          <pc:sldMk cId="3726185350" sldId="577"/>
        </pc:sldMkLst>
        <pc:spChg chg="mod">
          <ac:chgData name="Tomasz Chmielewski" userId="32dd0be7-8138-4898-b014-3437dc7efff1" providerId="ADAL" clId="{AB1FF97A-5DF3-4BEC-94D4-75E2F5382BEF}" dt="2025-01-11T07:17:48.624" v="2898"/>
          <ac:spMkLst>
            <pc:docMk/>
            <pc:sldMk cId="3726185350" sldId="577"/>
            <ac:spMk id="79" creationId="{D021290A-B8EB-1E5D-3E98-5C37CBEE2375}"/>
          </ac:spMkLst>
        </pc:spChg>
        <pc:spChg chg="mod">
          <ac:chgData name="Tomasz Chmielewski" userId="32dd0be7-8138-4898-b014-3437dc7efff1" providerId="ADAL" clId="{AB1FF97A-5DF3-4BEC-94D4-75E2F5382BEF}" dt="2025-01-11T07:18:11.410" v="2901"/>
          <ac:spMkLst>
            <pc:docMk/>
            <pc:sldMk cId="3726185350" sldId="577"/>
            <ac:spMk id="81" creationId="{A4B9D2A8-7E64-E3ED-B95E-DDC1517279B2}"/>
          </ac:spMkLst>
        </pc:spChg>
      </pc:sldChg>
      <pc:sldChg chg="addSp modSp add del mod">
        <pc:chgData name="Tomasz Chmielewski" userId="32dd0be7-8138-4898-b014-3437dc7efff1" providerId="ADAL" clId="{AB1FF97A-5DF3-4BEC-94D4-75E2F5382BEF}" dt="2025-01-11T07:08:03.110" v="2680" actId="47"/>
        <pc:sldMkLst>
          <pc:docMk/>
          <pc:sldMk cId="2521734121" sldId="578"/>
        </pc:sldMkLst>
        <pc:spChg chg="add mod">
          <ac:chgData name="Tomasz Chmielewski" userId="32dd0be7-8138-4898-b014-3437dc7efff1" providerId="ADAL" clId="{AB1FF97A-5DF3-4BEC-94D4-75E2F5382BEF}" dt="2025-01-10T14:39:06.330" v="1534" actId="404"/>
          <ac:spMkLst>
            <pc:docMk/>
            <pc:sldMk cId="2521734121" sldId="578"/>
            <ac:spMk id="2" creationId="{1998A025-5097-A0C4-D096-5B9C226FD57C}"/>
          </ac:spMkLst>
        </pc:spChg>
        <pc:spChg chg="add mod">
          <ac:chgData name="Tomasz Chmielewski" userId="32dd0be7-8138-4898-b014-3437dc7efff1" providerId="ADAL" clId="{AB1FF97A-5DF3-4BEC-94D4-75E2F5382BEF}" dt="2025-01-10T14:39:36.877" v="1584" actId="20577"/>
          <ac:spMkLst>
            <pc:docMk/>
            <pc:sldMk cId="2521734121" sldId="578"/>
            <ac:spMk id="3" creationId="{77263909-35AC-7138-4275-50FF0301D29F}"/>
          </ac:spMkLst>
        </pc:spChg>
        <pc:spChg chg="mod">
          <ac:chgData name="Tomasz Chmielewski" userId="32dd0be7-8138-4898-b014-3437dc7efff1" providerId="ADAL" clId="{AB1FF97A-5DF3-4BEC-94D4-75E2F5382BEF}" dt="2025-01-10T14:38:58.829" v="1529" actId="14100"/>
          <ac:spMkLst>
            <pc:docMk/>
            <pc:sldMk cId="2521734121" sldId="578"/>
            <ac:spMk id="6" creationId="{5A627B97-3B90-BEE0-D760-BD7AE202C0EF}"/>
          </ac:spMkLst>
        </pc:spChg>
        <pc:spChg chg="mod">
          <ac:chgData name="Tomasz Chmielewski" userId="32dd0be7-8138-4898-b014-3437dc7efff1" providerId="ADAL" clId="{AB1FF97A-5DF3-4BEC-94D4-75E2F5382BEF}" dt="2025-01-10T14:38:18.634" v="1494" actId="1076"/>
          <ac:spMkLst>
            <pc:docMk/>
            <pc:sldMk cId="2521734121" sldId="578"/>
            <ac:spMk id="7" creationId="{CE58B5F5-CBCD-12E3-1F48-CBBE0A3A169F}"/>
          </ac:spMkLst>
        </pc:spChg>
        <pc:spChg chg="mod">
          <ac:chgData name="Tomasz Chmielewski" userId="32dd0be7-8138-4898-b014-3437dc7efff1" providerId="ADAL" clId="{AB1FF97A-5DF3-4BEC-94D4-75E2F5382BEF}" dt="2025-01-10T14:38:10.976" v="1490" actId="14100"/>
          <ac:spMkLst>
            <pc:docMk/>
            <pc:sldMk cId="2521734121" sldId="578"/>
            <ac:spMk id="8" creationId="{B2F444F5-9ED4-38F1-7613-51478C11439C}"/>
          </ac:spMkLst>
        </pc:spChg>
        <pc:spChg chg="mod">
          <ac:chgData name="Tomasz Chmielewski" userId="32dd0be7-8138-4898-b014-3437dc7efff1" providerId="ADAL" clId="{AB1FF97A-5DF3-4BEC-94D4-75E2F5382BEF}" dt="2025-01-10T14:38:27.593" v="1498" actId="1076"/>
          <ac:spMkLst>
            <pc:docMk/>
            <pc:sldMk cId="2521734121" sldId="578"/>
            <ac:spMk id="9" creationId="{DFE4430A-5A50-3906-3311-A66A3780A5D4}"/>
          </ac:spMkLst>
        </pc:spChg>
        <pc:spChg chg="mod">
          <ac:chgData name="Tomasz Chmielewski" userId="32dd0be7-8138-4898-b014-3437dc7efff1" providerId="ADAL" clId="{AB1FF97A-5DF3-4BEC-94D4-75E2F5382BEF}" dt="2025-01-10T14:38:21.157" v="1496" actId="1076"/>
          <ac:spMkLst>
            <pc:docMk/>
            <pc:sldMk cId="2521734121" sldId="578"/>
            <ac:spMk id="10" creationId="{448D57D2-D2B6-F615-2201-998955B57215}"/>
          </ac:spMkLst>
        </pc:spChg>
        <pc:spChg chg="mod">
          <ac:chgData name="Tomasz Chmielewski" userId="32dd0be7-8138-4898-b014-3437dc7efff1" providerId="ADAL" clId="{AB1FF97A-5DF3-4BEC-94D4-75E2F5382BEF}" dt="2025-01-10T14:38:27.593" v="1498" actId="1076"/>
          <ac:spMkLst>
            <pc:docMk/>
            <pc:sldMk cId="2521734121" sldId="578"/>
            <ac:spMk id="14" creationId="{3FD96931-A271-A658-3473-A39A50F8436B}"/>
          </ac:spMkLst>
        </pc:spChg>
        <pc:spChg chg="mod">
          <ac:chgData name="Tomasz Chmielewski" userId="32dd0be7-8138-4898-b014-3437dc7efff1" providerId="ADAL" clId="{AB1FF97A-5DF3-4BEC-94D4-75E2F5382BEF}" dt="2025-01-10T14:38:27.593" v="1498" actId="1076"/>
          <ac:spMkLst>
            <pc:docMk/>
            <pc:sldMk cId="2521734121" sldId="578"/>
            <ac:spMk id="15" creationId="{94C7B90B-F3E0-7F82-3AB3-CE2BEA3A8128}"/>
          </ac:spMkLst>
        </pc:spChg>
        <pc:spChg chg="mod">
          <ac:chgData name="Tomasz Chmielewski" userId="32dd0be7-8138-4898-b014-3437dc7efff1" providerId="ADAL" clId="{AB1FF97A-5DF3-4BEC-94D4-75E2F5382BEF}" dt="2025-01-10T14:38:29.417" v="1499" actId="1076"/>
          <ac:spMkLst>
            <pc:docMk/>
            <pc:sldMk cId="2521734121" sldId="578"/>
            <ac:spMk id="16" creationId="{290B40A3-7CB1-9430-24CC-3DD4E083DCFD}"/>
          </ac:spMkLst>
        </pc:spChg>
        <pc:spChg chg="mod">
          <ac:chgData name="Tomasz Chmielewski" userId="32dd0be7-8138-4898-b014-3437dc7efff1" providerId="ADAL" clId="{AB1FF97A-5DF3-4BEC-94D4-75E2F5382BEF}" dt="2025-01-10T14:38:22.133" v="1497" actId="1076"/>
          <ac:spMkLst>
            <pc:docMk/>
            <pc:sldMk cId="2521734121" sldId="578"/>
            <ac:spMk id="17" creationId="{5573E76C-9056-4CE3-145F-248153826D33}"/>
          </ac:spMkLst>
        </pc:spChg>
        <pc:spChg chg="mod">
          <ac:chgData name="Tomasz Chmielewski" userId="32dd0be7-8138-4898-b014-3437dc7efff1" providerId="ADAL" clId="{AB1FF97A-5DF3-4BEC-94D4-75E2F5382BEF}" dt="2025-01-10T14:38:19.924" v="1495" actId="1076"/>
          <ac:spMkLst>
            <pc:docMk/>
            <pc:sldMk cId="2521734121" sldId="578"/>
            <ac:spMk id="18" creationId="{40BD9AA8-F2ED-26A7-7D1F-D8988017D90C}"/>
          </ac:spMkLst>
        </pc:spChg>
        <pc:spChg chg="mod">
          <ac:chgData name="Tomasz Chmielewski" userId="32dd0be7-8138-4898-b014-3437dc7efff1" providerId="ADAL" clId="{AB1FF97A-5DF3-4BEC-94D4-75E2F5382BEF}" dt="2025-01-10T14:38:16.669" v="1493" actId="1076"/>
          <ac:spMkLst>
            <pc:docMk/>
            <pc:sldMk cId="2521734121" sldId="578"/>
            <ac:spMk id="19" creationId="{CE2FC92D-8B9E-B1EA-5F16-FBF570A93383}"/>
          </ac:spMkLst>
        </pc:spChg>
      </pc:sldChg>
      <pc:sldChg chg="addSp delSp modSp add mod">
        <pc:chgData name="Tomasz Chmielewski" userId="32dd0be7-8138-4898-b014-3437dc7efff1" providerId="ADAL" clId="{AB1FF97A-5DF3-4BEC-94D4-75E2F5382BEF}" dt="2025-01-11T07:41:20.900" v="2910" actId="1038"/>
        <pc:sldMkLst>
          <pc:docMk/>
          <pc:sldMk cId="2280030586" sldId="579"/>
        </pc:sldMkLst>
        <pc:spChg chg="mod">
          <ac:chgData name="Tomasz Chmielewski" userId="32dd0be7-8138-4898-b014-3437dc7efff1" providerId="ADAL" clId="{AB1FF97A-5DF3-4BEC-94D4-75E2F5382BEF}" dt="2025-01-11T07:06:11.672" v="2646" actId="1076"/>
          <ac:spMkLst>
            <pc:docMk/>
            <pc:sldMk cId="2280030586" sldId="579"/>
            <ac:spMk id="2" creationId="{BBA912BD-0093-C059-4B88-E78A9BBA526B}"/>
          </ac:spMkLst>
        </pc:spChg>
        <pc:spChg chg="mod">
          <ac:chgData name="Tomasz Chmielewski" userId="32dd0be7-8138-4898-b014-3437dc7efff1" providerId="ADAL" clId="{AB1FF97A-5DF3-4BEC-94D4-75E2F5382BEF}" dt="2025-01-11T07:06:11.672" v="2646" actId="1076"/>
          <ac:spMkLst>
            <pc:docMk/>
            <pc:sldMk cId="2280030586" sldId="579"/>
            <ac:spMk id="3" creationId="{03F6FAB3-E2D6-47A8-B879-D5464615A1D7}"/>
          </ac:spMkLst>
        </pc:spChg>
        <pc:spChg chg="mod">
          <ac:chgData name="Tomasz Chmielewski" userId="32dd0be7-8138-4898-b014-3437dc7efff1" providerId="ADAL" clId="{AB1FF97A-5DF3-4BEC-94D4-75E2F5382BEF}" dt="2025-01-11T07:03:06.370" v="2584" actId="1076"/>
          <ac:spMkLst>
            <pc:docMk/>
            <pc:sldMk cId="2280030586" sldId="579"/>
            <ac:spMk id="4" creationId="{F35A481B-B596-5D83-0569-85762E97E3C8}"/>
          </ac:spMkLst>
        </pc:spChg>
        <pc:spChg chg="mod">
          <ac:chgData name="Tomasz Chmielewski" userId="32dd0be7-8138-4898-b014-3437dc7efff1" providerId="ADAL" clId="{AB1FF97A-5DF3-4BEC-94D4-75E2F5382BEF}" dt="2025-01-11T07:05:18.020" v="2628" actId="404"/>
          <ac:spMkLst>
            <pc:docMk/>
            <pc:sldMk cId="2280030586" sldId="579"/>
            <ac:spMk id="5" creationId="{83592620-4CC7-1599-3F3A-6637C1DD23FE}"/>
          </ac:spMkLst>
        </pc:spChg>
        <pc:spChg chg="mod">
          <ac:chgData name="Tomasz Chmielewski" userId="32dd0be7-8138-4898-b014-3437dc7efff1" providerId="ADAL" clId="{AB1FF97A-5DF3-4BEC-94D4-75E2F5382BEF}" dt="2025-01-11T07:06:11.672" v="2646" actId="1076"/>
          <ac:spMkLst>
            <pc:docMk/>
            <pc:sldMk cId="2280030586" sldId="579"/>
            <ac:spMk id="6" creationId="{CF58C33F-0737-811A-D985-1F99CA341C2D}"/>
          </ac:spMkLst>
        </pc:spChg>
        <pc:spChg chg="mod">
          <ac:chgData name="Tomasz Chmielewski" userId="32dd0be7-8138-4898-b014-3437dc7efff1" providerId="ADAL" clId="{AB1FF97A-5DF3-4BEC-94D4-75E2F5382BEF}" dt="2025-01-11T07:06:11.672" v="2646" actId="1076"/>
          <ac:spMkLst>
            <pc:docMk/>
            <pc:sldMk cId="2280030586" sldId="579"/>
            <ac:spMk id="7" creationId="{FED33E08-0C52-340E-6624-2F50A3C3B2FE}"/>
          </ac:spMkLst>
        </pc:spChg>
        <pc:spChg chg="mod">
          <ac:chgData name="Tomasz Chmielewski" userId="32dd0be7-8138-4898-b014-3437dc7efff1" providerId="ADAL" clId="{AB1FF97A-5DF3-4BEC-94D4-75E2F5382BEF}" dt="2025-01-11T07:06:11.672" v="2646" actId="1076"/>
          <ac:spMkLst>
            <pc:docMk/>
            <pc:sldMk cId="2280030586" sldId="579"/>
            <ac:spMk id="8" creationId="{6FC87222-14FE-50D2-A11D-7D6DA3F419E8}"/>
          </ac:spMkLst>
        </pc:spChg>
        <pc:spChg chg="mod">
          <ac:chgData name="Tomasz Chmielewski" userId="32dd0be7-8138-4898-b014-3437dc7efff1" providerId="ADAL" clId="{AB1FF97A-5DF3-4BEC-94D4-75E2F5382BEF}" dt="2025-01-11T07:06:11.672" v="2646" actId="1076"/>
          <ac:spMkLst>
            <pc:docMk/>
            <pc:sldMk cId="2280030586" sldId="579"/>
            <ac:spMk id="9" creationId="{462B69E6-B9CD-957F-188F-8AE3B707B7A0}"/>
          </ac:spMkLst>
        </pc:spChg>
        <pc:spChg chg="mod">
          <ac:chgData name="Tomasz Chmielewski" userId="32dd0be7-8138-4898-b014-3437dc7efff1" providerId="ADAL" clId="{AB1FF97A-5DF3-4BEC-94D4-75E2F5382BEF}" dt="2025-01-11T07:06:11.672" v="2646" actId="1076"/>
          <ac:spMkLst>
            <pc:docMk/>
            <pc:sldMk cId="2280030586" sldId="579"/>
            <ac:spMk id="10" creationId="{C05B4D37-C914-7183-427C-34549B6441DB}"/>
          </ac:spMkLst>
        </pc:spChg>
        <pc:spChg chg="add del mod">
          <ac:chgData name="Tomasz Chmielewski" userId="32dd0be7-8138-4898-b014-3437dc7efff1" providerId="ADAL" clId="{AB1FF97A-5DF3-4BEC-94D4-75E2F5382BEF}" dt="2025-01-11T07:05:34.046" v="2643" actId="478"/>
          <ac:spMkLst>
            <pc:docMk/>
            <pc:sldMk cId="2280030586" sldId="579"/>
            <ac:spMk id="11" creationId="{5CC59160-4DB1-82D6-0B8F-E28E24FBE528}"/>
          </ac:spMkLst>
        </pc:spChg>
        <pc:spChg chg="add mod">
          <ac:chgData name="Tomasz Chmielewski" userId="32dd0be7-8138-4898-b014-3437dc7efff1" providerId="ADAL" clId="{AB1FF97A-5DF3-4BEC-94D4-75E2F5382BEF}" dt="2025-01-11T07:06:50.093" v="2673" actId="207"/>
          <ac:spMkLst>
            <pc:docMk/>
            <pc:sldMk cId="2280030586" sldId="579"/>
            <ac:spMk id="12" creationId="{A234BC0D-F917-FAC4-B37D-A23D129F6932}"/>
          </ac:spMkLst>
        </pc:spChg>
        <pc:spChg chg="mod">
          <ac:chgData name="Tomasz Chmielewski" userId="32dd0be7-8138-4898-b014-3437dc7efff1" providerId="ADAL" clId="{AB1FF97A-5DF3-4BEC-94D4-75E2F5382BEF}" dt="2025-01-11T07:07:14.519" v="2679" actId="1076"/>
          <ac:spMkLst>
            <pc:docMk/>
            <pc:sldMk cId="2280030586" sldId="579"/>
            <ac:spMk id="13" creationId="{FA81F0B4-D48C-EBE5-32A7-CAAEC6F5CD79}"/>
          </ac:spMkLst>
        </pc:spChg>
        <pc:spChg chg="mod">
          <ac:chgData name="Tomasz Chmielewski" userId="32dd0be7-8138-4898-b014-3437dc7efff1" providerId="ADAL" clId="{AB1FF97A-5DF3-4BEC-94D4-75E2F5382BEF}" dt="2025-01-11T07:14:42.261" v="2864" actId="20577"/>
          <ac:spMkLst>
            <pc:docMk/>
            <pc:sldMk cId="2280030586" sldId="579"/>
            <ac:spMk id="14" creationId="{0B4BB921-AC3C-C596-23D6-DAE1E167E2C5}"/>
          </ac:spMkLst>
        </pc:spChg>
        <pc:spChg chg="mod">
          <ac:chgData name="Tomasz Chmielewski" userId="32dd0be7-8138-4898-b014-3437dc7efff1" providerId="ADAL" clId="{AB1FF97A-5DF3-4BEC-94D4-75E2F5382BEF}" dt="2025-01-11T07:06:11.672" v="2646" actId="1076"/>
          <ac:spMkLst>
            <pc:docMk/>
            <pc:sldMk cId="2280030586" sldId="579"/>
            <ac:spMk id="15" creationId="{DDE7684E-188A-D8C9-61CE-30B4942F3558}"/>
          </ac:spMkLst>
        </pc:spChg>
        <pc:spChg chg="mod">
          <ac:chgData name="Tomasz Chmielewski" userId="32dd0be7-8138-4898-b014-3437dc7efff1" providerId="ADAL" clId="{AB1FF97A-5DF3-4BEC-94D4-75E2F5382BEF}" dt="2025-01-11T07:06:11.672" v="2646" actId="1076"/>
          <ac:spMkLst>
            <pc:docMk/>
            <pc:sldMk cId="2280030586" sldId="579"/>
            <ac:spMk id="16" creationId="{F635A61F-C15F-4028-9549-D51D4E8EC027}"/>
          </ac:spMkLst>
        </pc:spChg>
        <pc:spChg chg="mod">
          <ac:chgData name="Tomasz Chmielewski" userId="32dd0be7-8138-4898-b014-3437dc7efff1" providerId="ADAL" clId="{AB1FF97A-5DF3-4BEC-94D4-75E2F5382BEF}" dt="2025-01-11T07:06:11.672" v="2646" actId="1076"/>
          <ac:spMkLst>
            <pc:docMk/>
            <pc:sldMk cId="2280030586" sldId="579"/>
            <ac:spMk id="17" creationId="{3A9133AC-1BF6-6303-9309-F0B8A1495F81}"/>
          </ac:spMkLst>
        </pc:spChg>
        <pc:spChg chg="mod">
          <ac:chgData name="Tomasz Chmielewski" userId="32dd0be7-8138-4898-b014-3437dc7efff1" providerId="ADAL" clId="{AB1FF97A-5DF3-4BEC-94D4-75E2F5382BEF}" dt="2025-01-11T07:06:11.672" v="2646" actId="1076"/>
          <ac:spMkLst>
            <pc:docMk/>
            <pc:sldMk cId="2280030586" sldId="579"/>
            <ac:spMk id="18" creationId="{A211A070-1E0B-7313-8A90-9FEDDCDD79CB}"/>
          </ac:spMkLst>
        </pc:spChg>
        <pc:spChg chg="mod">
          <ac:chgData name="Tomasz Chmielewski" userId="32dd0be7-8138-4898-b014-3437dc7efff1" providerId="ADAL" clId="{AB1FF97A-5DF3-4BEC-94D4-75E2F5382BEF}" dt="2025-01-11T07:06:11.672" v="2646" actId="1076"/>
          <ac:spMkLst>
            <pc:docMk/>
            <pc:sldMk cId="2280030586" sldId="579"/>
            <ac:spMk id="19" creationId="{7A8CE1BE-16D4-9457-A80D-5FDEC1B4C6C1}"/>
          </ac:spMkLst>
        </pc:spChg>
        <pc:spChg chg="add mod">
          <ac:chgData name="Tomasz Chmielewski" userId="32dd0be7-8138-4898-b014-3437dc7efff1" providerId="ADAL" clId="{AB1FF97A-5DF3-4BEC-94D4-75E2F5382BEF}" dt="2025-01-11T07:41:20.900" v="2910" actId="1038"/>
          <ac:spMkLst>
            <pc:docMk/>
            <pc:sldMk cId="2280030586" sldId="579"/>
            <ac:spMk id="20" creationId="{0A157E3E-1CD4-5BB1-84B2-92ADFB3941B9}"/>
          </ac:spMkLst>
        </pc:spChg>
        <pc:picChg chg="mod">
          <ac:chgData name="Tomasz Chmielewski" userId="32dd0be7-8138-4898-b014-3437dc7efff1" providerId="ADAL" clId="{AB1FF97A-5DF3-4BEC-94D4-75E2F5382BEF}" dt="2025-01-11T07:07:05.243" v="2677" actId="1076"/>
          <ac:picMkLst>
            <pc:docMk/>
            <pc:sldMk cId="2280030586" sldId="579"/>
            <ac:picMk id="1026" creationId="{ACAD66A8-E6D4-1F3E-5830-7CF1A2E189CC}"/>
          </ac:picMkLst>
        </pc:picChg>
      </pc:sldChg>
      <pc:sldChg chg="addSp delSp modSp add del mod ord">
        <pc:chgData name="Tomasz Chmielewski" userId="32dd0be7-8138-4898-b014-3437dc7efff1" providerId="ADAL" clId="{AB1FF97A-5DF3-4BEC-94D4-75E2F5382BEF}" dt="2025-01-11T07:41:49.736" v="2921" actId="47"/>
        <pc:sldMkLst>
          <pc:docMk/>
          <pc:sldMk cId="742728947" sldId="580"/>
        </pc:sldMkLst>
        <pc:spChg chg="del">
          <ac:chgData name="Tomasz Chmielewski" userId="32dd0be7-8138-4898-b014-3437dc7efff1" providerId="ADAL" clId="{AB1FF97A-5DF3-4BEC-94D4-75E2F5382BEF}" dt="2025-01-11T07:31:40.740" v="2906" actId="478"/>
          <ac:spMkLst>
            <pc:docMk/>
            <pc:sldMk cId="742728947" sldId="580"/>
            <ac:spMk id="4" creationId="{09D85987-326A-F4A6-22C9-82250471CD68}"/>
          </ac:spMkLst>
        </pc:spChg>
        <pc:spChg chg="add mod">
          <ac:chgData name="Tomasz Chmielewski" userId="32dd0be7-8138-4898-b014-3437dc7efff1" providerId="ADAL" clId="{AB1FF97A-5DF3-4BEC-94D4-75E2F5382BEF}" dt="2025-01-11T07:31:40.740" v="2906" actId="478"/>
          <ac:spMkLst>
            <pc:docMk/>
            <pc:sldMk cId="742728947" sldId="580"/>
            <ac:spMk id="7" creationId="{91F33B44-5D58-8557-17AA-3300A3C828A0}"/>
          </ac:spMkLst>
        </pc:spChg>
      </pc:sldChg>
      <pc:sldChg chg="addSp modSp add del mod">
        <pc:chgData name="Tomasz Chmielewski" userId="32dd0be7-8138-4898-b014-3437dc7efff1" providerId="ADAL" clId="{AB1FF97A-5DF3-4BEC-94D4-75E2F5382BEF}" dt="2025-01-11T08:11:23.082" v="4715" actId="47"/>
        <pc:sldMkLst>
          <pc:docMk/>
          <pc:sldMk cId="3141127890" sldId="581"/>
        </pc:sldMkLst>
        <pc:spChg chg="add mod">
          <ac:chgData name="Tomasz Chmielewski" userId="32dd0be7-8138-4898-b014-3437dc7efff1" providerId="ADAL" clId="{AB1FF97A-5DF3-4BEC-94D4-75E2F5382BEF}" dt="2025-01-11T07:41:29.196" v="2920" actId="20577"/>
          <ac:spMkLst>
            <pc:docMk/>
            <pc:sldMk cId="3141127890" sldId="581"/>
            <ac:spMk id="2" creationId="{79E6E442-DEE8-7D10-BB7C-7E02FD159FC7}"/>
          </ac:spMkLst>
        </pc:spChg>
        <pc:spChg chg="mod">
          <ac:chgData name="Tomasz Chmielewski" userId="32dd0be7-8138-4898-b014-3437dc7efff1" providerId="ADAL" clId="{AB1FF97A-5DF3-4BEC-94D4-75E2F5382BEF}" dt="2025-01-11T07:42:19.073" v="2958" actId="1076"/>
          <ac:spMkLst>
            <pc:docMk/>
            <pc:sldMk cId="3141127890" sldId="581"/>
            <ac:spMk id="4" creationId="{55CFBEE3-58BE-526E-7D86-19C27E168E4C}"/>
          </ac:spMkLst>
        </pc:spChg>
        <pc:spChg chg="mod">
          <ac:chgData name="Tomasz Chmielewski" userId="32dd0be7-8138-4898-b014-3437dc7efff1" providerId="ADAL" clId="{AB1FF97A-5DF3-4BEC-94D4-75E2F5382BEF}" dt="2025-01-11T07:42:47.696" v="2978" actId="14100"/>
          <ac:spMkLst>
            <pc:docMk/>
            <pc:sldMk cId="3141127890" sldId="581"/>
            <ac:spMk id="8" creationId="{F47575A7-CDFD-E139-944C-A5F64AC9DAA5}"/>
          </ac:spMkLst>
        </pc:spChg>
        <pc:spChg chg="mod">
          <ac:chgData name="Tomasz Chmielewski" userId="32dd0be7-8138-4898-b014-3437dc7efff1" providerId="ADAL" clId="{AB1FF97A-5DF3-4BEC-94D4-75E2F5382BEF}" dt="2025-01-11T07:43:00.196" v="2999" actId="14100"/>
          <ac:spMkLst>
            <pc:docMk/>
            <pc:sldMk cId="3141127890" sldId="581"/>
            <ac:spMk id="12" creationId="{30D408DE-B21B-7615-0F81-4C9FF03CDBA0}"/>
          </ac:spMkLst>
        </pc:spChg>
        <pc:spChg chg="mod">
          <ac:chgData name="Tomasz Chmielewski" userId="32dd0be7-8138-4898-b014-3437dc7efff1" providerId="ADAL" clId="{AB1FF97A-5DF3-4BEC-94D4-75E2F5382BEF}" dt="2025-01-11T07:43:04.753" v="3008" actId="20577"/>
          <ac:spMkLst>
            <pc:docMk/>
            <pc:sldMk cId="3141127890" sldId="581"/>
            <ac:spMk id="16" creationId="{CA4AB72E-C86B-4170-51DB-0680DDB00926}"/>
          </ac:spMkLst>
        </pc:spChg>
        <pc:spChg chg="mod">
          <ac:chgData name="Tomasz Chmielewski" userId="32dd0be7-8138-4898-b014-3437dc7efff1" providerId="ADAL" clId="{AB1FF97A-5DF3-4BEC-94D4-75E2F5382BEF}" dt="2025-01-11T07:43:36.659" v="3073" actId="20577"/>
          <ac:spMkLst>
            <pc:docMk/>
            <pc:sldMk cId="3141127890" sldId="581"/>
            <ac:spMk id="20" creationId="{4BB819B8-F695-19FC-0771-D31D1D7BD242}"/>
          </ac:spMkLst>
        </pc:spChg>
      </pc:sldChg>
      <pc:sldChg chg="addSp delSp modSp add mod ord">
        <pc:chgData name="Tomasz Chmielewski" userId="32dd0be7-8138-4898-b014-3437dc7efff1" providerId="ADAL" clId="{AB1FF97A-5DF3-4BEC-94D4-75E2F5382BEF}" dt="2025-01-11T08:11:02.849" v="4712" actId="20577"/>
        <pc:sldMkLst>
          <pc:docMk/>
          <pc:sldMk cId="1464924188" sldId="582"/>
        </pc:sldMkLst>
        <pc:spChg chg="mod">
          <ac:chgData name="Tomasz Chmielewski" userId="32dd0be7-8138-4898-b014-3437dc7efff1" providerId="ADAL" clId="{AB1FF97A-5DF3-4BEC-94D4-75E2F5382BEF}" dt="2025-01-11T07:54:13.676" v="3653" actId="14100"/>
          <ac:spMkLst>
            <pc:docMk/>
            <pc:sldMk cId="1464924188" sldId="582"/>
            <ac:spMk id="2" creationId="{9B6A4DE8-B262-67D0-A63F-2B45A6B64096}"/>
          </ac:spMkLst>
        </pc:spChg>
        <pc:spChg chg="mod">
          <ac:chgData name="Tomasz Chmielewski" userId="32dd0be7-8138-4898-b014-3437dc7efff1" providerId="ADAL" clId="{AB1FF97A-5DF3-4BEC-94D4-75E2F5382BEF}" dt="2025-01-11T07:56:40.572" v="3846" actId="1076"/>
          <ac:spMkLst>
            <pc:docMk/>
            <pc:sldMk cId="1464924188" sldId="582"/>
            <ac:spMk id="3" creationId="{007F68FA-E11F-5BDF-840E-41240C748F87}"/>
          </ac:spMkLst>
        </pc:spChg>
        <pc:spChg chg="mod">
          <ac:chgData name="Tomasz Chmielewski" userId="32dd0be7-8138-4898-b014-3437dc7efff1" providerId="ADAL" clId="{AB1FF97A-5DF3-4BEC-94D4-75E2F5382BEF}" dt="2025-01-11T07:55:30.566" v="3844" actId="20577"/>
          <ac:spMkLst>
            <pc:docMk/>
            <pc:sldMk cId="1464924188" sldId="582"/>
            <ac:spMk id="5" creationId="{63BA19F4-3952-DD43-D9BC-D2955F38DBD8}"/>
          </ac:spMkLst>
        </pc:spChg>
        <pc:spChg chg="mod">
          <ac:chgData name="Tomasz Chmielewski" userId="32dd0be7-8138-4898-b014-3437dc7efff1" providerId="ADAL" clId="{AB1FF97A-5DF3-4BEC-94D4-75E2F5382BEF}" dt="2025-01-11T07:55:22.373" v="3841" actId="164"/>
          <ac:spMkLst>
            <pc:docMk/>
            <pc:sldMk cId="1464924188" sldId="582"/>
            <ac:spMk id="7" creationId="{D92516FF-8CDB-8ADE-34BB-DF332E1AF1A0}"/>
          </ac:spMkLst>
        </pc:spChg>
        <pc:spChg chg="mod">
          <ac:chgData name="Tomasz Chmielewski" userId="32dd0be7-8138-4898-b014-3437dc7efff1" providerId="ADAL" clId="{AB1FF97A-5DF3-4BEC-94D4-75E2F5382BEF}" dt="2025-01-11T07:55:22.373" v="3841" actId="164"/>
          <ac:spMkLst>
            <pc:docMk/>
            <pc:sldMk cId="1464924188" sldId="582"/>
            <ac:spMk id="8" creationId="{DE550B0A-F1C9-3271-D33D-1E1154155445}"/>
          </ac:spMkLst>
        </pc:spChg>
        <pc:spChg chg="mod">
          <ac:chgData name="Tomasz Chmielewski" userId="32dd0be7-8138-4898-b014-3437dc7efff1" providerId="ADAL" clId="{AB1FF97A-5DF3-4BEC-94D4-75E2F5382BEF}" dt="2025-01-11T07:55:22.373" v="3841" actId="164"/>
          <ac:spMkLst>
            <pc:docMk/>
            <pc:sldMk cId="1464924188" sldId="582"/>
            <ac:spMk id="9" creationId="{20512A03-F234-2840-C4D7-81ED3335C9E8}"/>
          </ac:spMkLst>
        </pc:spChg>
        <pc:spChg chg="mod">
          <ac:chgData name="Tomasz Chmielewski" userId="32dd0be7-8138-4898-b014-3437dc7efff1" providerId="ADAL" clId="{AB1FF97A-5DF3-4BEC-94D4-75E2F5382BEF}" dt="2025-01-11T07:56:40.572" v="3846" actId="1076"/>
          <ac:spMkLst>
            <pc:docMk/>
            <pc:sldMk cId="1464924188" sldId="582"/>
            <ac:spMk id="10" creationId="{E0A1388C-7CAD-9DB9-7F67-85EDADE7E9EA}"/>
          </ac:spMkLst>
        </pc:spChg>
        <pc:spChg chg="mod">
          <ac:chgData name="Tomasz Chmielewski" userId="32dd0be7-8138-4898-b014-3437dc7efff1" providerId="ADAL" clId="{AB1FF97A-5DF3-4BEC-94D4-75E2F5382BEF}" dt="2025-01-11T07:56:44.952" v="3847" actId="1076"/>
          <ac:spMkLst>
            <pc:docMk/>
            <pc:sldMk cId="1464924188" sldId="582"/>
            <ac:spMk id="11" creationId="{38A9EE8B-837D-6DDF-2908-DBC3EDDB228A}"/>
          </ac:spMkLst>
        </pc:spChg>
        <pc:spChg chg="mod">
          <ac:chgData name="Tomasz Chmielewski" userId="32dd0be7-8138-4898-b014-3437dc7efff1" providerId="ADAL" clId="{AB1FF97A-5DF3-4BEC-94D4-75E2F5382BEF}" dt="2025-01-11T07:56:40.572" v="3846" actId="1076"/>
          <ac:spMkLst>
            <pc:docMk/>
            <pc:sldMk cId="1464924188" sldId="582"/>
            <ac:spMk id="12" creationId="{0882C811-F33E-C90B-2023-EF084C791D84}"/>
          </ac:spMkLst>
        </pc:spChg>
        <pc:spChg chg="del mod">
          <ac:chgData name="Tomasz Chmielewski" userId="32dd0be7-8138-4898-b014-3437dc7efff1" providerId="ADAL" clId="{AB1FF97A-5DF3-4BEC-94D4-75E2F5382BEF}" dt="2025-01-11T08:01:07.285" v="4095" actId="478"/>
          <ac:spMkLst>
            <pc:docMk/>
            <pc:sldMk cId="1464924188" sldId="582"/>
            <ac:spMk id="13" creationId="{45557887-3B8E-ECD1-BA6B-AF82921CC04B}"/>
          </ac:spMkLst>
        </pc:spChg>
        <pc:spChg chg="mod">
          <ac:chgData name="Tomasz Chmielewski" userId="32dd0be7-8138-4898-b014-3437dc7efff1" providerId="ADAL" clId="{AB1FF97A-5DF3-4BEC-94D4-75E2F5382BEF}" dt="2025-01-11T08:06:06.757" v="4366" actId="14100"/>
          <ac:spMkLst>
            <pc:docMk/>
            <pc:sldMk cId="1464924188" sldId="582"/>
            <ac:spMk id="14" creationId="{507D1477-D740-9651-1306-D588D58FA197}"/>
          </ac:spMkLst>
        </pc:spChg>
        <pc:spChg chg="mod">
          <ac:chgData name="Tomasz Chmielewski" userId="32dd0be7-8138-4898-b014-3437dc7efff1" providerId="ADAL" clId="{AB1FF97A-5DF3-4BEC-94D4-75E2F5382BEF}" dt="2025-01-11T08:04:37.328" v="4252" actId="14100"/>
          <ac:spMkLst>
            <pc:docMk/>
            <pc:sldMk cId="1464924188" sldId="582"/>
            <ac:spMk id="15" creationId="{23627A62-EBF0-255C-E7CE-19218223DA0B}"/>
          </ac:spMkLst>
        </pc:spChg>
        <pc:spChg chg="mod">
          <ac:chgData name="Tomasz Chmielewski" userId="32dd0be7-8138-4898-b014-3437dc7efff1" providerId="ADAL" clId="{AB1FF97A-5DF3-4BEC-94D4-75E2F5382BEF}" dt="2025-01-11T08:04:34.465" v="4251" actId="1076"/>
          <ac:spMkLst>
            <pc:docMk/>
            <pc:sldMk cId="1464924188" sldId="582"/>
            <ac:spMk id="16" creationId="{BC8923A3-19C3-656D-0024-EDB84384482D}"/>
          </ac:spMkLst>
        </pc:spChg>
        <pc:spChg chg="mod">
          <ac:chgData name="Tomasz Chmielewski" userId="32dd0be7-8138-4898-b014-3437dc7efff1" providerId="ADAL" clId="{AB1FF97A-5DF3-4BEC-94D4-75E2F5382BEF}" dt="2025-01-11T08:06:23.315" v="4369" actId="113"/>
          <ac:spMkLst>
            <pc:docMk/>
            <pc:sldMk cId="1464924188" sldId="582"/>
            <ac:spMk id="17" creationId="{8173D3DC-3CDB-4943-CAF1-707BFDBAAA0F}"/>
          </ac:spMkLst>
        </pc:spChg>
        <pc:spChg chg="mod">
          <ac:chgData name="Tomasz Chmielewski" userId="32dd0be7-8138-4898-b014-3437dc7efff1" providerId="ADAL" clId="{AB1FF97A-5DF3-4BEC-94D4-75E2F5382BEF}" dt="2025-01-11T08:04:48.297" v="4257" actId="14100"/>
          <ac:spMkLst>
            <pc:docMk/>
            <pc:sldMk cId="1464924188" sldId="582"/>
            <ac:spMk id="18" creationId="{F7A6DC4E-9EA1-F413-9432-6D03328961BD}"/>
          </ac:spMkLst>
        </pc:spChg>
        <pc:spChg chg="mod">
          <ac:chgData name="Tomasz Chmielewski" userId="32dd0be7-8138-4898-b014-3437dc7efff1" providerId="ADAL" clId="{AB1FF97A-5DF3-4BEC-94D4-75E2F5382BEF}" dt="2025-01-11T08:04:42.771" v="4254" actId="14100"/>
          <ac:spMkLst>
            <pc:docMk/>
            <pc:sldMk cId="1464924188" sldId="582"/>
            <ac:spMk id="19" creationId="{504273DC-BB1D-80C7-2C51-107A683FDBE0}"/>
          </ac:spMkLst>
        </pc:spChg>
        <pc:spChg chg="mod">
          <ac:chgData name="Tomasz Chmielewski" userId="32dd0be7-8138-4898-b014-3437dc7efff1" providerId="ADAL" clId="{AB1FF97A-5DF3-4BEC-94D4-75E2F5382BEF}" dt="2025-01-11T07:56:40.572" v="3846" actId="1076"/>
          <ac:spMkLst>
            <pc:docMk/>
            <pc:sldMk cId="1464924188" sldId="582"/>
            <ac:spMk id="20" creationId="{F3F7F3AF-B328-C934-83B0-54B0B3BA4FF8}"/>
          </ac:spMkLst>
        </pc:spChg>
        <pc:spChg chg="del mod">
          <ac:chgData name="Tomasz Chmielewski" userId="32dd0be7-8138-4898-b014-3437dc7efff1" providerId="ADAL" clId="{AB1FF97A-5DF3-4BEC-94D4-75E2F5382BEF}" dt="2025-01-11T08:09:06.554" v="4520" actId="478"/>
          <ac:spMkLst>
            <pc:docMk/>
            <pc:sldMk cId="1464924188" sldId="582"/>
            <ac:spMk id="21" creationId="{850E716C-FAD9-30D0-0525-3BB4372A28AA}"/>
          </ac:spMkLst>
        </pc:spChg>
        <pc:spChg chg="add mod">
          <ac:chgData name="Tomasz Chmielewski" userId="32dd0be7-8138-4898-b014-3437dc7efff1" providerId="ADAL" clId="{AB1FF97A-5DF3-4BEC-94D4-75E2F5382BEF}" dt="2025-01-11T08:01:04.235" v="4094" actId="1076"/>
          <ac:spMkLst>
            <pc:docMk/>
            <pc:sldMk cId="1464924188" sldId="582"/>
            <ac:spMk id="25" creationId="{B6A7D948-4516-CC6C-26BC-1D7A6C1A2DC7}"/>
          </ac:spMkLst>
        </pc:spChg>
        <pc:spChg chg="add mod">
          <ac:chgData name="Tomasz Chmielewski" userId="32dd0be7-8138-4898-b014-3437dc7efff1" providerId="ADAL" clId="{AB1FF97A-5DF3-4BEC-94D4-75E2F5382BEF}" dt="2025-01-11T08:00:55.965" v="4093" actId="6549"/>
          <ac:spMkLst>
            <pc:docMk/>
            <pc:sldMk cId="1464924188" sldId="582"/>
            <ac:spMk id="26" creationId="{EFA8A352-F3A4-8409-6427-FE4675A36B86}"/>
          </ac:spMkLst>
        </pc:spChg>
        <pc:spChg chg="add mod">
          <ac:chgData name="Tomasz Chmielewski" userId="32dd0be7-8138-4898-b014-3437dc7efff1" providerId="ADAL" clId="{AB1FF97A-5DF3-4BEC-94D4-75E2F5382BEF}" dt="2025-01-11T08:04:10.288" v="4248" actId="20577"/>
          <ac:spMkLst>
            <pc:docMk/>
            <pc:sldMk cId="1464924188" sldId="582"/>
            <ac:spMk id="27" creationId="{E66F3515-9A3D-E502-EC14-F5DFB3B1D2F1}"/>
          </ac:spMkLst>
        </pc:spChg>
        <pc:spChg chg="add mod">
          <ac:chgData name="Tomasz Chmielewski" userId="32dd0be7-8138-4898-b014-3437dc7efff1" providerId="ADAL" clId="{AB1FF97A-5DF3-4BEC-94D4-75E2F5382BEF}" dt="2025-01-11T08:02:31.071" v="4196" actId="20577"/>
          <ac:spMkLst>
            <pc:docMk/>
            <pc:sldMk cId="1464924188" sldId="582"/>
            <ac:spMk id="28" creationId="{FDDF10FC-3C0B-41C0-25AA-83C4D6D10566}"/>
          </ac:spMkLst>
        </pc:spChg>
        <pc:spChg chg="add mod">
          <ac:chgData name="Tomasz Chmielewski" userId="32dd0be7-8138-4898-b014-3437dc7efff1" providerId="ADAL" clId="{AB1FF97A-5DF3-4BEC-94D4-75E2F5382BEF}" dt="2025-01-11T08:09:03.033" v="4519" actId="20577"/>
          <ac:spMkLst>
            <pc:docMk/>
            <pc:sldMk cId="1464924188" sldId="582"/>
            <ac:spMk id="29" creationId="{CFB80711-E136-4AD7-E84E-A237A6CB9C41}"/>
          </ac:spMkLst>
        </pc:spChg>
        <pc:spChg chg="add mod">
          <ac:chgData name="Tomasz Chmielewski" userId="32dd0be7-8138-4898-b014-3437dc7efff1" providerId="ADAL" clId="{AB1FF97A-5DF3-4BEC-94D4-75E2F5382BEF}" dt="2025-01-11T08:08:30.807" v="4476" actId="20577"/>
          <ac:spMkLst>
            <pc:docMk/>
            <pc:sldMk cId="1464924188" sldId="582"/>
            <ac:spMk id="32" creationId="{188C9DBB-7523-6C27-62FA-ED0A048DC542}"/>
          </ac:spMkLst>
        </pc:spChg>
        <pc:spChg chg="add mod">
          <ac:chgData name="Tomasz Chmielewski" userId="32dd0be7-8138-4898-b014-3437dc7efff1" providerId="ADAL" clId="{AB1FF97A-5DF3-4BEC-94D4-75E2F5382BEF}" dt="2025-01-11T08:10:48.488" v="4690" actId="1076"/>
          <ac:spMkLst>
            <pc:docMk/>
            <pc:sldMk cId="1464924188" sldId="582"/>
            <ac:spMk id="33" creationId="{D3FF3130-F65B-9704-2A7A-0498F401A613}"/>
          </ac:spMkLst>
        </pc:spChg>
        <pc:spChg chg="add mod">
          <ac:chgData name="Tomasz Chmielewski" userId="32dd0be7-8138-4898-b014-3437dc7efff1" providerId="ADAL" clId="{AB1FF97A-5DF3-4BEC-94D4-75E2F5382BEF}" dt="2025-01-11T08:11:02.849" v="4712" actId="20577"/>
          <ac:spMkLst>
            <pc:docMk/>
            <pc:sldMk cId="1464924188" sldId="582"/>
            <ac:spMk id="35" creationId="{11AEF6B4-5109-0A21-CFE0-6D87DFE098DC}"/>
          </ac:spMkLst>
        </pc:spChg>
        <pc:spChg chg="mod">
          <ac:chgData name="Tomasz Chmielewski" userId="32dd0be7-8138-4898-b014-3437dc7efff1" providerId="ADAL" clId="{AB1FF97A-5DF3-4BEC-94D4-75E2F5382BEF}" dt="2025-01-11T07:56:29.153" v="3845" actId="1076"/>
          <ac:spMkLst>
            <pc:docMk/>
            <pc:sldMk cId="1464924188" sldId="582"/>
            <ac:spMk id="42" creationId="{279C7C99-7F24-ADC2-BE39-7F6EE634CBE1}"/>
          </ac:spMkLst>
        </pc:spChg>
        <pc:grpChg chg="add mod">
          <ac:chgData name="Tomasz Chmielewski" userId="32dd0be7-8138-4898-b014-3437dc7efff1" providerId="ADAL" clId="{AB1FF97A-5DF3-4BEC-94D4-75E2F5382BEF}" dt="2025-01-11T07:56:40.572" v="3846" actId="1076"/>
          <ac:grpSpMkLst>
            <pc:docMk/>
            <pc:sldMk cId="1464924188" sldId="582"/>
            <ac:grpSpMk id="24" creationId="{1ECE0280-6721-042B-1D04-69DE2881A149}"/>
          </ac:grpSpMkLst>
        </pc:grpChg>
        <pc:picChg chg="mod">
          <ac:chgData name="Tomasz Chmielewski" userId="32dd0be7-8138-4898-b014-3437dc7efff1" providerId="ADAL" clId="{AB1FF97A-5DF3-4BEC-94D4-75E2F5382BEF}" dt="2025-01-11T07:55:22.373" v="3841" actId="164"/>
          <ac:picMkLst>
            <pc:docMk/>
            <pc:sldMk cId="1464924188" sldId="582"/>
            <ac:picMk id="47" creationId="{6189C47D-86D4-9F8A-D119-7FBA729E1D1B}"/>
          </ac:picMkLst>
        </pc:picChg>
        <pc:picChg chg="mod">
          <ac:chgData name="Tomasz Chmielewski" userId="32dd0be7-8138-4898-b014-3437dc7efff1" providerId="ADAL" clId="{AB1FF97A-5DF3-4BEC-94D4-75E2F5382BEF}" dt="2025-01-11T07:56:40.572" v="3846" actId="1076"/>
          <ac:picMkLst>
            <pc:docMk/>
            <pc:sldMk cId="1464924188" sldId="582"/>
            <ac:picMk id="48" creationId="{86C35B52-4274-6915-7610-5E771FB34FCB}"/>
          </ac:picMkLst>
        </pc:picChg>
        <pc:picChg chg="mod">
          <ac:chgData name="Tomasz Chmielewski" userId="32dd0be7-8138-4898-b014-3437dc7efff1" providerId="ADAL" clId="{AB1FF97A-5DF3-4BEC-94D4-75E2F5382BEF}" dt="2025-01-11T08:04:31.443" v="4250" actId="1076"/>
          <ac:picMkLst>
            <pc:docMk/>
            <pc:sldMk cId="1464924188" sldId="582"/>
            <ac:picMk id="49" creationId="{F2530721-0E8B-ED21-0311-6895E328ADDE}"/>
          </ac:picMkLst>
        </pc:picChg>
        <pc:picChg chg="mod">
          <ac:chgData name="Tomasz Chmielewski" userId="32dd0be7-8138-4898-b014-3437dc7efff1" providerId="ADAL" clId="{AB1FF97A-5DF3-4BEC-94D4-75E2F5382BEF}" dt="2025-01-11T07:56:40.572" v="3846" actId="1076"/>
          <ac:picMkLst>
            <pc:docMk/>
            <pc:sldMk cId="1464924188" sldId="582"/>
            <ac:picMk id="50" creationId="{CB0AA4B0-A2B6-245E-2E87-680FCE90D198}"/>
          </ac:picMkLst>
        </pc:picChg>
        <pc:cxnChg chg="mod">
          <ac:chgData name="Tomasz Chmielewski" userId="32dd0be7-8138-4898-b014-3437dc7efff1" providerId="ADAL" clId="{AB1FF97A-5DF3-4BEC-94D4-75E2F5382BEF}" dt="2025-01-11T07:56:40.572" v="3846" actId="1076"/>
          <ac:cxnSpMkLst>
            <pc:docMk/>
            <pc:sldMk cId="1464924188" sldId="582"/>
            <ac:cxnSpMk id="31" creationId="{80361154-24A2-24F7-1EC7-0A2DACABEE61}"/>
          </ac:cxnSpMkLst>
        </pc:cxnChg>
        <pc:cxnChg chg="mod">
          <ac:chgData name="Tomasz Chmielewski" userId="32dd0be7-8138-4898-b014-3437dc7efff1" providerId="ADAL" clId="{AB1FF97A-5DF3-4BEC-94D4-75E2F5382BEF}" dt="2025-01-11T07:56:40.572" v="3846" actId="1076"/>
          <ac:cxnSpMkLst>
            <pc:docMk/>
            <pc:sldMk cId="1464924188" sldId="582"/>
            <ac:cxnSpMk id="34" creationId="{1B2C65A9-7BF7-FAB4-D825-CD7932704AD1}"/>
          </ac:cxnSpMkLst>
        </pc:cxnChg>
        <pc:cxnChg chg="mod">
          <ac:chgData name="Tomasz Chmielewski" userId="32dd0be7-8138-4898-b014-3437dc7efff1" providerId="ADAL" clId="{AB1FF97A-5DF3-4BEC-94D4-75E2F5382BEF}" dt="2025-01-11T07:56:40.572" v="3846" actId="1076"/>
          <ac:cxnSpMkLst>
            <pc:docMk/>
            <pc:sldMk cId="1464924188" sldId="582"/>
            <ac:cxnSpMk id="40" creationId="{B92F206F-26B4-3785-BF68-A27CA16A7786}"/>
          </ac:cxnSpMkLst>
        </pc:cxnChg>
        <pc:cxnChg chg="mod">
          <ac:chgData name="Tomasz Chmielewski" userId="32dd0be7-8138-4898-b014-3437dc7efff1" providerId="ADAL" clId="{AB1FF97A-5DF3-4BEC-94D4-75E2F5382BEF}" dt="2025-01-11T07:56:40.572" v="3846" actId="1076"/>
          <ac:cxnSpMkLst>
            <pc:docMk/>
            <pc:sldMk cId="1464924188" sldId="582"/>
            <ac:cxnSpMk id="41" creationId="{9A301062-4DCF-2287-3214-8CAF00F111E1}"/>
          </ac:cxnSpMkLst>
        </pc:cxnChg>
      </pc:sldChg>
    </pc:docChg>
  </pc:docChgLst>
  <pc:docChgLst>
    <pc:chgData name="Kochanowska, Monika {PEP}" userId="fc4861dc-21cc-40da-af7f-68aec679817f" providerId="ADAL" clId="{45A5EE4A-CD31-4F67-A888-A7CBF4A8FF55}"/>
    <pc:docChg chg="modSld">
      <pc:chgData name="Kochanowska, Monika {PEP}" userId="fc4861dc-21cc-40da-af7f-68aec679817f" providerId="ADAL" clId="{45A5EE4A-CD31-4F67-A888-A7CBF4A8FF55}" dt="2025-01-07T12:46:58.595" v="157" actId="20577"/>
      <pc:docMkLst>
        <pc:docMk/>
      </pc:docMkLst>
      <pc:sldChg chg="modSp mod">
        <pc:chgData name="Kochanowska, Monika {PEP}" userId="fc4861dc-21cc-40da-af7f-68aec679817f" providerId="ADAL" clId="{45A5EE4A-CD31-4F67-A888-A7CBF4A8FF55}" dt="2025-01-07T11:56:40.584" v="0" actId="400"/>
        <pc:sldMkLst>
          <pc:docMk/>
          <pc:sldMk cId="4250866118" sldId="263"/>
        </pc:sldMkLst>
        <pc:spChg chg="mod">
          <ac:chgData name="Kochanowska, Monika {PEP}" userId="fc4861dc-21cc-40da-af7f-68aec679817f" providerId="ADAL" clId="{45A5EE4A-CD31-4F67-A888-A7CBF4A8FF55}" dt="2025-01-07T11:56:40.584" v="0" actId="400"/>
          <ac:spMkLst>
            <pc:docMk/>
            <pc:sldMk cId="4250866118" sldId="263"/>
            <ac:spMk id="10" creationId="{2F10E009-ADBD-E199-2117-83A7DCA2DE85}"/>
          </ac:spMkLst>
        </pc:spChg>
      </pc:sldChg>
      <pc:sldChg chg="modSp mod">
        <pc:chgData name="Kochanowska, Monika {PEP}" userId="fc4861dc-21cc-40da-af7f-68aec679817f" providerId="ADAL" clId="{45A5EE4A-CD31-4F67-A888-A7CBF4A8FF55}" dt="2025-01-07T12:28:25.332" v="153" actId="20577"/>
        <pc:sldMkLst>
          <pc:docMk/>
          <pc:sldMk cId="2530440303" sldId="266"/>
        </pc:sldMkLst>
        <pc:spChg chg="mod">
          <ac:chgData name="Kochanowska, Monika {PEP}" userId="fc4861dc-21cc-40da-af7f-68aec679817f" providerId="ADAL" clId="{45A5EE4A-CD31-4F67-A888-A7CBF4A8FF55}" dt="2025-01-07T12:28:25.332" v="153" actId="20577"/>
          <ac:spMkLst>
            <pc:docMk/>
            <pc:sldMk cId="2530440303" sldId="266"/>
            <ac:spMk id="5" creationId="{F84CAD79-8774-D1BA-003C-2C9C1410FFDD}"/>
          </ac:spMkLst>
        </pc:spChg>
      </pc:sldChg>
      <pc:sldChg chg="modSp mod">
        <pc:chgData name="Kochanowska, Monika {PEP}" userId="fc4861dc-21cc-40da-af7f-68aec679817f" providerId="ADAL" clId="{45A5EE4A-CD31-4F67-A888-A7CBF4A8FF55}" dt="2025-01-07T12:33:34.275" v="155" actId="13926"/>
        <pc:sldMkLst>
          <pc:docMk/>
          <pc:sldMk cId="2791050455" sldId="273"/>
        </pc:sldMkLst>
        <pc:spChg chg="mod">
          <ac:chgData name="Kochanowska, Monika {PEP}" userId="fc4861dc-21cc-40da-af7f-68aec679817f" providerId="ADAL" clId="{45A5EE4A-CD31-4F67-A888-A7CBF4A8FF55}" dt="2025-01-07T12:33:34.275" v="155" actId="13926"/>
          <ac:spMkLst>
            <pc:docMk/>
            <pc:sldMk cId="2791050455" sldId="273"/>
            <ac:spMk id="5" creationId="{4379B97A-FB4F-EAB9-9829-636F662B6406}"/>
          </ac:spMkLst>
        </pc:spChg>
      </pc:sldChg>
      <pc:sldChg chg="modSp mod">
        <pc:chgData name="Kochanowska, Monika {PEP}" userId="fc4861dc-21cc-40da-af7f-68aec679817f" providerId="ADAL" clId="{45A5EE4A-CD31-4F67-A888-A7CBF4A8FF55}" dt="2025-01-07T12:44:08.812" v="156" actId="13926"/>
        <pc:sldMkLst>
          <pc:docMk/>
          <pc:sldMk cId="1270496910" sldId="550"/>
        </pc:sldMkLst>
        <pc:spChg chg="mod">
          <ac:chgData name="Kochanowska, Monika {PEP}" userId="fc4861dc-21cc-40da-af7f-68aec679817f" providerId="ADAL" clId="{45A5EE4A-CD31-4F67-A888-A7CBF4A8FF55}" dt="2025-01-07T12:44:08.812" v="156" actId="13926"/>
          <ac:spMkLst>
            <pc:docMk/>
            <pc:sldMk cId="1270496910" sldId="550"/>
            <ac:spMk id="5" creationId="{1F14AF2E-1BB5-1C3C-2111-BBD1817653DB}"/>
          </ac:spMkLst>
        </pc:spChg>
      </pc:sldChg>
      <pc:sldChg chg="modSp mod">
        <pc:chgData name="Kochanowska, Monika {PEP}" userId="fc4861dc-21cc-40da-af7f-68aec679817f" providerId="ADAL" clId="{45A5EE4A-CD31-4F67-A888-A7CBF4A8FF55}" dt="2025-01-07T12:46:58.595" v="157" actId="20577"/>
        <pc:sldMkLst>
          <pc:docMk/>
          <pc:sldMk cId="0" sldId="552"/>
        </pc:sldMkLst>
        <pc:spChg chg="mod">
          <ac:chgData name="Kochanowska, Monika {PEP}" userId="fc4861dc-21cc-40da-af7f-68aec679817f" providerId="ADAL" clId="{45A5EE4A-CD31-4F67-A888-A7CBF4A8FF55}" dt="2025-01-07T12:46:58.595" v="157" actId="20577"/>
          <ac:spMkLst>
            <pc:docMk/>
            <pc:sldMk cId="0" sldId="552"/>
            <ac:spMk id="11" creationId="{00000000-0000-0000-0000-000000000000}"/>
          </ac:spMkLst>
        </pc:spChg>
      </pc:sldChg>
    </pc:docChg>
  </pc:docChgLst>
</pc:chgInfo>
</file>

<file path=ppt/comments/modernComment_10A_96D3746F.xml><?xml version="1.0" encoding="utf-8"?>
<p188:cmLst xmlns:a="http://schemas.openxmlformats.org/drawingml/2006/main" xmlns:r="http://schemas.openxmlformats.org/officeDocument/2006/relationships" xmlns:p188="http://schemas.microsoft.com/office/powerpoint/2018/8/main">
  <p188:cm id="{FCF9709A-BF45-4429-A470-6342B701F11C}" authorId="{1520557A-65FF-6A30-E1CC-794BEC7741CA}" created="2024-12-25T07:26:02.064">
    <ac:txMkLst xmlns:ac="http://schemas.microsoft.com/office/drawing/2013/main/command">
      <pc:docMk xmlns:pc="http://schemas.microsoft.com/office/powerpoint/2013/main/command"/>
      <pc:sldMk xmlns:pc="http://schemas.microsoft.com/office/powerpoint/2013/main/command" cId="2530440303" sldId="266"/>
      <ac:spMk id="4" creationId="{55CFBEE3-58BE-526E-7D86-19C27E168E4C}"/>
      <ac:txMk cp="0" len="34">
        <ac:context len="35" hash="896039675"/>
      </ac:txMk>
    </ac:txMkLst>
    <p188:pos x="9942707" y="239040"/>
    <p188:txBody>
      <a:bodyPr/>
      <a:lstStyle/>
      <a:p>
        <a:r>
          <a:rPr lang="pl-PL"/>
          <a:t>Do obróbki graficznej</a:t>
        </a:r>
      </a:p>
    </p188:txBody>
  </p188:cm>
</p188:cmLst>
</file>

<file path=ppt/comments/modernComment_21B_29EA1C79.xml><?xml version="1.0" encoding="utf-8"?>
<p188:cmLst xmlns:a="http://schemas.openxmlformats.org/drawingml/2006/main" xmlns:r="http://schemas.openxmlformats.org/officeDocument/2006/relationships" xmlns:p188="http://schemas.microsoft.com/office/powerpoint/2018/8/main">
  <p188:cm id="{E551DE03-C5B1-4612-9A51-EC5995E331DE}" authorId="{1520557A-65FF-6A30-E1CC-794BEC7741CA}" created="2024-12-28T12:25:11.471">
    <ac:txMkLst xmlns:ac="http://schemas.microsoft.com/office/drawing/2013/main/command">
      <pc:docMk xmlns:pc="http://schemas.microsoft.com/office/powerpoint/2013/main/command"/>
      <pc:sldMk xmlns:pc="http://schemas.microsoft.com/office/powerpoint/2013/main/command" cId="703208569" sldId="539"/>
      <ac:spMk id="4" creationId="{D2ADED38-0409-B7E2-0BEA-31C2E1B4F255}"/>
      <ac:txMk cp="0" len="34">
        <ac:context len="35" hash="2656178855"/>
      </ac:txMk>
    </ac:txMkLst>
    <p188:pos x="4553896" y="233458"/>
    <p188:txBody>
      <a:bodyPr/>
      <a:lstStyle/>
      <a:p>
        <a:r>
          <a:rPr lang="pl-PL"/>
          <a:t>Do obróbki graficznej</a:t>
        </a:r>
      </a:p>
    </p188:txBody>
  </p188:cm>
</p188:cmLst>
</file>

<file path=ppt/comments/modernComment_21C_2678A15A.xml><?xml version="1.0" encoding="utf-8"?>
<p188:cmLst xmlns:a="http://schemas.openxmlformats.org/drawingml/2006/main" xmlns:r="http://schemas.openxmlformats.org/officeDocument/2006/relationships" xmlns:p188="http://schemas.microsoft.com/office/powerpoint/2018/8/main">
  <p188:cm id="{488B67E9-2D6A-4FB7-A55E-8304CDF07F21}" authorId="{1520557A-65FF-6A30-E1CC-794BEC7741CA}" created="2024-12-27T07:17:22.299">
    <ac:txMkLst xmlns:ac="http://schemas.microsoft.com/office/drawing/2013/main/command">
      <pc:docMk xmlns:pc="http://schemas.microsoft.com/office/powerpoint/2013/main/command"/>
      <pc:sldMk xmlns:pc="http://schemas.microsoft.com/office/powerpoint/2013/main/command" cId="645439834" sldId="540"/>
      <ac:spMk id="4" creationId="{74971D59-444A-E890-D3BE-854F86EDFADD}"/>
      <ac:txMk cp="0" len="14">
        <ac:context len="15" hash="617668476"/>
      </ac:txMk>
    </ac:txMkLst>
    <p188:pos x="4249830" y="239040"/>
    <p188:txBody>
      <a:bodyPr/>
      <a:lstStyle/>
      <a:p>
        <a:r>
          <a:rPr lang="pl-PL"/>
          <a:t>Do obróbki graficznej</a:t>
        </a:r>
      </a:p>
    </p188:txBody>
  </p188:cm>
</p188:cmLst>
</file>

<file path=ppt/comments/modernComment_21D_7AE049A1.xml><?xml version="1.0" encoding="utf-8"?>
<p188:cmLst xmlns:a="http://schemas.openxmlformats.org/drawingml/2006/main" xmlns:r="http://schemas.openxmlformats.org/officeDocument/2006/relationships" xmlns:p188="http://schemas.microsoft.com/office/powerpoint/2018/8/main">
  <p188:cm id="{2F08B904-3DF5-47BE-9603-3F22BCE9F482}" authorId="{EE2DAA4C-F9E0-F058-7176-114D3B84DFEF}" created="2025-01-10T09:26:31.365">
    <ac:txMkLst xmlns:ac="http://schemas.microsoft.com/office/drawing/2013/main/command">
      <pc:docMk xmlns:pc="http://schemas.microsoft.com/office/powerpoint/2013/main/command"/>
      <pc:sldMk xmlns:pc="http://schemas.microsoft.com/office/powerpoint/2013/main/command" cId="2061519265" sldId="541"/>
      <ac:spMk id="2" creationId="{3192D1F2-C7F1-FD64-80D4-FBDAB4AD4BB3}"/>
      <ac:txMk cp="0" len="24">
        <ac:context len="25" hash="1656208508"/>
      </ac:txMk>
    </ac:txMkLst>
    <p188:pos x="7380254" y="234124"/>
    <p188:txBody>
      <a:bodyPr/>
      <a:lstStyle/>
      <a:p>
        <a:r>
          <a:rPr lang="pl-PL"/>
          <a:t>No obróbki graficznej</a:t>
        </a:r>
      </a:p>
    </p188:txBody>
  </p188:cm>
</p188:cmLst>
</file>

<file path=ppt/comments/modernComment_21E_773E79BC.xml><?xml version="1.0" encoding="utf-8"?>
<p188:cmLst xmlns:a="http://schemas.openxmlformats.org/drawingml/2006/main" xmlns:r="http://schemas.openxmlformats.org/officeDocument/2006/relationships" xmlns:p188="http://schemas.microsoft.com/office/powerpoint/2018/8/main">
  <p188:cm id="{EEAA2366-3CB5-41B7-8488-C84385675ABA}" authorId="{1520557A-65FF-6A30-E1CC-794BEC7741CA}" created="2024-12-27T07:40:56.787">
    <ac:txMkLst xmlns:ac="http://schemas.microsoft.com/office/drawing/2013/main/command">
      <pc:docMk xmlns:pc="http://schemas.microsoft.com/office/powerpoint/2013/main/command"/>
      <pc:sldMk xmlns:pc="http://schemas.microsoft.com/office/powerpoint/2013/main/command" cId="2000583100" sldId="542"/>
      <ac:spMk id="4" creationId="{D1B6892C-7719-9BA6-4668-00266388F94F}"/>
      <ac:txMk cp="0" len="14">
        <ac:context len="15" hash="617668476"/>
      </ac:txMk>
    </ac:txMkLst>
    <p188:pos x="4249830" y="239040"/>
    <p188:txBody>
      <a:bodyPr/>
      <a:lstStyle/>
      <a:p>
        <a:r>
          <a:rPr lang="pl-PL"/>
          <a:t>Do obróbki graficznej</a:t>
        </a:r>
      </a:p>
    </p188:txBody>
  </p188:cm>
</p188:cmLst>
</file>

<file path=ppt/comments/modernComment_111_A65C0CD7.xml><?xml version="1.0" encoding="utf-8"?>
<p188:cmLst xmlns:a="http://schemas.openxmlformats.org/drawingml/2006/main" xmlns:r="http://schemas.openxmlformats.org/officeDocument/2006/relationships" xmlns:p188="http://schemas.microsoft.com/office/powerpoint/2018/8/main">
  <p188:cm id="{FE1F8863-4A0B-488E-9240-DC7F1275DCC6}" authorId="{10BC82D5-4549-108B-C77B-7A44237A3575}" created="2025-01-07T12:32:49.731">
    <pc:sldMkLst xmlns:pc="http://schemas.microsoft.com/office/powerpoint/2013/main/command">
      <pc:docMk/>
      <pc:sldMk cId="2791050455" sldId="273"/>
    </pc:sldMkLst>
    <p188:replyLst>
      <p188:reply id="{8B60F759-6AD2-410D-827A-B8E46FD6E86F}" authorId="{EE2DAA4C-F9E0-F058-7176-114D3B84DFEF}" created="2025-01-10T08:53:03.624">
        <p188:txBody>
          <a:bodyPr/>
          <a:lstStyle/>
          <a:p>
            <a:r>
              <a:rPr lang="pl-PL"/>
              <a:t>Usunąłem tę część, będzie jaśniej</a:t>
            </a:r>
          </a:p>
        </p188:txBody>
      </p188:reply>
    </p188:replyLst>
    <p188:txBody>
      <a:bodyPr/>
      <a:lstStyle/>
      <a:p>
        <a:r>
          <a:rPr lang="pl-PL"/>
          <a:t>Viewability to raczej miernik jakości w ramach wskaźników wydajnościowych [efficiency]</a:t>
        </a:r>
      </a:p>
    </p188:txBody>
  </p188:cm>
  <p188:cm id="{6BC75F70-422B-4EFE-AC45-A5F9BF4FFA92}" authorId="{10BC82D5-4549-108B-C77B-7A44237A3575}" created="2025-01-07T12:34:31.763">
    <ac:deMkLst xmlns:ac="http://schemas.microsoft.com/office/drawing/2013/main/command">
      <pc:docMk xmlns:pc="http://schemas.microsoft.com/office/powerpoint/2013/main/command"/>
      <pc:sldMk xmlns:pc="http://schemas.microsoft.com/office/powerpoint/2013/main/command" cId="2791050455" sldId="273"/>
      <ac:spMk id="5" creationId="{4379B97A-FB4F-EAB9-9829-636F662B6406}"/>
    </ac:deMkLst>
    <p188:replyLst>
      <p188:reply id="{216CD92D-672E-44B3-8015-95B2993E2FC4}" authorId="{EE2DAA4C-F9E0-F058-7176-114D3B84DFEF}" created="2025-01-10T08:53:07.509">
        <p188:txBody>
          <a:bodyPr/>
          <a:lstStyle/>
          <a:p>
            <a:r>
              <a:rPr lang="pl-PL"/>
              <a:t>done</a:t>
            </a:r>
          </a:p>
        </p188:txBody>
      </p188:reply>
    </p188:replyLst>
    <p188:txBody>
      <a:bodyPr/>
      <a:lstStyle/>
      <a:p>
        <a:r>
          <a:rPr lang="pl-PL"/>
          <a:t>Chyba dodajmy wydajnościowe także, zatem może troszkę inne sformułowanie</a:t>
        </a:r>
      </a:p>
    </p188:txBody>
  </p188:cm>
</p188:cmLst>
</file>

<file path=ppt/comments/modernComment_112_9EBAA2.xml><?xml version="1.0" encoding="utf-8"?>
<p188:cmLst xmlns:a="http://schemas.openxmlformats.org/drawingml/2006/main" xmlns:r="http://schemas.openxmlformats.org/officeDocument/2006/relationships" xmlns:p188="http://schemas.microsoft.com/office/powerpoint/2018/8/main">
  <p188:cm id="{A4F53D08-8962-4563-A542-A18E66C5B3D6}" authorId="{10BC82D5-4549-108B-C77B-7A44237A3575}" created="2025-01-07T12:35:45.209">
    <pc:sldMkLst xmlns:pc="http://schemas.microsoft.com/office/powerpoint/2013/main/command">
      <pc:docMk/>
      <pc:sldMk cId="10402466" sldId="274"/>
    </pc:sldMkLst>
    <p188:replyLst>
      <p188:reply id="{E5374945-F09F-49F2-9400-38F28B51F282}" authorId="{EE2DAA4C-F9E0-F058-7176-114D3B84DFEF}" created="2025-01-10T09:16:44.597">
        <p188:txBody>
          <a:bodyPr/>
          <a:lstStyle/>
          <a:p>
            <a:r>
              <a:rPr lang="pl-PL"/>
              <a:t>Ok, może jakoś mocno nie skróciłem ale wydaje mi, że teraz jest bardziej klarowne jaki jest w ogóle niesie sens stosowani tego naszego modelu.</a:t>
            </a:r>
          </a:p>
        </p188:txBody>
      </p188:reply>
    </p188:replyLst>
    <p188:txBody>
      <a:bodyPr/>
      <a:lstStyle/>
      <a:p>
        <a:r>
          <a:rPr lang="pl-PL"/>
          <a:t>Troszkę za długie? </a:t>
        </a:r>
      </a:p>
    </p188:txBody>
  </p188:cm>
</p188:cmLst>
</file>

<file path=ppt/comments/modernComment_220_53FE04AC.xml><?xml version="1.0" encoding="utf-8"?>
<p188:cmLst xmlns:a="http://schemas.openxmlformats.org/drawingml/2006/main" xmlns:r="http://schemas.openxmlformats.org/officeDocument/2006/relationships" xmlns:p188="http://schemas.microsoft.com/office/powerpoint/2018/8/main">
  <p188:cm id="{B13237F4-7B7B-4924-8898-DC88A0E609F8}" authorId="{1520557A-65FF-6A30-E1CC-794BEC7741CA}" created="2024-12-27T07:54:21.168">
    <ac:txMkLst xmlns:ac="http://schemas.microsoft.com/office/drawing/2013/main/command">
      <pc:docMk xmlns:pc="http://schemas.microsoft.com/office/powerpoint/2013/main/command"/>
      <pc:sldMk xmlns:pc="http://schemas.microsoft.com/office/powerpoint/2013/main/command" cId="1409156268" sldId="544"/>
      <ac:spMk id="4" creationId="{579C90AB-1B86-DEDC-F57B-D3C36580FF47}"/>
      <ac:txMk cp="0" len="5">
        <ac:context len="6" hash="3233782510"/>
      </ac:txMk>
    </ac:txMkLst>
    <p188:pos x="1545959" y="239040"/>
    <p188:txBody>
      <a:bodyPr/>
      <a:lstStyle/>
      <a:p>
        <a:r>
          <a:rPr lang="pl-PL"/>
          <a:t>Do obróbki graficznej</a:t>
        </a:r>
      </a:p>
    </p188:txBody>
  </p188:cm>
</p188:cmLst>
</file>

<file path=ppt/comments/modernComment_222_27A83E5C.xml><?xml version="1.0" encoding="utf-8"?>
<p188:cmLst xmlns:a="http://schemas.openxmlformats.org/drawingml/2006/main" xmlns:r="http://schemas.openxmlformats.org/officeDocument/2006/relationships" xmlns:p188="http://schemas.microsoft.com/office/powerpoint/2018/8/main">
  <p188:cm id="{D7C7029D-68CF-4477-B320-D244C04CE60D}" authorId="{1520557A-65FF-6A30-E1CC-794BEC7741CA}" created="2024-12-28T14:46:16.693">
    <ac:deMkLst xmlns:ac="http://schemas.microsoft.com/office/drawing/2013/main/command">
      <pc:docMk xmlns:pc="http://schemas.microsoft.com/office/powerpoint/2013/main/command"/>
      <pc:sldMk xmlns:pc="http://schemas.microsoft.com/office/powerpoint/2013/main/command" cId="665337436" sldId="546"/>
      <ac:spMk id="2" creationId="{33AFB5E6-C39D-1907-80DC-868B38DAF98B}"/>
    </ac:deMkLst>
    <p188:txBody>
      <a:bodyPr/>
      <a:lstStyle/>
      <a:p>
        <a:r>
          <a:rPr lang="pl-PL"/>
          <a:t>Te 3 kolejne slajdy, to próba zaadresowania jednej z uwag z poprzednich spotkać - że warto by było stworzyć przykładowy model dla FMCG i usług. Może warto to jeszcze przepuścić przez jakiegoś bankowca jak Ania Płachta 😉. Albo zrezygnować z tego fragmentu w wersji 1.0</a:t>
        </a:r>
      </a:p>
    </p188:txBody>
  </p188:cm>
</p188:cmLst>
</file>

<file path=ppt/comments/modernComment_223_7FD7A4ED.xml><?xml version="1.0" encoding="utf-8"?>
<p188:cmLst xmlns:a="http://schemas.openxmlformats.org/drawingml/2006/main" xmlns:r="http://schemas.openxmlformats.org/officeDocument/2006/relationships" xmlns:p188="http://schemas.microsoft.com/office/powerpoint/2018/8/main">
  <p188:cm id="{E8230AD9-66DF-469D-8C56-C43E192BD2D7}" authorId="{1520557A-65FF-6A30-E1CC-794BEC7741CA}" created="2024-12-28T14:52:35.691">
    <ac:txMkLst xmlns:ac="http://schemas.microsoft.com/office/drawing/2013/main/command">
      <pc:docMk xmlns:pc="http://schemas.microsoft.com/office/powerpoint/2013/main/command"/>
      <pc:sldMk xmlns:pc="http://schemas.microsoft.com/office/powerpoint/2013/main/command" cId="2144838893" sldId="547"/>
      <ac:spMk id="4" creationId="{40DAC110-AA12-BBC1-7DE2-A6056F60C14D}"/>
      <ac:txMk cp="0" len="62">
        <ac:context len="63" hash="2885724947"/>
      </ac:txMk>
    </ac:txMkLst>
    <p188:pos x="8113173" y="233458"/>
    <p188:txBody>
      <a:bodyPr/>
      <a:lstStyle/>
      <a:p>
        <a:r>
          <a:rPr lang="pl-PL"/>
          <a:t>Jak wcześniej</a:t>
        </a:r>
      </a:p>
    </p188:txBody>
  </p188:cm>
</p188:cmLst>
</file>

<file path=ppt/comments/modernComment_224_A1D0054.xml><?xml version="1.0" encoding="utf-8"?>
<p188:cmLst xmlns:a="http://schemas.openxmlformats.org/drawingml/2006/main" xmlns:r="http://schemas.openxmlformats.org/officeDocument/2006/relationships" xmlns:p188="http://schemas.microsoft.com/office/powerpoint/2018/8/main">
  <p188:cm id="{42D2DEB6-87C8-4076-B8B7-A4EC2078E630}" authorId="{1520557A-65FF-6A30-E1CC-794BEC7741CA}" created="2024-12-28T14:52:45.081">
    <pc:sldMkLst xmlns:pc="http://schemas.microsoft.com/office/powerpoint/2013/main/command">
      <pc:docMk/>
      <pc:sldMk cId="169672788" sldId="548"/>
    </pc:sldMkLst>
    <p188:txBody>
      <a:bodyPr/>
      <a:lstStyle/>
      <a:p>
        <a:r>
          <a:rPr lang="pl-PL"/>
          <a:t>Jak wcześniej</a:t>
        </a:r>
      </a:p>
    </p188:txBody>
  </p188:cm>
</p188:cmLst>
</file>

<file path=ppt/comments/modernComment_226_4BBA3E8E.xml><?xml version="1.0" encoding="utf-8"?>
<p188:cmLst xmlns:a="http://schemas.openxmlformats.org/drawingml/2006/main" xmlns:r="http://schemas.openxmlformats.org/officeDocument/2006/relationships" xmlns:p188="http://schemas.microsoft.com/office/powerpoint/2018/8/main">
  <p188:cm id="{189C4C7A-656A-4BF1-BB48-D8DC2AE0FE62}" authorId="{1520557A-65FF-6A30-E1CC-794BEC7741CA}" created="2024-12-28T14:58:50.214">
    <ac:deMkLst xmlns:ac="http://schemas.microsoft.com/office/drawing/2013/main/command">
      <pc:docMk xmlns:pc="http://schemas.microsoft.com/office/powerpoint/2013/main/command"/>
      <pc:sldMk xmlns:pc="http://schemas.microsoft.com/office/powerpoint/2013/main/command" cId="1270496910" sldId="550"/>
      <ac:spMk id="4" creationId="{1A9FB49A-C80F-3FAE-F328-12BE699B8B32}"/>
    </ac:deMkLst>
    <p188:txBody>
      <a:bodyPr/>
      <a:lstStyle/>
      <a:p>
        <a:r>
          <a:rPr lang="pl-PL"/>
          <a:t>Do obróbki graficznej</a:t>
        </a:r>
      </a:p>
    </p188:txBody>
  </p188:cm>
  <p188:cm id="{D3A9204B-90A0-4B17-A328-54AD050AA766}" authorId="{10BC82D5-4549-108B-C77B-7A44237A3575}" created="2025-01-07T12:45:19.078">
    <ac:deMkLst xmlns:ac="http://schemas.microsoft.com/office/drawing/2013/main/command">
      <pc:docMk xmlns:pc="http://schemas.microsoft.com/office/powerpoint/2013/main/command"/>
      <pc:sldMk xmlns:pc="http://schemas.microsoft.com/office/powerpoint/2013/main/command" cId="1270496910" sldId="550"/>
      <ac:spMk id="5" creationId="{1F14AF2E-1BB5-1C3C-2111-BBD1817653DB}"/>
    </ac:deMkLst>
    <p188:replyLst>
      <p188:reply id="{479C77E5-679A-4987-A8F8-4535D746159E}" authorId="{EE2DAA4C-F9E0-F058-7176-114D3B84DFEF}" created="2025-01-10T09:03:58.492">
        <p188:txBody>
          <a:bodyPr/>
          <a:lstStyle/>
          <a:p>
            <a:r>
              <a:rPr lang="pl-PL"/>
              <a:t>Ok, zastanowione</a:t>
            </a:r>
          </a:p>
        </p188:txBody>
      </p188:reply>
    </p188:replyLst>
    <p188:txBody>
      <a:bodyPr/>
      <a:lstStyle/>
      <a:p>
        <a:r>
          <a:rPr lang="pl-PL"/>
          <a:t>Zastanówmy się nad sformułowaniem „Co potrzebujemy kupić” - by brzmiało bardziej strategicznie/ biznesowo, a nie prokurmentowo 😉</a:t>
        </a:r>
      </a:p>
    </p188:txBody>
  </p188:cm>
</p188:cmLst>
</file>

<file path=ppt/comments/modernComment_229_0.xml><?xml version="1.0" encoding="utf-8"?>
<p188:cmLst xmlns:a="http://schemas.openxmlformats.org/drawingml/2006/main" xmlns:r="http://schemas.openxmlformats.org/officeDocument/2006/relationships" xmlns:p188="http://schemas.microsoft.com/office/powerpoint/2018/8/main">
  <p188:cm id="{5B399DD4-8F90-46AB-A1F8-189849B55974}" authorId="{1520557A-65FF-6A30-E1CC-794BEC7741CA}" created="2024-12-30T09:17:52.735">
    <ac:txMkLst xmlns:ac="http://schemas.microsoft.com/office/drawing/2013/main/command">
      <pc:docMk xmlns:pc="http://schemas.microsoft.com/office/powerpoint/2013/main/command"/>
      <pc:sldMk xmlns:pc="http://schemas.microsoft.com/office/powerpoint/2013/main/command" cId="0" sldId="553"/>
      <ac:spMk id="887" creationId="{00000000-0000-0000-0000-000000000000}"/>
      <ac:txMk cp="0" len="81">
        <ac:context len="82" hash="2701950885"/>
      </ac:txMk>
    </ac:txMkLst>
    <p188:pos x="11710219" y="238680"/>
    <p188:txBody>
      <a:bodyPr/>
      <a:lstStyle/>
      <a:p>
        <a:r>
          <a:rPr lang="pl-PL"/>
          <a:t>Tutaj przydałoby nam się spolszczenie i graficzny upgrade tego wykresu, musimy też podpisać źródło.</a:t>
        </a:r>
      </a:p>
    </p188:txBody>
  </p188:cm>
</p188:cmLst>
</file>

<file path=ppt/comments/modernComment_243_87E6817A.xml><?xml version="1.0" encoding="utf-8"?>
<p188:cmLst xmlns:a="http://schemas.openxmlformats.org/drawingml/2006/main" xmlns:r="http://schemas.openxmlformats.org/officeDocument/2006/relationships" xmlns:p188="http://schemas.microsoft.com/office/powerpoint/2018/8/main">
  <p188:cm id="{B3B8B9A9-DDFD-48C6-AFEE-EC72115021C9}" authorId="{EE2DAA4C-F9E0-F058-7176-114D3B84DFEF}" created="2025-01-11T07:07:49.441">
    <ac:txMkLst xmlns:ac="http://schemas.microsoft.com/office/drawing/2013/main/command">
      <pc:docMk xmlns:pc="http://schemas.microsoft.com/office/powerpoint/2013/main/command"/>
      <pc:sldMk xmlns:pc="http://schemas.microsoft.com/office/powerpoint/2013/main/command" cId="2280030586" sldId="579"/>
      <ac:spMk id="4" creationId="{F35A481B-B596-5D83-0569-85762E97E3C8}"/>
      <ac:txMk cp="0" len="34">
        <ac:context len="35" hash="896039675"/>
      </ac:txMk>
    </ac:txMkLst>
    <p188:pos x="6893872" y="229624"/>
    <p188:txBody>
      <a:bodyPr/>
      <a:lstStyle/>
      <a:p>
        <a:r>
          <a:rPr lang="pl-PL"/>
          <a:t>Do obróbki graficznej</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5E9D03-49E2-6946-BEE9-176D7984F59F}" type="datetimeFigureOut">
              <a:rPr lang="pl-PL" smtClean="0"/>
              <a:t>10.01.2025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37A4E-8C9D-934C-94F9-CA46BEDC8D0D}" type="slidenum">
              <a:rPr lang="pl-PL" smtClean="0"/>
              <a:t>‹#›</a:t>
            </a:fld>
            <a:endParaRPr lang="pl-PL"/>
          </a:p>
        </p:txBody>
      </p:sp>
    </p:spTree>
    <p:extLst>
      <p:ext uri="{BB962C8B-B14F-4D97-AF65-F5344CB8AC3E}">
        <p14:creationId xmlns:p14="http://schemas.microsoft.com/office/powerpoint/2010/main" val="166368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B5EA62A3-9C9A-3EB1-BDC0-02BBC499DED4}"/>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0925C46B-18A3-2AC0-B508-FDF1B72925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C0F32E0C-1311-728C-6CC3-BA8177F68B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377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8ECC5D2D-9EBD-6AAB-4725-EEE825AAB9ED}"/>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40D24519-2652-FAF4-B920-F52861DDA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B639343E-8A48-8007-0284-BFAC09AF6A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031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8F537A4E-8C9D-934C-94F9-CA46BEDC8D0D}" type="slidenum">
              <a:rPr lang="pl-PL" smtClean="0"/>
              <a:t>6</a:t>
            </a:fld>
            <a:endParaRPr lang="pl-PL"/>
          </a:p>
        </p:txBody>
      </p:sp>
    </p:spTree>
    <p:extLst>
      <p:ext uri="{BB962C8B-B14F-4D97-AF65-F5344CB8AC3E}">
        <p14:creationId xmlns:p14="http://schemas.microsoft.com/office/powerpoint/2010/main" val="459995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0AD1E-03E4-6D56-A186-CDA8BE440B3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DDF91C3-2737-93B7-0C56-321426A13A7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77505840-2323-2781-C238-A36A1975C036}"/>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40E45B9E-642E-7F71-4B23-67E42C702CF1}"/>
              </a:ext>
            </a:extLst>
          </p:cNvPr>
          <p:cNvSpPr>
            <a:spLocks noGrp="1"/>
          </p:cNvSpPr>
          <p:nvPr>
            <p:ph type="sldNum" sz="quarter" idx="5"/>
          </p:nvPr>
        </p:nvSpPr>
        <p:spPr/>
        <p:txBody>
          <a:bodyPr/>
          <a:lstStyle/>
          <a:p>
            <a:fld id="{8F537A4E-8C9D-934C-94F9-CA46BEDC8D0D}" type="slidenum">
              <a:rPr lang="pl-PL" smtClean="0"/>
              <a:t>7</a:t>
            </a:fld>
            <a:endParaRPr lang="pl-PL"/>
          </a:p>
        </p:txBody>
      </p:sp>
    </p:spTree>
    <p:extLst>
      <p:ext uri="{BB962C8B-B14F-4D97-AF65-F5344CB8AC3E}">
        <p14:creationId xmlns:p14="http://schemas.microsoft.com/office/powerpoint/2010/main" val="112183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4336-4365-D1B1-BF33-71F3553DF0F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1887EC42-8348-066B-F85B-C97AFD40F30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73691AC3-BE13-BC35-C46A-38E1C204DC1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AE47840-588D-E919-68A9-9118CED816D5}"/>
              </a:ext>
            </a:extLst>
          </p:cNvPr>
          <p:cNvSpPr>
            <a:spLocks noGrp="1"/>
          </p:cNvSpPr>
          <p:nvPr>
            <p:ph type="sldNum" sz="quarter" idx="5"/>
          </p:nvPr>
        </p:nvSpPr>
        <p:spPr/>
        <p:txBody>
          <a:bodyPr/>
          <a:lstStyle/>
          <a:p>
            <a:fld id="{8F537A4E-8C9D-934C-94F9-CA46BEDC8D0D}" type="slidenum">
              <a:rPr lang="pl-PL" smtClean="0"/>
              <a:t>10</a:t>
            </a:fld>
            <a:endParaRPr lang="pl-PL"/>
          </a:p>
        </p:txBody>
      </p:sp>
    </p:spTree>
    <p:extLst>
      <p:ext uri="{BB962C8B-B14F-4D97-AF65-F5344CB8AC3E}">
        <p14:creationId xmlns:p14="http://schemas.microsoft.com/office/powerpoint/2010/main" val="167604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19615F0-2E17-D0ED-3505-F8AB03BA11B2}"/>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83F3B607-3C58-C68B-06B6-D4A4CB09DA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2E48D28D-4747-1F3A-A16B-1E92A58B2B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2091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A84F9-3972-AE39-5155-8A841C25CF9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F9BA8FD-1816-0E78-C3BB-4CBD564BA58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8F3A283-F838-0CF7-3684-C37B49C6650D}"/>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7451F86-2391-90AD-BC53-F346C55CB214}"/>
              </a:ext>
            </a:extLst>
          </p:cNvPr>
          <p:cNvSpPr>
            <a:spLocks noGrp="1"/>
          </p:cNvSpPr>
          <p:nvPr>
            <p:ph type="sldNum" sz="quarter" idx="5"/>
          </p:nvPr>
        </p:nvSpPr>
        <p:spPr/>
        <p:txBody>
          <a:bodyPr/>
          <a:lstStyle/>
          <a:p>
            <a:fld id="{8F537A4E-8C9D-934C-94F9-CA46BEDC8D0D}" type="slidenum">
              <a:rPr lang="pl-PL" smtClean="0"/>
              <a:t>15</a:t>
            </a:fld>
            <a:endParaRPr lang="pl-PL"/>
          </a:p>
        </p:txBody>
      </p:sp>
    </p:spTree>
    <p:extLst>
      <p:ext uri="{BB962C8B-B14F-4D97-AF65-F5344CB8AC3E}">
        <p14:creationId xmlns:p14="http://schemas.microsoft.com/office/powerpoint/2010/main" val="1747755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4E00-CD33-67E7-9534-E26E9529837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A5E11B9-856C-9C68-E6AB-D78EFFF3CDC4}"/>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50D6BDD-364C-FC51-A97F-779AF02B5EE3}"/>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A5E47A86-260B-073D-8D61-8DAA472A1483}"/>
              </a:ext>
            </a:extLst>
          </p:cNvPr>
          <p:cNvSpPr>
            <a:spLocks noGrp="1"/>
          </p:cNvSpPr>
          <p:nvPr>
            <p:ph type="sldNum" sz="quarter" idx="5"/>
          </p:nvPr>
        </p:nvSpPr>
        <p:spPr/>
        <p:txBody>
          <a:bodyPr/>
          <a:lstStyle/>
          <a:p>
            <a:fld id="{8F537A4E-8C9D-934C-94F9-CA46BEDC8D0D}" type="slidenum">
              <a:rPr lang="pl-PL" smtClean="0"/>
              <a:t>16</a:t>
            </a:fld>
            <a:endParaRPr lang="pl-PL"/>
          </a:p>
        </p:txBody>
      </p:sp>
    </p:spTree>
    <p:extLst>
      <p:ext uri="{BB962C8B-B14F-4D97-AF65-F5344CB8AC3E}">
        <p14:creationId xmlns:p14="http://schemas.microsoft.com/office/powerpoint/2010/main" val="2082932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E60D2-245A-B35E-F386-1F7CAE74E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91D27-B537-58B1-01E7-7D2CC536C83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51D723-2FDE-141D-F73C-60528E274B64}"/>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CC3C5C0C-B0F2-0FA2-9124-CD4624624536}"/>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88187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6D1824A-1EFD-99E3-35D1-BBB61C619B08}"/>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9CB1FE35-9D84-D379-364E-21EDEF9692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0EC3A9D8-9D5A-64D0-EA3E-4C4CF38BA1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113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0AA29-EC4F-BB9E-4209-B0C1E1D10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C119F-31B6-6B28-90FD-92A30C3B5EB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85E685-D4F7-8F99-B774-0BDE4479A10F}"/>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A1B0A855-0EB1-D576-76F6-8D3DE379B1CF}"/>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6034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7A426-6139-D2C0-798F-FA683DFB3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1F08B-4B80-58F5-0C6E-A3B6917AC6F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176DD0B-B572-536D-4302-2F2E63286377}"/>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22CAA65C-EA4D-A7A8-691E-CC742E101F7A}"/>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19557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FAB8239-6773-66C7-AD66-A9FC2019F7BD}"/>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36543EC3-58E8-C7D7-1E60-34670600D9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58450B94-B8C6-53B1-932C-579241E592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6503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28247-EEF2-6D86-0CA2-84D07C0BF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B0C89-1FAD-AE4D-905F-A5F7CAD68EE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E233F02-AA74-71CB-0136-C1FC03692DEB}"/>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A54A5E25-0C17-F7A0-9745-4D5A850B6BF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41962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BC8D6-F499-0A58-F9A4-F42B18713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61DE5-9CA8-167A-C561-E59F1BFF0F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04FC86-9AEE-5E85-EF15-187095C6C3F1}"/>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ADD4CAF8-EB9F-B931-9EB2-9B8A8B487F47}"/>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20218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9" name="Google Shape;8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5" name="Google Shape;88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3" name="Google Shape;83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4" name="Google Shape;914;p1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31725-3FD0-864F-8FA6-6148DE31C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C0CD9-69AC-713C-6ECB-556804335D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E68C293-3DAA-ACE5-BB22-D329C5C33565}"/>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DF18EA41-3B43-4AEA-B068-B556841721E8}"/>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19760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0" name="Google Shape;940;p1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7" name="Google Shape;967;p1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6" name="Google Shape;1346;p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a:extLst>
            <a:ext uri="{FF2B5EF4-FFF2-40B4-BE49-F238E27FC236}">
              <a16:creationId xmlns:a16="http://schemas.microsoft.com/office/drawing/2014/main" id="{5B404A29-403E-A7B2-F7FA-87CE9571F8B6}"/>
            </a:ext>
          </a:extLst>
        </p:cNvPr>
        <p:cNvGrpSpPr/>
        <p:nvPr/>
      </p:nvGrpSpPr>
      <p:grpSpPr>
        <a:xfrm>
          <a:off x="0" y="0"/>
          <a:ext cx="0" cy="0"/>
          <a:chOff x="0" y="0"/>
          <a:chExt cx="0" cy="0"/>
        </a:xfrm>
      </p:grpSpPr>
      <p:sp>
        <p:nvSpPr>
          <p:cNvPr id="1273" name="Google Shape;1273;g314688bf151_1_6:notes">
            <a:extLst>
              <a:ext uri="{FF2B5EF4-FFF2-40B4-BE49-F238E27FC236}">
                <a16:creationId xmlns:a16="http://schemas.microsoft.com/office/drawing/2014/main" id="{9C19F11E-6972-4795-44CE-FFB6CC7FC6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4" name="Google Shape;1274;g314688bf151_1_6:notes">
            <a:extLst>
              <a:ext uri="{FF2B5EF4-FFF2-40B4-BE49-F238E27FC236}">
                <a16:creationId xmlns:a16="http://schemas.microsoft.com/office/drawing/2014/main" id="{7EB614C1-340E-3B92-4441-A7876456DA1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4161458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a:extLst>
            <a:ext uri="{FF2B5EF4-FFF2-40B4-BE49-F238E27FC236}">
              <a16:creationId xmlns:a16="http://schemas.microsoft.com/office/drawing/2014/main" id="{1CBDADF4-05F1-B739-9A97-4728E9CB5427}"/>
            </a:ext>
          </a:extLst>
        </p:cNvPr>
        <p:cNvGrpSpPr/>
        <p:nvPr/>
      </p:nvGrpSpPr>
      <p:grpSpPr>
        <a:xfrm>
          <a:off x="0" y="0"/>
          <a:ext cx="0" cy="0"/>
          <a:chOff x="0" y="0"/>
          <a:chExt cx="0" cy="0"/>
        </a:xfrm>
      </p:grpSpPr>
      <p:sp>
        <p:nvSpPr>
          <p:cNvPr id="1300" name="Google Shape;1300;g314688bf151_1_33:notes">
            <a:extLst>
              <a:ext uri="{FF2B5EF4-FFF2-40B4-BE49-F238E27FC236}">
                <a16:creationId xmlns:a16="http://schemas.microsoft.com/office/drawing/2014/main" id="{7DAB9EF6-D426-9077-6DA9-EA9A04512B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1" name="Google Shape;1301;g314688bf151_1_33:notes">
            <a:extLst>
              <a:ext uri="{FF2B5EF4-FFF2-40B4-BE49-F238E27FC236}">
                <a16:creationId xmlns:a16="http://schemas.microsoft.com/office/drawing/2014/main" id="{A616D43E-2F30-9F90-04B9-351168EF8A3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468071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241F7-78E5-432D-A4FC-6C21A1DE2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B7C1C2-66EE-E609-833C-BBDB062070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A1E0888-E769-E608-83DB-0B4A72FF52FD}"/>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EE29A567-F216-4EE7-F608-DB866E7E2E54}"/>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73848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2" name="Google Shape;1292;p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959962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2" name="Google Shape;1292;p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3081522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2" name="Google Shape;1292;p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1855161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2" name="Google Shape;1292;p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extLst>
      <p:ext uri="{BB962C8B-B14F-4D97-AF65-F5344CB8AC3E}">
        <p14:creationId xmlns:p14="http://schemas.microsoft.com/office/powerpoint/2010/main" val="633197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6112D-64EE-6A32-4561-A696A95B6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189A2-A2A0-BBC9-04E5-68A0F8B1563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02467D-AD57-C574-AF38-189822FC0640}"/>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0D3C9572-BFE9-12FB-3381-9500242ABE2E}"/>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09453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3"/>
        <p:cNvGrpSpPr/>
        <p:nvPr/>
      </p:nvGrpSpPr>
      <p:grpSpPr>
        <a:xfrm>
          <a:off x="0" y="0"/>
          <a:ext cx="0" cy="0"/>
          <a:chOff x="0" y="0"/>
          <a:chExt cx="0" cy="0"/>
        </a:xfrm>
      </p:grpSpPr>
      <p:sp>
        <p:nvSpPr>
          <p:cNvPr id="1744" name="Google Shape;1744;p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5" name="Google Shape;1745;p2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3 wskaźniki</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p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1" name="Google Shape;1771;p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Net contribution i ograniczenia ROI</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0"/>
        <p:cNvGrpSpPr/>
        <p:nvPr/>
      </p:nvGrpSpPr>
      <p:grpSpPr>
        <a:xfrm>
          <a:off x="0" y="0"/>
          <a:ext cx="0" cy="0"/>
          <a:chOff x="0" y="0"/>
          <a:chExt cx="0" cy="0"/>
        </a:xfrm>
      </p:grpSpPr>
      <p:sp>
        <p:nvSpPr>
          <p:cNvPr id="1791" name="Google Shape;1791;p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2" name="Google Shape;1792;p2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Menagement reference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9" name="Google Shape;1809;p2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pl-PL"/>
              <a:t>Zastanawialiśmy się nad tym wskaźnikiem</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3"/>
        <p:cNvGrpSpPr/>
        <p:nvPr/>
      </p:nvGrpSpPr>
      <p:grpSpPr>
        <a:xfrm>
          <a:off x="0" y="0"/>
          <a:ext cx="0" cy="0"/>
          <a:chOff x="0" y="0"/>
          <a:chExt cx="0" cy="0"/>
        </a:xfrm>
      </p:grpSpPr>
      <p:sp>
        <p:nvSpPr>
          <p:cNvPr id="1824" name="Google Shape;1824;p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5" name="Google Shape;1825;p2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1"/>
        <p:cNvGrpSpPr/>
        <p:nvPr/>
      </p:nvGrpSpPr>
      <p:grpSpPr>
        <a:xfrm>
          <a:off x="0" y="0"/>
          <a:ext cx="0" cy="0"/>
          <a:chOff x="0" y="0"/>
          <a:chExt cx="0" cy="0"/>
        </a:xfrm>
      </p:grpSpPr>
      <p:sp>
        <p:nvSpPr>
          <p:cNvPr id="1842" name="Google Shape;1842;g2eb98e91c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3" name="Google Shape;1843;g2eb98e91c4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7"/>
        <p:cNvGrpSpPr/>
        <p:nvPr/>
      </p:nvGrpSpPr>
      <p:grpSpPr>
        <a:xfrm>
          <a:off x="0" y="0"/>
          <a:ext cx="0" cy="0"/>
          <a:chOff x="0" y="0"/>
          <a:chExt cx="0" cy="0"/>
        </a:xfrm>
      </p:grpSpPr>
      <p:sp>
        <p:nvSpPr>
          <p:cNvPr id="1858" name="Google Shape;1858;g2eb89e0dec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9" name="Google Shape;1859;g2eb89e0dec4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g2eb89e0dec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5" name="Google Shape;1875;g2eb89e0dec4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4"/>
        <p:cNvGrpSpPr/>
        <p:nvPr/>
      </p:nvGrpSpPr>
      <p:grpSpPr>
        <a:xfrm>
          <a:off x="0" y="0"/>
          <a:ext cx="0" cy="0"/>
          <a:chOff x="0" y="0"/>
          <a:chExt cx="0" cy="0"/>
        </a:xfrm>
      </p:grpSpPr>
      <p:sp>
        <p:nvSpPr>
          <p:cNvPr id="1925" name="Google Shape;1925;g21576fe10e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6" name="Google Shape;1926;g21576fe10e9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BC727-F41F-AC83-1996-4FBC15737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FBD07-BD92-76D4-71A7-8E2D32F4FAE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FEF3AA1-42D0-F64F-AEE1-FD3A86ADA3A0}"/>
              </a:ext>
            </a:extLst>
          </p:cNvPr>
          <p:cNvSpPr>
            <a:spLocks noGrp="1"/>
          </p:cNvSpPr>
          <p:nvPr>
            <p:ph type="body" idx="1"/>
          </p:nvPr>
        </p:nvSpPr>
        <p:spPr/>
        <p:txBody>
          <a:bodyPr/>
          <a:lstStyle/>
          <a:p>
            <a:pPr marL="158750" indent="0">
              <a:buNone/>
            </a:pPr>
            <a:endParaRPr lang="pl-PL" dirty="0"/>
          </a:p>
        </p:txBody>
      </p:sp>
      <p:sp>
        <p:nvSpPr>
          <p:cNvPr id="4" name="Slide Number Placeholder 3">
            <a:extLst>
              <a:ext uri="{FF2B5EF4-FFF2-40B4-BE49-F238E27FC236}">
                <a16:creationId xmlns:a16="http://schemas.microsoft.com/office/drawing/2014/main" id="{932DC502-D0DD-888E-F59B-E3F4C170AAD8}"/>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05777F9-DB9E-4CCA-BD92-D592AA99F63F}" type="slidenum">
              <a:rPr kumimoji="0" lang="pl-P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lang="pl-P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29949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0"/>
        <p:cNvGrpSpPr/>
        <p:nvPr/>
      </p:nvGrpSpPr>
      <p:grpSpPr>
        <a:xfrm>
          <a:off x="0" y="0"/>
          <a:ext cx="0" cy="0"/>
          <a:chOff x="0" y="0"/>
          <a:chExt cx="0" cy="0"/>
        </a:xfrm>
      </p:grpSpPr>
      <p:sp>
        <p:nvSpPr>
          <p:cNvPr id="1941" name="Google Shape;1941;p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2" name="Google Shape;1942;p2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6"/>
        <p:cNvGrpSpPr/>
        <p:nvPr/>
      </p:nvGrpSpPr>
      <p:grpSpPr>
        <a:xfrm>
          <a:off x="0" y="0"/>
          <a:ext cx="0" cy="0"/>
          <a:chOff x="0" y="0"/>
          <a:chExt cx="0" cy="0"/>
        </a:xfrm>
      </p:grpSpPr>
      <p:sp>
        <p:nvSpPr>
          <p:cNvPr id="1957" name="Google Shape;1957;g21576fe10e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8" name="Google Shape;1958;g21576fe10e9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2427E3A-F260-8C84-E851-240E3D405FBC}"/>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468710BC-E912-BA47-3943-D4DA74010B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28B7D751-33C6-43DC-93AF-C0BC4EDA26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9501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035E13D-9DF2-2045-A21B-79C0A3B38A4B}"/>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AB6EFFD1-3AAC-9DB7-FEFC-0039BDC40F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a:extLst>
              <a:ext uri="{FF2B5EF4-FFF2-40B4-BE49-F238E27FC236}">
                <a16:creationId xmlns:a16="http://schemas.microsoft.com/office/drawing/2014/main" id="{A90ACDAB-0B68-F146-23CD-793EF79769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347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4E29A3-DF10-7F4F-9A91-BD376E287EB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BD76B288-DEC0-D89B-F6A2-5CBE54EB70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1ACE5D34-EE4D-C79D-43F3-DA6944E74DB6}"/>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ECA8260D-D028-AA50-0611-BD651CA7BF7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0BDA8B5-5779-B82A-9923-31B45DC87FA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099900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EB4AC49-5DFD-B4CD-0DAD-4FE653432DD1}"/>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908E83F-9247-45B8-80C9-6909C98634B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5DA87BB-148C-7A9C-BDEE-CAF399A78DF1}"/>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99FBD96D-12E5-8F19-D961-3C3B6C84CC6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A0FD7C7-3D15-4ED2-1DF9-221FD756F583}"/>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75562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CBB21D-6B74-6FE9-1714-4D7EFB607C2F}"/>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CDE79C2-0097-6536-7C86-31C5FBA63F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DD457CC9-E01D-98FD-405C-95612ECD2552}"/>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6F8069FF-DFA8-1393-DB22-75D0CE34EE2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9A4D313-AEEA-DF3F-BBE2-60E7EE24889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81911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42B924-A1C7-53C7-2CAE-1E598793D7D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01FC1A9-38D9-B7BA-28CB-B6B6F7CDE057}"/>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3DEBFD4B-4212-D023-C510-31D11269AE22}"/>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69473935-991D-1CDA-9FC0-8DAA8B65F5B4}"/>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6" name="Symbol zastępczy stopki 5">
            <a:extLst>
              <a:ext uri="{FF2B5EF4-FFF2-40B4-BE49-F238E27FC236}">
                <a16:creationId xmlns:a16="http://schemas.microsoft.com/office/drawing/2014/main" id="{2AE99DB0-BF40-3712-00F8-A3FA2B56012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356539C-2C77-465E-A846-FD4281B08D5C}"/>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30581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69038C-BD74-FB8B-6EA5-312D985D6297}"/>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11622237-EE68-262C-F178-90EA8205D4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6547DF5-0559-96FA-89AD-8C3DE055DB6E}"/>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5F869BBA-FE1C-663B-683D-E5F960342A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C48ADF1E-7C3F-BE9F-118C-EBFCF0C00BE6}"/>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98233C5-7B57-CA69-AD01-97D9BAE8E205}"/>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8" name="Symbol zastępczy stopki 7">
            <a:extLst>
              <a:ext uri="{FF2B5EF4-FFF2-40B4-BE49-F238E27FC236}">
                <a16:creationId xmlns:a16="http://schemas.microsoft.com/office/drawing/2014/main" id="{ABF703C1-A714-32A3-D301-915BDDDEBC95}"/>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4173546D-5129-1A37-533F-89F1A8EF6406}"/>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03354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6A9C9C7-A484-3A9A-FF3B-FBF036AA1198}"/>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32FBB71-3336-22AE-EE41-B32CAFB8B1DF}"/>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4" name="Symbol zastępczy stopki 3">
            <a:extLst>
              <a:ext uri="{FF2B5EF4-FFF2-40B4-BE49-F238E27FC236}">
                <a16:creationId xmlns:a16="http://schemas.microsoft.com/office/drawing/2014/main" id="{5E53C10C-ABAD-32C7-09A7-4E65940559F2}"/>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76A6AE3B-EA8B-6FD1-5BB8-48DC94DEE5A9}"/>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44945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4464AA-C72B-2195-33C2-88DC0E962552}"/>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3" name="Symbol zastępczy stopki 2">
            <a:extLst>
              <a:ext uri="{FF2B5EF4-FFF2-40B4-BE49-F238E27FC236}">
                <a16:creationId xmlns:a16="http://schemas.microsoft.com/office/drawing/2014/main" id="{35E34297-EF81-A6B4-7F24-BDEDAB37CD72}"/>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68882FCB-1DDB-82C4-9ADE-18B10304FF9E}"/>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298864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917F4B-9050-438E-486F-CCA2EFEFDEA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7ECA9906-A8B7-7B02-0664-C8C1AD4AD8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90666E33-3C2D-37BE-6529-4516A05F1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3E9199C3-AFC3-E0F7-6B94-660785E7CF0F}"/>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6" name="Symbol zastępczy stopki 5">
            <a:extLst>
              <a:ext uri="{FF2B5EF4-FFF2-40B4-BE49-F238E27FC236}">
                <a16:creationId xmlns:a16="http://schemas.microsoft.com/office/drawing/2014/main" id="{8CF6F9FF-1053-4700-F2C4-75FDB986F930}"/>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78002BC-331A-5444-2BB4-3A0453583740}"/>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2987408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EFE4BD-715F-A01A-8EC9-68A6604A4433}"/>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6A1FFE69-87B2-556C-36C9-33798E96F7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B068E24-CFE7-F33E-5751-E19A30548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09B7CAAE-0427-0A3B-41AC-E65E806A14D4}"/>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6" name="Symbol zastępczy stopki 5">
            <a:extLst>
              <a:ext uri="{FF2B5EF4-FFF2-40B4-BE49-F238E27FC236}">
                <a16:creationId xmlns:a16="http://schemas.microsoft.com/office/drawing/2014/main" id="{943B11BB-0B32-ED34-C4F8-3C4DF132E3C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4145925-D1C5-7577-DE25-219515E65C82}"/>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3459371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A176CBF-E245-CFAA-C091-245405F32E2B}"/>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1552454-4C25-234F-57DF-9C5D489CB90F}"/>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63EFB1-C5A1-5612-E640-FF22FD2AFDA3}"/>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7DB0B995-E827-4E69-F82E-0B65032FA04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08F2BC7-99B6-D9E4-0352-9FE99FC55C39}"/>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974023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2A283770-83D5-83AC-9342-9930991076DF}"/>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DCBFFF9-DA37-8167-B4FF-B495170D11C0}"/>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0132E05-E1CF-3329-F423-D6B504B39475}"/>
              </a:ext>
            </a:extLst>
          </p:cNvPr>
          <p:cNvSpPr>
            <a:spLocks noGrp="1"/>
          </p:cNvSpPr>
          <p:nvPr>
            <p:ph type="dt" sz="half" idx="10"/>
          </p:nvPr>
        </p:nvSpPr>
        <p:spPr/>
        <p:txBody>
          <a:body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48D4526E-DCCB-56A4-FD25-51DD7B1BFBA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E4DA440-86BD-C5CE-052D-1BF1793E671B}"/>
              </a:ext>
            </a:extLst>
          </p:cNvPr>
          <p:cNvSpPr>
            <a:spLocks noGrp="1"/>
          </p:cNvSpPr>
          <p:nvPr>
            <p:ph type="sldNum" sz="quarter" idx="12"/>
          </p:nvPr>
        </p:nvSpPr>
        <p:spPr/>
        <p:txBody>
          <a:bodyPr/>
          <a:lstStyle/>
          <a:p>
            <a:fld id="{7C379EC4-5F86-884D-9E6A-CD34468E9DA9}" type="slidenum">
              <a:rPr lang="pl-PL" smtClean="0"/>
              <a:t>‹#›</a:t>
            </a:fld>
            <a:endParaRPr lang="pl-PL"/>
          </a:p>
        </p:txBody>
      </p:sp>
    </p:spTree>
    <p:extLst>
      <p:ext uri="{BB962C8B-B14F-4D97-AF65-F5344CB8AC3E}">
        <p14:creationId xmlns:p14="http://schemas.microsoft.com/office/powerpoint/2010/main" val="1398040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17"/>
        <p:cNvGrpSpPr/>
        <p:nvPr/>
      </p:nvGrpSpPr>
      <p:grpSpPr>
        <a:xfrm>
          <a:off x="0" y="0"/>
          <a:ext cx="0" cy="0"/>
          <a:chOff x="0" y="0"/>
          <a:chExt cx="0" cy="0"/>
        </a:xfrm>
      </p:grpSpPr>
      <p:sp>
        <p:nvSpPr>
          <p:cNvPr id="18" name="Google Shape;18;p63"/>
          <p:cNvSpPr>
            <a:spLocks noGrp="1"/>
          </p:cNvSpPr>
          <p:nvPr>
            <p:ph type="pic" idx="2"/>
          </p:nvPr>
        </p:nvSpPr>
        <p:spPr>
          <a:xfrm>
            <a:off x="0" y="2"/>
            <a:ext cx="12192000" cy="6857998"/>
          </a:xfrm>
          <a:prstGeom prst="rect">
            <a:avLst/>
          </a:prstGeom>
          <a:solidFill>
            <a:schemeClr val="lt1"/>
          </a:solidFill>
          <a:ln>
            <a:noFill/>
          </a:ln>
        </p:spPr>
      </p:sp>
      <p:sp>
        <p:nvSpPr>
          <p:cNvPr id="19" name="Google Shape;19;p63"/>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3"/>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75523376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ytuł i zawartość" type="obj">
  <p:cSld name="Tytuł i zawartość">
    <p:spTree>
      <p:nvGrpSpPr>
        <p:cNvPr id="1" name="Shape 11"/>
        <p:cNvGrpSpPr/>
        <p:nvPr/>
      </p:nvGrpSpPr>
      <p:grpSpPr>
        <a:xfrm>
          <a:off x="0" y="0"/>
          <a:ext cx="0" cy="0"/>
          <a:chOff x="0" y="0"/>
          <a:chExt cx="0" cy="0"/>
        </a:xfrm>
      </p:grpSpPr>
      <p:sp>
        <p:nvSpPr>
          <p:cNvPr id="12" name="Google Shape;12;p2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4" name="Google Shape;14;p2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a:lvl1pPr>
            <a:lvl2pPr marL="0" marR="0" lvl="1" indent="0" algn="r">
              <a:lnSpc>
                <a:spcPct val="100000"/>
              </a:lnSpc>
              <a:spcBef>
                <a:spcPts val="0"/>
              </a:spcBef>
              <a:spcAft>
                <a:spcPts val="0"/>
              </a:spcAft>
              <a:buClr>
                <a:srgbClr val="000000"/>
              </a:buClr>
              <a:buSzPts val="1200"/>
              <a:buFont typeface="Arial"/>
              <a:buNone/>
              <a:defRPr/>
            </a:lvl2pPr>
            <a:lvl3pPr marL="0" marR="0" lvl="2" indent="0" algn="r">
              <a:lnSpc>
                <a:spcPct val="100000"/>
              </a:lnSpc>
              <a:spcBef>
                <a:spcPts val="0"/>
              </a:spcBef>
              <a:spcAft>
                <a:spcPts val="0"/>
              </a:spcAft>
              <a:buClr>
                <a:srgbClr val="000000"/>
              </a:buClr>
              <a:buSzPts val="1200"/>
              <a:buFont typeface="Arial"/>
              <a:buNone/>
              <a:defRPr/>
            </a:lvl3pPr>
            <a:lvl4pPr marL="0" marR="0" lvl="3" indent="0" algn="r">
              <a:lnSpc>
                <a:spcPct val="100000"/>
              </a:lnSpc>
              <a:spcBef>
                <a:spcPts val="0"/>
              </a:spcBef>
              <a:spcAft>
                <a:spcPts val="0"/>
              </a:spcAft>
              <a:buClr>
                <a:srgbClr val="000000"/>
              </a:buClr>
              <a:buSzPts val="1200"/>
              <a:buFont typeface="Arial"/>
              <a:buNone/>
              <a:defRPr/>
            </a:lvl4pPr>
            <a:lvl5pPr marL="0" marR="0" lvl="4" indent="0" algn="r">
              <a:lnSpc>
                <a:spcPct val="100000"/>
              </a:lnSpc>
              <a:spcBef>
                <a:spcPts val="0"/>
              </a:spcBef>
              <a:spcAft>
                <a:spcPts val="0"/>
              </a:spcAft>
              <a:buClr>
                <a:srgbClr val="000000"/>
              </a:buClr>
              <a:buSzPts val="1200"/>
              <a:buFont typeface="Arial"/>
              <a:buNone/>
              <a:defRPr/>
            </a:lvl5pPr>
            <a:lvl6pPr marL="0" marR="0" lvl="5" indent="0" algn="r">
              <a:lnSpc>
                <a:spcPct val="100000"/>
              </a:lnSpc>
              <a:spcBef>
                <a:spcPts val="0"/>
              </a:spcBef>
              <a:spcAft>
                <a:spcPts val="0"/>
              </a:spcAft>
              <a:buClr>
                <a:srgbClr val="000000"/>
              </a:buClr>
              <a:buSzPts val="1200"/>
              <a:buFont typeface="Arial"/>
              <a:buNone/>
              <a:defRPr/>
            </a:lvl6pPr>
            <a:lvl7pPr marL="0" marR="0" lvl="6" indent="0" algn="r">
              <a:lnSpc>
                <a:spcPct val="100000"/>
              </a:lnSpc>
              <a:spcBef>
                <a:spcPts val="0"/>
              </a:spcBef>
              <a:spcAft>
                <a:spcPts val="0"/>
              </a:spcAft>
              <a:buClr>
                <a:srgbClr val="000000"/>
              </a:buClr>
              <a:buSzPts val="1200"/>
              <a:buFont typeface="Arial"/>
              <a:buNone/>
              <a:defRPr/>
            </a:lvl7pPr>
            <a:lvl8pPr marL="0" marR="0" lvl="7" indent="0" algn="r">
              <a:lnSpc>
                <a:spcPct val="100000"/>
              </a:lnSpc>
              <a:spcBef>
                <a:spcPts val="0"/>
              </a:spcBef>
              <a:spcAft>
                <a:spcPts val="0"/>
              </a:spcAft>
              <a:buClr>
                <a:srgbClr val="000000"/>
              </a:buClr>
              <a:buSzPts val="1200"/>
              <a:buFont typeface="Arial"/>
              <a:buNone/>
              <a:defRPr/>
            </a:lvl8pPr>
            <a:lvl9pPr marL="0" marR="0" lvl="8" indent="0" algn="r">
              <a:lnSpc>
                <a:spcPct val="100000"/>
              </a:lnSpc>
              <a:spcBef>
                <a:spcPts val="0"/>
              </a:spcBef>
              <a:spcAft>
                <a:spcPts val="0"/>
              </a:spcAft>
              <a:buClr>
                <a:srgbClr val="000000"/>
              </a:buClr>
              <a:buSzPts val="1200"/>
              <a:buFont typeface="Arial"/>
              <a:buNone/>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2541525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ylko tytuł">
  <p:cSld name="Tylko tytuł">
    <p:spTree>
      <p:nvGrpSpPr>
        <p:cNvPr id="1" name="Shape 17"/>
        <p:cNvGrpSpPr/>
        <p:nvPr/>
      </p:nvGrpSpPr>
      <p:grpSpPr>
        <a:xfrm>
          <a:off x="0" y="0"/>
          <a:ext cx="0" cy="0"/>
          <a:chOff x="0" y="0"/>
          <a:chExt cx="0" cy="0"/>
        </a:xfrm>
      </p:grpSpPr>
      <p:sp>
        <p:nvSpPr>
          <p:cNvPr id="18" name="Google Shape;18;p63"/>
          <p:cNvSpPr>
            <a:spLocks noGrp="1"/>
          </p:cNvSpPr>
          <p:nvPr>
            <p:ph type="pic" idx="2"/>
          </p:nvPr>
        </p:nvSpPr>
        <p:spPr>
          <a:xfrm>
            <a:off x="0" y="2"/>
            <a:ext cx="12192000" cy="6857998"/>
          </a:xfrm>
          <a:prstGeom prst="rect">
            <a:avLst/>
          </a:prstGeom>
          <a:solidFill>
            <a:schemeClr val="lt1"/>
          </a:solidFill>
          <a:ln>
            <a:noFill/>
          </a:ln>
        </p:spPr>
      </p:sp>
      <p:sp>
        <p:nvSpPr>
          <p:cNvPr id="19" name="Google Shape;19;p63"/>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3"/>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99554120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ajd tytułowy" type="title">
  <p:cSld name="Slajd tytułowy">
    <p:spTree>
      <p:nvGrpSpPr>
        <p:cNvPr id="1" name="Shape 21"/>
        <p:cNvGrpSpPr/>
        <p:nvPr/>
      </p:nvGrpSpPr>
      <p:grpSpPr>
        <a:xfrm>
          <a:off x="0" y="0"/>
          <a:ext cx="0" cy="0"/>
          <a:chOff x="0" y="0"/>
          <a:chExt cx="0" cy="0"/>
        </a:xfrm>
      </p:grpSpPr>
      <p:sp>
        <p:nvSpPr>
          <p:cNvPr id="22" name="Google Shape;22;p16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6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24502542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27"/>
        <p:cNvGrpSpPr/>
        <p:nvPr/>
      </p:nvGrpSpPr>
      <p:grpSpPr>
        <a:xfrm>
          <a:off x="0" y="0"/>
          <a:ext cx="0" cy="0"/>
          <a:chOff x="0" y="0"/>
          <a:chExt cx="0" cy="0"/>
        </a:xfrm>
      </p:grpSpPr>
      <p:sp>
        <p:nvSpPr>
          <p:cNvPr id="28" name="Google Shape;28;p160"/>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60"/>
          <p:cNvSpPr txBox="1">
            <a:spLocks noGrp="1"/>
          </p:cNvSpPr>
          <p:nvPr>
            <p:ph type="body" idx="1"/>
          </p:nvPr>
        </p:nvSpPr>
        <p:spPr>
          <a:xfrm>
            <a:off x="493985" y="1690688"/>
            <a:ext cx="3894081" cy="461249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0" name="Google Shape;30;p160"/>
          <p:cNvSpPr>
            <a:spLocks noGrp="1"/>
          </p:cNvSpPr>
          <p:nvPr>
            <p:ph type="pic" idx="2"/>
          </p:nvPr>
        </p:nvSpPr>
        <p:spPr>
          <a:xfrm>
            <a:off x="4758955" y="1690686"/>
            <a:ext cx="2093788" cy="2518706"/>
          </a:xfrm>
          <a:prstGeom prst="rect">
            <a:avLst/>
          </a:prstGeom>
          <a:noFill/>
          <a:ln>
            <a:noFill/>
          </a:ln>
        </p:spPr>
      </p:sp>
      <p:sp>
        <p:nvSpPr>
          <p:cNvPr id="31" name="Google Shape;31;p160"/>
          <p:cNvSpPr/>
          <p:nvPr/>
        </p:nvSpPr>
        <p:spPr>
          <a:xfrm>
            <a:off x="4758956" y="4209394"/>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2" name="Google Shape;32;p160"/>
          <p:cNvSpPr txBox="1">
            <a:spLocks noGrp="1"/>
          </p:cNvSpPr>
          <p:nvPr>
            <p:ph type="body" idx="3"/>
          </p:nvPr>
        </p:nvSpPr>
        <p:spPr>
          <a:xfrm>
            <a:off x="4758956" y="4209393"/>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3" name="Google Shape;33;p160"/>
          <p:cNvSpPr>
            <a:spLocks noGrp="1"/>
          </p:cNvSpPr>
          <p:nvPr>
            <p:ph type="pic" idx="4"/>
          </p:nvPr>
        </p:nvSpPr>
        <p:spPr>
          <a:xfrm>
            <a:off x="7223631" y="1690685"/>
            <a:ext cx="2093788" cy="2518706"/>
          </a:xfrm>
          <a:prstGeom prst="rect">
            <a:avLst/>
          </a:prstGeom>
          <a:noFill/>
          <a:ln>
            <a:noFill/>
          </a:ln>
        </p:spPr>
      </p:sp>
      <p:sp>
        <p:nvSpPr>
          <p:cNvPr id="34" name="Google Shape;34;p160"/>
          <p:cNvSpPr/>
          <p:nvPr/>
        </p:nvSpPr>
        <p:spPr>
          <a:xfrm>
            <a:off x="7223632" y="4209393"/>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5" name="Google Shape;35;p160"/>
          <p:cNvSpPr txBox="1">
            <a:spLocks noGrp="1"/>
          </p:cNvSpPr>
          <p:nvPr>
            <p:ph type="body" idx="5"/>
          </p:nvPr>
        </p:nvSpPr>
        <p:spPr>
          <a:xfrm>
            <a:off x="7223632" y="4209392"/>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 name="Google Shape;36;p160"/>
          <p:cNvSpPr>
            <a:spLocks noGrp="1"/>
          </p:cNvSpPr>
          <p:nvPr>
            <p:ph type="pic" idx="6"/>
          </p:nvPr>
        </p:nvSpPr>
        <p:spPr>
          <a:xfrm>
            <a:off x="9688307" y="1690684"/>
            <a:ext cx="2093788" cy="2518706"/>
          </a:xfrm>
          <a:prstGeom prst="rect">
            <a:avLst/>
          </a:prstGeom>
          <a:noFill/>
          <a:ln>
            <a:noFill/>
          </a:ln>
        </p:spPr>
      </p:sp>
      <p:sp>
        <p:nvSpPr>
          <p:cNvPr id="37" name="Google Shape;37;p160"/>
          <p:cNvSpPr/>
          <p:nvPr/>
        </p:nvSpPr>
        <p:spPr>
          <a:xfrm>
            <a:off x="9688308" y="420939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 name="Google Shape;38;p160"/>
          <p:cNvSpPr txBox="1">
            <a:spLocks noGrp="1"/>
          </p:cNvSpPr>
          <p:nvPr>
            <p:ph type="body" idx="7"/>
          </p:nvPr>
        </p:nvSpPr>
        <p:spPr>
          <a:xfrm>
            <a:off x="9688308" y="4209391"/>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89353143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9"/>
        <p:cNvGrpSpPr/>
        <p:nvPr/>
      </p:nvGrpSpPr>
      <p:grpSpPr>
        <a:xfrm>
          <a:off x="0" y="0"/>
          <a:ext cx="0" cy="0"/>
          <a:chOff x="0" y="0"/>
          <a:chExt cx="0" cy="0"/>
        </a:xfrm>
      </p:grpSpPr>
      <p:sp>
        <p:nvSpPr>
          <p:cNvPr id="40" name="Google Shape;40;p161"/>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1"/>
          <p:cNvSpPr/>
          <p:nvPr/>
        </p:nvSpPr>
        <p:spPr>
          <a:xfrm>
            <a:off x="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 name="Google Shape;42;p161"/>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161"/>
          <p:cNvSpPr/>
          <p:nvPr/>
        </p:nvSpPr>
        <p:spPr>
          <a:xfrm>
            <a:off x="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4" name="Google Shape;44;p161"/>
          <p:cNvSpPr txBox="1">
            <a:spLocks noGrp="1"/>
          </p:cNvSpPr>
          <p:nvPr>
            <p:ph type="body" idx="2"/>
          </p:nvPr>
        </p:nvSpPr>
        <p:spPr>
          <a:xfrm>
            <a:off x="0"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5" name="Google Shape;45;p161"/>
          <p:cNvSpPr/>
          <p:nvPr/>
        </p:nvSpPr>
        <p:spPr>
          <a:xfrm>
            <a:off x="3044811"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 name="Google Shape;46;p161"/>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7" name="Google Shape;47;p161"/>
          <p:cNvSpPr/>
          <p:nvPr/>
        </p:nvSpPr>
        <p:spPr>
          <a:xfrm>
            <a:off x="6089622"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 name="Google Shape;48;p161"/>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161"/>
          <p:cNvSpPr/>
          <p:nvPr/>
        </p:nvSpPr>
        <p:spPr>
          <a:xfrm>
            <a:off x="912687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 name="Google Shape;50;p161"/>
          <p:cNvSpPr txBox="1">
            <a:spLocks noGrp="1"/>
          </p:cNvSpPr>
          <p:nvPr>
            <p:ph type="body" idx="5"/>
          </p:nvPr>
        </p:nvSpPr>
        <p:spPr>
          <a:xfrm>
            <a:off x="9159943" y="4267874"/>
            <a:ext cx="3032057"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161"/>
          <p:cNvSpPr/>
          <p:nvPr/>
        </p:nvSpPr>
        <p:spPr>
          <a:xfrm>
            <a:off x="3040680"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 name="Google Shape;52;p161"/>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3" name="Google Shape;53;p161"/>
          <p:cNvSpPr/>
          <p:nvPr/>
        </p:nvSpPr>
        <p:spPr>
          <a:xfrm>
            <a:off x="608549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 name="Google Shape;54;p161"/>
          <p:cNvSpPr txBox="1">
            <a:spLocks noGrp="1"/>
          </p:cNvSpPr>
          <p:nvPr>
            <p:ph type="body" idx="7"/>
          </p:nvPr>
        </p:nvSpPr>
        <p:spPr>
          <a:xfrm>
            <a:off x="6098246"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161"/>
          <p:cNvSpPr/>
          <p:nvPr/>
        </p:nvSpPr>
        <p:spPr>
          <a:xfrm>
            <a:off x="9143059"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 name="Google Shape;56;p161"/>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5310423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57"/>
        <p:cNvGrpSpPr/>
        <p:nvPr/>
      </p:nvGrpSpPr>
      <p:grpSpPr>
        <a:xfrm>
          <a:off x="0" y="0"/>
          <a:ext cx="0" cy="0"/>
          <a:chOff x="0" y="0"/>
          <a:chExt cx="0" cy="0"/>
        </a:xfrm>
      </p:grpSpPr>
      <p:sp>
        <p:nvSpPr>
          <p:cNvPr id="58" name="Google Shape;58;p162"/>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62"/>
          <p:cNvSpPr/>
          <p:nvPr/>
        </p:nvSpPr>
        <p:spPr>
          <a:xfrm>
            <a:off x="0"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 name="Google Shape;60;p162"/>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62"/>
          <p:cNvSpPr/>
          <p:nvPr/>
        </p:nvSpPr>
        <p:spPr>
          <a:xfrm>
            <a:off x="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 name="Google Shape;62;p162"/>
          <p:cNvSpPr txBox="1">
            <a:spLocks noGrp="1"/>
          </p:cNvSpPr>
          <p:nvPr>
            <p:ph type="body" idx="2"/>
          </p:nvPr>
        </p:nvSpPr>
        <p:spPr>
          <a:xfrm>
            <a:off x="0"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62"/>
          <p:cNvSpPr/>
          <p:nvPr/>
        </p:nvSpPr>
        <p:spPr>
          <a:xfrm>
            <a:off x="3044811"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4" name="Google Shape;64;p162"/>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62"/>
          <p:cNvSpPr/>
          <p:nvPr/>
        </p:nvSpPr>
        <p:spPr>
          <a:xfrm>
            <a:off x="6089622"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 name="Google Shape;66;p162"/>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62"/>
          <p:cNvSpPr/>
          <p:nvPr/>
        </p:nvSpPr>
        <p:spPr>
          <a:xfrm>
            <a:off x="9134998"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 name="Google Shape;68;p162"/>
          <p:cNvSpPr txBox="1">
            <a:spLocks noGrp="1"/>
          </p:cNvSpPr>
          <p:nvPr>
            <p:ph type="body" idx="5"/>
          </p:nvPr>
        </p:nvSpPr>
        <p:spPr>
          <a:xfrm>
            <a:off x="9147189"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162"/>
          <p:cNvSpPr/>
          <p:nvPr/>
        </p:nvSpPr>
        <p:spPr>
          <a:xfrm>
            <a:off x="3040680"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0" name="Google Shape;70;p162"/>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162"/>
          <p:cNvSpPr/>
          <p:nvPr/>
        </p:nvSpPr>
        <p:spPr>
          <a:xfrm>
            <a:off x="608549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2" name="Google Shape;72;p162"/>
          <p:cNvSpPr txBox="1">
            <a:spLocks noGrp="1"/>
          </p:cNvSpPr>
          <p:nvPr>
            <p:ph type="body" idx="7"/>
          </p:nvPr>
        </p:nvSpPr>
        <p:spPr>
          <a:xfrm>
            <a:off x="6098246"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162"/>
          <p:cNvSpPr/>
          <p:nvPr/>
        </p:nvSpPr>
        <p:spPr>
          <a:xfrm>
            <a:off x="9143059"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4" name="Google Shape;74;p162"/>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45947834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ylko tytuł">
  <p:cSld name="1_Tylko tytuł">
    <p:bg>
      <p:bgPr>
        <a:solidFill>
          <a:srgbClr val="FF003C"/>
        </a:solidFill>
        <a:effectLst/>
      </p:bgPr>
    </p:bg>
    <p:spTree>
      <p:nvGrpSpPr>
        <p:cNvPr id="1" name="Shape 75"/>
        <p:cNvGrpSpPr/>
        <p:nvPr/>
      </p:nvGrpSpPr>
      <p:grpSpPr>
        <a:xfrm>
          <a:off x="0" y="0"/>
          <a:ext cx="0" cy="0"/>
          <a:chOff x="0" y="0"/>
          <a:chExt cx="0" cy="0"/>
        </a:xfrm>
      </p:grpSpPr>
      <p:sp>
        <p:nvSpPr>
          <p:cNvPr id="76" name="Google Shape;76;p163"/>
          <p:cNvSpPr txBox="1">
            <a:spLocks noGrp="1"/>
          </p:cNvSpPr>
          <p:nvPr>
            <p:ph type="title"/>
          </p:nvPr>
        </p:nvSpPr>
        <p:spPr>
          <a:xfrm>
            <a:off x="493985" y="365125"/>
            <a:ext cx="8912773" cy="265134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7" name="Google Shape;77;p16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3296126"/>
            <a:ext cx="12192000" cy="3062253"/>
          </a:xfrm>
          <a:prstGeom prst="rect">
            <a:avLst/>
          </a:prstGeom>
          <a:noFill/>
          <a:ln>
            <a:noFill/>
          </a:ln>
        </p:spPr>
      </p:pic>
    </p:spTree>
    <p:extLst>
      <p:ext uri="{BB962C8B-B14F-4D97-AF65-F5344CB8AC3E}">
        <p14:creationId xmlns:p14="http://schemas.microsoft.com/office/powerpoint/2010/main" val="60489502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agłówek sekcji" type="secHead">
  <p:cSld name="Nagłówek sekcji">
    <p:spTree>
      <p:nvGrpSpPr>
        <p:cNvPr id="1" name="Shape 78"/>
        <p:cNvGrpSpPr/>
        <p:nvPr/>
      </p:nvGrpSpPr>
      <p:grpSpPr>
        <a:xfrm>
          <a:off x="0" y="0"/>
          <a:ext cx="0" cy="0"/>
          <a:chOff x="0" y="0"/>
          <a:chExt cx="0" cy="0"/>
        </a:xfrm>
      </p:grpSpPr>
      <p:sp>
        <p:nvSpPr>
          <p:cNvPr id="79" name="Google Shape;79;p16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6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1" name="Google Shape;81;p1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404040786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wa elementy zawartości" type="twoObj">
  <p:cSld name="Dwa elementy zawartości">
    <p:spTree>
      <p:nvGrpSpPr>
        <p:cNvPr id="1" name="Shape 84"/>
        <p:cNvGrpSpPr/>
        <p:nvPr/>
      </p:nvGrpSpPr>
      <p:grpSpPr>
        <a:xfrm>
          <a:off x="0" y="0"/>
          <a:ext cx="0" cy="0"/>
          <a:chOff x="0" y="0"/>
          <a:chExt cx="0" cy="0"/>
        </a:xfrm>
      </p:grpSpPr>
      <p:sp>
        <p:nvSpPr>
          <p:cNvPr id="85" name="Google Shape;85;p1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6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6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35517161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orównanie" type="twoTxTwoObj">
  <p:cSld name="Porównanie">
    <p:spTree>
      <p:nvGrpSpPr>
        <p:cNvPr id="1" name="Shape 91"/>
        <p:cNvGrpSpPr/>
        <p:nvPr/>
      </p:nvGrpSpPr>
      <p:grpSpPr>
        <a:xfrm>
          <a:off x="0" y="0"/>
          <a:ext cx="0" cy="0"/>
          <a:chOff x="0" y="0"/>
          <a:chExt cx="0" cy="0"/>
        </a:xfrm>
      </p:grpSpPr>
      <p:sp>
        <p:nvSpPr>
          <p:cNvPr id="92" name="Google Shape;92;p16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6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4" name="Google Shape;94;p16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6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6" name="Google Shape;96;p16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1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11386931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Zawartość z podpisem" type="objTx">
  <p:cSld name="Zawartość z podpisem">
    <p:spTree>
      <p:nvGrpSpPr>
        <p:cNvPr id="1" name="Shape 100"/>
        <p:cNvGrpSpPr/>
        <p:nvPr/>
      </p:nvGrpSpPr>
      <p:grpSpPr>
        <a:xfrm>
          <a:off x="0" y="0"/>
          <a:ext cx="0" cy="0"/>
          <a:chOff x="0" y="0"/>
          <a:chExt cx="0" cy="0"/>
        </a:xfrm>
      </p:grpSpPr>
      <p:sp>
        <p:nvSpPr>
          <p:cNvPr id="101" name="Google Shape;101;p1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6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3" name="Google Shape;103;p16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 name="Google Shape;104;p1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15868668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braz z podpisem" type="picTx">
  <p:cSld name="Obraz z podpisem">
    <p:spTree>
      <p:nvGrpSpPr>
        <p:cNvPr id="1" name="Shape 107"/>
        <p:cNvGrpSpPr/>
        <p:nvPr/>
      </p:nvGrpSpPr>
      <p:grpSpPr>
        <a:xfrm>
          <a:off x="0" y="0"/>
          <a:ext cx="0" cy="0"/>
          <a:chOff x="0" y="0"/>
          <a:chExt cx="0" cy="0"/>
        </a:xfrm>
      </p:grpSpPr>
      <p:sp>
        <p:nvSpPr>
          <p:cNvPr id="108" name="Google Shape;108;p1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69"/>
          <p:cNvSpPr>
            <a:spLocks noGrp="1"/>
          </p:cNvSpPr>
          <p:nvPr>
            <p:ph type="pic" idx="2"/>
          </p:nvPr>
        </p:nvSpPr>
        <p:spPr>
          <a:xfrm>
            <a:off x="5183188" y="987425"/>
            <a:ext cx="6172200" cy="4873625"/>
          </a:xfrm>
          <a:prstGeom prst="rect">
            <a:avLst/>
          </a:prstGeom>
          <a:noFill/>
          <a:ln>
            <a:noFill/>
          </a:ln>
        </p:spPr>
      </p:sp>
      <p:sp>
        <p:nvSpPr>
          <p:cNvPr id="110" name="Google Shape;110;p1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1" name="Google Shape;111;p1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00445728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ytuł i tekst pionowy" type="vertTx">
  <p:cSld name="Tytuł i tekst pionowy">
    <p:spTree>
      <p:nvGrpSpPr>
        <p:cNvPr id="1" name="Shape 114"/>
        <p:cNvGrpSpPr/>
        <p:nvPr/>
      </p:nvGrpSpPr>
      <p:grpSpPr>
        <a:xfrm>
          <a:off x="0" y="0"/>
          <a:ext cx="0" cy="0"/>
          <a:chOff x="0" y="0"/>
          <a:chExt cx="0" cy="0"/>
        </a:xfrm>
      </p:grpSpPr>
      <p:sp>
        <p:nvSpPr>
          <p:cNvPr id="115" name="Google Shape;115;p1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7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1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93052809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ytuł pionowy i tekst" type="vertTitleAndTx">
  <p:cSld name="Tytuł pionowy i tekst">
    <p:spTree>
      <p:nvGrpSpPr>
        <p:cNvPr id="1" name="Shape 120"/>
        <p:cNvGrpSpPr/>
        <p:nvPr/>
      </p:nvGrpSpPr>
      <p:grpSpPr>
        <a:xfrm>
          <a:off x="0" y="0"/>
          <a:ext cx="0" cy="0"/>
          <a:chOff x="0" y="0"/>
          <a:chExt cx="0" cy="0"/>
        </a:xfrm>
      </p:grpSpPr>
      <p:sp>
        <p:nvSpPr>
          <p:cNvPr id="121" name="Google Shape;121;p17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7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1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10248277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ylko tytuł">
  <p:cSld name="Tylko tytuł">
    <p:spTree>
      <p:nvGrpSpPr>
        <p:cNvPr id="1" name="Shape 353"/>
        <p:cNvGrpSpPr/>
        <p:nvPr/>
      </p:nvGrpSpPr>
      <p:grpSpPr>
        <a:xfrm>
          <a:off x="0" y="0"/>
          <a:ext cx="0" cy="0"/>
          <a:chOff x="0" y="0"/>
          <a:chExt cx="0" cy="0"/>
        </a:xfrm>
      </p:grpSpPr>
      <p:sp>
        <p:nvSpPr>
          <p:cNvPr id="354" name="Google Shape;354;p65"/>
          <p:cNvSpPr>
            <a:spLocks noGrp="1"/>
          </p:cNvSpPr>
          <p:nvPr>
            <p:ph type="pic" idx="2"/>
          </p:nvPr>
        </p:nvSpPr>
        <p:spPr>
          <a:xfrm>
            <a:off x="0" y="2"/>
            <a:ext cx="12192000" cy="6857998"/>
          </a:xfrm>
          <a:prstGeom prst="rect">
            <a:avLst/>
          </a:prstGeom>
          <a:solidFill>
            <a:schemeClr val="lt1"/>
          </a:solidFill>
          <a:ln>
            <a:noFill/>
          </a:ln>
        </p:spPr>
      </p:sp>
      <p:sp>
        <p:nvSpPr>
          <p:cNvPr id="355" name="Google Shape;355;p65"/>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65"/>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96479037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57"/>
        <p:cNvGrpSpPr/>
        <p:nvPr/>
      </p:nvGrpSpPr>
      <p:grpSpPr>
        <a:xfrm>
          <a:off x="0" y="0"/>
          <a:ext cx="0" cy="0"/>
          <a:chOff x="0" y="0"/>
          <a:chExt cx="0" cy="0"/>
        </a:xfrm>
      </p:grpSpPr>
      <p:sp>
        <p:nvSpPr>
          <p:cNvPr id="358" name="Google Shape;358;p172"/>
          <p:cNvSpPr>
            <a:spLocks noGrp="1"/>
          </p:cNvSpPr>
          <p:nvPr>
            <p:ph type="pic" idx="2"/>
          </p:nvPr>
        </p:nvSpPr>
        <p:spPr>
          <a:xfrm>
            <a:off x="0" y="2"/>
            <a:ext cx="12192000" cy="6857998"/>
          </a:xfrm>
          <a:prstGeom prst="rect">
            <a:avLst/>
          </a:prstGeom>
          <a:solidFill>
            <a:schemeClr val="dk1"/>
          </a:solidFill>
          <a:ln>
            <a:noFill/>
          </a:ln>
        </p:spPr>
      </p:sp>
      <p:sp>
        <p:nvSpPr>
          <p:cNvPr id="359" name="Google Shape;359;p172"/>
          <p:cNvSpPr txBox="1">
            <a:spLocks noGrp="1"/>
          </p:cNvSpPr>
          <p:nvPr>
            <p:ph type="title"/>
          </p:nvPr>
        </p:nvSpPr>
        <p:spPr>
          <a:xfrm>
            <a:off x="493985" y="365125"/>
            <a:ext cx="6294089"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 name="Google Shape;360;p172"/>
          <p:cNvSpPr txBox="1">
            <a:spLocks noGrp="1"/>
          </p:cNvSpPr>
          <p:nvPr>
            <p:ph type="body" idx="1"/>
          </p:nvPr>
        </p:nvSpPr>
        <p:spPr>
          <a:xfrm>
            <a:off x="493986" y="2829261"/>
            <a:ext cx="5108029" cy="344811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2282674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61"/>
        <p:cNvGrpSpPr/>
        <p:nvPr/>
      </p:nvGrpSpPr>
      <p:grpSpPr>
        <a:xfrm>
          <a:off x="0" y="0"/>
          <a:ext cx="0" cy="0"/>
          <a:chOff x="0" y="0"/>
          <a:chExt cx="0" cy="0"/>
        </a:xfrm>
      </p:grpSpPr>
      <p:sp>
        <p:nvSpPr>
          <p:cNvPr id="362" name="Google Shape;362;p173"/>
          <p:cNvSpPr/>
          <p:nvPr/>
        </p:nvSpPr>
        <p:spPr>
          <a:xfrm>
            <a:off x="6096000" y="0"/>
            <a:ext cx="6096000" cy="685800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3" name="Google Shape;363;p173"/>
          <p:cNvSpPr txBox="1">
            <a:spLocks noGrp="1"/>
          </p:cNvSpPr>
          <p:nvPr>
            <p:ph type="title"/>
          </p:nvPr>
        </p:nvSpPr>
        <p:spPr>
          <a:xfrm>
            <a:off x="493986" y="365125"/>
            <a:ext cx="5002924"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4" name="Google Shape;364;p173"/>
          <p:cNvSpPr txBox="1">
            <a:spLocks noGrp="1"/>
          </p:cNvSpPr>
          <p:nvPr>
            <p:ph type="body" idx="1"/>
          </p:nvPr>
        </p:nvSpPr>
        <p:spPr>
          <a:xfrm>
            <a:off x="6558454"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5" name="Google Shape;365;p173"/>
          <p:cNvSpPr txBox="1">
            <a:spLocks noGrp="1"/>
          </p:cNvSpPr>
          <p:nvPr>
            <p:ph type="body" idx="2"/>
          </p:nvPr>
        </p:nvSpPr>
        <p:spPr>
          <a:xfrm>
            <a:off x="493986" y="2812683"/>
            <a:ext cx="5108029"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6" name="Google Shape;366;p173"/>
          <p:cNvSpPr>
            <a:spLocks noGrp="1"/>
          </p:cNvSpPr>
          <p:nvPr>
            <p:ph type="pic" idx="3"/>
          </p:nvPr>
        </p:nvSpPr>
        <p:spPr>
          <a:xfrm>
            <a:off x="6096000" y="2"/>
            <a:ext cx="6096000" cy="2232056"/>
          </a:xfrm>
          <a:prstGeom prst="rect">
            <a:avLst/>
          </a:prstGeom>
          <a:noFill/>
          <a:ln>
            <a:noFill/>
          </a:ln>
        </p:spPr>
      </p:sp>
    </p:spTree>
    <p:extLst>
      <p:ext uri="{BB962C8B-B14F-4D97-AF65-F5344CB8AC3E}">
        <p14:creationId xmlns:p14="http://schemas.microsoft.com/office/powerpoint/2010/main" val="149951836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67"/>
        <p:cNvGrpSpPr/>
        <p:nvPr/>
      </p:nvGrpSpPr>
      <p:grpSpPr>
        <a:xfrm>
          <a:off x="0" y="0"/>
          <a:ext cx="0" cy="0"/>
          <a:chOff x="0" y="0"/>
          <a:chExt cx="0" cy="0"/>
        </a:xfrm>
      </p:grpSpPr>
      <p:sp>
        <p:nvSpPr>
          <p:cNvPr id="368" name="Google Shape;368;p174"/>
          <p:cNvSpPr/>
          <p:nvPr/>
        </p:nvSpPr>
        <p:spPr>
          <a:xfrm>
            <a:off x="0" y="2232058"/>
            <a:ext cx="7308808" cy="4625942"/>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9" name="Google Shape;369;p174"/>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174"/>
          <p:cNvSpPr txBox="1">
            <a:spLocks noGrp="1"/>
          </p:cNvSpPr>
          <p:nvPr>
            <p:ph type="body" idx="1"/>
          </p:nvPr>
        </p:nvSpPr>
        <p:spPr>
          <a:xfrm>
            <a:off x="493986" y="2812683"/>
            <a:ext cx="6285186"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1" name="Google Shape;371;p174"/>
          <p:cNvSpPr>
            <a:spLocks noGrp="1"/>
          </p:cNvSpPr>
          <p:nvPr>
            <p:ph type="pic" idx="2"/>
          </p:nvPr>
        </p:nvSpPr>
        <p:spPr>
          <a:xfrm>
            <a:off x="7308808" y="2"/>
            <a:ext cx="4883192" cy="6857998"/>
          </a:xfrm>
          <a:prstGeom prst="rect">
            <a:avLst/>
          </a:prstGeom>
          <a:noFill/>
          <a:ln>
            <a:noFill/>
          </a:ln>
        </p:spPr>
      </p:sp>
    </p:spTree>
    <p:extLst>
      <p:ext uri="{BB962C8B-B14F-4D97-AF65-F5344CB8AC3E}">
        <p14:creationId xmlns:p14="http://schemas.microsoft.com/office/powerpoint/2010/main" val="18174303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72"/>
        <p:cNvGrpSpPr/>
        <p:nvPr/>
      </p:nvGrpSpPr>
      <p:grpSpPr>
        <a:xfrm>
          <a:off x="0" y="0"/>
          <a:ext cx="0" cy="0"/>
          <a:chOff x="0" y="0"/>
          <a:chExt cx="0" cy="0"/>
        </a:xfrm>
      </p:grpSpPr>
      <p:sp>
        <p:nvSpPr>
          <p:cNvPr id="373" name="Google Shape;373;p175"/>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4" name="Google Shape;374;p175"/>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175"/>
          <p:cNvSpPr txBox="1">
            <a:spLocks noGrp="1"/>
          </p:cNvSpPr>
          <p:nvPr>
            <p:ph type="body" idx="1"/>
          </p:nvPr>
        </p:nvSpPr>
        <p:spPr>
          <a:xfrm>
            <a:off x="493986" y="2812683"/>
            <a:ext cx="6232635"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6" name="Google Shape;376;p175"/>
          <p:cNvSpPr>
            <a:spLocks noGrp="1"/>
          </p:cNvSpPr>
          <p:nvPr>
            <p:ph type="pic" idx="2"/>
          </p:nvPr>
        </p:nvSpPr>
        <p:spPr>
          <a:xfrm>
            <a:off x="7308808" y="2812683"/>
            <a:ext cx="4397054" cy="3464690"/>
          </a:xfrm>
          <a:prstGeom prst="rect">
            <a:avLst/>
          </a:prstGeom>
          <a:noFill/>
          <a:ln>
            <a:noFill/>
          </a:ln>
        </p:spPr>
      </p:sp>
    </p:spTree>
    <p:extLst>
      <p:ext uri="{BB962C8B-B14F-4D97-AF65-F5344CB8AC3E}">
        <p14:creationId xmlns:p14="http://schemas.microsoft.com/office/powerpoint/2010/main" val="101922977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77"/>
        <p:cNvGrpSpPr/>
        <p:nvPr/>
      </p:nvGrpSpPr>
      <p:grpSpPr>
        <a:xfrm>
          <a:off x="0" y="0"/>
          <a:ext cx="0" cy="0"/>
          <a:chOff x="0" y="0"/>
          <a:chExt cx="0" cy="0"/>
        </a:xfrm>
      </p:grpSpPr>
      <p:sp>
        <p:nvSpPr>
          <p:cNvPr id="378" name="Google Shape;378;p176"/>
          <p:cNvSpPr/>
          <p:nvPr/>
        </p:nvSpPr>
        <p:spPr>
          <a:xfrm>
            <a:off x="0" y="0"/>
            <a:ext cx="12192000" cy="2091559"/>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p176"/>
          <p:cNvSpPr txBox="1">
            <a:spLocks noGrp="1"/>
          </p:cNvSpPr>
          <p:nvPr>
            <p:ph type="title"/>
          </p:nvPr>
        </p:nvSpPr>
        <p:spPr>
          <a:xfrm>
            <a:off x="493986" y="365125"/>
            <a:ext cx="1121187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0" name="Google Shape;380;p176"/>
          <p:cNvSpPr txBox="1">
            <a:spLocks noGrp="1"/>
          </p:cNvSpPr>
          <p:nvPr>
            <p:ph type="body" idx="1"/>
          </p:nvPr>
        </p:nvSpPr>
        <p:spPr>
          <a:xfrm>
            <a:off x="493986" y="2812683"/>
            <a:ext cx="4389207" cy="346469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81" name="Google Shape;381;p176"/>
          <p:cNvSpPr>
            <a:spLocks noGrp="1"/>
          </p:cNvSpPr>
          <p:nvPr>
            <p:ph type="pic" idx="2"/>
          </p:nvPr>
        </p:nvSpPr>
        <p:spPr>
          <a:xfrm>
            <a:off x="5402317" y="2091559"/>
            <a:ext cx="6789683" cy="4766440"/>
          </a:xfrm>
          <a:prstGeom prst="rect">
            <a:avLst/>
          </a:prstGeom>
          <a:noFill/>
          <a:ln>
            <a:noFill/>
          </a:ln>
        </p:spPr>
      </p:sp>
    </p:spTree>
    <p:extLst>
      <p:ext uri="{BB962C8B-B14F-4D97-AF65-F5344CB8AC3E}">
        <p14:creationId xmlns:p14="http://schemas.microsoft.com/office/powerpoint/2010/main" val="13150565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82"/>
        <p:cNvGrpSpPr/>
        <p:nvPr/>
      </p:nvGrpSpPr>
      <p:grpSpPr>
        <a:xfrm>
          <a:off x="0" y="0"/>
          <a:ext cx="0" cy="0"/>
          <a:chOff x="0" y="0"/>
          <a:chExt cx="0" cy="0"/>
        </a:xfrm>
      </p:grpSpPr>
      <p:sp>
        <p:nvSpPr>
          <p:cNvPr id="383" name="Google Shape;383;p177"/>
          <p:cNvSpPr/>
          <p:nvPr/>
        </p:nvSpPr>
        <p:spPr>
          <a:xfrm>
            <a:off x="-1" y="1690688"/>
            <a:ext cx="7724309" cy="2807740"/>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p177"/>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5" name="Google Shape;385;p177"/>
          <p:cNvSpPr txBox="1">
            <a:spLocks noGrp="1"/>
          </p:cNvSpPr>
          <p:nvPr>
            <p:ph type="body" idx="1"/>
          </p:nvPr>
        </p:nvSpPr>
        <p:spPr>
          <a:xfrm>
            <a:off x="493986" y="2280745"/>
            <a:ext cx="6285186" cy="221768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86" name="Google Shape;386;p177"/>
          <p:cNvSpPr>
            <a:spLocks noGrp="1"/>
          </p:cNvSpPr>
          <p:nvPr>
            <p:ph type="pic" idx="2"/>
          </p:nvPr>
        </p:nvSpPr>
        <p:spPr>
          <a:xfrm>
            <a:off x="7724308" y="538222"/>
            <a:ext cx="3981554" cy="5775767"/>
          </a:xfrm>
          <a:prstGeom prst="rect">
            <a:avLst/>
          </a:prstGeom>
          <a:noFill/>
          <a:ln>
            <a:noFill/>
          </a:ln>
        </p:spPr>
      </p:sp>
      <p:sp>
        <p:nvSpPr>
          <p:cNvPr id="387" name="Google Shape;387;p177"/>
          <p:cNvSpPr txBox="1">
            <a:spLocks noGrp="1"/>
          </p:cNvSpPr>
          <p:nvPr>
            <p:ph type="body" idx="3"/>
          </p:nvPr>
        </p:nvSpPr>
        <p:spPr>
          <a:xfrm>
            <a:off x="493986" y="4824248"/>
            <a:ext cx="6285186" cy="145312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60277241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88"/>
        <p:cNvGrpSpPr/>
        <p:nvPr/>
      </p:nvGrpSpPr>
      <p:grpSpPr>
        <a:xfrm>
          <a:off x="0" y="0"/>
          <a:ext cx="0" cy="0"/>
          <a:chOff x="0" y="0"/>
          <a:chExt cx="0" cy="0"/>
        </a:xfrm>
      </p:grpSpPr>
      <p:sp>
        <p:nvSpPr>
          <p:cNvPr id="389" name="Google Shape;389;p178"/>
          <p:cNvSpPr>
            <a:spLocks noGrp="1"/>
          </p:cNvSpPr>
          <p:nvPr>
            <p:ph type="pic" idx="2"/>
          </p:nvPr>
        </p:nvSpPr>
        <p:spPr>
          <a:xfrm>
            <a:off x="7308808" y="2"/>
            <a:ext cx="4883192" cy="6857998"/>
          </a:xfrm>
          <a:prstGeom prst="rect">
            <a:avLst/>
          </a:prstGeom>
          <a:noFill/>
          <a:ln>
            <a:noFill/>
          </a:ln>
        </p:spPr>
      </p:sp>
      <p:sp>
        <p:nvSpPr>
          <p:cNvPr id="390" name="Google Shape;390;p178"/>
          <p:cNvSpPr txBox="1">
            <a:spLocks noGrp="1"/>
          </p:cNvSpPr>
          <p:nvPr>
            <p:ph type="title"/>
          </p:nvPr>
        </p:nvSpPr>
        <p:spPr>
          <a:xfrm>
            <a:off x="493986" y="365125"/>
            <a:ext cx="6285186"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1" name="Google Shape;391;p178"/>
          <p:cNvSpPr txBox="1">
            <a:spLocks noGrp="1"/>
          </p:cNvSpPr>
          <p:nvPr>
            <p:ph type="body" idx="1"/>
          </p:nvPr>
        </p:nvSpPr>
        <p:spPr>
          <a:xfrm>
            <a:off x="493986" y="1690688"/>
            <a:ext cx="6285186" cy="4586686"/>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92" name="Google Shape;392;p178"/>
          <p:cNvSpPr/>
          <p:nvPr/>
        </p:nvSpPr>
        <p:spPr>
          <a:xfrm>
            <a:off x="10098212" y="476421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93" name="Google Shape;393;p178"/>
          <p:cNvSpPr txBox="1">
            <a:spLocks noGrp="1"/>
          </p:cNvSpPr>
          <p:nvPr>
            <p:ph type="body" idx="3"/>
          </p:nvPr>
        </p:nvSpPr>
        <p:spPr>
          <a:xfrm>
            <a:off x="10098212" y="4764211"/>
            <a:ext cx="2093788"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76986869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394"/>
        <p:cNvGrpSpPr/>
        <p:nvPr/>
      </p:nvGrpSpPr>
      <p:grpSpPr>
        <a:xfrm>
          <a:off x="0" y="0"/>
          <a:ext cx="0" cy="0"/>
          <a:chOff x="0" y="0"/>
          <a:chExt cx="0" cy="0"/>
        </a:xfrm>
      </p:grpSpPr>
      <p:sp>
        <p:nvSpPr>
          <p:cNvPr id="395" name="Google Shape;395;p179"/>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179"/>
          <p:cNvSpPr txBox="1">
            <a:spLocks noGrp="1"/>
          </p:cNvSpPr>
          <p:nvPr>
            <p:ph type="body" idx="1"/>
          </p:nvPr>
        </p:nvSpPr>
        <p:spPr>
          <a:xfrm>
            <a:off x="493985" y="1690688"/>
            <a:ext cx="3894081" cy="461249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3200"/>
              <a:buNone/>
              <a:defRPr sz="22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97" name="Google Shape;397;p179"/>
          <p:cNvSpPr>
            <a:spLocks noGrp="1"/>
          </p:cNvSpPr>
          <p:nvPr>
            <p:ph type="pic" idx="2"/>
          </p:nvPr>
        </p:nvSpPr>
        <p:spPr>
          <a:xfrm>
            <a:off x="4758955" y="1690686"/>
            <a:ext cx="2093788" cy="2518706"/>
          </a:xfrm>
          <a:prstGeom prst="rect">
            <a:avLst/>
          </a:prstGeom>
          <a:noFill/>
          <a:ln>
            <a:noFill/>
          </a:ln>
        </p:spPr>
      </p:sp>
      <p:sp>
        <p:nvSpPr>
          <p:cNvPr id="398" name="Google Shape;398;p179"/>
          <p:cNvSpPr/>
          <p:nvPr/>
        </p:nvSpPr>
        <p:spPr>
          <a:xfrm>
            <a:off x="4758956" y="4209394"/>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99" name="Google Shape;399;p179"/>
          <p:cNvSpPr txBox="1">
            <a:spLocks noGrp="1"/>
          </p:cNvSpPr>
          <p:nvPr>
            <p:ph type="body" idx="3"/>
          </p:nvPr>
        </p:nvSpPr>
        <p:spPr>
          <a:xfrm>
            <a:off x="4758956" y="4209393"/>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00" name="Google Shape;400;p179"/>
          <p:cNvSpPr>
            <a:spLocks noGrp="1"/>
          </p:cNvSpPr>
          <p:nvPr>
            <p:ph type="pic" idx="4"/>
          </p:nvPr>
        </p:nvSpPr>
        <p:spPr>
          <a:xfrm>
            <a:off x="7223631" y="1690685"/>
            <a:ext cx="2093788" cy="2518706"/>
          </a:xfrm>
          <a:prstGeom prst="rect">
            <a:avLst/>
          </a:prstGeom>
          <a:noFill/>
          <a:ln>
            <a:noFill/>
          </a:ln>
        </p:spPr>
      </p:sp>
      <p:sp>
        <p:nvSpPr>
          <p:cNvPr id="401" name="Google Shape;401;p179"/>
          <p:cNvSpPr/>
          <p:nvPr/>
        </p:nvSpPr>
        <p:spPr>
          <a:xfrm>
            <a:off x="7223632" y="4209393"/>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02" name="Google Shape;402;p179"/>
          <p:cNvSpPr txBox="1">
            <a:spLocks noGrp="1"/>
          </p:cNvSpPr>
          <p:nvPr>
            <p:ph type="body" idx="5"/>
          </p:nvPr>
        </p:nvSpPr>
        <p:spPr>
          <a:xfrm>
            <a:off x="7223632" y="4209392"/>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03" name="Google Shape;403;p179"/>
          <p:cNvSpPr>
            <a:spLocks noGrp="1"/>
          </p:cNvSpPr>
          <p:nvPr>
            <p:ph type="pic" idx="6"/>
          </p:nvPr>
        </p:nvSpPr>
        <p:spPr>
          <a:xfrm>
            <a:off x="9688307" y="1690684"/>
            <a:ext cx="2093788" cy="2518706"/>
          </a:xfrm>
          <a:prstGeom prst="rect">
            <a:avLst/>
          </a:prstGeom>
          <a:noFill/>
          <a:ln>
            <a:noFill/>
          </a:ln>
        </p:spPr>
      </p:sp>
      <p:sp>
        <p:nvSpPr>
          <p:cNvPr id="404" name="Google Shape;404;p179"/>
          <p:cNvSpPr/>
          <p:nvPr/>
        </p:nvSpPr>
        <p:spPr>
          <a:xfrm>
            <a:off x="9688308" y="4209392"/>
            <a:ext cx="2093788" cy="2093788"/>
          </a:xfrm>
          <a:prstGeom prst="rect">
            <a:avLst/>
          </a:prstGeom>
          <a:solidFill>
            <a:srgbClr val="FF00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05" name="Google Shape;405;p179"/>
          <p:cNvSpPr txBox="1">
            <a:spLocks noGrp="1"/>
          </p:cNvSpPr>
          <p:nvPr>
            <p:ph type="body" idx="7"/>
          </p:nvPr>
        </p:nvSpPr>
        <p:spPr>
          <a:xfrm>
            <a:off x="9688308" y="4209391"/>
            <a:ext cx="2093787" cy="2093789"/>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289699785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406"/>
        <p:cNvGrpSpPr/>
        <p:nvPr/>
      </p:nvGrpSpPr>
      <p:grpSpPr>
        <a:xfrm>
          <a:off x="0" y="0"/>
          <a:ext cx="0" cy="0"/>
          <a:chOff x="0" y="0"/>
          <a:chExt cx="0" cy="0"/>
        </a:xfrm>
      </p:grpSpPr>
      <p:sp>
        <p:nvSpPr>
          <p:cNvPr id="407" name="Google Shape;407;p180"/>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8" name="Google Shape;408;p180"/>
          <p:cNvSpPr/>
          <p:nvPr/>
        </p:nvSpPr>
        <p:spPr>
          <a:xfrm>
            <a:off x="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09" name="Google Shape;409;p180"/>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0" name="Google Shape;410;p180"/>
          <p:cNvSpPr/>
          <p:nvPr/>
        </p:nvSpPr>
        <p:spPr>
          <a:xfrm>
            <a:off x="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1" name="Google Shape;411;p180"/>
          <p:cNvSpPr txBox="1">
            <a:spLocks noGrp="1"/>
          </p:cNvSpPr>
          <p:nvPr>
            <p:ph type="body" idx="2"/>
          </p:nvPr>
        </p:nvSpPr>
        <p:spPr>
          <a:xfrm>
            <a:off x="0"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2" name="Google Shape;412;p180"/>
          <p:cNvSpPr/>
          <p:nvPr/>
        </p:nvSpPr>
        <p:spPr>
          <a:xfrm>
            <a:off x="3044811"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3" name="Google Shape;413;p180"/>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4" name="Google Shape;414;p180"/>
          <p:cNvSpPr/>
          <p:nvPr/>
        </p:nvSpPr>
        <p:spPr>
          <a:xfrm>
            <a:off x="6089622"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5" name="Google Shape;415;p180"/>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6" name="Google Shape;416;p180"/>
          <p:cNvSpPr/>
          <p:nvPr/>
        </p:nvSpPr>
        <p:spPr>
          <a:xfrm>
            <a:off x="9126870" y="4267874"/>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7" name="Google Shape;417;p180"/>
          <p:cNvSpPr txBox="1">
            <a:spLocks noGrp="1"/>
          </p:cNvSpPr>
          <p:nvPr>
            <p:ph type="body" idx="5"/>
          </p:nvPr>
        </p:nvSpPr>
        <p:spPr>
          <a:xfrm>
            <a:off x="9159943" y="4267874"/>
            <a:ext cx="3032057"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8" name="Google Shape;418;p180"/>
          <p:cNvSpPr/>
          <p:nvPr/>
        </p:nvSpPr>
        <p:spPr>
          <a:xfrm>
            <a:off x="3040680"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19" name="Google Shape;419;p180"/>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0" name="Google Shape;420;p180"/>
          <p:cNvSpPr/>
          <p:nvPr/>
        </p:nvSpPr>
        <p:spPr>
          <a:xfrm>
            <a:off x="6085491"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1" name="Google Shape;421;p180"/>
          <p:cNvSpPr txBox="1">
            <a:spLocks noGrp="1"/>
          </p:cNvSpPr>
          <p:nvPr>
            <p:ph type="body" idx="7"/>
          </p:nvPr>
        </p:nvSpPr>
        <p:spPr>
          <a:xfrm>
            <a:off x="6098246"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2" name="Google Shape;422;p180"/>
          <p:cNvSpPr/>
          <p:nvPr/>
        </p:nvSpPr>
        <p:spPr>
          <a:xfrm>
            <a:off x="9143059" y="1667238"/>
            <a:ext cx="3044811" cy="2590126"/>
          </a:xfrm>
          <a:prstGeom prst="rect">
            <a:avLst/>
          </a:prstGeom>
          <a:solidFill>
            <a:srgbClr val="FF003C"/>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3" name="Google Shape;423;p180"/>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lt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285926865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ylko tytuł">
  <p:cSld name="1_Tylko tytuł">
    <p:spTree>
      <p:nvGrpSpPr>
        <p:cNvPr id="1" name="Shape 424"/>
        <p:cNvGrpSpPr/>
        <p:nvPr/>
      </p:nvGrpSpPr>
      <p:grpSpPr>
        <a:xfrm>
          <a:off x="0" y="0"/>
          <a:ext cx="0" cy="0"/>
          <a:chOff x="0" y="0"/>
          <a:chExt cx="0" cy="0"/>
        </a:xfrm>
      </p:grpSpPr>
      <p:sp>
        <p:nvSpPr>
          <p:cNvPr id="425" name="Google Shape;425;p181"/>
          <p:cNvSpPr txBox="1">
            <a:spLocks noGrp="1"/>
          </p:cNvSpPr>
          <p:nvPr>
            <p:ph type="title"/>
          </p:nvPr>
        </p:nvSpPr>
        <p:spPr>
          <a:xfrm>
            <a:off x="493986" y="365125"/>
            <a:ext cx="11288110" cy="12219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181"/>
          <p:cNvSpPr/>
          <p:nvPr/>
        </p:nvSpPr>
        <p:spPr>
          <a:xfrm>
            <a:off x="0"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7" name="Google Shape;427;p181"/>
          <p:cNvSpPr txBox="1">
            <a:spLocks noGrp="1"/>
          </p:cNvSpPr>
          <p:nvPr>
            <p:ph type="body" idx="1"/>
          </p:nvPr>
        </p:nvSpPr>
        <p:spPr>
          <a:xfrm>
            <a:off x="-1"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8" name="Google Shape;428;p181"/>
          <p:cNvSpPr/>
          <p:nvPr/>
        </p:nvSpPr>
        <p:spPr>
          <a:xfrm>
            <a:off x="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9" name="Google Shape;429;p181"/>
          <p:cNvSpPr txBox="1">
            <a:spLocks noGrp="1"/>
          </p:cNvSpPr>
          <p:nvPr>
            <p:ph type="body" idx="2"/>
          </p:nvPr>
        </p:nvSpPr>
        <p:spPr>
          <a:xfrm>
            <a:off x="0"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0" name="Google Shape;430;p181"/>
          <p:cNvSpPr/>
          <p:nvPr/>
        </p:nvSpPr>
        <p:spPr>
          <a:xfrm>
            <a:off x="3044811"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1" name="Google Shape;431;p181"/>
          <p:cNvSpPr txBox="1">
            <a:spLocks noGrp="1"/>
          </p:cNvSpPr>
          <p:nvPr>
            <p:ph type="body" idx="3"/>
          </p:nvPr>
        </p:nvSpPr>
        <p:spPr>
          <a:xfrm>
            <a:off x="3044810"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2" name="Google Shape;432;p181"/>
          <p:cNvSpPr/>
          <p:nvPr/>
        </p:nvSpPr>
        <p:spPr>
          <a:xfrm>
            <a:off x="6089622"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3" name="Google Shape;433;p181"/>
          <p:cNvSpPr txBox="1">
            <a:spLocks noGrp="1"/>
          </p:cNvSpPr>
          <p:nvPr>
            <p:ph type="body" idx="4"/>
          </p:nvPr>
        </p:nvSpPr>
        <p:spPr>
          <a:xfrm>
            <a:off x="6102377"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4" name="Google Shape;434;p181"/>
          <p:cNvSpPr/>
          <p:nvPr/>
        </p:nvSpPr>
        <p:spPr>
          <a:xfrm>
            <a:off x="9134998" y="4267874"/>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5" name="Google Shape;435;p181"/>
          <p:cNvSpPr txBox="1">
            <a:spLocks noGrp="1"/>
          </p:cNvSpPr>
          <p:nvPr>
            <p:ph type="body" idx="5"/>
          </p:nvPr>
        </p:nvSpPr>
        <p:spPr>
          <a:xfrm>
            <a:off x="9147189" y="4267874"/>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6" name="Google Shape;436;p181"/>
          <p:cNvSpPr/>
          <p:nvPr/>
        </p:nvSpPr>
        <p:spPr>
          <a:xfrm>
            <a:off x="3040680"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7" name="Google Shape;437;p181"/>
          <p:cNvSpPr txBox="1">
            <a:spLocks noGrp="1"/>
          </p:cNvSpPr>
          <p:nvPr>
            <p:ph type="body" idx="6"/>
          </p:nvPr>
        </p:nvSpPr>
        <p:spPr>
          <a:xfrm>
            <a:off x="3040679"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8" name="Google Shape;438;p181"/>
          <p:cNvSpPr/>
          <p:nvPr/>
        </p:nvSpPr>
        <p:spPr>
          <a:xfrm>
            <a:off x="6085491"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9" name="Google Shape;439;p181"/>
          <p:cNvSpPr txBox="1">
            <a:spLocks noGrp="1"/>
          </p:cNvSpPr>
          <p:nvPr>
            <p:ph type="body" idx="7"/>
          </p:nvPr>
        </p:nvSpPr>
        <p:spPr>
          <a:xfrm>
            <a:off x="6098246" y="1667238"/>
            <a:ext cx="3044811" cy="260063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40" name="Google Shape;440;p181"/>
          <p:cNvSpPr/>
          <p:nvPr/>
        </p:nvSpPr>
        <p:spPr>
          <a:xfrm>
            <a:off x="9143059" y="1667238"/>
            <a:ext cx="3044811" cy="2590126"/>
          </a:xfrm>
          <a:prstGeom prst="rect">
            <a:avLst/>
          </a:prstGeom>
          <a:solidFill>
            <a:schemeClr val="lt1"/>
          </a:solidFill>
          <a:ln w="12700" cap="flat" cmpd="sng">
            <a:solidFill>
              <a:srgbClr val="FF003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41" name="Google Shape;441;p181"/>
          <p:cNvSpPr txBox="1">
            <a:spLocks noGrp="1"/>
          </p:cNvSpPr>
          <p:nvPr>
            <p:ph type="body" idx="8"/>
          </p:nvPr>
        </p:nvSpPr>
        <p:spPr>
          <a:xfrm>
            <a:off x="9143058" y="1667238"/>
            <a:ext cx="3044811" cy="2590126"/>
          </a:xfrm>
          <a:prstGeom prst="rect">
            <a:avLst/>
          </a:prstGeom>
          <a:noFill/>
          <a:ln>
            <a:noFill/>
          </a:ln>
        </p:spPr>
        <p:txBody>
          <a:bodyPr spcFirstLastPara="1" wrap="square" lIns="144000" tIns="0" rIns="144000" bIns="0" anchor="ctr" anchorCtr="0">
            <a:noAutofit/>
          </a:bodyPr>
          <a:lstStyle>
            <a:lvl1pPr marL="457200" lvl="0" indent="-228600" algn="l">
              <a:lnSpc>
                <a:spcPct val="90000"/>
              </a:lnSpc>
              <a:spcBef>
                <a:spcPts val="1000"/>
              </a:spcBef>
              <a:spcAft>
                <a:spcPts val="0"/>
              </a:spcAft>
              <a:buClr>
                <a:schemeClr val="dk1"/>
              </a:buClr>
              <a:buSzPts val="3200"/>
              <a:buNone/>
              <a:defRPr sz="1600">
                <a:solidFill>
                  <a:schemeClr val="dk1"/>
                </a:solidFill>
                <a:latin typeface="Arial"/>
                <a:ea typeface="Arial"/>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75669273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ylko tytuł">
  <p:cSld name="1_Tylko tytuł">
    <p:bg>
      <p:bgPr>
        <a:solidFill>
          <a:srgbClr val="FF003C"/>
        </a:solidFill>
        <a:effectLst/>
      </p:bgPr>
    </p:bg>
    <p:spTree>
      <p:nvGrpSpPr>
        <p:cNvPr id="1" name="Shape 442"/>
        <p:cNvGrpSpPr/>
        <p:nvPr/>
      </p:nvGrpSpPr>
      <p:grpSpPr>
        <a:xfrm>
          <a:off x="0" y="0"/>
          <a:ext cx="0" cy="0"/>
          <a:chOff x="0" y="0"/>
          <a:chExt cx="0" cy="0"/>
        </a:xfrm>
      </p:grpSpPr>
      <p:sp>
        <p:nvSpPr>
          <p:cNvPr id="443" name="Google Shape;443;p182"/>
          <p:cNvSpPr txBox="1">
            <a:spLocks noGrp="1"/>
          </p:cNvSpPr>
          <p:nvPr>
            <p:ph type="title"/>
          </p:nvPr>
        </p:nvSpPr>
        <p:spPr>
          <a:xfrm>
            <a:off x="493985" y="365125"/>
            <a:ext cx="8912773" cy="265134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44" name="Google Shape;444;p18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3296126"/>
            <a:ext cx="12192000" cy="3062253"/>
          </a:xfrm>
          <a:prstGeom prst="rect">
            <a:avLst/>
          </a:prstGeom>
          <a:noFill/>
          <a:ln>
            <a:noFill/>
          </a:ln>
        </p:spPr>
      </p:pic>
    </p:spTree>
    <p:extLst>
      <p:ext uri="{BB962C8B-B14F-4D97-AF65-F5344CB8AC3E}">
        <p14:creationId xmlns:p14="http://schemas.microsoft.com/office/powerpoint/2010/main" val="32874654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ajd tytułowy" type="title">
  <p:cSld name="Slajd tytułowy">
    <p:spTree>
      <p:nvGrpSpPr>
        <p:cNvPr id="1" name="Shape 445"/>
        <p:cNvGrpSpPr/>
        <p:nvPr/>
      </p:nvGrpSpPr>
      <p:grpSpPr>
        <a:xfrm>
          <a:off x="0" y="0"/>
          <a:ext cx="0" cy="0"/>
          <a:chOff x="0" y="0"/>
          <a:chExt cx="0" cy="0"/>
        </a:xfrm>
      </p:grpSpPr>
      <p:sp>
        <p:nvSpPr>
          <p:cNvPr id="446" name="Google Shape;446;p18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7" name="Google Shape;447;p18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48" name="Google Shape;448;p1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1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0" name="Google Shape;450;p1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209602621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Nagłówek sekcji" type="secHead">
  <p:cSld name="Nagłówek sekcji">
    <p:spTree>
      <p:nvGrpSpPr>
        <p:cNvPr id="1" name="Shape 451"/>
        <p:cNvGrpSpPr/>
        <p:nvPr/>
      </p:nvGrpSpPr>
      <p:grpSpPr>
        <a:xfrm>
          <a:off x="0" y="0"/>
          <a:ext cx="0" cy="0"/>
          <a:chOff x="0" y="0"/>
          <a:chExt cx="0" cy="0"/>
        </a:xfrm>
      </p:grpSpPr>
      <p:sp>
        <p:nvSpPr>
          <p:cNvPr id="452" name="Google Shape;452;p18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3" name="Google Shape;453;p18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54" name="Google Shape;454;p1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p1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6" name="Google Shape;456;p1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77492478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wa elementy zawartości" type="twoObj">
  <p:cSld name="Dwa elementy zawartości">
    <p:spTree>
      <p:nvGrpSpPr>
        <p:cNvPr id="1" name="Shape 457"/>
        <p:cNvGrpSpPr/>
        <p:nvPr/>
      </p:nvGrpSpPr>
      <p:grpSpPr>
        <a:xfrm>
          <a:off x="0" y="0"/>
          <a:ext cx="0" cy="0"/>
          <a:chOff x="0" y="0"/>
          <a:chExt cx="0" cy="0"/>
        </a:xfrm>
      </p:grpSpPr>
      <p:sp>
        <p:nvSpPr>
          <p:cNvPr id="458" name="Google Shape;458;p1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9" name="Google Shape;459;p18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0" name="Google Shape;460;p18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1" name="Google Shape;461;p1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2" name="Google Shape;462;p1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3" name="Google Shape;463;p1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126854351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orównanie" type="twoTxTwoObj">
  <p:cSld name="Porównanie">
    <p:spTree>
      <p:nvGrpSpPr>
        <p:cNvPr id="1" name="Shape 464"/>
        <p:cNvGrpSpPr/>
        <p:nvPr/>
      </p:nvGrpSpPr>
      <p:grpSpPr>
        <a:xfrm>
          <a:off x="0" y="0"/>
          <a:ext cx="0" cy="0"/>
          <a:chOff x="0" y="0"/>
          <a:chExt cx="0" cy="0"/>
        </a:xfrm>
      </p:grpSpPr>
      <p:sp>
        <p:nvSpPr>
          <p:cNvPr id="465" name="Google Shape;465;p18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6" name="Google Shape;466;p18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7" name="Google Shape;467;p18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8" name="Google Shape;468;p18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9" name="Google Shape;469;p18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0" name="Google Shape;470;p1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1" name="Google Shape;471;p1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2" name="Google Shape;472;p1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57906918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Zawartość z podpisem" type="objTx">
  <p:cSld name="Zawartość z podpisem">
    <p:spTree>
      <p:nvGrpSpPr>
        <p:cNvPr id="1" name="Shape 473"/>
        <p:cNvGrpSpPr/>
        <p:nvPr/>
      </p:nvGrpSpPr>
      <p:grpSpPr>
        <a:xfrm>
          <a:off x="0" y="0"/>
          <a:ext cx="0" cy="0"/>
          <a:chOff x="0" y="0"/>
          <a:chExt cx="0" cy="0"/>
        </a:xfrm>
      </p:grpSpPr>
      <p:sp>
        <p:nvSpPr>
          <p:cNvPr id="474" name="Google Shape;474;p18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5" name="Google Shape;475;p18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76" name="Google Shape;476;p18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77" name="Google Shape;477;p1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8" name="Google Shape;478;p1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9" name="Google Shape;479;p1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237712656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braz z podpisem" type="picTx">
  <p:cSld name="Obraz z podpisem">
    <p:spTree>
      <p:nvGrpSpPr>
        <p:cNvPr id="1" name="Shape 480"/>
        <p:cNvGrpSpPr/>
        <p:nvPr/>
      </p:nvGrpSpPr>
      <p:grpSpPr>
        <a:xfrm>
          <a:off x="0" y="0"/>
          <a:ext cx="0" cy="0"/>
          <a:chOff x="0" y="0"/>
          <a:chExt cx="0" cy="0"/>
        </a:xfrm>
      </p:grpSpPr>
      <p:sp>
        <p:nvSpPr>
          <p:cNvPr id="481" name="Google Shape;481;p18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2" name="Google Shape;482;p188"/>
          <p:cNvSpPr>
            <a:spLocks noGrp="1"/>
          </p:cNvSpPr>
          <p:nvPr>
            <p:ph type="pic" idx="2"/>
          </p:nvPr>
        </p:nvSpPr>
        <p:spPr>
          <a:xfrm>
            <a:off x="5183188" y="987425"/>
            <a:ext cx="6172200" cy="4873625"/>
          </a:xfrm>
          <a:prstGeom prst="rect">
            <a:avLst/>
          </a:prstGeom>
          <a:noFill/>
          <a:ln>
            <a:noFill/>
          </a:ln>
        </p:spPr>
      </p:sp>
      <p:sp>
        <p:nvSpPr>
          <p:cNvPr id="483" name="Google Shape;483;p18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84" name="Google Shape;484;p1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p1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6" name="Google Shape;486;p1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9615057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ytuł i tekst pionowy" type="vertTx">
  <p:cSld name="Tytuł i tekst pionowy">
    <p:spTree>
      <p:nvGrpSpPr>
        <p:cNvPr id="1" name="Shape 487"/>
        <p:cNvGrpSpPr/>
        <p:nvPr/>
      </p:nvGrpSpPr>
      <p:grpSpPr>
        <a:xfrm>
          <a:off x="0" y="0"/>
          <a:ext cx="0" cy="0"/>
          <a:chOff x="0" y="0"/>
          <a:chExt cx="0" cy="0"/>
        </a:xfrm>
      </p:grpSpPr>
      <p:sp>
        <p:nvSpPr>
          <p:cNvPr id="488" name="Google Shape;488;p1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9" name="Google Shape;489;p18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0" name="Google Shape;490;p1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1" name="Google Shape;491;p1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2" name="Google Shape;492;p1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223297132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ytuł pionowy i tekst" type="vertTitleAndTx">
  <p:cSld name="Tytuł pionowy i tekst">
    <p:spTree>
      <p:nvGrpSpPr>
        <p:cNvPr id="1" name="Shape 493"/>
        <p:cNvGrpSpPr/>
        <p:nvPr/>
      </p:nvGrpSpPr>
      <p:grpSpPr>
        <a:xfrm>
          <a:off x="0" y="0"/>
          <a:ext cx="0" cy="0"/>
          <a:chOff x="0" y="0"/>
          <a:chExt cx="0" cy="0"/>
        </a:xfrm>
      </p:grpSpPr>
      <p:sp>
        <p:nvSpPr>
          <p:cNvPr id="494" name="Google Shape;494;p19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5" name="Google Shape;495;p19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6" name="Google Shape;496;p1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7" name="Google Shape;497;p1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8" name="Google Shape;498;p1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16413963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3.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C7868A6-6748-0451-F63F-5C50DCB5C4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116E84F4-510E-7668-1CF4-258A841664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3FEDD64-A7CD-C191-DC72-75F3A89F23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08B592-E83F-A948-83E6-7216F4DAE666}" type="datetimeFigureOut">
              <a:rPr lang="pl-PL" smtClean="0"/>
              <a:t>10.01.2025</a:t>
            </a:fld>
            <a:endParaRPr lang="pl-PL"/>
          </a:p>
        </p:txBody>
      </p:sp>
      <p:sp>
        <p:nvSpPr>
          <p:cNvPr id="5" name="Symbol zastępczy stopki 4">
            <a:extLst>
              <a:ext uri="{FF2B5EF4-FFF2-40B4-BE49-F238E27FC236}">
                <a16:creationId xmlns:a16="http://schemas.microsoft.com/office/drawing/2014/main" id="{FBF4184D-4AC6-4579-10D8-FC05ABA277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E496C1BA-6F78-A402-C93C-08074856D4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379EC4-5F86-884D-9E6A-CD34468E9DA9}" type="slidenum">
              <a:rPr lang="pl-PL" smtClean="0"/>
              <a:t>‹#›</a:t>
            </a:fld>
            <a:endParaRPr lang="pl-PL"/>
          </a:p>
        </p:txBody>
      </p:sp>
    </p:spTree>
    <p:extLst>
      <p:ext uri="{BB962C8B-B14F-4D97-AF65-F5344CB8AC3E}">
        <p14:creationId xmlns:p14="http://schemas.microsoft.com/office/powerpoint/2010/main" val="1849965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121482693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7"/>
        <p:cNvGrpSpPr/>
        <p:nvPr/>
      </p:nvGrpSpPr>
      <p:grpSpPr>
        <a:xfrm>
          <a:off x="0" y="0"/>
          <a:ext cx="0" cy="0"/>
          <a:chOff x="0" y="0"/>
          <a:chExt cx="0" cy="0"/>
        </a:xfrm>
      </p:grpSpPr>
      <p:sp>
        <p:nvSpPr>
          <p:cNvPr id="348" name="Google Shape;348;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9" name="Google Shape;349;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0" name="Google Shape;350;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51" name="Google Shape;351;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52" name="Google Shape;352;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Tree>
    <p:extLst>
      <p:ext uri="{BB962C8B-B14F-4D97-AF65-F5344CB8AC3E}">
        <p14:creationId xmlns:p14="http://schemas.microsoft.com/office/powerpoint/2010/main" val="3509403121"/>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A_96D3746F.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microsoft.com/office/2018/10/relationships/comments" Target="../comments/modernComment_243_87E6817A.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12_9EBAA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microsoft.com/office/2018/10/relationships/comments" Target="../comments/modernComment_220_53FE04AC.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11_A65C0CD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21C_2678A15A.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21E_773E79BC.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21B_29EA1C7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21D_7AE049A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222_27A83E5C.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microsoft.com/office/2018/10/relationships/comments" Target="../comments/modernComment_223_7FD7A4ED.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224_A1D005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emf"/><Relationship Id="rId2" Type="http://schemas.microsoft.com/office/2018/10/relationships/comments" Target="../comments/modernComment_226_4BBA3E8E.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microsoft.com/office/2018/10/relationships/comments" Target="../comments/modernComment_229_0.xml"/><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39.xml"/><Relationship Id="rId5" Type="http://schemas.openxmlformats.org/officeDocument/2006/relationships/image" Target="../media/image8.svg"/><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notesSlide" Target="../notesSlides/notesSlide46.xml"/><Relationship Id="rId1" Type="http://schemas.openxmlformats.org/officeDocument/2006/relationships/slideLayout" Target="../slideLayouts/slideLayout39.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EABCC6C5-D911-6E70-1414-EAA815A31B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B88A2D7E-49D8-0C79-FF91-62ABD7998ABE}"/>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901AD1A2-561A-5964-8074-744963D3A64B}"/>
              </a:ext>
            </a:extLst>
          </p:cNvPr>
          <p:cNvSpPr txBox="1">
            <a:spLocks/>
          </p:cNvSpPr>
          <p:nvPr/>
        </p:nvSpPr>
        <p:spPr>
          <a:xfrm>
            <a:off x="688427" y="2676262"/>
            <a:ext cx="9481276" cy="2387600"/>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buClr>
                <a:schemeClr val="dk1"/>
              </a:buClr>
              <a:buSzPct val="100000"/>
              <a:buFont typeface="Calibri"/>
              <a:buNone/>
            </a:pPr>
            <a:r>
              <a:rPr lang="pl-PL" b="1" dirty="0">
                <a:solidFill>
                  <a:schemeClr val="bg1"/>
                </a:solidFill>
              </a:rPr>
              <a:t>Model Efektywnego Marketingu </a:t>
            </a:r>
            <a:br>
              <a:rPr lang="pl-PL" b="1" dirty="0">
                <a:solidFill>
                  <a:schemeClr val="bg1"/>
                </a:solidFill>
              </a:rPr>
            </a:br>
            <a:r>
              <a:rPr lang="pl-PL" sz="2600" dirty="0">
                <a:solidFill>
                  <a:schemeClr val="bg1"/>
                </a:solidFill>
              </a:rPr>
              <a:t>Wersja 1.0.</a:t>
            </a:r>
          </a:p>
        </p:txBody>
      </p:sp>
      <p:sp>
        <p:nvSpPr>
          <p:cNvPr id="4" name="Google Shape;85;p1">
            <a:extLst>
              <a:ext uri="{FF2B5EF4-FFF2-40B4-BE49-F238E27FC236}">
                <a16:creationId xmlns:a16="http://schemas.microsoft.com/office/drawing/2014/main" id="{9D488137-A4EA-F303-3001-D3A2C86E4A76}"/>
              </a:ext>
            </a:extLst>
          </p:cNvPr>
          <p:cNvSpPr txBox="1">
            <a:spLocks/>
          </p:cNvSpPr>
          <p:nvPr/>
        </p:nvSpPr>
        <p:spPr>
          <a:xfrm>
            <a:off x="688428" y="6122276"/>
            <a:ext cx="6568965" cy="470771"/>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buClr>
                <a:schemeClr val="dk1"/>
              </a:buClr>
              <a:buSzPts val="2400"/>
            </a:pPr>
            <a:r>
              <a:rPr lang="pl-PL" sz="1400" dirty="0">
                <a:solidFill>
                  <a:schemeClr val="bg1"/>
                </a:solidFill>
                <a:latin typeface="+mj-lt"/>
              </a:rPr>
              <a:t>Warszawa, Grudzień 2024</a:t>
            </a:r>
          </a:p>
        </p:txBody>
      </p:sp>
      <p:pic>
        <p:nvPicPr>
          <p:cNvPr id="6" name="Grafika 5">
            <a:extLst>
              <a:ext uri="{FF2B5EF4-FFF2-40B4-BE49-F238E27FC236}">
                <a16:creationId xmlns:a16="http://schemas.microsoft.com/office/drawing/2014/main" id="{8EE273BD-912B-1DA5-166C-D939E03CEA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62520" y="5556853"/>
            <a:ext cx="3011871" cy="1036194"/>
          </a:xfrm>
          <a:prstGeom prst="rect">
            <a:avLst/>
          </a:prstGeom>
        </p:spPr>
      </p:pic>
      <p:sp>
        <p:nvSpPr>
          <p:cNvPr id="8" name="Google Shape;85;p1">
            <a:extLst>
              <a:ext uri="{FF2B5EF4-FFF2-40B4-BE49-F238E27FC236}">
                <a16:creationId xmlns:a16="http://schemas.microsoft.com/office/drawing/2014/main" id="{36890B30-0E01-2F1B-A28D-D1CF4FE8F7A9}"/>
              </a:ext>
            </a:extLst>
          </p:cNvPr>
          <p:cNvSpPr txBox="1">
            <a:spLocks/>
          </p:cNvSpPr>
          <p:nvPr/>
        </p:nvSpPr>
        <p:spPr>
          <a:xfrm>
            <a:off x="688427" y="5552523"/>
            <a:ext cx="6568965" cy="470771"/>
          </a:xfrm>
          <a:prstGeom prst="rect">
            <a:avLst/>
          </a:prstGeom>
          <a:noFill/>
          <a:ln>
            <a:noFill/>
          </a:ln>
        </p:spPr>
        <p:txBody>
          <a:bodyPr spcFirstLastPara="1" vert="horz" wrap="square" lIns="0" tIns="0" rIns="0" bIns="0" rtlCol="0" anchor="b"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pl-PL" sz="1600" dirty="0">
                <a:solidFill>
                  <a:schemeClr val="bg1"/>
                </a:solidFill>
              </a:rPr>
              <a:t>Polska Organizacja Reklamodawców</a:t>
            </a:r>
          </a:p>
          <a:p>
            <a:pPr algn="l">
              <a:lnSpc>
                <a:spcPct val="100000"/>
              </a:lnSpc>
              <a:spcBef>
                <a:spcPts val="0"/>
              </a:spcBef>
            </a:pPr>
            <a:r>
              <a:rPr lang="pl-PL" sz="1600" dirty="0">
                <a:solidFill>
                  <a:schemeClr val="bg1"/>
                </a:solidFill>
              </a:rPr>
              <a:t>Autorzy: grupa robocza POR w składzie: (…)</a:t>
            </a:r>
          </a:p>
          <a:p>
            <a:pPr algn="l">
              <a:lnSpc>
                <a:spcPct val="100000"/>
              </a:lnSpc>
              <a:spcBef>
                <a:spcPts val="0"/>
              </a:spcBef>
            </a:pPr>
            <a:r>
              <a:rPr lang="pl-PL" sz="1600" dirty="0">
                <a:solidFill>
                  <a:schemeClr val="bg1"/>
                </a:solidFill>
              </a:rPr>
              <a:t>+ koncepcja merytoryczna: Michał Wawrzyniak</a:t>
            </a:r>
          </a:p>
        </p:txBody>
      </p:sp>
      <p:pic>
        <p:nvPicPr>
          <p:cNvPr id="10" name="Obraz 9" descr="Obraz zawierający tekst, Czcionka, Grafika, logo&#10;&#10;Opis wygenerowany automatycznie">
            <a:extLst>
              <a:ext uri="{FF2B5EF4-FFF2-40B4-BE49-F238E27FC236}">
                <a16:creationId xmlns:a16="http://schemas.microsoft.com/office/drawing/2014/main" id="{13773782-3312-4A8B-DEEC-4AD9E3330E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26007" y="4251061"/>
            <a:ext cx="2377566" cy="651719"/>
          </a:xfrm>
          <a:prstGeom prst="rect">
            <a:avLst/>
          </a:prstGeom>
        </p:spPr>
      </p:pic>
      <p:cxnSp>
        <p:nvCxnSpPr>
          <p:cNvPr id="12" name="Łącznik prosty 11">
            <a:extLst>
              <a:ext uri="{FF2B5EF4-FFF2-40B4-BE49-F238E27FC236}">
                <a16:creationId xmlns:a16="http://schemas.microsoft.com/office/drawing/2014/main" id="{A737C8DD-4627-3155-B5C3-2243BF505545}"/>
              </a:ext>
            </a:extLst>
          </p:cNvPr>
          <p:cNvCxnSpPr/>
          <p:nvPr/>
        </p:nvCxnSpPr>
        <p:spPr>
          <a:xfrm>
            <a:off x="8789963" y="5190979"/>
            <a:ext cx="301187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Obraz 13" descr="Obraz zawierający zrzut ekranu, czarne, wzór, monochromatyzm&#10;&#10;Opis wygenerowany automatycznie">
            <a:extLst>
              <a:ext uri="{FF2B5EF4-FFF2-40B4-BE49-F238E27FC236}">
                <a16:creationId xmlns:a16="http://schemas.microsoft.com/office/drawing/2014/main" id="{3F2CCC05-B46C-0F49-AF26-1DD4AC1E73E9}"/>
              </a:ext>
            </a:extLst>
          </p:cNvPr>
          <p:cNvPicPr>
            <a:picLocks noChangeAspect="1"/>
          </p:cNvPicPr>
          <p:nvPr/>
        </p:nvPicPr>
        <p:blipFill>
          <a:blip r:embed="rId6"/>
          <a:stretch>
            <a:fillRect/>
          </a:stretch>
        </p:blipFill>
        <p:spPr>
          <a:xfrm flipH="1">
            <a:off x="1" y="254099"/>
            <a:ext cx="12191999" cy="30895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4FEB6EA5-E0FC-0E88-6BDD-42A64887F95D}"/>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5CA7986D-5712-42C8-4A76-4A7279FB42A9}"/>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a:off x="0" y="-2"/>
            <a:ext cx="12192000" cy="6858000"/>
          </a:xfrm>
          <a:prstGeom prst="rect">
            <a:avLst/>
          </a:prstGeom>
          <a:solidFill>
            <a:schemeClr val="tx1"/>
          </a:solidFill>
        </p:spPr>
      </p:pic>
      <p:sp>
        <p:nvSpPr>
          <p:cNvPr id="5" name="Google Shape;138;p6">
            <a:extLst>
              <a:ext uri="{FF2B5EF4-FFF2-40B4-BE49-F238E27FC236}">
                <a16:creationId xmlns:a16="http://schemas.microsoft.com/office/drawing/2014/main" id="{2BD105BE-68F6-9B32-4972-3CDF73E71B48}"/>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solidFill>
                  <a:schemeClr val="bg1"/>
                </a:solidFill>
                <a:ea typeface="Calibri"/>
                <a:cs typeface="Calibri"/>
                <a:sym typeface="Calibri"/>
              </a:rPr>
              <a:t>Agenda</a:t>
            </a:r>
          </a:p>
        </p:txBody>
      </p:sp>
      <p:sp>
        <p:nvSpPr>
          <p:cNvPr id="9" name="pole tekstowe 8">
            <a:extLst>
              <a:ext uri="{FF2B5EF4-FFF2-40B4-BE49-F238E27FC236}">
                <a16:creationId xmlns:a16="http://schemas.microsoft.com/office/drawing/2014/main" id="{A4274215-A22E-1FC5-FA79-DA0BA72B10D0}"/>
              </a:ext>
            </a:extLst>
          </p:cNvPr>
          <p:cNvSpPr txBox="1"/>
          <p:nvPr/>
        </p:nvSpPr>
        <p:spPr>
          <a:xfrm>
            <a:off x="499151" y="2251613"/>
            <a:ext cx="9481276" cy="3416320"/>
          </a:xfrm>
          <a:prstGeom prst="rect">
            <a:avLst/>
          </a:prstGeom>
          <a:noFill/>
        </p:spPr>
        <p:txBody>
          <a:bodyPr wrap="square" rtlCol="0">
            <a:spAutoFit/>
          </a:bodyPr>
          <a:lstStyle/>
          <a:p>
            <a:r>
              <a:rPr lang="pl-PL" sz="2400" dirty="0">
                <a:solidFill>
                  <a:schemeClr val="bg1"/>
                </a:solidFill>
              </a:rPr>
              <a:t>Powody stworzenia Modelu</a:t>
            </a:r>
            <a:br>
              <a:rPr lang="pl-PL" sz="2400" dirty="0">
                <a:solidFill>
                  <a:schemeClr val="bg1"/>
                </a:solidFill>
              </a:rPr>
            </a:br>
            <a:br>
              <a:rPr lang="pl-PL" sz="2400" dirty="0">
                <a:solidFill>
                  <a:schemeClr val="bg1"/>
                </a:solidFill>
              </a:rPr>
            </a:br>
            <a:r>
              <a:rPr lang="pl-PL" sz="2400" dirty="0">
                <a:solidFill>
                  <a:schemeClr val="bg1"/>
                </a:solidFill>
              </a:rPr>
              <a:t>Część 1: Podejście i założenia</a:t>
            </a:r>
            <a:br>
              <a:rPr lang="pl-PL" sz="2400" dirty="0">
                <a:solidFill>
                  <a:schemeClr val="bg1"/>
                </a:solidFill>
              </a:rPr>
            </a:br>
            <a:r>
              <a:rPr lang="pl-PL" sz="2400" dirty="0">
                <a:solidFill>
                  <a:schemeClr val="bg1"/>
                </a:solidFill>
              </a:rPr>
              <a:t>Część 2: Mapa modelu </a:t>
            </a:r>
            <a:r>
              <a:rPr lang="en-AE" sz="2400">
                <a:solidFill>
                  <a:schemeClr val="bg1"/>
                </a:solidFill>
              </a:rPr>
              <a:t>–</a:t>
            </a:r>
            <a:r>
              <a:rPr lang="pl-PL" sz="2400" dirty="0">
                <a:solidFill>
                  <a:schemeClr val="bg1"/>
                </a:solidFill>
              </a:rPr>
              <a:t> podział i dobór wskaźników do celów                          	     i obszarów działalności</a:t>
            </a:r>
            <a:br>
              <a:rPr lang="pl-PL" sz="2400" dirty="0">
                <a:solidFill>
                  <a:schemeClr val="bg1"/>
                </a:solidFill>
              </a:rPr>
            </a:br>
            <a:r>
              <a:rPr lang="pl-PL" sz="2400" dirty="0">
                <a:solidFill>
                  <a:schemeClr val="bg1"/>
                </a:solidFill>
              </a:rPr>
              <a:t>Część 3: Praktyczne wykorzystanie wskaźników w codziennej pracy</a:t>
            </a:r>
            <a:br>
              <a:rPr lang="pl-PL" sz="2400" dirty="0">
                <a:solidFill>
                  <a:schemeClr val="bg1"/>
                </a:solidFill>
              </a:rPr>
            </a:br>
            <a:r>
              <a:rPr lang="pl-PL" sz="2400" dirty="0">
                <a:solidFill>
                  <a:schemeClr val="bg1"/>
                </a:solidFill>
              </a:rPr>
              <a:t>Część 4: Definicje wskaźników </a:t>
            </a:r>
            <a:br>
              <a:rPr lang="pl-PL" sz="2400" dirty="0">
                <a:solidFill>
                  <a:schemeClr val="bg1"/>
                </a:solidFill>
              </a:rPr>
            </a:br>
            <a:br>
              <a:rPr lang="pl-PL" sz="2400" dirty="0">
                <a:solidFill>
                  <a:schemeClr val="bg1"/>
                </a:solidFill>
              </a:rPr>
            </a:br>
            <a:r>
              <a:rPr lang="pl-PL" sz="2400" dirty="0">
                <a:solidFill>
                  <a:schemeClr val="bg1"/>
                </a:solidFill>
              </a:rPr>
              <a:t>Podsumowanie</a:t>
            </a:r>
          </a:p>
        </p:txBody>
      </p:sp>
      <p:pic>
        <p:nvPicPr>
          <p:cNvPr id="15" name="Grafika 14">
            <a:extLst>
              <a:ext uri="{FF2B5EF4-FFF2-40B4-BE49-F238E27FC236}">
                <a16:creationId xmlns:a16="http://schemas.microsoft.com/office/drawing/2014/main" id="{40E6EFFE-D17A-A7AF-C48E-57C049C8E2A3}"/>
              </a:ext>
            </a:extLst>
          </p:cNvPr>
          <p:cNvPicPr>
            <a:picLocks noChangeAspect="1"/>
          </p:cNvPicPr>
          <p:nvPr/>
        </p:nvPicPr>
        <p:blipFill>
          <a:blip r:embed="rId4">
            <a:extLst>
              <a:ext uri="{96DAC541-7B7A-43D3-8B79-37D633B846F1}">
                <asvg:svgBlip xmlns:asvg="http://schemas.microsoft.com/office/drawing/2016/SVG/main" r:embed="rId5"/>
              </a:ext>
            </a:extLst>
          </a:blip>
          <a:srcRect l="33437" r="10312"/>
          <a:stretch/>
        </p:blipFill>
        <p:spPr>
          <a:xfrm rot="5400000">
            <a:off x="7062833" y="1897873"/>
            <a:ext cx="6858001" cy="3062253"/>
          </a:xfrm>
          <a:prstGeom prst="rect">
            <a:avLst/>
          </a:prstGeom>
        </p:spPr>
      </p:pic>
    </p:spTree>
    <p:extLst>
      <p:ext uri="{BB962C8B-B14F-4D97-AF65-F5344CB8AC3E}">
        <p14:creationId xmlns:p14="http://schemas.microsoft.com/office/powerpoint/2010/main" val="359223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38;p6">
            <a:extLst>
              <a:ext uri="{FF2B5EF4-FFF2-40B4-BE49-F238E27FC236}">
                <a16:creationId xmlns:a16="http://schemas.microsoft.com/office/drawing/2014/main" id="{160E3C8C-5CEE-E6C1-1399-889CDAF83410}"/>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Wpływ marketingu na rozwój biznesu</a:t>
            </a:r>
          </a:p>
        </p:txBody>
      </p:sp>
      <p:sp>
        <p:nvSpPr>
          <p:cNvPr id="8" name="Google Shape;138;p6">
            <a:extLst>
              <a:ext uri="{FF2B5EF4-FFF2-40B4-BE49-F238E27FC236}">
                <a16:creationId xmlns:a16="http://schemas.microsoft.com/office/drawing/2014/main" id="{54411B5F-4224-EEF3-9B62-374DDB853206}"/>
              </a:ext>
            </a:extLst>
          </p:cNvPr>
          <p:cNvSpPr txBox="1">
            <a:spLocks/>
          </p:cNvSpPr>
          <p:nvPr/>
        </p:nvSpPr>
        <p:spPr>
          <a:xfrm>
            <a:off x="499151" y="892379"/>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 powody stworzenia Modelu</a:t>
            </a:r>
          </a:p>
        </p:txBody>
      </p:sp>
      <p:sp>
        <p:nvSpPr>
          <p:cNvPr id="10" name="Symbol zastępczy zawartości 2">
            <a:extLst>
              <a:ext uri="{FF2B5EF4-FFF2-40B4-BE49-F238E27FC236}">
                <a16:creationId xmlns:a16="http://schemas.microsoft.com/office/drawing/2014/main" id="{2F10E009-ADBD-E199-2117-83A7DCA2DE85}"/>
              </a:ext>
            </a:extLst>
          </p:cNvPr>
          <p:cNvSpPr txBox="1">
            <a:spLocks/>
          </p:cNvSpPr>
          <p:nvPr/>
        </p:nvSpPr>
        <p:spPr>
          <a:xfrm>
            <a:off x="6212114" y="1858781"/>
            <a:ext cx="5292049" cy="4923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900"/>
              </a:spcAft>
              <a:buNone/>
            </a:pPr>
            <a:r>
              <a:rPr lang="pl-PL" sz="1450" dirty="0"/>
              <a:t>pozwala na swobodne wykorzystywanie poszczególnych miar          zgodnie ze specyfiką biznesów. </a:t>
            </a:r>
          </a:p>
          <a:p>
            <a:pPr marL="0" indent="0">
              <a:spcBef>
                <a:spcPts val="0"/>
              </a:spcBef>
              <a:spcAft>
                <a:spcPts val="900"/>
              </a:spcAft>
              <a:buNone/>
            </a:pPr>
            <a:r>
              <a:rPr lang="pl-PL" sz="1450" dirty="0"/>
              <a:t>Model wypracowali </a:t>
            </a:r>
            <a:r>
              <a:rPr lang="pl-PL" sz="1450" dirty="0" err="1"/>
              <a:t>marketerzy</a:t>
            </a:r>
            <a:r>
              <a:rPr lang="pl-PL" sz="1450" dirty="0"/>
              <a:t> - praktycy, w ramach grupy roboczej POR. Inspirację stanowił Model z rynku szwedzkiego wypracowany przez lokalną organizację reklamodawców działającą podobnie jak POR, w ramach globalnych struktur WFA. </a:t>
            </a:r>
          </a:p>
          <a:p>
            <a:pPr marL="0" indent="0">
              <a:spcBef>
                <a:spcPts val="0"/>
              </a:spcBef>
              <a:spcAft>
                <a:spcPts val="900"/>
              </a:spcAft>
              <a:buNone/>
            </a:pPr>
            <a:endParaRPr lang="pl-PL" sz="1450" dirty="0"/>
          </a:p>
          <a:p>
            <a:pPr marL="0" indent="0">
              <a:spcBef>
                <a:spcPts val="0"/>
              </a:spcBef>
              <a:spcAft>
                <a:spcPts val="900"/>
              </a:spcAft>
              <a:buNone/>
            </a:pPr>
            <a:r>
              <a:rPr lang="pl-PL" sz="1450" dirty="0"/>
              <a:t>Obecnie Model znajduje się w fazie szerokich konsultacji</a:t>
            </a:r>
            <a:r>
              <a:rPr lang="pl-PL" sz="1450" b="1" dirty="0"/>
              <a:t>. </a:t>
            </a:r>
            <a:r>
              <a:rPr lang="pl-PL" sz="1450" dirty="0"/>
              <a:t>Mamy nadzieję, że ten dialog doprowadzi do jego rozwoju i realizacji naszego marzenia jakim jest </a:t>
            </a:r>
            <a:r>
              <a:rPr lang="pl-PL" sz="1450" b="1" dirty="0"/>
              <a:t>praktyczne używanie Modelu przez przedstawicieli różnych branż w codziennej pracy biznesowej, a z czasem stanie się także standardem wykorzystywanym  w postępowaniach przetargowych, konkursach branżowych, czy różnego rodzaju konferencjach</a:t>
            </a:r>
            <a:r>
              <a:rPr lang="pl-PL" sz="1450" dirty="0"/>
              <a:t>.</a:t>
            </a:r>
          </a:p>
        </p:txBody>
      </p:sp>
      <p:sp>
        <p:nvSpPr>
          <p:cNvPr id="11" name="Symbol zastępczy zawartości 2">
            <a:extLst>
              <a:ext uri="{FF2B5EF4-FFF2-40B4-BE49-F238E27FC236}">
                <a16:creationId xmlns:a16="http://schemas.microsoft.com/office/drawing/2014/main" id="{44A581C9-EA9F-EAB3-FB78-0AF835AE0D5A}"/>
              </a:ext>
            </a:extLst>
          </p:cNvPr>
          <p:cNvSpPr txBox="1">
            <a:spLocks/>
          </p:cNvSpPr>
          <p:nvPr/>
        </p:nvSpPr>
        <p:spPr>
          <a:xfrm>
            <a:off x="10287968" y="5985387"/>
            <a:ext cx="1404883" cy="3882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1200"/>
              </a:spcAft>
              <a:buFont typeface="Arial" panose="020B0604020202020204" pitchFamily="34" charset="0"/>
              <a:buNone/>
            </a:pPr>
            <a:r>
              <a:rPr lang="pl-PL" sz="1450" dirty="0"/>
              <a:t>Zarząd POR</a:t>
            </a:r>
          </a:p>
        </p:txBody>
      </p:sp>
      <p:sp>
        <p:nvSpPr>
          <p:cNvPr id="14" name="Symbol zastępczy zawartości 2">
            <a:extLst>
              <a:ext uri="{FF2B5EF4-FFF2-40B4-BE49-F238E27FC236}">
                <a16:creationId xmlns:a16="http://schemas.microsoft.com/office/drawing/2014/main" id="{17076FD5-B9BF-7518-2817-ED0A7F48F50B}"/>
              </a:ext>
            </a:extLst>
          </p:cNvPr>
          <p:cNvSpPr>
            <a:spLocks noGrp="1"/>
          </p:cNvSpPr>
          <p:nvPr>
            <p:ph idx="1"/>
          </p:nvPr>
        </p:nvSpPr>
        <p:spPr>
          <a:xfrm>
            <a:off x="499149" y="1890504"/>
            <a:ext cx="5771021" cy="5250522"/>
          </a:xfrm>
        </p:spPr>
        <p:txBody>
          <a:bodyPr>
            <a:noAutofit/>
          </a:bodyPr>
          <a:lstStyle/>
          <a:p>
            <a:pPr marL="0" indent="0">
              <a:spcBef>
                <a:spcPts val="0"/>
              </a:spcBef>
              <a:spcAft>
                <a:spcPts val="900"/>
              </a:spcAft>
              <a:buNone/>
            </a:pPr>
            <a:r>
              <a:rPr lang="pl-PL" sz="1450" dirty="0"/>
              <a:t>Skuteczny marketing oparty jest na wiedzy i danych. Właściwe                  i pełne mierzenie skuteczności jest kluczowe, nie tylko by oceniać efekty działań wewnątrz firmy, ale także by precyzyjnie porównywać  się z konkurencją i wychwytywać obraz rynku oraz trendy.</a:t>
            </a:r>
          </a:p>
          <a:p>
            <a:pPr marL="0" indent="0">
              <a:spcBef>
                <a:spcPts val="0"/>
              </a:spcBef>
              <a:spcAft>
                <a:spcPts val="900"/>
              </a:spcAft>
              <a:buNone/>
            </a:pPr>
            <a:r>
              <a:rPr lang="pl-PL" sz="1450" dirty="0"/>
              <a:t>Istnieje szereg wskaźników, na których </a:t>
            </a:r>
            <a:r>
              <a:rPr lang="pl-PL" sz="1450" dirty="0" err="1"/>
              <a:t>marketerzy</a:t>
            </a:r>
            <a:r>
              <a:rPr lang="pl-PL" sz="1450" dirty="0"/>
              <a:t> pracują                          na co dzień. Różne organizacje, autorzy publikacji proponują     definiowanie i grupowanie wskaźników w różnych ujęciach.                  Rynek nie jest jednak w pełni </a:t>
            </a:r>
            <a:r>
              <a:rPr lang="pl-PL" sz="1450" dirty="0" err="1"/>
              <a:t>uspójniony</a:t>
            </a:r>
            <a:r>
              <a:rPr lang="pl-PL" sz="1450" dirty="0"/>
              <a:t>.</a:t>
            </a:r>
          </a:p>
          <a:p>
            <a:pPr marL="0" indent="0">
              <a:spcBef>
                <a:spcPts val="0"/>
              </a:spcBef>
              <a:spcAft>
                <a:spcPts val="900"/>
              </a:spcAft>
              <a:buNone/>
            </a:pPr>
            <a:r>
              <a:rPr lang="pl-PL" sz="1450" dirty="0"/>
              <a:t>Dlatego jako Polska Organizacja Reklamodawców, reprezentująca firmy z różnych sektorów gospodarki proponujemy wspólne           podejście, by </a:t>
            </a:r>
            <a:r>
              <a:rPr lang="pl-PL" sz="1450" b="1" dirty="0"/>
              <a:t>ułatwić mierzenie skuteczności </a:t>
            </a:r>
            <a:r>
              <a:rPr lang="pl-PL" sz="1450" dirty="0"/>
              <a:t>marketingu                            i </a:t>
            </a:r>
            <a:r>
              <a:rPr lang="pl-PL" sz="1450" b="1" dirty="0"/>
              <a:t>zwiększyć precyzyjność pomiarów</a:t>
            </a:r>
            <a:r>
              <a:rPr lang="pl-PL" sz="1450" dirty="0"/>
              <a:t>. Liczymy na to, że w dłuższej perspektywie </a:t>
            </a:r>
            <a:r>
              <a:rPr lang="pl-PL" sz="1450" b="1" dirty="0"/>
              <a:t>wpłynie to na odbiór dziedziny wiedzy jaką jest marketing</a:t>
            </a:r>
            <a:r>
              <a:rPr lang="pl-PL" sz="1450" dirty="0"/>
              <a:t> i dokładne zrozumienie jej </a:t>
            </a:r>
            <a:r>
              <a:rPr lang="pl-PL" sz="1450" b="1" dirty="0"/>
              <a:t>realnego wpływu na wyniki </a:t>
            </a:r>
            <a:r>
              <a:rPr lang="pl-PL" sz="1450" dirty="0"/>
              <a:t>biznesowe. </a:t>
            </a:r>
          </a:p>
          <a:p>
            <a:pPr marL="0" indent="0">
              <a:spcBef>
                <a:spcPts val="0"/>
              </a:spcBef>
              <a:spcAft>
                <a:spcPts val="900"/>
              </a:spcAft>
              <a:buNone/>
            </a:pPr>
            <a:r>
              <a:rPr lang="pl-PL" sz="1450" dirty="0"/>
              <a:t>Zdajemy sobie sprawę, że stworzenie modelu idealnego, w 100% adekwatnego dla każdej z branż nie jest możliwe. Biorąc to pod        uwagę proponujemy </a:t>
            </a:r>
            <a:r>
              <a:rPr lang="pl-PL" sz="1450" b="1" dirty="0"/>
              <a:t>Model, który zawiera pewien ramowy podział          i grupowanie wskaźników oraz ich definicje</a:t>
            </a:r>
            <a:r>
              <a:rPr lang="pl-PL" sz="1450" dirty="0"/>
              <a:t>. Ma on charakter porządkujący, </a:t>
            </a:r>
            <a:r>
              <a:rPr lang="pl-PL" sz="1450" dirty="0" err="1"/>
              <a:t>uspójniający</a:t>
            </a:r>
            <a:r>
              <a:rPr lang="pl-PL" sz="1450" dirty="0"/>
              <a:t> podejście rynkowe, a jednocześnie</a:t>
            </a:r>
          </a:p>
        </p:txBody>
      </p:sp>
    </p:spTree>
    <p:extLst>
      <p:ext uri="{BB962C8B-B14F-4D97-AF65-F5344CB8AC3E}">
        <p14:creationId xmlns:p14="http://schemas.microsoft.com/office/powerpoint/2010/main" val="4250866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C8CB6EAB-D4EE-0A06-FDE8-D613F7B07947}"/>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A579ACBC-5E2E-EFE0-50AC-0F1F4EB951BB}"/>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111E29E4-403A-AA97-F722-43A5777C6051}"/>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22109DB3-4D1D-CF62-0D09-48B7D164F5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DE1074F7-A7F9-66D0-CD21-5987EC9679A9}"/>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BB8887E4-32F2-D799-6E88-A034ED745FFF}"/>
              </a:ext>
            </a:extLst>
          </p:cNvPr>
          <p:cNvSpPr txBox="1">
            <a:spLocks/>
          </p:cNvSpPr>
          <p:nvPr/>
        </p:nvSpPr>
        <p:spPr>
          <a:xfrm>
            <a:off x="899161" y="2393118"/>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CFFDEBC3-61D8-CCD5-6B0F-8172C8EB4A57}"/>
              </a:ext>
            </a:extLst>
          </p:cNvPr>
          <p:cNvSpPr txBox="1">
            <a:spLocks/>
          </p:cNvSpPr>
          <p:nvPr/>
        </p:nvSpPr>
        <p:spPr>
          <a:xfrm>
            <a:off x="899161" y="5289112"/>
            <a:ext cx="94812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1: Podejście i założenia</a:t>
            </a:r>
          </a:p>
        </p:txBody>
      </p:sp>
      <p:pic>
        <p:nvPicPr>
          <p:cNvPr id="9" name="Obraz 8" descr="Obraz zawierający zrzut ekranu, czarne, wzór, monochromatyzm&#10;&#10;Opis wygenerowany automatycznie">
            <a:extLst>
              <a:ext uri="{FF2B5EF4-FFF2-40B4-BE49-F238E27FC236}">
                <a16:creationId xmlns:a16="http://schemas.microsoft.com/office/drawing/2014/main" id="{22F7D4EC-C192-25C3-38D9-B4217C9033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967423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38;p6">
            <a:extLst>
              <a:ext uri="{FF2B5EF4-FFF2-40B4-BE49-F238E27FC236}">
                <a16:creationId xmlns:a16="http://schemas.microsoft.com/office/drawing/2014/main" id="{E1AC6B18-A168-5A76-0C55-161AFA7B44C3}"/>
              </a:ext>
            </a:extLst>
          </p:cNvPr>
          <p:cNvSpPr txBox="1">
            <a:spLocks/>
          </p:cNvSpPr>
          <p:nvPr/>
        </p:nvSpPr>
        <p:spPr>
          <a:xfrm>
            <a:off x="499151" y="223076"/>
            <a:ext cx="5133553"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Wpływ marketingu na rozwój biznesu</a:t>
            </a:r>
          </a:p>
        </p:txBody>
      </p:sp>
      <p:sp>
        <p:nvSpPr>
          <p:cNvPr id="7" name="Google Shape;138;p6">
            <a:extLst>
              <a:ext uri="{FF2B5EF4-FFF2-40B4-BE49-F238E27FC236}">
                <a16:creationId xmlns:a16="http://schemas.microsoft.com/office/drawing/2014/main" id="{7AD6808E-7AF3-6969-FCBA-480DA164403B}"/>
              </a:ext>
            </a:extLst>
          </p:cNvPr>
          <p:cNvSpPr txBox="1">
            <a:spLocks/>
          </p:cNvSpPr>
          <p:nvPr/>
        </p:nvSpPr>
        <p:spPr>
          <a:xfrm>
            <a:off x="499151" y="169705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 jak powstał Model</a:t>
            </a:r>
          </a:p>
        </p:txBody>
      </p:sp>
      <p:pic>
        <p:nvPicPr>
          <p:cNvPr id="8" name="Obraz 7">
            <a:extLst>
              <a:ext uri="{FF2B5EF4-FFF2-40B4-BE49-F238E27FC236}">
                <a16:creationId xmlns:a16="http://schemas.microsoft.com/office/drawing/2014/main" id="{A556ABE5-7E2A-3518-8A90-BDA383A84B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3"/>
          <a:stretch/>
        </p:blipFill>
        <p:spPr>
          <a:xfrm>
            <a:off x="6090350" y="52"/>
            <a:ext cx="6096000" cy="2944626"/>
          </a:xfrm>
          <a:prstGeom prst="rect">
            <a:avLst/>
          </a:prstGeom>
        </p:spPr>
      </p:pic>
      <p:sp>
        <p:nvSpPr>
          <p:cNvPr id="10" name="Symbol zastępczy zawartości 2">
            <a:extLst>
              <a:ext uri="{FF2B5EF4-FFF2-40B4-BE49-F238E27FC236}">
                <a16:creationId xmlns:a16="http://schemas.microsoft.com/office/drawing/2014/main" id="{464B959A-E2BF-3F70-BDA6-3D2CC1CDF9DD}"/>
              </a:ext>
            </a:extLst>
          </p:cNvPr>
          <p:cNvSpPr>
            <a:spLocks noGrp="1"/>
          </p:cNvSpPr>
          <p:nvPr>
            <p:ph idx="1"/>
          </p:nvPr>
        </p:nvSpPr>
        <p:spPr>
          <a:xfrm>
            <a:off x="499150" y="2762315"/>
            <a:ext cx="5133553" cy="3648317"/>
          </a:xfrm>
        </p:spPr>
        <p:txBody>
          <a:bodyPr>
            <a:normAutofit/>
          </a:bodyPr>
          <a:lstStyle/>
          <a:p>
            <a:pPr marL="0" indent="0">
              <a:lnSpc>
                <a:spcPct val="100000"/>
              </a:lnSpc>
              <a:spcBef>
                <a:spcPts val="0"/>
              </a:spcBef>
              <a:spcAft>
                <a:spcPts val="1200"/>
              </a:spcAft>
              <a:buNone/>
            </a:pPr>
            <a:r>
              <a:rPr lang="pl-PL" sz="2100" b="1" dirty="0"/>
              <a:t>Wielowymiarowy proces tworzenia </a:t>
            </a:r>
            <a:br>
              <a:rPr lang="pl-PL" sz="2100" b="1" dirty="0"/>
            </a:br>
            <a:r>
              <a:rPr lang="pl-PL" sz="2100" b="1" dirty="0"/>
              <a:t>z bardzo pragmatycznym podejściem:</a:t>
            </a:r>
          </a:p>
          <a:p>
            <a:pPr>
              <a:lnSpc>
                <a:spcPct val="100000"/>
              </a:lnSpc>
              <a:spcBef>
                <a:spcPts val="0"/>
              </a:spcBef>
              <a:spcAft>
                <a:spcPts val="600"/>
              </a:spcAft>
              <a:buClr>
                <a:srgbClr val="FF003C"/>
              </a:buClr>
              <a:buFont typeface="Wingdings" pitchFamily="2" charset="2"/>
              <a:buChar char="§"/>
            </a:pPr>
            <a:r>
              <a:rPr lang="pl-PL" sz="1400" dirty="0"/>
              <a:t>Analiza globalnych działań i najlepszych praktyk WFA</a:t>
            </a:r>
          </a:p>
          <a:p>
            <a:pPr>
              <a:lnSpc>
                <a:spcPct val="100000"/>
              </a:lnSpc>
              <a:spcBef>
                <a:spcPts val="0"/>
              </a:spcBef>
              <a:spcAft>
                <a:spcPts val="600"/>
              </a:spcAft>
              <a:buClr>
                <a:srgbClr val="FF003C"/>
              </a:buClr>
              <a:buFont typeface="Wingdings" pitchFamily="2" charset="2"/>
              <a:buChar char="§"/>
            </a:pPr>
            <a:r>
              <a:rPr lang="pl-PL" sz="1400" dirty="0"/>
              <a:t>Dogłębna analiza modelu zaproponowanego przez szwedzką organizację WFA</a:t>
            </a:r>
          </a:p>
          <a:p>
            <a:pPr>
              <a:lnSpc>
                <a:spcPct val="100000"/>
              </a:lnSpc>
              <a:spcBef>
                <a:spcPts val="0"/>
              </a:spcBef>
              <a:spcAft>
                <a:spcPts val="600"/>
              </a:spcAft>
              <a:buClr>
                <a:srgbClr val="FF003C"/>
              </a:buClr>
              <a:buFont typeface="Wingdings" pitchFamily="2" charset="2"/>
              <a:buChar char="§"/>
            </a:pPr>
            <a:r>
              <a:rPr lang="pl-PL" sz="1400" dirty="0"/>
              <a:t>Wywiady z przedstawicielami działów marketingu w Polsce, wielu branż</a:t>
            </a:r>
          </a:p>
          <a:p>
            <a:pPr>
              <a:lnSpc>
                <a:spcPct val="100000"/>
              </a:lnSpc>
              <a:spcBef>
                <a:spcPts val="0"/>
              </a:spcBef>
              <a:spcAft>
                <a:spcPts val="600"/>
              </a:spcAft>
              <a:buClr>
                <a:srgbClr val="FF003C"/>
              </a:buClr>
              <a:buFont typeface="Wingdings" pitchFamily="2" charset="2"/>
              <a:buChar char="§"/>
            </a:pPr>
            <a:r>
              <a:rPr lang="pl-PL" sz="1400" dirty="0"/>
              <a:t>Seria warsztatów z udziałem </a:t>
            </a:r>
            <a:r>
              <a:rPr lang="pl-PL" sz="1400" dirty="0" err="1"/>
              <a:t>marketerów</a:t>
            </a:r>
            <a:r>
              <a:rPr lang="pl-PL" sz="1400" dirty="0"/>
              <a:t> z różnych branż</a:t>
            </a:r>
          </a:p>
          <a:p>
            <a:pPr>
              <a:lnSpc>
                <a:spcPct val="100000"/>
              </a:lnSpc>
              <a:spcBef>
                <a:spcPts val="0"/>
              </a:spcBef>
              <a:spcAft>
                <a:spcPts val="600"/>
              </a:spcAft>
              <a:buClr>
                <a:srgbClr val="FF003C"/>
              </a:buClr>
              <a:buFont typeface="Wingdings" pitchFamily="2" charset="2"/>
              <a:buChar char="§"/>
            </a:pPr>
            <a:r>
              <a:rPr lang="pl-PL" sz="1400" dirty="0"/>
              <a:t>Wypracowanie rekomendacji dla rynku polskiego na podstawie powyższych działań, jak również wiedzy z zakresu </a:t>
            </a:r>
            <a:r>
              <a:rPr lang="pl-PL" sz="1400" dirty="0" err="1"/>
              <a:t>Evidence</a:t>
            </a:r>
            <a:r>
              <a:rPr lang="pl-PL" sz="1400" dirty="0"/>
              <a:t> </a:t>
            </a:r>
            <a:r>
              <a:rPr lang="pl-PL" sz="1400" dirty="0" err="1"/>
              <a:t>Based</a:t>
            </a:r>
            <a:r>
              <a:rPr lang="pl-PL" sz="1400" dirty="0"/>
              <a:t> Marketingu, biorąc pod uwagę badania                i know-how m.in. Ehrenberg-</a:t>
            </a:r>
            <a:r>
              <a:rPr lang="pl-PL" sz="1400" dirty="0" err="1"/>
              <a:t>Bass</a:t>
            </a:r>
            <a:r>
              <a:rPr lang="pl-PL" sz="1400" dirty="0"/>
              <a:t> </a:t>
            </a:r>
            <a:r>
              <a:rPr lang="pl-PL" sz="1400" dirty="0" err="1"/>
              <a:t>Institute</a:t>
            </a:r>
            <a:r>
              <a:rPr lang="pl-PL" sz="1400" dirty="0"/>
              <a:t>,  IAB i wielu innych</a:t>
            </a:r>
          </a:p>
        </p:txBody>
      </p:sp>
      <p:pic>
        <p:nvPicPr>
          <p:cNvPr id="2" name="Picture 2">
            <a:extLst>
              <a:ext uri="{FF2B5EF4-FFF2-40B4-BE49-F238E27FC236}">
                <a16:creationId xmlns:a16="http://schemas.microsoft.com/office/drawing/2014/main" id="{81036718-226A-0711-0F95-5B23F67A048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090350" y="3180259"/>
            <a:ext cx="5901671" cy="334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71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55CFBEE3-58BE-526E-7D86-19C27E168E4C}"/>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highlight>
                  <a:srgbClr val="FFFF00"/>
                </a:highlight>
                <a:ea typeface="Calibri"/>
                <a:cs typeface="Calibri"/>
                <a:sym typeface="Calibri"/>
              </a:rPr>
              <a:t>Wpływ marketingu na rozwój biznesu</a:t>
            </a:r>
          </a:p>
        </p:txBody>
      </p:sp>
      <p:sp>
        <p:nvSpPr>
          <p:cNvPr id="5" name="Google Shape;138;p6">
            <a:extLst>
              <a:ext uri="{FF2B5EF4-FFF2-40B4-BE49-F238E27FC236}">
                <a16:creationId xmlns:a16="http://schemas.microsoft.com/office/drawing/2014/main" id="{F84CAD79-8774-D1BA-003C-2C9C1410FFDD}"/>
              </a:ext>
            </a:extLst>
          </p:cNvPr>
          <p:cNvSpPr txBox="1">
            <a:spLocks/>
          </p:cNvSpPr>
          <p:nvPr/>
        </p:nvSpPr>
        <p:spPr>
          <a:xfrm>
            <a:off x="499149" y="934065"/>
            <a:ext cx="11193699" cy="260373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2400" dirty="0">
                <a:ea typeface="Calibri"/>
                <a:cs typeface="Calibri"/>
                <a:sym typeface="Calibri"/>
              </a:rPr>
              <a:t>– </a:t>
            </a:r>
            <a:r>
              <a:rPr lang="pl-PL" sz="2000" dirty="0">
                <a:ea typeface="Calibri"/>
                <a:cs typeface="Calibri"/>
                <a:sym typeface="Calibri"/>
              </a:rPr>
              <a:t>proces (cykl) marketingowy,  jako inspiracja dla kształtu modelu POR.</a:t>
            </a:r>
          </a:p>
          <a:p>
            <a:pPr algn="l">
              <a:spcBef>
                <a:spcPts val="1000"/>
              </a:spcBef>
              <a:buClr>
                <a:srgbClr val="000000"/>
              </a:buClr>
              <a:buSzPct val="100000"/>
            </a:pPr>
            <a:r>
              <a:rPr lang="pl-PL" sz="2000" dirty="0">
                <a:ea typeface="Calibri"/>
                <a:cs typeface="Calibri"/>
                <a:sym typeface="Calibri"/>
              </a:rPr>
              <a:t>Kluczowe wskaźniki zostały zgrupowane w 5 sekcji, które wywierają na siebie wzajemny wpływ i czasem się przenikają. Wychodzimy od </a:t>
            </a:r>
            <a:r>
              <a:rPr lang="pl-PL" sz="2000" b="1" dirty="0">
                <a:ea typeface="Calibri"/>
                <a:cs typeface="Calibri"/>
                <a:sym typeface="Calibri"/>
              </a:rPr>
              <a:t>planowania inwestycji</a:t>
            </a:r>
            <a:r>
              <a:rPr lang="pl-PL" sz="2000" dirty="0">
                <a:ea typeface="Calibri"/>
                <a:cs typeface="Calibri"/>
                <a:sym typeface="Calibri"/>
              </a:rPr>
              <a:t>, w </a:t>
            </a:r>
            <a:r>
              <a:rPr lang="pl-PL" sz="2000" b="1" dirty="0">
                <a:ea typeface="Calibri"/>
                <a:cs typeface="Calibri"/>
                <a:sym typeface="Calibri"/>
              </a:rPr>
              <a:t>działania kampanijne</a:t>
            </a:r>
            <a:r>
              <a:rPr lang="pl-PL" sz="2000" dirty="0">
                <a:ea typeface="Calibri"/>
                <a:cs typeface="Calibri"/>
                <a:sym typeface="Calibri"/>
              </a:rPr>
              <a:t>, </a:t>
            </a:r>
            <a:r>
              <a:rPr lang="pl-PL" sz="2000" b="1" dirty="0">
                <a:ea typeface="Calibri"/>
                <a:cs typeface="Calibri"/>
                <a:sym typeface="Calibri"/>
              </a:rPr>
              <a:t>digitalowe</a:t>
            </a:r>
            <a:r>
              <a:rPr lang="pl-PL" sz="2000" dirty="0">
                <a:ea typeface="Calibri"/>
                <a:cs typeface="Calibri"/>
                <a:sym typeface="Calibri"/>
              </a:rPr>
              <a:t> czy </a:t>
            </a:r>
            <a:r>
              <a:rPr lang="pl-PL" sz="2000" b="1" dirty="0">
                <a:ea typeface="Calibri"/>
                <a:cs typeface="Calibri"/>
                <a:sym typeface="Calibri"/>
              </a:rPr>
              <a:t>w punkcie sprzedaży. </a:t>
            </a:r>
            <a:r>
              <a:rPr lang="pl-PL" sz="2000" dirty="0">
                <a:ea typeface="Calibri"/>
                <a:cs typeface="Calibri"/>
                <a:sym typeface="Calibri"/>
              </a:rPr>
              <a:t>Efekty tych działań będą widoczne we wskaźnikach dotyczących samej </a:t>
            </a:r>
            <a:r>
              <a:rPr lang="pl-PL" sz="2000" b="1" dirty="0">
                <a:ea typeface="Calibri"/>
                <a:cs typeface="Calibri"/>
                <a:sym typeface="Calibri"/>
              </a:rPr>
              <a:t>marki</a:t>
            </a:r>
            <a:r>
              <a:rPr lang="pl-PL" sz="2000" dirty="0">
                <a:ea typeface="Calibri"/>
                <a:cs typeface="Calibri"/>
                <a:sym typeface="Calibri"/>
              </a:rPr>
              <a:t>, jak i tych </a:t>
            </a:r>
            <a:r>
              <a:rPr lang="pl-PL" sz="2000" b="1" dirty="0">
                <a:ea typeface="Calibri"/>
                <a:cs typeface="Calibri"/>
                <a:sym typeface="Calibri"/>
              </a:rPr>
              <a:t>biznesowych</a:t>
            </a:r>
            <a:r>
              <a:rPr lang="pl-PL" sz="2000" dirty="0">
                <a:ea typeface="Calibri"/>
                <a:cs typeface="Calibri"/>
                <a:sym typeface="Calibri"/>
              </a:rPr>
              <a:t>, które są naczelnym celem wszelkich aktywności marketingowych. Nie zapominamy także o wskaźnikach </a:t>
            </a:r>
            <a:r>
              <a:rPr lang="pl-PL" sz="2000" b="1" dirty="0">
                <a:ea typeface="Calibri"/>
                <a:cs typeface="Calibri"/>
                <a:sym typeface="Calibri"/>
              </a:rPr>
              <a:t>relacyjnych</a:t>
            </a:r>
            <a:r>
              <a:rPr lang="pl-PL" sz="2000" dirty="0">
                <a:ea typeface="Calibri"/>
                <a:cs typeface="Calibri"/>
                <a:sym typeface="Calibri"/>
              </a:rPr>
              <a:t>, podsumowujących, jak trwałe udało nam się zbudować relacje z klientami. </a:t>
            </a:r>
          </a:p>
          <a:p>
            <a:pPr algn="l">
              <a:spcBef>
                <a:spcPts val="1000"/>
              </a:spcBef>
              <a:buClr>
                <a:srgbClr val="000000"/>
              </a:buClr>
              <a:buSzPct val="100000"/>
            </a:pPr>
            <a:r>
              <a:rPr lang="pl-PL" sz="2000" dirty="0">
                <a:ea typeface="Calibri"/>
                <a:cs typeface="Calibri"/>
                <a:sym typeface="Calibri"/>
              </a:rPr>
              <a:t>Proces nie ma końca, docierając do rozliczenia efektów biznesowych, najczęściej jesteśmy już w procesie planowania inwestycji na kolejny okres.</a:t>
            </a:r>
          </a:p>
        </p:txBody>
      </p:sp>
      <p:sp>
        <p:nvSpPr>
          <p:cNvPr id="6" name="TextBox 11">
            <a:extLst>
              <a:ext uri="{FF2B5EF4-FFF2-40B4-BE49-F238E27FC236}">
                <a16:creationId xmlns:a16="http://schemas.microsoft.com/office/drawing/2014/main" id="{8F323755-E7AD-34E2-B92D-1E725AF2DC7D}"/>
              </a:ext>
            </a:extLst>
          </p:cNvPr>
          <p:cNvSpPr txBox="1"/>
          <p:nvPr/>
        </p:nvSpPr>
        <p:spPr>
          <a:xfrm>
            <a:off x="397504" y="4477056"/>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 name="TextBox 70">
            <a:extLst>
              <a:ext uri="{FF2B5EF4-FFF2-40B4-BE49-F238E27FC236}">
                <a16:creationId xmlns:a16="http://schemas.microsoft.com/office/drawing/2014/main" id="{B5167AF8-89A3-A1DD-D3CE-0EBE7AF260ED}"/>
              </a:ext>
            </a:extLst>
          </p:cNvPr>
          <p:cNvSpPr txBox="1"/>
          <p:nvPr/>
        </p:nvSpPr>
        <p:spPr>
          <a:xfrm>
            <a:off x="7620839" y="4488647"/>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8" name="TextBox 71">
            <a:extLst>
              <a:ext uri="{FF2B5EF4-FFF2-40B4-BE49-F238E27FC236}">
                <a16:creationId xmlns:a16="http://schemas.microsoft.com/office/drawing/2014/main" id="{000941C7-33BD-4C54-0145-A0B8396EBCDC}"/>
              </a:ext>
            </a:extLst>
          </p:cNvPr>
          <p:cNvSpPr txBox="1"/>
          <p:nvPr/>
        </p:nvSpPr>
        <p:spPr>
          <a:xfrm>
            <a:off x="10071988" y="4488647"/>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9" name="TextBox 12">
            <a:extLst>
              <a:ext uri="{FF2B5EF4-FFF2-40B4-BE49-F238E27FC236}">
                <a16:creationId xmlns:a16="http://schemas.microsoft.com/office/drawing/2014/main" id="{5953069C-22DD-E8D0-4A31-017BA771431F}"/>
              </a:ext>
            </a:extLst>
          </p:cNvPr>
          <p:cNvSpPr txBox="1">
            <a:spLocks/>
          </p:cNvSpPr>
          <p:nvPr/>
        </p:nvSpPr>
        <p:spPr>
          <a:xfrm>
            <a:off x="2848653" y="4479650"/>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10" name="TextBox 32">
            <a:extLst>
              <a:ext uri="{FF2B5EF4-FFF2-40B4-BE49-F238E27FC236}">
                <a16:creationId xmlns:a16="http://schemas.microsoft.com/office/drawing/2014/main" id="{686A65BE-75BA-6627-1E07-754EA33167BF}"/>
              </a:ext>
            </a:extLst>
          </p:cNvPr>
          <p:cNvSpPr txBox="1"/>
          <p:nvPr/>
        </p:nvSpPr>
        <p:spPr>
          <a:xfrm>
            <a:off x="5234746" y="4488647"/>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13" name="Prostokąt 12">
            <a:extLst>
              <a:ext uri="{FF2B5EF4-FFF2-40B4-BE49-F238E27FC236}">
                <a16:creationId xmlns:a16="http://schemas.microsoft.com/office/drawing/2014/main" id="{8862030A-5B72-8E37-6015-B3E69937D291}"/>
              </a:ext>
            </a:extLst>
          </p:cNvPr>
          <p:cNvSpPr/>
          <p:nvPr/>
        </p:nvSpPr>
        <p:spPr>
          <a:xfrm>
            <a:off x="397504" y="3771616"/>
            <a:ext cx="11200345"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Proces marketingowy</a:t>
            </a:r>
          </a:p>
        </p:txBody>
      </p:sp>
      <p:sp>
        <p:nvSpPr>
          <p:cNvPr id="14" name="TextBox 12">
            <a:extLst>
              <a:ext uri="{FF2B5EF4-FFF2-40B4-BE49-F238E27FC236}">
                <a16:creationId xmlns:a16="http://schemas.microsoft.com/office/drawing/2014/main" id="{13C8F2B8-C070-BBB1-DD92-0ADBC8201AD8}"/>
              </a:ext>
            </a:extLst>
          </p:cNvPr>
          <p:cNvSpPr txBox="1">
            <a:spLocks/>
          </p:cNvSpPr>
          <p:nvPr/>
        </p:nvSpPr>
        <p:spPr>
          <a:xfrm>
            <a:off x="2848653" y="4843307"/>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DIGITAL</a:t>
            </a:r>
          </a:p>
        </p:txBody>
      </p:sp>
      <p:sp>
        <p:nvSpPr>
          <p:cNvPr id="15" name="TextBox 12">
            <a:extLst>
              <a:ext uri="{FF2B5EF4-FFF2-40B4-BE49-F238E27FC236}">
                <a16:creationId xmlns:a16="http://schemas.microsoft.com/office/drawing/2014/main" id="{69CC0562-2BCF-CD0A-9784-A0354F174293}"/>
              </a:ext>
            </a:extLst>
          </p:cNvPr>
          <p:cNvSpPr txBox="1">
            <a:spLocks/>
          </p:cNvSpPr>
          <p:nvPr/>
        </p:nvSpPr>
        <p:spPr>
          <a:xfrm>
            <a:off x="2848653" y="5208607"/>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16" name="Strzałka: w prawo 15">
            <a:extLst>
              <a:ext uri="{FF2B5EF4-FFF2-40B4-BE49-F238E27FC236}">
                <a16:creationId xmlns:a16="http://schemas.microsoft.com/office/drawing/2014/main" id="{E8CA4D0C-4FC3-546E-BB6C-BE49ADBE0D1E}"/>
              </a:ext>
            </a:extLst>
          </p:cNvPr>
          <p:cNvSpPr/>
          <p:nvPr/>
        </p:nvSpPr>
        <p:spPr>
          <a:xfrm>
            <a:off x="2274825" y="4757772"/>
            <a:ext cx="444551"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Strzałka: w prawo 16">
            <a:extLst>
              <a:ext uri="{FF2B5EF4-FFF2-40B4-BE49-F238E27FC236}">
                <a16:creationId xmlns:a16="http://schemas.microsoft.com/office/drawing/2014/main" id="{23B77D4C-4901-7668-3873-CEF7ABE27D8E}"/>
              </a:ext>
            </a:extLst>
          </p:cNvPr>
          <p:cNvSpPr/>
          <p:nvPr/>
        </p:nvSpPr>
        <p:spPr>
          <a:xfrm>
            <a:off x="4725974" y="4732693"/>
            <a:ext cx="444551"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Strzałka: w prawo 17">
            <a:extLst>
              <a:ext uri="{FF2B5EF4-FFF2-40B4-BE49-F238E27FC236}">
                <a16:creationId xmlns:a16="http://schemas.microsoft.com/office/drawing/2014/main" id="{B209DF65-2619-4BB6-51BC-3C27D91AC806}"/>
              </a:ext>
            </a:extLst>
          </p:cNvPr>
          <p:cNvSpPr/>
          <p:nvPr/>
        </p:nvSpPr>
        <p:spPr>
          <a:xfrm>
            <a:off x="7118266" y="4757772"/>
            <a:ext cx="444551"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Strzałka: w prawo 18">
            <a:extLst>
              <a:ext uri="{FF2B5EF4-FFF2-40B4-BE49-F238E27FC236}">
                <a16:creationId xmlns:a16="http://schemas.microsoft.com/office/drawing/2014/main" id="{5F73E4BA-8319-4459-5C64-30BD051993A1}"/>
              </a:ext>
            </a:extLst>
          </p:cNvPr>
          <p:cNvSpPr/>
          <p:nvPr/>
        </p:nvSpPr>
        <p:spPr>
          <a:xfrm>
            <a:off x="9534004" y="4769896"/>
            <a:ext cx="444551"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descr="Zakrzywiona strzałka do przodu - 125446456">
            <a:extLst>
              <a:ext uri="{FF2B5EF4-FFF2-40B4-BE49-F238E27FC236}">
                <a16:creationId xmlns:a16="http://schemas.microsoft.com/office/drawing/2014/main" id="{8B35C55A-5359-AE3F-9722-55805935729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flipH="1" flipV="1">
            <a:off x="1154302" y="5681645"/>
            <a:ext cx="8379702" cy="953279"/>
          </a:xfrm>
          <a:prstGeom prst="rect">
            <a:avLst/>
          </a:prstGeom>
          <a:noFill/>
          <a:extLst>
            <a:ext uri="{909E8E84-426E-40DD-AFC4-6F175D3DCCD1}">
              <a14:hiddenFill xmlns:a14="http://schemas.microsoft.com/office/drawing/2010/main">
                <a:solidFill>
                  <a:srgbClr val="FFFFFF"/>
                </a:solidFill>
              </a14:hiddenFill>
            </a:ext>
          </a:extLst>
        </p:spPr>
      </p:pic>
      <p:sp>
        <p:nvSpPr>
          <p:cNvPr id="2" name="Prostokąt 1">
            <a:extLst>
              <a:ext uri="{FF2B5EF4-FFF2-40B4-BE49-F238E27FC236}">
                <a16:creationId xmlns:a16="http://schemas.microsoft.com/office/drawing/2014/main" id="{5B73C9C8-5EF0-ECD3-B5B6-E98501D81DE3}"/>
              </a:ext>
            </a:extLst>
          </p:cNvPr>
          <p:cNvSpPr/>
          <p:nvPr/>
        </p:nvSpPr>
        <p:spPr>
          <a:xfrm>
            <a:off x="10769600" y="2942"/>
            <a:ext cx="1422399" cy="6803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1400" dirty="0"/>
              <a:t>Wersja prezentowana</a:t>
            </a:r>
          </a:p>
          <a:p>
            <a:pPr algn="ctr"/>
            <a:r>
              <a:rPr lang="pl-PL" sz="1400" dirty="0"/>
              <a:t>10.01 </a:t>
            </a:r>
            <a:endParaRPr lang="pl-PL" dirty="0"/>
          </a:p>
        </p:txBody>
      </p:sp>
    </p:spTree>
    <p:extLst>
      <p:ext uri="{BB962C8B-B14F-4D97-AF65-F5344CB8AC3E}">
        <p14:creationId xmlns:p14="http://schemas.microsoft.com/office/powerpoint/2010/main" val="2530440303"/>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0A28A-1B41-2A5D-CC92-6389F481C865}"/>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35A481B-B596-5D83-0569-85762E97E3C8}"/>
              </a:ext>
            </a:extLst>
          </p:cNvPr>
          <p:cNvSpPr txBox="1">
            <a:spLocks/>
          </p:cNvSpPr>
          <p:nvPr/>
        </p:nvSpPr>
        <p:spPr>
          <a:xfrm>
            <a:off x="499149" y="6220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highlight>
                  <a:srgbClr val="FFFF00"/>
                </a:highlight>
                <a:ea typeface="Calibri"/>
                <a:cs typeface="Calibri"/>
                <a:sym typeface="Calibri"/>
              </a:rPr>
              <a:t>Wpływ marketingu na rozwój biznesu</a:t>
            </a:r>
          </a:p>
        </p:txBody>
      </p:sp>
      <p:sp>
        <p:nvSpPr>
          <p:cNvPr id="5" name="Google Shape;138;p6">
            <a:extLst>
              <a:ext uri="{FF2B5EF4-FFF2-40B4-BE49-F238E27FC236}">
                <a16:creationId xmlns:a16="http://schemas.microsoft.com/office/drawing/2014/main" id="{83592620-4CC7-1599-3F3A-6637C1DD23FE}"/>
              </a:ext>
            </a:extLst>
          </p:cNvPr>
          <p:cNvSpPr txBox="1">
            <a:spLocks/>
          </p:cNvSpPr>
          <p:nvPr/>
        </p:nvSpPr>
        <p:spPr>
          <a:xfrm>
            <a:off x="476101" y="639461"/>
            <a:ext cx="11193699" cy="260373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1200" dirty="0">
                <a:ea typeface="Calibri"/>
                <a:cs typeface="Calibri"/>
                <a:sym typeface="Calibri"/>
              </a:rPr>
              <a:t>– </a:t>
            </a:r>
            <a:r>
              <a:rPr lang="pl-PL" sz="1100" dirty="0">
                <a:ea typeface="Calibri"/>
                <a:cs typeface="Calibri"/>
                <a:sym typeface="Calibri"/>
              </a:rPr>
              <a:t>proces marketingowy oraz cykl biznesowy,  jako inspiracja dla kształtu modelu POR.</a:t>
            </a:r>
          </a:p>
          <a:p>
            <a:pPr algn="l">
              <a:spcBef>
                <a:spcPts val="1000"/>
              </a:spcBef>
              <a:buClr>
                <a:srgbClr val="000000"/>
              </a:buClr>
              <a:buSzPct val="100000"/>
            </a:pPr>
            <a:r>
              <a:rPr lang="pl-PL" sz="1400" dirty="0">
                <a:ea typeface="Calibri"/>
                <a:cs typeface="Calibri"/>
                <a:sym typeface="Calibri"/>
              </a:rPr>
              <a:t>Wszelkie działania marketingowe muszą wynikać wprost z obranej przez organizację </a:t>
            </a:r>
            <a:r>
              <a:rPr lang="pl-PL" sz="1400" b="1" dirty="0">
                <a:ea typeface="Calibri"/>
                <a:cs typeface="Calibri"/>
                <a:sym typeface="Calibri"/>
              </a:rPr>
              <a:t>strategii biznesowej</a:t>
            </a:r>
            <a:r>
              <a:rPr lang="pl-PL" sz="1400" dirty="0">
                <a:ea typeface="Calibri"/>
                <a:cs typeface="Calibri"/>
                <a:sym typeface="Calibri"/>
              </a:rPr>
              <a:t>. To ona tworzy podwalimy pod </a:t>
            </a:r>
            <a:r>
              <a:rPr lang="pl-PL" sz="1400" b="1" dirty="0">
                <a:ea typeface="Calibri"/>
                <a:cs typeface="Calibri"/>
                <a:sym typeface="Calibri"/>
              </a:rPr>
              <a:t>rozwój portfolio produktów lub usług </a:t>
            </a:r>
            <a:r>
              <a:rPr lang="pl-PL" sz="1400" dirty="0">
                <a:ea typeface="Calibri"/>
                <a:cs typeface="Calibri"/>
                <a:sym typeface="Calibri"/>
              </a:rPr>
              <a:t>oraz </a:t>
            </a:r>
            <a:r>
              <a:rPr lang="pl-PL" sz="1400" b="1" dirty="0">
                <a:ea typeface="Calibri"/>
                <a:cs typeface="Calibri"/>
                <a:sym typeface="Calibri"/>
              </a:rPr>
              <a:t>planowanie inwestycji. </a:t>
            </a:r>
            <a:r>
              <a:rPr lang="pl-PL" sz="1400" dirty="0">
                <a:ea typeface="Calibri"/>
                <a:cs typeface="Calibri"/>
                <a:sym typeface="Calibri"/>
              </a:rPr>
              <a:t>W przeciwieństwie do planowania inwestycji, najczęściej tworzenie strategii biznesowej oraz rozwój portfolio odbywają się rzadziej niż w typowych corocznych cyklach biznesowych. W naszym modelu skoncentrowaliśmy się na tych elementach procesu, które są częścią cykli biznesowych w szerszej liczbie organizacji.</a:t>
            </a:r>
          </a:p>
          <a:p>
            <a:pPr algn="l">
              <a:spcBef>
                <a:spcPts val="1000"/>
              </a:spcBef>
              <a:buClr>
                <a:srgbClr val="000000"/>
              </a:buClr>
              <a:buSzPct val="100000"/>
            </a:pPr>
            <a:r>
              <a:rPr lang="pl-PL" sz="1400" dirty="0">
                <a:ea typeface="Calibri"/>
                <a:cs typeface="Calibri"/>
                <a:sym typeface="Calibri"/>
              </a:rPr>
              <a:t>Kluczowe wskaźniki zostały zgrupowane w 5 sekcji, które wywierają na siebie wzajemny wpływ i czasem się przenikają. Wychodzimy od </a:t>
            </a:r>
            <a:r>
              <a:rPr lang="pl-PL" sz="1400" b="1" dirty="0">
                <a:ea typeface="Calibri"/>
                <a:cs typeface="Calibri"/>
                <a:sym typeface="Calibri"/>
              </a:rPr>
              <a:t>planowania inwestycji</a:t>
            </a:r>
            <a:r>
              <a:rPr lang="pl-PL" sz="1400" dirty="0">
                <a:ea typeface="Calibri"/>
                <a:cs typeface="Calibri"/>
                <a:sym typeface="Calibri"/>
              </a:rPr>
              <a:t>, w </a:t>
            </a:r>
            <a:r>
              <a:rPr lang="pl-PL" sz="1400" b="1" dirty="0">
                <a:ea typeface="Calibri"/>
                <a:cs typeface="Calibri"/>
                <a:sym typeface="Calibri"/>
              </a:rPr>
              <a:t>działania kampanijne</a:t>
            </a:r>
            <a:r>
              <a:rPr lang="pl-PL" sz="1400" dirty="0">
                <a:ea typeface="Calibri"/>
                <a:cs typeface="Calibri"/>
                <a:sym typeface="Calibri"/>
              </a:rPr>
              <a:t>, </a:t>
            </a:r>
            <a:r>
              <a:rPr lang="pl-PL" sz="1400" b="1" dirty="0">
                <a:ea typeface="Calibri"/>
                <a:cs typeface="Calibri"/>
                <a:sym typeface="Calibri"/>
              </a:rPr>
              <a:t>digitalowe (w tym e-commerce)</a:t>
            </a:r>
            <a:r>
              <a:rPr lang="pl-PL" sz="1400" dirty="0">
                <a:ea typeface="Calibri"/>
                <a:cs typeface="Calibri"/>
                <a:sym typeface="Calibri"/>
              </a:rPr>
              <a:t> czy </a:t>
            </a:r>
            <a:r>
              <a:rPr lang="pl-PL" sz="1400" b="1" dirty="0">
                <a:ea typeface="Calibri"/>
                <a:cs typeface="Calibri"/>
                <a:sym typeface="Calibri"/>
              </a:rPr>
              <a:t>w punkcie sprzedaży. </a:t>
            </a:r>
            <a:r>
              <a:rPr lang="pl-PL" sz="1400" dirty="0">
                <a:ea typeface="Calibri"/>
                <a:cs typeface="Calibri"/>
                <a:sym typeface="Calibri"/>
              </a:rPr>
              <a:t>Efekty tych działań będą widoczne we wskaźnikach dotyczących samej </a:t>
            </a:r>
            <a:r>
              <a:rPr lang="pl-PL" sz="1400" b="1" dirty="0">
                <a:ea typeface="Calibri"/>
                <a:cs typeface="Calibri"/>
                <a:sym typeface="Calibri"/>
              </a:rPr>
              <a:t>marki</a:t>
            </a:r>
            <a:r>
              <a:rPr lang="pl-PL" sz="1400" dirty="0">
                <a:ea typeface="Calibri"/>
                <a:cs typeface="Calibri"/>
                <a:sym typeface="Calibri"/>
              </a:rPr>
              <a:t>, jak i tych </a:t>
            </a:r>
            <a:r>
              <a:rPr lang="pl-PL" sz="1400" b="1" dirty="0">
                <a:ea typeface="Calibri"/>
                <a:cs typeface="Calibri"/>
                <a:sym typeface="Calibri"/>
              </a:rPr>
              <a:t>biznesowych</a:t>
            </a:r>
            <a:r>
              <a:rPr lang="pl-PL" sz="1400" dirty="0">
                <a:ea typeface="Calibri"/>
                <a:cs typeface="Calibri"/>
                <a:sym typeface="Calibri"/>
              </a:rPr>
              <a:t>, które są naczelnym celem wszelkich aktywności marketingowych. Nie zapominamy także o wskaźnikach </a:t>
            </a:r>
            <a:r>
              <a:rPr lang="pl-PL" sz="1400" b="1" dirty="0">
                <a:ea typeface="Calibri"/>
                <a:cs typeface="Calibri"/>
                <a:sym typeface="Calibri"/>
              </a:rPr>
              <a:t>relacyjnych</a:t>
            </a:r>
            <a:r>
              <a:rPr lang="pl-PL" sz="1400" dirty="0">
                <a:ea typeface="Calibri"/>
                <a:cs typeface="Calibri"/>
                <a:sym typeface="Calibri"/>
              </a:rPr>
              <a:t>, podsumowujących, jak trwałe udało nam się zbudować relacje z klientami. </a:t>
            </a:r>
          </a:p>
          <a:p>
            <a:pPr algn="l">
              <a:spcBef>
                <a:spcPts val="1000"/>
              </a:spcBef>
              <a:buClr>
                <a:srgbClr val="000000"/>
              </a:buClr>
              <a:buSzPct val="100000"/>
            </a:pPr>
            <a:r>
              <a:rPr lang="pl-PL" sz="1400" dirty="0">
                <a:ea typeface="Calibri"/>
                <a:cs typeface="Calibri"/>
                <a:sym typeface="Calibri"/>
              </a:rPr>
              <a:t>Proces nie ma końca, docierając do rozliczenia efektów biznesowych, najczęściej jesteśmy już w procesie planowania inwestycji na kolejny okres.</a:t>
            </a:r>
          </a:p>
        </p:txBody>
      </p:sp>
      <p:sp>
        <p:nvSpPr>
          <p:cNvPr id="6" name="TextBox 11">
            <a:extLst>
              <a:ext uri="{FF2B5EF4-FFF2-40B4-BE49-F238E27FC236}">
                <a16:creationId xmlns:a16="http://schemas.microsoft.com/office/drawing/2014/main" id="{CF58C33F-0737-811A-D985-1F99CA341C2D}"/>
              </a:ext>
            </a:extLst>
          </p:cNvPr>
          <p:cNvSpPr txBox="1"/>
          <p:nvPr/>
        </p:nvSpPr>
        <p:spPr>
          <a:xfrm>
            <a:off x="2540944" y="4015729"/>
            <a:ext cx="1220171"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PLANOWANIE INWESTYCJI</a:t>
            </a:r>
          </a:p>
        </p:txBody>
      </p:sp>
      <p:sp>
        <p:nvSpPr>
          <p:cNvPr id="7" name="TextBox 70">
            <a:extLst>
              <a:ext uri="{FF2B5EF4-FFF2-40B4-BE49-F238E27FC236}">
                <a16:creationId xmlns:a16="http://schemas.microsoft.com/office/drawing/2014/main" id="{FED33E08-0C52-340E-6624-2F50A3C3B2FE}"/>
              </a:ext>
            </a:extLst>
          </p:cNvPr>
          <p:cNvSpPr txBox="1"/>
          <p:nvPr/>
        </p:nvSpPr>
        <p:spPr>
          <a:xfrm>
            <a:off x="8491396" y="3973800"/>
            <a:ext cx="1476682"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8" name="TextBox 71">
            <a:extLst>
              <a:ext uri="{FF2B5EF4-FFF2-40B4-BE49-F238E27FC236}">
                <a16:creationId xmlns:a16="http://schemas.microsoft.com/office/drawing/2014/main" id="{6FC87222-14FE-50D2-A11D-7D6DA3F419E8}"/>
              </a:ext>
            </a:extLst>
          </p:cNvPr>
          <p:cNvSpPr txBox="1"/>
          <p:nvPr/>
        </p:nvSpPr>
        <p:spPr>
          <a:xfrm>
            <a:off x="10569457" y="4002705"/>
            <a:ext cx="118751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9" name="TextBox 12">
            <a:extLst>
              <a:ext uri="{FF2B5EF4-FFF2-40B4-BE49-F238E27FC236}">
                <a16:creationId xmlns:a16="http://schemas.microsoft.com/office/drawing/2014/main" id="{462B69E6-B9CD-957F-188F-8AE3B707B7A0}"/>
              </a:ext>
            </a:extLst>
          </p:cNvPr>
          <p:cNvSpPr txBox="1">
            <a:spLocks/>
          </p:cNvSpPr>
          <p:nvPr/>
        </p:nvSpPr>
        <p:spPr>
          <a:xfrm>
            <a:off x="4238277" y="3951078"/>
            <a:ext cx="1476682"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10" name="TextBox 32">
            <a:extLst>
              <a:ext uri="{FF2B5EF4-FFF2-40B4-BE49-F238E27FC236}">
                <a16:creationId xmlns:a16="http://schemas.microsoft.com/office/drawing/2014/main" id="{C05B4D37-C914-7183-427C-34549B6441DB}"/>
              </a:ext>
            </a:extLst>
          </p:cNvPr>
          <p:cNvSpPr txBox="1"/>
          <p:nvPr/>
        </p:nvSpPr>
        <p:spPr>
          <a:xfrm>
            <a:off x="6349551" y="3973800"/>
            <a:ext cx="1476682"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13" name="Prostokąt 12">
            <a:extLst>
              <a:ext uri="{FF2B5EF4-FFF2-40B4-BE49-F238E27FC236}">
                <a16:creationId xmlns:a16="http://schemas.microsoft.com/office/drawing/2014/main" id="{FA81F0B4-D48C-EBE5-32A7-CAAEC6F5CD79}"/>
              </a:ext>
            </a:extLst>
          </p:cNvPr>
          <p:cNvSpPr/>
          <p:nvPr/>
        </p:nvSpPr>
        <p:spPr>
          <a:xfrm>
            <a:off x="2540944" y="5801882"/>
            <a:ext cx="9209305"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4" name="TextBox 12">
            <a:extLst>
              <a:ext uri="{FF2B5EF4-FFF2-40B4-BE49-F238E27FC236}">
                <a16:creationId xmlns:a16="http://schemas.microsoft.com/office/drawing/2014/main" id="{0B4BB921-AC3C-C596-23D6-DAE1E167E2C5}"/>
              </a:ext>
            </a:extLst>
          </p:cNvPr>
          <p:cNvSpPr txBox="1">
            <a:spLocks/>
          </p:cNvSpPr>
          <p:nvPr/>
        </p:nvSpPr>
        <p:spPr>
          <a:xfrm>
            <a:off x="4238277" y="4314735"/>
            <a:ext cx="1476682" cy="433859"/>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cs typeface="Arial"/>
                <a:sym typeface="Arial"/>
              </a:rPr>
              <a:t>DIGITAL</a:t>
            </a:r>
            <a:r>
              <a:rPr lang="pl-PL" sz="1100" kern="0" dirty="0">
                <a:solidFill>
                  <a:schemeClr val="bg1"/>
                </a:solidFill>
                <a:latin typeface="Arial"/>
                <a:cs typeface="Arial"/>
                <a:sym typeface="Arial"/>
              </a:rPr>
              <a:t> ORAZ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cs typeface="Arial"/>
                <a:sym typeface="Arial"/>
              </a:rPr>
              <a:t>E-COMM</a:t>
            </a:r>
            <a:endParaRPr kumimoji="0" lang="pl-PL" sz="1100" b="0" i="0" u="none" strike="noStrike" kern="0" cap="none" spc="0" normalizeH="0" baseline="0" noProof="0" dirty="0">
              <a:ln>
                <a:noFill/>
              </a:ln>
              <a:solidFill>
                <a:schemeClr val="bg1"/>
              </a:solidFill>
              <a:effectLst/>
              <a:uLnTx/>
              <a:uFillTx/>
              <a:latin typeface="Arial"/>
              <a:cs typeface="Arial"/>
              <a:sym typeface="Arial"/>
            </a:endParaRPr>
          </a:p>
        </p:txBody>
      </p:sp>
      <p:sp>
        <p:nvSpPr>
          <p:cNvPr id="15" name="TextBox 12">
            <a:extLst>
              <a:ext uri="{FF2B5EF4-FFF2-40B4-BE49-F238E27FC236}">
                <a16:creationId xmlns:a16="http://schemas.microsoft.com/office/drawing/2014/main" id="{DDE7684E-188A-D8C9-61CE-30B4942F3558}"/>
              </a:ext>
            </a:extLst>
          </p:cNvPr>
          <p:cNvSpPr txBox="1">
            <a:spLocks/>
          </p:cNvSpPr>
          <p:nvPr/>
        </p:nvSpPr>
        <p:spPr>
          <a:xfrm>
            <a:off x="4238277" y="4790103"/>
            <a:ext cx="1476682" cy="464041"/>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cs typeface="Arial"/>
                <a:sym typeface="Arial"/>
              </a:rPr>
              <a:t>PUNKT SPRZEDAŻY</a:t>
            </a:r>
            <a:endParaRPr kumimoji="0" lang="pl-PL" sz="1100" b="0" i="0" u="none" strike="noStrike" kern="0" cap="none" spc="0" normalizeH="0" baseline="0" noProof="0" dirty="0">
              <a:ln>
                <a:noFill/>
              </a:ln>
              <a:solidFill>
                <a:schemeClr val="bg1"/>
              </a:solidFill>
              <a:effectLst/>
              <a:uLnTx/>
              <a:uFillTx/>
              <a:latin typeface="Arial"/>
              <a:cs typeface="Arial"/>
              <a:sym typeface="Arial"/>
            </a:endParaRPr>
          </a:p>
        </p:txBody>
      </p:sp>
      <p:sp>
        <p:nvSpPr>
          <p:cNvPr id="16" name="Strzałka: w prawo 15">
            <a:extLst>
              <a:ext uri="{FF2B5EF4-FFF2-40B4-BE49-F238E27FC236}">
                <a16:creationId xmlns:a16="http://schemas.microsoft.com/office/drawing/2014/main" id="{F635A61F-C15F-4028-9549-D51D4E8EC027}"/>
              </a:ext>
            </a:extLst>
          </p:cNvPr>
          <p:cNvSpPr/>
          <p:nvPr/>
        </p:nvSpPr>
        <p:spPr>
          <a:xfrm>
            <a:off x="3811926" y="4290267"/>
            <a:ext cx="375540"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Strzałka: w prawo 16">
            <a:extLst>
              <a:ext uri="{FF2B5EF4-FFF2-40B4-BE49-F238E27FC236}">
                <a16:creationId xmlns:a16="http://schemas.microsoft.com/office/drawing/2014/main" id="{3A9133AC-1BF6-6303-9309-F0B8A1495F81}"/>
              </a:ext>
            </a:extLst>
          </p:cNvPr>
          <p:cNvSpPr/>
          <p:nvPr/>
        </p:nvSpPr>
        <p:spPr>
          <a:xfrm>
            <a:off x="5841344" y="4283289"/>
            <a:ext cx="375540"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Strzałka: w prawo 17">
            <a:extLst>
              <a:ext uri="{FF2B5EF4-FFF2-40B4-BE49-F238E27FC236}">
                <a16:creationId xmlns:a16="http://schemas.microsoft.com/office/drawing/2014/main" id="{A211A070-1E0B-7313-8A90-9FEDDCDD79CB}"/>
              </a:ext>
            </a:extLst>
          </p:cNvPr>
          <p:cNvSpPr/>
          <p:nvPr/>
        </p:nvSpPr>
        <p:spPr>
          <a:xfrm>
            <a:off x="7951149" y="4311582"/>
            <a:ext cx="375540"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Strzałka: w prawo 18">
            <a:extLst>
              <a:ext uri="{FF2B5EF4-FFF2-40B4-BE49-F238E27FC236}">
                <a16:creationId xmlns:a16="http://schemas.microsoft.com/office/drawing/2014/main" id="{7A8CE1BE-16D4-9457-A80D-5FDEC1B4C6C1}"/>
              </a:ext>
            </a:extLst>
          </p:cNvPr>
          <p:cNvSpPr/>
          <p:nvPr/>
        </p:nvSpPr>
        <p:spPr>
          <a:xfrm>
            <a:off x="10068298" y="4258855"/>
            <a:ext cx="375540" cy="43701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descr="Zakrzywiona strzałka do przodu - 125446456">
            <a:extLst>
              <a:ext uri="{FF2B5EF4-FFF2-40B4-BE49-F238E27FC236}">
                <a16:creationId xmlns:a16="http://schemas.microsoft.com/office/drawing/2014/main" id="{ACAD66A8-E6D4-1F3E-5830-7CF1A2E189C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flipH="1" flipV="1">
            <a:off x="2189755" y="5099232"/>
            <a:ext cx="8379702" cy="5891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1">
            <a:extLst>
              <a:ext uri="{FF2B5EF4-FFF2-40B4-BE49-F238E27FC236}">
                <a16:creationId xmlns:a16="http://schemas.microsoft.com/office/drawing/2014/main" id="{BBA912BD-0093-C059-4B88-E78A9BBA526B}"/>
              </a:ext>
            </a:extLst>
          </p:cNvPr>
          <p:cNvSpPr txBox="1"/>
          <p:nvPr/>
        </p:nvSpPr>
        <p:spPr>
          <a:xfrm>
            <a:off x="275865" y="3991113"/>
            <a:ext cx="949168" cy="1039328"/>
          </a:xfrm>
          <a:prstGeom prst="rect">
            <a:avLst/>
          </a:prstGeom>
          <a:solidFill>
            <a:schemeClr val="bg2">
              <a:lumMod val="50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050" kern="0" dirty="0">
                <a:solidFill>
                  <a:schemeClr val="bg1"/>
                </a:solidFill>
                <a:latin typeface="Arial"/>
                <a:cs typeface="Arial"/>
                <a:sym typeface="Arial"/>
              </a:rPr>
              <a:t>STRATEGIA BIZNESOWA</a:t>
            </a:r>
          </a:p>
        </p:txBody>
      </p:sp>
      <p:sp>
        <p:nvSpPr>
          <p:cNvPr id="3" name="TextBox 11">
            <a:extLst>
              <a:ext uri="{FF2B5EF4-FFF2-40B4-BE49-F238E27FC236}">
                <a16:creationId xmlns:a16="http://schemas.microsoft.com/office/drawing/2014/main" id="{03F6FAB3-E2D6-47A8-B879-D5464615A1D7}"/>
              </a:ext>
            </a:extLst>
          </p:cNvPr>
          <p:cNvSpPr txBox="1"/>
          <p:nvPr/>
        </p:nvSpPr>
        <p:spPr>
          <a:xfrm>
            <a:off x="1365172" y="4004075"/>
            <a:ext cx="1026259" cy="1039328"/>
          </a:xfrm>
          <a:prstGeom prst="rect">
            <a:avLst/>
          </a:prstGeom>
          <a:solidFill>
            <a:schemeClr val="bg2">
              <a:lumMod val="50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050" kern="0" dirty="0">
                <a:solidFill>
                  <a:schemeClr val="bg1"/>
                </a:solidFill>
                <a:latin typeface="Arial"/>
                <a:cs typeface="Arial"/>
                <a:sym typeface="Arial"/>
              </a:rPr>
              <a:t>ROZWÓJ PORTFOLIO PRODUKTÓW/ USŁUG</a:t>
            </a:r>
          </a:p>
        </p:txBody>
      </p:sp>
      <p:sp>
        <p:nvSpPr>
          <p:cNvPr id="12" name="Prostokąt 11">
            <a:extLst>
              <a:ext uri="{FF2B5EF4-FFF2-40B4-BE49-F238E27FC236}">
                <a16:creationId xmlns:a16="http://schemas.microsoft.com/office/drawing/2014/main" id="{A234BC0D-F917-FAC4-B37D-A23D129F6932}"/>
              </a:ext>
            </a:extLst>
          </p:cNvPr>
          <p:cNvSpPr/>
          <p:nvPr/>
        </p:nvSpPr>
        <p:spPr>
          <a:xfrm>
            <a:off x="275865" y="3391622"/>
            <a:ext cx="11399668" cy="34225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Proces marketingowy</a:t>
            </a:r>
          </a:p>
        </p:txBody>
      </p:sp>
      <p:sp>
        <p:nvSpPr>
          <p:cNvPr id="20" name="Prostokąt 19">
            <a:extLst>
              <a:ext uri="{FF2B5EF4-FFF2-40B4-BE49-F238E27FC236}">
                <a16:creationId xmlns:a16="http://schemas.microsoft.com/office/drawing/2014/main" id="{0A157E3E-1CD4-5BB1-84B2-92ADFB3941B9}"/>
              </a:ext>
            </a:extLst>
          </p:cNvPr>
          <p:cNvSpPr/>
          <p:nvPr/>
        </p:nvSpPr>
        <p:spPr>
          <a:xfrm>
            <a:off x="10577923" y="2942"/>
            <a:ext cx="1622543" cy="8808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Wersja po feedbacku</a:t>
            </a:r>
          </a:p>
        </p:txBody>
      </p:sp>
    </p:spTree>
    <p:extLst>
      <p:ext uri="{BB962C8B-B14F-4D97-AF65-F5344CB8AC3E}">
        <p14:creationId xmlns:p14="http://schemas.microsoft.com/office/powerpoint/2010/main" val="2280030586"/>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43E17-84D4-6997-5302-C8584A5E6875}"/>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8A963C6-9A10-7C0C-74EA-32D5B705DA0F}"/>
              </a:ext>
            </a:extLst>
          </p:cNvPr>
          <p:cNvSpPr txBox="1">
            <a:spLocks/>
          </p:cNvSpPr>
          <p:nvPr/>
        </p:nvSpPr>
        <p:spPr>
          <a:xfrm>
            <a:off x="211284" y="-5124"/>
            <a:ext cx="10023706" cy="654005"/>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200" dirty="0">
                <a:ea typeface="Calibri"/>
                <a:cs typeface="Calibri"/>
                <a:sym typeface="Calibri"/>
              </a:rPr>
              <a:t>Alternatywna postać modelu</a:t>
            </a:r>
          </a:p>
        </p:txBody>
      </p:sp>
      <p:sp>
        <p:nvSpPr>
          <p:cNvPr id="5" name="Google Shape;138;p6">
            <a:extLst>
              <a:ext uri="{FF2B5EF4-FFF2-40B4-BE49-F238E27FC236}">
                <a16:creationId xmlns:a16="http://schemas.microsoft.com/office/drawing/2014/main" id="{63BA19F4-3952-DD43-D9BC-D2955F38DBD8}"/>
              </a:ext>
            </a:extLst>
          </p:cNvPr>
          <p:cNvSpPr txBox="1">
            <a:spLocks/>
          </p:cNvSpPr>
          <p:nvPr/>
        </p:nvSpPr>
        <p:spPr>
          <a:xfrm>
            <a:off x="252194" y="627809"/>
            <a:ext cx="11524939" cy="871866"/>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1600" dirty="0">
                <a:ea typeface="Calibri"/>
                <a:cs typeface="Calibri"/>
                <a:sym typeface="Calibri"/>
              </a:rPr>
              <a:t>W toku prac nad finalną budową modelu, rozważaliśmy także postać bezpośrednio zainspirowaną podejściem </a:t>
            </a:r>
            <a:r>
              <a:rPr lang="pl-PL" sz="1600" dirty="0" err="1">
                <a:ea typeface="Calibri"/>
                <a:cs typeface="Calibri"/>
                <a:sym typeface="Calibri"/>
              </a:rPr>
              <a:t>Evidence</a:t>
            </a:r>
            <a:r>
              <a:rPr lang="pl-PL" sz="1600" dirty="0">
                <a:ea typeface="Calibri"/>
                <a:cs typeface="Calibri"/>
                <a:sym typeface="Calibri"/>
              </a:rPr>
              <a:t> </a:t>
            </a:r>
            <a:r>
              <a:rPr lang="pl-PL" sz="1600" dirty="0" err="1">
                <a:ea typeface="Calibri"/>
                <a:cs typeface="Calibri"/>
                <a:sym typeface="Calibri"/>
              </a:rPr>
              <a:t>Based</a:t>
            </a:r>
            <a:r>
              <a:rPr lang="pl-PL" sz="1600" dirty="0">
                <a:ea typeface="Calibri"/>
                <a:cs typeface="Calibri"/>
                <a:sym typeface="Calibri"/>
              </a:rPr>
              <a:t> Marketingu, którą zaproponował Michał Wawrzyniak. Założenia dotyczące dostępności fizycznej oraz mentalnej, przekucia ich na konwersję, która w efekcie generuje wartość finansową są nam bardzo bliskie. Finalnie uznaliśmy, że układ bardziej zbliżony do typowego procesu marketingowego oraz cyklu biznesowego będzie bardziej intuicyjny i łatwiejszy do wykorzystania przez finalnych odbiorców. </a:t>
            </a:r>
          </a:p>
        </p:txBody>
      </p:sp>
      <p:sp>
        <p:nvSpPr>
          <p:cNvPr id="10" name="Google Shape;85;p1">
            <a:extLst>
              <a:ext uri="{FF2B5EF4-FFF2-40B4-BE49-F238E27FC236}">
                <a16:creationId xmlns:a16="http://schemas.microsoft.com/office/drawing/2014/main" id="{E0A1388C-7CAD-9DB9-7F67-85EDADE7E9EA}"/>
              </a:ext>
            </a:extLst>
          </p:cNvPr>
          <p:cNvSpPr txBox="1">
            <a:spLocks/>
          </p:cNvSpPr>
          <p:nvPr/>
        </p:nvSpPr>
        <p:spPr>
          <a:xfrm>
            <a:off x="661027" y="2447110"/>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a:t>Distribution </a:t>
            </a:r>
            <a:r>
              <a:rPr lang="pl-PL" sz="1800" dirty="0" err="1">
                <a:latin typeface="+mj-lt"/>
              </a:rPr>
              <a:t>Visibility</a:t>
            </a:r>
            <a:endParaRPr lang="pl-PL" sz="1800" dirty="0">
              <a:latin typeface="+mj-lt"/>
            </a:endParaRPr>
          </a:p>
        </p:txBody>
      </p:sp>
      <p:sp>
        <p:nvSpPr>
          <p:cNvPr id="3" name="Prostokąt 2">
            <a:extLst>
              <a:ext uri="{FF2B5EF4-FFF2-40B4-BE49-F238E27FC236}">
                <a16:creationId xmlns:a16="http://schemas.microsoft.com/office/drawing/2014/main" id="{007F68FA-E11F-5BDF-840E-41240C748F87}"/>
              </a:ext>
            </a:extLst>
          </p:cNvPr>
          <p:cNvSpPr/>
          <p:nvPr/>
        </p:nvSpPr>
        <p:spPr>
          <a:xfrm>
            <a:off x="508003" y="4264534"/>
            <a:ext cx="2542016" cy="2130651"/>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38A9EE8B-837D-6DDF-2908-DBC3EDDB228A}"/>
              </a:ext>
            </a:extLst>
          </p:cNvPr>
          <p:cNvSpPr/>
          <p:nvPr/>
        </p:nvSpPr>
        <p:spPr>
          <a:xfrm>
            <a:off x="512114" y="4268767"/>
            <a:ext cx="2547910" cy="74478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Google Shape;85;p1">
            <a:extLst>
              <a:ext uri="{FF2B5EF4-FFF2-40B4-BE49-F238E27FC236}">
                <a16:creationId xmlns:a16="http://schemas.microsoft.com/office/drawing/2014/main" id="{0882C811-F33E-C90B-2023-EF084C791D84}"/>
              </a:ext>
            </a:extLst>
          </p:cNvPr>
          <p:cNvSpPr txBox="1">
            <a:spLocks/>
          </p:cNvSpPr>
          <p:nvPr/>
        </p:nvSpPr>
        <p:spPr>
          <a:xfrm>
            <a:off x="1459721" y="4406904"/>
            <a:ext cx="1728127"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a:solidFill>
                  <a:schemeClr val="bg1"/>
                </a:solidFill>
              </a:rPr>
              <a:t>Dostępność mentalna</a:t>
            </a:r>
            <a:endParaRPr lang="pl-PL" sz="1800" dirty="0">
              <a:solidFill>
                <a:schemeClr val="bg1"/>
              </a:solidFill>
              <a:latin typeface="+mj-lt"/>
            </a:endParaRPr>
          </a:p>
        </p:txBody>
      </p:sp>
      <p:sp>
        <p:nvSpPr>
          <p:cNvPr id="14" name="Prostokąt 13">
            <a:extLst>
              <a:ext uri="{FF2B5EF4-FFF2-40B4-BE49-F238E27FC236}">
                <a16:creationId xmlns:a16="http://schemas.microsoft.com/office/drawing/2014/main" id="{507D1477-D740-9651-1306-D588D58FA197}"/>
              </a:ext>
            </a:extLst>
          </p:cNvPr>
          <p:cNvSpPr/>
          <p:nvPr/>
        </p:nvSpPr>
        <p:spPr>
          <a:xfrm>
            <a:off x="4722673" y="3139898"/>
            <a:ext cx="2542016" cy="200135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23627A62-EBF0-255C-E7CE-19218223DA0B}"/>
              </a:ext>
            </a:extLst>
          </p:cNvPr>
          <p:cNvSpPr/>
          <p:nvPr/>
        </p:nvSpPr>
        <p:spPr>
          <a:xfrm>
            <a:off x="4712668" y="2339953"/>
            <a:ext cx="2547910" cy="807523"/>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Google Shape;85;p1">
            <a:extLst>
              <a:ext uri="{FF2B5EF4-FFF2-40B4-BE49-F238E27FC236}">
                <a16:creationId xmlns:a16="http://schemas.microsoft.com/office/drawing/2014/main" id="{BC8923A3-19C3-656D-0024-EDB84384482D}"/>
              </a:ext>
            </a:extLst>
          </p:cNvPr>
          <p:cNvSpPr txBox="1">
            <a:spLocks/>
          </p:cNvSpPr>
          <p:nvPr/>
        </p:nvSpPr>
        <p:spPr>
          <a:xfrm>
            <a:off x="5200610" y="2423076"/>
            <a:ext cx="2211384"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1800" dirty="0">
                <a:solidFill>
                  <a:schemeClr val="bg1"/>
                </a:solidFill>
              </a:rPr>
              <a:t>Konwersja</a:t>
            </a:r>
            <a:endParaRPr lang="pl-PL" sz="1800" dirty="0">
              <a:solidFill>
                <a:schemeClr val="bg1"/>
              </a:solidFill>
              <a:latin typeface="+mj-lt"/>
            </a:endParaRPr>
          </a:p>
        </p:txBody>
      </p:sp>
      <p:sp>
        <p:nvSpPr>
          <p:cNvPr id="17" name="Google Shape;85;p1">
            <a:extLst>
              <a:ext uri="{FF2B5EF4-FFF2-40B4-BE49-F238E27FC236}">
                <a16:creationId xmlns:a16="http://schemas.microsoft.com/office/drawing/2014/main" id="{8173D3DC-3CDB-4943-CAF1-707BFDBAAA0F}"/>
              </a:ext>
            </a:extLst>
          </p:cNvPr>
          <p:cNvSpPr txBox="1">
            <a:spLocks/>
          </p:cNvSpPr>
          <p:nvPr/>
        </p:nvSpPr>
        <p:spPr>
          <a:xfrm>
            <a:off x="4856391" y="3243407"/>
            <a:ext cx="2260463"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solidFill>
                  <a:prstClr val="black"/>
                </a:solidFill>
              </a:rPr>
              <a:t>Jaka marka</a:t>
            </a:r>
            <a:r>
              <a:rPr kumimoji="0" lang="pl-PL" sz="1200" i="0" u="none" strike="noStrike" kern="1200" cap="none" spc="0" normalizeH="0" baseline="0" noProof="0" dirty="0">
                <a:ln>
                  <a:noFill/>
                </a:ln>
                <a:solidFill>
                  <a:prstClr val="black"/>
                </a:solidFill>
                <a:effectLst/>
                <a:uLnTx/>
                <a:uFillTx/>
                <a:ea typeface="+mn-ea"/>
                <a:cs typeface="+mn-cs"/>
              </a:rPr>
              <a:t>, w jaki sposób i dlaczego jest </a:t>
            </a:r>
            <a:r>
              <a:rPr kumimoji="0" lang="pl-PL" sz="1200" b="1" i="0" u="none" strike="noStrike" kern="1200" cap="none" spc="0" normalizeH="0" baseline="0" noProof="0" dirty="0">
                <a:ln>
                  <a:noFill/>
                </a:ln>
                <a:solidFill>
                  <a:srgbClr val="FF0000"/>
                </a:solidFill>
                <a:effectLst/>
                <a:uLnTx/>
                <a:uFillTx/>
                <a:ea typeface="+mn-ea"/>
                <a:cs typeface="+mn-cs"/>
              </a:rPr>
              <a:t>finalnie wybierana w sytuacji zakupowej</a:t>
            </a:r>
            <a:r>
              <a:rPr kumimoji="0" lang="pl-PL" sz="1200" b="1" i="0" u="none" strike="noStrike" kern="1200" cap="none" spc="0" normalizeH="0" baseline="0" noProof="0" dirty="0">
                <a:ln>
                  <a:noFill/>
                </a:ln>
                <a:solidFill>
                  <a:prstClr val="black"/>
                </a:solidFill>
                <a:effectLst/>
                <a:uLnTx/>
                <a:uFillTx/>
                <a:ea typeface="+mn-ea"/>
                <a:cs typeface="+mn-cs"/>
              </a:rPr>
              <a:t>. </a:t>
            </a:r>
            <a:endParaRPr kumimoji="0" lang="pl-PL" sz="1200" b="1" i="0" u="none" strike="noStrike" kern="1200" cap="none" spc="0" normalizeH="0" baseline="0" noProof="0" dirty="0">
              <a:ln>
                <a:noFill/>
              </a:ln>
              <a:solidFill>
                <a:srgbClr val="FF003C"/>
              </a:solidFill>
              <a:effectLst/>
              <a:uLnTx/>
              <a:uFillTx/>
              <a:ea typeface="+mn-ea"/>
              <a:cs typeface="+mn-cs"/>
            </a:endParaRPr>
          </a:p>
        </p:txBody>
      </p:sp>
      <p:sp>
        <p:nvSpPr>
          <p:cNvPr id="18" name="Prostokąt 17">
            <a:extLst>
              <a:ext uri="{FF2B5EF4-FFF2-40B4-BE49-F238E27FC236}">
                <a16:creationId xmlns:a16="http://schemas.microsoft.com/office/drawing/2014/main" id="{F7A6DC4E-9EA1-F413-9432-6D03328961BD}"/>
              </a:ext>
            </a:extLst>
          </p:cNvPr>
          <p:cNvSpPr/>
          <p:nvPr/>
        </p:nvSpPr>
        <p:spPr>
          <a:xfrm>
            <a:off x="8510969" y="3212447"/>
            <a:ext cx="2525079" cy="1671042"/>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a:extLst>
              <a:ext uri="{FF2B5EF4-FFF2-40B4-BE49-F238E27FC236}">
                <a16:creationId xmlns:a16="http://schemas.microsoft.com/office/drawing/2014/main" id="{504273DC-BB1D-80C7-2C51-107A683FDBE0}"/>
              </a:ext>
            </a:extLst>
          </p:cNvPr>
          <p:cNvSpPr/>
          <p:nvPr/>
        </p:nvSpPr>
        <p:spPr>
          <a:xfrm>
            <a:off x="8488141" y="2316254"/>
            <a:ext cx="2547910" cy="896192"/>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Google Shape;85;p1">
            <a:extLst>
              <a:ext uri="{FF2B5EF4-FFF2-40B4-BE49-F238E27FC236}">
                <a16:creationId xmlns:a16="http://schemas.microsoft.com/office/drawing/2014/main" id="{F3F7F3AF-B328-C934-83B0-54B0B3BA4FF8}"/>
              </a:ext>
            </a:extLst>
          </p:cNvPr>
          <p:cNvSpPr txBox="1">
            <a:spLocks/>
          </p:cNvSpPr>
          <p:nvPr/>
        </p:nvSpPr>
        <p:spPr>
          <a:xfrm>
            <a:off x="9614261" y="2355265"/>
            <a:ext cx="1239296" cy="784633"/>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a:solidFill>
                  <a:schemeClr val="bg1"/>
                </a:solidFill>
                <a:latin typeface="+mj-lt"/>
              </a:rPr>
              <a:t>Generowanie wartości finansowej</a:t>
            </a:r>
          </a:p>
        </p:txBody>
      </p:sp>
      <p:cxnSp>
        <p:nvCxnSpPr>
          <p:cNvPr id="31" name="Łącznik prosty 30">
            <a:extLst>
              <a:ext uri="{FF2B5EF4-FFF2-40B4-BE49-F238E27FC236}">
                <a16:creationId xmlns:a16="http://schemas.microsoft.com/office/drawing/2014/main" id="{80361154-24A2-24F7-1EC7-0A2DACABEE61}"/>
              </a:ext>
            </a:extLst>
          </p:cNvPr>
          <p:cNvCxnSpPr>
            <a:cxnSpLocks/>
          </p:cNvCxnSpPr>
          <p:nvPr/>
        </p:nvCxnSpPr>
        <p:spPr>
          <a:xfrm flipV="1">
            <a:off x="9851666" y="5069964"/>
            <a:ext cx="0" cy="706493"/>
          </a:xfrm>
          <a:prstGeom prst="line">
            <a:avLst/>
          </a:prstGeom>
          <a:ln w="28575"/>
        </p:spPr>
        <p:style>
          <a:lnRef idx="2">
            <a:schemeClr val="dk1"/>
          </a:lnRef>
          <a:fillRef idx="0">
            <a:schemeClr val="dk1"/>
          </a:fillRef>
          <a:effectRef idx="1">
            <a:schemeClr val="dk1"/>
          </a:effectRef>
          <a:fontRef idx="minor">
            <a:schemeClr val="tx1"/>
          </a:fontRef>
        </p:style>
      </p:cxnSp>
      <p:cxnSp>
        <p:nvCxnSpPr>
          <p:cNvPr id="34" name="Łącznik prosty ze strzałką 33">
            <a:extLst>
              <a:ext uri="{FF2B5EF4-FFF2-40B4-BE49-F238E27FC236}">
                <a16:creationId xmlns:a16="http://schemas.microsoft.com/office/drawing/2014/main" id="{1B2C65A9-7BF7-FAB4-D825-CD7932704AD1}"/>
              </a:ext>
            </a:extLst>
          </p:cNvPr>
          <p:cNvCxnSpPr>
            <a:cxnSpLocks/>
          </p:cNvCxnSpPr>
          <p:nvPr/>
        </p:nvCxnSpPr>
        <p:spPr>
          <a:xfrm flipH="1">
            <a:off x="3327400" y="5776457"/>
            <a:ext cx="6524266"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0" name="Łącznik prosty ze strzałką 39">
            <a:extLst>
              <a:ext uri="{FF2B5EF4-FFF2-40B4-BE49-F238E27FC236}">
                <a16:creationId xmlns:a16="http://schemas.microsoft.com/office/drawing/2014/main" id="{B92F206F-26B4-3785-BF68-A27CA16A7786}"/>
              </a:ext>
            </a:extLst>
          </p:cNvPr>
          <p:cNvCxnSpPr/>
          <p:nvPr/>
        </p:nvCxnSpPr>
        <p:spPr>
          <a:xfrm>
            <a:off x="3889544" y="4344400"/>
            <a:ext cx="722213"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1" name="Łącznik prosty ze strzałką 40">
            <a:extLst>
              <a:ext uri="{FF2B5EF4-FFF2-40B4-BE49-F238E27FC236}">
                <a16:creationId xmlns:a16="http://schemas.microsoft.com/office/drawing/2014/main" id="{9A301062-4DCF-2287-3214-8CAF00F111E1}"/>
              </a:ext>
            </a:extLst>
          </p:cNvPr>
          <p:cNvCxnSpPr/>
          <p:nvPr/>
        </p:nvCxnSpPr>
        <p:spPr>
          <a:xfrm>
            <a:off x="7547144" y="4352351"/>
            <a:ext cx="722213"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2" name="Google Shape;145;p4">
            <a:extLst>
              <a:ext uri="{FF2B5EF4-FFF2-40B4-BE49-F238E27FC236}">
                <a16:creationId xmlns:a16="http://schemas.microsoft.com/office/drawing/2014/main" id="{279C7C99-7F24-ADC2-BE39-7F6EE634CBE1}"/>
              </a:ext>
            </a:extLst>
          </p:cNvPr>
          <p:cNvSpPr txBox="1">
            <a:spLocks noGrp="1"/>
          </p:cNvSpPr>
          <p:nvPr>
            <p:ph type="title"/>
          </p:nvPr>
        </p:nvSpPr>
        <p:spPr>
          <a:xfrm>
            <a:off x="520451" y="6429890"/>
            <a:ext cx="10515600" cy="4240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pl-PL" sz="900" i="1" dirty="0" err="1"/>
              <a:t>Żródło</a:t>
            </a:r>
            <a:r>
              <a:rPr lang="pl-PL" sz="900" i="1" dirty="0"/>
              <a:t>: </a:t>
            </a:r>
            <a:r>
              <a:rPr lang="en-US" sz="900" i="1" dirty="0"/>
              <a:t>Basic Evidence Based Marketing POV based on How Brands Grow</a:t>
            </a:r>
          </a:p>
        </p:txBody>
      </p:sp>
      <p:grpSp>
        <p:nvGrpSpPr>
          <p:cNvPr id="24" name="Grupa 23">
            <a:extLst>
              <a:ext uri="{FF2B5EF4-FFF2-40B4-BE49-F238E27FC236}">
                <a16:creationId xmlns:a16="http://schemas.microsoft.com/office/drawing/2014/main" id="{1ECE0280-6721-042B-1D04-69DE2881A149}"/>
              </a:ext>
            </a:extLst>
          </p:cNvPr>
          <p:cNvGrpSpPr/>
          <p:nvPr/>
        </p:nvGrpSpPr>
        <p:grpSpPr>
          <a:xfrm>
            <a:off x="517303" y="1888506"/>
            <a:ext cx="2547910" cy="2294561"/>
            <a:chOff x="517303" y="1569678"/>
            <a:chExt cx="2547910" cy="2294561"/>
          </a:xfrm>
        </p:grpSpPr>
        <p:sp>
          <p:nvSpPr>
            <p:cNvPr id="9" name="Prostokąt 8">
              <a:extLst>
                <a:ext uri="{FF2B5EF4-FFF2-40B4-BE49-F238E27FC236}">
                  <a16:creationId xmlns:a16="http://schemas.microsoft.com/office/drawing/2014/main" id="{20512A03-F234-2840-C4D7-81ED3335C9E8}"/>
                </a:ext>
              </a:extLst>
            </p:cNvPr>
            <p:cNvSpPr/>
            <p:nvPr/>
          </p:nvSpPr>
          <p:spPr>
            <a:xfrm>
              <a:off x="523197" y="1639764"/>
              <a:ext cx="2542016" cy="2224475"/>
            </a:xfrm>
            <a:prstGeom prst="rect">
              <a:avLst/>
            </a:prstGeom>
            <a:solidFill>
              <a:schemeClr val="bg1"/>
            </a:solidFill>
            <a:ln>
              <a:solidFill>
                <a:srgbClr val="FF0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6">
              <a:extLst>
                <a:ext uri="{FF2B5EF4-FFF2-40B4-BE49-F238E27FC236}">
                  <a16:creationId xmlns:a16="http://schemas.microsoft.com/office/drawing/2014/main" id="{D92516FF-8CDB-8ADE-34BB-DF332E1AF1A0}"/>
                </a:ext>
              </a:extLst>
            </p:cNvPr>
            <p:cNvSpPr/>
            <p:nvPr/>
          </p:nvSpPr>
          <p:spPr>
            <a:xfrm>
              <a:off x="517303" y="1569678"/>
              <a:ext cx="2547910" cy="744788"/>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Google Shape;85;p1">
              <a:extLst>
                <a:ext uri="{FF2B5EF4-FFF2-40B4-BE49-F238E27FC236}">
                  <a16:creationId xmlns:a16="http://schemas.microsoft.com/office/drawing/2014/main" id="{DE550B0A-F1C9-3271-D33D-1E1154155445}"/>
                </a:ext>
              </a:extLst>
            </p:cNvPr>
            <p:cNvSpPr txBox="1">
              <a:spLocks/>
            </p:cNvSpPr>
            <p:nvPr/>
          </p:nvSpPr>
          <p:spPr>
            <a:xfrm>
              <a:off x="1508544" y="1727084"/>
              <a:ext cx="1491849"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800" dirty="0">
                  <a:solidFill>
                    <a:schemeClr val="bg1"/>
                  </a:solidFill>
                </a:rPr>
                <a:t>Dostępność fizyczna</a:t>
              </a:r>
              <a:endParaRPr lang="pl-PL" sz="1800" dirty="0">
                <a:solidFill>
                  <a:schemeClr val="bg1"/>
                </a:solidFill>
                <a:latin typeface="+mj-lt"/>
              </a:endParaRPr>
            </a:p>
          </p:txBody>
        </p:sp>
        <p:pic>
          <p:nvPicPr>
            <p:cNvPr id="47" name="Obraz 46">
              <a:extLst>
                <a:ext uri="{FF2B5EF4-FFF2-40B4-BE49-F238E27FC236}">
                  <a16:creationId xmlns:a16="http://schemas.microsoft.com/office/drawing/2014/main" id="{6189C47D-86D4-9F8A-D119-7FBA729E1D1B}"/>
                </a:ext>
              </a:extLst>
            </p:cNvPr>
            <p:cNvPicPr>
              <a:picLocks noChangeAspect="1"/>
            </p:cNvPicPr>
            <p:nvPr/>
          </p:nvPicPr>
          <p:blipFill>
            <a:blip r:embed="rId2"/>
            <a:stretch>
              <a:fillRect/>
            </a:stretch>
          </p:blipFill>
          <p:spPr>
            <a:xfrm>
              <a:off x="851191" y="1743661"/>
              <a:ext cx="431732" cy="407598"/>
            </a:xfrm>
            <a:prstGeom prst="rect">
              <a:avLst/>
            </a:prstGeom>
          </p:spPr>
        </p:pic>
      </p:grpSp>
      <p:pic>
        <p:nvPicPr>
          <p:cNvPr id="48" name="Obraz 47">
            <a:extLst>
              <a:ext uri="{FF2B5EF4-FFF2-40B4-BE49-F238E27FC236}">
                <a16:creationId xmlns:a16="http://schemas.microsoft.com/office/drawing/2014/main" id="{86C35B52-4274-6915-7610-5E771FB34FCB}"/>
              </a:ext>
            </a:extLst>
          </p:cNvPr>
          <p:cNvPicPr>
            <a:picLocks noChangeAspect="1"/>
          </p:cNvPicPr>
          <p:nvPr/>
        </p:nvPicPr>
        <p:blipFill>
          <a:blip r:embed="rId3"/>
          <a:stretch>
            <a:fillRect/>
          </a:stretch>
        </p:blipFill>
        <p:spPr>
          <a:xfrm>
            <a:off x="788641" y="4371947"/>
            <a:ext cx="433062" cy="508772"/>
          </a:xfrm>
          <a:prstGeom prst="rect">
            <a:avLst/>
          </a:prstGeom>
        </p:spPr>
      </p:pic>
      <p:pic>
        <p:nvPicPr>
          <p:cNvPr id="49" name="Obraz 48">
            <a:extLst>
              <a:ext uri="{FF2B5EF4-FFF2-40B4-BE49-F238E27FC236}">
                <a16:creationId xmlns:a16="http://schemas.microsoft.com/office/drawing/2014/main" id="{F2530721-0E8B-ED21-0311-6895E328ADDE}"/>
              </a:ext>
            </a:extLst>
          </p:cNvPr>
          <p:cNvPicPr>
            <a:picLocks noChangeAspect="1"/>
          </p:cNvPicPr>
          <p:nvPr/>
        </p:nvPicPr>
        <p:blipFill>
          <a:blip r:embed="rId4"/>
          <a:stretch>
            <a:fillRect/>
          </a:stretch>
        </p:blipFill>
        <p:spPr>
          <a:xfrm>
            <a:off x="4962366" y="2497039"/>
            <a:ext cx="542874" cy="542874"/>
          </a:xfrm>
          <a:prstGeom prst="rect">
            <a:avLst/>
          </a:prstGeom>
        </p:spPr>
      </p:pic>
      <p:pic>
        <p:nvPicPr>
          <p:cNvPr id="50" name="Obraz 49">
            <a:extLst>
              <a:ext uri="{FF2B5EF4-FFF2-40B4-BE49-F238E27FC236}">
                <a16:creationId xmlns:a16="http://schemas.microsoft.com/office/drawing/2014/main" id="{CB0AA4B0-A2B6-245E-2E87-680FCE90D198}"/>
              </a:ext>
            </a:extLst>
          </p:cNvPr>
          <p:cNvPicPr>
            <a:picLocks noChangeAspect="1"/>
          </p:cNvPicPr>
          <p:nvPr/>
        </p:nvPicPr>
        <p:blipFill>
          <a:blip r:embed="rId5"/>
          <a:stretch>
            <a:fillRect/>
          </a:stretch>
        </p:blipFill>
        <p:spPr>
          <a:xfrm>
            <a:off x="8739301" y="2510955"/>
            <a:ext cx="521077" cy="521077"/>
          </a:xfrm>
          <a:prstGeom prst="rect">
            <a:avLst/>
          </a:prstGeom>
        </p:spPr>
      </p:pic>
      <p:sp>
        <p:nvSpPr>
          <p:cNvPr id="2" name="Prostokąt 1">
            <a:extLst>
              <a:ext uri="{FF2B5EF4-FFF2-40B4-BE49-F238E27FC236}">
                <a16:creationId xmlns:a16="http://schemas.microsoft.com/office/drawing/2014/main" id="{9B6A4DE8-B262-67D0-A63F-2B45A6B64096}"/>
              </a:ext>
            </a:extLst>
          </p:cNvPr>
          <p:cNvSpPr/>
          <p:nvPr/>
        </p:nvSpPr>
        <p:spPr>
          <a:xfrm>
            <a:off x="10853557" y="2942"/>
            <a:ext cx="1346909" cy="65400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Dodane po feedbacku</a:t>
            </a:r>
          </a:p>
        </p:txBody>
      </p:sp>
      <p:sp>
        <p:nvSpPr>
          <p:cNvPr id="25" name="Google Shape;85;p1">
            <a:extLst>
              <a:ext uri="{FF2B5EF4-FFF2-40B4-BE49-F238E27FC236}">
                <a16:creationId xmlns:a16="http://schemas.microsoft.com/office/drawing/2014/main" id="{B6A7D948-4516-CC6C-26BC-1D7A6C1A2DC7}"/>
              </a:ext>
            </a:extLst>
          </p:cNvPr>
          <p:cNvSpPr txBox="1">
            <a:spLocks/>
          </p:cNvSpPr>
          <p:nvPr/>
        </p:nvSpPr>
        <p:spPr>
          <a:xfrm>
            <a:off x="570233" y="3558593"/>
            <a:ext cx="2497036"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200" dirty="0"/>
              <a:t>Przykładowe wskaźniki:</a:t>
            </a:r>
          </a:p>
          <a:p>
            <a:pPr marL="0" indent="0">
              <a:spcBef>
                <a:spcPts val="0"/>
              </a:spcBef>
              <a:buClr>
                <a:schemeClr val="dk1"/>
              </a:buClr>
              <a:buSzPts val="2400"/>
              <a:buFont typeface="Arial" panose="020B0604020202020204" pitchFamily="34" charset="0"/>
              <a:buNone/>
            </a:pPr>
            <a:r>
              <a:rPr lang="pl-PL" sz="1100" dirty="0"/>
              <a:t>Dystrybucja, widoczność w punkcie sprzedaży </a:t>
            </a:r>
            <a:endParaRPr lang="pl-PL" sz="1100" dirty="0">
              <a:latin typeface="+mj-lt"/>
            </a:endParaRPr>
          </a:p>
        </p:txBody>
      </p:sp>
      <p:sp>
        <p:nvSpPr>
          <p:cNvPr id="26" name="Google Shape;85;p1">
            <a:extLst>
              <a:ext uri="{FF2B5EF4-FFF2-40B4-BE49-F238E27FC236}">
                <a16:creationId xmlns:a16="http://schemas.microsoft.com/office/drawing/2014/main" id="{EFA8A352-F3A4-8409-6427-FE4675A36B86}"/>
              </a:ext>
            </a:extLst>
          </p:cNvPr>
          <p:cNvSpPr txBox="1">
            <a:spLocks/>
          </p:cNvSpPr>
          <p:nvPr/>
        </p:nvSpPr>
        <p:spPr>
          <a:xfrm>
            <a:off x="570233" y="2682032"/>
            <a:ext cx="2497036" cy="807523"/>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400" dirty="0"/>
              <a:t>Obecność marki w </a:t>
            </a:r>
            <a:r>
              <a:rPr lang="pl-PL" sz="1400" b="1" dirty="0">
                <a:solidFill>
                  <a:srgbClr val="FF0000"/>
                </a:solidFill>
              </a:rPr>
              <a:t>sytuacjach zakupowych</a:t>
            </a:r>
            <a:r>
              <a:rPr lang="pl-PL" sz="1400" dirty="0"/>
              <a:t>.</a:t>
            </a:r>
            <a:endParaRPr lang="pl-PL" sz="1200" dirty="0"/>
          </a:p>
          <a:p>
            <a:pPr marL="0" indent="0">
              <a:spcBef>
                <a:spcPts val="0"/>
              </a:spcBef>
              <a:buClr>
                <a:schemeClr val="dk1"/>
              </a:buClr>
              <a:buSzPts val="2400"/>
              <a:buFont typeface="Arial" panose="020B0604020202020204" pitchFamily="34" charset="0"/>
              <a:buNone/>
            </a:pPr>
            <a:r>
              <a:rPr lang="pl-PL" sz="1400" dirty="0">
                <a:latin typeface="+mj-lt"/>
              </a:rPr>
              <a:t>Jak ułatwiamy </a:t>
            </a:r>
            <a:r>
              <a:rPr lang="pl-PL" sz="1400" dirty="0" err="1">
                <a:latin typeface="+mj-lt"/>
              </a:rPr>
              <a:t>shopperowi</a:t>
            </a:r>
            <a:r>
              <a:rPr lang="pl-PL" sz="1400" dirty="0">
                <a:latin typeface="+mj-lt"/>
              </a:rPr>
              <a:t> wybór naszej marki?</a:t>
            </a:r>
          </a:p>
        </p:txBody>
      </p:sp>
      <p:sp>
        <p:nvSpPr>
          <p:cNvPr id="27" name="Google Shape;85;p1">
            <a:extLst>
              <a:ext uri="{FF2B5EF4-FFF2-40B4-BE49-F238E27FC236}">
                <a16:creationId xmlns:a16="http://schemas.microsoft.com/office/drawing/2014/main" id="{E66F3515-9A3D-E502-EC14-F5DFB3B1D2F1}"/>
              </a:ext>
            </a:extLst>
          </p:cNvPr>
          <p:cNvSpPr txBox="1">
            <a:spLocks/>
          </p:cNvSpPr>
          <p:nvPr/>
        </p:nvSpPr>
        <p:spPr>
          <a:xfrm>
            <a:off x="552983" y="5794055"/>
            <a:ext cx="2497036"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200" dirty="0"/>
              <a:t>Przykładowe wskaźniki:</a:t>
            </a:r>
          </a:p>
          <a:p>
            <a:pPr marL="0" indent="0">
              <a:spcBef>
                <a:spcPts val="0"/>
              </a:spcBef>
              <a:buClr>
                <a:schemeClr val="dk1"/>
              </a:buClr>
              <a:buSzPts val="2400"/>
              <a:buFont typeface="Arial" panose="020B0604020202020204" pitchFamily="34" charset="0"/>
              <a:buNone/>
            </a:pPr>
            <a:r>
              <a:rPr lang="pl-PL" sz="1100" dirty="0"/>
              <a:t>Zasięg, częstotliwość, świadomość (w obrębie </a:t>
            </a:r>
            <a:r>
              <a:rPr lang="pl-PL" sz="1100" dirty="0" err="1"/>
              <a:t>CEPów</a:t>
            </a:r>
            <a:r>
              <a:rPr lang="pl-PL" sz="1100" dirty="0"/>
              <a:t>)</a:t>
            </a:r>
            <a:endParaRPr lang="pl-PL" sz="1100" dirty="0">
              <a:latin typeface="+mj-lt"/>
            </a:endParaRPr>
          </a:p>
        </p:txBody>
      </p:sp>
      <p:sp>
        <p:nvSpPr>
          <p:cNvPr id="28" name="Google Shape;85;p1">
            <a:extLst>
              <a:ext uri="{FF2B5EF4-FFF2-40B4-BE49-F238E27FC236}">
                <a16:creationId xmlns:a16="http://schemas.microsoft.com/office/drawing/2014/main" id="{FDDF10FC-3C0B-41C0-25AA-83C4D6D10566}"/>
              </a:ext>
            </a:extLst>
          </p:cNvPr>
          <p:cNvSpPr txBox="1">
            <a:spLocks/>
          </p:cNvSpPr>
          <p:nvPr/>
        </p:nvSpPr>
        <p:spPr>
          <a:xfrm>
            <a:off x="552983" y="5034828"/>
            <a:ext cx="2497036" cy="807523"/>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400" dirty="0"/>
              <a:t>Obecność marki w </a:t>
            </a:r>
            <a:r>
              <a:rPr lang="pl-PL" sz="1400" b="1" dirty="0">
                <a:solidFill>
                  <a:srgbClr val="FF0000"/>
                </a:solidFill>
              </a:rPr>
              <a:t>głowach </a:t>
            </a:r>
            <a:r>
              <a:rPr lang="pl-PL" sz="1400" b="1" dirty="0" err="1">
                <a:solidFill>
                  <a:srgbClr val="FF0000"/>
                </a:solidFill>
              </a:rPr>
              <a:t>shopperów</a:t>
            </a:r>
            <a:r>
              <a:rPr lang="pl-PL" sz="1100" b="1" dirty="0">
                <a:solidFill>
                  <a:srgbClr val="FF0000"/>
                </a:solidFill>
              </a:rPr>
              <a:t>. </a:t>
            </a:r>
          </a:p>
          <a:p>
            <a:pPr marL="0" indent="0">
              <a:spcBef>
                <a:spcPts val="0"/>
              </a:spcBef>
              <a:buClr>
                <a:schemeClr val="dk1"/>
              </a:buClr>
              <a:buSzPts val="2400"/>
              <a:buFont typeface="Arial" panose="020B0604020202020204" pitchFamily="34" charset="0"/>
              <a:buNone/>
            </a:pPr>
            <a:r>
              <a:rPr lang="pl-PL" sz="1100" dirty="0">
                <a:latin typeface="+mj-lt"/>
              </a:rPr>
              <a:t>Siła i szerokość struktur pamięciowych, które nawiązują do naszej marki</a:t>
            </a:r>
            <a:r>
              <a:rPr lang="pl-PL" sz="1400" dirty="0">
                <a:latin typeface="+mj-lt"/>
              </a:rPr>
              <a:t>. </a:t>
            </a:r>
          </a:p>
        </p:txBody>
      </p:sp>
      <p:sp>
        <p:nvSpPr>
          <p:cNvPr id="29" name="Google Shape;85;p1">
            <a:extLst>
              <a:ext uri="{FF2B5EF4-FFF2-40B4-BE49-F238E27FC236}">
                <a16:creationId xmlns:a16="http://schemas.microsoft.com/office/drawing/2014/main" id="{CFB80711-E136-4AD7-E84E-A237A6CB9C41}"/>
              </a:ext>
            </a:extLst>
          </p:cNvPr>
          <p:cNvSpPr txBox="1">
            <a:spLocks/>
          </p:cNvSpPr>
          <p:nvPr/>
        </p:nvSpPr>
        <p:spPr>
          <a:xfrm>
            <a:off x="4799485" y="4371379"/>
            <a:ext cx="2497036"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200" dirty="0"/>
              <a:t>Przykładowe wskaźniki:</a:t>
            </a:r>
          </a:p>
          <a:p>
            <a:pPr marL="0" indent="0">
              <a:spcBef>
                <a:spcPts val="0"/>
              </a:spcBef>
              <a:buClr>
                <a:schemeClr val="dk1"/>
              </a:buClr>
              <a:buSzPts val="2400"/>
              <a:buFont typeface="Arial" panose="020B0604020202020204" pitchFamily="34" charset="0"/>
              <a:buNone/>
            </a:pPr>
            <a:r>
              <a:rPr lang="pl-PL" sz="1100" dirty="0"/>
              <a:t>Indeks cenowy, pokrycie portfolio.</a:t>
            </a:r>
            <a:endParaRPr lang="pl-PL" sz="1100" dirty="0">
              <a:latin typeface="+mj-lt"/>
            </a:endParaRPr>
          </a:p>
        </p:txBody>
      </p:sp>
      <p:sp>
        <p:nvSpPr>
          <p:cNvPr id="32" name="pole tekstowe 31">
            <a:extLst>
              <a:ext uri="{FF2B5EF4-FFF2-40B4-BE49-F238E27FC236}">
                <a16:creationId xmlns:a16="http://schemas.microsoft.com/office/drawing/2014/main" id="{188C9DBB-7523-6C27-62FA-ED0A048DC542}"/>
              </a:ext>
            </a:extLst>
          </p:cNvPr>
          <p:cNvSpPr txBox="1"/>
          <p:nvPr/>
        </p:nvSpPr>
        <p:spPr>
          <a:xfrm>
            <a:off x="4751946" y="3763445"/>
            <a:ext cx="2497036" cy="461665"/>
          </a:xfrm>
          <a:prstGeom prst="rect">
            <a:avLst/>
          </a:prstGeom>
          <a:noFill/>
        </p:spPr>
        <p:txBody>
          <a:bodyPr wrap="square">
            <a:spAutoFit/>
          </a:bodyPr>
          <a:lstStyle/>
          <a:p>
            <a:pPr marL="0" indent="0">
              <a:spcBef>
                <a:spcPts val="0"/>
              </a:spcBef>
              <a:buClr>
                <a:schemeClr val="dk1"/>
              </a:buClr>
              <a:buSzPts val="2400"/>
              <a:buFont typeface="Arial" panose="020B0604020202020204" pitchFamily="34" charset="0"/>
              <a:buNone/>
            </a:pPr>
            <a:r>
              <a:rPr lang="pl-PL" sz="1200" dirty="0">
                <a:solidFill>
                  <a:prstClr val="black"/>
                </a:solidFill>
              </a:rPr>
              <a:t>Czynniki, które wspierają, ułatwiają proces zakupowy.</a:t>
            </a:r>
          </a:p>
        </p:txBody>
      </p:sp>
      <p:sp>
        <p:nvSpPr>
          <p:cNvPr id="33" name="Google Shape;85;p1">
            <a:extLst>
              <a:ext uri="{FF2B5EF4-FFF2-40B4-BE49-F238E27FC236}">
                <a16:creationId xmlns:a16="http://schemas.microsoft.com/office/drawing/2014/main" id="{D3FF3130-F65B-9704-2A7A-0498F401A613}"/>
              </a:ext>
            </a:extLst>
          </p:cNvPr>
          <p:cNvSpPr txBox="1">
            <a:spLocks/>
          </p:cNvSpPr>
          <p:nvPr/>
        </p:nvSpPr>
        <p:spPr>
          <a:xfrm>
            <a:off x="8596090" y="3661599"/>
            <a:ext cx="2439958"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solidFill>
                  <a:prstClr val="black"/>
                </a:solidFill>
              </a:rPr>
              <a:t>Czy i ile </a:t>
            </a:r>
            <a:r>
              <a:rPr lang="pl-PL" sz="1200" b="1" dirty="0">
                <a:solidFill>
                  <a:srgbClr val="FF0000"/>
                </a:solidFill>
              </a:rPr>
              <a:t>zarabiamy</a:t>
            </a:r>
            <a:r>
              <a:rPr lang="pl-PL" sz="1200" dirty="0">
                <a:solidFill>
                  <a:prstClr val="black"/>
                </a:solidFill>
              </a:rPr>
              <a:t> na naszych działaniach. Czy będziemy mieli dalsze środki na </a:t>
            </a:r>
            <a:r>
              <a:rPr lang="pl-PL" sz="1200" b="1" dirty="0">
                <a:solidFill>
                  <a:srgbClr val="FF0000"/>
                </a:solidFill>
              </a:rPr>
              <a:t>kolejne inwestycje, </a:t>
            </a:r>
            <a:r>
              <a:rPr lang="pl-PL" sz="1200" dirty="0"/>
              <a:t>które będą dalej budowały siłę marek</a:t>
            </a:r>
            <a:r>
              <a:rPr lang="pl-PL" sz="1200" dirty="0">
                <a:solidFill>
                  <a:prstClr val="black"/>
                </a:solidFill>
              </a:rPr>
              <a:t>?</a:t>
            </a:r>
            <a:endParaRPr kumimoji="0" lang="pl-PL" sz="1200" b="1" i="0" u="none" strike="noStrike" kern="1200" cap="none" spc="0" normalizeH="0" baseline="0" noProof="0" dirty="0">
              <a:ln>
                <a:noFill/>
              </a:ln>
              <a:solidFill>
                <a:srgbClr val="FF003C"/>
              </a:solidFill>
              <a:effectLst/>
              <a:uLnTx/>
              <a:uFillTx/>
              <a:ea typeface="+mn-ea"/>
              <a:cs typeface="+mn-cs"/>
            </a:endParaRPr>
          </a:p>
        </p:txBody>
      </p:sp>
      <p:sp>
        <p:nvSpPr>
          <p:cNvPr id="35" name="Google Shape;85;p1">
            <a:extLst>
              <a:ext uri="{FF2B5EF4-FFF2-40B4-BE49-F238E27FC236}">
                <a16:creationId xmlns:a16="http://schemas.microsoft.com/office/drawing/2014/main" id="{11AEF6B4-5109-0A21-CFE0-6D87DFE098DC}"/>
              </a:ext>
            </a:extLst>
          </p:cNvPr>
          <p:cNvSpPr txBox="1">
            <a:spLocks/>
          </p:cNvSpPr>
          <p:nvPr/>
        </p:nvSpPr>
        <p:spPr>
          <a:xfrm>
            <a:off x="8603148" y="4218851"/>
            <a:ext cx="2497036" cy="502999"/>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400"/>
              <a:buFont typeface="Arial" panose="020B0604020202020204" pitchFamily="34" charset="0"/>
              <a:buNone/>
            </a:pPr>
            <a:r>
              <a:rPr lang="pl-PL" sz="1200" dirty="0"/>
              <a:t>Przykładowe wskaźniki:</a:t>
            </a:r>
          </a:p>
          <a:p>
            <a:pPr marL="0" indent="0">
              <a:spcBef>
                <a:spcPts val="0"/>
              </a:spcBef>
              <a:buClr>
                <a:schemeClr val="dk1"/>
              </a:buClr>
              <a:buSzPts val="2400"/>
              <a:buFont typeface="Arial" panose="020B0604020202020204" pitchFamily="34" charset="0"/>
              <a:buNone/>
            </a:pPr>
            <a:r>
              <a:rPr lang="pl-PL" sz="1100" dirty="0"/>
              <a:t>Marża, zysk, ROI</a:t>
            </a:r>
            <a:endParaRPr lang="pl-PL" sz="1100" dirty="0">
              <a:latin typeface="+mj-lt"/>
            </a:endParaRPr>
          </a:p>
        </p:txBody>
      </p:sp>
    </p:spTree>
    <p:extLst>
      <p:ext uri="{BB962C8B-B14F-4D97-AF65-F5344CB8AC3E}">
        <p14:creationId xmlns:p14="http://schemas.microsoft.com/office/powerpoint/2010/main" val="146492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1BED2-BBF6-B009-21C9-1A3AEAEF83EF}"/>
            </a:ext>
          </a:extLst>
        </p:cNvPr>
        <p:cNvGrpSpPr/>
        <p:nvPr/>
      </p:nvGrpSpPr>
      <p:grpSpPr>
        <a:xfrm>
          <a:off x="0" y="0"/>
          <a:ext cx="0" cy="0"/>
          <a:chOff x="0" y="0"/>
          <a:chExt cx="0" cy="0"/>
        </a:xfrm>
      </p:grpSpPr>
      <p:pic>
        <p:nvPicPr>
          <p:cNvPr id="6" name="Grafika 5">
            <a:extLst>
              <a:ext uri="{FF2B5EF4-FFF2-40B4-BE49-F238E27FC236}">
                <a16:creationId xmlns:a16="http://schemas.microsoft.com/office/drawing/2014/main" id="{9B876492-07A5-03A4-0D58-52C3FF84311A}"/>
              </a:ext>
            </a:extLst>
          </p:cNvPr>
          <p:cNvPicPr>
            <a:picLocks noChangeAspect="1"/>
          </p:cNvPicPr>
          <p:nvPr/>
        </p:nvPicPr>
        <p:blipFill>
          <a:blip r:embed="rId3">
            <a:extLst>
              <a:ext uri="{96DAC541-7B7A-43D3-8B79-37D633B846F1}">
                <asvg:svgBlip xmlns:asvg="http://schemas.microsoft.com/office/drawing/2016/SVG/main" r:embed="rId4"/>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1FC29905-5DD3-A64F-16D9-43129D2D8A09}"/>
              </a:ext>
            </a:extLst>
          </p:cNvPr>
          <p:cNvSpPr txBox="1">
            <a:spLocks/>
          </p:cNvSpPr>
          <p:nvPr/>
        </p:nvSpPr>
        <p:spPr>
          <a:xfrm>
            <a:off x="499151" y="46921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Wartość Modelu dla biznesu </a:t>
            </a:r>
          </a:p>
        </p:txBody>
      </p:sp>
      <p:sp>
        <p:nvSpPr>
          <p:cNvPr id="4" name="Symbol zastępczy zawartości 2">
            <a:extLst>
              <a:ext uri="{FF2B5EF4-FFF2-40B4-BE49-F238E27FC236}">
                <a16:creationId xmlns:a16="http://schemas.microsoft.com/office/drawing/2014/main" id="{C3B01BDB-1FB1-ACA5-C9CD-A19ECB70EDE5}"/>
              </a:ext>
            </a:extLst>
          </p:cNvPr>
          <p:cNvSpPr>
            <a:spLocks noGrp="1"/>
          </p:cNvSpPr>
          <p:nvPr>
            <p:ph idx="1"/>
          </p:nvPr>
        </p:nvSpPr>
        <p:spPr>
          <a:xfrm>
            <a:off x="308625" y="1468877"/>
            <a:ext cx="9170366" cy="4659353"/>
          </a:xfrm>
        </p:spPr>
        <p:txBody>
          <a:bodyPr anchor="ctr">
            <a:noAutofit/>
          </a:bodyPr>
          <a:lstStyle/>
          <a:p>
            <a:pPr>
              <a:spcBef>
                <a:spcPts val="0"/>
              </a:spcBef>
              <a:spcAft>
                <a:spcPts val="1800"/>
              </a:spcAft>
              <a:buClr>
                <a:srgbClr val="FF003C"/>
              </a:buClr>
              <a:buFont typeface="Wingdings" pitchFamily="2" charset="2"/>
              <a:buChar char="§"/>
            </a:pPr>
            <a:r>
              <a:rPr lang="pl-PL" sz="1800" dirty="0"/>
              <a:t>Skuteczność działań marketingowych jest </a:t>
            </a:r>
            <a:r>
              <a:rPr lang="pl-PL" sz="1800" b="1" dirty="0"/>
              <a:t>zależna od całego ekosystemu działań</a:t>
            </a:r>
            <a:r>
              <a:rPr lang="pl-PL" sz="1800" dirty="0"/>
              <a:t>. Ciężko określić jest wagę poszczególnych jego składowych na finalnych wynik</a:t>
            </a:r>
            <a:r>
              <a:rPr lang="pl-PL" sz="1800" b="1" dirty="0"/>
              <a:t> </a:t>
            </a:r>
            <a:r>
              <a:rPr lang="pl-PL" sz="1800" dirty="0"/>
              <a:t>np. czy to reklama w telewizji, czy może promocja w sklepie, odegrała największy wpływ na dokonanie transakcji przez kupującego. Odpowiedzią na to wyzwanie mogą być kosztowne modele ekonometryczne lub </a:t>
            </a:r>
            <a:r>
              <a:rPr lang="pl-PL" sz="1800" dirty="0" err="1"/>
              <a:t>atrybucyjne</a:t>
            </a:r>
            <a:r>
              <a:rPr lang="pl-PL" sz="1800" dirty="0"/>
              <a:t>, trudno jednak określać je jako 100% precyzyjne.</a:t>
            </a:r>
          </a:p>
          <a:p>
            <a:pPr>
              <a:spcBef>
                <a:spcPts val="0"/>
              </a:spcBef>
              <a:spcAft>
                <a:spcPts val="1800"/>
              </a:spcAft>
              <a:buClr>
                <a:srgbClr val="FF003C"/>
              </a:buClr>
              <a:buFont typeface="Wingdings" pitchFamily="2" charset="2"/>
              <a:buChar char="§"/>
            </a:pPr>
            <a:r>
              <a:rPr lang="pl-PL" sz="1800" dirty="0"/>
              <a:t>Większość badań</a:t>
            </a:r>
            <a:r>
              <a:rPr lang="pl-PL" sz="1800" baseline="30000" dirty="0"/>
              <a:t>1</a:t>
            </a:r>
            <a:r>
              <a:rPr lang="pl-PL" sz="1800" dirty="0"/>
              <a:t> dotyczących zapamiętywania i wpływu reklam mówi o </a:t>
            </a:r>
            <a:r>
              <a:rPr lang="pl-PL" sz="1800" b="1" dirty="0"/>
              <a:t>współwystępowaniu i wzajemnym podnoszeniu wpływu </a:t>
            </a:r>
            <a:r>
              <a:rPr lang="pl-PL" sz="1800" dirty="0"/>
              <a:t>pomiędzy mechanizmami aktywizacji konsumenta – np. wyższej efektywność kampanii telewizyjnej przy jednoczesnym wsparciu marki w punkcie sprzedaży.</a:t>
            </a:r>
          </a:p>
          <a:p>
            <a:pPr>
              <a:spcBef>
                <a:spcPts val="0"/>
              </a:spcBef>
              <a:spcAft>
                <a:spcPts val="1800"/>
              </a:spcAft>
              <a:buClr>
                <a:srgbClr val="FF003C"/>
              </a:buClr>
              <a:buFont typeface="Wingdings" pitchFamily="2" charset="2"/>
              <a:buChar char="§"/>
            </a:pPr>
            <a:r>
              <a:rPr lang="pl-PL" sz="1800" dirty="0"/>
              <a:t>Takie też założenie przyjmujemy w tym Modelu.</a:t>
            </a:r>
            <a:r>
              <a:rPr lang="pl-PL" sz="1800" b="1" dirty="0"/>
              <a:t> Uznajemy, że wpływ na ostateczny wynik jest ciągły, pochodząc  z efektywności danego obszaru </a:t>
            </a:r>
            <a:r>
              <a:rPr lang="pl-PL" sz="1800" dirty="0"/>
              <a:t>odpowiednio: marketingu, sprzedaży, finansów  czy logistyki. Zysk realizowany przez firmę zasila możliwość reinwestycji w dalszy wzrost marek, które komunikując i prowadząc efektywną politykę handlową rosną. W takim ujęciu podnoszenie efektywności każdego obszaru ma znaczenie, gdyż od niego zależy m.in. budżet na kolejne inwestycje w markę, a tym samym wzrost prawdopodobieństwa przyszłego rynkowego sukcesu.</a:t>
            </a:r>
          </a:p>
        </p:txBody>
      </p:sp>
      <p:sp>
        <p:nvSpPr>
          <p:cNvPr id="5" name="pole tekstowe 4">
            <a:extLst>
              <a:ext uri="{FF2B5EF4-FFF2-40B4-BE49-F238E27FC236}">
                <a16:creationId xmlns:a16="http://schemas.microsoft.com/office/drawing/2014/main" id="{6982D1FA-40F4-8E06-12DD-A7EEC8A867E1}"/>
              </a:ext>
            </a:extLst>
          </p:cNvPr>
          <p:cNvSpPr txBox="1"/>
          <p:nvPr/>
        </p:nvSpPr>
        <p:spPr>
          <a:xfrm>
            <a:off x="635865" y="6374053"/>
            <a:ext cx="11831320" cy="230832"/>
          </a:xfrm>
          <a:prstGeom prst="rect">
            <a:avLst/>
          </a:prstGeom>
          <a:noFill/>
        </p:spPr>
        <p:txBody>
          <a:bodyPr wrap="square" rtlCol="0">
            <a:spAutoFit/>
          </a:bodyPr>
          <a:lstStyle/>
          <a:p>
            <a:pPr lvl="0"/>
            <a:r>
              <a:rPr lang="pl-PL" sz="900" baseline="30000" dirty="0"/>
              <a:t>1 </a:t>
            </a:r>
            <a:r>
              <a:rPr lang="pl-PL" sz="900" i="1" dirty="0">
                <a:solidFill>
                  <a:prstClr val="black"/>
                </a:solidFill>
              </a:rPr>
              <a:t>przeanalizowano badania m.in. </a:t>
            </a:r>
            <a:r>
              <a:rPr lang="en-US" sz="900" i="1" dirty="0">
                <a:solidFill>
                  <a:prstClr val="black"/>
                </a:solidFill>
              </a:rPr>
              <a:t>Analytical Partners</a:t>
            </a:r>
            <a:r>
              <a:rPr lang="pl-PL" sz="900" i="1" dirty="0">
                <a:solidFill>
                  <a:prstClr val="black"/>
                </a:solidFill>
              </a:rPr>
              <a:t>, Lumen i inne </a:t>
            </a:r>
            <a:r>
              <a:rPr lang="en-US" sz="900" i="1" dirty="0" err="1">
                <a:solidFill>
                  <a:prstClr val="black"/>
                </a:solidFill>
              </a:rPr>
              <a:t>dostęp</a:t>
            </a:r>
            <a:r>
              <a:rPr lang="pl-PL" sz="900" i="1" dirty="0" err="1">
                <a:solidFill>
                  <a:prstClr val="black"/>
                </a:solidFill>
              </a:rPr>
              <a:t>ne</a:t>
            </a:r>
            <a:r>
              <a:rPr lang="pl-PL" sz="900" i="1" dirty="0">
                <a:solidFill>
                  <a:prstClr val="black"/>
                </a:solidFill>
              </a:rPr>
              <a:t> na</a:t>
            </a:r>
            <a:r>
              <a:rPr lang="en-US" sz="900" i="1" dirty="0">
                <a:solidFill>
                  <a:prstClr val="black"/>
                </a:solidFill>
              </a:rPr>
              <a:t> </a:t>
            </a:r>
            <a:r>
              <a:rPr lang="en-US" sz="900" i="1" dirty="0" err="1">
                <a:solidFill>
                  <a:prstClr val="black"/>
                </a:solidFill>
              </a:rPr>
              <a:t>WARC.com</a:t>
            </a:r>
            <a:endParaRPr lang="pl-PL" sz="900" i="1" dirty="0">
              <a:latin typeface="+mj-lt"/>
              <a:ea typeface="+mj-ea"/>
              <a:cs typeface="+mj-cs"/>
            </a:endParaRPr>
          </a:p>
        </p:txBody>
      </p:sp>
    </p:spTree>
    <p:extLst>
      <p:ext uri="{BB962C8B-B14F-4D97-AF65-F5344CB8AC3E}">
        <p14:creationId xmlns:p14="http://schemas.microsoft.com/office/powerpoint/2010/main" val="10402466"/>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D62F-1B31-1F61-2194-5ADC2F35F5E7}"/>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579C90AB-1B86-DEDC-F57B-D3C36580FF47}"/>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highlight>
                  <a:srgbClr val="FFFF00"/>
                </a:highlight>
                <a:ea typeface="Calibri"/>
                <a:cs typeface="Calibri"/>
                <a:sym typeface="Calibri"/>
              </a:rPr>
              <a:t>Język</a:t>
            </a:r>
          </a:p>
        </p:txBody>
      </p:sp>
      <p:sp>
        <p:nvSpPr>
          <p:cNvPr id="5" name="Google Shape;138;p6">
            <a:extLst>
              <a:ext uri="{FF2B5EF4-FFF2-40B4-BE49-F238E27FC236}">
                <a16:creationId xmlns:a16="http://schemas.microsoft.com/office/drawing/2014/main" id="{6B0C40DD-5FF9-C08C-F55E-8750B7DD24D2}"/>
              </a:ext>
            </a:extLst>
          </p:cNvPr>
          <p:cNvSpPr txBox="1">
            <a:spLocks/>
          </p:cNvSpPr>
          <p:nvPr/>
        </p:nvSpPr>
        <p:spPr>
          <a:xfrm>
            <a:off x="499150" y="872613"/>
            <a:ext cx="11193699" cy="5112774"/>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endParaRPr lang="pl-PL" sz="900" dirty="0">
              <a:ea typeface="Calibri"/>
              <a:cs typeface="Calibri"/>
              <a:sym typeface="Calibri"/>
            </a:endParaRPr>
          </a:p>
          <a:p>
            <a:pPr algn="l">
              <a:spcBef>
                <a:spcPts val="1000"/>
              </a:spcBef>
              <a:buClr>
                <a:srgbClr val="000000"/>
              </a:buClr>
              <a:buSzPct val="100000"/>
            </a:pPr>
            <a:r>
              <a:rPr lang="pl-PL" sz="2000" dirty="0">
                <a:ea typeface="Calibri"/>
                <a:cs typeface="Calibri"/>
                <a:sym typeface="Calibri"/>
              </a:rPr>
              <a:t>Zależało nam na tym, żeby same nazewnictwo kluczowych wskaźników jak i idące za nim definicje oraz wyjaśnienia były jak najbardziej zrozumiałe dla szerszej grupy odbiorców, nie tylko </a:t>
            </a:r>
            <a:r>
              <a:rPr lang="pl-PL" sz="2000" dirty="0" err="1">
                <a:ea typeface="Calibri"/>
                <a:cs typeface="Calibri"/>
                <a:sym typeface="Calibri"/>
              </a:rPr>
              <a:t>marketerów</a:t>
            </a:r>
            <a:r>
              <a:rPr lang="pl-PL" sz="2000" dirty="0">
                <a:ea typeface="Calibri"/>
                <a:cs typeface="Calibri"/>
                <a:sym typeface="Calibri"/>
              </a:rPr>
              <a:t>. W celu zachowania spójności ale także możliwie największej przejrzystości modelu, zdecydowaliśmy się zachować angielskie nazwy poszczególnych wskaźników. Jest to związane przede wszystkim z:</a:t>
            </a:r>
          </a:p>
          <a:p>
            <a:pPr algn="l">
              <a:spcBef>
                <a:spcPts val="1000"/>
              </a:spcBef>
              <a:buClr>
                <a:srgbClr val="000000"/>
              </a:buClr>
              <a:buSzPct val="100000"/>
            </a:pPr>
            <a:endParaRPr lang="pl-PL" sz="2000" dirty="0">
              <a:ea typeface="Calibri"/>
              <a:cs typeface="Calibri"/>
              <a:sym typeface="Calibri"/>
            </a:endParaRPr>
          </a:p>
          <a:p>
            <a:pPr algn="l">
              <a:lnSpc>
                <a:spcPct val="100000"/>
              </a:lnSpc>
              <a:spcBef>
                <a:spcPts val="0"/>
              </a:spcBef>
              <a:spcAft>
                <a:spcPts val="600"/>
              </a:spcAft>
              <a:buClr>
                <a:srgbClr val="FF003C"/>
              </a:buClr>
              <a:buFont typeface="Wingdings" pitchFamily="2" charset="2"/>
              <a:buChar char="§"/>
            </a:pPr>
            <a:r>
              <a:rPr lang="pl-PL" sz="2000" dirty="0"/>
              <a:t> Częstą praktyką wewnątrz międzynarodowych organizacji i współpracy z zagranicznymi działami/centralami. Firmy w bardziej oficjalnej korespondencji czy ustalaniu celów na kolejne okresy posługują się angielskimi nazwami bądź skrótami</a:t>
            </a:r>
          </a:p>
          <a:p>
            <a:pPr algn="l">
              <a:lnSpc>
                <a:spcPct val="100000"/>
              </a:lnSpc>
              <a:spcBef>
                <a:spcPts val="0"/>
              </a:spcBef>
              <a:spcAft>
                <a:spcPts val="600"/>
              </a:spcAft>
              <a:buClr>
                <a:srgbClr val="FF003C"/>
              </a:buClr>
              <a:buFont typeface="Wingdings" pitchFamily="2" charset="2"/>
              <a:buChar char="§"/>
            </a:pPr>
            <a:endParaRPr lang="pl-PL" sz="900" dirty="0"/>
          </a:p>
          <a:p>
            <a:pPr algn="l">
              <a:lnSpc>
                <a:spcPct val="100000"/>
              </a:lnSpc>
              <a:spcBef>
                <a:spcPts val="0"/>
              </a:spcBef>
              <a:spcAft>
                <a:spcPts val="600"/>
              </a:spcAft>
              <a:buClr>
                <a:srgbClr val="FF003C"/>
              </a:buClr>
              <a:buFont typeface="Wingdings" pitchFamily="2" charset="2"/>
              <a:buChar char="§"/>
            </a:pPr>
            <a:r>
              <a:rPr lang="pl-PL" sz="2000" dirty="0"/>
              <a:t> Nazewnictwem poszczególnych wskaźników w narzędziach marketingowych, raportach </a:t>
            </a:r>
            <a:r>
              <a:rPr lang="pl-PL" sz="2000" dirty="0" err="1"/>
              <a:t>mediowych</a:t>
            </a:r>
            <a:r>
              <a:rPr lang="pl-PL" sz="2000" dirty="0"/>
              <a:t> lub badawczych</a:t>
            </a:r>
          </a:p>
          <a:p>
            <a:pPr algn="l">
              <a:lnSpc>
                <a:spcPct val="100000"/>
              </a:lnSpc>
              <a:spcBef>
                <a:spcPts val="0"/>
              </a:spcBef>
              <a:spcAft>
                <a:spcPts val="600"/>
              </a:spcAft>
              <a:buClr>
                <a:srgbClr val="FF003C"/>
              </a:buClr>
              <a:buFont typeface="Wingdings" pitchFamily="2" charset="2"/>
              <a:buChar char="§"/>
            </a:pPr>
            <a:endParaRPr lang="pl-PL" sz="900" dirty="0"/>
          </a:p>
          <a:p>
            <a:pPr algn="l">
              <a:lnSpc>
                <a:spcPct val="100000"/>
              </a:lnSpc>
              <a:spcBef>
                <a:spcPts val="0"/>
              </a:spcBef>
              <a:spcAft>
                <a:spcPts val="600"/>
              </a:spcAft>
              <a:buClr>
                <a:srgbClr val="FF003C"/>
              </a:buClr>
              <a:buFont typeface="Wingdings" pitchFamily="2" charset="2"/>
              <a:buChar char="§"/>
            </a:pPr>
            <a:r>
              <a:rPr lang="pl-PL" sz="2000" dirty="0"/>
              <a:t> Najczęściej krótszą formą niż w przypadku polskiego odpowiednika</a:t>
            </a:r>
          </a:p>
          <a:p>
            <a:pPr algn="l">
              <a:spcBef>
                <a:spcPts val="1000"/>
              </a:spcBef>
              <a:buClr>
                <a:srgbClr val="000000"/>
              </a:buClr>
              <a:buSzPct val="100000"/>
            </a:pPr>
            <a:endParaRPr lang="pl-PL" sz="2000" dirty="0">
              <a:ea typeface="Calibri"/>
              <a:cs typeface="Calibri"/>
              <a:sym typeface="Calibri"/>
            </a:endParaRPr>
          </a:p>
          <a:p>
            <a:pPr algn="l">
              <a:spcBef>
                <a:spcPts val="1000"/>
              </a:spcBef>
              <a:buClr>
                <a:srgbClr val="000000"/>
              </a:buClr>
              <a:buSzPct val="100000"/>
            </a:pPr>
            <a:r>
              <a:rPr lang="pl-PL" sz="2000" dirty="0">
                <a:ea typeface="Calibri"/>
                <a:cs typeface="Calibri"/>
                <a:sym typeface="Calibri"/>
              </a:rPr>
              <a:t>Każdy wskaźnik ma swoje polskie określenia w sekcji definicji -  ostatniej części tego dokumentu.</a:t>
            </a:r>
          </a:p>
        </p:txBody>
      </p:sp>
    </p:spTree>
    <p:extLst>
      <p:ext uri="{BB962C8B-B14F-4D97-AF65-F5344CB8AC3E}">
        <p14:creationId xmlns:p14="http://schemas.microsoft.com/office/powerpoint/2010/main" val="1409156268"/>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D8C1B584-6F38-35EF-A605-6E984F956F02}"/>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37E40401-7FB2-20B3-52A2-096FB90FFEFE}"/>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65087AEC-56E9-6A6B-B86D-690B81BDADA1}"/>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C095454C-30D4-81E5-B27A-6733886912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82E169EB-EF8F-F986-ACAB-7271AF4ADD3D}"/>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E44BD0E5-B822-D9B5-DA31-34D191522270}"/>
              </a:ext>
            </a:extLst>
          </p:cNvPr>
          <p:cNvSpPr txBox="1">
            <a:spLocks/>
          </p:cNvSpPr>
          <p:nvPr/>
        </p:nvSpPr>
        <p:spPr>
          <a:xfrm>
            <a:off x="885983" y="1935946"/>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28973B09-83C6-A2DD-EF81-B645050CC602}"/>
              </a:ext>
            </a:extLst>
          </p:cNvPr>
          <p:cNvSpPr txBox="1">
            <a:spLocks/>
          </p:cNvSpPr>
          <p:nvPr/>
        </p:nvSpPr>
        <p:spPr>
          <a:xfrm>
            <a:off x="899161" y="5289112"/>
            <a:ext cx="71887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2: Mapa Modelu – podział i dobór wskaźników do celów i obszarów działalności</a:t>
            </a:r>
          </a:p>
        </p:txBody>
      </p:sp>
      <p:pic>
        <p:nvPicPr>
          <p:cNvPr id="9" name="Obraz 8" descr="Obraz zawierający zrzut ekranu, czarne, wzór, monochromatyzm&#10;&#10;Opis wygenerowany automatycznie">
            <a:extLst>
              <a:ext uri="{FF2B5EF4-FFF2-40B4-BE49-F238E27FC236}">
                <a16:creationId xmlns:a16="http://schemas.microsoft.com/office/drawing/2014/main" id="{6E9AE545-610F-C229-A489-3E73A7FDE54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142275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7085E-2368-24BE-2220-5D95F67DBA23}"/>
            </a:ext>
          </a:extLst>
        </p:cNvPr>
        <p:cNvGrpSpPr/>
        <p:nvPr/>
      </p:nvGrpSpPr>
      <p:grpSpPr>
        <a:xfrm>
          <a:off x="0" y="0"/>
          <a:ext cx="0" cy="0"/>
          <a:chOff x="0" y="0"/>
          <a:chExt cx="0" cy="0"/>
        </a:xfrm>
      </p:grpSpPr>
      <p:pic>
        <p:nvPicPr>
          <p:cNvPr id="3" name="Grafika 2">
            <a:extLst>
              <a:ext uri="{FF2B5EF4-FFF2-40B4-BE49-F238E27FC236}">
                <a16:creationId xmlns:a16="http://schemas.microsoft.com/office/drawing/2014/main" id="{FF6AE323-57B0-C26A-419A-2475A55A89C9}"/>
              </a:ext>
            </a:extLst>
          </p:cNvPr>
          <p:cNvPicPr>
            <a:picLocks noChangeAspect="1"/>
          </p:cNvPicPr>
          <p:nvPr/>
        </p:nvPicPr>
        <p:blipFill>
          <a:blip r:embed="rId3">
            <a:extLst>
              <a:ext uri="{96DAC541-7B7A-43D3-8B79-37D633B846F1}">
                <asvg:svgBlip xmlns:asvg="http://schemas.microsoft.com/office/drawing/2016/SVG/main" r:embed="rId4"/>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D3855F36-6E08-0DB6-94C3-5A20256FC567}"/>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Dobór i podział wskaźników</a:t>
            </a:r>
          </a:p>
        </p:txBody>
      </p:sp>
      <p:sp>
        <p:nvSpPr>
          <p:cNvPr id="4" name="Google Shape;138;p6">
            <a:extLst>
              <a:ext uri="{FF2B5EF4-FFF2-40B4-BE49-F238E27FC236}">
                <a16:creationId xmlns:a16="http://schemas.microsoft.com/office/drawing/2014/main" id="{F55AF383-9AA7-9861-899A-D5E7C64D019A}"/>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najbliższy praktyce</a:t>
            </a:r>
          </a:p>
        </p:txBody>
      </p:sp>
      <p:sp>
        <p:nvSpPr>
          <p:cNvPr id="5" name="Symbol zastępczy zawartości 2">
            <a:extLst>
              <a:ext uri="{FF2B5EF4-FFF2-40B4-BE49-F238E27FC236}">
                <a16:creationId xmlns:a16="http://schemas.microsoft.com/office/drawing/2014/main" id="{4379B97A-FB4F-EAB9-9829-636F662B6406}"/>
              </a:ext>
            </a:extLst>
          </p:cNvPr>
          <p:cNvSpPr>
            <a:spLocks noGrp="1"/>
          </p:cNvSpPr>
          <p:nvPr>
            <p:ph idx="1"/>
          </p:nvPr>
        </p:nvSpPr>
        <p:spPr>
          <a:xfrm>
            <a:off x="419735" y="1964600"/>
            <a:ext cx="9356563" cy="4351338"/>
          </a:xfrm>
        </p:spPr>
        <p:txBody>
          <a:bodyPr>
            <a:normAutofit/>
          </a:bodyPr>
          <a:lstStyle/>
          <a:p>
            <a:pPr>
              <a:spcBef>
                <a:spcPts val="0"/>
              </a:spcBef>
              <a:spcAft>
                <a:spcPts val="1800"/>
              </a:spcAft>
              <a:buClr>
                <a:srgbClr val="FF003C"/>
              </a:buClr>
              <a:buFont typeface="Wingdings" pitchFamily="2" charset="2"/>
              <a:buChar char="§"/>
            </a:pPr>
            <a:r>
              <a:rPr lang="pl-PL" sz="1800" b="1" dirty="0"/>
              <a:t>Marketing i sprzedaż</a:t>
            </a:r>
            <a:r>
              <a:rPr lang="pl-PL" sz="1800" dirty="0"/>
              <a:t>, z perspektywy mierzenia skuteczności, tworzą często </a:t>
            </a:r>
            <a:r>
              <a:rPr lang="pl-PL" sz="1800" b="1" dirty="0"/>
              <a:t>nierozdzielny                                     wpływ na wyniki </a:t>
            </a:r>
            <a:r>
              <a:rPr lang="pl-PL" sz="1800" dirty="0"/>
              <a:t>firmy i jej efektywność handlową</a:t>
            </a:r>
            <a:r>
              <a:rPr lang="pl-PL" sz="1800" baseline="30000" dirty="0"/>
              <a:t>1</a:t>
            </a:r>
            <a:r>
              <a:rPr lang="pl-PL" sz="1800" dirty="0"/>
              <a:t>, wpływają również wzajemnie na siebie.                                                                         Dlatego </a:t>
            </a:r>
            <a:r>
              <a:rPr lang="pl-PL" sz="1800" b="1" dirty="0"/>
              <a:t>nie decydujemy się na sztuczne podziały</a:t>
            </a:r>
            <a:r>
              <a:rPr lang="pl-PL" sz="1800" dirty="0"/>
              <a:t>. </a:t>
            </a:r>
          </a:p>
          <a:p>
            <a:pPr>
              <a:spcBef>
                <a:spcPts val="0"/>
              </a:spcBef>
              <a:spcAft>
                <a:spcPts val="1800"/>
              </a:spcAft>
              <a:buClr>
                <a:srgbClr val="FF003C"/>
              </a:buClr>
              <a:buFont typeface="Wingdings" pitchFamily="2" charset="2"/>
              <a:buChar char="§"/>
            </a:pPr>
            <a:r>
              <a:rPr lang="pl-PL" sz="1800" dirty="0"/>
              <a:t>W ramach samej dziedziny marketingu można debatować np. czy udział w rynku jest wskaźnikiem marki, produktu czy wyniku finansowego firmy. Podobnie jest  z wieloma innymi wskaźnikami np. zasięg to metryka kampanii, czy marki; penetracja to wskaźnik sprzedaży czy marketingu.                                                                                                                                                                         Dlatego proponujemy </a:t>
            </a:r>
            <a:r>
              <a:rPr lang="pl-PL" sz="1800" b="1" dirty="0"/>
              <a:t>podział i dobór najbliższy praktyce</a:t>
            </a:r>
            <a:r>
              <a:rPr lang="pl-PL" sz="1800" dirty="0"/>
              <a:t> pracy, porządkujący i możliwie spójny, a jednocześnie pozostawiający elastyczność.</a:t>
            </a:r>
          </a:p>
          <a:p>
            <a:pPr>
              <a:spcBef>
                <a:spcPts val="0"/>
              </a:spcBef>
              <a:spcAft>
                <a:spcPts val="1800"/>
              </a:spcAft>
              <a:buClr>
                <a:srgbClr val="FF003C"/>
              </a:buClr>
              <a:buFont typeface="Wingdings" pitchFamily="2" charset="2"/>
              <a:buChar char="§"/>
            </a:pPr>
            <a:r>
              <a:rPr lang="pl-PL" sz="1800" dirty="0"/>
              <a:t>W Modelu skupiamy się przede wszystkim na </a:t>
            </a:r>
            <a:r>
              <a:rPr lang="pl-PL" sz="1800" b="1" dirty="0"/>
              <a:t>wskaźnikach efektywnościowych – </a:t>
            </a:r>
            <a:r>
              <a:rPr lang="pl-PL" sz="1800" b="1" dirty="0" err="1"/>
              <a:t>Effective</a:t>
            </a:r>
            <a:r>
              <a:rPr lang="pl-PL" sz="1800" b="1" dirty="0"/>
              <a:t>, </a:t>
            </a:r>
            <a:r>
              <a:rPr lang="pl-PL" sz="1800" dirty="0"/>
              <a:t>ale jednocześnie mając świadomość, że do pełnego obrazu potrzebujemy również szczegółowych </a:t>
            </a:r>
            <a:r>
              <a:rPr lang="pl-PL" sz="1800" b="1" dirty="0"/>
              <a:t>wskaźników wydajnościowych / efektywności kosztowej – </a:t>
            </a:r>
            <a:r>
              <a:rPr lang="pl-PL" sz="1800" b="1" dirty="0" err="1"/>
              <a:t>Efficient</a:t>
            </a:r>
            <a:r>
              <a:rPr lang="pl-PL" sz="1800" b="1" dirty="0"/>
              <a:t> </a:t>
            </a:r>
            <a:r>
              <a:rPr lang="pl-PL" sz="1800" dirty="0"/>
              <a:t>przedstawiliśmy także ten rodzaj mierników. Ich natura została dodatkowo podkreślona w obszarze definicji.</a:t>
            </a:r>
          </a:p>
        </p:txBody>
      </p:sp>
      <p:sp>
        <p:nvSpPr>
          <p:cNvPr id="6" name="pole tekstowe 5">
            <a:extLst>
              <a:ext uri="{FF2B5EF4-FFF2-40B4-BE49-F238E27FC236}">
                <a16:creationId xmlns:a16="http://schemas.microsoft.com/office/drawing/2014/main" id="{0C0ECB1B-59A5-9577-CAA2-CDDE0302719B}"/>
              </a:ext>
            </a:extLst>
          </p:cNvPr>
          <p:cNvSpPr txBox="1"/>
          <p:nvPr/>
        </p:nvSpPr>
        <p:spPr>
          <a:xfrm>
            <a:off x="655320" y="6194205"/>
            <a:ext cx="11831320" cy="369332"/>
          </a:xfrm>
          <a:prstGeom prst="rect">
            <a:avLst/>
          </a:prstGeom>
          <a:noFill/>
        </p:spPr>
        <p:txBody>
          <a:bodyPr wrap="square" rtlCol="0">
            <a:spAutoFit/>
          </a:bodyPr>
          <a:lstStyle/>
          <a:p>
            <a:pPr lvl="0"/>
            <a:r>
              <a:rPr lang="pl-PL" sz="900" baseline="30000" dirty="0"/>
              <a:t>1 </a:t>
            </a:r>
            <a:r>
              <a:rPr lang="pl-PL" sz="900" i="1" dirty="0">
                <a:latin typeface="+mj-lt"/>
                <a:ea typeface="+mj-ea"/>
                <a:cs typeface="+mj-cs"/>
              </a:rPr>
              <a:t>modele ekonometryczne dają możliwości analizy czynników wpływu, nie są one jednak zawsze wykorzystywane z uwagi na koszty, </a:t>
            </a:r>
            <a:br>
              <a:rPr lang="pl-PL" sz="900" i="1" dirty="0">
                <a:latin typeface="+mj-lt"/>
                <a:ea typeface="+mj-ea"/>
                <a:cs typeface="+mj-cs"/>
              </a:rPr>
            </a:br>
            <a:r>
              <a:rPr lang="pl-PL" sz="900" i="1" dirty="0">
                <a:latin typeface="+mj-lt"/>
                <a:ea typeface="+mj-ea"/>
                <a:cs typeface="+mj-cs"/>
              </a:rPr>
              <a:t>a przypisywanie przychodu firmy do danych działań za pośrednictwem modeli często bywa dyskutowane w zależności od branży</a:t>
            </a:r>
          </a:p>
        </p:txBody>
      </p:sp>
    </p:spTree>
    <p:extLst>
      <p:ext uri="{BB962C8B-B14F-4D97-AF65-F5344CB8AC3E}">
        <p14:creationId xmlns:p14="http://schemas.microsoft.com/office/powerpoint/2010/main" val="2791050455"/>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6">
            <a:extLst>
              <a:ext uri="{FF2B5EF4-FFF2-40B4-BE49-F238E27FC236}">
                <a16:creationId xmlns:a16="http://schemas.microsoft.com/office/drawing/2014/main" id="{7E5EA5CF-61A8-0782-B979-277F4F0FEE55}"/>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ea typeface="Calibri"/>
                <a:cs typeface="Calibri"/>
                <a:sym typeface="Calibri"/>
              </a:rPr>
              <a:t>Kluczowe w modelu:</a:t>
            </a:r>
          </a:p>
        </p:txBody>
      </p:sp>
      <p:sp>
        <p:nvSpPr>
          <p:cNvPr id="5" name="Google Shape;138;p6">
            <a:extLst>
              <a:ext uri="{FF2B5EF4-FFF2-40B4-BE49-F238E27FC236}">
                <a16:creationId xmlns:a16="http://schemas.microsoft.com/office/drawing/2014/main" id="{DC3B9D2E-B039-0273-9152-E40CB3544565}"/>
              </a:ext>
            </a:extLst>
          </p:cNvPr>
          <p:cNvSpPr txBox="1">
            <a:spLocks/>
          </p:cNvSpPr>
          <p:nvPr/>
        </p:nvSpPr>
        <p:spPr>
          <a:xfrm>
            <a:off x="499151" y="892379"/>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3600" dirty="0">
                <a:ea typeface="Calibri"/>
                <a:cs typeface="Calibri"/>
                <a:sym typeface="Calibri"/>
              </a:rPr>
              <a:t>podział na efektywność vs wydajność działań</a:t>
            </a:r>
          </a:p>
        </p:txBody>
      </p:sp>
      <p:sp>
        <p:nvSpPr>
          <p:cNvPr id="6" name="Prostokąt 5">
            <a:extLst>
              <a:ext uri="{FF2B5EF4-FFF2-40B4-BE49-F238E27FC236}">
                <a16:creationId xmlns:a16="http://schemas.microsoft.com/office/drawing/2014/main" id="{102E7EC0-24DE-DE94-DDBE-F10C6FBC00E0}"/>
              </a:ext>
            </a:extLst>
          </p:cNvPr>
          <p:cNvSpPr/>
          <p:nvPr/>
        </p:nvSpPr>
        <p:spPr>
          <a:xfrm>
            <a:off x="0" y="1820091"/>
            <a:ext cx="12192000" cy="5037909"/>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7" name="Łącznik prosty 6">
            <a:extLst>
              <a:ext uri="{FF2B5EF4-FFF2-40B4-BE49-F238E27FC236}">
                <a16:creationId xmlns:a16="http://schemas.microsoft.com/office/drawing/2014/main" id="{72CC0707-DCF9-89C0-D8E5-3C32EE85C9A6}"/>
              </a:ext>
            </a:extLst>
          </p:cNvPr>
          <p:cNvCxnSpPr>
            <a:cxnSpLocks/>
            <a:endCxn id="6" idx="2"/>
          </p:cNvCxnSpPr>
          <p:nvPr/>
        </p:nvCxnSpPr>
        <p:spPr>
          <a:xfrm>
            <a:off x="6083231" y="1820091"/>
            <a:ext cx="12769" cy="5037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Google Shape;85;p1">
            <a:extLst>
              <a:ext uri="{FF2B5EF4-FFF2-40B4-BE49-F238E27FC236}">
                <a16:creationId xmlns:a16="http://schemas.microsoft.com/office/drawing/2014/main" id="{B92A37EE-C58D-71B7-90BE-908D2A015365}"/>
              </a:ext>
            </a:extLst>
          </p:cNvPr>
          <p:cNvSpPr txBox="1">
            <a:spLocks/>
          </p:cNvSpPr>
          <p:nvPr/>
        </p:nvSpPr>
        <p:spPr>
          <a:xfrm>
            <a:off x="2117088" y="2010779"/>
            <a:ext cx="1803486"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Efektywność</a:t>
            </a:r>
            <a:endParaRPr lang="pl-PL" sz="2400" b="1" dirty="0">
              <a:solidFill>
                <a:schemeClr val="bg1"/>
              </a:solidFill>
              <a:latin typeface="+mj-lt"/>
            </a:endParaRPr>
          </a:p>
        </p:txBody>
      </p:sp>
      <p:sp>
        <p:nvSpPr>
          <p:cNvPr id="11" name="Google Shape;85;p1">
            <a:extLst>
              <a:ext uri="{FF2B5EF4-FFF2-40B4-BE49-F238E27FC236}">
                <a16:creationId xmlns:a16="http://schemas.microsoft.com/office/drawing/2014/main" id="{940DC4F7-6028-29C7-86F0-432C7F269D88}"/>
              </a:ext>
            </a:extLst>
          </p:cNvPr>
          <p:cNvSpPr txBox="1">
            <a:spLocks/>
          </p:cNvSpPr>
          <p:nvPr/>
        </p:nvSpPr>
        <p:spPr>
          <a:xfrm>
            <a:off x="8235872" y="2014069"/>
            <a:ext cx="1803486" cy="416382"/>
          </a:xfrm>
          <a:prstGeom prst="rect">
            <a:avLst/>
          </a:prstGeom>
          <a:noFill/>
          <a:ln>
            <a:noFill/>
          </a:ln>
        </p:spPr>
        <p:txBody>
          <a:bodyPr spcFirstLastPara="1" vert="horz" wrap="square" lIns="0" tIns="0" rIns="0" bIns="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400"/>
              <a:buFont typeface="Arial" panose="020B0604020202020204" pitchFamily="34" charset="0"/>
              <a:buNone/>
            </a:pPr>
            <a:r>
              <a:rPr lang="pl-PL" sz="2400" b="1" dirty="0">
                <a:solidFill>
                  <a:schemeClr val="bg1"/>
                </a:solidFill>
              </a:rPr>
              <a:t>Wydajność</a:t>
            </a:r>
            <a:endParaRPr lang="pl-PL" sz="2400" b="1" dirty="0">
              <a:solidFill>
                <a:schemeClr val="bg1"/>
              </a:solidFill>
              <a:latin typeface="+mj-lt"/>
            </a:endParaRPr>
          </a:p>
        </p:txBody>
      </p:sp>
      <p:sp>
        <p:nvSpPr>
          <p:cNvPr id="12" name="Strzałka w prawo 11">
            <a:extLst>
              <a:ext uri="{FF2B5EF4-FFF2-40B4-BE49-F238E27FC236}">
                <a16:creationId xmlns:a16="http://schemas.microsoft.com/office/drawing/2014/main" id="{1DFB864B-2B4A-FAD4-8773-D5C6E682A7C5}"/>
              </a:ext>
            </a:extLst>
          </p:cNvPr>
          <p:cNvSpPr/>
          <p:nvPr/>
        </p:nvSpPr>
        <p:spPr>
          <a:xfrm rot="5400000">
            <a:off x="2896890" y="2541855"/>
            <a:ext cx="243882" cy="41801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Strzałka w prawo 12">
            <a:extLst>
              <a:ext uri="{FF2B5EF4-FFF2-40B4-BE49-F238E27FC236}">
                <a16:creationId xmlns:a16="http://schemas.microsoft.com/office/drawing/2014/main" id="{FA1C2996-F391-3A7D-E8E2-774A3EEC26DA}"/>
              </a:ext>
            </a:extLst>
          </p:cNvPr>
          <p:cNvSpPr/>
          <p:nvPr/>
        </p:nvSpPr>
        <p:spPr>
          <a:xfrm rot="5400000">
            <a:off x="9015674" y="2533501"/>
            <a:ext cx="243882" cy="41801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ole tekstowe 13">
            <a:extLst>
              <a:ext uri="{FF2B5EF4-FFF2-40B4-BE49-F238E27FC236}">
                <a16:creationId xmlns:a16="http://schemas.microsoft.com/office/drawing/2014/main" id="{74EED3F0-4947-A898-B61A-0153C199ECE2}"/>
              </a:ext>
            </a:extLst>
          </p:cNvPr>
          <p:cNvSpPr txBox="1"/>
          <p:nvPr/>
        </p:nvSpPr>
        <p:spPr>
          <a:xfrm>
            <a:off x="1230345" y="2989803"/>
            <a:ext cx="3576972" cy="646331"/>
          </a:xfrm>
          <a:prstGeom prst="rect">
            <a:avLst/>
          </a:prstGeom>
          <a:noFill/>
        </p:spPr>
        <p:txBody>
          <a:bodyPr wrap="square" rtlCol="0">
            <a:spAutoFit/>
          </a:bodyPr>
          <a:lstStyle/>
          <a:p>
            <a:pPr algn="ctr"/>
            <a:r>
              <a:rPr lang="pl-PL" sz="1800" dirty="0">
                <a:solidFill>
                  <a:schemeClr val="bg1"/>
                </a:solidFill>
              </a:rPr>
              <a:t>wskaźniki pokazujące </a:t>
            </a:r>
            <a:r>
              <a:rPr lang="pl-PL" sz="1800" b="1" dirty="0">
                <a:solidFill>
                  <a:schemeClr val="bg1"/>
                </a:solidFill>
              </a:rPr>
              <a:t>EFEKT </a:t>
            </a:r>
            <a:r>
              <a:rPr lang="pl-PL" sz="1800" dirty="0">
                <a:solidFill>
                  <a:schemeClr val="bg1"/>
                </a:solidFill>
              </a:rPr>
              <a:t>podjętych działań</a:t>
            </a:r>
            <a:endParaRPr lang="pl-PL" dirty="0">
              <a:solidFill>
                <a:schemeClr val="bg1"/>
              </a:solidFill>
            </a:endParaRPr>
          </a:p>
        </p:txBody>
      </p:sp>
      <p:sp>
        <p:nvSpPr>
          <p:cNvPr id="16" name="pole tekstowe 15">
            <a:extLst>
              <a:ext uri="{FF2B5EF4-FFF2-40B4-BE49-F238E27FC236}">
                <a16:creationId xmlns:a16="http://schemas.microsoft.com/office/drawing/2014/main" id="{55C0FD85-FB21-C846-837A-91C246E327D3}"/>
              </a:ext>
            </a:extLst>
          </p:cNvPr>
          <p:cNvSpPr txBox="1"/>
          <p:nvPr/>
        </p:nvSpPr>
        <p:spPr>
          <a:xfrm>
            <a:off x="6608945" y="2985453"/>
            <a:ext cx="5057340" cy="646331"/>
          </a:xfrm>
          <a:prstGeom prst="rect">
            <a:avLst/>
          </a:prstGeom>
          <a:noFill/>
        </p:spPr>
        <p:txBody>
          <a:bodyPr wrap="square" rtlCol="0">
            <a:spAutoFit/>
          </a:bodyPr>
          <a:lstStyle/>
          <a:p>
            <a:pPr algn="ctr"/>
            <a:r>
              <a:rPr lang="pl-PL" b="0" dirty="0">
                <a:solidFill>
                  <a:schemeClr val="bg1"/>
                </a:solidFill>
              </a:rPr>
              <a:t>wskaźniki pokazujące jak dobrze </a:t>
            </a:r>
            <a:r>
              <a:rPr lang="pl-PL" b="1" dirty="0">
                <a:solidFill>
                  <a:schemeClr val="bg1"/>
                </a:solidFill>
              </a:rPr>
              <a:t>wykorzystywane są zasoby</a:t>
            </a:r>
            <a:r>
              <a:rPr lang="pl-PL" dirty="0">
                <a:solidFill>
                  <a:schemeClr val="bg1"/>
                </a:solidFill>
              </a:rPr>
              <a:t>, </a:t>
            </a:r>
            <a:r>
              <a:rPr lang="pl-PL" b="0" dirty="0">
                <a:solidFill>
                  <a:schemeClr val="bg1"/>
                </a:solidFill>
              </a:rPr>
              <a:t>żeby osiągnąć efekt</a:t>
            </a:r>
          </a:p>
        </p:txBody>
      </p:sp>
      <p:sp>
        <p:nvSpPr>
          <p:cNvPr id="17" name="pole tekstowe 16">
            <a:extLst>
              <a:ext uri="{FF2B5EF4-FFF2-40B4-BE49-F238E27FC236}">
                <a16:creationId xmlns:a16="http://schemas.microsoft.com/office/drawing/2014/main" id="{822C2D00-02D3-B56D-EAF2-B6DF47D50BBB}"/>
              </a:ext>
            </a:extLst>
          </p:cNvPr>
          <p:cNvSpPr txBox="1"/>
          <p:nvPr/>
        </p:nvSpPr>
        <p:spPr>
          <a:xfrm>
            <a:off x="571723" y="4033382"/>
            <a:ext cx="4894217" cy="738664"/>
          </a:xfrm>
          <a:prstGeom prst="rect">
            <a:avLst/>
          </a:prstGeom>
          <a:noFill/>
        </p:spPr>
        <p:txBody>
          <a:bodyPr wrap="square" rtlCol="0">
            <a:spAutoFit/>
          </a:bodyPr>
          <a:lstStyle/>
          <a:p>
            <a:pPr marL="0" indent="0" algn="ctr">
              <a:buNone/>
            </a:pPr>
            <a:r>
              <a:rPr lang="pl-PL" sz="1400" dirty="0">
                <a:solidFill>
                  <a:schemeClr val="bg1"/>
                </a:solidFill>
              </a:rPr>
              <a:t>Przykłady: wzrosty/spadki w:  świadomości marki, rozważaniu zakupu, chęci zakupu,  udziałach rynkowych, w liczbie klientów etc.</a:t>
            </a:r>
          </a:p>
        </p:txBody>
      </p:sp>
      <p:sp>
        <p:nvSpPr>
          <p:cNvPr id="18" name="pole tekstowe 17">
            <a:extLst>
              <a:ext uri="{FF2B5EF4-FFF2-40B4-BE49-F238E27FC236}">
                <a16:creationId xmlns:a16="http://schemas.microsoft.com/office/drawing/2014/main" id="{99CFEB94-DB04-D20A-5F29-96A4518FCB3B}"/>
              </a:ext>
            </a:extLst>
          </p:cNvPr>
          <p:cNvSpPr txBox="1"/>
          <p:nvPr/>
        </p:nvSpPr>
        <p:spPr>
          <a:xfrm>
            <a:off x="6690507" y="4013696"/>
            <a:ext cx="4894217" cy="738664"/>
          </a:xfrm>
          <a:prstGeom prst="rect">
            <a:avLst/>
          </a:prstGeom>
          <a:noFill/>
        </p:spPr>
        <p:txBody>
          <a:bodyPr wrap="square" rtlCol="0">
            <a:spAutoFit/>
          </a:bodyPr>
          <a:lstStyle/>
          <a:p>
            <a:pPr algn="ctr"/>
            <a:r>
              <a:rPr lang="pl-PL" sz="1400" b="0" dirty="0">
                <a:solidFill>
                  <a:schemeClr val="bg1"/>
                </a:solidFill>
              </a:rPr>
              <a:t>Przykłady: liczba wyświetleń w ramach danego budżetu, liczba </a:t>
            </a:r>
            <a:r>
              <a:rPr lang="pl-PL" sz="1400" b="0" dirty="0" err="1">
                <a:solidFill>
                  <a:schemeClr val="bg1"/>
                </a:solidFill>
              </a:rPr>
              <a:t>odtworzeń</a:t>
            </a:r>
            <a:r>
              <a:rPr lang="pl-PL" sz="1400" b="0" dirty="0">
                <a:solidFill>
                  <a:schemeClr val="bg1"/>
                </a:solidFill>
              </a:rPr>
              <a:t> video w ramach budżetu, koszt per akcja, koszt per kontakt, ROI etc.</a:t>
            </a:r>
          </a:p>
        </p:txBody>
      </p:sp>
      <p:sp>
        <p:nvSpPr>
          <p:cNvPr id="19" name="pole tekstowe 18">
            <a:extLst>
              <a:ext uri="{FF2B5EF4-FFF2-40B4-BE49-F238E27FC236}">
                <a16:creationId xmlns:a16="http://schemas.microsoft.com/office/drawing/2014/main" id="{3457EAA9-912E-D80E-6306-07B35B6F3B54}"/>
              </a:ext>
            </a:extLst>
          </p:cNvPr>
          <p:cNvSpPr txBox="1"/>
          <p:nvPr/>
        </p:nvSpPr>
        <p:spPr>
          <a:xfrm>
            <a:off x="571723" y="5216045"/>
            <a:ext cx="4894217" cy="307777"/>
          </a:xfrm>
          <a:prstGeom prst="rect">
            <a:avLst/>
          </a:prstGeom>
          <a:noFill/>
        </p:spPr>
        <p:txBody>
          <a:bodyPr wrap="square" rtlCol="0">
            <a:spAutoFit/>
          </a:bodyPr>
          <a:lstStyle/>
          <a:p>
            <a:pPr marL="0" indent="0" algn="ctr">
              <a:buNone/>
            </a:pPr>
            <a:r>
              <a:rPr lang="pl-PL" sz="1400" dirty="0">
                <a:solidFill>
                  <a:schemeClr val="bg1"/>
                </a:solidFill>
              </a:rPr>
              <a:t>Efektywność- napędza biznes, koncentruje się na rezultatach.</a:t>
            </a:r>
          </a:p>
        </p:txBody>
      </p:sp>
      <p:sp>
        <p:nvSpPr>
          <p:cNvPr id="20" name="pole tekstowe 19">
            <a:extLst>
              <a:ext uri="{FF2B5EF4-FFF2-40B4-BE49-F238E27FC236}">
                <a16:creationId xmlns:a16="http://schemas.microsoft.com/office/drawing/2014/main" id="{AB070CA1-5618-D0C3-635A-F45560F1DC2B}"/>
              </a:ext>
            </a:extLst>
          </p:cNvPr>
          <p:cNvSpPr txBox="1"/>
          <p:nvPr/>
        </p:nvSpPr>
        <p:spPr>
          <a:xfrm>
            <a:off x="6690507" y="5057592"/>
            <a:ext cx="4894217" cy="523220"/>
          </a:xfrm>
          <a:prstGeom prst="rect">
            <a:avLst/>
          </a:prstGeom>
          <a:noFill/>
        </p:spPr>
        <p:txBody>
          <a:bodyPr wrap="square" rtlCol="0">
            <a:spAutoFit/>
          </a:bodyPr>
          <a:lstStyle/>
          <a:p>
            <a:pPr algn="ctr"/>
            <a:r>
              <a:rPr lang="pl-PL" sz="1400" dirty="0">
                <a:solidFill>
                  <a:schemeClr val="bg1"/>
                </a:solidFill>
              </a:rPr>
              <a:t>Wydajność- jak dobrze wykorzystujesz swoje zasoby (najczęściej finansowe, czas)  w podejmowanych działaniach.</a:t>
            </a:r>
          </a:p>
        </p:txBody>
      </p:sp>
      <p:cxnSp>
        <p:nvCxnSpPr>
          <p:cNvPr id="21" name="Łącznik prosty 20">
            <a:extLst>
              <a:ext uri="{FF2B5EF4-FFF2-40B4-BE49-F238E27FC236}">
                <a16:creationId xmlns:a16="http://schemas.microsoft.com/office/drawing/2014/main" id="{F0D5BCF8-C3BC-BD6D-8BA5-E5F7BD92645D}"/>
              </a:ext>
            </a:extLst>
          </p:cNvPr>
          <p:cNvCxnSpPr>
            <a:cxnSpLocks/>
          </p:cNvCxnSpPr>
          <p:nvPr/>
        </p:nvCxnSpPr>
        <p:spPr>
          <a:xfrm flipH="1">
            <a:off x="24515" y="387651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Łącznik prosty 24">
            <a:extLst>
              <a:ext uri="{FF2B5EF4-FFF2-40B4-BE49-F238E27FC236}">
                <a16:creationId xmlns:a16="http://schemas.microsoft.com/office/drawing/2014/main" id="{144BF588-41D4-8B08-6899-8E73328008CE}"/>
              </a:ext>
            </a:extLst>
          </p:cNvPr>
          <p:cNvCxnSpPr>
            <a:cxnSpLocks/>
          </p:cNvCxnSpPr>
          <p:nvPr/>
        </p:nvCxnSpPr>
        <p:spPr>
          <a:xfrm flipH="1">
            <a:off x="-5947" y="4862878"/>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pole tekstowe 25">
            <a:extLst>
              <a:ext uri="{FF2B5EF4-FFF2-40B4-BE49-F238E27FC236}">
                <a16:creationId xmlns:a16="http://schemas.microsoft.com/office/drawing/2014/main" id="{E1343709-D938-F129-3ECF-50CF09DDF4C1}"/>
              </a:ext>
            </a:extLst>
          </p:cNvPr>
          <p:cNvSpPr txBox="1"/>
          <p:nvPr/>
        </p:nvSpPr>
        <p:spPr>
          <a:xfrm>
            <a:off x="571723" y="6020757"/>
            <a:ext cx="4894217" cy="523220"/>
          </a:xfrm>
          <a:prstGeom prst="rect">
            <a:avLst/>
          </a:prstGeom>
          <a:noFill/>
        </p:spPr>
        <p:txBody>
          <a:bodyPr wrap="square" rtlCol="0">
            <a:spAutoFit/>
          </a:bodyPr>
          <a:lstStyle/>
          <a:p>
            <a:pPr marL="0" indent="0" algn="ctr">
              <a:buNone/>
            </a:pPr>
            <a:r>
              <a:rPr lang="pl-PL" sz="1400" dirty="0">
                <a:solidFill>
                  <a:schemeClr val="bg1"/>
                </a:solidFill>
              </a:rPr>
              <a:t>Odpowiada na pytanie:</a:t>
            </a:r>
          </a:p>
          <a:p>
            <a:pPr marL="0" indent="0" algn="ctr">
              <a:buNone/>
            </a:pPr>
            <a:r>
              <a:rPr lang="pl-PL" sz="1400" b="1" dirty="0">
                <a:solidFill>
                  <a:schemeClr val="bg1"/>
                </a:solidFill>
              </a:rPr>
              <a:t>Czy podejmujesz właściwe działania?</a:t>
            </a:r>
          </a:p>
        </p:txBody>
      </p:sp>
      <p:sp>
        <p:nvSpPr>
          <p:cNvPr id="27" name="pole tekstowe 26">
            <a:extLst>
              <a:ext uri="{FF2B5EF4-FFF2-40B4-BE49-F238E27FC236}">
                <a16:creationId xmlns:a16="http://schemas.microsoft.com/office/drawing/2014/main" id="{ABC807B9-57F6-2745-9637-F913CAA1578D}"/>
              </a:ext>
            </a:extLst>
          </p:cNvPr>
          <p:cNvSpPr txBox="1"/>
          <p:nvPr/>
        </p:nvSpPr>
        <p:spPr>
          <a:xfrm>
            <a:off x="7020856" y="6047438"/>
            <a:ext cx="4233518" cy="523220"/>
          </a:xfrm>
          <a:prstGeom prst="rect">
            <a:avLst/>
          </a:prstGeom>
          <a:noFill/>
        </p:spPr>
        <p:txBody>
          <a:bodyPr wrap="square" rtlCol="0">
            <a:spAutoFit/>
          </a:bodyPr>
          <a:lstStyle/>
          <a:p>
            <a:pPr algn="ctr"/>
            <a:r>
              <a:rPr lang="pl-PL" sz="1400" dirty="0">
                <a:solidFill>
                  <a:schemeClr val="bg1"/>
                </a:solidFill>
              </a:rPr>
              <a:t>Odpowiada na pytanie:</a:t>
            </a:r>
          </a:p>
          <a:p>
            <a:pPr algn="ctr"/>
            <a:r>
              <a:rPr lang="pl-PL" sz="1400" b="1" dirty="0">
                <a:solidFill>
                  <a:schemeClr val="bg1"/>
                </a:solidFill>
              </a:rPr>
              <a:t>Jak dobrze wykonujesz podjęte działania?</a:t>
            </a:r>
          </a:p>
        </p:txBody>
      </p:sp>
      <p:cxnSp>
        <p:nvCxnSpPr>
          <p:cNvPr id="28" name="Łącznik prosty 27">
            <a:extLst>
              <a:ext uri="{FF2B5EF4-FFF2-40B4-BE49-F238E27FC236}">
                <a16:creationId xmlns:a16="http://schemas.microsoft.com/office/drawing/2014/main" id="{5E892941-6DC2-4E91-4BF7-23601F3C7151}"/>
              </a:ext>
            </a:extLst>
          </p:cNvPr>
          <p:cNvCxnSpPr>
            <a:cxnSpLocks/>
          </p:cNvCxnSpPr>
          <p:nvPr/>
        </p:nvCxnSpPr>
        <p:spPr>
          <a:xfrm flipH="1">
            <a:off x="20179" y="5812112"/>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179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7F46-449A-F7EE-F939-507F99D1D703}"/>
            </a:ext>
          </a:extLst>
        </p:cNvPr>
        <p:cNvGrpSpPr/>
        <p:nvPr/>
      </p:nvGrpSpPr>
      <p:grpSpPr>
        <a:xfrm>
          <a:off x="0" y="0"/>
          <a:ext cx="0" cy="0"/>
          <a:chOff x="0" y="0"/>
          <a:chExt cx="0" cy="0"/>
        </a:xfrm>
      </p:grpSpPr>
      <p:pic>
        <p:nvPicPr>
          <p:cNvPr id="5" name="Grafika 4">
            <a:extLst>
              <a:ext uri="{FF2B5EF4-FFF2-40B4-BE49-F238E27FC236}">
                <a16:creationId xmlns:a16="http://schemas.microsoft.com/office/drawing/2014/main" id="{37BE3334-1498-E6D3-0500-CCB757C63FC0}"/>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5400000">
            <a:off x="7062833" y="1897873"/>
            <a:ext cx="6858001" cy="3062253"/>
          </a:xfrm>
          <a:prstGeom prst="rect">
            <a:avLst/>
          </a:prstGeom>
        </p:spPr>
      </p:pic>
      <p:sp>
        <p:nvSpPr>
          <p:cNvPr id="2" name="Google Shape;138;p6">
            <a:extLst>
              <a:ext uri="{FF2B5EF4-FFF2-40B4-BE49-F238E27FC236}">
                <a16:creationId xmlns:a16="http://schemas.microsoft.com/office/drawing/2014/main" id="{67B483AD-3BC6-0DA7-1C52-088180462325}"/>
              </a:ext>
            </a:extLst>
          </p:cNvPr>
          <p:cNvSpPr txBox="1">
            <a:spLocks/>
          </p:cNvSpPr>
          <p:nvPr/>
        </p:nvSpPr>
        <p:spPr>
          <a:xfrm>
            <a:off x="499150" y="223076"/>
            <a:ext cx="96811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Wskaźnik skuteczności</a:t>
            </a:r>
          </a:p>
        </p:txBody>
      </p:sp>
      <p:sp>
        <p:nvSpPr>
          <p:cNvPr id="3" name="Google Shape;138;p6">
            <a:extLst>
              <a:ext uri="{FF2B5EF4-FFF2-40B4-BE49-F238E27FC236}">
                <a16:creationId xmlns:a16="http://schemas.microsoft.com/office/drawing/2014/main" id="{42E1400C-1312-E69F-4933-74FB72595962}"/>
              </a:ext>
            </a:extLst>
          </p:cNvPr>
          <p:cNvSpPr txBox="1">
            <a:spLocks/>
          </p:cNvSpPr>
          <p:nvPr/>
        </p:nvSpPr>
        <p:spPr>
          <a:xfrm>
            <a:off x="499151" y="878531"/>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marketingu - dobór i podział</a:t>
            </a:r>
          </a:p>
        </p:txBody>
      </p:sp>
      <p:sp>
        <p:nvSpPr>
          <p:cNvPr id="4" name="pole tekstowe 3">
            <a:extLst>
              <a:ext uri="{FF2B5EF4-FFF2-40B4-BE49-F238E27FC236}">
                <a16:creationId xmlns:a16="http://schemas.microsoft.com/office/drawing/2014/main" id="{90EB996C-652C-1315-EDF5-27D2F6DFCE1E}"/>
              </a:ext>
            </a:extLst>
          </p:cNvPr>
          <p:cNvSpPr txBox="1"/>
          <p:nvPr/>
        </p:nvSpPr>
        <p:spPr>
          <a:xfrm>
            <a:off x="499150" y="1795901"/>
            <a:ext cx="9101066"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b="0" i="0" u="none" strike="noStrike" kern="1200" cap="none" spc="0" normalizeH="0" baseline="0" noProof="0" dirty="0">
                <a:ln>
                  <a:noFill/>
                </a:ln>
                <a:solidFill>
                  <a:prstClr val="black"/>
                </a:solidFill>
                <a:effectLst/>
                <a:uLnTx/>
                <a:uFillTx/>
              </a:rPr>
              <a:t>Proponujemy podział bliski rynkowej praktyce i procesom planowania występujących często w firmach. </a:t>
            </a:r>
            <a:r>
              <a:rPr lang="pl-PL" dirty="0">
                <a:solidFill>
                  <a:prstClr val="black"/>
                </a:solidFill>
              </a:rPr>
              <a:t>Poniżej obszary, według których zostały uporządkowane kluczowe wskaźniki.</a:t>
            </a:r>
            <a:endParaRPr kumimoji="0" lang="pl-PL" b="0" i="0" u="none" strike="noStrike" kern="1200" cap="none" spc="0" normalizeH="0" baseline="0" noProof="0" dirty="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solidFill>
                <a:prstClr val="black"/>
              </a:solidFill>
            </a:endParaRPr>
          </a:p>
          <a:p>
            <a:pPr>
              <a:spcAft>
                <a:spcPts val="1800"/>
              </a:spcAft>
              <a:buClr>
                <a:srgbClr val="FF003C"/>
              </a:buClr>
              <a:buFont typeface="Wingdings" pitchFamily="2" charset="2"/>
              <a:buChar char="§"/>
            </a:pPr>
            <a:r>
              <a:rPr lang="pl-PL" dirty="0">
                <a:solidFill>
                  <a:prstClr val="black"/>
                </a:solidFill>
              </a:rPr>
              <a:t> Planowanie inwestycji</a:t>
            </a:r>
          </a:p>
          <a:p>
            <a:pPr>
              <a:spcBef>
                <a:spcPts val="0"/>
              </a:spcBef>
              <a:spcAft>
                <a:spcPts val="1800"/>
              </a:spcAft>
              <a:buClr>
                <a:srgbClr val="FF003C"/>
              </a:buClr>
              <a:buFont typeface="Wingdings" pitchFamily="2" charset="2"/>
              <a:buChar char="§"/>
            </a:pPr>
            <a:r>
              <a:rPr lang="pl-PL" sz="1800" dirty="0"/>
              <a:t> Aktywacje kampanijne, digitalowe i e-commerce, w punkcie sprzedaży</a:t>
            </a:r>
          </a:p>
          <a:p>
            <a:pPr>
              <a:spcBef>
                <a:spcPts val="0"/>
              </a:spcBef>
              <a:spcAft>
                <a:spcPts val="1800"/>
              </a:spcAft>
              <a:buClr>
                <a:srgbClr val="FF003C"/>
              </a:buClr>
              <a:buFont typeface="Wingdings" pitchFamily="2" charset="2"/>
              <a:buChar char="§"/>
            </a:pPr>
            <a:r>
              <a:rPr lang="pl-PL" dirty="0"/>
              <a:t> Marka</a:t>
            </a:r>
          </a:p>
          <a:p>
            <a:pPr>
              <a:spcBef>
                <a:spcPts val="0"/>
              </a:spcBef>
              <a:spcAft>
                <a:spcPts val="1800"/>
              </a:spcAft>
              <a:buClr>
                <a:srgbClr val="FF003C"/>
              </a:buClr>
              <a:buFont typeface="Wingdings" pitchFamily="2" charset="2"/>
              <a:buChar char="§"/>
            </a:pPr>
            <a:r>
              <a:rPr lang="pl-PL" sz="1800" dirty="0"/>
              <a:t> Biznes</a:t>
            </a:r>
          </a:p>
          <a:p>
            <a:pPr>
              <a:spcBef>
                <a:spcPts val="0"/>
              </a:spcBef>
              <a:spcAft>
                <a:spcPts val="1800"/>
              </a:spcAft>
              <a:buClr>
                <a:srgbClr val="FF003C"/>
              </a:buClr>
              <a:buFont typeface="Wingdings" pitchFamily="2" charset="2"/>
              <a:buChar char="§"/>
            </a:pPr>
            <a:r>
              <a:rPr lang="pl-PL" dirty="0"/>
              <a:t> Relacje</a:t>
            </a:r>
            <a:endParaRPr kumimoji="0" lang="pl-PL"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78507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FB777-A64D-15B3-3962-4EAE785FF500}"/>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74971D59-444A-E890-D3BE-854F86EDFADD}"/>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highlight>
                  <a:srgbClr val="FFFF00"/>
                </a:highlight>
                <a:ea typeface="Calibri"/>
                <a:cs typeface="Calibri"/>
                <a:sym typeface="Calibri"/>
              </a:rPr>
              <a:t>Podział modelu</a:t>
            </a:r>
          </a:p>
        </p:txBody>
      </p:sp>
      <p:sp>
        <p:nvSpPr>
          <p:cNvPr id="2" name="Rectangle 1">
            <a:extLst>
              <a:ext uri="{FF2B5EF4-FFF2-40B4-BE49-F238E27FC236}">
                <a16:creationId xmlns:a16="http://schemas.microsoft.com/office/drawing/2014/main" id="{D58CA244-3872-7405-E029-C5B6A00643E9}"/>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
        <p:nvSpPr>
          <p:cNvPr id="3" name="pole tekstowe 2">
            <a:extLst>
              <a:ext uri="{FF2B5EF4-FFF2-40B4-BE49-F238E27FC236}">
                <a16:creationId xmlns:a16="http://schemas.microsoft.com/office/drawing/2014/main" id="{18D3BA75-B42D-7B99-EE12-455158F9E94C}"/>
              </a:ext>
            </a:extLst>
          </p:cNvPr>
          <p:cNvSpPr txBox="1"/>
          <p:nvPr/>
        </p:nvSpPr>
        <p:spPr>
          <a:xfrm>
            <a:off x="499151" y="1308600"/>
            <a:ext cx="11068804" cy="5463034"/>
          </a:xfrm>
          <a:prstGeom prst="rect">
            <a:avLst/>
          </a:prstGeom>
          <a:noFill/>
        </p:spPr>
        <p:txBody>
          <a:bodyPr wrap="square" rtlCol="0">
            <a:spAutoFit/>
          </a:bodyPr>
          <a:lstStyle/>
          <a:p>
            <a:pPr>
              <a:spcAft>
                <a:spcPts val="1800"/>
              </a:spcAft>
              <a:buClr>
                <a:srgbClr val="FF003C"/>
              </a:buClr>
              <a:buFont typeface="Wingdings" pitchFamily="2" charset="2"/>
              <a:buChar char="§"/>
            </a:pPr>
            <a:r>
              <a:rPr lang="pl-PL" dirty="0">
                <a:solidFill>
                  <a:prstClr val="black"/>
                </a:solidFill>
              </a:rPr>
              <a:t> </a:t>
            </a:r>
            <a:r>
              <a:rPr lang="pl-PL" u="sng" dirty="0">
                <a:solidFill>
                  <a:prstClr val="black"/>
                </a:solidFill>
              </a:rPr>
              <a:t>Planowanie inwestycji (8 wskaźników)</a:t>
            </a:r>
          </a:p>
          <a:p>
            <a:pPr>
              <a:spcAft>
                <a:spcPts val="1800"/>
              </a:spcAft>
              <a:buClr>
                <a:srgbClr val="FF003C"/>
              </a:buClr>
            </a:pPr>
            <a:r>
              <a:rPr lang="pl-PL" dirty="0">
                <a:solidFill>
                  <a:prstClr val="black"/>
                </a:solidFill>
              </a:rPr>
              <a:t>Planowanie odbywa się przede wszystkim w oparciu o cele biznesowe, marketingowe, operacyjne. Pierwsza grupa wskaźników stanowi fundament w odpowiednim zaplanowaniu wielkości inwestycji, podziałowi inwestycji w różne działania. Planowanie nie odbywa się w próżni dlatego do tej grupy zostały zaliczone także te wskaźniki, które mają największy wpływ ma dalszą efektywność komunikacji – jak fizyczna dostępność produktu bądź usługi czy indeks cenowy względem konkurencji.</a:t>
            </a:r>
          </a:p>
          <a:p>
            <a:pPr>
              <a:spcAft>
                <a:spcPts val="1800"/>
              </a:spcAft>
              <a:buClr>
                <a:srgbClr val="FF003C"/>
              </a:buClr>
            </a:pPr>
            <a:endParaRPr lang="pl-PL" sz="1000" dirty="0">
              <a:solidFill>
                <a:prstClr val="black"/>
              </a:solidFill>
            </a:endParaRPr>
          </a:p>
          <a:p>
            <a:pPr>
              <a:spcBef>
                <a:spcPts val="0"/>
              </a:spcBef>
              <a:spcAft>
                <a:spcPts val="1800"/>
              </a:spcAft>
              <a:buClr>
                <a:srgbClr val="FF003C"/>
              </a:buClr>
              <a:buFont typeface="Wingdings" pitchFamily="2" charset="2"/>
              <a:buChar char="§"/>
            </a:pPr>
            <a:r>
              <a:rPr lang="pl-PL" sz="1800" dirty="0"/>
              <a:t> </a:t>
            </a:r>
            <a:r>
              <a:rPr lang="pl-PL" sz="1800" u="sng" dirty="0"/>
              <a:t>Aktywacje kampanijne, digitalowe oraz e-commerce, w punkcie sprzedaży (12 wskaźników)</a:t>
            </a:r>
          </a:p>
          <a:p>
            <a:pPr>
              <a:spcBef>
                <a:spcPts val="0"/>
              </a:spcBef>
              <a:spcAft>
                <a:spcPts val="1800"/>
              </a:spcAft>
              <a:buClr>
                <a:srgbClr val="FF003C"/>
              </a:buClr>
            </a:pPr>
            <a:r>
              <a:rPr lang="pl-PL" sz="1800" dirty="0"/>
              <a:t>Powyższa grupa wskaźników ma na celu określenie </a:t>
            </a:r>
            <a:r>
              <a:rPr lang="pl-PL" dirty="0"/>
              <a:t>bezpośredniej </a:t>
            </a:r>
            <a:r>
              <a:rPr lang="pl-PL" sz="1800" dirty="0"/>
              <a:t>skuteczności przeprowadzonych inwestycji. Została podzielona ma 3 kanały, które obejmują:</a:t>
            </a:r>
          </a:p>
          <a:p>
            <a:pPr>
              <a:spcBef>
                <a:spcPts val="0"/>
              </a:spcBef>
              <a:spcAft>
                <a:spcPts val="1800"/>
              </a:spcAft>
              <a:buClr>
                <a:srgbClr val="FF003C"/>
              </a:buClr>
            </a:pPr>
            <a:r>
              <a:rPr lang="pl-PL" dirty="0"/>
              <a:t>	Kampanie: wspólne wskaźniki obejmujące efekt przeprowadzonych kampanii we wszystkich kanałach</a:t>
            </a:r>
          </a:p>
          <a:p>
            <a:pPr>
              <a:spcBef>
                <a:spcPts val="0"/>
              </a:spcBef>
              <a:spcAft>
                <a:spcPts val="1800"/>
              </a:spcAft>
              <a:buClr>
                <a:srgbClr val="FF003C"/>
              </a:buClr>
            </a:pPr>
            <a:r>
              <a:rPr lang="pl-PL" sz="1800" dirty="0"/>
              <a:t>	Miejsce sprzedaży: wskaźniki związane z fizyczną dostępnością i widocznością w punkcie sprzedaży</a:t>
            </a:r>
          </a:p>
          <a:p>
            <a:pPr>
              <a:spcAft>
                <a:spcPts val="1800"/>
              </a:spcAft>
              <a:buClr>
                <a:srgbClr val="FF003C"/>
              </a:buClr>
            </a:pPr>
            <a:r>
              <a:rPr lang="pl-PL" sz="1800" dirty="0"/>
              <a:t>	Digital oraz e-commerce:</a:t>
            </a:r>
            <a:r>
              <a:rPr lang="pl-PL" dirty="0"/>
              <a:t> specyficzne miary dla obszaru internetowego, obejmujące zarówno 	wskaźniki efektywnościowe jak i wydajnościowe</a:t>
            </a:r>
          </a:p>
        </p:txBody>
      </p:sp>
    </p:spTree>
    <p:extLst>
      <p:ext uri="{BB962C8B-B14F-4D97-AF65-F5344CB8AC3E}">
        <p14:creationId xmlns:p14="http://schemas.microsoft.com/office/powerpoint/2010/main" val="645439834"/>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1DE35-952E-5784-DF4D-7C805E9EC9E7}"/>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D1B6892C-7719-9BA6-4668-00266388F94F}"/>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highlight>
                  <a:srgbClr val="FFFF00"/>
                </a:highlight>
                <a:ea typeface="Calibri"/>
                <a:cs typeface="Calibri"/>
                <a:sym typeface="Calibri"/>
              </a:rPr>
              <a:t>Podział modelu</a:t>
            </a:r>
          </a:p>
        </p:txBody>
      </p:sp>
      <p:sp>
        <p:nvSpPr>
          <p:cNvPr id="2" name="Rectangle 1">
            <a:extLst>
              <a:ext uri="{FF2B5EF4-FFF2-40B4-BE49-F238E27FC236}">
                <a16:creationId xmlns:a16="http://schemas.microsoft.com/office/drawing/2014/main" id="{205D8420-F438-C9FF-9BD6-04357E5EA5B2}"/>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
        <p:nvSpPr>
          <p:cNvPr id="3" name="pole tekstowe 2">
            <a:extLst>
              <a:ext uri="{FF2B5EF4-FFF2-40B4-BE49-F238E27FC236}">
                <a16:creationId xmlns:a16="http://schemas.microsoft.com/office/drawing/2014/main" id="{E4CDC590-B984-6BA5-D8CA-C425A64B77A6}"/>
              </a:ext>
            </a:extLst>
          </p:cNvPr>
          <p:cNvSpPr txBox="1"/>
          <p:nvPr/>
        </p:nvSpPr>
        <p:spPr>
          <a:xfrm>
            <a:off x="499151" y="1308600"/>
            <a:ext cx="11068804" cy="4847481"/>
          </a:xfrm>
          <a:prstGeom prst="rect">
            <a:avLst/>
          </a:prstGeom>
          <a:noFill/>
        </p:spPr>
        <p:txBody>
          <a:bodyPr wrap="square" rtlCol="0">
            <a:spAutoFit/>
          </a:bodyPr>
          <a:lstStyle/>
          <a:p>
            <a:pPr>
              <a:spcBef>
                <a:spcPts val="0"/>
              </a:spcBef>
              <a:spcAft>
                <a:spcPts val="1800"/>
              </a:spcAft>
              <a:buClr>
                <a:srgbClr val="FF003C"/>
              </a:buClr>
              <a:buFont typeface="Wingdings" pitchFamily="2" charset="2"/>
              <a:buChar char="§"/>
            </a:pPr>
            <a:r>
              <a:rPr lang="pl-PL" dirty="0"/>
              <a:t> </a:t>
            </a:r>
            <a:r>
              <a:rPr lang="pl-PL" u="sng" dirty="0"/>
              <a:t>Marka (8 wskaźników) </a:t>
            </a:r>
          </a:p>
          <a:p>
            <a:r>
              <a:rPr lang="pl-PL" dirty="0"/>
              <a:t>Grupa wskaźników związaną z siłą marki: dostępnością mentalną ale też jej postrzeganiem na tle konkurencyjnych produktów. Stanowi efekt długotrwały efekt wszelkich działań marketingowych i </a:t>
            </a:r>
            <a:r>
              <a:rPr lang="pl-PL" dirty="0">
                <a:solidFill>
                  <a:srgbClr val="000000"/>
                </a:solidFill>
                <a:latin typeface="Circular Pro Book"/>
              </a:rPr>
              <a:t>odzwierciedla prawdopodobieństwo przyszłego rentownego wzrostu przychodów organizacji.</a:t>
            </a:r>
          </a:p>
          <a:p>
            <a:endParaRPr lang="pl-PL" dirty="0"/>
          </a:p>
          <a:p>
            <a:endParaRPr lang="pl-PL" dirty="0"/>
          </a:p>
          <a:p>
            <a:pPr>
              <a:spcBef>
                <a:spcPts val="0"/>
              </a:spcBef>
              <a:spcAft>
                <a:spcPts val="1800"/>
              </a:spcAft>
              <a:buClr>
                <a:srgbClr val="FF003C"/>
              </a:buClr>
              <a:buFont typeface="Wingdings" pitchFamily="2" charset="2"/>
              <a:buChar char="§"/>
            </a:pPr>
            <a:r>
              <a:rPr lang="pl-PL" sz="1800" dirty="0"/>
              <a:t> </a:t>
            </a:r>
            <a:r>
              <a:rPr lang="pl-PL" sz="1800" u="sng" dirty="0"/>
              <a:t>Biznes (8 wskaźników)</a:t>
            </a:r>
          </a:p>
          <a:p>
            <a:pPr>
              <a:spcBef>
                <a:spcPts val="0"/>
              </a:spcBef>
              <a:spcAft>
                <a:spcPts val="1800"/>
              </a:spcAft>
              <a:buClr>
                <a:srgbClr val="FF003C"/>
              </a:buClr>
            </a:pPr>
            <a:r>
              <a:rPr lang="pl-PL" dirty="0"/>
              <a:t>Zestaw najistotniejszych wskaźników, które stanowią ostateczny cel działań marketingowych. Pokazują wpływ działań marketingowych na finalny wynik firmy.</a:t>
            </a:r>
          </a:p>
          <a:p>
            <a:pPr>
              <a:spcBef>
                <a:spcPts val="0"/>
              </a:spcBef>
              <a:spcAft>
                <a:spcPts val="1800"/>
              </a:spcAft>
              <a:buClr>
                <a:srgbClr val="FF003C"/>
              </a:buClr>
            </a:pPr>
            <a:endParaRPr lang="pl-PL" sz="1800" dirty="0"/>
          </a:p>
          <a:p>
            <a:pPr>
              <a:spcBef>
                <a:spcPts val="0"/>
              </a:spcBef>
              <a:spcAft>
                <a:spcPts val="1800"/>
              </a:spcAft>
              <a:buClr>
                <a:srgbClr val="FF003C"/>
              </a:buClr>
              <a:buFont typeface="Wingdings" pitchFamily="2" charset="2"/>
              <a:buChar char="§"/>
            </a:pPr>
            <a:r>
              <a:rPr lang="pl-PL" dirty="0"/>
              <a:t> </a:t>
            </a:r>
            <a:r>
              <a:rPr lang="pl-PL" u="sng" dirty="0"/>
              <a:t>Relacje (2 wskaźniki)</a:t>
            </a:r>
          </a:p>
          <a:p>
            <a:r>
              <a:rPr lang="pl-PL" sz="1800" b="0" i="0" u="none" strike="noStrike" baseline="0" dirty="0">
                <a:solidFill>
                  <a:srgbClr val="000000"/>
                </a:solidFill>
                <a:latin typeface="Circular Pro Book"/>
              </a:rPr>
              <a:t>Grupa wskaźników określająca stosunek konsumentów do marki/organizacji. Długofalowo na relacje ma wpływ cała organizacja, jednak komunikacja marketingowa może mieć mocne, szybkie przełożenie na rozwój tych wskaźników.</a:t>
            </a:r>
          </a:p>
        </p:txBody>
      </p:sp>
    </p:spTree>
    <p:extLst>
      <p:ext uri="{BB962C8B-B14F-4D97-AF65-F5344CB8AC3E}">
        <p14:creationId xmlns:p14="http://schemas.microsoft.com/office/powerpoint/2010/main" val="2000583100"/>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56FB-D11B-0B33-2291-45A1CDD62B8E}"/>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D2ADED38-0409-B7E2-0BEA-31C2E1B4F255}"/>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grpSp>
        <p:nvGrpSpPr>
          <p:cNvPr id="91" name="Group 90">
            <a:extLst>
              <a:ext uri="{FF2B5EF4-FFF2-40B4-BE49-F238E27FC236}">
                <a16:creationId xmlns:a16="http://schemas.microsoft.com/office/drawing/2014/main" id="{C9DA6BB8-64C3-D9D4-CCD1-0F1721F2C516}"/>
              </a:ext>
            </a:extLst>
          </p:cNvPr>
          <p:cNvGrpSpPr/>
          <p:nvPr/>
        </p:nvGrpSpPr>
        <p:grpSpPr>
          <a:xfrm>
            <a:off x="1625415" y="3437391"/>
            <a:ext cx="981765" cy="866137"/>
            <a:chOff x="816763" y="1481452"/>
            <a:chExt cx="981765" cy="866137"/>
          </a:xfrm>
        </p:grpSpPr>
        <p:sp>
          <p:nvSpPr>
            <p:cNvPr id="2" name="Sześciokąt 26">
              <a:extLst>
                <a:ext uri="{FF2B5EF4-FFF2-40B4-BE49-F238E27FC236}">
                  <a16:creationId xmlns:a16="http://schemas.microsoft.com/office/drawing/2014/main" id="{E4D1F51E-1ACB-E794-CDB2-E0F2D963677A}"/>
                </a:ext>
              </a:extLst>
            </p:cNvPr>
            <p:cNvSpPr/>
            <p:nvPr/>
          </p:nvSpPr>
          <p:spPr>
            <a:xfrm>
              <a:off x="816763" y="148145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 name="pole tekstowe 107">
              <a:extLst>
                <a:ext uri="{FF2B5EF4-FFF2-40B4-BE49-F238E27FC236}">
                  <a16:creationId xmlns:a16="http://schemas.microsoft.com/office/drawing/2014/main" id="{63FC8524-18E4-95FC-04E1-5E7CDDCDA5CC}"/>
                </a:ext>
              </a:extLst>
            </p:cNvPr>
            <p:cNvSpPr txBox="1"/>
            <p:nvPr/>
          </p:nvSpPr>
          <p:spPr>
            <a:xfrm>
              <a:off x="839677" y="1756408"/>
              <a:ext cx="93447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bg1"/>
                  </a:solidFill>
                  <a:latin typeface="Arial"/>
                  <a:cs typeface="Arial"/>
                  <a:sym typeface="Arial"/>
                </a:rPr>
                <a:t>Reach</a:t>
              </a:r>
            </a:p>
          </p:txBody>
        </p:sp>
      </p:grpSp>
      <p:sp>
        <p:nvSpPr>
          <p:cNvPr id="10" name="pole tekstowe 110">
            <a:extLst>
              <a:ext uri="{FF2B5EF4-FFF2-40B4-BE49-F238E27FC236}">
                <a16:creationId xmlns:a16="http://schemas.microsoft.com/office/drawing/2014/main" id="{52C20D18-0BFF-789F-8DAC-FBAF42287689}"/>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grpSp>
        <p:nvGrpSpPr>
          <p:cNvPr id="90" name="Group 89">
            <a:extLst>
              <a:ext uri="{FF2B5EF4-FFF2-40B4-BE49-F238E27FC236}">
                <a16:creationId xmlns:a16="http://schemas.microsoft.com/office/drawing/2014/main" id="{410905B9-115A-0809-B344-117E9C14DE30}"/>
              </a:ext>
            </a:extLst>
          </p:cNvPr>
          <p:cNvGrpSpPr/>
          <p:nvPr/>
        </p:nvGrpSpPr>
        <p:grpSpPr>
          <a:xfrm>
            <a:off x="2394207" y="3046877"/>
            <a:ext cx="1093763" cy="866137"/>
            <a:chOff x="1578412" y="1900184"/>
            <a:chExt cx="1093763" cy="866137"/>
          </a:xfrm>
        </p:grpSpPr>
        <p:sp>
          <p:nvSpPr>
            <p:cNvPr id="37" name="Sześciokąt 26">
              <a:extLst>
                <a:ext uri="{FF2B5EF4-FFF2-40B4-BE49-F238E27FC236}">
                  <a16:creationId xmlns:a16="http://schemas.microsoft.com/office/drawing/2014/main" id="{0AD4B7FF-71FA-191B-3D91-DADDF5C0E3F1}"/>
                </a:ext>
              </a:extLst>
            </p:cNvPr>
            <p:cNvSpPr/>
            <p:nvPr/>
          </p:nvSpPr>
          <p:spPr>
            <a:xfrm>
              <a:off x="1652745" y="1900184"/>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9" name="pole tekstowe 107">
              <a:extLst>
                <a:ext uri="{FF2B5EF4-FFF2-40B4-BE49-F238E27FC236}">
                  <a16:creationId xmlns:a16="http://schemas.microsoft.com/office/drawing/2014/main" id="{247676D3-474E-C8B8-881D-77CFDA4C8EAD}"/>
                </a:ext>
              </a:extLst>
            </p:cNvPr>
            <p:cNvSpPr txBox="1"/>
            <p:nvPr/>
          </p:nvSpPr>
          <p:spPr>
            <a:xfrm>
              <a:off x="1578412" y="2027708"/>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err="1">
                  <a:solidFill>
                    <a:schemeClr val="bg1"/>
                  </a:solidFill>
                  <a:latin typeface="Arial"/>
                  <a:cs typeface="Arial"/>
                  <a:sym typeface="Arial"/>
                </a:rPr>
                <a:t>Average</a:t>
              </a: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err="1">
                  <a:solidFill>
                    <a:schemeClr val="bg1"/>
                  </a:solidFill>
                  <a:latin typeface="Arial"/>
                  <a:cs typeface="Arial"/>
                  <a:sym typeface="Arial"/>
                </a:rPr>
                <a:t>communication</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frequency</a:t>
              </a:r>
              <a:endParaRPr lang="pl-PL" sz="1100" dirty="0">
                <a:solidFill>
                  <a:schemeClr val="bg1"/>
                </a:solidFill>
                <a:latin typeface="Arial"/>
                <a:cs typeface="Arial"/>
                <a:sym typeface="Arial"/>
              </a:endParaRPr>
            </a:p>
          </p:txBody>
        </p:sp>
      </p:grpSp>
      <p:grpSp>
        <p:nvGrpSpPr>
          <p:cNvPr id="15" name="Group 14">
            <a:extLst>
              <a:ext uri="{FF2B5EF4-FFF2-40B4-BE49-F238E27FC236}">
                <a16:creationId xmlns:a16="http://schemas.microsoft.com/office/drawing/2014/main" id="{7E0A1EBF-E70B-F733-A827-15A3EA48791E}"/>
              </a:ext>
            </a:extLst>
          </p:cNvPr>
          <p:cNvGrpSpPr/>
          <p:nvPr/>
        </p:nvGrpSpPr>
        <p:grpSpPr>
          <a:xfrm>
            <a:off x="807687" y="2914567"/>
            <a:ext cx="990813" cy="938719"/>
            <a:chOff x="1589959" y="910177"/>
            <a:chExt cx="990813" cy="938719"/>
          </a:xfrm>
        </p:grpSpPr>
        <p:sp>
          <p:nvSpPr>
            <p:cNvPr id="16" name="Sześciokąt 26">
              <a:extLst>
                <a:ext uri="{FF2B5EF4-FFF2-40B4-BE49-F238E27FC236}">
                  <a16:creationId xmlns:a16="http://schemas.microsoft.com/office/drawing/2014/main" id="{766D6F3C-AECE-7B5F-437F-E396ECBA557A}"/>
                </a:ext>
              </a:extLst>
            </p:cNvPr>
            <p:cNvSpPr/>
            <p:nvPr/>
          </p:nvSpPr>
          <p:spPr>
            <a:xfrm>
              <a:off x="1599007" y="969091"/>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17" name="pole tekstowe 107">
              <a:extLst>
                <a:ext uri="{FF2B5EF4-FFF2-40B4-BE49-F238E27FC236}">
                  <a16:creationId xmlns:a16="http://schemas.microsoft.com/office/drawing/2014/main" id="{C1277779-2C5B-C837-98ED-9E610289CF79}"/>
                </a:ext>
              </a:extLst>
            </p:cNvPr>
            <p:cNvSpPr txBox="1"/>
            <p:nvPr/>
          </p:nvSpPr>
          <p:spPr>
            <a:xfrm>
              <a:off x="1589959" y="910177"/>
              <a:ext cx="99030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Total A&amp;M/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Working</a:t>
              </a:r>
              <a:r>
                <a:rPr lang="pl-PL" sz="1100" dirty="0">
                  <a:solidFill>
                    <a:schemeClr val="bg1"/>
                  </a:solidFill>
                  <a:latin typeface="Arial"/>
                  <a:cs typeface="Arial"/>
                  <a:sym typeface="Arial"/>
                </a:rPr>
                <a:t>,non-</a:t>
              </a:r>
              <a:r>
                <a:rPr lang="pl-PL" sz="1100" dirty="0" err="1">
                  <a:solidFill>
                    <a:schemeClr val="bg1"/>
                  </a:solidFill>
                  <a:latin typeface="Arial"/>
                  <a:cs typeface="Arial"/>
                  <a:sym typeface="Arial"/>
                </a:rPr>
                <a:t>working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A&amp;M</a:t>
              </a:r>
            </a:p>
          </p:txBody>
        </p:sp>
      </p:grpSp>
      <p:grpSp>
        <p:nvGrpSpPr>
          <p:cNvPr id="19" name="Group 18">
            <a:extLst>
              <a:ext uri="{FF2B5EF4-FFF2-40B4-BE49-F238E27FC236}">
                <a16:creationId xmlns:a16="http://schemas.microsoft.com/office/drawing/2014/main" id="{F4DD7B84-ACD5-198F-F803-7687A4E701AD}"/>
              </a:ext>
            </a:extLst>
          </p:cNvPr>
          <p:cNvGrpSpPr/>
          <p:nvPr/>
        </p:nvGrpSpPr>
        <p:grpSpPr>
          <a:xfrm>
            <a:off x="757529" y="3884194"/>
            <a:ext cx="1093763" cy="866137"/>
            <a:chOff x="-43822" y="1909062"/>
            <a:chExt cx="1093763" cy="866137"/>
          </a:xfrm>
        </p:grpSpPr>
        <p:sp>
          <p:nvSpPr>
            <p:cNvPr id="20" name="Sześciokąt 26">
              <a:extLst>
                <a:ext uri="{FF2B5EF4-FFF2-40B4-BE49-F238E27FC236}">
                  <a16:creationId xmlns:a16="http://schemas.microsoft.com/office/drawing/2014/main" id="{2C240D75-B188-414E-6DCB-5EF84171F2AD}"/>
                </a:ext>
              </a:extLst>
            </p:cNvPr>
            <p:cNvSpPr/>
            <p:nvPr/>
          </p:nvSpPr>
          <p:spPr>
            <a:xfrm>
              <a:off x="19253" y="190906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1" name="pole tekstowe 107">
              <a:extLst>
                <a:ext uri="{FF2B5EF4-FFF2-40B4-BE49-F238E27FC236}">
                  <a16:creationId xmlns:a16="http://schemas.microsoft.com/office/drawing/2014/main" id="{247B9018-E922-FA70-0769-02A64E591970}"/>
                </a:ext>
              </a:extLst>
            </p:cNvPr>
            <p:cNvSpPr txBox="1"/>
            <p:nvPr/>
          </p:nvSpPr>
          <p:spPr>
            <a:xfrm>
              <a:off x="-43822" y="1917896"/>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a:solidFill>
                    <a:schemeClr val="bg1"/>
                  </a:solidFill>
                  <a:latin typeface="Arial"/>
                  <a:cs typeface="Arial"/>
                  <a:sym typeface="Arial"/>
                </a:rPr>
                <a:t>SOS/</a:t>
              </a:r>
            </a:p>
            <a:p>
              <a:pPr algn="ctr">
                <a:defRPr/>
              </a:pPr>
              <a:r>
                <a:rPr lang="pl-PL" sz="1100" dirty="0">
                  <a:solidFill>
                    <a:schemeClr val="bg1"/>
                  </a:solidFill>
                  <a:latin typeface="Arial"/>
                  <a:cs typeface="Arial"/>
                  <a:sym typeface="Arial"/>
                </a:rPr>
                <a:t>SOV</a:t>
              </a:r>
            </a:p>
          </p:txBody>
        </p:sp>
      </p:grpSp>
      <p:sp>
        <p:nvSpPr>
          <p:cNvPr id="24" name="Sześciokąt 26">
            <a:extLst>
              <a:ext uri="{FF2B5EF4-FFF2-40B4-BE49-F238E27FC236}">
                <a16:creationId xmlns:a16="http://schemas.microsoft.com/office/drawing/2014/main" id="{FC06FC1A-ABC4-048D-DEB5-34DF6EB44984}"/>
              </a:ext>
            </a:extLst>
          </p:cNvPr>
          <p:cNvSpPr/>
          <p:nvPr/>
        </p:nvSpPr>
        <p:spPr>
          <a:xfrm>
            <a:off x="1674836" y="251693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5" name="pole tekstowe 107">
            <a:extLst>
              <a:ext uri="{FF2B5EF4-FFF2-40B4-BE49-F238E27FC236}">
                <a16:creationId xmlns:a16="http://schemas.microsoft.com/office/drawing/2014/main" id="{C1DAA2D4-71DA-2A31-D20E-3674519170A3}"/>
              </a:ext>
            </a:extLst>
          </p:cNvPr>
          <p:cNvSpPr txBox="1"/>
          <p:nvPr/>
        </p:nvSpPr>
        <p:spPr>
          <a:xfrm>
            <a:off x="1573472" y="2398093"/>
            <a:ext cx="1093763"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Mktg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Comm</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Long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Short</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Effects</a:t>
            </a:r>
            <a:endParaRPr kumimoji="0" lang="pl-PL" sz="1100" b="0" i="0" u="none" strike="noStrike" kern="1200" cap="none" spc="0" normalizeH="0" baseline="0" noProof="0" dirty="0">
              <a:ln>
                <a:noFill/>
              </a:ln>
              <a:solidFill>
                <a:schemeClr val="bg1"/>
              </a:solidFill>
              <a:effectLst/>
              <a:uLnTx/>
              <a:uFillTx/>
              <a:latin typeface="Arial"/>
              <a:ea typeface="+mn-ea"/>
              <a:cs typeface="Arial"/>
              <a:sym typeface="Arial"/>
            </a:endParaRPr>
          </a:p>
        </p:txBody>
      </p:sp>
      <p:sp>
        <p:nvSpPr>
          <p:cNvPr id="45" name="pole tekstowe 180">
            <a:extLst>
              <a:ext uri="{FF2B5EF4-FFF2-40B4-BE49-F238E27FC236}">
                <a16:creationId xmlns:a16="http://schemas.microsoft.com/office/drawing/2014/main" id="{3E3846AD-3120-DB4D-ED15-831D6BE3A555}"/>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49" name="Sześciokąt 58">
            <a:extLst>
              <a:ext uri="{FF2B5EF4-FFF2-40B4-BE49-F238E27FC236}">
                <a16:creationId xmlns:a16="http://schemas.microsoft.com/office/drawing/2014/main" id="{C21F087F-BA66-510B-0C26-A5CDC17F8F03}"/>
              </a:ext>
            </a:extLst>
          </p:cNvPr>
          <p:cNvSpPr/>
          <p:nvPr/>
        </p:nvSpPr>
        <p:spPr>
          <a:xfrm>
            <a:off x="8286683" y="370775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ześciokąt 60">
            <a:extLst>
              <a:ext uri="{FF2B5EF4-FFF2-40B4-BE49-F238E27FC236}">
                <a16:creationId xmlns:a16="http://schemas.microsoft.com/office/drawing/2014/main" id="{3D05956B-5089-54F9-6024-BBBDE1065B63}"/>
              </a:ext>
            </a:extLst>
          </p:cNvPr>
          <p:cNvSpPr/>
          <p:nvPr/>
        </p:nvSpPr>
        <p:spPr>
          <a:xfrm>
            <a:off x="8283663" y="451114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Sześciokąt 63">
            <a:extLst>
              <a:ext uri="{FF2B5EF4-FFF2-40B4-BE49-F238E27FC236}">
                <a16:creationId xmlns:a16="http://schemas.microsoft.com/office/drawing/2014/main" id="{86527CF0-4A32-882F-B4EF-7F6FBC8EDF35}"/>
              </a:ext>
            </a:extLst>
          </p:cNvPr>
          <p:cNvSpPr/>
          <p:nvPr/>
        </p:nvSpPr>
        <p:spPr>
          <a:xfrm>
            <a:off x="8995727" y="410268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2" name="Sześciokąt 64">
            <a:extLst>
              <a:ext uri="{FF2B5EF4-FFF2-40B4-BE49-F238E27FC236}">
                <a16:creationId xmlns:a16="http://schemas.microsoft.com/office/drawing/2014/main" id="{595488D3-27D3-CECA-4D3A-DC2577A2DB8F}"/>
              </a:ext>
            </a:extLst>
          </p:cNvPr>
          <p:cNvSpPr/>
          <p:nvPr/>
        </p:nvSpPr>
        <p:spPr>
          <a:xfrm>
            <a:off x="8995726" y="488173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Sześciokąt 65">
            <a:extLst>
              <a:ext uri="{FF2B5EF4-FFF2-40B4-BE49-F238E27FC236}">
                <a16:creationId xmlns:a16="http://schemas.microsoft.com/office/drawing/2014/main" id="{1E265BC5-38BF-6B6A-31D9-5903F3168C06}"/>
              </a:ext>
            </a:extLst>
          </p:cNvPr>
          <p:cNvSpPr/>
          <p:nvPr/>
        </p:nvSpPr>
        <p:spPr>
          <a:xfrm>
            <a:off x="8288798" y="529250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4" name="Sześciokąt 76">
            <a:extLst>
              <a:ext uri="{FF2B5EF4-FFF2-40B4-BE49-F238E27FC236}">
                <a16:creationId xmlns:a16="http://schemas.microsoft.com/office/drawing/2014/main" id="{63FFA7F1-4897-90C2-1324-38C8EE00E941}"/>
              </a:ext>
            </a:extLst>
          </p:cNvPr>
          <p:cNvSpPr/>
          <p:nvPr/>
        </p:nvSpPr>
        <p:spPr>
          <a:xfrm>
            <a:off x="10417393" y="4890652"/>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Sześciokąt 80">
            <a:extLst>
              <a:ext uri="{FF2B5EF4-FFF2-40B4-BE49-F238E27FC236}">
                <a16:creationId xmlns:a16="http://schemas.microsoft.com/office/drawing/2014/main" id="{098A8CC3-B5F6-D4D7-5540-D99F808FEC1C}"/>
              </a:ext>
            </a:extLst>
          </p:cNvPr>
          <p:cNvSpPr/>
          <p:nvPr/>
        </p:nvSpPr>
        <p:spPr>
          <a:xfrm>
            <a:off x="8996275" y="332268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6" name="Sześciokąt 81">
            <a:extLst>
              <a:ext uri="{FF2B5EF4-FFF2-40B4-BE49-F238E27FC236}">
                <a16:creationId xmlns:a16="http://schemas.microsoft.com/office/drawing/2014/main" id="{81C63F68-02BE-CD32-7410-652E2C14C3BE}"/>
              </a:ext>
            </a:extLst>
          </p:cNvPr>
          <p:cNvSpPr/>
          <p:nvPr/>
        </p:nvSpPr>
        <p:spPr>
          <a:xfrm>
            <a:off x="9706516" y="371695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57" name="Sześciokąt 84">
            <a:extLst>
              <a:ext uri="{FF2B5EF4-FFF2-40B4-BE49-F238E27FC236}">
                <a16:creationId xmlns:a16="http://schemas.microsoft.com/office/drawing/2014/main" id="{9CAFC31B-0853-AB6B-7C34-610656304A63}"/>
              </a:ext>
            </a:extLst>
          </p:cNvPr>
          <p:cNvSpPr/>
          <p:nvPr/>
        </p:nvSpPr>
        <p:spPr>
          <a:xfrm>
            <a:off x="10437014" y="4130275"/>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8" name="pole tekstowe 148">
            <a:extLst>
              <a:ext uri="{FF2B5EF4-FFF2-40B4-BE49-F238E27FC236}">
                <a16:creationId xmlns:a16="http://schemas.microsoft.com/office/drawing/2014/main" id="{4897D8B7-8185-1674-8F56-9668847AD1B1}"/>
              </a:ext>
            </a:extLst>
          </p:cNvPr>
          <p:cNvSpPr txBox="1"/>
          <p:nvPr/>
        </p:nvSpPr>
        <p:spPr>
          <a:xfrm>
            <a:off x="8340674" y="383397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Net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Contribution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59" name="pole tekstowe 150">
            <a:extLst>
              <a:ext uri="{FF2B5EF4-FFF2-40B4-BE49-F238E27FC236}">
                <a16:creationId xmlns:a16="http://schemas.microsoft.com/office/drawing/2014/main" id="{4CBCD8F8-19AB-7A3F-E4D6-B322F5FB20A8}"/>
              </a:ext>
            </a:extLst>
          </p:cNvPr>
          <p:cNvSpPr txBox="1"/>
          <p:nvPr/>
        </p:nvSpPr>
        <p:spPr>
          <a:xfrm>
            <a:off x="8974243" y="3496152"/>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Sales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margin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cs typeface="Arial"/>
                <a:sym typeface="Arial"/>
              </a:rPr>
              <a:t>P</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0" name="pole tekstowe 153">
            <a:extLst>
              <a:ext uri="{FF2B5EF4-FFF2-40B4-BE49-F238E27FC236}">
                <a16:creationId xmlns:a16="http://schemas.microsoft.com/office/drawing/2014/main" id="{A8C9E433-5CD4-2CF2-199B-A3CFE9559193}"/>
              </a:ext>
            </a:extLst>
          </p:cNvPr>
          <p:cNvSpPr txBox="1"/>
          <p:nvPr/>
        </p:nvSpPr>
        <p:spPr>
          <a:xfrm>
            <a:off x="9012182" y="4177146"/>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development</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elasticity</a:t>
            </a:r>
            <a:r>
              <a:rPr kumimoji="0" lang="pl-PL" sz="800" b="1" i="0" u="none" strike="noStrike" kern="0" cap="none" spc="0" normalizeH="0" baseline="0" noProof="0" dirty="0">
                <a:ln>
                  <a:noFill/>
                </a:ln>
                <a:solidFill>
                  <a:srgbClr val="FFFFFF"/>
                </a:solidFill>
                <a:effectLst/>
                <a:uLnTx/>
                <a:uFillTx/>
                <a:latin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1" name="pole tekstowe 156">
            <a:extLst>
              <a:ext uri="{FF2B5EF4-FFF2-40B4-BE49-F238E27FC236}">
                <a16:creationId xmlns:a16="http://schemas.microsoft.com/office/drawing/2014/main" id="{459EC4B0-B3E7-ABD9-0681-00C56E93C6ED}"/>
              </a:ext>
            </a:extLst>
          </p:cNvPr>
          <p:cNvSpPr txBox="1"/>
          <p:nvPr/>
        </p:nvSpPr>
        <p:spPr>
          <a:xfrm>
            <a:off x="8283663" y="4719131"/>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Market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share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value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volume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2" name="pole tekstowe 157">
            <a:extLst>
              <a:ext uri="{FF2B5EF4-FFF2-40B4-BE49-F238E27FC236}">
                <a16:creationId xmlns:a16="http://schemas.microsoft.com/office/drawing/2014/main" id="{2E0BDE29-60F7-B52D-218E-0FA7BA6CA87E}"/>
              </a:ext>
            </a:extLst>
          </p:cNvPr>
          <p:cNvSpPr txBox="1"/>
          <p:nvPr/>
        </p:nvSpPr>
        <p:spPr>
          <a:xfrm>
            <a:off x="9019453" y="5057279"/>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Brand </a:t>
            </a: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Penetration</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3" name="pole tekstowe 158">
            <a:extLst>
              <a:ext uri="{FF2B5EF4-FFF2-40B4-BE49-F238E27FC236}">
                <a16:creationId xmlns:a16="http://schemas.microsoft.com/office/drawing/2014/main" id="{B90993D2-584F-FB75-9F8C-D9A851FA704B}"/>
              </a:ext>
            </a:extLst>
          </p:cNvPr>
          <p:cNvSpPr txBox="1"/>
          <p:nvPr/>
        </p:nvSpPr>
        <p:spPr>
          <a:xfrm>
            <a:off x="9704870" y="4657203"/>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Sprzedaż </a:t>
            </a:r>
            <a:r>
              <a:rPr kumimoji="0" lang="pl-PL" sz="800" b="0" i="0" u="none" strike="noStrike" kern="1200" cap="none" spc="0" normalizeH="0" baseline="0" noProof="0" dirty="0" err="1">
                <a:ln>
                  <a:noFill/>
                </a:ln>
                <a:solidFill>
                  <a:prstClr val="white"/>
                </a:solidFill>
                <a:effectLst/>
                <a:uLnTx/>
                <a:uFillTx/>
                <a:latin typeface="Arial"/>
                <a:ea typeface="+mn-ea"/>
                <a:cs typeface="Arial"/>
                <a:sym typeface="Arial"/>
              </a:rPr>
              <a:t>inkremental</a:t>
            </a: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na</a:t>
            </a:r>
          </a:p>
        </p:txBody>
      </p:sp>
      <p:sp>
        <p:nvSpPr>
          <p:cNvPr id="64" name="pole tekstowe 160">
            <a:extLst>
              <a:ext uri="{FF2B5EF4-FFF2-40B4-BE49-F238E27FC236}">
                <a16:creationId xmlns:a16="http://schemas.microsoft.com/office/drawing/2014/main" id="{BECD0D83-5467-2393-162A-020AF07E2DA5}"/>
              </a:ext>
            </a:extLst>
          </p:cNvPr>
          <p:cNvSpPr txBox="1"/>
          <p:nvPr/>
        </p:nvSpPr>
        <p:spPr>
          <a:xfrm>
            <a:off x="8297769" y="5363539"/>
            <a:ext cx="8666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CLV</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5" name="pole tekstowe 175">
            <a:extLst>
              <a:ext uri="{FF2B5EF4-FFF2-40B4-BE49-F238E27FC236}">
                <a16:creationId xmlns:a16="http://schemas.microsoft.com/office/drawing/2014/main" id="{B024F9A2-5B63-EAB4-0547-84A7B14D84CA}"/>
              </a:ext>
            </a:extLst>
          </p:cNvPr>
          <p:cNvSpPr txBox="1"/>
          <p:nvPr/>
        </p:nvSpPr>
        <p:spPr>
          <a:xfrm>
            <a:off x="10436871" y="426114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Customer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Satisfaction</a:t>
            </a:r>
            <a:endParaRPr kumimoji="0" lang="pl-PL"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66" name="pole tekstowe 177">
            <a:extLst>
              <a:ext uri="{FF2B5EF4-FFF2-40B4-BE49-F238E27FC236}">
                <a16:creationId xmlns:a16="http://schemas.microsoft.com/office/drawing/2014/main" id="{DE63FFE4-A8F8-D1E3-D20B-882604C70815}"/>
              </a:ext>
            </a:extLst>
          </p:cNvPr>
          <p:cNvSpPr txBox="1"/>
          <p:nvPr/>
        </p:nvSpPr>
        <p:spPr>
          <a:xfrm>
            <a:off x="10432562" y="5087063"/>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Recomme-dation</a:t>
            </a: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 (NPS)</a:t>
            </a:r>
          </a:p>
        </p:txBody>
      </p:sp>
      <p:sp>
        <p:nvSpPr>
          <p:cNvPr id="67" name="pole tekstowe 180">
            <a:extLst>
              <a:ext uri="{FF2B5EF4-FFF2-40B4-BE49-F238E27FC236}">
                <a16:creationId xmlns:a16="http://schemas.microsoft.com/office/drawing/2014/main" id="{0C86A75F-DC29-E96F-EB2D-9FF74CED9457}"/>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8" name="pole tekstowe 1">
            <a:extLst>
              <a:ext uri="{FF2B5EF4-FFF2-40B4-BE49-F238E27FC236}">
                <a16:creationId xmlns:a16="http://schemas.microsoft.com/office/drawing/2014/main" id="{F442EED3-CD1C-5DB7-04AC-09AC4D5035ED}"/>
              </a:ext>
            </a:extLst>
          </p:cNvPr>
          <p:cNvSpPr txBox="1"/>
          <p:nvPr/>
        </p:nvSpPr>
        <p:spPr>
          <a:xfrm>
            <a:off x="9680484" y="3839000"/>
            <a:ext cx="87068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Number</a:t>
            </a:r>
            <a:r>
              <a:rPr kumimoji="0" lang="pl-PL" sz="800" b="1" i="0" u="none" strike="noStrike" kern="0" cap="none" spc="0" normalizeH="0" baseline="0" noProof="0" dirty="0">
                <a:ln>
                  <a:noFill/>
                </a:ln>
                <a:solidFill>
                  <a:srgbClr val="FFFFFF"/>
                </a:solidFill>
                <a:effectLst/>
                <a:uLnTx/>
                <a:uFillTx/>
                <a:latin typeface="Arial"/>
                <a:cs typeface="Arial"/>
                <a:sym typeface="Arial"/>
              </a:rPr>
              <a:t> of </a:t>
            </a:r>
            <a:r>
              <a:rPr kumimoji="0" lang="pl-PL" sz="800" b="1" i="0" u="none" strike="noStrike" kern="0" cap="none" spc="0" normalizeH="0" baseline="0" noProof="0" dirty="0" err="1">
                <a:ln>
                  <a:noFill/>
                </a:ln>
                <a:solidFill>
                  <a:srgbClr val="FFFFFF"/>
                </a:solidFill>
                <a:effectLst/>
                <a:uLnTx/>
                <a:uFillTx/>
                <a:latin typeface="Arial"/>
                <a:cs typeface="Arial"/>
                <a:sym typeface="Arial"/>
              </a:rPr>
              <a:t>customers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dynamiics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p>
        </p:txBody>
      </p:sp>
      <p:sp>
        <p:nvSpPr>
          <p:cNvPr id="69" name="Sześciokąt 5">
            <a:extLst>
              <a:ext uri="{FF2B5EF4-FFF2-40B4-BE49-F238E27FC236}">
                <a16:creationId xmlns:a16="http://schemas.microsoft.com/office/drawing/2014/main" id="{D4EEF1D2-BB0A-3CA0-4A14-A95AD0C90FA0}"/>
              </a:ext>
            </a:extLst>
          </p:cNvPr>
          <p:cNvSpPr/>
          <p:nvPr/>
        </p:nvSpPr>
        <p:spPr>
          <a:xfrm>
            <a:off x="9700175" y="449931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70" name="pole tekstowe 6">
            <a:extLst>
              <a:ext uri="{FF2B5EF4-FFF2-40B4-BE49-F238E27FC236}">
                <a16:creationId xmlns:a16="http://schemas.microsoft.com/office/drawing/2014/main" id="{1ADFD949-0CCD-4AA2-EEBC-2C1B95F353C2}"/>
              </a:ext>
            </a:extLst>
          </p:cNvPr>
          <p:cNvSpPr txBox="1"/>
          <p:nvPr/>
        </p:nvSpPr>
        <p:spPr>
          <a:xfrm>
            <a:off x="9686638" y="4599898"/>
            <a:ext cx="87068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R</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epurchase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frequency</a:t>
            </a:r>
            <a:endParaRPr kumimoji="0" lang="pl-PL" sz="800" b="1" i="0" u="none" strike="noStrike" kern="0" cap="none" spc="0" normalizeH="0" baseline="0" noProof="0" dirty="0">
              <a:ln>
                <a:noFill/>
              </a:ln>
              <a:solidFill>
                <a:srgbClr val="FFFFFF"/>
              </a:solidFill>
              <a:effectLst/>
              <a:uLnTx/>
              <a:uFillTx/>
              <a:latin typeface="Arial"/>
              <a:cs typeface="Arial"/>
              <a:sym typeface="Arial"/>
            </a:endParaRPr>
          </a:p>
        </p:txBody>
      </p:sp>
      <p:sp>
        <p:nvSpPr>
          <p:cNvPr id="3" name="Sześciokąt 26">
            <a:extLst>
              <a:ext uri="{FF2B5EF4-FFF2-40B4-BE49-F238E27FC236}">
                <a16:creationId xmlns:a16="http://schemas.microsoft.com/office/drawing/2014/main" id="{8745C4CB-7CFE-60CC-07D3-582D802B7834}"/>
              </a:ext>
            </a:extLst>
          </p:cNvPr>
          <p:cNvSpPr/>
          <p:nvPr/>
        </p:nvSpPr>
        <p:spPr>
          <a:xfrm>
            <a:off x="1616255" y="4388169"/>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5" name="pole tekstowe 107">
            <a:extLst>
              <a:ext uri="{FF2B5EF4-FFF2-40B4-BE49-F238E27FC236}">
                <a16:creationId xmlns:a16="http://schemas.microsoft.com/office/drawing/2014/main" id="{2C6ECC77-8E77-AFD9-632B-CADEB1C9A51F}"/>
              </a:ext>
            </a:extLst>
          </p:cNvPr>
          <p:cNvSpPr txBox="1"/>
          <p:nvPr/>
        </p:nvSpPr>
        <p:spPr>
          <a:xfrm>
            <a:off x="1560256" y="4675539"/>
            <a:ext cx="1093763" cy="261610"/>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Price</a:t>
            </a:r>
            <a:r>
              <a:rPr lang="pl-PL" sz="1100" dirty="0">
                <a:solidFill>
                  <a:schemeClr val="bg1"/>
                </a:solidFill>
                <a:latin typeface="Arial"/>
                <a:cs typeface="Arial"/>
                <a:sym typeface="Arial"/>
              </a:rPr>
              <a:t> index</a:t>
            </a:r>
          </a:p>
        </p:txBody>
      </p:sp>
      <p:sp>
        <p:nvSpPr>
          <p:cNvPr id="6" name="Sześciokąt 26">
            <a:extLst>
              <a:ext uri="{FF2B5EF4-FFF2-40B4-BE49-F238E27FC236}">
                <a16:creationId xmlns:a16="http://schemas.microsoft.com/office/drawing/2014/main" id="{4A0B45FB-D951-3DAB-DCA4-0358D5FBFC0B}"/>
              </a:ext>
            </a:extLst>
          </p:cNvPr>
          <p:cNvSpPr/>
          <p:nvPr/>
        </p:nvSpPr>
        <p:spPr>
          <a:xfrm>
            <a:off x="2473561" y="3964793"/>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7" name="pole tekstowe 107">
            <a:extLst>
              <a:ext uri="{FF2B5EF4-FFF2-40B4-BE49-F238E27FC236}">
                <a16:creationId xmlns:a16="http://schemas.microsoft.com/office/drawing/2014/main" id="{5CA43960-D4EE-0468-E257-07DB49AABA54}"/>
              </a:ext>
            </a:extLst>
          </p:cNvPr>
          <p:cNvSpPr txBox="1"/>
          <p:nvPr/>
        </p:nvSpPr>
        <p:spPr>
          <a:xfrm>
            <a:off x="2432810" y="4116158"/>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Numeric</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9" name="Sześciokąt 26">
            <a:extLst>
              <a:ext uri="{FF2B5EF4-FFF2-40B4-BE49-F238E27FC236}">
                <a16:creationId xmlns:a16="http://schemas.microsoft.com/office/drawing/2014/main" id="{468AE23F-AFBE-701E-891D-23BEE6DE973D}"/>
              </a:ext>
            </a:extLst>
          </p:cNvPr>
          <p:cNvSpPr/>
          <p:nvPr/>
        </p:nvSpPr>
        <p:spPr>
          <a:xfrm>
            <a:off x="2425027" y="4915460"/>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11" name="pole tekstowe 107">
            <a:extLst>
              <a:ext uri="{FF2B5EF4-FFF2-40B4-BE49-F238E27FC236}">
                <a16:creationId xmlns:a16="http://schemas.microsoft.com/office/drawing/2014/main" id="{A329F081-7C1A-CB48-FA7E-7DB9204B5730}"/>
              </a:ext>
            </a:extLst>
          </p:cNvPr>
          <p:cNvSpPr txBox="1"/>
          <p:nvPr/>
        </p:nvSpPr>
        <p:spPr>
          <a:xfrm>
            <a:off x="2376002" y="5094764"/>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Weighted</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28" name="Sześciokąt 26">
            <a:extLst>
              <a:ext uri="{FF2B5EF4-FFF2-40B4-BE49-F238E27FC236}">
                <a16:creationId xmlns:a16="http://schemas.microsoft.com/office/drawing/2014/main" id="{1A1321AA-B333-184F-D87A-E997FF4C4328}"/>
              </a:ext>
            </a:extLst>
          </p:cNvPr>
          <p:cNvSpPr/>
          <p:nvPr/>
        </p:nvSpPr>
        <p:spPr>
          <a:xfrm>
            <a:off x="3298164" y="2649237"/>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Liking</a:t>
            </a:r>
            <a:endParaRPr lang="pl-PL" sz="1100" dirty="0">
              <a:solidFill>
                <a:schemeClr val="bg1"/>
              </a:solidFill>
              <a:latin typeface="Arial"/>
              <a:cs typeface="Arial"/>
              <a:sym typeface="Arial"/>
            </a:endParaRPr>
          </a:p>
        </p:txBody>
      </p:sp>
      <p:sp>
        <p:nvSpPr>
          <p:cNvPr id="29" name="Sześciokąt 26">
            <a:extLst>
              <a:ext uri="{FF2B5EF4-FFF2-40B4-BE49-F238E27FC236}">
                <a16:creationId xmlns:a16="http://schemas.microsoft.com/office/drawing/2014/main" id="{B7BAFA8D-FCE7-D6C7-498B-F72687D5A992}"/>
              </a:ext>
            </a:extLst>
          </p:cNvPr>
          <p:cNvSpPr/>
          <p:nvPr/>
        </p:nvSpPr>
        <p:spPr>
          <a:xfrm>
            <a:off x="4992951" y="2678660"/>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Ad </a:t>
            </a:r>
            <a:r>
              <a:rPr lang="pl-PL" sz="1100" dirty="0" err="1">
                <a:solidFill>
                  <a:schemeClr val="bg1"/>
                </a:solidFill>
                <a:latin typeface="Arial"/>
                <a:cs typeface="Arial"/>
                <a:sym typeface="Arial"/>
              </a:rPr>
              <a:t>Recall</a:t>
            </a:r>
            <a:endParaRPr lang="pl-PL" sz="1100" dirty="0">
              <a:solidFill>
                <a:schemeClr val="bg1"/>
              </a:solidFill>
              <a:latin typeface="Arial"/>
              <a:cs typeface="Arial"/>
              <a:sym typeface="Arial"/>
            </a:endParaRPr>
          </a:p>
        </p:txBody>
      </p:sp>
      <p:sp>
        <p:nvSpPr>
          <p:cNvPr id="30" name="Sześciokąt 26">
            <a:extLst>
              <a:ext uri="{FF2B5EF4-FFF2-40B4-BE49-F238E27FC236}">
                <a16:creationId xmlns:a16="http://schemas.microsoft.com/office/drawing/2014/main" id="{4D60883D-56FA-C38A-B76E-7FD2BB058B04}"/>
              </a:ext>
            </a:extLst>
          </p:cNvPr>
          <p:cNvSpPr/>
          <p:nvPr/>
        </p:nvSpPr>
        <p:spPr>
          <a:xfrm>
            <a:off x="4126748" y="3140463"/>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Distincti-veness</a:t>
            </a:r>
            <a:endParaRPr lang="pl-PL" sz="1100" dirty="0">
              <a:solidFill>
                <a:schemeClr val="bg1"/>
              </a:solidFill>
              <a:latin typeface="Arial"/>
              <a:cs typeface="Arial"/>
              <a:sym typeface="Arial"/>
            </a:endParaRPr>
          </a:p>
        </p:txBody>
      </p:sp>
      <p:sp>
        <p:nvSpPr>
          <p:cNvPr id="31" name="Sześciokąt 26">
            <a:extLst>
              <a:ext uri="{FF2B5EF4-FFF2-40B4-BE49-F238E27FC236}">
                <a16:creationId xmlns:a16="http://schemas.microsoft.com/office/drawing/2014/main" id="{B9720D0B-B8BA-F558-10B2-8703B6E77BAD}"/>
              </a:ext>
            </a:extLst>
          </p:cNvPr>
          <p:cNvSpPr/>
          <p:nvPr/>
        </p:nvSpPr>
        <p:spPr>
          <a:xfrm>
            <a:off x="3284848" y="3576949"/>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Continu-ity</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WoA</a:t>
            </a:r>
            <a:r>
              <a:rPr lang="pl-PL" sz="1100" dirty="0">
                <a:solidFill>
                  <a:schemeClr val="bg1"/>
                </a:solidFill>
                <a:latin typeface="Arial"/>
                <a:cs typeface="Arial"/>
                <a:sym typeface="Arial"/>
              </a:rPr>
              <a:t>]</a:t>
            </a:r>
          </a:p>
        </p:txBody>
      </p:sp>
      <p:sp>
        <p:nvSpPr>
          <p:cNvPr id="14" name="Sześciokąt 26">
            <a:extLst>
              <a:ext uri="{FF2B5EF4-FFF2-40B4-BE49-F238E27FC236}">
                <a16:creationId xmlns:a16="http://schemas.microsoft.com/office/drawing/2014/main" id="{9BAAFB30-EB1E-3B90-B208-00BE95644995}"/>
              </a:ext>
            </a:extLst>
          </p:cNvPr>
          <p:cNvSpPr/>
          <p:nvPr/>
        </p:nvSpPr>
        <p:spPr>
          <a:xfrm>
            <a:off x="5816714" y="3172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Consideration</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18" name="Sześciokąt 26">
            <a:extLst>
              <a:ext uri="{FF2B5EF4-FFF2-40B4-BE49-F238E27FC236}">
                <a16:creationId xmlns:a16="http://schemas.microsoft.com/office/drawing/2014/main" id="{A13EB5CD-616F-84C0-AD23-02CD69F40EFC}"/>
              </a:ext>
            </a:extLst>
          </p:cNvPr>
          <p:cNvSpPr/>
          <p:nvPr/>
        </p:nvSpPr>
        <p:spPr>
          <a:xfrm>
            <a:off x="6613913" y="2746714"/>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Awareness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2" name="Sześciokąt 26">
            <a:extLst>
              <a:ext uri="{FF2B5EF4-FFF2-40B4-BE49-F238E27FC236}">
                <a16:creationId xmlns:a16="http://schemas.microsoft.com/office/drawing/2014/main" id="{A739E79F-8589-756F-F670-0B9DAE71C75D}"/>
              </a:ext>
            </a:extLst>
          </p:cNvPr>
          <p:cNvSpPr/>
          <p:nvPr/>
        </p:nvSpPr>
        <p:spPr>
          <a:xfrm>
            <a:off x="7411111" y="3206358"/>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Preference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3" name="Sześciokąt 26">
            <a:extLst>
              <a:ext uri="{FF2B5EF4-FFF2-40B4-BE49-F238E27FC236}">
                <a16:creationId xmlns:a16="http://schemas.microsoft.com/office/drawing/2014/main" id="{134FD46E-428A-C466-68C0-F8509AF36445}"/>
              </a:ext>
            </a:extLst>
          </p:cNvPr>
          <p:cNvSpPr/>
          <p:nvPr/>
        </p:nvSpPr>
        <p:spPr>
          <a:xfrm>
            <a:off x="6605000" y="363941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linking</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6" name="Sześciokąt 26">
            <a:extLst>
              <a:ext uri="{FF2B5EF4-FFF2-40B4-BE49-F238E27FC236}">
                <a16:creationId xmlns:a16="http://schemas.microsoft.com/office/drawing/2014/main" id="{E67092DA-9B30-6AF0-8387-43EC6803EED7}"/>
              </a:ext>
            </a:extLst>
          </p:cNvPr>
          <p:cNvSpPr/>
          <p:nvPr/>
        </p:nvSpPr>
        <p:spPr>
          <a:xfrm>
            <a:off x="5776416" y="407616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Credibility</a:t>
            </a:r>
            <a:r>
              <a:rPr lang="pl-PL" sz="1100" kern="0" dirty="0">
                <a:solidFill>
                  <a:schemeClr val="bg1"/>
                </a:solidFill>
                <a:latin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ea typeface="+mn-ea"/>
                <a:cs typeface="+mn-cs"/>
                <a:sym typeface="Arial"/>
              </a:rPr>
              <a:t>Trust</a:t>
            </a:r>
          </a:p>
        </p:txBody>
      </p:sp>
      <p:sp>
        <p:nvSpPr>
          <p:cNvPr id="27" name="Sześciokąt 26">
            <a:extLst>
              <a:ext uri="{FF2B5EF4-FFF2-40B4-BE49-F238E27FC236}">
                <a16:creationId xmlns:a16="http://schemas.microsoft.com/office/drawing/2014/main" id="{31A406ED-7E0B-5CFF-7390-95BA7A4F26DC}"/>
              </a:ext>
            </a:extLst>
          </p:cNvPr>
          <p:cNvSpPr/>
          <p:nvPr/>
        </p:nvSpPr>
        <p:spPr>
          <a:xfrm>
            <a:off x="7423394" y="4092963"/>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Relevance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2" name="Sześciokąt 31">
            <a:extLst>
              <a:ext uri="{FF2B5EF4-FFF2-40B4-BE49-F238E27FC236}">
                <a16:creationId xmlns:a16="http://schemas.microsoft.com/office/drawing/2014/main" id="{F309424F-0DE8-7044-44A7-CC0C23A79EF7}"/>
              </a:ext>
            </a:extLst>
          </p:cNvPr>
          <p:cNvSpPr/>
          <p:nvPr/>
        </p:nvSpPr>
        <p:spPr>
          <a:xfrm>
            <a:off x="6615832" y="4528766"/>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Purchase</a:t>
            </a:r>
            <a:r>
              <a:rPr lang="pl-PL" sz="1100" kern="0" dirty="0">
                <a:solidFill>
                  <a:schemeClr val="bg1"/>
                </a:solidFill>
                <a:latin typeface="Arial"/>
                <a:sym typeface="Arial"/>
              </a:rPr>
              <a:t> </a:t>
            </a:r>
            <a:r>
              <a:rPr lang="pl-PL" sz="1100" kern="0" dirty="0" err="1">
                <a:solidFill>
                  <a:schemeClr val="bg1"/>
                </a:solidFill>
                <a:latin typeface="Arial"/>
                <a:sym typeface="Arial"/>
              </a:rPr>
              <a:t>intent</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6" name="Sześciokąt 35">
            <a:extLst>
              <a:ext uri="{FF2B5EF4-FFF2-40B4-BE49-F238E27FC236}">
                <a16:creationId xmlns:a16="http://schemas.microsoft.com/office/drawing/2014/main" id="{4732C36E-C289-6575-AC56-0650B9067FED}"/>
              </a:ext>
            </a:extLst>
          </p:cNvPr>
          <p:cNvSpPr/>
          <p:nvPr/>
        </p:nvSpPr>
        <p:spPr>
          <a:xfrm>
            <a:off x="7424960" y="4996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Specific</a:t>
            </a:r>
            <a:r>
              <a:rPr lang="pl-PL" sz="1100" kern="0" dirty="0">
                <a:solidFill>
                  <a:schemeClr val="bg1"/>
                </a:solidFill>
                <a:latin typeface="Arial"/>
                <a:sym typeface="Arial"/>
              </a:rPr>
              <a:t> </a:t>
            </a:r>
            <a:r>
              <a:rPr lang="pl-PL" sz="1100" kern="0" dirty="0" err="1">
                <a:solidFill>
                  <a:schemeClr val="bg1"/>
                </a:solidFill>
                <a:latin typeface="Arial"/>
                <a:sym typeface="Arial"/>
              </a:rPr>
              <a:t>associations</a:t>
            </a:r>
            <a:r>
              <a:rPr lang="pl-PL" sz="1100" kern="0" dirty="0">
                <a:solidFill>
                  <a:schemeClr val="bg1"/>
                </a:solidFill>
                <a:latin typeface="Arial"/>
                <a:sym typeface="Arial"/>
              </a:rPr>
              <a:t>/ </a:t>
            </a:r>
            <a:r>
              <a:rPr lang="pl-PL" sz="1100" kern="0" dirty="0" err="1">
                <a:solidFill>
                  <a:schemeClr val="bg1"/>
                </a:solidFill>
                <a:latin typeface="Arial"/>
                <a:sym typeface="Arial"/>
              </a:rPr>
              <a:t>attributes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8" name="Sześciokąt 26">
            <a:extLst>
              <a:ext uri="{FF2B5EF4-FFF2-40B4-BE49-F238E27FC236}">
                <a16:creationId xmlns:a16="http://schemas.microsoft.com/office/drawing/2014/main" id="{4FEBC737-0F00-9285-31E2-D668573E929D}"/>
              </a:ext>
            </a:extLst>
          </p:cNvPr>
          <p:cNvSpPr/>
          <p:nvPr/>
        </p:nvSpPr>
        <p:spPr>
          <a:xfrm>
            <a:off x="5774418" y="500308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dirty="0" err="1">
                <a:solidFill>
                  <a:schemeClr val="bg1"/>
                </a:solidFill>
                <a:latin typeface="Arial"/>
                <a:cs typeface="Arial"/>
                <a:sym typeface="Arial"/>
              </a:rPr>
              <a:t>Actions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sales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potential</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metrics</a:t>
            </a:r>
            <a:r>
              <a:rPr kumimoji="0" lang="pl-PL" sz="1100" b="0" i="0" u="none" strike="noStrike" kern="0" cap="none" spc="0" normalizeH="0" baseline="0" noProof="0" dirty="0">
                <a:ln>
                  <a:noFill/>
                </a:ln>
                <a:solidFill>
                  <a:srgbClr val="000000"/>
                </a:solidFill>
                <a:effectLst/>
                <a:uLnTx/>
                <a:uFillTx/>
                <a:latin typeface="Arial"/>
                <a:ea typeface="+mn-ea"/>
                <a:cs typeface="+mn-cs"/>
                <a:sym typeface="Arial"/>
              </a:rPr>
              <a:t>) </a:t>
            </a:r>
          </a:p>
        </p:txBody>
      </p:sp>
      <p:sp>
        <p:nvSpPr>
          <p:cNvPr id="39" name="Sześciokąt 26">
            <a:extLst>
              <a:ext uri="{FF2B5EF4-FFF2-40B4-BE49-F238E27FC236}">
                <a16:creationId xmlns:a16="http://schemas.microsoft.com/office/drawing/2014/main" id="{C0645E78-53FB-6E48-1E1B-04539DF26393}"/>
              </a:ext>
            </a:extLst>
          </p:cNvPr>
          <p:cNvSpPr/>
          <p:nvPr/>
        </p:nvSpPr>
        <p:spPr>
          <a:xfrm>
            <a:off x="4129912" y="405169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Engagement on </a:t>
            </a:r>
            <a:r>
              <a:rPr lang="pl-PL" sz="1100" dirty="0" err="1">
                <a:solidFill>
                  <a:schemeClr val="bg1"/>
                </a:solidFill>
                <a:latin typeface="Arial"/>
                <a:cs typeface="Arial"/>
                <a:sym typeface="Arial"/>
              </a:rPr>
              <a:t>site</a:t>
            </a:r>
            <a:r>
              <a:rPr lang="pl-PL" sz="1100" dirty="0">
                <a:solidFill>
                  <a:schemeClr val="bg1"/>
                </a:solidFill>
                <a:latin typeface="Arial"/>
                <a:cs typeface="Arial"/>
                <a:sym typeface="Arial"/>
              </a:rPr>
              <a:t>/ in </a:t>
            </a:r>
            <a:r>
              <a:rPr lang="pl-PL" sz="1100" dirty="0" err="1">
                <a:solidFill>
                  <a:schemeClr val="bg1"/>
                </a:solidFill>
                <a:latin typeface="Arial"/>
                <a:cs typeface="Arial"/>
                <a:sym typeface="Arial"/>
              </a:rPr>
              <a:t>app</a:t>
            </a:r>
            <a:r>
              <a:rPr lang="pl-PL" sz="1100" dirty="0">
                <a:solidFill>
                  <a:schemeClr val="bg1"/>
                </a:solidFill>
                <a:latin typeface="Arial"/>
                <a:cs typeface="Arial"/>
                <a:sym typeface="Arial"/>
              </a:rPr>
              <a:t> </a:t>
            </a:r>
          </a:p>
        </p:txBody>
      </p:sp>
      <p:sp>
        <p:nvSpPr>
          <p:cNvPr id="40" name="Sześciokąt 26">
            <a:extLst>
              <a:ext uri="{FF2B5EF4-FFF2-40B4-BE49-F238E27FC236}">
                <a16:creationId xmlns:a16="http://schemas.microsoft.com/office/drawing/2014/main" id="{BFBEBAEF-6BB5-9A53-99C7-7CF449B1A9A1}"/>
              </a:ext>
            </a:extLst>
          </p:cNvPr>
          <p:cNvSpPr/>
          <p:nvPr/>
        </p:nvSpPr>
        <p:spPr>
          <a:xfrm>
            <a:off x="4966164" y="359480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Performance</a:t>
            </a:r>
          </a:p>
        </p:txBody>
      </p:sp>
      <p:sp>
        <p:nvSpPr>
          <p:cNvPr id="41" name="Sześciokąt 26">
            <a:extLst>
              <a:ext uri="{FF2B5EF4-FFF2-40B4-BE49-F238E27FC236}">
                <a16:creationId xmlns:a16="http://schemas.microsoft.com/office/drawing/2014/main" id="{F9BDA60C-4F6E-D321-8FC3-CC875E7D6529}"/>
              </a:ext>
            </a:extLst>
          </p:cNvPr>
          <p:cNvSpPr/>
          <p:nvPr/>
        </p:nvSpPr>
        <p:spPr>
          <a:xfrm>
            <a:off x="4134571" y="496038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search (SEO, SEM)</a:t>
            </a:r>
            <a:endParaRPr lang="pl-PL" sz="1100" dirty="0">
              <a:solidFill>
                <a:schemeClr val="bg1"/>
              </a:solidFill>
              <a:latin typeface="Arial"/>
              <a:cs typeface="Arial"/>
              <a:sym typeface="Arial"/>
            </a:endParaRPr>
          </a:p>
        </p:txBody>
      </p:sp>
      <p:sp>
        <p:nvSpPr>
          <p:cNvPr id="42" name="Sześciokąt 26">
            <a:extLst>
              <a:ext uri="{FF2B5EF4-FFF2-40B4-BE49-F238E27FC236}">
                <a16:creationId xmlns:a16="http://schemas.microsoft.com/office/drawing/2014/main" id="{D3B91DF2-89CA-01D2-F97D-5407C7888770}"/>
              </a:ext>
            </a:extLst>
          </p:cNvPr>
          <p:cNvSpPr/>
          <p:nvPr/>
        </p:nvSpPr>
        <p:spPr>
          <a:xfrm>
            <a:off x="4954495" y="544139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Cost</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efficiency</a:t>
            </a:r>
            <a:endParaRPr lang="pl-PL" sz="1100" dirty="0">
              <a:solidFill>
                <a:schemeClr val="bg1"/>
              </a:solidFill>
              <a:latin typeface="Arial"/>
              <a:cs typeface="Arial"/>
              <a:sym typeface="Arial"/>
            </a:endParaRPr>
          </a:p>
        </p:txBody>
      </p:sp>
      <p:sp>
        <p:nvSpPr>
          <p:cNvPr id="43" name="Sześciokąt 26">
            <a:extLst>
              <a:ext uri="{FF2B5EF4-FFF2-40B4-BE49-F238E27FC236}">
                <a16:creationId xmlns:a16="http://schemas.microsoft.com/office/drawing/2014/main" id="{5B105306-4DDC-12B7-252D-1AA6790070C9}"/>
              </a:ext>
            </a:extLst>
          </p:cNvPr>
          <p:cNvSpPr/>
          <p:nvPr/>
        </p:nvSpPr>
        <p:spPr>
          <a:xfrm>
            <a:off x="4946368" y="452686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Digital </a:t>
            </a:r>
            <a:r>
              <a:rPr lang="pl-PL" sz="1100" dirty="0" err="1">
                <a:solidFill>
                  <a:schemeClr val="bg1"/>
                </a:solidFill>
                <a:latin typeface="Arial"/>
                <a:cs typeface="Arial"/>
                <a:sym typeface="Arial"/>
              </a:rPr>
              <a:t>potential</a:t>
            </a:r>
            <a:endParaRPr lang="pl-PL" sz="1100" dirty="0">
              <a:solidFill>
                <a:schemeClr val="bg1"/>
              </a:solidFill>
              <a:latin typeface="Arial"/>
              <a:cs typeface="Arial"/>
              <a:sym typeface="Arial"/>
            </a:endParaRPr>
          </a:p>
        </p:txBody>
      </p:sp>
      <p:sp>
        <p:nvSpPr>
          <p:cNvPr id="44" name="Sześciokąt 26">
            <a:extLst>
              <a:ext uri="{FF2B5EF4-FFF2-40B4-BE49-F238E27FC236}">
                <a16:creationId xmlns:a16="http://schemas.microsoft.com/office/drawing/2014/main" id="{AB99F196-EC64-64EC-5293-E24B90D36919}"/>
              </a:ext>
            </a:extLst>
          </p:cNvPr>
          <p:cNvSpPr/>
          <p:nvPr/>
        </p:nvSpPr>
        <p:spPr>
          <a:xfrm>
            <a:off x="3289161" y="5448418"/>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a:t>
            </a:r>
            <a:r>
              <a:rPr lang="pl-PL" sz="1100" dirty="0" err="1">
                <a:solidFill>
                  <a:schemeClr val="bg1"/>
                </a:solidFill>
                <a:latin typeface="Arial"/>
                <a:cs typeface="Arial"/>
                <a:sym typeface="Arial"/>
              </a:rPr>
              <a:t>Shelf</a:t>
            </a:r>
            <a:endParaRPr lang="pl-PL" sz="1100" dirty="0">
              <a:solidFill>
                <a:schemeClr val="bg1"/>
              </a:solidFill>
              <a:latin typeface="Arial"/>
              <a:cs typeface="Arial"/>
              <a:sym typeface="Arial"/>
            </a:endParaRPr>
          </a:p>
        </p:txBody>
      </p:sp>
      <p:sp>
        <p:nvSpPr>
          <p:cNvPr id="47" name="Sześciokąt 26">
            <a:extLst>
              <a:ext uri="{FF2B5EF4-FFF2-40B4-BE49-F238E27FC236}">
                <a16:creationId xmlns:a16="http://schemas.microsoft.com/office/drawing/2014/main" id="{68C1DAB7-5419-244D-8EC4-84F3B6CCB23E}"/>
              </a:ext>
            </a:extLst>
          </p:cNvPr>
          <p:cNvSpPr/>
          <p:nvPr/>
        </p:nvSpPr>
        <p:spPr>
          <a:xfrm>
            <a:off x="3266880" y="4511149"/>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Traffic</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7DEF64DA-B858-9911-4393-C79CC46DB1E7}"/>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488DF8D9-5DBE-B89B-A6A6-CDC6393F55FB}"/>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CFFF1DE6-D69E-34D8-4CBE-8F40885AFCD2}"/>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822EF324-D852-91D5-6D4D-FF0A29A40EAB}"/>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4906D621-6BD5-6379-4A28-13921310BDB0}"/>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F227F0EF-94E8-48EC-198A-D09D48EAB4EE}"/>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schemeClr val="bg1"/>
                </a:solidFill>
                <a:effectLst/>
                <a:uLnTx/>
                <a:uFillTx/>
                <a:latin typeface="Arial"/>
                <a:cs typeface="Arial"/>
                <a:sym typeface="Arial"/>
              </a:rPr>
              <a:t>DIGITAL</a:t>
            </a:r>
            <a:r>
              <a:rPr lang="pl-PL" sz="1050" kern="0" dirty="0">
                <a:solidFill>
                  <a:schemeClr val="bg1"/>
                </a:solidFill>
                <a:latin typeface="Arial"/>
                <a:cs typeface="Arial"/>
                <a:sym typeface="Arial"/>
              </a:rPr>
              <a:t> ORAZ E-COMM</a:t>
            </a:r>
            <a:endParaRPr kumimoji="0" lang="pl-PL" sz="1050" b="0" i="0" u="none" strike="noStrike" kern="0" cap="none" spc="0" normalizeH="0" baseline="0" noProof="0" dirty="0">
              <a:ln>
                <a:noFill/>
              </a:ln>
              <a:solidFill>
                <a:schemeClr val="bg1"/>
              </a:solidFill>
              <a:effectLst/>
              <a:uLnTx/>
              <a:uFillTx/>
              <a:latin typeface="Arial"/>
              <a:cs typeface="Arial"/>
              <a:sym typeface="Arial"/>
            </a:endParaRPr>
          </a:p>
        </p:txBody>
      </p:sp>
      <p:sp>
        <p:nvSpPr>
          <p:cNvPr id="80" name="TextBox 12">
            <a:extLst>
              <a:ext uri="{FF2B5EF4-FFF2-40B4-BE49-F238E27FC236}">
                <a16:creationId xmlns:a16="http://schemas.microsoft.com/office/drawing/2014/main" id="{8916BBC9-F6A9-D31A-8626-B7C1F9CA1AFE}"/>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D8A5BEFE-7AA8-C94C-C6A7-6B1001FE686B}"/>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Tree>
    <p:extLst>
      <p:ext uri="{BB962C8B-B14F-4D97-AF65-F5344CB8AC3E}">
        <p14:creationId xmlns:p14="http://schemas.microsoft.com/office/powerpoint/2010/main" val="703208569"/>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E49BF1BC-40E9-17FF-5C24-2CE865D29D3C}"/>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C272E51C-C1E5-45BC-AA85-0FC9DCD60944}"/>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83E0C18F-E789-C979-846F-6E1356ABE33C}"/>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527C96F7-BEB1-D6AF-192E-1C58768B4E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6353D670-F57C-A404-9676-F6E09F6F6F97}"/>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A1DC479E-5B8B-C1EE-43BB-19A1991A8197}"/>
              </a:ext>
            </a:extLst>
          </p:cNvPr>
          <p:cNvSpPr txBox="1">
            <a:spLocks/>
          </p:cNvSpPr>
          <p:nvPr/>
        </p:nvSpPr>
        <p:spPr>
          <a:xfrm>
            <a:off x="907145" y="1733721"/>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0FF4DDD4-B06A-42B0-F2DC-9195AD05D8F6}"/>
              </a:ext>
            </a:extLst>
          </p:cNvPr>
          <p:cNvSpPr txBox="1">
            <a:spLocks/>
          </p:cNvSpPr>
          <p:nvPr/>
        </p:nvSpPr>
        <p:spPr>
          <a:xfrm>
            <a:off x="899161" y="5009322"/>
            <a:ext cx="7188776" cy="1141814"/>
          </a:xfrm>
          <a:prstGeom prst="rect">
            <a:avLst/>
          </a:prstGeom>
          <a:noFill/>
          <a:ln>
            <a:noFill/>
          </a:ln>
        </p:spPr>
        <p:txBody>
          <a:bodyPr spcFirstLastPara="1" vert="horz" wrap="square" lIns="0" tIns="0" rIns="91425" bIns="4570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3: Praktyczne wykorzystanie wskaźników                      w codziennej pracy w zależności od celów i obszarów działalności</a:t>
            </a:r>
          </a:p>
        </p:txBody>
      </p:sp>
      <p:pic>
        <p:nvPicPr>
          <p:cNvPr id="9" name="Obraz 8" descr="Obraz zawierający zrzut ekranu, czarne, wzór, monochromatyzm&#10;&#10;Opis wygenerowany automatycznie">
            <a:extLst>
              <a:ext uri="{FF2B5EF4-FFF2-40B4-BE49-F238E27FC236}">
                <a16:creationId xmlns:a16="http://schemas.microsoft.com/office/drawing/2014/main" id="{F196D091-66C5-4517-8D97-FFAF5717A5E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4260774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583D-1853-5541-5817-7E5858D674A5}"/>
            </a:ext>
          </a:extLst>
        </p:cNvPr>
        <p:cNvGrpSpPr/>
        <p:nvPr/>
      </p:nvGrpSpPr>
      <p:grpSpPr>
        <a:xfrm>
          <a:off x="0" y="0"/>
          <a:ext cx="0" cy="0"/>
          <a:chOff x="0" y="0"/>
          <a:chExt cx="0" cy="0"/>
        </a:xfrm>
      </p:grpSpPr>
      <p:pic>
        <p:nvPicPr>
          <p:cNvPr id="9" name="Grafika 8">
            <a:extLst>
              <a:ext uri="{FF2B5EF4-FFF2-40B4-BE49-F238E27FC236}">
                <a16:creationId xmlns:a16="http://schemas.microsoft.com/office/drawing/2014/main" id="{41749393-5D19-41F6-5A1C-8BE0EB1F0A8A}"/>
              </a:ext>
            </a:extLst>
          </p:cNvPr>
          <p:cNvPicPr>
            <a:picLocks noChangeAspect="1"/>
          </p:cNvPicPr>
          <p:nvPr/>
        </p:nvPicPr>
        <p:blipFill>
          <a:blip r:embed="rId2">
            <a:extLst>
              <a:ext uri="{96DAC541-7B7A-43D3-8B79-37D633B846F1}">
                <asvg:svgBlip xmlns:asvg="http://schemas.microsoft.com/office/drawing/2016/SVG/main" r:embed="rId3"/>
              </a:ext>
            </a:extLst>
          </a:blip>
          <a:srcRect l="33437" r="10312"/>
          <a:stretch/>
        </p:blipFill>
        <p:spPr>
          <a:xfrm rot="16200000">
            <a:off x="7062833" y="1897873"/>
            <a:ext cx="6858001" cy="3062253"/>
          </a:xfrm>
          <a:prstGeom prst="rect">
            <a:avLst/>
          </a:prstGeom>
        </p:spPr>
      </p:pic>
      <p:sp>
        <p:nvSpPr>
          <p:cNvPr id="2" name="Google Shape;138;p6">
            <a:extLst>
              <a:ext uri="{FF2B5EF4-FFF2-40B4-BE49-F238E27FC236}">
                <a16:creationId xmlns:a16="http://schemas.microsoft.com/office/drawing/2014/main" id="{2AB0CCB8-D2C6-64DA-86F5-46EB6387DBA8}"/>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Wykorzystanie wskaźników</a:t>
            </a:r>
          </a:p>
        </p:txBody>
      </p:sp>
      <p:sp>
        <p:nvSpPr>
          <p:cNvPr id="3" name="Google Shape;138;p6">
            <a:extLst>
              <a:ext uri="{FF2B5EF4-FFF2-40B4-BE49-F238E27FC236}">
                <a16:creationId xmlns:a16="http://schemas.microsoft.com/office/drawing/2014/main" id="{333B11C4-41DC-A72F-4AD1-A3E0B83580BF}"/>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 codziennej pracy –  budowa definicji</a:t>
            </a:r>
          </a:p>
        </p:txBody>
      </p:sp>
      <p:sp>
        <p:nvSpPr>
          <p:cNvPr id="6" name="Symbol zastępczy zawartości 2">
            <a:extLst>
              <a:ext uri="{FF2B5EF4-FFF2-40B4-BE49-F238E27FC236}">
                <a16:creationId xmlns:a16="http://schemas.microsoft.com/office/drawing/2014/main" id="{03FC4455-4503-873B-E97C-19BF5550B961}"/>
              </a:ext>
            </a:extLst>
          </p:cNvPr>
          <p:cNvSpPr txBox="1">
            <a:spLocks/>
          </p:cNvSpPr>
          <p:nvPr/>
        </p:nvSpPr>
        <p:spPr>
          <a:xfrm>
            <a:off x="499150" y="2801630"/>
            <a:ext cx="9195456" cy="33730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1800"/>
              </a:spcAft>
              <a:buClr>
                <a:srgbClr val="FF003C"/>
              </a:buClr>
              <a:buNone/>
              <a:defRPr/>
            </a:pPr>
            <a:r>
              <a:rPr lang="pl-PL" sz="1800" dirty="0"/>
              <a:t>Naszym celem jest stworzenie takiego modelu, który będzie użyteczny podczas codziennej pracy, nie tylko dla </a:t>
            </a:r>
            <a:r>
              <a:rPr lang="pl-PL" sz="1800" dirty="0" err="1"/>
              <a:t>marketerów</a:t>
            </a:r>
            <a:r>
              <a:rPr lang="pl-PL" sz="1800" dirty="0"/>
              <a:t>. Dlatego opis każdego ze wskaźników zbudowaliśmy z 4 sekcji:</a:t>
            </a:r>
          </a:p>
          <a:p>
            <a:pPr>
              <a:spcBef>
                <a:spcPts val="0"/>
              </a:spcBef>
              <a:spcAft>
                <a:spcPts val="1800"/>
              </a:spcAft>
              <a:buClr>
                <a:srgbClr val="FF003C"/>
              </a:buClr>
              <a:buFont typeface="Wingdings" pitchFamily="2" charset="2"/>
              <a:buChar char="§"/>
            </a:pPr>
            <a:r>
              <a:rPr lang="pl-PL" sz="1800" dirty="0"/>
              <a:t>Definicja: nazwa polska, wytłumaczenie co mierzy dany wskaźnik</a:t>
            </a:r>
          </a:p>
          <a:p>
            <a:pPr>
              <a:spcBef>
                <a:spcPts val="0"/>
              </a:spcBef>
              <a:spcAft>
                <a:spcPts val="1800"/>
              </a:spcAft>
              <a:buClr>
                <a:srgbClr val="FF003C"/>
              </a:buClr>
              <a:buFont typeface="Wingdings" pitchFamily="2" charset="2"/>
              <a:buChar char="§"/>
            </a:pPr>
            <a:r>
              <a:rPr lang="pl-PL" sz="1800" dirty="0"/>
              <a:t>Miara: jak raportowany jest dany wskaźnik?</a:t>
            </a:r>
          </a:p>
          <a:p>
            <a:pPr>
              <a:spcBef>
                <a:spcPts val="0"/>
              </a:spcBef>
              <a:spcAft>
                <a:spcPts val="1800"/>
              </a:spcAft>
              <a:buClr>
                <a:srgbClr val="FF003C"/>
              </a:buClr>
              <a:buFont typeface="Wingdings" pitchFamily="2" charset="2"/>
              <a:buChar char="§"/>
            </a:pPr>
            <a:r>
              <a:rPr lang="pl-PL" sz="1800" dirty="0"/>
              <a:t>Źródła danych: skąd możemy pozyskać dane? Gdzie szukać informacji?</a:t>
            </a:r>
          </a:p>
          <a:p>
            <a:pPr>
              <a:spcBef>
                <a:spcPts val="0"/>
              </a:spcBef>
              <a:spcAft>
                <a:spcPts val="1800"/>
              </a:spcAft>
              <a:buClr>
                <a:srgbClr val="FF003C"/>
              </a:buClr>
              <a:buFont typeface="Wingdings" pitchFamily="2" charset="2"/>
              <a:buChar char="§"/>
            </a:pPr>
            <a:r>
              <a:rPr lang="pl-PL" sz="1800" dirty="0"/>
              <a:t>Język zarządu: jak przedstawić i opisać wskaźnik oraz jego wyniki w kontekście szerszego spojrzenia biznesowego i wpływu na wynik organizacji</a:t>
            </a:r>
            <a:endParaRPr kumimoji="0" lang="pl-PL" sz="1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718308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593EC-73CB-4330-5873-6188FF0D9EBC}"/>
            </a:ext>
          </a:extLst>
        </p:cNvPr>
        <p:cNvGrpSpPr/>
        <p:nvPr/>
      </p:nvGrpSpPr>
      <p:grpSpPr>
        <a:xfrm>
          <a:off x="0" y="0"/>
          <a:ext cx="0" cy="0"/>
          <a:chOff x="0" y="0"/>
          <a:chExt cx="0" cy="0"/>
        </a:xfrm>
      </p:grpSpPr>
      <p:pic>
        <p:nvPicPr>
          <p:cNvPr id="9" name="Grafika 8">
            <a:extLst>
              <a:ext uri="{FF2B5EF4-FFF2-40B4-BE49-F238E27FC236}">
                <a16:creationId xmlns:a16="http://schemas.microsoft.com/office/drawing/2014/main" id="{66534616-D1AC-E6F2-0062-93C126A30005}"/>
              </a:ext>
            </a:extLst>
          </p:cNvPr>
          <p:cNvPicPr>
            <a:picLocks noChangeAspect="1"/>
          </p:cNvPicPr>
          <p:nvPr/>
        </p:nvPicPr>
        <p:blipFill>
          <a:blip r:embed="rId3">
            <a:extLst>
              <a:ext uri="{96DAC541-7B7A-43D3-8B79-37D633B846F1}">
                <asvg:svgBlip xmlns:asvg="http://schemas.microsoft.com/office/drawing/2016/SVG/main" r:embed="rId4"/>
              </a:ext>
            </a:extLst>
          </a:blip>
          <a:srcRect l="33437" r="10312"/>
          <a:stretch/>
        </p:blipFill>
        <p:spPr>
          <a:xfrm rot="16200000">
            <a:off x="7062833" y="1897873"/>
            <a:ext cx="6858001" cy="3062253"/>
          </a:xfrm>
          <a:prstGeom prst="rect">
            <a:avLst/>
          </a:prstGeom>
        </p:spPr>
      </p:pic>
      <p:sp>
        <p:nvSpPr>
          <p:cNvPr id="2" name="Google Shape;138;p6">
            <a:extLst>
              <a:ext uri="{FF2B5EF4-FFF2-40B4-BE49-F238E27FC236}">
                <a16:creationId xmlns:a16="http://schemas.microsoft.com/office/drawing/2014/main" id="{3192D1F2-C7F1-FD64-80D4-FBDAB4AD4BB3}"/>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highlight>
                  <a:srgbClr val="FFFF00"/>
                </a:highlight>
                <a:ea typeface="Calibri"/>
                <a:cs typeface="Calibri"/>
                <a:sym typeface="Calibri"/>
              </a:rPr>
              <a:t>Wykorzystanie wskaźników</a:t>
            </a:r>
          </a:p>
        </p:txBody>
      </p:sp>
      <p:sp>
        <p:nvSpPr>
          <p:cNvPr id="3" name="Google Shape;138;p6">
            <a:extLst>
              <a:ext uri="{FF2B5EF4-FFF2-40B4-BE49-F238E27FC236}">
                <a16:creationId xmlns:a16="http://schemas.microsoft.com/office/drawing/2014/main" id="{50114EAC-1ADF-8637-E724-89F205F2C140}"/>
              </a:ext>
            </a:extLst>
          </p:cNvPr>
          <p:cNvSpPr txBox="1">
            <a:spLocks/>
          </p:cNvSpPr>
          <p:nvPr/>
        </p:nvSpPr>
        <p:spPr>
          <a:xfrm>
            <a:off x="499150" y="878531"/>
            <a:ext cx="97827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 codziennej pracy, a modele biznesowe</a:t>
            </a:r>
          </a:p>
        </p:txBody>
      </p:sp>
      <p:sp>
        <p:nvSpPr>
          <p:cNvPr id="6" name="Symbol zastępczy zawartości 2">
            <a:extLst>
              <a:ext uri="{FF2B5EF4-FFF2-40B4-BE49-F238E27FC236}">
                <a16:creationId xmlns:a16="http://schemas.microsoft.com/office/drawing/2014/main" id="{0522C3B8-02AB-E0C7-B28B-E5993AE13F02}"/>
              </a:ext>
            </a:extLst>
          </p:cNvPr>
          <p:cNvSpPr txBox="1">
            <a:spLocks/>
          </p:cNvSpPr>
          <p:nvPr/>
        </p:nvSpPr>
        <p:spPr>
          <a:xfrm>
            <a:off x="430324" y="2824360"/>
            <a:ext cx="9218639" cy="369588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1800"/>
              </a:spcAft>
              <a:buClr>
                <a:srgbClr val="FF003C"/>
              </a:buClr>
              <a:buNone/>
              <a:defRPr/>
            </a:pPr>
            <a:r>
              <a:rPr lang="pl-PL" sz="1800" dirty="0">
                <a:solidFill>
                  <a:prstClr val="black"/>
                </a:solidFill>
              </a:rPr>
              <a:t>Model Efektywnego Marketingu został wypracowany przez przedstawicieli różnych typów biznesów. W projekcie brali udział reprezentanci takich branż jak m.in. FMCG, handel detaliczny, elektronika użytkowa czy usługi w postaci telekomów oraz banków. Każdy z przedstawicieli tych branż kładł mocniejszy akcent na inne wskaźniki. W ramach branż organizacje różniły się także wielkością czy stopniem istotności dla nich kanału digitalowego.</a:t>
            </a:r>
          </a:p>
          <a:p>
            <a:pPr marL="0" lvl="0" indent="0">
              <a:spcBef>
                <a:spcPts val="0"/>
              </a:spcBef>
              <a:spcAft>
                <a:spcPts val="1800"/>
              </a:spcAft>
              <a:buClr>
                <a:srgbClr val="FF003C"/>
              </a:buClr>
              <a:buNone/>
              <a:defRPr/>
            </a:pPr>
            <a:r>
              <a:rPr lang="pl-PL" sz="1800" dirty="0">
                <a:solidFill>
                  <a:prstClr val="black"/>
                </a:solidFill>
              </a:rPr>
              <a:t>Wiemy jak ciężko jest stworzyć uniwersalny model, który dla każdego rodzaju biznesu będzie użyteczny. Model Efektywnego Marketingu zawiera wypracowane przez nas najważniejsze wskaźniki dla różnych branż, jednak jest to zbiór, na który należy nałożyć specyfikę swojej organizacji i na tej podstawie określić priorytetowe wskaźniki.</a:t>
            </a:r>
          </a:p>
          <a:p>
            <a:pPr marL="0" lvl="0" indent="0">
              <a:spcBef>
                <a:spcPts val="0"/>
              </a:spcBef>
              <a:spcAft>
                <a:spcPts val="1800"/>
              </a:spcAft>
              <a:buClr>
                <a:srgbClr val="FF003C"/>
              </a:buClr>
              <a:buNone/>
              <a:defRPr/>
            </a:pPr>
            <a:r>
              <a:rPr kumimoji="0" lang="pl-PL" sz="1800" b="0" i="0" u="none" strike="noStrike" kern="1200" cap="none" spc="0" normalizeH="0" baseline="0" noProof="0" dirty="0">
                <a:ln>
                  <a:noFill/>
                </a:ln>
                <a:solidFill>
                  <a:prstClr val="black"/>
                </a:solidFill>
                <a:effectLst/>
                <a:uLnTx/>
                <a:uFillTx/>
              </a:rPr>
              <a:t>Przykładowo: wskaźniki digitalowe będą dużo bardziej istotne dla banku internetowego niż typowej firmy FMCG, a posiadanie własnych placówek handlowych skłania do zainteresowania się ruchem (</a:t>
            </a:r>
            <a:r>
              <a:rPr kumimoji="0" lang="pl-PL" sz="1800" b="0" i="0" u="none" strike="noStrike" kern="1200" cap="none" spc="0" normalizeH="0" baseline="0" noProof="0" dirty="0" err="1">
                <a:ln>
                  <a:noFill/>
                </a:ln>
                <a:solidFill>
                  <a:prstClr val="black"/>
                </a:solidFill>
                <a:effectLst/>
                <a:uLnTx/>
                <a:uFillTx/>
              </a:rPr>
              <a:t>traffic</a:t>
            </a:r>
            <a:r>
              <a:rPr kumimoji="0" lang="pl-PL" sz="1800" b="0" i="0" u="none" strike="noStrike" kern="1200" cap="none" spc="0" normalizeH="0" baseline="0" noProof="0" dirty="0">
                <a:ln>
                  <a:noFill/>
                </a:ln>
                <a:solidFill>
                  <a:prstClr val="black"/>
                </a:solidFill>
                <a:effectLst/>
                <a:uLnTx/>
                <a:uFillTx/>
              </a:rPr>
              <a:t>), niż udziałem w </a:t>
            </a:r>
            <a:r>
              <a:rPr kumimoji="0" lang="pl-PL" sz="1800" b="0" i="0" u="none" strike="noStrike" kern="1200" cap="none" spc="0" normalizeH="0" baseline="0" noProof="0" dirty="0" err="1">
                <a:ln>
                  <a:noFill/>
                </a:ln>
                <a:solidFill>
                  <a:prstClr val="black"/>
                </a:solidFill>
                <a:effectLst/>
                <a:uLnTx/>
                <a:uFillTx/>
              </a:rPr>
              <a:t>półc</a:t>
            </a:r>
            <a:r>
              <a:rPr lang="pl-PL" sz="1800" dirty="0">
                <a:solidFill>
                  <a:prstClr val="black"/>
                </a:solidFill>
              </a:rPr>
              <a:t>e (</a:t>
            </a:r>
            <a:r>
              <a:rPr lang="pl-PL" sz="1800" dirty="0" err="1">
                <a:solidFill>
                  <a:prstClr val="black"/>
                </a:solidFill>
              </a:rPr>
              <a:t>share</a:t>
            </a:r>
            <a:r>
              <a:rPr lang="pl-PL" sz="1800" dirty="0">
                <a:solidFill>
                  <a:prstClr val="black"/>
                </a:solidFill>
              </a:rPr>
              <a:t> of </a:t>
            </a:r>
            <a:r>
              <a:rPr lang="pl-PL" sz="1800" dirty="0" err="1">
                <a:solidFill>
                  <a:prstClr val="black"/>
                </a:solidFill>
              </a:rPr>
              <a:t>shelf</a:t>
            </a:r>
            <a:r>
              <a:rPr lang="pl-PL" sz="1800" dirty="0">
                <a:solidFill>
                  <a:prstClr val="black"/>
                </a:solidFill>
              </a:rPr>
              <a:t>).</a:t>
            </a:r>
            <a:endParaRPr kumimoji="0" lang="pl-PL" sz="1800" b="0" i="0" u="none" strike="noStrike" kern="1200" cap="none" spc="0" normalizeH="0" baseline="0" noProof="0" dirty="0">
              <a:ln>
                <a:noFill/>
              </a:ln>
              <a:solidFill>
                <a:prstClr val="black"/>
              </a:solidFill>
              <a:effectLst/>
              <a:uLnTx/>
              <a:uFillTx/>
            </a:endParaRPr>
          </a:p>
          <a:p>
            <a:pPr marL="0" lvl="0" indent="0">
              <a:spcBef>
                <a:spcPts val="0"/>
              </a:spcBef>
              <a:spcAft>
                <a:spcPts val="1800"/>
              </a:spcAft>
              <a:buClr>
                <a:srgbClr val="FF003C"/>
              </a:buClr>
              <a:buNone/>
              <a:defRPr/>
            </a:pPr>
            <a:endParaRPr kumimoji="0" lang="pl-PL" sz="1800" b="0" i="0"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061519265"/>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DE6C9-63AA-C2D4-43A2-02BC6C7ACF72}"/>
            </a:ext>
          </a:extLst>
        </p:cNvPr>
        <p:cNvGrpSpPr/>
        <p:nvPr/>
      </p:nvGrpSpPr>
      <p:grpSpPr>
        <a:xfrm>
          <a:off x="0" y="0"/>
          <a:ext cx="0" cy="0"/>
          <a:chOff x="0" y="0"/>
          <a:chExt cx="0" cy="0"/>
        </a:xfrm>
      </p:grpSpPr>
      <p:pic>
        <p:nvPicPr>
          <p:cNvPr id="9" name="Grafika 8">
            <a:extLst>
              <a:ext uri="{FF2B5EF4-FFF2-40B4-BE49-F238E27FC236}">
                <a16:creationId xmlns:a16="http://schemas.microsoft.com/office/drawing/2014/main" id="{4CB19901-F854-E59C-5118-F2E3B3811209}"/>
              </a:ext>
            </a:extLst>
          </p:cNvPr>
          <p:cNvPicPr>
            <a:picLocks noChangeAspect="1"/>
          </p:cNvPicPr>
          <p:nvPr/>
        </p:nvPicPr>
        <p:blipFill>
          <a:blip r:embed="rId3">
            <a:extLst>
              <a:ext uri="{96DAC541-7B7A-43D3-8B79-37D633B846F1}">
                <asvg:svgBlip xmlns:asvg="http://schemas.microsoft.com/office/drawing/2016/SVG/main" r:embed="rId4"/>
              </a:ext>
            </a:extLst>
          </a:blip>
          <a:srcRect l="33437" r="10312"/>
          <a:stretch/>
        </p:blipFill>
        <p:spPr>
          <a:xfrm rot="16200000">
            <a:off x="7062833" y="1897873"/>
            <a:ext cx="6858001" cy="3062253"/>
          </a:xfrm>
          <a:prstGeom prst="rect">
            <a:avLst/>
          </a:prstGeom>
        </p:spPr>
      </p:pic>
      <p:sp>
        <p:nvSpPr>
          <p:cNvPr id="2" name="Google Shape;138;p6">
            <a:extLst>
              <a:ext uri="{FF2B5EF4-FFF2-40B4-BE49-F238E27FC236}">
                <a16:creationId xmlns:a16="http://schemas.microsoft.com/office/drawing/2014/main" id="{33AFB5E6-C39D-1907-80DC-868B38DAF98B}"/>
              </a:ext>
            </a:extLst>
          </p:cNvPr>
          <p:cNvSpPr txBox="1">
            <a:spLocks/>
          </p:cNvSpPr>
          <p:nvPr/>
        </p:nvSpPr>
        <p:spPr>
          <a:xfrm>
            <a:off x="499150" y="223076"/>
            <a:ext cx="11001969"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highlight>
                  <a:srgbClr val="FFFF00"/>
                </a:highlight>
                <a:ea typeface="Calibri"/>
                <a:cs typeface="Calibri"/>
                <a:sym typeface="Calibri"/>
              </a:rPr>
              <a:t>Wykorzystanie wskaźników</a:t>
            </a:r>
          </a:p>
        </p:txBody>
      </p:sp>
      <p:sp>
        <p:nvSpPr>
          <p:cNvPr id="3" name="Google Shape;138;p6">
            <a:extLst>
              <a:ext uri="{FF2B5EF4-FFF2-40B4-BE49-F238E27FC236}">
                <a16:creationId xmlns:a16="http://schemas.microsoft.com/office/drawing/2014/main" id="{0C955492-CB1A-AAE0-9DB3-79A9B3008F33}"/>
              </a:ext>
            </a:extLst>
          </p:cNvPr>
          <p:cNvSpPr txBox="1">
            <a:spLocks/>
          </p:cNvSpPr>
          <p:nvPr/>
        </p:nvSpPr>
        <p:spPr>
          <a:xfrm>
            <a:off x="499150" y="878531"/>
            <a:ext cx="8615353"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rgbClr val="000000"/>
              </a:buClr>
              <a:buSzPct val="100000"/>
            </a:pPr>
            <a:r>
              <a:rPr lang="pl-PL" sz="5200" dirty="0">
                <a:ea typeface="Calibri"/>
                <a:cs typeface="Calibri"/>
                <a:sym typeface="Calibri"/>
              </a:rPr>
              <a:t>w codziennej pracy – </a:t>
            </a:r>
            <a:r>
              <a:rPr lang="pl-PL" sz="5200" dirty="0" err="1">
                <a:ea typeface="Calibri"/>
                <a:cs typeface="Calibri"/>
                <a:sym typeface="Calibri"/>
              </a:rPr>
              <a:t>priorytetyzacja</a:t>
            </a:r>
            <a:endParaRPr lang="pl-PL" sz="5200" dirty="0">
              <a:ea typeface="Calibri"/>
              <a:cs typeface="Calibri"/>
              <a:sym typeface="Calibri"/>
            </a:endParaRPr>
          </a:p>
        </p:txBody>
      </p:sp>
      <p:sp>
        <p:nvSpPr>
          <p:cNvPr id="6" name="Symbol zastępczy zawartości 2">
            <a:extLst>
              <a:ext uri="{FF2B5EF4-FFF2-40B4-BE49-F238E27FC236}">
                <a16:creationId xmlns:a16="http://schemas.microsoft.com/office/drawing/2014/main" id="{20EC8EC2-787F-9498-03C7-15812D7C2B27}"/>
              </a:ext>
            </a:extLst>
          </p:cNvPr>
          <p:cNvSpPr txBox="1">
            <a:spLocks/>
          </p:cNvSpPr>
          <p:nvPr/>
        </p:nvSpPr>
        <p:spPr>
          <a:xfrm>
            <a:off x="430325" y="2824360"/>
            <a:ext cx="8880824" cy="36958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1800"/>
              </a:spcAft>
              <a:buClr>
                <a:srgbClr val="FF003C"/>
              </a:buClr>
              <a:buNone/>
              <a:defRPr/>
            </a:pPr>
            <a:r>
              <a:rPr lang="pl-PL" sz="1800" dirty="0">
                <a:solidFill>
                  <a:prstClr val="black"/>
                </a:solidFill>
              </a:rPr>
              <a:t>Wychodząc naprzeciw przybliżenia idei </a:t>
            </a:r>
            <a:r>
              <a:rPr lang="pl-PL" sz="1800" dirty="0" err="1">
                <a:solidFill>
                  <a:prstClr val="black"/>
                </a:solidFill>
              </a:rPr>
              <a:t>priorytetyzacji</a:t>
            </a:r>
            <a:r>
              <a:rPr lang="pl-PL" sz="1800" dirty="0">
                <a:solidFill>
                  <a:prstClr val="black"/>
                </a:solidFill>
              </a:rPr>
              <a:t> wskaźników w zależności od branży podjęliśmy się próby stworzenia przykładu dla ogółu branż FMCG oraz usług.</a:t>
            </a:r>
          </a:p>
          <a:p>
            <a:pPr marL="0" lvl="0" indent="0">
              <a:spcBef>
                <a:spcPts val="0"/>
              </a:spcBef>
              <a:spcAft>
                <a:spcPts val="1800"/>
              </a:spcAft>
              <a:buClr>
                <a:srgbClr val="FF003C"/>
              </a:buClr>
              <a:buNone/>
              <a:defRPr/>
            </a:pPr>
            <a:r>
              <a:rPr kumimoji="0" lang="pl-PL" sz="1800" b="0" i="0" u="none" strike="noStrike" kern="1200" cap="none" spc="0" normalizeH="0" baseline="0" noProof="0" dirty="0">
                <a:ln>
                  <a:noFill/>
                </a:ln>
                <a:solidFill>
                  <a:prstClr val="black"/>
                </a:solidFill>
                <a:effectLst/>
                <a:uLnTx/>
                <a:uFillTx/>
              </a:rPr>
              <a:t>N</a:t>
            </a:r>
            <a:r>
              <a:rPr lang="pl-PL" sz="1800" dirty="0">
                <a:solidFill>
                  <a:prstClr val="black"/>
                </a:solidFill>
              </a:rPr>
              <a:t>a kolejnych dwóch stronach zobaczycie przykładowy układ Modelu dla firmy reprezentującej branżę FMCG, a także wersję dla przykładowej organizacji z branży usługowej.</a:t>
            </a:r>
            <a:endParaRPr kumimoji="0" lang="pl-PL" sz="1800" b="0" i="0" u="none" strike="noStrike" kern="1200" cap="none" spc="0" normalizeH="0" baseline="0" noProof="0" dirty="0">
              <a:ln>
                <a:noFill/>
              </a:ln>
              <a:solidFill>
                <a:prstClr val="black"/>
              </a:solidFill>
              <a:effectLst/>
              <a:uLnTx/>
              <a:uFillTx/>
            </a:endParaRPr>
          </a:p>
          <a:p>
            <a:pPr marL="0" lvl="0" indent="0">
              <a:spcBef>
                <a:spcPts val="0"/>
              </a:spcBef>
              <a:spcAft>
                <a:spcPts val="1800"/>
              </a:spcAft>
              <a:buClr>
                <a:srgbClr val="FF003C"/>
              </a:buClr>
              <a:buNone/>
              <a:defRPr/>
            </a:pPr>
            <a:r>
              <a:rPr kumimoji="0" lang="pl-PL" sz="1800" b="0" i="0" u="none" strike="noStrike" kern="1200" cap="none" spc="0" normalizeH="0" baseline="0" noProof="0" dirty="0">
                <a:ln>
                  <a:noFill/>
                </a:ln>
                <a:solidFill>
                  <a:prstClr val="black"/>
                </a:solidFill>
                <a:effectLst/>
                <a:uLnTx/>
                <a:uFillTx/>
              </a:rPr>
              <a:t>Duża część wskaźników będzie bardzo istotna w zależności od branży, część z nich </a:t>
            </a:r>
            <a:r>
              <a:rPr kumimoji="0" lang="pl-PL" sz="1800" b="0" i="0" u="none" strike="noStrike" kern="1200" cap="none" spc="0" normalizeH="0" baseline="0" noProof="0" dirty="0" err="1">
                <a:ln>
                  <a:noFill/>
                </a:ln>
                <a:solidFill>
                  <a:prstClr val="black"/>
                </a:solidFill>
                <a:effectLst/>
                <a:uLnTx/>
                <a:uFillTx/>
              </a:rPr>
              <a:t>depriorytezacji</a:t>
            </a:r>
            <a:r>
              <a:rPr kumimoji="0" lang="pl-PL" sz="1800" b="0" i="0" u="none" strike="noStrike" kern="1200" cap="none" spc="0" normalizeH="0" baseline="0" noProof="0" dirty="0">
                <a:ln>
                  <a:noFill/>
                </a:ln>
                <a:solidFill>
                  <a:prstClr val="black"/>
                </a:solidFill>
                <a:effectLst/>
                <a:uLnTx/>
                <a:uFillTx/>
              </a:rPr>
              <a:t>.</a:t>
            </a:r>
          </a:p>
        </p:txBody>
      </p:sp>
    </p:spTree>
    <p:extLst>
      <p:ext uri="{BB962C8B-B14F-4D97-AF65-F5344CB8AC3E}">
        <p14:creationId xmlns:p14="http://schemas.microsoft.com/office/powerpoint/2010/main" val="665337436"/>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91DE1-C035-383E-E5CD-FAB490EA4499}"/>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40DAC110-AA12-BBC1-7DE2-A6056F60C14D}"/>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Przykładowy Model Wskaźników Efektywnościowych dla branży FMCG</a:t>
            </a:r>
          </a:p>
        </p:txBody>
      </p:sp>
      <p:grpSp>
        <p:nvGrpSpPr>
          <p:cNvPr id="91" name="Group 90">
            <a:extLst>
              <a:ext uri="{FF2B5EF4-FFF2-40B4-BE49-F238E27FC236}">
                <a16:creationId xmlns:a16="http://schemas.microsoft.com/office/drawing/2014/main" id="{2A3E645A-1BA0-B525-A376-1C8507519548}"/>
              </a:ext>
            </a:extLst>
          </p:cNvPr>
          <p:cNvGrpSpPr/>
          <p:nvPr/>
        </p:nvGrpSpPr>
        <p:grpSpPr>
          <a:xfrm>
            <a:off x="1625415" y="3437391"/>
            <a:ext cx="981765" cy="866137"/>
            <a:chOff x="816763" y="1481452"/>
            <a:chExt cx="981765" cy="866137"/>
          </a:xfrm>
        </p:grpSpPr>
        <p:sp>
          <p:nvSpPr>
            <p:cNvPr id="2" name="Sześciokąt 26">
              <a:extLst>
                <a:ext uri="{FF2B5EF4-FFF2-40B4-BE49-F238E27FC236}">
                  <a16:creationId xmlns:a16="http://schemas.microsoft.com/office/drawing/2014/main" id="{5AC991AC-CD9F-5390-AEF2-3BCF1D3012A9}"/>
                </a:ext>
              </a:extLst>
            </p:cNvPr>
            <p:cNvSpPr/>
            <p:nvPr/>
          </p:nvSpPr>
          <p:spPr>
            <a:xfrm>
              <a:off x="816763" y="148145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 name="pole tekstowe 107">
              <a:extLst>
                <a:ext uri="{FF2B5EF4-FFF2-40B4-BE49-F238E27FC236}">
                  <a16:creationId xmlns:a16="http://schemas.microsoft.com/office/drawing/2014/main" id="{BA536D66-A964-74F9-9894-A5BA9EA23FA9}"/>
                </a:ext>
              </a:extLst>
            </p:cNvPr>
            <p:cNvSpPr txBox="1"/>
            <p:nvPr/>
          </p:nvSpPr>
          <p:spPr>
            <a:xfrm>
              <a:off x="839677" y="1756408"/>
              <a:ext cx="93447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bg1"/>
                  </a:solidFill>
                  <a:latin typeface="Arial"/>
                  <a:cs typeface="Arial"/>
                  <a:sym typeface="Arial"/>
                </a:rPr>
                <a:t>Reach</a:t>
              </a:r>
            </a:p>
          </p:txBody>
        </p:sp>
      </p:grpSp>
      <p:sp>
        <p:nvSpPr>
          <p:cNvPr id="10" name="pole tekstowe 110">
            <a:extLst>
              <a:ext uri="{FF2B5EF4-FFF2-40B4-BE49-F238E27FC236}">
                <a16:creationId xmlns:a16="http://schemas.microsoft.com/office/drawing/2014/main" id="{86A8519F-7BCA-1041-500C-31291372FF2F}"/>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grpSp>
        <p:nvGrpSpPr>
          <p:cNvPr id="90" name="Group 89">
            <a:extLst>
              <a:ext uri="{FF2B5EF4-FFF2-40B4-BE49-F238E27FC236}">
                <a16:creationId xmlns:a16="http://schemas.microsoft.com/office/drawing/2014/main" id="{9B4E5BD8-FF32-87A0-D7EA-9A45F032068E}"/>
              </a:ext>
            </a:extLst>
          </p:cNvPr>
          <p:cNvGrpSpPr/>
          <p:nvPr/>
        </p:nvGrpSpPr>
        <p:grpSpPr>
          <a:xfrm>
            <a:off x="2394207" y="3046877"/>
            <a:ext cx="1093763" cy="866137"/>
            <a:chOff x="1578412" y="1900184"/>
            <a:chExt cx="1093763" cy="866137"/>
          </a:xfrm>
        </p:grpSpPr>
        <p:sp>
          <p:nvSpPr>
            <p:cNvPr id="37" name="Sześciokąt 26">
              <a:extLst>
                <a:ext uri="{FF2B5EF4-FFF2-40B4-BE49-F238E27FC236}">
                  <a16:creationId xmlns:a16="http://schemas.microsoft.com/office/drawing/2014/main" id="{3751E8AE-18D0-43E6-C502-3A99C0633EF3}"/>
                </a:ext>
              </a:extLst>
            </p:cNvPr>
            <p:cNvSpPr/>
            <p:nvPr/>
          </p:nvSpPr>
          <p:spPr>
            <a:xfrm>
              <a:off x="1652745" y="1900184"/>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9" name="pole tekstowe 107">
              <a:extLst>
                <a:ext uri="{FF2B5EF4-FFF2-40B4-BE49-F238E27FC236}">
                  <a16:creationId xmlns:a16="http://schemas.microsoft.com/office/drawing/2014/main" id="{B6303352-D049-F3F0-5C53-D4C68269FD8C}"/>
                </a:ext>
              </a:extLst>
            </p:cNvPr>
            <p:cNvSpPr txBox="1"/>
            <p:nvPr/>
          </p:nvSpPr>
          <p:spPr>
            <a:xfrm>
              <a:off x="1578412" y="2027708"/>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err="1">
                  <a:solidFill>
                    <a:schemeClr val="bg1"/>
                  </a:solidFill>
                  <a:latin typeface="Arial"/>
                  <a:cs typeface="Arial"/>
                  <a:sym typeface="Arial"/>
                </a:rPr>
                <a:t>Average</a:t>
              </a: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err="1">
                  <a:solidFill>
                    <a:schemeClr val="bg1"/>
                  </a:solidFill>
                  <a:latin typeface="Arial"/>
                  <a:cs typeface="Arial"/>
                  <a:sym typeface="Arial"/>
                </a:rPr>
                <a:t>communication</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frequency</a:t>
              </a:r>
              <a:endParaRPr lang="pl-PL" sz="1100" dirty="0">
                <a:solidFill>
                  <a:schemeClr val="bg1"/>
                </a:solidFill>
                <a:latin typeface="Arial"/>
                <a:cs typeface="Arial"/>
                <a:sym typeface="Arial"/>
              </a:endParaRPr>
            </a:p>
          </p:txBody>
        </p:sp>
      </p:grpSp>
      <p:sp>
        <p:nvSpPr>
          <p:cNvPr id="16" name="Sześciokąt 26">
            <a:extLst>
              <a:ext uri="{FF2B5EF4-FFF2-40B4-BE49-F238E27FC236}">
                <a16:creationId xmlns:a16="http://schemas.microsoft.com/office/drawing/2014/main" id="{A0DC014B-9882-ED15-DA51-CFCF9A022EFC}"/>
              </a:ext>
            </a:extLst>
          </p:cNvPr>
          <p:cNvSpPr/>
          <p:nvPr/>
        </p:nvSpPr>
        <p:spPr>
          <a:xfrm>
            <a:off x="816735" y="2973481"/>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grpSp>
        <p:nvGrpSpPr>
          <p:cNvPr id="19" name="Group 18">
            <a:extLst>
              <a:ext uri="{FF2B5EF4-FFF2-40B4-BE49-F238E27FC236}">
                <a16:creationId xmlns:a16="http://schemas.microsoft.com/office/drawing/2014/main" id="{CD309CC9-B5D5-255E-AB00-0A5100D62BF1}"/>
              </a:ext>
            </a:extLst>
          </p:cNvPr>
          <p:cNvGrpSpPr/>
          <p:nvPr/>
        </p:nvGrpSpPr>
        <p:grpSpPr>
          <a:xfrm>
            <a:off x="757529" y="3884194"/>
            <a:ext cx="1093763" cy="866137"/>
            <a:chOff x="-43822" y="1909062"/>
            <a:chExt cx="1093763" cy="866137"/>
          </a:xfrm>
        </p:grpSpPr>
        <p:sp>
          <p:nvSpPr>
            <p:cNvPr id="20" name="Sześciokąt 26">
              <a:extLst>
                <a:ext uri="{FF2B5EF4-FFF2-40B4-BE49-F238E27FC236}">
                  <a16:creationId xmlns:a16="http://schemas.microsoft.com/office/drawing/2014/main" id="{245A4A37-DABE-30C2-BDAA-8A85311B74B2}"/>
                </a:ext>
              </a:extLst>
            </p:cNvPr>
            <p:cNvSpPr/>
            <p:nvPr/>
          </p:nvSpPr>
          <p:spPr>
            <a:xfrm>
              <a:off x="19253" y="190906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1" name="pole tekstowe 107">
              <a:extLst>
                <a:ext uri="{FF2B5EF4-FFF2-40B4-BE49-F238E27FC236}">
                  <a16:creationId xmlns:a16="http://schemas.microsoft.com/office/drawing/2014/main" id="{D8424F09-7400-1BEF-A2D3-48FFCCD623E3}"/>
                </a:ext>
              </a:extLst>
            </p:cNvPr>
            <p:cNvSpPr txBox="1"/>
            <p:nvPr/>
          </p:nvSpPr>
          <p:spPr>
            <a:xfrm>
              <a:off x="-43822" y="1917896"/>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a:solidFill>
                    <a:schemeClr val="bg1"/>
                  </a:solidFill>
                  <a:latin typeface="Arial"/>
                  <a:cs typeface="Arial"/>
                  <a:sym typeface="Arial"/>
                </a:rPr>
                <a:t>SOS/</a:t>
              </a:r>
            </a:p>
            <a:p>
              <a:pPr algn="ctr">
                <a:defRPr/>
              </a:pPr>
              <a:r>
                <a:rPr lang="pl-PL" sz="1100" dirty="0">
                  <a:solidFill>
                    <a:schemeClr val="bg1"/>
                  </a:solidFill>
                  <a:latin typeface="Arial"/>
                  <a:cs typeface="Arial"/>
                  <a:sym typeface="Arial"/>
                </a:rPr>
                <a:t>SOV</a:t>
              </a:r>
            </a:p>
          </p:txBody>
        </p:sp>
      </p:grpSp>
      <p:sp>
        <p:nvSpPr>
          <p:cNvPr id="24" name="Sześciokąt 26">
            <a:extLst>
              <a:ext uri="{FF2B5EF4-FFF2-40B4-BE49-F238E27FC236}">
                <a16:creationId xmlns:a16="http://schemas.microsoft.com/office/drawing/2014/main" id="{33AC62E4-5B04-FCDC-D0CF-BC74B3CD50B9}"/>
              </a:ext>
            </a:extLst>
          </p:cNvPr>
          <p:cNvSpPr/>
          <p:nvPr/>
        </p:nvSpPr>
        <p:spPr>
          <a:xfrm>
            <a:off x="1674836" y="251693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5" name="pole tekstowe 107">
            <a:extLst>
              <a:ext uri="{FF2B5EF4-FFF2-40B4-BE49-F238E27FC236}">
                <a16:creationId xmlns:a16="http://schemas.microsoft.com/office/drawing/2014/main" id="{46A0BD7E-A597-1E8F-67D6-54BB792FF417}"/>
              </a:ext>
            </a:extLst>
          </p:cNvPr>
          <p:cNvSpPr txBox="1"/>
          <p:nvPr/>
        </p:nvSpPr>
        <p:spPr>
          <a:xfrm>
            <a:off x="1573472" y="2398093"/>
            <a:ext cx="1093763"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Mktg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Comm</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Long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Short</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Effects</a:t>
            </a:r>
            <a:endParaRPr kumimoji="0" lang="pl-PL" sz="1100" b="0" i="0" u="none" strike="noStrike" kern="1200" cap="none" spc="0" normalizeH="0" baseline="0" noProof="0" dirty="0">
              <a:ln>
                <a:noFill/>
              </a:ln>
              <a:solidFill>
                <a:schemeClr val="bg1"/>
              </a:solidFill>
              <a:effectLst/>
              <a:uLnTx/>
              <a:uFillTx/>
              <a:latin typeface="Arial"/>
              <a:ea typeface="+mn-ea"/>
              <a:cs typeface="Arial"/>
              <a:sym typeface="Arial"/>
            </a:endParaRPr>
          </a:p>
        </p:txBody>
      </p:sp>
      <p:sp>
        <p:nvSpPr>
          <p:cNvPr id="45" name="pole tekstowe 180">
            <a:extLst>
              <a:ext uri="{FF2B5EF4-FFF2-40B4-BE49-F238E27FC236}">
                <a16:creationId xmlns:a16="http://schemas.microsoft.com/office/drawing/2014/main" id="{C5D9F085-4903-163A-D9BA-47675FEEA440}"/>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49" name="Sześciokąt 58">
            <a:extLst>
              <a:ext uri="{FF2B5EF4-FFF2-40B4-BE49-F238E27FC236}">
                <a16:creationId xmlns:a16="http://schemas.microsoft.com/office/drawing/2014/main" id="{965D8F20-149F-4EE7-4666-875665E92D99}"/>
              </a:ext>
            </a:extLst>
          </p:cNvPr>
          <p:cNvSpPr/>
          <p:nvPr/>
        </p:nvSpPr>
        <p:spPr>
          <a:xfrm>
            <a:off x="8286683" y="370775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ześciokąt 60">
            <a:extLst>
              <a:ext uri="{FF2B5EF4-FFF2-40B4-BE49-F238E27FC236}">
                <a16:creationId xmlns:a16="http://schemas.microsoft.com/office/drawing/2014/main" id="{CF634822-4256-5943-24FA-FCCC05D6C744}"/>
              </a:ext>
            </a:extLst>
          </p:cNvPr>
          <p:cNvSpPr/>
          <p:nvPr/>
        </p:nvSpPr>
        <p:spPr>
          <a:xfrm>
            <a:off x="8283663" y="451114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Sześciokąt 63">
            <a:extLst>
              <a:ext uri="{FF2B5EF4-FFF2-40B4-BE49-F238E27FC236}">
                <a16:creationId xmlns:a16="http://schemas.microsoft.com/office/drawing/2014/main" id="{E8EBE68F-EBC5-7D8B-B644-E296A2AF98D6}"/>
              </a:ext>
            </a:extLst>
          </p:cNvPr>
          <p:cNvSpPr/>
          <p:nvPr/>
        </p:nvSpPr>
        <p:spPr>
          <a:xfrm>
            <a:off x="8995727" y="410268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2" name="Sześciokąt 64">
            <a:extLst>
              <a:ext uri="{FF2B5EF4-FFF2-40B4-BE49-F238E27FC236}">
                <a16:creationId xmlns:a16="http://schemas.microsoft.com/office/drawing/2014/main" id="{017A2C2C-23AC-0591-B5E5-61B45F851731}"/>
              </a:ext>
            </a:extLst>
          </p:cNvPr>
          <p:cNvSpPr/>
          <p:nvPr/>
        </p:nvSpPr>
        <p:spPr>
          <a:xfrm>
            <a:off x="8995726" y="488173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4" name="Sześciokąt 76">
            <a:extLst>
              <a:ext uri="{FF2B5EF4-FFF2-40B4-BE49-F238E27FC236}">
                <a16:creationId xmlns:a16="http://schemas.microsoft.com/office/drawing/2014/main" id="{C2304AB7-9814-3239-A5DE-5809CEF70A20}"/>
              </a:ext>
            </a:extLst>
          </p:cNvPr>
          <p:cNvSpPr/>
          <p:nvPr/>
        </p:nvSpPr>
        <p:spPr>
          <a:xfrm>
            <a:off x="10417393" y="4890652"/>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Sześciokąt 80">
            <a:extLst>
              <a:ext uri="{FF2B5EF4-FFF2-40B4-BE49-F238E27FC236}">
                <a16:creationId xmlns:a16="http://schemas.microsoft.com/office/drawing/2014/main" id="{4A92CFFA-BC55-00BB-8BC6-B892D4A3E037}"/>
              </a:ext>
            </a:extLst>
          </p:cNvPr>
          <p:cNvSpPr/>
          <p:nvPr/>
        </p:nvSpPr>
        <p:spPr>
          <a:xfrm>
            <a:off x="8996275" y="332268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7" name="Sześciokąt 84">
            <a:extLst>
              <a:ext uri="{FF2B5EF4-FFF2-40B4-BE49-F238E27FC236}">
                <a16:creationId xmlns:a16="http://schemas.microsoft.com/office/drawing/2014/main" id="{306C9896-CE5C-2B66-163D-10D92284D454}"/>
              </a:ext>
            </a:extLst>
          </p:cNvPr>
          <p:cNvSpPr/>
          <p:nvPr/>
        </p:nvSpPr>
        <p:spPr>
          <a:xfrm>
            <a:off x="10437014" y="4130275"/>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8" name="pole tekstowe 148">
            <a:extLst>
              <a:ext uri="{FF2B5EF4-FFF2-40B4-BE49-F238E27FC236}">
                <a16:creationId xmlns:a16="http://schemas.microsoft.com/office/drawing/2014/main" id="{916AF0EE-7622-698C-7DB8-8416C904D471}"/>
              </a:ext>
            </a:extLst>
          </p:cNvPr>
          <p:cNvSpPr txBox="1"/>
          <p:nvPr/>
        </p:nvSpPr>
        <p:spPr>
          <a:xfrm>
            <a:off x="8340674" y="383397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Net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Contribution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59" name="pole tekstowe 150">
            <a:extLst>
              <a:ext uri="{FF2B5EF4-FFF2-40B4-BE49-F238E27FC236}">
                <a16:creationId xmlns:a16="http://schemas.microsoft.com/office/drawing/2014/main" id="{5F4C213B-0421-7E09-A3A8-80670E2C622F}"/>
              </a:ext>
            </a:extLst>
          </p:cNvPr>
          <p:cNvSpPr txBox="1"/>
          <p:nvPr/>
        </p:nvSpPr>
        <p:spPr>
          <a:xfrm>
            <a:off x="8974243" y="3496152"/>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Sales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margin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cs typeface="Arial"/>
                <a:sym typeface="Arial"/>
              </a:rPr>
              <a:t>P</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0" name="pole tekstowe 153">
            <a:extLst>
              <a:ext uri="{FF2B5EF4-FFF2-40B4-BE49-F238E27FC236}">
                <a16:creationId xmlns:a16="http://schemas.microsoft.com/office/drawing/2014/main" id="{5EA6C632-FA65-D58D-D9C1-76D5D97D1D95}"/>
              </a:ext>
            </a:extLst>
          </p:cNvPr>
          <p:cNvSpPr txBox="1"/>
          <p:nvPr/>
        </p:nvSpPr>
        <p:spPr>
          <a:xfrm>
            <a:off x="9012182" y="4177146"/>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development</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elasticity</a:t>
            </a:r>
            <a:r>
              <a:rPr kumimoji="0" lang="pl-PL" sz="800" b="1" i="0" u="none" strike="noStrike" kern="0" cap="none" spc="0" normalizeH="0" baseline="0" noProof="0" dirty="0">
                <a:ln>
                  <a:noFill/>
                </a:ln>
                <a:solidFill>
                  <a:srgbClr val="FFFFFF"/>
                </a:solidFill>
                <a:effectLst/>
                <a:uLnTx/>
                <a:uFillTx/>
                <a:latin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1" name="pole tekstowe 156">
            <a:extLst>
              <a:ext uri="{FF2B5EF4-FFF2-40B4-BE49-F238E27FC236}">
                <a16:creationId xmlns:a16="http://schemas.microsoft.com/office/drawing/2014/main" id="{A468099D-6272-3430-6729-1BB3659FEF6E}"/>
              </a:ext>
            </a:extLst>
          </p:cNvPr>
          <p:cNvSpPr txBox="1"/>
          <p:nvPr/>
        </p:nvSpPr>
        <p:spPr>
          <a:xfrm>
            <a:off x="8283663" y="4719131"/>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Market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share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value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volume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2" name="pole tekstowe 157">
            <a:extLst>
              <a:ext uri="{FF2B5EF4-FFF2-40B4-BE49-F238E27FC236}">
                <a16:creationId xmlns:a16="http://schemas.microsoft.com/office/drawing/2014/main" id="{03AEA908-5AC1-088D-A0FC-E8149FF14A47}"/>
              </a:ext>
            </a:extLst>
          </p:cNvPr>
          <p:cNvSpPr txBox="1"/>
          <p:nvPr/>
        </p:nvSpPr>
        <p:spPr>
          <a:xfrm>
            <a:off x="9019453" y="5057279"/>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Brand </a:t>
            </a: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Penetration</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3" name="pole tekstowe 158">
            <a:extLst>
              <a:ext uri="{FF2B5EF4-FFF2-40B4-BE49-F238E27FC236}">
                <a16:creationId xmlns:a16="http://schemas.microsoft.com/office/drawing/2014/main" id="{918B9722-000A-E63D-1AC2-7F8ABD96BBF1}"/>
              </a:ext>
            </a:extLst>
          </p:cNvPr>
          <p:cNvSpPr txBox="1"/>
          <p:nvPr/>
        </p:nvSpPr>
        <p:spPr>
          <a:xfrm>
            <a:off x="9704870" y="4657203"/>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Sprzedaż </a:t>
            </a:r>
            <a:r>
              <a:rPr kumimoji="0" lang="pl-PL" sz="800" b="0" i="0" u="none" strike="noStrike" kern="1200" cap="none" spc="0" normalizeH="0" baseline="0" noProof="0" dirty="0" err="1">
                <a:ln>
                  <a:noFill/>
                </a:ln>
                <a:solidFill>
                  <a:prstClr val="white"/>
                </a:solidFill>
                <a:effectLst/>
                <a:uLnTx/>
                <a:uFillTx/>
                <a:latin typeface="Arial"/>
                <a:ea typeface="+mn-ea"/>
                <a:cs typeface="Arial"/>
                <a:sym typeface="Arial"/>
              </a:rPr>
              <a:t>inkremental</a:t>
            </a: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na</a:t>
            </a:r>
          </a:p>
        </p:txBody>
      </p:sp>
      <p:sp>
        <p:nvSpPr>
          <p:cNvPr id="65" name="pole tekstowe 175">
            <a:extLst>
              <a:ext uri="{FF2B5EF4-FFF2-40B4-BE49-F238E27FC236}">
                <a16:creationId xmlns:a16="http://schemas.microsoft.com/office/drawing/2014/main" id="{A34487BC-C57B-6EE5-0ADD-0004C4E82776}"/>
              </a:ext>
            </a:extLst>
          </p:cNvPr>
          <p:cNvSpPr txBox="1"/>
          <p:nvPr/>
        </p:nvSpPr>
        <p:spPr>
          <a:xfrm>
            <a:off x="10436871" y="426114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Customer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Satisfaction</a:t>
            </a:r>
            <a:endParaRPr kumimoji="0" lang="pl-PL"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66" name="pole tekstowe 177">
            <a:extLst>
              <a:ext uri="{FF2B5EF4-FFF2-40B4-BE49-F238E27FC236}">
                <a16:creationId xmlns:a16="http://schemas.microsoft.com/office/drawing/2014/main" id="{2E4F482C-6FDA-A399-6BD4-1477843B480B}"/>
              </a:ext>
            </a:extLst>
          </p:cNvPr>
          <p:cNvSpPr txBox="1"/>
          <p:nvPr/>
        </p:nvSpPr>
        <p:spPr>
          <a:xfrm>
            <a:off x="10432562" y="5087063"/>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Recomme-dation</a:t>
            </a: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 (NPS)</a:t>
            </a:r>
          </a:p>
        </p:txBody>
      </p:sp>
      <p:sp>
        <p:nvSpPr>
          <p:cNvPr id="67" name="pole tekstowe 180">
            <a:extLst>
              <a:ext uri="{FF2B5EF4-FFF2-40B4-BE49-F238E27FC236}">
                <a16:creationId xmlns:a16="http://schemas.microsoft.com/office/drawing/2014/main" id="{E09E55FC-3630-70CD-7752-C3D481BE9BE9}"/>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9" name="Sześciokąt 5">
            <a:extLst>
              <a:ext uri="{FF2B5EF4-FFF2-40B4-BE49-F238E27FC236}">
                <a16:creationId xmlns:a16="http://schemas.microsoft.com/office/drawing/2014/main" id="{A9C4179F-1E9B-F64A-74DF-6F06B96A057E}"/>
              </a:ext>
            </a:extLst>
          </p:cNvPr>
          <p:cNvSpPr/>
          <p:nvPr/>
        </p:nvSpPr>
        <p:spPr>
          <a:xfrm>
            <a:off x="9700175" y="449931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70" name="pole tekstowe 6">
            <a:extLst>
              <a:ext uri="{FF2B5EF4-FFF2-40B4-BE49-F238E27FC236}">
                <a16:creationId xmlns:a16="http://schemas.microsoft.com/office/drawing/2014/main" id="{A42DCB7A-1C28-C65B-AA45-1BA971339F0A}"/>
              </a:ext>
            </a:extLst>
          </p:cNvPr>
          <p:cNvSpPr txBox="1"/>
          <p:nvPr/>
        </p:nvSpPr>
        <p:spPr>
          <a:xfrm>
            <a:off x="9686638" y="4599898"/>
            <a:ext cx="87068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R</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epurchase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frequency</a:t>
            </a:r>
            <a:endParaRPr kumimoji="0" lang="pl-PL" sz="800" b="1" i="0" u="none" strike="noStrike" kern="0" cap="none" spc="0" normalizeH="0" baseline="0" noProof="0" dirty="0">
              <a:ln>
                <a:noFill/>
              </a:ln>
              <a:solidFill>
                <a:srgbClr val="FFFFFF"/>
              </a:solidFill>
              <a:effectLst/>
              <a:uLnTx/>
              <a:uFillTx/>
              <a:latin typeface="Arial"/>
              <a:cs typeface="Arial"/>
              <a:sym typeface="Arial"/>
            </a:endParaRPr>
          </a:p>
        </p:txBody>
      </p:sp>
      <p:sp>
        <p:nvSpPr>
          <p:cNvPr id="3" name="Sześciokąt 26">
            <a:extLst>
              <a:ext uri="{FF2B5EF4-FFF2-40B4-BE49-F238E27FC236}">
                <a16:creationId xmlns:a16="http://schemas.microsoft.com/office/drawing/2014/main" id="{00ECBA38-04CE-7DBF-E504-F6DFA9716083}"/>
              </a:ext>
            </a:extLst>
          </p:cNvPr>
          <p:cNvSpPr/>
          <p:nvPr/>
        </p:nvSpPr>
        <p:spPr>
          <a:xfrm>
            <a:off x="1616255" y="4388169"/>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5" name="pole tekstowe 107">
            <a:extLst>
              <a:ext uri="{FF2B5EF4-FFF2-40B4-BE49-F238E27FC236}">
                <a16:creationId xmlns:a16="http://schemas.microsoft.com/office/drawing/2014/main" id="{1935C9F6-1CDF-227C-EA53-7E3DC3E4D9B4}"/>
              </a:ext>
            </a:extLst>
          </p:cNvPr>
          <p:cNvSpPr txBox="1"/>
          <p:nvPr/>
        </p:nvSpPr>
        <p:spPr>
          <a:xfrm>
            <a:off x="1560256" y="4675539"/>
            <a:ext cx="1093763" cy="261610"/>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Price</a:t>
            </a:r>
            <a:r>
              <a:rPr lang="pl-PL" sz="1100" dirty="0">
                <a:solidFill>
                  <a:schemeClr val="bg1"/>
                </a:solidFill>
                <a:latin typeface="Arial"/>
                <a:cs typeface="Arial"/>
                <a:sym typeface="Arial"/>
              </a:rPr>
              <a:t> index</a:t>
            </a:r>
          </a:p>
        </p:txBody>
      </p:sp>
      <p:sp>
        <p:nvSpPr>
          <p:cNvPr id="6" name="Sześciokąt 26">
            <a:extLst>
              <a:ext uri="{FF2B5EF4-FFF2-40B4-BE49-F238E27FC236}">
                <a16:creationId xmlns:a16="http://schemas.microsoft.com/office/drawing/2014/main" id="{E7025DF9-4892-73E8-9D2A-D63C833B1032}"/>
              </a:ext>
            </a:extLst>
          </p:cNvPr>
          <p:cNvSpPr/>
          <p:nvPr/>
        </p:nvSpPr>
        <p:spPr>
          <a:xfrm>
            <a:off x="2473561" y="3964793"/>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7" name="pole tekstowe 107">
            <a:extLst>
              <a:ext uri="{FF2B5EF4-FFF2-40B4-BE49-F238E27FC236}">
                <a16:creationId xmlns:a16="http://schemas.microsoft.com/office/drawing/2014/main" id="{FFB71414-D1A7-ACA8-F95F-544EB24262F9}"/>
              </a:ext>
            </a:extLst>
          </p:cNvPr>
          <p:cNvSpPr txBox="1"/>
          <p:nvPr/>
        </p:nvSpPr>
        <p:spPr>
          <a:xfrm>
            <a:off x="2432810" y="4116158"/>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Numeric</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9" name="Sześciokąt 26">
            <a:extLst>
              <a:ext uri="{FF2B5EF4-FFF2-40B4-BE49-F238E27FC236}">
                <a16:creationId xmlns:a16="http://schemas.microsoft.com/office/drawing/2014/main" id="{E9D89234-BC8D-B586-1205-2EDD1B1AD27F}"/>
              </a:ext>
            </a:extLst>
          </p:cNvPr>
          <p:cNvSpPr/>
          <p:nvPr/>
        </p:nvSpPr>
        <p:spPr>
          <a:xfrm>
            <a:off x="2425027" y="4915460"/>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11" name="pole tekstowe 107">
            <a:extLst>
              <a:ext uri="{FF2B5EF4-FFF2-40B4-BE49-F238E27FC236}">
                <a16:creationId xmlns:a16="http://schemas.microsoft.com/office/drawing/2014/main" id="{7F4B0944-B66A-2773-C3E6-775EB304EA29}"/>
              </a:ext>
            </a:extLst>
          </p:cNvPr>
          <p:cNvSpPr txBox="1"/>
          <p:nvPr/>
        </p:nvSpPr>
        <p:spPr>
          <a:xfrm>
            <a:off x="2376002" y="5094764"/>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Weighted</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28" name="Sześciokąt 26">
            <a:extLst>
              <a:ext uri="{FF2B5EF4-FFF2-40B4-BE49-F238E27FC236}">
                <a16:creationId xmlns:a16="http://schemas.microsoft.com/office/drawing/2014/main" id="{365E7558-09CB-13EC-2093-E244078554FD}"/>
              </a:ext>
            </a:extLst>
          </p:cNvPr>
          <p:cNvSpPr/>
          <p:nvPr/>
        </p:nvSpPr>
        <p:spPr>
          <a:xfrm>
            <a:off x="3298164" y="2649237"/>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Liking</a:t>
            </a:r>
            <a:endParaRPr lang="pl-PL" sz="1100" dirty="0">
              <a:solidFill>
                <a:schemeClr val="bg1"/>
              </a:solidFill>
              <a:latin typeface="Arial"/>
              <a:cs typeface="Arial"/>
              <a:sym typeface="Arial"/>
            </a:endParaRPr>
          </a:p>
        </p:txBody>
      </p:sp>
      <p:sp>
        <p:nvSpPr>
          <p:cNvPr id="29" name="Sześciokąt 26">
            <a:extLst>
              <a:ext uri="{FF2B5EF4-FFF2-40B4-BE49-F238E27FC236}">
                <a16:creationId xmlns:a16="http://schemas.microsoft.com/office/drawing/2014/main" id="{BD8DECC0-7B60-0416-81A0-43CCA8F23E14}"/>
              </a:ext>
            </a:extLst>
          </p:cNvPr>
          <p:cNvSpPr/>
          <p:nvPr/>
        </p:nvSpPr>
        <p:spPr>
          <a:xfrm>
            <a:off x="4992951" y="2678660"/>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Ad </a:t>
            </a:r>
            <a:r>
              <a:rPr lang="pl-PL" sz="1100" dirty="0" err="1">
                <a:solidFill>
                  <a:schemeClr val="bg1"/>
                </a:solidFill>
                <a:latin typeface="Arial"/>
                <a:cs typeface="Arial"/>
                <a:sym typeface="Arial"/>
              </a:rPr>
              <a:t>Recall</a:t>
            </a:r>
            <a:endParaRPr lang="pl-PL" sz="1100" dirty="0">
              <a:solidFill>
                <a:schemeClr val="bg1"/>
              </a:solidFill>
              <a:latin typeface="Arial"/>
              <a:cs typeface="Arial"/>
              <a:sym typeface="Arial"/>
            </a:endParaRPr>
          </a:p>
        </p:txBody>
      </p:sp>
      <p:sp>
        <p:nvSpPr>
          <p:cNvPr id="30" name="Sześciokąt 26">
            <a:extLst>
              <a:ext uri="{FF2B5EF4-FFF2-40B4-BE49-F238E27FC236}">
                <a16:creationId xmlns:a16="http://schemas.microsoft.com/office/drawing/2014/main" id="{990802AA-37C4-AF52-FD66-0034B990CBA6}"/>
              </a:ext>
            </a:extLst>
          </p:cNvPr>
          <p:cNvSpPr/>
          <p:nvPr/>
        </p:nvSpPr>
        <p:spPr>
          <a:xfrm>
            <a:off x="4126748" y="3140463"/>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Distincti-veness</a:t>
            </a:r>
            <a:endParaRPr lang="pl-PL" sz="1100" dirty="0">
              <a:solidFill>
                <a:schemeClr val="bg1"/>
              </a:solidFill>
              <a:latin typeface="Arial"/>
              <a:cs typeface="Arial"/>
              <a:sym typeface="Arial"/>
            </a:endParaRPr>
          </a:p>
        </p:txBody>
      </p:sp>
      <p:sp>
        <p:nvSpPr>
          <p:cNvPr id="31" name="Sześciokąt 26">
            <a:extLst>
              <a:ext uri="{FF2B5EF4-FFF2-40B4-BE49-F238E27FC236}">
                <a16:creationId xmlns:a16="http://schemas.microsoft.com/office/drawing/2014/main" id="{31883CEC-4E62-B50A-B2F1-092DE616712C}"/>
              </a:ext>
            </a:extLst>
          </p:cNvPr>
          <p:cNvSpPr/>
          <p:nvPr/>
        </p:nvSpPr>
        <p:spPr>
          <a:xfrm>
            <a:off x="3284848" y="3576949"/>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Continu-ity</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WoA</a:t>
            </a:r>
            <a:r>
              <a:rPr lang="pl-PL" sz="1100" dirty="0">
                <a:solidFill>
                  <a:schemeClr val="bg1"/>
                </a:solidFill>
                <a:latin typeface="Arial"/>
                <a:cs typeface="Arial"/>
                <a:sym typeface="Arial"/>
              </a:rPr>
              <a:t>]</a:t>
            </a:r>
          </a:p>
        </p:txBody>
      </p:sp>
      <p:sp>
        <p:nvSpPr>
          <p:cNvPr id="14" name="Sześciokąt 26">
            <a:extLst>
              <a:ext uri="{FF2B5EF4-FFF2-40B4-BE49-F238E27FC236}">
                <a16:creationId xmlns:a16="http://schemas.microsoft.com/office/drawing/2014/main" id="{6BB02B85-0B05-6C71-251D-2B38C4F6F0DB}"/>
              </a:ext>
            </a:extLst>
          </p:cNvPr>
          <p:cNvSpPr/>
          <p:nvPr/>
        </p:nvSpPr>
        <p:spPr>
          <a:xfrm>
            <a:off x="5816714" y="3172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Consideration</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18" name="Sześciokąt 26">
            <a:extLst>
              <a:ext uri="{FF2B5EF4-FFF2-40B4-BE49-F238E27FC236}">
                <a16:creationId xmlns:a16="http://schemas.microsoft.com/office/drawing/2014/main" id="{8F5A71F5-942C-4980-8F19-0442220E1057}"/>
              </a:ext>
            </a:extLst>
          </p:cNvPr>
          <p:cNvSpPr/>
          <p:nvPr/>
        </p:nvSpPr>
        <p:spPr>
          <a:xfrm>
            <a:off x="6613913" y="2746714"/>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Awareness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2" name="Sześciokąt 26">
            <a:extLst>
              <a:ext uri="{FF2B5EF4-FFF2-40B4-BE49-F238E27FC236}">
                <a16:creationId xmlns:a16="http://schemas.microsoft.com/office/drawing/2014/main" id="{C5FD52E8-3CF3-B78E-A2C5-C21328000F9C}"/>
              </a:ext>
            </a:extLst>
          </p:cNvPr>
          <p:cNvSpPr/>
          <p:nvPr/>
        </p:nvSpPr>
        <p:spPr>
          <a:xfrm>
            <a:off x="7411111" y="3206358"/>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Preference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3" name="Sześciokąt 26">
            <a:extLst>
              <a:ext uri="{FF2B5EF4-FFF2-40B4-BE49-F238E27FC236}">
                <a16:creationId xmlns:a16="http://schemas.microsoft.com/office/drawing/2014/main" id="{3221453B-FADF-D2A6-3B98-37C771B7F39D}"/>
              </a:ext>
            </a:extLst>
          </p:cNvPr>
          <p:cNvSpPr/>
          <p:nvPr/>
        </p:nvSpPr>
        <p:spPr>
          <a:xfrm>
            <a:off x="6605000" y="363941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linking</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6" name="Sześciokąt 26">
            <a:extLst>
              <a:ext uri="{FF2B5EF4-FFF2-40B4-BE49-F238E27FC236}">
                <a16:creationId xmlns:a16="http://schemas.microsoft.com/office/drawing/2014/main" id="{68653155-C55F-DED0-F283-7296AD08C7D8}"/>
              </a:ext>
            </a:extLst>
          </p:cNvPr>
          <p:cNvSpPr/>
          <p:nvPr/>
        </p:nvSpPr>
        <p:spPr>
          <a:xfrm>
            <a:off x="5776416" y="407616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Credibility</a:t>
            </a:r>
            <a:r>
              <a:rPr lang="pl-PL" sz="1100" kern="0" dirty="0">
                <a:solidFill>
                  <a:schemeClr val="bg1"/>
                </a:solidFill>
                <a:latin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ea typeface="+mn-ea"/>
                <a:cs typeface="+mn-cs"/>
                <a:sym typeface="Arial"/>
              </a:rPr>
              <a:t>Trust</a:t>
            </a:r>
          </a:p>
        </p:txBody>
      </p:sp>
      <p:sp>
        <p:nvSpPr>
          <p:cNvPr id="27" name="Sześciokąt 26">
            <a:extLst>
              <a:ext uri="{FF2B5EF4-FFF2-40B4-BE49-F238E27FC236}">
                <a16:creationId xmlns:a16="http://schemas.microsoft.com/office/drawing/2014/main" id="{0795C93B-F9B1-E975-B585-6D68F027D7C0}"/>
              </a:ext>
            </a:extLst>
          </p:cNvPr>
          <p:cNvSpPr/>
          <p:nvPr/>
        </p:nvSpPr>
        <p:spPr>
          <a:xfrm>
            <a:off x="7423394" y="4092963"/>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Relevance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2" name="Sześciokąt 31">
            <a:extLst>
              <a:ext uri="{FF2B5EF4-FFF2-40B4-BE49-F238E27FC236}">
                <a16:creationId xmlns:a16="http://schemas.microsoft.com/office/drawing/2014/main" id="{BB6082B1-E565-3F55-E544-4C4D6E5F21E2}"/>
              </a:ext>
            </a:extLst>
          </p:cNvPr>
          <p:cNvSpPr/>
          <p:nvPr/>
        </p:nvSpPr>
        <p:spPr>
          <a:xfrm>
            <a:off x="6615832" y="4528766"/>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Purchase</a:t>
            </a:r>
            <a:r>
              <a:rPr lang="pl-PL" sz="1100" kern="0" dirty="0">
                <a:solidFill>
                  <a:schemeClr val="bg1"/>
                </a:solidFill>
                <a:latin typeface="Arial"/>
                <a:sym typeface="Arial"/>
              </a:rPr>
              <a:t> </a:t>
            </a:r>
            <a:r>
              <a:rPr lang="pl-PL" sz="1100" kern="0" dirty="0" err="1">
                <a:solidFill>
                  <a:schemeClr val="bg1"/>
                </a:solidFill>
                <a:latin typeface="Arial"/>
                <a:sym typeface="Arial"/>
              </a:rPr>
              <a:t>intent</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6" name="Sześciokąt 35">
            <a:extLst>
              <a:ext uri="{FF2B5EF4-FFF2-40B4-BE49-F238E27FC236}">
                <a16:creationId xmlns:a16="http://schemas.microsoft.com/office/drawing/2014/main" id="{F37DA9A2-2D7E-ECFB-FD85-B1C1C339B2F4}"/>
              </a:ext>
            </a:extLst>
          </p:cNvPr>
          <p:cNvSpPr/>
          <p:nvPr/>
        </p:nvSpPr>
        <p:spPr>
          <a:xfrm>
            <a:off x="7424960" y="4996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Specific</a:t>
            </a:r>
            <a:r>
              <a:rPr lang="pl-PL" sz="1100" kern="0" dirty="0">
                <a:solidFill>
                  <a:schemeClr val="bg1"/>
                </a:solidFill>
                <a:latin typeface="Arial"/>
                <a:sym typeface="Arial"/>
              </a:rPr>
              <a:t> </a:t>
            </a:r>
            <a:r>
              <a:rPr lang="pl-PL" sz="1100" kern="0" dirty="0" err="1">
                <a:solidFill>
                  <a:schemeClr val="bg1"/>
                </a:solidFill>
                <a:latin typeface="Arial"/>
                <a:sym typeface="Arial"/>
              </a:rPr>
              <a:t>associations</a:t>
            </a:r>
            <a:r>
              <a:rPr lang="pl-PL" sz="1100" kern="0" dirty="0">
                <a:solidFill>
                  <a:schemeClr val="bg1"/>
                </a:solidFill>
                <a:latin typeface="Arial"/>
                <a:sym typeface="Arial"/>
              </a:rPr>
              <a:t>/ </a:t>
            </a:r>
            <a:r>
              <a:rPr lang="pl-PL" sz="1100" kern="0" dirty="0" err="1">
                <a:solidFill>
                  <a:schemeClr val="bg1"/>
                </a:solidFill>
                <a:latin typeface="Arial"/>
                <a:sym typeface="Arial"/>
              </a:rPr>
              <a:t>attributes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40" name="Sześciokąt 26">
            <a:extLst>
              <a:ext uri="{FF2B5EF4-FFF2-40B4-BE49-F238E27FC236}">
                <a16:creationId xmlns:a16="http://schemas.microsoft.com/office/drawing/2014/main" id="{55A23FC4-D1F7-DB47-38C4-DA0BD3C60698}"/>
              </a:ext>
            </a:extLst>
          </p:cNvPr>
          <p:cNvSpPr/>
          <p:nvPr/>
        </p:nvSpPr>
        <p:spPr>
          <a:xfrm>
            <a:off x="4966164" y="359480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Performance</a:t>
            </a:r>
          </a:p>
        </p:txBody>
      </p:sp>
      <p:sp>
        <p:nvSpPr>
          <p:cNvPr id="41" name="Sześciokąt 26">
            <a:extLst>
              <a:ext uri="{FF2B5EF4-FFF2-40B4-BE49-F238E27FC236}">
                <a16:creationId xmlns:a16="http://schemas.microsoft.com/office/drawing/2014/main" id="{23DE6DBA-63C3-4B07-0428-CBC0F0E1C478}"/>
              </a:ext>
            </a:extLst>
          </p:cNvPr>
          <p:cNvSpPr/>
          <p:nvPr/>
        </p:nvSpPr>
        <p:spPr>
          <a:xfrm>
            <a:off x="4134571" y="496038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search (SEO, SEM)</a:t>
            </a:r>
            <a:endParaRPr lang="pl-PL" sz="1100" dirty="0">
              <a:solidFill>
                <a:schemeClr val="bg1"/>
              </a:solidFill>
              <a:latin typeface="Arial"/>
              <a:cs typeface="Arial"/>
              <a:sym typeface="Arial"/>
            </a:endParaRPr>
          </a:p>
        </p:txBody>
      </p:sp>
      <p:sp>
        <p:nvSpPr>
          <p:cNvPr id="42" name="Sześciokąt 26">
            <a:extLst>
              <a:ext uri="{FF2B5EF4-FFF2-40B4-BE49-F238E27FC236}">
                <a16:creationId xmlns:a16="http://schemas.microsoft.com/office/drawing/2014/main" id="{AD02A8E8-0337-F649-BC57-C932D149ACC4}"/>
              </a:ext>
            </a:extLst>
          </p:cNvPr>
          <p:cNvSpPr/>
          <p:nvPr/>
        </p:nvSpPr>
        <p:spPr>
          <a:xfrm>
            <a:off x="4954495" y="544139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Cost</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efficiency</a:t>
            </a:r>
            <a:endParaRPr lang="pl-PL" sz="1100" dirty="0">
              <a:solidFill>
                <a:schemeClr val="bg1"/>
              </a:solidFill>
              <a:latin typeface="Arial"/>
              <a:cs typeface="Arial"/>
              <a:sym typeface="Arial"/>
            </a:endParaRPr>
          </a:p>
        </p:txBody>
      </p:sp>
      <p:sp>
        <p:nvSpPr>
          <p:cNvPr id="44" name="Sześciokąt 26">
            <a:extLst>
              <a:ext uri="{FF2B5EF4-FFF2-40B4-BE49-F238E27FC236}">
                <a16:creationId xmlns:a16="http://schemas.microsoft.com/office/drawing/2014/main" id="{E47F30DA-44DC-785C-6542-3D791CBAC7FC}"/>
              </a:ext>
            </a:extLst>
          </p:cNvPr>
          <p:cNvSpPr/>
          <p:nvPr/>
        </p:nvSpPr>
        <p:spPr>
          <a:xfrm>
            <a:off x="3289161" y="5448418"/>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a:t>
            </a:r>
            <a:r>
              <a:rPr lang="pl-PL" sz="1100" dirty="0" err="1">
                <a:solidFill>
                  <a:schemeClr val="bg1"/>
                </a:solidFill>
                <a:latin typeface="Arial"/>
                <a:cs typeface="Arial"/>
                <a:sym typeface="Arial"/>
              </a:rPr>
              <a:t>Shelf</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1AA3154D-74C5-67A0-D52E-7E6D765A9DD1}"/>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65D70D74-2BBE-F4E0-540A-68A7A607680C}"/>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6271F633-20AA-7ECB-0CC5-DB2BDE7C69D6}"/>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32DD95C1-0C3F-79E5-AD7F-0364BC121C12}"/>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08A63F97-EA88-185A-2B9F-BC61F700E347}"/>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D13BE6C2-7ACF-1973-5150-5BF2BD1B2D05}"/>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F31346F8-D5E2-C4E3-5DF7-12D4579E5E3F}"/>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EC1184C6-9036-E8EC-8EE7-AD862AA1174E}"/>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2" name="pole tekstowe 107">
            <a:extLst>
              <a:ext uri="{FF2B5EF4-FFF2-40B4-BE49-F238E27FC236}">
                <a16:creationId xmlns:a16="http://schemas.microsoft.com/office/drawing/2014/main" id="{F78ACEA2-1D29-C278-B925-DC0457BE48D5}"/>
              </a:ext>
            </a:extLst>
          </p:cNvPr>
          <p:cNvSpPr txBox="1"/>
          <p:nvPr/>
        </p:nvSpPr>
        <p:spPr>
          <a:xfrm>
            <a:off x="807687" y="2914567"/>
            <a:ext cx="99030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Total A&amp;M/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Working</a:t>
            </a:r>
            <a:r>
              <a:rPr lang="pl-PL" sz="1100" dirty="0">
                <a:solidFill>
                  <a:schemeClr val="bg1"/>
                </a:solidFill>
                <a:latin typeface="Arial"/>
                <a:cs typeface="Arial"/>
                <a:sym typeface="Arial"/>
              </a:rPr>
              <a:t>,non-</a:t>
            </a:r>
            <a:r>
              <a:rPr lang="pl-PL" sz="1100" dirty="0" err="1">
                <a:solidFill>
                  <a:schemeClr val="bg1"/>
                </a:solidFill>
                <a:latin typeface="Arial"/>
                <a:cs typeface="Arial"/>
                <a:sym typeface="Arial"/>
              </a:rPr>
              <a:t>working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A&amp;M</a:t>
            </a:r>
          </a:p>
        </p:txBody>
      </p:sp>
    </p:spTree>
    <p:extLst>
      <p:ext uri="{BB962C8B-B14F-4D97-AF65-F5344CB8AC3E}">
        <p14:creationId xmlns:p14="http://schemas.microsoft.com/office/powerpoint/2010/main" val="214483889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5D83A-9DB7-854A-B4D9-335582AF950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81AC92ED-5FAB-54E4-7FB1-80BDE1E177C3}"/>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Przykładowy Model Wskaźników Efektywnościowych dla branży usług</a:t>
            </a:r>
          </a:p>
        </p:txBody>
      </p:sp>
      <p:grpSp>
        <p:nvGrpSpPr>
          <p:cNvPr id="91" name="Group 90">
            <a:extLst>
              <a:ext uri="{FF2B5EF4-FFF2-40B4-BE49-F238E27FC236}">
                <a16:creationId xmlns:a16="http://schemas.microsoft.com/office/drawing/2014/main" id="{EEBE5763-9A20-DF26-4489-215946ED690A}"/>
              </a:ext>
            </a:extLst>
          </p:cNvPr>
          <p:cNvGrpSpPr/>
          <p:nvPr/>
        </p:nvGrpSpPr>
        <p:grpSpPr>
          <a:xfrm>
            <a:off x="1625415" y="3437391"/>
            <a:ext cx="981765" cy="866137"/>
            <a:chOff x="816763" y="1481452"/>
            <a:chExt cx="981765" cy="866137"/>
          </a:xfrm>
        </p:grpSpPr>
        <p:sp>
          <p:nvSpPr>
            <p:cNvPr id="2" name="Sześciokąt 26">
              <a:extLst>
                <a:ext uri="{FF2B5EF4-FFF2-40B4-BE49-F238E27FC236}">
                  <a16:creationId xmlns:a16="http://schemas.microsoft.com/office/drawing/2014/main" id="{0913C3D4-A7FB-664E-BE3A-8769D49B9CFC}"/>
                </a:ext>
              </a:extLst>
            </p:cNvPr>
            <p:cNvSpPr/>
            <p:nvPr/>
          </p:nvSpPr>
          <p:spPr>
            <a:xfrm>
              <a:off x="816763" y="148145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 name="pole tekstowe 107">
              <a:extLst>
                <a:ext uri="{FF2B5EF4-FFF2-40B4-BE49-F238E27FC236}">
                  <a16:creationId xmlns:a16="http://schemas.microsoft.com/office/drawing/2014/main" id="{558A5E4D-DF8D-E60F-F298-1C3E7D51BA78}"/>
                </a:ext>
              </a:extLst>
            </p:cNvPr>
            <p:cNvSpPr txBox="1"/>
            <p:nvPr/>
          </p:nvSpPr>
          <p:spPr>
            <a:xfrm>
              <a:off x="839677" y="1756408"/>
              <a:ext cx="93447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bg1"/>
                  </a:solidFill>
                  <a:latin typeface="Arial"/>
                  <a:cs typeface="Arial"/>
                  <a:sym typeface="Arial"/>
                </a:rPr>
                <a:t>Reach</a:t>
              </a:r>
            </a:p>
          </p:txBody>
        </p:sp>
      </p:grpSp>
      <p:sp>
        <p:nvSpPr>
          <p:cNvPr id="10" name="pole tekstowe 110">
            <a:extLst>
              <a:ext uri="{FF2B5EF4-FFF2-40B4-BE49-F238E27FC236}">
                <a16:creationId xmlns:a16="http://schemas.microsoft.com/office/drawing/2014/main" id="{526C6461-7359-83D3-97AD-CD7E4D971D7E}"/>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grpSp>
        <p:nvGrpSpPr>
          <p:cNvPr id="90" name="Group 89">
            <a:extLst>
              <a:ext uri="{FF2B5EF4-FFF2-40B4-BE49-F238E27FC236}">
                <a16:creationId xmlns:a16="http://schemas.microsoft.com/office/drawing/2014/main" id="{B16ED781-B092-B608-0A20-81453A540A10}"/>
              </a:ext>
            </a:extLst>
          </p:cNvPr>
          <p:cNvGrpSpPr/>
          <p:nvPr/>
        </p:nvGrpSpPr>
        <p:grpSpPr>
          <a:xfrm>
            <a:off x="2394207" y="3046877"/>
            <a:ext cx="1093763" cy="866137"/>
            <a:chOff x="1578412" y="1900184"/>
            <a:chExt cx="1093763" cy="866137"/>
          </a:xfrm>
        </p:grpSpPr>
        <p:sp>
          <p:nvSpPr>
            <p:cNvPr id="37" name="Sześciokąt 26">
              <a:extLst>
                <a:ext uri="{FF2B5EF4-FFF2-40B4-BE49-F238E27FC236}">
                  <a16:creationId xmlns:a16="http://schemas.microsoft.com/office/drawing/2014/main" id="{B4B81104-9B1A-DB1B-B4EE-C3857C788C94}"/>
                </a:ext>
              </a:extLst>
            </p:cNvPr>
            <p:cNvSpPr/>
            <p:nvPr/>
          </p:nvSpPr>
          <p:spPr>
            <a:xfrm>
              <a:off x="1652745" y="1900184"/>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9" name="pole tekstowe 107">
              <a:extLst>
                <a:ext uri="{FF2B5EF4-FFF2-40B4-BE49-F238E27FC236}">
                  <a16:creationId xmlns:a16="http://schemas.microsoft.com/office/drawing/2014/main" id="{8B698EB9-F825-16C3-A28A-503ABAE36FCB}"/>
                </a:ext>
              </a:extLst>
            </p:cNvPr>
            <p:cNvSpPr txBox="1"/>
            <p:nvPr/>
          </p:nvSpPr>
          <p:spPr>
            <a:xfrm>
              <a:off x="1578412" y="2027708"/>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err="1">
                  <a:solidFill>
                    <a:schemeClr val="bg1"/>
                  </a:solidFill>
                  <a:latin typeface="Arial"/>
                  <a:cs typeface="Arial"/>
                  <a:sym typeface="Arial"/>
                </a:rPr>
                <a:t>Average</a:t>
              </a: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err="1">
                  <a:solidFill>
                    <a:schemeClr val="bg1"/>
                  </a:solidFill>
                  <a:latin typeface="Arial"/>
                  <a:cs typeface="Arial"/>
                  <a:sym typeface="Arial"/>
                </a:rPr>
                <a:t>communication</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frequency</a:t>
              </a:r>
              <a:endParaRPr lang="pl-PL" sz="1100" dirty="0">
                <a:solidFill>
                  <a:schemeClr val="bg1"/>
                </a:solidFill>
                <a:latin typeface="Arial"/>
                <a:cs typeface="Arial"/>
                <a:sym typeface="Arial"/>
              </a:endParaRPr>
            </a:p>
          </p:txBody>
        </p:sp>
      </p:grpSp>
      <p:sp>
        <p:nvSpPr>
          <p:cNvPr id="16" name="Sześciokąt 26">
            <a:extLst>
              <a:ext uri="{FF2B5EF4-FFF2-40B4-BE49-F238E27FC236}">
                <a16:creationId xmlns:a16="http://schemas.microsoft.com/office/drawing/2014/main" id="{C96D2EF3-48B9-D4B9-CC34-62213464C177}"/>
              </a:ext>
            </a:extLst>
          </p:cNvPr>
          <p:cNvSpPr/>
          <p:nvPr/>
        </p:nvSpPr>
        <p:spPr>
          <a:xfrm>
            <a:off x="816735" y="2973481"/>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grpSp>
        <p:nvGrpSpPr>
          <p:cNvPr id="19" name="Group 18">
            <a:extLst>
              <a:ext uri="{FF2B5EF4-FFF2-40B4-BE49-F238E27FC236}">
                <a16:creationId xmlns:a16="http://schemas.microsoft.com/office/drawing/2014/main" id="{003A9A00-C13F-2F0E-797C-2A9B49A03CB9}"/>
              </a:ext>
            </a:extLst>
          </p:cNvPr>
          <p:cNvGrpSpPr/>
          <p:nvPr/>
        </p:nvGrpSpPr>
        <p:grpSpPr>
          <a:xfrm>
            <a:off x="757529" y="3884194"/>
            <a:ext cx="1093763" cy="866137"/>
            <a:chOff x="-43822" y="1909062"/>
            <a:chExt cx="1093763" cy="866137"/>
          </a:xfrm>
        </p:grpSpPr>
        <p:sp>
          <p:nvSpPr>
            <p:cNvPr id="20" name="Sześciokąt 26">
              <a:extLst>
                <a:ext uri="{FF2B5EF4-FFF2-40B4-BE49-F238E27FC236}">
                  <a16:creationId xmlns:a16="http://schemas.microsoft.com/office/drawing/2014/main" id="{54137395-77E6-DFFF-BF59-CE94838D269C}"/>
                </a:ext>
              </a:extLst>
            </p:cNvPr>
            <p:cNvSpPr/>
            <p:nvPr/>
          </p:nvSpPr>
          <p:spPr>
            <a:xfrm>
              <a:off x="19253" y="190906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1" name="pole tekstowe 107">
              <a:extLst>
                <a:ext uri="{FF2B5EF4-FFF2-40B4-BE49-F238E27FC236}">
                  <a16:creationId xmlns:a16="http://schemas.microsoft.com/office/drawing/2014/main" id="{CC0413DB-9F11-0419-A607-D5F32933345B}"/>
                </a:ext>
              </a:extLst>
            </p:cNvPr>
            <p:cNvSpPr txBox="1"/>
            <p:nvPr/>
          </p:nvSpPr>
          <p:spPr>
            <a:xfrm>
              <a:off x="-43822" y="1917896"/>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a:solidFill>
                    <a:schemeClr val="bg1"/>
                  </a:solidFill>
                  <a:latin typeface="Arial"/>
                  <a:cs typeface="Arial"/>
                  <a:sym typeface="Arial"/>
                </a:rPr>
                <a:t>SOS/</a:t>
              </a:r>
            </a:p>
            <a:p>
              <a:pPr algn="ctr">
                <a:defRPr/>
              </a:pPr>
              <a:r>
                <a:rPr lang="pl-PL" sz="1100" dirty="0">
                  <a:solidFill>
                    <a:schemeClr val="bg1"/>
                  </a:solidFill>
                  <a:latin typeface="Arial"/>
                  <a:cs typeface="Arial"/>
                  <a:sym typeface="Arial"/>
                </a:rPr>
                <a:t>SOV</a:t>
              </a:r>
            </a:p>
          </p:txBody>
        </p:sp>
      </p:grpSp>
      <p:sp>
        <p:nvSpPr>
          <p:cNvPr id="24" name="Sześciokąt 26">
            <a:extLst>
              <a:ext uri="{FF2B5EF4-FFF2-40B4-BE49-F238E27FC236}">
                <a16:creationId xmlns:a16="http://schemas.microsoft.com/office/drawing/2014/main" id="{F5498E5F-69C8-246D-51A2-E9C58761D1E7}"/>
              </a:ext>
            </a:extLst>
          </p:cNvPr>
          <p:cNvSpPr/>
          <p:nvPr/>
        </p:nvSpPr>
        <p:spPr>
          <a:xfrm>
            <a:off x="1674836" y="251693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5" name="pole tekstowe 107">
            <a:extLst>
              <a:ext uri="{FF2B5EF4-FFF2-40B4-BE49-F238E27FC236}">
                <a16:creationId xmlns:a16="http://schemas.microsoft.com/office/drawing/2014/main" id="{325882D9-4514-F699-701A-D350C47EEB2F}"/>
              </a:ext>
            </a:extLst>
          </p:cNvPr>
          <p:cNvSpPr txBox="1"/>
          <p:nvPr/>
        </p:nvSpPr>
        <p:spPr>
          <a:xfrm>
            <a:off x="1573472" y="2398093"/>
            <a:ext cx="1093763"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Mktg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Comm</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Long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Short</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Effects</a:t>
            </a:r>
            <a:endParaRPr kumimoji="0" lang="pl-PL" sz="1100" b="0" i="0" u="none" strike="noStrike" kern="1200" cap="none" spc="0" normalizeH="0" baseline="0" noProof="0" dirty="0">
              <a:ln>
                <a:noFill/>
              </a:ln>
              <a:solidFill>
                <a:schemeClr val="bg1"/>
              </a:solidFill>
              <a:effectLst/>
              <a:uLnTx/>
              <a:uFillTx/>
              <a:latin typeface="Arial"/>
              <a:ea typeface="+mn-ea"/>
              <a:cs typeface="Arial"/>
              <a:sym typeface="Arial"/>
            </a:endParaRPr>
          </a:p>
        </p:txBody>
      </p:sp>
      <p:sp>
        <p:nvSpPr>
          <p:cNvPr id="45" name="pole tekstowe 180">
            <a:extLst>
              <a:ext uri="{FF2B5EF4-FFF2-40B4-BE49-F238E27FC236}">
                <a16:creationId xmlns:a16="http://schemas.microsoft.com/office/drawing/2014/main" id="{606ECB82-C1AB-6AE0-7BE7-D67520E9EE95}"/>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49" name="Sześciokąt 58">
            <a:extLst>
              <a:ext uri="{FF2B5EF4-FFF2-40B4-BE49-F238E27FC236}">
                <a16:creationId xmlns:a16="http://schemas.microsoft.com/office/drawing/2014/main" id="{6ACFF8FE-B270-80F1-A525-AEDA323A2647}"/>
              </a:ext>
            </a:extLst>
          </p:cNvPr>
          <p:cNvSpPr/>
          <p:nvPr/>
        </p:nvSpPr>
        <p:spPr>
          <a:xfrm>
            <a:off x="8286683" y="370775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ześciokąt 60">
            <a:extLst>
              <a:ext uri="{FF2B5EF4-FFF2-40B4-BE49-F238E27FC236}">
                <a16:creationId xmlns:a16="http://schemas.microsoft.com/office/drawing/2014/main" id="{96BE427D-968E-5E9B-5718-A2E28BC3F9B7}"/>
              </a:ext>
            </a:extLst>
          </p:cNvPr>
          <p:cNvSpPr/>
          <p:nvPr/>
        </p:nvSpPr>
        <p:spPr>
          <a:xfrm>
            <a:off x="8283663" y="451114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Sześciokąt 63">
            <a:extLst>
              <a:ext uri="{FF2B5EF4-FFF2-40B4-BE49-F238E27FC236}">
                <a16:creationId xmlns:a16="http://schemas.microsoft.com/office/drawing/2014/main" id="{28AC2117-155F-BA7C-F466-709325EEA36E}"/>
              </a:ext>
            </a:extLst>
          </p:cNvPr>
          <p:cNvSpPr/>
          <p:nvPr/>
        </p:nvSpPr>
        <p:spPr>
          <a:xfrm>
            <a:off x="8995727" y="410268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2" name="Sześciokąt 64">
            <a:extLst>
              <a:ext uri="{FF2B5EF4-FFF2-40B4-BE49-F238E27FC236}">
                <a16:creationId xmlns:a16="http://schemas.microsoft.com/office/drawing/2014/main" id="{408AF9A9-26DC-0418-9E3F-976F94770652}"/>
              </a:ext>
            </a:extLst>
          </p:cNvPr>
          <p:cNvSpPr/>
          <p:nvPr/>
        </p:nvSpPr>
        <p:spPr>
          <a:xfrm>
            <a:off x="8995726" y="488173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Sześciokąt 65">
            <a:extLst>
              <a:ext uri="{FF2B5EF4-FFF2-40B4-BE49-F238E27FC236}">
                <a16:creationId xmlns:a16="http://schemas.microsoft.com/office/drawing/2014/main" id="{FDC75E9D-DC72-83A9-A319-378410A1704D}"/>
              </a:ext>
            </a:extLst>
          </p:cNvPr>
          <p:cNvSpPr/>
          <p:nvPr/>
        </p:nvSpPr>
        <p:spPr>
          <a:xfrm>
            <a:off x="8288798" y="529250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4" name="Sześciokąt 76">
            <a:extLst>
              <a:ext uri="{FF2B5EF4-FFF2-40B4-BE49-F238E27FC236}">
                <a16:creationId xmlns:a16="http://schemas.microsoft.com/office/drawing/2014/main" id="{21FE4EA7-C2FB-39E1-099A-3E8896A72313}"/>
              </a:ext>
            </a:extLst>
          </p:cNvPr>
          <p:cNvSpPr/>
          <p:nvPr/>
        </p:nvSpPr>
        <p:spPr>
          <a:xfrm>
            <a:off x="10417393" y="4890652"/>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Sześciokąt 80">
            <a:extLst>
              <a:ext uri="{FF2B5EF4-FFF2-40B4-BE49-F238E27FC236}">
                <a16:creationId xmlns:a16="http://schemas.microsoft.com/office/drawing/2014/main" id="{DFCC750C-FD9F-6A63-DAB0-79620240FFAB}"/>
              </a:ext>
            </a:extLst>
          </p:cNvPr>
          <p:cNvSpPr/>
          <p:nvPr/>
        </p:nvSpPr>
        <p:spPr>
          <a:xfrm>
            <a:off x="8996275" y="332268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6" name="Sześciokąt 81">
            <a:extLst>
              <a:ext uri="{FF2B5EF4-FFF2-40B4-BE49-F238E27FC236}">
                <a16:creationId xmlns:a16="http://schemas.microsoft.com/office/drawing/2014/main" id="{C7FBA6C5-470F-EF7E-1A44-48378709001C}"/>
              </a:ext>
            </a:extLst>
          </p:cNvPr>
          <p:cNvSpPr/>
          <p:nvPr/>
        </p:nvSpPr>
        <p:spPr>
          <a:xfrm>
            <a:off x="9706516" y="371695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57" name="Sześciokąt 84">
            <a:extLst>
              <a:ext uri="{FF2B5EF4-FFF2-40B4-BE49-F238E27FC236}">
                <a16:creationId xmlns:a16="http://schemas.microsoft.com/office/drawing/2014/main" id="{3E8AAA41-1347-31DA-53B5-A0CB02184772}"/>
              </a:ext>
            </a:extLst>
          </p:cNvPr>
          <p:cNvSpPr/>
          <p:nvPr/>
        </p:nvSpPr>
        <p:spPr>
          <a:xfrm>
            <a:off x="10437014" y="4130275"/>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8" name="pole tekstowe 148">
            <a:extLst>
              <a:ext uri="{FF2B5EF4-FFF2-40B4-BE49-F238E27FC236}">
                <a16:creationId xmlns:a16="http://schemas.microsoft.com/office/drawing/2014/main" id="{672CFA40-8CDC-C6C3-7C17-7610D362497B}"/>
              </a:ext>
            </a:extLst>
          </p:cNvPr>
          <p:cNvSpPr txBox="1"/>
          <p:nvPr/>
        </p:nvSpPr>
        <p:spPr>
          <a:xfrm>
            <a:off x="8340674" y="383397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Net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Contribution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59" name="pole tekstowe 150">
            <a:extLst>
              <a:ext uri="{FF2B5EF4-FFF2-40B4-BE49-F238E27FC236}">
                <a16:creationId xmlns:a16="http://schemas.microsoft.com/office/drawing/2014/main" id="{B64DC41C-6B85-C4E5-643F-C3E953F2D7F6}"/>
              </a:ext>
            </a:extLst>
          </p:cNvPr>
          <p:cNvSpPr txBox="1"/>
          <p:nvPr/>
        </p:nvSpPr>
        <p:spPr>
          <a:xfrm>
            <a:off x="8974243" y="3496152"/>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Sales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margin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cs typeface="Arial"/>
                <a:sym typeface="Arial"/>
              </a:rPr>
              <a:t>P</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0" name="pole tekstowe 153">
            <a:extLst>
              <a:ext uri="{FF2B5EF4-FFF2-40B4-BE49-F238E27FC236}">
                <a16:creationId xmlns:a16="http://schemas.microsoft.com/office/drawing/2014/main" id="{403A61F3-FC33-7FE7-D7DC-72D844289D2D}"/>
              </a:ext>
            </a:extLst>
          </p:cNvPr>
          <p:cNvSpPr txBox="1"/>
          <p:nvPr/>
        </p:nvSpPr>
        <p:spPr>
          <a:xfrm>
            <a:off x="9012182" y="4177146"/>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development</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elasticity</a:t>
            </a:r>
            <a:r>
              <a:rPr kumimoji="0" lang="pl-PL" sz="800" b="1" i="0" u="none" strike="noStrike" kern="0" cap="none" spc="0" normalizeH="0" baseline="0" noProof="0" dirty="0">
                <a:ln>
                  <a:noFill/>
                </a:ln>
                <a:solidFill>
                  <a:srgbClr val="FFFFFF"/>
                </a:solidFill>
                <a:effectLst/>
                <a:uLnTx/>
                <a:uFillTx/>
                <a:latin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1" name="pole tekstowe 156">
            <a:extLst>
              <a:ext uri="{FF2B5EF4-FFF2-40B4-BE49-F238E27FC236}">
                <a16:creationId xmlns:a16="http://schemas.microsoft.com/office/drawing/2014/main" id="{86FD6E3E-84D1-53C2-DACA-442209592064}"/>
              </a:ext>
            </a:extLst>
          </p:cNvPr>
          <p:cNvSpPr txBox="1"/>
          <p:nvPr/>
        </p:nvSpPr>
        <p:spPr>
          <a:xfrm>
            <a:off x="8283663" y="4719131"/>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Market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share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value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volume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2" name="pole tekstowe 157">
            <a:extLst>
              <a:ext uri="{FF2B5EF4-FFF2-40B4-BE49-F238E27FC236}">
                <a16:creationId xmlns:a16="http://schemas.microsoft.com/office/drawing/2014/main" id="{C1FA0234-03DC-3635-0BAD-30A878C38415}"/>
              </a:ext>
            </a:extLst>
          </p:cNvPr>
          <p:cNvSpPr txBox="1"/>
          <p:nvPr/>
        </p:nvSpPr>
        <p:spPr>
          <a:xfrm>
            <a:off x="9019453" y="5057279"/>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Brand </a:t>
            </a: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Penetration</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3" name="pole tekstowe 158">
            <a:extLst>
              <a:ext uri="{FF2B5EF4-FFF2-40B4-BE49-F238E27FC236}">
                <a16:creationId xmlns:a16="http://schemas.microsoft.com/office/drawing/2014/main" id="{BA99A39D-C78F-8B60-ADBA-0F2877718B13}"/>
              </a:ext>
            </a:extLst>
          </p:cNvPr>
          <p:cNvSpPr txBox="1"/>
          <p:nvPr/>
        </p:nvSpPr>
        <p:spPr>
          <a:xfrm>
            <a:off x="9704870" y="4657203"/>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Sprzedaż </a:t>
            </a:r>
            <a:r>
              <a:rPr kumimoji="0" lang="pl-PL" sz="800" b="0" i="0" u="none" strike="noStrike" kern="1200" cap="none" spc="0" normalizeH="0" baseline="0" noProof="0" dirty="0" err="1">
                <a:ln>
                  <a:noFill/>
                </a:ln>
                <a:solidFill>
                  <a:prstClr val="white"/>
                </a:solidFill>
                <a:effectLst/>
                <a:uLnTx/>
                <a:uFillTx/>
                <a:latin typeface="Arial"/>
                <a:ea typeface="+mn-ea"/>
                <a:cs typeface="Arial"/>
                <a:sym typeface="Arial"/>
              </a:rPr>
              <a:t>inkremental</a:t>
            </a: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na</a:t>
            </a:r>
          </a:p>
        </p:txBody>
      </p:sp>
      <p:sp>
        <p:nvSpPr>
          <p:cNvPr id="64" name="pole tekstowe 160">
            <a:extLst>
              <a:ext uri="{FF2B5EF4-FFF2-40B4-BE49-F238E27FC236}">
                <a16:creationId xmlns:a16="http://schemas.microsoft.com/office/drawing/2014/main" id="{495A07F4-1E56-508B-EAE7-1E9BEE7F86FE}"/>
              </a:ext>
            </a:extLst>
          </p:cNvPr>
          <p:cNvSpPr txBox="1"/>
          <p:nvPr/>
        </p:nvSpPr>
        <p:spPr>
          <a:xfrm>
            <a:off x="8297769" y="5363539"/>
            <a:ext cx="8666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CLV</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5" name="pole tekstowe 175">
            <a:extLst>
              <a:ext uri="{FF2B5EF4-FFF2-40B4-BE49-F238E27FC236}">
                <a16:creationId xmlns:a16="http://schemas.microsoft.com/office/drawing/2014/main" id="{4E94B38B-5C4A-E0A6-88C3-A0DD0A341448}"/>
              </a:ext>
            </a:extLst>
          </p:cNvPr>
          <p:cNvSpPr txBox="1"/>
          <p:nvPr/>
        </p:nvSpPr>
        <p:spPr>
          <a:xfrm>
            <a:off x="10436871" y="426114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Customer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Satisfaction</a:t>
            </a:r>
            <a:endParaRPr kumimoji="0" lang="pl-PL"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66" name="pole tekstowe 177">
            <a:extLst>
              <a:ext uri="{FF2B5EF4-FFF2-40B4-BE49-F238E27FC236}">
                <a16:creationId xmlns:a16="http://schemas.microsoft.com/office/drawing/2014/main" id="{2CD65706-B152-4239-1A93-D283C9D3E228}"/>
              </a:ext>
            </a:extLst>
          </p:cNvPr>
          <p:cNvSpPr txBox="1"/>
          <p:nvPr/>
        </p:nvSpPr>
        <p:spPr>
          <a:xfrm>
            <a:off x="10432562" y="5087063"/>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Recomme-dation</a:t>
            </a: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 (NPS)</a:t>
            </a:r>
          </a:p>
        </p:txBody>
      </p:sp>
      <p:sp>
        <p:nvSpPr>
          <p:cNvPr id="67" name="pole tekstowe 180">
            <a:extLst>
              <a:ext uri="{FF2B5EF4-FFF2-40B4-BE49-F238E27FC236}">
                <a16:creationId xmlns:a16="http://schemas.microsoft.com/office/drawing/2014/main" id="{AE7C1CA7-F2C2-D972-A57D-A6CD7C1463F4}"/>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8" name="pole tekstowe 1">
            <a:extLst>
              <a:ext uri="{FF2B5EF4-FFF2-40B4-BE49-F238E27FC236}">
                <a16:creationId xmlns:a16="http://schemas.microsoft.com/office/drawing/2014/main" id="{3921FD5B-C1A0-F852-262F-99518DDF515F}"/>
              </a:ext>
            </a:extLst>
          </p:cNvPr>
          <p:cNvSpPr txBox="1"/>
          <p:nvPr/>
        </p:nvSpPr>
        <p:spPr>
          <a:xfrm>
            <a:off x="9680484" y="3839000"/>
            <a:ext cx="87068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Number</a:t>
            </a:r>
            <a:r>
              <a:rPr kumimoji="0" lang="pl-PL" sz="800" b="1" i="0" u="none" strike="noStrike" kern="0" cap="none" spc="0" normalizeH="0" baseline="0" noProof="0" dirty="0">
                <a:ln>
                  <a:noFill/>
                </a:ln>
                <a:solidFill>
                  <a:srgbClr val="FFFFFF"/>
                </a:solidFill>
                <a:effectLst/>
                <a:uLnTx/>
                <a:uFillTx/>
                <a:latin typeface="Arial"/>
                <a:cs typeface="Arial"/>
                <a:sym typeface="Arial"/>
              </a:rPr>
              <a:t> of </a:t>
            </a:r>
            <a:r>
              <a:rPr kumimoji="0" lang="pl-PL" sz="800" b="1" i="0" u="none" strike="noStrike" kern="0" cap="none" spc="0" normalizeH="0" baseline="0" noProof="0" dirty="0" err="1">
                <a:ln>
                  <a:noFill/>
                </a:ln>
                <a:solidFill>
                  <a:srgbClr val="FFFFFF"/>
                </a:solidFill>
                <a:effectLst/>
                <a:uLnTx/>
                <a:uFillTx/>
                <a:latin typeface="Arial"/>
                <a:cs typeface="Arial"/>
                <a:sym typeface="Arial"/>
              </a:rPr>
              <a:t>customers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dynamiics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p>
        </p:txBody>
      </p:sp>
      <p:sp>
        <p:nvSpPr>
          <p:cNvPr id="69" name="Sześciokąt 5">
            <a:extLst>
              <a:ext uri="{FF2B5EF4-FFF2-40B4-BE49-F238E27FC236}">
                <a16:creationId xmlns:a16="http://schemas.microsoft.com/office/drawing/2014/main" id="{E8E18C28-8C4E-B5B3-7E92-D04017561E7C}"/>
              </a:ext>
            </a:extLst>
          </p:cNvPr>
          <p:cNvSpPr/>
          <p:nvPr/>
        </p:nvSpPr>
        <p:spPr>
          <a:xfrm>
            <a:off x="9700175" y="449931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70" name="pole tekstowe 6">
            <a:extLst>
              <a:ext uri="{FF2B5EF4-FFF2-40B4-BE49-F238E27FC236}">
                <a16:creationId xmlns:a16="http://schemas.microsoft.com/office/drawing/2014/main" id="{37CDC7B6-259A-2FDB-069A-3C8F350943C9}"/>
              </a:ext>
            </a:extLst>
          </p:cNvPr>
          <p:cNvSpPr txBox="1"/>
          <p:nvPr/>
        </p:nvSpPr>
        <p:spPr>
          <a:xfrm>
            <a:off x="9686638" y="4599898"/>
            <a:ext cx="87068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R</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epurchase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frequency</a:t>
            </a:r>
            <a:endParaRPr kumimoji="0" lang="pl-PL" sz="800" b="1" i="0" u="none" strike="noStrike" kern="0" cap="none" spc="0" normalizeH="0" baseline="0" noProof="0" dirty="0">
              <a:ln>
                <a:noFill/>
              </a:ln>
              <a:solidFill>
                <a:srgbClr val="FFFFFF"/>
              </a:solidFill>
              <a:effectLst/>
              <a:uLnTx/>
              <a:uFillTx/>
              <a:latin typeface="Arial"/>
              <a:cs typeface="Arial"/>
              <a:sym typeface="Arial"/>
            </a:endParaRPr>
          </a:p>
        </p:txBody>
      </p:sp>
      <p:sp>
        <p:nvSpPr>
          <p:cNvPr id="3" name="Sześciokąt 26">
            <a:extLst>
              <a:ext uri="{FF2B5EF4-FFF2-40B4-BE49-F238E27FC236}">
                <a16:creationId xmlns:a16="http://schemas.microsoft.com/office/drawing/2014/main" id="{C1001F50-A4FA-C789-5F42-5EE7F92EE3E2}"/>
              </a:ext>
            </a:extLst>
          </p:cNvPr>
          <p:cNvSpPr/>
          <p:nvPr/>
        </p:nvSpPr>
        <p:spPr>
          <a:xfrm>
            <a:off x="1616255" y="4388169"/>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5" name="pole tekstowe 107">
            <a:extLst>
              <a:ext uri="{FF2B5EF4-FFF2-40B4-BE49-F238E27FC236}">
                <a16:creationId xmlns:a16="http://schemas.microsoft.com/office/drawing/2014/main" id="{A33F6BC4-1DAE-739C-4690-7CBB14455FDC}"/>
              </a:ext>
            </a:extLst>
          </p:cNvPr>
          <p:cNvSpPr txBox="1"/>
          <p:nvPr/>
        </p:nvSpPr>
        <p:spPr>
          <a:xfrm>
            <a:off x="1560256" y="4675539"/>
            <a:ext cx="1093763" cy="261610"/>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Price</a:t>
            </a:r>
            <a:r>
              <a:rPr lang="pl-PL" sz="1100" dirty="0">
                <a:solidFill>
                  <a:schemeClr val="bg1"/>
                </a:solidFill>
                <a:latin typeface="Arial"/>
                <a:cs typeface="Arial"/>
                <a:sym typeface="Arial"/>
              </a:rPr>
              <a:t> index</a:t>
            </a:r>
          </a:p>
        </p:txBody>
      </p:sp>
      <p:sp>
        <p:nvSpPr>
          <p:cNvPr id="28" name="Sześciokąt 26">
            <a:extLst>
              <a:ext uri="{FF2B5EF4-FFF2-40B4-BE49-F238E27FC236}">
                <a16:creationId xmlns:a16="http://schemas.microsoft.com/office/drawing/2014/main" id="{1E2D52A1-EE8E-2BFC-CC55-312B1A4C47F5}"/>
              </a:ext>
            </a:extLst>
          </p:cNvPr>
          <p:cNvSpPr/>
          <p:nvPr/>
        </p:nvSpPr>
        <p:spPr>
          <a:xfrm>
            <a:off x="3298164" y="2649237"/>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Liking</a:t>
            </a:r>
            <a:endParaRPr lang="pl-PL" sz="1100" dirty="0">
              <a:solidFill>
                <a:schemeClr val="bg1"/>
              </a:solidFill>
              <a:latin typeface="Arial"/>
              <a:cs typeface="Arial"/>
              <a:sym typeface="Arial"/>
            </a:endParaRPr>
          </a:p>
        </p:txBody>
      </p:sp>
      <p:sp>
        <p:nvSpPr>
          <p:cNvPr id="29" name="Sześciokąt 26">
            <a:extLst>
              <a:ext uri="{FF2B5EF4-FFF2-40B4-BE49-F238E27FC236}">
                <a16:creationId xmlns:a16="http://schemas.microsoft.com/office/drawing/2014/main" id="{230011AB-4A1B-9312-AC89-0AEFAEAECD79}"/>
              </a:ext>
            </a:extLst>
          </p:cNvPr>
          <p:cNvSpPr/>
          <p:nvPr/>
        </p:nvSpPr>
        <p:spPr>
          <a:xfrm>
            <a:off x="4992951" y="2678660"/>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Ad </a:t>
            </a:r>
            <a:r>
              <a:rPr lang="pl-PL" sz="1100" dirty="0" err="1">
                <a:solidFill>
                  <a:schemeClr val="bg1"/>
                </a:solidFill>
                <a:latin typeface="Arial"/>
                <a:cs typeface="Arial"/>
                <a:sym typeface="Arial"/>
              </a:rPr>
              <a:t>Recall</a:t>
            </a:r>
            <a:endParaRPr lang="pl-PL" sz="1100" dirty="0">
              <a:solidFill>
                <a:schemeClr val="bg1"/>
              </a:solidFill>
              <a:latin typeface="Arial"/>
              <a:cs typeface="Arial"/>
              <a:sym typeface="Arial"/>
            </a:endParaRPr>
          </a:p>
        </p:txBody>
      </p:sp>
      <p:sp>
        <p:nvSpPr>
          <p:cNvPr id="30" name="Sześciokąt 26">
            <a:extLst>
              <a:ext uri="{FF2B5EF4-FFF2-40B4-BE49-F238E27FC236}">
                <a16:creationId xmlns:a16="http://schemas.microsoft.com/office/drawing/2014/main" id="{5E1B830C-EF90-5930-E537-610DEC7B368D}"/>
              </a:ext>
            </a:extLst>
          </p:cNvPr>
          <p:cNvSpPr/>
          <p:nvPr/>
        </p:nvSpPr>
        <p:spPr>
          <a:xfrm>
            <a:off x="4126748" y="3140463"/>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Distincti-veness</a:t>
            </a:r>
            <a:endParaRPr lang="pl-PL" sz="1100" dirty="0">
              <a:solidFill>
                <a:schemeClr val="bg1"/>
              </a:solidFill>
              <a:latin typeface="Arial"/>
              <a:cs typeface="Arial"/>
              <a:sym typeface="Arial"/>
            </a:endParaRPr>
          </a:p>
        </p:txBody>
      </p:sp>
      <p:sp>
        <p:nvSpPr>
          <p:cNvPr id="31" name="Sześciokąt 26">
            <a:extLst>
              <a:ext uri="{FF2B5EF4-FFF2-40B4-BE49-F238E27FC236}">
                <a16:creationId xmlns:a16="http://schemas.microsoft.com/office/drawing/2014/main" id="{82FC6E9F-7F55-FDFC-68FE-5C473B80C999}"/>
              </a:ext>
            </a:extLst>
          </p:cNvPr>
          <p:cNvSpPr/>
          <p:nvPr/>
        </p:nvSpPr>
        <p:spPr>
          <a:xfrm>
            <a:off x="3284848" y="3576949"/>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Continu-ity</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WoA</a:t>
            </a:r>
            <a:r>
              <a:rPr lang="pl-PL" sz="1100" dirty="0">
                <a:solidFill>
                  <a:schemeClr val="bg1"/>
                </a:solidFill>
                <a:latin typeface="Arial"/>
                <a:cs typeface="Arial"/>
                <a:sym typeface="Arial"/>
              </a:rPr>
              <a:t>]</a:t>
            </a:r>
          </a:p>
        </p:txBody>
      </p:sp>
      <p:sp>
        <p:nvSpPr>
          <p:cNvPr id="14" name="Sześciokąt 26">
            <a:extLst>
              <a:ext uri="{FF2B5EF4-FFF2-40B4-BE49-F238E27FC236}">
                <a16:creationId xmlns:a16="http://schemas.microsoft.com/office/drawing/2014/main" id="{39077D55-D711-37B0-D84E-59488BB94FCC}"/>
              </a:ext>
            </a:extLst>
          </p:cNvPr>
          <p:cNvSpPr/>
          <p:nvPr/>
        </p:nvSpPr>
        <p:spPr>
          <a:xfrm>
            <a:off x="5816714" y="3172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Consideration</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18" name="Sześciokąt 26">
            <a:extLst>
              <a:ext uri="{FF2B5EF4-FFF2-40B4-BE49-F238E27FC236}">
                <a16:creationId xmlns:a16="http://schemas.microsoft.com/office/drawing/2014/main" id="{D0666D73-8232-BC71-9134-D49900E99E6E}"/>
              </a:ext>
            </a:extLst>
          </p:cNvPr>
          <p:cNvSpPr/>
          <p:nvPr/>
        </p:nvSpPr>
        <p:spPr>
          <a:xfrm>
            <a:off x="6613913" y="2746714"/>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Awareness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2" name="Sześciokąt 26">
            <a:extLst>
              <a:ext uri="{FF2B5EF4-FFF2-40B4-BE49-F238E27FC236}">
                <a16:creationId xmlns:a16="http://schemas.microsoft.com/office/drawing/2014/main" id="{5ED96AA8-CDF4-F2DE-B8CE-9819BAC69E70}"/>
              </a:ext>
            </a:extLst>
          </p:cNvPr>
          <p:cNvSpPr/>
          <p:nvPr/>
        </p:nvSpPr>
        <p:spPr>
          <a:xfrm>
            <a:off x="7411111" y="3206358"/>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Preference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3" name="Sześciokąt 26">
            <a:extLst>
              <a:ext uri="{FF2B5EF4-FFF2-40B4-BE49-F238E27FC236}">
                <a16:creationId xmlns:a16="http://schemas.microsoft.com/office/drawing/2014/main" id="{A181A258-92F1-067D-AFB6-1C348B39F487}"/>
              </a:ext>
            </a:extLst>
          </p:cNvPr>
          <p:cNvSpPr/>
          <p:nvPr/>
        </p:nvSpPr>
        <p:spPr>
          <a:xfrm>
            <a:off x="6605000" y="363941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linking</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6" name="Sześciokąt 26">
            <a:extLst>
              <a:ext uri="{FF2B5EF4-FFF2-40B4-BE49-F238E27FC236}">
                <a16:creationId xmlns:a16="http://schemas.microsoft.com/office/drawing/2014/main" id="{DDB21408-E133-238C-D5F8-A672FA11BBA0}"/>
              </a:ext>
            </a:extLst>
          </p:cNvPr>
          <p:cNvSpPr/>
          <p:nvPr/>
        </p:nvSpPr>
        <p:spPr>
          <a:xfrm>
            <a:off x="5776416" y="407616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Credibility</a:t>
            </a:r>
            <a:r>
              <a:rPr lang="pl-PL" sz="1100" kern="0" dirty="0">
                <a:solidFill>
                  <a:schemeClr val="bg1"/>
                </a:solidFill>
                <a:latin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ea typeface="+mn-ea"/>
                <a:cs typeface="+mn-cs"/>
                <a:sym typeface="Arial"/>
              </a:rPr>
              <a:t>Trust</a:t>
            </a:r>
          </a:p>
        </p:txBody>
      </p:sp>
      <p:sp>
        <p:nvSpPr>
          <p:cNvPr id="27" name="Sześciokąt 26">
            <a:extLst>
              <a:ext uri="{FF2B5EF4-FFF2-40B4-BE49-F238E27FC236}">
                <a16:creationId xmlns:a16="http://schemas.microsoft.com/office/drawing/2014/main" id="{1537580C-6D91-1D2C-7723-07EC5A350CA5}"/>
              </a:ext>
            </a:extLst>
          </p:cNvPr>
          <p:cNvSpPr/>
          <p:nvPr/>
        </p:nvSpPr>
        <p:spPr>
          <a:xfrm>
            <a:off x="7423394" y="4092963"/>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Relevance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2" name="Sześciokąt 31">
            <a:extLst>
              <a:ext uri="{FF2B5EF4-FFF2-40B4-BE49-F238E27FC236}">
                <a16:creationId xmlns:a16="http://schemas.microsoft.com/office/drawing/2014/main" id="{DE851C24-C462-C318-D64B-E7F7397840A5}"/>
              </a:ext>
            </a:extLst>
          </p:cNvPr>
          <p:cNvSpPr/>
          <p:nvPr/>
        </p:nvSpPr>
        <p:spPr>
          <a:xfrm>
            <a:off x="6615832" y="4528766"/>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Purchase</a:t>
            </a:r>
            <a:r>
              <a:rPr lang="pl-PL" sz="1100" kern="0" dirty="0">
                <a:solidFill>
                  <a:schemeClr val="bg1"/>
                </a:solidFill>
                <a:latin typeface="Arial"/>
                <a:sym typeface="Arial"/>
              </a:rPr>
              <a:t> </a:t>
            </a:r>
            <a:r>
              <a:rPr lang="pl-PL" sz="1100" kern="0" dirty="0" err="1">
                <a:solidFill>
                  <a:schemeClr val="bg1"/>
                </a:solidFill>
                <a:latin typeface="Arial"/>
                <a:sym typeface="Arial"/>
              </a:rPr>
              <a:t>intent</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6" name="Sześciokąt 35">
            <a:extLst>
              <a:ext uri="{FF2B5EF4-FFF2-40B4-BE49-F238E27FC236}">
                <a16:creationId xmlns:a16="http://schemas.microsoft.com/office/drawing/2014/main" id="{AC624F4C-06AC-BC57-E0E3-4EC666F5B13D}"/>
              </a:ext>
            </a:extLst>
          </p:cNvPr>
          <p:cNvSpPr/>
          <p:nvPr/>
        </p:nvSpPr>
        <p:spPr>
          <a:xfrm>
            <a:off x="7424960" y="4996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Specific</a:t>
            </a:r>
            <a:r>
              <a:rPr lang="pl-PL" sz="1100" kern="0" dirty="0">
                <a:solidFill>
                  <a:schemeClr val="bg1"/>
                </a:solidFill>
                <a:latin typeface="Arial"/>
                <a:sym typeface="Arial"/>
              </a:rPr>
              <a:t> </a:t>
            </a:r>
            <a:r>
              <a:rPr lang="pl-PL" sz="1100" kern="0" dirty="0" err="1">
                <a:solidFill>
                  <a:schemeClr val="bg1"/>
                </a:solidFill>
                <a:latin typeface="Arial"/>
                <a:sym typeface="Arial"/>
              </a:rPr>
              <a:t>associations</a:t>
            </a:r>
            <a:r>
              <a:rPr lang="pl-PL" sz="1100" kern="0" dirty="0">
                <a:solidFill>
                  <a:schemeClr val="bg1"/>
                </a:solidFill>
                <a:latin typeface="Arial"/>
                <a:sym typeface="Arial"/>
              </a:rPr>
              <a:t>/ </a:t>
            </a:r>
            <a:r>
              <a:rPr lang="pl-PL" sz="1100" kern="0" dirty="0" err="1">
                <a:solidFill>
                  <a:schemeClr val="bg1"/>
                </a:solidFill>
                <a:latin typeface="Arial"/>
                <a:sym typeface="Arial"/>
              </a:rPr>
              <a:t>attributes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8" name="Sześciokąt 26">
            <a:extLst>
              <a:ext uri="{FF2B5EF4-FFF2-40B4-BE49-F238E27FC236}">
                <a16:creationId xmlns:a16="http://schemas.microsoft.com/office/drawing/2014/main" id="{9E109F00-E69D-8ACD-29E0-5F42D59AF972}"/>
              </a:ext>
            </a:extLst>
          </p:cNvPr>
          <p:cNvSpPr/>
          <p:nvPr/>
        </p:nvSpPr>
        <p:spPr>
          <a:xfrm>
            <a:off x="5774418" y="500308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dirty="0" err="1">
                <a:solidFill>
                  <a:schemeClr val="bg1"/>
                </a:solidFill>
                <a:latin typeface="Arial"/>
                <a:cs typeface="Arial"/>
                <a:sym typeface="Arial"/>
              </a:rPr>
              <a:t>Actions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sales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potential</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metrics</a:t>
            </a:r>
            <a:r>
              <a:rPr kumimoji="0" lang="pl-PL" sz="1100" b="0" i="0" u="none" strike="noStrike" kern="0" cap="none" spc="0" normalizeH="0" baseline="0" noProof="0" dirty="0">
                <a:ln>
                  <a:noFill/>
                </a:ln>
                <a:solidFill>
                  <a:srgbClr val="000000"/>
                </a:solidFill>
                <a:effectLst/>
                <a:uLnTx/>
                <a:uFillTx/>
                <a:latin typeface="Arial"/>
                <a:ea typeface="+mn-ea"/>
                <a:cs typeface="+mn-cs"/>
                <a:sym typeface="Arial"/>
              </a:rPr>
              <a:t>) </a:t>
            </a:r>
          </a:p>
        </p:txBody>
      </p:sp>
      <p:sp>
        <p:nvSpPr>
          <p:cNvPr id="39" name="Sześciokąt 26">
            <a:extLst>
              <a:ext uri="{FF2B5EF4-FFF2-40B4-BE49-F238E27FC236}">
                <a16:creationId xmlns:a16="http://schemas.microsoft.com/office/drawing/2014/main" id="{0570184E-B482-47C9-A94E-E326BAFC8F21}"/>
              </a:ext>
            </a:extLst>
          </p:cNvPr>
          <p:cNvSpPr/>
          <p:nvPr/>
        </p:nvSpPr>
        <p:spPr>
          <a:xfrm>
            <a:off x="4129912" y="405169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Engagement on </a:t>
            </a:r>
            <a:r>
              <a:rPr lang="pl-PL" sz="1100" dirty="0" err="1">
                <a:solidFill>
                  <a:schemeClr val="bg1"/>
                </a:solidFill>
                <a:latin typeface="Arial"/>
                <a:cs typeface="Arial"/>
                <a:sym typeface="Arial"/>
              </a:rPr>
              <a:t>site</a:t>
            </a:r>
            <a:r>
              <a:rPr lang="pl-PL" sz="1100" dirty="0">
                <a:solidFill>
                  <a:schemeClr val="bg1"/>
                </a:solidFill>
                <a:latin typeface="Arial"/>
                <a:cs typeface="Arial"/>
                <a:sym typeface="Arial"/>
              </a:rPr>
              <a:t>/ in </a:t>
            </a:r>
            <a:r>
              <a:rPr lang="pl-PL" sz="1100" dirty="0" err="1">
                <a:solidFill>
                  <a:schemeClr val="bg1"/>
                </a:solidFill>
                <a:latin typeface="Arial"/>
                <a:cs typeface="Arial"/>
                <a:sym typeface="Arial"/>
              </a:rPr>
              <a:t>app</a:t>
            </a:r>
            <a:r>
              <a:rPr lang="pl-PL" sz="1100" dirty="0">
                <a:solidFill>
                  <a:schemeClr val="bg1"/>
                </a:solidFill>
                <a:latin typeface="Arial"/>
                <a:cs typeface="Arial"/>
                <a:sym typeface="Arial"/>
              </a:rPr>
              <a:t> </a:t>
            </a:r>
          </a:p>
        </p:txBody>
      </p:sp>
      <p:sp>
        <p:nvSpPr>
          <p:cNvPr id="40" name="Sześciokąt 26">
            <a:extLst>
              <a:ext uri="{FF2B5EF4-FFF2-40B4-BE49-F238E27FC236}">
                <a16:creationId xmlns:a16="http://schemas.microsoft.com/office/drawing/2014/main" id="{CFF353E8-65B5-5B4E-6270-034A96DE535F}"/>
              </a:ext>
            </a:extLst>
          </p:cNvPr>
          <p:cNvSpPr/>
          <p:nvPr/>
        </p:nvSpPr>
        <p:spPr>
          <a:xfrm>
            <a:off x="4966164" y="359480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Performance</a:t>
            </a:r>
          </a:p>
        </p:txBody>
      </p:sp>
      <p:sp>
        <p:nvSpPr>
          <p:cNvPr id="41" name="Sześciokąt 26">
            <a:extLst>
              <a:ext uri="{FF2B5EF4-FFF2-40B4-BE49-F238E27FC236}">
                <a16:creationId xmlns:a16="http://schemas.microsoft.com/office/drawing/2014/main" id="{84E27478-C032-413C-7927-782CDC0AACAB}"/>
              </a:ext>
            </a:extLst>
          </p:cNvPr>
          <p:cNvSpPr/>
          <p:nvPr/>
        </p:nvSpPr>
        <p:spPr>
          <a:xfrm>
            <a:off x="4134571" y="496038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search (SEO, SEM)</a:t>
            </a:r>
            <a:endParaRPr lang="pl-PL" sz="1100" dirty="0">
              <a:solidFill>
                <a:schemeClr val="bg1"/>
              </a:solidFill>
              <a:latin typeface="Arial"/>
              <a:cs typeface="Arial"/>
              <a:sym typeface="Arial"/>
            </a:endParaRPr>
          </a:p>
        </p:txBody>
      </p:sp>
      <p:sp>
        <p:nvSpPr>
          <p:cNvPr id="42" name="Sześciokąt 26">
            <a:extLst>
              <a:ext uri="{FF2B5EF4-FFF2-40B4-BE49-F238E27FC236}">
                <a16:creationId xmlns:a16="http://schemas.microsoft.com/office/drawing/2014/main" id="{350F46CD-D946-8169-1FE1-7F9DC0EBEAB6}"/>
              </a:ext>
            </a:extLst>
          </p:cNvPr>
          <p:cNvSpPr/>
          <p:nvPr/>
        </p:nvSpPr>
        <p:spPr>
          <a:xfrm>
            <a:off x="4954495" y="544139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Cost</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efficiency</a:t>
            </a:r>
            <a:endParaRPr lang="pl-PL" sz="1100" dirty="0">
              <a:solidFill>
                <a:schemeClr val="bg1"/>
              </a:solidFill>
              <a:latin typeface="Arial"/>
              <a:cs typeface="Arial"/>
              <a:sym typeface="Arial"/>
            </a:endParaRPr>
          </a:p>
        </p:txBody>
      </p:sp>
      <p:sp>
        <p:nvSpPr>
          <p:cNvPr id="43" name="Sześciokąt 26">
            <a:extLst>
              <a:ext uri="{FF2B5EF4-FFF2-40B4-BE49-F238E27FC236}">
                <a16:creationId xmlns:a16="http://schemas.microsoft.com/office/drawing/2014/main" id="{56827145-3DBC-3374-6952-BDDA0D7EF11C}"/>
              </a:ext>
            </a:extLst>
          </p:cNvPr>
          <p:cNvSpPr/>
          <p:nvPr/>
        </p:nvSpPr>
        <p:spPr>
          <a:xfrm>
            <a:off x="4946368" y="452686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Digital </a:t>
            </a:r>
            <a:r>
              <a:rPr lang="pl-PL" sz="1100" dirty="0" err="1">
                <a:solidFill>
                  <a:schemeClr val="bg1"/>
                </a:solidFill>
                <a:latin typeface="Arial"/>
                <a:cs typeface="Arial"/>
                <a:sym typeface="Arial"/>
              </a:rPr>
              <a:t>potential</a:t>
            </a:r>
            <a:endParaRPr lang="pl-PL" sz="1100" dirty="0">
              <a:solidFill>
                <a:schemeClr val="bg1"/>
              </a:solidFill>
              <a:latin typeface="Arial"/>
              <a:cs typeface="Arial"/>
              <a:sym typeface="Arial"/>
            </a:endParaRPr>
          </a:p>
        </p:txBody>
      </p:sp>
      <p:sp>
        <p:nvSpPr>
          <p:cNvPr id="47" name="Sześciokąt 26">
            <a:extLst>
              <a:ext uri="{FF2B5EF4-FFF2-40B4-BE49-F238E27FC236}">
                <a16:creationId xmlns:a16="http://schemas.microsoft.com/office/drawing/2014/main" id="{DE519180-FCA0-2721-0306-E5A6B65DD19F}"/>
              </a:ext>
            </a:extLst>
          </p:cNvPr>
          <p:cNvSpPr/>
          <p:nvPr/>
        </p:nvSpPr>
        <p:spPr>
          <a:xfrm>
            <a:off x="3266880" y="4511149"/>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Traffic</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259706FC-FEB1-0725-9283-64E2D817C8F3}"/>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169CA9D3-A441-92BF-D0DC-6878403B0B92}"/>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61C4F298-0368-4F30-45BF-758A8049E4F5}"/>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4E806FAE-8B30-0E51-91C6-4D6D575FFFBB}"/>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425C0186-059D-4849-6F16-EA2ED3AB27A8}"/>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0AAA2AF9-3FA7-4E09-26CB-4FBAD3541BC8}"/>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D4EDA606-B4F8-5F84-43B3-7492182E06ED}"/>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2645264D-9B29-81B5-7668-FA8DEB210544}"/>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2" name="pole tekstowe 107">
            <a:extLst>
              <a:ext uri="{FF2B5EF4-FFF2-40B4-BE49-F238E27FC236}">
                <a16:creationId xmlns:a16="http://schemas.microsoft.com/office/drawing/2014/main" id="{E7E7D02D-8079-400A-936E-80F89FB7E747}"/>
              </a:ext>
            </a:extLst>
          </p:cNvPr>
          <p:cNvSpPr txBox="1"/>
          <p:nvPr/>
        </p:nvSpPr>
        <p:spPr>
          <a:xfrm>
            <a:off x="807687" y="2914567"/>
            <a:ext cx="99030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Total A&amp;M/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Working</a:t>
            </a:r>
            <a:r>
              <a:rPr lang="pl-PL" sz="1100" dirty="0">
                <a:solidFill>
                  <a:schemeClr val="bg1"/>
                </a:solidFill>
                <a:latin typeface="Arial"/>
                <a:cs typeface="Arial"/>
                <a:sym typeface="Arial"/>
              </a:rPr>
              <a:t>,non-</a:t>
            </a:r>
            <a:r>
              <a:rPr lang="pl-PL" sz="1100" dirty="0" err="1">
                <a:solidFill>
                  <a:schemeClr val="bg1"/>
                </a:solidFill>
                <a:latin typeface="Arial"/>
                <a:cs typeface="Arial"/>
                <a:sym typeface="Arial"/>
              </a:rPr>
              <a:t>working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A&amp;M</a:t>
            </a:r>
          </a:p>
        </p:txBody>
      </p:sp>
    </p:spTree>
    <p:extLst>
      <p:ext uri="{BB962C8B-B14F-4D97-AF65-F5344CB8AC3E}">
        <p14:creationId xmlns:p14="http://schemas.microsoft.com/office/powerpoint/2010/main" val="169672788"/>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09EADAB2-36B5-502A-4318-7AD2357CE116}"/>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098B6AFD-F036-1D19-A814-D5FAD216DE68}"/>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8988A337-2ED3-4E5E-7DD0-41913386C0F0}"/>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99B710A3-BE6C-A3A4-11F5-D2FF131121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0254E34E-7248-E847-CFB8-80AF7347CD5A}"/>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Google Shape;84;p1">
            <a:extLst>
              <a:ext uri="{FF2B5EF4-FFF2-40B4-BE49-F238E27FC236}">
                <a16:creationId xmlns:a16="http://schemas.microsoft.com/office/drawing/2014/main" id="{9A5B9748-2AD7-499B-1F37-F8576C825483}"/>
              </a:ext>
            </a:extLst>
          </p:cNvPr>
          <p:cNvSpPr txBox="1">
            <a:spLocks/>
          </p:cNvSpPr>
          <p:nvPr/>
        </p:nvSpPr>
        <p:spPr>
          <a:xfrm>
            <a:off x="899161" y="2393118"/>
            <a:ext cx="9481276" cy="3468506"/>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b="1" dirty="0">
                <a:solidFill>
                  <a:schemeClr val="bg1"/>
                </a:solidFill>
              </a:rPr>
              <a:t>Model Efektywnego Marketingu</a:t>
            </a:r>
            <a:br>
              <a:rPr lang="pl-PL" b="1" dirty="0">
                <a:solidFill>
                  <a:schemeClr val="bg1"/>
                </a:solidFill>
              </a:rPr>
            </a:br>
            <a:endParaRPr lang="pl-PL" sz="2600" dirty="0">
              <a:solidFill>
                <a:schemeClr val="bg1"/>
              </a:solidFill>
            </a:endParaRPr>
          </a:p>
        </p:txBody>
      </p:sp>
      <p:sp>
        <p:nvSpPr>
          <p:cNvPr id="5" name="Google Shape;84;p1">
            <a:extLst>
              <a:ext uri="{FF2B5EF4-FFF2-40B4-BE49-F238E27FC236}">
                <a16:creationId xmlns:a16="http://schemas.microsoft.com/office/drawing/2014/main" id="{E14A7B7B-C924-C83D-9E25-7BFE39EC37E7}"/>
              </a:ext>
            </a:extLst>
          </p:cNvPr>
          <p:cNvSpPr txBox="1">
            <a:spLocks/>
          </p:cNvSpPr>
          <p:nvPr/>
        </p:nvSpPr>
        <p:spPr>
          <a:xfrm>
            <a:off x="899161" y="5289112"/>
            <a:ext cx="9481276" cy="862024"/>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buClr>
                <a:schemeClr val="dk1"/>
              </a:buClr>
              <a:buSzPct val="100000"/>
              <a:buFont typeface="Calibri"/>
              <a:buNone/>
            </a:pPr>
            <a:r>
              <a:rPr lang="pl-PL" sz="2600" dirty="0">
                <a:solidFill>
                  <a:schemeClr val="bg1"/>
                </a:solidFill>
              </a:rPr>
              <a:t>Część 4: Definicje wskaźników</a:t>
            </a:r>
          </a:p>
        </p:txBody>
      </p:sp>
      <p:pic>
        <p:nvPicPr>
          <p:cNvPr id="9" name="Obraz 8" descr="Obraz zawierający zrzut ekranu, czarne, wzór, monochromatyzm&#10;&#10;Opis wygenerowany automatycznie">
            <a:extLst>
              <a:ext uri="{FF2B5EF4-FFF2-40B4-BE49-F238E27FC236}">
                <a16:creationId xmlns:a16="http://schemas.microsoft.com/office/drawing/2014/main" id="{5100585D-3F6D-5D09-A5B1-CE00862EAAA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6200000" flipH="1">
            <a:off x="6475964" y="1884201"/>
            <a:ext cx="6858001" cy="3089599"/>
          </a:xfrm>
          <a:prstGeom prst="rect">
            <a:avLst/>
          </a:prstGeom>
        </p:spPr>
      </p:pic>
    </p:spTree>
    <p:extLst>
      <p:ext uri="{BB962C8B-B14F-4D97-AF65-F5344CB8AC3E}">
        <p14:creationId xmlns:p14="http://schemas.microsoft.com/office/powerpoint/2010/main" val="2165134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27A20-3AAD-D8D8-2F60-7602AE1FF595}"/>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1843ED59-9A9D-692C-5389-A4F6F86B403B}"/>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grpSp>
        <p:nvGrpSpPr>
          <p:cNvPr id="91" name="Group 90">
            <a:extLst>
              <a:ext uri="{FF2B5EF4-FFF2-40B4-BE49-F238E27FC236}">
                <a16:creationId xmlns:a16="http://schemas.microsoft.com/office/drawing/2014/main" id="{86D5B9B3-2130-9C8F-3C89-A2AEAF005FEB}"/>
              </a:ext>
            </a:extLst>
          </p:cNvPr>
          <p:cNvGrpSpPr/>
          <p:nvPr/>
        </p:nvGrpSpPr>
        <p:grpSpPr>
          <a:xfrm>
            <a:off x="1625415" y="3437391"/>
            <a:ext cx="981765" cy="866137"/>
            <a:chOff x="816763" y="1481452"/>
            <a:chExt cx="981765" cy="866137"/>
          </a:xfrm>
        </p:grpSpPr>
        <p:sp>
          <p:nvSpPr>
            <p:cNvPr id="2" name="Sześciokąt 26">
              <a:extLst>
                <a:ext uri="{FF2B5EF4-FFF2-40B4-BE49-F238E27FC236}">
                  <a16:creationId xmlns:a16="http://schemas.microsoft.com/office/drawing/2014/main" id="{E5E4B57E-1A92-4053-DB95-877EE6B00D1C}"/>
                </a:ext>
              </a:extLst>
            </p:cNvPr>
            <p:cNvSpPr/>
            <p:nvPr/>
          </p:nvSpPr>
          <p:spPr>
            <a:xfrm>
              <a:off x="816763" y="148145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 name="pole tekstowe 107">
              <a:extLst>
                <a:ext uri="{FF2B5EF4-FFF2-40B4-BE49-F238E27FC236}">
                  <a16:creationId xmlns:a16="http://schemas.microsoft.com/office/drawing/2014/main" id="{38D23BF6-1705-506E-1D60-89AF08A74B9D}"/>
                </a:ext>
              </a:extLst>
            </p:cNvPr>
            <p:cNvSpPr txBox="1"/>
            <p:nvPr/>
          </p:nvSpPr>
          <p:spPr>
            <a:xfrm>
              <a:off x="839677" y="1756408"/>
              <a:ext cx="93447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bg1"/>
                  </a:solidFill>
                  <a:latin typeface="Arial"/>
                  <a:cs typeface="Arial"/>
                  <a:sym typeface="Arial"/>
                </a:rPr>
                <a:t>Reach</a:t>
              </a:r>
            </a:p>
          </p:txBody>
        </p:sp>
      </p:grpSp>
      <p:sp>
        <p:nvSpPr>
          <p:cNvPr id="10" name="pole tekstowe 110">
            <a:extLst>
              <a:ext uri="{FF2B5EF4-FFF2-40B4-BE49-F238E27FC236}">
                <a16:creationId xmlns:a16="http://schemas.microsoft.com/office/drawing/2014/main" id="{5C47B339-136E-A46D-9902-8CFFF9D33FDC}"/>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grpSp>
        <p:nvGrpSpPr>
          <p:cNvPr id="90" name="Group 89">
            <a:extLst>
              <a:ext uri="{FF2B5EF4-FFF2-40B4-BE49-F238E27FC236}">
                <a16:creationId xmlns:a16="http://schemas.microsoft.com/office/drawing/2014/main" id="{BC57E3C2-0AA3-3FC7-C3ED-EFFCF31CAE8B}"/>
              </a:ext>
            </a:extLst>
          </p:cNvPr>
          <p:cNvGrpSpPr/>
          <p:nvPr/>
        </p:nvGrpSpPr>
        <p:grpSpPr>
          <a:xfrm>
            <a:off x="2394207" y="3046877"/>
            <a:ext cx="1093763" cy="866137"/>
            <a:chOff x="1578412" y="1900184"/>
            <a:chExt cx="1093763" cy="866137"/>
          </a:xfrm>
        </p:grpSpPr>
        <p:sp>
          <p:nvSpPr>
            <p:cNvPr id="37" name="Sześciokąt 26">
              <a:extLst>
                <a:ext uri="{FF2B5EF4-FFF2-40B4-BE49-F238E27FC236}">
                  <a16:creationId xmlns:a16="http://schemas.microsoft.com/office/drawing/2014/main" id="{AEC707E0-F64A-8981-B6D9-DC7B10E5D3F0}"/>
                </a:ext>
              </a:extLst>
            </p:cNvPr>
            <p:cNvSpPr/>
            <p:nvPr/>
          </p:nvSpPr>
          <p:spPr>
            <a:xfrm>
              <a:off x="1652745" y="1900184"/>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9" name="pole tekstowe 107">
              <a:extLst>
                <a:ext uri="{FF2B5EF4-FFF2-40B4-BE49-F238E27FC236}">
                  <a16:creationId xmlns:a16="http://schemas.microsoft.com/office/drawing/2014/main" id="{F4197683-BA6C-1A6D-1321-5C312B00C03E}"/>
                </a:ext>
              </a:extLst>
            </p:cNvPr>
            <p:cNvSpPr txBox="1"/>
            <p:nvPr/>
          </p:nvSpPr>
          <p:spPr>
            <a:xfrm>
              <a:off x="1578412" y="2027708"/>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err="1">
                  <a:solidFill>
                    <a:schemeClr val="bg1"/>
                  </a:solidFill>
                  <a:latin typeface="Arial"/>
                  <a:cs typeface="Arial"/>
                  <a:sym typeface="Arial"/>
                </a:rPr>
                <a:t>Average</a:t>
              </a: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err="1">
                  <a:solidFill>
                    <a:schemeClr val="bg1"/>
                  </a:solidFill>
                  <a:latin typeface="Arial"/>
                  <a:cs typeface="Arial"/>
                  <a:sym typeface="Arial"/>
                </a:rPr>
                <a:t>communication</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frequency</a:t>
              </a:r>
              <a:endParaRPr lang="pl-PL" sz="1100" dirty="0">
                <a:solidFill>
                  <a:schemeClr val="bg1"/>
                </a:solidFill>
                <a:latin typeface="Arial"/>
                <a:cs typeface="Arial"/>
                <a:sym typeface="Arial"/>
              </a:endParaRPr>
            </a:p>
          </p:txBody>
        </p:sp>
      </p:grpSp>
      <p:sp>
        <p:nvSpPr>
          <p:cNvPr id="16" name="Sześciokąt 26">
            <a:extLst>
              <a:ext uri="{FF2B5EF4-FFF2-40B4-BE49-F238E27FC236}">
                <a16:creationId xmlns:a16="http://schemas.microsoft.com/office/drawing/2014/main" id="{FFE58B5E-F2ED-C26D-BEB3-E94AFE561B7E}"/>
              </a:ext>
            </a:extLst>
          </p:cNvPr>
          <p:cNvSpPr/>
          <p:nvPr/>
        </p:nvSpPr>
        <p:spPr>
          <a:xfrm>
            <a:off x="816735" y="2973481"/>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grpSp>
        <p:nvGrpSpPr>
          <p:cNvPr id="19" name="Group 18">
            <a:extLst>
              <a:ext uri="{FF2B5EF4-FFF2-40B4-BE49-F238E27FC236}">
                <a16:creationId xmlns:a16="http://schemas.microsoft.com/office/drawing/2014/main" id="{17F9923A-4929-A861-5E63-51F33F331985}"/>
              </a:ext>
            </a:extLst>
          </p:cNvPr>
          <p:cNvGrpSpPr/>
          <p:nvPr/>
        </p:nvGrpSpPr>
        <p:grpSpPr>
          <a:xfrm>
            <a:off x="757529" y="3884194"/>
            <a:ext cx="1093763" cy="866137"/>
            <a:chOff x="-43822" y="1909062"/>
            <a:chExt cx="1093763" cy="866137"/>
          </a:xfrm>
        </p:grpSpPr>
        <p:sp>
          <p:nvSpPr>
            <p:cNvPr id="20" name="Sześciokąt 26">
              <a:extLst>
                <a:ext uri="{FF2B5EF4-FFF2-40B4-BE49-F238E27FC236}">
                  <a16:creationId xmlns:a16="http://schemas.microsoft.com/office/drawing/2014/main" id="{D1794BFE-6D0F-C86B-70F2-A1005BB49AF4}"/>
                </a:ext>
              </a:extLst>
            </p:cNvPr>
            <p:cNvSpPr/>
            <p:nvPr/>
          </p:nvSpPr>
          <p:spPr>
            <a:xfrm>
              <a:off x="19253" y="190906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1" name="pole tekstowe 107">
              <a:extLst>
                <a:ext uri="{FF2B5EF4-FFF2-40B4-BE49-F238E27FC236}">
                  <a16:creationId xmlns:a16="http://schemas.microsoft.com/office/drawing/2014/main" id="{88DB33C5-756B-38F9-E38C-0829C67C2895}"/>
                </a:ext>
              </a:extLst>
            </p:cNvPr>
            <p:cNvSpPr txBox="1"/>
            <p:nvPr/>
          </p:nvSpPr>
          <p:spPr>
            <a:xfrm>
              <a:off x="-43822" y="1917896"/>
              <a:ext cx="1093763"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a:solidFill>
                    <a:schemeClr val="bg1"/>
                  </a:solidFill>
                  <a:latin typeface="Arial"/>
                  <a:cs typeface="Arial"/>
                  <a:sym typeface="Arial"/>
                </a:rPr>
                <a:t>SOS/ </a:t>
              </a:r>
            </a:p>
            <a:p>
              <a:pPr algn="ctr">
                <a:defRPr/>
              </a:pPr>
              <a:r>
                <a:rPr lang="pl-PL" sz="1100" dirty="0">
                  <a:solidFill>
                    <a:schemeClr val="bg1"/>
                  </a:solidFill>
                  <a:latin typeface="Arial"/>
                  <a:cs typeface="Arial"/>
                  <a:sym typeface="Arial"/>
                </a:rPr>
                <a:t>SOV </a:t>
              </a:r>
            </a:p>
            <a:p>
              <a:pPr algn="ctr">
                <a:defRPr/>
              </a:pPr>
              <a:r>
                <a:rPr lang="pl-PL" sz="1100" dirty="0">
                  <a:solidFill>
                    <a:schemeClr val="bg1"/>
                  </a:solidFill>
                  <a:latin typeface="Arial"/>
                  <a:cs typeface="Arial"/>
                  <a:sym typeface="Arial"/>
                </a:rPr>
                <a:t> </a:t>
              </a:r>
            </a:p>
          </p:txBody>
        </p:sp>
      </p:grpSp>
      <p:sp>
        <p:nvSpPr>
          <p:cNvPr id="24" name="Sześciokąt 26">
            <a:extLst>
              <a:ext uri="{FF2B5EF4-FFF2-40B4-BE49-F238E27FC236}">
                <a16:creationId xmlns:a16="http://schemas.microsoft.com/office/drawing/2014/main" id="{AA44A90E-B549-58AC-62E5-3831D2E4CF82}"/>
              </a:ext>
            </a:extLst>
          </p:cNvPr>
          <p:cNvSpPr/>
          <p:nvPr/>
        </p:nvSpPr>
        <p:spPr>
          <a:xfrm>
            <a:off x="1674836" y="251693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5" name="pole tekstowe 107">
            <a:extLst>
              <a:ext uri="{FF2B5EF4-FFF2-40B4-BE49-F238E27FC236}">
                <a16:creationId xmlns:a16="http://schemas.microsoft.com/office/drawing/2014/main" id="{6AA59281-061A-7B4B-9DE9-20930D71BFE5}"/>
              </a:ext>
            </a:extLst>
          </p:cNvPr>
          <p:cNvSpPr txBox="1"/>
          <p:nvPr/>
        </p:nvSpPr>
        <p:spPr>
          <a:xfrm>
            <a:off x="1573472" y="2398093"/>
            <a:ext cx="1093763"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Mktg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Comm</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Long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Short</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Effects</a:t>
            </a:r>
            <a:endParaRPr kumimoji="0" lang="pl-PL" sz="1100" b="0" i="0" u="none" strike="noStrike" kern="1200" cap="none" spc="0" normalizeH="0" baseline="0" noProof="0" dirty="0">
              <a:ln>
                <a:noFill/>
              </a:ln>
              <a:solidFill>
                <a:schemeClr val="bg1"/>
              </a:solidFill>
              <a:effectLst/>
              <a:uLnTx/>
              <a:uFillTx/>
              <a:latin typeface="Arial"/>
              <a:ea typeface="+mn-ea"/>
              <a:cs typeface="Arial"/>
              <a:sym typeface="Arial"/>
            </a:endParaRPr>
          </a:p>
        </p:txBody>
      </p:sp>
      <p:sp>
        <p:nvSpPr>
          <p:cNvPr id="45" name="pole tekstowe 180">
            <a:extLst>
              <a:ext uri="{FF2B5EF4-FFF2-40B4-BE49-F238E27FC236}">
                <a16:creationId xmlns:a16="http://schemas.microsoft.com/office/drawing/2014/main" id="{9C179A05-3E8E-1FA2-1E0D-E9929DAD3699}"/>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49" name="Sześciokąt 58">
            <a:extLst>
              <a:ext uri="{FF2B5EF4-FFF2-40B4-BE49-F238E27FC236}">
                <a16:creationId xmlns:a16="http://schemas.microsoft.com/office/drawing/2014/main" id="{238226CC-FD84-4D2F-EE69-E63A7D0D80A0}"/>
              </a:ext>
            </a:extLst>
          </p:cNvPr>
          <p:cNvSpPr/>
          <p:nvPr/>
        </p:nvSpPr>
        <p:spPr>
          <a:xfrm>
            <a:off x="8286683" y="370775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ześciokąt 60">
            <a:extLst>
              <a:ext uri="{FF2B5EF4-FFF2-40B4-BE49-F238E27FC236}">
                <a16:creationId xmlns:a16="http://schemas.microsoft.com/office/drawing/2014/main" id="{C8E31315-336A-B362-9A89-5E1190E572EE}"/>
              </a:ext>
            </a:extLst>
          </p:cNvPr>
          <p:cNvSpPr/>
          <p:nvPr/>
        </p:nvSpPr>
        <p:spPr>
          <a:xfrm>
            <a:off x="8283663" y="451114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Sześciokąt 63">
            <a:extLst>
              <a:ext uri="{FF2B5EF4-FFF2-40B4-BE49-F238E27FC236}">
                <a16:creationId xmlns:a16="http://schemas.microsoft.com/office/drawing/2014/main" id="{89B76927-42DD-606C-727C-42F57E7943C9}"/>
              </a:ext>
            </a:extLst>
          </p:cNvPr>
          <p:cNvSpPr/>
          <p:nvPr/>
        </p:nvSpPr>
        <p:spPr>
          <a:xfrm>
            <a:off x="8995727" y="410268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2" name="Sześciokąt 64">
            <a:extLst>
              <a:ext uri="{FF2B5EF4-FFF2-40B4-BE49-F238E27FC236}">
                <a16:creationId xmlns:a16="http://schemas.microsoft.com/office/drawing/2014/main" id="{95D19D42-7C2A-AEA8-EB3D-DD910075C86D}"/>
              </a:ext>
            </a:extLst>
          </p:cNvPr>
          <p:cNvSpPr/>
          <p:nvPr/>
        </p:nvSpPr>
        <p:spPr>
          <a:xfrm>
            <a:off x="8995726" y="488173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Sześciokąt 65">
            <a:extLst>
              <a:ext uri="{FF2B5EF4-FFF2-40B4-BE49-F238E27FC236}">
                <a16:creationId xmlns:a16="http://schemas.microsoft.com/office/drawing/2014/main" id="{732F6EC5-6D3C-E73B-308B-3E196AC90A76}"/>
              </a:ext>
            </a:extLst>
          </p:cNvPr>
          <p:cNvSpPr/>
          <p:nvPr/>
        </p:nvSpPr>
        <p:spPr>
          <a:xfrm>
            <a:off x="8288798" y="529250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4" name="Sześciokąt 76">
            <a:extLst>
              <a:ext uri="{FF2B5EF4-FFF2-40B4-BE49-F238E27FC236}">
                <a16:creationId xmlns:a16="http://schemas.microsoft.com/office/drawing/2014/main" id="{EB6006F2-13B4-3828-1ED8-FB8D61ADD188}"/>
              </a:ext>
            </a:extLst>
          </p:cNvPr>
          <p:cNvSpPr/>
          <p:nvPr/>
        </p:nvSpPr>
        <p:spPr>
          <a:xfrm>
            <a:off x="10417393" y="4890652"/>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Sześciokąt 80">
            <a:extLst>
              <a:ext uri="{FF2B5EF4-FFF2-40B4-BE49-F238E27FC236}">
                <a16:creationId xmlns:a16="http://schemas.microsoft.com/office/drawing/2014/main" id="{98E7F63E-C6A2-D314-9D05-7E4E4B4B19FE}"/>
              </a:ext>
            </a:extLst>
          </p:cNvPr>
          <p:cNvSpPr/>
          <p:nvPr/>
        </p:nvSpPr>
        <p:spPr>
          <a:xfrm>
            <a:off x="8996275" y="332268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6" name="Sześciokąt 81">
            <a:extLst>
              <a:ext uri="{FF2B5EF4-FFF2-40B4-BE49-F238E27FC236}">
                <a16:creationId xmlns:a16="http://schemas.microsoft.com/office/drawing/2014/main" id="{42E852CD-CC3A-7D65-9625-8C45BC87FB57}"/>
              </a:ext>
            </a:extLst>
          </p:cNvPr>
          <p:cNvSpPr/>
          <p:nvPr/>
        </p:nvSpPr>
        <p:spPr>
          <a:xfrm>
            <a:off x="9706516" y="371695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57" name="Sześciokąt 84">
            <a:extLst>
              <a:ext uri="{FF2B5EF4-FFF2-40B4-BE49-F238E27FC236}">
                <a16:creationId xmlns:a16="http://schemas.microsoft.com/office/drawing/2014/main" id="{CA7549EB-FC43-D545-2108-B8411156A08C}"/>
              </a:ext>
            </a:extLst>
          </p:cNvPr>
          <p:cNvSpPr/>
          <p:nvPr/>
        </p:nvSpPr>
        <p:spPr>
          <a:xfrm>
            <a:off x="10437014" y="4130275"/>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8" name="pole tekstowe 148">
            <a:extLst>
              <a:ext uri="{FF2B5EF4-FFF2-40B4-BE49-F238E27FC236}">
                <a16:creationId xmlns:a16="http://schemas.microsoft.com/office/drawing/2014/main" id="{D244B126-8AC2-314A-57D7-4A9A43EEFFE8}"/>
              </a:ext>
            </a:extLst>
          </p:cNvPr>
          <p:cNvSpPr txBox="1"/>
          <p:nvPr/>
        </p:nvSpPr>
        <p:spPr>
          <a:xfrm>
            <a:off x="8340674" y="383397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Net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Contribution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59" name="pole tekstowe 150">
            <a:extLst>
              <a:ext uri="{FF2B5EF4-FFF2-40B4-BE49-F238E27FC236}">
                <a16:creationId xmlns:a16="http://schemas.microsoft.com/office/drawing/2014/main" id="{3BC1F2E4-A5B4-BDA5-15FB-4B1992DA9163}"/>
              </a:ext>
            </a:extLst>
          </p:cNvPr>
          <p:cNvSpPr txBox="1"/>
          <p:nvPr/>
        </p:nvSpPr>
        <p:spPr>
          <a:xfrm>
            <a:off x="8974243" y="3496152"/>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Sales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margin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cs typeface="Arial"/>
                <a:sym typeface="Arial"/>
              </a:rPr>
              <a:t>P</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0" name="pole tekstowe 153">
            <a:extLst>
              <a:ext uri="{FF2B5EF4-FFF2-40B4-BE49-F238E27FC236}">
                <a16:creationId xmlns:a16="http://schemas.microsoft.com/office/drawing/2014/main" id="{E10D07FF-345D-3779-B097-155B336B736F}"/>
              </a:ext>
            </a:extLst>
          </p:cNvPr>
          <p:cNvSpPr txBox="1"/>
          <p:nvPr/>
        </p:nvSpPr>
        <p:spPr>
          <a:xfrm>
            <a:off x="9012182" y="4177146"/>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development</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elasticity</a:t>
            </a:r>
            <a:r>
              <a:rPr kumimoji="0" lang="pl-PL" sz="800" b="1" i="0" u="none" strike="noStrike" kern="0" cap="none" spc="0" normalizeH="0" baseline="0" noProof="0" dirty="0">
                <a:ln>
                  <a:noFill/>
                </a:ln>
                <a:solidFill>
                  <a:srgbClr val="FFFFFF"/>
                </a:solidFill>
                <a:effectLst/>
                <a:uLnTx/>
                <a:uFillTx/>
                <a:latin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1" name="pole tekstowe 156">
            <a:extLst>
              <a:ext uri="{FF2B5EF4-FFF2-40B4-BE49-F238E27FC236}">
                <a16:creationId xmlns:a16="http://schemas.microsoft.com/office/drawing/2014/main" id="{1CF26D58-397E-25C6-874A-EEF9DDF4880C}"/>
              </a:ext>
            </a:extLst>
          </p:cNvPr>
          <p:cNvSpPr txBox="1"/>
          <p:nvPr/>
        </p:nvSpPr>
        <p:spPr>
          <a:xfrm>
            <a:off x="8283663" y="4719131"/>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Market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share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value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volume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2" name="pole tekstowe 157">
            <a:extLst>
              <a:ext uri="{FF2B5EF4-FFF2-40B4-BE49-F238E27FC236}">
                <a16:creationId xmlns:a16="http://schemas.microsoft.com/office/drawing/2014/main" id="{A29F4F96-C8BD-3297-C16A-62DE4A5113FF}"/>
              </a:ext>
            </a:extLst>
          </p:cNvPr>
          <p:cNvSpPr txBox="1"/>
          <p:nvPr/>
        </p:nvSpPr>
        <p:spPr>
          <a:xfrm>
            <a:off x="9019453" y="5057279"/>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Brand </a:t>
            </a: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Penetration</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3" name="pole tekstowe 158">
            <a:extLst>
              <a:ext uri="{FF2B5EF4-FFF2-40B4-BE49-F238E27FC236}">
                <a16:creationId xmlns:a16="http://schemas.microsoft.com/office/drawing/2014/main" id="{6DAB273C-8208-FA5D-6C22-934A5409B09B}"/>
              </a:ext>
            </a:extLst>
          </p:cNvPr>
          <p:cNvSpPr txBox="1"/>
          <p:nvPr/>
        </p:nvSpPr>
        <p:spPr>
          <a:xfrm>
            <a:off x="9704870" y="4657203"/>
            <a:ext cx="89746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Sprzedaż </a:t>
            </a:r>
            <a:r>
              <a:rPr kumimoji="0" lang="pl-PL" sz="800" b="0" i="0" u="none" strike="noStrike" kern="1200" cap="none" spc="0" normalizeH="0" baseline="0" noProof="0" dirty="0" err="1">
                <a:ln>
                  <a:noFill/>
                </a:ln>
                <a:solidFill>
                  <a:prstClr val="white"/>
                </a:solidFill>
                <a:effectLst/>
                <a:uLnTx/>
                <a:uFillTx/>
                <a:latin typeface="Arial"/>
                <a:ea typeface="+mn-ea"/>
                <a:cs typeface="Arial"/>
                <a:sym typeface="Arial"/>
              </a:rPr>
              <a:t>inkremental</a:t>
            </a: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na</a:t>
            </a:r>
          </a:p>
        </p:txBody>
      </p:sp>
      <p:sp>
        <p:nvSpPr>
          <p:cNvPr id="64" name="pole tekstowe 160">
            <a:extLst>
              <a:ext uri="{FF2B5EF4-FFF2-40B4-BE49-F238E27FC236}">
                <a16:creationId xmlns:a16="http://schemas.microsoft.com/office/drawing/2014/main" id="{50B101D2-2E4A-426C-BDC5-849ABA0F8484}"/>
              </a:ext>
            </a:extLst>
          </p:cNvPr>
          <p:cNvSpPr txBox="1"/>
          <p:nvPr/>
        </p:nvSpPr>
        <p:spPr>
          <a:xfrm>
            <a:off x="8297769" y="5363539"/>
            <a:ext cx="8666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CLV</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5" name="pole tekstowe 175">
            <a:extLst>
              <a:ext uri="{FF2B5EF4-FFF2-40B4-BE49-F238E27FC236}">
                <a16:creationId xmlns:a16="http://schemas.microsoft.com/office/drawing/2014/main" id="{C20F17EA-C918-B9AC-22DA-1A83FB0A8D1A}"/>
              </a:ext>
            </a:extLst>
          </p:cNvPr>
          <p:cNvSpPr txBox="1"/>
          <p:nvPr/>
        </p:nvSpPr>
        <p:spPr>
          <a:xfrm>
            <a:off x="10436871" y="426114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Customer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Satisfaction</a:t>
            </a:r>
            <a:endParaRPr kumimoji="0" lang="pl-PL"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66" name="pole tekstowe 177">
            <a:extLst>
              <a:ext uri="{FF2B5EF4-FFF2-40B4-BE49-F238E27FC236}">
                <a16:creationId xmlns:a16="http://schemas.microsoft.com/office/drawing/2014/main" id="{A2BD770C-A83C-40FD-1C3B-A251F4F365A3}"/>
              </a:ext>
            </a:extLst>
          </p:cNvPr>
          <p:cNvSpPr txBox="1"/>
          <p:nvPr/>
        </p:nvSpPr>
        <p:spPr>
          <a:xfrm>
            <a:off x="10432562" y="5087063"/>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Recomme-dation</a:t>
            </a: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 (NPS)</a:t>
            </a:r>
          </a:p>
        </p:txBody>
      </p:sp>
      <p:sp>
        <p:nvSpPr>
          <p:cNvPr id="67" name="pole tekstowe 180">
            <a:extLst>
              <a:ext uri="{FF2B5EF4-FFF2-40B4-BE49-F238E27FC236}">
                <a16:creationId xmlns:a16="http://schemas.microsoft.com/office/drawing/2014/main" id="{304E9CCF-2635-C18E-6BE1-569844D88E98}"/>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8" name="pole tekstowe 1">
            <a:extLst>
              <a:ext uri="{FF2B5EF4-FFF2-40B4-BE49-F238E27FC236}">
                <a16:creationId xmlns:a16="http://schemas.microsoft.com/office/drawing/2014/main" id="{BF979CAB-8D1F-9F60-018D-8554390DC5B9}"/>
              </a:ext>
            </a:extLst>
          </p:cNvPr>
          <p:cNvSpPr txBox="1"/>
          <p:nvPr/>
        </p:nvSpPr>
        <p:spPr>
          <a:xfrm>
            <a:off x="9680484" y="3839000"/>
            <a:ext cx="87068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Number</a:t>
            </a:r>
            <a:r>
              <a:rPr kumimoji="0" lang="pl-PL" sz="800" b="1" i="0" u="none" strike="noStrike" kern="0" cap="none" spc="0" normalizeH="0" baseline="0" noProof="0" dirty="0">
                <a:ln>
                  <a:noFill/>
                </a:ln>
                <a:solidFill>
                  <a:srgbClr val="FFFFFF"/>
                </a:solidFill>
                <a:effectLst/>
                <a:uLnTx/>
                <a:uFillTx/>
                <a:latin typeface="Arial"/>
                <a:cs typeface="Arial"/>
                <a:sym typeface="Arial"/>
              </a:rPr>
              <a:t> of </a:t>
            </a:r>
            <a:r>
              <a:rPr kumimoji="0" lang="pl-PL" sz="800" b="1" i="0" u="none" strike="noStrike" kern="0" cap="none" spc="0" normalizeH="0" baseline="0" noProof="0" dirty="0" err="1">
                <a:ln>
                  <a:noFill/>
                </a:ln>
                <a:solidFill>
                  <a:srgbClr val="FFFFFF"/>
                </a:solidFill>
                <a:effectLst/>
                <a:uLnTx/>
                <a:uFillTx/>
                <a:latin typeface="Arial"/>
                <a:cs typeface="Arial"/>
                <a:sym typeface="Arial"/>
              </a:rPr>
              <a:t>customers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dynamiics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p>
        </p:txBody>
      </p:sp>
      <p:sp>
        <p:nvSpPr>
          <p:cNvPr id="69" name="Sześciokąt 5">
            <a:extLst>
              <a:ext uri="{FF2B5EF4-FFF2-40B4-BE49-F238E27FC236}">
                <a16:creationId xmlns:a16="http://schemas.microsoft.com/office/drawing/2014/main" id="{B0EAD1E2-245D-1C73-1F91-B112C03A0FB1}"/>
              </a:ext>
            </a:extLst>
          </p:cNvPr>
          <p:cNvSpPr/>
          <p:nvPr/>
        </p:nvSpPr>
        <p:spPr>
          <a:xfrm>
            <a:off x="9700175" y="449931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70" name="pole tekstowe 6">
            <a:extLst>
              <a:ext uri="{FF2B5EF4-FFF2-40B4-BE49-F238E27FC236}">
                <a16:creationId xmlns:a16="http://schemas.microsoft.com/office/drawing/2014/main" id="{CD09B99E-C65A-A280-380E-0BA30EDC3AFF}"/>
              </a:ext>
            </a:extLst>
          </p:cNvPr>
          <p:cNvSpPr txBox="1"/>
          <p:nvPr/>
        </p:nvSpPr>
        <p:spPr>
          <a:xfrm>
            <a:off x="9686638" y="4599898"/>
            <a:ext cx="87068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R</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epurchase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frequency</a:t>
            </a:r>
            <a:endParaRPr kumimoji="0" lang="pl-PL" sz="800" b="1" i="0" u="none" strike="noStrike" kern="0" cap="none" spc="0" normalizeH="0" baseline="0" noProof="0" dirty="0">
              <a:ln>
                <a:noFill/>
              </a:ln>
              <a:solidFill>
                <a:srgbClr val="FFFFFF"/>
              </a:solidFill>
              <a:effectLst/>
              <a:uLnTx/>
              <a:uFillTx/>
              <a:latin typeface="Arial"/>
              <a:cs typeface="Arial"/>
              <a:sym typeface="Arial"/>
            </a:endParaRPr>
          </a:p>
        </p:txBody>
      </p:sp>
      <p:sp>
        <p:nvSpPr>
          <p:cNvPr id="3" name="Sześciokąt 26">
            <a:extLst>
              <a:ext uri="{FF2B5EF4-FFF2-40B4-BE49-F238E27FC236}">
                <a16:creationId xmlns:a16="http://schemas.microsoft.com/office/drawing/2014/main" id="{878E2F36-1024-E9C7-7D65-A26EFBEEDDF7}"/>
              </a:ext>
            </a:extLst>
          </p:cNvPr>
          <p:cNvSpPr/>
          <p:nvPr/>
        </p:nvSpPr>
        <p:spPr>
          <a:xfrm>
            <a:off x="1616255" y="4388169"/>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5" name="pole tekstowe 107">
            <a:extLst>
              <a:ext uri="{FF2B5EF4-FFF2-40B4-BE49-F238E27FC236}">
                <a16:creationId xmlns:a16="http://schemas.microsoft.com/office/drawing/2014/main" id="{3C2EFB1B-1B3F-8EA8-CE6F-6CA65B970CB1}"/>
              </a:ext>
            </a:extLst>
          </p:cNvPr>
          <p:cNvSpPr txBox="1"/>
          <p:nvPr/>
        </p:nvSpPr>
        <p:spPr>
          <a:xfrm>
            <a:off x="1560256" y="4675539"/>
            <a:ext cx="1093763" cy="261610"/>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Price</a:t>
            </a:r>
            <a:r>
              <a:rPr lang="pl-PL" sz="1100" dirty="0">
                <a:solidFill>
                  <a:schemeClr val="bg1"/>
                </a:solidFill>
                <a:latin typeface="Arial"/>
                <a:cs typeface="Arial"/>
                <a:sym typeface="Arial"/>
              </a:rPr>
              <a:t> index</a:t>
            </a:r>
          </a:p>
        </p:txBody>
      </p:sp>
      <p:sp>
        <p:nvSpPr>
          <p:cNvPr id="6" name="Sześciokąt 26">
            <a:extLst>
              <a:ext uri="{FF2B5EF4-FFF2-40B4-BE49-F238E27FC236}">
                <a16:creationId xmlns:a16="http://schemas.microsoft.com/office/drawing/2014/main" id="{B1C844E6-9B91-99F9-6974-79FB83E07985}"/>
              </a:ext>
            </a:extLst>
          </p:cNvPr>
          <p:cNvSpPr/>
          <p:nvPr/>
        </p:nvSpPr>
        <p:spPr>
          <a:xfrm>
            <a:off x="2473561" y="3964793"/>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7" name="pole tekstowe 107">
            <a:extLst>
              <a:ext uri="{FF2B5EF4-FFF2-40B4-BE49-F238E27FC236}">
                <a16:creationId xmlns:a16="http://schemas.microsoft.com/office/drawing/2014/main" id="{429CD75B-DB70-AA06-E172-8ECC05604222}"/>
              </a:ext>
            </a:extLst>
          </p:cNvPr>
          <p:cNvSpPr txBox="1"/>
          <p:nvPr/>
        </p:nvSpPr>
        <p:spPr>
          <a:xfrm>
            <a:off x="2432810" y="4116158"/>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Numeric</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9" name="Sześciokąt 26">
            <a:extLst>
              <a:ext uri="{FF2B5EF4-FFF2-40B4-BE49-F238E27FC236}">
                <a16:creationId xmlns:a16="http://schemas.microsoft.com/office/drawing/2014/main" id="{7989315E-1CAC-61A6-6580-2586AFC67F46}"/>
              </a:ext>
            </a:extLst>
          </p:cNvPr>
          <p:cNvSpPr/>
          <p:nvPr/>
        </p:nvSpPr>
        <p:spPr>
          <a:xfrm>
            <a:off x="2425027" y="4915460"/>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11" name="pole tekstowe 107">
            <a:extLst>
              <a:ext uri="{FF2B5EF4-FFF2-40B4-BE49-F238E27FC236}">
                <a16:creationId xmlns:a16="http://schemas.microsoft.com/office/drawing/2014/main" id="{521377B2-82B1-07F1-D1CF-C521FD7E54D7}"/>
              </a:ext>
            </a:extLst>
          </p:cNvPr>
          <p:cNvSpPr txBox="1"/>
          <p:nvPr/>
        </p:nvSpPr>
        <p:spPr>
          <a:xfrm>
            <a:off x="2376002" y="5094764"/>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Weighted</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28" name="Sześciokąt 26">
            <a:extLst>
              <a:ext uri="{FF2B5EF4-FFF2-40B4-BE49-F238E27FC236}">
                <a16:creationId xmlns:a16="http://schemas.microsoft.com/office/drawing/2014/main" id="{1EC1A647-07BD-95CC-4D5B-42EBBC61E794}"/>
              </a:ext>
            </a:extLst>
          </p:cNvPr>
          <p:cNvSpPr/>
          <p:nvPr/>
        </p:nvSpPr>
        <p:spPr>
          <a:xfrm>
            <a:off x="3298164" y="2649237"/>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Liking</a:t>
            </a:r>
            <a:endParaRPr lang="pl-PL" sz="1100" dirty="0">
              <a:solidFill>
                <a:schemeClr val="bg1"/>
              </a:solidFill>
              <a:latin typeface="Arial"/>
              <a:cs typeface="Arial"/>
              <a:sym typeface="Arial"/>
            </a:endParaRPr>
          </a:p>
        </p:txBody>
      </p:sp>
      <p:sp>
        <p:nvSpPr>
          <p:cNvPr id="29" name="Sześciokąt 26">
            <a:extLst>
              <a:ext uri="{FF2B5EF4-FFF2-40B4-BE49-F238E27FC236}">
                <a16:creationId xmlns:a16="http://schemas.microsoft.com/office/drawing/2014/main" id="{3C5FE3AB-5EB4-F436-445F-13BDC92B8A21}"/>
              </a:ext>
            </a:extLst>
          </p:cNvPr>
          <p:cNvSpPr/>
          <p:nvPr/>
        </p:nvSpPr>
        <p:spPr>
          <a:xfrm>
            <a:off x="4992951" y="2678660"/>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Ad </a:t>
            </a:r>
            <a:r>
              <a:rPr lang="pl-PL" sz="1100" dirty="0" err="1">
                <a:solidFill>
                  <a:schemeClr val="bg1"/>
                </a:solidFill>
                <a:latin typeface="Arial"/>
                <a:cs typeface="Arial"/>
                <a:sym typeface="Arial"/>
              </a:rPr>
              <a:t>Recall</a:t>
            </a:r>
            <a:endParaRPr lang="pl-PL" sz="1100" dirty="0">
              <a:solidFill>
                <a:schemeClr val="bg1"/>
              </a:solidFill>
              <a:latin typeface="Arial"/>
              <a:cs typeface="Arial"/>
              <a:sym typeface="Arial"/>
            </a:endParaRPr>
          </a:p>
        </p:txBody>
      </p:sp>
      <p:sp>
        <p:nvSpPr>
          <p:cNvPr id="30" name="Sześciokąt 26">
            <a:extLst>
              <a:ext uri="{FF2B5EF4-FFF2-40B4-BE49-F238E27FC236}">
                <a16:creationId xmlns:a16="http://schemas.microsoft.com/office/drawing/2014/main" id="{301B0A40-E189-53D5-0619-07C97496408F}"/>
              </a:ext>
            </a:extLst>
          </p:cNvPr>
          <p:cNvSpPr/>
          <p:nvPr/>
        </p:nvSpPr>
        <p:spPr>
          <a:xfrm>
            <a:off x="4126748" y="3140463"/>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Distincti-veness</a:t>
            </a:r>
            <a:endParaRPr lang="pl-PL" sz="1100" dirty="0">
              <a:solidFill>
                <a:schemeClr val="bg1"/>
              </a:solidFill>
              <a:latin typeface="Arial"/>
              <a:cs typeface="Arial"/>
              <a:sym typeface="Arial"/>
            </a:endParaRPr>
          </a:p>
        </p:txBody>
      </p:sp>
      <p:sp>
        <p:nvSpPr>
          <p:cNvPr id="31" name="Sześciokąt 26">
            <a:extLst>
              <a:ext uri="{FF2B5EF4-FFF2-40B4-BE49-F238E27FC236}">
                <a16:creationId xmlns:a16="http://schemas.microsoft.com/office/drawing/2014/main" id="{4769F787-4E0A-1010-737D-E075F3826E61}"/>
              </a:ext>
            </a:extLst>
          </p:cNvPr>
          <p:cNvSpPr/>
          <p:nvPr/>
        </p:nvSpPr>
        <p:spPr>
          <a:xfrm>
            <a:off x="3284848" y="3576949"/>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Continu-ity</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WoA</a:t>
            </a:r>
            <a:r>
              <a:rPr lang="pl-PL" sz="1100" dirty="0">
                <a:solidFill>
                  <a:schemeClr val="bg1"/>
                </a:solidFill>
                <a:latin typeface="Arial"/>
                <a:cs typeface="Arial"/>
                <a:sym typeface="Arial"/>
              </a:rPr>
              <a:t>]</a:t>
            </a:r>
          </a:p>
        </p:txBody>
      </p:sp>
      <p:sp>
        <p:nvSpPr>
          <p:cNvPr id="14" name="Sześciokąt 26">
            <a:extLst>
              <a:ext uri="{FF2B5EF4-FFF2-40B4-BE49-F238E27FC236}">
                <a16:creationId xmlns:a16="http://schemas.microsoft.com/office/drawing/2014/main" id="{F25B2353-8DDA-AB64-753D-2FF2C662354D}"/>
              </a:ext>
            </a:extLst>
          </p:cNvPr>
          <p:cNvSpPr/>
          <p:nvPr/>
        </p:nvSpPr>
        <p:spPr>
          <a:xfrm>
            <a:off x="5816714" y="3172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Consideration</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18" name="Sześciokąt 26">
            <a:extLst>
              <a:ext uri="{FF2B5EF4-FFF2-40B4-BE49-F238E27FC236}">
                <a16:creationId xmlns:a16="http://schemas.microsoft.com/office/drawing/2014/main" id="{417FE69C-DB84-CDDF-884B-791A5D6AB46A}"/>
              </a:ext>
            </a:extLst>
          </p:cNvPr>
          <p:cNvSpPr/>
          <p:nvPr/>
        </p:nvSpPr>
        <p:spPr>
          <a:xfrm>
            <a:off x="6613913" y="2746714"/>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Awareness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2" name="Sześciokąt 26">
            <a:extLst>
              <a:ext uri="{FF2B5EF4-FFF2-40B4-BE49-F238E27FC236}">
                <a16:creationId xmlns:a16="http://schemas.microsoft.com/office/drawing/2014/main" id="{DDF10A0A-74BB-6DCC-77A7-DA84607AD801}"/>
              </a:ext>
            </a:extLst>
          </p:cNvPr>
          <p:cNvSpPr/>
          <p:nvPr/>
        </p:nvSpPr>
        <p:spPr>
          <a:xfrm>
            <a:off x="7411111" y="3206358"/>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Preference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3" name="Sześciokąt 26">
            <a:extLst>
              <a:ext uri="{FF2B5EF4-FFF2-40B4-BE49-F238E27FC236}">
                <a16:creationId xmlns:a16="http://schemas.microsoft.com/office/drawing/2014/main" id="{C20B7F13-383A-24FF-6973-4B38BB98EC48}"/>
              </a:ext>
            </a:extLst>
          </p:cNvPr>
          <p:cNvSpPr/>
          <p:nvPr/>
        </p:nvSpPr>
        <p:spPr>
          <a:xfrm>
            <a:off x="6605000" y="363941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linking</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6" name="Sześciokąt 26">
            <a:extLst>
              <a:ext uri="{FF2B5EF4-FFF2-40B4-BE49-F238E27FC236}">
                <a16:creationId xmlns:a16="http://schemas.microsoft.com/office/drawing/2014/main" id="{CBB58788-D948-4449-52FE-9A7EDB6A8224}"/>
              </a:ext>
            </a:extLst>
          </p:cNvPr>
          <p:cNvSpPr/>
          <p:nvPr/>
        </p:nvSpPr>
        <p:spPr>
          <a:xfrm>
            <a:off x="5776416" y="407616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Credibility</a:t>
            </a:r>
            <a:r>
              <a:rPr lang="pl-PL" sz="1100" kern="0" dirty="0">
                <a:solidFill>
                  <a:schemeClr val="bg1"/>
                </a:solidFill>
                <a:latin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ea typeface="+mn-ea"/>
                <a:cs typeface="+mn-cs"/>
                <a:sym typeface="Arial"/>
              </a:rPr>
              <a:t>Trust</a:t>
            </a:r>
          </a:p>
        </p:txBody>
      </p:sp>
      <p:sp>
        <p:nvSpPr>
          <p:cNvPr id="27" name="Sześciokąt 26">
            <a:extLst>
              <a:ext uri="{FF2B5EF4-FFF2-40B4-BE49-F238E27FC236}">
                <a16:creationId xmlns:a16="http://schemas.microsoft.com/office/drawing/2014/main" id="{D5364B59-485D-9467-A4DA-580712DEAB48}"/>
              </a:ext>
            </a:extLst>
          </p:cNvPr>
          <p:cNvSpPr/>
          <p:nvPr/>
        </p:nvSpPr>
        <p:spPr>
          <a:xfrm>
            <a:off x="7423394" y="4092963"/>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Relevance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2" name="Sześciokąt 31">
            <a:extLst>
              <a:ext uri="{FF2B5EF4-FFF2-40B4-BE49-F238E27FC236}">
                <a16:creationId xmlns:a16="http://schemas.microsoft.com/office/drawing/2014/main" id="{86F782AF-E708-62A0-D4CE-5EDB10B66E34}"/>
              </a:ext>
            </a:extLst>
          </p:cNvPr>
          <p:cNvSpPr/>
          <p:nvPr/>
        </p:nvSpPr>
        <p:spPr>
          <a:xfrm>
            <a:off x="6615832" y="4528766"/>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Purchase</a:t>
            </a:r>
            <a:r>
              <a:rPr lang="pl-PL" sz="1100" kern="0" dirty="0">
                <a:solidFill>
                  <a:schemeClr val="bg1"/>
                </a:solidFill>
                <a:latin typeface="Arial"/>
                <a:sym typeface="Arial"/>
              </a:rPr>
              <a:t> </a:t>
            </a:r>
            <a:r>
              <a:rPr lang="pl-PL" sz="1100" kern="0" dirty="0" err="1">
                <a:solidFill>
                  <a:schemeClr val="bg1"/>
                </a:solidFill>
                <a:latin typeface="Arial"/>
                <a:sym typeface="Arial"/>
              </a:rPr>
              <a:t>intent</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6" name="Sześciokąt 35">
            <a:extLst>
              <a:ext uri="{FF2B5EF4-FFF2-40B4-BE49-F238E27FC236}">
                <a16:creationId xmlns:a16="http://schemas.microsoft.com/office/drawing/2014/main" id="{036A8131-9A70-642B-F7BA-251F749A0763}"/>
              </a:ext>
            </a:extLst>
          </p:cNvPr>
          <p:cNvSpPr/>
          <p:nvPr/>
        </p:nvSpPr>
        <p:spPr>
          <a:xfrm>
            <a:off x="7424960" y="4996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Specific</a:t>
            </a:r>
            <a:r>
              <a:rPr lang="pl-PL" sz="1100" kern="0" dirty="0">
                <a:solidFill>
                  <a:schemeClr val="bg1"/>
                </a:solidFill>
                <a:latin typeface="Arial"/>
                <a:sym typeface="Arial"/>
              </a:rPr>
              <a:t> </a:t>
            </a:r>
            <a:r>
              <a:rPr lang="pl-PL" sz="1100" kern="0" dirty="0" err="1">
                <a:solidFill>
                  <a:schemeClr val="bg1"/>
                </a:solidFill>
                <a:latin typeface="Arial"/>
                <a:sym typeface="Arial"/>
              </a:rPr>
              <a:t>associations</a:t>
            </a:r>
            <a:r>
              <a:rPr lang="pl-PL" sz="1100" kern="0" dirty="0">
                <a:solidFill>
                  <a:schemeClr val="bg1"/>
                </a:solidFill>
                <a:latin typeface="Arial"/>
                <a:sym typeface="Arial"/>
              </a:rPr>
              <a:t>/ </a:t>
            </a:r>
            <a:r>
              <a:rPr lang="pl-PL" sz="1100" kern="0" dirty="0" err="1">
                <a:solidFill>
                  <a:schemeClr val="bg1"/>
                </a:solidFill>
                <a:latin typeface="Arial"/>
                <a:sym typeface="Arial"/>
              </a:rPr>
              <a:t>attributes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8" name="Sześciokąt 26">
            <a:extLst>
              <a:ext uri="{FF2B5EF4-FFF2-40B4-BE49-F238E27FC236}">
                <a16:creationId xmlns:a16="http://schemas.microsoft.com/office/drawing/2014/main" id="{E1D012E3-7BCF-7FBB-37D6-169C64442E30}"/>
              </a:ext>
            </a:extLst>
          </p:cNvPr>
          <p:cNvSpPr/>
          <p:nvPr/>
        </p:nvSpPr>
        <p:spPr>
          <a:xfrm>
            <a:off x="5774418" y="500308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dirty="0" err="1">
                <a:solidFill>
                  <a:schemeClr val="bg1"/>
                </a:solidFill>
                <a:latin typeface="Arial"/>
                <a:cs typeface="Arial"/>
                <a:sym typeface="Arial"/>
              </a:rPr>
              <a:t>Actions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sales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potential</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metrics</a:t>
            </a:r>
            <a:r>
              <a:rPr kumimoji="0" lang="pl-PL" sz="1100" b="0" i="0" u="none" strike="noStrike" kern="0" cap="none" spc="0" normalizeH="0" baseline="0" noProof="0" dirty="0">
                <a:ln>
                  <a:noFill/>
                </a:ln>
                <a:solidFill>
                  <a:srgbClr val="000000"/>
                </a:solidFill>
                <a:effectLst/>
                <a:uLnTx/>
                <a:uFillTx/>
                <a:latin typeface="Arial"/>
                <a:ea typeface="+mn-ea"/>
                <a:cs typeface="+mn-cs"/>
                <a:sym typeface="Arial"/>
              </a:rPr>
              <a:t>) </a:t>
            </a:r>
          </a:p>
        </p:txBody>
      </p:sp>
      <p:sp>
        <p:nvSpPr>
          <p:cNvPr id="39" name="Sześciokąt 26">
            <a:extLst>
              <a:ext uri="{FF2B5EF4-FFF2-40B4-BE49-F238E27FC236}">
                <a16:creationId xmlns:a16="http://schemas.microsoft.com/office/drawing/2014/main" id="{B297D1C9-982D-9AEE-332A-22EBCC450BD2}"/>
              </a:ext>
            </a:extLst>
          </p:cNvPr>
          <p:cNvSpPr/>
          <p:nvPr/>
        </p:nvSpPr>
        <p:spPr>
          <a:xfrm>
            <a:off x="4129912" y="405169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Engagement on </a:t>
            </a:r>
            <a:r>
              <a:rPr lang="pl-PL" sz="1100" dirty="0" err="1">
                <a:solidFill>
                  <a:schemeClr val="bg1"/>
                </a:solidFill>
                <a:latin typeface="Arial"/>
                <a:cs typeface="Arial"/>
                <a:sym typeface="Arial"/>
              </a:rPr>
              <a:t>site</a:t>
            </a:r>
            <a:r>
              <a:rPr lang="pl-PL" sz="1100" dirty="0">
                <a:solidFill>
                  <a:schemeClr val="bg1"/>
                </a:solidFill>
                <a:latin typeface="Arial"/>
                <a:cs typeface="Arial"/>
                <a:sym typeface="Arial"/>
              </a:rPr>
              <a:t>/ in </a:t>
            </a:r>
            <a:r>
              <a:rPr lang="pl-PL" sz="1100" dirty="0" err="1">
                <a:solidFill>
                  <a:schemeClr val="bg1"/>
                </a:solidFill>
                <a:latin typeface="Arial"/>
                <a:cs typeface="Arial"/>
                <a:sym typeface="Arial"/>
              </a:rPr>
              <a:t>app</a:t>
            </a:r>
            <a:r>
              <a:rPr lang="pl-PL" sz="1100" dirty="0">
                <a:solidFill>
                  <a:schemeClr val="bg1"/>
                </a:solidFill>
                <a:latin typeface="Arial"/>
                <a:cs typeface="Arial"/>
                <a:sym typeface="Arial"/>
              </a:rPr>
              <a:t> </a:t>
            </a:r>
          </a:p>
        </p:txBody>
      </p:sp>
      <p:sp>
        <p:nvSpPr>
          <p:cNvPr id="40" name="Sześciokąt 26">
            <a:extLst>
              <a:ext uri="{FF2B5EF4-FFF2-40B4-BE49-F238E27FC236}">
                <a16:creationId xmlns:a16="http://schemas.microsoft.com/office/drawing/2014/main" id="{D64FF780-58C0-F061-2132-D05FB0CB26FF}"/>
              </a:ext>
            </a:extLst>
          </p:cNvPr>
          <p:cNvSpPr/>
          <p:nvPr/>
        </p:nvSpPr>
        <p:spPr>
          <a:xfrm>
            <a:off x="4966164" y="359480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Performance</a:t>
            </a:r>
          </a:p>
        </p:txBody>
      </p:sp>
      <p:sp>
        <p:nvSpPr>
          <p:cNvPr id="41" name="Sześciokąt 26">
            <a:extLst>
              <a:ext uri="{FF2B5EF4-FFF2-40B4-BE49-F238E27FC236}">
                <a16:creationId xmlns:a16="http://schemas.microsoft.com/office/drawing/2014/main" id="{CD51D8C2-842A-8F35-DA36-F008BF321018}"/>
              </a:ext>
            </a:extLst>
          </p:cNvPr>
          <p:cNvSpPr/>
          <p:nvPr/>
        </p:nvSpPr>
        <p:spPr>
          <a:xfrm>
            <a:off x="4134571" y="496038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search (SEO, SEM)</a:t>
            </a:r>
            <a:endParaRPr lang="pl-PL" sz="1100" dirty="0">
              <a:solidFill>
                <a:schemeClr val="bg1"/>
              </a:solidFill>
              <a:latin typeface="Arial"/>
              <a:cs typeface="Arial"/>
              <a:sym typeface="Arial"/>
            </a:endParaRPr>
          </a:p>
        </p:txBody>
      </p:sp>
      <p:sp>
        <p:nvSpPr>
          <p:cNvPr id="42" name="Sześciokąt 26">
            <a:extLst>
              <a:ext uri="{FF2B5EF4-FFF2-40B4-BE49-F238E27FC236}">
                <a16:creationId xmlns:a16="http://schemas.microsoft.com/office/drawing/2014/main" id="{5BDCAEE1-3324-74DE-BBD8-CF8E015202ED}"/>
              </a:ext>
            </a:extLst>
          </p:cNvPr>
          <p:cNvSpPr/>
          <p:nvPr/>
        </p:nvSpPr>
        <p:spPr>
          <a:xfrm>
            <a:off x="4954495" y="544139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Cost</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efficiency</a:t>
            </a:r>
            <a:endParaRPr lang="pl-PL" sz="1100" dirty="0">
              <a:solidFill>
                <a:schemeClr val="bg1"/>
              </a:solidFill>
              <a:latin typeface="Arial"/>
              <a:cs typeface="Arial"/>
              <a:sym typeface="Arial"/>
            </a:endParaRPr>
          </a:p>
        </p:txBody>
      </p:sp>
      <p:sp>
        <p:nvSpPr>
          <p:cNvPr id="43" name="Sześciokąt 26">
            <a:extLst>
              <a:ext uri="{FF2B5EF4-FFF2-40B4-BE49-F238E27FC236}">
                <a16:creationId xmlns:a16="http://schemas.microsoft.com/office/drawing/2014/main" id="{5803039D-4D34-FD60-2BDB-0A630C8FD244}"/>
              </a:ext>
            </a:extLst>
          </p:cNvPr>
          <p:cNvSpPr/>
          <p:nvPr/>
        </p:nvSpPr>
        <p:spPr>
          <a:xfrm>
            <a:off x="4946368" y="452686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Digital </a:t>
            </a:r>
            <a:r>
              <a:rPr lang="pl-PL" sz="1100" dirty="0" err="1">
                <a:solidFill>
                  <a:schemeClr val="bg1"/>
                </a:solidFill>
                <a:latin typeface="Arial"/>
                <a:cs typeface="Arial"/>
                <a:sym typeface="Arial"/>
              </a:rPr>
              <a:t>potential</a:t>
            </a:r>
            <a:endParaRPr lang="pl-PL" sz="1100" dirty="0">
              <a:solidFill>
                <a:schemeClr val="bg1"/>
              </a:solidFill>
              <a:latin typeface="Arial"/>
              <a:cs typeface="Arial"/>
              <a:sym typeface="Arial"/>
            </a:endParaRPr>
          </a:p>
        </p:txBody>
      </p:sp>
      <p:sp>
        <p:nvSpPr>
          <p:cNvPr id="44" name="Sześciokąt 26">
            <a:extLst>
              <a:ext uri="{FF2B5EF4-FFF2-40B4-BE49-F238E27FC236}">
                <a16:creationId xmlns:a16="http://schemas.microsoft.com/office/drawing/2014/main" id="{5E9A0456-E262-D4EB-0FB2-80DD03F7EF9B}"/>
              </a:ext>
            </a:extLst>
          </p:cNvPr>
          <p:cNvSpPr/>
          <p:nvPr/>
        </p:nvSpPr>
        <p:spPr>
          <a:xfrm>
            <a:off x="3289161" y="5448418"/>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a:t>
            </a:r>
            <a:r>
              <a:rPr lang="pl-PL" sz="1100" dirty="0" err="1">
                <a:solidFill>
                  <a:schemeClr val="bg1"/>
                </a:solidFill>
                <a:latin typeface="Arial"/>
                <a:cs typeface="Arial"/>
                <a:sym typeface="Arial"/>
              </a:rPr>
              <a:t>Shelf</a:t>
            </a:r>
            <a:endParaRPr lang="pl-PL" sz="1100" dirty="0">
              <a:solidFill>
                <a:schemeClr val="bg1"/>
              </a:solidFill>
              <a:latin typeface="Arial"/>
              <a:cs typeface="Arial"/>
              <a:sym typeface="Arial"/>
            </a:endParaRPr>
          </a:p>
        </p:txBody>
      </p:sp>
      <p:sp>
        <p:nvSpPr>
          <p:cNvPr id="47" name="Sześciokąt 26">
            <a:extLst>
              <a:ext uri="{FF2B5EF4-FFF2-40B4-BE49-F238E27FC236}">
                <a16:creationId xmlns:a16="http://schemas.microsoft.com/office/drawing/2014/main" id="{8EA05EBF-8030-91E3-2359-7F36D5B61BE9}"/>
              </a:ext>
            </a:extLst>
          </p:cNvPr>
          <p:cNvSpPr/>
          <p:nvPr/>
        </p:nvSpPr>
        <p:spPr>
          <a:xfrm>
            <a:off x="3266880" y="4511149"/>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Traffic</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E338D523-6FF0-3AE0-3380-D5A07A7CA543}"/>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B804CC06-A765-2E2B-CF8B-478564CA426F}"/>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FE01ABF3-6B3A-A86A-AE3A-0421D02B26F2}"/>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4916A105-090E-D8FB-984D-C7831E035AEB}"/>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AD80ACB5-B363-E35F-3FB5-B39B2D7A14CF}"/>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107FF3E5-66D4-1297-5F5A-F1F2CD1DF8E6}"/>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5DD90F66-D5A0-C442-3C6E-494823F17C0D}"/>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D7C48A7D-3D80-5BA5-F621-E323103075C0}"/>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2" name="pole tekstowe 107">
            <a:extLst>
              <a:ext uri="{FF2B5EF4-FFF2-40B4-BE49-F238E27FC236}">
                <a16:creationId xmlns:a16="http://schemas.microsoft.com/office/drawing/2014/main" id="{2A4F3A5B-A99D-C933-3AFB-05F507F99C05}"/>
              </a:ext>
            </a:extLst>
          </p:cNvPr>
          <p:cNvSpPr txBox="1"/>
          <p:nvPr/>
        </p:nvSpPr>
        <p:spPr>
          <a:xfrm>
            <a:off x="807687" y="2914567"/>
            <a:ext cx="99030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Total A&amp;M/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Working</a:t>
            </a:r>
            <a:r>
              <a:rPr lang="pl-PL" sz="1100" dirty="0">
                <a:solidFill>
                  <a:schemeClr val="bg1"/>
                </a:solidFill>
                <a:latin typeface="Arial"/>
                <a:cs typeface="Arial"/>
                <a:sym typeface="Arial"/>
              </a:rPr>
              <a:t>,non-</a:t>
            </a:r>
            <a:r>
              <a:rPr lang="pl-PL" sz="1100" dirty="0" err="1">
                <a:solidFill>
                  <a:schemeClr val="bg1"/>
                </a:solidFill>
                <a:latin typeface="Arial"/>
                <a:cs typeface="Arial"/>
                <a:sym typeface="Arial"/>
              </a:rPr>
              <a:t>working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A&amp;M</a:t>
            </a:r>
          </a:p>
        </p:txBody>
      </p:sp>
    </p:spTree>
    <p:extLst>
      <p:ext uri="{BB962C8B-B14F-4D97-AF65-F5344CB8AC3E}">
        <p14:creationId xmlns:p14="http://schemas.microsoft.com/office/powerpoint/2010/main" val="709926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E8603-2685-D7C0-A4E8-74361DD5675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1A9FB49A-C80F-3FAE-F328-12BE699B8B32}"/>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highlight>
                  <a:srgbClr val="FFFF00"/>
                </a:highlight>
                <a:ea typeface="Calibri"/>
                <a:cs typeface="Calibri"/>
                <a:sym typeface="Calibri"/>
              </a:rPr>
              <a:t>Planowanie inwestycji</a:t>
            </a:r>
          </a:p>
        </p:txBody>
      </p:sp>
      <p:pic>
        <p:nvPicPr>
          <p:cNvPr id="10" name="Obraz 9">
            <a:extLst>
              <a:ext uri="{FF2B5EF4-FFF2-40B4-BE49-F238E27FC236}">
                <a16:creationId xmlns:a16="http://schemas.microsoft.com/office/drawing/2014/main" id="{EC8B6A72-3E9B-0BDA-DA5E-36351049605B}"/>
              </a:ext>
            </a:extLst>
          </p:cNvPr>
          <p:cNvPicPr>
            <a:picLocks noChangeAspect="1"/>
          </p:cNvPicPr>
          <p:nvPr/>
        </p:nvPicPr>
        <p:blipFill>
          <a:blip r:embed="rId3"/>
          <a:stretch>
            <a:fillRect/>
          </a:stretch>
        </p:blipFill>
        <p:spPr>
          <a:xfrm>
            <a:off x="868494" y="3513184"/>
            <a:ext cx="510200" cy="481680"/>
          </a:xfrm>
          <a:prstGeom prst="rect">
            <a:avLst/>
          </a:prstGeom>
        </p:spPr>
      </p:pic>
      <p:sp>
        <p:nvSpPr>
          <p:cNvPr id="2" name="Google Shape;138;p6">
            <a:extLst>
              <a:ext uri="{FF2B5EF4-FFF2-40B4-BE49-F238E27FC236}">
                <a16:creationId xmlns:a16="http://schemas.microsoft.com/office/drawing/2014/main" id="{691F8071-8B1A-5CC7-5816-D9EC9595749D}"/>
              </a:ext>
            </a:extLst>
          </p:cNvPr>
          <p:cNvSpPr txBox="1">
            <a:spLocks/>
          </p:cNvSpPr>
          <p:nvPr/>
        </p:nvSpPr>
        <p:spPr>
          <a:xfrm>
            <a:off x="440161" y="1164995"/>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rtl="0">
              <a:lnSpc>
                <a:spcPct val="100000"/>
              </a:lnSpc>
              <a:spcBef>
                <a:spcPts val="0"/>
              </a:spcBef>
              <a:spcAft>
                <a:spcPts val="0"/>
              </a:spcAft>
              <a:buNone/>
            </a:pPr>
            <a:r>
              <a:rPr lang="pl-PL" sz="2800" b="0" i="0" u="none" strike="noStrike" cap="none" dirty="0">
                <a:solidFill>
                  <a:srgbClr val="FF0000"/>
                </a:solidFill>
                <a:latin typeface="Arial"/>
                <a:ea typeface="Arial"/>
                <a:cs typeface="Arial"/>
                <a:sym typeface="Arial"/>
              </a:rPr>
              <a:t>Kluczowe pytania prowadzące do wyboru wskaźników:</a:t>
            </a:r>
            <a:endParaRPr lang="pl-PL" sz="800" dirty="0"/>
          </a:p>
        </p:txBody>
      </p:sp>
      <p:pic>
        <p:nvPicPr>
          <p:cNvPr id="21" name="Obraz 20" descr="Obraz zawierający w pomieszczeniu, komputer, computer, osoba&#10;&#10;Opis wygenerowany automatycznie">
            <a:extLst>
              <a:ext uri="{FF2B5EF4-FFF2-40B4-BE49-F238E27FC236}">
                <a16:creationId xmlns:a16="http://schemas.microsoft.com/office/drawing/2014/main" id="{7D852B5C-65BA-C949-C545-51168860779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5999" y="43922"/>
            <a:ext cx="6096001" cy="2232058"/>
          </a:xfrm>
          <a:prstGeom prst="rect">
            <a:avLst/>
          </a:prstGeom>
        </p:spPr>
      </p:pic>
      <p:sp>
        <p:nvSpPr>
          <p:cNvPr id="5" name="Google Shape;810;p5">
            <a:extLst>
              <a:ext uri="{FF2B5EF4-FFF2-40B4-BE49-F238E27FC236}">
                <a16:creationId xmlns:a16="http://schemas.microsoft.com/office/drawing/2014/main" id="{1F14AF2E-1BB5-1C3C-2111-BBD1817653DB}"/>
              </a:ext>
            </a:extLst>
          </p:cNvPr>
          <p:cNvSpPr txBox="1">
            <a:spLocks/>
          </p:cNvSpPr>
          <p:nvPr/>
        </p:nvSpPr>
        <p:spPr>
          <a:xfrm>
            <a:off x="223255" y="2098518"/>
            <a:ext cx="11100251" cy="4715560"/>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buClr>
                <a:schemeClr val="dk1"/>
              </a:buClr>
              <a:buSzPts val="3200"/>
              <a:buFont typeface="Arial" panose="020B0604020202020204" pitchFamily="34" charset="0"/>
              <a:buNone/>
            </a:pPr>
            <a:endParaRPr lang="pl-PL" sz="100" dirty="0">
              <a:solidFill>
                <a:prstClr val="black"/>
              </a:solidFill>
            </a:endParaRPr>
          </a:p>
          <a:p>
            <a:pPr>
              <a:spcBef>
                <a:spcPts val="0"/>
              </a:spcBef>
              <a:spcAft>
                <a:spcPts val="1800"/>
              </a:spcAft>
              <a:buClr>
                <a:srgbClr val="FF003C"/>
              </a:buClr>
              <a:buFont typeface="Wingdings" pitchFamily="2" charset="2"/>
              <a:buChar char="§"/>
            </a:pPr>
            <a:r>
              <a:rPr lang="pl-PL" sz="1800" dirty="0">
                <a:highlight>
                  <a:srgbClr val="FFFF00"/>
                </a:highlight>
              </a:rPr>
              <a:t>Jakie działania marketingowe planujemy podjąć?</a:t>
            </a:r>
          </a:p>
          <a:p>
            <a:pPr>
              <a:spcBef>
                <a:spcPts val="0"/>
              </a:spcBef>
              <a:spcAft>
                <a:spcPts val="1800"/>
              </a:spcAft>
              <a:buClr>
                <a:srgbClr val="FF003C"/>
              </a:buClr>
              <a:buFont typeface="Wingdings" pitchFamily="2" charset="2"/>
              <a:buChar char="§"/>
            </a:pPr>
            <a:r>
              <a:rPr lang="pl-PL" sz="1800" dirty="0">
                <a:solidFill>
                  <a:prstClr val="black"/>
                </a:solidFill>
              </a:rPr>
              <a:t>Jak to będzie wyglądać w odniesieniu do konkurencji?</a:t>
            </a:r>
          </a:p>
          <a:p>
            <a:pPr>
              <a:spcBef>
                <a:spcPts val="0"/>
              </a:spcBef>
              <a:spcAft>
                <a:spcPts val="1800"/>
              </a:spcAft>
              <a:buClr>
                <a:srgbClr val="FF003C"/>
              </a:buClr>
              <a:buFont typeface="Wingdings" pitchFamily="2" charset="2"/>
              <a:buChar char="§"/>
            </a:pPr>
            <a:r>
              <a:rPr lang="pl-PL" sz="1800" dirty="0">
                <a:solidFill>
                  <a:prstClr val="black"/>
                </a:solidFill>
              </a:rPr>
              <a:t>Ile środków potrzeba i ile należy zainwestować?</a:t>
            </a:r>
          </a:p>
          <a:p>
            <a:pPr>
              <a:spcBef>
                <a:spcPts val="0"/>
              </a:spcBef>
              <a:spcAft>
                <a:spcPts val="1800"/>
              </a:spcAft>
              <a:buClr>
                <a:srgbClr val="FF003C"/>
              </a:buClr>
              <a:buFont typeface="Wingdings" pitchFamily="2" charset="2"/>
              <a:buChar char="§"/>
            </a:pPr>
            <a:r>
              <a:rPr lang="pl-PL" sz="1800" dirty="0">
                <a:solidFill>
                  <a:prstClr val="black"/>
                </a:solidFill>
              </a:rPr>
              <a:t>Jaki procent inwestycji stanowią te na bezpośrednią komunikację z konsumentem, a jaki stanowią koszty obsługi? </a:t>
            </a:r>
          </a:p>
          <a:p>
            <a:pPr>
              <a:spcBef>
                <a:spcPts val="0"/>
              </a:spcBef>
              <a:spcAft>
                <a:spcPts val="1800"/>
              </a:spcAft>
              <a:buClr>
                <a:srgbClr val="FF003C"/>
              </a:buClr>
              <a:buFont typeface="Wingdings" pitchFamily="2" charset="2"/>
              <a:buChar char="§"/>
            </a:pPr>
            <a:r>
              <a:rPr lang="pl-PL" sz="1800" dirty="0">
                <a:solidFill>
                  <a:prstClr val="black"/>
                </a:solidFill>
              </a:rPr>
              <a:t>Jak podzielimy inwestycje </a:t>
            </a:r>
            <a:r>
              <a:rPr lang="pl-PL" sz="1800" dirty="0" err="1">
                <a:solidFill>
                  <a:prstClr val="black"/>
                </a:solidFill>
              </a:rPr>
              <a:t>long</a:t>
            </a:r>
            <a:r>
              <a:rPr lang="pl-PL" sz="1800" dirty="0">
                <a:solidFill>
                  <a:prstClr val="black"/>
                </a:solidFill>
              </a:rPr>
              <a:t>/ </a:t>
            </a:r>
            <a:r>
              <a:rPr lang="pl-PL" sz="1800" dirty="0" err="1">
                <a:solidFill>
                  <a:prstClr val="black"/>
                </a:solidFill>
              </a:rPr>
              <a:t>short</a:t>
            </a:r>
            <a:r>
              <a:rPr lang="pl-PL" sz="1800" dirty="0">
                <a:solidFill>
                  <a:prstClr val="black"/>
                </a:solidFill>
              </a:rPr>
              <a:t> </a:t>
            </a:r>
            <a:r>
              <a:rPr lang="pl-PL" sz="1800" dirty="0" err="1">
                <a:solidFill>
                  <a:prstClr val="black"/>
                </a:solidFill>
              </a:rPr>
              <a:t>effect</a:t>
            </a:r>
            <a:r>
              <a:rPr lang="pl-PL" sz="1800" dirty="0">
                <a:solidFill>
                  <a:prstClr val="black"/>
                </a:solidFill>
              </a:rPr>
              <a:t>?</a:t>
            </a:r>
          </a:p>
          <a:p>
            <a:pPr>
              <a:spcBef>
                <a:spcPts val="0"/>
              </a:spcBef>
              <a:spcAft>
                <a:spcPts val="1800"/>
              </a:spcAft>
              <a:buClr>
                <a:srgbClr val="FF003C"/>
              </a:buClr>
              <a:buFont typeface="Wingdings" pitchFamily="2" charset="2"/>
              <a:buChar char="§"/>
            </a:pPr>
            <a:r>
              <a:rPr lang="pl-PL" sz="1800" dirty="0">
                <a:solidFill>
                  <a:prstClr val="black"/>
                </a:solidFill>
              </a:rPr>
              <a:t>Przy jakiej cenie produktu / usługi?  </a:t>
            </a:r>
          </a:p>
          <a:p>
            <a:pPr>
              <a:spcBef>
                <a:spcPts val="0"/>
              </a:spcBef>
              <a:spcAft>
                <a:spcPts val="1800"/>
              </a:spcAft>
              <a:buClr>
                <a:srgbClr val="FF003C"/>
              </a:buClr>
              <a:buFont typeface="Wingdings" pitchFamily="2" charset="2"/>
              <a:buChar char="§"/>
            </a:pPr>
            <a:r>
              <a:rPr lang="pl-PL" sz="1800" dirty="0">
                <a:solidFill>
                  <a:prstClr val="black"/>
                </a:solidFill>
              </a:rPr>
              <a:t>Gdzie będziemy dostępni?  Potencjał sprzedażowy</a:t>
            </a:r>
          </a:p>
          <a:p>
            <a:pPr>
              <a:spcBef>
                <a:spcPts val="0"/>
              </a:spcBef>
              <a:spcAft>
                <a:spcPts val="1800"/>
              </a:spcAft>
              <a:buClr>
                <a:srgbClr val="FF003C"/>
              </a:buClr>
              <a:buFont typeface="Wingdings" pitchFamily="2" charset="2"/>
              <a:buChar char="§"/>
            </a:pPr>
            <a:r>
              <a:rPr lang="pl-PL" sz="1800" dirty="0">
                <a:solidFill>
                  <a:prstClr val="black"/>
                </a:solidFill>
              </a:rPr>
              <a:t>Jakie efekty chcemy uzyskać – jak je zmierzymy? </a:t>
            </a:r>
          </a:p>
          <a:p>
            <a:pPr>
              <a:spcBef>
                <a:spcPts val="0"/>
              </a:spcBef>
              <a:spcAft>
                <a:spcPts val="1800"/>
              </a:spcAft>
              <a:buClr>
                <a:srgbClr val="FF003C"/>
              </a:buClr>
              <a:buFont typeface="Wingdings" pitchFamily="2" charset="2"/>
              <a:buChar char="§"/>
            </a:pPr>
            <a:endParaRPr lang="pl-PL" sz="1800" dirty="0">
              <a:solidFill>
                <a:prstClr val="black"/>
              </a:solidFill>
            </a:endParaRPr>
          </a:p>
          <a:p>
            <a:pPr marL="571500" indent="-139700">
              <a:buSzPts val="3200"/>
              <a:buFont typeface="Noto Sans Symbols"/>
              <a:buNone/>
            </a:pPr>
            <a:endParaRPr lang="pl-PL" dirty="0"/>
          </a:p>
        </p:txBody>
      </p:sp>
      <p:sp>
        <p:nvSpPr>
          <p:cNvPr id="11" name="Owal 10">
            <a:extLst>
              <a:ext uri="{FF2B5EF4-FFF2-40B4-BE49-F238E27FC236}">
                <a16:creationId xmlns:a16="http://schemas.microsoft.com/office/drawing/2014/main" id="{09DECA5D-748F-5CED-9CD8-5D9065BA9CD3}"/>
              </a:ext>
            </a:extLst>
          </p:cNvPr>
          <p:cNvSpPr/>
          <p:nvPr/>
        </p:nvSpPr>
        <p:spPr>
          <a:xfrm>
            <a:off x="8157029" y="784041"/>
            <a:ext cx="2717448" cy="154366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Warto okrasić ten slajd jakąś ładną, pasującą grafiką</a:t>
            </a:r>
          </a:p>
        </p:txBody>
      </p:sp>
    </p:spTree>
    <p:extLst>
      <p:ext uri="{BB962C8B-B14F-4D97-AF65-F5344CB8AC3E}">
        <p14:creationId xmlns:p14="http://schemas.microsoft.com/office/powerpoint/2010/main" val="1270496910"/>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E9FDA-0F67-DF90-1166-61D3793DB11D}"/>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953BBFC2-A80B-FF6C-9EAD-82BF38B7E7B7}"/>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grpSp>
        <p:nvGrpSpPr>
          <p:cNvPr id="91" name="Group 90">
            <a:extLst>
              <a:ext uri="{FF2B5EF4-FFF2-40B4-BE49-F238E27FC236}">
                <a16:creationId xmlns:a16="http://schemas.microsoft.com/office/drawing/2014/main" id="{7538D5FD-584A-119C-ACC9-F97944151964}"/>
              </a:ext>
            </a:extLst>
          </p:cNvPr>
          <p:cNvGrpSpPr/>
          <p:nvPr/>
        </p:nvGrpSpPr>
        <p:grpSpPr>
          <a:xfrm>
            <a:off x="1625415" y="3437391"/>
            <a:ext cx="981765" cy="866137"/>
            <a:chOff x="816763" y="1481452"/>
            <a:chExt cx="981765" cy="866137"/>
          </a:xfrm>
        </p:grpSpPr>
        <p:sp>
          <p:nvSpPr>
            <p:cNvPr id="2" name="Sześciokąt 26">
              <a:extLst>
                <a:ext uri="{FF2B5EF4-FFF2-40B4-BE49-F238E27FC236}">
                  <a16:creationId xmlns:a16="http://schemas.microsoft.com/office/drawing/2014/main" id="{854A2101-3332-9E6B-A22A-7EA8A5E8CAE5}"/>
                </a:ext>
              </a:extLst>
            </p:cNvPr>
            <p:cNvSpPr/>
            <p:nvPr/>
          </p:nvSpPr>
          <p:spPr>
            <a:xfrm>
              <a:off x="816763" y="148145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 name="pole tekstowe 107">
              <a:extLst>
                <a:ext uri="{FF2B5EF4-FFF2-40B4-BE49-F238E27FC236}">
                  <a16:creationId xmlns:a16="http://schemas.microsoft.com/office/drawing/2014/main" id="{A71E969D-F4D1-B745-1F59-D156E592B863}"/>
                </a:ext>
              </a:extLst>
            </p:cNvPr>
            <p:cNvSpPr txBox="1"/>
            <p:nvPr/>
          </p:nvSpPr>
          <p:spPr>
            <a:xfrm>
              <a:off x="839677" y="1756408"/>
              <a:ext cx="93447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a:solidFill>
                    <a:schemeClr val="bg1"/>
                  </a:solidFill>
                  <a:latin typeface="Arial"/>
                  <a:cs typeface="Arial"/>
                  <a:sym typeface="Arial"/>
                </a:rPr>
                <a:t>Reach</a:t>
              </a:r>
            </a:p>
          </p:txBody>
        </p:sp>
      </p:grpSp>
      <p:sp>
        <p:nvSpPr>
          <p:cNvPr id="10" name="pole tekstowe 110">
            <a:extLst>
              <a:ext uri="{FF2B5EF4-FFF2-40B4-BE49-F238E27FC236}">
                <a16:creationId xmlns:a16="http://schemas.microsoft.com/office/drawing/2014/main" id="{03F362BE-83BE-4B40-26C7-1D9A4EDD95DD}"/>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grpSp>
        <p:nvGrpSpPr>
          <p:cNvPr id="90" name="Group 89">
            <a:extLst>
              <a:ext uri="{FF2B5EF4-FFF2-40B4-BE49-F238E27FC236}">
                <a16:creationId xmlns:a16="http://schemas.microsoft.com/office/drawing/2014/main" id="{CB6C138D-2489-350B-2455-8BA50C8897BE}"/>
              </a:ext>
            </a:extLst>
          </p:cNvPr>
          <p:cNvGrpSpPr/>
          <p:nvPr/>
        </p:nvGrpSpPr>
        <p:grpSpPr>
          <a:xfrm>
            <a:off x="2394207" y="3046877"/>
            <a:ext cx="1093763" cy="866137"/>
            <a:chOff x="1578412" y="1900184"/>
            <a:chExt cx="1093763" cy="866137"/>
          </a:xfrm>
        </p:grpSpPr>
        <p:sp>
          <p:nvSpPr>
            <p:cNvPr id="37" name="Sześciokąt 26">
              <a:extLst>
                <a:ext uri="{FF2B5EF4-FFF2-40B4-BE49-F238E27FC236}">
                  <a16:creationId xmlns:a16="http://schemas.microsoft.com/office/drawing/2014/main" id="{DB02ECCB-4B10-1C82-8C5F-8EEADD2E0DB0}"/>
                </a:ext>
              </a:extLst>
            </p:cNvPr>
            <p:cNvSpPr/>
            <p:nvPr/>
          </p:nvSpPr>
          <p:spPr>
            <a:xfrm>
              <a:off x="1652745" y="1900184"/>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89" name="pole tekstowe 107">
              <a:extLst>
                <a:ext uri="{FF2B5EF4-FFF2-40B4-BE49-F238E27FC236}">
                  <a16:creationId xmlns:a16="http://schemas.microsoft.com/office/drawing/2014/main" id="{7D416CCF-D4E0-2CB8-9AFF-264D52EF9020}"/>
                </a:ext>
              </a:extLst>
            </p:cNvPr>
            <p:cNvSpPr txBox="1"/>
            <p:nvPr/>
          </p:nvSpPr>
          <p:spPr>
            <a:xfrm>
              <a:off x="1578412" y="2027708"/>
              <a:ext cx="1093763"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100" dirty="0" err="1">
                  <a:solidFill>
                    <a:schemeClr val="bg1"/>
                  </a:solidFill>
                  <a:latin typeface="Arial"/>
                  <a:cs typeface="Arial"/>
                  <a:sym typeface="Arial"/>
                </a:rPr>
                <a:t>Average</a:t>
              </a: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err="1">
                  <a:solidFill>
                    <a:schemeClr val="bg1"/>
                  </a:solidFill>
                  <a:latin typeface="Arial"/>
                  <a:cs typeface="Arial"/>
                  <a:sym typeface="Arial"/>
                </a:rPr>
                <a:t>communication</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frequency</a:t>
              </a:r>
              <a:endParaRPr lang="pl-PL" sz="1100" dirty="0">
                <a:solidFill>
                  <a:schemeClr val="bg1"/>
                </a:solidFill>
                <a:latin typeface="Arial"/>
                <a:cs typeface="Arial"/>
                <a:sym typeface="Arial"/>
              </a:endParaRPr>
            </a:p>
          </p:txBody>
        </p:sp>
      </p:grpSp>
      <p:sp>
        <p:nvSpPr>
          <p:cNvPr id="16" name="Sześciokąt 26">
            <a:extLst>
              <a:ext uri="{FF2B5EF4-FFF2-40B4-BE49-F238E27FC236}">
                <a16:creationId xmlns:a16="http://schemas.microsoft.com/office/drawing/2014/main" id="{A183B3CE-1E88-1837-9331-A5E13D978F00}"/>
              </a:ext>
            </a:extLst>
          </p:cNvPr>
          <p:cNvSpPr/>
          <p:nvPr/>
        </p:nvSpPr>
        <p:spPr>
          <a:xfrm>
            <a:off x="816735" y="2973481"/>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grpSp>
        <p:nvGrpSpPr>
          <p:cNvPr id="19" name="Group 18">
            <a:extLst>
              <a:ext uri="{FF2B5EF4-FFF2-40B4-BE49-F238E27FC236}">
                <a16:creationId xmlns:a16="http://schemas.microsoft.com/office/drawing/2014/main" id="{B412A834-F242-8AEE-7BD1-6A908ECBB174}"/>
              </a:ext>
            </a:extLst>
          </p:cNvPr>
          <p:cNvGrpSpPr/>
          <p:nvPr/>
        </p:nvGrpSpPr>
        <p:grpSpPr>
          <a:xfrm>
            <a:off x="757529" y="3884194"/>
            <a:ext cx="1093763" cy="866137"/>
            <a:chOff x="-43822" y="1909062"/>
            <a:chExt cx="1093763" cy="866137"/>
          </a:xfrm>
        </p:grpSpPr>
        <p:sp>
          <p:nvSpPr>
            <p:cNvPr id="20" name="Sześciokąt 26">
              <a:extLst>
                <a:ext uri="{FF2B5EF4-FFF2-40B4-BE49-F238E27FC236}">
                  <a16:creationId xmlns:a16="http://schemas.microsoft.com/office/drawing/2014/main" id="{1B770544-AB16-4F14-B1DF-253D6D72EF8C}"/>
                </a:ext>
              </a:extLst>
            </p:cNvPr>
            <p:cNvSpPr/>
            <p:nvPr/>
          </p:nvSpPr>
          <p:spPr>
            <a:xfrm>
              <a:off x="19253" y="190906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1" name="pole tekstowe 107">
              <a:extLst>
                <a:ext uri="{FF2B5EF4-FFF2-40B4-BE49-F238E27FC236}">
                  <a16:creationId xmlns:a16="http://schemas.microsoft.com/office/drawing/2014/main" id="{03BCB13A-B2A3-49A9-E650-B243AC824A98}"/>
                </a:ext>
              </a:extLst>
            </p:cNvPr>
            <p:cNvSpPr txBox="1"/>
            <p:nvPr/>
          </p:nvSpPr>
          <p:spPr>
            <a:xfrm>
              <a:off x="-43822" y="1917896"/>
              <a:ext cx="1093763"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r>
                <a:rPr lang="pl-PL" sz="1100" dirty="0">
                  <a:solidFill>
                    <a:schemeClr val="bg1"/>
                  </a:solidFill>
                  <a:latin typeface="Arial"/>
                  <a:cs typeface="Arial"/>
                  <a:sym typeface="Arial"/>
                </a:rPr>
                <a:t>SOS</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algn="ctr">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SOV</a:t>
              </a:r>
              <a:endParaRPr lang="pl-PL" sz="1100" dirty="0">
                <a:solidFill>
                  <a:schemeClr val="bg1"/>
                </a:solidFill>
                <a:latin typeface="Arial"/>
                <a:cs typeface="Arial"/>
                <a:sym typeface="Arial"/>
              </a:endParaRPr>
            </a:p>
            <a:p>
              <a:pPr algn="ctr">
                <a:defRPr/>
              </a:pPr>
              <a:r>
                <a:rPr lang="pl-PL" sz="1100" dirty="0">
                  <a:solidFill>
                    <a:schemeClr val="bg1"/>
                  </a:solidFill>
                  <a:latin typeface="Arial"/>
                  <a:cs typeface="Arial"/>
                  <a:sym typeface="Arial"/>
                </a:rPr>
                <a:t> </a:t>
              </a:r>
            </a:p>
          </p:txBody>
        </p:sp>
      </p:grpSp>
      <p:sp>
        <p:nvSpPr>
          <p:cNvPr id="24" name="Sześciokąt 26">
            <a:extLst>
              <a:ext uri="{FF2B5EF4-FFF2-40B4-BE49-F238E27FC236}">
                <a16:creationId xmlns:a16="http://schemas.microsoft.com/office/drawing/2014/main" id="{6E81637D-B6C9-CA6B-E4B8-DB49BD2407C2}"/>
              </a:ext>
            </a:extLst>
          </p:cNvPr>
          <p:cNvSpPr/>
          <p:nvPr/>
        </p:nvSpPr>
        <p:spPr>
          <a:xfrm>
            <a:off x="1674836" y="2516932"/>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highlight>
                <a:srgbClr val="FFFF00"/>
              </a:highlight>
              <a:uLnTx/>
              <a:uFillTx/>
              <a:latin typeface="Arial"/>
              <a:ea typeface="+mn-ea"/>
              <a:cs typeface="+mn-cs"/>
              <a:sym typeface="Arial"/>
            </a:endParaRPr>
          </a:p>
        </p:txBody>
      </p:sp>
      <p:sp>
        <p:nvSpPr>
          <p:cNvPr id="25" name="pole tekstowe 107">
            <a:extLst>
              <a:ext uri="{FF2B5EF4-FFF2-40B4-BE49-F238E27FC236}">
                <a16:creationId xmlns:a16="http://schemas.microsoft.com/office/drawing/2014/main" id="{0515924E-F364-2736-AF4A-97C179EAAF42}"/>
              </a:ext>
            </a:extLst>
          </p:cNvPr>
          <p:cNvSpPr txBox="1"/>
          <p:nvPr/>
        </p:nvSpPr>
        <p:spPr>
          <a:xfrm>
            <a:off x="1573472" y="2398093"/>
            <a:ext cx="1093763"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Mktg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Comm</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Long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Short</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t>
            </a: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Effects</a:t>
            </a:r>
            <a:endParaRPr kumimoji="0" lang="pl-PL" sz="1100" b="0" i="0" u="none" strike="noStrike" kern="1200" cap="none" spc="0" normalizeH="0" baseline="0" noProof="0" dirty="0">
              <a:ln>
                <a:noFill/>
              </a:ln>
              <a:solidFill>
                <a:schemeClr val="bg1"/>
              </a:solidFill>
              <a:effectLst/>
              <a:uLnTx/>
              <a:uFillTx/>
              <a:latin typeface="Arial"/>
              <a:ea typeface="+mn-ea"/>
              <a:cs typeface="Arial"/>
              <a:sym typeface="Arial"/>
            </a:endParaRPr>
          </a:p>
        </p:txBody>
      </p:sp>
      <p:sp>
        <p:nvSpPr>
          <p:cNvPr id="45" name="pole tekstowe 180">
            <a:extLst>
              <a:ext uri="{FF2B5EF4-FFF2-40B4-BE49-F238E27FC236}">
                <a16:creationId xmlns:a16="http://schemas.microsoft.com/office/drawing/2014/main" id="{967602EE-7037-8CF4-E8F1-8228D7B24530}"/>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7" name="pole tekstowe 180">
            <a:extLst>
              <a:ext uri="{FF2B5EF4-FFF2-40B4-BE49-F238E27FC236}">
                <a16:creationId xmlns:a16="http://schemas.microsoft.com/office/drawing/2014/main" id="{79DF4ABF-BB9B-D60A-80DB-6C31283C1D8F}"/>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3" name="Sześciokąt 26">
            <a:extLst>
              <a:ext uri="{FF2B5EF4-FFF2-40B4-BE49-F238E27FC236}">
                <a16:creationId xmlns:a16="http://schemas.microsoft.com/office/drawing/2014/main" id="{6DC59D2C-AB5C-911C-EDE5-48CE854803FE}"/>
              </a:ext>
            </a:extLst>
          </p:cNvPr>
          <p:cNvSpPr/>
          <p:nvPr/>
        </p:nvSpPr>
        <p:spPr>
          <a:xfrm>
            <a:off x="1616255" y="4388169"/>
            <a:ext cx="981765" cy="866137"/>
          </a:xfrm>
          <a:prstGeom prst="hexagon">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5" name="pole tekstowe 107">
            <a:extLst>
              <a:ext uri="{FF2B5EF4-FFF2-40B4-BE49-F238E27FC236}">
                <a16:creationId xmlns:a16="http://schemas.microsoft.com/office/drawing/2014/main" id="{53988050-28F0-B1B9-5151-586A7098AB31}"/>
              </a:ext>
            </a:extLst>
          </p:cNvPr>
          <p:cNvSpPr txBox="1"/>
          <p:nvPr/>
        </p:nvSpPr>
        <p:spPr>
          <a:xfrm>
            <a:off x="1560256" y="4675539"/>
            <a:ext cx="1093763" cy="261610"/>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Price</a:t>
            </a:r>
            <a:r>
              <a:rPr lang="pl-PL" sz="1100" dirty="0">
                <a:solidFill>
                  <a:schemeClr val="bg1"/>
                </a:solidFill>
                <a:latin typeface="Arial"/>
                <a:cs typeface="Arial"/>
                <a:sym typeface="Arial"/>
              </a:rPr>
              <a:t> index</a:t>
            </a:r>
          </a:p>
        </p:txBody>
      </p:sp>
      <p:sp>
        <p:nvSpPr>
          <p:cNvPr id="6" name="Sześciokąt 26">
            <a:extLst>
              <a:ext uri="{FF2B5EF4-FFF2-40B4-BE49-F238E27FC236}">
                <a16:creationId xmlns:a16="http://schemas.microsoft.com/office/drawing/2014/main" id="{0DE097FC-8A82-DAD4-3EF2-29AE8773855E}"/>
              </a:ext>
            </a:extLst>
          </p:cNvPr>
          <p:cNvSpPr/>
          <p:nvPr/>
        </p:nvSpPr>
        <p:spPr>
          <a:xfrm>
            <a:off x="2473561" y="3964793"/>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7" name="pole tekstowe 107">
            <a:extLst>
              <a:ext uri="{FF2B5EF4-FFF2-40B4-BE49-F238E27FC236}">
                <a16:creationId xmlns:a16="http://schemas.microsoft.com/office/drawing/2014/main" id="{FB5AD94B-AAF0-EC8B-7FD0-492381F08C47}"/>
              </a:ext>
            </a:extLst>
          </p:cNvPr>
          <p:cNvSpPr txBox="1"/>
          <p:nvPr/>
        </p:nvSpPr>
        <p:spPr>
          <a:xfrm>
            <a:off x="2432810" y="4116158"/>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Numeric</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9" name="Sześciokąt 26">
            <a:extLst>
              <a:ext uri="{FF2B5EF4-FFF2-40B4-BE49-F238E27FC236}">
                <a16:creationId xmlns:a16="http://schemas.microsoft.com/office/drawing/2014/main" id="{B9331A5C-F8A3-7923-7688-8D3A6D767C51}"/>
              </a:ext>
            </a:extLst>
          </p:cNvPr>
          <p:cNvSpPr/>
          <p:nvPr/>
        </p:nvSpPr>
        <p:spPr>
          <a:xfrm>
            <a:off x="2425027" y="4915460"/>
            <a:ext cx="981765" cy="866137"/>
          </a:xfrm>
          <a:prstGeom prst="hexagon">
            <a:avLst/>
          </a:prstGeom>
          <a:solidFill>
            <a:srgbClr val="D90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
        <p:nvSpPr>
          <p:cNvPr id="11" name="pole tekstowe 107">
            <a:extLst>
              <a:ext uri="{FF2B5EF4-FFF2-40B4-BE49-F238E27FC236}">
                <a16:creationId xmlns:a16="http://schemas.microsoft.com/office/drawing/2014/main" id="{4837F55B-0D56-0FC4-7DE2-7D7166E72BAC}"/>
              </a:ext>
            </a:extLst>
          </p:cNvPr>
          <p:cNvSpPr txBox="1"/>
          <p:nvPr/>
        </p:nvSpPr>
        <p:spPr>
          <a:xfrm>
            <a:off x="2376002" y="5094764"/>
            <a:ext cx="1093763" cy="430887"/>
          </a:xfrm>
          <a:prstGeom prst="rect">
            <a:avLst/>
          </a:prstGeom>
          <a:noFill/>
        </p:spPr>
        <p:txBody>
          <a:bodyPr wrap="square">
            <a:spAutoFit/>
          </a:bodyPr>
          <a:lstStyle/>
          <a:p>
            <a:pPr algn="ctr">
              <a:defRPr/>
            </a:pPr>
            <a:r>
              <a:rPr lang="pl-PL" sz="1100" dirty="0" err="1">
                <a:solidFill>
                  <a:schemeClr val="bg1"/>
                </a:solidFill>
                <a:latin typeface="Arial"/>
                <a:cs typeface="Arial"/>
                <a:sym typeface="Arial"/>
              </a:rPr>
              <a:t>Weighted</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distribution</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5EFF9249-9C5F-4378-3D56-234FEFCDAEED}"/>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8E1B977D-681F-005F-3E48-FBAD2BFE2899}"/>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C8C91181-B42F-E563-9D4B-7C1BCBD7EAED}"/>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CC1E84D7-78DF-6464-AD72-A89A67EDD30F}"/>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F3231324-5789-D836-8464-90AD0D2F887D}"/>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661A5326-A927-B481-95D4-7A519FF4466B}"/>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53AC40F3-9D69-BBA0-FABA-A6C7E791A22A}"/>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28815A2F-9AFE-AE17-F3B2-65FEA17CC123}"/>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2" name="pole tekstowe 107">
            <a:extLst>
              <a:ext uri="{FF2B5EF4-FFF2-40B4-BE49-F238E27FC236}">
                <a16:creationId xmlns:a16="http://schemas.microsoft.com/office/drawing/2014/main" id="{E44BA3D1-293C-CFB3-512E-D91BD636496D}"/>
              </a:ext>
            </a:extLst>
          </p:cNvPr>
          <p:cNvSpPr txBox="1"/>
          <p:nvPr/>
        </p:nvSpPr>
        <p:spPr>
          <a:xfrm>
            <a:off x="807687" y="2914567"/>
            <a:ext cx="99030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rgbClr val="000000"/>
                </a:solidFill>
                <a:effectLst/>
                <a:uLnTx/>
                <a:uFillTx/>
                <a:latin typeface="Arial"/>
                <a:ea typeface="+mn-ea"/>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Total A&amp;M/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err="1">
                <a:ln>
                  <a:noFill/>
                </a:ln>
                <a:solidFill>
                  <a:schemeClr val="bg1"/>
                </a:solidFill>
                <a:effectLst/>
                <a:uLnTx/>
                <a:uFillTx/>
                <a:latin typeface="Arial"/>
                <a:ea typeface="+mn-ea"/>
                <a:cs typeface="Arial"/>
                <a:sym typeface="Arial"/>
              </a:rPr>
              <a:t>Working</a:t>
            </a:r>
            <a:r>
              <a:rPr lang="pl-PL" sz="1100" dirty="0">
                <a:solidFill>
                  <a:schemeClr val="bg1"/>
                </a:solidFill>
                <a:latin typeface="Arial"/>
                <a:cs typeface="Arial"/>
                <a:sym typeface="Arial"/>
              </a:rPr>
              <a:t>,non-</a:t>
            </a:r>
            <a:r>
              <a:rPr lang="pl-PL" sz="1100" dirty="0" err="1">
                <a:solidFill>
                  <a:schemeClr val="bg1"/>
                </a:solidFill>
                <a:latin typeface="Arial"/>
                <a:cs typeface="Arial"/>
                <a:sym typeface="Arial"/>
              </a:rPr>
              <a:t>working</a:t>
            </a:r>
            <a:r>
              <a:rPr kumimoji="0" lang="pl-PL" sz="1100" b="0" i="0" u="none" strike="noStrike" kern="1200" cap="none" spc="0" normalizeH="0" baseline="0" noProof="0" dirty="0">
                <a:ln>
                  <a:noFill/>
                </a:ln>
                <a:solidFill>
                  <a:schemeClr val="bg1"/>
                </a:solidFill>
                <a:effectLst/>
                <a:uLnTx/>
                <a:uFillTx/>
                <a:latin typeface="Arial"/>
                <a:ea typeface="+mn-ea"/>
                <a:cs typeface="Arial"/>
                <a:sym typeface="Arial"/>
              </a:rPr>
              <a:t> A&amp;M</a:t>
            </a:r>
          </a:p>
        </p:txBody>
      </p:sp>
    </p:spTree>
    <p:extLst>
      <p:ext uri="{BB962C8B-B14F-4D97-AF65-F5344CB8AC3E}">
        <p14:creationId xmlns:p14="http://schemas.microsoft.com/office/powerpoint/2010/main" val="2578460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cxnSp>
        <p:nvCxnSpPr>
          <p:cNvPr id="865" name="Google Shape;865;p9"/>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866" name="Google Shape;866;p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869" name="Google Shape;869;p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cxnSp>
        <p:nvCxnSpPr>
          <p:cNvPr id="872" name="Google Shape;872;p9"/>
          <p:cNvCxnSpPr/>
          <p:nvPr/>
        </p:nvCxnSpPr>
        <p:spPr>
          <a:xfrm rot="10800000">
            <a:off x="217221" y="3051346"/>
            <a:ext cx="11875189" cy="0"/>
          </a:xfrm>
          <a:prstGeom prst="straightConnector1">
            <a:avLst/>
          </a:prstGeom>
          <a:noFill/>
          <a:ln w="9525" cap="flat" cmpd="sng">
            <a:solidFill>
              <a:schemeClr val="dk2"/>
            </a:solidFill>
            <a:prstDash val="solid"/>
            <a:round/>
            <a:headEnd type="none" w="sm" len="sm"/>
            <a:tailEnd type="none" w="sm" len="sm"/>
          </a:ln>
        </p:spPr>
      </p:cxnSp>
      <p:sp>
        <p:nvSpPr>
          <p:cNvPr id="873" name="Google Shape;873;p9"/>
          <p:cNvSpPr txBox="1"/>
          <p:nvPr/>
        </p:nvSpPr>
        <p:spPr>
          <a:xfrm>
            <a:off x="311062" y="3118329"/>
            <a:ext cx="2841300" cy="96498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1" dirty="0">
                <a:solidFill>
                  <a:srgbClr val="000000"/>
                </a:solidFill>
                <a:latin typeface="Arial"/>
                <a:cs typeface="Arial"/>
                <a:sym typeface="Arial"/>
              </a:rPr>
              <a:t>Total A&amp;M</a:t>
            </a:r>
          </a:p>
          <a:p>
            <a:pPr>
              <a:lnSpc>
                <a:spcPct val="90000"/>
              </a:lnSpc>
              <a:spcBef>
                <a:spcPts val="1000"/>
              </a:spcBef>
              <a:buClr>
                <a:srgbClr val="000000"/>
              </a:buClr>
              <a:buSzPts val="3200"/>
            </a:pPr>
            <a:r>
              <a:rPr lang="pl-PL" sz="1200" b="0" i="0" u="none" strike="noStrike" cap="none" dirty="0">
                <a:solidFill>
                  <a:srgbClr val="000000"/>
                </a:solidFill>
                <a:latin typeface="Arial"/>
                <a:ea typeface="Arial"/>
                <a:cs typeface="Arial"/>
                <a:sym typeface="Arial"/>
              </a:rPr>
              <a:t>Udział inwestycji w reklamę oraz marketing w całości przychodów ze sprzedaży</a:t>
            </a:r>
            <a:endParaRPr lang="pl-PL" sz="1200" dirty="0">
              <a:solidFill>
                <a:srgbClr val="000000"/>
              </a:solidFill>
              <a:latin typeface="Arial"/>
              <a:ea typeface="Arial"/>
              <a:cs typeface="Arial"/>
              <a:sym typeface="Arial"/>
            </a:endParaRPr>
          </a:p>
        </p:txBody>
      </p:sp>
      <p:sp>
        <p:nvSpPr>
          <p:cNvPr id="874" name="Google Shape;874;p9"/>
          <p:cNvSpPr txBox="1"/>
          <p:nvPr/>
        </p:nvSpPr>
        <p:spPr>
          <a:xfrm>
            <a:off x="3283248" y="3144522"/>
            <a:ext cx="2831091" cy="1029078"/>
          </a:xfrm>
          <a:prstGeom prst="rect">
            <a:avLst/>
          </a:prstGeom>
          <a:noFill/>
          <a:ln>
            <a:noFill/>
          </a:ln>
        </p:spPr>
        <p:txBody>
          <a:bodyPr spcFirstLastPara="1" wrap="square" lIns="0" tIns="0" rIns="0" bIns="0" anchor="t" anchorCtr="0">
            <a:noAutofit/>
          </a:bodyPr>
          <a:lstStyle/>
          <a:p>
            <a:pPr>
              <a:buClr>
                <a:srgbClr val="000000"/>
              </a:buClr>
              <a:buSzPts val="1200"/>
            </a:pPr>
            <a:r>
              <a:rPr lang="pl-PL" sz="1200" b="0" i="0" u="none" strike="noStrike" cap="none" dirty="0">
                <a:solidFill>
                  <a:srgbClr val="000000"/>
                </a:solidFill>
                <a:latin typeface="Arial"/>
                <a:ea typeface="Arial"/>
                <a:cs typeface="Arial"/>
                <a:sym typeface="Arial"/>
              </a:rPr>
              <a:t>Udział procentowy: Wydatki na reklamę oraz marketing / Przychody ze sprzedaży </a:t>
            </a:r>
          </a:p>
          <a:p>
            <a:pPr>
              <a:buClr>
                <a:srgbClr val="000000"/>
              </a:buClr>
              <a:buSzPts val="1200"/>
            </a:pPr>
            <a:endParaRPr lang="pl-PL" sz="1200" dirty="0">
              <a:solidFill>
                <a:srgbClr val="000000"/>
              </a:solidFill>
              <a:latin typeface="Arial"/>
              <a:ea typeface="Arial"/>
              <a:cs typeface="Arial"/>
              <a:sym typeface="Arial"/>
            </a:endParaRPr>
          </a:p>
          <a:p>
            <a:pPr>
              <a:buClr>
                <a:srgbClr val="000000"/>
              </a:buClr>
              <a:buSzPts val="1200"/>
            </a:pPr>
            <a:r>
              <a:rPr lang="pl-PL" sz="1200" b="0" i="0" u="none" strike="noStrike" cap="none" dirty="0">
                <a:solidFill>
                  <a:srgbClr val="000000"/>
                </a:solidFill>
                <a:latin typeface="Arial"/>
                <a:ea typeface="Arial"/>
                <a:cs typeface="Arial"/>
                <a:sym typeface="Arial"/>
              </a:rPr>
              <a:t>Alternatywa/ Uzupełnienie SOS</a:t>
            </a:r>
          </a:p>
          <a:p>
            <a:pPr>
              <a:buClr>
                <a:srgbClr val="000000"/>
              </a:buClr>
              <a:buSzPts val="1200"/>
            </a:pPr>
            <a:r>
              <a:rPr lang="pl-PL" sz="1200" b="0" i="0" u="none" strike="noStrike" cap="none" dirty="0">
                <a:solidFill>
                  <a:srgbClr val="000000"/>
                </a:solidFill>
                <a:latin typeface="Arial"/>
                <a:ea typeface="Arial"/>
                <a:cs typeface="Arial"/>
                <a:sym typeface="Arial"/>
              </a:rPr>
              <a:t>Zazwyczaj mieści się w przedziale 1-15%</a:t>
            </a:r>
          </a:p>
          <a:p>
            <a:pPr marL="0" marR="0" lvl="0" indent="0" algn="l" rtl="0">
              <a:lnSpc>
                <a:spcPct val="100000"/>
              </a:lnSpc>
              <a:spcBef>
                <a:spcPts val="0"/>
              </a:spcBef>
              <a:spcAft>
                <a:spcPts val="0"/>
              </a:spcAft>
              <a:buClr>
                <a:srgbClr val="000000"/>
              </a:buClr>
              <a:buSzPts val="1200"/>
              <a:buFont typeface="Arial"/>
              <a:buNone/>
            </a:pPr>
            <a:br>
              <a:rPr lang="pl-PL" sz="1200" b="0" i="0" u="none" strike="noStrike" cap="none" dirty="0">
                <a:solidFill>
                  <a:srgbClr val="000000"/>
                </a:solidFill>
                <a:latin typeface="Arial"/>
                <a:ea typeface="Arial"/>
                <a:cs typeface="Arial"/>
                <a:sym typeface="Arial"/>
              </a:rPr>
            </a:br>
            <a:endParaRPr sz="1200" b="0" i="0" u="none" strike="noStrike" cap="none" dirty="0">
              <a:solidFill>
                <a:srgbClr val="000000"/>
              </a:solidFill>
              <a:latin typeface="Arial"/>
              <a:ea typeface="Arial"/>
              <a:cs typeface="Arial"/>
              <a:sym typeface="Arial"/>
            </a:endParaRPr>
          </a:p>
        </p:txBody>
      </p:sp>
      <p:sp>
        <p:nvSpPr>
          <p:cNvPr id="875" name="Google Shape;875;p9"/>
          <p:cNvSpPr txBox="1"/>
          <p:nvPr/>
        </p:nvSpPr>
        <p:spPr>
          <a:xfrm>
            <a:off x="9148843" y="3166437"/>
            <a:ext cx="2842120" cy="59399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Wskaźnik pomocny w uzgadnianiu strategii inwestycyjnej przedsiębiorstwa. </a:t>
            </a:r>
            <a:endParaRPr sz="2200" b="0" i="0" u="none" strike="noStrike" cap="none" dirty="0">
              <a:solidFill>
                <a:srgbClr val="000000"/>
              </a:solidFill>
              <a:latin typeface="Arial"/>
              <a:ea typeface="Arial"/>
              <a:cs typeface="Arial"/>
              <a:sym typeface="Arial"/>
            </a:endParaRPr>
          </a:p>
        </p:txBody>
      </p:sp>
      <p:sp>
        <p:nvSpPr>
          <p:cNvPr id="876" name="Google Shape;876;p9"/>
          <p:cNvSpPr txBox="1"/>
          <p:nvPr/>
        </p:nvSpPr>
        <p:spPr>
          <a:xfrm>
            <a:off x="337079" y="824513"/>
            <a:ext cx="2842121" cy="222683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en-US" sz="1200" b="1" dirty="0">
                <a:solidFill>
                  <a:srgbClr val="000000"/>
                </a:solidFill>
                <a:latin typeface="Arial"/>
                <a:cs typeface="Arial"/>
                <a:sym typeface="Arial"/>
              </a:rPr>
              <a:t>M</a:t>
            </a:r>
            <a:r>
              <a:rPr lang="pl-PL" sz="1200" b="1" dirty="0" err="1">
                <a:solidFill>
                  <a:srgbClr val="000000"/>
                </a:solidFill>
                <a:latin typeface="Arial"/>
                <a:cs typeface="Arial"/>
                <a:sym typeface="Arial"/>
              </a:rPr>
              <a:t>arketing</a:t>
            </a:r>
            <a:r>
              <a:rPr lang="pl-PL" sz="1200" b="1" dirty="0">
                <a:solidFill>
                  <a:srgbClr val="000000"/>
                </a:solidFill>
                <a:latin typeface="Arial"/>
                <a:cs typeface="Arial"/>
                <a:sym typeface="Arial"/>
              </a:rPr>
              <a:t> </a:t>
            </a:r>
            <a:r>
              <a:rPr lang="pl-PL" sz="1200" b="1" dirty="0" err="1">
                <a:solidFill>
                  <a:srgbClr val="000000"/>
                </a:solidFill>
                <a:latin typeface="Arial"/>
                <a:cs typeface="Arial"/>
                <a:sym typeface="Arial"/>
              </a:rPr>
              <a:t>communication</a:t>
            </a:r>
            <a:r>
              <a:rPr lang="pl-PL" sz="1200" b="1" dirty="0">
                <a:solidFill>
                  <a:srgbClr val="000000"/>
                </a:solidFill>
                <a:latin typeface="Arial"/>
                <a:cs typeface="Arial"/>
                <a:sym typeface="Arial"/>
              </a:rPr>
              <a:t>: </a:t>
            </a:r>
            <a:r>
              <a:rPr lang="en-US" sz="1200" b="1" dirty="0">
                <a:solidFill>
                  <a:srgbClr val="000000"/>
                </a:solidFill>
                <a:latin typeface="Arial"/>
                <a:cs typeface="Arial"/>
                <a:sym typeface="Arial"/>
              </a:rPr>
              <a:t>Long</a:t>
            </a:r>
            <a:r>
              <a:rPr lang="pl-PL" sz="1200" b="1" dirty="0">
                <a:solidFill>
                  <a:srgbClr val="000000"/>
                </a:solidFill>
                <a:latin typeface="Arial"/>
                <a:cs typeface="Arial"/>
                <a:sym typeface="Arial"/>
              </a:rPr>
              <a:t>/</a:t>
            </a:r>
            <a:r>
              <a:rPr lang="en-US" sz="1200" b="1" dirty="0">
                <a:solidFill>
                  <a:srgbClr val="000000"/>
                </a:solidFill>
                <a:latin typeface="Arial"/>
                <a:cs typeface="Arial"/>
                <a:sym typeface="Arial"/>
              </a:rPr>
              <a:t>Short Effects</a:t>
            </a:r>
          </a:p>
          <a:p>
            <a:pPr>
              <a:lnSpc>
                <a:spcPct val="90000"/>
              </a:lnSpc>
              <a:spcBef>
                <a:spcPts val="1000"/>
              </a:spcBef>
              <a:buClr>
                <a:srgbClr val="000000"/>
              </a:buClr>
              <a:buSzPts val="3200"/>
            </a:pPr>
            <a:r>
              <a:rPr lang="pl-PL" sz="1200" b="0" i="0" u="none" strike="noStrike" cap="none" dirty="0">
                <a:solidFill>
                  <a:srgbClr val="000000"/>
                </a:solidFill>
                <a:latin typeface="Arial"/>
                <a:ea typeface="Arial"/>
                <a:cs typeface="Arial"/>
                <a:sym typeface="Arial"/>
              </a:rPr>
              <a:t>Podział budżetu marketingowego pomiędzy: </a:t>
            </a:r>
            <a:r>
              <a:rPr lang="pl-PL" sz="1200" dirty="0">
                <a:solidFill>
                  <a:srgbClr val="000000"/>
                </a:solidFill>
                <a:latin typeface="Arial"/>
                <a:ea typeface="Arial"/>
                <a:cs typeface="Arial"/>
                <a:sym typeface="Arial"/>
              </a:rPr>
              <a:t>kampaniami zapewniającymi </a:t>
            </a:r>
            <a:r>
              <a:rPr lang="pl-PL" sz="1200" b="0" i="0" u="none" strike="noStrike" cap="none" dirty="0">
                <a:solidFill>
                  <a:srgbClr val="000000"/>
                </a:solidFill>
                <a:latin typeface="Arial"/>
                <a:ea typeface="Arial"/>
                <a:cs typeface="Arial"/>
                <a:sym typeface="Arial"/>
              </a:rPr>
              <a:t>długoterminową budowę marki </a:t>
            </a:r>
            <a:r>
              <a:rPr lang="pl-PL" sz="1200" b="0" i="0" u="none" strike="noStrike" cap="none" dirty="0" err="1">
                <a:solidFill>
                  <a:srgbClr val="000000"/>
                </a:solidFill>
                <a:latin typeface="Arial"/>
                <a:ea typeface="Arial"/>
                <a:cs typeface="Arial"/>
                <a:sym typeface="Arial"/>
              </a:rPr>
              <a:t>t.j</a:t>
            </a:r>
            <a:r>
              <a:rPr lang="pl-PL" sz="1200" dirty="0">
                <a:solidFill>
                  <a:srgbClr val="000000"/>
                </a:solidFill>
                <a:ea typeface="Arial"/>
                <a:cs typeface="Arial"/>
                <a:sym typeface="Arial"/>
              </a:rPr>
              <a:t>. zwiększenie preferencji zakupowych w stosunku do marki </a:t>
            </a:r>
            <a:r>
              <a:rPr lang="pl-PL" sz="1200" b="0" i="0" u="none" strike="noStrike" cap="none" dirty="0">
                <a:solidFill>
                  <a:srgbClr val="000000"/>
                </a:solidFill>
                <a:latin typeface="Arial"/>
                <a:ea typeface="Arial"/>
                <a:cs typeface="Arial"/>
                <a:sym typeface="Arial"/>
              </a:rPr>
              <a:t>(efekt jest widoczny po 6 miesiącach i trwa dłużej), a aktywacjami nastawionymi na szybki efekt sprzedażowy (efekt utrzymuje się maksymalnie do 6 miesięcy)</a:t>
            </a:r>
          </a:p>
          <a:p>
            <a:pPr marL="0" marR="0" lvl="0" indent="0" algn="l" rtl="0">
              <a:lnSpc>
                <a:spcPct val="90000"/>
              </a:lnSpc>
              <a:spcBef>
                <a:spcPts val="1000"/>
              </a:spcBef>
              <a:spcAft>
                <a:spcPts val="0"/>
              </a:spcAft>
              <a:buClr>
                <a:srgbClr val="000000"/>
              </a:buClr>
              <a:buSzPts val="3200"/>
              <a:buFont typeface="Arial"/>
              <a:buNone/>
            </a:pPr>
            <a:endParaRPr lang="pl-PL" sz="1200" dirty="0">
              <a:solidFill>
                <a:srgbClr val="000000"/>
              </a:solidFill>
              <a:latin typeface="Arial"/>
              <a:ea typeface="Arial"/>
              <a:cs typeface="Arial"/>
              <a:sym typeface="Arial"/>
            </a:endParaRPr>
          </a:p>
        </p:txBody>
      </p:sp>
      <p:cxnSp>
        <p:nvCxnSpPr>
          <p:cNvPr id="877" name="Google Shape;877;p9"/>
          <p:cNvCxnSpPr/>
          <p:nvPr/>
        </p:nvCxnSpPr>
        <p:spPr>
          <a:xfrm rot="10800000">
            <a:off x="74281" y="4440690"/>
            <a:ext cx="11875189" cy="0"/>
          </a:xfrm>
          <a:prstGeom prst="straightConnector1">
            <a:avLst/>
          </a:prstGeom>
          <a:noFill/>
          <a:ln w="9525" cap="flat" cmpd="sng">
            <a:solidFill>
              <a:schemeClr val="dk2"/>
            </a:solidFill>
            <a:prstDash val="solid"/>
            <a:round/>
            <a:headEnd type="none" w="sm" len="sm"/>
            <a:tailEnd type="none" w="sm" len="sm"/>
          </a:ln>
        </p:spPr>
      </p:cxnSp>
      <p:sp>
        <p:nvSpPr>
          <p:cNvPr id="878" name="Google Shape;878;p9"/>
          <p:cNvSpPr txBox="1"/>
          <p:nvPr/>
        </p:nvSpPr>
        <p:spPr>
          <a:xfrm>
            <a:off x="3327866" y="1295867"/>
            <a:ext cx="2669851" cy="128412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Procentowy stosun</a:t>
            </a:r>
            <a:r>
              <a:rPr lang="pl-PL" sz="1200" dirty="0">
                <a:solidFill>
                  <a:srgbClr val="000000"/>
                </a:solidFill>
                <a:latin typeface="Arial"/>
                <a:ea typeface="Arial"/>
                <a:cs typeface="Arial"/>
                <a:sym typeface="Arial"/>
              </a:rPr>
              <a:t>ek inwestycji w jeden i drugi rodzaj aktywności.</a:t>
            </a:r>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Rekomendowany podział </a:t>
            </a:r>
            <a:r>
              <a:rPr lang="pl-PL" sz="1200" dirty="0">
                <a:solidFill>
                  <a:srgbClr val="000000"/>
                </a:solidFill>
                <a:latin typeface="Arial"/>
                <a:ea typeface="Arial"/>
                <a:cs typeface="Arial"/>
                <a:sym typeface="Arial"/>
              </a:rPr>
              <a:t>różni się w zależności od branży, nie istnieje jeden złoty środek.</a:t>
            </a:r>
          </a:p>
        </p:txBody>
      </p:sp>
      <p:sp>
        <p:nvSpPr>
          <p:cNvPr id="879" name="Google Shape;879;p9"/>
          <p:cNvSpPr txBox="1"/>
          <p:nvPr/>
        </p:nvSpPr>
        <p:spPr>
          <a:xfrm>
            <a:off x="9044705" y="1232238"/>
            <a:ext cx="2901538" cy="155670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dirty="0">
                <a:solidFill>
                  <a:srgbClr val="000000"/>
                </a:solidFill>
                <a:latin typeface="Arial"/>
                <a:ea typeface="Arial"/>
                <a:cs typeface="Arial"/>
                <a:sym typeface="Arial"/>
              </a:rPr>
              <a:t>Wskaźnik pomaga odpowiedzieć ma pytanie:</a:t>
            </a:r>
            <a:endParaRPr lang="pl-PL"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Czy w naszych działaniach marketingowych zachowujemy właściwą równowagę między zwiększaniem bieżącej sprzedaży a budowaniem przyszłej profitowości?</a:t>
            </a:r>
            <a:endParaRPr sz="2200" b="0" i="0" u="none" strike="noStrike" cap="none" dirty="0">
              <a:solidFill>
                <a:srgbClr val="000000"/>
              </a:solidFill>
              <a:latin typeface="Arial"/>
              <a:ea typeface="Arial"/>
              <a:cs typeface="Arial"/>
              <a:sym typeface="Arial"/>
            </a:endParaRPr>
          </a:p>
        </p:txBody>
      </p:sp>
      <p:sp>
        <p:nvSpPr>
          <p:cNvPr id="881" name="Google Shape;881;p9"/>
          <p:cNvSpPr txBox="1"/>
          <p:nvPr/>
        </p:nvSpPr>
        <p:spPr>
          <a:xfrm>
            <a:off x="6422157" y="3166437"/>
            <a:ext cx="2440139" cy="48757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Dane własne reklamodawcy</a:t>
            </a:r>
            <a:endParaRPr dirty="0"/>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2200" b="0" i="0" u="none" strike="noStrike" cap="none" dirty="0">
                <a:solidFill>
                  <a:schemeClr val="dk1"/>
                </a:solidFill>
                <a:latin typeface="Arial"/>
                <a:ea typeface="Arial"/>
                <a:cs typeface="Arial"/>
                <a:sym typeface="Arial"/>
              </a:rPr>
              <a:t> </a:t>
            </a:r>
            <a:endParaRPr dirty="0"/>
          </a:p>
        </p:txBody>
      </p:sp>
      <p:sp>
        <p:nvSpPr>
          <p:cNvPr id="882" name="Google Shape;882;p9"/>
          <p:cNvSpPr txBox="1"/>
          <p:nvPr/>
        </p:nvSpPr>
        <p:spPr>
          <a:xfrm>
            <a:off x="6466775" y="1407661"/>
            <a:ext cx="2440139" cy="48757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Dane własne reklamodawcy</a:t>
            </a:r>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2200" b="0" i="0" u="none" strike="noStrike" cap="none">
                <a:solidFill>
                  <a:schemeClr val="dk1"/>
                </a:solidFill>
                <a:latin typeface="Arial"/>
                <a:ea typeface="Arial"/>
                <a:cs typeface="Arial"/>
                <a:sym typeface="Arial"/>
              </a:rPr>
              <a:t> </a:t>
            </a:r>
            <a:endParaRPr/>
          </a:p>
        </p:txBody>
      </p:sp>
      <p:sp>
        <p:nvSpPr>
          <p:cNvPr id="8" name="Google Shape;861;p9"/>
          <p:cNvSpPr txBox="1">
            <a:spLocks noGrp="1"/>
          </p:cNvSpPr>
          <p:nvPr>
            <p:ph type="body" idx="1"/>
          </p:nvPr>
        </p:nvSpPr>
        <p:spPr>
          <a:xfrm>
            <a:off x="284223" y="4500795"/>
            <a:ext cx="2841300" cy="2110779"/>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Working</a:t>
            </a:r>
            <a:r>
              <a:rPr lang="pl-PL" sz="1200" b="1" dirty="0"/>
              <a:t> / Non </a:t>
            </a:r>
            <a:r>
              <a:rPr lang="pl-PL" sz="1200" b="1" dirty="0" err="1"/>
              <a:t>Working</a:t>
            </a:r>
            <a:r>
              <a:rPr lang="pl-PL" sz="1200" b="1" dirty="0"/>
              <a:t>  A&amp;M</a:t>
            </a:r>
          </a:p>
          <a:p>
            <a:pPr marL="0" indent="0"/>
            <a:r>
              <a:rPr lang="pl-PL" sz="1200" dirty="0"/>
              <a:t>Udział inwestycji na bezpośrednią komunikację z konsumentem w skali całego budżetu marketingowego</a:t>
            </a:r>
          </a:p>
          <a:p>
            <a:pPr marL="0" lvl="0" indent="0" algn="l" rtl="0">
              <a:lnSpc>
                <a:spcPct val="90000"/>
              </a:lnSpc>
              <a:spcBef>
                <a:spcPts val="1000"/>
              </a:spcBef>
              <a:spcAft>
                <a:spcPts val="0"/>
              </a:spcAft>
              <a:buSzPts val="3200"/>
              <a:buNone/>
            </a:pPr>
            <a:r>
              <a:rPr lang="pl-PL" sz="1200" dirty="0"/>
              <a:t>Relacja budżetu: </a:t>
            </a:r>
            <a:r>
              <a:rPr lang="pl-PL" sz="1200" dirty="0" err="1"/>
              <a:t>Working</a:t>
            </a:r>
            <a:r>
              <a:rPr lang="pl-PL" sz="1200" dirty="0"/>
              <a:t> A&amp;M w stosunku do Non-</a:t>
            </a:r>
            <a:r>
              <a:rPr lang="pl-PL" sz="1200" dirty="0" err="1"/>
              <a:t>Working</a:t>
            </a:r>
            <a:r>
              <a:rPr lang="pl-PL" sz="1200" dirty="0"/>
              <a:t> A&amp;M</a:t>
            </a:r>
            <a:endParaRPr sz="1200" dirty="0"/>
          </a:p>
        </p:txBody>
      </p:sp>
      <p:sp>
        <p:nvSpPr>
          <p:cNvPr id="9" name="Google Shape;868;p9"/>
          <p:cNvSpPr txBox="1">
            <a:spLocks/>
          </p:cNvSpPr>
          <p:nvPr/>
        </p:nvSpPr>
        <p:spPr>
          <a:xfrm>
            <a:off x="6368145" y="4555780"/>
            <a:ext cx="2440139" cy="4875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kern="0" dirty="0"/>
              <a:t>Dane własne reklamodawcy</a:t>
            </a:r>
          </a:p>
          <a:p>
            <a:pPr marL="0" indent="0"/>
            <a:endParaRPr lang="pl-PL" kern="0" dirty="0"/>
          </a:p>
        </p:txBody>
      </p:sp>
      <p:sp>
        <p:nvSpPr>
          <p:cNvPr id="10" name="Google Shape;870;p9"/>
          <p:cNvSpPr txBox="1">
            <a:spLocks/>
          </p:cNvSpPr>
          <p:nvPr/>
        </p:nvSpPr>
        <p:spPr>
          <a:xfrm>
            <a:off x="9066065" y="4500796"/>
            <a:ext cx="3034200" cy="142908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kern="0" dirty="0">
                <a:solidFill>
                  <a:srgbClr val="000000"/>
                </a:solidFill>
              </a:rPr>
              <a:t>Wskaźnik pokazujący jaka część budżetu marketingowego inwestowana jest w bezpośrednią komunikację z konsumentem. Warto porównać wynik z danymi w kategorii.</a:t>
            </a:r>
            <a:endParaRPr lang="pl-PL" kern="0" dirty="0"/>
          </a:p>
          <a:p>
            <a:pPr marL="0" indent="0"/>
            <a:r>
              <a:rPr lang="pl-PL" sz="1200" kern="0" dirty="0">
                <a:solidFill>
                  <a:srgbClr val="000000"/>
                </a:solidFill>
              </a:rPr>
              <a:t>Podstawowy wskaźnik efektywności wydatków marketingowych analizowany przez firmy konsultingowe</a:t>
            </a:r>
            <a:endParaRPr lang="pl-PL" kern="0" dirty="0"/>
          </a:p>
          <a:p>
            <a:pPr marL="0" indent="0"/>
            <a:r>
              <a:rPr lang="pl-PL" sz="1200" kern="0" dirty="0">
                <a:solidFill>
                  <a:srgbClr val="000000"/>
                </a:solidFill>
              </a:rPr>
              <a:t> </a:t>
            </a:r>
            <a:endParaRPr lang="pl-PL" sz="1200" kern="0" dirty="0"/>
          </a:p>
          <a:p>
            <a:pPr marL="0" indent="0"/>
            <a:endParaRPr lang="pl-PL" kern="0" dirty="0"/>
          </a:p>
        </p:txBody>
      </p:sp>
      <p:sp>
        <p:nvSpPr>
          <p:cNvPr id="11" name="Google Shape;880;p9"/>
          <p:cNvSpPr txBox="1"/>
          <p:nvPr/>
        </p:nvSpPr>
        <p:spPr>
          <a:xfrm>
            <a:off x="3313516" y="4445203"/>
            <a:ext cx="2841300" cy="216637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rgbClr val="000000"/>
                </a:solidFill>
                <a:latin typeface="Arial"/>
                <a:ea typeface="Arial"/>
                <a:cs typeface="Arial"/>
                <a:sym typeface="Arial"/>
              </a:rPr>
              <a:t>Udział procentowy budżetu „</a:t>
            </a:r>
            <a:r>
              <a:rPr lang="pl-PL" sz="1200" b="0" i="0" u="none" strike="noStrike" cap="none" dirty="0" err="1">
                <a:solidFill>
                  <a:srgbClr val="000000"/>
                </a:solidFill>
                <a:latin typeface="Arial"/>
                <a:ea typeface="Arial"/>
                <a:cs typeface="Arial"/>
                <a:sym typeface="Arial"/>
              </a:rPr>
              <a:t>working</a:t>
            </a:r>
            <a:r>
              <a:rPr lang="pl-PL" sz="1200" b="0" i="0" u="none" strike="noStrike" cap="none" dirty="0">
                <a:solidFill>
                  <a:srgbClr val="000000"/>
                </a:solidFill>
                <a:latin typeface="Arial"/>
                <a:ea typeface="Arial"/>
                <a:cs typeface="Arial"/>
                <a:sym typeface="Arial"/>
              </a:rPr>
              <a:t>” w całości budżetu </a:t>
            </a:r>
            <a:r>
              <a:rPr lang="pl-PL" sz="1200" b="0" i="0" u="none" strike="noStrike" cap="none" dirty="0" err="1">
                <a:solidFill>
                  <a:srgbClr val="000000"/>
                </a:solidFill>
                <a:latin typeface="Arial"/>
                <a:ea typeface="Arial"/>
                <a:cs typeface="Arial"/>
                <a:sym typeface="Arial"/>
              </a:rPr>
              <a:t>marketinowego</a:t>
            </a:r>
            <a:r>
              <a:rPr lang="pl-PL" sz="1200" b="0" i="0" u="none" strike="noStrike" cap="none" dirty="0">
                <a:solidFill>
                  <a:srgbClr val="000000"/>
                </a:solidFill>
                <a:latin typeface="Arial"/>
                <a:ea typeface="Arial"/>
                <a:cs typeface="Arial"/>
                <a:sym typeface="Arial"/>
              </a:rPr>
              <a:t>.</a:t>
            </a:r>
          </a:p>
          <a:p>
            <a:pPr marL="0" marR="0" lvl="0" indent="0" algn="l" rtl="0">
              <a:lnSpc>
                <a:spcPct val="90000"/>
              </a:lnSpc>
              <a:spcBef>
                <a:spcPts val="1000"/>
              </a:spcBef>
              <a:spcAft>
                <a:spcPts val="0"/>
              </a:spcAft>
              <a:buClr>
                <a:schemeClr val="dk1"/>
              </a:buClr>
              <a:buSzPts val="3200"/>
              <a:buFont typeface="Arial"/>
              <a:buNone/>
            </a:pPr>
            <a:endParaRPr lang="pl-PL" sz="3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err="1">
                <a:solidFill>
                  <a:srgbClr val="000000"/>
                </a:solidFill>
                <a:latin typeface="Arial"/>
                <a:ea typeface="Arial"/>
                <a:cs typeface="Arial"/>
                <a:sym typeface="Arial"/>
              </a:rPr>
              <a:t>Working</a:t>
            </a:r>
            <a:r>
              <a:rPr lang="pl-PL" sz="1200" b="0" i="0" u="none" strike="noStrike" cap="none" dirty="0">
                <a:solidFill>
                  <a:srgbClr val="000000"/>
                </a:solidFill>
                <a:latin typeface="Arial"/>
                <a:ea typeface="Arial"/>
                <a:cs typeface="Arial"/>
                <a:sym typeface="Arial"/>
              </a:rPr>
              <a:t> A&amp;M – to suma budżetów na bezpośrednią komunikację z konsumentem: koszt emisji reklam w mediach czy koszty </a:t>
            </a:r>
            <a:r>
              <a:rPr lang="pl-PL" sz="1200" b="0" i="0" u="none" strike="noStrike" cap="none" dirty="0" err="1">
                <a:solidFill>
                  <a:srgbClr val="000000"/>
                </a:solidFill>
                <a:latin typeface="Arial"/>
                <a:ea typeface="Arial"/>
                <a:cs typeface="Arial"/>
                <a:sym typeface="Arial"/>
              </a:rPr>
              <a:t>samplingu</a:t>
            </a:r>
            <a:r>
              <a:rPr lang="pl-PL" sz="1200" b="0" i="0" u="none" strike="noStrike" cap="none" dirty="0">
                <a:solidFill>
                  <a:srgbClr val="000000"/>
                </a:solidFill>
                <a:latin typeface="Arial"/>
                <a:ea typeface="Arial"/>
                <a:cs typeface="Arial"/>
                <a:sym typeface="Arial"/>
              </a:rPr>
              <a:t>.</a:t>
            </a:r>
            <a:endParaRPr dirty="0"/>
          </a:p>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rgbClr val="000000"/>
                </a:solidFill>
                <a:latin typeface="Arial"/>
                <a:ea typeface="Arial"/>
                <a:cs typeface="Arial"/>
                <a:sym typeface="Arial"/>
              </a:rPr>
              <a:t>Non-</a:t>
            </a:r>
            <a:r>
              <a:rPr lang="pl-PL" sz="1200" b="0" i="0" u="none" strike="noStrike" cap="none" dirty="0" err="1">
                <a:solidFill>
                  <a:srgbClr val="000000"/>
                </a:solidFill>
                <a:latin typeface="Arial"/>
                <a:ea typeface="Arial"/>
                <a:cs typeface="Arial"/>
                <a:sym typeface="Arial"/>
              </a:rPr>
              <a:t>Working</a:t>
            </a:r>
            <a:r>
              <a:rPr lang="pl-PL" sz="1200" b="0" i="0" u="none" strike="noStrike" cap="none" dirty="0">
                <a:solidFill>
                  <a:srgbClr val="000000"/>
                </a:solidFill>
                <a:latin typeface="Arial"/>
                <a:ea typeface="Arial"/>
                <a:cs typeface="Arial"/>
                <a:sym typeface="Arial"/>
              </a:rPr>
              <a:t> A&amp;M to suma kosztów obsługi agencji, koszty produkcji reklamowej ATL &amp; BTL, koszty badań </a:t>
            </a:r>
            <a:r>
              <a:rPr lang="pl-PL" sz="1200" b="0" i="0" u="none" strike="noStrike" cap="none" dirty="0" err="1">
                <a:solidFill>
                  <a:srgbClr val="000000"/>
                </a:solidFill>
                <a:latin typeface="Arial"/>
                <a:ea typeface="Arial"/>
                <a:cs typeface="Arial"/>
                <a:sym typeface="Arial"/>
              </a:rPr>
              <a:t>etc</a:t>
            </a:r>
            <a:r>
              <a:rPr lang="pl-PL" sz="1200" b="0" i="0" u="none" strike="noStrike" cap="none" dirty="0">
                <a:solidFill>
                  <a:srgbClr val="000000"/>
                </a:solidFill>
                <a:latin typeface="Arial"/>
                <a:ea typeface="Arial"/>
                <a:cs typeface="Arial"/>
                <a:sym typeface="Arial"/>
              </a:rPr>
              <a:t> </a:t>
            </a: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p:txBody>
      </p:sp>
      <p:sp>
        <p:nvSpPr>
          <p:cNvPr id="12" name="Google Shape;837;p7">
            <a:extLst>
              <a:ext uri="{FF2B5EF4-FFF2-40B4-BE49-F238E27FC236}">
                <a16:creationId xmlns:a16="http://schemas.microsoft.com/office/drawing/2014/main" id="{56BA6CBE-0A70-D905-4E97-E74063724319}"/>
              </a:ext>
            </a:extLst>
          </p:cNvPr>
          <p:cNvSpPr txBox="1"/>
          <p:nvPr/>
        </p:nvSpPr>
        <p:spPr>
          <a:xfrm>
            <a:off x="4179314" y="414549"/>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 name="Google Shape;838;p7">
            <a:extLst>
              <a:ext uri="{FF2B5EF4-FFF2-40B4-BE49-F238E27FC236}">
                <a16:creationId xmlns:a16="http://schemas.microsoft.com/office/drawing/2014/main" id="{FCB639A2-9667-70B3-9969-66C0B5126F79}"/>
              </a:ext>
            </a:extLst>
          </p:cNvPr>
          <p:cNvSpPr txBox="1"/>
          <p:nvPr/>
        </p:nvSpPr>
        <p:spPr>
          <a:xfrm>
            <a:off x="823649" y="416816"/>
            <a:ext cx="1233951"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 name="Google Shape;841;p7">
            <a:extLst>
              <a:ext uri="{FF2B5EF4-FFF2-40B4-BE49-F238E27FC236}">
                <a16:creationId xmlns:a16="http://schemas.microsoft.com/office/drawing/2014/main" id="{CCC421C5-BD50-D340-88DD-8294A843FBB1}"/>
              </a:ext>
            </a:extLst>
          </p:cNvPr>
          <p:cNvSpPr txBox="1"/>
          <p:nvPr/>
        </p:nvSpPr>
        <p:spPr>
          <a:xfrm>
            <a:off x="6625897" y="379571"/>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 name="Google Shape;845;p7">
            <a:extLst>
              <a:ext uri="{FF2B5EF4-FFF2-40B4-BE49-F238E27FC236}">
                <a16:creationId xmlns:a16="http://schemas.microsoft.com/office/drawing/2014/main" id="{BE88888B-2184-6666-92BA-B7898FE0923F}"/>
              </a:ext>
            </a:extLst>
          </p:cNvPr>
          <p:cNvSpPr txBox="1"/>
          <p:nvPr/>
        </p:nvSpPr>
        <p:spPr>
          <a:xfrm>
            <a:off x="9122467" y="339891"/>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10"/>
          <p:cNvSpPr txBox="1">
            <a:spLocks noGrp="1"/>
          </p:cNvSpPr>
          <p:nvPr>
            <p:ph type="title"/>
          </p:nvPr>
        </p:nvSpPr>
        <p:spPr>
          <a:xfrm>
            <a:off x="0" y="115281"/>
            <a:ext cx="12298680" cy="76944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Poppins Black"/>
              <a:buNone/>
            </a:pPr>
            <a:r>
              <a:rPr lang="pl-PL" sz="2800" dirty="0">
                <a:highlight>
                  <a:srgbClr val="FFFF00"/>
                </a:highlight>
              </a:rPr>
              <a:t>Dodatkowe uzupełnienie dla wskaźnika „</a:t>
            </a:r>
            <a:r>
              <a:rPr lang="en-US" sz="2800" dirty="0">
                <a:highlight>
                  <a:srgbClr val="FFFF00"/>
                </a:highlight>
              </a:rPr>
              <a:t>Marketing communication: Long/Short Effects</a:t>
            </a:r>
            <a:endParaRPr lang="pl-PL" dirty="0">
              <a:highlight>
                <a:srgbClr val="FFFF00"/>
              </a:highlight>
            </a:endParaRPr>
          </a:p>
        </p:txBody>
      </p:sp>
      <p:pic>
        <p:nvPicPr>
          <p:cNvPr id="888" name="Google Shape;888;p10" descr="The two most important charts in marketing - and why they matter now more  than ever — Thinking Unstuck"/>
          <p:cNvPicPr preferRelativeResize="0"/>
          <p:nvPr/>
        </p:nvPicPr>
        <p:blipFill rotWithShape="1">
          <a:blip r:embed="rId4">
            <a:alphaModFix/>
          </a:blip>
          <a:srcRect/>
          <a:stretch/>
        </p:blipFill>
        <p:spPr>
          <a:xfrm>
            <a:off x="1505497" y="1985691"/>
            <a:ext cx="8838940" cy="4177780"/>
          </a:xfrm>
          <a:prstGeom prst="rect">
            <a:avLst/>
          </a:prstGeom>
          <a:noFill/>
          <a:ln>
            <a:noFill/>
          </a:ln>
        </p:spPr>
      </p:pic>
      <p:sp>
        <p:nvSpPr>
          <p:cNvPr id="889" name="Google Shape;889;p10"/>
          <p:cNvSpPr txBox="1"/>
          <p:nvPr/>
        </p:nvSpPr>
        <p:spPr>
          <a:xfrm>
            <a:off x="293797" y="6226702"/>
            <a:ext cx="1792638" cy="4001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4D4D4D"/>
              </a:buClr>
              <a:buSzPts val="1000"/>
              <a:buFont typeface="Arial"/>
              <a:buNone/>
            </a:pPr>
            <a:r>
              <a:rPr lang="pl-PL" sz="1000" b="0" i="0" u="none" strike="noStrike" cap="none">
                <a:solidFill>
                  <a:srgbClr val="4D4D4D"/>
                </a:solidFill>
                <a:latin typeface="Poppins"/>
                <a:ea typeface="Poppins"/>
                <a:cs typeface="Poppins"/>
                <a:sym typeface="Poppins"/>
              </a:rPr>
              <a:t>Źródło:</a:t>
            </a:r>
            <a:endParaRPr sz="1000" b="0" i="0" u="none" strike="noStrike" cap="none">
              <a:solidFill>
                <a:srgbClr val="4D4D4D"/>
              </a:solidFill>
              <a:latin typeface="Poppins"/>
              <a:ea typeface="Poppins"/>
              <a:cs typeface="Poppins"/>
              <a:sym typeface="Poppins"/>
            </a:endParaRPr>
          </a:p>
        </p:txBody>
      </p:sp>
      <p:pic>
        <p:nvPicPr>
          <p:cNvPr id="890" name="Google Shape;890;p10" descr="IPA Logo PNG Transparent – Brands Logos"/>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31506" y="6244195"/>
            <a:ext cx="365124" cy="365124"/>
          </a:xfrm>
          <a:prstGeom prst="rect">
            <a:avLst/>
          </a:prstGeom>
          <a:noFill/>
          <a:ln>
            <a:noFill/>
          </a:ln>
        </p:spPr>
      </p:pic>
      <p:sp>
        <p:nvSpPr>
          <p:cNvPr id="891" name="Google Shape;891;p10"/>
          <p:cNvSpPr txBox="1"/>
          <p:nvPr/>
        </p:nvSpPr>
        <p:spPr>
          <a:xfrm>
            <a:off x="5782998" y="1424039"/>
            <a:ext cx="3035808"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l-PL" sz="1100" b="0" i="0" u="none" strike="noStrike" cap="none" dirty="0">
                <a:solidFill>
                  <a:srgbClr val="000000"/>
                </a:solidFill>
                <a:latin typeface="Arial"/>
                <a:ea typeface="Arial"/>
                <a:cs typeface="Arial"/>
                <a:sym typeface="Arial"/>
              </a:rPr>
              <a:t>Rozwój marki: Szerokie </a:t>
            </a:r>
            <a:r>
              <a:rPr lang="pl-PL" sz="1100" b="0" i="0" u="none" strike="noStrike" cap="none" dirty="0" err="1">
                <a:solidFill>
                  <a:srgbClr val="000000"/>
                </a:solidFill>
                <a:latin typeface="Arial"/>
                <a:ea typeface="Arial"/>
                <a:cs typeface="Arial"/>
                <a:sym typeface="Arial"/>
              </a:rPr>
              <a:t>targetowanie</a:t>
            </a:r>
            <a:r>
              <a:rPr lang="pl-PL" sz="1100" b="0" i="0" u="none" strike="noStrike" cap="none" dirty="0">
                <a:solidFill>
                  <a:srgbClr val="000000"/>
                </a:solidFill>
                <a:latin typeface="Arial"/>
                <a:ea typeface="Arial"/>
                <a:cs typeface="Arial"/>
                <a:sym typeface="Arial"/>
              </a:rPr>
              <a:t> – wszyscy potencjalni nabywcy kategorii</a:t>
            </a:r>
            <a:endParaRPr sz="1100" b="0" i="0" u="none" strike="noStrike" cap="none" dirty="0">
              <a:solidFill>
                <a:srgbClr val="000000"/>
              </a:solidFill>
              <a:latin typeface="Arial"/>
              <a:ea typeface="Arial"/>
              <a:cs typeface="Arial"/>
              <a:sym typeface="Arial"/>
            </a:endParaRPr>
          </a:p>
        </p:txBody>
      </p:sp>
      <p:sp>
        <p:nvSpPr>
          <p:cNvPr id="892" name="Google Shape;892;p10"/>
          <p:cNvSpPr txBox="1"/>
          <p:nvPr/>
        </p:nvSpPr>
        <p:spPr>
          <a:xfrm>
            <a:off x="1725168" y="1854886"/>
            <a:ext cx="2532200"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l-PL" sz="1100" b="0" i="0" u="none" strike="noStrike" cap="none" dirty="0">
                <a:solidFill>
                  <a:srgbClr val="000000"/>
                </a:solidFill>
                <a:latin typeface="Arial"/>
                <a:ea typeface="Arial"/>
                <a:cs typeface="Arial"/>
                <a:sym typeface="Arial"/>
              </a:rPr>
              <a:t>Koncentracja na osobach będących aktualnie w procesie zakupowym</a:t>
            </a:r>
            <a:endParaRPr sz="1100" b="0" i="0" u="none" strike="noStrike" cap="none" dirty="0">
              <a:solidFill>
                <a:srgbClr val="000000"/>
              </a:solidFill>
              <a:latin typeface="Arial"/>
              <a:ea typeface="Arial"/>
              <a:cs typeface="Arial"/>
              <a:sym typeface="Arial"/>
            </a:endParaRPr>
          </a:p>
        </p:txBody>
      </p:sp>
      <p:sp>
        <p:nvSpPr>
          <p:cNvPr id="893" name="Google Shape;893;p10"/>
          <p:cNvSpPr txBox="1"/>
          <p:nvPr/>
        </p:nvSpPr>
        <p:spPr>
          <a:xfrm>
            <a:off x="10237757" y="1761739"/>
            <a:ext cx="1954243" cy="9386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l-PL" sz="1100" b="0" i="0" u="none" strike="noStrike" cap="none" dirty="0">
                <a:solidFill>
                  <a:srgbClr val="000000"/>
                </a:solidFill>
                <a:latin typeface="Arial"/>
                <a:ea typeface="Arial"/>
                <a:cs typeface="Arial"/>
                <a:sym typeface="Arial"/>
              </a:rPr>
              <a:t>Tworzy długotrwałe efekty, zazwyczaj z pewnymi, ale mniej widocznymi efektami aktywacji w okresie kampanii</a:t>
            </a:r>
            <a:endParaRPr dirty="0"/>
          </a:p>
        </p:txBody>
      </p:sp>
      <p:sp>
        <p:nvSpPr>
          <p:cNvPr id="894" name="Google Shape;894;p10"/>
          <p:cNvSpPr txBox="1"/>
          <p:nvPr/>
        </p:nvSpPr>
        <p:spPr>
          <a:xfrm>
            <a:off x="10153935" y="3877966"/>
            <a:ext cx="1954243"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l-PL" sz="1100" b="0" i="0" u="none" strike="noStrike" cap="none" dirty="0">
                <a:solidFill>
                  <a:srgbClr val="000000"/>
                </a:solidFill>
                <a:latin typeface="Arial"/>
                <a:ea typeface="Arial"/>
                <a:cs typeface="Arial"/>
                <a:sym typeface="Arial"/>
              </a:rPr>
              <a:t>Szybko tworzy efekty, zwłaszcza w przypadku zainteresowania aktywacją/zakupem, ale ich efekty maleją po zakończeniu kampanii.</a:t>
            </a:r>
            <a:endParaRPr dirty="0"/>
          </a:p>
        </p:txBody>
      </p:sp>
    </p:spTree>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7"/>
          <p:cNvSpPr txBox="1">
            <a:spLocks noGrp="1"/>
          </p:cNvSpPr>
          <p:nvPr>
            <p:ph type="body" idx="1"/>
          </p:nvPr>
        </p:nvSpPr>
        <p:spPr>
          <a:xfrm>
            <a:off x="273522" y="1228030"/>
            <a:ext cx="2841300" cy="209738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endParaRPr lang="pl-PL" sz="1200" dirty="0"/>
          </a:p>
          <a:p>
            <a:pPr marL="0" lvl="0" indent="0" algn="l" rtl="0">
              <a:lnSpc>
                <a:spcPct val="90000"/>
              </a:lnSpc>
              <a:spcBef>
                <a:spcPts val="1000"/>
              </a:spcBef>
              <a:spcAft>
                <a:spcPts val="0"/>
              </a:spcAft>
              <a:buSzPts val="3200"/>
              <a:buNone/>
            </a:pPr>
            <a:r>
              <a:rPr lang="pl-PL" sz="1200" b="1" kern="1200" dirty="0">
                <a:solidFill>
                  <a:srgbClr val="000000"/>
                </a:solidFill>
                <a:ea typeface="+mn-ea"/>
              </a:rPr>
              <a:t>Reach</a:t>
            </a:r>
          </a:p>
          <a:p>
            <a:pPr marL="0" lvl="0" indent="0" algn="l" rtl="0">
              <a:lnSpc>
                <a:spcPct val="90000"/>
              </a:lnSpc>
              <a:spcBef>
                <a:spcPts val="1000"/>
              </a:spcBef>
              <a:spcAft>
                <a:spcPts val="0"/>
              </a:spcAft>
              <a:buSzPts val="3200"/>
              <a:buNone/>
            </a:pPr>
            <a:r>
              <a:rPr lang="pl-PL" sz="1200" dirty="0"/>
              <a:t>Zasięg komunikacji / Zasięg mediów</a:t>
            </a:r>
          </a:p>
          <a:p>
            <a:pPr marL="0" indent="0"/>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Liczba odbiorców (fizycznych osób), do których docieramy z wybraną komunikacją, kampanią poprzez dane medium lub mix mediów</a:t>
            </a:r>
            <a:r>
              <a:rPr lang="pl-PL" sz="1200" dirty="0"/>
              <a:t> </a:t>
            </a:r>
            <a:endParaRPr dirty="0"/>
          </a:p>
        </p:txBody>
      </p:sp>
      <p:sp>
        <p:nvSpPr>
          <p:cNvPr id="837" name="Google Shape;837;p7"/>
          <p:cNvSpPr txBox="1"/>
          <p:nvPr/>
        </p:nvSpPr>
        <p:spPr>
          <a:xfrm>
            <a:off x="4167342" y="747653"/>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38" name="Google Shape;838;p7"/>
          <p:cNvSpPr txBox="1"/>
          <p:nvPr/>
        </p:nvSpPr>
        <p:spPr>
          <a:xfrm>
            <a:off x="811677" y="749920"/>
            <a:ext cx="1233951"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839" name="Google Shape;839;p7"/>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840" name="Google Shape;840;p7"/>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841" name="Google Shape;841;p7"/>
          <p:cNvSpPr txBox="1"/>
          <p:nvPr/>
        </p:nvSpPr>
        <p:spPr>
          <a:xfrm>
            <a:off x="6613925" y="712675"/>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42" name="Google Shape;842;p7"/>
          <p:cNvSpPr txBox="1">
            <a:spLocks noGrp="1"/>
          </p:cNvSpPr>
          <p:nvPr>
            <p:ph type="body" idx="1"/>
          </p:nvPr>
        </p:nvSpPr>
        <p:spPr>
          <a:xfrm>
            <a:off x="6320252" y="1137437"/>
            <a:ext cx="2440139" cy="2601664"/>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Instytuty badawcze poszczególnych typów mediów lub dane własne platform [TV – Nielsen, Radio – </a:t>
            </a:r>
            <a:r>
              <a:rPr lang="pl-PL" sz="1200" dirty="0" err="1"/>
              <a:t>RadiTrack</a:t>
            </a:r>
            <a:r>
              <a:rPr lang="pl-PL" sz="1200" dirty="0"/>
              <a:t>, YouTube/ Facebook, </a:t>
            </a:r>
            <a:r>
              <a:rPr lang="pl-PL" sz="1200" dirty="0" err="1"/>
              <a:t>TikTok</a:t>
            </a:r>
            <a:r>
              <a:rPr lang="pl-PL" sz="1200" dirty="0"/>
              <a:t> – dane własne </a:t>
            </a:r>
            <a:r>
              <a:rPr lang="pl-PL" sz="1200" dirty="0" err="1"/>
              <a:t>etc</a:t>
            </a:r>
            <a:r>
              <a:rPr lang="pl-PL" sz="1200" dirty="0"/>
              <a:t>]</a:t>
            </a:r>
            <a:endParaRPr dirty="0"/>
          </a:p>
          <a:p>
            <a:pPr marL="0" lvl="0" indent="0" algn="l" rtl="0">
              <a:lnSpc>
                <a:spcPct val="90000"/>
              </a:lnSpc>
              <a:spcBef>
                <a:spcPts val="1000"/>
              </a:spcBef>
              <a:spcAft>
                <a:spcPts val="0"/>
              </a:spcAft>
              <a:buSzPts val="3200"/>
              <a:buNone/>
            </a:pPr>
            <a:r>
              <a:rPr lang="pl-PL" sz="1200" dirty="0"/>
              <a:t>Agencje </a:t>
            </a:r>
            <a:r>
              <a:rPr lang="pl-PL" sz="1200" dirty="0" err="1"/>
              <a:t>mediowe</a:t>
            </a:r>
            <a:r>
              <a:rPr lang="pl-PL" sz="1200" dirty="0"/>
              <a:t> rozwijają własne narzędzia do pomiaru zasięgu netto kampanii </a:t>
            </a:r>
            <a:r>
              <a:rPr lang="pl-PL" sz="1200" dirty="0" err="1"/>
              <a:t>mulitmedialnych</a:t>
            </a:r>
            <a:r>
              <a:rPr lang="pl-PL" sz="1200" dirty="0"/>
              <a:t>. W chwili obecnej w PL brak badania cross-</a:t>
            </a:r>
            <a:r>
              <a:rPr lang="pl-PL" sz="1200" dirty="0" err="1"/>
              <a:t>mediowego</a:t>
            </a:r>
            <a:r>
              <a:rPr lang="pl-PL" sz="1200" dirty="0"/>
              <a:t>, które umożliwiłoby pomiar zasięgu całej kampanii. Jedną z metod estymacji zasięgu multimedialnego jest metoda </a:t>
            </a:r>
            <a:r>
              <a:rPr lang="pl-PL" sz="1200" dirty="0" err="1"/>
              <a:t>Sainsbury</a:t>
            </a:r>
            <a:r>
              <a:rPr lang="pl-PL" sz="1200" dirty="0"/>
              <a:t>.  </a:t>
            </a:r>
            <a:endParaRPr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endParaRPr dirty="0"/>
          </a:p>
        </p:txBody>
      </p:sp>
      <p:cxnSp>
        <p:nvCxnSpPr>
          <p:cNvPr id="843" name="Google Shape;843;p7"/>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844" name="Google Shape;844;p7"/>
          <p:cNvSpPr txBox="1">
            <a:spLocks noGrp="1"/>
          </p:cNvSpPr>
          <p:nvPr>
            <p:ph type="body" idx="1"/>
          </p:nvPr>
        </p:nvSpPr>
        <p:spPr>
          <a:xfrm>
            <a:off x="9068642" y="1228030"/>
            <a:ext cx="3034200" cy="1659647"/>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0" i="0" u="none" strike="noStrike" dirty="0">
                <a:solidFill>
                  <a:srgbClr val="000000"/>
                </a:solidFill>
                <a:latin typeface="Arial"/>
                <a:ea typeface="Arial"/>
                <a:cs typeface="Arial"/>
                <a:sym typeface="Arial"/>
              </a:rPr>
              <a:t>Wskaźnik </a:t>
            </a:r>
            <a:r>
              <a:rPr lang="pl-PL" sz="1200" b="0" i="0" u="none" strike="noStrike" dirty="0" err="1">
                <a:solidFill>
                  <a:srgbClr val="000000"/>
                </a:solidFill>
                <a:latin typeface="Arial"/>
                <a:ea typeface="Arial"/>
                <a:cs typeface="Arial"/>
                <a:sym typeface="Arial"/>
              </a:rPr>
              <a:t>mediowy</a:t>
            </a:r>
            <a:r>
              <a:rPr lang="pl-PL" sz="1200" b="0" i="0" u="none" strike="noStrike" dirty="0">
                <a:solidFill>
                  <a:srgbClr val="000000"/>
                </a:solidFill>
                <a:latin typeface="Arial"/>
                <a:ea typeface="Arial"/>
                <a:cs typeface="Arial"/>
                <a:sym typeface="Arial"/>
              </a:rPr>
              <a:t>, który mierzy, do jak dużej ilości osób, potencjalnych klientów docieramy z komunikacją oferty</a:t>
            </a:r>
            <a:r>
              <a:rPr lang="pl-PL" sz="1200" dirty="0">
                <a:solidFill>
                  <a:srgbClr val="000000"/>
                </a:solidFill>
              </a:rPr>
              <a:t>, zwiększając prawdopodobieństwo zakupu.</a:t>
            </a:r>
            <a:endParaRPr sz="1200" b="1" i="0" u="none" strike="noStrike" dirty="0">
              <a:solidFill>
                <a:srgbClr val="000000"/>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200" dirty="0"/>
              <a:t>Wskaźnik, który najlepiej koreluje z celem biznesowym, jakim jest budowa i wzrost penetracji marki.</a:t>
            </a:r>
            <a:endParaRPr dirty="0"/>
          </a:p>
          <a:p>
            <a:pPr marL="0" lvl="0" indent="0" algn="l" rtl="0">
              <a:lnSpc>
                <a:spcPct val="90000"/>
              </a:lnSpc>
              <a:spcBef>
                <a:spcPts val="1000"/>
              </a:spcBef>
              <a:spcAft>
                <a:spcPts val="0"/>
              </a:spcAft>
              <a:buSzPts val="3200"/>
              <a:buNone/>
            </a:pPr>
            <a:endParaRPr dirty="0"/>
          </a:p>
        </p:txBody>
      </p:sp>
      <p:sp>
        <p:nvSpPr>
          <p:cNvPr id="845" name="Google Shape;845;p7"/>
          <p:cNvSpPr txBox="1"/>
          <p:nvPr/>
        </p:nvSpPr>
        <p:spPr>
          <a:xfrm>
            <a:off x="9110495" y="672995"/>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846" name="Google Shape;846;p7"/>
          <p:cNvCxnSpPr/>
          <p:nvPr/>
        </p:nvCxnSpPr>
        <p:spPr>
          <a:xfrm rot="10800000">
            <a:off x="168675" y="3766711"/>
            <a:ext cx="11875189" cy="0"/>
          </a:xfrm>
          <a:prstGeom prst="straightConnector1">
            <a:avLst/>
          </a:prstGeom>
          <a:noFill/>
          <a:ln w="9525" cap="flat" cmpd="sng">
            <a:solidFill>
              <a:schemeClr val="dk2"/>
            </a:solidFill>
            <a:prstDash val="solid"/>
            <a:round/>
            <a:headEnd type="none" w="sm" len="sm"/>
            <a:tailEnd type="none" w="sm" len="sm"/>
          </a:ln>
        </p:spPr>
      </p:cxnSp>
      <p:sp>
        <p:nvSpPr>
          <p:cNvPr id="847" name="Google Shape;847;p7"/>
          <p:cNvSpPr txBox="1"/>
          <p:nvPr/>
        </p:nvSpPr>
        <p:spPr>
          <a:xfrm>
            <a:off x="222927" y="3794322"/>
            <a:ext cx="2841300" cy="12779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Average</a:t>
            </a:r>
            <a:r>
              <a:rPr kumimoji="0" lang="pl-PL"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communication</a:t>
            </a:r>
            <a:r>
              <a:rPr kumimoji="0" lang="pl-PL"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frequency</a:t>
            </a:r>
            <a:endParaRPr kumimoji="0" lang="pl-PL" sz="12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Średnia Częstotliwość komunikacji/ kontaktu poprzez media</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48" name="Google Shape;848;p7"/>
          <p:cNvSpPr txBox="1"/>
          <p:nvPr/>
        </p:nvSpPr>
        <p:spPr>
          <a:xfrm>
            <a:off x="3323386" y="3528406"/>
            <a:ext cx="2824383" cy="2108878"/>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Średnia liczba kontaktów z komunikatem reklamowym, przypadająca na jednego odbiorcę w wybranym okresie czasu;  wyrażona liczbowo.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Wzór: całkowita liczba wyświetleń komunikatu (wybranym okresie)/ zasięg kampanii (w wybranych okresie)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a:t>
            </a:r>
            <a:b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49" name="Google Shape;849;p7"/>
          <p:cNvSpPr txBox="1"/>
          <p:nvPr/>
        </p:nvSpPr>
        <p:spPr>
          <a:xfrm>
            <a:off x="9110495" y="3765066"/>
            <a:ext cx="2842120" cy="133639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Ile razy średnio w danym przedziale czasowym dotrzemy z naszym komunikatem reklamowym do przedstawiciela naszej grupy celowej?</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Ile razy średnio nasza grupa celowa ma szanse zauważyć naszą reklamę?  </a:t>
            </a: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0" name="Google Shape;850;p7"/>
          <p:cNvSpPr txBox="1"/>
          <p:nvPr/>
        </p:nvSpPr>
        <p:spPr>
          <a:xfrm>
            <a:off x="222927" y="5304368"/>
            <a:ext cx="2841300" cy="155363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SOS</a:t>
            </a:r>
            <a:r>
              <a:rPr kumimoji="0" lang="pl-PL" sz="1200" b="1" i="0" u="none" strike="noStrike" kern="0" cap="none" spc="0" normalizeH="0" baseline="0" noProof="0" dirty="0">
                <a:ln>
                  <a:noFill/>
                </a:ln>
                <a:solidFill>
                  <a:srgbClr val="000000"/>
                </a:solidFill>
                <a:effectLst/>
                <a:uLnTx/>
                <a:uFillTx/>
                <a:latin typeface="Arial"/>
                <a:ea typeface="Arial"/>
                <a:cs typeface="Arial"/>
                <a:sym typeface="Arial"/>
              </a:rPr>
              <a:t>/ SOV</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200" kern="0" dirty="0">
                <a:solidFill>
                  <a:srgbClr val="000000"/>
                </a:solidFill>
                <a:latin typeface="Arial"/>
                <a:ea typeface="Arial"/>
                <a:cs typeface="Arial"/>
                <a:sym typeface="Arial"/>
              </a:rPr>
              <a:t>Udział wydatków na reklamę/ siły mediów w kategorii.</a:t>
            </a:r>
            <a:endParaRPr kumimoji="0" lang="pl-PL"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SOS –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share</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of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spend</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 PLN]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SOV –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share</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of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voice</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 GRP]</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51" name="Google Shape;851;p7"/>
          <p:cNvCxnSpPr/>
          <p:nvPr/>
        </p:nvCxnSpPr>
        <p:spPr>
          <a:xfrm rot="10800000">
            <a:off x="127550" y="5168376"/>
            <a:ext cx="11875189" cy="0"/>
          </a:xfrm>
          <a:prstGeom prst="straightConnector1">
            <a:avLst/>
          </a:prstGeom>
          <a:noFill/>
          <a:ln w="9525" cap="flat" cmpd="sng">
            <a:solidFill>
              <a:schemeClr val="dk2"/>
            </a:solidFill>
            <a:prstDash val="solid"/>
            <a:round/>
            <a:headEnd type="none" w="sm" len="sm"/>
            <a:tailEnd type="none" w="sm" len="sm"/>
          </a:ln>
        </p:spPr>
      </p:cxnSp>
      <p:sp>
        <p:nvSpPr>
          <p:cNvPr id="852" name="Google Shape;852;p7"/>
          <p:cNvSpPr txBox="1"/>
          <p:nvPr/>
        </p:nvSpPr>
        <p:spPr>
          <a:xfrm>
            <a:off x="3311383" y="5206035"/>
            <a:ext cx="2824383" cy="149852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SOS: Udział wydatków reklamowych, zazwyczaj wg cen cennikowych,  marki w odniesieniu do wydatków całej kategorii w danym okresie, w wybranych kanałach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mediowych</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wyrażony procentowo.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SOV: udział GRP marki w całościowym GRP danej kategorii produktowej/ rynku </a:t>
            </a:r>
            <a:b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3" name="Google Shape;853;p7"/>
          <p:cNvSpPr txBox="1"/>
          <p:nvPr/>
        </p:nvSpPr>
        <p:spPr>
          <a:xfrm>
            <a:off x="9150133" y="5253232"/>
            <a:ext cx="2842120" cy="110364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Pomaga określić skalę działań marketingowych danej marki w odniesieniu do działań konkurencji</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4" name="Google Shape;854;p7"/>
          <p:cNvSpPr txBox="1"/>
          <p:nvPr/>
        </p:nvSpPr>
        <p:spPr>
          <a:xfrm>
            <a:off x="3302904" y="1469117"/>
            <a:ext cx="2841300" cy="992012"/>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Miernik wyrażony albo w liczbach bezwzględnych [tys./ mln] albo jako % w zdefiniowanej grupie docelowej/ populacji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Podstawowa miara doboru mediów w media planie marki.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5" name="Google Shape;855;p7"/>
          <p:cNvSpPr txBox="1"/>
          <p:nvPr/>
        </p:nvSpPr>
        <p:spPr>
          <a:xfrm>
            <a:off x="6323382" y="3862795"/>
            <a:ext cx="2841300" cy="49891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a:ln>
                  <a:noFill/>
                </a:ln>
                <a:solidFill>
                  <a:srgbClr val="000000"/>
                </a:solidFill>
                <a:effectLst/>
                <a:uLnTx/>
                <a:uFillTx/>
                <a:latin typeface="Arial"/>
                <a:ea typeface="Arial"/>
                <a:cs typeface="Arial"/>
                <a:sym typeface="Arial"/>
              </a:rPr>
              <a:t>Jak wyżej</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56" name="Google Shape;856;p7"/>
          <p:cNvSpPr txBox="1"/>
          <p:nvPr/>
        </p:nvSpPr>
        <p:spPr>
          <a:xfrm>
            <a:off x="6333739" y="5253220"/>
            <a:ext cx="2476500" cy="9213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Opracowanie własne na podstawie danych o kampaniach własnych i kampaniach całej kategorii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191"/>
          <p:cNvSpPr txBox="1">
            <a:spLocks noGrp="1"/>
          </p:cNvSpPr>
          <p:nvPr>
            <p:ph type="body" idx="1"/>
          </p:nvPr>
        </p:nvSpPr>
        <p:spPr>
          <a:xfrm>
            <a:off x="147762" y="1148098"/>
            <a:ext cx="2841300" cy="152627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Price</a:t>
            </a:r>
            <a:r>
              <a:rPr lang="pl-PL" sz="1200" b="1" dirty="0"/>
              <a:t> index</a:t>
            </a:r>
          </a:p>
          <a:p>
            <a:pPr marL="0" lvl="0" indent="0" algn="l" rtl="0">
              <a:lnSpc>
                <a:spcPct val="90000"/>
              </a:lnSpc>
              <a:spcBef>
                <a:spcPts val="1000"/>
              </a:spcBef>
              <a:spcAft>
                <a:spcPts val="0"/>
              </a:spcAft>
              <a:buSzPts val="3200"/>
              <a:buNone/>
            </a:pPr>
            <a:r>
              <a:rPr lang="pl-PL" sz="1200" dirty="0"/>
              <a:t>Indeks cenowy</a:t>
            </a:r>
          </a:p>
          <a:p>
            <a:pPr marL="0" lvl="0" indent="0" algn="l" rtl="0">
              <a:lnSpc>
                <a:spcPct val="90000"/>
              </a:lnSpc>
              <a:spcBef>
                <a:spcPts val="1000"/>
              </a:spcBef>
              <a:spcAft>
                <a:spcPts val="0"/>
              </a:spcAft>
              <a:buSzPts val="3200"/>
              <a:buNone/>
            </a:pPr>
            <a:r>
              <a:rPr lang="pl-PL" sz="1200" dirty="0"/>
              <a:t>Metryka, która ilustruje pozycję produktu/kategorii/marki na tle rynku bądź konkurencji.</a:t>
            </a:r>
          </a:p>
          <a:p>
            <a:pPr marL="0" lvl="0" indent="0" algn="l" rtl="0">
              <a:lnSpc>
                <a:spcPct val="90000"/>
              </a:lnSpc>
              <a:spcBef>
                <a:spcPts val="1000"/>
              </a:spcBef>
              <a:spcAft>
                <a:spcPts val="0"/>
              </a:spcAft>
              <a:buSzPts val="3200"/>
              <a:buNone/>
            </a:pPr>
            <a:endParaRPr lang="pl-PL" sz="1200" dirty="0"/>
          </a:p>
          <a:p>
            <a:pPr marL="0" lvl="0" indent="0" algn="l" rtl="0">
              <a:lnSpc>
                <a:spcPct val="90000"/>
              </a:lnSpc>
              <a:spcBef>
                <a:spcPts val="1000"/>
              </a:spcBef>
              <a:spcAft>
                <a:spcPts val="0"/>
              </a:spcAft>
              <a:buSzPts val="3200"/>
              <a:buNone/>
            </a:pPr>
            <a:endParaRPr lang="pl-PL" dirty="0"/>
          </a:p>
        </p:txBody>
      </p:sp>
      <p:cxnSp>
        <p:nvCxnSpPr>
          <p:cNvPr id="919" name="Google Shape;919;p191"/>
          <p:cNvCxnSpPr/>
          <p:nvPr/>
        </p:nvCxnSpPr>
        <p:spPr>
          <a:xfrm>
            <a:off x="3179200" y="981793"/>
            <a:ext cx="0" cy="5575800"/>
          </a:xfrm>
          <a:prstGeom prst="straightConnector1">
            <a:avLst/>
          </a:prstGeom>
          <a:noFill/>
          <a:ln w="9525" cap="flat" cmpd="sng">
            <a:solidFill>
              <a:schemeClr val="dk2"/>
            </a:solidFill>
            <a:prstDash val="solid"/>
            <a:round/>
            <a:headEnd type="none" w="sm" len="sm"/>
            <a:tailEnd type="none" w="sm" len="sm"/>
          </a:ln>
        </p:spPr>
      </p:cxnSp>
      <p:cxnSp>
        <p:nvCxnSpPr>
          <p:cNvPr id="920" name="Google Shape;920;p191"/>
          <p:cNvCxnSpPr/>
          <p:nvPr/>
        </p:nvCxnSpPr>
        <p:spPr>
          <a:xfrm>
            <a:off x="6187303" y="1074119"/>
            <a:ext cx="0" cy="5575800"/>
          </a:xfrm>
          <a:prstGeom prst="straightConnector1">
            <a:avLst/>
          </a:prstGeom>
          <a:noFill/>
          <a:ln w="9525" cap="flat" cmpd="sng">
            <a:solidFill>
              <a:schemeClr val="dk2"/>
            </a:solidFill>
            <a:prstDash val="solid"/>
            <a:round/>
            <a:headEnd type="none" w="sm" len="sm"/>
            <a:tailEnd type="none" w="sm" len="sm"/>
          </a:ln>
        </p:spPr>
      </p:cxnSp>
      <p:cxnSp>
        <p:nvCxnSpPr>
          <p:cNvPr id="922" name="Google Shape;922;p191"/>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cxnSp>
        <p:nvCxnSpPr>
          <p:cNvPr id="924" name="Google Shape;924;p191"/>
          <p:cNvCxnSpPr/>
          <p:nvPr/>
        </p:nvCxnSpPr>
        <p:spPr>
          <a:xfrm rot="10800000">
            <a:off x="35469" y="2962361"/>
            <a:ext cx="11875189" cy="0"/>
          </a:xfrm>
          <a:prstGeom prst="straightConnector1">
            <a:avLst/>
          </a:prstGeom>
          <a:noFill/>
          <a:ln w="9525" cap="flat" cmpd="sng">
            <a:solidFill>
              <a:schemeClr val="dk2"/>
            </a:solidFill>
            <a:prstDash val="solid"/>
            <a:round/>
            <a:headEnd type="none" w="sm" len="sm"/>
            <a:tailEnd type="none" w="sm" len="sm"/>
          </a:ln>
        </p:spPr>
      </p:cxnSp>
      <p:sp>
        <p:nvSpPr>
          <p:cNvPr id="925" name="Google Shape;925;p191"/>
          <p:cNvSpPr txBox="1"/>
          <p:nvPr/>
        </p:nvSpPr>
        <p:spPr>
          <a:xfrm>
            <a:off x="147762" y="3066321"/>
            <a:ext cx="2841300" cy="181295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1" dirty="0" err="1">
                <a:solidFill>
                  <a:schemeClr val="dk1"/>
                </a:solidFill>
                <a:latin typeface="Arial"/>
                <a:cs typeface="Arial"/>
                <a:sym typeface="Arial"/>
              </a:rPr>
              <a:t>Numeric</a:t>
            </a:r>
            <a:r>
              <a:rPr lang="pl-PL" sz="1200" b="1" dirty="0">
                <a:solidFill>
                  <a:schemeClr val="dk1"/>
                </a:solidFill>
                <a:latin typeface="Arial"/>
                <a:cs typeface="Arial"/>
                <a:sym typeface="Arial"/>
              </a:rPr>
              <a:t> Distribution</a:t>
            </a:r>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Dystrybucja numeryczna</a:t>
            </a:r>
            <a:endParaRPr dirty="0"/>
          </a:p>
        </p:txBody>
      </p:sp>
      <p:sp>
        <p:nvSpPr>
          <p:cNvPr id="926" name="Google Shape;926;p191"/>
          <p:cNvSpPr txBox="1"/>
          <p:nvPr/>
        </p:nvSpPr>
        <p:spPr>
          <a:xfrm>
            <a:off x="9068538" y="2908548"/>
            <a:ext cx="2842120" cy="190527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000" b="0" i="0" u="none" strike="noStrike" cap="none" dirty="0">
                <a:solidFill>
                  <a:srgbClr val="000000"/>
                </a:solidFill>
                <a:latin typeface="Arial"/>
                <a:ea typeface="Arial"/>
                <a:cs typeface="Arial"/>
                <a:sym typeface="Arial"/>
              </a:rPr>
              <a:t>Do jakiego % sklepów docieramy z naszym produktem/kategorią w danym kanale dystrybucji, czyli jak szeroko nasze produkty są dostępne.</a:t>
            </a:r>
            <a:endParaRPr dirty="0"/>
          </a:p>
          <a:p>
            <a:pPr marL="0" marR="0" lvl="0" indent="0" algn="l" rtl="0">
              <a:lnSpc>
                <a:spcPct val="90000"/>
              </a:lnSpc>
              <a:spcBef>
                <a:spcPts val="1000"/>
              </a:spcBef>
              <a:spcAft>
                <a:spcPts val="0"/>
              </a:spcAft>
              <a:buClr>
                <a:srgbClr val="000000"/>
              </a:buClr>
              <a:buSzPts val="3200"/>
              <a:buFont typeface="Arial"/>
              <a:buNone/>
            </a:pPr>
            <a:r>
              <a:rPr lang="pl-PL" sz="1000" b="0" i="0" u="sng" strike="noStrike" cap="none" dirty="0">
                <a:solidFill>
                  <a:srgbClr val="000000"/>
                </a:solidFill>
                <a:latin typeface="Arial"/>
                <a:ea typeface="Arial"/>
                <a:cs typeface="Arial"/>
                <a:sym typeface="Arial"/>
              </a:rPr>
              <a:t>Wysoki wskaźnik: </a:t>
            </a:r>
            <a:r>
              <a:rPr lang="pl-PL" sz="1000" b="0" i="0" u="none" strike="noStrike" cap="none" dirty="0">
                <a:solidFill>
                  <a:srgbClr val="000000"/>
                </a:solidFill>
                <a:latin typeface="Arial"/>
                <a:ea typeface="Arial"/>
                <a:cs typeface="Arial"/>
                <a:sym typeface="Arial"/>
              </a:rPr>
              <a:t>produkt jest dostępny w wielu punktach sprzedaży, co może zwiększać szanse na zakup przez konsumentów.</a:t>
            </a:r>
            <a:endParaRPr dirty="0"/>
          </a:p>
          <a:p>
            <a:pPr marL="0" marR="0" lvl="0" indent="0" algn="l" rtl="0">
              <a:lnSpc>
                <a:spcPct val="90000"/>
              </a:lnSpc>
              <a:spcBef>
                <a:spcPts val="1000"/>
              </a:spcBef>
              <a:spcAft>
                <a:spcPts val="0"/>
              </a:spcAft>
              <a:buClr>
                <a:srgbClr val="000000"/>
              </a:buClr>
              <a:buSzPts val="3200"/>
              <a:buFont typeface="Arial"/>
              <a:buNone/>
            </a:pPr>
            <a:r>
              <a:rPr lang="pl-PL" sz="1000" b="0" i="0" u="sng" strike="noStrike" cap="none" dirty="0">
                <a:solidFill>
                  <a:srgbClr val="000000"/>
                </a:solidFill>
                <a:latin typeface="Arial"/>
                <a:ea typeface="Arial"/>
                <a:cs typeface="Arial"/>
                <a:sym typeface="Arial"/>
              </a:rPr>
              <a:t>Niski wskaźnik: </a:t>
            </a:r>
            <a:r>
              <a:rPr lang="pl-PL" sz="1000" b="0" i="0" u="none" strike="noStrike" cap="none" dirty="0">
                <a:solidFill>
                  <a:srgbClr val="000000"/>
                </a:solidFill>
                <a:latin typeface="Arial"/>
                <a:ea typeface="Arial"/>
                <a:cs typeface="Arial"/>
                <a:sym typeface="Arial"/>
              </a:rPr>
              <a:t>może wskazywać na problemy z dostępnością, co może wpływać negatywnie na sprzedaż</a:t>
            </a:r>
            <a:endParaRPr dirty="0"/>
          </a:p>
          <a:p>
            <a:pPr marL="0" marR="0" lvl="0" indent="0" algn="l" rtl="0">
              <a:lnSpc>
                <a:spcPct val="90000"/>
              </a:lnSpc>
              <a:spcBef>
                <a:spcPts val="1000"/>
              </a:spcBef>
              <a:spcAft>
                <a:spcPts val="0"/>
              </a:spcAft>
              <a:buClr>
                <a:srgbClr val="000000"/>
              </a:buClr>
              <a:buSzPts val="3200"/>
              <a:buFont typeface="Arial"/>
              <a:buNone/>
            </a:pPr>
            <a:endParaRPr sz="10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000" b="0" i="0" u="none" strike="noStrike" cap="none" dirty="0">
              <a:solidFill>
                <a:srgbClr val="000000"/>
              </a:solidFill>
              <a:latin typeface="Arial"/>
              <a:ea typeface="Arial"/>
              <a:cs typeface="Arial"/>
              <a:sym typeface="Arial"/>
            </a:endParaRPr>
          </a:p>
        </p:txBody>
      </p:sp>
      <p:sp>
        <p:nvSpPr>
          <p:cNvPr id="927" name="Google Shape;927;p191"/>
          <p:cNvSpPr txBox="1"/>
          <p:nvPr/>
        </p:nvSpPr>
        <p:spPr>
          <a:xfrm>
            <a:off x="159625" y="5162326"/>
            <a:ext cx="2841300" cy="1050734"/>
          </a:xfrm>
          <a:prstGeom prst="rect">
            <a:avLst/>
          </a:prstGeom>
          <a:noFill/>
          <a:ln>
            <a:noFill/>
          </a:ln>
        </p:spPr>
        <p:txBody>
          <a:bodyPr spcFirstLastPara="1" wrap="square" lIns="0" tIns="0" rIns="0" bIns="0" anchor="t" anchorCtr="0">
            <a:noAutofit/>
          </a:bodyPr>
          <a:lstStyle/>
          <a:p>
            <a:pPr>
              <a:lnSpc>
                <a:spcPct val="90000"/>
              </a:lnSpc>
              <a:spcBef>
                <a:spcPts val="1000"/>
              </a:spcBef>
              <a:buClr>
                <a:srgbClr val="000000"/>
              </a:buClr>
              <a:buSzPts val="3200"/>
            </a:pPr>
            <a:r>
              <a:rPr lang="pl-PL" sz="1200" b="1" dirty="0" err="1">
                <a:solidFill>
                  <a:schemeClr val="dk1"/>
                </a:solidFill>
                <a:latin typeface="Arial"/>
                <a:cs typeface="Arial"/>
                <a:sym typeface="Arial"/>
              </a:rPr>
              <a:t>Weighted</a:t>
            </a:r>
            <a:r>
              <a:rPr lang="pl-PL" sz="1200" b="1" dirty="0">
                <a:solidFill>
                  <a:schemeClr val="dk1"/>
                </a:solidFill>
                <a:latin typeface="Arial"/>
                <a:cs typeface="Arial"/>
                <a:sym typeface="Arial"/>
              </a:rPr>
              <a:t> Distribution</a:t>
            </a:r>
            <a:endParaRPr lang="pl-PL"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Dystrybucja ważona</a:t>
            </a:r>
            <a:endParaRPr dirty="0"/>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cxnSp>
        <p:nvCxnSpPr>
          <p:cNvPr id="928" name="Google Shape;928;p191"/>
          <p:cNvCxnSpPr/>
          <p:nvPr/>
        </p:nvCxnSpPr>
        <p:spPr>
          <a:xfrm rot="10800000">
            <a:off x="74282" y="5055303"/>
            <a:ext cx="11875189" cy="0"/>
          </a:xfrm>
          <a:prstGeom prst="straightConnector1">
            <a:avLst/>
          </a:prstGeom>
          <a:noFill/>
          <a:ln w="9525" cap="flat" cmpd="sng">
            <a:solidFill>
              <a:schemeClr val="dk2"/>
            </a:solidFill>
            <a:prstDash val="solid"/>
            <a:round/>
            <a:headEnd type="none" w="sm" len="sm"/>
            <a:tailEnd type="none" w="sm" len="sm"/>
          </a:ln>
        </p:spPr>
      </p:cxnSp>
      <p:sp>
        <p:nvSpPr>
          <p:cNvPr id="929" name="Google Shape;929;p191"/>
          <p:cNvSpPr txBox="1"/>
          <p:nvPr/>
        </p:nvSpPr>
        <p:spPr>
          <a:xfrm>
            <a:off x="6358401" y="5146261"/>
            <a:ext cx="2347310" cy="91798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Raporty sprzedaży detalicznej (Nielsen)</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Dane od sieci handlowych</a:t>
            </a: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sp>
        <p:nvSpPr>
          <p:cNvPr id="930" name="Google Shape;930;p191"/>
          <p:cNvSpPr txBox="1"/>
          <p:nvPr/>
        </p:nvSpPr>
        <p:spPr>
          <a:xfrm>
            <a:off x="9045850" y="4997552"/>
            <a:ext cx="2842120" cy="174858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900" b="0" i="0" u="none" strike="noStrike" cap="none" dirty="0">
                <a:solidFill>
                  <a:srgbClr val="000000"/>
                </a:solidFill>
                <a:latin typeface="Arial"/>
                <a:ea typeface="Arial"/>
                <a:cs typeface="Arial"/>
                <a:sym typeface="Arial"/>
              </a:rPr>
              <a:t>Pozwala ocenić jak dobrze dany produkt jest dostępny na rynku w porównaniu do konkurencji. W jakim stopniu produkt jest obecny w najważniejszych punktach sprzedaży. Pozwala zidentyfikować obszary, gdzie produkty są słabo reprezentowane.</a:t>
            </a:r>
            <a:endParaRPr dirty="0"/>
          </a:p>
          <a:p>
            <a:pPr marL="0" marR="0" lvl="0" indent="0" algn="l" rtl="0">
              <a:lnSpc>
                <a:spcPct val="90000"/>
              </a:lnSpc>
              <a:spcBef>
                <a:spcPts val="1000"/>
              </a:spcBef>
              <a:spcAft>
                <a:spcPts val="0"/>
              </a:spcAft>
              <a:buClr>
                <a:srgbClr val="000000"/>
              </a:buClr>
              <a:buSzPts val="3200"/>
              <a:buFont typeface="Arial"/>
              <a:buNone/>
            </a:pPr>
            <a:r>
              <a:rPr lang="pl-PL" sz="900" b="0" i="0" u="sng" strike="noStrike" cap="none" dirty="0">
                <a:solidFill>
                  <a:srgbClr val="000000"/>
                </a:solidFill>
                <a:latin typeface="Arial"/>
                <a:ea typeface="Arial"/>
                <a:cs typeface="Arial"/>
                <a:sym typeface="Arial"/>
              </a:rPr>
              <a:t>Wysoki wskaźnik: </a:t>
            </a:r>
            <a:r>
              <a:rPr lang="pl-PL" sz="900" b="0" i="0" u="none" strike="noStrike" cap="none" dirty="0">
                <a:solidFill>
                  <a:srgbClr val="000000"/>
                </a:solidFill>
                <a:latin typeface="Arial"/>
                <a:ea typeface="Arial"/>
                <a:cs typeface="Arial"/>
                <a:sym typeface="Arial"/>
              </a:rPr>
              <a:t>Sugeruje, że produkt jest dobrze dystrybuowany i obecny w istotnych punktach sprzedaży, co może przekładać się na wyższą sprzedaż.</a:t>
            </a:r>
            <a:endParaRPr dirty="0"/>
          </a:p>
          <a:p>
            <a:pPr marL="0" marR="0" lvl="0" indent="0" algn="l" rtl="0">
              <a:lnSpc>
                <a:spcPct val="90000"/>
              </a:lnSpc>
              <a:spcBef>
                <a:spcPts val="1000"/>
              </a:spcBef>
              <a:spcAft>
                <a:spcPts val="0"/>
              </a:spcAft>
              <a:buClr>
                <a:srgbClr val="000000"/>
              </a:buClr>
              <a:buSzPts val="3200"/>
              <a:buFont typeface="Arial"/>
              <a:buNone/>
            </a:pPr>
            <a:r>
              <a:rPr lang="pl-PL" sz="900" b="0" i="0" u="sng" strike="noStrike" cap="none" dirty="0">
                <a:solidFill>
                  <a:srgbClr val="000000"/>
                </a:solidFill>
                <a:latin typeface="Arial"/>
                <a:ea typeface="Arial"/>
                <a:cs typeface="Arial"/>
                <a:sym typeface="Arial"/>
              </a:rPr>
              <a:t>Niski wskaźnik: </a:t>
            </a:r>
            <a:r>
              <a:rPr lang="pl-PL" sz="900" b="0" i="0" u="none" strike="noStrike" cap="none" dirty="0">
                <a:solidFill>
                  <a:srgbClr val="000000"/>
                </a:solidFill>
                <a:latin typeface="Arial"/>
                <a:ea typeface="Arial"/>
                <a:cs typeface="Arial"/>
                <a:sym typeface="Arial"/>
              </a:rPr>
              <a:t>może wskazywać na problemy z dostępnością produktu lub niewystarczająca współpracę z detalistami</a:t>
            </a:r>
            <a:endParaRPr sz="9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400" b="0" i="0" u="none" strike="noStrike" cap="none" dirty="0">
              <a:solidFill>
                <a:srgbClr val="000000"/>
              </a:solidFill>
              <a:latin typeface="Arial"/>
              <a:ea typeface="Arial"/>
              <a:cs typeface="Arial"/>
              <a:sym typeface="Arial"/>
            </a:endParaRPr>
          </a:p>
        </p:txBody>
      </p:sp>
      <p:sp>
        <p:nvSpPr>
          <p:cNvPr id="931" name="Google Shape;931;p191"/>
          <p:cNvSpPr txBox="1"/>
          <p:nvPr/>
        </p:nvSpPr>
        <p:spPr>
          <a:xfrm>
            <a:off x="6320252" y="2964289"/>
            <a:ext cx="2347310" cy="91798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Raporty sprzedaży detalicznej (Nielsen)</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Dane od sieci handlowych</a:t>
            </a: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sp>
        <p:nvSpPr>
          <p:cNvPr id="932" name="Google Shape;932;p191"/>
          <p:cNvSpPr txBox="1"/>
          <p:nvPr/>
        </p:nvSpPr>
        <p:spPr>
          <a:xfrm>
            <a:off x="6352655" y="962685"/>
            <a:ext cx="2347310" cy="120815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Wewnętrzne raporty finansowe</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Raporty rynkowe</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Instytuty badawcze</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GUS</a:t>
            </a:r>
            <a:endParaRPr dirty="0"/>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sp>
        <p:nvSpPr>
          <p:cNvPr id="933" name="Google Shape;933;p191"/>
          <p:cNvSpPr txBox="1"/>
          <p:nvPr/>
        </p:nvSpPr>
        <p:spPr>
          <a:xfrm>
            <a:off x="9155767" y="962685"/>
            <a:ext cx="2842120" cy="13940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Pozwala znaleźć optymalny stosunek ceny do popytu oraz zrozumieć dynamikę konkurencji, w tym to, kto ma największy udział w rynku i w jakich warunkach cenowych działają.</a:t>
            </a:r>
            <a:endParaRPr dirty="0"/>
          </a:p>
        </p:txBody>
      </p:sp>
      <p:sp>
        <p:nvSpPr>
          <p:cNvPr id="935" name="Google Shape;935;p191"/>
          <p:cNvSpPr txBox="1"/>
          <p:nvPr/>
        </p:nvSpPr>
        <p:spPr>
          <a:xfrm>
            <a:off x="3262602" y="3037646"/>
            <a:ext cx="2841300" cy="128241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Procent/odsetek sklepów, w których znajduje się dany produkt/kategoria</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Każdy sklep jest równy.</a:t>
            </a:r>
            <a:endParaRPr dirty="0"/>
          </a:p>
        </p:txBody>
      </p:sp>
      <p:sp>
        <p:nvSpPr>
          <p:cNvPr id="936" name="Google Shape;936;p191"/>
          <p:cNvSpPr txBox="1"/>
          <p:nvPr/>
        </p:nvSpPr>
        <p:spPr>
          <a:xfrm>
            <a:off x="3347222" y="926463"/>
            <a:ext cx="2746758" cy="182656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latin typeface="Arial"/>
                <a:cs typeface="Arial"/>
                <a:sym typeface="Arial"/>
              </a:rPr>
              <a:t>Średnia cena naszego produktu lub usługi w stosunku do średniej rynkowej lub wybranego konkurenta, pomnożona przez 100.</a:t>
            </a: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latin typeface="Arial"/>
                <a:cs typeface="Arial"/>
                <a:sym typeface="Arial"/>
              </a:rPr>
              <a:t>&gt;100  - nasza cena jest powyżej rynku/ konkurencji</a:t>
            </a: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latin typeface="Arial"/>
                <a:cs typeface="Arial"/>
                <a:sym typeface="Arial"/>
              </a:rPr>
              <a:t>100 – średnia</a:t>
            </a: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latin typeface="Arial"/>
                <a:cs typeface="Arial"/>
                <a:sym typeface="Arial"/>
              </a:rPr>
              <a:t>&lt;100 – cena poniżej średniej rynkowej/konkurencji</a:t>
            </a:r>
          </a:p>
          <a:p>
            <a:pPr marL="0" marR="0" lvl="0" indent="0" algn="l" rtl="0">
              <a:lnSpc>
                <a:spcPct val="90000"/>
              </a:lnSpc>
              <a:spcBef>
                <a:spcPts val="1000"/>
              </a:spcBef>
              <a:spcAft>
                <a:spcPts val="0"/>
              </a:spcAft>
              <a:buClr>
                <a:schemeClr val="dk1"/>
              </a:buClr>
              <a:buSzPts val="3200"/>
              <a:buFont typeface="Arial"/>
              <a:buNone/>
            </a:pPr>
            <a:endParaRPr lang="pl-PL" sz="1200" dirty="0">
              <a:solidFill>
                <a:schemeClr val="dk1"/>
              </a:solidFill>
              <a:latin typeface="Arial"/>
              <a:cs typeface="Arial"/>
              <a:sym typeface="Arial"/>
            </a:endParaRPr>
          </a:p>
        </p:txBody>
      </p:sp>
      <p:sp>
        <p:nvSpPr>
          <p:cNvPr id="937" name="Google Shape;937;p191"/>
          <p:cNvSpPr txBox="1"/>
          <p:nvPr/>
        </p:nvSpPr>
        <p:spPr>
          <a:xfrm>
            <a:off x="3213055" y="5086116"/>
            <a:ext cx="2841300" cy="105073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Mierzy procent detalistów, którzy sprzedają dany produkt, z uwzględnieniem wielkości sprzedaży tych detalistów.</a:t>
            </a:r>
            <a:endParaRPr dirty="0"/>
          </a:p>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Miara jakości dystrybucji – jak ważne są sklepy, w których produkt jest dostępny?</a:t>
            </a:r>
            <a:endParaRPr dirty="0"/>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sp>
        <p:nvSpPr>
          <p:cNvPr id="4" name="Google Shape;837;p7">
            <a:extLst>
              <a:ext uri="{FF2B5EF4-FFF2-40B4-BE49-F238E27FC236}">
                <a16:creationId xmlns:a16="http://schemas.microsoft.com/office/drawing/2014/main" id="{9BE3C83C-F526-EC82-052C-F33BD8837463}"/>
              </a:ext>
            </a:extLst>
          </p:cNvPr>
          <p:cNvSpPr txBox="1"/>
          <p:nvPr/>
        </p:nvSpPr>
        <p:spPr>
          <a:xfrm>
            <a:off x="4172976" y="354921"/>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8;p7">
            <a:extLst>
              <a:ext uri="{FF2B5EF4-FFF2-40B4-BE49-F238E27FC236}">
                <a16:creationId xmlns:a16="http://schemas.microsoft.com/office/drawing/2014/main" id="{28A1FD36-EB70-27DA-28BE-DE87CA2C34BB}"/>
              </a:ext>
            </a:extLst>
          </p:cNvPr>
          <p:cNvSpPr txBox="1"/>
          <p:nvPr/>
        </p:nvSpPr>
        <p:spPr>
          <a:xfrm>
            <a:off x="817311" y="357188"/>
            <a:ext cx="1233951"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7B94AB3E-C55D-49F6-0939-30ABC9243518}"/>
              </a:ext>
            </a:extLst>
          </p:cNvPr>
          <p:cNvSpPr txBox="1"/>
          <p:nvPr/>
        </p:nvSpPr>
        <p:spPr>
          <a:xfrm>
            <a:off x="6619559" y="319943"/>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02ACB652-F311-3930-1647-6D9470E9C83E}"/>
              </a:ext>
            </a:extLst>
          </p:cNvPr>
          <p:cNvSpPr txBox="1"/>
          <p:nvPr/>
        </p:nvSpPr>
        <p:spPr>
          <a:xfrm>
            <a:off x="9116129" y="280263"/>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837A3-BCF5-43E0-B45A-EC14DE7FAA9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4F0C5911-BCEA-73D9-0AD7-167EC7236C2E}"/>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highlight>
                  <a:srgbClr val="FFFF00"/>
                </a:highlight>
                <a:ea typeface="Calibri"/>
                <a:cs typeface="Calibri"/>
                <a:sym typeface="Calibri"/>
              </a:rPr>
              <a:t>Kampania, punkt sprzedaży, </a:t>
            </a:r>
          </a:p>
          <a:p>
            <a:pPr algn="l">
              <a:spcBef>
                <a:spcPts val="1000"/>
              </a:spcBef>
              <a:buClr>
                <a:srgbClr val="000000"/>
              </a:buClr>
              <a:buSzPct val="100000"/>
            </a:pPr>
            <a:r>
              <a:rPr lang="pl-PL" sz="4200" dirty="0" err="1">
                <a:highlight>
                  <a:srgbClr val="FFFF00"/>
                </a:highlight>
                <a:ea typeface="Calibri"/>
                <a:cs typeface="Calibri"/>
                <a:sym typeface="Calibri"/>
              </a:rPr>
              <a:t>digital</a:t>
            </a:r>
            <a:endParaRPr lang="pl-PL" sz="4200" dirty="0">
              <a:highlight>
                <a:srgbClr val="FFFF00"/>
              </a:highlight>
              <a:ea typeface="Calibri"/>
              <a:cs typeface="Calibri"/>
              <a:sym typeface="Calibri"/>
            </a:endParaRPr>
          </a:p>
        </p:txBody>
      </p:sp>
      <p:pic>
        <p:nvPicPr>
          <p:cNvPr id="10" name="Obraz 9">
            <a:extLst>
              <a:ext uri="{FF2B5EF4-FFF2-40B4-BE49-F238E27FC236}">
                <a16:creationId xmlns:a16="http://schemas.microsoft.com/office/drawing/2014/main" id="{D1B894C6-7F62-EC27-F7E6-0E9F1E9A8A1C}"/>
              </a:ext>
            </a:extLst>
          </p:cNvPr>
          <p:cNvPicPr>
            <a:picLocks noChangeAspect="1"/>
          </p:cNvPicPr>
          <p:nvPr/>
        </p:nvPicPr>
        <p:blipFill>
          <a:blip r:embed="rId2"/>
          <a:stretch>
            <a:fillRect/>
          </a:stretch>
        </p:blipFill>
        <p:spPr>
          <a:xfrm>
            <a:off x="868494" y="3513184"/>
            <a:ext cx="510200" cy="481680"/>
          </a:xfrm>
          <a:prstGeom prst="rect">
            <a:avLst/>
          </a:prstGeom>
        </p:spPr>
      </p:pic>
      <p:sp>
        <p:nvSpPr>
          <p:cNvPr id="2" name="Google Shape;138;p6">
            <a:extLst>
              <a:ext uri="{FF2B5EF4-FFF2-40B4-BE49-F238E27FC236}">
                <a16:creationId xmlns:a16="http://schemas.microsoft.com/office/drawing/2014/main" id="{7FE505E0-4470-EECF-A6B7-FB2267E38A20}"/>
              </a:ext>
            </a:extLst>
          </p:cNvPr>
          <p:cNvSpPr txBox="1">
            <a:spLocks/>
          </p:cNvSpPr>
          <p:nvPr/>
        </p:nvSpPr>
        <p:spPr>
          <a:xfrm>
            <a:off x="378741" y="1818337"/>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rtl="0">
              <a:lnSpc>
                <a:spcPct val="100000"/>
              </a:lnSpc>
              <a:spcBef>
                <a:spcPts val="0"/>
              </a:spcBef>
              <a:spcAft>
                <a:spcPts val="0"/>
              </a:spcAft>
              <a:buNone/>
            </a:pPr>
            <a:r>
              <a:rPr lang="pl-PL" sz="2800" b="0" i="0" u="none" strike="noStrike" cap="none" dirty="0">
                <a:solidFill>
                  <a:srgbClr val="FF0000"/>
                </a:solidFill>
                <a:latin typeface="Arial"/>
                <a:ea typeface="Arial"/>
                <a:cs typeface="Arial"/>
                <a:sym typeface="Arial"/>
              </a:rPr>
              <a:t>Kluczowe pytania prowadzące do wyboru wskaźników:</a:t>
            </a:r>
            <a:endParaRPr lang="pl-PL" sz="800" dirty="0"/>
          </a:p>
        </p:txBody>
      </p:sp>
      <p:pic>
        <p:nvPicPr>
          <p:cNvPr id="21" name="Obraz 20" descr="Obraz zawierający w pomieszczeniu, komputer, computer, osoba&#10;&#10;Opis wygenerowany automatycznie">
            <a:extLst>
              <a:ext uri="{FF2B5EF4-FFF2-40B4-BE49-F238E27FC236}">
                <a16:creationId xmlns:a16="http://schemas.microsoft.com/office/drawing/2014/main" id="{4B6AD301-A33D-169B-C130-F3F629C6ED9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47288" y="43922"/>
            <a:ext cx="5544712" cy="2030203"/>
          </a:xfrm>
          <a:prstGeom prst="rect">
            <a:avLst/>
          </a:prstGeom>
        </p:spPr>
      </p:pic>
      <p:sp>
        <p:nvSpPr>
          <p:cNvPr id="5" name="Google Shape;810;p5">
            <a:extLst>
              <a:ext uri="{FF2B5EF4-FFF2-40B4-BE49-F238E27FC236}">
                <a16:creationId xmlns:a16="http://schemas.microsoft.com/office/drawing/2014/main" id="{A35A14B0-71B7-8C7C-AB7B-FE91AF28C4F5}"/>
              </a:ext>
            </a:extLst>
          </p:cNvPr>
          <p:cNvSpPr txBox="1">
            <a:spLocks/>
          </p:cNvSpPr>
          <p:nvPr/>
        </p:nvSpPr>
        <p:spPr>
          <a:xfrm>
            <a:off x="223255" y="2835938"/>
            <a:ext cx="11100251" cy="2709456"/>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buClr>
                <a:schemeClr val="dk1"/>
              </a:buClr>
              <a:buSzPts val="3200"/>
              <a:buFont typeface="Arial" panose="020B0604020202020204" pitchFamily="34" charset="0"/>
              <a:buNone/>
            </a:pPr>
            <a:r>
              <a:rPr lang="pl-PL" sz="100" dirty="0">
                <a:solidFill>
                  <a:prstClr val="black"/>
                </a:solidFill>
              </a:rPr>
              <a:t>Jak o</a:t>
            </a:r>
            <a:endParaRPr lang="pl-PL" sz="1800" dirty="0"/>
          </a:p>
          <a:p>
            <a:pPr>
              <a:spcBef>
                <a:spcPts val="0"/>
              </a:spcBef>
              <a:spcAft>
                <a:spcPts val="1800"/>
              </a:spcAft>
              <a:buClr>
                <a:srgbClr val="FF003C"/>
              </a:buClr>
              <a:buFont typeface="Wingdings" pitchFamily="2" charset="2"/>
              <a:buChar char="§"/>
            </a:pPr>
            <a:r>
              <a:rPr lang="pl-PL" sz="1800" dirty="0">
                <a:solidFill>
                  <a:prstClr val="black"/>
                </a:solidFill>
              </a:rPr>
              <a:t>Jak ocenić skuteczność prowadzonych działań?</a:t>
            </a:r>
          </a:p>
          <a:p>
            <a:pPr>
              <a:spcBef>
                <a:spcPts val="0"/>
              </a:spcBef>
              <a:spcAft>
                <a:spcPts val="1800"/>
              </a:spcAft>
              <a:buClr>
                <a:srgbClr val="FF003C"/>
              </a:buClr>
              <a:buFont typeface="Wingdings" pitchFamily="2" charset="2"/>
              <a:buChar char="§"/>
            </a:pPr>
            <a:r>
              <a:rPr lang="pl-PL" sz="1800" dirty="0">
                <a:solidFill>
                  <a:prstClr val="black"/>
                </a:solidFill>
              </a:rPr>
              <a:t>Czy nasze działania są optymalne?</a:t>
            </a:r>
          </a:p>
          <a:p>
            <a:pPr>
              <a:spcBef>
                <a:spcPts val="0"/>
              </a:spcBef>
              <a:spcAft>
                <a:spcPts val="1800"/>
              </a:spcAft>
              <a:buClr>
                <a:srgbClr val="FF003C"/>
              </a:buClr>
              <a:buFont typeface="Wingdings" pitchFamily="2" charset="2"/>
              <a:buChar char="§"/>
            </a:pPr>
            <a:r>
              <a:rPr lang="pl-PL" sz="1800" dirty="0">
                <a:solidFill>
                  <a:prstClr val="black"/>
                </a:solidFill>
              </a:rPr>
              <a:t>Czy nasze kreacje są optymalne (np. </a:t>
            </a:r>
            <a:r>
              <a:rPr lang="pl-PL" sz="1800" dirty="0" err="1">
                <a:solidFill>
                  <a:prstClr val="black"/>
                </a:solidFill>
              </a:rPr>
              <a:t>zapamiętywalne</a:t>
            </a:r>
            <a:r>
              <a:rPr lang="pl-PL" sz="1800" dirty="0">
                <a:solidFill>
                  <a:prstClr val="black"/>
                </a:solidFill>
              </a:rPr>
              <a:t>)?</a:t>
            </a:r>
          </a:p>
          <a:p>
            <a:pPr>
              <a:spcBef>
                <a:spcPts val="0"/>
              </a:spcBef>
              <a:spcAft>
                <a:spcPts val="1800"/>
              </a:spcAft>
              <a:buClr>
                <a:srgbClr val="FF003C"/>
              </a:buClr>
              <a:buFont typeface="Wingdings" pitchFamily="2" charset="2"/>
              <a:buChar char="§"/>
            </a:pPr>
            <a:r>
              <a:rPr lang="pl-PL" sz="1800" dirty="0">
                <a:solidFill>
                  <a:prstClr val="black"/>
                </a:solidFill>
              </a:rPr>
              <a:t>Czy nasze działania są efektywne kosztowo?</a:t>
            </a:r>
          </a:p>
          <a:p>
            <a:pPr>
              <a:spcBef>
                <a:spcPts val="0"/>
              </a:spcBef>
              <a:spcAft>
                <a:spcPts val="1800"/>
              </a:spcAft>
              <a:buClr>
                <a:srgbClr val="FF003C"/>
              </a:buClr>
              <a:buFont typeface="Wingdings" pitchFamily="2" charset="2"/>
              <a:buChar char="§"/>
            </a:pPr>
            <a:r>
              <a:rPr lang="pl-PL" sz="1800" dirty="0">
                <a:solidFill>
                  <a:prstClr val="black"/>
                </a:solidFill>
              </a:rPr>
              <a:t>Jaki potencjał ma obszar </a:t>
            </a:r>
            <a:r>
              <a:rPr lang="pl-PL" sz="1800" dirty="0" err="1">
                <a:solidFill>
                  <a:prstClr val="black"/>
                </a:solidFill>
              </a:rPr>
              <a:t>digitalu</a:t>
            </a:r>
            <a:r>
              <a:rPr lang="pl-PL" sz="1800" dirty="0">
                <a:solidFill>
                  <a:prstClr val="black"/>
                </a:solidFill>
              </a:rPr>
              <a:t> dla naszej organizacji?</a:t>
            </a:r>
          </a:p>
        </p:txBody>
      </p:sp>
      <p:sp>
        <p:nvSpPr>
          <p:cNvPr id="3" name="Owal 2">
            <a:extLst>
              <a:ext uri="{FF2B5EF4-FFF2-40B4-BE49-F238E27FC236}">
                <a16:creationId xmlns:a16="http://schemas.microsoft.com/office/drawing/2014/main" id="{C3687F20-B927-67B8-F95F-E0C23F49A1B8}"/>
              </a:ext>
            </a:extLst>
          </p:cNvPr>
          <p:cNvSpPr/>
          <p:nvPr/>
        </p:nvSpPr>
        <p:spPr>
          <a:xfrm>
            <a:off x="8157029" y="784041"/>
            <a:ext cx="2717448" cy="154366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Warto okrasić ten slajd jakąś ładną, pasującą grafiką</a:t>
            </a:r>
          </a:p>
        </p:txBody>
      </p:sp>
    </p:spTree>
    <p:extLst>
      <p:ext uri="{BB962C8B-B14F-4D97-AF65-F5344CB8AC3E}">
        <p14:creationId xmlns:p14="http://schemas.microsoft.com/office/powerpoint/2010/main" val="4081418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99C81-C562-9C6F-6F98-47C8414A43B4}"/>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58D967A0-7D66-492F-38F1-5E33BC7460E1}"/>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sp>
        <p:nvSpPr>
          <p:cNvPr id="10" name="pole tekstowe 110">
            <a:extLst>
              <a:ext uri="{FF2B5EF4-FFF2-40B4-BE49-F238E27FC236}">
                <a16:creationId xmlns:a16="http://schemas.microsoft.com/office/drawing/2014/main" id="{BBA6FB54-343A-D25F-3CDD-16724CE017B3}"/>
              </a:ext>
            </a:extLst>
          </p:cNvPr>
          <p:cNvSpPr txBox="1"/>
          <p:nvPr/>
        </p:nvSpPr>
        <p:spPr>
          <a:xfrm>
            <a:off x="1632558" y="4378621"/>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Częstotliwość komunikacji</a:t>
            </a:r>
          </a:p>
        </p:txBody>
      </p:sp>
      <p:sp>
        <p:nvSpPr>
          <p:cNvPr id="45" name="pole tekstowe 180">
            <a:extLst>
              <a:ext uri="{FF2B5EF4-FFF2-40B4-BE49-F238E27FC236}">
                <a16:creationId xmlns:a16="http://schemas.microsoft.com/office/drawing/2014/main" id="{93A76BCB-C5EA-7357-0271-CB8F88E6E3CD}"/>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7" name="pole tekstowe 180">
            <a:extLst>
              <a:ext uri="{FF2B5EF4-FFF2-40B4-BE49-F238E27FC236}">
                <a16:creationId xmlns:a16="http://schemas.microsoft.com/office/drawing/2014/main" id="{E663193C-6586-A757-BB52-BD69587A53E0}"/>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28" name="Sześciokąt 26">
            <a:extLst>
              <a:ext uri="{FF2B5EF4-FFF2-40B4-BE49-F238E27FC236}">
                <a16:creationId xmlns:a16="http://schemas.microsoft.com/office/drawing/2014/main" id="{7580DA36-6C16-A1A0-BF99-98F40AFBC33B}"/>
              </a:ext>
            </a:extLst>
          </p:cNvPr>
          <p:cNvSpPr/>
          <p:nvPr/>
        </p:nvSpPr>
        <p:spPr>
          <a:xfrm>
            <a:off x="3298164" y="2649237"/>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Liking</a:t>
            </a:r>
            <a:endParaRPr lang="pl-PL" sz="1100" dirty="0">
              <a:solidFill>
                <a:schemeClr val="bg1"/>
              </a:solidFill>
              <a:latin typeface="Arial"/>
              <a:cs typeface="Arial"/>
              <a:sym typeface="Arial"/>
            </a:endParaRPr>
          </a:p>
        </p:txBody>
      </p:sp>
      <p:sp>
        <p:nvSpPr>
          <p:cNvPr id="29" name="Sześciokąt 26">
            <a:extLst>
              <a:ext uri="{FF2B5EF4-FFF2-40B4-BE49-F238E27FC236}">
                <a16:creationId xmlns:a16="http://schemas.microsoft.com/office/drawing/2014/main" id="{D79FF7D7-EF6A-23EF-2C38-03A10B7D65C1}"/>
              </a:ext>
            </a:extLst>
          </p:cNvPr>
          <p:cNvSpPr/>
          <p:nvPr/>
        </p:nvSpPr>
        <p:spPr>
          <a:xfrm>
            <a:off x="4992951" y="2678660"/>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Ad </a:t>
            </a:r>
            <a:r>
              <a:rPr lang="pl-PL" sz="1100" dirty="0" err="1">
                <a:solidFill>
                  <a:schemeClr val="bg1"/>
                </a:solidFill>
                <a:latin typeface="Arial"/>
                <a:cs typeface="Arial"/>
                <a:sym typeface="Arial"/>
              </a:rPr>
              <a:t>Recall</a:t>
            </a:r>
            <a:endParaRPr lang="pl-PL" sz="1100" dirty="0">
              <a:solidFill>
                <a:schemeClr val="bg1"/>
              </a:solidFill>
              <a:latin typeface="Arial"/>
              <a:cs typeface="Arial"/>
              <a:sym typeface="Arial"/>
            </a:endParaRPr>
          </a:p>
        </p:txBody>
      </p:sp>
      <p:sp>
        <p:nvSpPr>
          <p:cNvPr id="30" name="Sześciokąt 26">
            <a:extLst>
              <a:ext uri="{FF2B5EF4-FFF2-40B4-BE49-F238E27FC236}">
                <a16:creationId xmlns:a16="http://schemas.microsoft.com/office/drawing/2014/main" id="{9B8935E2-849E-F084-00D8-13FFC9DD15B5}"/>
              </a:ext>
            </a:extLst>
          </p:cNvPr>
          <p:cNvSpPr/>
          <p:nvPr/>
        </p:nvSpPr>
        <p:spPr>
          <a:xfrm>
            <a:off x="4126748" y="3140463"/>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Distincti-veness</a:t>
            </a:r>
            <a:endParaRPr lang="pl-PL" sz="1100" dirty="0">
              <a:solidFill>
                <a:schemeClr val="bg1"/>
              </a:solidFill>
              <a:latin typeface="Arial"/>
              <a:cs typeface="Arial"/>
              <a:sym typeface="Arial"/>
            </a:endParaRPr>
          </a:p>
        </p:txBody>
      </p:sp>
      <p:sp>
        <p:nvSpPr>
          <p:cNvPr id="31" name="Sześciokąt 26">
            <a:extLst>
              <a:ext uri="{FF2B5EF4-FFF2-40B4-BE49-F238E27FC236}">
                <a16:creationId xmlns:a16="http://schemas.microsoft.com/office/drawing/2014/main" id="{BAFABA8E-E1AE-FFAA-2DF4-2F804E4D6AE0}"/>
              </a:ext>
            </a:extLst>
          </p:cNvPr>
          <p:cNvSpPr/>
          <p:nvPr/>
        </p:nvSpPr>
        <p:spPr>
          <a:xfrm>
            <a:off x="3284848" y="3576949"/>
            <a:ext cx="991925" cy="855373"/>
          </a:xfrm>
          <a:prstGeom prst="hexagon">
            <a:avLst/>
          </a:prstGeom>
          <a:solidFill>
            <a:srgbClr val="8E26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Continu-ity</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WoA</a:t>
            </a:r>
            <a:r>
              <a:rPr lang="pl-PL" sz="1100" dirty="0">
                <a:solidFill>
                  <a:schemeClr val="bg1"/>
                </a:solidFill>
                <a:latin typeface="Arial"/>
                <a:cs typeface="Arial"/>
                <a:sym typeface="Arial"/>
              </a:rPr>
              <a:t>]</a:t>
            </a:r>
          </a:p>
        </p:txBody>
      </p:sp>
      <p:sp>
        <p:nvSpPr>
          <p:cNvPr id="38" name="Sześciokąt 26">
            <a:extLst>
              <a:ext uri="{FF2B5EF4-FFF2-40B4-BE49-F238E27FC236}">
                <a16:creationId xmlns:a16="http://schemas.microsoft.com/office/drawing/2014/main" id="{A115B4A1-A92A-4085-3311-ACF99953D787}"/>
              </a:ext>
            </a:extLst>
          </p:cNvPr>
          <p:cNvSpPr/>
          <p:nvPr/>
        </p:nvSpPr>
        <p:spPr>
          <a:xfrm>
            <a:off x="5774418" y="500308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dirty="0" err="1">
                <a:solidFill>
                  <a:schemeClr val="bg1"/>
                </a:solidFill>
                <a:latin typeface="Arial"/>
                <a:cs typeface="Arial"/>
                <a:sym typeface="Arial"/>
              </a:rPr>
              <a:t>Actions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sales</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potential</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metrics</a:t>
            </a:r>
            <a:r>
              <a:rPr kumimoji="0" lang="pl-PL" sz="1100" b="0" i="0" u="none" strike="noStrike" kern="0" cap="none" spc="0" normalizeH="0" baseline="0" noProof="0" dirty="0">
                <a:ln>
                  <a:noFill/>
                </a:ln>
                <a:solidFill>
                  <a:srgbClr val="000000"/>
                </a:solidFill>
                <a:effectLst/>
                <a:uLnTx/>
                <a:uFillTx/>
                <a:latin typeface="Arial"/>
                <a:ea typeface="+mn-ea"/>
                <a:cs typeface="+mn-cs"/>
                <a:sym typeface="Arial"/>
              </a:rPr>
              <a:t>) </a:t>
            </a:r>
          </a:p>
        </p:txBody>
      </p:sp>
      <p:sp>
        <p:nvSpPr>
          <p:cNvPr id="39" name="Sześciokąt 26">
            <a:extLst>
              <a:ext uri="{FF2B5EF4-FFF2-40B4-BE49-F238E27FC236}">
                <a16:creationId xmlns:a16="http://schemas.microsoft.com/office/drawing/2014/main" id="{A4E1201B-3A3A-1B5C-4FB0-E10E7A2DCA33}"/>
              </a:ext>
            </a:extLst>
          </p:cNvPr>
          <p:cNvSpPr/>
          <p:nvPr/>
        </p:nvSpPr>
        <p:spPr>
          <a:xfrm>
            <a:off x="4129912" y="4051698"/>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Engagement on </a:t>
            </a:r>
            <a:r>
              <a:rPr lang="pl-PL" sz="1100" dirty="0" err="1">
                <a:solidFill>
                  <a:schemeClr val="bg1"/>
                </a:solidFill>
                <a:latin typeface="Arial"/>
                <a:cs typeface="Arial"/>
                <a:sym typeface="Arial"/>
              </a:rPr>
              <a:t>site</a:t>
            </a:r>
            <a:r>
              <a:rPr lang="pl-PL" sz="1100" dirty="0">
                <a:solidFill>
                  <a:schemeClr val="bg1"/>
                </a:solidFill>
                <a:latin typeface="Arial"/>
                <a:cs typeface="Arial"/>
                <a:sym typeface="Arial"/>
              </a:rPr>
              <a:t>/ in </a:t>
            </a:r>
            <a:r>
              <a:rPr lang="pl-PL" sz="1100" dirty="0" err="1">
                <a:solidFill>
                  <a:schemeClr val="bg1"/>
                </a:solidFill>
                <a:latin typeface="Arial"/>
                <a:cs typeface="Arial"/>
                <a:sym typeface="Arial"/>
              </a:rPr>
              <a:t>app</a:t>
            </a:r>
            <a:r>
              <a:rPr lang="pl-PL" sz="1100" dirty="0">
                <a:solidFill>
                  <a:schemeClr val="bg1"/>
                </a:solidFill>
                <a:latin typeface="Arial"/>
                <a:cs typeface="Arial"/>
                <a:sym typeface="Arial"/>
              </a:rPr>
              <a:t> </a:t>
            </a:r>
          </a:p>
        </p:txBody>
      </p:sp>
      <p:sp>
        <p:nvSpPr>
          <p:cNvPr id="40" name="Sześciokąt 26">
            <a:extLst>
              <a:ext uri="{FF2B5EF4-FFF2-40B4-BE49-F238E27FC236}">
                <a16:creationId xmlns:a16="http://schemas.microsoft.com/office/drawing/2014/main" id="{67704DC2-A4ED-E53E-C4C6-0E3B07806F9D}"/>
              </a:ext>
            </a:extLst>
          </p:cNvPr>
          <p:cNvSpPr/>
          <p:nvPr/>
        </p:nvSpPr>
        <p:spPr>
          <a:xfrm>
            <a:off x="4966164" y="359480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Performance</a:t>
            </a:r>
          </a:p>
        </p:txBody>
      </p:sp>
      <p:sp>
        <p:nvSpPr>
          <p:cNvPr id="41" name="Sześciokąt 26">
            <a:extLst>
              <a:ext uri="{FF2B5EF4-FFF2-40B4-BE49-F238E27FC236}">
                <a16:creationId xmlns:a16="http://schemas.microsoft.com/office/drawing/2014/main" id="{1DAC2241-5CB5-3E63-11CD-17DC6EC65FE1}"/>
              </a:ext>
            </a:extLst>
          </p:cNvPr>
          <p:cNvSpPr/>
          <p:nvPr/>
        </p:nvSpPr>
        <p:spPr>
          <a:xfrm>
            <a:off x="4134571" y="4960389"/>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search (SEO, SEM)</a:t>
            </a:r>
            <a:endParaRPr lang="pl-PL" sz="1100" dirty="0">
              <a:solidFill>
                <a:schemeClr val="bg1"/>
              </a:solidFill>
              <a:latin typeface="Arial"/>
              <a:cs typeface="Arial"/>
              <a:sym typeface="Arial"/>
            </a:endParaRPr>
          </a:p>
        </p:txBody>
      </p:sp>
      <p:sp>
        <p:nvSpPr>
          <p:cNvPr id="42" name="Sześciokąt 26">
            <a:extLst>
              <a:ext uri="{FF2B5EF4-FFF2-40B4-BE49-F238E27FC236}">
                <a16:creationId xmlns:a16="http://schemas.microsoft.com/office/drawing/2014/main" id="{F87D49A3-73CF-CBBF-B336-86033A8D95A5}"/>
              </a:ext>
            </a:extLst>
          </p:cNvPr>
          <p:cNvSpPr/>
          <p:nvPr/>
        </p:nvSpPr>
        <p:spPr>
          <a:xfrm>
            <a:off x="4954495" y="544139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Cost</a:t>
            </a:r>
            <a:r>
              <a:rPr lang="pl-PL" sz="1100" dirty="0">
                <a:solidFill>
                  <a:schemeClr val="bg1"/>
                </a:solidFill>
                <a:latin typeface="Arial"/>
                <a:cs typeface="Arial"/>
                <a:sym typeface="Arial"/>
              </a:rPr>
              <a:t> </a:t>
            </a:r>
            <a:r>
              <a:rPr lang="pl-PL" sz="1100" dirty="0" err="1">
                <a:solidFill>
                  <a:schemeClr val="bg1"/>
                </a:solidFill>
                <a:latin typeface="Arial"/>
                <a:cs typeface="Arial"/>
                <a:sym typeface="Arial"/>
              </a:rPr>
              <a:t>efficiency</a:t>
            </a:r>
            <a:endParaRPr lang="pl-PL" sz="1100" dirty="0">
              <a:solidFill>
                <a:schemeClr val="bg1"/>
              </a:solidFill>
              <a:latin typeface="Arial"/>
              <a:cs typeface="Arial"/>
              <a:sym typeface="Arial"/>
            </a:endParaRPr>
          </a:p>
        </p:txBody>
      </p:sp>
      <p:sp>
        <p:nvSpPr>
          <p:cNvPr id="43" name="Sześciokąt 26">
            <a:extLst>
              <a:ext uri="{FF2B5EF4-FFF2-40B4-BE49-F238E27FC236}">
                <a16:creationId xmlns:a16="http://schemas.microsoft.com/office/drawing/2014/main" id="{40CBE128-4B2E-C930-7995-861BDD6D076C}"/>
              </a:ext>
            </a:extLst>
          </p:cNvPr>
          <p:cNvSpPr/>
          <p:nvPr/>
        </p:nvSpPr>
        <p:spPr>
          <a:xfrm>
            <a:off x="4946368" y="4526863"/>
            <a:ext cx="991925" cy="855373"/>
          </a:xfrm>
          <a:prstGeom prst="hexagon">
            <a:avLst/>
          </a:prstGeom>
          <a:solidFill>
            <a:srgbClr val="7A2D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a:solidFill>
                  <a:schemeClr val="bg1"/>
                </a:solidFill>
                <a:latin typeface="Arial"/>
                <a:cs typeface="Arial"/>
                <a:sym typeface="Arial"/>
              </a:rPr>
              <a:t>Digital </a:t>
            </a:r>
            <a:r>
              <a:rPr lang="pl-PL" sz="1100" dirty="0" err="1">
                <a:solidFill>
                  <a:schemeClr val="bg1"/>
                </a:solidFill>
                <a:latin typeface="Arial"/>
                <a:cs typeface="Arial"/>
                <a:sym typeface="Arial"/>
              </a:rPr>
              <a:t>potential</a:t>
            </a:r>
            <a:endParaRPr lang="pl-PL" sz="1100" dirty="0">
              <a:solidFill>
                <a:schemeClr val="bg1"/>
              </a:solidFill>
              <a:latin typeface="Arial"/>
              <a:cs typeface="Arial"/>
              <a:sym typeface="Arial"/>
            </a:endParaRPr>
          </a:p>
        </p:txBody>
      </p:sp>
      <p:sp>
        <p:nvSpPr>
          <p:cNvPr id="44" name="Sześciokąt 26">
            <a:extLst>
              <a:ext uri="{FF2B5EF4-FFF2-40B4-BE49-F238E27FC236}">
                <a16:creationId xmlns:a16="http://schemas.microsoft.com/office/drawing/2014/main" id="{5D8C63E8-F5F4-B02B-1C0F-A0A0334C3A7E}"/>
              </a:ext>
            </a:extLst>
          </p:cNvPr>
          <p:cNvSpPr/>
          <p:nvPr/>
        </p:nvSpPr>
        <p:spPr>
          <a:xfrm>
            <a:off x="3289161" y="5448418"/>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1100" dirty="0">
                <a:solidFill>
                  <a:schemeClr val="bg1"/>
                </a:solidFill>
                <a:latin typeface="Arial"/>
                <a:cs typeface="Arial"/>
                <a:sym typeface="Arial"/>
              </a:rPr>
              <a:t>Share of </a:t>
            </a:r>
            <a:r>
              <a:rPr lang="pl-PL" sz="1100" dirty="0" err="1">
                <a:solidFill>
                  <a:schemeClr val="bg1"/>
                </a:solidFill>
                <a:latin typeface="Arial"/>
                <a:cs typeface="Arial"/>
                <a:sym typeface="Arial"/>
              </a:rPr>
              <a:t>Shelf</a:t>
            </a:r>
            <a:endParaRPr lang="pl-PL" sz="1100" dirty="0">
              <a:solidFill>
                <a:schemeClr val="bg1"/>
              </a:solidFill>
              <a:latin typeface="Arial"/>
              <a:cs typeface="Arial"/>
              <a:sym typeface="Arial"/>
            </a:endParaRPr>
          </a:p>
        </p:txBody>
      </p:sp>
      <p:sp>
        <p:nvSpPr>
          <p:cNvPr id="47" name="Sześciokąt 26">
            <a:extLst>
              <a:ext uri="{FF2B5EF4-FFF2-40B4-BE49-F238E27FC236}">
                <a16:creationId xmlns:a16="http://schemas.microsoft.com/office/drawing/2014/main" id="{43D220D4-B866-83D9-2EC2-8BA0D3BEE1EF}"/>
              </a:ext>
            </a:extLst>
          </p:cNvPr>
          <p:cNvSpPr/>
          <p:nvPr/>
        </p:nvSpPr>
        <p:spPr>
          <a:xfrm>
            <a:off x="3266880" y="4511149"/>
            <a:ext cx="991925" cy="855373"/>
          </a:xfrm>
          <a:prstGeom prst="hexagon">
            <a:avLst/>
          </a:prstGeom>
          <a:solidFill>
            <a:srgbClr val="BC1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pl-PL" sz="1100" dirty="0" err="1">
                <a:solidFill>
                  <a:schemeClr val="bg1"/>
                </a:solidFill>
                <a:latin typeface="Arial"/>
                <a:cs typeface="Arial"/>
                <a:sym typeface="Arial"/>
              </a:rPr>
              <a:t>Traffic</a:t>
            </a:r>
            <a:endParaRPr lang="pl-PL" sz="1100" dirty="0">
              <a:solidFill>
                <a:schemeClr val="bg1"/>
              </a:solidFill>
              <a:latin typeface="Arial"/>
              <a:cs typeface="Arial"/>
              <a:sym typeface="Arial"/>
            </a:endParaRPr>
          </a:p>
        </p:txBody>
      </p:sp>
      <p:sp>
        <p:nvSpPr>
          <p:cNvPr id="74" name="TextBox 11">
            <a:extLst>
              <a:ext uri="{FF2B5EF4-FFF2-40B4-BE49-F238E27FC236}">
                <a16:creationId xmlns:a16="http://schemas.microsoft.com/office/drawing/2014/main" id="{DAC44BA1-B352-CE72-D057-0B741C1123FC}"/>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8914D4CE-C3BC-80B5-6498-E4448DA07B64}"/>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4458B436-870E-B02C-22D3-FFC700000580}"/>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FB183503-4D53-4D7E-661A-7527444562AE}"/>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50C7D13B-09AC-8EB5-9D4A-07B6C41C09F7}"/>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47DA4CF4-8E04-3E84-5D49-3B409615F31B}"/>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E3926157-DDC7-0BAB-6DE5-D95E1AA5E3E6}"/>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35E8EC69-05B9-2F10-00E0-01975BF95A7D}"/>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Tree>
    <p:extLst>
      <p:ext uri="{BB962C8B-B14F-4D97-AF65-F5344CB8AC3E}">
        <p14:creationId xmlns:p14="http://schemas.microsoft.com/office/powerpoint/2010/main" val="2528653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92"/>
          <p:cNvSpPr txBox="1">
            <a:spLocks noGrp="1"/>
          </p:cNvSpPr>
          <p:nvPr>
            <p:ph type="body" idx="1"/>
          </p:nvPr>
        </p:nvSpPr>
        <p:spPr>
          <a:xfrm>
            <a:off x="260516" y="1313999"/>
            <a:ext cx="2186856"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Campaign</a:t>
            </a:r>
            <a:r>
              <a:rPr lang="pl-PL" sz="1200" b="1" dirty="0"/>
              <a:t> </a:t>
            </a:r>
            <a:r>
              <a:rPr lang="pl-PL" sz="1200" b="1" dirty="0" err="1"/>
              <a:t>liking</a:t>
            </a:r>
            <a:endParaRPr lang="pl-PL" sz="1200" b="1" dirty="0"/>
          </a:p>
          <a:p>
            <a:pPr marL="0" lvl="0" indent="0" algn="l" rtl="0">
              <a:lnSpc>
                <a:spcPct val="90000"/>
              </a:lnSpc>
              <a:spcBef>
                <a:spcPts val="1000"/>
              </a:spcBef>
              <a:spcAft>
                <a:spcPts val="0"/>
              </a:spcAft>
              <a:buSzPts val="3200"/>
              <a:buNone/>
            </a:pPr>
            <a:r>
              <a:rPr lang="pl-PL" sz="1200" dirty="0"/>
              <a:t>Podobanie się reklamy</a:t>
            </a:r>
            <a:endParaRPr sz="1200" dirty="0"/>
          </a:p>
          <a:p>
            <a:pPr marL="0" lvl="0" indent="0" algn="l" rtl="0">
              <a:lnSpc>
                <a:spcPct val="90000"/>
              </a:lnSpc>
              <a:spcBef>
                <a:spcPts val="1000"/>
              </a:spcBef>
              <a:spcAft>
                <a:spcPts val="0"/>
              </a:spcAft>
              <a:buSzPts val="3200"/>
              <a:buNone/>
            </a:pPr>
            <a:r>
              <a:rPr lang="pl-PL" sz="1200" dirty="0"/>
              <a:t> </a:t>
            </a:r>
            <a:endParaRPr dirty="0"/>
          </a:p>
        </p:txBody>
      </p:sp>
      <p:cxnSp>
        <p:nvCxnSpPr>
          <p:cNvPr id="946" name="Google Shape;946;p192"/>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947" name="Google Shape;947;p192"/>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949" name="Google Shape;949;p192"/>
          <p:cNvSpPr txBox="1">
            <a:spLocks noGrp="1"/>
          </p:cNvSpPr>
          <p:nvPr>
            <p:ph type="body" idx="1"/>
          </p:nvPr>
        </p:nvSpPr>
        <p:spPr>
          <a:xfrm>
            <a:off x="6370604" y="1061562"/>
            <a:ext cx="2440139" cy="487576"/>
          </a:xfrm>
          <a:prstGeom prst="rect">
            <a:avLst/>
          </a:prstGeom>
          <a:noFill/>
          <a:ln>
            <a:noFill/>
          </a:ln>
        </p:spPr>
        <p:txBody>
          <a:bodyPr spcFirstLastPara="1" wrap="square" lIns="0" tIns="0" rIns="0" bIns="0" anchor="t" anchorCtr="0">
            <a:noAutofit/>
          </a:bodyPr>
          <a:lstStyle/>
          <a:p>
            <a:pPr marL="0" lvl="0" indent="0" algn="just" rtl="0">
              <a:lnSpc>
                <a:spcPct val="90000"/>
              </a:lnSpc>
              <a:spcBef>
                <a:spcPts val="1000"/>
              </a:spcBef>
              <a:spcAft>
                <a:spcPts val="0"/>
              </a:spcAft>
              <a:buSzPts val="3200"/>
              <a:buNone/>
            </a:pPr>
            <a:r>
              <a:rPr lang="pl-PL" sz="1200" dirty="0"/>
              <a:t>Badanie ilościowe w panelu (np. online Ariadna). Odsetek respondentów, którzy udzielili prawidłowej odpowiedzi, gdy reklama jest prezentowana w ciemno (tj. marka jest niewidoczna). Pytanie powinno mieć charakter pytania otwartego, w którym respondent podaje markę. Ocenie podlega % odpowiedzi Top 2 Box: Bardzo się podobała, podobała się</a:t>
            </a:r>
            <a:endParaRPr dirty="0"/>
          </a:p>
          <a:p>
            <a:pPr marL="0" lvl="0" indent="0" algn="just" rtl="0">
              <a:lnSpc>
                <a:spcPct val="90000"/>
              </a:lnSpc>
              <a:spcBef>
                <a:spcPts val="1000"/>
              </a:spcBef>
              <a:spcAft>
                <a:spcPts val="0"/>
              </a:spcAft>
              <a:buSzPts val="3200"/>
              <a:buNone/>
            </a:pPr>
            <a:endParaRPr sz="1200" dirty="0"/>
          </a:p>
          <a:p>
            <a:pPr marL="0" lvl="0" indent="0" algn="just" rtl="0">
              <a:lnSpc>
                <a:spcPct val="90000"/>
              </a:lnSpc>
              <a:spcBef>
                <a:spcPts val="1000"/>
              </a:spcBef>
              <a:spcAft>
                <a:spcPts val="0"/>
              </a:spcAft>
              <a:buSzPts val="3200"/>
              <a:buNone/>
            </a:pPr>
            <a:endParaRPr dirty="0"/>
          </a:p>
        </p:txBody>
      </p:sp>
      <p:cxnSp>
        <p:nvCxnSpPr>
          <p:cNvPr id="950" name="Google Shape;950;p192"/>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951" name="Google Shape;951;p192"/>
          <p:cNvSpPr txBox="1">
            <a:spLocks noGrp="1"/>
          </p:cNvSpPr>
          <p:nvPr>
            <p:ph type="body" idx="1"/>
          </p:nvPr>
        </p:nvSpPr>
        <p:spPr>
          <a:xfrm>
            <a:off x="9039633" y="1336004"/>
            <a:ext cx="2887535" cy="1429083"/>
          </a:xfrm>
          <a:prstGeom prst="rect">
            <a:avLst/>
          </a:prstGeom>
          <a:noFill/>
          <a:ln>
            <a:noFill/>
          </a:ln>
        </p:spPr>
        <p:txBody>
          <a:bodyPr spcFirstLastPara="1" wrap="square" lIns="0" tIns="0" rIns="0" bIns="0" anchor="t" anchorCtr="0">
            <a:noAutofit/>
          </a:bodyPr>
          <a:lstStyle/>
          <a:p>
            <a:pPr marL="0" lvl="0" indent="0" algn="just" rtl="0">
              <a:lnSpc>
                <a:spcPct val="90000"/>
              </a:lnSpc>
              <a:spcBef>
                <a:spcPts val="1000"/>
              </a:spcBef>
              <a:spcAft>
                <a:spcPts val="0"/>
              </a:spcAft>
              <a:buSzPts val="3200"/>
              <a:buNone/>
            </a:pPr>
            <a:r>
              <a:rPr lang="pl-PL" sz="1200" dirty="0">
                <a:solidFill>
                  <a:srgbClr val="000000"/>
                </a:solidFill>
                <a:latin typeface="Arial"/>
                <a:ea typeface="Arial"/>
                <a:cs typeface="Arial"/>
                <a:sym typeface="Arial"/>
              </a:rPr>
              <a:t>Kilka badań wykazało, że ten wskaźnik jest na ogół najlepszym pojedynczym wskaźnikiem tego, jak bardzo kampania/reklama będzie skuteczna, jeśli chodzi o wzmocnienie marki i generowanie sprzedaży</a:t>
            </a:r>
            <a:endParaRPr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endParaRPr dirty="0"/>
          </a:p>
        </p:txBody>
      </p:sp>
      <p:cxnSp>
        <p:nvCxnSpPr>
          <p:cNvPr id="953" name="Google Shape;953;p192"/>
          <p:cNvCxnSpPr/>
          <p:nvPr/>
        </p:nvCxnSpPr>
        <p:spPr>
          <a:xfrm rot="10800000">
            <a:off x="168675" y="3079168"/>
            <a:ext cx="11875189" cy="0"/>
          </a:xfrm>
          <a:prstGeom prst="straightConnector1">
            <a:avLst/>
          </a:prstGeom>
          <a:noFill/>
          <a:ln w="9525" cap="flat" cmpd="sng">
            <a:solidFill>
              <a:schemeClr val="dk2"/>
            </a:solidFill>
            <a:prstDash val="solid"/>
            <a:round/>
            <a:headEnd type="none" w="sm" len="sm"/>
            <a:tailEnd type="none" w="sm" len="sm"/>
          </a:ln>
        </p:spPr>
      </p:cxnSp>
      <p:sp>
        <p:nvSpPr>
          <p:cNvPr id="955" name="Google Shape;955;p192"/>
          <p:cNvSpPr txBox="1"/>
          <p:nvPr/>
        </p:nvSpPr>
        <p:spPr>
          <a:xfrm>
            <a:off x="3318632" y="2771621"/>
            <a:ext cx="2824383" cy="61392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br>
              <a:rPr lang="pl-PL" sz="1200" b="0" i="0" u="none" strike="noStrike" cap="none">
                <a:solidFill>
                  <a:srgbClr val="000000"/>
                </a:solidFill>
                <a:latin typeface="Arial"/>
                <a:ea typeface="Arial"/>
                <a:cs typeface="Arial"/>
                <a:sym typeface="Arial"/>
              </a:rPr>
            </a:br>
            <a:endParaRPr sz="1200" b="0" i="0" u="none" strike="noStrike" cap="none">
              <a:solidFill>
                <a:srgbClr val="000000"/>
              </a:solidFill>
              <a:latin typeface="Arial"/>
              <a:ea typeface="Arial"/>
              <a:cs typeface="Arial"/>
              <a:sym typeface="Arial"/>
            </a:endParaRPr>
          </a:p>
        </p:txBody>
      </p:sp>
      <p:sp>
        <p:nvSpPr>
          <p:cNvPr id="957" name="Google Shape;957;p192"/>
          <p:cNvSpPr txBox="1"/>
          <p:nvPr/>
        </p:nvSpPr>
        <p:spPr>
          <a:xfrm>
            <a:off x="260516" y="3149809"/>
            <a:ext cx="2829246" cy="182975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1" i="0" u="none" strike="noStrike" cap="none" dirty="0" err="1">
                <a:solidFill>
                  <a:srgbClr val="000000"/>
                </a:solidFill>
                <a:latin typeface="Arial"/>
                <a:ea typeface="Arial"/>
                <a:cs typeface="Arial"/>
                <a:sym typeface="Arial"/>
              </a:rPr>
              <a:t>Distinctiveness</a:t>
            </a:r>
            <a:endParaRPr lang="pl-PL" sz="1200" b="1"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dirty="0">
                <a:solidFill>
                  <a:srgbClr val="000000"/>
                </a:solidFill>
                <a:latin typeface="Arial"/>
                <a:ea typeface="Arial"/>
                <a:cs typeface="Arial"/>
                <a:sym typeface="Arial"/>
              </a:rPr>
              <a:t>Wyróżnialność/ charakterystyczność</a:t>
            </a:r>
            <a:endParaRPr lang="pl-PL" sz="1200" i="0" u="none" strike="noStrike" cap="none" dirty="0">
              <a:solidFill>
                <a:srgbClr val="000000"/>
              </a:solidFill>
              <a:latin typeface="Arial"/>
              <a:ea typeface="Arial"/>
              <a:cs typeface="Arial"/>
              <a:sym typeface="Arial"/>
            </a:endParaRPr>
          </a:p>
          <a:p>
            <a:pPr>
              <a:lnSpc>
                <a:spcPct val="90000"/>
              </a:lnSpc>
              <a:spcBef>
                <a:spcPts val="1000"/>
              </a:spcBef>
              <a:buClr>
                <a:srgbClr val="000000"/>
              </a:buClr>
              <a:buSzPts val="3200"/>
            </a:pPr>
            <a:r>
              <a:rPr lang="pl-PL" sz="1200" dirty="0">
                <a:solidFill>
                  <a:srgbClr val="000000"/>
                </a:solidFill>
                <a:latin typeface="Arial"/>
                <a:ea typeface="Arial"/>
                <a:cs typeface="Arial"/>
                <a:sym typeface="Arial"/>
              </a:rPr>
              <a:t>W</a:t>
            </a:r>
            <a:r>
              <a:rPr lang="pl-PL" sz="1200" b="0" i="0" u="none" strike="noStrike" cap="none" dirty="0">
                <a:solidFill>
                  <a:srgbClr val="000000"/>
                </a:solidFill>
                <a:latin typeface="Arial"/>
                <a:ea typeface="Arial"/>
                <a:cs typeface="Arial"/>
                <a:sym typeface="Arial"/>
              </a:rPr>
              <a:t>yróżniające zasoby marki - to rozpoznawalne i zapadające w pamięć cechy, które natychmiast przywodzą na myśl konkretną markę podczas zakupów w danej kategorii. Zaliczymy do nich np. kolory, logo, ikony, znaki, opakowania, wzory, kształty i dźwięki. </a:t>
            </a:r>
          </a:p>
          <a:p>
            <a:pPr marL="0" marR="0" lvl="0" indent="0" algn="l" rtl="0">
              <a:lnSpc>
                <a:spcPct val="90000"/>
              </a:lnSpc>
              <a:spcBef>
                <a:spcPts val="1000"/>
              </a:spcBef>
              <a:spcAft>
                <a:spcPts val="0"/>
              </a:spcAft>
              <a:buClr>
                <a:srgbClr val="000000"/>
              </a:buClr>
              <a:buSzPts val="3200"/>
              <a:buFont typeface="Arial"/>
              <a:buNone/>
            </a:pPr>
            <a:endParaRPr sz="1200" i="0" u="none" strike="noStrike" cap="none" dirty="0">
              <a:solidFill>
                <a:srgbClr val="000000"/>
              </a:solidFill>
              <a:latin typeface="Arial"/>
              <a:ea typeface="Arial"/>
              <a:cs typeface="Arial"/>
              <a:sym typeface="Arial"/>
            </a:endParaRPr>
          </a:p>
        </p:txBody>
      </p:sp>
      <p:cxnSp>
        <p:nvCxnSpPr>
          <p:cNvPr id="958" name="Google Shape;958;p192"/>
          <p:cNvCxnSpPr/>
          <p:nvPr/>
        </p:nvCxnSpPr>
        <p:spPr>
          <a:xfrm rot="10800000">
            <a:off x="136428" y="4979559"/>
            <a:ext cx="11875189" cy="0"/>
          </a:xfrm>
          <a:prstGeom prst="straightConnector1">
            <a:avLst/>
          </a:prstGeom>
          <a:noFill/>
          <a:ln w="9525" cap="flat" cmpd="sng">
            <a:solidFill>
              <a:schemeClr val="dk2"/>
            </a:solidFill>
            <a:prstDash val="solid"/>
            <a:round/>
            <a:headEnd type="none" w="sm" len="sm"/>
            <a:tailEnd type="none" w="sm" len="sm"/>
          </a:ln>
        </p:spPr>
      </p:cxnSp>
      <p:sp>
        <p:nvSpPr>
          <p:cNvPr id="960" name="Google Shape;960;p192"/>
          <p:cNvSpPr txBox="1"/>
          <p:nvPr/>
        </p:nvSpPr>
        <p:spPr>
          <a:xfrm>
            <a:off x="9085051" y="3249491"/>
            <a:ext cx="2842120" cy="1650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050" b="0" i="0" u="none" strike="noStrike" cap="none" dirty="0">
                <a:solidFill>
                  <a:srgbClr val="000000"/>
                </a:solidFill>
                <a:latin typeface="Arial"/>
                <a:ea typeface="Arial"/>
                <a:cs typeface="Arial"/>
                <a:sym typeface="Arial"/>
              </a:rPr>
              <a:t>Celem budowania silnych, wyróżniających zasobów jest zwiększenie liczby sygnałów, które mogą działać jako czynniki wywołujące identyfikację marki. Wyróżniające zasoby poprawiają skuteczność reklamy, zwiększając prawdopodobieństwo, że widzowie zidentyfikują markę, do której należy ta reklama. </a:t>
            </a:r>
            <a:br>
              <a:rPr lang="pl-PL" sz="1050" b="0" i="0" u="none" strike="noStrike" cap="none" dirty="0">
                <a:solidFill>
                  <a:srgbClr val="000000"/>
                </a:solidFill>
                <a:latin typeface="Arial"/>
                <a:ea typeface="Arial"/>
                <a:cs typeface="Arial"/>
                <a:sym typeface="Arial"/>
              </a:rPr>
            </a:br>
            <a:r>
              <a:rPr lang="pl-PL" sz="1050" b="0" i="0" u="none" strike="noStrike" cap="none" dirty="0">
                <a:solidFill>
                  <a:srgbClr val="000000"/>
                </a:solidFill>
                <a:latin typeface="Arial"/>
                <a:ea typeface="Arial"/>
                <a:cs typeface="Arial"/>
                <a:sym typeface="Arial"/>
              </a:rPr>
              <a:t>W środowisku zakupowym wyróżniające zasoby ułatwiają konsumentom zauważenie </a:t>
            </a:r>
            <a:br>
              <a:rPr lang="pl-PL" sz="1050" b="0" i="0" u="none" strike="noStrike" cap="none" dirty="0">
                <a:solidFill>
                  <a:srgbClr val="000000"/>
                </a:solidFill>
                <a:latin typeface="Arial"/>
                <a:ea typeface="Arial"/>
                <a:cs typeface="Arial"/>
                <a:sym typeface="Arial"/>
              </a:rPr>
            </a:br>
            <a:r>
              <a:rPr lang="pl-PL" sz="1050" b="0" i="0" u="none" strike="noStrike" cap="none" dirty="0">
                <a:solidFill>
                  <a:srgbClr val="000000"/>
                </a:solidFill>
                <a:latin typeface="Arial"/>
                <a:ea typeface="Arial"/>
                <a:cs typeface="Arial"/>
                <a:sym typeface="Arial"/>
              </a:rPr>
              <a:t>i zakup marki.</a:t>
            </a:r>
            <a:endParaRPr dirty="0"/>
          </a:p>
        </p:txBody>
      </p:sp>
      <p:sp>
        <p:nvSpPr>
          <p:cNvPr id="961" name="Google Shape;961;p192"/>
          <p:cNvSpPr txBox="1"/>
          <p:nvPr/>
        </p:nvSpPr>
        <p:spPr>
          <a:xfrm>
            <a:off x="3287609" y="1500446"/>
            <a:ext cx="2841300" cy="1503095"/>
          </a:xfrm>
          <a:prstGeom prst="rect">
            <a:avLst/>
          </a:prstGeom>
          <a:noFill/>
          <a:ln>
            <a:noFill/>
          </a:ln>
        </p:spPr>
        <p:txBody>
          <a:bodyPr spcFirstLastPara="1" wrap="square" lIns="0" tIns="0" rIns="0" bIns="0" anchor="t" anchorCtr="0">
            <a:noAutofit/>
          </a:bodyPr>
          <a:lstStyle/>
          <a:p>
            <a:pPr marL="0" marR="0" lvl="0" indent="0" algn="just"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 respondentów, którzy w badaniu (pytanie: Jak bardzo podobała się Panu/ Pani reklama) udzielą odpowiedzi, że podobała im się reklama/ kampania. </a:t>
            </a:r>
            <a:endParaRPr/>
          </a:p>
        </p:txBody>
      </p:sp>
      <p:sp>
        <p:nvSpPr>
          <p:cNvPr id="962" name="Google Shape;962;p192"/>
          <p:cNvSpPr txBox="1"/>
          <p:nvPr/>
        </p:nvSpPr>
        <p:spPr>
          <a:xfrm>
            <a:off x="6322883" y="3136092"/>
            <a:ext cx="2476500" cy="49891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050" b="0" i="0" u="none" strike="noStrike" cap="none" dirty="0">
                <a:solidFill>
                  <a:srgbClr val="000000"/>
                </a:solidFill>
                <a:latin typeface="Arial"/>
                <a:ea typeface="Arial"/>
                <a:cs typeface="Arial"/>
                <a:sym typeface="Arial"/>
              </a:rPr>
              <a:t>Badanie konsumenckie</a:t>
            </a:r>
            <a:endParaRPr sz="2400" dirty="0"/>
          </a:p>
        </p:txBody>
      </p:sp>
      <p:sp>
        <p:nvSpPr>
          <p:cNvPr id="2" name="Google Shape;954;p192"/>
          <p:cNvSpPr txBox="1"/>
          <p:nvPr/>
        </p:nvSpPr>
        <p:spPr>
          <a:xfrm>
            <a:off x="303938" y="5104429"/>
            <a:ext cx="2684784" cy="150714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1" i="0" u="none" strike="noStrike" cap="none" dirty="0">
                <a:solidFill>
                  <a:srgbClr val="000000"/>
                </a:solidFill>
                <a:latin typeface="Arial"/>
                <a:ea typeface="Arial"/>
                <a:cs typeface="Arial"/>
                <a:sym typeface="Arial"/>
              </a:rPr>
              <a:t>Ad </a:t>
            </a:r>
            <a:r>
              <a:rPr lang="pl-PL" sz="1200" b="1" i="0" u="none" strike="noStrike" cap="none" dirty="0" err="1">
                <a:solidFill>
                  <a:srgbClr val="000000"/>
                </a:solidFill>
                <a:latin typeface="Arial"/>
                <a:ea typeface="Arial"/>
                <a:cs typeface="Arial"/>
                <a:sym typeface="Arial"/>
              </a:rPr>
              <a:t>recall</a:t>
            </a:r>
            <a:endParaRPr lang="pl-PL" sz="1200" b="1"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r>
              <a:rPr lang="pl-PL" sz="1200" dirty="0" err="1">
                <a:solidFill>
                  <a:srgbClr val="000000"/>
                </a:solidFill>
                <a:latin typeface="Arial"/>
                <a:ea typeface="Arial"/>
                <a:cs typeface="Arial"/>
                <a:sym typeface="Arial"/>
              </a:rPr>
              <a:t>Zapamiętywalność</a:t>
            </a:r>
            <a:r>
              <a:rPr lang="pl-PL" sz="1200" dirty="0">
                <a:solidFill>
                  <a:srgbClr val="000000"/>
                </a:solidFill>
                <a:latin typeface="Arial"/>
                <a:ea typeface="Arial"/>
                <a:cs typeface="Arial"/>
                <a:sym typeface="Arial"/>
              </a:rPr>
              <a:t> reklamy</a:t>
            </a:r>
            <a:endParaRPr lang="pl-PL" sz="1200" i="0" u="none" strike="noStrike" cap="none" dirty="0">
              <a:solidFill>
                <a:srgbClr val="000000"/>
              </a:solidFill>
              <a:latin typeface="Arial"/>
              <a:ea typeface="Arial"/>
              <a:cs typeface="Arial"/>
              <a:sym typeface="Arial"/>
            </a:endParaRPr>
          </a:p>
          <a:p>
            <a:pPr>
              <a:lnSpc>
                <a:spcPct val="90000"/>
              </a:lnSpc>
              <a:spcBef>
                <a:spcPts val="1000"/>
              </a:spcBef>
              <a:buClr>
                <a:srgbClr val="000000"/>
              </a:buClr>
              <a:buSzPts val="3200"/>
            </a:pPr>
            <a:r>
              <a:rPr lang="pl-PL" sz="1200" b="0" i="0" u="none" strike="noStrike" cap="none" dirty="0">
                <a:solidFill>
                  <a:srgbClr val="000000"/>
                </a:solidFill>
                <a:latin typeface="Arial"/>
                <a:ea typeface="Arial"/>
                <a:cs typeface="Arial"/>
                <a:sym typeface="Arial"/>
              </a:rPr>
              <a:t>Wskaźnik efektywności kampanii, który oznacza zdolność odbiorcy do zapamiętania konkretnej reklamy po jej obejrzeniu.</a:t>
            </a:r>
            <a:endParaRPr lang="pl-PL" sz="1200" dirty="0"/>
          </a:p>
          <a:p>
            <a:pPr marL="0" marR="0" lvl="0" indent="0" algn="l" rtl="0">
              <a:lnSpc>
                <a:spcPct val="90000"/>
              </a:lnSpc>
              <a:spcBef>
                <a:spcPts val="1000"/>
              </a:spcBef>
              <a:spcAft>
                <a:spcPts val="0"/>
              </a:spcAft>
              <a:buClr>
                <a:srgbClr val="000000"/>
              </a:buClr>
              <a:buSzPts val="3200"/>
              <a:buFont typeface="Arial"/>
              <a:buNone/>
            </a:pPr>
            <a:endParaRPr sz="120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p:txBody>
      </p:sp>
      <p:sp>
        <p:nvSpPr>
          <p:cNvPr id="3" name="Google Shape;956;p192"/>
          <p:cNvSpPr txBox="1"/>
          <p:nvPr/>
        </p:nvSpPr>
        <p:spPr>
          <a:xfrm>
            <a:off x="9051023" y="5116129"/>
            <a:ext cx="2842120" cy="127653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Wysoki ad </a:t>
            </a:r>
            <a:r>
              <a:rPr lang="pl-PL" sz="1200" b="0" i="0" u="none" strike="noStrike" cap="none" dirty="0" err="1">
                <a:solidFill>
                  <a:srgbClr val="000000"/>
                </a:solidFill>
                <a:latin typeface="Arial"/>
                <a:ea typeface="Arial"/>
                <a:cs typeface="Arial"/>
                <a:sym typeface="Arial"/>
              </a:rPr>
              <a:t>recall</a:t>
            </a:r>
            <a:r>
              <a:rPr lang="pl-PL" sz="1200" b="0" i="0" u="none" strike="noStrike" cap="none" dirty="0">
                <a:solidFill>
                  <a:srgbClr val="000000"/>
                </a:solidFill>
                <a:latin typeface="Arial"/>
                <a:ea typeface="Arial"/>
                <a:cs typeface="Arial"/>
                <a:sym typeface="Arial"/>
              </a:rPr>
              <a:t> wzmacnia powiązania między reklamą a marką, co przekłada się na lepszą rozpoznawalność i wizerunek marki. Zapamiętana reklama zwiększa również prawdopodobieństwo, że odbiorca zdecyduje się na zakup.</a:t>
            </a:r>
            <a:endParaRPr dirty="0"/>
          </a:p>
        </p:txBody>
      </p:sp>
      <p:sp>
        <p:nvSpPr>
          <p:cNvPr id="4" name="Google Shape;963;p192"/>
          <p:cNvSpPr txBox="1"/>
          <p:nvPr/>
        </p:nvSpPr>
        <p:spPr>
          <a:xfrm>
            <a:off x="6395505" y="5003067"/>
            <a:ext cx="2440139" cy="164995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Badanie konsumenckie</a:t>
            </a:r>
            <a:endParaRPr dirty="0"/>
          </a:p>
          <a:p>
            <a:pPr marL="0" marR="0" lvl="0" indent="0" algn="just" rtl="0">
              <a:lnSpc>
                <a:spcPct val="90000"/>
              </a:lnSpc>
              <a:spcBef>
                <a:spcPts val="0"/>
              </a:spcBef>
              <a:spcAft>
                <a:spcPts val="0"/>
              </a:spcAft>
              <a:buClr>
                <a:srgbClr val="000000"/>
              </a:buClr>
              <a:buSzPts val="3200"/>
              <a:buFont typeface="Arial"/>
              <a:buNone/>
            </a:pPr>
            <a:endParaRPr lang="pl-PL" sz="1200" dirty="0"/>
          </a:p>
          <a:p>
            <a:pPr marL="0" marR="0" lvl="0" indent="0" algn="just" rtl="0">
              <a:lnSpc>
                <a:spcPct val="90000"/>
              </a:lnSpc>
              <a:spcBef>
                <a:spcPts val="1000"/>
              </a:spcBef>
              <a:spcAft>
                <a:spcPts val="0"/>
              </a:spcAft>
              <a:buClr>
                <a:srgbClr val="000000"/>
              </a:buClr>
              <a:buSzPts val="3200"/>
              <a:buFont typeface="Arial"/>
              <a:buNone/>
            </a:pPr>
            <a:r>
              <a:rPr lang="pl-PL" sz="1200" b="0" i="0" u="none" strike="noStrike" cap="none" dirty="0">
                <a:solidFill>
                  <a:srgbClr val="000000"/>
                </a:solidFill>
                <a:latin typeface="Arial"/>
                <a:ea typeface="Arial"/>
                <a:cs typeface="Arial"/>
                <a:sym typeface="Arial"/>
              </a:rPr>
              <a:t>Metryka ta jest również istotna do mierzenia nie tylko reklamy ale również, działań PR, wydarzeń czy aktywności w mediach społecznościowych. </a:t>
            </a:r>
            <a:endParaRPr lang="pl-PL" sz="1200" dirty="0"/>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dirty="0">
              <a:solidFill>
                <a:schemeClr val="dk1"/>
              </a:solidFill>
              <a:latin typeface="Arial"/>
              <a:ea typeface="Arial"/>
              <a:cs typeface="Arial"/>
              <a:sym typeface="Arial"/>
            </a:endParaRPr>
          </a:p>
        </p:txBody>
      </p:sp>
      <p:sp>
        <p:nvSpPr>
          <p:cNvPr id="5" name="Google Shape;964;p192"/>
          <p:cNvSpPr txBox="1"/>
          <p:nvPr/>
        </p:nvSpPr>
        <p:spPr>
          <a:xfrm>
            <a:off x="3316943" y="5055474"/>
            <a:ext cx="2630258"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90000"/>
              </a:lnSpc>
              <a:spcBef>
                <a:spcPts val="0"/>
              </a:spcBef>
              <a:spcAft>
                <a:spcPts val="0"/>
              </a:spcAft>
              <a:buClr>
                <a:srgbClr val="000000"/>
              </a:buClr>
              <a:buSzPts val="3200"/>
              <a:buFont typeface="Arial"/>
              <a:buNone/>
            </a:pPr>
            <a:r>
              <a:rPr lang="pl-PL" sz="1200" dirty="0">
                <a:solidFill>
                  <a:srgbClr val="000000"/>
                </a:solidFill>
                <a:latin typeface="Arial"/>
                <a:cs typeface="Arial"/>
                <a:sym typeface="Arial"/>
              </a:rPr>
              <a:t>Procent odbiorców, którzy potwierdzają, że widzieli daną materiał reklamowy.</a:t>
            </a:r>
          </a:p>
          <a:p>
            <a:pPr marL="0" marR="0" lvl="0" indent="0" algn="just" rtl="0">
              <a:lnSpc>
                <a:spcPct val="90000"/>
              </a:lnSpc>
              <a:spcBef>
                <a:spcPts val="0"/>
              </a:spcBef>
              <a:spcAft>
                <a:spcPts val="0"/>
              </a:spcAft>
              <a:buClr>
                <a:srgbClr val="000000"/>
              </a:buClr>
              <a:buSzPts val="3200"/>
              <a:buFont typeface="Arial"/>
              <a:buNone/>
            </a:pPr>
            <a:r>
              <a:rPr lang="pl-PL" sz="1200" dirty="0">
                <a:solidFill>
                  <a:srgbClr val="000000"/>
                </a:solidFill>
                <a:latin typeface="Arial"/>
                <a:cs typeface="Arial"/>
              </a:rPr>
              <a:t>Powinno być zadawane jako pytanie wspomagane prezentacją materiału reklamowego. Jeśli pytanie jest zadawane jako otwarte, istnieje większe ryzyko, że odpowiedzi będą się nakładać z poziomem ogólnej świadomości marki.</a:t>
            </a:r>
          </a:p>
        </p:txBody>
      </p:sp>
      <p:sp>
        <p:nvSpPr>
          <p:cNvPr id="6" name="Google Shape;837;p7">
            <a:extLst>
              <a:ext uri="{FF2B5EF4-FFF2-40B4-BE49-F238E27FC236}">
                <a16:creationId xmlns:a16="http://schemas.microsoft.com/office/drawing/2014/main" id="{657F29CB-DB1C-1529-538D-EBDBAC191991}"/>
              </a:ext>
            </a:extLst>
          </p:cNvPr>
          <p:cNvSpPr txBox="1"/>
          <p:nvPr/>
        </p:nvSpPr>
        <p:spPr>
          <a:xfrm>
            <a:off x="4167342" y="256208"/>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8;p7">
            <a:extLst>
              <a:ext uri="{FF2B5EF4-FFF2-40B4-BE49-F238E27FC236}">
                <a16:creationId xmlns:a16="http://schemas.microsoft.com/office/drawing/2014/main" id="{ED034ED8-CB13-D67F-A969-A45DD922FDDE}"/>
              </a:ext>
            </a:extLst>
          </p:cNvPr>
          <p:cNvSpPr txBox="1"/>
          <p:nvPr/>
        </p:nvSpPr>
        <p:spPr>
          <a:xfrm>
            <a:off x="811677" y="258475"/>
            <a:ext cx="1233951"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2256B376-278F-ED8B-0EED-1600D1FC5AEC}"/>
              </a:ext>
            </a:extLst>
          </p:cNvPr>
          <p:cNvSpPr txBox="1"/>
          <p:nvPr/>
        </p:nvSpPr>
        <p:spPr>
          <a:xfrm>
            <a:off x="6613925" y="221230"/>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CED83B33-9D44-D048-5A70-795C55D9CC60}"/>
              </a:ext>
            </a:extLst>
          </p:cNvPr>
          <p:cNvSpPr txBox="1"/>
          <p:nvPr/>
        </p:nvSpPr>
        <p:spPr>
          <a:xfrm>
            <a:off x="9868752" y="221008"/>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 name="pole tekstowe 12">
            <a:extLst>
              <a:ext uri="{FF2B5EF4-FFF2-40B4-BE49-F238E27FC236}">
                <a16:creationId xmlns:a16="http://schemas.microsoft.com/office/drawing/2014/main" id="{D6C4B231-DC63-6AD7-C133-4BA67E67A6F7}"/>
              </a:ext>
            </a:extLst>
          </p:cNvPr>
          <p:cNvSpPr txBox="1"/>
          <p:nvPr/>
        </p:nvSpPr>
        <p:spPr>
          <a:xfrm>
            <a:off x="3179200" y="3073484"/>
            <a:ext cx="2949709" cy="1965666"/>
          </a:xfrm>
          <a:prstGeom prst="rect">
            <a:avLst/>
          </a:prstGeom>
          <a:noFill/>
        </p:spPr>
        <p:txBody>
          <a:bodyPr wrap="square">
            <a:spAutoFit/>
          </a:bodyPr>
          <a:lstStyle/>
          <a:p>
            <a:pPr marL="0" marR="0" lvl="0" indent="0" algn="l" rtl="0">
              <a:lnSpc>
                <a:spcPct val="90000"/>
              </a:lnSpc>
              <a:spcBef>
                <a:spcPts val="1000"/>
              </a:spcBef>
              <a:spcAft>
                <a:spcPts val="0"/>
              </a:spcAft>
              <a:buClr>
                <a:srgbClr val="000000"/>
              </a:buClr>
              <a:buSzPts val="3200"/>
              <a:buFont typeface="Arial"/>
              <a:buNone/>
            </a:pPr>
            <a:r>
              <a:rPr lang="pl-PL" sz="1050" b="0" i="0" u="none" strike="noStrike" cap="none" dirty="0">
                <a:solidFill>
                  <a:srgbClr val="000000"/>
                </a:solidFill>
                <a:latin typeface="Arial"/>
                <a:ea typeface="Arial"/>
                <a:cs typeface="Arial"/>
                <a:sym typeface="Arial"/>
              </a:rPr>
              <a:t>- rozpowszechnienie:  % nabywców danej kategorii, który poprawnie zidentyfikował/ powiązał markę z jej zasobami. Przykład: wynik 45% oznacza, że 45% nabywców kategorii powiązało markę z atutami. </a:t>
            </a:r>
            <a:endParaRPr lang="pl-PL" sz="1050" dirty="0"/>
          </a:p>
          <a:p>
            <a:pPr marL="0" marR="0" lvl="0" indent="0" algn="l" rtl="0">
              <a:lnSpc>
                <a:spcPct val="90000"/>
              </a:lnSpc>
              <a:spcBef>
                <a:spcPts val="1000"/>
              </a:spcBef>
              <a:spcAft>
                <a:spcPts val="0"/>
              </a:spcAft>
              <a:buClr>
                <a:srgbClr val="000000"/>
              </a:buClr>
              <a:buSzPts val="3200"/>
              <a:buFont typeface="Arial"/>
              <a:buNone/>
            </a:pPr>
            <a:r>
              <a:rPr lang="pl-PL" sz="1050" b="0" i="0" u="none" strike="noStrike" cap="none" dirty="0">
                <a:solidFill>
                  <a:srgbClr val="000000"/>
                </a:solidFill>
                <a:latin typeface="Arial"/>
                <a:ea typeface="Arial"/>
                <a:cs typeface="Arial"/>
                <a:sym typeface="Arial"/>
              </a:rPr>
              <a:t>-  wyjątkowość: udział odpowiedzi wskazujących powiązania danego atutu z marką (w porównaniu do marek konkurentów). Przykład: wynik 60% oznacza wszystkie powiązania danej marki z atutami i 40% odpowiedzi, które wskazują na powiązania z konkurencyjnymi markami)</a:t>
            </a:r>
            <a:endParaRPr lang="pl-PL" sz="105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93"/>
          <p:cNvSpPr txBox="1">
            <a:spLocks noGrp="1"/>
          </p:cNvSpPr>
          <p:nvPr>
            <p:ph type="body" idx="1"/>
          </p:nvPr>
        </p:nvSpPr>
        <p:spPr>
          <a:xfrm>
            <a:off x="430982" y="1670596"/>
            <a:ext cx="2624119"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Continuity</a:t>
            </a:r>
            <a:r>
              <a:rPr lang="pl-PL" sz="1200" b="1" dirty="0"/>
              <a:t>/ </a:t>
            </a:r>
            <a:r>
              <a:rPr lang="pl-PL" sz="1200" b="1" dirty="0" err="1"/>
              <a:t>Weeks</a:t>
            </a:r>
            <a:r>
              <a:rPr lang="pl-PL" sz="1200" b="1" dirty="0"/>
              <a:t> On </a:t>
            </a:r>
            <a:r>
              <a:rPr lang="pl-PL" sz="1200" b="1" dirty="0" err="1"/>
              <a:t>Air</a:t>
            </a:r>
            <a:endParaRPr lang="pl-PL" sz="1200" b="1" dirty="0"/>
          </a:p>
          <a:p>
            <a:pPr marL="0" lvl="0" indent="0" algn="l" rtl="0">
              <a:lnSpc>
                <a:spcPct val="90000"/>
              </a:lnSpc>
              <a:spcBef>
                <a:spcPts val="1000"/>
              </a:spcBef>
              <a:spcAft>
                <a:spcPts val="0"/>
              </a:spcAft>
              <a:buSzPts val="3200"/>
              <a:buNone/>
            </a:pPr>
            <a:r>
              <a:rPr lang="pl-PL" sz="1200" dirty="0"/>
              <a:t>Długość kampanii</a:t>
            </a:r>
          </a:p>
          <a:p>
            <a:pPr marL="0" indent="0"/>
            <a:r>
              <a:rPr lang="pl-PL" sz="1200" b="0" i="0" u="none" strike="noStrike" cap="none" dirty="0">
                <a:solidFill>
                  <a:srgbClr val="000000"/>
                </a:solidFill>
                <a:latin typeface="Arial"/>
                <a:ea typeface="Arial"/>
                <a:cs typeface="Arial"/>
                <a:sym typeface="Arial"/>
              </a:rPr>
              <a:t>metryka używana szczególnie </a:t>
            </a:r>
            <a:br>
              <a:rPr lang="pl-PL" sz="1200" b="0" i="0" u="none" strike="noStrike" cap="none" dirty="0">
                <a:solidFill>
                  <a:srgbClr val="000000"/>
                </a:solidFill>
                <a:latin typeface="Arial"/>
                <a:ea typeface="Arial"/>
                <a:cs typeface="Arial"/>
                <a:sym typeface="Arial"/>
              </a:rPr>
            </a:br>
            <a:r>
              <a:rPr lang="pl-PL" sz="1200" b="0" i="0" u="none" strike="noStrike" cap="none" dirty="0">
                <a:solidFill>
                  <a:srgbClr val="000000"/>
                </a:solidFill>
                <a:latin typeface="Arial"/>
                <a:ea typeface="Arial"/>
                <a:cs typeface="Arial"/>
                <a:sym typeface="Arial"/>
              </a:rPr>
              <a:t>w kontekście telewizji i radia. Oznacza ona, przez ile tygodni dana reklama była emitowana.</a:t>
            </a:r>
            <a:endParaRPr lang="pl-PL" sz="1050"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r>
              <a:rPr lang="pl-PL" sz="1200" dirty="0"/>
              <a:t> </a:t>
            </a:r>
            <a:endParaRPr dirty="0"/>
          </a:p>
        </p:txBody>
      </p:sp>
      <p:cxnSp>
        <p:nvCxnSpPr>
          <p:cNvPr id="973" name="Google Shape;973;p193"/>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974" name="Google Shape;974;p193"/>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976" name="Google Shape;976;p193"/>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980" name="Google Shape;980;p193"/>
          <p:cNvSpPr txBox="1"/>
          <p:nvPr/>
        </p:nvSpPr>
        <p:spPr>
          <a:xfrm>
            <a:off x="3383194" y="1709965"/>
            <a:ext cx="2751146"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l-PL" sz="1200" b="0" i="0" u="none" strike="noStrike" cap="none" dirty="0">
                <a:solidFill>
                  <a:srgbClr val="000000"/>
                </a:solidFill>
                <a:latin typeface="Arial"/>
                <a:ea typeface="Arial"/>
                <a:cs typeface="Arial"/>
                <a:sym typeface="Arial"/>
              </a:rPr>
              <a:t>Ilość tygodni aktywnej kampanii w mediach.</a:t>
            </a:r>
          </a:p>
          <a:p>
            <a:pPr marL="0" marR="0" lvl="0" indent="0" algn="l" rtl="0">
              <a:lnSpc>
                <a:spcPct val="100000"/>
              </a:lnSpc>
              <a:spcBef>
                <a:spcPts val="0"/>
              </a:spcBef>
              <a:spcAft>
                <a:spcPts val="0"/>
              </a:spcAft>
              <a:buNone/>
            </a:pPr>
            <a:endParaRPr lang="pl-PL" sz="1200"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pl-PL" sz="1200" b="0" i="0" u="none" strike="noStrike" cap="none" dirty="0">
                <a:solidFill>
                  <a:srgbClr val="000000"/>
                </a:solidFill>
                <a:latin typeface="Arial"/>
                <a:ea typeface="Arial"/>
                <a:cs typeface="Arial"/>
                <a:sym typeface="Arial"/>
              </a:rPr>
              <a:t>Warto śledzić tę miarę także w oparciu o dane konkurencji. </a:t>
            </a:r>
            <a:endParaRPr dirty="0"/>
          </a:p>
        </p:txBody>
      </p:sp>
      <p:sp>
        <p:nvSpPr>
          <p:cNvPr id="981" name="Google Shape;981;p193"/>
          <p:cNvSpPr txBox="1"/>
          <p:nvPr/>
        </p:nvSpPr>
        <p:spPr>
          <a:xfrm>
            <a:off x="9135264" y="1252580"/>
            <a:ext cx="2947978" cy="21236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l-PL" sz="1200" b="0" i="0" u="none" strike="noStrike" cap="none" dirty="0">
                <a:solidFill>
                  <a:srgbClr val="000000"/>
                </a:solidFill>
                <a:latin typeface="Arial"/>
                <a:ea typeface="Arial"/>
                <a:cs typeface="Arial"/>
                <a:sym typeface="Arial"/>
              </a:rPr>
              <a:t>Wskaźnik "</a:t>
            </a:r>
            <a:r>
              <a:rPr lang="pl-PL" sz="1200" b="0" i="0" u="none" strike="noStrike" cap="none" dirty="0" err="1">
                <a:solidFill>
                  <a:srgbClr val="000000"/>
                </a:solidFill>
                <a:latin typeface="Arial"/>
                <a:ea typeface="Arial"/>
                <a:cs typeface="Arial"/>
                <a:sym typeface="Arial"/>
              </a:rPr>
              <a:t>weeks</a:t>
            </a:r>
            <a:r>
              <a:rPr lang="pl-PL" sz="1200" b="0" i="0" u="none" strike="noStrike" cap="none" dirty="0">
                <a:solidFill>
                  <a:srgbClr val="000000"/>
                </a:solidFill>
                <a:latin typeface="Arial"/>
                <a:ea typeface="Arial"/>
                <a:cs typeface="Arial"/>
                <a:sym typeface="Arial"/>
              </a:rPr>
              <a:t> on </a:t>
            </a:r>
            <a:r>
              <a:rPr lang="pl-PL" sz="1200" b="0" i="0" u="none" strike="noStrike" cap="none" dirty="0" err="1">
                <a:solidFill>
                  <a:srgbClr val="000000"/>
                </a:solidFill>
                <a:latin typeface="Arial"/>
                <a:ea typeface="Arial"/>
                <a:cs typeface="Arial"/>
                <a:sym typeface="Arial"/>
              </a:rPr>
              <a:t>air</a:t>
            </a:r>
            <a:r>
              <a:rPr lang="pl-PL" sz="1200" b="0" i="0" u="none" strike="noStrike" cap="none" dirty="0">
                <a:solidFill>
                  <a:srgbClr val="000000"/>
                </a:solidFill>
                <a:latin typeface="Arial"/>
                <a:ea typeface="Arial"/>
                <a:cs typeface="Arial"/>
                <a:sym typeface="Arial"/>
              </a:rPr>
              <a:t>" jest narzędziem do oceny zasięgu </a:t>
            </a:r>
            <a:br>
              <a:rPr lang="pl-PL" sz="1200" b="0" i="0" u="none" strike="noStrike" cap="none" dirty="0">
                <a:solidFill>
                  <a:srgbClr val="000000"/>
                </a:solidFill>
                <a:latin typeface="Arial"/>
                <a:ea typeface="Arial"/>
                <a:cs typeface="Arial"/>
                <a:sym typeface="Arial"/>
              </a:rPr>
            </a:br>
            <a:r>
              <a:rPr lang="pl-PL" sz="1200" b="0" i="0" u="none" strike="noStrike" cap="none" dirty="0">
                <a:solidFill>
                  <a:srgbClr val="000000"/>
                </a:solidFill>
                <a:latin typeface="Arial"/>
                <a:ea typeface="Arial"/>
                <a:cs typeface="Arial"/>
                <a:sym typeface="Arial"/>
              </a:rPr>
              <a:t>i efektywności kampanii. Pozwala zarówno nadawcom, jak </a:t>
            </a:r>
            <a:br>
              <a:rPr lang="pl-PL" sz="1200" b="0" i="0" u="none" strike="noStrike" cap="none" dirty="0">
                <a:solidFill>
                  <a:srgbClr val="000000"/>
                </a:solidFill>
                <a:latin typeface="Arial"/>
                <a:ea typeface="Arial"/>
                <a:cs typeface="Arial"/>
                <a:sym typeface="Arial"/>
              </a:rPr>
            </a:br>
            <a:r>
              <a:rPr lang="pl-PL" sz="1200" b="0" i="0" u="none" strike="noStrike" cap="none" dirty="0">
                <a:solidFill>
                  <a:srgbClr val="000000"/>
                </a:solidFill>
                <a:latin typeface="Arial"/>
                <a:ea typeface="Arial"/>
                <a:cs typeface="Arial"/>
                <a:sym typeface="Arial"/>
              </a:rPr>
              <a:t>i reklamodawcom podejmować lepsze decyzje dotyczące planowania </a:t>
            </a:r>
            <a:br>
              <a:rPr lang="pl-PL" sz="1200" b="0" i="0" u="none" strike="noStrike" cap="none" dirty="0">
                <a:solidFill>
                  <a:srgbClr val="000000"/>
                </a:solidFill>
                <a:latin typeface="Arial"/>
                <a:ea typeface="Arial"/>
                <a:cs typeface="Arial"/>
                <a:sym typeface="Arial"/>
              </a:rPr>
            </a:br>
            <a:r>
              <a:rPr lang="pl-PL" sz="1200" b="0" i="0" u="none" strike="noStrike" cap="none" dirty="0">
                <a:solidFill>
                  <a:srgbClr val="000000"/>
                </a:solidFill>
                <a:latin typeface="Arial"/>
                <a:ea typeface="Arial"/>
                <a:cs typeface="Arial"/>
                <a:sym typeface="Arial"/>
              </a:rPr>
              <a:t>i realizacji swoich działań. Co do zasady, im dłużej reklama jest emitowana, tym większa szansa, że dotrze do większej liczby odbiorców i wywrze trwałe wrażenie. </a:t>
            </a:r>
            <a:endParaRPr dirty="0"/>
          </a:p>
        </p:txBody>
      </p:sp>
      <p:sp>
        <p:nvSpPr>
          <p:cNvPr id="982" name="Google Shape;982;p193"/>
          <p:cNvSpPr txBox="1"/>
          <p:nvPr/>
        </p:nvSpPr>
        <p:spPr>
          <a:xfrm>
            <a:off x="6508219" y="1673860"/>
            <a:ext cx="234260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l-PL" sz="1200" b="0" i="0" u="none" strike="noStrike" cap="none">
                <a:solidFill>
                  <a:srgbClr val="000000"/>
                </a:solidFill>
                <a:latin typeface="Arial"/>
                <a:ea typeface="Arial"/>
                <a:cs typeface="Arial"/>
                <a:sym typeface="Arial"/>
              </a:rPr>
              <a:t>Opracowanie własne reklamodawcy na podstawie danych o kampaniach własnych (np. TV – Nielsen/ Kantar) </a:t>
            </a:r>
            <a:endParaRPr/>
          </a:p>
        </p:txBody>
      </p:sp>
      <p:sp>
        <p:nvSpPr>
          <p:cNvPr id="4" name="Google Shape;837;p7">
            <a:extLst>
              <a:ext uri="{FF2B5EF4-FFF2-40B4-BE49-F238E27FC236}">
                <a16:creationId xmlns:a16="http://schemas.microsoft.com/office/drawing/2014/main" id="{2642B2EB-8D39-FB54-715A-93D46508D38C}"/>
              </a:ext>
            </a:extLst>
          </p:cNvPr>
          <p:cNvSpPr txBox="1"/>
          <p:nvPr/>
        </p:nvSpPr>
        <p:spPr>
          <a:xfrm>
            <a:off x="3872374" y="323412"/>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8;p7">
            <a:extLst>
              <a:ext uri="{FF2B5EF4-FFF2-40B4-BE49-F238E27FC236}">
                <a16:creationId xmlns:a16="http://schemas.microsoft.com/office/drawing/2014/main" id="{8E2015FC-3BCA-9828-28A3-2BD19A7396E5}"/>
              </a:ext>
            </a:extLst>
          </p:cNvPr>
          <p:cNvSpPr txBox="1"/>
          <p:nvPr/>
        </p:nvSpPr>
        <p:spPr>
          <a:xfrm>
            <a:off x="516709" y="325679"/>
            <a:ext cx="1233951"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A7EF579E-F899-7277-2949-0A839784DD77}"/>
              </a:ext>
            </a:extLst>
          </p:cNvPr>
          <p:cNvSpPr txBox="1"/>
          <p:nvPr/>
        </p:nvSpPr>
        <p:spPr>
          <a:xfrm>
            <a:off x="6318957" y="288434"/>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9D076450-DE05-F552-D066-E0B9795F4C65}"/>
              </a:ext>
            </a:extLst>
          </p:cNvPr>
          <p:cNvSpPr txBox="1"/>
          <p:nvPr/>
        </p:nvSpPr>
        <p:spPr>
          <a:xfrm>
            <a:off x="9573784" y="288212"/>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47"/>
        <p:cNvGrpSpPr/>
        <p:nvPr/>
      </p:nvGrpSpPr>
      <p:grpSpPr>
        <a:xfrm>
          <a:off x="0" y="0"/>
          <a:ext cx="0" cy="0"/>
          <a:chOff x="0" y="0"/>
          <a:chExt cx="0" cy="0"/>
        </a:xfrm>
      </p:grpSpPr>
      <p:sp>
        <p:nvSpPr>
          <p:cNvPr id="1348" name="Google Shape;1348;p199"/>
          <p:cNvSpPr txBox="1">
            <a:spLocks noGrp="1"/>
          </p:cNvSpPr>
          <p:nvPr>
            <p:ph type="body" idx="1"/>
          </p:nvPr>
        </p:nvSpPr>
        <p:spPr>
          <a:xfrm>
            <a:off x="235057" y="1558898"/>
            <a:ext cx="2841300"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Share</a:t>
            </a:r>
            <a:r>
              <a:rPr lang="pl-PL" sz="1200" b="1" dirty="0"/>
              <a:t> of </a:t>
            </a:r>
            <a:r>
              <a:rPr lang="pl-PL" sz="1200" b="1" dirty="0" err="1"/>
              <a:t>Shelf</a:t>
            </a:r>
            <a:r>
              <a:rPr lang="pl-PL" sz="1200" b="1" dirty="0"/>
              <a:t> </a:t>
            </a:r>
          </a:p>
          <a:p>
            <a:pPr marL="0" lvl="0" indent="0" algn="l" rtl="0">
              <a:lnSpc>
                <a:spcPct val="90000"/>
              </a:lnSpc>
              <a:spcBef>
                <a:spcPts val="1000"/>
              </a:spcBef>
              <a:spcAft>
                <a:spcPts val="0"/>
              </a:spcAft>
              <a:buSzPts val="3200"/>
              <a:buNone/>
            </a:pPr>
            <a:r>
              <a:rPr lang="pl-PL" sz="1200" dirty="0"/>
              <a:t>Udział w półce</a:t>
            </a:r>
          </a:p>
          <a:p>
            <a:pPr marL="0" lvl="0" indent="0" algn="l" rtl="0">
              <a:lnSpc>
                <a:spcPct val="90000"/>
              </a:lnSpc>
              <a:spcBef>
                <a:spcPts val="1000"/>
              </a:spcBef>
              <a:spcAft>
                <a:spcPts val="0"/>
              </a:spcAft>
              <a:buSzPts val="3200"/>
              <a:buNone/>
            </a:pPr>
            <a:r>
              <a:rPr lang="pl-PL" sz="1200" dirty="0"/>
              <a:t>Stosunek ilości </a:t>
            </a:r>
            <a:r>
              <a:rPr lang="pl-PL" sz="1200" dirty="0" err="1"/>
              <a:t>SKUsów</a:t>
            </a:r>
            <a:r>
              <a:rPr lang="pl-PL" sz="1200" dirty="0"/>
              <a:t> danej marki stojących w pierwszym rzędzie półki („</a:t>
            </a:r>
            <a:r>
              <a:rPr lang="pl-PL" sz="1200" dirty="0" err="1"/>
              <a:t>face’ów</a:t>
            </a:r>
            <a:r>
              <a:rPr lang="pl-PL" sz="1200" dirty="0"/>
              <a:t>”), do wszystkich „</a:t>
            </a:r>
            <a:r>
              <a:rPr lang="pl-PL" sz="1200" dirty="0" err="1"/>
              <a:t>face’ów</a:t>
            </a:r>
            <a:r>
              <a:rPr lang="pl-PL" sz="1200" dirty="0"/>
              <a:t>” w danej kategorii.</a:t>
            </a:r>
            <a:endParaRPr dirty="0"/>
          </a:p>
        </p:txBody>
      </p:sp>
      <p:sp>
        <p:nvSpPr>
          <p:cNvPr id="1350" name="Google Shape;1350;p199"/>
          <p:cNvSpPr txBox="1"/>
          <p:nvPr/>
        </p:nvSpPr>
        <p:spPr>
          <a:xfrm>
            <a:off x="424244" y="550563"/>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1352" name="Google Shape;1352;p199"/>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353" name="Google Shape;1353;p199"/>
          <p:cNvSpPr txBox="1">
            <a:spLocks noGrp="1"/>
          </p:cNvSpPr>
          <p:nvPr>
            <p:ph type="body" idx="1"/>
          </p:nvPr>
        </p:nvSpPr>
        <p:spPr>
          <a:xfrm>
            <a:off x="3299259" y="1361090"/>
            <a:ext cx="2593756" cy="141707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050"/>
              <a:buFont typeface="Arial"/>
              <a:buNone/>
            </a:pPr>
            <a:r>
              <a:rPr lang="pl-PL" sz="1050" dirty="0"/>
              <a:t>Udział procentowy w kategorii. Przydatne może być porównywanie ten współczynnika z udziałami rynkowymi na całym rynku lub w danym kanale, obserwując także udział w półce poszczególnych konkurentów czy w wybranych podkategoriach.</a:t>
            </a:r>
            <a:endParaRPr dirty="0"/>
          </a:p>
          <a:p>
            <a:pPr marL="0" marR="0" lvl="0" indent="0" algn="l" rtl="0">
              <a:lnSpc>
                <a:spcPct val="100000"/>
              </a:lnSpc>
              <a:spcBef>
                <a:spcPts val="0"/>
              </a:spcBef>
              <a:spcAft>
                <a:spcPts val="0"/>
              </a:spcAft>
              <a:buClr>
                <a:schemeClr val="dk1"/>
              </a:buClr>
              <a:buSzPts val="1050"/>
              <a:buFont typeface="Arial"/>
              <a:buNone/>
            </a:pPr>
            <a:endParaRPr sz="1050" dirty="0"/>
          </a:p>
          <a:p>
            <a:pPr marL="0" marR="0" lvl="0" indent="0" algn="l" rtl="0">
              <a:lnSpc>
                <a:spcPct val="100000"/>
              </a:lnSpc>
              <a:spcBef>
                <a:spcPts val="0"/>
              </a:spcBef>
              <a:spcAft>
                <a:spcPts val="0"/>
              </a:spcAft>
              <a:buClr>
                <a:schemeClr val="dk1"/>
              </a:buClr>
              <a:buSzPts val="1050"/>
              <a:buFont typeface="Arial"/>
              <a:buNone/>
            </a:pPr>
            <a:r>
              <a:rPr lang="pl-PL" sz="1050" dirty="0"/>
              <a:t>Warto śledzić zmiany wartości tego współczynnika w różnych okresach.</a:t>
            </a:r>
            <a:endParaRPr dirty="0"/>
          </a:p>
          <a:p>
            <a:pPr marL="0" marR="0" lvl="0" indent="0" algn="l" rtl="0">
              <a:lnSpc>
                <a:spcPct val="100000"/>
              </a:lnSpc>
              <a:spcBef>
                <a:spcPts val="0"/>
              </a:spcBef>
              <a:spcAft>
                <a:spcPts val="0"/>
              </a:spcAft>
              <a:buClr>
                <a:schemeClr val="dk1"/>
              </a:buClr>
              <a:buSzPts val="1200"/>
              <a:buFont typeface="Arial"/>
              <a:buNone/>
            </a:pPr>
            <a:endParaRPr sz="1200" dirty="0"/>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rgbClr val="000000"/>
              </a:solidFill>
            </a:endParaRPr>
          </a:p>
        </p:txBody>
      </p:sp>
      <p:cxnSp>
        <p:nvCxnSpPr>
          <p:cNvPr id="1354" name="Google Shape;1354;p19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1356" name="Google Shape;1356;p199"/>
          <p:cNvSpPr txBox="1">
            <a:spLocks noGrp="1"/>
          </p:cNvSpPr>
          <p:nvPr>
            <p:ph type="body" idx="1"/>
          </p:nvPr>
        </p:nvSpPr>
        <p:spPr>
          <a:xfrm>
            <a:off x="6293990" y="1465881"/>
            <a:ext cx="2372399" cy="119003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Wewnętrzne raporty sił sprzedaży (z danego sklepu)</a:t>
            </a:r>
            <a:endParaRPr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r>
              <a:rPr lang="pl-PL" sz="1200" dirty="0" err="1"/>
              <a:t>Planogramy</a:t>
            </a:r>
            <a:r>
              <a:rPr lang="pl-PL" sz="1200" dirty="0"/>
              <a:t> sieci detalicznych (jeśli dostępne)</a:t>
            </a:r>
            <a:endParaRPr sz="1200" dirty="0"/>
          </a:p>
          <a:p>
            <a:pPr marL="0" lvl="0" indent="0" algn="l" rtl="0">
              <a:lnSpc>
                <a:spcPct val="90000"/>
              </a:lnSpc>
              <a:spcBef>
                <a:spcPts val="1000"/>
              </a:spcBef>
              <a:spcAft>
                <a:spcPts val="0"/>
              </a:spcAft>
              <a:buSzPts val="3200"/>
              <a:buNone/>
            </a:pPr>
            <a:endParaRPr dirty="0"/>
          </a:p>
        </p:txBody>
      </p:sp>
      <p:cxnSp>
        <p:nvCxnSpPr>
          <p:cNvPr id="1357" name="Google Shape;1357;p19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358" name="Google Shape;1358;p199"/>
          <p:cNvSpPr txBox="1">
            <a:spLocks noGrp="1"/>
          </p:cNvSpPr>
          <p:nvPr>
            <p:ph type="body" idx="1"/>
          </p:nvPr>
        </p:nvSpPr>
        <p:spPr>
          <a:xfrm>
            <a:off x="9050570" y="1313599"/>
            <a:ext cx="2957323" cy="1447285"/>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Udział w półce pozwala określić czy we wszystkich kanałach (u wszystkich klientów) jesteśmy reprezentowani współmiernie do udziałów rynkowych. Czy nasz udział w półce zmienia się wraz ze zmianą udziałów? Jeśli jest niższy niż udział rynkowy, oznacza to potencjał do zwiększenia widoczności w sklepie.</a:t>
            </a:r>
            <a:endParaRPr dirty="0"/>
          </a:p>
        </p:txBody>
      </p:sp>
      <p:cxnSp>
        <p:nvCxnSpPr>
          <p:cNvPr id="1360" name="Google Shape;1360;p199"/>
          <p:cNvCxnSpPr/>
          <p:nvPr/>
        </p:nvCxnSpPr>
        <p:spPr>
          <a:xfrm rot="10800000">
            <a:off x="-68826" y="3677263"/>
            <a:ext cx="11875189" cy="0"/>
          </a:xfrm>
          <a:prstGeom prst="straightConnector1">
            <a:avLst/>
          </a:prstGeom>
          <a:noFill/>
          <a:ln w="9525" cap="flat" cmpd="sng">
            <a:solidFill>
              <a:schemeClr val="dk2"/>
            </a:solidFill>
            <a:prstDash val="solid"/>
            <a:round/>
            <a:headEnd type="none" w="sm" len="sm"/>
            <a:tailEnd type="none" w="sm" len="sm"/>
          </a:ln>
        </p:spPr>
      </p:cxnSp>
      <p:sp>
        <p:nvSpPr>
          <p:cNvPr id="1365" name="Google Shape;1365;p199"/>
          <p:cNvSpPr txBox="1"/>
          <p:nvPr/>
        </p:nvSpPr>
        <p:spPr>
          <a:xfrm>
            <a:off x="159625" y="5162326"/>
            <a:ext cx="2841300" cy="49891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Traffic</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a:t>
            </a:r>
            <a:r>
              <a:rPr lang="pl-PL" sz="1200" kern="0" dirty="0">
                <a:solidFill>
                  <a:srgbClr val="000000"/>
                </a:solidFill>
                <a:latin typeface="Arial"/>
                <a:ea typeface="Arial"/>
                <a:cs typeface="Arial"/>
                <a:sym typeface="Arial"/>
              </a:rPr>
              <a:t>R</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uch we własnych placówkach sprzedażowych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67" name="Google Shape;1367;p199"/>
          <p:cNvSpPr txBox="1"/>
          <p:nvPr/>
        </p:nvSpPr>
        <p:spPr>
          <a:xfrm>
            <a:off x="6381775" y="4576363"/>
            <a:ext cx="2194401" cy="917989"/>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Wewnętrzne raporty (kasowe, pracownicze)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Dane </a:t>
            </a:r>
            <a:r>
              <a:rPr kumimoji="0" lang="pl-PL" sz="1200" b="0" i="0" u="none" strike="noStrike" kern="0" cap="none" spc="0" normalizeH="0" baseline="0" noProof="0" dirty="0" err="1">
                <a:ln>
                  <a:noFill/>
                </a:ln>
                <a:solidFill>
                  <a:srgbClr val="000000"/>
                </a:solidFill>
                <a:effectLst/>
                <a:uLnTx/>
                <a:uFillTx/>
                <a:latin typeface="Arial"/>
                <a:ea typeface="Arial"/>
                <a:cs typeface="Arial"/>
                <a:sym typeface="Arial"/>
              </a:rPr>
              <a:t>geolokalizacyjne</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68" name="Google Shape;1368;p199"/>
          <p:cNvSpPr txBox="1"/>
          <p:nvPr/>
        </p:nvSpPr>
        <p:spPr>
          <a:xfrm>
            <a:off x="3258673" y="4368496"/>
            <a:ext cx="2824383" cy="1570729"/>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Arial"/>
                <a:ea typeface="Arial"/>
                <a:cs typeface="Arial"/>
                <a:sym typeface="Arial"/>
              </a:rPr>
              <a:t>Ilość osób: obecnych /obsłużonych/ zawierających transakcję (ilość paragonów) w danej placówce/we wszystkich placówkach.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100" b="0" i="0" u="none" strike="noStrike" kern="0" cap="none" spc="0" normalizeH="0" baseline="0" noProof="0" dirty="0">
                <a:ln>
                  <a:noFill/>
                </a:ln>
                <a:solidFill>
                  <a:srgbClr val="000000"/>
                </a:solidFill>
                <a:effectLst/>
                <a:uLnTx/>
                <a:uFillTx/>
                <a:latin typeface="Arial"/>
                <a:ea typeface="Arial"/>
                <a:cs typeface="Arial"/>
                <a:sym typeface="Arial"/>
              </a:rPr>
              <a:t>Warto mierzyć na kilku poziomach (jeśli to możliwe), żeby wiedzieć też ile osób wchodzi do placówki i z jakiegoś powodu nie dokonuje transakcji / nie zostaje obsłużonych.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69" name="Google Shape;1369;p199"/>
          <p:cNvSpPr txBox="1"/>
          <p:nvPr/>
        </p:nvSpPr>
        <p:spPr>
          <a:xfrm>
            <a:off x="9086496" y="4160972"/>
            <a:ext cx="2921397" cy="198415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Zwiększony ruch w sklepie przekłada się na zwiększoną ilość transakcji. Dynamika wskaźnika pozwala określić zmiany popularności naszego sklepu w danym okresie czy skuteczność kampanii marketingowych.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Zwiększona dynamika ruchu, z mniejszą dynamiką ilości transakcji, może wskazywać na problem np. w brakach personelu.</a:t>
            </a: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Google Shape;837;p7">
            <a:extLst>
              <a:ext uri="{FF2B5EF4-FFF2-40B4-BE49-F238E27FC236}">
                <a16:creationId xmlns:a16="http://schemas.microsoft.com/office/drawing/2014/main" id="{05ABABDE-3860-E85E-C373-96C748569D47}"/>
              </a:ext>
            </a:extLst>
          </p:cNvPr>
          <p:cNvSpPr txBox="1"/>
          <p:nvPr/>
        </p:nvSpPr>
        <p:spPr>
          <a:xfrm>
            <a:off x="3941200" y="502052"/>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41;p7">
            <a:extLst>
              <a:ext uri="{FF2B5EF4-FFF2-40B4-BE49-F238E27FC236}">
                <a16:creationId xmlns:a16="http://schemas.microsoft.com/office/drawing/2014/main" id="{93E52183-2B89-3BD1-2D3A-7F0CBCAC799D}"/>
              </a:ext>
            </a:extLst>
          </p:cNvPr>
          <p:cNvSpPr txBox="1"/>
          <p:nvPr/>
        </p:nvSpPr>
        <p:spPr>
          <a:xfrm>
            <a:off x="6387783" y="467074"/>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5;p7">
            <a:extLst>
              <a:ext uri="{FF2B5EF4-FFF2-40B4-BE49-F238E27FC236}">
                <a16:creationId xmlns:a16="http://schemas.microsoft.com/office/drawing/2014/main" id="{112903C0-3EC5-0054-E5D8-C0A657BFE8CB}"/>
              </a:ext>
            </a:extLst>
          </p:cNvPr>
          <p:cNvSpPr txBox="1"/>
          <p:nvPr/>
        </p:nvSpPr>
        <p:spPr>
          <a:xfrm>
            <a:off x="9642610" y="466852"/>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75">
          <a:extLst>
            <a:ext uri="{FF2B5EF4-FFF2-40B4-BE49-F238E27FC236}">
              <a16:creationId xmlns:a16="http://schemas.microsoft.com/office/drawing/2014/main" id="{17DE6A19-556F-A7CF-5AFC-F82EC15E0A9E}"/>
            </a:ext>
          </a:extLst>
        </p:cNvPr>
        <p:cNvGrpSpPr/>
        <p:nvPr/>
      </p:nvGrpSpPr>
      <p:grpSpPr>
        <a:xfrm>
          <a:off x="0" y="0"/>
          <a:ext cx="0" cy="0"/>
          <a:chOff x="0" y="0"/>
          <a:chExt cx="0" cy="0"/>
        </a:xfrm>
      </p:grpSpPr>
      <p:sp>
        <p:nvSpPr>
          <p:cNvPr id="1276" name="Google Shape;1276;g314688bf151_1_6">
            <a:extLst>
              <a:ext uri="{FF2B5EF4-FFF2-40B4-BE49-F238E27FC236}">
                <a16:creationId xmlns:a16="http://schemas.microsoft.com/office/drawing/2014/main" id="{C020DE35-B12D-1E15-6944-223F80ACE032}"/>
              </a:ext>
            </a:extLst>
          </p:cNvPr>
          <p:cNvSpPr txBox="1">
            <a:spLocks noGrp="1"/>
          </p:cNvSpPr>
          <p:nvPr>
            <p:ph type="body" idx="1"/>
          </p:nvPr>
        </p:nvSpPr>
        <p:spPr>
          <a:xfrm>
            <a:off x="262707" y="772235"/>
            <a:ext cx="2842200" cy="992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a:t>Engagement on </a:t>
            </a:r>
            <a:r>
              <a:rPr lang="pl-PL" sz="1200" b="1" dirty="0" err="1"/>
              <a:t>site</a:t>
            </a:r>
            <a:r>
              <a:rPr lang="pl-PL" sz="1200" b="1" dirty="0"/>
              <a:t>/ in </a:t>
            </a:r>
            <a:r>
              <a:rPr lang="pl-PL" sz="1200" b="1" dirty="0" err="1"/>
              <a:t>app</a:t>
            </a:r>
            <a:r>
              <a:rPr lang="pl-PL" sz="1200" dirty="0"/>
              <a:t> - zaangażowanie użytkownika na stronie/ w aplikacji </a:t>
            </a:r>
          </a:p>
          <a:p>
            <a:pPr marL="0" lvl="0" indent="0" algn="l" rtl="0">
              <a:lnSpc>
                <a:spcPct val="90000"/>
              </a:lnSpc>
              <a:spcBef>
                <a:spcPts val="1000"/>
              </a:spcBef>
              <a:spcAft>
                <a:spcPts val="0"/>
              </a:spcAft>
              <a:buSzPts val="3200"/>
              <a:buNone/>
            </a:pPr>
            <a:r>
              <a:rPr lang="pl-PL" sz="1200" dirty="0"/>
              <a:t>Określa potencjał (zainteresowanie) wygenerowanego ruchu (wizyt) i/ lub jakość/ adekwatność/ dopasowanie </a:t>
            </a:r>
            <a:r>
              <a:rPr lang="pl-PL" sz="1200" dirty="0" err="1"/>
              <a:t>contentu</a:t>
            </a:r>
            <a:endParaRPr sz="1200" dirty="0"/>
          </a:p>
          <a:p>
            <a:pPr marL="0" lvl="0" indent="0" algn="l" rtl="0">
              <a:spcBef>
                <a:spcPts val="1000"/>
              </a:spcBef>
              <a:spcAft>
                <a:spcPts val="0"/>
              </a:spcAft>
              <a:buClr>
                <a:schemeClr val="dk1"/>
              </a:buClr>
              <a:buSzPts val="1100"/>
              <a:buFont typeface="Arial"/>
              <a:buNone/>
            </a:pPr>
            <a:endParaRPr sz="1200" dirty="0"/>
          </a:p>
          <a:p>
            <a:pPr marL="0" lvl="0" indent="0" algn="l" rtl="0">
              <a:lnSpc>
                <a:spcPct val="90000"/>
              </a:lnSpc>
              <a:spcBef>
                <a:spcPts val="1000"/>
              </a:spcBef>
              <a:spcAft>
                <a:spcPts val="0"/>
              </a:spcAft>
              <a:buSzPts val="3200"/>
              <a:buNone/>
            </a:pPr>
            <a:endParaRPr sz="1200" dirty="0"/>
          </a:p>
        </p:txBody>
      </p:sp>
      <p:cxnSp>
        <p:nvCxnSpPr>
          <p:cNvPr id="1280" name="Google Shape;1280;g314688bf151_1_6">
            <a:extLst>
              <a:ext uri="{FF2B5EF4-FFF2-40B4-BE49-F238E27FC236}">
                <a16:creationId xmlns:a16="http://schemas.microsoft.com/office/drawing/2014/main" id="{0FE343DE-11F9-6ED4-34E8-F19C8465E428}"/>
              </a:ext>
            </a:extLst>
          </p:cNvPr>
          <p:cNvCxnSpPr/>
          <p:nvPr/>
        </p:nvCxnSpPr>
        <p:spPr>
          <a:xfrm>
            <a:off x="3189032" y="374454"/>
            <a:ext cx="0" cy="5575800"/>
          </a:xfrm>
          <a:prstGeom prst="straightConnector1">
            <a:avLst/>
          </a:prstGeom>
          <a:noFill/>
          <a:ln w="9525" cap="flat" cmpd="sng">
            <a:solidFill>
              <a:schemeClr val="dk2"/>
            </a:solidFill>
            <a:prstDash val="solid"/>
            <a:round/>
            <a:headEnd type="none" w="sm" len="sm"/>
            <a:tailEnd type="none" w="sm" len="sm"/>
          </a:ln>
        </p:spPr>
      </p:cxnSp>
      <p:sp>
        <p:nvSpPr>
          <p:cNvPr id="1281" name="Google Shape;1281;g314688bf151_1_6">
            <a:extLst>
              <a:ext uri="{FF2B5EF4-FFF2-40B4-BE49-F238E27FC236}">
                <a16:creationId xmlns:a16="http://schemas.microsoft.com/office/drawing/2014/main" id="{FA3D0371-4F38-A0A5-8CA5-4900096B67B9}"/>
              </a:ext>
            </a:extLst>
          </p:cNvPr>
          <p:cNvSpPr txBox="1">
            <a:spLocks noGrp="1"/>
          </p:cNvSpPr>
          <p:nvPr>
            <p:ph type="body" idx="1"/>
          </p:nvPr>
        </p:nvSpPr>
        <p:spPr>
          <a:xfrm>
            <a:off x="3309090" y="790819"/>
            <a:ext cx="2826000" cy="141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050"/>
              <a:buFont typeface="Arial"/>
              <a:buNone/>
            </a:pPr>
            <a:r>
              <a:rPr lang="pl-PL" sz="1050" dirty="0"/>
              <a:t>Zaangażowanie można mierzyć wieloma wskaźnikami, m.in. </a:t>
            </a:r>
            <a:r>
              <a:rPr lang="pl-PL" sz="1050" dirty="0" err="1"/>
              <a:t>engaged</a:t>
            </a:r>
            <a:r>
              <a:rPr lang="pl-PL" sz="1050" dirty="0"/>
              <a:t> </a:t>
            </a:r>
            <a:r>
              <a:rPr lang="pl-PL" sz="1050" dirty="0" err="1"/>
              <a:t>sessions</a:t>
            </a:r>
            <a:r>
              <a:rPr lang="pl-PL" sz="1050" dirty="0"/>
              <a:t> (sesje z zaangażowaniem), liczba </a:t>
            </a:r>
            <a:r>
              <a:rPr lang="pl-PL" sz="1050" dirty="0" err="1"/>
              <a:t>przeklików</a:t>
            </a:r>
            <a:r>
              <a:rPr lang="pl-PL" sz="1050" dirty="0"/>
              <a:t>, czas spędzony na stronie, głębokość </a:t>
            </a:r>
            <a:r>
              <a:rPr lang="pl-PL" sz="1050" dirty="0" err="1"/>
              <a:t>scrollu</a:t>
            </a:r>
            <a:r>
              <a:rPr lang="pl-PL" sz="1050" dirty="0"/>
              <a:t>, itd.</a:t>
            </a:r>
            <a:endParaRPr sz="1050" dirty="0"/>
          </a:p>
          <a:p>
            <a:pPr marL="0" marR="0" lvl="0" indent="0" algn="l" rtl="0">
              <a:lnSpc>
                <a:spcPct val="100000"/>
              </a:lnSpc>
              <a:spcBef>
                <a:spcPts val="0"/>
              </a:spcBef>
              <a:spcAft>
                <a:spcPts val="0"/>
              </a:spcAft>
              <a:buClr>
                <a:schemeClr val="dk1"/>
              </a:buClr>
              <a:buSzPts val="1050"/>
              <a:buFont typeface="Arial"/>
              <a:buNone/>
            </a:pPr>
            <a:r>
              <a:rPr lang="pl-PL" sz="1050" dirty="0"/>
              <a:t>Warto monitorować te wskaźniki w trybie ciągłym oraz optymalizować stronę/ aplikację pod kątem dostępności, czasu ładowania, UX, etc., także wykorzystując dodatkowe narzędzia (np. </a:t>
            </a:r>
            <a:r>
              <a:rPr lang="pl-PL" sz="1050" dirty="0" err="1"/>
              <a:t>heatmapy</a:t>
            </a:r>
            <a:r>
              <a:rPr lang="pl-PL" sz="1050" dirty="0"/>
              <a:t>, testy A/B)</a:t>
            </a:r>
            <a:endParaRPr dirty="0"/>
          </a:p>
          <a:p>
            <a:pPr marL="0" marR="0" lvl="0" indent="0" algn="l" rtl="0">
              <a:lnSpc>
                <a:spcPct val="100000"/>
              </a:lnSpc>
              <a:spcBef>
                <a:spcPts val="0"/>
              </a:spcBef>
              <a:spcAft>
                <a:spcPts val="0"/>
              </a:spcAft>
              <a:buClr>
                <a:schemeClr val="dk1"/>
              </a:buClr>
              <a:buSzPts val="1200"/>
              <a:buFont typeface="Arial"/>
              <a:buNone/>
            </a:pPr>
            <a:endParaRPr sz="1200" dirty="0"/>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rgbClr val="000000"/>
              </a:solidFill>
            </a:endParaRPr>
          </a:p>
        </p:txBody>
      </p:sp>
      <p:cxnSp>
        <p:nvCxnSpPr>
          <p:cNvPr id="1282" name="Google Shape;1282;g314688bf151_1_6">
            <a:extLst>
              <a:ext uri="{FF2B5EF4-FFF2-40B4-BE49-F238E27FC236}">
                <a16:creationId xmlns:a16="http://schemas.microsoft.com/office/drawing/2014/main" id="{CAC3523D-F2C6-2D81-BCAA-DF7D7A1925AA}"/>
              </a:ext>
            </a:extLst>
          </p:cNvPr>
          <p:cNvCxnSpPr/>
          <p:nvPr/>
        </p:nvCxnSpPr>
        <p:spPr>
          <a:xfrm>
            <a:off x="6189957" y="465504"/>
            <a:ext cx="0" cy="5575800"/>
          </a:xfrm>
          <a:prstGeom prst="straightConnector1">
            <a:avLst/>
          </a:prstGeom>
          <a:noFill/>
          <a:ln w="9525" cap="flat" cmpd="sng">
            <a:solidFill>
              <a:schemeClr val="dk2"/>
            </a:solidFill>
            <a:prstDash val="solid"/>
            <a:round/>
            <a:headEnd type="none" w="sm" len="sm"/>
            <a:tailEnd type="none" w="sm" len="sm"/>
          </a:ln>
        </p:spPr>
      </p:cxnSp>
      <p:sp>
        <p:nvSpPr>
          <p:cNvPr id="1284" name="Google Shape;1284;g314688bf151_1_6">
            <a:extLst>
              <a:ext uri="{FF2B5EF4-FFF2-40B4-BE49-F238E27FC236}">
                <a16:creationId xmlns:a16="http://schemas.microsoft.com/office/drawing/2014/main" id="{0ADAB2D6-5E2F-CF7C-6483-275BBBDED19A}"/>
              </a:ext>
            </a:extLst>
          </p:cNvPr>
          <p:cNvSpPr txBox="1">
            <a:spLocks noGrp="1"/>
          </p:cNvSpPr>
          <p:nvPr>
            <p:ph type="body" idx="1"/>
          </p:nvPr>
        </p:nvSpPr>
        <p:spPr>
          <a:xfrm>
            <a:off x="6353152" y="799932"/>
            <a:ext cx="2372400" cy="1190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Wewnętrzne raporty webowe/ </a:t>
            </a:r>
            <a:r>
              <a:rPr lang="pl-PL" sz="1200" dirty="0" err="1"/>
              <a:t>tracking</a:t>
            </a:r>
            <a:r>
              <a:rPr lang="pl-PL" sz="1200" dirty="0"/>
              <a:t> w aplikacji</a:t>
            </a:r>
            <a:endParaRPr sz="1200" dirty="0"/>
          </a:p>
          <a:p>
            <a:pPr marL="0" lvl="0" indent="0" algn="l" rtl="0">
              <a:lnSpc>
                <a:spcPct val="90000"/>
              </a:lnSpc>
              <a:spcBef>
                <a:spcPts val="1000"/>
              </a:spcBef>
              <a:spcAft>
                <a:spcPts val="0"/>
              </a:spcAft>
              <a:buSzPts val="3200"/>
              <a:buNone/>
            </a:pPr>
            <a:endParaRPr sz="1200" dirty="0"/>
          </a:p>
          <a:p>
            <a:pPr marL="0" lvl="0" indent="0" algn="l" rtl="0">
              <a:lnSpc>
                <a:spcPct val="90000"/>
              </a:lnSpc>
              <a:spcBef>
                <a:spcPts val="1000"/>
              </a:spcBef>
              <a:spcAft>
                <a:spcPts val="0"/>
              </a:spcAft>
              <a:buSzPts val="3200"/>
              <a:buNone/>
            </a:pPr>
            <a:endParaRPr dirty="0"/>
          </a:p>
        </p:txBody>
      </p:sp>
      <p:cxnSp>
        <p:nvCxnSpPr>
          <p:cNvPr id="1285" name="Google Shape;1285;g314688bf151_1_6">
            <a:extLst>
              <a:ext uri="{FF2B5EF4-FFF2-40B4-BE49-F238E27FC236}">
                <a16:creationId xmlns:a16="http://schemas.microsoft.com/office/drawing/2014/main" id="{5CBCFD0E-59CF-B0BD-8376-CC5728A9B8E8}"/>
              </a:ext>
            </a:extLst>
          </p:cNvPr>
          <p:cNvCxnSpPr/>
          <p:nvPr/>
        </p:nvCxnSpPr>
        <p:spPr>
          <a:xfrm>
            <a:off x="8963332" y="506954"/>
            <a:ext cx="0" cy="5575800"/>
          </a:xfrm>
          <a:prstGeom prst="straightConnector1">
            <a:avLst/>
          </a:prstGeom>
          <a:noFill/>
          <a:ln w="9525" cap="flat" cmpd="sng">
            <a:solidFill>
              <a:schemeClr val="dk2"/>
            </a:solidFill>
            <a:prstDash val="solid"/>
            <a:round/>
            <a:headEnd type="none" w="sm" len="sm"/>
            <a:tailEnd type="none" w="sm" len="sm"/>
          </a:ln>
        </p:spPr>
      </p:cxnSp>
      <p:sp>
        <p:nvSpPr>
          <p:cNvPr id="1286" name="Google Shape;1286;g314688bf151_1_6">
            <a:extLst>
              <a:ext uri="{FF2B5EF4-FFF2-40B4-BE49-F238E27FC236}">
                <a16:creationId xmlns:a16="http://schemas.microsoft.com/office/drawing/2014/main" id="{E084A13F-5041-3C0C-CB24-C6761563AAAC}"/>
              </a:ext>
            </a:extLst>
          </p:cNvPr>
          <p:cNvSpPr txBox="1">
            <a:spLocks noGrp="1"/>
          </p:cNvSpPr>
          <p:nvPr>
            <p:ph type="body" idx="1"/>
          </p:nvPr>
        </p:nvSpPr>
        <p:spPr>
          <a:xfrm>
            <a:off x="9060402" y="743328"/>
            <a:ext cx="2957400" cy="1447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Pozwala określić (i śledzić w czasie + optymalizować) zdolność strony/ aplikacji do wygenerowania zaangażowania użytkowników.</a:t>
            </a:r>
            <a:br>
              <a:rPr lang="pl-PL" sz="1200" dirty="0"/>
            </a:br>
            <a:r>
              <a:rPr lang="pl-PL" sz="1200" dirty="0"/>
              <a:t>W przypadku ruchu płatnego, wskaźniki zaangażowania pomagają określić jakość pozyskanego ruchu.</a:t>
            </a:r>
            <a:endParaRPr dirty="0"/>
          </a:p>
        </p:txBody>
      </p:sp>
      <p:cxnSp>
        <p:nvCxnSpPr>
          <p:cNvPr id="1288" name="Google Shape;1288;g314688bf151_1_6">
            <a:extLst>
              <a:ext uri="{FF2B5EF4-FFF2-40B4-BE49-F238E27FC236}">
                <a16:creationId xmlns:a16="http://schemas.microsoft.com/office/drawing/2014/main" id="{AF6D18C2-9332-E2FD-0EA0-8CCEDF106B3F}"/>
              </a:ext>
            </a:extLst>
          </p:cNvPr>
          <p:cNvCxnSpPr/>
          <p:nvPr/>
        </p:nvCxnSpPr>
        <p:spPr>
          <a:xfrm rot="10800000">
            <a:off x="0" y="2330243"/>
            <a:ext cx="11875200" cy="0"/>
          </a:xfrm>
          <a:prstGeom prst="straightConnector1">
            <a:avLst/>
          </a:prstGeom>
          <a:noFill/>
          <a:ln w="9525" cap="flat" cmpd="sng">
            <a:solidFill>
              <a:schemeClr val="dk2"/>
            </a:solidFill>
            <a:prstDash val="solid"/>
            <a:round/>
            <a:headEnd type="none" w="sm" len="sm"/>
            <a:tailEnd type="none" w="sm" len="sm"/>
          </a:ln>
        </p:spPr>
      </p:cxnSp>
      <p:sp>
        <p:nvSpPr>
          <p:cNvPr id="1293" name="Google Shape;1293;g314688bf151_1_6">
            <a:extLst>
              <a:ext uri="{FF2B5EF4-FFF2-40B4-BE49-F238E27FC236}">
                <a16:creationId xmlns:a16="http://schemas.microsoft.com/office/drawing/2014/main" id="{2C2DA592-CE99-7506-65FA-24C1F7BF4B74}"/>
              </a:ext>
            </a:extLst>
          </p:cNvPr>
          <p:cNvSpPr txBox="1"/>
          <p:nvPr/>
        </p:nvSpPr>
        <p:spPr>
          <a:xfrm>
            <a:off x="158907" y="2701474"/>
            <a:ext cx="2841300" cy="7138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dirty="0">
                <a:solidFill>
                  <a:schemeClr val="dk1"/>
                </a:solidFill>
              </a:rPr>
              <a:t>Performance </a:t>
            </a:r>
            <a:r>
              <a:rPr lang="pl-PL" sz="1200" dirty="0">
                <a:solidFill>
                  <a:schemeClr val="dk1"/>
                </a:solidFill>
              </a:rPr>
              <a:t>(</a:t>
            </a:r>
            <a:r>
              <a:rPr lang="pl-PL" sz="1200" dirty="0" err="1">
                <a:solidFill>
                  <a:schemeClr val="dk1"/>
                </a:solidFill>
              </a:rPr>
              <a:t>campaign</a:t>
            </a:r>
            <a:r>
              <a:rPr lang="pl-PL" sz="1200" dirty="0">
                <a:solidFill>
                  <a:schemeClr val="dk1"/>
                </a:solidFill>
              </a:rPr>
              <a:t>/ </a:t>
            </a:r>
            <a:r>
              <a:rPr lang="pl-PL" sz="1200" dirty="0" err="1">
                <a:solidFill>
                  <a:schemeClr val="dk1"/>
                </a:solidFill>
              </a:rPr>
              <a:t>site</a:t>
            </a:r>
            <a:r>
              <a:rPr lang="pl-PL" sz="1200" dirty="0">
                <a:solidFill>
                  <a:schemeClr val="dk1"/>
                </a:solidFill>
              </a:rPr>
              <a:t>/ </a:t>
            </a:r>
            <a:r>
              <a:rPr lang="pl-PL" sz="1200" dirty="0" err="1">
                <a:solidFill>
                  <a:schemeClr val="dk1"/>
                </a:solidFill>
              </a:rPr>
              <a:t>app</a:t>
            </a:r>
            <a:r>
              <a:rPr lang="pl-PL" sz="1200" dirty="0">
                <a:solidFill>
                  <a:schemeClr val="dk1"/>
                </a:solidFill>
              </a:rPr>
              <a:t>) - wyniki/ efektywność (kampanii/ strony/ aplikacji)</a:t>
            </a:r>
            <a:endParaRPr dirty="0"/>
          </a:p>
        </p:txBody>
      </p:sp>
      <p:cxnSp>
        <p:nvCxnSpPr>
          <p:cNvPr id="1294" name="Google Shape;1294;g314688bf151_1_6">
            <a:extLst>
              <a:ext uri="{FF2B5EF4-FFF2-40B4-BE49-F238E27FC236}">
                <a16:creationId xmlns:a16="http://schemas.microsoft.com/office/drawing/2014/main" id="{819BFFE3-9F6D-78A9-D8E8-D7CC69DC5572}"/>
              </a:ext>
            </a:extLst>
          </p:cNvPr>
          <p:cNvCxnSpPr/>
          <p:nvPr/>
        </p:nvCxnSpPr>
        <p:spPr>
          <a:xfrm rot="10800000">
            <a:off x="9832" y="4831863"/>
            <a:ext cx="11875200" cy="0"/>
          </a:xfrm>
          <a:prstGeom prst="straightConnector1">
            <a:avLst/>
          </a:prstGeom>
          <a:noFill/>
          <a:ln w="9525" cap="flat" cmpd="sng">
            <a:solidFill>
              <a:schemeClr val="dk2"/>
            </a:solidFill>
            <a:prstDash val="solid"/>
            <a:round/>
            <a:headEnd type="none" w="sm" len="sm"/>
            <a:tailEnd type="none" w="sm" len="sm"/>
          </a:ln>
        </p:spPr>
      </p:cxnSp>
      <p:sp>
        <p:nvSpPr>
          <p:cNvPr id="1295" name="Google Shape;1295;g314688bf151_1_6">
            <a:extLst>
              <a:ext uri="{FF2B5EF4-FFF2-40B4-BE49-F238E27FC236}">
                <a16:creationId xmlns:a16="http://schemas.microsoft.com/office/drawing/2014/main" id="{7B0A8526-A31D-FA41-DA67-B7B5D98F6E53}"/>
              </a:ext>
            </a:extLst>
          </p:cNvPr>
          <p:cNvSpPr txBox="1"/>
          <p:nvPr/>
        </p:nvSpPr>
        <p:spPr>
          <a:xfrm>
            <a:off x="6293272" y="2484646"/>
            <a:ext cx="2194500" cy="918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Dane od wydawców, </a:t>
            </a:r>
            <a:r>
              <a:rPr lang="pl-PL" sz="1200" dirty="0" err="1">
                <a:solidFill>
                  <a:schemeClr val="dk1"/>
                </a:solidFill>
              </a:rPr>
              <a:t>tracking</a:t>
            </a:r>
            <a:r>
              <a:rPr lang="pl-PL" sz="1200" dirty="0">
                <a:solidFill>
                  <a:schemeClr val="dk1"/>
                </a:solidFill>
              </a:rPr>
              <a:t> kampanii, </a:t>
            </a:r>
            <a:br>
              <a:rPr lang="pl-PL" sz="1200" dirty="0">
                <a:solidFill>
                  <a:schemeClr val="dk1"/>
                </a:solidFill>
              </a:rPr>
            </a:br>
            <a:r>
              <a:rPr lang="pl-PL" sz="1200" dirty="0">
                <a:solidFill>
                  <a:schemeClr val="dk1"/>
                </a:solidFill>
              </a:rPr>
              <a:t>Dane webowe/ </a:t>
            </a:r>
            <a:r>
              <a:rPr lang="pl-PL" sz="1200" dirty="0" err="1">
                <a:solidFill>
                  <a:schemeClr val="dk1"/>
                </a:solidFill>
              </a:rPr>
              <a:t>tracking</a:t>
            </a:r>
            <a:r>
              <a:rPr lang="pl-PL" sz="1200" dirty="0">
                <a:solidFill>
                  <a:schemeClr val="dk1"/>
                </a:solidFill>
              </a:rPr>
              <a:t> w aplikacji</a:t>
            </a:r>
            <a:endParaRPr sz="12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Wewnętrzne dane sprzedażowe (CRM)</a:t>
            </a:r>
            <a:endParaRPr sz="1200" dirty="0">
              <a:solidFill>
                <a:schemeClr val="dk1"/>
              </a:solidFill>
            </a:endParaRPr>
          </a:p>
        </p:txBody>
      </p:sp>
      <p:sp>
        <p:nvSpPr>
          <p:cNvPr id="1296" name="Google Shape;1296;g314688bf151_1_6">
            <a:extLst>
              <a:ext uri="{FF2B5EF4-FFF2-40B4-BE49-F238E27FC236}">
                <a16:creationId xmlns:a16="http://schemas.microsoft.com/office/drawing/2014/main" id="{59466EDB-6A51-926F-198A-053A36EE2C28}"/>
              </a:ext>
            </a:extLst>
          </p:cNvPr>
          <p:cNvSpPr txBox="1"/>
          <p:nvPr/>
        </p:nvSpPr>
        <p:spPr>
          <a:xfrm>
            <a:off x="3281332" y="2213097"/>
            <a:ext cx="2824500" cy="249653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100" dirty="0">
                <a:solidFill>
                  <a:schemeClr val="dk1"/>
                </a:solidFill>
              </a:rPr>
              <a:t>Pomiar kampanii oraz strony/ aplikacji obejmuje zarówno miary bezwzględne (m.in zasięg, odsłony, kliknięcia, obejrzenia, pełne obejrzenia, interakcje, instalacje, itp.), jak i wartości względne (np. CTR, częstotliwość, współczynnik konwersji- CR, CR-</a:t>
            </a:r>
            <a:r>
              <a:rPr lang="pl-PL" sz="1100" dirty="0" err="1">
                <a:solidFill>
                  <a:schemeClr val="dk1"/>
                </a:solidFill>
              </a:rPr>
              <a:t>lead</a:t>
            </a:r>
            <a:r>
              <a:rPr lang="pl-PL" sz="1100" dirty="0">
                <a:solidFill>
                  <a:schemeClr val="dk1"/>
                </a:solidFill>
              </a:rPr>
              <a:t>, CR-sprzedaż, współczynnik </a:t>
            </a:r>
            <a:r>
              <a:rPr lang="pl-PL" sz="1100" dirty="0" err="1">
                <a:solidFill>
                  <a:schemeClr val="dk1"/>
                </a:solidFill>
              </a:rPr>
              <a:t>obejrzeń</a:t>
            </a:r>
            <a:r>
              <a:rPr lang="pl-PL" sz="1100" dirty="0">
                <a:solidFill>
                  <a:schemeClr val="dk1"/>
                </a:solidFill>
              </a:rPr>
              <a:t>, </a:t>
            </a:r>
            <a:r>
              <a:rPr lang="pl-PL" sz="1100" dirty="0" err="1">
                <a:solidFill>
                  <a:schemeClr val="dk1"/>
                </a:solidFill>
              </a:rPr>
              <a:t>install-rate</a:t>
            </a:r>
            <a:r>
              <a:rPr lang="pl-PL" sz="1100" dirty="0">
                <a:solidFill>
                  <a:schemeClr val="dk1"/>
                </a:solidFill>
              </a:rPr>
              <a:t>, itd.). </a:t>
            </a:r>
            <a:endParaRPr dirty="0"/>
          </a:p>
          <a:p>
            <a:pPr marL="0" marR="0" lvl="0" indent="0" algn="l" rtl="0">
              <a:lnSpc>
                <a:spcPct val="90000"/>
              </a:lnSpc>
              <a:spcBef>
                <a:spcPts val="1000"/>
              </a:spcBef>
              <a:spcAft>
                <a:spcPts val="0"/>
              </a:spcAft>
              <a:buClr>
                <a:schemeClr val="dk1"/>
              </a:buClr>
              <a:buSzPts val="3200"/>
              <a:buFont typeface="Arial"/>
              <a:buNone/>
            </a:pPr>
            <a:r>
              <a:rPr lang="pl-PL" sz="1100" b="0" i="0" u="none" strike="noStrike" cap="none" dirty="0">
                <a:solidFill>
                  <a:schemeClr val="dk1"/>
                </a:solidFill>
                <a:latin typeface="Arial"/>
                <a:ea typeface="Arial"/>
                <a:cs typeface="Arial"/>
                <a:sym typeface="Arial"/>
              </a:rPr>
              <a:t>W</a:t>
            </a:r>
            <a:r>
              <a:rPr lang="pl-PL" sz="1100" dirty="0">
                <a:solidFill>
                  <a:schemeClr val="dk1"/>
                </a:solidFill>
              </a:rPr>
              <a:t>ybór wskaźników do pomiaru i monitorowania zależy od celu/ rodzaju kampanii. Część wskaźników może występować zarówno jako mierniki akcji na stronie, jak i mierniki w kampanii (np. instalacje/ pobrania aplikacji czy wysyłka formularzy).</a:t>
            </a:r>
            <a:endParaRPr sz="1200" b="0" i="0" u="none" strike="noStrike" cap="none" dirty="0">
              <a:solidFill>
                <a:srgbClr val="000000"/>
              </a:solidFill>
              <a:latin typeface="Arial"/>
              <a:ea typeface="Arial"/>
              <a:cs typeface="Arial"/>
              <a:sym typeface="Arial"/>
            </a:endParaRPr>
          </a:p>
        </p:txBody>
      </p:sp>
      <p:sp>
        <p:nvSpPr>
          <p:cNvPr id="1297" name="Google Shape;1297;g314688bf151_1_6">
            <a:extLst>
              <a:ext uri="{FF2B5EF4-FFF2-40B4-BE49-F238E27FC236}">
                <a16:creationId xmlns:a16="http://schemas.microsoft.com/office/drawing/2014/main" id="{2973EA00-6C9E-9AFD-4957-746537741C93}"/>
              </a:ext>
            </a:extLst>
          </p:cNvPr>
          <p:cNvSpPr txBox="1"/>
          <p:nvPr/>
        </p:nvSpPr>
        <p:spPr>
          <a:xfrm>
            <a:off x="9047734" y="2357998"/>
            <a:ext cx="2921400" cy="19842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Mierniki przydatne w dyskusjach zwłaszcza przy fokusie na performance marketing. Pomagają budować zrozumienie dla potrzeby wykorzystania różnych typów kampanii do budowania marki i sprzedaży (efekty </a:t>
            </a:r>
            <a:r>
              <a:rPr lang="pl-PL" sz="1200" dirty="0" err="1">
                <a:solidFill>
                  <a:schemeClr val="dk1"/>
                </a:solidFill>
              </a:rPr>
              <a:t>short</a:t>
            </a:r>
            <a:r>
              <a:rPr lang="pl-PL" sz="1200" dirty="0">
                <a:solidFill>
                  <a:schemeClr val="dk1"/>
                </a:solidFill>
              </a:rPr>
              <a:t>-term vs. </a:t>
            </a:r>
            <a:r>
              <a:rPr lang="pl-PL" sz="1200" dirty="0" err="1">
                <a:solidFill>
                  <a:schemeClr val="dk1"/>
                </a:solidFill>
              </a:rPr>
              <a:t>long-lasting</a:t>
            </a:r>
            <a:r>
              <a:rPr lang="pl-PL" sz="1200" dirty="0">
                <a:solidFill>
                  <a:schemeClr val="dk1"/>
                </a:solidFill>
              </a:rPr>
              <a:t>). </a:t>
            </a:r>
            <a:endParaRPr sz="12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endParaRPr sz="1200" dirty="0">
              <a:solidFill>
                <a:schemeClr val="dk1"/>
              </a:solidFill>
            </a:endParaRPr>
          </a:p>
        </p:txBody>
      </p:sp>
      <p:sp>
        <p:nvSpPr>
          <p:cNvPr id="2" name="Google Shape;1320;g314688bf151_1_33">
            <a:extLst>
              <a:ext uri="{FF2B5EF4-FFF2-40B4-BE49-F238E27FC236}">
                <a16:creationId xmlns:a16="http://schemas.microsoft.com/office/drawing/2014/main" id="{477187DB-FB85-92E6-CEA8-33A8224F4E50}"/>
              </a:ext>
            </a:extLst>
          </p:cNvPr>
          <p:cNvSpPr txBox="1"/>
          <p:nvPr/>
        </p:nvSpPr>
        <p:spPr>
          <a:xfrm>
            <a:off x="178777" y="4857879"/>
            <a:ext cx="2841300" cy="7011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dirty="0">
                <a:solidFill>
                  <a:schemeClr val="dk1"/>
                </a:solidFill>
              </a:rPr>
              <a:t>Digital </a:t>
            </a:r>
            <a:r>
              <a:rPr lang="pl-PL" sz="1200" b="1" dirty="0" err="1">
                <a:solidFill>
                  <a:schemeClr val="dk1"/>
                </a:solidFill>
              </a:rPr>
              <a:t>potential</a:t>
            </a:r>
            <a:r>
              <a:rPr lang="pl-PL" sz="1200" b="1" dirty="0">
                <a:solidFill>
                  <a:schemeClr val="dk1"/>
                </a:solidFill>
              </a:rPr>
              <a:t>  </a:t>
            </a:r>
            <a:r>
              <a:rPr lang="pl-PL" sz="1200" dirty="0">
                <a:solidFill>
                  <a:schemeClr val="dk1"/>
                </a:solidFill>
              </a:rPr>
              <a:t>(</a:t>
            </a:r>
            <a:r>
              <a:rPr lang="pl-PL" sz="1200" dirty="0" err="1">
                <a:solidFill>
                  <a:schemeClr val="dk1"/>
                </a:solidFill>
              </a:rPr>
              <a:t>impact</a:t>
            </a:r>
            <a:r>
              <a:rPr lang="pl-PL" sz="1200" dirty="0">
                <a:solidFill>
                  <a:schemeClr val="dk1"/>
                </a:solidFill>
              </a:rPr>
              <a:t>) - zdolność kanałów (www, aplikacja) i kampanii digitalowych do generowania sprzedaży (wzrostu sprzedaży/ wartości)</a:t>
            </a:r>
            <a:endParaRPr dirty="0"/>
          </a:p>
        </p:txBody>
      </p:sp>
      <p:sp>
        <p:nvSpPr>
          <p:cNvPr id="3" name="Google Shape;1322;g314688bf151_1_33">
            <a:extLst>
              <a:ext uri="{FF2B5EF4-FFF2-40B4-BE49-F238E27FC236}">
                <a16:creationId xmlns:a16="http://schemas.microsoft.com/office/drawing/2014/main" id="{F24A39CF-BE6D-8033-3C3F-5016093E7768}"/>
              </a:ext>
            </a:extLst>
          </p:cNvPr>
          <p:cNvSpPr txBox="1"/>
          <p:nvPr/>
        </p:nvSpPr>
        <p:spPr>
          <a:xfrm>
            <a:off x="6274083" y="5099979"/>
            <a:ext cx="2194500" cy="918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Dane webowe/ </a:t>
            </a:r>
            <a:r>
              <a:rPr lang="pl-PL" sz="1200" dirty="0" err="1">
                <a:solidFill>
                  <a:schemeClr val="dk1"/>
                </a:solidFill>
              </a:rPr>
              <a:t>tracking</a:t>
            </a:r>
            <a:r>
              <a:rPr lang="pl-PL" sz="1200" dirty="0">
                <a:solidFill>
                  <a:schemeClr val="dk1"/>
                </a:solidFill>
              </a:rPr>
              <a:t> w aplikacji</a:t>
            </a:r>
            <a:endParaRPr sz="12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Wewnętrzne dane sprzedażowe (CRM)</a:t>
            </a:r>
            <a:endParaRPr sz="1200" dirty="0">
              <a:solidFill>
                <a:schemeClr val="dk1"/>
              </a:solidFill>
            </a:endParaRPr>
          </a:p>
        </p:txBody>
      </p:sp>
      <p:sp>
        <p:nvSpPr>
          <p:cNvPr id="4" name="Google Shape;1323;g314688bf151_1_33">
            <a:extLst>
              <a:ext uri="{FF2B5EF4-FFF2-40B4-BE49-F238E27FC236}">
                <a16:creationId xmlns:a16="http://schemas.microsoft.com/office/drawing/2014/main" id="{77BDAF89-FE73-CB53-20A1-B0A1C50CC2D4}"/>
              </a:ext>
            </a:extLst>
          </p:cNvPr>
          <p:cNvSpPr txBox="1"/>
          <p:nvPr/>
        </p:nvSpPr>
        <p:spPr>
          <a:xfrm>
            <a:off x="3250426" y="4877454"/>
            <a:ext cx="2824500" cy="178797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900" dirty="0"/>
              <a:t>Mierniki zarówno bezwzględne (np. liczba sprzedaży, wartość sprzedaży, liczba sprzedaży e2e </a:t>
            </a:r>
            <a:r>
              <a:rPr lang="pl-PL" sz="900" dirty="0" err="1"/>
              <a:t>digital</a:t>
            </a:r>
            <a:r>
              <a:rPr lang="pl-PL" sz="900" dirty="0"/>
              <a:t>, wartość sprzedaży e2e </a:t>
            </a:r>
            <a:r>
              <a:rPr lang="pl-PL" sz="900" dirty="0" err="1"/>
              <a:t>digital</a:t>
            </a:r>
            <a:r>
              <a:rPr lang="pl-PL" sz="900" dirty="0"/>
              <a:t>), jak i względne (</a:t>
            </a:r>
            <a:r>
              <a:rPr lang="pl-PL" sz="900" dirty="0" err="1"/>
              <a:t>np</a:t>
            </a:r>
            <a:r>
              <a:rPr lang="pl-PL" sz="900" dirty="0"/>
              <a:t>, udział </a:t>
            </a:r>
            <a:r>
              <a:rPr lang="pl-PL" sz="900" dirty="0" err="1"/>
              <a:t>digitalu</a:t>
            </a:r>
            <a:r>
              <a:rPr lang="pl-PL" sz="900" dirty="0"/>
              <a:t> w sprzedaży ogółem - wolumenowo i wartościowo; udział procesów e2e </a:t>
            </a:r>
            <a:r>
              <a:rPr lang="pl-PL" sz="900" dirty="0" err="1"/>
              <a:t>digital</a:t>
            </a:r>
            <a:r>
              <a:rPr lang="pl-PL" sz="900" dirty="0"/>
              <a:t> w sprzedaży ogółem - wolumenowo, wartościowo, porównanie średniej wartości sprzedaży, itd.)</a:t>
            </a:r>
            <a:endParaRPr sz="900" dirty="0"/>
          </a:p>
          <a:p>
            <a:pPr marL="0" marR="0" lvl="0" indent="0" algn="l" rtl="0">
              <a:lnSpc>
                <a:spcPct val="90000"/>
              </a:lnSpc>
              <a:spcBef>
                <a:spcPts val="1000"/>
              </a:spcBef>
              <a:spcAft>
                <a:spcPts val="0"/>
              </a:spcAft>
              <a:buClr>
                <a:schemeClr val="dk1"/>
              </a:buClr>
              <a:buSzPts val="3200"/>
              <a:buFont typeface="Arial"/>
              <a:buNone/>
            </a:pPr>
            <a:r>
              <a:rPr lang="pl-PL" sz="900" dirty="0"/>
              <a:t>Rekomendacja monitorowania w trybie ciągłym (</a:t>
            </a:r>
            <a:r>
              <a:rPr lang="pl-PL" sz="900" dirty="0" err="1"/>
              <a:t>np</a:t>
            </a:r>
            <a:r>
              <a:rPr lang="pl-PL" sz="900" dirty="0"/>
              <a:t>, miesięcznym). Możliwość wydzielenia działań kampanijnych (</a:t>
            </a:r>
            <a:r>
              <a:rPr lang="pl-PL" sz="900" dirty="0" err="1"/>
              <a:t>digital</a:t>
            </a:r>
            <a:r>
              <a:rPr lang="pl-PL" sz="900" dirty="0"/>
              <a:t> marketing) i monitorowanie w ten sam sposób.</a:t>
            </a:r>
            <a:endParaRPr sz="900" dirty="0"/>
          </a:p>
        </p:txBody>
      </p:sp>
      <p:sp>
        <p:nvSpPr>
          <p:cNvPr id="5" name="Google Shape;1324;g314688bf151_1_33">
            <a:extLst>
              <a:ext uri="{FF2B5EF4-FFF2-40B4-BE49-F238E27FC236}">
                <a16:creationId xmlns:a16="http://schemas.microsoft.com/office/drawing/2014/main" id="{42824C53-7B08-4C4A-8E18-5737922F8BA9}"/>
              </a:ext>
            </a:extLst>
          </p:cNvPr>
          <p:cNvSpPr txBox="1"/>
          <p:nvPr/>
        </p:nvSpPr>
        <p:spPr>
          <a:xfrm>
            <a:off x="9091823" y="5064857"/>
            <a:ext cx="2921400" cy="19842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Pokazywanie potencjału </a:t>
            </a:r>
            <a:r>
              <a:rPr lang="pl-PL" sz="1200" dirty="0" err="1">
                <a:solidFill>
                  <a:schemeClr val="dk1"/>
                </a:solidFill>
              </a:rPr>
              <a:t>digitala</a:t>
            </a:r>
            <a:r>
              <a:rPr lang="pl-PL" sz="1200" dirty="0">
                <a:solidFill>
                  <a:schemeClr val="dk1"/>
                </a:solidFill>
              </a:rPr>
              <a:t> (i </a:t>
            </a:r>
            <a:r>
              <a:rPr lang="pl-PL" sz="1200" dirty="0" err="1">
                <a:solidFill>
                  <a:schemeClr val="dk1"/>
                </a:solidFill>
              </a:rPr>
              <a:t>digital</a:t>
            </a:r>
            <a:r>
              <a:rPr lang="pl-PL" sz="1200" dirty="0">
                <a:solidFill>
                  <a:schemeClr val="dk1"/>
                </a:solidFill>
              </a:rPr>
              <a:t> marketingu) w rozwoju i wzroście biznesu. </a:t>
            </a:r>
            <a:endParaRPr sz="12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Przydatne w dyskusjach strategicznych (kierunki rozwoju, </a:t>
            </a:r>
            <a:r>
              <a:rPr lang="pl-PL" sz="1200" dirty="0" err="1">
                <a:solidFill>
                  <a:schemeClr val="dk1"/>
                </a:solidFill>
              </a:rPr>
              <a:t>focus</a:t>
            </a:r>
            <a:r>
              <a:rPr lang="pl-PL" sz="1200" dirty="0">
                <a:solidFill>
                  <a:schemeClr val="dk1"/>
                </a:solidFill>
              </a:rPr>
              <a:t>, inwestycje).</a:t>
            </a:r>
            <a:endParaRPr sz="1200" dirty="0">
              <a:solidFill>
                <a:schemeClr val="dk1"/>
              </a:solidFill>
            </a:endParaRPr>
          </a:p>
        </p:txBody>
      </p:sp>
      <p:sp>
        <p:nvSpPr>
          <p:cNvPr id="6" name="Google Shape;1350;p199">
            <a:extLst>
              <a:ext uri="{FF2B5EF4-FFF2-40B4-BE49-F238E27FC236}">
                <a16:creationId xmlns:a16="http://schemas.microsoft.com/office/drawing/2014/main" id="{AC0E472F-8675-7FD3-8570-15C041EB7EA5}"/>
              </a:ext>
            </a:extLst>
          </p:cNvPr>
          <p:cNvSpPr txBox="1"/>
          <p:nvPr/>
        </p:nvSpPr>
        <p:spPr>
          <a:xfrm>
            <a:off x="394747" y="267481"/>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7;p7">
            <a:extLst>
              <a:ext uri="{FF2B5EF4-FFF2-40B4-BE49-F238E27FC236}">
                <a16:creationId xmlns:a16="http://schemas.microsoft.com/office/drawing/2014/main" id="{F3103D42-15BD-1306-C920-1850C7749709}"/>
              </a:ext>
            </a:extLst>
          </p:cNvPr>
          <p:cNvSpPr txBox="1"/>
          <p:nvPr/>
        </p:nvSpPr>
        <p:spPr>
          <a:xfrm>
            <a:off x="3911703" y="218970"/>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8ED054F0-EE47-2C44-45D4-E6A04D6516DC}"/>
              </a:ext>
            </a:extLst>
          </p:cNvPr>
          <p:cNvSpPr txBox="1"/>
          <p:nvPr/>
        </p:nvSpPr>
        <p:spPr>
          <a:xfrm>
            <a:off x="6358286" y="183992"/>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66A110F9-562C-0DC9-C89B-4E0A4E54A3BD}"/>
              </a:ext>
            </a:extLst>
          </p:cNvPr>
          <p:cNvSpPr txBox="1"/>
          <p:nvPr/>
        </p:nvSpPr>
        <p:spPr>
          <a:xfrm>
            <a:off x="9613113" y="183770"/>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94630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02">
          <a:extLst>
            <a:ext uri="{FF2B5EF4-FFF2-40B4-BE49-F238E27FC236}">
              <a16:creationId xmlns:a16="http://schemas.microsoft.com/office/drawing/2014/main" id="{DC5ABECE-FB5F-79AC-F7EC-5CD5FED7F397}"/>
            </a:ext>
          </a:extLst>
        </p:cNvPr>
        <p:cNvGrpSpPr/>
        <p:nvPr/>
      </p:nvGrpSpPr>
      <p:grpSpPr>
        <a:xfrm>
          <a:off x="0" y="0"/>
          <a:ext cx="0" cy="0"/>
          <a:chOff x="0" y="0"/>
          <a:chExt cx="0" cy="0"/>
        </a:xfrm>
      </p:grpSpPr>
      <p:cxnSp>
        <p:nvCxnSpPr>
          <p:cNvPr id="1307" name="Google Shape;1307;g314688bf151_1_33">
            <a:extLst>
              <a:ext uri="{FF2B5EF4-FFF2-40B4-BE49-F238E27FC236}">
                <a16:creationId xmlns:a16="http://schemas.microsoft.com/office/drawing/2014/main" id="{C784FFD1-0725-C6EF-9220-D4FBB126C914}"/>
              </a:ext>
            </a:extLst>
          </p:cNvPr>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9" name="Google Shape;1309;g314688bf151_1_33">
            <a:extLst>
              <a:ext uri="{FF2B5EF4-FFF2-40B4-BE49-F238E27FC236}">
                <a16:creationId xmlns:a16="http://schemas.microsoft.com/office/drawing/2014/main" id="{7C4E16EF-EB35-C62C-3ABF-77120B7ECD6C}"/>
              </a:ext>
            </a:extLst>
          </p:cNvPr>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312" name="Google Shape;1312;g314688bf151_1_33">
            <a:extLst>
              <a:ext uri="{FF2B5EF4-FFF2-40B4-BE49-F238E27FC236}">
                <a16:creationId xmlns:a16="http://schemas.microsoft.com/office/drawing/2014/main" id="{1EE0A74A-755A-5C06-85BA-91D7F55DE009}"/>
              </a:ext>
            </a:extLst>
          </p:cNvPr>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cxnSp>
        <p:nvCxnSpPr>
          <p:cNvPr id="1315" name="Google Shape;1315;g314688bf151_1_33">
            <a:extLst>
              <a:ext uri="{FF2B5EF4-FFF2-40B4-BE49-F238E27FC236}">
                <a16:creationId xmlns:a16="http://schemas.microsoft.com/office/drawing/2014/main" id="{2D5BD495-5F94-C711-948E-5D657DFACB84}"/>
              </a:ext>
            </a:extLst>
          </p:cNvPr>
          <p:cNvCxnSpPr/>
          <p:nvPr/>
        </p:nvCxnSpPr>
        <p:spPr>
          <a:xfrm rot="10800000">
            <a:off x="0" y="2621966"/>
            <a:ext cx="11875200" cy="0"/>
          </a:xfrm>
          <a:prstGeom prst="straightConnector1">
            <a:avLst/>
          </a:prstGeom>
          <a:noFill/>
          <a:ln w="9525" cap="flat" cmpd="sng">
            <a:solidFill>
              <a:schemeClr val="dk2"/>
            </a:solidFill>
            <a:prstDash val="solid"/>
            <a:round/>
            <a:headEnd type="none" w="sm" len="sm"/>
            <a:tailEnd type="none" w="sm" len="sm"/>
          </a:ln>
        </p:spPr>
      </p:cxnSp>
      <p:sp>
        <p:nvSpPr>
          <p:cNvPr id="1316" name="Google Shape;1316;g314688bf151_1_33">
            <a:extLst>
              <a:ext uri="{FF2B5EF4-FFF2-40B4-BE49-F238E27FC236}">
                <a16:creationId xmlns:a16="http://schemas.microsoft.com/office/drawing/2014/main" id="{F7EE8BF2-C784-FDBD-A466-9A862C437DD5}"/>
              </a:ext>
            </a:extLst>
          </p:cNvPr>
          <p:cNvSpPr txBox="1"/>
          <p:nvPr/>
        </p:nvSpPr>
        <p:spPr>
          <a:xfrm>
            <a:off x="293980" y="1043993"/>
            <a:ext cx="2616600" cy="11193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dirty="0" err="1">
                <a:solidFill>
                  <a:schemeClr val="dk1"/>
                </a:solidFill>
              </a:rPr>
              <a:t>Share</a:t>
            </a:r>
            <a:r>
              <a:rPr lang="pl-PL" sz="1200" b="1" dirty="0">
                <a:solidFill>
                  <a:schemeClr val="dk1"/>
                </a:solidFill>
              </a:rPr>
              <a:t> of </a:t>
            </a:r>
            <a:r>
              <a:rPr lang="pl-PL" sz="1200" b="1" dirty="0" err="1">
                <a:solidFill>
                  <a:schemeClr val="dk1"/>
                </a:solidFill>
              </a:rPr>
              <a:t>search</a:t>
            </a:r>
            <a:r>
              <a:rPr lang="pl-PL" sz="1200" b="1" dirty="0">
                <a:solidFill>
                  <a:schemeClr val="dk1"/>
                </a:solidFill>
              </a:rPr>
              <a:t> (SEO, SEM)</a:t>
            </a:r>
          </a:p>
          <a:p>
            <a:pPr marL="0" marR="0" lvl="0" indent="0" algn="l" rtl="0">
              <a:lnSpc>
                <a:spcPct val="90000"/>
              </a:lnSpc>
              <a:spcBef>
                <a:spcPts val="1000"/>
              </a:spcBef>
              <a:spcAft>
                <a:spcPts val="0"/>
              </a:spcAft>
              <a:buClr>
                <a:schemeClr val="dk1"/>
              </a:buClr>
              <a:buSzPts val="3200"/>
              <a:buFont typeface="Arial"/>
              <a:buNone/>
            </a:pPr>
            <a:endParaRPr lang="pl-PL" sz="1200" b="1"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latin typeface="Arial"/>
                <a:ea typeface="Arial"/>
                <a:cs typeface="Arial"/>
                <a:sym typeface="Arial"/>
              </a:rPr>
              <a:t>Udział w </a:t>
            </a:r>
            <a:r>
              <a:rPr lang="pl-PL" sz="1200" dirty="0" err="1">
                <a:solidFill>
                  <a:schemeClr val="dk1"/>
                </a:solidFill>
                <a:latin typeface="Arial"/>
                <a:ea typeface="Arial"/>
                <a:cs typeface="Arial"/>
                <a:sym typeface="Arial"/>
              </a:rPr>
              <a:t>wyszukiwaniach</a:t>
            </a:r>
            <a:r>
              <a:rPr lang="pl-PL" sz="1200" dirty="0">
                <a:solidFill>
                  <a:schemeClr val="dk1"/>
                </a:solidFill>
                <a:latin typeface="Arial"/>
                <a:ea typeface="Arial"/>
                <a:cs typeface="Arial"/>
                <a:sym typeface="Arial"/>
              </a:rPr>
              <a:t> użytkowników</a:t>
            </a:r>
            <a:endParaRPr sz="1200" i="0" u="none" strike="noStrike" cap="none" dirty="0">
              <a:solidFill>
                <a:schemeClr val="dk1"/>
              </a:solidFill>
              <a:latin typeface="Arial"/>
              <a:ea typeface="Arial"/>
              <a:cs typeface="Arial"/>
              <a:sym typeface="Arial"/>
            </a:endParaRPr>
          </a:p>
        </p:txBody>
      </p:sp>
      <p:sp>
        <p:nvSpPr>
          <p:cNvPr id="1317" name="Google Shape;1317;g314688bf151_1_33">
            <a:extLst>
              <a:ext uri="{FF2B5EF4-FFF2-40B4-BE49-F238E27FC236}">
                <a16:creationId xmlns:a16="http://schemas.microsoft.com/office/drawing/2014/main" id="{EE9BF4C5-6B12-C381-F7DC-AB1FA667B8F1}"/>
              </a:ext>
            </a:extLst>
          </p:cNvPr>
          <p:cNvSpPr txBox="1"/>
          <p:nvPr/>
        </p:nvSpPr>
        <p:spPr>
          <a:xfrm>
            <a:off x="3238501" y="1044616"/>
            <a:ext cx="2658226" cy="149009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Clr>
                <a:schemeClr val="dk1"/>
              </a:buClr>
              <a:buSzPts val="1100"/>
              <a:buFont typeface="Arial"/>
              <a:buNone/>
            </a:pPr>
            <a:r>
              <a:rPr lang="pl-PL" sz="1200" dirty="0" err="1">
                <a:solidFill>
                  <a:schemeClr val="dk1"/>
                </a:solidFill>
              </a:rPr>
              <a:t>Share</a:t>
            </a:r>
            <a:r>
              <a:rPr lang="pl-PL" sz="1200" dirty="0">
                <a:solidFill>
                  <a:schemeClr val="dk1"/>
                </a:solidFill>
              </a:rPr>
              <a:t> of </a:t>
            </a:r>
            <a:r>
              <a:rPr lang="pl-PL" sz="1200" dirty="0" err="1">
                <a:solidFill>
                  <a:schemeClr val="dk1"/>
                </a:solidFill>
              </a:rPr>
              <a:t>Search</a:t>
            </a:r>
            <a:r>
              <a:rPr lang="pl-PL" sz="1200" dirty="0">
                <a:solidFill>
                  <a:schemeClr val="dk1"/>
                </a:solidFill>
              </a:rPr>
              <a:t> (</a:t>
            </a:r>
            <a:r>
              <a:rPr lang="pl-PL" sz="1200" dirty="0" err="1">
                <a:solidFill>
                  <a:schemeClr val="dk1"/>
                </a:solidFill>
              </a:rPr>
              <a:t>SoS</a:t>
            </a:r>
            <a:r>
              <a:rPr lang="pl-PL" sz="1200" dirty="0">
                <a:solidFill>
                  <a:schemeClr val="dk1"/>
                </a:solidFill>
              </a:rPr>
              <a:t>) to miara udziału danej marki w liczbie </a:t>
            </a:r>
            <a:r>
              <a:rPr lang="pl-PL" sz="1200" dirty="0" err="1">
                <a:solidFill>
                  <a:schemeClr val="dk1"/>
                </a:solidFill>
              </a:rPr>
              <a:t>wyszukiwań</a:t>
            </a:r>
            <a:r>
              <a:rPr lang="pl-PL" sz="1200" dirty="0">
                <a:solidFill>
                  <a:schemeClr val="dk1"/>
                </a:solidFill>
              </a:rPr>
              <a:t> na poszczególne frazy generyczne lub </a:t>
            </a:r>
            <a:r>
              <a:rPr lang="pl-PL" sz="1200" dirty="0" err="1">
                <a:solidFill>
                  <a:schemeClr val="dk1"/>
                </a:solidFill>
              </a:rPr>
              <a:t>brandowe</a:t>
            </a:r>
            <a:r>
              <a:rPr lang="pl-PL" sz="1200" dirty="0">
                <a:solidFill>
                  <a:schemeClr val="dk1"/>
                </a:solidFill>
              </a:rPr>
              <a:t> w Google, w porównaniu z konkurencją. Można ją mierzyć zarówno dla ruchu płatnego (SEM), jak i organicznego (SEO). Warto zwracać uwagę na dynamikę wskaźnika.</a:t>
            </a:r>
            <a:endParaRPr sz="12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endParaRPr sz="11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endParaRPr sz="1100" dirty="0">
              <a:solidFill>
                <a:schemeClr val="dk1"/>
              </a:solidFill>
            </a:endParaRPr>
          </a:p>
        </p:txBody>
      </p:sp>
      <p:sp>
        <p:nvSpPr>
          <p:cNvPr id="1318" name="Google Shape;1318;g314688bf151_1_33">
            <a:extLst>
              <a:ext uri="{FF2B5EF4-FFF2-40B4-BE49-F238E27FC236}">
                <a16:creationId xmlns:a16="http://schemas.microsoft.com/office/drawing/2014/main" id="{9840DA45-6A0E-CE76-80A7-836AFDE8879E}"/>
              </a:ext>
            </a:extLst>
          </p:cNvPr>
          <p:cNvSpPr txBox="1"/>
          <p:nvPr/>
        </p:nvSpPr>
        <p:spPr>
          <a:xfrm>
            <a:off x="6435956" y="1137247"/>
            <a:ext cx="2254500" cy="918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Google </a:t>
            </a:r>
            <a:r>
              <a:rPr lang="pl-PL" sz="1200" dirty="0" err="1">
                <a:solidFill>
                  <a:schemeClr val="dk1"/>
                </a:solidFill>
              </a:rPr>
              <a:t>Ads</a:t>
            </a:r>
            <a:r>
              <a:rPr lang="pl-PL" sz="1200" dirty="0">
                <a:solidFill>
                  <a:schemeClr val="dk1"/>
                </a:solidFill>
              </a:rPr>
              <a:t> (dla SEM), Google </a:t>
            </a:r>
            <a:r>
              <a:rPr lang="pl-PL" sz="1200" dirty="0" err="1">
                <a:solidFill>
                  <a:schemeClr val="dk1"/>
                </a:solidFill>
              </a:rPr>
              <a:t>Search</a:t>
            </a:r>
            <a:r>
              <a:rPr lang="pl-PL" sz="1200" dirty="0">
                <a:solidFill>
                  <a:schemeClr val="dk1"/>
                </a:solidFill>
              </a:rPr>
              <a:t> </a:t>
            </a:r>
            <a:r>
              <a:rPr lang="pl-PL" sz="1200" dirty="0" err="1">
                <a:solidFill>
                  <a:schemeClr val="dk1"/>
                </a:solidFill>
              </a:rPr>
              <a:t>Console</a:t>
            </a:r>
            <a:r>
              <a:rPr lang="pl-PL" sz="1200" dirty="0">
                <a:solidFill>
                  <a:schemeClr val="dk1"/>
                </a:solidFill>
              </a:rPr>
              <a:t> (dla SEO)</a:t>
            </a:r>
            <a:endParaRPr sz="2200" b="0" i="0" u="none" strike="noStrike" cap="none" dirty="0">
              <a:solidFill>
                <a:schemeClr val="dk1"/>
              </a:solidFill>
              <a:latin typeface="Arial"/>
              <a:ea typeface="Arial"/>
              <a:cs typeface="Arial"/>
              <a:sym typeface="Arial"/>
            </a:endParaRPr>
          </a:p>
        </p:txBody>
      </p:sp>
      <p:sp>
        <p:nvSpPr>
          <p:cNvPr id="1319" name="Google Shape;1319;g314688bf151_1_33">
            <a:extLst>
              <a:ext uri="{FF2B5EF4-FFF2-40B4-BE49-F238E27FC236}">
                <a16:creationId xmlns:a16="http://schemas.microsoft.com/office/drawing/2014/main" id="{00A62835-5B40-CCCF-D7E9-24771D21E4B0}"/>
              </a:ext>
            </a:extLst>
          </p:cNvPr>
          <p:cNvSpPr txBox="1"/>
          <p:nvPr/>
        </p:nvSpPr>
        <p:spPr>
          <a:xfrm>
            <a:off x="9166274" y="970937"/>
            <a:ext cx="2842200" cy="11037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dirty="0">
                <a:solidFill>
                  <a:schemeClr val="dk1"/>
                </a:solidFill>
              </a:rPr>
              <a:t>Mierzenie </a:t>
            </a:r>
            <a:r>
              <a:rPr lang="pl-PL" sz="1200" dirty="0" err="1">
                <a:solidFill>
                  <a:schemeClr val="dk1"/>
                </a:solidFill>
              </a:rPr>
              <a:t>Share</a:t>
            </a:r>
            <a:r>
              <a:rPr lang="pl-PL" sz="1200" dirty="0">
                <a:solidFill>
                  <a:schemeClr val="dk1"/>
                </a:solidFill>
              </a:rPr>
              <a:t> of </a:t>
            </a:r>
            <a:r>
              <a:rPr lang="pl-PL" sz="1200" dirty="0" err="1">
                <a:solidFill>
                  <a:schemeClr val="dk1"/>
                </a:solidFill>
              </a:rPr>
              <a:t>Search</a:t>
            </a:r>
            <a:r>
              <a:rPr lang="pl-PL" sz="1200" dirty="0">
                <a:solidFill>
                  <a:schemeClr val="dk1"/>
                </a:solidFill>
              </a:rPr>
              <a:t> pozwala zobaczyć, jak często konsumenci szukają naszej marki w porównaniu do konkurencji, ale też jak często nasza marka pojawia się na kluczowe frazy - co pomaga ocenić skuteczność działań marketingowych oraz wpłynąć na sprzedaż.</a:t>
            </a:r>
            <a:endParaRPr sz="1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dirty="0">
              <a:solidFill>
                <a:schemeClr val="dk1"/>
              </a:solidFill>
              <a:latin typeface="Arial"/>
              <a:ea typeface="Arial"/>
              <a:cs typeface="Arial"/>
              <a:sym typeface="Arial"/>
            </a:endParaRPr>
          </a:p>
        </p:txBody>
      </p:sp>
      <p:cxnSp>
        <p:nvCxnSpPr>
          <p:cNvPr id="1321" name="Google Shape;1321;g314688bf151_1_33">
            <a:extLst>
              <a:ext uri="{FF2B5EF4-FFF2-40B4-BE49-F238E27FC236}">
                <a16:creationId xmlns:a16="http://schemas.microsoft.com/office/drawing/2014/main" id="{EAC9E47E-37FD-6846-65C3-97B341CFE0E9}"/>
              </a:ext>
            </a:extLst>
          </p:cNvPr>
          <p:cNvCxnSpPr/>
          <p:nvPr/>
        </p:nvCxnSpPr>
        <p:spPr>
          <a:xfrm rot="10800000">
            <a:off x="0" y="4593866"/>
            <a:ext cx="11875200" cy="0"/>
          </a:xfrm>
          <a:prstGeom prst="straightConnector1">
            <a:avLst/>
          </a:prstGeom>
          <a:noFill/>
          <a:ln w="9525" cap="flat" cmpd="sng">
            <a:solidFill>
              <a:schemeClr val="dk2"/>
            </a:solidFill>
            <a:prstDash val="solid"/>
            <a:round/>
            <a:headEnd type="none" w="sm" len="sm"/>
            <a:tailEnd type="none" w="sm" len="sm"/>
          </a:ln>
        </p:spPr>
      </p:cxnSp>
      <p:sp>
        <p:nvSpPr>
          <p:cNvPr id="10" name="Google Shape;1303;g314688bf151_1_33">
            <a:extLst>
              <a:ext uri="{FF2B5EF4-FFF2-40B4-BE49-F238E27FC236}">
                <a16:creationId xmlns:a16="http://schemas.microsoft.com/office/drawing/2014/main" id="{C4A12B62-2D86-B35A-0B36-112CDB315BB6}"/>
              </a:ext>
            </a:extLst>
          </p:cNvPr>
          <p:cNvSpPr txBox="1">
            <a:spLocks noGrp="1"/>
          </p:cNvSpPr>
          <p:nvPr>
            <p:ph type="body" idx="1"/>
          </p:nvPr>
        </p:nvSpPr>
        <p:spPr>
          <a:xfrm>
            <a:off x="233892" y="3089246"/>
            <a:ext cx="2736776" cy="992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Cost</a:t>
            </a:r>
            <a:r>
              <a:rPr lang="pl-PL" sz="1200" b="1" dirty="0"/>
              <a:t> </a:t>
            </a:r>
            <a:r>
              <a:rPr lang="pl-PL" sz="1200" b="1" dirty="0" err="1"/>
              <a:t>efficiency</a:t>
            </a:r>
            <a:r>
              <a:rPr lang="pl-PL" sz="1200" dirty="0"/>
              <a:t> - efektywność kosztowa; agreguje różne wskaźniki kosztowe kampanii</a:t>
            </a:r>
          </a:p>
          <a:p>
            <a:pPr marL="0" lvl="0" indent="0" algn="l" rtl="0">
              <a:lnSpc>
                <a:spcPct val="90000"/>
              </a:lnSpc>
              <a:spcBef>
                <a:spcPts val="1000"/>
              </a:spcBef>
              <a:spcAft>
                <a:spcPts val="0"/>
              </a:spcAft>
              <a:buSzPts val="3200"/>
              <a:buNone/>
            </a:pPr>
            <a:endParaRPr lang="pl-PL" sz="1200" dirty="0"/>
          </a:p>
          <a:p>
            <a:pPr marL="0" lvl="0" indent="0" algn="l" rtl="0">
              <a:lnSpc>
                <a:spcPct val="90000"/>
              </a:lnSpc>
              <a:spcBef>
                <a:spcPts val="1000"/>
              </a:spcBef>
              <a:spcAft>
                <a:spcPts val="0"/>
              </a:spcAft>
              <a:buSzPts val="3200"/>
              <a:buNone/>
            </a:pPr>
            <a:r>
              <a:rPr lang="pl-PL" sz="1200" dirty="0">
                <a:solidFill>
                  <a:srgbClr val="8E268A"/>
                </a:solidFill>
              </a:rPr>
              <a:t>*Wskaźnik wydajnościowy</a:t>
            </a:r>
            <a:endParaRPr sz="1200" dirty="0">
              <a:solidFill>
                <a:srgbClr val="8E268A"/>
              </a:solidFill>
            </a:endParaRPr>
          </a:p>
          <a:p>
            <a:pPr marL="0" lvl="0" indent="0" algn="l" rtl="0">
              <a:spcBef>
                <a:spcPts val="1000"/>
              </a:spcBef>
              <a:spcAft>
                <a:spcPts val="0"/>
              </a:spcAft>
              <a:buSzPts val="1100"/>
              <a:buNone/>
            </a:pPr>
            <a:endParaRPr sz="1200" dirty="0"/>
          </a:p>
          <a:p>
            <a:pPr marL="0" lvl="0" indent="0" algn="l" rtl="0">
              <a:lnSpc>
                <a:spcPct val="90000"/>
              </a:lnSpc>
              <a:spcBef>
                <a:spcPts val="1000"/>
              </a:spcBef>
              <a:spcAft>
                <a:spcPts val="0"/>
              </a:spcAft>
              <a:buSzPts val="3200"/>
              <a:buNone/>
            </a:pPr>
            <a:endParaRPr sz="1200" dirty="0"/>
          </a:p>
        </p:txBody>
      </p:sp>
      <p:sp>
        <p:nvSpPr>
          <p:cNvPr id="11" name="Google Shape;1308;g314688bf151_1_33">
            <a:extLst>
              <a:ext uri="{FF2B5EF4-FFF2-40B4-BE49-F238E27FC236}">
                <a16:creationId xmlns:a16="http://schemas.microsoft.com/office/drawing/2014/main" id="{83AA3D1E-58BB-B580-2A74-41C1ACCDE3D0}"/>
              </a:ext>
            </a:extLst>
          </p:cNvPr>
          <p:cNvSpPr txBox="1">
            <a:spLocks/>
          </p:cNvSpPr>
          <p:nvPr/>
        </p:nvSpPr>
        <p:spPr>
          <a:xfrm>
            <a:off x="3257010" y="2768009"/>
            <a:ext cx="2826000" cy="1417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nSpc>
                <a:spcPct val="100000"/>
              </a:lnSpc>
              <a:spcBef>
                <a:spcPts val="0"/>
              </a:spcBef>
              <a:buSzPts val="1050"/>
            </a:pPr>
            <a:r>
              <a:rPr lang="pl-PL" sz="1050" kern="0" dirty="0"/>
              <a:t>CPM, CPC, CPL, CPA, CPE, CPV, CPI, CPS, CAC, średni </a:t>
            </a:r>
            <a:r>
              <a:rPr lang="pl-PL" sz="1050" kern="0" dirty="0" err="1"/>
              <a:t>ticket</a:t>
            </a:r>
            <a:r>
              <a:rPr lang="pl-PL" sz="1050" kern="0" dirty="0"/>
              <a:t> (koszyk/ kredyt, itd.), </a:t>
            </a:r>
            <a:r>
              <a:rPr lang="pl-PL" sz="1050" kern="0" dirty="0" err="1"/>
              <a:t>digital</a:t>
            </a:r>
            <a:r>
              <a:rPr lang="pl-PL" sz="1050" kern="0" dirty="0"/>
              <a:t> ROI/ ROAS, itd.</a:t>
            </a:r>
          </a:p>
          <a:p>
            <a:pPr marL="0" indent="0">
              <a:lnSpc>
                <a:spcPct val="100000"/>
              </a:lnSpc>
              <a:spcBef>
                <a:spcPts val="0"/>
              </a:spcBef>
              <a:buSzPts val="1050"/>
            </a:pPr>
            <a:endParaRPr lang="pl-PL" sz="1050" kern="0" dirty="0"/>
          </a:p>
          <a:p>
            <a:pPr marL="0" indent="0">
              <a:lnSpc>
                <a:spcPct val="100000"/>
              </a:lnSpc>
              <a:spcBef>
                <a:spcPts val="0"/>
              </a:spcBef>
              <a:buSzPts val="1050"/>
            </a:pPr>
            <a:r>
              <a:rPr lang="pl-PL" sz="1050" kern="0" dirty="0"/>
              <a:t>Dobór mierników w zależności od celu oraz typu kampanii. Śledzenie wskaźników per medium oraz dla całej kampanii (atrybucja). </a:t>
            </a:r>
          </a:p>
          <a:p>
            <a:pPr marL="0" indent="0">
              <a:lnSpc>
                <a:spcPct val="100000"/>
              </a:lnSpc>
              <a:spcBef>
                <a:spcPts val="0"/>
              </a:spcBef>
              <a:buSzPts val="1050"/>
            </a:pPr>
            <a:r>
              <a:rPr lang="pl-PL" sz="1050" kern="0" dirty="0"/>
              <a:t>Uwaga na pułapki (np. </a:t>
            </a:r>
            <a:r>
              <a:rPr lang="pl-PL" sz="1050" kern="0" dirty="0" err="1"/>
              <a:t>last-click</a:t>
            </a:r>
            <a:r>
              <a:rPr lang="pl-PL" sz="1050" kern="0" dirty="0"/>
              <a:t> </a:t>
            </a:r>
            <a:r>
              <a:rPr lang="pl-PL" sz="1050" kern="0" dirty="0" err="1"/>
              <a:t>atribution</a:t>
            </a:r>
            <a:r>
              <a:rPr lang="pl-PL" sz="1050" kern="0" dirty="0"/>
              <a:t>, porównywanie wskaźników między różnymi typami działań).</a:t>
            </a:r>
            <a:endParaRPr lang="pl-PL" sz="1200" kern="0" dirty="0">
              <a:solidFill>
                <a:srgbClr val="000000"/>
              </a:solidFill>
            </a:endParaRPr>
          </a:p>
        </p:txBody>
      </p:sp>
      <p:sp>
        <p:nvSpPr>
          <p:cNvPr id="12" name="Google Shape;1311;g314688bf151_1_33">
            <a:extLst>
              <a:ext uri="{FF2B5EF4-FFF2-40B4-BE49-F238E27FC236}">
                <a16:creationId xmlns:a16="http://schemas.microsoft.com/office/drawing/2014/main" id="{C50DB7A7-A240-4778-4DD9-0D774DBA3260}"/>
              </a:ext>
            </a:extLst>
          </p:cNvPr>
          <p:cNvSpPr txBox="1">
            <a:spLocks/>
          </p:cNvSpPr>
          <p:nvPr/>
        </p:nvSpPr>
        <p:spPr>
          <a:xfrm>
            <a:off x="6431367" y="2899075"/>
            <a:ext cx="2372400" cy="155152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kern="0" dirty="0"/>
              <a:t>Dane od wydawców, </a:t>
            </a:r>
            <a:r>
              <a:rPr lang="pl-PL" sz="1200" kern="0" dirty="0" err="1"/>
              <a:t>tracking</a:t>
            </a:r>
            <a:r>
              <a:rPr lang="pl-PL" sz="1200" kern="0" dirty="0"/>
              <a:t> kampanii, </a:t>
            </a:r>
            <a:br>
              <a:rPr lang="pl-PL" sz="1200" kern="0" dirty="0"/>
            </a:br>
            <a:r>
              <a:rPr lang="pl-PL" sz="1200" kern="0" dirty="0"/>
              <a:t>Dane webowe/ </a:t>
            </a:r>
            <a:r>
              <a:rPr lang="pl-PL" sz="1200" kern="0" dirty="0" err="1"/>
              <a:t>tracking</a:t>
            </a:r>
            <a:r>
              <a:rPr lang="pl-PL" sz="1200" kern="0" dirty="0"/>
              <a:t> w aplikacji</a:t>
            </a:r>
          </a:p>
          <a:p>
            <a:pPr marL="0" indent="0"/>
            <a:r>
              <a:rPr lang="pl-PL" sz="1200" kern="0" dirty="0"/>
              <a:t>Wewnętrzne dane sprzedażowe (CRM)</a:t>
            </a:r>
          </a:p>
          <a:p>
            <a:pPr marL="0" indent="0"/>
            <a:r>
              <a:rPr lang="pl-PL" sz="1200" kern="0" dirty="0"/>
              <a:t>Zestawione z budżetem</a:t>
            </a:r>
          </a:p>
          <a:p>
            <a:pPr marL="0" indent="0"/>
            <a:endParaRPr lang="pl-PL" sz="1200" kern="0" dirty="0"/>
          </a:p>
          <a:p>
            <a:pPr marL="0" indent="0"/>
            <a:endParaRPr lang="pl-PL" kern="0" dirty="0"/>
          </a:p>
        </p:txBody>
      </p:sp>
      <p:sp>
        <p:nvSpPr>
          <p:cNvPr id="13" name="Google Shape;1313;g314688bf151_1_33">
            <a:extLst>
              <a:ext uri="{FF2B5EF4-FFF2-40B4-BE49-F238E27FC236}">
                <a16:creationId xmlns:a16="http://schemas.microsoft.com/office/drawing/2014/main" id="{6885821C-8942-B7BF-914F-04DBEAFEAC4D}"/>
              </a:ext>
            </a:extLst>
          </p:cNvPr>
          <p:cNvSpPr txBox="1">
            <a:spLocks/>
          </p:cNvSpPr>
          <p:nvPr/>
        </p:nvSpPr>
        <p:spPr>
          <a:xfrm>
            <a:off x="9083934" y="2765235"/>
            <a:ext cx="2690986" cy="161230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r>
              <a:rPr lang="pl-PL" sz="1200" kern="0" dirty="0"/>
              <a:t>Pozwala określić (i śledzić w czasie + optymalizować) efektywność kosztową kampanii. </a:t>
            </a:r>
          </a:p>
          <a:p>
            <a:pPr marL="0" indent="0"/>
            <a:r>
              <a:rPr lang="pl-PL" sz="1200" kern="0" dirty="0"/>
              <a:t>Wymaga edukacji w zakresie rozumienia zależności oraz znajomości różnych typów kampanii.</a:t>
            </a:r>
          </a:p>
          <a:p>
            <a:pPr marL="0" indent="0"/>
            <a:r>
              <a:rPr lang="pl-PL" sz="1200" kern="0" dirty="0"/>
              <a:t>Uwaga na performance plateau!</a:t>
            </a:r>
          </a:p>
        </p:txBody>
      </p:sp>
      <p:sp>
        <p:nvSpPr>
          <p:cNvPr id="1289" name="Google Shape;1289;g314688bf151_1_6"/>
          <p:cNvSpPr txBox="1"/>
          <p:nvPr/>
        </p:nvSpPr>
        <p:spPr>
          <a:xfrm>
            <a:off x="160706" y="4810192"/>
            <a:ext cx="2616600" cy="11193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dirty="0" err="1">
                <a:solidFill>
                  <a:schemeClr val="dk1"/>
                </a:solidFill>
              </a:rPr>
              <a:t>Actions</a:t>
            </a:r>
            <a:r>
              <a:rPr lang="pl-PL" sz="1200" b="1" dirty="0">
                <a:solidFill>
                  <a:schemeClr val="dk1"/>
                </a:solidFill>
              </a:rPr>
              <a:t> (</a:t>
            </a:r>
            <a:r>
              <a:rPr lang="pl-PL" sz="1200" b="1" dirty="0" err="1">
                <a:solidFill>
                  <a:schemeClr val="dk1"/>
                </a:solidFill>
              </a:rPr>
              <a:t>sales</a:t>
            </a:r>
            <a:r>
              <a:rPr lang="pl-PL" sz="1200" b="1" dirty="0">
                <a:solidFill>
                  <a:schemeClr val="dk1"/>
                </a:solidFill>
              </a:rPr>
              <a:t> </a:t>
            </a:r>
            <a:r>
              <a:rPr lang="pl-PL" sz="1200" b="1" dirty="0" err="1">
                <a:solidFill>
                  <a:schemeClr val="dk1"/>
                </a:solidFill>
              </a:rPr>
              <a:t>potential</a:t>
            </a:r>
            <a:r>
              <a:rPr lang="pl-PL" sz="1200" b="1" dirty="0">
                <a:solidFill>
                  <a:schemeClr val="dk1"/>
                </a:solidFill>
              </a:rPr>
              <a:t> </a:t>
            </a:r>
            <a:r>
              <a:rPr lang="pl-PL" sz="1200" b="1" dirty="0" err="1">
                <a:solidFill>
                  <a:schemeClr val="dk1"/>
                </a:solidFill>
              </a:rPr>
              <a:t>metrics</a:t>
            </a:r>
            <a:r>
              <a:rPr lang="pl-PL" sz="1200" b="1" dirty="0">
                <a:solidFill>
                  <a:schemeClr val="dk1"/>
                </a:solidFill>
              </a:rPr>
              <a:t>)</a:t>
            </a:r>
            <a:r>
              <a:rPr lang="pl-PL" sz="1200" dirty="0">
                <a:solidFill>
                  <a:schemeClr val="dk1"/>
                </a:solidFill>
              </a:rPr>
              <a:t> - akcje użytkownika na stronie/ w aplikacji, które wchodzą głębiej w ścieżkę zakupową</a:t>
            </a:r>
            <a:endParaRPr sz="1200" b="0" i="0" u="none" strike="noStrike" cap="none" dirty="0">
              <a:solidFill>
                <a:schemeClr val="dk1"/>
              </a:solidFill>
              <a:latin typeface="Arial"/>
              <a:ea typeface="Arial"/>
              <a:cs typeface="Arial"/>
              <a:sym typeface="Arial"/>
            </a:endParaRPr>
          </a:p>
        </p:txBody>
      </p:sp>
      <p:sp>
        <p:nvSpPr>
          <p:cNvPr id="1290" name="Google Shape;1290;g314688bf151_1_6"/>
          <p:cNvSpPr txBox="1"/>
          <p:nvPr/>
        </p:nvSpPr>
        <p:spPr>
          <a:xfrm>
            <a:off x="3305805" y="4646864"/>
            <a:ext cx="2824500" cy="17442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100" dirty="0">
                <a:solidFill>
                  <a:schemeClr val="dk1"/>
                </a:solidFill>
              </a:rPr>
              <a:t>Akcje można mierzyć na różne sposoby, np. liczba pobrań (aplikacji, broszury, raportu, itd.), liczba dokonanych kalkulacji/ konfiguracji/ wizualizacji, itd., liczba subskrypcji (np. </a:t>
            </a:r>
            <a:r>
              <a:rPr lang="pl-PL" sz="1100" dirty="0" err="1">
                <a:solidFill>
                  <a:schemeClr val="dk1"/>
                </a:solidFill>
              </a:rPr>
              <a:t>newslettera</a:t>
            </a:r>
            <a:r>
              <a:rPr lang="pl-PL" sz="1100" dirty="0">
                <a:solidFill>
                  <a:schemeClr val="dk1"/>
                </a:solidFill>
              </a:rPr>
              <a:t>, okresu próbnego), liczba rejestracji (np. na wydarzenie, do konkursu, itd.), liczba wysłanych formularzy/</a:t>
            </a:r>
            <a:r>
              <a:rPr lang="pl-PL" sz="1100" dirty="0" err="1">
                <a:solidFill>
                  <a:schemeClr val="dk1"/>
                </a:solidFill>
              </a:rPr>
              <a:t>leadów</a:t>
            </a:r>
            <a:r>
              <a:rPr lang="pl-PL" sz="1100" dirty="0">
                <a:solidFill>
                  <a:schemeClr val="dk1"/>
                </a:solidFill>
              </a:rPr>
              <a:t>, liczba/ wartość produktów dodanych do koszyka, itp.</a:t>
            </a:r>
            <a:endParaRPr sz="1100" dirty="0">
              <a:solidFill>
                <a:schemeClr val="dk1"/>
              </a:solidFill>
            </a:endParaRPr>
          </a:p>
          <a:p>
            <a:pPr marL="0" marR="0" lvl="0" indent="0" algn="l" rtl="0">
              <a:lnSpc>
                <a:spcPct val="90000"/>
              </a:lnSpc>
              <a:spcBef>
                <a:spcPts val="1000"/>
              </a:spcBef>
              <a:spcAft>
                <a:spcPts val="0"/>
              </a:spcAft>
              <a:buClr>
                <a:schemeClr val="dk1"/>
              </a:buClr>
              <a:buSzPts val="3200"/>
              <a:buFont typeface="Arial"/>
              <a:buNone/>
            </a:pPr>
            <a:r>
              <a:rPr lang="pl-PL" sz="1100" dirty="0"/>
              <a:t>Monitorowanie wskaźnika - </a:t>
            </a:r>
            <a:r>
              <a:rPr lang="pl-PL" sz="1100" dirty="0" err="1"/>
              <a:t>j.w</a:t>
            </a:r>
            <a:r>
              <a:rPr lang="pl-PL" sz="1100" dirty="0"/>
              <a:t>.</a:t>
            </a:r>
            <a:endParaRPr sz="1100" dirty="0"/>
          </a:p>
        </p:txBody>
      </p:sp>
      <p:sp>
        <p:nvSpPr>
          <p:cNvPr id="1291" name="Google Shape;1291;g314688bf151_1_6"/>
          <p:cNvSpPr txBox="1"/>
          <p:nvPr/>
        </p:nvSpPr>
        <p:spPr>
          <a:xfrm>
            <a:off x="6302682" y="4903446"/>
            <a:ext cx="2254500" cy="918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Clr>
                <a:schemeClr val="dk1"/>
              </a:buClr>
              <a:buSzPts val="3200"/>
              <a:buFont typeface="Arial"/>
              <a:buNone/>
            </a:pPr>
            <a:r>
              <a:rPr lang="pl-PL" sz="1200">
                <a:solidFill>
                  <a:schemeClr val="dk1"/>
                </a:solidFill>
              </a:rPr>
              <a:t>Wewnętrzne raporty webowe/ tracking w aplikacji</a:t>
            </a:r>
            <a:endParaRPr sz="12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292" name="Google Shape;1292;g314688bf151_1_6"/>
          <p:cNvSpPr txBox="1"/>
          <p:nvPr/>
        </p:nvSpPr>
        <p:spPr>
          <a:xfrm>
            <a:off x="9033000" y="4737136"/>
            <a:ext cx="2842200" cy="11037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Pomaga określić (i śledzić w czasie + optymalizować) potencjał </a:t>
            </a:r>
            <a:r>
              <a:rPr lang="pl-PL" sz="1200">
                <a:solidFill>
                  <a:schemeClr val="dk1"/>
                </a:solidFill>
              </a:rPr>
              <a:t>sprzedażowy strony/ aplikacji</a:t>
            </a:r>
            <a:endParaRPr sz="12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4" name="Google Shape;1350;p199">
            <a:extLst>
              <a:ext uri="{FF2B5EF4-FFF2-40B4-BE49-F238E27FC236}">
                <a16:creationId xmlns:a16="http://schemas.microsoft.com/office/drawing/2014/main" id="{60217648-5F0A-B054-EE44-8B443C8D6EE0}"/>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5" name="Google Shape;837;p7">
            <a:extLst>
              <a:ext uri="{FF2B5EF4-FFF2-40B4-BE49-F238E27FC236}">
                <a16:creationId xmlns:a16="http://schemas.microsoft.com/office/drawing/2014/main" id="{2338038A-F876-2221-ED16-56F5E3ED9058}"/>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6" name="Google Shape;841;p7">
            <a:extLst>
              <a:ext uri="{FF2B5EF4-FFF2-40B4-BE49-F238E27FC236}">
                <a16:creationId xmlns:a16="http://schemas.microsoft.com/office/drawing/2014/main" id="{47C47083-C3B5-1BA8-AE35-B06772C0CEC4}"/>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845;p7">
            <a:extLst>
              <a:ext uri="{FF2B5EF4-FFF2-40B4-BE49-F238E27FC236}">
                <a16:creationId xmlns:a16="http://schemas.microsoft.com/office/drawing/2014/main" id="{31590EA9-3E86-E293-B597-E05AB5806228}"/>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34487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06F11-238C-2C7F-0880-FBB3B4DFA3A8}"/>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1ADE1293-BA65-13D2-399E-B2CF0B0CAC2A}"/>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highlight>
                  <a:srgbClr val="FFFF00"/>
                </a:highlight>
                <a:ea typeface="Calibri"/>
                <a:cs typeface="Calibri"/>
                <a:sym typeface="Calibri"/>
              </a:rPr>
              <a:t>Marka</a:t>
            </a:r>
          </a:p>
        </p:txBody>
      </p:sp>
      <p:pic>
        <p:nvPicPr>
          <p:cNvPr id="10" name="Obraz 9">
            <a:extLst>
              <a:ext uri="{FF2B5EF4-FFF2-40B4-BE49-F238E27FC236}">
                <a16:creationId xmlns:a16="http://schemas.microsoft.com/office/drawing/2014/main" id="{F9018089-B978-E182-B6A8-3A5066ABC7DC}"/>
              </a:ext>
            </a:extLst>
          </p:cNvPr>
          <p:cNvPicPr>
            <a:picLocks noChangeAspect="1"/>
          </p:cNvPicPr>
          <p:nvPr/>
        </p:nvPicPr>
        <p:blipFill>
          <a:blip r:embed="rId2"/>
          <a:stretch>
            <a:fillRect/>
          </a:stretch>
        </p:blipFill>
        <p:spPr>
          <a:xfrm>
            <a:off x="868494" y="3513184"/>
            <a:ext cx="510200" cy="481680"/>
          </a:xfrm>
          <a:prstGeom prst="rect">
            <a:avLst/>
          </a:prstGeom>
        </p:spPr>
      </p:pic>
      <p:sp>
        <p:nvSpPr>
          <p:cNvPr id="2" name="Google Shape;138;p6">
            <a:extLst>
              <a:ext uri="{FF2B5EF4-FFF2-40B4-BE49-F238E27FC236}">
                <a16:creationId xmlns:a16="http://schemas.microsoft.com/office/drawing/2014/main" id="{D445CA50-B7C9-9C2A-B84B-DEBCEB845820}"/>
              </a:ext>
            </a:extLst>
          </p:cNvPr>
          <p:cNvSpPr txBox="1">
            <a:spLocks/>
          </p:cNvSpPr>
          <p:nvPr/>
        </p:nvSpPr>
        <p:spPr>
          <a:xfrm>
            <a:off x="378741" y="1818337"/>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rtl="0">
              <a:lnSpc>
                <a:spcPct val="100000"/>
              </a:lnSpc>
              <a:spcBef>
                <a:spcPts val="0"/>
              </a:spcBef>
              <a:spcAft>
                <a:spcPts val="0"/>
              </a:spcAft>
              <a:buNone/>
            </a:pPr>
            <a:r>
              <a:rPr lang="pl-PL" sz="2800" b="0" i="0" u="none" strike="noStrike" cap="none" dirty="0">
                <a:solidFill>
                  <a:srgbClr val="FF0000"/>
                </a:solidFill>
                <a:latin typeface="Arial"/>
                <a:ea typeface="Arial"/>
                <a:cs typeface="Arial"/>
                <a:sym typeface="Arial"/>
              </a:rPr>
              <a:t>Kluczowe pytania prowadzące do wyboru wskaźników:</a:t>
            </a:r>
            <a:endParaRPr lang="pl-PL" sz="800" dirty="0"/>
          </a:p>
        </p:txBody>
      </p:sp>
      <p:pic>
        <p:nvPicPr>
          <p:cNvPr id="21" name="Obraz 20" descr="Obraz zawierający w pomieszczeniu, komputer, computer, osoba&#10;&#10;Opis wygenerowany automatycznie">
            <a:extLst>
              <a:ext uri="{FF2B5EF4-FFF2-40B4-BE49-F238E27FC236}">
                <a16:creationId xmlns:a16="http://schemas.microsoft.com/office/drawing/2014/main" id="{A6BD6EFB-E2D8-D7B7-ADFB-645A16A9F6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47288" y="43922"/>
            <a:ext cx="5544712" cy="2030203"/>
          </a:xfrm>
          <a:prstGeom prst="rect">
            <a:avLst/>
          </a:prstGeom>
        </p:spPr>
      </p:pic>
      <p:sp>
        <p:nvSpPr>
          <p:cNvPr id="5" name="Google Shape;810;p5">
            <a:extLst>
              <a:ext uri="{FF2B5EF4-FFF2-40B4-BE49-F238E27FC236}">
                <a16:creationId xmlns:a16="http://schemas.microsoft.com/office/drawing/2014/main" id="{58E4EECA-E304-176E-2A0C-5CE4E6D6F48B}"/>
              </a:ext>
            </a:extLst>
          </p:cNvPr>
          <p:cNvSpPr txBox="1">
            <a:spLocks/>
          </p:cNvSpPr>
          <p:nvPr/>
        </p:nvSpPr>
        <p:spPr>
          <a:xfrm>
            <a:off x="223255" y="2835938"/>
            <a:ext cx="11100251" cy="2709456"/>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buClr>
                <a:schemeClr val="dk1"/>
              </a:buClr>
              <a:buSzPts val="3200"/>
              <a:buFont typeface="Arial" panose="020B0604020202020204" pitchFamily="34" charset="0"/>
              <a:buNone/>
            </a:pPr>
            <a:r>
              <a:rPr lang="pl-PL" sz="100" dirty="0">
                <a:solidFill>
                  <a:prstClr val="black"/>
                </a:solidFill>
              </a:rPr>
              <a:t>Jak o</a:t>
            </a:r>
            <a:endParaRPr lang="pl-PL" sz="1800" dirty="0"/>
          </a:p>
          <a:p>
            <a:pPr>
              <a:spcBef>
                <a:spcPts val="0"/>
              </a:spcBef>
              <a:spcAft>
                <a:spcPts val="1800"/>
              </a:spcAft>
              <a:buClr>
                <a:srgbClr val="FF003C"/>
              </a:buClr>
              <a:buFont typeface="Wingdings" pitchFamily="2" charset="2"/>
              <a:buChar char="§"/>
            </a:pPr>
            <a:r>
              <a:rPr lang="pl-PL" sz="1800" dirty="0">
                <a:solidFill>
                  <a:prstClr val="black"/>
                </a:solidFill>
              </a:rPr>
              <a:t>Jak ocenić skuteczność prowadzonych działań?</a:t>
            </a:r>
          </a:p>
          <a:p>
            <a:pPr>
              <a:spcBef>
                <a:spcPts val="0"/>
              </a:spcBef>
              <a:spcAft>
                <a:spcPts val="1800"/>
              </a:spcAft>
              <a:buClr>
                <a:srgbClr val="FF003C"/>
              </a:buClr>
              <a:buFont typeface="Wingdings" pitchFamily="2" charset="2"/>
              <a:buChar char="§"/>
            </a:pPr>
            <a:r>
              <a:rPr lang="pl-PL" sz="1800" dirty="0">
                <a:solidFill>
                  <a:prstClr val="black"/>
                </a:solidFill>
              </a:rPr>
              <a:t>Czy nasze działania są optymalne?</a:t>
            </a:r>
          </a:p>
          <a:p>
            <a:pPr>
              <a:spcBef>
                <a:spcPts val="0"/>
              </a:spcBef>
              <a:spcAft>
                <a:spcPts val="1800"/>
              </a:spcAft>
              <a:buClr>
                <a:srgbClr val="FF003C"/>
              </a:buClr>
              <a:buFont typeface="Wingdings" pitchFamily="2" charset="2"/>
              <a:buChar char="§"/>
            </a:pPr>
            <a:r>
              <a:rPr lang="pl-PL" sz="1800" dirty="0">
                <a:solidFill>
                  <a:prstClr val="black"/>
                </a:solidFill>
              </a:rPr>
              <a:t>Czy nasze kreacje są optymalne (np. </a:t>
            </a:r>
            <a:r>
              <a:rPr lang="pl-PL" sz="1800" dirty="0" err="1">
                <a:solidFill>
                  <a:prstClr val="black"/>
                </a:solidFill>
              </a:rPr>
              <a:t>zapamiętywalne</a:t>
            </a:r>
            <a:r>
              <a:rPr lang="pl-PL" sz="1800" dirty="0">
                <a:solidFill>
                  <a:prstClr val="black"/>
                </a:solidFill>
              </a:rPr>
              <a:t>)?</a:t>
            </a:r>
          </a:p>
          <a:p>
            <a:pPr>
              <a:spcBef>
                <a:spcPts val="0"/>
              </a:spcBef>
              <a:spcAft>
                <a:spcPts val="1800"/>
              </a:spcAft>
              <a:buClr>
                <a:srgbClr val="FF003C"/>
              </a:buClr>
              <a:buFont typeface="Wingdings" pitchFamily="2" charset="2"/>
              <a:buChar char="§"/>
            </a:pPr>
            <a:r>
              <a:rPr lang="pl-PL" sz="1800" dirty="0">
                <a:solidFill>
                  <a:prstClr val="black"/>
                </a:solidFill>
              </a:rPr>
              <a:t>Czy nasze działania są efektywne kosztowo?</a:t>
            </a:r>
          </a:p>
          <a:p>
            <a:pPr>
              <a:spcBef>
                <a:spcPts val="0"/>
              </a:spcBef>
              <a:spcAft>
                <a:spcPts val="1800"/>
              </a:spcAft>
              <a:buClr>
                <a:srgbClr val="FF003C"/>
              </a:buClr>
              <a:buFont typeface="Wingdings" pitchFamily="2" charset="2"/>
              <a:buChar char="§"/>
            </a:pPr>
            <a:r>
              <a:rPr lang="pl-PL" sz="1800" dirty="0">
                <a:solidFill>
                  <a:prstClr val="black"/>
                </a:solidFill>
              </a:rPr>
              <a:t>Jaki potencjał ma obszar </a:t>
            </a:r>
            <a:r>
              <a:rPr lang="pl-PL" sz="1800" dirty="0" err="1">
                <a:solidFill>
                  <a:prstClr val="black"/>
                </a:solidFill>
              </a:rPr>
              <a:t>digitalu</a:t>
            </a:r>
            <a:r>
              <a:rPr lang="pl-PL" sz="1800" dirty="0">
                <a:solidFill>
                  <a:prstClr val="black"/>
                </a:solidFill>
              </a:rPr>
              <a:t> dla naszej organizacji?</a:t>
            </a:r>
          </a:p>
        </p:txBody>
      </p:sp>
      <p:sp>
        <p:nvSpPr>
          <p:cNvPr id="3" name="Owal 2">
            <a:extLst>
              <a:ext uri="{FF2B5EF4-FFF2-40B4-BE49-F238E27FC236}">
                <a16:creationId xmlns:a16="http://schemas.microsoft.com/office/drawing/2014/main" id="{89BD531F-0264-7680-6352-ADF764A6D13E}"/>
              </a:ext>
            </a:extLst>
          </p:cNvPr>
          <p:cNvSpPr/>
          <p:nvPr/>
        </p:nvSpPr>
        <p:spPr>
          <a:xfrm>
            <a:off x="8157029" y="784041"/>
            <a:ext cx="2717448" cy="154366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Warto okrasić ten slajd jakąś ładną, pasującą grafiką</a:t>
            </a:r>
          </a:p>
        </p:txBody>
      </p:sp>
    </p:spTree>
    <p:extLst>
      <p:ext uri="{BB962C8B-B14F-4D97-AF65-F5344CB8AC3E}">
        <p14:creationId xmlns:p14="http://schemas.microsoft.com/office/powerpoint/2010/main" val="3383612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28704-20EE-131F-C9A5-3C36CF4CDB4B}"/>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9C68B9B1-80F7-16A0-2199-CC3ED274EF59}"/>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sp>
        <p:nvSpPr>
          <p:cNvPr id="45" name="pole tekstowe 180">
            <a:extLst>
              <a:ext uri="{FF2B5EF4-FFF2-40B4-BE49-F238E27FC236}">
                <a16:creationId xmlns:a16="http://schemas.microsoft.com/office/drawing/2014/main" id="{2BE1FC24-32CC-1BB0-1817-3503B4AAB826}"/>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67" name="pole tekstowe 180">
            <a:extLst>
              <a:ext uri="{FF2B5EF4-FFF2-40B4-BE49-F238E27FC236}">
                <a16:creationId xmlns:a16="http://schemas.microsoft.com/office/drawing/2014/main" id="{0678AF52-2016-445F-7171-D25983048230}"/>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14" name="Sześciokąt 26">
            <a:extLst>
              <a:ext uri="{FF2B5EF4-FFF2-40B4-BE49-F238E27FC236}">
                <a16:creationId xmlns:a16="http://schemas.microsoft.com/office/drawing/2014/main" id="{ABEC454C-B5AD-41B6-2F30-029FFFE9DBA9}"/>
              </a:ext>
            </a:extLst>
          </p:cNvPr>
          <p:cNvSpPr/>
          <p:nvPr/>
        </p:nvSpPr>
        <p:spPr>
          <a:xfrm>
            <a:off x="5816714" y="3172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Consideration</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18" name="Sześciokąt 26">
            <a:extLst>
              <a:ext uri="{FF2B5EF4-FFF2-40B4-BE49-F238E27FC236}">
                <a16:creationId xmlns:a16="http://schemas.microsoft.com/office/drawing/2014/main" id="{0DF83188-4C0E-17AA-D7EF-DC539943D478}"/>
              </a:ext>
            </a:extLst>
          </p:cNvPr>
          <p:cNvSpPr/>
          <p:nvPr/>
        </p:nvSpPr>
        <p:spPr>
          <a:xfrm>
            <a:off x="6613913" y="2746714"/>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Awareness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2" name="Sześciokąt 26">
            <a:extLst>
              <a:ext uri="{FF2B5EF4-FFF2-40B4-BE49-F238E27FC236}">
                <a16:creationId xmlns:a16="http://schemas.microsoft.com/office/drawing/2014/main" id="{EA9A078C-A457-40B3-A2E6-5CDA67BF9D31}"/>
              </a:ext>
            </a:extLst>
          </p:cNvPr>
          <p:cNvSpPr/>
          <p:nvPr/>
        </p:nvSpPr>
        <p:spPr>
          <a:xfrm>
            <a:off x="7411111" y="3206358"/>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err="1">
                <a:ln>
                  <a:noFill/>
                </a:ln>
                <a:solidFill>
                  <a:schemeClr val="bg1"/>
                </a:solidFill>
                <a:effectLst/>
                <a:uLnTx/>
                <a:uFillTx/>
                <a:latin typeface="Arial"/>
                <a:ea typeface="+mn-ea"/>
                <a:cs typeface="+mn-cs"/>
                <a:sym typeface="Arial"/>
              </a:rPr>
              <a:t>Preference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3" name="Sześciokąt 26">
            <a:extLst>
              <a:ext uri="{FF2B5EF4-FFF2-40B4-BE49-F238E27FC236}">
                <a16:creationId xmlns:a16="http://schemas.microsoft.com/office/drawing/2014/main" id="{70E38F12-7C11-5AF0-ADBA-CF68E853F3D7}"/>
              </a:ext>
            </a:extLst>
          </p:cNvPr>
          <p:cNvSpPr/>
          <p:nvPr/>
        </p:nvSpPr>
        <p:spPr>
          <a:xfrm>
            <a:off x="6605000" y="363941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linking</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26" name="Sześciokąt 26">
            <a:extLst>
              <a:ext uri="{FF2B5EF4-FFF2-40B4-BE49-F238E27FC236}">
                <a16:creationId xmlns:a16="http://schemas.microsoft.com/office/drawing/2014/main" id="{4AB7B27A-8786-31A0-0C29-4795A65100DE}"/>
              </a:ext>
            </a:extLst>
          </p:cNvPr>
          <p:cNvSpPr/>
          <p:nvPr/>
        </p:nvSpPr>
        <p:spPr>
          <a:xfrm>
            <a:off x="5776416" y="4076165"/>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Credibility</a:t>
            </a:r>
            <a:r>
              <a:rPr lang="pl-PL" sz="1100" kern="0" dirty="0">
                <a:solidFill>
                  <a:schemeClr val="bg1"/>
                </a:solidFill>
                <a:latin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chemeClr val="bg1"/>
                </a:solidFill>
                <a:effectLst/>
                <a:uLnTx/>
                <a:uFillTx/>
                <a:latin typeface="Arial"/>
                <a:ea typeface="+mn-ea"/>
                <a:cs typeface="+mn-cs"/>
                <a:sym typeface="Arial"/>
              </a:rPr>
              <a:t>Trust</a:t>
            </a:r>
          </a:p>
        </p:txBody>
      </p:sp>
      <p:sp>
        <p:nvSpPr>
          <p:cNvPr id="27" name="Sześciokąt 26">
            <a:extLst>
              <a:ext uri="{FF2B5EF4-FFF2-40B4-BE49-F238E27FC236}">
                <a16:creationId xmlns:a16="http://schemas.microsoft.com/office/drawing/2014/main" id="{7F770E24-0E38-C026-31BC-15738A15C5CB}"/>
              </a:ext>
            </a:extLst>
          </p:cNvPr>
          <p:cNvSpPr/>
          <p:nvPr/>
        </p:nvSpPr>
        <p:spPr>
          <a:xfrm>
            <a:off x="7423394" y="4092963"/>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a:solidFill>
                  <a:schemeClr val="bg1"/>
                </a:solidFill>
                <a:latin typeface="Arial"/>
                <a:sym typeface="Arial"/>
              </a:rPr>
              <a:t>Brand </a:t>
            </a:r>
            <a:r>
              <a:rPr lang="pl-PL" sz="1100" kern="0" dirty="0" err="1">
                <a:solidFill>
                  <a:schemeClr val="bg1"/>
                </a:solidFill>
                <a:latin typeface="Arial"/>
                <a:sym typeface="Arial"/>
              </a:rPr>
              <a:t>Relevance</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2" name="Sześciokąt 31">
            <a:extLst>
              <a:ext uri="{FF2B5EF4-FFF2-40B4-BE49-F238E27FC236}">
                <a16:creationId xmlns:a16="http://schemas.microsoft.com/office/drawing/2014/main" id="{AA81AB70-2606-F2B8-7C3D-FF93E4D5664C}"/>
              </a:ext>
            </a:extLst>
          </p:cNvPr>
          <p:cNvSpPr/>
          <p:nvPr/>
        </p:nvSpPr>
        <p:spPr>
          <a:xfrm>
            <a:off x="6615832" y="4528766"/>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Purchase</a:t>
            </a:r>
            <a:r>
              <a:rPr lang="pl-PL" sz="1100" kern="0" dirty="0">
                <a:solidFill>
                  <a:schemeClr val="bg1"/>
                </a:solidFill>
                <a:latin typeface="Arial"/>
                <a:sym typeface="Arial"/>
              </a:rPr>
              <a:t> </a:t>
            </a:r>
            <a:r>
              <a:rPr lang="pl-PL" sz="1100" kern="0" dirty="0" err="1">
                <a:solidFill>
                  <a:schemeClr val="bg1"/>
                </a:solidFill>
                <a:latin typeface="Arial"/>
                <a:sym typeface="Arial"/>
              </a:rPr>
              <a:t>intent</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36" name="Sześciokąt 35">
            <a:extLst>
              <a:ext uri="{FF2B5EF4-FFF2-40B4-BE49-F238E27FC236}">
                <a16:creationId xmlns:a16="http://schemas.microsoft.com/office/drawing/2014/main" id="{CFB56E6F-69C8-5C24-ACC4-F4DE52045DE5}"/>
              </a:ext>
            </a:extLst>
          </p:cNvPr>
          <p:cNvSpPr/>
          <p:nvPr/>
        </p:nvSpPr>
        <p:spPr>
          <a:xfrm>
            <a:off x="7424960" y="4996380"/>
            <a:ext cx="991925" cy="855373"/>
          </a:xfrm>
          <a:prstGeom prst="hexagon">
            <a:avLst/>
          </a:prstGeom>
          <a:solidFill>
            <a:srgbClr val="4D4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100" kern="0" dirty="0" err="1">
                <a:solidFill>
                  <a:schemeClr val="bg1"/>
                </a:solidFill>
                <a:latin typeface="Arial"/>
                <a:sym typeface="Arial"/>
              </a:rPr>
              <a:t>Specific</a:t>
            </a:r>
            <a:r>
              <a:rPr lang="pl-PL" sz="1100" kern="0" dirty="0">
                <a:solidFill>
                  <a:schemeClr val="bg1"/>
                </a:solidFill>
                <a:latin typeface="Arial"/>
                <a:sym typeface="Arial"/>
              </a:rPr>
              <a:t> </a:t>
            </a:r>
            <a:r>
              <a:rPr lang="pl-PL" sz="1100" kern="0" dirty="0" err="1">
                <a:solidFill>
                  <a:schemeClr val="bg1"/>
                </a:solidFill>
                <a:latin typeface="Arial"/>
                <a:sym typeface="Arial"/>
              </a:rPr>
              <a:t>associations</a:t>
            </a:r>
            <a:r>
              <a:rPr lang="pl-PL" sz="1100" kern="0" dirty="0">
                <a:solidFill>
                  <a:schemeClr val="bg1"/>
                </a:solidFill>
                <a:latin typeface="Arial"/>
                <a:sym typeface="Arial"/>
              </a:rPr>
              <a:t>/ </a:t>
            </a:r>
            <a:r>
              <a:rPr lang="pl-PL" sz="1100" kern="0" dirty="0" err="1">
                <a:solidFill>
                  <a:schemeClr val="bg1"/>
                </a:solidFill>
                <a:latin typeface="Arial"/>
                <a:sym typeface="Arial"/>
              </a:rPr>
              <a:t>attributes</a:t>
            </a:r>
            <a:endParaRPr kumimoji="0" lang="pl-PL" sz="1100" b="0" i="0" u="none" strike="noStrike" kern="0" cap="none" spc="0" normalizeH="0" baseline="0" noProof="0" dirty="0">
              <a:ln>
                <a:noFill/>
              </a:ln>
              <a:solidFill>
                <a:schemeClr val="bg1"/>
              </a:solidFill>
              <a:effectLst/>
              <a:uLnTx/>
              <a:uFillTx/>
              <a:latin typeface="Arial"/>
              <a:ea typeface="+mn-ea"/>
              <a:cs typeface="+mn-cs"/>
              <a:sym typeface="Arial"/>
            </a:endParaRPr>
          </a:p>
        </p:txBody>
      </p:sp>
      <p:sp>
        <p:nvSpPr>
          <p:cNvPr id="74" name="TextBox 11">
            <a:extLst>
              <a:ext uri="{FF2B5EF4-FFF2-40B4-BE49-F238E27FC236}">
                <a16:creationId xmlns:a16="http://schemas.microsoft.com/office/drawing/2014/main" id="{8712F478-9712-14B3-3F53-D2AE47AC4E3C}"/>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160B6EC3-AC13-2DF8-D636-DB7E21148222}"/>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4D658840-9DFF-F33D-7F75-F84E2730B2B4}"/>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452F6CC5-0F40-AC07-8F60-246B34F9F763}"/>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E041D5CD-E0B4-A17F-0D2A-2EF9980E1187}"/>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D8279AB6-E190-0EB1-9162-F968E9551A43}"/>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5341FAEA-1F3F-586A-C93B-01C0D7CB0A1E}"/>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FB22D6BA-56C9-946E-0979-33BF79EE256D}"/>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Tree>
    <p:extLst>
      <p:ext uri="{BB962C8B-B14F-4D97-AF65-F5344CB8AC3E}">
        <p14:creationId xmlns:p14="http://schemas.microsoft.com/office/powerpoint/2010/main" val="1662778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199"/>
          <p:cNvSpPr txBox="1">
            <a:spLocks noGrp="1"/>
          </p:cNvSpPr>
          <p:nvPr>
            <p:ph type="body" idx="1"/>
          </p:nvPr>
        </p:nvSpPr>
        <p:spPr>
          <a:xfrm>
            <a:off x="236559" y="1329710"/>
            <a:ext cx="1865179" cy="2947321"/>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Awareness</a:t>
            </a:r>
            <a:endParaRPr lang="pl-PL" sz="1200" dirty="0"/>
          </a:p>
          <a:p>
            <a:pPr marL="0" lvl="0" indent="0" algn="l" rtl="0">
              <a:lnSpc>
                <a:spcPct val="90000"/>
              </a:lnSpc>
              <a:spcBef>
                <a:spcPts val="1000"/>
              </a:spcBef>
              <a:spcAft>
                <a:spcPts val="0"/>
              </a:spcAft>
              <a:buSzPts val="3200"/>
              <a:buNone/>
            </a:pPr>
            <a:r>
              <a:rPr lang="pl-PL" sz="1200" dirty="0"/>
              <a:t>Świadomość marki</a:t>
            </a:r>
          </a:p>
          <a:p>
            <a:pPr marL="0" lvl="0" indent="0" algn="l" rtl="0">
              <a:lnSpc>
                <a:spcPct val="90000"/>
              </a:lnSpc>
              <a:spcBef>
                <a:spcPts val="1000"/>
              </a:spcBef>
              <a:spcAft>
                <a:spcPts val="0"/>
              </a:spcAft>
              <a:buSzPts val="3200"/>
              <a:buNone/>
            </a:pPr>
            <a:endParaRPr lang="pl-PL" sz="1200" dirty="0"/>
          </a:p>
          <a:p>
            <a:pPr marL="0" lvl="0" indent="0" algn="l" rtl="0">
              <a:lnSpc>
                <a:spcPct val="90000"/>
              </a:lnSpc>
              <a:spcBef>
                <a:spcPts val="1000"/>
              </a:spcBef>
              <a:spcAft>
                <a:spcPts val="0"/>
              </a:spcAft>
              <a:buSzPts val="3200"/>
              <a:buNone/>
            </a:pPr>
            <a:endParaRPr lang="pl-PL" sz="1200" dirty="0"/>
          </a:p>
          <a:p>
            <a:pPr marL="0" lvl="0" indent="0" algn="l" rtl="0">
              <a:lnSpc>
                <a:spcPct val="90000"/>
              </a:lnSpc>
              <a:spcBef>
                <a:spcPts val="1000"/>
              </a:spcBef>
              <a:spcAft>
                <a:spcPts val="0"/>
              </a:spcAft>
              <a:buSzPts val="3200"/>
              <a:buNone/>
            </a:pPr>
            <a:r>
              <a:rPr lang="pl-PL" sz="1200" dirty="0"/>
              <a:t>Stopień w jakim konsumenci są w stanie rozpoznać lub przypomnieć sobie markę oraz powiązać ją z określonym produktem, usługą lub kategorią.</a:t>
            </a:r>
          </a:p>
        </p:txBody>
      </p:sp>
      <p:cxnSp>
        <p:nvCxnSpPr>
          <p:cNvPr id="1298" name="Google Shape;1298;p199"/>
          <p:cNvCxnSpPr/>
          <p:nvPr/>
        </p:nvCxnSpPr>
        <p:spPr>
          <a:xfrm>
            <a:off x="2369715" y="868925"/>
            <a:ext cx="0" cy="5575800"/>
          </a:xfrm>
          <a:prstGeom prst="straightConnector1">
            <a:avLst/>
          </a:prstGeom>
          <a:noFill/>
          <a:ln w="9525" cap="flat" cmpd="sng">
            <a:solidFill>
              <a:schemeClr val="dk2"/>
            </a:solidFill>
            <a:prstDash val="solid"/>
            <a:round/>
            <a:headEnd type="none" w="sm" len="sm"/>
            <a:tailEnd type="none" w="sm" len="sm"/>
          </a:ln>
        </p:spPr>
      </p:cxnSp>
      <p:sp>
        <p:nvSpPr>
          <p:cNvPr id="1299" name="Google Shape;1299;p199"/>
          <p:cNvSpPr txBox="1">
            <a:spLocks noGrp="1"/>
          </p:cNvSpPr>
          <p:nvPr>
            <p:ph type="body" idx="1"/>
          </p:nvPr>
        </p:nvSpPr>
        <p:spPr>
          <a:xfrm>
            <a:off x="2405647" y="1305398"/>
            <a:ext cx="3810948" cy="5575800"/>
          </a:xfrm>
          <a:prstGeom prst="rect">
            <a:avLst/>
          </a:prstGeom>
          <a:noFill/>
          <a:ln>
            <a:noFill/>
          </a:ln>
        </p:spPr>
        <p:txBody>
          <a:bodyPr spcFirstLastPara="1" wrap="square" lIns="0" tIns="0" rIns="0" bIns="0" anchor="t" anchorCtr="0">
            <a:noAutofit/>
          </a:bodyPr>
          <a:lstStyle/>
          <a:p>
            <a:pPr marL="0" indent="0">
              <a:lnSpc>
                <a:spcPct val="100000"/>
              </a:lnSpc>
              <a:spcBef>
                <a:spcPts val="0"/>
              </a:spcBef>
              <a:buSzPts val="1050"/>
            </a:pPr>
            <a:r>
              <a:rPr lang="pl-PL" sz="1200" dirty="0"/>
              <a:t>Mierzona jest jako % respondentów, który zna/ kojarzy daną markę</a:t>
            </a:r>
          </a:p>
          <a:p>
            <a:r>
              <a:rPr lang="pl-PL" sz="1200" dirty="0"/>
              <a:t> Istnieje kilka rodzajów pomiarów:</a:t>
            </a:r>
          </a:p>
          <a:p>
            <a:pPr marL="285750" indent="-285750">
              <a:buFontTx/>
              <a:buChar char="-"/>
            </a:pPr>
            <a:r>
              <a:rPr lang="pl-PL" sz="1200" dirty="0"/>
              <a:t>Top of mind: pierwsza marka wymieniona przez respondenta (bez wspomagania)</a:t>
            </a:r>
          </a:p>
          <a:p>
            <a:pPr marL="285750" indent="-285750">
              <a:buFontTx/>
              <a:buChar char="-"/>
            </a:pPr>
            <a:r>
              <a:rPr lang="pl-PL" sz="1200" dirty="0"/>
              <a:t>Spontaniczna: grupa marek wymieniona samodzielnie przez respondenta (bez wspomagania)</a:t>
            </a:r>
          </a:p>
          <a:p>
            <a:pPr marL="285750" indent="-285750">
              <a:buFontTx/>
              <a:buChar char="-"/>
            </a:pPr>
            <a:r>
              <a:rPr lang="pl-PL" sz="1200" dirty="0"/>
              <a:t>Wspomagana: to grupa marek, które respondent zna i rozpoznaje na podstawie listy. Jest wyrazem raczej słabszej więzi konsumenta z marka</a:t>
            </a:r>
            <a:endParaRPr sz="1200" b="0" i="0" u="none" strike="noStrike" cap="none" dirty="0">
              <a:solidFill>
                <a:srgbClr val="000000"/>
              </a:solidFill>
            </a:endParaRPr>
          </a:p>
        </p:txBody>
      </p:sp>
      <p:cxnSp>
        <p:nvCxnSpPr>
          <p:cNvPr id="1300" name="Google Shape;1300;p19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3" name="Google Shape;1303;p19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304" name="Google Shape;1304;p199"/>
          <p:cNvSpPr txBox="1">
            <a:spLocks noGrp="1"/>
          </p:cNvSpPr>
          <p:nvPr>
            <p:ph type="body" idx="1"/>
          </p:nvPr>
        </p:nvSpPr>
        <p:spPr>
          <a:xfrm>
            <a:off x="9050570" y="1313599"/>
            <a:ext cx="2957323" cy="2115401"/>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Świadomość marki wskazuje, jak dobrze znana jest marka wśród potencjalnych i obecnych klientów oraz jak silnie jest zakorzeniona w ich świadomości.</a:t>
            </a:r>
          </a:p>
          <a:p>
            <a:pPr marL="0" lvl="0" indent="0" algn="l" rtl="0">
              <a:lnSpc>
                <a:spcPct val="90000"/>
              </a:lnSpc>
              <a:spcBef>
                <a:spcPts val="1000"/>
              </a:spcBef>
              <a:spcAft>
                <a:spcPts val="0"/>
              </a:spcAft>
              <a:buSzPts val="3200"/>
              <a:buNone/>
            </a:pPr>
            <a:r>
              <a:rPr lang="pl-PL" sz="1200" dirty="0"/>
              <a:t>Marki z silnym brand awareness są często pierwszym wyborem konsumentów, przekładając się na preferencje danej marki oraz tym samym potencjał biznesowy</a:t>
            </a:r>
            <a:r>
              <a:rPr lang="pl-PL" sz="1050" dirty="0"/>
              <a:t>.</a:t>
            </a:r>
          </a:p>
        </p:txBody>
      </p:sp>
      <p:sp>
        <p:nvSpPr>
          <p:cNvPr id="1309" name="Google Shape;1309;p199"/>
          <p:cNvSpPr txBox="1"/>
          <p:nvPr/>
        </p:nvSpPr>
        <p:spPr>
          <a:xfrm>
            <a:off x="6320252" y="3181307"/>
            <a:ext cx="2254404" cy="917989"/>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3">
            <a:extLst>
              <a:ext uri="{FF2B5EF4-FFF2-40B4-BE49-F238E27FC236}">
                <a16:creationId xmlns:a16="http://schemas.microsoft.com/office/drawing/2014/main" id="{24BAB742-32D6-3CC3-FD58-67285B9B8BB7}"/>
              </a:ext>
            </a:extLst>
          </p:cNvPr>
          <p:cNvSpPr txBox="1"/>
          <p:nvPr/>
        </p:nvSpPr>
        <p:spPr>
          <a:xfrm>
            <a:off x="2360584" y="3985671"/>
            <a:ext cx="382568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200" b="1" i="0" u="none" strike="noStrike" kern="0" cap="none" spc="0" normalizeH="0" baseline="0" noProof="0" dirty="0">
                <a:ln>
                  <a:noFill/>
                </a:ln>
                <a:solidFill>
                  <a:srgbClr val="000000"/>
                </a:solidFill>
                <a:effectLst/>
                <a:uLnTx/>
                <a:uFillTx/>
                <a:latin typeface="Arial"/>
                <a:ea typeface="+mn-ea"/>
                <a:cs typeface="Arial"/>
                <a:sym typeface="Arial"/>
              </a:rPr>
              <a:t>Brand awareness</a:t>
            </a: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 w kontekście </a:t>
            </a:r>
            <a:r>
              <a:rPr kumimoji="0" lang="pl-PL" sz="1200" b="1" i="0" u="none" strike="noStrike" kern="0" cap="none" spc="0" normalizeH="0" baseline="0" noProof="0" dirty="0">
                <a:ln>
                  <a:noFill/>
                </a:ln>
                <a:solidFill>
                  <a:srgbClr val="000000"/>
                </a:solidFill>
                <a:effectLst/>
                <a:uLnTx/>
                <a:uFillTx/>
                <a:latin typeface="Arial"/>
                <a:ea typeface="+mn-ea"/>
                <a:cs typeface="Arial"/>
                <a:sym typeface="Arial"/>
              </a:rPr>
              <a:t>Category Entry Points (CEP)</a:t>
            </a: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 Byrona Sharpa odnosi się do stopnia, w jakim konsumenci potrafią przypomnieć sobie markę w kluczowych momentach decyzji zakupowej. Oznacza to, że marka jest obecna w świadomości konsumenta w różnych sytuacjach, miejscach i nastrojach, w których pojawia się potrzeba zakupu (np. „gdy jestem spragniony”, „gdy robię zakupy na imprezę”). Wysoka świadomość marki w odpowiednich CEP zwiększa prawdopodobieństwo jej wyboru przez konsumenta w danej kategorii produktów.</a:t>
            </a:r>
            <a:endParaRPr kumimoji="0" lang="en-US" sz="12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Google Shape;1302;p199">
            <a:extLst>
              <a:ext uri="{FF2B5EF4-FFF2-40B4-BE49-F238E27FC236}">
                <a16:creationId xmlns:a16="http://schemas.microsoft.com/office/drawing/2014/main" id="{48E65B12-CDF1-F642-6110-A3E6D6C9BFBD}"/>
              </a:ext>
            </a:extLst>
          </p:cNvPr>
          <p:cNvSpPr txBox="1">
            <a:spLocks/>
          </p:cNvSpPr>
          <p:nvPr/>
        </p:nvSpPr>
        <p:spPr>
          <a:xfrm>
            <a:off x="6313125" y="1230702"/>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6" name="Google Shape;1350;p199">
            <a:extLst>
              <a:ext uri="{FF2B5EF4-FFF2-40B4-BE49-F238E27FC236}">
                <a16:creationId xmlns:a16="http://schemas.microsoft.com/office/drawing/2014/main" id="{CA94D72C-BA55-2CEE-E296-80A24168A846}"/>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7;p7">
            <a:extLst>
              <a:ext uri="{FF2B5EF4-FFF2-40B4-BE49-F238E27FC236}">
                <a16:creationId xmlns:a16="http://schemas.microsoft.com/office/drawing/2014/main" id="{303D43F3-F34D-B1F6-9AF2-999C9D7A0E71}"/>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4CD85D18-D27F-D1DC-E131-AF8CB1A5D3DF}"/>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8881A4D2-9F26-A0C9-AFC8-930C9C1C6693}"/>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84625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199"/>
          <p:cNvSpPr txBox="1">
            <a:spLocks noGrp="1"/>
          </p:cNvSpPr>
          <p:nvPr>
            <p:ph type="body" idx="1"/>
          </p:nvPr>
        </p:nvSpPr>
        <p:spPr>
          <a:xfrm>
            <a:off x="159625" y="3369119"/>
            <a:ext cx="2841300"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err="1"/>
              <a:t>Preference</a:t>
            </a:r>
            <a:endParaRPr lang="pl-PL" sz="1200" b="1" dirty="0"/>
          </a:p>
          <a:p>
            <a:pPr marL="0" lvl="0" indent="0" algn="l" rtl="0">
              <a:lnSpc>
                <a:spcPct val="90000"/>
              </a:lnSpc>
              <a:spcBef>
                <a:spcPts val="1000"/>
              </a:spcBef>
              <a:spcAft>
                <a:spcPts val="0"/>
              </a:spcAft>
              <a:buSzPts val="3200"/>
              <a:buNone/>
            </a:pPr>
            <a:r>
              <a:rPr lang="pl-PL" sz="1200" dirty="0"/>
              <a:t>Preferencja danej marki</a:t>
            </a:r>
          </a:p>
          <a:p>
            <a:pPr marL="0" lvl="0" indent="0" algn="l" rtl="0">
              <a:lnSpc>
                <a:spcPct val="90000"/>
              </a:lnSpc>
              <a:spcBef>
                <a:spcPts val="1000"/>
              </a:spcBef>
              <a:spcAft>
                <a:spcPts val="0"/>
              </a:spcAft>
              <a:buSzPts val="3200"/>
              <a:buNone/>
            </a:pPr>
            <a:r>
              <a:rPr lang="pl-PL" sz="1200" dirty="0"/>
              <a:t>Odsetek respondentów, którzy preferują/ określają naszą markę jako pierwszy wybór. </a:t>
            </a:r>
          </a:p>
          <a:p>
            <a:pPr marL="0" lvl="0" indent="0" algn="l" rtl="0">
              <a:lnSpc>
                <a:spcPct val="90000"/>
              </a:lnSpc>
              <a:spcBef>
                <a:spcPts val="1000"/>
              </a:spcBef>
              <a:spcAft>
                <a:spcPts val="0"/>
              </a:spcAft>
              <a:buSzPts val="3200"/>
              <a:buNone/>
            </a:pPr>
            <a:endParaRPr lang="pl-PL" dirty="0"/>
          </a:p>
        </p:txBody>
      </p:sp>
      <p:cxnSp>
        <p:nvCxnSpPr>
          <p:cNvPr id="1298" name="Google Shape;1298;p199"/>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299" name="Google Shape;1299;p199"/>
          <p:cNvSpPr txBox="1">
            <a:spLocks noGrp="1"/>
          </p:cNvSpPr>
          <p:nvPr>
            <p:ph type="body" idx="1"/>
          </p:nvPr>
        </p:nvSpPr>
        <p:spPr>
          <a:xfrm>
            <a:off x="3309335" y="3468415"/>
            <a:ext cx="2826075" cy="108574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50" b="0" i="0" u="none" strike="noStrike" kern="1200" cap="none" spc="0" normalizeH="0" baseline="0" noProof="0" dirty="0">
                <a:ln>
                  <a:noFill/>
                </a:ln>
                <a:solidFill>
                  <a:schemeClr val="tx1"/>
                </a:solidFill>
                <a:effectLst/>
                <a:uLnTx/>
                <a:uFillTx/>
                <a:latin typeface="+mn-lt"/>
                <a:ea typeface="+mn-ea"/>
                <a:cs typeface="+mn-cs"/>
              </a:rPr>
              <a:t>Odsetek respondentów, którzy preferują/ wybierają naszą markę spośród innych</a:t>
            </a:r>
            <a:r>
              <a:rPr lang="pl-PL" sz="1050" kern="120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05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50" b="0" i="0" u="none" strike="noStrike" kern="1200" cap="none" spc="0" normalizeH="0" baseline="0" noProof="0" dirty="0">
                <a:ln>
                  <a:noFill/>
                </a:ln>
                <a:solidFill>
                  <a:schemeClr val="tx1"/>
                </a:solidFill>
                <a:effectLst/>
                <a:uLnTx/>
                <a:uFillTx/>
                <a:latin typeface="+mn-lt"/>
                <a:ea typeface="+mn-ea"/>
                <a:cs typeface="+mn-cs"/>
              </a:rPr>
              <a:t>Uwaga: nie oz</a:t>
            </a:r>
            <a:r>
              <a:rPr lang="pl-PL" sz="1050" kern="1200" dirty="0">
                <a:solidFill>
                  <a:schemeClr val="tx1"/>
                </a:solidFill>
                <a:latin typeface="+mn-lt"/>
                <a:ea typeface="+mn-ea"/>
                <a:cs typeface="+mn-cs"/>
              </a:rPr>
              <a:t>nacza to że chcą nas od razu zakupić w odróżnieniu do purchase intent;</a:t>
            </a:r>
            <a:endParaRPr kumimoji="0" lang="pl-PL" sz="105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rtl="0">
              <a:lnSpc>
                <a:spcPct val="100000"/>
              </a:lnSpc>
              <a:spcBef>
                <a:spcPts val="0"/>
              </a:spcBef>
              <a:spcAft>
                <a:spcPts val="0"/>
              </a:spcAft>
              <a:buClr>
                <a:schemeClr val="dk1"/>
              </a:buClr>
              <a:buSzPts val="1050"/>
              <a:buFont typeface="Arial"/>
              <a:buNone/>
            </a:pPr>
            <a:r>
              <a:rPr lang="pl-PL" sz="1050" dirty="0"/>
              <a:t>.</a:t>
            </a:r>
            <a:endParaRPr dirty="0"/>
          </a:p>
          <a:p>
            <a:pPr marL="0" marR="0" lvl="0" indent="0" algn="l" rtl="0">
              <a:lnSpc>
                <a:spcPct val="100000"/>
              </a:lnSpc>
              <a:spcBef>
                <a:spcPts val="0"/>
              </a:spcBef>
              <a:spcAft>
                <a:spcPts val="0"/>
              </a:spcAft>
              <a:buClr>
                <a:schemeClr val="dk1"/>
              </a:buClr>
              <a:buSzPts val="1200"/>
              <a:buFont typeface="Arial"/>
              <a:buNone/>
            </a:pPr>
            <a:endParaRPr sz="1200" dirty="0"/>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rgbClr val="000000"/>
              </a:solidFill>
            </a:endParaRPr>
          </a:p>
        </p:txBody>
      </p:sp>
      <p:cxnSp>
        <p:nvCxnSpPr>
          <p:cNvPr id="1300" name="Google Shape;1300;p19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3" name="Google Shape;1303;p19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304" name="Google Shape;1304;p199"/>
          <p:cNvSpPr txBox="1">
            <a:spLocks noGrp="1"/>
          </p:cNvSpPr>
          <p:nvPr>
            <p:ph type="body" idx="1"/>
          </p:nvPr>
        </p:nvSpPr>
        <p:spPr>
          <a:xfrm>
            <a:off x="9050570" y="3564272"/>
            <a:ext cx="2957323" cy="796857"/>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dirty="0"/>
              <a:t>Pokazuje potencjał sprzedażowy danej marki w ramach kategorii vs konkurencja oraz tym samym siłę marki/jej atrybutów;</a:t>
            </a:r>
            <a:endParaRPr dirty="0"/>
          </a:p>
        </p:txBody>
      </p:sp>
      <p:cxnSp>
        <p:nvCxnSpPr>
          <p:cNvPr id="1306" name="Google Shape;1306;p199"/>
          <p:cNvCxnSpPr/>
          <p:nvPr/>
        </p:nvCxnSpPr>
        <p:spPr>
          <a:xfrm rot="10800000">
            <a:off x="0" y="3286069"/>
            <a:ext cx="11875189" cy="0"/>
          </a:xfrm>
          <a:prstGeom prst="straightConnector1">
            <a:avLst/>
          </a:prstGeom>
          <a:noFill/>
          <a:ln w="9525" cap="flat" cmpd="sng">
            <a:solidFill>
              <a:schemeClr val="dk2"/>
            </a:solidFill>
            <a:prstDash val="solid"/>
            <a:round/>
            <a:headEnd type="none" w="sm" len="sm"/>
            <a:tailEnd type="none" w="sm" len="sm"/>
          </a:ln>
        </p:spPr>
      </p:cxnSp>
      <p:sp>
        <p:nvSpPr>
          <p:cNvPr id="1311" name="Google Shape;1311;p199"/>
          <p:cNvSpPr txBox="1"/>
          <p:nvPr/>
        </p:nvSpPr>
        <p:spPr>
          <a:xfrm>
            <a:off x="177701" y="4941211"/>
            <a:ext cx="2841300" cy="49891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1" i="0" u="none" strike="noStrike" kern="0" cap="none" spc="0" normalizeH="0" baseline="0" noProof="0" dirty="0">
                <a:ln>
                  <a:noFill/>
                </a:ln>
                <a:solidFill>
                  <a:srgbClr val="000000"/>
                </a:solidFill>
                <a:effectLst/>
                <a:uLnTx/>
                <a:uFillTx/>
                <a:latin typeface="Arial"/>
                <a:ea typeface="Arial"/>
                <a:cs typeface="Arial"/>
                <a:sym typeface="Arial"/>
              </a:rPr>
              <a:t>Brand </a:t>
            </a: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Liking</a:t>
            </a:r>
            <a:endParaRPr kumimoji="0" lang="pl-PL" sz="12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lang="pl-PL" sz="1200" b="1" kern="0" dirty="0">
              <a:solidFill>
                <a:srgbClr val="000000"/>
              </a:solidFill>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i="0" u="none" strike="noStrike" kern="0" cap="none" spc="0" normalizeH="0" baseline="0" noProof="0" dirty="0">
                <a:ln>
                  <a:noFill/>
                </a:ln>
                <a:solidFill>
                  <a:srgbClr val="000000"/>
                </a:solidFill>
                <a:effectLst/>
                <a:uLnTx/>
                <a:uFillTx/>
                <a:latin typeface="Arial"/>
                <a:ea typeface="+mn-ea"/>
                <a:cs typeface="Arial"/>
                <a:sym typeface="Arial"/>
              </a:rPr>
              <a:t>„Lubienie” marki</a:t>
            </a:r>
            <a:endParaRPr kumimoji="0" sz="1400" i="0" u="none" strike="noStrike" kern="0" cap="none" spc="0" normalizeH="0" baseline="0" noProof="0" dirty="0">
              <a:ln>
                <a:noFill/>
              </a:ln>
              <a:solidFill>
                <a:srgbClr val="000000"/>
              </a:solidFill>
              <a:effectLst/>
              <a:uLnTx/>
              <a:uFillTx/>
              <a:latin typeface="Arial"/>
              <a:ea typeface="+mn-ea"/>
              <a:cs typeface="Arial"/>
              <a:sym typeface="Arial"/>
            </a:endParaRPr>
          </a:p>
        </p:txBody>
      </p:sp>
      <p:cxnSp>
        <p:nvCxnSpPr>
          <p:cNvPr id="1312" name="Google Shape;1312;p199"/>
          <p:cNvCxnSpPr/>
          <p:nvPr/>
        </p:nvCxnSpPr>
        <p:spPr>
          <a:xfrm rot="10800000">
            <a:off x="17501" y="4611512"/>
            <a:ext cx="11875189" cy="0"/>
          </a:xfrm>
          <a:prstGeom prst="straightConnector1">
            <a:avLst/>
          </a:prstGeom>
          <a:noFill/>
          <a:ln w="9525" cap="flat" cmpd="sng">
            <a:solidFill>
              <a:schemeClr val="dk2"/>
            </a:solidFill>
            <a:prstDash val="solid"/>
            <a:round/>
            <a:headEnd type="none" w="sm" len="sm"/>
            <a:tailEnd type="none" w="sm" len="sm"/>
          </a:ln>
        </p:spPr>
      </p:cxnSp>
      <p:sp>
        <p:nvSpPr>
          <p:cNvPr id="1314" name="Google Shape;1314;p199"/>
          <p:cNvSpPr txBox="1"/>
          <p:nvPr/>
        </p:nvSpPr>
        <p:spPr>
          <a:xfrm>
            <a:off x="3293065" y="4728664"/>
            <a:ext cx="2824383" cy="1570729"/>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prstClr val="black"/>
                </a:solidFill>
                <a:effectLst/>
                <a:uLnTx/>
                <a:uFillTx/>
                <a:latin typeface="Arial"/>
                <a:ea typeface="+mn-ea"/>
                <a:cs typeface="Arial"/>
                <a:sym typeface="Arial"/>
              </a:rPr>
              <a:t>Określa (pozytywne) odczucia odbiorcy względem marki X. Wskaźnik uniwersalny, mierzalny dla każdej marki: niezależnie od jej pozycjonowania, modelu zakupu, czy produktu/usługi.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100" b="1" i="0" u="none" strike="noStrike" kern="1200" cap="none" spc="0" normalizeH="0" baseline="0" noProof="0" dirty="0">
                <a:ln>
                  <a:noFill/>
                </a:ln>
                <a:solidFill>
                  <a:prstClr val="black"/>
                </a:solidFill>
                <a:effectLst/>
                <a:uLnTx/>
                <a:uFillTx/>
                <a:latin typeface="Arial"/>
                <a:ea typeface="+mn-ea"/>
                <a:cs typeface="Arial"/>
                <a:sym typeface="Arial"/>
              </a:rPr>
              <a:t>Ważne</a:t>
            </a:r>
            <a:r>
              <a:rPr kumimoji="0" lang="pl-PL" sz="1100" b="0" i="0" u="none" strike="noStrike" kern="1200" cap="none" spc="0" normalizeH="0" baseline="0" noProof="0" dirty="0">
                <a:ln>
                  <a:noFill/>
                </a:ln>
                <a:solidFill>
                  <a:prstClr val="black"/>
                </a:solidFill>
                <a:effectLst/>
                <a:uLnTx/>
                <a:uFillTx/>
                <a:latin typeface="Arial"/>
                <a:ea typeface="+mn-ea"/>
                <a:cs typeface="Arial"/>
                <a:sym typeface="Arial"/>
              </a:rPr>
              <a:t>: nie ma potwierdzenia, że „lubialność” marki wpływa bezpośrednio na zakup jej usług (np. kategorie o niskim zaangażowaniu, dobra luksusowe).  Dodatkowo, przy badaniu tego wskaźnika na wyniki może wpływać pozycja marki na rynku.</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5" name="Google Shape;1315;p199"/>
          <p:cNvSpPr txBox="1"/>
          <p:nvPr/>
        </p:nvSpPr>
        <p:spPr>
          <a:xfrm>
            <a:off x="9068532" y="4668871"/>
            <a:ext cx="2921397" cy="198415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indent="0" defTabSz="914400" eaLnBrk="1" fontAlgn="auto" latinLnBrk="0" hangingPunct="1">
              <a:buClrTx/>
              <a:buSzTx/>
              <a:buFontTx/>
              <a:buNone/>
              <a:tabLst/>
              <a:defRPr kumimoji="0" sz="2400" kern="1200" spc="0" normalizeH="0" baseline="0">
                <a:ln>
                  <a:noFill/>
                </a:ln>
                <a:solidFill>
                  <a:prstClr val="black"/>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Arial"/>
                <a:ea typeface="+mn-ea"/>
                <a:cs typeface="+mn-cs"/>
                <a:sym typeface="Arial"/>
              </a:rPr>
              <a:t>Wskaźnik przydatny w weryfikacji potencjału dla marki, sprawdzenia jej atrakcyjności wśród odbiorców. Negatywny odbiór marki przez konsumentów może być sygnałem dla marki do weryfikacji strategii, strategii komunikacji, bądź procesów wewnętrznych. </a:t>
            </a:r>
          </a:p>
        </p:txBody>
      </p:sp>
      <p:sp>
        <p:nvSpPr>
          <p:cNvPr id="10" name="Google Shape;1311;p199"/>
          <p:cNvSpPr txBox="1"/>
          <p:nvPr/>
        </p:nvSpPr>
        <p:spPr>
          <a:xfrm>
            <a:off x="159625" y="1638756"/>
            <a:ext cx="2841300" cy="138818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Consideration</a:t>
            </a:r>
            <a:endParaRPr kumimoji="0" lang="pl-PL" sz="12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Rozważanie marki</a:t>
            </a:r>
            <a:endParaRPr lang="pl-PL" sz="1200" kern="0" dirty="0">
              <a:solidFill>
                <a:srgbClr val="000000"/>
              </a:solidFill>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To stopień, w jakim konsumenci są skłonni brać pod uwagę daną markę przy podejmowaniu decyzji o zakupie.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1314;p199"/>
          <p:cNvSpPr txBox="1"/>
          <p:nvPr/>
        </p:nvSpPr>
        <p:spPr>
          <a:xfrm>
            <a:off x="3267471" y="1663272"/>
            <a:ext cx="2744405" cy="1570729"/>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rgbClr val="000000"/>
                </a:solidFill>
                <a:effectLst/>
                <a:uLnTx/>
                <a:uFillTx/>
                <a:latin typeface="Arial"/>
                <a:ea typeface="+mn-ea"/>
                <a:cs typeface="Arial"/>
                <a:sym typeface="Arial"/>
              </a:rPr>
              <a:t>Mierzy się go liczbą osób, które w ramach ścieżki zakupowej rozważyłyby produkt lub usługę danej marki.</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pl-PL" sz="1100" kern="0" dirty="0">
              <a:solidFill>
                <a:srgbClr val="000000"/>
              </a:solidFill>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100" b="0" i="0" u="none" strike="noStrike" kern="0" cap="none" spc="0" normalizeH="0" baseline="0" noProof="0" dirty="0">
                <a:ln>
                  <a:noFill/>
                </a:ln>
                <a:solidFill>
                  <a:srgbClr val="000000"/>
                </a:solidFill>
                <a:effectLst/>
                <a:uLnTx/>
                <a:uFillTx/>
                <a:latin typeface="Arial"/>
                <a:ea typeface="Arial"/>
                <a:cs typeface="Arial"/>
                <a:sym typeface="Arial"/>
              </a:rPr>
              <a:t>Podawany jako udział procentowy odpowiedzi pozytywnych w całości wszystkich respondentów.</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 name="Google Shape;1315;p199"/>
          <p:cNvSpPr txBox="1"/>
          <p:nvPr/>
        </p:nvSpPr>
        <p:spPr>
          <a:xfrm>
            <a:off x="9068531" y="1340771"/>
            <a:ext cx="2921397" cy="198415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Consideration pokazuje ile osób tak naprawdę poza „znaniem” naszej marki, tak naprawdę rozważa ją w ramach ścieżki zakupowej danej kategorii bądź produktu a tym samym jej potencjał biznesowy. Niska konwersja z awareness do consideration może być wyznacznikiem iż musimy poza działaniami awarenessowymi pokazać dlaczego ktoś powinien wybrać naszą markę/zbudować jej wyróżnik; </a:t>
            </a: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Google Shape;1302;p199">
            <a:extLst>
              <a:ext uri="{FF2B5EF4-FFF2-40B4-BE49-F238E27FC236}">
                <a16:creationId xmlns:a16="http://schemas.microsoft.com/office/drawing/2014/main" id="{B9F5754D-4C31-813E-6E46-C8DEF7557B6D}"/>
              </a:ext>
            </a:extLst>
          </p:cNvPr>
          <p:cNvSpPr txBox="1">
            <a:spLocks/>
          </p:cNvSpPr>
          <p:nvPr/>
        </p:nvSpPr>
        <p:spPr>
          <a:xfrm>
            <a:off x="6342466" y="1542652"/>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5" name="Google Shape;1302;p199">
            <a:extLst>
              <a:ext uri="{FF2B5EF4-FFF2-40B4-BE49-F238E27FC236}">
                <a16:creationId xmlns:a16="http://schemas.microsoft.com/office/drawing/2014/main" id="{D3C15892-40FC-47F8-34C1-97CE778966F2}"/>
              </a:ext>
            </a:extLst>
          </p:cNvPr>
          <p:cNvSpPr txBox="1">
            <a:spLocks/>
          </p:cNvSpPr>
          <p:nvPr/>
        </p:nvSpPr>
        <p:spPr>
          <a:xfrm>
            <a:off x="6308206" y="3571931"/>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6" name="Google Shape;1302;p199">
            <a:extLst>
              <a:ext uri="{FF2B5EF4-FFF2-40B4-BE49-F238E27FC236}">
                <a16:creationId xmlns:a16="http://schemas.microsoft.com/office/drawing/2014/main" id="{D33AA1B7-FF38-5865-35E2-4695A0531674}"/>
              </a:ext>
            </a:extLst>
          </p:cNvPr>
          <p:cNvSpPr txBox="1">
            <a:spLocks/>
          </p:cNvSpPr>
          <p:nvPr/>
        </p:nvSpPr>
        <p:spPr>
          <a:xfrm>
            <a:off x="6287937" y="4620169"/>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3" name="Google Shape;1350;p199">
            <a:extLst>
              <a:ext uri="{FF2B5EF4-FFF2-40B4-BE49-F238E27FC236}">
                <a16:creationId xmlns:a16="http://schemas.microsoft.com/office/drawing/2014/main" id="{CCDFF2A9-E690-6D72-82B1-ED60CDDD915C}"/>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7;p7">
            <a:extLst>
              <a:ext uri="{FF2B5EF4-FFF2-40B4-BE49-F238E27FC236}">
                <a16:creationId xmlns:a16="http://schemas.microsoft.com/office/drawing/2014/main" id="{755AE7F3-6F32-542F-26A5-101EF44BCD08}"/>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8DC70C9E-C3EE-D922-A221-CA982463C63C}"/>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D5A27926-0B94-C8E0-CB68-51ACF8BC2847}"/>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89637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199"/>
          <p:cNvSpPr txBox="1">
            <a:spLocks noGrp="1"/>
          </p:cNvSpPr>
          <p:nvPr>
            <p:ph type="body" idx="1"/>
          </p:nvPr>
        </p:nvSpPr>
        <p:spPr>
          <a:xfrm>
            <a:off x="184736" y="1342169"/>
            <a:ext cx="2681898" cy="992012"/>
          </a:xfrm>
          <a:prstGeom prst="rect">
            <a:avLst/>
          </a:prstGeom>
          <a:noFill/>
          <a:ln>
            <a:noFill/>
          </a:ln>
        </p:spPr>
        <p:txBody>
          <a:bodyPr spcFirstLastPara="1" wrap="square" lIns="0" tIns="0" rIns="0" bIns="0" anchor="t" anchorCtr="0">
            <a:noAutofit/>
          </a:bodyPr>
          <a:lstStyle/>
          <a:p>
            <a:r>
              <a:rPr lang="en-US" sz="1200" b="1" dirty="0"/>
              <a:t>Credibility</a:t>
            </a:r>
            <a:r>
              <a:rPr lang="pl-PL" sz="1200" b="1" dirty="0"/>
              <a:t>/ Trust</a:t>
            </a:r>
          </a:p>
          <a:p>
            <a:r>
              <a:rPr lang="pl-PL" sz="1200" dirty="0"/>
              <a:t>Wiarygodność</a:t>
            </a:r>
          </a:p>
          <a:p>
            <a:r>
              <a:rPr lang="pl-PL" sz="1200" dirty="0"/>
              <a:t>Odpowiada na pytanie czy marka jest godna zaufania.</a:t>
            </a:r>
            <a:endParaRPr lang="en-US" sz="1200" dirty="0"/>
          </a:p>
        </p:txBody>
      </p:sp>
      <p:cxnSp>
        <p:nvCxnSpPr>
          <p:cNvPr id="1298" name="Google Shape;1298;p199"/>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0" name="Google Shape;1300;p19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3" name="Google Shape;1303;p19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304" name="Google Shape;1304;p199"/>
          <p:cNvSpPr txBox="1">
            <a:spLocks noGrp="1"/>
          </p:cNvSpPr>
          <p:nvPr>
            <p:ph type="body" idx="1"/>
          </p:nvPr>
        </p:nvSpPr>
        <p:spPr>
          <a:xfrm>
            <a:off x="9050570" y="1313599"/>
            <a:ext cx="2957323" cy="1447285"/>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050" dirty="0"/>
              <a:t>Wiarygodność marki wpływa na to, czy klienci są skłonni zainwestować czas, pieniądze i lojalność w relację z marką, wierząc, że ich oczekiwania zostaną spełnione, również pozwala ocenić czy dana marka możesz rozszerzyć portfolio pod nowe kategorie;</a:t>
            </a:r>
            <a:endParaRPr dirty="0"/>
          </a:p>
        </p:txBody>
      </p:sp>
      <p:cxnSp>
        <p:nvCxnSpPr>
          <p:cNvPr id="1306" name="Google Shape;1306;p199"/>
          <p:cNvCxnSpPr/>
          <p:nvPr/>
        </p:nvCxnSpPr>
        <p:spPr>
          <a:xfrm rot="10800000">
            <a:off x="23358" y="5221909"/>
            <a:ext cx="11875189" cy="0"/>
          </a:xfrm>
          <a:prstGeom prst="straightConnector1">
            <a:avLst/>
          </a:prstGeom>
          <a:noFill/>
          <a:ln w="9525" cap="flat" cmpd="sng">
            <a:solidFill>
              <a:schemeClr val="dk2"/>
            </a:solidFill>
            <a:prstDash val="solid"/>
            <a:round/>
            <a:headEnd type="none" w="sm" len="sm"/>
            <a:tailEnd type="none" w="sm" len="sm"/>
          </a:ln>
        </p:spPr>
      </p:cxnSp>
      <p:sp>
        <p:nvSpPr>
          <p:cNvPr id="1307" name="Google Shape;1307;p199"/>
          <p:cNvSpPr txBox="1"/>
          <p:nvPr/>
        </p:nvSpPr>
        <p:spPr>
          <a:xfrm>
            <a:off x="122361" y="3363697"/>
            <a:ext cx="2616680" cy="111919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200" b="1" i="0" u="none" strike="noStrike" kern="0" cap="none" spc="0" normalizeH="0" baseline="0" noProof="0" dirty="0" err="1">
                <a:ln>
                  <a:noFill/>
                </a:ln>
                <a:solidFill>
                  <a:srgbClr val="000000"/>
                </a:solidFill>
                <a:effectLst/>
                <a:uLnTx/>
                <a:uFillTx/>
                <a:latin typeface="Arial"/>
                <a:ea typeface="+mn-ea"/>
                <a:cs typeface="Arial"/>
                <a:sym typeface="Arial"/>
              </a:rPr>
              <a:t>Purchase</a:t>
            </a:r>
            <a:r>
              <a:rPr kumimoji="0" lang="pl-PL" sz="1200" b="1" i="0" u="none" strike="noStrike" kern="0" cap="none" spc="0" normalizeH="0" baseline="0" noProof="0" dirty="0">
                <a:ln>
                  <a:noFill/>
                </a:ln>
                <a:solidFill>
                  <a:srgbClr val="000000"/>
                </a:solidFill>
                <a:effectLst/>
                <a:uLnTx/>
                <a:uFillTx/>
                <a:latin typeface="Arial"/>
                <a:ea typeface="+mn-ea"/>
                <a:cs typeface="Arial"/>
                <a:sym typeface="Arial"/>
              </a:rPr>
              <a:t> </a:t>
            </a:r>
            <a:r>
              <a:rPr kumimoji="0" lang="pl-PL" sz="1200" b="1" i="0" u="none" strike="noStrike" kern="0" cap="none" spc="0" normalizeH="0" baseline="0" noProof="0" dirty="0" err="1">
                <a:ln>
                  <a:noFill/>
                </a:ln>
                <a:solidFill>
                  <a:srgbClr val="000000"/>
                </a:solidFill>
                <a:effectLst/>
                <a:uLnTx/>
                <a:uFillTx/>
                <a:latin typeface="Arial"/>
                <a:ea typeface="+mn-ea"/>
                <a:cs typeface="Arial"/>
                <a:sym typeface="Arial"/>
              </a:rPr>
              <a:t>intent</a:t>
            </a:r>
            <a:endParaRPr kumimoji="0" lang="pl-PL" sz="1200" b="1"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200" b="1"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rgbClr val="000000"/>
                </a:solidFill>
                <a:latin typeface="Arial"/>
                <a:cs typeface="Arial"/>
                <a:sym typeface="Arial"/>
              </a:rPr>
              <a:t>Intencja zakupowe</a:t>
            </a:r>
            <a:endParaRPr kumimoji="0" lang="en-US" sz="120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08" name="Google Shape;1308;p199"/>
          <p:cNvSpPr txBox="1"/>
          <p:nvPr/>
        </p:nvSpPr>
        <p:spPr>
          <a:xfrm>
            <a:off x="3290512" y="3138474"/>
            <a:ext cx="2824383" cy="1569638"/>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srgbClr val="000000"/>
                </a:solidFill>
                <a:effectLst/>
                <a:uLnTx/>
                <a:uFillTx/>
                <a:latin typeface="Arial"/>
                <a:ea typeface="+mn-ea"/>
                <a:cs typeface="+mn-cs"/>
              </a:rPr>
              <a:t>Odsetek respondentów, którzy na pytanie „produkt jakiej marki kupisz, kiedy kolejny raz będziesz kupował produkty z kategorii x?  wybierają naszą markę spośród innych oraz są otwarci na dokonanie jej zakupu. </a:t>
            </a:r>
          </a:p>
        </p:txBody>
      </p:sp>
      <p:sp>
        <p:nvSpPr>
          <p:cNvPr id="1310" name="Google Shape;1310;p199"/>
          <p:cNvSpPr txBox="1"/>
          <p:nvPr/>
        </p:nvSpPr>
        <p:spPr>
          <a:xfrm>
            <a:off x="9056427" y="3245937"/>
            <a:ext cx="2842120" cy="110364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Tx/>
              <a:buSzPts val="3200"/>
              <a:buFontTx/>
              <a:buNone/>
              <a:tabLst/>
              <a:defRPr/>
            </a:pPr>
            <a:r>
              <a:rPr kumimoji="0" lang="pl-PL" sz="1200" b="0" i="0" u="none" strike="noStrike" kern="1200" cap="none" spc="0" normalizeH="0" baseline="0" noProof="0" dirty="0">
                <a:ln>
                  <a:noFill/>
                </a:ln>
                <a:solidFill>
                  <a:srgbClr val="000000"/>
                </a:solidFill>
                <a:effectLst/>
                <a:uLnTx/>
                <a:uFillTx/>
                <a:latin typeface="Arial"/>
                <a:ea typeface="+mn-ea"/>
                <a:cs typeface="+mn-cs"/>
              </a:rPr>
              <a:t>Pokazuje potencjał sprzedażowy danej marki w ramach kategorii vs konkurencja oraz tym samym siłę marki/jej atrybutów;</a:t>
            </a:r>
            <a:endParaRPr kumimoji="0" lang="pl-PL" sz="16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1312" name="Google Shape;1312;p199"/>
          <p:cNvCxnSpPr/>
          <p:nvPr/>
        </p:nvCxnSpPr>
        <p:spPr>
          <a:xfrm rot="10800000">
            <a:off x="23358" y="2743794"/>
            <a:ext cx="11875189" cy="0"/>
          </a:xfrm>
          <a:prstGeom prst="straightConnector1">
            <a:avLst/>
          </a:prstGeom>
          <a:noFill/>
          <a:ln w="9525" cap="flat" cmpd="sng">
            <a:solidFill>
              <a:schemeClr val="dk2"/>
            </a:solidFill>
            <a:prstDash val="solid"/>
            <a:round/>
            <a:headEnd type="none" w="sm" len="sm"/>
            <a:tailEnd type="none" w="sm" len="sm"/>
          </a:ln>
        </p:spPr>
      </p:cxnSp>
      <p:sp>
        <p:nvSpPr>
          <p:cNvPr id="11" name="TextBox 10">
            <a:extLst>
              <a:ext uri="{FF2B5EF4-FFF2-40B4-BE49-F238E27FC236}">
                <a16:creationId xmlns:a16="http://schemas.microsoft.com/office/drawing/2014/main" id="{74C0CFA4-9A70-F42D-852F-15653A750583}"/>
              </a:ext>
            </a:extLst>
          </p:cNvPr>
          <p:cNvSpPr txBox="1"/>
          <p:nvPr/>
        </p:nvSpPr>
        <p:spPr>
          <a:xfrm>
            <a:off x="3215131" y="1373417"/>
            <a:ext cx="281668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Odnosi się do stopnia, w jakim konsumenci postrzegają markę jako godną zaufania, uczciwą i profesjonalną oraz czy wierzą, że marka spełni swoje obietnice</a:t>
            </a:r>
          </a:p>
        </p:txBody>
      </p:sp>
      <p:sp>
        <p:nvSpPr>
          <p:cNvPr id="16" name="Google Shape;1307;p199">
            <a:extLst>
              <a:ext uri="{FF2B5EF4-FFF2-40B4-BE49-F238E27FC236}">
                <a16:creationId xmlns:a16="http://schemas.microsoft.com/office/drawing/2014/main" id="{12534899-2D7C-3BB5-236A-C0053CD6630F}"/>
              </a:ext>
            </a:extLst>
          </p:cNvPr>
          <p:cNvSpPr txBox="1"/>
          <p:nvPr/>
        </p:nvSpPr>
        <p:spPr>
          <a:xfrm>
            <a:off x="122361" y="5421390"/>
            <a:ext cx="2616680" cy="111919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1" i="0" u="none" strike="noStrike" kern="0" cap="none" spc="0" normalizeH="0" baseline="0" noProof="0" dirty="0">
                <a:ln>
                  <a:noFill/>
                </a:ln>
                <a:solidFill>
                  <a:srgbClr val="000000"/>
                </a:solidFill>
                <a:effectLst/>
                <a:uLnTx/>
                <a:uFillTx/>
                <a:latin typeface="Arial"/>
                <a:ea typeface="Arial"/>
                <a:cs typeface="Arial"/>
                <a:sym typeface="Arial"/>
              </a:rPr>
              <a:t>Brand </a:t>
            </a:r>
            <a:r>
              <a:rPr kumimoji="0" lang="pl-PL" sz="1200" b="1" i="0" u="none" strike="noStrike" kern="0" cap="none" spc="0" normalizeH="0" baseline="0" noProof="0" dirty="0" err="1">
                <a:ln>
                  <a:noFill/>
                </a:ln>
                <a:solidFill>
                  <a:srgbClr val="000000"/>
                </a:solidFill>
                <a:effectLst/>
                <a:uLnTx/>
                <a:uFillTx/>
                <a:latin typeface="Arial"/>
                <a:ea typeface="Arial"/>
                <a:cs typeface="Arial"/>
                <a:sym typeface="Arial"/>
              </a:rPr>
              <a:t>relevance</a:t>
            </a:r>
            <a:endParaRPr kumimoji="0" lang="pl-PL" sz="12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lang="pl-PL" sz="1200" kern="0" dirty="0">
                <a:solidFill>
                  <a:srgbClr val="000000"/>
                </a:solidFill>
                <a:latin typeface="Arial"/>
                <a:ea typeface="Arial"/>
                <a:cs typeface="Arial"/>
                <a:sym typeface="Arial"/>
              </a:rPr>
              <a:t>Znaczenie marki</a:t>
            </a:r>
            <a:endParaRPr kumimoji="0" sz="120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 name="Google Shape;1308;p199">
            <a:extLst>
              <a:ext uri="{FF2B5EF4-FFF2-40B4-BE49-F238E27FC236}">
                <a16:creationId xmlns:a16="http://schemas.microsoft.com/office/drawing/2014/main" id="{FA52E6AD-A298-D32B-9865-E19103A6A182}"/>
              </a:ext>
            </a:extLst>
          </p:cNvPr>
          <p:cNvSpPr txBox="1"/>
          <p:nvPr/>
        </p:nvSpPr>
        <p:spPr>
          <a:xfrm>
            <a:off x="3267471" y="5258060"/>
            <a:ext cx="2824383" cy="1569638"/>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Odsetek respondentów, którzy zgadzają się, że marka jest odpowiednia/pasująca do nich i ich potrzeb/sytuacji</a:t>
            </a:r>
            <a:r>
              <a:rPr kumimoji="0" lang="pl-PL" sz="1200" b="0" i="0" u="none" strike="noStrike" kern="0" cap="none" spc="0" normalizeH="0" baseline="0" noProof="0" dirty="0">
                <a:ln>
                  <a:noFill/>
                </a:ln>
                <a:solidFill>
                  <a:srgbClr val="000000"/>
                </a:solidFill>
                <a:effectLst/>
                <a:uLnTx/>
                <a:uFillTx/>
                <a:latin typeface="Arial"/>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 name="Google Shape;1310;p199">
            <a:extLst>
              <a:ext uri="{FF2B5EF4-FFF2-40B4-BE49-F238E27FC236}">
                <a16:creationId xmlns:a16="http://schemas.microsoft.com/office/drawing/2014/main" id="{A64785A0-26CF-9781-973D-EFA36839CD98}"/>
              </a:ext>
            </a:extLst>
          </p:cNvPr>
          <p:cNvSpPr txBox="1"/>
          <p:nvPr/>
        </p:nvSpPr>
        <p:spPr>
          <a:xfrm>
            <a:off x="8994655" y="5348334"/>
            <a:ext cx="2842120" cy="110364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200" b="0" i="0" u="none" strike="noStrike" kern="0" cap="none" spc="0" normalizeH="0" baseline="0" noProof="0" dirty="0">
                <a:ln>
                  <a:noFill/>
                </a:ln>
                <a:solidFill>
                  <a:srgbClr val="000000"/>
                </a:solidFill>
                <a:effectLst/>
                <a:uLnTx/>
                <a:uFillTx/>
                <a:latin typeface="Arial"/>
                <a:ea typeface="+mn-ea"/>
                <a:cs typeface="Arial"/>
                <a:sym typeface="Arial"/>
              </a:rPr>
              <a:t>Pozwala oszacować jak duży jest potencjalnie rynek dla danej marki ale też jak marka jest dopasowana do potrzeb konsumentów (jeden z wymiarów jej konkurencyjności)</a:t>
            </a:r>
            <a:endParaRPr kumimoji="0" lang="en-US"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Google Shape;1302;p199">
            <a:extLst>
              <a:ext uri="{FF2B5EF4-FFF2-40B4-BE49-F238E27FC236}">
                <a16:creationId xmlns:a16="http://schemas.microsoft.com/office/drawing/2014/main" id="{3E18E4D3-75E6-1C5C-CECA-24CA1C5EA3F8}"/>
              </a:ext>
            </a:extLst>
          </p:cNvPr>
          <p:cNvSpPr txBox="1">
            <a:spLocks/>
          </p:cNvSpPr>
          <p:nvPr/>
        </p:nvSpPr>
        <p:spPr>
          <a:xfrm>
            <a:off x="6313125" y="1230702"/>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3" name="Google Shape;1302;p199">
            <a:extLst>
              <a:ext uri="{FF2B5EF4-FFF2-40B4-BE49-F238E27FC236}">
                <a16:creationId xmlns:a16="http://schemas.microsoft.com/office/drawing/2014/main" id="{041D1622-BE1F-61D0-4161-DFA38F459A57}"/>
              </a:ext>
            </a:extLst>
          </p:cNvPr>
          <p:cNvSpPr txBox="1">
            <a:spLocks/>
          </p:cNvSpPr>
          <p:nvPr/>
        </p:nvSpPr>
        <p:spPr>
          <a:xfrm>
            <a:off x="6221279" y="5305142"/>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5" name="Google Shape;1302;p199">
            <a:extLst>
              <a:ext uri="{FF2B5EF4-FFF2-40B4-BE49-F238E27FC236}">
                <a16:creationId xmlns:a16="http://schemas.microsoft.com/office/drawing/2014/main" id="{024950EA-DAB2-8973-F2F2-F443C627E321}"/>
              </a:ext>
            </a:extLst>
          </p:cNvPr>
          <p:cNvSpPr txBox="1">
            <a:spLocks/>
          </p:cNvSpPr>
          <p:nvPr/>
        </p:nvSpPr>
        <p:spPr>
          <a:xfrm>
            <a:off x="6397615" y="3228660"/>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6" name="Google Shape;1350;p199">
            <a:extLst>
              <a:ext uri="{FF2B5EF4-FFF2-40B4-BE49-F238E27FC236}">
                <a16:creationId xmlns:a16="http://schemas.microsoft.com/office/drawing/2014/main" id="{E407F663-6BF0-2F0B-D10A-D7A61855A3B2}"/>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7;p7">
            <a:extLst>
              <a:ext uri="{FF2B5EF4-FFF2-40B4-BE49-F238E27FC236}">
                <a16:creationId xmlns:a16="http://schemas.microsoft.com/office/drawing/2014/main" id="{7185AC43-FCD3-CE64-A9F6-61B5547613B3}"/>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CA770B57-A663-396C-6D71-7A7C3356A6BA}"/>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57495A7D-4FAB-2DD4-E866-F76C73EA87A6}"/>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38666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199"/>
          <p:cNvSpPr txBox="1">
            <a:spLocks noGrp="1"/>
          </p:cNvSpPr>
          <p:nvPr>
            <p:ph type="body" idx="1"/>
          </p:nvPr>
        </p:nvSpPr>
        <p:spPr>
          <a:xfrm>
            <a:off x="159625" y="1294525"/>
            <a:ext cx="2841300" cy="2018945"/>
          </a:xfrm>
          <a:prstGeom prst="rect">
            <a:avLst/>
          </a:prstGeom>
          <a:noFill/>
          <a:ln>
            <a:noFill/>
          </a:ln>
        </p:spPr>
        <p:txBody>
          <a:bodyPr spcFirstLastPara="1" wrap="square" lIns="0" tIns="0" rIns="0" bIns="0" anchor="t" anchorCtr="0">
            <a:noAutofit/>
          </a:bodyPr>
          <a:lstStyle/>
          <a:p>
            <a:r>
              <a:rPr lang="en-US" sz="1200" b="1" dirty="0"/>
              <a:t>Specific associations/</a:t>
            </a:r>
          </a:p>
          <a:p>
            <a:r>
              <a:rPr lang="en-US" sz="1200" b="1" dirty="0"/>
              <a:t>Attributes</a:t>
            </a:r>
            <a:endParaRPr lang="pl-PL" sz="1200" b="1" dirty="0"/>
          </a:p>
          <a:p>
            <a:endParaRPr lang="pl-PL" sz="1200" b="1" dirty="0"/>
          </a:p>
          <a:p>
            <a:r>
              <a:rPr lang="pl-PL" sz="1200" dirty="0"/>
              <a:t>Specyficzne atrybuty marki</a:t>
            </a:r>
            <a:endParaRPr lang="en-US" sz="1200" dirty="0"/>
          </a:p>
        </p:txBody>
      </p:sp>
      <p:cxnSp>
        <p:nvCxnSpPr>
          <p:cNvPr id="1298" name="Google Shape;1298;p199"/>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0" name="Google Shape;1300;p199"/>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303" name="Google Shape;1303;p199"/>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304" name="Google Shape;1304;p199"/>
          <p:cNvSpPr txBox="1">
            <a:spLocks noGrp="1"/>
          </p:cNvSpPr>
          <p:nvPr>
            <p:ph type="body" idx="1"/>
          </p:nvPr>
        </p:nvSpPr>
        <p:spPr>
          <a:xfrm>
            <a:off x="9050570" y="1313599"/>
            <a:ext cx="2957323" cy="1447285"/>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kumimoji="0" lang="pl-PL" sz="1050" b="0" i="0" u="none" strike="noStrike" kern="1200" cap="none" spc="0" normalizeH="0" baseline="0" noProof="0" dirty="0">
                <a:ln>
                  <a:noFill/>
                </a:ln>
                <a:solidFill>
                  <a:prstClr val="black"/>
                </a:solidFill>
                <a:effectLst/>
                <a:uLnTx/>
                <a:uFillTx/>
                <a:latin typeface="+mn-lt"/>
                <a:ea typeface="+mn-ea"/>
                <a:cs typeface="+mn-cs"/>
              </a:rPr>
              <a:t>Pozwala ocenić czy komunikacja buduje w oczach konsumentów wyróżnialność i atrybuty marki lub jej produktów/usług zgodny z założeniami strategicznymi firmy.</a:t>
            </a:r>
            <a:endParaRPr lang="pl-PL" dirty="0"/>
          </a:p>
        </p:txBody>
      </p:sp>
      <p:sp>
        <p:nvSpPr>
          <p:cNvPr id="11" name="TextBox 10">
            <a:extLst>
              <a:ext uri="{FF2B5EF4-FFF2-40B4-BE49-F238E27FC236}">
                <a16:creationId xmlns:a16="http://schemas.microsoft.com/office/drawing/2014/main" id="{74C0CFA4-9A70-F42D-852F-15653A750583}"/>
              </a:ext>
            </a:extLst>
          </p:cNvPr>
          <p:cNvSpPr txBox="1"/>
          <p:nvPr/>
        </p:nvSpPr>
        <p:spPr>
          <a:xfrm>
            <a:off x="3215131" y="1373417"/>
            <a:ext cx="2816681"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Arial"/>
                <a:ea typeface="+mn-ea"/>
                <a:cs typeface="+mn-cs"/>
              </a:rPr>
              <a:t>Wskaźnik pokazuje czy marka i jej produkty kojarzone są z konkretnymi atrybutami wynikającymi z jej strategii.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Arial"/>
                <a:ea typeface="+mn-ea"/>
                <a:cs typeface="+mn-cs"/>
              </a:rPr>
              <a:t>Pozwala na stwierdzenie czy strategia komunikacji działa wśród odbiorców i czy marka osiąga swoje cele związane z budowaniem z nią odpowiednich skojarzeń.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Arial"/>
                <a:ea typeface="+mn-ea"/>
                <a:cs typeface="+mn-cs"/>
              </a:rPr>
              <a:t>Wyrażona jest jako procent osób, które kojarzą wybrane atrybuty marki lub jej produktów.</a:t>
            </a:r>
          </a:p>
        </p:txBody>
      </p:sp>
      <p:sp>
        <p:nvSpPr>
          <p:cNvPr id="2" name="Google Shape;1302;p199">
            <a:extLst>
              <a:ext uri="{FF2B5EF4-FFF2-40B4-BE49-F238E27FC236}">
                <a16:creationId xmlns:a16="http://schemas.microsoft.com/office/drawing/2014/main" id="{EB9AE9CD-D06F-FFB5-B487-D8C462DA74FC}"/>
              </a:ext>
            </a:extLst>
          </p:cNvPr>
          <p:cNvSpPr txBox="1">
            <a:spLocks/>
          </p:cNvSpPr>
          <p:nvPr/>
        </p:nvSpPr>
        <p:spPr>
          <a:xfrm>
            <a:off x="6313125" y="1230702"/>
            <a:ext cx="2372399" cy="119003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3200"/>
              <a:buFont typeface="Arial"/>
              <a:buNone/>
              <a:defRPr sz="2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r>
              <a:rPr kumimoji="0" lang="pl-PL" sz="1200" b="0" i="0" u="none" strike="noStrike" kern="1200" cap="none" spc="0" normalizeH="0" baseline="0" noProof="0" dirty="0">
                <a:ln>
                  <a:noFill/>
                </a:ln>
                <a:solidFill>
                  <a:srgbClr val="000000"/>
                </a:solidFill>
                <a:effectLst/>
                <a:uLnTx/>
                <a:uFillTx/>
                <a:latin typeface="Arial"/>
                <a:cs typeface="Arial"/>
                <a:sym typeface="Arial"/>
              </a:rPr>
              <a:t>Ilościowe badanie konumenckie </a:t>
            </a:r>
          </a:p>
          <a:p>
            <a:pPr marL="0" marR="0" lvl="0" indent="0" algn="l" defTabSz="914400" rtl="0" eaLnBrk="1" fontAlgn="auto" latinLnBrk="0" hangingPunct="1">
              <a:lnSpc>
                <a:spcPct val="90000"/>
              </a:lnSpc>
              <a:spcBef>
                <a:spcPts val="1000"/>
              </a:spcBef>
              <a:spcAft>
                <a:spcPts val="0"/>
              </a:spcAft>
              <a:buClr>
                <a:srgbClr val="000000"/>
              </a:buClr>
              <a:buSzPts val="3200"/>
              <a:buFont typeface="Arial"/>
              <a:buNone/>
              <a:tabLst/>
              <a:defRPr/>
            </a:pPr>
            <a:endParaRPr kumimoji="0" lang="pl-PL" sz="22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3" name="Google Shape;1350;p199">
            <a:extLst>
              <a:ext uri="{FF2B5EF4-FFF2-40B4-BE49-F238E27FC236}">
                <a16:creationId xmlns:a16="http://schemas.microsoft.com/office/drawing/2014/main" id="{8F46E1BE-4FA3-0906-7769-24D846CD55EE}"/>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A8FB391C-83CA-B95F-28D6-73F7FC2DD9C5}"/>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2836E355-1348-8B12-8AD1-4E3EB84F4758}"/>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E03D0D1C-54BF-DAE0-CFFE-17A8F0FE2E19}"/>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1527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CE5E-FF24-BA37-1B2F-46E66067553B}"/>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D535B573-933F-03A2-C5F2-6867016BF2A5}"/>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highlight>
                  <a:srgbClr val="FFFF00"/>
                </a:highlight>
                <a:ea typeface="Calibri"/>
                <a:cs typeface="Calibri"/>
                <a:sym typeface="Calibri"/>
              </a:rPr>
              <a:t>Biznes</a:t>
            </a:r>
          </a:p>
        </p:txBody>
      </p:sp>
      <p:pic>
        <p:nvPicPr>
          <p:cNvPr id="10" name="Obraz 9">
            <a:extLst>
              <a:ext uri="{FF2B5EF4-FFF2-40B4-BE49-F238E27FC236}">
                <a16:creationId xmlns:a16="http://schemas.microsoft.com/office/drawing/2014/main" id="{2CC1414B-6543-B075-2DE2-9153F6455596}"/>
              </a:ext>
            </a:extLst>
          </p:cNvPr>
          <p:cNvPicPr>
            <a:picLocks noChangeAspect="1"/>
          </p:cNvPicPr>
          <p:nvPr/>
        </p:nvPicPr>
        <p:blipFill>
          <a:blip r:embed="rId2"/>
          <a:stretch>
            <a:fillRect/>
          </a:stretch>
        </p:blipFill>
        <p:spPr>
          <a:xfrm>
            <a:off x="868494" y="3513184"/>
            <a:ext cx="510200" cy="481680"/>
          </a:xfrm>
          <a:prstGeom prst="rect">
            <a:avLst/>
          </a:prstGeom>
        </p:spPr>
      </p:pic>
      <p:sp>
        <p:nvSpPr>
          <p:cNvPr id="2" name="Google Shape;138;p6">
            <a:extLst>
              <a:ext uri="{FF2B5EF4-FFF2-40B4-BE49-F238E27FC236}">
                <a16:creationId xmlns:a16="http://schemas.microsoft.com/office/drawing/2014/main" id="{033CFF85-F3E8-1AEB-700B-267117017752}"/>
              </a:ext>
            </a:extLst>
          </p:cNvPr>
          <p:cNvSpPr txBox="1">
            <a:spLocks/>
          </p:cNvSpPr>
          <p:nvPr/>
        </p:nvSpPr>
        <p:spPr>
          <a:xfrm>
            <a:off x="378741" y="1818337"/>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rtl="0">
              <a:lnSpc>
                <a:spcPct val="100000"/>
              </a:lnSpc>
              <a:spcBef>
                <a:spcPts val="0"/>
              </a:spcBef>
              <a:spcAft>
                <a:spcPts val="0"/>
              </a:spcAft>
              <a:buNone/>
            </a:pPr>
            <a:r>
              <a:rPr lang="pl-PL" sz="2800" b="0" i="0" u="none" strike="noStrike" cap="none" dirty="0">
                <a:solidFill>
                  <a:srgbClr val="FF0000"/>
                </a:solidFill>
                <a:latin typeface="Arial"/>
                <a:ea typeface="Arial"/>
                <a:cs typeface="Arial"/>
                <a:sym typeface="Arial"/>
              </a:rPr>
              <a:t>Kluczowe pytania prowadzące do wyboru wskaźników:</a:t>
            </a:r>
            <a:endParaRPr lang="pl-PL" sz="800" dirty="0"/>
          </a:p>
        </p:txBody>
      </p:sp>
      <p:pic>
        <p:nvPicPr>
          <p:cNvPr id="21" name="Obraz 20" descr="Obraz zawierający w pomieszczeniu, komputer, computer, osoba&#10;&#10;Opis wygenerowany automatycznie">
            <a:extLst>
              <a:ext uri="{FF2B5EF4-FFF2-40B4-BE49-F238E27FC236}">
                <a16:creationId xmlns:a16="http://schemas.microsoft.com/office/drawing/2014/main" id="{D7313DD1-F19C-56C9-FEBB-A00D7E230A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47288" y="43922"/>
            <a:ext cx="5544712" cy="2030203"/>
          </a:xfrm>
          <a:prstGeom prst="rect">
            <a:avLst/>
          </a:prstGeom>
        </p:spPr>
      </p:pic>
      <p:sp>
        <p:nvSpPr>
          <p:cNvPr id="5" name="Google Shape;810;p5">
            <a:extLst>
              <a:ext uri="{FF2B5EF4-FFF2-40B4-BE49-F238E27FC236}">
                <a16:creationId xmlns:a16="http://schemas.microsoft.com/office/drawing/2014/main" id="{F6599197-6553-9B77-4BD4-6FD8E8B82778}"/>
              </a:ext>
            </a:extLst>
          </p:cNvPr>
          <p:cNvSpPr txBox="1">
            <a:spLocks/>
          </p:cNvSpPr>
          <p:nvPr/>
        </p:nvSpPr>
        <p:spPr>
          <a:xfrm>
            <a:off x="223255" y="2835938"/>
            <a:ext cx="11100251" cy="2709456"/>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buClr>
                <a:schemeClr val="dk1"/>
              </a:buClr>
              <a:buSzPts val="3200"/>
              <a:buFont typeface="Arial" panose="020B0604020202020204" pitchFamily="34" charset="0"/>
              <a:buNone/>
            </a:pPr>
            <a:r>
              <a:rPr lang="pl-PL" sz="100" dirty="0">
                <a:solidFill>
                  <a:prstClr val="black"/>
                </a:solidFill>
              </a:rPr>
              <a:t>Jak o</a:t>
            </a:r>
            <a:endParaRPr lang="pl-PL" sz="1800" dirty="0"/>
          </a:p>
          <a:p>
            <a:pPr>
              <a:spcBef>
                <a:spcPts val="0"/>
              </a:spcBef>
              <a:spcAft>
                <a:spcPts val="1800"/>
              </a:spcAft>
              <a:buClr>
                <a:srgbClr val="FF003C"/>
              </a:buClr>
              <a:buFont typeface="Wingdings" pitchFamily="2" charset="2"/>
              <a:buChar char="§"/>
            </a:pPr>
            <a:r>
              <a:rPr lang="pl-PL" sz="1800" dirty="0">
                <a:solidFill>
                  <a:prstClr val="black"/>
                </a:solidFill>
              </a:rPr>
              <a:t>Jak ocenić wpływ działań marketingowych na biznes (sprzedaż, marżę  ze sprzedaży, zysk)?</a:t>
            </a:r>
          </a:p>
          <a:p>
            <a:pPr>
              <a:spcBef>
                <a:spcPts val="0"/>
              </a:spcBef>
              <a:spcAft>
                <a:spcPts val="1800"/>
              </a:spcAft>
              <a:buClr>
                <a:srgbClr val="FF003C"/>
              </a:buClr>
              <a:buFont typeface="Wingdings" pitchFamily="2" charset="2"/>
              <a:buChar char="§"/>
            </a:pPr>
            <a:r>
              <a:rPr lang="pl-PL" sz="1800" dirty="0">
                <a:solidFill>
                  <a:prstClr val="black"/>
                </a:solidFill>
              </a:rPr>
              <a:t>Czy jesteśmy w stanie podnieść cenę produktu bez straty dla sprzedaży?</a:t>
            </a:r>
          </a:p>
          <a:p>
            <a:pPr>
              <a:spcBef>
                <a:spcPts val="0"/>
              </a:spcBef>
              <a:spcAft>
                <a:spcPts val="1800"/>
              </a:spcAft>
              <a:buClr>
                <a:srgbClr val="FF003C"/>
              </a:buClr>
              <a:buFont typeface="Wingdings" pitchFamily="2" charset="2"/>
              <a:buChar char="§"/>
            </a:pPr>
            <a:r>
              <a:rPr lang="pl-PL" sz="1800" dirty="0">
                <a:solidFill>
                  <a:prstClr val="black"/>
                </a:solidFill>
              </a:rPr>
              <a:t>Jaki jest nasz udział w rynku?</a:t>
            </a:r>
          </a:p>
          <a:p>
            <a:pPr>
              <a:spcBef>
                <a:spcPts val="0"/>
              </a:spcBef>
              <a:spcAft>
                <a:spcPts val="1800"/>
              </a:spcAft>
              <a:buClr>
                <a:srgbClr val="FF003C"/>
              </a:buClr>
              <a:buFont typeface="Wingdings" pitchFamily="2" charset="2"/>
              <a:buChar char="§"/>
            </a:pPr>
            <a:r>
              <a:rPr lang="pl-PL" sz="1800" dirty="0">
                <a:solidFill>
                  <a:prstClr val="black"/>
                </a:solidFill>
              </a:rPr>
              <a:t>Czy zdobywamy nowych klientów, czy stali klienci z nami zostają?</a:t>
            </a:r>
          </a:p>
          <a:p>
            <a:pPr>
              <a:spcBef>
                <a:spcPts val="0"/>
              </a:spcBef>
              <a:spcAft>
                <a:spcPts val="1800"/>
              </a:spcAft>
              <a:buClr>
                <a:srgbClr val="FF003C"/>
              </a:buClr>
              <a:buFont typeface="Wingdings" pitchFamily="2" charset="2"/>
              <a:buChar char="§"/>
            </a:pPr>
            <a:r>
              <a:rPr lang="pl-PL" sz="1800" dirty="0">
                <a:solidFill>
                  <a:prstClr val="black"/>
                </a:solidFill>
              </a:rPr>
              <a:t>Ile warto inwestować w utrzymywanie stałego klienta?</a:t>
            </a:r>
          </a:p>
        </p:txBody>
      </p:sp>
      <p:sp>
        <p:nvSpPr>
          <p:cNvPr id="3" name="Owal 2">
            <a:extLst>
              <a:ext uri="{FF2B5EF4-FFF2-40B4-BE49-F238E27FC236}">
                <a16:creationId xmlns:a16="http://schemas.microsoft.com/office/drawing/2014/main" id="{AC7F6C60-A66F-AEB7-4F6B-7492A1E98C7C}"/>
              </a:ext>
            </a:extLst>
          </p:cNvPr>
          <p:cNvSpPr/>
          <p:nvPr/>
        </p:nvSpPr>
        <p:spPr>
          <a:xfrm>
            <a:off x="8157029" y="784041"/>
            <a:ext cx="2717448" cy="154366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Warto okrasić ten slajd jakąś ładną, pasującą grafiką</a:t>
            </a:r>
          </a:p>
        </p:txBody>
      </p:sp>
    </p:spTree>
    <p:extLst>
      <p:ext uri="{BB962C8B-B14F-4D97-AF65-F5344CB8AC3E}">
        <p14:creationId xmlns:p14="http://schemas.microsoft.com/office/powerpoint/2010/main" val="4018193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2C70-6F56-F88F-6F93-6F4456E41E19}"/>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FD71562C-3B76-5DBD-19D5-8FDA296A23E5}"/>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sp>
        <p:nvSpPr>
          <p:cNvPr id="45" name="pole tekstowe 180">
            <a:extLst>
              <a:ext uri="{FF2B5EF4-FFF2-40B4-BE49-F238E27FC236}">
                <a16:creationId xmlns:a16="http://schemas.microsoft.com/office/drawing/2014/main" id="{7861A4BD-F861-91FB-924D-9BBEFA72B809}"/>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49" name="Sześciokąt 58">
            <a:extLst>
              <a:ext uri="{FF2B5EF4-FFF2-40B4-BE49-F238E27FC236}">
                <a16:creationId xmlns:a16="http://schemas.microsoft.com/office/drawing/2014/main" id="{0F21795A-4CD4-399E-789A-EABBE72B429A}"/>
              </a:ext>
            </a:extLst>
          </p:cNvPr>
          <p:cNvSpPr/>
          <p:nvPr/>
        </p:nvSpPr>
        <p:spPr>
          <a:xfrm>
            <a:off x="8286683" y="3707750"/>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Sześciokąt 60">
            <a:extLst>
              <a:ext uri="{FF2B5EF4-FFF2-40B4-BE49-F238E27FC236}">
                <a16:creationId xmlns:a16="http://schemas.microsoft.com/office/drawing/2014/main" id="{35F06EAA-F983-9B05-5401-708C0FDC941C}"/>
              </a:ext>
            </a:extLst>
          </p:cNvPr>
          <p:cNvSpPr/>
          <p:nvPr/>
        </p:nvSpPr>
        <p:spPr>
          <a:xfrm>
            <a:off x="8283663" y="4511149"/>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Sześciokąt 63">
            <a:extLst>
              <a:ext uri="{FF2B5EF4-FFF2-40B4-BE49-F238E27FC236}">
                <a16:creationId xmlns:a16="http://schemas.microsoft.com/office/drawing/2014/main" id="{58703861-3F7D-3B5E-B446-A50C0A06F965}"/>
              </a:ext>
            </a:extLst>
          </p:cNvPr>
          <p:cNvSpPr/>
          <p:nvPr/>
        </p:nvSpPr>
        <p:spPr>
          <a:xfrm>
            <a:off x="8995727" y="410268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2" name="Sześciokąt 64">
            <a:extLst>
              <a:ext uri="{FF2B5EF4-FFF2-40B4-BE49-F238E27FC236}">
                <a16:creationId xmlns:a16="http://schemas.microsoft.com/office/drawing/2014/main" id="{710CDB00-EF56-E2B2-FB94-DEFF24E399AB}"/>
              </a:ext>
            </a:extLst>
          </p:cNvPr>
          <p:cNvSpPr/>
          <p:nvPr/>
        </p:nvSpPr>
        <p:spPr>
          <a:xfrm>
            <a:off x="8995726" y="4881735"/>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Sześciokąt 65">
            <a:extLst>
              <a:ext uri="{FF2B5EF4-FFF2-40B4-BE49-F238E27FC236}">
                <a16:creationId xmlns:a16="http://schemas.microsoft.com/office/drawing/2014/main" id="{27964EFD-58EB-BEF9-4F10-4337DD678175}"/>
              </a:ext>
            </a:extLst>
          </p:cNvPr>
          <p:cNvSpPr/>
          <p:nvPr/>
        </p:nvSpPr>
        <p:spPr>
          <a:xfrm>
            <a:off x="8288798" y="5292507"/>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Sześciokąt 80">
            <a:extLst>
              <a:ext uri="{FF2B5EF4-FFF2-40B4-BE49-F238E27FC236}">
                <a16:creationId xmlns:a16="http://schemas.microsoft.com/office/drawing/2014/main" id="{16B3D8FD-2BFE-B845-A149-F11A6E3F074E}"/>
              </a:ext>
            </a:extLst>
          </p:cNvPr>
          <p:cNvSpPr/>
          <p:nvPr/>
        </p:nvSpPr>
        <p:spPr>
          <a:xfrm>
            <a:off x="8996275" y="3322682"/>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8" name="pole tekstowe 148">
            <a:extLst>
              <a:ext uri="{FF2B5EF4-FFF2-40B4-BE49-F238E27FC236}">
                <a16:creationId xmlns:a16="http://schemas.microsoft.com/office/drawing/2014/main" id="{9A6EE0BF-7323-0A6F-6D71-CA676F856FC8}"/>
              </a:ext>
            </a:extLst>
          </p:cNvPr>
          <p:cNvSpPr txBox="1"/>
          <p:nvPr/>
        </p:nvSpPr>
        <p:spPr>
          <a:xfrm>
            <a:off x="8340674" y="3833972"/>
            <a:ext cx="8105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Net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Contribution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/ROI</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59" name="pole tekstowe 150">
            <a:extLst>
              <a:ext uri="{FF2B5EF4-FFF2-40B4-BE49-F238E27FC236}">
                <a16:creationId xmlns:a16="http://schemas.microsoft.com/office/drawing/2014/main" id="{61A97EDA-E702-47C7-7596-55D58072B9E3}"/>
              </a:ext>
            </a:extLst>
          </p:cNvPr>
          <p:cNvSpPr txBox="1"/>
          <p:nvPr/>
        </p:nvSpPr>
        <p:spPr>
          <a:xfrm>
            <a:off x="8974243" y="3496152"/>
            <a:ext cx="92305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Sales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margin</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cs typeface="Arial"/>
                <a:sym typeface="Arial"/>
              </a:rPr>
              <a:t>P</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rofit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0" name="pole tekstowe 153">
            <a:extLst>
              <a:ext uri="{FF2B5EF4-FFF2-40B4-BE49-F238E27FC236}">
                <a16:creationId xmlns:a16="http://schemas.microsoft.com/office/drawing/2014/main" id="{CF5B9369-01DF-C8C2-EFC5-149D9251E014}"/>
              </a:ext>
            </a:extLst>
          </p:cNvPr>
          <p:cNvSpPr txBox="1"/>
          <p:nvPr/>
        </p:nvSpPr>
        <p:spPr>
          <a:xfrm>
            <a:off x="9012182" y="4177146"/>
            <a:ext cx="870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development</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price</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elasticity</a:t>
            </a:r>
            <a:r>
              <a:rPr kumimoji="0" lang="pl-PL" sz="800" b="1" i="0" u="none" strike="noStrike" kern="0" cap="none" spc="0" normalizeH="0" baseline="0" noProof="0" dirty="0">
                <a:ln>
                  <a:noFill/>
                </a:ln>
                <a:solidFill>
                  <a:srgbClr val="FFFFFF"/>
                </a:solidFill>
                <a:effectLst/>
                <a:uLnTx/>
                <a:uFillTx/>
                <a:latin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1" name="pole tekstowe 156">
            <a:extLst>
              <a:ext uri="{FF2B5EF4-FFF2-40B4-BE49-F238E27FC236}">
                <a16:creationId xmlns:a16="http://schemas.microsoft.com/office/drawing/2014/main" id="{ED17A26D-914D-4CBA-FAA1-E3BD3EC0D926}"/>
              </a:ext>
            </a:extLst>
          </p:cNvPr>
          <p:cNvSpPr txBox="1"/>
          <p:nvPr/>
        </p:nvSpPr>
        <p:spPr>
          <a:xfrm>
            <a:off x="8283663" y="4719131"/>
            <a:ext cx="8974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Market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share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value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volume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2" name="pole tekstowe 157">
            <a:extLst>
              <a:ext uri="{FF2B5EF4-FFF2-40B4-BE49-F238E27FC236}">
                <a16:creationId xmlns:a16="http://schemas.microsoft.com/office/drawing/2014/main" id="{DBBEEB12-D8C8-89C9-6087-67499CCC7487}"/>
              </a:ext>
            </a:extLst>
          </p:cNvPr>
          <p:cNvSpPr txBox="1"/>
          <p:nvPr/>
        </p:nvSpPr>
        <p:spPr>
          <a:xfrm>
            <a:off x="9019453" y="5057279"/>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Brand </a:t>
            </a: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Penetration</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4" name="pole tekstowe 160">
            <a:extLst>
              <a:ext uri="{FF2B5EF4-FFF2-40B4-BE49-F238E27FC236}">
                <a16:creationId xmlns:a16="http://schemas.microsoft.com/office/drawing/2014/main" id="{D75BEC23-69D3-E330-5744-66962B33A66B}"/>
              </a:ext>
            </a:extLst>
          </p:cNvPr>
          <p:cNvSpPr txBox="1"/>
          <p:nvPr/>
        </p:nvSpPr>
        <p:spPr>
          <a:xfrm>
            <a:off x="8297769" y="5363539"/>
            <a:ext cx="8666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Avr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Revenue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per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customer</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CLV</a:t>
            </a:r>
            <a:endParaRPr kumimoji="0" lang="pl-PL" sz="800" b="1"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67" name="pole tekstowe 180">
            <a:extLst>
              <a:ext uri="{FF2B5EF4-FFF2-40B4-BE49-F238E27FC236}">
                <a16:creationId xmlns:a16="http://schemas.microsoft.com/office/drawing/2014/main" id="{6EA31FCE-0CAD-0A0D-963B-6D8009A0A20C}"/>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74" name="TextBox 11">
            <a:extLst>
              <a:ext uri="{FF2B5EF4-FFF2-40B4-BE49-F238E27FC236}">
                <a16:creationId xmlns:a16="http://schemas.microsoft.com/office/drawing/2014/main" id="{D4F28256-2F5B-474B-66EB-7D4D52C861C7}"/>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FBD2E55C-1B5F-C357-657B-62A5681EA3D6}"/>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CB776BDD-3F40-6132-1393-0F2DE949F201}"/>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0DBF9512-0AA1-A269-9932-124396B3F3C5}"/>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52EB42FA-389F-E1E2-C403-BF8AEA1169AB}"/>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0AFA0767-7A40-9128-883F-497F94B3D2D6}"/>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720F20D3-1A27-ED94-57A1-62E3AE21F073}"/>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60C368EB-9C3D-7176-A9A3-BC1321F663DE}"/>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
        <p:nvSpPr>
          <p:cNvPr id="12" name="Sześciokąt 81">
            <a:extLst>
              <a:ext uri="{FF2B5EF4-FFF2-40B4-BE49-F238E27FC236}">
                <a16:creationId xmlns:a16="http://schemas.microsoft.com/office/drawing/2014/main" id="{D01B3A47-EB0C-BD11-D02E-93F8E323FFE9}"/>
              </a:ext>
            </a:extLst>
          </p:cNvPr>
          <p:cNvSpPr/>
          <p:nvPr/>
        </p:nvSpPr>
        <p:spPr>
          <a:xfrm>
            <a:off x="9706516" y="3716953"/>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13" name="pole tekstowe 1">
            <a:extLst>
              <a:ext uri="{FF2B5EF4-FFF2-40B4-BE49-F238E27FC236}">
                <a16:creationId xmlns:a16="http://schemas.microsoft.com/office/drawing/2014/main" id="{7E9FF749-91E0-B56B-CACF-584D57B1AF7E}"/>
              </a:ext>
            </a:extLst>
          </p:cNvPr>
          <p:cNvSpPr txBox="1"/>
          <p:nvPr/>
        </p:nvSpPr>
        <p:spPr>
          <a:xfrm>
            <a:off x="9680484" y="3839000"/>
            <a:ext cx="87068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Number</a:t>
            </a:r>
            <a:r>
              <a:rPr kumimoji="0" lang="pl-PL" sz="800" b="1" i="0" u="none" strike="noStrike" kern="0" cap="none" spc="0" normalizeH="0" baseline="0" noProof="0" dirty="0">
                <a:ln>
                  <a:noFill/>
                </a:ln>
                <a:solidFill>
                  <a:srgbClr val="FFFFFF"/>
                </a:solidFill>
                <a:effectLst/>
                <a:uLnTx/>
                <a:uFillTx/>
                <a:latin typeface="Arial"/>
                <a:cs typeface="Arial"/>
                <a:sym typeface="Arial"/>
              </a:rPr>
              <a:t> of </a:t>
            </a:r>
            <a:r>
              <a:rPr kumimoji="0" lang="pl-PL" sz="800" b="1" i="0" u="none" strike="noStrike" kern="0" cap="none" spc="0" normalizeH="0" baseline="0" noProof="0" dirty="0" err="1">
                <a:ln>
                  <a:noFill/>
                </a:ln>
                <a:solidFill>
                  <a:srgbClr val="FFFFFF"/>
                </a:solidFill>
                <a:effectLst/>
                <a:uLnTx/>
                <a:uFillTx/>
                <a:latin typeface="Arial"/>
                <a:cs typeface="Arial"/>
                <a:sym typeface="Arial"/>
              </a:rPr>
              <a:t>customers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cs typeface="Arial"/>
                <a:sym typeface="Arial"/>
              </a:rPr>
              <a:t>dynamiics</a:t>
            </a:r>
            <a:r>
              <a:rPr kumimoji="0" lang="pl-PL" sz="800" b="1" i="0" u="none" strike="noStrike" kern="0" cap="none" spc="0" normalizeH="0" baseline="0" noProof="0" dirty="0">
                <a:ln>
                  <a:noFill/>
                </a:ln>
                <a:solidFill>
                  <a:srgbClr val="FFFFFF"/>
                </a:solidFill>
                <a:effectLst/>
                <a:uLnTx/>
                <a:uFillTx/>
                <a:latin typeface="Arial"/>
                <a:cs typeface="Arial"/>
                <a:sym typeface="Arial"/>
              </a:rPr>
              <a:t>) </a:t>
            </a:r>
          </a:p>
        </p:txBody>
      </p:sp>
      <p:sp>
        <p:nvSpPr>
          <p:cNvPr id="33" name="Sześciokąt 5">
            <a:extLst>
              <a:ext uri="{FF2B5EF4-FFF2-40B4-BE49-F238E27FC236}">
                <a16:creationId xmlns:a16="http://schemas.microsoft.com/office/drawing/2014/main" id="{ECF905FC-CBE1-B6EB-0236-DD4B84FD9F92}"/>
              </a:ext>
            </a:extLst>
          </p:cNvPr>
          <p:cNvSpPr/>
          <p:nvPr/>
        </p:nvSpPr>
        <p:spPr>
          <a:xfrm>
            <a:off x="9706516" y="4536166"/>
            <a:ext cx="866695" cy="747151"/>
          </a:xfrm>
          <a:prstGeom prst="hexag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4" name="pole tekstowe 6">
            <a:extLst>
              <a:ext uri="{FF2B5EF4-FFF2-40B4-BE49-F238E27FC236}">
                <a16:creationId xmlns:a16="http://schemas.microsoft.com/office/drawing/2014/main" id="{2BBB53B4-FA2F-F503-F368-92E9E63AD5A6}"/>
              </a:ext>
            </a:extLst>
          </p:cNvPr>
          <p:cNvSpPr txBox="1"/>
          <p:nvPr/>
        </p:nvSpPr>
        <p:spPr>
          <a:xfrm>
            <a:off x="9715419" y="4689797"/>
            <a:ext cx="87068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0" cap="none" spc="0" normalizeH="0" baseline="0" noProof="0" dirty="0" err="1">
                <a:ln>
                  <a:noFill/>
                </a:ln>
                <a:solidFill>
                  <a:srgbClr val="FFFFFF"/>
                </a:solidFill>
                <a:effectLst/>
                <a:uLnTx/>
                <a:uFillTx/>
                <a:latin typeface="Arial"/>
                <a:cs typeface="Arial"/>
                <a:sym typeface="Arial"/>
              </a:rPr>
              <a:t>R</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epurchase</a:t>
            </a: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frequency</a:t>
            </a:r>
            <a:endParaRPr kumimoji="0" lang="pl-PL" sz="800" b="1" i="0" u="none" strike="noStrike" kern="0" cap="none" spc="0" normalizeH="0" baseline="0" noProof="0" dirty="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4188730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204"/>
          <p:cNvSpPr txBox="1">
            <a:spLocks noGrp="1"/>
          </p:cNvSpPr>
          <p:nvPr>
            <p:ph type="body" idx="1"/>
          </p:nvPr>
        </p:nvSpPr>
        <p:spPr>
          <a:xfrm>
            <a:off x="235057" y="1695674"/>
            <a:ext cx="2841300"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b="1" dirty="0"/>
              <a:t>Sales </a:t>
            </a:r>
            <a:r>
              <a:rPr lang="pl-PL" sz="1200" b="1" dirty="0" err="1"/>
              <a:t>revenue</a:t>
            </a:r>
            <a:endParaRPr lang="pl-PL" sz="1200" b="1" dirty="0"/>
          </a:p>
          <a:p>
            <a:pPr marL="0" lvl="0" indent="0" algn="l" rtl="0">
              <a:lnSpc>
                <a:spcPct val="90000"/>
              </a:lnSpc>
              <a:spcBef>
                <a:spcPts val="1000"/>
              </a:spcBef>
              <a:spcAft>
                <a:spcPts val="0"/>
              </a:spcAft>
              <a:buSzPts val="3200"/>
              <a:buNone/>
            </a:pPr>
            <a:r>
              <a:rPr lang="pl-PL" sz="1200" dirty="0"/>
              <a:t>Sprzedaż wartościowa i wolumenowa (dynamika).</a:t>
            </a:r>
            <a:endParaRPr sz="1200" dirty="0"/>
          </a:p>
        </p:txBody>
      </p:sp>
      <p:cxnSp>
        <p:nvCxnSpPr>
          <p:cNvPr id="1751" name="Google Shape;1751;p204"/>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752" name="Google Shape;1752;p204"/>
          <p:cNvSpPr txBox="1">
            <a:spLocks noGrp="1"/>
          </p:cNvSpPr>
          <p:nvPr>
            <p:ph type="body" idx="1"/>
          </p:nvPr>
        </p:nvSpPr>
        <p:spPr>
          <a:xfrm>
            <a:off x="3367938" y="1618506"/>
            <a:ext cx="2699676" cy="131869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pl-PL" sz="1200"/>
              <a:t>Dynamika sprzedaży wartościowej lub ilościowej generowanej przez przedsiębiorstwo w danej jednostce czasu</a:t>
            </a:r>
            <a:endParaRPr/>
          </a:p>
          <a:p>
            <a:pPr marL="0" marR="0" lvl="0" indent="0" algn="l" rtl="0">
              <a:lnSpc>
                <a:spcPct val="100000"/>
              </a:lnSpc>
              <a:spcBef>
                <a:spcPts val="0"/>
              </a:spcBef>
              <a:spcAft>
                <a:spcPts val="0"/>
              </a:spcAft>
              <a:buClr>
                <a:schemeClr val="dk1"/>
              </a:buClr>
              <a:buSzPts val="1200"/>
              <a:buFont typeface="Arial"/>
              <a:buNone/>
            </a:pPr>
            <a:r>
              <a:rPr lang="pl-PL" sz="1200"/>
              <a:t>(w porównaniu do analogicznego okresu).</a:t>
            </a:r>
            <a:endParaRPr/>
          </a:p>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endParaRPr>
          </a:p>
        </p:txBody>
      </p:sp>
      <p:cxnSp>
        <p:nvCxnSpPr>
          <p:cNvPr id="1753" name="Google Shape;1753;p204"/>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1755" name="Google Shape;1755;p204"/>
          <p:cNvSpPr txBox="1">
            <a:spLocks noGrp="1"/>
          </p:cNvSpPr>
          <p:nvPr>
            <p:ph type="body" idx="1"/>
          </p:nvPr>
        </p:nvSpPr>
        <p:spPr>
          <a:xfrm>
            <a:off x="6320252" y="1561444"/>
            <a:ext cx="2921400" cy="917989"/>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a:t>Wewnętrzne raporty finansowe</a:t>
            </a:r>
            <a:endParaRPr sz="1200"/>
          </a:p>
          <a:p>
            <a:pPr marL="0" lvl="0" indent="0" algn="l" rtl="0">
              <a:lnSpc>
                <a:spcPct val="90000"/>
              </a:lnSpc>
              <a:spcBef>
                <a:spcPts val="1000"/>
              </a:spcBef>
              <a:spcAft>
                <a:spcPts val="0"/>
              </a:spcAft>
              <a:buSzPts val="3200"/>
              <a:buNone/>
            </a:pPr>
            <a:endParaRPr/>
          </a:p>
        </p:txBody>
      </p:sp>
      <p:cxnSp>
        <p:nvCxnSpPr>
          <p:cNvPr id="1756" name="Google Shape;1756;p204"/>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757" name="Google Shape;1757;p204"/>
          <p:cNvSpPr txBox="1">
            <a:spLocks noGrp="1"/>
          </p:cNvSpPr>
          <p:nvPr>
            <p:ph type="body" idx="1"/>
          </p:nvPr>
        </p:nvSpPr>
        <p:spPr>
          <a:xfrm>
            <a:off x="9093627" y="1506337"/>
            <a:ext cx="3034200" cy="1659647"/>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200"/>
              <a:t>Podstawowa miara sukcesu firmy. W firmach, które nie prowadzą bezpośredniej sprzedaży do konsumenta końcowego, oznacza „sell in”.</a:t>
            </a:r>
            <a:endParaRPr/>
          </a:p>
          <a:p>
            <a:pPr marL="0" lvl="0" indent="0" algn="l" rtl="0">
              <a:lnSpc>
                <a:spcPct val="90000"/>
              </a:lnSpc>
              <a:spcBef>
                <a:spcPts val="1000"/>
              </a:spcBef>
              <a:spcAft>
                <a:spcPts val="0"/>
              </a:spcAft>
              <a:buSzPts val="3200"/>
              <a:buNone/>
            </a:pPr>
            <a:endParaRPr/>
          </a:p>
        </p:txBody>
      </p:sp>
      <p:cxnSp>
        <p:nvCxnSpPr>
          <p:cNvPr id="1759" name="Google Shape;1759;p204"/>
          <p:cNvCxnSpPr/>
          <p:nvPr/>
        </p:nvCxnSpPr>
        <p:spPr>
          <a:xfrm rot="10800000">
            <a:off x="0" y="2861185"/>
            <a:ext cx="11875189" cy="0"/>
          </a:xfrm>
          <a:prstGeom prst="straightConnector1">
            <a:avLst/>
          </a:prstGeom>
          <a:noFill/>
          <a:ln w="9525" cap="flat" cmpd="sng">
            <a:solidFill>
              <a:schemeClr val="dk2"/>
            </a:solidFill>
            <a:prstDash val="solid"/>
            <a:round/>
            <a:headEnd type="none" w="sm" len="sm"/>
            <a:tailEnd type="none" w="sm" len="sm"/>
          </a:ln>
        </p:spPr>
      </p:cxnSp>
      <p:sp>
        <p:nvSpPr>
          <p:cNvPr id="1760" name="Google Shape;1760;p204"/>
          <p:cNvSpPr txBox="1"/>
          <p:nvPr/>
        </p:nvSpPr>
        <p:spPr>
          <a:xfrm>
            <a:off x="178276" y="3088053"/>
            <a:ext cx="2841300" cy="49891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i="0" u="none" strike="noStrike" cap="none" dirty="0">
                <a:solidFill>
                  <a:schemeClr val="dk1"/>
                </a:solidFill>
                <a:latin typeface="Arial"/>
                <a:ea typeface="Arial"/>
                <a:cs typeface="Arial"/>
                <a:sym typeface="Arial"/>
              </a:rPr>
              <a:t>Sales </a:t>
            </a:r>
            <a:r>
              <a:rPr lang="pl-PL" sz="1200" b="1" i="0" u="none" strike="noStrike" cap="none" dirty="0" err="1">
                <a:solidFill>
                  <a:schemeClr val="dk1"/>
                </a:solidFill>
                <a:latin typeface="Arial"/>
                <a:ea typeface="Arial"/>
                <a:cs typeface="Arial"/>
                <a:sym typeface="Arial"/>
              </a:rPr>
              <a:t>margin</a:t>
            </a:r>
            <a:endParaRPr lang="pl-PL" sz="1200" b="1"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Marża ze sprzedaży</a:t>
            </a:r>
            <a:endParaRPr dirty="0"/>
          </a:p>
        </p:txBody>
      </p:sp>
      <p:sp>
        <p:nvSpPr>
          <p:cNvPr id="1761" name="Google Shape;1761;p204"/>
          <p:cNvSpPr txBox="1"/>
          <p:nvPr/>
        </p:nvSpPr>
        <p:spPr>
          <a:xfrm>
            <a:off x="3323386" y="2924723"/>
            <a:ext cx="2824383" cy="210887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Może być wyrażona jako masa marży (przychód ze sprzedaży netto, pomniejszony o koszty wytworzenia produktu) lub % oznaczający jak opłacalna jest sprzedaż danego produktu (przychód netto ze sprzedaży jednego produktu – koszty produktu / przychód netto).</a:t>
            </a:r>
            <a:endParaRPr dirty="0"/>
          </a:p>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Warto porównywać dynamikę zmian tych wartości pomiędzy danymi okresami.</a:t>
            </a:r>
            <a:endParaRPr dirty="0"/>
          </a:p>
          <a:p>
            <a:pPr marL="0" marR="0" lvl="0" indent="0" algn="l" rtl="0">
              <a:lnSpc>
                <a:spcPct val="90000"/>
              </a:lnSpc>
              <a:spcBef>
                <a:spcPts val="1000"/>
              </a:spcBef>
              <a:spcAft>
                <a:spcPts val="0"/>
              </a:spcAft>
              <a:buClr>
                <a:schemeClr val="dk1"/>
              </a:buClr>
              <a:buSzPts val="3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rgbClr val="000000"/>
              </a:solidFill>
              <a:latin typeface="Arial"/>
              <a:ea typeface="Arial"/>
              <a:cs typeface="Arial"/>
              <a:sym typeface="Arial"/>
            </a:endParaRPr>
          </a:p>
        </p:txBody>
      </p:sp>
      <p:sp>
        <p:nvSpPr>
          <p:cNvPr id="1762" name="Google Shape;1762;p204"/>
          <p:cNvSpPr txBox="1"/>
          <p:nvPr/>
        </p:nvSpPr>
        <p:spPr>
          <a:xfrm>
            <a:off x="6320252" y="3181307"/>
            <a:ext cx="2921400" cy="91798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Wewnętrzne raporty finansowe</a:t>
            </a:r>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763" name="Google Shape;1763;p204"/>
          <p:cNvSpPr txBox="1"/>
          <p:nvPr/>
        </p:nvSpPr>
        <p:spPr>
          <a:xfrm>
            <a:off x="9107351" y="3072603"/>
            <a:ext cx="2842120" cy="110364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W firmach, które działają na wielu markach lub produktach porównanie marży pozwala określić, które z nich przynoszą dla firmy najwięcej wartości.</a:t>
            </a:r>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764" name="Google Shape;1764;p204"/>
          <p:cNvSpPr txBox="1"/>
          <p:nvPr/>
        </p:nvSpPr>
        <p:spPr>
          <a:xfrm>
            <a:off x="159625" y="5162326"/>
            <a:ext cx="2841300" cy="49891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1" i="0" u="none" strike="noStrike" cap="none" dirty="0">
                <a:solidFill>
                  <a:schemeClr val="dk1"/>
                </a:solidFill>
                <a:latin typeface="Arial"/>
                <a:ea typeface="Arial"/>
                <a:cs typeface="Arial"/>
                <a:sym typeface="Arial"/>
              </a:rPr>
              <a:t>Profit </a:t>
            </a:r>
          </a:p>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dirty="0">
                <a:solidFill>
                  <a:schemeClr val="dk1"/>
                </a:solidFill>
                <a:latin typeface="Arial"/>
                <a:ea typeface="Arial"/>
                <a:cs typeface="Arial"/>
                <a:sym typeface="Arial"/>
              </a:rPr>
              <a:t>– zysk jaki przedsiębiorstwo, marka, dany produkt przynoszą dla firmy</a:t>
            </a:r>
            <a:endParaRPr dirty="0"/>
          </a:p>
        </p:txBody>
      </p:sp>
      <p:cxnSp>
        <p:nvCxnSpPr>
          <p:cNvPr id="1765" name="Google Shape;1765;p204"/>
          <p:cNvCxnSpPr/>
          <p:nvPr/>
        </p:nvCxnSpPr>
        <p:spPr>
          <a:xfrm rot="10800000">
            <a:off x="74282" y="4999701"/>
            <a:ext cx="11875189" cy="0"/>
          </a:xfrm>
          <a:prstGeom prst="straightConnector1">
            <a:avLst/>
          </a:prstGeom>
          <a:noFill/>
          <a:ln w="9525" cap="flat" cmpd="sng">
            <a:solidFill>
              <a:schemeClr val="dk2"/>
            </a:solidFill>
            <a:prstDash val="solid"/>
            <a:round/>
            <a:headEnd type="none" w="sm" len="sm"/>
            <a:tailEnd type="none" w="sm" len="sm"/>
          </a:ln>
        </p:spPr>
      </p:cxnSp>
      <p:sp>
        <p:nvSpPr>
          <p:cNvPr id="1766" name="Google Shape;1766;p204"/>
          <p:cNvSpPr txBox="1"/>
          <p:nvPr/>
        </p:nvSpPr>
        <p:spPr>
          <a:xfrm>
            <a:off x="6358401" y="5146261"/>
            <a:ext cx="2921400" cy="91798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Wewnętrzne raporty finansowe</a:t>
            </a:r>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767" name="Google Shape;1767;p204"/>
          <p:cNvSpPr txBox="1"/>
          <p:nvPr/>
        </p:nvSpPr>
        <p:spPr>
          <a:xfrm>
            <a:off x="3248081" y="5001851"/>
            <a:ext cx="2824383" cy="128412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Mierniki analogicznie jak w przypadku marży. Profit to najniższy poziom PnLa, od marży ze sprzedaży należy odjąć również koszty firmy (np. zatrudnienie) jak i inwestycje marketingowe oraz reklamowe.</a:t>
            </a:r>
            <a:endParaRPr/>
          </a:p>
          <a:p>
            <a:pPr marL="0" marR="0" lvl="0" indent="0" algn="l" rtl="0">
              <a:lnSpc>
                <a:spcPct val="90000"/>
              </a:lnSpc>
              <a:spcBef>
                <a:spcPts val="1000"/>
              </a:spcBef>
              <a:spcAft>
                <a:spcPts val="0"/>
              </a:spcAft>
              <a:buClr>
                <a:schemeClr val="dk1"/>
              </a:buClr>
              <a:buSzPts val="3200"/>
              <a:buFont typeface="Arial"/>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1768" name="Google Shape;1768;p204"/>
          <p:cNvSpPr txBox="1"/>
          <p:nvPr/>
        </p:nvSpPr>
        <p:spPr>
          <a:xfrm>
            <a:off x="9146609" y="5109413"/>
            <a:ext cx="2842120" cy="110364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200" b="0" i="0" u="none" strike="noStrike" cap="none">
                <a:solidFill>
                  <a:schemeClr val="dk1"/>
                </a:solidFill>
                <a:latin typeface="Arial"/>
                <a:ea typeface="Arial"/>
                <a:cs typeface="Arial"/>
                <a:sym typeface="Arial"/>
              </a:rPr>
              <a:t>Podstawowy cel działania każdej firmy, czysta wartość dla właścicieli oraz akcjonariuszy.</a:t>
            </a:r>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4" name="Google Shape;1350;p199">
            <a:extLst>
              <a:ext uri="{FF2B5EF4-FFF2-40B4-BE49-F238E27FC236}">
                <a16:creationId xmlns:a16="http://schemas.microsoft.com/office/drawing/2014/main" id="{8AC72C68-CD82-C449-95F5-6627FE831BDF}"/>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7EC5DB69-3FF4-FFFF-DC1A-937F1DEE711A}"/>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CBB9B842-021D-04DB-5481-D1C97C418E22}"/>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AABB6CA6-DD7C-A205-8B94-7CAFD8CD102B}"/>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72"/>
        <p:cNvGrpSpPr/>
        <p:nvPr/>
      </p:nvGrpSpPr>
      <p:grpSpPr>
        <a:xfrm>
          <a:off x="0" y="0"/>
          <a:ext cx="0" cy="0"/>
          <a:chOff x="0" y="0"/>
          <a:chExt cx="0" cy="0"/>
        </a:xfrm>
      </p:grpSpPr>
      <p:sp>
        <p:nvSpPr>
          <p:cNvPr id="1773" name="Google Shape;1773;p205"/>
          <p:cNvSpPr txBox="1">
            <a:spLocks noGrp="1"/>
          </p:cNvSpPr>
          <p:nvPr>
            <p:ph type="body" idx="1"/>
          </p:nvPr>
        </p:nvSpPr>
        <p:spPr>
          <a:xfrm>
            <a:off x="178276" y="1695674"/>
            <a:ext cx="2965677" cy="992012"/>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b="1" dirty="0"/>
              <a:t>Net </a:t>
            </a:r>
            <a:r>
              <a:rPr lang="pl-PL" sz="1600" b="1" dirty="0" err="1"/>
              <a:t>Contribution</a:t>
            </a:r>
            <a:r>
              <a:rPr lang="pl-PL" sz="1600" b="1" dirty="0"/>
              <a:t>: </a:t>
            </a:r>
            <a:endParaRPr b="1" dirty="0"/>
          </a:p>
          <a:p>
            <a:pPr marL="0" lvl="0" indent="0" algn="l" rtl="0">
              <a:lnSpc>
                <a:spcPct val="90000"/>
              </a:lnSpc>
              <a:spcBef>
                <a:spcPts val="1000"/>
              </a:spcBef>
              <a:spcAft>
                <a:spcPts val="0"/>
              </a:spcAft>
              <a:buSzPts val="3200"/>
              <a:buNone/>
            </a:pPr>
            <a:r>
              <a:rPr lang="pl-PL" sz="1600" dirty="0"/>
              <a:t>Masa inkrementalnej marży po odjęciu inwestycji marketingowych</a:t>
            </a:r>
            <a:endParaRPr dirty="0"/>
          </a:p>
          <a:p>
            <a:pPr marL="0" lvl="0" indent="0" algn="l" rtl="0">
              <a:lnSpc>
                <a:spcPct val="90000"/>
              </a:lnSpc>
              <a:spcBef>
                <a:spcPts val="1000"/>
              </a:spcBef>
              <a:spcAft>
                <a:spcPts val="0"/>
              </a:spcAft>
              <a:buSzPts val="3200"/>
              <a:buNone/>
            </a:pPr>
            <a:endParaRPr sz="1600" dirty="0"/>
          </a:p>
        </p:txBody>
      </p:sp>
      <p:cxnSp>
        <p:nvCxnSpPr>
          <p:cNvPr id="1777" name="Google Shape;1777;p205"/>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778" name="Google Shape;1778;p205"/>
          <p:cNvSpPr txBox="1">
            <a:spLocks noGrp="1"/>
          </p:cNvSpPr>
          <p:nvPr>
            <p:ph type="body" idx="1"/>
          </p:nvPr>
        </p:nvSpPr>
        <p:spPr>
          <a:xfrm>
            <a:off x="3312201" y="1439109"/>
            <a:ext cx="2699676" cy="181536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Arial"/>
              <a:buNone/>
            </a:pPr>
            <a:r>
              <a:rPr lang="pl-PL" sz="1600" dirty="0"/>
              <a:t>Wzór: Inkrementalna marża ze sprzedaży w danym okresie (taka, która została wywołana przez działania marketingowe) minus kwota inwestycji w te działania marketingowe</a:t>
            </a:r>
            <a:endParaRPr dirty="0"/>
          </a:p>
          <a:p>
            <a:pPr marL="0" marR="0" lvl="0" indent="0" algn="l" rtl="0">
              <a:lnSpc>
                <a:spcPct val="100000"/>
              </a:lnSpc>
              <a:spcBef>
                <a:spcPts val="0"/>
              </a:spcBef>
              <a:spcAft>
                <a:spcPts val="0"/>
              </a:spcAft>
              <a:buClr>
                <a:schemeClr val="dk1"/>
              </a:buClr>
              <a:buSzPts val="2000"/>
              <a:buFont typeface="Arial"/>
              <a:buNone/>
            </a:pPr>
            <a:endParaRPr sz="2000" dirty="0"/>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rgbClr val="000000"/>
              </a:solidFill>
            </a:endParaRPr>
          </a:p>
        </p:txBody>
      </p:sp>
      <p:cxnSp>
        <p:nvCxnSpPr>
          <p:cNvPr id="1779" name="Google Shape;1779;p205"/>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1781" name="Google Shape;1781;p205"/>
          <p:cNvSpPr txBox="1">
            <a:spLocks noGrp="1"/>
          </p:cNvSpPr>
          <p:nvPr>
            <p:ph type="body" idx="1"/>
          </p:nvPr>
        </p:nvSpPr>
        <p:spPr>
          <a:xfrm>
            <a:off x="6320252" y="1561444"/>
            <a:ext cx="2500249" cy="917989"/>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t>Wewnętrzne raporty finansowe</a:t>
            </a:r>
            <a:endParaRPr/>
          </a:p>
          <a:p>
            <a:pPr marL="0" lvl="0" indent="0" algn="l" rtl="0">
              <a:lnSpc>
                <a:spcPct val="90000"/>
              </a:lnSpc>
              <a:spcBef>
                <a:spcPts val="1000"/>
              </a:spcBef>
              <a:spcAft>
                <a:spcPts val="0"/>
              </a:spcAft>
              <a:buSzPts val="3200"/>
              <a:buNone/>
            </a:pPr>
            <a:endParaRPr/>
          </a:p>
        </p:txBody>
      </p:sp>
      <p:cxnSp>
        <p:nvCxnSpPr>
          <p:cNvPr id="1782" name="Google Shape;1782;p205"/>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783" name="Google Shape;1783;p205"/>
          <p:cNvSpPr txBox="1">
            <a:spLocks noGrp="1"/>
          </p:cNvSpPr>
          <p:nvPr>
            <p:ph type="body" idx="1"/>
          </p:nvPr>
        </p:nvSpPr>
        <p:spPr>
          <a:xfrm>
            <a:off x="9093627" y="1506337"/>
            <a:ext cx="3034200" cy="1659647"/>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t>Wartość dodatkowej marży po odjęciu kosztów pokazuje skalę efektu działań marketingowych.</a:t>
            </a:r>
            <a:endParaRPr/>
          </a:p>
          <a:p>
            <a:pPr marL="0" lvl="0" indent="0" algn="l" rtl="0">
              <a:lnSpc>
                <a:spcPct val="90000"/>
              </a:lnSpc>
              <a:spcBef>
                <a:spcPts val="1000"/>
              </a:spcBef>
              <a:spcAft>
                <a:spcPts val="0"/>
              </a:spcAft>
              <a:buSzPts val="3200"/>
              <a:buNone/>
            </a:pPr>
            <a:endParaRPr/>
          </a:p>
        </p:txBody>
      </p:sp>
      <p:cxnSp>
        <p:nvCxnSpPr>
          <p:cNvPr id="1785" name="Google Shape;1785;p205"/>
          <p:cNvCxnSpPr/>
          <p:nvPr/>
        </p:nvCxnSpPr>
        <p:spPr>
          <a:xfrm rot="10800000">
            <a:off x="74282" y="3254476"/>
            <a:ext cx="11875189" cy="0"/>
          </a:xfrm>
          <a:prstGeom prst="straightConnector1">
            <a:avLst/>
          </a:prstGeom>
          <a:noFill/>
          <a:ln w="9525" cap="flat" cmpd="sng">
            <a:solidFill>
              <a:schemeClr val="dk2"/>
            </a:solidFill>
            <a:prstDash val="solid"/>
            <a:round/>
            <a:headEnd type="none" w="sm" len="sm"/>
            <a:tailEnd type="none" w="sm" len="sm"/>
          </a:ln>
        </p:spPr>
      </p:cxnSp>
      <p:sp>
        <p:nvSpPr>
          <p:cNvPr id="1786" name="Google Shape;1786;p205"/>
          <p:cNvSpPr txBox="1"/>
          <p:nvPr/>
        </p:nvSpPr>
        <p:spPr>
          <a:xfrm>
            <a:off x="3215616" y="3840369"/>
            <a:ext cx="2824383" cy="225563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Arial"/>
              <a:buNone/>
            </a:pPr>
            <a:r>
              <a:rPr lang="pl-PL" sz="1600" b="0" i="0" u="none" strike="noStrike" cap="none" dirty="0">
                <a:solidFill>
                  <a:schemeClr val="dk1"/>
                </a:solidFill>
                <a:latin typeface="Arial"/>
                <a:ea typeface="Arial"/>
                <a:cs typeface="Arial"/>
                <a:sym typeface="Arial"/>
              </a:rPr>
              <a:t>Inkrementalny zysk ze sprzedaży w danym okresie (taki, która został wywołany przez działania marketingowe)</a:t>
            </a:r>
            <a:endParaRPr dirty="0"/>
          </a:p>
          <a:p>
            <a:pPr marL="0" marR="0" lvl="0" indent="0" algn="l" rtl="0">
              <a:lnSpc>
                <a:spcPct val="100000"/>
              </a:lnSpc>
              <a:spcBef>
                <a:spcPts val="0"/>
              </a:spcBef>
              <a:spcAft>
                <a:spcPts val="0"/>
              </a:spcAft>
              <a:buClr>
                <a:schemeClr val="dk1"/>
              </a:buClr>
              <a:buSzPts val="16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pl-PL" sz="1600" b="0" i="0" u="none" strike="noStrike" cap="none" dirty="0">
                <a:solidFill>
                  <a:schemeClr val="dk1"/>
                </a:solidFill>
                <a:latin typeface="Arial"/>
                <a:ea typeface="Arial"/>
                <a:cs typeface="Arial"/>
                <a:sym typeface="Arial"/>
              </a:rPr>
              <a:t>dzielony przez</a:t>
            </a:r>
            <a:endParaRPr dirty="0"/>
          </a:p>
          <a:p>
            <a:pPr marL="0" marR="0" lvl="0" indent="0" algn="l" rtl="0">
              <a:lnSpc>
                <a:spcPct val="100000"/>
              </a:lnSpc>
              <a:spcBef>
                <a:spcPts val="0"/>
              </a:spcBef>
              <a:spcAft>
                <a:spcPts val="0"/>
              </a:spcAft>
              <a:buClr>
                <a:schemeClr val="dk1"/>
              </a:buClr>
              <a:buSzPts val="16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pl-PL" sz="1600" b="0" i="0" u="none" strike="noStrike" cap="none" dirty="0">
                <a:solidFill>
                  <a:schemeClr val="dk1"/>
                </a:solidFill>
                <a:latin typeface="Arial"/>
                <a:ea typeface="Arial"/>
                <a:cs typeface="Arial"/>
                <a:sym typeface="Arial"/>
              </a:rPr>
              <a:t>kwotę inwestycji w te działania marketingowe</a:t>
            </a:r>
            <a:endParaRPr dirty="0"/>
          </a:p>
        </p:txBody>
      </p:sp>
      <p:sp>
        <p:nvSpPr>
          <p:cNvPr id="1787" name="Google Shape;1787;p205"/>
          <p:cNvSpPr txBox="1"/>
          <p:nvPr/>
        </p:nvSpPr>
        <p:spPr>
          <a:xfrm>
            <a:off x="6348374" y="4539795"/>
            <a:ext cx="2195858" cy="91798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600" b="0" i="0" u="none" strike="noStrike" cap="none">
                <a:solidFill>
                  <a:schemeClr val="dk1"/>
                </a:solidFill>
                <a:latin typeface="Arial"/>
                <a:ea typeface="Arial"/>
                <a:cs typeface="Arial"/>
                <a:sym typeface="Arial"/>
              </a:rPr>
              <a:t>Wewnętrzne raporty finansowe</a:t>
            </a:r>
            <a:endParaRPr/>
          </a:p>
          <a:p>
            <a:pPr marL="0" marR="0" lvl="0" indent="0" algn="l" rtl="0">
              <a:lnSpc>
                <a:spcPct val="90000"/>
              </a:lnSpc>
              <a:spcBef>
                <a:spcPts val="1000"/>
              </a:spcBef>
              <a:spcAft>
                <a:spcPts val="0"/>
              </a:spcAft>
              <a:buClr>
                <a:schemeClr val="dk1"/>
              </a:buClr>
              <a:buSzPts val="3200"/>
              <a:buFont typeface="Arial"/>
              <a:buNone/>
            </a:pPr>
            <a:endParaRPr sz="2200" b="0" i="0" u="none" strike="noStrike" cap="none">
              <a:solidFill>
                <a:schemeClr val="dk1"/>
              </a:solidFill>
              <a:latin typeface="Arial"/>
              <a:ea typeface="Arial"/>
              <a:cs typeface="Arial"/>
              <a:sym typeface="Arial"/>
            </a:endParaRPr>
          </a:p>
        </p:txBody>
      </p:sp>
      <p:sp>
        <p:nvSpPr>
          <p:cNvPr id="1788" name="Google Shape;1788;p205"/>
          <p:cNvSpPr txBox="1"/>
          <p:nvPr/>
        </p:nvSpPr>
        <p:spPr>
          <a:xfrm>
            <a:off x="253776" y="3603523"/>
            <a:ext cx="2841300" cy="203035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600" b="1" i="0" u="none" strike="noStrike" cap="none" dirty="0">
                <a:solidFill>
                  <a:schemeClr val="dk1"/>
                </a:solidFill>
                <a:latin typeface="Arial"/>
                <a:ea typeface="Arial"/>
                <a:cs typeface="Arial"/>
                <a:sym typeface="Arial"/>
              </a:rPr>
              <a:t>ROI – return on investment </a:t>
            </a:r>
            <a:r>
              <a:rPr lang="pl-PL" sz="1600" b="0" i="0" u="none" strike="noStrike" cap="none" dirty="0">
                <a:solidFill>
                  <a:schemeClr val="dk1"/>
                </a:solidFill>
                <a:latin typeface="Arial"/>
                <a:ea typeface="Arial"/>
                <a:cs typeface="Arial"/>
                <a:sym typeface="Arial"/>
              </a:rPr>
              <a:t>(zwrot z inwestycji)</a:t>
            </a:r>
            <a:endParaRPr dirty="0"/>
          </a:p>
          <a:p>
            <a:pPr marL="0" marR="0" lvl="0" indent="0" algn="l" rtl="0">
              <a:lnSpc>
                <a:spcPct val="90000"/>
              </a:lnSpc>
              <a:spcBef>
                <a:spcPts val="1000"/>
              </a:spcBef>
              <a:spcAft>
                <a:spcPts val="0"/>
              </a:spcAft>
              <a:buClr>
                <a:schemeClr val="dk1"/>
              </a:buClr>
              <a:buSzPts val="3200"/>
              <a:buFont typeface="Arial"/>
              <a:buNone/>
            </a:pPr>
            <a:r>
              <a:rPr lang="pl-PL" sz="1600" b="0" i="0" u="none" strike="noStrike" cap="none" dirty="0">
                <a:solidFill>
                  <a:schemeClr val="dk1"/>
                </a:solidFill>
                <a:latin typeface="Arial"/>
                <a:ea typeface="Arial"/>
                <a:cs typeface="Arial"/>
                <a:sym typeface="Arial"/>
              </a:rPr>
              <a:t>Pokazuje ile zysku zostało wypracowane z każdej zainwestowanej „złotówki”.</a:t>
            </a:r>
          </a:p>
          <a:p>
            <a:pPr marL="0" marR="0" lvl="0" indent="0" algn="l" rtl="0">
              <a:lnSpc>
                <a:spcPct val="90000"/>
              </a:lnSpc>
              <a:spcBef>
                <a:spcPts val="1000"/>
              </a:spcBef>
              <a:spcAft>
                <a:spcPts val="0"/>
              </a:spcAft>
              <a:buClr>
                <a:schemeClr val="dk1"/>
              </a:buClr>
              <a:buSzPts val="3200"/>
              <a:buFont typeface="Arial"/>
              <a:buNone/>
            </a:pPr>
            <a:endParaRPr lang="pl-PL" sz="1600" dirty="0">
              <a:solidFill>
                <a:schemeClr val="dk1"/>
              </a:solidFill>
              <a:latin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1600" dirty="0">
                <a:solidFill>
                  <a:srgbClr val="8E268A"/>
                </a:solidFill>
                <a:latin typeface="Arial"/>
                <a:cs typeface="Arial"/>
                <a:sym typeface="Arial"/>
              </a:rPr>
              <a:t>*wskaźnik wydajnościowy</a:t>
            </a:r>
            <a:endParaRPr dirty="0">
              <a:solidFill>
                <a:srgbClr val="8E268A"/>
              </a:solidFill>
            </a:endParaRPr>
          </a:p>
          <a:p>
            <a:pPr marL="0" marR="0" lvl="0" indent="0" algn="l" rtl="0">
              <a:lnSpc>
                <a:spcPct val="90000"/>
              </a:lnSpc>
              <a:spcBef>
                <a:spcPts val="1000"/>
              </a:spcBef>
              <a:spcAft>
                <a:spcPts val="0"/>
              </a:spcAft>
              <a:buClr>
                <a:schemeClr val="dk1"/>
              </a:buClr>
              <a:buSzPts val="32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endParaRPr sz="1600" b="0" i="0" u="none" strike="noStrike" cap="none" dirty="0">
              <a:solidFill>
                <a:schemeClr val="dk1"/>
              </a:solidFill>
              <a:latin typeface="Arial"/>
              <a:ea typeface="Arial"/>
              <a:cs typeface="Arial"/>
              <a:sym typeface="Arial"/>
            </a:endParaRPr>
          </a:p>
        </p:txBody>
      </p:sp>
      <p:sp>
        <p:nvSpPr>
          <p:cNvPr id="1789" name="Google Shape;1789;p205"/>
          <p:cNvSpPr txBox="1"/>
          <p:nvPr/>
        </p:nvSpPr>
        <p:spPr>
          <a:xfrm>
            <a:off x="9040923" y="3397914"/>
            <a:ext cx="3034200" cy="311167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3200"/>
              <a:buFont typeface="Arial"/>
              <a:buNone/>
            </a:pPr>
            <a:r>
              <a:rPr lang="pl-PL" sz="1600" b="0" i="0" u="none" strike="noStrike" cap="none" dirty="0">
                <a:solidFill>
                  <a:schemeClr val="dk1"/>
                </a:solidFill>
                <a:latin typeface="Arial"/>
                <a:ea typeface="Arial"/>
                <a:cs typeface="Arial"/>
                <a:sym typeface="Arial"/>
              </a:rPr>
              <a:t>Pokazuje wydajność działań marketingowych w danym okresie.</a:t>
            </a:r>
            <a:endParaRPr dirty="0"/>
          </a:p>
          <a:p>
            <a:pPr marL="0" marR="0" lvl="0" indent="0" algn="l" rtl="0">
              <a:lnSpc>
                <a:spcPct val="90000"/>
              </a:lnSpc>
              <a:spcBef>
                <a:spcPts val="1000"/>
              </a:spcBef>
              <a:spcAft>
                <a:spcPts val="0"/>
              </a:spcAft>
              <a:buClr>
                <a:schemeClr val="dk1"/>
              </a:buClr>
              <a:buSzPts val="32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pl-PL" sz="1600" b="0" i="0" u="none" strike="noStrike" cap="none" dirty="0">
                <a:solidFill>
                  <a:schemeClr val="dk1"/>
                </a:solidFill>
                <a:latin typeface="Arial"/>
                <a:ea typeface="Arial"/>
                <a:cs typeface="Arial"/>
                <a:sym typeface="Arial"/>
              </a:rPr>
              <a:t>Uwaga: optymalizacja wyłącznie pod ROI często wiąże się z cięciem inwestycji, co z szerszej perspektywy tworzenia efektu działań marketingowych może być przeciw produktywne. Dlatego warto rozważyć optymalizację np. pod Net </a:t>
            </a:r>
            <a:r>
              <a:rPr lang="pl-PL" sz="1600" b="0" i="0" u="none" strike="noStrike" cap="none" dirty="0" err="1">
                <a:solidFill>
                  <a:schemeClr val="dk1"/>
                </a:solidFill>
                <a:latin typeface="Arial"/>
                <a:ea typeface="Arial"/>
                <a:cs typeface="Arial"/>
                <a:sym typeface="Arial"/>
              </a:rPr>
              <a:t>Contribution</a:t>
            </a:r>
            <a:r>
              <a:rPr lang="pl-PL" sz="1600" b="0" i="0" u="none" strike="noStrike" cap="none" dirty="0">
                <a:solidFill>
                  <a:schemeClr val="dk1"/>
                </a:solidFill>
                <a:latin typeface="Arial"/>
                <a:ea typeface="Arial"/>
                <a:cs typeface="Arial"/>
                <a:sym typeface="Arial"/>
              </a:rPr>
              <a:t>.</a:t>
            </a:r>
            <a:endParaRPr dirty="0"/>
          </a:p>
          <a:p>
            <a:pPr marL="0" marR="0" lvl="0" indent="0" algn="l" rtl="0">
              <a:lnSpc>
                <a:spcPct val="90000"/>
              </a:lnSpc>
              <a:spcBef>
                <a:spcPts val="1000"/>
              </a:spcBef>
              <a:spcAft>
                <a:spcPts val="0"/>
              </a:spcAft>
              <a:buClr>
                <a:schemeClr val="dk1"/>
              </a:buClr>
              <a:buSzPts val="3200"/>
              <a:buFont typeface="Arial"/>
              <a:buNone/>
            </a:pPr>
            <a:endParaRPr sz="2200" b="0" i="0" u="none" strike="noStrike" cap="none" dirty="0">
              <a:solidFill>
                <a:schemeClr val="dk1"/>
              </a:solidFill>
              <a:latin typeface="Arial"/>
              <a:ea typeface="Arial"/>
              <a:cs typeface="Arial"/>
              <a:sym typeface="Arial"/>
            </a:endParaRPr>
          </a:p>
        </p:txBody>
      </p:sp>
      <p:sp>
        <p:nvSpPr>
          <p:cNvPr id="4" name="Google Shape;1350;p199">
            <a:extLst>
              <a:ext uri="{FF2B5EF4-FFF2-40B4-BE49-F238E27FC236}">
                <a16:creationId xmlns:a16="http://schemas.microsoft.com/office/drawing/2014/main" id="{55D9F924-138D-5381-4B61-76AE37B566E0}"/>
              </a:ext>
            </a:extLst>
          </p:cNvPr>
          <p:cNvSpPr txBox="1"/>
          <p:nvPr/>
        </p:nvSpPr>
        <p:spPr>
          <a:xfrm>
            <a:off x="434076" y="286357"/>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5C6428E5-3928-E2AC-2012-C0821275D2E0}"/>
              </a:ext>
            </a:extLst>
          </p:cNvPr>
          <p:cNvSpPr txBox="1"/>
          <p:nvPr/>
        </p:nvSpPr>
        <p:spPr>
          <a:xfrm>
            <a:off x="3951032" y="237846"/>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1A0D58B0-9E54-870B-7879-A051F0584E03}"/>
              </a:ext>
            </a:extLst>
          </p:cNvPr>
          <p:cNvSpPr txBox="1"/>
          <p:nvPr/>
        </p:nvSpPr>
        <p:spPr>
          <a:xfrm>
            <a:off x="6397615" y="202868"/>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04AA07AD-2C25-F8D0-52AA-BE8B6B63FB04}"/>
              </a:ext>
            </a:extLst>
          </p:cNvPr>
          <p:cNvSpPr txBox="1"/>
          <p:nvPr/>
        </p:nvSpPr>
        <p:spPr>
          <a:xfrm>
            <a:off x="9642610" y="182346"/>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4" name="Google Shape;1794;p206"/>
          <p:cNvSpPr txBox="1">
            <a:spLocks noGrp="1"/>
          </p:cNvSpPr>
          <p:nvPr>
            <p:ph type="body" idx="1"/>
          </p:nvPr>
        </p:nvSpPr>
        <p:spPr>
          <a:xfrm>
            <a:off x="215849" y="973582"/>
            <a:ext cx="3043249" cy="561966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600"/>
              <a:buFont typeface="Arial"/>
              <a:buNone/>
            </a:pPr>
            <a:endParaRPr lang="pl-PL" sz="1600" b="0" i="0" u="none" strike="noStrike" cap="none"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1600"/>
              <a:buFont typeface="Arial"/>
              <a:buNone/>
            </a:pPr>
            <a:r>
              <a:rPr lang="pl-PL" sz="1400" b="1" dirty="0" err="1">
                <a:solidFill>
                  <a:srgbClr val="1F1F1F"/>
                </a:solidFill>
              </a:rPr>
              <a:t>Price</a:t>
            </a:r>
            <a:r>
              <a:rPr lang="pl-PL" sz="1400" b="1" dirty="0">
                <a:solidFill>
                  <a:srgbClr val="1F1F1F"/>
                </a:solidFill>
              </a:rPr>
              <a:t> development (</a:t>
            </a:r>
            <a:r>
              <a:rPr lang="pl-PL" sz="1400" b="1" dirty="0" err="1">
                <a:solidFill>
                  <a:srgbClr val="1F1F1F"/>
                </a:solidFill>
              </a:rPr>
              <a:t>price</a:t>
            </a:r>
            <a:r>
              <a:rPr lang="pl-PL" sz="1400" b="1" dirty="0">
                <a:solidFill>
                  <a:srgbClr val="1F1F1F"/>
                </a:solidFill>
              </a:rPr>
              <a:t> </a:t>
            </a:r>
            <a:r>
              <a:rPr lang="pl-PL" sz="1400" b="1" dirty="0" err="1">
                <a:solidFill>
                  <a:srgbClr val="1F1F1F"/>
                </a:solidFill>
              </a:rPr>
              <a:t>elasticity</a:t>
            </a:r>
            <a:r>
              <a:rPr lang="pl-PL" sz="1400" b="1" dirty="0">
                <a:solidFill>
                  <a:srgbClr val="1F1F1F"/>
                </a:solidFill>
              </a:rPr>
              <a:t>)</a:t>
            </a:r>
          </a:p>
          <a:p>
            <a:pPr marL="0" marR="0" lvl="0" indent="0" algn="l" rtl="0">
              <a:lnSpc>
                <a:spcPct val="100000"/>
              </a:lnSpc>
              <a:spcBef>
                <a:spcPts val="0"/>
              </a:spcBef>
              <a:spcAft>
                <a:spcPts val="0"/>
              </a:spcAft>
              <a:buClr>
                <a:srgbClr val="1F1F1F"/>
              </a:buClr>
              <a:buSzPts val="1600"/>
              <a:buFont typeface="Arial"/>
              <a:buNone/>
            </a:pPr>
            <a:endParaRPr lang="pl-PL" sz="1400" dirty="0">
              <a:solidFill>
                <a:srgbClr val="1F1F1F"/>
              </a:solidFill>
            </a:endParaRPr>
          </a:p>
          <a:p>
            <a:pPr marL="0" marR="0" lvl="0" indent="0" algn="l" rtl="0">
              <a:lnSpc>
                <a:spcPct val="100000"/>
              </a:lnSpc>
              <a:spcBef>
                <a:spcPts val="0"/>
              </a:spcBef>
              <a:spcAft>
                <a:spcPts val="0"/>
              </a:spcAft>
              <a:buClr>
                <a:srgbClr val="1F1F1F"/>
              </a:buClr>
              <a:buSzPts val="1600"/>
              <a:buFont typeface="Arial"/>
              <a:buNone/>
            </a:pPr>
            <a:r>
              <a:rPr lang="pl-PL" sz="1400" dirty="0">
                <a:solidFill>
                  <a:srgbClr val="1F1F1F"/>
                </a:solidFill>
              </a:rPr>
              <a:t>Elastyczność cenowa, z</a:t>
            </a:r>
            <a:r>
              <a:rPr lang="pl-PL" sz="1400" b="0" i="0" u="none" strike="noStrike" cap="none" dirty="0">
                <a:solidFill>
                  <a:srgbClr val="1F1F1F"/>
                </a:solidFill>
                <a:latin typeface="Arial"/>
                <a:ea typeface="Arial"/>
                <a:cs typeface="Arial"/>
                <a:sym typeface="Arial"/>
              </a:rPr>
              <a:t>dolności marki do sprzedaży swoich produktów po wyższych cenach.</a:t>
            </a:r>
            <a:endParaRPr sz="2000" dirty="0"/>
          </a:p>
          <a:p>
            <a:pPr marL="0" marR="0" lvl="0" indent="0" algn="l" rtl="0">
              <a:lnSpc>
                <a:spcPct val="100000"/>
              </a:lnSpc>
              <a:spcBef>
                <a:spcPts val="0"/>
              </a:spcBef>
              <a:spcAft>
                <a:spcPts val="0"/>
              </a:spcAft>
              <a:buClr>
                <a:schemeClr val="dk1"/>
              </a:buClr>
              <a:buSzPts val="1600"/>
              <a:buFont typeface="Arial"/>
              <a:buNone/>
            </a:pPr>
            <a:endParaRPr sz="1400"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1200"/>
              <a:buFont typeface="Arial"/>
              <a:buNone/>
            </a:pPr>
            <a:r>
              <a:rPr lang="pl-PL" sz="1100" b="0" i="0" u="none" strike="noStrike" cap="none" dirty="0">
                <a:solidFill>
                  <a:srgbClr val="1F1F1F"/>
                </a:solidFill>
                <a:latin typeface="Arial"/>
                <a:ea typeface="Arial"/>
                <a:cs typeface="Arial"/>
                <a:sym typeface="Arial"/>
              </a:rPr>
              <a:t>Może być mierzona i oceniana na kilka sposobów m.in: </a:t>
            </a:r>
            <a:endParaRPr sz="2000" dirty="0"/>
          </a:p>
          <a:p>
            <a:pPr marL="0" marR="0" lvl="0" indent="0" algn="l" rtl="0">
              <a:lnSpc>
                <a:spcPct val="100000"/>
              </a:lnSpc>
              <a:spcBef>
                <a:spcPts val="0"/>
              </a:spcBef>
              <a:spcAft>
                <a:spcPts val="0"/>
              </a:spcAft>
              <a:buClr>
                <a:schemeClr val="dk1"/>
              </a:buClr>
              <a:buSzPts val="1200"/>
              <a:buFont typeface="Arial"/>
              <a:buNone/>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b="0" i="0" u="none" strike="noStrike" cap="none" dirty="0">
                <a:solidFill>
                  <a:srgbClr val="1F1F1F"/>
                </a:solidFill>
                <a:latin typeface="Arial"/>
                <a:ea typeface="Arial"/>
                <a:cs typeface="Arial"/>
                <a:sym typeface="Arial"/>
              </a:rPr>
              <a:t>Porównanie średnich cen sprzedawanych towarów i usług z poprzednim okresem. </a:t>
            </a:r>
            <a:endParaRPr sz="2000" dirty="0"/>
          </a:p>
          <a:p>
            <a:pPr marL="342900" marR="0" lvl="0" indent="-266700" algn="l" rtl="0">
              <a:lnSpc>
                <a:spcPct val="100000"/>
              </a:lnSpc>
              <a:spcBef>
                <a:spcPts val="0"/>
              </a:spcBef>
              <a:spcAft>
                <a:spcPts val="0"/>
              </a:spcAft>
              <a:buClr>
                <a:schemeClr val="dk1"/>
              </a:buClr>
              <a:buSzPts val="1200"/>
              <a:buFont typeface="+mj-lt"/>
              <a:buAutoNum type="arabicPeriod"/>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b="0" i="0" u="none" strike="noStrike" cap="none" dirty="0">
                <a:solidFill>
                  <a:srgbClr val="1F1F1F"/>
                </a:solidFill>
                <a:latin typeface="Arial"/>
                <a:ea typeface="Arial"/>
                <a:cs typeface="Arial"/>
                <a:sym typeface="Arial"/>
              </a:rPr>
              <a:t>Porównanie średnich cen sprzedawanych towarów i usług ze średnią kategorii. </a:t>
            </a:r>
            <a:endParaRPr sz="2000" dirty="0"/>
          </a:p>
          <a:p>
            <a:pPr marL="342900" marR="0" lvl="0" indent="-266700" algn="l" rtl="0">
              <a:lnSpc>
                <a:spcPct val="100000"/>
              </a:lnSpc>
              <a:spcBef>
                <a:spcPts val="0"/>
              </a:spcBef>
              <a:spcAft>
                <a:spcPts val="0"/>
              </a:spcAft>
              <a:buClr>
                <a:schemeClr val="dk1"/>
              </a:buClr>
              <a:buSzPts val="1200"/>
              <a:buFont typeface="+mj-lt"/>
              <a:buAutoNum type="arabicPeriod"/>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b="0" i="0" u="none" strike="noStrike" cap="none" dirty="0">
                <a:solidFill>
                  <a:srgbClr val="1F1F1F"/>
                </a:solidFill>
                <a:latin typeface="Arial"/>
                <a:ea typeface="Arial"/>
                <a:cs typeface="Arial"/>
                <a:sym typeface="Arial"/>
              </a:rPr>
              <a:t>Średni udzielony rabat jako procent sprzedaży przychód. </a:t>
            </a:r>
            <a:endParaRPr sz="2000" dirty="0"/>
          </a:p>
          <a:p>
            <a:pPr marL="342900" marR="0" lvl="0" indent="-266700" algn="l" rtl="0">
              <a:lnSpc>
                <a:spcPct val="100000"/>
              </a:lnSpc>
              <a:spcBef>
                <a:spcPts val="0"/>
              </a:spcBef>
              <a:spcAft>
                <a:spcPts val="0"/>
              </a:spcAft>
              <a:buClr>
                <a:schemeClr val="dk1"/>
              </a:buClr>
              <a:buSzPts val="1200"/>
              <a:buFont typeface="+mj-lt"/>
              <a:buAutoNum type="arabicPeriod"/>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b="0" i="0" u="none" strike="noStrike" cap="none" dirty="0">
                <a:solidFill>
                  <a:srgbClr val="1F1F1F"/>
                </a:solidFill>
                <a:latin typeface="Arial"/>
                <a:ea typeface="Arial"/>
                <a:cs typeface="Arial"/>
                <a:sym typeface="Arial"/>
              </a:rPr>
              <a:t>Część sprzedaży zrealizowanej po cenie katalogowej/bez dyskontowania.</a:t>
            </a:r>
            <a:r>
              <a:rPr lang="pl-PL" sz="200" b="0" i="0" u="none" strike="noStrike" cap="none" dirty="0">
                <a:solidFill>
                  <a:schemeClr val="dk1"/>
                </a:solidFill>
              </a:rPr>
              <a:t> </a:t>
            </a:r>
            <a:endParaRPr sz="2000" dirty="0"/>
          </a:p>
          <a:p>
            <a:pPr marL="342900" marR="0" lvl="0" indent="-323850" algn="l" rtl="0">
              <a:lnSpc>
                <a:spcPct val="100000"/>
              </a:lnSpc>
              <a:spcBef>
                <a:spcPts val="0"/>
              </a:spcBef>
              <a:spcAft>
                <a:spcPts val="0"/>
              </a:spcAft>
              <a:buClr>
                <a:schemeClr val="dk1"/>
              </a:buClr>
              <a:buSzPts val="300"/>
              <a:buFont typeface="+mj-lt"/>
              <a:buAutoNum type="arabicPeriod"/>
            </a:pPr>
            <a:endParaRPr sz="200" b="0" i="0" u="none" strike="noStrike" cap="none" dirty="0">
              <a:solidFill>
                <a:schemeClr val="dk1"/>
              </a:solidFill>
            </a:endParaRPr>
          </a:p>
          <a:p>
            <a:pPr marL="342900" marR="0" lvl="0" indent="-323850" algn="l" rtl="0">
              <a:lnSpc>
                <a:spcPct val="100000"/>
              </a:lnSpc>
              <a:spcBef>
                <a:spcPts val="0"/>
              </a:spcBef>
              <a:spcAft>
                <a:spcPts val="0"/>
              </a:spcAft>
              <a:buClr>
                <a:schemeClr val="dk1"/>
              </a:buClr>
              <a:buSzPts val="300"/>
              <a:buFont typeface="+mj-lt"/>
              <a:buAutoNum type="arabicPeriod"/>
            </a:pPr>
            <a:endParaRPr sz="200" dirty="0">
              <a:solidFill>
                <a:schemeClr val="dk1"/>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dirty="0">
                <a:solidFill>
                  <a:srgbClr val="1F1F1F"/>
                </a:solidFill>
                <a:latin typeface="Arial"/>
                <a:ea typeface="Arial"/>
                <a:cs typeface="Arial"/>
                <a:sym typeface="Arial"/>
              </a:rPr>
              <a:t>Liczba sprzedanych produktów/przychód ze sprzedaży  w stosunku do liczby sprzedanych produktów/przychodu ze sprzedaży  przed  podwyżką cen</a:t>
            </a:r>
            <a:endParaRPr sz="2000" dirty="0"/>
          </a:p>
          <a:p>
            <a:pPr marL="342900" marR="0" lvl="0" indent="-266700" algn="l" rtl="0">
              <a:lnSpc>
                <a:spcPct val="100000"/>
              </a:lnSpc>
              <a:spcBef>
                <a:spcPts val="0"/>
              </a:spcBef>
              <a:spcAft>
                <a:spcPts val="0"/>
              </a:spcAft>
              <a:buClr>
                <a:schemeClr val="dk1"/>
              </a:buClr>
              <a:buSzPts val="1200"/>
              <a:buFont typeface="+mj-lt"/>
              <a:buAutoNum type="arabicPeriod"/>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dirty="0">
                <a:solidFill>
                  <a:srgbClr val="1F1F1F"/>
                </a:solidFill>
                <a:latin typeface="Arial"/>
                <a:ea typeface="Arial"/>
                <a:cs typeface="Arial"/>
                <a:sym typeface="Arial"/>
              </a:rPr>
              <a:t>Odsetek rezygnacji z produktu po podwyżce cen</a:t>
            </a:r>
            <a:endParaRPr sz="2000" dirty="0"/>
          </a:p>
          <a:p>
            <a:pPr marL="342900" marR="0" lvl="0" indent="-266700" algn="l" rtl="0">
              <a:lnSpc>
                <a:spcPct val="100000"/>
              </a:lnSpc>
              <a:spcBef>
                <a:spcPts val="0"/>
              </a:spcBef>
              <a:spcAft>
                <a:spcPts val="0"/>
              </a:spcAft>
              <a:buClr>
                <a:schemeClr val="dk1"/>
              </a:buClr>
              <a:buSzPts val="1200"/>
              <a:buFont typeface="+mj-lt"/>
              <a:buAutoNum type="arabicPeriod"/>
            </a:pPr>
            <a:endParaRPr sz="11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100" dirty="0">
                <a:solidFill>
                  <a:srgbClr val="1F1F1F"/>
                </a:solidFill>
                <a:latin typeface="Arial"/>
                <a:ea typeface="Arial"/>
                <a:cs typeface="Arial"/>
                <a:sym typeface="Arial"/>
              </a:rPr>
              <a:t>Elastyczność cenowa marki</a:t>
            </a:r>
            <a:endParaRPr sz="2000" dirty="0"/>
          </a:p>
          <a:p>
            <a:pPr marL="342900" marR="0" lvl="0" indent="-276225" algn="l" rtl="0">
              <a:lnSpc>
                <a:spcPct val="100000"/>
              </a:lnSpc>
              <a:spcBef>
                <a:spcPts val="0"/>
              </a:spcBef>
              <a:spcAft>
                <a:spcPts val="0"/>
              </a:spcAft>
              <a:buClr>
                <a:schemeClr val="dk1"/>
              </a:buClr>
              <a:buSzPts val="1050"/>
              <a:buFont typeface="Arial"/>
              <a:buNone/>
            </a:pPr>
            <a:endParaRPr sz="1050" b="0" i="0" u="none" strike="noStrike" cap="none" dirty="0">
              <a:solidFill>
                <a:schemeClr val="dk1"/>
              </a:solidFill>
              <a:latin typeface="Arial"/>
              <a:ea typeface="Arial"/>
              <a:cs typeface="Arial"/>
              <a:sym typeface="Arial"/>
            </a:endParaRPr>
          </a:p>
        </p:txBody>
      </p:sp>
      <p:cxnSp>
        <p:nvCxnSpPr>
          <p:cNvPr id="1798" name="Google Shape;1798;p206"/>
          <p:cNvCxnSpPr/>
          <p:nvPr/>
        </p:nvCxnSpPr>
        <p:spPr>
          <a:xfrm>
            <a:off x="3259098" y="884056"/>
            <a:ext cx="0" cy="5575800"/>
          </a:xfrm>
          <a:prstGeom prst="straightConnector1">
            <a:avLst/>
          </a:prstGeom>
          <a:noFill/>
          <a:ln w="9525" cap="flat" cmpd="sng">
            <a:solidFill>
              <a:schemeClr val="dk2"/>
            </a:solidFill>
            <a:prstDash val="solid"/>
            <a:round/>
            <a:headEnd type="none" w="sm" len="sm"/>
            <a:tailEnd type="none" w="sm" len="sm"/>
          </a:ln>
        </p:spPr>
      </p:cxnSp>
      <p:sp>
        <p:nvSpPr>
          <p:cNvPr id="1799" name="Google Shape;1799;p206"/>
          <p:cNvSpPr txBox="1">
            <a:spLocks noGrp="1"/>
          </p:cNvSpPr>
          <p:nvPr>
            <p:ph type="body" idx="1"/>
          </p:nvPr>
        </p:nvSpPr>
        <p:spPr>
          <a:xfrm>
            <a:off x="3433071" y="2639683"/>
            <a:ext cx="2722901" cy="4218317"/>
          </a:xfrm>
          <a:prstGeom prst="rect">
            <a:avLst/>
          </a:prstGeom>
          <a:noFill/>
          <a:ln>
            <a:noFill/>
          </a:ln>
        </p:spPr>
        <p:txBody>
          <a:bodyPr spcFirstLastPara="1" wrap="square" lIns="0" tIns="0" rIns="0" bIns="0" anchor="t" anchorCtr="0">
            <a:noAutofit/>
          </a:bodyPr>
          <a:lstStyle/>
          <a:p>
            <a:pPr marL="228600" marR="0" lvl="0" algn="l" rtl="0">
              <a:lnSpc>
                <a:spcPct val="100000"/>
              </a:lnSpc>
              <a:spcBef>
                <a:spcPts val="0"/>
              </a:spcBef>
              <a:spcAft>
                <a:spcPts val="0"/>
              </a:spcAft>
              <a:buClr>
                <a:srgbClr val="1F1F1F"/>
              </a:buClr>
              <a:buSzPts val="1200"/>
              <a:buFont typeface="+mj-lt"/>
              <a:buAutoNum type="arabicPeriod"/>
            </a:pPr>
            <a:r>
              <a:rPr lang="pl-PL" sz="1200" b="0" i="0" u="none" strike="noStrike" cap="none" dirty="0">
                <a:solidFill>
                  <a:srgbClr val="1F1F1F"/>
                </a:solidFill>
                <a:latin typeface="Arial"/>
                <a:ea typeface="Arial"/>
                <a:cs typeface="Arial"/>
                <a:sym typeface="Arial"/>
              </a:rPr>
              <a:t>Średnia cena w PLN, wzrost ceny w PLN, wzrost %</a:t>
            </a:r>
            <a:endParaRPr lang="pl-PL" dirty="0"/>
          </a:p>
          <a:p>
            <a:pPr marL="342900" marR="0" lvl="0" indent="-266700" algn="l" rtl="0">
              <a:lnSpc>
                <a:spcPct val="100000"/>
              </a:lnSpc>
              <a:spcBef>
                <a:spcPts val="0"/>
              </a:spcBef>
              <a:spcAft>
                <a:spcPts val="0"/>
              </a:spcAft>
              <a:buClr>
                <a:schemeClr val="dk1"/>
              </a:buClr>
              <a:buSzPts val="1200"/>
              <a:buFont typeface="+mj-lt"/>
              <a:buAutoNum type="arabicPeriod"/>
            </a:pPr>
            <a:endParaRPr lang="pl-PL" sz="1200" dirty="0">
              <a:solidFill>
                <a:srgbClr val="1F1F1F"/>
              </a:solidFill>
              <a:latin typeface="Arial"/>
              <a:ea typeface="Arial"/>
              <a:cs typeface="Arial"/>
              <a:sym typeface="Arial"/>
            </a:endParaRPr>
          </a:p>
          <a:p>
            <a:pPr marL="228600" lvl="0" algn="l" rtl="0">
              <a:lnSpc>
                <a:spcPct val="100000"/>
              </a:lnSpc>
              <a:spcBef>
                <a:spcPts val="0"/>
              </a:spcBef>
              <a:spcAft>
                <a:spcPts val="0"/>
              </a:spcAft>
              <a:buClr>
                <a:srgbClr val="1F1F1F"/>
              </a:buClr>
              <a:buSzPts val="1200"/>
              <a:buFont typeface="+mj-lt"/>
              <a:buAutoNum type="arabicPeriod"/>
            </a:pPr>
            <a:r>
              <a:rPr lang="pl-PL" sz="1200" b="0" i="0" u="none" strike="noStrike" cap="none" dirty="0">
                <a:solidFill>
                  <a:srgbClr val="1F1F1F"/>
                </a:solidFill>
                <a:latin typeface="Arial"/>
                <a:ea typeface="Arial"/>
                <a:cs typeface="Arial"/>
                <a:sym typeface="Arial"/>
              </a:rPr>
              <a:t>Średnia cena w PLN, relacja do średniej kategorii jako % lub w formie indeksu</a:t>
            </a:r>
            <a:endParaRPr dirty="0"/>
          </a:p>
          <a:p>
            <a:pPr marL="342900" marR="0" lvl="0" indent="-266700" algn="l" rtl="0">
              <a:lnSpc>
                <a:spcPct val="100000"/>
              </a:lnSpc>
              <a:spcBef>
                <a:spcPts val="0"/>
              </a:spcBef>
              <a:spcAft>
                <a:spcPts val="0"/>
              </a:spcAft>
              <a:buClr>
                <a:schemeClr val="dk1"/>
              </a:buClr>
              <a:buSzPts val="1200"/>
              <a:buFont typeface="+mj-lt"/>
              <a:buAutoNum type="arabicPeriod"/>
            </a:pPr>
            <a:endParaRPr sz="12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200" b="0" i="0" u="none" strike="noStrike" cap="none" dirty="0">
                <a:solidFill>
                  <a:srgbClr val="1F1F1F"/>
                </a:solidFill>
                <a:latin typeface="Arial"/>
                <a:ea typeface="Arial"/>
                <a:cs typeface="Arial"/>
                <a:sym typeface="Arial"/>
              </a:rPr>
              <a:t>Wartość %</a:t>
            </a:r>
            <a:endParaRPr dirty="0"/>
          </a:p>
          <a:p>
            <a:pPr marL="342900" marR="0" lvl="0" indent="-266700" algn="l" rtl="0">
              <a:lnSpc>
                <a:spcPct val="100000"/>
              </a:lnSpc>
              <a:spcBef>
                <a:spcPts val="0"/>
              </a:spcBef>
              <a:spcAft>
                <a:spcPts val="0"/>
              </a:spcAft>
              <a:buClr>
                <a:schemeClr val="dk1"/>
              </a:buClr>
              <a:buSzPts val="1200"/>
              <a:buFont typeface="+mj-lt"/>
              <a:buAutoNum type="arabicPeriod"/>
            </a:pPr>
            <a:endParaRPr sz="12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200" b="0" i="0" u="none" strike="noStrike" cap="none" dirty="0">
                <a:solidFill>
                  <a:srgbClr val="1F1F1F"/>
                </a:solidFill>
                <a:latin typeface="Arial"/>
                <a:ea typeface="Arial"/>
                <a:cs typeface="Arial"/>
                <a:sym typeface="Arial"/>
              </a:rPr>
              <a:t>Udział liczby transakcji bez dyskontowania w całkowitej liczbie transakcji lub udział wartości transakcji bez dyskontowania w całkowitej wartości transakcji</a:t>
            </a:r>
            <a:endParaRPr dirty="0"/>
          </a:p>
          <a:p>
            <a:pPr marL="342900" marR="0" lvl="0" indent="-266700" algn="l" rtl="0">
              <a:lnSpc>
                <a:spcPct val="100000"/>
              </a:lnSpc>
              <a:spcBef>
                <a:spcPts val="0"/>
              </a:spcBef>
              <a:spcAft>
                <a:spcPts val="0"/>
              </a:spcAft>
              <a:buClr>
                <a:schemeClr val="dk1"/>
              </a:buClr>
              <a:buSzPts val="1200"/>
              <a:buFont typeface="+mj-lt"/>
              <a:buAutoNum type="arabicPeriod"/>
            </a:pPr>
            <a:endParaRPr sz="1200"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200" dirty="0">
                <a:solidFill>
                  <a:srgbClr val="1F1F1F"/>
                </a:solidFill>
                <a:latin typeface="Arial"/>
                <a:ea typeface="Arial"/>
                <a:cs typeface="Arial"/>
                <a:sym typeface="Arial"/>
              </a:rPr>
              <a:t>Wartość %</a:t>
            </a:r>
            <a:endParaRPr dirty="0"/>
          </a:p>
          <a:p>
            <a:pPr marL="342900" marR="0" lvl="0" indent="-266700" algn="l" rtl="0">
              <a:lnSpc>
                <a:spcPct val="100000"/>
              </a:lnSpc>
              <a:spcBef>
                <a:spcPts val="0"/>
              </a:spcBef>
              <a:spcAft>
                <a:spcPts val="0"/>
              </a:spcAft>
              <a:buClr>
                <a:schemeClr val="dk1"/>
              </a:buClr>
              <a:buSzPts val="1200"/>
              <a:buFont typeface="+mj-lt"/>
              <a:buAutoNum type="arabicPeriod"/>
            </a:pPr>
            <a:endParaRPr sz="1200" b="0" i="0" u="none" strike="noStrike" cap="none"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200" dirty="0">
                <a:solidFill>
                  <a:srgbClr val="1F1F1F"/>
                </a:solidFill>
                <a:latin typeface="Arial"/>
                <a:ea typeface="Arial"/>
                <a:cs typeface="Arial"/>
                <a:sym typeface="Arial"/>
              </a:rPr>
              <a:t>Wartość %</a:t>
            </a:r>
            <a:endParaRPr dirty="0"/>
          </a:p>
          <a:p>
            <a:pPr marL="342900" marR="0" lvl="0" indent="-266700" algn="l" rtl="0">
              <a:lnSpc>
                <a:spcPct val="100000"/>
              </a:lnSpc>
              <a:spcBef>
                <a:spcPts val="0"/>
              </a:spcBef>
              <a:spcAft>
                <a:spcPts val="0"/>
              </a:spcAft>
              <a:buClr>
                <a:schemeClr val="dk1"/>
              </a:buClr>
              <a:buSzPts val="1200"/>
              <a:buFont typeface="+mj-lt"/>
              <a:buAutoNum type="arabicPeriod"/>
            </a:pPr>
            <a:endParaRPr sz="1200" b="0" i="0" u="none" strike="noStrike" cap="none" dirty="0">
              <a:solidFill>
                <a:srgbClr val="1F1F1F"/>
              </a:solidFill>
              <a:latin typeface="Arial"/>
              <a:ea typeface="Arial"/>
              <a:cs typeface="Arial"/>
              <a:sym typeface="Arial"/>
            </a:endParaRPr>
          </a:p>
          <a:p>
            <a:pPr marL="228600" marR="0" lvl="0" algn="l" rtl="0">
              <a:lnSpc>
                <a:spcPct val="100000"/>
              </a:lnSpc>
              <a:spcBef>
                <a:spcPts val="0"/>
              </a:spcBef>
              <a:spcAft>
                <a:spcPts val="0"/>
              </a:spcAft>
              <a:buClr>
                <a:srgbClr val="1F1F1F"/>
              </a:buClr>
              <a:buSzPts val="1200"/>
              <a:buFont typeface="+mj-lt"/>
              <a:buAutoNum type="arabicPeriod"/>
            </a:pPr>
            <a:r>
              <a:rPr lang="pl-PL" sz="1200" dirty="0">
                <a:solidFill>
                  <a:srgbClr val="1F1F1F"/>
                </a:solidFill>
                <a:latin typeface="Arial"/>
                <a:ea typeface="Arial"/>
                <a:cs typeface="Arial"/>
                <a:sym typeface="Arial"/>
              </a:rPr>
              <a:t>Wartości (-x; 0; +x)</a:t>
            </a:r>
            <a:endParaRPr dirty="0"/>
          </a:p>
        </p:txBody>
      </p:sp>
      <p:cxnSp>
        <p:nvCxnSpPr>
          <p:cNvPr id="1800" name="Google Shape;1800;p206"/>
          <p:cNvCxnSpPr/>
          <p:nvPr/>
        </p:nvCxnSpPr>
        <p:spPr>
          <a:xfrm>
            <a:off x="6308971" y="957986"/>
            <a:ext cx="0" cy="5575800"/>
          </a:xfrm>
          <a:prstGeom prst="straightConnector1">
            <a:avLst/>
          </a:prstGeom>
          <a:noFill/>
          <a:ln w="9525" cap="flat" cmpd="sng">
            <a:solidFill>
              <a:schemeClr val="dk2"/>
            </a:solidFill>
            <a:prstDash val="solid"/>
            <a:round/>
            <a:headEnd type="none" w="sm" len="sm"/>
            <a:tailEnd type="none" w="sm" len="sm"/>
          </a:ln>
        </p:spPr>
      </p:cxnSp>
      <p:sp>
        <p:nvSpPr>
          <p:cNvPr id="1802" name="Google Shape;1802;p206"/>
          <p:cNvSpPr txBox="1">
            <a:spLocks noGrp="1"/>
          </p:cNvSpPr>
          <p:nvPr>
            <p:ph type="body" idx="1"/>
          </p:nvPr>
        </p:nvSpPr>
        <p:spPr>
          <a:xfrm>
            <a:off x="6408499" y="2268531"/>
            <a:ext cx="2644349"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Wewnętrzne raporty, CRM, badania, raporty  rynkowe, biznesowe i finansowe</a:t>
            </a:r>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p:txBody>
      </p:sp>
      <p:cxnSp>
        <p:nvCxnSpPr>
          <p:cNvPr id="1803" name="Google Shape;1803;p206"/>
          <p:cNvCxnSpPr/>
          <p:nvPr/>
        </p:nvCxnSpPr>
        <p:spPr>
          <a:xfrm>
            <a:off x="9052848" y="881245"/>
            <a:ext cx="0" cy="5575800"/>
          </a:xfrm>
          <a:prstGeom prst="straightConnector1">
            <a:avLst/>
          </a:prstGeom>
          <a:noFill/>
          <a:ln w="9525" cap="flat" cmpd="sng">
            <a:solidFill>
              <a:schemeClr val="dk2"/>
            </a:solidFill>
            <a:prstDash val="solid"/>
            <a:round/>
            <a:headEnd type="none" w="sm" len="sm"/>
            <a:tailEnd type="none" w="sm" len="sm"/>
          </a:ln>
        </p:spPr>
      </p:cxnSp>
      <p:sp>
        <p:nvSpPr>
          <p:cNvPr id="1804" name="Google Shape;1804;p206"/>
          <p:cNvSpPr txBox="1">
            <a:spLocks noGrp="1"/>
          </p:cNvSpPr>
          <p:nvPr>
            <p:ph type="body" idx="1"/>
          </p:nvPr>
        </p:nvSpPr>
        <p:spPr>
          <a:xfrm>
            <a:off x="9187751" y="1060535"/>
            <a:ext cx="2788400" cy="4008816"/>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Zdolność marki do sprzedaży po wyższych cenach pokazuje wymierną wartość marki i uzasadnia dlaczego warto inwestować w marketing.</a:t>
            </a:r>
            <a:endParaRPr dirty="0"/>
          </a:p>
          <a:p>
            <a:pPr marL="0" lvl="0" indent="0" algn="l" rtl="0">
              <a:lnSpc>
                <a:spcPct val="90000"/>
              </a:lnSpc>
              <a:spcBef>
                <a:spcPts val="1000"/>
              </a:spcBef>
              <a:spcAft>
                <a:spcPts val="0"/>
              </a:spcAft>
              <a:buSzPts val="3200"/>
              <a:buNone/>
            </a:pPr>
            <a:endParaRPr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Wpływa pozytywnie na zwiększanie zyskowności firmy.</a:t>
            </a:r>
            <a:endParaRPr dirty="0"/>
          </a:p>
        </p:txBody>
      </p:sp>
      <p:sp>
        <p:nvSpPr>
          <p:cNvPr id="1806" name="Google Shape;1806;p206"/>
          <p:cNvSpPr/>
          <p:nvPr/>
        </p:nvSpPr>
        <p:spPr>
          <a:xfrm>
            <a:off x="0" y="102920"/>
            <a:ext cx="65" cy="251359"/>
          </a:xfrm>
          <a:prstGeom prst="rect">
            <a:avLst/>
          </a:prstGeom>
          <a:solidFill>
            <a:srgbClr val="F8F9FA"/>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 name="Google Shape;1350;p199">
            <a:extLst>
              <a:ext uri="{FF2B5EF4-FFF2-40B4-BE49-F238E27FC236}">
                <a16:creationId xmlns:a16="http://schemas.microsoft.com/office/drawing/2014/main" id="{45A0F59B-A323-E147-CFCF-BFF5D975805F}"/>
              </a:ext>
            </a:extLst>
          </p:cNvPr>
          <p:cNvSpPr txBox="1"/>
          <p:nvPr/>
        </p:nvSpPr>
        <p:spPr>
          <a:xfrm>
            <a:off x="591392" y="140931"/>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788530E1-AB31-5BB2-7834-2BE0D6E7EF21}"/>
              </a:ext>
            </a:extLst>
          </p:cNvPr>
          <p:cNvSpPr txBox="1"/>
          <p:nvPr/>
        </p:nvSpPr>
        <p:spPr>
          <a:xfrm>
            <a:off x="4111796" y="313269"/>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0E6A2B66-07BF-C0E4-2287-FD850DCDC368}"/>
              </a:ext>
            </a:extLst>
          </p:cNvPr>
          <p:cNvSpPr txBox="1"/>
          <p:nvPr/>
        </p:nvSpPr>
        <p:spPr>
          <a:xfrm>
            <a:off x="6589717" y="239739"/>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4198D838-21C1-D3A4-EBC7-675187DB1339}"/>
              </a:ext>
            </a:extLst>
          </p:cNvPr>
          <p:cNvSpPr txBox="1"/>
          <p:nvPr/>
        </p:nvSpPr>
        <p:spPr>
          <a:xfrm>
            <a:off x="9681939" y="225871"/>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207"/>
          <p:cNvSpPr txBox="1">
            <a:spLocks noGrp="1"/>
          </p:cNvSpPr>
          <p:nvPr>
            <p:ph type="body" idx="1"/>
          </p:nvPr>
        </p:nvSpPr>
        <p:spPr>
          <a:xfrm>
            <a:off x="124954" y="1704900"/>
            <a:ext cx="28413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b="1" dirty="0">
                <a:solidFill>
                  <a:srgbClr val="1F1F1F"/>
                </a:solidFill>
                <a:latin typeface="Arial"/>
                <a:ea typeface="Arial"/>
                <a:cs typeface="Arial"/>
                <a:sym typeface="Arial"/>
              </a:rPr>
              <a:t>Brand </a:t>
            </a:r>
            <a:r>
              <a:rPr lang="pl-PL" sz="1600" b="1" dirty="0" err="1">
                <a:solidFill>
                  <a:srgbClr val="1F1F1F"/>
                </a:solidFill>
                <a:latin typeface="Arial"/>
                <a:ea typeface="Arial"/>
                <a:cs typeface="Arial"/>
                <a:sym typeface="Arial"/>
              </a:rPr>
              <a:t>penetration</a:t>
            </a:r>
            <a:endParaRPr lang="pl-PL" sz="1600" b="1"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rPr>
              <a:t>Penetracja</a:t>
            </a:r>
            <a:endParaRPr lang="pl-PL"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lang="pl-PL" sz="1600" dirty="0">
              <a:solidFill>
                <a:srgbClr val="1F1F1F"/>
              </a:solidFil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Liczba osób lub gospodarstw domowych, która kupiła daną markę/produkt lub użyła/subskrybowała daną usługę chociaż raz w określonym przedziale czasowym w porównaniu do populacji w kategorii. </a:t>
            </a:r>
            <a:endParaRPr sz="1600" dirty="0">
              <a:solidFill>
                <a:srgbClr val="1F1F1F"/>
              </a:solidFill>
              <a:latin typeface="Arial"/>
              <a:ea typeface="Arial"/>
              <a:cs typeface="Arial"/>
              <a:sym typeface="Arial"/>
            </a:endParaRPr>
          </a:p>
        </p:txBody>
      </p:sp>
      <p:cxnSp>
        <p:nvCxnSpPr>
          <p:cNvPr id="1815" name="Google Shape;1815;p207"/>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816" name="Google Shape;1816;p207"/>
          <p:cNvSpPr txBox="1">
            <a:spLocks noGrp="1"/>
          </p:cNvSpPr>
          <p:nvPr>
            <p:ph type="body" idx="1"/>
          </p:nvPr>
        </p:nvSpPr>
        <p:spPr>
          <a:xfrm>
            <a:off x="3273750" y="1799025"/>
            <a:ext cx="29214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 konsumentów/gospodarstw domowych kategorii, który kupił markę/produkt lub skorzystał z usługi w określonym przedziale czasowym</a:t>
            </a:r>
            <a:endParaRPr sz="1600">
              <a:solidFill>
                <a:srgbClr val="1F1F1F"/>
              </a:solidFill>
              <a:latin typeface="Arial"/>
              <a:ea typeface="Arial"/>
              <a:cs typeface="Arial"/>
              <a:sym typeface="Arial"/>
            </a:endParaRPr>
          </a:p>
        </p:txBody>
      </p:sp>
      <p:cxnSp>
        <p:nvCxnSpPr>
          <p:cNvPr id="1817" name="Google Shape;1817;p207"/>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1819" name="Google Shape;1819;p207"/>
          <p:cNvSpPr txBox="1">
            <a:spLocks noGrp="1"/>
          </p:cNvSpPr>
          <p:nvPr>
            <p:ph type="body" idx="1"/>
          </p:nvPr>
        </p:nvSpPr>
        <p:spPr>
          <a:xfrm>
            <a:off x="6309150" y="1844875"/>
            <a:ext cx="251135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cxnSp>
        <p:nvCxnSpPr>
          <p:cNvPr id="1820" name="Google Shape;1820;p207"/>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821" name="Google Shape;1821;p207"/>
          <p:cNvSpPr txBox="1">
            <a:spLocks noGrp="1"/>
          </p:cNvSpPr>
          <p:nvPr>
            <p:ph type="body" idx="1"/>
          </p:nvPr>
        </p:nvSpPr>
        <p:spPr>
          <a:xfrm>
            <a:off x="9086500" y="2008525"/>
            <a:ext cx="30342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Penetracja oznacza naszą aktualną bazę klientów.</a:t>
            </a:r>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Według Ehrenberg-Bass Institute for Marketing Science budowanie penetracji dają największą szansę  na wzrost i sukces sprzedażowy marki.</a:t>
            </a:r>
            <a:endParaRPr/>
          </a:p>
        </p:txBody>
      </p:sp>
      <p:sp>
        <p:nvSpPr>
          <p:cNvPr id="4" name="Google Shape;1350;p199">
            <a:extLst>
              <a:ext uri="{FF2B5EF4-FFF2-40B4-BE49-F238E27FC236}">
                <a16:creationId xmlns:a16="http://schemas.microsoft.com/office/drawing/2014/main" id="{1813A1F3-B5DE-2875-8F29-CF3395FD0C29}"/>
              </a:ext>
            </a:extLst>
          </p:cNvPr>
          <p:cNvSpPr txBox="1"/>
          <p:nvPr/>
        </p:nvSpPr>
        <p:spPr>
          <a:xfrm>
            <a:off x="394747" y="338303"/>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1010FF7B-B89F-1C1E-993D-61E8121509E7}"/>
              </a:ext>
            </a:extLst>
          </p:cNvPr>
          <p:cNvSpPr txBox="1"/>
          <p:nvPr/>
        </p:nvSpPr>
        <p:spPr>
          <a:xfrm>
            <a:off x="3915151" y="510641"/>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6A191CDC-765F-9137-1AFC-9BD5141E5F39}"/>
              </a:ext>
            </a:extLst>
          </p:cNvPr>
          <p:cNvSpPr txBox="1"/>
          <p:nvPr/>
        </p:nvSpPr>
        <p:spPr>
          <a:xfrm>
            <a:off x="6393072" y="437111"/>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5253BE7A-1B3E-C03E-8747-648065F1BC19}"/>
              </a:ext>
            </a:extLst>
          </p:cNvPr>
          <p:cNvSpPr txBox="1"/>
          <p:nvPr/>
        </p:nvSpPr>
        <p:spPr>
          <a:xfrm>
            <a:off x="9485294" y="423243"/>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26"/>
        <p:cNvGrpSpPr/>
        <p:nvPr/>
      </p:nvGrpSpPr>
      <p:grpSpPr>
        <a:xfrm>
          <a:off x="0" y="0"/>
          <a:ext cx="0" cy="0"/>
          <a:chOff x="0" y="0"/>
          <a:chExt cx="0" cy="0"/>
        </a:xfrm>
      </p:grpSpPr>
      <p:sp>
        <p:nvSpPr>
          <p:cNvPr id="1827" name="Google Shape;1827;p208"/>
          <p:cNvSpPr txBox="1">
            <a:spLocks noGrp="1"/>
          </p:cNvSpPr>
          <p:nvPr>
            <p:ph type="body" idx="1"/>
          </p:nvPr>
        </p:nvSpPr>
        <p:spPr>
          <a:xfrm>
            <a:off x="116500" y="1543113"/>
            <a:ext cx="3043249" cy="497741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600"/>
              <a:buFont typeface="Arial"/>
              <a:buNone/>
            </a:pPr>
            <a:r>
              <a:rPr lang="pl-PL" sz="1600" b="1" dirty="0"/>
              <a:t>Value/Volume Market </a:t>
            </a:r>
            <a:r>
              <a:rPr lang="pl-PL" sz="1600" b="1" dirty="0" err="1"/>
              <a:t>Share</a:t>
            </a:r>
            <a:endParaRPr lang="pl-PL" sz="1600" b="1" i="0" u="none" strike="noStrike" cap="none"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1600"/>
              <a:buFont typeface="Arial"/>
              <a:buNone/>
            </a:pPr>
            <a:endParaRPr lang="pl-PL" sz="1600" dirty="0">
              <a:solidFill>
                <a:srgbClr val="1F1F1F"/>
              </a:solidFill>
            </a:endParaRPr>
          </a:p>
          <a:p>
            <a:pPr marL="0" marR="0" lvl="0" indent="0" algn="l" rtl="0">
              <a:lnSpc>
                <a:spcPct val="100000"/>
              </a:lnSpc>
              <a:spcBef>
                <a:spcPts val="0"/>
              </a:spcBef>
              <a:spcAft>
                <a:spcPts val="0"/>
              </a:spcAft>
              <a:buClr>
                <a:srgbClr val="1F1F1F"/>
              </a:buClr>
              <a:buSzPts val="1600"/>
              <a:buFont typeface="Arial"/>
              <a:buNone/>
            </a:pPr>
            <a:r>
              <a:rPr lang="pl-PL" sz="1600" dirty="0">
                <a:solidFill>
                  <a:srgbClr val="1F1F1F"/>
                </a:solidFill>
              </a:rPr>
              <a:t>Udziały wartościowe oraz ilościowe</a:t>
            </a:r>
          </a:p>
          <a:p>
            <a:pPr marL="0" marR="0" lvl="0" indent="0" algn="l" rtl="0">
              <a:lnSpc>
                <a:spcPct val="100000"/>
              </a:lnSpc>
              <a:spcBef>
                <a:spcPts val="0"/>
              </a:spcBef>
              <a:spcAft>
                <a:spcPts val="0"/>
              </a:spcAft>
              <a:buClr>
                <a:srgbClr val="1F1F1F"/>
              </a:buClr>
              <a:buSzPts val="1600"/>
              <a:buFont typeface="Arial"/>
              <a:buNone/>
            </a:pPr>
            <a:endParaRPr lang="pl-PL" sz="1600" dirty="0">
              <a:solidFill>
                <a:srgbClr val="1F1F1F"/>
              </a:solidFill>
            </a:endParaRPr>
          </a:p>
          <a:p>
            <a:pPr marL="0" marR="0" lvl="0" indent="0" algn="l" rtl="0">
              <a:lnSpc>
                <a:spcPct val="100000"/>
              </a:lnSpc>
              <a:spcBef>
                <a:spcPts val="0"/>
              </a:spcBef>
              <a:spcAft>
                <a:spcPts val="0"/>
              </a:spcAft>
              <a:buClr>
                <a:srgbClr val="1F1F1F"/>
              </a:buClr>
              <a:buSzPts val="1600"/>
              <a:buFont typeface="Arial"/>
              <a:buNone/>
            </a:pPr>
            <a:r>
              <a:rPr lang="pl-PL" sz="1600" b="0" i="0" u="none" strike="noStrike" cap="none" dirty="0">
                <a:solidFill>
                  <a:srgbClr val="1F1F1F"/>
                </a:solidFill>
                <a:latin typeface="Arial"/>
                <a:ea typeface="Arial"/>
                <a:cs typeface="Arial"/>
                <a:sym typeface="Arial"/>
              </a:rPr>
              <a:t>Pozwalają określić pozycję marki na rynku w porównaniu do konkurencji.</a:t>
            </a:r>
            <a:endParaRPr dirty="0"/>
          </a:p>
          <a:p>
            <a:pPr marL="0" marR="0" lvl="0" indent="0" algn="l" rtl="0">
              <a:lnSpc>
                <a:spcPct val="100000"/>
              </a:lnSpc>
              <a:spcBef>
                <a:spcPts val="0"/>
              </a:spcBef>
              <a:spcAft>
                <a:spcPts val="0"/>
              </a:spcAft>
              <a:buClr>
                <a:schemeClr val="dk1"/>
              </a:buClr>
              <a:buSzPts val="1600"/>
              <a:buFont typeface="Arial"/>
              <a:buNone/>
            </a:pPr>
            <a:endParaRPr sz="1600"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1600"/>
              <a:buFont typeface="Arial"/>
              <a:buNone/>
            </a:pPr>
            <a:r>
              <a:rPr lang="pl-PL" sz="1600" dirty="0">
                <a:solidFill>
                  <a:srgbClr val="1F1F1F"/>
                </a:solidFill>
                <a:latin typeface="Arial"/>
                <a:ea typeface="Arial"/>
                <a:cs typeface="Arial"/>
                <a:sym typeface="Arial"/>
              </a:rPr>
              <a:t>Sprzedaż wartościowa (lub ilościowa) marki jako udział w całkowitej wartości (lub ilości) sprzedaży na danym rynku/kategorii. </a:t>
            </a:r>
            <a:endParaRPr dirty="0"/>
          </a:p>
          <a:p>
            <a:pPr marL="0" marR="0" lvl="0" indent="0" algn="l" rtl="0">
              <a:lnSpc>
                <a:spcPct val="100000"/>
              </a:lnSpc>
              <a:spcBef>
                <a:spcPts val="0"/>
              </a:spcBef>
              <a:spcAft>
                <a:spcPts val="0"/>
              </a:spcAft>
              <a:buClr>
                <a:schemeClr val="dk1"/>
              </a:buClr>
              <a:buSzPts val="1600"/>
              <a:buFont typeface="Arial"/>
              <a:buNone/>
            </a:pPr>
            <a:endParaRPr sz="1600"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1600"/>
              <a:buFont typeface="Arial"/>
              <a:buNone/>
            </a:pPr>
            <a:r>
              <a:rPr lang="pl-PL" sz="1600" dirty="0">
                <a:solidFill>
                  <a:srgbClr val="1F1F1F"/>
                </a:solidFill>
              </a:rPr>
              <a:t>Warto</a:t>
            </a:r>
            <a:r>
              <a:rPr lang="pl-PL" sz="1600" dirty="0">
                <a:solidFill>
                  <a:srgbClr val="1F1F1F"/>
                </a:solidFill>
                <a:latin typeface="Arial"/>
                <a:ea typeface="Arial"/>
                <a:cs typeface="Arial"/>
                <a:sym typeface="Arial"/>
              </a:rPr>
              <a:t> porównywać dynamiki między okresami. </a:t>
            </a:r>
            <a:endParaRPr dirty="0"/>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Arial"/>
              <a:ea typeface="Arial"/>
              <a:cs typeface="Arial"/>
              <a:sym typeface="Arial"/>
            </a:endParaRPr>
          </a:p>
        </p:txBody>
      </p:sp>
      <p:cxnSp>
        <p:nvCxnSpPr>
          <p:cNvPr id="1831" name="Google Shape;1831;p208"/>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sp>
        <p:nvSpPr>
          <p:cNvPr id="1832" name="Google Shape;1832;p208"/>
          <p:cNvSpPr txBox="1">
            <a:spLocks noGrp="1"/>
          </p:cNvSpPr>
          <p:nvPr>
            <p:ph type="body" idx="1"/>
          </p:nvPr>
        </p:nvSpPr>
        <p:spPr>
          <a:xfrm>
            <a:off x="3273750" y="1799024"/>
            <a:ext cx="2722901" cy="4218317"/>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1F1F1F"/>
              </a:buClr>
              <a:buSzPts val="1600"/>
              <a:buFont typeface="Arial"/>
              <a:buChar char="•"/>
            </a:pPr>
            <a:r>
              <a:rPr lang="pl-PL" sz="1600">
                <a:solidFill>
                  <a:srgbClr val="1F1F1F"/>
                </a:solidFill>
                <a:latin typeface="Arial"/>
                <a:ea typeface="Arial"/>
                <a:cs typeface="Arial"/>
                <a:sym typeface="Arial"/>
              </a:rPr>
              <a:t>jako wartość procentowa</a:t>
            </a:r>
            <a:endParaRPr/>
          </a:p>
          <a:p>
            <a:pPr marL="285750" marR="0" lvl="0" indent="-285750" algn="l" rtl="0">
              <a:lnSpc>
                <a:spcPct val="100000"/>
              </a:lnSpc>
              <a:spcBef>
                <a:spcPts val="0"/>
              </a:spcBef>
              <a:spcAft>
                <a:spcPts val="0"/>
              </a:spcAft>
              <a:buClr>
                <a:srgbClr val="1F1F1F"/>
              </a:buClr>
              <a:buSzPts val="1600"/>
              <a:buFont typeface="Arial"/>
              <a:buChar char="•"/>
            </a:pPr>
            <a:r>
              <a:rPr lang="pl-PL" sz="1600">
                <a:solidFill>
                  <a:srgbClr val="1F1F1F"/>
                </a:solidFill>
                <a:latin typeface="Arial"/>
                <a:ea typeface="Arial"/>
                <a:cs typeface="Arial"/>
                <a:sym typeface="Arial"/>
              </a:rPr>
              <a:t>jako zmiana wartości procentowej</a:t>
            </a:r>
            <a:endParaRPr/>
          </a:p>
        </p:txBody>
      </p:sp>
      <p:cxnSp>
        <p:nvCxnSpPr>
          <p:cNvPr id="1833" name="Google Shape;1833;p208"/>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sp>
        <p:nvSpPr>
          <p:cNvPr id="1835" name="Google Shape;1835;p208"/>
          <p:cNvSpPr txBox="1">
            <a:spLocks noGrp="1"/>
          </p:cNvSpPr>
          <p:nvPr>
            <p:ph type="body" idx="1"/>
          </p:nvPr>
        </p:nvSpPr>
        <p:spPr>
          <a:xfrm>
            <a:off x="6309150" y="1844875"/>
            <a:ext cx="2467301"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Dane zewnętrznych dostawców np. Nielsen, GFK, CMR</a:t>
            </a:r>
            <a:endParaRPr/>
          </a:p>
        </p:txBody>
      </p:sp>
      <p:cxnSp>
        <p:nvCxnSpPr>
          <p:cNvPr id="1836" name="Google Shape;1836;p208"/>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837" name="Google Shape;1837;p208"/>
          <p:cNvSpPr txBox="1">
            <a:spLocks noGrp="1"/>
          </p:cNvSpPr>
          <p:nvPr>
            <p:ph type="body" idx="1"/>
          </p:nvPr>
        </p:nvSpPr>
        <p:spPr>
          <a:xfrm>
            <a:off x="9086500" y="1964234"/>
            <a:ext cx="2788400" cy="1821185"/>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Dynamika zmiany udziałów pozwala nam określić jak marka radzi sobie na rynku na tle konkurencji.</a:t>
            </a:r>
            <a:endParaRPr/>
          </a:p>
        </p:txBody>
      </p:sp>
      <p:sp>
        <p:nvSpPr>
          <p:cNvPr id="1839" name="Google Shape;1839;p208"/>
          <p:cNvSpPr/>
          <p:nvPr/>
        </p:nvSpPr>
        <p:spPr>
          <a:xfrm>
            <a:off x="0" y="102920"/>
            <a:ext cx="65" cy="251359"/>
          </a:xfrm>
          <a:prstGeom prst="rect">
            <a:avLst/>
          </a:prstGeom>
          <a:solidFill>
            <a:srgbClr val="F8F9FA"/>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0" name="Google Shape;1840;p208"/>
          <p:cNvSpPr/>
          <p:nvPr/>
        </p:nvSpPr>
        <p:spPr>
          <a:xfrm>
            <a:off x="0" y="102920"/>
            <a:ext cx="65" cy="251359"/>
          </a:xfrm>
          <a:prstGeom prst="rect">
            <a:avLst/>
          </a:prstGeom>
          <a:solidFill>
            <a:srgbClr val="F8F9FA"/>
          </a:solid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 name="Google Shape;1350;p199">
            <a:extLst>
              <a:ext uri="{FF2B5EF4-FFF2-40B4-BE49-F238E27FC236}">
                <a16:creationId xmlns:a16="http://schemas.microsoft.com/office/drawing/2014/main" id="{B0B8F88A-5827-D37A-F90E-D71FCBDD4F8D}"/>
              </a:ext>
            </a:extLst>
          </p:cNvPr>
          <p:cNvSpPr txBox="1"/>
          <p:nvPr/>
        </p:nvSpPr>
        <p:spPr>
          <a:xfrm>
            <a:off x="394747" y="338303"/>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37;p7">
            <a:extLst>
              <a:ext uri="{FF2B5EF4-FFF2-40B4-BE49-F238E27FC236}">
                <a16:creationId xmlns:a16="http://schemas.microsoft.com/office/drawing/2014/main" id="{04221C3B-1663-D264-AB28-931F7C521497}"/>
              </a:ext>
            </a:extLst>
          </p:cNvPr>
          <p:cNvSpPr txBox="1"/>
          <p:nvPr/>
        </p:nvSpPr>
        <p:spPr>
          <a:xfrm>
            <a:off x="3915151" y="510641"/>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41;p7">
            <a:extLst>
              <a:ext uri="{FF2B5EF4-FFF2-40B4-BE49-F238E27FC236}">
                <a16:creationId xmlns:a16="http://schemas.microsoft.com/office/drawing/2014/main" id="{70774BB8-6CEF-2DF9-3249-E7CC24E9EDE3}"/>
              </a:ext>
            </a:extLst>
          </p:cNvPr>
          <p:cNvSpPr txBox="1"/>
          <p:nvPr/>
        </p:nvSpPr>
        <p:spPr>
          <a:xfrm>
            <a:off x="6393072" y="437111"/>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5;p7">
            <a:extLst>
              <a:ext uri="{FF2B5EF4-FFF2-40B4-BE49-F238E27FC236}">
                <a16:creationId xmlns:a16="http://schemas.microsoft.com/office/drawing/2014/main" id="{BDC6206F-5957-5867-4242-BE648B3358F9}"/>
              </a:ext>
            </a:extLst>
          </p:cNvPr>
          <p:cNvSpPr txBox="1"/>
          <p:nvPr/>
        </p:nvSpPr>
        <p:spPr>
          <a:xfrm>
            <a:off x="9485294" y="423243"/>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44"/>
        <p:cNvGrpSpPr/>
        <p:nvPr/>
      </p:nvGrpSpPr>
      <p:grpSpPr>
        <a:xfrm>
          <a:off x="0" y="0"/>
          <a:ext cx="0" cy="0"/>
          <a:chOff x="0" y="0"/>
          <a:chExt cx="0" cy="0"/>
        </a:xfrm>
      </p:grpSpPr>
      <p:sp>
        <p:nvSpPr>
          <p:cNvPr id="1846" name="Google Shape;1846;g2eb98e91c41_0_0"/>
          <p:cNvSpPr txBox="1">
            <a:spLocks noGrp="1"/>
          </p:cNvSpPr>
          <p:nvPr>
            <p:ph type="body" idx="1"/>
          </p:nvPr>
        </p:nvSpPr>
        <p:spPr>
          <a:xfrm>
            <a:off x="374575" y="1393400"/>
            <a:ext cx="3257100" cy="53055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endParaRPr lang="pl-PL" sz="1800" b="1" dirty="0"/>
          </a:p>
          <a:p>
            <a:pPr marL="0" lvl="0" indent="0" algn="l" rtl="0">
              <a:lnSpc>
                <a:spcPct val="90000"/>
              </a:lnSpc>
              <a:spcBef>
                <a:spcPts val="1000"/>
              </a:spcBef>
              <a:spcAft>
                <a:spcPts val="0"/>
              </a:spcAft>
              <a:buSzPts val="3200"/>
              <a:buNone/>
            </a:pPr>
            <a:r>
              <a:rPr lang="en-US" sz="1800" b="1" dirty="0"/>
              <a:t>Av</a:t>
            </a:r>
            <a:r>
              <a:rPr lang="pl-PL" sz="1800" b="1" dirty="0" err="1"/>
              <a:t>erage</a:t>
            </a:r>
            <a:r>
              <a:rPr lang="pl-PL" sz="1800" b="1" dirty="0"/>
              <a:t> r</a:t>
            </a:r>
            <a:r>
              <a:rPr lang="en-US" sz="1800" b="1" dirty="0" err="1"/>
              <a:t>evenue</a:t>
            </a:r>
            <a:r>
              <a:rPr lang="en-US" sz="1800" b="1" dirty="0"/>
              <a:t> per customer /purchase/ CLV</a:t>
            </a:r>
            <a:endParaRPr lang="pl-PL" sz="1800" b="1" dirty="0"/>
          </a:p>
          <a:p>
            <a:pPr marL="0" lvl="0" indent="0" algn="l" rtl="0">
              <a:lnSpc>
                <a:spcPct val="90000"/>
              </a:lnSpc>
              <a:spcBef>
                <a:spcPts val="1000"/>
              </a:spcBef>
              <a:spcAft>
                <a:spcPts val="0"/>
              </a:spcAft>
              <a:buSzPts val="3200"/>
              <a:buNone/>
            </a:pPr>
            <a:r>
              <a:rPr lang="pl-PL" sz="1800" dirty="0"/>
              <a:t>Dochodowość Klienta </a:t>
            </a:r>
          </a:p>
          <a:p>
            <a:pPr marL="0" lvl="0" indent="0" algn="l" rtl="0">
              <a:lnSpc>
                <a:spcPct val="90000"/>
              </a:lnSpc>
              <a:spcBef>
                <a:spcPts val="1000"/>
              </a:spcBef>
              <a:spcAft>
                <a:spcPts val="0"/>
              </a:spcAft>
              <a:buSzPts val="3200"/>
              <a:buNone/>
            </a:pPr>
            <a:endParaRPr lang="pl-PL" sz="1800" dirty="0"/>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1. Średni przychód uzyskany na Klienta/ na zakup w wyznaczonym okresie</a:t>
            </a:r>
            <a:endParaRPr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2. Przewidywana/ wartość  przeciętnego Klienta/  podczas całej relacji z marką CLV</a:t>
            </a:r>
            <a:endParaRPr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400" dirty="0"/>
          </a:p>
        </p:txBody>
      </p:sp>
      <p:cxnSp>
        <p:nvCxnSpPr>
          <p:cNvPr id="1847" name="Google Shape;1847;g2eb98e91c41_0_0"/>
          <p:cNvCxnSpPr/>
          <p:nvPr/>
        </p:nvCxnSpPr>
        <p:spPr>
          <a:xfrm>
            <a:off x="3753900" y="1123100"/>
            <a:ext cx="0" cy="5575800"/>
          </a:xfrm>
          <a:prstGeom prst="straightConnector1">
            <a:avLst/>
          </a:prstGeom>
          <a:noFill/>
          <a:ln w="9525" cap="flat" cmpd="sng">
            <a:solidFill>
              <a:schemeClr val="dk2"/>
            </a:solidFill>
            <a:prstDash val="solid"/>
            <a:round/>
            <a:headEnd type="none" w="sm" len="sm"/>
            <a:tailEnd type="none" w="sm" len="sm"/>
          </a:ln>
        </p:spPr>
      </p:cxnSp>
      <p:sp>
        <p:nvSpPr>
          <p:cNvPr id="1850" name="Google Shape;1850;g2eb98e91c41_0_0"/>
          <p:cNvSpPr txBox="1"/>
          <p:nvPr/>
        </p:nvSpPr>
        <p:spPr>
          <a:xfrm>
            <a:off x="3715677" y="1456457"/>
            <a:ext cx="3736375" cy="5710123"/>
          </a:xfrm>
          <a:prstGeom prst="rect">
            <a:avLst/>
          </a:prstGeom>
          <a:noFill/>
          <a:ln>
            <a:noFill/>
          </a:ln>
        </p:spPr>
        <p:txBody>
          <a:bodyPr spcFirstLastPara="1" wrap="square" lIns="91425" tIns="91425" rIns="91425" bIns="91425" anchor="t" anchorCtr="0">
            <a:spAutoFit/>
          </a:bodyPr>
          <a:lstStyle/>
          <a:p>
            <a:pPr marL="336550" marR="520700" lvl="0" indent="-285750" algn="l" rtl="0">
              <a:lnSpc>
                <a:spcPct val="98000"/>
              </a:lnSpc>
              <a:spcBef>
                <a:spcPts val="0"/>
              </a:spcBef>
              <a:spcAft>
                <a:spcPts val="0"/>
              </a:spcAft>
              <a:buClr>
                <a:srgbClr val="000000"/>
              </a:buClr>
              <a:buSzPts val="1200"/>
              <a:buFont typeface="Arial"/>
              <a:buChar char="•"/>
            </a:pPr>
            <a:r>
              <a:rPr lang="pl-PL" sz="1200" b="0" i="0" u="none" strike="noStrike" cap="none" dirty="0">
                <a:solidFill>
                  <a:srgbClr val="1F1F1F"/>
                </a:solidFill>
                <a:latin typeface="Arial"/>
                <a:ea typeface="Arial"/>
                <a:cs typeface="Arial"/>
                <a:sym typeface="Arial"/>
              </a:rPr>
              <a:t>Całkowity przychód podzielony przez liczbę Klientów w wyznaczonym okresie</a:t>
            </a:r>
            <a:endParaRPr sz="1200" b="0" i="0" u="none" strike="noStrike" cap="none"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1F1F1F"/>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Arial"/>
              <a:buChar char="•"/>
            </a:pPr>
            <a:r>
              <a:rPr lang="pl-PL" sz="1200" b="0" i="0" u="none" strike="noStrike" cap="none" dirty="0">
                <a:solidFill>
                  <a:srgbClr val="1F1F1F"/>
                </a:solidFill>
                <a:latin typeface="Arial"/>
                <a:ea typeface="Arial"/>
                <a:cs typeface="Arial"/>
                <a:sym typeface="Arial"/>
              </a:rPr>
              <a:t>Całkowity przychód podzielony przez liczbę zakupów w wyznaczonym okresie </a:t>
            </a:r>
            <a:endParaRPr sz="1200" b="0" i="0" u="none" strike="noStrike" cap="none"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lang="pl-PL" sz="1200" b="0" i="0" u="none" strike="noStrike" cap="none"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pl-PL" sz="1200" b="0" i="0" u="none" strike="noStrike" cap="none" dirty="0">
                <a:solidFill>
                  <a:srgbClr val="1F1F1F"/>
                </a:solidFill>
                <a:latin typeface="Arial"/>
                <a:ea typeface="Arial"/>
                <a:cs typeface="Arial"/>
                <a:sym typeface="Arial"/>
              </a:rPr>
              <a:t>Miary dodatkowe: </a:t>
            </a:r>
            <a:endParaRPr sz="1200" b="0" i="0" u="none" strike="noStrike" cap="none" dirty="0">
              <a:solidFill>
                <a:srgbClr val="1F1F1F"/>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Arial"/>
              <a:buChar char="•"/>
            </a:pPr>
            <a:r>
              <a:rPr lang="pl-PL" sz="1200" b="0" i="0" u="none" strike="noStrike" cap="none" dirty="0">
                <a:solidFill>
                  <a:srgbClr val="1F1F1F"/>
                </a:solidFill>
                <a:latin typeface="Arial"/>
                <a:ea typeface="Arial"/>
                <a:cs typeface="Arial"/>
                <a:sym typeface="Arial"/>
              </a:rPr>
              <a:t>Liczba sprzedanych produktów w wyznaczonym okresie</a:t>
            </a:r>
            <a:endParaRPr sz="1200" b="0" i="0" u="none" strike="noStrike" cap="none" dirty="0">
              <a:solidFill>
                <a:srgbClr val="1F1F1F"/>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Arial"/>
              <a:buChar char="•"/>
            </a:pPr>
            <a:r>
              <a:rPr lang="pl-PL" sz="1200" b="0" i="0" u="none" strike="noStrike" cap="none" dirty="0">
                <a:solidFill>
                  <a:srgbClr val="1F1F1F"/>
                </a:solidFill>
                <a:latin typeface="Arial"/>
                <a:ea typeface="Arial"/>
                <a:cs typeface="Arial"/>
                <a:sym typeface="Arial"/>
              </a:rPr>
              <a:t>Średnia liczba  sprzedanych produktów w ramach koszyka lub średnia wartość koszyka zakupowego</a:t>
            </a:r>
            <a:endParaRPr sz="1200" b="0" i="0" u="none" strike="noStrike" cap="none" dirty="0">
              <a:solidFill>
                <a:srgbClr val="1F1F1F"/>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Arial"/>
              <a:buChar char="•"/>
            </a:pPr>
            <a:r>
              <a:rPr lang="pl-PL" sz="1200" b="0" i="0" u="none" strike="noStrike" cap="none" dirty="0">
                <a:solidFill>
                  <a:srgbClr val="1F1F1F"/>
                </a:solidFill>
                <a:latin typeface="Arial"/>
                <a:ea typeface="Arial"/>
                <a:cs typeface="Arial"/>
                <a:sym typeface="Arial"/>
              </a:rPr>
              <a:t>Średnia częstotliwość zakupu w danym okresie</a:t>
            </a:r>
            <a:endParaRPr sz="1200" b="0" i="0" u="none" strike="noStrike" cap="none" dirty="0">
              <a:solidFill>
                <a:srgbClr val="1F1F1F"/>
              </a:solidFill>
              <a:latin typeface="Arial"/>
              <a:ea typeface="Arial"/>
              <a:cs typeface="Arial"/>
              <a:sym typeface="Arial"/>
            </a:endParaRPr>
          </a:p>
          <a:p>
            <a:pPr marL="285750" marR="520700" lvl="0" indent="-285750" algn="l" rtl="0">
              <a:lnSpc>
                <a:spcPct val="98000"/>
              </a:lnSpc>
              <a:spcBef>
                <a:spcPts val="0"/>
              </a:spcBef>
              <a:spcAft>
                <a:spcPts val="0"/>
              </a:spcAft>
              <a:buClr>
                <a:schemeClr val="dk1"/>
              </a:buClr>
              <a:buSzPts val="1100"/>
              <a:buFont typeface="Arial"/>
              <a:buChar char="•"/>
            </a:pPr>
            <a:r>
              <a:rPr lang="pl-PL" sz="1200" b="0" i="0" u="none" strike="noStrike" cap="none" dirty="0">
                <a:solidFill>
                  <a:srgbClr val="1F1F1F"/>
                </a:solidFill>
                <a:latin typeface="Arial"/>
                <a:ea typeface="Arial"/>
                <a:cs typeface="Arial"/>
                <a:sym typeface="Arial"/>
              </a:rPr>
              <a:t>Średni czas  aktywnego kontaktu   Klienta z marką liczony od momentu pierwszego zakupu do  ostatniej aktywności </a:t>
            </a:r>
            <a:endParaRPr sz="1200" b="0" i="0" u="none" strike="noStrike" cap="none" dirty="0">
              <a:solidFill>
                <a:srgbClr val="1F1F1F"/>
              </a:solidFill>
              <a:latin typeface="Arial"/>
              <a:ea typeface="Arial"/>
              <a:cs typeface="Arial"/>
              <a:sym typeface="Arial"/>
            </a:endParaRPr>
          </a:p>
          <a:p>
            <a:pPr marL="0" marR="520700" lvl="0" indent="0" algn="l" rtl="0">
              <a:lnSpc>
                <a:spcPct val="98000"/>
              </a:lnSpc>
              <a:spcBef>
                <a:spcPts val="0"/>
              </a:spcBef>
              <a:spcAft>
                <a:spcPts val="0"/>
              </a:spcAft>
              <a:buClr>
                <a:srgbClr val="000000"/>
              </a:buClr>
              <a:buSzPts val="1200"/>
              <a:buFont typeface="Arial"/>
              <a:buNone/>
            </a:pPr>
            <a:r>
              <a:rPr lang="pl-PL" sz="1200" b="0" i="0" u="none" strike="noStrike" cap="none" dirty="0">
                <a:solidFill>
                  <a:srgbClr val="1F1F1F"/>
                </a:solidFill>
                <a:latin typeface="Arial"/>
                <a:ea typeface="Arial"/>
                <a:cs typeface="Arial"/>
                <a:sym typeface="Arial"/>
              </a:rPr>
              <a:t>(Roczny/kwartalny/miesięczny przychodu z klienta  X średnia liczba lat/kwartałów/miesięcy relacji z Klientem)  - początkowe koszty pozyskania klienta (TBD). </a:t>
            </a:r>
            <a:endParaRPr sz="1200" b="0" i="0" u="none" strike="noStrike" cap="none" dirty="0">
              <a:solidFill>
                <a:srgbClr val="1F1F1F"/>
              </a:solidFill>
              <a:latin typeface="Arial"/>
              <a:ea typeface="Arial"/>
              <a:cs typeface="Arial"/>
              <a:sym typeface="Arial"/>
            </a:endParaRPr>
          </a:p>
          <a:p>
            <a:pPr marL="0" marR="520700" lvl="0" indent="0" algn="l" rtl="0">
              <a:lnSpc>
                <a:spcPct val="98000"/>
              </a:lnSpc>
              <a:spcBef>
                <a:spcPts val="0"/>
              </a:spcBef>
              <a:spcAft>
                <a:spcPts val="0"/>
              </a:spcAft>
              <a:buClr>
                <a:srgbClr val="000000"/>
              </a:buClr>
              <a:buSzPts val="1200"/>
              <a:buFont typeface="Arial"/>
              <a:buNone/>
            </a:pPr>
            <a:r>
              <a:rPr lang="pl-PL" sz="1200" b="0" i="0" u="none" strike="noStrike" cap="none" dirty="0">
                <a:solidFill>
                  <a:srgbClr val="1F1F1F"/>
                </a:solidFill>
                <a:latin typeface="Arial"/>
                <a:ea typeface="Arial"/>
                <a:cs typeface="Arial"/>
                <a:sym typeface="Arial"/>
              </a:rPr>
              <a:t>lub</a:t>
            </a:r>
            <a:endParaRPr sz="1200" b="0" i="0" u="none" strike="noStrike" cap="none" dirty="0">
              <a:solidFill>
                <a:srgbClr val="1F1F1F"/>
              </a:solidFill>
              <a:latin typeface="Arial"/>
              <a:ea typeface="Arial"/>
              <a:cs typeface="Arial"/>
              <a:sym typeface="Arial"/>
            </a:endParaRPr>
          </a:p>
          <a:p>
            <a:pPr marL="0" marR="63500" lvl="0" indent="0" algn="l" rtl="0">
              <a:lnSpc>
                <a:spcPct val="98000"/>
              </a:lnSpc>
              <a:spcBef>
                <a:spcPts val="1200"/>
              </a:spcBef>
              <a:spcAft>
                <a:spcPts val="0"/>
              </a:spcAft>
              <a:buClr>
                <a:srgbClr val="000000"/>
              </a:buClr>
              <a:buSzPts val="1200"/>
              <a:buFont typeface="Arial"/>
              <a:buNone/>
            </a:pPr>
            <a:r>
              <a:rPr lang="pl-PL" sz="1200" b="0" i="0" u="none" strike="noStrike" cap="none" dirty="0">
                <a:solidFill>
                  <a:srgbClr val="1F1F1F"/>
                </a:solidFill>
                <a:latin typeface="Arial"/>
                <a:ea typeface="Arial"/>
                <a:cs typeface="Arial"/>
                <a:sym typeface="Arial"/>
              </a:rPr>
              <a:t> Średnia długość relacji z Klientem X liczba  zakupów X średnia wartość zakupu</a:t>
            </a:r>
            <a:endParaRPr sz="1200" b="0" i="0" u="none" strike="noStrike" cap="none" dirty="0">
              <a:solidFill>
                <a:srgbClr val="1F1F1F"/>
              </a:solidFill>
              <a:latin typeface="Arial"/>
              <a:ea typeface="Arial"/>
              <a:cs typeface="Arial"/>
              <a:sym typeface="Arial"/>
            </a:endParaRPr>
          </a:p>
          <a:p>
            <a:pPr marL="50800" marR="520700" lvl="0" indent="0" algn="l" rtl="0">
              <a:lnSpc>
                <a:spcPct val="98000"/>
              </a:lnSpc>
              <a:spcBef>
                <a:spcPts val="1200"/>
              </a:spcBef>
              <a:spcAft>
                <a:spcPts val="0"/>
              </a:spcAft>
              <a:buClr>
                <a:schemeClr val="dk1"/>
              </a:buClr>
              <a:buSzPts val="1100"/>
              <a:buFont typeface="Arial"/>
              <a:buNone/>
            </a:pPr>
            <a:endParaRPr sz="1000" b="0" i="0" u="none" strike="noStrike" cap="none" dirty="0">
              <a:solidFill>
                <a:schemeClr val="dk1"/>
              </a:solidFill>
              <a:latin typeface="Arial"/>
              <a:ea typeface="Arial"/>
              <a:cs typeface="Arial"/>
              <a:sym typeface="Arial"/>
            </a:endParaRPr>
          </a:p>
          <a:p>
            <a:pPr marL="50800" marR="520700" lvl="0" indent="0" algn="l" rtl="0">
              <a:lnSpc>
                <a:spcPct val="98000"/>
              </a:lnSpc>
              <a:spcBef>
                <a:spcPts val="0"/>
              </a:spcBef>
              <a:spcAft>
                <a:spcPts val="0"/>
              </a:spcAft>
              <a:buClr>
                <a:schemeClr val="dk1"/>
              </a:buClr>
              <a:buSzPts val="1100"/>
              <a:buFont typeface="Arial"/>
              <a:buNone/>
            </a:pPr>
            <a:endParaRPr sz="1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chemeClr val="dk1"/>
              </a:solidFill>
              <a:latin typeface="Arial"/>
              <a:ea typeface="Arial"/>
              <a:cs typeface="Arial"/>
              <a:sym typeface="Arial"/>
            </a:endParaRPr>
          </a:p>
          <a:p>
            <a:pPr marL="50800" marR="520700" lvl="0" indent="0" algn="l" rtl="0">
              <a:lnSpc>
                <a:spcPct val="98000"/>
              </a:lnSpc>
              <a:spcBef>
                <a:spcPts val="0"/>
              </a:spcBef>
              <a:spcAft>
                <a:spcPts val="0"/>
              </a:spcAft>
              <a:buClr>
                <a:schemeClr val="dk1"/>
              </a:buClr>
              <a:buSzPts val="1100"/>
              <a:buFont typeface="Arial"/>
              <a:buNone/>
            </a:pPr>
            <a:r>
              <a:rPr lang="pl-PL" sz="800" b="0" i="0" u="none" strike="noStrike" cap="none" dirty="0">
                <a:solidFill>
                  <a:schemeClr val="dk1"/>
                </a:solidFill>
                <a:latin typeface="Arial"/>
                <a:ea typeface="Arial"/>
                <a:cs typeface="Arial"/>
                <a:sym typeface="Arial"/>
              </a:rPr>
              <a:t> </a:t>
            </a:r>
            <a:endParaRPr sz="800" b="0" i="0" u="none" strike="noStrike" cap="none" dirty="0">
              <a:solidFill>
                <a:schemeClr val="dk1"/>
              </a:solidFill>
              <a:latin typeface="Arial"/>
              <a:ea typeface="Arial"/>
              <a:cs typeface="Arial"/>
              <a:sym typeface="Arial"/>
            </a:endParaRPr>
          </a:p>
        </p:txBody>
      </p:sp>
      <p:sp>
        <p:nvSpPr>
          <p:cNvPr id="1852" name="Google Shape;1852;g2eb98e91c41_0_0"/>
          <p:cNvSpPr txBox="1"/>
          <p:nvPr/>
        </p:nvSpPr>
        <p:spPr>
          <a:xfrm>
            <a:off x="7483150" y="1824275"/>
            <a:ext cx="1993500" cy="143113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pl-PL" sz="1600" b="0" i="0" u="none" strike="noStrike" cap="none">
                <a:solidFill>
                  <a:srgbClr val="1F1F1F"/>
                </a:solidFill>
                <a:latin typeface="Arial"/>
                <a:ea typeface="Arial"/>
                <a:cs typeface="Arial"/>
                <a:sym typeface="Arial"/>
              </a:rPr>
              <a:t>CRM</a:t>
            </a:r>
            <a:endParaRPr sz="1600" b="0" i="0" u="none" strike="noStrike" cap="none">
              <a:solidFill>
                <a:srgbClr val="1F1F1F"/>
              </a:solidFill>
              <a:latin typeface="Arial"/>
              <a:ea typeface="Arial"/>
              <a:cs typeface="Arial"/>
              <a:sym typeface="Arial"/>
            </a:endParaRPr>
          </a:p>
          <a:p>
            <a:pPr marL="457200" marR="0" lvl="0" indent="-336550" algn="l" rtl="0">
              <a:lnSpc>
                <a:spcPct val="100000"/>
              </a:lnSpc>
              <a:spcBef>
                <a:spcPts val="0"/>
              </a:spcBef>
              <a:spcAft>
                <a:spcPts val="0"/>
              </a:spcAft>
              <a:buClr>
                <a:srgbClr val="000000"/>
              </a:buClr>
              <a:buSzPts val="1700"/>
              <a:buFont typeface="Arial"/>
              <a:buChar char="-"/>
            </a:pPr>
            <a:r>
              <a:rPr lang="pl-PL" sz="1600" b="0" i="0" u="none" strike="noStrike" cap="none">
                <a:solidFill>
                  <a:srgbClr val="1F1F1F"/>
                </a:solidFill>
                <a:latin typeface="Arial"/>
                <a:ea typeface="Arial"/>
                <a:cs typeface="Arial"/>
                <a:sym typeface="Arial"/>
              </a:rPr>
              <a:t>raporty biznesowe i finansowe</a:t>
            </a:r>
            <a:endParaRPr sz="1600" b="0" i="0" u="none" strike="noStrike" cap="none">
              <a:solidFill>
                <a:srgbClr val="1F1F1F"/>
              </a:solidFill>
              <a:latin typeface="Arial"/>
              <a:ea typeface="Arial"/>
              <a:cs typeface="Arial"/>
              <a:sym typeface="Arial"/>
            </a:endParaRPr>
          </a:p>
        </p:txBody>
      </p:sp>
      <p:sp>
        <p:nvSpPr>
          <p:cNvPr id="1853" name="Google Shape;1853;g2eb98e91c41_0_0"/>
          <p:cNvSpPr txBox="1"/>
          <p:nvPr/>
        </p:nvSpPr>
        <p:spPr>
          <a:xfrm>
            <a:off x="9629350" y="2032009"/>
            <a:ext cx="2408400" cy="244679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pl-PL" sz="1700" b="0" i="0" u="none" strike="noStrike" cap="none" dirty="0">
                <a:solidFill>
                  <a:srgbClr val="000000"/>
                </a:solidFill>
                <a:latin typeface="Arial"/>
                <a:ea typeface="Arial"/>
                <a:cs typeface="Arial"/>
                <a:sym typeface="Arial"/>
              </a:rPr>
              <a:t>Pozwala odpowiedzieć na </a:t>
            </a:r>
            <a:r>
              <a:rPr lang="pl-PL" sz="1700" dirty="0">
                <a:solidFill>
                  <a:srgbClr val="000000"/>
                </a:solidFill>
                <a:latin typeface="Arial"/>
                <a:ea typeface="Arial"/>
                <a:cs typeface="Arial"/>
                <a:sym typeface="Arial"/>
              </a:rPr>
              <a:t>p</a:t>
            </a:r>
            <a:r>
              <a:rPr lang="pl-PL" sz="1700" b="0" i="0" u="none" strike="noStrike" cap="none" dirty="0">
                <a:solidFill>
                  <a:srgbClr val="000000"/>
                </a:solidFill>
                <a:latin typeface="Arial"/>
                <a:ea typeface="Arial"/>
                <a:cs typeface="Arial"/>
                <a:sym typeface="Arial"/>
              </a:rPr>
              <a:t>ytania:</a:t>
            </a:r>
          </a:p>
          <a:p>
            <a:pPr marL="0" marR="0" lvl="0" indent="0" algn="l" rtl="0">
              <a:lnSpc>
                <a:spcPct val="100000"/>
              </a:lnSpc>
              <a:spcBef>
                <a:spcPts val="0"/>
              </a:spcBef>
              <a:spcAft>
                <a:spcPts val="0"/>
              </a:spcAft>
              <a:buClr>
                <a:srgbClr val="000000"/>
              </a:buClr>
              <a:buSzPts val="1700"/>
              <a:buFont typeface="Arial"/>
              <a:buNone/>
            </a:pPr>
            <a:endParaRPr lang="pl-PL" sz="1700"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pl-PL" sz="1600" b="0" i="0" u="none" strike="noStrike" cap="none" dirty="0">
                <a:solidFill>
                  <a:srgbClr val="1F1F1F"/>
                </a:solidFill>
                <a:latin typeface="Arial"/>
                <a:ea typeface="Arial"/>
                <a:cs typeface="Arial"/>
                <a:sym typeface="Arial"/>
              </a:rPr>
              <a:t>Ile zyskujemy/tracimy na Kliencie/ na relacji z Klientem?</a:t>
            </a:r>
          </a:p>
          <a:p>
            <a:pPr marL="0" marR="0" lvl="0" indent="0" algn="l" rtl="0">
              <a:lnSpc>
                <a:spcPct val="100000"/>
              </a:lnSpc>
              <a:spcBef>
                <a:spcPts val="0"/>
              </a:spcBef>
              <a:spcAft>
                <a:spcPts val="0"/>
              </a:spcAft>
              <a:buClr>
                <a:srgbClr val="000000"/>
              </a:buClr>
              <a:buSzPts val="1700"/>
              <a:buFont typeface="Arial"/>
              <a:buNone/>
            </a:pPr>
            <a:endParaRPr lang="pl-PL" sz="1600" dirty="0">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pl-PL" sz="1600" dirty="0">
                <a:solidFill>
                  <a:srgbClr val="1F1F1F"/>
                </a:solidFill>
                <a:latin typeface="Arial"/>
                <a:ea typeface="Arial"/>
                <a:cs typeface="Arial"/>
                <a:sym typeface="Arial"/>
              </a:rPr>
              <a:t>C</a:t>
            </a:r>
            <a:r>
              <a:rPr lang="pl-PL" sz="1600" b="0" i="0" u="none" strike="noStrike" cap="none" dirty="0">
                <a:solidFill>
                  <a:srgbClr val="1F1F1F"/>
                </a:solidFill>
                <a:latin typeface="Arial"/>
                <a:ea typeface="Arial"/>
                <a:cs typeface="Arial"/>
                <a:sym typeface="Arial"/>
              </a:rPr>
              <a:t>zy inwestujemy opłacalnie</a:t>
            </a:r>
            <a:endParaRPr sz="1600" b="0" i="0" u="none" strike="noStrike" cap="none" dirty="0">
              <a:solidFill>
                <a:srgbClr val="1F1F1F"/>
              </a:solidFill>
              <a:latin typeface="Arial"/>
              <a:ea typeface="Arial"/>
              <a:cs typeface="Arial"/>
              <a:sym typeface="Arial"/>
            </a:endParaRPr>
          </a:p>
        </p:txBody>
      </p:sp>
      <p:cxnSp>
        <p:nvCxnSpPr>
          <p:cNvPr id="1855" name="Google Shape;1855;g2eb98e91c41_0_0"/>
          <p:cNvCxnSpPr/>
          <p:nvPr/>
        </p:nvCxnSpPr>
        <p:spPr>
          <a:xfrm>
            <a:off x="7635850" y="1065075"/>
            <a:ext cx="0" cy="5575800"/>
          </a:xfrm>
          <a:prstGeom prst="straightConnector1">
            <a:avLst/>
          </a:prstGeom>
          <a:noFill/>
          <a:ln w="9525" cap="flat" cmpd="sng">
            <a:solidFill>
              <a:schemeClr val="dk2"/>
            </a:solidFill>
            <a:prstDash val="solid"/>
            <a:round/>
            <a:headEnd type="none" w="sm" len="sm"/>
            <a:tailEnd type="none" w="sm" len="sm"/>
          </a:ln>
        </p:spPr>
      </p:cxnSp>
      <p:cxnSp>
        <p:nvCxnSpPr>
          <p:cNvPr id="1856" name="Google Shape;1856;g2eb98e91c41_0_0"/>
          <p:cNvCxnSpPr/>
          <p:nvPr/>
        </p:nvCxnSpPr>
        <p:spPr>
          <a:xfrm>
            <a:off x="9598750" y="838200"/>
            <a:ext cx="0" cy="5575800"/>
          </a:xfrm>
          <a:prstGeom prst="straightConnector1">
            <a:avLst/>
          </a:prstGeom>
          <a:noFill/>
          <a:ln w="9525" cap="flat" cmpd="sng">
            <a:solidFill>
              <a:schemeClr val="dk2"/>
            </a:solidFill>
            <a:prstDash val="solid"/>
            <a:round/>
            <a:headEnd type="none" w="sm" len="sm"/>
            <a:tailEnd type="none" w="sm" len="sm"/>
          </a:ln>
        </p:spPr>
      </p:cxnSp>
      <p:sp>
        <p:nvSpPr>
          <p:cNvPr id="4" name="Google Shape;1350;p199">
            <a:extLst>
              <a:ext uri="{FF2B5EF4-FFF2-40B4-BE49-F238E27FC236}">
                <a16:creationId xmlns:a16="http://schemas.microsoft.com/office/drawing/2014/main" id="{0566B8A8-8FB7-78FC-F00E-41593670E371}"/>
              </a:ext>
            </a:extLst>
          </p:cNvPr>
          <p:cNvSpPr txBox="1"/>
          <p:nvPr/>
        </p:nvSpPr>
        <p:spPr>
          <a:xfrm>
            <a:off x="394747" y="338303"/>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BC095E33-722B-DC90-09A0-B7B2FCA0D72C}"/>
              </a:ext>
            </a:extLst>
          </p:cNvPr>
          <p:cNvSpPr txBox="1"/>
          <p:nvPr/>
        </p:nvSpPr>
        <p:spPr>
          <a:xfrm>
            <a:off x="3915151" y="510641"/>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9406F926-68CA-CC13-DECF-1A3A8D2BE3D3}"/>
              </a:ext>
            </a:extLst>
          </p:cNvPr>
          <p:cNvSpPr txBox="1"/>
          <p:nvPr/>
        </p:nvSpPr>
        <p:spPr>
          <a:xfrm>
            <a:off x="6393072" y="437111"/>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4B88835A-2E57-BBA4-35FD-D61B369EA190}"/>
              </a:ext>
            </a:extLst>
          </p:cNvPr>
          <p:cNvSpPr txBox="1"/>
          <p:nvPr/>
        </p:nvSpPr>
        <p:spPr>
          <a:xfrm>
            <a:off x="9485294" y="423243"/>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60"/>
        <p:cNvGrpSpPr/>
        <p:nvPr/>
      </p:nvGrpSpPr>
      <p:grpSpPr>
        <a:xfrm>
          <a:off x="0" y="0"/>
          <a:ext cx="0" cy="0"/>
          <a:chOff x="0" y="0"/>
          <a:chExt cx="0" cy="0"/>
        </a:xfrm>
      </p:grpSpPr>
      <p:cxnSp>
        <p:nvCxnSpPr>
          <p:cNvPr id="1864" name="Google Shape;1864;g2eb89e0dec4_0_23"/>
          <p:cNvCxnSpPr/>
          <p:nvPr/>
        </p:nvCxnSpPr>
        <p:spPr>
          <a:xfrm>
            <a:off x="3179200" y="944725"/>
            <a:ext cx="0" cy="5575800"/>
          </a:xfrm>
          <a:prstGeom prst="straightConnector1">
            <a:avLst/>
          </a:prstGeom>
          <a:noFill/>
          <a:ln w="9525" cap="flat" cmpd="sng">
            <a:solidFill>
              <a:schemeClr val="dk2"/>
            </a:solidFill>
            <a:prstDash val="solid"/>
            <a:round/>
            <a:headEnd type="none" w="sm" len="sm"/>
            <a:tailEnd type="none" w="sm" len="sm"/>
          </a:ln>
        </p:spPr>
      </p:cxnSp>
      <p:cxnSp>
        <p:nvCxnSpPr>
          <p:cNvPr id="1865" name="Google Shape;1865;g2eb89e0dec4_0_23"/>
          <p:cNvCxnSpPr/>
          <p:nvPr/>
        </p:nvCxnSpPr>
        <p:spPr>
          <a:xfrm>
            <a:off x="6180125" y="1035775"/>
            <a:ext cx="0" cy="5575800"/>
          </a:xfrm>
          <a:prstGeom prst="straightConnector1">
            <a:avLst/>
          </a:prstGeom>
          <a:noFill/>
          <a:ln w="9525" cap="flat" cmpd="sng">
            <a:solidFill>
              <a:schemeClr val="dk2"/>
            </a:solidFill>
            <a:prstDash val="solid"/>
            <a:round/>
            <a:headEnd type="none" w="sm" len="sm"/>
            <a:tailEnd type="none" w="sm" len="sm"/>
          </a:ln>
        </p:spPr>
      </p:cxnSp>
      <p:cxnSp>
        <p:nvCxnSpPr>
          <p:cNvPr id="1867" name="Google Shape;1867;g2eb89e0dec4_0_23"/>
          <p:cNvCxnSpPr/>
          <p:nvPr/>
        </p:nvCxnSpPr>
        <p:spPr>
          <a:xfrm>
            <a:off x="8953500" y="1077225"/>
            <a:ext cx="0" cy="5575800"/>
          </a:xfrm>
          <a:prstGeom prst="straightConnector1">
            <a:avLst/>
          </a:prstGeom>
          <a:noFill/>
          <a:ln w="9525" cap="flat" cmpd="sng">
            <a:solidFill>
              <a:schemeClr val="dk2"/>
            </a:solidFill>
            <a:prstDash val="solid"/>
            <a:round/>
            <a:headEnd type="none" w="sm" len="sm"/>
            <a:tailEnd type="none" w="sm" len="sm"/>
          </a:ln>
        </p:spPr>
      </p:cxnSp>
      <p:sp>
        <p:nvSpPr>
          <p:cNvPr id="1869" name="Google Shape;1869;g2eb89e0dec4_0_23"/>
          <p:cNvSpPr txBox="1">
            <a:spLocks noGrp="1"/>
          </p:cNvSpPr>
          <p:nvPr>
            <p:ph type="body" idx="1"/>
          </p:nvPr>
        </p:nvSpPr>
        <p:spPr>
          <a:xfrm>
            <a:off x="132025" y="1590925"/>
            <a:ext cx="28413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b="1" dirty="0" err="1">
                <a:solidFill>
                  <a:srgbClr val="1F1F1F"/>
                </a:solidFill>
                <a:latin typeface="Arial"/>
                <a:ea typeface="Arial"/>
                <a:cs typeface="Arial"/>
                <a:sym typeface="Arial"/>
              </a:rPr>
              <a:t>Number</a:t>
            </a:r>
            <a:r>
              <a:rPr lang="pl-PL" sz="1600" b="1" dirty="0">
                <a:solidFill>
                  <a:srgbClr val="1F1F1F"/>
                </a:solidFill>
                <a:latin typeface="Arial"/>
                <a:ea typeface="Arial"/>
                <a:cs typeface="Arial"/>
                <a:sym typeface="Arial"/>
              </a:rPr>
              <a:t> of </a:t>
            </a:r>
            <a:r>
              <a:rPr lang="pl-PL" sz="1600" b="1" dirty="0" err="1">
                <a:solidFill>
                  <a:srgbClr val="1F1F1F"/>
                </a:solidFill>
                <a:latin typeface="Arial"/>
                <a:ea typeface="Arial"/>
                <a:cs typeface="Arial"/>
                <a:sym typeface="Arial"/>
              </a:rPr>
              <a:t>customers</a:t>
            </a:r>
            <a:r>
              <a:rPr lang="pl-PL" sz="1600" b="1" dirty="0">
                <a:solidFill>
                  <a:srgbClr val="1F1F1F"/>
                </a:solidFill>
                <a:latin typeface="Arial"/>
                <a:ea typeface="Arial"/>
                <a:cs typeface="Arial"/>
                <a:sym typeface="Arial"/>
              </a:rPr>
              <a:t> (dynamics) - </a:t>
            </a:r>
            <a:r>
              <a:rPr lang="pl-PL" sz="1600" b="1" dirty="0" err="1">
                <a:solidFill>
                  <a:srgbClr val="1F1F1F"/>
                </a:solidFill>
              </a:rPr>
              <a:t>c</a:t>
            </a:r>
            <a:r>
              <a:rPr lang="pl-PL" sz="1600" b="1" dirty="0" err="1">
                <a:solidFill>
                  <a:srgbClr val="1F1F1F"/>
                </a:solidFill>
                <a:latin typeface="Arial"/>
                <a:ea typeface="Arial"/>
                <a:cs typeface="Arial"/>
                <a:sym typeface="Arial"/>
              </a:rPr>
              <a:t>hurn</a:t>
            </a:r>
            <a:endParaRPr lang="pl-PL" sz="1600" b="1"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rPr>
              <a:t>Odpływ klientów  </a:t>
            </a:r>
            <a:endParaRPr lang="pl-PL"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lang="pl-PL" sz="1600" dirty="0">
              <a:solidFill>
                <a:srgbClr val="1F1F1F"/>
              </a:solidFil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Proporcja utraconych konsumentów marki/produktu lub użytkowników/subskrybentów usługi w danym przedziale czasowym (odpowiada przedziałowi czasowemu określonemu do mierzenia penetracji) </a:t>
            </a:r>
            <a:endParaRPr sz="1600" dirty="0">
              <a:solidFill>
                <a:srgbClr val="1F1F1F"/>
              </a:solidFill>
              <a:latin typeface="Arial"/>
              <a:ea typeface="Arial"/>
              <a:cs typeface="Arial"/>
              <a:sym typeface="Arial"/>
            </a:endParaRPr>
          </a:p>
        </p:txBody>
      </p:sp>
      <p:sp>
        <p:nvSpPr>
          <p:cNvPr id="1870" name="Google Shape;1870;g2eb89e0dec4_0_23"/>
          <p:cNvSpPr txBox="1">
            <a:spLocks noGrp="1"/>
          </p:cNvSpPr>
          <p:nvPr>
            <p:ph type="body" idx="1"/>
          </p:nvPr>
        </p:nvSpPr>
        <p:spPr>
          <a:xfrm>
            <a:off x="3273750" y="1799025"/>
            <a:ext cx="29214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a:t>
            </a:r>
            <a:r>
              <a:rPr lang="pl-PL"/>
              <a:t> </a:t>
            </a:r>
            <a:r>
              <a:rPr lang="pl-PL" sz="1600">
                <a:solidFill>
                  <a:srgbClr val="1F1F1F"/>
                </a:solidFill>
                <a:latin typeface="Arial"/>
                <a:ea typeface="Arial"/>
                <a:cs typeface="Arial"/>
                <a:sym typeface="Arial"/>
              </a:rPr>
              <a:t>utraconych konsumentów/użytkowników</a:t>
            </a:r>
            <a:endParaRPr sz="1600">
              <a:solidFill>
                <a:srgbClr val="1F1F1F"/>
              </a:solidFill>
              <a:latin typeface="Arial"/>
              <a:ea typeface="Arial"/>
              <a:cs typeface="Arial"/>
              <a:sym typeface="Arial"/>
            </a:endParaRPr>
          </a:p>
        </p:txBody>
      </p:sp>
      <p:sp>
        <p:nvSpPr>
          <p:cNvPr id="1871" name="Google Shape;1871;g2eb89e0dec4_0_23"/>
          <p:cNvSpPr txBox="1">
            <a:spLocks noGrp="1"/>
          </p:cNvSpPr>
          <p:nvPr>
            <p:ph type="body" idx="1"/>
          </p:nvPr>
        </p:nvSpPr>
        <p:spPr>
          <a:xfrm>
            <a:off x="6309150" y="1844875"/>
            <a:ext cx="2386116"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sp>
        <p:nvSpPr>
          <p:cNvPr id="1872" name="Google Shape;1872;g2eb89e0dec4_0_23"/>
          <p:cNvSpPr txBox="1">
            <a:spLocks noGrp="1"/>
          </p:cNvSpPr>
          <p:nvPr>
            <p:ph type="body" idx="1"/>
          </p:nvPr>
        </p:nvSpPr>
        <p:spPr>
          <a:xfrm>
            <a:off x="9086500" y="2008525"/>
            <a:ext cx="30342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Określa kierunek w którym zmierza biznes i pomaga przewidzieć istotne zmiany w zachowaniu konsumentów.</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Rosnący wskaźnik może wskazywać  zmniejszająca się konkurencyjność naszego biznesu – proces, produkt, jakość obsługi</a:t>
            </a:r>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p:txBody>
      </p:sp>
      <p:sp>
        <p:nvSpPr>
          <p:cNvPr id="4" name="Google Shape;1350;p199">
            <a:extLst>
              <a:ext uri="{FF2B5EF4-FFF2-40B4-BE49-F238E27FC236}">
                <a16:creationId xmlns:a16="http://schemas.microsoft.com/office/drawing/2014/main" id="{995EA4DC-14A7-461A-10D9-84D85B399E62}"/>
              </a:ext>
            </a:extLst>
          </p:cNvPr>
          <p:cNvSpPr txBox="1"/>
          <p:nvPr/>
        </p:nvSpPr>
        <p:spPr>
          <a:xfrm>
            <a:off x="394747" y="338303"/>
            <a:ext cx="206584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D804F4B1-8E11-A6AF-0BC3-FC09BB75FA8F}"/>
              </a:ext>
            </a:extLst>
          </p:cNvPr>
          <p:cNvSpPr txBox="1"/>
          <p:nvPr/>
        </p:nvSpPr>
        <p:spPr>
          <a:xfrm>
            <a:off x="3915151" y="510641"/>
            <a:ext cx="1189792"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1931659C-ED71-0BA4-6B9B-4C9899850509}"/>
              </a:ext>
            </a:extLst>
          </p:cNvPr>
          <p:cNvSpPr txBox="1"/>
          <p:nvPr/>
        </p:nvSpPr>
        <p:spPr>
          <a:xfrm>
            <a:off x="6393072" y="437111"/>
            <a:ext cx="218238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90D8B599-9600-8F93-A488-EC754EAD7541}"/>
              </a:ext>
            </a:extLst>
          </p:cNvPr>
          <p:cNvSpPr txBox="1"/>
          <p:nvPr/>
        </p:nvSpPr>
        <p:spPr>
          <a:xfrm>
            <a:off x="9485294" y="423243"/>
            <a:ext cx="2921397"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76"/>
        <p:cNvGrpSpPr/>
        <p:nvPr/>
      </p:nvGrpSpPr>
      <p:grpSpPr>
        <a:xfrm>
          <a:off x="0" y="0"/>
          <a:ext cx="0" cy="0"/>
          <a:chOff x="0" y="0"/>
          <a:chExt cx="0" cy="0"/>
        </a:xfrm>
      </p:grpSpPr>
      <p:cxnSp>
        <p:nvCxnSpPr>
          <p:cNvPr id="1880" name="Google Shape;1880;g2eb89e0dec4_0_9"/>
          <p:cNvCxnSpPr>
            <a:cxnSpLocks/>
          </p:cNvCxnSpPr>
          <p:nvPr/>
        </p:nvCxnSpPr>
        <p:spPr>
          <a:xfrm>
            <a:off x="3179200" y="1590925"/>
            <a:ext cx="0" cy="4929600"/>
          </a:xfrm>
          <a:prstGeom prst="straightConnector1">
            <a:avLst/>
          </a:prstGeom>
          <a:noFill/>
          <a:ln w="9525" cap="flat" cmpd="sng">
            <a:solidFill>
              <a:schemeClr val="dk2"/>
            </a:solidFill>
            <a:prstDash val="solid"/>
            <a:round/>
            <a:headEnd type="none" w="sm" len="sm"/>
            <a:tailEnd type="none" w="sm" len="sm"/>
          </a:ln>
        </p:spPr>
      </p:cxnSp>
      <p:cxnSp>
        <p:nvCxnSpPr>
          <p:cNvPr id="1881" name="Google Shape;1881;g2eb89e0dec4_0_9"/>
          <p:cNvCxnSpPr>
            <a:cxnSpLocks/>
          </p:cNvCxnSpPr>
          <p:nvPr/>
        </p:nvCxnSpPr>
        <p:spPr>
          <a:xfrm>
            <a:off x="6180125" y="1425677"/>
            <a:ext cx="0" cy="5185898"/>
          </a:xfrm>
          <a:prstGeom prst="straightConnector1">
            <a:avLst/>
          </a:prstGeom>
          <a:noFill/>
          <a:ln w="9525" cap="flat" cmpd="sng">
            <a:solidFill>
              <a:schemeClr val="dk2"/>
            </a:solidFill>
            <a:prstDash val="solid"/>
            <a:round/>
            <a:headEnd type="none" w="sm" len="sm"/>
            <a:tailEnd type="none" w="sm" len="sm"/>
          </a:ln>
        </p:spPr>
      </p:cxnSp>
      <p:cxnSp>
        <p:nvCxnSpPr>
          <p:cNvPr id="1883" name="Google Shape;1883;g2eb89e0dec4_0_9"/>
          <p:cNvCxnSpPr>
            <a:cxnSpLocks/>
          </p:cNvCxnSpPr>
          <p:nvPr/>
        </p:nvCxnSpPr>
        <p:spPr>
          <a:xfrm>
            <a:off x="8953500" y="1710813"/>
            <a:ext cx="0" cy="4942212"/>
          </a:xfrm>
          <a:prstGeom prst="straightConnector1">
            <a:avLst/>
          </a:prstGeom>
          <a:noFill/>
          <a:ln w="9525" cap="flat" cmpd="sng">
            <a:solidFill>
              <a:schemeClr val="dk2"/>
            </a:solidFill>
            <a:prstDash val="solid"/>
            <a:round/>
            <a:headEnd type="none" w="sm" len="sm"/>
            <a:tailEnd type="none" w="sm" len="sm"/>
          </a:ln>
        </p:spPr>
      </p:cxnSp>
      <p:sp>
        <p:nvSpPr>
          <p:cNvPr id="1885" name="Google Shape;1885;g2eb89e0dec4_0_9"/>
          <p:cNvSpPr txBox="1">
            <a:spLocks noGrp="1"/>
          </p:cNvSpPr>
          <p:nvPr>
            <p:ph type="body" idx="1"/>
          </p:nvPr>
        </p:nvSpPr>
        <p:spPr>
          <a:xfrm>
            <a:off x="132025" y="1590925"/>
            <a:ext cx="2841300" cy="4929600"/>
          </a:xfrm>
          <a:prstGeom prst="rect">
            <a:avLst/>
          </a:prstGeom>
          <a:noFill/>
          <a:ln>
            <a:noFill/>
          </a:ln>
        </p:spPr>
        <p:txBody>
          <a:bodyPr spcFirstLastPara="1" wrap="square" lIns="0" tIns="0" rIns="0" bIns="0" anchor="t" anchorCtr="0">
            <a:noAutofit/>
          </a:bodyPr>
          <a:lstStyle/>
          <a:p>
            <a:pPr marL="0" indent="0"/>
            <a:r>
              <a:rPr lang="pl-PL" sz="1600" b="1" dirty="0" err="1">
                <a:solidFill>
                  <a:srgbClr val="1F1F1F"/>
                </a:solidFill>
                <a:latin typeface="Arial"/>
                <a:ea typeface="Arial"/>
                <a:cs typeface="Arial"/>
                <a:sym typeface="Arial"/>
              </a:rPr>
              <a:t>Number</a:t>
            </a:r>
            <a:r>
              <a:rPr lang="pl-PL" sz="1600" b="1" dirty="0">
                <a:solidFill>
                  <a:srgbClr val="1F1F1F"/>
                </a:solidFill>
                <a:latin typeface="Arial"/>
                <a:ea typeface="Arial"/>
                <a:cs typeface="Arial"/>
                <a:sym typeface="Arial"/>
              </a:rPr>
              <a:t> of </a:t>
            </a:r>
            <a:r>
              <a:rPr lang="pl-PL" sz="1600" b="1" dirty="0" err="1">
                <a:solidFill>
                  <a:srgbClr val="1F1F1F"/>
                </a:solidFill>
                <a:latin typeface="Arial"/>
                <a:ea typeface="Arial"/>
                <a:cs typeface="Arial"/>
                <a:sym typeface="Arial"/>
              </a:rPr>
              <a:t>customers</a:t>
            </a:r>
            <a:r>
              <a:rPr lang="pl-PL" sz="1600" b="1" dirty="0">
                <a:solidFill>
                  <a:srgbClr val="1F1F1F"/>
                </a:solidFill>
                <a:latin typeface="Arial"/>
                <a:ea typeface="Arial"/>
                <a:cs typeface="Arial"/>
                <a:sym typeface="Arial"/>
              </a:rPr>
              <a:t> (dynamics) – </a:t>
            </a:r>
            <a:r>
              <a:rPr lang="pl-PL" sz="1600" b="1" dirty="0" err="1">
                <a:solidFill>
                  <a:srgbClr val="1F1F1F"/>
                </a:solidFill>
              </a:rPr>
              <a:t>new</a:t>
            </a:r>
            <a:r>
              <a:rPr lang="pl-PL" sz="1600" b="1" dirty="0">
                <a:solidFill>
                  <a:srgbClr val="1F1F1F"/>
                </a:solidFill>
              </a:rPr>
              <a:t>/</a:t>
            </a:r>
            <a:r>
              <a:rPr lang="pl-PL" sz="1600" b="1" dirty="0" err="1">
                <a:solidFill>
                  <a:srgbClr val="1F1F1F"/>
                </a:solidFill>
              </a:rPr>
              <a:t>active</a:t>
            </a:r>
            <a:r>
              <a:rPr lang="pl-PL" sz="1600" b="1" dirty="0">
                <a:solidFill>
                  <a:srgbClr val="1F1F1F"/>
                </a:solidFill>
              </a:rPr>
              <a:t> </a:t>
            </a:r>
            <a:r>
              <a:rPr lang="pl-PL" sz="1600" b="1" dirty="0" err="1">
                <a:solidFill>
                  <a:srgbClr val="1F1F1F"/>
                </a:solidFill>
              </a:rPr>
              <a:t>users</a:t>
            </a:r>
            <a:endParaRPr lang="pl-PL" sz="1600" b="1" dirty="0">
              <a:solidFill>
                <a:srgbClr val="1F1F1F"/>
              </a:solidFill>
            </a:endParaRPr>
          </a:p>
          <a:p>
            <a:pPr marL="0" indent="0"/>
            <a:endParaRPr lang="pl-PL" sz="1600" b="1"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Liczba nowych/aktywnych konsumentów</a:t>
            </a:r>
          </a:p>
          <a:p>
            <a:pPr marL="0" lvl="0" indent="0" algn="l" rtl="0">
              <a:lnSpc>
                <a:spcPct val="90000"/>
              </a:lnSpc>
              <a:spcBef>
                <a:spcPts val="1000"/>
              </a:spcBef>
              <a:spcAft>
                <a:spcPts val="0"/>
              </a:spcAft>
              <a:buSzPts val="3200"/>
              <a:buNone/>
            </a:pPr>
            <a:endParaRPr lang="pl-PL" sz="1600" dirty="0">
              <a:solidFill>
                <a:srgbClr val="1F1F1F"/>
              </a:solidFil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Nowi - Liczba nowych konsumentów marki/produktu usługi/serwisu, którzy zostali pozyskani w określonym przedziale czasowym</a:t>
            </a:r>
            <a:endParaRPr dirty="0"/>
          </a:p>
          <a:p>
            <a:pPr marL="0" lvl="0" indent="0" algn="l" rtl="0">
              <a:lnSpc>
                <a:spcPct val="90000"/>
              </a:lnSpc>
              <a:spcBef>
                <a:spcPts val="1000"/>
              </a:spcBef>
              <a:spcAft>
                <a:spcPts val="0"/>
              </a:spcAft>
              <a:buSzPts val="3200"/>
              <a:buNone/>
            </a:pPr>
            <a:endParaRPr sz="1600" dirty="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dirty="0">
                <a:solidFill>
                  <a:srgbClr val="1F1F1F"/>
                </a:solidFill>
                <a:latin typeface="Arial"/>
                <a:ea typeface="Arial"/>
                <a:cs typeface="Arial"/>
                <a:sym typeface="Arial"/>
              </a:rPr>
              <a:t>Liczba aktywnych użytkowników usługi/serwisu, którzy zostali pozyskani w określonym przedziale czasowym</a:t>
            </a:r>
            <a:endParaRPr sz="1600" dirty="0">
              <a:solidFill>
                <a:srgbClr val="1F1F1F"/>
              </a:solidFill>
              <a:latin typeface="Arial"/>
              <a:ea typeface="Arial"/>
              <a:cs typeface="Arial"/>
              <a:sym typeface="Arial"/>
            </a:endParaRPr>
          </a:p>
        </p:txBody>
      </p:sp>
      <p:sp>
        <p:nvSpPr>
          <p:cNvPr id="1886" name="Google Shape;1886;g2eb89e0dec4_0_9"/>
          <p:cNvSpPr txBox="1">
            <a:spLocks noGrp="1"/>
          </p:cNvSpPr>
          <p:nvPr>
            <p:ph type="body" idx="1"/>
          </p:nvPr>
        </p:nvSpPr>
        <p:spPr>
          <a:xfrm>
            <a:off x="3248944" y="1825883"/>
            <a:ext cx="2921400"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Liczby bezwzględne – warto porównywać ją pomiędzy okresami.</a:t>
            </a:r>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 utraconych konsumentów/użytkowników w całej bazie klientów</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400">
              <a:solidFill>
                <a:schemeClr val="dk1"/>
              </a:solidFill>
            </a:endParaRPr>
          </a:p>
        </p:txBody>
      </p:sp>
      <p:sp>
        <p:nvSpPr>
          <p:cNvPr id="1887" name="Google Shape;1887;g2eb89e0dec4_0_9"/>
          <p:cNvSpPr txBox="1">
            <a:spLocks noGrp="1"/>
          </p:cNvSpPr>
          <p:nvPr>
            <p:ph type="body" idx="1"/>
          </p:nvPr>
        </p:nvSpPr>
        <p:spPr>
          <a:xfrm>
            <a:off x="6357175" y="1943475"/>
            <a:ext cx="2250649" cy="344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Marka/produkt:</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panel gospodarstw domowych GfK</a:t>
            </a: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endParaRPr sz="1600">
              <a:solidFill>
                <a:srgbClr val="1F1F1F"/>
              </a:solidFill>
              <a:latin typeface="Arial"/>
              <a:ea typeface="Arial"/>
              <a:cs typeface="Arial"/>
              <a:sym typeface="Arial"/>
            </a:endParaRPr>
          </a:p>
          <a:p>
            <a:pPr marL="0" lvl="0" indent="0" algn="l" rtl="0">
              <a:lnSpc>
                <a:spcPct val="90000"/>
              </a:lnSpc>
              <a:spcBef>
                <a:spcPts val="1000"/>
              </a:spcBef>
              <a:spcAft>
                <a:spcPts val="0"/>
              </a:spcAft>
              <a:buSzPts val="3200"/>
              <a:buNone/>
            </a:pPr>
            <a:r>
              <a:rPr lang="pl-PL" sz="1600">
                <a:solidFill>
                  <a:srgbClr val="1F1F1F"/>
                </a:solidFill>
                <a:latin typeface="Arial"/>
                <a:ea typeface="Arial"/>
                <a:cs typeface="Arial"/>
                <a:sym typeface="Arial"/>
              </a:rPr>
              <a:t>Usługi: wewnętrzne systemy raportujące (CRM)</a:t>
            </a:r>
            <a:endParaRPr sz="1600">
              <a:solidFill>
                <a:srgbClr val="1F1F1F"/>
              </a:solidFill>
              <a:latin typeface="Arial"/>
              <a:ea typeface="Arial"/>
              <a:cs typeface="Arial"/>
              <a:sym typeface="Arial"/>
            </a:endParaRPr>
          </a:p>
        </p:txBody>
      </p:sp>
      <p:sp>
        <p:nvSpPr>
          <p:cNvPr id="1888" name="Google Shape;1888;g2eb89e0dec4_0_9"/>
          <p:cNvSpPr txBox="1"/>
          <p:nvPr/>
        </p:nvSpPr>
        <p:spPr>
          <a:xfrm>
            <a:off x="9059975" y="2037414"/>
            <a:ext cx="3000000" cy="4229846"/>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1600"/>
              <a:buFont typeface="Arial"/>
              <a:buNone/>
            </a:pPr>
            <a:r>
              <a:rPr lang="pl-PL" sz="1600" b="0" i="0" u="none" strike="noStrike" cap="none">
                <a:solidFill>
                  <a:srgbClr val="1F1F1F"/>
                </a:solidFill>
                <a:latin typeface="Arial"/>
                <a:ea typeface="Arial"/>
                <a:cs typeface="Arial"/>
                <a:sym typeface="Arial"/>
              </a:rPr>
              <a:t>Nowi - pokazuje czy poszerzamy bazę Klientów, czy wchodzimy w nowe TG, segmenty etc. </a:t>
            </a:r>
            <a:endParaRPr/>
          </a:p>
          <a:p>
            <a:pPr marL="0" marR="0" lvl="0" indent="0" algn="l" rtl="0">
              <a:lnSpc>
                <a:spcPct val="90000"/>
              </a:lnSpc>
              <a:spcBef>
                <a:spcPts val="1000"/>
              </a:spcBef>
              <a:spcAft>
                <a:spcPts val="0"/>
              </a:spcAft>
              <a:buClr>
                <a:srgbClr val="000000"/>
              </a:buClr>
              <a:buSzPts val="1600"/>
              <a:buFont typeface="Arial"/>
              <a:buNone/>
            </a:pPr>
            <a:endParaRPr sz="1600" b="0" i="0" u="none" strike="noStrike" cap="none">
              <a:solidFill>
                <a:srgbClr val="1F1F1F"/>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600"/>
              <a:buFont typeface="Arial"/>
              <a:buNone/>
            </a:pPr>
            <a:r>
              <a:rPr lang="pl-PL" sz="1600" b="0" i="0" u="none" strike="noStrike" cap="none">
                <a:solidFill>
                  <a:srgbClr val="1F1F1F"/>
                </a:solidFill>
                <a:latin typeface="Arial"/>
                <a:ea typeface="Arial"/>
                <a:cs typeface="Arial"/>
                <a:sym typeface="Arial"/>
              </a:rPr>
              <a:t>Aktywni – sprawdza jakość  nowo pozyskiwanych Klientów, oraz  jakość onboardingu i działań CRM</a:t>
            </a:r>
            <a:endParaRPr/>
          </a:p>
          <a:p>
            <a:pPr marL="0" marR="0" lvl="0" indent="0" algn="l" rtl="0">
              <a:lnSpc>
                <a:spcPct val="90000"/>
              </a:lnSpc>
              <a:spcBef>
                <a:spcPts val="1000"/>
              </a:spcBef>
              <a:spcAft>
                <a:spcPts val="0"/>
              </a:spcAft>
              <a:buClr>
                <a:srgbClr val="000000"/>
              </a:buClr>
              <a:buSzPts val="1600"/>
              <a:buFont typeface="Arial"/>
              <a:buNone/>
            </a:pPr>
            <a:endParaRPr sz="1600" b="0" i="0" u="none" strike="noStrike" cap="none">
              <a:solidFill>
                <a:srgbClr val="1F1F1F"/>
              </a:solidFill>
              <a:latin typeface="Arial"/>
              <a:ea typeface="Arial"/>
              <a:cs typeface="Arial"/>
              <a:sym typeface="Arial"/>
            </a:endParaRPr>
          </a:p>
          <a:p>
            <a:pPr marL="0" marR="0" lvl="0" indent="0" algn="l" rtl="0">
              <a:lnSpc>
                <a:spcPct val="90000"/>
              </a:lnSpc>
              <a:spcBef>
                <a:spcPts val="1000"/>
              </a:spcBef>
              <a:spcAft>
                <a:spcPts val="0"/>
              </a:spcAft>
              <a:buNone/>
            </a:pPr>
            <a:r>
              <a:rPr lang="pl-PL" sz="1600" b="0" i="0" u="none" strike="noStrike" cap="none">
                <a:solidFill>
                  <a:srgbClr val="1F1F1F"/>
                </a:solidFill>
                <a:latin typeface="Arial"/>
                <a:ea typeface="Arial"/>
                <a:cs typeface="Arial"/>
                <a:sym typeface="Arial"/>
              </a:rPr>
              <a:t>Ocenia czy biznes się rozwija oraz stopień  zaangażowania obecnych konsumentów</a:t>
            </a:r>
            <a:endParaRPr sz="1600" b="0" i="0" u="none" strike="noStrike" cap="none">
              <a:solidFill>
                <a:srgbClr val="1F1F1F"/>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7" name="Google Shape;1350;p199">
            <a:extLst>
              <a:ext uri="{FF2B5EF4-FFF2-40B4-BE49-F238E27FC236}">
                <a16:creationId xmlns:a16="http://schemas.microsoft.com/office/drawing/2014/main" id="{8CA8C209-D956-E263-3E70-69348B9E86DE}"/>
              </a:ext>
            </a:extLst>
          </p:cNvPr>
          <p:cNvSpPr txBox="1"/>
          <p:nvPr/>
        </p:nvSpPr>
        <p:spPr>
          <a:xfrm>
            <a:off x="394748" y="338303"/>
            <a:ext cx="1914030"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8" name="Google Shape;837;p7">
            <a:extLst>
              <a:ext uri="{FF2B5EF4-FFF2-40B4-BE49-F238E27FC236}">
                <a16:creationId xmlns:a16="http://schemas.microsoft.com/office/drawing/2014/main" id="{9CB20DAE-5DC1-8237-5A52-6280E6B3172C}"/>
              </a:ext>
            </a:extLst>
          </p:cNvPr>
          <p:cNvSpPr txBox="1"/>
          <p:nvPr/>
        </p:nvSpPr>
        <p:spPr>
          <a:xfrm>
            <a:off x="3915151" y="510641"/>
            <a:ext cx="110235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Google Shape;841;p7">
            <a:extLst>
              <a:ext uri="{FF2B5EF4-FFF2-40B4-BE49-F238E27FC236}">
                <a16:creationId xmlns:a16="http://schemas.microsoft.com/office/drawing/2014/main" id="{121C12B9-999D-B026-FA7D-3C45835189B3}"/>
              </a:ext>
            </a:extLst>
          </p:cNvPr>
          <p:cNvSpPr txBox="1"/>
          <p:nvPr/>
        </p:nvSpPr>
        <p:spPr>
          <a:xfrm>
            <a:off x="6393072" y="437111"/>
            <a:ext cx="202200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0" name="Google Shape;845;p7">
            <a:extLst>
              <a:ext uri="{FF2B5EF4-FFF2-40B4-BE49-F238E27FC236}">
                <a16:creationId xmlns:a16="http://schemas.microsoft.com/office/drawing/2014/main" id="{ACEC12D5-5A65-F769-10E2-B1EA709D630E}"/>
              </a:ext>
            </a:extLst>
          </p:cNvPr>
          <p:cNvSpPr txBox="1"/>
          <p:nvPr/>
        </p:nvSpPr>
        <p:spPr>
          <a:xfrm>
            <a:off x="9485295" y="423243"/>
            <a:ext cx="2706706"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927"/>
        <p:cNvGrpSpPr/>
        <p:nvPr/>
      </p:nvGrpSpPr>
      <p:grpSpPr>
        <a:xfrm>
          <a:off x="0" y="0"/>
          <a:ext cx="0" cy="0"/>
          <a:chOff x="0" y="0"/>
          <a:chExt cx="0" cy="0"/>
        </a:xfrm>
      </p:grpSpPr>
      <p:cxnSp>
        <p:nvCxnSpPr>
          <p:cNvPr id="1929" name="Google Shape;1929;g21576fe10e9_0_21"/>
          <p:cNvCxnSpPr/>
          <p:nvPr/>
        </p:nvCxnSpPr>
        <p:spPr>
          <a:xfrm>
            <a:off x="3143100" y="10971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32" name="Google Shape;1932;g21576fe10e9_0_21"/>
          <p:cNvCxnSpPr/>
          <p:nvPr/>
        </p:nvCxnSpPr>
        <p:spPr>
          <a:xfrm>
            <a:off x="9184250" y="12792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35" name="Google Shape;1935;g21576fe10e9_0_21"/>
          <p:cNvCxnSpPr/>
          <p:nvPr/>
        </p:nvCxnSpPr>
        <p:spPr>
          <a:xfrm>
            <a:off x="5841675" y="1097125"/>
            <a:ext cx="0" cy="5575800"/>
          </a:xfrm>
          <a:prstGeom prst="straightConnector1">
            <a:avLst/>
          </a:prstGeom>
          <a:noFill/>
          <a:ln w="9525" cap="flat" cmpd="sng">
            <a:solidFill>
              <a:schemeClr val="dk2"/>
            </a:solidFill>
            <a:prstDash val="solid"/>
            <a:round/>
            <a:headEnd type="none" w="sm" len="sm"/>
            <a:tailEnd type="none" w="sm" len="sm"/>
          </a:ln>
        </p:spPr>
      </p:cxnSp>
      <p:sp>
        <p:nvSpPr>
          <p:cNvPr id="1936" name="Google Shape;1936;g21576fe10e9_0_21"/>
          <p:cNvSpPr txBox="1"/>
          <p:nvPr/>
        </p:nvSpPr>
        <p:spPr>
          <a:xfrm>
            <a:off x="184325" y="1590925"/>
            <a:ext cx="2814000" cy="338551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6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600" b="1" i="0" u="none" strike="noStrike" kern="0" cap="none" spc="0" normalizeH="0" baseline="0" noProof="0" dirty="0" err="1">
                <a:ln>
                  <a:noFill/>
                </a:ln>
                <a:solidFill>
                  <a:srgbClr val="1F1F1F"/>
                </a:solidFill>
                <a:effectLst/>
                <a:uLnTx/>
                <a:uFillTx/>
                <a:latin typeface="Arial"/>
                <a:ea typeface="Arial"/>
                <a:cs typeface="Arial"/>
                <a:sym typeface="Arial"/>
              </a:rPr>
              <a:t>Repurchase</a:t>
            </a:r>
            <a:r>
              <a:rPr kumimoji="0" lang="pl-PL" sz="1600" b="0" i="0" u="none" strike="noStrike" kern="0" cap="none" spc="0" normalizeH="0" baseline="0" noProof="0" dirty="0">
                <a:ln>
                  <a:noFill/>
                </a:ln>
                <a:solidFill>
                  <a:srgbClr val="1F1F1F"/>
                </a:solidFill>
                <a:effectLst/>
                <a:uLnTx/>
                <a:uFillTx/>
                <a:latin typeface="Arial"/>
                <a:ea typeface="Arial"/>
                <a:cs typeface="Arial"/>
                <a:sym typeface="Arial"/>
              </a:rPr>
              <a:t> - Liczba konsumentów marki, którzy ponownie zakupują danych produkt </a:t>
            </a:r>
            <a:endParaRPr kumimoji="0" sz="16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1"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600" b="1" i="0" u="none" strike="noStrike" kern="0" cap="none" spc="0" normalizeH="0" baseline="0" noProof="0" dirty="0" err="1">
                <a:ln>
                  <a:noFill/>
                </a:ln>
                <a:solidFill>
                  <a:srgbClr val="1F1F1F"/>
                </a:solidFill>
                <a:effectLst/>
                <a:uLnTx/>
                <a:uFillTx/>
                <a:latin typeface="Arial"/>
                <a:ea typeface="Arial"/>
                <a:cs typeface="Arial"/>
                <a:sym typeface="Arial"/>
              </a:rPr>
              <a:t>Frequency</a:t>
            </a:r>
            <a:r>
              <a:rPr kumimoji="0" lang="pl-PL" sz="1600" b="1" i="0" u="none" strike="noStrike" kern="0" cap="none" spc="0" normalizeH="0" baseline="0" noProof="0" dirty="0">
                <a:ln>
                  <a:noFill/>
                </a:ln>
                <a:solidFill>
                  <a:srgbClr val="1F1F1F"/>
                </a:solidFill>
                <a:effectLst/>
                <a:uLnTx/>
                <a:uFillTx/>
                <a:latin typeface="Arial"/>
                <a:ea typeface="Arial"/>
                <a:cs typeface="Arial"/>
                <a:sym typeface="Arial"/>
              </a:rPr>
              <a:t>- </a:t>
            </a:r>
            <a:r>
              <a:rPr kumimoji="0" lang="pl-PL" sz="1600" b="0" i="0" u="none" strike="noStrike" kern="0" cap="none" spc="0" normalizeH="0" baseline="0" noProof="0" dirty="0">
                <a:ln>
                  <a:noFill/>
                </a:ln>
                <a:solidFill>
                  <a:srgbClr val="1F1F1F"/>
                </a:solidFill>
                <a:effectLst/>
                <a:uLnTx/>
                <a:uFillTx/>
                <a:latin typeface="Arial"/>
                <a:ea typeface="Arial"/>
                <a:cs typeface="Arial"/>
                <a:sym typeface="Arial"/>
              </a:rPr>
              <a:t>określa średnią liczbę zakupów w danym okresie przez jednego klienta</a:t>
            </a:r>
            <a:br>
              <a:rPr kumimoji="0" lang="pl-PL" sz="1600" b="0" i="0" u="none" strike="noStrike" kern="0" cap="none" spc="0" normalizeH="0" baseline="0" noProof="0" dirty="0">
                <a:ln>
                  <a:noFill/>
                </a:ln>
                <a:solidFill>
                  <a:srgbClr val="1F1F1F"/>
                </a:solidFill>
                <a:effectLst/>
                <a:uLnTx/>
                <a:uFillTx/>
                <a:latin typeface="Arial"/>
                <a:ea typeface="Arial"/>
                <a:cs typeface="Arial"/>
                <a:sym typeface="Arial"/>
              </a:rPr>
            </a:br>
            <a:endParaRPr kumimoji="0" sz="1600" b="0" i="0" u="none" strike="noStrike" kern="0" cap="none" spc="0" normalizeH="0" baseline="0" noProof="0" dirty="0">
              <a:ln>
                <a:noFill/>
              </a:ln>
              <a:solidFill>
                <a:srgbClr val="1F1F1F"/>
              </a:solidFill>
              <a:effectLst/>
              <a:uLnTx/>
              <a:uFillTx/>
              <a:latin typeface="Arial"/>
              <a:ea typeface="Arial"/>
              <a:cs typeface="Arial"/>
              <a:sym typeface="Arial"/>
            </a:endParaRPr>
          </a:p>
        </p:txBody>
      </p:sp>
      <p:sp>
        <p:nvSpPr>
          <p:cNvPr id="1937" name="Google Shape;1937;g21576fe10e9_0_21"/>
          <p:cNvSpPr txBox="1"/>
          <p:nvPr/>
        </p:nvSpPr>
        <p:spPr>
          <a:xfrm>
            <a:off x="3226989" y="1477581"/>
            <a:ext cx="2579700" cy="461661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Repurchase- Procent lub liczba aktywnych konsumentów marki, którzy kupują więcej niż raz w danym okresie.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1F1F1F"/>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Frequency - liczba bezwzględna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Oba współczynniki warto śledzić dynamiki w biznesowo istotnych obszarach np. w zależności od okresów, obszarów geograficznych, specyfik klientów itp.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38" name="Google Shape;1938;g21576fe10e9_0_21"/>
          <p:cNvSpPr txBox="1"/>
          <p:nvPr/>
        </p:nvSpPr>
        <p:spPr>
          <a:xfrm>
            <a:off x="6012963" y="1831525"/>
            <a:ext cx="3000000" cy="430857"/>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GfK, Nielsen, dane własne klienta</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p:txBody>
      </p:sp>
      <p:sp>
        <p:nvSpPr>
          <p:cNvPr id="1939" name="Google Shape;1939;g21576fe10e9_0_21"/>
          <p:cNvSpPr txBox="1"/>
          <p:nvPr/>
        </p:nvSpPr>
        <p:spPr>
          <a:xfrm>
            <a:off x="9355538" y="1407992"/>
            <a:ext cx="2814000" cy="535528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Oba wskaźniki określają praktyczny stosunek konsumenta do marki- czy pozostają aktywni w takim samym stopniu, czy odchodzą od marki oraz czy zmienia się częstotliwość ich zakupów.</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Analiza obu czynników ma znaczenie nie tylko przy analizie stosunku użytkownika do danej marki, ale także może wskazywać na istotne zmiany konsumenckie, co w dłuższej perspektywie pomoże marce szybciej zaadresować nowe potrzeby konsumenta</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Wpływa na wskaźniki efektywnościowe biznesu gdyż sprzedaż obecnemu Klientowi jest zwykle tańsza niż pozyskanie nowego Klienta z rynku (dla większości branż)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Google Shape;1350;p199">
            <a:extLst>
              <a:ext uri="{FF2B5EF4-FFF2-40B4-BE49-F238E27FC236}">
                <a16:creationId xmlns:a16="http://schemas.microsoft.com/office/drawing/2014/main" id="{9A87932E-AB9F-67E0-C80E-955AEC010865}"/>
              </a:ext>
            </a:extLst>
          </p:cNvPr>
          <p:cNvSpPr txBox="1"/>
          <p:nvPr/>
        </p:nvSpPr>
        <p:spPr>
          <a:xfrm>
            <a:off x="372285" y="278587"/>
            <a:ext cx="1914030"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8CBA3168-484C-B51D-0A8D-767A814738E6}"/>
              </a:ext>
            </a:extLst>
          </p:cNvPr>
          <p:cNvSpPr txBox="1"/>
          <p:nvPr/>
        </p:nvSpPr>
        <p:spPr>
          <a:xfrm>
            <a:off x="3892688" y="450925"/>
            <a:ext cx="110235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17272648-E310-2939-E476-2CACCC2F06E8}"/>
              </a:ext>
            </a:extLst>
          </p:cNvPr>
          <p:cNvSpPr txBox="1"/>
          <p:nvPr/>
        </p:nvSpPr>
        <p:spPr>
          <a:xfrm>
            <a:off x="6370609" y="377395"/>
            <a:ext cx="202200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370846B3-798C-882F-ED5A-A6C0AEDF6561}"/>
              </a:ext>
            </a:extLst>
          </p:cNvPr>
          <p:cNvSpPr txBox="1"/>
          <p:nvPr/>
        </p:nvSpPr>
        <p:spPr>
          <a:xfrm>
            <a:off x="9462832" y="363527"/>
            <a:ext cx="2706706"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305F-59CD-ED90-0938-AA59FDD50C13}"/>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271CF8ED-6919-1614-FE44-70C2B184FEC2}"/>
              </a:ext>
            </a:extLst>
          </p:cNvPr>
          <p:cNvSpPr txBox="1">
            <a:spLocks/>
          </p:cNvSpPr>
          <p:nvPr/>
        </p:nvSpPr>
        <p:spPr>
          <a:xfrm>
            <a:off x="499151" y="223076"/>
            <a:ext cx="1002370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4200" dirty="0">
                <a:highlight>
                  <a:srgbClr val="FFFF00"/>
                </a:highlight>
                <a:ea typeface="Calibri"/>
                <a:cs typeface="Calibri"/>
                <a:sym typeface="Calibri"/>
              </a:rPr>
              <a:t>Relacje</a:t>
            </a:r>
          </a:p>
        </p:txBody>
      </p:sp>
      <p:pic>
        <p:nvPicPr>
          <p:cNvPr id="10" name="Obraz 9">
            <a:extLst>
              <a:ext uri="{FF2B5EF4-FFF2-40B4-BE49-F238E27FC236}">
                <a16:creationId xmlns:a16="http://schemas.microsoft.com/office/drawing/2014/main" id="{D782162C-01B3-5F2F-0D61-0E8AEA0DFB33}"/>
              </a:ext>
            </a:extLst>
          </p:cNvPr>
          <p:cNvPicPr>
            <a:picLocks noChangeAspect="1"/>
          </p:cNvPicPr>
          <p:nvPr/>
        </p:nvPicPr>
        <p:blipFill>
          <a:blip r:embed="rId2"/>
          <a:stretch>
            <a:fillRect/>
          </a:stretch>
        </p:blipFill>
        <p:spPr>
          <a:xfrm>
            <a:off x="868494" y="3513184"/>
            <a:ext cx="510200" cy="481680"/>
          </a:xfrm>
          <a:prstGeom prst="rect">
            <a:avLst/>
          </a:prstGeom>
        </p:spPr>
      </p:pic>
      <p:sp>
        <p:nvSpPr>
          <p:cNvPr id="2" name="Google Shape;138;p6">
            <a:extLst>
              <a:ext uri="{FF2B5EF4-FFF2-40B4-BE49-F238E27FC236}">
                <a16:creationId xmlns:a16="http://schemas.microsoft.com/office/drawing/2014/main" id="{8F2D1E9D-91D9-7598-CC2E-7987E805D7F8}"/>
              </a:ext>
            </a:extLst>
          </p:cNvPr>
          <p:cNvSpPr txBox="1">
            <a:spLocks/>
          </p:cNvSpPr>
          <p:nvPr/>
        </p:nvSpPr>
        <p:spPr>
          <a:xfrm>
            <a:off x="378741" y="1818337"/>
            <a:ext cx="5165972" cy="90913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rtl="0">
              <a:lnSpc>
                <a:spcPct val="100000"/>
              </a:lnSpc>
              <a:spcBef>
                <a:spcPts val="0"/>
              </a:spcBef>
              <a:spcAft>
                <a:spcPts val="0"/>
              </a:spcAft>
              <a:buNone/>
            </a:pPr>
            <a:r>
              <a:rPr lang="pl-PL" sz="2800" b="0" i="0" u="none" strike="noStrike" cap="none" dirty="0">
                <a:solidFill>
                  <a:srgbClr val="FF0000"/>
                </a:solidFill>
                <a:latin typeface="Arial"/>
                <a:ea typeface="Arial"/>
                <a:cs typeface="Arial"/>
                <a:sym typeface="Arial"/>
              </a:rPr>
              <a:t>Kluczowe pytania prowadzące do wyboru wskaźników:</a:t>
            </a:r>
            <a:endParaRPr lang="pl-PL" sz="800" dirty="0"/>
          </a:p>
        </p:txBody>
      </p:sp>
      <p:pic>
        <p:nvPicPr>
          <p:cNvPr id="21" name="Obraz 20" descr="Obraz zawierający w pomieszczeniu, komputer, computer, osoba&#10;&#10;Opis wygenerowany automatycznie">
            <a:extLst>
              <a:ext uri="{FF2B5EF4-FFF2-40B4-BE49-F238E27FC236}">
                <a16:creationId xmlns:a16="http://schemas.microsoft.com/office/drawing/2014/main" id="{13B4218D-5147-9198-2E63-4EA0BF2DBBB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47288" y="43922"/>
            <a:ext cx="5544712" cy="2030203"/>
          </a:xfrm>
          <a:prstGeom prst="rect">
            <a:avLst/>
          </a:prstGeom>
        </p:spPr>
      </p:pic>
      <p:sp>
        <p:nvSpPr>
          <p:cNvPr id="5" name="Google Shape;810;p5">
            <a:extLst>
              <a:ext uri="{FF2B5EF4-FFF2-40B4-BE49-F238E27FC236}">
                <a16:creationId xmlns:a16="http://schemas.microsoft.com/office/drawing/2014/main" id="{1E4092DB-98EF-024F-C812-D418F9B43D88}"/>
              </a:ext>
            </a:extLst>
          </p:cNvPr>
          <p:cNvSpPr txBox="1">
            <a:spLocks/>
          </p:cNvSpPr>
          <p:nvPr/>
        </p:nvSpPr>
        <p:spPr>
          <a:xfrm>
            <a:off x="223255" y="2835938"/>
            <a:ext cx="11100251" cy="2709456"/>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buClr>
                <a:schemeClr val="dk1"/>
              </a:buClr>
              <a:buSzPts val="3200"/>
              <a:buFont typeface="Arial" panose="020B0604020202020204" pitchFamily="34" charset="0"/>
              <a:buNone/>
            </a:pPr>
            <a:r>
              <a:rPr lang="pl-PL" sz="100" dirty="0">
                <a:solidFill>
                  <a:prstClr val="black"/>
                </a:solidFill>
              </a:rPr>
              <a:t>Jak o</a:t>
            </a:r>
            <a:endParaRPr lang="pl-PL" sz="1800" dirty="0"/>
          </a:p>
          <a:p>
            <a:pPr>
              <a:spcBef>
                <a:spcPts val="0"/>
              </a:spcBef>
              <a:spcAft>
                <a:spcPts val="1800"/>
              </a:spcAft>
              <a:buClr>
                <a:srgbClr val="FF003C"/>
              </a:buClr>
              <a:buFont typeface="Wingdings" pitchFamily="2" charset="2"/>
              <a:buChar char="§"/>
            </a:pPr>
            <a:r>
              <a:rPr lang="pl-PL" sz="1800" dirty="0">
                <a:solidFill>
                  <a:prstClr val="black"/>
                </a:solidFill>
              </a:rPr>
              <a:t>Czy dotychczasowi konsumenci są zadowoleni z korzystania z naszych produktów lub usług?</a:t>
            </a:r>
          </a:p>
          <a:p>
            <a:pPr>
              <a:spcBef>
                <a:spcPts val="0"/>
              </a:spcBef>
              <a:spcAft>
                <a:spcPts val="1800"/>
              </a:spcAft>
              <a:buClr>
                <a:srgbClr val="FF003C"/>
              </a:buClr>
              <a:buFont typeface="Wingdings" pitchFamily="2" charset="2"/>
              <a:buChar char="§"/>
            </a:pPr>
            <a:r>
              <a:rPr lang="pl-PL" sz="1800" dirty="0">
                <a:solidFill>
                  <a:prstClr val="black"/>
                </a:solidFill>
              </a:rPr>
              <a:t>Czy konsumenci będą skorzy do rekomendowania naszej firmy znajomym?</a:t>
            </a:r>
          </a:p>
          <a:p>
            <a:pPr>
              <a:spcBef>
                <a:spcPts val="0"/>
              </a:spcBef>
              <a:spcAft>
                <a:spcPts val="1800"/>
              </a:spcAft>
              <a:buClr>
                <a:srgbClr val="FF003C"/>
              </a:buClr>
              <a:buFont typeface="Wingdings" pitchFamily="2" charset="2"/>
              <a:buChar char="§"/>
            </a:pPr>
            <a:r>
              <a:rPr lang="pl-PL" sz="1800" dirty="0">
                <a:solidFill>
                  <a:prstClr val="black"/>
                </a:solidFill>
              </a:rPr>
              <a:t>Jak zmienia się stosunek do naszej firmy na przestrzeni kolejnych okresów?</a:t>
            </a:r>
          </a:p>
        </p:txBody>
      </p:sp>
      <p:sp>
        <p:nvSpPr>
          <p:cNvPr id="3" name="Owal 2">
            <a:extLst>
              <a:ext uri="{FF2B5EF4-FFF2-40B4-BE49-F238E27FC236}">
                <a16:creationId xmlns:a16="http://schemas.microsoft.com/office/drawing/2014/main" id="{5FCDA1E0-AF6F-4042-7398-ED2F892FD7D5}"/>
              </a:ext>
            </a:extLst>
          </p:cNvPr>
          <p:cNvSpPr/>
          <p:nvPr/>
        </p:nvSpPr>
        <p:spPr>
          <a:xfrm>
            <a:off x="8157029" y="784041"/>
            <a:ext cx="2717448" cy="154366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solidFill>
                  <a:schemeClr val="tx1"/>
                </a:solidFill>
              </a:rPr>
              <a:t>Warto okrasić ten slajd jakąś ładną, pasującą grafiką</a:t>
            </a:r>
          </a:p>
        </p:txBody>
      </p:sp>
    </p:spTree>
    <p:extLst>
      <p:ext uri="{BB962C8B-B14F-4D97-AF65-F5344CB8AC3E}">
        <p14:creationId xmlns:p14="http://schemas.microsoft.com/office/powerpoint/2010/main" val="24786455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874E-4811-4268-044F-44B2B611F066}"/>
            </a:ext>
          </a:extLst>
        </p:cNvPr>
        <p:cNvGrpSpPr/>
        <p:nvPr/>
      </p:nvGrpSpPr>
      <p:grpSpPr>
        <a:xfrm>
          <a:off x="0" y="0"/>
          <a:ext cx="0" cy="0"/>
          <a:chOff x="0" y="0"/>
          <a:chExt cx="0" cy="0"/>
        </a:xfrm>
      </p:grpSpPr>
      <p:sp>
        <p:nvSpPr>
          <p:cNvPr id="4" name="Google Shape;138;p6">
            <a:extLst>
              <a:ext uri="{FF2B5EF4-FFF2-40B4-BE49-F238E27FC236}">
                <a16:creationId xmlns:a16="http://schemas.microsoft.com/office/drawing/2014/main" id="{684A2E24-9BF1-DC01-1042-37ADEE5A4F57}"/>
              </a:ext>
            </a:extLst>
          </p:cNvPr>
          <p:cNvSpPr txBox="1">
            <a:spLocks/>
          </p:cNvSpPr>
          <p:nvPr/>
        </p:nvSpPr>
        <p:spPr>
          <a:xfrm>
            <a:off x="509717" y="81174"/>
            <a:ext cx="10560915" cy="6929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pl-PL" sz="2000" b="0" i="0" u="none" strike="noStrike" kern="1200" cap="none" spc="0" normalizeH="0" baseline="0" noProof="0" dirty="0">
                <a:ln>
                  <a:noFill/>
                </a:ln>
                <a:solidFill>
                  <a:srgbClr val="000000"/>
                </a:solidFill>
                <a:effectLst/>
                <a:highlight>
                  <a:srgbClr val="FFFF00"/>
                </a:highlight>
                <a:uLnTx/>
                <a:uFillTx/>
                <a:latin typeface="Arial"/>
                <a:ea typeface="Calibri"/>
                <a:cs typeface="Calibri"/>
                <a:sym typeface="Calibri"/>
              </a:rPr>
              <a:t>Model Wskaźników Efektywnościowych</a:t>
            </a:r>
          </a:p>
        </p:txBody>
      </p:sp>
      <p:sp>
        <p:nvSpPr>
          <p:cNvPr id="45" name="pole tekstowe 180">
            <a:extLst>
              <a:ext uri="{FF2B5EF4-FFF2-40B4-BE49-F238E27FC236}">
                <a16:creationId xmlns:a16="http://schemas.microsoft.com/office/drawing/2014/main" id="{89CE2A7B-EE18-390B-D4D1-F8EEAF091B3A}"/>
              </a:ext>
            </a:extLst>
          </p:cNvPr>
          <p:cNvSpPr txBox="1"/>
          <p:nvPr/>
        </p:nvSpPr>
        <p:spPr>
          <a:xfrm>
            <a:off x="11731760" y="4582075"/>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54" name="Sześciokąt 76">
            <a:extLst>
              <a:ext uri="{FF2B5EF4-FFF2-40B4-BE49-F238E27FC236}">
                <a16:creationId xmlns:a16="http://schemas.microsoft.com/office/drawing/2014/main" id="{BE3045C8-76D8-5EE8-DA24-23CDE3CB5EFF}"/>
              </a:ext>
            </a:extLst>
          </p:cNvPr>
          <p:cNvSpPr/>
          <p:nvPr/>
        </p:nvSpPr>
        <p:spPr>
          <a:xfrm>
            <a:off x="10417393" y="4890652"/>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7" name="Sześciokąt 84">
            <a:extLst>
              <a:ext uri="{FF2B5EF4-FFF2-40B4-BE49-F238E27FC236}">
                <a16:creationId xmlns:a16="http://schemas.microsoft.com/office/drawing/2014/main" id="{F7CC1DE6-ECA9-DBA4-64A7-559B39B89CD9}"/>
              </a:ext>
            </a:extLst>
          </p:cNvPr>
          <p:cNvSpPr/>
          <p:nvPr/>
        </p:nvSpPr>
        <p:spPr>
          <a:xfrm>
            <a:off x="10437014" y="4130275"/>
            <a:ext cx="866695" cy="747151"/>
          </a:xfrm>
          <a:prstGeom prst="hexagon">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l-PL"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5" name="pole tekstowe 175">
            <a:extLst>
              <a:ext uri="{FF2B5EF4-FFF2-40B4-BE49-F238E27FC236}">
                <a16:creationId xmlns:a16="http://schemas.microsoft.com/office/drawing/2014/main" id="{EBACE352-D7BA-2E59-8DD1-361BA37166D3}"/>
              </a:ext>
            </a:extLst>
          </p:cNvPr>
          <p:cNvSpPr txBox="1"/>
          <p:nvPr/>
        </p:nvSpPr>
        <p:spPr>
          <a:xfrm>
            <a:off x="10436871" y="4261146"/>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800" b="1" i="0" u="none" strike="noStrike" kern="0" cap="none" spc="0" normalizeH="0" baseline="0" noProof="0" dirty="0">
                <a:ln>
                  <a:noFill/>
                </a:ln>
                <a:solidFill>
                  <a:srgbClr val="FFFFFF"/>
                </a:solidFill>
                <a:effectLst/>
                <a:uLnTx/>
                <a:uFillTx/>
                <a:latin typeface="Arial"/>
                <a:ea typeface="Arial"/>
                <a:cs typeface="Arial"/>
                <a:sym typeface="Arial"/>
              </a:rPr>
              <a:t>Customer </a:t>
            </a:r>
            <a:r>
              <a:rPr kumimoji="0" lang="pl-PL" sz="800" b="1" i="0" u="none" strike="noStrike" kern="0" cap="none" spc="0" normalizeH="0" baseline="0" noProof="0" dirty="0" err="1">
                <a:ln>
                  <a:noFill/>
                </a:ln>
                <a:solidFill>
                  <a:srgbClr val="FFFFFF"/>
                </a:solidFill>
                <a:effectLst/>
                <a:uLnTx/>
                <a:uFillTx/>
                <a:latin typeface="Arial"/>
                <a:ea typeface="Arial"/>
                <a:cs typeface="Arial"/>
                <a:sym typeface="Arial"/>
              </a:rPr>
              <a:t>Satisfaction</a:t>
            </a:r>
            <a:endParaRPr kumimoji="0" lang="pl-PL"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66" name="pole tekstowe 177">
            <a:extLst>
              <a:ext uri="{FF2B5EF4-FFF2-40B4-BE49-F238E27FC236}">
                <a16:creationId xmlns:a16="http://schemas.microsoft.com/office/drawing/2014/main" id="{6413CA3A-B783-B6D6-411A-748DFF4524DA}"/>
              </a:ext>
            </a:extLst>
          </p:cNvPr>
          <p:cNvSpPr txBox="1"/>
          <p:nvPr/>
        </p:nvSpPr>
        <p:spPr>
          <a:xfrm>
            <a:off x="10432562" y="5087063"/>
            <a:ext cx="8105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800" b="1" i="0" u="none" strike="noStrike" kern="1200" cap="none" spc="0" normalizeH="0" baseline="0" noProof="0" dirty="0" err="1">
                <a:ln>
                  <a:noFill/>
                </a:ln>
                <a:solidFill>
                  <a:prstClr val="white"/>
                </a:solidFill>
                <a:effectLst/>
                <a:uLnTx/>
                <a:uFillTx/>
                <a:latin typeface="Arial"/>
                <a:ea typeface="+mn-ea"/>
                <a:cs typeface="Arial"/>
                <a:sym typeface="Arial"/>
              </a:rPr>
              <a:t>Recomme-dation</a:t>
            </a:r>
            <a:r>
              <a:rPr kumimoji="0" lang="pl-PL" sz="800" b="1" i="0" u="none" strike="noStrike" kern="1200" cap="none" spc="0" normalizeH="0" baseline="0" noProof="0" dirty="0">
                <a:ln>
                  <a:noFill/>
                </a:ln>
                <a:solidFill>
                  <a:prstClr val="white"/>
                </a:solidFill>
                <a:effectLst/>
                <a:uLnTx/>
                <a:uFillTx/>
                <a:latin typeface="Arial"/>
                <a:ea typeface="+mn-ea"/>
                <a:cs typeface="Arial"/>
                <a:sym typeface="Arial"/>
              </a:rPr>
              <a:t> (NPS)</a:t>
            </a:r>
          </a:p>
        </p:txBody>
      </p:sp>
      <p:sp>
        <p:nvSpPr>
          <p:cNvPr id="67" name="pole tekstowe 180">
            <a:extLst>
              <a:ext uri="{FF2B5EF4-FFF2-40B4-BE49-F238E27FC236}">
                <a16:creationId xmlns:a16="http://schemas.microsoft.com/office/drawing/2014/main" id="{D55B6FB7-DF8D-7417-0164-86856CD7986D}"/>
              </a:ext>
            </a:extLst>
          </p:cNvPr>
          <p:cNvSpPr txBox="1"/>
          <p:nvPr/>
        </p:nvSpPr>
        <p:spPr>
          <a:xfrm>
            <a:off x="11382658" y="4515847"/>
            <a:ext cx="810558"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white"/>
                </a:solidFill>
                <a:effectLst/>
                <a:uLnTx/>
                <a:uFillTx/>
                <a:latin typeface="Arial"/>
                <a:ea typeface="+mn-ea"/>
                <a:cs typeface="Arial"/>
                <a:sym typeface="Arial"/>
              </a:rPr>
              <a:t>CLV</a:t>
            </a:r>
          </a:p>
        </p:txBody>
      </p:sp>
      <p:sp>
        <p:nvSpPr>
          <p:cNvPr id="74" name="TextBox 11">
            <a:extLst>
              <a:ext uri="{FF2B5EF4-FFF2-40B4-BE49-F238E27FC236}">
                <a16:creationId xmlns:a16="http://schemas.microsoft.com/office/drawing/2014/main" id="{15A05420-F644-52B3-EC9C-6998B34A5BC5}"/>
              </a:ext>
            </a:extLst>
          </p:cNvPr>
          <p:cNvSpPr txBox="1"/>
          <p:nvPr/>
        </p:nvSpPr>
        <p:spPr>
          <a:xfrm>
            <a:off x="458011" y="700723"/>
            <a:ext cx="1748045" cy="1039328"/>
          </a:xfrm>
          <a:prstGeom prst="rect">
            <a:avLst/>
          </a:prstGeom>
          <a:solidFill>
            <a:srgbClr val="F3044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400" kern="0" dirty="0">
                <a:solidFill>
                  <a:schemeClr val="bg1"/>
                </a:solidFill>
                <a:latin typeface="Arial"/>
                <a:cs typeface="Arial"/>
                <a:sym typeface="Arial"/>
              </a:rPr>
              <a:t>PLANOWANIE INWESTYCJI</a:t>
            </a:r>
          </a:p>
        </p:txBody>
      </p:sp>
      <p:sp>
        <p:nvSpPr>
          <p:cNvPr id="75" name="TextBox 70">
            <a:extLst>
              <a:ext uri="{FF2B5EF4-FFF2-40B4-BE49-F238E27FC236}">
                <a16:creationId xmlns:a16="http://schemas.microsoft.com/office/drawing/2014/main" id="{635E997B-0675-55B1-CDFA-8F43F594FB1B}"/>
              </a:ext>
            </a:extLst>
          </p:cNvPr>
          <p:cNvSpPr txBox="1"/>
          <p:nvPr/>
        </p:nvSpPr>
        <p:spPr>
          <a:xfrm>
            <a:off x="7496897" y="721710"/>
            <a:ext cx="1748045" cy="1027736"/>
          </a:xfrm>
          <a:prstGeom prst="rect">
            <a:avLst/>
          </a:prstGeom>
          <a:solidFill>
            <a:srgbClr val="0070C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highlight>
                  <a:srgbClr val="0070C0"/>
                </a:highlight>
                <a:uLnTx/>
                <a:uFillTx/>
                <a:latin typeface="Arial"/>
                <a:cs typeface="Arial"/>
                <a:sym typeface="Arial"/>
              </a:rPr>
              <a:t>BIZNES</a:t>
            </a:r>
          </a:p>
        </p:txBody>
      </p:sp>
      <p:sp>
        <p:nvSpPr>
          <p:cNvPr id="76" name="TextBox 71">
            <a:extLst>
              <a:ext uri="{FF2B5EF4-FFF2-40B4-BE49-F238E27FC236}">
                <a16:creationId xmlns:a16="http://schemas.microsoft.com/office/drawing/2014/main" id="{C277E4BC-03F8-2BFB-5CF0-17A6EE5C744F}"/>
              </a:ext>
            </a:extLst>
          </p:cNvPr>
          <p:cNvSpPr txBox="1"/>
          <p:nvPr/>
        </p:nvSpPr>
        <p:spPr>
          <a:xfrm>
            <a:off x="9948046" y="721710"/>
            <a:ext cx="1532584" cy="1027736"/>
          </a:xfrm>
          <a:prstGeom prst="rect">
            <a:avLst/>
          </a:prstGeom>
          <a:solidFill>
            <a:srgbClr val="92D05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RELACJE</a:t>
            </a:r>
          </a:p>
        </p:txBody>
      </p:sp>
      <p:sp>
        <p:nvSpPr>
          <p:cNvPr id="77" name="TextBox 12">
            <a:extLst>
              <a:ext uri="{FF2B5EF4-FFF2-40B4-BE49-F238E27FC236}">
                <a16:creationId xmlns:a16="http://schemas.microsoft.com/office/drawing/2014/main" id="{A1D1B674-B119-0D38-ACF0-147764F4812D}"/>
              </a:ext>
            </a:extLst>
          </p:cNvPr>
          <p:cNvSpPr txBox="1">
            <a:spLocks/>
          </p:cNvSpPr>
          <p:nvPr/>
        </p:nvSpPr>
        <p:spPr>
          <a:xfrm>
            <a:off x="2724711" y="712713"/>
            <a:ext cx="1748045" cy="307777"/>
          </a:xfrm>
          <a:prstGeom prst="rect">
            <a:avLst/>
          </a:prstGeom>
          <a:solidFill>
            <a:srgbClr val="8E268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chemeClr val="bg1"/>
                </a:solidFill>
                <a:effectLst/>
                <a:uLnTx/>
                <a:uFillTx/>
                <a:latin typeface="Arial"/>
                <a:cs typeface="Arial"/>
                <a:sym typeface="Arial"/>
              </a:rPr>
              <a:t>KAMPANIA</a:t>
            </a:r>
          </a:p>
        </p:txBody>
      </p:sp>
      <p:sp>
        <p:nvSpPr>
          <p:cNvPr id="78" name="TextBox 32">
            <a:extLst>
              <a:ext uri="{FF2B5EF4-FFF2-40B4-BE49-F238E27FC236}">
                <a16:creationId xmlns:a16="http://schemas.microsoft.com/office/drawing/2014/main" id="{8C5D3D3B-A5BC-CDA9-418D-2C629A977D45}"/>
              </a:ext>
            </a:extLst>
          </p:cNvPr>
          <p:cNvSpPr txBox="1"/>
          <p:nvPr/>
        </p:nvSpPr>
        <p:spPr>
          <a:xfrm>
            <a:off x="5110804" y="721710"/>
            <a:ext cx="1748045" cy="1027736"/>
          </a:xfrm>
          <a:prstGeom prst="rect">
            <a:avLst/>
          </a:prstGeom>
          <a:solidFill>
            <a:srgbClr val="4D44AA"/>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FFFFFF"/>
                </a:solidFill>
                <a:effectLst/>
                <a:uLnTx/>
                <a:uFillTx/>
                <a:latin typeface="Arial"/>
                <a:cs typeface="Arial"/>
                <a:sym typeface="Arial"/>
              </a:rPr>
              <a:t>MARKA</a:t>
            </a:r>
          </a:p>
        </p:txBody>
      </p:sp>
      <p:sp>
        <p:nvSpPr>
          <p:cNvPr id="79" name="TextBox 12">
            <a:extLst>
              <a:ext uri="{FF2B5EF4-FFF2-40B4-BE49-F238E27FC236}">
                <a16:creationId xmlns:a16="http://schemas.microsoft.com/office/drawing/2014/main" id="{D021290A-B8EB-1E5D-3E98-5C37CBEE2375}"/>
              </a:ext>
            </a:extLst>
          </p:cNvPr>
          <p:cNvSpPr txBox="1">
            <a:spLocks/>
          </p:cNvSpPr>
          <p:nvPr/>
        </p:nvSpPr>
        <p:spPr>
          <a:xfrm>
            <a:off x="2716455" y="1479349"/>
            <a:ext cx="1748045" cy="307777"/>
          </a:xfrm>
          <a:prstGeom prst="rect">
            <a:avLst/>
          </a:prstGeom>
          <a:solidFill>
            <a:srgbClr val="7A2D9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050" b="0" i="0" u="none" strike="noStrike" kern="0" cap="none" spc="0" normalizeH="0" baseline="0" noProof="0" dirty="0">
                <a:ln>
                  <a:noFill/>
                </a:ln>
                <a:solidFill>
                  <a:prstClr val="white"/>
                </a:solidFill>
                <a:effectLst/>
                <a:uLnTx/>
                <a:uFillTx/>
                <a:latin typeface="Arial"/>
                <a:ea typeface="+mn-ea"/>
                <a:cs typeface="Arial"/>
                <a:sym typeface="Arial"/>
              </a:rPr>
              <a:t>DIGITAL ORAZ E-COMM</a:t>
            </a:r>
          </a:p>
        </p:txBody>
      </p:sp>
      <p:sp>
        <p:nvSpPr>
          <p:cNvPr id="80" name="TextBox 12">
            <a:extLst>
              <a:ext uri="{FF2B5EF4-FFF2-40B4-BE49-F238E27FC236}">
                <a16:creationId xmlns:a16="http://schemas.microsoft.com/office/drawing/2014/main" id="{622EC4FF-C64E-EF5D-78AC-19246418D358}"/>
              </a:ext>
            </a:extLst>
          </p:cNvPr>
          <p:cNvSpPr txBox="1">
            <a:spLocks/>
          </p:cNvSpPr>
          <p:nvPr/>
        </p:nvSpPr>
        <p:spPr>
          <a:xfrm>
            <a:off x="2724711" y="1090280"/>
            <a:ext cx="1748045" cy="307777"/>
          </a:xfrm>
          <a:prstGeom prst="rect">
            <a:avLst/>
          </a:prstGeom>
          <a:solidFill>
            <a:srgbClr val="BC1669"/>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pl-PL" sz="1200" kern="0" dirty="0">
                <a:solidFill>
                  <a:schemeClr val="bg1"/>
                </a:solidFill>
                <a:latin typeface="Arial"/>
                <a:cs typeface="Arial"/>
                <a:sym typeface="Arial"/>
              </a:rPr>
              <a:t>PUNKT SPRZEDAŻY</a:t>
            </a:r>
            <a:endParaRPr kumimoji="0" lang="pl-PL" sz="1200" b="0" i="0" u="none" strike="noStrike" kern="0" cap="none" spc="0" normalizeH="0" baseline="0" noProof="0" dirty="0">
              <a:ln>
                <a:noFill/>
              </a:ln>
              <a:solidFill>
                <a:schemeClr val="bg1"/>
              </a:solidFill>
              <a:effectLst/>
              <a:uLnTx/>
              <a:uFillTx/>
              <a:latin typeface="Arial"/>
              <a:cs typeface="Arial"/>
              <a:sym typeface="Arial"/>
            </a:endParaRPr>
          </a:p>
        </p:txBody>
      </p:sp>
      <p:sp>
        <p:nvSpPr>
          <p:cNvPr id="81" name="Prostokąt 80">
            <a:extLst>
              <a:ext uri="{FF2B5EF4-FFF2-40B4-BE49-F238E27FC236}">
                <a16:creationId xmlns:a16="http://schemas.microsoft.com/office/drawing/2014/main" id="{A4B9D2A8-7E64-E3ED-B95E-DDC1517279B2}"/>
              </a:ext>
            </a:extLst>
          </p:cNvPr>
          <p:cNvSpPr/>
          <p:nvPr/>
        </p:nvSpPr>
        <p:spPr>
          <a:xfrm>
            <a:off x="469647" y="1815674"/>
            <a:ext cx="11010983" cy="474215"/>
          </a:xfrm>
          <a:prstGeom prst="rect">
            <a:avLst/>
          </a:prstGeom>
          <a:gradFill>
            <a:gsLst>
              <a:gs pos="0">
                <a:srgbClr val="F7023E"/>
              </a:gs>
              <a:gs pos="40000">
                <a:srgbClr val="7030A0"/>
              </a:gs>
              <a:gs pos="75000">
                <a:srgbClr val="0070C0"/>
              </a:gs>
              <a:gs pos="100000">
                <a:srgbClr val="92D05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dirty="0"/>
              <a:t>Cykl biznesowy</a:t>
            </a:r>
          </a:p>
        </p:txBody>
      </p:sp>
    </p:spTree>
    <p:extLst>
      <p:ext uri="{BB962C8B-B14F-4D97-AF65-F5344CB8AC3E}">
        <p14:creationId xmlns:p14="http://schemas.microsoft.com/office/powerpoint/2010/main" val="3726185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943"/>
        <p:cNvGrpSpPr/>
        <p:nvPr/>
      </p:nvGrpSpPr>
      <p:grpSpPr>
        <a:xfrm>
          <a:off x="0" y="0"/>
          <a:ext cx="0" cy="0"/>
          <a:chOff x="0" y="0"/>
          <a:chExt cx="0" cy="0"/>
        </a:xfrm>
      </p:grpSpPr>
      <p:cxnSp>
        <p:nvCxnSpPr>
          <p:cNvPr id="1945" name="Google Shape;1945;p210"/>
          <p:cNvCxnSpPr/>
          <p:nvPr/>
        </p:nvCxnSpPr>
        <p:spPr>
          <a:xfrm>
            <a:off x="3143100" y="10971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48" name="Google Shape;1948;p210"/>
          <p:cNvCxnSpPr/>
          <p:nvPr/>
        </p:nvCxnSpPr>
        <p:spPr>
          <a:xfrm>
            <a:off x="9184250" y="12792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51" name="Google Shape;1951;p210"/>
          <p:cNvCxnSpPr/>
          <p:nvPr/>
        </p:nvCxnSpPr>
        <p:spPr>
          <a:xfrm>
            <a:off x="5841675" y="1097125"/>
            <a:ext cx="0" cy="5575800"/>
          </a:xfrm>
          <a:prstGeom prst="straightConnector1">
            <a:avLst/>
          </a:prstGeom>
          <a:noFill/>
          <a:ln w="9525" cap="flat" cmpd="sng">
            <a:solidFill>
              <a:schemeClr val="dk2"/>
            </a:solidFill>
            <a:prstDash val="solid"/>
            <a:round/>
            <a:headEnd type="none" w="sm" len="sm"/>
            <a:tailEnd type="none" w="sm" len="sm"/>
          </a:ln>
        </p:spPr>
      </p:cxnSp>
      <p:sp>
        <p:nvSpPr>
          <p:cNvPr id="1952" name="Google Shape;1952;p210"/>
          <p:cNvSpPr txBox="1"/>
          <p:nvPr/>
        </p:nvSpPr>
        <p:spPr>
          <a:xfrm>
            <a:off x="184325" y="1590925"/>
            <a:ext cx="2814000" cy="492439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pl-PL" sz="1400" b="1" dirty="0" err="1"/>
              <a:t>Customer</a:t>
            </a:r>
            <a:r>
              <a:rPr lang="pl-PL" sz="1400" b="1" dirty="0"/>
              <a:t> </a:t>
            </a:r>
            <a:r>
              <a:rPr lang="pl-PL" sz="1400" b="1" dirty="0" err="1"/>
              <a:t>satisfaction</a:t>
            </a:r>
            <a:endParaRPr lang="pl-PL" sz="1400" b="1"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pl-PL" sz="1400" b="1" kern="0" dirty="0">
              <a:solidFill>
                <a:srgbClr val="1F1F1F"/>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CSI (ang. </a:t>
            </a:r>
            <a:r>
              <a:rPr kumimoji="0" lang="pl-PL" sz="1400" b="0" i="0" u="none" strike="noStrike" kern="0" cap="none" spc="0" normalizeH="0" baseline="0" noProof="0" dirty="0" err="1">
                <a:ln>
                  <a:noFill/>
                </a:ln>
                <a:solidFill>
                  <a:srgbClr val="1F1F1F"/>
                </a:solidFill>
                <a:effectLst/>
                <a:uLnTx/>
                <a:uFillTx/>
                <a:latin typeface="Arial"/>
                <a:ea typeface="Arial"/>
                <a:cs typeface="Arial"/>
                <a:sym typeface="Arial"/>
              </a:rPr>
              <a:t>Customer</a:t>
            </a: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 </a:t>
            </a:r>
            <a:r>
              <a:rPr kumimoji="0" lang="pl-PL" sz="1400" b="0" i="0" u="none" strike="noStrike" kern="0" cap="none" spc="0" normalizeH="0" baseline="0" noProof="0" dirty="0" err="1">
                <a:ln>
                  <a:noFill/>
                </a:ln>
                <a:solidFill>
                  <a:srgbClr val="1F1F1F"/>
                </a:solidFill>
                <a:effectLst/>
                <a:uLnTx/>
                <a:uFillTx/>
                <a:latin typeface="Arial"/>
                <a:ea typeface="Arial"/>
                <a:cs typeface="Arial"/>
                <a:sym typeface="Arial"/>
              </a:rPr>
              <a:t>Satisfaction</a:t>
            </a: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 Index) to miara satysfakcji klienta oparta na trzech pytaniach, w których odpowiedź jest ważona tak, aby stanowiła wartość średnią. Jest to następnie porównywane ze skorygowaną średnią wartością, aby stworzyć wartość indeksu dla marki.</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Uwaga: Badanie CSI zwykle obejmuje również szereg parametrów, które, jak się uważa, wpływają na zadowolenie klienta, aby sprawdzić, jak te wartości korelują z wynikiem CSI. Ponadto badanie CSI często obejmuje również szereg odrębnych pytań dotyczących aspektów lojalności klientów.</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p:txBody>
      </p:sp>
      <p:sp>
        <p:nvSpPr>
          <p:cNvPr id="1953" name="Google Shape;1953;p210"/>
          <p:cNvSpPr txBox="1"/>
          <p:nvPr/>
        </p:nvSpPr>
        <p:spPr>
          <a:xfrm>
            <a:off x="3287875" y="1590925"/>
            <a:ext cx="2579700" cy="36317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Indeks (0-100) oparty na wyniku odpowiedzi na trzy pytania w porównaniu do normy.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Uwaga: Nie ma formalnego standardu dla pomiaru CSI, ale te trzy pytania i ocena mogą służyć jako wspólne, bazowe podejście.</a:t>
            </a:r>
            <a:br>
              <a:rPr kumimoji="0" lang="pl-PL" sz="1600" b="0" i="0" u="none" strike="noStrike" kern="0" cap="none" spc="0" normalizeH="0" baseline="0" noProof="0">
                <a:ln>
                  <a:noFill/>
                </a:ln>
                <a:solidFill>
                  <a:srgbClr val="1F1F1F"/>
                </a:solidFill>
                <a:effectLst/>
                <a:uLnTx/>
                <a:uFillTx/>
                <a:latin typeface="Arial"/>
                <a:ea typeface="Arial"/>
                <a:cs typeface="Arial"/>
                <a:sym typeface="Arial"/>
              </a:rPr>
            </a:b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Jak w przypadku większości wskaźników warto jest śledzić dynamiki.</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p:txBody>
      </p:sp>
      <p:sp>
        <p:nvSpPr>
          <p:cNvPr id="1954" name="Google Shape;1954;p210"/>
          <p:cNvSpPr txBox="1"/>
          <p:nvPr/>
        </p:nvSpPr>
        <p:spPr>
          <a:xfrm>
            <a:off x="6012350" y="1703090"/>
            <a:ext cx="3000000" cy="289306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Badania własne: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Średni wynik z trzech pytań, gdzie odpowiedzi są udzielane w skali od 1 do 10:</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1) Na ile jesteś zadowolony z produktu / usługi jako całości?</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2) Na ile  produkt/usługa spełnia Twoje oczekiwania?</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3) Jak wypada produkt/ usługa w porównaniu z wersją idealną?</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p:txBody>
      </p:sp>
      <p:sp>
        <p:nvSpPr>
          <p:cNvPr id="1955" name="Google Shape;1955;p210"/>
          <p:cNvSpPr txBox="1"/>
          <p:nvPr/>
        </p:nvSpPr>
        <p:spPr>
          <a:xfrm>
            <a:off x="9343125" y="1831525"/>
            <a:ext cx="2814000" cy="338551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Na ile zadowoleni są nasi obecni klienci? Pogarszający się w kolejnych okresach wskaźnik może prognozować większy odpływ klientów.</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a:ln>
                <a:noFill/>
              </a:ln>
              <a:solidFill>
                <a:srgbClr val="FF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pl-PL" sz="1600" b="0" i="0" u="none" strike="noStrike" kern="0" cap="none" spc="0" normalizeH="0" baseline="0" noProof="0">
                <a:ln>
                  <a:noFill/>
                </a:ln>
                <a:solidFill>
                  <a:srgbClr val="1F1F1F"/>
                </a:solidFill>
                <a:effectLst/>
                <a:uLnTx/>
                <a:uFillTx/>
                <a:latin typeface="Arial"/>
                <a:ea typeface="Arial"/>
                <a:cs typeface="Arial"/>
                <a:sym typeface="Arial"/>
              </a:rPr>
              <a:t>Uwaga: z racji na to, że są to  głównie  dane deklaratywne, nie można określić jak bezpośrednio wpływają na biznes</a:t>
            </a:r>
            <a:endParaRPr kumimoji="0" sz="1600" b="0" i="0" u="none" strike="noStrike" kern="0" cap="none" spc="0" normalizeH="0" baseline="0" noProof="0">
              <a:ln>
                <a:noFill/>
              </a:ln>
              <a:solidFill>
                <a:srgbClr val="1F1F1F"/>
              </a:solidFill>
              <a:effectLst/>
              <a:uLnTx/>
              <a:uFillTx/>
              <a:latin typeface="Arial"/>
              <a:ea typeface="Arial"/>
              <a:cs typeface="Arial"/>
              <a:sym typeface="Arial"/>
            </a:endParaRPr>
          </a:p>
        </p:txBody>
      </p:sp>
      <p:sp>
        <p:nvSpPr>
          <p:cNvPr id="4" name="Google Shape;1350;p199">
            <a:extLst>
              <a:ext uri="{FF2B5EF4-FFF2-40B4-BE49-F238E27FC236}">
                <a16:creationId xmlns:a16="http://schemas.microsoft.com/office/drawing/2014/main" id="{CBDD0041-446D-8CFF-B3BC-220B2862B999}"/>
              </a:ext>
            </a:extLst>
          </p:cNvPr>
          <p:cNvSpPr txBox="1"/>
          <p:nvPr/>
        </p:nvSpPr>
        <p:spPr>
          <a:xfrm>
            <a:off x="372285" y="278587"/>
            <a:ext cx="1914030"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770BB955-0464-2DCA-C781-6D9AF5E1D7B5}"/>
              </a:ext>
            </a:extLst>
          </p:cNvPr>
          <p:cNvSpPr txBox="1"/>
          <p:nvPr/>
        </p:nvSpPr>
        <p:spPr>
          <a:xfrm>
            <a:off x="3892688" y="450925"/>
            <a:ext cx="110235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100E2F86-42B9-E3A0-B82B-C00A1FF40B09}"/>
              </a:ext>
            </a:extLst>
          </p:cNvPr>
          <p:cNvSpPr txBox="1"/>
          <p:nvPr/>
        </p:nvSpPr>
        <p:spPr>
          <a:xfrm>
            <a:off x="6370609" y="377395"/>
            <a:ext cx="202200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91D64A18-192E-A166-8519-F796D75D61EA}"/>
              </a:ext>
            </a:extLst>
          </p:cNvPr>
          <p:cNvSpPr txBox="1"/>
          <p:nvPr/>
        </p:nvSpPr>
        <p:spPr>
          <a:xfrm>
            <a:off x="9462832" y="363527"/>
            <a:ext cx="2706706"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959"/>
        <p:cNvGrpSpPr/>
        <p:nvPr/>
      </p:nvGrpSpPr>
      <p:grpSpPr>
        <a:xfrm>
          <a:off x="0" y="0"/>
          <a:ext cx="0" cy="0"/>
          <a:chOff x="0" y="0"/>
          <a:chExt cx="0" cy="0"/>
        </a:xfrm>
      </p:grpSpPr>
      <p:cxnSp>
        <p:nvCxnSpPr>
          <p:cNvPr id="1961" name="Google Shape;1961;g21576fe10e9_0_47"/>
          <p:cNvCxnSpPr/>
          <p:nvPr/>
        </p:nvCxnSpPr>
        <p:spPr>
          <a:xfrm>
            <a:off x="3143100" y="10971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64" name="Google Shape;1964;g21576fe10e9_0_47"/>
          <p:cNvCxnSpPr/>
          <p:nvPr/>
        </p:nvCxnSpPr>
        <p:spPr>
          <a:xfrm>
            <a:off x="9184250" y="1279225"/>
            <a:ext cx="0" cy="5575800"/>
          </a:xfrm>
          <a:prstGeom prst="straightConnector1">
            <a:avLst/>
          </a:prstGeom>
          <a:noFill/>
          <a:ln w="9525" cap="flat" cmpd="sng">
            <a:solidFill>
              <a:schemeClr val="dk2"/>
            </a:solidFill>
            <a:prstDash val="solid"/>
            <a:round/>
            <a:headEnd type="none" w="sm" len="sm"/>
            <a:tailEnd type="none" w="sm" len="sm"/>
          </a:ln>
        </p:spPr>
      </p:cxnSp>
      <p:cxnSp>
        <p:nvCxnSpPr>
          <p:cNvPr id="1967" name="Google Shape;1967;g21576fe10e9_0_47"/>
          <p:cNvCxnSpPr/>
          <p:nvPr/>
        </p:nvCxnSpPr>
        <p:spPr>
          <a:xfrm>
            <a:off x="5841675" y="1097125"/>
            <a:ext cx="0" cy="5575800"/>
          </a:xfrm>
          <a:prstGeom prst="straightConnector1">
            <a:avLst/>
          </a:prstGeom>
          <a:noFill/>
          <a:ln w="9525" cap="flat" cmpd="sng">
            <a:solidFill>
              <a:schemeClr val="dk2"/>
            </a:solidFill>
            <a:prstDash val="solid"/>
            <a:round/>
            <a:headEnd type="none" w="sm" len="sm"/>
            <a:tailEnd type="none" w="sm" len="sm"/>
          </a:ln>
        </p:spPr>
      </p:cxnSp>
      <p:sp>
        <p:nvSpPr>
          <p:cNvPr id="1968" name="Google Shape;1968;g21576fe10e9_0_47"/>
          <p:cNvSpPr txBox="1"/>
          <p:nvPr/>
        </p:nvSpPr>
        <p:spPr>
          <a:xfrm>
            <a:off x="143100" y="1453075"/>
            <a:ext cx="3000000" cy="449350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1" i="0" u="none" strike="noStrike" kern="0" cap="none" spc="0" normalizeH="0" baseline="0" noProof="0" dirty="0">
                <a:ln>
                  <a:noFill/>
                </a:ln>
                <a:solidFill>
                  <a:srgbClr val="1F1F1F"/>
                </a:solidFill>
                <a:effectLst/>
                <a:uLnTx/>
                <a:uFillTx/>
                <a:latin typeface="Arial"/>
                <a:ea typeface="Arial"/>
                <a:cs typeface="Arial"/>
                <a:sym typeface="Arial"/>
              </a:rPr>
              <a:t>Net </a:t>
            </a:r>
            <a:r>
              <a:rPr kumimoji="0" lang="pl-PL" sz="1400" b="1" i="0" u="none" strike="noStrike" kern="0" cap="none" spc="0" normalizeH="0" baseline="0" noProof="0" dirty="0" err="1">
                <a:ln>
                  <a:noFill/>
                </a:ln>
                <a:solidFill>
                  <a:srgbClr val="1F1F1F"/>
                </a:solidFill>
                <a:effectLst/>
                <a:uLnTx/>
                <a:uFillTx/>
                <a:latin typeface="Arial"/>
                <a:ea typeface="Arial"/>
                <a:cs typeface="Arial"/>
                <a:sym typeface="Arial"/>
              </a:rPr>
              <a:t>Promoter</a:t>
            </a:r>
            <a:r>
              <a:rPr kumimoji="0" lang="pl-PL" sz="1400" b="1" i="0" u="none" strike="noStrike" kern="0" cap="none" spc="0" normalizeH="0" baseline="0" noProof="0" dirty="0">
                <a:ln>
                  <a:noFill/>
                </a:ln>
                <a:solidFill>
                  <a:srgbClr val="1F1F1F"/>
                </a:solidFill>
                <a:effectLst/>
                <a:uLnTx/>
                <a:uFillTx/>
                <a:latin typeface="Arial"/>
                <a:ea typeface="Arial"/>
                <a:cs typeface="Arial"/>
                <a:sym typeface="Arial"/>
              </a:rPr>
              <a:t> </a:t>
            </a:r>
            <a:r>
              <a:rPr kumimoji="0" lang="pl-PL" sz="1400" b="1" i="0" u="none" strike="noStrike" kern="0" cap="none" spc="0" normalizeH="0" baseline="0" noProof="0" dirty="0" err="1">
                <a:ln>
                  <a:noFill/>
                </a:ln>
                <a:solidFill>
                  <a:srgbClr val="1F1F1F"/>
                </a:solidFill>
                <a:effectLst/>
                <a:uLnTx/>
                <a:uFillTx/>
                <a:latin typeface="Arial"/>
                <a:ea typeface="Arial"/>
                <a:cs typeface="Arial"/>
                <a:sym typeface="Arial"/>
              </a:rPr>
              <a:t>Score</a:t>
            </a:r>
            <a:endParaRPr kumimoji="0" lang="pl-PL" sz="1400" b="1"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pl-PL" sz="1400" kern="0" dirty="0">
              <a:solidFill>
                <a:srgbClr val="1F1F1F"/>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pl-PL" sz="1200" kern="0" dirty="0">
                <a:solidFill>
                  <a:srgbClr val="1F1F1F"/>
                </a:solidFill>
                <a:latin typeface="Arial"/>
                <a:ea typeface="Arial"/>
                <a:cs typeface="Arial"/>
                <a:sym typeface="Arial"/>
              </a:rPr>
              <a:t>Wskaźnik rekomendacji</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pl-PL" sz="1200" kern="0" dirty="0">
              <a:solidFill>
                <a:srgbClr val="1F1F1F"/>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200" b="0" i="0" u="none" strike="noStrike" kern="0" cap="none" spc="0" normalizeH="0" baseline="0" noProof="0" dirty="0">
                <a:ln>
                  <a:noFill/>
                </a:ln>
                <a:solidFill>
                  <a:srgbClr val="1F1F1F"/>
                </a:solidFill>
                <a:effectLst/>
                <a:uLnTx/>
                <a:uFillTx/>
                <a:latin typeface="Arial"/>
                <a:ea typeface="Arial"/>
                <a:cs typeface="Arial"/>
                <a:sym typeface="Arial"/>
              </a:rPr>
              <a:t>NPS jest metryką używaną do określenia stopnia rekomendacji dla marki, w skali od 0 do 10.</a:t>
            </a: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200" b="0" i="0" u="none" strike="noStrike" kern="0" cap="none" spc="0" normalizeH="0" baseline="0" noProof="0" dirty="0">
                <a:ln>
                  <a:noFill/>
                </a:ln>
                <a:solidFill>
                  <a:srgbClr val="1F1F1F"/>
                </a:solidFill>
                <a:effectLst/>
                <a:uLnTx/>
                <a:uFillTx/>
                <a:latin typeface="Arial"/>
                <a:ea typeface="Arial"/>
                <a:cs typeface="Arial"/>
                <a:sym typeface="Arial"/>
              </a:rPr>
              <a:t>Wartość definiuje się jako udział respondentów, którzy dają wynik 9 lub 10, i odjęcie odsetka respondentów, którzy dają wynik od 0 do 6.</a:t>
            </a: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200" b="0" i="0" u="none" strike="noStrike" kern="0" cap="none" spc="0" normalizeH="0" baseline="0" noProof="0" dirty="0">
                <a:ln>
                  <a:noFill/>
                </a:ln>
                <a:solidFill>
                  <a:srgbClr val="1F1F1F"/>
                </a:solidFill>
                <a:effectLst/>
                <a:uLnTx/>
                <a:uFillTx/>
                <a:latin typeface="Arial"/>
                <a:ea typeface="Arial"/>
                <a:cs typeface="Arial"/>
                <a:sym typeface="Arial"/>
              </a:rPr>
              <a:t>Szczególnie istotny w branży usług.</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200" b="0" i="0" u="none" strike="noStrike" kern="0" cap="none" spc="0" normalizeH="0" baseline="0" noProof="0" dirty="0">
                <a:ln>
                  <a:noFill/>
                </a:ln>
                <a:solidFill>
                  <a:srgbClr val="1F1F1F"/>
                </a:solidFill>
                <a:effectLst/>
                <a:uLnTx/>
                <a:uFillTx/>
                <a:latin typeface="Arial"/>
                <a:ea typeface="Arial"/>
                <a:cs typeface="Arial"/>
                <a:sym typeface="Arial"/>
              </a:rPr>
              <a:t>Uwaga: NPS jest miarą stosowaną w wielu firmach, ale należy pamiętać, że NPS jest miarą stopnia rekomendacji, który nie jest taki sam jak lojalność klientów. Coraz częściej kwestionuje się również znaczenie NPS jako wskaźnika pozwalającego prognozować wzrost.</a:t>
            </a:r>
            <a:endParaRPr kumimoji="0" sz="1200" b="0" i="0" u="none" strike="noStrike" kern="0" cap="none" spc="0" normalizeH="0" baseline="0" noProof="0" dirty="0">
              <a:ln>
                <a:noFill/>
              </a:ln>
              <a:solidFill>
                <a:srgbClr val="1F1F1F"/>
              </a:solidFill>
              <a:effectLst/>
              <a:uLnTx/>
              <a:uFillTx/>
              <a:latin typeface="Arial"/>
              <a:ea typeface="Arial"/>
              <a:cs typeface="Arial"/>
              <a:sym typeface="Arial"/>
            </a:endParaRPr>
          </a:p>
        </p:txBody>
      </p:sp>
      <p:sp>
        <p:nvSpPr>
          <p:cNvPr id="1969" name="Google Shape;1969;g21576fe10e9_0_47"/>
          <p:cNvSpPr txBox="1"/>
          <p:nvPr/>
        </p:nvSpPr>
        <p:spPr>
          <a:xfrm>
            <a:off x="3262075" y="1453075"/>
            <a:ext cx="2631300" cy="258529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Odsetek netto respondentów, którzy rekomendują firmę/ markę/ produkt/ usługę.</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Wynik zawiera się w przedziale od -100% do 100%.</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Uwaga: Nie ma jednego wspólnego standardu dla pomiaru NPS.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70" name="Google Shape;1970;g21576fe10e9_0_47"/>
          <p:cNvSpPr txBox="1"/>
          <p:nvPr/>
        </p:nvSpPr>
        <p:spPr>
          <a:xfrm>
            <a:off x="9367850" y="1747925"/>
            <a:ext cx="2631300" cy="341629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Czy klienci/ konsumenci nas polecają?</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Uwaga: z racji na to, że są to  głównie  dane deklaratywne, nie można określić jak bezpośrednio wpływają na biznes.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l-PL" sz="1400" b="0" i="0" u="none" strike="noStrike" kern="0" cap="none" spc="0" normalizeH="0" baseline="0" noProof="0" dirty="0">
                <a:ln>
                  <a:noFill/>
                </a:ln>
                <a:solidFill>
                  <a:srgbClr val="1F1F1F"/>
                </a:solidFill>
                <a:effectLst/>
                <a:uLnTx/>
                <a:uFillTx/>
                <a:latin typeface="Arial"/>
                <a:ea typeface="Arial"/>
                <a:cs typeface="Arial"/>
                <a:sym typeface="Arial"/>
              </a:rPr>
              <a:t>Analiza wskaźnika mówi o stosunku konsumenta do marki, można wykorzystać te opinie i zaadresować feedback konsumenta aby poprawić jakość produktu/usług</a:t>
            </a:r>
            <a:endParaRPr kumimoji="0" sz="1400" b="0" i="0" u="none" strike="noStrike" kern="0" cap="none" spc="0" normalizeH="0" baseline="0" noProof="0" dirty="0">
              <a:ln>
                <a:noFill/>
              </a:ln>
              <a:solidFill>
                <a:srgbClr val="1F1F1F"/>
              </a:solidFill>
              <a:effectLst/>
              <a:uLnTx/>
              <a:uFillTx/>
              <a:latin typeface="Arial"/>
              <a:ea typeface="Arial"/>
              <a:cs typeface="Arial"/>
              <a:sym typeface="Arial"/>
            </a:endParaRPr>
          </a:p>
        </p:txBody>
      </p:sp>
      <p:sp>
        <p:nvSpPr>
          <p:cNvPr id="1971" name="Google Shape;1971;g21576fe10e9_0_47"/>
          <p:cNvSpPr txBox="1"/>
          <p:nvPr/>
        </p:nvSpPr>
        <p:spPr>
          <a:xfrm>
            <a:off x="6038800" y="1747925"/>
            <a:ext cx="3000000" cy="1785074"/>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a:ln>
                  <a:noFill/>
                </a:ln>
                <a:solidFill>
                  <a:srgbClr val="1F1F1F"/>
                </a:solidFill>
                <a:effectLst/>
                <a:uLnTx/>
                <a:uFillTx/>
                <a:latin typeface="Arial"/>
                <a:ea typeface="Arial"/>
                <a:cs typeface="Arial"/>
                <a:sym typeface="Arial"/>
              </a:rPr>
              <a:t>Badania własne: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700"/>
              <a:buFont typeface="Arial"/>
              <a:buNone/>
              <a:tabLst/>
              <a:defRPr/>
            </a:pPr>
            <a:endParaRPr kumimoji="0" sz="17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pl-PL" sz="1400" b="0" i="0" u="none" strike="noStrike" kern="0" cap="none" spc="0" normalizeH="0" baseline="0" noProof="0">
                <a:ln>
                  <a:noFill/>
                </a:ln>
                <a:solidFill>
                  <a:srgbClr val="1F1F1F"/>
                </a:solidFill>
                <a:effectLst/>
                <a:uLnTx/>
                <a:uFillTx/>
                <a:latin typeface="Arial"/>
                <a:ea typeface="Arial"/>
                <a:cs typeface="Arial"/>
                <a:sym typeface="Arial"/>
              </a:rPr>
              <a:t>Odpowiedzi, w skali od 0 do 10, na pytanie "Jakie jest prawdopodobieństwo, że polecisz markę X znajomemu lub współpracownikowi?"</a:t>
            </a:r>
            <a:endParaRPr kumimoji="0" sz="1400" b="0" i="0" u="none" strike="noStrike" kern="0" cap="none" spc="0" normalizeH="0" baseline="0" noProof="0">
              <a:ln>
                <a:noFill/>
              </a:ln>
              <a:solidFill>
                <a:srgbClr val="1F1F1F"/>
              </a:solidFill>
              <a:effectLst/>
              <a:uLnTx/>
              <a:uFillTx/>
              <a:latin typeface="Arial"/>
              <a:ea typeface="Arial"/>
              <a:cs typeface="Arial"/>
              <a:sym typeface="Arial"/>
            </a:endParaRPr>
          </a:p>
        </p:txBody>
      </p:sp>
      <p:sp>
        <p:nvSpPr>
          <p:cNvPr id="4" name="Google Shape;1350;p199">
            <a:extLst>
              <a:ext uri="{FF2B5EF4-FFF2-40B4-BE49-F238E27FC236}">
                <a16:creationId xmlns:a16="http://schemas.microsoft.com/office/drawing/2014/main" id="{C27C65E2-A7F8-4F8D-000F-F18964042F33}"/>
              </a:ext>
            </a:extLst>
          </p:cNvPr>
          <p:cNvSpPr txBox="1"/>
          <p:nvPr/>
        </p:nvSpPr>
        <p:spPr>
          <a:xfrm>
            <a:off x="372285" y="278587"/>
            <a:ext cx="1914030"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Definicja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Google Shape;837;p7">
            <a:extLst>
              <a:ext uri="{FF2B5EF4-FFF2-40B4-BE49-F238E27FC236}">
                <a16:creationId xmlns:a16="http://schemas.microsoft.com/office/drawing/2014/main" id="{B022E1B2-DD0F-B068-BC78-A6EFD6D5D3A2}"/>
              </a:ext>
            </a:extLst>
          </p:cNvPr>
          <p:cNvSpPr txBox="1"/>
          <p:nvPr/>
        </p:nvSpPr>
        <p:spPr>
          <a:xfrm>
            <a:off x="3892688" y="450925"/>
            <a:ext cx="110235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Miara</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841;p7">
            <a:extLst>
              <a:ext uri="{FF2B5EF4-FFF2-40B4-BE49-F238E27FC236}">
                <a16:creationId xmlns:a16="http://schemas.microsoft.com/office/drawing/2014/main" id="{7FDBF3B4-5597-FFA4-AEBD-1DE361B578C1}"/>
              </a:ext>
            </a:extLst>
          </p:cNvPr>
          <p:cNvSpPr txBox="1"/>
          <p:nvPr/>
        </p:nvSpPr>
        <p:spPr>
          <a:xfrm>
            <a:off x="6370609" y="377395"/>
            <a:ext cx="2022005"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Źródło  danych</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845;p7">
            <a:extLst>
              <a:ext uri="{FF2B5EF4-FFF2-40B4-BE49-F238E27FC236}">
                <a16:creationId xmlns:a16="http://schemas.microsoft.com/office/drawing/2014/main" id="{E5248ABF-072B-0A85-E6D0-BDF40E7171C1}"/>
              </a:ext>
            </a:extLst>
          </p:cNvPr>
          <p:cNvSpPr txBox="1"/>
          <p:nvPr/>
        </p:nvSpPr>
        <p:spPr>
          <a:xfrm>
            <a:off x="9462832" y="363527"/>
            <a:ext cx="2706706" cy="64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pl-PL" sz="2000" b="1" i="0" u="none" strike="noStrike" kern="0" cap="none" spc="0" normalizeH="0" baseline="0" noProof="0" dirty="0">
                <a:ln>
                  <a:noFill/>
                </a:ln>
                <a:solidFill>
                  <a:srgbClr val="000000"/>
                </a:solidFill>
                <a:effectLst/>
                <a:uLnTx/>
                <a:uFillTx/>
                <a:latin typeface="Calibri"/>
                <a:ea typeface="Calibri"/>
                <a:cs typeface="Calibri"/>
                <a:sym typeface="Calibri"/>
              </a:rPr>
              <a:t>Język zarządu</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pole tekstowe 8">
            <a:extLst>
              <a:ext uri="{FF2B5EF4-FFF2-40B4-BE49-F238E27FC236}">
                <a16:creationId xmlns:a16="http://schemas.microsoft.com/office/drawing/2014/main" id="{33119088-4E20-C62F-1FFC-2487A91E4A80}"/>
              </a:ext>
            </a:extLst>
          </p:cNvPr>
          <p:cNvSpPr txBox="1"/>
          <p:nvPr/>
        </p:nvSpPr>
        <p:spPr>
          <a:xfrm>
            <a:off x="3048000" y="3251708"/>
            <a:ext cx="6096000" cy="369332"/>
          </a:xfrm>
          <a:prstGeom prst="rect">
            <a:avLst/>
          </a:prstGeom>
          <a:noFill/>
        </p:spPr>
        <p:txBody>
          <a:bodyPr wrap="square">
            <a:spAutoFit/>
          </a:bodyPr>
          <a:lstStyle/>
          <a:p>
            <a:r>
              <a:rPr lang="pl-PL" b="0" dirty="0">
                <a:effectLst/>
              </a:rPr>
              <a:t> </a:t>
            </a:r>
            <a:endParaRPr lang="pl-PL"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D42ADC82-D17E-357F-32B1-8EC762C1FC47}"/>
            </a:ext>
          </a:extLst>
        </p:cNvPr>
        <p:cNvGrpSpPr/>
        <p:nvPr/>
      </p:nvGrpSpPr>
      <p:grpSpPr>
        <a:xfrm>
          <a:off x="0" y="0"/>
          <a:ext cx="0" cy="0"/>
          <a:chOff x="0" y="0"/>
          <a:chExt cx="0" cy="0"/>
        </a:xfrm>
      </p:grpSpPr>
      <p:pic>
        <p:nvPicPr>
          <p:cNvPr id="3" name="Obraz 2">
            <a:extLst>
              <a:ext uri="{FF2B5EF4-FFF2-40B4-BE49-F238E27FC236}">
                <a16:creationId xmlns:a16="http://schemas.microsoft.com/office/drawing/2014/main" id="{C1A819F4-3D10-CE3A-09B1-7FADB9EC19F2}"/>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a:off x="0" y="-2"/>
            <a:ext cx="12192000" cy="6858000"/>
          </a:xfrm>
          <a:prstGeom prst="rect">
            <a:avLst/>
          </a:prstGeom>
          <a:solidFill>
            <a:schemeClr val="tx1"/>
          </a:solidFill>
        </p:spPr>
      </p:pic>
      <p:sp>
        <p:nvSpPr>
          <p:cNvPr id="5" name="Google Shape;138;p6">
            <a:extLst>
              <a:ext uri="{FF2B5EF4-FFF2-40B4-BE49-F238E27FC236}">
                <a16:creationId xmlns:a16="http://schemas.microsoft.com/office/drawing/2014/main" id="{2A1CE6C6-5CEF-35AE-6B68-0FB5BB1E5170}"/>
              </a:ext>
            </a:extLst>
          </p:cNvPr>
          <p:cNvSpPr txBox="1">
            <a:spLocks/>
          </p:cNvSpPr>
          <p:nvPr/>
        </p:nvSpPr>
        <p:spPr>
          <a:xfrm>
            <a:off x="499151" y="223076"/>
            <a:ext cx="9170366" cy="838470"/>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000"/>
              </a:spcBef>
              <a:buClr>
                <a:srgbClr val="000000"/>
              </a:buClr>
              <a:buSzPct val="100000"/>
            </a:pPr>
            <a:r>
              <a:rPr lang="pl-PL" sz="5200" dirty="0">
                <a:solidFill>
                  <a:schemeClr val="bg1"/>
                </a:solidFill>
                <a:ea typeface="Calibri"/>
                <a:cs typeface="Calibri"/>
                <a:sym typeface="Calibri"/>
              </a:rPr>
              <a:t>Model Efektywnego Marketingu</a:t>
            </a:r>
          </a:p>
          <a:p>
            <a:pPr algn="l">
              <a:spcBef>
                <a:spcPts val="1000"/>
              </a:spcBef>
              <a:buClr>
                <a:srgbClr val="000000"/>
              </a:buClr>
              <a:buSzPct val="100000"/>
            </a:pPr>
            <a:r>
              <a:rPr lang="pl-PL" sz="5200" dirty="0">
                <a:solidFill>
                  <a:schemeClr val="bg1"/>
                </a:solidFill>
                <a:ea typeface="Calibri"/>
                <a:cs typeface="Calibri"/>
                <a:sym typeface="Calibri"/>
              </a:rPr>
              <a:t>- podsumowanie</a:t>
            </a:r>
          </a:p>
        </p:txBody>
      </p:sp>
      <p:pic>
        <p:nvPicPr>
          <p:cNvPr id="15" name="Grafika 14">
            <a:extLst>
              <a:ext uri="{FF2B5EF4-FFF2-40B4-BE49-F238E27FC236}">
                <a16:creationId xmlns:a16="http://schemas.microsoft.com/office/drawing/2014/main" id="{F7BEB6E0-79F1-ABAF-CE0D-F66F75E627A6}"/>
              </a:ext>
            </a:extLst>
          </p:cNvPr>
          <p:cNvPicPr>
            <a:picLocks noChangeAspect="1"/>
          </p:cNvPicPr>
          <p:nvPr/>
        </p:nvPicPr>
        <p:blipFill>
          <a:blip r:embed="rId4">
            <a:extLst>
              <a:ext uri="{96DAC541-7B7A-43D3-8B79-37D633B846F1}">
                <asvg:svgBlip xmlns:asvg="http://schemas.microsoft.com/office/drawing/2016/SVG/main" r:embed="rId5"/>
              </a:ext>
            </a:extLst>
          </a:blip>
          <a:srcRect l="33437" r="10312"/>
          <a:stretch/>
        </p:blipFill>
        <p:spPr>
          <a:xfrm rot="5400000">
            <a:off x="7062833" y="1897873"/>
            <a:ext cx="6858001" cy="3062253"/>
          </a:xfrm>
          <a:prstGeom prst="rect">
            <a:avLst/>
          </a:prstGeom>
        </p:spPr>
      </p:pic>
      <p:sp>
        <p:nvSpPr>
          <p:cNvPr id="11" name="pole tekstowe 10">
            <a:extLst>
              <a:ext uri="{FF2B5EF4-FFF2-40B4-BE49-F238E27FC236}">
                <a16:creationId xmlns:a16="http://schemas.microsoft.com/office/drawing/2014/main" id="{1547EAB4-BC3A-0B61-EA5D-33AD65723D96}"/>
              </a:ext>
            </a:extLst>
          </p:cNvPr>
          <p:cNvSpPr txBox="1"/>
          <p:nvPr/>
        </p:nvSpPr>
        <p:spPr>
          <a:xfrm>
            <a:off x="343696" y="2903976"/>
            <a:ext cx="9481276" cy="3354765"/>
          </a:xfrm>
          <a:prstGeom prst="rect">
            <a:avLst/>
          </a:prstGeom>
          <a:noFill/>
        </p:spPr>
        <p:txBody>
          <a:bodyPr wrap="square" rtlCol="0">
            <a:spAutoFit/>
          </a:bodyPr>
          <a:lstStyle/>
          <a:p>
            <a:pPr marL="0" indent="0">
              <a:spcAft>
                <a:spcPts val="1200"/>
              </a:spcAft>
              <a:buNone/>
            </a:pPr>
            <a:r>
              <a:rPr lang="pl-PL" sz="2400" dirty="0">
                <a:solidFill>
                  <a:schemeClr val="bg1"/>
                </a:solidFill>
                <a:highlight>
                  <a:srgbClr val="FF003C"/>
                </a:highlight>
              </a:rPr>
              <a:t>Przede wszystkim ogromnie dziękujemy Ci za zapoznanie się </a:t>
            </a:r>
            <a:br>
              <a:rPr lang="pl-PL" sz="2400" dirty="0">
                <a:solidFill>
                  <a:schemeClr val="bg1"/>
                </a:solidFill>
                <a:highlight>
                  <a:srgbClr val="FF003C"/>
                </a:highlight>
              </a:rPr>
            </a:br>
            <a:r>
              <a:rPr lang="pl-PL" sz="2400" dirty="0">
                <a:solidFill>
                  <a:schemeClr val="bg1"/>
                </a:solidFill>
                <a:highlight>
                  <a:srgbClr val="FF003C"/>
                </a:highlight>
              </a:rPr>
              <a:t>z tym materiałem. </a:t>
            </a:r>
          </a:p>
          <a:p>
            <a:pPr marL="0" indent="0">
              <a:spcAft>
                <a:spcPts val="1200"/>
              </a:spcAft>
              <a:buNone/>
            </a:pPr>
            <a:r>
              <a:rPr lang="pl-PL" sz="2400" dirty="0">
                <a:solidFill>
                  <a:schemeClr val="bg1"/>
                </a:solidFill>
              </a:rPr>
              <a:t>Naszą misją jest ułatwianie i </a:t>
            </a:r>
            <a:r>
              <a:rPr lang="pl-PL" sz="2400" dirty="0" err="1">
                <a:solidFill>
                  <a:schemeClr val="bg1"/>
                </a:solidFill>
              </a:rPr>
              <a:t>uspójnianie</a:t>
            </a:r>
            <a:r>
              <a:rPr lang="pl-PL" sz="2400" dirty="0">
                <a:solidFill>
                  <a:schemeClr val="bg1"/>
                </a:solidFill>
              </a:rPr>
              <a:t> sposobów mierzenia skuteczności marketingu, tak by wpłynąć na odbiór tej dziedziny na rynku i pomóc zrozumieć realny wpływ na wyniki firmy. </a:t>
            </a:r>
          </a:p>
          <a:p>
            <a:pPr marL="0" indent="0">
              <a:buNone/>
            </a:pPr>
            <a:r>
              <a:rPr lang="pl-PL" sz="2400" dirty="0">
                <a:solidFill>
                  <a:schemeClr val="bg1"/>
                </a:solidFill>
              </a:rPr>
              <a:t>Dlatego też rekomendujemy używanie wskaźników jak najbardziej pasywnie mierzonych, jak najmniej deklaratywnych. Też jak najprostszych, w miejsce tych hybrydowych.</a:t>
            </a:r>
          </a:p>
        </p:txBody>
      </p:sp>
    </p:spTree>
    <p:extLst>
      <p:ext uri="{BB962C8B-B14F-4D97-AF65-F5344CB8AC3E}">
        <p14:creationId xmlns:p14="http://schemas.microsoft.com/office/powerpoint/2010/main" val="3476919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8866817A-4BB0-42B0-5F2E-5508FC8EE63F}"/>
            </a:ext>
          </a:extLst>
        </p:cNvPr>
        <p:cNvGrpSpPr/>
        <p:nvPr/>
      </p:nvGrpSpPr>
      <p:grpSpPr>
        <a:xfrm>
          <a:off x="0" y="0"/>
          <a:ext cx="0" cy="0"/>
          <a:chOff x="0" y="0"/>
          <a:chExt cx="0" cy="0"/>
        </a:xfrm>
      </p:grpSpPr>
      <p:sp>
        <p:nvSpPr>
          <p:cNvPr id="84" name="Google Shape;84;p1">
            <a:extLst>
              <a:ext uri="{FF2B5EF4-FFF2-40B4-BE49-F238E27FC236}">
                <a16:creationId xmlns:a16="http://schemas.microsoft.com/office/drawing/2014/main" id="{53B8C951-D8F0-A5BE-7497-B58337A7FC76}"/>
              </a:ext>
            </a:extLst>
          </p:cNvPr>
          <p:cNvSpPr txBox="1">
            <a:spLocks noGrp="1"/>
          </p:cNvSpPr>
          <p:nvPr>
            <p:ph type="ctrTitle"/>
          </p:nvPr>
        </p:nvSpPr>
        <p:spPr>
          <a:xfrm>
            <a:off x="536027" y="3474024"/>
            <a:ext cx="9481276" cy="2387600"/>
          </a:xfrm>
          <a:prstGeom prst="rect">
            <a:avLst/>
          </a:prstGeom>
          <a:noFill/>
          <a:ln>
            <a:noFill/>
          </a:ln>
        </p:spPr>
        <p:txBody>
          <a:bodyPr spcFirstLastPara="1" wrap="square" lIns="0" tIns="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pl-PL" b="1" dirty="0">
                <a:solidFill>
                  <a:schemeClr val="bg1"/>
                </a:solidFill>
                <a:latin typeface="+mj-lt"/>
              </a:rPr>
              <a:t>POR </a:t>
            </a:r>
            <a:br>
              <a:rPr lang="pl-PL" b="1" dirty="0">
                <a:solidFill>
                  <a:schemeClr val="bg1"/>
                </a:solidFill>
                <a:latin typeface="+mj-lt"/>
              </a:rPr>
            </a:br>
            <a:r>
              <a:rPr lang="pl-PL" sz="2600" dirty="0">
                <a:solidFill>
                  <a:schemeClr val="bg1"/>
                </a:solidFill>
                <a:latin typeface="+mj-lt"/>
              </a:rPr>
              <a:t>Polska Organizacja Reklamodawców </a:t>
            </a:r>
            <a:endParaRPr sz="2600" dirty="0">
              <a:solidFill>
                <a:schemeClr val="bg1"/>
              </a:solidFill>
              <a:latin typeface="+mj-lt"/>
            </a:endParaRPr>
          </a:p>
        </p:txBody>
      </p:sp>
      <p:sp>
        <p:nvSpPr>
          <p:cNvPr id="85" name="Google Shape;85;p1">
            <a:extLst>
              <a:ext uri="{FF2B5EF4-FFF2-40B4-BE49-F238E27FC236}">
                <a16:creationId xmlns:a16="http://schemas.microsoft.com/office/drawing/2014/main" id="{A5828E3F-717D-9CB0-6224-D4E45866E94C}"/>
              </a:ext>
            </a:extLst>
          </p:cNvPr>
          <p:cNvSpPr txBox="1">
            <a:spLocks noGrp="1"/>
          </p:cNvSpPr>
          <p:nvPr>
            <p:ph type="subTitle" idx="1"/>
          </p:nvPr>
        </p:nvSpPr>
        <p:spPr>
          <a:xfrm>
            <a:off x="536028" y="5969876"/>
            <a:ext cx="6568965" cy="47077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1"/>
              </a:buClr>
              <a:buSzPts val="2400"/>
              <a:buNone/>
            </a:pPr>
            <a:r>
              <a:rPr lang="pl-PL" sz="1600" dirty="0">
                <a:solidFill>
                  <a:schemeClr val="bg1"/>
                </a:solidFill>
                <a:latin typeface="+mj-lt"/>
              </a:rPr>
              <a:t>Warszawa, Październik 2023</a:t>
            </a:r>
            <a:endParaRPr sz="1600" dirty="0">
              <a:solidFill>
                <a:schemeClr val="bg1"/>
              </a:solidFill>
              <a:latin typeface="+mj-lt"/>
            </a:endParaRPr>
          </a:p>
        </p:txBody>
      </p:sp>
      <p:pic>
        <p:nvPicPr>
          <p:cNvPr id="7" name="Grafika 6">
            <a:extLst>
              <a:ext uri="{FF2B5EF4-FFF2-40B4-BE49-F238E27FC236}">
                <a16:creationId xmlns:a16="http://schemas.microsoft.com/office/drawing/2014/main" id="{B46D10B6-CE74-F800-2AAF-7A665C4798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0120" y="5404453"/>
            <a:ext cx="3011871" cy="1036194"/>
          </a:xfrm>
          <a:prstGeom prst="rect">
            <a:avLst/>
          </a:prstGeom>
        </p:spPr>
      </p:pic>
      <p:sp>
        <p:nvSpPr>
          <p:cNvPr id="2" name="Prostokąt 1">
            <a:extLst>
              <a:ext uri="{FF2B5EF4-FFF2-40B4-BE49-F238E27FC236}">
                <a16:creationId xmlns:a16="http://schemas.microsoft.com/office/drawing/2014/main" id="{0D9C0C39-13C7-CE33-404D-C233A9617EEE}"/>
              </a:ext>
            </a:extLst>
          </p:cNvPr>
          <p:cNvSpPr/>
          <p:nvPr/>
        </p:nvSpPr>
        <p:spPr>
          <a:xfrm>
            <a:off x="0" y="0"/>
            <a:ext cx="12192000" cy="6858000"/>
          </a:xfrm>
          <a:prstGeom prst="rect">
            <a:avLst/>
          </a:prstGeom>
          <a:solidFill>
            <a:srgbClr val="FF00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Google Shape;85;p1">
            <a:extLst>
              <a:ext uri="{FF2B5EF4-FFF2-40B4-BE49-F238E27FC236}">
                <a16:creationId xmlns:a16="http://schemas.microsoft.com/office/drawing/2014/main" id="{26AA8498-C54E-9840-A082-3A0094DCCC6A}"/>
              </a:ext>
            </a:extLst>
          </p:cNvPr>
          <p:cNvSpPr txBox="1">
            <a:spLocks/>
          </p:cNvSpPr>
          <p:nvPr/>
        </p:nvSpPr>
        <p:spPr>
          <a:xfrm>
            <a:off x="688428" y="6122276"/>
            <a:ext cx="6568965" cy="470771"/>
          </a:xfrm>
          <a:prstGeom prst="rect">
            <a:avLst/>
          </a:prstGeom>
          <a:noFill/>
          <a:ln>
            <a:noFill/>
          </a:ln>
        </p:spPr>
        <p:txBody>
          <a:bodyPr spcFirstLastPara="1" vert="horz" wrap="square" lIns="0" tIns="0" rIns="0" bIns="0" rtlCol="0" anchor="b"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buClr>
                <a:schemeClr val="dk1"/>
              </a:buClr>
              <a:buSzPts val="2400"/>
            </a:pPr>
            <a:r>
              <a:rPr lang="pl-PL" sz="1400" dirty="0">
                <a:solidFill>
                  <a:schemeClr val="bg1"/>
                </a:solidFill>
                <a:latin typeface="+mj-lt"/>
              </a:rPr>
              <a:t>Warszawa, Wrzesień 2024</a:t>
            </a:r>
          </a:p>
        </p:txBody>
      </p:sp>
      <p:pic>
        <p:nvPicPr>
          <p:cNvPr id="6" name="Grafika 5">
            <a:extLst>
              <a:ext uri="{FF2B5EF4-FFF2-40B4-BE49-F238E27FC236}">
                <a16:creationId xmlns:a16="http://schemas.microsoft.com/office/drawing/2014/main" id="{B07CEBAE-F0D1-3D41-5041-C51D2824DA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62520" y="5556853"/>
            <a:ext cx="3011871" cy="1036194"/>
          </a:xfrm>
          <a:prstGeom prst="rect">
            <a:avLst/>
          </a:prstGeom>
        </p:spPr>
      </p:pic>
      <p:pic>
        <p:nvPicPr>
          <p:cNvPr id="10" name="Obraz 9" descr="Obraz zawierający tekst, Czcionka, Grafika, logo&#10;&#10;Opis wygenerowany automatycznie">
            <a:extLst>
              <a:ext uri="{FF2B5EF4-FFF2-40B4-BE49-F238E27FC236}">
                <a16:creationId xmlns:a16="http://schemas.microsoft.com/office/drawing/2014/main" id="{5AB009FA-7BF0-D21D-5A3D-5C4139816D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26007" y="4251061"/>
            <a:ext cx="2377566" cy="651719"/>
          </a:xfrm>
          <a:prstGeom prst="rect">
            <a:avLst/>
          </a:prstGeom>
        </p:spPr>
      </p:pic>
      <p:cxnSp>
        <p:nvCxnSpPr>
          <p:cNvPr id="12" name="Łącznik prosty 11">
            <a:extLst>
              <a:ext uri="{FF2B5EF4-FFF2-40B4-BE49-F238E27FC236}">
                <a16:creationId xmlns:a16="http://schemas.microsoft.com/office/drawing/2014/main" id="{6213CFB3-A75F-8A53-47B5-6C15C817F721}"/>
              </a:ext>
            </a:extLst>
          </p:cNvPr>
          <p:cNvCxnSpPr/>
          <p:nvPr/>
        </p:nvCxnSpPr>
        <p:spPr>
          <a:xfrm>
            <a:off x="8789963" y="5190979"/>
            <a:ext cx="301187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5" name="Google Shape;84;p1">
            <a:extLst>
              <a:ext uri="{FF2B5EF4-FFF2-40B4-BE49-F238E27FC236}">
                <a16:creationId xmlns:a16="http://schemas.microsoft.com/office/drawing/2014/main" id="{E4F1627C-F522-590F-04C3-566286B4A094}"/>
              </a:ext>
            </a:extLst>
          </p:cNvPr>
          <p:cNvSpPr txBox="1">
            <a:spLocks/>
          </p:cNvSpPr>
          <p:nvPr/>
        </p:nvSpPr>
        <p:spPr>
          <a:xfrm>
            <a:off x="536028" y="3474024"/>
            <a:ext cx="6747641" cy="2387600"/>
          </a:xfrm>
          <a:prstGeom prst="rect">
            <a:avLst/>
          </a:prstGeom>
          <a:noFill/>
          <a:ln>
            <a:noFill/>
          </a:ln>
        </p:spPr>
        <p:txBody>
          <a:bodyPr spcFirstLastPara="1" vert="horz" wrap="square" lIns="0" tIns="0" rIns="91425" bIns="4570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buClr>
                <a:schemeClr val="dk1"/>
              </a:buClr>
              <a:buSzPct val="100000"/>
              <a:buFont typeface="Calibri"/>
              <a:buNone/>
            </a:pPr>
            <a:r>
              <a:rPr lang="pl-PL" sz="4200">
                <a:solidFill>
                  <a:schemeClr val="bg1"/>
                </a:solidFill>
              </a:rPr>
              <a:t>Dziękujemy za uwagę</a:t>
            </a:r>
            <a:endParaRPr lang="pl-PL" sz="2600" dirty="0">
              <a:solidFill>
                <a:schemeClr val="bg1"/>
              </a:solidFill>
            </a:endParaRPr>
          </a:p>
        </p:txBody>
      </p:sp>
      <p:pic>
        <p:nvPicPr>
          <p:cNvPr id="9" name="Grafika 8">
            <a:extLst>
              <a:ext uri="{FF2B5EF4-FFF2-40B4-BE49-F238E27FC236}">
                <a16:creationId xmlns:a16="http://schemas.microsoft.com/office/drawing/2014/main" id="{F15FBC6F-8232-7277-D373-A1FA628947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756948"/>
            <a:ext cx="12192000" cy="3062253"/>
          </a:xfrm>
          <a:prstGeom prst="rect">
            <a:avLst/>
          </a:prstGeom>
        </p:spPr>
      </p:pic>
    </p:spTree>
    <p:extLst>
      <p:ext uri="{BB962C8B-B14F-4D97-AF65-F5344CB8AC3E}">
        <p14:creationId xmlns:p14="http://schemas.microsoft.com/office/powerpoint/2010/main" val="2572186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Motyw pakietu Office">
  <a:themeElements>
    <a:clrScheme name="Pakiet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9030</Words>
  <Application>Microsoft Office PowerPoint</Application>
  <PresentationFormat>Panoramiczny</PresentationFormat>
  <Paragraphs>1198</Paragraphs>
  <Slides>61</Slides>
  <Notes>46</Notes>
  <HiddenSlides>1</HiddenSlides>
  <MMClips>0</MMClips>
  <ScaleCrop>false</ScaleCrop>
  <HeadingPairs>
    <vt:vector size="6" baseType="variant">
      <vt:variant>
        <vt:lpstr>Używane czcionki</vt:lpstr>
      </vt:variant>
      <vt:variant>
        <vt:i4>10</vt:i4>
      </vt:variant>
      <vt:variant>
        <vt:lpstr>Motyw</vt:lpstr>
      </vt:variant>
      <vt:variant>
        <vt:i4>3</vt:i4>
      </vt:variant>
      <vt:variant>
        <vt:lpstr>Tytuły slajdów</vt:lpstr>
      </vt:variant>
      <vt:variant>
        <vt:i4>61</vt:i4>
      </vt:variant>
    </vt:vector>
  </HeadingPairs>
  <TitlesOfParts>
    <vt:vector size="74" baseType="lpstr">
      <vt:lpstr>Aptos</vt:lpstr>
      <vt:lpstr>Aptos Display</vt:lpstr>
      <vt:lpstr>Arial</vt:lpstr>
      <vt:lpstr>Calibri</vt:lpstr>
      <vt:lpstr>Circular Pro Book</vt:lpstr>
      <vt:lpstr>Noto Sans Symbols</vt:lpstr>
      <vt:lpstr>Play</vt:lpstr>
      <vt:lpstr>Poppins</vt:lpstr>
      <vt:lpstr>Poppins Black</vt:lpstr>
      <vt:lpstr>Wingdings</vt:lpstr>
      <vt:lpstr>Motyw pakietu Office</vt:lpstr>
      <vt:lpstr>5_Motyw pakietu Office</vt:lpstr>
      <vt:lpstr>6_Motyw pakietu Office</vt:lpstr>
      <vt:lpstr>POR  Polska Organizacja Reklamodawców </vt:lpstr>
      <vt:lpstr>Prezentacja programu PowerPoint</vt:lpstr>
      <vt:lpstr>Prezentacja programu PowerPoint</vt:lpstr>
      <vt:lpstr>POR  Polska Organizacja Reklamodawców </vt:lpstr>
      <vt:lpstr>Prezentacja programu PowerPoint</vt:lpstr>
      <vt:lpstr>Prezentacja programu PowerPoint</vt:lpstr>
      <vt:lpstr>Prezentacja programu PowerPoint</vt:lpstr>
      <vt:lpstr>Żródło: Basic Evidence Based Marketing POV based on How Brands Grow</vt:lpstr>
      <vt:lpstr>Prezentacja programu PowerPoint</vt:lpstr>
      <vt:lpstr>Prezentacja programu PowerPoint</vt:lpstr>
      <vt:lpstr>POR  Polska Organizacja Reklamodawców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POR  Polska Organizacja Reklamodawców </vt:lpstr>
      <vt:lpstr>Prezentacja programu PowerPoint</vt:lpstr>
      <vt:lpstr>Prezentacja programu PowerPoint</vt:lpstr>
      <vt:lpstr>Prezentacja programu PowerPoint</vt:lpstr>
      <vt:lpstr>Prezentacja programu PowerPoint</vt:lpstr>
      <vt:lpstr>Prezentacja programu PowerPoint</vt:lpstr>
      <vt:lpstr>POR  Polska Organizacja Reklamodawców </vt:lpstr>
      <vt:lpstr>Prezentacja programu PowerPoint</vt:lpstr>
      <vt:lpstr>Prezentacja programu PowerPoint</vt:lpstr>
      <vt:lpstr>Prezentacja programu PowerPoint</vt:lpstr>
      <vt:lpstr>Prezentacja programu PowerPoint</vt:lpstr>
      <vt:lpstr>Dodatkowe uzupełnienie dla wskaźnika „Marketing communication: Long/Short Effects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POR  Polska Organizacja Reklamodawców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  Polska Organizacja Reklamodawców</dc:title>
  <dc:creator>Dorota Atamanik</dc:creator>
  <cp:lastModifiedBy>Tomasz Chmielewski</cp:lastModifiedBy>
  <cp:revision>54</cp:revision>
  <dcterms:created xsi:type="dcterms:W3CDTF">2024-09-17T07:06:40Z</dcterms:created>
  <dcterms:modified xsi:type="dcterms:W3CDTF">2025-01-11T08:11:26Z</dcterms:modified>
</cp:coreProperties>
</file>