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Lst>
  <p:sldSz cy="6858000" cx="12192000"/>
  <p:notesSz cx="6797675" cy="9926625"/>
  <p:embeddedFontLst>
    <p:embeddedFont>
      <p:font typeface="Play"/>
      <p:regular r:id="rId11"/>
      <p:bold r:id="rId12"/>
    </p:embeddedFont>
    <p:embeddedFont>
      <p:font typeface="Poppins"/>
      <p:regular r:id="rId13"/>
      <p:bold r:id="rId14"/>
      <p:italic r:id="rId15"/>
      <p:boldItalic r:id="rId16"/>
    </p:embeddedFont>
    <p:embeddedFont>
      <p:font typeface="Karma SemiBold"/>
      <p:regular r:id="rId17"/>
      <p:bold r:id="rId18"/>
    </p:embeddedFont>
    <p:embeddedFont>
      <p:font typeface="Poppins Black"/>
      <p:bold r:id="rId19"/>
      <p:boldItalic r:id="rId20"/>
    </p:embeddedFont>
    <p:embeddedFont>
      <p:font typeface="Karma"/>
      <p:regular r:id="rId21"/>
      <p:bold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3" roundtripDataSignature="AMtx7mi0xNz4B3JCakHySenoqQTVA6IQi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oppinsBlack-boldItalic.fntdata"/><Relationship Id="rId22" Type="http://schemas.openxmlformats.org/officeDocument/2006/relationships/font" Target="fonts/Karma-bold.fntdata"/><Relationship Id="rId21" Type="http://schemas.openxmlformats.org/officeDocument/2006/relationships/font" Target="fonts/Karma-regular.fntdata"/><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font" Target="fonts/Play-regular.fntdata"/><Relationship Id="rId10" Type="http://schemas.openxmlformats.org/officeDocument/2006/relationships/slide" Target="slides/slide6.xml"/><Relationship Id="rId13" Type="http://schemas.openxmlformats.org/officeDocument/2006/relationships/font" Target="fonts/Poppins-regular.fntdata"/><Relationship Id="rId12" Type="http://schemas.openxmlformats.org/officeDocument/2006/relationships/font" Target="fonts/Play-bold.fntdata"/><Relationship Id="rId15" Type="http://schemas.openxmlformats.org/officeDocument/2006/relationships/font" Target="fonts/Poppins-italic.fntdata"/><Relationship Id="rId14" Type="http://schemas.openxmlformats.org/officeDocument/2006/relationships/font" Target="fonts/Poppins-bold.fntdata"/><Relationship Id="rId17" Type="http://schemas.openxmlformats.org/officeDocument/2006/relationships/font" Target="fonts/KarmaSemiBold-regular.fntdata"/><Relationship Id="rId16" Type="http://schemas.openxmlformats.org/officeDocument/2006/relationships/font" Target="fonts/Poppins-boldItalic.fntdata"/><Relationship Id="rId19" Type="http://schemas.openxmlformats.org/officeDocument/2006/relationships/font" Target="fonts/PoppinsBlack-bold.fntdata"/><Relationship Id="rId18" Type="http://schemas.openxmlformats.org/officeDocument/2006/relationships/font" Target="fonts/Karma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6400" cy="4968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49688" y="0"/>
            <a:ext cx="2946400" cy="4968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9750"/>
            <a:ext cx="2946400" cy="496888"/>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pl-P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p1: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 name="Google Shape;29;p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2: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 name="Google Shape;42;p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p4: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4: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5: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5: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pl-PL" sz="1200" u="none" cap="none" strike="noStrike">
                <a:solidFill>
                  <a:srgbClr val="000000"/>
                </a:solidFill>
              </a:rPr>
              <a:t>‹#›</a:t>
            </a:fld>
            <a:endParaRPr b="0" i="0" sz="1200" u="none" cap="none" strike="noStrike">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6: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6: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type="obj">
  <p:cSld name="OBJECT">
    <p:spTree>
      <p:nvGrpSpPr>
        <p:cNvPr id="17" name="Shape 17"/>
        <p:cNvGrpSpPr/>
        <p:nvPr/>
      </p:nvGrpSpPr>
      <p:grpSpPr>
        <a:xfrm>
          <a:off x="0" y="0"/>
          <a:ext cx="0" cy="0"/>
          <a:chOff x="0" y="0"/>
          <a:chExt cx="0" cy="0"/>
        </a:xfrm>
      </p:grpSpPr>
      <p:sp>
        <p:nvSpPr>
          <p:cNvPr id="18" name="Google Shape;18;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23" name="Shape 23"/>
        <p:cNvGrpSpPr/>
        <p:nvPr/>
      </p:nvGrpSpPr>
      <p:grpSpPr>
        <a:xfrm>
          <a:off x="0" y="0"/>
          <a:ext cx="0" cy="0"/>
          <a:chOff x="0" y="0"/>
          <a:chExt cx="0" cy="0"/>
        </a:xfrm>
      </p:grpSpPr>
      <p:sp>
        <p:nvSpPr>
          <p:cNvPr id="24" name="Google Shape;24;p9"/>
          <p:cNvSpPr txBox="1"/>
          <p:nvPr>
            <p:ph type="ctrTitle"/>
          </p:nvPr>
        </p:nvSpPr>
        <p:spPr>
          <a:xfrm>
            <a:off x="268940" y="1488140"/>
            <a:ext cx="11654117" cy="1049479"/>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oppins Black"/>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9"/>
          <p:cNvSpPr txBox="1"/>
          <p:nvPr>
            <p:ph idx="1" type="subTitle"/>
          </p:nvPr>
        </p:nvSpPr>
        <p:spPr>
          <a:xfrm>
            <a:off x="1523999" y="2818233"/>
            <a:ext cx="9144000" cy="458367"/>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800"/>
              <a:buNone/>
              <a:defRPr sz="2800">
                <a:latin typeface="Poppins Black"/>
                <a:ea typeface="Poppins Black"/>
                <a:cs typeface="Poppins Black"/>
                <a:sym typeface="Poppins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6" name="Google Shape;26;p9"/>
          <p:cNvSpPr txBox="1"/>
          <p:nvPr>
            <p:ph idx="11" type="ftr"/>
          </p:nvPr>
        </p:nvSpPr>
        <p:spPr>
          <a:xfrm>
            <a:off x="4038598" y="56929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2000" cap="none">
                <a:solidFill>
                  <a:schemeClr val="dk1"/>
                </a:solidFill>
                <a:latin typeface="Poppins Black"/>
                <a:ea typeface="Poppins Black"/>
                <a:cs typeface="Poppins Black"/>
                <a:sym typeface="Poppins Black"/>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oppins Black"/>
              <a:buNone/>
              <a:defRPr b="0" i="0" sz="4400" u="none" cap="none" strike="noStrike">
                <a:solidFill>
                  <a:schemeClr val="dk1"/>
                </a:solidFill>
                <a:latin typeface="Poppins Black"/>
                <a:ea typeface="Poppins Black"/>
                <a:cs typeface="Poppins Black"/>
                <a:sym typeface="Poppins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9pPr>
          </a:lstStyle>
          <a:p/>
        </p:txBody>
      </p:sp>
      <p:sp>
        <p:nvSpPr>
          <p:cNvPr id="12" name="Google Shape;12;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Poppins"/>
                <a:ea typeface="Poppins"/>
                <a:cs typeface="Poppins"/>
                <a:sym typeface="Poppins"/>
              </a:defRPr>
            </a:lvl1pPr>
            <a:lvl2pPr lvl="1"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2pPr>
            <a:lvl3pPr lvl="2"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3pPr>
            <a:lvl4pPr lvl="3"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4pPr>
            <a:lvl5pPr lvl="4"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5pPr>
            <a:lvl6pPr lvl="5"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6pPr>
            <a:lvl7pPr lvl="6"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7pPr>
            <a:lvl8pPr lvl="7"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8pPr>
            <a:lvl9pPr lvl="8"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9pPr>
          </a:lstStyle>
          <a:p/>
        </p:txBody>
      </p:sp>
      <p:sp>
        <p:nvSpPr>
          <p:cNvPr id="13" name="Google Shape;13;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Poppins"/>
                <a:ea typeface="Poppins"/>
                <a:cs typeface="Poppins"/>
                <a:sym typeface="Poppins"/>
              </a:defRPr>
            </a:lvl1pPr>
            <a:lvl2pPr lvl="1"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2pPr>
            <a:lvl3pPr lvl="2"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3pPr>
            <a:lvl4pPr lvl="3"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4pPr>
            <a:lvl5pPr lvl="4"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5pPr>
            <a:lvl6pPr lvl="5"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6pPr>
            <a:lvl7pPr lvl="6"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7pPr>
            <a:lvl8pPr lvl="7"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8pPr>
            <a:lvl9pPr lvl="8"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9pPr>
          </a:lstStyle>
          <a:p/>
        </p:txBody>
      </p:sp>
      <p:sp>
        <p:nvSpPr>
          <p:cNvPr id="14" name="Google Shape;14;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Poppins"/>
                <a:ea typeface="Poppins"/>
                <a:cs typeface="Poppins"/>
                <a:sym typeface="Poppins"/>
              </a:defRPr>
            </a:lvl1pPr>
            <a:lvl2pPr indent="0" lvl="1" marL="0" marR="0" rtl="0" algn="r">
              <a:spcBef>
                <a:spcPts val="0"/>
              </a:spcBef>
              <a:buNone/>
              <a:defRPr b="0" i="0" sz="1200" u="none" cap="none" strike="noStrike">
                <a:solidFill>
                  <a:srgbClr val="888888"/>
                </a:solidFill>
                <a:latin typeface="Poppins"/>
                <a:ea typeface="Poppins"/>
                <a:cs typeface="Poppins"/>
                <a:sym typeface="Poppins"/>
              </a:defRPr>
            </a:lvl2pPr>
            <a:lvl3pPr indent="0" lvl="2" marL="0" marR="0" rtl="0" algn="r">
              <a:spcBef>
                <a:spcPts val="0"/>
              </a:spcBef>
              <a:buNone/>
              <a:defRPr b="0" i="0" sz="1200" u="none" cap="none" strike="noStrike">
                <a:solidFill>
                  <a:srgbClr val="888888"/>
                </a:solidFill>
                <a:latin typeface="Poppins"/>
                <a:ea typeface="Poppins"/>
                <a:cs typeface="Poppins"/>
                <a:sym typeface="Poppins"/>
              </a:defRPr>
            </a:lvl3pPr>
            <a:lvl4pPr indent="0" lvl="3" marL="0" marR="0" rtl="0" algn="r">
              <a:spcBef>
                <a:spcPts val="0"/>
              </a:spcBef>
              <a:buNone/>
              <a:defRPr b="0" i="0" sz="1200" u="none" cap="none" strike="noStrike">
                <a:solidFill>
                  <a:srgbClr val="888888"/>
                </a:solidFill>
                <a:latin typeface="Poppins"/>
                <a:ea typeface="Poppins"/>
                <a:cs typeface="Poppins"/>
                <a:sym typeface="Poppins"/>
              </a:defRPr>
            </a:lvl4pPr>
            <a:lvl5pPr indent="0" lvl="4" marL="0" marR="0" rtl="0" algn="r">
              <a:spcBef>
                <a:spcPts val="0"/>
              </a:spcBef>
              <a:buNone/>
              <a:defRPr b="0" i="0" sz="1200" u="none" cap="none" strike="noStrike">
                <a:solidFill>
                  <a:srgbClr val="888888"/>
                </a:solidFill>
                <a:latin typeface="Poppins"/>
                <a:ea typeface="Poppins"/>
                <a:cs typeface="Poppins"/>
                <a:sym typeface="Poppins"/>
              </a:defRPr>
            </a:lvl5pPr>
            <a:lvl6pPr indent="0" lvl="5" marL="0" marR="0" rtl="0" algn="r">
              <a:spcBef>
                <a:spcPts val="0"/>
              </a:spcBef>
              <a:buNone/>
              <a:defRPr b="0" i="0" sz="1200" u="none" cap="none" strike="noStrike">
                <a:solidFill>
                  <a:srgbClr val="888888"/>
                </a:solidFill>
                <a:latin typeface="Poppins"/>
                <a:ea typeface="Poppins"/>
                <a:cs typeface="Poppins"/>
                <a:sym typeface="Poppins"/>
              </a:defRPr>
            </a:lvl6pPr>
            <a:lvl7pPr indent="0" lvl="6" marL="0" marR="0" rtl="0" algn="r">
              <a:spcBef>
                <a:spcPts val="0"/>
              </a:spcBef>
              <a:buNone/>
              <a:defRPr b="0" i="0" sz="1200" u="none" cap="none" strike="noStrike">
                <a:solidFill>
                  <a:srgbClr val="888888"/>
                </a:solidFill>
                <a:latin typeface="Poppins"/>
                <a:ea typeface="Poppins"/>
                <a:cs typeface="Poppins"/>
                <a:sym typeface="Poppins"/>
              </a:defRPr>
            </a:lvl7pPr>
            <a:lvl8pPr indent="0" lvl="7" marL="0" marR="0" rtl="0" algn="r">
              <a:spcBef>
                <a:spcPts val="0"/>
              </a:spcBef>
              <a:buNone/>
              <a:defRPr b="0" i="0" sz="1200" u="none" cap="none" strike="noStrike">
                <a:solidFill>
                  <a:srgbClr val="888888"/>
                </a:solidFill>
                <a:latin typeface="Poppins"/>
                <a:ea typeface="Poppins"/>
                <a:cs typeface="Poppins"/>
                <a:sym typeface="Poppins"/>
              </a:defRPr>
            </a:lvl8pPr>
            <a:lvl9pPr indent="0" lvl="8" marL="0" marR="0" rtl="0" algn="r">
              <a:spcBef>
                <a:spcPts val="0"/>
              </a:spcBef>
              <a:buNone/>
              <a:defRPr b="0" i="0" sz="1200" u="none" cap="none" strike="noStrike">
                <a:solidFill>
                  <a:srgbClr val="888888"/>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pl-PL"/>
              <a:t>‹#›</a:t>
            </a:fld>
            <a:endParaRPr/>
          </a:p>
        </p:txBody>
      </p:sp>
      <p:sp>
        <p:nvSpPr>
          <p:cNvPr id="15" name="Google Shape;15;p7"/>
          <p:cNvSpPr txBox="1"/>
          <p:nvPr/>
        </p:nvSpPr>
        <p:spPr>
          <a:xfrm>
            <a:off x="10342685" y="6538912"/>
            <a:ext cx="453683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pl-PL" sz="1400" u="none" cap="none" strike="noStrike">
                <a:solidFill>
                  <a:schemeClr val="lt1"/>
                </a:solidFill>
                <a:latin typeface="Poppins"/>
                <a:ea typeface="Poppins"/>
                <a:cs typeface="Poppins"/>
                <a:sym typeface="Poppins"/>
              </a:rPr>
              <a:t>Rafał </a:t>
            </a:r>
            <a:r>
              <a:rPr b="1" i="1" lang="pl-PL" sz="1400" u="none" cap="none" strike="noStrike">
                <a:solidFill>
                  <a:schemeClr val="lt1"/>
                </a:solidFill>
                <a:latin typeface="Poppins"/>
                <a:ea typeface="Poppins"/>
                <a:cs typeface="Poppins"/>
                <a:sym typeface="Poppins"/>
              </a:rPr>
              <a:t>SZYSZ</a:t>
            </a:r>
            <a:r>
              <a:rPr b="0" i="1" lang="pl-PL" sz="1400" u="none" cap="none" strike="noStrike">
                <a:solidFill>
                  <a:schemeClr val="lt1"/>
                </a:solidFill>
                <a:latin typeface="Poppins"/>
                <a:ea typeface="Poppins"/>
                <a:cs typeface="Poppins"/>
                <a:sym typeface="Poppins"/>
              </a:rPr>
              <a:t>, Stars </a:t>
            </a:r>
            <a:endParaRPr/>
          </a:p>
        </p:txBody>
      </p:sp>
      <p:pic>
        <p:nvPicPr>
          <p:cNvPr id="16" name="Google Shape;16;p7"/>
          <p:cNvPicPr preferRelativeResize="0"/>
          <p:nvPr/>
        </p:nvPicPr>
        <p:blipFill rotWithShape="1">
          <a:blip r:embed="rId1">
            <a:alphaModFix/>
          </a:blip>
          <a:srcRect b="0" l="0" r="0" t="0"/>
          <a:stretch/>
        </p:blipFill>
        <p:spPr>
          <a:xfrm>
            <a:off x="0" y="6629400"/>
            <a:ext cx="12192000" cy="2286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4.png"/></Relationships>
</file>

<file path=ppt/slides/_rels/slide2.xml.rels><?xml version="1.0" encoding="UTF-8" standalone="yes"?><Relationships xmlns="http://schemas.openxmlformats.org/package/2006/relationships"><Relationship Id="rId40" Type="http://schemas.openxmlformats.org/officeDocument/2006/relationships/image" Target="../media/image48.png"/><Relationship Id="rId20" Type="http://schemas.openxmlformats.org/officeDocument/2006/relationships/image" Target="../media/image19.png"/><Relationship Id="rId42" Type="http://schemas.openxmlformats.org/officeDocument/2006/relationships/image" Target="../media/image44.png"/><Relationship Id="rId41" Type="http://schemas.openxmlformats.org/officeDocument/2006/relationships/image" Target="../media/image36.png"/><Relationship Id="rId22" Type="http://schemas.openxmlformats.org/officeDocument/2006/relationships/image" Target="../media/image16.png"/><Relationship Id="rId44" Type="http://schemas.openxmlformats.org/officeDocument/2006/relationships/image" Target="../media/image42.png"/><Relationship Id="rId21" Type="http://schemas.openxmlformats.org/officeDocument/2006/relationships/image" Target="../media/image14.png"/><Relationship Id="rId43" Type="http://schemas.openxmlformats.org/officeDocument/2006/relationships/image" Target="../media/image43.png"/><Relationship Id="rId24" Type="http://schemas.openxmlformats.org/officeDocument/2006/relationships/image" Target="../media/image25.png"/><Relationship Id="rId46" Type="http://schemas.openxmlformats.org/officeDocument/2006/relationships/image" Target="../media/image40.png"/><Relationship Id="rId23" Type="http://schemas.openxmlformats.org/officeDocument/2006/relationships/image" Target="../media/image15.png"/><Relationship Id="rId45"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1.png"/><Relationship Id="rId9" Type="http://schemas.openxmlformats.org/officeDocument/2006/relationships/image" Target="../media/image8.png"/><Relationship Id="rId26" Type="http://schemas.openxmlformats.org/officeDocument/2006/relationships/image" Target="../media/image30.png"/><Relationship Id="rId48" Type="http://schemas.openxmlformats.org/officeDocument/2006/relationships/image" Target="../media/image50.png"/><Relationship Id="rId25" Type="http://schemas.openxmlformats.org/officeDocument/2006/relationships/image" Target="../media/image35.png"/><Relationship Id="rId47" Type="http://schemas.openxmlformats.org/officeDocument/2006/relationships/image" Target="../media/image38.png"/><Relationship Id="rId28" Type="http://schemas.openxmlformats.org/officeDocument/2006/relationships/image" Target="../media/image20.png"/><Relationship Id="rId27" Type="http://schemas.openxmlformats.org/officeDocument/2006/relationships/image" Target="../media/image21.png"/><Relationship Id="rId5" Type="http://schemas.openxmlformats.org/officeDocument/2006/relationships/image" Target="../media/image3.png"/><Relationship Id="rId6" Type="http://schemas.openxmlformats.org/officeDocument/2006/relationships/image" Target="../media/image5.png"/><Relationship Id="rId29" Type="http://schemas.openxmlformats.org/officeDocument/2006/relationships/image" Target="../media/image33.png"/><Relationship Id="rId7" Type="http://schemas.openxmlformats.org/officeDocument/2006/relationships/image" Target="../media/image6.png"/><Relationship Id="rId8" Type="http://schemas.openxmlformats.org/officeDocument/2006/relationships/image" Target="../media/image4.png"/><Relationship Id="rId31" Type="http://schemas.openxmlformats.org/officeDocument/2006/relationships/image" Target="../media/image28.png"/><Relationship Id="rId30" Type="http://schemas.openxmlformats.org/officeDocument/2006/relationships/image" Target="../media/image26.png"/><Relationship Id="rId11" Type="http://schemas.openxmlformats.org/officeDocument/2006/relationships/image" Target="../media/image2.png"/><Relationship Id="rId33" Type="http://schemas.openxmlformats.org/officeDocument/2006/relationships/image" Target="../media/image32.png"/><Relationship Id="rId10" Type="http://schemas.openxmlformats.org/officeDocument/2006/relationships/image" Target="../media/image7.png"/><Relationship Id="rId32" Type="http://schemas.openxmlformats.org/officeDocument/2006/relationships/image" Target="../media/image31.png"/><Relationship Id="rId13" Type="http://schemas.openxmlformats.org/officeDocument/2006/relationships/image" Target="../media/image23.png"/><Relationship Id="rId35" Type="http://schemas.openxmlformats.org/officeDocument/2006/relationships/image" Target="../media/image29.png"/><Relationship Id="rId12" Type="http://schemas.openxmlformats.org/officeDocument/2006/relationships/image" Target="../media/image27.png"/><Relationship Id="rId34" Type="http://schemas.openxmlformats.org/officeDocument/2006/relationships/image" Target="../media/image34.png"/><Relationship Id="rId15" Type="http://schemas.openxmlformats.org/officeDocument/2006/relationships/image" Target="../media/image18.png"/><Relationship Id="rId37" Type="http://schemas.openxmlformats.org/officeDocument/2006/relationships/image" Target="../media/image41.png"/><Relationship Id="rId14" Type="http://schemas.openxmlformats.org/officeDocument/2006/relationships/image" Target="../media/image11.png"/><Relationship Id="rId36" Type="http://schemas.openxmlformats.org/officeDocument/2006/relationships/image" Target="../media/image45.png"/><Relationship Id="rId17" Type="http://schemas.openxmlformats.org/officeDocument/2006/relationships/image" Target="../media/image22.png"/><Relationship Id="rId39" Type="http://schemas.openxmlformats.org/officeDocument/2006/relationships/image" Target="../media/image37.png"/><Relationship Id="rId16" Type="http://schemas.openxmlformats.org/officeDocument/2006/relationships/image" Target="../media/image9.png"/><Relationship Id="rId38" Type="http://schemas.openxmlformats.org/officeDocument/2006/relationships/image" Target="../media/image39.png"/><Relationship Id="rId19" Type="http://schemas.openxmlformats.org/officeDocument/2006/relationships/image" Target="../media/image10.png"/><Relationship Id="rId18"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15.png"/><Relationship Id="rId6" Type="http://schemas.openxmlformats.org/officeDocument/2006/relationships/image" Target="../media/image26.png"/><Relationship Id="rId7" Type="http://schemas.openxmlformats.org/officeDocument/2006/relationships/image" Target="../media/image39.png"/><Relationship Id="rId8" Type="http://schemas.openxmlformats.org/officeDocument/2006/relationships/image" Target="../media/image4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7.png"/><Relationship Id="rId4" Type="http://schemas.openxmlformats.org/officeDocument/2006/relationships/image" Target="../media/image46.png"/><Relationship Id="rId5" Type="http://schemas.openxmlformats.org/officeDocument/2006/relationships/image" Target="../media/image5.png"/><Relationship Id="rId6"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 name="Shape 30"/>
        <p:cNvGrpSpPr/>
        <p:nvPr/>
      </p:nvGrpSpPr>
      <p:grpSpPr>
        <a:xfrm>
          <a:off x="0" y="0"/>
          <a:ext cx="0" cy="0"/>
          <a:chOff x="0" y="0"/>
          <a:chExt cx="0" cy="0"/>
        </a:xfrm>
      </p:grpSpPr>
      <p:pic>
        <p:nvPicPr>
          <p:cNvPr id="31" name="Google Shape;31;p1"/>
          <p:cNvPicPr preferRelativeResize="0"/>
          <p:nvPr/>
        </p:nvPicPr>
        <p:blipFill rotWithShape="1">
          <a:blip r:embed="rId3">
            <a:alphaModFix/>
          </a:blip>
          <a:srcRect b="0" l="0" r="0" t="0"/>
          <a:stretch/>
        </p:blipFill>
        <p:spPr>
          <a:xfrm>
            <a:off x="-42044" y="0"/>
            <a:ext cx="12276083" cy="6905297"/>
          </a:xfrm>
          <a:prstGeom prst="rect">
            <a:avLst/>
          </a:prstGeom>
          <a:noFill/>
          <a:ln>
            <a:noFill/>
          </a:ln>
        </p:spPr>
      </p:pic>
      <p:sp>
        <p:nvSpPr>
          <p:cNvPr id="32" name="Google Shape;32;p1"/>
          <p:cNvSpPr txBox="1"/>
          <p:nvPr/>
        </p:nvSpPr>
        <p:spPr>
          <a:xfrm>
            <a:off x="1328287" y="2644497"/>
            <a:ext cx="9654138" cy="45836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lt1"/>
              </a:buClr>
              <a:buSzPts val="2800"/>
              <a:buFont typeface="Arial"/>
              <a:buNone/>
            </a:pPr>
            <a:r>
              <a:rPr lang="pl-PL" sz="2800">
                <a:solidFill>
                  <a:schemeClr val="lt1"/>
                </a:solidFill>
                <a:latin typeface="Poppins Black"/>
                <a:ea typeface="Poppins Black"/>
                <a:cs typeface="Poppins Black"/>
                <a:sym typeface="Poppins Black"/>
              </a:rPr>
              <a:t>Siła standardów, siłą marketingu. </a:t>
            </a:r>
            <a:endParaRPr/>
          </a:p>
          <a:p>
            <a:pPr indent="0" lvl="0" marL="0" marR="0" rtl="0" algn="ctr">
              <a:lnSpc>
                <a:spcPct val="90000"/>
              </a:lnSpc>
              <a:spcBef>
                <a:spcPts val="1000"/>
              </a:spcBef>
              <a:spcAft>
                <a:spcPts val="0"/>
              </a:spcAft>
              <a:buClr>
                <a:schemeClr val="lt1"/>
              </a:buClr>
              <a:buSzPts val="2800"/>
              <a:buFont typeface="Arial"/>
              <a:buNone/>
            </a:pPr>
            <a:r>
              <a:rPr lang="pl-PL" sz="2800">
                <a:solidFill>
                  <a:schemeClr val="lt1"/>
                </a:solidFill>
                <a:latin typeface="Poppins Black"/>
                <a:ea typeface="Poppins Black"/>
                <a:cs typeface="Poppins Black"/>
                <a:sym typeface="Poppins Black"/>
              </a:rPr>
              <a:t>Model wskaźników efektywnościowych POR - 1.0.</a:t>
            </a:r>
            <a:endParaRPr/>
          </a:p>
          <a:p>
            <a:pPr indent="0" lvl="0" marL="0" marR="0" rtl="0" algn="ctr">
              <a:lnSpc>
                <a:spcPct val="90000"/>
              </a:lnSpc>
              <a:spcBef>
                <a:spcPts val="1000"/>
              </a:spcBef>
              <a:spcAft>
                <a:spcPts val="0"/>
              </a:spcAft>
              <a:buClr>
                <a:schemeClr val="dk1"/>
              </a:buClr>
              <a:buSzPts val="2800"/>
              <a:buFont typeface="Arial"/>
              <a:buNone/>
            </a:pPr>
            <a:r>
              <a:t/>
            </a:r>
            <a:endParaRPr sz="2800">
              <a:solidFill>
                <a:schemeClr val="lt1"/>
              </a:solidFill>
              <a:latin typeface="Poppins Black"/>
              <a:ea typeface="Poppins Black"/>
              <a:cs typeface="Poppins Black"/>
              <a:sym typeface="Poppins Black"/>
            </a:endParaRPr>
          </a:p>
        </p:txBody>
      </p:sp>
      <p:sp>
        <p:nvSpPr>
          <p:cNvPr id="33" name="Google Shape;33;p1"/>
          <p:cNvSpPr txBox="1"/>
          <p:nvPr/>
        </p:nvSpPr>
        <p:spPr>
          <a:xfrm>
            <a:off x="268940" y="1566153"/>
            <a:ext cx="11654117" cy="971466"/>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6000"/>
              <a:buFont typeface="Poppins Black"/>
              <a:buNone/>
            </a:pPr>
            <a:r>
              <a:rPr lang="pl-PL" sz="6000">
                <a:solidFill>
                  <a:schemeClr val="lt1"/>
                </a:solidFill>
                <a:latin typeface="Poppins Black"/>
                <a:ea typeface="Poppins Black"/>
                <a:cs typeface="Poppins Black"/>
                <a:sym typeface="Poppins Black"/>
              </a:rPr>
              <a:t>POR’a mieć standardy</a:t>
            </a:r>
            <a:endParaRPr/>
          </a:p>
        </p:txBody>
      </p:sp>
      <p:sp>
        <p:nvSpPr>
          <p:cNvPr id="34" name="Google Shape;34;p1"/>
          <p:cNvSpPr txBox="1"/>
          <p:nvPr/>
        </p:nvSpPr>
        <p:spPr>
          <a:xfrm>
            <a:off x="3157065" y="4456335"/>
            <a:ext cx="1289304" cy="86177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l-PL" sz="1000">
                <a:solidFill>
                  <a:schemeClr val="dk1"/>
                </a:solidFill>
                <a:latin typeface="Karma"/>
                <a:ea typeface="Karma"/>
                <a:cs typeface="Karma"/>
                <a:sym typeface="Karma"/>
              </a:rPr>
              <a:t>Tu wstaw swoje zdjęcie przerobione do skali szarości i  umieszczone jako spodnia warstwa.</a:t>
            </a:r>
            <a:endParaRPr/>
          </a:p>
        </p:txBody>
      </p:sp>
      <p:sp>
        <p:nvSpPr>
          <p:cNvPr id="35" name="Google Shape;35;p1"/>
          <p:cNvSpPr txBox="1"/>
          <p:nvPr>
            <p:ph idx="11" type="ftr"/>
          </p:nvPr>
        </p:nvSpPr>
        <p:spPr>
          <a:xfrm>
            <a:off x="1849868" y="5683234"/>
            <a:ext cx="41148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pl-PL" sz="2000" cap="none">
                <a:solidFill>
                  <a:schemeClr val="lt1"/>
                </a:solidFill>
                <a:latin typeface="Poppins Black"/>
                <a:ea typeface="Poppins Black"/>
                <a:cs typeface="Poppins Black"/>
                <a:sym typeface="Poppins Black"/>
              </a:rPr>
              <a:t>IMIĘ NAZWISKO</a:t>
            </a:r>
            <a:endParaRPr/>
          </a:p>
        </p:txBody>
      </p:sp>
      <p:sp>
        <p:nvSpPr>
          <p:cNvPr id="36" name="Google Shape;36;p1"/>
          <p:cNvSpPr txBox="1"/>
          <p:nvPr/>
        </p:nvSpPr>
        <p:spPr>
          <a:xfrm>
            <a:off x="1849868" y="6048359"/>
            <a:ext cx="41148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cap="none">
                <a:solidFill>
                  <a:schemeClr val="lt1"/>
                </a:solidFill>
                <a:latin typeface="Karma SemiBold"/>
                <a:ea typeface="Karma SemiBold"/>
                <a:cs typeface="Karma SemiBold"/>
                <a:sym typeface="Karma SemiBold"/>
              </a:rPr>
              <a:t>AFILIACJA</a:t>
            </a:r>
            <a:endParaRPr/>
          </a:p>
        </p:txBody>
      </p:sp>
      <p:sp>
        <p:nvSpPr>
          <p:cNvPr id="37" name="Google Shape;37;p1"/>
          <p:cNvSpPr txBox="1"/>
          <p:nvPr/>
        </p:nvSpPr>
        <p:spPr>
          <a:xfrm>
            <a:off x="7645478" y="4456335"/>
            <a:ext cx="1289304" cy="86177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l-PL" sz="1000">
                <a:solidFill>
                  <a:schemeClr val="dk1"/>
                </a:solidFill>
                <a:latin typeface="Karma"/>
                <a:ea typeface="Karma"/>
                <a:cs typeface="Karma"/>
                <a:sym typeface="Karma"/>
              </a:rPr>
              <a:t>Tu wstaw swoje zdjęcie przerobione do skali szarości i  </a:t>
            </a:r>
            <a:r>
              <a:rPr lang="pl-PL" sz="1000">
                <a:solidFill>
                  <a:schemeClr val="dk1"/>
                </a:solidFill>
                <a:latin typeface="Karma"/>
                <a:ea typeface="Karma"/>
                <a:cs typeface="Karma"/>
                <a:sym typeface="Karma"/>
              </a:rPr>
              <a:t>umieszczone </a:t>
            </a:r>
            <a:r>
              <a:rPr lang="pl-PL" sz="1000">
                <a:solidFill>
                  <a:schemeClr val="dk1"/>
                </a:solidFill>
                <a:latin typeface="Karma"/>
                <a:ea typeface="Karma"/>
                <a:cs typeface="Karma"/>
                <a:sym typeface="Karma"/>
              </a:rPr>
              <a:t>jako spodnia warstwa.</a:t>
            </a:r>
            <a:endParaRPr/>
          </a:p>
        </p:txBody>
      </p:sp>
      <p:sp>
        <p:nvSpPr>
          <p:cNvPr id="38" name="Google Shape;38;p1"/>
          <p:cNvSpPr txBox="1"/>
          <p:nvPr/>
        </p:nvSpPr>
        <p:spPr>
          <a:xfrm>
            <a:off x="6232730" y="5673522"/>
            <a:ext cx="41148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2000" cap="none">
                <a:solidFill>
                  <a:schemeClr val="lt1"/>
                </a:solidFill>
                <a:latin typeface="Poppins Black"/>
                <a:ea typeface="Poppins Black"/>
                <a:cs typeface="Poppins Black"/>
                <a:sym typeface="Poppins Black"/>
              </a:rPr>
              <a:t>IMIĘ NAZWISKO</a:t>
            </a:r>
            <a:endParaRPr/>
          </a:p>
        </p:txBody>
      </p:sp>
      <p:sp>
        <p:nvSpPr>
          <p:cNvPr id="39" name="Google Shape;39;p1"/>
          <p:cNvSpPr txBox="1"/>
          <p:nvPr/>
        </p:nvSpPr>
        <p:spPr>
          <a:xfrm>
            <a:off x="6232730" y="6028935"/>
            <a:ext cx="41148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cap="none">
                <a:solidFill>
                  <a:schemeClr val="lt1"/>
                </a:solidFill>
                <a:latin typeface="Karma SemiBold"/>
                <a:ea typeface="Karma SemiBold"/>
                <a:cs typeface="Karma SemiBold"/>
                <a:sym typeface="Karma SemiBold"/>
              </a:rPr>
              <a:t>AFILIACJA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pic>
        <p:nvPicPr>
          <p:cNvPr id="44" name="Google Shape;44;p2"/>
          <p:cNvPicPr preferRelativeResize="0"/>
          <p:nvPr/>
        </p:nvPicPr>
        <p:blipFill rotWithShape="1">
          <a:blip r:embed="rId3">
            <a:alphaModFix/>
          </a:blip>
          <a:srcRect b="0" l="0" r="0" t="0"/>
          <a:stretch/>
        </p:blipFill>
        <p:spPr>
          <a:xfrm>
            <a:off x="2707214" y="4665182"/>
            <a:ext cx="818651" cy="806956"/>
          </a:xfrm>
          <a:prstGeom prst="rect">
            <a:avLst/>
          </a:prstGeom>
          <a:noFill/>
          <a:ln>
            <a:noFill/>
          </a:ln>
        </p:spPr>
      </p:pic>
      <p:pic>
        <p:nvPicPr>
          <p:cNvPr id="45" name="Google Shape;45;p2"/>
          <p:cNvPicPr preferRelativeResize="0"/>
          <p:nvPr/>
        </p:nvPicPr>
        <p:blipFill rotWithShape="1">
          <a:blip r:embed="rId4">
            <a:alphaModFix/>
          </a:blip>
          <a:srcRect b="0" l="0" r="0" t="0"/>
          <a:stretch/>
        </p:blipFill>
        <p:spPr>
          <a:xfrm>
            <a:off x="2707214" y="3821667"/>
            <a:ext cx="818652" cy="806956"/>
          </a:xfrm>
          <a:prstGeom prst="rect">
            <a:avLst/>
          </a:prstGeom>
          <a:noFill/>
          <a:ln>
            <a:noFill/>
          </a:ln>
        </p:spPr>
      </p:pic>
      <p:pic>
        <p:nvPicPr>
          <p:cNvPr id="46" name="Google Shape;46;p2"/>
          <p:cNvPicPr preferRelativeResize="0"/>
          <p:nvPr/>
        </p:nvPicPr>
        <p:blipFill rotWithShape="1">
          <a:blip r:embed="rId5">
            <a:alphaModFix/>
          </a:blip>
          <a:srcRect b="0" l="0" r="0" t="0"/>
          <a:stretch/>
        </p:blipFill>
        <p:spPr>
          <a:xfrm>
            <a:off x="1857981" y="3821666"/>
            <a:ext cx="814333" cy="814333"/>
          </a:xfrm>
          <a:prstGeom prst="rect">
            <a:avLst/>
          </a:prstGeom>
          <a:noFill/>
          <a:ln>
            <a:noFill/>
          </a:ln>
        </p:spPr>
      </p:pic>
      <p:pic>
        <p:nvPicPr>
          <p:cNvPr id="47" name="Google Shape;47;p2"/>
          <p:cNvPicPr preferRelativeResize="0"/>
          <p:nvPr/>
        </p:nvPicPr>
        <p:blipFill rotWithShape="1">
          <a:blip r:embed="rId6">
            <a:alphaModFix/>
          </a:blip>
          <a:srcRect b="0" l="0" r="0" t="0"/>
          <a:stretch/>
        </p:blipFill>
        <p:spPr>
          <a:xfrm>
            <a:off x="2707214" y="2978149"/>
            <a:ext cx="814333" cy="814333"/>
          </a:xfrm>
          <a:prstGeom prst="rect">
            <a:avLst/>
          </a:prstGeom>
          <a:noFill/>
          <a:ln>
            <a:noFill/>
          </a:ln>
        </p:spPr>
      </p:pic>
      <p:pic>
        <p:nvPicPr>
          <p:cNvPr id="48" name="Google Shape;48;p2"/>
          <p:cNvPicPr preferRelativeResize="0"/>
          <p:nvPr/>
        </p:nvPicPr>
        <p:blipFill rotWithShape="1">
          <a:blip r:embed="rId7">
            <a:alphaModFix/>
          </a:blip>
          <a:srcRect b="0" l="0" r="0" t="0"/>
          <a:stretch/>
        </p:blipFill>
        <p:spPr>
          <a:xfrm>
            <a:off x="1857982" y="2978150"/>
            <a:ext cx="814333" cy="814333"/>
          </a:xfrm>
          <a:prstGeom prst="rect">
            <a:avLst/>
          </a:prstGeom>
          <a:noFill/>
          <a:ln>
            <a:noFill/>
          </a:ln>
        </p:spPr>
      </p:pic>
      <p:pic>
        <p:nvPicPr>
          <p:cNvPr id="49" name="Google Shape;49;p2"/>
          <p:cNvPicPr preferRelativeResize="0"/>
          <p:nvPr/>
        </p:nvPicPr>
        <p:blipFill rotWithShape="1">
          <a:blip r:embed="rId8">
            <a:alphaModFix/>
          </a:blip>
          <a:srcRect b="0" l="0" r="0" t="0"/>
          <a:stretch/>
        </p:blipFill>
        <p:spPr>
          <a:xfrm>
            <a:off x="1857982" y="2140174"/>
            <a:ext cx="1661492" cy="813318"/>
          </a:xfrm>
          <a:prstGeom prst="rect">
            <a:avLst/>
          </a:prstGeom>
          <a:noFill/>
          <a:ln>
            <a:noFill/>
          </a:ln>
        </p:spPr>
      </p:pic>
      <p:pic>
        <p:nvPicPr>
          <p:cNvPr id="50" name="Google Shape;50;p2"/>
          <p:cNvPicPr preferRelativeResize="0"/>
          <p:nvPr/>
        </p:nvPicPr>
        <p:blipFill rotWithShape="1">
          <a:blip r:embed="rId9">
            <a:alphaModFix/>
          </a:blip>
          <a:srcRect b="0" l="0" r="0" t="0"/>
          <a:stretch/>
        </p:blipFill>
        <p:spPr>
          <a:xfrm>
            <a:off x="5288915" y="3811938"/>
            <a:ext cx="814333" cy="802700"/>
          </a:xfrm>
          <a:prstGeom prst="rect">
            <a:avLst/>
          </a:prstGeom>
          <a:noFill/>
          <a:ln>
            <a:noFill/>
          </a:ln>
        </p:spPr>
      </p:pic>
      <p:pic>
        <p:nvPicPr>
          <p:cNvPr id="51" name="Google Shape;51;p2"/>
          <p:cNvPicPr preferRelativeResize="0"/>
          <p:nvPr/>
        </p:nvPicPr>
        <p:blipFill rotWithShape="1">
          <a:blip r:embed="rId10">
            <a:alphaModFix/>
          </a:blip>
          <a:srcRect b="0" l="0" r="0" t="0"/>
          <a:stretch/>
        </p:blipFill>
        <p:spPr>
          <a:xfrm>
            <a:off x="5284322" y="2969684"/>
            <a:ext cx="822137" cy="810393"/>
          </a:xfrm>
          <a:prstGeom prst="rect">
            <a:avLst/>
          </a:prstGeom>
          <a:noFill/>
          <a:ln>
            <a:noFill/>
          </a:ln>
        </p:spPr>
      </p:pic>
      <p:pic>
        <p:nvPicPr>
          <p:cNvPr id="52" name="Google Shape;52;p2"/>
          <p:cNvPicPr preferRelativeResize="0"/>
          <p:nvPr/>
        </p:nvPicPr>
        <p:blipFill rotWithShape="1">
          <a:blip r:embed="rId11">
            <a:alphaModFix/>
          </a:blip>
          <a:srcRect b="0" l="0" r="0" t="0"/>
          <a:stretch/>
        </p:blipFill>
        <p:spPr>
          <a:xfrm>
            <a:off x="4411486" y="2978149"/>
            <a:ext cx="826135" cy="814333"/>
          </a:xfrm>
          <a:prstGeom prst="rect">
            <a:avLst/>
          </a:prstGeom>
          <a:noFill/>
          <a:ln>
            <a:noFill/>
          </a:ln>
        </p:spPr>
      </p:pic>
      <p:pic>
        <p:nvPicPr>
          <p:cNvPr id="53" name="Google Shape;53;p2"/>
          <p:cNvPicPr preferRelativeResize="0"/>
          <p:nvPr/>
        </p:nvPicPr>
        <p:blipFill rotWithShape="1">
          <a:blip r:embed="rId12">
            <a:alphaModFix/>
          </a:blip>
          <a:srcRect b="0" l="0" r="0" t="0"/>
          <a:stretch/>
        </p:blipFill>
        <p:spPr>
          <a:xfrm>
            <a:off x="3558520" y="2979413"/>
            <a:ext cx="826135" cy="814333"/>
          </a:xfrm>
          <a:prstGeom prst="rect">
            <a:avLst/>
          </a:prstGeom>
          <a:noFill/>
          <a:ln>
            <a:noFill/>
          </a:ln>
        </p:spPr>
      </p:pic>
      <p:pic>
        <p:nvPicPr>
          <p:cNvPr id="54" name="Google Shape;54;p2"/>
          <p:cNvPicPr preferRelativeResize="0"/>
          <p:nvPr/>
        </p:nvPicPr>
        <p:blipFill rotWithShape="1">
          <a:blip r:embed="rId13">
            <a:alphaModFix/>
          </a:blip>
          <a:srcRect b="0" l="0" r="0" t="0"/>
          <a:stretch/>
        </p:blipFill>
        <p:spPr>
          <a:xfrm>
            <a:off x="6150536" y="2147303"/>
            <a:ext cx="823261" cy="811500"/>
          </a:xfrm>
          <a:prstGeom prst="rect">
            <a:avLst/>
          </a:prstGeom>
          <a:noFill/>
          <a:ln>
            <a:noFill/>
          </a:ln>
        </p:spPr>
      </p:pic>
      <p:pic>
        <p:nvPicPr>
          <p:cNvPr id="55" name="Google Shape;55;p2"/>
          <p:cNvPicPr preferRelativeResize="0"/>
          <p:nvPr/>
        </p:nvPicPr>
        <p:blipFill rotWithShape="1">
          <a:blip r:embed="rId14">
            <a:alphaModFix/>
          </a:blip>
          <a:srcRect b="0" l="0" r="0" t="0"/>
          <a:stretch/>
        </p:blipFill>
        <p:spPr>
          <a:xfrm>
            <a:off x="5286208" y="2143917"/>
            <a:ext cx="819519" cy="807812"/>
          </a:xfrm>
          <a:prstGeom prst="rect">
            <a:avLst/>
          </a:prstGeom>
          <a:noFill/>
          <a:ln>
            <a:noFill/>
          </a:ln>
        </p:spPr>
      </p:pic>
      <p:pic>
        <p:nvPicPr>
          <p:cNvPr id="56" name="Google Shape;56;p2"/>
          <p:cNvPicPr preferRelativeResize="0"/>
          <p:nvPr/>
        </p:nvPicPr>
        <p:blipFill rotWithShape="1">
          <a:blip r:embed="rId15">
            <a:alphaModFix/>
          </a:blip>
          <a:srcRect b="0" l="0" r="0" t="0"/>
          <a:stretch/>
        </p:blipFill>
        <p:spPr>
          <a:xfrm>
            <a:off x="4411486" y="2140153"/>
            <a:ext cx="826135" cy="861541"/>
          </a:xfrm>
          <a:prstGeom prst="rect">
            <a:avLst/>
          </a:prstGeom>
          <a:noFill/>
          <a:ln>
            <a:noFill/>
          </a:ln>
        </p:spPr>
      </p:pic>
      <p:pic>
        <p:nvPicPr>
          <p:cNvPr id="57" name="Google Shape;57;p2"/>
          <p:cNvPicPr preferRelativeResize="0"/>
          <p:nvPr/>
        </p:nvPicPr>
        <p:blipFill rotWithShape="1">
          <a:blip r:embed="rId16">
            <a:alphaModFix/>
          </a:blip>
          <a:srcRect b="0" l="0" r="0" t="0"/>
          <a:stretch/>
        </p:blipFill>
        <p:spPr>
          <a:xfrm>
            <a:off x="3556446" y="1297244"/>
            <a:ext cx="1672389" cy="818652"/>
          </a:xfrm>
          <a:prstGeom prst="rect">
            <a:avLst/>
          </a:prstGeom>
          <a:noFill/>
          <a:ln>
            <a:noFill/>
          </a:ln>
        </p:spPr>
      </p:pic>
      <p:pic>
        <p:nvPicPr>
          <p:cNvPr id="58" name="Google Shape;58;p2"/>
          <p:cNvPicPr preferRelativeResize="0"/>
          <p:nvPr/>
        </p:nvPicPr>
        <p:blipFill rotWithShape="1">
          <a:blip r:embed="rId17">
            <a:alphaModFix/>
          </a:blip>
          <a:srcRect b="0" l="0" r="0" t="0"/>
          <a:stretch/>
        </p:blipFill>
        <p:spPr>
          <a:xfrm>
            <a:off x="3556447" y="2141649"/>
            <a:ext cx="819684" cy="807974"/>
          </a:xfrm>
          <a:prstGeom prst="rect">
            <a:avLst/>
          </a:prstGeom>
          <a:noFill/>
          <a:ln>
            <a:noFill/>
          </a:ln>
        </p:spPr>
      </p:pic>
      <p:pic>
        <p:nvPicPr>
          <p:cNvPr id="59" name="Google Shape;59;p2"/>
          <p:cNvPicPr preferRelativeResize="0"/>
          <p:nvPr/>
        </p:nvPicPr>
        <p:blipFill rotWithShape="1">
          <a:blip r:embed="rId18">
            <a:alphaModFix/>
          </a:blip>
          <a:srcRect b="0" l="0" r="0" t="0"/>
          <a:stretch/>
        </p:blipFill>
        <p:spPr>
          <a:xfrm>
            <a:off x="4429284" y="5514053"/>
            <a:ext cx="824469" cy="812691"/>
          </a:xfrm>
          <a:prstGeom prst="rect">
            <a:avLst/>
          </a:prstGeom>
          <a:noFill/>
          <a:ln>
            <a:noFill/>
          </a:ln>
        </p:spPr>
      </p:pic>
      <p:pic>
        <p:nvPicPr>
          <p:cNvPr id="60" name="Google Shape;60;p2"/>
          <p:cNvPicPr preferRelativeResize="0"/>
          <p:nvPr/>
        </p:nvPicPr>
        <p:blipFill rotWithShape="1">
          <a:blip r:embed="rId19">
            <a:alphaModFix/>
          </a:blip>
          <a:srcRect b="0" l="0" r="0" t="0"/>
          <a:stretch/>
        </p:blipFill>
        <p:spPr>
          <a:xfrm>
            <a:off x="3568249" y="5508700"/>
            <a:ext cx="826135" cy="814333"/>
          </a:xfrm>
          <a:prstGeom prst="rect">
            <a:avLst/>
          </a:prstGeom>
          <a:noFill/>
          <a:ln>
            <a:noFill/>
          </a:ln>
        </p:spPr>
      </p:pic>
      <p:pic>
        <p:nvPicPr>
          <p:cNvPr id="61" name="Google Shape;61;p2"/>
          <p:cNvPicPr preferRelativeResize="0"/>
          <p:nvPr/>
        </p:nvPicPr>
        <p:blipFill rotWithShape="1">
          <a:blip r:embed="rId20">
            <a:alphaModFix/>
          </a:blip>
          <a:srcRect b="0" l="0" r="0" t="0"/>
          <a:stretch/>
        </p:blipFill>
        <p:spPr>
          <a:xfrm>
            <a:off x="5288653" y="4674793"/>
            <a:ext cx="824469" cy="812691"/>
          </a:xfrm>
          <a:prstGeom prst="rect">
            <a:avLst/>
          </a:prstGeom>
          <a:noFill/>
          <a:ln>
            <a:noFill/>
          </a:ln>
        </p:spPr>
      </p:pic>
      <p:pic>
        <p:nvPicPr>
          <p:cNvPr id="62" name="Google Shape;62;p2"/>
          <p:cNvPicPr preferRelativeResize="0"/>
          <p:nvPr/>
        </p:nvPicPr>
        <p:blipFill rotWithShape="1">
          <a:blip r:embed="rId21">
            <a:alphaModFix/>
          </a:blip>
          <a:srcRect b="0" l="0" r="0" t="0"/>
          <a:stretch/>
        </p:blipFill>
        <p:spPr>
          <a:xfrm>
            <a:off x="4429284" y="4662568"/>
            <a:ext cx="824469" cy="812691"/>
          </a:xfrm>
          <a:prstGeom prst="rect">
            <a:avLst/>
          </a:prstGeom>
          <a:noFill/>
          <a:ln>
            <a:noFill/>
          </a:ln>
        </p:spPr>
      </p:pic>
      <p:pic>
        <p:nvPicPr>
          <p:cNvPr id="63" name="Google Shape;63;p2"/>
          <p:cNvPicPr preferRelativeResize="0"/>
          <p:nvPr/>
        </p:nvPicPr>
        <p:blipFill rotWithShape="1">
          <a:blip r:embed="rId22">
            <a:alphaModFix/>
          </a:blip>
          <a:srcRect b="0" l="0" r="0" t="0"/>
          <a:stretch/>
        </p:blipFill>
        <p:spPr>
          <a:xfrm>
            <a:off x="3568249" y="4660926"/>
            <a:ext cx="826135" cy="814333"/>
          </a:xfrm>
          <a:prstGeom prst="rect">
            <a:avLst/>
          </a:prstGeom>
          <a:noFill/>
          <a:ln>
            <a:noFill/>
          </a:ln>
        </p:spPr>
      </p:pic>
      <p:pic>
        <p:nvPicPr>
          <p:cNvPr id="64" name="Google Shape;64;p2"/>
          <p:cNvPicPr preferRelativeResize="0"/>
          <p:nvPr/>
        </p:nvPicPr>
        <p:blipFill rotWithShape="1">
          <a:blip r:embed="rId23">
            <a:alphaModFix/>
          </a:blip>
          <a:srcRect b="0" l="0" r="0" t="0"/>
          <a:stretch/>
        </p:blipFill>
        <p:spPr>
          <a:xfrm>
            <a:off x="3566583" y="3821666"/>
            <a:ext cx="1672389" cy="806957"/>
          </a:xfrm>
          <a:prstGeom prst="rect">
            <a:avLst/>
          </a:prstGeom>
          <a:noFill/>
          <a:ln>
            <a:noFill/>
          </a:ln>
        </p:spPr>
      </p:pic>
      <p:pic>
        <p:nvPicPr>
          <p:cNvPr id="65" name="Google Shape;65;p2"/>
          <p:cNvPicPr preferRelativeResize="0"/>
          <p:nvPr/>
        </p:nvPicPr>
        <p:blipFill rotWithShape="1">
          <a:blip r:embed="rId24">
            <a:alphaModFix/>
          </a:blip>
          <a:srcRect b="0" l="0" r="0" t="0"/>
          <a:stretch/>
        </p:blipFill>
        <p:spPr>
          <a:xfrm>
            <a:off x="7846727" y="5522150"/>
            <a:ext cx="824469" cy="801081"/>
          </a:xfrm>
          <a:prstGeom prst="rect">
            <a:avLst/>
          </a:prstGeom>
          <a:noFill/>
          <a:ln>
            <a:noFill/>
          </a:ln>
        </p:spPr>
      </p:pic>
      <p:pic>
        <p:nvPicPr>
          <p:cNvPr id="66" name="Google Shape;66;p2"/>
          <p:cNvPicPr preferRelativeResize="0"/>
          <p:nvPr/>
        </p:nvPicPr>
        <p:blipFill rotWithShape="1">
          <a:blip r:embed="rId25">
            <a:alphaModFix/>
          </a:blip>
          <a:srcRect b="0" l="0" r="0" t="0"/>
          <a:stretch/>
        </p:blipFill>
        <p:spPr>
          <a:xfrm>
            <a:off x="7001127" y="5520916"/>
            <a:ext cx="812691" cy="801081"/>
          </a:xfrm>
          <a:prstGeom prst="rect">
            <a:avLst/>
          </a:prstGeom>
          <a:noFill/>
          <a:ln>
            <a:noFill/>
          </a:ln>
        </p:spPr>
      </p:pic>
      <p:pic>
        <p:nvPicPr>
          <p:cNvPr id="67" name="Google Shape;67;p2"/>
          <p:cNvPicPr preferRelativeResize="0"/>
          <p:nvPr/>
        </p:nvPicPr>
        <p:blipFill rotWithShape="1">
          <a:blip r:embed="rId26">
            <a:alphaModFix/>
          </a:blip>
          <a:srcRect b="0" l="0" r="0" t="0"/>
          <a:stretch/>
        </p:blipFill>
        <p:spPr>
          <a:xfrm>
            <a:off x="6154707" y="5509306"/>
            <a:ext cx="812691" cy="812691"/>
          </a:xfrm>
          <a:prstGeom prst="rect">
            <a:avLst/>
          </a:prstGeom>
          <a:noFill/>
          <a:ln>
            <a:noFill/>
          </a:ln>
        </p:spPr>
      </p:pic>
      <p:pic>
        <p:nvPicPr>
          <p:cNvPr id="68" name="Google Shape;68;p2"/>
          <p:cNvPicPr preferRelativeResize="0"/>
          <p:nvPr/>
        </p:nvPicPr>
        <p:blipFill rotWithShape="1">
          <a:blip r:embed="rId27">
            <a:alphaModFix/>
          </a:blip>
          <a:srcRect b="0" l="0" r="0" t="0"/>
          <a:stretch/>
        </p:blipFill>
        <p:spPr>
          <a:xfrm>
            <a:off x="7849223" y="4685149"/>
            <a:ext cx="824469" cy="807421"/>
          </a:xfrm>
          <a:prstGeom prst="rect">
            <a:avLst/>
          </a:prstGeom>
          <a:noFill/>
          <a:ln>
            <a:noFill/>
          </a:ln>
        </p:spPr>
      </p:pic>
      <p:pic>
        <p:nvPicPr>
          <p:cNvPr id="69" name="Google Shape;69;p2"/>
          <p:cNvPicPr preferRelativeResize="0"/>
          <p:nvPr/>
        </p:nvPicPr>
        <p:blipFill rotWithShape="1">
          <a:blip r:embed="rId28">
            <a:alphaModFix/>
          </a:blip>
          <a:srcRect b="0" l="0" r="0" t="0"/>
          <a:stretch/>
        </p:blipFill>
        <p:spPr>
          <a:xfrm>
            <a:off x="6987700" y="4677868"/>
            <a:ext cx="830517" cy="818652"/>
          </a:xfrm>
          <a:prstGeom prst="rect">
            <a:avLst/>
          </a:prstGeom>
          <a:noFill/>
          <a:ln>
            <a:noFill/>
          </a:ln>
        </p:spPr>
      </p:pic>
      <p:pic>
        <p:nvPicPr>
          <p:cNvPr id="70" name="Google Shape;70;p2"/>
          <p:cNvPicPr preferRelativeResize="0"/>
          <p:nvPr/>
        </p:nvPicPr>
        <p:blipFill rotWithShape="1">
          <a:blip r:embed="rId29">
            <a:alphaModFix/>
          </a:blip>
          <a:srcRect b="0" l="0" r="0" t="0"/>
          <a:stretch/>
        </p:blipFill>
        <p:spPr>
          <a:xfrm>
            <a:off x="6147575" y="4674793"/>
            <a:ext cx="824469" cy="812691"/>
          </a:xfrm>
          <a:prstGeom prst="rect">
            <a:avLst/>
          </a:prstGeom>
          <a:noFill/>
          <a:ln>
            <a:noFill/>
          </a:ln>
        </p:spPr>
      </p:pic>
      <p:pic>
        <p:nvPicPr>
          <p:cNvPr id="71" name="Google Shape;71;p2"/>
          <p:cNvPicPr preferRelativeResize="0"/>
          <p:nvPr/>
        </p:nvPicPr>
        <p:blipFill rotWithShape="1">
          <a:blip r:embed="rId30">
            <a:alphaModFix/>
          </a:blip>
          <a:srcRect b="0" l="0" r="0" t="0"/>
          <a:stretch/>
        </p:blipFill>
        <p:spPr>
          <a:xfrm>
            <a:off x="6141429" y="3811880"/>
            <a:ext cx="1672389" cy="818652"/>
          </a:xfrm>
          <a:prstGeom prst="rect">
            <a:avLst/>
          </a:prstGeom>
          <a:noFill/>
          <a:ln>
            <a:noFill/>
          </a:ln>
        </p:spPr>
      </p:pic>
      <p:pic>
        <p:nvPicPr>
          <p:cNvPr id="72" name="Google Shape;72;p2"/>
          <p:cNvPicPr preferRelativeResize="0"/>
          <p:nvPr/>
        </p:nvPicPr>
        <p:blipFill rotWithShape="1">
          <a:blip r:embed="rId31">
            <a:alphaModFix/>
          </a:blip>
          <a:srcRect b="0" l="0" r="0" t="0"/>
          <a:stretch/>
        </p:blipFill>
        <p:spPr>
          <a:xfrm>
            <a:off x="9541416" y="2149184"/>
            <a:ext cx="817556" cy="805877"/>
          </a:xfrm>
          <a:prstGeom prst="rect">
            <a:avLst/>
          </a:prstGeom>
          <a:noFill/>
          <a:ln>
            <a:noFill/>
          </a:ln>
        </p:spPr>
      </p:pic>
      <p:pic>
        <p:nvPicPr>
          <p:cNvPr id="73" name="Google Shape;73;p2"/>
          <p:cNvPicPr preferRelativeResize="0"/>
          <p:nvPr/>
        </p:nvPicPr>
        <p:blipFill rotWithShape="1">
          <a:blip r:embed="rId32">
            <a:alphaModFix/>
          </a:blip>
          <a:srcRect b="0" l="0" r="0" t="0"/>
          <a:stretch/>
        </p:blipFill>
        <p:spPr>
          <a:xfrm>
            <a:off x="7839608" y="2980397"/>
            <a:ext cx="822138" cy="810393"/>
          </a:xfrm>
          <a:prstGeom prst="rect">
            <a:avLst/>
          </a:prstGeom>
          <a:noFill/>
          <a:ln>
            <a:noFill/>
          </a:ln>
        </p:spPr>
      </p:pic>
      <p:pic>
        <p:nvPicPr>
          <p:cNvPr id="74" name="Google Shape;74;p2"/>
          <p:cNvPicPr preferRelativeResize="0"/>
          <p:nvPr/>
        </p:nvPicPr>
        <p:blipFill rotWithShape="1">
          <a:blip r:embed="rId33">
            <a:alphaModFix/>
          </a:blip>
          <a:srcRect b="0" l="0" r="0" t="0"/>
          <a:stretch/>
        </p:blipFill>
        <p:spPr>
          <a:xfrm>
            <a:off x="8697547" y="2993865"/>
            <a:ext cx="822138" cy="810393"/>
          </a:xfrm>
          <a:prstGeom prst="rect">
            <a:avLst/>
          </a:prstGeom>
          <a:noFill/>
          <a:ln>
            <a:noFill/>
          </a:ln>
        </p:spPr>
      </p:pic>
      <p:pic>
        <p:nvPicPr>
          <p:cNvPr id="75" name="Google Shape;75;p2"/>
          <p:cNvPicPr preferRelativeResize="0"/>
          <p:nvPr/>
        </p:nvPicPr>
        <p:blipFill rotWithShape="1">
          <a:blip r:embed="rId34">
            <a:alphaModFix/>
          </a:blip>
          <a:srcRect b="0" l="0" r="0" t="0"/>
          <a:stretch/>
        </p:blipFill>
        <p:spPr>
          <a:xfrm>
            <a:off x="9548869" y="2979412"/>
            <a:ext cx="810102" cy="813069"/>
          </a:xfrm>
          <a:prstGeom prst="rect">
            <a:avLst/>
          </a:prstGeom>
          <a:noFill/>
          <a:ln>
            <a:noFill/>
          </a:ln>
        </p:spPr>
      </p:pic>
      <p:pic>
        <p:nvPicPr>
          <p:cNvPr id="76" name="Google Shape;76;p2"/>
          <p:cNvPicPr preferRelativeResize="0"/>
          <p:nvPr/>
        </p:nvPicPr>
        <p:blipFill rotWithShape="1">
          <a:blip r:embed="rId35">
            <a:alphaModFix/>
          </a:blip>
          <a:srcRect b="0" l="0" r="0" t="0"/>
          <a:stretch/>
        </p:blipFill>
        <p:spPr>
          <a:xfrm>
            <a:off x="7851999" y="3827542"/>
            <a:ext cx="812691" cy="801081"/>
          </a:xfrm>
          <a:prstGeom prst="rect">
            <a:avLst/>
          </a:prstGeom>
          <a:noFill/>
          <a:ln>
            <a:noFill/>
          </a:ln>
        </p:spPr>
      </p:pic>
      <p:pic>
        <p:nvPicPr>
          <p:cNvPr id="77" name="Google Shape;77;p2"/>
          <p:cNvPicPr preferRelativeResize="0"/>
          <p:nvPr/>
        </p:nvPicPr>
        <p:blipFill rotWithShape="1">
          <a:blip r:embed="rId36">
            <a:alphaModFix/>
          </a:blip>
          <a:srcRect b="0" l="0" r="0" t="0"/>
          <a:stretch/>
        </p:blipFill>
        <p:spPr>
          <a:xfrm>
            <a:off x="8697547" y="2152017"/>
            <a:ext cx="823261" cy="811500"/>
          </a:xfrm>
          <a:prstGeom prst="rect">
            <a:avLst/>
          </a:prstGeom>
          <a:noFill/>
          <a:ln>
            <a:noFill/>
          </a:ln>
        </p:spPr>
      </p:pic>
      <p:pic>
        <p:nvPicPr>
          <p:cNvPr id="78" name="Google Shape;78;p2"/>
          <p:cNvPicPr preferRelativeResize="0"/>
          <p:nvPr/>
        </p:nvPicPr>
        <p:blipFill rotWithShape="1">
          <a:blip r:embed="rId37">
            <a:alphaModFix/>
          </a:blip>
          <a:srcRect b="0" l="0" r="0" t="0"/>
          <a:stretch/>
        </p:blipFill>
        <p:spPr>
          <a:xfrm>
            <a:off x="7836057" y="2145978"/>
            <a:ext cx="819518" cy="807811"/>
          </a:xfrm>
          <a:prstGeom prst="rect">
            <a:avLst/>
          </a:prstGeom>
          <a:noFill/>
          <a:ln>
            <a:noFill/>
          </a:ln>
        </p:spPr>
      </p:pic>
      <p:pic>
        <p:nvPicPr>
          <p:cNvPr id="79" name="Google Shape;79;p2"/>
          <p:cNvPicPr preferRelativeResize="0"/>
          <p:nvPr/>
        </p:nvPicPr>
        <p:blipFill rotWithShape="1">
          <a:blip r:embed="rId38">
            <a:alphaModFix/>
          </a:blip>
          <a:srcRect b="0" l="0" r="0" t="0"/>
          <a:stretch/>
        </p:blipFill>
        <p:spPr>
          <a:xfrm>
            <a:off x="7829440" y="1302107"/>
            <a:ext cx="1675199" cy="814333"/>
          </a:xfrm>
          <a:prstGeom prst="rect">
            <a:avLst/>
          </a:prstGeom>
          <a:noFill/>
          <a:ln>
            <a:noFill/>
          </a:ln>
        </p:spPr>
      </p:pic>
      <p:pic>
        <p:nvPicPr>
          <p:cNvPr id="80" name="Google Shape;80;p2"/>
          <p:cNvPicPr preferRelativeResize="0"/>
          <p:nvPr/>
        </p:nvPicPr>
        <p:blipFill rotWithShape="1">
          <a:blip r:embed="rId39">
            <a:alphaModFix/>
          </a:blip>
          <a:srcRect b="0" l="0" r="0" t="0"/>
          <a:stretch/>
        </p:blipFill>
        <p:spPr>
          <a:xfrm>
            <a:off x="9532836" y="1297244"/>
            <a:ext cx="826135" cy="814333"/>
          </a:xfrm>
          <a:prstGeom prst="rect">
            <a:avLst/>
          </a:prstGeom>
          <a:noFill/>
          <a:ln>
            <a:noFill/>
          </a:ln>
        </p:spPr>
      </p:pic>
      <p:pic>
        <p:nvPicPr>
          <p:cNvPr id="81" name="Google Shape;81;p2"/>
          <p:cNvPicPr preferRelativeResize="0"/>
          <p:nvPr/>
        </p:nvPicPr>
        <p:blipFill rotWithShape="1">
          <a:blip r:embed="rId40">
            <a:alphaModFix/>
          </a:blip>
          <a:srcRect b="0" l="0" r="0" t="0"/>
          <a:stretch/>
        </p:blipFill>
        <p:spPr>
          <a:xfrm>
            <a:off x="9540372" y="5520804"/>
            <a:ext cx="801081" cy="801081"/>
          </a:xfrm>
          <a:prstGeom prst="rect">
            <a:avLst/>
          </a:prstGeom>
          <a:noFill/>
          <a:ln>
            <a:noFill/>
          </a:ln>
        </p:spPr>
      </p:pic>
      <p:pic>
        <p:nvPicPr>
          <p:cNvPr id="82" name="Google Shape;82;p2"/>
          <p:cNvPicPr preferRelativeResize="0"/>
          <p:nvPr/>
        </p:nvPicPr>
        <p:blipFill rotWithShape="1">
          <a:blip r:embed="rId41">
            <a:alphaModFix/>
          </a:blip>
          <a:srcRect b="0" l="0" r="0" t="0"/>
          <a:stretch/>
        </p:blipFill>
        <p:spPr>
          <a:xfrm>
            <a:off x="8707901" y="5522381"/>
            <a:ext cx="802336" cy="802336"/>
          </a:xfrm>
          <a:prstGeom prst="rect">
            <a:avLst/>
          </a:prstGeom>
          <a:noFill/>
          <a:ln>
            <a:noFill/>
          </a:ln>
        </p:spPr>
      </p:pic>
      <p:pic>
        <p:nvPicPr>
          <p:cNvPr id="83" name="Google Shape;83;p2"/>
          <p:cNvPicPr preferRelativeResize="0"/>
          <p:nvPr/>
        </p:nvPicPr>
        <p:blipFill rotWithShape="1">
          <a:blip r:embed="rId42">
            <a:alphaModFix/>
          </a:blip>
          <a:srcRect b="0" l="0" r="0" t="0"/>
          <a:stretch/>
        </p:blipFill>
        <p:spPr>
          <a:xfrm>
            <a:off x="9540372" y="4685149"/>
            <a:ext cx="802335" cy="802335"/>
          </a:xfrm>
          <a:prstGeom prst="rect">
            <a:avLst/>
          </a:prstGeom>
          <a:noFill/>
          <a:ln>
            <a:noFill/>
          </a:ln>
        </p:spPr>
      </p:pic>
      <p:pic>
        <p:nvPicPr>
          <p:cNvPr id="84" name="Google Shape;84;p2"/>
          <p:cNvPicPr preferRelativeResize="0"/>
          <p:nvPr/>
        </p:nvPicPr>
        <p:blipFill rotWithShape="1">
          <a:blip r:embed="rId43">
            <a:alphaModFix/>
          </a:blip>
          <a:srcRect b="0" l="0" r="0" t="0"/>
          <a:stretch/>
        </p:blipFill>
        <p:spPr>
          <a:xfrm>
            <a:off x="8701156" y="4677869"/>
            <a:ext cx="802336" cy="802336"/>
          </a:xfrm>
          <a:prstGeom prst="rect">
            <a:avLst/>
          </a:prstGeom>
          <a:noFill/>
          <a:ln>
            <a:noFill/>
          </a:ln>
        </p:spPr>
      </p:pic>
      <p:pic>
        <p:nvPicPr>
          <p:cNvPr id="85" name="Google Shape;85;p2"/>
          <p:cNvPicPr preferRelativeResize="0"/>
          <p:nvPr/>
        </p:nvPicPr>
        <p:blipFill rotWithShape="1">
          <a:blip r:embed="rId44">
            <a:alphaModFix/>
          </a:blip>
          <a:srcRect b="0" l="0" r="0" t="0"/>
          <a:stretch/>
        </p:blipFill>
        <p:spPr>
          <a:xfrm>
            <a:off x="8697549" y="3824092"/>
            <a:ext cx="1654920" cy="818652"/>
          </a:xfrm>
          <a:prstGeom prst="rect">
            <a:avLst/>
          </a:prstGeom>
          <a:noFill/>
          <a:ln>
            <a:noFill/>
          </a:ln>
        </p:spPr>
      </p:pic>
      <p:grpSp>
        <p:nvGrpSpPr>
          <p:cNvPr id="86" name="Google Shape;86;p2"/>
          <p:cNvGrpSpPr/>
          <p:nvPr/>
        </p:nvGrpSpPr>
        <p:grpSpPr>
          <a:xfrm>
            <a:off x="1820502" y="167004"/>
            <a:ext cx="8496446" cy="6405632"/>
            <a:chOff x="1820502" y="280124"/>
            <a:chExt cx="8496446" cy="6405632"/>
          </a:xfrm>
        </p:grpSpPr>
        <p:pic>
          <p:nvPicPr>
            <p:cNvPr id="87" name="Google Shape;87;p2"/>
            <p:cNvPicPr preferRelativeResize="0"/>
            <p:nvPr/>
          </p:nvPicPr>
          <p:blipFill rotWithShape="1">
            <a:blip r:embed="rId45">
              <a:alphaModFix/>
            </a:blip>
            <a:srcRect b="0" l="0" r="0" t="0"/>
            <a:stretch/>
          </p:blipFill>
          <p:spPr>
            <a:xfrm>
              <a:off x="1877437" y="851509"/>
              <a:ext cx="1981200" cy="228600"/>
            </a:xfrm>
            <a:prstGeom prst="rect">
              <a:avLst/>
            </a:prstGeom>
            <a:noFill/>
            <a:ln>
              <a:noFill/>
            </a:ln>
          </p:spPr>
        </p:pic>
        <p:pic>
          <p:nvPicPr>
            <p:cNvPr id="88" name="Google Shape;88;p2"/>
            <p:cNvPicPr preferRelativeResize="0"/>
            <p:nvPr/>
          </p:nvPicPr>
          <p:blipFill rotWithShape="1">
            <a:blip r:embed="rId46">
              <a:alphaModFix/>
            </a:blip>
            <a:srcRect b="0" l="0" r="0" t="0"/>
            <a:stretch/>
          </p:blipFill>
          <p:spPr>
            <a:xfrm>
              <a:off x="9600237" y="6469995"/>
              <a:ext cx="681350" cy="215761"/>
            </a:xfrm>
            <a:prstGeom prst="rect">
              <a:avLst/>
            </a:prstGeom>
            <a:noFill/>
            <a:ln>
              <a:noFill/>
            </a:ln>
          </p:spPr>
        </p:pic>
        <p:pic>
          <p:nvPicPr>
            <p:cNvPr id="89" name="Google Shape;89;p2"/>
            <p:cNvPicPr preferRelativeResize="0"/>
            <p:nvPr/>
          </p:nvPicPr>
          <p:blipFill rotWithShape="1">
            <a:blip r:embed="rId47">
              <a:alphaModFix/>
            </a:blip>
            <a:srcRect b="0" l="0" r="0" t="0"/>
            <a:stretch/>
          </p:blipFill>
          <p:spPr>
            <a:xfrm>
              <a:off x="9490813" y="280124"/>
              <a:ext cx="826135" cy="826135"/>
            </a:xfrm>
            <a:prstGeom prst="rect">
              <a:avLst/>
            </a:prstGeom>
            <a:noFill/>
            <a:ln>
              <a:noFill/>
            </a:ln>
          </p:spPr>
        </p:pic>
        <p:pic>
          <p:nvPicPr>
            <p:cNvPr id="90" name="Google Shape;90;p2"/>
            <p:cNvPicPr preferRelativeResize="0"/>
            <p:nvPr/>
          </p:nvPicPr>
          <p:blipFill rotWithShape="1">
            <a:blip r:embed="rId48">
              <a:alphaModFix/>
            </a:blip>
            <a:srcRect b="0" l="0" r="0" t="0"/>
            <a:stretch/>
          </p:blipFill>
          <p:spPr>
            <a:xfrm>
              <a:off x="1820502" y="393070"/>
              <a:ext cx="5157470" cy="485849"/>
            </a:xfrm>
            <a:prstGeom prst="rect">
              <a:avLst/>
            </a:prstGeom>
            <a:noFill/>
            <a:ln>
              <a:noFill/>
            </a:ln>
          </p:spPr>
        </p:pic>
      </p:grpSp>
      <p:sp>
        <p:nvSpPr>
          <p:cNvPr id="91" name="Google Shape;91;p2"/>
          <p:cNvSpPr txBox="1"/>
          <p:nvPr/>
        </p:nvSpPr>
        <p:spPr>
          <a:xfrm>
            <a:off x="35752" y="6282887"/>
            <a:ext cx="445878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l-PL" sz="1600">
                <a:solidFill>
                  <a:srgbClr val="FF0000"/>
                </a:solidFill>
                <a:latin typeface="Poppins"/>
                <a:ea typeface="Poppins"/>
                <a:cs typeface="Poppins"/>
                <a:sym typeface="Poppins"/>
              </a:rPr>
              <a:t>Model szwedzki WFA, 36 wskaźników</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3"/>
          <p:cNvSpPr txBox="1"/>
          <p:nvPr>
            <p:ph type="title"/>
          </p:nvPr>
        </p:nvSpPr>
        <p:spPr>
          <a:xfrm>
            <a:off x="838200" y="221139"/>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Poppins Black"/>
              <a:buNone/>
            </a:pPr>
            <a:r>
              <a:rPr lang="pl-PL" sz="3600"/>
              <a:t>Proces marketingowy</a:t>
            </a:r>
            <a:br>
              <a:rPr lang="pl-PL" sz="3600"/>
            </a:br>
            <a:r>
              <a:rPr lang="pl-PL" sz="3600"/>
              <a:t> jako Łańcuch Tworzenia Wartości</a:t>
            </a:r>
            <a:endParaRPr/>
          </a:p>
        </p:txBody>
      </p:sp>
      <p:sp>
        <p:nvSpPr>
          <p:cNvPr id="97" name="Google Shape;97;p3"/>
          <p:cNvSpPr txBox="1"/>
          <p:nvPr>
            <p:ph idx="1" type="body"/>
          </p:nvPr>
        </p:nvSpPr>
        <p:spPr>
          <a:xfrm>
            <a:off x="692040" y="4317477"/>
            <a:ext cx="10515600" cy="1153956"/>
          </a:xfrm>
          <a:prstGeom prst="rect">
            <a:avLst/>
          </a:prstGeom>
          <a:noFill/>
          <a:ln>
            <a:noFill/>
          </a:ln>
        </p:spPr>
        <p:txBody>
          <a:bodyPr anchorCtr="0" anchor="t" bIns="45700" lIns="91425" spcFirstLastPara="1" rIns="91425" wrap="square" tIns="45700">
            <a:normAutofit lnSpcReduction="10000"/>
          </a:bodyPr>
          <a:lstStyle/>
          <a:p>
            <a:pPr indent="0" lvl="0" marL="0" rtl="0" algn="ctr">
              <a:lnSpc>
                <a:spcPct val="90000"/>
              </a:lnSpc>
              <a:spcBef>
                <a:spcPts val="0"/>
              </a:spcBef>
              <a:spcAft>
                <a:spcPts val="0"/>
              </a:spcAft>
              <a:buClr>
                <a:schemeClr val="dk1"/>
              </a:buClr>
              <a:buSzPts val="2400"/>
              <a:buNone/>
            </a:pPr>
            <a:r>
              <a:rPr lang="pl-PL" sz="2400"/>
              <a:t>Uporządkowany sposób myślenia z perspektywy oceny skutków podjętych działań:</a:t>
            </a:r>
            <a:endParaRPr/>
          </a:p>
          <a:p>
            <a:pPr indent="0" lvl="0" marL="0" rtl="0" algn="ctr">
              <a:lnSpc>
                <a:spcPct val="90000"/>
              </a:lnSpc>
              <a:spcBef>
                <a:spcPts val="1000"/>
              </a:spcBef>
              <a:spcAft>
                <a:spcPts val="0"/>
              </a:spcAft>
              <a:buClr>
                <a:schemeClr val="dk1"/>
              </a:buClr>
              <a:buSzPts val="2400"/>
              <a:buNone/>
            </a:pPr>
            <a:r>
              <a:rPr lang="pl-PL" sz="2400"/>
              <a:t>Inwestycje – Działania – Efekty – Relacje posprzedażowe</a:t>
            </a:r>
            <a:endParaRPr/>
          </a:p>
          <a:p>
            <a:pPr indent="0" lvl="0" marL="0" rtl="0" algn="ctr">
              <a:lnSpc>
                <a:spcPct val="90000"/>
              </a:lnSpc>
              <a:spcBef>
                <a:spcPts val="1000"/>
              </a:spcBef>
              <a:spcAft>
                <a:spcPts val="0"/>
              </a:spcAft>
              <a:buClr>
                <a:schemeClr val="dk1"/>
              </a:buClr>
              <a:buSzPts val="2400"/>
              <a:buNone/>
            </a:pPr>
            <a:r>
              <a:t/>
            </a:r>
            <a:endParaRPr sz="2400"/>
          </a:p>
        </p:txBody>
      </p:sp>
      <p:pic>
        <p:nvPicPr>
          <p:cNvPr id="98" name="Google Shape;98;p3"/>
          <p:cNvPicPr preferRelativeResize="0"/>
          <p:nvPr/>
        </p:nvPicPr>
        <p:blipFill rotWithShape="1">
          <a:blip r:embed="rId3">
            <a:alphaModFix/>
          </a:blip>
          <a:srcRect b="0" l="0" r="0" t="0"/>
          <a:stretch/>
        </p:blipFill>
        <p:spPr>
          <a:xfrm>
            <a:off x="386234" y="2344625"/>
            <a:ext cx="1661492" cy="813318"/>
          </a:xfrm>
          <a:prstGeom prst="rect">
            <a:avLst/>
          </a:prstGeom>
          <a:noFill/>
          <a:ln>
            <a:noFill/>
          </a:ln>
        </p:spPr>
      </p:pic>
      <p:pic>
        <p:nvPicPr>
          <p:cNvPr id="99" name="Google Shape;99;p3"/>
          <p:cNvPicPr preferRelativeResize="0"/>
          <p:nvPr/>
        </p:nvPicPr>
        <p:blipFill rotWithShape="1">
          <a:blip r:embed="rId4">
            <a:alphaModFix/>
          </a:blip>
          <a:srcRect b="0" l="0" r="0" t="0"/>
          <a:stretch/>
        </p:blipFill>
        <p:spPr>
          <a:xfrm>
            <a:off x="3936253" y="1833155"/>
            <a:ext cx="1672389" cy="818652"/>
          </a:xfrm>
          <a:prstGeom prst="rect">
            <a:avLst/>
          </a:prstGeom>
          <a:noFill/>
          <a:ln>
            <a:noFill/>
          </a:ln>
        </p:spPr>
      </p:pic>
      <p:pic>
        <p:nvPicPr>
          <p:cNvPr id="100" name="Google Shape;100;p3"/>
          <p:cNvPicPr preferRelativeResize="0"/>
          <p:nvPr/>
        </p:nvPicPr>
        <p:blipFill rotWithShape="1">
          <a:blip r:embed="rId5">
            <a:alphaModFix/>
          </a:blip>
          <a:srcRect b="0" l="0" r="0" t="0"/>
          <a:stretch/>
        </p:blipFill>
        <p:spPr>
          <a:xfrm>
            <a:off x="2155795" y="2359935"/>
            <a:ext cx="1672389" cy="806957"/>
          </a:xfrm>
          <a:prstGeom prst="rect">
            <a:avLst/>
          </a:prstGeom>
          <a:noFill/>
          <a:ln>
            <a:noFill/>
          </a:ln>
        </p:spPr>
      </p:pic>
      <p:pic>
        <p:nvPicPr>
          <p:cNvPr id="101" name="Google Shape;101;p3"/>
          <p:cNvPicPr preferRelativeResize="0"/>
          <p:nvPr/>
        </p:nvPicPr>
        <p:blipFill rotWithShape="1">
          <a:blip r:embed="rId6">
            <a:alphaModFix/>
          </a:blip>
          <a:srcRect b="0" l="0" r="0" t="0"/>
          <a:stretch/>
        </p:blipFill>
        <p:spPr>
          <a:xfrm>
            <a:off x="5949840" y="2359935"/>
            <a:ext cx="1672389" cy="818652"/>
          </a:xfrm>
          <a:prstGeom prst="rect">
            <a:avLst/>
          </a:prstGeom>
          <a:noFill/>
          <a:ln>
            <a:noFill/>
          </a:ln>
        </p:spPr>
      </p:pic>
      <p:pic>
        <p:nvPicPr>
          <p:cNvPr id="102" name="Google Shape;102;p3"/>
          <p:cNvPicPr preferRelativeResize="0"/>
          <p:nvPr/>
        </p:nvPicPr>
        <p:blipFill rotWithShape="1">
          <a:blip r:embed="rId7">
            <a:alphaModFix/>
          </a:blip>
          <a:srcRect b="0" l="0" r="0" t="0"/>
          <a:stretch/>
        </p:blipFill>
        <p:spPr>
          <a:xfrm>
            <a:off x="7730298" y="2356246"/>
            <a:ext cx="1675199" cy="814333"/>
          </a:xfrm>
          <a:prstGeom prst="rect">
            <a:avLst/>
          </a:prstGeom>
          <a:noFill/>
          <a:ln>
            <a:noFill/>
          </a:ln>
        </p:spPr>
      </p:pic>
      <p:pic>
        <p:nvPicPr>
          <p:cNvPr id="103" name="Google Shape;103;p3"/>
          <p:cNvPicPr preferRelativeResize="0"/>
          <p:nvPr/>
        </p:nvPicPr>
        <p:blipFill rotWithShape="1">
          <a:blip r:embed="rId8">
            <a:alphaModFix/>
          </a:blip>
          <a:srcRect b="0" l="0" r="0" t="0"/>
          <a:stretch/>
        </p:blipFill>
        <p:spPr>
          <a:xfrm>
            <a:off x="9513566" y="2359935"/>
            <a:ext cx="1654920" cy="818652"/>
          </a:xfrm>
          <a:prstGeom prst="rect">
            <a:avLst/>
          </a:prstGeom>
          <a:noFill/>
          <a:ln>
            <a:noFill/>
          </a:ln>
        </p:spPr>
      </p:pic>
      <p:sp>
        <p:nvSpPr>
          <p:cNvPr id="104" name="Google Shape;104;p3"/>
          <p:cNvSpPr/>
          <p:nvPr/>
        </p:nvSpPr>
        <p:spPr>
          <a:xfrm>
            <a:off x="3936253" y="2763412"/>
            <a:ext cx="1654920" cy="665588"/>
          </a:xfrm>
          <a:prstGeom prst="rect">
            <a:avLst/>
          </a:prstGeom>
          <a:solidFill>
            <a:schemeClr val="accent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pl-PL" sz="1400">
                <a:solidFill>
                  <a:schemeClr val="lt1"/>
                </a:solidFill>
                <a:latin typeface="Poppins"/>
                <a:ea typeface="Poppins"/>
                <a:cs typeface="Poppins"/>
                <a:sym typeface="Poppins"/>
              </a:rPr>
              <a:t>Point of Sales metrics</a:t>
            </a:r>
            <a:endParaRPr b="1" sz="1400">
              <a:solidFill>
                <a:schemeClr val="lt1"/>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4"/>
          <p:cNvSpPr txBox="1"/>
          <p:nvPr>
            <p:ph idx="1" type="body"/>
          </p:nvPr>
        </p:nvSpPr>
        <p:spPr>
          <a:xfrm>
            <a:off x="-228600" y="53740"/>
            <a:ext cx="12649200" cy="49751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b="1" lang="pl-PL" sz="2400"/>
              <a:t>Model efektywnego marketingu POR</a:t>
            </a:r>
            <a:endParaRPr b="1" sz="2000"/>
          </a:p>
        </p:txBody>
      </p:sp>
      <p:sp>
        <p:nvSpPr>
          <p:cNvPr id="111" name="Google Shape;111;p4"/>
          <p:cNvSpPr/>
          <p:nvPr/>
        </p:nvSpPr>
        <p:spPr>
          <a:xfrm>
            <a:off x="591905" y="498881"/>
            <a:ext cx="4860000" cy="994558"/>
          </a:xfrm>
          <a:prstGeom prst="rect">
            <a:avLst/>
          </a:prstGeom>
          <a:solidFill>
            <a:srgbClr val="289C2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Arial"/>
              <a:buNone/>
            </a:pPr>
            <a:r>
              <a:rPr b="1" i="0" lang="pl-PL" sz="2200" u="none" cap="none" strike="noStrike">
                <a:solidFill>
                  <a:srgbClr val="FFFFFF"/>
                </a:solidFill>
                <a:latin typeface="Arial"/>
                <a:ea typeface="Arial"/>
                <a:cs typeface="Arial"/>
                <a:sym typeface="Arial"/>
              </a:rPr>
              <a:t>Budowanie dostępności </a:t>
            </a:r>
            <a:endParaRPr/>
          </a:p>
        </p:txBody>
      </p:sp>
      <p:sp>
        <p:nvSpPr>
          <p:cNvPr id="112" name="Google Shape;112;p4"/>
          <p:cNvSpPr/>
          <p:nvPr/>
        </p:nvSpPr>
        <p:spPr>
          <a:xfrm>
            <a:off x="6421259" y="537381"/>
            <a:ext cx="5485192" cy="994558"/>
          </a:xfrm>
          <a:prstGeom prst="rect">
            <a:avLst/>
          </a:prstGeom>
          <a:solidFill>
            <a:srgbClr val="2569A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Arial"/>
              <a:buNone/>
            </a:pPr>
            <a:r>
              <a:rPr b="1" i="0" lang="pl-PL" sz="2200" u="none" cap="none" strike="noStrike">
                <a:solidFill>
                  <a:srgbClr val="FFFFFF"/>
                </a:solidFill>
                <a:latin typeface="Arial"/>
                <a:ea typeface="Arial"/>
                <a:cs typeface="Arial"/>
                <a:sym typeface="Arial"/>
              </a:rPr>
              <a:t>Efektywność </a:t>
            </a:r>
            <a:endParaRPr/>
          </a:p>
        </p:txBody>
      </p:sp>
      <p:sp>
        <p:nvSpPr>
          <p:cNvPr id="113" name="Google Shape;113;p4"/>
          <p:cNvSpPr/>
          <p:nvPr/>
        </p:nvSpPr>
        <p:spPr>
          <a:xfrm rot="-5400000">
            <a:off x="5479291" y="1256379"/>
            <a:ext cx="914400" cy="914400"/>
          </a:xfrm>
          <a:prstGeom prst="mathMultiply">
            <a:avLst>
              <a:gd fmla="val 23520" name="adj1"/>
            </a:avLst>
          </a:prstGeom>
          <a:gradFill>
            <a:gsLst>
              <a:gs pos="0">
                <a:srgbClr val="289C28"/>
              </a:gs>
              <a:gs pos="58000">
                <a:srgbClr val="8BDAFF"/>
              </a:gs>
              <a:gs pos="83000">
                <a:srgbClr val="4E95D9"/>
              </a:gs>
              <a:gs pos="100000">
                <a:srgbClr val="2569AD"/>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Poppins"/>
              <a:buNone/>
            </a:pPr>
            <a:r>
              <a:t/>
            </a:r>
            <a:endParaRPr b="0" i="0" sz="1800" u="none" cap="none" strike="noStrike">
              <a:solidFill>
                <a:srgbClr val="FFFFFF"/>
              </a:solidFill>
              <a:latin typeface="Arial"/>
              <a:ea typeface="Arial"/>
              <a:cs typeface="Arial"/>
              <a:sym typeface="Arial"/>
            </a:endParaRPr>
          </a:p>
        </p:txBody>
      </p:sp>
      <p:sp>
        <p:nvSpPr>
          <p:cNvPr id="114" name="Google Shape;114;p4"/>
          <p:cNvSpPr/>
          <p:nvPr/>
        </p:nvSpPr>
        <p:spPr>
          <a:xfrm>
            <a:off x="165238" y="11865578"/>
            <a:ext cx="5291661" cy="1085414"/>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Tu wskaźniki kosztowe?</a:t>
            </a:r>
            <a:endParaRPr/>
          </a:p>
        </p:txBody>
      </p:sp>
      <p:sp>
        <p:nvSpPr>
          <p:cNvPr id="115" name="Google Shape;115;p4"/>
          <p:cNvSpPr/>
          <p:nvPr/>
        </p:nvSpPr>
        <p:spPr>
          <a:xfrm>
            <a:off x="5630889" y="11857074"/>
            <a:ext cx="5291661" cy="1085414"/>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Tu wskaźniki kosztowe?</a:t>
            </a:r>
            <a:endParaRPr/>
          </a:p>
        </p:txBody>
      </p:sp>
      <p:sp>
        <p:nvSpPr>
          <p:cNvPr id="116" name="Google Shape;116;p4"/>
          <p:cNvSpPr txBox="1"/>
          <p:nvPr/>
        </p:nvSpPr>
        <p:spPr>
          <a:xfrm rot="-5400000">
            <a:off x="-1213898" y="2709613"/>
            <a:ext cx="2986603"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0" i="0" lang="pl-PL" sz="1600" u="none" cap="none" strike="noStrike">
                <a:solidFill>
                  <a:srgbClr val="000000"/>
                </a:solidFill>
                <a:latin typeface="Calibri"/>
                <a:ea typeface="Calibri"/>
                <a:cs typeface="Calibri"/>
                <a:sym typeface="Calibri"/>
              </a:rPr>
              <a:t>DOSTĘPNOŚĆ MENTALNA</a:t>
            </a:r>
            <a:endParaRPr/>
          </a:p>
        </p:txBody>
      </p:sp>
      <p:sp>
        <p:nvSpPr>
          <p:cNvPr id="117" name="Google Shape;117;p4"/>
          <p:cNvSpPr txBox="1"/>
          <p:nvPr/>
        </p:nvSpPr>
        <p:spPr>
          <a:xfrm rot="-5400000">
            <a:off x="-1213898" y="4814361"/>
            <a:ext cx="2986603"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0" i="0" lang="pl-PL" sz="1600" u="none" cap="none" strike="noStrike">
                <a:solidFill>
                  <a:srgbClr val="000000"/>
                </a:solidFill>
                <a:latin typeface="Calibri"/>
                <a:ea typeface="Calibri"/>
                <a:cs typeface="Calibri"/>
                <a:sym typeface="Calibri"/>
              </a:rPr>
              <a:t>DOSTĘPNOŚĆ FIZYCZNA</a:t>
            </a:r>
            <a:endParaRPr/>
          </a:p>
        </p:txBody>
      </p:sp>
      <p:sp>
        <p:nvSpPr>
          <p:cNvPr id="118" name="Google Shape;118;p4"/>
          <p:cNvSpPr/>
          <p:nvPr/>
        </p:nvSpPr>
        <p:spPr>
          <a:xfrm>
            <a:off x="591905" y="1649031"/>
            <a:ext cx="4859999" cy="430882"/>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MEDIA &amp; CAMPAIGNS</a:t>
            </a:r>
            <a:endParaRPr/>
          </a:p>
        </p:txBody>
      </p:sp>
      <p:sp>
        <p:nvSpPr>
          <p:cNvPr id="119" name="Google Shape;119;p4"/>
          <p:cNvSpPr/>
          <p:nvPr/>
        </p:nvSpPr>
        <p:spPr>
          <a:xfrm>
            <a:off x="591906" y="3615768"/>
            <a:ext cx="4887386" cy="430882"/>
          </a:xfrm>
          <a:prstGeom prst="rect">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DIGITAL &amp; MEDIA PERFORMANCE</a:t>
            </a:r>
            <a:endParaRPr/>
          </a:p>
        </p:txBody>
      </p:sp>
      <p:sp>
        <p:nvSpPr>
          <p:cNvPr id="120" name="Google Shape;120;p4"/>
          <p:cNvSpPr/>
          <p:nvPr/>
        </p:nvSpPr>
        <p:spPr>
          <a:xfrm>
            <a:off x="724478" y="5019782"/>
            <a:ext cx="4768042" cy="452235"/>
          </a:xfrm>
          <a:prstGeom prst="rect">
            <a:avLst/>
          </a:prstGeom>
          <a:solidFill>
            <a:srgbClr val="289C2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DISTRIBUTION &amp; PRICING</a:t>
            </a:r>
            <a:endParaRPr/>
          </a:p>
        </p:txBody>
      </p:sp>
      <p:sp>
        <p:nvSpPr>
          <p:cNvPr id="121" name="Google Shape;121;p4"/>
          <p:cNvSpPr/>
          <p:nvPr/>
        </p:nvSpPr>
        <p:spPr>
          <a:xfrm>
            <a:off x="6421259" y="1676034"/>
            <a:ext cx="2770867" cy="423129"/>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BRAND &amp; BUSINESS</a:t>
            </a:r>
            <a:endParaRPr/>
          </a:p>
        </p:txBody>
      </p:sp>
      <p:sp>
        <p:nvSpPr>
          <p:cNvPr id="122" name="Google Shape;122;p4"/>
          <p:cNvSpPr/>
          <p:nvPr/>
        </p:nvSpPr>
        <p:spPr>
          <a:xfrm>
            <a:off x="9430743" y="1597667"/>
            <a:ext cx="2393859" cy="423129"/>
          </a:xfrm>
          <a:prstGeom prst="rect">
            <a:avLst/>
          </a:prstGeom>
          <a:solidFill>
            <a:srgbClr val="0066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RELATIONS</a:t>
            </a:r>
            <a:endParaRPr/>
          </a:p>
        </p:txBody>
      </p:sp>
      <p:sp>
        <p:nvSpPr>
          <p:cNvPr id="123" name="Google Shape;123;p4"/>
          <p:cNvSpPr/>
          <p:nvPr/>
        </p:nvSpPr>
        <p:spPr>
          <a:xfrm>
            <a:off x="666727" y="6348895"/>
            <a:ext cx="4670206" cy="412852"/>
          </a:xfrm>
          <a:prstGeom prst="rect">
            <a:avLst/>
          </a:prstGeom>
          <a:solidFill>
            <a:srgbClr val="7F7F7F"/>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0" i="0" lang="pl-PL" sz="1200" u="none" cap="none" strike="noStrike">
                <a:solidFill>
                  <a:srgbClr val="FFFFFF"/>
                </a:solidFill>
                <a:latin typeface="Calibri"/>
                <a:ea typeface="Calibri"/>
                <a:cs typeface="Calibri"/>
                <a:sym typeface="Calibri"/>
              </a:rPr>
              <a:t>EFFICIENCY METRICS (jak np. CPL, CPM, CPC, CPS)</a:t>
            </a:r>
            <a:endParaRPr/>
          </a:p>
        </p:txBody>
      </p:sp>
      <p:pic>
        <p:nvPicPr>
          <p:cNvPr id="124" name="Google Shape;124;p4"/>
          <p:cNvPicPr preferRelativeResize="0"/>
          <p:nvPr/>
        </p:nvPicPr>
        <p:blipFill rotWithShape="1">
          <a:blip r:embed="rId3">
            <a:alphaModFix/>
          </a:blip>
          <a:srcRect b="0" l="0" r="0" t="0"/>
          <a:stretch/>
        </p:blipFill>
        <p:spPr>
          <a:xfrm>
            <a:off x="1190594" y="2788268"/>
            <a:ext cx="540305" cy="537455"/>
          </a:xfrm>
          <a:prstGeom prst="rect">
            <a:avLst/>
          </a:prstGeom>
          <a:noFill/>
          <a:ln>
            <a:noFill/>
          </a:ln>
        </p:spPr>
      </p:pic>
      <p:pic>
        <p:nvPicPr>
          <p:cNvPr id="125" name="Google Shape;125;p4"/>
          <p:cNvPicPr preferRelativeResize="0"/>
          <p:nvPr/>
        </p:nvPicPr>
        <p:blipFill rotWithShape="1">
          <a:blip r:embed="rId4">
            <a:alphaModFix/>
          </a:blip>
          <a:srcRect b="0" l="0" r="0" t="0"/>
          <a:stretch/>
        </p:blipFill>
        <p:spPr>
          <a:xfrm>
            <a:off x="613521" y="2814449"/>
            <a:ext cx="512397" cy="524795"/>
          </a:xfrm>
          <a:prstGeom prst="rect">
            <a:avLst/>
          </a:prstGeom>
          <a:noFill/>
          <a:ln>
            <a:noFill/>
          </a:ln>
        </p:spPr>
      </p:pic>
      <p:pic>
        <p:nvPicPr>
          <p:cNvPr id="126" name="Google Shape;126;p4"/>
          <p:cNvPicPr preferRelativeResize="0"/>
          <p:nvPr/>
        </p:nvPicPr>
        <p:blipFill rotWithShape="1">
          <a:blip r:embed="rId5">
            <a:alphaModFix/>
          </a:blip>
          <a:srcRect b="0" l="0" r="0" t="0"/>
          <a:stretch/>
        </p:blipFill>
        <p:spPr>
          <a:xfrm>
            <a:off x="1206232" y="2162484"/>
            <a:ext cx="512397" cy="512397"/>
          </a:xfrm>
          <a:prstGeom prst="rect">
            <a:avLst/>
          </a:prstGeom>
          <a:noFill/>
          <a:ln>
            <a:noFill/>
          </a:ln>
        </p:spPr>
      </p:pic>
      <p:pic>
        <p:nvPicPr>
          <p:cNvPr id="127" name="Google Shape;127;p4"/>
          <p:cNvPicPr preferRelativeResize="0"/>
          <p:nvPr/>
        </p:nvPicPr>
        <p:blipFill rotWithShape="1">
          <a:blip r:embed="rId6">
            <a:alphaModFix/>
          </a:blip>
          <a:srcRect b="0" l="0" r="0" t="0"/>
          <a:stretch/>
        </p:blipFill>
        <p:spPr>
          <a:xfrm>
            <a:off x="623146" y="2161190"/>
            <a:ext cx="512397" cy="512397"/>
          </a:xfrm>
          <a:prstGeom prst="rect">
            <a:avLst/>
          </a:prstGeom>
          <a:noFill/>
          <a:ln>
            <a:noFill/>
          </a:ln>
        </p:spPr>
      </p:pic>
      <p:sp>
        <p:nvSpPr>
          <p:cNvPr id="128" name="Google Shape;128;p4"/>
          <p:cNvSpPr/>
          <p:nvPr/>
        </p:nvSpPr>
        <p:spPr>
          <a:xfrm>
            <a:off x="1798637" y="2813280"/>
            <a:ext cx="589942" cy="507437"/>
          </a:xfrm>
          <a:prstGeom prst="rect">
            <a:avLst/>
          </a:prstGeom>
          <a:solidFill>
            <a:schemeClr val="accent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Calibri"/>
              <a:buNone/>
            </a:pPr>
            <a:r>
              <a:rPr b="0" i="0" lang="pl-PL" sz="900" u="none" cap="none" strike="noStrike">
                <a:solidFill>
                  <a:schemeClr val="dk1"/>
                </a:solidFill>
                <a:latin typeface="Calibri"/>
                <a:ea typeface="Calibri"/>
                <a:cs typeface="Calibri"/>
                <a:sym typeface="Calibri"/>
              </a:rPr>
              <a:t>WM/NWM [%]</a:t>
            </a:r>
            <a:endParaRPr/>
          </a:p>
        </p:txBody>
      </p:sp>
      <p:sp>
        <p:nvSpPr>
          <p:cNvPr id="129" name="Google Shape;129;p4"/>
          <p:cNvSpPr/>
          <p:nvPr/>
        </p:nvSpPr>
        <p:spPr>
          <a:xfrm>
            <a:off x="1801431" y="2179748"/>
            <a:ext cx="512397" cy="507437"/>
          </a:xfrm>
          <a:prstGeom prst="rect">
            <a:avLst/>
          </a:prstGeom>
          <a:solidFill>
            <a:schemeClr val="accent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Calibri"/>
              <a:buNone/>
            </a:pPr>
            <a:r>
              <a:rPr b="0" i="0" lang="pl-PL" sz="900" u="none" cap="none" strike="noStrike">
                <a:solidFill>
                  <a:schemeClr val="dk1"/>
                </a:solidFill>
                <a:latin typeface="Calibri"/>
                <a:ea typeface="Calibri"/>
                <a:cs typeface="Calibri"/>
                <a:sym typeface="Calibri"/>
              </a:rPr>
              <a:t>Share of Spend</a:t>
            </a:r>
            <a:endParaRPr b="0" i="0" sz="900" u="none" cap="none" strike="noStrike">
              <a:solidFill>
                <a:schemeClr val="dk1"/>
              </a:solidFill>
              <a:latin typeface="Calibri"/>
              <a:ea typeface="Calibri"/>
              <a:cs typeface="Calibri"/>
              <a:sym typeface="Calibri"/>
            </a:endParaRPr>
          </a:p>
        </p:txBody>
      </p:sp>
      <p:sp>
        <p:nvSpPr>
          <p:cNvPr id="130" name="Google Shape;130;p4"/>
          <p:cNvSpPr/>
          <p:nvPr/>
        </p:nvSpPr>
        <p:spPr>
          <a:xfrm>
            <a:off x="2814027" y="2198774"/>
            <a:ext cx="674089" cy="602243"/>
          </a:xfrm>
          <a:prstGeom prst="rect">
            <a:avLst/>
          </a:prstGeom>
          <a:solidFill>
            <a:schemeClr val="accent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1" i="0" lang="pl-PL" sz="1200" u="none" cap="none" strike="noStrike">
                <a:solidFill>
                  <a:srgbClr val="FFFFFF"/>
                </a:solidFill>
                <a:latin typeface="Calibri"/>
                <a:ea typeface="Calibri"/>
                <a:cs typeface="Calibri"/>
                <a:sym typeface="Calibri"/>
              </a:rPr>
              <a:t>Awareness/ Ad Recall</a:t>
            </a:r>
            <a:endParaRPr b="1" i="0" sz="1200" u="none" cap="none" strike="noStrike">
              <a:solidFill>
                <a:srgbClr val="FFFFFF"/>
              </a:solidFill>
              <a:latin typeface="Calibri"/>
              <a:ea typeface="Calibri"/>
              <a:cs typeface="Calibri"/>
              <a:sym typeface="Calibri"/>
            </a:endParaRPr>
          </a:p>
        </p:txBody>
      </p:sp>
      <p:sp>
        <p:nvSpPr>
          <p:cNvPr id="131" name="Google Shape;131;p4"/>
          <p:cNvSpPr/>
          <p:nvPr/>
        </p:nvSpPr>
        <p:spPr>
          <a:xfrm>
            <a:off x="3736995" y="2132858"/>
            <a:ext cx="674089" cy="677485"/>
          </a:xfrm>
          <a:prstGeom prst="rect">
            <a:avLst/>
          </a:prstGeom>
          <a:solidFill>
            <a:schemeClr val="accent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Liking</a:t>
            </a:r>
            <a:endParaRPr b="1" i="0" sz="1600" u="none" cap="none" strike="noStrike">
              <a:solidFill>
                <a:srgbClr val="FFFFFF"/>
              </a:solidFill>
              <a:latin typeface="Calibri"/>
              <a:ea typeface="Calibri"/>
              <a:cs typeface="Calibri"/>
              <a:sym typeface="Calibri"/>
            </a:endParaRPr>
          </a:p>
        </p:txBody>
      </p:sp>
      <p:sp>
        <p:nvSpPr>
          <p:cNvPr id="132" name="Google Shape;132;p4"/>
          <p:cNvSpPr/>
          <p:nvPr/>
        </p:nvSpPr>
        <p:spPr>
          <a:xfrm>
            <a:off x="4564171" y="2137072"/>
            <a:ext cx="674089" cy="677485"/>
          </a:xfrm>
          <a:prstGeom prst="rect">
            <a:avLst/>
          </a:prstGeom>
          <a:solidFill>
            <a:schemeClr val="accent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Branding</a:t>
            </a:r>
            <a:endParaRPr b="1" i="0" sz="1600" u="none" cap="none" strike="noStrike">
              <a:solidFill>
                <a:srgbClr val="FFFFFF"/>
              </a:solidFill>
              <a:latin typeface="Calibri"/>
              <a:ea typeface="Calibri"/>
              <a:cs typeface="Calibri"/>
              <a:sym typeface="Calibri"/>
            </a:endParaRPr>
          </a:p>
        </p:txBody>
      </p:sp>
      <p:sp>
        <p:nvSpPr>
          <p:cNvPr id="133" name="Google Shape;133;p4"/>
          <p:cNvSpPr/>
          <p:nvPr/>
        </p:nvSpPr>
        <p:spPr>
          <a:xfrm>
            <a:off x="2814027" y="2910734"/>
            <a:ext cx="674090" cy="624577"/>
          </a:xfrm>
          <a:prstGeom prst="rect">
            <a:avLst/>
          </a:prstGeom>
          <a:solidFill>
            <a:schemeClr val="accent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1" i="0" lang="pl-PL" sz="1200" u="none" cap="none" strike="noStrike">
                <a:solidFill>
                  <a:srgbClr val="FFFFFF"/>
                </a:solidFill>
                <a:latin typeface="Calibri"/>
                <a:ea typeface="Calibri"/>
                <a:cs typeface="Calibri"/>
                <a:sym typeface="Calibri"/>
              </a:rPr>
              <a:t>Distinctiveness</a:t>
            </a:r>
            <a:endParaRPr b="1" i="0" sz="1600" u="none" cap="none" strike="noStrike">
              <a:solidFill>
                <a:srgbClr val="FFFFFF"/>
              </a:solidFill>
              <a:latin typeface="Calibri"/>
              <a:ea typeface="Calibri"/>
              <a:cs typeface="Calibri"/>
              <a:sym typeface="Calibri"/>
            </a:endParaRPr>
          </a:p>
        </p:txBody>
      </p:sp>
      <p:sp>
        <p:nvSpPr>
          <p:cNvPr id="134" name="Google Shape;134;p4"/>
          <p:cNvSpPr/>
          <p:nvPr/>
        </p:nvSpPr>
        <p:spPr>
          <a:xfrm>
            <a:off x="3684481" y="2922917"/>
            <a:ext cx="618193" cy="573988"/>
          </a:xfrm>
          <a:prstGeom prst="rect">
            <a:avLst/>
          </a:prstGeom>
          <a:solidFill>
            <a:schemeClr val="accent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1" i="0" lang="pl-PL" sz="1200" u="none" cap="none" strike="noStrike">
                <a:solidFill>
                  <a:srgbClr val="FFFFFF"/>
                </a:solidFill>
                <a:latin typeface="Calibri"/>
                <a:ea typeface="Calibri"/>
                <a:cs typeface="Calibri"/>
                <a:sym typeface="Calibri"/>
              </a:rPr>
              <a:t>Continuity [WoA]</a:t>
            </a:r>
            <a:endParaRPr/>
          </a:p>
        </p:txBody>
      </p:sp>
      <p:sp>
        <p:nvSpPr>
          <p:cNvPr id="135" name="Google Shape;135;p4"/>
          <p:cNvSpPr/>
          <p:nvPr/>
        </p:nvSpPr>
        <p:spPr>
          <a:xfrm>
            <a:off x="1000886" y="4154087"/>
            <a:ext cx="717743" cy="677741"/>
          </a:xfrm>
          <a:prstGeom prst="rect">
            <a:avLst/>
          </a:prstGeom>
          <a:solidFill>
            <a:srgbClr val="92D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Calibri"/>
              <a:buNone/>
            </a:pPr>
            <a:r>
              <a:rPr b="1" i="0" lang="pl-PL" sz="1050" u="none" cap="none" strike="noStrike">
                <a:solidFill>
                  <a:srgbClr val="FFFFFF"/>
                </a:solidFill>
                <a:latin typeface="Calibri"/>
                <a:ea typeface="Calibri"/>
                <a:cs typeface="Calibri"/>
                <a:sym typeface="Calibri"/>
              </a:rPr>
              <a:t>E-commerce/ Conversion</a:t>
            </a:r>
            <a:endParaRPr/>
          </a:p>
        </p:txBody>
      </p:sp>
      <p:sp>
        <p:nvSpPr>
          <p:cNvPr id="136" name="Google Shape;136;p4"/>
          <p:cNvSpPr/>
          <p:nvPr/>
        </p:nvSpPr>
        <p:spPr>
          <a:xfrm>
            <a:off x="1932467" y="4155534"/>
            <a:ext cx="717743" cy="692327"/>
          </a:xfrm>
          <a:prstGeom prst="rect">
            <a:avLst/>
          </a:prstGeom>
          <a:solidFill>
            <a:srgbClr val="92D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1" i="0" lang="pl-PL" sz="1200" u="none" cap="none" strike="noStrike">
                <a:solidFill>
                  <a:srgbClr val="FFFFFF"/>
                </a:solidFill>
                <a:latin typeface="Calibri"/>
                <a:ea typeface="Calibri"/>
                <a:cs typeface="Calibri"/>
                <a:sym typeface="Calibri"/>
              </a:rPr>
              <a:t>Share of search</a:t>
            </a:r>
            <a:endParaRPr b="1" i="0" sz="1200" u="none" cap="none" strike="noStrike">
              <a:solidFill>
                <a:srgbClr val="FFFFFF"/>
              </a:solidFill>
              <a:latin typeface="Calibri"/>
              <a:ea typeface="Calibri"/>
              <a:cs typeface="Calibri"/>
              <a:sym typeface="Calibri"/>
            </a:endParaRPr>
          </a:p>
        </p:txBody>
      </p:sp>
      <p:sp>
        <p:nvSpPr>
          <p:cNvPr id="137" name="Google Shape;137;p4"/>
          <p:cNvSpPr/>
          <p:nvPr/>
        </p:nvSpPr>
        <p:spPr>
          <a:xfrm>
            <a:off x="2803550" y="4175857"/>
            <a:ext cx="824470" cy="692327"/>
          </a:xfrm>
          <a:prstGeom prst="rect">
            <a:avLst/>
          </a:prstGeom>
          <a:solidFill>
            <a:srgbClr val="92D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1" i="0" lang="pl-PL" sz="1200" u="none" cap="none" strike="noStrike">
                <a:solidFill>
                  <a:srgbClr val="FFFFFF"/>
                </a:solidFill>
                <a:latin typeface="Calibri"/>
                <a:ea typeface="Calibri"/>
                <a:cs typeface="Calibri"/>
                <a:sym typeface="Calibri"/>
              </a:rPr>
              <a:t>Engagement/[Content Interest]</a:t>
            </a:r>
            <a:endParaRPr/>
          </a:p>
        </p:txBody>
      </p:sp>
      <p:sp>
        <p:nvSpPr>
          <p:cNvPr id="138" name="Google Shape;138;p4"/>
          <p:cNvSpPr/>
          <p:nvPr/>
        </p:nvSpPr>
        <p:spPr>
          <a:xfrm>
            <a:off x="3723917" y="4166453"/>
            <a:ext cx="840254" cy="701731"/>
          </a:xfrm>
          <a:prstGeom prst="rect">
            <a:avLst/>
          </a:prstGeom>
          <a:solidFill>
            <a:srgbClr val="92D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Calibri"/>
              <a:buNone/>
            </a:pPr>
            <a:r>
              <a:rPr b="1" i="0" lang="pl-PL" sz="1050" u="none" cap="none" strike="noStrike">
                <a:solidFill>
                  <a:srgbClr val="FFFFFF"/>
                </a:solidFill>
                <a:latin typeface="Calibri"/>
                <a:ea typeface="Calibri"/>
                <a:cs typeface="Calibri"/>
                <a:sym typeface="Calibri"/>
              </a:rPr>
              <a:t>Ad Verification</a:t>
            </a:r>
            <a:endParaRPr b="1" i="0" sz="1050" u="none" cap="none" strike="noStrike">
              <a:solidFill>
                <a:srgbClr val="FFFFFF"/>
              </a:solidFill>
              <a:latin typeface="Calibri"/>
              <a:ea typeface="Calibri"/>
              <a:cs typeface="Calibri"/>
              <a:sym typeface="Calibri"/>
            </a:endParaRPr>
          </a:p>
        </p:txBody>
      </p:sp>
      <p:sp>
        <p:nvSpPr>
          <p:cNvPr id="139" name="Google Shape;139;p4"/>
          <p:cNvSpPr/>
          <p:nvPr/>
        </p:nvSpPr>
        <p:spPr>
          <a:xfrm>
            <a:off x="684949" y="5562466"/>
            <a:ext cx="583746" cy="587851"/>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Arial"/>
              <a:buNone/>
            </a:pPr>
            <a:r>
              <a:rPr b="0" i="0" lang="pl-PL" sz="1000" u="none" cap="none" strike="noStrike">
                <a:solidFill>
                  <a:srgbClr val="FFFFFF"/>
                </a:solidFill>
                <a:latin typeface="Arial"/>
                <a:ea typeface="Arial"/>
                <a:cs typeface="Arial"/>
                <a:sym typeface="Arial"/>
              </a:rPr>
              <a:t>Numeric distribution</a:t>
            </a:r>
            <a:endParaRPr b="0" i="0" sz="1000" u="none" cap="none" strike="noStrike">
              <a:solidFill>
                <a:srgbClr val="FFFFFF"/>
              </a:solidFill>
              <a:latin typeface="Arial"/>
              <a:ea typeface="Arial"/>
              <a:cs typeface="Arial"/>
              <a:sym typeface="Arial"/>
            </a:endParaRPr>
          </a:p>
        </p:txBody>
      </p:sp>
      <p:sp>
        <p:nvSpPr>
          <p:cNvPr id="140" name="Google Shape;140;p4"/>
          <p:cNvSpPr/>
          <p:nvPr/>
        </p:nvSpPr>
        <p:spPr>
          <a:xfrm>
            <a:off x="1342804" y="5570408"/>
            <a:ext cx="620107" cy="587851"/>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Arial"/>
              <a:buNone/>
            </a:pPr>
            <a:r>
              <a:rPr b="0" i="0" lang="pl-PL" sz="1000" u="none" cap="none" strike="noStrike">
                <a:solidFill>
                  <a:srgbClr val="FFFFFF"/>
                </a:solidFill>
                <a:latin typeface="Arial"/>
                <a:ea typeface="Arial"/>
                <a:cs typeface="Arial"/>
                <a:sym typeface="Arial"/>
              </a:rPr>
              <a:t>Weighted distribution</a:t>
            </a:r>
            <a:endParaRPr b="0" i="0" sz="1000" u="none" cap="none" strike="noStrike">
              <a:solidFill>
                <a:srgbClr val="FFFFFF"/>
              </a:solidFill>
              <a:latin typeface="Arial"/>
              <a:ea typeface="Arial"/>
              <a:cs typeface="Arial"/>
              <a:sym typeface="Arial"/>
            </a:endParaRPr>
          </a:p>
        </p:txBody>
      </p:sp>
      <p:sp>
        <p:nvSpPr>
          <p:cNvPr id="141" name="Google Shape;141;p4"/>
          <p:cNvSpPr/>
          <p:nvPr/>
        </p:nvSpPr>
        <p:spPr>
          <a:xfrm>
            <a:off x="2032388" y="5584444"/>
            <a:ext cx="620107" cy="587851"/>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Arial"/>
              <a:buNone/>
            </a:pPr>
            <a:r>
              <a:rPr b="0" i="0" lang="pl-PL" sz="1000" u="none" cap="none" strike="noStrike">
                <a:solidFill>
                  <a:srgbClr val="FFFFFF"/>
                </a:solidFill>
                <a:latin typeface="Arial"/>
                <a:ea typeface="Arial"/>
                <a:cs typeface="Arial"/>
                <a:sym typeface="Arial"/>
              </a:rPr>
              <a:t> Share of shelf</a:t>
            </a:r>
            <a:endParaRPr b="0" i="0" sz="1000" u="none" cap="none" strike="noStrike">
              <a:solidFill>
                <a:srgbClr val="FFFFFF"/>
              </a:solidFill>
              <a:latin typeface="Arial"/>
              <a:ea typeface="Arial"/>
              <a:cs typeface="Arial"/>
              <a:sym typeface="Arial"/>
            </a:endParaRPr>
          </a:p>
        </p:txBody>
      </p:sp>
      <p:sp>
        <p:nvSpPr>
          <p:cNvPr id="142" name="Google Shape;142;p4"/>
          <p:cNvSpPr/>
          <p:nvPr/>
        </p:nvSpPr>
        <p:spPr>
          <a:xfrm>
            <a:off x="2732422" y="5584444"/>
            <a:ext cx="620107" cy="587851"/>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Arial"/>
              <a:buNone/>
            </a:pPr>
            <a:r>
              <a:rPr b="0" i="0" lang="pl-PL" sz="1000" u="none" cap="none" strike="noStrike">
                <a:solidFill>
                  <a:srgbClr val="FFFFFF"/>
                </a:solidFill>
                <a:latin typeface="Arial"/>
                <a:ea typeface="Arial"/>
                <a:cs typeface="Arial"/>
                <a:sym typeface="Arial"/>
              </a:rPr>
              <a:t>Visibility in PoS</a:t>
            </a:r>
            <a:endParaRPr b="0" i="0" sz="1000" u="none" cap="none" strike="noStrike">
              <a:solidFill>
                <a:srgbClr val="FFFFFF"/>
              </a:solidFill>
              <a:latin typeface="Arial"/>
              <a:ea typeface="Arial"/>
              <a:cs typeface="Arial"/>
              <a:sym typeface="Arial"/>
            </a:endParaRPr>
          </a:p>
        </p:txBody>
      </p:sp>
      <p:sp>
        <p:nvSpPr>
          <p:cNvPr id="143" name="Google Shape;143;p4"/>
          <p:cNvSpPr/>
          <p:nvPr/>
        </p:nvSpPr>
        <p:spPr>
          <a:xfrm>
            <a:off x="3424618" y="5590624"/>
            <a:ext cx="620107" cy="578356"/>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Arial"/>
              <a:buNone/>
            </a:pPr>
            <a:r>
              <a:rPr b="0" i="0" lang="pl-PL" sz="1000" u="none" cap="none" strike="noStrike">
                <a:solidFill>
                  <a:srgbClr val="FFFFFF"/>
                </a:solidFill>
                <a:latin typeface="Arial"/>
                <a:ea typeface="Arial"/>
                <a:cs typeface="Arial"/>
                <a:sym typeface="Arial"/>
              </a:rPr>
              <a:t>Traffic/ Own PoS</a:t>
            </a:r>
            <a:endParaRPr b="0" i="0" sz="1000" u="none" cap="none" strike="noStrike">
              <a:solidFill>
                <a:srgbClr val="FFFFFF"/>
              </a:solidFill>
              <a:latin typeface="Arial"/>
              <a:ea typeface="Arial"/>
              <a:cs typeface="Arial"/>
              <a:sym typeface="Arial"/>
            </a:endParaRPr>
          </a:p>
        </p:txBody>
      </p:sp>
      <p:sp>
        <p:nvSpPr>
          <p:cNvPr id="144" name="Google Shape;144;p4"/>
          <p:cNvSpPr/>
          <p:nvPr/>
        </p:nvSpPr>
        <p:spPr>
          <a:xfrm>
            <a:off x="4606923" y="5589017"/>
            <a:ext cx="620107" cy="578356"/>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Arial"/>
              <a:buNone/>
            </a:pPr>
            <a:r>
              <a:rPr b="0" i="0" lang="pl-PL" sz="1000" u="none" cap="none" strike="noStrike">
                <a:solidFill>
                  <a:srgbClr val="FFFFFF"/>
                </a:solidFill>
                <a:latin typeface="Arial"/>
                <a:ea typeface="Arial"/>
                <a:cs typeface="Arial"/>
                <a:sym typeface="Arial"/>
              </a:rPr>
              <a:t>Price Index</a:t>
            </a:r>
            <a:endParaRPr/>
          </a:p>
        </p:txBody>
      </p:sp>
      <p:sp>
        <p:nvSpPr>
          <p:cNvPr id="145" name="Google Shape;145;p4"/>
          <p:cNvSpPr/>
          <p:nvPr/>
        </p:nvSpPr>
        <p:spPr>
          <a:xfrm>
            <a:off x="6521023" y="3145521"/>
            <a:ext cx="875963" cy="779099"/>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Awareness/ Salience</a:t>
            </a:r>
            <a:endParaRPr b="1" i="0" sz="1400" u="none" cap="none" strike="noStrike">
              <a:solidFill>
                <a:srgbClr val="FFFFFF"/>
              </a:solidFill>
              <a:latin typeface="Calibri"/>
              <a:ea typeface="Calibri"/>
              <a:cs typeface="Calibri"/>
              <a:sym typeface="Calibri"/>
            </a:endParaRPr>
          </a:p>
        </p:txBody>
      </p:sp>
      <p:sp>
        <p:nvSpPr>
          <p:cNvPr id="146" name="Google Shape;146;p4"/>
          <p:cNvSpPr/>
          <p:nvPr/>
        </p:nvSpPr>
        <p:spPr>
          <a:xfrm>
            <a:off x="6485172" y="2216918"/>
            <a:ext cx="878048" cy="806450"/>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Penetration</a:t>
            </a:r>
            <a:endParaRPr b="1" i="0" sz="1600" u="none" cap="none" strike="noStrike">
              <a:solidFill>
                <a:srgbClr val="FFFFFF"/>
              </a:solidFill>
              <a:latin typeface="Calibri"/>
              <a:ea typeface="Calibri"/>
              <a:cs typeface="Calibri"/>
              <a:sym typeface="Calibri"/>
            </a:endParaRPr>
          </a:p>
        </p:txBody>
      </p:sp>
      <p:sp>
        <p:nvSpPr>
          <p:cNvPr id="147" name="Google Shape;147;p4"/>
          <p:cNvSpPr/>
          <p:nvPr/>
        </p:nvSpPr>
        <p:spPr>
          <a:xfrm>
            <a:off x="7424727" y="2229474"/>
            <a:ext cx="849841" cy="806450"/>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Brand Liking</a:t>
            </a:r>
            <a:endParaRPr b="1" i="0" sz="1600" u="none" cap="none" strike="noStrike">
              <a:solidFill>
                <a:srgbClr val="FFFFFF"/>
              </a:solidFill>
              <a:latin typeface="Calibri"/>
              <a:ea typeface="Calibri"/>
              <a:cs typeface="Calibri"/>
              <a:sym typeface="Calibri"/>
            </a:endParaRPr>
          </a:p>
        </p:txBody>
      </p:sp>
      <p:sp>
        <p:nvSpPr>
          <p:cNvPr id="148" name="Google Shape;148;p4"/>
          <p:cNvSpPr/>
          <p:nvPr/>
        </p:nvSpPr>
        <p:spPr>
          <a:xfrm>
            <a:off x="8328047" y="2187023"/>
            <a:ext cx="751296" cy="806450"/>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Meaningful/ Relevance</a:t>
            </a:r>
            <a:endParaRPr b="1" i="0" sz="1100" u="none" cap="none" strike="noStrike">
              <a:solidFill>
                <a:srgbClr val="FFFFFF"/>
              </a:solidFill>
              <a:latin typeface="Calibri"/>
              <a:ea typeface="Calibri"/>
              <a:cs typeface="Calibri"/>
              <a:sym typeface="Calibri"/>
            </a:endParaRPr>
          </a:p>
        </p:txBody>
      </p:sp>
      <p:sp>
        <p:nvSpPr>
          <p:cNvPr id="149" name="Google Shape;149;p4"/>
          <p:cNvSpPr/>
          <p:nvPr/>
        </p:nvSpPr>
        <p:spPr>
          <a:xfrm>
            <a:off x="7487669" y="3136409"/>
            <a:ext cx="875963" cy="779099"/>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Preferece</a:t>
            </a:r>
            <a:endParaRPr b="1" i="0" sz="1400" u="none" cap="none" strike="noStrike">
              <a:solidFill>
                <a:srgbClr val="FFFFFF"/>
              </a:solidFill>
              <a:latin typeface="Calibri"/>
              <a:ea typeface="Calibri"/>
              <a:cs typeface="Calibri"/>
              <a:sym typeface="Calibri"/>
            </a:endParaRPr>
          </a:p>
        </p:txBody>
      </p:sp>
      <p:sp>
        <p:nvSpPr>
          <p:cNvPr id="150" name="Google Shape;150;p4"/>
          <p:cNvSpPr/>
          <p:nvPr/>
        </p:nvSpPr>
        <p:spPr>
          <a:xfrm>
            <a:off x="6521023" y="4085820"/>
            <a:ext cx="751296" cy="806450"/>
          </a:xfrm>
          <a:prstGeom prst="rect">
            <a:avLst/>
          </a:prstGeom>
          <a:solidFill>
            <a:srgbClr val="BF00B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Sales Revenue</a:t>
            </a:r>
            <a:endParaRPr b="1" i="0" sz="1400" u="none" cap="none" strike="noStrike">
              <a:solidFill>
                <a:srgbClr val="FFFFFF"/>
              </a:solidFill>
              <a:latin typeface="Calibri"/>
              <a:ea typeface="Calibri"/>
              <a:cs typeface="Calibri"/>
              <a:sym typeface="Calibri"/>
            </a:endParaRPr>
          </a:p>
        </p:txBody>
      </p:sp>
      <p:sp>
        <p:nvSpPr>
          <p:cNvPr id="151" name="Google Shape;151;p4"/>
          <p:cNvSpPr/>
          <p:nvPr/>
        </p:nvSpPr>
        <p:spPr>
          <a:xfrm>
            <a:off x="7329333" y="4068936"/>
            <a:ext cx="855289" cy="806450"/>
          </a:xfrm>
          <a:prstGeom prst="rect">
            <a:avLst/>
          </a:prstGeom>
          <a:solidFill>
            <a:srgbClr val="BF00B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Market Share - Value</a:t>
            </a:r>
            <a:endParaRPr/>
          </a:p>
        </p:txBody>
      </p:sp>
      <p:sp>
        <p:nvSpPr>
          <p:cNvPr id="152" name="Google Shape;152;p4"/>
          <p:cNvSpPr/>
          <p:nvPr/>
        </p:nvSpPr>
        <p:spPr>
          <a:xfrm>
            <a:off x="8234530" y="4046650"/>
            <a:ext cx="751296" cy="806450"/>
          </a:xfrm>
          <a:prstGeom prst="rect">
            <a:avLst/>
          </a:prstGeom>
          <a:solidFill>
            <a:srgbClr val="BF00B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Profit</a:t>
            </a:r>
            <a:endParaRPr/>
          </a:p>
        </p:txBody>
      </p:sp>
      <p:sp>
        <p:nvSpPr>
          <p:cNvPr id="153" name="Google Shape;153;p4"/>
          <p:cNvSpPr/>
          <p:nvPr/>
        </p:nvSpPr>
        <p:spPr>
          <a:xfrm>
            <a:off x="6521023" y="4964715"/>
            <a:ext cx="751296" cy="806450"/>
          </a:xfrm>
          <a:prstGeom prst="rect">
            <a:avLst/>
          </a:prstGeom>
          <a:solidFill>
            <a:srgbClr val="BF00B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ROAS</a:t>
            </a:r>
            <a:endParaRPr/>
          </a:p>
        </p:txBody>
      </p:sp>
      <p:sp>
        <p:nvSpPr>
          <p:cNvPr id="154" name="Google Shape;154;p4"/>
          <p:cNvSpPr/>
          <p:nvPr/>
        </p:nvSpPr>
        <p:spPr>
          <a:xfrm>
            <a:off x="7378814" y="4925525"/>
            <a:ext cx="805807" cy="806450"/>
          </a:xfrm>
          <a:prstGeom prst="rect">
            <a:avLst/>
          </a:prstGeom>
          <a:solidFill>
            <a:srgbClr val="BF00B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Net Contribution [ROCE]</a:t>
            </a:r>
            <a:endParaRPr/>
          </a:p>
        </p:txBody>
      </p:sp>
      <p:sp>
        <p:nvSpPr>
          <p:cNvPr id="155" name="Google Shape;155;p4"/>
          <p:cNvSpPr/>
          <p:nvPr/>
        </p:nvSpPr>
        <p:spPr>
          <a:xfrm>
            <a:off x="8267432" y="4950429"/>
            <a:ext cx="751296" cy="806450"/>
          </a:xfrm>
          <a:prstGeom prst="rect">
            <a:avLst/>
          </a:prstGeom>
          <a:solidFill>
            <a:srgbClr val="BF00B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Calibri"/>
              <a:buNone/>
            </a:pPr>
            <a:r>
              <a:rPr b="1" i="0" lang="pl-PL" sz="1050" u="none" cap="none" strike="noStrike">
                <a:solidFill>
                  <a:srgbClr val="FFFFFF"/>
                </a:solidFill>
                <a:latin typeface="Calibri"/>
                <a:ea typeface="Calibri"/>
                <a:cs typeface="Calibri"/>
                <a:sym typeface="Calibri"/>
              </a:rPr>
              <a:t>Price development/ Elasticity</a:t>
            </a:r>
            <a:endParaRPr b="1" i="0" sz="1050" u="none" cap="none" strike="noStrike">
              <a:solidFill>
                <a:srgbClr val="FFFFFF"/>
              </a:solidFill>
              <a:latin typeface="Calibri"/>
              <a:ea typeface="Calibri"/>
              <a:cs typeface="Calibri"/>
              <a:sym typeface="Calibri"/>
            </a:endParaRPr>
          </a:p>
        </p:txBody>
      </p:sp>
      <p:sp>
        <p:nvSpPr>
          <p:cNvPr id="156" name="Google Shape;156;p4"/>
          <p:cNvSpPr/>
          <p:nvPr/>
        </p:nvSpPr>
        <p:spPr>
          <a:xfrm>
            <a:off x="9485843" y="2206304"/>
            <a:ext cx="686119" cy="806450"/>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Customer Satisfaction</a:t>
            </a:r>
            <a:endParaRPr b="1" i="0" sz="1100" u="none" cap="none" strike="noStrike">
              <a:solidFill>
                <a:srgbClr val="FFFFFF"/>
              </a:solidFill>
              <a:latin typeface="Calibri"/>
              <a:ea typeface="Calibri"/>
              <a:cs typeface="Calibri"/>
              <a:sym typeface="Calibri"/>
            </a:endParaRPr>
          </a:p>
        </p:txBody>
      </p:sp>
      <p:sp>
        <p:nvSpPr>
          <p:cNvPr id="157" name="Google Shape;157;p4"/>
          <p:cNvSpPr/>
          <p:nvPr/>
        </p:nvSpPr>
        <p:spPr>
          <a:xfrm>
            <a:off x="10273175" y="2216918"/>
            <a:ext cx="686119" cy="806450"/>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Recomendation [NPS]</a:t>
            </a:r>
            <a:endParaRPr/>
          </a:p>
        </p:txBody>
      </p:sp>
      <p:sp>
        <p:nvSpPr>
          <p:cNvPr id="158" name="Google Shape;158;p4"/>
          <p:cNvSpPr/>
          <p:nvPr/>
        </p:nvSpPr>
        <p:spPr>
          <a:xfrm>
            <a:off x="11068009" y="2224671"/>
            <a:ext cx="686119" cy="806450"/>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Avg Customer Value</a:t>
            </a:r>
            <a:endParaRPr/>
          </a:p>
        </p:txBody>
      </p:sp>
      <p:sp>
        <p:nvSpPr>
          <p:cNvPr id="159" name="Google Shape;159;p4"/>
          <p:cNvSpPr/>
          <p:nvPr/>
        </p:nvSpPr>
        <p:spPr>
          <a:xfrm>
            <a:off x="9485843" y="3122733"/>
            <a:ext cx="686119" cy="806450"/>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CLV</a:t>
            </a:r>
            <a:endParaRPr/>
          </a:p>
        </p:txBody>
      </p:sp>
      <p:sp>
        <p:nvSpPr>
          <p:cNvPr id="160" name="Google Shape;160;p4"/>
          <p:cNvSpPr/>
          <p:nvPr/>
        </p:nvSpPr>
        <p:spPr>
          <a:xfrm>
            <a:off x="10292761" y="3130754"/>
            <a:ext cx="686119" cy="806450"/>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lang="pl-PL" sz="1100">
                <a:solidFill>
                  <a:srgbClr val="FFFFFF"/>
                </a:solidFill>
                <a:latin typeface="Calibri"/>
                <a:ea typeface="Calibri"/>
                <a:cs typeface="Calibri"/>
                <a:sym typeface="Calibri"/>
              </a:rPr>
              <a:t>Churn</a:t>
            </a:r>
            <a:endParaRPr b="1" i="0" sz="1100" u="none" cap="none" strike="noStrike">
              <a:solidFill>
                <a:srgbClr val="FFFFFF"/>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5"/>
          <p:cNvSpPr/>
          <p:nvPr/>
        </p:nvSpPr>
        <p:spPr>
          <a:xfrm>
            <a:off x="5156405" y="4816531"/>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Zaangażowanie</a:t>
            </a:r>
            <a:endParaRPr/>
          </a:p>
        </p:txBody>
      </p:sp>
      <p:sp>
        <p:nvSpPr>
          <p:cNvPr id="167" name="Google Shape;167;p5"/>
          <p:cNvSpPr/>
          <p:nvPr/>
        </p:nvSpPr>
        <p:spPr>
          <a:xfrm>
            <a:off x="5142878" y="5336781"/>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Czas z treścią na stronie</a:t>
            </a:r>
            <a:endParaRPr/>
          </a:p>
        </p:txBody>
      </p:sp>
      <p:sp>
        <p:nvSpPr>
          <p:cNvPr id="168" name="Google Shape;168;p5"/>
          <p:cNvSpPr/>
          <p:nvPr/>
        </p:nvSpPr>
        <p:spPr>
          <a:xfrm>
            <a:off x="5112155" y="3406787"/>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Wyświetlenia, Odsłony</a:t>
            </a:r>
            <a:endParaRPr/>
          </a:p>
        </p:txBody>
      </p:sp>
      <p:sp>
        <p:nvSpPr>
          <p:cNvPr id="169" name="Google Shape;169;p5"/>
          <p:cNvSpPr/>
          <p:nvPr/>
        </p:nvSpPr>
        <p:spPr>
          <a:xfrm>
            <a:off x="2621665" y="4338002"/>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VTR</a:t>
            </a:r>
            <a:endParaRPr/>
          </a:p>
        </p:txBody>
      </p:sp>
      <p:sp>
        <p:nvSpPr>
          <p:cNvPr id="170" name="Google Shape;170;p5"/>
          <p:cNvSpPr txBox="1"/>
          <p:nvPr>
            <p:ph idx="1" type="body"/>
          </p:nvPr>
        </p:nvSpPr>
        <p:spPr>
          <a:xfrm>
            <a:off x="-228600" y="272621"/>
            <a:ext cx="12649200" cy="2528593"/>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None/>
            </a:pPr>
            <a:r>
              <a:rPr b="1" lang="pl-PL" sz="3600"/>
              <a:t>Model efektywnego marketingu</a:t>
            </a:r>
            <a:br>
              <a:rPr lang="pl-PL" sz="3600"/>
            </a:br>
            <a:r>
              <a:rPr b="1" lang="pl-PL" sz="3200"/>
              <a:t>– mapa głównych* wskaźników obszarów</a:t>
            </a:r>
            <a:endParaRPr/>
          </a:p>
        </p:txBody>
      </p:sp>
      <p:sp>
        <p:nvSpPr>
          <p:cNvPr id="171" name="Google Shape;171;p5"/>
          <p:cNvSpPr/>
          <p:nvPr/>
        </p:nvSpPr>
        <p:spPr>
          <a:xfrm>
            <a:off x="596899" y="1315359"/>
            <a:ext cx="4860000" cy="994558"/>
          </a:xfrm>
          <a:prstGeom prst="rect">
            <a:avLst/>
          </a:prstGeom>
          <a:solidFill>
            <a:srgbClr val="289C2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Poppins"/>
              <a:buNone/>
            </a:pPr>
            <a:r>
              <a:rPr b="1" i="0" lang="pl-PL" sz="2200" u="none" cap="none" strike="noStrike">
                <a:solidFill>
                  <a:srgbClr val="FFFFFF"/>
                </a:solidFill>
                <a:latin typeface="Poppins"/>
                <a:ea typeface="Poppins"/>
                <a:cs typeface="Poppins"/>
                <a:sym typeface="Poppins"/>
              </a:rPr>
              <a:t>Budowanie dostępności </a:t>
            </a:r>
            <a:endParaRPr/>
          </a:p>
          <a:p>
            <a:pPr indent="0" lvl="0" marL="0" marR="0" rtl="0" algn="ctr">
              <a:lnSpc>
                <a:spcPct val="100000"/>
              </a:lnSpc>
              <a:spcBef>
                <a:spcPts val="0"/>
              </a:spcBef>
              <a:spcAft>
                <a:spcPts val="0"/>
              </a:spcAft>
              <a:buClr>
                <a:srgbClr val="FFFFFF"/>
              </a:buClr>
              <a:buSzPts val="1800"/>
              <a:buFont typeface="Poppins"/>
              <a:buNone/>
            </a:pPr>
            <a:r>
              <a:rPr b="0" i="0" lang="pl-PL" sz="1800" u="none" cap="none" strike="noStrike">
                <a:solidFill>
                  <a:srgbClr val="FFFFFF"/>
                </a:solidFill>
                <a:latin typeface="Poppins"/>
                <a:ea typeface="Poppins"/>
                <a:cs typeface="Poppins"/>
                <a:sym typeface="Poppins"/>
              </a:rPr>
              <a:t>mentalnej i fizycznej</a:t>
            </a:r>
            <a:endParaRPr/>
          </a:p>
        </p:txBody>
      </p:sp>
      <p:sp>
        <p:nvSpPr>
          <p:cNvPr id="172" name="Google Shape;172;p5"/>
          <p:cNvSpPr/>
          <p:nvPr/>
        </p:nvSpPr>
        <p:spPr>
          <a:xfrm>
            <a:off x="6426253" y="1315359"/>
            <a:ext cx="4860000" cy="994558"/>
          </a:xfrm>
          <a:prstGeom prst="rect">
            <a:avLst/>
          </a:prstGeom>
          <a:solidFill>
            <a:srgbClr val="2569A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Poppins"/>
              <a:buNone/>
            </a:pPr>
            <a:r>
              <a:rPr b="1" i="0" lang="pl-PL" sz="2200" u="none" cap="none" strike="noStrike">
                <a:solidFill>
                  <a:srgbClr val="FFFFFF"/>
                </a:solidFill>
                <a:latin typeface="Poppins"/>
                <a:ea typeface="Poppins"/>
                <a:cs typeface="Poppins"/>
                <a:sym typeface="Poppins"/>
              </a:rPr>
              <a:t>Efektywność </a:t>
            </a:r>
            <a:endParaRPr/>
          </a:p>
          <a:p>
            <a:pPr indent="0" lvl="0" marL="0" marR="0" rtl="0" algn="ctr">
              <a:lnSpc>
                <a:spcPct val="100000"/>
              </a:lnSpc>
              <a:spcBef>
                <a:spcPts val="0"/>
              </a:spcBef>
              <a:spcAft>
                <a:spcPts val="0"/>
              </a:spcAft>
              <a:buClr>
                <a:srgbClr val="FFFFFF"/>
              </a:buClr>
              <a:buSzPts val="1800"/>
              <a:buFont typeface="Poppins"/>
              <a:buNone/>
            </a:pPr>
            <a:r>
              <a:rPr b="0" i="0" lang="pl-PL" sz="1800" u="none" cap="none" strike="noStrike">
                <a:solidFill>
                  <a:srgbClr val="FFFFFF"/>
                </a:solidFill>
                <a:latin typeface="Poppins"/>
                <a:ea typeface="Poppins"/>
                <a:cs typeface="Poppins"/>
                <a:sym typeface="Poppins"/>
              </a:rPr>
              <a:t>Marki, handlowa i finansowa</a:t>
            </a:r>
            <a:endParaRPr/>
          </a:p>
        </p:txBody>
      </p:sp>
      <p:sp>
        <p:nvSpPr>
          <p:cNvPr id="173" name="Google Shape;173;p5"/>
          <p:cNvSpPr/>
          <p:nvPr/>
        </p:nvSpPr>
        <p:spPr>
          <a:xfrm rot="-5400000">
            <a:off x="5484285" y="1389465"/>
            <a:ext cx="914400" cy="914400"/>
          </a:xfrm>
          <a:prstGeom prst="mathMultiply">
            <a:avLst>
              <a:gd fmla="val 23520" name="adj1"/>
            </a:avLst>
          </a:prstGeom>
          <a:gradFill>
            <a:gsLst>
              <a:gs pos="0">
                <a:srgbClr val="289C28"/>
              </a:gs>
              <a:gs pos="58000">
                <a:srgbClr val="8BDAFF"/>
              </a:gs>
              <a:gs pos="83000">
                <a:srgbClr val="4E95D9"/>
              </a:gs>
              <a:gs pos="100000">
                <a:srgbClr val="2569AD"/>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Poppins"/>
              <a:buNone/>
            </a:pPr>
            <a:r>
              <a:t/>
            </a:r>
            <a:endParaRPr b="0" i="0" sz="1800" u="none" cap="none" strike="noStrike">
              <a:solidFill>
                <a:srgbClr val="FFFFFF"/>
              </a:solidFill>
              <a:latin typeface="Poppins"/>
              <a:ea typeface="Poppins"/>
              <a:cs typeface="Poppins"/>
              <a:sym typeface="Poppins"/>
            </a:endParaRPr>
          </a:p>
        </p:txBody>
      </p:sp>
      <p:sp>
        <p:nvSpPr>
          <p:cNvPr id="174" name="Google Shape;174;p5"/>
          <p:cNvSpPr/>
          <p:nvPr/>
        </p:nvSpPr>
        <p:spPr>
          <a:xfrm>
            <a:off x="2957049" y="2379527"/>
            <a:ext cx="2999251" cy="468778"/>
          </a:xfrm>
          <a:prstGeom prst="rect">
            <a:avLst/>
          </a:prstGeom>
          <a:noFill/>
          <a:ln cap="flat" cmpd="sng" w="12700">
            <a:solidFill>
              <a:srgbClr val="FDBD28"/>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3CC33"/>
              </a:buClr>
              <a:buSzPts val="1800"/>
              <a:buFont typeface="Poppins"/>
              <a:buNone/>
            </a:pPr>
            <a:r>
              <a:rPr b="1" i="0" lang="pl-PL" sz="1800" u="none" cap="none" strike="noStrike">
                <a:solidFill>
                  <a:srgbClr val="33CC33"/>
                </a:solidFill>
                <a:latin typeface="Poppins"/>
                <a:ea typeface="Poppins"/>
                <a:cs typeface="Poppins"/>
                <a:sym typeface="Poppins"/>
              </a:rPr>
              <a:t>Media </a:t>
            </a:r>
            <a:endParaRPr/>
          </a:p>
          <a:p>
            <a:pPr indent="0" lvl="0" marL="0" marR="0" rtl="0" algn="ctr">
              <a:lnSpc>
                <a:spcPct val="100000"/>
              </a:lnSpc>
              <a:spcBef>
                <a:spcPts val="0"/>
              </a:spcBef>
              <a:spcAft>
                <a:spcPts val="0"/>
              </a:spcAft>
              <a:buClr>
                <a:srgbClr val="33CC33"/>
              </a:buClr>
              <a:buSzPts val="1800"/>
              <a:buFont typeface="Poppins"/>
              <a:buNone/>
            </a:pPr>
            <a:r>
              <a:rPr b="1" i="0" lang="pl-PL" sz="1800" u="none" cap="none" strike="noStrike">
                <a:solidFill>
                  <a:srgbClr val="33CC33"/>
                </a:solidFill>
                <a:latin typeface="Poppins"/>
                <a:ea typeface="Poppins"/>
                <a:cs typeface="Poppins"/>
                <a:sym typeface="Poppins"/>
              </a:rPr>
              <a:t>&amp; Kampanie </a:t>
            </a:r>
            <a:endParaRPr/>
          </a:p>
        </p:txBody>
      </p:sp>
      <p:sp>
        <p:nvSpPr>
          <p:cNvPr id="175" name="Google Shape;175;p5"/>
          <p:cNvSpPr/>
          <p:nvPr/>
        </p:nvSpPr>
        <p:spPr>
          <a:xfrm>
            <a:off x="102235" y="2385073"/>
            <a:ext cx="3047365" cy="468778"/>
          </a:xfrm>
          <a:prstGeom prst="rect">
            <a:avLst/>
          </a:prstGeom>
          <a:noFill/>
          <a:ln cap="flat" cmpd="sng" w="12700">
            <a:solidFill>
              <a:srgbClr val="00B050"/>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8000"/>
              </a:buClr>
              <a:buSzPts val="1800"/>
              <a:buFont typeface="Poppins"/>
              <a:buNone/>
            </a:pPr>
            <a:r>
              <a:rPr b="1" i="0" lang="pl-PL" sz="1800" u="none" cap="none" strike="noStrike">
                <a:solidFill>
                  <a:srgbClr val="008000"/>
                </a:solidFill>
                <a:latin typeface="Poppins"/>
                <a:ea typeface="Poppins"/>
                <a:cs typeface="Poppins"/>
                <a:sym typeface="Poppins"/>
              </a:rPr>
              <a:t>Dystrybucja </a:t>
            </a:r>
            <a:br>
              <a:rPr b="1" i="0" lang="pl-PL" sz="1800" u="none" cap="none" strike="noStrike">
                <a:solidFill>
                  <a:srgbClr val="008000"/>
                </a:solidFill>
                <a:latin typeface="Poppins"/>
                <a:ea typeface="Poppins"/>
                <a:cs typeface="Poppins"/>
                <a:sym typeface="Poppins"/>
              </a:rPr>
            </a:br>
            <a:r>
              <a:rPr b="1" i="0" lang="pl-PL" sz="1800" u="none" cap="none" strike="noStrike">
                <a:solidFill>
                  <a:srgbClr val="008000"/>
                </a:solidFill>
                <a:latin typeface="Poppins"/>
                <a:ea typeface="Poppins"/>
                <a:cs typeface="Poppins"/>
                <a:sym typeface="Poppins"/>
              </a:rPr>
              <a:t>&amp; Cena</a:t>
            </a:r>
            <a:endParaRPr/>
          </a:p>
        </p:txBody>
      </p:sp>
      <p:sp>
        <p:nvSpPr>
          <p:cNvPr id="176" name="Google Shape;176;p5"/>
          <p:cNvSpPr/>
          <p:nvPr/>
        </p:nvSpPr>
        <p:spPr>
          <a:xfrm>
            <a:off x="5816600" y="2378201"/>
            <a:ext cx="3568699" cy="468778"/>
          </a:xfrm>
          <a:prstGeom prst="rect">
            <a:avLst/>
          </a:prstGeom>
          <a:noFill/>
          <a:ln cap="flat" cmpd="sng" w="12700">
            <a:solidFill>
              <a:srgbClr val="4E95D9"/>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l-PL" sz="1800" u="none" cap="none" strike="noStrike">
                <a:solidFill>
                  <a:srgbClr val="4892DC"/>
                </a:solidFill>
                <a:latin typeface="Poppins"/>
                <a:ea typeface="Poppins"/>
                <a:cs typeface="Poppins"/>
                <a:sym typeface="Poppins"/>
              </a:rPr>
              <a:t>Marka &amp;</a:t>
            </a:r>
            <a:r>
              <a:rPr b="1" lang="pl-PL" sz="1800">
                <a:solidFill>
                  <a:srgbClr val="4892DC"/>
                </a:solidFill>
                <a:latin typeface="Poppins"/>
                <a:ea typeface="Poppins"/>
                <a:cs typeface="Poppins"/>
                <a:sym typeface="Poppins"/>
              </a:rPr>
              <a:t> Biznes </a:t>
            </a:r>
            <a:endParaRPr b="1" i="0" sz="1800" u="none" cap="none" strike="noStrike">
              <a:solidFill>
                <a:srgbClr val="4892DC"/>
              </a:solidFill>
              <a:latin typeface="Poppins"/>
              <a:ea typeface="Poppins"/>
              <a:cs typeface="Poppins"/>
              <a:sym typeface="Poppins"/>
            </a:endParaRPr>
          </a:p>
        </p:txBody>
      </p:sp>
      <p:sp>
        <p:nvSpPr>
          <p:cNvPr id="177" name="Google Shape;177;p5"/>
          <p:cNvSpPr/>
          <p:nvPr/>
        </p:nvSpPr>
        <p:spPr>
          <a:xfrm>
            <a:off x="9192750" y="2378201"/>
            <a:ext cx="2865200" cy="468778"/>
          </a:xfrm>
          <a:prstGeom prst="rect">
            <a:avLst/>
          </a:prstGeom>
          <a:noFill/>
          <a:ln cap="flat" cmpd="sng" w="12700">
            <a:solidFill>
              <a:srgbClr val="1C4F8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l-PL" sz="1800" u="none" cap="none" strike="noStrike">
                <a:solidFill>
                  <a:srgbClr val="2362A1"/>
                </a:solidFill>
                <a:latin typeface="Poppins"/>
                <a:ea typeface="Poppins"/>
                <a:cs typeface="Poppins"/>
                <a:sym typeface="Poppins"/>
              </a:rPr>
              <a:t>Relacje</a:t>
            </a:r>
            <a:endParaRPr/>
          </a:p>
        </p:txBody>
      </p:sp>
      <p:sp>
        <p:nvSpPr>
          <p:cNvPr id="178" name="Google Shape;178;p5"/>
          <p:cNvSpPr/>
          <p:nvPr/>
        </p:nvSpPr>
        <p:spPr>
          <a:xfrm>
            <a:off x="125766" y="2956035"/>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Dystrybucja numeryczna </a:t>
            </a:r>
            <a:endParaRPr/>
          </a:p>
        </p:txBody>
      </p:sp>
      <p:sp>
        <p:nvSpPr>
          <p:cNvPr id="179" name="Google Shape;179;p5"/>
          <p:cNvSpPr/>
          <p:nvPr/>
        </p:nvSpPr>
        <p:spPr>
          <a:xfrm>
            <a:off x="1362688" y="2964269"/>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Dystrybucja ważona </a:t>
            </a:r>
            <a:endParaRPr/>
          </a:p>
        </p:txBody>
      </p:sp>
      <p:sp>
        <p:nvSpPr>
          <p:cNvPr id="180" name="Google Shape;180;p5"/>
          <p:cNvSpPr/>
          <p:nvPr/>
        </p:nvSpPr>
        <p:spPr>
          <a:xfrm>
            <a:off x="2639549" y="2951921"/>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Zasięg komunikacji</a:t>
            </a:r>
            <a:endParaRPr/>
          </a:p>
        </p:txBody>
      </p:sp>
      <p:sp>
        <p:nvSpPr>
          <p:cNvPr id="181" name="Google Shape;181;p5"/>
          <p:cNvSpPr/>
          <p:nvPr/>
        </p:nvSpPr>
        <p:spPr>
          <a:xfrm>
            <a:off x="2631068" y="3845420"/>
            <a:ext cx="1224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Widoczność </a:t>
            </a:r>
            <a:r>
              <a:rPr b="0" i="0" lang="pl-PL" sz="1000" u="none" cap="none" strike="noStrike">
                <a:solidFill>
                  <a:srgbClr val="FFFFFF"/>
                </a:solidFill>
                <a:latin typeface="Poppins"/>
                <a:ea typeface="Poppins"/>
                <a:cs typeface="Poppins"/>
                <a:sym typeface="Poppins"/>
              </a:rPr>
              <a:t>(viewability)</a:t>
            </a:r>
            <a:endParaRPr/>
          </a:p>
        </p:txBody>
      </p:sp>
      <p:sp>
        <p:nvSpPr>
          <p:cNvPr id="182" name="Google Shape;182;p5"/>
          <p:cNvSpPr/>
          <p:nvPr/>
        </p:nvSpPr>
        <p:spPr>
          <a:xfrm>
            <a:off x="3890410" y="2954256"/>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Share of Voice</a:t>
            </a:r>
            <a:endParaRPr/>
          </a:p>
        </p:txBody>
      </p:sp>
      <p:sp>
        <p:nvSpPr>
          <p:cNvPr id="183" name="Google Shape;183;p5"/>
          <p:cNvSpPr/>
          <p:nvPr/>
        </p:nvSpPr>
        <p:spPr>
          <a:xfrm>
            <a:off x="2630396" y="3395477"/>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Częstotliwość komunikacji</a:t>
            </a:r>
            <a:endParaRPr/>
          </a:p>
        </p:txBody>
      </p:sp>
      <p:sp>
        <p:nvSpPr>
          <p:cNvPr id="184" name="Google Shape;184;p5"/>
          <p:cNvSpPr/>
          <p:nvPr/>
        </p:nvSpPr>
        <p:spPr>
          <a:xfrm>
            <a:off x="5112155" y="2956035"/>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Share of Search</a:t>
            </a:r>
            <a:endParaRPr b="0" i="0" sz="1200" u="none" cap="none" strike="noStrike">
              <a:solidFill>
                <a:srgbClr val="FFFFFF"/>
              </a:solidFill>
              <a:latin typeface="Poppins"/>
              <a:ea typeface="Poppins"/>
              <a:cs typeface="Poppins"/>
              <a:sym typeface="Poppins"/>
            </a:endParaRPr>
          </a:p>
        </p:txBody>
      </p:sp>
      <p:sp>
        <p:nvSpPr>
          <p:cNvPr id="185" name="Google Shape;185;p5"/>
          <p:cNvSpPr/>
          <p:nvPr/>
        </p:nvSpPr>
        <p:spPr>
          <a:xfrm>
            <a:off x="122977" y="3383004"/>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Price index</a:t>
            </a:r>
            <a:endParaRPr/>
          </a:p>
        </p:txBody>
      </p:sp>
      <p:sp>
        <p:nvSpPr>
          <p:cNvPr id="186" name="Google Shape;186;p5"/>
          <p:cNvSpPr/>
          <p:nvPr/>
        </p:nvSpPr>
        <p:spPr>
          <a:xfrm>
            <a:off x="9742628" y="3404824"/>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Churn</a:t>
            </a:r>
            <a:endParaRPr b="0" i="0" sz="1200" u="none" cap="none" strike="noStrike">
              <a:solidFill>
                <a:srgbClr val="FFFFFF"/>
              </a:solidFill>
              <a:latin typeface="Poppins"/>
              <a:ea typeface="Poppins"/>
              <a:cs typeface="Poppins"/>
              <a:sym typeface="Poppins"/>
            </a:endParaRPr>
          </a:p>
        </p:txBody>
      </p:sp>
      <p:sp>
        <p:nvSpPr>
          <p:cNvPr id="187" name="Google Shape;187;p5"/>
          <p:cNvSpPr/>
          <p:nvPr/>
        </p:nvSpPr>
        <p:spPr>
          <a:xfrm>
            <a:off x="9846781" y="5987705"/>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CLV</a:t>
            </a:r>
            <a:endParaRPr/>
          </a:p>
        </p:txBody>
      </p:sp>
      <p:sp>
        <p:nvSpPr>
          <p:cNvPr id="188" name="Google Shape;188;p5"/>
          <p:cNvSpPr/>
          <p:nvPr/>
        </p:nvSpPr>
        <p:spPr>
          <a:xfrm>
            <a:off x="7266881" y="2951921"/>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Penetracja</a:t>
            </a:r>
            <a:endParaRPr/>
          </a:p>
        </p:txBody>
      </p:sp>
      <p:sp>
        <p:nvSpPr>
          <p:cNvPr id="189" name="Google Shape;189;p5"/>
          <p:cNvSpPr/>
          <p:nvPr/>
        </p:nvSpPr>
        <p:spPr>
          <a:xfrm>
            <a:off x="8503803" y="2963421"/>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Poppins"/>
              <a:buNone/>
            </a:pPr>
            <a:r>
              <a:rPr b="0" i="0" lang="pl-PL" sz="1100" u="none" cap="none" strike="noStrike">
                <a:solidFill>
                  <a:srgbClr val="FFFFFF"/>
                </a:solidFill>
                <a:latin typeface="Poppins"/>
                <a:ea typeface="Poppins"/>
                <a:cs typeface="Poppins"/>
                <a:sym typeface="Poppins"/>
              </a:rPr>
              <a:t>Udział </a:t>
            </a:r>
            <a:br>
              <a:rPr b="0" i="0" lang="pl-PL" sz="1100" u="none" cap="none" strike="noStrike">
                <a:solidFill>
                  <a:srgbClr val="FFFFFF"/>
                </a:solidFill>
                <a:latin typeface="Poppins"/>
                <a:ea typeface="Poppins"/>
                <a:cs typeface="Poppins"/>
                <a:sym typeface="Poppins"/>
              </a:rPr>
            </a:br>
            <a:r>
              <a:rPr b="0" i="0" lang="pl-PL" sz="1100" u="none" cap="none" strike="noStrike">
                <a:solidFill>
                  <a:srgbClr val="FFFFFF"/>
                </a:solidFill>
                <a:latin typeface="Poppins"/>
                <a:ea typeface="Poppins"/>
                <a:cs typeface="Poppins"/>
                <a:sym typeface="Poppins"/>
              </a:rPr>
              <a:t>w rynku ilościowy</a:t>
            </a:r>
            <a:endParaRPr/>
          </a:p>
        </p:txBody>
      </p:sp>
      <p:sp>
        <p:nvSpPr>
          <p:cNvPr id="190" name="Google Shape;190;p5"/>
          <p:cNvSpPr/>
          <p:nvPr/>
        </p:nvSpPr>
        <p:spPr>
          <a:xfrm>
            <a:off x="6330878" y="2944383"/>
            <a:ext cx="886842"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Awareness</a:t>
            </a:r>
            <a:endParaRPr b="0" i="0" sz="1200" u="none" cap="none" strike="noStrike">
              <a:solidFill>
                <a:srgbClr val="FFFFFF"/>
              </a:solidFill>
              <a:latin typeface="Poppins"/>
              <a:ea typeface="Poppins"/>
              <a:cs typeface="Poppins"/>
              <a:sym typeface="Poppins"/>
            </a:endParaRPr>
          </a:p>
        </p:txBody>
      </p:sp>
      <p:sp>
        <p:nvSpPr>
          <p:cNvPr id="191" name="Google Shape;191;p5"/>
          <p:cNvSpPr/>
          <p:nvPr/>
        </p:nvSpPr>
        <p:spPr>
          <a:xfrm>
            <a:off x="10997500" y="2963327"/>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Częstotliwość zakupu</a:t>
            </a:r>
            <a:endParaRPr/>
          </a:p>
        </p:txBody>
      </p:sp>
      <p:sp>
        <p:nvSpPr>
          <p:cNvPr id="192" name="Google Shape;192;p5"/>
          <p:cNvSpPr/>
          <p:nvPr/>
        </p:nvSpPr>
        <p:spPr>
          <a:xfrm>
            <a:off x="6343578" y="3382533"/>
            <a:ext cx="886842"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Liking</a:t>
            </a:r>
            <a:endParaRPr b="0" i="0" sz="1200" u="none" cap="none" strike="noStrike">
              <a:solidFill>
                <a:srgbClr val="FFFFFF"/>
              </a:solidFill>
              <a:latin typeface="Poppins"/>
              <a:ea typeface="Poppins"/>
              <a:cs typeface="Poppins"/>
              <a:sym typeface="Poppins"/>
            </a:endParaRPr>
          </a:p>
        </p:txBody>
      </p:sp>
      <p:sp>
        <p:nvSpPr>
          <p:cNvPr id="193" name="Google Shape;193;p5"/>
          <p:cNvSpPr/>
          <p:nvPr/>
        </p:nvSpPr>
        <p:spPr>
          <a:xfrm>
            <a:off x="6330878" y="3830208"/>
            <a:ext cx="886842"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Trust</a:t>
            </a:r>
            <a:endParaRPr/>
          </a:p>
        </p:txBody>
      </p:sp>
      <p:sp>
        <p:nvSpPr>
          <p:cNvPr id="194" name="Google Shape;194;p5"/>
          <p:cNvSpPr/>
          <p:nvPr/>
        </p:nvSpPr>
        <p:spPr>
          <a:xfrm>
            <a:off x="7283322" y="5474163"/>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Purchase intent</a:t>
            </a:r>
            <a:endParaRPr b="0" i="0" sz="1200" u="none" cap="none" strike="noStrike">
              <a:solidFill>
                <a:srgbClr val="FFFFFF"/>
              </a:solidFill>
              <a:latin typeface="Poppins"/>
              <a:ea typeface="Poppins"/>
              <a:cs typeface="Poppins"/>
              <a:sym typeface="Poppins"/>
            </a:endParaRPr>
          </a:p>
        </p:txBody>
      </p:sp>
      <p:sp>
        <p:nvSpPr>
          <p:cNvPr id="195" name="Google Shape;195;p5"/>
          <p:cNvSpPr/>
          <p:nvPr/>
        </p:nvSpPr>
        <p:spPr>
          <a:xfrm>
            <a:off x="8491103" y="3388871"/>
            <a:ext cx="1188000" cy="635068"/>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Udział </a:t>
            </a:r>
            <a:br>
              <a:rPr b="0" i="0" lang="pl-PL" sz="1200" u="none" cap="none" strike="noStrike">
                <a:solidFill>
                  <a:srgbClr val="FFFFFF"/>
                </a:solidFill>
                <a:latin typeface="Poppins"/>
                <a:ea typeface="Poppins"/>
                <a:cs typeface="Poppins"/>
                <a:sym typeface="Poppins"/>
              </a:rPr>
            </a:br>
            <a:r>
              <a:rPr b="0" i="0" lang="pl-PL" sz="1200" u="none" cap="none" strike="noStrike">
                <a:solidFill>
                  <a:srgbClr val="FFFFFF"/>
                </a:solidFill>
                <a:latin typeface="Poppins"/>
                <a:ea typeface="Poppins"/>
                <a:cs typeface="Poppins"/>
                <a:sym typeface="Poppins"/>
              </a:rPr>
              <a:t>w rynku wartościowy</a:t>
            </a:r>
            <a:endParaRPr/>
          </a:p>
        </p:txBody>
      </p:sp>
      <p:sp>
        <p:nvSpPr>
          <p:cNvPr id="196" name="Google Shape;196;p5"/>
          <p:cNvSpPr/>
          <p:nvPr/>
        </p:nvSpPr>
        <p:spPr>
          <a:xfrm>
            <a:off x="8543980" y="4118003"/>
            <a:ext cx="1082245" cy="781140"/>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Udział </a:t>
            </a:r>
            <a:r>
              <a:rPr b="0" i="0" lang="pl-PL" sz="1050" u="none" cap="none" strike="noStrike">
                <a:solidFill>
                  <a:srgbClr val="FFFFFF"/>
                </a:solidFill>
                <a:latin typeface="Poppins"/>
                <a:ea typeface="Poppins"/>
                <a:cs typeface="Poppins"/>
                <a:sym typeface="Poppins"/>
              </a:rPr>
              <a:t>light / medium / heavy </a:t>
            </a:r>
            <a:r>
              <a:rPr b="0" i="0" lang="pl-PL" sz="1200" u="none" cap="none" strike="noStrike">
                <a:solidFill>
                  <a:srgbClr val="FFFFFF"/>
                </a:solidFill>
                <a:latin typeface="Poppins"/>
                <a:ea typeface="Poppins"/>
                <a:cs typeface="Poppins"/>
                <a:sym typeface="Poppins"/>
              </a:rPr>
              <a:t>buyers</a:t>
            </a:r>
            <a:endParaRPr b="0" i="0" sz="1200" u="none" cap="none" strike="noStrike">
              <a:solidFill>
                <a:srgbClr val="FFFFFF"/>
              </a:solidFill>
              <a:latin typeface="Poppins"/>
              <a:ea typeface="Poppins"/>
              <a:cs typeface="Poppins"/>
              <a:sym typeface="Poppins"/>
            </a:endParaRPr>
          </a:p>
        </p:txBody>
      </p:sp>
      <p:sp>
        <p:nvSpPr>
          <p:cNvPr id="197" name="Google Shape;197;p5"/>
          <p:cNvSpPr/>
          <p:nvPr/>
        </p:nvSpPr>
        <p:spPr>
          <a:xfrm>
            <a:off x="9734550" y="2954895"/>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Re-purchase</a:t>
            </a:r>
            <a:endParaRPr b="0" i="0" sz="1200" u="none" cap="none" strike="noStrike">
              <a:solidFill>
                <a:srgbClr val="FFFFFF"/>
              </a:solidFill>
              <a:latin typeface="Poppins"/>
              <a:ea typeface="Poppins"/>
              <a:cs typeface="Poppins"/>
              <a:sym typeface="Poppins"/>
            </a:endParaRPr>
          </a:p>
        </p:txBody>
      </p:sp>
      <p:sp>
        <p:nvSpPr>
          <p:cNvPr id="198" name="Google Shape;198;p5"/>
          <p:cNvSpPr/>
          <p:nvPr/>
        </p:nvSpPr>
        <p:spPr>
          <a:xfrm>
            <a:off x="8500105" y="5474653"/>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%OP do reinwestycji</a:t>
            </a:r>
            <a:endParaRPr/>
          </a:p>
        </p:txBody>
      </p:sp>
      <p:sp>
        <p:nvSpPr>
          <p:cNvPr id="199" name="Google Shape;199;p5"/>
          <p:cNvSpPr/>
          <p:nvPr/>
        </p:nvSpPr>
        <p:spPr>
          <a:xfrm>
            <a:off x="7261619" y="4320481"/>
            <a:ext cx="1229483" cy="58631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Wyróżnialność (distinctiveness</a:t>
            </a:r>
            <a:endParaRPr b="0" i="0" sz="1200" u="none" cap="none" strike="noStrike">
              <a:solidFill>
                <a:srgbClr val="FFFFFF"/>
              </a:solidFill>
              <a:latin typeface="Poppins"/>
              <a:ea typeface="Poppins"/>
              <a:cs typeface="Poppins"/>
              <a:sym typeface="Poppins"/>
            </a:endParaRPr>
          </a:p>
        </p:txBody>
      </p:sp>
      <p:sp>
        <p:nvSpPr>
          <p:cNvPr id="200" name="Google Shape;200;p5"/>
          <p:cNvSpPr/>
          <p:nvPr/>
        </p:nvSpPr>
        <p:spPr>
          <a:xfrm>
            <a:off x="7318570" y="4972301"/>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Odrzucający markę</a:t>
            </a:r>
            <a:endParaRPr/>
          </a:p>
        </p:txBody>
      </p:sp>
      <p:sp>
        <p:nvSpPr>
          <p:cNvPr id="201" name="Google Shape;201;p5"/>
          <p:cNvSpPr/>
          <p:nvPr/>
        </p:nvSpPr>
        <p:spPr>
          <a:xfrm>
            <a:off x="8546550" y="4959245"/>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Elastyczność (np. cenowa)</a:t>
            </a:r>
            <a:endParaRPr/>
          </a:p>
        </p:txBody>
      </p:sp>
      <p:sp>
        <p:nvSpPr>
          <p:cNvPr id="202" name="Google Shape;202;p5"/>
          <p:cNvSpPr/>
          <p:nvPr/>
        </p:nvSpPr>
        <p:spPr>
          <a:xfrm>
            <a:off x="6330878" y="4315983"/>
            <a:ext cx="886842"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Meaningful</a:t>
            </a:r>
            <a:endParaRPr b="0" i="0" sz="1200" u="none" cap="none" strike="noStrike">
              <a:solidFill>
                <a:srgbClr val="FFFFFF"/>
              </a:solidFill>
              <a:latin typeface="Poppins"/>
              <a:ea typeface="Poppins"/>
              <a:cs typeface="Poppins"/>
              <a:sym typeface="Poppins"/>
            </a:endParaRPr>
          </a:p>
        </p:txBody>
      </p:sp>
      <p:sp>
        <p:nvSpPr>
          <p:cNvPr id="203" name="Google Shape;203;p5"/>
          <p:cNvSpPr/>
          <p:nvPr/>
        </p:nvSpPr>
        <p:spPr>
          <a:xfrm>
            <a:off x="6414308" y="4958655"/>
            <a:ext cx="860361"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Different</a:t>
            </a:r>
            <a:endParaRPr b="0" i="0" sz="1200" u="none" cap="none" strike="noStrike">
              <a:solidFill>
                <a:srgbClr val="FFFFFF"/>
              </a:solidFill>
              <a:latin typeface="Poppins"/>
              <a:ea typeface="Poppins"/>
              <a:cs typeface="Poppins"/>
              <a:sym typeface="Poppins"/>
            </a:endParaRPr>
          </a:p>
        </p:txBody>
      </p:sp>
      <p:sp>
        <p:nvSpPr>
          <p:cNvPr id="204" name="Google Shape;204;p5"/>
          <p:cNvSpPr/>
          <p:nvPr/>
        </p:nvSpPr>
        <p:spPr>
          <a:xfrm>
            <a:off x="6379060" y="5473707"/>
            <a:ext cx="860361"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Salient</a:t>
            </a:r>
            <a:endParaRPr b="0" i="0" sz="1200" u="none" cap="none" strike="noStrike">
              <a:solidFill>
                <a:srgbClr val="FFFFFF"/>
              </a:solidFill>
              <a:latin typeface="Poppins"/>
              <a:ea typeface="Poppins"/>
              <a:cs typeface="Poppins"/>
              <a:sym typeface="Poppins"/>
            </a:endParaRPr>
          </a:p>
        </p:txBody>
      </p:sp>
      <p:sp>
        <p:nvSpPr>
          <p:cNvPr id="205" name="Google Shape;205;p5"/>
          <p:cNvSpPr/>
          <p:nvPr/>
        </p:nvSpPr>
        <p:spPr>
          <a:xfrm>
            <a:off x="5078410" y="3862948"/>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Poppins"/>
              <a:buNone/>
            </a:pPr>
            <a:r>
              <a:rPr b="0" i="0" lang="pl-PL" sz="1000" u="none" cap="none" strike="noStrike">
                <a:solidFill>
                  <a:srgbClr val="FFFFFF"/>
                </a:solidFill>
                <a:latin typeface="Poppins"/>
                <a:ea typeface="Poppins"/>
                <a:cs typeface="Poppins"/>
                <a:sym typeface="Poppins"/>
              </a:rPr>
              <a:t>Popularność / Unikalność assetów</a:t>
            </a:r>
            <a:endParaRPr b="0" i="0" sz="1000" u="none" cap="none" strike="noStrike">
              <a:solidFill>
                <a:srgbClr val="FFFFFF"/>
              </a:solidFill>
              <a:latin typeface="Poppins"/>
              <a:ea typeface="Poppins"/>
              <a:cs typeface="Poppins"/>
              <a:sym typeface="Poppins"/>
            </a:endParaRPr>
          </a:p>
        </p:txBody>
      </p:sp>
      <p:sp>
        <p:nvSpPr>
          <p:cNvPr id="206" name="Google Shape;206;p5"/>
          <p:cNvSpPr/>
          <p:nvPr/>
        </p:nvSpPr>
        <p:spPr>
          <a:xfrm>
            <a:off x="5078410" y="4338425"/>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Aggressivity index</a:t>
            </a:r>
            <a:endParaRPr/>
          </a:p>
        </p:txBody>
      </p:sp>
      <p:sp>
        <p:nvSpPr>
          <p:cNvPr id="207" name="Google Shape;207;p5"/>
          <p:cNvSpPr/>
          <p:nvPr/>
        </p:nvSpPr>
        <p:spPr>
          <a:xfrm>
            <a:off x="3881408" y="3843319"/>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WoA,</a:t>
            </a:r>
            <a:endParaRPr/>
          </a:p>
        </p:txBody>
      </p:sp>
      <p:sp>
        <p:nvSpPr>
          <p:cNvPr id="208" name="Google Shape;208;p5"/>
          <p:cNvSpPr/>
          <p:nvPr/>
        </p:nvSpPr>
        <p:spPr>
          <a:xfrm>
            <a:off x="3879518" y="3414985"/>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Share of Spend</a:t>
            </a:r>
            <a:endParaRPr b="0" i="0" sz="1200" u="none" cap="none" strike="noStrike">
              <a:solidFill>
                <a:srgbClr val="FFFFFF"/>
              </a:solidFill>
              <a:latin typeface="Poppins"/>
              <a:ea typeface="Poppins"/>
              <a:cs typeface="Poppins"/>
              <a:sym typeface="Poppins"/>
            </a:endParaRPr>
          </a:p>
        </p:txBody>
      </p:sp>
      <p:sp>
        <p:nvSpPr>
          <p:cNvPr id="209" name="Google Shape;209;p5"/>
          <p:cNvSpPr/>
          <p:nvPr/>
        </p:nvSpPr>
        <p:spPr>
          <a:xfrm>
            <a:off x="3881408" y="4340785"/>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Brand safety</a:t>
            </a:r>
            <a:endParaRPr b="0" i="0" sz="1200" u="none" cap="none" strike="noStrike">
              <a:solidFill>
                <a:srgbClr val="FFFFFF"/>
              </a:solidFill>
              <a:latin typeface="Poppins"/>
              <a:ea typeface="Poppins"/>
              <a:cs typeface="Poppins"/>
              <a:sym typeface="Poppins"/>
            </a:endParaRPr>
          </a:p>
        </p:txBody>
      </p:sp>
      <p:sp>
        <p:nvSpPr>
          <p:cNvPr id="210" name="Google Shape;210;p5"/>
          <p:cNvSpPr/>
          <p:nvPr/>
        </p:nvSpPr>
        <p:spPr>
          <a:xfrm>
            <a:off x="2654227" y="5329068"/>
            <a:ext cx="1188000" cy="54946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Konwersja (last click, atrybuowana</a:t>
            </a:r>
            <a:r>
              <a:rPr lang="pl-PL" sz="1200">
                <a:solidFill>
                  <a:srgbClr val="FFFFFF"/>
                </a:solidFill>
                <a:latin typeface="Poppins"/>
                <a:ea typeface="Poppins"/>
                <a:cs typeface="Poppins"/>
                <a:sym typeface="Poppins"/>
              </a:rPr>
              <a:t>) </a:t>
            </a:r>
            <a:endParaRPr b="0" i="0" sz="1200" u="none" cap="none" strike="noStrike">
              <a:solidFill>
                <a:srgbClr val="FFFFFF"/>
              </a:solidFill>
              <a:latin typeface="Poppins"/>
              <a:ea typeface="Poppins"/>
              <a:cs typeface="Poppins"/>
              <a:sym typeface="Poppins"/>
            </a:endParaRPr>
          </a:p>
        </p:txBody>
      </p:sp>
      <p:sp>
        <p:nvSpPr>
          <p:cNvPr id="211" name="Google Shape;211;p5"/>
          <p:cNvSpPr/>
          <p:nvPr/>
        </p:nvSpPr>
        <p:spPr>
          <a:xfrm>
            <a:off x="1355614" y="3395477"/>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Volume on deal</a:t>
            </a:r>
            <a:endParaRPr b="0" i="0" sz="1200" u="none" cap="none" strike="noStrike">
              <a:solidFill>
                <a:srgbClr val="FFFFFF"/>
              </a:solidFill>
              <a:latin typeface="Poppins"/>
              <a:ea typeface="Poppins"/>
              <a:cs typeface="Poppins"/>
              <a:sym typeface="Poppins"/>
            </a:endParaRPr>
          </a:p>
        </p:txBody>
      </p:sp>
      <p:sp>
        <p:nvSpPr>
          <p:cNvPr id="212" name="Google Shape;212;p5"/>
          <p:cNvSpPr/>
          <p:nvPr/>
        </p:nvSpPr>
        <p:spPr>
          <a:xfrm>
            <a:off x="3923768" y="4798832"/>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Ad recall</a:t>
            </a:r>
            <a:endParaRPr b="0" i="0" sz="1200" u="none" cap="none" strike="noStrike">
              <a:solidFill>
                <a:srgbClr val="FFFFFF"/>
              </a:solidFill>
              <a:latin typeface="Poppins"/>
              <a:ea typeface="Poppins"/>
              <a:cs typeface="Poppins"/>
              <a:sym typeface="Poppins"/>
            </a:endParaRPr>
          </a:p>
        </p:txBody>
      </p:sp>
      <p:sp>
        <p:nvSpPr>
          <p:cNvPr id="213" name="Google Shape;213;p5"/>
          <p:cNvSpPr/>
          <p:nvPr/>
        </p:nvSpPr>
        <p:spPr>
          <a:xfrm>
            <a:off x="3890410" y="5305431"/>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AVE</a:t>
            </a:r>
            <a:endParaRPr/>
          </a:p>
        </p:txBody>
      </p:sp>
      <p:sp>
        <p:nvSpPr>
          <p:cNvPr id="214" name="Google Shape;214;p5"/>
          <p:cNvSpPr/>
          <p:nvPr/>
        </p:nvSpPr>
        <p:spPr>
          <a:xfrm>
            <a:off x="175651" y="3834225"/>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Udział w półce / Share of shelf</a:t>
            </a:r>
            <a:endParaRPr b="0" i="0" sz="1200" u="none" cap="none" strike="noStrike">
              <a:solidFill>
                <a:srgbClr val="FFFFFF"/>
              </a:solidFill>
              <a:latin typeface="Poppins"/>
              <a:ea typeface="Poppins"/>
              <a:cs typeface="Poppins"/>
              <a:sym typeface="Poppins"/>
            </a:endParaRPr>
          </a:p>
        </p:txBody>
      </p:sp>
      <p:sp>
        <p:nvSpPr>
          <p:cNvPr id="215" name="Google Shape;215;p5"/>
          <p:cNvSpPr/>
          <p:nvPr/>
        </p:nvSpPr>
        <p:spPr>
          <a:xfrm>
            <a:off x="5142878" y="5786457"/>
            <a:ext cx="1150576" cy="309990"/>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Bounce rate</a:t>
            </a:r>
            <a:endParaRPr b="0" i="0" sz="1200" u="none" cap="none" strike="noStrike">
              <a:solidFill>
                <a:srgbClr val="FFFFFF"/>
              </a:solidFill>
              <a:latin typeface="Poppins"/>
              <a:ea typeface="Poppins"/>
              <a:cs typeface="Poppins"/>
              <a:sym typeface="Poppins"/>
            </a:endParaRPr>
          </a:p>
        </p:txBody>
      </p:sp>
      <p:sp>
        <p:nvSpPr>
          <p:cNvPr id="216" name="Google Shape;216;p5"/>
          <p:cNvSpPr/>
          <p:nvPr/>
        </p:nvSpPr>
        <p:spPr>
          <a:xfrm>
            <a:off x="5142878" y="6146394"/>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Czas ładowania strony</a:t>
            </a:r>
            <a:endParaRPr/>
          </a:p>
        </p:txBody>
      </p:sp>
      <p:sp>
        <p:nvSpPr>
          <p:cNvPr id="217" name="Google Shape;217;p5"/>
          <p:cNvSpPr/>
          <p:nvPr/>
        </p:nvSpPr>
        <p:spPr>
          <a:xfrm>
            <a:off x="2676973" y="4803660"/>
            <a:ext cx="1150576" cy="309990"/>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Wizyty  / sesje na stronie</a:t>
            </a:r>
            <a:endParaRPr/>
          </a:p>
        </p:txBody>
      </p:sp>
      <p:sp>
        <p:nvSpPr>
          <p:cNvPr id="218" name="Google Shape;218;p5"/>
          <p:cNvSpPr/>
          <p:nvPr/>
        </p:nvSpPr>
        <p:spPr>
          <a:xfrm>
            <a:off x="3890410" y="5724416"/>
            <a:ext cx="1188000" cy="920491"/>
          </a:xfrm>
          <a:prstGeom prst="rect">
            <a:avLst/>
          </a:prstGeom>
          <a:solidFill>
            <a:schemeClr val="accent6"/>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Efektywność kosztowa (jak np. CPL, CPM, CPC, CPS)</a:t>
            </a:r>
            <a:endParaRPr/>
          </a:p>
        </p:txBody>
      </p:sp>
      <p:sp>
        <p:nvSpPr>
          <p:cNvPr id="219" name="Google Shape;219;p5"/>
          <p:cNvSpPr txBox="1"/>
          <p:nvPr/>
        </p:nvSpPr>
        <p:spPr>
          <a:xfrm>
            <a:off x="11047089" y="-3067"/>
            <a:ext cx="1702877" cy="618341"/>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1400"/>
              <a:buFont typeface="Play"/>
              <a:buNone/>
            </a:pPr>
            <a:r>
              <a:rPr b="0" i="0" lang="pl-PL" sz="1400" u="none" cap="none" strike="noStrike">
                <a:solidFill>
                  <a:srgbClr val="000000"/>
                </a:solidFill>
                <a:latin typeface="Play"/>
                <a:ea typeface="Play"/>
                <a:cs typeface="Play"/>
                <a:sym typeface="Play"/>
              </a:rPr>
              <a:t>MICHAL W</a:t>
            </a:r>
            <a:endParaRPr/>
          </a:p>
        </p:txBody>
      </p:sp>
      <p:sp>
        <p:nvSpPr>
          <p:cNvPr id="220" name="Google Shape;220;p5"/>
          <p:cNvSpPr txBox="1"/>
          <p:nvPr/>
        </p:nvSpPr>
        <p:spPr>
          <a:xfrm>
            <a:off x="7594984" y="6371601"/>
            <a:ext cx="492442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Poppins"/>
              <a:buNone/>
            </a:pPr>
            <a:r>
              <a:rPr b="0" i="1" lang="pl-PL" sz="1200" u="none" cap="none" strike="noStrike">
                <a:solidFill>
                  <a:srgbClr val="000000"/>
                </a:solidFill>
                <a:latin typeface="Poppins"/>
                <a:ea typeface="Poppins"/>
                <a:cs typeface="Poppins"/>
                <a:sym typeface="Poppins"/>
              </a:rPr>
              <a:t>*w definicjach i zaproponowanych dalej zastosowaniach występuje więcej, istotnych dla danych obszarów mierników</a:t>
            </a:r>
            <a:endParaRPr/>
          </a:p>
        </p:txBody>
      </p:sp>
      <p:sp>
        <p:nvSpPr>
          <p:cNvPr id="221" name="Google Shape;221;p5"/>
          <p:cNvSpPr/>
          <p:nvPr/>
        </p:nvSpPr>
        <p:spPr>
          <a:xfrm>
            <a:off x="8518626" y="6338545"/>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Marża</a:t>
            </a:r>
            <a:endParaRPr/>
          </a:p>
        </p:txBody>
      </p:sp>
      <p:sp>
        <p:nvSpPr>
          <p:cNvPr id="222" name="Google Shape;222;p5"/>
          <p:cNvSpPr/>
          <p:nvPr/>
        </p:nvSpPr>
        <p:spPr>
          <a:xfrm>
            <a:off x="6404963" y="5933656"/>
            <a:ext cx="1475178" cy="299175"/>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Sprzedaż inkrementalna</a:t>
            </a:r>
            <a:endParaRPr/>
          </a:p>
        </p:txBody>
      </p:sp>
      <p:sp>
        <p:nvSpPr>
          <p:cNvPr id="223" name="Google Shape;223;p5"/>
          <p:cNvSpPr/>
          <p:nvPr/>
        </p:nvSpPr>
        <p:spPr>
          <a:xfrm>
            <a:off x="6398685" y="6278951"/>
            <a:ext cx="1475178" cy="299175"/>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Sprzedaż bazowa</a:t>
            </a:r>
            <a:endParaRPr/>
          </a:p>
        </p:txBody>
      </p:sp>
      <p:sp>
        <p:nvSpPr>
          <p:cNvPr id="224" name="Google Shape;224;p5"/>
          <p:cNvSpPr/>
          <p:nvPr/>
        </p:nvSpPr>
        <p:spPr>
          <a:xfrm>
            <a:off x="7233650" y="3413169"/>
            <a:ext cx="1357840" cy="853284"/>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 wydatku na marketing (często % na A&amp;P lub ATL/BTL)</a:t>
            </a:r>
            <a:endParaRPr/>
          </a:p>
        </p:txBody>
      </p:sp>
      <p:sp>
        <p:nvSpPr>
          <p:cNvPr id="225" name="Google Shape;225;p5"/>
          <p:cNvSpPr/>
          <p:nvPr/>
        </p:nvSpPr>
        <p:spPr>
          <a:xfrm>
            <a:off x="9814542" y="3837921"/>
            <a:ext cx="2226410" cy="532636"/>
          </a:xfrm>
          <a:prstGeom prst="rect">
            <a:avLst/>
          </a:prstGeom>
          <a:solidFill>
            <a:srgbClr val="1C4F82"/>
          </a:solidFill>
          <a:ln cap="flat" cmpd="sng" w="12700">
            <a:solidFill>
              <a:srgbClr val="00496B"/>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Poppins"/>
                <a:ea typeface="Poppins"/>
                <a:cs typeface="Poppins"/>
                <a:sym typeface="Poppins"/>
              </a:rPr>
              <a:t>Customer Satisfaction (CSI)</a:t>
            </a:r>
            <a:endParaRPr/>
          </a:p>
        </p:txBody>
      </p:sp>
      <p:sp>
        <p:nvSpPr>
          <p:cNvPr id="226" name="Google Shape;226;p5"/>
          <p:cNvSpPr/>
          <p:nvPr/>
        </p:nvSpPr>
        <p:spPr>
          <a:xfrm>
            <a:off x="9801432" y="4460632"/>
            <a:ext cx="2226410" cy="532636"/>
          </a:xfrm>
          <a:prstGeom prst="rect">
            <a:avLst/>
          </a:prstGeom>
          <a:solidFill>
            <a:srgbClr val="1C4F82"/>
          </a:solidFill>
          <a:ln cap="flat" cmpd="sng" w="12700">
            <a:solidFill>
              <a:srgbClr val="00496B"/>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Poppins"/>
                <a:ea typeface="Poppins"/>
                <a:cs typeface="Poppins"/>
                <a:sym typeface="Poppins"/>
              </a:rPr>
              <a:t>Recommendation (NPS)</a:t>
            </a:r>
            <a:endParaRPr/>
          </a:p>
        </p:txBody>
      </p:sp>
      <p:sp>
        <p:nvSpPr>
          <p:cNvPr id="227" name="Google Shape;227;p5"/>
          <p:cNvSpPr/>
          <p:nvPr/>
        </p:nvSpPr>
        <p:spPr>
          <a:xfrm>
            <a:off x="9831540" y="5642286"/>
            <a:ext cx="2226410" cy="266318"/>
          </a:xfrm>
          <a:prstGeom prst="rect">
            <a:avLst/>
          </a:prstGeom>
          <a:solidFill>
            <a:srgbClr val="1C4F82"/>
          </a:solidFill>
          <a:ln cap="flat" cmpd="sng" w="12700">
            <a:solidFill>
              <a:srgbClr val="00496B"/>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Poppins"/>
                <a:ea typeface="Poppins"/>
                <a:cs typeface="Poppins"/>
                <a:sym typeface="Poppins"/>
              </a:rPr>
              <a:t>Przychód na klienta</a:t>
            </a:r>
            <a:endParaRPr/>
          </a:p>
        </p:txBody>
      </p:sp>
      <p:sp>
        <p:nvSpPr>
          <p:cNvPr id="228" name="Google Shape;228;p5"/>
          <p:cNvSpPr/>
          <p:nvPr/>
        </p:nvSpPr>
        <p:spPr>
          <a:xfrm>
            <a:off x="1336104" y="4308987"/>
            <a:ext cx="1188000" cy="58631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Widoczność w punkcie sprzedaży</a:t>
            </a:r>
            <a:endParaRPr/>
          </a:p>
        </p:txBody>
      </p:sp>
      <p:sp>
        <p:nvSpPr>
          <p:cNvPr id="229" name="Google Shape;229;p5"/>
          <p:cNvSpPr/>
          <p:nvPr/>
        </p:nvSpPr>
        <p:spPr>
          <a:xfrm>
            <a:off x="7314673" y="6625139"/>
            <a:ext cx="711223"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Trial</a:t>
            </a:r>
            <a:endParaRPr/>
          </a:p>
        </p:txBody>
      </p:sp>
      <p:sp>
        <p:nvSpPr>
          <p:cNvPr id="230" name="Google Shape;230;p5"/>
          <p:cNvSpPr/>
          <p:nvPr/>
        </p:nvSpPr>
        <p:spPr>
          <a:xfrm>
            <a:off x="1322792" y="4972301"/>
            <a:ext cx="1188000" cy="965964"/>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Pokrycie przez portfolio (portfolio coverage)</a:t>
            </a:r>
            <a:endParaRPr/>
          </a:p>
        </p:txBody>
      </p:sp>
      <p:sp>
        <p:nvSpPr>
          <p:cNvPr id="231" name="Google Shape;231;p5"/>
          <p:cNvSpPr/>
          <p:nvPr/>
        </p:nvSpPr>
        <p:spPr>
          <a:xfrm>
            <a:off x="8555928" y="5927641"/>
            <a:ext cx="1121995"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ROI, ROAS, ROTA </a:t>
            </a:r>
            <a:endParaRPr/>
          </a:p>
        </p:txBody>
      </p:sp>
      <p:sp>
        <p:nvSpPr>
          <p:cNvPr id="232" name="Google Shape;232;p5"/>
          <p:cNvSpPr/>
          <p:nvPr/>
        </p:nvSpPr>
        <p:spPr>
          <a:xfrm>
            <a:off x="9846781" y="5152386"/>
            <a:ext cx="2226410" cy="387463"/>
          </a:xfrm>
          <a:prstGeom prst="rect">
            <a:avLst/>
          </a:prstGeom>
          <a:solidFill>
            <a:srgbClr val="1C4F82"/>
          </a:solidFill>
          <a:ln cap="flat" cmpd="sng" w="12700">
            <a:solidFill>
              <a:srgbClr val="00496B"/>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0" i="0" lang="pl-PL" sz="1400" u="none" cap="none" strike="noStrike">
                <a:solidFill>
                  <a:srgbClr val="FFFFFF"/>
                </a:solidFill>
                <a:latin typeface="Poppins"/>
                <a:ea typeface="Poppins"/>
                <a:cs typeface="Poppins"/>
                <a:sym typeface="Poppins"/>
              </a:rPr>
              <a:t>% i absolutna kwota zysku do reinwestycji</a:t>
            </a:r>
            <a:endParaRPr/>
          </a:p>
        </p:txBody>
      </p:sp>
      <p:sp>
        <p:nvSpPr>
          <p:cNvPr id="233" name="Google Shape;233;p5"/>
          <p:cNvSpPr/>
          <p:nvPr/>
        </p:nvSpPr>
        <p:spPr>
          <a:xfrm>
            <a:off x="5127730" y="6695440"/>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Realni użytkownicy</a:t>
            </a:r>
            <a:endParaRPr/>
          </a:p>
        </p:txBody>
      </p:sp>
      <p:sp>
        <p:nvSpPr>
          <p:cNvPr id="234" name="Google Shape;234;p5"/>
          <p:cNvSpPr/>
          <p:nvPr/>
        </p:nvSpPr>
        <p:spPr>
          <a:xfrm>
            <a:off x="3915744" y="6693872"/>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Unikalni użytkownicy</a:t>
            </a:r>
            <a:endParaRPr/>
          </a:p>
        </p:txBody>
      </p:sp>
      <p:sp>
        <p:nvSpPr>
          <p:cNvPr id="235" name="Google Shape;235;p5"/>
          <p:cNvSpPr/>
          <p:nvPr/>
        </p:nvSpPr>
        <p:spPr>
          <a:xfrm>
            <a:off x="2679143" y="6706158"/>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Zasięg w targecie (in target reach)</a:t>
            </a:r>
            <a:endParaRPr/>
          </a:p>
        </p:txBody>
      </p:sp>
      <p:sp>
        <p:nvSpPr>
          <p:cNvPr id="236" name="Google Shape;236;p5"/>
          <p:cNvSpPr/>
          <p:nvPr/>
        </p:nvSpPr>
        <p:spPr>
          <a:xfrm>
            <a:off x="5123969" y="7238840"/>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Czas ładowania strony</a:t>
            </a:r>
            <a:endParaRPr/>
          </a:p>
        </p:txBody>
      </p:sp>
      <p:sp>
        <p:nvSpPr>
          <p:cNvPr id="237" name="Google Shape;237;p5"/>
          <p:cNvSpPr/>
          <p:nvPr/>
        </p:nvSpPr>
        <p:spPr>
          <a:xfrm>
            <a:off x="2676973" y="7255223"/>
            <a:ext cx="1150576" cy="1085414"/>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Uwaga (attention), wyświetlenia z uwagą, czas z uwagą</a:t>
            </a:r>
            <a:endParaRPr/>
          </a:p>
        </p:txBody>
      </p:sp>
      <p:sp>
        <p:nvSpPr>
          <p:cNvPr id="238" name="Google Shape;238;p5"/>
          <p:cNvSpPr/>
          <p:nvPr/>
        </p:nvSpPr>
        <p:spPr>
          <a:xfrm>
            <a:off x="6557016" y="7047860"/>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AWOP</a:t>
            </a:r>
            <a:endParaRPr/>
          </a:p>
        </p:txBody>
      </p:sp>
      <p:sp>
        <p:nvSpPr>
          <p:cNvPr id="239" name="Google Shape;239;p5"/>
          <p:cNvSpPr/>
          <p:nvPr/>
        </p:nvSpPr>
        <p:spPr>
          <a:xfrm>
            <a:off x="8515942" y="6734133"/>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Volume on deal</a:t>
            </a:r>
            <a:endParaRPr b="0" i="0" sz="1200" u="none" cap="none" strike="noStrike">
              <a:solidFill>
                <a:srgbClr val="FFFFFF"/>
              </a:solidFill>
              <a:latin typeface="Poppins"/>
              <a:ea typeface="Poppins"/>
              <a:cs typeface="Poppins"/>
              <a:sym typeface="Poppins"/>
            </a:endParaRPr>
          </a:p>
        </p:txBody>
      </p:sp>
      <p:sp>
        <p:nvSpPr>
          <p:cNvPr id="240" name="Google Shape;240;p5"/>
          <p:cNvSpPr/>
          <p:nvPr/>
        </p:nvSpPr>
        <p:spPr>
          <a:xfrm>
            <a:off x="3890410" y="7252636"/>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lang="pl-PL" sz="1200">
                <a:solidFill>
                  <a:srgbClr val="FFFFFF"/>
                </a:solidFill>
                <a:latin typeface="Poppins"/>
                <a:ea typeface="Poppins"/>
                <a:cs typeface="Poppins"/>
                <a:sym typeface="Poppins"/>
              </a:rPr>
              <a:t>CTR</a:t>
            </a:r>
            <a:endParaRPr b="0" i="0" sz="1200" u="none" cap="none" strike="noStrike">
              <a:solidFill>
                <a:srgbClr val="FFFFFF"/>
              </a:solidFill>
              <a:latin typeface="Poppins"/>
              <a:ea typeface="Poppins"/>
              <a:cs typeface="Poppins"/>
              <a:sym typeface="Poppins"/>
            </a:endParaRPr>
          </a:p>
        </p:txBody>
      </p:sp>
      <p:sp>
        <p:nvSpPr>
          <p:cNvPr id="241" name="Google Shape;241;p5"/>
          <p:cNvSpPr/>
          <p:nvPr/>
        </p:nvSpPr>
        <p:spPr>
          <a:xfrm>
            <a:off x="2667780" y="5906651"/>
            <a:ext cx="1150576" cy="756307"/>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Widoczny zasięg (viewable reach)</a:t>
            </a:r>
            <a:endParaRPr/>
          </a:p>
        </p:txBody>
      </p:sp>
      <p:sp>
        <p:nvSpPr>
          <p:cNvPr id="242" name="Google Shape;242;p5"/>
          <p:cNvSpPr/>
          <p:nvPr/>
        </p:nvSpPr>
        <p:spPr>
          <a:xfrm>
            <a:off x="3879518" y="7814239"/>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AvVT</a:t>
            </a:r>
            <a:endParaRPr b="0" i="0" sz="1200" u="none" cap="none" strike="noStrike">
              <a:solidFill>
                <a:srgbClr val="FFFFFF"/>
              </a:solidFill>
              <a:latin typeface="Poppins"/>
              <a:ea typeface="Poppins"/>
              <a:cs typeface="Poppins"/>
              <a:sym typeface="Poppins"/>
            </a:endParaRPr>
          </a:p>
        </p:txBody>
      </p:sp>
      <p:sp>
        <p:nvSpPr>
          <p:cNvPr id="243" name="Google Shape;243;p5"/>
          <p:cNvSpPr/>
          <p:nvPr/>
        </p:nvSpPr>
        <p:spPr>
          <a:xfrm>
            <a:off x="5112155" y="7814238"/>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GRP</a:t>
            </a:r>
            <a:endParaRPr/>
          </a:p>
        </p:txBody>
      </p:sp>
      <p:sp>
        <p:nvSpPr>
          <p:cNvPr id="244" name="Google Shape;244;p5"/>
          <p:cNvSpPr/>
          <p:nvPr/>
        </p:nvSpPr>
        <p:spPr>
          <a:xfrm>
            <a:off x="149444" y="6017602"/>
            <a:ext cx="1188000" cy="1093467"/>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Udział w ekspozycji (total i dodatkowej)</a:t>
            </a:r>
            <a:endParaRPr/>
          </a:p>
        </p:txBody>
      </p:sp>
      <p:sp>
        <p:nvSpPr>
          <p:cNvPr id="245" name="Google Shape;245;p5"/>
          <p:cNvSpPr/>
          <p:nvPr/>
        </p:nvSpPr>
        <p:spPr>
          <a:xfrm>
            <a:off x="8579969" y="7192120"/>
            <a:ext cx="1261560" cy="781140"/>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Udział powracających</a:t>
            </a:r>
            <a:endParaRPr/>
          </a:p>
        </p:txBody>
      </p:sp>
      <p:sp>
        <p:nvSpPr>
          <p:cNvPr id="246" name="Google Shape;246;p5"/>
          <p:cNvSpPr/>
          <p:nvPr/>
        </p:nvSpPr>
        <p:spPr>
          <a:xfrm>
            <a:off x="6588326" y="7496045"/>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Przychód marki</a:t>
            </a:r>
            <a:endParaRPr/>
          </a:p>
        </p:txBody>
      </p:sp>
      <p:sp>
        <p:nvSpPr>
          <p:cNvPr id="247" name="Google Shape;247;p5"/>
          <p:cNvSpPr/>
          <p:nvPr/>
        </p:nvSpPr>
        <p:spPr>
          <a:xfrm>
            <a:off x="6544427" y="7932400"/>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Marża marki</a:t>
            </a:r>
            <a:endParaRPr/>
          </a:p>
        </p:txBody>
      </p:sp>
      <p:sp>
        <p:nvSpPr>
          <p:cNvPr id="248" name="Google Shape;248;p5"/>
          <p:cNvSpPr/>
          <p:nvPr/>
        </p:nvSpPr>
        <p:spPr>
          <a:xfrm>
            <a:off x="6544045" y="8381939"/>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Zysk marki</a:t>
            </a:r>
            <a:endParaRPr/>
          </a:p>
        </p:txBody>
      </p:sp>
      <p:sp>
        <p:nvSpPr>
          <p:cNvPr id="249" name="Google Shape;249;p5"/>
          <p:cNvSpPr/>
          <p:nvPr/>
        </p:nvSpPr>
        <p:spPr>
          <a:xfrm>
            <a:off x="6506497" y="6621389"/>
            <a:ext cx="711223"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AoV</a:t>
            </a:r>
            <a:endParaRPr b="0" i="0" sz="1200" u="none" cap="none" strike="noStrike">
              <a:solidFill>
                <a:srgbClr val="FFFFFF"/>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6"/>
          <p:cNvSpPr/>
          <p:nvPr/>
        </p:nvSpPr>
        <p:spPr>
          <a:xfrm>
            <a:off x="5156405" y="4997353"/>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Zaangażowanie</a:t>
            </a:r>
            <a:endParaRPr/>
          </a:p>
        </p:txBody>
      </p:sp>
      <p:sp>
        <p:nvSpPr>
          <p:cNvPr id="256" name="Google Shape;256;p6"/>
          <p:cNvSpPr/>
          <p:nvPr/>
        </p:nvSpPr>
        <p:spPr>
          <a:xfrm>
            <a:off x="5142878" y="5517603"/>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Czas z treścią na stronie</a:t>
            </a:r>
            <a:endParaRPr/>
          </a:p>
        </p:txBody>
      </p:sp>
      <p:sp>
        <p:nvSpPr>
          <p:cNvPr id="257" name="Google Shape;257;p6"/>
          <p:cNvSpPr/>
          <p:nvPr/>
        </p:nvSpPr>
        <p:spPr>
          <a:xfrm>
            <a:off x="5112155" y="3406787"/>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Wyświetlenia, Odsłony</a:t>
            </a:r>
            <a:endParaRPr/>
          </a:p>
        </p:txBody>
      </p:sp>
      <p:sp>
        <p:nvSpPr>
          <p:cNvPr id="258" name="Google Shape;258;p6"/>
          <p:cNvSpPr/>
          <p:nvPr/>
        </p:nvSpPr>
        <p:spPr>
          <a:xfrm>
            <a:off x="2621665" y="4338002"/>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VTR</a:t>
            </a:r>
            <a:endParaRPr/>
          </a:p>
        </p:txBody>
      </p:sp>
      <p:sp>
        <p:nvSpPr>
          <p:cNvPr id="259" name="Google Shape;259;p6"/>
          <p:cNvSpPr txBox="1"/>
          <p:nvPr>
            <p:ph idx="1" type="body"/>
          </p:nvPr>
        </p:nvSpPr>
        <p:spPr>
          <a:xfrm>
            <a:off x="-282180" y="157710"/>
            <a:ext cx="12649200" cy="2528593"/>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None/>
            </a:pPr>
            <a:r>
              <a:rPr b="1" lang="pl-PL" sz="3600"/>
              <a:t>Model efektywnego marketingu</a:t>
            </a:r>
            <a:br>
              <a:rPr lang="pl-PL" sz="3600"/>
            </a:br>
            <a:r>
              <a:rPr b="1" lang="pl-PL" sz="3200"/>
              <a:t>– mapa głównych* wskaźników obszarów</a:t>
            </a:r>
            <a:endParaRPr/>
          </a:p>
        </p:txBody>
      </p:sp>
      <p:sp>
        <p:nvSpPr>
          <p:cNvPr id="260" name="Google Shape;260;p6"/>
          <p:cNvSpPr/>
          <p:nvPr/>
        </p:nvSpPr>
        <p:spPr>
          <a:xfrm>
            <a:off x="596899" y="1315359"/>
            <a:ext cx="4860000" cy="994558"/>
          </a:xfrm>
          <a:prstGeom prst="rect">
            <a:avLst/>
          </a:prstGeom>
          <a:solidFill>
            <a:srgbClr val="289C2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Arial"/>
              <a:buNone/>
            </a:pPr>
            <a:r>
              <a:rPr b="1" i="0" lang="pl-PL" sz="2200" u="none" cap="none" strike="noStrike">
                <a:solidFill>
                  <a:srgbClr val="FFFFFF"/>
                </a:solidFill>
                <a:latin typeface="Arial"/>
                <a:ea typeface="Arial"/>
                <a:cs typeface="Arial"/>
                <a:sym typeface="Arial"/>
              </a:rPr>
              <a:t>Budowanie dostępności </a:t>
            </a:r>
            <a:endParaRPr/>
          </a:p>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mentalnej i fizycznej</a:t>
            </a:r>
            <a:endParaRPr/>
          </a:p>
        </p:txBody>
      </p:sp>
      <p:sp>
        <p:nvSpPr>
          <p:cNvPr id="261" name="Google Shape;261;p6"/>
          <p:cNvSpPr/>
          <p:nvPr/>
        </p:nvSpPr>
        <p:spPr>
          <a:xfrm>
            <a:off x="6426253" y="1315359"/>
            <a:ext cx="4860000" cy="994558"/>
          </a:xfrm>
          <a:prstGeom prst="rect">
            <a:avLst/>
          </a:prstGeom>
          <a:solidFill>
            <a:srgbClr val="2569A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Arial"/>
              <a:buNone/>
            </a:pPr>
            <a:r>
              <a:rPr b="1" i="0" lang="pl-PL" sz="2200" u="none" cap="none" strike="noStrike">
                <a:solidFill>
                  <a:srgbClr val="FFFFFF"/>
                </a:solidFill>
                <a:latin typeface="Arial"/>
                <a:ea typeface="Arial"/>
                <a:cs typeface="Arial"/>
                <a:sym typeface="Arial"/>
              </a:rPr>
              <a:t>Efektywność </a:t>
            </a:r>
            <a:endParaRPr/>
          </a:p>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Marki, handlowa i finansowa</a:t>
            </a:r>
            <a:endParaRPr/>
          </a:p>
        </p:txBody>
      </p:sp>
      <p:sp>
        <p:nvSpPr>
          <p:cNvPr id="262" name="Google Shape;262;p6"/>
          <p:cNvSpPr/>
          <p:nvPr/>
        </p:nvSpPr>
        <p:spPr>
          <a:xfrm rot="-5400000">
            <a:off x="5484285" y="1389465"/>
            <a:ext cx="914400" cy="914400"/>
          </a:xfrm>
          <a:prstGeom prst="mathMultiply">
            <a:avLst>
              <a:gd fmla="val 23520" name="adj1"/>
            </a:avLst>
          </a:prstGeom>
          <a:gradFill>
            <a:gsLst>
              <a:gs pos="0">
                <a:srgbClr val="289C28"/>
              </a:gs>
              <a:gs pos="58000">
                <a:srgbClr val="8BDAFF"/>
              </a:gs>
              <a:gs pos="83000">
                <a:srgbClr val="4E95D9"/>
              </a:gs>
              <a:gs pos="100000">
                <a:srgbClr val="2569AD"/>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Poppins"/>
              <a:buNone/>
            </a:pPr>
            <a:r>
              <a:t/>
            </a:r>
            <a:endParaRPr b="0" i="0" sz="1800" u="none" cap="none" strike="noStrike">
              <a:solidFill>
                <a:srgbClr val="FFFFFF"/>
              </a:solidFill>
              <a:latin typeface="Arial"/>
              <a:ea typeface="Arial"/>
              <a:cs typeface="Arial"/>
              <a:sym typeface="Arial"/>
            </a:endParaRPr>
          </a:p>
        </p:txBody>
      </p:sp>
      <p:sp>
        <p:nvSpPr>
          <p:cNvPr id="263" name="Google Shape;263;p6"/>
          <p:cNvSpPr/>
          <p:nvPr/>
        </p:nvSpPr>
        <p:spPr>
          <a:xfrm>
            <a:off x="2957049" y="2379527"/>
            <a:ext cx="2999251" cy="468778"/>
          </a:xfrm>
          <a:prstGeom prst="rect">
            <a:avLst/>
          </a:prstGeom>
          <a:noFill/>
          <a:ln cap="flat" cmpd="sng" w="12700">
            <a:solidFill>
              <a:srgbClr val="FDBD28"/>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3CC33"/>
              </a:buClr>
              <a:buSzPts val="1800"/>
              <a:buFont typeface="Arial"/>
              <a:buNone/>
            </a:pPr>
            <a:r>
              <a:rPr b="1" i="0" lang="pl-PL" sz="1800" u="none" cap="none" strike="noStrike">
                <a:solidFill>
                  <a:srgbClr val="33CC33"/>
                </a:solidFill>
                <a:latin typeface="Arial"/>
                <a:ea typeface="Arial"/>
                <a:cs typeface="Arial"/>
                <a:sym typeface="Arial"/>
              </a:rPr>
              <a:t>Media </a:t>
            </a:r>
            <a:endParaRPr/>
          </a:p>
          <a:p>
            <a:pPr indent="0" lvl="0" marL="0" marR="0" rtl="0" algn="ctr">
              <a:lnSpc>
                <a:spcPct val="100000"/>
              </a:lnSpc>
              <a:spcBef>
                <a:spcPts val="0"/>
              </a:spcBef>
              <a:spcAft>
                <a:spcPts val="0"/>
              </a:spcAft>
              <a:buClr>
                <a:srgbClr val="33CC33"/>
              </a:buClr>
              <a:buSzPts val="1800"/>
              <a:buFont typeface="Arial"/>
              <a:buNone/>
            </a:pPr>
            <a:r>
              <a:rPr b="1" i="0" lang="pl-PL" sz="1800" u="none" cap="none" strike="noStrike">
                <a:solidFill>
                  <a:srgbClr val="33CC33"/>
                </a:solidFill>
                <a:latin typeface="Arial"/>
                <a:ea typeface="Arial"/>
                <a:cs typeface="Arial"/>
                <a:sym typeface="Arial"/>
              </a:rPr>
              <a:t>&amp; Kampanie </a:t>
            </a:r>
            <a:endParaRPr/>
          </a:p>
        </p:txBody>
      </p:sp>
      <p:sp>
        <p:nvSpPr>
          <p:cNvPr id="264" name="Google Shape;264;p6"/>
          <p:cNvSpPr/>
          <p:nvPr/>
        </p:nvSpPr>
        <p:spPr>
          <a:xfrm>
            <a:off x="102235" y="2385073"/>
            <a:ext cx="3047365" cy="468778"/>
          </a:xfrm>
          <a:prstGeom prst="rect">
            <a:avLst/>
          </a:prstGeom>
          <a:noFill/>
          <a:ln cap="flat" cmpd="sng" w="12700">
            <a:solidFill>
              <a:srgbClr val="00B050"/>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8000"/>
              </a:buClr>
              <a:buSzPts val="1800"/>
              <a:buFont typeface="Arial"/>
              <a:buNone/>
            </a:pPr>
            <a:r>
              <a:rPr b="1" i="0" lang="pl-PL" sz="1800" u="none" cap="none" strike="noStrike">
                <a:solidFill>
                  <a:srgbClr val="008000"/>
                </a:solidFill>
                <a:latin typeface="Arial"/>
                <a:ea typeface="Arial"/>
                <a:cs typeface="Arial"/>
                <a:sym typeface="Arial"/>
              </a:rPr>
              <a:t>Dystrybucja </a:t>
            </a:r>
            <a:br>
              <a:rPr b="1" i="0" lang="pl-PL" sz="1800" u="none" cap="none" strike="noStrike">
                <a:solidFill>
                  <a:srgbClr val="008000"/>
                </a:solidFill>
                <a:latin typeface="Arial"/>
                <a:ea typeface="Arial"/>
                <a:cs typeface="Arial"/>
                <a:sym typeface="Arial"/>
              </a:rPr>
            </a:br>
            <a:r>
              <a:rPr b="1" i="0" lang="pl-PL" sz="1800" u="none" cap="none" strike="noStrike">
                <a:solidFill>
                  <a:srgbClr val="008000"/>
                </a:solidFill>
                <a:latin typeface="Arial"/>
                <a:ea typeface="Arial"/>
                <a:cs typeface="Arial"/>
                <a:sym typeface="Arial"/>
              </a:rPr>
              <a:t>&amp; Cena</a:t>
            </a:r>
            <a:endParaRPr/>
          </a:p>
        </p:txBody>
      </p:sp>
      <p:sp>
        <p:nvSpPr>
          <p:cNvPr id="265" name="Google Shape;265;p6"/>
          <p:cNvSpPr/>
          <p:nvPr/>
        </p:nvSpPr>
        <p:spPr>
          <a:xfrm>
            <a:off x="5816600" y="2378201"/>
            <a:ext cx="3568699" cy="468778"/>
          </a:xfrm>
          <a:prstGeom prst="rect">
            <a:avLst/>
          </a:prstGeom>
          <a:noFill/>
          <a:ln cap="flat" cmpd="sng" w="12700">
            <a:solidFill>
              <a:srgbClr val="4E95D9"/>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4892DC"/>
              </a:buClr>
              <a:buSzPts val="1800"/>
              <a:buFont typeface="Arial"/>
              <a:buNone/>
            </a:pPr>
            <a:r>
              <a:rPr b="1" i="0" lang="pl-PL" sz="1800" u="none" cap="none" strike="noStrike">
                <a:solidFill>
                  <a:srgbClr val="4892DC"/>
                </a:solidFill>
                <a:latin typeface="Arial"/>
                <a:ea typeface="Arial"/>
                <a:cs typeface="Arial"/>
                <a:sym typeface="Arial"/>
              </a:rPr>
              <a:t>Marka &amp; Biznes</a:t>
            </a:r>
            <a:endParaRPr/>
          </a:p>
        </p:txBody>
      </p:sp>
      <p:sp>
        <p:nvSpPr>
          <p:cNvPr id="266" name="Google Shape;266;p6"/>
          <p:cNvSpPr/>
          <p:nvPr/>
        </p:nvSpPr>
        <p:spPr>
          <a:xfrm>
            <a:off x="9192750" y="2378201"/>
            <a:ext cx="2865200" cy="468778"/>
          </a:xfrm>
          <a:prstGeom prst="rect">
            <a:avLst/>
          </a:prstGeom>
          <a:noFill/>
          <a:ln cap="flat" cmpd="sng" w="12700">
            <a:solidFill>
              <a:srgbClr val="1C4F8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362A1"/>
              </a:buClr>
              <a:buSzPts val="1800"/>
              <a:buFont typeface="Arial"/>
              <a:buNone/>
            </a:pPr>
            <a:r>
              <a:rPr b="1" i="0" lang="pl-PL" sz="1800" u="none" cap="none" strike="noStrike">
                <a:solidFill>
                  <a:srgbClr val="2362A1"/>
                </a:solidFill>
                <a:latin typeface="Arial"/>
                <a:ea typeface="Arial"/>
                <a:cs typeface="Arial"/>
                <a:sym typeface="Arial"/>
              </a:rPr>
              <a:t>Relacje</a:t>
            </a:r>
            <a:endParaRPr/>
          </a:p>
        </p:txBody>
      </p:sp>
      <p:sp>
        <p:nvSpPr>
          <p:cNvPr id="267" name="Google Shape;267;p6"/>
          <p:cNvSpPr/>
          <p:nvPr/>
        </p:nvSpPr>
        <p:spPr>
          <a:xfrm>
            <a:off x="2631068" y="3845420"/>
            <a:ext cx="1224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Widoczność </a:t>
            </a:r>
            <a:r>
              <a:rPr b="0" i="0" lang="pl-PL" sz="1000" u="none" cap="none" strike="noStrike">
                <a:solidFill>
                  <a:srgbClr val="FFFFFF"/>
                </a:solidFill>
                <a:latin typeface="Arial"/>
                <a:ea typeface="Arial"/>
                <a:cs typeface="Arial"/>
                <a:sym typeface="Arial"/>
              </a:rPr>
              <a:t>(viewability)</a:t>
            </a:r>
            <a:endParaRPr/>
          </a:p>
        </p:txBody>
      </p:sp>
      <p:sp>
        <p:nvSpPr>
          <p:cNvPr id="268" name="Google Shape;268;p6"/>
          <p:cNvSpPr/>
          <p:nvPr/>
        </p:nvSpPr>
        <p:spPr>
          <a:xfrm>
            <a:off x="5112155" y="2956035"/>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Share of Search</a:t>
            </a:r>
            <a:endParaRPr b="0" i="0" sz="1200" u="none" cap="none" strike="noStrike">
              <a:solidFill>
                <a:srgbClr val="FFFFFF"/>
              </a:solidFill>
              <a:latin typeface="Arial"/>
              <a:ea typeface="Arial"/>
              <a:cs typeface="Arial"/>
              <a:sym typeface="Arial"/>
            </a:endParaRPr>
          </a:p>
        </p:txBody>
      </p:sp>
      <p:sp>
        <p:nvSpPr>
          <p:cNvPr id="269" name="Google Shape;269;p6"/>
          <p:cNvSpPr/>
          <p:nvPr/>
        </p:nvSpPr>
        <p:spPr>
          <a:xfrm>
            <a:off x="10997500" y="2963327"/>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Częstotliwość zakupu</a:t>
            </a:r>
            <a:endParaRPr/>
          </a:p>
        </p:txBody>
      </p:sp>
      <p:sp>
        <p:nvSpPr>
          <p:cNvPr id="270" name="Google Shape;270;p6"/>
          <p:cNvSpPr/>
          <p:nvPr/>
        </p:nvSpPr>
        <p:spPr>
          <a:xfrm>
            <a:off x="6330878" y="3830208"/>
            <a:ext cx="886842"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Trust</a:t>
            </a:r>
            <a:endParaRPr/>
          </a:p>
        </p:txBody>
      </p:sp>
      <p:sp>
        <p:nvSpPr>
          <p:cNvPr id="271" name="Google Shape;271;p6"/>
          <p:cNvSpPr/>
          <p:nvPr/>
        </p:nvSpPr>
        <p:spPr>
          <a:xfrm>
            <a:off x="7283322" y="5474163"/>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Purchase intent</a:t>
            </a:r>
            <a:endParaRPr b="0" i="0" sz="1200" u="none" cap="none" strike="noStrike">
              <a:solidFill>
                <a:srgbClr val="FFFFFF"/>
              </a:solidFill>
              <a:latin typeface="Arial"/>
              <a:ea typeface="Arial"/>
              <a:cs typeface="Arial"/>
              <a:sym typeface="Arial"/>
            </a:endParaRPr>
          </a:p>
        </p:txBody>
      </p:sp>
      <p:sp>
        <p:nvSpPr>
          <p:cNvPr id="272" name="Google Shape;272;p6"/>
          <p:cNvSpPr/>
          <p:nvPr/>
        </p:nvSpPr>
        <p:spPr>
          <a:xfrm>
            <a:off x="8543980" y="4118003"/>
            <a:ext cx="1082245" cy="781140"/>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Udział </a:t>
            </a:r>
            <a:r>
              <a:rPr b="0" i="0" lang="pl-PL" sz="1050" u="none" cap="none" strike="noStrike">
                <a:solidFill>
                  <a:srgbClr val="FFFFFF"/>
                </a:solidFill>
                <a:latin typeface="Arial"/>
                <a:ea typeface="Arial"/>
                <a:cs typeface="Arial"/>
                <a:sym typeface="Arial"/>
              </a:rPr>
              <a:t>light / medium / heavy </a:t>
            </a:r>
            <a:r>
              <a:rPr b="0" i="0" lang="pl-PL" sz="1200" u="none" cap="none" strike="noStrike">
                <a:solidFill>
                  <a:srgbClr val="FFFFFF"/>
                </a:solidFill>
                <a:latin typeface="Arial"/>
                <a:ea typeface="Arial"/>
                <a:cs typeface="Arial"/>
                <a:sym typeface="Arial"/>
              </a:rPr>
              <a:t>buyers</a:t>
            </a:r>
            <a:endParaRPr b="0" i="0" sz="1200" u="none" cap="none" strike="noStrike">
              <a:solidFill>
                <a:srgbClr val="FFFFFF"/>
              </a:solidFill>
              <a:latin typeface="Arial"/>
              <a:ea typeface="Arial"/>
              <a:cs typeface="Arial"/>
              <a:sym typeface="Arial"/>
            </a:endParaRPr>
          </a:p>
        </p:txBody>
      </p:sp>
      <p:sp>
        <p:nvSpPr>
          <p:cNvPr id="273" name="Google Shape;273;p6"/>
          <p:cNvSpPr/>
          <p:nvPr/>
        </p:nvSpPr>
        <p:spPr>
          <a:xfrm>
            <a:off x="9734550" y="2954895"/>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Re-purchase</a:t>
            </a:r>
            <a:endParaRPr b="0" i="0" sz="1200" u="none" cap="none" strike="noStrike">
              <a:solidFill>
                <a:srgbClr val="FFFFFF"/>
              </a:solidFill>
              <a:latin typeface="Arial"/>
              <a:ea typeface="Arial"/>
              <a:cs typeface="Arial"/>
              <a:sym typeface="Arial"/>
            </a:endParaRPr>
          </a:p>
        </p:txBody>
      </p:sp>
      <p:sp>
        <p:nvSpPr>
          <p:cNvPr id="274" name="Google Shape;274;p6"/>
          <p:cNvSpPr/>
          <p:nvPr/>
        </p:nvSpPr>
        <p:spPr>
          <a:xfrm>
            <a:off x="8500105" y="5474653"/>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%OP do reinwestycji</a:t>
            </a:r>
            <a:endParaRPr/>
          </a:p>
        </p:txBody>
      </p:sp>
      <p:sp>
        <p:nvSpPr>
          <p:cNvPr id="275" name="Google Shape;275;p6"/>
          <p:cNvSpPr/>
          <p:nvPr/>
        </p:nvSpPr>
        <p:spPr>
          <a:xfrm>
            <a:off x="7318570" y="4972301"/>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Odrzucający markę</a:t>
            </a:r>
            <a:endParaRPr/>
          </a:p>
        </p:txBody>
      </p:sp>
      <p:sp>
        <p:nvSpPr>
          <p:cNvPr id="276" name="Google Shape;276;p6"/>
          <p:cNvSpPr/>
          <p:nvPr/>
        </p:nvSpPr>
        <p:spPr>
          <a:xfrm>
            <a:off x="6414308" y="4958655"/>
            <a:ext cx="860361"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Different</a:t>
            </a:r>
            <a:endParaRPr b="0" i="0" sz="1200" u="none" cap="none" strike="noStrike">
              <a:solidFill>
                <a:srgbClr val="FFFFFF"/>
              </a:solidFill>
              <a:latin typeface="Arial"/>
              <a:ea typeface="Arial"/>
              <a:cs typeface="Arial"/>
              <a:sym typeface="Arial"/>
            </a:endParaRPr>
          </a:p>
        </p:txBody>
      </p:sp>
      <p:sp>
        <p:nvSpPr>
          <p:cNvPr id="277" name="Google Shape;277;p6"/>
          <p:cNvSpPr/>
          <p:nvPr/>
        </p:nvSpPr>
        <p:spPr>
          <a:xfrm>
            <a:off x="5078410" y="4338425"/>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Aggressivity index</a:t>
            </a:r>
            <a:endParaRPr/>
          </a:p>
        </p:txBody>
      </p:sp>
      <p:sp>
        <p:nvSpPr>
          <p:cNvPr id="278" name="Google Shape;278;p6"/>
          <p:cNvSpPr/>
          <p:nvPr/>
        </p:nvSpPr>
        <p:spPr>
          <a:xfrm>
            <a:off x="3881408" y="4340785"/>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Brand safety</a:t>
            </a:r>
            <a:endParaRPr b="0" i="0" sz="1200" u="none" cap="none" strike="noStrike">
              <a:solidFill>
                <a:srgbClr val="FFFFFF"/>
              </a:solidFill>
              <a:latin typeface="Arial"/>
              <a:ea typeface="Arial"/>
              <a:cs typeface="Arial"/>
              <a:sym typeface="Arial"/>
            </a:endParaRPr>
          </a:p>
        </p:txBody>
      </p:sp>
      <p:sp>
        <p:nvSpPr>
          <p:cNvPr id="279" name="Google Shape;279;p6"/>
          <p:cNvSpPr/>
          <p:nvPr/>
        </p:nvSpPr>
        <p:spPr>
          <a:xfrm>
            <a:off x="2654227" y="5509890"/>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Konwersja</a:t>
            </a:r>
            <a:endParaRPr/>
          </a:p>
        </p:txBody>
      </p:sp>
      <p:sp>
        <p:nvSpPr>
          <p:cNvPr id="280" name="Google Shape;280;p6"/>
          <p:cNvSpPr/>
          <p:nvPr/>
        </p:nvSpPr>
        <p:spPr>
          <a:xfrm>
            <a:off x="525386" y="3380769"/>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Volume on deal</a:t>
            </a:r>
            <a:endParaRPr b="0" i="0" sz="1200" u="none" cap="none" strike="noStrike">
              <a:solidFill>
                <a:srgbClr val="FFFFFF"/>
              </a:solidFill>
              <a:latin typeface="Arial"/>
              <a:ea typeface="Arial"/>
              <a:cs typeface="Arial"/>
              <a:sym typeface="Arial"/>
            </a:endParaRPr>
          </a:p>
        </p:txBody>
      </p:sp>
      <p:sp>
        <p:nvSpPr>
          <p:cNvPr id="281" name="Google Shape;281;p6"/>
          <p:cNvSpPr/>
          <p:nvPr/>
        </p:nvSpPr>
        <p:spPr>
          <a:xfrm>
            <a:off x="3890410" y="5486253"/>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AVE</a:t>
            </a:r>
            <a:endParaRPr/>
          </a:p>
        </p:txBody>
      </p:sp>
      <p:sp>
        <p:nvSpPr>
          <p:cNvPr id="282" name="Google Shape;282;p6"/>
          <p:cNvSpPr/>
          <p:nvPr/>
        </p:nvSpPr>
        <p:spPr>
          <a:xfrm>
            <a:off x="5142878" y="5967279"/>
            <a:ext cx="1150576" cy="309990"/>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Bounce rate</a:t>
            </a:r>
            <a:endParaRPr b="0" i="0" sz="1200" u="none" cap="none" strike="noStrike">
              <a:solidFill>
                <a:srgbClr val="FFFFFF"/>
              </a:solidFill>
              <a:latin typeface="Arial"/>
              <a:ea typeface="Arial"/>
              <a:cs typeface="Arial"/>
              <a:sym typeface="Arial"/>
            </a:endParaRPr>
          </a:p>
        </p:txBody>
      </p:sp>
      <p:sp>
        <p:nvSpPr>
          <p:cNvPr id="283" name="Google Shape;283;p6"/>
          <p:cNvSpPr/>
          <p:nvPr/>
        </p:nvSpPr>
        <p:spPr>
          <a:xfrm>
            <a:off x="5142878" y="6327216"/>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Czas ładowania strony</a:t>
            </a:r>
            <a:endParaRPr/>
          </a:p>
        </p:txBody>
      </p:sp>
      <p:sp>
        <p:nvSpPr>
          <p:cNvPr id="284" name="Google Shape;284;p6"/>
          <p:cNvSpPr/>
          <p:nvPr/>
        </p:nvSpPr>
        <p:spPr>
          <a:xfrm>
            <a:off x="2676973" y="4984482"/>
            <a:ext cx="1150576" cy="309990"/>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Wizyty  / sesje na stronie</a:t>
            </a:r>
            <a:endParaRPr/>
          </a:p>
        </p:txBody>
      </p:sp>
      <p:sp>
        <p:nvSpPr>
          <p:cNvPr id="285" name="Google Shape;285;p6"/>
          <p:cNvSpPr/>
          <p:nvPr/>
        </p:nvSpPr>
        <p:spPr>
          <a:xfrm>
            <a:off x="3890410" y="5905238"/>
            <a:ext cx="1188000" cy="920491"/>
          </a:xfrm>
          <a:prstGeom prst="rect">
            <a:avLst/>
          </a:prstGeom>
          <a:solidFill>
            <a:schemeClr val="accent6"/>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Efektywność kosztowa (jak np. CPL, CPM, CPC, CPS)</a:t>
            </a:r>
            <a:endParaRPr/>
          </a:p>
        </p:txBody>
      </p:sp>
      <p:sp>
        <p:nvSpPr>
          <p:cNvPr id="286" name="Google Shape;286;p6"/>
          <p:cNvSpPr/>
          <p:nvPr/>
        </p:nvSpPr>
        <p:spPr>
          <a:xfrm>
            <a:off x="-3475169" y="1518674"/>
            <a:ext cx="2841440" cy="2505265"/>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300"/>
              <a:buFont typeface="Arial"/>
              <a:buNone/>
            </a:pPr>
            <a:r>
              <a:rPr b="0" i="0" lang="pl-PL" sz="1300" u="none" cap="none" strike="noStrike">
                <a:solidFill>
                  <a:srgbClr val="FFFFFF"/>
                </a:solidFill>
                <a:latin typeface="Arial"/>
                <a:ea typeface="Arial"/>
                <a:cs typeface="Arial"/>
                <a:sym typeface="Arial"/>
              </a:rPr>
              <a:t>Ta mapa jest niedokończona. Według mnie umówiliśmy się Michale, że przypiszesz wskaźniki według tego podejścia na jedym slajdzie, nawet jak treść wychodzi poza obszar slajdu, żeby agencja wiedziała jak narysować cała mapę modelu (tak jak Model Szwedzki)</a:t>
            </a:r>
            <a:endParaRPr/>
          </a:p>
        </p:txBody>
      </p:sp>
      <p:sp>
        <p:nvSpPr>
          <p:cNvPr id="287" name="Google Shape;287;p6"/>
          <p:cNvSpPr/>
          <p:nvPr/>
        </p:nvSpPr>
        <p:spPr>
          <a:xfrm>
            <a:off x="-2765403" y="6677129"/>
            <a:ext cx="2633700" cy="1828800"/>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Wskazniki wydajnościowe(efektywność kosztowa) wymienić przykłady w jednym boksie i zasugerować agencji gdzie je umieścić. Może na dole modelu, zaznaczyłam czerwonym prostokątem poza ibrębem slajdu na dole</a:t>
            </a:r>
            <a:endParaRPr/>
          </a:p>
        </p:txBody>
      </p:sp>
      <p:sp>
        <p:nvSpPr>
          <p:cNvPr id="288" name="Google Shape;288;p6"/>
          <p:cNvSpPr/>
          <p:nvPr/>
        </p:nvSpPr>
        <p:spPr>
          <a:xfrm>
            <a:off x="13723200" y="5787779"/>
            <a:ext cx="2633616" cy="1828799"/>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Wskazniki wydajnościowe(efektywność kosztowa) wymienić przykłady w jednym boksie i zasugerować agencji gdzie je umieścić. Może na dole modelu, zaznaczyłam czerwonym prostokątem poza ibrębem slajdu na dole</a:t>
            </a:r>
            <a:endParaRPr/>
          </a:p>
        </p:txBody>
      </p:sp>
      <p:sp>
        <p:nvSpPr>
          <p:cNvPr id="289" name="Google Shape;289;p6"/>
          <p:cNvSpPr/>
          <p:nvPr/>
        </p:nvSpPr>
        <p:spPr>
          <a:xfrm>
            <a:off x="165238" y="11865578"/>
            <a:ext cx="5291661" cy="1085414"/>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Tu wskaźniki kosztowe?</a:t>
            </a:r>
            <a:endParaRPr/>
          </a:p>
        </p:txBody>
      </p:sp>
      <p:sp>
        <p:nvSpPr>
          <p:cNvPr id="290" name="Google Shape;290;p6"/>
          <p:cNvSpPr/>
          <p:nvPr/>
        </p:nvSpPr>
        <p:spPr>
          <a:xfrm>
            <a:off x="5630889" y="11857074"/>
            <a:ext cx="5291661" cy="1085414"/>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Tu wskaźniki kosztowe?</a:t>
            </a:r>
            <a:endParaRPr/>
          </a:p>
        </p:txBody>
      </p:sp>
      <p:sp>
        <p:nvSpPr>
          <p:cNvPr id="291" name="Google Shape;291;p6"/>
          <p:cNvSpPr txBox="1"/>
          <p:nvPr/>
        </p:nvSpPr>
        <p:spPr>
          <a:xfrm>
            <a:off x="7594984" y="6371601"/>
            <a:ext cx="492442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1" lang="pl-PL" sz="1200" u="none" cap="none" strike="noStrike">
                <a:solidFill>
                  <a:srgbClr val="000000"/>
                </a:solidFill>
                <a:latin typeface="Arial"/>
                <a:ea typeface="Arial"/>
                <a:cs typeface="Arial"/>
                <a:sym typeface="Arial"/>
              </a:rPr>
              <a:t>*w definicjach i zaproponowanych dalej zastosowaniach występuje więcej, istotnych dla danych obszarów mierników</a:t>
            </a:r>
            <a:endParaRPr/>
          </a:p>
        </p:txBody>
      </p:sp>
      <p:sp>
        <p:nvSpPr>
          <p:cNvPr id="292" name="Google Shape;292;p6"/>
          <p:cNvSpPr/>
          <p:nvPr/>
        </p:nvSpPr>
        <p:spPr>
          <a:xfrm>
            <a:off x="6404963" y="5933656"/>
            <a:ext cx="1475178" cy="299175"/>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Sprzedaż inkrementalna</a:t>
            </a:r>
            <a:endParaRPr/>
          </a:p>
        </p:txBody>
      </p:sp>
      <p:sp>
        <p:nvSpPr>
          <p:cNvPr id="293" name="Google Shape;293;p6"/>
          <p:cNvSpPr/>
          <p:nvPr/>
        </p:nvSpPr>
        <p:spPr>
          <a:xfrm>
            <a:off x="6398685" y="6278951"/>
            <a:ext cx="1475178" cy="299175"/>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Sprzedaż bazowa</a:t>
            </a:r>
            <a:endParaRPr/>
          </a:p>
        </p:txBody>
      </p:sp>
      <p:sp>
        <p:nvSpPr>
          <p:cNvPr id="294" name="Google Shape;294;p6"/>
          <p:cNvSpPr txBox="1"/>
          <p:nvPr/>
        </p:nvSpPr>
        <p:spPr>
          <a:xfrm>
            <a:off x="10482623" y="118193"/>
            <a:ext cx="1702877" cy="618341"/>
          </a:xfrm>
          <a:prstGeom prst="rect">
            <a:avLst/>
          </a:prstGeom>
          <a:noFill/>
          <a:ln>
            <a:noFill/>
          </a:ln>
        </p:spPr>
        <p:txBody>
          <a:bodyPr anchorCtr="0" anchor="ctr" bIns="45700" lIns="91425" spcFirstLastPara="1" rIns="91425" wrap="square" tIns="45700">
            <a:normAutofit fontScale="92500"/>
          </a:bodyPr>
          <a:lstStyle/>
          <a:p>
            <a:pPr indent="0" lvl="0" marL="0" marR="0" rtl="0" algn="l">
              <a:lnSpc>
                <a:spcPct val="90000"/>
              </a:lnSpc>
              <a:spcBef>
                <a:spcPts val="0"/>
              </a:spcBef>
              <a:spcAft>
                <a:spcPts val="0"/>
              </a:spcAft>
              <a:buClr>
                <a:srgbClr val="000000"/>
              </a:buClr>
              <a:buSzPct val="100000"/>
              <a:buFont typeface="Play"/>
              <a:buNone/>
            </a:pPr>
            <a:r>
              <a:rPr b="1" i="0" lang="pl-PL" sz="2000" u="none" cap="none" strike="noStrike">
                <a:solidFill>
                  <a:srgbClr val="000000"/>
                </a:solidFill>
                <a:latin typeface="Play"/>
                <a:ea typeface="Play"/>
                <a:cs typeface="Play"/>
                <a:sym typeface="Play"/>
              </a:rPr>
              <a:t>KPI pozostałe [Michal – POR]</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otyw pakietu Office">
  <a:themeElements>
    <a:clrScheme name="INSUMMIT">
      <a:dk1>
        <a:srgbClr val="000000"/>
      </a:dk1>
      <a:lt1>
        <a:srgbClr val="FFFFFF"/>
      </a:lt1>
      <a:dk2>
        <a:srgbClr val="000000"/>
      </a:dk2>
      <a:lt2>
        <a:srgbClr val="E7E6E6"/>
      </a:lt2>
      <a:accent1>
        <a:srgbClr val="00AFFF"/>
      </a:accent1>
      <a:accent2>
        <a:srgbClr val="FF00EC"/>
      </a:accent2>
      <a:accent3>
        <a:srgbClr val="00D380"/>
      </a:accent3>
      <a:accent4>
        <a:srgbClr val="FFF000"/>
      </a:accent4>
      <a:accent5>
        <a:srgbClr val="FF8B00"/>
      </a:accent5>
      <a:accent6>
        <a:srgbClr val="FFFFFF"/>
      </a:accent6>
      <a:hlink>
        <a:srgbClr val="000000"/>
      </a:hlink>
      <a:folHlink>
        <a:srgbClr val="FF00E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2020-09-01T16:44:56Z</dcterms:created>
  <dc:creator>USER</dc:creator>
</cp:coreProperties>
</file>