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9"/>
  </p:notesMasterIdLst>
  <p:sldIdLst>
    <p:sldId id="256" r:id="rId2"/>
    <p:sldId id="262" r:id="rId3"/>
    <p:sldId id="263" r:id="rId4"/>
    <p:sldId id="265" r:id="rId5"/>
    <p:sldId id="264" r:id="rId6"/>
    <p:sldId id="266" r:id="rId7"/>
    <p:sldId id="318" r:id="rId8"/>
    <p:sldId id="319" r:id="rId9"/>
    <p:sldId id="321" r:id="rId10"/>
    <p:sldId id="320" r:id="rId11"/>
    <p:sldId id="322" r:id="rId12"/>
    <p:sldId id="271" r:id="rId13"/>
    <p:sldId id="273" r:id="rId14"/>
    <p:sldId id="274" r:id="rId15"/>
    <p:sldId id="275" r:id="rId16"/>
    <p:sldId id="276" r:id="rId17"/>
    <p:sldId id="280" r:id="rId18"/>
    <p:sldId id="293" r:id="rId19"/>
    <p:sldId id="272" r:id="rId20"/>
    <p:sldId id="281" r:id="rId21"/>
    <p:sldId id="282" r:id="rId22"/>
    <p:sldId id="283" r:id="rId23"/>
    <p:sldId id="284" r:id="rId24"/>
    <p:sldId id="285" r:id="rId25"/>
    <p:sldId id="260" r:id="rId26"/>
    <p:sldId id="258" r:id="rId27"/>
    <p:sldId id="259" r:id="rId28"/>
    <p:sldId id="286" r:id="rId29"/>
    <p:sldId id="287" r:id="rId30"/>
    <p:sldId id="288" r:id="rId31"/>
    <p:sldId id="289" r:id="rId32"/>
    <p:sldId id="292" r:id="rId33"/>
    <p:sldId id="294" r:id="rId34"/>
    <p:sldId id="290"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63" userDrawn="1">
          <p15:clr>
            <a:srgbClr val="A4A3A4"/>
          </p15:clr>
        </p15:guide>
        <p15:guide id="2" pos="325" userDrawn="1">
          <p15:clr>
            <a:srgbClr val="A4A3A4"/>
          </p15:clr>
        </p15:guide>
        <p15:guide id="3" pos="3908" userDrawn="1">
          <p15:clr>
            <a:srgbClr val="A4A3A4"/>
          </p15:clr>
        </p15:guide>
        <p15:guide id="4" pos="1753" userDrawn="1">
          <p15:clr>
            <a:srgbClr val="A4A3A4"/>
          </p15:clr>
        </p15:guide>
        <p15:guide id="5" pos="461" userDrawn="1">
          <p15:clr>
            <a:srgbClr val="A4A3A4"/>
          </p15:clr>
        </p15:guide>
        <p15:guide id="6" pos="7378" userDrawn="1">
          <p15:clr>
            <a:srgbClr val="A4A3A4"/>
          </p15:clr>
        </p15:guide>
        <p15:guide id="7" orient="horz" pos="2047" userDrawn="1">
          <p15:clr>
            <a:srgbClr val="A4A3A4"/>
          </p15:clr>
        </p15:guide>
        <p15:guide id="8" orient="horz" pos="2137" userDrawn="1">
          <p15:clr>
            <a:srgbClr val="A4A3A4"/>
          </p15:clr>
        </p15:guide>
        <p15:guide id="9" orient="horz" pos="3294" userDrawn="1">
          <p15:clr>
            <a:srgbClr val="A4A3A4"/>
          </p15:clr>
        </p15:guide>
        <p15:guide id="10" orient="horz" pos="354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3C"/>
    <a:srgbClr val="CB0000"/>
    <a:srgbClr val="F7023E"/>
    <a:srgbClr val="FF567C"/>
    <a:srgbClr val="FCA0B4"/>
    <a:srgbClr val="FFD2DC"/>
    <a:srgbClr val="A00028"/>
    <a:srgbClr val="72001E"/>
    <a:srgbClr val="C90032"/>
    <a:srgbClr val="C801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41"/>
    <p:restoredTop sz="94731"/>
  </p:normalViewPr>
  <p:slideViewPr>
    <p:cSldViewPr snapToGrid="0">
      <p:cViewPr varScale="1">
        <p:scale>
          <a:sx n="73" d="100"/>
          <a:sy n="73" d="100"/>
        </p:scale>
        <p:origin x="476" y="56"/>
      </p:cViewPr>
      <p:guideLst>
        <p:guide orient="horz" pos="2863"/>
        <p:guide pos="325"/>
        <p:guide pos="3908"/>
        <p:guide pos="1753"/>
        <p:guide pos="461"/>
        <p:guide pos="7378"/>
        <p:guide orient="horz" pos="2047"/>
        <p:guide orient="horz" pos="2137"/>
        <p:guide orient="horz" pos="3294"/>
        <p:guide orient="horz" pos="354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5E9D03-49E2-6946-BEE9-176D7984F59F}" type="datetimeFigureOut">
              <a:rPr lang="pl-PL" smtClean="0"/>
              <a:t>04.10.2024</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537A4E-8C9D-934C-94F9-CA46BEDC8D0D}" type="slidenum">
              <a:rPr lang="pl-PL" smtClean="0"/>
              <a:t>‹#›</a:t>
            </a:fld>
            <a:endParaRPr lang="pl-PL"/>
          </a:p>
        </p:txBody>
      </p:sp>
    </p:spTree>
    <p:extLst>
      <p:ext uri="{BB962C8B-B14F-4D97-AF65-F5344CB8AC3E}">
        <p14:creationId xmlns:p14="http://schemas.microsoft.com/office/powerpoint/2010/main" val="1663686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B5EA62A3-9C9A-3EB1-BDC0-02BBC499DED4}"/>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0925C46B-18A3-2AC0-B508-FDF1B729251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a:extLst>
              <a:ext uri="{FF2B5EF4-FFF2-40B4-BE49-F238E27FC236}">
                <a16:creationId xmlns:a16="http://schemas.microsoft.com/office/drawing/2014/main" id="{C0F32E0C-1311-728C-6CC3-BA8177F68B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3777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8ECC5D2D-9EBD-6AAB-4725-EEE825AAB9ED}"/>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40D24519-2652-FAF4-B920-F52861DDAA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a:extLst>
              <a:ext uri="{FF2B5EF4-FFF2-40B4-BE49-F238E27FC236}">
                <a16:creationId xmlns:a16="http://schemas.microsoft.com/office/drawing/2014/main" id="{B639343E-8A48-8007-0284-BFAC09AF6A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031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F19615F0-2E17-D0ED-3505-F8AB03BA11B2}"/>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83F3B607-3C58-C68B-06B6-D4A4CB09DA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a:extLst>
              <a:ext uri="{FF2B5EF4-FFF2-40B4-BE49-F238E27FC236}">
                <a16:creationId xmlns:a16="http://schemas.microsoft.com/office/drawing/2014/main" id="{2E48D28D-4747-1F3A-A16B-1E92A58B2B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2091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56D1824A-1EFD-99E3-35D1-BBB61C619B08}"/>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9CB1FE35-9D84-D379-364E-21EDEF96926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a:extLst>
              <a:ext uri="{FF2B5EF4-FFF2-40B4-BE49-F238E27FC236}">
                <a16:creationId xmlns:a16="http://schemas.microsoft.com/office/drawing/2014/main" id="{0EC3A9D8-9D5A-64D0-EA3E-4C4CF38BA16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2113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F537A4E-8C9D-934C-94F9-CA46BEDC8D0D}" type="slidenum">
              <a:rPr lang="pl-PL" smtClean="0"/>
              <a:t>25</a:t>
            </a:fld>
            <a:endParaRPr lang="pl-PL"/>
          </a:p>
        </p:txBody>
      </p:sp>
    </p:spTree>
    <p:extLst>
      <p:ext uri="{BB962C8B-B14F-4D97-AF65-F5344CB8AC3E}">
        <p14:creationId xmlns:p14="http://schemas.microsoft.com/office/powerpoint/2010/main" val="732865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4FAB8239-6773-66C7-AD66-A9FC2019F7BD}"/>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36543EC3-58E8-C7D7-1E60-34670600D92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a:extLst>
              <a:ext uri="{FF2B5EF4-FFF2-40B4-BE49-F238E27FC236}">
                <a16:creationId xmlns:a16="http://schemas.microsoft.com/office/drawing/2014/main" id="{58450B94-B8C6-53B1-932C-579241E592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36503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42427E3A-F260-8C84-E851-240E3D405FBC}"/>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468710BC-E912-BA47-3943-D4DA74010B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a:extLst>
              <a:ext uri="{FF2B5EF4-FFF2-40B4-BE49-F238E27FC236}">
                <a16:creationId xmlns:a16="http://schemas.microsoft.com/office/drawing/2014/main" id="{28B7D751-33C6-43DC-93AF-C0BC4EDA26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9501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035E13D-9DF2-2045-A21B-79C0A3B38A4B}"/>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AB6EFFD1-3AAC-9DB7-FEFC-0039BDC40F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a:extLst>
              <a:ext uri="{FF2B5EF4-FFF2-40B4-BE49-F238E27FC236}">
                <a16:creationId xmlns:a16="http://schemas.microsoft.com/office/drawing/2014/main" id="{A90ACDAB-0B68-F146-23CD-793EF797691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347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34E29A3-DF10-7F4F-9A91-BD376E287EBA}"/>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BD76B288-DEC0-D89B-F6A2-5CBE54EB70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1ACE5D34-EE4D-C79D-43F3-DA6944E74DB6}"/>
              </a:ext>
            </a:extLst>
          </p:cNvPr>
          <p:cNvSpPr>
            <a:spLocks noGrp="1"/>
          </p:cNvSpPr>
          <p:nvPr>
            <p:ph type="dt" sz="half" idx="10"/>
          </p:nvPr>
        </p:nvSpPr>
        <p:spPr/>
        <p:txBody>
          <a:bodyPr/>
          <a:lstStyle/>
          <a:p>
            <a:fld id="{1508B592-E83F-A948-83E6-7216F4DAE666}" type="datetimeFigureOut">
              <a:rPr lang="pl-PL" smtClean="0"/>
              <a:t>04.10.2024</a:t>
            </a:fld>
            <a:endParaRPr lang="pl-PL"/>
          </a:p>
        </p:txBody>
      </p:sp>
      <p:sp>
        <p:nvSpPr>
          <p:cNvPr id="5" name="Symbol zastępczy stopki 4">
            <a:extLst>
              <a:ext uri="{FF2B5EF4-FFF2-40B4-BE49-F238E27FC236}">
                <a16:creationId xmlns:a16="http://schemas.microsoft.com/office/drawing/2014/main" id="{ECA8260D-D028-AA50-0611-BD651CA7BF7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90BDA8B5-5779-B82A-9923-31B45DC87FA6}"/>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3099900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EB4AC49-5DFD-B4CD-0DAD-4FE653432DD1}"/>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6908E83F-9247-45B8-80C9-6909C98634BB}"/>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C5DA87BB-148C-7A9C-BDEE-CAF399A78DF1}"/>
              </a:ext>
            </a:extLst>
          </p:cNvPr>
          <p:cNvSpPr>
            <a:spLocks noGrp="1"/>
          </p:cNvSpPr>
          <p:nvPr>
            <p:ph type="dt" sz="half" idx="10"/>
          </p:nvPr>
        </p:nvSpPr>
        <p:spPr/>
        <p:txBody>
          <a:bodyPr/>
          <a:lstStyle/>
          <a:p>
            <a:fld id="{1508B592-E83F-A948-83E6-7216F4DAE666}" type="datetimeFigureOut">
              <a:rPr lang="pl-PL" smtClean="0"/>
              <a:t>04.10.2024</a:t>
            </a:fld>
            <a:endParaRPr lang="pl-PL"/>
          </a:p>
        </p:txBody>
      </p:sp>
      <p:sp>
        <p:nvSpPr>
          <p:cNvPr id="5" name="Symbol zastępczy stopki 4">
            <a:extLst>
              <a:ext uri="{FF2B5EF4-FFF2-40B4-BE49-F238E27FC236}">
                <a16:creationId xmlns:a16="http://schemas.microsoft.com/office/drawing/2014/main" id="{99FBD96D-12E5-8F19-D961-3C3B6C84CC6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A0FD7C7-3D15-4ED2-1DF9-221FD756F583}"/>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3755620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0CBB21D-6B74-6FE9-1714-4D7EFB607C2F}"/>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ACDE79C2-0097-6536-7C86-31C5FBA63F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DD457CC9-E01D-98FD-405C-95612ECD2552}"/>
              </a:ext>
            </a:extLst>
          </p:cNvPr>
          <p:cNvSpPr>
            <a:spLocks noGrp="1"/>
          </p:cNvSpPr>
          <p:nvPr>
            <p:ph type="dt" sz="half" idx="10"/>
          </p:nvPr>
        </p:nvSpPr>
        <p:spPr/>
        <p:txBody>
          <a:bodyPr/>
          <a:lstStyle/>
          <a:p>
            <a:fld id="{1508B592-E83F-A948-83E6-7216F4DAE666}" type="datetimeFigureOut">
              <a:rPr lang="pl-PL" smtClean="0"/>
              <a:t>04.10.2024</a:t>
            </a:fld>
            <a:endParaRPr lang="pl-PL"/>
          </a:p>
        </p:txBody>
      </p:sp>
      <p:sp>
        <p:nvSpPr>
          <p:cNvPr id="5" name="Symbol zastępczy stopki 4">
            <a:extLst>
              <a:ext uri="{FF2B5EF4-FFF2-40B4-BE49-F238E27FC236}">
                <a16:creationId xmlns:a16="http://schemas.microsoft.com/office/drawing/2014/main" id="{6F8069FF-DFA8-1393-DB22-75D0CE34EE2C}"/>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09A4D313-AEEA-DF3F-BBE2-60E7EE248896}"/>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819110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842B924-A1C7-53C7-2CAE-1E598793D7D2}"/>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B01FC1A9-38D9-B7BA-28CB-B6B6F7CDE057}"/>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3DEBFD4B-4212-D023-C510-31D11269AE22}"/>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69473935-991D-1CDA-9FC0-8DAA8B65F5B4}"/>
              </a:ext>
            </a:extLst>
          </p:cNvPr>
          <p:cNvSpPr>
            <a:spLocks noGrp="1"/>
          </p:cNvSpPr>
          <p:nvPr>
            <p:ph type="dt" sz="half" idx="10"/>
          </p:nvPr>
        </p:nvSpPr>
        <p:spPr/>
        <p:txBody>
          <a:bodyPr/>
          <a:lstStyle/>
          <a:p>
            <a:fld id="{1508B592-E83F-A948-83E6-7216F4DAE666}" type="datetimeFigureOut">
              <a:rPr lang="pl-PL" smtClean="0"/>
              <a:t>04.10.2024</a:t>
            </a:fld>
            <a:endParaRPr lang="pl-PL"/>
          </a:p>
        </p:txBody>
      </p:sp>
      <p:sp>
        <p:nvSpPr>
          <p:cNvPr id="6" name="Symbol zastępczy stopki 5">
            <a:extLst>
              <a:ext uri="{FF2B5EF4-FFF2-40B4-BE49-F238E27FC236}">
                <a16:creationId xmlns:a16="http://schemas.microsoft.com/office/drawing/2014/main" id="{2AE99DB0-BF40-3712-00F8-A3FA2B56012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7356539C-2C77-465E-A846-FD4281B08D5C}"/>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1305817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569038C-BD74-FB8B-6EA5-312D985D6297}"/>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11622237-EE68-262C-F178-90EA8205D4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56547DF5-0559-96FA-89AD-8C3DE055DB6E}"/>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5F869BBA-FE1C-663B-683D-E5F960342A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C48ADF1E-7C3F-BE9F-118C-EBFCF0C00BE6}"/>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F98233C5-7B57-CA69-AD01-97D9BAE8E205}"/>
              </a:ext>
            </a:extLst>
          </p:cNvPr>
          <p:cNvSpPr>
            <a:spLocks noGrp="1"/>
          </p:cNvSpPr>
          <p:nvPr>
            <p:ph type="dt" sz="half" idx="10"/>
          </p:nvPr>
        </p:nvSpPr>
        <p:spPr/>
        <p:txBody>
          <a:bodyPr/>
          <a:lstStyle/>
          <a:p>
            <a:fld id="{1508B592-E83F-A948-83E6-7216F4DAE666}" type="datetimeFigureOut">
              <a:rPr lang="pl-PL" smtClean="0"/>
              <a:t>04.10.2024</a:t>
            </a:fld>
            <a:endParaRPr lang="pl-PL"/>
          </a:p>
        </p:txBody>
      </p:sp>
      <p:sp>
        <p:nvSpPr>
          <p:cNvPr id="8" name="Symbol zastępczy stopki 7">
            <a:extLst>
              <a:ext uri="{FF2B5EF4-FFF2-40B4-BE49-F238E27FC236}">
                <a16:creationId xmlns:a16="http://schemas.microsoft.com/office/drawing/2014/main" id="{ABF703C1-A714-32A3-D301-915BDDDEBC95}"/>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4173546D-5129-1A37-533F-89F1A8EF6406}"/>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3033543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6A9C9C7-A484-3A9A-FF3B-FBF036AA1198}"/>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132FBB71-3336-22AE-EE41-B32CAFB8B1DF}"/>
              </a:ext>
            </a:extLst>
          </p:cNvPr>
          <p:cNvSpPr>
            <a:spLocks noGrp="1"/>
          </p:cNvSpPr>
          <p:nvPr>
            <p:ph type="dt" sz="half" idx="10"/>
          </p:nvPr>
        </p:nvSpPr>
        <p:spPr/>
        <p:txBody>
          <a:bodyPr/>
          <a:lstStyle/>
          <a:p>
            <a:fld id="{1508B592-E83F-A948-83E6-7216F4DAE666}" type="datetimeFigureOut">
              <a:rPr lang="pl-PL" smtClean="0"/>
              <a:t>04.10.2024</a:t>
            </a:fld>
            <a:endParaRPr lang="pl-PL"/>
          </a:p>
        </p:txBody>
      </p:sp>
      <p:sp>
        <p:nvSpPr>
          <p:cNvPr id="4" name="Symbol zastępczy stopki 3">
            <a:extLst>
              <a:ext uri="{FF2B5EF4-FFF2-40B4-BE49-F238E27FC236}">
                <a16:creationId xmlns:a16="http://schemas.microsoft.com/office/drawing/2014/main" id="{5E53C10C-ABAD-32C7-09A7-4E65940559F2}"/>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76A6AE3B-EA8B-6FD1-5BB8-48DC94DEE5A9}"/>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1449454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AA4464AA-C72B-2195-33C2-88DC0E962552}"/>
              </a:ext>
            </a:extLst>
          </p:cNvPr>
          <p:cNvSpPr>
            <a:spLocks noGrp="1"/>
          </p:cNvSpPr>
          <p:nvPr>
            <p:ph type="dt" sz="half" idx="10"/>
          </p:nvPr>
        </p:nvSpPr>
        <p:spPr/>
        <p:txBody>
          <a:bodyPr/>
          <a:lstStyle/>
          <a:p>
            <a:fld id="{1508B592-E83F-A948-83E6-7216F4DAE666}" type="datetimeFigureOut">
              <a:rPr lang="pl-PL" smtClean="0"/>
              <a:t>04.10.2024</a:t>
            </a:fld>
            <a:endParaRPr lang="pl-PL"/>
          </a:p>
        </p:txBody>
      </p:sp>
      <p:sp>
        <p:nvSpPr>
          <p:cNvPr id="3" name="Symbol zastępczy stopki 2">
            <a:extLst>
              <a:ext uri="{FF2B5EF4-FFF2-40B4-BE49-F238E27FC236}">
                <a16:creationId xmlns:a16="http://schemas.microsoft.com/office/drawing/2014/main" id="{35E34297-EF81-A6B4-7F24-BDEDAB37CD72}"/>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68882FCB-1DDB-82C4-9ADE-18B10304FF9E}"/>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298864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1917F4B-9050-438E-486F-CCA2EFEFDEA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7ECA9906-A8B7-7B02-0664-C8C1AD4AD8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90666E33-3C2D-37BE-6529-4516A05F1B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3E9199C3-AFC3-E0F7-6B94-660785E7CF0F}"/>
              </a:ext>
            </a:extLst>
          </p:cNvPr>
          <p:cNvSpPr>
            <a:spLocks noGrp="1"/>
          </p:cNvSpPr>
          <p:nvPr>
            <p:ph type="dt" sz="half" idx="10"/>
          </p:nvPr>
        </p:nvSpPr>
        <p:spPr/>
        <p:txBody>
          <a:bodyPr/>
          <a:lstStyle/>
          <a:p>
            <a:fld id="{1508B592-E83F-A948-83E6-7216F4DAE666}" type="datetimeFigureOut">
              <a:rPr lang="pl-PL" smtClean="0"/>
              <a:t>04.10.2024</a:t>
            </a:fld>
            <a:endParaRPr lang="pl-PL"/>
          </a:p>
        </p:txBody>
      </p:sp>
      <p:sp>
        <p:nvSpPr>
          <p:cNvPr id="6" name="Symbol zastępczy stopki 5">
            <a:extLst>
              <a:ext uri="{FF2B5EF4-FFF2-40B4-BE49-F238E27FC236}">
                <a16:creationId xmlns:a16="http://schemas.microsoft.com/office/drawing/2014/main" id="{8CF6F9FF-1053-4700-F2C4-75FDB986F930}"/>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678002BC-331A-5444-2BB4-3A0453583740}"/>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2987408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8EFE4BD-715F-A01A-8EC9-68A6604A4433}"/>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6A1FFE69-87B2-556C-36C9-33798E96F7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BB068E24-CFE7-F33E-5751-E19A305485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09B7CAAE-0427-0A3B-41AC-E65E806A14D4}"/>
              </a:ext>
            </a:extLst>
          </p:cNvPr>
          <p:cNvSpPr>
            <a:spLocks noGrp="1"/>
          </p:cNvSpPr>
          <p:nvPr>
            <p:ph type="dt" sz="half" idx="10"/>
          </p:nvPr>
        </p:nvSpPr>
        <p:spPr/>
        <p:txBody>
          <a:bodyPr/>
          <a:lstStyle/>
          <a:p>
            <a:fld id="{1508B592-E83F-A948-83E6-7216F4DAE666}" type="datetimeFigureOut">
              <a:rPr lang="pl-PL" smtClean="0"/>
              <a:t>04.10.2024</a:t>
            </a:fld>
            <a:endParaRPr lang="pl-PL"/>
          </a:p>
        </p:txBody>
      </p:sp>
      <p:sp>
        <p:nvSpPr>
          <p:cNvPr id="6" name="Symbol zastępczy stopki 5">
            <a:extLst>
              <a:ext uri="{FF2B5EF4-FFF2-40B4-BE49-F238E27FC236}">
                <a16:creationId xmlns:a16="http://schemas.microsoft.com/office/drawing/2014/main" id="{943B11BB-0B32-ED34-C4F8-3C4DF132E3CF}"/>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24145925-D1C5-7577-DE25-219515E65C82}"/>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3459371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A176CBF-E245-CFAA-C091-245405F32E2B}"/>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91552454-4C25-234F-57DF-9C5D489CB90F}"/>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B63EFB1-C5A1-5612-E640-FF22FD2AFDA3}"/>
              </a:ext>
            </a:extLst>
          </p:cNvPr>
          <p:cNvSpPr>
            <a:spLocks noGrp="1"/>
          </p:cNvSpPr>
          <p:nvPr>
            <p:ph type="dt" sz="half" idx="10"/>
          </p:nvPr>
        </p:nvSpPr>
        <p:spPr/>
        <p:txBody>
          <a:bodyPr/>
          <a:lstStyle/>
          <a:p>
            <a:fld id="{1508B592-E83F-A948-83E6-7216F4DAE666}" type="datetimeFigureOut">
              <a:rPr lang="pl-PL" smtClean="0"/>
              <a:t>04.10.2024</a:t>
            </a:fld>
            <a:endParaRPr lang="pl-PL"/>
          </a:p>
        </p:txBody>
      </p:sp>
      <p:sp>
        <p:nvSpPr>
          <p:cNvPr id="5" name="Symbol zastępczy stopki 4">
            <a:extLst>
              <a:ext uri="{FF2B5EF4-FFF2-40B4-BE49-F238E27FC236}">
                <a16:creationId xmlns:a16="http://schemas.microsoft.com/office/drawing/2014/main" id="{7DB0B995-E827-4E69-F82E-0B65032FA046}"/>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508F2BC7-99B6-D9E4-0352-9FE99FC55C39}"/>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974023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2A283770-83D5-83AC-9342-9930991076DF}"/>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3DCBFFF9-DA37-8167-B4FF-B495170D11C0}"/>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0132E05-E1CF-3329-F423-D6B504B39475}"/>
              </a:ext>
            </a:extLst>
          </p:cNvPr>
          <p:cNvSpPr>
            <a:spLocks noGrp="1"/>
          </p:cNvSpPr>
          <p:nvPr>
            <p:ph type="dt" sz="half" idx="10"/>
          </p:nvPr>
        </p:nvSpPr>
        <p:spPr/>
        <p:txBody>
          <a:bodyPr/>
          <a:lstStyle/>
          <a:p>
            <a:fld id="{1508B592-E83F-A948-83E6-7216F4DAE666}" type="datetimeFigureOut">
              <a:rPr lang="pl-PL" smtClean="0"/>
              <a:t>04.10.2024</a:t>
            </a:fld>
            <a:endParaRPr lang="pl-PL"/>
          </a:p>
        </p:txBody>
      </p:sp>
      <p:sp>
        <p:nvSpPr>
          <p:cNvPr id="5" name="Symbol zastępczy stopki 4">
            <a:extLst>
              <a:ext uri="{FF2B5EF4-FFF2-40B4-BE49-F238E27FC236}">
                <a16:creationId xmlns:a16="http://schemas.microsoft.com/office/drawing/2014/main" id="{48D4526E-DCCB-56A4-FD25-51DD7B1BFBA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E4DA440-86BD-C5CE-052D-1BF1793E671B}"/>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1398040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8C7868A6-6748-0451-F63F-5C50DCB5C4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116E84F4-510E-7668-1CF4-258A841664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C3FEDD64-A7CD-C191-DC72-75F3A89F23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08B592-E83F-A948-83E6-7216F4DAE666}" type="datetimeFigureOut">
              <a:rPr lang="pl-PL" smtClean="0"/>
              <a:t>04.10.2024</a:t>
            </a:fld>
            <a:endParaRPr lang="pl-PL"/>
          </a:p>
        </p:txBody>
      </p:sp>
      <p:sp>
        <p:nvSpPr>
          <p:cNvPr id="5" name="Symbol zastępczy stopki 4">
            <a:extLst>
              <a:ext uri="{FF2B5EF4-FFF2-40B4-BE49-F238E27FC236}">
                <a16:creationId xmlns:a16="http://schemas.microsoft.com/office/drawing/2014/main" id="{FBF4184D-4AC6-4579-10D8-FC05ABA277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a:extLst>
              <a:ext uri="{FF2B5EF4-FFF2-40B4-BE49-F238E27FC236}">
                <a16:creationId xmlns:a16="http://schemas.microsoft.com/office/drawing/2014/main" id="{E496C1BA-6F78-A402-C93C-08074856D4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C379EC4-5F86-884D-9E6A-CD34468E9DA9}" type="slidenum">
              <a:rPr lang="pl-PL" smtClean="0"/>
              <a:t>‹#›</a:t>
            </a:fld>
            <a:endParaRPr lang="pl-PL"/>
          </a:p>
        </p:txBody>
      </p:sp>
    </p:spTree>
    <p:extLst>
      <p:ext uri="{BB962C8B-B14F-4D97-AF65-F5344CB8AC3E}">
        <p14:creationId xmlns:p14="http://schemas.microsoft.com/office/powerpoint/2010/main" val="1849965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emf"/><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svg"/></Relationships>
</file>

<file path=ppt/slides/_rels/slide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7.svg"/><Relationship Id="rId4" Type="http://schemas.openxmlformats.org/officeDocument/2006/relationships/image" Target="../media/image6.pn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3.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536027" y="3474024"/>
            <a:ext cx="9481276" cy="2387600"/>
          </a:xfrm>
          <a:prstGeom prst="rect">
            <a:avLst/>
          </a:prstGeom>
          <a:noFill/>
          <a:ln>
            <a:noFill/>
          </a:ln>
        </p:spPr>
        <p:txBody>
          <a:bodyPr spcFirstLastPara="1" wrap="square" lIns="0" tIns="0" rIns="91425" bIns="45700" anchor="b" anchorCtr="0">
            <a:normAutofit/>
          </a:bodyPr>
          <a:lstStyle/>
          <a:p>
            <a:pPr marL="0" lvl="0" indent="0" algn="l" rtl="0">
              <a:lnSpc>
                <a:spcPct val="90000"/>
              </a:lnSpc>
              <a:spcBef>
                <a:spcPts val="0"/>
              </a:spcBef>
              <a:spcAft>
                <a:spcPts val="0"/>
              </a:spcAft>
              <a:buClr>
                <a:schemeClr val="dk1"/>
              </a:buClr>
              <a:buSzPct val="100000"/>
              <a:buFont typeface="Calibri"/>
              <a:buNone/>
            </a:pPr>
            <a:r>
              <a:rPr lang="pl-PL" b="1" dirty="0">
                <a:solidFill>
                  <a:schemeClr val="bg1"/>
                </a:solidFill>
                <a:latin typeface="+mj-lt"/>
              </a:rPr>
              <a:t>POR </a:t>
            </a:r>
            <a:br>
              <a:rPr lang="pl-PL" b="1" dirty="0">
                <a:solidFill>
                  <a:schemeClr val="bg1"/>
                </a:solidFill>
                <a:latin typeface="+mj-lt"/>
              </a:rPr>
            </a:br>
            <a:r>
              <a:rPr lang="pl-PL" sz="2600" dirty="0">
                <a:solidFill>
                  <a:schemeClr val="bg1"/>
                </a:solidFill>
                <a:latin typeface="+mj-lt"/>
              </a:rPr>
              <a:t>Polska Organizacja Reklamodawców </a:t>
            </a:r>
            <a:endParaRPr sz="2600" dirty="0">
              <a:solidFill>
                <a:schemeClr val="bg1"/>
              </a:solidFill>
              <a:latin typeface="+mj-lt"/>
            </a:endParaRPr>
          </a:p>
        </p:txBody>
      </p:sp>
      <p:sp>
        <p:nvSpPr>
          <p:cNvPr id="85" name="Google Shape;85;p1"/>
          <p:cNvSpPr txBox="1">
            <a:spLocks noGrp="1"/>
          </p:cNvSpPr>
          <p:nvPr>
            <p:ph type="subTitle" idx="1"/>
          </p:nvPr>
        </p:nvSpPr>
        <p:spPr>
          <a:xfrm>
            <a:off x="536028" y="5969876"/>
            <a:ext cx="6568965" cy="47077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1"/>
              </a:buClr>
              <a:buSzPts val="2400"/>
              <a:buNone/>
            </a:pPr>
            <a:r>
              <a:rPr lang="pl-PL" sz="1600" dirty="0">
                <a:solidFill>
                  <a:schemeClr val="bg1"/>
                </a:solidFill>
                <a:latin typeface="+mj-lt"/>
              </a:rPr>
              <a:t>Warszawa, Październik 2023</a:t>
            </a:r>
            <a:endParaRPr sz="1600" dirty="0">
              <a:solidFill>
                <a:schemeClr val="bg1"/>
              </a:solidFill>
              <a:latin typeface="+mj-lt"/>
            </a:endParaRPr>
          </a:p>
        </p:txBody>
      </p:sp>
      <p:pic>
        <p:nvPicPr>
          <p:cNvPr id="7" name="Grafika 6">
            <a:extLst>
              <a:ext uri="{FF2B5EF4-FFF2-40B4-BE49-F238E27FC236}">
                <a16:creationId xmlns:a16="http://schemas.microsoft.com/office/drawing/2014/main" id="{EABCC6C5-D911-6E70-1414-EAA815A31B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10120" y="5404453"/>
            <a:ext cx="3011871" cy="1036194"/>
          </a:xfrm>
          <a:prstGeom prst="rect">
            <a:avLst/>
          </a:prstGeom>
        </p:spPr>
      </p:pic>
      <p:sp>
        <p:nvSpPr>
          <p:cNvPr id="2" name="Prostokąt 1">
            <a:extLst>
              <a:ext uri="{FF2B5EF4-FFF2-40B4-BE49-F238E27FC236}">
                <a16:creationId xmlns:a16="http://schemas.microsoft.com/office/drawing/2014/main" id="{B88A2D7E-49D8-0C79-FF91-62ABD7998ABE}"/>
              </a:ext>
            </a:extLst>
          </p:cNvPr>
          <p:cNvSpPr/>
          <p:nvPr/>
        </p:nvSpPr>
        <p:spPr>
          <a:xfrm>
            <a:off x="0" y="0"/>
            <a:ext cx="12192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Google Shape;84;p1">
            <a:extLst>
              <a:ext uri="{FF2B5EF4-FFF2-40B4-BE49-F238E27FC236}">
                <a16:creationId xmlns:a16="http://schemas.microsoft.com/office/drawing/2014/main" id="{901AD1A2-561A-5964-8074-744963D3A64B}"/>
              </a:ext>
            </a:extLst>
          </p:cNvPr>
          <p:cNvSpPr txBox="1">
            <a:spLocks/>
          </p:cNvSpPr>
          <p:nvPr/>
        </p:nvSpPr>
        <p:spPr>
          <a:xfrm>
            <a:off x="688427" y="2676262"/>
            <a:ext cx="9481276" cy="2387600"/>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buClr>
                <a:schemeClr val="dk1"/>
              </a:buClr>
              <a:buSzPct val="100000"/>
              <a:buFont typeface="Calibri"/>
              <a:buNone/>
            </a:pPr>
            <a:r>
              <a:rPr lang="pl-PL" b="1" dirty="0">
                <a:solidFill>
                  <a:schemeClr val="bg1"/>
                </a:solidFill>
              </a:rPr>
              <a:t>Model Efektywnego Marketingu </a:t>
            </a:r>
            <a:br>
              <a:rPr lang="pl-PL" b="1" dirty="0">
                <a:solidFill>
                  <a:schemeClr val="bg1"/>
                </a:solidFill>
              </a:rPr>
            </a:br>
            <a:r>
              <a:rPr lang="pl-PL" sz="2600" dirty="0">
                <a:solidFill>
                  <a:schemeClr val="bg1"/>
                </a:solidFill>
              </a:rPr>
              <a:t>Wersja 1.0.</a:t>
            </a:r>
          </a:p>
        </p:txBody>
      </p:sp>
      <p:sp>
        <p:nvSpPr>
          <p:cNvPr id="4" name="Google Shape;85;p1">
            <a:extLst>
              <a:ext uri="{FF2B5EF4-FFF2-40B4-BE49-F238E27FC236}">
                <a16:creationId xmlns:a16="http://schemas.microsoft.com/office/drawing/2014/main" id="{9D488137-A4EA-F303-3001-D3A2C86E4A76}"/>
              </a:ext>
            </a:extLst>
          </p:cNvPr>
          <p:cNvSpPr txBox="1">
            <a:spLocks/>
          </p:cNvSpPr>
          <p:nvPr/>
        </p:nvSpPr>
        <p:spPr>
          <a:xfrm>
            <a:off x="688428" y="6122276"/>
            <a:ext cx="6568965" cy="470771"/>
          </a:xfrm>
          <a:prstGeom prst="rect">
            <a:avLst/>
          </a:prstGeom>
          <a:noFill/>
          <a:ln>
            <a:noFill/>
          </a:ln>
        </p:spPr>
        <p:txBody>
          <a:bodyPr spcFirstLastPara="1" vert="horz" wrap="square" lIns="0" tIns="0" rIns="0" bIns="0" rtlCol="0" anchor="b"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buClr>
                <a:schemeClr val="dk1"/>
              </a:buClr>
              <a:buSzPts val="2400"/>
            </a:pPr>
            <a:r>
              <a:rPr lang="pl-PL" sz="1400" dirty="0">
                <a:solidFill>
                  <a:schemeClr val="bg1"/>
                </a:solidFill>
                <a:latin typeface="+mj-lt"/>
              </a:rPr>
              <a:t>Warszawa, Wrzesień 2024</a:t>
            </a:r>
          </a:p>
        </p:txBody>
      </p:sp>
      <p:pic>
        <p:nvPicPr>
          <p:cNvPr id="6" name="Grafika 5">
            <a:extLst>
              <a:ext uri="{FF2B5EF4-FFF2-40B4-BE49-F238E27FC236}">
                <a16:creationId xmlns:a16="http://schemas.microsoft.com/office/drawing/2014/main" id="{8EE273BD-912B-1DA5-166C-D939E03CEA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62520" y="5556853"/>
            <a:ext cx="3011871" cy="1036194"/>
          </a:xfrm>
          <a:prstGeom prst="rect">
            <a:avLst/>
          </a:prstGeom>
        </p:spPr>
      </p:pic>
      <p:sp>
        <p:nvSpPr>
          <p:cNvPr id="8" name="Google Shape;85;p1">
            <a:extLst>
              <a:ext uri="{FF2B5EF4-FFF2-40B4-BE49-F238E27FC236}">
                <a16:creationId xmlns:a16="http://schemas.microsoft.com/office/drawing/2014/main" id="{36890B30-0E01-2F1B-A28D-D1CF4FE8F7A9}"/>
              </a:ext>
            </a:extLst>
          </p:cNvPr>
          <p:cNvSpPr txBox="1">
            <a:spLocks/>
          </p:cNvSpPr>
          <p:nvPr/>
        </p:nvSpPr>
        <p:spPr>
          <a:xfrm>
            <a:off x="688427" y="5552523"/>
            <a:ext cx="6568965" cy="470771"/>
          </a:xfrm>
          <a:prstGeom prst="rect">
            <a:avLst/>
          </a:prstGeom>
          <a:noFill/>
          <a:ln>
            <a:noFill/>
          </a:ln>
        </p:spPr>
        <p:txBody>
          <a:bodyPr spcFirstLastPara="1" vert="horz" wrap="square" lIns="0" tIns="0" rIns="0" bIns="0" rtlCol="0" anchor="b"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pl-PL" sz="1600" dirty="0">
                <a:solidFill>
                  <a:schemeClr val="bg1"/>
                </a:solidFill>
              </a:rPr>
              <a:t>Polska Organizacja Reklamodawców</a:t>
            </a:r>
          </a:p>
          <a:p>
            <a:pPr algn="l">
              <a:lnSpc>
                <a:spcPct val="100000"/>
              </a:lnSpc>
              <a:spcBef>
                <a:spcPts val="0"/>
              </a:spcBef>
            </a:pPr>
            <a:r>
              <a:rPr lang="pl-PL" sz="1600" dirty="0">
                <a:solidFill>
                  <a:schemeClr val="bg1"/>
                </a:solidFill>
              </a:rPr>
              <a:t>Autorzy: grupa robocza POR w składzie: (…)</a:t>
            </a:r>
          </a:p>
          <a:p>
            <a:pPr algn="l">
              <a:lnSpc>
                <a:spcPct val="100000"/>
              </a:lnSpc>
              <a:spcBef>
                <a:spcPts val="0"/>
              </a:spcBef>
            </a:pPr>
            <a:r>
              <a:rPr lang="pl-PL" sz="1600" dirty="0">
                <a:solidFill>
                  <a:schemeClr val="bg1"/>
                </a:solidFill>
              </a:rPr>
              <a:t>+ koncepcja merytoryczna: Michał Wawrzyniak</a:t>
            </a:r>
          </a:p>
        </p:txBody>
      </p:sp>
      <p:pic>
        <p:nvPicPr>
          <p:cNvPr id="10" name="Obraz 9" descr="Obraz zawierający tekst, Czcionka, Grafika, logo&#10;&#10;Opis wygenerowany automatycznie">
            <a:extLst>
              <a:ext uri="{FF2B5EF4-FFF2-40B4-BE49-F238E27FC236}">
                <a16:creationId xmlns:a16="http://schemas.microsoft.com/office/drawing/2014/main" id="{13773782-3312-4A8B-DEEC-4AD9E3330EA5}"/>
              </a:ext>
            </a:extLst>
          </p:cNvPr>
          <p:cNvPicPr>
            <a:picLocks noChangeAspect="1"/>
          </p:cNvPicPr>
          <p:nvPr/>
        </p:nvPicPr>
        <p:blipFill>
          <a:blip r:embed="rId5"/>
          <a:stretch>
            <a:fillRect/>
          </a:stretch>
        </p:blipFill>
        <p:spPr>
          <a:xfrm>
            <a:off x="9126007" y="4251061"/>
            <a:ext cx="2377566" cy="651719"/>
          </a:xfrm>
          <a:prstGeom prst="rect">
            <a:avLst/>
          </a:prstGeom>
        </p:spPr>
      </p:pic>
      <p:cxnSp>
        <p:nvCxnSpPr>
          <p:cNvPr id="12" name="Łącznik prosty 11">
            <a:extLst>
              <a:ext uri="{FF2B5EF4-FFF2-40B4-BE49-F238E27FC236}">
                <a16:creationId xmlns:a16="http://schemas.microsoft.com/office/drawing/2014/main" id="{A737C8DD-4627-3155-B5C3-2243BF505545}"/>
              </a:ext>
            </a:extLst>
          </p:cNvPr>
          <p:cNvCxnSpPr/>
          <p:nvPr/>
        </p:nvCxnSpPr>
        <p:spPr>
          <a:xfrm>
            <a:off x="8789963" y="5190979"/>
            <a:ext cx="301187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14" name="Obraz 13" descr="Obraz zawierający zrzut ekranu, czarne, wzór, monochromatyzm&#10;&#10;Opis wygenerowany automatycznie">
            <a:extLst>
              <a:ext uri="{FF2B5EF4-FFF2-40B4-BE49-F238E27FC236}">
                <a16:creationId xmlns:a16="http://schemas.microsoft.com/office/drawing/2014/main" id="{3F2CCC05-B46C-0F49-AF26-1DD4AC1E73E9}"/>
              </a:ext>
            </a:extLst>
          </p:cNvPr>
          <p:cNvPicPr>
            <a:picLocks noChangeAspect="1"/>
          </p:cNvPicPr>
          <p:nvPr/>
        </p:nvPicPr>
        <p:blipFill>
          <a:blip r:embed="rId6"/>
          <a:stretch>
            <a:fillRect/>
          </a:stretch>
        </p:blipFill>
        <p:spPr>
          <a:xfrm flipH="1">
            <a:off x="1" y="254099"/>
            <a:ext cx="12191999" cy="30895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4FEB6EA5-E0FC-0E88-6BDD-42A64887F95D}"/>
            </a:ext>
          </a:extLst>
        </p:cNvPr>
        <p:cNvGrpSpPr/>
        <p:nvPr/>
      </p:nvGrpSpPr>
      <p:grpSpPr>
        <a:xfrm>
          <a:off x="0" y="0"/>
          <a:ext cx="0" cy="0"/>
          <a:chOff x="0" y="0"/>
          <a:chExt cx="0" cy="0"/>
        </a:xfrm>
      </p:grpSpPr>
      <p:pic>
        <p:nvPicPr>
          <p:cNvPr id="3" name="Obraz 2">
            <a:extLst>
              <a:ext uri="{FF2B5EF4-FFF2-40B4-BE49-F238E27FC236}">
                <a16:creationId xmlns:a16="http://schemas.microsoft.com/office/drawing/2014/main" id="{5CA7986D-5712-42C8-4A76-4A7279FB42A9}"/>
              </a:ext>
            </a:extLst>
          </p:cNvPr>
          <p:cNvPicPr>
            <a:picLocks noChangeAspect="1"/>
          </p:cNvPicPr>
          <p:nvPr/>
        </p:nvPicPr>
        <p:blipFill>
          <a:blip r:embed="rId3">
            <a:alphaModFix amt="20000"/>
          </a:blip>
          <a:srcRect l="4904" r="4904"/>
          <a:stretch/>
        </p:blipFill>
        <p:spPr>
          <a:xfrm>
            <a:off x="0" y="-2"/>
            <a:ext cx="12192000" cy="6858000"/>
          </a:xfrm>
          <a:prstGeom prst="rect">
            <a:avLst/>
          </a:prstGeom>
          <a:solidFill>
            <a:schemeClr val="tx1"/>
          </a:solidFill>
        </p:spPr>
      </p:pic>
      <p:sp>
        <p:nvSpPr>
          <p:cNvPr id="5" name="Google Shape;138;p6">
            <a:extLst>
              <a:ext uri="{FF2B5EF4-FFF2-40B4-BE49-F238E27FC236}">
                <a16:creationId xmlns:a16="http://schemas.microsoft.com/office/drawing/2014/main" id="{2BD105BE-68F6-9B32-4972-3CDF73E71B48}"/>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solidFill>
                  <a:schemeClr val="bg1"/>
                </a:solidFill>
                <a:ea typeface="Calibri"/>
                <a:cs typeface="Calibri"/>
                <a:sym typeface="Calibri"/>
              </a:rPr>
              <a:t>Agenda</a:t>
            </a:r>
          </a:p>
        </p:txBody>
      </p:sp>
      <p:sp>
        <p:nvSpPr>
          <p:cNvPr id="9" name="pole tekstowe 8">
            <a:extLst>
              <a:ext uri="{FF2B5EF4-FFF2-40B4-BE49-F238E27FC236}">
                <a16:creationId xmlns:a16="http://schemas.microsoft.com/office/drawing/2014/main" id="{A4274215-A22E-1FC5-FA79-DA0BA72B10D0}"/>
              </a:ext>
            </a:extLst>
          </p:cNvPr>
          <p:cNvSpPr txBox="1"/>
          <p:nvPr/>
        </p:nvSpPr>
        <p:spPr>
          <a:xfrm>
            <a:off x="499151" y="2251613"/>
            <a:ext cx="9481276" cy="3416320"/>
          </a:xfrm>
          <a:prstGeom prst="rect">
            <a:avLst/>
          </a:prstGeom>
          <a:noFill/>
        </p:spPr>
        <p:txBody>
          <a:bodyPr wrap="square" rtlCol="0">
            <a:spAutoFit/>
          </a:bodyPr>
          <a:lstStyle/>
          <a:p>
            <a:r>
              <a:rPr lang="pl-PL" sz="2400" dirty="0">
                <a:solidFill>
                  <a:schemeClr val="bg1"/>
                </a:solidFill>
              </a:rPr>
              <a:t>Powody stworzenia Modelu</a:t>
            </a:r>
            <a:br>
              <a:rPr lang="pl-PL" sz="2400" dirty="0">
                <a:solidFill>
                  <a:schemeClr val="bg1"/>
                </a:solidFill>
              </a:rPr>
            </a:br>
            <a:br>
              <a:rPr lang="pl-PL" sz="2400" dirty="0">
                <a:solidFill>
                  <a:schemeClr val="bg1"/>
                </a:solidFill>
              </a:rPr>
            </a:br>
            <a:r>
              <a:rPr lang="pl-PL" sz="2400" dirty="0">
                <a:solidFill>
                  <a:schemeClr val="bg1"/>
                </a:solidFill>
              </a:rPr>
              <a:t>Część 1: Podejście i założenia</a:t>
            </a:r>
            <a:br>
              <a:rPr lang="pl-PL" sz="2400" dirty="0">
                <a:solidFill>
                  <a:schemeClr val="bg1"/>
                </a:solidFill>
              </a:rPr>
            </a:br>
            <a:r>
              <a:rPr lang="pl-PL" sz="2400" dirty="0">
                <a:solidFill>
                  <a:schemeClr val="bg1"/>
                </a:solidFill>
              </a:rPr>
              <a:t>Część 2: Mapa modelu </a:t>
            </a:r>
            <a:r>
              <a:rPr lang="en-AE" sz="2400">
                <a:solidFill>
                  <a:schemeClr val="bg1"/>
                </a:solidFill>
              </a:rPr>
              <a:t>–</a:t>
            </a:r>
            <a:r>
              <a:rPr lang="pl-PL" sz="2400" dirty="0">
                <a:solidFill>
                  <a:schemeClr val="bg1"/>
                </a:solidFill>
              </a:rPr>
              <a:t> podział i dobór wskaźników do celów                          	     i obszarów działalności</a:t>
            </a:r>
            <a:br>
              <a:rPr lang="pl-PL" sz="2400" dirty="0">
                <a:solidFill>
                  <a:schemeClr val="bg1"/>
                </a:solidFill>
              </a:rPr>
            </a:br>
            <a:r>
              <a:rPr lang="pl-PL" sz="2400" dirty="0">
                <a:solidFill>
                  <a:schemeClr val="bg1"/>
                </a:solidFill>
              </a:rPr>
              <a:t>Część 3: Praktyczne wykorzystanie wskaźników w codziennej pracy</a:t>
            </a:r>
            <a:br>
              <a:rPr lang="pl-PL" sz="2400" dirty="0">
                <a:solidFill>
                  <a:schemeClr val="bg1"/>
                </a:solidFill>
              </a:rPr>
            </a:br>
            <a:r>
              <a:rPr lang="pl-PL" sz="2400" dirty="0">
                <a:solidFill>
                  <a:schemeClr val="bg1"/>
                </a:solidFill>
              </a:rPr>
              <a:t>Część 4: Definicje wskaźników </a:t>
            </a:r>
            <a:br>
              <a:rPr lang="pl-PL" sz="2400" dirty="0">
                <a:solidFill>
                  <a:schemeClr val="bg1"/>
                </a:solidFill>
              </a:rPr>
            </a:br>
            <a:br>
              <a:rPr lang="pl-PL" sz="2400" dirty="0">
                <a:solidFill>
                  <a:schemeClr val="bg1"/>
                </a:solidFill>
              </a:rPr>
            </a:br>
            <a:r>
              <a:rPr lang="pl-PL" sz="2400" dirty="0">
                <a:solidFill>
                  <a:schemeClr val="bg1"/>
                </a:solidFill>
              </a:rPr>
              <a:t>Podsumowanie</a:t>
            </a:r>
          </a:p>
        </p:txBody>
      </p:sp>
      <p:pic>
        <p:nvPicPr>
          <p:cNvPr id="15" name="Grafika 14">
            <a:extLst>
              <a:ext uri="{FF2B5EF4-FFF2-40B4-BE49-F238E27FC236}">
                <a16:creationId xmlns:a16="http://schemas.microsoft.com/office/drawing/2014/main" id="{40E6EFFE-D17A-A7AF-C48E-57C049C8E2A3}"/>
              </a:ext>
            </a:extLst>
          </p:cNvPr>
          <p:cNvPicPr>
            <a:picLocks noChangeAspect="1"/>
          </p:cNvPicPr>
          <p:nvPr/>
        </p:nvPicPr>
        <p:blipFill>
          <a:blip r:embed="rId4">
            <a:extLst>
              <a:ext uri="{96DAC541-7B7A-43D3-8B79-37D633B846F1}">
                <asvg:svgBlip xmlns:asvg="http://schemas.microsoft.com/office/drawing/2016/SVG/main" r:embed="rId5"/>
              </a:ext>
            </a:extLst>
          </a:blip>
          <a:srcRect l="33437" r="10312"/>
          <a:stretch/>
        </p:blipFill>
        <p:spPr>
          <a:xfrm rot="5400000">
            <a:off x="7062833" y="1897873"/>
            <a:ext cx="6858001" cy="3062253"/>
          </a:xfrm>
          <a:prstGeom prst="rect">
            <a:avLst/>
          </a:prstGeom>
        </p:spPr>
      </p:pic>
    </p:spTree>
    <p:extLst>
      <p:ext uri="{BB962C8B-B14F-4D97-AF65-F5344CB8AC3E}">
        <p14:creationId xmlns:p14="http://schemas.microsoft.com/office/powerpoint/2010/main" val="359223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38;p6">
            <a:extLst>
              <a:ext uri="{FF2B5EF4-FFF2-40B4-BE49-F238E27FC236}">
                <a16:creationId xmlns:a16="http://schemas.microsoft.com/office/drawing/2014/main" id="{160E3C8C-5CEE-E6C1-1399-889CDAF83410}"/>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Wpływ marketingu na rozwój biznesu</a:t>
            </a:r>
          </a:p>
        </p:txBody>
      </p:sp>
      <p:sp>
        <p:nvSpPr>
          <p:cNvPr id="8" name="Google Shape;138;p6">
            <a:extLst>
              <a:ext uri="{FF2B5EF4-FFF2-40B4-BE49-F238E27FC236}">
                <a16:creationId xmlns:a16="http://schemas.microsoft.com/office/drawing/2014/main" id="{54411B5F-4224-EEF3-9B62-374DDB853206}"/>
              </a:ext>
            </a:extLst>
          </p:cNvPr>
          <p:cNvSpPr txBox="1">
            <a:spLocks/>
          </p:cNvSpPr>
          <p:nvPr/>
        </p:nvSpPr>
        <p:spPr>
          <a:xfrm>
            <a:off x="499151" y="892379"/>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3600" dirty="0">
                <a:ea typeface="Calibri"/>
                <a:cs typeface="Calibri"/>
                <a:sym typeface="Calibri"/>
              </a:rPr>
              <a:t>– powody stworzenia Modelu</a:t>
            </a:r>
          </a:p>
        </p:txBody>
      </p:sp>
      <p:sp>
        <p:nvSpPr>
          <p:cNvPr id="10" name="Symbol zastępczy zawartości 2">
            <a:extLst>
              <a:ext uri="{FF2B5EF4-FFF2-40B4-BE49-F238E27FC236}">
                <a16:creationId xmlns:a16="http://schemas.microsoft.com/office/drawing/2014/main" id="{2F10E009-ADBD-E199-2117-83A7DCA2DE85}"/>
              </a:ext>
            </a:extLst>
          </p:cNvPr>
          <p:cNvSpPr txBox="1">
            <a:spLocks/>
          </p:cNvSpPr>
          <p:nvPr/>
        </p:nvSpPr>
        <p:spPr>
          <a:xfrm>
            <a:off x="6212114" y="1858781"/>
            <a:ext cx="5292049" cy="49234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900"/>
              </a:spcAft>
              <a:buNone/>
            </a:pPr>
            <a:r>
              <a:rPr lang="pl-PL" sz="1450" dirty="0"/>
              <a:t>pozwala na swobodne wykorzystywanie poszczególnych miar          zgodnie ze specyfiką biznesów. </a:t>
            </a:r>
          </a:p>
          <a:p>
            <a:pPr marL="0" indent="0">
              <a:spcBef>
                <a:spcPts val="0"/>
              </a:spcBef>
              <a:spcAft>
                <a:spcPts val="900"/>
              </a:spcAft>
              <a:buNone/>
            </a:pPr>
            <a:r>
              <a:rPr lang="pl-PL" sz="1450" dirty="0"/>
              <a:t>Model wypracowali </a:t>
            </a:r>
            <a:r>
              <a:rPr lang="pl-PL" sz="1450" dirty="0" err="1"/>
              <a:t>marketerzy</a:t>
            </a:r>
            <a:r>
              <a:rPr lang="pl-PL" sz="1450" dirty="0"/>
              <a:t> - praktycy, w ramach grupy roboczej POR. Inspirację stanowił Model z rynku szwedzkiego wypracowany przez lokalną organizację reklamodawców działającą podobnie jak POR, w ramach globalnych struktur WFA. Ostateczny kształt merytoryczny zaproponował Michał Wawrzyniak na bazie założeń charakterystycznych dla </a:t>
            </a:r>
            <a:r>
              <a:rPr lang="pl-PL" sz="1450" dirty="0" err="1"/>
              <a:t>Evidence</a:t>
            </a:r>
            <a:r>
              <a:rPr lang="pl-PL" sz="1450" dirty="0"/>
              <a:t> </a:t>
            </a:r>
            <a:r>
              <a:rPr lang="pl-PL" sz="1450" dirty="0" err="1"/>
              <a:t>Based</a:t>
            </a:r>
            <a:r>
              <a:rPr lang="pl-PL" sz="1450" dirty="0"/>
              <a:t> marketingu.  </a:t>
            </a:r>
          </a:p>
          <a:p>
            <a:pPr marL="0" indent="0">
              <a:spcAft>
                <a:spcPts val="900"/>
              </a:spcAft>
              <a:buNone/>
            </a:pPr>
            <a:r>
              <a:rPr lang="pl-PL" sz="1450" dirty="0"/>
              <a:t>Obecnie Model znajduje się w fazie szerokich konsultacji</a:t>
            </a:r>
            <a:r>
              <a:rPr lang="pl-PL" sz="1450" b="1" dirty="0"/>
              <a:t>. </a:t>
            </a:r>
            <a:r>
              <a:rPr lang="pl-PL" sz="1450" dirty="0"/>
              <a:t>Mamy nadzieję, że ten dialog doprowadzi do jego rozwoju i realizacji naszego marzenia jakim jest </a:t>
            </a:r>
            <a:r>
              <a:rPr lang="pl-PL" sz="1450" b="1" dirty="0"/>
              <a:t>praktyczne używanie Modelu przez przedstawicieli różnych branż w codziennej pracy biznesowej, a z czasem stanie się także standardem wykorzystywanym  w postępowaniach przetargowych, konkursach branżowych, czy różnego rodzaju konferencjach</a:t>
            </a:r>
            <a:r>
              <a:rPr lang="pl-PL" sz="1450" dirty="0"/>
              <a:t>.</a:t>
            </a:r>
          </a:p>
        </p:txBody>
      </p:sp>
      <p:sp>
        <p:nvSpPr>
          <p:cNvPr id="11" name="Symbol zastępczy zawartości 2">
            <a:extLst>
              <a:ext uri="{FF2B5EF4-FFF2-40B4-BE49-F238E27FC236}">
                <a16:creationId xmlns:a16="http://schemas.microsoft.com/office/drawing/2014/main" id="{44A581C9-EA9F-EAB3-FB78-0AF835AE0D5A}"/>
              </a:ext>
            </a:extLst>
          </p:cNvPr>
          <p:cNvSpPr txBox="1">
            <a:spLocks/>
          </p:cNvSpPr>
          <p:nvPr/>
        </p:nvSpPr>
        <p:spPr>
          <a:xfrm>
            <a:off x="10287968" y="5985387"/>
            <a:ext cx="1404883" cy="3882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1200"/>
              </a:spcAft>
              <a:buFont typeface="Arial" panose="020B0604020202020204" pitchFamily="34" charset="0"/>
              <a:buNone/>
            </a:pPr>
            <a:r>
              <a:rPr lang="pl-PL" sz="1450" dirty="0"/>
              <a:t>Zarząd POR</a:t>
            </a:r>
          </a:p>
        </p:txBody>
      </p:sp>
      <p:sp>
        <p:nvSpPr>
          <p:cNvPr id="14" name="Symbol zastępczy zawartości 2">
            <a:extLst>
              <a:ext uri="{FF2B5EF4-FFF2-40B4-BE49-F238E27FC236}">
                <a16:creationId xmlns:a16="http://schemas.microsoft.com/office/drawing/2014/main" id="{17076FD5-B9BF-7518-2817-ED0A7F48F50B}"/>
              </a:ext>
            </a:extLst>
          </p:cNvPr>
          <p:cNvSpPr>
            <a:spLocks noGrp="1"/>
          </p:cNvSpPr>
          <p:nvPr>
            <p:ph idx="1"/>
          </p:nvPr>
        </p:nvSpPr>
        <p:spPr>
          <a:xfrm>
            <a:off x="499149" y="1890504"/>
            <a:ext cx="5771021" cy="5250522"/>
          </a:xfrm>
        </p:spPr>
        <p:txBody>
          <a:bodyPr>
            <a:noAutofit/>
          </a:bodyPr>
          <a:lstStyle/>
          <a:p>
            <a:pPr marL="0" indent="0">
              <a:spcBef>
                <a:spcPts val="0"/>
              </a:spcBef>
              <a:spcAft>
                <a:spcPts val="900"/>
              </a:spcAft>
              <a:buNone/>
            </a:pPr>
            <a:r>
              <a:rPr lang="pl-PL" sz="1450" dirty="0"/>
              <a:t>Skuteczny marketing oparty jest na wiedzy i danych. Właściwe                  i pełne mierzenie skuteczności jest kluczowe, nie tylko by oceniać efekty działań wewnątrz firmy, ale także by precyzyjnie porównywać  się z konkurencją i wychwytywać obraz rynku oraz trendy.</a:t>
            </a:r>
          </a:p>
          <a:p>
            <a:pPr marL="0" indent="0">
              <a:spcBef>
                <a:spcPts val="0"/>
              </a:spcBef>
              <a:spcAft>
                <a:spcPts val="900"/>
              </a:spcAft>
              <a:buNone/>
            </a:pPr>
            <a:r>
              <a:rPr lang="pl-PL" sz="1450" dirty="0"/>
              <a:t>Istnieje szereg wskaźników, na których </a:t>
            </a:r>
            <a:r>
              <a:rPr lang="pl-PL" sz="1450" dirty="0" err="1"/>
              <a:t>marketerzy</a:t>
            </a:r>
            <a:r>
              <a:rPr lang="pl-PL" sz="1450" dirty="0"/>
              <a:t> pracują                          na co dzień. Różne organizacje, autorzy publikacji proponują     definiowanie i grupowanie wskaźników w różnych ujęciach.                  Rynek nie jest jednak w pełni </a:t>
            </a:r>
            <a:r>
              <a:rPr lang="pl-PL" sz="1450" dirty="0" err="1"/>
              <a:t>uspójniony</a:t>
            </a:r>
            <a:r>
              <a:rPr lang="pl-PL" sz="1450" dirty="0"/>
              <a:t>.</a:t>
            </a:r>
          </a:p>
          <a:p>
            <a:pPr marL="0" indent="0">
              <a:spcBef>
                <a:spcPts val="0"/>
              </a:spcBef>
              <a:spcAft>
                <a:spcPts val="900"/>
              </a:spcAft>
              <a:buNone/>
            </a:pPr>
            <a:r>
              <a:rPr lang="pl-PL" sz="1450" dirty="0"/>
              <a:t>Dlatego jako Polska Organizacja Reklamodawców, reprezentująca firmy z różnych sektorów gospodarki proponujemy wspólne           podejście, by </a:t>
            </a:r>
            <a:r>
              <a:rPr lang="pl-PL" sz="1450" b="1" dirty="0"/>
              <a:t>ułatwić mierzenie skuteczności </a:t>
            </a:r>
            <a:r>
              <a:rPr lang="pl-PL" sz="1450" dirty="0"/>
              <a:t>marketingu                            i </a:t>
            </a:r>
            <a:r>
              <a:rPr lang="pl-PL" sz="1450" b="1" dirty="0"/>
              <a:t>zwiększyć precyzyjność pomiarów</a:t>
            </a:r>
            <a:r>
              <a:rPr lang="pl-PL" sz="1450" dirty="0"/>
              <a:t>. Liczymy na to, że w dłuższej perspektywie </a:t>
            </a:r>
            <a:r>
              <a:rPr lang="pl-PL" sz="1450" b="1" dirty="0"/>
              <a:t>wpłynie to na odbiór dziedziny wiedzy jaką jest marketing</a:t>
            </a:r>
            <a:r>
              <a:rPr lang="pl-PL" sz="1450" dirty="0"/>
              <a:t> i dokładne zrozumienie jej </a:t>
            </a:r>
            <a:r>
              <a:rPr lang="pl-PL" sz="1450" b="1" dirty="0"/>
              <a:t>realnego wpływu na wyniki </a:t>
            </a:r>
            <a:r>
              <a:rPr lang="pl-PL" sz="1450" dirty="0"/>
              <a:t>biznesowe. </a:t>
            </a:r>
          </a:p>
          <a:p>
            <a:pPr marL="0" indent="0">
              <a:spcBef>
                <a:spcPts val="0"/>
              </a:spcBef>
              <a:spcAft>
                <a:spcPts val="900"/>
              </a:spcAft>
              <a:buNone/>
            </a:pPr>
            <a:r>
              <a:rPr lang="pl-PL" sz="1450" dirty="0"/>
              <a:t>Zdajemy sobie sprawę, że stworzenie modelu idealnego, w 100% adekwatnego dla każdej z branż nie jest możliwe. Biorąc to pod        uwagę proponujemy </a:t>
            </a:r>
            <a:r>
              <a:rPr lang="pl-PL" sz="1450" b="1" dirty="0"/>
              <a:t>Model, który zawiera pewien ramowy podział          i grupowanie wskaźników oraz ich definicje</a:t>
            </a:r>
            <a:r>
              <a:rPr lang="pl-PL" sz="1450" dirty="0"/>
              <a:t>. Ma on charakter porządkujący, </a:t>
            </a:r>
            <a:r>
              <a:rPr lang="pl-PL" sz="1450" dirty="0" err="1"/>
              <a:t>uspójniający</a:t>
            </a:r>
            <a:r>
              <a:rPr lang="pl-PL" sz="1450" dirty="0"/>
              <a:t> podejście rynkowe, a jednocześnie</a:t>
            </a:r>
          </a:p>
        </p:txBody>
      </p:sp>
    </p:spTree>
    <p:extLst>
      <p:ext uri="{BB962C8B-B14F-4D97-AF65-F5344CB8AC3E}">
        <p14:creationId xmlns:p14="http://schemas.microsoft.com/office/powerpoint/2010/main" val="4250866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C8CB6EAB-D4EE-0A06-FDE8-D613F7B07947}"/>
            </a:ext>
          </a:extLst>
        </p:cNvPr>
        <p:cNvGrpSpPr/>
        <p:nvPr/>
      </p:nvGrpSpPr>
      <p:grpSpPr>
        <a:xfrm>
          <a:off x="0" y="0"/>
          <a:ext cx="0" cy="0"/>
          <a:chOff x="0" y="0"/>
          <a:chExt cx="0" cy="0"/>
        </a:xfrm>
      </p:grpSpPr>
      <p:sp>
        <p:nvSpPr>
          <p:cNvPr id="84" name="Google Shape;84;p1">
            <a:extLst>
              <a:ext uri="{FF2B5EF4-FFF2-40B4-BE49-F238E27FC236}">
                <a16:creationId xmlns:a16="http://schemas.microsoft.com/office/drawing/2014/main" id="{A579ACBC-5E2E-EFE0-50AC-0F1F4EB951BB}"/>
              </a:ext>
            </a:extLst>
          </p:cNvPr>
          <p:cNvSpPr txBox="1">
            <a:spLocks noGrp="1"/>
          </p:cNvSpPr>
          <p:nvPr>
            <p:ph type="ctrTitle"/>
          </p:nvPr>
        </p:nvSpPr>
        <p:spPr>
          <a:xfrm>
            <a:off x="536027" y="3474024"/>
            <a:ext cx="9481276" cy="2387600"/>
          </a:xfrm>
          <a:prstGeom prst="rect">
            <a:avLst/>
          </a:prstGeom>
          <a:noFill/>
          <a:ln>
            <a:noFill/>
          </a:ln>
        </p:spPr>
        <p:txBody>
          <a:bodyPr spcFirstLastPara="1" wrap="square" lIns="0" tIns="0" rIns="91425" bIns="45700" anchor="b" anchorCtr="0">
            <a:normAutofit/>
          </a:bodyPr>
          <a:lstStyle/>
          <a:p>
            <a:pPr marL="0" lvl="0" indent="0" algn="l" rtl="0">
              <a:lnSpc>
                <a:spcPct val="90000"/>
              </a:lnSpc>
              <a:spcBef>
                <a:spcPts val="0"/>
              </a:spcBef>
              <a:spcAft>
                <a:spcPts val="0"/>
              </a:spcAft>
              <a:buClr>
                <a:schemeClr val="dk1"/>
              </a:buClr>
              <a:buSzPct val="100000"/>
              <a:buFont typeface="Calibri"/>
              <a:buNone/>
            </a:pPr>
            <a:r>
              <a:rPr lang="pl-PL" b="1" dirty="0">
                <a:solidFill>
                  <a:schemeClr val="bg1"/>
                </a:solidFill>
                <a:latin typeface="+mj-lt"/>
              </a:rPr>
              <a:t>POR </a:t>
            </a:r>
            <a:br>
              <a:rPr lang="pl-PL" b="1" dirty="0">
                <a:solidFill>
                  <a:schemeClr val="bg1"/>
                </a:solidFill>
                <a:latin typeface="+mj-lt"/>
              </a:rPr>
            </a:br>
            <a:r>
              <a:rPr lang="pl-PL" sz="2600" dirty="0">
                <a:solidFill>
                  <a:schemeClr val="bg1"/>
                </a:solidFill>
                <a:latin typeface="+mj-lt"/>
              </a:rPr>
              <a:t>Polska Organizacja Reklamodawców </a:t>
            </a:r>
            <a:endParaRPr sz="2600" dirty="0">
              <a:solidFill>
                <a:schemeClr val="bg1"/>
              </a:solidFill>
              <a:latin typeface="+mj-lt"/>
            </a:endParaRPr>
          </a:p>
        </p:txBody>
      </p:sp>
      <p:sp>
        <p:nvSpPr>
          <p:cNvPr id="85" name="Google Shape;85;p1">
            <a:extLst>
              <a:ext uri="{FF2B5EF4-FFF2-40B4-BE49-F238E27FC236}">
                <a16:creationId xmlns:a16="http://schemas.microsoft.com/office/drawing/2014/main" id="{111E29E4-403A-AA97-F722-43A5777C6051}"/>
              </a:ext>
            </a:extLst>
          </p:cNvPr>
          <p:cNvSpPr txBox="1">
            <a:spLocks noGrp="1"/>
          </p:cNvSpPr>
          <p:nvPr>
            <p:ph type="subTitle" idx="1"/>
          </p:nvPr>
        </p:nvSpPr>
        <p:spPr>
          <a:xfrm>
            <a:off x="536028" y="5969876"/>
            <a:ext cx="6568965" cy="47077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1"/>
              </a:buClr>
              <a:buSzPts val="2400"/>
              <a:buNone/>
            </a:pPr>
            <a:r>
              <a:rPr lang="pl-PL" sz="1600" dirty="0">
                <a:solidFill>
                  <a:schemeClr val="bg1"/>
                </a:solidFill>
                <a:latin typeface="+mj-lt"/>
              </a:rPr>
              <a:t>Warszawa, Październik 2023</a:t>
            </a:r>
            <a:endParaRPr sz="1600" dirty="0">
              <a:solidFill>
                <a:schemeClr val="bg1"/>
              </a:solidFill>
              <a:latin typeface="+mj-lt"/>
            </a:endParaRPr>
          </a:p>
        </p:txBody>
      </p:sp>
      <p:pic>
        <p:nvPicPr>
          <p:cNvPr id="7" name="Grafika 6">
            <a:extLst>
              <a:ext uri="{FF2B5EF4-FFF2-40B4-BE49-F238E27FC236}">
                <a16:creationId xmlns:a16="http://schemas.microsoft.com/office/drawing/2014/main" id="{22109DB3-4D1D-CF62-0D09-48B7D164F5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10120" y="5404453"/>
            <a:ext cx="3011871" cy="1036194"/>
          </a:xfrm>
          <a:prstGeom prst="rect">
            <a:avLst/>
          </a:prstGeom>
        </p:spPr>
      </p:pic>
      <p:sp>
        <p:nvSpPr>
          <p:cNvPr id="2" name="Prostokąt 1">
            <a:extLst>
              <a:ext uri="{FF2B5EF4-FFF2-40B4-BE49-F238E27FC236}">
                <a16:creationId xmlns:a16="http://schemas.microsoft.com/office/drawing/2014/main" id="{DE1074F7-A7F9-66D0-CD21-5987EC9679A9}"/>
              </a:ext>
            </a:extLst>
          </p:cNvPr>
          <p:cNvSpPr/>
          <p:nvPr/>
        </p:nvSpPr>
        <p:spPr>
          <a:xfrm>
            <a:off x="0" y="0"/>
            <a:ext cx="12192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Google Shape;84;p1">
            <a:extLst>
              <a:ext uri="{FF2B5EF4-FFF2-40B4-BE49-F238E27FC236}">
                <a16:creationId xmlns:a16="http://schemas.microsoft.com/office/drawing/2014/main" id="{BB8887E4-32F2-D799-6E88-A034ED745FFF}"/>
              </a:ext>
            </a:extLst>
          </p:cNvPr>
          <p:cNvSpPr txBox="1">
            <a:spLocks/>
          </p:cNvSpPr>
          <p:nvPr/>
        </p:nvSpPr>
        <p:spPr>
          <a:xfrm>
            <a:off x="899161" y="2393118"/>
            <a:ext cx="9481276" cy="3468506"/>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b="1" dirty="0">
                <a:solidFill>
                  <a:schemeClr val="bg1"/>
                </a:solidFill>
              </a:rPr>
              <a:t>Model Efektywnego Marketingu</a:t>
            </a:r>
            <a:br>
              <a:rPr lang="pl-PL" b="1" dirty="0">
                <a:solidFill>
                  <a:schemeClr val="bg1"/>
                </a:solidFill>
              </a:rPr>
            </a:br>
            <a:endParaRPr lang="pl-PL" sz="2600" dirty="0">
              <a:solidFill>
                <a:schemeClr val="bg1"/>
              </a:solidFill>
            </a:endParaRPr>
          </a:p>
        </p:txBody>
      </p:sp>
      <p:sp>
        <p:nvSpPr>
          <p:cNvPr id="5" name="Google Shape;84;p1">
            <a:extLst>
              <a:ext uri="{FF2B5EF4-FFF2-40B4-BE49-F238E27FC236}">
                <a16:creationId xmlns:a16="http://schemas.microsoft.com/office/drawing/2014/main" id="{CFFDEBC3-61D8-CCD5-6B0F-8172C8EB4A57}"/>
              </a:ext>
            </a:extLst>
          </p:cNvPr>
          <p:cNvSpPr txBox="1">
            <a:spLocks/>
          </p:cNvSpPr>
          <p:nvPr/>
        </p:nvSpPr>
        <p:spPr>
          <a:xfrm>
            <a:off x="899161" y="5289112"/>
            <a:ext cx="9481276" cy="862024"/>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sz="2600" dirty="0">
                <a:solidFill>
                  <a:schemeClr val="bg1"/>
                </a:solidFill>
              </a:rPr>
              <a:t>Część 1: Podejście i założenia</a:t>
            </a:r>
          </a:p>
        </p:txBody>
      </p:sp>
      <p:pic>
        <p:nvPicPr>
          <p:cNvPr id="9" name="Obraz 8" descr="Obraz zawierający zrzut ekranu, czarne, wzór, monochromatyzm&#10;&#10;Opis wygenerowany automatycznie">
            <a:extLst>
              <a:ext uri="{FF2B5EF4-FFF2-40B4-BE49-F238E27FC236}">
                <a16:creationId xmlns:a16="http://schemas.microsoft.com/office/drawing/2014/main" id="{22F7D4EC-C192-25C3-38D9-B4217C903365}"/>
              </a:ext>
            </a:extLst>
          </p:cNvPr>
          <p:cNvPicPr>
            <a:picLocks noChangeAspect="1"/>
          </p:cNvPicPr>
          <p:nvPr/>
        </p:nvPicPr>
        <p:blipFill>
          <a:blip r:embed="rId5"/>
          <a:srcRect l="22244" r="21506"/>
          <a:stretch/>
        </p:blipFill>
        <p:spPr>
          <a:xfrm rot="16200000" flipH="1">
            <a:off x="6475964" y="1884201"/>
            <a:ext cx="6858001" cy="3089599"/>
          </a:xfrm>
          <a:prstGeom prst="rect">
            <a:avLst/>
          </a:prstGeom>
        </p:spPr>
      </p:pic>
    </p:spTree>
    <p:extLst>
      <p:ext uri="{BB962C8B-B14F-4D97-AF65-F5344CB8AC3E}">
        <p14:creationId xmlns:p14="http://schemas.microsoft.com/office/powerpoint/2010/main" val="2967423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38;p6">
            <a:extLst>
              <a:ext uri="{FF2B5EF4-FFF2-40B4-BE49-F238E27FC236}">
                <a16:creationId xmlns:a16="http://schemas.microsoft.com/office/drawing/2014/main" id="{E1AC6B18-A168-5A76-0C55-161AFA7B44C3}"/>
              </a:ext>
            </a:extLst>
          </p:cNvPr>
          <p:cNvSpPr txBox="1">
            <a:spLocks/>
          </p:cNvSpPr>
          <p:nvPr/>
        </p:nvSpPr>
        <p:spPr>
          <a:xfrm>
            <a:off x="499151" y="223076"/>
            <a:ext cx="5133553"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Wpływ marketingu na rozwój biznesu</a:t>
            </a:r>
          </a:p>
        </p:txBody>
      </p:sp>
      <p:sp>
        <p:nvSpPr>
          <p:cNvPr id="7" name="Google Shape;138;p6">
            <a:extLst>
              <a:ext uri="{FF2B5EF4-FFF2-40B4-BE49-F238E27FC236}">
                <a16:creationId xmlns:a16="http://schemas.microsoft.com/office/drawing/2014/main" id="{7AD6808E-7AF3-6969-FCBA-480DA164403B}"/>
              </a:ext>
            </a:extLst>
          </p:cNvPr>
          <p:cNvSpPr txBox="1">
            <a:spLocks/>
          </p:cNvSpPr>
          <p:nvPr/>
        </p:nvSpPr>
        <p:spPr>
          <a:xfrm>
            <a:off x="499151" y="1697051"/>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3600" dirty="0">
                <a:ea typeface="Calibri"/>
                <a:cs typeface="Calibri"/>
                <a:sym typeface="Calibri"/>
              </a:rPr>
              <a:t>– jak powstał Model</a:t>
            </a:r>
          </a:p>
        </p:txBody>
      </p:sp>
      <p:pic>
        <p:nvPicPr>
          <p:cNvPr id="8" name="Obraz 7">
            <a:extLst>
              <a:ext uri="{FF2B5EF4-FFF2-40B4-BE49-F238E27FC236}">
                <a16:creationId xmlns:a16="http://schemas.microsoft.com/office/drawing/2014/main" id="{A556ABE5-7E2A-3518-8A90-BDA383A84B45}"/>
              </a:ext>
            </a:extLst>
          </p:cNvPr>
          <p:cNvPicPr>
            <a:picLocks noChangeAspect="1"/>
          </p:cNvPicPr>
          <p:nvPr/>
        </p:nvPicPr>
        <p:blipFill rotWithShape="1">
          <a:blip r:embed="rId2"/>
          <a:srcRect l="-76" t="19539" r="17944" b="2263"/>
          <a:stretch/>
        </p:blipFill>
        <p:spPr>
          <a:xfrm>
            <a:off x="6090350" y="52"/>
            <a:ext cx="6096000" cy="2944626"/>
          </a:xfrm>
          <a:prstGeom prst="rect">
            <a:avLst/>
          </a:prstGeom>
        </p:spPr>
      </p:pic>
      <p:sp>
        <p:nvSpPr>
          <p:cNvPr id="10" name="Symbol zastępczy zawartości 2">
            <a:extLst>
              <a:ext uri="{FF2B5EF4-FFF2-40B4-BE49-F238E27FC236}">
                <a16:creationId xmlns:a16="http://schemas.microsoft.com/office/drawing/2014/main" id="{464B959A-E2BF-3F70-BDA6-3D2CC1CDF9DD}"/>
              </a:ext>
            </a:extLst>
          </p:cNvPr>
          <p:cNvSpPr>
            <a:spLocks noGrp="1"/>
          </p:cNvSpPr>
          <p:nvPr>
            <p:ph idx="1"/>
          </p:nvPr>
        </p:nvSpPr>
        <p:spPr>
          <a:xfrm>
            <a:off x="499150" y="2762315"/>
            <a:ext cx="5133553" cy="5333923"/>
          </a:xfrm>
        </p:spPr>
        <p:txBody>
          <a:bodyPr>
            <a:normAutofit/>
          </a:bodyPr>
          <a:lstStyle/>
          <a:p>
            <a:pPr marL="0" indent="0">
              <a:lnSpc>
                <a:spcPct val="100000"/>
              </a:lnSpc>
              <a:spcBef>
                <a:spcPts val="0"/>
              </a:spcBef>
              <a:spcAft>
                <a:spcPts val="1200"/>
              </a:spcAft>
              <a:buNone/>
            </a:pPr>
            <a:r>
              <a:rPr lang="pl-PL" sz="2100" b="1" dirty="0"/>
              <a:t>Wielowymiarowy proces tworzenia </a:t>
            </a:r>
            <a:br>
              <a:rPr lang="pl-PL" sz="2100" b="1" dirty="0"/>
            </a:br>
            <a:r>
              <a:rPr lang="pl-PL" sz="2100" b="1" dirty="0"/>
              <a:t>z bardzo pragmatycznym podejściem:</a:t>
            </a:r>
          </a:p>
          <a:p>
            <a:pPr>
              <a:lnSpc>
                <a:spcPct val="100000"/>
              </a:lnSpc>
              <a:spcBef>
                <a:spcPts val="0"/>
              </a:spcBef>
              <a:spcAft>
                <a:spcPts val="600"/>
              </a:spcAft>
              <a:buClr>
                <a:srgbClr val="FF003C"/>
              </a:buClr>
              <a:buFont typeface="Wingdings" pitchFamily="2" charset="2"/>
              <a:buChar char="§"/>
            </a:pPr>
            <a:r>
              <a:rPr lang="pl-PL" sz="1400" dirty="0"/>
              <a:t>Analiza globalnych działań i najlepszych praktyk WFA</a:t>
            </a:r>
          </a:p>
          <a:p>
            <a:pPr>
              <a:lnSpc>
                <a:spcPct val="100000"/>
              </a:lnSpc>
              <a:spcBef>
                <a:spcPts val="0"/>
              </a:spcBef>
              <a:spcAft>
                <a:spcPts val="600"/>
              </a:spcAft>
              <a:buClr>
                <a:srgbClr val="FF003C"/>
              </a:buClr>
              <a:buFont typeface="Wingdings" pitchFamily="2" charset="2"/>
              <a:buChar char="§"/>
            </a:pPr>
            <a:r>
              <a:rPr lang="pl-PL" sz="1400" dirty="0"/>
              <a:t>Dogłębna analiza modelu zaproponowanego przez szwedzką organizację WFA</a:t>
            </a:r>
          </a:p>
          <a:p>
            <a:pPr>
              <a:lnSpc>
                <a:spcPct val="100000"/>
              </a:lnSpc>
              <a:spcBef>
                <a:spcPts val="0"/>
              </a:spcBef>
              <a:spcAft>
                <a:spcPts val="600"/>
              </a:spcAft>
              <a:buClr>
                <a:srgbClr val="FF003C"/>
              </a:buClr>
              <a:buFont typeface="Wingdings" pitchFamily="2" charset="2"/>
              <a:buChar char="§"/>
            </a:pPr>
            <a:r>
              <a:rPr lang="pl-PL" sz="1400" dirty="0"/>
              <a:t>Wywiady z przedstawicielami działów marketingu w Polsce, wielu branż</a:t>
            </a:r>
          </a:p>
          <a:p>
            <a:pPr>
              <a:lnSpc>
                <a:spcPct val="100000"/>
              </a:lnSpc>
              <a:spcBef>
                <a:spcPts val="0"/>
              </a:spcBef>
              <a:spcAft>
                <a:spcPts val="600"/>
              </a:spcAft>
              <a:buClr>
                <a:srgbClr val="FF003C"/>
              </a:buClr>
              <a:buFont typeface="Wingdings" pitchFamily="2" charset="2"/>
              <a:buChar char="§"/>
            </a:pPr>
            <a:r>
              <a:rPr lang="pl-PL" sz="1400" dirty="0"/>
              <a:t>Seria warsztatów z udziałem </a:t>
            </a:r>
            <a:r>
              <a:rPr lang="pl-PL" sz="1400" dirty="0" err="1"/>
              <a:t>marketerów</a:t>
            </a:r>
            <a:r>
              <a:rPr lang="pl-PL" sz="1400" dirty="0"/>
              <a:t> z różnych branż</a:t>
            </a:r>
          </a:p>
          <a:p>
            <a:pPr>
              <a:lnSpc>
                <a:spcPct val="100000"/>
              </a:lnSpc>
              <a:spcBef>
                <a:spcPts val="0"/>
              </a:spcBef>
              <a:spcAft>
                <a:spcPts val="600"/>
              </a:spcAft>
              <a:buClr>
                <a:srgbClr val="FF003C"/>
              </a:buClr>
              <a:buFont typeface="Wingdings" pitchFamily="2" charset="2"/>
              <a:buChar char="§"/>
            </a:pPr>
            <a:r>
              <a:rPr lang="pl-PL" sz="1400" dirty="0"/>
              <a:t>Wypracowanie rekomendacji dla rynku polskiego na podstawie powyższych działań, jak również wiedzy z zakresu </a:t>
            </a:r>
            <a:r>
              <a:rPr lang="pl-PL" sz="1400" dirty="0" err="1"/>
              <a:t>Evidence</a:t>
            </a:r>
            <a:r>
              <a:rPr lang="pl-PL" sz="1400" dirty="0"/>
              <a:t> </a:t>
            </a:r>
            <a:r>
              <a:rPr lang="pl-PL" sz="1400" dirty="0" err="1"/>
              <a:t>Based</a:t>
            </a:r>
            <a:r>
              <a:rPr lang="pl-PL" sz="1400" dirty="0"/>
              <a:t> Marketingu, biorąc pod uwagę badania                i know-how m.in. Ehrenberg-</a:t>
            </a:r>
            <a:r>
              <a:rPr lang="pl-PL" sz="1400" dirty="0" err="1"/>
              <a:t>Bass</a:t>
            </a:r>
            <a:r>
              <a:rPr lang="pl-PL" sz="1400" dirty="0"/>
              <a:t> </a:t>
            </a:r>
            <a:r>
              <a:rPr lang="pl-PL" sz="1400" dirty="0" err="1"/>
              <a:t>Institute</a:t>
            </a:r>
            <a:r>
              <a:rPr lang="pl-PL" sz="1400" dirty="0"/>
              <a:t>,  IAB i wielu innych</a:t>
            </a:r>
          </a:p>
        </p:txBody>
      </p:sp>
      <p:pic>
        <p:nvPicPr>
          <p:cNvPr id="2" name="Picture 2">
            <a:extLst>
              <a:ext uri="{FF2B5EF4-FFF2-40B4-BE49-F238E27FC236}">
                <a16:creationId xmlns:a16="http://schemas.microsoft.com/office/drawing/2014/main" id="{81036718-226A-0711-0F95-5B23F67A04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84"/>
          <a:stretch/>
        </p:blipFill>
        <p:spPr bwMode="auto">
          <a:xfrm>
            <a:off x="6090350" y="3180259"/>
            <a:ext cx="5901671" cy="3344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712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38;p6">
            <a:extLst>
              <a:ext uri="{FF2B5EF4-FFF2-40B4-BE49-F238E27FC236}">
                <a16:creationId xmlns:a16="http://schemas.microsoft.com/office/drawing/2014/main" id="{55CFBEE3-58BE-526E-7D86-19C27E168E4C}"/>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Wpływ marketingu na rozwój biznesu</a:t>
            </a:r>
          </a:p>
        </p:txBody>
      </p:sp>
      <p:sp>
        <p:nvSpPr>
          <p:cNvPr id="5" name="Google Shape;138;p6">
            <a:extLst>
              <a:ext uri="{FF2B5EF4-FFF2-40B4-BE49-F238E27FC236}">
                <a16:creationId xmlns:a16="http://schemas.microsoft.com/office/drawing/2014/main" id="{F84CAD79-8774-D1BA-003C-2C9C1410FFDD}"/>
              </a:ext>
            </a:extLst>
          </p:cNvPr>
          <p:cNvSpPr txBox="1">
            <a:spLocks/>
          </p:cNvSpPr>
          <p:nvPr/>
        </p:nvSpPr>
        <p:spPr>
          <a:xfrm>
            <a:off x="499151" y="106154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3200" dirty="0">
                <a:ea typeface="Calibri"/>
                <a:cs typeface="Calibri"/>
                <a:sym typeface="Calibri"/>
              </a:rPr>
              <a:t>– założenia </a:t>
            </a:r>
            <a:r>
              <a:rPr lang="pl-PL" sz="3200" dirty="0" err="1">
                <a:ea typeface="Calibri"/>
                <a:cs typeface="Calibri"/>
                <a:sym typeface="Calibri"/>
              </a:rPr>
              <a:t>Evidence</a:t>
            </a:r>
            <a:r>
              <a:rPr lang="pl-PL" sz="3200" dirty="0">
                <a:ea typeface="Calibri"/>
                <a:cs typeface="Calibri"/>
                <a:sym typeface="Calibri"/>
              </a:rPr>
              <a:t> </a:t>
            </a:r>
            <a:r>
              <a:rPr lang="pl-PL" sz="3200" dirty="0" err="1">
                <a:ea typeface="Calibri"/>
                <a:cs typeface="Calibri"/>
                <a:sym typeface="Calibri"/>
              </a:rPr>
              <a:t>Based</a:t>
            </a:r>
            <a:r>
              <a:rPr lang="pl-PL" sz="3200" dirty="0">
                <a:ea typeface="Calibri"/>
                <a:cs typeface="Calibri"/>
                <a:sym typeface="Calibri"/>
              </a:rPr>
              <a:t> Marketing inspiracją dla podziału wskaźników w ramach Modelu</a:t>
            </a:r>
          </a:p>
        </p:txBody>
      </p:sp>
      <p:sp>
        <p:nvSpPr>
          <p:cNvPr id="9" name="Prostokąt 8">
            <a:extLst>
              <a:ext uri="{FF2B5EF4-FFF2-40B4-BE49-F238E27FC236}">
                <a16:creationId xmlns:a16="http://schemas.microsoft.com/office/drawing/2014/main" id="{8B1306E5-4441-1507-7022-773CD844065D}"/>
              </a:ext>
            </a:extLst>
          </p:cNvPr>
          <p:cNvSpPr/>
          <p:nvPr/>
        </p:nvSpPr>
        <p:spPr>
          <a:xfrm>
            <a:off x="1128744" y="2651406"/>
            <a:ext cx="2542016" cy="1470352"/>
          </a:xfrm>
          <a:prstGeom prst="rect">
            <a:avLst/>
          </a:prstGeom>
          <a:solidFill>
            <a:schemeClr val="bg1"/>
          </a:solid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6">
            <a:extLst>
              <a:ext uri="{FF2B5EF4-FFF2-40B4-BE49-F238E27FC236}">
                <a16:creationId xmlns:a16="http://schemas.microsoft.com/office/drawing/2014/main" id="{045D023E-C896-158D-ADF4-61269FFCE94F}"/>
              </a:ext>
            </a:extLst>
          </p:cNvPr>
          <p:cNvSpPr/>
          <p:nvPr/>
        </p:nvSpPr>
        <p:spPr>
          <a:xfrm>
            <a:off x="1122850" y="2651406"/>
            <a:ext cx="2547910" cy="744788"/>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Google Shape;85;p1">
            <a:extLst>
              <a:ext uri="{FF2B5EF4-FFF2-40B4-BE49-F238E27FC236}">
                <a16:creationId xmlns:a16="http://schemas.microsoft.com/office/drawing/2014/main" id="{F47575A7-CDFD-E139-944C-A5F64AC9DAA5}"/>
              </a:ext>
            </a:extLst>
          </p:cNvPr>
          <p:cNvSpPr txBox="1">
            <a:spLocks/>
          </p:cNvSpPr>
          <p:nvPr/>
        </p:nvSpPr>
        <p:spPr>
          <a:xfrm>
            <a:off x="2089551" y="2799704"/>
            <a:ext cx="2211384"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1800" dirty="0" err="1">
                <a:solidFill>
                  <a:schemeClr val="bg1"/>
                </a:solidFill>
              </a:rPr>
              <a:t>Physical</a:t>
            </a:r>
            <a:endParaRPr lang="pl-PL" sz="1800" dirty="0">
              <a:solidFill>
                <a:schemeClr val="bg1"/>
              </a:solidFill>
            </a:endParaRPr>
          </a:p>
          <a:p>
            <a:pPr marL="0" indent="0">
              <a:spcBef>
                <a:spcPts val="0"/>
              </a:spcBef>
              <a:buClr>
                <a:schemeClr val="dk1"/>
              </a:buClr>
              <a:buSzPts val="2400"/>
              <a:buFont typeface="Arial" panose="020B0604020202020204" pitchFamily="34" charset="0"/>
              <a:buNone/>
            </a:pPr>
            <a:r>
              <a:rPr lang="pl-PL" sz="1800" dirty="0" err="1">
                <a:solidFill>
                  <a:schemeClr val="bg1"/>
                </a:solidFill>
              </a:rPr>
              <a:t>availability</a:t>
            </a:r>
            <a:endParaRPr lang="pl-PL" sz="1800" dirty="0">
              <a:solidFill>
                <a:schemeClr val="bg1"/>
              </a:solidFill>
              <a:latin typeface="+mj-lt"/>
            </a:endParaRPr>
          </a:p>
        </p:txBody>
      </p:sp>
      <p:sp>
        <p:nvSpPr>
          <p:cNvPr id="10" name="Google Shape;85;p1">
            <a:extLst>
              <a:ext uri="{FF2B5EF4-FFF2-40B4-BE49-F238E27FC236}">
                <a16:creationId xmlns:a16="http://schemas.microsoft.com/office/drawing/2014/main" id="{91803E0B-5497-5570-B106-E5BB63FFE020}"/>
              </a:ext>
            </a:extLst>
          </p:cNvPr>
          <p:cNvSpPr txBox="1">
            <a:spLocks/>
          </p:cNvSpPr>
          <p:nvPr/>
        </p:nvSpPr>
        <p:spPr>
          <a:xfrm>
            <a:off x="1242034" y="3354735"/>
            <a:ext cx="2260463"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1800" dirty="0"/>
              <a:t>Distribution </a:t>
            </a:r>
            <a:r>
              <a:rPr lang="pl-PL" sz="1800" dirty="0" err="1">
                <a:latin typeface="+mj-lt"/>
              </a:rPr>
              <a:t>Visibility</a:t>
            </a:r>
            <a:endParaRPr lang="pl-PL" sz="1800" dirty="0">
              <a:latin typeface="+mj-lt"/>
            </a:endParaRPr>
          </a:p>
        </p:txBody>
      </p:sp>
      <p:sp>
        <p:nvSpPr>
          <p:cNvPr id="3" name="Prostokąt 2">
            <a:extLst>
              <a:ext uri="{FF2B5EF4-FFF2-40B4-BE49-F238E27FC236}">
                <a16:creationId xmlns:a16="http://schemas.microsoft.com/office/drawing/2014/main" id="{86EB7771-4F03-FCBF-ECED-F15BC16BC072}"/>
              </a:ext>
            </a:extLst>
          </p:cNvPr>
          <p:cNvSpPr/>
          <p:nvPr/>
        </p:nvSpPr>
        <p:spPr>
          <a:xfrm>
            <a:off x="1128744" y="4210958"/>
            <a:ext cx="2542016" cy="1470352"/>
          </a:xfrm>
          <a:prstGeom prst="rect">
            <a:avLst/>
          </a:prstGeom>
          <a:solidFill>
            <a:schemeClr val="bg1"/>
          </a:solid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10">
            <a:extLst>
              <a:ext uri="{FF2B5EF4-FFF2-40B4-BE49-F238E27FC236}">
                <a16:creationId xmlns:a16="http://schemas.microsoft.com/office/drawing/2014/main" id="{6734FB13-DC34-7BC3-F626-86BDA579D605}"/>
              </a:ext>
            </a:extLst>
          </p:cNvPr>
          <p:cNvSpPr/>
          <p:nvPr/>
        </p:nvSpPr>
        <p:spPr>
          <a:xfrm>
            <a:off x="1122850" y="4210958"/>
            <a:ext cx="2547910" cy="744788"/>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Google Shape;85;p1">
            <a:extLst>
              <a:ext uri="{FF2B5EF4-FFF2-40B4-BE49-F238E27FC236}">
                <a16:creationId xmlns:a16="http://schemas.microsoft.com/office/drawing/2014/main" id="{30D408DE-B21B-7615-0F81-4C9FF03CDBA0}"/>
              </a:ext>
            </a:extLst>
          </p:cNvPr>
          <p:cNvSpPr txBox="1">
            <a:spLocks/>
          </p:cNvSpPr>
          <p:nvPr/>
        </p:nvSpPr>
        <p:spPr>
          <a:xfrm>
            <a:off x="2080462" y="4353327"/>
            <a:ext cx="2211384"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1800" dirty="0" err="1">
                <a:solidFill>
                  <a:schemeClr val="bg1"/>
                </a:solidFill>
              </a:rPr>
              <a:t>Mental</a:t>
            </a:r>
            <a:endParaRPr lang="pl-PL" sz="1800" dirty="0">
              <a:solidFill>
                <a:schemeClr val="bg1"/>
              </a:solidFill>
            </a:endParaRPr>
          </a:p>
          <a:p>
            <a:pPr marL="0" indent="0">
              <a:spcBef>
                <a:spcPts val="0"/>
              </a:spcBef>
              <a:buClr>
                <a:schemeClr val="dk1"/>
              </a:buClr>
              <a:buSzPts val="2400"/>
              <a:buFont typeface="Arial" panose="020B0604020202020204" pitchFamily="34" charset="0"/>
              <a:buNone/>
            </a:pPr>
            <a:r>
              <a:rPr lang="pl-PL" sz="1800" dirty="0" err="1">
                <a:solidFill>
                  <a:schemeClr val="bg1"/>
                </a:solidFill>
              </a:rPr>
              <a:t>availability</a:t>
            </a:r>
            <a:endParaRPr lang="pl-PL" sz="1800" dirty="0">
              <a:solidFill>
                <a:schemeClr val="bg1"/>
              </a:solidFill>
              <a:latin typeface="+mj-lt"/>
            </a:endParaRPr>
          </a:p>
        </p:txBody>
      </p:sp>
      <p:sp>
        <p:nvSpPr>
          <p:cNvPr id="13" name="Google Shape;85;p1">
            <a:extLst>
              <a:ext uri="{FF2B5EF4-FFF2-40B4-BE49-F238E27FC236}">
                <a16:creationId xmlns:a16="http://schemas.microsoft.com/office/drawing/2014/main" id="{0C7F39E5-9032-DCEB-A47A-9AF81C2169C0}"/>
              </a:ext>
            </a:extLst>
          </p:cNvPr>
          <p:cNvSpPr txBox="1">
            <a:spLocks/>
          </p:cNvSpPr>
          <p:nvPr/>
        </p:nvSpPr>
        <p:spPr>
          <a:xfrm>
            <a:off x="1260679" y="5063630"/>
            <a:ext cx="2260463"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1800" dirty="0" err="1"/>
              <a:t>CEPs</a:t>
            </a:r>
            <a:r>
              <a:rPr lang="pl-PL" sz="1800" dirty="0"/>
              <a:t> Brand </a:t>
            </a:r>
            <a:r>
              <a:rPr lang="pl-PL" sz="1800" dirty="0" err="1"/>
              <a:t>Assets</a:t>
            </a:r>
            <a:r>
              <a:rPr lang="pl-PL" sz="1800" dirty="0"/>
              <a:t> </a:t>
            </a:r>
            <a:r>
              <a:rPr lang="pl-PL" sz="1800" dirty="0" err="1"/>
              <a:t>Exposure</a:t>
            </a:r>
            <a:endParaRPr lang="pl-PL" sz="1800" dirty="0">
              <a:latin typeface="+mj-lt"/>
            </a:endParaRPr>
          </a:p>
        </p:txBody>
      </p:sp>
      <p:sp>
        <p:nvSpPr>
          <p:cNvPr id="14" name="Prostokąt 13">
            <a:extLst>
              <a:ext uri="{FF2B5EF4-FFF2-40B4-BE49-F238E27FC236}">
                <a16:creationId xmlns:a16="http://schemas.microsoft.com/office/drawing/2014/main" id="{06F340B9-84B5-B441-BED2-1DB545128D1C}"/>
              </a:ext>
            </a:extLst>
          </p:cNvPr>
          <p:cNvSpPr/>
          <p:nvPr/>
        </p:nvSpPr>
        <p:spPr>
          <a:xfrm>
            <a:off x="4843272" y="3233927"/>
            <a:ext cx="2542016" cy="1671042"/>
          </a:xfrm>
          <a:prstGeom prst="rect">
            <a:avLst/>
          </a:prstGeom>
          <a:solidFill>
            <a:schemeClr val="bg1"/>
          </a:solid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Prostokąt 14">
            <a:extLst>
              <a:ext uri="{FF2B5EF4-FFF2-40B4-BE49-F238E27FC236}">
                <a16:creationId xmlns:a16="http://schemas.microsoft.com/office/drawing/2014/main" id="{CA34F93F-2E89-2577-652A-328FFC5E2B01}"/>
              </a:ext>
            </a:extLst>
          </p:cNvPr>
          <p:cNvSpPr/>
          <p:nvPr/>
        </p:nvSpPr>
        <p:spPr>
          <a:xfrm>
            <a:off x="4837378" y="3233927"/>
            <a:ext cx="2547910" cy="945478"/>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Google Shape;85;p1">
            <a:extLst>
              <a:ext uri="{FF2B5EF4-FFF2-40B4-BE49-F238E27FC236}">
                <a16:creationId xmlns:a16="http://schemas.microsoft.com/office/drawing/2014/main" id="{CA4AB72E-C86B-4170-51DB-0680DDB00926}"/>
              </a:ext>
            </a:extLst>
          </p:cNvPr>
          <p:cNvSpPr txBox="1">
            <a:spLocks/>
          </p:cNvSpPr>
          <p:nvPr/>
        </p:nvSpPr>
        <p:spPr>
          <a:xfrm>
            <a:off x="5294460" y="3370871"/>
            <a:ext cx="2211384"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1800" dirty="0">
                <a:solidFill>
                  <a:schemeClr val="bg1"/>
                </a:solidFill>
              </a:rPr>
              <a:t>Conversion</a:t>
            </a:r>
            <a:endParaRPr lang="pl-PL" sz="1800" dirty="0">
              <a:solidFill>
                <a:schemeClr val="bg1"/>
              </a:solidFill>
              <a:latin typeface="+mj-lt"/>
            </a:endParaRPr>
          </a:p>
        </p:txBody>
      </p:sp>
      <p:sp>
        <p:nvSpPr>
          <p:cNvPr id="17" name="Google Shape;85;p1">
            <a:extLst>
              <a:ext uri="{FF2B5EF4-FFF2-40B4-BE49-F238E27FC236}">
                <a16:creationId xmlns:a16="http://schemas.microsoft.com/office/drawing/2014/main" id="{C5220628-A3D5-0727-7EB1-1A33A11E9EF2}"/>
              </a:ext>
            </a:extLst>
          </p:cNvPr>
          <p:cNvSpPr txBox="1">
            <a:spLocks/>
          </p:cNvSpPr>
          <p:nvPr/>
        </p:nvSpPr>
        <p:spPr>
          <a:xfrm>
            <a:off x="4981101" y="4292560"/>
            <a:ext cx="2260463"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1800" dirty="0" err="1"/>
              <a:t>Offer</a:t>
            </a:r>
            <a:r>
              <a:rPr lang="pl-PL" sz="1800" dirty="0"/>
              <a:t> Portfolio </a:t>
            </a:r>
            <a:r>
              <a:rPr lang="pl-PL" sz="1800" dirty="0" err="1"/>
              <a:t>range</a:t>
            </a:r>
            <a:r>
              <a:rPr lang="pl-PL" sz="1800" dirty="0"/>
              <a:t> Brand </a:t>
            </a:r>
            <a:r>
              <a:rPr lang="pl-PL" sz="1800" dirty="0" err="1"/>
              <a:t>Assets</a:t>
            </a:r>
            <a:r>
              <a:rPr lang="pl-PL" sz="1800" dirty="0"/>
              <a:t> </a:t>
            </a:r>
            <a:r>
              <a:rPr lang="pl-PL" sz="1800" dirty="0" err="1"/>
              <a:t>Visibility</a:t>
            </a:r>
            <a:endParaRPr lang="pl-PL" sz="1800" dirty="0">
              <a:latin typeface="+mj-lt"/>
            </a:endParaRPr>
          </a:p>
        </p:txBody>
      </p:sp>
      <p:sp>
        <p:nvSpPr>
          <p:cNvPr id="18" name="Prostokąt 17">
            <a:extLst>
              <a:ext uri="{FF2B5EF4-FFF2-40B4-BE49-F238E27FC236}">
                <a16:creationId xmlns:a16="http://schemas.microsoft.com/office/drawing/2014/main" id="{52B7E1C8-5E03-B57B-854B-94C3EE3A42FC}"/>
              </a:ext>
            </a:extLst>
          </p:cNvPr>
          <p:cNvSpPr/>
          <p:nvPr/>
        </p:nvSpPr>
        <p:spPr>
          <a:xfrm>
            <a:off x="8488141" y="3233927"/>
            <a:ext cx="2542016" cy="1671042"/>
          </a:xfrm>
          <a:prstGeom prst="rect">
            <a:avLst/>
          </a:prstGeom>
          <a:solidFill>
            <a:schemeClr val="bg1"/>
          </a:solid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9" name="Prostokąt 18">
            <a:extLst>
              <a:ext uri="{FF2B5EF4-FFF2-40B4-BE49-F238E27FC236}">
                <a16:creationId xmlns:a16="http://schemas.microsoft.com/office/drawing/2014/main" id="{0DAB3B2B-DAD9-1D12-B143-447E2479BFEC}"/>
              </a:ext>
            </a:extLst>
          </p:cNvPr>
          <p:cNvSpPr/>
          <p:nvPr/>
        </p:nvSpPr>
        <p:spPr>
          <a:xfrm>
            <a:off x="8482247" y="3233927"/>
            <a:ext cx="2547910" cy="945478"/>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Google Shape;85;p1">
            <a:extLst>
              <a:ext uri="{FF2B5EF4-FFF2-40B4-BE49-F238E27FC236}">
                <a16:creationId xmlns:a16="http://schemas.microsoft.com/office/drawing/2014/main" id="{4BB819B8-F695-19FC-0771-D31D1D7BD242}"/>
              </a:ext>
            </a:extLst>
          </p:cNvPr>
          <p:cNvSpPr txBox="1">
            <a:spLocks/>
          </p:cNvSpPr>
          <p:nvPr/>
        </p:nvSpPr>
        <p:spPr>
          <a:xfrm>
            <a:off x="9454104" y="3584337"/>
            <a:ext cx="2137506"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1800" dirty="0">
                <a:solidFill>
                  <a:schemeClr val="bg1"/>
                </a:solidFill>
              </a:rPr>
              <a:t>Value</a:t>
            </a:r>
          </a:p>
          <a:p>
            <a:pPr marL="0" indent="0">
              <a:spcBef>
                <a:spcPts val="0"/>
              </a:spcBef>
              <a:buClr>
                <a:schemeClr val="dk1"/>
              </a:buClr>
              <a:buSzPts val="2400"/>
              <a:buFont typeface="Arial" panose="020B0604020202020204" pitchFamily="34" charset="0"/>
              <a:buNone/>
            </a:pPr>
            <a:r>
              <a:rPr lang="pl-PL" sz="1800" dirty="0" err="1">
                <a:solidFill>
                  <a:schemeClr val="bg1"/>
                </a:solidFill>
              </a:rPr>
              <a:t>generation</a:t>
            </a:r>
            <a:r>
              <a:rPr lang="pl-PL" sz="1800" dirty="0">
                <a:solidFill>
                  <a:schemeClr val="bg1"/>
                </a:solidFill>
              </a:rPr>
              <a:t> for </a:t>
            </a:r>
            <a:r>
              <a:rPr lang="pl-PL" sz="1800" dirty="0" err="1">
                <a:solidFill>
                  <a:schemeClr val="bg1"/>
                </a:solidFill>
              </a:rPr>
              <a:t>reinvestment</a:t>
            </a:r>
            <a:endParaRPr lang="pl-PL" sz="1800" dirty="0">
              <a:solidFill>
                <a:schemeClr val="bg1"/>
              </a:solidFill>
              <a:latin typeface="+mj-lt"/>
            </a:endParaRPr>
          </a:p>
        </p:txBody>
      </p:sp>
      <p:sp>
        <p:nvSpPr>
          <p:cNvPr id="21" name="Google Shape;85;p1">
            <a:extLst>
              <a:ext uri="{FF2B5EF4-FFF2-40B4-BE49-F238E27FC236}">
                <a16:creationId xmlns:a16="http://schemas.microsoft.com/office/drawing/2014/main" id="{2BB5ED63-CCE2-36CB-5B21-13889E77B5C5}"/>
              </a:ext>
            </a:extLst>
          </p:cNvPr>
          <p:cNvSpPr txBox="1">
            <a:spLocks/>
          </p:cNvSpPr>
          <p:nvPr/>
        </p:nvSpPr>
        <p:spPr>
          <a:xfrm>
            <a:off x="8625970" y="4150643"/>
            <a:ext cx="2260463"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1800" dirty="0" err="1"/>
              <a:t>Margin</a:t>
            </a:r>
            <a:r>
              <a:rPr lang="pl-PL" sz="1800" dirty="0"/>
              <a:t> ROI Profit</a:t>
            </a:r>
            <a:endParaRPr lang="pl-PL" sz="1800" dirty="0">
              <a:latin typeface="+mj-lt"/>
            </a:endParaRPr>
          </a:p>
        </p:txBody>
      </p:sp>
      <p:cxnSp>
        <p:nvCxnSpPr>
          <p:cNvPr id="31" name="Łącznik prosty 30">
            <a:extLst>
              <a:ext uri="{FF2B5EF4-FFF2-40B4-BE49-F238E27FC236}">
                <a16:creationId xmlns:a16="http://schemas.microsoft.com/office/drawing/2014/main" id="{EC580E59-688F-6B86-AC09-CACB5430DC10}"/>
              </a:ext>
            </a:extLst>
          </p:cNvPr>
          <p:cNvCxnSpPr>
            <a:cxnSpLocks/>
          </p:cNvCxnSpPr>
          <p:nvPr/>
        </p:nvCxnSpPr>
        <p:spPr>
          <a:xfrm flipV="1">
            <a:off x="9851666" y="5063630"/>
            <a:ext cx="0" cy="251499"/>
          </a:xfrm>
          <a:prstGeom prst="line">
            <a:avLst/>
          </a:prstGeom>
          <a:ln w="28575"/>
        </p:spPr>
        <p:style>
          <a:lnRef idx="2">
            <a:schemeClr val="dk1"/>
          </a:lnRef>
          <a:fillRef idx="0">
            <a:schemeClr val="dk1"/>
          </a:fillRef>
          <a:effectRef idx="1">
            <a:schemeClr val="dk1"/>
          </a:effectRef>
          <a:fontRef idx="minor">
            <a:schemeClr val="tx1"/>
          </a:fontRef>
        </p:style>
      </p:cxnSp>
      <p:cxnSp>
        <p:nvCxnSpPr>
          <p:cNvPr id="34" name="Łącznik prosty ze strzałką 33">
            <a:extLst>
              <a:ext uri="{FF2B5EF4-FFF2-40B4-BE49-F238E27FC236}">
                <a16:creationId xmlns:a16="http://schemas.microsoft.com/office/drawing/2014/main" id="{A633090A-E61F-B2FA-9529-24F70B3738FF}"/>
              </a:ext>
            </a:extLst>
          </p:cNvPr>
          <p:cNvCxnSpPr>
            <a:cxnSpLocks/>
          </p:cNvCxnSpPr>
          <p:nvPr/>
        </p:nvCxnSpPr>
        <p:spPr>
          <a:xfrm flipH="1">
            <a:off x="3889544" y="5315129"/>
            <a:ext cx="5978025"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40" name="Łącznik prosty ze strzałką 39">
            <a:extLst>
              <a:ext uri="{FF2B5EF4-FFF2-40B4-BE49-F238E27FC236}">
                <a16:creationId xmlns:a16="http://schemas.microsoft.com/office/drawing/2014/main" id="{DB07CEB3-880E-D204-46D9-AEB1CF06672A}"/>
              </a:ext>
            </a:extLst>
          </p:cNvPr>
          <p:cNvCxnSpPr/>
          <p:nvPr/>
        </p:nvCxnSpPr>
        <p:spPr>
          <a:xfrm>
            <a:off x="3889544" y="4179405"/>
            <a:ext cx="722213"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41" name="Łącznik prosty ze strzałką 40">
            <a:extLst>
              <a:ext uri="{FF2B5EF4-FFF2-40B4-BE49-F238E27FC236}">
                <a16:creationId xmlns:a16="http://schemas.microsoft.com/office/drawing/2014/main" id="{229E58B0-C2D4-6E74-F0EE-43DF42E7E81B}"/>
              </a:ext>
            </a:extLst>
          </p:cNvPr>
          <p:cNvCxnSpPr/>
          <p:nvPr/>
        </p:nvCxnSpPr>
        <p:spPr>
          <a:xfrm>
            <a:off x="7547144" y="4187356"/>
            <a:ext cx="722213"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42" name="Google Shape;145;p4">
            <a:extLst>
              <a:ext uri="{FF2B5EF4-FFF2-40B4-BE49-F238E27FC236}">
                <a16:creationId xmlns:a16="http://schemas.microsoft.com/office/drawing/2014/main" id="{6A8B432B-3109-C1E0-17AE-77448C8A2984}"/>
              </a:ext>
            </a:extLst>
          </p:cNvPr>
          <p:cNvSpPr txBox="1">
            <a:spLocks noGrp="1"/>
          </p:cNvSpPr>
          <p:nvPr>
            <p:ph type="title"/>
          </p:nvPr>
        </p:nvSpPr>
        <p:spPr>
          <a:xfrm>
            <a:off x="573497" y="6234815"/>
            <a:ext cx="10515600" cy="42407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pl-PL" sz="900" i="1" dirty="0" err="1"/>
              <a:t>Żródło</a:t>
            </a:r>
            <a:r>
              <a:rPr lang="pl-PL" sz="900" i="1" dirty="0"/>
              <a:t>: </a:t>
            </a:r>
            <a:r>
              <a:rPr lang="en-US" sz="900" i="1" dirty="0"/>
              <a:t>Basic Evidence Based Marketing POV based on How Brands Grow</a:t>
            </a:r>
          </a:p>
        </p:txBody>
      </p:sp>
      <p:pic>
        <p:nvPicPr>
          <p:cNvPr id="47" name="Obraz 46">
            <a:extLst>
              <a:ext uri="{FF2B5EF4-FFF2-40B4-BE49-F238E27FC236}">
                <a16:creationId xmlns:a16="http://schemas.microsoft.com/office/drawing/2014/main" id="{3D107FA3-94B6-0880-6C25-A59555499AFC}"/>
              </a:ext>
            </a:extLst>
          </p:cNvPr>
          <p:cNvPicPr>
            <a:picLocks noChangeAspect="1"/>
          </p:cNvPicPr>
          <p:nvPr/>
        </p:nvPicPr>
        <p:blipFill>
          <a:blip r:embed="rId2"/>
          <a:stretch>
            <a:fillRect/>
          </a:stretch>
        </p:blipFill>
        <p:spPr>
          <a:xfrm>
            <a:off x="1432198" y="2816281"/>
            <a:ext cx="431732" cy="407598"/>
          </a:xfrm>
          <a:prstGeom prst="rect">
            <a:avLst/>
          </a:prstGeom>
        </p:spPr>
      </p:pic>
      <p:pic>
        <p:nvPicPr>
          <p:cNvPr id="48" name="Obraz 47">
            <a:extLst>
              <a:ext uri="{FF2B5EF4-FFF2-40B4-BE49-F238E27FC236}">
                <a16:creationId xmlns:a16="http://schemas.microsoft.com/office/drawing/2014/main" id="{DE8BE0C9-5511-5254-5879-A4F96CDF2E63}"/>
              </a:ext>
            </a:extLst>
          </p:cNvPr>
          <p:cNvPicPr>
            <a:picLocks noChangeAspect="1"/>
          </p:cNvPicPr>
          <p:nvPr/>
        </p:nvPicPr>
        <p:blipFill>
          <a:blip r:embed="rId3"/>
          <a:stretch>
            <a:fillRect/>
          </a:stretch>
        </p:blipFill>
        <p:spPr>
          <a:xfrm>
            <a:off x="1409382" y="4318370"/>
            <a:ext cx="433062" cy="508772"/>
          </a:xfrm>
          <a:prstGeom prst="rect">
            <a:avLst/>
          </a:prstGeom>
        </p:spPr>
      </p:pic>
      <p:pic>
        <p:nvPicPr>
          <p:cNvPr id="49" name="Obraz 48">
            <a:extLst>
              <a:ext uri="{FF2B5EF4-FFF2-40B4-BE49-F238E27FC236}">
                <a16:creationId xmlns:a16="http://schemas.microsoft.com/office/drawing/2014/main" id="{1D509AAC-B7B3-280C-7C0F-E3ECCC7FAAD0}"/>
              </a:ext>
            </a:extLst>
          </p:cNvPr>
          <p:cNvPicPr>
            <a:picLocks noChangeAspect="1"/>
          </p:cNvPicPr>
          <p:nvPr/>
        </p:nvPicPr>
        <p:blipFill>
          <a:blip r:embed="rId4"/>
          <a:stretch>
            <a:fillRect/>
          </a:stretch>
        </p:blipFill>
        <p:spPr>
          <a:xfrm>
            <a:off x="5130175" y="3454133"/>
            <a:ext cx="542874" cy="542874"/>
          </a:xfrm>
          <a:prstGeom prst="rect">
            <a:avLst/>
          </a:prstGeom>
        </p:spPr>
      </p:pic>
      <p:pic>
        <p:nvPicPr>
          <p:cNvPr id="50" name="Obraz 49">
            <a:extLst>
              <a:ext uri="{FF2B5EF4-FFF2-40B4-BE49-F238E27FC236}">
                <a16:creationId xmlns:a16="http://schemas.microsoft.com/office/drawing/2014/main" id="{6AC9DBBD-29E2-F06D-19FB-892914C71590}"/>
              </a:ext>
            </a:extLst>
          </p:cNvPr>
          <p:cNvPicPr>
            <a:picLocks noChangeAspect="1"/>
          </p:cNvPicPr>
          <p:nvPr/>
        </p:nvPicPr>
        <p:blipFill>
          <a:blip r:embed="rId5"/>
          <a:stretch>
            <a:fillRect/>
          </a:stretch>
        </p:blipFill>
        <p:spPr>
          <a:xfrm>
            <a:off x="8711936" y="3445101"/>
            <a:ext cx="521077" cy="521077"/>
          </a:xfrm>
          <a:prstGeom prst="rect">
            <a:avLst/>
          </a:prstGeom>
        </p:spPr>
      </p:pic>
    </p:spTree>
    <p:extLst>
      <p:ext uri="{BB962C8B-B14F-4D97-AF65-F5344CB8AC3E}">
        <p14:creationId xmlns:p14="http://schemas.microsoft.com/office/powerpoint/2010/main" val="2530440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C640F-304C-50BD-6DC7-BD97567F9C39}"/>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B3BC2E0F-1A51-C1E9-6D6A-A0F531A23A15}"/>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200" dirty="0">
                <a:ea typeface="Calibri"/>
                <a:cs typeface="Calibri"/>
                <a:sym typeface="Calibri"/>
              </a:rPr>
              <a:t>Wpływ marketingu</a:t>
            </a:r>
          </a:p>
          <a:p>
            <a:pPr algn="l">
              <a:spcBef>
                <a:spcPts val="0"/>
              </a:spcBef>
              <a:buClr>
                <a:srgbClr val="000000"/>
              </a:buClr>
              <a:buSzPct val="100000"/>
            </a:pPr>
            <a:r>
              <a:rPr lang="pl-PL" sz="4200" dirty="0">
                <a:ea typeface="Calibri"/>
                <a:cs typeface="Calibri"/>
                <a:sym typeface="Calibri"/>
              </a:rPr>
              <a:t>na rozwój biznesu</a:t>
            </a:r>
          </a:p>
        </p:txBody>
      </p:sp>
      <p:sp>
        <p:nvSpPr>
          <p:cNvPr id="6" name="Prostokąt 5">
            <a:extLst>
              <a:ext uri="{FF2B5EF4-FFF2-40B4-BE49-F238E27FC236}">
                <a16:creationId xmlns:a16="http://schemas.microsoft.com/office/drawing/2014/main" id="{FD1CC7F3-4820-9B11-75F1-BF5F1335E8AD}"/>
              </a:ext>
            </a:extLst>
          </p:cNvPr>
          <p:cNvSpPr/>
          <p:nvPr/>
        </p:nvSpPr>
        <p:spPr>
          <a:xfrm>
            <a:off x="521832" y="3285038"/>
            <a:ext cx="3004032" cy="1737591"/>
          </a:xfrm>
          <a:prstGeom prst="rect">
            <a:avLst/>
          </a:prstGeom>
          <a:solidFill>
            <a:schemeClr val="bg1"/>
          </a:solid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6">
            <a:extLst>
              <a:ext uri="{FF2B5EF4-FFF2-40B4-BE49-F238E27FC236}">
                <a16:creationId xmlns:a16="http://schemas.microsoft.com/office/drawing/2014/main" id="{5BB93C75-D0E6-7BBA-BC32-A0727F95AE22}"/>
              </a:ext>
            </a:extLst>
          </p:cNvPr>
          <p:cNvSpPr/>
          <p:nvPr/>
        </p:nvSpPr>
        <p:spPr>
          <a:xfrm>
            <a:off x="515937" y="3285039"/>
            <a:ext cx="3010997" cy="880154"/>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Google Shape;85;p1">
            <a:extLst>
              <a:ext uri="{FF2B5EF4-FFF2-40B4-BE49-F238E27FC236}">
                <a16:creationId xmlns:a16="http://schemas.microsoft.com/office/drawing/2014/main" id="{23E3AA8F-AB46-40E7-0032-06A93C0F190F}"/>
              </a:ext>
            </a:extLst>
          </p:cNvPr>
          <p:cNvSpPr txBox="1">
            <a:spLocks/>
          </p:cNvSpPr>
          <p:nvPr/>
        </p:nvSpPr>
        <p:spPr>
          <a:xfrm>
            <a:off x="1565466" y="3436097"/>
            <a:ext cx="2613307" cy="594420"/>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2000" dirty="0" err="1">
                <a:solidFill>
                  <a:schemeClr val="bg1"/>
                </a:solidFill>
              </a:rPr>
              <a:t>Physical</a:t>
            </a:r>
            <a:endParaRPr lang="pl-PL" sz="2000" dirty="0">
              <a:solidFill>
                <a:schemeClr val="bg1"/>
              </a:solidFill>
            </a:endParaRPr>
          </a:p>
          <a:p>
            <a:pPr marL="0" indent="0">
              <a:spcBef>
                <a:spcPts val="0"/>
              </a:spcBef>
              <a:buClr>
                <a:schemeClr val="dk1"/>
              </a:buClr>
              <a:buSzPts val="2400"/>
              <a:buFont typeface="Arial" panose="020B0604020202020204" pitchFamily="34" charset="0"/>
              <a:buNone/>
            </a:pPr>
            <a:r>
              <a:rPr lang="pl-PL" sz="2000" dirty="0" err="1">
                <a:solidFill>
                  <a:schemeClr val="bg1"/>
                </a:solidFill>
              </a:rPr>
              <a:t>availability</a:t>
            </a:r>
            <a:endParaRPr lang="pl-PL" sz="2000" dirty="0">
              <a:solidFill>
                <a:schemeClr val="bg1"/>
              </a:solidFill>
              <a:latin typeface="+mj-lt"/>
            </a:endParaRPr>
          </a:p>
        </p:txBody>
      </p:sp>
      <p:sp>
        <p:nvSpPr>
          <p:cNvPr id="9" name="Google Shape;85;p1">
            <a:extLst>
              <a:ext uri="{FF2B5EF4-FFF2-40B4-BE49-F238E27FC236}">
                <a16:creationId xmlns:a16="http://schemas.microsoft.com/office/drawing/2014/main" id="{B7F0F036-9362-3A03-E4A9-286B18E8A27B}"/>
              </a:ext>
            </a:extLst>
          </p:cNvPr>
          <p:cNvSpPr txBox="1">
            <a:spLocks/>
          </p:cNvSpPr>
          <p:nvPr/>
        </p:nvSpPr>
        <p:spPr>
          <a:xfrm>
            <a:off x="685782" y="4116253"/>
            <a:ext cx="2671306" cy="594420"/>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2000" dirty="0" err="1"/>
              <a:t>Distributi</a:t>
            </a:r>
            <a:r>
              <a:rPr lang="pl-PL" sz="2000" dirty="0"/>
              <a:t> on </a:t>
            </a:r>
            <a:r>
              <a:rPr lang="pl-PL" sz="2000" dirty="0" err="1">
                <a:latin typeface="+mj-lt"/>
              </a:rPr>
              <a:t>Visibility</a:t>
            </a:r>
            <a:endParaRPr lang="pl-PL" sz="2000" dirty="0">
              <a:latin typeface="+mj-lt"/>
            </a:endParaRPr>
          </a:p>
        </p:txBody>
      </p:sp>
      <p:pic>
        <p:nvPicPr>
          <p:cNvPr id="10" name="Obraz 9">
            <a:extLst>
              <a:ext uri="{FF2B5EF4-FFF2-40B4-BE49-F238E27FC236}">
                <a16:creationId xmlns:a16="http://schemas.microsoft.com/office/drawing/2014/main" id="{014E92AF-66F3-7257-42DC-885A42E8D56D}"/>
              </a:ext>
            </a:extLst>
          </p:cNvPr>
          <p:cNvPicPr>
            <a:picLocks noChangeAspect="1"/>
          </p:cNvPicPr>
          <p:nvPr/>
        </p:nvPicPr>
        <p:blipFill>
          <a:blip r:embed="rId2"/>
          <a:stretch>
            <a:fillRect/>
          </a:stretch>
        </p:blipFill>
        <p:spPr>
          <a:xfrm>
            <a:off x="868494" y="3513184"/>
            <a:ext cx="510200" cy="481680"/>
          </a:xfrm>
          <a:prstGeom prst="rect">
            <a:avLst/>
          </a:prstGeom>
        </p:spPr>
      </p:pic>
      <p:sp>
        <p:nvSpPr>
          <p:cNvPr id="16" name="pole tekstowe 15">
            <a:extLst>
              <a:ext uri="{FF2B5EF4-FFF2-40B4-BE49-F238E27FC236}">
                <a16:creationId xmlns:a16="http://schemas.microsoft.com/office/drawing/2014/main" id="{369C43D8-121B-08C4-AB9E-742FC2773034}"/>
              </a:ext>
            </a:extLst>
          </p:cNvPr>
          <p:cNvSpPr txBox="1"/>
          <p:nvPr/>
        </p:nvSpPr>
        <p:spPr>
          <a:xfrm>
            <a:off x="418075" y="5234732"/>
            <a:ext cx="4938539" cy="723275"/>
          </a:xfrm>
          <a:prstGeom prst="rect">
            <a:avLst/>
          </a:prstGeom>
          <a:noFill/>
        </p:spPr>
        <p:txBody>
          <a:bodyPr wrap="square" rtlCol="0">
            <a:spAutoFit/>
          </a:bodyPr>
          <a:lstStyle/>
          <a:p>
            <a:pPr marL="0" marR="0" lvl="0" indent="0" algn="l" defTabSz="914400" rtl="0" eaLnBrk="1" fontAlgn="auto" latinLnBrk="0" hangingPunct="1">
              <a:spcBef>
                <a:spcPts val="0"/>
              </a:spcBef>
              <a:spcAft>
                <a:spcPts val="600"/>
              </a:spcAft>
              <a:buClrTx/>
              <a:buSzTx/>
              <a:buFontTx/>
              <a:buNone/>
              <a:tabLst/>
              <a:defRPr/>
            </a:pPr>
            <a:r>
              <a:rPr kumimoji="0" lang="pl-PL" b="1" i="0" u="none" strike="noStrike" kern="1200" cap="none" spc="0" normalizeH="0" baseline="0" noProof="0" dirty="0">
                <a:ln>
                  <a:noFill/>
                </a:ln>
                <a:solidFill>
                  <a:prstClr val="black"/>
                </a:solidFill>
                <a:effectLst/>
                <a:uLnTx/>
                <a:uFillTx/>
                <a:ea typeface="+mn-ea"/>
                <a:cs typeface="+mn-cs"/>
              </a:rPr>
              <a:t>Brand </a:t>
            </a:r>
            <a:r>
              <a:rPr kumimoji="0" lang="pl-PL" b="1" i="0" u="none" strike="noStrike" kern="1200" cap="none" spc="0" normalizeH="0" baseline="0" noProof="0" dirty="0" err="1">
                <a:ln>
                  <a:noFill/>
                </a:ln>
                <a:solidFill>
                  <a:prstClr val="black"/>
                </a:solidFill>
                <a:effectLst/>
                <a:uLnTx/>
                <a:uFillTx/>
                <a:ea typeface="+mn-ea"/>
                <a:cs typeface="+mn-cs"/>
              </a:rPr>
              <a:t>presence</a:t>
            </a:r>
            <a:r>
              <a:rPr kumimoji="0" lang="pl-PL" b="1" i="0" u="none" strike="noStrike" kern="1200" cap="none" spc="0" normalizeH="0" baseline="0" noProof="0" dirty="0">
                <a:ln>
                  <a:noFill/>
                </a:ln>
                <a:solidFill>
                  <a:prstClr val="black"/>
                </a:solidFill>
                <a:effectLst/>
                <a:uLnTx/>
                <a:uFillTx/>
                <a:ea typeface="+mn-ea"/>
                <a:cs typeface="+mn-cs"/>
              </a:rPr>
              <a:t> </a:t>
            </a:r>
            <a:r>
              <a:rPr kumimoji="0" lang="pl-PL" b="1" i="0" u="none" strike="noStrike" kern="1200" cap="none" spc="0" normalizeH="0" baseline="0" noProof="0" dirty="0">
                <a:ln>
                  <a:noFill/>
                </a:ln>
                <a:solidFill>
                  <a:srgbClr val="FF003C"/>
                </a:solidFill>
                <a:effectLst/>
                <a:uLnTx/>
                <a:uFillTx/>
                <a:ea typeface="+mn-ea"/>
                <a:cs typeface="+mn-cs"/>
              </a:rPr>
              <a:t>in</a:t>
            </a:r>
            <a:r>
              <a:rPr kumimoji="0" lang="pl-PL" b="1" i="0" u="none" strike="noStrike" kern="1200" cap="none" spc="0" normalizeH="0" baseline="0" noProof="0" dirty="0">
                <a:ln>
                  <a:noFill/>
                </a:ln>
                <a:solidFill>
                  <a:prstClr val="black"/>
                </a:solidFill>
                <a:effectLst/>
                <a:uLnTx/>
                <a:uFillTx/>
                <a:ea typeface="+mn-ea"/>
                <a:cs typeface="+mn-cs"/>
              </a:rPr>
              <a:t> </a:t>
            </a:r>
            <a:r>
              <a:rPr kumimoji="0" lang="pl-PL" b="1" i="0" u="none" strike="noStrike" kern="1200" cap="none" spc="0" normalizeH="0" baseline="0" noProof="0" dirty="0" err="1">
                <a:ln>
                  <a:noFill/>
                </a:ln>
                <a:solidFill>
                  <a:srgbClr val="FF003C"/>
                </a:solidFill>
                <a:effectLst/>
                <a:uLnTx/>
                <a:uFillTx/>
                <a:ea typeface="+mn-ea"/>
                <a:cs typeface="+mn-cs"/>
              </a:rPr>
              <a:t>buying</a:t>
            </a:r>
            <a:r>
              <a:rPr kumimoji="0" lang="pl-PL" b="1" i="0" u="none" strike="noStrike" kern="1200" cap="none" spc="0" normalizeH="0" baseline="0" noProof="0" dirty="0">
                <a:ln>
                  <a:noFill/>
                </a:ln>
                <a:solidFill>
                  <a:srgbClr val="FF003C"/>
                </a:solidFill>
                <a:effectLst/>
                <a:uLnTx/>
                <a:uFillTx/>
                <a:ea typeface="+mn-ea"/>
                <a:cs typeface="+mn-cs"/>
              </a:rPr>
              <a:t> </a:t>
            </a:r>
            <a:r>
              <a:rPr kumimoji="0" lang="pl-PL" b="1" i="0" u="none" strike="noStrike" kern="1200" cap="none" spc="0" normalizeH="0" baseline="0" noProof="0" dirty="0" err="1">
                <a:ln>
                  <a:noFill/>
                </a:ln>
                <a:solidFill>
                  <a:srgbClr val="FF003C"/>
                </a:solidFill>
                <a:effectLst/>
                <a:uLnTx/>
                <a:uFillTx/>
                <a:ea typeface="+mn-ea"/>
                <a:cs typeface="+mn-cs"/>
              </a:rPr>
              <a:t>situation</a:t>
            </a:r>
            <a:endParaRPr lang="pl-PL" b="1" dirty="0">
              <a:solidFill>
                <a:srgbClr val="FF003C"/>
              </a:solidFill>
            </a:endParaRPr>
          </a:p>
          <a:p>
            <a:pPr marL="0" marR="0" lvl="0" indent="0" algn="l" defTabSz="914400" rtl="0" eaLnBrk="1" fontAlgn="auto" latinLnBrk="0" hangingPunct="1">
              <a:spcBef>
                <a:spcPts val="0"/>
              </a:spcBef>
              <a:spcAft>
                <a:spcPts val="600"/>
              </a:spcAft>
              <a:buClrTx/>
              <a:buSzTx/>
              <a:buFontTx/>
              <a:buNone/>
              <a:tabLst/>
              <a:defRPr/>
            </a:pPr>
            <a:r>
              <a:rPr kumimoji="0" lang="pl-PL" b="1" i="0" u="none" strike="noStrike" kern="1200" cap="none" spc="0" normalizeH="0" baseline="0" noProof="0" dirty="0">
                <a:ln>
                  <a:noFill/>
                </a:ln>
                <a:solidFill>
                  <a:prstClr val="black"/>
                </a:solidFill>
                <a:effectLst/>
                <a:uLnTx/>
                <a:uFillTx/>
                <a:ea typeface="+mn-ea"/>
                <a:cs typeface="+mn-cs"/>
              </a:rPr>
              <a:t>How </a:t>
            </a:r>
            <a:r>
              <a:rPr kumimoji="0" lang="pl-PL" b="1" i="0" u="none" strike="noStrike" kern="1200" cap="none" spc="0" normalizeH="0" baseline="0" noProof="0" dirty="0" err="1">
                <a:ln>
                  <a:noFill/>
                </a:ln>
                <a:solidFill>
                  <a:prstClr val="black"/>
                </a:solidFill>
                <a:effectLst/>
                <a:uLnTx/>
                <a:uFillTx/>
                <a:ea typeface="+mn-ea"/>
                <a:cs typeface="+mn-cs"/>
              </a:rPr>
              <a:t>many</a:t>
            </a:r>
            <a:r>
              <a:rPr kumimoji="0" lang="pl-PL" b="1" i="0" u="none" strike="noStrike" kern="1200" cap="none" spc="0" normalizeH="0" baseline="0" noProof="0" dirty="0">
                <a:ln>
                  <a:noFill/>
                </a:ln>
                <a:solidFill>
                  <a:prstClr val="black"/>
                </a:solidFill>
                <a:effectLst/>
                <a:uLnTx/>
                <a:uFillTx/>
                <a:ea typeface="+mn-ea"/>
                <a:cs typeface="+mn-cs"/>
              </a:rPr>
              <a:t> </a:t>
            </a:r>
            <a:r>
              <a:rPr kumimoji="0" lang="pl-PL" b="1" i="0" u="none" strike="noStrike" kern="1200" cap="none" spc="0" normalizeH="0" baseline="0" noProof="0" dirty="0" err="1">
                <a:ln>
                  <a:noFill/>
                </a:ln>
                <a:solidFill>
                  <a:prstClr val="black"/>
                </a:solidFill>
                <a:effectLst/>
                <a:uLnTx/>
                <a:uFillTx/>
                <a:ea typeface="+mn-ea"/>
                <a:cs typeface="+mn-cs"/>
              </a:rPr>
              <a:t>chances</a:t>
            </a:r>
            <a:r>
              <a:rPr kumimoji="0" lang="pl-PL" b="1" i="0" u="none" strike="noStrike" kern="1200" cap="none" spc="0" normalizeH="0" baseline="0" noProof="0" dirty="0">
                <a:ln>
                  <a:noFill/>
                </a:ln>
                <a:solidFill>
                  <a:prstClr val="black"/>
                </a:solidFill>
                <a:effectLst/>
                <a:uLnTx/>
                <a:uFillTx/>
                <a:ea typeface="+mn-ea"/>
                <a:cs typeface="+mn-cs"/>
              </a:rPr>
              <a:t> we </a:t>
            </a:r>
            <a:r>
              <a:rPr kumimoji="0" lang="pl-PL" b="1" i="0" u="none" strike="noStrike" kern="1200" cap="none" spc="0" normalizeH="0" baseline="0" noProof="0" dirty="0" err="1">
                <a:ln>
                  <a:noFill/>
                </a:ln>
                <a:solidFill>
                  <a:prstClr val="black"/>
                </a:solidFill>
                <a:effectLst/>
                <a:uLnTx/>
                <a:uFillTx/>
                <a:ea typeface="+mn-ea"/>
                <a:cs typeface="+mn-cs"/>
              </a:rPr>
              <a:t>give</a:t>
            </a:r>
            <a:r>
              <a:rPr kumimoji="0" lang="pl-PL" b="1" i="0" u="none" strike="noStrike" kern="1200" cap="none" spc="0" normalizeH="0" baseline="0" noProof="0" dirty="0">
                <a:ln>
                  <a:noFill/>
                </a:ln>
                <a:solidFill>
                  <a:prstClr val="black"/>
                </a:solidFill>
                <a:effectLst/>
                <a:uLnTx/>
                <a:uFillTx/>
                <a:ea typeface="+mn-ea"/>
                <a:cs typeface="+mn-cs"/>
              </a:rPr>
              <a:t> </a:t>
            </a:r>
            <a:r>
              <a:rPr kumimoji="0" lang="pl-PL" b="1" i="0" u="none" strike="noStrike" kern="1200" cap="none" spc="0" normalizeH="0" baseline="0" noProof="0" dirty="0" err="1">
                <a:ln>
                  <a:noFill/>
                </a:ln>
                <a:solidFill>
                  <a:prstClr val="black"/>
                </a:solidFill>
                <a:effectLst/>
                <a:uLnTx/>
                <a:uFillTx/>
                <a:ea typeface="+mn-ea"/>
                <a:cs typeface="+mn-cs"/>
              </a:rPr>
              <a:t>people</a:t>
            </a:r>
            <a:r>
              <a:rPr kumimoji="0" lang="pl-PL" b="1" i="0" u="none" strike="noStrike" kern="1200" cap="none" spc="0" normalizeH="0" baseline="0" noProof="0" dirty="0">
                <a:ln>
                  <a:noFill/>
                </a:ln>
                <a:solidFill>
                  <a:prstClr val="black"/>
                </a:solidFill>
                <a:effectLst/>
                <a:uLnTx/>
                <a:uFillTx/>
                <a:ea typeface="+mn-ea"/>
                <a:cs typeface="+mn-cs"/>
              </a:rPr>
              <a:t> to </a:t>
            </a:r>
            <a:r>
              <a:rPr kumimoji="0" lang="pl-PL" b="1" i="0" u="none" strike="noStrike" kern="1200" cap="none" spc="0" normalizeH="0" baseline="0" noProof="0" dirty="0" err="1">
                <a:ln>
                  <a:noFill/>
                </a:ln>
                <a:solidFill>
                  <a:prstClr val="black"/>
                </a:solidFill>
                <a:effectLst/>
                <a:uLnTx/>
                <a:uFillTx/>
                <a:ea typeface="+mn-ea"/>
                <a:cs typeface="+mn-cs"/>
              </a:rPr>
              <a:t>buy</a:t>
            </a:r>
            <a:r>
              <a:rPr kumimoji="0" lang="pl-PL" b="1" i="0" u="none" strike="noStrike" kern="1200" cap="none" spc="0" normalizeH="0" baseline="0" noProof="0" dirty="0">
                <a:ln>
                  <a:noFill/>
                </a:ln>
                <a:solidFill>
                  <a:prstClr val="black"/>
                </a:solidFill>
                <a:effectLst/>
                <a:uLnTx/>
                <a:uFillTx/>
                <a:ea typeface="+mn-ea"/>
                <a:cs typeface="+mn-cs"/>
              </a:rPr>
              <a:t> </a:t>
            </a:r>
            <a:r>
              <a:rPr kumimoji="0" lang="pl-PL" b="1" i="0" u="none" strike="noStrike" kern="1200" cap="none" spc="0" normalizeH="0" baseline="0" noProof="0" dirty="0" err="1">
                <a:ln>
                  <a:noFill/>
                </a:ln>
                <a:solidFill>
                  <a:prstClr val="black"/>
                </a:solidFill>
                <a:effectLst/>
                <a:uLnTx/>
                <a:uFillTx/>
                <a:ea typeface="+mn-ea"/>
                <a:cs typeface="+mn-cs"/>
              </a:rPr>
              <a:t>us</a:t>
            </a:r>
            <a:r>
              <a:rPr kumimoji="0" lang="pl-PL" b="1" i="0" u="none" strike="noStrike" kern="1200" cap="none" spc="0" normalizeH="0" baseline="0" noProof="0" dirty="0">
                <a:ln>
                  <a:noFill/>
                </a:ln>
                <a:solidFill>
                  <a:prstClr val="black"/>
                </a:solidFill>
                <a:effectLst/>
                <a:uLnTx/>
                <a:uFillTx/>
                <a:ea typeface="+mn-ea"/>
                <a:cs typeface="+mn-cs"/>
              </a:rPr>
              <a:t>?</a:t>
            </a:r>
          </a:p>
        </p:txBody>
      </p:sp>
      <p:sp>
        <p:nvSpPr>
          <p:cNvPr id="2" name="Google Shape;138;p6">
            <a:extLst>
              <a:ext uri="{FF2B5EF4-FFF2-40B4-BE49-F238E27FC236}">
                <a16:creationId xmlns:a16="http://schemas.microsoft.com/office/drawing/2014/main" id="{4EB25D6C-86AC-4F1A-8300-2900C6A1DA0A}"/>
              </a:ext>
            </a:extLst>
          </p:cNvPr>
          <p:cNvSpPr txBox="1">
            <a:spLocks/>
          </p:cNvSpPr>
          <p:nvPr/>
        </p:nvSpPr>
        <p:spPr>
          <a:xfrm>
            <a:off x="526163" y="1542690"/>
            <a:ext cx="5165972" cy="90913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2800" dirty="0">
                <a:ea typeface="Calibri"/>
                <a:cs typeface="Calibri"/>
                <a:sym typeface="Calibri"/>
              </a:rPr>
              <a:t>– założenia </a:t>
            </a:r>
            <a:r>
              <a:rPr lang="pl-PL" sz="2800" dirty="0" err="1">
                <a:ea typeface="Calibri"/>
                <a:cs typeface="Calibri"/>
                <a:sym typeface="Calibri"/>
              </a:rPr>
              <a:t>Evidence</a:t>
            </a:r>
            <a:r>
              <a:rPr lang="pl-PL" sz="2800" dirty="0">
                <a:ea typeface="Calibri"/>
                <a:cs typeface="Calibri"/>
                <a:sym typeface="Calibri"/>
              </a:rPr>
              <a:t> </a:t>
            </a:r>
            <a:r>
              <a:rPr lang="pl-PL" sz="2800" dirty="0" err="1">
                <a:ea typeface="Calibri"/>
                <a:cs typeface="Calibri"/>
                <a:sym typeface="Calibri"/>
              </a:rPr>
              <a:t>Based</a:t>
            </a:r>
            <a:r>
              <a:rPr lang="pl-PL" sz="2800" dirty="0">
                <a:ea typeface="Calibri"/>
                <a:cs typeface="Calibri"/>
                <a:sym typeface="Calibri"/>
              </a:rPr>
              <a:t> Marketing inspiracją dla podziału wskaźników w ramach Modelu</a:t>
            </a:r>
          </a:p>
        </p:txBody>
      </p:sp>
      <p:sp>
        <p:nvSpPr>
          <p:cNvPr id="3" name="Prostokąt 2">
            <a:extLst>
              <a:ext uri="{FF2B5EF4-FFF2-40B4-BE49-F238E27FC236}">
                <a16:creationId xmlns:a16="http://schemas.microsoft.com/office/drawing/2014/main" id="{3E3BA96F-056A-7CD2-5D7E-70B8B0483B20}"/>
              </a:ext>
            </a:extLst>
          </p:cNvPr>
          <p:cNvSpPr/>
          <p:nvPr/>
        </p:nvSpPr>
        <p:spPr>
          <a:xfrm>
            <a:off x="6096000" y="0"/>
            <a:ext cx="6096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ole tekstowe 13">
            <a:extLst>
              <a:ext uri="{FF2B5EF4-FFF2-40B4-BE49-F238E27FC236}">
                <a16:creationId xmlns:a16="http://schemas.microsoft.com/office/drawing/2014/main" id="{04D426BC-3D68-1143-F935-D5E7A825303F}"/>
              </a:ext>
            </a:extLst>
          </p:cNvPr>
          <p:cNvSpPr txBox="1"/>
          <p:nvPr/>
        </p:nvSpPr>
        <p:spPr>
          <a:xfrm>
            <a:off x="6586089" y="2858970"/>
            <a:ext cx="5544403"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4000" b="1" i="0" u="none" strike="noStrike" kern="1200" cap="none" spc="0" normalizeH="0" baseline="0" noProof="0" dirty="0">
                <a:ln>
                  <a:noFill/>
                </a:ln>
                <a:solidFill>
                  <a:schemeClr val="bg1"/>
                </a:solidFill>
                <a:effectLst/>
                <a:uLnTx/>
                <a:uFillTx/>
                <a:ea typeface="+mn-ea"/>
                <a:cs typeface="+mn-cs"/>
              </a:rPr>
              <a:t>TOP </a:t>
            </a:r>
            <a:r>
              <a:rPr kumimoji="0" lang="pl-PL" sz="4000" b="1" i="0" u="none" strike="noStrike" kern="1200" cap="none" spc="0" normalizeH="0" baseline="0" noProof="0" dirty="0" err="1">
                <a:ln>
                  <a:noFill/>
                </a:ln>
                <a:solidFill>
                  <a:schemeClr val="bg1"/>
                </a:solidFill>
                <a:effectLst/>
                <a:uLnTx/>
                <a:uFillTx/>
                <a:ea typeface="+mn-ea"/>
                <a:cs typeface="+mn-cs"/>
              </a:rPr>
              <a:t>KPI’s</a:t>
            </a:r>
            <a:r>
              <a:rPr kumimoji="0" lang="pl-PL" sz="4000" b="1" i="0" u="none" strike="noStrike" kern="1200" cap="none" spc="0" normalizeH="0" baseline="0" noProof="0" dirty="0">
                <a:ln>
                  <a:noFill/>
                </a:ln>
                <a:solidFill>
                  <a:schemeClr val="bg1"/>
                </a:solidFill>
                <a:effectLst/>
                <a:uLnTx/>
                <a:uFillTx/>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2800" b="0" i="0" u="none" strike="noStrike" kern="1200" cap="none" spc="0" normalizeH="0" baseline="0" noProof="0" dirty="0" err="1">
                <a:ln>
                  <a:noFill/>
                </a:ln>
                <a:solidFill>
                  <a:schemeClr val="bg1"/>
                </a:solidFill>
                <a:effectLst/>
                <a:uLnTx/>
                <a:uFillTx/>
                <a:ea typeface="+mn-ea"/>
                <a:cs typeface="+mn-cs"/>
              </a:rPr>
              <a:t>distribution</a:t>
            </a:r>
            <a:r>
              <a:rPr kumimoji="0" lang="pl-PL" sz="2800" b="0" i="0" u="none" strike="noStrike" kern="1200" cap="none" spc="0" normalizeH="0" baseline="0" noProof="0" dirty="0">
                <a:ln>
                  <a:noFill/>
                </a:ln>
                <a:solidFill>
                  <a:schemeClr val="bg1"/>
                </a:solidFill>
                <a:effectLst/>
                <a:uLnTx/>
                <a:uFillTx/>
                <a:ea typeface="+mn-ea"/>
                <a:cs typeface="+mn-cs"/>
              </a:rPr>
              <a:t> </a:t>
            </a:r>
            <a:r>
              <a:rPr kumimoji="0" lang="pl-PL" sz="1800" b="0" i="1" u="none" strike="noStrike" kern="1200" cap="none" spc="0" normalizeH="0" baseline="0" noProof="0" dirty="0">
                <a:ln>
                  <a:noFill/>
                </a:ln>
                <a:solidFill>
                  <a:schemeClr val="bg1"/>
                </a:solidFill>
                <a:effectLst/>
                <a:uLnTx/>
                <a:uFillTx/>
                <a:ea typeface="+mn-ea"/>
                <a:cs typeface="+mn-cs"/>
              </a:rPr>
              <a:t>(</a:t>
            </a:r>
            <a:r>
              <a:rPr kumimoji="0" lang="pl-PL" sz="1800" b="0" i="1" u="none" strike="noStrike" kern="1200" cap="none" spc="0" normalizeH="0" baseline="0" noProof="0" dirty="0" err="1">
                <a:ln>
                  <a:noFill/>
                </a:ln>
                <a:solidFill>
                  <a:schemeClr val="bg1"/>
                </a:solidFill>
                <a:effectLst/>
                <a:uLnTx/>
                <a:uFillTx/>
                <a:ea typeface="+mn-ea"/>
                <a:cs typeface="+mn-cs"/>
              </a:rPr>
              <a:t>weighted</a:t>
            </a:r>
            <a:r>
              <a:rPr kumimoji="0" lang="pl-PL" sz="1800" b="0" i="1" u="none" strike="noStrike" kern="1200" cap="none" spc="0" normalizeH="0" baseline="0" noProof="0" dirty="0">
                <a:ln>
                  <a:noFill/>
                </a:ln>
                <a:solidFill>
                  <a:schemeClr val="bg1"/>
                </a:solidFill>
                <a:effectLst/>
                <a:uLnTx/>
                <a:uFillTx/>
                <a:ea typeface="+mn-ea"/>
                <a:cs typeface="+mn-cs"/>
              </a:rPr>
              <a:t>)</a:t>
            </a:r>
            <a:endParaRPr kumimoji="0" lang="pl-PL" sz="1600" b="0" i="1" u="none" strike="noStrike" kern="1200" cap="none" spc="0" normalizeH="0" baseline="0" noProof="0" dirty="0">
              <a:ln>
                <a:noFill/>
              </a:ln>
              <a:solidFill>
                <a:schemeClr val="bg1"/>
              </a:solidFill>
              <a:effectLst/>
              <a:uLnTx/>
              <a:uFillTx/>
              <a:ea typeface="+mn-ea"/>
              <a:cs typeface="+mn-cs"/>
            </a:endParaRPr>
          </a:p>
        </p:txBody>
      </p:sp>
      <p:sp>
        <p:nvSpPr>
          <p:cNvPr id="15" name="pole tekstowe 14">
            <a:extLst>
              <a:ext uri="{FF2B5EF4-FFF2-40B4-BE49-F238E27FC236}">
                <a16:creationId xmlns:a16="http://schemas.microsoft.com/office/drawing/2014/main" id="{0F37BEEA-AF37-A1FB-D802-E6DDD5BB8D11}"/>
              </a:ext>
            </a:extLst>
          </p:cNvPr>
          <p:cNvSpPr txBox="1"/>
          <p:nvPr/>
        </p:nvSpPr>
        <p:spPr>
          <a:xfrm>
            <a:off x="6586089" y="4313772"/>
            <a:ext cx="8592762" cy="16619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3000" b="1" i="0" u="none" strike="noStrike" kern="1200" cap="none" spc="0" normalizeH="0" baseline="0" noProof="0" dirty="0" err="1">
                <a:ln>
                  <a:noFill/>
                </a:ln>
                <a:solidFill>
                  <a:schemeClr val="bg1"/>
                </a:solidFill>
                <a:effectLst/>
                <a:uLnTx/>
                <a:uFillTx/>
                <a:ea typeface="+mn-ea"/>
                <a:cs typeface="+mn-cs"/>
              </a:rPr>
              <a:t>Other</a:t>
            </a:r>
            <a:r>
              <a:rPr kumimoji="0" lang="pl-PL" sz="3000" b="1" i="0" u="none" strike="noStrike" kern="1200" cap="none" spc="0" normalizeH="0" baseline="0" noProof="0" dirty="0">
                <a:ln>
                  <a:noFill/>
                </a:ln>
                <a:solidFill>
                  <a:schemeClr val="bg1"/>
                </a:solidFill>
                <a:effectLst/>
                <a:uLnTx/>
                <a:uFillTx/>
                <a:ea typeface="+mn-ea"/>
                <a:cs typeface="+mn-cs"/>
              </a:rPr>
              <a:t> </a:t>
            </a:r>
            <a:r>
              <a:rPr kumimoji="0" lang="pl-PL" sz="3000" b="1" i="0" u="none" strike="noStrike" kern="1200" cap="none" spc="0" normalizeH="0" baseline="0" noProof="0" dirty="0" err="1">
                <a:ln>
                  <a:noFill/>
                </a:ln>
                <a:solidFill>
                  <a:schemeClr val="bg1"/>
                </a:solidFill>
                <a:effectLst/>
                <a:uLnTx/>
                <a:uFillTx/>
                <a:ea typeface="+mn-ea"/>
                <a:cs typeface="+mn-cs"/>
              </a:rPr>
              <a:t>KPI’s</a:t>
            </a:r>
            <a:r>
              <a:rPr kumimoji="0" lang="pl-PL" sz="3000" b="1" i="0" u="none" strike="noStrike" kern="1200" cap="none" spc="0" normalizeH="0" baseline="0" noProof="0" dirty="0">
                <a:ln>
                  <a:noFill/>
                </a:ln>
                <a:solidFill>
                  <a:schemeClr val="bg1"/>
                </a:solidFill>
                <a:effectLst/>
                <a:uLnTx/>
                <a:uFillTx/>
                <a:ea typeface="+mn-ea"/>
                <a:cs typeface="+mn-cs"/>
              </a:rPr>
              <a:t> to </a:t>
            </a:r>
            <a:r>
              <a:rPr kumimoji="0" lang="pl-PL" sz="3000" b="1" i="0" u="none" strike="noStrike" kern="1200" cap="none" spc="0" normalizeH="0" baseline="0" noProof="0" dirty="0" err="1">
                <a:ln>
                  <a:noFill/>
                </a:ln>
                <a:solidFill>
                  <a:schemeClr val="bg1"/>
                </a:solidFill>
                <a:effectLst/>
                <a:uLnTx/>
                <a:uFillTx/>
                <a:ea typeface="+mn-ea"/>
                <a:cs typeface="+mn-cs"/>
              </a:rPr>
              <a:t>use</a:t>
            </a:r>
            <a:r>
              <a:rPr kumimoji="0" lang="pl-PL" sz="3000" b="1" i="0" u="none" strike="noStrike" kern="1200" cap="none" spc="0" normalizeH="0" baseline="0" noProof="0" dirty="0">
                <a:ln>
                  <a:noFill/>
                </a:ln>
                <a:solidFill>
                  <a:schemeClr val="bg1"/>
                </a:solidFill>
                <a:effectLst/>
                <a:uLnTx/>
                <a:uFillTx/>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2400" b="0" i="0" u="none" strike="noStrike" kern="1200" cap="none" spc="0" normalizeH="0" baseline="0" noProof="0" dirty="0" err="1">
                <a:ln>
                  <a:noFill/>
                </a:ln>
                <a:solidFill>
                  <a:schemeClr val="bg1"/>
                </a:solidFill>
                <a:effectLst/>
                <a:uLnTx/>
                <a:uFillTx/>
                <a:ea typeface="+mn-ea"/>
                <a:cs typeface="+mn-cs"/>
              </a:rPr>
              <a:t>visibility</a:t>
            </a:r>
            <a:r>
              <a:rPr kumimoji="0" lang="pl-PL" sz="2400" b="0" i="0" u="none" strike="noStrike" kern="1200" cap="none" spc="0" normalizeH="0" baseline="0" noProof="0" dirty="0">
                <a:ln>
                  <a:noFill/>
                </a:ln>
                <a:solidFill>
                  <a:schemeClr val="bg1"/>
                </a:solidFill>
                <a:effectLst/>
                <a:uLnTx/>
                <a:uFillTx/>
                <a:ea typeface="+mn-ea"/>
                <a:cs typeface="+mn-cs"/>
              </a:rPr>
              <a:t> (i.e. </a:t>
            </a:r>
            <a:r>
              <a:rPr kumimoji="0" lang="pl-PL" sz="2400" b="0" i="0" u="none" strike="noStrike" kern="1200" cap="none" spc="0" normalizeH="0" baseline="0" noProof="0" dirty="0" err="1">
                <a:ln>
                  <a:noFill/>
                </a:ln>
                <a:solidFill>
                  <a:schemeClr val="bg1"/>
                </a:solidFill>
                <a:effectLst/>
                <a:uLnTx/>
                <a:uFillTx/>
                <a:ea typeface="+mn-ea"/>
                <a:cs typeface="+mn-cs"/>
              </a:rPr>
              <a:t>secondary</a:t>
            </a:r>
            <a:r>
              <a:rPr kumimoji="0" lang="pl-PL" sz="2400" b="0" i="0" u="none" strike="noStrike" kern="1200" cap="none" spc="0" normalizeH="0" baseline="0" noProof="0" dirty="0">
                <a:ln>
                  <a:noFill/>
                </a:ln>
                <a:solidFill>
                  <a:schemeClr val="bg1"/>
                </a:solidFill>
                <a:effectLst/>
                <a:uLnTx/>
                <a:uFillTx/>
                <a:ea typeface="+mn-ea"/>
                <a:cs typeface="+mn-cs"/>
              </a:rPr>
              <a:t> </a:t>
            </a:r>
            <a:r>
              <a:rPr kumimoji="0" lang="pl-PL" sz="2400" b="0" i="0" u="none" strike="noStrike" kern="1200" cap="none" spc="0" normalizeH="0" baseline="0" noProof="0" dirty="0" err="1">
                <a:ln>
                  <a:noFill/>
                </a:ln>
                <a:solidFill>
                  <a:schemeClr val="bg1"/>
                </a:solidFill>
                <a:effectLst/>
                <a:uLnTx/>
                <a:uFillTx/>
                <a:ea typeface="+mn-ea"/>
                <a:cs typeface="+mn-cs"/>
              </a:rPr>
              <a:t>exposition</a:t>
            </a:r>
            <a:r>
              <a:rPr kumimoji="0" lang="pl-PL" sz="2400" b="0" i="0" u="none" strike="noStrike" kern="1200" cap="none" spc="0" normalizeH="0" baseline="0" noProof="0" dirty="0">
                <a:ln>
                  <a:noFill/>
                </a:ln>
                <a:solidFill>
                  <a:schemeClr val="bg1"/>
                </a:solidFill>
                <a:effectLst/>
                <a:uLnTx/>
                <a:uFillTx/>
                <a:ea typeface="+mn-ea"/>
                <a:cs typeface="+mn-cs"/>
              </a:rPr>
              <a:t>),      		                       </a:t>
            </a:r>
            <a:r>
              <a:rPr kumimoji="0" lang="pl-PL" sz="2400" b="0" i="0" u="none" strike="noStrike" kern="1200" cap="none" spc="0" normalizeH="0" baseline="0" noProof="0" dirty="0" err="1">
                <a:ln>
                  <a:noFill/>
                </a:ln>
                <a:solidFill>
                  <a:schemeClr val="bg1"/>
                </a:solidFill>
                <a:effectLst/>
                <a:uLnTx/>
                <a:uFillTx/>
                <a:ea typeface="+mn-ea"/>
                <a:cs typeface="+mn-cs"/>
              </a:rPr>
              <a:t>traffic</a:t>
            </a:r>
            <a:r>
              <a:rPr kumimoji="0" lang="pl-PL" sz="2400" b="0" i="0" u="none" strike="noStrike" kern="1200" cap="none" spc="0" normalizeH="0" baseline="0" noProof="0" dirty="0">
                <a:ln>
                  <a:noFill/>
                </a:ln>
                <a:solidFill>
                  <a:schemeClr val="bg1"/>
                </a:solidFill>
                <a:effectLst/>
                <a:uLnTx/>
                <a:uFillTx/>
                <a:ea typeface="+mn-ea"/>
                <a:cs typeface="+mn-cs"/>
              </a:rPr>
              <a:t> (for e-commerce)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2400" b="0" i="0" u="none" strike="noStrike" kern="1200" cap="none" spc="0" normalizeH="0" baseline="0" noProof="0" dirty="0">
                <a:ln>
                  <a:noFill/>
                </a:ln>
                <a:solidFill>
                  <a:schemeClr val="bg1"/>
                </a:solidFill>
                <a:effectLst/>
                <a:uLnTx/>
                <a:uFillTx/>
                <a:ea typeface="+mn-ea"/>
                <a:cs typeface="+mn-cs"/>
              </a:rPr>
              <a:t> </a:t>
            </a:r>
          </a:p>
        </p:txBody>
      </p:sp>
      <p:pic>
        <p:nvPicPr>
          <p:cNvPr id="21" name="Obraz 20" descr="Obraz zawierający w pomieszczeniu, komputer, computer, osoba&#10;&#10;Opis wygenerowany automatycznie">
            <a:extLst>
              <a:ext uri="{FF2B5EF4-FFF2-40B4-BE49-F238E27FC236}">
                <a16:creationId xmlns:a16="http://schemas.microsoft.com/office/drawing/2014/main" id="{61A0A57A-C204-27DF-296E-5E0D2C813EE2}"/>
              </a:ext>
            </a:extLst>
          </p:cNvPr>
          <p:cNvPicPr>
            <a:picLocks noChangeAspect="1"/>
          </p:cNvPicPr>
          <p:nvPr/>
        </p:nvPicPr>
        <p:blipFill>
          <a:blip r:embed="rId3"/>
          <a:srcRect l="697" b="3039"/>
          <a:stretch/>
        </p:blipFill>
        <p:spPr>
          <a:xfrm>
            <a:off x="6095998" y="-528"/>
            <a:ext cx="6096001" cy="2232058"/>
          </a:xfrm>
          <a:prstGeom prst="rect">
            <a:avLst/>
          </a:prstGeom>
        </p:spPr>
      </p:pic>
    </p:spTree>
    <p:extLst>
      <p:ext uri="{BB962C8B-B14F-4D97-AF65-F5344CB8AC3E}">
        <p14:creationId xmlns:p14="http://schemas.microsoft.com/office/powerpoint/2010/main" val="2926533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65689-424E-92C4-8D47-B83862F6E5B1}"/>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1068DE45-F5F6-5BC3-1419-2C72B90091D1}"/>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200" dirty="0">
                <a:ea typeface="Calibri"/>
                <a:cs typeface="Calibri"/>
                <a:sym typeface="Calibri"/>
              </a:rPr>
              <a:t>Wpływ marketingu</a:t>
            </a:r>
          </a:p>
          <a:p>
            <a:pPr algn="l">
              <a:spcBef>
                <a:spcPts val="0"/>
              </a:spcBef>
              <a:buClr>
                <a:srgbClr val="000000"/>
              </a:buClr>
              <a:buSzPct val="100000"/>
            </a:pPr>
            <a:r>
              <a:rPr lang="pl-PL" sz="4200" dirty="0">
                <a:ea typeface="Calibri"/>
                <a:cs typeface="Calibri"/>
                <a:sym typeface="Calibri"/>
              </a:rPr>
              <a:t>na rozwój biznesu</a:t>
            </a:r>
          </a:p>
        </p:txBody>
      </p:sp>
      <p:sp>
        <p:nvSpPr>
          <p:cNvPr id="6" name="Prostokąt 5">
            <a:extLst>
              <a:ext uri="{FF2B5EF4-FFF2-40B4-BE49-F238E27FC236}">
                <a16:creationId xmlns:a16="http://schemas.microsoft.com/office/drawing/2014/main" id="{9AED6A39-095F-B90B-9DF3-B90E8E9DAC61}"/>
              </a:ext>
            </a:extLst>
          </p:cNvPr>
          <p:cNvSpPr/>
          <p:nvPr/>
        </p:nvSpPr>
        <p:spPr>
          <a:xfrm>
            <a:off x="521832" y="3124618"/>
            <a:ext cx="3004032" cy="1737591"/>
          </a:xfrm>
          <a:prstGeom prst="rect">
            <a:avLst/>
          </a:prstGeom>
          <a:solidFill>
            <a:schemeClr val="bg1"/>
          </a:solid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6">
            <a:extLst>
              <a:ext uri="{FF2B5EF4-FFF2-40B4-BE49-F238E27FC236}">
                <a16:creationId xmlns:a16="http://schemas.microsoft.com/office/drawing/2014/main" id="{230C4CA6-55AC-B9B1-3279-94A03F2062F3}"/>
              </a:ext>
            </a:extLst>
          </p:cNvPr>
          <p:cNvSpPr/>
          <p:nvPr/>
        </p:nvSpPr>
        <p:spPr>
          <a:xfrm>
            <a:off x="515937" y="3124619"/>
            <a:ext cx="3010997" cy="880154"/>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Google Shape;85;p1">
            <a:extLst>
              <a:ext uri="{FF2B5EF4-FFF2-40B4-BE49-F238E27FC236}">
                <a16:creationId xmlns:a16="http://schemas.microsoft.com/office/drawing/2014/main" id="{61EC29FE-03B4-0B71-4D6A-03895A7E22A5}"/>
              </a:ext>
            </a:extLst>
          </p:cNvPr>
          <p:cNvSpPr txBox="1">
            <a:spLocks/>
          </p:cNvSpPr>
          <p:nvPr/>
        </p:nvSpPr>
        <p:spPr>
          <a:xfrm>
            <a:off x="1565466" y="3275677"/>
            <a:ext cx="2613307" cy="594420"/>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2000" dirty="0" err="1">
                <a:solidFill>
                  <a:schemeClr val="bg1"/>
                </a:solidFill>
              </a:rPr>
              <a:t>Mental</a:t>
            </a:r>
            <a:endParaRPr lang="pl-PL" sz="2000" dirty="0">
              <a:solidFill>
                <a:schemeClr val="bg1"/>
              </a:solidFill>
            </a:endParaRPr>
          </a:p>
          <a:p>
            <a:pPr marL="0" indent="0">
              <a:spcBef>
                <a:spcPts val="0"/>
              </a:spcBef>
              <a:buClr>
                <a:schemeClr val="dk1"/>
              </a:buClr>
              <a:buSzPts val="2400"/>
              <a:buFont typeface="Arial" panose="020B0604020202020204" pitchFamily="34" charset="0"/>
              <a:buNone/>
            </a:pPr>
            <a:r>
              <a:rPr lang="pl-PL" sz="2000" dirty="0" err="1">
                <a:solidFill>
                  <a:schemeClr val="bg1"/>
                </a:solidFill>
                <a:latin typeface="+mj-lt"/>
              </a:rPr>
              <a:t>availability</a:t>
            </a:r>
            <a:endParaRPr lang="pl-PL" sz="2000" dirty="0">
              <a:solidFill>
                <a:schemeClr val="bg1"/>
              </a:solidFill>
              <a:latin typeface="+mj-lt"/>
            </a:endParaRPr>
          </a:p>
        </p:txBody>
      </p:sp>
      <p:sp>
        <p:nvSpPr>
          <p:cNvPr id="9" name="Google Shape;85;p1">
            <a:extLst>
              <a:ext uri="{FF2B5EF4-FFF2-40B4-BE49-F238E27FC236}">
                <a16:creationId xmlns:a16="http://schemas.microsoft.com/office/drawing/2014/main" id="{046AE687-A4EB-FC36-2E92-4CF7430D8587}"/>
              </a:ext>
            </a:extLst>
          </p:cNvPr>
          <p:cNvSpPr txBox="1">
            <a:spLocks/>
          </p:cNvSpPr>
          <p:nvPr/>
        </p:nvSpPr>
        <p:spPr>
          <a:xfrm>
            <a:off x="685782" y="4136281"/>
            <a:ext cx="2671306" cy="594420"/>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2000" dirty="0" err="1"/>
              <a:t>Offer</a:t>
            </a:r>
            <a:r>
              <a:rPr lang="pl-PL" sz="2000" dirty="0"/>
              <a:t> Portfolio </a:t>
            </a:r>
            <a:r>
              <a:rPr lang="pl-PL" sz="2000" dirty="0" err="1"/>
              <a:t>range</a:t>
            </a:r>
            <a:r>
              <a:rPr lang="pl-PL" sz="2000" dirty="0"/>
              <a:t> Brand </a:t>
            </a:r>
            <a:r>
              <a:rPr lang="pl-PL" sz="2000" dirty="0" err="1"/>
              <a:t>Assets</a:t>
            </a:r>
            <a:r>
              <a:rPr lang="pl-PL" sz="2000" dirty="0"/>
              <a:t> </a:t>
            </a:r>
            <a:r>
              <a:rPr lang="pl-PL" sz="2000" dirty="0" err="1"/>
              <a:t>Visibility</a:t>
            </a:r>
            <a:endParaRPr lang="pl-PL" sz="2000" dirty="0">
              <a:latin typeface="+mj-lt"/>
            </a:endParaRPr>
          </a:p>
        </p:txBody>
      </p:sp>
      <p:sp>
        <p:nvSpPr>
          <p:cNvPr id="16" name="pole tekstowe 15">
            <a:extLst>
              <a:ext uri="{FF2B5EF4-FFF2-40B4-BE49-F238E27FC236}">
                <a16:creationId xmlns:a16="http://schemas.microsoft.com/office/drawing/2014/main" id="{7F860C5F-8AD0-F6DE-FEA0-DDB9564445CF}"/>
              </a:ext>
            </a:extLst>
          </p:cNvPr>
          <p:cNvSpPr txBox="1"/>
          <p:nvPr/>
        </p:nvSpPr>
        <p:spPr>
          <a:xfrm>
            <a:off x="426096" y="5082333"/>
            <a:ext cx="4938539" cy="15542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pl-PL" sz="1800" b="1" i="0" u="none" strike="noStrike" kern="1200" cap="none" spc="0" normalizeH="0" baseline="0" noProof="0" dirty="0">
                <a:ln>
                  <a:noFill/>
                </a:ln>
                <a:solidFill>
                  <a:prstClr val="black"/>
                </a:solidFill>
                <a:effectLst/>
                <a:uLnTx/>
                <a:uFillTx/>
                <a:ea typeface="+mn-ea"/>
                <a:cs typeface="+mn-cs"/>
              </a:rPr>
              <a:t>Brand </a:t>
            </a:r>
            <a:r>
              <a:rPr kumimoji="0" lang="pl-PL" sz="1800" b="1" i="0" u="none" strike="noStrike" kern="1200" cap="none" spc="0" normalizeH="0" baseline="0" noProof="0" dirty="0" err="1">
                <a:ln>
                  <a:noFill/>
                </a:ln>
                <a:solidFill>
                  <a:prstClr val="black"/>
                </a:solidFill>
                <a:effectLst/>
                <a:uLnTx/>
                <a:uFillTx/>
                <a:ea typeface="+mn-ea"/>
                <a:cs typeface="+mn-cs"/>
              </a:rPr>
              <a:t>presence</a:t>
            </a:r>
            <a:r>
              <a:rPr kumimoji="0" lang="pl-PL" sz="1800" b="1" i="0" u="none" strike="noStrike" kern="1200" cap="none" spc="0" normalizeH="0" baseline="0" noProof="0" dirty="0">
                <a:ln>
                  <a:noFill/>
                </a:ln>
                <a:solidFill>
                  <a:prstClr val="black"/>
                </a:solidFill>
                <a:effectLst/>
                <a:uLnTx/>
                <a:uFillTx/>
                <a:ea typeface="+mn-ea"/>
                <a:cs typeface="+mn-cs"/>
              </a:rPr>
              <a:t> </a:t>
            </a:r>
            <a:r>
              <a:rPr kumimoji="0" lang="pl-PL" sz="1800" b="1" i="0" u="none" strike="noStrike" kern="1200" cap="none" spc="0" normalizeH="0" baseline="0" noProof="0" dirty="0">
                <a:ln>
                  <a:noFill/>
                </a:ln>
                <a:solidFill>
                  <a:srgbClr val="FF003C"/>
                </a:solidFill>
                <a:effectLst/>
                <a:uLnTx/>
                <a:uFillTx/>
                <a:ea typeface="+mn-ea"/>
                <a:cs typeface="+mn-cs"/>
              </a:rPr>
              <a:t>in </a:t>
            </a:r>
            <a:r>
              <a:rPr kumimoji="0" lang="pl-PL" sz="1800" b="1" i="0" u="none" strike="noStrike" kern="1200" cap="none" spc="0" normalizeH="0" baseline="0" noProof="0" dirty="0" err="1">
                <a:ln>
                  <a:noFill/>
                </a:ln>
                <a:solidFill>
                  <a:srgbClr val="FF003C"/>
                </a:solidFill>
                <a:effectLst/>
                <a:uLnTx/>
                <a:uFillTx/>
                <a:ea typeface="+mn-ea"/>
                <a:cs typeface="+mn-cs"/>
              </a:rPr>
              <a:t>buyers</a:t>
            </a:r>
            <a:r>
              <a:rPr kumimoji="0" lang="pl-PL" sz="1800" b="1" i="0" u="none" strike="noStrike" kern="1200" cap="none" spc="0" normalizeH="0" baseline="0" noProof="0" dirty="0">
                <a:ln>
                  <a:noFill/>
                </a:ln>
                <a:solidFill>
                  <a:srgbClr val="FF003C"/>
                </a:solidFill>
                <a:effectLst/>
                <a:uLnTx/>
                <a:uFillTx/>
                <a:ea typeface="+mn-ea"/>
                <a:cs typeface="+mn-cs"/>
              </a:rPr>
              <a:t> </a:t>
            </a:r>
            <a:r>
              <a:rPr kumimoji="0" lang="pl-PL" sz="1800" b="1" i="0" u="none" strike="noStrike" kern="1200" cap="none" spc="0" normalizeH="0" baseline="0" noProof="0" dirty="0" err="1">
                <a:ln>
                  <a:noFill/>
                </a:ln>
                <a:solidFill>
                  <a:srgbClr val="FF003C"/>
                </a:solidFill>
                <a:effectLst/>
                <a:uLnTx/>
                <a:uFillTx/>
                <a:ea typeface="+mn-ea"/>
                <a:cs typeface="+mn-cs"/>
              </a:rPr>
              <a:t>memory</a:t>
            </a:r>
            <a:endParaRPr kumimoji="0" lang="pl-PL" sz="1800" b="1" i="0" u="none" strike="noStrike" kern="1200" cap="none" spc="0" normalizeH="0" baseline="0" noProof="0" dirty="0">
              <a:ln>
                <a:noFill/>
              </a:ln>
              <a:solidFill>
                <a:srgbClr val="FF003C"/>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Aptos" panose="02110004020202020204"/>
                <a:ea typeface="+mn-ea"/>
                <a:cs typeface="+mn-cs"/>
              </a:rPr>
              <a:t>Strenght</a:t>
            </a:r>
            <a:r>
              <a:rPr kumimoji="0" lang="pl-PL" sz="1800" b="1" i="0" u="none" strike="noStrike" kern="1200" cap="none" spc="0" normalizeH="0" baseline="0" noProof="0" dirty="0">
                <a:ln>
                  <a:noFill/>
                </a:ln>
                <a:solidFill>
                  <a:prstClr val="black"/>
                </a:solidFill>
                <a:effectLst/>
                <a:uLnTx/>
                <a:uFillTx/>
                <a:ea typeface="+mn-ea"/>
                <a:cs typeface="+mn-cs"/>
              </a:rPr>
              <a:t> and </a:t>
            </a:r>
            <a:r>
              <a:rPr kumimoji="0" lang="pl-PL" sz="1800" b="1" i="0" u="none" strike="noStrike" kern="1200" cap="none" spc="0" normalizeH="0" baseline="0" noProof="0" dirty="0" err="1">
                <a:ln>
                  <a:noFill/>
                </a:ln>
                <a:solidFill>
                  <a:prstClr val="black"/>
                </a:solidFill>
                <a:effectLst/>
                <a:uLnTx/>
                <a:uFillTx/>
                <a:ea typeface="+mn-ea"/>
                <a:cs typeface="+mn-cs"/>
              </a:rPr>
              <a:t>size</a:t>
            </a:r>
            <a:r>
              <a:rPr kumimoji="0" lang="pl-PL" sz="1800" b="1" i="0" u="none" strike="noStrike" kern="1200" cap="none" spc="0" normalizeH="0" baseline="0" noProof="0" dirty="0">
                <a:ln>
                  <a:noFill/>
                </a:ln>
                <a:solidFill>
                  <a:prstClr val="black"/>
                </a:solidFill>
                <a:effectLst/>
                <a:uLnTx/>
                <a:uFillTx/>
                <a:ea typeface="+mn-ea"/>
                <a:cs typeface="+mn-cs"/>
              </a:rPr>
              <a:t> of </a:t>
            </a:r>
            <a:r>
              <a:rPr kumimoji="0" lang="pl-PL" sz="1800" b="1" i="0" u="none" strike="noStrike" kern="1200" cap="none" spc="0" normalizeH="0" baseline="0" noProof="0" dirty="0" err="1">
                <a:ln>
                  <a:noFill/>
                </a:ln>
                <a:solidFill>
                  <a:prstClr val="black"/>
                </a:solidFill>
                <a:effectLst/>
                <a:uLnTx/>
                <a:uFillTx/>
                <a:ea typeface="+mn-ea"/>
                <a:cs typeface="+mn-cs"/>
              </a:rPr>
              <a:t>memory</a:t>
            </a:r>
            <a:r>
              <a:rPr kumimoji="0" lang="pl-PL" sz="1800" b="1" i="0" u="none" strike="noStrike" kern="1200" cap="none" spc="0" normalizeH="0" baseline="0" noProof="0" dirty="0">
                <a:ln>
                  <a:noFill/>
                </a:ln>
                <a:solidFill>
                  <a:prstClr val="black"/>
                </a:solidFill>
                <a:effectLst/>
                <a:uLnTx/>
                <a:uFillTx/>
                <a:ea typeface="+mn-ea"/>
                <a:cs typeface="+mn-cs"/>
              </a:rPr>
              <a:t> network, </a:t>
            </a:r>
            <a:r>
              <a:rPr kumimoji="0" lang="pl-PL" sz="1800" b="1" i="0" u="none" strike="noStrike" kern="1200" cap="none" spc="0" normalizeH="0" baseline="0" noProof="0" dirty="0" err="1">
                <a:ln>
                  <a:noFill/>
                </a:ln>
                <a:solidFill>
                  <a:prstClr val="black"/>
                </a:solidFill>
                <a:effectLst/>
                <a:uLnTx/>
                <a:uFillTx/>
                <a:ea typeface="+mn-ea"/>
                <a:cs typeface="+mn-cs"/>
              </a:rPr>
              <a:t>built</a:t>
            </a:r>
            <a:r>
              <a:rPr kumimoji="0" lang="pl-PL" sz="1800" b="1" i="0" u="none" strike="noStrike" kern="1200" cap="none" spc="0" normalizeH="0" baseline="0" noProof="0" dirty="0">
                <a:ln>
                  <a:noFill/>
                </a:ln>
                <a:solidFill>
                  <a:prstClr val="black"/>
                </a:solidFill>
                <a:effectLst/>
                <a:uLnTx/>
                <a:uFillTx/>
                <a:ea typeface="+mn-ea"/>
                <a:cs typeface="+mn-cs"/>
              </a:rPr>
              <a:t> on </a:t>
            </a:r>
            <a:r>
              <a:rPr kumimoji="0" lang="pl-PL" sz="1800" b="1" i="0" u="none" strike="noStrike" kern="1200" cap="none" spc="0" normalizeH="0" baseline="0" noProof="0" dirty="0" err="1">
                <a:ln>
                  <a:noFill/>
                </a:ln>
                <a:solidFill>
                  <a:prstClr val="black"/>
                </a:solidFill>
                <a:effectLst/>
                <a:uLnTx/>
                <a:uFillTx/>
                <a:ea typeface="+mn-ea"/>
                <a:cs typeface="+mn-cs"/>
              </a:rPr>
              <a:t>category</a:t>
            </a:r>
            <a:r>
              <a:rPr kumimoji="0" lang="pl-PL" sz="1800" b="1" i="0" u="none" strike="noStrike" kern="1200" cap="none" spc="0" normalizeH="0" baseline="0" noProof="0" dirty="0">
                <a:ln>
                  <a:noFill/>
                </a:ln>
                <a:solidFill>
                  <a:prstClr val="black"/>
                </a:solidFill>
                <a:effectLst/>
                <a:uLnTx/>
                <a:uFillTx/>
                <a:ea typeface="+mn-ea"/>
                <a:cs typeface="+mn-cs"/>
              </a:rPr>
              <a:t> </a:t>
            </a:r>
            <a:r>
              <a:rPr kumimoji="0" lang="pl-PL" sz="1800" b="1" i="0" u="none" strike="noStrike" kern="1200" cap="none" spc="0" normalizeH="0" baseline="0" noProof="0" dirty="0" err="1">
                <a:ln>
                  <a:noFill/>
                </a:ln>
                <a:solidFill>
                  <a:prstClr val="black"/>
                </a:solidFill>
                <a:effectLst/>
                <a:uLnTx/>
                <a:uFillTx/>
                <a:ea typeface="+mn-ea"/>
                <a:cs typeface="+mn-cs"/>
              </a:rPr>
              <a:t>entry</a:t>
            </a:r>
            <a:r>
              <a:rPr kumimoji="0" lang="pl-PL" sz="1800" b="1" i="0" u="none" strike="noStrike" kern="1200" cap="none" spc="0" normalizeH="0" baseline="0" noProof="0" dirty="0">
                <a:ln>
                  <a:noFill/>
                </a:ln>
                <a:solidFill>
                  <a:prstClr val="black"/>
                </a:solidFill>
                <a:effectLst/>
                <a:uLnTx/>
                <a:uFillTx/>
                <a:ea typeface="+mn-ea"/>
                <a:cs typeface="+mn-cs"/>
              </a:rPr>
              <a:t> </a:t>
            </a:r>
            <a:r>
              <a:rPr kumimoji="0" lang="pl-PL" sz="1800" b="1" i="0" u="none" strike="noStrike" kern="1200" cap="none" spc="0" normalizeH="0" baseline="0" noProof="0" dirty="0" err="1">
                <a:ln>
                  <a:noFill/>
                </a:ln>
                <a:solidFill>
                  <a:prstClr val="black"/>
                </a:solidFill>
                <a:effectLst/>
                <a:uLnTx/>
                <a:uFillTx/>
                <a:ea typeface="+mn-ea"/>
                <a:cs typeface="+mn-cs"/>
              </a:rPr>
              <a:t>points</a:t>
            </a:r>
            <a:r>
              <a:rPr kumimoji="0" lang="pl-PL" sz="1800" b="1" i="0" u="none" strike="noStrike" kern="1200" cap="none" spc="0" normalizeH="0" baseline="0" noProof="0" dirty="0">
                <a:ln>
                  <a:noFill/>
                </a:ln>
                <a:solidFill>
                  <a:prstClr val="black"/>
                </a:solidFill>
                <a:effectLst/>
                <a:uLnTx/>
                <a:uFillTx/>
                <a:ea typeface="+mn-ea"/>
                <a:cs typeface="+mn-cs"/>
              </a:rPr>
              <a:t>, </a:t>
            </a:r>
            <a:r>
              <a:rPr kumimoji="0" lang="pl-PL" sz="1800" b="1" i="0" u="none" strike="noStrike" kern="1200" cap="none" spc="0" normalizeH="0" baseline="0" noProof="0" dirty="0" err="1">
                <a:ln>
                  <a:noFill/>
                </a:ln>
                <a:solidFill>
                  <a:prstClr val="black"/>
                </a:solidFill>
                <a:effectLst/>
                <a:uLnTx/>
                <a:uFillTx/>
                <a:ea typeface="+mn-ea"/>
                <a:cs typeface="+mn-cs"/>
              </a:rPr>
              <a:t>through</a:t>
            </a:r>
            <a:r>
              <a:rPr kumimoji="0" lang="pl-PL" sz="1800" b="1" i="0" u="none" strike="noStrike" kern="1200" cap="none" spc="0" normalizeH="0" baseline="0" noProof="0" dirty="0">
                <a:ln>
                  <a:noFill/>
                </a:ln>
                <a:solidFill>
                  <a:prstClr val="black"/>
                </a:solidFill>
                <a:effectLst/>
                <a:uLnTx/>
                <a:uFillTx/>
                <a:ea typeface="+mn-ea"/>
                <a:cs typeface="+mn-cs"/>
              </a:rPr>
              <a:t> </a:t>
            </a:r>
            <a:r>
              <a:rPr kumimoji="0" lang="pl-PL" sz="1800" b="1" i="0" u="none" strike="noStrike" kern="1200" cap="none" spc="0" normalizeH="0" baseline="0" noProof="0" dirty="0" err="1">
                <a:ln>
                  <a:noFill/>
                </a:ln>
                <a:solidFill>
                  <a:prstClr val="black"/>
                </a:solidFill>
                <a:effectLst/>
                <a:uLnTx/>
                <a:uFillTx/>
                <a:ea typeface="+mn-ea"/>
                <a:cs typeface="+mn-cs"/>
              </a:rPr>
              <a:t>assets</a:t>
            </a:r>
            <a:r>
              <a:rPr kumimoji="0" lang="pl-PL" sz="1800" b="1" i="0" u="none" strike="noStrike" kern="1200" cap="none" spc="0" normalizeH="0" baseline="0" noProof="0" dirty="0">
                <a:ln>
                  <a:noFill/>
                </a:ln>
                <a:solidFill>
                  <a:prstClr val="black"/>
                </a:solidFill>
                <a:effectLst/>
                <a:uLnTx/>
                <a:uFillTx/>
                <a:ea typeface="+mn-ea"/>
                <a:cs typeface="+mn-cs"/>
              </a:rPr>
              <a:t>, </a:t>
            </a:r>
            <a:r>
              <a:rPr kumimoji="0" lang="pl-PL" sz="1800" b="1" i="0" u="none" strike="noStrike" kern="1200" cap="none" spc="0" normalizeH="0" baseline="0" noProof="0" dirty="0" err="1">
                <a:ln>
                  <a:noFill/>
                </a:ln>
                <a:solidFill>
                  <a:prstClr val="black"/>
                </a:solidFill>
                <a:effectLst/>
                <a:uLnTx/>
                <a:uFillTx/>
                <a:ea typeface="+mn-ea"/>
                <a:cs typeface="+mn-cs"/>
              </a:rPr>
              <a:t>shown</a:t>
            </a:r>
            <a:r>
              <a:rPr kumimoji="0" lang="pl-PL" sz="1800" b="1" i="0" u="none" strike="noStrike" kern="1200" cap="none" spc="0" normalizeH="0" baseline="0" noProof="0" dirty="0">
                <a:ln>
                  <a:noFill/>
                </a:ln>
                <a:solidFill>
                  <a:prstClr val="black"/>
                </a:solidFill>
                <a:effectLst/>
                <a:uLnTx/>
                <a:uFillTx/>
                <a:ea typeface="+mn-ea"/>
                <a:cs typeface="+mn-cs"/>
              </a:rPr>
              <a:t> </a:t>
            </a:r>
            <a:r>
              <a:rPr kumimoji="0" lang="pl-PL" sz="1800" b="1" i="0" u="none" strike="noStrike" kern="1200" cap="none" spc="0" normalizeH="0" baseline="0" noProof="0" dirty="0" err="1">
                <a:ln>
                  <a:noFill/>
                </a:ln>
                <a:solidFill>
                  <a:prstClr val="black"/>
                </a:solidFill>
                <a:effectLst/>
                <a:uLnTx/>
                <a:uFillTx/>
                <a:ea typeface="+mn-ea"/>
                <a:cs typeface="+mn-cs"/>
              </a:rPr>
              <a:t>enough</a:t>
            </a:r>
            <a:r>
              <a:rPr kumimoji="0" lang="pl-PL" sz="1800" b="1" i="0" u="none" strike="noStrike" kern="1200" cap="none" spc="0" normalizeH="0" baseline="0" noProof="0" dirty="0">
                <a:ln>
                  <a:noFill/>
                </a:ln>
                <a:solidFill>
                  <a:prstClr val="black"/>
                </a:solidFill>
                <a:effectLst/>
                <a:uLnTx/>
                <a:uFillTx/>
                <a:ea typeface="+mn-ea"/>
                <a:cs typeface="+mn-cs"/>
              </a:rPr>
              <a:t> </a:t>
            </a:r>
            <a:r>
              <a:rPr kumimoji="0" lang="pl-PL" sz="1800" b="1" i="0" u="none" strike="noStrike" kern="1200" cap="none" spc="0" normalizeH="0" baseline="0" noProof="0" dirty="0" err="1">
                <a:ln>
                  <a:noFill/>
                </a:ln>
                <a:solidFill>
                  <a:prstClr val="black"/>
                </a:solidFill>
                <a:effectLst/>
                <a:uLnTx/>
                <a:uFillTx/>
                <a:ea typeface="+mn-ea"/>
                <a:cs typeface="+mn-cs"/>
              </a:rPr>
              <a:t>times</a:t>
            </a:r>
            <a:r>
              <a:rPr kumimoji="0" lang="pl-PL" sz="1800" b="1" i="0" u="none" strike="noStrike" kern="1200" cap="none" spc="0" normalizeH="0" baseline="0" noProof="0" dirty="0">
                <a:ln>
                  <a:noFill/>
                </a:ln>
                <a:solidFill>
                  <a:prstClr val="black"/>
                </a:solidFill>
                <a:effectLst/>
                <a:uLnTx/>
                <a:uFillTx/>
                <a:ea typeface="+mn-ea"/>
                <a:cs typeface="+mn-cs"/>
              </a:rPr>
              <a:t> (</a:t>
            </a:r>
            <a:r>
              <a:rPr kumimoji="0" lang="pl-PL" sz="1800" b="1" i="0" u="none" strike="noStrike" kern="1200" cap="none" spc="0" normalizeH="0" baseline="0" noProof="0" dirty="0" err="1">
                <a:ln>
                  <a:noFill/>
                </a:ln>
                <a:solidFill>
                  <a:prstClr val="black"/>
                </a:solidFill>
                <a:effectLst/>
                <a:uLnTx/>
                <a:uFillTx/>
                <a:ea typeface="+mn-ea"/>
                <a:cs typeface="+mn-cs"/>
              </a:rPr>
              <a:t>exposure</a:t>
            </a:r>
            <a:r>
              <a:rPr kumimoji="0" lang="pl-PL" sz="1800" b="1" i="0" u="none" strike="noStrike" kern="1200" cap="none" spc="0" normalizeH="0" baseline="0" noProof="0" dirty="0">
                <a:ln>
                  <a:noFill/>
                </a:ln>
                <a:solidFill>
                  <a:prstClr val="black"/>
                </a:solidFill>
                <a:effectLst/>
                <a:uLnTx/>
                <a:uFillTx/>
                <a:ea typeface="+mn-ea"/>
                <a:cs typeface="+mn-cs"/>
              </a:rPr>
              <a:t>)</a:t>
            </a:r>
          </a:p>
          <a:p>
            <a:pPr marL="0" marR="0" lvl="0" indent="0" algn="l" defTabSz="914400" rtl="0" eaLnBrk="1" fontAlgn="auto" latinLnBrk="0" hangingPunct="1">
              <a:spcBef>
                <a:spcPts val="0"/>
              </a:spcBef>
              <a:spcAft>
                <a:spcPts val="600"/>
              </a:spcAft>
              <a:buClrTx/>
              <a:buSzTx/>
              <a:buFontTx/>
              <a:buNone/>
              <a:tabLst/>
              <a:defRPr/>
            </a:pPr>
            <a:endParaRPr kumimoji="0" lang="pl-PL" b="1" i="0" u="none" strike="noStrike" kern="1200" cap="none" spc="0" normalizeH="0" baseline="0" noProof="0" dirty="0">
              <a:ln>
                <a:noFill/>
              </a:ln>
              <a:solidFill>
                <a:prstClr val="black"/>
              </a:solidFill>
              <a:effectLst/>
              <a:uLnTx/>
              <a:uFillTx/>
              <a:ea typeface="+mn-ea"/>
              <a:cs typeface="+mn-cs"/>
            </a:endParaRPr>
          </a:p>
        </p:txBody>
      </p:sp>
      <p:sp>
        <p:nvSpPr>
          <p:cNvPr id="2" name="Google Shape;138;p6">
            <a:extLst>
              <a:ext uri="{FF2B5EF4-FFF2-40B4-BE49-F238E27FC236}">
                <a16:creationId xmlns:a16="http://schemas.microsoft.com/office/drawing/2014/main" id="{5FE90D46-016F-E766-E4C3-B7244F1161BE}"/>
              </a:ext>
            </a:extLst>
          </p:cNvPr>
          <p:cNvSpPr txBox="1">
            <a:spLocks/>
          </p:cNvSpPr>
          <p:nvPr/>
        </p:nvSpPr>
        <p:spPr>
          <a:xfrm>
            <a:off x="526163" y="1542690"/>
            <a:ext cx="5165972" cy="90913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2800" dirty="0">
                <a:ea typeface="Calibri"/>
                <a:cs typeface="Calibri"/>
                <a:sym typeface="Calibri"/>
              </a:rPr>
              <a:t>– założenia </a:t>
            </a:r>
            <a:r>
              <a:rPr lang="pl-PL" sz="2800" dirty="0" err="1">
                <a:ea typeface="Calibri"/>
                <a:cs typeface="Calibri"/>
                <a:sym typeface="Calibri"/>
              </a:rPr>
              <a:t>Evidence</a:t>
            </a:r>
            <a:r>
              <a:rPr lang="pl-PL" sz="2800" dirty="0">
                <a:ea typeface="Calibri"/>
                <a:cs typeface="Calibri"/>
                <a:sym typeface="Calibri"/>
              </a:rPr>
              <a:t> </a:t>
            </a:r>
            <a:r>
              <a:rPr lang="pl-PL" sz="2800" dirty="0" err="1">
                <a:ea typeface="Calibri"/>
                <a:cs typeface="Calibri"/>
                <a:sym typeface="Calibri"/>
              </a:rPr>
              <a:t>Based</a:t>
            </a:r>
            <a:r>
              <a:rPr lang="pl-PL" sz="2800" dirty="0">
                <a:ea typeface="Calibri"/>
                <a:cs typeface="Calibri"/>
                <a:sym typeface="Calibri"/>
              </a:rPr>
              <a:t> Marketing inspiracją dla podziału wskaźników w ramach Modelu</a:t>
            </a:r>
          </a:p>
        </p:txBody>
      </p:sp>
      <p:sp>
        <p:nvSpPr>
          <p:cNvPr id="3" name="Prostokąt 2">
            <a:extLst>
              <a:ext uri="{FF2B5EF4-FFF2-40B4-BE49-F238E27FC236}">
                <a16:creationId xmlns:a16="http://schemas.microsoft.com/office/drawing/2014/main" id="{0165B126-C3A6-1B03-790C-C08D7152157B}"/>
              </a:ext>
            </a:extLst>
          </p:cNvPr>
          <p:cNvSpPr/>
          <p:nvPr/>
        </p:nvSpPr>
        <p:spPr>
          <a:xfrm>
            <a:off x="6096000" y="0"/>
            <a:ext cx="6096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ole tekstowe 13">
            <a:extLst>
              <a:ext uri="{FF2B5EF4-FFF2-40B4-BE49-F238E27FC236}">
                <a16:creationId xmlns:a16="http://schemas.microsoft.com/office/drawing/2014/main" id="{A76B1C2B-4D4D-F8BC-A324-C06F5E303A15}"/>
              </a:ext>
            </a:extLst>
          </p:cNvPr>
          <p:cNvSpPr txBox="1"/>
          <p:nvPr/>
        </p:nvSpPr>
        <p:spPr>
          <a:xfrm>
            <a:off x="6586089" y="2858970"/>
            <a:ext cx="5544403" cy="24314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4000" b="1" i="0" u="none" strike="noStrike" kern="1200" cap="none" spc="0" normalizeH="0" baseline="0" noProof="0" dirty="0">
                <a:ln>
                  <a:noFill/>
                </a:ln>
                <a:solidFill>
                  <a:schemeClr val="bg1"/>
                </a:solidFill>
                <a:effectLst/>
                <a:uLnTx/>
                <a:uFillTx/>
                <a:ea typeface="+mn-ea"/>
                <a:cs typeface="+mn-cs"/>
              </a:rPr>
              <a:t>TOP </a:t>
            </a:r>
            <a:r>
              <a:rPr kumimoji="0" lang="pl-PL" sz="4000" b="1" i="0" u="none" strike="noStrike" kern="1200" cap="none" spc="0" normalizeH="0" baseline="0" noProof="0" dirty="0" err="1">
                <a:ln>
                  <a:noFill/>
                </a:ln>
                <a:solidFill>
                  <a:schemeClr val="bg1"/>
                </a:solidFill>
                <a:effectLst/>
                <a:uLnTx/>
                <a:uFillTx/>
                <a:ea typeface="+mn-ea"/>
                <a:cs typeface="+mn-cs"/>
              </a:rPr>
              <a:t>KPI’s</a:t>
            </a:r>
            <a:r>
              <a:rPr kumimoji="0" lang="pl-PL" sz="4000" b="1" i="0" u="none" strike="noStrike" kern="1200" cap="none" spc="0" normalizeH="0" baseline="0" noProof="0" dirty="0">
                <a:ln>
                  <a:noFill/>
                </a:ln>
                <a:solidFill>
                  <a:schemeClr val="bg1"/>
                </a:solidFill>
                <a:effectLst/>
                <a:uLnTx/>
                <a:uFillTx/>
                <a:ea typeface="+mn-ea"/>
                <a:cs typeface="+mn-cs"/>
              </a:rPr>
              <a:t>:</a:t>
            </a:r>
          </a:p>
          <a:p>
            <a:pPr>
              <a:defRPr/>
            </a:pPr>
            <a:r>
              <a:rPr kumimoji="0" lang="pl-PL" sz="2800" b="0" i="0" u="none" strike="noStrike" kern="1200" cap="none" spc="0" normalizeH="0" baseline="0" noProof="0" dirty="0" err="1">
                <a:ln>
                  <a:noFill/>
                </a:ln>
                <a:solidFill>
                  <a:schemeClr val="bg1"/>
                </a:solidFill>
                <a:effectLst/>
                <a:uLnTx/>
                <a:uFillTx/>
                <a:ea typeface="+mn-ea"/>
                <a:cs typeface="+mn-cs"/>
              </a:rPr>
              <a:t>reach</a:t>
            </a:r>
            <a:r>
              <a:rPr kumimoji="0" lang="pl-PL" sz="2800" b="0" i="0" u="none" strike="noStrike" kern="1200" cap="none" spc="0" normalizeH="0" baseline="0" noProof="0" dirty="0">
                <a:ln>
                  <a:noFill/>
                </a:ln>
                <a:solidFill>
                  <a:schemeClr val="bg1"/>
                </a:solidFill>
                <a:effectLst/>
                <a:uLnTx/>
                <a:uFillTx/>
                <a:ea typeface="+mn-ea"/>
                <a:cs typeface="+mn-cs"/>
              </a:rPr>
              <a:t>, </a:t>
            </a:r>
            <a:r>
              <a:rPr kumimoji="0" lang="pl-PL" sz="2800" b="0" i="0" u="none" strike="noStrike" kern="1200" cap="none" spc="0" normalizeH="0" baseline="0" noProof="0" dirty="0" err="1">
                <a:ln>
                  <a:noFill/>
                </a:ln>
                <a:solidFill>
                  <a:schemeClr val="bg1"/>
                </a:solidFill>
                <a:effectLst/>
                <a:uLnTx/>
                <a:uFillTx/>
                <a:ea typeface="+mn-ea"/>
                <a:cs typeface="+mn-cs"/>
              </a:rPr>
              <a:t>frequency</a:t>
            </a:r>
            <a:r>
              <a:rPr kumimoji="0" lang="pl-PL" sz="2800" b="0" i="0" u="none" strike="noStrike" kern="1200" cap="none" spc="0" normalizeH="0" baseline="0" noProof="0" dirty="0">
                <a:ln>
                  <a:noFill/>
                </a:ln>
                <a:solidFill>
                  <a:schemeClr val="bg1"/>
                </a:solidFill>
                <a:effectLst/>
                <a:uLnTx/>
                <a:uFillTx/>
                <a:ea typeface="+mn-ea"/>
                <a:cs typeface="+mn-cs"/>
              </a:rPr>
              <a:t> of </a:t>
            </a:r>
            <a:r>
              <a:rPr kumimoji="0" lang="pl-PL" sz="2800" b="0" i="0" u="none" strike="noStrike" kern="1200" cap="none" spc="0" normalizeH="0" baseline="0" noProof="0" dirty="0" err="1">
                <a:ln>
                  <a:noFill/>
                </a:ln>
                <a:solidFill>
                  <a:schemeClr val="bg1"/>
                </a:solidFill>
                <a:effectLst/>
                <a:uLnTx/>
                <a:uFillTx/>
                <a:ea typeface="+mn-ea"/>
                <a:cs typeface="+mn-cs"/>
              </a:rPr>
              <a:t>contact</a:t>
            </a:r>
            <a:r>
              <a:rPr kumimoji="0" lang="pl-PL" sz="2800" b="0" i="0" u="none" strike="noStrike" kern="1200" cap="none" spc="0" normalizeH="0" baseline="0" noProof="0" dirty="0">
                <a:ln>
                  <a:noFill/>
                </a:ln>
                <a:solidFill>
                  <a:schemeClr val="bg1"/>
                </a:solidFill>
                <a:effectLst/>
                <a:uLnTx/>
                <a:uFillTx/>
                <a:ea typeface="+mn-ea"/>
                <a:cs typeface="+mn-cs"/>
              </a:rPr>
              <a:t>, </a:t>
            </a:r>
            <a:r>
              <a:rPr kumimoji="0" lang="pl-PL" sz="2800" b="0" i="0" u="none" strike="noStrike" kern="1200" cap="none" spc="0" normalizeH="0" baseline="0" noProof="0" dirty="0" err="1">
                <a:ln>
                  <a:noFill/>
                </a:ln>
                <a:solidFill>
                  <a:schemeClr val="bg1"/>
                </a:solidFill>
                <a:effectLst/>
                <a:uLnTx/>
                <a:uFillTx/>
                <a:ea typeface="+mn-ea"/>
                <a:cs typeface="+mn-cs"/>
              </a:rPr>
              <a:t>assets</a:t>
            </a:r>
            <a:r>
              <a:rPr kumimoji="0" lang="pl-PL" sz="2800" b="0" i="0" u="none" strike="noStrike" kern="1200" cap="none" spc="0" normalizeH="0" baseline="0" noProof="0" dirty="0">
                <a:ln>
                  <a:noFill/>
                </a:ln>
                <a:solidFill>
                  <a:schemeClr val="bg1"/>
                </a:solidFill>
                <a:effectLst/>
                <a:uLnTx/>
                <a:uFillTx/>
                <a:ea typeface="+mn-ea"/>
                <a:cs typeface="+mn-cs"/>
              </a:rPr>
              <a:t> </a:t>
            </a:r>
            <a:r>
              <a:rPr kumimoji="0" lang="pl-PL" sz="2800" b="0" i="0" u="none" strike="noStrike" kern="1200" cap="none" spc="0" normalizeH="0" baseline="0" noProof="0" dirty="0" err="1">
                <a:ln>
                  <a:noFill/>
                </a:ln>
                <a:solidFill>
                  <a:schemeClr val="bg1"/>
                </a:solidFill>
                <a:effectLst/>
                <a:uLnTx/>
                <a:uFillTx/>
                <a:ea typeface="+mn-ea"/>
                <a:cs typeface="+mn-cs"/>
              </a:rPr>
              <a:t>strenght</a:t>
            </a:r>
            <a:r>
              <a:rPr kumimoji="0" lang="pl-PL" sz="2800" b="0" i="0" u="none" strike="noStrike" kern="1200" cap="none" spc="0" normalizeH="0" baseline="0" noProof="0" dirty="0">
                <a:ln>
                  <a:noFill/>
                </a:ln>
                <a:solidFill>
                  <a:schemeClr val="bg1"/>
                </a:solidFill>
                <a:effectLst/>
                <a:uLnTx/>
                <a:uFillTx/>
                <a:ea typeface="+mn-ea"/>
                <a:cs typeface="+mn-cs"/>
              </a:rPr>
              <a:t>, 		         </a:t>
            </a:r>
            <a:r>
              <a:rPr kumimoji="0" lang="pl-PL" sz="2800" b="0" i="0" u="none" strike="noStrike" kern="1200" cap="none" spc="0" normalizeH="0" baseline="0" noProof="0" dirty="0" err="1">
                <a:ln>
                  <a:noFill/>
                </a:ln>
                <a:solidFill>
                  <a:schemeClr val="bg1"/>
                </a:solidFill>
                <a:effectLst/>
                <a:uLnTx/>
                <a:uFillTx/>
                <a:ea typeface="+mn-ea"/>
                <a:cs typeface="+mn-cs"/>
              </a:rPr>
              <a:t>mental</a:t>
            </a:r>
            <a:r>
              <a:rPr kumimoji="0" lang="pl-PL" sz="2800" b="0" i="0" u="none" strike="noStrike" kern="1200" cap="none" spc="0" normalizeH="0" baseline="0" noProof="0" dirty="0">
                <a:ln>
                  <a:noFill/>
                </a:ln>
                <a:solidFill>
                  <a:schemeClr val="bg1"/>
                </a:solidFill>
                <a:effectLst/>
                <a:uLnTx/>
                <a:uFillTx/>
                <a:ea typeface="+mn-ea"/>
                <a:cs typeface="+mn-cs"/>
              </a:rPr>
              <a:t> market </a:t>
            </a:r>
            <a:r>
              <a:rPr kumimoji="0" lang="pl-PL" sz="2800" b="0" i="0" u="none" strike="noStrike" kern="1200" cap="none" spc="0" normalizeH="0" baseline="0" noProof="0" dirty="0" err="1">
                <a:ln>
                  <a:noFill/>
                </a:ln>
                <a:solidFill>
                  <a:schemeClr val="bg1"/>
                </a:solidFill>
                <a:effectLst/>
                <a:uLnTx/>
                <a:uFillTx/>
                <a:ea typeface="+mn-ea"/>
                <a:cs typeface="+mn-cs"/>
              </a:rPr>
              <a:t>share</a:t>
            </a:r>
            <a:endParaRPr lang="pl-PL" sz="2800" dirty="0">
              <a:solidFill>
                <a:schemeClr val="bg1"/>
              </a:solidFill>
            </a:endParaRPr>
          </a:p>
          <a:p>
            <a:pPr>
              <a:defRPr/>
            </a:pPr>
            <a:r>
              <a:rPr kumimoji="0" lang="pl-PL" sz="2800" b="0" i="0" u="none" strike="noStrike" kern="1200" cap="none" spc="0" normalizeH="0" baseline="0" noProof="0" dirty="0">
                <a:ln>
                  <a:noFill/>
                </a:ln>
                <a:solidFill>
                  <a:schemeClr val="bg1"/>
                </a:solidFill>
                <a:effectLst/>
                <a:uLnTx/>
                <a:uFillTx/>
                <a:ea typeface="+mn-ea"/>
                <a:cs typeface="+mn-cs"/>
              </a:rPr>
              <a:t>(</a:t>
            </a:r>
            <a:r>
              <a:rPr kumimoji="0" lang="pl-PL" sz="2800" b="0" i="0" u="none" strike="noStrike" kern="1200" cap="none" spc="0" normalizeH="0" baseline="0" noProof="0" dirty="0" err="1">
                <a:ln>
                  <a:noFill/>
                </a:ln>
                <a:solidFill>
                  <a:schemeClr val="bg1"/>
                </a:solidFill>
                <a:effectLst/>
                <a:uLnTx/>
                <a:uFillTx/>
                <a:ea typeface="+mn-ea"/>
                <a:cs typeface="+mn-cs"/>
              </a:rPr>
              <a:t>through</a:t>
            </a:r>
            <a:r>
              <a:rPr kumimoji="0" lang="pl-PL" sz="2800" b="0" i="0" u="none" strike="noStrike" kern="1200" cap="none" spc="0" normalizeH="0" baseline="0" noProof="0" dirty="0">
                <a:ln>
                  <a:noFill/>
                </a:ln>
                <a:solidFill>
                  <a:schemeClr val="bg1"/>
                </a:solidFill>
                <a:effectLst/>
                <a:uLnTx/>
                <a:uFillTx/>
                <a:ea typeface="+mn-ea"/>
                <a:cs typeface="+mn-cs"/>
              </a:rPr>
              <a:t> </a:t>
            </a:r>
            <a:r>
              <a:rPr kumimoji="0" lang="pl-PL" sz="2800" b="0" i="0" u="none" strike="noStrike" kern="1200" cap="none" spc="0" normalizeH="0" baseline="0" noProof="0" dirty="0" err="1">
                <a:ln>
                  <a:noFill/>
                </a:ln>
                <a:solidFill>
                  <a:schemeClr val="bg1"/>
                </a:solidFill>
                <a:effectLst/>
                <a:uLnTx/>
                <a:uFillTx/>
                <a:ea typeface="+mn-ea"/>
                <a:cs typeface="+mn-cs"/>
              </a:rPr>
              <a:t>CEP’s</a:t>
            </a:r>
            <a:r>
              <a:rPr kumimoji="0" lang="pl-PL" sz="2800" b="0" i="0" u="none" strike="noStrike" kern="1200" cap="none" spc="0" normalizeH="0" baseline="0" noProof="0" dirty="0">
                <a:ln>
                  <a:noFill/>
                </a:ln>
                <a:solidFill>
                  <a:schemeClr val="bg1"/>
                </a:solidFill>
                <a:effectLst/>
                <a:uLnTx/>
                <a:uFillTx/>
                <a:ea typeface="+mn-ea"/>
                <a:cs typeface="+mn-cs"/>
              </a:rPr>
              <a:t>)</a:t>
            </a:r>
          </a:p>
        </p:txBody>
      </p:sp>
      <p:pic>
        <p:nvPicPr>
          <p:cNvPr id="5" name="Obraz 4">
            <a:extLst>
              <a:ext uri="{FF2B5EF4-FFF2-40B4-BE49-F238E27FC236}">
                <a16:creationId xmlns:a16="http://schemas.microsoft.com/office/drawing/2014/main" id="{AD2A2C37-A7E2-A07D-0B51-8C2A20D98112}"/>
              </a:ext>
            </a:extLst>
          </p:cNvPr>
          <p:cNvPicPr>
            <a:picLocks noChangeAspect="1"/>
          </p:cNvPicPr>
          <p:nvPr/>
        </p:nvPicPr>
        <p:blipFill>
          <a:blip r:embed="rId2"/>
          <a:stretch>
            <a:fillRect/>
          </a:stretch>
        </p:blipFill>
        <p:spPr>
          <a:xfrm>
            <a:off x="930472" y="3318501"/>
            <a:ext cx="433062" cy="508772"/>
          </a:xfrm>
          <a:prstGeom prst="rect">
            <a:avLst/>
          </a:prstGeom>
        </p:spPr>
      </p:pic>
      <p:pic>
        <p:nvPicPr>
          <p:cNvPr id="17" name="Obraz 16" descr="Obraz zawierający ubrania, osoba, computer, komputer&#10;&#10;Opis wygenerowany automatycznie">
            <a:extLst>
              <a:ext uri="{FF2B5EF4-FFF2-40B4-BE49-F238E27FC236}">
                <a16:creationId xmlns:a16="http://schemas.microsoft.com/office/drawing/2014/main" id="{F95FA538-F244-2F58-F131-4CDE6FF90F31}"/>
              </a:ext>
            </a:extLst>
          </p:cNvPr>
          <p:cNvPicPr>
            <a:picLocks noChangeAspect="1"/>
          </p:cNvPicPr>
          <p:nvPr/>
        </p:nvPicPr>
        <p:blipFill>
          <a:blip r:embed="rId3"/>
          <a:srcRect l="2308" t="32406" b="10861"/>
          <a:stretch/>
        </p:blipFill>
        <p:spPr>
          <a:xfrm>
            <a:off x="6095998" y="-22299"/>
            <a:ext cx="6096002" cy="2253829"/>
          </a:xfrm>
          <a:prstGeom prst="rect">
            <a:avLst/>
          </a:prstGeom>
        </p:spPr>
      </p:pic>
    </p:spTree>
    <p:extLst>
      <p:ext uri="{BB962C8B-B14F-4D97-AF65-F5344CB8AC3E}">
        <p14:creationId xmlns:p14="http://schemas.microsoft.com/office/powerpoint/2010/main" val="2732432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048D2-CF6A-5ECC-8F91-13C32FEFA0A9}"/>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1E0BA3BB-6A97-A30E-A0B9-F1FDD46A88BE}"/>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200" dirty="0">
                <a:ea typeface="Calibri"/>
                <a:cs typeface="Calibri"/>
                <a:sym typeface="Calibri"/>
              </a:rPr>
              <a:t>Wpływ marketingu</a:t>
            </a:r>
          </a:p>
          <a:p>
            <a:pPr algn="l">
              <a:spcBef>
                <a:spcPts val="0"/>
              </a:spcBef>
              <a:buClr>
                <a:srgbClr val="000000"/>
              </a:buClr>
              <a:buSzPct val="100000"/>
            </a:pPr>
            <a:r>
              <a:rPr lang="pl-PL" sz="4200" dirty="0">
                <a:ea typeface="Calibri"/>
                <a:cs typeface="Calibri"/>
                <a:sym typeface="Calibri"/>
              </a:rPr>
              <a:t>na rozwój biznesu</a:t>
            </a:r>
          </a:p>
        </p:txBody>
      </p:sp>
      <p:sp>
        <p:nvSpPr>
          <p:cNvPr id="6" name="Prostokąt 5">
            <a:extLst>
              <a:ext uri="{FF2B5EF4-FFF2-40B4-BE49-F238E27FC236}">
                <a16:creationId xmlns:a16="http://schemas.microsoft.com/office/drawing/2014/main" id="{B6D68793-75F4-982A-2CEC-FB725ED6C53E}"/>
              </a:ext>
            </a:extLst>
          </p:cNvPr>
          <p:cNvSpPr/>
          <p:nvPr/>
        </p:nvSpPr>
        <p:spPr>
          <a:xfrm>
            <a:off x="521832" y="3277017"/>
            <a:ext cx="3004032" cy="1737591"/>
          </a:xfrm>
          <a:prstGeom prst="rect">
            <a:avLst/>
          </a:prstGeom>
          <a:solidFill>
            <a:schemeClr val="bg1"/>
          </a:solid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6">
            <a:extLst>
              <a:ext uri="{FF2B5EF4-FFF2-40B4-BE49-F238E27FC236}">
                <a16:creationId xmlns:a16="http://schemas.microsoft.com/office/drawing/2014/main" id="{E4D7AF38-E22C-1AE8-BAF9-BB26938084B8}"/>
              </a:ext>
            </a:extLst>
          </p:cNvPr>
          <p:cNvSpPr/>
          <p:nvPr/>
        </p:nvSpPr>
        <p:spPr>
          <a:xfrm>
            <a:off x="515937" y="3277018"/>
            <a:ext cx="3010997" cy="880154"/>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Google Shape;85;p1">
            <a:extLst>
              <a:ext uri="{FF2B5EF4-FFF2-40B4-BE49-F238E27FC236}">
                <a16:creationId xmlns:a16="http://schemas.microsoft.com/office/drawing/2014/main" id="{FEC959A0-29FE-2CB1-AE17-C162E72435BD}"/>
              </a:ext>
            </a:extLst>
          </p:cNvPr>
          <p:cNvSpPr txBox="1">
            <a:spLocks/>
          </p:cNvSpPr>
          <p:nvPr/>
        </p:nvSpPr>
        <p:spPr>
          <a:xfrm>
            <a:off x="1588711" y="3478463"/>
            <a:ext cx="2613307" cy="416382"/>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2000" dirty="0">
                <a:solidFill>
                  <a:schemeClr val="bg1"/>
                </a:solidFill>
              </a:rPr>
              <a:t>Conversion</a:t>
            </a:r>
            <a:endParaRPr lang="pl-PL" sz="2000" dirty="0">
              <a:solidFill>
                <a:schemeClr val="bg1"/>
              </a:solidFill>
              <a:latin typeface="+mj-lt"/>
            </a:endParaRPr>
          </a:p>
        </p:txBody>
      </p:sp>
      <p:sp>
        <p:nvSpPr>
          <p:cNvPr id="9" name="Google Shape;85;p1">
            <a:extLst>
              <a:ext uri="{FF2B5EF4-FFF2-40B4-BE49-F238E27FC236}">
                <a16:creationId xmlns:a16="http://schemas.microsoft.com/office/drawing/2014/main" id="{3A67A8C9-2CE7-570E-58EE-5468079D6DB1}"/>
              </a:ext>
            </a:extLst>
          </p:cNvPr>
          <p:cNvSpPr txBox="1">
            <a:spLocks/>
          </p:cNvSpPr>
          <p:nvPr/>
        </p:nvSpPr>
        <p:spPr>
          <a:xfrm>
            <a:off x="685782" y="4288680"/>
            <a:ext cx="2671306" cy="594420"/>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2000" dirty="0" err="1"/>
              <a:t>CEPs</a:t>
            </a:r>
            <a:r>
              <a:rPr lang="pl-PL" sz="2000" dirty="0"/>
              <a:t> Brand </a:t>
            </a:r>
            <a:r>
              <a:rPr lang="pl-PL" sz="2000" dirty="0" err="1"/>
              <a:t>Assets</a:t>
            </a:r>
            <a:r>
              <a:rPr lang="pl-PL" sz="2000" dirty="0"/>
              <a:t> </a:t>
            </a:r>
            <a:r>
              <a:rPr lang="pl-PL" sz="2000" dirty="0" err="1"/>
              <a:t>Exposure</a:t>
            </a:r>
            <a:endParaRPr lang="pl-PL" sz="2000" dirty="0">
              <a:latin typeface="+mj-lt"/>
            </a:endParaRPr>
          </a:p>
        </p:txBody>
      </p:sp>
      <p:sp>
        <p:nvSpPr>
          <p:cNvPr id="16" name="pole tekstowe 15">
            <a:extLst>
              <a:ext uri="{FF2B5EF4-FFF2-40B4-BE49-F238E27FC236}">
                <a16:creationId xmlns:a16="http://schemas.microsoft.com/office/drawing/2014/main" id="{5B8729D6-9921-7D84-E33A-DF610E87C739}"/>
              </a:ext>
            </a:extLst>
          </p:cNvPr>
          <p:cNvSpPr txBox="1"/>
          <p:nvPr/>
        </p:nvSpPr>
        <p:spPr>
          <a:xfrm>
            <a:off x="426096" y="5234732"/>
            <a:ext cx="493853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1200" cap="none" spc="0" normalizeH="0" baseline="0" noProof="0" dirty="0" err="1">
                <a:ln>
                  <a:noFill/>
                </a:ln>
                <a:solidFill>
                  <a:prstClr val="black"/>
                </a:solidFill>
                <a:effectLst/>
                <a:uLnTx/>
                <a:uFillTx/>
                <a:ea typeface="+mn-ea"/>
                <a:cs typeface="+mn-cs"/>
              </a:rPr>
              <a:t>Who</a:t>
            </a:r>
            <a:r>
              <a:rPr kumimoji="0" lang="pl-PL" sz="1800" b="1" i="0" u="none" strike="noStrike" kern="1200" cap="none" spc="0" normalizeH="0" baseline="0" noProof="0" dirty="0">
                <a:ln>
                  <a:noFill/>
                </a:ln>
                <a:solidFill>
                  <a:prstClr val="black"/>
                </a:solidFill>
                <a:effectLst/>
                <a:uLnTx/>
                <a:uFillTx/>
                <a:ea typeface="+mn-ea"/>
                <a:cs typeface="+mn-cs"/>
              </a:rPr>
              <a:t>, </a:t>
            </a:r>
            <a:r>
              <a:rPr kumimoji="0" lang="pl-PL" sz="1800" b="1" i="0" u="none" strike="noStrike" kern="1200" cap="none" spc="0" normalizeH="0" baseline="0" noProof="0" dirty="0" err="1">
                <a:ln>
                  <a:noFill/>
                </a:ln>
                <a:solidFill>
                  <a:prstClr val="black"/>
                </a:solidFill>
                <a:effectLst/>
                <a:uLnTx/>
                <a:uFillTx/>
                <a:ea typeface="+mn-ea"/>
                <a:cs typeface="+mn-cs"/>
              </a:rPr>
              <a:t>how</a:t>
            </a:r>
            <a:r>
              <a:rPr kumimoji="0" lang="pl-PL" sz="1800" b="1" i="0" u="none" strike="noStrike" kern="1200" cap="none" spc="0" normalizeH="0" baseline="0" noProof="0" dirty="0">
                <a:ln>
                  <a:noFill/>
                </a:ln>
                <a:solidFill>
                  <a:prstClr val="black"/>
                </a:solidFill>
                <a:effectLst/>
                <a:uLnTx/>
                <a:uFillTx/>
                <a:ea typeface="+mn-ea"/>
                <a:cs typeface="+mn-cs"/>
              </a:rPr>
              <a:t> and </a:t>
            </a:r>
            <a:r>
              <a:rPr kumimoji="0" lang="pl-PL" sz="1800" b="1" i="0" u="none" strike="noStrike" kern="1200" cap="none" spc="0" normalizeH="0" baseline="0" noProof="0" dirty="0" err="1">
                <a:ln>
                  <a:noFill/>
                </a:ln>
                <a:solidFill>
                  <a:prstClr val="black"/>
                </a:solidFill>
                <a:effectLst/>
                <a:uLnTx/>
                <a:uFillTx/>
                <a:ea typeface="+mn-ea"/>
                <a:cs typeface="+mn-cs"/>
              </a:rPr>
              <a:t>why</a:t>
            </a:r>
            <a:r>
              <a:rPr kumimoji="0" lang="pl-PL" sz="1800" b="1" i="0" u="none" strike="noStrike" kern="1200" cap="none" spc="0" normalizeH="0" baseline="0" noProof="0" dirty="0">
                <a:ln>
                  <a:noFill/>
                </a:ln>
                <a:solidFill>
                  <a:prstClr val="black"/>
                </a:solidFill>
                <a:effectLst/>
                <a:uLnTx/>
                <a:uFillTx/>
                <a:ea typeface="+mn-ea"/>
                <a:cs typeface="+mn-cs"/>
              </a:rPr>
              <a:t> </a:t>
            </a:r>
            <a:r>
              <a:rPr kumimoji="0" lang="pl-PL" sz="1800" b="1" i="0" u="none" strike="noStrike" kern="1200" cap="none" spc="0" normalizeH="0" baseline="0" noProof="0" dirty="0" err="1">
                <a:ln>
                  <a:noFill/>
                </a:ln>
                <a:solidFill>
                  <a:prstClr val="black"/>
                </a:solidFill>
                <a:effectLst/>
                <a:uLnTx/>
                <a:uFillTx/>
                <a:ea typeface="+mn-ea"/>
                <a:cs typeface="+mn-cs"/>
              </a:rPr>
              <a:t>is</a:t>
            </a:r>
            <a:r>
              <a:rPr kumimoji="0" lang="pl-PL" sz="1800" b="1" i="0" u="none" strike="noStrike" kern="1200" cap="none" spc="0" normalizeH="0" baseline="0" noProof="0" dirty="0">
                <a:ln>
                  <a:noFill/>
                </a:ln>
                <a:solidFill>
                  <a:prstClr val="black"/>
                </a:solidFill>
                <a:effectLst/>
                <a:uLnTx/>
                <a:uFillTx/>
                <a:ea typeface="+mn-ea"/>
                <a:cs typeface="+mn-cs"/>
              </a:rPr>
              <a:t> </a:t>
            </a:r>
            <a:r>
              <a:rPr kumimoji="0" lang="pl-PL" sz="1800" b="1" i="0" u="none" strike="noStrike" kern="1200" cap="none" spc="0" normalizeH="0" baseline="0" noProof="0" dirty="0" err="1">
                <a:ln>
                  <a:noFill/>
                </a:ln>
                <a:solidFill>
                  <a:prstClr val="black"/>
                </a:solidFill>
                <a:effectLst/>
                <a:uLnTx/>
                <a:uFillTx/>
                <a:ea typeface="+mn-ea"/>
                <a:cs typeface="+mn-cs"/>
              </a:rPr>
              <a:t>chosen</a:t>
            </a:r>
            <a:endParaRPr lang="pl-PL" b="1" dirty="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1200" cap="none" spc="0" normalizeH="0" baseline="0" noProof="0" dirty="0">
                <a:ln>
                  <a:noFill/>
                </a:ln>
                <a:solidFill>
                  <a:srgbClr val="FF003C"/>
                </a:solidFill>
                <a:effectLst/>
                <a:uLnTx/>
                <a:uFillTx/>
                <a:ea typeface="+mn-ea"/>
                <a:cs typeface="+mn-cs"/>
              </a:rPr>
              <a:t>in </a:t>
            </a:r>
            <a:r>
              <a:rPr kumimoji="0" lang="pl-PL" sz="1800" b="1" i="0" u="none" strike="noStrike" kern="1200" cap="none" spc="0" normalizeH="0" baseline="0" noProof="0" dirty="0" err="1">
                <a:ln>
                  <a:noFill/>
                </a:ln>
                <a:solidFill>
                  <a:srgbClr val="FF003C"/>
                </a:solidFill>
                <a:effectLst/>
                <a:uLnTx/>
                <a:uFillTx/>
                <a:ea typeface="+mn-ea"/>
                <a:cs typeface="+mn-cs"/>
              </a:rPr>
              <a:t>buying</a:t>
            </a:r>
            <a:r>
              <a:rPr kumimoji="0" lang="pl-PL" sz="1800" b="1" i="0" u="none" strike="noStrike" kern="1200" cap="none" spc="0" normalizeH="0" baseline="0" noProof="0" dirty="0">
                <a:ln>
                  <a:noFill/>
                </a:ln>
                <a:solidFill>
                  <a:srgbClr val="FF003C"/>
                </a:solidFill>
                <a:effectLst/>
                <a:uLnTx/>
                <a:uFillTx/>
                <a:ea typeface="+mn-ea"/>
                <a:cs typeface="+mn-cs"/>
              </a:rPr>
              <a:t> </a:t>
            </a:r>
            <a:r>
              <a:rPr kumimoji="0" lang="pl-PL" sz="1800" b="1" i="0" u="none" strike="noStrike" kern="1200" cap="none" spc="0" normalizeH="0" baseline="0" noProof="0" dirty="0" err="1">
                <a:ln>
                  <a:noFill/>
                </a:ln>
                <a:solidFill>
                  <a:srgbClr val="FF003C"/>
                </a:solidFill>
                <a:effectLst/>
                <a:uLnTx/>
                <a:uFillTx/>
                <a:ea typeface="+mn-ea"/>
                <a:cs typeface="+mn-cs"/>
              </a:rPr>
              <a:t>situation</a:t>
            </a:r>
            <a:r>
              <a:rPr kumimoji="0" lang="pl-PL" sz="1800" b="1" i="0" u="none" strike="noStrike" kern="1200" cap="none" spc="0" normalizeH="0" baseline="0" noProof="0" dirty="0">
                <a:ln>
                  <a:noFill/>
                </a:ln>
                <a:solidFill>
                  <a:srgbClr val="FF003C"/>
                </a:solidFill>
                <a:effectLst/>
                <a:uLnTx/>
                <a:uFillTx/>
                <a:ea typeface="+mn-ea"/>
                <a:cs typeface="+mn-cs"/>
              </a:rPr>
              <a:t> </a:t>
            </a:r>
            <a:r>
              <a:rPr kumimoji="0" lang="pl-PL" sz="1800" b="1" i="0" u="none" strike="noStrike" kern="1200" cap="none" spc="0" normalizeH="0" baseline="0" noProof="0" dirty="0" err="1">
                <a:ln>
                  <a:noFill/>
                </a:ln>
                <a:solidFill>
                  <a:srgbClr val="FF003C"/>
                </a:solidFill>
                <a:effectLst/>
                <a:uLnTx/>
                <a:uFillTx/>
                <a:ea typeface="+mn-ea"/>
                <a:cs typeface="+mn-cs"/>
              </a:rPr>
              <a:t>decision</a:t>
            </a:r>
            <a:r>
              <a:rPr kumimoji="0" lang="pl-PL" sz="1800" b="1" i="0" u="none" strike="noStrike" kern="1200" cap="none" spc="0" normalizeH="0" baseline="0" noProof="0" dirty="0">
                <a:ln>
                  <a:noFill/>
                </a:ln>
                <a:solidFill>
                  <a:srgbClr val="FF003C"/>
                </a:solidFill>
                <a:effectLst/>
                <a:uLnTx/>
                <a:uFillTx/>
                <a:ea typeface="+mn-ea"/>
                <a:cs typeface="+mn-cs"/>
              </a:rPr>
              <a:t> </a:t>
            </a:r>
            <a:r>
              <a:rPr kumimoji="0" lang="pl-PL" sz="1800" b="1" i="0" u="none" strike="noStrike" kern="1200" cap="none" spc="0" normalizeH="0" baseline="0" noProof="0" dirty="0" err="1">
                <a:ln>
                  <a:noFill/>
                </a:ln>
                <a:solidFill>
                  <a:srgbClr val="FF003C"/>
                </a:solidFill>
                <a:effectLst/>
                <a:uLnTx/>
                <a:uFillTx/>
                <a:ea typeface="+mn-ea"/>
                <a:cs typeface="+mn-cs"/>
              </a:rPr>
              <a:t>making</a:t>
            </a:r>
            <a:endParaRPr kumimoji="0" lang="pl-PL" sz="1800" b="1" i="0" u="none" strike="noStrike" kern="1200" cap="none" spc="0" normalizeH="0" baseline="0" noProof="0" dirty="0">
              <a:ln>
                <a:noFill/>
              </a:ln>
              <a:solidFill>
                <a:srgbClr val="FF003C"/>
              </a:solidFill>
              <a:effectLst/>
              <a:uLnTx/>
              <a:uFillTx/>
              <a:ea typeface="+mn-ea"/>
              <a:cs typeface="+mn-cs"/>
            </a:endParaRPr>
          </a:p>
          <a:p>
            <a:pPr marL="0" marR="0" lvl="0" indent="0" algn="l" defTabSz="914400" rtl="0" eaLnBrk="1" fontAlgn="auto" latinLnBrk="0" hangingPunct="1">
              <a:spcBef>
                <a:spcPts val="0"/>
              </a:spcBef>
              <a:spcAft>
                <a:spcPts val="600"/>
              </a:spcAft>
              <a:buClrTx/>
              <a:buSzTx/>
              <a:buFontTx/>
              <a:buNone/>
              <a:tabLst/>
              <a:defRPr/>
            </a:pPr>
            <a:endParaRPr kumimoji="0" lang="pl-PL" b="1" i="0" u="none" strike="noStrike" kern="1200" cap="none" spc="0" normalizeH="0" baseline="0" noProof="0" dirty="0">
              <a:ln>
                <a:noFill/>
              </a:ln>
              <a:solidFill>
                <a:prstClr val="black"/>
              </a:solidFill>
              <a:effectLst/>
              <a:uLnTx/>
              <a:uFillTx/>
              <a:ea typeface="+mn-ea"/>
              <a:cs typeface="+mn-cs"/>
            </a:endParaRPr>
          </a:p>
        </p:txBody>
      </p:sp>
      <p:sp>
        <p:nvSpPr>
          <p:cNvPr id="2" name="Google Shape;138;p6">
            <a:extLst>
              <a:ext uri="{FF2B5EF4-FFF2-40B4-BE49-F238E27FC236}">
                <a16:creationId xmlns:a16="http://schemas.microsoft.com/office/drawing/2014/main" id="{73CCA2B0-85C1-13B8-D58B-087ECF50AF49}"/>
              </a:ext>
            </a:extLst>
          </p:cNvPr>
          <p:cNvSpPr txBox="1">
            <a:spLocks/>
          </p:cNvSpPr>
          <p:nvPr/>
        </p:nvSpPr>
        <p:spPr>
          <a:xfrm>
            <a:off x="526163" y="1542690"/>
            <a:ext cx="5165972" cy="90913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2800" dirty="0">
                <a:ea typeface="Calibri"/>
                <a:cs typeface="Calibri"/>
                <a:sym typeface="Calibri"/>
              </a:rPr>
              <a:t>– założenia </a:t>
            </a:r>
            <a:r>
              <a:rPr lang="pl-PL" sz="2800" dirty="0" err="1">
                <a:ea typeface="Calibri"/>
                <a:cs typeface="Calibri"/>
                <a:sym typeface="Calibri"/>
              </a:rPr>
              <a:t>Evidence</a:t>
            </a:r>
            <a:r>
              <a:rPr lang="pl-PL" sz="2800" dirty="0">
                <a:ea typeface="Calibri"/>
                <a:cs typeface="Calibri"/>
                <a:sym typeface="Calibri"/>
              </a:rPr>
              <a:t> </a:t>
            </a:r>
            <a:r>
              <a:rPr lang="pl-PL" sz="2800" dirty="0" err="1">
                <a:ea typeface="Calibri"/>
                <a:cs typeface="Calibri"/>
                <a:sym typeface="Calibri"/>
              </a:rPr>
              <a:t>Based</a:t>
            </a:r>
            <a:r>
              <a:rPr lang="pl-PL" sz="2800" dirty="0">
                <a:ea typeface="Calibri"/>
                <a:cs typeface="Calibri"/>
                <a:sym typeface="Calibri"/>
              </a:rPr>
              <a:t> Marketing inspiracją dla podziału wskaźników w ramach Modelu</a:t>
            </a:r>
          </a:p>
        </p:txBody>
      </p:sp>
      <p:sp>
        <p:nvSpPr>
          <p:cNvPr id="3" name="Prostokąt 2">
            <a:extLst>
              <a:ext uri="{FF2B5EF4-FFF2-40B4-BE49-F238E27FC236}">
                <a16:creationId xmlns:a16="http://schemas.microsoft.com/office/drawing/2014/main" id="{67AE7F26-7C6D-CC15-8498-C49C66EDC6C5}"/>
              </a:ext>
            </a:extLst>
          </p:cNvPr>
          <p:cNvSpPr/>
          <p:nvPr/>
        </p:nvSpPr>
        <p:spPr>
          <a:xfrm>
            <a:off x="6096000" y="0"/>
            <a:ext cx="6096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ole tekstowe 13">
            <a:extLst>
              <a:ext uri="{FF2B5EF4-FFF2-40B4-BE49-F238E27FC236}">
                <a16:creationId xmlns:a16="http://schemas.microsoft.com/office/drawing/2014/main" id="{3D2AF6CD-6272-A896-548A-D3D784144F1E}"/>
              </a:ext>
            </a:extLst>
          </p:cNvPr>
          <p:cNvSpPr txBox="1"/>
          <p:nvPr/>
        </p:nvSpPr>
        <p:spPr>
          <a:xfrm>
            <a:off x="6586089" y="2858970"/>
            <a:ext cx="5544403" cy="20005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4000" b="1" i="0" u="none" strike="noStrike" kern="1200" cap="none" spc="0" normalizeH="0" baseline="0" noProof="0" dirty="0">
                <a:ln>
                  <a:noFill/>
                </a:ln>
                <a:solidFill>
                  <a:schemeClr val="bg1"/>
                </a:solidFill>
                <a:effectLst/>
                <a:uLnTx/>
                <a:uFillTx/>
                <a:ea typeface="+mn-ea"/>
                <a:cs typeface="+mn-cs"/>
              </a:rPr>
              <a:t>TOP </a:t>
            </a:r>
            <a:r>
              <a:rPr kumimoji="0" lang="pl-PL" sz="4000" b="1" i="0" u="none" strike="noStrike" kern="1200" cap="none" spc="0" normalizeH="0" baseline="0" noProof="0" dirty="0" err="1">
                <a:ln>
                  <a:noFill/>
                </a:ln>
                <a:solidFill>
                  <a:schemeClr val="bg1"/>
                </a:solidFill>
                <a:effectLst/>
                <a:uLnTx/>
                <a:uFillTx/>
                <a:ea typeface="+mn-ea"/>
                <a:cs typeface="+mn-cs"/>
              </a:rPr>
              <a:t>KPI’s</a:t>
            </a:r>
            <a:r>
              <a:rPr kumimoji="0" lang="pl-PL" sz="4000" b="1" i="0" u="none" strike="noStrike" kern="1200" cap="none" spc="0" normalizeH="0" baseline="0" noProof="0" dirty="0">
                <a:ln>
                  <a:noFill/>
                </a:ln>
                <a:solidFill>
                  <a:schemeClr val="bg1"/>
                </a:solidFill>
                <a:effectLst/>
                <a:uLnTx/>
                <a:uFillTx/>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2800" b="0" i="0" u="none" strike="noStrike" kern="1200" cap="none" spc="0" normalizeH="0" baseline="0" noProof="0" dirty="0" err="1">
                <a:ln>
                  <a:noFill/>
                </a:ln>
                <a:solidFill>
                  <a:schemeClr val="bg1"/>
                </a:solidFill>
                <a:effectLst/>
                <a:uLnTx/>
                <a:uFillTx/>
                <a:ea typeface="+mn-ea"/>
                <a:cs typeface="+mn-cs"/>
              </a:rPr>
              <a:t>visibility</a:t>
            </a:r>
            <a:r>
              <a:rPr kumimoji="0" lang="pl-PL" sz="2800" b="0" i="0" u="none" strike="noStrike" kern="1200" cap="none" spc="0" normalizeH="0" baseline="0" noProof="0" dirty="0">
                <a:ln>
                  <a:noFill/>
                </a:ln>
                <a:solidFill>
                  <a:schemeClr val="bg1"/>
                </a:solidFill>
                <a:effectLst/>
                <a:uLnTx/>
                <a:uFillTx/>
                <a:ea typeface="+mn-ea"/>
                <a:cs typeface="+mn-cs"/>
              </a:rPr>
              <a:t>, </a:t>
            </a:r>
            <a:r>
              <a:rPr kumimoji="0" lang="pl-PL" sz="2800" b="0" i="0" u="none" strike="noStrike" kern="1200" cap="none" spc="0" normalizeH="0" baseline="0" noProof="0" dirty="0" err="1">
                <a:ln>
                  <a:noFill/>
                </a:ln>
                <a:solidFill>
                  <a:schemeClr val="bg1"/>
                </a:solidFill>
                <a:effectLst/>
                <a:uLnTx/>
                <a:uFillTx/>
                <a:ea typeface="+mn-ea"/>
                <a:cs typeface="+mn-cs"/>
              </a:rPr>
              <a:t>pricing</a:t>
            </a:r>
            <a:r>
              <a:rPr kumimoji="0" lang="pl-PL" sz="2800" b="0" i="0" u="none" strike="noStrike" kern="1200" cap="none" spc="0" normalizeH="0" baseline="0" noProof="0" dirty="0">
                <a:ln>
                  <a:noFill/>
                </a:ln>
                <a:solidFill>
                  <a:schemeClr val="bg1"/>
                </a:solidFill>
                <a:effectLst/>
                <a:uLnTx/>
                <a:uFillTx/>
                <a:ea typeface="+mn-ea"/>
                <a:cs typeface="+mn-cs"/>
              </a:rPr>
              <a:t> index, portfolio </a:t>
            </a:r>
            <a:r>
              <a:rPr kumimoji="0" lang="pl-PL" sz="2800" b="0" i="0" u="none" strike="noStrike" kern="1200" cap="none" spc="0" normalizeH="0" baseline="0" noProof="0" dirty="0" err="1">
                <a:ln>
                  <a:noFill/>
                </a:ln>
                <a:solidFill>
                  <a:schemeClr val="bg1"/>
                </a:solidFill>
                <a:effectLst/>
                <a:uLnTx/>
                <a:uFillTx/>
                <a:ea typeface="+mn-ea"/>
                <a:cs typeface="+mn-cs"/>
              </a:rPr>
              <a:t>coverage</a:t>
            </a:r>
            <a:r>
              <a:rPr kumimoji="0" lang="pl-PL" sz="2800" b="0" i="0" u="none" strike="noStrike" kern="1200" cap="none" spc="0" normalizeH="0" baseline="0" noProof="0" dirty="0">
                <a:ln>
                  <a:noFill/>
                </a:ln>
                <a:solidFill>
                  <a:schemeClr val="bg1"/>
                </a:solidFill>
                <a:effectLst/>
                <a:uLnTx/>
                <a:uFillTx/>
                <a:ea typeface="+mn-ea"/>
                <a:cs typeface="+mn-cs"/>
              </a:rPr>
              <a:t>, </a:t>
            </a:r>
            <a:r>
              <a:rPr kumimoji="0" lang="pl-PL" sz="2800" b="0" i="0" u="none" strike="noStrike" kern="1200" cap="none" spc="0" normalizeH="0" baseline="0" noProof="0" dirty="0" err="1">
                <a:ln>
                  <a:noFill/>
                </a:ln>
                <a:solidFill>
                  <a:schemeClr val="bg1"/>
                </a:solidFill>
                <a:effectLst/>
                <a:uLnTx/>
                <a:uFillTx/>
                <a:ea typeface="+mn-ea"/>
                <a:cs typeface="+mn-cs"/>
              </a:rPr>
              <a:t>assets</a:t>
            </a:r>
            <a:r>
              <a:rPr kumimoji="0" lang="pl-PL" sz="2800" b="0" i="0" u="none" strike="noStrike" kern="1200" cap="none" spc="0" normalizeH="0" baseline="0" noProof="0" dirty="0">
                <a:ln>
                  <a:noFill/>
                </a:ln>
                <a:solidFill>
                  <a:schemeClr val="bg1"/>
                </a:solidFill>
                <a:effectLst/>
                <a:uLnTx/>
                <a:uFillTx/>
                <a:ea typeface="+mn-ea"/>
                <a:cs typeface="+mn-cs"/>
              </a:rPr>
              <a:t> </a:t>
            </a:r>
            <a:r>
              <a:rPr kumimoji="0" lang="pl-PL" sz="2800" b="0" i="0" u="none" strike="noStrike" kern="1200" cap="none" spc="0" normalizeH="0" baseline="0" noProof="0" dirty="0" err="1">
                <a:ln>
                  <a:noFill/>
                </a:ln>
                <a:solidFill>
                  <a:schemeClr val="bg1"/>
                </a:solidFill>
                <a:effectLst/>
                <a:uLnTx/>
                <a:uFillTx/>
                <a:ea typeface="+mn-ea"/>
                <a:cs typeface="+mn-cs"/>
              </a:rPr>
              <a:t>strenght</a:t>
            </a:r>
            <a:r>
              <a:rPr kumimoji="0" lang="pl-PL" sz="2800" b="0" i="0" u="none" strike="noStrike" kern="1200" cap="none" spc="0" normalizeH="0" baseline="0" noProof="0" dirty="0">
                <a:ln>
                  <a:noFill/>
                </a:ln>
                <a:solidFill>
                  <a:schemeClr val="bg1"/>
                </a:solidFill>
                <a:effectLst/>
                <a:uLnTx/>
                <a:uFillTx/>
                <a:ea typeface="+mn-ea"/>
                <a:cs typeface="+mn-cs"/>
              </a:rPr>
              <a:t>, </a:t>
            </a:r>
            <a:r>
              <a:rPr kumimoji="0" lang="pl-PL" sz="2800" b="0" i="0" u="none" strike="noStrike" kern="1200" cap="none" spc="0" normalizeH="0" baseline="0" noProof="0" dirty="0" err="1">
                <a:ln>
                  <a:noFill/>
                </a:ln>
                <a:solidFill>
                  <a:schemeClr val="bg1"/>
                </a:solidFill>
                <a:effectLst/>
                <a:uLnTx/>
                <a:uFillTx/>
                <a:ea typeface="+mn-ea"/>
                <a:cs typeface="+mn-cs"/>
              </a:rPr>
              <a:t>offer</a:t>
            </a:r>
            <a:r>
              <a:rPr kumimoji="0" lang="pl-PL" sz="2800" b="0" i="0" u="none" strike="noStrike" kern="1200" cap="none" spc="0" normalizeH="0" baseline="0" noProof="0" dirty="0">
                <a:ln>
                  <a:noFill/>
                </a:ln>
                <a:solidFill>
                  <a:schemeClr val="bg1"/>
                </a:solidFill>
                <a:effectLst/>
                <a:uLnTx/>
                <a:uFillTx/>
                <a:ea typeface="+mn-ea"/>
                <a:cs typeface="+mn-cs"/>
              </a:rPr>
              <a:t> </a:t>
            </a:r>
            <a:r>
              <a:rPr kumimoji="0" lang="pl-PL" sz="2800" b="0" i="0" u="none" strike="noStrike" kern="1200" cap="none" spc="0" normalizeH="0" baseline="0" noProof="0" dirty="0" err="1">
                <a:ln>
                  <a:noFill/>
                </a:ln>
                <a:solidFill>
                  <a:schemeClr val="bg1"/>
                </a:solidFill>
                <a:effectLst/>
                <a:uLnTx/>
                <a:uFillTx/>
                <a:ea typeface="+mn-ea"/>
                <a:cs typeface="+mn-cs"/>
              </a:rPr>
              <a:t>KPI’s</a:t>
            </a:r>
            <a:r>
              <a:rPr kumimoji="0" lang="pl-PL" sz="2800" b="0" i="0" u="none" strike="noStrike" kern="1200" cap="none" spc="0" normalizeH="0" baseline="0" noProof="0" dirty="0">
                <a:ln>
                  <a:noFill/>
                </a:ln>
                <a:solidFill>
                  <a:schemeClr val="bg1"/>
                </a:solidFill>
                <a:effectLst/>
                <a:uLnTx/>
                <a:uFillTx/>
                <a:ea typeface="+mn-ea"/>
                <a:cs typeface="+mn-cs"/>
              </a:rPr>
              <a:t> (i.e. </a:t>
            </a:r>
            <a:r>
              <a:rPr kumimoji="0" lang="pl-PL" sz="2800" b="0" i="0" u="none" strike="noStrike" kern="1200" cap="none" spc="0" normalizeH="0" baseline="0" noProof="0" dirty="0" err="1">
                <a:ln>
                  <a:noFill/>
                </a:ln>
                <a:solidFill>
                  <a:schemeClr val="bg1"/>
                </a:solidFill>
                <a:effectLst/>
                <a:uLnTx/>
                <a:uFillTx/>
                <a:ea typeface="+mn-ea"/>
                <a:cs typeface="+mn-cs"/>
              </a:rPr>
              <a:t>discount</a:t>
            </a:r>
            <a:r>
              <a:rPr kumimoji="0" lang="pl-PL" sz="2800" b="0" i="0" u="none" strike="noStrike" kern="1200" cap="none" spc="0" normalizeH="0" baseline="0" noProof="0" dirty="0">
                <a:ln>
                  <a:noFill/>
                </a:ln>
                <a:solidFill>
                  <a:schemeClr val="bg1"/>
                </a:solidFill>
                <a:effectLst/>
                <a:uLnTx/>
                <a:uFillTx/>
                <a:ea typeface="+mn-ea"/>
                <a:cs typeface="+mn-cs"/>
              </a:rPr>
              <a:t>)</a:t>
            </a:r>
          </a:p>
        </p:txBody>
      </p:sp>
      <p:pic>
        <p:nvPicPr>
          <p:cNvPr id="10" name="Obraz 9">
            <a:extLst>
              <a:ext uri="{FF2B5EF4-FFF2-40B4-BE49-F238E27FC236}">
                <a16:creationId xmlns:a16="http://schemas.microsoft.com/office/drawing/2014/main" id="{E6A561D2-8854-DA3B-B8C8-BB5B9E5FDC7C}"/>
              </a:ext>
            </a:extLst>
          </p:cNvPr>
          <p:cNvPicPr>
            <a:picLocks noChangeAspect="1"/>
          </p:cNvPicPr>
          <p:nvPr/>
        </p:nvPicPr>
        <p:blipFill>
          <a:blip r:embed="rId2"/>
          <a:stretch>
            <a:fillRect/>
          </a:stretch>
        </p:blipFill>
        <p:spPr>
          <a:xfrm>
            <a:off x="820660" y="3478463"/>
            <a:ext cx="542874" cy="542874"/>
          </a:xfrm>
          <a:prstGeom prst="rect">
            <a:avLst/>
          </a:prstGeom>
        </p:spPr>
      </p:pic>
      <p:pic>
        <p:nvPicPr>
          <p:cNvPr id="13" name="Obraz 12" descr="Obraz zawierający ubrania, osoba, człowiek, w pomieszczeniu&#10;&#10;Opis wygenerowany automatycznie">
            <a:extLst>
              <a:ext uri="{FF2B5EF4-FFF2-40B4-BE49-F238E27FC236}">
                <a16:creationId xmlns:a16="http://schemas.microsoft.com/office/drawing/2014/main" id="{7C588415-39D2-6B09-EF96-371D3BE7D9D0}"/>
              </a:ext>
            </a:extLst>
          </p:cNvPr>
          <p:cNvPicPr>
            <a:picLocks noChangeAspect="1"/>
          </p:cNvPicPr>
          <p:nvPr/>
        </p:nvPicPr>
        <p:blipFill>
          <a:blip r:embed="rId3"/>
          <a:srcRect t="18946" b="23969"/>
          <a:stretch/>
        </p:blipFill>
        <p:spPr>
          <a:xfrm>
            <a:off x="6095997" y="-527"/>
            <a:ext cx="6096002" cy="2232058"/>
          </a:xfrm>
          <a:prstGeom prst="rect">
            <a:avLst/>
          </a:prstGeom>
        </p:spPr>
      </p:pic>
    </p:spTree>
    <p:extLst>
      <p:ext uri="{BB962C8B-B14F-4D97-AF65-F5344CB8AC3E}">
        <p14:creationId xmlns:p14="http://schemas.microsoft.com/office/powerpoint/2010/main" val="2912298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FCB91-AA8E-C906-9061-7C590FBB3A26}"/>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2D925067-A48D-E3C0-0B01-037AAACE4C8B}"/>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200" dirty="0">
                <a:ea typeface="Calibri"/>
                <a:cs typeface="Calibri"/>
                <a:sym typeface="Calibri"/>
              </a:rPr>
              <a:t>Wpływ marketingu</a:t>
            </a:r>
          </a:p>
          <a:p>
            <a:pPr algn="l">
              <a:spcBef>
                <a:spcPts val="0"/>
              </a:spcBef>
              <a:buClr>
                <a:srgbClr val="000000"/>
              </a:buClr>
              <a:buSzPct val="100000"/>
            </a:pPr>
            <a:r>
              <a:rPr lang="pl-PL" sz="4200" dirty="0">
                <a:ea typeface="Calibri"/>
                <a:cs typeface="Calibri"/>
                <a:sym typeface="Calibri"/>
              </a:rPr>
              <a:t>na rozwój biznesu</a:t>
            </a:r>
          </a:p>
        </p:txBody>
      </p:sp>
      <p:sp>
        <p:nvSpPr>
          <p:cNvPr id="6" name="Prostokąt 5">
            <a:extLst>
              <a:ext uri="{FF2B5EF4-FFF2-40B4-BE49-F238E27FC236}">
                <a16:creationId xmlns:a16="http://schemas.microsoft.com/office/drawing/2014/main" id="{4CDAEE13-774E-2615-EDC7-F6F2767429CA}"/>
              </a:ext>
            </a:extLst>
          </p:cNvPr>
          <p:cNvSpPr/>
          <p:nvPr/>
        </p:nvSpPr>
        <p:spPr>
          <a:xfrm>
            <a:off x="521832" y="3277017"/>
            <a:ext cx="3004032" cy="1737591"/>
          </a:xfrm>
          <a:prstGeom prst="rect">
            <a:avLst/>
          </a:prstGeom>
          <a:solidFill>
            <a:schemeClr val="bg1"/>
          </a:solid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6">
            <a:extLst>
              <a:ext uri="{FF2B5EF4-FFF2-40B4-BE49-F238E27FC236}">
                <a16:creationId xmlns:a16="http://schemas.microsoft.com/office/drawing/2014/main" id="{D71D1A43-C050-3184-BAB1-78D3EA33096F}"/>
              </a:ext>
            </a:extLst>
          </p:cNvPr>
          <p:cNvSpPr/>
          <p:nvPr/>
        </p:nvSpPr>
        <p:spPr>
          <a:xfrm>
            <a:off x="515937" y="3277018"/>
            <a:ext cx="3010997" cy="880154"/>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Google Shape;85;p1">
            <a:extLst>
              <a:ext uri="{FF2B5EF4-FFF2-40B4-BE49-F238E27FC236}">
                <a16:creationId xmlns:a16="http://schemas.microsoft.com/office/drawing/2014/main" id="{B46087E1-0024-88C5-2F0A-5912BE44A4A3}"/>
              </a:ext>
            </a:extLst>
          </p:cNvPr>
          <p:cNvSpPr txBox="1">
            <a:spLocks/>
          </p:cNvSpPr>
          <p:nvPr/>
        </p:nvSpPr>
        <p:spPr>
          <a:xfrm>
            <a:off x="1588711" y="3735135"/>
            <a:ext cx="2613307" cy="416382"/>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2000" dirty="0">
                <a:solidFill>
                  <a:schemeClr val="bg1"/>
                </a:solidFill>
              </a:rPr>
              <a:t>Value</a:t>
            </a:r>
          </a:p>
          <a:p>
            <a:pPr marL="0" indent="0">
              <a:spcBef>
                <a:spcPts val="0"/>
              </a:spcBef>
              <a:buClr>
                <a:schemeClr val="dk1"/>
              </a:buClr>
              <a:buSzPts val="2400"/>
              <a:buFont typeface="Arial" panose="020B0604020202020204" pitchFamily="34" charset="0"/>
              <a:buNone/>
            </a:pPr>
            <a:r>
              <a:rPr lang="pl-PL" sz="2000" dirty="0" err="1">
                <a:solidFill>
                  <a:schemeClr val="bg1"/>
                </a:solidFill>
              </a:rPr>
              <a:t>generation</a:t>
            </a:r>
            <a:r>
              <a:rPr lang="pl-PL" sz="2000" dirty="0">
                <a:solidFill>
                  <a:schemeClr val="bg1"/>
                </a:solidFill>
              </a:rPr>
              <a:t> for </a:t>
            </a:r>
            <a:r>
              <a:rPr lang="pl-PL" sz="2000" dirty="0" err="1">
                <a:solidFill>
                  <a:schemeClr val="bg1"/>
                </a:solidFill>
              </a:rPr>
              <a:t>reinvestment</a:t>
            </a:r>
            <a:endParaRPr lang="pl-PL" sz="2000" dirty="0">
              <a:solidFill>
                <a:schemeClr val="bg1"/>
              </a:solidFill>
              <a:latin typeface="+mj-lt"/>
            </a:endParaRPr>
          </a:p>
        </p:txBody>
      </p:sp>
      <p:sp>
        <p:nvSpPr>
          <p:cNvPr id="9" name="Google Shape;85;p1">
            <a:extLst>
              <a:ext uri="{FF2B5EF4-FFF2-40B4-BE49-F238E27FC236}">
                <a16:creationId xmlns:a16="http://schemas.microsoft.com/office/drawing/2014/main" id="{A4C436B3-CA55-B367-CC65-67DE1B1ED5BF}"/>
              </a:ext>
            </a:extLst>
          </p:cNvPr>
          <p:cNvSpPr txBox="1">
            <a:spLocks/>
          </p:cNvSpPr>
          <p:nvPr/>
        </p:nvSpPr>
        <p:spPr>
          <a:xfrm>
            <a:off x="685782" y="4117833"/>
            <a:ext cx="2671306" cy="594420"/>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2000" dirty="0" err="1"/>
              <a:t>Margin</a:t>
            </a:r>
            <a:r>
              <a:rPr lang="pl-PL" sz="2000" dirty="0"/>
              <a:t> ROI Profit</a:t>
            </a:r>
            <a:endParaRPr lang="pl-PL" sz="2000" dirty="0">
              <a:latin typeface="+mj-lt"/>
            </a:endParaRPr>
          </a:p>
        </p:txBody>
      </p:sp>
      <p:sp>
        <p:nvSpPr>
          <p:cNvPr id="16" name="pole tekstowe 15">
            <a:extLst>
              <a:ext uri="{FF2B5EF4-FFF2-40B4-BE49-F238E27FC236}">
                <a16:creationId xmlns:a16="http://schemas.microsoft.com/office/drawing/2014/main" id="{429BC97E-D8F5-21BD-2241-48091608CEA4}"/>
              </a:ext>
            </a:extLst>
          </p:cNvPr>
          <p:cNvSpPr txBox="1"/>
          <p:nvPr/>
        </p:nvSpPr>
        <p:spPr>
          <a:xfrm>
            <a:off x="426096" y="5234732"/>
            <a:ext cx="412184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1200" cap="none" spc="0" normalizeH="0" baseline="0" noProof="0" dirty="0">
                <a:ln>
                  <a:noFill/>
                </a:ln>
                <a:solidFill>
                  <a:srgbClr val="FF003C"/>
                </a:solidFill>
                <a:effectLst/>
                <a:uLnTx/>
                <a:uFillTx/>
                <a:ea typeface="+mn-ea"/>
                <a:cs typeface="+mn-cs"/>
              </a:rPr>
              <a:t>Do we </a:t>
            </a:r>
            <a:r>
              <a:rPr kumimoji="0" lang="pl-PL" sz="1800" b="1" i="0" u="none" strike="noStrike" kern="1200" cap="none" spc="0" normalizeH="0" baseline="0" noProof="0" dirty="0" err="1">
                <a:ln>
                  <a:noFill/>
                </a:ln>
                <a:solidFill>
                  <a:srgbClr val="FF003C"/>
                </a:solidFill>
                <a:effectLst/>
                <a:uLnTx/>
                <a:uFillTx/>
                <a:ea typeface="+mn-ea"/>
                <a:cs typeface="+mn-cs"/>
              </a:rPr>
              <a:t>earn</a:t>
            </a:r>
            <a:r>
              <a:rPr kumimoji="0" lang="pl-PL" sz="1800" b="1" i="0" u="none" strike="noStrike" kern="1200" cap="none" spc="0" normalizeH="0" baseline="0" noProof="0" dirty="0">
                <a:ln>
                  <a:noFill/>
                </a:ln>
                <a:solidFill>
                  <a:srgbClr val="FF003C"/>
                </a:solidFill>
                <a:effectLst/>
                <a:uLnTx/>
                <a:uFillTx/>
                <a:ea typeface="+mn-ea"/>
                <a:cs typeface="+mn-cs"/>
              </a:rPr>
              <a:t> </a:t>
            </a:r>
            <a:r>
              <a:rPr kumimoji="0" lang="pl-PL" sz="1800" b="1" i="0" u="none" strike="noStrike" kern="1200" cap="none" spc="0" normalizeH="0" baseline="0" noProof="0" dirty="0">
                <a:ln>
                  <a:noFill/>
                </a:ln>
                <a:solidFill>
                  <a:prstClr val="black"/>
                </a:solidFill>
                <a:effectLst/>
                <a:uLnTx/>
                <a:uFillTx/>
                <a:ea typeface="+mn-ea"/>
                <a:cs typeface="+mn-cs"/>
              </a:rPr>
              <a:t>on </a:t>
            </a:r>
            <a:r>
              <a:rPr kumimoji="0" lang="pl-PL" sz="1800" b="1" i="0" u="none" strike="noStrike" kern="1200" cap="none" spc="0" normalizeH="0" baseline="0" noProof="0" dirty="0" err="1">
                <a:ln>
                  <a:noFill/>
                </a:ln>
                <a:solidFill>
                  <a:prstClr val="black"/>
                </a:solidFill>
                <a:effectLst/>
                <a:uLnTx/>
                <a:uFillTx/>
                <a:ea typeface="+mn-ea"/>
                <a:cs typeface="+mn-cs"/>
              </a:rPr>
              <a:t>this</a:t>
            </a:r>
            <a:r>
              <a:rPr kumimoji="0" lang="pl-PL" sz="1800" b="1" i="0" u="none" strike="noStrike" kern="1200" cap="none" spc="0" normalizeH="0" baseline="0" noProof="0" dirty="0">
                <a:ln>
                  <a:noFill/>
                </a:ln>
                <a:solidFill>
                  <a:prstClr val="black"/>
                </a:solidFill>
                <a:effectLst/>
                <a:uLnTx/>
                <a:uFillTx/>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1200" cap="none" spc="0" normalizeH="0" baseline="0" noProof="0" dirty="0" err="1">
                <a:ln>
                  <a:noFill/>
                </a:ln>
                <a:solidFill>
                  <a:prstClr val="black"/>
                </a:solidFill>
                <a:effectLst/>
                <a:uLnTx/>
                <a:uFillTx/>
                <a:ea typeface="+mn-ea"/>
                <a:cs typeface="+mn-cs"/>
              </a:rPr>
              <a:t>Will</a:t>
            </a:r>
            <a:r>
              <a:rPr kumimoji="0" lang="pl-PL" sz="1800" b="1" i="0" u="none" strike="noStrike" kern="1200" cap="none" spc="0" normalizeH="0" baseline="0" noProof="0" dirty="0">
                <a:ln>
                  <a:noFill/>
                </a:ln>
                <a:solidFill>
                  <a:prstClr val="black"/>
                </a:solidFill>
                <a:effectLst/>
                <a:uLnTx/>
                <a:uFillTx/>
                <a:ea typeface="+mn-ea"/>
                <a:cs typeface="+mn-cs"/>
              </a:rPr>
              <a:t> we </a:t>
            </a:r>
            <a:r>
              <a:rPr kumimoji="0" lang="pl-PL" sz="1800" b="1" i="0" u="none" strike="noStrike" kern="1200" cap="none" spc="0" normalizeH="0" baseline="0" noProof="0" dirty="0" err="1">
                <a:ln>
                  <a:noFill/>
                </a:ln>
                <a:solidFill>
                  <a:prstClr val="black"/>
                </a:solidFill>
                <a:effectLst/>
                <a:uLnTx/>
                <a:uFillTx/>
                <a:ea typeface="+mn-ea"/>
                <a:cs typeface="+mn-cs"/>
              </a:rPr>
              <a:t>have</a:t>
            </a:r>
            <a:r>
              <a:rPr kumimoji="0" lang="pl-PL" sz="1800" b="1" i="0" u="none" strike="noStrike" kern="1200" cap="none" spc="0" normalizeH="0" baseline="0" noProof="0" dirty="0">
                <a:ln>
                  <a:noFill/>
                </a:ln>
                <a:solidFill>
                  <a:prstClr val="black"/>
                </a:solidFill>
                <a:effectLst/>
                <a:uLnTx/>
                <a:uFillTx/>
                <a:ea typeface="+mn-ea"/>
                <a:cs typeface="+mn-cs"/>
              </a:rPr>
              <a:t> </a:t>
            </a:r>
            <a:r>
              <a:rPr kumimoji="0" lang="pl-PL" sz="1800" b="1" i="0" u="none" strike="noStrike" kern="1200" cap="none" spc="0" normalizeH="0" baseline="0" noProof="0" dirty="0" err="1">
                <a:ln>
                  <a:noFill/>
                </a:ln>
                <a:solidFill>
                  <a:prstClr val="black"/>
                </a:solidFill>
                <a:effectLst/>
                <a:uLnTx/>
                <a:uFillTx/>
                <a:ea typeface="+mn-ea"/>
                <a:cs typeface="+mn-cs"/>
              </a:rPr>
              <a:t>budget</a:t>
            </a:r>
            <a:r>
              <a:rPr kumimoji="0" lang="pl-PL" sz="1800" b="1" i="0" u="none" strike="noStrike" kern="1200" cap="none" spc="0" normalizeH="0" baseline="0" noProof="0" dirty="0">
                <a:ln>
                  <a:noFill/>
                </a:ln>
                <a:solidFill>
                  <a:prstClr val="black"/>
                </a:solidFill>
                <a:effectLst/>
                <a:uLnTx/>
                <a:uFillTx/>
                <a:ea typeface="+mn-ea"/>
                <a:cs typeface="+mn-cs"/>
              </a:rPr>
              <a:t> </a:t>
            </a:r>
            <a:r>
              <a:rPr kumimoji="0" lang="pl-PL" sz="1800" b="1" i="0" u="none" strike="noStrike" kern="1200" cap="none" spc="0" normalizeH="0" baseline="0" noProof="0" dirty="0">
                <a:ln>
                  <a:noFill/>
                </a:ln>
                <a:solidFill>
                  <a:srgbClr val="FF003C"/>
                </a:solidFill>
                <a:effectLst/>
                <a:uLnTx/>
                <a:uFillTx/>
                <a:ea typeface="+mn-ea"/>
                <a:cs typeface="+mn-cs"/>
              </a:rPr>
              <a:t>for </a:t>
            </a:r>
            <a:r>
              <a:rPr kumimoji="0" lang="pl-PL" sz="1800" b="1" i="0" u="none" strike="noStrike" kern="1200" cap="none" spc="0" normalizeH="0" baseline="0" noProof="0" dirty="0" err="1">
                <a:ln>
                  <a:noFill/>
                </a:ln>
                <a:solidFill>
                  <a:srgbClr val="FF003C"/>
                </a:solidFill>
                <a:effectLst/>
                <a:uLnTx/>
                <a:uFillTx/>
                <a:ea typeface="+mn-ea"/>
                <a:cs typeface="+mn-cs"/>
              </a:rPr>
              <a:t>advertising</a:t>
            </a:r>
            <a:r>
              <a:rPr kumimoji="0" lang="pl-PL" sz="1800" b="1" i="0" u="none" strike="noStrike" kern="1200" cap="none" spc="0" normalizeH="0" baseline="0" noProof="0" dirty="0">
                <a:ln>
                  <a:noFill/>
                </a:ln>
                <a:solidFill>
                  <a:srgbClr val="FF003C"/>
                </a:solidFill>
                <a:effectLst/>
                <a:uLnTx/>
                <a:uFillTx/>
                <a:ea typeface="+mn-ea"/>
                <a:cs typeface="+mn-cs"/>
              </a:rPr>
              <a:t> </a:t>
            </a:r>
            <a:r>
              <a:rPr kumimoji="0" lang="pl-PL" sz="1800" b="1" i="0" u="none" strike="noStrike" kern="1200" cap="none" spc="0" normalizeH="0" baseline="0" noProof="0" dirty="0">
                <a:ln>
                  <a:noFill/>
                </a:ln>
                <a:solidFill>
                  <a:prstClr val="black"/>
                </a:solidFill>
                <a:effectLst/>
                <a:uLnTx/>
                <a:uFillTx/>
                <a:ea typeface="+mn-ea"/>
                <a:cs typeface="+mn-cs"/>
              </a:rPr>
              <a:t>and </a:t>
            </a:r>
            <a:r>
              <a:rPr kumimoji="0" lang="pl-PL" sz="1800" b="1" i="0" u="none" strike="noStrike" kern="1200" cap="none" spc="0" normalizeH="0" baseline="0" noProof="0" dirty="0">
                <a:ln>
                  <a:noFill/>
                </a:ln>
                <a:solidFill>
                  <a:srgbClr val="FF003C"/>
                </a:solidFill>
                <a:effectLst/>
                <a:uLnTx/>
                <a:uFillTx/>
                <a:ea typeface="+mn-ea"/>
                <a:cs typeface="+mn-cs"/>
              </a:rPr>
              <a:t>trade investment?</a:t>
            </a:r>
          </a:p>
          <a:p>
            <a:pPr marL="0" marR="0" lvl="0" indent="0" algn="l" defTabSz="914400" rtl="0" eaLnBrk="1" fontAlgn="auto" latinLnBrk="0" hangingPunct="1">
              <a:spcBef>
                <a:spcPts val="0"/>
              </a:spcBef>
              <a:spcAft>
                <a:spcPts val="600"/>
              </a:spcAft>
              <a:buClrTx/>
              <a:buSzTx/>
              <a:buFontTx/>
              <a:buNone/>
              <a:tabLst/>
              <a:defRPr/>
            </a:pPr>
            <a:endParaRPr kumimoji="0" lang="pl-PL" b="1" i="0" u="none" strike="noStrike" kern="1200" cap="none" spc="0" normalizeH="0" baseline="0" noProof="0" dirty="0">
              <a:ln>
                <a:noFill/>
              </a:ln>
              <a:solidFill>
                <a:prstClr val="black"/>
              </a:solidFill>
              <a:effectLst/>
              <a:uLnTx/>
              <a:uFillTx/>
              <a:ea typeface="+mn-ea"/>
              <a:cs typeface="+mn-cs"/>
            </a:endParaRPr>
          </a:p>
        </p:txBody>
      </p:sp>
      <p:sp>
        <p:nvSpPr>
          <p:cNvPr id="2" name="Google Shape;138;p6">
            <a:extLst>
              <a:ext uri="{FF2B5EF4-FFF2-40B4-BE49-F238E27FC236}">
                <a16:creationId xmlns:a16="http://schemas.microsoft.com/office/drawing/2014/main" id="{793A0520-D823-A004-9307-A4F5CB5E7009}"/>
              </a:ext>
            </a:extLst>
          </p:cNvPr>
          <p:cNvSpPr txBox="1">
            <a:spLocks/>
          </p:cNvSpPr>
          <p:nvPr/>
        </p:nvSpPr>
        <p:spPr>
          <a:xfrm>
            <a:off x="526163" y="1542690"/>
            <a:ext cx="5165972" cy="90913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2800" dirty="0">
                <a:ea typeface="Calibri"/>
                <a:cs typeface="Calibri"/>
                <a:sym typeface="Calibri"/>
              </a:rPr>
              <a:t>– założenia </a:t>
            </a:r>
            <a:r>
              <a:rPr lang="pl-PL" sz="2800" dirty="0" err="1">
                <a:ea typeface="Calibri"/>
                <a:cs typeface="Calibri"/>
                <a:sym typeface="Calibri"/>
              </a:rPr>
              <a:t>Evidence</a:t>
            </a:r>
            <a:r>
              <a:rPr lang="pl-PL" sz="2800" dirty="0">
                <a:ea typeface="Calibri"/>
                <a:cs typeface="Calibri"/>
                <a:sym typeface="Calibri"/>
              </a:rPr>
              <a:t> </a:t>
            </a:r>
            <a:r>
              <a:rPr lang="pl-PL" sz="2800" dirty="0" err="1">
                <a:ea typeface="Calibri"/>
                <a:cs typeface="Calibri"/>
                <a:sym typeface="Calibri"/>
              </a:rPr>
              <a:t>Based</a:t>
            </a:r>
            <a:r>
              <a:rPr lang="pl-PL" sz="2800" dirty="0">
                <a:ea typeface="Calibri"/>
                <a:cs typeface="Calibri"/>
                <a:sym typeface="Calibri"/>
              </a:rPr>
              <a:t> Marketing inspiracją dla podziału wskaźników w ramach Modelu</a:t>
            </a:r>
          </a:p>
        </p:txBody>
      </p:sp>
      <p:sp>
        <p:nvSpPr>
          <p:cNvPr id="3" name="Prostokąt 2">
            <a:extLst>
              <a:ext uri="{FF2B5EF4-FFF2-40B4-BE49-F238E27FC236}">
                <a16:creationId xmlns:a16="http://schemas.microsoft.com/office/drawing/2014/main" id="{2CBDDDA6-B722-291C-8DA2-29A253DCC7C3}"/>
              </a:ext>
            </a:extLst>
          </p:cNvPr>
          <p:cNvSpPr/>
          <p:nvPr/>
        </p:nvSpPr>
        <p:spPr>
          <a:xfrm>
            <a:off x="6096000" y="0"/>
            <a:ext cx="6096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ole tekstowe 13">
            <a:extLst>
              <a:ext uri="{FF2B5EF4-FFF2-40B4-BE49-F238E27FC236}">
                <a16:creationId xmlns:a16="http://schemas.microsoft.com/office/drawing/2014/main" id="{019CFACB-253B-B380-A532-073100D1A571}"/>
              </a:ext>
            </a:extLst>
          </p:cNvPr>
          <p:cNvSpPr txBox="1"/>
          <p:nvPr/>
        </p:nvSpPr>
        <p:spPr>
          <a:xfrm>
            <a:off x="6586089" y="2858970"/>
            <a:ext cx="5544403"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4000" b="1" i="0" u="none" strike="noStrike" kern="1200" cap="none" spc="0" normalizeH="0" baseline="0" noProof="0" dirty="0">
                <a:ln>
                  <a:noFill/>
                </a:ln>
                <a:solidFill>
                  <a:schemeClr val="bg1"/>
                </a:solidFill>
                <a:effectLst/>
                <a:uLnTx/>
                <a:uFillTx/>
                <a:ea typeface="+mn-ea"/>
                <a:cs typeface="+mn-cs"/>
              </a:rPr>
              <a:t>TOP </a:t>
            </a:r>
            <a:r>
              <a:rPr kumimoji="0" lang="pl-PL" sz="4000" b="1" i="0" u="none" strike="noStrike" kern="1200" cap="none" spc="0" normalizeH="0" baseline="0" noProof="0" dirty="0" err="1">
                <a:ln>
                  <a:noFill/>
                </a:ln>
                <a:solidFill>
                  <a:schemeClr val="bg1"/>
                </a:solidFill>
                <a:effectLst/>
                <a:uLnTx/>
                <a:uFillTx/>
                <a:ea typeface="+mn-ea"/>
                <a:cs typeface="+mn-cs"/>
              </a:rPr>
              <a:t>KPI’s</a:t>
            </a:r>
            <a:r>
              <a:rPr kumimoji="0" lang="pl-PL" sz="4000" b="1" i="0" u="none" strike="noStrike" kern="1200" cap="none" spc="0" normalizeH="0" baseline="0" noProof="0" dirty="0">
                <a:ln>
                  <a:noFill/>
                </a:ln>
                <a:solidFill>
                  <a:schemeClr val="bg1"/>
                </a:solidFill>
                <a:effectLst/>
                <a:uLnTx/>
                <a:uFillTx/>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2800" b="0" i="0" u="none" strike="noStrike" kern="1200" cap="none" spc="0" normalizeH="0" baseline="0" noProof="0" dirty="0" err="1">
                <a:ln>
                  <a:noFill/>
                </a:ln>
                <a:solidFill>
                  <a:schemeClr val="bg1"/>
                </a:solidFill>
                <a:effectLst/>
                <a:uLnTx/>
                <a:uFillTx/>
                <a:ea typeface="+mn-ea"/>
                <a:cs typeface="+mn-cs"/>
              </a:rPr>
              <a:t>margin</a:t>
            </a:r>
            <a:r>
              <a:rPr kumimoji="0" lang="pl-PL" sz="2800" b="0" i="0" u="none" strike="noStrike" kern="1200" cap="none" spc="0" normalizeH="0" baseline="0" noProof="0" dirty="0">
                <a:ln>
                  <a:noFill/>
                </a:ln>
                <a:solidFill>
                  <a:schemeClr val="bg1"/>
                </a:solidFill>
                <a:effectLst/>
                <a:uLnTx/>
                <a:uFillTx/>
                <a:ea typeface="+mn-ea"/>
                <a:cs typeface="+mn-cs"/>
              </a:rPr>
              <a:t>, </a:t>
            </a:r>
            <a:r>
              <a:rPr kumimoji="0" lang="pl-PL" sz="2800" b="0" i="0" u="none" strike="noStrike" kern="1200" cap="none" spc="0" normalizeH="0" baseline="0" noProof="0" dirty="0" err="1">
                <a:ln>
                  <a:noFill/>
                </a:ln>
                <a:solidFill>
                  <a:schemeClr val="bg1"/>
                </a:solidFill>
                <a:effectLst/>
                <a:uLnTx/>
                <a:uFillTx/>
                <a:ea typeface="+mn-ea"/>
                <a:cs typeface="+mn-cs"/>
              </a:rPr>
              <a:t>operating</a:t>
            </a:r>
            <a:r>
              <a:rPr kumimoji="0" lang="pl-PL" sz="2800" b="0" i="0" u="none" strike="noStrike" kern="1200" cap="none" spc="0" normalizeH="0" baseline="0" noProof="0" dirty="0">
                <a:ln>
                  <a:noFill/>
                </a:ln>
                <a:solidFill>
                  <a:schemeClr val="bg1"/>
                </a:solidFill>
                <a:effectLst/>
                <a:uLnTx/>
                <a:uFillTx/>
                <a:ea typeface="+mn-ea"/>
                <a:cs typeface="+mn-cs"/>
              </a:rPr>
              <a:t> profit, ROI</a:t>
            </a:r>
          </a:p>
        </p:txBody>
      </p:sp>
      <p:pic>
        <p:nvPicPr>
          <p:cNvPr id="11" name="Obraz 10">
            <a:extLst>
              <a:ext uri="{FF2B5EF4-FFF2-40B4-BE49-F238E27FC236}">
                <a16:creationId xmlns:a16="http://schemas.microsoft.com/office/drawing/2014/main" id="{D330E7B0-212E-81AB-0C7F-18BADA017AFF}"/>
              </a:ext>
            </a:extLst>
          </p:cNvPr>
          <p:cNvPicPr>
            <a:picLocks noChangeAspect="1"/>
          </p:cNvPicPr>
          <p:nvPr/>
        </p:nvPicPr>
        <p:blipFill>
          <a:blip r:embed="rId2"/>
          <a:stretch>
            <a:fillRect/>
          </a:stretch>
        </p:blipFill>
        <p:spPr>
          <a:xfrm>
            <a:off x="865701" y="3462421"/>
            <a:ext cx="521077" cy="521077"/>
          </a:xfrm>
          <a:prstGeom prst="rect">
            <a:avLst/>
          </a:prstGeom>
        </p:spPr>
      </p:pic>
      <p:pic>
        <p:nvPicPr>
          <p:cNvPr id="12" name="Obraz 11" descr="Obraz zawierający zrzut ekranu, czarne, wzór, monochromatyzm&#10;&#10;Opis wygenerowany automatycznie">
            <a:extLst>
              <a:ext uri="{FF2B5EF4-FFF2-40B4-BE49-F238E27FC236}">
                <a16:creationId xmlns:a16="http://schemas.microsoft.com/office/drawing/2014/main" id="{D3C4CB59-F85D-DFBB-D86C-E2897C2C939E}"/>
              </a:ext>
            </a:extLst>
          </p:cNvPr>
          <p:cNvPicPr>
            <a:picLocks noChangeAspect="1"/>
          </p:cNvPicPr>
          <p:nvPr/>
        </p:nvPicPr>
        <p:blipFill>
          <a:blip r:embed="rId3"/>
          <a:srcRect l="25369" r="24631"/>
          <a:stretch/>
        </p:blipFill>
        <p:spPr>
          <a:xfrm flipH="1">
            <a:off x="6095997" y="3883072"/>
            <a:ext cx="6096001" cy="3089599"/>
          </a:xfrm>
          <a:prstGeom prst="rect">
            <a:avLst/>
          </a:prstGeom>
        </p:spPr>
      </p:pic>
      <p:pic>
        <p:nvPicPr>
          <p:cNvPr id="17" name="Obraz 16" descr="Obraz zawierający w pomieszczeniu, osoba, aparat&#10;&#10;Opis wygenerowany automatycznie">
            <a:extLst>
              <a:ext uri="{FF2B5EF4-FFF2-40B4-BE49-F238E27FC236}">
                <a16:creationId xmlns:a16="http://schemas.microsoft.com/office/drawing/2014/main" id="{8942130B-D523-F5A7-ACEE-D652184E1ABB}"/>
              </a:ext>
            </a:extLst>
          </p:cNvPr>
          <p:cNvPicPr>
            <a:picLocks noChangeAspect="1"/>
          </p:cNvPicPr>
          <p:nvPr/>
        </p:nvPicPr>
        <p:blipFill>
          <a:blip r:embed="rId4"/>
          <a:srcRect l="-18" t="13246" r="18" b="21679"/>
          <a:stretch/>
        </p:blipFill>
        <p:spPr>
          <a:xfrm>
            <a:off x="6094930" y="1"/>
            <a:ext cx="6097068" cy="2231530"/>
          </a:xfrm>
          <a:prstGeom prst="rect">
            <a:avLst/>
          </a:prstGeom>
        </p:spPr>
      </p:pic>
    </p:spTree>
    <p:extLst>
      <p:ext uri="{BB962C8B-B14F-4D97-AF65-F5344CB8AC3E}">
        <p14:creationId xmlns:p14="http://schemas.microsoft.com/office/powerpoint/2010/main" val="1952372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38;p6">
            <a:extLst>
              <a:ext uri="{FF2B5EF4-FFF2-40B4-BE49-F238E27FC236}">
                <a16:creationId xmlns:a16="http://schemas.microsoft.com/office/drawing/2014/main" id="{7E5EA5CF-61A8-0782-B979-277F4F0FEE55}"/>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Kluczowe w modelu:</a:t>
            </a:r>
          </a:p>
        </p:txBody>
      </p:sp>
      <p:sp>
        <p:nvSpPr>
          <p:cNvPr id="5" name="Google Shape;138;p6">
            <a:extLst>
              <a:ext uri="{FF2B5EF4-FFF2-40B4-BE49-F238E27FC236}">
                <a16:creationId xmlns:a16="http://schemas.microsoft.com/office/drawing/2014/main" id="{DC3B9D2E-B039-0273-9152-E40CB3544565}"/>
              </a:ext>
            </a:extLst>
          </p:cNvPr>
          <p:cNvSpPr txBox="1">
            <a:spLocks/>
          </p:cNvSpPr>
          <p:nvPr/>
        </p:nvSpPr>
        <p:spPr>
          <a:xfrm>
            <a:off x="499151" y="892379"/>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3600" dirty="0">
                <a:ea typeface="Calibri"/>
                <a:cs typeface="Calibri"/>
                <a:sym typeface="Calibri"/>
              </a:rPr>
              <a:t>podział na efektywność vs wydajność działań</a:t>
            </a:r>
          </a:p>
        </p:txBody>
      </p:sp>
      <p:sp>
        <p:nvSpPr>
          <p:cNvPr id="6" name="Prostokąt 5">
            <a:extLst>
              <a:ext uri="{FF2B5EF4-FFF2-40B4-BE49-F238E27FC236}">
                <a16:creationId xmlns:a16="http://schemas.microsoft.com/office/drawing/2014/main" id="{102E7EC0-24DE-DE94-DDBE-F10C6FBC00E0}"/>
              </a:ext>
            </a:extLst>
          </p:cNvPr>
          <p:cNvSpPr/>
          <p:nvPr/>
        </p:nvSpPr>
        <p:spPr>
          <a:xfrm>
            <a:off x="0" y="1820091"/>
            <a:ext cx="12192000" cy="5037909"/>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7" name="Łącznik prosty 6">
            <a:extLst>
              <a:ext uri="{FF2B5EF4-FFF2-40B4-BE49-F238E27FC236}">
                <a16:creationId xmlns:a16="http://schemas.microsoft.com/office/drawing/2014/main" id="{72CC0707-DCF9-89C0-D8E5-3C32EE85C9A6}"/>
              </a:ext>
            </a:extLst>
          </p:cNvPr>
          <p:cNvCxnSpPr>
            <a:cxnSpLocks/>
            <a:endCxn id="6" idx="2"/>
          </p:cNvCxnSpPr>
          <p:nvPr/>
        </p:nvCxnSpPr>
        <p:spPr>
          <a:xfrm>
            <a:off x="6083231" y="1820091"/>
            <a:ext cx="12769" cy="5037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Google Shape;85;p1">
            <a:extLst>
              <a:ext uri="{FF2B5EF4-FFF2-40B4-BE49-F238E27FC236}">
                <a16:creationId xmlns:a16="http://schemas.microsoft.com/office/drawing/2014/main" id="{B92A37EE-C58D-71B7-90BE-908D2A015365}"/>
              </a:ext>
            </a:extLst>
          </p:cNvPr>
          <p:cNvSpPr txBox="1">
            <a:spLocks/>
          </p:cNvSpPr>
          <p:nvPr/>
        </p:nvSpPr>
        <p:spPr>
          <a:xfrm>
            <a:off x="2117088" y="2010779"/>
            <a:ext cx="1803486" cy="416382"/>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2400" b="1" dirty="0">
                <a:solidFill>
                  <a:schemeClr val="bg1"/>
                </a:solidFill>
              </a:rPr>
              <a:t>Efektywność</a:t>
            </a:r>
            <a:endParaRPr lang="pl-PL" sz="2400" b="1" dirty="0">
              <a:solidFill>
                <a:schemeClr val="bg1"/>
              </a:solidFill>
              <a:latin typeface="+mj-lt"/>
            </a:endParaRPr>
          </a:p>
        </p:txBody>
      </p:sp>
      <p:sp>
        <p:nvSpPr>
          <p:cNvPr id="11" name="Google Shape;85;p1">
            <a:extLst>
              <a:ext uri="{FF2B5EF4-FFF2-40B4-BE49-F238E27FC236}">
                <a16:creationId xmlns:a16="http://schemas.microsoft.com/office/drawing/2014/main" id="{940DC4F7-6028-29C7-86F0-432C7F269D88}"/>
              </a:ext>
            </a:extLst>
          </p:cNvPr>
          <p:cNvSpPr txBox="1">
            <a:spLocks/>
          </p:cNvSpPr>
          <p:nvPr/>
        </p:nvSpPr>
        <p:spPr>
          <a:xfrm>
            <a:off x="8235872" y="2014069"/>
            <a:ext cx="1803486" cy="416382"/>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2400" b="1" dirty="0">
                <a:solidFill>
                  <a:schemeClr val="bg1"/>
                </a:solidFill>
              </a:rPr>
              <a:t>Wydajność</a:t>
            </a:r>
            <a:endParaRPr lang="pl-PL" sz="2400" b="1" dirty="0">
              <a:solidFill>
                <a:schemeClr val="bg1"/>
              </a:solidFill>
              <a:latin typeface="+mj-lt"/>
            </a:endParaRPr>
          </a:p>
        </p:txBody>
      </p:sp>
      <p:sp>
        <p:nvSpPr>
          <p:cNvPr id="12" name="Strzałka w prawo 11">
            <a:extLst>
              <a:ext uri="{FF2B5EF4-FFF2-40B4-BE49-F238E27FC236}">
                <a16:creationId xmlns:a16="http://schemas.microsoft.com/office/drawing/2014/main" id="{1DFB864B-2B4A-FAD4-8773-D5C6E682A7C5}"/>
              </a:ext>
            </a:extLst>
          </p:cNvPr>
          <p:cNvSpPr/>
          <p:nvPr/>
        </p:nvSpPr>
        <p:spPr>
          <a:xfrm rot="5400000">
            <a:off x="2896890" y="2541855"/>
            <a:ext cx="243882" cy="418012"/>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Strzałka w prawo 12">
            <a:extLst>
              <a:ext uri="{FF2B5EF4-FFF2-40B4-BE49-F238E27FC236}">
                <a16:creationId xmlns:a16="http://schemas.microsoft.com/office/drawing/2014/main" id="{FA1C2996-F391-3A7D-E8E2-774A3EEC26DA}"/>
              </a:ext>
            </a:extLst>
          </p:cNvPr>
          <p:cNvSpPr/>
          <p:nvPr/>
        </p:nvSpPr>
        <p:spPr>
          <a:xfrm rot="5400000">
            <a:off x="9015674" y="2533501"/>
            <a:ext cx="243882" cy="418012"/>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ole tekstowe 13">
            <a:extLst>
              <a:ext uri="{FF2B5EF4-FFF2-40B4-BE49-F238E27FC236}">
                <a16:creationId xmlns:a16="http://schemas.microsoft.com/office/drawing/2014/main" id="{74EED3F0-4947-A898-B61A-0153C199ECE2}"/>
              </a:ext>
            </a:extLst>
          </p:cNvPr>
          <p:cNvSpPr txBox="1"/>
          <p:nvPr/>
        </p:nvSpPr>
        <p:spPr>
          <a:xfrm>
            <a:off x="1230345" y="2989803"/>
            <a:ext cx="3576972" cy="646331"/>
          </a:xfrm>
          <a:prstGeom prst="rect">
            <a:avLst/>
          </a:prstGeom>
          <a:noFill/>
        </p:spPr>
        <p:txBody>
          <a:bodyPr wrap="square" rtlCol="0">
            <a:spAutoFit/>
          </a:bodyPr>
          <a:lstStyle/>
          <a:p>
            <a:pPr algn="ctr"/>
            <a:r>
              <a:rPr lang="pl-PL" sz="1800" dirty="0">
                <a:solidFill>
                  <a:schemeClr val="bg1"/>
                </a:solidFill>
              </a:rPr>
              <a:t>wskaźniki pokazujące </a:t>
            </a:r>
            <a:r>
              <a:rPr lang="pl-PL" sz="1800" b="1" dirty="0">
                <a:solidFill>
                  <a:schemeClr val="bg1"/>
                </a:solidFill>
              </a:rPr>
              <a:t>EFEKT </a:t>
            </a:r>
            <a:r>
              <a:rPr lang="pl-PL" sz="1800" dirty="0">
                <a:solidFill>
                  <a:schemeClr val="bg1"/>
                </a:solidFill>
              </a:rPr>
              <a:t>podjętych działań</a:t>
            </a:r>
            <a:endParaRPr lang="pl-PL" dirty="0">
              <a:solidFill>
                <a:schemeClr val="bg1"/>
              </a:solidFill>
            </a:endParaRPr>
          </a:p>
        </p:txBody>
      </p:sp>
      <p:sp>
        <p:nvSpPr>
          <p:cNvPr id="16" name="pole tekstowe 15">
            <a:extLst>
              <a:ext uri="{FF2B5EF4-FFF2-40B4-BE49-F238E27FC236}">
                <a16:creationId xmlns:a16="http://schemas.microsoft.com/office/drawing/2014/main" id="{55C0FD85-FB21-C846-837A-91C246E327D3}"/>
              </a:ext>
            </a:extLst>
          </p:cNvPr>
          <p:cNvSpPr txBox="1"/>
          <p:nvPr/>
        </p:nvSpPr>
        <p:spPr>
          <a:xfrm>
            <a:off x="6608945" y="2985453"/>
            <a:ext cx="5057340" cy="646331"/>
          </a:xfrm>
          <a:prstGeom prst="rect">
            <a:avLst/>
          </a:prstGeom>
          <a:noFill/>
        </p:spPr>
        <p:txBody>
          <a:bodyPr wrap="square" rtlCol="0">
            <a:spAutoFit/>
          </a:bodyPr>
          <a:lstStyle/>
          <a:p>
            <a:pPr algn="ctr"/>
            <a:r>
              <a:rPr lang="pl-PL" b="0" dirty="0">
                <a:solidFill>
                  <a:schemeClr val="bg1"/>
                </a:solidFill>
              </a:rPr>
              <a:t>wskaźniki pokazujące jak dobrze </a:t>
            </a:r>
            <a:r>
              <a:rPr lang="pl-PL" b="1" dirty="0">
                <a:solidFill>
                  <a:schemeClr val="bg1"/>
                </a:solidFill>
              </a:rPr>
              <a:t>wykorzystywane są zasoby</a:t>
            </a:r>
            <a:r>
              <a:rPr lang="pl-PL" dirty="0">
                <a:solidFill>
                  <a:schemeClr val="bg1"/>
                </a:solidFill>
              </a:rPr>
              <a:t>, </a:t>
            </a:r>
            <a:r>
              <a:rPr lang="pl-PL" b="0" dirty="0">
                <a:solidFill>
                  <a:schemeClr val="bg1"/>
                </a:solidFill>
              </a:rPr>
              <a:t>żeby osiągnąć efekt</a:t>
            </a:r>
          </a:p>
        </p:txBody>
      </p:sp>
      <p:sp>
        <p:nvSpPr>
          <p:cNvPr id="17" name="pole tekstowe 16">
            <a:extLst>
              <a:ext uri="{FF2B5EF4-FFF2-40B4-BE49-F238E27FC236}">
                <a16:creationId xmlns:a16="http://schemas.microsoft.com/office/drawing/2014/main" id="{822C2D00-02D3-B56D-EAF2-B6DF47D50BBB}"/>
              </a:ext>
            </a:extLst>
          </p:cNvPr>
          <p:cNvSpPr txBox="1"/>
          <p:nvPr/>
        </p:nvSpPr>
        <p:spPr>
          <a:xfrm>
            <a:off x="571723" y="4033382"/>
            <a:ext cx="4894217" cy="738664"/>
          </a:xfrm>
          <a:prstGeom prst="rect">
            <a:avLst/>
          </a:prstGeom>
          <a:noFill/>
        </p:spPr>
        <p:txBody>
          <a:bodyPr wrap="square" rtlCol="0">
            <a:spAutoFit/>
          </a:bodyPr>
          <a:lstStyle/>
          <a:p>
            <a:pPr marL="0" indent="0" algn="ctr">
              <a:buNone/>
            </a:pPr>
            <a:r>
              <a:rPr lang="pl-PL" sz="1400" dirty="0">
                <a:solidFill>
                  <a:schemeClr val="bg1"/>
                </a:solidFill>
              </a:rPr>
              <a:t>Przykłady: wzrosty/spadki w:  świadomości marki, rozważaniu zakupu, chęci zakupu,  udziałach rynkowych, w liczbie klientów etc.</a:t>
            </a:r>
          </a:p>
        </p:txBody>
      </p:sp>
      <p:sp>
        <p:nvSpPr>
          <p:cNvPr id="18" name="pole tekstowe 17">
            <a:extLst>
              <a:ext uri="{FF2B5EF4-FFF2-40B4-BE49-F238E27FC236}">
                <a16:creationId xmlns:a16="http://schemas.microsoft.com/office/drawing/2014/main" id="{99CFEB94-DB04-D20A-5F29-96A4518FCB3B}"/>
              </a:ext>
            </a:extLst>
          </p:cNvPr>
          <p:cNvSpPr txBox="1"/>
          <p:nvPr/>
        </p:nvSpPr>
        <p:spPr>
          <a:xfrm>
            <a:off x="6690507" y="4013696"/>
            <a:ext cx="4894217" cy="738664"/>
          </a:xfrm>
          <a:prstGeom prst="rect">
            <a:avLst/>
          </a:prstGeom>
          <a:noFill/>
        </p:spPr>
        <p:txBody>
          <a:bodyPr wrap="square" rtlCol="0">
            <a:spAutoFit/>
          </a:bodyPr>
          <a:lstStyle/>
          <a:p>
            <a:pPr algn="ctr"/>
            <a:r>
              <a:rPr lang="pl-PL" sz="1400" b="0" dirty="0">
                <a:solidFill>
                  <a:schemeClr val="bg1"/>
                </a:solidFill>
              </a:rPr>
              <a:t>Przykłady: liczba wyświetleń w ramach danego budżetu, liczba </a:t>
            </a:r>
            <a:r>
              <a:rPr lang="pl-PL" sz="1400" b="0" dirty="0" err="1">
                <a:solidFill>
                  <a:schemeClr val="bg1"/>
                </a:solidFill>
              </a:rPr>
              <a:t>odtworzeń</a:t>
            </a:r>
            <a:r>
              <a:rPr lang="pl-PL" sz="1400" b="0" dirty="0">
                <a:solidFill>
                  <a:schemeClr val="bg1"/>
                </a:solidFill>
              </a:rPr>
              <a:t> video w ramach budżetu, koszt per akcja, koszt per kontakt etc.</a:t>
            </a:r>
          </a:p>
        </p:txBody>
      </p:sp>
      <p:sp>
        <p:nvSpPr>
          <p:cNvPr id="19" name="pole tekstowe 18">
            <a:extLst>
              <a:ext uri="{FF2B5EF4-FFF2-40B4-BE49-F238E27FC236}">
                <a16:creationId xmlns:a16="http://schemas.microsoft.com/office/drawing/2014/main" id="{3457EAA9-912E-D80E-6306-07B35B6F3B54}"/>
              </a:ext>
            </a:extLst>
          </p:cNvPr>
          <p:cNvSpPr txBox="1"/>
          <p:nvPr/>
        </p:nvSpPr>
        <p:spPr>
          <a:xfrm>
            <a:off x="571723" y="5216045"/>
            <a:ext cx="4894217" cy="307777"/>
          </a:xfrm>
          <a:prstGeom prst="rect">
            <a:avLst/>
          </a:prstGeom>
          <a:noFill/>
        </p:spPr>
        <p:txBody>
          <a:bodyPr wrap="square" rtlCol="0">
            <a:spAutoFit/>
          </a:bodyPr>
          <a:lstStyle/>
          <a:p>
            <a:pPr marL="0" indent="0" algn="ctr">
              <a:buNone/>
            </a:pPr>
            <a:r>
              <a:rPr lang="pl-PL" sz="1400" dirty="0">
                <a:solidFill>
                  <a:schemeClr val="bg1"/>
                </a:solidFill>
              </a:rPr>
              <a:t>Efektywność- napędza biznes, koncentruje się na rezultatach.</a:t>
            </a:r>
          </a:p>
        </p:txBody>
      </p:sp>
      <p:sp>
        <p:nvSpPr>
          <p:cNvPr id="20" name="pole tekstowe 19">
            <a:extLst>
              <a:ext uri="{FF2B5EF4-FFF2-40B4-BE49-F238E27FC236}">
                <a16:creationId xmlns:a16="http://schemas.microsoft.com/office/drawing/2014/main" id="{AB070CA1-5618-D0C3-635A-F45560F1DC2B}"/>
              </a:ext>
            </a:extLst>
          </p:cNvPr>
          <p:cNvSpPr txBox="1"/>
          <p:nvPr/>
        </p:nvSpPr>
        <p:spPr>
          <a:xfrm>
            <a:off x="6690507" y="5057592"/>
            <a:ext cx="4894217" cy="523220"/>
          </a:xfrm>
          <a:prstGeom prst="rect">
            <a:avLst/>
          </a:prstGeom>
          <a:noFill/>
        </p:spPr>
        <p:txBody>
          <a:bodyPr wrap="square" rtlCol="0">
            <a:spAutoFit/>
          </a:bodyPr>
          <a:lstStyle/>
          <a:p>
            <a:pPr algn="ctr"/>
            <a:r>
              <a:rPr lang="pl-PL" sz="1400" dirty="0">
                <a:solidFill>
                  <a:schemeClr val="bg1"/>
                </a:solidFill>
              </a:rPr>
              <a:t>Wydajność- jak dobrze wykorzystujesz swoje zasoby (najczęściej finansowe, czas)  w podejmowanych działaniach.</a:t>
            </a:r>
          </a:p>
        </p:txBody>
      </p:sp>
      <p:cxnSp>
        <p:nvCxnSpPr>
          <p:cNvPr id="21" name="Łącznik prosty 20">
            <a:extLst>
              <a:ext uri="{FF2B5EF4-FFF2-40B4-BE49-F238E27FC236}">
                <a16:creationId xmlns:a16="http://schemas.microsoft.com/office/drawing/2014/main" id="{F0D5BCF8-C3BC-BD6D-8BA5-E5F7BD92645D}"/>
              </a:ext>
            </a:extLst>
          </p:cNvPr>
          <p:cNvCxnSpPr>
            <a:cxnSpLocks/>
          </p:cNvCxnSpPr>
          <p:nvPr/>
        </p:nvCxnSpPr>
        <p:spPr>
          <a:xfrm flipH="1">
            <a:off x="24515" y="387651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Łącznik prosty 24">
            <a:extLst>
              <a:ext uri="{FF2B5EF4-FFF2-40B4-BE49-F238E27FC236}">
                <a16:creationId xmlns:a16="http://schemas.microsoft.com/office/drawing/2014/main" id="{144BF588-41D4-8B08-6899-8E73328008CE}"/>
              </a:ext>
            </a:extLst>
          </p:cNvPr>
          <p:cNvCxnSpPr>
            <a:cxnSpLocks/>
          </p:cNvCxnSpPr>
          <p:nvPr/>
        </p:nvCxnSpPr>
        <p:spPr>
          <a:xfrm flipH="1">
            <a:off x="-5947" y="4862878"/>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pole tekstowe 25">
            <a:extLst>
              <a:ext uri="{FF2B5EF4-FFF2-40B4-BE49-F238E27FC236}">
                <a16:creationId xmlns:a16="http://schemas.microsoft.com/office/drawing/2014/main" id="{E1343709-D938-F129-3ECF-50CF09DDF4C1}"/>
              </a:ext>
            </a:extLst>
          </p:cNvPr>
          <p:cNvSpPr txBox="1"/>
          <p:nvPr/>
        </p:nvSpPr>
        <p:spPr>
          <a:xfrm>
            <a:off x="571723" y="6020757"/>
            <a:ext cx="4894217" cy="523220"/>
          </a:xfrm>
          <a:prstGeom prst="rect">
            <a:avLst/>
          </a:prstGeom>
          <a:noFill/>
        </p:spPr>
        <p:txBody>
          <a:bodyPr wrap="square" rtlCol="0">
            <a:spAutoFit/>
          </a:bodyPr>
          <a:lstStyle/>
          <a:p>
            <a:pPr marL="0" indent="0" algn="ctr">
              <a:buNone/>
            </a:pPr>
            <a:r>
              <a:rPr lang="pl-PL" sz="1400" dirty="0">
                <a:solidFill>
                  <a:schemeClr val="bg1"/>
                </a:solidFill>
              </a:rPr>
              <a:t>Odpowiada na pytanie:</a:t>
            </a:r>
          </a:p>
          <a:p>
            <a:pPr marL="0" indent="0" algn="ctr">
              <a:buNone/>
            </a:pPr>
            <a:r>
              <a:rPr lang="pl-PL" sz="1400" b="1" dirty="0">
                <a:solidFill>
                  <a:schemeClr val="bg1"/>
                </a:solidFill>
              </a:rPr>
              <a:t>Czy podejmujesz właściwe działania?</a:t>
            </a:r>
          </a:p>
        </p:txBody>
      </p:sp>
      <p:sp>
        <p:nvSpPr>
          <p:cNvPr id="27" name="pole tekstowe 26">
            <a:extLst>
              <a:ext uri="{FF2B5EF4-FFF2-40B4-BE49-F238E27FC236}">
                <a16:creationId xmlns:a16="http://schemas.microsoft.com/office/drawing/2014/main" id="{ABC807B9-57F6-2745-9637-F913CAA1578D}"/>
              </a:ext>
            </a:extLst>
          </p:cNvPr>
          <p:cNvSpPr txBox="1"/>
          <p:nvPr/>
        </p:nvSpPr>
        <p:spPr>
          <a:xfrm>
            <a:off x="7020856" y="6047438"/>
            <a:ext cx="4233518" cy="523220"/>
          </a:xfrm>
          <a:prstGeom prst="rect">
            <a:avLst/>
          </a:prstGeom>
          <a:noFill/>
        </p:spPr>
        <p:txBody>
          <a:bodyPr wrap="square" rtlCol="0">
            <a:spAutoFit/>
          </a:bodyPr>
          <a:lstStyle/>
          <a:p>
            <a:pPr algn="ctr"/>
            <a:r>
              <a:rPr lang="pl-PL" sz="1400" dirty="0">
                <a:solidFill>
                  <a:schemeClr val="bg1"/>
                </a:solidFill>
              </a:rPr>
              <a:t>Odpowiada na pytanie:</a:t>
            </a:r>
          </a:p>
          <a:p>
            <a:pPr algn="ctr"/>
            <a:r>
              <a:rPr lang="pl-PL" sz="1400" b="1" dirty="0">
                <a:solidFill>
                  <a:schemeClr val="bg1"/>
                </a:solidFill>
              </a:rPr>
              <a:t>Jak dobrze wykonujesz podjęte działania?</a:t>
            </a:r>
          </a:p>
        </p:txBody>
      </p:sp>
      <p:cxnSp>
        <p:nvCxnSpPr>
          <p:cNvPr id="28" name="Łącznik prosty 27">
            <a:extLst>
              <a:ext uri="{FF2B5EF4-FFF2-40B4-BE49-F238E27FC236}">
                <a16:creationId xmlns:a16="http://schemas.microsoft.com/office/drawing/2014/main" id="{5E892941-6DC2-4E91-4BF7-23601F3C7151}"/>
              </a:ext>
            </a:extLst>
          </p:cNvPr>
          <p:cNvCxnSpPr>
            <a:cxnSpLocks/>
          </p:cNvCxnSpPr>
          <p:nvPr/>
        </p:nvCxnSpPr>
        <p:spPr>
          <a:xfrm flipH="1">
            <a:off x="20179" y="5812112"/>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9179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D8C1B584-6F38-35EF-A605-6E984F956F02}"/>
            </a:ext>
          </a:extLst>
        </p:cNvPr>
        <p:cNvGrpSpPr/>
        <p:nvPr/>
      </p:nvGrpSpPr>
      <p:grpSpPr>
        <a:xfrm>
          <a:off x="0" y="0"/>
          <a:ext cx="0" cy="0"/>
          <a:chOff x="0" y="0"/>
          <a:chExt cx="0" cy="0"/>
        </a:xfrm>
      </p:grpSpPr>
      <p:sp>
        <p:nvSpPr>
          <p:cNvPr id="84" name="Google Shape;84;p1">
            <a:extLst>
              <a:ext uri="{FF2B5EF4-FFF2-40B4-BE49-F238E27FC236}">
                <a16:creationId xmlns:a16="http://schemas.microsoft.com/office/drawing/2014/main" id="{37E40401-7FB2-20B3-52A2-096FB90FFEFE}"/>
              </a:ext>
            </a:extLst>
          </p:cNvPr>
          <p:cNvSpPr txBox="1">
            <a:spLocks noGrp="1"/>
          </p:cNvSpPr>
          <p:nvPr>
            <p:ph type="ctrTitle"/>
          </p:nvPr>
        </p:nvSpPr>
        <p:spPr>
          <a:xfrm>
            <a:off x="536027" y="3474024"/>
            <a:ext cx="9481276" cy="2387600"/>
          </a:xfrm>
          <a:prstGeom prst="rect">
            <a:avLst/>
          </a:prstGeom>
          <a:noFill/>
          <a:ln>
            <a:noFill/>
          </a:ln>
        </p:spPr>
        <p:txBody>
          <a:bodyPr spcFirstLastPara="1" wrap="square" lIns="0" tIns="0" rIns="91425" bIns="45700" anchor="b" anchorCtr="0">
            <a:normAutofit/>
          </a:bodyPr>
          <a:lstStyle/>
          <a:p>
            <a:pPr marL="0" lvl="0" indent="0" algn="l" rtl="0">
              <a:lnSpc>
                <a:spcPct val="90000"/>
              </a:lnSpc>
              <a:spcBef>
                <a:spcPts val="0"/>
              </a:spcBef>
              <a:spcAft>
                <a:spcPts val="0"/>
              </a:spcAft>
              <a:buClr>
                <a:schemeClr val="dk1"/>
              </a:buClr>
              <a:buSzPct val="100000"/>
              <a:buFont typeface="Calibri"/>
              <a:buNone/>
            </a:pPr>
            <a:r>
              <a:rPr lang="pl-PL" b="1" dirty="0">
                <a:solidFill>
                  <a:schemeClr val="bg1"/>
                </a:solidFill>
                <a:latin typeface="+mj-lt"/>
              </a:rPr>
              <a:t>POR </a:t>
            </a:r>
            <a:br>
              <a:rPr lang="pl-PL" b="1" dirty="0">
                <a:solidFill>
                  <a:schemeClr val="bg1"/>
                </a:solidFill>
                <a:latin typeface="+mj-lt"/>
              </a:rPr>
            </a:br>
            <a:r>
              <a:rPr lang="pl-PL" sz="2600" dirty="0">
                <a:solidFill>
                  <a:schemeClr val="bg1"/>
                </a:solidFill>
                <a:latin typeface="+mj-lt"/>
              </a:rPr>
              <a:t>Polska Organizacja Reklamodawców </a:t>
            </a:r>
            <a:endParaRPr sz="2600" dirty="0">
              <a:solidFill>
                <a:schemeClr val="bg1"/>
              </a:solidFill>
              <a:latin typeface="+mj-lt"/>
            </a:endParaRPr>
          </a:p>
        </p:txBody>
      </p:sp>
      <p:sp>
        <p:nvSpPr>
          <p:cNvPr id="85" name="Google Shape;85;p1">
            <a:extLst>
              <a:ext uri="{FF2B5EF4-FFF2-40B4-BE49-F238E27FC236}">
                <a16:creationId xmlns:a16="http://schemas.microsoft.com/office/drawing/2014/main" id="{65087AEC-56E9-6A6B-B86D-690B81BDADA1}"/>
              </a:ext>
            </a:extLst>
          </p:cNvPr>
          <p:cNvSpPr txBox="1">
            <a:spLocks noGrp="1"/>
          </p:cNvSpPr>
          <p:nvPr>
            <p:ph type="subTitle" idx="1"/>
          </p:nvPr>
        </p:nvSpPr>
        <p:spPr>
          <a:xfrm>
            <a:off x="536028" y="5969876"/>
            <a:ext cx="6568965" cy="47077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1"/>
              </a:buClr>
              <a:buSzPts val="2400"/>
              <a:buNone/>
            </a:pPr>
            <a:r>
              <a:rPr lang="pl-PL" sz="1600" dirty="0">
                <a:solidFill>
                  <a:schemeClr val="bg1"/>
                </a:solidFill>
                <a:latin typeface="+mj-lt"/>
              </a:rPr>
              <a:t>Warszawa, Październik 2023</a:t>
            </a:r>
            <a:endParaRPr sz="1600" dirty="0">
              <a:solidFill>
                <a:schemeClr val="bg1"/>
              </a:solidFill>
              <a:latin typeface="+mj-lt"/>
            </a:endParaRPr>
          </a:p>
        </p:txBody>
      </p:sp>
      <p:pic>
        <p:nvPicPr>
          <p:cNvPr id="7" name="Grafika 6">
            <a:extLst>
              <a:ext uri="{FF2B5EF4-FFF2-40B4-BE49-F238E27FC236}">
                <a16:creationId xmlns:a16="http://schemas.microsoft.com/office/drawing/2014/main" id="{C095454C-30D4-81E5-B27A-6733886912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10120" y="5404453"/>
            <a:ext cx="3011871" cy="1036194"/>
          </a:xfrm>
          <a:prstGeom prst="rect">
            <a:avLst/>
          </a:prstGeom>
        </p:spPr>
      </p:pic>
      <p:sp>
        <p:nvSpPr>
          <p:cNvPr id="2" name="Prostokąt 1">
            <a:extLst>
              <a:ext uri="{FF2B5EF4-FFF2-40B4-BE49-F238E27FC236}">
                <a16:creationId xmlns:a16="http://schemas.microsoft.com/office/drawing/2014/main" id="{82E169EB-EF8F-F986-ACAB-7271AF4ADD3D}"/>
              </a:ext>
            </a:extLst>
          </p:cNvPr>
          <p:cNvSpPr/>
          <p:nvPr/>
        </p:nvSpPr>
        <p:spPr>
          <a:xfrm>
            <a:off x="0" y="0"/>
            <a:ext cx="12192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Google Shape;84;p1">
            <a:extLst>
              <a:ext uri="{FF2B5EF4-FFF2-40B4-BE49-F238E27FC236}">
                <a16:creationId xmlns:a16="http://schemas.microsoft.com/office/drawing/2014/main" id="{E44BD0E5-B822-D9B5-DA31-34D191522270}"/>
              </a:ext>
            </a:extLst>
          </p:cNvPr>
          <p:cNvSpPr txBox="1">
            <a:spLocks/>
          </p:cNvSpPr>
          <p:nvPr/>
        </p:nvSpPr>
        <p:spPr>
          <a:xfrm>
            <a:off x="885983" y="1935946"/>
            <a:ext cx="9481276" cy="3468506"/>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b="1" dirty="0">
                <a:solidFill>
                  <a:schemeClr val="bg1"/>
                </a:solidFill>
              </a:rPr>
              <a:t>Model Efektywnego Marketingu</a:t>
            </a:r>
            <a:br>
              <a:rPr lang="pl-PL" b="1" dirty="0">
                <a:solidFill>
                  <a:schemeClr val="bg1"/>
                </a:solidFill>
              </a:rPr>
            </a:br>
            <a:endParaRPr lang="pl-PL" sz="2600" dirty="0">
              <a:solidFill>
                <a:schemeClr val="bg1"/>
              </a:solidFill>
            </a:endParaRPr>
          </a:p>
        </p:txBody>
      </p:sp>
      <p:sp>
        <p:nvSpPr>
          <p:cNvPr id="5" name="Google Shape;84;p1">
            <a:extLst>
              <a:ext uri="{FF2B5EF4-FFF2-40B4-BE49-F238E27FC236}">
                <a16:creationId xmlns:a16="http://schemas.microsoft.com/office/drawing/2014/main" id="{28973B09-83C6-A2DD-EF81-B645050CC602}"/>
              </a:ext>
            </a:extLst>
          </p:cNvPr>
          <p:cNvSpPr txBox="1">
            <a:spLocks/>
          </p:cNvSpPr>
          <p:nvPr/>
        </p:nvSpPr>
        <p:spPr>
          <a:xfrm>
            <a:off x="899161" y="5289112"/>
            <a:ext cx="7188776" cy="862024"/>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sz="2600" dirty="0">
                <a:solidFill>
                  <a:schemeClr val="bg1"/>
                </a:solidFill>
              </a:rPr>
              <a:t>Część 2: Mapa Modelu – podział i dobór wskaźników do celów i obszarów działalności</a:t>
            </a:r>
          </a:p>
        </p:txBody>
      </p:sp>
      <p:pic>
        <p:nvPicPr>
          <p:cNvPr id="9" name="Obraz 8" descr="Obraz zawierający zrzut ekranu, czarne, wzór, monochromatyzm&#10;&#10;Opis wygenerowany automatycznie">
            <a:extLst>
              <a:ext uri="{FF2B5EF4-FFF2-40B4-BE49-F238E27FC236}">
                <a16:creationId xmlns:a16="http://schemas.microsoft.com/office/drawing/2014/main" id="{6E9AE545-610F-C229-A489-3E73A7FDE548}"/>
              </a:ext>
            </a:extLst>
          </p:cNvPr>
          <p:cNvPicPr>
            <a:picLocks noChangeAspect="1"/>
          </p:cNvPicPr>
          <p:nvPr/>
        </p:nvPicPr>
        <p:blipFill>
          <a:blip r:embed="rId5"/>
          <a:srcRect l="22244" r="21506"/>
          <a:stretch/>
        </p:blipFill>
        <p:spPr>
          <a:xfrm rot="16200000" flipH="1">
            <a:off x="6475964" y="1884201"/>
            <a:ext cx="6858001" cy="3089599"/>
          </a:xfrm>
          <a:prstGeom prst="rect">
            <a:avLst/>
          </a:prstGeom>
        </p:spPr>
      </p:pic>
    </p:spTree>
    <p:extLst>
      <p:ext uri="{BB962C8B-B14F-4D97-AF65-F5344CB8AC3E}">
        <p14:creationId xmlns:p14="http://schemas.microsoft.com/office/powerpoint/2010/main" val="2142275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7085E-2368-24BE-2220-5D95F67DBA23}"/>
            </a:ext>
          </a:extLst>
        </p:cNvPr>
        <p:cNvGrpSpPr/>
        <p:nvPr/>
      </p:nvGrpSpPr>
      <p:grpSpPr>
        <a:xfrm>
          <a:off x="0" y="0"/>
          <a:ext cx="0" cy="0"/>
          <a:chOff x="0" y="0"/>
          <a:chExt cx="0" cy="0"/>
        </a:xfrm>
      </p:grpSpPr>
      <p:pic>
        <p:nvPicPr>
          <p:cNvPr id="3" name="Grafika 2">
            <a:extLst>
              <a:ext uri="{FF2B5EF4-FFF2-40B4-BE49-F238E27FC236}">
                <a16:creationId xmlns:a16="http://schemas.microsoft.com/office/drawing/2014/main" id="{FF6AE323-57B0-C26A-419A-2475A55A89C9}"/>
              </a:ext>
            </a:extLst>
          </p:cNvPr>
          <p:cNvPicPr>
            <a:picLocks noChangeAspect="1"/>
          </p:cNvPicPr>
          <p:nvPr/>
        </p:nvPicPr>
        <p:blipFill>
          <a:blip r:embed="rId2">
            <a:extLst>
              <a:ext uri="{96DAC541-7B7A-43D3-8B79-37D633B846F1}">
                <asvg:svgBlip xmlns:asvg="http://schemas.microsoft.com/office/drawing/2016/SVG/main" r:embed="rId3"/>
              </a:ext>
            </a:extLst>
          </a:blip>
          <a:srcRect l="33437" r="10312"/>
          <a:stretch/>
        </p:blipFill>
        <p:spPr>
          <a:xfrm rot="5400000">
            <a:off x="7062833" y="1897873"/>
            <a:ext cx="6858001" cy="3062253"/>
          </a:xfrm>
          <a:prstGeom prst="rect">
            <a:avLst/>
          </a:prstGeom>
        </p:spPr>
      </p:pic>
      <p:sp>
        <p:nvSpPr>
          <p:cNvPr id="2" name="Google Shape;138;p6">
            <a:extLst>
              <a:ext uri="{FF2B5EF4-FFF2-40B4-BE49-F238E27FC236}">
                <a16:creationId xmlns:a16="http://schemas.microsoft.com/office/drawing/2014/main" id="{D3855F36-6E08-0DB6-94C3-5A20256FC567}"/>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Dobór i podział wskaźników</a:t>
            </a:r>
          </a:p>
        </p:txBody>
      </p:sp>
      <p:sp>
        <p:nvSpPr>
          <p:cNvPr id="4" name="Google Shape;138;p6">
            <a:extLst>
              <a:ext uri="{FF2B5EF4-FFF2-40B4-BE49-F238E27FC236}">
                <a16:creationId xmlns:a16="http://schemas.microsoft.com/office/drawing/2014/main" id="{F55AF383-9AA7-9861-899A-D5E7C64D019A}"/>
              </a:ext>
            </a:extLst>
          </p:cNvPr>
          <p:cNvSpPr txBox="1">
            <a:spLocks/>
          </p:cNvSpPr>
          <p:nvPr/>
        </p:nvSpPr>
        <p:spPr>
          <a:xfrm>
            <a:off x="499151" y="878531"/>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najbliższy praktyce</a:t>
            </a:r>
          </a:p>
        </p:txBody>
      </p:sp>
      <p:sp>
        <p:nvSpPr>
          <p:cNvPr id="5" name="Symbol zastępczy zawartości 2">
            <a:extLst>
              <a:ext uri="{FF2B5EF4-FFF2-40B4-BE49-F238E27FC236}">
                <a16:creationId xmlns:a16="http://schemas.microsoft.com/office/drawing/2014/main" id="{4379B97A-FB4F-EAB9-9829-636F662B6406}"/>
              </a:ext>
            </a:extLst>
          </p:cNvPr>
          <p:cNvSpPr>
            <a:spLocks noGrp="1"/>
          </p:cNvSpPr>
          <p:nvPr>
            <p:ph idx="1"/>
          </p:nvPr>
        </p:nvSpPr>
        <p:spPr>
          <a:xfrm>
            <a:off x="419735" y="1964600"/>
            <a:ext cx="9395597" cy="4351338"/>
          </a:xfrm>
        </p:spPr>
        <p:txBody>
          <a:bodyPr>
            <a:normAutofit/>
          </a:bodyPr>
          <a:lstStyle/>
          <a:p>
            <a:pPr>
              <a:spcBef>
                <a:spcPts val="0"/>
              </a:spcBef>
              <a:spcAft>
                <a:spcPts val="1800"/>
              </a:spcAft>
              <a:buClr>
                <a:srgbClr val="FF003C"/>
              </a:buClr>
              <a:buFont typeface="Wingdings" pitchFamily="2" charset="2"/>
              <a:buChar char="§"/>
            </a:pPr>
            <a:r>
              <a:rPr lang="pl-PL" sz="1800" b="1" dirty="0"/>
              <a:t>Marketing i sprzedaż</a:t>
            </a:r>
            <a:r>
              <a:rPr lang="pl-PL" sz="1800" dirty="0"/>
              <a:t>, z perspektywy mierzenia skuteczności, tworzą często </a:t>
            </a:r>
            <a:r>
              <a:rPr lang="pl-PL" sz="1800" b="1" dirty="0"/>
              <a:t>nierozdzielny                                     wpływ na wyniki </a:t>
            </a:r>
            <a:r>
              <a:rPr lang="pl-PL" sz="1800" dirty="0"/>
              <a:t>firmy i jej efektywność handlową</a:t>
            </a:r>
            <a:r>
              <a:rPr lang="pl-PL" sz="1800" baseline="30000" dirty="0"/>
              <a:t>1</a:t>
            </a:r>
            <a:r>
              <a:rPr lang="pl-PL" sz="1800" dirty="0"/>
              <a:t>, wpływają również wzajemnie na siebie.                                                                         Dlatego </a:t>
            </a:r>
            <a:r>
              <a:rPr lang="pl-PL" sz="1800" b="1" dirty="0"/>
              <a:t>nie decydujemy się na sztuczne podziały</a:t>
            </a:r>
            <a:r>
              <a:rPr lang="pl-PL" sz="1800" dirty="0"/>
              <a:t>. </a:t>
            </a:r>
          </a:p>
          <a:p>
            <a:pPr>
              <a:spcBef>
                <a:spcPts val="0"/>
              </a:spcBef>
              <a:spcAft>
                <a:spcPts val="1800"/>
              </a:spcAft>
              <a:buClr>
                <a:srgbClr val="FF003C"/>
              </a:buClr>
              <a:buFont typeface="Wingdings" pitchFamily="2" charset="2"/>
              <a:buChar char="§"/>
            </a:pPr>
            <a:r>
              <a:rPr lang="pl-PL" sz="1800" dirty="0"/>
              <a:t>W ramach samej dziedziny marketingu można debatować np. czy udział w rynku jest wskaźnikiem marki, produktu czy wyniku finansowego firmy. Podobnie jest  z wieloma innymi wskaźnikami np. zasięg to metryka kampanii, czy marki; penetracja to wskaźnik sprzedaży czy marketingu, </a:t>
            </a:r>
            <a:r>
              <a:rPr lang="pl-PL" sz="1800" dirty="0" err="1"/>
              <a:t>viewability</a:t>
            </a:r>
            <a:r>
              <a:rPr lang="pl-PL" sz="1800" dirty="0"/>
              <a:t> to bardziej efektywność inwestycji, czy tylko </a:t>
            </a:r>
            <a:r>
              <a:rPr lang="pl-PL" sz="1800" dirty="0" err="1"/>
              <a:t>digital</a:t>
            </a:r>
            <a:r>
              <a:rPr lang="pl-PL" sz="1800" dirty="0"/>
              <a:t>.                                                                                                                                                                         Dlatego proponujemy </a:t>
            </a:r>
            <a:r>
              <a:rPr lang="pl-PL" sz="1800" b="1" dirty="0"/>
              <a:t>podział i dobór najbliższy praktyce</a:t>
            </a:r>
            <a:r>
              <a:rPr lang="pl-PL" sz="1800" dirty="0"/>
              <a:t> pracy, porządkujący i możliwie spójny, a jednocześnie pozostawiający elastyczność.</a:t>
            </a:r>
          </a:p>
          <a:p>
            <a:pPr>
              <a:spcBef>
                <a:spcPts val="0"/>
              </a:spcBef>
              <a:spcAft>
                <a:spcPts val="1800"/>
              </a:spcAft>
              <a:buClr>
                <a:srgbClr val="FF003C"/>
              </a:buClr>
              <a:buFont typeface="Wingdings" pitchFamily="2" charset="2"/>
              <a:buChar char="§"/>
            </a:pPr>
            <a:r>
              <a:rPr lang="pl-PL" sz="1800" dirty="0"/>
              <a:t>W Modelu skupiamy się szerzej na </a:t>
            </a:r>
            <a:r>
              <a:rPr lang="pl-PL" sz="1800" b="1" dirty="0"/>
              <a:t>wskaźnikach efektywnościowych - </a:t>
            </a:r>
            <a:r>
              <a:rPr lang="pl-PL" sz="1800" b="1" dirty="0" err="1"/>
              <a:t>Effective</a:t>
            </a:r>
            <a:r>
              <a:rPr lang="pl-PL" sz="1800" dirty="0"/>
              <a:t>. </a:t>
            </a:r>
            <a:br>
              <a:rPr lang="pl-PL" sz="1800" dirty="0"/>
            </a:br>
            <a:r>
              <a:rPr lang="pl-PL" sz="1800" dirty="0"/>
              <a:t>Te wskaźniki posiadają swoje opisane definicje i są pojedynczo uplasowane  na wizualnej mapie Modelu. Zdajemy sobie sprawę, że do pełnego obrazu potrzebujemy również szczegółowych </a:t>
            </a:r>
            <a:r>
              <a:rPr lang="pl-PL" sz="1800" b="1" dirty="0"/>
              <a:t>wskaźników wydajnościowych / efektywności kosztowej - </a:t>
            </a:r>
            <a:r>
              <a:rPr lang="pl-PL" sz="1800" b="1" dirty="0" err="1"/>
              <a:t>Efficient</a:t>
            </a:r>
            <a:r>
              <a:rPr lang="pl-PL" sz="1800" dirty="0"/>
              <a:t>,      które grupowo wymieniamy na mapie, ale już bez szczegółowych definicji. </a:t>
            </a:r>
          </a:p>
        </p:txBody>
      </p:sp>
      <p:sp>
        <p:nvSpPr>
          <p:cNvPr id="6" name="pole tekstowe 5">
            <a:extLst>
              <a:ext uri="{FF2B5EF4-FFF2-40B4-BE49-F238E27FC236}">
                <a16:creationId xmlns:a16="http://schemas.microsoft.com/office/drawing/2014/main" id="{0C0ECB1B-59A5-9577-CAA2-CDDE0302719B}"/>
              </a:ext>
            </a:extLst>
          </p:cNvPr>
          <p:cNvSpPr txBox="1"/>
          <p:nvPr/>
        </p:nvSpPr>
        <p:spPr>
          <a:xfrm>
            <a:off x="655320" y="6194205"/>
            <a:ext cx="11831320" cy="369332"/>
          </a:xfrm>
          <a:prstGeom prst="rect">
            <a:avLst/>
          </a:prstGeom>
          <a:noFill/>
        </p:spPr>
        <p:txBody>
          <a:bodyPr wrap="square" rtlCol="0">
            <a:spAutoFit/>
          </a:bodyPr>
          <a:lstStyle/>
          <a:p>
            <a:pPr lvl="0"/>
            <a:r>
              <a:rPr lang="pl-PL" sz="900" baseline="30000" dirty="0"/>
              <a:t>1 </a:t>
            </a:r>
            <a:r>
              <a:rPr lang="pl-PL" sz="900" i="1" dirty="0">
                <a:latin typeface="+mj-lt"/>
                <a:ea typeface="+mj-ea"/>
                <a:cs typeface="+mj-cs"/>
              </a:rPr>
              <a:t>modele ekonometryczne dają możliwości analizy czynników wpływu, nie są one jednak zawsze wykorzystywane z uwagi na koszty, </a:t>
            </a:r>
            <a:br>
              <a:rPr lang="pl-PL" sz="900" i="1" dirty="0">
                <a:latin typeface="+mj-lt"/>
                <a:ea typeface="+mj-ea"/>
                <a:cs typeface="+mj-cs"/>
              </a:rPr>
            </a:br>
            <a:r>
              <a:rPr lang="pl-PL" sz="900" i="1" dirty="0">
                <a:latin typeface="+mj-lt"/>
                <a:ea typeface="+mj-ea"/>
                <a:cs typeface="+mj-cs"/>
              </a:rPr>
              <a:t>a przypisywanie przychodu firmy do danych działań za pośrednictwem modeli często bywa dyskutowane w zależności od branży</a:t>
            </a:r>
          </a:p>
        </p:txBody>
      </p:sp>
    </p:spTree>
    <p:extLst>
      <p:ext uri="{BB962C8B-B14F-4D97-AF65-F5344CB8AC3E}">
        <p14:creationId xmlns:p14="http://schemas.microsoft.com/office/powerpoint/2010/main" val="2791050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1BED2-BBF6-B009-21C9-1A3AEAEF83EF}"/>
            </a:ext>
          </a:extLst>
        </p:cNvPr>
        <p:cNvGrpSpPr/>
        <p:nvPr/>
      </p:nvGrpSpPr>
      <p:grpSpPr>
        <a:xfrm>
          <a:off x="0" y="0"/>
          <a:ext cx="0" cy="0"/>
          <a:chOff x="0" y="0"/>
          <a:chExt cx="0" cy="0"/>
        </a:xfrm>
      </p:grpSpPr>
      <p:pic>
        <p:nvPicPr>
          <p:cNvPr id="6" name="Grafika 5">
            <a:extLst>
              <a:ext uri="{FF2B5EF4-FFF2-40B4-BE49-F238E27FC236}">
                <a16:creationId xmlns:a16="http://schemas.microsoft.com/office/drawing/2014/main" id="{9B876492-07A5-03A4-0D58-52C3FF84311A}"/>
              </a:ext>
            </a:extLst>
          </p:cNvPr>
          <p:cNvPicPr>
            <a:picLocks noChangeAspect="1"/>
          </p:cNvPicPr>
          <p:nvPr/>
        </p:nvPicPr>
        <p:blipFill>
          <a:blip r:embed="rId2">
            <a:extLst>
              <a:ext uri="{96DAC541-7B7A-43D3-8B79-37D633B846F1}">
                <asvg:svgBlip xmlns:asvg="http://schemas.microsoft.com/office/drawing/2016/SVG/main" r:embed="rId3"/>
              </a:ext>
            </a:extLst>
          </a:blip>
          <a:srcRect l="33437" r="10312"/>
          <a:stretch/>
        </p:blipFill>
        <p:spPr>
          <a:xfrm rot="5400000">
            <a:off x="7062833" y="1897873"/>
            <a:ext cx="6858001" cy="3062253"/>
          </a:xfrm>
          <a:prstGeom prst="rect">
            <a:avLst/>
          </a:prstGeom>
        </p:spPr>
      </p:pic>
      <p:sp>
        <p:nvSpPr>
          <p:cNvPr id="2" name="Google Shape;138;p6">
            <a:extLst>
              <a:ext uri="{FF2B5EF4-FFF2-40B4-BE49-F238E27FC236}">
                <a16:creationId xmlns:a16="http://schemas.microsoft.com/office/drawing/2014/main" id="{1FC29905-5DD3-A64F-16D9-43129D2D8A09}"/>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Ekosystem bez sztucznej</a:t>
            </a:r>
          </a:p>
        </p:txBody>
      </p:sp>
      <p:sp>
        <p:nvSpPr>
          <p:cNvPr id="3" name="Google Shape;138;p6">
            <a:extLst>
              <a:ext uri="{FF2B5EF4-FFF2-40B4-BE49-F238E27FC236}">
                <a16:creationId xmlns:a16="http://schemas.microsoft.com/office/drawing/2014/main" id="{3A386D89-DE5F-1735-73A0-80053AF154DB}"/>
              </a:ext>
            </a:extLst>
          </p:cNvPr>
          <p:cNvSpPr txBox="1">
            <a:spLocks/>
          </p:cNvSpPr>
          <p:nvPr/>
        </p:nvSpPr>
        <p:spPr>
          <a:xfrm>
            <a:off x="499151" y="878531"/>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separacji składowych</a:t>
            </a:r>
          </a:p>
        </p:txBody>
      </p:sp>
      <p:sp>
        <p:nvSpPr>
          <p:cNvPr id="4" name="Symbol zastępczy zawartości 2">
            <a:extLst>
              <a:ext uri="{FF2B5EF4-FFF2-40B4-BE49-F238E27FC236}">
                <a16:creationId xmlns:a16="http://schemas.microsoft.com/office/drawing/2014/main" id="{C3B01BDB-1FB1-ACA5-C9CD-A19ECB70EDE5}"/>
              </a:ext>
            </a:extLst>
          </p:cNvPr>
          <p:cNvSpPr>
            <a:spLocks noGrp="1"/>
          </p:cNvSpPr>
          <p:nvPr>
            <p:ph idx="1"/>
          </p:nvPr>
        </p:nvSpPr>
        <p:spPr>
          <a:xfrm>
            <a:off x="425133" y="1810385"/>
            <a:ext cx="10293024" cy="4351338"/>
          </a:xfrm>
        </p:spPr>
        <p:txBody>
          <a:bodyPr anchor="ctr">
            <a:noAutofit/>
          </a:bodyPr>
          <a:lstStyle/>
          <a:p>
            <a:pPr>
              <a:spcBef>
                <a:spcPts val="0"/>
              </a:spcBef>
              <a:spcAft>
                <a:spcPts val="1800"/>
              </a:spcAft>
              <a:buClr>
                <a:srgbClr val="FF003C"/>
              </a:buClr>
              <a:buFont typeface="Wingdings" pitchFamily="2" charset="2"/>
              <a:buChar char="§"/>
            </a:pPr>
            <a:r>
              <a:rPr lang="pl-PL" sz="1800" dirty="0"/>
              <a:t>Skuteczność działań marketingowych jest </a:t>
            </a:r>
            <a:r>
              <a:rPr lang="pl-PL" sz="1800" b="1" dirty="0"/>
              <a:t>zależna od całego ekosystemu działań</a:t>
            </a:r>
            <a:r>
              <a:rPr lang="pl-PL" sz="1800" dirty="0"/>
              <a:t>. Ciężko                       je ująć w liniowy proces, m.in. z uwagi na </a:t>
            </a:r>
            <a:r>
              <a:rPr lang="pl-PL" sz="1800" b="1" dirty="0"/>
              <a:t>trudną do ustalenia kolejność i wielkość wpływu,                               </a:t>
            </a:r>
            <a:r>
              <a:rPr lang="pl-PL" sz="1800" dirty="0"/>
              <a:t>np. czy to reklama w telewizji, czy może promocja w sklepie, odegrała największy wpływ na dokonanie transakcji przez kupującego. Systemy mierzenia kontaktu próbują odpowiedź na to wyzwanie m.in. przez modele </a:t>
            </a:r>
            <a:r>
              <a:rPr lang="pl-PL" sz="1800" dirty="0" err="1"/>
              <a:t>atrybucyjne</a:t>
            </a:r>
            <a:r>
              <a:rPr lang="pl-PL" sz="1800" dirty="0"/>
              <a:t>, trudno jednak określać je jako w 100% precyzyjne. </a:t>
            </a:r>
          </a:p>
          <a:p>
            <a:pPr>
              <a:spcBef>
                <a:spcPts val="0"/>
              </a:spcBef>
              <a:spcAft>
                <a:spcPts val="1800"/>
              </a:spcAft>
              <a:buClr>
                <a:srgbClr val="FF003C"/>
              </a:buClr>
              <a:buFont typeface="Wingdings" pitchFamily="2" charset="2"/>
              <a:buChar char="§"/>
            </a:pPr>
            <a:r>
              <a:rPr lang="pl-PL" sz="1800" dirty="0"/>
              <a:t>Większość badań</a:t>
            </a:r>
            <a:r>
              <a:rPr lang="pl-PL" sz="1800" baseline="30000" dirty="0"/>
              <a:t>1</a:t>
            </a:r>
            <a:r>
              <a:rPr lang="pl-PL" sz="1800" dirty="0"/>
              <a:t> dotyczących zapamiętywania i wpływu reklam mówi o </a:t>
            </a:r>
            <a:r>
              <a:rPr lang="pl-PL" sz="1800" b="1" dirty="0"/>
              <a:t>współwystępowaniu                i wzajemnym podnoszeniu wpływu </a:t>
            </a:r>
            <a:r>
              <a:rPr lang="pl-PL" sz="1800" dirty="0"/>
              <a:t>pomiędzy mechanizmami aktywizacji konsumenta - efektywność kampanii telewizyjnej np. ROI będzie zazwyczaj wyższe, jeśli w sklepie jest silna loteria          i odwrotnie. </a:t>
            </a:r>
          </a:p>
          <a:p>
            <a:pPr>
              <a:spcBef>
                <a:spcPts val="0"/>
              </a:spcBef>
              <a:spcAft>
                <a:spcPts val="1800"/>
              </a:spcAft>
              <a:buClr>
                <a:srgbClr val="FF003C"/>
              </a:buClr>
              <a:buFont typeface="Wingdings" pitchFamily="2" charset="2"/>
              <a:buChar char="§"/>
            </a:pPr>
            <a:r>
              <a:rPr lang="pl-PL" sz="1800" dirty="0"/>
              <a:t>Takie też założenie, charakterystyczne dla myślenia </a:t>
            </a:r>
            <a:r>
              <a:rPr lang="pl-PL" sz="1800" dirty="0" err="1"/>
              <a:t>atrybucyjnego</a:t>
            </a:r>
            <a:r>
              <a:rPr lang="pl-PL" sz="1800" dirty="0"/>
              <a:t> przyjmujemy  w tym Modelu.</a:t>
            </a:r>
            <a:r>
              <a:rPr lang="pl-PL" sz="1800" b="1" dirty="0"/>
              <a:t> Uznajemy, że wpływ na ostateczny wynik jest ciągły, pochodząc  z efektywności danego   obszaru </a:t>
            </a:r>
            <a:r>
              <a:rPr lang="pl-PL" sz="1800" dirty="0"/>
              <a:t>odpowiednio: marketingu, sprzedaży, finansów  czy logistyki - czyli zysk realizowany przez firmę zasila możliwość reinwestycji we wzrost marek, które komunikując i prowadząc efektywną politykę handlową rosną. W takim ujęciu podnoszenie efektywności każdego obszaru ma znaczenie, gdyż od niego zależy np. budżet na kolejna innowacje czy reklamę.</a:t>
            </a:r>
          </a:p>
        </p:txBody>
      </p:sp>
      <p:sp>
        <p:nvSpPr>
          <p:cNvPr id="5" name="pole tekstowe 4">
            <a:extLst>
              <a:ext uri="{FF2B5EF4-FFF2-40B4-BE49-F238E27FC236}">
                <a16:creationId xmlns:a16="http://schemas.microsoft.com/office/drawing/2014/main" id="{6982D1FA-40F4-8E06-12DD-A7EEC8A867E1}"/>
              </a:ext>
            </a:extLst>
          </p:cNvPr>
          <p:cNvSpPr txBox="1"/>
          <p:nvPr/>
        </p:nvSpPr>
        <p:spPr>
          <a:xfrm>
            <a:off x="655320" y="6194205"/>
            <a:ext cx="11831320" cy="230832"/>
          </a:xfrm>
          <a:prstGeom prst="rect">
            <a:avLst/>
          </a:prstGeom>
          <a:noFill/>
        </p:spPr>
        <p:txBody>
          <a:bodyPr wrap="square" rtlCol="0">
            <a:spAutoFit/>
          </a:bodyPr>
          <a:lstStyle/>
          <a:p>
            <a:pPr lvl="0"/>
            <a:r>
              <a:rPr lang="pl-PL" sz="900" baseline="30000" dirty="0"/>
              <a:t>1 </a:t>
            </a:r>
            <a:r>
              <a:rPr lang="pl-PL" sz="900" i="1" dirty="0">
                <a:solidFill>
                  <a:prstClr val="black"/>
                </a:solidFill>
              </a:rPr>
              <a:t>przeanalizowano badania m.in. </a:t>
            </a:r>
            <a:r>
              <a:rPr lang="en-US" sz="900" i="1" dirty="0">
                <a:solidFill>
                  <a:prstClr val="black"/>
                </a:solidFill>
              </a:rPr>
              <a:t>Analytical Partners</a:t>
            </a:r>
            <a:r>
              <a:rPr lang="pl-PL" sz="900" i="1" dirty="0">
                <a:solidFill>
                  <a:prstClr val="black"/>
                </a:solidFill>
              </a:rPr>
              <a:t>, Lumen i inne </a:t>
            </a:r>
            <a:r>
              <a:rPr lang="en-US" sz="900" i="1" dirty="0" err="1">
                <a:solidFill>
                  <a:prstClr val="black"/>
                </a:solidFill>
              </a:rPr>
              <a:t>dostęp</a:t>
            </a:r>
            <a:r>
              <a:rPr lang="pl-PL" sz="900" i="1" dirty="0" err="1">
                <a:solidFill>
                  <a:prstClr val="black"/>
                </a:solidFill>
              </a:rPr>
              <a:t>ne</a:t>
            </a:r>
            <a:r>
              <a:rPr lang="pl-PL" sz="900" i="1" dirty="0">
                <a:solidFill>
                  <a:prstClr val="black"/>
                </a:solidFill>
              </a:rPr>
              <a:t> na</a:t>
            </a:r>
            <a:r>
              <a:rPr lang="en-US" sz="900" i="1" dirty="0">
                <a:solidFill>
                  <a:prstClr val="black"/>
                </a:solidFill>
              </a:rPr>
              <a:t> </a:t>
            </a:r>
            <a:r>
              <a:rPr lang="en-US" sz="900" i="1" dirty="0" err="1">
                <a:solidFill>
                  <a:prstClr val="black"/>
                </a:solidFill>
              </a:rPr>
              <a:t>WARC.com</a:t>
            </a:r>
            <a:endParaRPr lang="pl-PL" sz="900" i="1" dirty="0">
              <a:latin typeface="+mj-lt"/>
              <a:ea typeface="+mj-ea"/>
              <a:cs typeface="+mj-cs"/>
            </a:endParaRPr>
          </a:p>
        </p:txBody>
      </p:sp>
    </p:spTree>
    <p:extLst>
      <p:ext uri="{BB962C8B-B14F-4D97-AF65-F5344CB8AC3E}">
        <p14:creationId xmlns:p14="http://schemas.microsoft.com/office/powerpoint/2010/main" val="10402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14E09-7641-2FC5-49CE-3960B19D9235}"/>
            </a:ext>
          </a:extLst>
        </p:cNvPr>
        <p:cNvGrpSpPr/>
        <p:nvPr/>
      </p:nvGrpSpPr>
      <p:grpSpPr>
        <a:xfrm>
          <a:off x="0" y="0"/>
          <a:ext cx="0" cy="0"/>
          <a:chOff x="0" y="0"/>
          <a:chExt cx="0" cy="0"/>
        </a:xfrm>
      </p:grpSpPr>
      <p:sp>
        <p:nvSpPr>
          <p:cNvPr id="2" name="Google Shape;138;p6">
            <a:extLst>
              <a:ext uri="{FF2B5EF4-FFF2-40B4-BE49-F238E27FC236}">
                <a16:creationId xmlns:a16="http://schemas.microsoft.com/office/drawing/2014/main" id="{117FA701-48B2-D24A-CDA4-001D5DDD5FAD}"/>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Ewolucja marketingowa</a:t>
            </a:r>
          </a:p>
        </p:txBody>
      </p:sp>
      <p:sp>
        <p:nvSpPr>
          <p:cNvPr id="3" name="Google Shape;138;p6">
            <a:extLst>
              <a:ext uri="{FF2B5EF4-FFF2-40B4-BE49-F238E27FC236}">
                <a16:creationId xmlns:a16="http://schemas.microsoft.com/office/drawing/2014/main" id="{2B117092-FCBA-7706-B9CE-75ADBB514FEF}"/>
              </a:ext>
            </a:extLst>
          </p:cNvPr>
          <p:cNvSpPr txBox="1">
            <a:spLocks/>
          </p:cNvSpPr>
          <p:nvPr/>
        </p:nvSpPr>
        <p:spPr>
          <a:xfrm>
            <a:off x="499151" y="878531"/>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i różne spojrzenia</a:t>
            </a:r>
          </a:p>
        </p:txBody>
      </p:sp>
      <p:sp>
        <p:nvSpPr>
          <p:cNvPr id="4" name="Symbol zastępczy zawartości 2">
            <a:extLst>
              <a:ext uri="{FF2B5EF4-FFF2-40B4-BE49-F238E27FC236}">
                <a16:creationId xmlns:a16="http://schemas.microsoft.com/office/drawing/2014/main" id="{F27F8EB3-7B98-8084-B014-B3849A0F39D1}"/>
              </a:ext>
            </a:extLst>
          </p:cNvPr>
          <p:cNvSpPr>
            <a:spLocks noGrp="1"/>
          </p:cNvSpPr>
          <p:nvPr>
            <p:ph idx="1"/>
          </p:nvPr>
        </p:nvSpPr>
        <p:spPr>
          <a:xfrm>
            <a:off x="428031" y="2372456"/>
            <a:ext cx="8268929" cy="3157855"/>
          </a:xfrm>
        </p:spPr>
        <p:txBody>
          <a:bodyPr anchor="ctr">
            <a:noAutofit/>
          </a:bodyPr>
          <a:lstStyle/>
          <a:p>
            <a:pPr>
              <a:spcBef>
                <a:spcPts val="0"/>
              </a:spcBef>
              <a:spcAft>
                <a:spcPts val="1800"/>
              </a:spcAft>
              <a:buClr>
                <a:srgbClr val="FF003C"/>
              </a:buClr>
              <a:buFont typeface="Wingdings" pitchFamily="2" charset="2"/>
              <a:buChar char="§"/>
            </a:pPr>
            <a:r>
              <a:rPr lang="pl-PL" sz="1800" dirty="0"/>
              <a:t>Literatura branżowa, szczególnie ostatnimi czasy, krytykuje łączenie niebezpośrednio mierzalnych i skomplikowanych wskaźników jak np. zaufanie do marki czy jej relewantność - z jej wynikami. </a:t>
            </a:r>
          </a:p>
          <a:p>
            <a:pPr>
              <a:spcBef>
                <a:spcPts val="0"/>
              </a:spcBef>
              <a:spcAft>
                <a:spcPts val="1800"/>
              </a:spcAft>
              <a:buClr>
                <a:srgbClr val="FF003C"/>
              </a:buClr>
              <a:buFont typeface="Wingdings" pitchFamily="2" charset="2"/>
              <a:buChar char="§"/>
            </a:pPr>
            <a:r>
              <a:rPr lang="pl-PL" sz="1800" dirty="0"/>
              <a:t>Powstało wiele badań udowadniających brak wpływu tego typu atrybutów na wynik sprzedaży</a:t>
            </a:r>
            <a:r>
              <a:rPr lang="pl-PL" sz="1800" baseline="30000" dirty="0"/>
              <a:t>1</a:t>
            </a:r>
            <a:r>
              <a:rPr lang="pl-PL" sz="1800" dirty="0"/>
              <a:t>, za to ich powiązanie z innymi przyczynami jak np. wysoki wynik zaufania do bardzo wielu marek, związek z reprezentowaną przez markę kategorią większy niż z działaniami marki. </a:t>
            </a:r>
          </a:p>
          <a:p>
            <a:pPr>
              <a:spcBef>
                <a:spcPts val="0"/>
              </a:spcBef>
              <a:spcAft>
                <a:spcPts val="1800"/>
              </a:spcAft>
              <a:buClr>
                <a:srgbClr val="FF003C"/>
              </a:buClr>
              <a:buFont typeface="Wingdings" pitchFamily="2" charset="2"/>
              <a:buChar char="§"/>
            </a:pPr>
            <a:r>
              <a:rPr lang="pl-PL" sz="1800" dirty="0"/>
              <a:t>Jednocześnie rozumiejąc ewolucje marketingu i to, że wielu </a:t>
            </a:r>
            <a:r>
              <a:rPr lang="pl-PL" sz="1800" dirty="0" err="1"/>
              <a:t>marketerów</a:t>
            </a:r>
            <a:r>
              <a:rPr lang="pl-PL" sz="1800" dirty="0"/>
              <a:t> dalej wykorzystuje te wskaźniki zdecydowaliśmy się na ich ujęcie.</a:t>
            </a:r>
          </a:p>
        </p:txBody>
      </p:sp>
      <p:sp>
        <p:nvSpPr>
          <p:cNvPr id="6" name="pole tekstowe 5">
            <a:extLst>
              <a:ext uri="{FF2B5EF4-FFF2-40B4-BE49-F238E27FC236}">
                <a16:creationId xmlns:a16="http://schemas.microsoft.com/office/drawing/2014/main" id="{950149F3-6117-6B20-BA25-4F34C6D06D00}"/>
              </a:ext>
            </a:extLst>
          </p:cNvPr>
          <p:cNvSpPr txBox="1"/>
          <p:nvPr/>
        </p:nvSpPr>
        <p:spPr>
          <a:xfrm>
            <a:off x="655320" y="6194205"/>
            <a:ext cx="11831320" cy="230832"/>
          </a:xfrm>
          <a:prstGeom prst="rect">
            <a:avLst/>
          </a:prstGeom>
          <a:noFill/>
        </p:spPr>
        <p:txBody>
          <a:bodyPr wrap="square" rtlCol="0">
            <a:spAutoFit/>
          </a:bodyPr>
          <a:lstStyle/>
          <a:p>
            <a:pPr lvl="0"/>
            <a:r>
              <a:rPr lang="pl-PL" sz="900" baseline="30000" dirty="0"/>
              <a:t>1 </a:t>
            </a:r>
            <a:r>
              <a:rPr lang="pl-PL" sz="900" i="1" dirty="0">
                <a:solidFill>
                  <a:prstClr val="black"/>
                </a:solidFill>
              </a:rPr>
              <a:t>zagregowanych m.in. w „How </a:t>
            </a:r>
            <a:r>
              <a:rPr lang="pl-PL" sz="900" i="1" dirty="0" err="1">
                <a:solidFill>
                  <a:prstClr val="black"/>
                </a:solidFill>
              </a:rPr>
              <a:t>Brands</a:t>
            </a:r>
            <a:r>
              <a:rPr lang="pl-PL" sz="900" i="1" dirty="0">
                <a:solidFill>
                  <a:prstClr val="black"/>
                </a:solidFill>
              </a:rPr>
              <a:t> </a:t>
            </a:r>
            <a:r>
              <a:rPr lang="pl-PL" sz="900" i="1" dirty="0" err="1">
                <a:solidFill>
                  <a:prstClr val="black"/>
                </a:solidFill>
              </a:rPr>
              <a:t>Grow</a:t>
            </a:r>
            <a:r>
              <a:rPr lang="pl-PL" sz="900" i="1" dirty="0">
                <a:solidFill>
                  <a:prstClr val="black"/>
                </a:solidFill>
              </a:rPr>
              <a:t>” autorstwa Byrona Sharpa</a:t>
            </a:r>
            <a:endParaRPr lang="pl-PL" sz="900" i="1" dirty="0">
              <a:latin typeface="+mj-lt"/>
              <a:ea typeface="+mj-ea"/>
              <a:cs typeface="+mj-cs"/>
            </a:endParaRPr>
          </a:p>
        </p:txBody>
      </p:sp>
      <p:pic>
        <p:nvPicPr>
          <p:cNvPr id="7" name="Grafika 6">
            <a:extLst>
              <a:ext uri="{FF2B5EF4-FFF2-40B4-BE49-F238E27FC236}">
                <a16:creationId xmlns:a16="http://schemas.microsoft.com/office/drawing/2014/main" id="{B64822D3-BED1-8A83-4C2E-C59C575B36FB}"/>
              </a:ext>
            </a:extLst>
          </p:cNvPr>
          <p:cNvPicPr>
            <a:picLocks noChangeAspect="1"/>
          </p:cNvPicPr>
          <p:nvPr/>
        </p:nvPicPr>
        <p:blipFill>
          <a:blip r:embed="rId2">
            <a:extLst>
              <a:ext uri="{96DAC541-7B7A-43D3-8B79-37D633B846F1}">
                <asvg:svgBlip xmlns:asvg="http://schemas.microsoft.com/office/drawing/2016/SVG/main" r:embed="rId3"/>
              </a:ext>
            </a:extLst>
          </a:blip>
          <a:srcRect l="33437" r="10312"/>
          <a:stretch/>
        </p:blipFill>
        <p:spPr>
          <a:xfrm rot="5400000">
            <a:off x="7062833" y="1897873"/>
            <a:ext cx="6858001" cy="3062253"/>
          </a:xfrm>
          <a:prstGeom prst="rect">
            <a:avLst/>
          </a:prstGeom>
        </p:spPr>
      </p:pic>
    </p:spTree>
    <p:extLst>
      <p:ext uri="{BB962C8B-B14F-4D97-AF65-F5344CB8AC3E}">
        <p14:creationId xmlns:p14="http://schemas.microsoft.com/office/powerpoint/2010/main" val="4194600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C7F46-449A-F7EE-F939-507F99D1D703}"/>
            </a:ext>
          </a:extLst>
        </p:cNvPr>
        <p:cNvGrpSpPr/>
        <p:nvPr/>
      </p:nvGrpSpPr>
      <p:grpSpPr>
        <a:xfrm>
          <a:off x="0" y="0"/>
          <a:ext cx="0" cy="0"/>
          <a:chOff x="0" y="0"/>
          <a:chExt cx="0" cy="0"/>
        </a:xfrm>
      </p:grpSpPr>
      <p:pic>
        <p:nvPicPr>
          <p:cNvPr id="5" name="Grafika 4">
            <a:extLst>
              <a:ext uri="{FF2B5EF4-FFF2-40B4-BE49-F238E27FC236}">
                <a16:creationId xmlns:a16="http://schemas.microsoft.com/office/drawing/2014/main" id="{37BE3334-1498-E6D3-0500-CCB757C63FC0}"/>
              </a:ext>
            </a:extLst>
          </p:cNvPr>
          <p:cNvPicPr>
            <a:picLocks noChangeAspect="1"/>
          </p:cNvPicPr>
          <p:nvPr/>
        </p:nvPicPr>
        <p:blipFill>
          <a:blip r:embed="rId2">
            <a:extLst>
              <a:ext uri="{96DAC541-7B7A-43D3-8B79-37D633B846F1}">
                <asvg:svgBlip xmlns:asvg="http://schemas.microsoft.com/office/drawing/2016/SVG/main" r:embed="rId3"/>
              </a:ext>
            </a:extLst>
          </a:blip>
          <a:srcRect l="33437" r="10312"/>
          <a:stretch/>
        </p:blipFill>
        <p:spPr>
          <a:xfrm rot="5400000">
            <a:off x="7062833" y="1897873"/>
            <a:ext cx="6858001" cy="3062253"/>
          </a:xfrm>
          <a:prstGeom prst="rect">
            <a:avLst/>
          </a:prstGeom>
        </p:spPr>
      </p:pic>
      <p:sp>
        <p:nvSpPr>
          <p:cNvPr id="2" name="Google Shape;138;p6">
            <a:extLst>
              <a:ext uri="{FF2B5EF4-FFF2-40B4-BE49-F238E27FC236}">
                <a16:creationId xmlns:a16="http://schemas.microsoft.com/office/drawing/2014/main" id="{67B483AD-3BC6-0DA7-1C52-088180462325}"/>
              </a:ext>
            </a:extLst>
          </p:cNvPr>
          <p:cNvSpPr txBox="1">
            <a:spLocks/>
          </p:cNvSpPr>
          <p:nvPr/>
        </p:nvSpPr>
        <p:spPr>
          <a:xfrm>
            <a:off x="499150" y="223076"/>
            <a:ext cx="96811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Wskaźnik skuteczności</a:t>
            </a:r>
          </a:p>
        </p:txBody>
      </p:sp>
      <p:sp>
        <p:nvSpPr>
          <p:cNvPr id="3" name="Google Shape;138;p6">
            <a:extLst>
              <a:ext uri="{FF2B5EF4-FFF2-40B4-BE49-F238E27FC236}">
                <a16:creationId xmlns:a16="http://schemas.microsoft.com/office/drawing/2014/main" id="{42E1400C-1312-E69F-4933-74FB72595962}"/>
              </a:ext>
            </a:extLst>
          </p:cNvPr>
          <p:cNvSpPr txBox="1">
            <a:spLocks/>
          </p:cNvSpPr>
          <p:nvPr/>
        </p:nvSpPr>
        <p:spPr>
          <a:xfrm>
            <a:off x="499151" y="878531"/>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marketingu - dobór i podział</a:t>
            </a:r>
          </a:p>
        </p:txBody>
      </p:sp>
      <p:sp>
        <p:nvSpPr>
          <p:cNvPr id="4" name="pole tekstowe 3">
            <a:extLst>
              <a:ext uri="{FF2B5EF4-FFF2-40B4-BE49-F238E27FC236}">
                <a16:creationId xmlns:a16="http://schemas.microsoft.com/office/drawing/2014/main" id="{90EB996C-652C-1315-EDF5-27D2F6DFCE1E}"/>
              </a:ext>
            </a:extLst>
          </p:cNvPr>
          <p:cNvSpPr txBox="1"/>
          <p:nvPr/>
        </p:nvSpPr>
        <p:spPr>
          <a:xfrm>
            <a:off x="416560" y="1945736"/>
            <a:ext cx="9242797"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b="0" i="0" u="none" strike="noStrike" kern="1200" cap="none" spc="0" normalizeH="0" baseline="0" noProof="0" dirty="0">
                <a:ln>
                  <a:noFill/>
                </a:ln>
                <a:solidFill>
                  <a:prstClr val="black"/>
                </a:solidFill>
                <a:effectLst/>
                <a:uLnTx/>
                <a:uFillTx/>
              </a:rPr>
              <a:t>Proponujemy podział biorąc pod uwagę przyczyny i skutki działań marketingowych dla biznesu. Stąd propozycja dwóch obszarów w ramach których przenikają się różne grupy wskaźników</a:t>
            </a:r>
            <a:r>
              <a:rPr lang="pl-PL" dirty="0">
                <a:solidFill>
                  <a:prstClr val="black"/>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b="0" i="0" u="none" strike="noStrike" kern="1200" cap="none" spc="0" normalizeH="0" baseline="0" noProof="0" dirty="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
                <a:srgbClr val="FF003C"/>
              </a:buClr>
              <a:buSzTx/>
              <a:buFont typeface="Wingdings" pitchFamily="2" charset="2"/>
              <a:buChar char="§"/>
              <a:tabLst/>
              <a:defRPr/>
            </a:pPr>
            <a:r>
              <a:rPr kumimoji="0" lang="pl-PL" b="0" i="0" u="none" strike="noStrike" kern="1200" cap="none" spc="0" normalizeH="0" baseline="0" noProof="0" dirty="0">
                <a:ln>
                  <a:noFill/>
                </a:ln>
                <a:solidFill>
                  <a:prstClr val="black"/>
                </a:solidFill>
                <a:effectLst/>
                <a:uLnTx/>
                <a:uFillTx/>
              </a:rPr>
              <a:t>Pierwszy obszar to </a:t>
            </a:r>
            <a:r>
              <a:rPr kumimoji="0" lang="pl-PL" b="1" i="0" u="none" strike="noStrike" kern="1200" cap="none" spc="0" normalizeH="0" baseline="0" noProof="0" dirty="0">
                <a:ln>
                  <a:noFill/>
                </a:ln>
                <a:solidFill>
                  <a:prstClr val="black"/>
                </a:solidFill>
                <a:effectLst/>
                <a:uLnTx/>
                <a:uFillTx/>
              </a:rPr>
              <a:t>Budowanie dostępności - </a:t>
            </a:r>
            <a:r>
              <a:rPr kumimoji="0" lang="pl-PL" b="0" i="0" u="none" strike="noStrike" kern="1200" cap="none" spc="0" normalizeH="0" baseline="0" noProof="0" dirty="0">
                <a:ln>
                  <a:noFill/>
                </a:ln>
                <a:solidFill>
                  <a:prstClr val="black"/>
                </a:solidFill>
                <a:effectLst/>
                <a:uLnTx/>
                <a:uFillTx/>
              </a:rPr>
              <a:t>mentalnej i fizycznej, by zebrać KPI związane z obecnością marki na rynku (przyczyny). Znajdują się tu wskaźniki takie jak        np. dystrybucja, zasięg, widoczność, wyróżnialność </a:t>
            </a:r>
            <a:r>
              <a:rPr kumimoji="0" lang="pl-PL" b="0" i="0" u="none" strike="noStrike" kern="1200" cap="none" spc="0" normalizeH="0" baseline="0" noProof="0" dirty="0" err="1">
                <a:ln>
                  <a:noFill/>
                </a:ln>
                <a:solidFill>
                  <a:prstClr val="black"/>
                </a:solidFill>
                <a:effectLst/>
                <a:uLnTx/>
                <a:uFillTx/>
              </a:rPr>
              <a:t>assetów</a:t>
            </a:r>
            <a:r>
              <a:rPr kumimoji="0" lang="pl-PL" b="0" i="0" u="none" strike="noStrike" kern="1200" cap="none" spc="0" normalizeH="0" baseline="0" noProof="0" dirty="0">
                <a:ln>
                  <a:noFill/>
                </a:ln>
                <a:solidFill>
                  <a:prstClr val="black"/>
                </a:solidFill>
                <a:effectLst/>
                <a:uLnTx/>
                <a:uFillTx/>
              </a:rPr>
              <a:t>, zaangażowanie. Wszystko  to, co decyduje, że klient ma możliwość kupienia produktu lub usługi i to co wpływa na wydajność działań (jak np. wskaźniki kosztowe zakupu mediów i określające ich efektywność).</a:t>
            </a:r>
          </a:p>
          <a:p>
            <a:pPr marL="285750" marR="0" lvl="0" indent="-285750" algn="l" defTabSz="914400" rtl="0" eaLnBrk="1" fontAlgn="auto" latinLnBrk="0" hangingPunct="1">
              <a:lnSpc>
                <a:spcPct val="100000"/>
              </a:lnSpc>
              <a:spcBef>
                <a:spcPts val="0"/>
              </a:spcBef>
              <a:spcAft>
                <a:spcPts val="0"/>
              </a:spcAft>
              <a:buClr>
                <a:srgbClr val="FF003C"/>
              </a:buClr>
              <a:buSzTx/>
              <a:buFont typeface="Wingdings" pitchFamily="2" charset="2"/>
              <a:buChar char="§"/>
              <a:tabLst/>
              <a:defRPr/>
            </a:pPr>
            <a:endParaRPr kumimoji="0" lang="pl-PL" b="0" i="0" u="none" strike="noStrike" kern="1200" cap="none" spc="0" normalizeH="0" baseline="0" noProof="0" dirty="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
                <a:srgbClr val="FF003C"/>
              </a:buClr>
              <a:buSzTx/>
              <a:buFont typeface="Wingdings" pitchFamily="2" charset="2"/>
              <a:buChar char="§"/>
              <a:tabLst/>
              <a:defRPr/>
            </a:pPr>
            <a:r>
              <a:rPr kumimoji="0" lang="pl-PL" b="0" i="0" u="none" strike="noStrike" kern="1200" cap="none" spc="0" normalizeH="0" baseline="0" noProof="0" dirty="0">
                <a:ln>
                  <a:noFill/>
                </a:ln>
                <a:solidFill>
                  <a:prstClr val="black"/>
                </a:solidFill>
                <a:effectLst/>
                <a:uLnTx/>
                <a:uFillTx/>
              </a:rPr>
              <a:t>Drugi obszar to </a:t>
            </a:r>
            <a:r>
              <a:rPr kumimoji="0" lang="pl-PL" b="1" i="0" u="none" strike="noStrike" kern="1200" cap="none" spc="0" normalizeH="0" baseline="0" noProof="0" dirty="0">
                <a:ln>
                  <a:noFill/>
                </a:ln>
                <a:solidFill>
                  <a:prstClr val="black"/>
                </a:solidFill>
                <a:effectLst/>
                <a:uLnTx/>
                <a:uFillTx/>
              </a:rPr>
              <a:t>Efektywność</a:t>
            </a:r>
            <a:r>
              <a:rPr kumimoji="0" lang="pl-PL" b="0" i="0" u="none" strike="noStrike" kern="1200" cap="none" spc="0" normalizeH="0" baseline="0" noProof="0" dirty="0">
                <a:ln>
                  <a:noFill/>
                </a:ln>
                <a:solidFill>
                  <a:prstClr val="black"/>
                </a:solidFill>
                <a:effectLst/>
                <a:uLnTx/>
                <a:uFillTx/>
              </a:rPr>
              <a:t> </a:t>
            </a:r>
            <a:r>
              <a:rPr kumimoji="0" lang="en-AE" b="0" i="0" u="none" strike="noStrike" kern="1200" cap="none" spc="0" normalizeH="0" baseline="0" noProof="0" dirty="0">
                <a:ln>
                  <a:noFill/>
                </a:ln>
                <a:solidFill>
                  <a:prstClr val="black"/>
                </a:solidFill>
                <a:effectLst/>
                <a:uLnTx/>
                <a:uFillTx/>
              </a:rPr>
              <a:t>–</a:t>
            </a:r>
            <a:r>
              <a:rPr kumimoji="0" lang="pl-PL" b="0" i="0" u="none" strike="noStrike" kern="1200" cap="none" spc="0" normalizeH="0" baseline="0" noProof="0" dirty="0">
                <a:ln>
                  <a:noFill/>
                </a:ln>
                <a:solidFill>
                  <a:prstClr val="black"/>
                </a:solidFill>
                <a:effectLst/>
                <a:uLnTx/>
                <a:uFillTx/>
              </a:rPr>
              <a:t> marki, handlowa i finansowa. Zebrane są tu KPI opisujące efekty budowania dostępności i prowadzenia działań (skutki), takie jak świadomość marki, penetracja, zysk czy ROI. Wszystko to, co pokazuje, że klient ostatecznie dokonuje zakupu produktu lub usługi, wpływając na nasz biznes.</a:t>
            </a:r>
          </a:p>
        </p:txBody>
      </p:sp>
    </p:spTree>
    <p:extLst>
      <p:ext uri="{BB962C8B-B14F-4D97-AF65-F5344CB8AC3E}">
        <p14:creationId xmlns:p14="http://schemas.microsoft.com/office/powerpoint/2010/main" val="785077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DBCF3-6803-7354-75CF-6ADC19691B42}"/>
            </a:ext>
          </a:extLst>
        </p:cNvPr>
        <p:cNvGrpSpPr/>
        <p:nvPr/>
      </p:nvGrpSpPr>
      <p:grpSpPr>
        <a:xfrm>
          <a:off x="0" y="0"/>
          <a:ext cx="0" cy="0"/>
          <a:chOff x="0" y="0"/>
          <a:chExt cx="0" cy="0"/>
        </a:xfrm>
      </p:grpSpPr>
      <p:sp>
        <p:nvSpPr>
          <p:cNvPr id="7" name="Prostokąt 6">
            <a:extLst>
              <a:ext uri="{FF2B5EF4-FFF2-40B4-BE49-F238E27FC236}">
                <a16:creationId xmlns:a16="http://schemas.microsoft.com/office/drawing/2014/main" id="{39A78232-A370-CBD4-AFB0-4271D14331B3}"/>
              </a:ext>
            </a:extLst>
          </p:cNvPr>
          <p:cNvSpPr/>
          <p:nvPr/>
        </p:nvSpPr>
        <p:spPr>
          <a:xfrm>
            <a:off x="515938" y="3875595"/>
            <a:ext cx="11200345" cy="1696454"/>
          </a:xfrm>
          <a:prstGeom prst="rect">
            <a:avLst/>
          </a:prstGeom>
          <a:gradFill>
            <a:gsLst>
              <a:gs pos="0">
                <a:srgbClr val="F7023E"/>
              </a:gs>
              <a:gs pos="40000">
                <a:srgbClr val="7030A0"/>
              </a:gs>
              <a:gs pos="75000">
                <a:srgbClr val="0070C0"/>
              </a:gs>
              <a:gs pos="100000">
                <a:srgbClr val="92D05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Google Shape;138;p6">
            <a:extLst>
              <a:ext uri="{FF2B5EF4-FFF2-40B4-BE49-F238E27FC236}">
                <a16:creationId xmlns:a16="http://schemas.microsoft.com/office/drawing/2014/main" id="{5265ADBE-C4F7-390D-E47C-79171C6CC92F}"/>
              </a:ext>
            </a:extLst>
          </p:cNvPr>
          <p:cNvSpPr txBox="1">
            <a:spLocks/>
          </p:cNvSpPr>
          <p:nvPr/>
        </p:nvSpPr>
        <p:spPr>
          <a:xfrm>
            <a:off x="499150" y="223076"/>
            <a:ext cx="96811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Wskaźnik skuteczności marketingu</a:t>
            </a:r>
          </a:p>
        </p:txBody>
      </p:sp>
      <p:sp>
        <p:nvSpPr>
          <p:cNvPr id="3" name="Google Shape;138;p6">
            <a:extLst>
              <a:ext uri="{FF2B5EF4-FFF2-40B4-BE49-F238E27FC236}">
                <a16:creationId xmlns:a16="http://schemas.microsoft.com/office/drawing/2014/main" id="{A736C0E5-E133-5A72-C3E6-00BA9FD537E2}"/>
              </a:ext>
            </a:extLst>
          </p:cNvPr>
          <p:cNvSpPr txBox="1">
            <a:spLocks/>
          </p:cNvSpPr>
          <p:nvPr/>
        </p:nvSpPr>
        <p:spPr>
          <a:xfrm>
            <a:off x="499151" y="878531"/>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 dobór i podział</a:t>
            </a:r>
          </a:p>
        </p:txBody>
      </p:sp>
      <p:sp>
        <p:nvSpPr>
          <p:cNvPr id="4" name="pole tekstowe 3">
            <a:extLst>
              <a:ext uri="{FF2B5EF4-FFF2-40B4-BE49-F238E27FC236}">
                <a16:creationId xmlns:a16="http://schemas.microsoft.com/office/drawing/2014/main" id="{ACE7A468-43EE-3289-87E0-F9229F8DA620}"/>
              </a:ext>
            </a:extLst>
          </p:cNvPr>
          <p:cNvSpPr txBox="1"/>
          <p:nvPr/>
        </p:nvSpPr>
        <p:spPr>
          <a:xfrm>
            <a:off x="427374" y="2620247"/>
            <a:ext cx="1103310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b="0" i="0" u="none" strike="noStrike" kern="1200" cap="none" spc="0" normalizeH="0" baseline="0" noProof="0" dirty="0">
                <a:ln>
                  <a:noFill/>
                </a:ln>
                <a:solidFill>
                  <a:prstClr val="black"/>
                </a:solidFill>
                <a:effectLst/>
                <a:uLnTx/>
                <a:uFillTx/>
              </a:rPr>
              <a:t>Zdajemy sobie sprawę, że występują tu wskaźniki, które trudno przypisać jednoznacznie. </a:t>
            </a:r>
            <a:br>
              <a:rPr kumimoji="0" lang="pl-PL" b="0" i="0" u="none" strike="noStrike" kern="1200" cap="none" spc="0" normalizeH="0" baseline="0" noProof="0" dirty="0">
                <a:ln>
                  <a:noFill/>
                </a:ln>
                <a:solidFill>
                  <a:prstClr val="black"/>
                </a:solidFill>
                <a:effectLst/>
                <a:uLnTx/>
                <a:uFillTx/>
              </a:rPr>
            </a:br>
            <a:r>
              <a:rPr lang="pl-PL" dirty="0">
                <a:solidFill>
                  <a:prstClr val="black"/>
                </a:solidFill>
              </a:rPr>
              <a:t>Model </a:t>
            </a:r>
            <a:r>
              <a:rPr kumimoji="0" lang="pl-PL" b="0" i="0" u="none" strike="noStrike" kern="1200" cap="none" spc="0" normalizeH="0" baseline="0" noProof="0" dirty="0">
                <a:ln>
                  <a:noFill/>
                </a:ln>
                <a:solidFill>
                  <a:prstClr val="black"/>
                </a:solidFill>
                <a:effectLst/>
                <a:uLnTx/>
                <a:uFillTx/>
              </a:rPr>
              <a:t>porządkując</a:t>
            </a:r>
            <a:r>
              <a:rPr lang="pl-PL" dirty="0">
                <a:solidFill>
                  <a:prstClr val="black"/>
                </a:solidFill>
              </a:rPr>
              <a:t> i</a:t>
            </a:r>
            <a:r>
              <a:rPr kumimoji="0" lang="pl-PL" b="0" i="0" u="none" strike="noStrike" kern="1200" cap="none" spc="0" normalizeH="0" baseline="0" noProof="0" dirty="0">
                <a:ln>
                  <a:noFill/>
                </a:ln>
                <a:solidFill>
                  <a:prstClr val="black"/>
                </a:solidFill>
                <a:effectLst/>
                <a:uLnTx/>
                <a:uFillTx/>
              </a:rPr>
              <a:t> </a:t>
            </a:r>
            <a:r>
              <a:rPr kumimoji="0" lang="pl-PL" b="0" i="0" u="none" strike="noStrike" kern="1200" cap="none" spc="0" normalizeH="0" baseline="0" noProof="0" dirty="0" err="1">
                <a:ln>
                  <a:noFill/>
                </a:ln>
                <a:solidFill>
                  <a:prstClr val="black"/>
                </a:solidFill>
                <a:effectLst/>
                <a:uLnTx/>
                <a:uFillTx/>
              </a:rPr>
              <a:t>uspójniając</a:t>
            </a:r>
            <a:r>
              <a:rPr kumimoji="0" lang="pl-PL" b="0" i="0" u="none" strike="noStrike" kern="1200" cap="none" spc="0" normalizeH="0" baseline="0" noProof="0" dirty="0">
                <a:ln>
                  <a:noFill/>
                </a:ln>
                <a:solidFill>
                  <a:prstClr val="black"/>
                </a:solidFill>
                <a:effectLst/>
                <a:uLnTx/>
                <a:uFillTx/>
              </a:rPr>
              <a:t> podejście rynkowe, jednocześnie pozwala na swobodne wykorzystywanie poszczególnych miar zgodnie z praktyką </a:t>
            </a:r>
            <a:r>
              <a:rPr lang="pl-PL" dirty="0">
                <a:solidFill>
                  <a:prstClr val="black"/>
                </a:solidFill>
              </a:rPr>
              <a:t>każdej branży</a:t>
            </a:r>
            <a:r>
              <a:rPr kumimoji="0" lang="pl-PL" b="0" i="0" u="none" strike="noStrike" kern="1200" cap="none" spc="0" normalizeH="0" baseline="0" noProof="0" dirty="0">
                <a:ln>
                  <a:noFill/>
                </a:ln>
                <a:solidFill>
                  <a:prstClr val="black"/>
                </a:solidFill>
                <a:effectLst/>
                <a:uLnTx/>
                <a:uFillTx/>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b="0" i="0" u="none" strike="noStrike" kern="1200" cap="none" spc="0" normalizeH="0" baseline="0" noProof="0" dirty="0">
              <a:ln>
                <a:noFill/>
              </a:ln>
              <a:solidFill>
                <a:prstClr val="black"/>
              </a:solidFill>
              <a:effectLst/>
              <a:uLnTx/>
              <a:uFillTx/>
            </a:endParaRPr>
          </a:p>
        </p:txBody>
      </p:sp>
      <p:sp>
        <p:nvSpPr>
          <p:cNvPr id="8" name="Google Shape;85;p1">
            <a:extLst>
              <a:ext uri="{FF2B5EF4-FFF2-40B4-BE49-F238E27FC236}">
                <a16:creationId xmlns:a16="http://schemas.microsoft.com/office/drawing/2014/main" id="{A28EB908-26F2-57D0-3088-33120553CFA3}"/>
              </a:ext>
            </a:extLst>
          </p:cNvPr>
          <p:cNvSpPr txBox="1">
            <a:spLocks/>
          </p:cNvSpPr>
          <p:nvPr/>
        </p:nvSpPr>
        <p:spPr>
          <a:xfrm>
            <a:off x="430094" y="4471320"/>
            <a:ext cx="5513833" cy="678412"/>
          </a:xfrm>
          <a:prstGeom prst="rect">
            <a:avLst/>
          </a:prstGeom>
          <a:noFill/>
          <a:ln>
            <a:noFill/>
          </a:ln>
        </p:spPr>
        <p:txBody>
          <a:bodyPr spcFirstLastPara="1" vert="horz" wrap="square" lIns="0" tIns="0" rIns="0" bIns="0" rtlCol="0" anchor="b" anchorCtr="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2400" b="1" dirty="0">
                <a:solidFill>
                  <a:schemeClr val="bg1"/>
                </a:solidFill>
              </a:rPr>
              <a:t>Budowanie dostępności</a:t>
            </a:r>
          </a:p>
          <a:p>
            <a:pPr marL="0" indent="0" algn="ctr">
              <a:lnSpc>
                <a:spcPct val="120000"/>
              </a:lnSpc>
              <a:spcBef>
                <a:spcPts val="0"/>
              </a:spcBef>
              <a:spcAft>
                <a:spcPts val="1200"/>
              </a:spcAft>
              <a:buClr>
                <a:schemeClr val="dk1"/>
              </a:buClr>
              <a:buSzPts val="2400"/>
              <a:buFont typeface="Arial" panose="020B0604020202020204" pitchFamily="34" charset="0"/>
              <a:buNone/>
            </a:pPr>
            <a:r>
              <a:rPr lang="pl-PL" sz="1900" dirty="0">
                <a:solidFill>
                  <a:schemeClr val="bg1"/>
                </a:solidFill>
                <a:latin typeface="+mj-lt"/>
              </a:rPr>
              <a:t>Mentalnej i fizycznej</a:t>
            </a:r>
          </a:p>
        </p:txBody>
      </p:sp>
      <p:sp>
        <p:nvSpPr>
          <p:cNvPr id="10" name="Google Shape;85;p1">
            <a:extLst>
              <a:ext uri="{FF2B5EF4-FFF2-40B4-BE49-F238E27FC236}">
                <a16:creationId xmlns:a16="http://schemas.microsoft.com/office/drawing/2014/main" id="{1B3E6FFD-837B-454F-1806-EE4BCEA03313}"/>
              </a:ext>
            </a:extLst>
          </p:cNvPr>
          <p:cNvSpPr txBox="1">
            <a:spLocks/>
          </p:cNvSpPr>
          <p:nvPr/>
        </p:nvSpPr>
        <p:spPr>
          <a:xfrm>
            <a:off x="6113264" y="4471320"/>
            <a:ext cx="5513833" cy="678412"/>
          </a:xfrm>
          <a:prstGeom prst="rect">
            <a:avLst/>
          </a:prstGeom>
          <a:noFill/>
          <a:ln>
            <a:noFill/>
          </a:ln>
        </p:spPr>
        <p:txBody>
          <a:bodyPr spcFirstLastPara="1" vert="horz" wrap="square" lIns="0" tIns="0" rIns="0" bIns="0" rtlCol="0" anchor="b" anchorCtr="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2400" b="1" dirty="0">
                <a:solidFill>
                  <a:schemeClr val="bg1"/>
                </a:solidFill>
              </a:rPr>
              <a:t>Efektywność</a:t>
            </a:r>
          </a:p>
          <a:p>
            <a:pPr marL="0" indent="0" algn="ctr">
              <a:lnSpc>
                <a:spcPct val="120000"/>
              </a:lnSpc>
              <a:spcBef>
                <a:spcPts val="0"/>
              </a:spcBef>
              <a:spcAft>
                <a:spcPts val="1200"/>
              </a:spcAft>
              <a:buClr>
                <a:schemeClr val="dk1"/>
              </a:buClr>
              <a:buSzPts val="2400"/>
              <a:buFont typeface="Arial" panose="020B0604020202020204" pitchFamily="34" charset="0"/>
              <a:buNone/>
            </a:pPr>
            <a:r>
              <a:rPr lang="pl-PL" sz="1900" dirty="0">
                <a:solidFill>
                  <a:schemeClr val="bg1"/>
                </a:solidFill>
                <a:latin typeface="+mj-lt"/>
              </a:rPr>
              <a:t>Marki, handlowa i finansowa</a:t>
            </a:r>
          </a:p>
        </p:txBody>
      </p:sp>
      <p:sp>
        <p:nvSpPr>
          <p:cNvPr id="11" name="Znak mnożenia 24">
            <a:extLst>
              <a:ext uri="{FF2B5EF4-FFF2-40B4-BE49-F238E27FC236}">
                <a16:creationId xmlns:a16="http://schemas.microsoft.com/office/drawing/2014/main" id="{F3D7C691-5F3E-6F77-0FCF-25F063B6854B}"/>
              </a:ext>
            </a:extLst>
          </p:cNvPr>
          <p:cNvSpPr/>
          <p:nvPr/>
        </p:nvSpPr>
        <p:spPr>
          <a:xfrm>
            <a:off x="5656064" y="4266622"/>
            <a:ext cx="914400" cy="914400"/>
          </a:xfrm>
          <a:prstGeom prst="mathMultiply">
            <a:avLst/>
          </a:prstGeom>
          <a:solidFill>
            <a:schemeClr val="bg1"/>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ea typeface="+mn-ea"/>
              <a:cs typeface="+mn-cs"/>
            </a:endParaRPr>
          </a:p>
        </p:txBody>
      </p:sp>
    </p:spTree>
    <p:extLst>
      <p:ext uri="{BB962C8B-B14F-4D97-AF65-F5344CB8AC3E}">
        <p14:creationId xmlns:p14="http://schemas.microsoft.com/office/powerpoint/2010/main" val="3807620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Prostokąt 195">
            <a:extLst>
              <a:ext uri="{FF2B5EF4-FFF2-40B4-BE49-F238E27FC236}">
                <a16:creationId xmlns:a16="http://schemas.microsoft.com/office/drawing/2014/main" id="{78DDD404-94E2-FE5D-E38B-379008D353B2}"/>
              </a:ext>
            </a:extLst>
          </p:cNvPr>
          <p:cNvSpPr/>
          <p:nvPr/>
        </p:nvSpPr>
        <p:spPr>
          <a:xfrm>
            <a:off x="510260" y="1201775"/>
            <a:ext cx="11200345" cy="474215"/>
          </a:xfrm>
          <a:prstGeom prst="rect">
            <a:avLst/>
          </a:prstGeom>
          <a:gradFill>
            <a:gsLst>
              <a:gs pos="0">
                <a:srgbClr val="F7023E"/>
              </a:gs>
              <a:gs pos="40000">
                <a:srgbClr val="7030A0"/>
              </a:gs>
              <a:gs pos="75000">
                <a:srgbClr val="0070C0"/>
              </a:gs>
              <a:gs pos="100000">
                <a:srgbClr val="92D05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5" name="Sześciokąt 104">
            <a:extLst>
              <a:ext uri="{FF2B5EF4-FFF2-40B4-BE49-F238E27FC236}">
                <a16:creationId xmlns:a16="http://schemas.microsoft.com/office/drawing/2014/main" id="{A9E3C07C-23D0-ED61-BAAD-E331421E8DA9}"/>
              </a:ext>
            </a:extLst>
          </p:cNvPr>
          <p:cNvSpPr/>
          <p:nvPr/>
        </p:nvSpPr>
        <p:spPr>
          <a:xfrm>
            <a:off x="1064172" y="2225823"/>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Google Shape;138;p6">
            <a:extLst>
              <a:ext uri="{FF2B5EF4-FFF2-40B4-BE49-F238E27FC236}">
                <a16:creationId xmlns:a16="http://schemas.microsoft.com/office/drawing/2014/main" id="{3EC1F27D-831F-AB61-E523-6BDD9F2F200B}"/>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Model efektywnego marketingu</a:t>
            </a:r>
          </a:p>
        </p:txBody>
      </p:sp>
      <p:sp>
        <p:nvSpPr>
          <p:cNvPr id="13" name="Google Shape;85;p1">
            <a:extLst>
              <a:ext uri="{FF2B5EF4-FFF2-40B4-BE49-F238E27FC236}">
                <a16:creationId xmlns:a16="http://schemas.microsoft.com/office/drawing/2014/main" id="{7073F50D-6377-855C-EAFE-F45010CD9C2A}"/>
              </a:ext>
            </a:extLst>
          </p:cNvPr>
          <p:cNvSpPr txBox="1">
            <a:spLocks/>
          </p:cNvSpPr>
          <p:nvPr/>
        </p:nvSpPr>
        <p:spPr>
          <a:xfrm>
            <a:off x="276342" y="1208098"/>
            <a:ext cx="5513833" cy="502999"/>
          </a:xfrm>
          <a:prstGeom prst="rect">
            <a:avLst/>
          </a:prstGeom>
          <a:noFill/>
          <a:ln>
            <a:noFill/>
          </a:ln>
        </p:spPr>
        <p:txBody>
          <a:bodyPr spcFirstLastPara="1" vert="horz" wrap="square" lIns="0" tIns="0" rIns="0" bIns="0" rtlCol="0" anchor="b"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1600" dirty="0">
                <a:solidFill>
                  <a:schemeClr val="bg1"/>
                </a:solidFill>
              </a:rPr>
              <a:t>Budowanie dostępności</a:t>
            </a:r>
          </a:p>
          <a:p>
            <a:pPr marL="0" indent="0" algn="ctr">
              <a:spcBef>
                <a:spcPts val="0"/>
              </a:spcBef>
              <a:spcAft>
                <a:spcPts val="600"/>
              </a:spcAft>
              <a:buClr>
                <a:schemeClr val="dk1"/>
              </a:buClr>
              <a:buSzPts val="2400"/>
              <a:buFont typeface="Arial" panose="020B0604020202020204" pitchFamily="34" charset="0"/>
              <a:buNone/>
            </a:pPr>
            <a:r>
              <a:rPr lang="pl-PL" sz="1200" dirty="0">
                <a:solidFill>
                  <a:schemeClr val="bg1"/>
                </a:solidFill>
                <a:latin typeface="+mj-lt"/>
              </a:rPr>
              <a:t>Mentalnej i fizycznej</a:t>
            </a:r>
          </a:p>
        </p:txBody>
      </p:sp>
      <p:sp>
        <p:nvSpPr>
          <p:cNvPr id="14" name="Google Shape;85;p1">
            <a:extLst>
              <a:ext uri="{FF2B5EF4-FFF2-40B4-BE49-F238E27FC236}">
                <a16:creationId xmlns:a16="http://schemas.microsoft.com/office/drawing/2014/main" id="{813598F6-C495-1015-AAC6-3BA900BAD09D}"/>
              </a:ext>
            </a:extLst>
          </p:cNvPr>
          <p:cNvSpPr txBox="1">
            <a:spLocks/>
          </p:cNvSpPr>
          <p:nvPr/>
        </p:nvSpPr>
        <p:spPr>
          <a:xfrm>
            <a:off x="7097926" y="1207096"/>
            <a:ext cx="4782652" cy="502999"/>
          </a:xfrm>
          <a:prstGeom prst="rect">
            <a:avLst/>
          </a:prstGeom>
          <a:noFill/>
          <a:ln>
            <a:noFill/>
          </a:ln>
        </p:spPr>
        <p:txBody>
          <a:bodyPr spcFirstLastPara="1" vert="horz" wrap="square" lIns="0" tIns="0" rIns="0" bIns="0" rtlCol="0" anchor="b"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buClr>
                <a:schemeClr val="dk1"/>
              </a:buClr>
              <a:buSzPts val="2400"/>
            </a:pPr>
            <a:r>
              <a:rPr lang="pl-PL" sz="1600" dirty="0">
                <a:solidFill>
                  <a:schemeClr val="bg1"/>
                </a:solidFill>
              </a:rPr>
              <a:t>Efektywność</a:t>
            </a:r>
          </a:p>
          <a:p>
            <a:pPr>
              <a:spcBef>
                <a:spcPts val="0"/>
              </a:spcBef>
              <a:spcAft>
                <a:spcPts val="600"/>
              </a:spcAft>
              <a:buClr>
                <a:schemeClr val="dk1"/>
              </a:buClr>
              <a:buSzPts val="2400"/>
            </a:pPr>
            <a:r>
              <a:rPr lang="pl-PL" sz="1200" dirty="0">
                <a:solidFill>
                  <a:schemeClr val="bg1"/>
                </a:solidFill>
                <a:latin typeface="+mj-lt"/>
              </a:rPr>
              <a:t>Marki, handlowa i finansowa</a:t>
            </a:r>
          </a:p>
        </p:txBody>
      </p:sp>
      <p:sp>
        <p:nvSpPr>
          <p:cNvPr id="15" name="Google Shape;124;p4">
            <a:extLst>
              <a:ext uri="{FF2B5EF4-FFF2-40B4-BE49-F238E27FC236}">
                <a16:creationId xmlns:a16="http://schemas.microsoft.com/office/drawing/2014/main" id="{77789416-C4E8-FC1F-0DB1-F22CBA7B464A}"/>
              </a:ext>
            </a:extLst>
          </p:cNvPr>
          <p:cNvSpPr txBox="1"/>
          <p:nvPr/>
        </p:nvSpPr>
        <p:spPr>
          <a:xfrm>
            <a:off x="29965" y="1826753"/>
            <a:ext cx="2457980" cy="252437"/>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400" dirty="0">
                <a:solidFill>
                  <a:srgbClr val="FF003C"/>
                </a:solidFill>
                <a:latin typeface="+mn-lt"/>
                <a:ea typeface="Tahoma"/>
                <a:cs typeface="Tahoma"/>
                <a:sym typeface="Tahoma"/>
              </a:rPr>
              <a:t>Dystrybucja &amp; Cena</a:t>
            </a:r>
            <a:endParaRPr sz="1400" dirty="0">
              <a:solidFill>
                <a:srgbClr val="FF003C"/>
              </a:solidFill>
              <a:latin typeface="+mn-lt"/>
              <a:ea typeface="Tahoma"/>
              <a:cs typeface="Tahoma"/>
              <a:sym typeface="Tahoma"/>
            </a:endParaRPr>
          </a:p>
        </p:txBody>
      </p:sp>
      <p:sp>
        <p:nvSpPr>
          <p:cNvPr id="16" name="Google Shape;124;p4">
            <a:extLst>
              <a:ext uri="{FF2B5EF4-FFF2-40B4-BE49-F238E27FC236}">
                <a16:creationId xmlns:a16="http://schemas.microsoft.com/office/drawing/2014/main" id="{B1245F26-3E04-F102-2DB8-A5078025FB35}"/>
              </a:ext>
            </a:extLst>
          </p:cNvPr>
          <p:cNvSpPr txBox="1"/>
          <p:nvPr/>
        </p:nvSpPr>
        <p:spPr>
          <a:xfrm>
            <a:off x="2767273" y="1826753"/>
            <a:ext cx="2739379"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400" dirty="0">
                <a:solidFill>
                  <a:srgbClr val="7030A0"/>
                </a:solidFill>
                <a:latin typeface="+mn-lt"/>
                <a:ea typeface="Tahoma"/>
                <a:cs typeface="Tahoma"/>
                <a:sym typeface="Tahoma"/>
              </a:rPr>
              <a:t>Media &amp; Kampanie</a:t>
            </a:r>
            <a:endParaRPr sz="1400" dirty="0">
              <a:solidFill>
                <a:srgbClr val="7030A0"/>
              </a:solidFill>
              <a:latin typeface="+mn-lt"/>
              <a:ea typeface="Tahoma"/>
              <a:cs typeface="Tahoma"/>
              <a:sym typeface="Tahoma"/>
            </a:endParaRPr>
          </a:p>
        </p:txBody>
      </p:sp>
      <p:sp>
        <p:nvSpPr>
          <p:cNvPr id="17" name="Google Shape;124;p4">
            <a:extLst>
              <a:ext uri="{FF2B5EF4-FFF2-40B4-BE49-F238E27FC236}">
                <a16:creationId xmlns:a16="http://schemas.microsoft.com/office/drawing/2014/main" id="{76564FB9-6911-A715-BFA4-F72791D28C34}"/>
              </a:ext>
            </a:extLst>
          </p:cNvPr>
          <p:cNvSpPr txBox="1"/>
          <p:nvPr/>
        </p:nvSpPr>
        <p:spPr>
          <a:xfrm>
            <a:off x="6825680" y="1826753"/>
            <a:ext cx="2717198"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400" dirty="0">
                <a:solidFill>
                  <a:srgbClr val="0070C0"/>
                </a:solidFill>
                <a:latin typeface="+mn-lt"/>
                <a:ea typeface="Tahoma"/>
                <a:cs typeface="Tahoma"/>
                <a:sym typeface="Tahoma"/>
              </a:rPr>
              <a:t>Marka &amp; Biznes</a:t>
            </a:r>
            <a:endParaRPr sz="1400" dirty="0">
              <a:solidFill>
                <a:srgbClr val="0070C0"/>
              </a:solidFill>
              <a:latin typeface="+mn-lt"/>
              <a:ea typeface="Tahoma"/>
              <a:cs typeface="Tahoma"/>
              <a:sym typeface="Tahoma"/>
            </a:endParaRPr>
          </a:p>
        </p:txBody>
      </p:sp>
      <p:sp>
        <p:nvSpPr>
          <p:cNvPr id="18" name="Google Shape;124;p4">
            <a:extLst>
              <a:ext uri="{FF2B5EF4-FFF2-40B4-BE49-F238E27FC236}">
                <a16:creationId xmlns:a16="http://schemas.microsoft.com/office/drawing/2014/main" id="{50F409F4-1BC1-04AB-7128-3917B0F3B2E2}"/>
              </a:ext>
            </a:extLst>
          </p:cNvPr>
          <p:cNvSpPr txBox="1"/>
          <p:nvPr/>
        </p:nvSpPr>
        <p:spPr>
          <a:xfrm>
            <a:off x="9681312" y="1826753"/>
            <a:ext cx="2494712"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400" dirty="0">
                <a:solidFill>
                  <a:srgbClr val="92D050"/>
                </a:solidFill>
                <a:latin typeface="+mn-lt"/>
                <a:ea typeface="Tahoma"/>
                <a:cs typeface="Tahoma"/>
                <a:sym typeface="Tahoma"/>
              </a:rPr>
              <a:t>Relacje</a:t>
            </a:r>
            <a:endParaRPr sz="1400" dirty="0">
              <a:solidFill>
                <a:srgbClr val="92D050"/>
              </a:solidFill>
              <a:latin typeface="+mn-lt"/>
              <a:ea typeface="Tahoma"/>
              <a:cs typeface="Tahoma"/>
              <a:sym typeface="Tahoma"/>
            </a:endParaRPr>
          </a:p>
        </p:txBody>
      </p:sp>
      <p:sp>
        <p:nvSpPr>
          <p:cNvPr id="19" name="Sześciokąt 18">
            <a:extLst>
              <a:ext uri="{FF2B5EF4-FFF2-40B4-BE49-F238E27FC236}">
                <a16:creationId xmlns:a16="http://schemas.microsoft.com/office/drawing/2014/main" id="{A962B7BC-E26C-F65E-4014-8737A3744B75}"/>
              </a:ext>
            </a:extLst>
          </p:cNvPr>
          <p:cNvSpPr/>
          <p:nvPr/>
        </p:nvSpPr>
        <p:spPr>
          <a:xfrm>
            <a:off x="362267" y="2608652"/>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Sześciokąt 19">
            <a:extLst>
              <a:ext uri="{FF2B5EF4-FFF2-40B4-BE49-F238E27FC236}">
                <a16:creationId xmlns:a16="http://schemas.microsoft.com/office/drawing/2014/main" id="{1891837F-183C-2E45-6C38-45FD467CCC21}"/>
              </a:ext>
            </a:extLst>
          </p:cNvPr>
          <p:cNvSpPr/>
          <p:nvPr/>
        </p:nvSpPr>
        <p:spPr>
          <a:xfrm>
            <a:off x="1058783" y="2997056"/>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Sześciokąt 21">
            <a:extLst>
              <a:ext uri="{FF2B5EF4-FFF2-40B4-BE49-F238E27FC236}">
                <a16:creationId xmlns:a16="http://schemas.microsoft.com/office/drawing/2014/main" id="{5187620C-9E4E-852C-E080-0E0BE794CA99}"/>
              </a:ext>
            </a:extLst>
          </p:cNvPr>
          <p:cNvSpPr/>
          <p:nvPr/>
        </p:nvSpPr>
        <p:spPr>
          <a:xfrm>
            <a:off x="356241" y="3376638"/>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Sześciokąt 22">
            <a:extLst>
              <a:ext uri="{FF2B5EF4-FFF2-40B4-BE49-F238E27FC236}">
                <a16:creationId xmlns:a16="http://schemas.microsoft.com/office/drawing/2014/main" id="{204C4207-58F7-F209-98A6-04EF82ACD366}"/>
              </a:ext>
            </a:extLst>
          </p:cNvPr>
          <p:cNvSpPr/>
          <p:nvPr/>
        </p:nvSpPr>
        <p:spPr>
          <a:xfrm>
            <a:off x="1051385" y="3768007"/>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Sześciokąt 23">
            <a:extLst>
              <a:ext uri="{FF2B5EF4-FFF2-40B4-BE49-F238E27FC236}">
                <a16:creationId xmlns:a16="http://schemas.microsoft.com/office/drawing/2014/main" id="{7F47252C-285C-C289-9A3F-6914E7BDEDCA}"/>
              </a:ext>
            </a:extLst>
          </p:cNvPr>
          <p:cNvSpPr/>
          <p:nvPr/>
        </p:nvSpPr>
        <p:spPr>
          <a:xfrm>
            <a:off x="349775" y="4147932"/>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Sześciokąt 24">
            <a:extLst>
              <a:ext uri="{FF2B5EF4-FFF2-40B4-BE49-F238E27FC236}">
                <a16:creationId xmlns:a16="http://schemas.microsoft.com/office/drawing/2014/main" id="{B6DDC178-41E0-898E-93A4-0CC14964E357}"/>
              </a:ext>
            </a:extLst>
          </p:cNvPr>
          <p:cNvSpPr/>
          <p:nvPr/>
        </p:nvSpPr>
        <p:spPr>
          <a:xfrm>
            <a:off x="1761649" y="3389235"/>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6" name="Sześciokąt 25">
            <a:extLst>
              <a:ext uri="{FF2B5EF4-FFF2-40B4-BE49-F238E27FC236}">
                <a16:creationId xmlns:a16="http://schemas.microsoft.com/office/drawing/2014/main" id="{CC5745BD-597D-18EA-15C9-E1504FAC5D39}"/>
              </a:ext>
            </a:extLst>
          </p:cNvPr>
          <p:cNvSpPr/>
          <p:nvPr/>
        </p:nvSpPr>
        <p:spPr>
          <a:xfrm>
            <a:off x="1762501" y="2615835"/>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7" name="Sześciokąt 26">
            <a:extLst>
              <a:ext uri="{FF2B5EF4-FFF2-40B4-BE49-F238E27FC236}">
                <a16:creationId xmlns:a16="http://schemas.microsoft.com/office/drawing/2014/main" id="{8C8C0647-FCC6-2261-74B5-A545E4160C8E}"/>
              </a:ext>
            </a:extLst>
          </p:cNvPr>
          <p:cNvSpPr/>
          <p:nvPr/>
        </p:nvSpPr>
        <p:spPr>
          <a:xfrm>
            <a:off x="2463957" y="2235076"/>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8" name="Sześciokąt 27">
            <a:extLst>
              <a:ext uri="{FF2B5EF4-FFF2-40B4-BE49-F238E27FC236}">
                <a16:creationId xmlns:a16="http://schemas.microsoft.com/office/drawing/2014/main" id="{7740260E-95F4-EA59-6B30-3B2A1EB62A6A}"/>
              </a:ext>
            </a:extLst>
          </p:cNvPr>
          <p:cNvSpPr/>
          <p:nvPr/>
        </p:nvSpPr>
        <p:spPr>
          <a:xfrm>
            <a:off x="2466681" y="3008734"/>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9" name="Sześciokąt 28">
            <a:extLst>
              <a:ext uri="{FF2B5EF4-FFF2-40B4-BE49-F238E27FC236}">
                <a16:creationId xmlns:a16="http://schemas.microsoft.com/office/drawing/2014/main" id="{15A29984-1E11-A7B9-D68B-1E810652D7D2}"/>
              </a:ext>
            </a:extLst>
          </p:cNvPr>
          <p:cNvSpPr/>
          <p:nvPr/>
        </p:nvSpPr>
        <p:spPr>
          <a:xfrm>
            <a:off x="3166987" y="2623480"/>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0" name="Sześciokąt 29">
            <a:extLst>
              <a:ext uri="{FF2B5EF4-FFF2-40B4-BE49-F238E27FC236}">
                <a16:creationId xmlns:a16="http://schemas.microsoft.com/office/drawing/2014/main" id="{00DFDAAF-BADD-3A6A-7D05-16A4D33BA4FD}"/>
              </a:ext>
            </a:extLst>
          </p:cNvPr>
          <p:cNvSpPr/>
          <p:nvPr/>
        </p:nvSpPr>
        <p:spPr>
          <a:xfrm>
            <a:off x="3873643" y="2248602"/>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Sześciokąt 30">
            <a:extLst>
              <a:ext uri="{FF2B5EF4-FFF2-40B4-BE49-F238E27FC236}">
                <a16:creationId xmlns:a16="http://schemas.microsoft.com/office/drawing/2014/main" id="{9080B8D1-97A5-B610-21F0-C632B6FE12FF}"/>
              </a:ext>
            </a:extLst>
          </p:cNvPr>
          <p:cNvSpPr/>
          <p:nvPr/>
        </p:nvSpPr>
        <p:spPr>
          <a:xfrm>
            <a:off x="3868508" y="3015084"/>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2" name="Sześciokąt 31">
            <a:extLst>
              <a:ext uri="{FF2B5EF4-FFF2-40B4-BE49-F238E27FC236}">
                <a16:creationId xmlns:a16="http://schemas.microsoft.com/office/drawing/2014/main" id="{BA443272-E9DA-CDDA-F7E0-F949BFF24E94}"/>
              </a:ext>
            </a:extLst>
          </p:cNvPr>
          <p:cNvSpPr/>
          <p:nvPr/>
        </p:nvSpPr>
        <p:spPr>
          <a:xfrm>
            <a:off x="3165105" y="339834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3" name="Sześciokąt 32">
            <a:extLst>
              <a:ext uri="{FF2B5EF4-FFF2-40B4-BE49-F238E27FC236}">
                <a16:creationId xmlns:a16="http://schemas.microsoft.com/office/drawing/2014/main" id="{EDB1DDA2-1616-F80E-EE3E-10C08B53AEE3}"/>
              </a:ext>
            </a:extLst>
          </p:cNvPr>
          <p:cNvSpPr/>
          <p:nvPr/>
        </p:nvSpPr>
        <p:spPr>
          <a:xfrm>
            <a:off x="4577823" y="262935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4" name="Sześciokąt 33">
            <a:extLst>
              <a:ext uri="{FF2B5EF4-FFF2-40B4-BE49-F238E27FC236}">
                <a16:creationId xmlns:a16="http://schemas.microsoft.com/office/drawing/2014/main" id="{BB0C2984-6E5D-835E-325E-A805ED659928}"/>
              </a:ext>
            </a:extLst>
          </p:cNvPr>
          <p:cNvSpPr/>
          <p:nvPr/>
        </p:nvSpPr>
        <p:spPr>
          <a:xfrm>
            <a:off x="4570654" y="3403095"/>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5" name="Sześciokąt 34">
            <a:extLst>
              <a:ext uri="{FF2B5EF4-FFF2-40B4-BE49-F238E27FC236}">
                <a16:creationId xmlns:a16="http://schemas.microsoft.com/office/drawing/2014/main" id="{0539C552-2E7D-B2AB-EC85-FD8A9B04EBEF}"/>
              </a:ext>
            </a:extLst>
          </p:cNvPr>
          <p:cNvSpPr/>
          <p:nvPr/>
        </p:nvSpPr>
        <p:spPr>
          <a:xfrm>
            <a:off x="3869755" y="3787825"/>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6" name="Sześciokąt 35">
            <a:extLst>
              <a:ext uri="{FF2B5EF4-FFF2-40B4-BE49-F238E27FC236}">
                <a16:creationId xmlns:a16="http://schemas.microsoft.com/office/drawing/2014/main" id="{567F9D67-5494-8FCB-5B35-8236E6191B77}"/>
              </a:ext>
            </a:extLst>
          </p:cNvPr>
          <p:cNvSpPr/>
          <p:nvPr/>
        </p:nvSpPr>
        <p:spPr>
          <a:xfrm>
            <a:off x="3156447" y="417329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8" name="Sześciokąt 37">
            <a:extLst>
              <a:ext uri="{FF2B5EF4-FFF2-40B4-BE49-F238E27FC236}">
                <a16:creationId xmlns:a16="http://schemas.microsoft.com/office/drawing/2014/main" id="{3092130E-9AD2-CE03-30D0-0AC3B3BECA5F}"/>
              </a:ext>
            </a:extLst>
          </p:cNvPr>
          <p:cNvSpPr/>
          <p:nvPr/>
        </p:nvSpPr>
        <p:spPr>
          <a:xfrm>
            <a:off x="2462189" y="377697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9" name="Sześciokąt 38">
            <a:extLst>
              <a:ext uri="{FF2B5EF4-FFF2-40B4-BE49-F238E27FC236}">
                <a16:creationId xmlns:a16="http://schemas.microsoft.com/office/drawing/2014/main" id="{8D94B262-1BD1-B0E1-BC7B-241E2863FC9A}"/>
              </a:ext>
            </a:extLst>
          </p:cNvPr>
          <p:cNvSpPr/>
          <p:nvPr/>
        </p:nvSpPr>
        <p:spPr>
          <a:xfrm>
            <a:off x="4574988" y="4186564"/>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0" name="Sześciokąt 39">
            <a:extLst>
              <a:ext uri="{FF2B5EF4-FFF2-40B4-BE49-F238E27FC236}">
                <a16:creationId xmlns:a16="http://schemas.microsoft.com/office/drawing/2014/main" id="{53147A6A-B48B-8512-2A79-656897ABED3B}"/>
              </a:ext>
            </a:extLst>
          </p:cNvPr>
          <p:cNvSpPr/>
          <p:nvPr/>
        </p:nvSpPr>
        <p:spPr>
          <a:xfrm>
            <a:off x="5282003" y="301360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1" name="Sześciokąt 40">
            <a:extLst>
              <a:ext uri="{FF2B5EF4-FFF2-40B4-BE49-F238E27FC236}">
                <a16:creationId xmlns:a16="http://schemas.microsoft.com/office/drawing/2014/main" id="{41FF6D50-0166-EE25-3B8D-E228EBF59DE4}"/>
              </a:ext>
            </a:extLst>
          </p:cNvPr>
          <p:cNvSpPr/>
          <p:nvPr/>
        </p:nvSpPr>
        <p:spPr>
          <a:xfrm>
            <a:off x="5281946" y="3788699"/>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2" name="Sześciokąt 41">
            <a:extLst>
              <a:ext uri="{FF2B5EF4-FFF2-40B4-BE49-F238E27FC236}">
                <a16:creationId xmlns:a16="http://schemas.microsoft.com/office/drawing/2014/main" id="{785C3C82-3076-034C-2DDE-B7D06CDDB582}"/>
              </a:ext>
            </a:extLst>
          </p:cNvPr>
          <p:cNvSpPr/>
          <p:nvPr/>
        </p:nvSpPr>
        <p:spPr>
          <a:xfrm>
            <a:off x="3862126" y="4565315"/>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3" name="Sześciokąt 42">
            <a:extLst>
              <a:ext uri="{FF2B5EF4-FFF2-40B4-BE49-F238E27FC236}">
                <a16:creationId xmlns:a16="http://schemas.microsoft.com/office/drawing/2014/main" id="{E5BBFDF0-1070-F200-AF4D-C9C0B232A91D}"/>
              </a:ext>
            </a:extLst>
          </p:cNvPr>
          <p:cNvSpPr/>
          <p:nvPr/>
        </p:nvSpPr>
        <p:spPr>
          <a:xfrm>
            <a:off x="5282518" y="456540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4" name="Sześciokąt 43">
            <a:extLst>
              <a:ext uri="{FF2B5EF4-FFF2-40B4-BE49-F238E27FC236}">
                <a16:creationId xmlns:a16="http://schemas.microsoft.com/office/drawing/2014/main" id="{3DCBA853-C1AF-9249-F2D5-A2CE5163EA1B}"/>
              </a:ext>
            </a:extLst>
          </p:cNvPr>
          <p:cNvSpPr/>
          <p:nvPr/>
        </p:nvSpPr>
        <p:spPr>
          <a:xfrm>
            <a:off x="4575497" y="495769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5" name="Sześciokąt 44">
            <a:extLst>
              <a:ext uri="{FF2B5EF4-FFF2-40B4-BE49-F238E27FC236}">
                <a16:creationId xmlns:a16="http://schemas.microsoft.com/office/drawing/2014/main" id="{61831F82-62F9-9DE2-6A21-5C87A4B90EE3}"/>
              </a:ext>
            </a:extLst>
          </p:cNvPr>
          <p:cNvSpPr/>
          <p:nvPr/>
        </p:nvSpPr>
        <p:spPr>
          <a:xfrm>
            <a:off x="3151085" y="4944999"/>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6" name="Sześciokąt 45">
            <a:extLst>
              <a:ext uri="{FF2B5EF4-FFF2-40B4-BE49-F238E27FC236}">
                <a16:creationId xmlns:a16="http://schemas.microsoft.com/office/drawing/2014/main" id="{ABFE5028-6A77-981A-6FC2-2B901D0125DB}"/>
              </a:ext>
            </a:extLst>
          </p:cNvPr>
          <p:cNvSpPr/>
          <p:nvPr/>
        </p:nvSpPr>
        <p:spPr>
          <a:xfrm>
            <a:off x="3850704" y="5341868"/>
            <a:ext cx="889385" cy="76671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7" name="Sześciokąt 46">
            <a:extLst>
              <a:ext uri="{FF2B5EF4-FFF2-40B4-BE49-F238E27FC236}">
                <a16:creationId xmlns:a16="http://schemas.microsoft.com/office/drawing/2014/main" id="{185B8AF3-CEA4-DD37-D742-EE0770E86BB7}"/>
              </a:ext>
            </a:extLst>
          </p:cNvPr>
          <p:cNvSpPr/>
          <p:nvPr/>
        </p:nvSpPr>
        <p:spPr>
          <a:xfrm>
            <a:off x="2443139" y="531925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8" name="Sześciokąt 47">
            <a:extLst>
              <a:ext uri="{FF2B5EF4-FFF2-40B4-BE49-F238E27FC236}">
                <a16:creationId xmlns:a16="http://schemas.microsoft.com/office/drawing/2014/main" id="{AC51A317-9DE3-0F4B-2705-FE3895CB72A3}"/>
              </a:ext>
            </a:extLst>
          </p:cNvPr>
          <p:cNvSpPr/>
          <p:nvPr/>
        </p:nvSpPr>
        <p:spPr>
          <a:xfrm>
            <a:off x="3137045" y="5716139"/>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9" name="Sześciokąt 48">
            <a:extLst>
              <a:ext uri="{FF2B5EF4-FFF2-40B4-BE49-F238E27FC236}">
                <a16:creationId xmlns:a16="http://schemas.microsoft.com/office/drawing/2014/main" id="{AB0D4497-57B1-CB53-10B5-CCAFCE76BCBE}"/>
              </a:ext>
            </a:extLst>
          </p:cNvPr>
          <p:cNvSpPr/>
          <p:nvPr/>
        </p:nvSpPr>
        <p:spPr>
          <a:xfrm>
            <a:off x="1743450" y="570343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0" name="Sześciokąt 49">
            <a:extLst>
              <a:ext uri="{FF2B5EF4-FFF2-40B4-BE49-F238E27FC236}">
                <a16:creationId xmlns:a16="http://schemas.microsoft.com/office/drawing/2014/main" id="{5EDA27C4-3220-DF85-14E6-270751309478}"/>
              </a:ext>
            </a:extLst>
          </p:cNvPr>
          <p:cNvSpPr/>
          <p:nvPr/>
        </p:nvSpPr>
        <p:spPr>
          <a:xfrm>
            <a:off x="2455839" y="454811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1" name="Sześciokąt 50">
            <a:extLst>
              <a:ext uri="{FF2B5EF4-FFF2-40B4-BE49-F238E27FC236}">
                <a16:creationId xmlns:a16="http://schemas.microsoft.com/office/drawing/2014/main" id="{4F3994CA-82C8-C397-5F99-8581DFF83AD5}"/>
              </a:ext>
            </a:extLst>
          </p:cNvPr>
          <p:cNvSpPr/>
          <p:nvPr/>
        </p:nvSpPr>
        <p:spPr>
          <a:xfrm>
            <a:off x="5282518" y="534041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2" name="Sześciokąt 51">
            <a:extLst>
              <a:ext uri="{FF2B5EF4-FFF2-40B4-BE49-F238E27FC236}">
                <a16:creationId xmlns:a16="http://schemas.microsoft.com/office/drawing/2014/main" id="{0C262018-10F6-5476-999B-89A5A3CFBC40}"/>
              </a:ext>
            </a:extLst>
          </p:cNvPr>
          <p:cNvSpPr/>
          <p:nvPr/>
        </p:nvSpPr>
        <p:spPr>
          <a:xfrm>
            <a:off x="4575497" y="5728329"/>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3" name="Sześciokąt 52">
            <a:extLst>
              <a:ext uri="{FF2B5EF4-FFF2-40B4-BE49-F238E27FC236}">
                <a16:creationId xmlns:a16="http://schemas.microsoft.com/office/drawing/2014/main" id="{D333DCA2-7E8A-6A09-9286-8698E3ED57CB}"/>
              </a:ext>
            </a:extLst>
          </p:cNvPr>
          <p:cNvSpPr/>
          <p:nvPr/>
        </p:nvSpPr>
        <p:spPr>
          <a:xfrm>
            <a:off x="5976329" y="2621628"/>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4" name="Sześciokąt 53">
            <a:extLst>
              <a:ext uri="{FF2B5EF4-FFF2-40B4-BE49-F238E27FC236}">
                <a16:creationId xmlns:a16="http://schemas.microsoft.com/office/drawing/2014/main" id="{1B05793C-25C1-6B19-B6F7-8F698EC9DD94}"/>
              </a:ext>
            </a:extLst>
          </p:cNvPr>
          <p:cNvSpPr/>
          <p:nvPr/>
        </p:nvSpPr>
        <p:spPr>
          <a:xfrm>
            <a:off x="1749800" y="4928713"/>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5" name="Sześciokąt 54">
            <a:extLst>
              <a:ext uri="{FF2B5EF4-FFF2-40B4-BE49-F238E27FC236}">
                <a16:creationId xmlns:a16="http://schemas.microsoft.com/office/drawing/2014/main" id="{8EF068B7-A884-E3D5-28E1-590901472878}"/>
              </a:ext>
            </a:extLst>
          </p:cNvPr>
          <p:cNvSpPr/>
          <p:nvPr/>
        </p:nvSpPr>
        <p:spPr>
          <a:xfrm>
            <a:off x="6678520" y="223217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6" name="Sześciokąt 55">
            <a:extLst>
              <a:ext uri="{FF2B5EF4-FFF2-40B4-BE49-F238E27FC236}">
                <a16:creationId xmlns:a16="http://schemas.microsoft.com/office/drawing/2014/main" id="{CD679CC3-40AE-52DF-6075-12AC66A6C23F}"/>
              </a:ext>
            </a:extLst>
          </p:cNvPr>
          <p:cNvSpPr/>
          <p:nvPr/>
        </p:nvSpPr>
        <p:spPr>
          <a:xfrm>
            <a:off x="6686098" y="3008541"/>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7" name="Sześciokąt 56">
            <a:extLst>
              <a:ext uri="{FF2B5EF4-FFF2-40B4-BE49-F238E27FC236}">
                <a16:creationId xmlns:a16="http://schemas.microsoft.com/office/drawing/2014/main" id="{002A0657-94D9-D680-F589-83FCEA93BC24}"/>
              </a:ext>
            </a:extLst>
          </p:cNvPr>
          <p:cNvSpPr/>
          <p:nvPr/>
        </p:nvSpPr>
        <p:spPr>
          <a:xfrm>
            <a:off x="7386184" y="2609640"/>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8" name="Sześciokąt 57">
            <a:extLst>
              <a:ext uri="{FF2B5EF4-FFF2-40B4-BE49-F238E27FC236}">
                <a16:creationId xmlns:a16="http://schemas.microsoft.com/office/drawing/2014/main" id="{B7F124C4-B762-2286-4FA9-0B207AE06C7B}"/>
              </a:ext>
            </a:extLst>
          </p:cNvPr>
          <p:cNvSpPr/>
          <p:nvPr/>
        </p:nvSpPr>
        <p:spPr>
          <a:xfrm>
            <a:off x="7389516" y="3391998"/>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9" name="Sześciokąt 58">
            <a:extLst>
              <a:ext uri="{FF2B5EF4-FFF2-40B4-BE49-F238E27FC236}">
                <a16:creationId xmlns:a16="http://schemas.microsoft.com/office/drawing/2014/main" id="{1FC90099-98E5-E567-B49D-44316B827BAC}"/>
              </a:ext>
            </a:extLst>
          </p:cNvPr>
          <p:cNvSpPr/>
          <p:nvPr/>
        </p:nvSpPr>
        <p:spPr>
          <a:xfrm>
            <a:off x="8095451" y="3007761"/>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0" name="Sześciokąt 59">
            <a:extLst>
              <a:ext uri="{FF2B5EF4-FFF2-40B4-BE49-F238E27FC236}">
                <a16:creationId xmlns:a16="http://schemas.microsoft.com/office/drawing/2014/main" id="{ADD8395B-12AF-FE09-CF5F-2FB14A9D3010}"/>
              </a:ext>
            </a:extLst>
          </p:cNvPr>
          <p:cNvSpPr/>
          <p:nvPr/>
        </p:nvSpPr>
        <p:spPr>
          <a:xfrm>
            <a:off x="8103838" y="222582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1" name="Sześciokąt 60">
            <a:extLst>
              <a:ext uri="{FF2B5EF4-FFF2-40B4-BE49-F238E27FC236}">
                <a16:creationId xmlns:a16="http://schemas.microsoft.com/office/drawing/2014/main" id="{EE73855A-06BF-820E-F471-3E581E9C5DFB}"/>
              </a:ext>
            </a:extLst>
          </p:cNvPr>
          <p:cNvSpPr/>
          <p:nvPr/>
        </p:nvSpPr>
        <p:spPr>
          <a:xfrm>
            <a:off x="8092431" y="3785626"/>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2" name="Sześciokąt 61">
            <a:extLst>
              <a:ext uri="{FF2B5EF4-FFF2-40B4-BE49-F238E27FC236}">
                <a16:creationId xmlns:a16="http://schemas.microsoft.com/office/drawing/2014/main" id="{A5067F7F-95D1-DED0-4B05-9616DD31DD90}"/>
              </a:ext>
            </a:extLst>
          </p:cNvPr>
          <p:cNvSpPr/>
          <p:nvPr/>
        </p:nvSpPr>
        <p:spPr>
          <a:xfrm>
            <a:off x="6683802" y="3779928"/>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3" name="Sześciokąt 62">
            <a:extLst>
              <a:ext uri="{FF2B5EF4-FFF2-40B4-BE49-F238E27FC236}">
                <a16:creationId xmlns:a16="http://schemas.microsoft.com/office/drawing/2014/main" id="{0544D670-4005-E008-5D2D-224E8BDCB4CC}"/>
              </a:ext>
            </a:extLst>
          </p:cNvPr>
          <p:cNvSpPr/>
          <p:nvPr/>
        </p:nvSpPr>
        <p:spPr>
          <a:xfrm>
            <a:off x="7384344" y="4172904"/>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4" name="Sześciokąt 63">
            <a:extLst>
              <a:ext uri="{FF2B5EF4-FFF2-40B4-BE49-F238E27FC236}">
                <a16:creationId xmlns:a16="http://schemas.microsoft.com/office/drawing/2014/main" id="{678A7165-92D5-FB26-904F-5646E849180B}"/>
              </a:ext>
            </a:extLst>
          </p:cNvPr>
          <p:cNvSpPr/>
          <p:nvPr/>
        </p:nvSpPr>
        <p:spPr>
          <a:xfrm>
            <a:off x="8804495" y="3402694"/>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5" name="Sześciokąt 64">
            <a:extLst>
              <a:ext uri="{FF2B5EF4-FFF2-40B4-BE49-F238E27FC236}">
                <a16:creationId xmlns:a16="http://schemas.microsoft.com/office/drawing/2014/main" id="{06504FF8-65FB-AC7F-55AC-85E27F4D82D9}"/>
              </a:ext>
            </a:extLst>
          </p:cNvPr>
          <p:cNvSpPr/>
          <p:nvPr/>
        </p:nvSpPr>
        <p:spPr>
          <a:xfrm>
            <a:off x="8804494" y="4181746"/>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6" name="Sześciokąt 65">
            <a:extLst>
              <a:ext uri="{FF2B5EF4-FFF2-40B4-BE49-F238E27FC236}">
                <a16:creationId xmlns:a16="http://schemas.microsoft.com/office/drawing/2014/main" id="{A803B661-11AD-6516-97BD-51FF33D941F1}"/>
              </a:ext>
            </a:extLst>
          </p:cNvPr>
          <p:cNvSpPr/>
          <p:nvPr/>
        </p:nvSpPr>
        <p:spPr>
          <a:xfrm>
            <a:off x="8097566" y="4566984"/>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7" name="Sześciokąt 66">
            <a:extLst>
              <a:ext uri="{FF2B5EF4-FFF2-40B4-BE49-F238E27FC236}">
                <a16:creationId xmlns:a16="http://schemas.microsoft.com/office/drawing/2014/main" id="{84E32448-11DC-3803-2135-EA9890472487}"/>
              </a:ext>
            </a:extLst>
          </p:cNvPr>
          <p:cNvSpPr/>
          <p:nvPr/>
        </p:nvSpPr>
        <p:spPr>
          <a:xfrm>
            <a:off x="6684870" y="4551069"/>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8" name="Sześciokąt 67">
            <a:extLst>
              <a:ext uri="{FF2B5EF4-FFF2-40B4-BE49-F238E27FC236}">
                <a16:creationId xmlns:a16="http://schemas.microsoft.com/office/drawing/2014/main" id="{32312B08-AB2A-E4F1-B9BB-92024B0ADACF}"/>
              </a:ext>
            </a:extLst>
          </p:cNvPr>
          <p:cNvSpPr/>
          <p:nvPr/>
        </p:nvSpPr>
        <p:spPr>
          <a:xfrm>
            <a:off x="7391000" y="494710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9" name="Sześciokąt 68">
            <a:extLst>
              <a:ext uri="{FF2B5EF4-FFF2-40B4-BE49-F238E27FC236}">
                <a16:creationId xmlns:a16="http://schemas.microsoft.com/office/drawing/2014/main" id="{AE8C1223-56AE-703D-7F72-686AA8E1D769}"/>
              </a:ext>
            </a:extLst>
          </p:cNvPr>
          <p:cNvSpPr/>
          <p:nvPr/>
        </p:nvSpPr>
        <p:spPr>
          <a:xfrm>
            <a:off x="8805384" y="4958375"/>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0" name="Sześciokąt 69">
            <a:extLst>
              <a:ext uri="{FF2B5EF4-FFF2-40B4-BE49-F238E27FC236}">
                <a16:creationId xmlns:a16="http://schemas.microsoft.com/office/drawing/2014/main" id="{BB1AB279-5A10-9A7E-8AFF-B654CF055E09}"/>
              </a:ext>
            </a:extLst>
          </p:cNvPr>
          <p:cNvSpPr/>
          <p:nvPr/>
        </p:nvSpPr>
        <p:spPr>
          <a:xfrm>
            <a:off x="9515295" y="3797778"/>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1" name="Sześciokąt 70">
            <a:extLst>
              <a:ext uri="{FF2B5EF4-FFF2-40B4-BE49-F238E27FC236}">
                <a16:creationId xmlns:a16="http://schemas.microsoft.com/office/drawing/2014/main" id="{68DBC271-01B2-D403-DEF0-678B6501B2B0}"/>
              </a:ext>
            </a:extLst>
          </p:cNvPr>
          <p:cNvSpPr/>
          <p:nvPr/>
        </p:nvSpPr>
        <p:spPr>
          <a:xfrm>
            <a:off x="8092634" y="534753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2" name="Sześciokąt 71">
            <a:extLst>
              <a:ext uri="{FF2B5EF4-FFF2-40B4-BE49-F238E27FC236}">
                <a16:creationId xmlns:a16="http://schemas.microsoft.com/office/drawing/2014/main" id="{A82DE4D9-1538-71F0-3924-8873F4C59FCC}"/>
              </a:ext>
            </a:extLst>
          </p:cNvPr>
          <p:cNvSpPr/>
          <p:nvPr/>
        </p:nvSpPr>
        <p:spPr>
          <a:xfrm>
            <a:off x="6695075" y="5326827"/>
            <a:ext cx="846284" cy="729555"/>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3" name="Sześciokąt 72">
            <a:extLst>
              <a:ext uri="{FF2B5EF4-FFF2-40B4-BE49-F238E27FC236}">
                <a16:creationId xmlns:a16="http://schemas.microsoft.com/office/drawing/2014/main" id="{441DEE1B-1CCB-D1D6-D21A-255EAB0B636C}"/>
              </a:ext>
            </a:extLst>
          </p:cNvPr>
          <p:cNvSpPr/>
          <p:nvPr/>
        </p:nvSpPr>
        <p:spPr>
          <a:xfrm>
            <a:off x="7365593" y="5727650"/>
            <a:ext cx="879919" cy="7585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4" name="Sześciokąt 73">
            <a:extLst>
              <a:ext uri="{FF2B5EF4-FFF2-40B4-BE49-F238E27FC236}">
                <a16:creationId xmlns:a16="http://schemas.microsoft.com/office/drawing/2014/main" id="{19FC9F41-6889-EE98-6E66-7B2E6394FB75}"/>
              </a:ext>
            </a:extLst>
          </p:cNvPr>
          <p:cNvSpPr/>
          <p:nvPr/>
        </p:nvSpPr>
        <p:spPr>
          <a:xfrm>
            <a:off x="8800880" y="5745400"/>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5" name="Sześciokąt 74">
            <a:extLst>
              <a:ext uri="{FF2B5EF4-FFF2-40B4-BE49-F238E27FC236}">
                <a16:creationId xmlns:a16="http://schemas.microsoft.com/office/drawing/2014/main" id="{747A1CA2-B07F-5724-7787-FCE2825E022F}"/>
              </a:ext>
            </a:extLst>
          </p:cNvPr>
          <p:cNvSpPr/>
          <p:nvPr/>
        </p:nvSpPr>
        <p:spPr>
          <a:xfrm>
            <a:off x="10919337" y="2222071"/>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6" name="Sześciokąt 75">
            <a:extLst>
              <a:ext uri="{FF2B5EF4-FFF2-40B4-BE49-F238E27FC236}">
                <a16:creationId xmlns:a16="http://schemas.microsoft.com/office/drawing/2014/main" id="{116510F3-CAAD-3AE3-8656-C93358E74C09}"/>
              </a:ext>
            </a:extLst>
          </p:cNvPr>
          <p:cNvSpPr/>
          <p:nvPr/>
        </p:nvSpPr>
        <p:spPr>
          <a:xfrm>
            <a:off x="9506931" y="5361428"/>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7" name="Sześciokąt 76">
            <a:extLst>
              <a:ext uri="{FF2B5EF4-FFF2-40B4-BE49-F238E27FC236}">
                <a16:creationId xmlns:a16="http://schemas.microsoft.com/office/drawing/2014/main" id="{49FA78E1-EB41-DD9E-187F-39809E7B0C5A}"/>
              </a:ext>
            </a:extLst>
          </p:cNvPr>
          <p:cNvSpPr/>
          <p:nvPr/>
        </p:nvSpPr>
        <p:spPr>
          <a:xfrm>
            <a:off x="10226161" y="4190663"/>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8" name="Sześciokąt 77">
            <a:extLst>
              <a:ext uri="{FF2B5EF4-FFF2-40B4-BE49-F238E27FC236}">
                <a16:creationId xmlns:a16="http://schemas.microsoft.com/office/drawing/2014/main" id="{AE25F34D-67BE-F2BA-8303-D6C7E574B614}"/>
              </a:ext>
            </a:extLst>
          </p:cNvPr>
          <p:cNvSpPr/>
          <p:nvPr/>
        </p:nvSpPr>
        <p:spPr>
          <a:xfrm>
            <a:off x="5976910" y="3393009"/>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9" name="Sześciokąt 78">
            <a:extLst>
              <a:ext uri="{FF2B5EF4-FFF2-40B4-BE49-F238E27FC236}">
                <a16:creationId xmlns:a16="http://schemas.microsoft.com/office/drawing/2014/main" id="{C8C494FE-AD30-F26B-71E9-7E82D1B6D1F4}"/>
              </a:ext>
            </a:extLst>
          </p:cNvPr>
          <p:cNvSpPr/>
          <p:nvPr/>
        </p:nvSpPr>
        <p:spPr>
          <a:xfrm>
            <a:off x="5980025" y="4169711"/>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0" name="Sześciokąt 79">
            <a:extLst>
              <a:ext uri="{FF2B5EF4-FFF2-40B4-BE49-F238E27FC236}">
                <a16:creationId xmlns:a16="http://schemas.microsoft.com/office/drawing/2014/main" id="{70E76DDF-ACE4-3D79-ADB6-D34D062726A7}"/>
              </a:ext>
            </a:extLst>
          </p:cNvPr>
          <p:cNvSpPr/>
          <p:nvPr/>
        </p:nvSpPr>
        <p:spPr>
          <a:xfrm>
            <a:off x="5986419" y="494499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1" name="Sześciokąt 80">
            <a:extLst>
              <a:ext uri="{FF2B5EF4-FFF2-40B4-BE49-F238E27FC236}">
                <a16:creationId xmlns:a16="http://schemas.microsoft.com/office/drawing/2014/main" id="{85D14C48-67BF-8987-5814-DE863FE72411}"/>
              </a:ext>
            </a:extLst>
          </p:cNvPr>
          <p:cNvSpPr/>
          <p:nvPr/>
        </p:nvSpPr>
        <p:spPr>
          <a:xfrm>
            <a:off x="8805043" y="262269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2" name="Sześciokąt 81">
            <a:extLst>
              <a:ext uri="{FF2B5EF4-FFF2-40B4-BE49-F238E27FC236}">
                <a16:creationId xmlns:a16="http://schemas.microsoft.com/office/drawing/2014/main" id="{6789A44B-C5F5-13E2-30F7-FBB0A7B77725}"/>
              </a:ext>
            </a:extLst>
          </p:cNvPr>
          <p:cNvSpPr/>
          <p:nvPr/>
        </p:nvSpPr>
        <p:spPr>
          <a:xfrm>
            <a:off x="9515284" y="3016964"/>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3" name="Sześciokąt 82">
            <a:extLst>
              <a:ext uri="{FF2B5EF4-FFF2-40B4-BE49-F238E27FC236}">
                <a16:creationId xmlns:a16="http://schemas.microsoft.com/office/drawing/2014/main" id="{7B71B905-0CBA-4297-B5AF-8E1DB16C28D0}"/>
              </a:ext>
            </a:extLst>
          </p:cNvPr>
          <p:cNvSpPr/>
          <p:nvPr/>
        </p:nvSpPr>
        <p:spPr>
          <a:xfrm>
            <a:off x="9504601" y="223785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4" name="Sześciokąt 83">
            <a:extLst>
              <a:ext uri="{FF2B5EF4-FFF2-40B4-BE49-F238E27FC236}">
                <a16:creationId xmlns:a16="http://schemas.microsoft.com/office/drawing/2014/main" id="{E6B1C346-73A3-3161-537A-2DBD0C4630A7}"/>
              </a:ext>
            </a:extLst>
          </p:cNvPr>
          <p:cNvSpPr/>
          <p:nvPr/>
        </p:nvSpPr>
        <p:spPr>
          <a:xfrm>
            <a:off x="10217769" y="2623584"/>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5" name="Sześciokąt 84">
            <a:extLst>
              <a:ext uri="{FF2B5EF4-FFF2-40B4-BE49-F238E27FC236}">
                <a16:creationId xmlns:a16="http://schemas.microsoft.com/office/drawing/2014/main" id="{F2E3E0F2-141E-B56F-788A-8F7E151426DA}"/>
              </a:ext>
            </a:extLst>
          </p:cNvPr>
          <p:cNvSpPr/>
          <p:nvPr/>
        </p:nvSpPr>
        <p:spPr>
          <a:xfrm>
            <a:off x="10230394" y="3406369"/>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6" name="Sześciokąt 85">
            <a:extLst>
              <a:ext uri="{FF2B5EF4-FFF2-40B4-BE49-F238E27FC236}">
                <a16:creationId xmlns:a16="http://schemas.microsoft.com/office/drawing/2014/main" id="{DB56C191-DF6D-4F68-C907-905449DC5B1A}"/>
              </a:ext>
            </a:extLst>
          </p:cNvPr>
          <p:cNvSpPr/>
          <p:nvPr/>
        </p:nvSpPr>
        <p:spPr>
          <a:xfrm>
            <a:off x="9513009" y="457859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7" name="Sześciokąt 86">
            <a:extLst>
              <a:ext uri="{FF2B5EF4-FFF2-40B4-BE49-F238E27FC236}">
                <a16:creationId xmlns:a16="http://schemas.microsoft.com/office/drawing/2014/main" id="{D95CFAC6-B9A2-96A4-1CD4-FB0D2E9FAE24}"/>
              </a:ext>
            </a:extLst>
          </p:cNvPr>
          <p:cNvSpPr/>
          <p:nvPr/>
        </p:nvSpPr>
        <p:spPr>
          <a:xfrm>
            <a:off x="10944250" y="3016964"/>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8" name="Sześciokąt 87">
            <a:extLst>
              <a:ext uri="{FF2B5EF4-FFF2-40B4-BE49-F238E27FC236}">
                <a16:creationId xmlns:a16="http://schemas.microsoft.com/office/drawing/2014/main" id="{C9DC6243-397E-A862-FB0E-7794A08C38EA}"/>
              </a:ext>
            </a:extLst>
          </p:cNvPr>
          <p:cNvSpPr/>
          <p:nvPr/>
        </p:nvSpPr>
        <p:spPr>
          <a:xfrm>
            <a:off x="10939057" y="3804854"/>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7" name="Google Shape;124;p4">
            <a:extLst>
              <a:ext uri="{FF2B5EF4-FFF2-40B4-BE49-F238E27FC236}">
                <a16:creationId xmlns:a16="http://schemas.microsoft.com/office/drawing/2014/main" id="{7D53A7B0-9D1C-CF2E-6F2B-9E715D0FD681}"/>
              </a:ext>
            </a:extLst>
          </p:cNvPr>
          <p:cNvSpPr txBox="1"/>
          <p:nvPr/>
        </p:nvSpPr>
        <p:spPr>
          <a:xfrm>
            <a:off x="474527" y="2860730"/>
            <a:ext cx="661339" cy="42760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Dystrybucja numeryczna</a:t>
            </a:r>
            <a:endParaRPr sz="800" dirty="0">
              <a:solidFill>
                <a:schemeClr val="bg1"/>
              </a:solidFill>
              <a:latin typeface="+mn-lt"/>
              <a:ea typeface="Tahoma"/>
              <a:cs typeface="Tahoma"/>
              <a:sym typeface="Tahoma"/>
            </a:endParaRPr>
          </a:p>
        </p:txBody>
      </p:sp>
      <p:sp>
        <p:nvSpPr>
          <p:cNvPr id="98" name="Google Shape;124;p4">
            <a:extLst>
              <a:ext uri="{FF2B5EF4-FFF2-40B4-BE49-F238E27FC236}">
                <a16:creationId xmlns:a16="http://schemas.microsoft.com/office/drawing/2014/main" id="{F39C733D-852D-DD2D-2B9A-54C36D623889}"/>
              </a:ext>
            </a:extLst>
          </p:cNvPr>
          <p:cNvSpPr txBox="1"/>
          <p:nvPr/>
        </p:nvSpPr>
        <p:spPr>
          <a:xfrm>
            <a:off x="1152351" y="2489299"/>
            <a:ext cx="661339"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Dystrybucja ważona</a:t>
            </a:r>
            <a:endParaRPr sz="800" dirty="0">
              <a:solidFill>
                <a:schemeClr val="bg1"/>
              </a:solidFill>
              <a:latin typeface="+mn-lt"/>
              <a:ea typeface="Tahoma"/>
              <a:cs typeface="Tahoma"/>
              <a:sym typeface="Tahoma"/>
            </a:endParaRPr>
          </a:p>
        </p:txBody>
      </p:sp>
      <p:sp>
        <p:nvSpPr>
          <p:cNvPr id="99" name="Google Shape;124;p4">
            <a:extLst>
              <a:ext uri="{FF2B5EF4-FFF2-40B4-BE49-F238E27FC236}">
                <a16:creationId xmlns:a16="http://schemas.microsoft.com/office/drawing/2014/main" id="{5589820A-7D7B-FB73-577F-F8CC4032CA63}"/>
              </a:ext>
            </a:extLst>
          </p:cNvPr>
          <p:cNvSpPr txBox="1"/>
          <p:nvPr/>
        </p:nvSpPr>
        <p:spPr>
          <a:xfrm>
            <a:off x="1636242" y="2940263"/>
            <a:ext cx="1106047" cy="18312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Prace index</a:t>
            </a:r>
            <a:endParaRPr sz="800" dirty="0">
              <a:solidFill>
                <a:schemeClr val="bg1"/>
              </a:solidFill>
              <a:latin typeface="+mn-lt"/>
              <a:ea typeface="Tahoma"/>
              <a:cs typeface="Tahoma"/>
              <a:sym typeface="Tahoma"/>
            </a:endParaRPr>
          </a:p>
        </p:txBody>
      </p:sp>
      <p:sp>
        <p:nvSpPr>
          <p:cNvPr id="100" name="Google Shape;124;p4">
            <a:extLst>
              <a:ext uri="{FF2B5EF4-FFF2-40B4-BE49-F238E27FC236}">
                <a16:creationId xmlns:a16="http://schemas.microsoft.com/office/drawing/2014/main" id="{866117AF-4CC5-BDAA-DCC8-0566BC5D6F97}"/>
              </a:ext>
            </a:extLst>
          </p:cNvPr>
          <p:cNvSpPr txBox="1"/>
          <p:nvPr/>
        </p:nvSpPr>
        <p:spPr>
          <a:xfrm>
            <a:off x="1926919" y="3638769"/>
            <a:ext cx="517403" cy="29371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Volume on </a:t>
            </a:r>
            <a:r>
              <a:rPr lang="pl-PL" sz="800" dirty="0" err="1">
                <a:solidFill>
                  <a:schemeClr val="bg1"/>
                </a:solidFill>
                <a:latin typeface="+mn-lt"/>
                <a:ea typeface="Tahoma"/>
                <a:cs typeface="Tahoma"/>
                <a:sym typeface="Tahoma"/>
              </a:rPr>
              <a:t>deal</a:t>
            </a:r>
            <a:endParaRPr sz="800" dirty="0">
              <a:solidFill>
                <a:schemeClr val="bg1"/>
              </a:solidFill>
              <a:latin typeface="+mn-lt"/>
              <a:ea typeface="Tahoma"/>
              <a:cs typeface="Tahoma"/>
              <a:sym typeface="Tahoma"/>
            </a:endParaRPr>
          </a:p>
        </p:txBody>
      </p:sp>
      <p:sp>
        <p:nvSpPr>
          <p:cNvPr id="101" name="Google Shape;124;p4">
            <a:extLst>
              <a:ext uri="{FF2B5EF4-FFF2-40B4-BE49-F238E27FC236}">
                <a16:creationId xmlns:a16="http://schemas.microsoft.com/office/drawing/2014/main" id="{529E8883-4176-3FAF-4F37-245A6C9C57C1}"/>
              </a:ext>
            </a:extLst>
          </p:cNvPr>
          <p:cNvSpPr txBox="1"/>
          <p:nvPr/>
        </p:nvSpPr>
        <p:spPr>
          <a:xfrm>
            <a:off x="469447" y="3583000"/>
            <a:ext cx="637161" cy="2289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Udział w spółce / </a:t>
            </a:r>
            <a:r>
              <a:rPr lang="pl-PL" sz="800" dirty="0" err="1">
                <a:solidFill>
                  <a:schemeClr val="bg1"/>
                </a:solidFill>
                <a:latin typeface="+mn-lt"/>
                <a:ea typeface="Tahoma"/>
                <a:cs typeface="Tahoma"/>
                <a:sym typeface="Tahoma"/>
              </a:rPr>
              <a:t>Share</a:t>
            </a:r>
            <a:r>
              <a:rPr lang="pl-PL" sz="800" dirty="0">
                <a:solidFill>
                  <a:schemeClr val="bg1"/>
                </a:solidFill>
                <a:latin typeface="+mn-lt"/>
                <a:ea typeface="Tahoma"/>
                <a:cs typeface="Tahoma"/>
                <a:sym typeface="Tahoma"/>
              </a:rPr>
              <a:t> of </a:t>
            </a:r>
            <a:r>
              <a:rPr lang="pl-PL" sz="800" dirty="0" err="1">
                <a:solidFill>
                  <a:schemeClr val="bg1"/>
                </a:solidFill>
                <a:latin typeface="+mn-lt"/>
                <a:ea typeface="Tahoma"/>
                <a:cs typeface="Tahoma"/>
                <a:sym typeface="Tahoma"/>
              </a:rPr>
              <a:t>shelf</a:t>
            </a:r>
            <a:endParaRPr sz="800" dirty="0">
              <a:solidFill>
                <a:schemeClr val="bg1"/>
              </a:solidFill>
              <a:latin typeface="+mn-lt"/>
              <a:ea typeface="Tahoma"/>
              <a:cs typeface="Tahoma"/>
              <a:sym typeface="Tahoma"/>
            </a:endParaRPr>
          </a:p>
        </p:txBody>
      </p:sp>
      <p:sp>
        <p:nvSpPr>
          <p:cNvPr id="102" name="Google Shape;124;p4">
            <a:extLst>
              <a:ext uri="{FF2B5EF4-FFF2-40B4-BE49-F238E27FC236}">
                <a16:creationId xmlns:a16="http://schemas.microsoft.com/office/drawing/2014/main" id="{1386D907-DF7E-4BFB-9B9D-146A285F608B}"/>
              </a:ext>
            </a:extLst>
          </p:cNvPr>
          <p:cNvSpPr txBox="1"/>
          <p:nvPr/>
        </p:nvSpPr>
        <p:spPr>
          <a:xfrm>
            <a:off x="429720" y="4257020"/>
            <a:ext cx="693511" cy="60406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Udział</a:t>
            </a:r>
          </a:p>
          <a:p>
            <a:pPr marL="0" marR="0" lvl="0" indent="0" algn="ctr" rtl="0">
              <a:spcBef>
                <a:spcPts val="0"/>
              </a:spcBef>
              <a:spcAft>
                <a:spcPts val="0"/>
              </a:spcAft>
              <a:buNone/>
            </a:pPr>
            <a:r>
              <a:rPr lang="pl-PL" sz="800" dirty="0">
                <a:solidFill>
                  <a:schemeClr val="bg1"/>
                </a:solidFill>
                <a:latin typeface="+mn-lt"/>
                <a:ea typeface="Tahoma"/>
                <a:cs typeface="Tahoma"/>
                <a:sym typeface="Tahoma"/>
              </a:rPr>
              <a:t>w ekspozycji</a:t>
            </a:r>
          </a:p>
          <a:p>
            <a:pPr marL="0" marR="0" lvl="0" indent="0" algn="ctr" rtl="0">
              <a:spcBef>
                <a:spcPts val="0"/>
              </a:spcBef>
              <a:spcAft>
                <a:spcPts val="0"/>
              </a:spcAft>
              <a:buNone/>
            </a:pPr>
            <a:r>
              <a:rPr lang="pl-PL" sz="800" dirty="0">
                <a:solidFill>
                  <a:schemeClr val="bg1"/>
                </a:solidFill>
                <a:latin typeface="+mn-lt"/>
                <a:ea typeface="Tahoma"/>
                <a:cs typeface="Tahoma"/>
                <a:sym typeface="Tahoma"/>
              </a:rPr>
              <a:t>(</a:t>
            </a:r>
            <a:r>
              <a:rPr lang="pl-PL" sz="800" dirty="0" err="1">
                <a:solidFill>
                  <a:schemeClr val="bg1"/>
                </a:solidFill>
                <a:latin typeface="+mn-lt"/>
                <a:ea typeface="Tahoma"/>
                <a:cs typeface="Tahoma"/>
                <a:sym typeface="Tahoma"/>
              </a:rPr>
              <a:t>total</a:t>
            </a:r>
            <a:r>
              <a:rPr lang="pl-PL" sz="800" dirty="0">
                <a:solidFill>
                  <a:schemeClr val="bg1"/>
                </a:solidFill>
                <a:latin typeface="+mn-lt"/>
                <a:ea typeface="Tahoma"/>
                <a:cs typeface="Tahoma"/>
                <a:sym typeface="Tahoma"/>
              </a:rPr>
              <a:t>                          i dodatkowej)</a:t>
            </a:r>
            <a:endParaRPr sz="800" dirty="0">
              <a:solidFill>
                <a:schemeClr val="bg1"/>
              </a:solidFill>
              <a:latin typeface="+mn-lt"/>
              <a:ea typeface="Tahoma"/>
              <a:cs typeface="Tahoma"/>
              <a:sym typeface="Tahoma"/>
            </a:endParaRPr>
          </a:p>
        </p:txBody>
      </p:sp>
      <p:sp>
        <p:nvSpPr>
          <p:cNvPr id="104" name="pole tekstowe 103">
            <a:extLst>
              <a:ext uri="{FF2B5EF4-FFF2-40B4-BE49-F238E27FC236}">
                <a16:creationId xmlns:a16="http://schemas.microsoft.com/office/drawing/2014/main" id="{768AB687-4934-AF6D-159A-BBF884C46423}"/>
              </a:ext>
            </a:extLst>
          </p:cNvPr>
          <p:cNvSpPr txBox="1"/>
          <p:nvPr/>
        </p:nvSpPr>
        <p:spPr>
          <a:xfrm>
            <a:off x="1084564" y="3161861"/>
            <a:ext cx="824947" cy="461665"/>
          </a:xfrm>
          <a:prstGeom prst="rect">
            <a:avLst/>
          </a:prstGeom>
          <a:noFill/>
        </p:spPr>
        <p:txBody>
          <a:bodyPr wrap="square">
            <a:sp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Widoczność  w punkcie sprzedaży</a:t>
            </a:r>
          </a:p>
        </p:txBody>
      </p:sp>
      <p:sp>
        <p:nvSpPr>
          <p:cNvPr id="107" name="pole tekstowe 106">
            <a:extLst>
              <a:ext uri="{FF2B5EF4-FFF2-40B4-BE49-F238E27FC236}">
                <a16:creationId xmlns:a16="http://schemas.microsoft.com/office/drawing/2014/main" id="{59FC536C-81D0-56BF-8832-7E5CE6FE43EA}"/>
              </a:ext>
            </a:extLst>
          </p:cNvPr>
          <p:cNvSpPr txBox="1"/>
          <p:nvPr/>
        </p:nvSpPr>
        <p:spPr>
          <a:xfrm>
            <a:off x="1083622" y="3861971"/>
            <a:ext cx="81055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Pokrycie przez portfolio (portfolio </a:t>
            </a:r>
            <a:r>
              <a:rPr kumimoji="0" lang="pl-PL" sz="800" b="0" i="0" u="none" strike="noStrike" kern="1200" cap="none" spc="0" normalizeH="0" baseline="0" noProof="0" dirty="0" err="1">
                <a:ln>
                  <a:noFill/>
                </a:ln>
                <a:solidFill>
                  <a:prstClr val="white"/>
                </a:solidFill>
                <a:effectLst/>
                <a:uLnTx/>
                <a:uFillTx/>
                <a:ea typeface="+mn-ea"/>
                <a:cs typeface="+mn-cs"/>
              </a:rPr>
              <a:t>coverage</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08" name="pole tekstowe 107">
            <a:extLst>
              <a:ext uri="{FF2B5EF4-FFF2-40B4-BE49-F238E27FC236}">
                <a16:creationId xmlns:a16="http://schemas.microsoft.com/office/drawing/2014/main" id="{D70E5DA7-3613-1785-A53A-C6B726F5EA25}"/>
              </a:ext>
            </a:extLst>
          </p:cNvPr>
          <p:cNvSpPr txBox="1"/>
          <p:nvPr/>
        </p:nvSpPr>
        <p:spPr>
          <a:xfrm>
            <a:off x="2476712" y="2429321"/>
            <a:ext cx="824947"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Zasięg komunikacji</a:t>
            </a:r>
          </a:p>
        </p:txBody>
      </p:sp>
      <p:sp>
        <p:nvSpPr>
          <p:cNvPr id="109" name="pole tekstowe 108">
            <a:extLst>
              <a:ext uri="{FF2B5EF4-FFF2-40B4-BE49-F238E27FC236}">
                <a16:creationId xmlns:a16="http://schemas.microsoft.com/office/drawing/2014/main" id="{FB56B59D-2F3D-AD7F-67FD-5295F786C50E}"/>
              </a:ext>
            </a:extLst>
          </p:cNvPr>
          <p:cNvSpPr txBox="1"/>
          <p:nvPr/>
        </p:nvSpPr>
        <p:spPr>
          <a:xfrm>
            <a:off x="3305576" y="2858631"/>
            <a:ext cx="581443"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Share</a:t>
            </a:r>
            <a:r>
              <a:rPr kumimoji="0" lang="pl-PL" sz="800" b="0" i="0" u="none" strike="noStrike" kern="1200" cap="none" spc="0" normalizeH="0" baseline="0" noProof="0" dirty="0">
                <a:ln>
                  <a:noFill/>
                </a:ln>
                <a:solidFill>
                  <a:prstClr val="white"/>
                </a:solidFill>
                <a:effectLst/>
                <a:uLnTx/>
                <a:uFillTx/>
                <a:ea typeface="+mn-ea"/>
                <a:cs typeface="+mn-cs"/>
              </a:rPr>
              <a:t> of Voice</a:t>
            </a:r>
          </a:p>
        </p:txBody>
      </p:sp>
      <p:sp>
        <p:nvSpPr>
          <p:cNvPr id="110" name="pole tekstowe 109">
            <a:extLst>
              <a:ext uri="{FF2B5EF4-FFF2-40B4-BE49-F238E27FC236}">
                <a16:creationId xmlns:a16="http://schemas.microsoft.com/office/drawing/2014/main" id="{E7514E62-2B7B-CBD2-9D75-EA44907435D7}"/>
              </a:ext>
            </a:extLst>
          </p:cNvPr>
          <p:cNvSpPr txBox="1"/>
          <p:nvPr/>
        </p:nvSpPr>
        <p:spPr>
          <a:xfrm>
            <a:off x="3895072" y="2442588"/>
            <a:ext cx="824947"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Share</a:t>
            </a:r>
            <a:r>
              <a:rPr kumimoji="0" lang="pl-PL" sz="800" b="0" i="0" u="none" strike="noStrike" kern="1200" cap="none" spc="0" normalizeH="0" baseline="0" noProof="0" dirty="0">
                <a:ln>
                  <a:noFill/>
                </a:ln>
                <a:solidFill>
                  <a:prstClr val="white"/>
                </a:solidFill>
                <a:effectLst/>
                <a:uLnTx/>
                <a:uFillTx/>
                <a:ea typeface="+mn-ea"/>
                <a:cs typeface="+mn-cs"/>
              </a:rPr>
              <a:t> of </a:t>
            </a:r>
            <a:r>
              <a:rPr kumimoji="0" lang="pl-PL" sz="800" b="0" i="0" u="none" strike="noStrike" kern="1200" cap="none" spc="0" normalizeH="0" baseline="0" noProof="0" dirty="0" err="1">
                <a:ln>
                  <a:noFill/>
                </a:ln>
                <a:solidFill>
                  <a:prstClr val="white"/>
                </a:solidFill>
                <a:effectLst/>
                <a:uLnTx/>
                <a:uFillTx/>
                <a:ea typeface="+mn-ea"/>
                <a:cs typeface="+mn-cs"/>
              </a:rPr>
              <a:t>Search</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11" name="pole tekstowe 110">
            <a:extLst>
              <a:ext uri="{FF2B5EF4-FFF2-40B4-BE49-F238E27FC236}">
                <a16:creationId xmlns:a16="http://schemas.microsoft.com/office/drawing/2014/main" id="{29319ED0-D0A2-E67A-93C1-862331FE7772}"/>
              </a:ext>
            </a:extLst>
          </p:cNvPr>
          <p:cNvSpPr txBox="1"/>
          <p:nvPr/>
        </p:nvSpPr>
        <p:spPr>
          <a:xfrm>
            <a:off x="2494645" y="3230495"/>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Częstotliwość komunikacji</a:t>
            </a:r>
          </a:p>
        </p:txBody>
      </p:sp>
      <p:sp>
        <p:nvSpPr>
          <p:cNvPr id="112" name="pole tekstowe 111">
            <a:extLst>
              <a:ext uri="{FF2B5EF4-FFF2-40B4-BE49-F238E27FC236}">
                <a16:creationId xmlns:a16="http://schemas.microsoft.com/office/drawing/2014/main" id="{5AA60A33-7096-5A61-CF1D-AFFCD01D7537}"/>
              </a:ext>
            </a:extLst>
          </p:cNvPr>
          <p:cNvSpPr txBox="1"/>
          <p:nvPr/>
        </p:nvSpPr>
        <p:spPr>
          <a:xfrm>
            <a:off x="4597790" y="2815977"/>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Share</a:t>
            </a:r>
            <a:r>
              <a:rPr kumimoji="0" lang="pl-PL" sz="800" b="0" i="0" u="none" strike="noStrike" kern="1200" cap="none" spc="0" normalizeH="0" baseline="0" noProof="0" dirty="0">
                <a:ln>
                  <a:noFill/>
                </a:ln>
                <a:solidFill>
                  <a:prstClr val="white"/>
                </a:solidFill>
                <a:effectLst/>
                <a:uLnTx/>
                <a:uFillTx/>
                <a:ea typeface="+mn-ea"/>
                <a:cs typeface="+mn-cs"/>
              </a:rPr>
              <a:t> of </a:t>
            </a:r>
            <a:r>
              <a:rPr kumimoji="0" lang="pl-PL" sz="800" b="0" i="0" u="none" strike="noStrike" kern="1200" cap="none" spc="0" normalizeH="0" baseline="0" noProof="0" dirty="0" err="1">
                <a:ln>
                  <a:noFill/>
                </a:ln>
                <a:solidFill>
                  <a:prstClr val="white"/>
                </a:solidFill>
                <a:effectLst/>
                <a:uLnTx/>
                <a:uFillTx/>
                <a:ea typeface="+mn-ea"/>
                <a:cs typeface="+mn-cs"/>
              </a:rPr>
              <a:t>Spend</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13" name="pole tekstowe 112">
            <a:extLst>
              <a:ext uri="{FF2B5EF4-FFF2-40B4-BE49-F238E27FC236}">
                <a16:creationId xmlns:a16="http://schemas.microsoft.com/office/drawing/2014/main" id="{EA8EFE4D-936B-5117-E51C-E86470FECF6A}"/>
              </a:ext>
            </a:extLst>
          </p:cNvPr>
          <p:cNvSpPr txBox="1"/>
          <p:nvPr/>
        </p:nvSpPr>
        <p:spPr>
          <a:xfrm>
            <a:off x="3202472" y="3620675"/>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Wyświetlenia, Odsłony</a:t>
            </a:r>
          </a:p>
        </p:txBody>
      </p:sp>
      <p:sp>
        <p:nvSpPr>
          <p:cNvPr id="114" name="pole tekstowe 113">
            <a:extLst>
              <a:ext uri="{FF2B5EF4-FFF2-40B4-BE49-F238E27FC236}">
                <a16:creationId xmlns:a16="http://schemas.microsoft.com/office/drawing/2014/main" id="{AF6452B4-0835-A199-B255-C3BE5167CD1C}"/>
              </a:ext>
            </a:extLst>
          </p:cNvPr>
          <p:cNvSpPr txBox="1"/>
          <p:nvPr/>
        </p:nvSpPr>
        <p:spPr>
          <a:xfrm>
            <a:off x="3896650" y="3214577"/>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Widoczność (</a:t>
            </a:r>
            <a:r>
              <a:rPr kumimoji="0" lang="pl-PL" sz="800" b="0" i="0" u="none" strike="noStrike" kern="1200" cap="none" spc="0" normalizeH="0" baseline="0" noProof="0" dirty="0" err="1">
                <a:ln>
                  <a:noFill/>
                </a:ln>
                <a:solidFill>
                  <a:prstClr val="white"/>
                </a:solidFill>
                <a:effectLst/>
                <a:uLnTx/>
                <a:uFillTx/>
                <a:ea typeface="+mn-ea"/>
                <a:cs typeface="+mn-cs"/>
              </a:rPr>
              <a:t>viewability</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15" name="pole tekstowe 114">
            <a:extLst>
              <a:ext uri="{FF2B5EF4-FFF2-40B4-BE49-F238E27FC236}">
                <a16:creationId xmlns:a16="http://schemas.microsoft.com/office/drawing/2014/main" id="{B7645C64-3CE3-AB02-A0AD-65C325D97299}"/>
              </a:ext>
            </a:extLst>
          </p:cNvPr>
          <p:cNvSpPr txBox="1"/>
          <p:nvPr/>
        </p:nvSpPr>
        <p:spPr>
          <a:xfrm>
            <a:off x="5305551" y="405285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WoA</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16" name="pole tekstowe 115">
            <a:extLst>
              <a:ext uri="{FF2B5EF4-FFF2-40B4-BE49-F238E27FC236}">
                <a16:creationId xmlns:a16="http://schemas.microsoft.com/office/drawing/2014/main" id="{6B01A2F5-C550-C3BB-36C2-9B2D33EC595A}"/>
              </a:ext>
            </a:extLst>
          </p:cNvPr>
          <p:cNvSpPr txBox="1"/>
          <p:nvPr/>
        </p:nvSpPr>
        <p:spPr>
          <a:xfrm>
            <a:off x="4591336" y="3561641"/>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Popularność / Unikalność </a:t>
            </a:r>
            <a:r>
              <a:rPr kumimoji="0" lang="pl-PL" sz="800" b="0" i="0" u="none" strike="noStrike" kern="1200" cap="none" spc="0" normalizeH="0" baseline="0" noProof="0" dirty="0" err="1">
                <a:ln>
                  <a:noFill/>
                </a:ln>
                <a:solidFill>
                  <a:prstClr val="white"/>
                </a:solidFill>
                <a:effectLst/>
                <a:uLnTx/>
                <a:uFillTx/>
                <a:ea typeface="+mn-ea"/>
                <a:cs typeface="+mn-cs"/>
              </a:rPr>
              <a:t>assetów</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17" name="pole tekstowe 116">
            <a:extLst>
              <a:ext uri="{FF2B5EF4-FFF2-40B4-BE49-F238E27FC236}">
                <a16:creationId xmlns:a16="http://schemas.microsoft.com/office/drawing/2014/main" id="{CAAE68AC-FB9B-1EB4-3CF3-A64E2E79992F}"/>
              </a:ext>
            </a:extLst>
          </p:cNvPr>
          <p:cNvSpPr txBox="1"/>
          <p:nvPr/>
        </p:nvSpPr>
        <p:spPr>
          <a:xfrm>
            <a:off x="4580711" y="4411012"/>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Aggressivity</a:t>
            </a:r>
            <a:r>
              <a:rPr kumimoji="0" lang="pl-PL" sz="800" b="0" i="0" u="none" strike="noStrike" kern="1200" cap="none" spc="0" normalizeH="0" baseline="0" noProof="0" dirty="0">
                <a:ln>
                  <a:noFill/>
                </a:ln>
                <a:solidFill>
                  <a:prstClr val="white"/>
                </a:solidFill>
                <a:effectLst/>
                <a:uLnTx/>
                <a:uFillTx/>
                <a:ea typeface="+mn-ea"/>
                <a:cs typeface="+mn-cs"/>
              </a:rPr>
              <a:t> index</a:t>
            </a:r>
          </a:p>
        </p:txBody>
      </p:sp>
      <p:sp>
        <p:nvSpPr>
          <p:cNvPr id="118" name="pole tekstowe 117">
            <a:extLst>
              <a:ext uri="{FF2B5EF4-FFF2-40B4-BE49-F238E27FC236}">
                <a16:creationId xmlns:a16="http://schemas.microsoft.com/office/drawing/2014/main" id="{09216534-70B4-C2DF-D411-1AA23B87FC0B}"/>
              </a:ext>
            </a:extLst>
          </p:cNvPr>
          <p:cNvSpPr txBox="1"/>
          <p:nvPr/>
        </p:nvSpPr>
        <p:spPr>
          <a:xfrm>
            <a:off x="5310586" y="3290544"/>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VTR</a:t>
            </a:r>
          </a:p>
        </p:txBody>
      </p:sp>
      <p:sp>
        <p:nvSpPr>
          <p:cNvPr id="120" name="pole tekstowe 119">
            <a:extLst>
              <a:ext uri="{FF2B5EF4-FFF2-40B4-BE49-F238E27FC236}">
                <a16:creationId xmlns:a16="http://schemas.microsoft.com/office/drawing/2014/main" id="{749CEB40-24FB-2E63-B16F-72610DC33A9B}"/>
              </a:ext>
            </a:extLst>
          </p:cNvPr>
          <p:cNvSpPr txBox="1"/>
          <p:nvPr/>
        </p:nvSpPr>
        <p:spPr>
          <a:xfrm>
            <a:off x="2487945" y="4003627"/>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Wizyty  / sesje na stronie</a:t>
            </a:r>
          </a:p>
        </p:txBody>
      </p:sp>
      <p:sp>
        <p:nvSpPr>
          <p:cNvPr id="121" name="pole tekstowe 120">
            <a:extLst>
              <a:ext uri="{FF2B5EF4-FFF2-40B4-BE49-F238E27FC236}">
                <a16:creationId xmlns:a16="http://schemas.microsoft.com/office/drawing/2014/main" id="{415FB060-BA9B-E891-D9C9-7801D252BA0B}"/>
              </a:ext>
            </a:extLst>
          </p:cNvPr>
          <p:cNvSpPr txBox="1"/>
          <p:nvPr/>
        </p:nvSpPr>
        <p:spPr>
          <a:xfrm>
            <a:off x="3890117" y="4048152"/>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Ad </a:t>
            </a:r>
            <a:r>
              <a:rPr kumimoji="0" lang="pl-PL" sz="800" b="0" i="0" u="none" strike="noStrike" kern="1200" cap="none" spc="0" normalizeH="0" baseline="0" noProof="0" dirty="0" err="1">
                <a:ln>
                  <a:noFill/>
                </a:ln>
                <a:solidFill>
                  <a:prstClr val="white"/>
                </a:solidFill>
                <a:effectLst/>
                <a:uLnTx/>
                <a:uFillTx/>
                <a:ea typeface="+mn-ea"/>
                <a:cs typeface="+mn-cs"/>
              </a:rPr>
              <a:t>recall</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22" name="pole tekstowe 121">
            <a:extLst>
              <a:ext uri="{FF2B5EF4-FFF2-40B4-BE49-F238E27FC236}">
                <a16:creationId xmlns:a16="http://schemas.microsoft.com/office/drawing/2014/main" id="{C28B1A07-A368-0212-B42A-202A7E4C2C65}"/>
              </a:ext>
            </a:extLst>
          </p:cNvPr>
          <p:cNvSpPr txBox="1"/>
          <p:nvPr/>
        </p:nvSpPr>
        <p:spPr>
          <a:xfrm>
            <a:off x="5182394" y="4812333"/>
            <a:ext cx="943740"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Zaangażowanie</a:t>
            </a:r>
          </a:p>
        </p:txBody>
      </p:sp>
      <p:sp>
        <p:nvSpPr>
          <p:cNvPr id="123" name="pole tekstowe 122">
            <a:extLst>
              <a:ext uri="{FF2B5EF4-FFF2-40B4-BE49-F238E27FC236}">
                <a16:creationId xmlns:a16="http://schemas.microsoft.com/office/drawing/2014/main" id="{02A07764-67C1-19AE-2F9A-B0FAB0820269}"/>
              </a:ext>
            </a:extLst>
          </p:cNvPr>
          <p:cNvSpPr txBox="1"/>
          <p:nvPr/>
        </p:nvSpPr>
        <p:spPr>
          <a:xfrm>
            <a:off x="3184949" y="4289113"/>
            <a:ext cx="81604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Konwersja (</a:t>
            </a:r>
            <a:r>
              <a:rPr kumimoji="0" lang="pl-PL" sz="800" b="0" i="0" u="none" strike="noStrike" kern="1200" cap="none" spc="0" normalizeH="0" baseline="0" noProof="0" dirty="0" err="1">
                <a:ln>
                  <a:noFill/>
                </a:ln>
                <a:solidFill>
                  <a:prstClr val="white"/>
                </a:solidFill>
                <a:effectLst/>
                <a:uLnTx/>
                <a:uFillTx/>
                <a:ea typeface="+mn-ea"/>
                <a:cs typeface="+mn-cs"/>
              </a:rPr>
              <a:t>last</a:t>
            </a:r>
            <a:r>
              <a:rPr kumimoji="0" lang="pl-PL" sz="800" b="0" i="0" u="none" strike="noStrike" kern="1200" cap="none" spc="0" normalizeH="0" baseline="0" noProof="0" dirty="0">
                <a:ln>
                  <a:noFill/>
                </a:ln>
                <a:solidFill>
                  <a:prstClr val="white"/>
                </a:solidFill>
                <a:effectLst/>
                <a:uLnTx/>
                <a:uFillTx/>
                <a:ea typeface="+mn-ea"/>
                <a:cs typeface="+mn-cs"/>
              </a:rPr>
              <a:t> </a:t>
            </a:r>
            <a:r>
              <a:rPr kumimoji="0" lang="pl-PL" sz="800" b="0" i="0" u="none" strike="noStrike" kern="1200" cap="none" spc="0" normalizeH="0" baseline="0" noProof="0" dirty="0" err="1">
                <a:ln>
                  <a:noFill/>
                </a:ln>
                <a:solidFill>
                  <a:prstClr val="white"/>
                </a:solidFill>
                <a:effectLst/>
                <a:uLnTx/>
                <a:uFillTx/>
                <a:ea typeface="+mn-ea"/>
                <a:cs typeface="+mn-cs"/>
              </a:rPr>
              <a:t>click</a:t>
            </a:r>
            <a:r>
              <a:rPr kumimoji="0" lang="pl-PL" sz="800" b="0" i="0" u="none" strike="noStrike" kern="1200" cap="none" spc="0" normalizeH="0" baseline="0" noProof="0" dirty="0">
                <a:ln>
                  <a:noFill/>
                </a:ln>
                <a:solidFill>
                  <a:prstClr val="white"/>
                </a:solidFill>
                <a:effectLst/>
                <a:uLnTx/>
                <a:uFillTx/>
                <a:ea typeface="+mn-ea"/>
                <a:cs typeface="+mn-cs"/>
              </a:rPr>
              <a:t>, atrybuowana</a:t>
            </a:r>
            <a:r>
              <a:rPr lang="pl-PL" sz="800" dirty="0">
                <a:solidFill>
                  <a:prstClr val="white"/>
                </a:solidFill>
              </a:rPr>
              <a:t>) </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24" name="pole tekstowe 123">
            <a:extLst>
              <a:ext uri="{FF2B5EF4-FFF2-40B4-BE49-F238E27FC236}">
                <a16:creationId xmlns:a16="http://schemas.microsoft.com/office/drawing/2014/main" id="{BA2E6012-A75B-B707-517E-22A9967D66AD}"/>
              </a:ext>
            </a:extLst>
          </p:cNvPr>
          <p:cNvSpPr txBox="1"/>
          <p:nvPr/>
        </p:nvSpPr>
        <p:spPr>
          <a:xfrm>
            <a:off x="2481161" y="4808721"/>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AVE</a:t>
            </a:r>
          </a:p>
        </p:txBody>
      </p:sp>
      <p:sp>
        <p:nvSpPr>
          <p:cNvPr id="125" name="pole tekstowe 124">
            <a:extLst>
              <a:ext uri="{FF2B5EF4-FFF2-40B4-BE49-F238E27FC236}">
                <a16:creationId xmlns:a16="http://schemas.microsoft.com/office/drawing/2014/main" id="{9454DDBC-D736-5C12-E857-B91002E93181}"/>
              </a:ext>
            </a:extLst>
          </p:cNvPr>
          <p:cNvSpPr txBox="1"/>
          <p:nvPr/>
        </p:nvSpPr>
        <p:spPr>
          <a:xfrm>
            <a:off x="3877658" y="4776288"/>
            <a:ext cx="81604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Czas z treścią na stronie</a:t>
            </a:r>
          </a:p>
        </p:txBody>
      </p:sp>
      <p:sp>
        <p:nvSpPr>
          <p:cNvPr id="126" name="pole tekstowe 125">
            <a:extLst>
              <a:ext uri="{FF2B5EF4-FFF2-40B4-BE49-F238E27FC236}">
                <a16:creationId xmlns:a16="http://schemas.microsoft.com/office/drawing/2014/main" id="{7E331B67-2DCA-83E8-2B47-F0B1D6BA2A07}"/>
              </a:ext>
            </a:extLst>
          </p:cNvPr>
          <p:cNvSpPr txBox="1"/>
          <p:nvPr/>
        </p:nvSpPr>
        <p:spPr>
          <a:xfrm>
            <a:off x="3184949" y="5052264"/>
            <a:ext cx="81604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Efektywność kosztowa (jak np. CPL, CPM, CPC, CPS)</a:t>
            </a:r>
          </a:p>
        </p:txBody>
      </p:sp>
      <p:sp>
        <p:nvSpPr>
          <p:cNvPr id="127" name="pole tekstowe 126">
            <a:extLst>
              <a:ext uri="{FF2B5EF4-FFF2-40B4-BE49-F238E27FC236}">
                <a16:creationId xmlns:a16="http://schemas.microsoft.com/office/drawing/2014/main" id="{8374716F-0396-70B4-1664-9C2972352B56}"/>
              </a:ext>
            </a:extLst>
          </p:cNvPr>
          <p:cNvSpPr txBox="1"/>
          <p:nvPr/>
        </p:nvSpPr>
        <p:spPr>
          <a:xfrm>
            <a:off x="1775123" y="5019756"/>
            <a:ext cx="81604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Widoczny zasięg (</a:t>
            </a:r>
            <a:r>
              <a:rPr kumimoji="0" lang="pl-PL" sz="800" b="0" i="0" u="none" strike="noStrike" kern="1200" cap="none" spc="0" normalizeH="0" baseline="0" noProof="0" dirty="0" err="1">
                <a:ln>
                  <a:noFill/>
                </a:ln>
                <a:solidFill>
                  <a:prstClr val="white"/>
                </a:solidFill>
                <a:effectLst/>
                <a:uLnTx/>
                <a:uFillTx/>
                <a:ea typeface="+mn-ea"/>
                <a:cs typeface="+mn-cs"/>
              </a:rPr>
              <a:t>viewable</a:t>
            </a:r>
            <a:r>
              <a:rPr kumimoji="0" lang="pl-PL" sz="800" b="0" i="0" u="none" strike="noStrike" kern="1200" cap="none" spc="0" normalizeH="0" baseline="0" noProof="0" dirty="0">
                <a:ln>
                  <a:noFill/>
                </a:ln>
                <a:solidFill>
                  <a:prstClr val="white"/>
                </a:solidFill>
                <a:effectLst/>
                <a:uLnTx/>
                <a:uFillTx/>
                <a:ea typeface="+mn-ea"/>
                <a:cs typeface="+mn-cs"/>
              </a:rPr>
              <a:t> </a:t>
            </a:r>
            <a:r>
              <a:rPr kumimoji="0" lang="pl-PL" sz="800" b="0" i="0" u="none" strike="noStrike" kern="1200" cap="none" spc="0" normalizeH="0" baseline="0" noProof="0" dirty="0" err="1">
                <a:ln>
                  <a:noFill/>
                </a:ln>
                <a:solidFill>
                  <a:prstClr val="white"/>
                </a:solidFill>
                <a:effectLst/>
                <a:uLnTx/>
                <a:uFillTx/>
                <a:ea typeface="+mn-ea"/>
                <a:cs typeface="+mn-cs"/>
              </a:rPr>
              <a:t>reach</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28" name="pole tekstowe 127">
            <a:extLst>
              <a:ext uri="{FF2B5EF4-FFF2-40B4-BE49-F238E27FC236}">
                <a16:creationId xmlns:a16="http://schemas.microsoft.com/office/drawing/2014/main" id="{06669BB9-48DB-DA3A-F8BA-03D678B4A8EA}"/>
              </a:ext>
            </a:extLst>
          </p:cNvPr>
          <p:cNvSpPr txBox="1"/>
          <p:nvPr/>
        </p:nvSpPr>
        <p:spPr>
          <a:xfrm>
            <a:off x="2468355" y="5565705"/>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Bounce </a:t>
            </a:r>
            <a:r>
              <a:rPr kumimoji="0" lang="pl-PL" sz="800" b="0" i="0" u="none" strike="noStrike" kern="1200" cap="none" spc="0" normalizeH="0" baseline="0" noProof="0" dirty="0" err="1">
                <a:ln>
                  <a:noFill/>
                </a:ln>
                <a:solidFill>
                  <a:prstClr val="white"/>
                </a:solidFill>
                <a:effectLst/>
                <a:uLnTx/>
                <a:uFillTx/>
                <a:ea typeface="+mn-ea"/>
                <a:cs typeface="+mn-cs"/>
              </a:rPr>
              <a:t>rate</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29" name="pole tekstowe 128">
            <a:extLst>
              <a:ext uri="{FF2B5EF4-FFF2-40B4-BE49-F238E27FC236}">
                <a16:creationId xmlns:a16="http://schemas.microsoft.com/office/drawing/2014/main" id="{90E96C47-45F8-C5C0-81B3-98AB3F485101}"/>
              </a:ext>
            </a:extLst>
          </p:cNvPr>
          <p:cNvSpPr txBox="1"/>
          <p:nvPr/>
        </p:nvSpPr>
        <p:spPr>
          <a:xfrm>
            <a:off x="1763717" y="5859201"/>
            <a:ext cx="81604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Czas ładowania strony</a:t>
            </a:r>
          </a:p>
        </p:txBody>
      </p:sp>
      <p:sp>
        <p:nvSpPr>
          <p:cNvPr id="130" name="pole tekstowe 129">
            <a:extLst>
              <a:ext uri="{FF2B5EF4-FFF2-40B4-BE49-F238E27FC236}">
                <a16:creationId xmlns:a16="http://schemas.microsoft.com/office/drawing/2014/main" id="{059F4AE1-1D4E-7A65-D581-36CFA41139FF}"/>
              </a:ext>
            </a:extLst>
          </p:cNvPr>
          <p:cNvSpPr txBox="1"/>
          <p:nvPr/>
        </p:nvSpPr>
        <p:spPr>
          <a:xfrm>
            <a:off x="3179205" y="5836262"/>
            <a:ext cx="81604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Zasięg w </a:t>
            </a:r>
            <a:r>
              <a:rPr kumimoji="0" lang="pl-PL" sz="800" b="0" i="0" u="none" strike="noStrike" kern="1200" cap="none" spc="0" normalizeH="0" baseline="0" noProof="0" dirty="0" err="1">
                <a:ln>
                  <a:noFill/>
                </a:ln>
                <a:solidFill>
                  <a:prstClr val="white"/>
                </a:solidFill>
                <a:effectLst/>
                <a:uLnTx/>
                <a:uFillTx/>
                <a:ea typeface="+mn-ea"/>
                <a:cs typeface="+mn-cs"/>
              </a:rPr>
              <a:t>targecie</a:t>
            </a:r>
            <a:r>
              <a:rPr kumimoji="0" lang="pl-PL" sz="800" b="0" i="0" u="none" strike="noStrike" kern="1200" cap="none" spc="0" normalizeH="0" baseline="0" noProof="0" dirty="0">
                <a:ln>
                  <a:noFill/>
                </a:ln>
                <a:solidFill>
                  <a:prstClr val="white"/>
                </a:solidFill>
                <a:effectLst/>
                <a:uLnTx/>
                <a:uFillTx/>
                <a:ea typeface="+mn-ea"/>
                <a:cs typeface="+mn-cs"/>
              </a:rPr>
              <a:t> (in target </a:t>
            </a:r>
            <a:r>
              <a:rPr kumimoji="0" lang="pl-PL" sz="800" b="0" i="0" u="none" strike="noStrike" kern="1200" cap="none" spc="0" normalizeH="0" baseline="0" noProof="0" dirty="0" err="1">
                <a:ln>
                  <a:noFill/>
                </a:ln>
                <a:solidFill>
                  <a:prstClr val="white"/>
                </a:solidFill>
                <a:effectLst/>
                <a:uLnTx/>
                <a:uFillTx/>
                <a:ea typeface="+mn-ea"/>
                <a:cs typeface="+mn-cs"/>
              </a:rPr>
              <a:t>reach</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31" name="pole tekstowe 130">
            <a:extLst>
              <a:ext uri="{FF2B5EF4-FFF2-40B4-BE49-F238E27FC236}">
                <a16:creationId xmlns:a16="http://schemas.microsoft.com/office/drawing/2014/main" id="{2CAD4FE2-B6A1-8A0B-786B-06D89C986F25}"/>
              </a:ext>
            </a:extLst>
          </p:cNvPr>
          <p:cNvSpPr txBox="1"/>
          <p:nvPr/>
        </p:nvSpPr>
        <p:spPr>
          <a:xfrm>
            <a:off x="3864871" y="5535572"/>
            <a:ext cx="81604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Unikalni użytkownicy</a:t>
            </a:r>
          </a:p>
        </p:txBody>
      </p:sp>
      <p:sp>
        <p:nvSpPr>
          <p:cNvPr id="132" name="pole tekstowe 131">
            <a:extLst>
              <a:ext uri="{FF2B5EF4-FFF2-40B4-BE49-F238E27FC236}">
                <a16:creationId xmlns:a16="http://schemas.microsoft.com/office/drawing/2014/main" id="{1334C881-C63D-D299-985F-DCB1CA8438EB}"/>
              </a:ext>
            </a:extLst>
          </p:cNvPr>
          <p:cNvSpPr txBox="1"/>
          <p:nvPr/>
        </p:nvSpPr>
        <p:spPr>
          <a:xfrm>
            <a:off x="4600120" y="5151070"/>
            <a:ext cx="81604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Realni użytkownicy</a:t>
            </a:r>
          </a:p>
        </p:txBody>
      </p:sp>
      <p:sp>
        <p:nvSpPr>
          <p:cNvPr id="133" name="pole tekstowe 132">
            <a:extLst>
              <a:ext uri="{FF2B5EF4-FFF2-40B4-BE49-F238E27FC236}">
                <a16:creationId xmlns:a16="http://schemas.microsoft.com/office/drawing/2014/main" id="{8D99CCEC-A37C-1DF0-971D-221CC9D0B17F}"/>
              </a:ext>
            </a:extLst>
          </p:cNvPr>
          <p:cNvSpPr txBox="1"/>
          <p:nvPr/>
        </p:nvSpPr>
        <p:spPr>
          <a:xfrm>
            <a:off x="6013603" y="4971800"/>
            <a:ext cx="816048"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Uwaga (</a:t>
            </a:r>
            <a:r>
              <a:rPr kumimoji="0" lang="pl-PL" sz="800" b="0" i="0" u="none" strike="noStrike" kern="1200" cap="none" spc="0" normalizeH="0" baseline="0" noProof="0" dirty="0" err="1">
                <a:ln>
                  <a:noFill/>
                </a:ln>
                <a:solidFill>
                  <a:prstClr val="white"/>
                </a:solidFill>
                <a:effectLst/>
                <a:uLnTx/>
                <a:uFillTx/>
                <a:ea typeface="+mn-ea"/>
                <a:cs typeface="+mn-cs"/>
              </a:rPr>
              <a:t>attention</a:t>
            </a:r>
            <a:r>
              <a:rPr kumimoji="0" lang="pl-PL" sz="800" b="0" i="0" u="none" strike="noStrike" kern="1200" cap="none" spc="0" normalizeH="0" baseline="0" noProof="0" dirty="0">
                <a:ln>
                  <a:noFill/>
                </a:ln>
                <a:solidFill>
                  <a:prstClr val="white"/>
                </a:solidFill>
                <a:effectLst/>
                <a:uLnTx/>
                <a:uFillTx/>
                <a:ea typeface="+mn-ea"/>
                <a:cs typeface="+mn-cs"/>
              </a:rPr>
              <a:t>), wyświetlenia   z uwagą, czas z uwagą</a:t>
            </a:r>
          </a:p>
        </p:txBody>
      </p:sp>
      <p:sp>
        <p:nvSpPr>
          <p:cNvPr id="134" name="pole tekstowe 133">
            <a:extLst>
              <a:ext uri="{FF2B5EF4-FFF2-40B4-BE49-F238E27FC236}">
                <a16:creationId xmlns:a16="http://schemas.microsoft.com/office/drawing/2014/main" id="{0306FE96-E8BF-24E5-89B6-B56C068A3C24}"/>
              </a:ext>
            </a:extLst>
          </p:cNvPr>
          <p:cNvSpPr txBox="1"/>
          <p:nvPr/>
        </p:nvSpPr>
        <p:spPr>
          <a:xfrm>
            <a:off x="4583295" y="5987647"/>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800" dirty="0">
                <a:solidFill>
                  <a:prstClr val="white"/>
                </a:solidFill>
              </a:rPr>
              <a:t>CTR</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35" name="pole tekstowe 134">
            <a:extLst>
              <a:ext uri="{FF2B5EF4-FFF2-40B4-BE49-F238E27FC236}">
                <a16:creationId xmlns:a16="http://schemas.microsoft.com/office/drawing/2014/main" id="{3E3D0D24-840A-4485-1E3E-C097690B6559}"/>
              </a:ext>
            </a:extLst>
          </p:cNvPr>
          <p:cNvSpPr txBox="1"/>
          <p:nvPr/>
        </p:nvSpPr>
        <p:spPr>
          <a:xfrm>
            <a:off x="5305096" y="5483168"/>
            <a:ext cx="81604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Czas ładowania strony</a:t>
            </a:r>
          </a:p>
        </p:txBody>
      </p:sp>
      <p:sp>
        <p:nvSpPr>
          <p:cNvPr id="136" name="Sześciokąt 135">
            <a:extLst>
              <a:ext uri="{FF2B5EF4-FFF2-40B4-BE49-F238E27FC236}">
                <a16:creationId xmlns:a16="http://schemas.microsoft.com/office/drawing/2014/main" id="{5BBFE074-0AE6-AE85-7387-2FFF0EF8A85D}"/>
              </a:ext>
            </a:extLst>
          </p:cNvPr>
          <p:cNvSpPr/>
          <p:nvPr/>
        </p:nvSpPr>
        <p:spPr>
          <a:xfrm>
            <a:off x="10224209" y="4980283"/>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7" name="Sześciokąt 136">
            <a:extLst>
              <a:ext uri="{FF2B5EF4-FFF2-40B4-BE49-F238E27FC236}">
                <a16:creationId xmlns:a16="http://schemas.microsoft.com/office/drawing/2014/main" id="{30926353-C84C-BD80-2A3B-2BEE7D756D3D}"/>
              </a:ext>
            </a:extLst>
          </p:cNvPr>
          <p:cNvSpPr/>
          <p:nvPr/>
        </p:nvSpPr>
        <p:spPr>
          <a:xfrm>
            <a:off x="10939583" y="4586341"/>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9" name="Sześciokąt 138">
            <a:extLst>
              <a:ext uri="{FF2B5EF4-FFF2-40B4-BE49-F238E27FC236}">
                <a16:creationId xmlns:a16="http://schemas.microsoft.com/office/drawing/2014/main" id="{9F790E15-BCA1-13EA-D9A0-7DDDD9615CD0}"/>
              </a:ext>
            </a:extLst>
          </p:cNvPr>
          <p:cNvSpPr/>
          <p:nvPr/>
        </p:nvSpPr>
        <p:spPr>
          <a:xfrm>
            <a:off x="1051129" y="530866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0" name="Sześciokąt 139">
            <a:extLst>
              <a:ext uri="{FF2B5EF4-FFF2-40B4-BE49-F238E27FC236}">
                <a16:creationId xmlns:a16="http://schemas.microsoft.com/office/drawing/2014/main" id="{AF0E6CE0-B2AB-DAE6-AEB9-C5CC2248FD30}"/>
              </a:ext>
            </a:extLst>
          </p:cNvPr>
          <p:cNvSpPr/>
          <p:nvPr/>
        </p:nvSpPr>
        <p:spPr>
          <a:xfrm>
            <a:off x="351996" y="5691604"/>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1" name="pole tekstowe 140">
            <a:extLst>
              <a:ext uri="{FF2B5EF4-FFF2-40B4-BE49-F238E27FC236}">
                <a16:creationId xmlns:a16="http://schemas.microsoft.com/office/drawing/2014/main" id="{677B3030-B836-4826-B94D-2C61A71B34BD}"/>
              </a:ext>
            </a:extLst>
          </p:cNvPr>
          <p:cNvSpPr txBox="1"/>
          <p:nvPr/>
        </p:nvSpPr>
        <p:spPr>
          <a:xfrm>
            <a:off x="1089351" y="5570095"/>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AvVT</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42" name="pole tekstowe 141">
            <a:extLst>
              <a:ext uri="{FF2B5EF4-FFF2-40B4-BE49-F238E27FC236}">
                <a16:creationId xmlns:a16="http://schemas.microsoft.com/office/drawing/2014/main" id="{0644F118-4CBE-D321-5457-D63F3B7667CA}"/>
              </a:ext>
            </a:extLst>
          </p:cNvPr>
          <p:cNvSpPr txBox="1"/>
          <p:nvPr/>
        </p:nvSpPr>
        <p:spPr>
          <a:xfrm>
            <a:off x="365324" y="5948097"/>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GRP</a:t>
            </a:r>
          </a:p>
        </p:txBody>
      </p:sp>
      <p:sp>
        <p:nvSpPr>
          <p:cNvPr id="143" name="pole tekstowe 142">
            <a:extLst>
              <a:ext uri="{FF2B5EF4-FFF2-40B4-BE49-F238E27FC236}">
                <a16:creationId xmlns:a16="http://schemas.microsoft.com/office/drawing/2014/main" id="{F1C3585E-F27B-18C8-6D3F-CE03C47EEFF0}"/>
              </a:ext>
            </a:extLst>
          </p:cNvPr>
          <p:cNvSpPr txBox="1"/>
          <p:nvPr/>
        </p:nvSpPr>
        <p:spPr>
          <a:xfrm>
            <a:off x="6015122" y="286670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Awareness</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44" name="pole tekstowe 143">
            <a:extLst>
              <a:ext uri="{FF2B5EF4-FFF2-40B4-BE49-F238E27FC236}">
                <a16:creationId xmlns:a16="http://schemas.microsoft.com/office/drawing/2014/main" id="{E9FEC539-7368-6A13-23BC-375515DCC691}"/>
              </a:ext>
            </a:extLst>
          </p:cNvPr>
          <p:cNvSpPr txBox="1"/>
          <p:nvPr/>
        </p:nvSpPr>
        <p:spPr>
          <a:xfrm>
            <a:off x="6702290" y="248570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Penetracja</a:t>
            </a:r>
          </a:p>
        </p:txBody>
      </p:sp>
      <p:sp>
        <p:nvSpPr>
          <p:cNvPr id="145" name="pole tekstowe 144">
            <a:extLst>
              <a:ext uri="{FF2B5EF4-FFF2-40B4-BE49-F238E27FC236}">
                <a16:creationId xmlns:a16="http://schemas.microsoft.com/office/drawing/2014/main" id="{CE2CED00-9553-2D47-8C54-C66D1D514625}"/>
              </a:ext>
            </a:extLst>
          </p:cNvPr>
          <p:cNvSpPr txBox="1"/>
          <p:nvPr/>
        </p:nvSpPr>
        <p:spPr>
          <a:xfrm>
            <a:off x="7406609" y="2751611"/>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Udział </a:t>
            </a:r>
            <a:br>
              <a:rPr kumimoji="0" lang="pl-PL" sz="800" b="0" i="0" u="none" strike="noStrike" kern="1200" cap="none" spc="0" normalizeH="0" baseline="0" noProof="0" dirty="0">
                <a:ln>
                  <a:noFill/>
                </a:ln>
                <a:solidFill>
                  <a:prstClr val="white"/>
                </a:solidFill>
                <a:effectLst/>
                <a:uLnTx/>
                <a:uFillTx/>
                <a:ea typeface="+mn-ea"/>
                <a:cs typeface="+mn-cs"/>
              </a:rPr>
            </a:br>
            <a:r>
              <a:rPr kumimoji="0" lang="pl-PL" sz="800" b="0" i="0" u="none" strike="noStrike" kern="1200" cap="none" spc="0" normalizeH="0" baseline="0" noProof="0" dirty="0">
                <a:ln>
                  <a:noFill/>
                </a:ln>
                <a:solidFill>
                  <a:prstClr val="white"/>
                </a:solidFill>
                <a:effectLst/>
                <a:uLnTx/>
                <a:uFillTx/>
                <a:ea typeface="+mn-ea"/>
                <a:cs typeface="+mn-cs"/>
              </a:rPr>
              <a:t>w rynku ilościowy</a:t>
            </a:r>
          </a:p>
        </p:txBody>
      </p:sp>
      <p:sp>
        <p:nvSpPr>
          <p:cNvPr id="146" name="pole tekstowe 145">
            <a:extLst>
              <a:ext uri="{FF2B5EF4-FFF2-40B4-BE49-F238E27FC236}">
                <a16:creationId xmlns:a16="http://schemas.microsoft.com/office/drawing/2014/main" id="{8DBF8348-F77D-E629-A4DC-955BC432EFBA}"/>
              </a:ext>
            </a:extLst>
          </p:cNvPr>
          <p:cNvSpPr txBox="1"/>
          <p:nvPr/>
        </p:nvSpPr>
        <p:spPr>
          <a:xfrm>
            <a:off x="5997384" y="3647136"/>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Liking</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47" name="pole tekstowe 146">
            <a:extLst>
              <a:ext uri="{FF2B5EF4-FFF2-40B4-BE49-F238E27FC236}">
                <a16:creationId xmlns:a16="http://schemas.microsoft.com/office/drawing/2014/main" id="{86BB2EEB-46B2-7972-F667-1FA811479866}"/>
              </a:ext>
            </a:extLst>
          </p:cNvPr>
          <p:cNvSpPr txBox="1"/>
          <p:nvPr/>
        </p:nvSpPr>
        <p:spPr>
          <a:xfrm>
            <a:off x="6708857" y="3107467"/>
            <a:ext cx="81055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 wydatku na marketing (często % na A&amp;P lub</a:t>
            </a:r>
          </a:p>
        </p:txBody>
      </p:sp>
      <p:sp>
        <p:nvSpPr>
          <p:cNvPr id="148" name="pole tekstowe 147">
            <a:extLst>
              <a:ext uri="{FF2B5EF4-FFF2-40B4-BE49-F238E27FC236}">
                <a16:creationId xmlns:a16="http://schemas.microsoft.com/office/drawing/2014/main" id="{ED0583B2-7F84-72E4-F0F5-44A7E65E8F70}"/>
              </a:ext>
            </a:extLst>
          </p:cNvPr>
          <p:cNvSpPr txBox="1"/>
          <p:nvPr/>
        </p:nvSpPr>
        <p:spPr>
          <a:xfrm>
            <a:off x="8140441" y="2352403"/>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Udział </a:t>
            </a:r>
            <a:br>
              <a:rPr kumimoji="0" lang="pl-PL" sz="800" b="0" i="0" u="none" strike="noStrike" kern="1200" cap="none" spc="0" normalizeH="0" baseline="0" noProof="0" dirty="0">
                <a:ln>
                  <a:noFill/>
                </a:ln>
                <a:solidFill>
                  <a:prstClr val="white"/>
                </a:solidFill>
                <a:effectLst/>
                <a:uLnTx/>
                <a:uFillTx/>
                <a:ea typeface="+mn-ea"/>
                <a:cs typeface="+mn-cs"/>
              </a:rPr>
            </a:br>
            <a:r>
              <a:rPr kumimoji="0" lang="pl-PL" sz="800" b="0" i="0" u="none" strike="noStrike" kern="1200" cap="none" spc="0" normalizeH="0" baseline="0" noProof="0" dirty="0">
                <a:ln>
                  <a:noFill/>
                </a:ln>
                <a:solidFill>
                  <a:prstClr val="white"/>
                </a:solidFill>
                <a:effectLst/>
                <a:uLnTx/>
                <a:uFillTx/>
                <a:ea typeface="+mn-ea"/>
                <a:cs typeface="+mn-cs"/>
              </a:rPr>
              <a:t>w rynku wartościowy</a:t>
            </a:r>
          </a:p>
        </p:txBody>
      </p:sp>
      <p:sp>
        <p:nvSpPr>
          <p:cNvPr id="149" name="pole tekstowe 148">
            <a:extLst>
              <a:ext uri="{FF2B5EF4-FFF2-40B4-BE49-F238E27FC236}">
                <a16:creationId xmlns:a16="http://schemas.microsoft.com/office/drawing/2014/main" id="{C0D88468-14D1-AAAB-0FC4-5116F5D42779}"/>
              </a:ext>
            </a:extLst>
          </p:cNvPr>
          <p:cNvSpPr txBox="1"/>
          <p:nvPr/>
        </p:nvSpPr>
        <p:spPr>
          <a:xfrm>
            <a:off x="8114888" y="3275268"/>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Meaningful</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50" name="pole tekstowe 149">
            <a:extLst>
              <a:ext uri="{FF2B5EF4-FFF2-40B4-BE49-F238E27FC236}">
                <a16:creationId xmlns:a16="http://schemas.microsoft.com/office/drawing/2014/main" id="{E18D4274-831E-55AD-3E1E-5C61120E5547}"/>
              </a:ext>
            </a:extLst>
          </p:cNvPr>
          <p:cNvSpPr txBox="1"/>
          <p:nvPr/>
        </p:nvSpPr>
        <p:spPr>
          <a:xfrm>
            <a:off x="7415589" y="3635650"/>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Trust</a:t>
            </a:r>
          </a:p>
        </p:txBody>
      </p:sp>
      <p:sp>
        <p:nvSpPr>
          <p:cNvPr id="151" name="pole tekstowe 150">
            <a:extLst>
              <a:ext uri="{FF2B5EF4-FFF2-40B4-BE49-F238E27FC236}">
                <a16:creationId xmlns:a16="http://schemas.microsoft.com/office/drawing/2014/main" id="{ED6CF162-6D58-77EF-4E12-9E944DBF96DF}"/>
              </a:ext>
            </a:extLst>
          </p:cNvPr>
          <p:cNvSpPr txBox="1"/>
          <p:nvPr/>
        </p:nvSpPr>
        <p:spPr>
          <a:xfrm>
            <a:off x="8802262" y="2796163"/>
            <a:ext cx="91439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Wyróżnialność (</a:t>
            </a:r>
            <a:r>
              <a:rPr kumimoji="0" lang="pl-PL" sz="800" b="0" i="0" u="none" strike="noStrike" kern="1200" cap="none" spc="0" normalizeH="0" baseline="0" noProof="0" dirty="0" err="1">
                <a:ln>
                  <a:noFill/>
                </a:ln>
                <a:solidFill>
                  <a:prstClr val="white"/>
                </a:solidFill>
                <a:effectLst/>
                <a:uLnTx/>
                <a:uFillTx/>
                <a:ea typeface="+mn-ea"/>
                <a:cs typeface="+mn-cs"/>
              </a:rPr>
              <a:t>distinctiveness</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52" name="pole tekstowe 151">
            <a:extLst>
              <a:ext uri="{FF2B5EF4-FFF2-40B4-BE49-F238E27FC236}">
                <a16:creationId xmlns:a16="http://schemas.microsoft.com/office/drawing/2014/main" id="{1CDE8D90-9DD6-3028-30CE-8123A3B60A6D}"/>
              </a:ext>
            </a:extLst>
          </p:cNvPr>
          <p:cNvSpPr txBox="1"/>
          <p:nvPr/>
        </p:nvSpPr>
        <p:spPr>
          <a:xfrm>
            <a:off x="9539682" y="2365231"/>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Udział </a:t>
            </a:r>
            <a:r>
              <a:rPr kumimoji="0" lang="pl-PL" sz="800" b="0" i="0" u="none" strike="noStrike" kern="1200" cap="none" spc="0" normalizeH="0" baseline="0" noProof="0" dirty="0" err="1">
                <a:ln>
                  <a:noFill/>
                </a:ln>
                <a:solidFill>
                  <a:prstClr val="white"/>
                </a:solidFill>
                <a:effectLst/>
                <a:uLnTx/>
                <a:uFillTx/>
                <a:ea typeface="+mn-ea"/>
                <a:cs typeface="+mn-cs"/>
              </a:rPr>
              <a:t>light</a:t>
            </a:r>
            <a:r>
              <a:rPr kumimoji="0" lang="pl-PL" sz="800" b="0" i="0" u="none" strike="noStrike" kern="1200" cap="none" spc="0" normalizeH="0" baseline="0" noProof="0" dirty="0">
                <a:ln>
                  <a:noFill/>
                </a:ln>
                <a:solidFill>
                  <a:prstClr val="white"/>
                </a:solidFill>
                <a:effectLst/>
                <a:uLnTx/>
                <a:uFillTx/>
                <a:ea typeface="+mn-ea"/>
                <a:cs typeface="+mn-cs"/>
              </a:rPr>
              <a:t> / medium / heavy </a:t>
            </a:r>
            <a:r>
              <a:rPr kumimoji="0" lang="pl-PL" sz="800" b="0" i="0" u="none" strike="noStrike" kern="1200" cap="none" spc="0" normalizeH="0" baseline="0" noProof="0" dirty="0" err="1">
                <a:ln>
                  <a:noFill/>
                </a:ln>
                <a:solidFill>
                  <a:prstClr val="white"/>
                </a:solidFill>
                <a:effectLst/>
                <a:uLnTx/>
                <a:uFillTx/>
                <a:ea typeface="+mn-ea"/>
                <a:cs typeface="+mn-cs"/>
              </a:rPr>
              <a:t>buyers</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53" name="pole tekstowe 152">
            <a:extLst>
              <a:ext uri="{FF2B5EF4-FFF2-40B4-BE49-F238E27FC236}">
                <a16:creationId xmlns:a16="http://schemas.microsoft.com/office/drawing/2014/main" id="{27E5D6DF-0790-C9DA-6A97-D02404FB48CA}"/>
              </a:ext>
            </a:extLst>
          </p:cNvPr>
          <p:cNvSpPr txBox="1"/>
          <p:nvPr/>
        </p:nvSpPr>
        <p:spPr>
          <a:xfrm>
            <a:off x="8834751" y="3654621"/>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Different</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54" name="pole tekstowe 153">
            <a:extLst>
              <a:ext uri="{FF2B5EF4-FFF2-40B4-BE49-F238E27FC236}">
                <a16:creationId xmlns:a16="http://schemas.microsoft.com/office/drawing/2014/main" id="{B6BFC5E1-62EC-4C3B-6599-E319A58F8E3C}"/>
              </a:ext>
            </a:extLst>
          </p:cNvPr>
          <p:cNvSpPr txBox="1"/>
          <p:nvPr/>
        </p:nvSpPr>
        <p:spPr>
          <a:xfrm>
            <a:off x="9532888" y="3240670"/>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Odrzucający markę</a:t>
            </a:r>
          </a:p>
        </p:txBody>
      </p:sp>
      <p:sp>
        <p:nvSpPr>
          <p:cNvPr id="155" name="pole tekstowe 154">
            <a:extLst>
              <a:ext uri="{FF2B5EF4-FFF2-40B4-BE49-F238E27FC236}">
                <a16:creationId xmlns:a16="http://schemas.microsoft.com/office/drawing/2014/main" id="{9BDBA1E6-3B36-8F57-A0BC-4A18F35AE9C4}"/>
              </a:ext>
            </a:extLst>
          </p:cNvPr>
          <p:cNvSpPr txBox="1"/>
          <p:nvPr/>
        </p:nvSpPr>
        <p:spPr>
          <a:xfrm>
            <a:off x="6707582" y="3996436"/>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Elastyczność (np. cenowa)</a:t>
            </a:r>
          </a:p>
        </p:txBody>
      </p:sp>
      <p:sp>
        <p:nvSpPr>
          <p:cNvPr id="156" name="pole tekstowe 155">
            <a:extLst>
              <a:ext uri="{FF2B5EF4-FFF2-40B4-BE49-F238E27FC236}">
                <a16:creationId xmlns:a16="http://schemas.microsoft.com/office/drawing/2014/main" id="{9A433CE1-584D-A340-820C-21068118F25C}"/>
              </a:ext>
            </a:extLst>
          </p:cNvPr>
          <p:cNvSpPr txBox="1"/>
          <p:nvPr/>
        </p:nvSpPr>
        <p:spPr>
          <a:xfrm>
            <a:off x="7412778" y="443369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Salient</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57" name="pole tekstowe 156">
            <a:extLst>
              <a:ext uri="{FF2B5EF4-FFF2-40B4-BE49-F238E27FC236}">
                <a16:creationId xmlns:a16="http://schemas.microsoft.com/office/drawing/2014/main" id="{F21E37F9-5C8C-6147-8F19-CA4CECD76519}"/>
              </a:ext>
            </a:extLst>
          </p:cNvPr>
          <p:cNvSpPr txBox="1"/>
          <p:nvPr/>
        </p:nvSpPr>
        <p:spPr>
          <a:xfrm>
            <a:off x="8123632" y="4009136"/>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Purchase</a:t>
            </a:r>
            <a:r>
              <a:rPr kumimoji="0" lang="pl-PL" sz="800" b="0" i="0" u="none" strike="noStrike" kern="1200" cap="none" spc="0" normalizeH="0" baseline="0" noProof="0" dirty="0">
                <a:ln>
                  <a:noFill/>
                </a:ln>
                <a:solidFill>
                  <a:prstClr val="white"/>
                </a:solidFill>
                <a:effectLst/>
                <a:uLnTx/>
                <a:uFillTx/>
                <a:ea typeface="+mn-ea"/>
                <a:cs typeface="+mn-cs"/>
              </a:rPr>
              <a:t> </a:t>
            </a:r>
            <a:r>
              <a:rPr kumimoji="0" lang="pl-PL" sz="800" b="0" i="0" u="none" strike="noStrike" kern="1200" cap="none" spc="0" normalizeH="0" baseline="0" noProof="0" dirty="0" err="1">
                <a:ln>
                  <a:noFill/>
                </a:ln>
                <a:solidFill>
                  <a:prstClr val="white"/>
                </a:solidFill>
                <a:effectLst/>
                <a:uLnTx/>
                <a:uFillTx/>
                <a:ea typeface="+mn-ea"/>
                <a:cs typeface="+mn-cs"/>
              </a:rPr>
              <a:t>intent</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58" name="pole tekstowe 157">
            <a:extLst>
              <a:ext uri="{FF2B5EF4-FFF2-40B4-BE49-F238E27FC236}">
                <a16:creationId xmlns:a16="http://schemas.microsoft.com/office/drawing/2014/main" id="{526182ED-C5EA-74A7-A2B9-383DD5CDE6A2}"/>
              </a:ext>
            </a:extLst>
          </p:cNvPr>
          <p:cNvSpPr txBox="1"/>
          <p:nvPr/>
        </p:nvSpPr>
        <p:spPr>
          <a:xfrm>
            <a:off x="8828221" y="4357290"/>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%OP do reinwestycji</a:t>
            </a:r>
          </a:p>
        </p:txBody>
      </p:sp>
      <p:sp>
        <p:nvSpPr>
          <p:cNvPr id="159" name="pole tekstowe 158">
            <a:extLst>
              <a:ext uri="{FF2B5EF4-FFF2-40B4-BE49-F238E27FC236}">
                <a16:creationId xmlns:a16="http://schemas.microsoft.com/office/drawing/2014/main" id="{63E3E89A-9DA6-9502-A37A-1D5E1A8734A3}"/>
              </a:ext>
            </a:extLst>
          </p:cNvPr>
          <p:cNvSpPr txBox="1"/>
          <p:nvPr/>
        </p:nvSpPr>
        <p:spPr>
          <a:xfrm>
            <a:off x="9532888" y="3976465"/>
            <a:ext cx="86669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Sprzedaż inkrementalna</a:t>
            </a:r>
          </a:p>
        </p:txBody>
      </p:sp>
      <p:sp>
        <p:nvSpPr>
          <p:cNvPr id="160" name="pole tekstowe 159">
            <a:extLst>
              <a:ext uri="{FF2B5EF4-FFF2-40B4-BE49-F238E27FC236}">
                <a16:creationId xmlns:a16="http://schemas.microsoft.com/office/drawing/2014/main" id="{33CD9484-71D6-A321-E5B3-91F8A80468CE}"/>
              </a:ext>
            </a:extLst>
          </p:cNvPr>
          <p:cNvSpPr txBox="1"/>
          <p:nvPr/>
        </p:nvSpPr>
        <p:spPr>
          <a:xfrm>
            <a:off x="6682584" y="4777825"/>
            <a:ext cx="86669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ROI, ROAS, ROTA </a:t>
            </a:r>
          </a:p>
        </p:txBody>
      </p:sp>
      <p:sp>
        <p:nvSpPr>
          <p:cNvPr id="161" name="pole tekstowe 160">
            <a:extLst>
              <a:ext uri="{FF2B5EF4-FFF2-40B4-BE49-F238E27FC236}">
                <a16:creationId xmlns:a16="http://schemas.microsoft.com/office/drawing/2014/main" id="{37BEA155-77BB-27E0-699A-68F9A735D797}"/>
              </a:ext>
            </a:extLst>
          </p:cNvPr>
          <p:cNvSpPr txBox="1"/>
          <p:nvPr/>
        </p:nvSpPr>
        <p:spPr>
          <a:xfrm>
            <a:off x="8097565" y="4784245"/>
            <a:ext cx="86669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Sprzedaż bazowa</a:t>
            </a:r>
          </a:p>
        </p:txBody>
      </p:sp>
      <p:sp>
        <p:nvSpPr>
          <p:cNvPr id="162" name="pole tekstowe 161">
            <a:extLst>
              <a:ext uri="{FF2B5EF4-FFF2-40B4-BE49-F238E27FC236}">
                <a16:creationId xmlns:a16="http://schemas.microsoft.com/office/drawing/2014/main" id="{755D7A82-C148-5246-CE6C-5A09B01924E4}"/>
              </a:ext>
            </a:extLst>
          </p:cNvPr>
          <p:cNvSpPr txBox="1"/>
          <p:nvPr/>
        </p:nvSpPr>
        <p:spPr>
          <a:xfrm>
            <a:off x="7367836" y="5198769"/>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AoV</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63" name="pole tekstowe 162">
            <a:extLst>
              <a:ext uri="{FF2B5EF4-FFF2-40B4-BE49-F238E27FC236}">
                <a16:creationId xmlns:a16="http://schemas.microsoft.com/office/drawing/2014/main" id="{92DD491E-C76E-FADD-95F2-F53488E15573}"/>
              </a:ext>
            </a:extLst>
          </p:cNvPr>
          <p:cNvSpPr txBox="1"/>
          <p:nvPr/>
        </p:nvSpPr>
        <p:spPr>
          <a:xfrm>
            <a:off x="6682200" y="5579769"/>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Trial</a:t>
            </a:r>
          </a:p>
        </p:txBody>
      </p:sp>
      <p:sp>
        <p:nvSpPr>
          <p:cNvPr id="164" name="pole tekstowe 163">
            <a:extLst>
              <a:ext uri="{FF2B5EF4-FFF2-40B4-BE49-F238E27FC236}">
                <a16:creationId xmlns:a16="http://schemas.microsoft.com/office/drawing/2014/main" id="{813708D6-9A65-8F1A-51FC-6AEB85DF6FDD}"/>
              </a:ext>
            </a:extLst>
          </p:cNvPr>
          <p:cNvSpPr txBox="1"/>
          <p:nvPr/>
        </p:nvSpPr>
        <p:spPr>
          <a:xfrm>
            <a:off x="8814251" y="5235020"/>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Marża</a:t>
            </a:r>
          </a:p>
        </p:txBody>
      </p:sp>
      <p:sp>
        <p:nvSpPr>
          <p:cNvPr id="165" name="pole tekstowe 164">
            <a:extLst>
              <a:ext uri="{FF2B5EF4-FFF2-40B4-BE49-F238E27FC236}">
                <a16:creationId xmlns:a16="http://schemas.microsoft.com/office/drawing/2014/main" id="{83FD63DA-FB0A-2169-5993-E355BF5DAA1B}"/>
              </a:ext>
            </a:extLst>
          </p:cNvPr>
          <p:cNvSpPr txBox="1"/>
          <p:nvPr/>
        </p:nvSpPr>
        <p:spPr>
          <a:xfrm>
            <a:off x="9522726" y="4796763"/>
            <a:ext cx="86669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Volume on </a:t>
            </a:r>
            <a:r>
              <a:rPr kumimoji="0" lang="pl-PL" sz="800" b="0" i="0" u="none" strike="noStrike" kern="1200" cap="none" spc="0" normalizeH="0" baseline="0" noProof="0" dirty="0" err="1">
                <a:ln>
                  <a:noFill/>
                </a:ln>
                <a:solidFill>
                  <a:prstClr val="white"/>
                </a:solidFill>
                <a:effectLst/>
                <a:uLnTx/>
                <a:uFillTx/>
                <a:ea typeface="+mn-ea"/>
                <a:cs typeface="+mn-cs"/>
              </a:rPr>
              <a:t>deal</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66" name="pole tekstowe 165">
            <a:extLst>
              <a:ext uri="{FF2B5EF4-FFF2-40B4-BE49-F238E27FC236}">
                <a16:creationId xmlns:a16="http://schemas.microsoft.com/office/drawing/2014/main" id="{476A0735-460E-9659-6FDA-7E0DC26EEDE0}"/>
              </a:ext>
            </a:extLst>
          </p:cNvPr>
          <p:cNvSpPr txBox="1"/>
          <p:nvPr/>
        </p:nvSpPr>
        <p:spPr>
          <a:xfrm>
            <a:off x="9497814" y="5515288"/>
            <a:ext cx="86669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Udział powracających</a:t>
            </a:r>
          </a:p>
        </p:txBody>
      </p:sp>
      <p:sp>
        <p:nvSpPr>
          <p:cNvPr id="167" name="pole tekstowe 166">
            <a:extLst>
              <a:ext uri="{FF2B5EF4-FFF2-40B4-BE49-F238E27FC236}">
                <a16:creationId xmlns:a16="http://schemas.microsoft.com/office/drawing/2014/main" id="{B45CD1A7-8C15-3E16-663D-9F1698FA0DF5}"/>
              </a:ext>
            </a:extLst>
          </p:cNvPr>
          <p:cNvSpPr txBox="1"/>
          <p:nvPr/>
        </p:nvSpPr>
        <p:spPr>
          <a:xfrm>
            <a:off x="8794063" y="6009988"/>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AWOP</a:t>
            </a:r>
          </a:p>
        </p:txBody>
      </p:sp>
      <p:sp>
        <p:nvSpPr>
          <p:cNvPr id="168" name="pole tekstowe 167">
            <a:extLst>
              <a:ext uri="{FF2B5EF4-FFF2-40B4-BE49-F238E27FC236}">
                <a16:creationId xmlns:a16="http://schemas.microsoft.com/office/drawing/2014/main" id="{640CBC8A-4855-5D06-4CCE-4ED7722A7806}"/>
              </a:ext>
            </a:extLst>
          </p:cNvPr>
          <p:cNvSpPr txBox="1"/>
          <p:nvPr/>
        </p:nvSpPr>
        <p:spPr>
          <a:xfrm>
            <a:off x="8090007" y="5617741"/>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Przychód marki</a:t>
            </a:r>
          </a:p>
        </p:txBody>
      </p:sp>
      <p:sp>
        <p:nvSpPr>
          <p:cNvPr id="169" name="pole tekstowe 168">
            <a:extLst>
              <a:ext uri="{FF2B5EF4-FFF2-40B4-BE49-F238E27FC236}">
                <a16:creationId xmlns:a16="http://schemas.microsoft.com/office/drawing/2014/main" id="{0886AC92-1A15-CD67-CA64-E7CDB00669BF}"/>
              </a:ext>
            </a:extLst>
          </p:cNvPr>
          <p:cNvSpPr txBox="1"/>
          <p:nvPr/>
        </p:nvSpPr>
        <p:spPr>
          <a:xfrm>
            <a:off x="7390323" y="5980894"/>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Marża marki</a:t>
            </a:r>
          </a:p>
        </p:txBody>
      </p:sp>
      <p:sp>
        <p:nvSpPr>
          <p:cNvPr id="172" name="Sześciokąt 171">
            <a:extLst>
              <a:ext uri="{FF2B5EF4-FFF2-40B4-BE49-F238E27FC236}">
                <a16:creationId xmlns:a16="http://schemas.microsoft.com/office/drawing/2014/main" id="{3C264E4E-B174-0525-64B5-9052A42BA33D}"/>
              </a:ext>
            </a:extLst>
          </p:cNvPr>
          <p:cNvSpPr/>
          <p:nvPr/>
        </p:nvSpPr>
        <p:spPr>
          <a:xfrm>
            <a:off x="5989028" y="571264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3" name="pole tekstowe 172">
            <a:extLst>
              <a:ext uri="{FF2B5EF4-FFF2-40B4-BE49-F238E27FC236}">
                <a16:creationId xmlns:a16="http://schemas.microsoft.com/office/drawing/2014/main" id="{2E2A2763-BF2F-9FF1-B8CB-FA70FC3E5CCD}"/>
              </a:ext>
            </a:extLst>
          </p:cNvPr>
          <p:cNvSpPr txBox="1"/>
          <p:nvPr/>
        </p:nvSpPr>
        <p:spPr>
          <a:xfrm>
            <a:off x="5970308" y="4425361"/>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Zysk marki</a:t>
            </a:r>
          </a:p>
        </p:txBody>
      </p:sp>
      <p:sp>
        <p:nvSpPr>
          <p:cNvPr id="174" name="pole tekstowe 173">
            <a:extLst>
              <a:ext uri="{FF2B5EF4-FFF2-40B4-BE49-F238E27FC236}">
                <a16:creationId xmlns:a16="http://schemas.microsoft.com/office/drawing/2014/main" id="{6A650D25-68B2-A8B6-D1C0-DD4D760C8C9F}"/>
              </a:ext>
            </a:extLst>
          </p:cNvPr>
          <p:cNvSpPr txBox="1"/>
          <p:nvPr/>
        </p:nvSpPr>
        <p:spPr>
          <a:xfrm>
            <a:off x="10249508" y="2881688"/>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Re-</a:t>
            </a:r>
            <a:r>
              <a:rPr kumimoji="0" lang="pl-PL" sz="800" b="0" i="0" u="none" strike="noStrike" kern="1200" cap="none" spc="0" normalizeH="0" baseline="0" noProof="0" dirty="0" err="1">
                <a:ln>
                  <a:noFill/>
                </a:ln>
                <a:solidFill>
                  <a:prstClr val="white"/>
                </a:solidFill>
                <a:effectLst/>
                <a:uLnTx/>
                <a:uFillTx/>
                <a:ea typeface="+mn-ea"/>
                <a:cs typeface="+mn-cs"/>
              </a:rPr>
              <a:t>purchase</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75" name="pole tekstowe 174">
            <a:extLst>
              <a:ext uri="{FF2B5EF4-FFF2-40B4-BE49-F238E27FC236}">
                <a16:creationId xmlns:a16="http://schemas.microsoft.com/office/drawing/2014/main" id="{15CB79D6-5726-356D-1FAC-84D1282CF325}"/>
              </a:ext>
            </a:extLst>
          </p:cNvPr>
          <p:cNvSpPr txBox="1"/>
          <p:nvPr/>
        </p:nvSpPr>
        <p:spPr>
          <a:xfrm>
            <a:off x="10966252" y="2448602"/>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Częstotliwość zakupu</a:t>
            </a:r>
          </a:p>
        </p:txBody>
      </p:sp>
      <p:sp>
        <p:nvSpPr>
          <p:cNvPr id="176" name="pole tekstowe 175">
            <a:extLst>
              <a:ext uri="{FF2B5EF4-FFF2-40B4-BE49-F238E27FC236}">
                <a16:creationId xmlns:a16="http://schemas.microsoft.com/office/drawing/2014/main" id="{3FC633FD-94ED-29DD-CC2B-44BA2E532724}"/>
              </a:ext>
            </a:extLst>
          </p:cNvPr>
          <p:cNvSpPr txBox="1"/>
          <p:nvPr/>
        </p:nvSpPr>
        <p:spPr>
          <a:xfrm>
            <a:off x="10251921" y="3663026"/>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Churn</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77" name="pole tekstowe 176">
            <a:extLst>
              <a:ext uri="{FF2B5EF4-FFF2-40B4-BE49-F238E27FC236}">
                <a16:creationId xmlns:a16="http://schemas.microsoft.com/office/drawing/2014/main" id="{A1119851-3F87-C822-9A1C-9F21A1A21B3D}"/>
              </a:ext>
            </a:extLst>
          </p:cNvPr>
          <p:cNvSpPr txBox="1"/>
          <p:nvPr/>
        </p:nvSpPr>
        <p:spPr>
          <a:xfrm>
            <a:off x="10966252" y="3165632"/>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0" i="0" u="none" strike="noStrike" kern="1200" cap="none" spc="0" normalizeH="0" baseline="0" noProof="0" dirty="0" err="1">
                <a:ln>
                  <a:noFill/>
                </a:ln>
                <a:solidFill>
                  <a:prstClr val="white"/>
                </a:solidFill>
                <a:effectLst/>
                <a:uLnTx/>
                <a:uFillTx/>
                <a:ea typeface="+mn-ea"/>
                <a:cs typeface="+mn-cs"/>
                <a:sym typeface="Arial"/>
              </a:rPr>
              <a:t>Customer</a:t>
            </a:r>
            <a:r>
              <a:rPr kumimoji="0" lang="pl-PL" sz="800" b="0" i="0" u="none" strike="noStrike" kern="1200" cap="none" spc="0" normalizeH="0" baseline="0" noProof="0" dirty="0">
                <a:ln>
                  <a:noFill/>
                </a:ln>
                <a:solidFill>
                  <a:prstClr val="white"/>
                </a:solidFill>
                <a:effectLst/>
                <a:uLnTx/>
                <a:uFillTx/>
                <a:ea typeface="+mn-ea"/>
                <a:cs typeface="+mn-cs"/>
                <a:sym typeface="Arial"/>
              </a:rPr>
              <a:t> </a:t>
            </a:r>
            <a:r>
              <a:rPr kumimoji="0" lang="pl-PL" sz="800" b="0" i="0" u="none" strike="noStrike" kern="1200" cap="none" spc="0" normalizeH="0" baseline="0" noProof="0" dirty="0" err="1">
                <a:ln>
                  <a:noFill/>
                </a:ln>
                <a:solidFill>
                  <a:prstClr val="white"/>
                </a:solidFill>
                <a:effectLst/>
                <a:uLnTx/>
                <a:uFillTx/>
                <a:ea typeface="+mn-ea"/>
                <a:cs typeface="+mn-cs"/>
                <a:sym typeface="Arial"/>
              </a:rPr>
              <a:t>Satisfaction</a:t>
            </a:r>
            <a:r>
              <a:rPr kumimoji="0" lang="pl-PL" sz="800" b="0" i="0" u="none" strike="noStrike" kern="1200" cap="none" spc="0" normalizeH="0" baseline="0" noProof="0" dirty="0">
                <a:ln>
                  <a:noFill/>
                </a:ln>
                <a:solidFill>
                  <a:prstClr val="white"/>
                </a:solidFill>
                <a:effectLst/>
                <a:uLnTx/>
                <a:uFillTx/>
                <a:ea typeface="+mn-ea"/>
                <a:cs typeface="+mn-cs"/>
                <a:sym typeface="Arial"/>
              </a:rPr>
              <a:t> (CSI)</a:t>
            </a:r>
          </a:p>
        </p:txBody>
      </p:sp>
      <p:sp>
        <p:nvSpPr>
          <p:cNvPr id="178" name="pole tekstowe 177">
            <a:extLst>
              <a:ext uri="{FF2B5EF4-FFF2-40B4-BE49-F238E27FC236}">
                <a16:creationId xmlns:a16="http://schemas.microsoft.com/office/drawing/2014/main" id="{C0DEBD6E-DAC4-4451-754F-8702328FE37C}"/>
              </a:ext>
            </a:extLst>
          </p:cNvPr>
          <p:cNvSpPr txBox="1"/>
          <p:nvPr/>
        </p:nvSpPr>
        <p:spPr>
          <a:xfrm>
            <a:off x="10283781" y="4410817"/>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0" i="0" u="none" strike="noStrike" kern="1200" cap="none" spc="0" normalizeH="0" baseline="0" noProof="0" dirty="0" err="1">
                <a:ln>
                  <a:noFill/>
                </a:ln>
                <a:solidFill>
                  <a:prstClr val="white"/>
                </a:solidFill>
                <a:effectLst/>
                <a:uLnTx/>
                <a:uFillTx/>
                <a:ea typeface="+mn-ea"/>
                <a:cs typeface="+mn-cs"/>
                <a:sym typeface="Arial"/>
              </a:rPr>
              <a:t>Recommenda-tion</a:t>
            </a:r>
            <a:r>
              <a:rPr kumimoji="0" lang="pl-PL" sz="800" b="0" i="0" u="none" strike="noStrike" kern="1200" cap="none" spc="0" normalizeH="0" baseline="0" noProof="0" dirty="0">
                <a:ln>
                  <a:noFill/>
                </a:ln>
                <a:solidFill>
                  <a:prstClr val="white"/>
                </a:solidFill>
                <a:effectLst/>
                <a:uLnTx/>
                <a:uFillTx/>
                <a:ea typeface="+mn-ea"/>
                <a:cs typeface="+mn-cs"/>
                <a:sym typeface="Arial"/>
              </a:rPr>
              <a:t> (NPS)</a:t>
            </a:r>
          </a:p>
        </p:txBody>
      </p:sp>
      <p:sp>
        <p:nvSpPr>
          <p:cNvPr id="179" name="pole tekstowe 178">
            <a:extLst>
              <a:ext uri="{FF2B5EF4-FFF2-40B4-BE49-F238E27FC236}">
                <a16:creationId xmlns:a16="http://schemas.microsoft.com/office/drawing/2014/main" id="{21BC0C5A-DDA6-958D-9861-DDF4B1333BD4}"/>
              </a:ext>
            </a:extLst>
          </p:cNvPr>
          <p:cNvSpPr txBox="1"/>
          <p:nvPr/>
        </p:nvSpPr>
        <p:spPr>
          <a:xfrm>
            <a:off x="10956439" y="3915358"/>
            <a:ext cx="81055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 i absolutna kwota zysku do reinwestycji</a:t>
            </a:r>
          </a:p>
        </p:txBody>
      </p:sp>
      <p:sp>
        <p:nvSpPr>
          <p:cNvPr id="180" name="pole tekstowe 179">
            <a:extLst>
              <a:ext uri="{FF2B5EF4-FFF2-40B4-BE49-F238E27FC236}">
                <a16:creationId xmlns:a16="http://schemas.microsoft.com/office/drawing/2014/main" id="{EB6F609C-3A4F-29B0-3D76-250AECC59E9D}"/>
              </a:ext>
            </a:extLst>
          </p:cNvPr>
          <p:cNvSpPr txBox="1"/>
          <p:nvPr/>
        </p:nvSpPr>
        <p:spPr>
          <a:xfrm>
            <a:off x="10959902" y="4796825"/>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0" i="0" u="none" strike="noStrike" kern="1200" cap="none" spc="0" normalizeH="0" baseline="0" noProof="0" dirty="0">
                <a:ln>
                  <a:noFill/>
                </a:ln>
                <a:solidFill>
                  <a:prstClr val="white"/>
                </a:solidFill>
                <a:effectLst/>
                <a:uLnTx/>
                <a:uFillTx/>
                <a:ea typeface="+mn-ea"/>
                <a:cs typeface="+mn-cs"/>
                <a:sym typeface="Arial"/>
              </a:rPr>
              <a:t>Przychód na klienta</a:t>
            </a:r>
          </a:p>
        </p:txBody>
      </p:sp>
      <p:sp>
        <p:nvSpPr>
          <p:cNvPr id="181" name="pole tekstowe 180">
            <a:extLst>
              <a:ext uri="{FF2B5EF4-FFF2-40B4-BE49-F238E27FC236}">
                <a16:creationId xmlns:a16="http://schemas.microsoft.com/office/drawing/2014/main" id="{7989902E-BBC3-8A87-7AF6-50EE732CE745}"/>
              </a:ext>
            </a:extLst>
          </p:cNvPr>
          <p:cNvSpPr txBox="1"/>
          <p:nvPr/>
        </p:nvSpPr>
        <p:spPr>
          <a:xfrm>
            <a:off x="10228880" y="5246571"/>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CLV</a:t>
            </a:r>
          </a:p>
        </p:txBody>
      </p:sp>
      <p:sp>
        <p:nvSpPr>
          <p:cNvPr id="182" name="pole tekstowe 181">
            <a:extLst>
              <a:ext uri="{FF2B5EF4-FFF2-40B4-BE49-F238E27FC236}">
                <a16:creationId xmlns:a16="http://schemas.microsoft.com/office/drawing/2014/main" id="{2F209CCB-51D2-1E7D-DBF1-79B7C2E5B992}"/>
              </a:ext>
            </a:extLst>
          </p:cNvPr>
          <p:cNvSpPr txBox="1"/>
          <p:nvPr/>
        </p:nvSpPr>
        <p:spPr>
          <a:xfrm>
            <a:off x="9784641" y="6215423"/>
            <a:ext cx="20430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800" b="0" i="1" u="none" strike="noStrike" kern="1200" cap="none" spc="0" normalizeH="0" baseline="0" noProof="0" dirty="0">
                <a:ln>
                  <a:noFill/>
                </a:ln>
                <a:solidFill>
                  <a:prstClr val="black"/>
                </a:solidFill>
                <a:effectLst/>
                <a:uLnTx/>
                <a:uFillTx/>
                <a:ea typeface="+mn-ea"/>
                <a:cs typeface="+mn-cs"/>
              </a:rPr>
              <a:t>*w definicjach i zaproponowanych dalej zastosowaniach występuje więcej, istotnych dla danych obszarów mierników</a:t>
            </a:r>
          </a:p>
        </p:txBody>
      </p:sp>
      <p:pic>
        <p:nvPicPr>
          <p:cNvPr id="184" name="Obraz 183" descr="Obraz zawierający ciemność, światło&#10;&#10;Opis wygenerowany automatycznie">
            <a:extLst>
              <a:ext uri="{FF2B5EF4-FFF2-40B4-BE49-F238E27FC236}">
                <a16:creationId xmlns:a16="http://schemas.microsoft.com/office/drawing/2014/main" id="{CD5E12E5-ECA2-2C69-2E0B-6B10C7766183}"/>
              </a:ext>
            </a:extLst>
          </p:cNvPr>
          <p:cNvPicPr>
            <a:picLocks noChangeAspect="1"/>
          </p:cNvPicPr>
          <p:nvPr/>
        </p:nvPicPr>
        <p:blipFill>
          <a:blip r:embed="rId2"/>
          <a:stretch>
            <a:fillRect/>
          </a:stretch>
        </p:blipFill>
        <p:spPr>
          <a:xfrm>
            <a:off x="9853433" y="-300617"/>
            <a:ext cx="1905474" cy="1905474"/>
          </a:xfrm>
          <a:prstGeom prst="rect">
            <a:avLst/>
          </a:prstGeom>
        </p:spPr>
      </p:pic>
      <p:sp>
        <p:nvSpPr>
          <p:cNvPr id="185" name="Znak mnożenia 24">
            <a:extLst>
              <a:ext uri="{FF2B5EF4-FFF2-40B4-BE49-F238E27FC236}">
                <a16:creationId xmlns:a16="http://schemas.microsoft.com/office/drawing/2014/main" id="{ED859CD6-750A-9C15-0786-237C530C502D}"/>
              </a:ext>
            </a:extLst>
          </p:cNvPr>
          <p:cNvSpPr/>
          <p:nvPr/>
        </p:nvSpPr>
        <p:spPr>
          <a:xfrm>
            <a:off x="5926432" y="1248258"/>
            <a:ext cx="379354" cy="379354"/>
          </a:xfrm>
          <a:prstGeom prst="mathMultiply">
            <a:avLst/>
          </a:prstGeom>
          <a:solidFill>
            <a:schemeClr val="bg1"/>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ea typeface="+mn-ea"/>
              <a:cs typeface="+mn-cs"/>
            </a:endParaRPr>
          </a:p>
        </p:txBody>
      </p:sp>
      <p:sp>
        <p:nvSpPr>
          <p:cNvPr id="119" name="pole tekstowe 118">
            <a:extLst>
              <a:ext uri="{FF2B5EF4-FFF2-40B4-BE49-F238E27FC236}">
                <a16:creationId xmlns:a16="http://schemas.microsoft.com/office/drawing/2014/main" id="{4EBBE8C0-2513-CFB7-B194-77028F44BDE7}"/>
              </a:ext>
            </a:extLst>
          </p:cNvPr>
          <p:cNvSpPr txBox="1"/>
          <p:nvPr/>
        </p:nvSpPr>
        <p:spPr>
          <a:xfrm>
            <a:off x="5986874" y="5999979"/>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Brand </a:t>
            </a:r>
            <a:r>
              <a:rPr kumimoji="0" lang="pl-PL" sz="800" b="0" i="0" u="none" strike="noStrike" kern="1200" cap="none" spc="0" normalizeH="0" baseline="0" noProof="0" dirty="0" err="1">
                <a:ln>
                  <a:noFill/>
                </a:ln>
                <a:solidFill>
                  <a:prstClr val="white"/>
                </a:solidFill>
                <a:effectLst/>
                <a:uLnTx/>
                <a:uFillTx/>
                <a:ea typeface="+mn-ea"/>
                <a:cs typeface="+mn-cs"/>
              </a:rPr>
              <a:t>safety</a:t>
            </a:r>
            <a:endParaRPr kumimoji="0" lang="pl-PL" sz="800" b="0" i="0" u="none" strike="noStrike" kern="1200" cap="none" spc="0" normalizeH="0" baseline="0" noProof="0" dirty="0">
              <a:ln>
                <a:noFill/>
              </a:ln>
              <a:solidFill>
                <a:prstClr val="white"/>
              </a:solidFill>
              <a:effectLst/>
              <a:uLnTx/>
              <a:uFillTx/>
              <a:ea typeface="+mn-ea"/>
              <a:cs typeface="+mn-cs"/>
            </a:endParaRPr>
          </a:p>
        </p:txBody>
      </p:sp>
    </p:spTree>
    <p:extLst>
      <p:ext uri="{BB962C8B-B14F-4D97-AF65-F5344CB8AC3E}">
        <p14:creationId xmlns:p14="http://schemas.microsoft.com/office/powerpoint/2010/main" val="1276714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E49BF1BC-40E9-17FF-5C24-2CE865D29D3C}"/>
            </a:ext>
          </a:extLst>
        </p:cNvPr>
        <p:cNvGrpSpPr/>
        <p:nvPr/>
      </p:nvGrpSpPr>
      <p:grpSpPr>
        <a:xfrm>
          <a:off x="0" y="0"/>
          <a:ext cx="0" cy="0"/>
          <a:chOff x="0" y="0"/>
          <a:chExt cx="0" cy="0"/>
        </a:xfrm>
      </p:grpSpPr>
      <p:sp>
        <p:nvSpPr>
          <p:cNvPr id="84" name="Google Shape;84;p1">
            <a:extLst>
              <a:ext uri="{FF2B5EF4-FFF2-40B4-BE49-F238E27FC236}">
                <a16:creationId xmlns:a16="http://schemas.microsoft.com/office/drawing/2014/main" id="{C272E51C-C1E5-45BC-AA85-0FC9DCD60944}"/>
              </a:ext>
            </a:extLst>
          </p:cNvPr>
          <p:cNvSpPr txBox="1">
            <a:spLocks noGrp="1"/>
          </p:cNvSpPr>
          <p:nvPr>
            <p:ph type="ctrTitle"/>
          </p:nvPr>
        </p:nvSpPr>
        <p:spPr>
          <a:xfrm>
            <a:off x="536027" y="3474024"/>
            <a:ext cx="9481276" cy="2387600"/>
          </a:xfrm>
          <a:prstGeom prst="rect">
            <a:avLst/>
          </a:prstGeom>
          <a:noFill/>
          <a:ln>
            <a:noFill/>
          </a:ln>
        </p:spPr>
        <p:txBody>
          <a:bodyPr spcFirstLastPara="1" wrap="square" lIns="0" tIns="0" rIns="91425" bIns="45700" anchor="b" anchorCtr="0">
            <a:normAutofit/>
          </a:bodyPr>
          <a:lstStyle/>
          <a:p>
            <a:pPr marL="0" lvl="0" indent="0" algn="l" rtl="0">
              <a:lnSpc>
                <a:spcPct val="90000"/>
              </a:lnSpc>
              <a:spcBef>
                <a:spcPts val="0"/>
              </a:spcBef>
              <a:spcAft>
                <a:spcPts val="0"/>
              </a:spcAft>
              <a:buClr>
                <a:schemeClr val="dk1"/>
              </a:buClr>
              <a:buSzPct val="100000"/>
              <a:buFont typeface="Calibri"/>
              <a:buNone/>
            </a:pPr>
            <a:r>
              <a:rPr lang="pl-PL" b="1" dirty="0">
                <a:solidFill>
                  <a:schemeClr val="bg1"/>
                </a:solidFill>
                <a:latin typeface="+mj-lt"/>
              </a:rPr>
              <a:t>POR </a:t>
            </a:r>
            <a:br>
              <a:rPr lang="pl-PL" b="1" dirty="0">
                <a:solidFill>
                  <a:schemeClr val="bg1"/>
                </a:solidFill>
                <a:latin typeface="+mj-lt"/>
              </a:rPr>
            </a:br>
            <a:r>
              <a:rPr lang="pl-PL" sz="2600" dirty="0">
                <a:solidFill>
                  <a:schemeClr val="bg1"/>
                </a:solidFill>
                <a:latin typeface="+mj-lt"/>
              </a:rPr>
              <a:t>Polska Organizacja Reklamodawców </a:t>
            </a:r>
            <a:endParaRPr sz="2600" dirty="0">
              <a:solidFill>
                <a:schemeClr val="bg1"/>
              </a:solidFill>
              <a:latin typeface="+mj-lt"/>
            </a:endParaRPr>
          </a:p>
        </p:txBody>
      </p:sp>
      <p:sp>
        <p:nvSpPr>
          <p:cNvPr id="85" name="Google Shape;85;p1">
            <a:extLst>
              <a:ext uri="{FF2B5EF4-FFF2-40B4-BE49-F238E27FC236}">
                <a16:creationId xmlns:a16="http://schemas.microsoft.com/office/drawing/2014/main" id="{83E0C18F-E789-C979-846F-6E1356ABE33C}"/>
              </a:ext>
            </a:extLst>
          </p:cNvPr>
          <p:cNvSpPr txBox="1">
            <a:spLocks noGrp="1"/>
          </p:cNvSpPr>
          <p:nvPr>
            <p:ph type="subTitle" idx="1"/>
          </p:nvPr>
        </p:nvSpPr>
        <p:spPr>
          <a:xfrm>
            <a:off x="536028" y="5969876"/>
            <a:ext cx="6568965" cy="47077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1"/>
              </a:buClr>
              <a:buSzPts val="2400"/>
              <a:buNone/>
            </a:pPr>
            <a:r>
              <a:rPr lang="pl-PL" sz="1600" dirty="0">
                <a:solidFill>
                  <a:schemeClr val="bg1"/>
                </a:solidFill>
                <a:latin typeface="+mj-lt"/>
              </a:rPr>
              <a:t>Warszawa, Październik 2023</a:t>
            </a:r>
            <a:endParaRPr sz="1600" dirty="0">
              <a:solidFill>
                <a:schemeClr val="bg1"/>
              </a:solidFill>
              <a:latin typeface="+mj-lt"/>
            </a:endParaRPr>
          </a:p>
        </p:txBody>
      </p:sp>
      <p:pic>
        <p:nvPicPr>
          <p:cNvPr id="7" name="Grafika 6">
            <a:extLst>
              <a:ext uri="{FF2B5EF4-FFF2-40B4-BE49-F238E27FC236}">
                <a16:creationId xmlns:a16="http://schemas.microsoft.com/office/drawing/2014/main" id="{527C96F7-BEB1-D6AF-192E-1C58768B4E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10120" y="5404453"/>
            <a:ext cx="3011871" cy="1036194"/>
          </a:xfrm>
          <a:prstGeom prst="rect">
            <a:avLst/>
          </a:prstGeom>
        </p:spPr>
      </p:pic>
      <p:sp>
        <p:nvSpPr>
          <p:cNvPr id="2" name="Prostokąt 1">
            <a:extLst>
              <a:ext uri="{FF2B5EF4-FFF2-40B4-BE49-F238E27FC236}">
                <a16:creationId xmlns:a16="http://schemas.microsoft.com/office/drawing/2014/main" id="{6353D670-F57C-A404-9676-F6E09F6F6F97}"/>
              </a:ext>
            </a:extLst>
          </p:cNvPr>
          <p:cNvSpPr/>
          <p:nvPr/>
        </p:nvSpPr>
        <p:spPr>
          <a:xfrm>
            <a:off x="0" y="0"/>
            <a:ext cx="12192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Google Shape;84;p1">
            <a:extLst>
              <a:ext uri="{FF2B5EF4-FFF2-40B4-BE49-F238E27FC236}">
                <a16:creationId xmlns:a16="http://schemas.microsoft.com/office/drawing/2014/main" id="{A1DC479E-5B8B-C1EE-43BB-19A1991A8197}"/>
              </a:ext>
            </a:extLst>
          </p:cNvPr>
          <p:cNvSpPr txBox="1">
            <a:spLocks/>
          </p:cNvSpPr>
          <p:nvPr/>
        </p:nvSpPr>
        <p:spPr>
          <a:xfrm>
            <a:off x="907145" y="1733721"/>
            <a:ext cx="9481276" cy="3468506"/>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b="1" dirty="0">
                <a:solidFill>
                  <a:schemeClr val="bg1"/>
                </a:solidFill>
              </a:rPr>
              <a:t>Model Efektywnego Marketingu</a:t>
            </a:r>
            <a:br>
              <a:rPr lang="pl-PL" b="1" dirty="0">
                <a:solidFill>
                  <a:schemeClr val="bg1"/>
                </a:solidFill>
              </a:rPr>
            </a:br>
            <a:endParaRPr lang="pl-PL" sz="2600" dirty="0">
              <a:solidFill>
                <a:schemeClr val="bg1"/>
              </a:solidFill>
            </a:endParaRPr>
          </a:p>
        </p:txBody>
      </p:sp>
      <p:sp>
        <p:nvSpPr>
          <p:cNvPr id="5" name="Google Shape;84;p1">
            <a:extLst>
              <a:ext uri="{FF2B5EF4-FFF2-40B4-BE49-F238E27FC236}">
                <a16:creationId xmlns:a16="http://schemas.microsoft.com/office/drawing/2014/main" id="{0FF4DDD4-B06A-42B0-F2DC-9195AD05D8F6}"/>
              </a:ext>
            </a:extLst>
          </p:cNvPr>
          <p:cNvSpPr txBox="1">
            <a:spLocks/>
          </p:cNvSpPr>
          <p:nvPr/>
        </p:nvSpPr>
        <p:spPr>
          <a:xfrm>
            <a:off x="899161" y="5009322"/>
            <a:ext cx="7188776" cy="1141814"/>
          </a:xfrm>
          <a:prstGeom prst="rect">
            <a:avLst/>
          </a:prstGeom>
          <a:noFill/>
          <a:ln>
            <a:noFill/>
          </a:ln>
        </p:spPr>
        <p:txBody>
          <a:bodyPr spcFirstLastPara="1" vert="horz" wrap="square" lIns="0" tIns="0" rIns="91425" bIns="4570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sz="2600" dirty="0">
                <a:solidFill>
                  <a:schemeClr val="bg1"/>
                </a:solidFill>
              </a:rPr>
              <a:t>Część 3: Praktyczne wykorzystanie wskaźników                      w codziennej pracy w zależności od celów i obszarów działalności</a:t>
            </a:r>
          </a:p>
        </p:txBody>
      </p:sp>
      <p:pic>
        <p:nvPicPr>
          <p:cNvPr id="9" name="Obraz 8" descr="Obraz zawierający zrzut ekranu, czarne, wzór, monochromatyzm&#10;&#10;Opis wygenerowany automatycznie">
            <a:extLst>
              <a:ext uri="{FF2B5EF4-FFF2-40B4-BE49-F238E27FC236}">
                <a16:creationId xmlns:a16="http://schemas.microsoft.com/office/drawing/2014/main" id="{F196D091-66C5-4517-8D97-FFAF5717A5E4}"/>
              </a:ext>
            </a:extLst>
          </p:cNvPr>
          <p:cNvPicPr>
            <a:picLocks noChangeAspect="1"/>
          </p:cNvPicPr>
          <p:nvPr/>
        </p:nvPicPr>
        <p:blipFill>
          <a:blip r:embed="rId5"/>
          <a:srcRect l="22244" r="21506"/>
          <a:stretch/>
        </p:blipFill>
        <p:spPr>
          <a:xfrm rot="16200000" flipH="1">
            <a:off x="6475964" y="1884201"/>
            <a:ext cx="6858001" cy="3089599"/>
          </a:xfrm>
          <a:prstGeom prst="rect">
            <a:avLst/>
          </a:prstGeom>
        </p:spPr>
      </p:pic>
    </p:spTree>
    <p:extLst>
      <p:ext uri="{BB962C8B-B14F-4D97-AF65-F5344CB8AC3E}">
        <p14:creationId xmlns:p14="http://schemas.microsoft.com/office/powerpoint/2010/main" val="4260774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A583D-1853-5541-5817-7E5858D674A5}"/>
            </a:ext>
          </a:extLst>
        </p:cNvPr>
        <p:cNvGrpSpPr/>
        <p:nvPr/>
      </p:nvGrpSpPr>
      <p:grpSpPr>
        <a:xfrm>
          <a:off x="0" y="0"/>
          <a:ext cx="0" cy="0"/>
          <a:chOff x="0" y="0"/>
          <a:chExt cx="0" cy="0"/>
        </a:xfrm>
      </p:grpSpPr>
      <p:pic>
        <p:nvPicPr>
          <p:cNvPr id="9" name="Grafika 8">
            <a:extLst>
              <a:ext uri="{FF2B5EF4-FFF2-40B4-BE49-F238E27FC236}">
                <a16:creationId xmlns:a16="http://schemas.microsoft.com/office/drawing/2014/main" id="{41749393-5D19-41F6-5A1C-8BE0EB1F0A8A}"/>
              </a:ext>
            </a:extLst>
          </p:cNvPr>
          <p:cNvPicPr>
            <a:picLocks noChangeAspect="1"/>
          </p:cNvPicPr>
          <p:nvPr/>
        </p:nvPicPr>
        <p:blipFill>
          <a:blip r:embed="rId2">
            <a:extLst>
              <a:ext uri="{96DAC541-7B7A-43D3-8B79-37D633B846F1}">
                <asvg:svgBlip xmlns:asvg="http://schemas.microsoft.com/office/drawing/2016/SVG/main" r:embed="rId3"/>
              </a:ext>
            </a:extLst>
          </a:blip>
          <a:srcRect l="33437" r="10312"/>
          <a:stretch/>
        </p:blipFill>
        <p:spPr>
          <a:xfrm rot="16200000">
            <a:off x="7062833" y="1897873"/>
            <a:ext cx="6858001" cy="3062253"/>
          </a:xfrm>
          <a:prstGeom prst="rect">
            <a:avLst/>
          </a:prstGeom>
        </p:spPr>
      </p:pic>
      <p:sp>
        <p:nvSpPr>
          <p:cNvPr id="2" name="Google Shape;138;p6">
            <a:extLst>
              <a:ext uri="{FF2B5EF4-FFF2-40B4-BE49-F238E27FC236}">
                <a16:creationId xmlns:a16="http://schemas.microsoft.com/office/drawing/2014/main" id="{2AB0CCB8-D2C6-64DA-86F5-46EB6387DBA8}"/>
              </a:ext>
            </a:extLst>
          </p:cNvPr>
          <p:cNvSpPr txBox="1">
            <a:spLocks/>
          </p:cNvSpPr>
          <p:nvPr/>
        </p:nvSpPr>
        <p:spPr>
          <a:xfrm>
            <a:off x="499150" y="223076"/>
            <a:ext cx="110019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Wykorzystanie wskaźników</a:t>
            </a:r>
          </a:p>
        </p:txBody>
      </p:sp>
      <p:sp>
        <p:nvSpPr>
          <p:cNvPr id="3" name="Google Shape;138;p6">
            <a:extLst>
              <a:ext uri="{FF2B5EF4-FFF2-40B4-BE49-F238E27FC236}">
                <a16:creationId xmlns:a16="http://schemas.microsoft.com/office/drawing/2014/main" id="{333B11C4-41DC-A72F-4AD1-A3E0B83580BF}"/>
              </a:ext>
            </a:extLst>
          </p:cNvPr>
          <p:cNvSpPr txBox="1">
            <a:spLocks/>
          </p:cNvSpPr>
          <p:nvPr/>
        </p:nvSpPr>
        <p:spPr>
          <a:xfrm>
            <a:off x="499150" y="878531"/>
            <a:ext cx="97827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w codziennej pracy – dwa poziomy</a:t>
            </a:r>
          </a:p>
        </p:txBody>
      </p:sp>
      <p:sp>
        <p:nvSpPr>
          <p:cNvPr id="6" name="Symbol zastępczy zawartości 2">
            <a:extLst>
              <a:ext uri="{FF2B5EF4-FFF2-40B4-BE49-F238E27FC236}">
                <a16:creationId xmlns:a16="http://schemas.microsoft.com/office/drawing/2014/main" id="{03FC4455-4503-873B-E97C-19BF5550B961}"/>
              </a:ext>
            </a:extLst>
          </p:cNvPr>
          <p:cNvSpPr txBox="1">
            <a:spLocks/>
          </p:cNvSpPr>
          <p:nvPr/>
        </p:nvSpPr>
        <p:spPr>
          <a:xfrm>
            <a:off x="417871" y="2750946"/>
            <a:ext cx="957956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1800"/>
              </a:spcAft>
              <a:buClr>
                <a:srgbClr val="FF003C"/>
              </a:buClr>
              <a:buFont typeface="Wingdings" pitchFamily="2" charset="2"/>
              <a:buChar char="§"/>
              <a:defRPr/>
            </a:pPr>
            <a:r>
              <a:rPr lang="pl-PL" sz="1800" dirty="0"/>
              <a:t>Zaproponowane wskaźniki tworzą spory zbiór. W idealnej sytuacji analizowalibyśmy je wszystkie, mieli dostępne badania i to w odpowiedniej częstotliwości zbioru danych. </a:t>
            </a:r>
          </a:p>
          <a:p>
            <a:pPr>
              <a:spcBef>
                <a:spcPts val="0"/>
              </a:spcBef>
              <a:spcAft>
                <a:spcPts val="1800"/>
              </a:spcAft>
              <a:buClr>
                <a:srgbClr val="FF003C"/>
              </a:buClr>
              <a:buFont typeface="Wingdings" pitchFamily="2" charset="2"/>
              <a:buChar char="§"/>
            </a:pPr>
            <a:r>
              <a:rPr lang="pl-PL" sz="1800" b="1" dirty="0"/>
              <a:t>W wielu praktycznych sytuacjach musimy jednak wybrać </a:t>
            </a:r>
            <a:r>
              <a:rPr lang="pl-PL" sz="1800" dirty="0"/>
              <a:t>– czy z uwagi na koszty zdobycia danych, czy czas na ich pozyskanie lub analizę.</a:t>
            </a:r>
          </a:p>
          <a:p>
            <a:pPr>
              <a:spcBef>
                <a:spcPts val="0"/>
              </a:spcBef>
              <a:spcAft>
                <a:spcPts val="1800"/>
              </a:spcAft>
              <a:buClr>
                <a:srgbClr val="FF003C"/>
              </a:buClr>
              <a:buFont typeface="Wingdings" pitchFamily="2" charset="2"/>
              <a:buChar char="§"/>
            </a:pPr>
            <a:r>
              <a:rPr kumimoji="0" lang="pl-PL" sz="1800" b="0" i="0" u="none" strike="noStrike" kern="1200" cap="none" spc="0" normalizeH="0" baseline="0" noProof="0" dirty="0">
                <a:ln>
                  <a:noFill/>
                </a:ln>
                <a:solidFill>
                  <a:prstClr val="black"/>
                </a:solidFill>
                <a:effectLst/>
                <a:uLnTx/>
                <a:uFillTx/>
              </a:rPr>
              <a:t>Dlatego poniżej proponujemy </a:t>
            </a:r>
            <a:r>
              <a:rPr kumimoji="0" lang="pl-PL" sz="1800" b="1" i="0" u="none" strike="noStrike" kern="1200" cap="none" spc="0" normalizeH="0" baseline="0" noProof="0" dirty="0">
                <a:ln>
                  <a:noFill/>
                </a:ln>
                <a:solidFill>
                  <a:prstClr val="black"/>
                </a:solidFill>
                <a:effectLst/>
                <a:uLnTx/>
                <a:uFillTx/>
              </a:rPr>
              <a:t>podejście zależne od celów</a:t>
            </a:r>
            <a:r>
              <a:rPr kumimoji="0" lang="pl-PL" sz="1800" b="0" i="0" u="none" strike="noStrike" kern="1200" cap="none" spc="0" normalizeH="0" baseline="0" noProof="0" dirty="0">
                <a:ln>
                  <a:noFill/>
                </a:ln>
                <a:solidFill>
                  <a:prstClr val="black"/>
                </a:solidFill>
                <a:effectLst/>
                <a:uLnTx/>
                <a:uFillTx/>
              </a:rPr>
              <a:t>, w formule </a:t>
            </a:r>
            <a:r>
              <a:rPr kumimoji="0" lang="pl-PL" sz="1800" b="1" i="0" u="none" strike="noStrike" kern="1200" cap="none" spc="0" normalizeH="0" baseline="0" noProof="0" dirty="0">
                <a:ln>
                  <a:noFill/>
                </a:ln>
                <a:solidFill>
                  <a:prstClr val="black"/>
                </a:solidFill>
                <a:effectLst/>
                <a:uLnTx/>
                <a:uFillTx/>
              </a:rPr>
              <a:t>2 poziomów</a:t>
            </a:r>
            <a:r>
              <a:rPr kumimoji="0" lang="pl-PL" sz="1800" b="0" i="0" u="none" strike="noStrike" kern="1200" cap="none" spc="0" normalizeH="0" baseline="0" noProof="0" dirty="0">
                <a:ln>
                  <a:noFill/>
                </a:ln>
                <a:solidFill>
                  <a:prstClr val="black"/>
                </a:solidFill>
                <a:effectLst/>
                <a:uLnTx/>
                <a:uFillTx/>
              </a:rPr>
              <a:t>:</a:t>
            </a:r>
          </a:p>
          <a:p>
            <a:pPr lvl="1">
              <a:spcBef>
                <a:spcPts val="0"/>
              </a:spcBef>
              <a:spcAft>
                <a:spcPts val="1800"/>
              </a:spcAft>
              <a:buClr>
                <a:srgbClr val="FF003C"/>
              </a:buClr>
            </a:pPr>
            <a:r>
              <a:rPr kumimoji="0" lang="pl-PL" sz="1800" b="1" i="0" u="none" strike="noStrike" kern="1200" cap="none" spc="0" normalizeH="0" baseline="0" noProof="0" dirty="0">
                <a:ln>
                  <a:noFill/>
                </a:ln>
                <a:solidFill>
                  <a:prstClr val="black"/>
                </a:solidFill>
                <a:effectLst/>
                <a:uLnTx/>
                <a:uFillTx/>
              </a:rPr>
              <a:t>podstawowym</a:t>
            </a:r>
            <a:r>
              <a:rPr kumimoji="0" lang="pl-PL" sz="1800" b="0" i="0" u="none" strike="noStrike" kern="1200" cap="none" spc="0" normalizeH="0" baseline="0" noProof="0" dirty="0">
                <a:ln>
                  <a:noFill/>
                </a:ln>
                <a:solidFill>
                  <a:prstClr val="black"/>
                </a:solidFill>
                <a:effectLst/>
                <a:uLnTx/>
                <a:uFillTx/>
              </a:rPr>
              <a:t>, który </a:t>
            </a:r>
            <a:r>
              <a:rPr kumimoji="0" lang="pl-PL" sz="1800" b="0" i="0" u="none" strike="noStrike" kern="1200" cap="none" spc="0" normalizeH="0" baseline="0" noProof="0" dirty="0" err="1">
                <a:ln>
                  <a:noFill/>
                </a:ln>
                <a:solidFill>
                  <a:prstClr val="black"/>
                </a:solidFill>
                <a:effectLst/>
                <a:uLnTx/>
                <a:uFillTx/>
              </a:rPr>
              <a:t>powinnien</a:t>
            </a:r>
            <a:r>
              <a:rPr kumimoji="0" lang="pl-PL" sz="1800" b="0" i="0" u="none" strike="noStrike" kern="1200" cap="none" spc="0" normalizeH="0" baseline="0" noProof="0" dirty="0">
                <a:ln>
                  <a:noFill/>
                </a:ln>
                <a:solidFill>
                  <a:prstClr val="black"/>
                </a:solidFill>
                <a:effectLst/>
                <a:uLnTx/>
                <a:uFillTx/>
              </a:rPr>
              <a:t> pozwolić dojść do wniosków </a:t>
            </a:r>
            <a:endParaRPr lang="pl-PL" sz="1800" dirty="0">
              <a:solidFill>
                <a:prstClr val="black"/>
              </a:solidFill>
            </a:endParaRPr>
          </a:p>
          <a:p>
            <a:pPr lvl="1">
              <a:spcBef>
                <a:spcPts val="0"/>
              </a:spcBef>
              <a:spcAft>
                <a:spcPts val="1800"/>
              </a:spcAft>
              <a:buClr>
                <a:srgbClr val="FF003C"/>
              </a:buClr>
            </a:pPr>
            <a:r>
              <a:rPr kumimoji="0" lang="pl-PL" sz="1800" b="1" i="0" u="none" strike="noStrike" kern="1200" cap="none" spc="0" normalizeH="0" baseline="0" noProof="0" dirty="0">
                <a:ln>
                  <a:noFill/>
                </a:ln>
                <a:solidFill>
                  <a:prstClr val="black"/>
                </a:solidFill>
                <a:effectLst/>
                <a:uLnTx/>
                <a:uFillTx/>
              </a:rPr>
              <a:t>optymalnym</a:t>
            </a:r>
            <a:r>
              <a:rPr kumimoji="0" lang="pl-PL" sz="1800" b="0" i="0" u="none" strike="noStrike" kern="1200" cap="none" spc="0" normalizeH="0" baseline="0" noProof="0" dirty="0">
                <a:ln>
                  <a:noFill/>
                </a:ln>
                <a:solidFill>
                  <a:prstClr val="black"/>
                </a:solidFill>
                <a:effectLst/>
                <a:uLnTx/>
                <a:uFillTx/>
              </a:rPr>
              <a:t>, który zazwyczaj wystarcza</a:t>
            </a:r>
            <a:r>
              <a:rPr kumimoji="0" lang="pl-PL" sz="1800" b="0" i="0" u="none" strike="noStrike" kern="1200" cap="none" spc="0" normalizeH="0" noProof="0" dirty="0">
                <a:ln>
                  <a:noFill/>
                </a:ln>
                <a:solidFill>
                  <a:prstClr val="black"/>
                </a:solidFill>
                <a:effectLst/>
                <a:uLnTx/>
                <a:uFillTx/>
              </a:rPr>
              <a:t> </a:t>
            </a:r>
            <a:r>
              <a:rPr kumimoji="0" lang="pl-PL" sz="1800" b="0" i="0" u="none" strike="noStrike" kern="1200" cap="none" spc="0" normalizeH="0" baseline="0" noProof="0" dirty="0">
                <a:ln>
                  <a:noFill/>
                </a:ln>
                <a:solidFill>
                  <a:prstClr val="black"/>
                </a:solidFill>
                <a:effectLst/>
                <a:uLnTx/>
                <a:uFillTx/>
              </a:rPr>
              <a:t>do dobrej analizy skuteczności działań</a:t>
            </a:r>
          </a:p>
        </p:txBody>
      </p:sp>
    </p:spTree>
    <p:extLst>
      <p:ext uri="{BB962C8B-B14F-4D97-AF65-F5344CB8AC3E}">
        <p14:creationId xmlns:p14="http://schemas.microsoft.com/office/powerpoint/2010/main" val="1718308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46DFA-65CF-59F2-3FAE-BB1D5F0C8461}"/>
            </a:ext>
          </a:extLst>
        </p:cNvPr>
        <p:cNvGrpSpPr/>
        <p:nvPr/>
      </p:nvGrpSpPr>
      <p:grpSpPr>
        <a:xfrm>
          <a:off x="0" y="0"/>
          <a:ext cx="0" cy="0"/>
          <a:chOff x="0" y="0"/>
          <a:chExt cx="0" cy="0"/>
        </a:xfrm>
      </p:grpSpPr>
      <p:sp>
        <p:nvSpPr>
          <p:cNvPr id="3" name="Google Shape;138;p6">
            <a:extLst>
              <a:ext uri="{FF2B5EF4-FFF2-40B4-BE49-F238E27FC236}">
                <a16:creationId xmlns:a16="http://schemas.microsoft.com/office/drawing/2014/main" id="{CCECB1B6-3831-F762-F7F8-5E5E2F381A6D}"/>
              </a:ext>
            </a:extLst>
          </p:cNvPr>
          <p:cNvSpPr txBox="1">
            <a:spLocks/>
          </p:cNvSpPr>
          <p:nvPr/>
        </p:nvSpPr>
        <p:spPr>
          <a:xfrm>
            <a:off x="499150" y="878531"/>
            <a:ext cx="97827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pracy – poziom podstawowy</a:t>
            </a:r>
          </a:p>
        </p:txBody>
      </p:sp>
      <p:cxnSp>
        <p:nvCxnSpPr>
          <p:cNvPr id="5" name="Łącznik prosty 4">
            <a:extLst>
              <a:ext uri="{FF2B5EF4-FFF2-40B4-BE49-F238E27FC236}">
                <a16:creationId xmlns:a16="http://schemas.microsoft.com/office/drawing/2014/main" id="{81982B73-6A82-A9BD-A6C8-B014AE4AC3A0}"/>
              </a:ext>
            </a:extLst>
          </p:cNvPr>
          <p:cNvCxnSpPr>
            <a:cxnSpLocks/>
          </p:cNvCxnSpPr>
          <p:nvPr/>
        </p:nvCxnSpPr>
        <p:spPr>
          <a:xfrm>
            <a:off x="2044039" y="2775286"/>
            <a:ext cx="0" cy="28228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ymbol zastępczy zawartości 2">
            <a:extLst>
              <a:ext uri="{FF2B5EF4-FFF2-40B4-BE49-F238E27FC236}">
                <a16:creationId xmlns:a16="http://schemas.microsoft.com/office/drawing/2014/main" id="{E1520E2C-8E5C-771A-0122-B617B1B70942}"/>
              </a:ext>
            </a:extLst>
          </p:cNvPr>
          <p:cNvSpPr txBox="1">
            <a:spLocks/>
          </p:cNvSpPr>
          <p:nvPr/>
        </p:nvSpPr>
        <p:spPr>
          <a:xfrm>
            <a:off x="406590" y="2319311"/>
            <a:ext cx="10515600" cy="5880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pl-PL" sz="1800" dirty="0">
                <a:solidFill>
                  <a:prstClr val="black"/>
                </a:solidFill>
              </a:rPr>
              <a:t>To, co zawsze wydaje nam się podstawą, niezależnie od branży:</a:t>
            </a:r>
            <a:endParaRPr kumimoji="0" lang="pl-PL" sz="1800" b="0" i="0" u="none" strike="noStrike" kern="1200" cap="none" spc="0" normalizeH="0" baseline="0" noProof="0" dirty="0">
              <a:ln>
                <a:noFill/>
              </a:ln>
              <a:solidFill>
                <a:prstClr val="black"/>
              </a:solidFill>
              <a:effectLst/>
              <a:uLnTx/>
              <a:uFillTx/>
              <a:ea typeface="+mn-ea"/>
              <a:cs typeface="+mn-cs"/>
            </a:endParaRPr>
          </a:p>
        </p:txBody>
      </p:sp>
      <p:cxnSp>
        <p:nvCxnSpPr>
          <p:cNvPr id="8" name="Łącznik prosty 7">
            <a:extLst>
              <a:ext uri="{FF2B5EF4-FFF2-40B4-BE49-F238E27FC236}">
                <a16:creationId xmlns:a16="http://schemas.microsoft.com/office/drawing/2014/main" id="{AD166B2E-39F3-BB65-4F06-4B9B0C871D40}"/>
              </a:ext>
            </a:extLst>
          </p:cNvPr>
          <p:cNvCxnSpPr>
            <a:cxnSpLocks/>
          </p:cNvCxnSpPr>
          <p:nvPr/>
        </p:nvCxnSpPr>
        <p:spPr>
          <a:xfrm>
            <a:off x="4065879" y="2775286"/>
            <a:ext cx="0" cy="28228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Łącznik prosty 10">
            <a:extLst>
              <a:ext uri="{FF2B5EF4-FFF2-40B4-BE49-F238E27FC236}">
                <a16:creationId xmlns:a16="http://schemas.microsoft.com/office/drawing/2014/main" id="{FFD79613-708C-B379-3BD7-D45BB97EA6CE}"/>
              </a:ext>
            </a:extLst>
          </p:cNvPr>
          <p:cNvCxnSpPr>
            <a:cxnSpLocks/>
          </p:cNvCxnSpPr>
          <p:nvPr/>
        </p:nvCxnSpPr>
        <p:spPr>
          <a:xfrm>
            <a:off x="8109559" y="2775286"/>
            <a:ext cx="0" cy="28228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FF2B5EF4-FFF2-40B4-BE49-F238E27FC236}">
                <a16:creationId xmlns:a16="http://schemas.microsoft.com/office/drawing/2014/main" id="{61EEBF21-722C-3E61-B0EB-D9BEE4C46433}"/>
              </a:ext>
            </a:extLst>
          </p:cNvPr>
          <p:cNvCxnSpPr>
            <a:cxnSpLocks/>
          </p:cNvCxnSpPr>
          <p:nvPr/>
        </p:nvCxnSpPr>
        <p:spPr>
          <a:xfrm>
            <a:off x="10131399" y="2775286"/>
            <a:ext cx="0" cy="29549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Prostokąt 51">
            <a:extLst>
              <a:ext uri="{FF2B5EF4-FFF2-40B4-BE49-F238E27FC236}">
                <a16:creationId xmlns:a16="http://schemas.microsoft.com/office/drawing/2014/main" id="{6CABE3C9-7DC3-10FD-DEA6-D97F914A8EFB}"/>
              </a:ext>
            </a:extLst>
          </p:cNvPr>
          <p:cNvSpPr/>
          <p:nvPr/>
        </p:nvSpPr>
        <p:spPr>
          <a:xfrm>
            <a:off x="10131398" y="4723978"/>
            <a:ext cx="2060602" cy="10385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3" name="Symbol zastępczy zawartości 2">
            <a:extLst>
              <a:ext uri="{FF2B5EF4-FFF2-40B4-BE49-F238E27FC236}">
                <a16:creationId xmlns:a16="http://schemas.microsoft.com/office/drawing/2014/main" id="{404E207E-692B-9D54-FFDF-2ECA7C6B6D79}"/>
              </a:ext>
            </a:extLst>
          </p:cNvPr>
          <p:cNvSpPr txBox="1">
            <a:spLocks/>
          </p:cNvSpPr>
          <p:nvPr/>
        </p:nvSpPr>
        <p:spPr>
          <a:xfrm>
            <a:off x="454196" y="5815522"/>
            <a:ext cx="9286160" cy="754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l-PL" sz="1800" b="0" i="0" u="none" strike="noStrike" kern="1200" cap="none" spc="0" normalizeH="0" baseline="0" noProof="0" dirty="0">
                <a:ln>
                  <a:noFill/>
                </a:ln>
                <a:solidFill>
                  <a:prstClr val="black"/>
                </a:solidFill>
                <a:effectLst/>
                <a:uLnTx/>
                <a:uFillTx/>
                <a:ea typeface="+mn-ea"/>
                <a:cs typeface="+mn-cs"/>
              </a:rPr>
              <a:t>+ dane z zakresu </a:t>
            </a:r>
            <a:r>
              <a:rPr kumimoji="0" lang="pl-PL" sz="1800" b="0" i="0" u="none" strike="noStrike" kern="1200" cap="none" spc="0" normalizeH="0" baseline="0" noProof="0" dirty="0" err="1">
                <a:ln>
                  <a:noFill/>
                </a:ln>
                <a:solidFill>
                  <a:prstClr val="black"/>
                </a:solidFill>
                <a:effectLst/>
                <a:uLnTx/>
                <a:uFillTx/>
                <a:ea typeface="+mn-ea"/>
                <a:cs typeface="+mn-cs"/>
              </a:rPr>
              <a:t>potecjału</a:t>
            </a:r>
            <a:r>
              <a:rPr kumimoji="0" lang="pl-PL" sz="1800" b="0" i="0" u="none" strike="noStrike" kern="1200" cap="none" spc="0" normalizeH="0" baseline="0" noProof="0" dirty="0">
                <a:ln>
                  <a:noFill/>
                </a:ln>
                <a:solidFill>
                  <a:prstClr val="black"/>
                </a:solidFill>
                <a:effectLst/>
                <a:uLnTx/>
                <a:uFillTx/>
                <a:ea typeface="+mn-ea"/>
                <a:cs typeface="+mn-cs"/>
              </a:rPr>
              <a:t> kategorii i potrzeb realizowanych przez konsumentów w jej ramach (jak np. </a:t>
            </a:r>
            <a:r>
              <a:rPr kumimoji="0" lang="pl-PL" sz="1800" b="0" i="0" u="none" strike="noStrike" kern="1200" cap="none" spc="0" normalizeH="0" baseline="0" noProof="0" dirty="0" err="1">
                <a:ln>
                  <a:noFill/>
                </a:ln>
                <a:solidFill>
                  <a:prstClr val="black"/>
                </a:solidFill>
                <a:effectLst/>
                <a:uLnTx/>
                <a:uFillTx/>
                <a:ea typeface="+mn-ea"/>
                <a:cs typeface="+mn-cs"/>
              </a:rPr>
              <a:t>Category</a:t>
            </a:r>
            <a:r>
              <a:rPr kumimoji="0" lang="pl-PL" sz="1800" b="0" i="0" u="none" strike="noStrike" kern="1200" cap="none" spc="0" normalizeH="0" baseline="0" noProof="0" dirty="0">
                <a:ln>
                  <a:noFill/>
                </a:ln>
                <a:solidFill>
                  <a:prstClr val="black"/>
                </a:solidFill>
                <a:effectLst/>
                <a:uLnTx/>
                <a:uFillTx/>
                <a:ea typeface="+mn-ea"/>
                <a:cs typeface="+mn-cs"/>
              </a:rPr>
              <a:t> </a:t>
            </a:r>
            <a:r>
              <a:rPr kumimoji="0" lang="pl-PL" sz="1800" b="0" i="0" u="none" strike="noStrike" kern="1200" cap="none" spc="0" normalizeH="0" baseline="0" noProof="0" dirty="0" err="1">
                <a:ln>
                  <a:noFill/>
                </a:ln>
                <a:solidFill>
                  <a:prstClr val="black"/>
                </a:solidFill>
                <a:effectLst/>
                <a:uLnTx/>
                <a:uFillTx/>
                <a:ea typeface="+mn-ea"/>
                <a:cs typeface="+mn-cs"/>
              </a:rPr>
              <a:t>Entry</a:t>
            </a:r>
            <a:r>
              <a:rPr kumimoji="0" lang="pl-PL" sz="1800" b="0" i="0" u="none" strike="noStrike" kern="1200" cap="none" spc="0" normalizeH="0" baseline="0" noProof="0" dirty="0">
                <a:ln>
                  <a:noFill/>
                </a:ln>
                <a:solidFill>
                  <a:prstClr val="black"/>
                </a:solidFill>
                <a:effectLst/>
                <a:uLnTx/>
                <a:uFillTx/>
                <a:ea typeface="+mn-ea"/>
                <a:cs typeface="+mn-cs"/>
              </a:rPr>
              <a:t> </a:t>
            </a:r>
            <a:r>
              <a:rPr kumimoji="0" lang="pl-PL" sz="1800" b="0" i="0" u="none" strike="noStrike" kern="1200" cap="none" spc="0" normalizeH="0" baseline="0" noProof="0" dirty="0" err="1">
                <a:ln>
                  <a:noFill/>
                </a:ln>
                <a:solidFill>
                  <a:prstClr val="black"/>
                </a:solidFill>
                <a:effectLst/>
                <a:uLnTx/>
                <a:uFillTx/>
                <a:ea typeface="+mn-ea"/>
                <a:cs typeface="+mn-cs"/>
              </a:rPr>
              <a:t>Points</a:t>
            </a:r>
            <a:r>
              <a:rPr kumimoji="0" lang="pl-PL" sz="1800" b="0" i="0" u="none" strike="noStrike" kern="1200" cap="none" spc="0" normalizeH="0" baseline="0" noProof="0" dirty="0">
                <a:ln>
                  <a:noFill/>
                </a:ln>
                <a:solidFill>
                  <a:prstClr val="black"/>
                </a:solidFill>
                <a:effectLst/>
                <a:uLnTx/>
                <a:uFillTx/>
                <a:ea typeface="+mn-ea"/>
                <a:cs typeface="+mn-cs"/>
              </a:rPr>
              <a:t>, </a:t>
            </a:r>
            <a:r>
              <a:rPr kumimoji="0" lang="pl-PL" sz="1800" b="0" i="0" u="none" strike="noStrike" kern="1200" cap="none" spc="0" normalizeH="0" baseline="0" noProof="0" dirty="0" err="1">
                <a:ln>
                  <a:noFill/>
                </a:ln>
                <a:solidFill>
                  <a:prstClr val="black"/>
                </a:solidFill>
                <a:effectLst/>
                <a:uLnTx/>
                <a:uFillTx/>
                <a:ea typeface="+mn-ea"/>
                <a:cs typeface="+mn-cs"/>
              </a:rPr>
              <a:t>Demand</a:t>
            </a:r>
            <a:r>
              <a:rPr kumimoji="0" lang="pl-PL" sz="1800" b="0" i="0" u="none" strike="noStrike" kern="1200" cap="none" spc="0" normalizeH="0" baseline="0" noProof="0" dirty="0">
                <a:ln>
                  <a:noFill/>
                </a:ln>
                <a:solidFill>
                  <a:prstClr val="black"/>
                </a:solidFill>
                <a:effectLst/>
                <a:uLnTx/>
                <a:uFillTx/>
                <a:ea typeface="+mn-ea"/>
                <a:cs typeface="+mn-cs"/>
              </a:rPr>
              <a:t> </a:t>
            </a:r>
            <a:r>
              <a:rPr kumimoji="0" lang="pl-PL" sz="1800" b="0" i="0" u="none" strike="noStrike" kern="1200" cap="none" spc="0" normalizeH="0" baseline="0" noProof="0" dirty="0" err="1">
                <a:ln>
                  <a:noFill/>
                </a:ln>
                <a:solidFill>
                  <a:prstClr val="black"/>
                </a:solidFill>
                <a:effectLst/>
                <a:uLnTx/>
                <a:uFillTx/>
                <a:ea typeface="+mn-ea"/>
                <a:cs typeface="+mn-cs"/>
              </a:rPr>
              <a:t>Spaces</a:t>
            </a:r>
            <a:r>
              <a:rPr kumimoji="0" lang="pl-PL" sz="1800" b="0" i="0" u="none" strike="noStrike" kern="1200" cap="none" spc="0" normalizeH="0" baseline="0" noProof="0" dirty="0">
                <a:ln>
                  <a:noFill/>
                </a:ln>
                <a:solidFill>
                  <a:prstClr val="black"/>
                </a:solidFill>
                <a:effectLst/>
                <a:uLnTx/>
                <a:uFillTx/>
                <a:ea typeface="+mn-ea"/>
                <a:cs typeface="+mn-cs"/>
              </a:rPr>
              <a:t> czy inne)</a:t>
            </a:r>
          </a:p>
        </p:txBody>
      </p:sp>
      <p:sp>
        <p:nvSpPr>
          <p:cNvPr id="55" name="Prostokąt 54">
            <a:extLst>
              <a:ext uri="{FF2B5EF4-FFF2-40B4-BE49-F238E27FC236}">
                <a16:creationId xmlns:a16="http://schemas.microsoft.com/office/drawing/2014/main" id="{7A0825B5-B998-8483-1EB0-8FE39C1FDD68}"/>
              </a:ext>
            </a:extLst>
          </p:cNvPr>
          <p:cNvSpPr/>
          <p:nvPr/>
        </p:nvSpPr>
        <p:spPr>
          <a:xfrm>
            <a:off x="499150" y="2942525"/>
            <a:ext cx="10621584" cy="260913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6" name="Google Shape;124;p4">
            <a:extLst>
              <a:ext uri="{FF2B5EF4-FFF2-40B4-BE49-F238E27FC236}">
                <a16:creationId xmlns:a16="http://schemas.microsoft.com/office/drawing/2014/main" id="{033B1E35-916C-892B-B2A4-6453D62991EE}"/>
              </a:ext>
            </a:extLst>
          </p:cNvPr>
          <p:cNvSpPr txBox="1"/>
          <p:nvPr/>
        </p:nvSpPr>
        <p:spPr>
          <a:xfrm>
            <a:off x="660673" y="3117736"/>
            <a:ext cx="1106047" cy="37630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Penetracja</a:t>
            </a:r>
            <a:endParaRPr sz="1000" dirty="0">
              <a:solidFill>
                <a:schemeClr val="bg1"/>
              </a:solidFill>
              <a:latin typeface="+mn-lt"/>
              <a:ea typeface="Tahoma"/>
              <a:cs typeface="Tahoma"/>
              <a:sym typeface="Tahoma"/>
            </a:endParaRPr>
          </a:p>
        </p:txBody>
      </p:sp>
      <p:sp>
        <p:nvSpPr>
          <p:cNvPr id="57" name="Google Shape;124;p4">
            <a:extLst>
              <a:ext uri="{FF2B5EF4-FFF2-40B4-BE49-F238E27FC236}">
                <a16:creationId xmlns:a16="http://schemas.microsoft.com/office/drawing/2014/main" id="{1594AC70-CBD3-CC8B-AB3E-65F7E6040CEA}"/>
              </a:ext>
            </a:extLst>
          </p:cNvPr>
          <p:cNvSpPr txBox="1"/>
          <p:nvPr/>
        </p:nvSpPr>
        <p:spPr>
          <a:xfrm>
            <a:off x="2022268" y="3111426"/>
            <a:ext cx="1365005"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Częstotliwość zakupu</a:t>
            </a:r>
          </a:p>
        </p:txBody>
      </p:sp>
      <p:sp>
        <p:nvSpPr>
          <p:cNvPr id="58" name="Google Shape;124;p4">
            <a:extLst>
              <a:ext uri="{FF2B5EF4-FFF2-40B4-BE49-F238E27FC236}">
                <a16:creationId xmlns:a16="http://schemas.microsoft.com/office/drawing/2014/main" id="{4D691576-E936-2EDC-BBF9-5DE6358089DF}"/>
              </a:ext>
            </a:extLst>
          </p:cNvPr>
          <p:cNvSpPr txBox="1"/>
          <p:nvPr/>
        </p:nvSpPr>
        <p:spPr>
          <a:xfrm>
            <a:off x="3647373" y="3044042"/>
            <a:ext cx="1241391"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Dystrybucja numeryczna </a:t>
            </a:r>
          </a:p>
        </p:txBody>
      </p:sp>
      <p:sp>
        <p:nvSpPr>
          <p:cNvPr id="59" name="Google Shape;124;p4">
            <a:extLst>
              <a:ext uri="{FF2B5EF4-FFF2-40B4-BE49-F238E27FC236}">
                <a16:creationId xmlns:a16="http://schemas.microsoft.com/office/drawing/2014/main" id="{F48E8388-C609-F367-9A49-90C0ED17C4A7}"/>
              </a:ext>
            </a:extLst>
          </p:cNvPr>
          <p:cNvSpPr txBox="1"/>
          <p:nvPr/>
        </p:nvSpPr>
        <p:spPr>
          <a:xfrm>
            <a:off x="5123107" y="3111425"/>
            <a:ext cx="130289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Dystrybucja ważona </a:t>
            </a:r>
          </a:p>
        </p:txBody>
      </p:sp>
      <p:sp>
        <p:nvSpPr>
          <p:cNvPr id="60" name="Google Shape;124;p4">
            <a:extLst>
              <a:ext uri="{FF2B5EF4-FFF2-40B4-BE49-F238E27FC236}">
                <a16:creationId xmlns:a16="http://schemas.microsoft.com/office/drawing/2014/main" id="{E9E2320E-0E50-E8C1-2D8A-46C1D865D61F}"/>
              </a:ext>
            </a:extLst>
          </p:cNvPr>
          <p:cNvSpPr txBox="1"/>
          <p:nvPr/>
        </p:nvSpPr>
        <p:spPr>
          <a:xfrm>
            <a:off x="542829" y="3563103"/>
            <a:ext cx="1360638"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Udział </a:t>
            </a:r>
            <a:r>
              <a:rPr kumimoji="0" lang="pl-PL" sz="1000" b="0" i="0" u="none" strike="noStrike" kern="1200" cap="none" spc="0" normalizeH="0" baseline="0" noProof="0" dirty="0" err="1">
                <a:ln>
                  <a:noFill/>
                </a:ln>
                <a:solidFill>
                  <a:prstClr val="white"/>
                </a:solidFill>
                <a:effectLst/>
                <a:uLnTx/>
                <a:uFillTx/>
                <a:ea typeface="+mn-ea"/>
                <a:cs typeface="+mn-cs"/>
              </a:rPr>
              <a:t>light</a:t>
            </a:r>
            <a:r>
              <a:rPr kumimoji="0" lang="pl-PL" sz="1000" b="0" i="0" u="none" strike="noStrike" kern="1200" cap="none" spc="0" normalizeH="0" baseline="0" noProof="0" dirty="0">
                <a:ln>
                  <a:noFill/>
                </a:ln>
                <a:solidFill>
                  <a:prstClr val="white"/>
                </a:solidFill>
                <a:effectLst/>
                <a:uLnTx/>
                <a:uFillTx/>
                <a:ea typeface="+mn-ea"/>
                <a:cs typeface="+mn-cs"/>
              </a:rPr>
              <a:t> / medium / heavy </a:t>
            </a:r>
            <a:r>
              <a:rPr kumimoji="0" lang="pl-PL" sz="1000" b="0" i="0" u="none" strike="noStrike" kern="1200" cap="none" spc="0" normalizeH="0" baseline="0" noProof="0" dirty="0" err="1">
                <a:ln>
                  <a:noFill/>
                </a:ln>
                <a:solidFill>
                  <a:prstClr val="white"/>
                </a:solidFill>
                <a:effectLst/>
                <a:uLnTx/>
                <a:uFillTx/>
                <a:ea typeface="+mn-ea"/>
                <a:cs typeface="+mn-cs"/>
              </a:rPr>
              <a:t>buyers</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61" name="Google Shape;124;p4">
            <a:extLst>
              <a:ext uri="{FF2B5EF4-FFF2-40B4-BE49-F238E27FC236}">
                <a16:creationId xmlns:a16="http://schemas.microsoft.com/office/drawing/2014/main" id="{367C85DD-1FA6-5A4C-1476-A6259A1091A7}"/>
              </a:ext>
            </a:extLst>
          </p:cNvPr>
          <p:cNvSpPr txBox="1"/>
          <p:nvPr/>
        </p:nvSpPr>
        <p:spPr>
          <a:xfrm>
            <a:off x="2017634" y="3563103"/>
            <a:ext cx="1386818"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Pokrycie przez portfolio (portfolio </a:t>
            </a:r>
            <a:r>
              <a:rPr kumimoji="0" lang="pl-PL" sz="1000" b="0" i="0" u="none" strike="noStrike" kern="1200" cap="none" spc="0" normalizeH="0" baseline="0" noProof="0" dirty="0" err="1">
                <a:ln>
                  <a:noFill/>
                </a:ln>
                <a:solidFill>
                  <a:prstClr val="white"/>
                </a:solidFill>
                <a:effectLst/>
                <a:uLnTx/>
                <a:uFillTx/>
                <a:ea typeface="+mn-ea"/>
                <a:cs typeface="+mn-cs"/>
              </a:rPr>
              <a:t>coverage</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62" name="Google Shape;124;p4">
            <a:extLst>
              <a:ext uri="{FF2B5EF4-FFF2-40B4-BE49-F238E27FC236}">
                <a16:creationId xmlns:a16="http://schemas.microsoft.com/office/drawing/2014/main" id="{920C9FD0-0290-11DD-DEE7-D3B9E5501CD3}"/>
              </a:ext>
            </a:extLst>
          </p:cNvPr>
          <p:cNvSpPr txBox="1"/>
          <p:nvPr/>
        </p:nvSpPr>
        <p:spPr>
          <a:xfrm>
            <a:off x="549404" y="4145336"/>
            <a:ext cx="131728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Popularność </a:t>
            </a:r>
            <a:r>
              <a:rPr kumimoji="0" lang="pl-PL" sz="1000" b="0" i="0" u="none" strike="noStrike" kern="1200" cap="none" spc="0" normalizeH="0" baseline="0" noProof="0" dirty="0" err="1">
                <a:ln>
                  <a:noFill/>
                </a:ln>
                <a:solidFill>
                  <a:prstClr val="white"/>
                </a:solidFill>
                <a:effectLst/>
                <a:uLnTx/>
                <a:uFillTx/>
                <a:ea typeface="+mn-ea"/>
                <a:cs typeface="+mn-cs"/>
              </a:rPr>
              <a:t>assetów</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63" name="Google Shape;124;p4">
            <a:extLst>
              <a:ext uri="{FF2B5EF4-FFF2-40B4-BE49-F238E27FC236}">
                <a16:creationId xmlns:a16="http://schemas.microsoft.com/office/drawing/2014/main" id="{87DDD9CD-F7BE-76C0-E951-1D8ADAEBD79E}"/>
              </a:ext>
            </a:extLst>
          </p:cNvPr>
          <p:cNvSpPr txBox="1"/>
          <p:nvPr/>
        </p:nvSpPr>
        <p:spPr>
          <a:xfrm>
            <a:off x="2147359" y="4161755"/>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Unikalność </a:t>
            </a:r>
            <a:r>
              <a:rPr kumimoji="0" lang="pl-PL" sz="1000" b="0" i="0" u="none" strike="noStrike" kern="1200" cap="none" spc="0" normalizeH="0" baseline="0" noProof="0" dirty="0" err="1">
                <a:ln>
                  <a:noFill/>
                </a:ln>
                <a:solidFill>
                  <a:prstClr val="white"/>
                </a:solidFill>
                <a:effectLst/>
                <a:uLnTx/>
                <a:uFillTx/>
                <a:ea typeface="+mn-ea"/>
                <a:cs typeface="+mn-cs"/>
              </a:rPr>
              <a:t>assetów</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64" name="Google Shape;124;p4">
            <a:extLst>
              <a:ext uri="{FF2B5EF4-FFF2-40B4-BE49-F238E27FC236}">
                <a16:creationId xmlns:a16="http://schemas.microsoft.com/office/drawing/2014/main" id="{8A74A020-82CB-ABA0-EF8F-EEC2CA384424}"/>
              </a:ext>
            </a:extLst>
          </p:cNvPr>
          <p:cNvSpPr txBox="1"/>
          <p:nvPr/>
        </p:nvSpPr>
        <p:spPr>
          <a:xfrm>
            <a:off x="3707713" y="3608049"/>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Indeks cenowy</a:t>
            </a:r>
          </a:p>
        </p:txBody>
      </p:sp>
      <p:sp>
        <p:nvSpPr>
          <p:cNvPr id="65" name="Google Shape;124;p4">
            <a:extLst>
              <a:ext uri="{FF2B5EF4-FFF2-40B4-BE49-F238E27FC236}">
                <a16:creationId xmlns:a16="http://schemas.microsoft.com/office/drawing/2014/main" id="{414BE169-3EA2-7D11-FC64-C53ABFD69128}"/>
              </a:ext>
            </a:extLst>
          </p:cNvPr>
          <p:cNvSpPr txBox="1"/>
          <p:nvPr/>
        </p:nvSpPr>
        <p:spPr>
          <a:xfrm>
            <a:off x="650322" y="4657600"/>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Zasięg komunikacji</a:t>
            </a:r>
          </a:p>
        </p:txBody>
      </p:sp>
      <p:cxnSp>
        <p:nvCxnSpPr>
          <p:cNvPr id="66" name="Łącznik prosty 65">
            <a:extLst>
              <a:ext uri="{FF2B5EF4-FFF2-40B4-BE49-F238E27FC236}">
                <a16:creationId xmlns:a16="http://schemas.microsoft.com/office/drawing/2014/main" id="{DB63555E-D478-709C-C448-161E0CE0D027}"/>
              </a:ext>
            </a:extLst>
          </p:cNvPr>
          <p:cNvCxnSpPr>
            <a:cxnSpLocks/>
          </p:cNvCxnSpPr>
          <p:nvPr/>
        </p:nvCxnSpPr>
        <p:spPr>
          <a:xfrm>
            <a:off x="1950753" y="2942526"/>
            <a:ext cx="0" cy="26091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Łącznik prosty 66">
            <a:extLst>
              <a:ext uri="{FF2B5EF4-FFF2-40B4-BE49-F238E27FC236}">
                <a16:creationId xmlns:a16="http://schemas.microsoft.com/office/drawing/2014/main" id="{D74AFA58-D979-78AA-6EC1-C932B6FC8F99}"/>
              </a:ext>
            </a:extLst>
          </p:cNvPr>
          <p:cNvCxnSpPr>
            <a:cxnSpLocks/>
          </p:cNvCxnSpPr>
          <p:nvPr/>
        </p:nvCxnSpPr>
        <p:spPr>
          <a:xfrm>
            <a:off x="3480559" y="2922206"/>
            <a:ext cx="0" cy="26531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Łącznik prosty 67">
            <a:extLst>
              <a:ext uri="{FF2B5EF4-FFF2-40B4-BE49-F238E27FC236}">
                <a16:creationId xmlns:a16="http://schemas.microsoft.com/office/drawing/2014/main" id="{173D5CD3-EE6A-06A3-88D5-BB91C54E5469}"/>
              </a:ext>
            </a:extLst>
          </p:cNvPr>
          <p:cNvCxnSpPr>
            <a:cxnSpLocks/>
          </p:cNvCxnSpPr>
          <p:nvPr/>
        </p:nvCxnSpPr>
        <p:spPr>
          <a:xfrm>
            <a:off x="5010365" y="2912046"/>
            <a:ext cx="0" cy="26633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Łącznik prosty 71">
            <a:extLst>
              <a:ext uri="{FF2B5EF4-FFF2-40B4-BE49-F238E27FC236}">
                <a16:creationId xmlns:a16="http://schemas.microsoft.com/office/drawing/2014/main" id="{801B6EA3-5F08-CC41-B414-14B345D6F5F3}"/>
              </a:ext>
            </a:extLst>
          </p:cNvPr>
          <p:cNvCxnSpPr>
            <a:cxnSpLocks/>
          </p:cNvCxnSpPr>
          <p:nvPr/>
        </p:nvCxnSpPr>
        <p:spPr>
          <a:xfrm>
            <a:off x="6540171" y="2890120"/>
            <a:ext cx="0" cy="1994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Łącznik prosty 72">
            <a:extLst>
              <a:ext uri="{FF2B5EF4-FFF2-40B4-BE49-F238E27FC236}">
                <a16:creationId xmlns:a16="http://schemas.microsoft.com/office/drawing/2014/main" id="{CBC0089B-B513-DE9C-0A56-D769EFEE2E61}"/>
              </a:ext>
            </a:extLst>
          </p:cNvPr>
          <p:cNvCxnSpPr>
            <a:cxnSpLocks/>
          </p:cNvCxnSpPr>
          <p:nvPr/>
        </p:nvCxnSpPr>
        <p:spPr>
          <a:xfrm>
            <a:off x="8069977" y="2933160"/>
            <a:ext cx="0" cy="1994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Łącznik prosty 73">
            <a:extLst>
              <a:ext uri="{FF2B5EF4-FFF2-40B4-BE49-F238E27FC236}">
                <a16:creationId xmlns:a16="http://schemas.microsoft.com/office/drawing/2014/main" id="{BD3EB1FD-818D-CA5D-852D-2AE8CDE22E52}"/>
              </a:ext>
            </a:extLst>
          </p:cNvPr>
          <p:cNvCxnSpPr>
            <a:cxnSpLocks/>
          </p:cNvCxnSpPr>
          <p:nvPr/>
        </p:nvCxnSpPr>
        <p:spPr>
          <a:xfrm>
            <a:off x="9599783" y="2922206"/>
            <a:ext cx="0" cy="1994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6" name="Google Shape;124;p4">
            <a:extLst>
              <a:ext uri="{FF2B5EF4-FFF2-40B4-BE49-F238E27FC236}">
                <a16:creationId xmlns:a16="http://schemas.microsoft.com/office/drawing/2014/main" id="{57B38DD2-77B9-8001-B84C-4DC652ACE30B}"/>
              </a:ext>
            </a:extLst>
          </p:cNvPr>
          <p:cNvSpPr txBox="1"/>
          <p:nvPr/>
        </p:nvSpPr>
        <p:spPr>
          <a:xfrm>
            <a:off x="6669633" y="3033303"/>
            <a:ext cx="130289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Udział w rynku wartościowy</a:t>
            </a:r>
          </a:p>
        </p:txBody>
      </p:sp>
      <p:sp>
        <p:nvSpPr>
          <p:cNvPr id="77" name="Google Shape;124;p4">
            <a:extLst>
              <a:ext uri="{FF2B5EF4-FFF2-40B4-BE49-F238E27FC236}">
                <a16:creationId xmlns:a16="http://schemas.microsoft.com/office/drawing/2014/main" id="{A1383D7C-B64B-C886-F5AD-5A776F09FECC}"/>
              </a:ext>
            </a:extLst>
          </p:cNvPr>
          <p:cNvSpPr txBox="1"/>
          <p:nvPr/>
        </p:nvSpPr>
        <p:spPr>
          <a:xfrm>
            <a:off x="8202044" y="3022434"/>
            <a:ext cx="130289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Udział w rynku ilościowy</a:t>
            </a:r>
          </a:p>
        </p:txBody>
      </p:sp>
      <p:sp>
        <p:nvSpPr>
          <p:cNvPr id="78" name="Google Shape;124;p4">
            <a:extLst>
              <a:ext uri="{FF2B5EF4-FFF2-40B4-BE49-F238E27FC236}">
                <a16:creationId xmlns:a16="http://schemas.microsoft.com/office/drawing/2014/main" id="{729CC75A-222C-2843-0C32-3BB6757C19BB}"/>
              </a:ext>
            </a:extLst>
          </p:cNvPr>
          <p:cNvSpPr txBox="1"/>
          <p:nvPr/>
        </p:nvSpPr>
        <p:spPr>
          <a:xfrm>
            <a:off x="9740356" y="3100582"/>
            <a:ext cx="130289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Trial</a:t>
            </a:r>
          </a:p>
        </p:txBody>
      </p:sp>
      <p:cxnSp>
        <p:nvCxnSpPr>
          <p:cNvPr id="79" name="Łącznik prosty 78">
            <a:extLst>
              <a:ext uri="{FF2B5EF4-FFF2-40B4-BE49-F238E27FC236}">
                <a16:creationId xmlns:a16="http://schemas.microsoft.com/office/drawing/2014/main" id="{7532D324-D254-2C18-B4BF-10BFDD6ECD7D}"/>
              </a:ext>
            </a:extLst>
          </p:cNvPr>
          <p:cNvCxnSpPr>
            <a:cxnSpLocks/>
          </p:cNvCxnSpPr>
          <p:nvPr/>
        </p:nvCxnSpPr>
        <p:spPr>
          <a:xfrm flipH="1">
            <a:off x="177107" y="3424435"/>
            <a:ext cx="1094362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Łącznik prosty 81">
            <a:extLst>
              <a:ext uri="{FF2B5EF4-FFF2-40B4-BE49-F238E27FC236}">
                <a16:creationId xmlns:a16="http://schemas.microsoft.com/office/drawing/2014/main" id="{4FFC7661-269A-CA34-C664-8FB7038FC19F}"/>
              </a:ext>
            </a:extLst>
          </p:cNvPr>
          <p:cNvCxnSpPr>
            <a:cxnSpLocks/>
          </p:cNvCxnSpPr>
          <p:nvPr/>
        </p:nvCxnSpPr>
        <p:spPr>
          <a:xfrm>
            <a:off x="11129587" y="2901886"/>
            <a:ext cx="0" cy="1994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Łącznik prosty 82">
            <a:extLst>
              <a:ext uri="{FF2B5EF4-FFF2-40B4-BE49-F238E27FC236}">
                <a16:creationId xmlns:a16="http://schemas.microsoft.com/office/drawing/2014/main" id="{BEA63169-F55E-31CA-0E1B-D829F417890F}"/>
              </a:ext>
            </a:extLst>
          </p:cNvPr>
          <p:cNvCxnSpPr>
            <a:cxnSpLocks/>
          </p:cNvCxnSpPr>
          <p:nvPr/>
        </p:nvCxnSpPr>
        <p:spPr>
          <a:xfrm flipH="1">
            <a:off x="105987" y="3983235"/>
            <a:ext cx="1094362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Łącznik prosty 83">
            <a:extLst>
              <a:ext uri="{FF2B5EF4-FFF2-40B4-BE49-F238E27FC236}">
                <a16:creationId xmlns:a16="http://schemas.microsoft.com/office/drawing/2014/main" id="{919D8B29-BD37-EBBB-D443-5A29973EB9AA}"/>
              </a:ext>
            </a:extLst>
          </p:cNvPr>
          <p:cNvCxnSpPr>
            <a:cxnSpLocks/>
          </p:cNvCxnSpPr>
          <p:nvPr/>
        </p:nvCxnSpPr>
        <p:spPr>
          <a:xfrm flipH="1">
            <a:off x="85667" y="4481075"/>
            <a:ext cx="1094362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5" name="Google Shape;124;p4">
            <a:extLst>
              <a:ext uri="{FF2B5EF4-FFF2-40B4-BE49-F238E27FC236}">
                <a16:creationId xmlns:a16="http://schemas.microsoft.com/office/drawing/2014/main" id="{FA23D018-725C-3CA0-0EE3-32D85A28CFE2}"/>
              </a:ext>
            </a:extLst>
          </p:cNvPr>
          <p:cNvSpPr txBox="1"/>
          <p:nvPr/>
        </p:nvSpPr>
        <p:spPr>
          <a:xfrm>
            <a:off x="2035021" y="4654738"/>
            <a:ext cx="1377068"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Widoczność (</a:t>
            </a:r>
            <a:r>
              <a:rPr kumimoji="0" lang="pl-PL" sz="1000" b="0" i="0" u="none" strike="noStrike" kern="1200" cap="none" spc="0" normalizeH="0" baseline="0" noProof="0" dirty="0" err="1">
                <a:ln>
                  <a:noFill/>
                </a:ln>
                <a:solidFill>
                  <a:prstClr val="white"/>
                </a:solidFill>
                <a:effectLst/>
                <a:uLnTx/>
                <a:uFillTx/>
                <a:ea typeface="+mn-ea"/>
                <a:cs typeface="+mn-cs"/>
              </a:rPr>
              <a:t>viewability</a:t>
            </a:r>
            <a:r>
              <a:rPr kumimoji="0" lang="pl-PL" sz="1000" b="0" i="0" u="none" strike="noStrike" kern="1200" cap="none" spc="0" normalizeH="0" baseline="0" noProof="0" dirty="0">
                <a:ln>
                  <a:noFill/>
                </a:ln>
                <a:solidFill>
                  <a:prstClr val="white"/>
                </a:solidFill>
                <a:effectLst/>
                <a:uLnTx/>
                <a:uFillTx/>
                <a:ea typeface="+mn-ea"/>
                <a:cs typeface="+mn-cs"/>
              </a:rPr>
              <a:t>)</a:t>
            </a:r>
          </a:p>
        </p:txBody>
      </p:sp>
      <p:sp>
        <p:nvSpPr>
          <p:cNvPr id="86" name="Google Shape;124;p4">
            <a:extLst>
              <a:ext uri="{FF2B5EF4-FFF2-40B4-BE49-F238E27FC236}">
                <a16:creationId xmlns:a16="http://schemas.microsoft.com/office/drawing/2014/main" id="{533C9D0D-2F71-9D55-8564-07119F49E0D2}"/>
              </a:ext>
            </a:extLst>
          </p:cNvPr>
          <p:cNvSpPr txBox="1"/>
          <p:nvPr/>
        </p:nvSpPr>
        <p:spPr>
          <a:xfrm>
            <a:off x="3763723" y="4569827"/>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Częstotliwość kontaktu</a:t>
            </a:r>
          </a:p>
        </p:txBody>
      </p:sp>
      <p:sp>
        <p:nvSpPr>
          <p:cNvPr id="87" name="Google Shape;124;p4">
            <a:extLst>
              <a:ext uri="{FF2B5EF4-FFF2-40B4-BE49-F238E27FC236}">
                <a16:creationId xmlns:a16="http://schemas.microsoft.com/office/drawing/2014/main" id="{FE794F70-6C2F-96E8-D22F-B33FB7453B63}"/>
              </a:ext>
            </a:extLst>
          </p:cNvPr>
          <p:cNvSpPr txBox="1"/>
          <p:nvPr/>
        </p:nvSpPr>
        <p:spPr>
          <a:xfrm>
            <a:off x="693628" y="5182730"/>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ROI</a:t>
            </a:r>
          </a:p>
        </p:txBody>
      </p:sp>
      <p:sp>
        <p:nvSpPr>
          <p:cNvPr id="88" name="Google Shape;124;p4">
            <a:extLst>
              <a:ext uri="{FF2B5EF4-FFF2-40B4-BE49-F238E27FC236}">
                <a16:creationId xmlns:a16="http://schemas.microsoft.com/office/drawing/2014/main" id="{519940CF-74B1-30C5-4A70-8D3DBA095B4A}"/>
              </a:ext>
            </a:extLst>
          </p:cNvPr>
          <p:cNvSpPr txBox="1"/>
          <p:nvPr/>
        </p:nvSpPr>
        <p:spPr>
          <a:xfrm>
            <a:off x="2105288" y="5094194"/>
            <a:ext cx="1218720"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 i absolutna kwota zysku do reinwestycji</a:t>
            </a:r>
          </a:p>
        </p:txBody>
      </p:sp>
      <p:cxnSp>
        <p:nvCxnSpPr>
          <p:cNvPr id="89" name="Łącznik prosty 88">
            <a:extLst>
              <a:ext uri="{FF2B5EF4-FFF2-40B4-BE49-F238E27FC236}">
                <a16:creationId xmlns:a16="http://schemas.microsoft.com/office/drawing/2014/main" id="{B4BEE0FE-68F1-12C9-397D-BAF01845B7B2}"/>
              </a:ext>
            </a:extLst>
          </p:cNvPr>
          <p:cNvCxnSpPr>
            <a:cxnSpLocks/>
          </p:cNvCxnSpPr>
          <p:nvPr/>
        </p:nvCxnSpPr>
        <p:spPr>
          <a:xfrm flipH="1">
            <a:off x="85667" y="4968755"/>
            <a:ext cx="1094362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3" name="Prostokąt 92">
            <a:extLst>
              <a:ext uri="{FF2B5EF4-FFF2-40B4-BE49-F238E27FC236}">
                <a16:creationId xmlns:a16="http://schemas.microsoft.com/office/drawing/2014/main" id="{174F3AB3-F9C9-384D-BF53-42C98A955852}"/>
              </a:ext>
            </a:extLst>
          </p:cNvPr>
          <p:cNvSpPr/>
          <p:nvPr/>
        </p:nvSpPr>
        <p:spPr>
          <a:xfrm>
            <a:off x="5010342" y="3416253"/>
            <a:ext cx="6186492" cy="21447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4" name="Prostokąt 93">
            <a:extLst>
              <a:ext uri="{FF2B5EF4-FFF2-40B4-BE49-F238E27FC236}">
                <a16:creationId xmlns:a16="http://schemas.microsoft.com/office/drawing/2014/main" id="{4FDAECE4-F15F-962F-F073-1EEDF36B7CEE}"/>
              </a:ext>
            </a:extLst>
          </p:cNvPr>
          <p:cNvSpPr/>
          <p:nvPr/>
        </p:nvSpPr>
        <p:spPr>
          <a:xfrm>
            <a:off x="3488551" y="3983235"/>
            <a:ext cx="6186492" cy="5143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5" name="Prostokąt 94">
            <a:extLst>
              <a:ext uri="{FF2B5EF4-FFF2-40B4-BE49-F238E27FC236}">
                <a16:creationId xmlns:a16="http://schemas.microsoft.com/office/drawing/2014/main" id="{A25B7FA1-80E1-A0FB-E605-3470FD203FA6}"/>
              </a:ext>
            </a:extLst>
          </p:cNvPr>
          <p:cNvSpPr/>
          <p:nvPr/>
        </p:nvSpPr>
        <p:spPr>
          <a:xfrm>
            <a:off x="3486342" y="4960572"/>
            <a:ext cx="6186492" cy="5984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Google Shape;138;p6">
            <a:extLst>
              <a:ext uri="{FF2B5EF4-FFF2-40B4-BE49-F238E27FC236}">
                <a16:creationId xmlns:a16="http://schemas.microsoft.com/office/drawing/2014/main" id="{12E5DFAB-F649-F245-8F1D-C9CB61724465}"/>
              </a:ext>
            </a:extLst>
          </p:cNvPr>
          <p:cNvSpPr txBox="1">
            <a:spLocks/>
          </p:cNvSpPr>
          <p:nvPr/>
        </p:nvSpPr>
        <p:spPr>
          <a:xfrm>
            <a:off x="499150" y="223076"/>
            <a:ext cx="110019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Wykorzystanie wskaźników w codziennej</a:t>
            </a:r>
          </a:p>
        </p:txBody>
      </p:sp>
    </p:spTree>
    <p:extLst>
      <p:ext uri="{BB962C8B-B14F-4D97-AF65-F5344CB8AC3E}">
        <p14:creationId xmlns:p14="http://schemas.microsoft.com/office/powerpoint/2010/main" val="3186122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D5F7D-593A-AF03-EAF4-376E94BBD0CB}"/>
            </a:ext>
          </a:extLst>
        </p:cNvPr>
        <p:cNvGrpSpPr/>
        <p:nvPr/>
      </p:nvGrpSpPr>
      <p:grpSpPr>
        <a:xfrm>
          <a:off x="0" y="0"/>
          <a:ext cx="0" cy="0"/>
          <a:chOff x="0" y="0"/>
          <a:chExt cx="0" cy="0"/>
        </a:xfrm>
      </p:grpSpPr>
      <p:sp>
        <p:nvSpPr>
          <p:cNvPr id="2" name="Google Shape;138;p6">
            <a:extLst>
              <a:ext uri="{FF2B5EF4-FFF2-40B4-BE49-F238E27FC236}">
                <a16:creationId xmlns:a16="http://schemas.microsoft.com/office/drawing/2014/main" id="{A3620ED6-3216-A13D-CC6C-AFD94D7A7EA8}"/>
              </a:ext>
            </a:extLst>
          </p:cNvPr>
          <p:cNvSpPr txBox="1">
            <a:spLocks/>
          </p:cNvSpPr>
          <p:nvPr/>
        </p:nvSpPr>
        <p:spPr>
          <a:xfrm>
            <a:off x="499150" y="223076"/>
            <a:ext cx="110019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Wykorzystanie wskaźników w codziennej</a:t>
            </a:r>
          </a:p>
        </p:txBody>
      </p:sp>
      <p:sp>
        <p:nvSpPr>
          <p:cNvPr id="3" name="Google Shape;138;p6">
            <a:extLst>
              <a:ext uri="{FF2B5EF4-FFF2-40B4-BE49-F238E27FC236}">
                <a16:creationId xmlns:a16="http://schemas.microsoft.com/office/drawing/2014/main" id="{182FCC4C-60B2-0A57-E62F-66907ADB7ACF}"/>
              </a:ext>
            </a:extLst>
          </p:cNvPr>
          <p:cNvSpPr txBox="1">
            <a:spLocks/>
          </p:cNvSpPr>
          <p:nvPr/>
        </p:nvSpPr>
        <p:spPr>
          <a:xfrm>
            <a:off x="499150" y="878531"/>
            <a:ext cx="97827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pracy – poziom optymalny</a:t>
            </a:r>
          </a:p>
        </p:txBody>
      </p:sp>
      <p:sp>
        <p:nvSpPr>
          <p:cNvPr id="4" name="Prostokąt 3">
            <a:extLst>
              <a:ext uri="{FF2B5EF4-FFF2-40B4-BE49-F238E27FC236}">
                <a16:creationId xmlns:a16="http://schemas.microsoft.com/office/drawing/2014/main" id="{9EF4FC65-00CD-B379-C94A-956DD1176E98}"/>
              </a:ext>
            </a:extLst>
          </p:cNvPr>
          <p:cNvSpPr/>
          <p:nvPr/>
        </p:nvSpPr>
        <p:spPr>
          <a:xfrm>
            <a:off x="515938" y="2278770"/>
            <a:ext cx="11196637" cy="2771688"/>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5" name="Łącznik prosty 4">
            <a:extLst>
              <a:ext uri="{FF2B5EF4-FFF2-40B4-BE49-F238E27FC236}">
                <a16:creationId xmlns:a16="http://schemas.microsoft.com/office/drawing/2014/main" id="{A770E9B8-0A07-374F-981F-70EB165E8B5A}"/>
              </a:ext>
            </a:extLst>
          </p:cNvPr>
          <p:cNvCxnSpPr>
            <a:cxnSpLocks/>
          </p:cNvCxnSpPr>
          <p:nvPr/>
        </p:nvCxnSpPr>
        <p:spPr>
          <a:xfrm>
            <a:off x="2374747" y="2186630"/>
            <a:ext cx="0" cy="315753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ymbol zastępczy zawartości 2">
            <a:extLst>
              <a:ext uri="{FF2B5EF4-FFF2-40B4-BE49-F238E27FC236}">
                <a16:creationId xmlns:a16="http://schemas.microsoft.com/office/drawing/2014/main" id="{BC6ADB3D-22C9-DAAA-81A0-52B7D3CEE58B}"/>
              </a:ext>
            </a:extLst>
          </p:cNvPr>
          <p:cNvSpPr txBox="1">
            <a:spLocks/>
          </p:cNvSpPr>
          <p:nvPr/>
        </p:nvSpPr>
        <p:spPr>
          <a:xfrm>
            <a:off x="424216" y="1798945"/>
            <a:ext cx="10515600" cy="5880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defRPr/>
            </a:pPr>
            <a:r>
              <a:rPr kumimoji="0" lang="pl-PL" sz="1800" b="0" i="0" u="none" strike="noStrike" kern="1200" cap="none" spc="0" normalizeH="0" baseline="0" noProof="0" dirty="0">
                <a:ln>
                  <a:noFill/>
                </a:ln>
                <a:solidFill>
                  <a:prstClr val="black"/>
                </a:solidFill>
                <a:effectLst/>
                <a:uLnTx/>
                <a:uFillTx/>
                <a:ea typeface="+mn-ea"/>
                <a:cs typeface="+mn-cs"/>
              </a:rPr>
              <a:t>To, co pozwala na odpowiedź na większość pytań związanych ze skutecznością marketingu</a:t>
            </a:r>
            <a:r>
              <a:rPr lang="pl-PL" sz="1200" baseline="30000" dirty="0"/>
              <a:t>1 </a:t>
            </a:r>
            <a:r>
              <a:rPr kumimoji="0" lang="pl-PL" sz="1800" b="0" i="0" u="none" strike="noStrike" kern="1200" cap="none" spc="0" normalizeH="0" baseline="0" noProof="0" dirty="0">
                <a:ln>
                  <a:noFill/>
                </a:ln>
                <a:solidFill>
                  <a:prstClr val="black"/>
                </a:solidFill>
                <a:effectLst/>
                <a:uLnTx/>
                <a:uFillTx/>
                <a:ea typeface="+mn-ea"/>
                <a:cs typeface="+mn-cs"/>
              </a:rPr>
              <a:t>:</a:t>
            </a: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pl-PL" sz="1800" b="0" i="0" u="none" strike="noStrike" kern="1200" cap="none" spc="0" normalizeH="0" baseline="0" noProof="0" dirty="0">
              <a:ln>
                <a:noFill/>
              </a:ln>
              <a:solidFill>
                <a:prstClr val="black"/>
              </a:solidFill>
              <a:effectLst/>
              <a:uLnTx/>
              <a:uFillTx/>
              <a:ea typeface="+mn-ea"/>
              <a:cs typeface="+mn-cs"/>
            </a:endParaRPr>
          </a:p>
        </p:txBody>
      </p:sp>
      <p:cxnSp>
        <p:nvCxnSpPr>
          <p:cNvPr id="8" name="Łącznik prosty 7">
            <a:extLst>
              <a:ext uri="{FF2B5EF4-FFF2-40B4-BE49-F238E27FC236}">
                <a16:creationId xmlns:a16="http://schemas.microsoft.com/office/drawing/2014/main" id="{8FD11521-847B-1ED0-1125-FD7D8AD0B20C}"/>
              </a:ext>
            </a:extLst>
          </p:cNvPr>
          <p:cNvCxnSpPr>
            <a:cxnSpLocks/>
          </p:cNvCxnSpPr>
          <p:nvPr/>
        </p:nvCxnSpPr>
        <p:spPr>
          <a:xfrm>
            <a:off x="4241647" y="2186630"/>
            <a:ext cx="0" cy="315753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Łącznik prosty 10">
            <a:extLst>
              <a:ext uri="{FF2B5EF4-FFF2-40B4-BE49-F238E27FC236}">
                <a16:creationId xmlns:a16="http://schemas.microsoft.com/office/drawing/2014/main" id="{B8E9AA0D-A62E-B7E6-329C-ECF6A1864A91}"/>
              </a:ext>
            </a:extLst>
          </p:cNvPr>
          <p:cNvCxnSpPr>
            <a:cxnSpLocks/>
          </p:cNvCxnSpPr>
          <p:nvPr/>
        </p:nvCxnSpPr>
        <p:spPr>
          <a:xfrm>
            <a:off x="7975447" y="2186630"/>
            <a:ext cx="0" cy="315753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FF2B5EF4-FFF2-40B4-BE49-F238E27FC236}">
                <a16:creationId xmlns:a16="http://schemas.microsoft.com/office/drawing/2014/main" id="{145254E8-7979-727F-C9D1-BBFAC9C9E4B0}"/>
              </a:ext>
            </a:extLst>
          </p:cNvPr>
          <p:cNvCxnSpPr>
            <a:cxnSpLocks/>
          </p:cNvCxnSpPr>
          <p:nvPr/>
        </p:nvCxnSpPr>
        <p:spPr>
          <a:xfrm>
            <a:off x="9842347" y="2176470"/>
            <a:ext cx="0" cy="32997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Google Shape;124;p4">
            <a:extLst>
              <a:ext uri="{FF2B5EF4-FFF2-40B4-BE49-F238E27FC236}">
                <a16:creationId xmlns:a16="http://schemas.microsoft.com/office/drawing/2014/main" id="{30EAB914-F97E-F0F1-2792-B6CC2AFE0BEB}"/>
              </a:ext>
            </a:extLst>
          </p:cNvPr>
          <p:cNvSpPr txBox="1"/>
          <p:nvPr/>
        </p:nvSpPr>
        <p:spPr>
          <a:xfrm>
            <a:off x="918573" y="2412316"/>
            <a:ext cx="1106047" cy="37630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Penetracja</a:t>
            </a:r>
            <a:endParaRPr sz="1000" dirty="0">
              <a:solidFill>
                <a:schemeClr val="bg1"/>
              </a:solidFill>
              <a:latin typeface="+mn-lt"/>
              <a:ea typeface="Tahoma"/>
              <a:cs typeface="Tahoma"/>
              <a:sym typeface="Tahoma"/>
            </a:endParaRPr>
          </a:p>
        </p:txBody>
      </p:sp>
      <p:sp>
        <p:nvSpPr>
          <p:cNvPr id="29" name="Google Shape;124;p4">
            <a:extLst>
              <a:ext uri="{FF2B5EF4-FFF2-40B4-BE49-F238E27FC236}">
                <a16:creationId xmlns:a16="http://schemas.microsoft.com/office/drawing/2014/main" id="{C5D8C1E1-16A2-56ED-D091-0E721795AA98}"/>
              </a:ext>
            </a:extLst>
          </p:cNvPr>
          <p:cNvSpPr txBox="1"/>
          <p:nvPr/>
        </p:nvSpPr>
        <p:spPr>
          <a:xfrm>
            <a:off x="2525263" y="2412316"/>
            <a:ext cx="1523977"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Częstotliwość zakupu</a:t>
            </a:r>
            <a:endParaRPr sz="1000" dirty="0">
              <a:solidFill>
                <a:schemeClr val="bg1"/>
              </a:solidFill>
              <a:latin typeface="+mn-lt"/>
              <a:ea typeface="Tahoma"/>
              <a:cs typeface="Tahoma"/>
              <a:sym typeface="Tahoma"/>
            </a:endParaRPr>
          </a:p>
        </p:txBody>
      </p:sp>
      <p:sp>
        <p:nvSpPr>
          <p:cNvPr id="30" name="Google Shape;124;p4">
            <a:extLst>
              <a:ext uri="{FF2B5EF4-FFF2-40B4-BE49-F238E27FC236}">
                <a16:creationId xmlns:a16="http://schemas.microsoft.com/office/drawing/2014/main" id="{33D4E1B9-619D-B99C-7C4A-E2681C3B26E9}"/>
              </a:ext>
            </a:extLst>
          </p:cNvPr>
          <p:cNvSpPr txBox="1"/>
          <p:nvPr/>
        </p:nvSpPr>
        <p:spPr>
          <a:xfrm>
            <a:off x="4345437" y="2412316"/>
            <a:ext cx="1642139"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Dystrybucja numeryczna</a:t>
            </a:r>
            <a:endParaRPr sz="1000" dirty="0">
              <a:solidFill>
                <a:schemeClr val="bg1"/>
              </a:solidFill>
              <a:latin typeface="+mn-lt"/>
              <a:ea typeface="Tahoma"/>
              <a:cs typeface="Tahoma"/>
              <a:sym typeface="Tahoma"/>
            </a:endParaRPr>
          </a:p>
        </p:txBody>
      </p:sp>
      <p:sp>
        <p:nvSpPr>
          <p:cNvPr id="31" name="Google Shape;124;p4">
            <a:extLst>
              <a:ext uri="{FF2B5EF4-FFF2-40B4-BE49-F238E27FC236}">
                <a16:creationId xmlns:a16="http://schemas.microsoft.com/office/drawing/2014/main" id="{B5256735-2DFE-5DCD-5D3C-7026DCBB4BF6}"/>
              </a:ext>
            </a:extLst>
          </p:cNvPr>
          <p:cNvSpPr txBox="1"/>
          <p:nvPr/>
        </p:nvSpPr>
        <p:spPr>
          <a:xfrm>
            <a:off x="6232377" y="2412316"/>
            <a:ext cx="1642139"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Dystrybucja ważona</a:t>
            </a:r>
            <a:endParaRPr sz="1000" dirty="0">
              <a:solidFill>
                <a:schemeClr val="bg1"/>
              </a:solidFill>
              <a:latin typeface="+mn-lt"/>
              <a:ea typeface="Tahoma"/>
              <a:cs typeface="Tahoma"/>
              <a:sym typeface="Tahoma"/>
            </a:endParaRPr>
          </a:p>
        </p:txBody>
      </p:sp>
      <p:sp>
        <p:nvSpPr>
          <p:cNvPr id="32" name="Google Shape;124;p4">
            <a:extLst>
              <a:ext uri="{FF2B5EF4-FFF2-40B4-BE49-F238E27FC236}">
                <a16:creationId xmlns:a16="http://schemas.microsoft.com/office/drawing/2014/main" id="{700EF69B-C8B5-5D15-386D-06986DF0D410}"/>
              </a:ext>
            </a:extLst>
          </p:cNvPr>
          <p:cNvSpPr txBox="1"/>
          <p:nvPr/>
        </p:nvSpPr>
        <p:spPr>
          <a:xfrm>
            <a:off x="8043659" y="2412316"/>
            <a:ext cx="1720995"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Udział w rynku wartościowy</a:t>
            </a:r>
            <a:endParaRPr sz="1000" dirty="0">
              <a:solidFill>
                <a:schemeClr val="bg1"/>
              </a:solidFill>
              <a:latin typeface="+mn-lt"/>
              <a:ea typeface="Tahoma"/>
              <a:cs typeface="Tahoma"/>
              <a:sym typeface="Tahoma"/>
            </a:endParaRPr>
          </a:p>
        </p:txBody>
      </p:sp>
      <p:sp>
        <p:nvSpPr>
          <p:cNvPr id="33" name="Google Shape;124;p4">
            <a:extLst>
              <a:ext uri="{FF2B5EF4-FFF2-40B4-BE49-F238E27FC236}">
                <a16:creationId xmlns:a16="http://schemas.microsoft.com/office/drawing/2014/main" id="{72312CC0-E771-D901-15B6-4DDDEAD2E74E}"/>
              </a:ext>
            </a:extLst>
          </p:cNvPr>
          <p:cNvSpPr txBox="1"/>
          <p:nvPr/>
        </p:nvSpPr>
        <p:spPr>
          <a:xfrm>
            <a:off x="10085089" y="2412316"/>
            <a:ext cx="1367831"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Udział w rynku ilościowy</a:t>
            </a:r>
            <a:endParaRPr sz="1000" dirty="0">
              <a:solidFill>
                <a:schemeClr val="bg1"/>
              </a:solidFill>
              <a:latin typeface="+mn-lt"/>
              <a:ea typeface="Tahoma"/>
              <a:cs typeface="Tahoma"/>
              <a:sym typeface="Tahoma"/>
            </a:endParaRPr>
          </a:p>
        </p:txBody>
      </p:sp>
      <p:cxnSp>
        <p:nvCxnSpPr>
          <p:cNvPr id="36" name="Łącznik prosty 35">
            <a:extLst>
              <a:ext uri="{FF2B5EF4-FFF2-40B4-BE49-F238E27FC236}">
                <a16:creationId xmlns:a16="http://schemas.microsoft.com/office/drawing/2014/main" id="{CB3AB001-EAD1-F800-46FD-E5ED5EC41EDD}"/>
              </a:ext>
            </a:extLst>
          </p:cNvPr>
          <p:cNvCxnSpPr>
            <a:cxnSpLocks/>
          </p:cNvCxnSpPr>
          <p:nvPr/>
        </p:nvCxnSpPr>
        <p:spPr>
          <a:xfrm flipH="1">
            <a:off x="10914" y="2697877"/>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Łącznik prosty 39">
            <a:extLst>
              <a:ext uri="{FF2B5EF4-FFF2-40B4-BE49-F238E27FC236}">
                <a16:creationId xmlns:a16="http://schemas.microsoft.com/office/drawing/2014/main" id="{BD22323F-333F-83C0-098E-D485E467242E}"/>
              </a:ext>
            </a:extLst>
          </p:cNvPr>
          <p:cNvCxnSpPr>
            <a:cxnSpLocks/>
          </p:cNvCxnSpPr>
          <p:nvPr/>
        </p:nvCxnSpPr>
        <p:spPr>
          <a:xfrm flipH="1">
            <a:off x="10914" y="4084385"/>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Google Shape;124;p4">
            <a:extLst>
              <a:ext uri="{FF2B5EF4-FFF2-40B4-BE49-F238E27FC236}">
                <a16:creationId xmlns:a16="http://schemas.microsoft.com/office/drawing/2014/main" id="{885FD3CD-BD1E-A840-6F05-4F90C84039B2}"/>
              </a:ext>
            </a:extLst>
          </p:cNvPr>
          <p:cNvSpPr txBox="1"/>
          <p:nvPr/>
        </p:nvSpPr>
        <p:spPr>
          <a:xfrm>
            <a:off x="882376" y="2892725"/>
            <a:ext cx="1106047" cy="37630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Trial</a:t>
            </a:r>
            <a:endParaRPr sz="1000" dirty="0">
              <a:solidFill>
                <a:schemeClr val="bg1"/>
              </a:solidFill>
              <a:latin typeface="+mn-lt"/>
              <a:ea typeface="Tahoma"/>
              <a:cs typeface="Tahoma"/>
              <a:sym typeface="Tahoma"/>
            </a:endParaRPr>
          </a:p>
        </p:txBody>
      </p:sp>
      <p:sp>
        <p:nvSpPr>
          <p:cNvPr id="42" name="Google Shape;124;p4">
            <a:extLst>
              <a:ext uri="{FF2B5EF4-FFF2-40B4-BE49-F238E27FC236}">
                <a16:creationId xmlns:a16="http://schemas.microsoft.com/office/drawing/2014/main" id="{EA9BADD3-EDD6-446F-54FF-1F3EA736A777}"/>
              </a:ext>
            </a:extLst>
          </p:cNvPr>
          <p:cNvSpPr txBox="1"/>
          <p:nvPr/>
        </p:nvSpPr>
        <p:spPr>
          <a:xfrm>
            <a:off x="2593038" y="2809515"/>
            <a:ext cx="1428255"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Udział </a:t>
            </a:r>
            <a:r>
              <a:rPr kumimoji="0" lang="pl-PL" sz="1000" b="0" i="0" u="none" strike="noStrike" kern="1200" cap="none" spc="0" normalizeH="0" baseline="0" noProof="0" dirty="0" err="1">
                <a:ln>
                  <a:noFill/>
                </a:ln>
                <a:solidFill>
                  <a:prstClr val="white"/>
                </a:solidFill>
                <a:effectLst/>
                <a:uLnTx/>
                <a:uFillTx/>
                <a:ea typeface="+mn-ea"/>
                <a:cs typeface="+mn-cs"/>
              </a:rPr>
              <a:t>light</a:t>
            </a:r>
            <a:r>
              <a:rPr kumimoji="0" lang="pl-PL" sz="1000" b="0" i="0" u="none" strike="noStrike" kern="1200" cap="none" spc="0" normalizeH="0" baseline="0" noProof="0" dirty="0">
                <a:ln>
                  <a:noFill/>
                </a:ln>
                <a:solidFill>
                  <a:prstClr val="white"/>
                </a:solidFill>
                <a:effectLst/>
                <a:uLnTx/>
                <a:uFillTx/>
                <a:ea typeface="+mn-ea"/>
                <a:cs typeface="+mn-cs"/>
              </a:rPr>
              <a:t> / medium / heavy </a:t>
            </a:r>
            <a:r>
              <a:rPr kumimoji="0" lang="pl-PL" sz="1000" b="0" i="0" u="none" strike="noStrike" kern="1200" cap="none" spc="0" normalizeH="0" baseline="0" noProof="0" dirty="0" err="1">
                <a:ln>
                  <a:noFill/>
                </a:ln>
                <a:solidFill>
                  <a:prstClr val="white"/>
                </a:solidFill>
                <a:effectLst/>
                <a:uLnTx/>
                <a:uFillTx/>
                <a:ea typeface="+mn-ea"/>
                <a:cs typeface="+mn-cs"/>
              </a:rPr>
              <a:t>buyers</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43" name="Google Shape;124;p4">
            <a:extLst>
              <a:ext uri="{FF2B5EF4-FFF2-40B4-BE49-F238E27FC236}">
                <a16:creationId xmlns:a16="http://schemas.microsoft.com/office/drawing/2014/main" id="{D88ED630-9D4E-0A52-9064-9F6AACD6683B}"/>
              </a:ext>
            </a:extLst>
          </p:cNvPr>
          <p:cNvSpPr txBox="1"/>
          <p:nvPr/>
        </p:nvSpPr>
        <p:spPr>
          <a:xfrm>
            <a:off x="4403074" y="2802148"/>
            <a:ext cx="1587457"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Pokrycie przez portfolio (portfolio </a:t>
            </a:r>
            <a:r>
              <a:rPr kumimoji="0" lang="pl-PL" sz="1000" b="0" i="0" u="none" strike="noStrike" kern="1200" cap="none" spc="0" normalizeH="0" baseline="0" noProof="0" dirty="0" err="1">
                <a:ln>
                  <a:noFill/>
                </a:ln>
                <a:solidFill>
                  <a:prstClr val="white"/>
                </a:solidFill>
                <a:effectLst/>
                <a:uLnTx/>
                <a:uFillTx/>
                <a:ea typeface="+mn-ea"/>
                <a:cs typeface="+mn-cs"/>
              </a:rPr>
              <a:t>coverage</a:t>
            </a:r>
            <a:r>
              <a:rPr kumimoji="0" lang="pl-PL" sz="1000" b="0" i="0" u="none" strike="noStrike" kern="1200" cap="none" spc="0" normalizeH="0" baseline="0" noProof="0" dirty="0">
                <a:ln>
                  <a:noFill/>
                </a:ln>
                <a:solidFill>
                  <a:prstClr val="white"/>
                </a:solidFill>
                <a:effectLst/>
                <a:uLnTx/>
                <a:uFillTx/>
                <a:ea typeface="+mn-ea"/>
                <a:cs typeface="+mn-cs"/>
              </a:rPr>
              <a:t>)</a:t>
            </a:r>
          </a:p>
        </p:txBody>
      </p:sp>
      <p:sp>
        <p:nvSpPr>
          <p:cNvPr id="44" name="Google Shape;124;p4">
            <a:extLst>
              <a:ext uri="{FF2B5EF4-FFF2-40B4-BE49-F238E27FC236}">
                <a16:creationId xmlns:a16="http://schemas.microsoft.com/office/drawing/2014/main" id="{AB41DD37-4F0E-A9A5-3843-37B96BEC2866}"/>
              </a:ext>
            </a:extLst>
          </p:cNvPr>
          <p:cNvSpPr txBox="1"/>
          <p:nvPr/>
        </p:nvSpPr>
        <p:spPr>
          <a:xfrm>
            <a:off x="6462019" y="2893220"/>
            <a:ext cx="1211540"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Indeks cenowy</a:t>
            </a:r>
          </a:p>
        </p:txBody>
      </p:sp>
      <p:sp>
        <p:nvSpPr>
          <p:cNvPr id="45" name="Google Shape;124;p4">
            <a:extLst>
              <a:ext uri="{FF2B5EF4-FFF2-40B4-BE49-F238E27FC236}">
                <a16:creationId xmlns:a16="http://schemas.microsoft.com/office/drawing/2014/main" id="{8195A5C4-734F-6CDD-68F9-34A51EE331A3}"/>
              </a:ext>
            </a:extLst>
          </p:cNvPr>
          <p:cNvSpPr txBox="1"/>
          <p:nvPr/>
        </p:nvSpPr>
        <p:spPr>
          <a:xfrm>
            <a:off x="735339" y="3791661"/>
            <a:ext cx="1459281"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Popularność </a:t>
            </a:r>
            <a:r>
              <a:rPr kumimoji="0" lang="pl-PL" sz="1000" b="0" i="0" u="none" strike="noStrike" kern="1200" cap="none" spc="0" normalizeH="0" baseline="0" noProof="0" dirty="0" err="1">
                <a:ln>
                  <a:noFill/>
                </a:ln>
                <a:solidFill>
                  <a:prstClr val="white"/>
                </a:solidFill>
                <a:effectLst/>
                <a:uLnTx/>
                <a:uFillTx/>
                <a:ea typeface="+mn-ea"/>
                <a:cs typeface="+mn-cs"/>
              </a:rPr>
              <a:t>assetów</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46" name="Google Shape;124;p4">
            <a:extLst>
              <a:ext uri="{FF2B5EF4-FFF2-40B4-BE49-F238E27FC236}">
                <a16:creationId xmlns:a16="http://schemas.microsoft.com/office/drawing/2014/main" id="{D08B4E69-344B-CF88-5B46-95908EBCEC72}"/>
              </a:ext>
            </a:extLst>
          </p:cNvPr>
          <p:cNvSpPr txBox="1"/>
          <p:nvPr/>
        </p:nvSpPr>
        <p:spPr>
          <a:xfrm>
            <a:off x="2488412" y="3791661"/>
            <a:ext cx="1597677"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Unikalność </a:t>
            </a:r>
            <a:r>
              <a:rPr kumimoji="0" lang="pl-PL" sz="1000" b="0" i="0" u="none" strike="noStrike" kern="1200" cap="none" spc="0" normalizeH="0" baseline="0" noProof="0" dirty="0" err="1">
                <a:ln>
                  <a:noFill/>
                </a:ln>
                <a:solidFill>
                  <a:prstClr val="white"/>
                </a:solidFill>
                <a:effectLst/>
                <a:uLnTx/>
                <a:uFillTx/>
                <a:ea typeface="+mn-ea"/>
                <a:cs typeface="+mn-cs"/>
              </a:rPr>
              <a:t>assetów</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47" name="Google Shape;124;p4">
            <a:extLst>
              <a:ext uri="{FF2B5EF4-FFF2-40B4-BE49-F238E27FC236}">
                <a16:creationId xmlns:a16="http://schemas.microsoft.com/office/drawing/2014/main" id="{ED019ACB-A69E-2482-1CFE-411E3B41F2B1}"/>
              </a:ext>
            </a:extLst>
          </p:cNvPr>
          <p:cNvSpPr txBox="1"/>
          <p:nvPr/>
        </p:nvSpPr>
        <p:spPr>
          <a:xfrm>
            <a:off x="4466930" y="3791661"/>
            <a:ext cx="1528739"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Zasięg komunikacji</a:t>
            </a:r>
          </a:p>
        </p:txBody>
      </p:sp>
      <p:sp>
        <p:nvSpPr>
          <p:cNvPr id="48" name="Google Shape;124;p4">
            <a:extLst>
              <a:ext uri="{FF2B5EF4-FFF2-40B4-BE49-F238E27FC236}">
                <a16:creationId xmlns:a16="http://schemas.microsoft.com/office/drawing/2014/main" id="{FB0EA0D3-AA44-8AE7-531D-5AA3E5C1078A}"/>
              </a:ext>
            </a:extLst>
          </p:cNvPr>
          <p:cNvSpPr txBox="1"/>
          <p:nvPr/>
        </p:nvSpPr>
        <p:spPr>
          <a:xfrm>
            <a:off x="6231607" y="3791661"/>
            <a:ext cx="1674047"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Widoczność (</a:t>
            </a:r>
            <a:r>
              <a:rPr kumimoji="0" lang="pl-PL" sz="1000" b="0" i="0" u="none" strike="noStrike" kern="1200" cap="none" spc="0" normalizeH="0" baseline="0" noProof="0" dirty="0" err="1">
                <a:ln>
                  <a:noFill/>
                </a:ln>
                <a:solidFill>
                  <a:prstClr val="white"/>
                </a:solidFill>
                <a:effectLst/>
                <a:uLnTx/>
                <a:uFillTx/>
                <a:ea typeface="+mn-ea"/>
                <a:cs typeface="+mn-cs"/>
              </a:rPr>
              <a:t>viewability</a:t>
            </a:r>
            <a:r>
              <a:rPr kumimoji="0" lang="pl-PL" sz="1000" b="0" i="0" u="none" strike="noStrike" kern="1200" cap="none" spc="0" normalizeH="0" baseline="0" noProof="0" dirty="0">
                <a:ln>
                  <a:noFill/>
                </a:ln>
                <a:solidFill>
                  <a:prstClr val="white"/>
                </a:solidFill>
                <a:effectLst/>
                <a:uLnTx/>
                <a:uFillTx/>
                <a:ea typeface="+mn-ea"/>
                <a:cs typeface="+mn-cs"/>
              </a:rPr>
              <a:t>)</a:t>
            </a:r>
          </a:p>
        </p:txBody>
      </p:sp>
      <p:sp>
        <p:nvSpPr>
          <p:cNvPr id="49" name="Google Shape;124;p4">
            <a:extLst>
              <a:ext uri="{FF2B5EF4-FFF2-40B4-BE49-F238E27FC236}">
                <a16:creationId xmlns:a16="http://schemas.microsoft.com/office/drawing/2014/main" id="{36D1D626-3075-8133-E9AF-6E71EE79D556}"/>
              </a:ext>
            </a:extLst>
          </p:cNvPr>
          <p:cNvSpPr txBox="1"/>
          <p:nvPr/>
        </p:nvSpPr>
        <p:spPr>
          <a:xfrm>
            <a:off x="8076234" y="3791661"/>
            <a:ext cx="1646788"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Częstotliwość kontaktu</a:t>
            </a:r>
          </a:p>
        </p:txBody>
      </p:sp>
      <p:sp>
        <p:nvSpPr>
          <p:cNvPr id="50" name="Google Shape;124;p4">
            <a:extLst>
              <a:ext uri="{FF2B5EF4-FFF2-40B4-BE49-F238E27FC236}">
                <a16:creationId xmlns:a16="http://schemas.microsoft.com/office/drawing/2014/main" id="{DFA91C73-6644-ABD6-A06D-3EE08D1855A8}"/>
              </a:ext>
            </a:extLst>
          </p:cNvPr>
          <p:cNvSpPr txBox="1"/>
          <p:nvPr/>
        </p:nvSpPr>
        <p:spPr>
          <a:xfrm>
            <a:off x="10225669" y="3791661"/>
            <a:ext cx="1211540"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ROI</a:t>
            </a:r>
          </a:p>
        </p:txBody>
      </p:sp>
      <p:sp>
        <p:nvSpPr>
          <p:cNvPr id="51" name="Google Shape;124;p4">
            <a:extLst>
              <a:ext uri="{FF2B5EF4-FFF2-40B4-BE49-F238E27FC236}">
                <a16:creationId xmlns:a16="http://schemas.microsoft.com/office/drawing/2014/main" id="{85934DF3-113E-6200-7920-B0C87B5D0861}"/>
              </a:ext>
            </a:extLst>
          </p:cNvPr>
          <p:cNvSpPr txBox="1"/>
          <p:nvPr/>
        </p:nvSpPr>
        <p:spPr>
          <a:xfrm>
            <a:off x="663823" y="4189054"/>
            <a:ext cx="1552831"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 i absolutna kwota zysku do reinwestycji</a:t>
            </a:r>
          </a:p>
        </p:txBody>
      </p:sp>
      <p:sp>
        <p:nvSpPr>
          <p:cNvPr id="53" name="Symbol zastępczy zawartości 2">
            <a:extLst>
              <a:ext uri="{FF2B5EF4-FFF2-40B4-BE49-F238E27FC236}">
                <a16:creationId xmlns:a16="http://schemas.microsoft.com/office/drawing/2014/main" id="{513F7C34-DCD7-8A29-AD8C-13A27975B63B}"/>
              </a:ext>
            </a:extLst>
          </p:cNvPr>
          <p:cNvSpPr txBox="1">
            <a:spLocks/>
          </p:cNvSpPr>
          <p:nvPr/>
        </p:nvSpPr>
        <p:spPr>
          <a:xfrm>
            <a:off x="424216" y="5194140"/>
            <a:ext cx="9472513" cy="9689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l-PL" sz="1800" b="0" i="0" u="none" strike="noStrike" kern="1200" cap="none" spc="0" normalizeH="0" baseline="0" noProof="0" dirty="0">
                <a:ln>
                  <a:noFill/>
                </a:ln>
                <a:solidFill>
                  <a:prstClr val="black"/>
                </a:solidFill>
                <a:effectLst/>
                <a:uLnTx/>
                <a:uFillTx/>
                <a:ea typeface="+mn-ea"/>
                <a:cs typeface="+mn-cs"/>
              </a:rPr>
              <a:t>+ dane z zakresu </a:t>
            </a:r>
            <a:r>
              <a:rPr kumimoji="0" lang="pl-PL" sz="1800" b="0" i="0" u="none" strike="noStrike" kern="1200" cap="none" spc="0" normalizeH="0" baseline="0" noProof="0" dirty="0" err="1">
                <a:ln>
                  <a:noFill/>
                </a:ln>
                <a:solidFill>
                  <a:prstClr val="black"/>
                </a:solidFill>
                <a:effectLst/>
                <a:uLnTx/>
                <a:uFillTx/>
                <a:ea typeface="+mn-ea"/>
                <a:cs typeface="+mn-cs"/>
              </a:rPr>
              <a:t>potecjału</a:t>
            </a:r>
            <a:r>
              <a:rPr kumimoji="0" lang="pl-PL" sz="1800" b="0" i="0" u="none" strike="noStrike" kern="1200" cap="none" spc="0" normalizeH="0" baseline="0" noProof="0" dirty="0">
                <a:ln>
                  <a:noFill/>
                </a:ln>
                <a:solidFill>
                  <a:prstClr val="black"/>
                </a:solidFill>
                <a:effectLst/>
                <a:uLnTx/>
                <a:uFillTx/>
                <a:ea typeface="+mn-ea"/>
                <a:cs typeface="+mn-cs"/>
              </a:rPr>
              <a:t> kategorii i potrzeb realizowanych przez konsumentów w jej ramach (jak np. </a:t>
            </a:r>
            <a:r>
              <a:rPr kumimoji="0" lang="pl-PL" sz="1800" b="0" i="0" u="none" strike="noStrike" kern="1200" cap="none" spc="0" normalizeH="0" baseline="0" noProof="0" dirty="0" err="1">
                <a:ln>
                  <a:noFill/>
                </a:ln>
                <a:solidFill>
                  <a:prstClr val="black"/>
                </a:solidFill>
                <a:effectLst/>
                <a:uLnTx/>
                <a:uFillTx/>
                <a:ea typeface="+mn-ea"/>
                <a:cs typeface="+mn-cs"/>
              </a:rPr>
              <a:t>Category</a:t>
            </a:r>
            <a:r>
              <a:rPr kumimoji="0" lang="pl-PL" sz="1800" b="0" i="0" u="none" strike="noStrike" kern="1200" cap="none" spc="0" normalizeH="0" baseline="0" noProof="0" dirty="0">
                <a:ln>
                  <a:noFill/>
                </a:ln>
                <a:solidFill>
                  <a:prstClr val="black"/>
                </a:solidFill>
                <a:effectLst/>
                <a:uLnTx/>
                <a:uFillTx/>
                <a:ea typeface="+mn-ea"/>
                <a:cs typeface="+mn-cs"/>
              </a:rPr>
              <a:t> </a:t>
            </a:r>
            <a:r>
              <a:rPr kumimoji="0" lang="pl-PL" sz="1800" b="0" i="0" u="none" strike="noStrike" kern="1200" cap="none" spc="0" normalizeH="0" baseline="0" noProof="0" dirty="0" err="1">
                <a:ln>
                  <a:noFill/>
                </a:ln>
                <a:solidFill>
                  <a:prstClr val="black"/>
                </a:solidFill>
                <a:effectLst/>
                <a:uLnTx/>
                <a:uFillTx/>
                <a:ea typeface="+mn-ea"/>
                <a:cs typeface="+mn-cs"/>
              </a:rPr>
              <a:t>Entry</a:t>
            </a:r>
            <a:r>
              <a:rPr kumimoji="0" lang="pl-PL" sz="1800" b="0" i="0" u="none" strike="noStrike" kern="1200" cap="none" spc="0" normalizeH="0" baseline="0" noProof="0" dirty="0">
                <a:ln>
                  <a:noFill/>
                </a:ln>
                <a:solidFill>
                  <a:prstClr val="black"/>
                </a:solidFill>
                <a:effectLst/>
                <a:uLnTx/>
                <a:uFillTx/>
                <a:ea typeface="+mn-ea"/>
                <a:cs typeface="+mn-cs"/>
              </a:rPr>
              <a:t> </a:t>
            </a:r>
            <a:r>
              <a:rPr kumimoji="0" lang="pl-PL" sz="1800" b="0" i="0" u="none" strike="noStrike" kern="1200" cap="none" spc="0" normalizeH="0" baseline="0" noProof="0" dirty="0" err="1">
                <a:ln>
                  <a:noFill/>
                </a:ln>
                <a:solidFill>
                  <a:prstClr val="black"/>
                </a:solidFill>
                <a:effectLst/>
                <a:uLnTx/>
                <a:uFillTx/>
                <a:ea typeface="+mn-ea"/>
                <a:cs typeface="+mn-cs"/>
              </a:rPr>
              <a:t>Points</a:t>
            </a:r>
            <a:r>
              <a:rPr kumimoji="0" lang="pl-PL" sz="1800" b="0" i="0" u="none" strike="noStrike" kern="1200" cap="none" spc="0" normalizeH="0" baseline="0" noProof="0" dirty="0">
                <a:ln>
                  <a:noFill/>
                </a:ln>
                <a:solidFill>
                  <a:prstClr val="black"/>
                </a:solidFill>
                <a:effectLst/>
                <a:uLnTx/>
                <a:uFillTx/>
                <a:ea typeface="+mn-ea"/>
                <a:cs typeface="+mn-cs"/>
              </a:rPr>
              <a:t>, </a:t>
            </a:r>
            <a:r>
              <a:rPr kumimoji="0" lang="pl-PL" sz="1800" b="0" i="0" u="none" strike="noStrike" kern="1200" cap="none" spc="0" normalizeH="0" baseline="0" noProof="0" dirty="0" err="1">
                <a:ln>
                  <a:noFill/>
                </a:ln>
                <a:solidFill>
                  <a:prstClr val="black"/>
                </a:solidFill>
                <a:effectLst/>
                <a:uLnTx/>
                <a:uFillTx/>
                <a:ea typeface="+mn-ea"/>
                <a:cs typeface="+mn-cs"/>
              </a:rPr>
              <a:t>Demand</a:t>
            </a:r>
            <a:r>
              <a:rPr kumimoji="0" lang="pl-PL" sz="1800" b="0" i="0" u="none" strike="noStrike" kern="1200" cap="none" spc="0" normalizeH="0" baseline="0" noProof="0" dirty="0">
                <a:ln>
                  <a:noFill/>
                </a:ln>
                <a:solidFill>
                  <a:prstClr val="black"/>
                </a:solidFill>
                <a:effectLst/>
                <a:uLnTx/>
                <a:uFillTx/>
                <a:ea typeface="+mn-ea"/>
                <a:cs typeface="+mn-cs"/>
              </a:rPr>
              <a:t> </a:t>
            </a:r>
            <a:r>
              <a:rPr kumimoji="0" lang="pl-PL" sz="1800" b="0" i="0" u="none" strike="noStrike" kern="1200" cap="none" spc="0" normalizeH="0" baseline="0" noProof="0" dirty="0" err="1">
                <a:ln>
                  <a:noFill/>
                </a:ln>
                <a:solidFill>
                  <a:prstClr val="black"/>
                </a:solidFill>
                <a:effectLst/>
                <a:uLnTx/>
                <a:uFillTx/>
                <a:ea typeface="+mn-ea"/>
                <a:cs typeface="+mn-cs"/>
              </a:rPr>
              <a:t>Spaces</a:t>
            </a:r>
            <a:r>
              <a:rPr kumimoji="0" lang="pl-PL" sz="1800" b="0" i="0" u="none" strike="noStrike" kern="1200" cap="none" spc="0" normalizeH="0" baseline="0" noProof="0" dirty="0">
                <a:ln>
                  <a:noFill/>
                </a:ln>
                <a:solidFill>
                  <a:prstClr val="black"/>
                </a:solidFill>
                <a:effectLst/>
                <a:uLnTx/>
                <a:uFillTx/>
                <a:ea typeface="+mn-ea"/>
                <a:cs typeface="+mn-cs"/>
              </a:rPr>
              <a:t> czy inne)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l-PL" sz="1800" b="0" i="0" u="none" strike="noStrike" kern="1200" cap="none" spc="0" normalizeH="0" baseline="0" noProof="0" dirty="0">
                <a:ln>
                  <a:noFill/>
                </a:ln>
                <a:solidFill>
                  <a:prstClr val="black"/>
                </a:solidFill>
                <a:effectLst/>
                <a:uLnTx/>
                <a:uFillTx/>
                <a:ea typeface="+mn-ea"/>
                <a:cs typeface="+mn-cs"/>
              </a:rPr>
              <a:t>+ modelowanie Marketing Mix </a:t>
            </a:r>
            <a:r>
              <a:rPr kumimoji="0" lang="pl-PL" sz="1800" b="0" i="0" u="none" strike="noStrike" kern="1200" cap="none" spc="0" normalizeH="0" baseline="0" noProof="0" dirty="0" err="1">
                <a:ln>
                  <a:noFill/>
                </a:ln>
                <a:solidFill>
                  <a:prstClr val="black"/>
                </a:solidFill>
                <a:effectLst/>
                <a:uLnTx/>
                <a:uFillTx/>
                <a:ea typeface="+mn-ea"/>
                <a:cs typeface="+mn-cs"/>
              </a:rPr>
              <a:t>Modelling</a:t>
            </a:r>
            <a:r>
              <a:rPr kumimoji="0" lang="pl-PL" sz="1800" b="0" i="0" u="none" strike="noStrike" kern="1200" cap="none" spc="0" normalizeH="0" baseline="0" noProof="0" dirty="0">
                <a:ln>
                  <a:noFill/>
                </a:ln>
                <a:solidFill>
                  <a:prstClr val="black"/>
                </a:solidFill>
                <a:effectLst/>
                <a:uLnTx/>
                <a:uFillTx/>
                <a:ea typeface="+mn-ea"/>
                <a:cs typeface="+mn-cs"/>
              </a:rPr>
              <a:t> w celu rozdzielenia efektów</a:t>
            </a:r>
          </a:p>
        </p:txBody>
      </p:sp>
      <p:sp>
        <p:nvSpPr>
          <p:cNvPr id="6" name="Google Shape;124;p4">
            <a:extLst>
              <a:ext uri="{FF2B5EF4-FFF2-40B4-BE49-F238E27FC236}">
                <a16:creationId xmlns:a16="http://schemas.microsoft.com/office/drawing/2014/main" id="{43A98854-3A69-1FA8-2992-40675F541B5D}"/>
              </a:ext>
            </a:extLst>
          </p:cNvPr>
          <p:cNvSpPr txBox="1"/>
          <p:nvPr/>
        </p:nvSpPr>
        <p:spPr>
          <a:xfrm>
            <a:off x="8353743" y="2806783"/>
            <a:ext cx="1211540"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Sprzedaż inkrementalna</a:t>
            </a:r>
          </a:p>
        </p:txBody>
      </p:sp>
      <p:sp>
        <p:nvSpPr>
          <p:cNvPr id="9" name="Google Shape;124;p4">
            <a:extLst>
              <a:ext uri="{FF2B5EF4-FFF2-40B4-BE49-F238E27FC236}">
                <a16:creationId xmlns:a16="http://schemas.microsoft.com/office/drawing/2014/main" id="{224891C4-2673-DF78-1AB5-56C49EA40FD4}"/>
              </a:ext>
            </a:extLst>
          </p:cNvPr>
          <p:cNvSpPr txBox="1"/>
          <p:nvPr/>
        </p:nvSpPr>
        <p:spPr>
          <a:xfrm>
            <a:off x="10216816" y="2877074"/>
            <a:ext cx="1211540"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prstClr val="white"/>
                </a:solidFill>
                <a:effectLst/>
                <a:uLnTx/>
                <a:uFillTx/>
                <a:ea typeface="+mn-ea"/>
                <a:cs typeface="+mn-cs"/>
              </a:rPr>
              <a:t>Share</a:t>
            </a:r>
            <a:r>
              <a:rPr kumimoji="0" lang="pl-PL" sz="1000" b="0" i="0" u="none" strike="noStrike" kern="1200" cap="none" spc="0" normalizeH="0" baseline="0" noProof="0" dirty="0">
                <a:ln>
                  <a:noFill/>
                </a:ln>
                <a:solidFill>
                  <a:prstClr val="white"/>
                </a:solidFill>
                <a:effectLst/>
                <a:uLnTx/>
                <a:uFillTx/>
                <a:ea typeface="+mn-ea"/>
                <a:cs typeface="+mn-cs"/>
              </a:rPr>
              <a:t> of Voice</a:t>
            </a:r>
          </a:p>
        </p:txBody>
      </p:sp>
      <p:sp>
        <p:nvSpPr>
          <p:cNvPr id="10" name="Google Shape;124;p4">
            <a:extLst>
              <a:ext uri="{FF2B5EF4-FFF2-40B4-BE49-F238E27FC236}">
                <a16:creationId xmlns:a16="http://schemas.microsoft.com/office/drawing/2014/main" id="{546ACE27-E63A-F44C-9976-EED8B1B46090}"/>
              </a:ext>
            </a:extLst>
          </p:cNvPr>
          <p:cNvSpPr txBox="1"/>
          <p:nvPr/>
        </p:nvSpPr>
        <p:spPr>
          <a:xfrm>
            <a:off x="820833" y="3351534"/>
            <a:ext cx="1211540"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prstClr val="white"/>
                </a:solidFill>
                <a:effectLst/>
                <a:uLnTx/>
                <a:uFillTx/>
                <a:ea typeface="+mn-ea"/>
                <a:cs typeface="+mn-cs"/>
              </a:rPr>
              <a:t>Share</a:t>
            </a:r>
            <a:r>
              <a:rPr kumimoji="0" lang="pl-PL" sz="1000" b="0" i="0" u="none" strike="noStrike" kern="1200" cap="none" spc="0" normalizeH="0" baseline="0" noProof="0" dirty="0">
                <a:ln>
                  <a:noFill/>
                </a:ln>
                <a:solidFill>
                  <a:prstClr val="white"/>
                </a:solidFill>
                <a:effectLst/>
                <a:uLnTx/>
                <a:uFillTx/>
                <a:ea typeface="+mn-ea"/>
                <a:cs typeface="+mn-cs"/>
              </a:rPr>
              <a:t> of </a:t>
            </a:r>
            <a:r>
              <a:rPr kumimoji="0" lang="pl-PL" sz="1000" b="0" i="0" u="none" strike="noStrike" kern="1200" cap="none" spc="0" normalizeH="0" baseline="0" noProof="0" dirty="0" err="1">
                <a:ln>
                  <a:noFill/>
                </a:ln>
                <a:solidFill>
                  <a:prstClr val="white"/>
                </a:solidFill>
                <a:effectLst/>
                <a:uLnTx/>
                <a:uFillTx/>
                <a:ea typeface="+mn-ea"/>
                <a:cs typeface="+mn-cs"/>
              </a:rPr>
              <a:t>Spend</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13" name="Google Shape;124;p4">
            <a:extLst>
              <a:ext uri="{FF2B5EF4-FFF2-40B4-BE49-F238E27FC236}">
                <a16:creationId xmlns:a16="http://schemas.microsoft.com/office/drawing/2014/main" id="{BFE8590E-871F-7C29-9078-93AA2C653E19}"/>
              </a:ext>
            </a:extLst>
          </p:cNvPr>
          <p:cNvSpPr txBox="1"/>
          <p:nvPr/>
        </p:nvSpPr>
        <p:spPr>
          <a:xfrm>
            <a:off x="8298387" y="3351534"/>
            <a:ext cx="1211540"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AVE</a:t>
            </a:r>
          </a:p>
        </p:txBody>
      </p:sp>
      <p:sp>
        <p:nvSpPr>
          <p:cNvPr id="14" name="Google Shape;124;p4">
            <a:extLst>
              <a:ext uri="{FF2B5EF4-FFF2-40B4-BE49-F238E27FC236}">
                <a16:creationId xmlns:a16="http://schemas.microsoft.com/office/drawing/2014/main" id="{CD301826-6609-945D-8772-C032A3E57988}"/>
              </a:ext>
            </a:extLst>
          </p:cNvPr>
          <p:cNvSpPr txBox="1"/>
          <p:nvPr/>
        </p:nvSpPr>
        <p:spPr>
          <a:xfrm>
            <a:off x="2692628" y="3351534"/>
            <a:ext cx="1211540"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prstClr val="white"/>
                </a:solidFill>
                <a:effectLst/>
                <a:uLnTx/>
                <a:uFillTx/>
                <a:ea typeface="+mn-ea"/>
                <a:cs typeface="+mn-cs"/>
              </a:rPr>
              <a:t>Share</a:t>
            </a:r>
            <a:r>
              <a:rPr kumimoji="0" lang="pl-PL" sz="1000" b="0" i="0" u="none" strike="noStrike" kern="1200" cap="none" spc="0" normalizeH="0" baseline="0" noProof="0" dirty="0">
                <a:ln>
                  <a:noFill/>
                </a:ln>
                <a:solidFill>
                  <a:prstClr val="white"/>
                </a:solidFill>
                <a:effectLst/>
                <a:uLnTx/>
                <a:uFillTx/>
                <a:ea typeface="+mn-ea"/>
                <a:cs typeface="+mn-cs"/>
              </a:rPr>
              <a:t> of </a:t>
            </a:r>
            <a:r>
              <a:rPr kumimoji="0" lang="pl-PL" sz="1000" b="0" i="0" u="none" strike="noStrike" kern="1200" cap="none" spc="0" normalizeH="0" baseline="0" noProof="0" dirty="0" err="1">
                <a:ln>
                  <a:noFill/>
                </a:ln>
                <a:solidFill>
                  <a:prstClr val="white"/>
                </a:solidFill>
                <a:effectLst/>
                <a:uLnTx/>
                <a:uFillTx/>
                <a:ea typeface="+mn-ea"/>
                <a:cs typeface="+mn-cs"/>
              </a:rPr>
              <a:t>Search</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15" name="Google Shape;124;p4">
            <a:extLst>
              <a:ext uri="{FF2B5EF4-FFF2-40B4-BE49-F238E27FC236}">
                <a16:creationId xmlns:a16="http://schemas.microsoft.com/office/drawing/2014/main" id="{986F326C-4FA6-E813-F410-974F0A1357A3}"/>
              </a:ext>
            </a:extLst>
          </p:cNvPr>
          <p:cNvSpPr txBox="1"/>
          <p:nvPr/>
        </p:nvSpPr>
        <p:spPr>
          <a:xfrm>
            <a:off x="4626264" y="3351534"/>
            <a:ext cx="1211540"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prstClr val="white"/>
                </a:solidFill>
                <a:effectLst/>
                <a:uLnTx/>
                <a:uFillTx/>
                <a:ea typeface="+mn-ea"/>
                <a:cs typeface="+mn-cs"/>
              </a:rPr>
              <a:t>Share</a:t>
            </a:r>
            <a:r>
              <a:rPr kumimoji="0" lang="pl-PL" sz="1000" b="0" i="0" u="none" strike="noStrike" kern="1200" cap="none" spc="0" normalizeH="0" baseline="0" noProof="0" dirty="0">
                <a:ln>
                  <a:noFill/>
                </a:ln>
                <a:solidFill>
                  <a:prstClr val="white"/>
                </a:solidFill>
                <a:effectLst/>
                <a:uLnTx/>
                <a:uFillTx/>
                <a:ea typeface="+mn-ea"/>
                <a:cs typeface="+mn-cs"/>
              </a:rPr>
              <a:t> of </a:t>
            </a:r>
            <a:r>
              <a:rPr kumimoji="0" lang="pl-PL" sz="1000" b="0" i="0" u="none" strike="noStrike" kern="1200" cap="none" spc="0" normalizeH="0" baseline="0" noProof="0" dirty="0" err="1">
                <a:ln>
                  <a:noFill/>
                </a:ln>
                <a:solidFill>
                  <a:prstClr val="white"/>
                </a:solidFill>
                <a:effectLst/>
                <a:uLnTx/>
                <a:uFillTx/>
                <a:ea typeface="+mn-ea"/>
                <a:cs typeface="+mn-cs"/>
              </a:rPr>
              <a:t>Spend</a:t>
            </a:r>
            <a:endParaRPr kumimoji="0" lang="pl-PL" sz="1000" b="0" i="0" u="none" strike="noStrike" kern="1200" cap="none" spc="0" normalizeH="0" baseline="0" noProof="0" dirty="0">
              <a:ln>
                <a:noFill/>
              </a:ln>
              <a:solidFill>
                <a:prstClr val="white"/>
              </a:solidFill>
              <a:effectLst/>
              <a:uLnTx/>
              <a:uFillTx/>
              <a:ea typeface="+mn-ea"/>
              <a:cs typeface="+mn-cs"/>
            </a:endParaRPr>
          </a:p>
        </p:txBody>
      </p:sp>
      <p:cxnSp>
        <p:nvCxnSpPr>
          <p:cNvPr id="16" name="Łącznik prosty 15">
            <a:extLst>
              <a:ext uri="{FF2B5EF4-FFF2-40B4-BE49-F238E27FC236}">
                <a16:creationId xmlns:a16="http://schemas.microsoft.com/office/drawing/2014/main" id="{CAE610C6-AAA7-A1E7-8312-D0FE101C5723}"/>
              </a:ext>
            </a:extLst>
          </p:cNvPr>
          <p:cNvCxnSpPr>
            <a:cxnSpLocks/>
          </p:cNvCxnSpPr>
          <p:nvPr/>
        </p:nvCxnSpPr>
        <p:spPr>
          <a:xfrm flipH="1">
            <a:off x="10914" y="3222226"/>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Łącznik prosty 16">
            <a:extLst>
              <a:ext uri="{FF2B5EF4-FFF2-40B4-BE49-F238E27FC236}">
                <a16:creationId xmlns:a16="http://schemas.microsoft.com/office/drawing/2014/main" id="{E9D197BC-FF0D-B22C-3785-DE78C9858A8E}"/>
              </a:ext>
            </a:extLst>
          </p:cNvPr>
          <p:cNvCxnSpPr>
            <a:cxnSpLocks/>
          </p:cNvCxnSpPr>
          <p:nvPr/>
        </p:nvCxnSpPr>
        <p:spPr>
          <a:xfrm flipH="1">
            <a:off x="-10160" y="3649906"/>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Google Shape;124;p4">
            <a:extLst>
              <a:ext uri="{FF2B5EF4-FFF2-40B4-BE49-F238E27FC236}">
                <a16:creationId xmlns:a16="http://schemas.microsoft.com/office/drawing/2014/main" id="{0841E330-AC90-6972-E3C1-86A81DF2FF00}"/>
              </a:ext>
            </a:extLst>
          </p:cNvPr>
          <p:cNvSpPr txBox="1"/>
          <p:nvPr/>
        </p:nvSpPr>
        <p:spPr>
          <a:xfrm>
            <a:off x="6462861" y="3351534"/>
            <a:ext cx="1211540"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prstClr val="white"/>
                </a:solidFill>
                <a:effectLst/>
                <a:uLnTx/>
                <a:uFillTx/>
                <a:ea typeface="+mn-ea"/>
                <a:cs typeface="+mn-cs"/>
              </a:rPr>
              <a:t>Aggressivity</a:t>
            </a:r>
            <a:r>
              <a:rPr kumimoji="0" lang="pl-PL" sz="1000" b="0" i="0" u="none" strike="noStrike" kern="1200" cap="none" spc="0" normalizeH="0" baseline="0" noProof="0" dirty="0">
                <a:ln>
                  <a:noFill/>
                </a:ln>
                <a:solidFill>
                  <a:prstClr val="white"/>
                </a:solidFill>
                <a:effectLst/>
                <a:uLnTx/>
                <a:uFillTx/>
                <a:ea typeface="+mn-ea"/>
                <a:cs typeface="+mn-cs"/>
              </a:rPr>
              <a:t> index</a:t>
            </a:r>
          </a:p>
        </p:txBody>
      </p:sp>
      <p:sp>
        <p:nvSpPr>
          <p:cNvPr id="19" name="Google Shape;124;p4">
            <a:extLst>
              <a:ext uri="{FF2B5EF4-FFF2-40B4-BE49-F238E27FC236}">
                <a16:creationId xmlns:a16="http://schemas.microsoft.com/office/drawing/2014/main" id="{8087ADE5-B66D-D761-9EBC-F7412997E16C}"/>
              </a:ext>
            </a:extLst>
          </p:cNvPr>
          <p:cNvSpPr txBox="1"/>
          <p:nvPr/>
        </p:nvSpPr>
        <p:spPr>
          <a:xfrm>
            <a:off x="10205810" y="3351534"/>
            <a:ext cx="1211540"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Wizyty na stronie</a:t>
            </a:r>
          </a:p>
        </p:txBody>
      </p:sp>
      <p:sp>
        <p:nvSpPr>
          <p:cNvPr id="20" name="Google Shape;124;p4">
            <a:extLst>
              <a:ext uri="{FF2B5EF4-FFF2-40B4-BE49-F238E27FC236}">
                <a16:creationId xmlns:a16="http://schemas.microsoft.com/office/drawing/2014/main" id="{7182DB25-9727-D426-0E53-35B467444AE2}"/>
              </a:ext>
            </a:extLst>
          </p:cNvPr>
          <p:cNvSpPr txBox="1"/>
          <p:nvPr/>
        </p:nvSpPr>
        <p:spPr>
          <a:xfrm>
            <a:off x="2709022" y="4263752"/>
            <a:ext cx="1211540"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Uwaga (</a:t>
            </a:r>
            <a:r>
              <a:rPr kumimoji="0" lang="pl-PL" sz="1000" b="0" i="0" u="none" strike="noStrike" kern="1200" cap="none" spc="0" normalizeH="0" baseline="0" noProof="0" dirty="0" err="1">
                <a:ln>
                  <a:noFill/>
                </a:ln>
                <a:solidFill>
                  <a:prstClr val="white"/>
                </a:solidFill>
                <a:effectLst/>
                <a:uLnTx/>
                <a:uFillTx/>
                <a:ea typeface="+mn-ea"/>
                <a:cs typeface="+mn-cs"/>
              </a:rPr>
              <a:t>attention</a:t>
            </a:r>
            <a:r>
              <a:rPr kumimoji="0" lang="pl-PL" sz="1000" b="0" i="0" u="none" strike="noStrike" kern="1200" cap="none" spc="0" normalizeH="0" baseline="0" noProof="0" dirty="0">
                <a:ln>
                  <a:noFill/>
                </a:ln>
                <a:solidFill>
                  <a:prstClr val="white"/>
                </a:solidFill>
                <a:effectLst/>
                <a:uLnTx/>
                <a:uFillTx/>
                <a:ea typeface="+mn-ea"/>
                <a:cs typeface="+mn-cs"/>
              </a:rPr>
              <a:t>)</a:t>
            </a:r>
          </a:p>
        </p:txBody>
      </p:sp>
      <p:sp>
        <p:nvSpPr>
          <p:cNvPr id="21" name="Google Shape;124;p4">
            <a:extLst>
              <a:ext uri="{FF2B5EF4-FFF2-40B4-BE49-F238E27FC236}">
                <a16:creationId xmlns:a16="http://schemas.microsoft.com/office/drawing/2014/main" id="{D21DAB33-66B9-D113-4AF8-52BE8AB924FA}"/>
              </a:ext>
            </a:extLst>
          </p:cNvPr>
          <p:cNvSpPr txBox="1"/>
          <p:nvPr/>
        </p:nvSpPr>
        <p:spPr>
          <a:xfrm>
            <a:off x="4506091" y="4267766"/>
            <a:ext cx="1401285"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Unikalni Użytkownicy</a:t>
            </a:r>
          </a:p>
        </p:txBody>
      </p:sp>
      <p:sp>
        <p:nvSpPr>
          <p:cNvPr id="22" name="Google Shape;124;p4">
            <a:extLst>
              <a:ext uri="{FF2B5EF4-FFF2-40B4-BE49-F238E27FC236}">
                <a16:creationId xmlns:a16="http://schemas.microsoft.com/office/drawing/2014/main" id="{257DEAC7-5B6E-5F7C-7686-E27C923A4A09}"/>
              </a:ext>
            </a:extLst>
          </p:cNvPr>
          <p:cNvSpPr txBox="1"/>
          <p:nvPr/>
        </p:nvSpPr>
        <p:spPr>
          <a:xfrm>
            <a:off x="6373671" y="4263751"/>
            <a:ext cx="1401285"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Realni użytkownicy</a:t>
            </a:r>
          </a:p>
        </p:txBody>
      </p:sp>
      <p:sp>
        <p:nvSpPr>
          <p:cNvPr id="23" name="Google Shape;124;p4">
            <a:extLst>
              <a:ext uri="{FF2B5EF4-FFF2-40B4-BE49-F238E27FC236}">
                <a16:creationId xmlns:a16="http://schemas.microsoft.com/office/drawing/2014/main" id="{228D7DA4-E4BD-5702-4963-37EF2A98241A}"/>
              </a:ext>
            </a:extLst>
          </p:cNvPr>
          <p:cNvSpPr txBox="1"/>
          <p:nvPr/>
        </p:nvSpPr>
        <p:spPr>
          <a:xfrm>
            <a:off x="8225729" y="4267766"/>
            <a:ext cx="1401285"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In target </a:t>
            </a:r>
            <a:r>
              <a:rPr kumimoji="0" lang="pl-PL" sz="1000" b="0" i="0" u="none" strike="noStrike" kern="1200" cap="none" spc="0" normalizeH="0" baseline="0" noProof="0" dirty="0" err="1">
                <a:ln>
                  <a:noFill/>
                </a:ln>
                <a:solidFill>
                  <a:prstClr val="white"/>
                </a:solidFill>
                <a:effectLst/>
                <a:uLnTx/>
                <a:uFillTx/>
                <a:ea typeface="+mn-ea"/>
                <a:cs typeface="+mn-cs"/>
              </a:rPr>
              <a:t>reach</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25" name="Google Shape;124;p4">
            <a:extLst>
              <a:ext uri="{FF2B5EF4-FFF2-40B4-BE49-F238E27FC236}">
                <a16:creationId xmlns:a16="http://schemas.microsoft.com/office/drawing/2014/main" id="{127556AB-08AF-D61A-9BC9-74F14BD7D87A}"/>
              </a:ext>
            </a:extLst>
          </p:cNvPr>
          <p:cNvSpPr txBox="1"/>
          <p:nvPr/>
        </p:nvSpPr>
        <p:spPr>
          <a:xfrm>
            <a:off x="10152808" y="4267875"/>
            <a:ext cx="1401285"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Wyświetlenia</a:t>
            </a:r>
          </a:p>
        </p:txBody>
      </p:sp>
      <p:cxnSp>
        <p:nvCxnSpPr>
          <p:cNvPr id="26" name="Łącznik prosty 25">
            <a:extLst>
              <a:ext uri="{FF2B5EF4-FFF2-40B4-BE49-F238E27FC236}">
                <a16:creationId xmlns:a16="http://schemas.microsoft.com/office/drawing/2014/main" id="{18AB3798-5253-AC17-1183-97E9468CCCB5}"/>
              </a:ext>
            </a:extLst>
          </p:cNvPr>
          <p:cNvCxnSpPr>
            <a:cxnSpLocks/>
          </p:cNvCxnSpPr>
          <p:nvPr/>
        </p:nvCxnSpPr>
        <p:spPr>
          <a:xfrm flipH="1">
            <a:off x="0" y="4611153"/>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Google Shape;124;p4">
            <a:extLst>
              <a:ext uri="{FF2B5EF4-FFF2-40B4-BE49-F238E27FC236}">
                <a16:creationId xmlns:a16="http://schemas.microsoft.com/office/drawing/2014/main" id="{5FA76FE1-CDDE-1881-A699-20DFD6B4FCBD}"/>
              </a:ext>
            </a:extLst>
          </p:cNvPr>
          <p:cNvSpPr txBox="1"/>
          <p:nvPr/>
        </p:nvSpPr>
        <p:spPr>
          <a:xfrm>
            <a:off x="652744" y="4757607"/>
            <a:ext cx="1577364"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Czas ładowania strony</a:t>
            </a:r>
          </a:p>
        </p:txBody>
      </p:sp>
      <p:sp>
        <p:nvSpPr>
          <p:cNvPr id="34" name="Google Shape;124;p4">
            <a:extLst>
              <a:ext uri="{FF2B5EF4-FFF2-40B4-BE49-F238E27FC236}">
                <a16:creationId xmlns:a16="http://schemas.microsoft.com/office/drawing/2014/main" id="{54F1BCB3-1FC8-1B59-96C5-B24B0D5A099A}"/>
              </a:ext>
            </a:extLst>
          </p:cNvPr>
          <p:cNvSpPr txBox="1"/>
          <p:nvPr/>
        </p:nvSpPr>
        <p:spPr>
          <a:xfrm>
            <a:off x="2620899" y="4670869"/>
            <a:ext cx="1243061" cy="38499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Kosztowe (wszystkie </a:t>
            </a:r>
            <a:r>
              <a:rPr kumimoji="0" lang="pl-PL" sz="1000" b="0" i="0" u="none" strike="noStrike" kern="1200" cap="none" spc="0" normalizeH="0" baseline="0" noProof="0" dirty="0" err="1">
                <a:ln>
                  <a:noFill/>
                </a:ln>
                <a:solidFill>
                  <a:prstClr val="white"/>
                </a:solidFill>
                <a:effectLst/>
                <a:uLnTx/>
                <a:uFillTx/>
                <a:ea typeface="+mn-ea"/>
                <a:cs typeface="+mn-cs"/>
              </a:rPr>
              <a:t>Cost</a:t>
            </a:r>
            <a:r>
              <a:rPr kumimoji="0" lang="pl-PL" sz="1000" b="0" i="0" u="none" strike="noStrike" kern="1200" cap="none" spc="0" normalizeH="0" baseline="0" noProof="0" dirty="0">
                <a:ln>
                  <a:noFill/>
                </a:ln>
                <a:solidFill>
                  <a:prstClr val="white"/>
                </a:solidFill>
                <a:effectLst/>
                <a:uLnTx/>
                <a:uFillTx/>
                <a:ea typeface="+mn-ea"/>
                <a:cs typeface="+mn-cs"/>
              </a:rPr>
              <a:t> Per..) </a:t>
            </a:r>
          </a:p>
        </p:txBody>
      </p:sp>
      <p:sp>
        <p:nvSpPr>
          <p:cNvPr id="35" name="pole tekstowe 34">
            <a:extLst>
              <a:ext uri="{FF2B5EF4-FFF2-40B4-BE49-F238E27FC236}">
                <a16:creationId xmlns:a16="http://schemas.microsoft.com/office/drawing/2014/main" id="{5B52C0BB-2622-1CAB-52C6-701B5E648306}"/>
              </a:ext>
            </a:extLst>
          </p:cNvPr>
          <p:cNvSpPr txBox="1"/>
          <p:nvPr/>
        </p:nvSpPr>
        <p:spPr>
          <a:xfrm>
            <a:off x="445929" y="6206318"/>
            <a:ext cx="11291215" cy="369332"/>
          </a:xfrm>
          <a:prstGeom prst="rect">
            <a:avLst/>
          </a:prstGeom>
          <a:noFill/>
        </p:spPr>
        <p:txBody>
          <a:bodyPr wrap="square" rtlCol="0">
            <a:spAutoFit/>
          </a:bodyPr>
          <a:lstStyle/>
          <a:p>
            <a:pPr lvl="0"/>
            <a:r>
              <a:rPr lang="pl-PL" sz="900" baseline="30000" dirty="0"/>
              <a:t>1 </a:t>
            </a:r>
            <a:r>
              <a:rPr kumimoji="0" lang="pl-PL" sz="900" b="0" i="1" u="none" strike="noStrike" kern="1200" cap="none" spc="0" normalizeH="0" baseline="0" noProof="0" dirty="0">
                <a:ln>
                  <a:noFill/>
                </a:ln>
                <a:solidFill>
                  <a:prstClr val="black"/>
                </a:solidFill>
                <a:effectLst/>
                <a:uLnTx/>
                <a:uFillTx/>
              </a:rPr>
              <a:t>to trudne by zapewnić perspektywę dla </a:t>
            </a:r>
            <a:r>
              <a:rPr kumimoji="0" lang="pl-PL" sz="900" b="0" i="1" u="none" strike="noStrike" kern="1200" cap="none" spc="0" normalizeH="0" baseline="0" noProof="0" dirty="0" err="1">
                <a:ln>
                  <a:noFill/>
                </a:ln>
                <a:solidFill>
                  <a:prstClr val="black"/>
                </a:solidFill>
                <a:effectLst/>
                <a:uLnTx/>
                <a:uFillTx/>
              </a:rPr>
              <a:t>wszytkich</a:t>
            </a:r>
            <a:r>
              <a:rPr kumimoji="0" lang="pl-PL" sz="900" b="0" i="1" u="none" strike="noStrike" kern="1200" cap="none" spc="0" normalizeH="0" baseline="0" noProof="0" dirty="0">
                <a:ln>
                  <a:noFill/>
                </a:ln>
                <a:solidFill>
                  <a:prstClr val="black"/>
                </a:solidFill>
                <a:effectLst/>
                <a:uLnTx/>
                <a:uFillTx/>
              </a:rPr>
              <a:t> branż na raz, dlatego przestawiony poniżej model określamy jako praktycznie pełną analizę, zawsze mogą wystąpić specyficzne dla branży wskaźniki wpływające na  skuteczność działań, choćby z uwagi na różne wykorzystanie mediów czy sposoby sprzedaży</a:t>
            </a:r>
          </a:p>
        </p:txBody>
      </p:sp>
      <p:cxnSp>
        <p:nvCxnSpPr>
          <p:cNvPr id="54" name="Łącznik prosty 53">
            <a:extLst>
              <a:ext uri="{FF2B5EF4-FFF2-40B4-BE49-F238E27FC236}">
                <a16:creationId xmlns:a16="http://schemas.microsoft.com/office/drawing/2014/main" id="{B52A5E7A-8FB0-853C-2480-4BF2BEF1B54C}"/>
              </a:ext>
            </a:extLst>
          </p:cNvPr>
          <p:cNvCxnSpPr>
            <a:cxnSpLocks/>
          </p:cNvCxnSpPr>
          <p:nvPr/>
        </p:nvCxnSpPr>
        <p:spPr>
          <a:xfrm>
            <a:off x="6108547" y="2186630"/>
            <a:ext cx="0" cy="315753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Prostokąt 23">
            <a:extLst>
              <a:ext uri="{FF2B5EF4-FFF2-40B4-BE49-F238E27FC236}">
                <a16:creationId xmlns:a16="http://schemas.microsoft.com/office/drawing/2014/main" id="{95E93CE7-9F6E-ACF2-8885-C3A757592F08}"/>
              </a:ext>
            </a:extLst>
          </p:cNvPr>
          <p:cNvSpPr/>
          <p:nvPr/>
        </p:nvSpPr>
        <p:spPr>
          <a:xfrm>
            <a:off x="4241647" y="4611153"/>
            <a:ext cx="7940187" cy="5775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425143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38;p6">
            <a:extLst>
              <a:ext uri="{FF2B5EF4-FFF2-40B4-BE49-F238E27FC236}">
                <a16:creationId xmlns:a16="http://schemas.microsoft.com/office/drawing/2014/main" id="{7C2EEB40-CF33-A9B0-E3B2-F1C4C9B8F172}"/>
              </a:ext>
            </a:extLst>
          </p:cNvPr>
          <p:cNvSpPr txBox="1">
            <a:spLocks/>
          </p:cNvSpPr>
          <p:nvPr/>
        </p:nvSpPr>
        <p:spPr>
          <a:xfrm>
            <a:off x="499150" y="223076"/>
            <a:ext cx="110019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Wykorzystanie wskaźników w codziennej</a:t>
            </a:r>
          </a:p>
        </p:txBody>
      </p:sp>
      <p:sp>
        <p:nvSpPr>
          <p:cNvPr id="5" name="Google Shape;138;p6">
            <a:extLst>
              <a:ext uri="{FF2B5EF4-FFF2-40B4-BE49-F238E27FC236}">
                <a16:creationId xmlns:a16="http://schemas.microsoft.com/office/drawing/2014/main" id="{A1AF9363-621A-00E4-6DBD-F761045A19E2}"/>
              </a:ext>
            </a:extLst>
          </p:cNvPr>
          <p:cNvSpPr txBox="1">
            <a:spLocks/>
          </p:cNvSpPr>
          <p:nvPr/>
        </p:nvSpPr>
        <p:spPr>
          <a:xfrm>
            <a:off x="499150" y="878531"/>
            <a:ext cx="97827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pracy – przykładowe analizy</a:t>
            </a:r>
          </a:p>
        </p:txBody>
      </p:sp>
      <p:sp>
        <p:nvSpPr>
          <p:cNvPr id="6" name="Prostokąt 5">
            <a:extLst>
              <a:ext uri="{FF2B5EF4-FFF2-40B4-BE49-F238E27FC236}">
                <a16:creationId xmlns:a16="http://schemas.microsoft.com/office/drawing/2014/main" id="{D34B63A9-D6FC-C2A1-9808-BCD30588871C}"/>
              </a:ext>
            </a:extLst>
          </p:cNvPr>
          <p:cNvSpPr/>
          <p:nvPr/>
        </p:nvSpPr>
        <p:spPr>
          <a:xfrm>
            <a:off x="1127760" y="2195849"/>
            <a:ext cx="2190750" cy="1898631"/>
          </a:xfrm>
          <a:prstGeom prst="rect">
            <a:avLst/>
          </a:prstGeom>
          <a:solidFill>
            <a:schemeClr val="bg1"/>
          </a:solidFill>
          <a:ln>
            <a:solidFill>
              <a:srgbClr val="FF003C"/>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a:ln>
                  <a:noFill/>
                </a:ln>
                <a:solidFill>
                  <a:schemeClr val="tx1"/>
                </a:solidFill>
                <a:effectLst/>
                <a:uLnTx/>
                <a:uFillTx/>
                <a:ea typeface="+mn-ea"/>
                <a:cs typeface="+mn-cs"/>
              </a:rPr>
              <a:t>Analiza efektywności promocji</a:t>
            </a:r>
          </a:p>
        </p:txBody>
      </p:sp>
      <p:sp>
        <p:nvSpPr>
          <p:cNvPr id="7" name="Prostokąt 6">
            <a:extLst>
              <a:ext uri="{FF2B5EF4-FFF2-40B4-BE49-F238E27FC236}">
                <a16:creationId xmlns:a16="http://schemas.microsoft.com/office/drawing/2014/main" id="{7300088A-9DA9-3955-909E-7A25FE71C9F0}"/>
              </a:ext>
            </a:extLst>
          </p:cNvPr>
          <p:cNvSpPr/>
          <p:nvPr/>
        </p:nvSpPr>
        <p:spPr>
          <a:xfrm>
            <a:off x="1139827" y="4323687"/>
            <a:ext cx="2190750" cy="1923229"/>
          </a:xfrm>
          <a:prstGeom prst="rect">
            <a:avLst/>
          </a:prstGeom>
          <a:solidFill>
            <a:schemeClr val="bg1"/>
          </a:solidFill>
          <a:ln>
            <a:solidFill>
              <a:srgbClr val="FF003C"/>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a:ln>
                  <a:noFill/>
                </a:ln>
                <a:solidFill>
                  <a:schemeClr val="tx1"/>
                </a:solidFill>
                <a:effectLst/>
                <a:uLnTx/>
                <a:uFillTx/>
                <a:ea typeface="+mn-ea"/>
                <a:cs typeface="+mn-cs"/>
              </a:rPr>
              <a:t>Analiza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err="1">
                <a:ln>
                  <a:noFill/>
                </a:ln>
                <a:solidFill>
                  <a:schemeClr val="tx1"/>
                </a:solidFill>
                <a:effectLst/>
                <a:uLnTx/>
                <a:uFillTx/>
                <a:ea typeface="+mn-ea"/>
                <a:cs typeface="+mn-cs"/>
              </a:rPr>
              <a:t>mediaplanu</a:t>
            </a:r>
            <a:endParaRPr kumimoji="0" lang="pl-PL" sz="1800" b="0" i="0" u="none" strike="noStrike" kern="1200" cap="none" spc="0" normalizeH="0" baseline="0" noProof="0" dirty="0">
              <a:ln>
                <a:noFill/>
              </a:ln>
              <a:solidFill>
                <a:schemeClr val="tx1"/>
              </a:solidFill>
              <a:effectLst/>
              <a:uLnTx/>
              <a:uFillTx/>
              <a:ea typeface="+mn-ea"/>
              <a:cs typeface="+mn-cs"/>
            </a:endParaRPr>
          </a:p>
        </p:txBody>
      </p:sp>
      <p:sp>
        <p:nvSpPr>
          <p:cNvPr id="8" name="Prostokąt 7">
            <a:extLst>
              <a:ext uri="{FF2B5EF4-FFF2-40B4-BE49-F238E27FC236}">
                <a16:creationId xmlns:a16="http://schemas.microsoft.com/office/drawing/2014/main" id="{14BE70F6-7D35-4586-4BDF-10A5CDD3B186}"/>
              </a:ext>
            </a:extLst>
          </p:cNvPr>
          <p:cNvSpPr/>
          <p:nvPr/>
        </p:nvSpPr>
        <p:spPr>
          <a:xfrm>
            <a:off x="3423920" y="2171251"/>
            <a:ext cx="5770880" cy="1923229"/>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y 8">
            <a:extLst>
              <a:ext uri="{FF2B5EF4-FFF2-40B4-BE49-F238E27FC236}">
                <a16:creationId xmlns:a16="http://schemas.microsoft.com/office/drawing/2014/main" id="{3C9901AE-5B21-77ED-C994-9C1A6A195781}"/>
              </a:ext>
            </a:extLst>
          </p:cNvPr>
          <p:cNvCxnSpPr>
            <a:cxnSpLocks/>
          </p:cNvCxnSpPr>
          <p:nvPr/>
        </p:nvCxnSpPr>
        <p:spPr>
          <a:xfrm flipH="1">
            <a:off x="3423919" y="2644140"/>
            <a:ext cx="830071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Łącznik prosty 10">
            <a:extLst>
              <a:ext uri="{FF2B5EF4-FFF2-40B4-BE49-F238E27FC236}">
                <a16:creationId xmlns:a16="http://schemas.microsoft.com/office/drawing/2014/main" id="{F8B2AE69-10FE-4520-55E4-46048441F6C6}"/>
              </a:ext>
            </a:extLst>
          </p:cNvPr>
          <p:cNvCxnSpPr>
            <a:cxnSpLocks/>
          </p:cNvCxnSpPr>
          <p:nvPr/>
        </p:nvCxnSpPr>
        <p:spPr>
          <a:xfrm flipH="1">
            <a:off x="3423919" y="3124200"/>
            <a:ext cx="830071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FF2B5EF4-FFF2-40B4-BE49-F238E27FC236}">
                <a16:creationId xmlns:a16="http://schemas.microsoft.com/office/drawing/2014/main" id="{88BE00F8-05E6-EBCF-AC3C-674F8EBE4DCB}"/>
              </a:ext>
            </a:extLst>
          </p:cNvPr>
          <p:cNvCxnSpPr>
            <a:cxnSpLocks/>
          </p:cNvCxnSpPr>
          <p:nvPr/>
        </p:nvCxnSpPr>
        <p:spPr>
          <a:xfrm flipH="1">
            <a:off x="3423919" y="3604260"/>
            <a:ext cx="830071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Google Shape;124;p4">
            <a:extLst>
              <a:ext uri="{FF2B5EF4-FFF2-40B4-BE49-F238E27FC236}">
                <a16:creationId xmlns:a16="http://schemas.microsoft.com/office/drawing/2014/main" id="{71B83985-6D58-0BBF-8D26-881E0D0F0A00}"/>
              </a:ext>
            </a:extLst>
          </p:cNvPr>
          <p:cNvSpPr txBox="1"/>
          <p:nvPr/>
        </p:nvSpPr>
        <p:spPr>
          <a:xfrm>
            <a:off x="3500021" y="2321631"/>
            <a:ext cx="1106047" cy="37630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Penetracja</a:t>
            </a:r>
            <a:endParaRPr sz="1000" dirty="0">
              <a:solidFill>
                <a:schemeClr val="bg1"/>
              </a:solidFill>
              <a:latin typeface="+mn-lt"/>
              <a:ea typeface="Tahoma"/>
              <a:cs typeface="Tahoma"/>
              <a:sym typeface="Tahoma"/>
            </a:endParaRPr>
          </a:p>
        </p:txBody>
      </p:sp>
      <p:sp>
        <p:nvSpPr>
          <p:cNvPr id="16" name="Google Shape;124;p4">
            <a:extLst>
              <a:ext uri="{FF2B5EF4-FFF2-40B4-BE49-F238E27FC236}">
                <a16:creationId xmlns:a16="http://schemas.microsoft.com/office/drawing/2014/main" id="{E8FFB84A-61C8-721E-2E9D-E75A05C0F1AB}"/>
              </a:ext>
            </a:extLst>
          </p:cNvPr>
          <p:cNvSpPr txBox="1"/>
          <p:nvPr/>
        </p:nvSpPr>
        <p:spPr>
          <a:xfrm>
            <a:off x="4891941" y="2332624"/>
            <a:ext cx="1106047" cy="37630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Trial</a:t>
            </a:r>
            <a:endParaRPr sz="1000" dirty="0">
              <a:solidFill>
                <a:schemeClr val="bg1"/>
              </a:solidFill>
              <a:latin typeface="+mn-lt"/>
              <a:ea typeface="Tahoma"/>
              <a:cs typeface="Tahoma"/>
              <a:sym typeface="Tahoma"/>
            </a:endParaRPr>
          </a:p>
        </p:txBody>
      </p:sp>
      <p:sp>
        <p:nvSpPr>
          <p:cNvPr id="17" name="Google Shape;124;p4">
            <a:extLst>
              <a:ext uri="{FF2B5EF4-FFF2-40B4-BE49-F238E27FC236}">
                <a16:creationId xmlns:a16="http://schemas.microsoft.com/office/drawing/2014/main" id="{7776162F-2749-F3EE-14B9-FEFC63BA27DF}"/>
              </a:ext>
            </a:extLst>
          </p:cNvPr>
          <p:cNvSpPr txBox="1"/>
          <p:nvPr/>
        </p:nvSpPr>
        <p:spPr>
          <a:xfrm>
            <a:off x="6348693" y="2313323"/>
            <a:ext cx="1106047" cy="37630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Re-</a:t>
            </a:r>
            <a:r>
              <a:rPr lang="pl-PL" sz="1000" dirty="0" err="1">
                <a:solidFill>
                  <a:schemeClr val="bg1"/>
                </a:solidFill>
                <a:latin typeface="+mn-lt"/>
                <a:ea typeface="Tahoma"/>
                <a:cs typeface="Tahoma"/>
                <a:sym typeface="Tahoma"/>
              </a:rPr>
              <a:t>purchase</a:t>
            </a:r>
            <a:endParaRPr sz="1000" dirty="0">
              <a:solidFill>
                <a:schemeClr val="bg1"/>
              </a:solidFill>
              <a:latin typeface="+mn-lt"/>
              <a:ea typeface="Tahoma"/>
              <a:cs typeface="Tahoma"/>
              <a:sym typeface="Tahoma"/>
            </a:endParaRPr>
          </a:p>
        </p:txBody>
      </p:sp>
      <p:sp>
        <p:nvSpPr>
          <p:cNvPr id="18" name="Google Shape;124;p4">
            <a:extLst>
              <a:ext uri="{FF2B5EF4-FFF2-40B4-BE49-F238E27FC236}">
                <a16:creationId xmlns:a16="http://schemas.microsoft.com/office/drawing/2014/main" id="{5523F0C6-BAF4-6B03-2D1F-1A4B66A976D9}"/>
              </a:ext>
            </a:extLst>
          </p:cNvPr>
          <p:cNvSpPr txBox="1"/>
          <p:nvPr/>
        </p:nvSpPr>
        <p:spPr>
          <a:xfrm>
            <a:off x="7764206" y="2276859"/>
            <a:ext cx="130289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Udział </a:t>
            </a:r>
            <a:r>
              <a:rPr kumimoji="0" lang="pl-PL" sz="1000" b="0" i="0" u="none" strike="noStrike" kern="1200" cap="none" spc="0" normalizeH="0" baseline="0" noProof="0" dirty="0" err="1">
                <a:ln>
                  <a:noFill/>
                </a:ln>
                <a:solidFill>
                  <a:prstClr val="white"/>
                </a:solidFill>
                <a:effectLst/>
                <a:uLnTx/>
                <a:uFillTx/>
                <a:ea typeface="+mn-ea"/>
                <a:cs typeface="+mn-cs"/>
              </a:rPr>
              <a:t>light</a:t>
            </a:r>
            <a:r>
              <a:rPr kumimoji="0" lang="pl-PL" sz="1000" b="0" i="0" u="none" strike="noStrike" kern="1200" cap="none" spc="0" normalizeH="0" baseline="0" noProof="0" dirty="0">
                <a:ln>
                  <a:noFill/>
                </a:ln>
                <a:solidFill>
                  <a:prstClr val="white"/>
                </a:solidFill>
                <a:effectLst/>
                <a:uLnTx/>
                <a:uFillTx/>
                <a:ea typeface="+mn-ea"/>
                <a:cs typeface="+mn-cs"/>
              </a:rPr>
              <a:t> / medium / heavy </a:t>
            </a:r>
            <a:r>
              <a:rPr kumimoji="0" lang="pl-PL" sz="1000" b="0" i="0" u="none" strike="noStrike" kern="1200" cap="none" spc="0" normalizeH="0" baseline="0" noProof="0" dirty="0" err="1">
                <a:ln>
                  <a:noFill/>
                </a:ln>
                <a:solidFill>
                  <a:prstClr val="white"/>
                </a:solidFill>
                <a:effectLst/>
                <a:uLnTx/>
                <a:uFillTx/>
                <a:ea typeface="+mn-ea"/>
                <a:cs typeface="+mn-cs"/>
              </a:rPr>
              <a:t>buyers</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19" name="Google Shape;124;p4">
            <a:extLst>
              <a:ext uri="{FF2B5EF4-FFF2-40B4-BE49-F238E27FC236}">
                <a16:creationId xmlns:a16="http://schemas.microsoft.com/office/drawing/2014/main" id="{C253F60F-DFC8-A403-18B9-0E7A4783B230}"/>
              </a:ext>
            </a:extLst>
          </p:cNvPr>
          <p:cNvSpPr txBox="1"/>
          <p:nvPr/>
        </p:nvSpPr>
        <p:spPr>
          <a:xfrm>
            <a:off x="3569411" y="2737740"/>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Udział w rynku wartościowy</a:t>
            </a:r>
          </a:p>
        </p:txBody>
      </p:sp>
      <p:sp>
        <p:nvSpPr>
          <p:cNvPr id="20" name="Google Shape;124;p4">
            <a:extLst>
              <a:ext uri="{FF2B5EF4-FFF2-40B4-BE49-F238E27FC236}">
                <a16:creationId xmlns:a16="http://schemas.microsoft.com/office/drawing/2014/main" id="{60C6AB1D-DA21-FEAE-3C80-FFAC10508AA4}"/>
              </a:ext>
            </a:extLst>
          </p:cNvPr>
          <p:cNvSpPr txBox="1"/>
          <p:nvPr/>
        </p:nvSpPr>
        <p:spPr>
          <a:xfrm>
            <a:off x="4940924" y="2737740"/>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000" dirty="0">
                <a:solidFill>
                  <a:prstClr val="white"/>
                </a:solidFill>
              </a:rPr>
              <a:t>U</a:t>
            </a:r>
            <a:r>
              <a:rPr kumimoji="0" lang="pl-PL" sz="1000" b="0" i="0" u="none" strike="noStrike" kern="1200" cap="none" spc="0" normalizeH="0" baseline="0" noProof="0" dirty="0">
                <a:ln>
                  <a:noFill/>
                </a:ln>
                <a:solidFill>
                  <a:prstClr val="white"/>
                </a:solidFill>
                <a:effectLst/>
                <a:uLnTx/>
                <a:uFillTx/>
                <a:ea typeface="+mn-ea"/>
                <a:cs typeface="+mn-cs"/>
              </a:rPr>
              <a:t>dział w rynku ilościowy</a:t>
            </a:r>
          </a:p>
        </p:txBody>
      </p:sp>
      <p:sp>
        <p:nvSpPr>
          <p:cNvPr id="21" name="Google Shape;124;p4">
            <a:extLst>
              <a:ext uri="{FF2B5EF4-FFF2-40B4-BE49-F238E27FC236}">
                <a16:creationId xmlns:a16="http://schemas.microsoft.com/office/drawing/2014/main" id="{21570A5E-D1AE-022B-94A4-19CF3B387A00}"/>
              </a:ext>
            </a:extLst>
          </p:cNvPr>
          <p:cNvSpPr txBox="1"/>
          <p:nvPr/>
        </p:nvSpPr>
        <p:spPr>
          <a:xfrm>
            <a:off x="3558235" y="3288838"/>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prstClr val="white"/>
                </a:solidFill>
                <a:effectLst/>
                <a:uLnTx/>
                <a:uFillTx/>
                <a:ea typeface="+mn-ea"/>
                <a:cs typeface="+mn-cs"/>
              </a:rPr>
              <a:t>Voluime</a:t>
            </a:r>
            <a:r>
              <a:rPr kumimoji="0" lang="pl-PL" sz="1000" b="0" i="0" u="none" strike="noStrike" kern="1200" cap="none" spc="0" normalizeH="0" baseline="0" noProof="0" dirty="0">
                <a:ln>
                  <a:noFill/>
                </a:ln>
                <a:solidFill>
                  <a:prstClr val="white"/>
                </a:solidFill>
                <a:effectLst/>
                <a:uLnTx/>
                <a:uFillTx/>
                <a:ea typeface="+mn-ea"/>
                <a:cs typeface="+mn-cs"/>
              </a:rPr>
              <a:t> on </a:t>
            </a:r>
            <a:r>
              <a:rPr kumimoji="0" lang="pl-PL" sz="1000" b="0" i="0" u="none" strike="noStrike" kern="1200" cap="none" spc="0" normalizeH="0" baseline="0" noProof="0" dirty="0" err="1">
                <a:ln>
                  <a:noFill/>
                </a:ln>
                <a:solidFill>
                  <a:prstClr val="white"/>
                </a:solidFill>
                <a:effectLst/>
                <a:uLnTx/>
                <a:uFillTx/>
                <a:ea typeface="+mn-ea"/>
                <a:cs typeface="+mn-cs"/>
              </a:rPr>
              <a:t>deal</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22" name="Google Shape;124;p4">
            <a:extLst>
              <a:ext uri="{FF2B5EF4-FFF2-40B4-BE49-F238E27FC236}">
                <a16:creationId xmlns:a16="http://schemas.microsoft.com/office/drawing/2014/main" id="{95DA9F3B-8193-9D66-B25D-AF146B825B12}"/>
              </a:ext>
            </a:extLst>
          </p:cNvPr>
          <p:cNvSpPr txBox="1"/>
          <p:nvPr/>
        </p:nvSpPr>
        <p:spPr>
          <a:xfrm>
            <a:off x="4972057" y="3295419"/>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AVOP</a:t>
            </a:r>
          </a:p>
        </p:txBody>
      </p:sp>
      <p:sp>
        <p:nvSpPr>
          <p:cNvPr id="23" name="Google Shape;124;p4">
            <a:extLst>
              <a:ext uri="{FF2B5EF4-FFF2-40B4-BE49-F238E27FC236}">
                <a16:creationId xmlns:a16="http://schemas.microsoft.com/office/drawing/2014/main" id="{4D27BF88-8223-F7DD-0CA7-65ACDBD8C266}"/>
              </a:ext>
            </a:extLst>
          </p:cNvPr>
          <p:cNvSpPr txBox="1"/>
          <p:nvPr/>
        </p:nvSpPr>
        <p:spPr>
          <a:xfrm>
            <a:off x="6383047" y="3295419"/>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prstClr val="white"/>
                </a:solidFill>
                <a:effectLst/>
                <a:uLnTx/>
                <a:uFillTx/>
                <a:ea typeface="+mn-ea"/>
                <a:cs typeface="+mn-cs"/>
              </a:rPr>
              <a:t>AoV</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24" name="Google Shape;124;p4">
            <a:extLst>
              <a:ext uri="{FF2B5EF4-FFF2-40B4-BE49-F238E27FC236}">
                <a16:creationId xmlns:a16="http://schemas.microsoft.com/office/drawing/2014/main" id="{ED98862D-7ECD-8514-4E00-F17FFBF1F0A5}"/>
              </a:ext>
            </a:extLst>
          </p:cNvPr>
          <p:cNvSpPr txBox="1"/>
          <p:nvPr/>
        </p:nvSpPr>
        <p:spPr>
          <a:xfrm>
            <a:off x="3508277" y="3789757"/>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ROI</a:t>
            </a:r>
          </a:p>
        </p:txBody>
      </p:sp>
      <p:cxnSp>
        <p:nvCxnSpPr>
          <p:cNvPr id="25" name="Łącznik prosty 24">
            <a:extLst>
              <a:ext uri="{FF2B5EF4-FFF2-40B4-BE49-F238E27FC236}">
                <a16:creationId xmlns:a16="http://schemas.microsoft.com/office/drawing/2014/main" id="{FB407753-DE86-760A-116E-3AC15E9B599B}"/>
              </a:ext>
            </a:extLst>
          </p:cNvPr>
          <p:cNvCxnSpPr>
            <a:cxnSpLocks/>
          </p:cNvCxnSpPr>
          <p:nvPr/>
        </p:nvCxnSpPr>
        <p:spPr>
          <a:xfrm>
            <a:off x="4798597" y="2171251"/>
            <a:ext cx="0" cy="1994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Łącznik prosty 26">
            <a:extLst>
              <a:ext uri="{FF2B5EF4-FFF2-40B4-BE49-F238E27FC236}">
                <a16:creationId xmlns:a16="http://schemas.microsoft.com/office/drawing/2014/main" id="{F4CEBEA0-BF7E-052E-5B3D-F240FF63994C}"/>
              </a:ext>
            </a:extLst>
          </p:cNvPr>
          <p:cNvCxnSpPr>
            <a:cxnSpLocks/>
          </p:cNvCxnSpPr>
          <p:nvPr/>
        </p:nvCxnSpPr>
        <p:spPr>
          <a:xfrm>
            <a:off x="6190517" y="2150931"/>
            <a:ext cx="0" cy="1994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Łącznik prosty 27">
            <a:extLst>
              <a:ext uri="{FF2B5EF4-FFF2-40B4-BE49-F238E27FC236}">
                <a16:creationId xmlns:a16="http://schemas.microsoft.com/office/drawing/2014/main" id="{2073C59B-A454-C488-697D-8DF519890B0C}"/>
              </a:ext>
            </a:extLst>
          </p:cNvPr>
          <p:cNvCxnSpPr>
            <a:cxnSpLocks/>
          </p:cNvCxnSpPr>
          <p:nvPr/>
        </p:nvCxnSpPr>
        <p:spPr>
          <a:xfrm>
            <a:off x="7653557" y="2140771"/>
            <a:ext cx="0" cy="1994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Prostokąt 29">
            <a:extLst>
              <a:ext uri="{FF2B5EF4-FFF2-40B4-BE49-F238E27FC236}">
                <a16:creationId xmlns:a16="http://schemas.microsoft.com/office/drawing/2014/main" id="{BFA02FAC-EE42-CAB5-4E7C-A68387513E3C}"/>
              </a:ext>
            </a:extLst>
          </p:cNvPr>
          <p:cNvSpPr/>
          <p:nvPr/>
        </p:nvSpPr>
        <p:spPr>
          <a:xfrm>
            <a:off x="6189297" y="2646995"/>
            <a:ext cx="3005503" cy="4811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Prostokąt 30">
            <a:extLst>
              <a:ext uri="{FF2B5EF4-FFF2-40B4-BE49-F238E27FC236}">
                <a16:creationId xmlns:a16="http://schemas.microsoft.com/office/drawing/2014/main" id="{73AF37F0-381A-676F-0C4E-DDEDFA76104F}"/>
              </a:ext>
            </a:extLst>
          </p:cNvPr>
          <p:cNvSpPr/>
          <p:nvPr/>
        </p:nvSpPr>
        <p:spPr>
          <a:xfrm>
            <a:off x="7662497" y="3079880"/>
            <a:ext cx="3005503" cy="11202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2" name="Prostokąt 31">
            <a:extLst>
              <a:ext uri="{FF2B5EF4-FFF2-40B4-BE49-F238E27FC236}">
                <a16:creationId xmlns:a16="http://schemas.microsoft.com/office/drawing/2014/main" id="{47188B4B-02DA-52AF-A5CD-E9139498D1DC}"/>
              </a:ext>
            </a:extLst>
          </p:cNvPr>
          <p:cNvSpPr/>
          <p:nvPr/>
        </p:nvSpPr>
        <p:spPr>
          <a:xfrm>
            <a:off x="4797377" y="3608200"/>
            <a:ext cx="3005503" cy="6185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3" name="Prostokąt 32">
            <a:extLst>
              <a:ext uri="{FF2B5EF4-FFF2-40B4-BE49-F238E27FC236}">
                <a16:creationId xmlns:a16="http://schemas.microsoft.com/office/drawing/2014/main" id="{B5F8801E-8767-5E94-3E4B-2113DCF78EA8}"/>
              </a:ext>
            </a:extLst>
          </p:cNvPr>
          <p:cNvSpPr/>
          <p:nvPr/>
        </p:nvSpPr>
        <p:spPr>
          <a:xfrm>
            <a:off x="3423922" y="4323687"/>
            <a:ext cx="5770857" cy="1923229"/>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4" name="Google Shape;124;p4">
            <a:extLst>
              <a:ext uri="{FF2B5EF4-FFF2-40B4-BE49-F238E27FC236}">
                <a16:creationId xmlns:a16="http://schemas.microsoft.com/office/drawing/2014/main" id="{1323D7F8-6AAB-4066-C78F-511FD4FA219C}"/>
              </a:ext>
            </a:extLst>
          </p:cNvPr>
          <p:cNvSpPr txBox="1"/>
          <p:nvPr/>
        </p:nvSpPr>
        <p:spPr>
          <a:xfrm>
            <a:off x="3784636" y="4474553"/>
            <a:ext cx="1106047" cy="37630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Wyświetlenia</a:t>
            </a:r>
            <a:endParaRPr sz="1000" dirty="0">
              <a:solidFill>
                <a:schemeClr val="bg1"/>
              </a:solidFill>
              <a:latin typeface="+mn-lt"/>
              <a:ea typeface="Tahoma"/>
              <a:cs typeface="Tahoma"/>
              <a:sym typeface="Tahoma"/>
            </a:endParaRPr>
          </a:p>
        </p:txBody>
      </p:sp>
      <p:sp>
        <p:nvSpPr>
          <p:cNvPr id="35" name="Google Shape;124;p4">
            <a:extLst>
              <a:ext uri="{FF2B5EF4-FFF2-40B4-BE49-F238E27FC236}">
                <a16:creationId xmlns:a16="http://schemas.microsoft.com/office/drawing/2014/main" id="{1E01FD1B-984E-D91E-043E-DB66D093D8EF}"/>
              </a:ext>
            </a:extLst>
          </p:cNvPr>
          <p:cNvSpPr txBox="1"/>
          <p:nvPr/>
        </p:nvSpPr>
        <p:spPr>
          <a:xfrm>
            <a:off x="5413456" y="4464057"/>
            <a:ext cx="1461304"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Częstotliwość kontaktu</a:t>
            </a:r>
          </a:p>
        </p:txBody>
      </p:sp>
      <p:sp>
        <p:nvSpPr>
          <p:cNvPr id="36" name="Google Shape;124;p4">
            <a:extLst>
              <a:ext uri="{FF2B5EF4-FFF2-40B4-BE49-F238E27FC236}">
                <a16:creationId xmlns:a16="http://schemas.microsoft.com/office/drawing/2014/main" id="{22847733-2E0C-3017-0EBC-6E0FA47967C8}"/>
              </a:ext>
            </a:extLst>
          </p:cNvPr>
          <p:cNvSpPr txBox="1"/>
          <p:nvPr/>
        </p:nvSpPr>
        <p:spPr>
          <a:xfrm>
            <a:off x="7217920" y="4380283"/>
            <a:ext cx="1860575"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Widoczny zasięg                                       (z </a:t>
            </a:r>
            <a:r>
              <a:rPr kumimoji="0" lang="pl-PL" sz="1000" b="0" i="0" u="none" strike="noStrike" kern="1200" cap="none" spc="0" normalizeH="0" baseline="0" noProof="0" dirty="0" err="1">
                <a:ln>
                  <a:noFill/>
                </a:ln>
                <a:solidFill>
                  <a:prstClr val="white"/>
                </a:solidFill>
                <a:effectLst/>
                <a:uLnTx/>
                <a:uFillTx/>
                <a:ea typeface="+mn-ea"/>
                <a:cs typeface="+mn-cs"/>
              </a:rPr>
              <a:t>uwzlędnieniem</a:t>
            </a:r>
            <a:r>
              <a:rPr kumimoji="0" lang="pl-PL" sz="1000" b="0" i="0" u="none" strike="noStrike" kern="1200" cap="none" spc="0" normalizeH="0" baseline="0" noProof="0" dirty="0">
                <a:ln>
                  <a:noFill/>
                </a:ln>
                <a:solidFill>
                  <a:prstClr val="white"/>
                </a:solidFill>
                <a:effectLst/>
                <a:uLnTx/>
                <a:uFillTx/>
                <a:ea typeface="+mn-ea"/>
                <a:cs typeface="+mn-cs"/>
              </a:rPr>
              <a:t> </a:t>
            </a:r>
            <a:r>
              <a:rPr kumimoji="0" lang="pl-PL" sz="1000" b="0" i="0" u="none" strike="noStrike" kern="1200" cap="none" spc="0" normalizeH="0" baseline="0" noProof="0" dirty="0" err="1">
                <a:ln>
                  <a:noFill/>
                </a:ln>
                <a:solidFill>
                  <a:prstClr val="white"/>
                </a:solidFill>
                <a:effectLst/>
                <a:uLnTx/>
                <a:uFillTx/>
                <a:ea typeface="+mn-ea"/>
                <a:cs typeface="+mn-cs"/>
              </a:rPr>
              <a:t>viewability</a:t>
            </a:r>
            <a:r>
              <a:rPr kumimoji="0" lang="pl-PL" sz="1000" b="0" i="0" u="none" strike="noStrike" kern="1200" cap="none" spc="0" normalizeH="0" baseline="0" noProof="0" dirty="0">
                <a:ln>
                  <a:noFill/>
                </a:ln>
                <a:solidFill>
                  <a:prstClr val="white"/>
                </a:solidFill>
                <a:effectLst/>
                <a:uLnTx/>
                <a:uFillTx/>
                <a:ea typeface="+mn-ea"/>
                <a:cs typeface="+mn-cs"/>
              </a:rPr>
              <a:t>)</a:t>
            </a:r>
          </a:p>
        </p:txBody>
      </p:sp>
      <p:sp>
        <p:nvSpPr>
          <p:cNvPr id="38" name="Google Shape;124;p4">
            <a:extLst>
              <a:ext uri="{FF2B5EF4-FFF2-40B4-BE49-F238E27FC236}">
                <a16:creationId xmlns:a16="http://schemas.microsoft.com/office/drawing/2014/main" id="{55B97260-854A-3CFA-2911-063DE77A98EF}"/>
              </a:ext>
            </a:extLst>
          </p:cNvPr>
          <p:cNvSpPr txBox="1"/>
          <p:nvPr/>
        </p:nvSpPr>
        <p:spPr>
          <a:xfrm>
            <a:off x="3753287" y="4881954"/>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Zasięg </a:t>
            </a:r>
          </a:p>
        </p:txBody>
      </p:sp>
      <p:sp>
        <p:nvSpPr>
          <p:cNvPr id="39" name="Google Shape;124;p4">
            <a:extLst>
              <a:ext uri="{FF2B5EF4-FFF2-40B4-BE49-F238E27FC236}">
                <a16:creationId xmlns:a16="http://schemas.microsoft.com/office/drawing/2014/main" id="{6FD7CF93-CEA4-11E1-EBFC-E2DB0FB6500A}"/>
              </a:ext>
            </a:extLst>
          </p:cNvPr>
          <p:cNvSpPr txBox="1"/>
          <p:nvPr/>
        </p:nvSpPr>
        <p:spPr>
          <a:xfrm>
            <a:off x="5469225" y="4872768"/>
            <a:ext cx="1391831"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Zasięg w grupie celowej</a:t>
            </a:r>
          </a:p>
        </p:txBody>
      </p:sp>
      <p:sp>
        <p:nvSpPr>
          <p:cNvPr id="40" name="Google Shape;124;p4">
            <a:extLst>
              <a:ext uri="{FF2B5EF4-FFF2-40B4-BE49-F238E27FC236}">
                <a16:creationId xmlns:a16="http://schemas.microsoft.com/office/drawing/2014/main" id="{8FFA9F84-A223-F5DD-AB74-79F25D3FCE3C}"/>
              </a:ext>
            </a:extLst>
          </p:cNvPr>
          <p:cNvSpPr txBox="1"/>
          <p:nvPr/>
        </p:nvSpPr>
        <p:spPr>
          <a:xfrm>
            <a:off x="3577529" y="5250030"/>
            <a:ext cx="1521750"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Widoczność (</a:t>
            </a:r>
            <a:r>
              <a:rPr kumimoji="0" lang="pl-PL" sz="1000" b="0" i="0" u="none" strike="noStrike" kern="1200" cap="none" spc="0" normalizeH="0" baseline="0" noProof="0" dirty="0" err="1">
                <a:ln>
                  <a:noFill/>
                </a:ln>
                <a:solidFill>
                  <a:prstClr val="white"/>
                </a:solidFill>
                <a:effectLst/>
                <a:uLnTx/>
                <a:uFillTx/>
                <a:ea typeface="+mn-ea"/>
                <a:cs typeface="+mn-cs"/>
              </a:rPr>
              <a:t>viewability</a:t>
            </a:r>
            <a:r>
              <a:rPr kumimoji="0" lang="pl-PL" sz="1000" b="0" i="0" u="none" strike="noStrike" kern="1200" cap="none" spc="0" normalizeH="0" baseline="0" noProof="0" dirty="0">
                <a:ln>
                  <a:noFill/>
                </a:ln>
                <a:solidFill>
                  <a:prstClr val="white"/>
                </a:solidFill>
                <a:effectLst/>
                <a:uLnTx/>
                <a:uFillTx/>
                <a:ea typeface="+mn-ea"/>
                <a:cs typeface="+mn-cs"/>
              </a:rPr>
              <a:t>)</a:t>
            </a:r>
          </a:p>
        </p:txBody>
      </p:sp>
      <p:sp>
        <p:nvSpPr>
          <p:cNvPr id="41" name="Google Shape;124;p4">
            <a:extLst>
              <a:ext uri="{FF2B5EF4-FFF2-40B4-BE49-F238E27FC236}">
                <a16:creationId xmlns:a16="http://schemas.microsoft.com/office/drawing/2014/main" id="{66EAC9A9-697C-33CB-708C-EF7E43578E16}"/>
              </a:ext>
            </a:extLst>
          </p:cNvPr>
          <p:cNvSpPr txBox="1"/>
          <p:nvPr/>
        </p:nvSpPr>
        <p:spPr>
          <a:xfrm>
            <a:off x="5520385" y="5243446"/>
            <a:ext cx="1360695"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Unikalni Użytkownicy</a:t>
            </a:r>
          </a:p>
        </p:txBody>
      </p:sp>
      <p:sp>
        <p:nvSpPr>
          <p:cNvPr id="42" name="Google Shape;124;p4">
            <a:extLst>
              <a:ext uri="{FF2B5EF4-FFF2-40B4-BE49-F238E27FC236}">
                <a16:creationId xmlns:a16="http://schemas.microsoft.com/office/drawing/2014/main" id="{BEE30F94-8CC9-FCAF-8B5A-54F401B88650}"/>
              </a:ext>
            </a:extLst>
          </p:cNvPr>
          <p:cNvSpPr txBox="1"/>
          <p:nvPr/>
        </p:nvSpPr>
        <p:spPr>
          <a:xfrm>
            <a:off x="7608100" y="5256521"/>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Realni użytkownicy</a:t>
            </a:r>
          </a:p>
        </p:txBody>
      </p:sp>
      <p:sp>
        <p:nvSpPr>
          <p:cNvPr id="43" name="Google Shape;124;p4">
            <a:extLst>
              <a:ext uri="{FF2B5EF4-FFF2-40B4-BE49-F238E27FC236}">
                <a16:creationId xmlns:a16="http://schemas.microsoft.com/office/drawing/2014/main" id="{47DE6F0B-9352-8E6F-56C7-E7DC05083DAB}"/>
              </a:ext>
            </a:extLst>
          </p:cNvPr>
          <p:cNvSpPr txBox="1"/>
          <p:nvPr/>
        </p:nvSpPr>
        <p:spPr>
          <a:xfrm>
            <a:off x="3764421" y="5622415"/>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Konwersje </a:t>
            </a:r>
            <a:r>
              <a:rPr kumimoji="0" lang="pl-PL" sz="1000" b="0" i="0" u="none" strike="noStrike" kern="1200" cap="none" spc="0" normalizeH="0" baseline="0" noProof="0" dirty="0" err="1">
                <a:ln>
                  <a:noFill/>
                </a:ln>
                <a:solidFill>
                  <a:prstClr val="white"/>
                </a:solidFill>
                <a:effectLst/>
                <a:uLnTx/>
                <a:uFillTx/>
                <a:ea typeface="+mn-ea"/>
                <a:cs typeface="+mn-cs"/>
              </a:rPr>
              <a:t>last</a:t>
            </a:r>
            <a:r>
              <a:rPr kumimoji="0" lang="pl-PL" sz="1000" b="0" i="0" u="none" strike="noStrike" kern="1200" cap="none" spc="0" normalizeH="0" baseline="0" noProof="0" dirty="0">
                <a:ln>
                  <a:noFill/>
                </a:ln>
                <a:solidFill>
                  <a:prstClr val="white"/>
                </a:solidFill>
                <a:effectLst/>
                <a:uLnTx/>
                <a:uFillTx/>
                <a:ea typeface="+mn-ea"/>
                <a:cs typeface="+mn-cs"/>
              </a:rPr>
              <a:t> </a:t>
            </a:r>
            <a:r>
              <a:rPr kumimoji="0" lang="pl-PL" sz="1000" b="0" i="0" u="none" strike="noStrike" kern="1200" cap="none" spc="0" normalizeH="0" baseline="0" noProof="0" dirty="0" err="1">
                <a:ln>
                  <a:noFill/>
                </a:ln>
                <a:solidFill>
                  <a:prstClr val="white"/>
                </a:solidFill>
                <a:effectLst/>
                <a:uLnTx/>
                <a:uFillTx/>
                <a:ea typeface="+mn-ea"/>
                <a:cs typeface="+mn-cs"/>
              </a:rPr>
              <a:t>click</a:t>
            </a:r>
            <a:endParaRPr kumimoji="0" lang="pl-PL" sz="1000" b="0" i="0" u="none" strike="noStrike" kern="1200" cap="none" spc="0" normalizeH="0" baseline="0" noProof="0" dirty="0">
              <a:ln>
                <a:noFill/>
              </a:ln>
              <a:solidFill>
                <a:prstClr val="white"/>
              </a:solidFill>
              <a:effectLst/>
              <a:uLnTx/>
              <a:uFillTx/>
              <a:ea typeface="+mn-ea"/>
              <a:cs typeface="+mn-cs"/>
            </a:endParaRPr>
          </a:p>
        </p:txBody>
      </p:sp>
      <p:cxnSp>
        <p:nvCxnSpPr>
          <p:cNvPr id="44" name="Łącznik prosty 43">
            <a:extLst>
              <a:ext uri="{FF2B5EF4-FFF2-40B4-BE49-F238E27FC236}">
                <a16:creationId xmlns:a16="http://schemas.microsoft.com/office/drawing/2014/main" id="{184ABF70-7B0F-D945-82E9-E083C0FD8353}"/>
              </a:ext>
            </a:extLst>
          </p:cNvPr>
          <p:cNvCxnSpPr>
            <a:cxnSpLocks/>
          </p:cNvCxnSpPr>
          <p:nvPr/>
        </p:nvCxnSpPr>
        <p:spPr>
          <a:xfrm>
            <a:off x="5243950" y="4287897"/>
            <a:ext cx="0" cy="1994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Łącznik prosty 44">
            <a:extLst>
              <a:ext uri="{FF2B5EF4-FFF2-40B4-BE49-F238E27FC236}">
                <a16:creationId xmlns:a16="http://schemas.microsoft.com/office/drawing/2014/main" id="{3E15C695-B406-E834-8299-A41417225149}"/>
              </a:ext>
            </a:extLst>
          </p:cNvPr>
          <p:cNvCxnSpPr>
            <a:cxnSpLocks/>
          </p:cNvCxnSpPr>
          <p:nvPr/>
        </p:nvCxnSpPr>
        <p:spPr>
          <a:xfrm>
            <a:off x="7064280" y="4287897"/>
            <a:ext cx="0" cy="1994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Łącznik prosty 48">
            <a:extLst>
              <a:ext uri="{FF2B5EF4-FFF2-40B4-BE49-F238E27FC236}">
                <a16:creationId xmlns:a16="http://schemas.microsoft.com/office/drawing/2014/main" id="{249EFFA2-6C3A-A509-7084-1EA1E14FA585}"/>
              </a:ext>
            </a:extLst>
          </p:cNvPr>
          <p:cNvCxnSpPr>
            <a:cxnSpLocks/>
          </p:cNvCxnSpPr>
          <p:nvPr/>
        </p:nvCxnSpPr>
        <p:spPr>
          <a:xfrm flipH="1">
            <a:off x="3397256" y="4774620"/>
            <a:ext cx="830071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Łącznik prosty 49">
            <a:extLst>
              <a:ext uri="{FF2B5EF4-FFF2-40B4-BE49-F238E27FC236}">
                <a16:creationId xmlns:a16="http://schemas.microsoft.com/office/drawing/2014/main" id="{8DB7CA12-46A1-AB4E-34FF-95E1CEEC1FED}"/>
              </a:ext>
            </a:extLst>
          </p:cNvPr>
          <p:cNvCxnSpPr>
            <a:cxnSpLocks/>
          </p:cNvCxnSpPr>
          <p:nvPr/>
        </p:nvCxnSpPr>
        <p:spPr>
          <a:xfrm flipH="1">
            <a:off x="3423919" y="5145863"/>
            <a:ext cx="830071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Łącznik prosty 50">
            <a:extLst>
              <a:ext uri="{FF2B5EF4-FFF2-40B4-BE49-F238E27FC236}">
                <a16:creationId xmlns:a16="http://schemas.microsoft.com/office/drawing/2014/main" id="{B0F0B939-4354-CF35-72D4-45DFA847E3AD}"/>
              </a:ext>
            </a:extLst>
          </p:cNvPr>
          <p:cNvCxnSpPr>
            <a:cxnSpLocks/>
          </p:cNvCxnSpPr>
          <p:nvPr/>
        </p:nvCxnSpPr>
        <p:spPr>
          <a:xfrm flipH="1">
            <a:off x="3397255" y="5525073"/>
            <a:ext cx="830071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Google Shape;124;p4">
            <a:extLst>
              <a:ext uri="{FF2B5EF4-FFF2-40B4-BE49-F238E27FC236}">
                <a16:creationId xmlns:a16="http://schemas.microsoft.com/office/drawing/2014/main" id="{289F1452-9624-0EFA-A959-270C5911F768}"/>
              </a:ext>
            </a:extLst>
          </p:cNvPr>
          <p:cNvSpPr txBox="1"/>
          <p:nvPr/>
        </p:nvSpPr>
        <p:spPr>
          <a:xfrm>
            <a:off x="7647405" y="4880226"/>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prstClr val="white"/>
                </a:solidFill>
                <a:effectLst/>
                <a:uLnTx/>
                <a:uFillTx/>
                <a:ea typeface="+mn-ea"/>
                <a:cs typeface="+mn-cs"/>
              </a:rPr>
              <a:t>Aggressivity</a:t>
            </a:r>
            <a:r>
              <a:rPr kumimoji="0" lang="pl-PL" sz="1000" b="0" i="0" u="none" strike="noStrike" kern="1200" cap="none" spc="0" normalizeH="0" baseline="0" noProof="0" dirty="0">
                <a:ln>
                  <a:noFill/>
                </a:ln>
                <a:solidFill>
                  <a:prstClr val="white"/>
                </a:solidFill>
                <a:effectLst/>
                <a:uLnTx/>
                <a:uFillTx/>
                <a:ea typeface="+mn-ea"/>
                <a:cs typeface="+mn-cs"/>
              </a:rPr>
              <a:t> index</a:t>
            </a:r>
          </a:p>
        </p:txBody>
      </p:sp>
      <p:sp>
        <p:nvSpPr>
          <p:cNvPr id="53" name="Google Shape;124;p4">
            <a:extLst>
              <a:ext uri="{FF2B5EF4-FFF2-40B4-BE49-F238E27FC236}">
                <a16:creationId xmlns:a16="http://schemas.microsoft.com/office/drawing/2014/main" id="{86D9C880-7C1B-86BE-BB4E-658B378045DD}"/>
              </a:ext>
            </a:extLst>
          </p:cNvPr>
          <p:cNvSpPr txBox="1"/>
          <p:nvPr/>
        </p:nvSpPr>
        <p:spPr>
          <a:xfrm>
            <a:off x="5471425" y="5643078"/>
            <a:ext cx="1422393"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Konwersje atrybuowane</a:t>
            </a:r>
          </a:p>
        </p:txBody>
      </p:sp>
      <p:sp>
        <p:nvSpPr>
          <p:cNvPr id="54" name="Google Shape;124;p4">
            <a:extLst>
              <a:ext uri="{FF2B5EF4-FFF2-40B4-BE49-F238E27FC236}">
                <a16:creationId xmlns:a16="http://schemas.microsoft.com/office/drawing/2014/main" id="{5C2A8A45-1DC2-E36C-5F1F-04D6B64FC9FC}"/>
              </a:ext>
            </a:extLst>
          </p:cNvPr>
          <p:cNvSpPr txBox="1"/>
          <p:nvPr/>
        </p:nvSpPr>
        <p:spPr>
          <a:xfrm>
            <a:off x="7216671" y="5636717"/>
            <a:ext cx="182571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Kosztowe (wszystkie </a:t>
            </a:r>
            <a:r>
              <a:rPr kumimoji="0" lang="pl-PL" sz="1000" b="0" i="0" u="none" strike="noStrike" kern="1200" cap="none" spc="0" normalizeH="0" baseline="0" noProof="0" dirty="0" err="1">
                <a:ln>
                  <a:noFill/>
                </a:ln>
                <a:solidFill>
                  <a:prstClr val="white"/>
                </a:solidFill>
                <a:effectLst/>
                <a:uLnTx/>
                <a:uFillTx/>
                <a:ea typeface="+mn-ea"/>
                <a:cs typeface="+mn-cs"/>
              </a:rPr>
              <a:t>Cost</a:t>
            </a:r>
            <a:r>
              <a:rPr kumimoji="0" lang="pl-PL" sz="1000" b="0" i="0" u="none" strike="noStrike" kern="1200" cap="none" spc="0" normalizeH="0" baseline="0" noProof="0" dirty="0">
                <a:ln>
                  <a:noFill/>
                </a:ln>
                <a:solidFill>
                  <a:prstClr val="white"/>
                </a:solidFill>
                <a:effectLst/>
                <a:uLnTx/>
                <a:uFillTx/>
                <a:ea typeface="+mn-ea"/>
                <a:cs typeface="+mn-cs"/>
              </a:rPr>
              <a:t> Per..) </a:t>
            </a:r>
          </a:p>
        </p:txBody>
      </p:sp>
      <p:cxnSp>
        <p:nvCxnSpPr>
          <p:cNvPr id="55" name="Łącznik prosty 54">
            <a:extLst>
              <a:ext uri="{FF2B5EF4-FFF2-40B4-BE49-F238E27FC236}">
                <a16:creationId xmlns:a16="http://schemas.microsoft.com/office/drawing/2014/main" id="{46557942-6330-BCBC-DB70-A5CDD276383D}"/>
              </a:ext>
            </a:extLst>
          </p:cNvPr>
          <p:cNvCxnSpPr>
            <a:cxnSpLocks/>
          </p:cNvCxnSpPr>
          <p:nvPr/>
        </p:nvCxnSpPr>
        <p:spPr>
          <a:xfrm flipH="1">
            <a:off x="3397255" y="5910637"/>
            <a:ext cx="830071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6" name="Google Shape;124;p4">
            <a:extLst>
              <a:ext uri="{FF2B5EF4-FFF2-40B4-BE49-F238E27FC236}">
                <a16:creationId xmlns:a16="http://schemas.microsoft.com/office/drawing/2014/main" id="{703843D8-F25C-BFBF-8D1C-3C872E4A744D}"/>
              </a:ext>
            </a:extLst>
          </p:cNvPr>
          <p:cNvSpPr txBox="1"/>
          <p:nvPr/>
        </p:nvSpPr>
        <p:spPr>
          <a:xfrm>
            <a:off x="3765682" y="5990046"/>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prstClr val="white"/>
                </a:solidFill>
                <a:effectLst/>
                <a:uLnTx/>
                <a:uFillTx/>
                <a:ea typeface="+mn-ea"/>
                <a:cs typeface="+mn-cs"/>
              </a:rPr>
              <a:t>Share</a:t>
            </a:r>
            <a:r>
              <a:rPr kumimoji="0" lang="pl-PL" sz="1000" b="0" i="0" u="none" strike="noStrike" kern="1200" cap="none" spc="0" normalizeH="0" baseline="0" noProof="0" dirty="0">
                <a:ln>
                  <a:noFill/>
                </a:ln>
                <a:solidFill>
                  <a:prstClr val="white"/>
                </a:solidFill>
                <a:effectLst/>
                <a:uLnTx/>
                <a:uFillTx/>
                <a:ea typeface="+mn-ea"/>
                <a:cs typeface="+mn-cs"/>
              </a:rPr>
              <a:t> of </a:t>
            </a:r>
            <a:r>
              <a:rPr kumimoji="0" lang="pl-PL" sz="1000" b="0" i="0" u="none" strike="noStrike" kern="1200" cap="none" spc="0" normalizeH="0" baseline="0" noProof="0" dirty="0" err="1">
                <a:ln>
                  <a:noFill/>
                </a:ln>
                <a:solidFill>
                  <a:prstClr val="white"/>
                </a:solidFill>
                <a:effectLst/>
                <a:uLnTx/>
                <a:uFillTx/>
                <a:ea typeface="+mn-ea"/>
                <a:cs typeface="+mn-cs"/>
              </a:rPr>
              <a:t>Search</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57" name="Google Shape;124;p4">
            <a:extLst>
              <a:ext uri="{FF2B5EF4-FFF2-40B4-BE49-F238E27FC236}">
                <a16:creationId xmlns:a16="http://schemas.microsoft.com/office/drawing/2014/main" id="{E14A9F18-7B8A-A80C-DC02-561B7C74E392}"/>
              </a:ext>
            </a:extLst>
          </p:cNvPr>
          <p:cNvSpPr txBox="1"/>
          <p:nvPr/>
        </p:nvSpPr>
        <p:spPr>
          <a:xfrm>
            <a:off x="5663759" y="5998291"/>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CTR</a:t>
            </a:r>
          </a:p>
        </p:txBody>
      </p:sp>
      <p:sp>
        <p:nvSpPr>
          <p:cNvPr id="58" name="Google Shape;124;p4">
            <a:extLst>
              <a:ext uri="{FF2B5EF4-FFF2-40B4-BE49-F238E27FC236}">
                <a16:creationId xmlns:a16="http://schemas.microsoft.com/office/drawing/2014/main" id="{01CEC564-EC35-738F-C779-30FB1331CF4C}"/>
              </a:ext>
            </a:extLst>
          </p:cNvPr>
          <p:cNvSpPr txBox="1"/>
          <p:nvPr/>
        </p:nvSpPr>
        <p:spPr>
          <a:xfrm>
            <a:off x="7623250" y="5993547"/>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Uwaga (</a:t>
            </a:r>
            <a:r>
              <a:rPr kumimoji="0" lang="pl-PL" sz="1000" b="0" i="0" u="none" strike="noStrike" kern="1200" cap="none" spc="0" normalizeH="0" baseline="0" noProof="0" dirty="0" err="1">
                <a:ln>
                  <a:noFill/>
                </a:ln>
                <a:solidFill>
                  <a:prstClr val="white"/>
                </a:solidFill>
                <a:effectLst/>
                <a:uLnTx/>
                <a:uFillTx/>
                <a:ea typeface="+mn-ea"/>
                <a:cs typeface="+mn-cs"/>
              </a:rPr>
              <a:t>attention</a:t>
            </a:r>
            <a:r>
              <a:rPr kumimoji="0" lang="pl-PL" sz="1000" b="0" i="0" u="none" strike="noStrike" kern="1200" cap="none" spc="0" normalizeH="0" baseline="0" noProof="0" dirty="0">
                <a:ln>
                  <a:noFill/>
                </a:ln>
                <a:solidFill>
                  <a:prstClr val="white"/>
                </a:solidFill>
                <a:effectLst/>
                <a:uLnTx/>
                <a:uFillTx/>
                <a:ea typeface="+mn-ea"/>
                <a:cs typeface="+mn-cs"/>
              </a:rPr>
              <a:t>)</a:t>
            </a:r>
          </a:p>
        </p:txBody>
      </p:sp>
      <p:sp>
        <p:nvSpPr>
          <p:cNvPr id="59" name="Prostokąt 58">
            <a:extLst>
              <a:ext uri="{FF2B5EF4-FFF2-40B4-BE49-F238E27FC236}">
                <a16:creationId xmlns:a16="http://schemas.microsoft.com/office/drawing/2014/main" id="{E5E5FD00-18B2-998B-5BD8-C790DB00619B}"/>
              </a:ext>
            </a:extLst>
          </p:cNvPr>
          <p:cNvSpPr/>
          <p:nvPr/>
        </p:nvSpPr>
        <p:spPr>
          <a:xfrm>
            <a:off x="9398003" y="4323687"/>
            <a:ext cx="1513838" cy="120138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60" name="Łącznik prosty 59">
            <a:extLst>
              <a:ext uri="{FF2B5EF4-FFF2-40B4-BE49-F238E27FC236}">
                <a16:creationId xmlns:a16="http://schemas.microsoft.com/office/drawing/2014/main" id="{99B62A06-1517-3101-6A50-8C999C0900D9}"/>
              </a:ext>
            </a:extLst>
          </p:cNvPr>
          <p:cNvCxnSpPr>
            <a:cxnSpLocks/>
          </p:cNvCxnSpPr>
          <p:nvPr/>
        </p:nvCxnSpPr>
        <p:spPr>
          <a:xfrm flipH="1">
            <a:off x="9326880" y="4775184"/>
            <a:ext cx="247362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Łącznik prosty 62">
            <a:extLst>
              <a:ext uri="{FF2B5EF4-FFF2-40B4-BE49-F238E27FC236}">
                <a16:creationId xmlns:a16="http://schemas.microsoft.com/office/drawing/2014/main" id="{F190999C-067A-819E-E3F6-B96AD9A23BFF}"/>
              </a:ext>
            </a:extLst>
          </p:cNvPr>
          <p:cNvCxnSpPr>
            <a:cxnSpLocks/>
          </p:cNvCxnSpPr>
          <p:nvPr/>
        </p:nvCxnSpPr>
        <p:spPr>
          <a:xfrm flipH="1">
            <a:off x="9326880" y="5145863"/>
            <a:ext cx="247362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5" name="Google Shape;124;p4">
            <a:extLst>
              <a:ext uri="{FF2B5EF4-FFF2-40B4-BE49-F238E27FC236}">
                <a16:creationId xmlns:a16="http://schemas.microsoft.com/office/drawing/2014/main" id="{FC3B7904-CD22-9999-9181-8E7EB1FEABAF}"/>
              </a:ext>
            </a:extLst>
          </p:cNvPr>
          <p:cNvSpPr txBox="1"/>
          <p:nvPr/>
        </p:nvSpPr>
        <p:spPr>
          <a:xfrm>
            <a:off x="9584130" y="4479707"/>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VTR</a:t>
            </a:r>
          </a:p>
        </p:txBody>
      </p:sp>
      <p:sp>
        <p:nvSpPr>
          <p:cNvPr id="66" name="Google Shape;124;p4">
            <a:extLst>
              <a:ext uri="{FF2B5EF4-FFF2-40B4-BE49-F238E27FC236}">
                <a16:creationId xmlns:a16="http://schemas.microsoft.com/office/drawing/2014/main" id="{3A244836-2490-7347-0F1B-441C63508446}"/>
              </a:ext>
            </a:extLst>
          </p:cNvPr>
          <p:cNvSpPr txBox="1"/>
          <p:nvPr/>
        </p:nvSpPr>
        <p:spPr>
          <a:xfrm>
            <a:off x="9601898" y="4880226"/>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prstClr val="white"/>
                </a:solidFill>
                <a:effectLst/>
                <a:uLnTx/>
                <a:uFillTx/>
                <a:ea typeface="+mn-ea"/>
                <a:cs typeface="+mn-cs"/>
              </a:rPr>
              <a:t>AvVT</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67" name="Google Shape;124;p4">
            <a:extLst>
              <a:ext uri="{FF2B5EF4-FFF2-40B4-BE49-F238E27FC236}">
                <a16:creationId xmlns:a16="http://schemas.microsoft.com/office/drawing/2014/main" id="{36742BD7-6C71-9469-D256-B25D7E7E5818}"/>
              </a:ext>
            </a:extLst>
          </p:cNvPr>
          <p:cNvSpPr txBox="1"/>
          <p:nvPr/>
        </p:nvSpPr>
        <p:spPr>
          <a:xfrm>
            <a:off x="9594290" y="5211227"/>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GRP</a:t>
            </a:r>
          </a:p>
        </p:txBody>
      </p:sp>
    </p:spTree>
    <p:extLst>
      <p:ext uri="{BB962C8B-B14F-4D97-AF65-F5344CB8AC3E}">
        <p14:creationId xmlns:p14="http://schemas.microsoft.com/office/powerpoint/2010/main" val="3701909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38;p6">
            <a:extLst>
              <a:ext uri="{FF2B5EF4-FFF2-40B4-BE49-F238E27FC236}">
                <a16:creationId xmlns:a16="http://schemas.microsoft.com/office/drawing/2014/main" id="{DA97EE1F-3FEF-B0CA-87EC-3B51E7802AA7}"/>
              </a:ext>
            </a:extLst>
          </p:cNvPr>
          <p:cNvSpPr txBox="1">
            <a:spLocks/>
          </p:cNvSpPr>
          <p:nvPr/>
        </p:nvSpPr>
        <p:spPr>
          <a:xfrm>
            <a:off x="499150" y="223076"/>
            <a:ext cx="110019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Wykorzystanie wskaźników w codziennej</a:t>
            </a:r>
          </a:p>
        </p:txBody>
      </p:sp>
      <p:sp>
        <p:nvSpPr>
          <p:cNvPr id="5" name="Google Shape;138;p6">
            <a:extLst>
              <a:ext uri="{FF2B5EF4-FFF2-40B4-BE49-F238E27FC236}">
                <a16:creationId xmlns:a16="http://schemas.microsoft.com/office/drawing/2014/main" id="{AF714199-30B2-FAC7-9529-C106FF2E70C4}"/>
              </a:ext>
            </a:extLst>
          </p:cNvPr>
          <p:cNvSpPr txBox="1">
            <a:spLocks/>
          </p:cNvSpPr>
          <p:nvPr/>
        </p:nvSpPr>
        <p:spPr>
          <a:xfrm>
            <a:off x="499150" y="878531"/>
            <a:ext cx="97827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pracy – przykładowe analizy</a:t>
            </a:r>
          </a:p>
        </p:txBody>
      </p:sp>
      <p:sp>
        <p:nvSpPr>
          <p:cNvPr id="6" name="Prostokąt 5">
            <a:extLst>
              <a:ext uri="{FF2B5EF4-FFF2-40B4-BE49-F238E27FC236}">
                <a16:creationId xmlns:a16="http://schemas.microsoft.com/office/drawing/2014/main" id="{07B90B99-B742-2331-7A41-5573628D6F80}"/>
              </a:ext>
            </a:extLst>
          </p:cNvPr>
          <p:cNvSpPr/>
          <p:nvPr/>
        </p:nvSpPr>
        <p:spPr>
          <a:xfrm>
            <a:off x="977160" y="2282825"/>
            <a:ext cx="3229528" cy="1540557"/>
          </a:xfrm>
          <a:prstGeom prst="rect">
            <a:avLst/>
          </a:prstGeom>
          <a:solidFill>
            <a:schemeClr val="bg1"/>
          </a:solidFill>
          <a:ln>
            <a:solidFill>
              <a:srgbClr val="FF003C"/>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a:ln>
                  <a:noFill/>
                </a:ln>
                <a:solidFill>
                  <a:schemeClr val="tx1"/>
                </a:solidFill>
                <a:effectLst/>
                <a:uLnTx/>
                <a:uFillTx/>
                <a:ea typeface="+mn-ea"/>
                <a:cs typeface="+mn-cs"/>
              </a:rPr>
              <a:t>Ocena całościowa, roczna działań </a:t>
            </a:r>
          </a:p>
        </p:txBody>
      </p:sp>
      <p:sp>
        <p:nvSpPr>
          <p:cNvPr id="7" name="Prostokąt 6">
            <a:extLst>
              <a:ext uri="{FF2B5EF4-FFF2-40B4-BE49-F238E27FC236}">
                <a16:creationId xmlns:a16="http://schemas.microsoft.com/office/drawing/2014/main" id="{78E4CC1E-A5B5-1B6A-5F41-19CE9BAA6E1F}"/>
              </a:ext>
            </a:extLst>
          </p:cNvPr>
          <p:cNvSpPr/>
          <p:nvPr/>
        </p:nvSpPr>
        <p:spPr>
          <a:xfrm>
            <a:off x="7720223" y="2282823"/>
            <a:ext cx="3225084" cy="1540557"/>
          </a:xfrm>
          <a:prstGeom prst="rect">
            <a:avLst/>
          </a:prstGeom>
          <a:solidFill>
            <a:schemeClr val="bg1"/>
          </a:solidFill>
          <a:ln>
            <a:solidFill>
              <a:srgbClr val="FF003C"/>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a:ln>
                  <a:noFill/>
                </a:ln>
                <a:solidFill>
                  <a:schemeClr val="tx1"/>
                </a:solidFill>
                <a:effectLst/>
                <a:uLnTx/>
                <a:uFillTx/>
                <a:ea typeface="+mn-ea"/>
                <a:cs typeface="+mn-cs"/>
              </a:rPr>
              <a:t>Budowanie planu wypuszczenia nowej marki</a:t>
            </a:r>
          </a:p>
        </p:txBody>
      </p:sp>
      <p:sp>
        <p:nvSpPr>
          <p:cNvPr id="8" name="Prostokąt 7">
            <a:extLst>
              <a:ext uri="{FF2B5EF4-FFF2-40B4-BE49-F238E27FC236}">
                <a16:creationId xmlns:a16="http://schemas.microsoft.com/office/drawing/2014/main" id="{A78159C5-320B-338E-213D-B6D00E9E2371}"/>
              </a:ext>
            </a:extLst>
          </p:cNvPr>
          <p:cNvSpPr/>
          <p:nvPr/>
        </p:nvSpPr>
        <p:spPr>
          <a:xfrm>
            <a:off x="4359089" y="2282824"/>
            <a:ext cx="3229528" cy="1540557"/>
          </a:xfrm>
          <a:prstGeom prst="rect">
            <a:avLst/>
          </a:prstGeom>
          <a:solidFill>
            <a:schemeClr val="bg1"/>
          </a:solidFill>
          <a:ln>
            <a:solidFill>
              <a:srgbClr val="FF003C"/>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a:ln>
                  <a:noFill/>
                </a:ln>
                <a:solidFill>
                  <a:schemeClr val="tx1"/>
                </a:solidFill>
                <a:effectLst/>
                <a:uLnTx/>
                <a:uFillTx/>
                <a:ea typeface="+mn-ea"/>
                <a:cs typeface="+mn-cs"/>
              </a:rPr>
              <a:t>Budowanie planu wsparcia istniejącej marki</a:t>
            </a:r>
          </a:p>
        </p:txBody>
      </p:sp>
      <p:sp>
        <p:nvSpPr>
          <p:cNvPr id="9" name="Prostokąt 8">
            <a:extLst>
              <a:ext uri="{FF2B5EF4-FFF2-40B4-BE49-F238E27FC236}">
                <a16:creationId xmlns:a16="http://schemas.microsoft.com/office/drawing/2014/main" id="{A494AB71-F1FA-80A8-33E1-9C5A27EAA621}"/>
              </a:ext>
            </a:extLst>
          </p:cNvPr>
          <p:cNvSpPr/>
          <p:nvPr/>
        </p:nvSpPr>
        <p:spPr>
          <a:xfrm>
            <a:off x="977159" y="4664075"/>
            <a:ext cx="9968135" cy="1540557"/>
          </a:xfrm>
          <a:prstGeom prst="rect">
            <a:avLst/>
          </a:prstGeom>
          <a:solidFill>
            <a:srgbClr val="FF003C"/>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a:ln>
                  <a:noFill/>
                </a:ln>
                <a:solidFill>
                  <a:schemeClr val="bg1"/>
                </a:solidFill>
                <a:effectLst/>
                <a:uLnTx/>
                <a:uFillTx/>
                <a:ea typeface="+mn-ea"/>
                <a:cs typeface="+mn-cs"/>
              </a:rPr>
              <a:t>Omówione w części  dalszej, analiz wokół marki</a:t>
            </a:r>
          </a:p>
        </p:txBody>
      </p:sp>
      <p:cxnSp>
        <p:nvCxnSpPr>
          <p:cNvPr id="11" name="Łącznik prosty 10">
            <a:extLst>
              <a:ext uri="{FF2B5EF4-FFF2-40B4-BE49-F238E27FC236}">
                <a16:creationId xmlns:a16="http://schemas.microsoft.com/office/drawing/2014/main" id="{D1BFB4C6-88AB-D559-1E97-75FEC3AFC065}"/>
              </a:ext>
            </a:extLst>
          </p:cNvPr>
          <p:cNvCxnSpPr>
            <a:cxnSpLocks/>
          </p:cNvCxnSpPr>
          <p:nvPr/>
        </p:nvCxnSpPr>
        <p:spPr>
          <a:xfrm>
            <a:off x="724228" y="4196080"/>
            <a:ext cx="10427866" cy="0"/>
          </a:xfrm>
          <a:prstGeom prst="line">
            <a:avLst/>
          </a:prstGeom>
          <a:ln w="19050">
            <a:solidFill>
              <a:schemeClr val="tx1"/>
            </a:solidFill>
          </a:ln>
        </p:spPr>
        <p:style>
          <a:lnRef idx="2">
            <a:schemeClr val="dk1"/>
          </a:lnRef>
          <a:fillRef idx="0">
            <a:schemeClr val="dk1"/>
          </a:fillRef>
          <a:effectRef idx="1">
            <a:schemeClr val="dk1"/>
          </a:effectRef>
          <a:fontRef idx="minor">
            <a:schemeClr val="tx1"/>
          </a:fontRef>
        </p:style>
      </p:cxnSp>
      <p:cxnSp>
        <p:nvCxnSpPr>
          <p:cNvPr id="13" name="Łącznik prosty 12">
            <a:extLst>
              <a:ext uri="{FF2B5EF4-FFF2-40B4-BE49-F238E27FC236}">
                <a16:creationId xmlns:a16="http://schemas.microsoft.com/office/drawing/2014/main" id="{97327040-1869-6302-231D-4E8309E90D18}"/>
              </a:ext>
            </a:extLst>
          </p:cNvPr>
          <p:cNvCxnSpPr/>
          <p:nvPr/>
        </p:nvCxnSpPr>
        <p:spPr>
          <a:xfrm flipV="1">
            <a:off x="724228" y="3968137"/>
            <a:ext cx="0" cy="22352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Łącznik prosty 13">
            <a:extLst>
              <a:ext uri="{FF2B5EF4-FFF2-40B4-BE49-F238E27FC236}">
                <a16:creationId xmlns:a16="http://schemas.microsoft.com/office/drawing/2014/main" id="{A16F3BD9-4A12-7C75-2A51-E6892122B073}"/>
              </a:ext>
            </a:extLst>
          </p:cNvPr>
          <p:cNvCxnSpPr/>
          <p:nvPr/>
        </p:nvCxnSpPr>
        <p:spPr>
          <a:xfrm flipV="1">
            <a:off x="11152094" y="3968614"/>
            <a:ext cx="0" cy="22352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Łącznik prosty 14">
            <a:extLst>
              <a:ext uri="{FF2B5EF4-FFF2-40B4-BE49-F238E27FC236}">
                <a16:creationId xmlns:a16="http://schemas.microsoft.com/office/drawing/2014/main" id="{91D81B2A-EBC7-4BB0-78E7-5DB04090C5A7}"/>
              </a:ext>
            </a:extLst>
          </p:cNvPr>
          <p:cNvCxnSpPr/>
          <p:nvPr/>
        </p:nvCxnSpPr>
        <p:spPr>
          <a:xfrm flipV="1">
            <a:off x="5972642" y="4200801"/>
            <a:ext cx="0" cy="22352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2661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1681D-A86A-7F03-2FCB-01715AED13D1}"/>
            </a:ext>
          </a:extLst>
        </p:cNvPr>
        <p:cNvGrpSpPr/>
        <p:nvPr/>
      </p:nvGrpSpPr>
      <p:grpSpPr>
        <a:xfrm>
          <a:off x="0" y="0"/>
          <a:ext cx="0" cy="0"/>
          <a:chOff x="0" y="0"/>
          <a:chExt cx="0" cy="0"/>
        </a:xfrm>
      </p:grpSpPr>
      <p:sp>
        <p:nvSpPr>
          <p:cNvPr id="24" name="Prostokąt 23">
            <a:extLst>
              <a:ext uri="{FF2B5EF4-FFF2-40B4-BE49-F238E27FC236}">
                <a16:creationId xmlns:a16="http://schemas.microsoft.com/office/drawing/2014/main" id="{84DD4CF1-FD2F-EFDA-89D2-0921D38BBB12}"/>
              </a:ext>
            </a:extLst>
          </p:cNvPr>
          <p:cNvSpPr/>
          <p:nvPr/>
        </p:nvSpPr>
        <p:spPr>
          <a:xfrm>
            <a:off x="7463661" y="3190080"/>
            <a:ext cx="4256564" cy="2037073"/>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 name="Prostokąt 1">
            <a:extLst>
              <a:ext uri="{FF2B5EF4-FFF2-40B4-BE49-F238E27FC236}">
                <a16:creationId xmlns:a16="http://schemas.microsoft.com/office/drawing/2014/main" id="{2A6AF54B-E363-4DCE-084D-E0975530CFB7}"/>
              </a:ext>
            </a:extLst>
          </p:cNvPr>
          <p:cNvSpPr/>
          <p:nvPr/>
        </p:nvSpPr>
        <p:spPr>
          <a:xfrm>
            <a:off x="515939" y="3193916"/>
            <a:ext cx="6776013" cy="3189962"/>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cxnSp>
        <p:nvCxnSpPr>
          <p:cNvPr id="13" name="Łącznik prosty 12">
            <a:extLst>
              <a:ext uri="{FF2B5EF4-FFF2-40B4-BE49-F238E27FC236}">
                <a16:creationId xmlns:a16="http://schemas.microsoft.com/office/drawing/2014/main" id="{F9BF088A-C75A-AD54-942B-21D474B0B168}"/>
              </a:ext>
            </a:extLst>
          </p:cNvPr>
          <p:cNvCxnSpPr>
            <a:cxnSpLocks/>
          </p:cNvCxnSpPr>
          <p:nvPr/>
        </p:nvCxnSpPr>
        <p:spPr>
          <a:xfrm>
            <a:off x="-17655" y="4389439"/>
            <a:ext cx="122381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Google Shape;138;p6">
            <a:extLst>
              <a:ext uri="{FF2B5EF4-FFF2-40B4-BE49-F238E27FC236}">
                <a16:creationId xmlns:a16="http://schemas.microsoft.com/office/drawing/2014/main" id="{E7051979-B767-5E4D-B295-CA18802A9847}"/>
              </a:ext>
            </a:extLst>
          </p:cNvPr>
          <p:cNvSpPr txBox="1">
            <a:spLocks/>
          </p:cNvSpPr>
          <p:nvPr/>
        </p:nvSpPr>
        <p:spPr>
          <a:xfrm>
            <a:off x="499151" y="223076"/>
            <a:ext cx="10970954"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400" dirty="0">
                <a:ea typeface="Calibri"/>
                <a:cs typeface="Calibri"/>
                <a:sym typeface="Calibri"/>
              </a:rPr>
              <a:t>Wykorzystanie wskaźników w codziennej pracy</a:t>
            </a:r>
          </a:p>
        </p:txBody>
      </p:sp>
      <p:sp>
        <p:nvSpPr>
          <p:cNvPr id="5" name="Google Shape;138;p6">
            <a:extLst>
              <a:ext uri="{FF2B5EF4-FFF2-40B4-BE49-F238E27FC236}">
                <a16:creationId xmlns:a16="http://schemas.microsoft.com/office/drawing/2014/main" id="{907409D8-A35D-C974-E6FA-636DBF4562DA}"/>
              </a:ext>
            </a:extLst>
          </p:cNvPr>
          <p:cNvSpPr txBox="1">
            <a:spLocks/>
          </p:cNvSpPr>
          <p:nvPr/>
        </p:nvSpPr>
        <p:spPr>
          <a:xfrm>
            <a:off x="499151" y="834913"/>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400" dirty="0">
                <a:ea typeface="Calibri"/>
                <a:cs typeface="Calibri"/>
                <a:sym typeface="Calibri"/>
              </a:rPr>
              <a:t>– w zależności od obszaru</a:t>
            </a:r>
          </a:p>
        </p:txBody>
      </p:sp>
      <p:sp>
        <p:nvSpPr>
          <p:cNvPr id="7" name="Symbol zastępczy zawartości 2">
            <a:extLst>
              <a:ext uri="{FF2B5EF4-FFF2-40B4-BE49-F238E27FC236}">
                <a16:creationId xmlns:a16="http://schemas.microsoft.com/office/drawing/2014/main" id="{ED654EFF-5446-5398-8234-D21764D604F1}"/>
              </a:ext>
            </a:extLst>
          </p:cNvPr>
          <p:cNvSpPr txBox="1">
            <a:spLocks/>
          </p:cNvSpPr>
          <p:nvPr/>
        </p:nvSpPr>
        <p:spPr>
          <a:xfrm>
            <a:off x="415644" y="2112194"/>
            <a:ext cx="10515600" cy="5880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pl-PL" sz="1400" dirty="0">
                <a:solidFill>
                  <a:prstClr val="black"/>
                </a:solidFill>
              </a:rPr>
              <a:t>To, co</a:t>
            </a:r>
            <a:r>
              <a:rPr kumimoji="0" lang="pl-PL" sz="1400" b="0" i="0" u="none" strike="noStrike" kern="1200" cap="none" spc="0" normalizeH="0" baseline="0" noProof="0" dirty="0">
                <a:ln>
                  <a:noFill/>
                </a:ln>
                <a:solidFill>
                  <a:prstClr val="black"/>
                </a:solidFill>
                <a:effectLst/>
                <a:uLnTx/>
                <a:uFillTx/>
                <a:ea typeface="+mn-ea"/>
                <a:cs typeface="+mn-cs"/>
              </a:rPr>
              <a:t> pozwala na odpowiedź na większość pytań związanych ze skutecznością komunikacji. Poniżej skupiamy się na zawężonej analizie tego obszaru (oczywiście, jego ostatecznym celem i miernikiem, jest wpływ na wynik przedsiębiorstwa):</a:t>
            </a:r>
          </a:p>
        </p:txBody>
      </p:sp>
      <p:sp>
        <p:nvSpPr>
          <p:cNvPr id="10" name="Google Shape;124;p4">
            <a:extLst>
              <a:ext uri="{FF2B5EF4-FFF2-40B4-BE49-F238E27FC236}">
                <a16:creationId xmlns:a16="http://schemas.microsoft.com/office/drawing/2014/main" id="{9CB39E58-14D4-3822-8F4F-E6B0D69E6A4D}"/>
              </a:ext>
            </a:extLst>
          </p:cNvPr>
          <p:cNvSpPr txBox="1"/>
          <p:nvPr/>
        </p:nvSpPr>
        <p:spPr>
          <a:xfrm>
            <a:off x="499151" y="2845524"/>
            <a:ext cx="3327662" cy="296699"/>
          </a:xfrm>
          <a:prstGeom prst="rect">
            <a:avLst/>
          </a:prstGeom>
          <a:noFill/>
          <a:ln>
            <a:noFill/>
          </a:ln>
        </p:spPr>
        <p:txBody>
          <a:bodyPr spcFirstLastPara="1" wrap="square" lIns="0" tIns="0" rIns="0" bIns="0" anchor="t" anchorCtr="0">
            <a:noAutofit/>
          </a:bodyPr>
          <a:lstStyle/>
          <a:p>
            <a:pPr marL="0" marR="0" lvl="0" indent="0" rtl="0">
              <a:spcBef>
                <a:spcPts val="0"/>
              </a:spcBef>
              <a:spcAft>
                <a:spcPts val="0"/>
              </a:spcAft>
              <a:buNone/>
            </a:pPr>
            <a:r>
              <a:rPr lang="pl-PL" sz="1400" b="1" dirty="0">
                <a:latin typeface="+mn-lt"/>
                <a:ea typeface="Tahoma"/>
                <a:cs typeface="Tahoma"/>
                <a:sym typeface="Tahoma"/>
              </a:rPr>
              <a:t>Bezpośrednie mierniki dla komunikacji</a:t>
            </a:r>
            <a:endParaRPr sz="1400" b="1" dirty="0">
              <a:latin typeface="+mn-lt"/>
              <a:ea typeface="Tahoma"/>
              <a:cs typeface="Tahoma"/>
              <a:sym typeface="Tahoma"/>
            </a:endParaRPr>
          </a:p>
        </p:txBody>
      </p:sp>
      <p:sp>
        <p:nvSpPr>
          <p:cNvPr id="11" name="Google Shape;124;p4">
            <a:extLst>
              <a:ext uri="{FF2B5EF4-FFF2-40B4-BE49-F238E27FC236}">
                <a16:creationId xmlns:a16="http://schemas.microsoft.com/office/drawing/2014/main" id="{78052B23-B57A-B2E0-313D-C42978B37C63}"/>
              </a:ext>
            </a:extLst>
          </p:cNvPr>
          <p:cNvSpPr txBox="1"/>
          <p:nvPr/>
        </p:nvSpPr>
        <p:spPr>
          <a:xfrm>
            <a:off x="7743544" y="2845524"/>
            <a:ext cx="4213143" cy="588054"/>
          </a:xfrm>
          <a:prstGeom prst="rect">
            <a:avLst/>
          </a:prstGeom>
          <a:noFill/>
          <a:ln>
            <a:noFill/>
          </a:ln>
        </p:spPr>
        <p:txBody>
          <a:bodyPr spcFirstLastPara="1" wrap="square" lIns="0" tIns="0" rIns="0" bIns="0" anchor="t" anchorCtr="0">
            <a:noAutofit/>
          </a:bodyPr>
          <a:lstStyle/>
          <a:p>
            <a:pPr marL="0" marR="0" lvl="0" indent="0" rtl="0">
              <a:spcBef>
                <a:spcPts val="0"/>
              </a:spcBef>
              <a:spcAft>
                <a:spcPts val="0"/>
              </a:spcAft>
              <a:buNone/>
            </a:pPr>
            <a:r>
              <a:rPr lang="pl-PL" sz="1400" b="1" dirty="0">
                <a:latin typeface="+mn-lt"/>
                <a:ea typeface="Tahoma"/>
                <a:cs typeface="Tahoma"/>
                <a:sym typeface="Tahoma"/>
              </a:rPr>
              <a:t>Pośrednio związane mierniki dla komunikacji</a:t>
            </a:r>
            <a:endParaRPr sz="1400" b="1" dirty="0">
              <a:latin typeface="+mn-lt"/>
              <a:ea typeface="Tahoma"/>
              <a:cs typeface="Tahoma"/>
              <a:sym typeface="Tahoma"/>
            </a:endParaRPr>
          </a:p>
        </p:txBody>
      </p:sp>
      <p:sp>
        <p:nvSpPr>
          <p:cNvPr id="65" name="Google Shape;124;p4">
            <a:extLst>
              <a:ext uri="{FF2B5EF4-FFF2-40B4-BE49-F238E27FC236}">
                <a16:creationId xmlns:a16="http://schemas.microsoft.com/office/drawing/2014/main" id="{A2A8127F-B740-A7C9-2388-79BCA0D48A50}"/>
              </a:ext>
            </a:extLst>
          </p:cNvPr>
          <p:cNvSpPr txBox="1"/>
          <p:nvPr/>
        </p:nvSpPr>
        <p:spPr>
          <a:xfrm>
            <a:off x="847679" y="3309887"/>
            <a:ext cx="899960" cy="209307"/>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Wyświetlenia</a:t>
            </a:r>
            <a:endParaRPr sz="1000" dirty="0">
              <a:solidFill>
                <a:schemeClr val="bg1"/>
              </a:solidFill>
              <a:latin typeface="+mn-lt"/>
              <a:ea typeface="Tahoma"/>
              <a:cs typeface="Tahoma"/>
              <a:sym typeface="Tahoma"/>
            </a:endParaRPr>
          </a:p>
        </p:txBody>
      </p:sp>
      <p:sp>
        <p:nvSpPr>
          <p:cNvPr id="66" name="Google Shape;124;p4">
            <a:extLst>
              <a:ext uri="{FF2B5EF4-FFF2-40B4-BE49-F238E27FC236}">
                <a16:creationId xmlns:a16="http://schemas.microsoft.com/office/drawing/2014/main" id="{760FFAA9-4999-06FF-4798-5B99A3917AA7}"/>
              </a:ext>
            </a:extLst>
          </p:cNvPr>
          <p:cNvSpPr txBox="1"/>
          <p:nvPr/>
        </p:nvSpPr>
        <p:spPr>
          <a:xfrm>
            <a:off x="2199685" y="3296437"/>
            <a:ext cx="1450492" cy="237726"/>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Częstotliwość kontaktu</a:t>
            </a:r>
            <a:endParaRPr sz="1000" dirty="0">
              <a:solidFill>
                <a:schemeClr val="bg1"/>
              </a:solidFill>
              <a:latin typeface="+mn-lt"/>
              <a:ea typeface="Tahoma"/>
              <a:cs typeface="Tahoma"/>
              <a:sym typeface="Tahoma"/>
            </a:endParaRPr>
          </a:p>
        </p:txBody>
      </p:sp>
      <p:sp>
        <p:nvSpPr>
          <p:cNvPr id="67" name="Google Shape;124;p4">
            <a:extLst>
              <a:ext uri="{FF2B5EF4-FFF2-40B4-BE49-F238E27FC236}">
                <a16:creationId xmlns:a16="http://schemas.microsoft.com/office/drawing/2014/main" id="{71272ABB-6807-DE00-B3EC-29C0CB5B2272}"/>
              </a:ext>
            </a:extLst>
          </p:cNvPr>
          <p:cNvSpPr txBox="1"/>
          <p:nvPr/>
        </p:nvSpPr>
        <p:spPr>
          <a:xfrm>
            <a:off x="5871373" y="3305107"/>
            <a:ext cx="1057009" cy="177278"/>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Post Per X</a:t>
            </a:r>
            <a:endParaRPr sz="1000" dirty="0">
              <a:solidFill>
                <a:schemeClr val="bg1"/>
              </a:solidFill>
              <a:latin typeface="+mn-lt"/>
              <a:ea typeface="Tahoma"/>
              <a:cs typeface="Tahoma"/>
              <a:sym typeface="Tahoma"/>
            </a:endParaRPr>
          </a:p>
        </p:txBody>
      </p:sp>
      <p:sp>
        <p:nvSpPr>
          <p:cNvPr id="68" name="Google Shape;124;p4">
            <a:extLst>
              <a:ext uri="{FF2B5EF4-FFF2-40B4-BE49-F238E27FC236}">
                <a16:creationId xmlns:a16="http://schemas.microsoft.com/office/drawing/2014/main" id="{111DA86F-5EB1-5B49-7E36-0B77EAC9C880}"/>
              </a:ext>
            </a:extLst>
          </p:cNvPr>
          <p:cNvSpPr txBox="1"/>
          <p:nvPr/>
        </p:nvSpPr>
        <p:spPr>
          <a:xfrm>
            <a:off x="847679" y="3709810"/>
            <a:ext cx="899960" cy="209307"/>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Zasięg</a:t>
            </a:r>
            <a:endParaRPr sz="1000" dirty="0">
              <a:solidFill>
                <a:schemeClr val="bg1"/>
              </a:solidFill>
              <a:latin typeface="+mn-lt"/>
              <a:ea typeface="Tahoma"/>
              <a:cs typeface="Tahoma"/>
              <a:sym typeface="Tahoma"/>
            </a:endParaRPr>
          </a:p>
        </p:txBody>
      </p:sp>
      <p:sp>
        <p:nvSpPr>
          <p:cNvPr id="69" name="Google Shape;124;p4">
            <a:extLst>
              <a:ext uri="{FF2B5EF4-FFF2-40B4-BE49-F238E27FC236}">
                <a16:creationId xmlns:a16="http://schemas.microsoft.com/office/drawing/2014/main" id="{E5A6E231-DFEC-2A0B-AD24-237D0EB67569}"/>
              </a:ext>
            </a:extLst>
          </p:cNvPr>
          <p:cNvSpPr txBox="1"/>
          <p:nvPr/>
        </p:nvSpPr>
        <p:spPr>
          <a:xfrm>
            <a:off x="2204764" y="3689164"/>
            <a:ext cx="1440334" cy="2281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Zasięg. W grupie celowej</a:t>
            </a:r>
            <a:endParaRPr sz="1000" dirty="0">
              <a:solidFill>
                <a:schemeClr val="bg1"/>
              </a:solidFill>
              <a:latin typeface="+mn-lt"/>
              <a:ea typeface="Tahoma"/>
              <a:cs typeface="Tahoma"/>
              <a:sym typeface="Tahoma"/>
            </a:endParaRPr>
          </a:p>
        </p:txBody>
      </p:sp>
      <p:sp>
        <p:nvSpPr>
          <p:cNvPr id="70" name="Google Shape;124;p4">
            <a:extLst>
              <a:ext uri="{FF2B5EF4-FFF2-40B4-BE49-F238E27FC236}">
                <a16:creationId xmlns:a16="http://schemas.microsoft.com/office/drawing/2014/main" id="{01C039C5-AEFD-EF17-A094-6D9344EF5607}"/>
              </a:ext>
            </a:extLst>
          </p:cNvPr>
          <p:cNvSpPr txBox="1"/>
          <p:nvPr/>
        </p:nvSpPr>
        <p:spPr>
          <a:xfrm>
            <a:off x="3665819" y="3646353"/>
            <a:ext cx="1810534" cy="180278"/>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ea typeface="Tahoma"/>
                <a:cs typeface="Tahoma"/>
                <a:sym typeface="Tahoma"/>
              </a:rPr>
              <a:t>Widoczny zasięg</a:t>
            </a:r>
          </a:p>
          <a:p>
            <a:pPr marL="0" marR="0" lvl="0" indent="0" algn="ctr" rtl="0">
              <a:spcBef>
                <a:spcPts val="0"/>
              </a:spcBef>
              <a:spcAft>
                <a:spcPts val="0"/>
              </a:spcAft>
              <a:buNone/>
            </a:pPr>
            <a:r>
              <a:rPr lang="pl-PL" sz="900" dirty="0">
                <a:solidFill>
                  <a:schemeClr val="bg1"/>
                </a:solidFill>
                <a:ea typeface="Tahoma"/>
                <a:cs typeface="Tahoma"/>
                <a:sym typeface="Tahoma"/>
              </a:rPr>
              <a:t>(z uwzględnieniem </a:t>
            </a:r>
            <a:r>
              <a:rPr lang="pl-PL" sz="900" dirty="0" err="1">
                <a:solidFill>
                  <a:schemeClr val="bg1"/>
                </a:solidFill>
                <a:ea typeface="Tahoma"/>
                <a:cs typeface="Tahoma"/>
                <a:sym typeface="Tahoma"/>
              </a:rPr>
              <a:t>viesability</a:t>
            </a:r>
            <a:r>
              <a:rPr lang="pl-PL" sz="900" dirty="0">
                <a:solidFill>
                  <a:schemeClr val="bg1"/>
                </a:solidFill>
                <a:ea typeface="Tahoma"/>
                <a:cs typeface="Tahoma"/>
                <a:sym typeface="Tahoma"/>
              </a:rPr>
              <a:t>)</a:t>
            </a:r>
            <a:endParaRPr sz="900" dirty="0">
              <a:solidFill>
                <a:schemeClr val="bg1"/>
              </a:solidFill>
              <a:latin typeface="+mn-lt"/>
              <a:ea typeface="Tahoma"/>
              <a:cs typeface="Tahoma"/>
              <a:sym typeface="Tahoma"/>
            </a:endParaRPr>
          </a:p>
        </p:txBody>
      </p:sp>
      <p:sp>
        <p:nvSpPr>
          <p:cNvPr id="71" name="Google Shape;124;p4">
            <a:extLst>
              <a:ext uri="{FF2B5EF4-FFF2-40B4-BE49-F238E27FC236}">
                <a16:creationId xmlns:a16="http://schemas.microsoft.com/office/drawing/2014/main" id="{AEFE6C8F-0CF2-4685-FFF2-6EDF87F53445}"/>
              </a:ext>
            </a:extLst>
          </p:cNvPr>
          <p:cNvSpPr txBox="1"/>
          <p:nvPr/>
        </p:nvSpPr>
        <p:spPr>
          <a:xfrm>
            <a:off x="847679" y="4108053"/>
            <a:ext cx="899960" cy="209307"/>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err="1">
                <a:solidFill>
                  <a:schemeClr val="bg1"/>
                </a:solidFill>
                <a:latin typeface="+mn-lt"/>
                <a:ea typeface="Tahoma"/>
                <a:cs typeface="Tahoma"/>
                <a:sym typeface="Tahoma"/>
              </a:rPr>
              <a:t>Share</a:t>
            </a:r>
            <a:r>
              <a:rPr lang="pl-PL" sz="1000" dirty="0">
                <a:solidFill>
                  <a:schemeClr val="bg1"/>
                </a:solidFill>
                <a:latin typeface="+mn-lt"/>
                <a:ea typeface="Tahoma"/>
                <a:cs typeface="Tahoma"/>
                <a:sym typeface="Tahoma"/>
              </a:rPr>
              <a:t> of </a:t>
            </a:r>
            <a:r>
              <a:rPr lang="pl-PL" sz="1000" dirty="0" err="1">
                <a:solidFill>
                  <a:schemeClr val="bg1"/>
                </a:solidFill>
                <a:latin typeface="+mn-lt"/>
                <a:ea typeface="Tahoma"/>
                <a:cs typeface="Tahoma"/>
                <a:sym typeface="Tahoma"/>
              </a:rPr>
              <a:t>Spend</a:t>
            </a:r>
            <a:endParaRPr sz="1000" dirty="0">
              <a:solidFill>
                <a:schemeClr val="bg1"/>
              </a:solidFill>
              <a:latin typeface="+mn-lt"/>
              <a:ea typeface="Tahoma"/>
              <a:cs typeface="Tahoma"/>
              <a:sym typeface="Tahoma"/>
            </a:endParaRPr>
          </a:p>
        </p:txBody>
      </p:sp>
      <p:sp>
        <p:nvSpPr>
          <p:cNvPr id="72" name="Google Shape;124;p4">
            <a:extLst>
              <a:ext uri="{FF2B5EF4-FFF2-40B4-BE49-F238E27FC236}">
                <a16:creationId xmlns:a16="http://schemas.microsoft.com/office/drawing/2014/main" id="{EB7C28B6-5926-19D5-066F-262270540BC3}"/>
              </a:ext>
            </a:extLst>
          </p:cNvPr>
          <p:cNvSpPr txBox="1"/>
          <p:nvPr/>
        </p:nvSpPr>
        <p:spPr>
          <a:xfrm>
            <a:off x="2474951" y="4096751"/>
            <a:ext cx="899960" cy="209307"/>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err="1">
                <a:solidFill>
                  <a:schemeClr val="bg1"/>
                </a:solidFill>
                <a:latin typeface="+mn-lt"/>
                <a:ea typeface="Tahoma"/>
                <a:cs typeface="Tahoma"/>
                <a:sym typeface="Tahoma"/>
              </a:rPr>
              <a:t>Share</a:t>
            </a:r>
            <a:r>
              <a:rPr lang="pl-PL" sz="1000" dirty="0">
                <a:solidFill>
                  <a:schemeClr val="bg1"/>
                </a:solidFill>
                <a:latin typeface="+mn-lt"/>
                <a:ea typeface="Tahoma"/>
                <a:cs typeface="Tahoma"/>
                <a:sym typeface="Tahoma"/>
              </a:rPr>
              <a:t> of Voice</a:t>
            </a:r>
            <a:endParaRPr sz="1000" dirty="0">
              <a:solidFill>
                <a:schemeClr val="bg1"/>
              </a:solidFill>
              <a:latin typeface="+mn-lt"/>
              <a:ea typeface="Tahoma"/>
              <a:cs typeface="Tahoma"/>
              <a:sym typeface="Tahoma"/>
            </a:endParaRPr>
          </a:p>
        </p:txBody>
      </p:sp>
      <p:sp>
        <p:nvSpPr>
          <p:cNvPr id="73" name="Google Shape;124;p4">
            <a:extLst>
              <a:ext uri="{FF2B5EF4-FFF2-40B4-BE49-F238E27FC236}">
                <a16:creationId xmlns:a16="http://schemas.microsoft.com/office/drawing/2014/main" id="{A83C19B3-BEF1-7C2B-F112-3E70E2ECB895}"/>
              </a:ext>
            </a:extLst>
          </p:cNvPr>
          <p:cNvSpPr txBox="1"/>
          <p:nvPr/>
        </p:nvSpPr>
        <p:spPr>
          <a:xfrm>
            <a:off x="3991479" y="4100209"/>
            <a:ext cx="1159215" cy="218734"/>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schemeClr val="bg1"/>
                </a:solidFill>
                <a:effectLst/>
                <a:uLnTx/>
                <a:uFillTx/>
                <a:ea typeface="+mn-ea"/>
                <a:cs typeface="+mn-cs"/>
              </a:rPr>
              <a:t>Aggressivity</a:t>
            </a:r>
            <a:r>
              <a:rPr kumimoji="0" lang="pl-PL" sz="1000" b="0" i="0" u="none" strike="noStrike" kern="1200" cap="none" spc="0" normalizeH="0" baseline="0" noProof="0" dirty="0">
                <a:ln>
                  <a:noFill/>
                </a:ln>
                <a:solidFill>
                  <a:schemeClr val="bg1"/>
                </a:solidFill>
                <a:effectLst/>
                <a:uLnTx/>
                <a:uFillTx/>
                <a:ea typeface="+mn-ea"/>
                <a:cs typeface="+mn-cs"/>
              </a:rPr>
              <a:t> index</a:t>
            </a:r>
          </a:p>
        </p:txBody>
      </p:sp>
      <p:sp>
        <p:nvSpPr>
          <p:cNvPr id="74" name="Google Shape;124;p4">
            <a:extLst>
              <a:ext uri="{FF2B5EF4-FFF2-40B4-BE49-F238E27FC236}">
                <a16:creationId xmlns:a16="http://schemas.microsoft.com/office/drawing/2014/main" id="{F8781D44-B226-357E-DA7C-F40F581DCC91}"/>
              </a:ext>
            </a:extLst>
          </p:cNvPr>
          <p:cNvSpPr txBox="1"/>
          <p:nvPr/>
        </p:nvSpPr>
        <p:spPr>
          <a:xfrm>
            <a:off x="636368" y="4512019"/>
            <a:ext cx="1322583" cy="2476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Popularność </a:t>
            </a:r>
            <a:r>
              <a:rPr lang="pl-PL" sz="1000" dirty="0" err="1">
                <a:solidFill>
                  <a:schemeClr val="bg1"/>
                </a:solidFill>
                <a:latin typeface="+mn-lt"/>
                <a:ea typeface="Tahoma"/>
                <a:cs typeface="Tahoma"/>
                <a:sym typeface="Tahoma"/>
              </a:rPr>
              <a:t>assetów</a:t>
            </a:r>
            <a:endParaRPr sz="1000" dirty="0">
              <a:solidFill>
                <a:schemeClr val="bg1"/>
              </a:solidFill>
              <a:latin typeface="+mn-lt"/>
              <a:ea typeface="Tahoma"/>
              <a:cs typeface="Tahoma"/>
              <a:sym typeface="Tahoma"/>
            </a:endParaRPr>
          </a:p>
        </p:txBody>
      </p:sp>
      <p:sp>
        <p:nvSpPr>
          <p:cNvPr id="75" name="Google Shape;124;p4">
            <a:extLst>
              <a:ext uri="{FF2B5EF4-FFF2-40B4-BE49-F238E27FC236}">
                <a16:creationId xmlns:a16="http://schemas.microsoft.com/office/drawing/2014/main" id="{D6FE9F3D-B702-FB6E-6853-5B1616B56948}"/>
              </a:ext>
            </a:extLst>
          </p:cNvPr>
          <p:cNvSpPr txBox="1"/>
          <p:nvPr/>
        </p:nvSpPr>
        <p:spPr>
          <a:xfrm>
            <a:off x="2263640" y="4501535"/>
            <a:ext cx="1322583" cy="2476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Unikalność </a:t>
            </a:r>
            <a:r>
              <a:rPr lang="pl-PL" sz="1000" dirty="0" err="1">
                <a:solidFill>
                  <a:schemeClr val="bg1"/>
                </a:solidFill>
                <a:latin typeface="+mn-lt"/>
                <a:ea typeface="Tahoma"/>
                <a:cs typeface="Tahoma"/>
                <a:sym typeface="Tahoma"/>
              </a:rPr>
              <a:t>assetów</a:t>
            </a:r>
            <a:endParaRPr sz="1000" dirty="0">
              <a:solidFill>
                <a:schemeClr val="bg1"/>
              </a:solidFill>
              <a:latin typeface="+mn-lt"/>
              <a:ea typeface="Tahoma"/>
              <a:cs typeface="Tahoma"/>
              <a:sym typeface="Tahoma"/>
            </a:endParaRPr>
          </a:p>
        </p:txBody>
      </p:sp>
      <p:sp>
        <p:nvSpPr>
          <p:cNvPr id="76" name="Google Shape;124;p4">
            <a:extLst>
              <a:ext uri="{FF2B5EF4-FFF2-40B4-BE49-F238E27FC236}">
                <a16:creationId xmlns:a16="http://schemas.microsoft.com/office/drawing/2014/main" id="{6EFF98B6-3D79-B8A9-5C05-4B2674681252}"/>
              </a:ext>
            </a:extLst>
          </p:cNvPr>
          <p:cNvSpPr txBox="1"/>
          <p:nvPr/>
        </p:nvSpPr>
        <p:spPr>
          <a:xfrm>
            <a:off x="584395" y="4920228"/>
            <a:ext cx="1426528" cy="254306"/>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Widoczność (</a:t>
            </a:r>
            <a:r>
              <a:rPr lang="pl-PL" sz="1000" dirty="0" err="1">
                <a:solidFill>
                  <a:schemeClr val="bg1"/>
                </a:solidFill>
                <a:latin typeface="+mn-lt"/>
                <a:ea typeface="Tahoma"/>
                <a:cs typeface="Tahoma"/>
                <a:sym typeface="Tahoma"/>
              </a:rPr>
              <a:t>viewability</a:t>
            </a:r>
            <a:r>
              <a:rPr lang="pl-PL" sz="1000" dirty="0">
                <a:solidFill>
                  <a:schemeClr val="bg1"/>
                </a:solidFill>
                <a:latin typeface="+mn-lt"/>
                <a:ea typeface="Tahoma"/>
                <a:cs typeface="Tahoma"/>
                <a:sym typeface="Tahoma"/>
              </a:rPr>
              <a:t>)</a:t>
            </a:r>
            <a:endParaRPr sz="1000" dirty="0">
              <a:solidFill>
                <a:schemeClr val="bg1"/>
              </a:solidFill>
              <a:latin typeface="+mn-lt"/>
              <a:ea typeface="Tahoma"/>
              <a:cs typeface="Tahoma"/>
              <a:sym typeface="Tahoma"/>
            </a:endParaRPr>
          </a:p>
        </p:txBody>
      </p:sp>
      <p:sp>
        <p:nvSpPr>
          <p:cNvPr id="77" name="Google Shape;124;p4">
            <a:extLst>
              <a:ext uri="{FF2B5EF4-FFF2-40B4-BE49-F238E27FC236}">
                <a16:creationId xmlns:a16="http://schemas.microsoft.com/office/drawing/2014/main" id="{AABA388A-4347-6F5C-7787-EB49EC551F61}"/>
              </a:ext>
            </a:extLst>
          </p:cNvPr>
          <p:cNvSpPr txBox="1"/>
          <p:nvPr/>
        </p:nvSpPr>
        <p:spPr>
          <a:xfrm>
            <a:off x="2263640" y="4893685"/>
            <a:ext cx="1322583" cy="2476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Unikalni użytkownicy</a:t>
            </a:r>
            <a:endParaRPr sz="1000" dirty="0">
              <a:solidFill>
                <a:schemeClr val="bg1"/>
              </a:solidFill>
              <a:latin typeface="+mn-lt"/>
              <a:ea typeface="Tahoma"/>
              <a:cs typeface="Tahoma"/>
              <a:sym typeface="Tahoma"/>
            </a:endParaRPr>
          </a:p>
        </p:txBody>
      </p:sp>
      <p:sp>
        <p:nvSpPr>
          <p:cNvPr id="78" name="Google Shape;124;p4">
            <a:extLst>
              <a:ext uri="{FF2B5EF4-FFF2-40B4-BE49-F238E27FC236}">
                <a16:creationId xmlns:a16="http://schemas.microsoft.com/office/drawing/2014/main" id="{9D0D505D-4F65-F6CD-AC5C-413606C2DC0C}"/>
              </a:ext>
            </a:extLst>
          </p:cNvPr>
          <p:cNvSpPr txBox="1"/>
          <p:nvPr/>
        </p:nvSpPr>
        <p:spPr>
          <a:xfrm>
            <a:off x="3827089" y="4909330"/>
            <a:ext cx="1487995" cy="2476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Realni użytkownicy</a:t>
            </a:r>
            <a:endParaRPr sz="1000" dirty="0">
              <a:solidFill>
                <a:schemeClr val="bg1"/>
              </a:solidFill>
              <a:latin typeface="+mn-lt"/>
              <a:ea typeface="Tahoma"/>
              <a:cs typeface="Tahoma"/>
              <a:sym typeface="Tahoma"/>
            </a:endParaRPr>
          </a:p>
        </p:txBody>
      </p:sp>
      <p:sp>
        <p:nvSpPr>
          <p:cNvPr id="79" name="Google Shape;124;p4">
            <a:extLst>
              <a:ext uri="{FF2B5EF4-FFF2-40B4-BE49-F238E27FC236}">
                <a16:creationId xmlns:a16="http://schemas.microsoft.com/office/drawing/2014/main" id="{6C672729-42CA-3CBB-5185-B5B4FDA9EE18}"/>
              </a:ext>
            </a:extLst>
          </p:cNvPr>
          <p:cNvSpPr txBox="1"/>
          <p:nvPr/>
        </p:nvSpPr>
        <p:spPr>
          <a:xfrm>
            <a:off x="636368" y="5308912"/>
            <a:ext cx="1322583" cy="2476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Konwersja </a:t>
            </a:r>
            <a:r>
              <a:rPr lang="pl-PL" sz="1000" dirty="0" err="1">
                <a:solidFill>
                  <a:schemeClr val="bg1"/>
                </a:solidFill>
                <a:latin typeface="+mn-lt"/>
                <a:ea typeface="Tahoma"/>
                <a:cs typeface="Tahoma"/>
                <a:sym typeface="Tahoma"/>
              </a:rPr>
              <a:t>last</a:t>
            </a:r>
            <a:r>
              <a:rPr lang="pl-PL" sz="1000" dirty="0">
                <a:solidFill>
                  <a:schemeClr val="bg1"/>
                </a:solidFill>
                <a:latin typeface="+mn-lt"/>
                <a:ea typeface="Tahoma"/>
                <a:cs typeface="Tahoma"/>
                <a:sym typeface="Tahoma"/>
              </a:rPr>
              <a:t> </a:t>
            </a:r>
            <a:r>
              <a:rPr lang="pl-PL" sz="1000" dirty="0" err="1">
                <a:solidFill>
                  <a:schemeClr val="bg1"/>
                </a:solidFill>
                <a:latin typeface="+mn-lt"/>
                <a:ea typeface="Tahoma"/>
                <a:cs typeface="Tahoma"/>
                <a:sym typeface="Tahoma"/>
              </a:rPr>
              <a:t>click</a:t>
            </a:r>
            <a:endParaRPr sz="1000" dirty="0">
              <a:solidFill>
                <a:schemeClr val="bg1"/>
              </a:solidFill>
              <a:latin typeface="+mn-lt"/>
              <a:ea typeface="Tahoma"/>
              <a:cs typeface="Tahoma"/>
              <a:sym typeface="Tahoma"/>
            </a:endParaRPr>
          </a:p>
        </p:txBody>
      </p:sp>
      <p:sp>
        <p:nvSpPr>
          <p:cNvPr id="80" name="Google Shape;124;p4">
            <a:extLst>
              <a:ext uri="{FF2B5EF4-FFF2-40B4-BE49-F238E27FC236}">
                <a16:creationId xmlns:a16="http://schemas.microsoft.com/office/drawing/2014/main" id="{D5A8C32A-7FF9-9ECD-A5BA-57D0939523E9}"/>
              </a:ext>
            </a:extLst>
          </p:cNvPr>
          <p:cNvSpPr txBox="1"/>
          <p:nvPr/>
        </p:nvSpPr>
        <p:spPr>
          <a:xfrm>
            <a:off x="2263640" y="5296759"/>
            <a:ext cx="1322583" cy="2476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Konwersje atrybuowane</a:t>
            </a:r>
            <a:endParaRPr sz="1000" dirty="0">
              <a:solidFill>
                <a:schemeClr val="bg1"/>
              </a:solidFill>
              <a:latin typeface="+mn-lt"/>
              <a:ea typeface="Tahoma"/>
              <a:cs typeface="Tahoma"/>
              <a:sym typeface="Tahoma"/>
            </a:endParaRPr>
          </a:p>
        </p:txBody>
      </p:sp>
      <p:sp>
        <p:nvSpPr>
          <p:cNvPr id="81" name="Google Shape;124;p4">
            <a:extLst>
              <a:ext uri="{FF2B5EF4-FFF2-40B4-BE49-F238E27FC236}">
                <a16:creationId xmlns:a16="http://schemas.microsoft.com/office/drawing/2014/main" id="{4AF648C6-37CC-5C9A-EA7E-4F6E1B0CB73F}"/>
              </a:ext>
            </a:extLst>
          </p:cNvPr>
          <p:cNvSpPr txBox="1"/>
          <p:nvPr/>
        </p:nvSpPr>
        <p:spPr>
          <a:xfrm>
            <a:off x="3886085" y="5227153"/>
            <a:ext cx="1370002" cy="2476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Kosztowe</a:t>
            </a:r>
          </a:p>
          <a:p>
            <a:pPr marL="0" marR="0" lvl="0" indent="0" algn="ctr" rtl="0">
              <a:spcBef>
                <a:spcPts val="0"/>
              </a:spcBef>
              <a:spcAft>
                <a:spcPts val="0"/>
              </a:spcAft>
              <a:buNone/>
            </a:pPr>
            <a:r>
              <a:rPr lang="pl-PL" sz="1000" dirty="0">
                <a:solidFill>
                  <a:schemeClr val="bg1"/>
                </a:solidFill>
                <a:latin typeface="+mn-lt"/>
                <a:ea typeface="Tahoma"/>
                <a:cs typeface="Tahoma"/>
                <a:sym typeface="Tahoma"/>
              </a:rPr>
              <a:t>(wszystkie </a:t>
            </a:r>
            <a:r>
              <a:rPr lang="pl-PL" sz="1000" dirty="0" err="1">
                <a:solidFill>
                  <a:schemeClr val="bg1"/>
                </a:solidFill>
                <a:ea typeface="Tahoma"/>
                <a:cs typeface="Tahoma"/>
                <a:sym typeface="Tahoma"/>
              </a:rPr>
              <a:t>C</a:t>
            </a:r>
            <a:r>
              <a:rPr lang="pl-PL" sz="1000" dirty="0" err="1">
                <a:solidFill>
                  <a:schemeClr val="bg1"/>
                </a:solidFill>
                <a:latin typeface="+mn-lt"/>
                <a:ea typeface="Tahoma"/>
                <a:cs typeface="Tahoma"/>
                <a:sym typeface="Tahoma"/>
              </a:rPr>
              <a:t>ost</a:t>
            </a:r>
            <a:r>
              <a:rPr lang="pl-PL" sz="1000" dirty="0">
                <a:solidFill>
                  <a:schemeClr val="bg1"/>
                </a:solidFill>
                <a:latin typeface="+mn-lt"/>
                <a:ea typeface="Tahoma"/>
                <a:cs typeface="Tahoma"/>
                <a:sym typeface="Tahoma"/>
              </a:rPr>
              <a:t> Per…)</a:t>
            </a:r>
            <a:endParaRPr sz="1000" dirty="0">
              <a:solidFill>
                <a:schemeClr val="bg1"/>
              </a:solidFill>
              <a:latin typeface="+mn-lt"/>
              <a:ea typeface="Tahoma"/>
              <a:cs typeface="Tahoma"/>
              <a:sym typeface="Tahoma"/>
            </a:endParaRPr>
          </a:p>
        </p:txBody>
      </p:sp>
      <p:sp>
        <p:nvSpPr>
          <p:cNvPr id="82" name="Google Shape;124;p4">
            <a:extLst>
              <a:ext uri="{FF2B5EF4-FFF2-40B4-BE49-F238E27FC236}">
                <a16:creationId xmlns:a16="http://schemas.microsoft.com/office/drawing/2014/main" id="{B5F144ED-7CA6-49FB-4C4B-9CD3998A4ED5}"/>
              </a:ext>
            </a:extLst>
          </p:cNvPr>
          <p:cNvSpPr txBox="1"/>
          <p:nvPr/>
        </p:nvSpPr>
        <p:spPr>
          <a:xfrm>
            <a:off x="636368" y="5712864"/>
            <a:ext cx="1322583" cy="2476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Czas ładowania strony</a:t>
            </a:r>
            <a:endParaRPr sz="1000" dirty="0">
              <a:solidFill>
                <a:schemeClr val="bg1"/>
              </a:solidFill>
              <a:latin typeface="+mn-lt"/>
              <a:ea typeface="Tahoma"/>
              <a:cs typeface="Tahoma"/>
              <a:sym typeface="Tahoma"/>
            </a:endParaRPr>
          </a:p>
        </p:txBody>
      </p:sp>
      <p:sp>
        <p:nvSpPr>
          <p:cNvPr id="83" name="Google Shape;124;p4">
            <a:extLst>
              <a:ext uri="{FF2B5EF4-FFF2-40B4-BE49-F238E27FC236}">
                <a16:creationId xmlns:a16="http://schemas.microsoft.com/office/drawing/2014/main" id="{AA2C45DE-84C3-879C-90C6-30971C457488}"/>
              </a:ext>
            </a:extLst>
          </p:cNvPr>
          <p:cNvSpPr txBox="1"/>
          <p:nvPr/>
        </p:nvSpPr>
        <p:spPr>
          <a:xfrm>
            <a:off x="2263640" y="5703799"/>
            <a:ext cx="1322583" cy="2476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ea typeface="Tahoma"/>
                <a:cs typeface="Tahoma"/>
                <a:sym typeface="Tahoma"/>
              </a:rPr>
              <a:t>Wizyty na stronie</a:t>
            </a:r>
            <a:endParaRPr sz="1000" dirty="0">
              <a:solidFill>
                <a:schemeClr val="bg1"/>
              </a:solidFill>
              <a:latin typeface="+mn-lt"/>
              <a:ea typeface="Tahoma"/>
              <a:cs typeface="Tahoma"/>
              <a:sym typeface="Tahoma"/>
            </a:endParaRPr>
          </a:p>
        </p:txBody>
      </p:sp>
      <p:sp>
        <p:nvSpPr>
          <p:cNvPr id="84" name="Google Shape;124;p4">
            <a:extLst>
              <a:ext uri="{FF2B5EF4-FFF2-40B4-BE49-F238E27FC236}">
                <a16:creationId xmlns:a16="http://schemas.microsoft.com/office/drawing/2014/main" id="{62E0E7DD-5D4D-DA46-6137-2AA78EDAD1D1}"/>
              </a:ext>
            </a:extLst>
          </p:cNvPr>
          <p:cNvSpPr txBox="1"/>
          <p:nvPr/>
        </p:nvSpPr>
        <p:spPr>
          <a:xfrm>
            <a:off x="3827089" y="5720945"/>
            <a:ext cx="1487995" cy="2476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ea typeface="Tahoma"/>
                <a:cs typeface="Tahoma"/>
                <a:sym typeface="Tahoma"/>
              </a:rPr>
              <a:t>Uwaga (</a:t>
            </a:r>
            <a:r>
              <a:rPr lang="pl-PL" sz="1000" dirty="0" err="1">
                <a:solidFill>
                  <a:schemeClr val="bg1"/>
                </a:solidFill>
                <a:ea typeface="Tahoma"/>
                <a:cs typeface="Tahoma"/>
                <a:sym typeface="Tahoma"/>
              </a:rPr>
              <a:t>attention</a:t>
            </a:r>
            <a:r>
              <a:rPr lang="pl-PL" sz="1000" dirty="0">
                <a:solidFill>
                  <a:schemeClr val="bg1"/>
                </a:solidFill>
                <a:ea typeface="Tahoma"/>
                <a:cs typeface="Tahoma"/>
                <a:sym typeface="Tahoma"/>
              </a:rPr>
              <a:t>)</a:t>
            </a:r>
            <a:endParaRPr sz="1000" dirty="0">
              <a:solidFill>
                <a:schemeClr val="bg1"/>
              </a:solidFill>
              <a:latin typeface="+mn-lt"/>
              <a:ea typeface="Tahoma"/>
              <a:cs typeface="Tahoma"/>
              <a:sym typeface="Tahoma"/>
            </a:endParaRPr>
          </a:p>
        </p:txBody>
      </p:sp>
      <p:sp>
        <p:nvSpPr>
          <p:cNvPr id="85" name="Google Shape;124;p4">
            <a:extLst>
              <a:ext uri="{FF2B5EF4-FFF2-40B4-BE49-F238E27FC236}">
                <a16:creationId xmlns:a16="http://schemas.microsoft.com/office/drawing/2014/main" id="{6ED8580D-7E2B-2657-B88E-DF245A7A0D6A}"/>
              </a:ext>
            </a:extLst>
          </p:cNvPr>
          <p:cNvSpPr txBox="1"/>
          <p:nvPr/>
        </p:nvSpPr>
        <p:spPr>
          <a:xfrm>
            <a:off x="636368" y="6114756"/>
            <a:ext cx="1322583" cy="2476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err="1">
                <a:solidFill>
                  <a:schemeClr val="bg1"/>
                </a:solidFill>
                <a:ea typeface="Tahoma"/>
                <a:cs typeface="Tahoma"/>
                <a:sym typeface="Tahoma"/>
              </a:rPr>
              <a:t>Share</a:t>
            </a:r>
            <a:r>
              <a:rPr lang="pl-PL" sz="1000" dirty="0">
                <a:solidFill>
                  <a:schemeClr val="bg1"/>
                </a:solidFill>
                <a:ea typeface="Tahoma"/>
                <a:cs typeface="Tahoma"/>
                <a:sym typeface="Tahoma"/>
              </a:rPr>
              <a:t> of </a:t>
            </a:r>
            <a:r>
              <a:rPr lang="pl-PL" sz="1000" dirty="0" err="1">
                <a:solidFill>
                  <a:schemeClr val="bg1"/>
                </a:solidFill>
                <a:ea typeface="Tahoma"/>
                <a:cs typeface="Tahoma"/>
                <a:sym typeface="Tahoma"/>
              </a:rPr>
              <a:t>Search</a:t>
            </a:r>
            <a:endParaRPr sz="1000" dirty="0">
              <a:solidFill>
                <a:schemeClr val="bg1"/>
              </a:solidFill>
              <a:latin typeface="+mn-lt"/>
              <a:ea typeface="Tahoma"/>
              <a:cs typeface="Tahoma"/>
              <a:sym typeface="Tahoma"/>
            </a:endParaRPr>
          </a:p>
        </p:txBody>
      </p:sp>
      <p:sp>
        <p:nvSpPr>
          <p:cNvPr id="86" name="Google Shape;124;p4">
            <a:extLst>
              <a:ext uri="{FF2B5EF4-FFF2-40B4-BE49-F238E27FC236}">
                <a16:creationId xmlns:a16="http://schemas.microsoft.com/office/drawing/2014/main" id="{4D549EF2-9431-0902-C0CA-5FE18D13E481}"/>
              </a:ext>
            </a:extLst>
          </p:cNvPr>
          <p:cNvSpPr txBox="1"/>
          <p:nvPr/>
        </p:nvSpPr>
        <p:spPr>
          <a:xfrm>
            <a:off x="2263640" y="6113788"/>
            <a:ext cx="1322583" cy="2476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latin typeface="+mn-lt"/>
                <a:ea typeface="Tahoma"/>
                <a:cs typeface="Tahoma"/>
                <a:sym typeface="Tahoma"/>
              </a:rPr>
              <a:t>2nd </a:t>
            </a:r>
            <a:r>
              <a:rPr lang="pl-PL" sz="1000" dirty="0" err="1">
                <a:solidFill>
                  <a:schemeClr val="bg1"/>
                </a:solidFill>
                <a:latin typeface="+mn-lt"/>
                <a:ea typeface="Tahoma"/>
                <a:cs typeface="Tahoma"/>
                <a:sym typeface="Tahoma"/>
              </a:rPr>
              <a:t>exposition</a:t>
            </a:r>
            <a:r>
              <a:rPr lang="pl-PL" sz="1000" dirty="0">
                <a:solidFill>
                  <a:schemeClr val="bg1"/>
                </a:solidFill>
                <a:latin typeface="+mn-lt"/>
                <a:ea typeface="Tahoma"/>
                <a:cs typeface="Tahoma"/>
                <a:sym typeface="Tahoma"/>
              </a:rPr>
              <a:t> </a:t>
            </a:r>
            <a:r>
              <a:rPr lang="pl-PL" sz="1000" dirty="0" err="1">
                <a:solidFill>
                  <a:schemeClr val="bg1"/>
                </a:solidFill>
                <a:latin typeface="+mn-lt"/>
                <a:ea typeface="Tahoma"/>
                <a:cs typeface="Tahoma"/>
                <a:sym typeface="Tahoma"/>
              </a:rPr>
              <a:t>share</a:t>
            </a:r>
            <a:endParaRPr sz="1000" dirty="0">
              <a:solidFill>
                <a:schemeClr val="bg1"/>
              </a:solidFill>
              <a:latin typeface="+mn-lt"/>
              <a:ea typeface="Tahoma"/>
              <a:cs typeface="Tahoma"/>
              <a:sym typeface="Tahoma"/>
            </a:endParaRPr>
          </a:p>
        </p:txBody>
      </p:sp>
      <p:sp>
        <p:nvSpPr>
          <p:cNvPr id="87" name="Google Shape;124;p4">
            <a:extLst>
              <a:ext uri="{FF2B5EF4-FFF2-40B4-BE49-F238E27FC236}">
                <a16:creationId xmlns:a16="http://schemas.microsoft.com/office/drawing/2014/main" id="{4B556B6F-3A75-FF48-5D22-BC39FE510360}"/>
              </a:ext>
            </a:extLst>
          </p:cNvPr>
          <p:cNvSpPr txBox="1"/>
          <p:nvPr/>
        </p:nvSpPr>
        <p:spPr>
          <a:xfrm>
            <a:off x="3827089" y="6102878"/>
            <a:ext cx="1487995" cy="2476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err="1">
                <a:solidFill>
                  <a:schemeClr val="bg1"/>
                </a:solidFill>
                <a:ea typeface="Tahoma"/>
                <a:cs typeface="Tahoma"/>
                <a:sym typeface="Tahoma"/>
              </a:rPr>
              <a:t>SoV</a:t>
            </a:r>
            <a:r>
              <a:rPr lang="pl-PL" sz="1000" dirty="0">
                <a:solidFill>
                  <a:schemeClr val="bg1"/>
                </a:solidFill>
                <a:ea typeface="Tahoma"/>
                <a:cs typeface="Tahoma"/>
                <a:sym typeface="Tahoma"/>
              </a:rPr>
              <a:t> w punkcie sprzedaży</a:t>
            </a:r>
            <a:endParaRPr sz="1000" dirty="0">
              <a:solidFill>
                <a:schemeClr val="bg1"/>
              </a:solidFill>
              <a:latin typeface="+mn-lt"/>
              <a:ea typeface="Tahoma"/>
              <a:cs typeface="Tahoma"/>
              <a:sym typeface="Tahoma"/>
            </a:endParaRPr>
          </a:p>
        </p:txBody>
      </p:sp>
      <p:sp>
        <p:nvSpPr>
          <p:cNvPr id="88" name="Google Shape;124;p4">
            <a:extLst>
              <a:ext uri="{FF2B5EF4-FFF2-40B4-BE49-F238E27FC236}">
                <a16:creationId xmlns:a16="http://schemas.microsoft.com/office/drawing/2014/main" id="{CE3187F6-C161-ED3C-567D-E771371A8902}"/>
              </a:ext>
            </a:extLst>
          </p:cNvPr>
          <p:cNvSpPr txBox="1"/>
          <p:nvPr/>
        </p:nvSpPr>
        <p:spPr>
          <a:xfrm>
            <a:off x="5857251" y="3715638"/>
            <a:ext cx="1085252" cy="223816"/>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ea typeface="Tahoma"/>
                <a:cs typeface="Tahoma"/>
                <a:sym typeface="Tahoma"/>
              </a:rPr>
              <a:t>VTR</a:t>
            </a:r>
            <a:endParaRPr sz="1000" dirty="0">
              <a:solidFill>
                <a:schemeClr val="bg1"/>
              </a:solidFill>
              <a:latin typeface="+mn-lt"/>
              <a:ea typeface="Tahoma"/>
              <a:cs typeface="Tahoma"/>
              <a:sym typeface="Tahoma"/>
            </a:endParaRPr>
          </a:p>
        </p:txBody>
      </p:sp>
      <p:sp>
        <p:nvSpPr>
          <p:cNvPr id="89" name="Google Shape;124;p4">
            <a:extLst>
              <a:ext uri="{FF2B5EF4-FFF2-40B4-BE49-F238E27FC236}">
                <a16:creationId xmlns:a16="http://schemas.microsoft.com/office/drawing/2014/main" id="{69413CED-44AE-235E-0F0D-E2D19E4E7244}"/>
              </a:ext>
            </a:extLst>
          </p:cNvPr>
          <p:cNvSpPr txBox="1"/>
          <p:nvPr/>
        </p:nvSpPr>
        <p:spPr>
          <a:xfrm>
            <a:off x="5853356" y="4111307"/>
            <a:ext cx="1093043" cy="209307"/>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err="1">
                <a:solidFill>
                  <a:schemeClr val="bg1"/>
                </a:solidFill>
                <a:ea typeface="Tahoma"/>
                <a:cs typeface="Tahoma"/>
                <a:sym typeface="Tahoma"/>
              </a:rPr>
              <a:t>AvVT</a:t>
            </a:r>
            <a:endParaRPr sz="1000" dirty="0">
              <a:solidFill>
                <a:schemeClr val="bg1"/>
              </a:solidFill>
              <a:latin typeface="+mn-lt"/>
              <a:ea typeface="Tahoma"/>
              <a:cs typeface="Tahoma"/>
              <a:sym typeface="Tahoma"/>
            </a:endParaRPr>
          </a:p>
        </p:txBody>
      </p:sp>
      <p:sp>
        <p:nvSpPr>
          <p:cNvPr id="90" name="Google Shape;124;p4">
            <a:extLst>
              <a:ext uri="{FF2B5EF4-FFF2-40B4-BE49-F238E27FC236}">
                <a16:creationId xmlns:a16="http://schemas.microsoft.com/office/drawing/2014/main" id="{92D55D78-A79A-7E74-520E-BFA827613821}"/>
              </a:ext>
            </a:extLst>
          </p:cNvPr>
          <p:cNvSpPr txBox="1"/>
          <p:nvPr/>
        </p:nvSpPr>
        <p:spPr>
          <a:xfrm>
            <a:off x="5849460" y="4523268"/>
            <a:ext cx="1100834" cy="26198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ea typeface="Tahoma"/>
                <a:cs typeface="Tahoma"/>
                <a:sym typeface="Tahoma"/>
              </a:rPr>
              <a:t>GRP</a:t>
            </a:r>
            <a:endParaRPr sz="1000" dirty="0">
              <a:solidFill>
                <a:schemeClr val="bg1"/>
              </a:solidFill>
              <a:latin typeface="+mn-lt"/>
              <a:ea typeface="Tahoma"/>
              <a:cs typeface="Tahoma"/>
              <a:sym typeface="Tahoma"/>
            </a:endParaRPr>
          </a:p>
        </p:txBody>
      </p:sp>
      <p:sp>
        <p:nvSpPr>
          <p:cNvPr id="91" name="Google Shape;124;p4">
            <a:extLst>
              <a:ext uri="{FF2B5EF4-FFF2-40B4-BE49-F238E27FC236}">
                <a16:creationId xmlns:a16="http://schemas.microsoft.com/office/drawing/2014/main" id="{A7A94378-8229-2457-26A2-8B44EDD1E959}"/>
              </a:ext>
            </a:extLst>
          </p:cNvPr>
          <p:cNvSpPr txBox="1"/>
          <p:nvPr/>
        </p:nvSpPr>
        <p:spPr>
          <a:xfrm>
            <a:off x="5776320" y="5134977"/>
            <a:ext cx="1247115" cy="23999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ea typeface="Tahoma"/>
                <a:cs typeface="Tahoma"/>
                <a:sym typeface="Tahoma"/>
              </a:rPr>
              <a:t>CPP</a:t>
            </a:r>
            <a:endParaRPr sz="1000" dirty="0">
              <a:solidFill>
                <a:schemeClr val="bg1"/>
              </a:solidFill>
              <a:latin typeface="+mn-lt"/>
              <a:ea typeface="Tahoma"/>
              <a:cs typeface="Tahoma"/>
              <a:sym typeface="Tahoma"/>
            </a:endParaRPr>
          </a:p>
        </p:txBody>
      </p:sp>
      <p:sp>
        <p:nvSpPr>
          <p:cNvPr id="92" name="Google Shape;124;p4">
            <a:extLst>
              <a:ext uri="{FF2B5EF4-FFF2-40B4-BE49-F238E27FC236}">
                <a16:creationId xmlns:a16="http://schemas.microsoft.com/office/drawing/2014/main" id="{90E90F3B-889C-DA51-474B-C9DD287E87F4}"/>
              </a:ext>
            </a:extLst>
          </p:cNvPr>
          <p:cNvSpPr txBox="1"/>
          <p:nvPr/>
        </p:nvSpPr>
        <p:spPr>
          <a:xfrm>
            <a:off x="5776320" y="5708223"/>
            <a:ext cx="1247115" cy="23999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ea typeface="Tahoma"/>
                <a:cs typeface="Tahoma"/>
                <a:sym typeface="Tahoma"/>
              </a:rPr>
              <a:t>CTR</a:t>
            </a:r>
            <a:endParaRPr sz="1000" dirty="0">
              <a:solidFill>
                <a:schemeClr val="bg1"/>
              </a:solidFill>
              <a:latin typeface="+mn-lt"/>
              <a:ea typeface="Tahoma"/>
              <a:cs typeface="Tahoma"/>
              <a:sym typeface="Tahoma"/>
            </a:endParaRPr>
          </a:p>
        </p:txBody>
      </p:sp>
      <p:sp>
        <p:nvSpPr>
          <p:cNvPr id="94" name="Google Shape;124;p4">
            <a:extLst>
              <a:ext uri="{FF2B5EF4-FFF2-40B4-BE49-F238E27FC236}">
                <a16:creationId xmlns:a16="http://schemas.microsoft.com/office/drawing/2014/main" id="{B6C1305D-AB78-78A5-82FA-60E14466EB06}"/>
              </a:ext>
            </a:extLst>
          </p:cNvPr>
          <p:cNvSpPr txBox="1"/>
          <p:nvPr/>
        </p:nvSpPr>
        <p:spPr>
          <a:xfrm>
            <a:off x="5576704" y="6043374"/>
            <a:ext cx="1570923" cy="23999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00" dirty="0">
                <a:solidFill>
                  <a:schemeClr val="bg1"/>
                </a:solidFill>
                <a:ea typeface="Tahoma"/>
                <a:cs typeface="Tahoma"/>
                <a:sym typeface="Tahoma"/>
              </a:rPr>
              <a:t>Zaangażowanie </a:t>
            </a:r>
            <a:r>
              <a:rPr lang="pl-PL" sz="900" dirty="0">
                <a:solidFill>
                  <a:schemeClr val="bg1"/>
                </a:solidFill>
                <a:ea typeface="Tahoma"/>
                <a:cs typeface="Tahoma"/>
                <a:sym typeface="Tahoma"/>
              </a:rPr>
              <a:t>(engagement </a:t>
            </a:r>
            <a:r>
              <a:rPr lang="pl-PL" sz="900" dirty="0" err="1">
                <a:solidFill>
                  <a:schemeClr val="bg1"/>
                </a:solidFill>
                <a:ea typeface="Tahoma"/>
                <a:cs typeface="Tahoma"/>
                <a:sym typeface="Tahoma"/>
              </a:rPr>
              <a:t>rate</a:t>
            </a:r>
            <a:r>
              <a:rPr lang="pl-PL" sz="900" dirty="0">
                <a:solidFill>
                  <a:schemeClr val="bg1"/>
                </a:solidFill>
                <a:ea typeface="Tahoma"/>
                <a:cs typeface="Tahoma"/>
                <a:sym typeface="Tahoma"/>
              </a:rPr>
              <a:t> </a:t>
            </a:r>
            <a:r>
              <a:rPr lang="pl-PL" sz="900" dirty="0" err="1">
                <a:solidFill>
                  <a:schemeClr val="bg1"/>
                </a:solidFill>
                <a:ea typeface="Tahoma"/>
                <a:cs typeface="Tahoma"/>
                <a:sym typeface="Tahoma"/>
              </a:rPr>
              <a:t>session</a:t>
            </a:r>
            <a:r>
              <a:rPr lang="pl-PL" sz="900" dirty="0">
                <a:solidFill>
                  <a:schemeClr val="bg1"/>
                </a:solidFill>
                <a:ea typeface="Tahoma"/>
                <a:cs typeface="Tahoma"/>
                <a:sym typeface="Tahoma"/>
              </a:rPr>
              <a:t>)</a:t>
            </a:r>
            <a:endParaRPr sz="900" dirty="0">
              <a:solidFill>
                <a:schemeClr val="bg1"/>
              </a:solidFill>
              <a:latin typeface="+mn-lt"/>
              <a:ea typeface="Tahoma"/>
              <a:cs typeface="Tahoma"/>
              <a:sym typeface="Tahoma"/>
            </a:endParaRPr>
          </a:p>
        </p:txBody>
      </p:sp>
      <p:sp>
        <p:nvSpPr>
          <p:cNvPr id="99" name="Google Shape;124;p4">
            <a:extLst>
              <a:ext uri="{FF2B5EF4-FFF2-40B4-BE49-F238E27FC236}">
                <a16:creationId xmlns:a16="http://schemas.microsoft.com/office/drawing/2014/main" id="{E3A7A3F4-C4BC-E3FE-5B77-3CC9EC9EE144}"/>
              </a:ext>
            </a:extLst>
          </p:cNvPr>
          <p:cNvSpPr txBox="1"/>
          <p:nvPr/>
        </p:nvSpPr>
        <p:spPr>
          <a:xfrm>
            <a:off x="8379127" y="3321134"/>
            <a:ext cx="2387135" cy="252704"/>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50" dirty="0">
                <a:solidFill>
                  <a:schemeClr val="bg1"/>
                </a:solidFill>
                <a:latin typeface="+mn-lt"/>
                <a:ea typeface="Tahoma"/>
                <a:cs typeface="Tahoma"/>
                <a:sym typeface="Tahoma"/>
              </a:rPr>
              <a:t>Sprzedaż inkrementalna</a:t>
            </a:r>
            <a:endParaRPr sz="1050" dirty="0">
              <a:solidFill>
                <a:schemeClr val="bg1"/>
              </a:solidFill>
              <a:latin typeface="+mn-lt"/>
              <a:ea typeface="Tahoma"/>
              <a:cs typeface="Tahoma"/>
              <a:sym typeface="Tahoma"/>
            </a:endParaRPr>
          </a:p>
        </p:txBody>
      </p:sp>
      <p:sp>
        <p:nvSpPr>
          <p:cNvPr id="101" name="Google Shape;124;p4">
            <a:extLst>
              <a:ext uri="{FF2B5EF4-FFF2-40B4-BE49-F238E27FC236}">
                <a16:creationId xmlns:a16="http://schemas.microsoft.com/office/drawing/2014/main" id="{B2803EBC-4078-1BC6-3C7E-DA211F922BDE}"/>
              </a:ext>
            </a:extLst>
          </p:cNvPr>
          <p:cNvSpPr txBox="1"/>
          <p:nvPr/>
        </p:nvSpPr>
        <p:spPr>
          <a:xfrm>
            <a:off x="8497582" y="3722792"/>
            <a:ext cx="2171843" cy="252704"/>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50" dirty="0">
                <a:solidFill>
                  <a:schemeClr val="bg1"/>
                </a:solidFill>
                <a:latin typeface="+mn-lt"/>
                <a:ea typeface="Tahoma"/>
                <a:cs typeface="Tahoma"/>
                <a:sym typeface="Tahoma"/>
              </a:rPr>
              <a:t>Udział </a:t>
            </a:r>
            <a:r>
              <a:rPr lang="pl-PL" sz="1050" dirty="0" err="1">
                <a:solidFill>
                  <a:schemeClr val="bg1"/>
                </a:solidFill>
                <a:latin typeface="+mn-lt"/>
                <a:ea typeface="Tahoma"/>
                <a:cs typeface="Tahoma"/>
                <a:sym typeface="Tahoma"/>
              </a:rPr>
              <a:t>light</a:t>
            </a:r>
            <a:r>
              <a:rPr lang="pl-PL" sz="1050" dirty="0">
                <a:solidFill>
                  <a:schemeClr val="bg1"/>
                </a:solidFill>
                <a:latin typeface="+mn-lt"/>
                <a:ea typeface="Tahoma"/>
                <a:cs typeface="Tahoma"/>
                <a:sym typeface="Tahoma"/>
              </a:rPr>
              <a:t> / medium / </a:t>
            </a:r>
            <a:r>
              <a:rPr lang="pl-PL" sz="1050" dirty="0" err="1">
                <a:solidFill>
                  <a:schemeClr val="bg1"/>
                </a:solidFill>
                <a:latin typeface="+mn-lt"/>
                <a:ea typeface="Tahoma"/>
                <a:cs typeface="Tahoma"/>
                <a:sym typeface="Tahoma"/>
              </a:rPr>
              <a:t>heaby</a:t>
            </a:r>
            <a:r>
              <a:rPr lang="pl-PL" sz="1050" dirty="0">
                <a:solidFill>
                  <a:schemeClr val="bg1"/>
                </a:solidFill>
                <a:latin typeface="+mn-lt"/>
                <a:ea typeface="Tahoma"/>
                <a:cs typeface="Tahoma"/>
                <a:sym typeface="Tahoma"/>
              </a:rPr>
              <a:t> </a:t>
            </a:r>
            <a:r>
              <a:rPr lang="pl-PL" sz="1050" dirty="0" err="1">
                <a:solidFill>
                  <a:schemeClr val="bg1"/>
                </a:solidFill>
                <a:latin typeface="+mn-lt"/>
                <a:ea typeface="Tahoma"/>
                <a:cs typeface="Tahoma"/>
                <a:sym typeface="Tahoma"/>
              </a:rPr>
              <a:t>buyers</a:t>
            </a:r>
            <a:endParaRPr sz="1050" dirty="0">
              <a:solidFill>
                <a:schemeClr val="bg1"/>
              </a:solidFill>
              <a:latin typeface="+mn-lt"/>
              <a:ea typeface="Tahoma"/>
              <a:cs typeface="Tahoma"/>
              <a:sym typeface="Tahoma"/>
            </a:endParaRPr>
          </a:p>
        </p:txBody>
      </p:sp>
      <p:sp>
        <p:nvSpPr>
          <p:cNvPr id="103" name="Google Shape;124;p4">
            <a:extLst>
              <a:ext uri="{FF2B5EF4-FFF2-40B4-BE49-F238E27FC236}">
                <a16:creationId xmlns:a16="http://schemas.microsoft.com/office/drawing/2014/main" id="{871A0946-7D74-B287-BD8E-19E9E0322810}"/>
              </a:ext>
            </a:extLst>
          </p:cNvPr>
          <p:cNvSpPr txBox="1"/>
          <p:nvPr/>
        </p:nvSpPr>
        <p:spPr>
          <a:xfrm>
            <a:off x="8486773" y="4125138"/>
            <a:ext cx="2202515" cy="252704"/>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50" dirty="0">
                <a:solidFill>
                  <a:schemeClr val="bg1"/>
                </a:solidFill>
                <a:latin typeface="+mn-lt"/>
                <a:ea typeface="Tahoma"/>
                <a:cs typeface="Tahoma"/>
                <a:sym typeface="Tahoma"/>
              </a:rPr>
              <a:t>ROAS</a:t>
            </a:r>
            <a:endParaRPr sz="1050" dirty="0">
              <a:solidFill>
                <a:schemeClr val="bg1"/>
              </a:solidFill>
              <a:latin typeface="+mn-lt"/>
              <a:ea typeface="Tahoma"/>
              <a:cs typeface="Tahoma"/>
              <a:sym typeface="Tahoma"/>
            </a:endParaRPr>
          </a:p>
        </p:txBody>
      </p:sp>
      <p:sp>
        <p:nvSpPr>
          <p:cNvPr id="105" name="Google Shape;124;p4">
            <a:extLst>
              <a:ext uri="{FF2B5EF4-FFF2-40B4-BE49-F238E27FC236}">
                <a16:creationId xmlns:a16="http://schemas.microsoft.com/office/drawing/2014/main" id="{7FF5D837-E7C2-84F5-EE13-091B3E14DF9C}"/>
              </a:ext>
            </a:extLst>
          </p:cNvPr>
          <p:cNvSpPr txBox="1"/>
          <p:nvPr/>
        </p:nvSpPr>
        <p:spPr>
          <a:xfrm>
            <a:off x="8497582" y="4502749"/>
            <a:ext cx="2202515" cy="252704"/>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50" dirty="0" err="1">
                <a:solidFill>
                  <a:schemeClr val="bg1"/>
                </a:solidFill>
                <a:ea typeface="Tahoma"/>
                <a:cs typeface="Tahoma"/>
                <a:sym typeface="Tahoma"/>
              </a:rPr>
              <a:t>P</a:t>
            </a:r>
            <a:r>
              <a:rPr lang="pl-PL" sz="1050" dirty="0" err="1">
                <a:solidFill>
                  <a:schemeClr val="bg1"/>
                </a:solidFill>
                <a:latin typeface="+mn-lt"/>
                <a:ea typeface="Tahoma"/>
                <a:cs typeface="Tahoma"/>
                <a:sym typeface="Tahoma"/>
              </a:rPr>
              <a:t>urchase</a:t>
            </a:r>
            <a:r>
              <a:rPr lang="pl-PL" sz="1050" dirty="0">
                <a:solidFill>
                  <a:schemeClr val="bg1"/>
                </a:solidFill>
                <a:latin typeface="+mn-lt"/>
                <a:ea typeface="Tahoma"/>
                <a:cs typeface="Tahoma"/>
                <a:sym typeface="Tahoma"/>
              </a:rPr>
              <a:t> </a:t>
            </a:r>
            <a:r>
              <a:rPr lang="pl-PL" sz="1050" dirty="0" err="1">
                <a:solidFill>
                  <a:schemeClr val="bg1"/>
                </a:solidFill>
                <a:latin typeface="+mn-lt"/>
                <a:ea typeface="Tahoma"/>
                <a:cs typeface="Tahoma"/>
                <a:sym typeface="Tahoma"/>
              </a:rPr>
              <a:t>intent</a:t>
            </a:r>
            <a:endParaRPr sz="1050" dirty="0">
              <a:solidFill>
                <a:schemeClr val="bg1"/>
              </a:solidFill>
              <a:latin typeface="+mn-lt"/>
              <a:ea typeface="Tahoma"/>
              <a:cs typeface="Tahoma"/>
              <a:sym typeface="Tahoma"/>
            </a:endParaRPr>
          </a:p>
        </p:txBody>
      </p:sp>
      <p:sp>
        <p:nvSpPr>
          <p:cNvPr id="107" name="Google Shape;124;p4">
            <a:extLst>
              <a:ext uri="{FF2B5EF4-FFF2-40B4-BE49-F238E27FC236}">
                <a16:creationId xmlns:a16="http://schemas.microsoft.com/office/drawing/2014/main" id="{BB05FDD2-7429-AEA5-97F3-DFEF74894A69}"/>
              </a:ext>
            </a:extLst>
          </p:cNvPr>
          <p:cNvSpPr txBox="1"/>
          <p:nvPr/>
        </p:nvSpPr>
        <p:spPr>
          <a:xfrm>
            <a:off x="8486772" y="4918279"/>
            <a:ext cx="2193462" cy="252704"/>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050" dirty="0" err="1">
                <a:solidFill>
                  <a:schemeClr val="bg1"/>
                </a:solidFill>
                <a:latin typeface="+mn-lt"/>
                <a:ea typeface="Tahoma"/>
                <a:cs typeface="Tahoma"/>
                <a:sym typeface="Tahoma"/>
              </a:rPr>
              <a:t>Awareness</a:t>
            </a:r>
            <a:endParaRPr sz="1050" dirty="0">
              <a:solidFill>
                <a:schemeClr val="bg1"/>
              </a:solidFill>
              <a:latin typeface="+mn-lt"/>
              <a:ea typeface="Tahoma"/>
              <a:cs typeface="Tahoma"/>
              <a:sym typeface="Tahoma"/>
            </a:endParaRPr>
          </a:p>
        </p:txBody>
      </p:sp>
      <p:sp>
        <p:nvSpPr>
          <p:cNvPr id="108" name="Symbol zastępczy zawartości 2">
            <a:extLst>
              <a:ext uri="{FF2B5EF4-FFF2-40B4-BE49-F238E27FC236}">
                <a16:creationId xmlns:a16="http://schemas.microsoft.com/office/drawing/2014/main" id="{AC742012-D587-82CB-AB3E-1BE706583E8E}"/>
              </a:ext>
            </a:extLst>
          </p:cNvPr>
          <p:cNvSpPr txBox="1">
            <a:spLocks/>
          </p:cNvSpPr>
          <p:nvPr/>
        </p:nvSpPr>
        <p:spPr>
          <a:xfrm>
            <a:off x="7623886" y="5772744"/>
            <a:ext cx="3295385" cy="11461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l-PL" sz="900" b="0" i="0" u="none" strike="noStrike" kern="1200" cap="none" spc="0" normalizeH="0" baseline="0" noProof="0" dirty="0">
                <a:effectLst/>
                <a:uLnTx/>
                <a:uFillTx/>
                <a:ea typeface="+mn-ea"/>
                <a:cs typeface="+mn-cs"/>
              </a:rPr>
              <a:t>+ modelowanie Marketing Mix </a:t>
            </a:r>
            <a:r>
              <a:rPr kumimoji="0" lang="pl-PL" sz="900" b="0" i="0" u="none" strike="noStrike" kern="1200" cap="none" spc="0" normalizeH="0" baseline="0" noProof="0" dirty="0" err="1">
                <a:effectLst/>
                <a:uLnTx/>
                <a:uFillTx/>
                <a:ea typeface="+mn-ea"/>
                <a:cs typeface="+mn-cs"/>
              </a:rPr>
              <a:t>Modelling</a:t>
            </a:r>
            <a:r>
              <a:rPr kumimoji="0" lang="pl-PL" sz="900" b="0" i="0" u="none" strike="noStrike" kern="1200" cap="none" spc="0" normalizeH="0" baseline="0" noProof="0" dirty="0">
                <a:effectLst/>
                <a:uLnTx/>
                <a:uFillTx/>
                <a:ea typeface="+mn-ea"/>
                <a:cs typeface="+mn-cs"/>
              </a:rPr>
              <a:t> w celu rozdzielenia efektów. Długoterminowo komunikacja (tak samo jak inne działania) będzie miała wpływ na </a:t>
            </a:r>
            <a:r>
              <a:rPr kumimoji="0" lang="pl-PL" sz="900" b="0" i="0" u="none" strike="noStrike" kern="1200" cap="none" spc="0" normalizeH="0" baseline="0" noProof="0" dirty="0" err="1">
                <a:effectLst/>
                <a:uLnTx/>
                <a:uFillTx/>
                <a:ea typeface="+mn-ea"/>
                <a:cs typeface="+mn-cs"/>
              </a:rPr>
              <a:t>CEPy</a:t>
            </a:r>
            <a:r>
              <a:rPr kumimoji="0" lang="pl-PL" sz="900" b="0" i="0" u="none" strike="noStrike" kern="1200" cap="none" spc="0" normalizeH="0" baseline="0" noProof="0" dirty="0">
                <a:effectLst/>
                <a:uLnTx/>
                <a:uFillTx/>
                <a:ea typeface="+mn-ea"/>
                <a:cs typeface="+mn-cs"/>
              </a:rPr>
              <a:t>, czy </a:t>
            </a:r>
            <a:r>
              <a:rPr kumimoji="0" lang="pl-PL" sz="900" b="0" i="0" u="none" strike="noStrike" kern="1200" cap="none" spc="0" normalizeH="0" baseline="0" noProof="0" dirty="0" err="1">
                <a:effectLst/>
                <a:uLnTx/>
                <a:uFillTx/>
                <a:ea typeface="+mn-ea"/>
                <a:cs typeface="+mn-cs"/>
              </a:rPr>
              <a:t>Demand</a:t>
            </a:r>
            <a:r>
              <a:rPr kumimoji="0" lang="pl-PL" sz="900" b="0" i="0" u="none" strike="noStrike" kern="1200" cap="none" spc="0" normalizeH="0" baseline="0" noProof="0" dirty="0">
                <a:effectLst/>
                <a:uLnTx/>
                <a:uFillTx/>
                <a:ea typeface="+mn-ea"/>
                <a:cs typeface="+mn-cs"/>
              </a:rPr>
              <a:t> Space w jakim konsumenci widzą markę </a:t>
            </a:r>
          </a:p>
        </p:txBody>
      </p:sp>
      <p:cxnSp>
        <p:nvCxnSpPr>
          <p:cNvPr id="3" name="Łącznik prosty 2">
            <a:extLst>
              <a:ext uri="{FF2B5EF4-FFF2-40B4-BE49-F238E27FC236}">
                <a16:creationId xmlns:a16="http://schemas.microsoft.com/office/drawing/2014/main" id="{CF8004F0-8A59-62E5-A12D-B638D233249D}"/>
              </a:ext>
            </a:extLst>
          </p:cNvPr>
          <p:cNvCxnSpPr>
            <a:cxnSpLocks/>
          </p:cNvCxnSpPr>
          <p:nvPr/>
        </p:nvCxnSpPr>
        <p:spPr>
          <a:xfrm>
            <a:off x="0" y="3591277"/>
            <a:ext cx="1223188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FF2B5EF4-FFF2-40B4-BE49-F238E27FC236}">
                <a16:creationId xmlns:a16="http://schemas.microsoft.com/office/drawing/2014/main" id="{8F0C9A6F-FA7C-2785-D7E6-0C1C1493AB7F}"/>
              </a:ext>
            </a:extLst>
          </p:cNvPr>
          <p:cNvCxnSpPr>
            <a:cxnSpLocks/>
          </p:cNvCxnSpPr>
          <p:nvPr/>
        </p:nvCxnSpPr>
        <p:spPr>
          <a:xfrm>
            <a:off x="-1572" y="3990358"/>
            <a:ext cx="122334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Łącznik prosty 13">
            <a:extLst>
              <a:ext uri="{FF2B5EF4-FFF2-40B4-BE49-F238E27FC236}">
                <a16:creationId xmlns:a16="http://schemas.microsoft.com/office/drawing/2014/main" id="{1BD7F6BF-62E2-8B07-4653-EABD63248453}"/>
              </a:ext>
            </a:extLst>
          </p:cNvPr>
          <p:cNvCxnSpPr>
            <a:cxnSpLocks/>
          </p:cNvCxnSpPr>
          <p:nvPr/>
        </p:nvCxnSpPr>
        <p:spPr>
          <a:xfrm>
            <a:off x="2287" y="4788520"/>
            <a:ext cx="73096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Łącznik prosty 14">
            <a:extLst>
              <a:ext uri="{FF2B5EF4-FFF2-40B4-BE49-F238E27FC236}">
                <a16:creationId xmlns:a16="http://schemas.microsoft.com/office/drawing/2014/main" id="{BC1B4A1E-B81F-C8C9-FE3D-84B97CDA60CD}"/>
              </a:ext>
            </a:extLst>
          </p:cNvPr>
          <p:cNvCxnSpPr>
            <a:cxnSpLocks/>
          </p:cNvCxnSpPr>
          <p:nvPr/>
        </p:nvCxnSpPr>
        <p:spPr>
          <a:xfrm>
            <a:off x="-9321" y="5187601"/>
            <a:ext cx="547535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Łącznik prosty 15">
            <a:extLst>
              <a:ext uri="{FF2B5EF4-FFF2-40B4-BE49-F238E27FC236}">
                <a16:creationId xmlns:a16="http://schemas.microsoft.com/office/drawing/2014/main" id="{8385E215-4EBF-99D6-F88B-55953D2F29A4}"/>
              </a:ext>
            </a:extLst>
          </p:cNvPr>
          <p:cNvCxnSpPr>
            <a:cxnSpLocks/>
          </p:cNvCxnSpPr>
          <p:nvPr/>
        </p:nvCxnSpPr>
        <p:spPr>
          <a:xfrm>
            <a:off x="-27083" y="5586682"/>
            <a:ext cx="73096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Łącznik prosty 16">
            <a:extLst>
              <a:ext uri="{FF2B5EF4-FFF2-40B4-BE49-F238E27FC236}">
                <a16:creationId xmlns:a16="http://schemas.microsoft.com/office/drawing/2014/main" id="{56230AB3-0960-AD72-DB43-46F210C94A59}"/>
              </a:ext>
            </a:extLst>
          </p:cNvPr>
          <p:cNvCxnSpPr>
            <a:cxnSpLocks/>
          </p:cNvCxnSpPr>
          <p:nvPr/>
        </p:nvCxnSpPr>
        <p:spPr>
          <a:xfrm>
            <a:off x="-17655" y="5985763"/>
            <a:ext cx="73096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Łącznik prosty 17">
            <a:extLst>
              <a:ext uri="{FF2B5EF4-FFF2-40B4-BE49-F238E27FC236}">
                <a16:creationId xmlns:a16="http://schemas.microsoft.com/office/drawing/2014/main" id="{78BCB977-FC73-0369-1BE0-D311C55A65A4}"/>
              </a:ext>
            </a:extLst>
          </p:cNvPr>
          <p:cNvCxnSpPr>
            <a:cxnSpLocks/>
          </p:cNvCxnSpPr>
          <p:nvPr/>
        </p:nvCxnSpPr>
        <p:spPr>
          <a:xfrm>
            <a:off x="2126564" y="3154365"/>
            <a:ext cx="0" cy="37036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Łącznik prosty 20">
            <a:extLst>
              <a:ext uri="{FF2B5EF4-FFF2-40B4-BE49-F238E27FC236}">
                <a16:creationId xmlns:a16="http://schemas.microsoft.com/office/drawing/2014/main" id="{03351504-F687-5885-0195-6A45F0AA1AB6}"/>
              </a:ext>
            </a:extLst>
          </p:cNvPr>
          <p:cNvCxnSpPr>
            <a:cxnSpLocks/>
          </p:cNvCxnSpPr>
          <p:nvPr/>
        </p:nvCxnSpPr>
        <p:spPr>
          <a:xfrm>
            <a:off x="3738314" y="3180067"/>
            <a:ext cx="0" cy="36779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Łącznik prosty 21">
            <a:extLst>
              <a:ext uri="{FF2B5EF4-FFF2-40B4-BE49-F238E27FC236}">
                <a16:creationId xmlns:a16="http://schemas.microsoft.com/office/drawing/2014/main" id="{076862E4-5134-84DF-2116-135ADBF2EEF0}"/>
              </a:ext>
            </a:extLst>
          </p:cNvPr>
          <p:cNvCxnSpPr>
            <a:cxnSpLocks/>
          </p:cNvCxnSpPr>
          <p:nvPr/>
        </p:nvCxnSpPr>
        <p:spPr>
          <a:xfrm>
            <a:off x="5450149" y="3023995"/>
            <a:ext cx="0" cy="38340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Łącznik prosty 34">
            <a:extLst>
              <a:ext uri="{FF2B5EF4-FFF2-40B4-BE49-F238E27FC236}">
                <a16:creationId xmlns:a16="http://schemas.microsoft.com/office/drawing/2014/main" id="{66DCA607-ACAF-26D4-2783-D0389A74A47B}"/>
              </a:ext>
            </a:extLst>
          </p:cNvPr>
          <p:cNvCxnSpPr>
            <a:cxnSpLocks/>
          </p:cNvCxnSpPr>
          <p:nvPr/>
        </p:nvCxnSpPr>
        <p:spPr>
          <a:xfrm>
            <a:off x="7447092" y="4785248"/>
            <a:ext cx="47671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Łącznik prosty 55">
            <a:extLst>
              <a:ext uri="{FF2B5EF4-FFF2-40B4-BE49-F238E27FC236}">
                <a16:creationId xmlns:a16="http://schemas.microsoft.com/office/drawing/2014/main" id="{37425B9A-54AE-62FA-066E-7802BB1A8B91}"/>
              </a:ext>
            </a:extLst>
          </p:cNvPr>
          <p:cNvCxnSpPr>
            <a:cxnSpLocks/>
          </p:cNvCxnSpPr>
          <p:nvPr/>
        </p:nvCxnSpPr>
        <p:spPr>
          <a:xfrm>
            <a:off x="7428322" y="5536035"/>
            <a:ext cx="47859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Google Shape;124;p4">
            <a:extLst>
              <a:ext uri="{FF2B5EF4-FFF2-40B4-BE49-F238E27FC236}">
                <a16:creationId xmlns:a16="http://schemas.microsoft.com/office/drawing/2014/main" id="{C01DD41A-FBF4-9F19-AEC0-AC816967D958}"/>
              </a:ext>
            </a:extLst>
          </p:cNvPr>
          <p:cNvSpPr txBox="1"/>
          <p:nvPr/>
        </p:nvSpPr>
        <p:spPr>
          <a:xfrm>
            <a:off x="499151" y="1746020"/>
            <a:ext cx="2734485" cy="369332"/>
          </a:xfrm>
          <a:prstGeom prst="rect">
            <a:avLst/>
          </a:prstGeom>
          <a:noFill/>
          <a:ln>
            <a:noFill/>
          </a:ln>
        </p:spPr>
        <p:txBody>
          <a:bodyPr spcFirstLastPara="1" wrap="square" lIns="0" tIns="0" rIns="0" bIns="0" anchor="t" anchorCtr="0">
            <a:noAutofit/>
          </a:bodyPr>
          <a:lstStyle/>
          <a:p>
            <a:pPr marL="0" marR="0" lvl="0" indent="0" rtl="0">
              <a:spcBef>
                <a:spcPts val="0"/>
              </a:spcBef>
              <a:spcAft>
                <a:spcPts val="0"/>
              </a:spcAft>
              <a:buNone/>
            </a:pPr>
            <a:r>
              <a:rPr lang="pl-PL" sz="2400" dirty="0">
                <a:solidFill>
                  <a:srgbClr val="7030A0"/>
                </a:solidFill>
                <a:latin typeface="+mn-lt"/>
                <a:ea typeface="Tahoma"/>
                <a:cs typeface="Tahoma"/>
                <a:sym typeface="Tahoma"/>
              </a:rPr>
              <a:t>Media &amp; Kampanie</a:t>
            </a:r>
            <a:endParaRPr sz="2400" dirty="0">
              <a:solidFill>
                <a:srgbClr val="7030A0"/>
              </a:solidFill>
              <a:latin typeface="+mn-lt"/>
              <a:ea typeface="Tahoma"/>
              <a:cs typeface="Tahoma"/>
              <a:sym typeface="Tahoma"/>
            </a:endParaRPr>
          </a:p>
        </p:txBody>
      </p:sp>
      <p:sp>
        <p:nvSpPr>
          <p:cNvPr id="6" name="Prostokąt 5">
            <a:extLst>
              <a:ext uri="{FF2B5EF4-FFF2-40B4-BE49-F238E27FC236}">
                <a16:creationId xmlns:a16="http://schemas.microsoft.com/office/drawing/2014/main" id="{0E00293D-7F4C-0D5A-5B66-31E0854E32E9}"/>
              </a:ext>
            </a:extLst>
          </p:cNvPr>
          <p:cNvSpPr/>
          <p:nvPr/>
        </p:nvSpPr>
        <p:spPr>
          <a:xfrm>
            <a:off x="3747966" y="3171007"/>
            <a:ext cx="1706592" cy="4202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rostokąt 8">
            <a:extLst>
              <a:ext uri="{FF2B5EF4-FFF2-40B4-BE49-F238E27FC236}">
                <a16:creationId xmlns:a16="http://schemas.microsoft.com/office/drawing/2014/main" id="{6EC1E93B-46D7-0C54-A35C-1E50BC2CFF26}"/>
              </a:ext>
            </a:extLst>
          </p:cNvPr>
          <p:cNvSpPr/>
          <p:nvPr/>
        </p:nvSpPr>
        <p:spPr>
          <a:xfrm>
            <a:off x="3747966" y="4383368"/>
            <a:ext cx="1706592" cy="4141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849792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rostokąt 18">
            <a:extLst>
              <a:ext uri="{FF2B5EF4-FFF2-40B4-BE49-F238E27FC236}">
                <a16:creationId xmlns:a16="http://schemas.microsoft.com/office/drawing/2014/main" id="{2DF99916-34B8-6CE4-0001-D3CBCE1DF6BD}"/>
              </a:ext>
            </a:extLst>
          </p:cNvPr>
          <p:cNvSpPr/>
          <p:nvPr/>
        </p:nvSpPr>
        <p:spPr>
          <a:xfrm>
            <a:off x="515938" y="2846057"/>
            <a:ext cx="11196637" cy="1230643"/>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Google Shape;124;p4">
            <a:extLst>
              <a:ext uri="{FF2B5EF4-FFF2-40B4-BE49-F238E27FC236}">
                <a16:creationId xmlns:a16="http://schemas.microsoft.com/office/drawing/2014/main" id="{35A9C90B-BF82-34AF-83AA-ED8ACA8F8C0D}"/>
              </a:ext>
            </a:extLst>
          </p:cNvPr>
          <p:cNvSpPr txBox="1"/>
          <p:nvPr/>
        </p:nvSpPr>
        <p:spPr>
          <a:xfrm>
            <a:off x="499151" y="1746020"/>
            <a:ext cx="2734485" cy="369332"/>
          </a:xfrm>
          <a:prstGeom prst="rect">
            <a:avLst/>
          </a:prstGeom>
          <a:noFill/>
          <a:ln>
            <a:noFill/>
          </a:ln>
        </p:spPr>
        <p:txBody>
          <a:bodyPr spcFirstLastPara="1" wrap="square" lIns="0" tIns="0" rIns="0" bIns="0" anchor="t" anchorCtr="0">
            <a:noAutofit/>
          </a:bodyPr>
          <a:lstStyle/>
          <a:p>
            <a:pPr marL="0" marR="0" lvl="0" indent="0" rtl="0">
              <a:spcBef>
                <a:spcPts val="0"/>
              </a:spcBef>
              <a:spcAft>
                <a:spcPts val="0"/>
              </a:spcAft>
              <a:buNone/>
            </a:pPr>
            <a:r>
              <a:rPr lang="pl-PL" sz="2400" dirty="0">
                <a:solidFill>
                  <a:srgbClr val="7030A0"/>
                </a:solidFill>
                <a:latin typeface="+mn-lt"/>
                <a:ea typeface="Tahoma"/>
                <a:cs typeface="Tahoma"/>
                <a:sym typeface="Tahoma"/>
              </a:rPr>
              <a:t>Media &amp; Kampanie</a:t>
            </a:r>
            <a:endParaRPr sz="2400" dirty="0">
              <a:solidFill>
                <a:srgbClr val="7030A0"/>
              </a:solidFill>
              <a:latin typeface="+mn-lt"/>
              <a:ea typeface="Tahoma"/>
              <a:cs typeface="Tahoma"/>
              <a:sym typeface="Tahoma"/>
            </a:endParaRPr>
          </a:p>
        </p:txBody>
      </p:sp>
      <p:sp>
        <p:nvSpPr>
          <p:cNvPr id="7" name="Symbol zastępczy zawartości 2">
            <a:extLst>
              <a:ext uri="{FF2B5EF4-FFF2-40B4-BE49-F238E27FC236}">
                <a16:creationId xmlns:a16="http://schemas.microsoft.com/office/drawing/2014/main" id="{1DD915C3-EC23-9723-3B0F-2E5D46FDF410}"/>
              </a:ext>
            </a:extLst>
          </p:cNvPr>
          <p:cNvSpPr txBox="1">
            <a:spLocks/>
          </p:cNvSpPr>
          <p:nvPr/>
        </p:nvSpPr>
        <p:spPr>
          <a:xfrm>
            <a:off x="406590" y="2319311"/>
            <a:ext cx="10515600" cy="5880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pl-PL" sz="1800" dirty="0">
                <a:solidFill>
                  <a:prstClr val="black"/>
                </a:solidFill>
              </a:rPr>
              <a:t>Jak pracować na dużej </a:t>
            </a:r>
            <a:r>
              <a:rPr kumimoji="0" lang="pl-PL" sz="1800" b="0" i="0" u="none" strike="noStrike" kern="1200" cap="none" spc="0" normalizeH="0" baseline="0" noProof="0" dirty="0">
                <a:ln>
                  <a:noFill/>
                </a:ln>
                <a:solidFill>
                  <a:prstClr val="black"/>
                </a:solidFill>
                <a:effectLst/>
                <a:uLnTx/>
                <a:uFillTx/>
                <a:ea typeface="+mn-ea"/>
                <a:cs typeface="+mn-cs"/>
              </a:rPr>
              <a:t>liczbie mierników? Najczęstsze sposoby obserwowane na rynku: </a:t>
            </a:r>
          </a:p>
        </p:txBody>
      </p:sp>
      <p:sp>
        <p:nvSpPr>
          <p:cNvPr id="15" name="Prostokąt 14">
            <a:extLst>
              <a:ext uri="{FF2B5EF4-FFF2-40B4-BE49-F238E27FC236}">
                <a16:creationId xmlns:a16="http://schemas.microsoft.com/office/drawing/2014/main" id="{154FDC50-326E-75B0-26B6-F9564B841325}"/>
              </a:ext>
            </a:extLst>
          </p:cNvPr>
          <p:cNvSpPr/>
          <p:nvPr/>
        </p:nvSpPr>
        <p:spPr>
          <a:xfrm>
            <a:off x="515938" y="4970462"/>
            <a:ext cx="11196637" cy="141092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Symbol zastępczy zawartości 2">
            <a:extLst>
              <a:ext uri="{FF2B5EF4-FFF2-40B4-BE49-F238E27FC236}">
                <a16:creationId xmlns:a16="http://schemas.microsoft.com/office/drawing/2014/main" id="{72321695-90D4-5D26-8718-22360D063C47}"/>
              </a:ext>
            </a:extLst>
          </p:cNvPr>
          <p:cNvSpPr txBox="1">
            <a:spLocks/>
          </p:cNvSpPr>
          <p:nvPr/>
        </p:nvSpPr>
        <p:spPr>
          <a:xfrm>
            <a:off x="406590" y="4289303"/>
            <a:ext cx="10515600" cy="5880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l-PL" sz="1800" b="0" i="0" u="none" strike="noStrike" kern="1200" cap="none" spc="0" normalizeH="0" baseline="0" noProof="0" dirty="0">
                <a:ln>
                  <a:noFill/>
                </a:ln>
                <a:solidFill>
                  <a:prstClr val="black"/>
                </a:solidFill>
                <a:effectLst/>
                <a:uLnTx/>
                <a:uFillTx/>
                <a:ea typeface="+mn-ea"/>
                <a:cs typeface="+mn-cs"/>
              </a:rPr>
              <a:t>Eksperci w ramach POR i konsultujący ten dokument wskazywali na dobór właściwego procesu pracy     do danego przedsiębiorstwa. Nie istnieje uniwersalny, za to powtarzają się dobre praktyki:</a:t>
            </a:r>
          </a:p>
        </p:txBody>
      </p:sp>
      <p:sp>
        <p:nvSpPr>
          <p:cNvPr id="22" name="pole tekstowe 21">
            <a:extLst>
              <a:ext uri="{FF2B5EF4-FFF2-40B4-BE49-F238E27FC236}">
                <a16:creationId xmlns:a16="http://schemas.microsoft.com/office/drawing/2014/main" id="{8A2BEAE6-615C-11CC-5623-94A633ED9C38}"/>
              </a:ext>
            </a:extLst>
          </p:cNvPr>
          <p:cNvSpPr txBox="1"/>
          <p:nvPr/>
        </p:nvSpPr>
        <p:spPr>
          <a:xfrm>
            <a:off x="968247" y="3202230"/>
            <a:ext cx="2827594" cy="830997"/>
          </a:xfrm>
          <a:prstGeom prst="rect">
            <a:avLst/>
          </a:prstGeom>
          <a:noFill/>
        </p:spPr>
        <p:txBody>
          <a:bodyPr wrap="square" rtlCol="0">
            <a:spAutoFit/>
          </a:bodyPr>
          <a:lstStyle/>
          <a:p>
            <a:pPr algn="ctr"/>
            <a:r>
              <a:rPr kumimoji="0" lang="pl-PL" sz="1600" b="0" i="0" u="none" strike="noStrike" kern="1200" cap="none" spc="0" normalizeH="0" baseline="0" noProof="0" dirty="0">
                <a:ln>
                  <a:noFill/>
                </a:ln>
                <a:solidFill>
                  <a:prstClr val="white"/>
                </a:solidFill>
                <a:effectLst/>
                <a:uLnTx/>
                <a:uFillTx/>
                <a:ea typeface="+mn-ea"/>
                <a:cs typeface="+mn-cs"/>
              </a:rPr>
              <a:t>Agregowanie wskaźników,</a:t>
            </a:r>
          </a:p>
          <a:p>
            <a:pPr algn="ctr"/>
            <a:r>
              <a:rPr kumimoji="0" lang="pl-PL" sz="1600" b="0" i="0" u="none" strike="noStrike" kern="1200" cap="none" spc="0" normalizeH="0" baseline="0" noProof="0" dirty="0">
                <a:ln>
                  <a:noFill/>
                </a:ln>
                <a:solidFill>
                  <a:prstClr val="white"/>
                </a:solidFill>
                <a:effectLst/>
                <a:uLnTx/>
                <a:uFillTx/>
                <a:ea typeface="+mn-ea"/>
                <a:cs typeface="+mn-cs"/>
              </a:rPr>
              <a:t>np. model </a:t>
            </a:r>
            <a:r>
              <a:rPr kumimoji="0" lang="pl-PL" sz="1600" b="0" i="0" u="none" strike="noStrike" kern="1200" cap="none" spc="0" normalizeH="0" baseline="0" noProof="0" dirty="0" err="1">
                <a:ln>
                  <a:noFill/>
                </a:ln>
                <a:solidFill>
                  <a:prstClr val="white"/>
                </a:solidFill>
                <a:effectLst/>
                <a:uLnTx/>
                <a:uFillTx/>
                <a:ea typeface="+mn-ea"/>
                <a:cs typeface="+mn-cs"/>
              </a:rPr>
              <a:t>scoringowy</a:t>
            </a:r>
            <a:endParaRPr kumimoji="0" lang="pl-PL" sz="1600" b="0" i="0" u="none" strike="noStrike" kern="1200" cap="none" spc="0" normalizeH="0" baseline="0" noProof="0" dirty="0">
              <a:ln>
                <a:noFill/>
              </a:ln>
              <a:solidFill>
                <a:prstClr val="white"/>
              </a:solidFill>
              <a:effectLst/>
              <a:uLnTx/>
              <a:uFillTx/>
              <a:ea typeface="+mn-ea"/>
              <a:cs typeface="+mn-cs"/>
            </a:endParaRPr>
          </a:p>
          <a:p>
            <a:pPr algn="ctr"/>
            <a:endParaRPr lang="pl-PL" sz="1600" dirty="0"/>
          </a:p>
        </p:txBody>
      </p:sp>
      <p:sp>
        <p:nvSpPr>
          <p:cNvPr id="23" name="pole tekstowe 22">
            <a:extLst>
              <a:ext uri="{FF2B5EF4-FFF2-40B4-BE49-F238E27FC236}">
                <a16:creationId xmlns:a16="http://schemas.microsoft.com/office/drawing/2014/main" id="{AFD04BA0-7E58-D2BE-7CF3-7C5DD77BF243}"/>
              </a:ext>
            </a:extLst>
          </p:cNvPr>
          <p:cNvSpPr txBox="1"/>
          <p:nvPr/>
        </p:nvSpPr>
        <p:spPr>
          <a:xfrm>
            <a:off x="4600795" y="3087913"/>
            <a:ext cx="3084169"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600" b="0" i="0" u="none" strike="noStrike" kern="1200" cap="none" spc="0" normalizeH="0" baseline="0" noProof="0" dirty="0">
                <a:ln>
                  <a:noFill/>
                </a:ln>
                <a:solidFill>
                  <a:prstClr val="white"/>
                </a:solidFill>
                <a:effectLst/>
                <a:uLnTx/>
                <a:uFillTx/>
                <a:ea typeface="+mn-ea"/>
                <a:cs typeface="+mn-cs"/>
              </a:rPr>
              <a:t>Dedykowany </a:t>
            </a:r>
            <a:r>
              <a:rPr kumimoji="0" lang="pl-PL" sz="1600" b="0" i="0" u="none" strike="noStrike" kern="1200" cap="none" spc="0" normalizeH="0" baseline="0" noProof="0" dirty="0" err="1">
                <a:ln>
                  <a:noFill/>
                </a:ln>
                <a:solidFill>
                  <a:prstClr val="white"/>
                </a:solidFill>
                <a:effectLst/>
                <a:uLnTx/>
                <a:uFillTx/>
                <a:ea typeface="+mn-ea"/>
                <a:cs typeface="+mn-cs"/>
              </a:rPr>
              <a:t>dashboard</a:t>
            </a:r>
            <a:r>
              <a:rPr lang="pl-PL" sz="1600" dirty="0">
                <a:solidFill>
                  <a:prstClr val="white"/>
                </a:solidFil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600" b="0" i="0" u="none" strike="noStrike" kern="1200" cap="none" spc="0" normalizeH="0" baseline="0" noProof="0" dirty="0">
                <a:ln>
                  <a:noFill/>
                </a:ln>
                <a:solidFill>
                  <a:prstClr val="white"/>
                </a:solidFill>
                <a:effectLst/>
                <a:uLnTx/>
                <a:uFillTx/>
                <a:ea typeface="+mn-ea"/>
                <a:cs typeface="+mn-cs"/>
              </a:rPr>
              <a:t>z </a:t>
            </a:r>
            <a:r>
              <a:rPr kumimoji="0" lang="pl-PL" sz="1600" b="0" i="0" u="none" strike="noStrike" kern="1200" cap="none" spc="0" normalizeH="0" baseline="0" noProof="0" dirty="0" err="1">
                <a:ln>
                  <a:noFill/>
                </a:ln>
                <a:solidFill>
                  <a:prstClr val="white"/>
                </a:solidFill>
                <a:effectLst/>
                <a:uLnTx/>
                <a:uFillTx/>
                <a:ea typeface="+mn-ea"/>
                <a:cs typeface="+mn-cs"/>
              </a:rPr>
              <a:t>wyróżnienieniem</a:t>
            </a:r>
            <a:r>
              <a:rPr kumimoji="0" lang="pl-PL" sz="1600" b="0" i="0" u="none" strike="noStrike" kern="1200" cap="none" spc="0" normalizeH="0" baseline="0" noProof="0" dirty="0">
                <a:ln>
                  <a:noFill/>
                </a:ln>
                <a:solidFill>
                  <a:prstClr val="white"/>
                </a:solidFill>
                <a:effectLst/>
                <a:uLnTx/>
                <a:uFillTx/>
                <a:ea typeface="+mn-ea"/>
                <a:cs typeface="+mn-cs"/>
              </a:rPr>
              <a:t> najważniejszych elementów</a:t>
            </a:r>
          </a:p>
          <a:p>
            <a:pPr algn="ctr"/>
            <a:endParaRPr lang="pl-PL" sz="1600" dirty="0"/>
          </a:p>
        </p:txBody>
      </p:sp>
      <p:sp>
        <p:nvSpPr>
          <p:cNvPr id="24" name="pole tekstowe 23">
            <a:extLst>
              <a:ext uri="{FF2B5EF4-FFF2-40B4-BE49-F238E27FC236}">
                <a16:creationId xmlns:a16="http://schemas.microsoft.com/office/drawing/2014/main" id="{3FF935F2-1EC2-4A94-73B3-247F8589333D}"/>
              </a:ext>
            </a:extLst>
          </p:cNvPr>
          <p:cNvSpPr txBox="1"/>
          <p:nvPr/>
        </p:nvSpPr>
        <p:spPr>
          <a:xfrm>
            <a:off x="8385938" y="3087913"/>
            <a:ext cx="3084167"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600" b="0" i="0" u="none" strike="noStrike" kern="1200" cap="none" spc="0" normalizeH="0" baseline="0" noProof="0" dirty="0">
                <a:ln>
                  <a:noFill/>
                </a:ln>
                <a:solidFill>
                  <a:prstClr val="white"/>
                </a:solidFill>
                <a:effectLst/>
                <a:uLnTx/>
                <a:uFillTx/>
                <a:ea typeface="+mn-ea"/>
                <a:cs typeface="+mn-cs"/>
              </a:rPr>
              <a:t>Praca dedykowane działu </a:t>
            </a:r>
            <a:r>
              <a:rPr kumimoji="0" lang="pl-PL" sz="1600" b="0" i="0" u="none" strike="noStrike" kern="1200" cap="none" spc="0" normalizeH="0" baseline="0" noProof="0" dirty="0" err="1">
                <a:ln>
                  <a:noFill/>
                </a:ln>
                <a:solidFill>
                  <a:prstClr val="white"/>
                </a:solidFill>
                <a:effectLst/>
                <a:uLnTx/>
                <a:uFillTx/>
                <a:ea typeface="+mn-ea"/>
                <a:cs typeface="+mn-cs"/>
              </a:rPr>
              <a:t>mediowego</a:t>
            </a:r>
            <a:r>
              <a:rPr kumimoji="0" lang="pl-PL" sz="1600" b="0" i="0" u="none" strike="noStrike" kern="1200" cap="none" spc="0" normalizeH="0" baseline="0" noProof="0" dirty="0">
                <a:ln>
                  <a:noFill/>
                </a:ln>
                <a:solidFill>
                  <a:prstClr val="white"/>
                </a:solidFill>
                <a:effectLst/>
                <a:uLnTx/>
                <a:uFillTx/>
                <a:ea typeface="+mn-ea"/>
                <a:cs typeface="+mn-cs"/>
              </a:rPr>
              <a:t>, dopasowana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600" b="0" i="0" u="none" strike="noStrike" kern="1200" cap="none" spc="0" normalizeH="0" baseline="0" noProof="0" dirty="0">
                <a:ln>
                  <a:noFill/>
                </a:ln>
                <a:solidFill>
                  <a:prstClr val="white"/>
                </a:solidFill>
                <a:effectLst/>
                <a:uLnTx/>
                <a:uFillTx/>
                <a:ea typeface="+mn-ea"/>
                <a:cs typeface="+mn-cs"/>
              </a:rPr>
              <a:t>do potrzeb przedsiębiorstwa</a:t>
            </a:r>
          </a:p>
          <a:p>
            <a:pPr algn="ctr"/>
            <a:endParaRPr lang="pl-PL" sz="1600" dirty="0"/>
          </a:p>
        </p:txBody>
      </p:sp>
      <p:sp>
        <p:nvSpPr>
          <p:cNvPr id="25" name="pole tekstowe 24">
            <a:extLst>
              <a:ext uri="{FF2B5EF4-FFF2-40B4-BE49-F238E27FC236}">
                <a16:creationId xmlns:a16="http://schemas.microsoft.com/office/drawing/2014/main" id="{476E4B59-6E63-6980-0D33-E8BF9BDF2054}"/>
              </a:ext>
            </a:extLst>
          </p:cNvPr>
          <p:cNvSpPr txBox="1"/>
          <p:nvPr/>
        </p:nvSpPr>
        <p:spPr>
          <a:xfrm>
            <a:off x="718429" y="5182169"/>
            <a:ext cx="332723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600" b="0" i="0" u="none" strike="noStrike" kern="1200" cap="none" spc="0" normalizeH="0" baseline="0" noProof="0" dirty="0">
                <a:ln>
                  <a:noFill/>
                </a:ln>
                <a:solidFill>
                  <a:prstClr val="white"/>
                </a:solidFill>
                <a:effectLst/>
                <a:uLnTx/>
                <a:uFillTx/>
                <a:ea typeface="+mn-ea"/>
                <a:cs typeface="+mn-cs"/>
              </a:rPr>
              <a:t>Wykorzystanie wskaźników sygnalizujących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(od których reszta zależy, jak np. spadek realizacji widocznych wyświetleń w czasie, wpłynie bezpośrednio na zasięg, a ten na dalsze mierniki marki)</a:t>
            </a:r>
          </a:p>
          <a:p>
            <a:pPr algn="ctr"/>
            <a:endParaRPr lang="pl-PL" dirty="0"/>
          </a:p>
        </p:txBody>
      </p:sp>
      <p:sp>
        <p:nvSpPr>
          <p:cNvPr id="26" name="pole tekstowe 25">
            <a:extLst>
              <a:ext uri="{FF2B5EF4-FFF2-40B4-BE49-F238E27FC236}">
                <a16:creationId xmlns:a16="http://schemas.microsoft.com/office/drawing/2014/main" id="{A98FCD06-A69E-4876-BE8C-5C0B88223D1D}"/>
              </a:ext>
            </a:extLst>
          </p:cNvPr>
          <p:cNvSpPr txBox="1"/>
          <p:nvPr/>
        </p:nvSpPr>
        <p:spPr>
          <a:xfrm>
            <a:off x="4362718" y="5384649"/>
            <a:ext cx="346656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600" b="0" i="0" u="none" strike="noStrike" kern="1200" cap="none" spc="0" normalizeH="0" baseline="0" noProof="0" dirty="0">
                <a:ln>
                  <a:noFill/>
                </a:ln>
                <a:solidFill>
                  <a:prstClr val="white"/>
                </a:solidFill>
                <a:effectLst/>
                <a:uLnTx/>
                <a:uFillTx/>
                <a:ea typeface="+mn-ea"/>
                <a:cs typeface="+mn-cs"/>
              </a:rPr>
              <a:t>Dogłębna analiza, cotygodniowa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600" b="0" i="0" u="none" strike="noStrike" kern="1200" cap="none" spc="0" normalizeH="0" baseline="0" noProof="0" dirty="0">
                <a:ln>
                  <a:noFill/>
                </a:ln>
                <a:solidFill>
                  <a:prstClr val="white"/>
                </a:solidFill>
                <a:effectLst/>
                <a:uLnTx/>
                <a:uFillTx/>
                <a:ea typeface="+mn-ea"/>
                <a:cs typeface="+mn-cs"/>
              </a:rPr>
              <a:t>lub po zakończeniu kampanii</a:t>
            </a:r>
          </a:p>
          <a:p>
            <a:pPr algn="ctr"/>
            <a:endParaRPr lang="pl-PL" sz="1600" dirty="0"/>
          </a:p>
        </p:txBody>
      </p:sp>
      <p:sp>
        <p:nvSpPr>
          <p:cNvPr id="27" name="pole tekstowe 26">
            <a:extLst>
              <a:ext uri="{FF2B5EF4-FFF2-40B4-BE49-F238E27FC236}">
                <a16:creationId xmlns:a16="http://schemas.microsoft.com/office/drawing/2014/main" id="{C61102F3-4481-60E0-3A29-5CE630949533}"/>
              </a:ext>
            </a:extLst>
          </p:cNvPr>
          <p:cNvSpPr txBox="1"/>
          <p:nvPr/>
        </p:nvSpPr>
        <p:spPr>
          <a:xfrm>
            <a:off x="8385938" y="5215371"/>
            <a:ext cx="3084169"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Kilkupoziomowy </a:t>
            </a:r>
            <a:r>
              <a:rPr kumimoji="0" lang="pl-PL" sz="1400" b="0" i="0" u="none" strike="noStrike" kern="1200" cap="none" spc="0" normalizeH="0" baseline="0" noProof="0" dirty="0" err="1">
                <a:ln>
                  <a:noFill/>
                </a:ln>
                <a:solidFill>
                  <a:prstClr val="white"/>
                </a:solidFill>
                <a:effectLst/>
                <a:uLnTx/>
                <a:uFillTx/>
                <a:ea typeface="+mn-ea"/>
                <a:cs typeface="+mn-cs"/>
              </a:rPr>
              <a:t>dashboard</a:t>
            </a:r>
            <a:r>
              <a:rPr kumimoji="0" lang="pl-PL" sz="1400" b="0" i="0" u="none" strike="noStrike" kern="1200" cap="none" spc="0" normalizeH="0" baseline="0" noProof="0" dirty="0">
                <a:ln>
                  <a:noFill/>
                </a:ln>
                <a:solidFill>
                  <a:prstClr val="white"/>
                </a:solidFill>
                <a:effectLst/>
                <a:uLnTx/>
                <a:uFillTx/>
                <a:ea typeface="+mn-ea"/>
                <a:cs typeface="+mn-cs"/>
              </a:rPr>
              <a:t> pozwalający łatwo przeanalizować ogólną skuteczność i zejść głębiej</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do </a:t>
            </a:r>
            <a:r>
              <a:rPr kumimoji="0" lang="pl-PL" sz="1400" b="0" i="0" u="none" strike="noStrike" kern="1200" cap="none" spc="0" normalizeH="0" baseline="0" noProof="0" dirty="0" err="1">
                <a:ln>
                  <a:noFill/>
                </a:ln>
                <a:solidFill>
                  <a:prstClr val="white"/>
                </a:solidFill>
                <a:effectLst/>
                <a:uLnTx/>
                <a:uFillTx/>
                <a:ea typeface="+mn-ea"/>
                <a:cs typeface="+mn-cs"/>
              </a:rPr>
              <a:t>anlizy</a:t>
            </a:r>
            <a:r>
              <a:rPr kumimoji="0" lang="pl-PL" sz="1400" b="0" i="0" u="none" strike="noStrike" kern="1200" cap="none" spc="0" normalizeH="0" baseline="0" noProof="0" dirty="0">
                <a:ln>
                  <a:noFill/>
                </a:ln>
                <a:solidFill>
                  <a:prstClr val="white"/>
                </a:solidFill>
                <a:effectLst/>
                <a:uLnTx/>
                <a:uFillTx/>
                <a:ea typeface="+mn-ea"/>
                <a:cs typeface="+mn-cs"/>
              </a:rPr>
              <a:t> poszczególnych wskaźników</a:t>
            </a:r>
          </a:p>
          <a:p>
            <a:pPr algn="ctr"/>
            <a:endParaRPr lang="pl-PL" sz="1400" dirty="0"/>
          </a:p>
        </p:txBody>
      </p:sp>
      <p:sp>
        <p:nvSpPr>
          <p:cNvPr id="3" name="Google Shape;138;p6">
            <a:extLst>
              <a:ext uri="{FF2B5EF4-FFF2-40B4-BE49-F238E27FC236}">
                <a16:creationId xmlns:a16="http://schemas.microsoft.com/office/drawing/2014/main" id="{3CC9AC98-44D8-F8C2-9D9A-A09F17448240}"/>
              </a:ext>
            </a:extLst>
          </p:cNvPr>
          <p:cNvSpPr txBox="1">
            <a:spLocks/>
          </p:cNvSpPr>
          <p:nvPr/>
        </p:nvSpPr>
        <p:spPr>
          <a:xfrm>
            <a:off x="499151" y="223076"/>
            <a:ext cx="10970954"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400" dirty="0">
                <a:ea typeface="Calibri"/>
                <a:cs typeface="Calibri"/>
                <a:sym typeface="Calibri"/>
              </a:rPr>
              <a:t>Wykorzystanie wskaźników w codziennej pracy</a:t>
            </a:r>
          </a:p>
        </p:txBody>
      </p:sp>
      <p:sp>
        <p:nvSpPr>
          <p:cNvPr id="8" name="Google Shape;138;p6">
            <a:extLst>
              <a:ext uri="{FF2B5EF4-FFF2-40B4-BE49-F238E27FC236}">
                <a16:creationId xmlns:a16="http://schemas.microsoft.com/office/drawing/2014/main" id="{90164301-2CE2-47B0-A180-3F7B89D247C7}"/>
              </a:ext>
            </a:extLst>
          </p:cNvPr>
          <p:cNvSpPr txBox="1">
            <a:spLocks/>
          </p:cNvSpPr>
          <p:nvPr/>
        </p:nvSpPr>
        <p:spPr>
          <a:xfrm>
            <a:off x="499151" y="834913"/>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400" dirty="0">
                <a:ea typeface="Calibri"/>
                <a:cs typeface="Calibri"/>
                <a:sym typeface="Calibri"/>
              </a:rPr>
              <a:t>– w zależności od obszaru</a:t>
            </a:r>
          </a:p>
        </p:txBody>
      </p:sp>
      <p:cxnSp>
        <p:nvCxnSpPr>
          <p:cNvPr id="10" name="Łącznik prosty 9">
            <a:extLst>
              <a:ext uri="{FF2B5EF4-FFF2-40B4-BE49-F238E27FC236}">
                <a16:creationId xmlns:a16="http://schemas.microsoft.com/office/drawing/2014/main" id="{E7D81F49-F6C0-E0EE-E3EF-7DFE93745804}"/>
              </a:ext>
            </a:extLst>
          </p:cNvPr>
          <p:cNvCxnSpPr>
            <a:cxnSpLocks/>
          </p:cNvCxnSpPr>
          <p:nvPr/>
        </p:nvCxnSpPr>
        <p:spPr>
          <a:xfrm>
            <a:off x="4248150" y="2779776"/>
            <a:ext cx="0" cy="16639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Łącznik prosty 10">
            <a:extLst>
              <a:ext uri="{FF2B5EF4-FFF2-40B4-BE49-F238E27FC236}">
                <a16:creationId xmlns:a16="http://schemas.microsoft.com/office/drawing/2014/main" id="{7951022B-199B-5A09-A656-8A072022357F}"/>
              </a:ext>
            </a:extLst>
          </p:cNvPr>
          <p:cNvCxnSpPr>
            <a:cxnSpLocks/>
          </p:cNvCxnSpPr>
          <p:nvPr/>
        </p:nvCxnSpPr>
        <p:spPr>
          <a:xfrm>
            <a:off x="7980362" y="2846057"/>
            <a:ext cx="0" cy="16257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Łącznik prosty 19">
            <a:extLst>
              <a:ext uri="{FF2B5EF4-FFF2-40B4-BE49-F238E27FC236}">
                <a16:creationId xmlns:a16="http://schemas.microsoft.com/office/drawing/2014/main" id="{AF9C9CCB-70E3-AF92-2FA0-C79657B78C79}"/>
              </a:ext>
            </a:extLst>
          </p:cNvPr>
          <p:cNvCxnSpPr>
            <a:cxnSpLocks/>
          </p:cNvCxnSpPr>
          <p:nvPr/>
        </p:nvCxnSpPr>
        <p:spPr>
          <a:xfrm>
            <a:off x="4248150" y="4970462"/>
            <a:ext cx="0" cy="16312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Łącznik prosty 20">
            <a:extLst>
              <a:ext uri="{FF2B5EF4-FFF2-40B4-BE49-F238E27FC236}">
                <a16:creationId xmlns:a16="http://schemas.microsoft.com/office/drawing/2014/main" id="{EAAE9442-FF98-B7E6-FD48-846B53D5D28A}"/>
              </a:ext>
            </a:extLst>
          </p:cNvPr>
          <p:cNvCxnSpPr>
            <a:cxnSpLocks/>
          </p:cNvCxnSpPr>
          <p:nvPr/>
        </p:nvCxnSpPr>
        <p:spPr>
          <a:xfrm>
            <a:off x="7980362" y="4970462"/>
            <a:ext cx="0" cy="16593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58310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24;p4">
            <a:extLst>
              <a:ext uri="{FF2B5EF4-FFF2-40B4-BE49-F238E27FC236}">
                <a16:creationId xmlns:a16="http://schemas.microsoft.com/office/drawing/2014/main" id="{05C4E586-3181-21B8-3763-7DB24722BD73}"/>
              </a:ext>
            </a:extLst>
          </p:cNvPr>
          <p:cNvSpPr txBox="1"/>
          <p:nvPr/>
        </p:nvSpPr>
        <p:spPr>
          <a:xfrm>
            <a:off x="499151" y="1746020"/>
            <a:ext cx="2734485" cy="369332"/>
          </a:xfrm>
          <a:prstGeom prst="rect">
            <a:avLst/>
          </a:prstGeom>
          <a:noFill/>
          <a:ln>
            <a:noFill/>
          </a:ln>
        </p:spPr>
        <p:txBody>
          <a:bodyPr spcFirstLastPara="1" wrap="square" lIns="0" tIns="0" rIns="0" bIns="0" anchor="t" anchorCtr="0">
            <a:noAutofit/>
          </a:bodyPr>
          <a:lstStyle/>
          <a:p>
            <a:pPr marL="0" marR="0" lvl="0" indent="0" rtl="0">
              <a:spcBef>
                <a:spcPts val="0"/>
              </a:spcBef>
              <a:spcAft>
                <a:spcPts val="0"/>
              </a:spcAft>
              <a:buNone/>
            </a:pPr>
            <a:r>
              <a:rPr lang="pl-PL" sz="2400" dirty="0">
                <a:solidFill>
                  <a:srgbClr val="0070C0"/>
                </a:solidFill>
                <a:latin typeface="+mn-lt"/>
                <a:ea typeface="Tahoma"/>
                <a:cs typeface="Tahoma"/>
                <a:sym typeface="Tahoma"/>
              </a:rPr>
              <a:t>Marka &amp; Biznes</a:t>
            </a:r>
            <a:endParaRPr sz="2400" dirty="0">
              <a:solidFill>
                <a:srgbClr val="0070C0"/>
              </a:solidFill>
              <a:latin typeface="+mn-lt"/>
              <a:ea typeface="Tahoma"/>
              <a:cs typeface="Tahoma"/>
              <a:sym typeface="Tahoma"/>
            </a:endParaRPr>
          </a:p>
        </p:txBody>
      </p:sp>
      <p:sp>
        <p:nvSpPr>
          <p:cNvPr id="7" name="Symbol zastępczy zawartości 2">
            <a:extLst>
              <a:ext uri="{FF2B5EF4-FFF2-40B4-BE49-F238E27FC236}">
                <a16:creationId xmlns:a16="http://schemas.microsoft.com/office/drawing/2014/main" id="{E2B51D28-75A0-F23C-311A-CFFF23213754}"/>
              </a:ext>
            </a:extLst>
          </p:cNvPr>
          <p:cNvSpPr txBox="1">
            <a:spLocks/>
          </p:cNvSpPr>
          <p:nvPr/>
        </p:nvSpPr>
        <p:spPr>
          <a:xfrm>
            <a:off x="406590" y="2319312"/>
            <a:ext cx="10515600" cy="3693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l-PL" sz="1800" b="0" i="0" u="none" strike="noStrike" kern="1200" cap="none" spc="0" normalizeH="0" baseline="0" noProof="0" dirty="0">
                <a:ln>
                  <a:noFill/>
                </a:ln>
                <a:solidFill>
                  <a:prstClr val="black"/>
                </a:solidFill>
                <a:effectLst/>
                <a:uLnTx/>
                <a:uFillTx/>
                <a:ea typeface="+mn-ea"/>
                <a:cs typeface="+mn-cs"/>
              </a:rPr>
              <a:t>Co pozwala na odpowiedź na większość pytań związanych ze skutecznością działań marki. </a:t>
            </a:r>
          </a:p>
        </p:txBody>
      </p:sp>
      <p:sp>
        <p:nvSpPr>
          <p:cNvPr id="8" name="Prostokąt 7">
            <a:extLst>
              <a:ext uri="{FF2B5EF4-FFF2-40B4-BE49-F238E27FC236}">
                <a16:creationId xmlns:a16="http://schemas.microsoft.com/office/drawing/2014/main" id="{3608D1E6-BF5C-A713-A368-9F08840C6CC2}"/>
              </a:ext>
            </a:extLst>
          </p:cNvPr>
          <p:cNvSpPr/>
          <p:nvPr/>
        </p:nvSpPr>
        <p:spPr>
          <a:xfrm>
            <a:off x="515938" y="2846056"/>
            <a:ext cx="6131741" cy="2915765"/>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rostokąt 8">
            <a:extLst>
              <a:ext uri="{FF2B5EF4-FFF2-40B4-BE49-F238E27FC236}">
                <a16:creationId xmlns:a16="http://schemas.microsoft.com/office/drawing/2014/main" id="{FEF891A1-4847-3C52-1D67-0638276AAEE0}"/>
              </a:ext>
            </a:extLst>
          </p:cNvPr>
          <p:cNvSpPr/>
          <p:nvPr/>
        </p:nvSpPr>
        <p:spPr>
          <a:xfrm>
            <a:off x="6949440" y="2857073"/>
            <a:ext cx="4763135" cy="1196794"/>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10" name="Łącznik prosty 9">
            <a:extLst>
              <a:ext uri="{FF2B5EF4-FFF2-40B4-BE49-F238E27FC236}">
                <a16:creationId xmlns:a16="http://schemas.microsoft.com/office/drawing/2014/main" id="{5E661922-0969-2801-3ECC-7B541E736044}"/>
              </a:ext>
            </a:extLst>
          </p:cNvPr>
          <p:cNvCxnSpPr>
            <a:cxnSpLocks/>
          </p:cNvCxnSpPr>
          <p:nvPr/>
        </p:nvCxnSpPr>
        <p:spPr>
          <a:xfrm>
            <a:off x="2551244" y="2852738"/>
            <a:ext cx="0" cy="29200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FF2B5EF4-FFF2-40B4-BE49-F238E27FC236}">
                <a16:creationId xmlns:a16="http://schemas.microsoft.com/office/drawing/2014/main" id="{0457E158-8FA0-9C16-843E-55BDEC2C9381}"/>
              </a:ext>
            </a:extLst>
          </p:cNvPr>
          <p:cNvCxnSpPr>
            <a:cxnSpLocks/>
          </p:cNvCxnSpPr>
          <p:nvPr/>
        </p:nvCxnSpPr>
        <p:spPr>
          <a:xfrm>
            <a:off x="4593404" y="2852738"/>
            <a:ext cx="0" cy="29200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Łącznik prosty 12">
            <a:extLst>
              <a:ext uri="{FF2B5EF4-FFF2-40B4-BE49-F238E27FC236}">
                <a16:creationId xmlns:a16="http://schemas.microsoft.com/office/drawing/2014/main" id="{0847A5AA-EE91-CFEC-7504-5CC04C53026F}"/>
              </a:ext>
            </a:extLst>
          </p:cNvPr>
          <p:cNvCxnSpPr>
            <a:cxnSpLocks/>
          </p:cNvCxnSpPr>
          <p:nvPr/>
        </p:nvCxnSpPr>
        <p:spPr>
          <a:xfrm flipV="1">
            <a:off x="0" y="4042850"/>
            <a:ext cx="6647679" cy="246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Łącznik prosty 16">
            <a:extLst>
              <a:ext uri="{FF2B5EF4-FFF2-40B4-BE49-F238E27FC236}">
                <a16:creationId xmlns:a16="http://schemas.microsoft.com/office/drawing/2014/main" id="{228786A2-711B-AC33-D9B7-01720601D041}"/>
              </a:ext>
            </a:extLst>
          </p:cNvPr>
          <p:cNvCxnSpPr>
            <a:cxnSpLocks/>
          </p:cNvCxnSpPr>
          <p:nvPr/>
        </p:nvCxnSpPr>
        <p:spPr>
          <a:xfrm>
            <a:off x="0" y="4629209"/>
            <a:ext cx="66476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Łącznik prosty 17">
            <a:extLst>
              <a:ext uri="{FF2B5EF4-FFF2-40B4-BE49-F238E27FC236}">
                <a16:creationId xmlns:a16="http://schemas.microsoft.com/office/drawing/2014/main" id="{C583697F-6A71-A9FB-2425-B5B69ECB9A68}"/>
              </a:ext>
            </a:extLst>
          </p:cNvPr>
          <p:cNvCxnSpPr>
            <a:cxnSpLocks/>
          </p:cNvCxnSpPr>
          <p:nvPr/>
        </p:nvCxnSpPr>
        <p:spPr>
          <a:xfrm>
            <a:off x="0" y="5224119"/>
            <a:ext cx="66476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Łącznik prosty 18">
            <a:extLst>
              <a:ext uri="{FF2B5EF4-FFF2-40B4-BE49-F238E27FC236}">
                <a16:creationId xmlns:a16="http://schemas.microsoft.com/office/drawing/2014/main" id="{1DC3F62E-F453-B438-AA00-0E1958AA5AD0}"/>
              </a:ext>
            </a:extLst>
          </p:cNvPr>
          <p:cNvCxnSpPr>
            <a:cxnSpLocks/>
          </p:cNvCxnSpPr>
          <p:nvPr/>
        </p:nvCxnSpPr>
        <p:spPr>
          <a:xfrm>
            <a:off x="0" y="3442141"/>
            <a:ext cx="66476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pole tekstowe 19">
            <a:extLst>
              <a:ext uri="{FF2B5EF4-FFF2-40B4-BE49-F238E27FC236}">
                <a16:creationId xmlns:a16="http://schemas.microsoft.com/office/drawing/2014/main" id="{ADA13E3E-7F1A-6DC5-2B93-D3F1CC04930C}"/>
              </a:ext>
            </a:extLst>
          </p:cNvPr>
          <p:cNvSpPr txBox="1"/>
          <p:nvPr/>
        </p:nvSpPr>
        <p:spPr>
          <a:xfrm>
            <a:off x="509083" y="3018354"/>
            <a:ext cx="2027947" cy="461665"/>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Dystrybucja numeryczna</a:t>
            </a:r>
          </a:p>
          <a:p>
            <a:pPr algn="ctr"/>
            <a:endParaRPr lang="pl-PL" sz="1200" dirty="0"/>
          </a:p>
        </p:txBody>
      </p:sp>
      <p:sp>
        <p:nvSpPr>
          <p:cNvPr id="21" name="pole tekstowe 20">
            <a:extLst>
              <a:ext uri="{FF2B5EF4-FFF2-40B4-BE49-F238E27FC236}">
                <a16:creationId xmlns:a16="http://schemas.microsoft.com/office/drawing/2014/main" id="{4A3AF020-5550-816A-F9F3-E2F50A062A2B}"/>
              </a:ext>
            </a:extLst>
          </p:cNvPr>
          <p:cNvSpPr txBox="1"/>
          <p:nvPr/>
        </p:nvSpPr>
        <p:spPr>
          <a:xfrm>
            <a:off x="2548080" y="3018354"/>
            <a:ext cx="2047630" cy="461665"/>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Dystrybucja ważona</a:t>
            </a:r>
          </a:p>
          <a:p>
            <a:pPr algn="ctr"/>
            <a:endParaRPr lang="pl-PL" sz="1200" dirty="0"/>
          </a:p>
        </p:txBody>
      </p:sp>
      <p:sp>
        <p:nvSpPr>
          <p:cNvPr id="22" name="pole tekstowe 21">
            <a:extLst>
              <a:ext uri="{FF2B5EF4-FFF2-40B4-BE49-F238E27FC236}">
                <a16:creationId xmlns:a16="http://schemas.microsoft.com/office/drawing/2014/main" id="{8242BDAD-7B84-02F8-A59E-8597697BA048}"/>
              </a:ext>
            </a:extLst>
          </p:cNvPr>
          <p:cNvSpPr txBox="1"/>
          <p:nvPr/>
        </p:nvSpPr>
        <p:spPr>
          <a:xfrm>
            <a:off x="4593129" y="3018354"/>
            <a:ext cx="2047629" cy="276999"/>
          </a:xfrm>
          <a:prstGeom prst="rect">
            <a:avLst/>
          </a:prstGeom>
          <a:noFill/>
        </p:spPr>
        <p:txBody>
          <a:bodyPr wrap="square" rtlCol="0">
            <a:spAutoFit/>
          </a:bodyPr>
          <a:lstStyle/>
          <a:p>
            <a:pPr algn="ctr"/>
            <a:r>
              <a:rPr kumimoji="0" lang="pl-PL" sz="1200" b="0" i="0" u="none" strike="noStrike" kern="1200" cap="none" spc="0" normalizeH="0" baseline="0" noProof="0" dirty="0" err="1">
                <a:ln>
                  <a:noFill/>
                </a:ln>
                <a:solidFill>
                  <a:prstClr val="white"/>
                </a:solidFill>
                <a:effectLst/>
                <a:uLnTx/>
                <a:uFillTx/>
                <a:ea typeface="+mn-ea"/>
                <a:cs typeface="+mn-cs"/>
              </a:rPr>
              <a:t>Price</a:t>
            </a:r>
            <a:r>
              <a:rPr kumimoji="0" lang="pl-PL" sz="1200" b="0" i="0" u="none" strike="noStrike" kern="1200" cap="none" spc="0" normalizeH="0" baseline="0" noProof="0" dirty="0">
                <a:ln>
                  <a:noFill/>
                </a:ln>
                <a:solidFill>
                  <a:prstClr val="white"/>
                </a:solidFill>
                <a:effectLst/>
                <a:uLnTx/>
                <a:uFillTx/>
                <a:ea typeface="+mn-ea"/>
                <a:cs typeface="+mn-cs"/>
              </a:rPr>
              <a:t> index</a:t>
            </a:r>
          </a:p>
        </p:txBody>
      </p:sp>
      <p:sp>
        <p:nvSpPr>
          <p:cNvPr id="23" name="pole tekstowe 22">
            <a:extLst>
              <a:ext uri="{FF2B5EF4-FFF2-40B4-BE49-F238E27FC236}">
                <a16:creationId xmlns:a16="http://schemas.microsoft.com/office/drawing/2014/main" id="{B407D9D8-7984-923E-F03D-DE06F6908F5E}"/>
              </a:ext>
            </a:extLst>
          </p:cNvPr>
          <p:cNvSpPr txBox="1"/>
          <p:nvPr/>
        </p:nvSpPr>
        <p:spPr>
          <a:xfrm>
            <a:off x="504212" y="3627675"/>
            <a:ext cx="2037689" cy="461665"/>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Volume on Deal</a:t>
            </a:r>
          </a:p>
          <a:p>
            <a:pPr algn="ctr"/>
            <a:endParaRPr lang="pl-PL" sz="1200" dirty="0"/>
          </a:p>
        </p:txBody>
      </p:sp>
      <p:sp>
        <p:nvSpPr>
          <p:cNvPr id="24" name="pole tekstowe 23">
            <a:extLst>
              <a:ext uri="{FF2B5EF4-FFF2-40B4-BE49-F238E27FC236}">
                <a16:creationId xmlns:a16="http://schemas.microsoft.com/office/drawing/2014/main" id="{06ADC828-25E6-C4CB-02E9-C0096477CEE5}"/>
              </a:ext>
            </a:extLst>
          </p:cNvPr>
          <p:cNvSpPr txBox="1"/>
          <p:nvPr/>
        </p:nvSpPr>
        <p:spPr>
          <a:xfrm>
            <a:off x="2562809" y="3627675"/>
            <a:ext cx="2018173" cy="461665"/>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Udział w rynku wartościowy</a:t>
            </a:r>
          </a:p>
          <a:p>
            <a:pPr algn="ctr"/>
            <a:endParaRPr lang="pl-PL" sz="1200" dirty="0"/>
          </a:p>
        </p:txBody>
      </p:sp>
      <p:sp>
        <p:nvSpPr>
          <p:cNvPr id="25" name="pole tekstowe 24">
            <a:extLst>
              <a:ext uri="{FF2B5EF4-FFF2-40B4-BE49-F238E27FC236}">
                <a16:creationId xmlns:a16="http://schemas.microsoft.com/office/drawing/2014/main" id="{5B30A94B-D9F2-AEA2-F0EA-3F398F3F4061}"/>
              </a:ext>
            </a:extLst>
          </p:cNvPr>
          <p:cNvSpPr txBox="1"/>
          <p:nvPr/>
        </p:nvSpPr>
        <p:spPr>
          <a:xfrm>
            <a:off x="4585327" y="3627675"/>
            <a:ext cx="2063232" cy="461665"/>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Udział w rynku ilościowy</a:t>
            </a:r>
          </a:p>
          <a:p>
            <a:pPr algn="ctr"/>
            <a:endParaRPr lang="pl-PL" sz="1200" dirty="0"/>
          </a:p>
        </p:txBody>
      </p:sp>
      <p:sp>
        <p:nvSpPr>
          <p:cNvPr id="26" name="pole tekstowe 25">
            <a:extLst>
              <a:ext uri="{FF2B5EF4-FFF2-40B4-BE49-F238E27FC236}">
                <a16:creationId xmlns:a16="http://schemas.microsoft.com/office/drawing/2014/main" id="{BEC61C65-918A-C340-3615-ABA414450B00}"/>
              </a:ext>
            </a:extLst>
          </p:cNvPr>
          <p:cNvSpPr txBox="1"/>
          <p:nvPr/>
        </p:nvSpPr>
        <p:spPr>
          <a:xfrm>
            <a:off x="520408" y="4232215"/>
            <a:ext cx="2005296" cy="461665"/>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Penetracja</a:t>
            </a:r>
          </a:p>
          <a:p>
            <a:pPr algn="ctr"/>
            <a:endParaRPr lang="pl-PL" sz="1200" dirty="0"/>
          </a:p>
        </p:txBody>
      </p:sp>
      <p:sp>
        <p:nvSpPr>
          <p:cNvPr id="27" name="pole tekstowe 26">
            <a:extLst>
              <a:ext uri="{FF2B5EF4-FFF2-40B4-BE49-F238E27FC236}">
                <a16:creationId xmlns:a16="http://schemas.microsoft.com/office/drawing/2014/main" id="{10CDF28A-77F3-9923-7244-4016178A9E6B}"/>
              </a:ext>
            </a:extLst>
          </p:cNvPr>
          <p:cNvSpPr txBox="1"/>
          <p:nvPr/>
        </p:nvSpPr>
        <p:spPr>
          <a:xfrm>
            <a:off x="2554562" y="4232215"/>
            <a:ext cx="2034667" cy="461665"/>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Trial</a:t>
            </a:r>
          </a:p>
          <a:p>
            <a:pPr algn="ctr"/>
            <a:endParaRPr lang="pl-PL" sz="1200" dirty="0"/>
          </a:p>
        </p:txBody>
      </p:sp>
      <p:sp>
        <p:nvSpPr>
          <p:cNvPr id="29" name="pole tekstowe 28">
            <a:extLst>
              <a:ext uri="{FF2B5EF4-FFF2-40B4-BE49-F238E27FC236}">
                <a16:creationId xmlns:a16="http://schemas.microsoft.com/office/drawing/2014/main" id="{CD546DF4-121C-3CB6-3723-1C51B923AA7C}"/>
              </a:ext>
            </a:extLst>
          </p:cNvPr>
          <p:cNvSpPr txBox="1"/>
          <p:nvPr/>
        </p:nvSpPr>
        <p:spPr>
          <a:xfrm>
            <a:off x="4604758" y="4232215"/>
            <a:ext cx="2024370" cy="461665"/>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Częstotliwość zakupu</a:t>
            </a:r>
          </a:p>
          <a:p>
            <a:pPr algn="ctr"/>
            <a:endParaRPr lang="pl-PL" sz="1200" dirty="0"/>
          </a:p>
        </p:txBody>
      </p:sp>
      <p:sp>
        <p:nvSpPr>
          <p:cNvPr id="30" name="pole tekstowe 29">
            <a:extLst>
              <a:ext uri="{FF2B5EF4-FFF2-40B4-BE49-F238E27FC236}">
                <a16:creationId xmlns:a16="http://schemas.microsoft.com/office/drawing/2014/main" id="{7D4BA764-BBCA-F385-8DDB-AC90F1F31A57}"/>
              </a:ext>
            </a:extLst>
          </p:cNvPr>
          <p:cNvSpPr txBox="1"/>
          <p:nvPr/>
        </p:nvSpPr>
        <p:spPr>
          <a:xfrm>
            <a:off x="499378" y="4695956"/>
            <a:ext cx="2047356" cy="646331"/>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Ponowione zakupy / powracający</a:t>
            </a:r>
          </a:p>
          <a:p>
            <a:pPr algn="ctr"/>
            <a:endParaRPr lang="pl-PL" sz="1200" dirty="0"/>
          </a:p>
        </p:txBody>
      </p:sp>
      <p:sp>
        <p:nvSpPr>
          <p:cNvPr id="31" name="pole tekstowe 30">
            <a:extLst>
              <a:ext uri="{FF2B5EF4-FFF2-40B4-BE49-F238E27FC236}">
                <a16:creationId xmlns:a16="http://schemas.microsoft.com/office/drawing/2014/main" id="{FCABA38B-AB4C-AC4D-2CC4-DF7D538439EC}"/>
              </a:ext>
            </a:extLst>
          </p:cNvPr>
          <p:cNvSpPr txBox="1"/>
          <p:nvPr/>
        </p:nvSpPr>
        <p:spPr>
          <a:xfrm>
            <a:off x="2548645" y="4695956"/>
            <a:ext cx="2046500" cy="646331"/>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Udział </a:t>
            </a:r>
            <a:r>
              <a:rPr kumimoji="0" lang="pl-PL" sz="1200" b="0" i="0" u="none" strike="noStrike" kern="1200" cap="none" spc="0" normalizeH="0" baseline="0" noProof="0" dirty="0" err="1">
                <a:ln>
                  <a:noFill/>
                </a:ln>
                <a:solidFill>
                  <a:prstClr val="white"/>
                </a:solidFill>
                <a:effectLst/>
                <a:uLnTx/>
                <a:uFillTx/>
                <a:ea typeface="+mn-ea"/>
                <a:cs typeface="+mn-cs"/>
              </a:rPr>
              <a:t>light</a:t>
            </a:r>
            <a:r>
              <a:rPr kumimoji="0" lang="pl-PL" sz="1200" b="0" i="0" u="none" strike="noStrike" kern="1200" cap="none" spc="0" normalizeH="0" baseline="0" noProof="0" dirty="0">
                <a:ln>
                  <a:noFill/>
                </a:ln>
                <a:solidFill>
                  <a:prstClr val="white"/>
                </a:solidFill>
                <a:effectLst/>
                <a:uLnTx/>
                <a:uFillTx/>
                <a:ea typeface="+mn-ea"/>
                <a:cs typeface="+mn-cs"/>
              </a:rPr>
              <a:t> / medium / heavy </a:t>
            </a:r>
            <a:r>
              <a:rPr kumimoji="0" lang="pl-PL" sz="1200" b="0" i="0" u="none" strike="noStrike" kern="1200" cap="none" spc="0" normalizeH="0" baseline="0" noProof="0" dirty="0" err="1">
                <a:ln>
                  <a:noFill/>
                </a:ln>
                <a:solidFill>
                  <a:prstClr val="white"/>
                </a:solidFill>
                <a:effectLst/>
                <a:uLnTx/>
                <a:uFillTx/>
                <a:ea typeface="+mn-ea"/>
                <a:cs typeface="+mn-cs"/>
              </a:rPr>
              <a:t>buyers</a:t>
            </a:r>
            <a:endParaRPr kumimoji="0" lang="pl-PL" sz="1200" b="0" i="0" u="none" strike="noStrike" kern="1200" cap="none" spc="0" normalizeH="0" baseline="0" noProof="0" dirty="0">
              <a:ln>
                <a:noFill/>
              </a:ln>
              <a:solidFill>
                <a:prstClr val="white"/>
              </a:solidFill>
              <a:effectLst/>
              <a:uLnTx/>
              <a:uFillTx/>
              <a:ea typeface="+mn-ea"/>
              <a:cs typeface="+mn-cs"/>
            </a:endParaRPr>
          </a:p>
          <a:p>
            <a:pPr algn="ctr"/>
            <a:endParaRPr lang="pl-PL" sz="1200" dirty="0"/>
          </a:p>
        </p:txBody>
      </p:sp>
      <p:sp>
        <p:nvSpPr>
          <p:cNvPr id="32" name="pole tekstowe 31">
            <a:extLst>
              <a:ext uri="{FF2B5EF4-FFF2-40B4-BE49-F238E27FC236}">
                <a16:creationId xmlns:a16="http://schemas.microsoft.com/office/drawing/2014/main" id="{19559ADE-5927-89E7-0377-C61361F79F87}"/>
              </a:ext>
            </a:extLst>
          </p:cNvPr>
          <p:cNvSpPr txBox="1"/>
          <p:nvPr/>
        </p:nvSpPr>
        <p:spPr>
          <a:xfrm>
            <a:off x="4590428" y="4778252"/>
            <a:ext cx="2053030" cy="461665"/>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Popularność </a:t>
            </a:r>
            <a:r>
              <a:rPr kumimoji="0" lang="pl-PL" sz="1200" b="0" i="0" u="none" strike="noStrike" kern="1200" cap="none" spc="0" normalizeH="0" baseline="0" noProof="0" dirty="0" err="1">
                <a:ln>
                  <a:noFill/>
                </a:ln>
                <a:solidFill>
                  <a:prstClr val="white"/>
                </a:solidFill>
                <a:effectLst/>
                <a:uLnTx/>
                <a:uFillTx/>
                <a:ea typeface="+mn-ea"/>
                <a:cs typeface="+mn-cs"/>
              </a:rPr>
              <a:t>assetów</a:t>
            </a:r>
            <a:endParaRPr kumimoji="0" lang="pl-PL" sz="1200" b="0" i="0" u="none" strike="noStrike" kern="1200" cap="none" spc="0" normalizeH="0" baseline="0" noProof="0" dirty="0">
              <a:ln>
                <a:noFill/>
              </a:ln>
              <a:solidFill>
                <a:prstClr val="white"/>
              </a:solidFill>
              <a:effectLst/>
              <a:uLnTx/>
              <a:uFillTx/>
              <a:ea typeface="+mn-ea"/>
              <a:cs typeface="+mn-cs"/>
            </a:endParaRPr>
          </a:p>
          <a:p>
            <a:pPr algn="ctr"/>
            <a:endParaRPr lang="pl-PL" sz="1200" dirty="0"/>
          </a:p>
        </p:txBody>
      </p:sp>
      <p:sp>
        <p:nvSpPr>
          <p:cNvPr id="33" name="pole tekstowe 32">
            <a:extLst>
              <a:ext uri="{FF2B5EF4-FFF2-40B4-BE49-F238E27FC236}">
                <a16:creationId xmlns:a16="http://schemas.microsoft.com/office/drawing/2014/main" id="{BADA2541-5C14-860C-B025-E278422B9B83}"/>
              </a:ext>
            </a:extLst>
          </p:cNvPr>
          <p:cNvSpPr txBox="1"/>
          <p:nvPr/>
        </p:nvSpPr>
        <p:spPr>
          <a:xfrm>
            <a:off x="2544758" y="5339823"/>
            <a:ext cx="2054274" cy="461665"/>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Unikalność </a:t>
            </a:r>
            <a:r>
              <a:rPr kumimoji="0" lang="pl-PL" sz="1200" b="0" i="0" u="none" strike="noStrike" kern="1200" cap="none" spc="0" normalizeH="0" baseline="0" noProof="0" dirty="0" err="1">
                <a:ln>
                  <a:noFill/>
                </a:ln>
                <a:solidFill>
                  <a:prstClr val="white"/>
                </a:solidFill>
                <a:effectLst/>
                <a:uLnTx/>
                <a:uFillTx/>
                <a:ea typeface="+mn-ea"/>
                <a:cs typeface="+mn-cs"/>
              </a:rPr>
              <a:t>assetów</a:t>
            </a:r>
            <a:endParaRPr kumimoji="0" lang="pl-PL" sz="1200" b="0" i="0" u="none" strike="noStrike" kern="1200" cap="none" spc="0" normalizeH="0" baseline="0" noProof="0" dirty="0">
              <a:ln>
                <a:noFill/>
              </a:ln>
              <a:solidFill>
                <a:prstClr val="white"/>
              </a:solidFill>
              <a:effectLst/>
              <a:uLnTx/>
              <a:uFillTx/>
              <a:ea typeface="+mn-ea"/>
              <a:cs typeface="+mn-cs"/>
            </a:endParaRPr>
          </a:p>
          <a:p>
            <a:pPr algn="ctr"/>
            <a:endParaRPr lang="pl-PL" sz="1200" dirty="0"/>
          </a:p>
        </p:txBody>
      </p:sp>
      <p:cxnSp>
        <p:nvCxnSpPr>
          <p:cNvPr id="35" name="Łącznik prosty 34">
            <a:extLst>
              <a:ext uri="{FF2B5EF4-FFF2-40B4-BE49-F238E27FC236}">
                <a16:creationId xmlns:a16="http://schemas.microsoft.com/office/drawing/2014/main" id="{9610867C-5F9D-A425-5EB2-580F460D543E}"/>
              </a:ext>
            </a:extLst>
          </p:cNvPr>
          <p:cNvCxnSpPr>
            <a:cxnSpLocks/>
          </p:cNvCxnSpPr>
          <p:nvPr/>
        </p:nvCxnSpPr>
        <p:spPr>
          <a:xfrm>
            <a:off x="8538112" y="2859718"/>
            <a:ext cx="0" cy="11909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Łącznik prosty 35">
            <a:extLst>
              <a:ext uri="{FF2B5EF4-FFF2-40B4-BE49-F238E27FC236}">
                <a16:creationId xmlns:a16="http://schemas.microsoft.com/office/drawing/2014/main" id="{B9FD03DB-5F08-12C7-130F-FB856F3547E9}"/>
              </a:ext>
            </a:extLst>
          </p:cNvPr>
          <p:cNvCxnSpPr>
            <a:cxnSpLocks/>
          </p:cNvCxnSpPr>
          <p:nvPr/>
        </p:nvCxnSpPr>
        <p:spPr>
          <a:xfrm>
            <a:off x="10123072" y="2859718"/>
            <a:ext cx="0" cy="11909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Łącznik prosty 36">
            <a:extLst>
              <a:ext uri="{FF2B5EF4-FFF2-40B4-BE49-F238E27FC236}">
                <a16:creationId xmlns:a16="http://schemas.microsoft.com/office/drawing/2014/main" id="{0F157336-06AE-5C54-9CD6-6E2AE7352DC9}"/>
              </a:ext>
            </a:extLst>
          </p:cNvPr>
          <p:cNvCxnSpPr>
            <a:cxnSpLocks/>
          </p:cNvCxnSpPr>
          <p:nvPr/>
        </p:nvCxnSpPr>
        <p:spPr>
          <a:xfrm>
            <a:off x="6961839" y="3442141"/>
            <a:ext cx="52315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pole tekstowe 37">
            <a:extLst>
              <a:ext uri="{FF2B5EF4-FFF2-40B4-BE49-F238E27FC236}">
                <a16:creationId xmlns:a16="http://schemas.microsoft.com/office/drawing/2014/main" id="{AF23AB49-AF4C-2D5F-D072-484D2439F698}"/>
              </a:ext>
            </a:extLst>
          </p:cNvPr>
          <p:cNvSpPr txBox="1"/>
          <p:nvPr/>
        </p:nvSpPr>
        <p:spPr>
          <a:xfrm>
            <a:off x="6961840" y="3013778"/>
            <a:ext cx="1571727" cy="276999"/>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ROAS</a:t>
            </a:r>
          </a:p>
        </p:txBody>
      </p:sp>
      <p:sp>
        <p:nvSpPr>
          <p:cNvPr id="39" name="pole tekstowe 38">
            <a:extLst>
              <a:ext uri="{FF2B5EF4-FFF2-40B4-BE49-F238E27FC236}">
                <a16:creationId xmlns:a16="http://schemas.microsoft.com/office/drawing/2014/main" id="{354230F0-35BB-0BD8-9A8F-4A1CAACB1A8B}"/>
              </a:ext>
            </a:extLst>
          </p:cNvPr>
          <p:cNvSpPr txBox="1"/>
          <p:nvPr/>
        </p:nvSpPr>
        <p:spPr>
          <a:xfrm>
            <a:off x="8542658" y="3025698"/>
            <a:ext cx="1567178" cy="276999"/>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ROI</a:t>
            </a:r>
          </a:p>
        </p:txBody>
      </p:sp>
      <p:sp>
        <p:nvSpPr>
          <p:cNvPr id="40" name="pole tekstowe 39">
            <a:extLst>
              <a:ext uri="{FF2B5EF4-FFF2-40B4-BE49-F238E27FC236}">
                <a16:creationId xmlns:a16="http://schemas.microsoft.com/office/drawing/2014/main" id="{03A07966-BA9D-6FC1-B617-074125240127}"/>
              </a:ext>
            </a:extLst>
          </p:cNvPr>
          <p:cNvSpPr txBox="1"/>
          <p:nvPr/>
        </p:nvSpPr>
        <p:spPr>
          <a:xfrm>
            <a:off x="10109836" y="3014767"/>
            <a:ext cx="1602739" cy="276999"/>
          </a:xfrm>
          <a:prstGeom prst="rect">
            <a:avLst/>
          </a:prstGeom>
          <a:noFill/>
        </p:spPr>
        <p:txBody>
          <a:bodyPr wrap="square" rtlCol="0">
            <a:spAutoFit/>
          </a:bodyPr>
          <a:lstStyle/>
          <a:p>
            <a:pPr algn="ctr"/>
            <a:r>
              <a:rPr kumimoji="0" lang="pl-PL" sz="1200" b="0" i="0" u="none" strike="noStrike" kern="1200" cap="none" spc="0" normalizeH="0" baseline="0" noProof="0" dirty="0">
                <a:ln>
                  <a:noFill/>
                </a:ln>
                <a:solidFill>
                  <a:prstClr val="white"/>
                </a:solidFill>
                <a:effectLst/>
                <a:uLnTx/>
                <a:uFillTx/>
                <a:ea typeface="+mn-ea"/>
                <a:cs typeface="+mn-cs"/>
              </a:rPr>
              <a:t>ROTA</a:t>
            </a:r>
          </a:p>
        </p:txBody>
      </p:sp>
      <p:sp>
        <p:nvSpPr>
          <p:cNvPr id="41" name="pole tekstowe 40">
            <a:extLst>
              <a:ext uri="{FF2B5EF4-FFF2-40B4-BE49-F238E27FC236}">
                <a16:creationId xmlns:a16="http://schemas.microsoft.com/office/drawing/2014/main" id="{6B5EC9AC-ECE9-98D8-121C-FEEA6E408375}"/>
              </a:ext>
            </a:extLst>
          </p:cNvPr>
          <p:cNvSpPr txBox="1"/>
          <p:nvPr/>
        </p:nvSpPr>
        <p:spPr>
          <a:xfrm>
            <a:off x="6973621" y="4207927"/>
            <a:ext cx="1576891" cy="276999"/>
          </a:xfrm>
          <a:prstGeom prst="rect">
            <a:avLst/>
          </a:prstGeom>
          <a:noFill/>
        </p:spPr>
        <p:txBody>
          <a:bodyPr wrap="square" rtlCol="0">
            <a:spAutoFit/>
          </a:bodyPr>
          <a:lstStyle/>
          <a:p>
            <a:pPr algn="ctr"/>
            <a:r>
              <a:rPr kumimoji="0" lang="pl-PL" sz="1200" b="0" i="0" u="none" strike="noStrike" kern="1200" cap="none" spc="0" normalizeH="0" baseline="0" noProof="0" dirty="0" err="1">
                <a:ln>
                  <a:noFill/>
                </a:ln>
                <a:effectLst/>
                <a:uLnTx/>
                <a:uFillTx/>
                <a:ea typeface="+mn-ea"/>
                <a:cs typeface="+mn-cs"/>
              </a:rPr>
              <a:t>Meaningful</a:t>
            </a:r>
            <a:endParaRPr kumimoji="0" lang="pl-PL" sz="1200" b="0" i="0" u="none" strike="noStrike" kern="1200" cap="none" spc="0" normalizeH="0" baseline="0" noProof="0" dirty="0">
              <a:ln>
                <a:noFill/>
              </a:ln>
              <a:effectLst/>
              <a:uLnTx/>
              <a:uFillTx/>
              <a:ea typeface="+mn-ea"/>
              <a:cs typeface="+mn-cs"/>
            </a:endParaRPr>
          </a:p>
        </p:txBody>
      </p:sp>
      <p:sp>
        <p:nvSpPr>
          <p:cNvPr id="42" name="pole tekstowe 41">
            <a:extLst>
              <a:ext uri="{FF2B5EF4-FFF2-40B4-BE49-F238E27FC236}">
                <a16:creationId xmlns:a16="http://schemas.microsoft.com/office/drawing/2014/main" id="{055068F9-A4CE-0F65-C54D-81754A0EE438}"/>
              </a:ext>
            </a:extLst>
          </p:cNvPr>
          <p:cNvSpPr txBox="1"/>
          <p:nvPr/>
        </p:nvSpPr>
        <p:spPr>
          <a:xfrm>
            <a:off x="8315183" y="3601329"/>
            <a:ext cx="2022127" cy="276999"/>
          </a:xfrm>
          <a:prstGeom prst="rect">
            <a:avLst/>
          </a:prstGeom>
          <a:noFill/>
        </p:spPr>
        <p:txBody>
          <a:bodyPr wrap="square" rtlCol="0">
            <a:spAutoFit/>
          </a:bodyPr>
          <a:lstStyle/>
          <a:p>
            <a:pPr algn="ctr"/>
            <a:r>
              <a:rPr kumimoji="0" lang="pl-PL" sz="1200" b="0" i="0" u="none" strike="noStrike" kern="1200" cap="none" spc="0" normalizeH="0" baseline="0" noProof="0" dirty="0" err="1">
                <a:ln>
                  <a:noFill/>
                </a:ln>
                <a:solidFill>
                  <a:prstClr val="white"/>
                </a:solidFill>
                <a:effectLst/>
                <a:uLnTx/>
                <a:uFillTx/>
                <a:ea typeface="+mn-ea"/>
                <a:cs typeface="+mn-cs"/>
              </a:rPr>
              <a:t>Awareness</a:t>
            </a:r>
            <a:endParaRPr kumimoji="0" lang="pl-PL" sz="1200" b="0" i="0" u="none" strike="noStrike" kern="1200" cap="none" spc="0" normalizeH="0" baseline="0" noProof="0" dirty="0">
              <a:ln>
                <a:noFill/>
              </a:ln>
              <a:solidFill>
                <a:prstClr val="white"/>
              </a:solidFill>
              <a:effectLst/>
              <a:uLnTx/>
              <a:uFillTx/>
              <a:ea typeface="+mn-ea"/>
              <a:cs typeface="+mn-cs"/>
            </a:endParaRPr>
          </a:p>
        </p:txBody>
      </p:sp>
      <p:sp>
        <p:nvSpPr>
          <p:cNvPr id="43" name="Prostokąt 42">
            <a:extLst>
              <a:ext uri="{FF2B5EF4-FFF2-40B4-BE49-F238E27FC236}">
                <a16:creationId xmlns:a16="http://schemas.microsoft.com/office/drawing/2014/main" id="{BF82DB68-E85D-717F-FF8B-AF0878641D1A}"/>
              </a:ext>
            </a:extLst>
          </p:cNvPr>
          <p:cNvSpPr/>
          <p:nvPr/>
        </p:nvSpPr>
        <p:spPr>
          <a:xfrm>
            <a:off x="6961839" y="2859718"/>
            <a:ext cx="4750736" cy="2902097"/>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47" name="Łącznik prosty 46">
            <a:extLst>
              <a:ext uri="{FF2B5EF4-FFF2-40B4-BE49-F238E27FC236}">
                <a16:creationId xmlns:a16="http://schemas.microsoft.com/office/drawing/2014/main" id="{40E4B1B0-F655-C733-C921-0070B81D1EF2}"/>
              </a:ext>
            </a:extLst>
          </p:cNvPr>
          <p:cNvCxnSpPr>
            <a:cxnSpLocks/>
          </p:cNvCxnSpPr>
          <p:nvPr/>
        </p:nvCxnSpPr>
        <p:spPr>
          <a:xfrm>
            <a:off x="8541368" y="4058412"/>
            <a:ext cx="0" cy="171708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9" name="Łącznik prosty 48">
            <a:extLst>
              <a:ext uri="{FF2B5EF4-FFF2-40B4-BE49-F238E27FC236}">
                <a16:creationId xmlns:a16="http://schemas.microsoft.com/office/drawing/2014/main" id="{A581B5F7-8D7B-AFDD-6ABA-56647DBCA30E}"/>
              </a:ext>
            </a:extLst>
          </p:cNvPr>
          <p:cNvCxnSpPr>
            <a:cxnSpLocks/>
          </p:cNvCxnSpPr>
          <p:nvPr/>
        </p:nvCxnSpPr>
        <p:spPr>
          <a:xfrm>
            <a:off x="10118980" y="4058412"/>
            <a:ext cx="0" cy="171708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0" name="Łącznik prosty 49">
            <a:extLst>
              <a:ext uri="{FF2B5EF4-FFF2-40B4-BE49-F238E27FC236}">
                <a16:creationId xmlns:a16="http://schemas.microsoft.com/office/drawing/2014/main" id="{ABABEEA4-BE30-A542-2A46-9345023DCC0F}"/>
              </a:ext>
            </a:extLst>
          </p:cNvPr>
          <p:cNvCxnSpPr>
            <a:cxnSpLocks/>
          </p:cNvCxnSpPr>
          <p:nvPr/>
        </p:nvCxnSpPr>
        <p:spPr>
          <a:xfrm flipH="1">
            <a:off x="6960497" y="4629209"/>
            <a:ext cx="471109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 name="Łącznik prosty 52">
            <a:extLst>
              <a:ext uri="{FF2B5EF4-FFF2-40B4-BE49-F238E27FC236}">
                <a16:creationId xmlns:a16="http://schemas.microsoft.com/office/drawing/2014/main" id="{9C42EF71-2D57-12E4-B7CD-116B041EF6E6}"/>
              </a:ext>
            </a:extLst>
          </p:cNvPr>
          <p:cNvCxnSpPr>
            <a:cxnSpLocks/>
          </p:cNvCxnSpPr>
          <p:nvPr/>
        </p:nvCxnSpPr>
        <p:spPr>
          <a:xfrm flipH="1">
            <a:off x="6949440" y="5215976"/>
            <a:ext cx="476313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56" name="pole tekstowe 55">
            <a:extLst>
              <a:ext uri="{FF2B5EF4-FFF2-40B4-BE49-F238E27FC236}">
                <a16:creationId xmlns:a16="http://schemas.microsoft.com/office/drawing/2014/main" id="{1DBAE3A9-7CFA-36E1-6588-B483485B9BB0}"/>
              </a:ext>
            </a:extLst>
          </p:cNvPr>
          <p:cNvSpPr txBox="1"/>
          <p:nvPr/>
        </p:nvSpPr>
        <p:spPr>
          <a:xfrm>
            <a:off x="8541368" y="4216825"/>
            <a:ext cx="1590012" cy="276999"/>
          </a:xfrm>
          <a:prstGeom prst="rect">
            <a:avLst/>
          </a:prstGeom>
          <a:noFill/>
        </p:spPr>
        <p:txBody>
          <a:bodyPr wrap="square" rtlCol="0">
            <a:spAutoFit/>
          </a:bodyPr>
          <a:lstStyle/>
          <a:p>
            <a:pPr algn="ctr"/>
            <a:r>
              <a:rPr kumimoji="0" lang="pl-PL" sz="1200" b="0" i="0" u="none" strike="noStrike" kern="1200" cap="none" spc="0" normalizeH="0" baseline="0" noProof="0" dirty="0" err="1">
                <a:ln>
                  <a:noFill/>
                </a:ln>
                <a:effectLst/>
                <a:uLnTx/>
                <a:uFillTx/>
                <a:ea typeface="+mn-ea"/>
                <a:cs typeface="+mn-cs"/>
              </a:rPr>
              <a:t>Liking</a:t>
            </a:r>
            <a:endParaRPr kumimoji="0" lang="pl-PL" sz="1200" b="0" i="0" u="none" strike="noStrike" kern="1200" cap="none" spc="0" normalizeH="0" baseline="0" noProof="0" dirty="0">
              <a:ln>
                <a:noFill/>
              </a:ln>
              <a:effectLst/>
              <a:uLnTx/>
              <a:uFillTx/>
              <a:ea typeface="+mn-ea"/>
              <a:cs typeface="+mn-cs"/>
            </a:endParaRPr>
          </a:p>
        </p:txBody>
      </p:sp>
      <p:sp>
        <p:nvSpPr>
          <p:cNvPr id="57" name="pole tekstowe 56">
            <a:extLst>
              <a:ext uri="{FF2B5EF4-FFF2-40B4-BE49-F238E27FC236}">
                <a16:creationId xmlns:a16="http://schemas.microsoft.com/office/drawing/2014/main" id="{6B2CB99A-816E-80D8-D54C-8D96BDD1D937}"/>
              </a:ext>
            </a:extLst>
          </p:cNvPr>
          <p:cNvSpPr txBox="1"/>
          <p:nvPr/>
        </p:nvSpPr>
        <p:spPr>
          <a:xfrm>
            <a:off x="10118260" y="4216825"/>
            <a:ext cx="1603460" cy="276999"/>
          </a:xfrm>
          <a:prstGeom prst="rect">
            <a:avLst/>
          </a:prstGeom>
          <a:noFill/>
        </p:spPr>
        <p:txBody>
          <a:bodyPr wrap="square" rtlCol="0">
            <a:spAutoFit/>
          </a:bodyPr>
          <a:lstStyle/>
          <a:p>
            <a:pPr algn="ctr"/>
            <a:r>
              <a:rPr kumimoji="0" lang="pl-PL" sz="1200" b="0" i="0" u="none" strike="noStrike" kern="1200" cap="none" spc="0" normalizeH="0" baseline="0" noProof="0" dirty="0" err="1">
                <a:ln>
                  <a:noFill/>
                </a:ln>
                <a:effectLst/>
                <a:uLnTx/>
                <a:uFillTx/>
                <a:ea typeface="+mn-ea"/>
                <a:cs typeface="+mn-cs"/>
              </a:rPr>
              <a:t>Different</a:t>
            </a:r>
            <a:endParaRPr kumimoji="0" lang="pl-PL" sz="1200" b="0" i="0" u="none" strike="noStrike" kern="1200" cap="none" spc="0" normalizeH="0" baseline="0" noProof="0" dirty="0">
              <a:ln>
                <a:noFill/>
              </a:ln>
              <a:effectLst/>
              <a:uLnTx/>
              <a:uFillTx/>
              <a:ea typeface="+mn-ea"/>
              <a:cs typeface="+mn-cs"/>
            </a:endParaRPr>
          </a:p>
        </p:txBody>
      </p:sp>
      <p:sp>
        <p:nvSpPr>
          <p:cNvPr id="58" name="pole tekstowe 57">
            <a:extLst>
              <a:ext uri="{FF2B5EF4-FFF2-40B4-BE49-F238E27FC236}">
                <a16:creationId xmlns:a16="http://schemas.microsoft.com/office/drawing/2014/main" id="{DD845E43-7ECE-9DAC-BA0F-B6AA00E17AB3}"/>
              </a:ext>
            </a:extLst>
          </p:cNvPr>
          <p:cNvSpPr txBox="1"/>
          <p:nvPr/>
        </p:nvSpPr>
        <p:spPr>
          <a:xfrm>
            <a:off x="6947774" y="4783505"/>
            <a:ext cx="1584450" cy="276999"/>
          </a:xfrm>
          <a:prstGeom prst="rect">
            <a:avLst/>
          </a:prstGeom>
          <a:noFill/>
        </p:spPr>
        <p:txBody>
          <a:bodyPr wrap="square" rtlCol="0">
            <a:spAutoFit/>
          </a:bodyPr>
          <a:lstStyle/>
          <a:p>
            <a:pPr algn="ctr"/>
            <a:r>
              <a:rPr kumimoji="0" lang="pl-PL" sz="1200" b="0" i="0" u="none" strike="noStrike" kern="1200" cap="none" spc="0" normalizeH="0" baseline="0" noProof="0" dirty="0">
                <a:ln>
                  <a:noFill/>
                </a:ln>
                <a:effectLst/>
                <a:uLnTx/>
                <a:uFillTx/>
                <a:ea typeface="+mn-ea"/>
                <a:cs typeface="+mn-cs"/>
              </a:rPr>
              <a:t>Trust</a:t>
            </a:r>
          </a:p>
        </p:txBody>
      </p:sp>
      <p:sp>
        <p:nvSpPr>
          <p:cNvPr id="59" name="pole tekstowe 58">
            <a:extLst>
              <a:ext uri="{FF2B5EF4-FFF2-40B4-BE49-F238E27FC236}">
                <a16:creationId xmlns:a16="http://schemas.microsoft.com/office/drawing/2014/main" id="{DD7C684E-D2C8-204E-5A4F-B3537D1705B7}"/>
              </a:ext>
            </a:extLst>
          </p:cNvPr>
          <p:cNvSpPr txBox="1"/>
          <p:nvPr/>
        </p:nvSpPr>
        <p:spPr>
          <a:xfrm>
            <a:off x="8550512" y="4774732"/>
            <a:ext cx="1580868" cy="276999"/>
          </a:xfrm>
          <a:prstGeom prst="rect">
            <a:avLst/>
          </a:prstGeom>
          <a:noFill/>
        </p:spPr>
        <p:txBody>
          <a:bodyPr wrap="square" rtlCol="0">
            <a:spAutoFit/>
          </a:bodyPr>
          <a:lstStyle/>
          <a:p>
            <a:pPr algn="ctr"/>
            <a:r>
              <a:rPr kumimoji="0" lang="pl-PL" sz="1200" b="0" i="0" u="none" strike="noStrike" kern="1200" cap="none" spc="0" normalizeH="0" baseline="0" noProof="0" dirty="0" err="1">
                <a:ln>
                  <a:noFill/>
                </a:ln>
                <a:effectLst/>
                <a:uLnTx/>
                <a:uFillTx/>
                <a:ea typeface="+mn-ea"/>
                <a:cs typeface="+mn-cs"/>
              </a:rPr>
              <a:t>Salient</a:t>
            </a:r>
            <a:endParaRPr kumimoji="0" lang="pl-PL" sz="1200" b="0" i="0" u="none" strike="noStrike" kern="1200" cap="none" spc="0" normalizeH="0" baseline="0" noProof="0" dirty="0">
              <a:ln>
                <a:noFill/>
              </a:ln>
              <a:effectLst/>
              <a:uLnTx/>
              <a:uFillTx/>
              <a:ea typeface="+mn-ea"/>
              <a:cs typeface="+mn-cs"/>
            </a:endParaRPr>
          </a:p>
        </p:txBody>
      </p:sp>
      <p:sp>
        <p:nvSpPr>
          <p:cNvPr id="60" name="pole tekstowe 59">
            <a:extLst>
              <a:ext uri="{FF2B5EF4-FFF2-40B4-BE49-F238E27FC236}">
                <a16:creationId xmlns:a16="http://schemas.microsoft.com/office/drawing/2014/main" id="{AD06A031-D1F7-8D56-8511-B0B560036D6D}"/>
              </a:ext>
            </a:extLst>
          </p:cNvPr>
          <p:cNvSpPr txBox="1"/>
          <p:nvPr/>
        </p:nvSpPr>
        <p:spPr>
          <a:xfrm>
            <a:off x="10118261" y="4755963"/>
            <a:ext cx="1603454" cy="276999"/>
          </a:xfrm>
          <a:prstGeom prst="rect">
            <a:avLst/>
          </a:prstGeom>
          <a:noFill/>
        </p:spPr>
        <p:txBody>
          <a:bodyPr wrap="square" rtlCol="0">
            <a:spAutoFit/>
          </a:bodyPr>
          <a:lstStyle/>
          <a:p>
            <a:pPr algn="ctr"/>
            <a:r>
              <a:rPr kumimoji="0" lang="pl-PL" sz="1200" b="0" i="0" u="none" strike="noStrike" kern="1200" cap="none" spc="0" normalizeH="0" baseline="0" noProof="0" dirty="0" err="1">
                <a:ln>
                  <a:noFill/>
                </a:ln>
                <a:effectLst/>
                <a:uLnTx/>
                <a:uFillTx/>
                <a:ea typeface="+mn-ea"/>
                <a:cs typeface="+mn-cs"/>
              </a:rPr>
              <a:t>Desire</a:t>
            </a:r>
            <a:endParaRPr kumimoji="0" lang="pl-PL" sz="1200" b="0" i="0" u="none" strike="noStrike" kern="1200" cap="none" spc="0" normalizeH="0" baseline="0" noProof="0" dirty="0">
              <a:ln>
                <a:noFill/>
              </a:ln>
              <a:effectLst/>
              <a:uLnTx/>
              <a:uFillTx/>
              <a:ea typeface="+mn-ea"/>
              <a:cs typeface="+mn-cs"/>
            </a:endParaRPr>
          </a:p>
        </p:txBody>
      </p:sp>
      <p:sp>
        <p:nvSpPr>
          <p:cNvPr id="61" name="pole tekstowe 60">
            <a:extLst>
              <a:ext uri="{FF2B5EF4-FFF2-40B4-BE49-F238E27FC236}">
                <a16:creationId xmlns:a16="http://schemas.microsoft.com/office/drawing/2014/main" id="{0909021F-92F8-0224-2805-0498498582E5}"/>
              </a:ext>
            </a:extLst>
          </p:cNvPr>
          <p:cNvSpPr txBox="1"/>
          <p:nvPr/>
        </p:nvSpPr>
        <p:spPr>
          <a:xfrm>
            <a:off x="8541368" y="5330413"/>
            <a:ext cx="1590012" cy="276999"/>
          </a:xfrm>
          <a:prstGeom prst="rect">
            <a:avLst/>
          </a:prstGeom>
          <a:noFill/>
        </p:spPr>
        <p:txBody>
          <a:bodyPr wrap="square" rtlCol="0">
            <a:spAutoFit/>
          </a:bodyPr>
          <a:lstStyle/>
          <a:p>
            <a:pPr algn="ctr"/>
            <a:r>
              <a:rPr kumimoji="0" lang="pl-PL" sz="1200" b="0" i="0" u="none" strike="noStrike" kern="1200" cap="none" spc="0" normalizeH="0" baseline="0" noProof="0" dirty="0" err="1">
                <a:ln>
                  <a:noFill/>
                </a:ln>
                <a:effectLst/>
                <a:uLnTx/>
                <a:uFillTx/>
                <a:ea typeface="+mn-ea"/>
                <a:cs typeface="+mn-cs"/>
              </a:rPr>
              <a:t>Affordability</a:t>
            </a:r>
            <a:endParaRPr kumimoji="0" lang="pl-PL" sz="1200" b="0" i="0" u="none" strike="noStrike" kern="1200" cap="none" spc="0" normalizeH="0" baseline="0" noProof="0" dirty="0">
              <a:ln>
                <a:noFill/>
              </a:ln>
              <a:effectLst/>
              <a:uLnTx/>
              <a:uFillTx/>
              <a:ea typeface="+mn-ea"/>
              <a:cs typeface="+mn-cs"/>
            </a:endParaRPr>
          </a:p>
        </p:txBody>
      </p:sp>
      <p:sp>
        <p:nvSpPr>
          <p:cNvPr id="63" name="Symbol zastępczy zawartości 2">
            <a:extLst>
              <a:ext uri="{FF2B5EF4-FFF2-40B4-BE49-F238E27FC236}">
                <a16:creationId xmlns:a16="http://schemas.microsoft.com/office/drawing/2014/main" id="{183BC1E4-6EED-2424-E0C0-3128099DFDB5}"/>
              </a:ext>
            </a:extLst>
          </p:cNvPr>
          <p:cNvSpPr txBox="1">
            <a:spLocks/>
          </p:cNvSpPr>
          <p:nvPr/>
        </p:nvSpPr>
        <p:spPr>
          <a:xfrm>
            <a:off x="499151" y="5934799"/>
            <a:ext cx="10210412" cy="8670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pl-PL" sz="1400" b="0" i="0" u="none" strike="noStrike" kern="1200" cap="none" spc="0" normalizeH="0" baseline="0" noProof="0" dirty="0">
                <a:ln>
                  <a:noFill/>
                </a:ln>
                <a:solidFill>
                  <a:prstClr val="black"/>
                </a:solidFill>
                <a:effectLst/>
                <a:uLnTx/>
                <a:uFillTx/>
                <a:ea typeface="+mn-ea"/>
                <a:cs typeface="+mn-cs"/>
              </a:rPr>
              <a:t>+ dane z zakresu </a:t>
            </a:r>
            <a:r>
              <a:rPr kumimoji="0" lang="pl-PL" sz="1400" b="0" i="0" u="none" strike="noStrike" kern="1200" cap="none" spc="0" normalizeH="0" baseline="0" noProof="0" dirty="0" err="1">
                <a:ln>
                  <a:noFill/>
                </a:ln>
                <a:solidFill>
                  <a:prstClr val="black"/>
                </a:solidFill>
                <a:effectLst/>
                <a:uLnTx/>
                <a:uFillTx/>
                <a:ea typeface="+mn-ea"/>
                <a:cs typeface="+mn-cs"/>
              </a:rPr>
              <a:t>potecjału</a:t>
            </a:r>
            <a:r>
              <a:rPr kumimoji="0" lang="pl-PL" sz="1400" b="0" i="0" u="none" strike="noStrike" kern="1200" cap="none" spc="0" normalizeH="0" baseline="0" noProof="0" dirty="0">
                <a:ln>
                  <a:noFill/>
                </a:ln>
                <a:solidFill>
                  <a:prstClr val="black"/>
                </a:solidFill>
                <a:effectLst/>
                <a:uLnTx/>
                <a:uFillTx/>
                <a:ea typeface="+mn-ea"/>
                <a:cs typeface="+mn-cs"/>
              </a:rPr>
              <a:t> kategorii i potrzeb realizowanych przez konsumentów w jej ramach</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pl-PL" sz="1400" b="0" i="0" u="none" strike="noStrike" kern="1200" cap="none" spc="0" normalizeH="0" baseline="0" noProof="0" dirty="0">
                <a:ln>
                  <a:noFill/>
                </a:ln>
                <a:solidFill>
                  <a:prstClr val="black"/>
                </a:solidFill>
                <a:effectLst/>
                <a:uLnTx/>
                <a:uFillTx/>
                <a:ea typeface="+mn-ea"/>
                <a:cs typeface="+mn-cs"/>
              </a:rPr>
              <a:t>   (jak np. </a:t>
            </a:r>
            <a:r>
              <a:rPr kumimoji="0" lang="pl-PL" sz="1400" b="0" i="0" u="none" strike="noStrike" kern="1200" cap="none" spc="0" normalizeH="0" baseline="0" noProof="0" dirty="0" err="1">
                <a:ln>
                  <a:noFill/>
                </a:ln>
                <a:solidFill>
                  <a:prstClr val="black"/>
                </a:solidFill>
                <a:effectLst/>
                <a:uLnTx/>
                <a:uFillTx/>
                <a:ea typeface="+mn-ea"/>
                <a:cs typeface="+mn-cs"/>
              </a:rPr>
              <a:t>Category</a:t>
            </a:r>
            <a:r>
              <a:rPr kumimoji="0" lang="pl-PL" sz="1400" b="0" i="0" u="none" strike="noStrike" kern="1200" cap="none" spc="0" normalizeH="0" baseline="0" noProof="0" dirty="0">
                <a:ln>
                  <a:noFill/>
                </a:ln>
                <a:solidFill>
                  <a:prstClr val="black"/>
                </a:solidFill>
                <a:effectLst/>
                <a:uLnTx/>
                <a:uFillTx/>
                <a:ea typeface="+mn-ea"/>
                <a:cs typeface="+mn-cs"/>
              </a:rPr>
              <a:t> </a:t>
            </a:r>
            <a:r>
              <a:rPr kumimoji="0" lang="pl-PL" sz="1400" b="0" i="0" u="none" strike="noStrike" kern="1200" cap="none" spc="0" normalizeH="0" baseline="0" noProof="0" dirty="0" err="1">
                <a:ln>
                  <a:noFill/>
                </a:ln>
                <a:solidFill>
                  <a:prstClr val="black"/>
                </a:solidFill>
                <a:effectLst/>
                <a:uLnTx/>
                <a:uFillTx/>
                <a:ea typeface="+mn-ea"/>
                <a:cs typeface="+mn-cs"/>
              </a:rPr>
              <a:t>Entry</a:t>
            </a:r>
            <a:r>
              <a:rPr kumimoji="0" lang="pl-PL" sz="1400" b="0" i="0" u="none" strike="noStrike" kern="1200" cap="none" spc="0" normalizeH="0" baseline="0" noProof="0" dirty="0">
                <a:ln>
                  <a:noFill/>
                </a:ln>
                <a:solidFill>
                  <a:prstClr val="black"/>
                </a:solidFill>
                <a:effectLst/>
                <a:uLnTx/>
                <a:uFillTx/>
                <a:ea typeface="+mn-ea"/>
                <a:cs typeface="+mn-cs"/>
              </a:rPr>
              <a:t> </a:t>
            </a:r>
            <a:r>
              <a:rPr kumimoji="0" lang="pl-PL" sz="1400" b="0" i="0" u="none" strike="noStrike" kern="1200" cap="none" spc="0" normalizeH="0" baseline="0" noProof="0" dirty="0" err="1">
                <a:ln>
                  <a:noFill/>
                </a:ln>
                <a:solidFill>
                  <a:prstClr val="black"/>
                </a:solidFill>
                <a:effectLst/>
                <a:uLnTx/>
                <a:uFillTx/>
                <a:ea typeface="+mn-ea"/>
                <a:cs typeface="+mn-cs"/>
              </a:rPr>
              <a:t>Points</a:t>
            </a:r>
            <a:r>
              <a:rPr kumimoji="0" lang="pl-PL" sz="1400" b="0" i="0" u="none" strike="noStrike" kern="1200" cap="none" spc="0" normalizeH="0" baseline="0" noProof="0" dirty="0">
                <a:ln>
                  <a:noFill/>
                </a:ln>
                <a:solidFill>
                  <a:prstClr val="black"/>
                </a:solidFill>
                <a:effectLst/>
                <a:uLnTx/>
                <a:uFillTx/>
                <a:ea typeface="+mn-ea"/>
                <a:cs typeface="+mn-cs"/>
              </a:rPr>
              <a:t>, </a:t>
            </a:r>
            <a:r>
              <a:rPr kumimoji="0" lang="pl-PL" sz="1400" b="0" i="0" u="none" strike="noStrike" kern="1200" cap="none" spc="0" normalizeH="0" baseline="0" noProof="0" dirty="0" err="1">
                <a:ln>
                  <a:noFill/>
                </a:ln>
                <a:solidFill>
                  <a:prstClr val="black"/>
                </a:solidFill>
                <a:effectLst/>
                <a:uLnTx/>
                <a:uFillTx/>
                <a:ea typeface="+mn-ea"/>
                <a:cs typeface="+mn-cs"/>
              </a:rPr>
              <a:t>Demand</a:t>
            </a:r>
            <a:r>
              <a:rPr kumimoji="0" lang="pl-PL" sz="1400" b="0" i="0" u="none" strike="noStrike" kern="1200" cap="none" spc="0" normalizeH="0" baseline="0" noProof="0" dirty="0">
                <a:ln>
                  <a:noFill/>
                </a:ln>
                <a:solidFill>
                  <a:prstClr val="black"/>
                </a:solidFill>
                <a:effectLst/>
                <a:uLnTx/>
                <a:uFillTx/>
                <a:ea typeface="+mn-ea"/>
                <a:cs typeface="+mn-cs"/>
              </a:rPr>
              <a:t> </a:t>
            </a:r>
            <a:r>
              <a:rPr kumimoji="0" lang="pl-PL" sz="1400" b="0" i="0" u="none" strike="noStrike" kern="1200" cap="none" spc="0" normalizeH="0" baseline="0" noProof="0" dirty="0" err="1">
                <a:ln>
                  <a:noFill/>
                </a:ln>
                <a:solidFill>
                  <a:prstClr val="black"/>
                </a:solidFill>
                <a:effectLst/>
                <a:uLnTx/>
                <a:uFillTx/>
                <a:ea typeface="+mn-ea"/>
                <a:cs typeface="+mn-cs"/>
              </a:rPr>
              <a:t>Spaces</a:t>
            </a:r>
            <a:r>
              <a:rPr kumimoji="0" lang="pl-PL" sz="1400" b="0" i="0" u="none" strike="noStrike" kern="1200" cap="none" spc="0" normalizeH="0" baseline="0" noProof="0" dirty="0">
                <a:ln>
                  <a:noFill/>
                </a:ln>
                <a:solidFill>
                  <a:prstClr val="black"/>
                </a:solidFill>
                <a:effectLst/>
                <a:uLnTx/>
                <a:uFillTx/>
                <a:ea typeface="+mn-ea"/>
                <a:cs typeface="+mn-cs"/>
              </a:rPr>
              <a:t> czy inne)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pl-PL" sz="1400" b="0" i="0" u="none" strike="noStrike" kern="1200" cap="none" spc="0" normalizeH="0" baseline="0" noProof="0" dirty="0">
                <a:ln>
                  <a:noFill/>
                </a:ln>
                <a:solidFill>
                  <a:prstClr val="black"/>
                </a:solidFill>
                <a:effectLst/>
                <a:uLnTx/>
                <a:uFillTx/>
                <a:ea typeface="+mn-ea"/>
                <a:cs typeface="+mn-cs"/>
              </a:rPr>
              <a:t>+ modelowanie Marketing Mix </a:t>
            </a:r>
            <a:r>
              <a:rPr kumimoji="0" lang="pl-PL" sz="1400" b="0" i="0" u="none" strike="noStrike" kern="1200" cap="none" spc="0" normalizeH="0" baseline="0" noProof="0" dirty="0" err="1">
                <a:ln>
                  <a:noFill/>
                </a:ln>
                <a:solidFill>
                  <a:prstClr val="black"/>
                </a:solidFill>
                <a:effectLst/>
                <a:uLnTx/>
                <a:uFillTx/>
                <a:ea typeface="+mn-ea"/>
                <a:cs typeface="+mn-cs"/>
              </a:rPr>
              <a:t>Modelling</a:t>
            </a:r>
            <a:r>
              <a:rPr kumimoji="0" lang="pl-PL" sz="1400" b="0" i="0" u="none" strike="noStrike" kern="1200" cap="none" spc="0" normalizeH="0" baseline="0" noProof="0" dirty="0">
                <a:ln>
                  <a:noFill/>
                </a:ln>
                <a:solidFill>
                  <a:prstClr val="black"/>
                </a:solidFill>
                <a:effectLst/>
                <a:uLnTx/>
                <a:uFillTx/>
                <a:ea typeface="+mn-ea"/>
                <a:cs typeface="+mn-cs"/>
              </a:rPr>
              <a:t> w celu rozdzielenia efektów</a:t>
            </a:r>
          </a:p>
        </p:txBody>
      </p:sp>
      <p:sp>
        <p:nvSpPr>
          <p:cNvPr id="64" name="pole tekstowe 63">
            <a:extLst>
              <a:ext uri="{FF2B5EF4-FFF2-40B4-BE49-F238E27FC236}">
                <a16:creationId xmlns:a16="http://schemas.microsoft.com/office/drawing/2014/main" id="{448E298D-8681-6B0B-DE26-839A84531035}"/>
              </a:ext>
            </a:extLst>
          </p:cNvPr>
          <p:cNvSpPr txBox="1"/>
          <p:nvPr/>
        </p:nvSpPr>
        <p:spPr>
          <a:xfrm>
            <a:off x="6960497" y="3609387"/>
            <a:ext cx="1571727" cy="276999"/>
          </a:xfrm>
          <a:prstGeom prst="rect">
            <a:avLst/>
          </a:prstGeom>
          <a:noFill/>
        </p:spPr>
        <p:txBody>
          <a:bodyPr wrap="square" rtlCol="0">
            <a:spAutoFit/>
          </a:bodyPr>
          <a:lstStyle/>
          <a:p>
            <a:pPr algn="ctr"/>
            <a:r>
              <a:rPr kumimoji="0" lang="pl-PL" sz="1200" b="0" i="0" u="none" strike="noStrike" kern="1200" cap="none" spc="0" normalizeH="0" baseline="0" noProof="0" dirty="0" err="1">
                <a:ln>
                  <a:noFill/>
                </a:ln>
                <a:solidFill>
                  <a:prstClr val="white"/>
                </a:solidFill>
                <a:effectLst/>
                <a:uLnTx/>
                <a:uFillTx/>
                <a:ea typeface="+mn-ea"/>
                <a:cs typeface="+mn-cs"/>
              </a:rPr>
              <a:t>Purchase</a:t>
            </a:r>
            <a:r>
              <a:rPr kumimoji="0" lang="pl-PL" sz="1200" b="0" i="0" u="none" strike="noStrike" kern="1200" cap="none" spc="0" normalizeH="0" baseline="0" noProof="0" dirty="0">
                <a:ln>
                  <a:noFill/>
                </a:ln>
                <a:solidFill>
                  <a:prstClr val="white"/>
                </a:solidFill>
                <a:effectLst/>
                <a:uLnTx/>
                <a:uFillTx/>
                <a:ea typeface="+mn-ea"/>
                <a:cs typeface="+mn-cs"/>
              </a:rPr>
              <a:t> </a:t>
            </a:r>
            <a:r>
              <a:rPr kumimoji="0" lang="pl-PL" sz="1200" b="0" i="0" u="none" strike="noStrike" kern="1200" cap="none" spc="0" normalizeH="0" baseline="0" noProof="0" dirty="0" err="1">
                <a:ln>
                  <a:noFill/>
                </a:ln>
                <a:solidFill>
                  <a:prstClr val="white"/>
                </a:solidFill>
                <a:effectLst/>
                <a:uLnTx/>
                <a:uFillTx/>
                <a:ea typeface="+mn-ea"/>
                <a:cs typeface="+mn-cs"/>
              </a:rPr>
              <a:t>intent</a:t>
            </a:r>
            <a:endParaRPr kumimoji="0" lang="pl-PL" sz="1200" b="0" i="0" u="none" strike="noStrike" kern="1200" cap="none" spc="0" normalizeH="0" baseline="0" noProof="0" dirty="0">
              <a:ln>
                <a:noFill/>
              </a:ln>
              <a:solidFill>
                <a:prstClr val="white"/>
              </a:solidFill>
              <a:effectLst/>
              <a:uLnTx/>
              <a:uFillTx/>
              <a:ea typeface="+mn-ea"/>
              <a:cs typeface="+mn-cs"/>
            </a:endParaRPr>
          </a:p>
        </p:txBody>
      </p:sp>
      <p:sp>
        <p:nvSpPr>
          <p:cNvPr id="3" name="Google Shape;138;p6">
            <a:extLst>
              <a:ext uri="{FF2B5EF4-FFF2-40B4-BE49-F238E27FC236}">
                <a16:creationId xmlns:a16="http://schemas.microsoft.com/office/drawing/2014/main" id="{794AE1A7-5186-C117-AF32-7F9BAA325D2B}"/>
              </a:ext>
            </a:extLst>
          </p:cNvPr>
          <p:cNvSpPr txBox="1">
            <a:spLocks/>
          </p:cNvSpPr>
          <p:nvPr/>
        </p:nvSpPr>
        <p:spPr>
          <a:xfrm>
            <a:off x="499151" y="223076"/>
            <a:ext cx="10970954"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400" dirty="0">
                <a:ea typeface="Calibri"/>
                <a:cs typeface="Calibri"/>
                <a:sym typeface="Calibri"/>
              </a:rPr>
              <a:t>Wykorzystanie wskaźników w codziennej pracy</a:t>
            </a:r>
          </a:p>
        </p:txBody>
      </p:sp>
      <p:sp>
        <p:nvSpPr>
          <p:cNvPr id="11" name="Google Shape;138;p6">
            <a:extLst>
              <a:ext uri="{FF2B5EF4-FFF2-40B4-BE49-F238E27FC236}">
                <a16:creationId xmlns:a16="http://schemas.microsoft.com/office/drawing/2014/main" id="{B1EDAA7A-8631-FD1F-1A5D-E6E598DBE4CC}"/>
              </a:ext>
            </a:extLst>
          </p:cNvPr>
          <p:cNvSpPr txBox="1">
            <a:spLocks/>
          </p:cNvSpPr>
          <p:nvPr/>
        </p:nvSpPr>
        <p:spPr>
          <a:xfrm>
            <a:off x="499151" y="834913"/>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400" dirty="0">
                <a:ea typeface="Calibri"/>
                <a:cs typeface="Calibri"/>
                <a:sym typeface="Calibri"/>
              </a:rPr>
              <a:t>– w zależności od obszaru</a:t>
            </a:r>
          </a:p>
        </p:txBody>
      </p:sp>
    </p:spTree>
    <p:extLst>
      <p:ext uri="{BB962C8B-B14F-4D97-AF65-F5344CB8AC3E}">
        <p14:creationId xmlns:p14="http://schemas.microsoft.com/office/powerpoint/2010/main" val="918243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rostokąt 14">
            <a:extLst>
              <a:ext uri="{FF2B5EF4-FFF2-40B4-BE49-F238E27FC236}">
                <a16:creationId xmlns:a16="http://schemas.microsoft.com/office/drawing/2014/main" id="{096B432E-F8A9-AD66-889B-D6D971191F24}"/>
              </a:ext>
            </a:extLst>
          </p:cNvPr>
          <p:cNvSpPr/>
          <p:nvPr/>
        </p:nvSpPr>
        <p:spPr>
          <a:xfrm>
            <a:off x="499150" y="4586582"/>
            <a:ext cx="3662838" cy="170208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9" name="Prostokąt 68">
            <a:extLst>
              <a:ext uri="{FF2B5EF4-FFF2-40B4-BE49-F238E27FC236}">
                <a16:creationId xmlns:a16="http://schemas.microsoft.com/office/drawing/2014/main" id="{62A0AA8D-AD25-247C-C5B3-6F2AB0B6C0CA}"/>
              </a:ext>
            </a:extLst>
          </p:cNvPr>
          <p:cNvSpPr/>
          <p:nvPr/>
        </p:nvSpPr>
        <p:spPr>
          <a:xfrm>
            <a:off x="4274444" y="4586583"/>
            <a:ext cx="3662838" cy="1147614"/>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0" name="Prostokąt 69">
            <a:extLst>
              <a:ext uri="{FF2B5EF4-FFF2-40B4-BE49-F238E27FC236}">
                <a16:creationId xmlns:a16="http://schemas.microsoft.com/office/drawing/2014/main" id="{DAC7A84D-008C-0493-778E-E34BAA542C36}"/>
              </a:ext>
            </a:extLst>
          </p:cNvPr>
          <p:cNvSpPr/>
          <p:nvPr/>
        </p:nvSpPr>
        <p:spPr>
          <a:xfrm>
            <a:off x="8049737" y="4586583"/>
            <a:ext cx="3662838" cy="113058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Google Shape;124;p4">
            <a:extLst>
              <a:ext uri="{FF2B5EF4-FFF2-40B4-BE49-F238E27FC236}">
                <a16:creationId xmlns:a16="http://schemas.microsoft.com/office/drawing/2014/main" id="{2225E638-DF19-A944-5505-0F583398024A}"/>
              </a:ext>
            </a:extLst>
          </p:cNvPr>
          <p:cNvSpPr txBox="1"/>
          <p:nvPr/>
        </p:nvSpPr>
        <p:spPr>
          <a:xfrm>
            <a:off x="499151" y="1746020"/>
            <a:ext cx="2734485" cy="369332"/>
          </a:xfrm>
          <a:prstGeom prst="rect">
            <a:avLst/>
          </a:prstGeom>
          <a:noFill/>
          <a:ln>
            <a:noFill/>
          </a:ln>
        </p:spPr>
        <p:txBody>
          <a:bodyPr spcFirstLastPara="1" wrap="square" lIns="0" tIns="0" rIns="0" bIns="0" anchor="t" anchorCtr="0">
            <a:noAutofit/>
          </a:bodyPr>
          <a:lstStyle/>
          <a:p>
            <a:pPr marL="0" marR="0" lvl="0" indent="0" rtl="0">
              <a:spcBef>
                <a:spcPts val="0"/>
              </a:spcBef>
              <a:spcAft>
                <a:spcPts val="0"/>
              </a:spcAft>
              <a:buNone/>
            </a:pPr>
            <a:r>
              <a:rPr lang="pl-PL" sz="2400" dirty="0">
                <a:solidFill>
                  <a:srgbClr val="0070C0"/>
                </a:solidFill>
                <a:latin typeface="+mn-lt"/>
                <a:ea typeface="Tahoma"/>
                <a:cs typeface="Tahoma"/>
                <a:sym typeface="Tahoma"/>
              </a:rPr>
              <a:t>Marka &amp; Biznes</a:t>
            </a:r>
            <a:endParaRPr sz="2400" dirty="0">
              <a:solidFill>
                <a:srgbClr val="0070C0"/>
              </a:solidFill>
              <a:latin typeface="+mn-lt"/>
              <a:ea typeface="Tahoma"/>
              <a:cs typeface="Tahoma"/>
              <a:sym typeface="Tahoma"/>
            </a:endParaRPr>
          </a:p>
        </p:txBody>
      </p:sp>
      <p:sp>
        <p:nvSpPr>
          <p:cNvPr id="7" name="Symbol zastępczy zawartości 2">
            <a:extLst>
              <a:ext uri="{FF2B5EF4-FFF2-40B4-BE49-F238E27FC236}">
                <a16:creationId xmlns:a16="http://schemas.microsoft.com/office/drawing/2014/main" id="{7B35ED82-0589-F6CA-70C1-B0B90A9F038F}"/>
              </a:ext>
            </a:extLst>
          </p:cNvPr>
          <p:cNvSpPr txBox="1">
            <a:spLocks/>
          </p:cNvSpPr>
          <p:nvPr/>
        </p:nvSpPr>
        <p:spPr>
          <a:xfrm>
            <a:off x="409584" y="2206572"/>
            <a:ext cx="10515600" cy="7845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l-PL" sz="1800" b="0" i="0" u="none" strike="noStrike" kern="1200" cap="none" spc="0" normalizeH="0" baseline="0" noProof="0" dirty="0">
                <a:ln>
                  <a:noFill/>
                </a:ln>
                <a:solidFill>
                  <a:prstClr val="black"/>
                </a:solidFill>
                <a:effectLst/>
                <a:uLnTx/>
                <a:uFillTx/>
                <a:ea typeface="+mn-ea"/>
                <a:cs typeface="+mn-cs"/>
              </a:rPr>
              <a:t>Jak pracować na tak dużej liczbie mierników? Wskaźniki marki wykorzystuje się na różnych etapach analizy, często poszczególnymi obszarami zajmują się dedykowane zespoły.</a:t>
            </a:r>
          </a:p>
        </p:txBody>
      </p:sp>
      <p:sp>
        <p:nvSpPr>
          <p:cNvPr id="9" name="Prostokąt 8">
            <a:extLst>
              <a:ext uri="{FF2B5EF4-FFF2-40B4-BE49-F238E27FC236}">
                <a16:creationId xmlns:a16="http://schemas.microsoft.com/office/drawing/2014/main" id="{AD74A53C-8DBD-2395-6F9C-B6616A1E5012}"/>
              </a:ext>
            </a:extLst>
          </p:cNvPr>
          <p:cNvSpPr/>
          <p:nvPr/>
        </p:nvSpPr>
        <p:spPr>
          <a:xfrm>
            <a:off x="499150" y="2946794"/>
            <a:ext cx="11213425" cy="62082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pole tekstowe 9">
            <a:extLst>
              <a:ext uri="{FF2B5EF4-FFF2-40B4-BE49-F238E27FC236}">
                <a16:creationId xmlns:a16="http://schemas.microsoft.com/office/drawing/2014/main" id="{AB78D7AB-AA96-B574-C7D5-07F273F313C4}"/>
              </a:ext>
            </a:extLst>
          </p:cNvPr>
          <p:cNvSpPr txBox="1"/>
          <p:nvPr/>
        </p:nvSpPr>
        <p:spPr>
          <a:xfrm>
            <a:off x="1757237" y="3073630"/>
            <a:ext cx="888903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600" b="0" i="0" u="none" strike="noStrike" kern="1200" cap="none" spc="0" normalizeH="0" baseline="0" noProof="0" dirty="0">
                <a:ln>
                  <a:noFill/>
                </a:ln>
                <a:solidFill>
                  <a:prstClr val="white"/>
                </a:solidFill>
                <a:effectLst/>
                <a:uLnTx/>
                <a:uFillTx/>
                <a:ea typeface="+mn-ea"/>
                <a:cs typeface="+mn-cs"/>
              </a:rPr>
              <a:t>Wykorzystanie poszczególnych wskaźników na różnych etapach analizy</a:t>
            </a:r>
          </a:p>
          <a:p>
            <a:pPr algn="ctr"/>
            <a:endParaRPr lang="pl-PL" sz="1600" dirty="0"/>
          </a:p>
        </p:txBody>
      </p:sp>
      <p:sp>
        <p:nvSpPr>
          <p:cNvPr id="11" name="pole tekstowe 10">
            <a:extLst>
              <a:ext uri="{FF2B5EF4-FFF2-40B4-BE49-F238E27FC236}">
                <a16:creationId xmlns:a16="http://schemas.microsoft.com/office/drawing/2014/main" id="{158195F4-1CB9-AAAD-7578-513E221558EE}"/>
              </a:ext>
            </a:extLst>
          </p:cNvPr>
          <p:cNvSpPr txBox="1"/>
          <p:nvPr/>
        </p:nvSpPr>
        <p:spPr>
          <a:xfrm>
            <a:off x="674373" y="3708715"/>
            <a:ext cx="3498294" cy="738664"/>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pl-PL" sz="1400" b="0" i="0" u="none" strike="noStrike" kern="1200" cap="none" spc="0" normalizeH="0" baseline="0" noProof="0" dirty="0">
                <a:ln>
                  <a:noFill/>
                </a:ln>
                <a:solidFill>
                  <a:prstClr val="black"/>
                </a:solidFill>
                <a:effectLst/>
                <a:uLnTx/>
                <a:uFillTx/>
                <a:ea typeface="+mn-ea"/>
                <a:cs typeface="+mn-cs"/>
              </a:rPr>
              <a:t>Planowanie w oparciu o potencjał, ekosystem rynkowy i potrzeby konsumentów</a:t>
            </a:r>
          </a:p>
        </p:txBody>
      </p:sp>
      <p:sp>
        <p:nvSpPr>
          <p:cNvPr id="12" name="pole tekstowe 11">
            <a:extLst>
              <a:ext uri="{FF2B5EF4-FFF2-40B4-BE49-F238E27FC236}">
                <a16:creationId xmlns:a16="http://schemas.microsoft.com/office/drawing/2014/main" id="{16A4478D-929A-B0CA-6F33-FCC157616297}"/>
              </a:ext>
            </a:extLst>
          </p:cNvPr>
          <p:cNvSpPr txBox="1"/>
          <p:nvPr/>
        </p:nvSpPr>
        <p:spPr>
          <a:xfrm>
            <a:off x="4410480" y="3708089"/>
            <a:ext cx="3238177" cy="30777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pl-PL" sz="1400" b="0" i="0" u="none" strike="noStrike" kern="1200" cap="none" spc="0" normalizeH="0" baseline="0" noProof="0" dirty="0">
                <a:ln>
                  <a:noFill/>
                </a:ln>
                <a:solidFill>
                  <a:prstClr val="black"/>
                </a:solidFill>
                <a:effectLst/>
                <a:uLnTx/>
                <a:uFillTx/>
                <a:ea typeface="+mn-ea"/>
                <a:cs typeface="+mn-cs"/>
              </a:rPr>
              <a:t>Monitorowanie realizacji planu marki</a:t>
            </a:r>
          </a:p>
        </p:txBody>
      </p:sp>
      <p:sp>
        <p:nvSpPr>
          <p:cNvPr id="13" name="pole tekstowe 12">
            <a:extLst>
              <a:ext uri="{FF2B5EF4-FFF2-40B4-BE49-F238E27FC236}">
                <a16:creationId xmlns:a16="http://schemas.microsoft.com/office/drawing/2014/main" id="{BA53D83B-3872-E707-5823-8C43BA36E7A0}"/>
              </a:ext>
            </a:extLst>
          </p:cNvPr>
          <p:cNvSpPr txBox="1"/>
          <p:nvPr/>
        </p:nvSpPr>
        <p:spPr>
          <a:xfrm>
            <a:off x="8194614" y="3708345"/>
            <a:ext cx="3114316"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Ocena budowania wartości dla przedsiębiorstwa, przez markę</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(często w ramach analizy finansowej)</a:t>
            </a:r>
          </a:p>
        </p:txBody>
      </p:sp>
      <p:cxnSp>
        <p:nvCxnSpPr>
          <p:cNvPr id="21" name="Łącznik prosty 20">
            <a:extLst>
              <a:ext uri="{FF2B5EF4-FFF2-40B4-BE49-F238E27FC236}">
                <a16:creationId xmlns:a16="http://schemas.microsoft.com/office/drawing/2014/main" id="{BDE62E38-0ADA-0D8D-51AF-DE7C1CCC5F19}"/>
              </a:ext>
            </a:extLst>
          </p:cNvPr>
          <p:cNvCxnSpPr>
            <a:cxnSpLocks/>
          </p:cNvCxnSpPr>
          <p:nvPr/>
        </p:nvCxnSpPr>
        <p:spPr>
          <a:xfrm flipH="1">
            <a:off x="159059" y="5143984"/>
            <a:ext cx="11582926" cy="2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Łącznik prosty 22">
            <a:extLst>
              <a:ext uri="{FF2B5EF4-FFF2-40B4-BE49-F238E27FC236}">
                <a16:creationId xmlns:a16="http://schemas.microsoft.com/office/drawing/2014/main" id="{18B98D1E-0263-15E1-9F2C-F15AE555A48C}"/>
              </a:ext>
            </a:extLst>
          </p:cNvPr>
          <p:cNvCxnSpPr>
            <a:cxnSpLocks/>
          </p:cNvCxnSpPr>
          <p:nvPr/>
        </p:nvCxnSpPr>
        <p:spPr>
          <a:xfrm flipV="1">
            <a:off x="5493423" y="4576769"/>
            <a:ext cx="0" cy="56721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Łącznik prosty 24">
            <a:extLst>
              <a:ext uri="{FF2B5EF4-FFF2-40B4-BE49-F238E27FC236}">
                <a16:creationId xmlns:a16="http://schemas.microsoft.com/office/drawing/2014/main" id="{7BD1D916-7B32-8C16-2F45-423B1DCF6E29}"/>
              </a:ext>
            </a:extLst>
          </p:cNvPr>
          <p:cNvCxnSpPr>
            <a:cxnSpLocks/>
          </p:cNvCxnSpPr>
          <p:nvPr/>
        </p:nvCxnSpPr>
        <p:spPr>
          <a:xfrm flipV="1">
            <a:off x="6712623" y="4576769"/>
            <a:ext cx="0" cy="57548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Łącznik prosty 25">
            <a:extLst>
              <a:ext uri="{FF2B5EF4-FFF2-40B4-BE49-F238E27FC236}">
                <a16:creationId xmlns:a16="http://schemas.microsoft.com/office/drawing/2014/main" id="{208728DF-A36C-CDD6-D81B-651493BAF90E}"/>
              </a:ext>
            </a:extLst>
          </p:cNvPr>
          <p:cNvCxnSpPr>
            <a:cxnSpLocks/>
          </p:cNvCxnSpPr>
          <p:nvPr/>
        </p:nvCxnSpPr>
        <p:spPr>
          <a:xfrm flipV="1">
            <a:off x="6124761" y="5160390"/>
            <a:ext cx="0" cy="8484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Łącznik prosty 28">
            <a:extLst>
              <a:ext uri="{FF2B5EF4-FFF2-40B4-BE49-F238E27FC236}">
                <a16:creationId xmlns:a16="http://schemas.microsoft.com/office/drawing/2014/main" id="{DED37A2D-BD79-2017-3330-75AD72D46228}"/>
              </a:ext>
            </a:extLst>
          </p:cNvPr>
          <p:cNvCxnSpPr>
            <a:cxnSpLocks/>
          </p:cNvCxnSpPr>
          <p:nvPr/>
        </p:nvCxnSpPr>
        <p:spPr>
          <a:xfrm flipV="1">
            <a:off x="9875145" y="5152208"/>
            <a:ext cx="0" cy="8484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Łącznik prosty 29">
            <a:extLst>
              <a:ext uri="{FF2B5EF4-FFF2-40B4-BE49-F238E27FC236}">
                <a16:creationId xmlns:a16="http://schemas.microsoft.com/office/drawing/2014/main" id="{338DBED1-32A1-EB48-5C23-882CFAE2C14E}"/>
              </a:ext>
            </a:extLst>
          </p:cNvPr>
          <p:cNvCxnSpPr>
            <a:cxnSpLocks/>
          </p:cNvCxnSpPr>
          <p:nvPr/>
        </p:nvCxnSpPr>
        <p:spPr>
          <a:xfrm flipV="1">
            <a:off x="1715302" y="4563538"/>
            <a:ext cx="0" cy="5833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Google Shape;124;p4">
            <a:extLst>
              <a:ext uri="{FF2B5EF4-FFF2-40B4-BE49-F238E27FC236}">
                <a16:creationId xmlns:a16="http://schemas.microsoft.com/office/drawing/2014/main" id="{6D84EF02-4723-17B2-DCD1-E3C7A7E517E5}"/>
              </a:ext>
            </a:extLst>
          </p:cNvPr>
          <p:cNvSpPr txBox="1"/>
          <p:nvPr/>
        </p:nvSpPr>
        <p:spPr>
          <a:xfrm>
            <a:off x="546875" y="4722349"/>
            <a:ext cx="113589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err="1">
                <a:ln>
                  <a:noFill/>
                </a:ln>
                <a:solidFill>
                  <a:prstClr val="white"/>
                </a:solidFill>
                <a:effectLst/>
                <a:uLnTx/>
                <a:uFillTx/>
                <a:ea typeface="+mn-ea"/>
                <a:cs typeface="+mn-cs"/>
              </a:rPr>
              <a:t>CEPy</a:t>
            </a:r>
            <a:r>
              <a:rPr kumimoji="0" lang="pl-PL" sz="900" b="0" i="0" u="none" strike="noStrike" kern="1200" cap="none" spc="0" normalizeH="0" baseline="0" noProof="0" dirty="0">
                <a:ln>
                  <a:noFill/>
                </a:ln>
                <a:solidFill>
                  <a:prstClr val="white"/>
                </a:solidFill>
                <a:effectLst/>
                <a:uLnTx/>
                <a:uFillTx/>
                <a:ea typeface="+mn-ea"/>
                <a:cs typeface="+mn-cs"/>
              </a:rPr>
              <a:t> , </a:t>
            </a:r>
            <a:r>
              <a:rPr kumimoji="0" lang="pl-PL" sz="900" b="0" i="0" u="none" strike="noStrike" kern="1200" cap="none" spc="0" normalizeH="0" baseline="0" noProof="0" dirty="0" err="1">
                <a:ln>
                  <a:noFill/>
                </a:ln>
                <a:solidFill>
                  <a:prstClr val="white"/>
                </a:solidFill>
                <a:effectLst/>
                <a:uLnTx/>
                <a:uFillTx/>
                <a:ea typeface="+mn-ea"/>
                <a:cs typeface="+mn-cs"/>
              </a:rPr>
              <a:t>Demand</a:t>
            </a:r>
            <a:r>
              <a:rPr kumimoji="0" lang="pl-PL" sz="900" b="0" i="0" u="none" strike="noStrike" kern="1200" cap="none" spc="0" normalizeH="0" baseline="0" noProof="0" dirty="0">
                <a:ln>
                  <a:noFill/>
                </a:ln>
                <a:solidFill>
                  <a:prstClr val="white"/>
                </a:solidFill>
                <a:effectLst/>
                <a:uLnTx/>
                <a:uFillTx/>
                <a:ea typeface="+mn-ea"/>
                <a:cs typeface="+mn-cs"/>
              </a:rPr>
              <a:t> </a:t>
            </a:r>
            <a:r>
              <a:rPr kumimoji="0" lang="pl-PL" sz="900" b="0" i="0" u="none" strike="noStrike" kern="1200" cap="none" spc="0" normalizeH="0" baseline="0" noProof="0" dirty="0" err="1">
                <a:ln>
                  <a:noFill/>
                </a:ln>
                <a:solidFill>
                  <a:prstClr val="white"/>
                </a:solidFill>
                <a:effectLst/>
                <a:uLnTx/>
                <a:uFillTx/>
                <a:ea typeface="+mn-ea"/>
                <a:cs typeface="+mn-cs"/>
              </a:rPr>
              <a:t>Spaces</a:t>
            </a:r>
            <a:r>
              <a:rPr kumimoji="0" lang="pl-PL" sz="900" b="0" i="0" u="none" strike="noStrike" kern="1200" cap="none" spc="0" normalizeH="0" baseline="0" noProof="0" dirty="0">
                <a:ln>
                  <a:noFill/>
                </a:ln>
                <a:solidFill>
                  <a:prstClr val="white"/>
                </a:solidFill>
                <a:effectLst/>
                <a:uLnTx/>
                <a:uFillTx/>
                <a:ea typeface="+mn-ea"/>
                <a:cs typeface="+mn-cs"/>
              </a:rPr>
              <a:t> i inne tego typu</a:t>
            </a:r>
          </a:p>
        </p:txBody>
      </p:sp>
      <p:sp>
        <p:nvSpPr>
          <p:cNvPr id="34" name="Google Shape;124;p4">
            <a:extLst>
              <a:ext uri="{FF2B5EF4-FFF2-40B4-BE49-F238E27FC236}">
                <a16:creationId xmlns:a16="http://schemas.microsoft.com/office/drawing/2014/main" id="{742009A7-2173-B800-89ED-9D7CEE104E43}"/>
              </a:ext>
            </a:extLst>
          </p:cNvPr>
          <p:cNvSpPr txBox="1"/>
          <p:nvPr/>
        </p:nvSpPr>
        <p:spPr>
          <a:xfrm>
            <a:off x="1861580" y="4793836"/>
            <a:ext cx="847629"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Dystrybucyjne</a:t>
            </a:r>
          </a:p>
        </p:txBody>
      </p:sp>
      <p:sp>
        <p:nvSpPr>
          <p:cNvPr id="35" name="Google Shape;124;p4">
            <a:extLst>
              <a:ext uri="{FF2B5EF4-FFF2-40B4-BE49-F238E27FC236}">
                <a16:creationId xmlns:a16="http://schemas.microsoft.com/office/drawing/2014/main" id="{1251CD0D-FE73-3E9F-68CB-D71230024DF5}"/>
              </a:ext>
            </a:extLst>
          </p:cNvPr>
          <p:cNvSpPr txBox="1"/>
          <p:nvPr/>
        </p:nvSpPr>
        <p:spPr>
          <a:xfrm>
            <a:off x="3106483" y="4804869"/>
            <a:ext cx="847629"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Udziały rynkowe</a:t>
            </a:r>
          </a:p>
        </p:txBody>
      </p:sp>
      <p:sp>
        <p:nvSpPr>
          <p:cNvPr id="36" name="Google Shape;124;p4">
            <a:extLst>
              <a:ext uri="{FF2B5EF4-FFF2-40B4-BE49-F238E27FC236}">
                <a16:creationId xmlns:a16="http://schemas.microsoft.com/office/drawing/2014/main" id="{0C6E529F-FBDA-757F-39F2-522A9F02CC68}"/>
              </a:ext>
            </a:extLst>
          </p:cNvPr>
          <p:cNvSpPr txBox="1"/>
          <p:nvPr/>
        </p:nvSpPr>
        <p:spPr>
          <a:xfrm>
            <a:off x="781188" y="5309670"/>
            <a:ext cx="1230868"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Udział </a:t>
            </a:r>
            <a:r>
              <a:rPr kumimoji="0" lang="pl-PL" sz="900" b="0" i="0" u="none" strike="noStrike" kern="1200" cap="none" spc="0" normalizeH="0" baseline="0" noProof="0" dirty="0" err="1">
                <a:ln>
                  <a:noFill/>
                </a:ln>
                <a:solidFill>
                  <a:prstClr val="white"/>
                </a:solidFill>
                <a:effectLst/>
                <a:uLnTx/>
                <a:uFillTx/>
                <a:ea typeface="+mn-ea"/>
                <a:cs typeface="+mn-cs"/>
              </a:rPr>
              <a:t>light</a:t>
            </a:r>
            <a:r>
              <a:rPr kumimoji="0" lang="pl-PL" sz="900" b="0" i="0" u="none" strike="noStrike" kern="1200" cap="none" spc="0" normalizeH="0" baseline="0" noProof="0" dirty="0">
                <a:ln>
                  <a:noFill/>
                </a:ln>
                <a:solidFill>
                  <a:prstClr val="white"/>
                </a:solidFill>
                <a:effectLst/>
                <a:uLnTx/>
                <a:uFillTx/>
                <a:ea typeface="+mn-ea"/>
                <a:cs typeface="+mn-cs"/>
              </a:rPr>
              <a:t> / medium / heavy </a:t>
            </a:r>
            <a:r>
              <a:rPr kumimoji="0" lang="pl-PL" sz="900" b="0" i="0" u="none" strike="noStrike" kern="1200" cap="none" spc="0" normalizeH="0" baseline="0" noProof="0" dirty="0" err="1">
                <a:ln>
                  <a:noFill/>
                </a:ln>
                <a:solidFill>
                  <a:prstClr val="white"/>
                </a:solidFill>
                <a:effectLst/>
                <a:uLnTx/>
                <a:uFillTx/>
                <a:ea typeface="+mn-ea"/>
                <a:cs typeface="+mn-cs"/>
              </a:rPr>
              <a:t>buyers</a:t>
            </a:r>
            <a:endParaRPr kumimoji="0" lang="pl-PL" sz="900" b="0" i="0" u="none" strike="noStrike" kern="1200" cap="none" spc="0" normalizeH="0" baseline="0" noProof="0" dirty="0">
              <a:ln>
                <a:noFill/>
              </a:ln>
              <a:solidFill>
                <a:prstClr val="white"/>
              </a:solidFill>
              <a:effectLst/>
              <a:uLnTx/>
              <a:uFillTx/>
              <a:ea typeface="+mn-ea"/>
              <a:cs typeface="+mn-cs"/>
            </a:endParaRPr>
          </a:p>
        </p:txBody>
      </p:sp>
      <p:cxnSp>
        <p:nvCxnSpPr>
          <p:cNvPr id="38" name="Łącznik prosty 37">
            <a:extLst>
              <a:ext uri="{FF2B5EF4-FFF2-40B4-BE49-F238E27FC236}">
                <a16:creationId xmlns:a16="http://schemas.microsoft.com/office/drawing/2014/main" id="{46175A8D-F18B-45F5-EA2B-8FEF7F705FED}"/>
              </a:ext>
            </a:extLst>
          </p:cNvPr>
          <p:cNvCxnSpPr>
            <a:cxnSpLocks/>
          </p:cNvCxnSpPr>
          <p:nvPr/>
        </p:nvCxnSpPr>
        <p:spPr>
          <a:xfrm flipV="1">
            <a:off x="1684361" y="5727324"/>
            <a:ext cx="0" cy="5833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Łącznik prosty 38">
            <a:extLst>
              <a:ext uri="{FF2B5EF4-FFF2-40B4-BE49-F238E27FC236}">
                <a16:creationId xmlns:a16="http://schemas.microsoft.com/office/drawing/2014/main" id="{BD12B716-6D9F-628A-7C2F-36A14E9D4DE0}"/>
              </a:ext>
            </a:extLst>
          </p:cNvPr>
          <p:cNvCxnSpPr>
            <a:cxnSpLocks/>
          </p:cNvCxnSpPr>
          <p:nvPr/>
        </p:nvCxnSpPr>
        <p:spPr>
          <a:xfrm flipV="1">
            <a:off x="2321780" y="5143984"/>
            <a:ext cx="0" cy="5833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Łącznik prosty 39">
            <a:extLst>
              <a:ext uri="{FF2B5EF4-FFF2-40B4-BE49-F238E27FC236}">
                <a16:creationId xmlns:a16="http://schemas.microsoft.com/office/drawing/2014/main" id="{3DE96A2F-C39E-7030-0373-FECE76E7A450}"/>
              </a:ext>
            </a:extLst>
          </p:cNvPr>
          <p:cNvCxnSpPr>
            <a:cxnSpLocks/>
          </p:cNvCxnSpPr>
          <p:nvPr/>
        </p:nvCxnSpPr>
        <p:spPr>
          <a:xfrm flipV="1">
            <a:off x="2931454" y="4571490"/>
            <a:ext cx="0" cy="5833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Łącznik prosty 40">
            <a:extLst>
              <a:ext uri="{FF2B5EF4-FFF2-40B4-BE49-F238E27FC236}">
                <a16:creationId xmlns:a16="http://schemas.microsoft.com/office/drawing/2014/main" id="{F474B99E-6676-03AC-F204-75BB465EC07F}"/>
              </a:ext>
            </a:extLst>
          </p:cNvPr>
          <p:cNvCxnSpPr>
            <a:cxnSpLocks/>
          </p:cNvCxnSpPr>
          <p:nvPr/>
        </p:nvCxnSpPr>
        <p:spPr>
          <a:xfrm flipV="1">
            <a:off x="2931454" y="5727324"/>
            <a:ext cx="0" cy="5833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Google Shape;124;p4">
            <a:extLst>
              <a:ext uri="{FF2B5EF4-FFF2-40B4-BE49-F238E27FC236}">
                <a16:creationId xmlns:a16="http://schemas.microsoft.com/office/drawing/2014/main" id="{7668ECD7-16D5-00CB-CF5A-C7B45C54AF0A}"/>
              </a:ext>
            </a:extLst>
          </p:cNvPr>
          <p:cNvSpPr txBox="1"/>
          <p:nvPr/>
        </p:nvSpPr>
        <p:spPr>
          <a:xfrm>
            <a:off x="2661872" y="5360474"/>
            <a:ext cx="1230868"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Komunikacyjne</a:t>
            </a:r>
          </a:p>
        </p:txBody>
      </p:sp>
      <p:sp>
        <p:nvSpPr>
          <p:cNvPr id="43" name="Google Shape;124;p4">
            <a:extLst>
              <a:ext uri="{FF2B5EF4-FFF2-40B4-BE49-F238E27FC236}">
                <a16:creationId xmlns:a16="http://schemas.microsoft.com/office/drawing/2014/main" id="{1EA14BF6-9689-5E3E-BE96-70D62F6D8222}"/>
              </a:ext>
            </a:extLst>
          </p:cNvPr>
          <p:cNvSpPr txBox="1"/>
          <p:nvPr/>
        </p:nvSpPr>
        <p:spPr>
          <a:xfrm>
            <a:off x="641749" y="5927462"/>
            <a:ext cx="918001"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Volume on </a:t>
            </a:r>
            <a:r>
              <a:rPr kumimoji="0" lang="pl-PL" sz="900" b="0" i="0" u="none" strike="noStrike" kern="1200" cap="none" spc="0" normalizeH="0" baseline="0" noProof="0" dirty="0" err="1">
                <a:ln>
                  <a:noFill/>
                </a:ln>
                <a:solidFill>
                  <a:prstClr val="white"/>
                </a:solidFill>
                <a:effectLst/>
                <a:uLnTx/>
                <a:uFillTx/>
                <a:ea typeface="+mn-ea"/>
                <a:cs typeface="+mn-cs"/>
              </a:rPr>
              <a:t>deal</a:t>
            </a:r>
            <a:endParaRPr kumimoji="0" lang="pl-PL" sz="900" b="0" i="0" u="none" strike="noStrike" kern="1200" cap="none" spc="0" normalizeH="0" baseline="0" noProof="0" dirty="0">
              <a:ln>
                <a:noFill/>
              </a:ln>
              <a:solidFill>
                <a:prstClr val="white"/>
              </a:solidFill>
              <a:effectLst/>
              <a:uLnTx/>
              <a:uFillTx/>
              <a:ea typeface="+mn-ea"/>
              <a:cs typeface="+mn-cs"/>
            </a:endParaRPr>
          </a:p>
        </p:txBody>
      </p:sp>
      <p:sp>
        <p:nvSpPr>
          <p:cNvPr id="44" name="Google Shape;124;p4">
            <a:extLst>
              <a:ext uri="{FF2B5EF4-FFF2-40B4-BE49-F238E27FC236}">
                <a16:creationId xmlns:a16="http://schemas.microsoft.com/office/drawing/2014/main" id="{D8E632E2-A9A4-751E-44ED-07A419804642}"/>
              </a:ext>
            </a:extLst>
          </p:cNvPr>
          <p:cNvSpPr txBox="1"/>
          <p:nvPr/>
        </p:nvSpPr>
        <p:spPr>
          <a:xfrm>
            <a:off x="1884435" y="5862483"/>
            <a:ext cx="847629"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Popularność </a:t>
            </a:r>
            <a:r>
              <a:rPr kumimoji="0" lang="pl-PL" sz="900" b="0" i="0" u="none" strike="noStrike" kern="1200" cap="none" spc="0" normalizeH="0" baseline="0" noProof="0" dirty="0" err="1">
                <a:ln>
                  <a:noFill/>
                </a:ln>
                <a:solidFill>
                  <a:prstClr val="white"/>
                </a:solidFill>
                <a:effectLst/>
                <a:uLnTx/>
                <a:uFillTx/>
                <a:ea typeface="+mn-ea"/>
                <a:cs typeface="+mn-cs"/>
              </a:rPr>
              <a:t>assetów</a:t>
            </a:r>
            <a:endParaRPr kumimoji="0" lang="pl-PL" sz="900" b="0" i="0" u="none" strike="noStrike" kern="1200" cap="none" spc="0" normalizeH="0" baseline="0" noProof="0" dirty="0">
              <a:ln>
                <a:noFill/>
              </a:ln>
              <a:solidFill>
                <a:prstClr val="white"/>
              </a:solidFill>
              <a:effectLst/>
              <a:uLnTx/>
              <a:uFillTx/>
              <a:ea typeface="+mn-ea"/>
              <a:cs typeface="+mn-cs"/>
            </a:endParaRPr>
          </a:p>
        </p:txBody>
      </p:sp>
      <p:sp>
        <p:nvSpPr>
          <p:cNvPr id="45" name="Google Shape;124;p4">
            <a:extLst>
              <a:ext uri="{FF2B5EF4-FFF2-40B4-BE49-F238E27FC236}">
                <a16:creationId xmlns:a16="http://schemas.microsoft.com/office/drawing/2014/main" id="{70675571-6644-7003-A7D2-FA168FD156A7}"/>
              </a:ext>
            </a:extLst>
          </p:cNvPr>
          <p:cNvSpPr txBox="1"/>
          <p:nvPr/>
        </p:nvSpPr>
        <p:spPr>
          <a:xfrm>
            <a:off x="3072155" y="5850662"/>
            <a:ext cx="847629"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Unikalność </a:t>
            </a:r>
            <a:r>
              <a:rPr kumimoji="0" lang="pl-PL" sz="900" b="0" i="0" u="none" strike="noStrike" kern="1200" cap="none" spc="0" normalizeH="0" baseline="0" noProof="0" dirty="0" err="1">
                <a:ln>
                  <a:noFill/>
                </a:ln>
                <a:solidFill>
                  <a:prstClr val="white"/>
                </a:solidFill>
                <a:effectLst/>
                <a:uLnTx/>
                <a:uFillTx/>
                <a:ea typeface="+mn-ea"/>
                <a:cs typeface="+mn-cs"/>
              </a:rPr>
              <a:t>assetów</a:t>
            </a:r>
            <a:endParaRPr kumimoji="0" lang="pl-PL" sz="900" b="0" i="0" u="none" strike="noStrike" kern="1200" cap="none" spc="0" normalizeH="0" baseline="0" noProof="0" dirty="0">
              <a:ln>
                <a:noFill/>
              </a:ln>
              <a:solidFill>
                <a:prstClr val="white"/>
              </a:solidFill>
              <a:effectLst/>
              <a:uLnTx/>
              <a:uFillTx/>
              <a:ea typeface="+mn-ea"/>
              <a:cs typeface="+mn-cs"/>
            </a:endParaRPr>
          </a:p>
        </p:txBody>
      </p:sp>
      <p:sp>
        <p:nvSpPr>
          <p:cNvPr id="46" name="Google Shape;124;p4">
            <a:extLst>
              <a:ext uri="{FF2B5EF4-FFF2-40B4-BE49-F238E27FC236}">
                <a16:creationId xmlns:a16="http://schemas.microsoft.com/office/drawing/2014/main" id="{145843CC-E423-9C07-5561-1E3781E8255E}"/>
              </a:ext>
            </a:extLst>
          </p:cNvPr>
          <p:cNvSpPr txBox="1"/>
          <p:nvPr/>
        </p:nvSpPr>
        <p:spPr>
          <a:xfrm>
            <a:off x="4470213" y="4800853"/>
            <a:ext cx="847629"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Dystrybucyjne</a:t>
            </a:r>
          </a:p>
        </p:txBody>
      </p:sp>
      <p:sp>
        <p:nvSpPr>
          <p:cNvPr id="47" name="Google Shape;124;p4">
            <a:extLst>
              <a:ext uri="{FF2B5EF4-FFF2-40B4-BE49-F238E27FC236}">
                <a16:creationId xmlns:a16="http://schemas.microsoft.com/office/drawing/2014/main" id="{A8B78292-9A1E-B431-DECC-BD219B2DBB87}"/>
              </a:ext>
            </a:extLst>
          </p:cNvPr>
          <p:cNvSpPr txBox="1"/>
          <p:nvPr/>
        </p:nvSpPr>
        <p:spPr>
          <a:xfrm>
            <a:off x="5710091" y="4801595"/>
            <a:ext cx="847629"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Penetracja</a:t>
            </a:r>
          </a:p>
        </p:txBody>
      </p:sp>
      <p:sp>
        <p:nvSpPr>
          <p:cNvPr id="48" name="Google Shape;124;p4">
            <a:extLst>
              <a:ext uri="{FF2B5EF4-FFF2-40B4-BE49-F238E27FC236}">
                <a16:creationId xmlns:a16="http://schemas.microsoft.com/office/drawing/2014/main" id="{D54A3F63-2FAD-8684-C606-A030B7A2BCBB}"/>
              </a:ext>
            </a:extLst>
          </p:cNvPr>
          <p:cNvSpPr txBox="1"/>
          <p:nvPr/>
        </p:nvSpPr>
        <p:spPr>
          <a:xfrm>
            <a:off x="6910977" y="4804870"/>
            <a:ext cx="847629"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Trial</a:t>
            </a:r>
          </a:p>
        </p:txBody>
      </p:sp>
      <p:sp>
        <p:nvSpPr>
          <p:cNvPr id="49" name="Google Shape;124;p4">
            <a:extLst>
              <a:ext uri="{FF2B5EF4-FFF2-40B4-BE49-F238E27FC236}">
                <a16:creationId xmlns:a16="http://schemas.microsoft.com/office/drawing/2014/main" id="{9922A777-0E09-C521-6AA0-0B74D559BFD1}"/>
              </a:ext>
            </a:extLst>
          </p:cNvPr>
          <p:cNvSpPr txBox="1"/>
          <p:nvPr/>
        </p:nvSpPr>
        <p:spPr>
          <a:xfrm>
            <a:off x="4814623" y="5361602"/>
            <a:ext cx="847629"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Udziały rynkowe</a:t>
            </a:r>
          </a:p>
        </p:txBody>
      </p:sp>
      <p:sp>
        <p:nvSpPr>
          <p:cNvPr id="50" name="Google Shape;124;p4">
            <a:extLst>
              <a:ext uri="{FF2B5EF4-FFF2-40B4-BE49-F238E27FC236}">
                <a16:creationId xmlns:a16="http://schemas.microsoft.com/office/drawing/2014/main" id="{CA786B3E-6AD0-79C4-D37C-463F1C985627}"/>
              </a:ext>
            </a:extLst>
          </p:cNvPr>
          <p:cNvSpPr txBox="1"/>
          <p:nvPr/>
        </p:nvSpPr>
        <p:spPr>
          <a:xfrm>
            <a:off x="6541187" y="5352521"/>
            <a:ext cx="847112" cy="367084"/>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Volume on </a:t>
            </a:r>
            <a:r>
              <a:rPr kumimoji="0" lang="pl-PL" sz="900" b="0" i="0" u="none" strike="noStrike" kern="1200" cap="none" spc="0" normalizeH="0" baseline="0" noProof="0" dirty="0" err="1">
                <a:ln>
                  <a:noFill/>
                </a:ln>
                <a:solidFill>
                  <a:prstClr val="white"/>
                </a:solidFill>
                <a:effectLst/>
                <a:uLnTx/>
                <a:uFillTx/>
                <a:ea typeface="+mn-ea"/>
                <a:cs typeface="+mn-cs"/>
              </a:rPr>
              <a:t>deal</a:t>
            </a:r>
            <a:endParaRPr kumimoji="0" lang="pl-PL" sz="900" b="0" i="0" u="none" strike="noStrike" kern="1200" cap="none" spc="0" normalizeH="0" baseline="0" noProof="0" dirty="0">
              <a:ln>
                <a:noFill/>
              </a:ln>
              <a:solidFill>
                <a:prstClr val="white"/>
              </a:solidFill>
              <a:effectLst/>
              <a:uLnTx/>
              <a:uFillTx/>
              <a:ea typeface="+mn-ea"/>
              <a:cs typeface="+mn-cs"/>
            </a:endParaRPr>
          </a:p>
        </p:txBody>
      </p:sp>
      <p:sp>
        <p:nvSpPr>
          <p:cNvPr id="51" name="Google Shape;124;p4">
            <a:extLst>
              <a:ext uri="{FF2B5EF4-FFF2-40B4-BE49-F238E27FC236}">
                <a16:creationId xmlns:a16="http://schemas.microsoft.com/office/drawing/2014/main" id="{26EE9F55-586A-4E7A-EB99-6786663BEADE}"/>
              </a:ext>
            </a:extLst>
          </p:cNvPr>
          <p:cNvSpPr txBox="1"/>
          <p:nvPr/>
        </p:nvSpPr>
        <p:spPr>
          <a:xfrm>
            <a:off x="8223933" y="4798487"/>
            <a:ext cx="847629"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Przychód marki</a:t>
            </a:r>
          </a:p>
        </p:txBody>
      </p:sp>
      <p:sp>
        <p:nvSpPr>
          <p:cNvPr id="52" name="Google Shape;124;p4">
            <a:extLst>
              <a:ext uri="{FF2B5EF4-FFF2-40B4-BE49-F238E27FC236}">
                <a16:creationId xmlns:a16="http://schemas.microsoft.com/office/drawing/2014/main" id="{CEAEA677-67CF-FFFF-5E9B-80B461F7D27C}"/>
              </a:ext>
            </a:extLst>
          </p:cNvPr>
          <p:cNvSpPr txBox="1"/>
          <p:nvPr/>
        </p:nvSpPr>
        <p:spPr>
          <a:xfrm>
            <a:off x="9462199" y="4804870"/>
            <a:ext cx="847629"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Marża marki</a:t>
            </a:r>
          </a:p>
        </p:txBody>
      </p:sp>
      <p:sp>
        <p:nvSpPr>
          <p:cNvPr id="53" name="Google Shape;124;p4">
            <a:extLst>
              <a:ext uri="{FF2B5EF4-FFF2-40B4-BE49-F238E27FC236}">
                <a16:creationId xmlns:a16="http://schemas.microsoft.com/office/drawing/2014/main" id="{AFFF9B3C-8610-47F1-8046-3DD9047016BF}"/>
              </a:ext>
            </a:extLst>
          </p:cNvPr>
          <p:cNvSpPr txBox="1"/>
          <p:nvPr/>
        </p:nvSpPr>
        <p:spPr>
          <a:xfrm>
            <a:off x="10695415" y="4798487"/>
            <a:ext cx="847629"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Zysk marki</a:t>
            </a:r>
          </a:p>
        </p:txBody>
      </p:sp>
      <p:sp>
        <p:nvSpPr>
          <p:cNvPr id="54" name="Google Shape;124;p4">
            <a:extLst>
              <a:ext uri="{FF2B5EF4-FFF2-40B4-BE49-F238E27FC236}">
                <a16:creationId xmlns:a16="http://schemas.microsoft.com/office/drawing/2014/main" id="{74A916F3-5472-CBD1-53BA-2BEBD91E4915}"/>
              </a:ext>
            </a:extLst>
          </p:cNvPr>
          <p:cNvSpPr txBox="1"/>
          <p:nvPr/>
        </p:nvSpPr>
        <p:spPr>
          <a:xfrm>
            <a:off x="8614570" y="5360474"/>
            <a:ext cx="847629"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Volume on </a:t>
            </a:r>
            <a:r>
              <a:rPr kumimoji="0" lang="pl-PL" sz="900" b="0" i="0" u="none" strike="noStrike" kern="1200" cap="none" spc="0" normalizeH="0" baseline="0" noProof="0" dirty="0" err="1">
                <a:ln>
                  <a:noFill/>
                </a:ln>
                <a:solidFill>
                  <a:prstClr val="white"/>
                </a:solidFill>
                <a:effectLst/>
                <a:uLnTx/>
                <a:uFillTx/>
                <a:ea typeface="+mn-ea"/>
                <a:cs typeface="+mn-cs"/>
              </a:rPr>
              <a:t>deal</a:t>
            </a:r>
            <a:endParaRPr kumimoji="0" lang="pl-PL" sz="900" b="0" i="0" u="none" strike="noStrike" kern="1200" cap="none" spc="0" normalizeH="0" baseline="0" noProof="0" dirty="0">
              <a:ln>
                <a:noFill/>
              </a:ln>
              <a:solidFill>
                <a:prstClr val="white"/>
              </a:solidFill>
              <a:effectLst/>
              <a:uLnTx/>
              <a:uFillTx/>
              <a:ea typeface="+mn-ea"/>
              <a:cs typeface="+mn-cs"/>
            </a:endParaRPr>
          </a:p>
        </p:txBody>
      </p:sp>
      <p:sp>
        <p:nvSpPr>
          <p:cNvPr id="56" name="Google Shape;124;p4">
            <a:extLst>
              <a:ext uri="{FF2B5EF4-FFF2-40B4-BE49-F238E27FC236}">
                <a16:creationId xmlns:a16="http://schemas.microsoft.com/office/drawing/2014/main" id="{76A7DBBF-1EC8-ACA1-90B9-CBC525ABE4F7}"/>
              </a:ext>
            </a:extLst>
          </p:cNvPr>
          <p:cNvSpPr txBox="1"/>
          <p:nvPr/>
        </p:nvSpPr>
        <p:spPr>
          <a:xfrm>
            <a:off x="10350910" y="5360474"/>
            <a:ext cx="847629"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0" i="0" u="none" strike="noStrike" kern="1200" cap="none" spc="0" normalizeH="0" baseline="0" noProof="0" dirty="0">
                <a:ln>
                  <a:noFill/>
                </a:ln>
                <a:solidFill>
                  <a:prstClr val="white"/>
                </a:solidFill>
                <a:effectLst/>
                <a:uLnTx/>
                <a:uFillTx/>
                <a:ea typeface="+mn-ea"/>
                <a:cs typeface="+mn-cs"/>
              </a:rPr>
              <a:t>Udziały rynkowe</a:t>
            </a:r>
          </a:p>
        </p:txBody>
      </p:sp>
      <p:sp>
        <p:nvSpPr>
          <p:cNvPr id="58" name="pole tekstowe 57">
            <a:extLst>
              <a:ext uri="{FF2B5EF4-FFF2-40B4-BE49-F238E27FC236}">
                <a16:creationId xmlns:a16="http://schemas.microsoft.com/office/drawing/2014/main" id="{2EF2163B-EE91-332A-B9BE-B76E4E345DB6}"/>
              </a:ext>
            </a:extLst>
          </p:cNvPr>
          <p:cNvSpPr txBox="1"/>
          <p:nvPr/>
        </p:nvSpPr>
        <p:spPr>
          <a:xfrm>
            <a:off x="452775" y="3701676"/>
            <a:ext cx="3451273" cy="30777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pl-PL" sz="1400" b="1" i="0" u="none" strike="noStrike" kern="1200" cap="none" spc="0" normalizeH="0" baseline="0" noProof="0" dirty="0">
                <a:ln>
                  <a:noFill/>
                </a:ln>
                <a:solidFill>
                  <a:srgbClr val="0070C0"/>
                </a:solidFill>
                <a:effectLst/>
                <a:uLnTx/>
                <a:uFillTx/>
                <a:ea typeface="+mn-ea"/>
                <a:cs typeface="+mn-cs"/>
              </a:rPr>
              <a:t>1.</a:t>
            </a:r>
          </a:p>
        </p:txBody>
      </p:sp>
      <p:sp>
        <p:nvSpPr>
          <p:cNvPr id="59" name="pole tekstowe 58">
            <a:extLst>
              <a:ext uri="{FF2B5EF4-FFF2-40B4-BE49-F238E27FC236}">
                <a16:creationId xmlns:a16="http://schemas.microsoft.com/office/drawing/2014/main" id="{0CB7D98B-0F0C-3BE6-C644-1F1D10AEFB13}"/>
              </a:ext>
            </a:extLst>
          </p:cNvPr>
          <p:cNvSpPr txBox="1"/>
          <p:nvPr/>
        </p:nvSpPr>
        <p:spPr>
          <a:xfrm>
            <a:off x="4150363" y="3708520"/>
            <a:ext cx="3682580" cy="30777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pl-PL" sz="1400" b="1" i="0" u="none" strike="noStrike" kern="1200" cap="none" spc="0" normalizeH="0" baseline="0" noProof="0" dirty="0">
                <a:ln>
                  <a:noFill/>
                </a:ln>
                <a:solidFill>
                  <a:srgbClr val="0070C0"/>
                </a:solidFill>
                <a:effectLst/>
                <a:uLnTx/>
                <a:uFillTx/>
                <a:ea typeface="+mn-ea"/>
                <a:cs typeface="+mn-cs"/>
              </a:rPr>
              <a:t>2.</a:t>
            </a:r>
          </a:p>
        </p:txBody>
      </p:sp>
      <p:sp>
        <p:nvSpPr>
          <p:cNvPr id="60" name="pole tekstowe 59">
            <a:extLst>
              <a:ext uri="{FF2B5EF4-FFF2-40B4-BE49-F238E27FC236}">
                <a16:creationId xmlns:a16="http://schemas.microsoft.com/office/drawing/2014/main" id="{44CF8BAA-FF19-11AC-2963-5B61190AB860}"/>
              </a:ext>
            </a:extLst>
          </p:cNvPr>
          <p:cNvSpPr txBox="1"/>
          <p:nvPr/>
        </p:nvSpPr>
        <p:spPr>
          <a:xfrm>
            <a:off x="7974572" y="3708089"/>
            <a:ext cx="3451273" cy="30777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pl-PL" sz="1400" b="1" i="0" u="none" strike="noStrike" kern="1200" cap="none" spc="0" normalizeH="0" baseline="0" noProof="0" dirty="0">
                <a:ln>
                  <a:noFill/>
                </a:ln>
                <a:solidFill>
                  <a:srgbClr val="0070C0"/>
                </a:solidFill>
                <a:effectLst/>
                <a:uLnTx/>
                <a:uFillTx/>
                <a:ea typeface="+mn-ea"/>
                <a:cs typeface="+mn-cs"/>
              </a:rPr>
              <a:t>3.</a:t>
            </a:r>
          </a:p>
        </p:txBody>
      </p:sp>
      <p:sp>
        <p:nvSpPr>
          <p:cNvPr id="65" name="Google Shape;138;p6">
            <a:extLst>
              <a:ext uri="{FF2B5EF4-FFF2-40B4-BE49-F238E27FC236}">
                <a16:creationId xmlns:a16="http://schemas.microsoft.com/office/drawing/2014/main" id="{5CEBA1A7-1563-C0CA-A4A9-6E7603667DD1}"/>
              </a:ext>
            </a:extLst>
          </p:cNvPr>
          <p:cNvSpPr txBox="1">
            <a:spLocks/>
          </p:cNvSpPr>
          <p:nvPr/>
        </p:nvSpPr>
        <p:spPr>
          <a:xfrm>
            <a:off x="499151" y="223076"/>
            <a:ext cx="10970954"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400" dirty="0">
                <a:ea typeface="Calibri"/>
                <a:cs typeface="Calibri"/>
                <a:sym typeface="Calibri"/>
              </a:rPr>
              <a:t>Wykorzystanie wskaźników w codziennej pracy</a:t>
            </a:r>
          </a:p>
        </p:txBody>
      </p:sp>
      <p:sp>
        <p:nvSpPr>
          <p:cNvPr id="66" name="Google Shape;138;p6">
            <a:extLst>
              <a:ext uri="{FF2B5EF4-FFF2-40B4-BE49-F238E27FC236}">
                <a16:creationId xmlns:a16="http://schemas.microsoft.com/office/drawing/2014/main" id="{02C01F9D-9CC0-509F-BF61-0AE878586771}"/>
              </a:ext>
            </a:extLst>
          </p:cNvPr>
          <p:cNvSpPr txBox="1">
            <a:spLocks/>
          </p:cNvSpPr>
          <p:nvPr/>
        </p:nvSpPr>
        <p:spPr>
          <a:xfrm>
            <a:off x="499151" y="834913"/>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400" dirty="0">
                <a:ea typeface="Calibri"/>
                <a:cs typeface="Calibri"/>
                <a:sym typeface="Calibri"/>
              </a:rPr>
              <a:t>– w zależności od obszaru</a:t>
            </a:r>
          </a:p>
        </p:txBody>
      </p:sp>
      <p:cxnSp>
        <p:nvCxnSpPr>
          <p:cNvPr id="78" name="Łącznik prosty 77">
            <a:extLst>
              <a:ext uri="{FF2B5EF4-FFF2-40B4-BE49-F238E27FC236}">
                <a16:creationId xmlns:a16="http://schemas.microsoft.com/office/drawing/2014/main" id="{666A8BBD-701D-7CEC-4028-8E3A15E93200}"/>
              </a:ext>
            </a:extLst>
          </p:cNvPr>
          <p:cNvCxnSpPr>
            <a:cxnSpLocks/>
          </p:cNvCxnSpPr>
          <p:nvPr/>
        </p:nvCxnSpPr>
        <p:spPr>
          <a:xfrm flipV="1">
            <a:off x="9283421" y="4576769"/>
            <a:ext cx="0" cy="56721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Łącznik prosty 78">
            <a:extLst>
              <a:ext uri="{FF2B5EF4-FFF2-40B4-BE49-F238E27FC236}">
                <a16:creationId xmlns:a16="http://schemas.microsoft.com/office/drawing/2014/main" id="{1F1F04E6-858B-EF22-5203-4D37857B03A3}"/>
              </a:ext>
            </a:extLst>
          </p:cNvPr>
          <p:cNvCxnSpPr>
            <a:cxnSpLocks/>
          </p:cNvCxnSpPr>
          <p:nvPr/>
        </p:nvCxnSpPr>
        <p:spPr>
          <a:xfrm flipV="1">
            <a:off x="10502621" y="4576769"/>
            <a:ext cx="0" cy="57548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Łącznik prosty 82">
            <a:extLst>
              <a:ext uri="{FF2B5EF4-FFF2-40B4-BE49-F238E27FC236}">
                <a16:creationId xmlns:a16="http://schemas.microsoft.com/office/drawing/2014/main" id="{910D4FDF-CE17-F1D8-46D3-D1814D9A6450}"/>
              </a:ext>
            </a:extLst>
          </p:cNvPr>
          <p:cNvCxnSpPr>
            <a:cxnSpLocks/>
          </p:cNvCxnSpPr>
          <p:nvPr/>
        </p:nvCxnSpPr>
        <p:spPr>
          <a:xfrm flipH="1">
            <a:off x="82502" y="5734197"/>
            <a:ext cx="4090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6693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124;p4">
            <a:extLst>
              <a:ext uri="{FF2B5EF4-FFF2-40B4-BE49-F238E27FC236}">
                <a16:creationId xmlns:a16="http://schemas.microsoft.com/office/drawing/2014/main" id="{6C098712-43BB-076A-6CA3-8CA8F616FA61}"/>
              </a:ext>
            </a:extLst>
          </p:cNvPr>
          <p:cNvSpPr txBox="1"/>
          <p:nvPr/>
        </p:nvSpPr>
        <p:spPr>
          <a:xfrm>
            <a:off x="499151" y="1746020"/>
            <a:ext cx="4279583" cy="369332"/>
          </a:xfrm>
          <a:prstGeom prst="rect">
            <a:avLst/>
          </a:prstGeom>
          <a:noFill/>
          <a:ln>
            <a:noFill/>
          </a:ln>
        </p:spPr>
        <p:txBody>
          <a:bodyPr spcFirstLastPara="1" wrap="square" lIns="0" tIns="0" rIns="0" bIns="0" anchor="t" anchorCtr="0">
            <a:noAutofit/>
          </a:bodyPr>
          <a:lstStyle/>
          <a:p>
            <a:pPr marL="0" marR="0" lvl="0" indent="0" rtl="0">
              <a:spcBef>
                <a:spcPts val="0"/>
              </a:spcBef>
              <a:spcAft>
                <a:spcPts val="0"/>
              </a:spcAft>
              <a:buNone/>
            </a:pPr>
            <a:r>
              <a:rPr lang="pl-PL" sz="2400" dirty="0">
                <a:solidFill>
                  <a:srgbClr val="0070C0"/>
                </a:solidFill>
                <a:latin typeface="+mn-lt"/>
                <a:ea typeface="Tahoma"/>
                <a:cs typeface="Tahoma"/>
                <a:sym typeface="Tahoma"/>
              </a:rPr>
              <a:t>Marka &amp; Biznes   </a:t>
            </a:r>
            <a:r>
              <a:rPr lang="pl-PL" sz="2400" dirty="0">
                <a:latin typeface="+mn-lt"/>
                <a:ea typeface="Tahoma"/>
                <a:cs typeface="Tahoma"/>
                <a:sym typeface="Tahoma"/>
              </a:rPr>
              <a:t>|</a:t>
            </a:r>
            <a:r>
              <a:rPr lang="pl-PL" sz="2400" dirty="0">
                <a:solidFill>
                  <a:srgbClr val="FF003C"/>
                </a:solidFill>
                <a:latin typeface="+mn-lt"/>
                <a:ea typeface="Tahoma"/>
                <a:cs typeface="Tahoma"/>
                <a:sym typeface="Tahoma"/>
              </a:rPr>
              <a:t>   </a:t>
            </a:r>
            <a:r>
              <a:rPr lang="pl-PL" sz="2400" dirty="0">
                <a:solidFill>
                  <a:srgbClr val="92D050"/>
                </a:solidFill>
                <a:latin typeface="+mn-lt"/>
                <a:ea typeface="Tahoma"/>
                <a:cs typeface="Tahoma"/>
                <a:sym typeface="Tahoma"/>
              </a:rPr>
              <a:t>Relacje</a:t>
            </a:r>
            <a:endParaRPr sz="2400" dirty="0">
              <a:solidFill>
                <a:srgbClr val="92D050"/>
              </a:solidFill>
              <a:latin typeface="+mn-lt"/>
              <a:ea typeface="Tahoma"/>
              <a:cs typeface="Tahoma"/>
              <a:sym typeface="Tahoma"/>
            </a:endParaRPr>
          </a:p>
        </p:txBody>
      </p:sp>
      <p:sp>
        <p:nvSpPr>
          <p:cNvPr id="10" name="Symbol zastępczy zawartości 2">
            <a:extLst>
              <a:ext uri="{FF2B5EF4-FFF2-40B4-BE49-F238E27FC236}">
                <a16:creationId xmlns:a16="http://schemas.microsoft.com/office/drawing/2014/main" id="{D21F4ADA-789B-602B-5349-A1416F42AFBF}"/>
              </a:ext>
            </a:extLst>
          </p:cNvPr>
          <p:cNvSpPr txBox="1">
            <a:spLocks/>
          </p:cNvSpPr>
          <p:nvPr/>
        </p:nvSpPr>
        <p:spPr>
          <a:xfrm>
            <a:off x="406590" y="2319312"/>
            <a:ext cx="8848728" cy="3693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l-PL" sz="1800" b="0" i="0" u="none" strike="noStrike" kern="1200" cap="none" spc="0" normalizeH="0" baseline="0" noProof="0" dirty="0">
                <a:ln>
                  <a:noFill/>
                </a:ln>
                <a:solidFill>
                  <a:prstClr val="black"/>
                </a:solidFill>
                <a:effectLst/>
                <a:uLnTx/>
                <a:uFillTx/>
                <a:ea typeface="+mn-ea"/>
                <a:cs typeface="+mn-cs"/>
              </a:rPr>
              <a:t>Co pozwala na odpowiedź na większość pytań związanych ze skutecznością marketingu, z </a:t>
            </a:r>
            <a:r>
              <a:rPr kumimoji="0" lang="pl-PL" sz="1800" b="1" i="0" u="none" strike="noStrike" kern="1200" cap="none" spc="0" normalizeH="0" baseline="0" noProof="0" dirty="0" err="1">
                <a:ln>
                  <a:noFill/>
                </a:ln>
                <a:solidFill>
                  <a:prstClr val="black"/>
                </a:solidFill>
                <a:effectLst/>
                <a:uLnTx/>
                <a:uFillTx/>
                <a:ea typeface="+mn-ea"/>
                <a:cs typeface="+mn-cs"/>
              </a:rPr>
              <a:t>perspeektywy</a:t>
            </a:r>
            <a:r>
              <a:rPr kumimoji="0" lang="pl-PL" sz="1800" b="1" i="0" u="none" strike="noStrike" kern="1200" cap="none" spc="0" normalizeH="0" baseline="0" noProof="0" dirty="0">
                <a:ln>
                  <a:noFill/>
                </a:ln>
                <a:solidFill>
                  <a:prstClr val="black"/>
                </a:solidFill>
                <a:effectLst/>
                <a:uLnTx/>
                <a:uFillTx/>
                <a:ea typeface="+mn-ea"/>
                <a:cs typeface="+mn-cs"/>
              </a:rPr>
              <a:t> finansów przedsiębiorstwa</a:t>
            </a:r>
            <a:r>
              <a:rPr kumimoji="0" lang="pl-PL" sz="1800" b="0" i="0" u="none" strike="noStrike" kern="1200" cap="none" spc="0" normalizeH="0" baseline="0" noProof="0" dirty="0">
                <a:ln>
                  <a:noFill/>
                </a:ln>
                <a:solidFill>
                  <a:prstClr val="black"/>
                </a:solidFill>
                <a:effectLst/>
                <a:uLnTx/>
                <a:uFillTx/>
                <a:ea typeface="+mn-ea"/>
                <a:cs typeface="+mn-cs"/>
              </a:rPr>
              <a:t>:</a:t>
            </a:r>
          </a:p>
        </p:txBody>
      </p:sp>
      <p:sp>
        <p:nvSpPr>
          <p:cNvPr id="11" name="Prostokąt 10">
            <a:extLst>
              <a:ext uri="{FF2B5EF4-FFF2-40B4-BE49-F238E27FC236}">
                <a16:creationId xmlns:a16="http://schemas.microsoft.com/office/drawing/2014/main" id="{6588AC4E-AB48-E493-1C51-F750913F4A98}"/>
              </a:ext>
            </a:extLst>
          </p:cNvPr>
          <p:cNvSpPr/>
          <p:nvPr/>
        </p:nvSpPr>
        <p:spPr>
          <a:xfrm>
            <a:off x="523001" y="2989019"/>
            <a:ext cx="5821571" cy="2609133"/>
          </a:xfrm>
          <a:prstGeom prst="rect">
            <a:avLst/>
          </a:prstGeom>
          <a:gradFill>
            <a:gsLst>
              <a:gs pos="0">
                <a:srgbClr val="0070C0"/>
              </a:gs>
              <a:gs pos="35000">
                <a:srgbClr val="0070C0"/>
              </a:gs>
              <a:gs pos="81000">
                <a:srgbClr val="92D050"/>
              </a:gs>
              <a:gs pos="100000">
                <a:srgbClr val="92D05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Google Shape;124;p4">
            <a:extLst>
              <a:ext uri="{FF2B5EF4-FFF2-40B4-BE49-F238E27FC236}">
                <a16:creationId xmlns:a16="http://schemas.microsoft.com/office/drawing/2014/main" id="{015742BF-CB41-657F-3F19-5EB2B9A0153A}"/>
              </a:ext>
            </a:extLst>
          </p:cNvPr>
          <p:cNvSpPr txBox="1"/>
          <p:nvPr/>
        </p:nvSpPr>
        <p:spPr>
          <a:xfrm>
            <a:off x="958459" y="3134884"/>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Przychód marki</a:t>
            </a:r>
          </a:p>
        </p:txBody>
      </p:sp>
      <p:sp>
        <p:nvSpPr>
          <p:cNvPr id="13" name="Google Shape;124;p4">
            <a:extLst>
              <a:ext uri="{FF2B5EF4-FFF2-40B4-BE49-F238E27FC236}">
                <a16:creationId xmlns:a16="http://schemas.microsoft.com/office/drawing/2014/main" id="{65564725-A192-155B-C03C-433D6E9773FF}"/>
              </a:ext>
            </a:extLst>
          </p:cNvPr>
          <p:cNvSpPr txBox="1"/>
          <p:nvPr/>
        </p:nvSpPr>
        <p:spPr>
          <a:xfrm>
            <a:off x="2802413" y="3130482"/>
            <a:ext cx="1365005"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Marża marki</a:t>
            </a:r>
          </a:p>
        </p:txBody>
      </p:sp>
      <p:sp>
        <p:nvSpPr>
          <p:cNvPr id="14" name="Google Shape;124;p4">
            <a:extLst>
              <a:ext uri="{FF2B5EF4-FFF2-40B4-BE49-F238E27FC236}">
                <a16:creationId xmlns:a16="http://schemas.microsoft.com/office/drawing/2014/main" id="{6DC0196C-86C7-1232-D4E4-EBEE2A46982C}"/>
              </a:ext>
            </a:extLst>
          </p:cNvPr>
          <p:cNvSpPr txBox="1"/>
          <p:nvPr/>
        </p:nvSpPr>
        <p:spPr>
          <a:xfrm>
            <a:off x="4809923" y="3134884"/>
            <a:ext cx="1241391"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Zysk marki</a:t>
            </a:r>
          </a:p>
        </p:txBody>
      </p:sp>
      <p:sp>
        <p:nvSpPr>
          <p:cNvPr id="16" name="Google Shape;124;p4">
            <a:extLst>
              <a:ext uri="{FF2B5EF4-FFF2-40B4-BE49-F238E27FC236}">
                <a16:creationId xmlns:a16="http://schemas.microsoft.com/office/drawing/2014/main" id="{8B76186A-4DD9-3091-BC7C-9570A9A56CFE}"/>
              </a:ext>
            </a:extLst>
          </p:cNvPr>
          <p:cNvSpPr txBox="1"/>
          <p:nvPr/>
        </p:nvSpPr>
        <p:spPr>
          <a:xfrm>
            <a:off x="814246" y="3545678"/>
            <a:ext cx="1360638"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 i absolutna kwota zysku do reinwestycji</a:t>
            </a:r>
          </a:p>
        </p:txBody>
      </p:sp>
      <p:sp>
        <p:nvSpPr>
          <p:cNvPr id="17" name="Google Shape;124;p4">
            <a:extLst>
              <a:ext uri="{FF2B5EF4-FFF2-40B4-BE49-F238E27FC236}">
                <a16:creationId xmlns:a16="http://schemas.microsoft.com/office/drawing/2014/main" id="{0747E233-7D92-7455-ED0A-3C80781FF22D}"/>
              </a:ext>
            </a:extLst>
          </p:cNvPr>
          <p:cNvSpPr txBox="1"/>
          <p:nvPr/>
        </p:nvSpPr>
        <p:spPr>
          <a:xfrm>
            <a:off x="2548120" y="3556575"/>
            <a:ext cx="1745971"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 wydatku na marketing (często % na A&amp;P lub ATL/BTL)</a:t>
            </a:r>
          </a:p>
        </p:txBody>
      </p:sp>
      <p:sp>
        <p:nvSpPr>
          <p:cNvPr id="18" name="Google Shape;124;p4">
            <a:extLst>
              <a:ext uri="{FF2B5EF4-FFF2-40B4-BE49-F238E27FC236}">
                <a16:creationId xmlns:a16="http://schemas.microsoft.com/office/drawing/2014/main" id="{1734F3EE-A69C-8A10-A2D6-4B96242550D2}"/>
              </a:ext>
            </a:extLst>
          </p:cNvPr>
          <p:cNvSpPr txBox="1"/>
          <p:nvPr/>
        </p:nvSpPr>
        <p:spPr>
          <a:xfrm>
            <a:off x="833648" y="4139800"/>
            <a:ext cx="131728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CLV</a:t>
            </a:r>
          </a:p>
        </p:txBody>
      </p:sp>
      <p:sp>
        <p:nvSpPr>
          <p:cNvPr id="19" name="Google Shape;124;p4">
            <a:extLst>
              <a:ext uri="{FF2B5EF4-FFF2-40B4-BE49-F238E27FC236}">
                <a16:creationId xmlns:a16="http://schemas.microsoft.com/office/drawing/2014/main" id="{760ADCF2-8635-E9D6-DBE2-CE4D24FCC834}"/>
              </a:ext>
            </a:extLst>
          </p:cNvPr>
          <p:cNvSpPr txBox="1"/>
          <p:nvPr/>
        </p:nvSpPr>
        <p:spPr>
          <a:xfrm>
            <a:off x="2897761" y="4136620"/>
            <a:ext cx="1106047"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prstClr val="white"/>
                </a:solidFill>
                <a:effectLst/>
                <a:uLnTx/>
                <a:uFillTx/>
                <a:ea typeface="+mn-ea"/>
                <a:cs typeface="+mn-cs"/>
              </a:rPr>
              <a:t>AoV</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21" name="Google Shape;124;p4">
            <a:extLst>
              <a:ext uri="{FF2B5EF4-FFF2-40B4-BE49-F238E27FC236}">
                <a16:creationId xmlns:a16="http://schemas.microsoft.com/office/drawing/2014/main" id="{AC4D3AF5-E452-7B52-58A9-F823732B763F}"/>
              </a:ext>
            </a:extLst>
          </p:cNvPr>
          <p:cNvSpPr txBox="1"/>
          <p:nvPr/>
        </p:nvSpPr>
        <p:spPr>
          <a:xfrm>
            <a:off x="705872" y="4526824"/>
            <a:ext cx="1591895"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Udział w rynku wartościowy</a:t>
            </a:r>
          </a:p>
        </p:txBody>
      </p:sp>
      <p:cxnSp>
        <p:nvCxnSpPr>
          <p:cNvPr id="22" name="Łącznik prosty 21">
            <a:extLst>
              <a:ext uri="{FF2B5EF4-FFF2-40B4-BE49-F238E27FC236}">
                <a16:creationId xmlns:a16="http://schemas.microsoft.com/office/drawing/2014/main" id="{936FF8C0-8C22-B800-2F6A-9BD054D3AE5B}"/>
              </a:ext>
            </a:extLst>
          </p:cNvPr>
          <p:cNvCxnSpPr>
            <a:cxnSpLocks/>
          </p:cNvCxnSpPr>
          <p:nvPr/>
        </p:nvCxnSpPr>
        <p:spPr>
          <a:xfrm>
            <a:off x="2470899" y="2980562"/>
            <a:ext cx="0" cy="26091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Łącznik prosty 22">
            <a:extLst>
              <a:ext uri="{FF2B5EF4-FFF2-40B4-BE49-F238E27FC236}">
                <a16:creationId xmlns:a16="http://schemas.microsoft.com/office/drawing/2014/main" id="{8123A791-CFF4-4073-73E6-C4063F1B8CCF}"/>
              </a:ext>
            </a:extLst>
          </p:cNvPr>
          <p:cNvCxnSpPr>
            <a:cxnSpLocks/>
          </p:cNvCxnSpPr>
          <p:nvPr/>
        </p:nvCxnSpPr>
        <p:spPr>
          <a:xfrm>
            <a:off x="4406176" y="2989019"/>
            <a:ext cx="0" cy="26531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Google Shape;124;p4">
            <a:extLst>
              <a:ext uri="{FF2B5EF4-FFF2-40B4-BE49-F238E27FC236}">
                <a16:creationId xmlns:a16="http://schemas.microsoft.com/office/drawing/2014/main" id="{5CED10EC-9DDE-8BE9-7715-978BB13A3991}"/>
              </a:ext>
            </a:extLst>
          </p:cNvPr>
          <p:cNvSpPr txBox="1"/>
          <p:nvPr/>
        </p:nvSpPr>
        <p:spPr>
          <a:xfrm>
            <a:off x="705872" y="4933784"/>
            <a:ext cx="1523582"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Sprzedaż inkrementalna</a:t>
            </a:r>
          </a:p>
        </p:txBody>
      </p:sp>
      <p:sp>
        <p:nvSpPr>
          <p:cNvPr id="34" name="Prostokąt 33">
            <a:extLst>
              <a:ext uri="{FF2B5EF4-FFF2-40B4-BE49-F238E27FC236}">
                <a16:creationId xmlns:a16="http://schemas.microsoft.com/office/drawing/2014/main" id="{E2E15B75-3898-4B62-8BB2-7280EC0D5F01}"/>
              </a:ext>
            </a:extLst>
          </p:cNvPr>
          <p:cNvSpPr/>
          <p:nvPr/>
        </p:nvSpPr>
        <p:spPr>
          <a:xfrm>
            <a:off x="4400768" y="3419856"/>
            <a:ext cx="2557180" cy="22223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38" name="Łącznik prosty 37">
            <a:extLst>
              <a:ext uri="{FF2B5EF4-FFF2-40B4-BE49-F238E27FC236}">
                <a16:creationId xmlns:a16="http://schemas.microsoft.com/office/drawing/2014/main" id="{702C7E71-840D-1BE1-7754-FD93B332CDEC}"/>
              </a:ext>
            </a:extLst>
          </p:cNvPr>
          <p:cNvCxnSpPr>
            <a:cxnSpLocks/>
          </p:cNvCxnSpPr>
          <p:nvPr/>
        </p:nvCxnSpPr>
        <p:spPr>
          <a:xfrm flipH="1">
            <a:off x="523002" y="3429000"/>
            <a:ext cx="582157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Łącznik prosty 43">
            <a:extLst>
              <a:ext uri="{FF2B5EF4-FFF2-40B4-BE49-F238E27FC236}">
                <a16:creationId xmlns:a16="http://schemas.microsoft.com/office/drawing/2014/main" id="{8AFBBBB8-C5C7-86F7-D195-D75B2EA6D795}"/>
              </a:ext>
            </a:extLst>
          </p:cNvPr>
          <p:cNvCxnSpPr>
            <a:cxnSpLocks/>
          </p:cNvCxnSpPr>
          <p:nvPr/>
        </p:nvCxnSpPr>
        <p:spPr>
          <a:xfrm flipH="1">
            <a:off x="538904" y="3985591"/>
            <a:ext cx="582157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Łącznik prosty 44">
            <a:extLst>
              <a:ext uri="{FF2B5EF4-FFF2-40B4-BE49-F238E27FC236}">
                <a16:creationId xmlns:a16="http://schemas.microsoft.com/office/drawing/2014/main" id="{9A92D3F7-608F-8051-84CD-2758B964C22C}"/>
              </a:ext>
            </a:extLst>
          </p:cNvPr>
          <p:cNvCxnSpPr>
            <a:cxnSpLocks/>
          </p:cNvCxnSpPr>
          <p:nvPr/>
        </p:nvCxnSpPr>
        <p:spPr>
          <a:xfrm flipH="1">
            <a:off x="530953" y="4391108"/>
            <a:ext cx="582157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Łącznik prosty 45">
            <a:extLst>
              <a:ext uri="{FF2B5EF4-FFF2-40B4-BE49-F238E27FC236}">
                <a16:creationId xmlns:a16="http://schemas.microsoft.com/office/drawing/2014/main" id="{FAAB3282-3A23-1E13-449C-C81F42332BBB}"/>
              </a:ext>
            </a:extLst>
          </p:cNvPr>
          <p:cNvCxnSpPr>
            <a:cxnSpLocks/>
          </p:cNvCxnSpPr>
          <p:nvPr/>
        </p:nvCxnSpPr>
        <p:spPr>
          <a:xfrm flipH="1">
            <a:off x="538904" y="4820478"/>
            <a:ext cx="582157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Google Shape;124;p4">
            <a:extLst>
              <a:ext uri="{FF2B5EF4-FFF2-40B4-BE49-F238E27FC236}">
                <a16:creationId xmlns:a16="http://schemas.microsoft.com/office/drawing/2014/main" id="{288E1168-BB0F-77B7-2311-5E7E87B6E457}"/>
              </a:ext>
            </a:extLst>
          </p:cNvPr>
          <p:cNvSpPr txBox="1"/>
          <p:nvPr/>
        </p:nvSpPr>
        <p:spPr>
          <a:xfrm>
            <a:off x="2653941" y="4534776"/>
            <a:ext cx="1591895" cy="249038"/>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Udział w rynku ilościowy</a:t>
            </a:r>
          </a:p>
        </p:txBody>
      </p:sp>
      <p:cxnSp>
        <p:nvCxnSpPr>
          <p:cNvPr id="48" name="Łącznik prosty 47">
            <a:extLst>
              <a:ext uri="{FF2B5EF4-FFF2-40B4-BE49-F238E27FC236}">
                <a16:creationId xmlns:a16="http://schemas.microsoft.com/office/drawing/2014/main" id="{6CE99A9A-2369-E3D4-B6E1-5FA592374BE6}"/>
              </a:ext>
            </a:extLst>
          </p:cNvPr>
          <p:cNvCxnSpPr>
            <a:cxnSpLocks/>
          </p:cNvCxnSpPr>
          <p:nvPr/>
        </p:nvCxnSpPr>
        <p:spPr>
          <a:xfrm flipH="1">
            <a:off x="530953" y="5225995"/>
            <a:ext cx="582157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Google Shape;124;p4">
            <a:extLst>
              <a:ext uri="{FF2B5EF4-FFF2-40B4-BE49-F238E27FC236}">
                <a16:creationId xmlns:a16="http://schemas.microsoft.com/office/drawing/2014/main" id="{6CCD7FAE-275F-4CBD-9789-10A57F6E62C4}"/>
              </a:ext>
            </a:extLst>
          </p:cNvPr>
          <p:cNvSpPr txBox="1"/>
          <p:nvPr/>
        </p:nvSpPr>
        <p:spPr>
          <a:xfrm>
            <a:off x="2661893" y="4941735"/>
            <a:ext cx="1523582"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Sprzedaż bazowa</a:t>
            </a:r>
          </a:p>
        </p:txBody>
      </p:sp>
      <p:sp>
        <p:nvSpPr>
          <p:cNvPr id="50" name="Google Shape;124;p4">
            <a:extLst>
              <a:ext uri="{FF2B5EF4-FFF2-40B4-BE49-F238E27FC236}">
                <a16:creationId xmlns:a16="http://schemas.microsoft.com/office/drawing/2014/main" id="{5858DD81-563E-174E-F5EB-D1CE74F48DAB}"/>
              </a:ext>
            </a:extLst>
          </p:cNvPr>
          <p:cNvSpPr txBox="1"/>
          <p:nvPr/>
        </p:nvSpPr>
        <p:spPr>
          <a:xfrm>
            <a:off x="799310" y="5354108"/>
            <a:ext cx="1523582"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ROI</a:t>
            </a:r>
          </a:p>
        </p:txBody>
      </p:sp>
      <p:sp>
        <p:nvSpPr>
          <p:cNvPr id="51" name="Google Shape;124;p4">
            <a:extLst>
              <a:ext uri="{FF2B5EF4-FFF2-40B4-BE49-F238E27FC236}">
                <a16:creationId xmlns:a16="http://schemas.microsoft.com/office/drawing/2014/main" id="{BD41D30A-B42A-28C5-A25D-E58EEDB34884}"/>
              </a:ext>
            </a:extLst>
          </p:cNvPr>
          <p:cNvSpPr txBox="1"/>
          <p:nvPr/>
        </p:nvSpPr>
        <p:spPr>
          <a:xfrm>
            <a:off x="2667867" y="5354108"/>
            <a:ext cx="1523582"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ROTA</a:t>
            </a:r>
          </a:p>
        </p:txBody>
      </p:sp>
      <p:sp>
        <p:nvSpPr>
          <p:cNvPr id="52" name="Symbol zastępczy zawartości 2">
            <a:extLst>
              <a:ext uri="{FF2B5EF4-FFF2-40B4-BE49-F238E27FC236}">
                <a16:creationId xmlns:a16="http://schemas.microsoft.com/office/drawing/2014/main" id="{5F077A79-43C1-E891-6813-AD8638008D02}"/>
              </a:ext>
            </a:extLst>
          </p:cNvPr>
          <p:cNvSpPr txBox="1">
            <a:spLocks/>
          </p:cNvSpPr>
          <p:nvPr/>
        </p:nvSpPr>
        <p:spPr>
          <a:xfrm>
            <a:off x="436653" y="5765073"/>
            <a:ext cx="8015582" cy="8670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l-PL" sz="1800" b="0" i="0" u="none" strike="noStrike" kern="1200" cap="none" spc="0" normalizeH="0" baseline="0" noProof="0" dirty="0">
                <a:ln>
                  <a:noFill/>
                </a:ln>
                <a:solidFill>
                  <a:prstClr val="black"/>
                </a:solidFill>
                <a:effectLst/>
                <a:uLnTx/>
                <a:uFillTx/>
                <a:ea typeface="+mn-ea"/>
                <a:cs typeface="+mn-cs"/>
              </a:rPr>
              <a:t>+ modelowanie Marketing Mix </a:t>
            </a:r>
            <a:r>
              <a:rPr kumimoji="0" lang="pl-PL" sz="1800" b="0" i="0" u="none" strike="noStrike" kern="1200" cap="none" spc="0" normalizeH="0" baseline="0" noProof="0" dirty="0" err="1">
                <a:ln>
                  <a:noFill/>
                </a:ln>
                <a:solidFill>
                  <a:prstClr val="black"/>
                </a:solidFill>
                <a:effectLst/>
                <a:uLnTx/>
                <a:uFillTx/>
                <a:ea typeface="+mn-ea"/>
                <a:cs typeface="+mn-cs"/>
              </a:rPr>
              <a:t>Modelling</a:t>
            </a:r>
            <a:r>
              <a:rPr kumimoji="0" lang="pl-PL" sz="1800" b="0" i="0" u="none" strike="noStrike" kern="1200" cap="none" spc="0" normalizeH="0" baseline="0" noProof="0" dirty="0">
                <a:ln>
                  <a:noFill/>
                </a:ln>
                <a:solidFill>
                  <a:prstClr val="black"/>
                </a:solidFill>
                <a:effectLst/>
                <a:uLnTx/>
                <a:uFillTx/>
                <a:ea typeface="+mn-ea"/>
                <a:cs typeface="+mn-cs"/>
              </a:rPr>
              <a:t> w celu rozdzielenia sprzedaży bazowej od inkrementalnej w dłuższym okresie</a:t>
            </a:r>
          </a:p>
        </p:txBody>
      </p:sp>
      <p:sp>
        <p:nvSpPr>
          <p:cNvPr id="58" name="Google Shape;138;p6">
            <a:extLst>
              <a:ext uri="{FF2B5EF4-FFF2-40B4-BE49-F238E27FC236}">
                <a16:creationId xmlns:a16="http://schemas.microsoft.com/office/drawing/2014/main" id="{856FBCF2-12C7-6B0A-781B-329F31368587}"/>
              </a:ext>
            </a:extLst>
          </p:cNvPr>
          <p:cNvSpPr txBox="1">
            <a:spLocks/>
          </p:cNvSpPr>
          <p:nvPr/>
        </p:nvSpPr>
        <p:spPr>
          <a:xfrm>
            <a:off x="499151" y="223076"/>
            <a:ext cx="10970954"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400" dirty="0">
                <a:ea typeface="Calibri"/>
                <a:cs typeface="Calibri"/>
                <a:sym typeface="Calibri"/>
              </a:rPr>
              <a:t>Wykorzystanie wskaźników w codziennej pracy</a:t>
            </a:r>
          </a:p>
        </p:txBody>
      </p:sp>
      <p:sp>
        <p:nvSpPr>
          <p:cNvPr id="59" name="Google Shape;138;p6">
            <a:extLst>
              <a:ext uri="{FF2B5EF4-FFF2-40B4-BE49-F238E27FC236}">
                <a16:creationId xmlns:a16="http://schemas.microsoft.com/office/drawing/2014/main" id="{C3AF7501-6894-D39A-0DBB-840882E2E239}"/>
              </a:ext>
            </a:extLst>
          </p:cNvPr>
          <p:cNvSpPr txBox="1">
            <a:spLocks/>
          </p:cNvSpPr>
          <p:nvPr/>
        </p:nvSpPr>
        <p:spPr>
          <a:xfrm>
            <a:off x="499151" y="834913"/>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400" dirty="0">
                <a:ea typeface="Calibri"/>
                <a:cs typeface="Calibri"/>
                <a:sym typeface="Calibri"/>
              </a:rPr>
              <a:t>– w zależności od obszaru</a:t>
            </a:r>
          </a:p>
        </p:txBody>
      </p:sp>
    </p:spTree>
    <p:extLst>
      <p:ext uri="{BB962C8B-B14F-4D97-AF65-F5344CB8AC3E}">
        <p14:creationId xmlns:p14="http://schemas.microsoft.com/office/powerpoint/2010/main" val="4657961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C2221-7271-151D-E953-0E25F4CB855B}"/>
            </a:ext>
          </a:extLst>
        </p:cNvPr>
        <p:cNvGrpSpPr/>
        <p:nvPr/>
      </p:nvGrpSpPr>
      <p:grpSpPr>
        <a:xfrm>
          <a:off x="0" y="0"/>
          <a:ext cx="0" cy="0"/>
          <a:chOff x="0" y="0"/>
          <a:chExt cx="0" cy="0"/>
        </a:xfrm>
      </p:grpSpPr>
      <p:sp>
        <p:nvSpPr>
          <p:cNvPr id="8" name="Google Shape;124;p4">
            <a:extLst>
              <a:ext uri="{FF2B5EF4-FFF2-40B4-BE49-F238E27FC236}">
                <a16:creationId xmlns:a16="http://schemas.microsoft.com/office/drawing/2014/main" id="{DB0DDDC8-B156-EACA-80C3-64FF920FD29D}"/>
              </a:ext>
            </a:extLst>
          </p:cNvPr>
          <p:cNvSpPr txBox="1"/>
          <p:nvPr/>
        </p:nvSpPr>
        <p:spPr>
          <a:xfrm>
            <a:off x="499151" y="1746020"/>
            <a:ext cx="4279583" cy="369332"/>
          </a:xfrm>
          <a:prstGeom prst="rect">
            <a:avLst/>
          </a:prstGeom>
          <a:noFill/>
          <a:ln>
            <a:noFill/>
          </a:ln>
        </p:spPr>
        <p:txBody>
          <a:bodyPr spcFirstLastPara="1" wrap="square" lIns="0" tIns="0" rIns="0" bIns="0" anchor="t" anchorCtr="0">
            <a:noAutofit/>
          </a:bodyPr>
          <a:lstStyle/>
          <a:p>
            <a:pPr marL="0" marR="0" lvl="0" indent="0" rtl="0">
              <a:spcBef>
                <a:spcPts val="0"/>
              </a:spcBef>
              <a:spcAft>
                <a:spcPts val="0"/>
              </a:spcAft>
              <a:buNone/>
            </a:pPr>
            <a:r>
              <a:rPr lang="pl-PL" sz="2400" dirty="0">
                <a:solidFill>
                  <a:srgbClr val="92D050"/>
                </a:solidFill>
                <a:latin typeface="+mn-lt"/>
                <a:ea typeface="Tahoma"/>
                <a:cs typeface="Tahoma"/>
                <a:sym typeface="Tahoma"/>
              </a:rPr>
              <a:t>Relacje</a:t>
            </a:r>
            <a:r>
              <a:rPr lang="pl-PL" sz="2400" dirty="0">
                <a:solidFill>
                  <a:srgbClr val="FF003C"/>
                </a:solidFill>
                <a:latin typeface="+mn-lt"/>
                <a:ea typeface="Tahoma"/>
                <a:cs typeface="Tahoma"/>
                <a:sym typeface="Tahoma"/>
              </a:rPr>
              <a:t>  </a:t>
            </a:r>
            <a:r>
              <a:rPr lang="pl-PL" sz="2400" dirty="0">
                <a:latin typeface="+mn-lt"/>
                <a:ea typeface="Tahoma"/>
                <a:cs typeface="Tahoma"/>
                <a:sym typeface="Tahoma"/>
              </a:rPr>
              <a:t>|</a:t>
            </a:r>
            <a:r>
              <a:rPr lang="pl-PL" sz="2400" dirty="0">
                <a:solidFill>
                  <a:srgbClr val="FF003C"/>
                </a:solidFill>
                <a:latin typeface="+mn-lt"/>
                <a:ea typeface="Tahoma"/>
                <a:cs typeface="Tahoma"/>
                <a:sym typeface="Tahoma"/>
              </a:rPr>
              <a:t>  </a:t>
            </a:r>
            <a:r>
              <a:rPr lang="pl-PL" sz="2400" dirty="0">
                <a:solidFill>
                  <a:srgbClr val="0070C0"/>
                </a:solidFill>
                <a:latin typeface="+mn-lt"/>
                <a:ea typeface="Tahoma"/>
                <a:cs typeface="Tahoma"/>
                <a:sym typeface="Tahoma"/>
              </a:rPr>
              <a:t>Marka &amp; Biznes</a:t>
            </a:r>
            <a:endParaRPr sz="2400" dirty="0">
              <a:solidFill>
                <a:srgbClr val="0070C0"/>
              </a:solidFill>
              <a:latin typeface="+mn-lt"/>
              <a:ea typeface="Tahoma"/>
              <a:cs typeface="Tahoma"/>
              <a:sym typeface="Tahoma"/>
            </a:endParaRPr>
          </a:p>
        </p:txBody>
      </p:sp>
      <p:sp>
        <p:nvSpPr>
          <p:cNvPr id="10" name="Symbol zastępczy zawartości 2">
            <a:extLst>
              <a:ext uri="{FF2B5EF4-FFF2-40B4-BE49-F238E27FC236}">
                <a16:creationId xmlns:a16="http://schemas.microsoft.com/office/drawing/2014/main" id="{D5532663-A412-C1C8-1F21-AF566B9B4C67}"/>
              </a:ext>
            </a:extLst>
          </p:cNvPr>
          <p:cNvSpPr txBox="1">
            <a:spLocks/>
          </p:cNvSpPr>
          <p:nvPr/>
        </p:nvSpPr>
        <p:spPr>
          <a:xfrm>
            <a:off x="406590" y="2319312"/>
            <a:ext cx="8649939" cy="3693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l-PL" sz="1800" b="0" i="0" u="none" strike="noStrike" kern="1200" cap="none" spc="0" normalizeH="0" baseline="0" noProof="0" dirty="0">
                <a:ln>
                  <a:noFill/>
                </a:ln>
                <a:solidFill>
                  <a:prstClr val="black"/>
                </a:solidFill>
                <a:effectLst/>
                <a:uLnTx/>
                <a:uFillTx/>
                <a:ea typeface="+mn-ea"/>
                <a:cs typeface="+mn-cs"/>
              </a:rPr>
              <a:t>Zaproponowany </a:t>
            </a:r>
            <a:r>
              <a:rPr kumimoji="0" lang="pl-PL" sz="1800" b="1" i="0" u="none" strike="noStrike" kern="1200" cap="none" spc="0" normalizeH="0" baseline="0" noProof="0" dirty="0">
                <a:ln>
                  <a:noFill/>
                </a:ln>
                <a:solidFill>
                  <a:prstClr val="black"/>
                </a:solidFill>
                <a:effectLst/>
                <a:uLnTx/>
                <a:uFillTx/>
                <a:ea typeface="+mn-ea"/>
                <a:cs typeface="+mn-cs"/>
              </a:rPr>
              <a:t>poniżej podział na transakcje z konsumentami i klientami firmy</a:t>
            </a:r>
            <a:r>
              <a:rPr kumimoji="0" lang="pl-PL" sz="1800" b="0" i="0" u="none" strike="noStrike" kern="1200" cap="none" spc="0" normalizeH="0" baseline="0" noProof="0" dirty="0">
                <a:ln>
                  <a:noFill/>
                </a:ln>
                <a:solidFill>
                  <a:prstClr val="black"/>
                </a:solidFill>
                <a:effectLst/>
                <a:uLnTx/>
                <a:uFillTx/>
                <a:ea typeface="+mn-ea"/>
                <a:cs typeface="+mn-cs"/>
              </a:rPr>
              <a:t>, wynika z praktyki pracy, szczególnie w branżach FMCG, elektro i kilku innych, gdzie bardzo istotna jest analiza współpracy z partnerami handlowymi (jak np. sieci sklepów)</a:t>
            </a:r>
          </a:p>
        </p:txBody>
      </p:sp>
      <p:sp>
        <p:nvSpPr>
          <p:cNvPr id="11" name="Prostokąt 10">
            <a:extLst>
              <a:ext uri="{FF2B5EF4-FFF2-40B4-BE49-F238E27FC236}">
                <a16:creationId xmlns:a16="http://schemas.microsoft.com/office/drawing/2014/main" id="{798EEFF6-C62B-56E9-DB9F-55A5AA679725}"/>
              </a:ext>
            </a:extLst>
          </p:cNvPr>
          <p:cNvSpPr/>
          <p:nvPr/>
        </p:nvSpPr>
        <p:spPr>
          <a:xfrm>
            <a:off x="515938" y="3836682"/>
            <a:ext cx="5877229" cy="260913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Google Shape;124;p4">
            <a:extLst>
              <a:ext uri="{FF2B5EF4-FFF2-40B4-BE49-F238E27FC236}">
                <a16:creationId xmlns:a16="http://schemas.microsoft.com/office/drawing/2014/main" id="{942B91CA-9814-C803-9CEB-2F7A70D14828}"/>
              </a:ext>
            </a:extLst>
          </p:cNvPr>
          <p:cNvSpPr txBox="1"/>
          <p:nvPr/>
        </p:nvSpPr>
        <p:spPr>
          <a:xfrm>
            <a:off x="705216" y="3964205"/>
            <a:ext cx="1591895" cy="156564"/>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000" dirty="0">
                <a:solidFill>
                  <a:prstClr val="white"/>
                </a:solidFill>
              </a:rPr>
              <a:t>P</a:t>
            </a:r>
            <a:r>
              <a:rPr kumimoji="0" lang="pl-PL" sz="1000" b="0" i="0" u="none" strike="noStrike" kern="1200" cap="none" spc="0" normalizeH="0" baseline="0" noProof="0" dirty="0" err="1">
                <a:ln>
                  <a:noFill/>
                </a:ln>
                <a:solidFill>
                  <a:prstClr val="white"/>
                </a:solidFill>
                <a:effectLst/>
                <a:uLnTx/>
                <a:uFillTx/>
                <a:ea typeface="+mn-ea"/>
                <a:cs typeface="+mn-cs"/>
              </a:rPr>
              <a:t>enetracja</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32" name="Google Shape;124;p4">
            <a:extLst>
              <a:ext uri="{FF2B5EF4-FFF2-40B4-BE49-F238E27FC236}">
                <a16:creationId xmlns:a16="http://schemas.microsoft.com/office/drawing/2014/main" id="{27B7E0DA-A956-32AC-8E64-F254F6756213}"/>
              </a:ext>
            </a:extLst>
          </p:cNvPr>
          <p:cNvSpPr txBox="1"/>
          <p:nvPr/>
        </p:nvSpPr>
        <p:spPr>
          <a:xfrm>
            <a:off x="1157860" y="4840641"/>
            <a:ext cx="1523582"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Udział w rynku wartościowy</a:t>
            </a:r>
          </a:p>
        </p:txBody>
      </p:sp>
      <p:cxnSp>
        <p:nvCxnSpPr>
          <p:cNvPr id="48" name="Łącznik prosty 47">
            <a:extLst>
              <a:ext uri="{FF2B5EF4-FFF2-40B4-BE49-F238E27FC236}">
                <a16:creationId xmlns:a16="http://schemas.microsoft.com/office/drawing/2014/main" id="{662811BB-5C3A-DCBF-6E81-973AF8C4A58F}"/>
              </a:ext>
            </a:extLst>
          </p:cNvPr>
          <p:cNvCxnSpPr>
            <a:cxnSpLocks/>
          </p:cNvCxnSpPr>
          <p:nvPr/>
        </p:nvCxnSpPr>
        <p:spPr>
          <a:xfrm flipH="1">
            <a:off x="515939" y="4271590"/>
            <a:ext cx="59454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518C27D9-E69B-22DC-4692-A9BFD7BB2594}"/>
              </a:ext>
            </a:extLst>
          </p:cNvPr>
          <p:cNvSpPr txBox="1"/>
          <p:nvPr/>
        </p:nvSpPr>
        <p:spPr>
          <a:xfrm>
            <a:off x="406590" y="3218415"/>
            <a:ext cx="621684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Metryki związane z transakcjami / konwersjami konsumentów (kupujących b2c; zazwyczaj związane z działaniami marketingu i sprzedaży bezpośrednio): </a:t>
            </a:r>
          </a:p>
        </p:txBody>
      </p:sp>
      <p:sp>
        <p:nvSpPr>
          <p:cNvPr id="3" name="pole tekstowe 2">
            <a:extLst>
              <a:ext uri="{FF2B5EF4-FFF2-40B4-BE49-F238E27FC236}">
                <a16:creationId xmlns:a16="http://schemas.microsoft.com/office/drawing/2014/main" id="{C0729691-5568-202A-9755-3492A19A8FF3}"/>
              </a:ext>
            </a:extLst>
          </p:cNvPr>
          <p:cNvSpPr txBox="1"/>
          <p:nvPr/>
        </p:nvSpPr>
        <p:spPr>
          <a:xfrm>
            <a:off x="6916891" y="3225771"/>
            <a:ext cx="45727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Metryki związane z relacjami b2b (kupujących b2b; często zależne od wielu innych obszarów niż marketing ): </a:t>
            </a:r>
          </a:p>
        </p:txBody>
      </p:sp>
      <p:cxnSp>
        <p:nvCxnSpPr>
          <p:cNvPr id="5" name="Łącznik prosty 4">
            <a:extLst>
              <a:ext uri="{FF2B5EF4-FFF2-40B4-BE49-F238E27FC236}">
                <a16:creationId xmlns:a16="http://schemas.microsoft.com/office/drawing/2014/main" id="{6B616438-63D3-AD8D-8369-845BD50A89CE}"/>
              </a:ext>
            </a:extLst>
          </p:cNvPr>
          <p:cNvCxnSpPr>
            <a:cxnSpLocks/>
          </p:cNvCxnSpPr>
          <p:nvPr/>
        </p:nvCxnSpPr>
        <p:spPr>
          <a:xfrm flipH="1">
            <a:off x="492085" y="4704509"/>
            <a:ext cx="603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Łącznik prosty 8">
            <a:extLst>
              <a:ext uri="{FF2B5EF4-FFF2-40B4-BE49-F238E27FC236}">
                <a16:creationId xmlns:a16="http://schemas.microsoft.com/office/drawing/2014/main" id="{ADD59B95-D6C0-D81B-18B3-2E62D4185026}"/>
              </a:ext>
            </a:extLst>
          </p:cNvPr>
          <p:cNvCxnSpPr>
            <a:cxnSpLocks/>
          </p:cNvCxnSpPr>
          <p:nvPr/>
        </p:nvCxnSpPr>
        <p:spPr>
          <a:xfrm flipH="1">
            <a:off x="531842" y="5137428"/>
            <a:ext cx="603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Łącznik prosty 14">
            <a:extLst>
              <a:ext uri="{FF2B5EF4-FFF2-40B4-BE49-F238E27FC236}">
                <a16:creationId xmlns:a16="http://schemas.microsoft.com/office/drawing/2014/main" id="{76C2A20C-88D5-55DB-39A6-29CCF4552455}"/>
              </a:ext>
            </a:extLst>
          </p:cNvPr>
          <p:cNvCxnSpPr>
            <a:cxnSpLocks/>
          </p:cNvCxnSpPr>
          <p:nvPr/>
        </p:nvCxnSpPr>
        <p:spPr>
          <a:xfrm flipH="1">
            <a:off x="484134" y="5570347"/>
            <a:ext cx="613930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Łącznik prosty 19">
            <a:extLst>
              <a:ext uri="{FF2B5EF4-FFF2-40B4-BE49-F238E27FC236}">
                <a16:creationId xmlns:a16="http://schemas.microsoft.com/office/drawing/2014/main" id="{A6A1F1D7-3204-351D-7210-A5F2A7AA9AE3}"/>
              </a:ext>
            </a:extLst>
          </p:cNvPr>
          <p:cNvCxnSpPr>
            <a:cxnSpLocks/>
          </p:cNvCxnSpPr>
          <p:nvPr/>
        </p:nvCxnSpPr>
        <p:spPr>
          <a:xfrm flipH="1" flipV="1">
            <a:off x="428475" y="6003266"/>
            <a:ext cx="6100341" cy="32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Łącznik prosty 27">
            <a:extLst>
              <a:ext uri="{FF2B5EF4-FFF2-40B4-BE49-F238E27FC236}">
                <a16:creationId xmlns:a16="http://schemas.microsoft.com/office/drawing/2014/main" id="{B00031F9-AC49-C7A0-F503-3407265BCBDD}"/>
              </a:ext>
            </a:extLst>
          </p:cNvPr>
          <p:cNvCxnSpPr>
            <a:cxnSpLocks/>
          </p:cNvCxnSpPr>
          <p:nvPr/>
        </p:nvCxnSpPr>
        <p:spPr>
          <a:xfrm flipV="1">
            <a:off x="2489076" y="3840472"/>
            <a:ext cx="0" cy="8640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Łącznik prosty 30">
            <a:extLst>
              <a:ext uri="{FF2B5EF4-FFF2-40B4-BE49-F238E27FC236}">
                <a16:creationId xmlns:a16="http://schemas.microsoft.com/office/drawing/2014/main" id="{7ABC2B87-A7C2-DAB3-347F-FDA9644A0B93}"/>
              </a:ext>
            </a:extLst>
          </p:cNvPr>
          <p:cNvCxnSpPr>
            <a:cxnSpLocks/>
          </p:cNvCxnSpPr>
          <p:nvPr/>
        </p:nvCxnSpPr>
        <p:spPr>
          <a:xfrm flipV="1">
            <a:off x="4405023" y="3836682"/>
            <a:ext cx="0" cy="8678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Google Shape;124;p4">
            <a:extLst>
              <a:ext uri="{FF2B5EF4-FFF2-40B4-BE49-F238E27FC236}">
                <a16:creationId xmlns:a16="http://schemas.microsoft.com/office/drawing/2014/main" id="{BA74FB21-C0C5-2C9D-84AC-6D5B743D8186}"/>
              </a:ext>
            </a:extLst>
          </p:cNvPr>
          <p:cNvSpPr txBox="1"/>
          <p:nvPr/>
        </p:nvSpPr>
        <p:spPr>
          <a:xfrm>
            <a:off x="2651102" y="3964205"/>
            <a:ext cx="1591895" cy="179888"/>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000" dirty="0">
                <a:solidFill>
                  <a:prstClr val="white"/>
                </a:solidFill>
              </a:rPr>
              <a:t>T</a:t>
            </a:r>
            <a:r>
              <a:rPr kumimoji="0" lang="pl-PL" sz="1000" b="0" i="0" u="none" strike="noStrike" kern="1200" cap="none" spc="0" normalizeH="0" baseline="0" noProof="0" dirty="0">
                <a:ln>
                  <a:noFill/>
                </a:ln>
                <a:solidFill>
                  <a:prstClr val="white"/>
                </a:solidFill>
                <a:effectLst/>
                <a:uLnTx/>
                <a:uFillTx/>
                <a:ea typeface="+mn-ea"/>
                <a:cs typeface="+mn-cs"/>
              </a:rPr>
              <a:t>rial</a:t>
            </a:r>
          </a:p>
        </p:txBody>
      </p:sp>
      <p:sp>
        <p:nvSpPr>
          <p:cNvPr id="41" name="Google Shape;124;p4">
            <a:extLst>
              <a:ext uri="{FF2B5EF4-FFF2-40B4-BE49-F238E27FC236}">
                <a16:creationId xmlns:a16="http://schemas.microsoft.com/office/drawing/2014/main" id="{AFB05591-DAF2-3A97-E39E-5F230FC5D9CA}"/>
              </a:ext>
            </a:extLst>
          </p:cNvPr>
          <p:cNvSpPr txBox="1"/>
          <p:nvPr/>
        </p:nvSpPr>
        <p:spPr>
          <a:xfrm>
            <a:off x="4622221" y="3964205"/>
            <a:ext cx="1591895" cy="207752"/>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Częstotliwość zakupu</a:t>
            </a:r>
          </a:p>
        </p:txBody>
      </p:sp>
      <p:sp>
        <p:nvSpPr>
          <p:cNvPr id="42" name="Google Shape;124;p4">
            <a:extLst>
              <a:ext uri="{FF2B5EF4-FFF2-40B4-BE49-F238E27FC236}">
                <a16:creationId xmlns:a16="http://schemas.microsoft.com/office/drawing/2014/main" id="{F126F0AC-49EB-412F-C0A5-1F2AF9D2FA82}"/>
              </a:ext>
            </a:extLst>
          </p:cNvPr>
          <p:cNvSpPr txBox="1"/>
          <p:nvPr/>
        </p:nvSpPr>
        <p:spPr>
          <a:xfrm>
            <a:off x="2651102" y="4417429"/>
            <a:ext cx="1591895" cy="179888"/>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Re-</a:t>
            </a:r>
            <a:r>
              <a:rPr kumimoji="0" lang="pl-PL" sz="1000" b="0" i="0" u="none" strike="noStrike" kern="1200" cap="none" spc="0" normalizeH="0" baseline="0" noProof="0" dirty="0" err="1">
                <a:ln>
                  <a:noFill/>
                </a:ln>
                <a:solidFill>
                  <a:prstClr val="white"/>
                </a:solidFill>
                <a:effectLst/>
                <a:uLnTx/>
                <a:uFillTx/>
                <a:ea typeface="+mn-ea"/>
                <a:cs typeface="+mn-cs"/>
              </a:rPr>
              <a:t>purchase</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43" name="Google Shape;124;p4">
            <a:extLst>
              <a:ext uri="{FF2B5EF4-FFF2-40B4-BE49-F238E27FC236}">
                <a16:creationId xmlns:a16="http://schemas.microsoft.com/office/drawing/2014/main" id="{47B420C1-2CC4-D715-3E7D-40D05FBB7FFA}"/>
              </a:ext>
            </a:extLst>
          </p:cNvPr>
          <p:cNvSpPr txBox="1"/>
          <p:nvPr/>
        </p:nvSpPr>
        <p:spPr>
          <a:xfrm>
            <a:off x="4687874" y="4353441"/>
            <a:ext cx="1460588" cy="19538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Udział </a:t>
            </a:r>
            <a:r>
              <a:rPr kumimoji="0" lang="pl-PL" sz="1000" b="0" i="0" u="none" strike="noStrike" kern="1200" cap="none" spc="0" normalizeH="0" baseline="0" noProof="0" dirty="0" err="1">
                <a:ln>
                  <a:noFill/>
                </a:ln>
                <a:solidFill>
                  <a:prstClr val="white"/>
                </a:solidFill>
                <a:effectLst/>
                <a:uLnTx/>
                <a:uFillTx/>
                <a:ea typeface="+mn-ea"/>
                <a:cs typeface="+mn-cs"/>
              </a:rPr>
              <a:t>light</a:t>
            </a:r>
            <a:r>
              <a:rPr kumimoji="0" lang="pl-PL" sz="1000" b="0" i="0" u="none" strike="noStrike" kern="1200" cap="none" spc="0" normalizeH="0" baseline="0" noProof="0" dirty="0">
                <a:ln>
                  <a:noFill/>
                </a:ln>
                <a:solidFill>
                  <a:prstClr val="white"/>
                </a:solidFill>
                <a:effectLst/>
                <a:uLnTx/>
                <a:uFillTx/>
                <a:ea typeface="+mn-ea"/>
                <a:cs typeface="+mn-cs"/>
              </a:rPr>
              <a:t> / medium / heavy </a:t>
            </a:r>
            <a:r>
              <a:rPr kumimoji="0" lang="pl-PL" sz="1000" b="0" i="0" u="none" strike="noStrike" kern="1200" cap="none" spc="0" normalizeH="0" baseline="0" noProof="0" dirty="0" err="1">
                <a:ln>
                  <a:noFill/>
                </a:ln>
                <a:solidFill>
                  <a:prstClr val="white"/>
                </a:solidFill>
                <a:effectLst/>
                <a:uLnTx/>
                <a:uFillTx/>
                <a:ea typeface="+mn-ea"/>
                <a:cs typeface="+mn-cs"/>
              </a:rPr>
              <a:t>buyers</a:t>
            </a:r>
            <a:endParaRPr kumimoji="0" lang="pl-PL" sz="1000" b="0" i="0" u="none" strike="noStrike" kern="1200" cap="none" spc="0" normalizeH="0" baseline="0" noProof="0" dirty="0">
              <a:ln>
                <a:noFill/>
              </a:ln>
              <a:solidFill>
                <a:prstClr val="white"/>
              </a:solidFill>
              <a:effectLst/>
              <a:uLnTx/>
              <a:uFillTx/>
              <a:ea typeface="+mn-ea"/>
              <a:cs typeface="+mn-cs"/>
            </a:endParaRPr>
          </a:p>
        </p:txBody>
      </p:sp>
      <p:cxnSp>
        <p:nvCxnSpPr>
          <p:cNvPr id="58" name="Łącznik prosty 57">
            <a:extLst>
              <a:ext uri="{FF2B5EF4-FFF2-40B4-BE49-F238E27FC236}">
                <a16:creationId xmlns:a16="http://schemas.microsoft.com/office/drawing/2014/main" id="{ADEEB561-D204-3799-D559-72FC84050CC8}"/>
              </a:ext>
            </a:extLst>
          </p:cNvPr>
          <p:cNvCxnSpPr>
            <a:cxnSpLocks/>
          </p:cNvCxnSpPr>
          <p:nvPr/>
        </p:nvCxnSpPr>
        <p:spPr>
          <a:xfrm flipV="1">
            <a:off x="3459135" y="4699213"/>
            <a:ext cx="0" cy="13040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Google Shape;124;p4">
            <a:extLst>
              <a:ext uri="{FF2B5EF4-FFF2-40B4-BE49-F238E27FC236}">
                <a16:creationId xmlns:a16="http://schemas.microsoft.com/office/drawing/2014/main" id="{BEAA0D74-DC5C-238D-C9F5-D9C689863937}"/>
              </a:ext>
            </a:extLst>
          </p:cNvPr>
          <p:cNvSpPr txBox="1"/>
          <p:nvPr/>
        </p:nvSpPr>
        <p:spPr>
          <a:xfrm>
            <a:off x="4195258" y="4848593"/>
            <a:ext cx="1523582" cy="3763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000" dirty="0">
                <a:solidFill>
                  <a:prstClr val="white"/>
                </a:solidFill>
              </a:rPr>
              <a:t>U</a:t>
            </a:r>
            <a:r>
              <a:rPr kumimoji="0" lang="pl-PL" sz="1000" b="0" i="0" u="none" strike="noStrike" kern="1200" cap="none" spc="0" normalizeH="0" baseline="0" noProof="0" dirty="0">
                <a:ln>
                  <a:noFill/>
                </a:ln>
                <a:solidFill>
                  <a:prstClr val="white"/>
                </a:solidFill>
                <a:effectLst/>
                <a:uLnTx/>
                <a:uFillTx/>
                <a:ea typeface="+mn-ea"/>
                <a:cs typeface="+mn-cs"/>
              </a:rPr>
              <a:t>dział w rynku ilościowy</a:t>
            </a:r>
          </a:p>
        </p:txBody>
      </p:sp>
      <p:cxnSp>
        <p:nvCxnSpPr>
          <p:cNvPr id="62" name="Łącznik prosty 61">
            <a:extLst>
              <a:ext uri="{FF2B5EF4-FFF2-40B4-BE49-F238E27FC236}">
                <a16:creationId xmlns:a16="http://schemas.microsoft.com/office/drawing/2014/main" id="{D4CF7F46-4C73-D110-4C35-F6E804FE5E4C}"/>
              </a:ext>
            </a:extLst>
          </p:cNvPr>
          <p:cNvCxnSpPr>
            <a:cxnSpLocks/>
          </p:cNvCxnSpPr>
          <p:nvPr/>
        </p:nvCxnSpPr>
        <p:spPr>
          <a:xfrm flipV="1">
            <a:off x="4961614" y="5140696"/>
            <a:ext cx="0" cy="8678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3" name="Google Shape;124;p4">
            <a:extLst>
              <a:ext uri="{FF2B5EF4-FFF2-40B4-BE49-F238E27FC236}">
                <a16:creationId xmlns:a16="http://schemas.microsoft.com/office/drawing/2014/main" id="{8344BCE3-A8CC-F75A-DF5A-98BD79903248}"/>
              </a:ext>
            </a:extLst>
          </p:cNvPr>
          <p:cNvSpPr txBox="1"/>
          <p:nvPr/>
        </p:nvSpPr>
        <p:spPr>
          <a:xfrm>
            <a:off x="3422379" y="5292073"/>
            <a:ext cx="1591895" cy="179888"/>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ROI</a:t>
            </a:r>
          </a:p>
        </p:txBody>
      </p:sp>
      <p:sp>
        <p:nvSpPr>
          <p:cNvPr id="64" name="Google Shape;124;p4">
            <a:extLst>
              <a:ext uri="{FF2B5EF4-FFF2-40B4-BE49-F238E27FC236}">
                <a16:creationId xmlns:a16="http://schemas.microsoft.com/office/drawing/2014/main" id="{73F5B8A6-4DBA-6757-9BCC-1D25E1C2C035}"/>
              </a:ext>
            </a:extLst>
          </p:cNvPr>
          <p:cNvSpPr txBox="1"/>
          <p:nvPr/>
        </p:nvSpPr>
        <p:spPr>
          <a:xfrm>
            <a:off x="4869516" y="5284122"/>
            <a:ext cx="1591895" cy="179888"/>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ROTA</a:t>
            </a:r>
          </a:p>
        </p:txBody>
      </p:sp>
      <p:sp>
        <p:nvSpPr>
          <p:cNvPr id="65" name="Google Shape;124;p4">
            <a:extLst>
              <a:ext uri="{FF2B5EF4-FFF2-40B4-BE49-F238E27FC236}">
                <a16:creationId xmlns:a16="http://schemas.microsoft.com/office/drawing/2014/main" id="{24DDF26E-9439-32CF-9C63-B6E1E9899991}"/>
              </a:ext>
            </a:extLst>
          </p:cNvPr>
          <p:cNvSpPr txBox="1"/>
          <p:nvPr/>
        </p:nvSpPr>
        <p:spPr>
          <a:xfrm>
            <a:off x="3406476" y="5713492"/>
            <a:ext cx="1591895" cy="179888"/>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prstClr val="white"/>
                </a:solidFill>
                <a:effectLst/>
                <a:uLnTx/>
                <a:uFillTx/>
                <a:ea typeface="+mn-ea"/>
                <a:cs typeface="+mn-cs"/>
              </a:rPr>
              <a:t>Voluime</a:t>
            </a:r>
            <a:r>
              <a:rPr kumimoji="0" lang="pl-PL" sz="1000" b="0" i="0" u="none" strike="noStrike" kern="1200" cap="none" spc="0" normalizeH="0" baseline="0" noProof="0" dirty="0">
                <a:ln>
                  <a:noFill/>
                </a:ln>
                <a:solidFill>
                  <a:prstClr val="white"/>
                </a:solidFill>
                <a:effectLst/>
                <a:uLnTx/>
                <a:uFillTx/>
                <a:ea typeface="+mn-ea"/>
                <a:cs typeface="+mn-cs"/>
              </a:rPr>
              <a:t> on </a:t>
            </a:r>
            <a:r>
              <a:rPr kumimoji="0" lang="pl-PL" sz="1000" b="0" i="0" u="none" strike="noStrike" kern="1200" cap="none" spc="0" normalizeH="0" baseline="0" noProof="0" dirty="0" err="1">
                <a:ln>
                  <a:noFill/>
                </a:ln>
                <a:solidFill>
                  <a:prstClr val="white"/>
                </a:solidFill>
                <a:effectLst/>
                <a:uLnTx/>
                <a:uFillTx/>
                <a:ea typeface="+mn-ea"/>
                <a:cs typeface="+mn-cs"/>
              </a:rPr>
              <a:t>deal</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66" name="Google Shape;124;p4">
            <a:extLst>
              <a:ext uri="{FF2B5EF4-FFF2-40B4-BE49-F238E27FC236}">
                <a16:creationId xmlns:a16="http://schemas.microsoft.com/office/drawing/2014/main" id="{93A45BD8-D76D-5FB8-A132-26D4D0529157}"/>
              </a:ext>
            </a:extLst>
          </p:cNvPr>
          <p:cNvSpPr txBox="1"/>
          <p:nvPr/>
        </p:nvSpPr>
        <p:spPr>
          <a:xfrm>
            <a:off x="4869516" y="5721443"/>
            <a:ext cx="1591895" cy="179888"/>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AWOP</a:t>
            </a:r>
          </a:p>
        </p:txBody>
      </p:sp>
      <p:cxnSp>
        <p:nvCxnSpPr>
          <p:cNvPr id="67" name="Łącznik prosty 66">
            <a:extLst>
              <a:ext uri="{FF2B5EF4-FFF2-40B4-BE49-F238E27FC236}">
                <a16:creationId xmlns:a16="http://schemas.microsoft.com/office/drawing/2014/main" id="{95935A80-F4A1-9E28-0E74-B114D19B9315}"/>
              </a:ext>
            </a:extLst>
          </p:cNvPr>
          <p:cNvCxnSpPr>
            <a:cxnSpLocks/>
          </p:cNvCxnSpPr>
          <p:nvPr/>
        </p:nvCxnSpPr>
        <p:spPr>
          <a:xfrm flipV="1">
            <a:off x="2489076" y="6003266"/>
            <a:ext cx="0" cy="569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Łącznik prosty 69">
            <a:extLst>
              <a:ext uri="{FF2B5EF4-FFF2-40B4-BE49-F238E27FC236}">
                <a16:creationId xmlns:a16="http://schemas.microsoft.com/office/drawing/2014/main" id="{0F884CCC-F6CC-6837-EA68-112E14869180}"/>
              </a:ext>
            </a:extLst>
          </p:cNvPr>
          <p:cNvCxnSpPr>
            <a:cxnSpLocks/>
          </p:cNvCxnSpPr>
          <p:nvPr/>
        </p:nvCxnSpPr>
        <p:spPr>
          <a:xfrm flipV="1">
            <a:off x="4420926" y="5999437"/>
            <a:ext cx="0" cy="506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3" name="Google Shape;124;p4">
            <a:extLst>
              <a:ext uri="{FF2B5EF4-FFF2-40B4-BE49-F238E27FC236}">
                <a16:creationId xmlns:a16="http://schemas.microsoft.com/office/drawing/2014/main" id="{2D1F8998-76A6-2B79-90B4-7B30E79DCCD6}"/>
              </a:ext>
            </a:extLst>
          </p:cNvPr>
          <p:cNvSpPr txBox="1"/>
          <p:nvPr/>
        </p:nvSpPr>
        <p:spPr>
          <a:xfrm>
            <a:off x="687130" y="6166716"/>
            <a:ext cx="1591895" cy="179888"/>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prstClr val="white"/>
                </a:solidFill>
                <a:effectLst/>
                <a:uLnTx/>
                <a:uFillTx/>
                <a:ea typeface="+mn-ea"/>
                <a:cs typeface="+mn-cs"/>
              </a:rPr>
              <a:t>Churn</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74" name="Google Shape;124;p4">
            <a:extLst>
              <a:ext uri="{FF2B5EF4-FFF2-40B4-BE49-F238E27FC236}">
                <a16:creationId xmlns:a16="http://schemas.microsoft.com/office/drawing/2014/main" id="{1F3A2235-8572-D1A5-EB34-B9179789222A}"/>
              </a:ext>
            </a:extLst>
          </p:cNvPr>
          <p:cNvSpPr txBox="1"/>
          <p:nvPr/>
        </p:nvSpPr>
        <p:spPr>
          <a:xfrm>
            <a:off x="2674957" y="6158765"/>
            <a:ext cx="1591895" cy="179888"/>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CLV</a:t>
            </a:r>
          </a:p>
        </p:txBody>
      </p:sp>
      <p:sp>
        <p:nvSpPr>
          <p:cNvPr id="75" name="Google Shape;124;p4">
            <a:extLst>
              <a:ext uri="{FF2B5EF4-FFF2-40B4-BE49-F238E27FC236}">
                <a16:creationId xmlns:a16="http://schemas.microsoft.com/office/drawing/2014/main" id="{505B13FB-2634-14FF-7DC7-3B6EF60DC8AA}"/>
              </a:ext>
            </a:extLst>
          </p:cNvPr>
          <p:cNvSpPr txBox="1"/>
          <p:nvPr/>
        </p:nvSpPr>
        <p:spPr>
          <a:xfrm>
            <a:off x="4615075" y="6174668"/>
            <a:ext cx="1591895" cy="179888"/>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err="1">
                <a:ln>
                  <a:noFill/>
                </a:ln>
                <a:solidFill>
                  <a:prstClr val="white"/>
                </a:solidFill>
                <a:effectLst/>
                <a:uLnTx/>
                <a:uFillTx/>
                <a:ea typeface="+mn-ea"/>
                <a:cs typeface="+mn-cs"/>
              </a:rPr>
              <a:t>AoV</a:t>
            </a:r>
            <a:endParaRPr kumimoji="0" lang="pl-PL" sz="1000" b="0" i="0" u="none" strike="noStrike" kern="1200" cap="none" spc="0" normalizeH="0" baseline="0" noProof="0" dirty="0">
              <a:ln>
                <a:noFill/>
              </a:ln>
              <a:solidFill>
                <a:prstClr val="white"/>
              </a:solidFill>
              <a:effectLst/>
              <a:uLnTx/>
              <a:uFillTx/>
              <a:ea typeface="+mn-ea"/>
              <a:cs typeface="+mn-cs"/>
            </a:endParaRPr>
          </a:p>
        </p:txBody>
      </p:sp>
      <p:sp>
        <p:nvSpPr>
          <p:cNvPr id="76" name="Prostokąt 75">
            <a:extLst>
              <a:ext uri="{FF2B5EF4-FFF2-40B4-BE49-F238E27FC236}">
                <a16:creationId xmlns:a16="http://schemas.microsoft.com/office/drawing/2014/main" id="{D7A319C5-FC6A-0242-8313-02E718D1DC17}"/>
              </a:ext>
            </a:extLst>
          </p:cNvPr>
          <p:cNvSpPr/>
          <p:nvPr/>
        </p:nvSpPr>
        <p:spPr>
          <a:xfrm>
            <a:off x="492084" y="4264531"/>
            <a:ext cx="1996991" cy="4367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7" name="Prostokąt 76">
            <a:extLst>
              <a:ext uri="{FF2B5EF4-FFF2-40B4-BE49-F238E27FC236}">
                <a16:creationId xmlns:a16="http://schemas.microsoft.com/office/drawing/2014/main" id="{AF8538C2-09E6-C412-C54F-B81FCAC6A1EE}"/>
              </a:ext>
            </a:extLst>
          </p:cNvPr>
          <p:cNvSpPr/>
          <p:nvPr/>
        </p:nvSpPr>
        <p:spPr>
          <a:xfrm>
            <a:off x="507987" y="5139174"/>
            <a:ext cx="2951147" cy="8673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9" name="Prostokąt 78">
            <a:extLst>
              <a:ext uri="{FF2B5EF4-FFF2-40B4-BE49-F238E27FC236}">
                <a16:creationId xmlns:a16="http://schemas.microsoft.com/office/drawing/2014/main" id="{010D39CD-E9F0-6A38-4199-BD428D53BEFA}"/>
              </a:ext>
            </a:extLst>
          </p:cNvPr>
          <p:cNvSpPr/>
          <p:nvPr/>
        </p:nvSpPr>
        <p:spPr>
          <a:xfrm>
            <a:off x="7002098" y="3832861"/>
            <a:ext cx="1924537" cy="2609133"/>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80" name="Łącznik prosty 79">
            <a:extLst>
              <a:ext uri="{FF2B5EF4-FFF2-40B4-BE49-F238E27FC236}">
                <a16:creationId xmlns:a16="http://schemas.microsoft.com/office/drawing/2014/main" id="{314E42CC-7CAD-E1B4-9F08-1A0A7A775A1A}"/>
              </a:ext>
            </a:extLst>
          </p:cNvPr>
          <p:cNvCxnSpPr>
            <a:cxnSpLocks/>
          </p:cNvCxnSpPr>
          <p:nvPr/>
        </p:nvCxnSpPr>
        <p:spPr>
          <a:xfrm flipH="1">
            <a:off x="6869023" y="4699213"/>
            <a:ext cx="21875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Łącznik prosty 82">
            <a:extLst>
              <a:ext uri="{FF2B5EF4-FFF2-40B4-BE49-F238E27FC236}">
                <a16:creationId xmlns:a16="http://schemas.microsoft.com/office/drawing/2014/main" id="{577BDC5E-BFDC-5EA2-6E90-553D459454B5}"/>
              </a:ext>
            </a:extLst>
          </p:cNvPr>
          <p:cNvCxnSpPr>
            <a:cxnSpLocks/>
          </p:cNvCxnSpPr>
          <p:nvPr/>
        </p:nvCxnSpPr>
        <p:spPr>
          <a:xfrm flipH="1">
            <a:off x="6869023" y="5570347"/>
            <a:ext cx="21875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4" name="Google Shape;124;p4">
            <a:extLst>
              <a:ext uri="{FF2B5EF4-FFF2-40B4-BE49-F238E27FC236}">
                <a16:creationId xmlns:a16="http://schemas.microsoft.com/office/drawing/2014/main" id="{8971CFA6-C83C-80DE-2068-15C135A2428A}"/>
              </a:ext>
            </a:extLst>
          </p:cNvPr>
          <p:cNvSpPr txBox="1"/>
          <p:nvPr/>
        </p:nvSpPr>
        <p:spPr>
          <a:xfrm>
            <a:off x="7174589" y="4155035"/>
            <a:ext cx="1591895" cy="393783"/>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000" b="0" i="0" u="none" strike="noStrike" kern="1200" cap="none" spc="0" normalizeH="0" baseline="0" noProof="0" dirty="0">
                <a:ln>
                  <a:noFill/>
                </a:ln>
                <a:solidFill>
                  <a:prstClr val="white"/>
                </a:solidFill>
                <a:effectLst/>
                <a:uLnTx/>
                <a:uFillTx/>
                <a:ea typeface="+mn-ea"/>
                <a:cs typeface="+mn-cs"/>
                <a:sym typeface="Arial"/>
              </a:rPr>
              <a:t>(35) </a:t>
            </a:r>
            <a:r>
              <a:rPr kumimoji="0" lang="pl-PL" sz="1000" b="0" i="0" u="none" strike="noStrike" kern="1200" cap="none" spc="0" normalizeH="0" baseline="0" noProof="0" dirty="0" err="1">
                <a:ln>
                  <a:noFill/>
                </a:ln>
                <a:solidFill>
                  <a:prstClr val="white"/>
                </a:solidFill>
                <a:effectLst/>
                <a:uLnTx/>
                <a:uFillTx/>
                <a:ea typeface="+mn-ea"/>
                <a:cs typeface="+mn-cs"/>
                <a:sym typeface="Arial"/>
              </a:rPr>
              <a:t>Customer</a:t>
            </a:r>
            <a:r>
              <a:rPr kumimoji="0" lang="pl-PL" sz="1000" b="0" i="0" u="none" strike="noStrike" kern="1200" cap="none" spc="0" normalizeH="0" baseline="0" noProof="0" dirty="0">
                <a:ln>
                  <a:noFill/>
                </a:ln>
                <a:solidFill>
                  <a:prstClr val="white"/>
                </a:solidFill>
                <a:effectLst/>
                <a:uLnTx/>
                <a:uFillTx/>
                <a:ea typeface="+mn-ea"/>
                <a:cs typeface="+mn-cs"/>
                <a:sym typeface="Arial"/>
              </a:rPr>
              <a:t> </a:t>
            </a:r>
            <a:r>
              <a:rPr kumimoji="0" lang="pl-PL" sz="1000" b="0" i="0" u="none" strike="noStrike" kern="1200" cap="none" spc="0" normalizeH="0" baseline="0" noProof="0" dirty="0" err="1">
                <a:ln>
                  <a:noFill/>
                </a:ln>
                <a:solidFill>
                  <a:prstClr val="white"/>
                </a:solidFill>
                <a:effectLst/>
                <a:uLnTx/>
                <a:uFillTx/>
                <a:ea typeface="+mn-ea"/>
                <a:cs typeface="+mn-cs"/>
                <a:sym typeface="Arial"/>
              </a:rPr>
              <a:t>Satisfaction</a:t>
            </a:r>
            <a:r>
              <a:rPr kumimoji="0" lang="pl-PL" sz="1000" b="0" i="0" u="none" strike="noStrike" kern="1200" cap="none" spc="0" normalizeH="0" baseline="0" noProof="0" dirty="0">
                <a:ln>
                  <a:noFill/>
                </a:ln>
                <a:solidFill>
                  <a:prstClr val="white"/>
                </a:solidFill>
                <a:effectLst/>
                <a:uLnTx/>
                <a:uFillTx/>
                <a:ea typeface="+mn-ea"/>
                <a:cs typeface="+mn-cs"/>
                <a:sym typeface="Arial"/>
              </a:rPr>
              <a:t> (CSI)</a:t>
            </a:r>
          </a:p>
        </p:txBody>
      </p:sp>
      <p:sp>
        <p:nvSpPr>
          <p:cNvPr id="85" name="Google Shape;124;p4">
            <a:extLst>
              <a:ext uri="{FF2B5EF4-FFF2-40B4-BE49-F238E27FC236}">
                <a16:creationId xmlns:a16="http://schemas.microsoft.com/office/drawing/2014/main" id="{04A111A4-A8F4-39D2-1869-2395994590AB}"/>
              </a:ext>
            </a:extLst>
          </p:cNvPr>
          <p:cNvSpPr txBox="1"/>
          <p:nvPr/>
        </p:nvSpPr>
        <p:spPr>
          <a:xfrm>
            <a:off x="7206395" y="5053534"/>
            <a:ext cx="1591895" cy="207752"/>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000" b="0" i="0" u="none" strike="noStrike" kern="1200" cap="none" spc="0" normalizeH="0" baseline="0" noProof="0" dirty="0">
                <a:ln>
                  <a:noFill/>
                </a:ln>
                <a:solidFill>
                  <a:prstClr val="white"/>
                </a:solidFill>
                <a:effectLst/>
                <a:uLnTx/>
                <a:uFillTx/>
                <a:ea typeface="+mn-ea"/>
                <a:cs typeface="+mn-cs"/>
                <a:sym typeface="Arial"/>
              </a:rPr>
              <a:t>(36) </a:t>
            </a:r>
            <a:r>
              <a:rPr kumimoji="0" lang="pl-PL" sz="1000" b="0" i="0" u="none" strike="noStrike" kern="1200" cap="none" spc="0" normalizeH="0" baseline="0" noProof="0" dirty="0" err="1">
                <a:ln>
                  <a:noFill/>
                </a:ln>
                <a:solidFill>
                  <a:prstClr val="white"/>
                </a:solidFill>
                <a:effectLst/>
                <a:uLnTx/>
                <a:uFillTx/>
                <a:ea typeface="+mn-ea"/>
                <a:cs typeface="+mn-cs"/>
                <a:sym typeface="Arial"/>
              </a:rPr>
              <a:t>Recommendation</a:t>
            </a:r>
            <a:r>
              <a:rPr kumimoji="0" lang="pl-PL" sz="1000" b="0" i="0" u="none" strike="noStrike" kern="1200" cap="none" spc="0" normalizeH="0" baseline="0" noProof="0" dirty="0">
                <a:ln>
                  <a:noFill/>
                </a:ln>
                <a:solidFill>
                  <a:prstClr val="white"/>
                </a:solidFill>
                <a:effectLst/>
                <a:uLnTx/>
                <a:uFillTx/>
                <a:ea typeface="+mn-ea"/>
                <a:cs typeface="+mn-cs"/>
                <a:sym typeface="Arial"/>
              </a:rPr>
              <a:t> (NPS)</a:t>
            </a:r>
          </a:p>
        </p:txBody>
      </p:sp>
      <p:sp>
        <p:nvSpPr>
          <p:cNvPr id="86" name="Google Shape;124;p4">
            <a:extLst>
              <a:ext uri="{FF2B5EF4-FFF2-40B4-BE49-F238E27FC236}">
                <a16:creationId xmlns:a16="http://schemas.microsoft.com/office/drawing/2014/main" id="{FDDE0189-F963-4FA2-0A15-6A5CA517D8E3}"/>
              </a:ext>
            </a:extLst>
          </p:cNvPr>
          <p:cNvSpPr txBox="1"/>
          <p:nvPr/>
        </p:nvSpPr>
        <p:spPr>
          <a:xfrm>
            <a:off x="7206395" y="5904324"/>
            <a:ext cx="1591895" cy="207752"/>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000" b="0" i="0" u="none" strike="noStrike" kern="1200" cap="none" spc="0" normalizeH="0" baseline="0" noProof="0" dirty="0">
                <a:ln>
                  <a:noFill/>
                </a:ln>
                <a:solidFill>
                  <a:prstClr val="white"/>
                </a:solidFill>
                <a:effectLst/>
                <a:uLnTx/>
                <a:uFillTx/>
                <a:ea typeface="+mn-ea"/>
                <a:cs typeface="+mn-cs"/>
                <a:sym typeface="Arial"/>
              </a:rPr>
              <a:t>Przychód na klienta</a:t>
            </a:r>
          </a:p>
        </p:txBody>
      </p:sp>
      <p:sp>
        <p:nvSpPr>
          <p:cNvPr id="87" name="Prostokąt 86">
            <a:extLst>
              <a:ext uri="{FF2B5EF4-FFF2-40B4-BE49-F238E27FC236}">
                <a16:creationId xmlns:a16="http://schemas.microsoft.com/office/drawing/2014/main" id="{4F385E6E-CC41-6204-2616-7DA678E0D9F2}"/>
              </a:ext>
            </a:extLst>
          </p:cNvPr>
          <p:cNvSpPr/>
          <p:nvPr/>
        </p:nvSpPr>
        <p:spPr>
          <a:xfrm>
            <a:off x="9056528" y="5573517"/>
            <a:ext cx="1924537" cy="868477"/>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8" name="Google Shape;124;p4">
            <a:extLst>
              <a:ext uri="{FF2B5EF4-FFF2-40B4-BE49-F238E27FC236}">
                <a16:creationId xmlns:a16="http://schemas.microsoft.com/office/drawing/2014/main" id="{00E1FE5E-C136-22D2-1D66-C213222EFF9A}"/>
              </a:ext>
            </a:extLst>
          </p:cNvPr>
          <p:cNvSpPr txBox="1"/>
          <p:nvPr/>
        </p:nvSpPr>
        <p:spPr>
          <a:xfrm>
            <a:off x="9203262" y="5895561"/>
            <a:ext cx="1591895" cy="207752"/>
          </a:xfrm>
          <a:prstGeom prst="rect">
            <a:avLst/>
          </a:prstGeom>
          <a:noFill/>
          <a:ln>
            <a:noFill/>
          </a:ln>
        </p:spPr>
        <p:txBody>
          <a:bodyPr spcFirstLastPara="1" wrap="square" lIns="0" tIns="0" rIns="0" bIns="0" anchor="t" anchorCtr="0">
            <a:noAutofit/>
          </a:bodyPr>
          <a:lstStyle/>
          <a:p>
            <a:pPr lvl="0" algn="ctr">
              <a:buClr>
                <a:srgbClr val="000000"/>
              </a:buClr>
              <a:defRPr/>
            </a:pPr>
            <a:r>
              <a:rPr kumimoji="0" lang="pl-PL" sz="1000" b="0" i="0" u="none" strike="noStrike" kern="1200" cap="none" spc="0" normalizeH="0" baseline="0" noProof="0" dirty="0">
                <a:ln>
                  <a:noFill/>
                </a:ln>
                <a:solidFill>
                  <a:prstClr val="white"/>
                </a:solidFill>
                <a:effectLst/>
                <a:uLnTx/>
                <a:uFillTx/>
                <a:ea typeface="+mn-ea"/>
                <a:cs typeface="+mn-cs"/>
                <a:sym typeface="Arial"/>
              </a:rPr>
              <a:t>X – czy </a:t>
            </a:r>
            <a:r>
              <a:rPr kumimoji="0" lang="pl-PL" sz="1000" b="0" i="0" u="none" strike="noStrike" kern="1200" cap="none" spc="0" normalizeH="0" baseline="0" noProof="0" dirty="0" err="1">
                <a:ln>
                  <a:noFill/>
                </a:ln>
                <a:solidFill>
                  <a:prstClr val="white"/>
                </a:solidFill>
                <a:effectLst/>
                <a:uLnTx/>
                <a:uFillTx/>
                <a:ea typeface="+mn-ea"/>
                <a:cs typeface="+mn-cs"/>
                <a:sym typeface="Arial"/>
              </a:rPr>
              <a:t>dodac</a:t>
            </a:r>
            <a:r>
              <a:rPr kumimoji="0" lang="pl-PL" sz="1000" b="0" i="0" u="none" strike="noStrike" kern="1200" cap="none" spc="0" normalizeH="0" baseline="0" noProof="0" dirty="0">
                <a:ln>
                  <a:noFill/>
                </a:ln>
                <a:solidFill>
                  <a:prstClr val="white"/>
                </a:solidFill>
                <a:effectLst/>
                <a:uLnTx/>
                <a:uFillTx/>
                <a:ea typeface="+mn-ea"/>
                <a:cs typeface="+mn-cs"/>
                <a:sym typeface="Arial"/>
              </a:rPr>
              <a:t> cos </a:t>
            </a:r>
            <a:r>
              <a:rPr lang="pl-PL" sz="1000" dirty="0">
                <a:solidFill>
                  <a:prstClr val="white"/>
                </a:solidFill>
                <a:sym typeface="Arial"/>
              </a:rPr>
              <a:t>o ef </a:t>
            </a:r>
            <a:r>
              <a:rPr kumimoji="0" lang="pl-PL" sz="1000" b="0" i="0" u="none" strike="noStrike" kern="1200" cap="none" spc="0" normalizeH="0" baseline="0" noProof="0" dirty="0">
                <a:ln>
                  <a:noFill/>
                </a:ln>
                <a:solidFill>
                  <a:prstClr val="white"/>
                </a:solidFill>
                <a:effectLst/>
                <a:uLnTx/>
                <a:uFillTx/>
                <a:ea typeface="+mn-ea"/>
                <a:cs typeface="+mn-cs"/>
                <a:sym typeface="Arial"/>
              </a:rPr>
              <a:t>współpracy z klientem?</a:t>
            </a:r>
          </a:p>
        </p:txBody>
      </p:sp>
      <p:sp>
        <p:nvSpPr>
          <p:cNvPr id="90" name="Google Shape;138;p6">
            <a:extLst>
              <a:ext uri="{FF2B5EF4-FFF2-40B4-BE49-F238E27FC236}">
                <a16:creationId xmlns:a16="http://schemas.microsoft.com/office/drawing/2014/main" id="{CBDB4326-7846-9079-82EA-EB3EDE685FD4}"/>
              </a:ext>
            </a:extLst>
          </p:cNvPr>
          <p:cNvSpPr txBox="1">
            <a:spLocks/>
          </p:cNvSpPr>
          <p:nvPr/>
        </p:nvSpPr>
        <p:spPr>
          <a:xfrm>
            <a:off x="499151" y="223076"/>
            <a:ext cx="10970954"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400" dirty="0">
                <a:ea typeface="Calibri"/>
                <a:cs typeface="Calibri"/>
                <a:sym typeface="Calibri"/>
              </a:rPr>
              <a:t>Wykorzystanie wskaźników w codziennej pracy</a:t>
            </a:r>
          </a:p>
        </p:txBody>
      </p:sp>
      <p:sp>
        <p:nvSpPr>
          <p:cNvPr id="91" name="Google Shape;138;p6">
            <a:extLst>
              <a:ext uri="{FF2B5EF4-FFF2-40B4-BE49-F238E27FC236}">
                <a16:creationId xmlns:a16="http://schemas.microsoft.com/office/drawing/2014/main" id="{92A4257C-A6CF-910B-B43B-46A05A2DCDD3}"/>
              </a:ext>
            </a:extLst>
          </p:cNvPr>
          <p:cNvSpPr txBox="1">
            <a:spLocks/>
          </p:cNvSpPr>
          <p:nvPr/>
        </p:nvSpPr>
        <p:spPr>
          <a:xfrm>
            <a:off x="499151" y="834913"/>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400" dirty="0">
                <a:ea typeface="Calibri"/>
                <a:cs typeface="Calibri"/>
                <a:sym typeface="Calibri"/>
              </a:rPr>
              <a:t>– w zależności od obszaru</a:t>
            </a:r>
          </a:p>
        </p:txBody>
      </p:sp>
    </p:spTree>
    <p:extLst>
      <p:ext uri="{BB962C8B-B14F-4D97-AF65-F5344CB8AC3E}">
        <p14:creationId xmlns:p14="http://schemas.microsoft.com/office/powerpoint/2010/main" val="1483016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38;p6">
            <a:extLst>
              <a:ext uri="{FF2B5EF4-FFF2-40B4-BE49-F238E27FC236}">
                <a16:creationId xmlns:a16="http://schemas.microsoft.com/office/drawing/2014/main" id="{D01AC998-5A95-DB7C-150B-98B43EB59305}"/>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Wykorzystanie wskaźników</a:t>
            </a:r>
          </a:p>
        </p:txBody>
      </p:sp>
      <p:sp>
        <p:nvSpPr>
          <p:cNvPr id="5" name="Google Shape;138;p6">
            <a:extLst>
              <a:ext uri="{FF2B5EF4-FFF2-40B4-BE49-F238E27FC236}">
                <a16:creationId xmlns:a16="http://schemas.microsoft.com/office/drawing/2014/main" id="{B88848CB-E89B-FF97-6539-54661BFFD795}"/>
              </a:ext>
            </a:extLst>
          </p:cNvPr>
          <p:cNvSpPr txBox="1">
            <a:spLocks/>
          </p:cNvSpPr>
          <p:nvPr/>
        </p:nvSpPr>
        <p:spPr>
          <a:xfrm>
            <a:off x="499151" y="892379"/>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3600" dirty="0">
                <a:ea typeface="Calibri"/>
                <a:cs typeface="Calibri"/>
                <a:sym typeface="Calibri"/>
              </a:rPr>
              <a:t>konkursy branżowe</a:t>
            </a:r>
          </a:p>
        </p:txBody>
      </p:sp>
      <p:sp>
        <p:nvSpPr>
          <p:cNvPr id="6" name="pole tekstowe 5">
            <a:extLst>
              <a:ext uri="{FF2B5EF4-FFF2-40B4-BE49-F238E27FC236}">
                <a16:creationId xmlns:a16="http://schemas.microsoft.com/office/drawing/2014/main" id="{B3B87F5F-AC66-48F4-E8F7-EC26082770C7}"/>
              </a:ext>
            </a:extLst>
          </p:cNvPr>
          <p:cNvSpPr txBox="1"/>
          <p:nvPr/>
        </p:nvSpPr>
        <p:spPr>
          <a:xfrm>
            <a:off x="432241" y="1942179"/>
            <a:ext cx="11359322" cy="841834"/>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l-PL" sz="1800" b="0" i="0" u="none" strike="noStrike" kern="1200" cap="none" spc="0" normalizeH="0" baseline="0" noProof="0" dirty="0">
                <a:ln>
                  <a:noFill/>
                </a:ln>
                <a:solidFill>
                  <a:prstClr val="black"/>
                </a:solidFill>
                <a:effectLst/>
                <a:uLnTx/>
                <a:uFillTx/>
                <a:ea typeface="+mn-ea"/>
                <a:cs typeface="+mn-cs"/>
              </a:rPr>
              <a:t>Zaproponowany </a:t>
            </a:r>
            <a:r>
              <a:rPr kumimoji="0" lang="pl-PL" sz="1800" b="1" i="0" u="none" strike="noStrike" kern="1200" cap="none" spc="0" normalizeH="0" baseline="0" noProof="0" dirty="0">
                <a:ln>
                  <a:noFill/>
                </a:ln>
                <a:solidFill>
                  <a:prstClr val="black"/>
                </a:solidFill>
                <a:effectLst/>
                <a:uLnTx/>
                <a:uFillTx/>
                <a:ea typeface="+mn-ea"/>
                <a:cs typeface="+mn-cs"/>
              </a:rPr>
              <a:t>poniżej podział na transakcje z konsumentami i klientami firmy</a:t>
            </a:r>
            <a:r>
              <a:rPr kumimoji="0" lang="pl-PL" sz="1800" b="0" i="0" u="none" strike="noStrike" kern="1200" cap="none" spc="0" normalizeH="0" baseline="0" noProof="0" dirty="0">
                <a:ln>
                  <a:noFill/>
                </a:ln>
                <a:solidFill>
                  <a:prstClr val="black"/>
                </a:solidFill>
                <a:effectLst/>
                <a:uLnTx/>
                <a:uFillTx/>
                <a:ea typeface="+mn-ea"/>
                <a:cs typeface="+mn-cs"/>
              </a:rPr>
              <a:t>, wynika z praktyki pracy, szczególnie w branżach FMCG, elektro i kilku innych, gdzie bardzo istotna jest analiza współpracy z partnerami handlowymi (jak np. sieci sklepów)</a:t>
            </a:r>
          </a:p>
        </p:txBody>
      </p:sp>
      <p:sp>
        <p:nvSpPr>
          <p:cNvPr id="7" name="pole tekstowe 6">
            <a:extLst>
              <a:ext uri="{FF2B5EF4-FFF2-40B4-BE49-F238E27FC236}">
                <a16:creationId xmlns:a16="http://schemas.microsoft.com/office/drawing/2014/main" id="{7BC7CC10-ACCC-FD0F-A477-047416333DE6}"/>
              </a:ext>
            </a:extLst>
          </p:cNvPr>
          <p:cNvSpPr txBox="1"/>
          <p:nvPr/>
        </p:nvSpPr>
        <p:spPr>
          <a:xfrm>
            <a:off x="432241" y="3038737"/>
            <a:ext cx="11359322" cy="369332"/>
          </a:xfrm>
          <a:prstGeom prst="rect">
            <a:avLst/>
          </a:prstGeom>
          <a:noFill/>
        </p:spPr>
        <p:txBody>
          <a:bodyPr wrap="square" rtlCol="0">
            <a:spAutoFit/>
          </a:bodyPr>
          <a:lstStyle/>
          <a:p>
            <a:pPr marL="0" indent="0">
              <a:buNone/>
            </a:pPr>
            <a:r>
              <a:rPr lang="pl-PL" sz="1800" dirty="0"/>
              <a:t>Z tej perspektywy proponujemy jako kluczowe:</a:t>
            </a:r>
          </a:p>
        </p:txBody>
      </p:sp>
      <p:sp>
        <p:nvSpPr>
          <p:cNvPr id="8" name="Prostokąt 7">
            <a:extLst>
              <a:ext uri="{FF2B5EF4-FFF2-40B4-BE49-F238E27FC236}">
                <a16:creationId xmlns:a16="http://schemas.microsoft.com/office/drawing/2014/main" id="{3BAB67D7-7929-B4A7-CAAE-0B8CF2CB7ABB}"/>
              </a:ext>
            </a:extLst>
          </p:cNvPr>
          <p:cNvSpPr/>
          <p:nvPr/>
        </p:nvSpPr>
        <p:spPr>
          <a:xfrm>
            <a:off x="499150" y="3512724"/>
            <a:ext cx="11213425" cy="99324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pole tekstowe 9">
            <a:extLst>
              <a:ext uri="{FF2B5EF4-FFF2-40B4-BE49-F238E27FC236}">
                <a16:creationId xmlns:a16="http://schemas.microsoft.com/office/drawing/2014/main" id="{422F8539-F60D-7771-D9D5-CF1F07683CA4}"/>
              </a:ext>
            </a:extLst>
          </p:cNvPr>
          <p:cNvSpPr txBox="1"/>
          <p:nvPr/>
        </p:nvSpPr>
        <p:spPr>
          <a:xfrm>
            <a:off x="499149" y="3844390"/>
            <a:ext cx="2807001" cy="584775"/>
          </a:xfrm>
          <a:prstGeom prst="rect">
            <a:avLst/>
          </a:prstGeom>
          <a:noFill/>
        </p:spPr>
        <p:txBody>
          <a:bodyPr wrap="square" rtlCol="0">
            <a:spAutoFit/>
          </a:bodyPr>
          <a:lstStyle/>
          <a:p>
            <a:pPr algn="ctr"/>
            <a:r>
              <a:rPr lang="pl-PL" sz="1600" dirty="0">
                <a:solidFill>
                  <a:schemeClr val="bg1"/>
                </a:solidFill>
              </a:rPr>
              <a:t>Penetracje</a:t>
            </a:r>
            <a:r>
              <a:rPr lang="pl-PL" sz="1600" dirty="0"/>
              <a:t> </a:t>
            </a:r>
          </a:p>
          <a:p>
            <a:pPr algn="ctr"/>
            <a:endParaRPr lang="pl-PL" sz="1600" dirty="0"/>
          </a:p>
        </p:txBody>
      </p:sp>
      <p:sp>
        <p:nvSpPr>
          <p:cNvPr id="12" name="pole tekstowe 11">
            <a:extLst>
              <a:ext uri="{FF2B5EF4-FFF2-40B4-BE49-F238E27FC236}">
                <a16:creationId xmlns:a16="http://schemas.microsoft.com/office/drawing/2014/main" id="{B7A72ED5-6A85-157A-9448-8CA19C00A735}"/>
              </a:ext>
            </a:extLst>
          </p:cNvPr>
          <p:cNvSpPr txBox="1"/>
          <p:nvPr/>
        </p:nvSpPr>
        <p:spPr>
          <a:xfrm>
            <a:off x="432241" y="4766446"/>
            <a:ext cx="11359322" cy="369332"/>
          </a:xfrm>
          <a:prstGeom prst="rect">
            <a:avLst/>
          </a:prstGeom>
          <a:noFill/>
        </p:spPr>
        <p:txBody>
          <a:bodyPr wrap="square" rtlCol="0">
            <a:spAutoFit/>
          </a:bodyPr>
          <a:lstStyle/>
          <a:p>
            <a:pPr marL="0" indent="0">
              <a:buNone/>
            </a:pPr>
            <a:r>
              <a:rPr lang="pl-PL" sz="1800" dirty="0"/>
              <a:t>Bacznie przyglądamy się również wskaźnikom jeszcze nie tak </a:t>
            </a:r>
            <a:r>
              <a:rPr lang="pl-PL" sz="1800" dirty="0" err="1"/>
              <a:t>spopuryzowanym</a:t>
            </a:r>
            <a:r>
              <a:rPr lang="pl-PL" sz="1800" dirty="0"/>
              <a:t>, ale bardzo obiecującym jak:</a:t>
            </a:r>
          </a:p>
        </p:txBody>
      </p:sp>
      <p:sp>
        <p:nvSpPr>
          <p:cNvPr id="13" name="Prostokąt 12">
            <a:extLst>
              <a:ext uri="{FF2B5EF4-FFF2-40B4-BE49-F238E27FC236}">
                <a16:creationId xmlns:a16="http://schemas.microsoft.com/office/drawing/2014/main" id="{593D2CAF-DD76-B9EF-554C-DEB778CD53C6}"/>
              </a:ext>
            </a:extLst>
          </p:cNvPr>
          <p:cNvSpPr/>
          <p:nvPr/>
        </p:nvSpPr>
        <p:spPr>
          <a:xfrm>
            <a:off x="515938" y="5244048"/>
            <a:ext cx="11196637" cy="99324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14" name="Łącznik prosty 13">
            <a:extLst>
              <a:ext uri="{FF2B5EF4-FFF2-40B4-BE49-F238E27FC236}">
                <a16:creationId xmlns:a16="http://schemas.microsoft.com/office/drawing/2014/main" id="{B13213DC-5C66-124A-01C1-850C0BD10CB1}"/>
              </a:ext>
            </a:extLst>
          </p:cNvPr>
          <p:cNvCxnSpPr>
            <a:cxnSpLocks/>
          </p:cNvCxnSpPr>
          <p:nvPr/>
        </p:nvCxnSpPr>
        <p:spPr>
          <a:xfrm>
            <a:off x="3306152" y="3436951"/>
            <a:ext cx="0" cy="11813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Łącznik prosty 14">
            <a:extLst>
              <a:ext uri="{FF2B5EF4-FFF2-40B4-BE49-F238E27FC236}">
                <a16:creationId xmlns:a16="http://schemas.microsoft.com/office/drawing/2014/main" id="{B32CB3EC-4EAC-F8A8-14DB-E00DDA8DECE6}"/>
              </a:ext>
            </a:extLst>
          </p:cNvPr>
          <p:cNvCxnSpPr>
            <a:cxnSpLocks/>
          </p:cNvCxnSpPr>
          <p:nvPr/>
        </p:nvCxnSpPr>
        <p:spPr>
          <a:xfrm>
            <a:off x="6108987" y="3452854"/>
            <a:ext cx="0" cy="11813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Łącznik prosty 15">
            <a:extLst>
              <a:ext uri="{FF2B5EF4-FFF2-40B4-BE49-F238E27FC236}">
                <a16:creationId xmlns:a16="http://schemas.microsoft.com/office/drawing/2014/main" id="{EAA78A19-C54D-9F63-9F5C-CF5203BE49D0}"/>
              </a:ext>
            </a:extLst>
          </p:cNvPr>
          <p:cNvCxnSpPr>
            <a:cxnSpLocks/>
          </p:cNvCxnSpPr>
          <p:nvPr/>
        </p:nvCxnSpPr>
        <p:spPr>
          <a:xfrm>
            <a:off x="8911822" y="3476708"/>
            <a:ext cx="0" cy="11813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pole tekstowe 17">
            <a:extLst>
              <a:ext uri="{FF2B5EF4-FFF2-40B4-BE49-F238E27FC236}">
                <a16:creationId xmlns:a16="http://schemas.microsoft.com/office/drawing/2014/main" id="{FAD9476F-77F6-8110-068A-A8BB5E9DCDDB}"/>
              </a:ext>
            </a:extLst>
          </p:cNvPr>
          <p:cNvSpPr txBox="1"/>
          <p:nvPr/>
        </p:nvSpPr>
        <p:spPr>
          <a:xfrm>
            <a:off x="3319669" y="3844390"/>
            <a:ext cx="2789317" cy="584775"/>
          </a:xfrm>
          <a:prstGeom prst="rect">
            <a:avLst/>
          </a:prstGeom>
          <a:noFill/>
        </p:spPr>
        <p:txBody>
          <a:bodyPr wrap="square" rtlCol="0">
            <a:spAutoFit/>
          </a:bodyPr>
          <a:lstStyle/>
          <a:p>
            <a:pPr algn="ctr"/>
            <a:r>
              <a:rPr lang="pl-PL" sz="1600" dirty="0">
                <a:solidFill>
                  <a:schemeClr val="bg1"/>
                </a:solidFill>
              </a:rPr>
              <a:t>Udział w rynku</a:t>
            </a:r>
          </a:p>
          <a:p>
            <a:pPr algn="ctr"/>
            <a:endParaRPr lang="pl-PL" sz="1600" dirty="0">
              <a:solidFill>
                <a:schemeClr val="bg1"/>
              </a:solidFill>
            </a:endParaRPr>
          </a:p>
        </p:txBody>
      </p:sp>
      <p:sp>
        <p:nvSpPr>
          <p:cNvPr id="19" name="pole tekstowe 18">
            <a:extLst>
              <a:ext uri="{FF2B5EF4-FFF2-40B4-BE49-F238E27FC236}">
                <a16:creationId xmlns:a16="http://schemas.microsoft.com/office/drawing/2014/main" id="{B4E04BEA-1A70-F174-4F35-7165DB45E263}"/>
              </a:ext>
            </a:extLst>
          </p:cNvPr>
          <p:cNvSpPr txBox="1"/>
          <p:nvPr/>
        </p:nvSpPr>
        <p:spPr>
          <a:xfrm>
            <a:off x="6157066" y="3847791"/>
            <a:ext cx="2754756" cy="584775"/>
          </a:xfrm>
          <a:prstGeom prst="rect">
            <a:avLst/>
          </a:prstGeom>
          <a:noFill/>
        </p:spPr>
        <p:txBody>
          <a:bodyPr wrap="square" rtlCol="0">
            <a:spAutoFit/>
          </a:bodyPr>
          <a:lstStyle/>
          <a:p>
            <a:pPr algn="ctr"/>
            <a:r>
              <a:rPr lang="pl-PL" sz="1600" dirty="0">
                <a:solidFill>
                  <a:schemeClr val="bg1"/>
                </a:solidFill>
              </a:rPr>
              <a:t>ROI / ROTA</a:t>
            </a:r>
          </a:p>
          <a:p>
            <a:pPr algn="ctr"/>
            <a:endParaRPr lang="pl-PL" sz="1600" dirty="0">
              <a:solidFill>
                <a:schemeClr val="bg1"/>
              </a:solidFill>
            </a:endParaRPr>
          </a:p>
        </p:txBody>
      </p:sp>
      <p:sp>
        <p:nvSpPr>
          <p:cNvPr id="20" name="pole tekstowe 19">
            <a:extLst>
              <a:ext uri="{FF2B5EF4-FFF2-40B4-BE49-F238E27FC236}">
                <a16:creationId xmlns:a16="http://schemas.microsoft.com/office/drawing/2014/main" id="{8E57C4BF-A06A-7B9A-2704-2DF1828C3D66}"/>
              </a:ext>
            </a:extLst>
          </p:cNvPr>
          <p:cNvSpPr txBox="1"/>
          <p:nvPr/>
        </p:nvSpPr>
        <p:spPr>
          <a:xfrm>
            <a:off x="8936581" y="3844391"/>
            <a:ext cx="2775994" cy="584775"/>
          </a:xfrm>
          <a:prstGeom prst="rect">
            <a:avLst/>
          </a:prstGeom>
          <a:noFill/>
        </p:spPr>
        <p:txBody>
          <a:bodyPr wrap="square" rtlCol="0">
            <a:spAutoFit/>
          </a:bodyPr>
          <a:lstStyle/>
          <a:p>
            <a:pPr algn="ctr"/>
            <a:r>
              <a:rPr lang="pl-PL" sz="1600" dirty="0">
                <a:solidFill>
                  <a:schemeClr val="bg1"/>
                </a:solidFill>
              </a:rPr>
              <a:t>Częstotliwość zakupu</a:t>
            </a:r>
          </a:p>
          <a:p>
            <a:pPr algn="ctr"/>
            <a:endParaRPr lang="pl-PL" sz="1600" dirty="0">
              <a:solidFill>
                <a:schemeClr val="bg1"/>
              </a:solidFill>
            </a:endParaRPr>
          </a:p>
        </p:txBody>
      </p:sp>
      <p:cxnSp>
        <p:nvCxnSpPr>
          <p:cNvPr id="21" name="Łącznik prosty 20">
            <a:extLst>
              <a:ext uri="{FF2B5EF4-FFF2-40B4-BE49-F238E27FC236}">
                <a16:creationId xmlns:a16="http://schemas.microsoft.com/office/drawing/2014/main" id="{39ACCEC8-D66C-BADE-62A0-5925D5147018}"/>
              </a:ext>
            </a:extLst>
          </p:cNvPr>
          <p:cNvCxnSpPr>
            <a:cxnSpLocks/>
          </p:cNvCxnSpPr>
          <p:nvPr/>
        </p:nvCxnSpPr>
        <p:spPr>
          <a:xfrm>
            <a:off x="4248150" y="5244048"/>
            <a:ext cx="0" cy="13576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Łącznik prosty 21">
            <a:extLst>
              <a:ext uri="{FF2B5EF4-FFF2-40B4-BE49-F238E27FC236}">
                <a16:creationId xmlns:a16="http://schemas.microsoft.com/office/drawing/2014/main" id="{3837E5D4-47A0-C147-1E74-256F4A7ED852}"/>
              </a:ext>
            </a:extLst>
          </p:cNvPr>
          <p:cNvCxnSpPr>
            <a:cxnSpLocks/>
          </p:cNvCxnSpPr>
          <p:nvPr/>
        </p:nvCxnSpPr>
        <p:spPr>
          <a:xfrm>
            <a:off x="7980362" y="5244048"/>
            <a:ext cx="0" cy="13857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pole tekstowe 24">
            <a:extLst>
              <a:ext uri="{FF2B5EF4-FFF2-40B4-BE49-F238E27FC236}">
                <a16:creationId xmlns:a16="http://schemas.microsoft.com/office/drawing/2014/main" id="{6E8C70A8-8531-21D0-B9BF-EAE3E324DA9D}"/>
              </a:ext>
            </a:extLst>
          </p:cNvPr>
          <p:cNvSpPr txBox="1"/>
          <p:nvPr/>
        </p:nvSpPr>
        <p:spPr>
          <a:xfrm>
            <a:off x="515937" y="5568247"/>
            <a:ext cx="3732209" cy="584775"/>
          </a:xfrm>
          <a:prstGeom prst="rect">
            <a:avLst/>
          </a:prstGeom>
          <a:noFill/>
        </p:spPr>
        <p:txBody>
          <a:bodyPr wrap="square" rtlCol="0">
            <a:spAutoFit/>
          </a:bodyPr>
          <a:lstStyle/>
          <a:p>
            <a:pPr algn="ctr"/>
            <a:r>
              <a:rPr lang="pl-PL" sz="1600" dirty="0">
                <a:solidFill>
                  <a:schemeClr val="bg1"/>
                </a:solidFill>
              </a:rPr>
              <a:t>Uwaga (</a:t>
            </a:r>
            <a:r>
              <a:rPr lang="pl-PL" sz="1600" dirty="0" err="1">
                <a:solidFill>
                  <a:schemeClr val="bg1"/>
                </a:solidFill>
              </a:rPr>
              <a:t>attention</a:t>
            </a:r>
            <a:r>
              <a:rPr lang="pl-PL" sz="1600" dirty="0">
                <a:solidFill>
                  <a:schemeClr val="bg1"/>
                </a:solidFill>
              </a:rPr>
              <a:t>) </a:t>
            </a:r>
          </a:p>
          <a:p>
            <a:pPr algn="ctr"/>
            <a:endParaRPr lang="pl-PL" sz="1600" dirty="0">
              <a:solidFill>
                <a:schemeClr val="bg1"/>
              </a:solidFill>
            </a:endParaRPr>
          </a:p>
        </p:txBody>
      </p:sp>
      <p:sp>
        <p:nvSpPr>
          <p:cNvPr id="26" name="pole tekstowe 25">
            <a:extLst>
              <a:ext uri="{FF2B5EF4-FFF2-40B4-BE49-F238E27FC236}">
                <a16:creationId xmlns:a16="http://schemas.microsoft.com/office/drawing/2014/main" id="{0BAE0501-2F97-69D7-F09E-27C339D118FC}"/>
              </a:ext>
            </a:extLst>
          </p:cNvPr>
          <p:cNvSpPr txBox="1"/>
          <p:nvPr/>
        </p:nvSpPr>
        <p:spPr>
          <a:xfrm>
            <a:off x="4248145" y="5570633"/>
            <a:ext cx="3732205" cy="830997"/>
          </a:xfrm>
          <a:prstGeom prst="rect">
            <a:avLst/>
          </a:prstGeom>
          <a:noFill/>
        </p:spPr>
        <p:txBody>
          <a:bodyPr wrap="square" rtlCol="0">
            <a:spAutoFit/>
          </a:bodyPr>
          <a:lstStyle/>
          <a:p>
            <a:pPr algn="ctr"/>
            <a:r>
              <a:rPr lang="pl-PL" sz="1600" dirty="0" err="1">
                <a:solidFill>
                  <a:schemeClr val="bg1"/>
                </a:solidFill>
              </a:rPr>
              <a:t>Mental</a:t>
            </a:r>
            <a:r>
              <a:rPr lang="pl-PL" sz="1600" dirty="0">
                <a:solidFill>
                  <a:schemeClr val="bg1"/>
                </a:solidFill>
              </a:rPr>
              <a:t> </a:t>
            </a:r>
            <a:r>
              <a:rPr lang="pl-PL" sz="1600" dirty="0" err="1">
                <a:solidFill>
                  <a:schemeClr val="bg1"/>
                </a:solidFill>
              </a:rPr>
              <a:t>penetration</a:t>
            </a:r>
            <a:endParaRPr lang="pl-PL" sz="1600" dirty="0">
              <a:solidFill>
                <a:schemeClr val="bg1"/>
              </a:solidFill>
            </a:endParaRPr>
          </a:p>
          <a:p>
            <a:pPr algn="ctr"/>
            <a:endParaRPr lang="pl-PL" sz="1600" dirty="0">
              <a:solidFill>
                <a:schemeClr val="bg1"/>
              </a:solidFill>
            </a:endParaRPr>
          </a:p>
          <a:p>
            <a:pPr algn="ctr"/>
            <a:endParaRPr lang="pl-PL" sz="1600" dirty="0">
              <a:solidFill>
                <a:schemeClr val="bg1"/>
              </a:solidFill>
            </a:endParaRPr>
          </a:p>
        </p:txBody>
      </p:sp>
      <p:sp>
        <p:nvSpPr>
          <p:cNvPr id="27" name="pole tekstowe 26">
            <a:extLst>
              <a:ext uri="{FF2B5EF4-FFF2-40B4-BE49-F238E27FC236}">
                <a16:creationId xmlns:a16="http://schemas.microsoft.com/office/drawing/2014/main" id="{0623F822-D679-F775-6633-E7E923803F66}"/>
              </a:ext>
            </a:extLst>
          </p:cNvPr>
          <p:cNvSpPr txBox="1"/>
          <p:nvPr/>
        </p:nvSpPr>
        <p:spPr>
          <a:xfrm>
            <a:off x="7980350" y="5571825"/>
            <a:ext cx="3732204" cy="830997"/>
          </a:xfrm>
          <a:prstGeom prst="rect">
            <a:avLst/>
          </a:prstGeom>
          <a:noFill/>
        </p:spPr>
        <p:txBody>
          <a:bodyPr wrap="square" rtlCol="0">
            <a:spAutoFit/>
          </a:bodyPr>
          <a:lstStyle/>
          <a:p>
            <a:pPr algn="ctr"/>
            <a:r>
              <a:rPr lang="pl-PL" sz="1600" dirty="0" err="1">
                <a:solidFill>
                  <a:schemeClr val="bg1"/>
                </a:solidFill>
              </a:rPr>
              <a:t>Mental</a:t>
            </a:r>
            <a:r>
              <a:rPr lang="pl-PL" sz="1600" dirty="0">
                <a:solidFill>
                  <a:schemeClr val="bg1"/>
                </a:solidFill>
              </a:rPr>
              <a:t> market </a:t>
            </a:r>
            <a:r>
              <a:rPr lang="pl-PL" sz="1600" dirty="0" err="1">
                <a:solidFill>
                  <a:schemeClr val="bg1"/>
                </a:solidFill>
              </a:rPr>
              <a:t>share</a:t>
            </a:r>
            <a:endParaRPr lang="pl-PL" sz="1600" dirty="0">
              <a:solidFill>
                <a:schemeClr val="bg1"/>
              </a:solidFill>
            </a:endParaRPr>
          </a:p>
          <a:p>
            <a:pPr algn="ctr"/>
            <a:r>
              <a:rPr lang="pl-PL" sz="1600" dirty="0">
                <a:solidFill>
                  <a:schemeClr val="bg1"/>
                </a:solidFill>
              </a:rPr>
              <a:t> </a:t>
            </a:r>
          </a:p>
          <a:p>
            <a:pPr algn="ctr"/>
            <a:endParaRPr lang="pl-PL" sz="1600" dirty="0">
              <a:solidFill>
                <a:schemeClr val="bg1"/>
              </a:solidFill>
            </a:endParaRPr>
          </a:p>
        </p:txBody>
      </p:sp>
    </p:spTree>
    <p:extLst>
      <p:ext uri="{BB962C8B-B14F-4D97-AF65-F5344CB8AC3E}">
        <p14:creationId xmlns:p14="http://schemas.microsoft.com/office/powerpoint/2010/main" val="34373035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09EADAB2-36B5-502A-4318-7AD2357CE116}"/>
            </a:ext>
          </a:extLst>
        </p:cNvPr>
        <p:cNvGrpSpPr/>
        <p:nvPr/>
      </p:nvGrpSpPr>
      <p:grpSpPr>
        <a:xfrm>
          <a:off x="0" y="0"/>
          <a:ext cx="0" cy="0"/>
          <a:chOff x="0" y="0"/>
          <a:chExt cx="0" cy="0"/>
        </a:xfrm>
      </p:grpSpPr>
      <p:sp>
        <p:nvSpPr>
          <p:cNvPr id="84" name="Google Shape;84;p1">
            <a:extLst>
              <a:ext uri="{FF2B5EF4-FFF2-40B4-BE49-F238E27FC236}">
                <a16:creationId xmlns:a16="http://schemas.microsoft.com/office/drawing/2014/main" id="{098B6AFD-F036-1D19-A814-D5FAD216DE68}"/>
              </a:ext>
            </a:extLst>
          </p:cNvPr>
          <p:cNvSpPr txBox="1">
            <a:spLocks noGrp="1"/>
          </p:cNvSpPr>
          <p:nvPr>
            <p:ph type="ctrTitle"/>
          </p:nvPr>
        </p:nvSpPr>
        <p:spPr>
          <a:xfrm>
            <a:off x="536027" y="3474024"/>
            <a:ext cx="9481276" cy="2387600"/>
          </a:xfrm>
          <a:prstGeom prst="rect">
            <a:avLst/>
          </a:prstGeom>
          <a:noFill/>
          <a:ln>
            <a:noFill/>
          </a:ln>
        </p:spPr>
        <p:txBody>
          <a:bodyPr spcFirstLastPara="1" wrap="square" lIns="0" tIns="0" rIns="91425" bIns="45700" anchor="b" anchorCtr="0">
            <a:normAutofit/>
          </a:bodyPr>
          <a:lstStyle/>
          <a:p>
            <a:pPr marL="0" lvl="0" indent="0" algn="l" rtl="0">
              <a:lnSpc>
                <a:spcPct val="90000"/>
              </a:lnSpc>
              <a:spcBef>
                <a:spcPts val="0"/>
              </a:spcBef>
              <a:spcAft>
                <a:spcPts val="0"/>
              </a:spcAft>
              <a:buClr>
                <a:schemeClr val="dk1"/>
              </a:buClr>
              <a:buSzPct val="100000"/>
              <a:buFont typeface="Calibri"/>
              <a:buNone/>
            </a:pPr>
            <a:r>
              <a:rPr lang="pl-PL" b="1" dirty="0">
                <a:solidFill>
                  <a:schemeClr val="bg1"/>
                </a:solidFill>
                <a:latin typeface="+mj-lt"/>
              </a:rPr>
              <a:t>POR </a:t>
            </a:r>
            <a:br>
              <a:rPr lang="pl-PL" b="1" dirty="0">
                <a:solidFill>
                  <a:schemeClr val="bg1"/>
                </a:solidFill>
                <a:latin typeface="+mj-lt"/>
              </a:rPr>
            </a:br>
            <a:r>
              <a:rPr lang="pl-PL" sz="2600" dirty="0">
                <a:solidFill>
                  <a:schemeClr val="bg1"/>
                </a:solidFill>
                <a:latin typeface="+mj-lt"/>
              </a:rPr>
              <a:t>Polska Organizacja Reklamodawców </a:t>
            </a:r>
            <a:endParaRPr sz="2600" dirty="0">
              <a:solidFill>
                <a:schemeClr val="bg1"/>
              </a:solidFill>
              <a:latin typeface="+mj-lt"/>
            </a:endParaRPr>
          </a:p>
        </p:txBody>
      </p:sp>
      <p:sp>
        <p:nvSpPr>
          <p:cNvPr id="85" name="Google Shape;85;p1">
            <a:extLst>
              <a:ext uri="{FF2B5EF4-FFF2-40B4-BE49-F238E27FC236}">
                <a16:creationId xmlns:a16="http://schemas.microsoft.com/office/drawing/2014/main" id="{8988A337-2ED3-4E5E-7DD0-41913386C0F0}"/>
              </a:ext>
            </a:extLst>
          </p:cNvPr>
          <p:cNvSpPr txBox="1">
            <a:spLocks noGrp="1"/>
          </p:cNvSpPr>
          <p:nvPr>
            <p:ph type="subTitle" idx="1"/>
          </p:nvPr>
        </p:nvSpPr>
        <p:spPr>
          <a:xfrm>
            <a:off x="536028" y="5969876"/>
            <a:ext cx="6568965" cy="47077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1"/>
              </a:buClr>
              <a:buSzPts val="2400"/>
              <a:buNone/>
            </a:pPr>
            <a:r>
              <a:rPr lang="pl-PL" sz="1600" dirty="0">
                <a:solidFill>
                  <a:schemeClr val="bg1"/>
                </a:solidFill>
                <a:latin typeface="+mj-lt"/>
              </a:rPr>
              <a:t>Warszawa, Październik 2023</a:t>
            </a:r>
            <a:endParaRPr sz="1600" dirty="0">
              <a:solidFill>
                <a:schemeClr val="bg1"/>
              </a:solidFill>
              <a:latin typeface="+mj-lt"/>
            </a:endParaRPr>
          </a:p>
        </p:txBody>
      </p:sp>
      <p:pic>
        <p:nvPicPr>
          <p:cNvPr id="7" name="Grafika 6">
            <a:extLst>
              <a:ext uri="{FF2B5EF4-FFF2-40B4-BE49-F238E27FC236}">
                <a16:creationId xmlns:a16="http://schemas.microsoft.com/office/drawing/2014/main" id="{99B710A3-BE6C-A3A4-11F5-D2FF131121B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10120" y="5404453"/>
            <a:ext cx="3011871" cy="1036194"/>
          </a:xfrm>
          <a:prstGeom prst="rect">
            <a:avLst/>
          </a:prstGeom>
        </p:spPr>
      </p:pic>
      <p:sp>
        <p:nvSpPr>
          <p:cNvPr id="2" name="Prostokąt 1">
            <a:extLst>
              <a:ext uri="{FF2B5EF4-FFF2-40B4-BE49-F238E27FC236}">
                <a16:creationId xmlns:a16="http://schemas.microsoft.com/office/drawing/2014/main" id="{0254E34E-7248-E847-CFB8-80AF7347CD5A}"/>
              </a:ext>
            </a:extLst>
          </p:cNvPr>
          <p:cNvSpPr/>
          <p:nvPr/>
        </p:nvSpPr>
        <p:spPr>
          <a:xfrm>
            <a:off x="0" y="0"/>
            <a:ext cx="12192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Google Shape;84;p1">
            <a:extLst>
              <a:ext uri="{FF2B5EF4-FFF2-40B4-BE49-F238E27FC236}">
                <a16:creationId xmlns:a16="http://schemas.microsoft.com/office/drawing/2014/main" id="{9A5B9748-2AD7-499B-1F37-F8576C825483}"/>
              </a:ext>
            </a:extLst>
          </p:cNvPr>
          <p:cNvSpPr txBox="1">
            <a:spLocks/>
          </p:cNvSpPr>
          <p:nvPr/>
        </p:nvSpPr>
        <p:spPr>
          <a:xfrm>
            <a:off x="899161" y="2393118"/>
            <a:ext cx="9481276" cy="3468506"/>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b="1" dirty="0">
                <a:solidFill>
                  <a:schemeClr val="bg1"/>
                </a:solidFill>
              </a:rPr>
              <a:t>Model Efektywnego Marketingu</a:t>
            </a:r>
            <a:br>
              <a:rPr lang="pl-PL" b="1" dirty="0">
                <a:solidFill>
                  <a:schemeClr val="bg1"/>
                </a:solidFill>
              </a:rPr>
            </a:br>
            <a:endParaRPr lang="pl-PL" sz="2600" dirty="0">
              <a:solidFill>
                <a:schemeClr val="bg1"/>
              </a:solidFill>
            </a:endParaRPr>
          </a:p>
        </p:txBody>
      </p:sp>
      <p:sp>
        <p:nvSpPr>
          <p:cNvPr id="5" name="Google Shape;84;p1">
            <a:extLst>
              <a:ext uri="{FF2B5EF4-FFF2-40B4-BE49-F238E27FC236}">
                <a16:creationId xmlns:a16="http://schemas.microsoft.com/office/drawing/2014/main" id="{E14A7B7B-C924-C83D-9E25-7BFE39EC37E7}"/>
              </a:ext>
            </a:extLst>
          </p:cNvPr>
          <p:cNvSpPr txBox="1">
            <a:spLocks/>
          </p:cNvSpPr>
          <p:nvPr/>
        </p:nvSpPr>
        <p:spPr>
          <a:xfrm>
            <a:off x="899161" y="5289112"/>
            <a:ext cx="9481276" cy="862024"/>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sz="2600" dirty="0">
                <a:solidFill>
                  <a:schemeClr val="bg1"/>
                </a:solidFill>
              </a:rPr>
              <a:t>Część 4: Definicje wskaźników</a:t>
            </a:r>
          </a:p>
        </p:txBody>
      </p:sp>
      <p:pic>
        <p:nvPicPr>
          <p:cNvPr id="9" name="Obraz 8" descr="Obraz zawierający zrzut ekranu, czarne, wzór, monochromatyzm&#10;&#10;Opis wygenerowany automatycznie">
            <a:extLst>
              <a:ext uri="{FF2B5EF4-FFF2-40B4-BE49-F238E27FC236}">
                <a16:creationId xmlns:a16="http://schemas.microsoft.com/office/drawing/2014/main" id="{5100585D-3F6D-5D09-A5B1-CE00862EAAA3}"/>
              </a:ext>
            </a:extLst>
          </p:cNvPr>
          <p:cNvPicPr>
            <a:picLocks noChangeAspect="1"/>
          </p:cNvPicPr>
          <p:nvPr/>
        </p:nvPicPr>
        <p:blipFill>
          <a:blip r:embed="rId5"/>
          <a:srcRect l="22244" r="21506"/>
          <a:stretch/>
        </p:blipFill>
        <p:spPr>
          <a:xfrm rot="16200000" flipH="1">
            <a:off x="6475964" y="1884201"/>
            <a:ext cx="6858001" cy="3089599"/>
          </a:xfrm>
          <a:prstGeom prst="rect">
            <a:avLst/>
          </a:prstGeom>
        </p:spPr>
      </p:pic>
    </p:spTree>
    <p:extLst>
      <p:ext uri="{BB962C8B-B14F-4D97-AF65-F5344CB8AC3E}">
        <p14:creationId xmlns:p14="http://schemas.microsoft.com/office/powerpoint/2010/main" val="2165134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477EA-56B6-80CC-9009-374AABFFCBA5}"/>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C825C8E3-E16E-DFD0-821C-1CCC56BEC349}"/>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20B42A00-FCC4-48B3-30BA-87C685BDA024}"/>
              </a:ext>
            </a:extLst>
          </p:cNvPr>
          <p:cNvSpPr/>
          <p:nvPr/>
        </p:nvSpPr>
        <p:spPr>
          <a:xfrm>
            <a:off x="515941" y="1304523"/>
            <a:ext cx="11201496"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DED2A092-B886-4CA8-C002-85C4DA42F4C2}"/>
              </a:ext>
            </a:extLst>
          </p:cNvPr>
          <p:cNvSpPr txBox="1"/>
          <p:nvPr/>
        </p:nvSpPr>
        <p:spPr>
          <a:xfrm>
            <a:off x="624935" y="1402806"/>
            <a:ext cx="7130005" cy="830997"/>
          </a:xfrm>
          <a:prstGeom prst="rect">
            <a:avLst/>
          </a:prstGeom>
          <a:noFill/>
        </p:spPr>
        <p:txBody>
          <a:bodyPr wrap="square" rtlCol="0">
            <a:spAutoFit/>
          </a:bodyPr>
          <a:lstStyle/>
          <a:p>
            <a:r>
              <a:rPr kumimoji="0" lang="pl-PL" sz="2400" b="0" i="0" u="none" strike="noStrike" kern="1200" cap="none" spc="0" normalizeH="0" baseline="0" noProof="0" dirty="0">
                <a:ln>
                  <a:noFill/>
                </a:ln>
                <a:solidFill>
                  <a:prstClr val="white"/>
                </a:solidFill>
                <a:effectLst/>
                <a:uLnTx/>
                <a:uFillTx/>
                <a:ea typeface="+mn-ea"/>
                <a:cs typeface="+mn-cs"/>
              </a:rPr>
              <a:t>Budowanie dostępności  (mentalnej i fizycznej)</a:t>
            </a:r>
          </a:p>
          <a:p>
            <a:endParaRPr lang="pl-PL" sz="2400" dirty="0"/>
          </a:p>
        </p:txBody>
      </p:sp>
      <p:sp>
        <p:nvSpPr>
          <p:cNvPr id="7" name="Prostokąt 6">
            <a:extLst>
              <a:ext uri="{FF2B5EF4-FFF2-40B4-BE49-F238E27FC236}">
                <a16:creationId xmlns:a16="http://schemas.microsoft.com/office/drawing/2014/main" id="{F924304C-3EB1-F186-5DD8-F9B725D8C665}"/>
              </a:ext>
            </a:extLst>
          </p:cNvPr>
          <p:cNvSpPr/>
          <p:nvPr/>
        </p:nvSpPr>
        <p:spPr>
          <a:xfrm>
            <a:off x="520963" y="2126325"/>
            <a:ext cx="1979169"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BCA7B3A3-64F4-720D-769D-5B0B702E652D}"/>
              </a:ext>
            </a:extLst>
          </p:cNvPr>
          <p:cNvSpPr txBox="1"/>
          <p:nvPr/>
        </p:nvSpPr>
        <p:spPr>
          <a:xfrm>
            <a:off x="625818" y="2276671"/>
            <a:ext cx="1412112" cy="95410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Dystrybucja (ważona i numeryczna)</a:t>
            </a:r>
          </a:p>
          <a:p>
            <a:endParaRPr lang="pl-PL" sz="1400" dirty="0"/>
          </a:p>
        </p:txBody>
      </p:sp>
      <p:sp>
        <p:nvSpPr>
          <p:cNvPr id="13" name="pole tekstowe 12">
            <a:extLst>
              <a:ext uri="{FF2B5EF4-FFF2-40B4-BE49-F238E27FC236}">
                <a16:creationId xmlns:a16="http://schemas.microsoft.com/office/drawing/2014/main" id="{5ADEA2B9-F719-A813-B4E1-A45938CCB7CF}"/>
              </a:ext>
            </a:extLst>
          </p:cNvPr>
          <p:cNvSpPr txBox="1"/>
          <p:nvPr/>
        </p:nvSpPr>
        <p:spPr>
          <a:xfrm>
            <a:off x="2685061" y="2273704"/>
            <a:ext cx="8962663"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Numeryczna określa ilość (kiedy wyrażona liczbą absolutną) i udział sklepów (wyrażana procentowo), w których prowadzona jest sprzedaż produktów danej marki, w stosunku do ogółu sklepów sprzedających daną kategorię. Ważona bierze pod uwagę wartość sprzedaży, wolumen lub wartość i wykorzystując je jako wagę w obliczaniu finalnego wyniku</a:t>
            </a:r>
          </a:p>
          <a:p>
            <a:endParaRPr lang="pl-PL" sz="1400" dirty="0"/>
          </a:p>
        </p:txBody>
      </p:sp>
      <p:cxnSp>
        <p:nvCxnSpPr>
          <p:cNvPr id="14" name="Łącznik prosty 13">
            <a:extLst>
              <a:ext uri="{FF2B5EF4-FFF2-40B4-BE49-F238E27FC236}">
                <a16:creationId xmlns:a16="http://schemas.microsoft.com/office/drawing/2014/main" id="{774A3AC2-BFFF-0A16-8B90-77D50E52F58E}"/>
              </a:ext>
            </a:extLst>
          </p:cNvPr>
          <p:cNvCxnSpPr>
            <a:cxnSpLocks/>
          </p:cNvCxnSpPr>
          <p:nvPr/>
        </p:nvCxnSpPr>
        <p:spPr>
          <a:xfrm>
            <a:off x="622858" y="3571094"/>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sp>
        <p:nvSpPr>
          <p:cNvPr id="17" name="pole tekstowe 16">
            <a:extLst>
              <a:ext uri="{FF2B5EF4-FFF2-40B4-BE49-F238E27FC236}">
                <a16:creationId xmlns:a16="http://schemas.microsoft.com/office/drawing/2014/main" id="{098984EC-D44D-C0A5-0909-F6057CB288A5}"/>
              </a:ext>
            </a:extLst>
          </p:cNvPr>
          <p:cNvSpPr txBox="1"/>
          <p:nvPr/>
        </p:nvSpPr>
        <p:spPr>
          <a:xfrm>
            <a:off x="648182" y="3808066"/>
            <a:ext cx="1851950"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Indeks cenowy</a:t>
            </a:r>
          </a:p>
          <a:p>
            <a:endParaRPr lang="pl-PL" sz="1400" dirty="0"/>
          </a:p>
        </p:txBody>
      </p:sp>
      <p:cxnSp>
        <p:nvCxnSpPr>
          <p:cNvPr id="18" name="Łącznik prosty 17">
            <a:extLst>
              <a:ext uri="{FF2B5EF4-FFF2-40B4-BE49-F238E27FC236}">
                <a16:creationId xmlns:a16="http://schemas.microsoft.com/office/drawing/2014/main" id="{FC5671FA-A6F5-69FE-0588-D82F32F19E3C}"/>
              </a:ext>
            </a:extLst>
          </p:cNvPr>
          <p:cNvCxnSpPr>
            <a:cxnSpLocks/>
          </p:cNvCxnSpPr>
          <p:nvPr/>
        </p:nvCxnSpPr>
        <p:spPr>
          <a:xfrm>
            <a:off x="474562" y="3571094"/>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59FB5252-920C-A1B9-BF71-946AE6640B93}"/>
              </a:ext>
            </a:extLst>
          </p:cNvPr>
          <p:cNvSpPr txBox="1"/>
          <p:nvPr/>
        </p:nvSpPr>
        <p:spPr>
          <a:xfrm>
            <a:off x="2689388" y="3797313"/>
            <a:ext cx="893951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Odniesienie ceny produktu (lub np. średniej ceny całego portfolio marki) do kategorii, jej segmentu czy pojedynczego produktu konkurencji. Jeśli np. interesuje nas porównanie z całą kategorią, nasz produkt kosztuje 150zł, kiedy średnia cena w kategorii to 100zł, index wychodzi więc 150. </a:t>
            </a:r>
          </a:p>
          <a:p>
            <a:endParaRPr lang="pl-PL" sz="1400" dirty="0"/>
          </a:p>
        </p:txBody>
      </p:sp>
      <p:sp>
        <p:nvSpPr>
          <p:cNvPr id="3" name="pole tekstowe 2">
            <a:extLst>
              <a:ext uri="{FF2B5EF4-FFF2-40B4-BE49-F238E27FC236}">
                <a16:creationId xmlns:a16="http://schemas.microsoft.com/office/drawing/2014/main" id="{A61750AD-9B9C-C06E-9E2E-D0025184B69D}"/>
              </a:ext>
            </a:extLst>
          </p:cNvPr>
          <p:cNvSpPr txBox="1"/>
          <p:nvPr/>
        </p:nvSpPr>
        <p:spPr>
          <a:xfrm>
            <a:off x="2685061" y="4947609"/>
            <a:ext cx="912085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Jaka ilość produktu przekazywana jest do konsumenta, by wygenerować sprzedaż promocji. Kiedy kupujemy w promocji „Kup 3, 1 otrzymaj gratis” jest to 25%.</a:t>
            </a:r>
          </a:p>
          <a:p>
            <a:endParaRPr lang="pl-PL" sz="1400" dirty="0"/>
          </a:p>
        </p:txBody>
      </p:sp>
      <p:sp>
        <p:nvSpPr>
          <p:cNvPr id="8" name="pole tekstowe 7">
            <a:extLst>
              <a:ext uri="{FF2B5EF4-FFF2-40B4-BE49-F238E27FC236}">
                <a16:creationId xmlns:a16="http://schemas.microsoft.com/office/drawing/2014/main" id="{542C15E3-6330-3CFE-09FE-AE63CF1CC821}"/>
              </a:ext>
            </a:extLst>
          </p:cNvPr>
          <p:cNvSpPr txBox="1"/>
          <p:nvPr/>
        </p:nvSpPr>
        <p:spPr>
          <a:xfrm>
            <a:off x="2685061" y="5805600"/>
            <a:ext cx="912085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Udział produktów marki w półkach sklepu, sprzedających daną kategorię</a:t>
            </a:r>
          </a:p>
          <a:p>
            <a:endParaRPr lang="pl-PL" sz="1400" dirty="0"/>
          </a:p>
        </p:txBody>
      </p:sp>
      <p:sp>
        <p:nvSpPr>
          <p:cNvPr id="9" name="pole tekstowe 8">
            <a:extLst>
              <a:ext uri="{FF2B5EF4-FFF2-40B4-BE49-F238E27FC236}">
                <a16:creationId xmlns:a16="http://schemas.microsoft.com/office/drawing/2014/main" id="{6F1CFD2F-4A93-3520-8428-4C859ABE3E1C}"/>
              </a:ext>
            </a:extLst>
          </p:cNvPr>
          <p:cNvSpPr txBox="1"/>
          <p:nvPr/>
        </p:nvSpPr>
        <p:spPr>
          <a:xfrm>
            <a:off x="668997" y="4947609"/>
            <a:ext cx="1851950"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Volume on </a:t>
            </a:r>
            <a:r>
              <a:rPr kumimoji="0" lang="pl-PL" sz="1400" b="0" i="0" u="none" strike="noStrike" kern="1200" cap="none" spc="0" normalizeH="0" baseline="0" noProof="0" dirty="0" err="1">
                <a:ln>
                  <a:noFill/>
                </a:ln>
                <a:solidFill>
                  <a:prstClr val="white"/>
                </a:solidFill>
                <a:effectLst/>
                <a:uLnTx/>
                <a:uFillTx/>
                <a:ea typeface="+mn-ea"/>
                <a:cs typeface="+mn-cs"/>
              </a:rPr>
              <a:t>deal</a:t>
            </a:r>
            <a:endParaRPr kumimoji="0" lang="pl-PL" sz="1400" b="0" i="0" u="none" strike="noStrike" kern="1200" cap="none" spc="0" normalizeH="0" baseline="0" noProof="0" dirty="0">
              <a:ln>
                <a:noFill/>
              </a:ln>
              <a:solidFill>
                <a:prstClr val="white"/>
              </a:solidFill>
              <a:effectLst/>
              <a:uLnTx/>
              <a:uFillTx/>
              <a:ea typeface="+mn-ea"/>
              <a:cs typeface="+mn-cs"/>
            </a:endParaRPr>
          </a:p>
          <a:p>
            <a:endParaRPr lang="pl-PL" sz="1400" dirty="0"/>
          </a:p>
        </p:txBody>
      </p:sp>
      <p:sp>
        <p:nvSpPr>
          <p:cNvPr id="16" name="pole tekstowe 15">
            <a:extLst>
              <a:ext uri="{FF2B5EF4-FFF2-40B4-BE49-F238E27FC236}">
                <a16:creationId xmlns:a16="http://schemas.microsoft.com/office/drawing/2014/main" id="{F50BE223-FD83-9730-8C74-E82F18759228}"/>
              </a:ext>
            </a:extLst>
          </p:cNvPr>
          <p:cNvSpPr txBox="1"/>
          <p:nvPr/>
        </p:nvSpPr>
        <p:spPr>
          <a:xfrm>
            <a:off x="636608" y="5793693"/>
            <a:ext cx="1676563" cy="7386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Udział w półce (</a:t>
            </a:r>
            <a:r>
              <a:rPr kumimoji="0" lang="pl-PL" sz="1400" b="0" i="0" u="none" strike="noStrike" kern="1200" cap="none" spc="0" normalizeH="0" baseline="0" noProof="0" dirty="0" err="1">
                <a:ln>
                  <a:noFill/>
                </a:ln>
                <a:solidFill>
                  <a:prstClr val="white"/>
                </a:solidFill>
                <a:effectLst/>
                <a:uLnTx/>
                <a:uFillTx/>
                <a:ea typeface="+mn-ea"/>
                <a:cs typeface="+mn-cs"/>
              </a:rPr>
              <a:t>Share</a:t>
            </a:r>
            <a:r>
              <a:rPr kumimoji="0" lang="pl-PL" sz="1400" b="0" i="0" u="none" strike="noStrike" kern="1200" cap="none" spc="0" normalizeH="0" baseline="0" noProof="0" dirty="0">
                <a:ln>
                  <a:noFill/>
                </a:ln>
                <a:solidFill>
                  <a:prstClr val="white"/>
                </a:solidFill>
                <a:effectLst/>
                <a:uLnTx/>
                <a:uFillTx/>
                <a:ea typeface="+mn-ea"/>
                <a:cs typeface="+mn-cs"/>
              </a:rPr>
              <a:t> of </a:t>
            </a:r>
            <a:r>
              <a:rPr kumimoji="0" lang="pl-PL" sz="1400" b="0" i="0" u="none" strike="noStrike" kern="1200" cap="none" spc="0" normalizeH="0" baseline="0" noProof="0" dirty="0" err="1">
                <a:ln>
                  <a:noFill/>
                </a:ln>
                <a:solidFill>
                  <a:prstClr val="white"/>
                </a:solidFill>
                <a:effectLst/>
                <a:uLnTx/>
                <a:uFillTx/>
                <a:ea typeface="+mn-ea"/>
                <a:cs typeface="+mn-cs"/>
              </a:rPr>
              <a:t>shelf</a:t>
            </a:r>
            <a:r>
              <a:rPr kumimoji="0" lang="pl-PL" sz="1400" b="0" i="0" u="none" strike="noStrike" kern="1200" cap="none" spc="0" normalizeH="0" baseline="0" noProof="0" dirty="0">
                <a:ln>
                  <a:noFill/>
                </a:ln>
                <a:solidFill>
                  <a:prstClr val="white"/>
                </a:solidFill>
                <a:effectLst/>
                <a:uLnTx/>
                <a:uFillTx/>
                <a:ea typeface="+mn-ea"/>
                <a:cs typeface="+mn-cs"/>
              </a:rPr>
              <a:t>)</a:t>
            </a:r>
          </a:p>
          <a:p>
            <a:endParaRPr lang="pl-PL" sz="1400" dirty="0"/>
          </a:p>
        </p:txBody>
      </p:sp>
      <p:cxnSp>
        <p:nvCxnSpPr>
          <p:cNvPr id="20" name="Łącznik prosty 19">
            <a:extLst>
              <a:ext uri="{FF2B5EF4-FFF2-40B4-BE49-F238E27FC236}">
                <a16:creationId xmlns:a16="http://schemas.microsoft.com/office/drawing/2014/main" id="{ADAA0FDE-EABE-60CE-384A-6023F7048DBA}"/>
              </a:ext>
            </a:extLst>
          </p:cNvPr>
          <p:cNvCxnSpPr>
            <a:cxnSpLocks/>
          </p:cNvCxnSpPr>
          <p:nvPr/>
        </p:nvCxnSpPr>
        <p:spPr>
          <a:xfrm>
            <a:off x="654894" y="5608141"/>
            <a:ext cx="11057681" cy="9352"/>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21" name="Łącznik prosty 20">
            <a:extLst>
              <a:ext uri="{FF2B5EF4-FFF2-40B4-BE49-F238E27FC236}">
                <a16:creationId xmlns:a16="http://schemas.microsoft.com/office/drawing/2014/main" id="{8A592C72-7D3B-9D24-0A94-030A1FB80C8D}"/>
              </a:ext>
            </a:extLst>
          </p:cNvPr>
          <p:cNvCxnSpPr>
            <a:cxnSpLocks/>
          </p:cNvCxnSpPr>
          <p:nvPr/>
        </p:nvCxnSpPr>
        <p:spPr>
          <a:xfrm>
            <a:off x="472223" y="5608141"/>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Łącznik prosty 21">
            <a:extLst>
              <a:ext uri="{FF2B5EF4-FFF2-40B4-BE49-F238E27FC236}">
                <a16:creationId xmlns:a16="http://schemas.microsoft.com/office/drawing/2014/main" id="{1D5FD7DE-7727-E035-1D95-9861F262F259}"/>
              </a:ext>
            </a:extLst>
          </p:cNvPr>
          <p:cNvCxnSpPr>
            <a:cxnSpLocks/>
          </p:cNvCxnSpPr>
          <p:nvPr/>
        </p:nvCxnSpPr>
        <p:spPr>
          <a:xfrm>
            <a:off x="641307" y="4798429"/>
            <a:ext cx="11069255"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23" name="Łącznik prosty 22">
            <a:extLst>
              <a:ext uri="{FF2B5EF4-FFF2-40B4-BE49-F238E27FC236}">
                <a16:creationId xmlns:a16="http://schemas.microsoft.com/office/drawing/2014/main" id="{941E2361-47D8-2099-11A9-61DED5E5E42D}"/>
              </a:ext>
            </a:extLst>
          </p:cNvPr>
          <p:cNvCxnSpPr>
            <a:cxnSpLocks/>
          </p:cNvCxnSpPr>
          <p:nvPr/>
        </p:nvCxnSpPr>
        <p:spPr>
          <a:xfrm>
            <a:off x="465511" y="4798429"/>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Prostokąt 29">
            <a:extLst>
              <a:ext uri="{FF2B5EF4-FFF2-40B4-BE49-F238E27FC236}">
                <a16:creationId xmlns:a16="http://schemas.microsoft.com/office/drawing/2014/main" id="{36654B67-816A-691C-9DE7-D1F70D619B7A}"/>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2161414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38;p6">
            <a:extLst>
              <a:ext uri="{FF2B5EF4-FFF2-40B4-BE49-F238E27FC236}">
                <a16:creationId xmlns:a16="http://schemas.microsoft.com/office/drawing/2014/main" id="{0348C1C6-A93A-8ADD-06AE-12CE57CD3586}"/>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69046010-1FF1-3220-7448-C0F25715E2D9}"/>
              </a:ext>
            </a:extLst>
          </p:cNvPr>
          <p:cNvSpPr/>
          <p:nvPr/>
        </p:nvSpPr>
        <p:spPr>
          <a:xfrm>
            <a:off x="515938" y="1304523"/>
            <a:ext cx="11201492"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4BBDC88E-CF29-2E54-F4E6-7E599900754C}"/>
              </a:ext>
            </a:extLst>
          </p:cNvPr>
          <p:cNvSpPr txBox="1"/>
          <p:nvPr/>
        </p:nvSpPr>
        <p:spPr>
          <a:xfrm>
            <a:off x="624935" y="1402806"/>
            <a:ext cx="7130005" cy="830997"/>
          </a:xfrm>
          <a:prstGeom prst="rect">
            <a:avLst/>
          </a:prstGeom>
          <a:noFill/>
        </p:spPr>
        <p:txBody>
          <a:bodyPr wrap="square" rtlCol="0">
            <a:spAutoFit/>
          </a:bodyPr>
          <a:lstStyle/>
          <a:p>
            <a:r>
              <a:rPr kumimoji="0" lang="pl-PL" sz="2400" b="0" i="0" u="none" strike="noStrike" kern="1200" cap="none" spc="0" normalizeH="0" baseline="0" noProof="0" dirty="0">
                <a:ln>
                  <a:noFill/>
                </a:ln>
                <a:solidFill>
                  <a:prstClr val="white"/>
                </a:solidFill>
                <a:effectLst/>
                <a:uLnTx/>
                <a:uFillTx/>
                <a:ea typeface="+mn-ea"/>
                <a:cs typeface="+mn-cs"/>
              </a:rPr>
              <a:t>Budowanie dostępności  (mentalnej i fizycznej)</a:t>
            </a:r>
          </a:p>
          <a:p>
            <a:endParaRPr lang="pl-PL" sz="2400" dirty="0"/>
          </a:p>
        </p:txBody>
      </p:sp>
      <p:sp>
        <p:nvSpPr>
          <p:cNvPr id="7" name="Prostokąt 6">
            <a:extLst>
              <a:ext uri="{FF2B5EF4-FFF2-40B4-BE49-F238E27FC236}">
                <a16:creationId xmlns:a16="http://schemas.microsoft.com/office/drawing/2014/main" id="{BE4419F8-F053-AABF-5FDF-2D8A32613498}"/>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67612863-24AC-9BA7-F940-F8631BF9C3FD}"/>
              </a:ext>
            </a:extLst>
          </p:cNvPr>
          <p:cNvSpPr txBox="1"/>
          <p:nvPr/>
        </p:nvSpPr>
        <p:spPr>
          <a:xfrm>
            <a:off x="648182" y="2281175"/>
            <a:ext cx="1851950" cy="738664"/>
          </a:xfrm>
          <a:prstGeom prst="rect">
            <a:avLst/>
          </a:prstGeom>
          <a:noFill/>
        </p:spPr>
        <p:txBody>
          <a:bodyPr wrap="square" rtlCol="0">
            <a:spAutoFit/>
          </a:bodyPr>
          <a:lstStyle/>
          <a:p>
            <a:r>
              <a:rPr kumimoji="0" lang="pl-PL" sz="1400" b="0" i="0" u="none" strike="noStrike" kern="1200" cap="none" spc="0" normalizeH="0" baseline="0" noProof="0" dirty="0">
                <a:ln>
                  <a:noFill/>
                </a:ln>
                <a:solidFill>
                  <a:prstClr val="white"/>
                </a:solidFill>
                <a:effectLst/>
                <a:uLnTx/>
                <a:uFillTx/>
                <a:ea typeface="+mn-ea"/>
                <a:cs typeface="+mn-cs"/>
              </a:rPr>
              <a:t>Wyświetlenia, impresje, odsłony</a:t>
            </a:r>
          </a:p>
          <a:p>
            <a:endParaRPr lang="pl-PL" sz="1400" dirty="0"/>
          </a:p>
        </p:txBody>
      </p:sp>
      <p:sp>
        <p:nvSpPr>
          <p:cNvPr id="13" name="pole tekstowe 12">
            <a:extLst>
              <a:ext uri="{FF2B5EF4-FFF2-40B4-BE49-F238E27FC236}">
                <a16:creationId xmlns:a16="http://schemas.microsoft.com/office/drawing/2014/main" id="{0BA8FCA1-C763-5DD2-9110-505AF3605FD5}"/>
              </a:ext>
            </a:extLst>
          </p:cNvPr>
          <p:cNvSpPr txBox="1"/>
          <p:nvPr/>
        </p:nvSpPr>
        <p:spPr>
          <a:xfrm>
            <a:off x="2700533" y="2260465"/>
            <a:ext cx="8673296" cy="523220"/>
          </a:xfrm>
          <a:prstGeom prst="rect">
            <a:avLst/>
          </a:prstGeom>
          <a:noFill/>
        </p:spPr>
        <p:txBody>
          <a:bodyPr wrap="square" rtlCol="0">
            <a:spAutoFit/>
          </a:bodyPr>
          <a:lstStyle/>
          <a:p>
            <a:r>
              <a:rPr kumimoji="0" lang="pl-PL" sz="1400" b="0" i="0" u="none" strike="noStrike" kern="1200" cap="none" spc="0" normalizeH="0" baseline="0" noProof="0" dirty="0">
                <a:ln>
                  <a:noFill/>
                </a:ln>
                <a:solidFill>
                  <a:prstClr val="black"/>
                </a:solidFill>
                <a:effectLst/>
                <a:uLnTx/>
                <a:uFillTx/>
                <a:latin typeface="CIDFont+F1"/>
                <a:ea typeface="+mn-ea"/>
                <a:cs typeface="+mn-cs"/>
              </a:rPr>
              <a:t>Liczba wyemitowanych reklam (kreacji reklamowych, w miejscach zamieszczenia)</a:t>
            </a:r>
            <a:endParaRPr kumimoji="0" lang="pl-PL" sz="1400" b="0" i="0" u="none" strike="noStrike" kern="1200" cap="none" spc="0" normalizeH="0" baseline="0" noProof="0" dirty="0">
              <a:ln>
                <a:noFill/>
              </a:ln>
              <a:solidFill>
                <a:prstClr val="black"/>
              </a:solidFill>
              <a:effectLst/>
              <a:uLnTx/>
              <a:uFillTx/>
              <a:ea typeface="+mn-ea"/>
              <a:cs typeface="+mn-cs"/>
            </a:endParaRPr>
          </a:p>
          <a:p>
            <a:endParaRPr lang="pl-PL" sz="1400" dirty="0"/>
          </a:p>
        </p:txBody>
      </p:sp>
      <p:cxnSp>
        <p:nvCxnSpPr>
          <p:cNvPr id="14" name="Łącznik prosty 13">
            <a:extLst>
              <a:ext uri="{FF2B5EF4-FFF2-40B4-BE49-F238E27FC236}">
                <a16:creationId xmlns:a16="http://schemas.microsoft.com/office/drawing/2014/main" id="{0EEE4F2F-24B8-92F8-9749-B7EF22E85061}"/>
              </a:ext>
            </a:extLst>
          </p:cNvPr>
          <p:cNvCxnSpPr>
            <a:cxnSpLocks/>
          </p:cNvCxnSpPr>
          <p:nvPr/>
        </p:nvCxnSpPr>
        <p:spPr>
          <a:xfrm>
            <a:off x="641307" y="3193860"/>
            <a:ext cx="11069248"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sp>
        <p:nvSpPr>
          <p:cNvPr id="15" name="pole tekstowe 14">
            <a:extLst>
              <a:ext uri="{FF2B5EF4-FFF2-40B4-BE49-F238E27FC236}">
                <a16:creationId xmlns:a16="http://schemas.microsoft.com/office/drawing/2014/main" id="{D6B94938-457C-A0A6-3701-8D5398E3FD95}"/>
              </a:ext>
            </a:extLst>
          </p:cNvPr>
          <p:cNvSpPr txBox="1"/>
          <p:nvPr/>
        </p:nvSpPr>
        <p:spPr>
          <a:xfrm>
            <a:off x="2700533" y="3407820"/>
            <a:ext cx="8673296"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latin typeface="CIDFont+F1"/>
                <a:ea typeface="+mn-ea"/>
                <a:cs typeface="+mn-cs"/>
              </a:rPr>
              <a:t>Za widoczną reklamę </a:t>
            </a:r>
            <a:r>
              <a:rPr kumimoji="0" lang="pl-PL" sz="1400" b="0" i="0" u="none" strike="noStrike" kern="1200" cap="none" spc="0" normalizeH="0" baseline="0" noProof="0" dirty="0" err="1">
                <a:ln>
                  <a:noFill/>
                </a:ln>
                <a:solidFill>
                  <a:prstClr val="black"/>
                </a:solidFill>
                <a:effectLst/>
                <a:uLnTx/>
                <a:uFillTx/>
                <a:latin typeface="CIDFont+F1"/>
                <a:ea typeface="+mn-ea"/>
                <a:cs typeface="+mn-cs"/>
              </a:rPr>
              <a:t>banerową</a:t>
            </a:r>
            <a:r>
              <a:rPr kumimoji="0" lang="pl-PL" sz="1400" b="0" i="0" u="none" strike="noStrike" kern="1200" cap="none" spc="0" normalizeH="0" baseline="0" noProof="0" dirty="0">
                <a:ln>
                  <a:noFill/>
                </a:ln>
                <a:solidFill>
                  <a:prstClr val="black"/>
                </a:solidFill>
                <a:effectLst/>
                <a:uLnTx/>
                <a:uFillTx/>
                <a:latin typeface="CIDFont+F1"/>
                <a:ea typeface="+mn-ea"/>
                <a:cs typeface="+mn-cs"/>
              </a:rPr>
              <a:t> uznajemy taką, która była widoczna w aktywnym oknie przeglądarki przez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latin typeface="CIDFont+F1"/>
                <a:ea typeface="+mn-ea"/>
                <a:cs typeface="+mn-cs"/>
              </a:rPr>
              <a:t>min. 1 sekundę w min. 50% jej rozmiaru, a w przypadku video - min. 2 sekundy w min. 50% jej rozmiaru).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latin typeface="CIDFont+F1"/>
                <a:ea typeface="+mn-ea"/>
                <a:cs typeface="+mn-cs"/>
              </a:rPr>
              <a:t>Niestety takie warunki bywają niewystarczające do skutecznego pokazania reklamy. Dlatego silnie rekomendujemy wdrażanie dedykowanych definicji w narzędziach reklamowych. Jest to możliwe zarówno w Google, jak i </a:t>
            </a:r>
            <a:r>
              <a:rPr kumimoji="0" lang="pl-PL" sz="1400" b="0" i="0" u="none" strike="noStrike" kern="1200" cap="none" spc="0" normalizeH="0" baseline="0" noProof="0" dirty="0" err="1">
                <a:ln>
                  <a:noFill/>
                </a:ln>
                <a:solidFill>
                  <a:prstClr val="black"/>
                </a:solidFill>
                <a:effectLst/>
                <a:uLnTx/>
                <a:uFillTx/>
                <a:latin typeface="CIDFont+F1"/>
                <a:ea typeface="+mn-ea"/>
                <a:cs typeface="+mn-cs"/>
              </a:rPr>
              <a:t>Adform</a:t>
            </a:r>
            <a:r>
              <a:rPr kumimoji="0" lang="pl-PL" sz="1400" b="0" i="0" u="none" strike="noStrike" kern="1200" cap="none" spc="0" normalizeH="0" baseline="0" noProof="0" dirty="0">
                <a:ln>
                  <a:noFill/>
                </a:ln>
                <a:solidFill>
                  <a:prstClr val="black"/>
                </a:solidFill>
                <a:effectLst/>
                <a:uLnTx/>
                <a:uFillTx/>
                <a:latin typeface="CIDFont+F1"/>
                <a:ea typeface="+mn-ea"/>
                <a:cs typeface="+mn-cs"/>
              </a:rPr>
              <a:t>. Wykorzystywane to m.in. 80% rozmiaru kreacji, przez 3 sekundy, czy 95% przez 5 sekund. Dołożenie takich dodatkowych poziomów (bez rezygnacji z pierwotnego) pozwala optymalizować </a:t>
            </a:r>
            <a:r>
              <a:rPr kumimoji="0" lang="pl-PL" sz="1400" b="0" i="0" u="none" strike="noStrike" kern="1200" cap="none" spc="0" normalizeH="0" baseline="0" noProof="0" dirty="0" err="1">
                <a:ln>
                  <a:noFill/>
                </a:ln>
                <a:solidFill>
                  <a:prstClr val="black"/>
                </a:solidFill>
                <a:effectLst/>
                <a:uLnTx/>
                <a:uFillTx/>
                <a:latin typeface="CIDFont+F1"/>
                <a:ea typeface="+mn-ea"/>
                <a:cs typeface="+mn-cs"/>
              </a:rPr>
              <a:t>inventory</a:t>
            </a:r>
            <a:r>
              <a:rPr kumimoji="0" lang="pl-PL" sz="1400" b="0" i="0" u="none" strike="noStrike" kern="1200" cap="none" spc="0" normalizeH="0" baseline="0" noProof="0" dirty="0">
                <a:ln>
                  <a:noFill/>
                </a:ln>
                <a:solidFill>
                  <a:prstClr val="black"/>
                </a:solidFill>
                <a:effectLst/>
                <a:uLnTx/>
                <a:uFillTx/>
                <a:latin typeface="CIDFont+F1"/>
                <a:ea typeface="+mn-ea"/>
                <a:cs typeface="+mn-cs"/>
              </a:rPr>
              <a:t> reklamowe skutecznie. Taka optymalizacja może mieć silny wpływ na koszty odsłon reklamowych, z uwagi na zawężanie potencjalnych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latin typeface="CIDFont+F1"/>
                <a:ea typeface="+mn-ea"/>
                <a:cs typeface="+mn-cs"/>
              </a:rPr>
              <a:t>miejsc wyświetlenia. Warto wtedy dokonać porównania kosztu osiągania widzialnego zasięgu. </a:t>
            </a:r>
            <a:endParaRPr kumimoji="0" lang="pl-PL" sz="1400" b="1" i="0" u="none" strike="noStrike" kern="1200" cap="none" spc="0" normalizeH="0" baseline="0" noProof="0" dirty="0">
              <a:ln>
                <a:noFill/>
              </a:ln>
              <a:solidFill>
                <a:prstClr val="black"/>
              </a:solidFill>
              <a:effectLst/>
              <a:uLnTx/>
              <a:uFillTx/>
              <a:ea typeface="+mn-ea"/>
              <a:cs typeface="+mn-cs"/>
            </a:endParaRPr>
          </a:p>
          <a:p>
            <a:endParaRPr lang="pl-PL" sz="1400" dirty="0"/>
          </a:p>
        </p:txBody>
      </p:sp>
      <p:sp>
        <p:nvSpPr>
          <p:cNvPr id="17" name="pole tekstowe 16">
            <a:extLst>
              <a:ext uri="{FF2B5EF4-FFF2-40B4-BE49-F238E27FC236}">
                <a16:creationId xmlns:a16="http://schemas.microsoft.com/office/drawing/2014/main" id="{AFB4D65C-0D89-3518-832F-87AF0D98D1ED}"/>
              </a:ext>
            </a:extLst>
          </p:cNvPr>
          <p:cNvSpPr txBox="1"/>
          <p:nvPr/>
        </p:nvSpPr>
        <p:spPr>
          <a:xfrm>
            <a:off x="648182" y="3407820"/>
            <a:ext cx="1851950" cy="7386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Widoczność (</a:t>
            </a:r>
            <a:r>
              <a:rPr kumimoji="0" lang="pl-PL" sz="1400" b="0" i="0" u="none" strike="noStrike" kern="1200" cap="none" spc="0" normalizeH="0" baseline="0" noProof="0" dirty="0" err="1">
                <a:ln>
                  <a:noFill/>
                </a:ln>
                <a:solidFill>
                  <a:prstClr val="white"/>
                </a:solidFill>
                <a:effectLst/>
                <a:uLnTx/>
                <a:uFillTx/>
                <a:ea typeface="+mn-ea"/>
                <a:cs typeface="+mn-cs"/>
              </a:rPr>
              <a:t>viewability</a:t>
            </a:r>
            <a:r>
              <a:rPr kumimoji="0" lang="pl-PL" sz="1400" b="0" i="0" u="none" strike="noStrike" kern="1200" cap="none" spc="0" normalizeH="0" baseline="0" noProof="0" dirty="0">
                <a:ln>
                  <a:noFill/>
                </a:ln>
                <a:solidFill>
                  <a:prstClr val="white"/>
                </a:solidFill>
                <a:effectLst/>
                <a:uLnTx/>
                <a:uFillTx/>
                <a:ea typeface="+mn-ea"/>
                <a:cs typeface="+mn-cs"/>
              </a:rPr>
              <a:t>)</a:t>
            </a:r>
          </a:p>
          <a:p>
            <a:endParaRPr lang="pl-PL" sz="1400" dirty="0"/>
          </a:p>
        </p:txBody>
      </p:sp>
      <p:cxnSp>
        <p:nvCxnSpPr>
          <p:cNvPr id="18" name="Łącznik prosty 17">
            <a:extLst>
              <a:ext uri="{FF2B5EF4-FFF2-40B4-BE49-F238E27FC236}">
                <a16:creationId xmlns:a16="http://schemas.microsoft.com/office/drawing/2014/main" id="{32DD0956-2AB4-6726-4C02-CF483ACE34E8}"/>
              </a:ext>
            </a:extLst>
          </p:cNvPr>
          <p:cNvCxnSpPr>
            <a:cxnSpLocks/>
          </p:cNvCxnSpPr>
          <p:nvPr/>
        </p:nvCxnSpPr>
        <p:spPr>
          <a:xfrm>
            <a:off x="486136" y="3193860"/>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Prostokąt 1">
            <a:extLst>
              <a:ext uri="{FF2B5EF4-FFF2-40B4-BE49-F238E27FC236}">
                <a16:creationId xmlns:a16="http://schemas.microsoft.com/office/drawing/2014/main" id="{65CC5204-EB1D-CBB1-0F9C-5DF9BF124D52}"/>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8644989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55F9C-D1DA-167D-DD0E-45BFD0443067}"/>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A004E472-9DE3-27A7-557B-07CD2BD961A7}"/>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CFBD0AF8-BC17-E85A-71A0-5D71FA9293B5}"/>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4C358BAE-5118-968D-22F9-FE0017DFE891}"/>
              </a:ext>
            </a:extLst>
          </p:cNvPr>
          <p:cNvSpPr txBox="1"/>
          <p:nvPr/>
        </p:nvSpPr>
        <p:spPr>
          <a:xfrm>
            <a:off x="624935" y="1402806"/>
            <a:ext cx="7130005" cy="830997"/>
          </a:xfrm>
          <a:prstGeom prst="rect">
            <a:avLst/>
          </a:prstGeom>
          <a:noFill/>
        </p:spPr>
        <p:txBody>
          <a:bodyPr wrap="square" rtlCol="0">
            <a:spAutoFit/>
          </a:bodyPr>
          <a:lstStyle/>
          <a:p>
            <a:r>
              <a:rPr kumimoji="0" lang="pl-PL" sz="2400" b="0" i="0" u="none" strike="noStrike" kern="1200" cap="none" spc="0" normalizeH="0" baseline="0" noProof="0" dirty="0">
                <a:ln>
                  <a:noFill/>
                </a:ln>
                <a:solidFill>
                  <a:prstClr val="white"/>
                </a:solidFill>
                <a:effectLst/>
                <a:uLnTx/>
                <a:uFillTx/>
                <a:ea typeface="+mn-ea"/>
                <a:cs typeface="+mn-cs"/>
              </a:rPr>
              <a:t>Budowanie dostępności  (mentalnej i fizycznej)</a:t>
            </a:r>
          </a:p>
          <a:p>
            <a:endParaRPr lang="pl-PL" sz="2400" dirty="0"/>
          </a:p>
        </p:txBody>
      </p:sp>
      <p:sp>
        <p:nvSpPr>
          <p:cNvPr id="7" name="Prostokąt 6">
            <a:extLst>
              <a:ext uri="{FF2B5EF4-FFF2-40B4-BE49-F238E27FC236}">
                <a16:creationId xmlns:a16="http://schemas.microsoft.com/office/drawing/2014/main" id="{6021CC36-D85E-D389-E0F4-A95FF477DA86}"/>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32F110AA-BBFF-56F6-D138-CC113288C6D6}"/>
              </a:ext>
            </a:extLst>
          </p:cNvPr>
          <p:cNvSpPr txBox="1"/>
          <p:nvPr/>
        </p:nvSpPr>
        <p:spPr>
          <a:xfrm>
            <a:off x="648182" y="2285890"/>
            <a:ext cx="1851950" cy="677108"/>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Zasięg, widoczny zasięg, zasięg w grupie celowej</a:t>
            </a:r>
          </a:p>
          <a:p>
            <a:endParaRPr lang="pl-PL" sz="1400" dirty="0"/>
          </a:p>
        </p:txBody>
      </p:sp>
      <p:sp>
        <p:nvSpPr>
          <p:cNvPr id="13" name="pole tekstowe 12">
            <a:extLst>
              <a:ext uri="{FF2B5EF4-FFF2-40B4-BE49-F238E27FC236}">
                <a16:creationId xmlns:a16="http://schemas.microsoft.com/office/drawing/2014/main" id="{F8B3DFAC-BCB0-7C1C-6534-9626A30B2344}"/>
              </a:ext>
            </a:extLst>
          </p:cNvPr>
          <p:cNvSpPr txBox="1"/>
          <p:nvPr/>
        </p:nvSpPr>
        <p:spPr>
          <a:xfrm>
            <a:off x="2694641" y="2285890"/>
            <a:ext cx="8673296" cy="4124206"/>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Definicja: Zasięg - liczba odbiorców (osób), do których docieramy (z wybraną kampanią czy w danym medium).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Metryka: Może być wyrażana jako liczba całkowita lub procentowy udział w całej </a:t>
            </a:r>
            <a:r>
              <a:rPr kumimoji="0" lang="pl-PL" sz="1200" b="0" i="0" u="none" strike="noStrike" kern="1200" cap="none" spc="0" normalizeH="0" baseline="0" noProof="0" dirty="0" err="1">
                <a:ln>
                  <a:noFill/>
                </a:ln>
                <a:solidFill>
                  <a:srgbClr val="000000"/>
                </a:solidFill>
                <a:effectLst/>
                <a:uLnTx/>
                <a:uFillTx/>
                <a:ea typeface="+mn-ea"/>
                <a:cs typeface="+mn-cs"/>
              </a:rPr>
              <a:t>populacj</a:t>
            </a:r>
            <a:r>
              <a:rPr kumimoji="0" lang="pl-PL" sz="1200" b="0" i="0" u="none" strike="noStrike" kern="1200" cap="none" spc="0" normalizeH="0" baseline="0" noProof="0" dirty="0">
                <a:ln>
                  <a:noFill/>
                </a:ln>
                <a:solidFill>
                  <a:srgbClr val="000000"/>
                </a:solidFill>
                <a:effectLst/>
                <a:uLnTx/>
                <a:uFillTx/>
                <a:ea typeface="+mn-ea"/>
                <a:cs typeface="+mn-cs"/>
              </a:rPr>
              <a:t>, czyi wybranej grupie celowej</a:t>
            </a:r>
            <a:br>
              <a:rPr kumimoji="0" lang="pl-PL" sz="1200" b="0" i="0" u="none" strike="noStrike" kern="1200" cap="none" spc="0" normalizeH="0" baseline="0" noProof="0" dirty="0">
                <a:ln>
                  <a:noFill/>
                </a:ln>
                <a:solidFill>
                  <a:prstClr val="black"/>
                </a:solidFill>
                <a:effectLst/>
                <a:uLnTx/>
                <a:uFillTx/>
                <a:ea typeface="+mn-ea"/>
                <a:cs typeface="+mn-cs"/>
              </a:rPr>
            </a:br>
            <a:r>
              <a:rPr kumimoji="0" lang="pl-PL" sz="1200" b="0" i="0" u="none" strike="noStrike" kern="1200" cap="none" spc="0" normalizeH="0" baseline="0" noProof="0" dirty="0">
                <a:ln>
                  <a:noFill/>
                </a:ln>
                <a:solidFill>
                  <a:srgbClr val="000000"/>
                </a:solidFill>
                <a:effectLst/>
                <a:uLnTx/>
                <a:uFillTx/>
                <a:ea typeface="+mn-ea"/>
                <a:cs typeface="+mn-cs"/>
              </a:rPr>
              <a:t>Źródło: np. analizy domu </a:t>
            </a:r>
            <a:r>
              <a:rPr kumimoji="0" lang="pl-PL" sz="1200" b="0" i="0" u="none" strike="noStrike" kern="1200" cap="none" spc="0" normalizeH="0" baseline="0" noProof="0" dirty="0" err="1">
                <a:ln>
                  <a:noFill/>
                </a:ln>
                <a:solidFill>
                  <a:srgbClr val="000000"/>
                </a:solidFill>
                <a:effectLst/>
                <a:uLnTx/>
                <a:uFillTx/>
                <a:ea typeface="+mn-ea"/>
                <a:cs typeface="+mn-cs"/>
              </a:rPr>
              <a:t>mediowego</a:t>
            </a:r>
            <a:r>
              <a:rPr kumimoji="0" lang="pl-PL" sz="1200" b="0" i="0" u="none" strike="noStrike" kern="1200" cap="none" spc="0" normalizeH="0" baseline="0" noProof="0" dirty="0">
                <a:ln>
                  <a:noFill/>
                </a:ln>
                <a:solidFill>
                  <a:srgbClr val="000000"/>
                </a:solidFill>
                <a:effectLst/>
                <a:uLnTx/>
                <a:uFillTx/>
                <a:ea typeface="+mn-ea"/>
                <a:cs typeface="+mn-cs"/>
              </a:rPr>
              <a:t>, badania oglądalności TV Nielsen, źródła wydawców, badania czytelnictwa prasy itd.</a:t>
            </a:r>
            <a:br>
              <a:rPr kumimoji="0" lang="pl-PL" sz="1200" b="0" i="0" u="none" strike="noStrike" kern="1200" cap="none" spc="0" normalizeH="0" baseline="0" noProof="0" dirty="0">
                <a:ln>
                  <a:noFill/>
                </a:ln>
                <a:solidFill>
                  <a:prstClr val="black"/>
                </a:solidFill>
                <a:effectLst/>
                <a:uLnTx/>
                <a:uFillTx/>
                <a:ea typeface="+mn-ea"/>
                <a:cs typeface="+mn-cs"/>
              </a:rPr>
            </a:br>
            <a:r>
              <a:rPr kumimoji="0" lang="pl-PL" sz="1200" b="0" i="0" u="none" strike="noStrike" kern="1200" cap="none" spc="0" normalizeH="0" baseline="0" noProof="0" dirty="0">
                <a:ln>
                  <a:noFill/>
                </a:ln>
                <a:solidFill>
                  <a:srgbClr val="000000"/>
                </a:solidFill>
                <a:effectLst/>
                <a:uLnTx/>
                <a:uFillTx/>
                <a:ea typeface="+mn-ea"/>
                <a:cs typeface="+mn-cs"/>
              </a:rPr>
              <a:t>Informacje dodatkowe: standardowo rozumiany zasięg rzadko rzetelnie oddaje ilość osób, do których skutecznie trafia komunikat (ze względu na m.in. błąd pomiaru, brak komunikatu w zasięgu wzroku, zbyt krótko wyświetlony komunikat). </a:t>
            </a:r>
            <a:r>
              <a:rPr kumimoji="0" lang="pl-PL" sz="1200" b="0" i="0" u="none" strike="noStrike" kern="1200" cap="none" spc="0" normalizeH="0" baseline="0" noProof="0" dirty="0" err="1">
                <a:ln>
                  <a:noFill/>
                </a:ln>
                <a:solidFill>
                  <a:srgbClr val="000000"/>
                </a:solidFill>
                <a:effectLst/>
                <a:uLnTx/>
                <a:uFillTx/>
                <a:ea typeface="+mn-ea"/>
                <a:cs typeface="+mn-cs"/>
              </a:rPr>
              <a:t>Marketerzy</a:t>
            </a:r>
            <a:r>
              <a:rPr kumimoji="0" lang="pl-PL" sz="1200" b="0" i="0" u="none" strike="noStrike" kern="1200" cap="none" spc="0" normalizeH="0" baseline="0" noProof="0" dirty="0">
                <a:ln>
                  <a:noFill/>
                </a:ln>
                <a:solidFill>
                  <a:srgbClr val="000000"/>
                </a:solidFill>
                <a:effectLst/>
                <a:uLnTx/>
                <a:uFillTx/>
                <a:ea typeface="+mn-ea"/>
                <a:cs typeface="+mn-cs"/>
              </a:rPr>
              <a:t> szukają sposobów, żeby tę miarę urealnić, jednym ze sposobów może być weryfikacja widzialnego lub “uważnego zasięgu”</a:t>
            </a:r>
          </a:p>
          <a:p>
            <a:pPr marL="0" marR="0" lvl="0" indent="0" algn="l" defTabSz="914400" rtl="0" eaLnBrk="1" fontAlgn="base" latinLnBrk="0" hangingPunct="1">
              <a:lnSpc>
                <a:spcPct val="100000"/>
              </a:lnSpc>
              <a:spcBef>
                <a:spcPts val="0"/>
              </a:spcBef>
              <a:spcAft>
                <a:spcPts val="60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Na co należy zwrócić uwagę:</a:t>
            </a:r>
          </a:p>
          <a:p>
            <a:pPr marL="742950" marR="0" lvl="1" indent="-285750" algn="l" defTabSz="914400" rtl="0" eaLnBrk="1" fontAlgn="base" latinLnBrk="0" hangingPunct="1">
              <a:lnSpc>
                <a:spcPct val="100000"/>
              </a:lnSpc>
              <a:spcBef>
                <a:spcPts val="0"/>
              </a:spcBef>
              <a:spcAft>
                <a:spcPts val="0"/>
              </a:spcAft>
              <a:buClr>
                <a:srgbClr val="FF003C"/>
              </a:buClr>
              <a:buSzTx/>
              <a:buFont typeface="Arial" panose="020B0604020202020204" pitchFamily="34" charset="0"/>
              <a:buChar char="•"/>
              <a:tabLst/>
              <a:defRPr/>
            </a:pPr>
            <a:r>
              <a:rPr kumimoji="0" lang="pl-PL" sz="1200" b="0" i="0" u="none" strike="noStrike" kern="1200" cap="none" spc="0" normalizeH="0" baseline="0" noProof="0" dirty="0">
                <a:ln>
                  <a:noFill/>
                </a:ln>
                <a:solidFill>
                  <a:srgbClr val="000000"/>
                </a:solidFill>
                <a:effectLst/>
                <a:uLnTx/>
                <a:uFillTx/>
                <a:ea typeface="+mn-ea"/>
                <a:cs typeface="+mn-cs"/>
              </a:rPr>
              <a:t>Istnieje mnogość definicji “zasięgu” i różne kanały </a:t>
            </a:r>
            <a:r>
              <a:rPr kumimoji="0" lang="pl-PL" sz="1200" b="0" i="0" u="none" strike="noStrike" kern="1200" cap="none" spc="0" normalizeH="0" baseline="0" noProof="0" dirty="0" err="1">
                <a:ln>
                  <a:noFill/>
                </a:ln>
                <a:solidFill>
                  <a:srgbClr val="000000"/>
                </a:solidFill>
                <a:effectLst/>
                <a:uLnTx/>
                <a:uFillTx/>
                <a:ea typeface="+mn-ea"/>
                <a:cs typeface="+mn-cs"/>
              </a:rPr>
              <a:t>mediowe</a:t>
            </a:r>
            <a:r>
              <a:rPr kumimoji="0" lang="pl-PL" sz="1200" b="0" i="0" u="none" strike="noStrike" kern="1200" cap="none" spc="0" normalizeH="0" baseline="0" noProof="0" dirty="0">
                <a:ln>
                  <a:noFill/>
                </a:ln>
                <a:solidFill>
                  <a:srgbClr val="000000"/>
                </a:solidFill>
                <a:effectLst/>
                <a:uLnTx/>
                <a:uFillTx/>
                <a:ea typeface="+mn-ea"/>
                <a:cs typeface="+mn-cs"/>
              </a:rPr>
              <a:t> mają swoje metodologie. Są media, które przy definiowaniu zasięgu koncentrują się odbiorcy: np. na osobie, realnym użytkowniku czy oglądającym (</a:t>
            </a:r>
            <a:r>
              <a:rPr kumimoji="0" lang="pl-PL" sz="1200" b="0" i="0" u="none" strike="noStrike" kern="1200" cap="none" spc="0" normalizeH="0" baseline="0" noProof="0" dirty="0" err="1">
                <a:ln>
                  <a:noFill/>
                </a:ln>
                <a:solidFill>
                  <a:srgbClr val="000000"/>
                </a:solidFill>
                <a:effectLst/>
                <a:uLnTx/>
                <a:uFillTx/>
                <a:ea typeface="+mn-ea"/>
                <a:cs typeface="+mn-cs"/>
              </a:rPr>
              <a:t>viewers</a:t>
            </a:r>
            <a:r>
              <a:rPr kumimoji="0" lang="pl-PL" sz="1200" b="0" i="0" u="none" strike="noStrike" kern="1200" cap="none" spc="0" normalizeH="0" baseline="0" noProof="0" dirty="0">
                <a:ln>
                  <a:noFill/>
                </a:ln>
                <a:solidFill>
                  <a:srgbClr val="000000"/>
                </a:solidFill>
                <a:effectLst/>
                <a:uLnTx/>
                <a:uFillTx/>
                <a:ea typeface="+mn-ea"/>
                <a:cs typeface="+mn-cs"/>
              </a:rPr>
              <a:t>)                ale także takie, które w centrum mają dystrybucję treści na wybrane urządzenia i ich ekrany. Im bardziej zbliżymy się do śledzenia dotarcia do realnych osób, tym lepiej zasięg będzie oddawał potrzeby </a:t>
            </a:r>
            <a:r>
              <a:rPr kumimoji="0" lang="pl-PL" sz="1200" b="0" i="0" u="none" strike="noStrike" kern="1200" cap="none" spc="0" normalizeH="0" baseline="0" noProof="0" dirty="0" err="1">
                <a:ln>
                  <a:noFill/>
                </a:ln>
                <a:solidFill>
                  <a:srgbClr val="000000"/>
                </a:solidFill>
                <a:effectLst/>
                <a:uLnTx/>
                <a:uFillTx/>
                <a:ea typeface="+mn-ea"/>
                <a:cs typeface="+mn-cs"/>
              </a:rPr>
              <a:t>marketerów</a:t>
            </a:r>
            <a:r>
              <a:rPr kumimoji="0" lang="pl-PL" sz="1200" b="0" i="0" u="none" strike="noStrike" kern="1200" cap="none" spc="0" normalizeH="0" baseline="0" noProof="0" dirty="0">
                <a:ln>
                  <a:noFill/>
                </a:ln>
                <a:solidFill>
                  <a:srgbClr val="000000"/>
                </a:solidFill>
                <a:effectLst/>
                <a:uLnTx/>
                <a:uFillTx/>
                <a:ea typeface="+mn-ea"/>
                <a:cs typeface="+mn-cs"/>
              </a:rPr>
              <a:t>.</a:t>
            </a:r>
          </a:p>
          <a:p>
            <a:pPr marL="742950" marR="0" lvl="1" indent="-285750" algn="l" defTabSz="914400" rtl="0" eaLnBrk="1" fontAlgn="base" latinLnBrk="0" hangingPunct="1">
              <a:lnSpc>
                <a:spcPct val="100000"/>
              </a:lnSpc>
              <a:spcBef>
                <a:spcPts val="0"/>
              </a:spcBef>
              <a:spcAft>
                <a:spcPts val="600"/>
              </a:spcAft>
              <a:buClr>
                <a:srgbClr val="FF003C"/>
              </a:buClr>
              <a:buSzTx/>
              <a:buFont typeface="Arial" panose="020B0604020202020204" pitchFamily="34" charset="0"/>
              <a:buChar char="•"/>
              <a:tabLst/>
              <a:defRPr/>
            </a:pPr>
            <a:r>
              <a:rPr kumimoji="0" lang="pl-PL" sz="1200" b="0" i="0" u="none" strike="noStrike" kern="1200" cap="none" spc="0" normalizeH="0" baseline="0" noProof="0" dirty="0">
                <a:ln>
                  <a:noFill/>
                </a:ln>
                <a:solidFill>
                  <a:srgbClr val="000000"/>
                </a:solidFill>
                <a:effectLst/>
                <a:uLnTx/>
                <a:uFillTx/>
                <a:ea typeface="+mn-ea"/>
                <a:cs typeface="+mn-cs"/>
              </a:rPr>
              <a:t>Zdefiniowanie “dotarcia” - odbiorca musi mieć szansę zarejestrować marketingowy komunikat dlatego ważne jest też określenie odpowiednich standardów, które są uznawane za skuteczne dotarcie do odbiorcy. Z pomocą przychodzą np. dotyczące widoczności reklam (omówione szerzej w definicji wskaźnika), m.in. od IAB (</a:t>
            </a:r>
            <a:r>
              <a:rPr kumimoji="0" lang="pl-PL" sz="1200" b="0" i="0" u="none" strike="noStrike" kern="1200" cap="none" spc="0" normalizeH="0" baseline="0" noProof="0" dirty="0" err="1">
                <a:ln>
                  <a:noFill/>
                </a:ln>
                <a:solidFill>
                  <a:srgbClr val="000000"/>
                </a:solidFill>
                <a:effectLst/>
                <a:uLnTx/>
                <a:uFillTx/>
                <a:ea typeface="+mn-ea"/>
                <a:cs typeface="+mn-cs"/>
              </a:rPr>
              <a:t>digital</a:t>
            </a:r>
            <a:r>
              <a:rPr kumimoji="0" lang="pl-PL" sz="1200" b="0" i="0" u="none" strike="noStrike" kern="1200" cap="none" spc="0" normalizeH="0" baseline="0" noProof="0" dirty="0">
                <a:ln>
                  <a:noFill/>
                </a:ln>
                <a:solidFill>
                  <a:srgbClr val="000000"/>
                </a:solidFill>
                <a:effectLst/>
                <a:uLnTx/>
                <a:uFillTx/>
                <a:ea typeface="+mn-ea"/>
                <a:cs typeface="+mn-cs"/>
              </a:rPr>
              <a:t>) , bieżące dyskusje o “</a:t>
            </a:r>
            <a:r>
              <a:rPr kumimoji="0" lang="pl-PL" sz="1200" b="0" i="0" u="none" strike="noStrike" kern="1200" cap="none" spc="0" normalizeH="0" baseline="0" noProof="0" dirty="0" err="1">
                <a:ln>
                  <a:noFill/>
                </a:ln>
                <a:solidFill>
                  <a:srgbClr val="000000"/>
                </a:solidFill>
                <a:effectLst/>
                <a:uLnTx/>
                <a:uFillTx/>
                <a:ea typeface="+mn-ea"/>
                <a:cs typeface="+mn-cs"/>
              </a:rPr>
              <a:t>attention</a:t>
            </a:r>
            <a:r>
              <a:rPr kumimoji="0" lang="pl-PL" sz="1200" b="0" i="0" u="none" strike="noStrike" kern="1200" cap="none" spc="0" normalizeH="0" baseline="0" noProof="0" dirty="0">
                <a:ln>
                  <a:noFill/>
                </a:ln>
                <a:solidFill>
                  <a:srgbClr val="000000"/>
                </a:solidFill>
                <a:effectLst/>
                <a:uLnTx/>
                <a:uFillTx/>
                <a:ea typeface="+mn-ea"/>
                <a:cs typeface="+mn-cs"/>
              </a:rPr>
              <a:t>” (np. skuteczny kontakt powinien trwać &gt;2,5 sekundy) czy indywidualnie określone standardy (np. w przypadku bardziej skomplikowanych komunikatów, kontakt powinien być dłuższy).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Przełożenie na biznes: Do jak dużej ilości osób (potencjalnych klientów) trafimy?</a:t>
            </a:r>
            <a:br>
              <a:rPr kumimoji="0" lang="pl-PL" sz="1200" b="0" i="0" u="none" strike="noStrike" kern="1200" cap="none" spc="0" normalizeH="0" baseline="0" noProof="0" dirty="0">
                <a:ln>
                  <a:noFill/>
                </a:ln>
                <a:solidFill>
                  <a:prstClr val="black"/>
                </a:solidFill>
                <a:effectLst/>
                <a:uLnTx/>
                <a:uFillTx/>
                <a:ea typeface="+mn-ea"/>
                <a:cs typeface="+mn-cs"/>
              </a:rPr>
            </a:br>
            <a:r>
              <a:rPr kumimoji="0" lang="pl-PL" sz="1200" b="0" i="0" u="none" strike="noStrike" kern="1200" cap="none" spc="0" normalizeH="0" baseline="0" noProof="0" dirty="0">
                <a:ln>
                  <a:noFill/>
                </a:ln>
                <a:solidFill>
                  <a:srgbClr val="000000"/>
                </a:solidFill>
                <a:effectLst/>
                <a:uLnTx/>
                <a:uFillTx/>
                <a:ea typeface="+mn-ea"/>
                <a:cs typeface="+mn-cs"/>
              </a:rPr>
              <a:t>Wyzwania: Z powodu braku badania cross-</a:t>
            </a:r>
            <a:r>
              <a:rPr kumimoji="0" lang="pl-PL" sz="1200" b="0" i="0" u="none" strike="noStrike" kern="1200" cap="none" spc="0" normalizeH="0" baseline="0" noProof="0" dirty="0" err="1">
                <a:ln>
                  <a:noFill/>
                </a:ln>
                <a:solidFill>
                  <a:srgbClr val="000000"/>
                </a:solidFill>
                <a:effectLst/>
                <a:uLnTx/>
                <a:uFillTx/>
                <a:ea typeface="+mn-ea"/>
                <a:cs typeface="+mn-cs"/>
              </a:rPr>
              <a:t>mediowego</a:t>
            </a:r>
            <a:r>
              <a:rPr kumimoji="0" lang="pl-PL" sz="1200" b="0" i="0" u="none" strike="noStrike" kern="1200" cap="none" spc="0" normalizeH="0" baseline="0" noProof="0" dirty="0">
                <a:ln>
                  <a:noFill/>
                </a:ln>
                <a:solidFill>
                  <a:srgbClr val="000000"/>
                </a:solidFill>
                <a:effectLst/>
                <a:uLnTx/>
                <a:uFillTx/>
                <a:ea typeface="+mn-ea"/>
                <a:cs typeface="+mn-cs"/>
              </a:rPr>
              <a:t> w Polsce, dużym wyzwaniem jest określenie ujednoliconego zasięgu dla całej kampanii składającej się z wielu kanałów </a:t>
            </a:r>
            <a:r>
              <a:rPr kumimoji="0" lang="pl-PL" sz="1200" b="0" i="0" u="none" strike="noStrike" kern="1200" cap="none" spc="0" normalizeH="0" baseline="0" noProof="0" dirty="0" err="1">
                <a:ln>
                  <a:noFill/>
                </a:ln>
                <a:solidFill>
                  <a:srgbClr val="000000"/>
                </a:solidFill>
                <a:effectLst/>
                <a:uLnTx/>
                <a:uFillTx/>
                <a:ea typeface="+mn-ea"/>
                <a:cs typeface="+mn-cs"/>
              </a:rPr>
              <a:t>mediowych</a:t>
            </a:r>
            <a:r>
              <a:rPr kumimoji="0" lang="pl-PL" sz="1200" b="0" i="0" u="none" strike="noStrike" kern="1200" cap="none" spc="0" normalizeH="0" baseline="0" noProof="0" dirty="0">
                <a:ln>
                  <a:noFill/>
                </a:ln>
                <a:solidFill>
                  <a:srgbClr val="000000"/>
                </a:solidFill>
                <a:effectLst/>
                <a:uLnTx/>
                <a:uFillTx/>
                <a:ea typeface="+mn-ea"/>
                <a:cs typeface="+mn-cs"/>
              </a:rPr>
              <a:t>, jak również powyższe wyzwania z oceną realnego dotarcia komunikacji.</a:t>
            </a:r>
          </a:p>
          <a:p>
            <a:endParaRPr lang="pl-PL" sz="1200" dirty="0"/>
          </a:p>
        </p:txBody>
      </p:sp>
      <p:sp>
        <p:nvSpPr>
          <p:cNvPr id="2" name="Prostokąt 1">
            <a:extLst>
              <a:ext uri="{FF2B5EF4-FFF2-40B4-BE49-F238E27FC236}">
                <a16:creationId xmlns:a16="http://schemas.microsoft.com/office/drawing/2014/main" id="{80EED19D-6D18-BF42-8B89-A4CC12C83583}"/>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2721587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568ED-38E1-16B7-1DC7-8FC7F142A70D}"/>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E91878E7-0999-F783-B0EC-3AB6D66121D2}"/>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85E39674-E8EC-635E-B1E2-1D89312B0BC3}"/>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8D272301-4EB6-C1F6-970C-E025AD9B640C}"/>
              </a:ext>
            </a:extLst>
          </p:cNvPr>
          <p:cNvSpPr txBox="1"/>
          <p:nvPr/>
        </p:nvSpPr>
        <p:spPr>
          <a:xfrm>
            <a:off x="624935" y="1402806"/>
            <a:ext cx="7130005" cy="830997"/>
          </a:xfrm>
          <a:prstGeom prst="rect">
            <a:avLst/>
          </a:prstGeom>
          <a:noFill/>
        </p:spPr>
        <p:txBody>
          <a:bodyPr wrap="square" rtlCol="0">
            <a:spAutoFit/>
          </a:bodyPr>
          <a:lstStyle/>
          <a:p>
            <a:r>
              <a:rPr kumimoji="0" lang="pl-PL" sz="2400" b="0" i="0" u="none" strike="noStrike" kern="1200" cap="none" spc="0" normalizeH="0" baseline="0" noProof="0" dirty="0">
                <a:ln>
                  <a:noFill/>
                </a:ln>
                <a:solidFill>
                  <a:prstClr val="white"/>
                </a:solidFill>
                <a:effectLst/>
                <a:uLnTx/>
                <a:uFillTx/>
                <a:ea typeface="+mn-ea"/>
                <a:cs typeface="+mn-cs"/>
              </a:rPr>
              <a:t>Budowanie dostępności  (mentalnej i fizycznej)</a:t>
            </a:r>
          </a:p>
          <a:p>
            <a:endParaRPr lang="pl-PL" sz="2400" dirty="0"/>
          </a:p>
        </p:txBody>
      </p:sp>
      <p:sp>
        <p:nvSpPr>
          <p:cNvPr id="7" name="Prostokąt 6">
            <a:extLst>
              <a:ext uri="{FF2B5EF4-FFF2-40B4-BE49-F238E27FC236}">
                <a16:creationId xmlns:a16="http://schemas.microsoft.com/office/drawing/2014/main" id="{BE97BC6D-EE94-9C0B-C812-860E362F41C5}"/>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4EEDAE5F-EBC1-F402-9908-A4E4FE5119D8}"/>
              </a:ext>
            </a:extLst>
          </p:cNvPr>
          <p:cNvSpPr txBox="1"/>
          <p:nvPr/>
        </p:nvSpPr>
        <p:spPr>
          <a:xfrm>
            <a:off x="641307" y="2242892"/>
            <a:ext cx="1851950" cy="95410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Zaangażowanie (engagement </a:t>
            </a:r>
            <a:r>
              <a:rPr kumimoji="0" lang="pl-PL" sz="1400" b="0" i="0" u="none" strike="noStrike" kern="1200" cap="none" spc="0" normalizeH="0" baseline="0" noProof="0" dirty="0" err="1">
                <a:ln>
                  <a:noFill/>
                </a:ln>
                <a:solidFill>
                  <a:prstClr val="white"/>
                </a:solidFill>
                <a:effectLst/>
                <a:uLnTx/>
                <a:uFillTx/>
                <a:ea typeface="+mn-ea"/>
                <a:cs typeface="+mn-cs"/>
              </a:rPr>
              <a:t>rate</a:t>
            </a:r>
            <a:r>
              <a:rPr kumimoji="0" lang="pl-PL" sz="1400" b="0" i="0" u="none" strike="noStrike" kern="1200" cap="none" spc="0" normalizeH="0" baseline="0" noProof="0" dirty="0">
                <a:ln>
                  <a:noFill/>
                </a:ln>
                <a:solidFill>
                  <a:prstClr val="white"/>
                </a:solidFill>
                <a:effectLst/>
                <a:uLnTx/>
                <a:uFillTx/>
                <a:ea typeface="+mn-ea"/>
                <a:cs typeface="+mn-cs"/>
              </a:rPr>
              <a:t>, </a:t>
            </a:r>
            <a:r>
              <a:rPr kumimoji="0" lang="pl-PL" sz="1400" b="0" i="0" u="none" strike="noStrike" kern="1200" cap="none" spc="0" normalizeH="0" baseline="0" noProof="0" dirty="0" err="1">
                <a:ln>
                  <a:noFill/>
                </a:ln>
                <a:solidFill>
                  <a:prstClr val="white"/>
                </a:solidFill>
                <a:effectLst/>
                <a:uLnTx/>
                <a:uFillTx/>
                <a:ea typeface="+mn-ea"/>
                <a:cs typeface="+mn-cs"/>
              </a:rPr>
              <a:t>sessions</a:t>
            </a:r>
            <a:r>
              <a:rPr kumimoji="0" lang="pl-PL" sz="1400" b="0" i="0" u="none" strike="noStrike" kern="1200" cap="none" spc="0" normalizeH="0" baseline="0" noProof="0" dirty="0">
                <a:ln>
                  <a:noFill/>
                </a:ln>
                <a:solidFill>
                  <a:prstClr val="white"/>
                </a:solidFill>
                <a:effectLst/>
                <a:uLnTx/>
                <a:uFillTx/>
                <a:ea typeface="+mn-ea"/>
                <a:cs typeface="+mn-cs"/>
              </a:rPr>
              <a:t>)</a:t>
            </a:r>
          </a:p>
          <a:p>
            <a:endParaRPr lang="pl-PL" sz="1400" dirty="0"/>
          </a:p>
        </p:txBody>
      </p:sp>
      <p:sp>
        <p:nvSpPr>
          <p:cNvPr id="2" name="pole tekstowe 1">
            <a:extLst>
              <a:ext uri="{FF2B5EF4-FFF2-40B4-BE49-F238E27FC236}">
                <a16:creationId xmlns:a16="http://schemas.microsoft.com/office/drawing/2014/main" id="{C53C7768-F1FE-4CDF-A86C-D61BE65C0093}"/>
              </a:ext>
            </a:extLst>
          </p:cNvPr>
          <p:cNvSpPr txBox="1"/>
          <p:nvPr/>
        </p:nvSpPr>
        <p:spPr>
          <a:xfrm>
            <a:off x="2685034" y="2253716"/>
            <a:ext cx="8673296"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srgbClr val="000000"/>
                </a:solidFill>
                <a:effectLst/>
                <a:uLnTx/>
                <a:uFillTx/>
                <a:latin typeface="Aptos Display" panose="02110004020202020204"/>
                <a:ea typeface="+mn-ea"/>
                <a:cs typeface="+mn-cs"/>
              </a:rPr>
              <a:t>Odsetek kontaktów na stronie www/aplikacji, czy w mediach społecznościowych, które wiążą się z określoną formą zaangażowania. Wyrażony w procentach. Pomocny przy pytaniach „Czy serwujemy użytkownikowi odpowiednią treść?”, „Czy </a:t>
            </a:r>
            <a:r>
              <a:rPr kumimoji="0" lang="pl-PL" sz="1400" b="0" i="0" u="none" strike="noStrike" kern="1200" cap="none" spc="0" normalizeH="0" baseline="0" noProof="0" dirty="0" err="1">
                <a:ln>
                  <a:noFill/>
                </a:ln>
                <a:solidFill>
                  <a:srgbClr val="000000"/>
                </a:solidFill>
                <a:effectLst/>
                <a:uLnTx/>
                <a:uFillTx/>
                <a:latin typeface="Aptos Display" panose="02110004020202020204"/>
                <a:ea typeface="+mn-ea"/>
                <a:cs typeface="+mn-cs"/>
              </a:rPr>
              <a:t>content</a:t>
            </a:r>
            <a:r>
              <a:rPr kumimoji="0" lang="pl-PL" sz="1400" b="0" i="0" u="none" strike="noStrike" kern="1200" cap="none" spc="0" normalizeH="0" baseline="0" noProof="0" dirty="0">
                <a:ln>
                  <a:noFill/>
                </a:ln>
                <a:solidFill>
                  <a:srgbClr val="000000"/>
                </a:solidFill>
                <a:effectLst/>
                <a:uLnTx/>
                <a:uFillTx/>
                <a:latin typeface="Aptos Display" panose="02110004020202020204"/>
                <a:ea typeface="+mn-ea"/>
                <a:cs typeface="+mn-cs"/>
              </a:rPr>
              <a:t>/produkty wzbudzają zainteresowanie użytkownika?”, „Czy trafiamy do odpowiedniego użytkownika?”. Nigdy nie powinien być używany w izolacji od innych miar, z uwagi na stosunkowo łatwe sterowanie zakupami mediów pod ten wskaźnik, co w efekcie może prowadzić do spadku korelacji z generowaniem konwersji </a:t>
            </a:r>
            <a:endParaRPr kumimoji="0" lang="pl-PL" sz="1400" b="0" i="0" u="none" strike="noStrike" kern="1200" cap="none" spc="0" normalizeH="0" baseline="0" noProof="0" dirty="0">
              <a:ln>
                <a:noFill/>
              </a:ln>
              <a:solidFill>
                <a:prstClr val="black"/>
              </a:solidFill>
              <a:effectLst/>
              <a:uLnTx/>
              <a:uFillTx/>
              <a:latin typeface="Aptos Display" panose="02110004020202020204"/>
              <a:ea typeface="+mn-ea"/>
              <a:cs typeface="+mn-cs"/>
            </a:endParaRPr>
          </a:p>
          <a:p>
            <a:endParaRPr lang="pl-PL" sz="1400" dirty="0"/>
          </a:p>
        </p:txBody>
      </p:sp>
      <p:sp>
        <p:nvSpPr>
          <p:cNvPr id="3" name="pole tekstowe 2">
            <a:extLst>
              <a:ext uri="{FF2B5EF4-FFF2-40B4-BE49-F238E27FC236}">
                <a16:creationId xmlns:a16="http://schemas.microsoft.com/office/drawing/2014/main" id="{A7174929-28C5-DB91-C724-BDD551C49C98}"/>
              </a:ext>
            </a:extLst>
          </p:cNvPr>
          <p:cNvSpPr txBox="1"/>
          <p:nvPr/>
        </p:nvSpPr>
        <p:spPr>
          <a:xfrm>
            <a:off x="2685034" y="4332138"/>
            <a:ext cx="8673296"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srgbClr val="000000"/>
                </a:solidFill>
                <a:effectLst/>
                <a:uLnTx/>
                <a:uFillTx/>
                <a:latin typeface="Aptos Display" panose="02110004020202020204"/>
                <a:ea typeface="+mn-ea"/>
                <a:cs typeface="+mn-cs"/>
              </a:rPr>
              <a:t>Czas spędzony na danej treści, np. </a:t>
            </a:r>
            <a:r>
              <a:rPr kumimoji="0" lang="pl-PL" sz="1400" b="0" i="0" u="none" strike="noStrike" kern="1200" cap="none" spc="0" normalizeH="0" baseline="0" noProof="0" dirty="0" err="1">
                <a:ln>
                  <a:noFill/>
                </a:ln>
                <a:solidFill>
                  <a:srgbClr val="000000"/>
                </a:solidFill>
                <a:effectLst/>
                <a:uLnTx/>
                <a:uFillTx/>
                <a:latin typeface="Aptos Display" panose="02110004020202020204"/>
                <a:ea typeface="+mn-ea"/>
                <a:cs typeface="+mn-cs"/>
              </a:rPr>
              <a:t>landing</a:t>
            </a:r>
            <a:r>
              <a:rPr kumimoji="0" lang="pl-PL" sz="1400" b="0" i="0" u="none" strike="noStrike" kern="1200" cap="none" spc="0" normalizeH="0" baseline="0" noProof="0" dirty="0">
                <a:ln>
                  <a:noFill/>
                </a:ln>
                <a:solidFill>
                  <a:srgbClr val="000000"/>
                </a:solidFill>
                <a:effectLst/>
                <a:uLnTx/>
                <a:uFillTx/>
                <a:latin typeface="Aptos Display" panose="02110004020202020204"/>
                <a:ea typeface="+mn-ea"/>
                <a:cs typeface="+mn-cs"/>
              </a:rPr>
              <a:t> </a:t>
            </a:r>
            <a:r>
              <a:rPr kumimoji="0" lang="pl-PL" sz="1400" b="0" i="0" u="none" strike="noStrike" kern="1200" cap="none" spc="0" normalizeH="0" baseline="0" noProof="0" dirty="0" err="1">
                <a:ln>
                  <a:noFill/>
                </a:ln>
                <a:solidFill>
                  <a:srgbClr val="000000"/>
                </a:solidFill>
                <a:effectLst/>
                <a:uLnTx/>
                <a:uFillTx/>
                <a:latin typeface="Aptos Display" panose="02110004020202020204"/>
                <a:ea typeface="+mn-ea"/>
                <a:cs typeface="+mn-cs"/>
              </a:rPr>
              <a:t>page’u</a:t>
            </a:r>
            <a:r>
              <a:rPr kumimoji="0" lang="pl-PL" sz="1400" b="0" i="0" u="none" strike="noStrike" kern="1200" cap="none" spc="0" normalizeH="0" baseline="0" noProof="0" dirty="0">
                <a:ln>
                  <a:noFill/>
                </a:ln>
                <a:solidFill>
                  <a:srgbClr val="000000"/>
                </a:solidFill>
                <a:effectLst/>
                <a:uLnTx/>
                <a:uFillTx/>
                <a:latin typeface="Aptos Display" panose="02110004020202020204"/>
                <a:ea typeface="+mn-ea"/>
                <a:cs typeface="+mn-cs"/>
              </a:rPr>
              <a:t> oferty / produktu bądź stronie z materiałami informacyjnymi/ poradnikami/ portfolio </a:t>
            </a:r>
            <a:r>
              <a:rPr kumimoji="0" lang="pl-PL" sz="1400" b="0" i="0" u="none" strike="noStrike" kern="1200" cap="none" spc="0" normalizeH="0" baseline="0" noProof="0" dirty="0" err="1">
                <a:ln>
                  <a:noFill/>
                </a:ln>
                <a:solidFill>
                  <a:srgbClr val="000000"/>
                </a:solidFill>
                <a:effectLst/>
                <a:uLnTx/>
                <a:uFillTx/>
                <a:latin typeface="Aptos Display" panose="02110004020202020204"/>
                <a:ea typeface="+mn-ea"/>
                <a:cs typeface="+mn-cs"/>
              </a:rPr>
              <a:t>brandu</a:t>
            </a:r>
            <a:r>
              <a:rPr kumimoji="0" lang="pl-PL" sz="1400" b="0" i="0" u="none" strike="noStrike" kern="1200" cap="none" spc="0" normalizeH="0" baseline="0" noProof="0" dirty="0">
                <a:ln>
                  <a:noFill/>
                </a:ln>
                <a:solidFill>
                  <a:srgbClr val="000000"/>
                </a:solidFill>
                <a:effectLst/>
                <a:uLnTx/>
                <a:uFillTx/>
                <a:latin typeface="Aptos Display" panose="02110004020202020204"/>
                <a:ea typeface="+mn-ea"/>
                <a:cs typeface="+mn-cs"/>
              </a:rPr>
              <a:t>, czy oglądając treść wideo.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srgbClr val="000000"/>
                </a:solidFill>
                <a:effectLst/>
                <a:uLnTx/>
                <a:uFillTx/>
                <a:latin typeface="Aptos Display" panose="02110004020202020204"/>
                <a:ea typeface="+mn-ea"/>
                <a:cs typeface="+mn-cs"/>
              </a:rPr>
              <a:t>W przeszłości był to szczególnie problematyczny wskaźnik, z uwagi na to jak działał w Google Analytics 360 / Universal Analytics (UA, działający do 2024 roku). W skrócie narzędzie nie zaliczało czasu spędzonego z ostatnią treścią (podstroną), przed opuszczeniem domeny. Obecnie w GA4 nie ma tego wyzwania.</a:t>
            </a:r>
          </a:p>
          <a:p>
            <a:endParaRPr lang="pl-PL" sz="1400" dirty="0"/>
          </a:p>
        </p:txBody>
      </p:sp>
      <p:cxnSp>
        <p:nvCxnSpPr>
          <p:cNvPr id="8" name="Łącznik prosty 7">
            <a:extLst>
              <a:ext uri="{FF2B5EF4-FFF2-40B4-BE49-F238E27FC236}">
                <a16:creationId xmlns:a16="http://schemas.microsoft.com/office/drawing/2014/main" id="{2923A5A9-69A9-4D0C-BE68-32F128E986F2}"/>
              </a:ext>
            </a:extLst>
          </p:cNvPr>
          <p:cNvCxnSpPr>
            <a:cxnSpLocks/>
          </p:cNvCxnSpPr>
          <p:nvPr/>
        </p:nvCxnSpPr>
        <p:spPr>
          <a:xfrm>
            <a:off x="622858" y="4175522"/>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9" name="Łącznik prosty 8">
            <a:extLst>
              <a:ext uri="{FF2B5EF4-FFF2-40B4-BE49-F238E27FC236}">
                <a16:creationId xmlns:a16="http://schemas.microsoft.com/office/drawing/2014/main" id="{AD56BAD2-39E7-A856-3551-DD12888891B8}"/>
              </a:ext>
            </a:extLst>
          </p:cNvPr>
          <p:cNvCxnSpPr>
            <a:cxnSpLocks/>
          </p:cNvCxnSpPr>
          <p:nvPr/>
        </p:nvCxnSpPr>
        <p:spPr>
          <a:xfrm>
            <a:off x="474562" y="4175522"/>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e tekstowe 13">
            <a:extLst>
              <a:ext uri="{FF2B5EF4-FFF2-40B4-BE49-F238E27FC236}">
                <a16:creationId xmlns:a16="http://schemas.microsoft.com/office/drawing/2014/main" id="{9BE18963-945D-BE9A-0506-E8D59A574994}"/>
              </a:ext>
            </a:extLst>
          </p:cNvPr>
          <p:cNvSpPr txBox="1"/>
          <p:nvPr/>
        </p:nvSpPr>
        <p:spPr>
          <a:xfrm>
            <a:off x="632224" y="4332138"/>
            <a:ext cx="1359373" cy="116955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Czas z treścią / na stronie (</a:t>
            </a:r>
            <a:r>
              <a:rPr kumimoji="0" lang="pl-PL" sz="1400" b="0" i="0" u="none" strike="noStrike" kern="1200" cap="none" spc="0" normalizeH="0" baseline="0" noProof="0" dirty="0" err="1">
                <a:ln>
                  <a:noFill/>
                </a:ln>
                <a:solidFill>
                  <a:prstClr val="white"/>
                </a:solidFill>
                <a:effectLst/>
                <a:uLnTx/>
                <a:uFillTx/>
                <a:ea typeface="+mn-ea"/>
                <a:cs typeface="+mn-cs"/>
              </a:rPr>
              <a:t>time</a:t>
            </a:r>
            <a:r>
              <a:rPr kumimoji="0" lang="pl-PL" sz="1400" b="0" i="0" u="none" strike="noStrike" kern="1200" cap="none" spc="0" normalizeH="0" baseline="0" noProof="0" dirty="0">
                <a:ln>
                  <a:noFill/>
                </a:ln>
                <a:solidFill>
                  <a:prstClr val="white"/>
                </a:solidFill>
                <a:effectLst/>
                <a:uLnTx/>
                <a:uFillTx/>
                <a:ea typeface="+mn-ea"/>
                <a:cs typeface="+mn-cs"/>
              </a:rPr>
              <a:t> </a:t>
            </a:r>
            <a:r>
              <a:rPr kumimoji="0" lang="pl-PL" sz="1400" b="0" i="0" u="none" strike="noStrike" kern="1200" cap="none" spc="0" normalizeH="0" baseline="0" noProof="0" dirty="0" err="1">
                <a:ln>
                  <a:noFill/>
                </a:ln>
                <a:solidFill>
                  <a:prstClr val="white"/>
                </a:solidFill>
                <a:effectLst/>
                <a:uLnTx/>
                <a:uFillTx/>
                <a:ea typeface="+mn-ea"/>
                <a:cs typeface="+mn-cs"/>
              </a:rPr>
              <a:t>spent</a:t>
            </a:r>
            <a:r>
              <a:rPr kumimoji="0" lang="pl-PL" sz="1400" b="0" i="0" u="none" strike="noStrike" kern="1200" cap="none" spc="0" normalizeH="0" baseline="0" noProof="0" dirty="0">
                <a:ln>
                  <a:noFill/>
                </a:ln>
                <a:solidFill>
                  <a:prstClr val="white"/>
                </a:solidFill>
                <a:effectLst/>
                <a:uLnTx/>
                <a:uFillTx/>
                <a:ea typeface="+mn-ea"/>
                <a:cs typeface="+mn-cs"/>
              </a:rPr>
              <a:t>, </a:t>
            </a:r>
            <a:r>
              <a:rPr kumimoji="0" lang="pl-PL" sz="1400" b="0" i="0" u="none" strike="noStrike" kern="1200" cap="none" spc="0" normalizeH="0" baseline="0" noProof="0" dirty="0" err="1">
                <a:ln>
                  <a:noFill/>
                </a:ln>
                <a:solidFill>
                  <a:prstClr val="white"/>
                </a:solidFill>
                <a:effectLst/>
                <a:uLnTx/>
                <a:uFillTx/>
                <a:ea typeface="+mn-ea"/>
                <a:cs typeface="+mn-cs"/>
              </a:rPr>
              <a:t>viewing</a:t>
            </a:r>
            <a:r>
              <a:rPr kumimoji="0" lang="pl-PL" sz="1400" b="0" i="0" u="none" strike="noStrike" kern="1200" cap="none" spc="0" normalizeH="0" baseline="0" noProof="0" dirty="0">
                <a:ln>
                  <a:noFill/>
                </a:ln>
                <a:solidFill>
                  <a:prstClr val="white"/>
                </a:solidFill>
                <a:effectLst/>
                <a:uLnTx/>
                <a:uFillTx/>
                <a:ea typeface="+mn-ea"/>
                <a:cs typeface="+mn-cs"/>
              </a:rPr>
              <a:t> </a:t>
            </a:r>
            <a:r>
              <a:rPr kumimoji="0" lang="pl-PL" sz="1400" b="0" i="0" u="none" strike="noStrike" kern="1200" cap="none" spc="0" normalizeH="0" baseline="0" noProof="0" dirty="0" err="1">
                <a:ln>
                  <a:noFill/>
                </a:ln>
                <a:solidFill>
                  <a:prstClr val="white"/>
                </a:solidFill>
                <a:effectLst/>
                <a:uLnTx/>
                <a:uFillTx/>
                <a:ea typeface="+mn-ea"/>
                <a:cs typeface="+mn-cs"/>
              </a:rPr>
              <a:t>time</a:t>
            </a:r>
            <a:r>
              <a:rPr kumimoji="0" lang="pl-PL" sz="1400" b="0" i="0" u="none" strike="noStrike" kern="1200" cap="none" spc="0" normalizeH="0" baseline="0" noProof="0" dirty="0">
                <a:ln>
                  <a:noFill/>
                </a:ln>
                <a:solidFill>
                  <a:prstClr val="white"/>
                </a:solidFill>
                <a:effectLst/>
                <a:uLnTx/>
                <a:uFillTx/>
                <a:ea typeface="+mn-ea"/>
                <a:cs typeface="+mn-cs"/>
              </a:rPr>
              <a:t>)</a:t>
            </a:r>
          </a:p>
          <a:p>
            <a:endParaRPr lang="pl-PL" sz="1400" dirty="0"/>
          </a:p>
        </p:txBody>
      </p:sp>
      <p:sp>
        <p:nvSpPr>
          <p:cNvPr id="13" name="Prostokąt 12">
            <a:extLst>
              <a:ext uri="{FF2B5EF4-FFF2-40B4-BE49-F238E27FC236}">
                <a16:creationId xmlns:a16="http://schemas.microsoft.com/office/drawing/2014/main" id="{892B949A-6640-CB51-69BC-E961B3E0ABA5}"/>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6509380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0ECD4-5C76-EBD9-D396-B7427A2F2222}"/>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E85D2FB6-AC3B-D8C8-DDA6-06877EE19030}"/>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249852A3-DA58-5AA0-AEA6-29552CFEB6AA}"/>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495E1C01-3970-A311-F3DD-15641CA4A298}"/>
              </a:ext>
            </a:extLst>
          </p:cNvPr>
          <p:cNvSpPr txBox="1"/>
          <p:nvPr/>
        </p:nvSpPr>
        <p:spPr>
          <a:xfrm>
            <a:off x="624935" y="1402806"/>
            <a:ext cx="7130005" cy="830997"/>
          </a:xfrm>
          <a:prstGeom prst="rect">
            <a:avLst/>
          </a:prstGeom>
          <a:noFill/>
        </p:spPr>
        <p:txBody>
          <a:bodyPr wrap="square" rtlCol="0">
            <a:spAutoFit/>
          </a:bodyPr>
          <a:lstStyle/>
          <a:p>
            <a:r>
              <a:rPr kumimoji="0" lang="pl-PL" sz="2400" b="0" i="0" u="none" strike="noStrike" kern="1200" cap="none" spc="0" normalizeH="0" baseline="0" noProof="0" dirty="0">
                <a:ln>
                  <a:noFill/>
                </a:ln>
                <a:solidFill>
                  <a:prstClr val="white"/>
                </a:solidFill>
                <a:effectLst/>
                <a:uLnTx/>
                <a:uFillTx/>
                <a:ea typeface="+mn-ea"/>
                <a:cs typeface="+mn-cs"/>
              </a:rPr>
              <a:t>Budowanie dostępności  (mentalnej i fizycznej)</a:t>
            </a:r>
          </a:p>
          <a:p>
            <a:endParaRPr lang="pl-PL" sz="2400" dirty="0"/>
          </a:p>
        </p:txBody>
      </p:sp>
      <p:sp>
        <p:nvSpPr>
          <p:cNvPr id="7" name="Prostokąt 6">
            <a:extLst>
              <a:ext uri="{FF2B5EF4-FFF2-40B4-BE49-F238E27FC236}">
                <a16:creationId xmlns:a16="http://schemas.microsoft.com/office/drawing/2014/main" id="{F65829D7-6100-5849-E923-254A56BA4B69}"/>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CF308B12-0485-66E3-0BB8-180F0087E2D3}"/>
              </a:ext>
            </a:extLst>
          </p:cNvPr>
          <p:cNvSpPr txBox="1"/>
          <p:nvPr/>
        </p:nvSpPr>
        <p:spPr>
          <a:xfrm>
            <a:off x="635520" y="2277648"/>
            <a:ext cx="1851950" cy="2769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Uwaga (</a:t>
            </a:r>
            <a:r>
              <a:rPr kumimoji="0" lang="pl-PL" sz="1200" b="0" i="0" u="none" strike="noStrike" kern="1200" cap="none" spc="0" normalizeH="0" baseline="0" noProof="0" dirty="0" err="1">
                <a:ln>
                  <a:noFill/>
                </a:ln>
                <a:solidFill>
                  <a:prstClr val="white"/>
                </a:solidFill>
                <a:effectLst/>
                <a:uLnTx/>
                <a:uFillTx/>
                <a:ea typeface="+mn-ea"/>
                <a:cs typeface="+mn-cs"/>
              </a:rPr>
              <a:t>attention</a:t>
            </a:r>
            <a:r>
              <a:rPr kumimoji="0" lang="pl-PL" sz="1200" b="0" i="0" u="none" strike="noStrike" kern="1200" cap="none" spc="0" normalizeH="0" baseline="0" noProof="0" dirty="0">
                <a:ln>
                  <a:noFill/>
                </a:ln>
                <a:solidFill>
                  <a:prstClr val="white"/>
                </a:solidFill>
                <a:effectLst/>
                <a:uLnTx/>
                <a:uFillTx/>
                <a:ea typeface="+mn-ea"/>
                <a:cs typeface="+mn-cs"/>
              </a:rPr>
              <a:t>)</a:t>
            </a:r>
            <a:endParaRPr lang="pl-PL" sz="1200" dirty="0"/>
          </a:p>
        </p:txBody>
      </p:sp>
      <p:sp>
        <p:nvSpPr>
          <p:cNvPr id="2" name="pole tekstowe 1">
            <a:extLst>
              <a:ext uri="{FF2B5EF4-FFF2-40B4-BE49-F238E27FC236}">
                <a16:creationId xmlns:a16="http://schemas.microsoft.com/office/drawing/2014/main" id="{B55C5086-5C31-6BB0-616A-1D26381F5EBC}"/>
              </a:ext>
            </a:extLst>
          </p:cNvPr>
          <p:cNvSpPr txBox="1"/>
          <p:nvPr/>
        </p:nvSpPr>
        <p:spPr>
          <a:xfrm>
            <a:off x="2698784" y="2279519"/>
            <a:ext cx="861777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Względnie nowa grupa mierników, skupiona wokół pomiaru ruchu gałki ocznej i czasu na jaki zatrzymuje się na danym elemencie (np. reklamie, a w niej twarzy modela, promocji czy </a:t>
            </a:r>
            <a:r>
              <a:rPr kumimoji="0" lang="pl-PL" sz="1200" b="0" i="0" u="none" strike="noStrike" kern="1200" cap="none" spc="0" normalizeH="0" baseline="0" noProof="0" dirty="0" err="1">
                <a:ln>
                  <a:noFill/>
                </a:ln>
                <a:solidFill>
                  <a:srgbClr val="000000"/>
                </a:solidFill>
                <a:effectLst/>
                <a:uLnTx/>
                <a:uFillTx/>
                <a:ea typeface="+mn-ea"/>
                <a:cs typeface="+mn-cs"/>
              </a:rPr>
              <a:t>buttonie</a:t>
            </a:r>
            <a:r>
              <a:rPr kumimoji="0" lang="pl-PL" sz="1200" b="0" i="0" u="none" strike="noStrike" kern="1200" cap="none" spc="0" normalizeH="0" baseline="0" noProof="0" dirty="0">
                <a:ln>
                  <a:noFill/>
                </a:ln>
                <a:solidFill>
                  <a:srgbClr val="000000"/>
                </a:solidFill>
                <a:effectLst/>
                <a:uLnTx/>
                <a:uFillTx/>
                <a:ea typeface="+mn-ea"/>
                <a:cs typeface="+mn-cs"/>
              </a:rPr>
              <a:t>). Bardzo obiecująca, z uwagi na wykorzystanie w wielu badaniach pasywnego pomiaru kontaktu użytkownika z reklamą (w odróżnieniu od deklaratywnego, czy bazującego na kodach </a:t>
            </a:r>
            <a:r>
              <a:rPr kumimoji="0" lang="pl-PL" sz="1200" b="0" i="0" u="none" strike="noStrike" kern="1200" cap="none" spc="0" normalizeH="0" baseline="0" noProof="0" dirty="0" err="1">
                <a:ln>
                  <a:noFill/>
                </a:ln>
                <a:solidFill>
                  <a:srgbClr val="000000"/>
                </a:solidFill>
                <a:effectLst/>
                <a:uLnTx/>
                <a:uFillTx/>
                <a:ea typeface="+mn-ea"/>
                <a:cs typeface="+mn-cs"/>
              </a:rPr>
              <a:t>trackingowych</a:t>
            </a:r>
            <a:r>
              <a:rPr kumimoji="0" lang="pl-PL" sz="1200" b="0" i="0" u="none" strike="noStrike" kern="1200" cap="none" spc="0" normalizeH="0" baseline="0" noProof="0" dirty="0">
                <a:ln>
                  <a:noFill/>
                </a:ln>
                <a:solidFill>
                  <a:srgbClr val="000000"/>
                </a:solidFill>
                <a:effectLst/>
                <a:uLnTx/>
                <a:uFillTx/>
                <a:ea typeface="+mn-ea"/>
                <a:cs typeface="+mn-cs"/>
              </a:rPr>
              <a:t>). Badania m.in. Lumen czy </a:t>
            </a:r>
            <a:r>
              <a:rPr kumimoji="0" lang="pl-PL" sz="1200" b="0" i="0" u="none" strike="noStrike" kern="1200" cap="none" spc="0" normalizeH="0" baseline="0" noProof="0" dirty="0" err="1">
                <a:ln>
                  <a:noFill/>
                </a:ln>
                <a:solidFill>
                  <a:srgbClr val="000000"/>
                </a:solidFill>
                <a:effectLst/>
                <a:uLnTx/>
                <a:uFillTx/>
                <a:ea typeface="+mn-ea"/>
                <a:cs typeface="+mn-cs"/>
              </a:rPr>
              <a:t>Amplified</a:t>
            </a:r>
            <a:r>
              <a:rPr kumimoji="0" lang="pl-PL" sz="1200" b="0" i="0" u="none" strike="noStrike" kern="1200" cap="none" spc="0" normalizeH="0" baseline="0" noProof="0" dirty="0">
                <a:ln>
                  <a:noFill/>
                </a:ln>
                <a:solidFill>
                  <a:srgbClr val="000000"/>
                </a:solidFill>
                <a:effectLst/>
                <a:uLnTx/>
                <a:uFillTx/>
                <a:ea typeface="+mn-ea"/>
                <a:cs typeface="+mn-cs"/>
              </a:rPr>
              <a:t> </a:t>
            </a:r>
            <a:r>
              <a:rPr kumimoji="0" lang="pl-PL" sz="1200" b="0" i="0" u="none" strike="noStrike" kern="1200" cap="none" spc="0" normalizeH="0" baseline="0" noProof="0" dirty="0" err="1">
                <a:ln>
                  <a:noFill/>
                </a:ln>
                <a:solidFill>
                  <a:srgbClr val="000000"/>
                </a:solidFill>
                <a:effectLst/>
                <a:uLnTx/>
                <a:uFillTx/>
                <a:ea typeface="+mn-ea"/>
                <a:cs typeface="+mn-cs"/>
              </a:rPr>
              <a:t>Intelligence</a:t>
            </a:r>
            <a:r>
              <a:rPr kumimoji="0" lang="pl-PL" sz="1200" b="0" i="0" u="none" strike="noStrike" kern="1200" cap="none" spc="0" normalizeH="0" baseline="0" noProof="0" dirty="0">
                <a:ln>
                  <a:noFill/>
                </a:ln>
                <a:solidFill>
                  <a:srgbClr val="000000"/>
                </a:solidFill>
                <a:effectLst/>
                <a:uLnTx/>
                <a:uFillTx/>
                <a:ea typeface="+mn-ea"/>
                <a:cs typeface="+mn-cs"/>
              </a:rPr>
              <a:t> wykazują silny związek z intencją zakupową, </a:t>
            </a:r>
            <a:r>
              <a:rPr kumimoji="0" lang="pl-PL" sz="1200" b="0" i="0" u="none" strike="noStrike" kern="1200" cap="none" spc="0" normalizeH="0" baseline="0" noProof="0" dirty="0" err="1">
                <a:ln>
                  <a:noFill/>
                </a:ln>
                <a:solidFill>
                  <a:srgbClr val="000000"/>
                </a:solidFill>
                <a:effectLst/>
                <a:uLnTx/>
                <a:uFillTx/>
                <a:ea typeface="+mn-ea"/>
                <a:cs typeface="+mn-cs"/>
              </a:rPr>
              <a:t>zapamiętywalnością</a:t>
            </a:r>
            <a:r>
              <a:rPr kumimoji="0" lang="pl-PL" sz="1200" b="0" i="0" u="none" strike="noStrike" kern="1200" cap="none" spc="0" normalizeH="0" baseline="0" noProof="0" dirty="0">
                <a:ln>
                  <a:noFill/>
                </a:ln>
                <a:solidFill>
                  <a:srgbClr val="000000"/>
                </a:solidFill>
                <a:effectLst/>
                <a:uLnTx/>
                <a:uFillTx/>
                <a:ea typeface="+mn-ea"/>
                <a:cs typeface="+mn-cs"/>
              </a:rPr>
              <a:t> przekazu czy osiąganymi konwersjami</a:t>
            </a:r>
            <a:endParaRPr kumimoji="0" lang="pl-PL" sz="1200" b="0" i="0" u="none" strike="noStrike" kern="1200" cap="none" spc="0" normalizeH="0" baseline="0" noProof="0" dirty="0">
              <a:ln>
                <a:noFill/>
              </a:ln>
              <a:solidFill>
                <a:prstClr val="black"/>
              </a:solidFill>
              <a:effectLst/>
              <a:uLnTx/>
              <a:uFillTx/>
              <a:ea typeface="+mn-ea"/>
              <a:cs typeface="+mn-cs"/>
            </a:endParaRPr>
          </a:p>
          <a:p>
            <a:endParaRPr lang="pl-PL" sz="1200" dirty="0"/>
          </a:p>
        </p:txBody>
      </p:sp>
      <p:sp>
        <p:nvSpPr>
          <p:cNvPr id="3" name="pole tekstowe 2">
            <a:extLst>
              <a:ext uri="{FF2B5EF4-FFF2-40B4-BE49-F238E27FC236}">
                <a16:creationId xmlns:a16="http://schemas.microsoft.com/office/drawing/2014/main" id="{F8E6611B-6C32-8C78-FB01-29E9983751CA}"/>
              </a:ext>
            </a:extLst>
          </p:cNvPr>
          <p:cNvSpPr txBox="1"/>
          <p:nvPr/>
        </p:nvSpPr>
        <p:spPr>
          <a:xfrm>
            <a:off x="2685034" y="3630235"/>
            <a:ext cx="8673296"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Pożądane działanie użytkownika (np. na stronie, czy w odpowiedzi na komunikat marketingowy lub kampanię), takie jak: dokonanie zakupu, wypełnienie formularza, rejestracja na wydarzenie, zapisanie się do </a:t>
            </a:r>
            <a:r>
              <a:rPr kumimoji="0" lang="pl-PL" sz="1200" b="0" i="0" u="none" strike="noStrike" kern="1200" cap="none" spc="0" normalizeH="0" baseline="0" noProof="0" dirty="0" err="1">
                <a:ln>
                  <a:noFill/>
                </a:ln>
                <a:solidFill>
                  <a:prstClr val="black"/>
                </a:solidFill>
                <a:effectLst/>
                <a:uLnTx/>
                <a:uFillTx/>
                <a:ea typeface="+mn-ea"/>
                <a:cs typeface="+mn-cs"/>
              </a:rPr>
              <a:t>newslettera</a:t>
            </a:r>
            <a:r>
              <a:rPr kumimoji="0" lang="pl-PL" sz="1200" b="0" i="0" u="none" strike="noStrike" kern="1200" cap="none" spc="0" normalizeH="0" baseline="0" noProof="0" dirty="0">
                <a:ln>
                  <a:noFill/>
                </a:ln>
                <a:solidFill>
                  <a:prstClr val="black"/>
                </a:solidFill>
                <a:effectLst/>
                <a:uLnTx/>
                <a:uFillTx/>
                <a:ea typeface="+mn-ea"/>
                <a:cs typeface="+mn-cs"/>
              </a:rPr>
              <a:t>, pobranie broszury, zapisanie na okres próbny, etc. Wyrażane na dwa sposoby: w liczbie absolutnej (ilość zdarzeń konwersji), co razem z kosztami działań używane jest do analizy </a:t>
            </a:r>
            <a:r>
              <a:rPr kumimoji="0" lang="pl-PL" sz="1200" b="0" i="0" u="none" strike="noStrike" kern="1200" cap="none" spc="0" normalizeH="0" baseline="0" noProof="0" dirty="0" err="1">
                <a:ln>
                  <a:noFill/>
                </a:ln>
                <a:solidFill>
                  <a:prstClr val="black"/>
                </a:solidFill>
                <a:effectLst/>
                <a:uLnTx/>
                <a:uFillTx/>
                <a:ea typeface="+mn-ea"/>
                <a:cs typeface="+mn-cs"/>
              </a:rPr>
              <a:t>efekywności</a:t>
            </a:r>
            <a:r>
              <a:rPr kumimoji="0" lang="pl-PL" sz="1200" b="0" i="0" u="none" strike="noStrike" kern="1200" cap="none" spc="0" normalizeH="0" baseline="0" noProof="0" dirty="0">
                <a:ln>
                  <a:noFill/>
                </a:ln>
                <a:solidFill>
                  <a:prstClr val="black"/>
                </a:solidFill>
                <a:effectLst/>
                <a:uLnTx/>
                <a:uFillTx/>
                <a:ea typeface="+mn-ea"/>
                <a:cs typeface="+mn-cs"/>
              </a:rPr>
              <a:t> działań, a także procentowo (</a:t>
            </a:r>
            <a:r>
              <a:rPr kumimoji="0" lang="pl-PL" sz="1200" b="0" i="0" u="none" strike="noStrike" kern="1200" cap="none" spc="0" normalizeH="0" baseline="0" noProof="0" dirty="0" err="1">
                <a:ln>
                  <a:noFill/>
                </a:ln>
                <a:solidFill>
                  <a:prstClr val="black"/>
                </a:solidFill>
                <a:effectLst/>
                <a:uLnTx/>
                <a:uFillTx/>
                <a:ea typeface="+mn-ea"/>
                <a:cs typeface="+mn-cs"/>
              </a:rPr>
              <a:t>conversion</a:t>
            </a:r>
            <a:r>
              <a:rPr kumimoji="0" lang="pl-PL" sz="1200" b="0" i="0" u="none" strike="noStrike" kern="1200" cap="none" spc="0" normalizeH="0" baseline="0" noProof="0" dirty="0">
                <a:ln>
                  <a:noFill/>
                </a:ln>
                <a:solidFill>
                  <a:prstClr val="black"/>
                </a:solidFill>
                <a:effectLst/>
                <a:uLnTx/>
                <a:uFillTx/>
                <a:ea typeface="+mn-ea"/>
                <a:cs typeface="+mn-cs"/>
              </a:rPr>
              <a:t> </a:t>
            </a:r>
            <a:r>
              <a:rPr kumimoji="0" lang="pl-PL" sz="1200" b="0" i="0" u="none" strike="noStrike" kern="1200" cap="none" spc="0" normalizeH="0" baseline="0" noProof="0" dirty="0" err="1">
                <a:ln>
                  <a:noFill/>
                </a:ln>
                <a:solidFill>
                  <a:prstClr val="black"/>
                </a:solidFill>
                <a:effectLst/>
                <a:uLnTx/>
                <a:uFillTx/>
                <a:ea typeface="+mn-ea"/>
                <a:cs typeface="+mn-cs"/>
              </a:rPr>
              <a:t>rate</a:t>
            </a:r>
            <a:r>
              <a:rPr kumimoji="0" lang="pl-PL" sz="1200" b="0" i="0" u="none" strike="noStrike" kern="1200" cap="none" spc="0" normalizeH="0" baseline="0" noProof="0" dirty="0">
                <a:ln>
                  <a:noFill/>
                </a:ln>
                <a:solidFill>
                  <a:prstClr val="black"/>
                </a:solidFill>
                <a:effectLst/>
                <a:uLnTx/>
                <a:uFillTx/>
                <a:ea typeface="+mn-ea"/>
                <a:cs typeface="+mn-cs"/>
              </a:rPr>
              <a:t>), jako udział </a:t>
            </a:r>
            <a:r>
              <a:rPr kumimoji="0" lang="pl-PL" sz="1200" b="0" i="0" u="none" strike="noStrike" kern="1200" cap="none" spc="0" normalizeH="0" baseline="0" noProof="0" dirty="0">
                <a:ln>
                  <a:noFill/>
                </a:ln>
                <a:solidFill>
                  <a:srgbClr val="000000"/>
                </a:solidFill>
                <a:effectLst/>
                <a:uLnTx/>
                <a:uFillTx/>
                <a:ea typeface="+mn-ea"/>
                <a:cs typeface="+mn-cs"/>
              </a:rPr>
              <a:t>osób (też </a:t>
            </a:r>
            <a:r>
              <a:rPr kumimoji="0" lang="pl-PL" sz="1200" b="0" i="0" u="none" strike="noStrike" kern="1200" cap="none" spc="0" normalizeH="0" baseline="0" noProof="0" dirty="0" err="1">
                <a:ln>
                  <a:noFill/>
                </a:ln>
                <a:solidFill>
                  <a:srgbClr val="000000"/>
                </a:solidFill>
                <a:effectLst/>
                <a:uLnTx/>
                <a:uFillTx/>
                <a:ea typeface="+mn-ea"/>
                <a:cs typeface="+mn-cs"/>
              </a:rPr>
              <a:t>sesji,czy</a:t>
            </a:r>
            <a:r>
              <a:rPr kumimoji="0" lang="pl-PL" sz="1200" b="0" i="0" u="none" strike="noStrike" kern="1200" cap="none" spc="0" normalizeH="0" baseline="0" noProof="0" dirty="0">
                <a:ln>
                  <a:noFill/>
                </a:ln>
                <a:solidFill>
                  <a:srgbClr val="000000"/>
                </a:solidFill>
                <a:effectLst/>
                <a:uLnTx/>
                <a:uFillTx/>
                <a:ea typeface="+mn-ea"/>
                <a:cs typeface="+mn-cs"/>
              </a:rPr>
              <a:t> użytkowników), które dokonały pożądanej akcji, odniesiona do wszystkich odbiorców komunikatu (np. w sklepie internetowym konwersja na zakup, dla strony produktu, to ilość zdarzeń zakupu podzielona przez wszystkie wyświetlenia strony produktu)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Istnieje wiele sposobów kalkulacji tego wskaźnika w zależności od kategorii, czy procesu zakupowego.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Przykłady: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a) Wizyty w sklepie (online/offline) i/lub liczba osób, które dokonały akcji na stronie, w sklepie vs. Ilość odwiedzin)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b) Demonstracja, przeglądanie, testowanie, okres próbny produktu/usługi (znów odniesione do ilości odwiedzin)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c) Udział w spotkaniu/prezentacji sprzedażowej i/lub liczba osób dokonujących zakupu , odniesiona do liczby osób biorących udział w spotkaniu.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Wskazuje na to, jak skutecznie przekuwamy zainteresowanie na sprzedaż. Jest oczywiście zależna od wielu czynników, nie tylko związanych z działaniami </a:t>
            </a:r>
            <a:r>
              <a:rPr kumimoji="0" lang="pl-PL" sz="1200" b="0" i="0" u="none" strike="noStrike" kern="1200" cap="none" spc="0" normalizeH="0" baseline="0" noProof="0" dirty="0" err="1">
                <a:ln>
                  <a:noFill/>
                </a:ln>
                <a:solidFill>
                  <a:srgbClr val="000000"/>
                </a:solidFill>
                <a:effectLst/>
                <a:uLnTx/>
                <a:uFillTx/>
                <a:ea typeface="+mn-ea"/>
                <a:cs typeface="+mn-cs"/>
              </a:rPr>
              <a:t>mediowymi</a:t>
            </a:r>
            <a:r>
              <a:rPr kumimoji="0" lang="pl-PL" sz="1200" b="0" i="0" u="none" strike="noStrike" kern="1200" cap="none" spc="0" normalizeH="0" baseline="0" noProof="0" dirty="0">
                <a:ln>
                  <a:noFill/>
                </a:ln>
                <a:solidFill>
                  <a:srgbClr val="000000"/>
                </a:solidFill>
                <a:effectLst/>
                <a:uLnTx/>
                <a:uFillTx/>
                <a:ea typeface="+mn-ea"/>
                <a:cs typeface="+mn-cs"/>
              </a:rPr>
              <a:t> (jak np. cena produktu względem konkurencji) </a:t>
            </a:r>
          </a:p>
          <a:p>
            <a:endParaRPr lang="pl-PL" sz="1200" dirty="0"/>
          </a:p>
        </p:txBody>
      </p:sp>
      <p:cxnSp>
        <p:nvCxnSpPr>
          <p:cNvPr id="8" name="Łącznik prosty 7">
            <a:extLst>
              <a:ext uri="{FF2B5EF4-FFF2-40B4-BE49-F238E27FC236}">
                <a16:creationId xmlns:a16="http://schemas.microsoft.com/office/drawing/2014/main" id="{32E7379E-1EE7-14B9-3F6A-3457FFF77115}"/>
              </a:ext>
            </a:extLst>
          </p:cNvPr>
          <p:cNvCxnSpPr>
            <a:cxnSpLocks/>
          </p:cNvCxnSpPr>
          <p:nvPr/>
        </p:nvCxnSpPr>
        <p:spPr>
          <a:xfrm>
            <a:off x="622858" y="3493600"/>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9" name="Łącznik prosty 8">
            <a:extLst>
              <a:ext uri="{FF2B5EF4-FFF2-40B4-BE49-F238E27FC236}">
                <a16:creationId xmlns:a16="http://schemas.microsoft.com/office/drawing/2014/main" id="{D0C5E7DE-2D5A-D8DD-72FC-DAA2D834B10F}"/>
              </a:ext>
            </a:extLst>
          </p:cNvPr>
          <p:cNvCxnSpPr>
            <a:cxnSpLocks/>
          </p:cNvCxnSpPr>
          <p:nvPr/>
        </p:nvCxnSpPr>
        <p:spPr>
          <a:xfrm>
            <a:off x="474562" y="3493600"/>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e tekstowe 13">
            <a:extLst>
              <a:ext uri="{FF2B5EF4-FFF2-40B4-BE49-F238E27FC236}">
                <a16:creationId xmlns:a16="http://schemas.microsoft.com/office/drawing/2014/main" id="{29206303-FCE3-20A4-616B-A07420090BEC}"/>
              </a:ext>
            </a:extLst>
          </p:cNvPr>
          <p:cNvSpPr txBox="1"/>
          <p:nvPr/>
        </p:nvSpPr>
        <p:spPr>
          <a:xfrm>
            <a:off x="635520" y="3637491"/>
            <a:ext cx="159907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Konwersja</a:t>
            </a:r>
          </a:p>
          <a:p>
            <a:endParaRPr lang="pl-PL" sz="1200" dirty="0"/>
          </a:p>
        </p:txBody>
      </p:sp>
      <p:sp>
        <p:nvSpPr>
          <p:cNvPr id="13" name="Prostokąt 12">
            <a:extLst>
              <a:ext uri="{FF2B5EF4-FFF2-40B4-BE49-F238E27FC236}">
                <a16:creationId xmlns:a16="http://schemas.microsoft.com/office/drawing/2014/main" id="{8F82F0CB-A188-4D8A-62B1-B33116654A70}"/>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320209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85585-DCDC-DBDE-26A6-92AA625506F8}"/>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D259931F-9852-6507-4B9C-A6A1E6CFBAAF}"/>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84399C59-1364-CBD4-B817-9EBACE5A26C7}"/>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40975100-7AFC-A25B-C2CF-2DB79F50CDF3}"/>
              </a:ext>
            </a:extLst>
          </p:cNvPr>
          <p:cNvSpPr txBox="1"/>
          <p:nvPr/>
        </p:nvSpPr>
        <p:spPr>
          <a:xfrm>
            <a:off x="624935" y="1402806"/>
            <a:ext cx="7130005" cy="830997"/>
          </a:xfrm>
          <a:prstGeom prst="rect">
            <a:avLst/>
          </a:prstGeom>
          <a:noFill/>
        </p:spPr>
        <p:txBody>
          <a:bodyPr wrap="square" rtlCol="0">
            <a:spAutoFit/>
          </a:bodyPr>
          <a:lstStyle/>
          <a:p>
            <a:r>
              <a:rPr kumimoji="0" lang="pl-PL" sz="2400" b="0" i="0" u="none" strike="noStrike" kern="1200" cap="none" spc="0" normalizeH="0" baseline="0" noProof="0" dirty="0">
                <a:ln>
                  <a:noFill/>
                </a:ln>
                <a:solidFill>
                  <a:prstClr val="white"/>
                </a:solidFill>
                <a:effectLst/>
                <a:uLnTx/>
                <a:uFillTx/>
                <a:ea typeface="+mn-ea"/>
                <a:cs typeface="+mn-cs"/>
              </a:rPr>
              <a:t>Budowanie dostępności  (mentalnej i fizycznej)</a:t>
            </a:r>
          </a:p>
          <a:p>
            <a:endParaRPr lang="pl-PL" sz="2400" dirty="0"/>
          </a:p>
        </p:txBody>
      </p:sp>
      <p:sp>
        <p:nvSpPr>
          <p:cNvPr id="7" name="Prostokąt 6">
            <a:extLst>
              <a:ext uri="{FF2B5EF4-FFF2-40B4-BE49-F238E27FC236}">
                <a16:creationId xmlns:a16="http://schemas.microsoft.com/office/drawing/2014/main" id="{7034AC87-49E4-4BC0-F185-69AAC0293514}"/>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9FBE7933-4C43-204E-4282-0E98876B868D}"/>
              </a:ext>
            </a:extLst>
          </p:cNvPr>
          <p:cNvSpPr txBox="1"/>
          <p:nvPr/>
        </p:nvSpPr>
        <p:spPr>
          <a:xfrm>
            <a:off x="631746" y="2271239"/>
            <a:ext cx="1851950"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Popularność, unikalność </a:t>
            </a:r>
            <a:r>
              <a:rPr kumimoji="0" lang="pl-PL" sz="1200" b="0" i="0" u="none" strike="noStrike" kern="1200" cap="none" spc="0" normalizeH="0" baseline="0" noProof="0" dirty="0" err="1">
                <a:ln>
                  <a:noFill/>
                </a:ln>
                <a:solidFill>
                  <a:prstClr val="white"/>
                </a:solidFill>
                <a:effectLst/>
                <a:uLnTx/>
                <a:uFillTx/>
                <a:ea typeface="+mn-ea"/>
                <a:cs typeface="+mn-cs"/>
              </a:rPr>
              <a:t>assetów</a:t>
            </a:r>
            <a:endParaRPr kumimoji="0" lang="pl-PL" sz="1200" b="0" i="0" u="none" strike="noStrike" kern="1200" cap="none" spc="0" normalizeH="0" baseline="0" noProof="0" dirty="0">
              <a:ln>
                <a:noFill/>
              </a:ln>
              <a:solidFill>
                <a:prstClr val="white"/>
              </a:solidFill>
              <a:effectLst/>
              <a:uLnTx/>
              <a:uFillTx/>
              <a:ea typeface="+mn-ea"/>
              <a:cs typeface="+mn-cs"/>
            </a:endParaRPr>
          </a:p>
        </p:txBody>
      </p:sp>
      <p:cxnSp>
        <p:nvCxnSpPr>
          <p:cNvPr id="8" name="Łącznik prosty 7">
            <a:extLst>
              <a:ext uri="{FF2B5EF4-FFF2-40B4-BE49-F238E27FC236}">
                <a16:creationId xmlns:a16="http://schemas.microsoft.com/office/drawing/2014/main" id="{9354C5AC-8388-E2D7-E785-73917343838E}"/>
              </a:ext>
            </a:extLst>
          </p:cNvPr>
          <p:cNvCxnSpPr>
            <a:cxnSpLocks/>
          </p:cNvCxnSpPr>
          <p:nvPr/>
        </p:nvCxnSpPr>
        <p:spPr>
          <a:xfrm>
            <a:off x="663083" y="3101388"/>
            <a:ext cx="11036068"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9" name="Łącznik prosty 8">
            <a:extLst>
              <a:ext uri="{FF2B5EF4-FFF2-40B4-BE49-F238E27FC236}">
                <a16:creationId xmlns:a16="http://schemas.microsoft.com/office/drawing/2014/main" id="{F091011A-393D-6190-B2E5-9AE0A580DCC5}"/>
              </a:ext>
            </a:extLst>
          </p:cNvPr>
          <p:cNvCxnSpPr>
            <a:cxnSpLocks/>
          </p:cNvCxnSpPr>
          <p:nvPr/>
        </p:nvCxnSpPr>
        <p:spPr>
          <a:xfrm>
            <a:off x="501037" y="3101388"/>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e tekstowe 13">
            <a:extLst>
              <a:ext uri="{FF2B5EF4-FFF2-40B4-BE49-F238E27FC236}">
                <a16:creationId xmlns:a16="http://schemas.microsoft.com/office/drawing/2014/main" id="{A7ACA782-2692-70EA-3B96-726BD9C21BE1}"/>
              </a:ext>
            </a:extLst>
          </p:cNvPr>
          <p:cNvSpPr txBox="1"/>
          <p:nvPr/>
        </p:nvSpPr>
        <p:spPr>
          <a:xfrm>
            <a:off x="634432" y="3205012"/>
            <a:ext cx="159907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err="1">
                <a:ln>
                  <a:noFill/>
                </a:ln>
                <a:solidFill>
                  <a:prstClr val="white"/>
                </a:solidFill>
                <a:effectLst/>
                <a:uLnTx/>
                <a:uFillTx/>
                <a:ea typeface="+mn-ea"/>
                <a:cs typeface="+mn-cs"/>
              </a:rPr>
              <a:t>Share</a:t>
            </a:r>
            <a:r>
              <a:rPr kumimoji="0" lang="pl-PL" sz="1200" b="0" i="0" u="none" strike="noStrike" kern="1200" cap="none" spc="0" normalizeH="0" baseline="0" noProof="0" dirty="0">
                <a:ln>
                  <a:noFill/>
                </a:ln>
                <a:solidFill>
                  <a:prstClr val="white"/>
                </a:solidFill>
                <a:effectLst/>
                <a:uLnTx/>
                <a:uFillTx/>
                <a:ea typeface="+mn-ea"/>
                <a:cs typeface="+mn-cs"/>
              </a:rPr>
              <a:t> of Voice</a:t>
            </a:r>
          </a:p>
          <a:p>
            <a:endParaRPr lang="pl-PL" sz="1200" dirty="0"/>
          </a:p>
        </p:txBody>
      </p:sp>
      <p:sp>
        <p:nvSpPr>
          <p:cNvPr id="13" name="pole tekstowe 12">
            <a:extLst>
              <a:ext uri="{FF2B5EF4-FFF2-40B4-BE49-F238E27FC236}">
                <a16:creationId xmlns:a16="http://schemas.microsoft.com/office/drawing/2014/main" id="{4E0BE553-0A82-63A1-9F9E-03B505028CA7}"/>
              </a:ext>
            </a:extLst>
          </p:cNvPr>
          <p:cNvSpPr txBox="1"/>
          <p:nvPr/>
        </p:nvSpPr>
        <p:spPr>
          <a:xfrm>
            <a:off x="2692782" y="2279122"/>
            <a:ext cx="914532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Unikalność – przywoływanie tylko jednej marki poprzez kontakt z </a:t>
            </a:r>
            <a:r>
              <a:rPr kumimoji="0" lang="pl-PL" sz="1200" b="0" i="0" u="none" strike="noStrike" kern="1200" cap="none" spc="0" normalizeH="0" baseline="0" noProof="0" dirty="0" err="1">
                <a:ln>
                  <a:noFill/>
                </a:ln>
                <a:solidFill>
                  <a:prstClr val="black"/>
                </a:solidFill>
                <a:effectLst/>
                <a:uLnTx/>
                <a:uFillTx/>
                <a:ea typeface="+mn-ea"/>
                <a:cs typeface="+mn-cs"/>
              </a:rPr>
              <a:t>assetem</a:t>
            </a:r>
            <a:r>
              <a:rPr kumimoji="0" lang="pl-PL" sz="1200" b="0" i="0" u="none" strike="noStrike" kern="1200" cap="none" spc="0" normalizeH="0" baseline="0" noProof="0" dirty="0">
                <a:ln>
                  <a:noFill/>
                </a:ln>
                <a:solidFill>
                  <a:prstClr val="black"/>
                </a:solidFill>
                <a:effectLst/>
                <a:uLnTx/>
                <a:uFillTx/>
                <a:ea typeface="+mn-ea"/>
                <a:cs typeface="+mn-cs"/>
              </a:rPr>
              <a:t> marki (np. logo/muzyką/kolorem)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Popularność – ilu konsumentów poprawnie przypisze </a:t>
            </a:r>
            <a:r>
              <a:rPr kumimoji="0" lang="pl-PL" sz="1200" b="0" i="0" u="none" strike="noStrike" kern="1200" cap="none" spc="0" normalizeH="0" baseline="0" noProof="0" dirty="0" err="1">
                <a:ln>
                  <a:noFill/>
                </a:ln>
                <a:solidFill>
                  <a:prstClr val="black"/>
                </a:solidFill>
                <a:effectLst/>
                <a:uLnTx/>
                <a:uFillTx/>
                <a:ea typeface="+mn-ea"/>
                <a:cs typeface="+mn-cs"/>
              </a:rPr>
              <a:t>marke</a:t>
            </a:r>
            <a:r>
              <a:rPr kumimoji="0" lang="pl-PL" sz="1200" b="0" i="0" u="none" strike="noStrike" kern="1200" cap="none" spc="0" normalizeH="0" baseline="0" noProof="0" dirty="0">
                <a:ln>
                  <a:noFill/>
                </a:ln>
                <a:solidFill>
                  <a:prstClr val="black"/>
                </a:solidFill>
                <a:effectLst/>
                <a:uLnTx/>
                <a:uFillTx/>
                <a:ea typeface="+mn-ea"/>
                <a:cs typeface="+mn-cs"/>
              </a:rPr>
              <a:t>, kiedy pokażemy im dany </a:t>
            </a:r>
            <a:r>
              <a:rPr kumimoji="0" lang="pl-PL" sz="1200" b="0" i="0" u="none" strike="noStrike" kern="1200" cap="none" spc="0" normalizeH="0" baseline="0" noProof="0" dirty="0" err="1">
                <a:ln>
                  <a:noFill/>
                </a:ln>
                <a:solidFill>
                  <a:prstClr val="black"/>
                </a:solidFill>
                <a:effectLst/>
                <a:uLnTx/>
                <a:uFillTx/>
                <a:ea typeface="+mn-ea"/>
                <a:cs typeface="+mn-cs"/>
              </a:rPr>
              <a:t>asset</a:t>
            </a:r>
            <a:r>
              <a:rPr kumimoji="0" lang="pl-PL" sz="1200" b="0" i="0" u="none" strike="noStrike" kern="1200" cap="none" spc="0" normalizeH="0" baseline="0" noProof="0" dirty="0">
                <a:ln>
                  <a:noFill/>
                </a:ln>
                <a:solidFill>
                  <a:prstClr val="black"/>
                </a:solidFill>
                <a:effectLst/>
                <a:uLnTx/>
                <a:uFillTx/>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Oba wskaźniki tworzą tzw. siłę (</a:t>
            </a:r>
            <a:r>
              <a:rPr kumimoji="0" lang="pl-PL" sz="1200" b="0" i="0" u="none" strike="noStrike" kern="1200" cap="none" spc="0" normalizeH="0" baseline="0" noProof="0" dirty="0" err="1">
                <a:ln>
                  <a:noFill/>
                </a:ln>
                <a:solidFill>
                  <a:prstClr val="black"/>
                </a:solidFill>
                <a:effectLst/>
                <a:uLnTx/>
                <a:uFillTx/>
                <a:ea typeface="+mn-ea"/>
                <a:cs typeface="+mn-cs"/>
              </a:rPr>
              <a:t>assets</a:t>
            </a:r>
            <a:r>
              <a:rPr kumimoji="0" lang="pl-PL" sz="1200" b="0" i="0" u="none" strike="noStrike" kern="1200" cap="none" spc="0" normalizeH="0" baseline="0" noProof="0" dirty="0">
                <a:ln>
                  <a:noFill/>
                </a:ln>
                <a:solidFill>
                  <a:prstClr val="black"/>
                </a:solidFill>
                <a:effectLst/>
                <a:uLnTx/>
                <a:uFillTx/>
                <a:ea typeface="+mn-ea"/>
                <a:cs typeface="+mn-cs"/>
              </a:rPr>
              <a:t> </a:t>
            </a:r>
            <a:r>
              <a:rPr kumimoji="0" lang="pl-PL" sz="1200" b="0" i="0" u="none" strike="noStrike" kern="1200" cap="none" spc="0" normalizeH="0" baseline="0" noProof="0" dirty="0" err="1">
                <a:ln>
                  <a:noFill/>
                </a:ln>
                <a:solidFill>
                  <a:prstClr val="black"/>
                </a:solidFill>
                <a:effectLst/>
                <a:uLnTx/>
                <a:uFillTx/>
                <a:ea typeface="+mn-ea"/>
                <a:cs typeface="+mn-cs"/>
              </a:rPr>
              <a:t>power</a:t>
            </a:r>
            <a:r>
              <a:rPr kumimoji="0" lang="pl-PL" sz="1200" b="0" i="0" u="none" strike="noStrike" kern="1200" cap="none" spc="0" normalizeH="0" baseline="0" noProof="0" dirty="0">
                <a:ln>
                  <a:noFill/>
                </a:ln>
                <a:solidFill>
                  <a:prstClr val="black"/>
                </a:solidFill>
                <a:effectLst/>
                <a:uLnTx/>
                <a:uFillTx/>
                <a:ea typeface="+mn-ea"/>
                <a:cs typeface="+mn-cs"/>
              </a:rPr>
              <a:t>) marki.</a:t>
            </a:r>
          </a:p>
          <a:p>
            <a:endParaRPr lang="pl-PL" sz="1200" dirty="0"/>
          </a:p>
        </p:txBody>
      </p:sp>
      <p:sp>
        <p:nvSpPr>
          <p:cNvPr id="15" name="pole tekstowe 14">
            <a:extLst>
              <a:ext uri="{FF2B5EF4-FFF2-40B4-BE49-F238E27FC236}">
                <a16:creationId xmlns:a16="http://schemas.microsoft.com/office/drawing/2014/main" id="{F1CF0209-2A5B-ED93-0FA5-FD12171F8D03}"/>
              </a:ext>
            </a:extLst>
          </p:cNvPr>
          <p:cNvSpPr txBox="1"/>
          <p:nvPr/>
        </p:nvSpPr>
        <p:spPr>
          <a:xfrm>
            <a:off x="2691908" y="3214131"/>
            <a:ext cx="878727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Udział w kontaktach z konsumentami. Wyrażany procentowo, służący do porównań z markami konkurencyjnymi.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Obszary wykorzystania to najczęściej analiza płatnych reklam (udział w wyświetleniach reklamy, w danej grupie docelowej, wewnątrz danej kategorii produktów). Wskaźnik często poddawany krytyce z uwagi </a:t>
            </a:r>
            <a:r>
              <a:rPr kumimoji="0" lang="pl-PL" sz="1200" b="0" i="0" u="none" strike="noStrike" kern="1200" cap="none" spc="0" normalizeH="0" baseline="0" noProof="0" dirty="0" err="1">
                <a:ln>
                  <a:noFill/>
                </a:ln>
                <a:solidFill>
                  <a:prstClr val="black"/>
                </a:solidFill>
                <a:effectLst/>
                <a:uLnTx/>
                <a:uFillTx/>
                <a:ea typeface="+mn-ea"/>
                <a:cs typeface="+mn-cs"/>
              </a:rPr>
              <a:t>m.in</a:t>
            </a:r>
            <a:r>
              <a:rPr kumimoji="0" lang="pl-PL" sz="1200" b="0" i="0" u="none" strike="noStrike" kern="1200" cap="none" spc="0" normalizeH="0" baseline="0" noProof="0" dirty="0">
                <a:ln>
                  <a:noFill/>
                </a:ln>
                <a:solidFill>
                  <a:prstClr val="black"/>
                </a:solidFill>
                <a:effectLst/>
                <a:uLnTx/>
                <a:uFillTx/>
                <a:ea typeface="+mn-ea"/>
                <a:cs typeface="+mn-cs"/>
              </a:rPr>
              <a:t> na jakość źródeł danych (szczególnie o konkurentach). </a:t>
            </a:r>
          </a:p>
          <a:p>
            <a:endParaRPr lang="pl-PL" sz="1200" dirty="0"/>
          </a:p>
        </p:txBody>
      </p:sp>
      <p:sp>
        <p:nvSpPr>
          <p:cNvPr id="16" name="pole tekstowe 15">
            <a:extLst>
              <a:ext uri="{FF2B5EF4-FFF2-40B4-BE49-F238E27FC236}">
                <a16:creationId xmlns:a16="http://schemas.microsoft.com/office/drawing/2014/main" id="{5ABCBAF1-29B1-074F-297C-A0FF1A686AAD}"/>
              </a:ext>
            </a:extLst>
          </p:cNvPr>
          <p:cNvSpPr txBox="1"/>
          <p:nvPr/>
        </p:nvSpPr>
        <p:spPr>
          <a:xfrm>
            <a:off x="2692782" y="4307526"/>
            <a:ext cx="865396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Udział w wydatkach, najczęściej na kontakt z konsumentami. Wyrażany procentowo, służący do porównań z markami konkurencyjnymi. Obszary wykorzystania to najczęściej analiza płatnych reklam (udział w wydatkach na reklamę, w danej grupie docelowej, wewnątrz danej kategorii produktów). Wskaźnik często poddawany krytyce z uwagi </a:t>
            </a:r>
            <a:r>
              <a:rPr kumimoji="0" lang="pl-PL" sz="1200" b="0" i="0" u="none" strike="noStrike" kern="1200" cap="none" spc="0" normalizeH="0" baseline="0" noProof="0" dirty="0" err="1">
                <a:ln>
                  <a:noFill/>
                </a:ln>
                <a:solidFill>
                  <a:prstClr val="black"/>
                </a:solidFill>
                <a:effectLst/>
                <a:uLnTx/>
                <a:uFillTx/>
                <a:ea typeface="+mn-ea"/>
                <a:cs typeface="+mn-cs"/>
              </a:rPr>
              <a:t>m.in</a:t>
            </a:r>
            <a:r>
              <a:rPr kumimoji="0" lang="pl-PL" sz="1200" b="0" i="0" u="none" strike="noStrike" kern="1200" cap="none" spc="0" normalizeH="0" baseline="0" noProof="0" dirty="0">
                <a:ln>
                  <a:noFill/>
                </a:ln>
                <a:solidFill>
                  <a:prstClr val="black"/>
                </a:solidFill>
                <a:effectLst/>
                <a:uLnTx/>
                <a:uFillTx/>
                <a:ea typeface="+mn-ea"/>
                <a:cs typeface="+mn-cs"/>
              </a:rPr>
              <a:t> na jakość źródeł danych (szczególnie o konkurentach). </a:t>
            </a:r>
          </a:p>
          <a:p>
            <a:endParaRPr lang="pl-PL" sz="1200" dirty="0"/>
          </a:p>
        </p:txBody>
      </p:sp>
      <p:sp>
        <p:nvSpPr>
          <p:cNvPr id="17" name="pole tekstowe 16">
            <a:extLst>
              <a:ext uri="{FF2B5EF4-FFF2-40B4-BE49-F238E27FC236}">
                <a16:creationId xmlns:a16="http://schemas.microsoft.com/office/drawing/2014/main" id="{282F4AC7-E646-B25B-87DA-C5175EE99DE3}"/>
              </a:ext>
            </a:extLst>
          </p:cNvPr>
          <p:cNvSpPr txBox="1"/>
          <p:nvPr/>
        </p:nvSpPr>
        <p:spPr>
          <a:xfrm>
            <a:off x="2688964" y="5437848"/>
            <a:ext cx="883582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Udział inwestycji reklamowych (brutto) marki w odniesieniu do inwestycji w danej kategorii (brutto) w danym okresie, wybranych kanałach </a:t>
            </a:r>
            <a:r>
              <a:rPr kumimoji="0" lang="pl-PL" sz="1200" b="0" i="0" u="none" strike="noStrike" kern="1200" cap="none" spc="0" normalizeH="0" baseline="0" noProof="0" dirty="0" err="1">
                <a:ln>
                  <a:noFill/>
                </a:ln>
                <a:solidFill>
                  <a:prstClr val="black"/>
                </a:solidFill>
                <a:effectLst/>
                <a:uLnTx/>
                <a:uFillTx/>
                <a:ea typeface="+mn-ea"/>
                <a:cs typeface="+mn-cs"/>
              </a:rPr>
              <a:t>mediowych</a:t>
            </a:r>
            <a:r>
              <a:rPr kumimoji="0" lang="pl-PL" sz="1200" b="0" i="0" u="none" strike="noStrike" kern="1200" cap="none" spc="0" normalizeH="0" baseline="0" noProof="0" dirty="0">
                <a:ln>
                  <a:noFill/>
                </a:ln>
                <a:solidFill>
                  <a:prstClr val="black"/>
                </a:solidFill>
                <a:effectLst/>
                <a:uLnTx/>
                <a:uFillTx/>
                <a:ea typeface="+mn-ea"/>
                <a:cs typeface="+mn-cs"/>
              </a:rPr>
              <a:t>. Miara wyrażana procentowo lub w indeksie. Bardzo zależny od zdefiniowania konkurentów (kategorii). Pomaga określić skalę działań na tle konkurencji. Z uwagi na brak kompleksowego monitorowania inwestycji dla wszystkich mediów i ujęcie inwestycji brutto (przed rabatami) jest poddawany silnej krytyce.</a:t>
            </a:r>
          </a:p>
          <a:p>
            <a:endParaRPr lang="pl-PL" sz="1200" dirty="0"/>
          </a:p>
        </p:txBody>
      </p:sp>
      <p:cxnSp>
        <p:nvCxnSpPr>
          <p:cNvPr id="18" name="Łącznik prosty 17">
            <a:extLst>
              <a:ext uri="{FF2B5EF4-FFF2-40B4-BE49-F238E27FC236}">
                <a16:creationId xmlns:a16="http://schemas.microsoft.com/office/drawing/2014/main" id="{E8F9F0BF-3F4A-3D78-C262-8B7ADA839D5A}"/>
              </a:ext>
            </a:extLst>
          </p:cNvPr>
          <p:cNvCxnSpPr>
            <a:cxnSpLocks/>
          </p:cNvCxnSpPr>
          <p:nvPr/>
        </p:nvCxnSpPr>
        <p:spPr>
          <a:xfrm>
            <a:off x="620682" y="4188860"/>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9" name="Łącznik prosty 18">
            <a:extLst>
              <a:ext uri="{FF2B5EF4-FFF2-40B4-BE49-F238E27FC236}">
                <a16:creationId xmlns:a16="http://schemas.microsoft.com/office/drawing/2014/main" id="{B72B5D2C-013B-117D-193E-4D12FAEB3472}"/>
              </a:ext>
            </a:extLst>
          </p:cNvPr>
          <p:cNvCxnSpPr>
            <a:cxnSpLocks/>
          </p:cNvCxnSpPr>
          <p:nvPr/>
        </p:nvCxnSpPr>
        <p:spPr>
          <a:xfrm>
            <a:off x="486136" y="4188860"/>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Łącznik prosty 20">
            <a:extLst>
              <a:ext uri="{FF2B5EF4-FFF2-40B4-BE49-F238E27FC236}">
                <a16:creationId xmlns:a16="http://schemas.microsoft.com/office/drawing/2014/main" id="{AFA91645-0B48-FFE0-3E9D-D1DA925AD939}"/>
              </a:ext>
            </a:extLst>
          </p:cNvPr>
          <p:cNvCxnSpPr>
            <a:cxnSpLocks/>
          </p:cNvCxnSpPr>
          <p:nvPr/>
        </p:nvCxnSpPr>
        <p:spPr>
          <a:xfrm>
            <a:off x="624871" y="5311922"/>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22" name="Łącznik prosty 21">
            <a:extLst>
              <a:ext uri="{FF2B5EF4-FFF2-40B4-BE49-F238E27FC236}">
                <a16:creationId xmlns:a16="http://schemas.microsoft.com/office/drawing/2014/main" id="{1D78B5E6-5561-E16A-7074-C39BF2FC9960}"/>
              </a:ext>
            </a:extLst>
          </p:cNvPr>
          <p:cNvCxnSpPr>
            <a:cxnSpLocks/>
          </p:cNvCxnSpPr>
          <p:nvPr/>
        </p:nvCxnSpPr>
        <p:spPr>
          <a:xfrm>
            <a:off x="469700" y="5311922"/>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pole tekstowe 22">
            <a:extLst>
              <a:ext uri="{FF2B5EF4-FFF2-40B4-BE49-F238E27FC236}">
                <a16:creationId xmlns:a16="http://schemas.microsoft.com/office/drawing/2014/main" id="{5039B11D-2818-7157-423F-F96BDC76530A}"/>
              </a:ext>
            </a:extLst>
          </p:cNvPr>
          <p:cNvSpPr txBox="1"/>
          <p:nvPr/>
        </p:nvSpPr>
        <p:spPr>
          <a:xfrm>
            <a:off x="627557" y="4285288"/>
            <a:ext cx="159907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err="1">
                <a:ln>
                  <a:noFill/>
                </a:ln>
                <a:solidFill>
                  <a:prstClr val="white"/>
                </a:solidFill>
                <a:effectLst/>
                <a:uLnTx/>
                <a:uFillTx/>
                <a:ea typeface="+mn-ea"/>
                <a:cs typeface="+mn-cs"/>
              </a:rPr>
              <a:t>Share</a:t>
            </a:r>
            <a:r>
              <a:rPr kumimoji="0" lang="pl-PL" sz="1200" b="0" i="0" u="none" strike="noStrike" kern="1200" cap="none" spc="0" normalizeH="0" baseline="0" noProof="0" dirty="0">
                <a:ln>
                  <a:noFill/>
                </a:ln>
                <a:solidFill>
                  <a:prstClr val="white"/>
                </a:solidFill>
                <a:effectLst/>
                <a:uLnTx/>
                <a:uFillTx/>
                <a:ea typeface="+mn-ea"/>
                <a:cs typeface="+mn-cs"/>
              </a:rPr>
              <a:t> of </a:t>
            </a:r>
            <a:r>
              <a:rPr kumimoji="0" lang="pl-PL" sz="1200" b="0" i="0" u="none" strike="noStrike" kern="1200" cap="none" spc="0" normalizeH="0" baseline="0" noProof="0" dirty="0" err="1">
                <a:ln>
                  <a:noFill/>
                </a:ln>
                <a:solidFill>
                  <a:prstClr val="white"/>
                </a:solidFill>
                <a:effectLst/>
                <a:uLnTx/>
                <a:uFillTx/>
                <a:ea typeface="+mn-ea"/>
                <a:cs typeface="+mn-cs"/>
              </a:rPr>
              <a:t>Spent</a:t>
            </a:r>
            <a:endParaRPr kumimoji="0" lang="pl-PL" sz="1200" b="0" i="0" u="none" strike="noStrike" kern="1200" cap="none" spc="0" normalizeH="0" baseline="0" noProof="0" dirty="0">
              <a:ln>
                <a:noFill/>
              </a:ln>
              <a:solidFill>
                <a:prstClr val="white"/>
              </a:solidFill>
              <a:effectLst/>
              <a:uLnTx/>
              <a:uFillTx/>
              <a:ea typeface="+mn-ea"/>
              <a:cs typeface="+mn-cs"/>
            </a:endParaRPr>
          </a:p>
          <a:p>
            <a:endParaRPr lang="pl-PL" sz="1200" dirty="0"/>
          </a:p>
        </p:txBody>
      </p:sp>
      <p:sp>
        <p:nvSpPr>
          <p:cNvPr id="24" name="pole tekstowe 23">
            <a:extLst>
              <a:ext uri="{FF2B5EF4-FFF2-40B4-BE49-F238E27FC236}">
                <a16:creationId xmlns:a16="http://schemas.microsoft.com/office/drawing/2014/main" id="{FA0EB687-E0BD-E6E8-87C6-5A3F49D5F00B}"/>
              </a:ext>
            </a:extLst>
          </p:cNvPr>
          <p:cNvSpPr txBox="1"/>
          <p:nvPr/>
        </p:nvSpPr>
        <p:spPr>
          <a:xfrm>
            <a:off x="634432" y="5437423"/>
            <a:ext cx="159907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SOV/SOS</a:t>
            </a:r>
          </a:p>
          <a:p>
            <a:endParaRPr lang="pl-PL" sz="1200" dirty="0"/>
          </a:p>
        </p:txBody>
      </p:sp>
      <p:sp>
        <p:nvSpPr>
          <p:cNvPr id="2" name="Prostokąt 1">
            <a:extLst>
              <a:ext uri="{FF2B5EF4-FFF2-40B4-BE49-F238E27FC236}">
                <a16:creationId xmlns:a16="http://schemas.microsoft.com/office/drawing/2014/main" id="{40879EA2-91E2-E435-6FC3-8E9A7AFCD417}"/>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278116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44744-8CF9-26E3-8511-9C9769D3DC8F}"/>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68CC11D9-F688-A7F0-354F-DF523A3E49F7}"/>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B37F5438-27BB-BEAA-E6F8-39D251780A52}"/>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F72641E9-D943-9F6B-E8A2-1C24BB3AB848}"/>
              </a:ext>
            </a:extLst>
          </p:cNvPr>
          <p:cNvSpPr txBox="1"/>
          <p:nvPr/>
        </p:nvSpPr>
        <p:spPr>
          <a:xfrm>
            <a:off x="624935" y="1402806"/>
            <a:ext cx="7130005" cy="830997"/>
          </a:xfrm>
          <a:prstGeom prst="rect">
            <a:avLst/>
          </a:prstGeom>
          <a:noFill/>
        </p:spPr>
        <p:txBody>
          <a:bodyPr wrap="square" rtlCol="0">
            <a:spAutoFit/>
          </a:bodyPr>
          <a:lstStyle/>
          <a:p>
            <a:r>
              <a:rPr kumimoji="0" lang="pl-PL" sz="2400" b="0" i="0" u="none" strike="noStrike" kern="1200" cap="none" spc="0" normalizeH="0" baseline="0" noProof="0" dirty="0">
                <a:ln>
                  <a:noFill/>
                </a:ln>
                <a:solidFill>
                  <a:prstClr val="white"/>
                </a:solidFill>
                <a:effectLst/>
                <a:uLnTx/>
                <a:uFillTx/>
                <a:ea typeface="+mn-ea"/>
                <a:cs typeface="+mn-cs"/>
              </a:rPr>
              <a:t>Budowanie dostępności  (mentalnej i fizycznej)</a:t>
            </a:r>
          </a:p>
          <a:p>
            <a:endParaRPr lang="pl-PL" sz="2400" dirty="0"/>
          </a:p>
        </p:txBody>
      </p:sp>
      <p:sp>
        <p:nvSpPr>
          <p:cNvPr id="7" name="Prostokąt 6">
            <a:extLst>
              <a:ext uri="{FF2B5EF4-FFF2-40B4-BE49-F238E27FC236}">
                <a16:creationId xmlns:a16="http://schemas.microsoft.com/office/drawing/2014/main" id="{5787716C-F74C-E97F-B647-268850766B48}"/>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707562A9-4A64-81D9-9D9A-2AB7E5B601E3}"/>
              </a:ext>
            </a:extLst>
          </p:cNvPr>
          <p:cNvSpPr txBox="1"/>
          <p:nvPr/>
        </p:nvSpPr>
        <p:spPr>
          <a:xfrm>
            <a:off x="648182" y="2244747"/>
            <a:ext cx="1851950"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err="1">
                <a:ln>
                  <a:noFill/>
                </a:ln>
                <a:solidFill>
                  <a:prstClr val="white"/>
                </a:solidFill>
                <a:effectLst/>
                <a:uLnTx/>
                <a:uFillTx/>
                <a:ea typeface="+mn-ea"/>
                <a:cs typeface="+mn-cs"/>
              </a:rPr>
              <a:t>Aggressivity</a:t>
            </a:r>
            <a:r>
              <a:rPr kumimoji="0" lang="pl-PL" sz="1400" b="0" i="0" u="none" strike="noStrike" kern="1200" cap="none" spc="0" normalizeH="0" baseline="0" noProof="0" dirty="0">
                <a:ln>
                  <a:noFill/>
                </a:ln>
                <a:solidFill>
                  <a:prstClr val="white"/>
                </a:solidFill>
                <a:effectLst/>
                <a:uLnTx/>
                <a:uFillTx/>
                <a:ea typeface="+mn-ea"/>
                <a:cs typeface="+mn-cs"/>
              </a:rPr>
              <a:t> index</a:t>
            </a:r>
          </a:p>
        </p:txBody>
      </p:sp>
      <p:cxnSp>
        <p:nvCxnSpPr>
          <p:cNvPr id="8" name="Łącznik prosty 7">
            <a:extLst>
              <a:ext uri="{FF2B5EF4-FFF2-40B4-BE49-F238E27FC236}">
                <a16:creationId xmlns:a16="http://schemas.microsoft.com/office/drawing/2014/main" id="{9DBB093B-4D89-84C2-E5F6-1E7AB3610B56}"/>
              </a:ext>
            </a:extLst>
          </p:cNvPr>
          <p:cNvCxnSpPr>
            <a:cxnSpLocks/>
          </p:cNvCxnSpPr>
          <p:nvPr/>
        </p:nvCxnSpPr>
        <p:spPr>
          <a:xfrm>
            <a:off x="628708" y="3574080"/>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9" name="Łącznik prosty 8">
            <a:extLst>
              <a:ext uri="{FF2B5EF4-FFF2-40B4-BE49-F238E27FC236}">
                <a16:creationId xmlns:a16="http://schemas.microsoft.com/office/drawing/2014/main" id="{B84746DF-F78C-CC9A-157E-8B1BCEBDB0B1}"/>
              </a:ext>
            </a:extLst>
          </p:cNvPr>
          <p:cNvCxnSpPr>
            <a:cxnSpLocks/>
          </p:cNvCxnSpPr>
          <p:nvPr/>
        </p:nvCxnSpPr>
        <p:spPr>
          <a:xfrm>
            <a:off x="501037" y="3574080"/>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e tekstowe 13">
            <a:extLst>
              <a:ext uri="{FF2B5EF4-FFF2-40B4-BE49-F238E27FC236}">
                <a16:creationId xmlns:a16="http://schemas.microsoft.com/office/drawing/2014/main" id="{8B8CE9D8-8077-085F-1B64-5F0E78C450D8}"/>
              </a:ext>
            </a:extLst>
          </p:cNvPr>
          <p:cNvSpPr txBox="1"/>
          <p:nvPr/>
        </p:nvSpPr>
        <p:spPr>
          <a:xfrm>
            <a:off x="634432" y="3684579"/>
            <a:ext cx="1599072"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err="1">
                <a:ln>
                  <a:noFill/>
                </a:ln>
                <a:solidFill>
                  <a:prstClr val="white"/>
                </a:solidFill>
                <a:effectLst/>
                <a:uLnTx/>
                <a:uFillTx/>
                <a:ea typeface="+mn-ea"/>
                <a:cs typeface="+mn-cs"/>
              </a:rPr>
              <a:t>Share</a:t>
            </a:r>
            <a:r>
              <a:rPr kumimoji="0" lang="pl-PL" sz="1400" b="0" i="0" u="none" strike="noStrike" kern="1200" cap="none" spc="0" normalizeH="0" baseline="0" noProof="0" dirty="0">
                <a:ln>
                  <a:noFill/>
                </a:ln>
                <a:solidFill>
                  <a:prstClr val="white"/>
                </a:solidFill>
                <a:effectLst/>
                <a:uLnTx/>
                <a:uFillTx/>
                <a:ea typeface="+mn-ea"/>
                <a:cs typeface="+mn-cs"/>
              </a:rPr>
              <a:t> of </a:t>
            </a:r>
            <a:r>
              <a:rPr kumimoji="0" lang="pl-PL" sz="1400" b="0" i="0" u="none" strike="noStrike" kern="1200" cap="none" spc="0" normalizeH="0" baseline="0" noProof="0" dirty="0" err="1">
                <a:ln>
                  <a:noFill/>
                </a:ln>
                <a:solidFill>
                  <a:prstClr val="white"/>
                </a:solidFill>
                <a:effectLst/>
                <a:uLnTx/>
                <a:uFillTx/>
                <a:ea typeface="+mn-ea"/>
                <a:cs typeface="+mn-cs"/>
              </a:rPr>
              <a:t>Search</a:t>
            </a:r>
            <a:endParaRPr kumimoji="0" lang="pl-PL" sz="1400" b="0" i="0" u="none" strike="noStrike" kern="1200" cap="none" spc="0" normalizeH="0" baseline="0" noProof="0" dirty="0">
              <a:ln>
                <a:noFill/>
              </a:ln>
              <a:solidFill>
                <a:prstClr val="white"/>
              </a:solidFill>
              <a:effectLst/>
              <a:uLnTx/>
              <a:uFillTx/>
              <a:ea typeface="+mn-ea"/>
              <a:cs typeface="+mn-cs"/>
            </a:endParaRPr>
          </a:p>
          <a:p>
            <a:endParaRPr lang="pl-PL" sz="1400" dirty="0"/>
          </a:p>
        </p:txBody>
      </p:sp>
      <p:sp>
        <p:nvSpPr>
          <p:cNvPr id="13" name="pole tekstowe 12">
            <a:extLst>
              <a:ext uri="{FF2B5EF4-FFF2-40B4-BE49-F238E27FC236}">
                <a16:creationId xmlns:a16="http://schemas.microsoft.com/office/drawing/2014/main" id="{640A1338-3F93-C388-B871-5BD81963346D}"/>
              </a:ext>
            </a:extLst>
          </p:cNvPr>
          <p:cNvSpPr txBox="1"/>
          <p:nvPr/>
        </p:nvSpPr>
        <p:spPr>
          <a:xfrm>
            <a:off x="2692783" y="2244747"/>
            <a:ext cx="8675224" cy="11618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Miernik oparty o </a:t>
            </a:r>
            <a:r>
              <a:rPr kumimoji="0" lang="pl-PL" sz="1400" b="0" i="0" u="none" strike="noStrike" kern="1200" cap="none" spc="0" normalizeH="0" baseline="0" noProof="0" dirty="0" err="1">
                <a:ln>
                  <a:noFill/>
                </a:ln>
                <a:solidFill>
                  <a:prstClr val="black"/>
                </a:solidFill>
                <a:effectLst/>
                <a:uLnTx/>
                <a:uFillTx/>
                <a:ea typeface="+mn-ea"/>
                <a:cs typeface="+mn-cs"/>
              </a:rPr>
              <a:t>Share</a:t>
            </a:r>
            <a:r>
              <a:rPr kumimoji="0" lang="pl-PL" sz="1400" b="0" i="0" u="none" strike="noStrike" kern="1200" cap="none" spc="0" normalizeH="0" baseline="0" noProof="0" dirty="0">
                <a:ln>
                  <a:noFill/>
                </a:ln>
                <a:solidFill>
                  <a:prstClr val="black"/>
                </a:solidFill>
                <a:effectLst/>
                <a:uLnTx/>
                <a:uFillTx/>
                <a:ea typeface="+mn-ea"/>
                <a:cs typeface="+mn-cs"/>
              </a:rPr>
              <a:t> of </a:t>
            </a:r>
            <a:r>
              <a:rPr kumimoji="0" lang="pl-PL" sz="1400" b="0" i="0" u="none" strike="noStrike" kern="1200" cap="none" spc="0" normalizeH="0" baseline="0" noProof="0" dirty="0" err="1">
                <a:ln>
                  <a:noFill/>
                </a:ln>
                <a:solidFill>
                  <a:prstClr val="black"/>
                </a:solidFill>
                <a:effectLst/>
                <a:uLnTx/>
                <a:uFillTx/>
                <a:ea typeface="+mn-ea"/>
                <a:cs typeface="+mn-cs"/>
              </a:rPr>
              <a:t>Spent</a:t>
            </a:r>
            <a:r>
              <a:rPr kumimoji="0" lang="pl-PL" sz="1400" b="0" i="0" u="none" strike="noStrike" kern="1200" cap="none" spc="0" normalizeH="0" baseline="0" noProof="0" dirty="0">
                <a:ln>
                  <a:noFill/>
                </a:ln>
                <a:solidFill>
                  <a:prstClr val="black"/>
                </a:solidFill>
                <a:effectLst/>
                <a:uLnTx/>
                <a:uFillTx/>
                <a:ea typeface="+mn-ea"/>
                <a:cs typeface="+mn-cs"/>
              </a:rPr>
              <a:t> i market </a:t>
            </a:r>
            <a:r>
              <a:rPr kumimoji="0" lang="pl-PL" sz="1400" b="0" i="0" u="none" strike="noStrike" kern="1200" cap="none" spc="0" normalizeH="0" baseline="0" noProof="0" dirty="0" err="1">
                <a:ln>
                  <a:noFill/>
                </a:ln>
                <a:solidFill>
                  <a:prstClr val="black"/>
                </a:solidFill>
                <a:effectLst/>
                <a:uLnTx/>
                <a:uFillTx/>
                <a:ea typeface="+mn-ea"/>
                <a:cs typeface="+mn-cs"/>
              </a:rPr>
              <a:t>share</a:t>
            </a:r>
            <a:r>
              <a:rPr kumimoji="0" lang="pl-PL" sz="1400" b="0" i="0" u="none" strike="noStrike" kern="1200" cap="none" spc="0" normalizeH="0" baseline="0" noProof="0" dirty="0">
                <a:ln>
                  <a:noFill/>
                </a:ln>
                <a:solidFill>
                  <a:prstClr val="black"/>
                </a:solidFill>
                <a:effectLst/>
                <a:uLnTx/>
                <a:uFillTx/>
                <a:ea typeface="+mn-ea"/>
                <a:cs typeface="+mn-cs"/>
              </a:rPr>
              <a:t> (wzór </a:t>
            </a:r>
            <a:r>
              <a:rPr kumimoji="0" lang="pl-PL" sz="1400" b="0" i="0" u="none" strike="noStrike" kern="1200" cap="none" spc="0" normalizeH="0" baseline="0" noProof="0" dirty="0" err="1">
                <a:ln>
                  <a:noFill/>
                </a:ln>
                <a:solidFill>
                  <a:prstClr val="black"/>
                </a:solidFill>
                <a:effectLst/>
                <a:uLnTx/>
                <a:uFillTx/>
                <a:ea typeface="+mn-ea"/>
                <a:cs typeface="+mn-cs"/>
              </a:rPr>
              <a:t>share</a:t>
            </a:r>
            <a:r>
              <a:rPr kumimoji="0" lang="pl-PL" sz="1400" b="0" i="0" u="none" strike="noStrike" kern="1200" cap="none" spc="0" normalizeH="0" baseline="0" noProof="0" dirty="0">
                <a:ln>
                  <a:noFill/>
                </a:ln>
                <a:solidFill>
                  <a:prstClr val="black"/>
                </a:solidFill>
                <a:effectLst/>
                <a:uLnTx/>
                <a:uFillTx/>
                <a:ea typeface="+mn-ea"/>
                <a:cs typeface="+mn-cs"/>
              </a:rPr>
              <a:t> of </a:t>
            </a:r>
            <a:r>
              <a:rPr kumimoji="0" lang="pl-PL" sz="1400" b="0" i="0" u="none" strike="noStrike" kern="1200" cap="none" spc="0" normalizeH="0" baseline="0" noProof="0" dirty="0" err="1">
                <a:ln>
                  <a:noFill/>
                </a:ln>
                <a:solidFill>
                  <a:prstClr val="black"/>
                </a:solidFill>
                <a:effectLst/>
                <a:uLnTx/>
                <a:uFillTx/>
                <a:ea typeface="+mn-ea"/>
                <a:cs typeface="+mn-cs"/>
              </a:rPr>
              <a:t>spent</a:t>
            </a:r>
            <a:r>
              <a:rPr kumimoji="0" lang="pl-PL" sz="1400" b="0" i="0" u="none" strike="noStrike" kern="1200" cap="none" spc="0" normalizeH="0" baseline="0" noProof="0" dirty="0">
                <a:ln>
                  <a:noFill/>
                </a:ln>
                <a:solidFill>
                  <a:prstClr val="black"/>
                </a:solidFill>
                <a:effectLst/>
                <a:uLnTx/>
                <a:uFillTx/>
                <a:ea typeface="+mn-ea"/>
                <a:cs typeface="+mn-cs"/>
              </a:rPr>
              <a:t> / market </a:t>
            </a:r>
            <a:r>
              <a:rPr kumimoji="0" lang="pl-PL" sz="1400" b="0" i="0" u="none" strike="noStrike" kern="1200" cap="none" spc="0" normalizeH="0" baseline="0" noProof="0" dirty="0" err="1">
                <a:ln>
                  <a:noFill/>
                </a:ln>
                <a:solidFill>
                  <a:prstClr val="black"/>
                </a:solidFill>
                <a:effectLst/>
                <a:uLnTx/>
                <a:uFillTx/>
                <a:ea typeface="+mn-ea"/>
                <a:cs typeface="+mn-cs"/>
              </a:rPr>
              <a:t>share</a:t>
            </a:r>
            <a:r>
              <a:rPr kumimoji="0" lang="pl-PL" sz="1400" b="0" i="0" u="none" strike="noStrike" kern="1200" cap="none" spc="0" normalizeH="0" baseline="0" noProof="0" dirty="0">
                <a:ln>
                  <a:noFill/>
                </a:ln>
                <a:solidFill>
                  <a:prstClr val="black"/>
                </a:solidFill>
                <a:effectLst/>
                <a:uLnTx/>
                <a:uFillTx/>
                <a:ea typeface="+mn-ea"/>
                <a:cs typeface="+mn-cs"/>
              </a:rPr>
              <a:t>), wyrażany najczęściej liczbą absolutną. Pozwala sprawdzić czy w danym obszarze (najczęściej komunikacji </a:t>
            </a:r>
            <a:r>
              <a:rPr kumimoji="0" lang="pl-PL" sz="1400" b="0" i="0" u="none" strike="noStrike" kern="1200" cap="none" spc="0" normalizeH="0" baseline="0" noProof="0" dirty="0" err="1">
                <a:ln>
                  <a:noFill/>
                </a:ln>
                <a:solidFill>
                  <a:prstClr val="black"/>
                </a:solidFill>
                <a:effectLst/>
                <a:uLnTx/>
                <a:uFillTx/>
                <a:ea typeface="+mn-ea"/>
                <a:cs typeface="+mn-cs"/>
              </a:rPr>
              <a:t>mediowej</a:t>
            </a:r>
            <a:r>
              <a:rPr kumimoji="0" lang="pl-PL" sz="1400" b="0" i="0" u="none" strike="noStrike" kern="1200" cap="none" spc="0" normalizeH="0" baseline="0" noProof="0" dirty="0">
                <a:ln>
                  <a:noFill/>
                </a:ln>
                <a:solidFill>
                  <a:prstClr val="black"/>
                </a:solidFill>
                <a:effectLst/>
                <a:uLnTx/>
                <a:uFillTx/>
                <a:ea typeface="+mn-ea"/>
                <a:cs typeface="+mn-cs"/>
              </a:rPr>
              <a:t>) jesteśmy powyżej tzw. fair </a:t>
            </a:r>
            <a:r>
              <a:rPr kumimoji="0" lang="pl-PL" sz="1400" b="0" i="0" u="none" strike="noStrike" kern="1200" cap="none" spc="0" normalizeH="0" baseline="0" noProof="0" dirty="0" err="1">
                <a:ln>
                  <a:noFill/>
                </a:ln>
                <a:solidFill>
                  <a:prstClr val="black"/>
                </a:solidFill>
                <a:effectLst/>
                <a:uLnTx/>
                <a:uFillTx/>
                <a:ea typeface="+mn-ea"/>
                <a:cs typeface="+mn-cs"/>
              </a:rPr>
              <a:t>share</a:t>
            </a:r>
            <a:r>
              <a:rPr kumimoji="0" lang="pl-PL" sz="1400" b="0" i="0" u="none" strike="noStrike" kern="1200" cap="none" spc="0" normalizeH="0" baseline="0" noProof="0" dirty="0">
                <a:ln>
                  <a:noFill/>
                </a:ln>
                <a:solidFill>
                  <a:prstClr val="black"/>
                </a:solidFill>
                <a:effectLst/>
                <a:uLnTx/>
                <a:uFillTx/>
                <a:ea typeface="+mn-ea"/>
                <a:cs typeface="+mn-cs"/>
              </a:rPr>
              <a:t> (zyskując szanse na wzrost; kiedy wskaźnik jest &gt;1), czy może mniej wydajemy na kontakt z konsumentami, niż uzyskujemy udziału w rynku (częsty przypadek np. marek własnych, czy </a:t>
            </a:r>
            <a:r>
              <a:rPr kumimoji="0" lang="pl-PL" sz="1400" b="0" i="0" u="none" strike="noStrike" kern="1200" cap="none" spc="0" normalizeH="0" baseline="0" noProof="0" dirty="0" err="1">
                <a:ln>
                  <a:noFill/>
                </a:ln>
                <a:solidFill>
                  <a:prstClr val="black"/>
                </a:solidFill>
                <a:effectLst/>
                <a:uLnTx/>
                <a:uFillTx/>
                <a:ea typeface="+mn-ea"/>
                <a:cs typeface="+mn-cs"/>
              </a:rPr>
              <a:t>ekononomicznych</a:t>
            </a:r>
            <a:r>
              <a:rPr kumimoji="0" lang="pl-PL" sz="1400" b="0" i="0" u="none" strike="noStrike" kern="1200" cap="none" spc="0" normalizeH="0" baseline="0" noProof="0" dirty="0">
                <a:ln>
                  <a:noFill/>
                </a:ln>
                <a:solidFill>
                  <a:prstClr val="black"/>
                </a:solidFill>
                <a:effectLst/>
                <a:uLnTx/>
                <a:uFillTx/>
                <a:ea typeface="+mn-ea"/>
                <a:cs typeface="+mn-cs"/>
              </a:rPr>
              <a:t>)</a:t>
            </a:r>
          </a:p>
          <a:p>
            <a:endParaRPr lang="pl-PL" sz="1350" dirty="0"/>
          </a:p>
        </p:txBody>
      </p:sp>
      <p:sp>
        <p:nvSpPr>
          <p:cNvPr id="2" name="pole tekstowe 1">
            <a:extLst>
              <a:ext uri="{FF2B5EF4-FFF2-40B4-BE49-F238E27FC236}">
                <a16:creationId xmlns:a16="http://schemas.microsoft.com/office/drawing/2014/main" id="{0D65914C-E849-0E51-E22F-B8CB0BE09D60}"/>
              </a:ext>
            </a:extLst>
          </p:cNvPr>
          <p:cNvSpPr txBox="1"/>
          <p:nvPr/>
        </p:nvSpPr>
        <p:spPr>
          <a:xfrm>
            <a:off x="2692783" y="3689467"/>
            <a:ext cx="8675224" cy="22390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Istnieją dwa spojrzenia na ten wskaźnik. Dominujące związane z mierzeniem udziału organicznych </a:t>
            </a:r>
            <a:r>
              <a:rPr kumimoji="0" lang="pl-PL" sz="1400" b="0" i="0" u="none" strike="noStrike" kern="1200" cap="none" spc="0" normalizeH="0" baseline="0" noProof="0" dirty="0" err="1">
                <a:ln>
                  <a:noFill/>
                </a:ln>
                <a:solidFill>
                  <a:prstClr val="black"/>
                </a:solidFill>
                <a:effectLst/>
                <a:uLnTx/>
                <a:uFillTx/>
                <a:ea typeface="+mn-ea"/>
                <a:cs typeface="+mn-cs"/>
              </a:rPr>
              <a:t>wyszukiwań</a:t>
            </a:r>
            <a:r>
              <a:rPr kumimoji="0" lang="pl-PL" sz="1400" b="0" i="0" u="none" strike="noStrike" kern="1200" cap="none" spc="0" normalizeH="0" baseline="0" noProof="0" dirty="0">
                <a:ln>
                  <a:noFill/>
                </a:ln>
                <a:solidFill>
                  <a:prstClr val="black"/>
                </a:solidFill>
                <a:effectLst/>
                <a:uLnTx/>
                <a:uFillTx/>
                <a:ea typeface="+mn-ea"/>
                <a:cs typeface="+mn-cs"/>
              </a:rPr>
              <a:t> marki  w porównaniu do wszystkich marek w danej kategorii. Innymi słowy bywa używany jako wskaźnik reakcji generowanej przez działania komunikacyjne marki. Problem wskaźnika: wiele kategorii nie jest tak angażująca aby generowała wyszukiwania (np. wśród FMCG), inny problem: wyszukiwania </a:t>
            </a:r>
            <a:r>
              <a:rPr kumimoji="0" lang="pl-PL" sz="1400" b="0" i="0" u="none" strike="noStrike" kern="1200" cap="none" spc="0" normalizeH="0" baseline="0" noProof="0" dirty="0" err="1">
                <a:ln>
                  <a:noFill/>
                </a:ln>
                <a:solidFill>
                  <a:prstClr val="black"/>
                </a:solidFill>
                <a:effectLst/>
                <a:uLnTx/>
                <a:uFillTx/>
                <a:ea typeface="+mn-ea"/>
                <a:cs typeface="+mn-cs"/>
              </a:rPr>
              <a:t>moga</a:t>
            </a:r>
            <a:r>
              <a:rPr kumimoji="0" lang="pl-PL" sz="1400" b="0" i="0" u="none" strike="noStrike" kern="1200" cap="none" spc="0" normalizeH="0" baseline="0" noProof="0" dirty="0">
                <a:ln>
                  <a:noFill/>
                </a:ln>
                <a:solidFill>
                  <a:prstClr val="black"/>
                </a:solidFill>
                <a:effectLst/>
                <a:uLnTx/>
                <a:uFillTx/>
                <a:ea typeface="+mn-ea"/>
                <a:cs typeface="+mn-cs"/>
              </a:rPr>
              <a:t> mieć różne przyczyny (np. kryzys “produktowy”).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4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Drugie spojrzenie, wspiera zmianę podejścia do marketingu wyszukiwarki, gdy przestajemy patrzeć jedynie na ilość przejść na naszą stronę, a zaczynamy pracę nad dystrybucją treści na innych platformach, by uzyskać jak największy udział kontaktu z pożądanymi treściami</a:t>
            </a:r>
          </a:p>
          <a:p>
            <a:endParaRPr lang="pl-PL" sz="1350" dirty="0"/>
          </a:p>
        </p:txBody>
      </p:sp>
      <p:sp>
        <p:nvSpPr>
          <p:cNvPr id="3" name="Prostokąt 2">
            <a:extLst>
              <a:ext uri="{FF2B5EF4-FFF2-40B4-BE49-F238E27FC236}">
                <a16:creationId xmlns:a16="http://schemas.microsoft.com/office/drawing/2014/main" id="{69A59D2E-F1AF-2428-B3A8-B54014AB6036}"/>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3575886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9F38B-5F28-A249-A01B-A9924BE5C6B5}"/>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60EF15AA-57BB-5525-E947-B7D53EE1CFD7}"/>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A06A1FAA-1A15-907C-DB5F-870F0D0D6909}"/>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AB49128D-9DE5-7A72-4928-39C193B12B6F}"/>
              </a:ext>
            </a:extLst>
          </p:cNvPr>
          <p:cNvSpPr txBox="1"/>
          <p:nvPr/>
        </p:nvSpPr>
        <p:spPr>
          <a:xfrm>
            <a:off x="624935" y="1402806"/>
            <a:ext cx="7130005" cy="830997"/>
          </a:xfrm>
          <a:prstGeom prst="rect">
            <a:avLst/>
          </a:prstGeom>
          <a:noFill/>
        </p:spPr>
        <p:txBody>
          <a:bodyPr wrap="square" rtlCol="0">
            <a:spAutoFit/>
          </a:bodyPr>
          <a:lstStyle/>
          <a:p>
            <a:r>
              <a:rPr kumimoji="0" lang="pl-PL" sz="2400" b="0" i="0" u="none" strike="noStrike" kern="1200" cap="none" spc="0" normalizeH="0" baseline="0" noProof="0" dirty="0">
                <a:ln>
                  <a:noFill/>
                </a:ln>
                <a:solidFill>
                  <a:prstClr val="white"/>
                </a:solidFill>
                <a:effectLst/>
                <a:uLnTx/>
                <a:uFillTx/>
                <a:ea typeface="+mn-ea"/>
                <a:cs typeface="+mn-cs"/>
              </a:rPr>
              <a:t>Budowanie dostępności  (mentalnej i fizycznej)</a:t>
            </a:r>
          </a:p>
          <a:p>
            <a:endParaRPr lang="pl-PL" sz="2400" dirty="0"/>
          </a:p>
        </p:txBody>
      </p:sp>
      <p:sp>
        <p:nvSpPr>
          <p:cNvPr id="7" name="Prostokąt 6">
            <a:extLst>
              <a:ext uri="{FF2B5EF4-FFF2-40B4-BE49-F238E27FC236}">
                <a16:creationId xmlns:a16="http://schemas.microsoft.com/office/drawing/2014/main" id="{8F610D1F-8815-957B-662C-FB26CCE94D42}"/>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F6C4EDFB-AF03-E2B7-2991-6204CA088036}"/>
              </a:ext>
            </a:extLst>
          </p:cNvPr>
          <p:cNvSpPr txBox="1"/>
          <p:nvPr/>
        </p:nvSpPr>
        <p:spPr>
          <a:xfrm>
            <a:off x="648182" y="2270392"/>
            <a:ext cx="1851950"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err="1">
                <a:ln>
                  <a:noFill/>
                </a:ln>
                <a:solidFill>
                  <a:prstClr val="white"/>
                </a:solidFill>
                <a:effectLst/>
                <a:uLnTx/>
                <a:uFillTx/>
                <a:ea typeface="+mn-ea"/>
                <a:cs typeface="+mn-cs"/>
              </a:rPr>
              <a:t>WoA</a:t>
            </a:r>
            <a:r>
              <a:rPr kumimoji="0" lang="pl-PL" sz="1400" b="0" i="0" u="none" strike="noStrike" kern="1200" cap="none" spc="0" normalizeH="0" baseline="0" noProof="0" dirty="0">
                <a:ln>
                  <a:noFill/>
                </a:ln>
                <a:solidFill>
                  <a:prstClr val="white"/>
                </a:solidFill>
                <a:effectLst/>
                <a:uLnTx/>
                <a:uFillTx/>
                <a:ea typeface="+mn-ea"/>
                <a:cs typeface="+mn-cs"/>
              </a:rPr>
              <a:t> (</a:t>
            </a:r>
            <a:r>
              <a:rPr kumimoji="0" lang="pl-PL" sz="1400" b="0" i="0" u="none" strike="noStrike" kern="1200" cap="none" spc="0" normalizeH="0" baseline="0" noProof="0" dirty="0" err="1">
                <a:ln>
                  <a:noFill/>
                </a:ln>
                <a:solidFill>
                  <a:prstClr val="white"/>
                </a:solidFill>
                <a:effectLst/>
                <a:uLnTx/>
                <a:uFillTx/>
                <a:ea typeface="+mn-ea"/>
                <a:cs typeface="+mn-cs"/>
              </a:rPr>
              <a:t>weeks</a:t>
            </a:r>
            <a:r>
              <a:rPr kumimoji="0" lang="pl-PL" sz="1400" b="0" i="0" u="none" strike="noStrike" kern="1200" cap="none" spc="0" normalizeH="0" baseline="0" noProof="0" dirty="0">
                <a:ln>
                  <a:noFill/>
                </a:ln>
                <a:solidFill>
                  <a:prstClr val="white"/>
                </a:solidFill>
                <a:effectLst/>
                <a:uLnTx/>
                <a:uFillTx/>
                <a:ea typeface="+mn-ea"/>
                <a:cs typeface="+mn-cs"/>
              </a:rPr>
              <a:t> on </a:t>
            </a:r>
            <a:r>
              <a:rPr kumimoji="0" lang="pl-PL" sz="1400" b="0" i="0" u="none" strike="noStrike" kern="1200" cap="none" spc="0" normalizeH="0" baseline="0" noProof="0" dirty="0" err="1">
                <a:ln>
                  <a:noFill/>
                </a:ln>
                <a:solidFill>
                  <a:prstClr val="white"/>
                </a:solidFill>
                <a:effectLst/>
                <a:uLnTx/>
                <a:uFillTx/>
                <a:ea typeface="+mn-ea"/>
                <a:cs typeface="+mn-cs"/>
              </a:rPr>
              <a:t>air</a:t>
            </a:r>
            <a:r>
              <a:rPr kumimoji="0" lang="pl-PL" sz="1400" b="0" i="0" u="none" strike="noStrike" kern="1200" cap="none" spc="0" normalizeH="0" baseline="0" noProof="0" dirty="0">
                <a:ln>
                  <a:noFill/>
                </a:ln>
                <a:solidFill>
                  <a:prstClr val="white"/>
                </a:solidFill>
                <a:effectLst/>
                <a:uLnTx/>
                <a:uFillTx/>
                <a:ea typeface="+mn-ea"/>
                <a:cs typeface="+mn-cs"/>
              </a:rPr>
              <a:t>)</a:t>
            </a:r>
          </a:p>
        </p:txBody>
      </p:sp>
      <p:cxnSp>
        <p:nvCxnSpPr>
          <p:cNvPr id="8" name="Łącznik prosty 7">
            <a:extLst>
              <a:ext uri="{FF2B5EF4-FFF2-40B4-BE49-F238E27FC236}">
                <a16:creationId xmlns:a16="http://schemas.microsoft.com/office/drawing/2014/main" id="{B6E6D189-B719-16B1-7594-349F4124A8D3}"/>
              </a:ext>
            </a:extLst>
          </p:cNvPr>
          <p:cNvCxnSpPr>
            <a:cxnSpLocks/>
          </p:cNvCxnSpPr>
          <p:nvPr/>
        </p:nvCxnSpPr>
        <p:spPr>
          <a:xfrm>
            <a:off x="621833" y="3000644"/>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9" name="Łącznik prosty 8">
            <a:extLst>
              <a:ext uri="{FF2B5EF4-FFF2-40B4-BE49-F238E27FC236}">
                <a16:creationId xmlns:a16="http://schemas.microsoft.com/office/drawing/2014/main" id="{B257BAF4-FED6-C57C-9FFC-A104522E39A6}"/>
              </a:ext>
            </a:extLst>
          </p:cNvPr>
          <p:cNvCxnSpPr>
            <a:cxnSpLocks/>
          </p:cNvCxnSpPr>
          <p:nvPr/>
        </p:nvCxnSpPr>
        <p:spPr>
          <a:xfrm>
            <a:off x="501037" y="3000644"/>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e tekstowe 13">
            <a:extLst>
              <a:ext uri="{FF2B5EF4-FFF2-40B4-BE49-F238E27FC236}">
                <a16:creationId xmlns:a16="http://schemas.microsoft.com/office/drawing/2014/main" id="{5D38585D-3CD3-ED47-CE16-9049AEB17D28}"/>
              </a:ext>
            </a:extLst>
          </p:cNvPr>
          <p:cNvSpPr txBox="1"/>
          <p:nvPr/>
        </p:nvSpPr>
        <p:spPr>
          <a:xfrm>
            <a:off x="624935" y="3163236"/>
            <a:ext cx="1599072" cy="7386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AVE (ekwiwalent reklamowy)</a:t>
            </a:r>
          </a:p>
          <a:p>
            <a:endParaRPr lang="pl-PL" sz="1400" dirty="0"/>
          </a:p>
        </p:txBody>
      </p:sp>
      <p:sp>
        <p:nvSpPr>
          <p:cNvPr id="13" name="pole tekstowe 12">
            <a:extLst>
              <a:ext uri="{FF2B5EF4-FFF2-40B4-BE49-F238E27FC236}">
                <a16:creationId xmlns:a16="http://schemas.microsoft.com/office/drawing/2014/main" id="{081FDF56-623E-02F0-4787-62E5228B4986}"/>
              </a:ext>
            </a:extLst>
          </p:cNvPr>
          <p:cNvSpPr txBox="1"/>
          <p:nvPr/>
        </p:nvSpPr>
        <p:spPr>
          <a:xfrm>
            <a:off x="2692783" y="2265372"/>
            <a:ext cx="8675224" cy="7309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Miara wskazująca ile tygodni marka jest aktywna w komunikacji. Wskaźnik używany najczęściej do określenia stopnia aktywności w kampaniach telewizyjnych.</a:t>
            </a:r>
          </a:p>
          <a:p>
            <a:endParaRPr lang="pl-PL" sz="1350" dirty="0"/>
          </a:p>
        </p:txBody>
      </p:sp>
      <p:sp>
        <p:nvSpPr>
          <p:cNvPr id="2" name="pole tekstowe 1">
            <a:extLst>
              <a:ext uri="{FF2B5EF4-FFF2-40B4-BE49-F238E27FC236}">
                <a16:creationId xmlns:a16="http://schemas.microsoft.com/office/drawing/2014/main" id="{BACB5EAD-F952-D2AD-0166-31EE0331E768}"/>
              </a:ext>
            </a:extLst>
          </p:cNvPr>
          <p:cNvSpPr txBox="1"/>
          <p:nvPr/>
        </p:nvSpPr>
        <p:spPr>
          <a:xfrm>
            <a:off x="2692783" y="3163236"/>
            <a:ext cx="8675224" cy="7309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Miara pomocnicza, która określa wartość wygenerowanych kontaktów. Używany najczęściej w PR, poddawany krytyce z uwagi m.in. na niejasne określanie wartości jednostkowej.</a:t>
            </a:r>
          </a:p>
          <a:p>
            <a:endParaRPr lang="pl-PL" sz="1350" dirty="0"/>
          </a:p>
        </p:txBody>
      </p:sp>
      <p:cxnSp>
        <p:nvCxnSpPr>
          <p:cNvPr id="15" name="Łącznik prosty 14">
            <a:extLst>
              <a:ext uri="{FF2B5EF4-FFF2-40B4-BE49-F238E27FC236}">
                <a16:creationId xmlns:a16="http://schemas.microsoft.com/office/drawing/2014/main" id="{D2825A0A-60BD-265E-C4C4-8FF42A693EBB}"/>
              </a:ext>
            </a:extLst>
          </p:cNvPr>
          <p:cNvCxnSpPr>
            <a:cxnSpLocks/>
          </p:cNvCxnSpPr>
          <p:nvPr/>
        </p:nvCxnSpPr>
        <p:spPr>
          <a:xfrm>
            <a:off x="620085" y="3891796"/>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6" name="Łącznik prosty 15">
            <a:extLst>
              <a:ext uri="{FF2B5EF4-FFF2-40B4-BE49-F238E27FC236}">
                <a16:creationId xmlns:a16="http://schemas.microsoft.com/office/drawing/2014/main" id="{0125457A-C507-E2AC-0726-716EBF66D30A}"/>
              </a:ext>
            </a:extLst>
          </p:cNvPr>
          <p:cNvCxnSpPr>
            <a:cxnSpLocks/>
          </p:cNvCxnSpPr>
          <p:nvPr/>
        </p:nvCxnSpPr>
        <p:spPr>
          <a:xfrm>
            <a:off x="485539" y="3891796"/>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ole tekstowe 16">
            <a:extLst>
              <a:ext uri="{FF2B5EF4-FFF2-40B4-BE49-F238E27FC236}">
                <a16:creationId xmlns:a16="http://schemas.microsoft.com/office/drawing/2014/main" id="{20B1BA39-AB52-7BDE-7A6B-FC5E1F9E16C5}"/>
              </a:ext>
            </a:extLst>
          </p:cNvPr>
          <p:cNvSpPr txBox="1"/>
          <p:nvPr/>
        </p:nvSpPr>
        <p:spPr>
          <a:xfrm>
            <a:off x="655932" y="4038890"/>
            <a:ext cx="1599072"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VTR</a:t>
            </a:r>
          </a:p>
          <a:p>
            <a:endParaRPr lang="pl-PL" sz="1400" dirty="0"/>
          </a:p>
        </p:txBody>
      </p:sp>
      <p:sp>
        <p:nvSpPr>
          <p:cNvPr id="18" name="pole tekstowe 17">
            <a:extLst>
              <a:ext uri="{FF2B5EF4-FFF2-40B4-BE49-F238E27FC236}">
                <a16:creationId xmlns:a16="http://schemas.microsoft.com/office/drawing/2014/main" id="{16948BE4-1559-9F5C-1DE6-4F54A8FC2AC0}"/>
              </a:ext>
            </a:extLst>
          </p:cNvPr>
          <p:cNvSpPr txBox="1"/>
          <p:nvPr/>
        </p:nvSpPr>
        <p:spPr>
          <a:xfrm>
            <a:off x="2692783" y="4038890"/>
            <a:ext cx="8675224" cy="7309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err="1">
                <a:ln>
                  <a:noFill/>
                </a:ln>
                <a:solidFill>
                  <a:prstClr val="black"/>
                </a:solidFill>
                <a:effectLst/>
                <a:uLnTx/>
                <a:uFillTx/>
                <a:ea typeface="+mn-ea"/>
                <a:cs typeface="+mn-cs"/>
              </a:rPr>
              <a:t>View</a:t>
            </a:r>
            <a:r>
              <a:rPr kumimoji="0" lang="pl-PL" sz="1400" b="0" i="0" u="none" strike="noStrike" kern="1200" cap="none" spc="0" normalizeH="0" baseline="0" noProof="0" dirty="0">
                <a:ln>
                  <a:noFill/>
                </a:ln>
                <a:solidFill>
                  <a:prstClr val="black"/>
                </a:solidFill>
                <a:effectLst/>
                <a:uLnTx/>
                <a:uFillTx/>
                <a:ea typeface="+mn-ea"/>
                <a:cs typeface="+mn-cs"/>
              </a:rPr>
              <a:t> Through </a:t>
            </a:r>
            <a:r>
              <a:rPr kumimoji="0" lang="pl-PL" sz="1400" b="0" i="0" u="none" strike="noStrike" kern="1200" cap="none" spc="0" normalizeH="0" baseline="0" noProof="0" dirty="0" err="1">
                <a:ln>
                  <a:noFill/>
                </a:ln>
                <a:solidFill>
                  <a:prstClr val="black"/>
                </a:solidFill>
                <a:effectLst/>
                <a:uLnTx/>
                <a:uFillTx/>
                <a:ea typeface="+mn-ea"/>
                <a:cs typeface="+mn-cs"/>
              </a:rPr>
              <a:t>rate</a:t>
            </a:r>
            <a:r>
              <a:rPr kumimoji="0" lang="pl-PL" sz="1400" b="0" i="0" u="none" strike="noStrike" kern="1200" cap="none" spc="0" normalizeH="0" baseline="0" noProof="0" dirty="0">
                <a:ln>
                  <a:noFill/>
                </a:ln>
                <a:solidFill>
                  <a:prstClr val="black"/>
                </a:solidFill>
                <a:effectLst/>
                <a:uLnTx/>
                <a:uFillTx/>
                <a:ea typeface="+mn-ea"/>
                <a:cs typeface="+mn-cs"/>
              </a:rPr>
              <a:t> – wskaźnik używany najczęściej w marketingu cyfrowym, określający udział osób, które obejrzały reklamę do końca, wśród wszystkich którym została wyświetlona.</a:t>
            </a:r>
          </a:p>
          <a:p>
            <a:endParaRPr lang="pl-PL" sz="1350" dirty="0"/>
          </a:p>
        </p:txBody>
      </p:sp>
      <p:sp>
        <p:nvSpPr>
          <p:cNvPr id="3" name="Prostokąt 2">
            <a:extLst>
              <a:ext uri="{FF2B5EF4-FFF2-40B4-BE49-F238E27FC236}">
                <a16:creationId xmlns:a16="http://schemas.microsoft.com/office/drawing/2014/main" id="{7A06F662-670D-AC02-1661-590F10807EDE}"/>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7707824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21663-BE4F-EC1E-A22A-A1F2FB50FAAF}"/>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F7FECDA3-CC90-D011-5BB5-14EBAC61C236}"/>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7F96952E-7804-6849-158A-2DC68DBCB3AB}"/>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D8AE0A5B-7E2F-5137-8392-86531C87A589}"/>
              </a:ext>
            </a:extLst>
          </p:cNvPr>
          <p:cNvSpPr txBox="1"/>
          <p:nvPr/>
        </p:nvSpPr>
        <p:spPr>
          <a:xfrm>
            <a:off x="624935" y="1402806"/>
            <a:ext cx="7130005" cy="830997"/>
          </a:xfrm>
          <a:prstGeom prst="rect">
            <a:avLst/>
          </a:prstGeom>
          <a:noFill/>
        </p:spPr>
        <p:txBody>
          <a:bodyPr wrap="square" rtlCol="0">
            <a:spAutoFit/>
          </a:bodyPr>
          <a:lstStyle/>
          <a:p>
            <a:r>
              <a:rPr kumimoji="0" lang="pl-PL" sz="2400" b="0" i="0" u="none" strike="noStrike" kern="1200" cap="none" spc="0" normalizeH="0" baseline="0" noProof="0" dirty="0">
                <a:ln>
                  <a:noFill/>
                </a:ln>
                <a:solidFill>
                  <a:prstClr val="white"/>
                </a:solidFill>
                <a:effectLst/>
                <a:uLnTx/>
                <a:uFillTx/>
                <a:ea typeface="+mn-ea"/>
                <a:cs typeface="+mn-cs"/>
              </a:rPr>
              <a:t>Budowanie dostępności  (mentalnej i fizycznej)</a:t>
            </a:r>
          </a:p>
          <a:p>
            <a:endParaRPr lang="pl-PL" sz="2400" dirty="0"/>
          </a:p>
        </p:txBody>
      </p:sp>
      <p:sp>
        <p:nvSpPr>
          <p:cNvPr id="7" name="Prostokąt 6">
            <a:extLst>
              <a:ext uri="{FF2B5EF4-FFF2-40B4-BE49-F238E27FC236}">
                <a16:creationId xmlns:a16="http://schemas.microsoft.com/office/drawing/2014/main" id="{5DDE3B48-B152-ED07-4889-D4719F770CD7}"/>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D52C9610-935A-83C4-90C7-13381A403C12}"/>
              </a:ext>
            </a:extLst>
          </p:cNvPr>
          <p:cNvSpPr txBox="1"/>
          <p:nvPr/>
        </p:nvSpPr>
        <p:spPr>
          <a:xfrm>
            <a:off x="634432" y="2270392"/>
            <a:ext cx="1851950" cy="461665"/>
          </a:xfrm>
          <a:prstGeom prst="rect">
            <a:avLst/>
          </a:prstGeom>
          <a:noFill/>
        </p:spPr>
        <p:txBody>
          <a:bodyPr wrap="square" rtlCol="0">
            <a:spAutoFit/>
          </a:bodyPr>
          <a:lstStyle/>
          <a:p>
            <a:pPr>
              <a:defRPr/>
            </a:pPr>
            <a:r>
              <a:rPr kumimoji="0" lang="pl-PL" sz="1200" b="0" i="0" u="none" strike="noStrike" kern="1200" cap="none" spc="0" normalizeH="0" baseline="0" noProof="0" dirty="0">
                <a:ln>
                  <a:noFill/>
                </a:ln>
                <a:solidFill>
                  <a:prstClr val="white"/>
                </a:solidFill>
                <a:effectLst/>
                <a:uLnTx/>
                <a:uFillTx/>
                <a:ea typeface="+mn-ea"/>
                <a:cs typeface="+mn-cs"/>
              </a:rPr>
              <a:t>Kosztowe (</a:t>
            </a:r>
            <a:r>
              <a:rPr kumimoji="0" lang="pl-PL" sz="1200" b="0" i="0" u="none" strike="noStrike" kern="1200" cap="none" spc="0" normalizeH="0" baseline="0" noProof="0" dirty="0" err="1">
                <a:ln>
                  <a:noFill/>
                </a:ln>
                <a:solidFill>
                  <a:prstClr val="white"/>
                </a:solidFill>
                <a:effectLst/>
                <a:uLnTx/>
                <a:uFillTx/>
                <a:ea typeface="+mn-ea"/>
                <a:cs typeface="+mn-cs"/>
              </a:rPr>
              <a:t>Cost</a:t>
            </a:r>
            <a:r>
              <a:rPr kumimoji="0" lang="pl-PL" sz="1200" b="0" i="0" u="none" strike="noStrike" kern="1200" cap="none" spc="0" normalizeH="0" baseline="0" noProof="0" dirty="0">
                <a:ln>
                  <a:noFill/>
                </a:ln>
                <a:solidFill>
                  <a:prstClr val="white"/>
                </a:solidFill>
                <a:effectLst/>
                <a:uLnTx/>
                <a:uFillTx/>
                <a:ea typeface="+mn-ea"/>
                <a:cs typeface="+mn-cs"/>
              </a:rPr>
              <a:t> Per X)</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pl-PL" sz="1200" b="0" i="0" u="none" strike="noStrike" kern="1200" cap="none" spc="0" normalizeH="0" baseline="0" noProof="0" dirty="0">
              <a:ln>
                <a:noFill/>
              </a:ln>
              <a:solidFill>
                <a:prstClr val="white"/>
              </a:solidFill>
              <a:effectLst/>
              <a:uLnTx/>
              <a:uFillTx/>
              <a:ea typeface="+mn-ea"/>
              <a:cs typeface="+mn-cs"/>
            </a:endParaRPr>
          </a:p>
        </p:txBody>
      </p:sp>
      <p:cxnSp>
        <p:nvCxnSpPr>
          <p:cNvPr id="8" name="Łącznik prosty 7">
            <a:extLst>
              <a:ext uri="{FF2B5EF4-FFF2-40B4-BE49-F238E27FC236}">
                <a16:creationId xmlns:a16="http://schemas.microsoft.com/office/drawing/2014/main" id="{F87C2A38-717F-A125-0BBA-17137EC67D7A}"/>
              </a:ext>
            </a:extLst>
          </p:cNvPr>
          <p:cNvCxnSpPr>
            <a:cxnSpLocks/>
          </p:cNvCxnSpPr>
          <p:nvPr/>
        </p:nvCxnSpPr>
        <p:spPr>
          <a:xfrm>
            <a:off x="620084" y="4987128"/>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9" name="Łącznik prosty 8">
            <a:extLst>
              <a:ext uri="{FF2B5EF4-FFF2-40B4-BE49-F238E27FC236}">
                <a16:creationId xmlns:a16="http://schemas.microsoft.com/office/drawing/2014/main" id="{3D7F4A52-0188-66F0-FC2A-03FC31D74925}"/>
              </a:ext>
            </a:extLst>
          </p:cNvPr>
          <p:cNvCxnSpPr>
            <a:cxnSpLocks/>
          </p:cNvCxnSpPr>
          <p:nvPr/>
        </p:nvCxnSpPr>
        <p:spPr>
          <a:xfrm>
            <a:off x="485538" y="4987128"/>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e tekstowe 13">
            <a:extLst>
              <a:ext uri="{FF2B5EF4-FFF2-40B4-BE49-F238E27FC236}">
                <a16:creationId xmlns:a16="http://schemas.microsoft.com/office/drawing/2014/main" id="{8C9BC351-0F4B-34A1-6D71-BAA34FD4871D}"/>
              </a:ext>
            </a:extLst>
          </p:cNvPr>
          <p:cNvSpPr txBox="1"/>
          <p:nvPr/>
        </p:nvSpPr>
        <p:spPr>
          <a:xfrm>
            <a:off x="631810" y="5048540"/>
            <a:ext cx="159907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Brand </a:t>
            </a:r>
            <a:r>
              <a:rPr kumimoji="0" lang="pl-PL" sz="1200" b="0" i="0" u="none" strike="noStrike" kern="1200" cap="none" spc="0" normalizeH="0" baseline="0" noProof="0" dirty="0" err="1">
                <a:ln>
                  <a:noFill/>
                </a:ln>
                <a:solidFill>
                  <a:prstClr val="white"/>
                </a:solidFill>
                <a:effectLst/>
                <a:uLnTx/>
                <a:uFillTx/>
                <a:ea typeface="+mn-ea"/>
                <a:cs typeface="+mn-cs"/>
              </a:rPr>
              <a:t>Safety</a:t>
            </a:r>
            <a:endParaRPr kumimoji="0" lang="pl-PL" sz="1200" b="0" i="0" u="none" strike="noStrike" kern="1200" cap="none" spc="0" normalizeH="0" baseline="0" noProof="0" dirty="0">
              <a:ln>
                <a:noFill/>
              </a:ln>
              <a:solidFill>
                <a:prstClr val="white"/>
              </a:solidFill>
              <a:effectLst/>
              <a:uLnTx/>
              <a:uFillTx/>
              <a:ea typeface="+mn-ea"/>
              <a:cs typeface="+mn-cs"/>
            </a:endParaRPr>
          </a:p>
          <a:p>
            <a:endParaRPr lang="pl-PL" sz="1200" dirty="0"/>
          </a:p>
        </p:txBody>
      </p:sp>
      <p:sp>
        <p:nvSpPr>
          <p:cNvPr id="13" name="pole tekstowe 12">
            <a:extLst>
              <a:ext uri="{FF2B5EF4-FFF2-40B4-BE49-F238E27FC236}">
                <a16:creationId xmlns:a16="http://schemas.microsoft.com/office/drawing/2014/main" id="{670C3EE0-23BB-8A59-805F-C1713D3A9CAD}"/>
              </a:ext>
            </a:extLst>
          </p:cNvPr>
          <p:cNvSpPr txBox="1"/>
          <p:nvPr/>
        </p:nvSpPr>
        <p:spPr>
          <a:xfrm>
            <a:off x="2698678" y="2280370"/>
            <a:ext cx="8675224" cy="28854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Wskaźniki jednostkowych kosztów osiągania danego celu.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Do najpopularniejszych należą: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CPM (</a:t>
            </a:r>
            <a:r>
              <a:rPr kumimoji="0" lang="pl-PL" sz="1200" b="0" i="0" u="none" strike="noStrike" kern="1200" cap="none" spc="0" normalizeH="0" baseline="0" noProof="0" dirty="0" err="1">
                <a:ln>
                  <a:noFill/>
                </a:ln>
                <a:solidFill>
                  <a:prstClr val="black"/>
                </a:solidFill>
                <a:effectLst/>
                <a:uLnTx/>
                <a:uFillTx/>
                <a:ea typeface="+mn-ea"/>
                <a:cs typeface="+mn-cs"/>
              </a:rPr>
              <a:t>Cost</a:t>
            </a:r>
            <a:r>
              <a:rPr kumimoji="0" lang="pl-PL" sz="1200" b="0" i="0" u="none" strike="noStrike" kern="1200" cap="none" spc="0" normalizeH="0" baseline="0" noProof="0" dirty="0">
                <a:ln>
                  <a:noFill/>
                </a:ln>
                <a:solidFill>
                  <a:prstClr val="black"/>
                </a:solidFill>
                <a:effectLst/>
                <a:uLnTx/>
                <a:uFillTx/>
                <a:ea typeface="+mn-ea"/>
                <a:cs typeface="+mn-cs"/>
              </a:rPr>
              <a:t> per </a:t>
            </a:r>
            <a:r>
              <a:rPr kumimoji="0" lang="pl-PL" sz="1200" b="0" i="0" u="none" strike="noStrike" kern="1200" cap="none" spc="0" normalizeH="0" baseline="0" noProof="0" dirty="0" err="1">
                <a:ln>
                  <a:noFill/>
                </a:ln>
                <a:solidFill>
                  <a:prstClr val="black"/>
                </a:solidFill>
                <a:effectLst/>
                <a:uLnTx/>
                <a:uFillTx/>
                <a:ea typeface="+mn-ea"/>
                <a:cs typeface="+mn-cs"/>
              </a:rPr>
              <a:t>mille</a:t>
            </a:r>
            <a:r>
              <a:rPr kumimoji="0" lang="pl-PL" sz="1200" b="0" i="0" u="none" strike="noStrike" kern="1200" cap="none" spc="0" normalizeH="0" baseline="0" noProof="0" dirty="0">
                <a:ln>
                  <a:noFill/>
                </a:ln>
                <a:solidFill>
                  <a:prstClr val="black"/>
                </a:solidFill>
                <a:effectLst/>
                <a:uLnTx/>
                <a:uFillTx/>
                <a:ea typeface="+mn-ea"/>
                <a:cs typeface="+mn-cs"/>
              </a:rPr>
              <a:t>) oznaczający koszt za tysiąc wyświetleń reklamy, używany najczęściej w </a:t>
            </a:r>
            <a:r>
              <a:rPr kumimoji="0" lang="pl-PL" sz="1200" b="0" i="0" u="none" strike="noStrike" kern="1200" cap="none" spc="0" normalizeH="0" baseline="0" noProof="0" dirty="0" err="1">
                <a:ln>
                  <a:noFill/>
                </a:ln>
                <a:solidFill>
                  <a:prstClr val="black"/>
                </a:solidFill>
                <a:effectLst/>
                <a:uLnTx/>
                <a:uFillTx/>
                <a:ea typeface="+mn-ea"/>
                <a:cs typeface="+mn-cs"/>
              </a:rPr>
              <a:t>digital</a:t>
            </a:r>
            <a:r>
              <a:rPr kumimoji="0" lang="pl-PL" sz="1200" b="0" i="0" u="none" strike="noStrike" kern="1200" cap="none" spc="0" normalizeH="0" baseline="0" noProof="0" dirty="0">
                <a:ln>
                  <a:noFill/>
                </a:ln>
                <a:solidFill>
                  <a:prstClr val="black"/>
                </a:solidFill>
                <a:effectLst/>
                <a:uLnTx/>
                <a:uFillTx/>
                <a:ea typeface="+mn-ea"/>
                <a:cs typeface="+mn-cs"/>
              </a:rPr>
              <a:t> marketingu, jego wariacja </a:t>
            </a:r>
            <a:r>
              <a:rPr kumimoji="0" lang="pl-PL" sz="1200" b="0" i="0" u="none" strike="noStrike" kern="1200" cap="none" spc="0" normalizeH="0" baseline="0" noProof="0" dirty="0" err="1">
                <a:ln>
                  <a:noFill/>
                </a:ln>
                <a:solidFill>
                  <a:prstClr val="black"/>
                </a:solidFill>
                <a:effectLst/>
                <a:uLnTx/>
                <a:uFillTx/>
                <a:ea typeface="+mn-ea"/>
                <a:cs typeface="+mn-cs"/>
              </a:rPr>
              <a:t>vCPM</a:t>
            </a:r>
            <a:r>
              <a:rPr kumimoji="0" lang="pl-PL" sz="1200" b="0" i="0" u="none" strike="noStrike" kern="1200" cap="none" spc="0" normalizeH="0" baseline="0" noProof="0" dirty="0">
                <a:ln>
                  <a:noFill/>
                </a:ln>
                <a:solidFill>
                  <a:prstClr val="black"/>
                </a:solidFill>
                <a:effectLst/>
                <a:uLnTx/>
                <a:uFillTx/>
                <a:ea typeface="+mn-ea"/>
                <a:cs typeface="+mn-cs"/>
              </a:rPr>
              <a:t> to koszt za tysiąc widocznych reklam (kiedy do liczenia użyte są tylko wyświetlenia spełniające kryteria </a:t>
            </a:r>
            <a:r>
              <a:rPr kumimoji="0" lang="pl-PL" sz="1200" b="0" i="0" u="none" strike="noStrike" kern="1200" cap="none" spc="0" normalizeH="0" baseline="0" noProof="0" dirty="0" err="1">
                <a:ln>
                  <a:noFill/>
                </a:ln>
                <a:solidFill>
                  <a:prstClr val="black"/>
                </a:solidFill>
                <a:effectLst/>
                <a:uLnTx/>
                <a:uFillTx/>
                <a:ea typeface="+mn-ea"/>
                <a:cs typeface="+mn-cs"/>
              </a:rPr>
              <a:t>viewability</a:t>
            </a:r>
            <a:r>
              <a:rPr kumimoji="0" lang="pl-PL" sz="1200" b="0" i="0" u="none" strike="noStrike" kern="1200" cap="none" spc="0" normalizeH="0" baseline="0" noProof="0" dirty="0">
                <a:ln>
                  <a:noFill/>
                </a:ln>
                <a:solidFill>
                  <a:prstClr val="black"/>
                </a:solidFill>
                <a:effectLst/>
                <a:uLnTx/>
                <a:uFillTx/>
                <a:ea typeface="+mn-ea"/>
                <a:cs typeface="+mn-cs"/>
              </a:rPr>
              <a:t>). Wiele podmiotów na rynku pracuje obecnie nad urealnieniem tego wskaźnika, tak byśmy brali pod uwagę np. wyświetlenia które spotkały się z uwagą konsumenta (często wymieniane jako </a:t>
            </a:r>
            <a:r>
              <a:rPr kumimoji="0" lang="pl-PL" sz="1200" b="0" i="0" u="none" strike="noStrike" kern="1200" cap="none" spc="0" normalizeH="0" baseline="0" noProof="0" dirty="0" err="1">
                <a:ln>
                  <a:noFill/>
                </a:ln>
                <a:solidFill>
                  <a:prstClr val="black"/>
                </a:solidFill>
                <a:effectLst/>
                <a:uLnTx/>
                <a:uFillTx/>
                <a:ea typeface="+mn-ea"/>
                <a:cs typeface="+mn-cs"/>
              </a:rPr>
              <a:t>aCPM</a:t>
            </a:r>
            <a:r>
              <a:rPr kumimoji="0" lang="pl-PL" sz="1200" b="0" i="0" u="none" strike="noStrike" kern="1200" cap="none" spc="0" normalizeH="0" baseline="0" noProof="0" dirty="0">
                <a:ln>
                  <a:noFill/>
                </a:ln>
                <a:solidFill>
                  <a:prstClr val="black"/>
                </a:solidFill>
                <a:effectLst/>
                <a:uLnTx/>
                <a:uFillTx/>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CPP (</a:t>
            </a:r>
            <a:r>
              <a:rPr kumimoji="0" lang="pl-PL" sz="1200" b="0" i="0" u="none" strike="noStrike" kern="1200" cap="none" spc="0" normalizeH="0" baseline="0" noProof="0" dirty="0" err="1">
                <a:ln>
                  <a:noFill/>
                </a:ln>
                <a:solidFill>
                  <a:prstClr val="black"/>
                </a:solidFill>
                <a:effectLst/>
                <a:uLnTx/>
                <a:uFillTx/>
                <a:ea typeface="+mn-ea"/>
                <a:cs typeface="+mn-cs"/>
              </a:rPr>
              <a:t>cost</a:t>
            </a:r>
            <a:r>
              <a:rPr kumimoji="0" lang="pl-PL" sz="1200" b="0" i="0" u="none" strike="noStrike" kern="1200" cap="none" spc="0" normalizeH="0" baseline="0" noProof="0" dirty="0">
                <a:ln>
                  <a:noFill/>
                </a:ln>
                <a:solidFill>
                  <a:prstClr val="black"/>
                </a:solidFill>
                <a:effectLst/>
                <a:uLnTx/>
                <a:uFillTx/>
                <a:ea typeface="+mn-ea"/>
                <a:cs typeface="+mn-cs"/>
              </a:rPr>
              <a:t> per point) – liczony z kosztu zakupu mediów, podzielonego przez GRP, używany do porównania kosztu osiąganej siły kampanii między konkurentami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CPC – </a:t>
            </a:r>
            <a:r>
              <a:rPr kumimoji="0" lang="pl-PL" sz="1200" b="0" i="0" u="none" strike="noStrike" kern="1200" cap="none" spc="0" normalizeH="0" baseline="0" noProof="0" dirty="0" err="1">
                <a:ln>
                  <a:noFill/>
                </a:ln>
                <a:solidFill>
                  <a:prstClr val="black"/>
                </a:solidFill>
                <a:effectLst/>
                <a:uLnTx/>
                <a:uFillTx/>
                <a:ea typeface="+mn-ea"/>
                <a:cs typeface="+mn-cs"/>
              </a:rPr>
              <a:t>cost</a:t>
            </a:r>
            <a:r>
              <a:rPr kumimoji="0" lang="pl-PL" sz="1200" b="0" i="0" u="none" strike="noStrike" kern="1200" cap="none" spc="0" normalizeH="0" baseline="0" noProof="0" dirty="0">
                <a:ln>
                  <a:noFill/>
                </a:ln>
                <a:solidFill>
                  <a:prstClr val="black"/>
                </a:solidFill>
                <a:effectLst/>
                <a:uLnTx/>
                <a:uFillTx/>
                <a:ea typeface="+mn-ea"/>
                <a:cs typeface="+mn-cs"/>
              </a:rPr>
              <a:t> per </a:t>
            </a:r>
            <a:r>
              <a:rPr kumimoji="0" lang="pl-PL" sz="1200" b="0" i="0" u="none" strike="noStrike" kern="1200" cap="none" spc="0" normalizeH="0" baseline="0" noProof="0" dirty="0" err="1">
                <a:ln>
                  <a:noFill/>
                </a:ln>
                <a:solidFill>
                  <a:prstClr val="black"/>
                </a:solidFill>
                <a:effectLst/>
                <a:uLnTx/>
                <a:uFillTx/>
                <a:ea typeface="+mn-ea"/>
                <a:cs typeface="+mn-cs"/>
              </a:rPr>
              <a:t>click</a:t>
            </a:r>
            <a:r>
              <a:rPr kumimoji="0" lang="pl-PL" sz="1200" b="0" i="0" u="none" strike="noStrike" kern="1200" cap="none" spc="0" normalizeH="0" baseline="0" noProof="0" dirty="0">
                <a:ln>
                  <a:noFill/>
                </a:ln>
                <a:solidFill>
                  <a:prstClr val="black"/>
                </a:solidFill>
                <a:effectLst/>
                <a:uLnTx/>
                <a:uFillTx/>
                <a:ea typeface="+mn-ea"/>
                <a:cs typeface="+mn-cs"/>
              </a:rPr>
              <a:t>, koszt za osiągnięcie kliknięcia (np. w reklamę)</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CPE – </a:t>
            </a:r>
            <a:r>
              <a:rPr kumimoji="0" lang="pl-PL" sz="1200" b="0" i="0" u="none" strike="noStrike" kern="1200" cap="none" spc="0" normalizeH="0" baseline="0" noProof="0" dirty="0" err="1">
                <a:ln>
                  <a:noFill/>
                </a:ln>
                <a:solidFill>
                  <a:prstClr val="black"/>
                </a:solidFill>
                <a:effectLst/>
                <a:uLnTx/>
                <a:uFillTx/>
                <a:ea typeface="+mn-ea"/>
                <a:cs typeface="+mn-cs"/>
              </a:rPr>
              <a:t>cost</a:t>
            </a:r>
            <a:r>
              <a:rPr kumimoji="0" lang="pl-PL" sz="1200" b="0" i="0" u="none" strike="noStrike" kern="1200" cap="none" spc="0" normalizeH="0" baseline="0" noProof="0" dirty="0">
                <a:ln>
                  <a:noFill/>
                </a:ln>
                <a:solidFill>
                  <a:prstClr val="black"/>
                </a:solidFill>
                <a:effectLst/>
                <a:uLnTx/>
                <a:uFillTx/>
                <a:ea typeface="+mn-ea"/>
                <a:cs typeface="+mn-cs"/>
              </a:rPr>
              <a:t> per </a:t>
            </a:r>
            <a:r>
              <a:rPr kumimoji="0" lang="pl-PL" sz="1200" b="0" i="0" u="none" strike="noStrike" kern="1200" cap="none" spc="0" normalizeH="0" baseline="0" noProof="0" dirty="0" err="1">
                <a:ln>
                  <a:noFill/>
                </a:ln>
                <a:solidFill>
                  <a:prstClr val="black"/>
                </a:solidFill>
                <a:effectLst/>
                <a:uLnTx/>
                <a:uFillTx/>
                <a:ea typeface="+mn-ea"/>
                <a:cs typeface="+mn-cs"/>
              </a:rPr>
              <a:t>entry</a:t>
            </a:r>
            <a:r>
              <a:rPr kumimoji="0" lang="pl-PL" sz="1200" b="0" i="0" u="none" strike="noStrike" kern="1200" cap="none" spc="0" normalizeH="0" baseline="0" noProof="0" dirty="0">
                <a:ln>
                  <a:noFill/>
                </a:ln>
                <a:solidFill>
                  <a:prstClr val="black"/>
                </a:solidFill>
                <a:effectLst/>
                <a:uLnTx/>
                <a:uFillTx/>
                <a:ea typeface="+mn-ea"/>
                <a:cs typeface="+mn-cs"/>
              </a:rPr>
              <a:t>, koszt za wejście na stronę</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CPA (</a:t>
            </a:r>
            <a:r>
              <a:rPr kumimoji="0" lang="pl-PL" sz="1200" b="0" i="0" u="none" strike="noStrike" kern="1200" cap="none" spc="0" normalizeH="0" baseline="0" noProof="0" dirty="0" err="1">
                <a:ln>
                  <a:noFill/>
                </a:ln>
                <a:solidFill>
                  <a:prstClr val="black"/>
                </a:solidFill>
                <a:effectLst/>
                <a:uLnTx/>
                <a:uFillTx/>
                <a:ea typeface="+mn-ea"/>
                <a:cs typeface="+mn-cs"/>
              </a:rPr>
              <a:t>cost</a:t>
            </a:r>
            <a:r>
              <a:rPr kumimoji="0" lang="pl-PL" sz="1200" b="0" i="0" u="none" strike="noStrike" kern="1200" cap="none" spc="0" normalizeH="0" baseline="0" noProof="0" dirty="0">
                <a:ln>
                  <a:noFill/>
                </a:ln>
                <a:solidFill>
                  <a:prstClr val="black"/>
                </a:solidFill>
                <a:effectLst/>
                <a:uLnTx/>
                <a:uFillTx/>
                <a:ea typeface="+mn-ea"/>
                <a:cs typeface="+mn-cs"/>
              </a:rPr>
              <a:t> per </a:t>
            </a:r>
            <a:r>
              <a:rPr kumimoji="0" lang="pl-PL" sz="1200" b="0" i="0" u="none" strike="noStrike" kern="1200" cap="none" spc="0" normalizeH="0" baseline="0" noProof="0" dirty="0" err="1">
                <a:ln>
                  <a:noFill/>
                </a:ln>
                <a:solidFill>
                  <a:prstClr val="black"/>
                </a:solidFill>
                <a:effectLst/>
                <a:uLnTx/>
                <a:uFillTx/>
                <a:ea typeface="+mn-ea"/>
                <a:cs typeface="+mn-cs"/>
              </a:rPr>
              <a:t>action</a:t>
            </a:r>
            <a:r>
              <a:rPr kumimoji="0" lang="pl-PL" sz="1200" b="0" i="0" u="none" strike="noStrike" kern="1200" cap="none" spc="0" normalizeH="0" baseline="0" noProof="0" dirty="0">
                <a:ln>
                  <a:noFill/>
                </a:ln>
                <a:solidFill>
                  <a:prstClr val="black"/>
                </a:solidFill>
                <a:effectLst/>
                <a:uLnTx/>
                <a:uFillTx/>
                <a:ea typeface="+mn-ea"/>
                <a:cs typeface="+mn-cs"/>
              </a:rPr>
              <a:t> ) / </a:t>
            </a:r>
            <a:r>
              <a:rPr kumimoji="0" lang="pl-PL" sz="1200" b="0" i="0" u="none" strike="noStrike" kern="1200" cap="none" spc="0" normalizeH="0" baseline="0" noProof="0" dirty="0" err="1">
                <a:ln>
                  <a:noFill/>
                </a:ln>
                <a:solidFill>
                  <a:prstClr val="black"/>
                </a:solidFill>
                <a:effectLst/>
                <a:uLnTx/>
                <a:uFillTx/>
                <a:ea typeface="+mn-ea"/>
                <a:cs typeface="+mn-cs"/>
              </a:rPr>
              <a:t>Cost</a:t>
            </a:r>
            <a:r>
              <a:rPr kumimoji="0" lang="pl-PL" sz="1200" b="0" i="0" u="none" strike="noStrike" kern="1200" cap="none" spc="0" normalizeH="0" baseline="0" noProof="0" dirty="0">
                <a:ln>
                  <a:noFill/>
                </a:ln>
                <a:solidFill>
                  <a:prstClr val="black"/>
                </a:solidFill>
                <a:effectLst/>
                <a:uLnTx/>
                <a:uFillTx/>
                <a:ea typeface="+mn-ea"/>
                <a:cs typeface="+mn-cs"/>
              </a:rPr>
              <a:t> per </a:t>
            </a:r>
            <a:r>
              <a:rPr kumimoji="0" lang="pl-PL" sz="1200" b="0" i="0" u="none" strike="noStrike" kern="1200" cap="none" spc="0" normalizeH="0" baseline="0" noProof="0" dirty="0" err="1">
                <a:ln>
                  <a:noFill/>
                </a:ln>
                <a:solidFill>
                  <a:prstClr val="black"/>
                </a:solidFill>
                <a:effectLst/>
                <a:uLnTx/>
                <a:uFillTx/>
                <a:ea typeface="+mn-ea"/>
                <a:cs typeface="+mn-cs"/>
              </a:rPr>
              <a:t>conversion</a:t>
            </a:r>
            <a:r>
              <a:rPr kumimoji="0" lang="pl-PL" sz="1200" b="0" i="0" u="none" strike="noStrike" kern="1200" cap="none" spc="0" normalizeH="0" baseline="0" noProof="0" dirty="0">
                <a:ln>
                  <a:noFill/>
                </a:ln>
                <a:solidFill>
                  <a:prstClr val="black"/>
                </a:solidFill>
                <a:effectLst/>
                <a:uLnTx/>
                <a:uFillTx/>
                <a:ea typeface="+mn-ea"/>
                <a:cs typeface="+mn-cs"/>
              </a:rPr>
              <a:t> – koszt wykonania przez użytkownika określonej akcji jak np. zakup, obejrzenie filmu, dojście do danego fragmentu treści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Istnieje sporo więcej miar kosztu jednostkowego, nie sposób wymienić wszystkich, ponieważ mogą być tworzone specyficznie do danego celu.</a:t>
            </a:r>
          </a:p>
          <a:p>
            <a:endParaRPr lang="pl-PL" sz="1350" dirty="0"/>
          </a:p>
        </p:txBody>
      </p:sp>
      <p:sp>
        <p:nvSpPr>
          <p:cNvPr id="2" name="pole tekstowe 1">
            <a:extLst>
              <a:ext uri="{FF2B5EF4-FFF2-40B4-BE49-F238E27FC236}">
                <a16:creationId xmlns:a16="http://schemas.microsoft.com/office/drawing/2014/main" id="{3A82D7B2-9CE3-5301-CBE7-756F048E9ED4}"/>
              </a:ext>
            </a:extLst>
          </p:cNvPr>
          <p:cNvSpPr txBox="1"/>
          <p:nvPr/>
        </p:nvSpPr>
        <p:spPr>
          <a:xfrm>
            <a:off x="2698678" y="5053373"/>
            <a:ext cx="88764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Marki występują zawsze w jakimś kontekście, tak w sprzedaży jak w reklamie. Miara </a:t>
            </a:r>
            <a:r>
              <a:rPr kumimoji="0" lang="pl-PL" sz="1200" b="0" i="0" u="none" strike="noStrike" kern="1200" cap="none" spc="0" normalizeH="0" baseline="0" noProof="0" dirty="0" err="1">
                <a:ln>
                  <a:noFill/>
                </a:ln>
                <a:solidFill>
                  <a:prstClr val="black"/>
                </a:solidFill>
                <a:effectLst/>
                <a:uLnTx/>
                <a:uFillTx/>
                <a:ea typeface="+mn-ea"/>
                <a:cs typeface="+mn-cs"/>
              </a:rPr>
              <a:t>brand</a:t>
            </a:r>
            <a:r>
              <a:rPr kumimoji="0" lang="pl-PL" sz="1200" b="0" i="0" u="none" strike="noStrike" kern="1200" cap="none" spc="0" normalizeH="0" baseline="0" noProof="0" dirty="0">
                <a:ln>
                  <a:noFill/>
                </a:ln>
                <a:solidFill>
                  <a:prstClr val="black"/>
                </a:solidFill>
                <a:effectLst/>
                <a:uLnTx/>
                <a:uFillTx/>
                <a:ea typeface="+mn-ea"/>
                <a:cs typeface="+mn-cs"/>
              </a:rPr>
              <a:t> </a:t>
            </a:r>
            <a:r>
              <a:rPr kumimoji="0" lang="pl-PL" sz="1200" b="0" i="0" u="none" strike="noStrike" kern="1200" cap="none" spc="0" normalizeH="0" baseline="0" noProof="0" dirty="0" err="1">
                <a:ln>
                  <a:noFill/>
                </a:ln>
                <a:solidFill>
                  <a:prstClr val="black"/>
                </a:solidFill>
                <a:effectLst/>
                <a:uLnTx/>
                <a:uFillTx/>
                <a:ea typeface="+mn-ea"/>
                <a:cs typeface="+mn-cs"/>
              </a:rPr>
              <a:t>safety</a:t>
            </a:r>
            <a:r>
              <a:rPr kumimoji="0" lang="pl-PL" sz="1200" b="0" i="0" u="none" strike="noStrike" kern="1200" cap="none" spc="0" normalizeH="0" baseline="0" noProof="0" dirty="0">
                <a:ln>
                  <a:noFill/>
                </a:ln>
                <a:solidFill>
                  <a:prstClr val="black"/>
                </a:solidFill>
                <a:effectLst/>
                <a:uLnTx/>
                <a:uFillTx/>
                <a:ea typeface="+mn-ea"/>
                <a:cs typeface="+mn-cs"/>
              </a:rPr>
              <a:t> mówi o udziale kontaktów marki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w pożądanym środowisku, spośród wszystkich kontaktów.  Przykładowo marka tworząca sprzęt survivalowy będzie miała inne wytyczne niż marka kremów dla niemowląt, względem wyświetlenia się przy kontekście np. wojny w artykule zamieszczonym online. </a:t>
            </a:r>
          </a:p>
          <a:p>
            <a:endParaRPr lang="pl-PL" sz="1200" dirty="0"/>
          </a:p>
        </p:txBody>
      </p:sp>
      <p:cxnSp>
        <p:nvCxnSpPr>
          <p:cNvPr id="15" name="Łącznik prosty 14">
            <a:extLst>
              <a:ext uri="{FF2B5EF4-FFF2-40B4-BE49-F238E27FC236}">
                <a16:creationId xmlns:a16="http://schemas.microsoft.com/office/drawing/2014/main" id="{3B86D125-AE01-FAB0-AAF1-B322E46A67E4}"/>
              </a:ext>
            </a:extLst>
          </p:cNvPr>
          <p:cNvCxnSpPr>
            <a:cxnSpLocks/>
          </p:cNvCxnSpPr>
          <p:nvPr/>
        </p:nvCxnSpPr>
        <p:spPr>
          <a:xfrm>
            <a:off x="620084" y="5736688"/>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6" name="Łącznik prosty 15">
            <a:extLst>
              <a:ext uri="{FF2B5EF4-FFF2-40B4-BE49-F238E27FC236}">
                <a16:creationId xmlns:a16="http://schemas.microsoft.com/office/drawing/2014/main" id="{F64658A2-6B8B-14CF-DE67-30A08BA37D83}"/>
              </a:ext>
            </a:extLst>
          </p:cNvPr>
          <p:cNvCxnSpPr>
            <a:cxnSpLocks/>
          </p:cNvCxnSpPr>
          <p:nvPr/>
        </p:nvCxnSpPr>
        <p:spPr>
          <a:xfrm>
            <a:off x="485538" y="5736688"/>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ole tekstowe 16">
            <a:extLst>
              <a:ext uri="{FF2B5EF4-FFF2-40B4-BE49-F238E27FC236}">
                <a16:creationId xmlns:a16="http://schemas.microsoft.com/office/drawing/2014/main" id="{391B7CCD-5E92-9E73-6529-03424317F272}"/>
              </a:ext>
            </a:extLst>
          </p:cNvPr>
          <p:cNvSpPr txBox="1"/>
          <p:nvPr/>
        </p:nvSpPr>
        <p:spPr>
          <a:xfrm>
            <a:off x="645560" y="5771251"/>
            <a:ext cx="159907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Ad / </a:t>
            </a:r>
            <a:r>
              <a:rPr kumimoji="0" lang="pl-PL" sz="1200" b="0" i="0" u="none" strike="noStrike" kern="1200" cap="none" spc="0" normalizeH="0" baseline="0" noProof="0" dirty="0" err="1">
                <a:ln>
                  <a:noFill/>
                </a:ln>
                <a:solidFill>
                  <a:prstClr val="white"/>
                </a:solidFill>
                <a:effectLst/>
                <a:uLnTx/>
                <a:uFillTx/>
                <a:ea typeface="+mn-ea"/>
                <a:cs typeface="+mn-cs"/>
              </a:rPr>
              <a:t>brand</a:t>
            </a:r>
            <a:r>
              <a:rPr kumimoji="0" lang="pl-PL" sz="1200" b="0" i="0" u="none" strike="noStrike" kern="1200" cap="none" spc="0" normalizeH="0" baseline="0" noProof="0" dirty="0">
                <a:ln>
                  <a:noFill/>
                </a:ln>
                <a:solidFill>
                  <a:prstClr val="white"/>
                </a:solidFill>
                <a:effectLst/>
                <a:uLnTx/>
                <a:uFillTx/>
                <a:ea typeface="+mn-ea"/>
                <a:cs typeface="+mn-cs"/>
              </a:rPr>
              <a:t> </a:t>
            </a:r>
            <a:r>
              <a:rPr kumimoji="0" lang="pl-PL" sz="1200" b="0" i="0" u="none" strike="noStrike" kern="1200" cap="none" spc="0" normalizeH="0" baseline="0" noProof="0" dirty="0" err="1">
                <a:ln>
                  <a:noFill/>
                </a:ln>
                <a:solidFill>
                  <a:prstClr val="white"/>
                </a:solidFill>
                <a:effectLst/>
                <a:uLnTx/>
                <a:uFillTx/>
                <a:ea typeface="+mn-ea"/>
                <a:cs typeface="+mn-cs"/>
              </a:rPr>
              <a:t>recall</a:t>
            </a:r>
            <a:endParaRPr kumimoji="0" lang="pl-PL" sz="1200" b="0" i="0" u="none" strike="noStrike" kern="1200" cap="none" spc="0" normalizeH="0" baseline="0" noProof="0" dirty="0">
              <a:ln>
                <a:noFill/>
              </a:ln>
              <a:solidFill>
                <a:prstClr val="white"/>
              </a:solidFill>
              <a:effectLst/>
              <a:uLnTx/>
              <a:uFillTx/>
              <a:ea typeface="+mn-ea"/>
              <a:cs typeface="+mn-cs"/>
            </a:endParaRPr>
          </a:p>
          <a:p>
            <a:endParaRPr lang="pl-PL" sz="1200" dirty="0"/>
          </a:p>
        </p:txBody>
      </p:sp>
      <p:sp>
        <p:nvSpPr>
          <p:cNvPr id="18" name="pole tekstowe 17">
            <a:extLst>
              <a:ext uri="{FF2B5EF4-FFF2-40B4-BE49-F238E27FC236}">
                <a16:creationId xmlns:a16="http://schemas.microsoft.com/office/drawing/2014/main" id="{4FB1B092-4106-C1DE-A4A7-EE30B234F254}"/>
              </a:ext>
            </a:extLst>
          </p:cNvPr>
          <p:cNvSpPr txBox="1"/>
          <p:nvPr/>
        </p:nvSpPr>
        <p:spPr>
          <a:xfrm>
            <a:off x="2690645" y="5775433"/>
            <a:ext cx="849895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Ad </a:t>
            </a:r>
            <a:r>
              <a:rPr kumimoji="0" lang="pl-PL" sz="1200" b="0" i="0" u="none" strike="noStrike" kern="1200" cap="none" spc="0" normalizeH="0" baseline="0" noProof="0" dirty="0" err="1">
                <a:ln>
                  <a:noFill/>
                </a:ln>
                <a:solidFill>
                  <a:prstClr val="black"/>
                </a:solidFill>
                <a:effectLst/>
                <a:uLnTx/>
                <a:uFillTx/>
                <a:ea typeface="+mn-ea"/>
                <a:cs typeface="+mn-cs"/>
              </a:rPr>
              <a:t>recall</a:t>
            </a:r>
            <a:r>
              <a:rPr kumimoji="0" lang="pl-PL" sz="1200" b="0" i="0" u="none" strike="noStrike" kern="1200" cap="none" spc="0" normalizeH="0" baseline="0" noProof="0" dirty="0">
                <a:ln>
                  <a:noFill/>
                </a:ln>
                <a:solidFill>
                  <a:prstClr val="black"/>
                </a:solidFill>
                <a:effectLst/>
                <a:uLnTx/>
                <a:uFillTx/>
                <a:ea typeface="+mn-ea"/>
                <a:cs typeface="+mn-cs"/>
              </a:rPr>
              <a:t> - </a:t>
            </a:r>
            <a:r>
              <a:rPr kumimoji="0" lang="pl-PL" sz="1200" b="0" i="0" u="none" strike="noStrike" kern="1200" cap="none" spc="0" normalizeH="0" baseline="0" noProof="0" dirty="0" err="1">
                <a:ln>
                  <a:noFill/>
                </a:ln>
                <a:solidFill>
                  <a:prstClr val="black"/>
                </a:solidFill>
                <a:effectLst/>
                <a:uLnTx/>
                <a:uFillTx/>
                <a:ea typeface="+mn-ea"/>
                <a:cs typeface="+mn-cs"/>
              </a:rPr>
              <a:t>ddsetek</a:t>
            </a:r>
            <a:r>
              <a:rPr kumimoji="0" lang="pl-PL" sz="1200" b="0" i="0" u="none" strike="noStrike" kern="1200" cap="none" spc="0" normalizeH="0" baseline="0" noProof="0" dirty="0">
                <a:ln>
                  <a:noFill/>
                </a:ln>
                <a:solidFill>
                  <a:prstClr val="black"/>
                </a:solidFill>
                <a:effectLst/>
                <a:uLnTx/>
                <a:uFillTx/>
                <a:ea typeface="+mn-ea"/>
                <a:cs typeface="+mn-cs"/>
              </a:rPr>
              <a:t> respondentów którzy twierdzą, że widzieli/słyszeli  konkretną kampanię lub reklamę.</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Brand </a:t>
            </a:r>
            <a:r>
              <a:rPr kumimoji="0" lang="pl-PL" sz="1200" b="0" i="0" u="none" strike="noStrike" kern="1200" cap="none" spc="0" normalizeH="0" baseline="0" noProof="0" dirty="0" err="1">
                <a:ln>
                  <a:noFill/>
                </a:ln>
                <a:solidFill>
                  <a:prstClr val="black"/>
                </a:solidFill>
                <a:effectLst/>
                <a:uLnTx/>
                <a:uFillTx/>
                <a:ea typeface="+mn-ea"/>
                <a:cs typeface="+mn-cs"/>
              </a:rPr>
              <a:t>recall</a:t>
            </a:r>
            <a:r>
              <a:rPr kumimoji="0" lang="pl-PL" sz="1200" b="0" i="0" u="none" strike="noStrike" kern="1200" cap="none" spc="0" normalizeH="0" baseline="0" noProof="0" dirty="0">
                <a:ln>
                  <a:noFill/>
                </a:ln>
                <a:solidFill>
                  <a:prstClr val="black"/>
                </a:solidFill>
                <a:effectLst/>
                <a:uLnTx/>
                <a:uFillTx/>
                <a:ea typeface="+mn-ea"/>
                <a:cs typeface="+mn-cs"/>
              </a:rPr>
              <a:t> – odsetek respondentów zdolnych do przypomnienia marki z pamięci, zazwyczaj mierzony by porównać stan przed i po komunikacji</a:t>
            </a:r>
          </a:p>
          <a:p>
            <a:endParaRPr lang="pl-PL" sz="1200" dirty="0"/>
          </a:p>
        </p:txBody>
      </p:sp>
      <p:sp>
        <p:nvSpPr>
          <p:cNvPr id="3" name="Prostokąt 2">
            <a:extLst>
              <a:ext uri="{FF2B5EF4-FFF2-40B4-BE49-F238E27FC236}">
                <a16:creationId xmlns:a16="http://schemas.microsoft.com/office/drawing/2014/main" id="{9B74674D-AC84-AA11-106F-FF72070B0CD3}"/>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5354235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292D8-2CAE-D77F-DE0F-0519FC17BE16}"/>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F745D3E9-D8A2-4F6B-F1F1-DA58F2F5BCF1}"/>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6A275446-03EE-1551-19A6-8B953EE8E1B3}"/>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8720B271-A3BC-4F87-7256-ED03CA69A07F}"/>
              </a:ext>
            </a:extLst>
          </p:cNvPr>
          <p:cNvSpPr txBox="1"/>
          <p:nvPr/>
        </p:nvSpPr>
        <p:spPr>
          <a:xfrm>
            <a:off x="624935" y="1402806"/>
            <a:ext cx="7130005" cy="830997"/>
          </a:xfrm>
          <a:prstGeom prst="rect">
            <a:avLst/>
          </a:prstGeom>
          <a:noFill/>
        </p:spPr>
        <p:txBody>
          <a:bodyPr wrap="square" rtlCol="0">
            <a:spAutoFit/>
          </a:bodyPr>
          <a:lstStyle/>
          <a:p>
            <a:r>
              <a:rPr kumimoji="0" lang="pl-PL" sz="2400" b="0" i="0" u="none" strike="noStrike" kern="1200" cap="none" spc="0" normalizeH="0" baseline="0" noProof="0" dirty="0">
                <a:ln>
                  <a:noFill/>
                </a:ln>
                <a:solidFill>
                  <a:prstClr val="white"/>
                </a:solidFill>
                <a:effectLst/>
                <a:uLnTx/>
                <a:uFillTx/>
                <a:ea typeface="+mn-ea"/>
                <a:cs typeface="+mn-cs"/>
              </a:rPr>
              <a:t>Budowanie dostępności  (mentalnej i fizycznej)</a:t>
            </a:r>
          </a:p>
          <a:p>
            <a:endParaRPr lang="pl-PL" sz="2400" dirty="0"/>
          </a:p>
        </p:txBody>
      </p:sp>
      <p:sp>
        <p:nvSpPr>
          <p:cNvPr id="7" name="Prostokąt 6">
            <a:extLst>
              <a:ext uri="{FF2B5EF4-FFF2-40B4-BE49-F238E27FC236}">
                <a16:creationId xmlns:a16="http://schemas.microsoft.com/office/drawing/2014/main" id="{8816616E-76BB-D4A8-1940-6E1EF16DC02B}"/>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E73AB390-3DFC-10FA-0CFB-8B8636E680B1}"/>
              </a:ext>
            </a:extLst>
          </p:cNvPr>
          <p:cNvSpPr txBox="1"/>
          <p:nvPr/>
        </p:nvSpPr>
        <p:spPr>
          <a:xfrm>
            <a:off x="629926" y="2240457"/>
            <a:ext cx="1498333" cy="523220"/>
          </a:xfrm>
          <a:prstGeom prst="rect">
            <a:avLst/>
          </a:prstGeom>
          <a:noFill/>
        </p:spPr>
        <p:txBody>
          <a:bodyPr wrap="square" rtlCol="0">
            <a:spAutoFit/>
          </a:bodyPr>
          <a:lstStyle/>
          <a:p>
            <a:pPr>
              <a:defRPr/>
            </a:pPr>
            <a:r>
              <a:rPr kumimoji="0" lang="pl-PL" sz="1400" b="0" i="0" u="none" strike="noStrike" kern="1200" cap="none" spc="0" normalizeH="0" baseline="0" noProof="0" dirty="0">
                <a:ln>
                  <a:noFill/>
                </a:ln>
                <a:solidFill>
                  <a:prstClr val="white"/>
                </a:solidFill>
                <a:effectLst/>
                <a:uLnTx/>
                <a:uFillTx/>
                <a:ea typeface="+mn-ea"/>
                <a:cs typeface="+mn-cs"/>
              </a:rPr>
              <a:t>CEP (</a:t>
            </a:r>
            <a:r>
              <a:rPr kumimoji="0" lang="pl-PL" sz="1400" b="0" i="0" u="none" strike="noStrike" kern="1200" cap="none" spc="0" normalizeH="0" baseline="0" noProof="0" dirty="0" err="1">
                <a:ln>
                  <a:noFill/>
                </a:ln>
                <a:solidFill>
                  <a:prstClr val="white"/>
                </a:solidFill>
                <a:effectLst/>
                <a:uLnTx/>
                <a:uFillTx/>
                <a:ea typeface="+mn-ea"/>
                <a:cs typeface="+mn-cs"/>
              </a:rPr>
              <a:t>Cagory</a:t>
            </a:r>
            <a:r>
              <a:rPr kumimoji="0" lang="pl-PL" sz="1400" b="0" i="0" u="none" strike="noStrike" kern="1200" cap="none" spc="0" normalizeH="0" baseline="0" noProof="0" dirty="0">
                <a:ln>
                  <a:noFill/>
                </a:ln>
                <a:solidFill>
                  <a:prstClr val="white"/>
                </a:solidFill>
                <a:effectLst/>
                <a:uLnTx/>
                <a:uFillTx/>
                <a:ea typeface="+mn-ea"/>
                <a:cs typeface="+mn-cs"/>
              </a:rPr>
              <a:t> </a:t>
            </a:r>
            <a:r>
              <a:rPr kumimoji="0" lang="pl-PL" sz="1400" b="0" i="0" u="none" strike="noStrike" kern="1200" cap="none" spc="0" normalizeH="0" baseline="0" noProof="0" dirty="0" err="1">
                <a:ln>
                  <a:noFill/>
                </a:ln>
                <a:solidFill>
                  <a:prstClr val="white"/>
                </a:solidFill>
                <a:effectLst/>
                <a:uLnTx/>
                <a:uFillTx/>
                <a:ea typeface="+mn-ea"/>
                <a:cs typeface="+mn-cs"/>
              </a:rPr>
              <a:t>Entry</a:t>
            </a:r>
            <a:r>
              <a:rPr kumimoji="0" lang="pl-PL" sz="1400" b="0" i="0" u="none" strike="noStrike" kern="1200" cap="none" spc="0" normalizeH="0" baseline="0" noProof="0" dirty="0">
                <a:ln>
                  <a:noFill/>
                </a:ln>
                <a:solidFill>
                  <a:prstClr val="white"/>
                </a:solidFill>
                <a:effectLst/>
                <a:uLnTx/>
                <a:uFillTx/>
                <a:ea typeface="+mn-ea"/>
                <a:cs typeface="+mn-cs"/>
              </a:rPr>
              <a:t> </a:t>
            </a:r>
            <a:r>
              <a:rPr kumimoji="0" lang="pl-PL" sz="1400" b="0" i="0" u="none" strike="noStrike" kern="1200" cap="none" spc="0" normalizeH="0" baseline="0" noProof="0" dirty="0" err="1">
                <a:ln>
                  <a:noFill/>
                </a:ln>
                <a:solidFill>
                  <a:prstClr val="white"/>
                </a:solidFill>
                <a:effectLst/>
                <a:uLnTx/>
                <a:uFillTx/>
                <a:ea typeface="+mn-ea"/>
                <a:cs typeface="+mn-cs"/>
              </a:rPr>
              <a:t>Points</a:t>
            </a:r>
            <a:r>
              <a:rPr kumimoji="0" lang="pl-PL" sz="1400" b="0" i="0" u="none" strike="noStrike" kern="1200" cap="none" spc="0" normalizeH="0" baseline="0" noProof="0" dirty="0">
                <a:ln>
                  <a:noFill/>
                </a:ln>
                <a:solidFill>
                  <a:prstClr val="white"/>
                </a:solidFill>
                <a:effectLst/>
                <a:uLnTx/>
                <a:uFillTx/>
                <a:ea typeface="+mn-ea"/>
                <a:cs typeface="+mn-cs"/>
              </a:rPr>
              <a:t>)</a:t>
            </a:r>
          </a:p>
        </p:txBody>
      </p:sp>
      <p:cxnSp>
        <p:nvCxnSpPr>
          <p:cNvPr id="8" name="Łącznik prosty 7">
            <a:extLst>
              <a:ext uri="{FF2B5EF4-FFF2-40B4-BE49-F238E27FC236}">
                <a16:creationId xmlns:a16="http://schemas.microsoft.com/office/drawing/2014/main" id="{838D60CF-1EE5-E773-A053-4A4B5F141A6D}"/>
              </a:ext>
            </a:extLst>
          </p:cNvPr>
          <p:cNvCxnSpPr>
            <a:cxnSpLocks/>
          </p:cNvCxnSpPr>
          <p:nvPr/>
        </p:nvCxnSpPr>
        <p:spPr>
          <a:xfrm>
            <a:off x="622850" y="3402497"/>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9" name="Łącznik prosty 8">
            <a:extLst>
              <a:ext uri="{FF2B5EF4-FFF2-40B4-BE49-F238E27FC236}">
                <a16:creationId xmlns:a16="http://schemas.microsoft.com/office/drawing/2014/main" id="{2B71761B-698A-0B50-1C9B-C5C7FC9F6E91}"/>
              </a:ext>
            </a:extLst>
          </p:cNvPr>
          <p:cNvCxnSpPr>
            <a:cxnSpLocks/>
          </p:cNvCxnSpPr>
          <p:nvPr/>
        </p:nvCxnSpPr>
        <p:spPr>
          <a:xfrm>
            <a:off x="474554" y="3402497"/>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e tekstowe 13">
            <a:extLst>
              <a:ext uri="{FF2B5EF4-FFF2-40B4-BE49-F238E27FC236}">
                <a16:creationId xmlns:a16="http://schemas.microsoft.com/office/drawing/2014/main" id="{6E2F61F0-597A-CDF5-3F2E-8A5D4F06B626}"/>
              </a:ext>
            </a:extLst>
          </p:cNvPr>
          <p:cNvSpPr txBox="1"/>
          <p:nvPr/>
        </p:nvSpPr>
        <p:spPr>
          <a:xfrm>
            <a:off x="639558" y="3536719"/>
            <a:ext cx="1599073"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err="1">
                <a:ln>
                  <a:noFill/>
                </a:ln>
                <a:solidFill>
                  <a:prstClr val="white"/>
                </a:solidFill>
                <a:effectLst/>
                <a:uLnTx/>
                <a:uFillTx/>
                <a:ea typeface="+mn-ea"/>
                <a:cs typeface="+mn-cs"/>
              </a:rPr>
              <a:t>Traffic</a:t>
            </a:r>
            <a:r>
              <a:rPr kumimoji="0" lang="pl-PL" sz="1400" b="0" i="0" u="none" strike="noStrike" kern="1200" cap="none" spc="0" normalizeH="0" baseline="0" noProof="0" dirty="0">
                <a:ln>
                  <a:noFill/>
                </a:ln>
                <a:solidFill>
                  <a:prstClr val="white"/>
                </a:solidFill>
                <a:effectLst/>
                <a:uLnTx/>
                <a:uFillTx/>
                <a:ea typeface="+mn-ea"/>
                <a:cs typeface="+mn-cs"/>
              </a:rPr>
              <a:t> / ruch</a:t>
            </a:r>
          </a:p>
          <a:p>
            <a:endParaRPr lang="pl-PL" sz="1400" dirty="0"/>
          </a:p>
        </p:txBody>
      </p:sp>
      <p:sp>
        <p:nvSpPr>
          <p:cNvPr id="13" name="pole tekstowe 12">
            <a:extLst>
              <a:ext uri="{FF2B5EF4-FFF2-40B4-BE49-F238E27FC236}">
                <a16:creationId xmlns:a16="http://schemas.microsoft.com/office/drawing/2014/main" id="{E63905C4-7B84-1CBF-C569-F71AA0740953}"/>
              </a:ext>
            </a:extLst>
          </p:cNvPr>
          <p:cNvSpPr txBox="1"/>
          <p:nvPr/>
        </p:nvSpPr>
        <p:spPr>
          <a:xfrm>
            <a:off x="2697520" y="2249428"/>
            <a:ext cx="7306351" cy="9464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Wskaźnik mówiący o odsetku osób, do których przekazany został komunikat, a one go zobaczyły, np. poprzez otwarcie wiadomości e-mail (open </a:t>
            </a:r>
            <a:r>
              <a:rPr kumimoji="0" lang="pl-PL" sz="1400" b="0" i="0" u="none" strike="noStrike" kern="1200" cap="none" spc="0" normalizeH="0" baseline="0" noProof="0" dirty="0" err="1">
                <a:ln>
                  <a:noFill/>
                </a:ln>
                <a:solidFill>
                  <a:prstClr val="black"/>
                </a:solidFill>
                <a:effectLst/>
                <a:uLnTx/>
                <a:uFillTx/>
                <a:ea typeface="+mn-ea"/>
                <a:cs typeface="+mn-cs"/>
              </a:rPr>
              <a:t>rate</a:t>
            </a:r>
            <a:r>
              <a:rPr kumimoji="0" lang="pl-PL" sz="1400" b="0" i="0" u="none" strike="noStrike" kern="1200" cap="none" spc="0" normalizeH="0" baseline="0" noProof="0" dirty="0">
                <a:ln>
                  <a:noFill/>
                </a:ln>
                <a:solidFill>
                  <a:prstClr val="black"/>
                </a:solidFill>
                <a:effectLst/>
                <a:uLnTx/>
                <a:uFillTx/>
                <a:ea typeface="+mn-ea"/>
                <a:cs typeface="+mn-cs"/>
              </a:rPr>
              <a:t>), wśród wszystkich do których został skierowany (np. wysłana wiadomość) </a:t>
            </a:r>
          </a:p>
          <a:p>
            <a:endParaRPr lang="pl-PL" sz="1350" dirty="0"/>
          </a:p>
        </p:txBody>
      </p:sp>
      <p:sp>
        <p:nvSpPr>
          <p:cNvPr id="2" name="pole tekstowe 1">
            <a:extLst>
              <a:ext uri="{FF2B5EF4-FFF2-40B4-BE49-F238E27FC236}">
                <a16:creationId xmlns:a16="http://schemas.microsoft.com/office/drawing/2014/main" id="{79430D37-040E-AD0E-BA08-E01713CF5535}"/>
              </a:ext>
            </a:extLst>
          </p:cNvPr>
          <p:cNvSpPr txBox="1"/>
          <p:nvPr/>
        </p:nvSpPr>
        <p:spPr>
          <a:xfrm>
            <a:off x="2697520" y="3542251"/>
            <a:ext cx="867522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Ilość wejść na platformę kontaktu (zazwyczaj stronę internetową). Najczęściej dzielony na źródła </a:t>
            </a:r>
            <a:r>
              <a:rPr kumimoji="0" lang="pl-PL" sz="1400" b="0" i="0" u="none" strike="noStrike" kern="1200" cap="none" spc="0" normalizeH="0" baseline="0" noProof="0" dirty="0" err="1">
                <a:ln>
                  <a:noFill/>
                </a:ln>
                <a:solidFill>
                  <a:prstClr val="black"/>
                </a:solidFill>
                <a:effectLst/>
                <a:uLnTx/>
                <a:uFillTx/>
                <a:ea typeface="+mn-ea"/>
                <a:cs typeface="+mn-cs"/>
              </a:rPr>
              <a:t>direct</a:t>
            </a:r>
            <a:r>
              <a:rPr kumimoji="0" lang="pl-PL" sz="1400" b="0" i="0" u="none" strike="noStrike" kern="1200" cap="none" spc="0" normalizeH="0" baseline="0" noProof="0" dirty="0">
                <a:ln>
                  <a:noFill/>
                </a:ln>
                <a:solidFill>
                  <a:prstClr val="black"/>
                </a:solidFill>
                <a:effectLst/>
                <a:uLnTx/>
                <a:uFillTx/>
                <a:ea typeface="+mn-ea"/>
                <a:cs typeface="+mn-cs"/>
              </a:rPr>
              <a:t> (bezpośrednie wpisanie adresu), </a:t>
            </a:r>
            <a:r>
              <a:rPr kumimoji="0" lang="pl-PL" sz="1400" b="0" i="0" u="none" strike="noStrike" kern="1200" cap="none" spc="0" normalizeH="0" baseline="0" noProof="0" dirty="0" err="1">
                <a:ln>
                  <a:noFill/>
                </a:ln>
                <a:solidFill>
                  <a:prstClr val="black"/>
                </a:solidFill>
                <a:effectLst/>
                <a:uLnTx/>
                <a:uFillTx/>
                <a:ea typeface="+mn-ea"/>
                <a:cs typeface="+mn-cs"/>
              </a:rPr>
              <a:t>paid</a:t>
            </a:r>
            <a:r>
              <a:rPr kumimoji="0" lang="pl-PL" sz="1400" b="0" i="0" u="none" strike="noStrike" kern="1200" cap="none" spc="0" normalizeH="0" baseline="0" noProof="0" dirty="0">
                <a:ln>
                  <a:noFill/>
                </a:ln>
                <a:solidFill>
                  <a:prstClr val="black"/>
                </a:solidFill>
                <a:effectLst/>
                <a:uLnTx/>
                <a:uFillTx/>
                <a:ea typeface="+mn-ea"/>
                <a:cs typeface="+mn-cs"/>
              </a:rPr>
              <a:t> (płatne, np. z reklam), </a:t>
            </a:r>
            <a:r>
              <a:rPr kumimoji="0" lang="pl-PL" sz="1400" b="0" i="0" u="none" strike="noStrike" kern="1200" cap="none" spc="0" normalizeH="0" baseline="0" noProof="0" dirty="0" err="1">
                <a:ln>
                  <a:noFill/>
                </a:ln>
                <a:solidFill>
                  <a:prstClr val="black"/>
                </a:solidFill>
                <a:effectLst/>
                <a:uLnTx/>
                <a:uFillTx/>
                <a:ea typeface="+mn-ea"/>
                <a:cs typeface="+mn-cs"/>
              </a:rPr>
              <a:t>organic</a:t>
            </a:r>
            <a:r>
              <a:rPr kumimoji="0" lang="pl-PL" sz="1400" b="0" i="0" u="none" strike="noStrike" kern="1200" cap="none" spc="0" normalizeH="0" baseline="0" noProof="0" dirty="0">
                <a:ln>
                  <a:noFill/>
                </a:ln>
                <a:solidFill>
                  <a:prstClr val="black"/>
                </a:solidFill>
                <a:effectLst/>
                <a:uLnTx/>
                <a:uFillTx/>
                <a:ea typeface="+mn-ea"/>
                <a:cs typeface="+mn-cs"/>
              </a:rPr>
              <a:t> (pochodzące w organicznych wyników wyszukiwania), </a:t>
            </a:r>
            <a:r>
              <a:rPr kumimoji="0" lang="pl-PL" sz="1400" b="0" i="0" u="none" strike="noStrike" kern="1200" cap="none" spc="0" normalizeH="0" baseline="0" noProof="0" dirty="0" err="1">
                <a:ln>
                  <a:noFill/>
                </a:ln>
                <a:solidFill>
                  <a:prstClr val="black"/>
                </a:solidFill>
                <a:effectLst/>
                <a:uLnTx/>
                <a:uFillTx/>
                <a:ea typeface="+mn-ea"/>
                <a:cs typeface="+mn-cs"/>
              </a:rPr>
              <a:t>referral</a:t>
            </a:r>
            <a:r>
              <a:rPr kumimoji="0" lang="pl-PL" sz="1400" b="0" i="0" u="none" strike="noStrike" kern="1200" cap="none" spc="0" normalizeH="0" baseline="0" noProof="0" dirty="0">
                <a:ln>
                  <a:noFill/>
                </a:ln>
                <a:solidFill>
                  <a:prstClr val="black"/>
                </a:solidFill>
                <a:effectLst/>
                <a:uLnTx/>
                <a:uFillTx/>
                <a:ea typeface="+mn-ea"/>
                <a:cs typeface="+mn-cs"/>
              </a:rPr>
              <a:t> (ze stron odnoszących do naszej) </a:t>
            </a:r>
            <a:endParaRPr kumimoji="0" lang="pl-PL" sz="1050" b="0" i="0" u="none" strike="noStrike" kern="1200" cap="none" spc="0" normalizeH="0" baseline="0" noProof="0" dirty="0">
              <a:ln>
                <a:noFill/>
              </a:ln>
              <a:solidFill>
                <a:prstClr val="black"/>
              </a:solidFill>
              <a:effectLst/>
              <a:uLnTx/>
              <a:uFillTx/>
              <a:ea typeface="+mn-ea"/>
              <a:cs typeface="+mn-cs"/>
            </a:endParaRPr>
          </a:p>
          <a:p>
            <a:endParaRPr lang="pl-PL" sz="1400" dirty="0"/>
          </a:p>
        </p:txBody>
      </p:sp>
      <p:cxnSp>
        <p:nvCxnSpPr>
          <p:cNvPr id="15" name="Łącznik prosty 14">
            <a:extLst>
              <a:ext uri="{FF2B5EF4-FFF2-40B4-BE49-F238E27FC236}">
                <a16:creationId xmlns:a16="http://schemas.microsoft.com/office/drawing/2014/main" id="{08E7198F-449B-B545-3FB0-B646B9B1CB3B}"/>
              </a:ext>
            </a:extLst>
          </p:cNvPr>
          <p:cNvCxnSpPr>
            <a:cxnSpLocks/>
          </p:cNvCxnSpPr>
          <p:nvPr/>
        </p:nvCxnSpPr>
        <p:spPr>
          <a:xfrm>
            <a:off x="622984" y="4616621"/>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6" name="Łącznik prosty 15">
            <a:extLst>
              <a:ext uri="{FF2B5EF4-FFF2-40B4-BE49-F238E27FC236}">
                <a16:creationId xmlns:a16="http://schemas.microsoft.com/office/drawing/2014/main" id="{8F7BDEB5-B107-9F63-5352-BE6C564E0DFA}"/>
              </a:ext>
            </a:extLst>
          </p:cNvPr>
          <p:cNvCxnSpPr>
            <a:cxnSpLocks/>
          </p:cNvCxnSpPr>
          <p:nvPr/>
        </p:nvCxnSpPr>
        <p:spPr>
          <a:xfrm>
            <a:off x="515938" y="4616621"/>
            <a:ext cx="197261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ole tekstowe 16">
            <a:extLst>
              <a:ext uri="{FF2B5EF4-FFF2-40B4-BE49-F238E27FC236}">
                <a16:creationId xmlns:a16="http://schemas.microsoft.com/office/drawing/2014/main" id="{C40C615D-C9B3-F65A-3039-006B1C83410B}"/>
              </a:ext>
            </a:extLst>
          </p:cNvPr>
          <p:cNvSpPr txBox="1"/>
          <p:nvPr/>
        </p:nvSpPr>
        <p:spPr>
          <a:xfrm>
            <a:off x="624935" y="4807938"/>
            <a:ext cx="1599072"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err="1">
                <a:ln>
                  <a:noFill/>
                </a:ln>
                <a:solidFill>
                  <a:prstClr val="white"/>
                </a:solidFill>
                <a:effectLst/>
                <a:uLnTx/>
                <a:uFillTx/>
                <a:ea typeface="+mn-ea"/>
                <a:cs typeface="+mn-cs"/>
              </a:rPr>
              <a:t>Footfall</a:t>
            </a:r>
            <a:endParaRPr kumimoji="0" lang="pl-PL" sz="1400" b="0" i="0" u="none" strike="noStrike" kern="1200" cap="none" spc="0" normalizeH="0" baseline="0" noProof="0" dirty="0">
              <a:ln>
                <a:noFill/>
              </a:ln>
              <a:solidFill>
                <a:prstClr val="white"/>
              </a:solidFill>
              <a:effectLst/>
              <a:uLnTx/>
              <a:uFillTx/>
              <a:ea typeface="+mn-ea"/>
              <a:cs typeface="+mn-cs"/>
            </a:endParaRPr>
          </a:p>
          <a:p>
            <a:endParaRPr lang="pl-PL" sz="1400" dirty="0"/>
          </a:p>
        </p:txBody>
      </p:sp>
      <p:sp>
        <p:nvSpPr>
          <p:cNvPr id="18" name="pole tekstowe 17">
            <a:extLst>
              <a:ext uri="{FF2B5EF4-FFF2-40B4-BE49-F238E27FC236}">
                <a16:creationId xmlns:a16="http://schemas.microsoft.com/office/drawing/2014/main" id="{740A5BEB-8FEE-3AF7-7747-E3F2E0D798D4}"/>
              </a:ext>
            </a:extLst>
          </p:cNvPr>
          <p:cNvSpPr txBox="1"/>
          <p:nvPr/>
        </p:nvSpPr>
        <p:spPr>
          <a:xfrm>
            <a:off x="2690645" y="4807938"/>
            <a:ext cx="71042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Liczba odwiedzjących dane, konkretne miejsca. Używany m.in. do analizy wpływu komunikacji na wizyty w sklepach. </a:t>
            </a:r>
          </a:p>
          <a:p>
            <a:endParaRPr lang="pl-PL" sz="1400" dirty="0"/>
          </a:p>
        </p:txBody>
      </p:sp>
      <p:sp>
        <p:nvSpPr>
          <p:cNvPr id="3" name="Prostokąt 2">
            <a:extLst>
              <a:ext uri="{FF2B5EF4-FFF2-40B4-BE49-F238E27FC236}">
                <a16:creationId xmlns:a16="http://schemas.microsoft.com/office/drawing/2014/main" id="{5C09761F-7665-7F62-9DC3-C83DB5C312D3}"/>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322677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73415-9C72-FDDC-EF9A-CC8919677802}"/>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50291ED0-60FF-0D19-D74A-CE0CC9A2E8BC}"/>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6775AFE1-5C06-2A63-9B9E-AE667B05D91C}"/>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DDD5428F-D47E-CD16-5680-90325C5BDFC5}"/>
              </a:ext>
            </a:extLst>
          </p:cNvPr>
          <p:cNvSpPr txBox="1"/>
          <p:nvPr/>
        </p:nvSpPr>
        <p:spPr>
          <a:xfrm>
            <a:off x="624935" y="1402806"/>
            <a:ext cx="7130005" cy="830997"/>
          </a:xfrm>
          <a:prstGeom prst="rect">
            <a:avLst/>
          </a:prstGeom>
          <a:noFill/>
        </p:spPr>
        <p:txBody>
          <a:bodyPr wrap="square" rtlCol="0">
            <a:spAutoFit/>
          </a:bodyPr>
          <a:lstStyle/>
          <a:p>
            <a:r>
              <a:rPr kumimoji="0" lang="pl-PL" sz="2400" b="0" i="0" u="none" strike="noStrike" kern="1200" cap="none" spc="0" normalizeH="0" baseline="0" noProof="0" dirty="0">
                <a:ln>
                  <a:noFill/>
                </a:ln>
                <a:solidFill>
                  <a:prstClr val="white"/>
                </a:solidFill>
                <a:effectLst/>
                <a:uLnTx/>
                <a:uFillTx/>
                <a:ea typeface="+mn-ea"/>
                <a:cs typeface="+mn-cs"/>
              </a:rPr>
              <a:t>Budowanie dostępności  (mentalnej i fizycznej)</a:t>
            </a:r>
          </a:p>
          <a:p>
            <a:endParaRPr lang="pl-PL" sz="2400" dirty="0"/>
          </a:p>
        </p:txBody>
      </p:sp>
      <p:sp>
        <p:nvSpPr>
          <p:cNvPr id="7" name="Prostokąt 6">
            <a:extLst>
              <a:ext uri="{FF2B5EF4-FFF2-40B4-BE49-F238E27FC236}">
                <a16:creationId xmlns:a16="http://schemas.microsoft.com/office/drawing/2014/main" id="{3C3C7878-FC4E-D366-A284-D48E7E59F230}"/>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7DD4F579-3D9E-338D-3281-CAD16A23CC8E}"/>
              </a:ext>
            </a:extLst>
          </p:cNvPr>
          <p:cNvSpPr txBox="1"/>
          <p:nvPr/>
        </p:nvSpPr>
        <p:spPr>
          <a:xfrm>
            <a:off x="590560" y="2244806"/>
            <a:ext cx="149833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err="1">
                <a:ln>
                  <a:noFill/>
                </a:ln>
                <a:solidFill>
                  <a:prstClr val="white"/>
                </a:solidFill>
                <a:effectLst/>
                <a:uLnTx/>
                <a:uFillTx/>
                <a:ea typeface="+mn-ea"/>
                <a:cs typeface="+mn-cs"/>
              </a:rPr>
              <a:t>View</a:t>
            </a:r>
            <a:r>
              <a:rPr kumimoji="0" lang="pl-PL" sz="1400" b="0" i="0" u="none" strike="noStrike" kern="1200" cap="none" spc="0" normalizeH="0" baseline="0" noProof="0" dirty="0">
                <a:ln>
                  <a:noFill/>
                </a:ln>
                <a:solidFill>
                  <a:prstClr val="white"/>
                </a:solidFill>
                <a:effectLst/>
                <a:uLnTx/>
                <a:uFillTx/>
                <a:ea typeface="+mn-ea"/>
                <a:cs typeface="+mn-cs"/>
              </a:rPr>
              <a:t> / open </a:t>
            </a:r>
            <a:r>
              <a:rPr kumimoji="0" lang="pl-PL" sz="1400" b="0" i="0" u="none" strike="noStrike" kern="1200" cap="none" spc="0" normalizeH="0" baseline="0" noProof="0" dirty="0" err="1">
                <a:ln>
                  <a:noFill/>
                </a:ln>
                <a:solidFill>
                  <a:prstClr val="white"/>
                </a:solidFill>
                <a:effectLst/>
                <a:uLnTx/>
                <a:uFillTx/>
                <a:ea typeface="+mn-ea"/>
                <a:cs typeface="+mn-cs"/>
              </a:rPr>
              <a:t>rate</a:t>
            </a:r>
            <a:endParaRPr kumimoji="0" lang="pl-PL" sz="1400" b="0" i="0" u="none" strike="noStrike" kern="1200" cap="none" spc="0" normalizeH="0" baseline="0" noProof="0" dirty="0">
              <a:ln>
                <a:noFill/>
              </a:ln>
              <a:solidFill>
                <a:prstClr val="white"/>
              </a:solidFill>
              <a:effectLst/>
              <a:uLnTx/>
              <a:uFillTx/>
              <a:ea typeface="+mn-ea"/>
              <a:cs typeface="+mn-cs"/>
            </a:endParaRPr>
          </a:p>
        </p:txBody>
      </p:sp>
      <p:cxnSp>
        <p:nvCxnSpPr>
          <p:cNvPr id="8" name="Łącznik prosty 7">
            <a:extLst>
              <a:ext uri="{FF2B5EF4-FFF2-40B4-BE49-F238E27FC236}">
                <a16:creationId xmlns:a16="http://schemas.microsoft.com/office/drawing/2014/main" id="{99446794-85A1-8371-F86B-57E72F7EDF3D}"/>
              </a:ext>
            </a:extLst>
          </p:cNvPr>
          <p:cNvCxnSpPr>
            <a:cxnSpLocks/>
          </p:cNvCxnSpPr>
          <p:nvPr/>
        </p:nvCxnSpPr>
        <p:spPr>
          <a:xfrm>
            <a:off x="633834" y="3846847"/>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9" name="Łącznik prosty 8">
            <a:extLst>
              <a:ext uri="{FF2B5EF4-FFF2-40B4-BE49-F238E27FC236}">
                <a16:creationId xmlns:a16="http://schemas.microsoft.com/office/drawing/2014/main" id="{342F386F-C6B0-99EC-08D9-B25F4D7A3BA3}"/>
              </a:ext>
            </a:extLst>
          </p:cNvPr>
          <p:cNvCxnSpPr>
            <a:cxnSpLocks/>
          </p:cNvCxnSpPr>
          <p:nvPr/>
        </p:nvCxnSpPr>
        <p:spPr>
          <a:xfrm>
            <a:off x="485538" y="3846847"/>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e tekstowe 13">
            <a:extLst>
              <a:ext uri="{FF2B5EF4-FFF2-40B4-BE49-F238E27FC236}">
                <a16:creationId xmlns:a16="http://schemas.microsoft.com/office/drawing/2014/main" id="{59D42FB2-2170-7A2B-2486-09FAC0453AC2}"/>
              </a:ext>
            </a:extLst>
          </p:cNvPr>
          <p:cNvSpPr txBox="1"/>
          <p:nvPr/>
        </p:nvSpPr>
        <p:spPr>
          <a:xfrm>
            <a:off x="624000" y="3966970"/>
            <a:ext cx="1599073" cy="7386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err="1">
                <a:ln>
                  <a:noFill/>
                </a:ln>
                <a:solidFill>
                  <a:prstClr val="white"/>
                </a:solidFill>
                <a:effectLst/>
                <a:uLnTx/>
                <a:uFillTx/>
                <a:ea typeface="+mn-ea"/>
                <a:cs typeface="+mn-cs"/>
              </a:rPr>
              <a:t>Mental</a:t>
            </a:r>
            <a:r>
              <a:rPr kumimoji="0" lang="pl-PL" sz="1400" b="0" i="0" u="none" strike="noStrike" kern="1200" cap="none" spc="0" normalizeH="0" baseline="0" noProof="0" dirty="0">
                <a:ln>
                  <a:noFill/>
                </a:ln>
                <a:solidFill>
                  <a:prstClr val="white"/>
                </a:solidFill>
                <a:effectLst/>
                <a:uLnTx/>
                <a:uFillTx/>
                <a:ea typeface="+mn-ea"/>
                <a:cs typeface="+mn-cs"/>
              </a:rPr>
              <a:t> Market </a:t>
            </a:r>
            <a:r>
              <a:rPr kumimoji="0" lang="pl-PL" sz="1400" b="0" i="0" u="none" strike="noStrike" kern="1200" cap="none" spc="0" normalizeH="0" baseline="0" noProof="0" dirty="0" err="1">
                <a:ln>
                  <a:noFill/>
                </a:ln>
                <a:solidFill>
                  <a:prstClr val="white"/>
                </a:solidFill>
                <a:effectLst/>
                <a:uLnTx/>
                <a:uFillTx/>
                <a:ea typeface="+mn-ea"/>
                <a:cs typeface="+mn-cs"/>
              </a:rPr>
              <a:t>Share</a:t>
            </a:r>
            <a:endParaRPr kumimoji="0" lang="pl-PL" sz="1400" b="0" i="0" u="none" strike="noStrike" kern="1200" cap="none" spc="0" normalizeH="0" baseline="0" noProof="0" dirty="0">
              <a:ln>
                <a:noFill/>
              </a:ln>
              <a:solidFill>
                <a:prstClr val="white"/>
              </a:solidFill>
              <a:effectLst/>
              <a:uLnTx/>
              <a:uFillTx/>
              <a:ea typeface="+mn-ea"/>
              <a:cs typeface="+mn-cs"/>
            </a:endParaRPr>
          </a:p>
          <a:p>
            <a:endParaRPr lang="pl-PL" sz="1400" dirty="0"/>
          </a:p>
        </p:txBody>
      </p:sp>
      <p:sp>
        <p:nvSpPr>
          <p:cNvPr id="13" name="pole tekstowe 12">
            <a:extLst>
              <a:ext uri="{FF2B5EF4-FFF2-40B4-BE49-F238E27FC236}">
                <a16:creationId xmlns:a16="http://schemas.microsoft.com/office/drawing/2014/main" id="{7DC7A3F1-1EE9-AA0C-BC8F-CEC2AB2DFC0A}"/>
              </a:ext>
            </a:extLst>
          </p:cNvPr>
          <p:cNvSpPr txBox="1"/>
          <p:nvPr/>
        </p:nvSpPr>
        <p:spPr>
          <a:xfrm>
            <a:off x="2690645" y="2255914"/>
            <a:ext cx="8675224" cy="15927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Główny budulec dostępności mentalnej. Definiowany jako ścieżki jakimi kupujący dochodzą do wspomnień, kiedy są w sytuacji zakup. Mogą się składać z wewnętrznych (motywacji, emocji) i zewnętrznych (lokalizacja, czas, zakupy komplementarne). Przykładowo dla kawy będą one takie jak np.: 1) randka przy kawie, 2) kawa na szybko przy biurku, 3) kawa w podróży. Dobre określenie ich pozwala na policzenie udziału poszczególnych marek, ich przewag lub strat do konkurencji. Jest też podstawą określania </a:t>
            </a:r>
            <a:r>
              <a:rPr kumimoji="0" lang="pl-PL" sz="1400" b="0" i="0" u="none" strike="noStrike" kern="1200" cap="none" spc="0" normalizeH="0" baseline="0" noProof="0" dirty="0" err="1">
                <a:ln>
                  <a:noFill/>
                </a:ln>
                <a:solidFill>
                  <a:prstClr val="black"/>
                </a:solidFill>
                <a:effectLst/>
                <a:uLnTx/>
                <a:uFillTx/>
                <a:ea typeface="+mn-ea"/>
                <a:cs typeface="+mn-cs"/>
              </a:rPr>
              <a:t>Mental</a:t>
            </a:r>
            <a:r>
              <a:rPr kumimoji="0" lang="pl-PL" sz="1400" b="0" i="0" u="none" strike="noStrike" kern="1200" cap="none" spc="0" normalizeH="0" baseline="0" noProof="0" dirty="0">
                <a:ln>
                  <a:noFill/>
                </a:ln>
                <a:solidFill>
                  <a:prstClr val="black"/>
                </a:solidFill>
                <a:effectLst/>
                <a:uLnTx/>
                <a:uFillTx/>
                <a:ea typeface="+mn-ea"/>
                <a:cs typeface="+mn-cs"/>
              </a:rPr>
              <a:t> Market </a:t>
            </a:r>
            <a:r>
              <a:rPr kumimoji="0" lang="pl-PL" sz="1400" b="0" i="0" u="none" strike="noStrike" kern="1200" cap="none" spc="0" normalizeH="0" baseline="0" noProof="0" dirty="0" err="1">
                <a:ln>
                  <a:noFill/>
                </a:ln>
                <a:solidFill>
                  <a:prstClr val="black"/>
                </a:solidFill>
                <a:effectLst/>
                <a:uLnTx/>
                <a:uFillTx/>
                <a:ea typeface="+mn-ea"/>
                <a:cs typeface="+mn-cs"/>
              </a:rPr>
              <a:t>Share</a:t>
            </a:r>
            <a:r>
              <a:rPr kumimoji="0" lang="pl-PL" sz="1400" b="0" i="0" u="none" strike="noStrike" kern="1200" cap="none" spc="0" normalizeH="0" baseline="0" noProof="0" dirty="0">
                <a:ln>
                  <a:noFill/>
                </a:ln>
                <a:solidFill>
                  <a:prstClr val="black"/>
                </a:solidFill>
                <a:effectLst/>
                <a:uLnTx/>
                <a:uFillTx/>
                <a:ea typeface="+mn-ea"/>
                <a:cs typeface="+mn-cs"/>
              </a:rPr>
              <a:t> i </a:t>
            </a:r>
            <a:r>
              <a:rPr kumimoji="0" lang="pl-PL" sz="1400" b="0" i="0" u="none" strike="noStrike" kern="1200" cap="none" spc="0" normalizeH="0" baseline="0" noProof="0" dirty="0" err="1">
                <a:ln>
                  <a:noFill/>
                </a:ln>
                <a:solidFill>
                  <a:prstClr val="black"/>
                </a:solidFill>
                <a:effectLst/>
                <a:uLnTx/>
                <a:uFillTx/>
                <a:ea typeface="+mn-ea"/>
                <a:cs typeface="+mn-cs"/>
              </a:rPr>
              <a:t>Mental</a:t>
            </a:r>
            <a:r>
              <a:rPr kumimoji="0" lang="pl-PL" sz="1400" b="0" i="0" u="none" strike="noStrike" kern="1200" cap="none" spc="0" normalizeH="0" baseline="0" noProof="0" dirty="0">
                <a:ln>
                  <a:noFill/>
                </a:ln>
                <a:solidFill>
                  <a:prstClr val="black"/>
                </a:solidFill>
                <a:effectLst/>
                <a:uLnTx/>
                <a:uFillTx/>
                <a:ea typeface="+mn-ea"/>
                <a:cs typeface="+mn-cs"/>
              </a:rPr>
              <a:t> </a:t>
            </a:r>
            <a:r>
              <a:rPr kumimoji="0" lang="pl-PL" sz="1400" b="0" i="0" u="none" strike="noStrike" kern="1200" cap="none" spc="0" normalizeH="0" baseline="0" noProof="0" dirty="0" err="1">
                <a:ln>
                  <a:noFill/>
                </a:ln>
                <a:solidFill>
                  <a:prstClr val="black"/>
                </a:solidFill>
                <a:effectLst/>
                <a:uLnTx/>
                <a:uFillTx/>
                <a:ea typeface="+mn-ea"/>
                <a:cs typeface="+mn-cs"/>
              </a:rPr>
              <a:t>Penetration</a:t>
            </a:r>
            <a:r>
              <a:rPr kumimoji="0" lang="pl-PL" sz="1400" b="0" i="0" u="none" strike="noStrike" kern="1200" cap="none" spc="0" normalizeH="0" baseline="0" noProof="0" dirty="0">
                <a:ln>
                  <a:noFill/>
                </a:ln>
                <a:solidFill>
                  <a:prstClr val="black"/>
                </a:solidFill>
                <a:effectLst/>
                <a:uLnTx/>
                <a:uFillTx/>
                <a:ea typeface="+mn-ea"/>
                <a:cs typeface="+mn-cs"/>
              </a:rPr>
              <a:t>. </a:t>
            </a:r>
          </a:p>
          <a:p>
            <a:endParaRPr lang="pl-PL" sz="1350" dirty="0"/>
          </a:p>
        </p:txBody>
      </p:sp>
      <p:sp>
        <p:nvSpPr>
          <p:cNvPr id="2" name="pole tekstowe 1">
            <a:extLst>
              <a:ext uri="{FF2B5EF4-FFF2-40B4-BE49-F238E27FC236}">
                <a16:creationId xmlns:a16="http://schemas.microsoft.com/office/drawing/2014/main" id="{C3C3F4EE-BE17-F714-B68C-73C63AD783CA}"/>
              </a:ext>
            </a:extLst>
          </p:cNvPr>
          <p:cNvSpPr txBox="1"/>
          <p:nvPr/>
        </p:nvSpPr>
        <p:spPr>
          <a:xfrm>
            <a:off x="2690645" y="3977103"/>
            <a:ext cx="867522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Udział w pamięci konsumentów, liczony na podstawie siły powiązań marki z CEP (patrz CEP(</a:t>
            </a:r>
            <a:r>
              <a:rPr kumimoji="0" lang="pl-PL" sz="1400" b="0" i="0" u="none" strike="noStrike" kern="1200" cap="none" spc="0" normalizeH="0" baseline="0" noProof="0" dirty="0" err="1">
                <a:ln>
                  <a:noFill/>
                </a:ln>
                <a:solidFill>
                  <a:prstClr val="black"/>
                </a:solidFill>
                <a:effectLst/>
                <a:uLnTx/>
                <a:uFillTx/>
                <a:ea typeface="+mn-ea"/>
                <a:cs typeface="+mn-cs"/>
              </a:rPr>
              <a:t>Category</a:t>
            </a:r>
            <a:r>
              <a:rPr kumimoji="0" lang="pl-PL" sz="1400" b="0" i="0" u="none" strike="noStrike" kern="1200" cap="none" spc="0" normalizeH="0" baseline="0" noProof="0" dirty="0">
                <a:ln>
                  <a:noFill/>
                </a:ln>
                <a:solidFill>
                  <a:prstClr val="black"/>
                </a:solidFill>
                <a:effectLst/>
                <a:uLnTx/>
                <a:uFillTx/>
                <a:ea typeface="+mn-ea"/>
                <a:cs typeface="+mn-cs"/>
              </a:rPr>
              <a:t> </a:t>
            </a:r>
            <a:r>
              <a:rPr kumimoji="0" lang="pl-PL" sz="1400" b="0" i="0" u="none" strike="noStrike" kern="1200" cap="none" spc="0" normalizeH="0" baseline="0" noProof="0" dirty="0" err="1">
                <a:ln>
                  <a:noFill/>
                </a:ln>
                <a:solidFill>
                  <a:prstClr val="black"/>
                </a:solidFill>
                <a:effectLst/>
                <a:uLnTx/>
                <a:uFillTx/>
                <a:ea typeface="+mn-ea"/>
                <a:cs typeface="+mn-cs"/>
              </a:rPr>
              <a:t>Entry</a:t>
            </a:r>
            <a:r>
              <a:rPr kumimoji="0" lang="pl-PL" sz="1400" b="0" i="0" u="none" strike="noStrike" kern="1200" cap="none" spc="0" normalizeH="0" baseline="0" noProof="0" dirty="0">
                <a:ln>
                  <a:noFill/>
                </a:ln>
                <a:solidFill>
                  <a:prstClr val="black"/>
                </a:solidFill>
                <a:effectLst/>
                <a:uLnTx/>
                <a:uFillTx/>
                <a:ea typeface="+mn-ea"/>
                <a:cs typeface="+mn-cs"/>
              </a:rPr>
              <a:t> </a:t>
            </a:r>
            <a:r>
              <a:rPr kumimoji="0" lang="pl-PL" sz="1400" b="0" i="0" u="none" strike="noStrike" kern="1200" cap="none" spc="0" normalizeH="0" baseline="0" noProof="0" dirty="0" err="1">
                <a:ln>
                  <a:noFill/>
                </a:ln>
                <a:solidFill>
                  <a:prstClr val="black"/>
                </a:solidFill>
                <a:effectLst/>
                <a:uLnTx/>
                <a:uFillTx/>
                <a:ea typeface="+mn-ea"/>
                <a:cs typeface="+mn-cs"/>
              </a:rPr>
              <a:t>Points</a:t>
            </a:r>
            <a:r>
              <a:rPr kumimoji="0" lang="pl-PL" sz="1400" b="0" i="0" u="none" strike="noStrike" kern="1200" cap="none" spc="0" normalizeH="0" baseline="0" noProof="0" dirty="0">
                <a:ln>
                  <a:noFill/>
                </a:ln>
                <a:solidFill>
                  <a:prstClr val="black"/>
                </a:solidFill>
                <a:effectLst/>
                <a:uLnTx/>
                <a:uFillTx/>
                <a:ea typeface="+mn-ea"/>
                <a:cs typeface="+mn-cs"/>
              </a:rPr>
              <a:t>). </a:t>
            </a:r>
            <a:r>
              <a:rPr kumimoji="0" lang="pl-PL" sz="1400" b="0" i="0" u="none" strike="noStrike" kern="1200" cap="none" spc="0" normalizeH="0" baseline="0" noProof="0" dirty="0" err="1">
                <a:ln>
                  <a:noFill/>
                </a:ln>
                <a:solidFill>
                  <a:prstClr val="black"/>
                </a:solidFill>
                <a:effectLst/>
                <a:uLnTx/>
                <a:uFillTx/>
                <a:ea typeface="+mn-ea"/>
                <a:cs typeface="+mn-cs"/>
              </a:rPr>
              <a:t>Stosunowo</a:t>
            </a:r>
            <a:r>
              <a:rPr kumimoji="0" lang="pl-PL" sz="1400" b="0" i="0" u="none" strike="noStrike" kern="1200" cap="none" spc="0" normalizeH="0" baseline="0" noProof="0" dirty="0">
                <a:ln>
                  <a:noFill/>
                </a:ln>
                <a:solidFill>
                  <a:prstClr val="black"/>
                </a:solidFill>
                <a:effectLst/>
                <a:uLnTx/>
                <a:uFillTx/>
                <a:ea typeface="+mn-ea"/>
                <a:cs typeface="+mn-cs"/>
              </a:rPr>
              <a:t> nowa miara, bardzo obiecująca z uwagi na silną korelację z udziałem w sprzedaży. Wyrażana procentowo. </a:t>
            </a:r>
          </a:p>
          <a:p>
            <a:endParaRPr lang="pl-PL" sz="1400" dirty="0"/>
          </a:p>
        </p:txBody>
      </p:sp>
      <p:cxnSp>
        <p:nvCxnSpPr>
          <p:cNvPr id="15" name="Łącznik prosty 14">
            <a:extLst>
              <a:ext uri="{FF2B5EF4-FFF2-40B4-BE49-F238E27FC236}">
                <a16:creationId xmlns:a16="http://schemas.microsoft.com/office/drawing/2014/main" id="{D0E8F64C-9B87-A464-B0DB-BCDB2180B002}"/>
              </a:ext>
            </a:extLst>
          </p:cNvPr>
          <p:cNvCxnSpPr>
            <a:cxnSpLocks/>
          </p:cNvCxnSpPr>
          <p:nvPr/>
        </p:nvCxnSpPr>
        <p:spPr>
          <a:xfrm>
            <a:off x="629160" y="4859231"/>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6" name="Łącznik prosty 15">
            <a:extLst>
              <a:ext uri="{FF2B5EF4-FFF2-40B4-BE49-F238E27FC236}">
                <a16:creationId xmlns:a16="http://schemas.microsoft.com/office/drawing/2014/main" id="{4995724E-DF2A-2501-BD79-549725AC6438}"/>
              </a:ext>
            </a:extLst>
          </p:cNvPr>
          <p:cNvCxnSpPr>
            <a:cxnSpLocks/>
          </p:cNvCxnSpPr>
          <p:nvPr/>
        </p:nvCxnSpPr>
        <p:spPr>
          <a:xfrm>
            <a:off x="501489" y="4859231"/>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ole tekstowe 16">
            <a:extLst>
              <a:ext uri="{FF2B5EF4-FFF2-40B4-BE49-F238E27FC236}">
                <a16:creationId xmlns:a16="http://schemas.microsoft.com/office/drawing/2014/main" id="{6D5C2F4D-8EBF-1F05-1FEC-2FEAC552724A}"/>
              </a:ext>
            </a:extLst>
          </p:cNvPr>
          <p:cNvSpPr txBox="1"/>
          <p:nvPr/>
        </p:nvSpPr>
        <p:spPr>
          <a:xfrm>
            <a:off x="633834" y="5012829"/>
            <a:ext cx="1599072" cy="7386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err="1">
                <a:ln>
                  <a:noFill/>
                </a:ln>
                <a:solidFill>
                  <a:prstClr val="white"/>
                </a:solidFill>
                <a:effectLst/>
                <a:uLnTx/>
                <a:uFillTx/>
                <a:ea typeface="+mn-ea"/>
                <a:cs typeface="+mn-cs"/>
              </a:rPr>
              <a:t>Mental</a:t>
            </a:r>
            <a:r>
              <a:rPr kumimoji="0" lang="pl-PL" sz="1400" b="0" i="0" u="none" strike="noStrike" kern="1200" cap="none" spc="0" normalizeH="0" baseline="0" noProof="0" dirty="0">
                <a:ln>
                  <a:noFill/>
                </a:ln>
                <a:solidFill>
                  <a:prstClr val="white"/>
                </a:solidFill>
                <a:effectLst/>
                <a:uLnTx/>
                <a:uFillTx/>
                <a:ea typeface="+mn-ea"/>
                <a:cs typeface="+mn-cs"/>
              </a:rPr>
              <a:t> </a:t>
            </a:r>
            <a:r>
              <a:rPr kumimoji="0" lang="pl-PL" sz="1400" b="0" i="0" u="none" strike="noStrike" kern="1200" cap="none" spc="0" normalizeH="0" baseline="0" noProof="0" dirty="0" err="1">
                <a:ln>
                  <a:noFill/>
                </a:ln>
                <a:solidFill>
                  <a:prstClr val="white"/>
                </a:solidFill>
                <a:effectLst/>
                <a:uLnTx/>
                <a:uFillTx/>
                <a:ea typeface="+mn-ea"/>
                <a:cs typeface="+mn-cs"/>
              </a:rPr>
              <a:t>Penetration</a:t>
            </a:r>
            <a:endParaRPr kumimoji="0" lang="pl-PL" sz="1400" b="0" i="0" u="none" strike="noStrike" kern="1200" cap="none" spc="0" normalizeH="0" baseline="0" noProof="0" dirty="0">
              <a:ln>
                <a:noFill/>
              </a:ln>
              <a:solidFill>
                <a:prstClr val="white"/>
              </a:solidFill>
              <a:effectLst/>
              <a:uLnTx/>
              <a:uFillTx/>
              <a:ea typeface="+mn-ea"/>
              <a:cs typeface="+mn-cs"/>
            </a:endParaRPr>
          </a:p>
          <a:p>
            <a:endParaRPr lang="pl-PL" sz="1400" dirty="0"/>
          </a:p>
        </p:txBody>
      </p:sp>
      <p:sp>
        <p:nvSpPr>
          <p:cNvPr id="18" name="pole tekstowe 17">
            <a:extLst>
              <a:ext uri="{FF2B5EF4-FFF2-40B4-BE49-F238E27FC236}">
                <a16:creationId xmlns:a16="http://schemas.microsoft.com/office/drawing/2014/main" id="{F296D8C8-EBCD-B34B-9CA1-92625DA530D0}"/>
              </a:ext>
            </a:extLst>
          </p:cNvPr>
          <p:cNvSpPr txBox="1"/>
          <p:nvPr/>
        </p:nvSpPr>
        <p:spPr>
          <a:xfrm>
            <a:off x="2690645" y="5034702"/>
            <a:ext cx="849895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Udział kupujących kategorię, którzy połączą markę z przynajmniej jednym CEP. Sporo opinii wskazuje na możliwość zastąpienie wskaźnika </a:t>
            </a:r>
            <a:r>
              <a:rPr kumimoji="0" lang="pl-PL" sz="1400" b="0" i="0" u="none" strike="noStrike" kern="1200" cap="none" spc="0" normalizeH="0" baseline="0" noProof="0" dirty="0" err="1">
                <a:ln>
                  <a:noFill/>
                </a:ln>
                <a:solidFill>
                  <a:prstClr val="black"/>
                </a:solidFill>
                <a:effectLst/>
                <a:uLnTx/>
                <a:uFillTx/>
                <a:ea typeface="+mn-ea"/>
                <a:cs typeface="+mn-cs"/>
              </a:rPr>
              <a:t>awareness</a:t>
            </a:r>
            <a:r>
              <a:rPr kumimoji="0" lang="pl-PL" sz="1400" b="0" i="0" u="none" strike="noStrike" kern="1200" cap="none" spc="0" normalizeH="0" baseline="0" noProof="0" dirty="0">
                <a:ln>
                  <a:noFill/>
                </a:ln>
                <a:solidFill>
                  <a:prstClr val="black"/>
                </a:solidFill>
                <a:effectLst/>
                <a:uLnTx/>
                <a:uFillTx/>
                <a:ea typeface="+mn-ea"/>
                <a:cs typeface="+mn-cs"/>
              </a:rPr>
              <a:t> właśnie przez ten, z uwagi na mniejsze ryzyko wpływu na wynik poprzez historyczną wielkość marki. </a:t>
            </a:r>
          </a:p>
          <a:p>
            <a:endParaRPr lang="pl-PL" sz="1400" dirty="0"/>
          </a:p>
        </p:txBody>
      </p:sp>
      <p:sp>
        <p:nvSpPr>
          <p:cNvPr id="3" name="Prostokąt 2">
            <a:extLst>
              <a:ext uri="{FF2B5EF4-FFF2-40B4-BE49-F238E27FC236}">
                <a16:creationId xmlns:a16="http://schemas.microsoft.com/office/drawing/2014/main" id="{00A350A7-E69B-783E-7904-47486BE5CA33}"/>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7316312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E2E5B-1191-E25E-D26E-518412DDB671}"/>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927870B7-166C-5654-CDC6-801D707D57D9}"/>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D412BC10-5FD2-41C4-F298-E7AE30FF9A1F}"/>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1C7CFEDE-F3CB-BCB1-EC19-A8379AD9ACC2}"/>
              </a:ext>
            </a:extLst>
          </p:cNvPr>
          <p:cNvSpPr txBox="1"/>
          <p:nvPr/>
        </p:nvSpPr>
        <p:spPr>
          <a:xfrm>
            <a:off x="624935" y="1402806"/>
            <a:ext cx="7130005" cy="830997"/>
          </a:xfrm>
          <a:prstGeom prst="rect">
            <a:avLst/>
          </a:prstGeom>
          <a:noFill/>
        </p:spPr>
        <p:txBody>
          <a:bodyPr wrap="square" rtlCol="0">
            <a:spAutoFit/>
          </a:bodyPr>
          <a:lstStyle/>
          <a:p>
            <a:r>
              <a:rPr kumimoji="0" lang="pl-PL" sz="2400" b="0" i="0" u="none" strike="noStrike" kern="1200" cap="none" spc="0" normalizeH="0" baseline="0" noProof="0" dirty="0">
                <a:ln>
                  <a:noFill/>
                </a:ln>
                <a:solidFill>
                  <a:prstClr val="white"/>
                </a:solidFill>
                <a:effectLst/>
                <a:uLnTx/>
                <a:uFillTx/>
                <a:ea typeface="+mn-ea"/>
                <a:cs typeface="+mn-cs"/>
              </a:rPr>
              <a:t>Budowanie dostępności  (mentalnej i fizycznej)</a:t>
            </a:r>
          </a:p>
          <a:p>
            <a:endParaRPr lang="pl-PL" sz="2400" dirty="0"/>
          </a:p>
        </p:txBody>
      </p:sp>
      <p:sp>
        <p:nvSpPr>
          <p:cNvPr id="7" name="Prostokąt 6">
            <a:extLst>
              <a:ext uri="{FF2B5EF4-FFF2-40B4-BE49-F238E27FC236}">
                <a16:creationId xmlns:a16="http://schemas.microsoft.com/office/drawing/2014/main" id="{78B4BF0F-E710-1B18-D45B-13AF9EB3DB81}"/>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CDA408DC-B0FD-2E4A-035D-B1EE7318A01D}"/>
              </a:ext>
            </a:extLst>
          </p:cNvPr>
          <p:cNvSpPr txBox="1"/>
          <p:nvPr/>
        </p:nvSpPr>
        <p:spPr>
          <a:xfrm>
            <a:off x="627557" y="2270392"/>
            <a:ext cx="1498333" cy="2769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Bounce </a:t>
            </a:r>
            <a:r>
              <a:rPr kumimoji="0" lang="pl-PL" sz="1200" b="0" i="0" u="none" strike="noStrike" kern="1200" cap="none" spc="0" normalizeH="0" baseline="0" noProof="0" dirty="0" err="1">
                <a:ln>
                  <a:noFill/>
                </a:ln>
                <a:solidFill>
                  <a:prstClr val="white"/>
                </a:solidFill>
                <a:effectLst/>
                <a:uLnTx/>
                <a:uFillTx/>
                <a:ea typeface="+mn-ea"/>
                <a:cs typeface="+mn-cs"/>
              </a:rPr>
              <a:t>rate</a:t>
            </a:r>
            <a:endParaRPr kumimoji="0" lang="pl-PL" sz="1200" b="0" i="0" u="none" strike="noStrike" kern="1200" cap="none" spc="0" normalizeH="0" baseline="0" noProof="0" dirty="0">
              <a:ln>
                <a:noFill/>
              </a:ln>
              <a:solidFill>
                <a:prstClr val="white"/>
              </a:solidFill>
              <a:effectLst/>
              <a:uLnTx/>
              <a:uFillTx/>
              <a:ea typeface="+mn-ea"/>
              <a:cs typeface="+mn-cs"/>
            </a:endParaRPr>
          </a:p>
        </p:txBody>
      </p:sp>
      <p:cxnSp>
        <p:nvCxnSpPr>
          <p:cNvPr id="8" name="Łącznik prosty 7">
            <a:extLst>
              <a:ext uri="{FF2B5EF4-FFF2-40B4-BE49-F238E27FC236}">
                <a16:creationId xmlns:a16="http://schemas.microsoft.com/office/drawing/2014/main" id="{F026C88E-1292-AFD5-D071-C4F8C29AD311}"/>
              </a:ext>
            </a:extLst>
          </p:cNvPr>
          <p:cNvCxnSpPr>
            <a:cxnSpLocks/>
          </p:cNvCxnSpPr>
          <p:nvPr/>
        </p:nvCxnSpPr>
        <p:spPr>
          <a:xfrm>
            <a:off x="631746" y="3284409"/>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9" name="Łącznik prosty 8">
            <a:extLst>
              <a:ext uri="{FF2B5EF4-FFF2-40B4-BE49-F238E27FC236}">
                <a16:creationId xmlns:a16="http://schemas.microsoft.com/office/drawing/2014/main" id="{5089070A-2058-07D5-78B0-198B8E55948C}"/>
              </a:ext>
            </a:extLst>
          </p:cNvPr>
          <p:cNvCxnSpPr>
            <a:cxnSpLocks/>
          </p:cNvCxnSpPr>
          <p:nvPr/>
        </p:nvCxnSpPr>
        <p:spPr>
          <a:xfrm>
            <a:off x="469700" y="3284409"/>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e tekstowe 13">
            <a:extLst>
              <a:ext uri="{FF2B5EF4-FFF2-40B4-BE49-F238E27FC236}">
                <a16:creationId xmlns:a16="http://schemas.microsoft.com/office/drawing/2014/main" id="{88F03D14-C143-207D-18F6-DFE214A480DC}"/>
              </a:ext>
            </a:extLst>
          </p:cNvPr>
          <p:cNvSpPr txBox="1"/>
          <p:nvPr/>
        </p:nvSpPr>
        <p:spPr>
          <a:xfrm>
            <a:off x="634560" y="3435053"/>
            <a:ext cx="1599073"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Czas ładowania strony</a:t>
            </a:r>
          </a:p>
          <a:p>
            <a:endParaRPr lang="pl-PL" sz="1200" dirty="0"/>
          </a:p>
        </p:txBody>
      </p:sp>
      <p:sp>
        <p:nvSpPr>
          <p:cNvPr id="13" name="pole tekstowe 12">
            <a:extLst>
              <a:ext uri="{FF2B5EF4-FFF2-40B4-BE49-F238E27FC236}">
                <a16:creationId xmlns:a16="http://schemas.microsoft.com/office/drawing/2014/main" id="{C2D46486-BFEB-FF77-3E05-87D1BDE3FDCC}"/>
              </a:ext>
            </a:extLst>
          </p:cNvPr>
          <p:cNvSpPr txBox="1"/>
          <p:nvPr/>
        </p:nvSpPr>
        <p:spPr>
          <a:xfrm>
            <a:off x="2698678" y="2280370"/>
            <a:ext cx="867522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Współczynnik odrzuceń. Określa ile było wejść na stronę, określanych jako niezaangażowane. Liczy się go na podstawie wejść, które nie zakończyły się zmianą adresu URL (jest możliwość zmiany tego sposobu liczenia). Często krytykowany z uwagi na możliwość wyciągnięcia błędnych wniosków (np. ktoś przeszedł całą długą stronę, przeczytał wszystkie treści, ale się nie </a:t>
            </a:r>
            <a:r>
              <a:rPr kumimoji="0" lang="pl-PL" sz="1200" b="0" i="0" u="none" strike="noStrike" kern="1200" cap="none" spc="0" normalizeH="0" baseline="0" noProof="0" dirty="0" err="1">
                <a:ln>
                  <a:noFill/>
                </a:ln>
                <a:solidFill>
                  <a:prstClr val="black"/>
                </a:solidFill>
                <a:effectLst/>
                <a:uLnTx/>
                <a:uFillTx/>
                <a:ea typeface="+mn-ea"/>
                <a:cs typeface="+mn-cs"/>
              </a:rPr>
              <a:t>przeklikał</a:t>
            </a:r>
            <a:r>
              <a:rPr kumimoji="0" lang="pl-PL" sz="1200" b="0" i="0" u="none" strike="noStrike" kern="1200" cap="none" spc="0" normalizeH="0" baseline="0" noProof="0" dirty="0">
                <a:ln>
                  <a:noFill/>
                </a:ln>
                <a:solidFill>
                  <a:prstClr val="black"/>
                </a:solidFill>
                <a:effectLst/>
                <a:uLnTx/>
                <a:uFillTx/>
                <a:ea typeface="+mn-ea"/>
                <a:cs typeface="+mn-cs"/>
              </a:rPr>
              <a:t> dalej – zostanie uznany w myśl klasycznej definicji za odrzucenie)</a:t>
            </a:r>
          </a:p>
          <a:p>
            <a:endParaRPr lang="pl-PL" sz="1200" dirty="0"/>
          </a:p>
        </p:txBody>
      </p:sp>
      <p:sp>
        <p:nvSpPr>
          <p:cNvPr id="2" name="pole tekstowe 1">
            <a:extLst>
              <a:ext uri="{FF2B5EF4-FFF2-40B4-BE49-F238E27FC236}">
                <a16:creationId xmlns:a16="http://schemas.microsoft.com/office/drawing/2014/main" id="{9BA6E779-16E3-27A3-F0D8-F64BC4D3A373}"/>
              </a:ext>
            </a:extLst>
          </p:cNvPr>
          <p:cNvSpPr txBox="1"/>
          <p:nvPr/>
        </p:nvSpPr>
        <p:spPr>
          <a:xfrm>
            <a:off x="2698678" y="3429425"/>
            <a:ext cx="867522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Czas upływający od momentu chęci wejścia użytkownika na stronę (poprzez wpisanie adresu czy kliknięcie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w reklamę), do jej załadowania. Warto poznać definicje różnego ujęcia tego czynnika (np. czas załadowania do wystarczającej funkcjonalności). Wskaźniki te mają bardzo duży wpływ na pozycjonowanie strony, czy ilość</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konwersji. Wynikają zazwyczaj z wagi materiałów umieszczanych na stronie, jej hostingu czy struktury. </a:t>
            </a:r>
          </a:p>
          <a:p>
            <a:endParaRPr lang="pl-PL" sz="1200" dirty="0"/>
          </a:p>
        </p:txBody>
      </p:sp>
      <p:cxnSp>
        <p:nvCxnSpPr>
          <p:cNvPr id="15" name="Łącznik prosty 14">
            <a:extLst>
              <a:ext uri="{FF2B5EF4-FFF2-40B4-BE49-F238E27FC236}">
                <a16:creationId xmlns:a16="http://schemas.microsoft.com/office/drawing/2014/main" id="{918EDDE5-A006-F31C-6AB3-26DAF28464CD}"/>
              </a:ext>
            </a:extLst>
          </p:cNvPr>
          <p:cNvCxnSpPr>
            <a:cxnSpLocks/>
          </p:cNvCxnSpPr>
          <p:nvPr/>
        </p:nvCxnSpPr>
        <p:spPr>
          <a:xfrm>
            <a:off x="627557" y="4420841"/>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6" name="Łącznik prosty 15">
            <a:extLst>
              <a:ext uri="{FF2B5EF4-FFF2-40B4-BE49-F238E27FC236}">
                <a16:creationId xmlns:a16="http://schemas.microsoft.com/office/drawing/2014/main" id="{BF02C6E8-A66C-F6BD-8D2F-4417F212C918}"/>
              </a:ext>
            </a:extLst>
          </p:cNvPr>
          <p:cNvCxnSpPr>
            <a:cxnSpLocks/>
          </p:cNvCxnSpPr>
          <p:nvPr/>
        </p:nvCxnSpPr>
        <p:spPr>
          <a:xfrm>
            <a:off x="486136" y="4420841"/>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ole tekstowe 16">
            <a:extLst>
              <a:ext uri="{FF2B5EF4-FFF2-40B4-BE49-F238E27FC236}">
                <a16:creationId xmlns:a16="http://schemas.microsoft.com/office/drawing/2014/main" id="{A99CC20D-BD94-C984-3B00-51BEFF945294}"/>
              </a:ext>
            </a:extLst>
          </p:cNvPr>
          <p:cNvSpPr txBox="1"/>
          <p:nvPr/>
        </p:nvSpPr>
        <p:spPr>
          <a:xfrm>
            <a:off x="634432" y="4614402"/>
            <a:ext cx="1599072"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Pokrycie przez portfolio (portfolio </a:t>
            </a:r>
            <a:r>
              <a:rPr kumimoji="0" lang="pl-PL" sz="1200" b="0" i="0" u="none" strike="noStrike" kern="1200" cap="none" spc="0" normalizeH="0" baseline="0" noProof="0" dirty="0" err="1">
                <a:ln>
                  <a:noFill/>
                </a:ln>
                <a:solidFill>
                  <a:prstClr val="white"/>
                </a:solidFill>
                <a:effectLst/>
                <a:uLnTx/>
                <a:uFillTx/>
                <a:ea typeface="+mn-ea"/>
                <a:cs typeface="+mn-cs"/>
              </a:rPr>
              <a:t>coverage</a:t>
            </a:r>
            <a:r>
              <a:rPr kumimoji="0" lang="pl-PL" sz="1200" b="0" i="0" u="none" strike="noStrike" kern="1200" cap="none" spc="0" normalizeH="0" baseline="0" noProof="0" dirty="0">
                <a:ln>
                  <a:noFill/>
                </a:ln>
                <a:solidFill>
                  <a:prstClr val="white"/>
                </a:solidFill>
                <a:effectLst/>
                <a:uLnTx/>
                <a:uFillTx/>
                <a:ea typeface="+mn-ea"/>
                <a:cs typeface="+mn-cs"/>
              </a:rPr>
              <a:t>)</a:t>
            </a:r>
          </a:p>
          <a:p>
            <a:endParaRPr lang="pl-PL" sz="1200" dirty="0"/>
          </a:p>
        </p:txBody>
      </p:sp>
      <p:sp>
        <p:nvSpPr>
          <p:cNvPr id="18" name="pole tekstowe 17">
            <a:extLst>
              <a:ext uri="{FF2B5EF4-FFF2-40B4-BE49-F238E27FC236}">
                <a16:creationId xmlns:a16="http://schemas.microsoft.com/office/drawing/2014/main" id="{D86CC518-38DA-DE1D-AE67-6AB50BD973AF}"/>
              </a:ext>
            </a:extLst>
          </p:cNvPr>
          <p:cNvSpPr txBox="1"/>
          <p:nvPr/>
        </p:nvSpPr>
        <p:spPr>
          <a:xfrm>
            <a:off x="2698678" y="4620351"/>
            <a:ext cx="849895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Odsetek potrzeb kupujących w ramach danej kategorii, pokryty przez portfolio marki. Opiera się o potrzeby funkcjonalne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(np. w kategorii napojów nawodnienie, czy słodki smak), dotyczące wielkości opakowań (duże opakowania dla rodzin, czy mniejsze dla osób nie mających przestrzeni na magazynowanie dużej ilości zakupów), czy cenę. </a:t>
            </a:r>
          </a:p>
          <a:p>
            <a:endParaRPr lang="pl-PL" sz="1200" dirty="0"/>
          </a:p>
        </p:txBody>
      </p:sp>
      <p:sp>
        <p:nvSpPr>
          <p:cNvPr id="3" name="pole tekstowe 2">
            <a:extLst>
              <a:ext uri="{FF2B5EF4-FFF2-40B4-BE49-F238E27FC236}">
                <a16:creationId xmlns:a16="http://schemas.microsoft.com/office/drawing/2014/main" id="{DC059160-B61D-0402-56AA-5A46FEAC6EFD}"/>
              </a:ext>
            </a:extLst>
          </p:cNvPr>
          <p:cNvSpPr txBox="1"/>
          <p:nvPr/>
        </p:nvSpPr>
        <p:spPr>
          <a:xfrm>
            <a:off x="2705553" y="5633749"/>
            <a:ext cx="849895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ea typeface="+mn-ea"/>
                <a:cs typeface="+mn-cs"/>
              </a:rPr>
              <a:t>Wizyta to wejście na stronę, zawierające przynajmniej jedno wyświetlenie. Sesja to grupa interakcji ze stroną, domyślnie wygasająca po 30 min braku interakcji lub o północy. Może zawierać wiele odsłon, a wyjście ze strony nie powoduje </a:t>
            </a:r>
            <a:r>
              <a:rPr kumimoji="0" lang="pl-PL" sz="1200" b="0" i="0" u="none" strike="noStrike" kern="1200" cap="none" spc="0" normalizeH="0" baseline="0" noProof="0" dirty="0" err="1">
                <a:ln>
                  <a:noFill/>
                </a:ln>
                <a:solidFill>
                  <a:prstClr val="black"/>
                </a:solidFill>
                <a:effectLst/>
                <a:uLnTx/>
                <a:uFillTx/>
                <a:ea typeface="+mn-ea"/>
                <a:cs typeface="+mn-cs"/>
              </a:rPr>
              <a:t>wygaśniecia</a:t>
            </a:r>
            <a:r>
              <a:rPr kumimoji="0" lang="pl-PL" sz="1200" b="0" i="0" u="none" strike="noStrike" kern="1200" cap="none" spc="0" normalizeH="0" baseline="0" noProof="0" dirty="0">
                <a:ln>
                  <a:noFill/>
                </a:ln>
                <a:solidFill>
                  <a:prstClr val="black"/>
                </a:solidFill>
                <a:effectLst/>
                <a:uLnTx/>
                <a:uFillTx/>
                <a:ea typeface="+mn-ea"/>
                <a:cs typeface="+mn-cs"/>
              </a:rPr>
              <a:t> sesji (o ile użytkownik powróci w czasie 30 min).</a:t>
            </a:r>
          </a:p>
          <a:p>
            <a:endParaRPr lang="pl-PL" sz="1200" dirty="0"/>
          </a:p>
        </p:txBody>
      </p:sp>
      <p:cxnSp>
        <p:nvCxnSpPr>
          <p:cNvPr id="19" name="Łącznik prosty 18">
            <a:extLst>
              <a:ext uri="{FF2B5EF4-FFF2-40B4-BE49-F238E27FC236}">
                <a16:creationId xmlns:a16="http://schemas.microsoft.com/office/drawing/2014/main" id="{A4F87050-BAAA-2ADB-FE5D-4DF69A57F2A4}"/>
              </a:ext>
            </a:extLst>
          </p:cNvPr>
          <p:cNvCxnSpPr>
            <a:cxnSpLocks/>
          </p:cNvCxnSpPr>
          <p:nvPr/>
        </p:nvCxnSpPr>
        <p:spPr>
          <a:xfrm>
            <a:off x="626683" y="5451479"/>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21" name="Łącznik prosty 20">
            <a:extLst>
              <a:ext uri="{FF2B5EF4-FFF2-40B4-BE49-F238E27FC236}">
                <a16:creationId xmlns:a16="http://schemas.microsoft.com/office/drawing/2014/main" id="{41622EA0-1561-A5BC-FBFD-064DA4986E28}"/>
              </a:ext>
            </a:extLst>
          </p:cNvPr>
          <p:cNvCxnSpPr>
            <a:cxnSpLocks/>
          </p:cNvCxnSpPr>
          <p:nvPr/>
        </p:nvCxnSpPr>
        <p:spPr>
          <a:xfrm>
            <a:off x="478387" y="5451479"/>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pole tekstowe 21">
            <a:extLst>
              <a:ext uri="{FF2B5EF4-FFF2-40B4-BE49-F238E27FC236}">
                <a16:creationId xmlns:a16="http://schemas.microsoft.com/office/drawing/2014/main" id="{4B15F3A9-4DE9-D963-8AAB-9B5D963BA7AC}"/>
              </a:ext>
            </a:extLst>
          </p:cNvPr>
          <p:cNvSpPr txBox="1"/>
          <p:nvPr/>
        </p:nvSpPr>
        <p:spPr>
          <a:xfrm>
            <a:off x="648182" y="5622565"/>
            <a:ext cx="1599072"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Wizyty  / sesje na stronie</a:t>
            </a:r>
          </a:p>
          <a:p>
            <a:endParaRPr lang="pl-PL" sz="1200" dirty="0"/>
          </a:p>
        </p:txBody>
      </p:sp>
      <p:sp>
        <p:nvSpPr>
          <p:cNvPr id="23" name="Prostokąt 22">
            <a:extLst>
              <a:ext uri="{FF2B5EF4-FFF2-40B4-BE49-F238E27FC236}">
                <a16:creationId xmlns:a16="http://schemas.microsoft.com/office/drawing/2014/main" id="{B782D535-CFE2-C389-5388-64A1F6AA7D3C}"/>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5717505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8E95D-A080-A336-7E94-401D27857853}"/>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CA261D4B-1807-86B5-4B13-859CEE3C0FF2}"/>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A8236652-9FA6-609F-B3C8-D115F34C7D19}"/>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rostokąt 6">
            <a:extLst>
              <a:ext uri="{FF2B5EF4-FFF2-40B4-BE49-F238E27FC236}">
                <a16:creationId xmlns:a16="http://schemas.microsoft.com/office/drawing/2014/main" id="{999DF5F6-F472-C4D6-643D-8BA815F89886}"/>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54A68AA5-AB9E-1D5D-AD48-BF3EB9E7D6AD}"/>
              </a:ext>
            </a:extLst>
          </p:cNvPr>
          <p:cNvSpPr txBox="1"/>
          <p:nvPr/>
        </p:nvSpPr>
        <p:spPr>
          <a:xfrm>
            <a:off x="634432" y="2270392"/>
            <a:ext cx="1498333"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Świadomość marki</a:t>
            </a:r>
          </a:p>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a:t>
            </a:r>
            <a:r>
              <a:rPr kumimoji="0" lang="pl-PL" sz="1200" b="0" i="0" u="none" strike="noStrike" kern="1200" cap="none" spc="0" normalizeH="0" baseline="0" noProof="0" dirty="0" err="1">
                <a:ln>
                  <a:noFill/>
                </a:ln>
                <a:solidFill>
                  <a:prstClr val="white"/>
                </a:solidFill>
                <a:effectLst/>
                <a:uLnTx/>
                <a:uFillTx/>
                <a:ea typeface="+mn-ea"/>
                <a:cs typeface="+mn-cs"/>
              </a:rPr>
              <a:t>Awareness</a:t>
            </a:r>
            <a:r>
              <a:rPr kumimoji="0" lang="pl-PL" sz="1200" b="0" i="0" u="none" strike="noStrike" kern="1200" cap="none" spc="0" normalizeH="0" baseline="0" noProof="0" dirty="0">
                <a:ln>
                  <a:noFill/>
                </a:ln>
                <a:solidFill>
                  <a:prstClr val="white"/>
                </a:solidFill>
                <a:effectLst/>
                <a:uLnTx/>
                <a:uFillTx/>
                <a:ea typeface="+mn-ea"/>
                <a:cs typeface="+mn-cs"/>
              </a:rPr>
              <a:t>)</a:t>
            </a:r>
          </a:p>
        </p:txBody>
      </p:sp>
      <p:sp>
        <p:nvSpPr>
          <p:cNvPr id="13" name="pole tekstowe 12">
            <a:extLst>
              <a:ext uri="{FF2B5EF4-FFF2-40B4-BE49-F238E27FC236}">
                <a16:creationId xmlns:a16="http://schemas.microsoft.com/office/drawing/2014/main" id="{B8C8292D-6A0C-9580-AE89-7DAB2C24D4AA}"/>
              </a:ext>
            </a:extLst>
          </p:cNvPr>
          <p:cNvSpPr txBox="1"/>
          <p:nvPr/>
        </p:nvSpPr>
        <p:spPr>
          <a:xfrm>
            <a:off x="2691803" y="2280370"/>
            <a:ext cx="8675224" cy="22775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Miara tego, jak dobrze konsumenci pamiętają daną markę, zazwyczaj na tle konkurencji. Istnieje kilka rodzajów pomiarów:</a:t>
            </a:r>
            <a:endParaRPr kumimoji="0" lang="pl-PL" sz="12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base" latinLnBrk="0" hangingPunct="1">
              <a:lnSpc>
                <a:spcPct val="100000"/>
              </a:lnSpc>
              <a:spcBef>
                <a:spcPts val="0"/>
              </a:spcBef>
              <a:spcAft>
                <a:spcPts val="0"/>
              </a:spcAft>
              <a:buClr>
                <a:srgbClr val="FF003C"/>
              </a:buClr>
              <a:buSzTx/>
              <a:buFont typeface="Arial" panose="020B0604020202020204" pitchFamily="34" charset="0"/>
              <a:buChar char="•"/>
              <a:tabLst/>
              <a:defRPr/>
            </a:pPr>
            <a:r>
              <a:rPr kumimoji="0" lang="pl-PL" sz="1200" b="0" i="0" u="none" strike="noStrike" kern="1200" cap="none" spc="0" normalizeH="0" baseline="0" noProof="0" dirty="0">
                <a:ln>
                  <a:noFill/>
                </a:ln>
                <a:solidFill>
                  <a:srgbClr val="000000"/>
                </a:solidFill>
                <a:effectLst/>
                <a:uLnTx/>
                <a:uFillTx/>
                <a:ea typeface="+mn-ea"/>
                <a:cs typeface="+mn-cs"/>
              </a:rPr>
              <a:t>Top of </a:t>
            </a:r>
            <a:r>
              <a:rPr kumimoji="0" lang="pl-PL" sz="1200" b="0" i="0" u="none" strike="noStrike" kern="1200" cap="none" spc="0" normalizeH="0" baseline="0" noProof="0" dirty="0" err="1">
                <a:ln>
                  <a:noFill/>
                </a:ln>
                <a:solidFill>
                  <a:srgbClr val="000000"/>
                </a:solidFill>
                <a:effectLst/>
                <a:uLnTx/>
                <a:uFillTx/>
                <a:ea typeface="+mn-ea"/>
                <a:cs typeface="+mn-cs"/>
              </a:rPr>
              <a:t>mind</a:t>
            </a:r>
            <a:r>
              <a:rPr kumimoji="0" lang="pl-PL" sz="1200" b="0" i="0" u="none" strike="noStrike" kern="1200" cap="none" spc="0" normalizeH="0" baseline="0" noProof="0" dirty="0">
                <a:ln>
                  <a:noFill/>
                </a:ln>
                <a:solidFill>
                  <a:srgbClr val="000000"/>
                </a:solidFill>
                <a:effectLst/>
                <a:uLnTx/>
                <a:uFillTx/>
                <a:ea typeface="+mn-ea"/>
                <a:cs typeface="+mn-cs"/>
              </a:rPr>
              <a:t>: pierwsza marka wymieniona przez respondenta (bez wspomagania)</a:t>
            </a:r>
          </a:p>
          <a:p>
            <a:pPr marL="0" marR="0" lvl="0" indent="0" algn="l" defTabSz="914400" rtl="0" eaLnBrk="1" fontAlgn="base" latinLnBrk="0" hangingPunct="1">
              <a:lnSpc>
                <a:spcPct val="100000"/>
              </a:lnSpc>
              <a:spcBef>
                <a:spcPts val="0"/>
              </a:spcBef>
              <a:spcAft>
                <a:spcPts val="0"/>
              </a:spcAft>
              <a:buClr>
                <a:srgbClr val="FF003C"/>
              </a:buClr>
              <a:buSzTx/>
              <a:buFont typeface="Arial" panose="020B0604020202020204" pitchFamily="34" charset="0"/>
              <a:buChar char="•"/>
              <a:tabLst/>
              <a:defRPr/>
            </a:pPr>
            <a:r>
              <a:rPr kumimoji="0" lang="pl-PL" sz="1200" b="0" i="0" u="none" strike="noStrike" kern="1200" cap="none" spc="0" normalizeH="0" baseline="0" noProof="0" dirty="0">
                <a:ln>
                  <a:noFill/>
                </a:ln>
                <a:solidFill>
                  <a:srgbClr val="000000"/>
                </a:solidFill>
                <a:effectLst/>
                <a:uLnTx/>
                <a:uFillTx/>
                <a:ea typeface="+mn-ea"/>
                <a:cs typeface="+mn-cs"/>
              </a:rPr>
              <a:t>Spontaniczna: grupa marek wymieniona samodzielnie przez respondenta (bez wspomagania)</a:t>
            </a:r>
          </a:p>
          <a:p>
            <a:pPr marL="0" marR="0" lvl="0" indent="0" algn="l" defTabSz="914400" rtl="0" eaLnBrk="1" fontAlgn="base" latinLnBrk="0" hangingPunct="1">
              <a:lnSpc>
                <a:spcPct val="100000"/>
              </a:lnSpc>
              <a:spcBef>
                <a:spcPts val="0"/>
              </a:spcBef>
              <a:spcAft>
                <a:spcPts val="0"/>
              </a:spcAft>
              <a:buClr>
                <a:srgbClr val="FF003C"/>
              </a:buClr>
              <a:buSzTx/>
              <a:buFont typeface="Arial" panose="020B0604020202020204" pitchFamily="34" charset="0"/>
              <a:buChar char="•"/>
              <a:tabLst/>
              <a:defRPr/>
            </a:pPr>
            <a:r>
              <a:rPr kumimoji="0" lang="pl-PL" sz="1200" b="0" i="0" u="none" strike="noStrike" kern="1200" cap="none" spc="0" normalizeH="0" baseline="0" noProof="0" dirty="0">
                <a:ln>
                  <a:noFill/>
                </a:ln>
                <a:solidFill>
                  <a:srgbClr val="000000"/>
                </a:solidFill>
                <a:effectLst/>
                <a:uLnTx/>
                <a:uFillTx/>
                <a:ea typeface="+mn-ea"/>
                <a:cs typeface="+mn-cs"/>
              </a:rPr>
              <a:t>Wspomagana: to grupa marek, które respondent zna i rozpoznaje na podstawie listy. Jest wyrazem raczej słabszej więzi</a:t>
            </a:r>
          </a:p>
          <a:p>
            <a:pPr marL="0" marR="0" lvl="0" indent="0" algn="l" defTabSz="914400" rtl="0" eaLnBrk="1" fontAlgn="base" latinLnBrk="0" hangingPunct="1">
              <a:lnSpc>
                <a:spcPct val="100000"/>
              </a:lnSpc>
              <a:spcBef>
                <a:spcPts val="0"/>
              </a:spcBef>
              <a:spcAft>
                <a:spcPts val="600"/>
              </a:spcAft>
              <a:buClr>
                <a:srgbClr val="FF003C"/>
              </a:buClr>
              <a:buSzTx/>
              <a:tabLst/>
              <a:defRPr/>
            </a:pPr>
            <a:r>
              <a:rPr kumimoji="0" lang="pl-PL" sz="1200" b="0" i="0" u="none" strike="noStrike" kern="1200" cap="none" spc="0" normalizeH="0" baseline="0" noProof="0" dirty="0">
                <a:ln>
                  <a:noFill/>
                </a:ln>
                <a:solidFill>
                  <a:srgbClr val="000000"/>
                </a:solidFill>
                <a:effectLst/>
                <a:uLnTx/>
                <a:uFillTx/>
                <a:ea typeface="+mn-ea"/>
                <a:cs typeface="+mn-cs"/>
              </a:rPr>
              <a:t> konsumenta z marką.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Najczęściej w służbie dwóch celów: oceny łatwości przypomnienia marki (po informacji o kategorii, z jakiej pochodzi)</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i by sprawdzić czy kupujący daną kategorię, są świadomi istnienia w niej danej marki.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W celu pogłębienia zrozumienia używania tej miary polecamy m.in. „</a:t>
            </a:r>
            <a:r>
              <a:rPr kumimoji="0" lang="pl-PL" sz="1200" b="0" i="0" u="none" strike="noStrike" kern="1200" cap="none" spc="0" normalizeH="0" baseline="0" noProof="0" dirty="0" err="1">
                <a:ln>
                  <a:noFill/>
                </a:ln>
                <a:solidFill>
                  <a:srgbClr val="000000"/>
                </a:solidFill>
                <a:effectLst/>
                <a:uLnTx/>
                <a:uFillTx/>
                <a:ea typeface="+mn-ea"/>
                <a:cs typeface="+mn-cs"/>
              </a:rPr>
              <a:t>Better</a:t>
            </a:r>
            <a:r>
              <a:rPr kumimoji="0" lang="pl-PL" sz="1200" b="0" i="0" u="none" strike="noStrike" kern="1200" cap="none" spc="0" normalizeH="0" baseline="0" noProof="0" dirty="0">
                <a:ln>
                  <a:noFill/>
                </a:ln>
                <a:solidFill>
                  <a:srgbClr val="000000"/>
                </a:solidFill>
                <a:effectLst/>
                <a:uLnTx/>
                <a:uFillTx/>
                <a:ea typeface="+mn-ea"/>
                <a:cs typeface="+mn-cs"/>
              </a:rPr>
              <a:t> Brand </a:t>
            </a:r>
            <a:r>
              <a:rPr kumimoji="0" lang="pl-PL" sz="1200" b="0" i="0" u="none" strike="noStrike" kern="1200" cap="none" spc="0" normalizeH="0" baseline="0" noProof="0" dirty="0" err="1">
                <a:ln>
                  <a:noFill/>
                </a:ln>
                <a:solidFill>
                  <a:srgbClr val="000000"/>
                </a:solidFill>
                <a:effectLst/>
                <a:uLnTx/>
                <a:uFillTx/>
                <a:ea typeface="+mn-ea"/>
                <a:cs typeface="+mn-cs"/>
              </a:rPr>
              <a:t>Healt</a:t>
            </a:r>
            <a:r>
              <a:rPr kumimoji="0" lang="pl-PL" sz="1200" b="0" i="0" u="none" strike="noStrike" kern="1200" cap="none" spc="0" normalizeH="0" baseline="0" noProof="0" dirty="0">
                <a:ln>
                  <a:noFill/>
                </a:ln>
                <a:solidFill>
                  <a:srgbClr val="000000"/>
                </a:solidFill>
                <a:effectLst/>
                <a:uLnTx/>
                <a:uFillTx/>
                <a:ea typeface="+mn-ea"/>
                <a:cs typeface="+mn-cs"/>
              </a:rPr>
              <a:t> </a:t>
            </a:r>
            <a:r>
              <a:rPr kumimoji="0" lang="pl-PL" sz="1200" b="0" i="0" u="none" strike="noStrike" kern="1200" cap="none" spc="0" normalizeH="0" baseline="0" noProof="0" dirty="0" err="1">
                <a:ln>
                  <a:noFill/>
                </a:ln>
                <a:solidFill>
                  <a:srgbClr val="000000"/>
                </a:solidFill>
                <a:effectLst/>
                <a:uLnTx/>
                <a:uFillTx/>
                <a:ea typeface="+mn-ea"/>
                <a:cs typeface="+mn-cs"/>
              </a:rPr>
              <a:t>Metrics</a:t>
            </a:r>
            <a:r>
              <a:rPr kumimoji="0" lang="pl-PL" sz="1200" b="0" i="0" u="none" strike="noStrike" kern="1200" cap="none" spc="0" normalizeH="0" baseline="0" noProof="0" dirty="0">
                <a:ln>
                  <a:noFill/>
                </a:ln>
                <a:solidFill>
                  <a:srgbClr val="000000"/>
                </a:solidFill>
                <a:effectLst/>
                <a:uLnTx/>
                <a:uFillTx/>
                <a:ea typeface="+mn-ea"/>
                <a:cs typeface="+mn-cs"/>
              </a:rPr>
              <a:t>” autorstwa </a:t>
            </a:r>
            <a:r>
              <a:rPr kumimoji="0" lang="pl-PL" sz="1200" b="0" i="0" u="none" strike="noStrike" kern="1200" cap="none" spc="0" normalizeH="0" baseline="0" noProof="0" dirty="0" err="1">
                <a:ln>
                  <a:noFill/>
                </a:ln>
                <a:solidFill>
                  <a:srgbClr val="000000"/>
                </a:solidFill>
                <a:effectLst/>
                <a:uLnTx/>
                <a:uFillTx/>
                <a:ea typeface="+mn-ea"/>
                <a:cs typeface="+mn-cs"/>
              </a:rPr>
              <a:t>Jenni</a:t>
            </a:r>
            <a:r>
              <a:rPr kumimoji="0" lang="pl-PL" sz="1200" b="0" i="0" u="none" strike="noStrike" kern="1200" cap="none" spc="0" normalizeH="0" baseline="0" noProof="0" dirty="0">
                <a:ln>
                  <a:noFill/>
                </a:ln>
                <a:solidFill>
                  <a:srgbClr val="000000"/>
                </a:solidFill>
                <a:effectLst/>
                <a:uLnTx/>
                <a:uFillTx/>
                <a:ea typeface="+mn-ea"/>
                <a:cs typeface="+mn-cs"/>
              </a:rPr>
              <a:t> Romaniuk,</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w której też pada rekomendacja „(…) kluczową metryką </a:t>
            </a:r>
            <a:r>
              <a:rPr kumimoji="0" lang="pl-PL" sz="1200" b="0" i="0" u="none" strike="noStrike" kern="1200" cap="none" spc="0" normalizeH="0" baseline="0" noProof="0" dirty="0" err="1">
                <a:ln>
                  <a:noFill/>
                </a:ln>
                <a:solidFill>
                  <a:srgbClr val="000000"/>
                </a:solidFill>
                <a:effectLst/>
                <a:uLnTx/>
                <a:uFillTx/>
                <a:ea typeface="+mn-ea"/>
                <a:cs typeface="+mn-cs"/>
              </a:rPr>
              <a:t>świadomośćiu</a:t>
            </a:r>
            <a:r>
              <a:rPr kumimoji="0" lang="pl-PL" sz="1200" b="0" i="0" u="none" strike="noStrike" kern="1200" cap="none" spc="0" normalizeH="0" baseline="0" noProof="0" dirty="0">
                <a:ln>
                  <a:noFill/>
                </a:ln>
                <a:solidFill>
                  <a:srgbClr val="000000"/>
                </a:solidFill>
                <a:effectLst/>
                <a:uLnTx/>
                <a:uFillTx/>
                <a:ea typeface="+mn-ea"/>
                <a:cs typeface="+mn-cs"/>
              </a:rPr>
              <a:t> marki którą należy monitorować  jest odsetek osób świadomych marki, niebędących jej kupującymi”, z uwagi na wskazywanie potencjału do sprzedaży</a:t>
            </a:r>
          </a:p>
          <a:p>
            <a:endParaRPr lang="pl-PL" sz="1200" dirty="0"/>
          </a:p>
        </p:txBody>
      </p:sp>
      <p:cxnSp>
        <p:nvCxnSpPr>
          <p:cNvPr id="15" name="Łącznik prosty 14">
            <a:extLst>
              <a:ext uri="{FF2B5EF4-FFF2-40B4-BE49-F238E27FC236}">
                <a16:creationId xmlns:a16="http://schemas.microsoft.com/office/drawing/2014/main" id="{433EC45B-A296-6BD2-024C-80D3162E9289}"/>
              </a:ext>
            </a:extLst>
          </p:cNvPr>
          <p:cNvCxnSpPr>
            <a:cxnSpLocks/>
          </p:cNvCxnSpPr>
          <p:nvPr/>
        </p:nvCxnSpPr>
        <p:spPr>
          <a:xfrm>
            <a:off x="627557" y="4557917"/>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6" name="Łącznik prosty 15">
            <a:extLst>
              <a:ext uri="{FF2B5EF4-FFF2-40B4-BE49-F238E27FC236}">
                <a16:creationId xmlns:a16="http://schemas.microsoft.com/office/drawing/2014/main" id="{7394BCE9-1C47-8647-651A-AAFB938161B9}"/>
              </a:ext>
            </a:extLst>
          </p:cNvPr>
          <p:cNvCxnSpPr>
            <a:cxnSpLocks/>
          </p:cNvCxnSpPr>
          <p:nvPr/>
        </p:nvCxnSpPr>
        <p:spPr>
          <a:xfrm>
            <a:off x="486136" y="4557917"/>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ole tekstowe 16">
            <a:extLst>
              <a:ext uri="{FF2B5EF4-FFF2-40B4-BE49-F238E27FC236}">
                <a16:creationId xmlns:a16="http://schemas.microsoft.com/office/drawing/2014/main" id="{84DC5026-5DE0-72C2-C71F-03005E5A798E}"/>
              </a:ext>
            </a:extLst>
          </p:cNvPr>
          <p:cNvSpPr txBox="1"/>
          <p:nvPr/>
        </p:nvSpPr>
        <p:spPr>
          <a:xfrm>
            <a:off x="624935" y="4725089"/>
            <a:ext cx="159907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Odrzucający markę</a:t>
            </a:r>
          </a:p>
          <a:p>
            <a:endParaRPr lang="pl-PL" sz="1200" dirty="0"/>
          </a:p>
        </p:txBody>
      </p:sp>
      <p:sp>
        <p:nvSpPr>
          <p:cNvPr id="18" name="pole tekstowe 17">
            <a:extLst>
              <a:ext uri="{FF2B5EF4-FFF2-40B4-BE49-F238E27FC236}">
                <a16:creationId xmlns:a16="http://schemas.microsoft.com/office/drawing/2014/main" id="{EEE58874-61F1-A697-6E78-8A2CD376D630}"/>
              </a:ext>
            </a:extLst>
          </p:cNvPr>
          <p:cNvSpPr txBox="1"/>
          <p:nvPr/>
        </p:nvSpPr>
        <p:spPr>
          <a:xfrm>
            <a:off x="2691803" y="4725089"/>
            <a:ext cx="849895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Nabywcy kategorii, którzy nie kupią danej marki z uwagi na różne powody. Najczęściej wyrażane procentowo,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w odniesieniu do wszystkich nabywców kategorii  </a:t>
            </a:r>
          </a:p>
          <a:p>
            <a:endParaRPr lang="pl-PL" sz="1200" dirty="0"/>
          </a:p>
        </p:txBody>
      </p:sp>
      <p:sp>
        <p:nvSpPr>
          <p:cNvPr id="3" name="pole tekstowe 2">
            <a:extLst>
              <a:ext uri="{FF2B5EF4-FFF2-40B4-BE49-F238E27FC236}">
                <a16:creationId xmlns:a16="http://schemas.microsoft.com/office/drawing/2014/main" id="{BB15EC6C-3A3B-282F-7B5F-92A7A3393889}"/>
              </a:ext>
            </a:extLst>
          </p:cNvPr>
          <p:cNvSpPr txBox="1"/>
          <p:nvPr/>
        </p:nvSpPr>
        <p:spPr>
          <a:xfrm>
            <a:off x="2698678" y="5514635"/>
            <a:ext cx="849895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Stopień, w jakim konsumenci są skłonni brać pod uwagę daną markę przy podejmowaniu decyzji o zakupie.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Mierzy się go liczbą osób, które rozważyłyby zakup produktu lub usługi danej marki, najczęściej w odniesieniu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do marek konkurencyjnych i pozostałych etapów lejka zakupowego. </a:t>
            </a:r>
          </a:p>
          <a:p>
            <a:endParaRPr lang="pl-PL" sz="1200" dirty="0"/>
          </a:p>
        </p:txBody>
      </p:sp>
      <p:cxnSp>
        <p:nvCxnSpPr>
          <p:cNvPr id="19" name="Łącznik prosty 18">
            <a:extLst>
              <a:ext uri="{FF2B5EF4-FFF2-40B4-BE49-F238E27FC236}">
                <a16:creationId xmlns:a16="http://schemas.microsoft.com/office/drawing/2014/main" id="{21E37E5E-945A-A66A-85DA-9BCF82E471E2}"/>
              </a:ext>
            </a:extLst>
          </p:cNvPr>
          <p:cNvCxnSpPr>
            <a:cxnSpLocks/>
          </p:cNvCxnSpPr>
          <p:nvPr/>
        </p:nvCxnSpPr>
        <p:spPr>
          <a:xfrm>
            <a:off x="624935" y="5376868"/>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21" name="Łącznik prosty 20">
            <a:extLst>
              <a:ext uri="{FF2B5EF4-FFF2-40B4-BE49-F238E27FC236}">
                <a16:creationId xmlns:a16="http://schemas.microsoft.com/office/drawing/2014/main" id="{6192A797-91FC-1346-46DC-F105E4C9E275}"/>
              </a:ext>
            </a:extLst>
          </p:cNvPr>
          <p:cNvCxnSpPr>
            <a:cxnSpLocks/>
          </p:cNvCxnSpPr>
          <p:nvPr/>
        </p:nvCxnSpPr>
        <p:spPr>
          <a:xfrm>
            <a:off x="462889" y="5376868"/>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pole tekstowe 21">
            <a:extLst>
              <a:ext uri="{FF2B5EF4-FFF2-40B4-BE49-F238E27FC236}">
                <a16:creationId xmlns:a16="http://schemas.microsoft.com/office/drawing/2014/main" id="{F3CC3DAF-CA58-D3DF-8FC3-DB718BA75DE3}"/>
              </a:ext>
            </a:extLst>
          </p:cNvPr>
          <p:cNvSpPr txBox="1"/>
          <p:nvPr/>
        </p:nvSpPr>
        <p:spPr>
          <a:xfrm>
            <a:off x="634432" y="5526466"/>
            <a:ext cx="1599072"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Rozważanie (</a:t>
            </a:r>
            <a:r>
              <a:rPr kumimoji="0" lang="pl-PL" sz="1200" b="0" i="0" u="none" strike="noStrike" kern="1200" cap="none" spc="0" normalizeH="0" baseline="0" noProof="0" dirty="0" err="1">
                <a:ln>
                  <a:noFill/>
                </a:ln>
                <a:solidFill>
                  <a:prstClr val="white"/>
                </a:solidFill>
                <a:effectLst/>
                <a:uLnTx/>
                <a:uFillTx/>
                <a:ea typeface="+mn-ea"/>
                <a:cs typeface="+mn-cs"/>
              </a:rPr>
              <a:t>Consideration</a:t>
            </a:r>
            <a:r>
              <a:rPr kumimoji="0" lang="pl-PL" sz="1200" b="0" i="0" u="none" strike="noStrike" kern="1200" cap="none" spc="0" normalizeH="0" baseline="0" noProof="0" dirty="0">
                <a:ln>
                  <a:noFill/>
                </a:ln>
                <a:solidFill>
                  <a:prstClr val="white"/>
                </a:solidFill>
                <a:effectLst/>
                <a:uLnTx/>
                <a:uFillTx/>
                <a:ea typeface="+mn-ea"/>
                <a:cs typeface="+mn-cs"/>
              </a:rPr>
              <a:t>)</a:t>
            </a:r>
          </a:p>
          <a:p>
            <a:endParaRPr lang="pl-PL" sz="1200" dirty="0"/>
          </a:p>
        </p:txBody>
      </p:sp>
      <p:sp>
        <p:nvSpPr>
          <p:cNvPr id="23" name="pole tekstowe 22">
            <a:extLst>
              <a:ext uri="{FF2B5EF4-FFF2-40B4-BE49-F238E27FC236}">
                <a16:creationId xmlns:a16="http://schemas.microsoft.com/office/drawing/2014/main" id="{E2C1DC44-394F-AFA9-382C-25549F5BB3AC}"/>
              </a:ext>
            </a:extLst>
          </p:cNvPr>
          <p:cNvSpPr txBox="1"/>
          <p:nvPr/>
        </p:nvSpPr>
        <p:spPr>
          <a:xfrm>
            <a:off x="624935" y="1402806"/>
            <a:ext cx="7130005"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2400" b="0" i="0" u="none" strike="noStrike" kern="1200" cap="none" spc="0" normalizeH="0" baseline="0" noProof="0" dirty="0">
                <a:ln>
                  <a:noFill/>
                </a:ln>
                <a:solidFill>
                  <a:prstClr val="white"/>
                </a:solidFill>
                <a:effectLst/>
                <a:uLnTx/>
                <a:uFillTx/>
                <a:ea typeface="+mn-ea"/>
                <a:cs typeface="+mn-cs"/>
              </a:rPr>
              <a:t>Efektywność (handlowa, marki i finansowa)</a:t>
            </a:r>
          </a:p>
          <a:p>
            <a:endParaRPr lang="pl-PL" sz="2400" dirty="0"/>
          </a:p>
        </p:txBody>
      </p:sp>
      <p:sp>
        <p:nvSpPr>
          <p:cNvPr id="2" name="Prostokąt 1">
            <a:extLst>
              <a:ext uri="{FF2B5EF4-FFF2-40B4-BE49-F238E27FC236}">
                <a16:creationId xmlns:a16="http://schemas.microsoft.com/office/drawing/2014/main" id="{1DB672CA-AFE4-DA8B-A7C4-13C359B7A44A}"/>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4164285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E1444-EFAA-A363-5D56-95D5A473A509}"/>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FC9EF861-D889-479E-F260-5DF98704B956}"/>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6F3D6A51-D096-FD1E-9164-EB841F507899}"/>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rostokąt 6">
            <a:extLst>
              <a:ext uri="{FF2B5EF4-FFF2-40B4-BE49-F238E27FC236}">
                <a16:creationId xmlns:a16="http://schemas.microsoft.com/office/drawing/2014/main" id="{EBD003F0-9E9D-F060-02AE-3AEF8714E9D7}"/>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09751216-55EE-A0F3-7326-7482DE947B21}"/>
              </a:ext>
            </a:extLst>
          </p:cNvPr>
          <p:cNvSpPr txBox="1"/>
          <p:nvPr/>
        </p:nvSpPr>
        <p:spPr>
          <a:xfrm>
            <a:off x="627557" y="2270392"/>
            <a:ext cx="1498333"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Preferencja (</a:t>
            </a:r>
            <a:r>
              <a:rPr kumimoji="0" lang="pl-PL" sz="1200" b="0" i="0" u="none" strike="noStrike" kern="1200" cap="none" spc="0" normalizeH="0" baseline="0" noProof="0" dirty="0" err="1">
                <a:ln>
                  <a:noFill/>
                </a:ln>
                <a:solidFill>
                  <a:prstClr val="white"/>
                </a:solidFill>
                <a:effectLst/>
                <a:uLnTx/>
                <a:uFillTx/>
                <a:ea typeface="+mn-ea"/>
                <a:cs typeface="+mn-cs"/>
              </a:rPr>
              <a:t>preference</a:t>
            </a:r>
            <a:r>
              <a:rPr kumimoji="0" lang="pl-PL" sz="1200" b="0" i="0" u="none" strike="noStrike" kern="1200" cap="none" spc="0" normalizeH="0" baseline="0" noProof="0" dirty="0">
                <a:ln>
                  <a:noFill/>
                </a:ln>
                <a:solidFill>
                  <a:prstClr val="white"/>
                </a:solidFill>
                <a:effectLst/>
                <a:uLnTx/>
                <a:uFillTx/>
                <a:ea typeface="+mn-ea"/>
                <a:cs typeface="+mn-cs"/>
              </a:rPr>
              <a:t>)</a:t>
            </a:r>
          </a:p>
        </p:txBody>
      </p:sp>
      <p:sp>
        <p:nvSpPr>
          <p:cNvPr id="13" name="pole tekstowe 12">
            <a:extLst>
              <a:ext uri="{FF2B5EF4-FFF2-40B4-BE49-F238E27FC236}">
                <a16:creationId xmlns:a16="http://schemas.microsoft.com/office/drawing/2014/main" id="{CB6FB336-A3A3-1271-F2CF-A741A8F144B8}"/>
              </a:ext>
            </a:extLst>
          </p:cNvPr>
          <p:cNvSpPr txBox="1"/>
          <p:nvPr/>
        </p:nvSpPr>
        <p:spPr>
          <a:xfrm>
            <a:off x="2692917" y="2273389"/>
            <a:ext cx="867522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Odsetek respondentów, którzy preferują naszą markę spośród innych, rozpatrywanych w procesie zakupowym. Pokazuje jaki % konsumentów nasza marka jest w stanie przekonać do jej wyboru vs konkurentów; ukazuje więc jej przewagę na rynku spośród wielu rozważanych marek. Jeden z końcowych elementów „</a:t>
            </a:r>
            <a:r>
              <a:rPr kumimoji="0" lang="pl-PL" sz="1200" b="0" i="0" u="none" strike="noStrike" kern="1200" cap="none" spc="0" normalizeH="0" baseline="0" noProof="0" dirty="0" err="1">
                <a:ln>
                  <a:noFill/>
                </a:ln>
                <a:solidFill>
                  <a:srgbClr val="000000"/>
                </a:solidFill>
                <a:effectLst/>
                <a:uLnTx/>
                <a:uFillTx/>
                <a:ea typeface="+mn-ea"/>
                <a:cs typeface="+mn-cs"/>
              </a:rPr>
              <a:t>brand</a:t>
            </a:r>
            <a:r>
              <a:rPr kumimoji="0" lang="pl-PL" sz="1200" b="0" i="0" u="none" strike="noStrike" kern="1200" cap="none" spc="0" normalizeH="0" baseline="0" noProof="0" dirty="0">
                <a:ln>
                  <a:noFill/>
                </a:ln>
                <a:solidFill>
                  <a:srgbClr val="000000"/>
                </a:solidFill>
                <a:effectLst/>
                <a:uLnTx/>
                <a:uFillTx/>
                <a:ea typeface="+mn-ea"/>
                <a:cs typeface="+mn-cs"/>
              </a:rPr>
              <a:t> </a:t>
            </a:r>
            <a:r>
              <a:rPr kumimoji="0" lang="pl-PL" sz="1200" b="0" i="0" u="none" strike="noStrike" kern="1200" cap="none" spc="0" normalizeH="0" baseline="0" noProof="0" dirty="0" err="1">
                <a:ln>
                  <a:noFill/>
                </a:ln>
                <a:solidFill>
                  <a:srgbClr val="000000"/>
                </a:solidFill>
                <a:effectLst/>
                <a:uLnTx/>
                <a:uFillTx/>
                <a:ea typeface="+mn-ea"/>
                <a:cs typeface="+mn-cs"/>
              </a:rPr>
              <a:t>funnelu</a:t>
            </a:r>
            <a:r>
              <a:rPr kumimoji="0" lang="pl-PL" sz="1200" b="0" i="0" u="none" strike="noStrike" kern="1200" cap="none" spc="0" normalizeH="0" baseline="0" noProof="0" dirty="0">
                <a:ln>
                  <a:noFill/>
                </a:ln>
                <a:solidFill>
                  <a:srgbClr val="000000"/>
                </a:solidFill>
                <a:effectLst/>
                <a:uLnTx/>
                <a:uFillTx/>
                <a:ea typeface="+mn-ea"/>
                <a:cs typeface="+mn-cs"/>
              </a:rPr>
              <a:t>” pokazujący siłę </a:t>
            </a:r>
            <a:r>
              <a:rPr kumimoji="0" lang="pl-PL" sz="1200" b="0" i="0" u="none" strike="noStrike" kern="1200" cap="none" spc="0" normalizeH="0" baseline="0" noProof="0" dirty="0" err="1">
                <a:ln>
                  <a:noFill/>
                </a:ln>
                <a:solidFill>
                  <a:srgbClr val="000000"/>
                </a:solidFill>
                <a:effectLst/>
                <a:uLnTx/>
                <a:uFillTx/>
                <a:ea typeface="+mn-ea"/>
                <a:cs typeface="+mn-cs"/>
              </a:rPr>
              <a:t>marku</a:t>
            </a:r>
            <a:r>
              <a:rPr kumimoji="0" lang="pl-PL" sz="1200" b="0" i="0" u="none" strike="noStrike" kern="1200" cap="none" spc="0" normalizeH="0" baseline="0" noProof="0" dirty="0">
                <a:ln>
                  <a:noFill/>
                </a:ln>
                <a:solidFill>
                  <a:srgbClr val="000000"/>
                </a:solidFill>
                <a:effectLst/>
                <a:uLnTx/>
                <a:uFillTx/>
                <a:ea typeface="+mn-ea"/>
                <a:cs typeface="+mn-cs"/>
              </a:rPr>
              <a:t> w ścieżce zakupowej.</a:t>
            </a:r>
          </a:p>
          <a:p>
            <a:endParaRPr lang="pl-PL" sz="1200" dirty="0"/>
          </a:p>
        </p:txBody>
      </p:sp>
      <p:cxnSp>
        <p:nvCxnSpPr>
          <p:cNvPr id="15" name="Łącznik prosty 14">
            <a:extLst>
              <a:ext uri="{FF2B5EF4-FFF2-40B4-BE49-F238E27FC236}">
                <a16:creationId xmlns:a16="http://schemas.microsoft.com/office/drawing/2014/main" id="{A795842C-3CD5-81CE-BAD1-7E5FA9B9DC6C}"/>
              </a:ext>
            </a:extLst>
          </p:cNvPr>
          <p:cNvCxnSpPr>
            <a:cxnSpLocks/>
          </p:cNvCxnSpPr>
          <p:nvPr/>
        </p:nvCxnSpPr>
        <p:spPr>
          <a:xfrm>
            <a:off x="627557" y="3209565"/>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6" name="Łącznik prosty 15">
            <a:extLst>
              <a:ext uri="{FF2B5EF4-FFF2-40B4-BE49-F238E27FC236}">
                <a16:creationId xmlns:a16="http://schemas.microsoft.com/office/drawing/2014/main" id="{334A64D4-E080-4DA5-8421-BA06156DD0F1}"/>
              </a:ext>
            </a:extLst>
          </p:cNvPr>
          <p:cNvCxnSpPr>
            <a:cxnSpLocks/>
          </p:cNvCxnSpPr>
          <p:nvPr/>
        </p:nvCxnSpPr>
        <p:spPr>
          <a:xfrm>
            <a:off x="486136" y="3209565"/>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ole tekstowe 16">
            <a:extLst>
              <a:ext uri="{FF2B5EF4-FFF2-40B4-BE49-F238E27FC236}">
                <a16:creationId xmlns:a16="http://schemas.microsoft.com/office/drawing/2014/main" id="{38FCD570-9D13-8931-556E-8E31EAFC8F0D}"/>
              </a:ext>
            </a:extLst>
          </p:cNvPr>
          <p:cNvSpPr txBox="1"/>
          <p:nvPr/>
        </p:nvSpPr>
        <p:spPr>
          <a:xfrm>
            <a:off x="647165" y="4183017"/>
            <a:ext cx="1858761"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Trust (zaufanie do marki)</a:t>
            </a:r>
          </a:p>
          <a:p>
            <a:endParaRPr lang="pl-PL" sz="1200" dirty="0"/>
          </a:p>
        </p:txBody>
      </p:sp>
      <p:sp>
        <p:nvSpPr>
          <p:cNvPr id="18" name="pole tekstowe 17">
            <a:extLst>
              <a:ext uri="{FF2B5EF4-FFF2-40B4-BE49-F238E27FC236}">
                <a16:creationId xmlns:a16="http://schemas.microsoft.com/office/drawing/2014/main" id="{5384758E-3BDE-01C5-C88B-E1C0315B16DB}"/>
              </a:ext>
            </a:extLst>
          </p:cNvPr>
          <p:cNvSpPr txBox="1"/>
          <p:nvPr/>
        </p:nvSpPr>
        <p:spPr>
          <a:xfrm>
            <a:off x="2692917" y="4198699"/>
            <a:ext cx="849895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Metryka wyrażająca zaufanie do marki (najczęściej procentowo, udział konsumentów ufających marce). </a:t>
            </a:r>
          </a:p>
          <a:p>
            <a:endParaRPr lang="pl-PL" sz="1200" dirty="0"/>
          </a:p>
        </p:txBody>
      </p:sp>
      <p:sp>
        <p:nvSpPr>
          <p:cNvPr id="3" name="pole tekstowe 2">
            <a:extLst>
              <a:ext uri="{FF2B5EF4-FFF2-40B4-BE49-F238E27FC236}">
                <a16:creationId xmlns:a16="http://schemas.microsoft.com/office/drawing/2014/main" id="{33904536-B17E-C17C-BB5A-4BC7A9735987}"/>
              </a:ext>
            </a:extLst>
          </p:cNvPr>
          <p:cNvSpPr txBox="1"/>
          <p:nvPr/>
        </p:nvSpPr>
        <p:spPr>
          <a:xfrm>
            <a:off x="2695771" y="4764383"/>
            <a:ext cx="886733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Metryka wyrażająca odsetek użytkowników, którzy planują skorzystać z danej oferty w określonym czasie. Druga funkcjonująca definicja to prawdopodobieństwo z jakim konsument sięgnie po produkt danej marki. Wybór jest zależny od celu analizy. </a:t>
            </a:r>
          </a:p>
          <a:p>
            <a:endParaRPr lang="pl-PL" sz="1200" dirty="0"/>
          </a:p>
        </p:txBody>
      </p:sp>
      <p:cxnSp>
        <p:nvCxnSpPr>
          <p:cNvPr id="19" name="Łącznik prosty 18">
            <a:extLst>
              <a:ext uri="{FF2B5EF4-FFF2-40B4-BE49-F238E27FC236}">
                <a16:creationId xmlns:a16="http://schemas.microsoft.com/office/drawing/2014/main" id="{086BCC16-F5C6-670F-9E8F-743818A7B336}"/>
              </a:ext>
            </a:extLst>
          </p:cNvPr>
          <p:cNvCxnSpPr>
            <a:cxnSpLocks/>
          </p:cNvCxnSpPr>
          <p:nvPr/>
        </p:nvCxnSpPr>
        <p:spPr>
          <a:xfrm>
            <a:off x="626619" y="4640699"/>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21" name="Łącznik prosty 20">
            <a:extLst>
              <a:ext uri="{FF2B5EF4-FFF2-40B4-BE49-F238E27FC236}">
                <a16:creationId xmlns:a16="http://schemas.microsoft.com/office/drawing/2014/main" id="{15DBA622-D3AC-CEAB-431C-41EEE2868710}"/>
              </a:ext>
            </a:extLst>
          </p:cNvPr>
          <p:cNvCxnSpPr>
            <a:cxnSpLocks/>
          </p:cNvCxnSpPr>
          <p:nvPr/>
        </p:nvCxnSpPr>
        <p:spPr>
          <a:xfrm>
            <a:off x="485198" y="4640699"/>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pole tekstowe 21">
            <a:extLst>
              <a:ext uri="{FF2B5EF4-FFF2-40B4-BE49-F238E27FC236}">
                <a16:creationId xmlns:a16="http://schemas.microsoft.com/office/drawing/2014/main" id="{498F90AF-3FDD-D810-6736-8F3B5EE9A40C}"/>
              </a:ext>
            </a:extLst>
          </p:cNvPr>
          <p:cNvSpPr txBox="1"/>
          <p:nvPr/>
        </p:nvSpPr>
        <p:spPr>
          <a:xfrm>
            <a:off x="633415" y="5513641"/>
            <a:ext cx="159907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Brand </a:t>
            </a:r>
            <a:r>
              <a:rPr kumimoji="0" lang="pl-PL" sz="1200" b="0" i="0" u="none" strike="noStrike" kern="1200" cap="none" spc="0" normalizeH="0" baseline="0" noProof="0" dirty="0" err="1">
                <a:ln>
                  <a:noFill/>
                </a:ln>
                <a:solidFill>
                  <a:prstClr val="white"/>
                </a:solidFill>
                <a:effectLst/>
                <a:uLnTx/>
                <a:uFillTx/>
                <a:ea typeface="+mn-ea"/>
                <a:cs typeface="+mn-cs"/>
              </a:rPr>
              <a:t>liking</a:t>
            </a:r>
            <a:endParaRPr kumimoji="0" lang="pl-PL" sz="1200" b="0" i="0" u="none" strike="noStrike" kern="1200" cap="none" spc="0" normalizeH="0" baseline="0" noProof="0" dirty="0">
              <a:ln>
                <a:noFill/>
              </a:ln>
              <a:solidFill>
                <a:prstClr val="white"/>
              </a:solidFill>
              <a:effectLst/>
              <a:uLnTx/>
              <a:uFillTx/>
              <a:ea typeface="+mn-ea"/>
              <a:cs typeface="+mn-cs"/>
            </a:endParaRPr>
          </a:p>
          <a:p>
            <a:endParaRPr lang="pl-PL" sz="1200" dirty="0"/>
          </a:p>
        </p:txBody>
      </p:sp>
      <p:sp>
        <p:nvSpPr>
          <p:cNvPr id="2" name="pole tekstowe 1">
            <a:extLst>
              <a:ext uri="{FF2B5EF4-FFF2-40B4-BE49-F238E27FC236}">
                <a16:creationId xmlns:a16="http://schemas.microsoft.com/office/drawing/2014/main" id="{C846C0F6-1A7F-26E8-DAA1-41B75BAD631E}"/>
              </a:ext>
            </a:extLst>
          </p:cNvPr>
          <p:cNvSpPr txBox="1"/>
          <p:nvPr/>
        </p:nvSpPr>
        <p:spPr>
          <a:xfrm>
            <a:off x="633415" y="3324773"/>
            <a:ext cx="159907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err="1">
                <a:ln>
                  <a:noFill/>
                </a:ln>
                <a:solidFill>
                  <a:prstClr val="white"/>
                </a:solidFill>
                <a:effectLst/>
                <a:uLnTx/>
                <a:uFillTx/>
                <a:ea typeface="+mn-ea"/>
                <a:cs typeface="+mn-cs"/>
              </a:rPr>
              <a:t>Relevance</a:t>
            </a:r>
            <a:r>
              <a:rPr kumimoji="0" lang="pl-PL" sz="1200" b="0" i="0" u="none" strike="noStrike" kern="1200" cap="none" spc="0" normalizeH="0" baseline="0" noProof="0" dirty="0">
                <a:ln>
                  <a:noFill/>
                </a:ln>
                <a:solidFill>
                  <a:prstClr val="white"/>
                </a:solidFill>
                <a:effectLst/>
                <a:uLnTx/>
                <a:uFillTx/>
                <a:ea typeface="+mn-ea"/>
                <a:cs typeface="+mn-cs"/>
              </a:rPr>
              <a:t> (relewantność)</a:t>
            </a:r>
            <a:endParaRPr lang="pl-PL" sz="1200" dirty="0"/>
          </a:p>
        </p:txBody>
      </p:sp>
      <p:sp>
        <p:nvSpPr>
          <p:cNvPr id="8" name="pole tekstowe 7">
            <a:extLst>
              <a:ext uri="{FF2B5EF4-FFF2-40B4-BE49-F238E27FC236}">
                <a16:creationId xmlns:a16="http://schemas.microsoft.com/office/drawing/2014/main" id="{990D7A75-8672-3122-AFC8-552A3A9A0414}"/>
              </a:ext>
            </a:extLst>
          </p:cNvPr>
          <p:cNvSpPr txBox="1"/>
          <p:nvPr/>
        </p:nvSpPr>
        <p:spPr>
          <a:xfrm>
            <a:off x="2692923" y="3314682"/>
            <a:ext cx="867521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Odsetek respondentów, którzy zgadzają się, że marka jest odpowiednia/pasująca do nich i ich potrzeb/sytuacji. Pozwala oszacować jak duży jest potencjalnie rynek dla danej marki ale też jak marka jest dopasowana do potrzeb konsumentów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(jeden z wymiarów jej konkurencyjności)</a:t>
            </a:r>
          </a:p>
          <a:p>
            <a:endParaRPr lang="pl-PL" sz="1200" dirty="0"/>
          </a:p>
        </p:txBody>
      </p:sp>
      <p:cxnSp>
        <p:nvCxnSpPr>
          <p:cNvPr id="9" name="Łącznik prosty 8">
            <a:extLst>
              <a:ext uri="{FF2B5EF4-FFF2-40B4-BE49-F238E27FC236}">
                <a16:creationId xmlns:a16="http://schemas.microsoft.com/office/drawing/2014/main" id="{34DAE804-56B0-5B09-06E4-A51B6AF2CF01}"/>
              </a:ext>
            </a:extLst>
          </p:cNvPr>
          <p:cNvCxnSpPr>
            <a:cxnSpLocks/>
          </p:cNvCxnSpPr>
          <p:nvPr/>
        </p:nvCxnSpPr>
        <p:spPr>
          <a:xfrm>
            <a:off x="619807" y="4023228"/>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4" name="Łącznik prosty 13">
            <a:extLst>
              <a:ext uri="{FF2B5EF4-FFF2-40B4-BE49-F238E27FC236}">
                <a16:creationId xmlns:a16="http://schemas.microsoft.com/office/drawing/2014/main" id="{B32D3AA8-5DF6-865C-EFB2-E232FEECDB59}"/>
              </a:ext>
            </a:extLst>
          </p:cNvPr>
          <p:cNvCxnSpPr>
            <a:cxnSpLocks/>
          </p:cNvCxnSpPr>
          <p:nvPr/>
        </p:nvCxnSpPr>
        <p:spPr>
          <a:xfrm>
            <a:off x="478386" y="4023228"/>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pole tekstowe 22">
            <a:extLst>
              <a:ext uri="{FF2B5EF4-FFF2-40B4-BE49-F238E27FC236}">
                <a16:creationId xmlns:a16="http://schemas.microsoft.com/office/drawing/2014/main" id="{64C93179-2CA7-5663-6D78-36885ADECEBF}"/>
              </a:ext>
            </a:extLst>
          </p:cNvPr>
          <p:cNvSpPr txBox="1"/>
          <p:nvPr/>
        </p:nvSpPr>
        <p:spPr>
          <a:xfrm>
            <a:off x="626540" y="4760444"/>
            <a:ext cx="1686227"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Intencja zakupowa (</a:t>
            </a:r>
            <a:r>
              <a:rPr kumimoji="0" lang="pl-PL" sz="1200" b="0" i="0" u="none" strike="noStrike" kern="1200" cap="none" spc="0" normalizeH="0" baseline="0" noProof="0" dirty="0" err="1">
                <a:ln>
                  <a:noFill/>
                </a:ln>
                <a:solidFill>
                  <a:prstClr val="white"/>
                </a:solidFill>
                <a:effectLst/>
                <a:uLnTx/>
                <a:uFillTx/>
                <a:ea typeface="+mn-ea"/>
                <a:cs typeface="+mn-cs"/>
              </a:rPr>
              <a:t>Purchase</a:t>
            </a:r>
            <a:r>
              <a:rPr kumimoji="0" lang="pl-PL" sz="1200" b="0" i="0" u="none" strike="noStrike" kern="1200" cap="none" spc="0" normalizeH="0" baseline="0" noProof="0" dirty="0">
                <a:ln>
                  <a:noFill/>
                </a:ln>
                <a:solidFill>
                  <a:prstClr val="white"/>
                </a:solidFill>
                <a:effectLst/>
                <a:uLnTx/>
                <a:uFillTx/>
                <a:ea typeface="+mn-ea"/>
                <a:cs typeface="+mn-cs"/>
              </a:rPr>
              <a:t> </a:t>
            </a:r>
            <a:r>
              <a:rPr kumimoji="0" lang="pl-PL" sz="1200" b="0" i="0" u="none" strike="noStrike" kern="1200" cap="none" spc="0" normalizeH="0" baseline="0" noProof="0" dirty="0" err="1">
                <a:ln>
                  <a:noFill/>
                </a:ln>
                <a:solidFill>
                  <a:prstClr val="white"/>
                </a:solidFill>
                <a:effectLst/>
                <a:uLnTx/>
                <a:uFillTx/>
                <a:ea typeface="+mn-ea"/>
                <a:cs typeface="+mn-cs"/>
              </a:rPr>
              <a:t>intent</a:t>
            </a:r>
            <a:r>
              <a:rPr kumimoji="0" lang="pl-PL" sz="1200" b="0" i="0" u="none" strike="noStrike" kern="1200" cap="none" spc="0" normalizeH="0" baseline="0" noProof="0" dirty="0">
                <a:ln>
                  <a:noFill/>
                </a:ln>
                <a:solidFill>
                  <a:prstClr val="white"/>
                </a:solidFill>
                <a:effectLst/>
                <a:uLnTx/>
                <a:uFillTx/>
                <a:ea typeface="+mn-ea"/>
                <a:cs typeface="+mn-cs"/>
              </a:rPr>
              <a:t>)</a:t>
            </a:r>
          </a:p>
          <a:p>
            <a:endParaRPr lang="pl-PL" sz="1200" dirty="0"/>
          </a:p>
        </p:txBody>
      </p:sp>
      <p:cxnSp>
        <p:nvCxnSpPr>
          <p:cNvPr id="24" name="Łącznik prosty 23">
            <a:extLst>
              <a:ext uri="{FF2B5EF4-FFF2-40B4-BE49-F238E27FC236}">
                <a16:creationId xmlns:a16="http://schemas.microsoft.com/office/drawing/2014/main" id="{5061D5FA-C893-1E0F-CD6D-ADA0F1D355F5}"/>
              </a:ext>
            </a:extLst>
          </p:cNvPr>
          <p:cNvCxnSpPr>
            <a:cxnSpLocks/>
          </p:cNvCxnSpPr>
          <p:nvPr/>
        </p:nvCxnSpPr>
        <p:spPr>
          <a:xfrm>
            <a:off x="619744" y="5364220"/>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25" name="Łącznik prosty 24">
            <a:extLst>
              <a:ext uri="{FF2B5EF4-FFF2-40B4-BE49-F238E27FC236}">
                <a16:creationId xmlns:a16="http://schemas.microsoft.com/office/drawing/2014/main" id="{3414C482-5CC1-4591-18A0-30E0A96603F1}"/>
              </a:ext>
            </a:extLst>
          </p:cNvPr>
          <p:cNvCxnSpPr>
            <a:cxnSpLocks/>
          </p:cNvCxnSpPr>
          <p:nvPr/>
        </p:nvCxnSpPr>
        <p:spPr>
          <a:xfrm>
            <a:off x="485198" y="5364220"/>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pole tekstowe 25">
            <a:extLst>
              <a:ext uri="{FF2B5EF4-FFF2-40B4-BE49-F238E27FC236}">
                <a16:creationId xmlns:a16="http://schemas.microsoft.com/office/drawing/2014/main" id="{E6ED722C-648F-BB70-ADB4-AEABDB575F8A}"/>
              </a:ext>
            </a:extLst>
          </p:cNvPr>
          <p:cNvSpPr txBox="1"/>
          <p:nvPr/>
        </p:nvSpPr>
        <p:spPr>
          <a:xfrm>
            <a:off x="2692917" y="5522897"/>
            <a:ext cx="8867337"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pl-PL" sz="1200" b="0" i="0" u="none" strike="noStrike" kern="1200" cap="none" spc="0" normalizeH="0" baseline="0" noProof="0" dirty="0">
                <a:ln>
                  <a:noFill/>
                </a:ln>
                <a:solidFill>
                  <a:srgbClr val="000000"/>
                </a:solidFill>
                <a:effectLst/>
                <a:uLnTx/>
                <a:uFillTx/>
                <a:ea typeface="Arial"/>
                <a:cs typeface="Arial"/>
                <a:sym typeface="Arial"/>
              </a:rPr>
              <a:t>Określa (pozytywne) odczucia odbiorcy względem marki X. Wskaźnik uniwersalny, mierzalny dla każdej marki: niezależnie</a:t>
            </a: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pl-PL" sz="1200" b="0" i="0" u="none" strike="noStrike" kern="1200" cap="none" spc="0" normalizeH="0" baseline="0" noProof="0" dirty="0">
                <a:ln>
                  <a:noFill/>
                </a:ln>
                <a:solidFill>
                  <a:srgbClr val="000000"/>
                </a:solidFill>
                <a:effectLst/>
                <a:uLnTx/>
                <a:uFillTx/>
                <a:ea typeface="Arial"/>
                <a:cs typeface="Arial"/>
                <a:sym typeface="Arial"/>
              </a:rPr>
              <a:t>od jej pozycjonowania, modelu zakupu, czy produktu/usługi.</a:t>
            </a:r>
            <a:endParaRPr kumimoji="0" lang="pl-PL" sz="12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pl-PL" sz="1200" b="0" i="0" u="none" strike="noStrike" kern="1200" cap="none" spc="0" normalizeH="0" baseline="0" noProof="0" dirty="0">
                <a:ln>
                  <a:noFill/>
                </a:ln>
                <a:solidFill>
                  <a:srgbClr val="000000"/>
                </a:solidFill>
                <a:effectLst/>
                <a:uLnTx/>
                <a:uFillTx/>
                <a:ea typeface="Arial"/>
                <a:cs typeface="Arial"/>
                <a:sym typeface="Arial"/>
              </a:rPr>
              <a:t>Ważne: nie ma potwierdzenia, że „</a:t>
            </a:r>
            <a:r>
              <a:rPr kumimoji="0" lang="pl-PL" sz="1200" b="0" i="0" u="none" strike="noStrike" kern="1200" cap="none" spc="0" normalizeH="0" baseline="0" noProof="0" dirty="0" err="1">
                <a:ln>
                  <a:noFill/>
                </a:ln>
                <a:solidFill>
                  <a:srgbClr val="000000"/>
                </a:solidFill>
                <a:effectLst/>
                <a:uLnTx/>
                <a:uFillTx/>
                <a:ea typeface="Arial"/>
                <a:cs typeface="Arial"/>
                <a:sym typeface="Arial"/>
              </a:rPr>
              <a:t>lubialność</a:t>
            </a:r>
            <a:r>
              <a:rPr kumimoji="0" lang="pl-PL" sz="1200" b="0" i="0" u="none" strike="noStrike" kern="1200" cap="none" spc="0" normalizeH="0" baseline="0" noProof="0" dirty="0">
                <a:ln>
                  <a:noFill/>
                </a:ln>
                <a:solidFill>
                  <a:srgbClr val="000000"/>
                </a:solidFill>
                <a:effectLst/>
                <a:uLnTx/>
                <a:uFillTx/>
                <a:ea typeface="Arial"/>
                <a:cs typeface="Arial"/>
                <a:sym typeface="Arial"/>
              </a:rPr>
              <a:t>” marki wpływa bezpośrednio na zakup jej usług (np. kategorie o niskim zaangażowaniu, dobra luksusowe).  Dodatkowo, przy badaniu tego wskaźnika na wyniki może wpływać pozycja marki na rynku.</a:t>
            </a:r>
            <a:endParaRPr kumimoji="0" lang="pl-PL" sz="1200" b="0" i="0" u="none" strike="noStrike" kern="1200" cap="none" spc="0" normalizeH="0" baseline="0" noProof="0" dirty="0">
              <a:ln>
                <a:noFill/>
              </a:ln>
              <a:solidFill>
                <a:prstClr val="black"/>
              </a:solidFill>
              <a:effectLst/>
              <a:uLnTx/>
              <a:uFillTx/>
              <a:ea typeface="+mn-ea"/>
              <a:cs typeface="+mn-cs"/>
            </a:endParaRPr>
          </a:p>
          <a:p>
            <a:endParaRPr lang="pl-PL" sz="1200" dirty="0"/>
          </a:p>
        </p:txBody>
      </p:sp>
      <p:sp>
        <p:nvSpPr>
          <p:cNvPr id="27" name="pole tekstowe 26">
            <a:extLst>
              <a:ext uri="{FF2B5EF4-FFF2-40B4-BE49-F238E27FC236}">
                <a16:creationId xmlns:a16="http://schemas.microsoft.com/office/drawing/2014/main" id="{66AD7D9F-B8CF-2DC1-5D3F-B1A9738C5E7F}"/>
              </a:ext>
            </a:extLst>
          </p:cNvPr>
          <p:cNvSpPr txBox="1"/>
          <p:nvPr/>
        </p:nvSpPr>
        <p:spPr>
          <a:xfrm>
            <a:off x="624935" y="1402806"/>
            <a:ext cx="7130005"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2400" b="0" i="0" u="none" strike="noStrike" kern="1200" cap="none" spc="0" normalizeH="0" baseline="0" noProof="0" dirty="0">
                <a:ln>
                  <a:noFill/>
                </a:ln>
                <a:solidFill>
                  <a:prstClr val="white"/>
                </a:solidFill>
                <a:effectLst/>
                <a:uLnTx/>
                <a:uFillTx/>
                <a:ea typeface="+mn-ea"/>
                <a:cs typeface="+mn-cs"/>
              </a:rPr>
              <a:t>Efektywność (handlowa, marki i finansowa)</a:t>
            </a:r>
          </a:p>
          <a:p>
            <a:endParaRPr lang="pl-PL" sz="2400" dirty="0"/>
          </a:p>
        </p:txBody>
      </p:sp>
      <p:sp>
        <p:nvSpPr>
          <p:cNvPr id="6" name="Prostokąt 5">
            <a:extLst>
              <a:ext uri="{FF2B5EF4-FFF2-40B4-BE49-F238E27FC236}">
                <a16:creationId xmlns:a16="http://schemas.microsoft.com/office/drawing/2014/main" id="{E28E37F8-4AA1-A9B4-7C64-49B8D5C297D0}"/>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0605937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BCC91-8351-C366-AF40-8AF620A17A04}"/>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02961821-5E6D-3D2C-43CC-D280FF7A7DF8}"/>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0FDC60F7-A267-0E60-B4BA-647BB87E6DB0}"/>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rostokąt 6">
            <a:extLst>
              <a:ext uri="{FF2B5EF4-FFF2-40B4-BE49-F238E27FC236}">
                <a16:creationId xmlns:a16="http://schemas.microsoft.com/office/drawing/2014/main" id="{F87D5048-558F-23B6-FB0D-4A8728FE2B7E}"/>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76FC1FEA-0991-542D-9846-804550BA8CAC}"/>
              </a:ext>
            </a:extLst>
          </p:cNvPr>
          <p:cNvSpPr txBox="1"/>
          <p:nvPr/>
        </p:nvSpPr>
        <p:spPr>
          <a:xfrm>
            <a:off x="624935" y="2247630"/>
            <a:ext cx="1498333"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Penetracja</a:t>
            </a:r>
          </a:p>
        </p:txBody>
      </p:sp>
      <p:sp>
        <p:nvSpPr>
          <p:cNvPr id="13" name="pole tekstowe 12">
            <a:extLst>
              <a:ext uri="{FF2B5EF4-FFF2-40B4-BE49-F238E27FC236}">
                <a16:creationId xmlns:a16="http://schemas.microsoft.com/office/drawing/2014/main" id="{B0F09D57-89AC-E288-1A80-C956B0EA0BA3}"/>
              </a:ext>
            </a:extLst>
          </p:cNvPr>
          <p:cNvSpPr txBox="1"/>
          <p:nvPr/>
        </p:nvSpPr>
        <p:spPr>
          <a:xfrm>
            <a:off x="2698672" y="2251346"/>
            <a:ext cx="8675224"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Jeden z  najważniejszych mierników skuteczności marketingu, szczególnie dla marek chcących rosnąć. Liczba nabywców marki lub np. produktu, (w przypadku różnych branż mogą to też np. być użytkownicy czy subskrybenci danej usługi), chociaż raz w określonym przedziale czasowym, w porównaniu do populacji w kategorii. Okresy analizy dobierane są względem </a:t>
            </a:r>
            <a:r>
              <a:rPr kumimoji="0" lang="pl-PL" sz="1400" b="0" i="0" u="none" strike="noStrike" kern="1200" cap="none" spc="0" normalizeH="0" baseline="0" noProof="0" dirty="0" err="1">
                <a:ln>
                  <a:noFill/>
                </a:ln>
                <a:solidFill>
                  <a:prstClr val="black"/>
                </a:solidFill>
                <a:effectLst/>
                <a:uLnTx/>
                <a:uFillTx/>
                <a:ea typeface="+mn-ea"/>
                <a:cs typeface="+mn-cs"/>
              </a:rPr>
              <a:t>zachowań</a:t>
            </a:r>
            <a:r>
              <a:rPr kumimoji="0" lang="pl-PL" sz="1400" b="0" i="0" u="none" strike="noStrike" kern="1200" cap="none" spc="0" normalizeH="0" baseline="0" noProof="0" dirty="0">
                <a:ln>
                  <a:noFill/>
                </a:ln>
                <a:solidFill>
                  <a:prstClr val="black"/>
                </a:solidFill>
                <a:effectLst/>
                <a:uLnTx/>
                <a:uFillTx/>
                <a:ea typeface="+mn-ea"/>
                <a:cs typeface="+mn-cs"/>
              </a:rPr>
              <a:t> kategorii. Do wyboru właściwego okresu dobrą wskazówką może okazać się czas do ponownego zakupu. W przypadku np. sprzętu elektronicznego będzie to zdecydowanie dłuższy okres, niż dla choćby wody. Źródłem danych są najczęściej badania zewnętrzne (np. panel gospodarstw </a:t>
            </a:r>
            <a:r>
              <a:rPr kumimoji="0" lang="pl-PL" sz="1400" b="0" i="0" u="none" strike="noStrike" kern="1200" cap="none" spc="0" normalizeH="0" baseline="0" noProof="0" dirty="0" err="1">
                <a:ln>
                  <a:noFill/>
                </a:ln>
                <a:solidFill>
                  <a:prstClr val="black"/>
                </a:solidFill>
                <a:effectLst/>
                <a:uLnTx/>
                <a:uFillTx/>
                <a:ea typeface="+mn-ea"/>
                <a:cs typeface="+mn-cs"/>
              </a:rPr>
              <a:t>GfK</a:t>
            </a:r>
            <a:r>
              <a:rPr kumimoji="0" lang="pl-PL" sz="1400" b="0" i="0" u="none" strike="noStrike" kern="1200" cap="none" spc="0" normalizeH="0" baseline="0" noProof="0" dirty="0">
                <a:ln>
                  <a:noFill/>
                </a:ln>
                <a:solidFill>
                  <a:prstClr val="black"/>
                </a:solidFill>
                <a:effectLst/>
                <a:uLnTx/>
                <a:uFillTx/>
                <a:ea typeface="+mn-ea"/>
                <a:cs typeface="+mn-cs"/>
              </a:rPr>
              <a:t>), zaś dla usług </a:t>
            </a:r>
            <a:r>
              <a:rPr kumimoji="0" lang="pl-PL" sz="1400" b="0" i="0" u="none" strike="noStrike" kern="1200" cap="none" spc="0" normalizeH="0" baseline="0" noProof="0" dirty="0" err="1">
                <a:ln>
                  <a:noFill/>
                </a:ln>
                <a:solidFill>
                  <a:prstClr val="black"/>
                </a:solidFill>
                <a:effectLst/>
                <a:uLnTx/>
                <a:uFillTx/>
                <a:ea typeface="+mn-ea"/>
                <a:cs typeface="+mn-cs"/>
              </a:rPr>
              <a:t>wenwętrzne</a:t>
            </a:r>
            <a:r>
              <a:rPr kumimoji="0" lang="pl-PL" sz="1400" b="0" i="0" u="none" strike="noStrike" kern="1200" cap="none" spc="0" normalizeH="0" baseline="0" noProof="0" dirty="0">
                <a:ln>
                  <a:noFill/>
                </a:ln>
                <a:solidFill>
                  <a:prstClr val="black"/>
                </a:solidFill>
                <a:effectLst/>
                <a:uLnTx/>
                <a:uFillTx/>
                <a:ea typeface="+mn-ea"/>
                <a:cs typeface="+mn-cs"/>
              </a:rPr>
              <a:t> dane (np. z CRM) w odniesieniu do danych rynkowych. </a:t>
            </a:r>
            <a:endParaRPr kumimoji="0" lang="pl-PL" sz="1400" b="0" i="0" u="none" strike="noStrike" kern="1200" cap="none" spc="0" normalizeH="0" baseline="0" noProof="0" dirty="0">
              <a:ln>
                <a:noFill/>
              </a:ln>
              <a:solidFill>
                <a:srgbClr val="000000"/>
              </a:solidFill>
              <a:effectLst/>
              <a:uLnTx/>
              <a:uFillTx/>
              <a:ea typeface="+mn-ea"/>
              <a:cs typeface="+mn-cs"/>
            </a:endParaRPr>
          </a:p>
          <a:p>
            <a:endParaRPr lang="pl-PL" sz="1400" dirty="0"/>
          </a:p>
        </p:txBody>
      </p:sp>
      <p:cxnSp>
        <p:nvCxnSpPr>
          <p:cNvPr id="15" name="Łącznik prosty 14">
            <a:extLst>
              <a:ext uri="{FF2B5EF4-FFF2-40B4-BE49-F238E27FC236}">
                <a16:creationId xmlns:a16="http://schemas.microsoft.com/office/drawing/2014/main" id="{73454BCB-E133-7C9F-4E10-C4229B03095C}"/>
              </a:ext>
            </a:extLst>
          </p:cNvPr>
          <p:cNvCxnSpPr>
            <a:cxnSpLocks/>
          </p:cNvCxnSpPr>
          <p:nvPr/>
        </p:nvCxnSpPr>
        <p:spPr>
          <a:xfrm>
            <a:off x="622285" y="4069294"/>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6" name="Łącznik prosty 15">
            <a:extLst>
              <a:ext uri="{FF2B5EF4-FFF2-40B4-BE49-F238E27FC236}">
                <a16:creationId xmlns:a16="http://schemas.microsoft.com/office/drawing/2014/main" id="{71A1C2FE-3FCC-0F90-A498-B6D8E9392DBF}"/>
              </a:ext>
            </a:extLst>
          </p:cNvPr>
          <p:cNvCxnSpPr>
            <a:cxnSpLocks/>
          </p:cNvCxnSpPr>
          <p:nvPr/>
        </p:nvCxnSpPr>
        <p:spPr>
          <a:xfrm>
            <a:off x="501489" y="4069294"/>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9F320D3E-0727-7C69-A096-3759B601296C}"/>
              </a:ext>
            </a:extLst>
          </p:cNvPr>
          <p:cNvSpPr txBox="1"/>
          <p:nvPr/>
        </p:nvSpPr>
        <p:spPr>
          <a:xfrm>
            <a:off x="630874" y="4227289"/>
            <a:ext cx="1599072" cy="95410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Udział w rynku </a:t>
            </a:r>
          </a:p>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(market </a:t>
            </a:r>
            <a:r>
              <a:rPr kumimoji="0" lang="pl-PL" sz="1400" b="0" i="0" u="none" strike="noStrike" kern="1200" cap="none" spc="0" normalizeH="0" baseline="0" noProof="0" dirty="0" err="1">
                <a:ln>
                  <a:noFill/>
                </a:ln>
                <a:solidFill>
                  <a:prstClr val="white"/>
                </a:solidFill>
                <a:effectLst/>
                <a:uLnTx/>
                <a:uFillTx/>
                <a:ea typeface="+mn-ea"/>
                <a:cs typeface="+mn-cs"/>
              </a:rPr>
              <a:t>share</a:t>
            </a:r>
            <a:r>
              <a:rPr kumimoji="0" lang="pl-PL" sz="1400" b="0" i="0" u="none" strike="noStrike" kern="1200" cap="none" spc="0" normalizeH="0" baseline="0" noProof="0" dirty="0">
                <a:ln>
                  <a:noFill/>
                </a:ln>
                <a:solidFill>
                  <a:prstClr val="white"/>
                </a:solidFill>
                <a:effectLst/>
                <a:uLnTx/>
                <a:uFillTx/>
                <a:ea typeface="+mn-ea"/>
                <a:cs typeface="+mn-cs"/>
              </a:rPr>
              <a:t>, ilościowy i wartościowy)</a:t>
            </a:r>
          </a:p>
        </p:txBody>
      </p:sp>
      <p:sp>
        <p:nvSpPr>
          <p:cNvPr id="8" name="pole tekstowe 7">
            <a:extLst>
              <a:ext uri="{FF2B5EF4-FFF2-40B4-BE49-F238E27FC236}">
                <a16:creationId xmlns:a16="http://schemas.microsoft.com/office/drawing/2014/main" id="{A7262B3D-47E7-CADA-9EDF-82788889B413}"/>
              </a:ext>
            </a:extLst>
          </p:cNvPr>
          <p:cNvSpPr txBox="1"/>
          <p:nvPr/>
        </p:nvSpPr>
        <p:spPr>
          <a:xfrm>
            <a:off x="2698672" y="4224327"/>
            <a:ext cx="8675218"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srgbClr val="000000"/>
                </a:solidFill>
                <a:effectLst/>
                <a:uLnTx/>
                <a:uFillTx/>
                <a:ea typeface="+mn-ea"/>
                <a:cs typeface="+mn-cs"/>
              </a:rPr>
              <a:t>Odniesienie sprzedaży wartościowej lub wolumenowej (ilości sztuk lub np. litrów, czy ton), do całej analizowanej kategorii. Pozwala zrozumieć jak dobrze radzi sobie przedsiębiorstwo w szerszym obrazie całego rynku. Analizujemy zarówno absolutny wynik (jakie udziały rynkowe osiągnęło przedsiębiorstwo w analizowanym okresie), jak i zmianę udziałów rynkowych w porównaniu do analogicznego okresu z przeszłości. Wyrażony procentowo, najczęściej w odniesieniu do przeszłości, czy zakładanego planu.</a:t>
            </a:r>
          </a:p>
          <a:p>
            <a:endParaRPr lang="pl-PL" sz="1400" dirty="0"/>
          </a:p>
        </p:txBody>
      </p:sp>
      <p:sp>
        <p:nvSpPr>
          <p:cNvPr id="27" name="pole tekstowe 26">
            <a:extLst>
              <a:ext uri="{FF2B5EF4-FFF2-40B4-BE49-F238E27FC236}">
                <a16:creationId xmlns:a16="http://schemas.microsoft.com/office/drawing/2014/main" id="{24964998-531E-084D-72EE-69D0B32986FE}"/>
              </a:ext>
            </a:extLst>
          </p:cNvPr>
          <p:cNvSpPr txBox="1"/>
          <p:nvPr/>
        </p:nvSpPr>
        <p:spPr>
          <a:xfrm>
            <a:off x="624935" y="1402806"/>
            <a:ext cx="7130005"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2400" b="0" i="0" u="none" strike="noStrike" kern="1200" cap="none" spc="0" normalizeH="0" baseline="0" noProof="0" dirty="0">
                <a:ln>
                  <a:noFill/>
                </a:ln>
                <a:solidFill>
                  <a:prstClr val="white"/>
                </a:solidFill>
                <a:effectLst/>
                <a:uLnTx/>
                <a:uFillTx/>
                <a:ea typeface="+mn-ea"/>
                <a:cs typeface="+mn-cs"/>
              </a:rPr>
              <a:t>Efektywność (handlowa, marki i finansowa)</a:t>
            </a:r>
          </a:p>
          <a:p>
            <a:endParaRPr lang="pl-PL" sz="2400" dirty="0"/>
          </a:p>
        </p:txBody>
      </p:sp>
      <p:sp>
        <p:nvSpPr>
          <p:cNvPr id="3" name="Prostokąt 2">
            <a:extLst>
              <a:ext uri="{FF2B5EF4-FFF2-40B4-BE49-F238E27FC236}">
                <a16:creationId xmlns:a16="http://schemas.microsoft.com/office/drawing/2014/main" id="{F0E8D2DA-C721-DFE5-3A43-523222702680}"/>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3950050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A34F6-D1B3-FF75-8543-072E94F02E54}"/>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981BE659-FDC6-0AD5-52F6-D9CA02A52C55}"/>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E3E09020-7A93-7577-6FFE-9A495F24F16E}"/>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rostokąt 6">
            <a:extLst>
              <a:ext uri="{FF2B5EF4-FFF2-40B4-BE49-F238E27FC236}">
                <a16:creationId xmlns:a16="http://schemas.microsoft.com/office/drawing/2014/main" id="{8139019F-EFF2-B55C-1217-4D7BCCBF6AA1}"/>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F23A412F-E4A1-766E-5870-F4DDA5EE18EA}"/>
              </a:ext>
            </a:extLst>
          </p:cNvPr>
          <p:cNvSpPr txBox="1"/>
          <p:nvPr/>
        </p:nvSpPr>
        <p:spPr>
          <a:xfrm>
            <a:off x="634431" y="2277267"/>
            <a:ext cx="1720711"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Przychód</a:t>
            </a:r>
          </a:p>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ze sprzedaży, wolumen sprzedaży</a:t>
            </a:r>
          </a:p>
        </p:txBody>
      </p:sp>
      <p:sp>
        <p:nvSpPr>
          <p:cNvPr id="13" name="pole tekstowe 12">
            <a:extLst>
              <a:ext uri="{FF2B5EF4-FFF2-40B4-BE49-F238E27FC236}">
                <a16:creationId xmlns:a16="http://schemas.microsoft.com/office/drawing/2014/main" id="{DE6A77AB-8ACF-4B1A-32A9-F49C462E1D4E}"/>
              </a:ext>
            </a:extLst>
          </p:cNvPr>
          <p:cNvSpPr txBox="1"/>
          <p:nvPr/>
        </p:nvSpPr>
        <p:spPr>
          <a:xfrm>
            <a:off x="2698678" y="2280370"/>
            <a:ext cx="867522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Wzrost sprzedaży wartościowej generowanej przez przedsiębiorstwo w danej jednostce czasu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(w porównaniu do analogicznego okresu w odpowiadającym okresie).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W szczególnych przypadkach, dobrym miernikiem będzie również wzrost wolumenowy (w zależności od obranej strategii). Najczęściej analizowane względem wyników z przeszłości. </a:t>
            </a:r>
          </a:p>
          <a:p>
            <a:endParaRPr lang="pl-PL" sz="1200" dirty="0"/>
          </a:p>
        </p:txBody>
      </p:sp>
      <p:cxnSp>
        <p:nvCxnSpPr>
          <p:cNvPr id="15" name="Łącznik prosty 14">
            <a:extLst>
              <a:ext uri="{FF2B5EF4-FFF2-40B4-BE49-F238E27FC236}">
                <a16:creationId xmlns:a16="http://schemas.microsoft.com/office/drawing/2014/main" id="{62C1D13F-C984-0389-EAB1-4D21E13BB0D4}"/>
              </a:ext>
            </a:extLst>
          </p:cNvPr>
          <p:cNvCxnSpPr>
            <a:cxnSpLocks/>
          </p:cNvCxnSpPr>
          <p:nvPr/>
        </p:nvCxnSpPr>
        <p:spPr>
          <a:xfrm>
            <a:off x="627556" y="3225888"/>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6" name="Łącznik prosty 15">
            <a:extLst>
              <a:ext uri="{FF2B5EF4-FFF2-40B4-BE49-F238E27FC236}">
                <a16:creationId xmlns:a16="http://schemas.microsoft.com/office/drawing/2014/main" id="{948A5AEB-230A-83DF-8E2C-89ACEF98ACD5}"/>
              </a:ext>
            </a:extLst>
          </p:cNvPr>
          <p:cNvCxnSpPr>
            <a:cxnSpLocks/>
          </p:cNvCxnSpPr>
          <p:nvPr/>
        </p:nvCxnSpPr>
        <p:spPr>
          <a:xfrm>
            <a:off x="486135" y="3225888"/>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3275A706-FE6A-E2BB-FB39-DD66C701BA0F}"/>
              </a:ext>
            </a:extLst>
          </p:cNvPr>
          <p:cNvSpPr txBox="1"/>
          <p:nvPr/>
        </p:nvSpPr>
        <p:spPr>
          <a:xfrm>
            <a:off x="634431" y="3353845"/>
            <a:ext cx="1599072" cy="2769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Kontrybucja</a:t>
            </a:r>
          </a:p>
        </p:txBody>
      </p:sp>
      <p:sp>
        <p:nvSpPr>
          <p:cNvPr id="8" name="pole tekstowe 7">
            <a:extLst>
              <a:ext uri="{FF2B5EF4-FFF2-40B4-BE49-F238E27FC236}">
                <a16:creationId xmlns:a16="http://schemas.microsoft.com/office/drawing/2014/main" id="{F2D67757-B0B0-54AA-385F-73468F8B787F}"/>
              </a:ext>
            </a:extLst>
          </p:cNvPr>
          <p:cNvSpPr txBox="1"/>
          <p:nvPr/>
        </p:nvSpPr>
        <p:spPr>
          <a:xfrm>
            <a:off x="2691803" y="3360699"/>
            <a:ext cx="8615958" cy="15388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Calibri"/>
                <a:cs typeface="Calibri"/>
                <a:sym typeface="Calibri"/>
              </a:rPr>
              <a:t>Miara używana w kilku soczewkach, skupimy się na najpopularniejszych:</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pl-PL" sz="1200" b="0" i="0" u="none" strike="noStrike" kern="1200" cap="none" spc="0" normalizeH="0" baseline="0" noProof="0" dirty="0">
                <a:ln>
                  <a:noFill/>
                </a:ln>
                <a:solidFill>
                  <a:srgbClr val="000000"/>
                </a:solidFill>
                <a:effectLst/>
                <a:uLnTx/>
                <a:uFillTx/>
                <a:ea typeface="Calibri"/>
                <a:cs typeface="Calibri"/>
                <a:sym typeface="Calibri"/>
              </a:rPr>
              <a:t>Udział danej marki lub np. kanału sprzedaży w całkowitej sprzedaży wartościowej generowanej przez przedsiębiorstwo,         najczęściej wyrażany procentowo. Często dzielony z uwagi na cel (np. kontrybucja do wzrostu)</a:t>
            </a:r>
          </a:p>
          <a:p>
            <a:pPr marL="342900" marR="0" lvl="0" indent="-342900" algn="l" defTabSz="914400" rtl="0" eaLnBrk="1" fontAlgn="auto" latinLnBrk="0" hangingPunct="1">
              <a:lnSpc>
                <a:spcPct val="100000"/>
              </a:lnSpc>
              <a:spcBef>
                <a:spcPts val="0"/>
              </a:spcBef>
              <a:spcAft>
                <a:spcPts val="600"/>
              </a:spcAft>
              <a:buClrTx/>
              <a:buSzTx/>
              <a:buFontTx/>
              <a:buAutoNum type="arabicPeriod"/>
              <a:tabLst/>
              <a:defRPr/>
            </a:pPr>
            <a:r>
              <a:rPr kumimoji="0" lang="pl-PL" sz="1200" b="0" i="0" u="none" strike="noStrike" kern="1200" cap="none" spc="0" normalizeH="0" baseline="0" noProof="0" dirty="0">
                <a:ln>
                  <a:noFill/>
                </a:ln>
                <a:solidFill>
                  <a:srgbClr val="000000"/>
                </a:solidFill>
                <a:effectLst/>
                <a:uLnTx/>
                <a:uFillTx/>
                <a:ea typeface="Calibri"/>
                <a:cs typeface="Calibri"/>
                <a:sym typeface="Calibri"/>
              </a:rPr>
              <a:t>Udział sprzedaży wygenerowanej dzięki danym działaniom, np. marketingowym,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Calibri"/>
                <a:cs typeface="Calibri"/>
                <a:sym typeface="Calibri"/>
              </a:rPr>
              <a:t>Pozwala zrozumieć jak dużo sprzedaży wartościowej (lub np. marży) zostało w analizowanym okresie wygenerowanej jako bezpośredni efekt działań marketingowych. </a:t>
            </a:r>
            <a:endParaRPr kumimoji="0" lang="pl-PL" sz="1200" b="0" i="0" u="none" strike="noStrike" kern="1200" cap="none" spc="0" normalizeH="0" baseline="0" noProof="0" dirty="0">
              <a:ln>
                <a:noFill/>
              </a:ln>
              <a:solidFill>
                <a:srgbClr val="000000"/>
              </a:solidFill>
              <a:effectLst/>
              <a:uLnTx/>
              <a:uFillTx/>
              <a:ea typeface="+mn-ea"/>
              <a:cs typeface="+mn-cs"/>
            </a:endParaRPr>
          </a:p>
          <a:p>
            <a:endParaRPr lang="pl-PL" sz="1200" dirty="0"/>
          </a:p>
        </p:txBody>
      </p:sp>
      <p:cxnSp>
        <p:nvCxnSpPr>
          <p:cNvPr id="3" name="Łącznik prosty 2">
            <a:extLst>
              <a:ext uri="{FF2B5EF4-FFF2-40B4-BE49-F238E27FC236}">
                <a16:creationId xmlns:a16="http://schemas.microsoft.com/office/drawing/2014/main" id="{D90D1DFA-07A2-4C69-BF5E-59E9D28EE4E7}"/>
              </a:ext>
            </a:extLst>
          </p:cNvPr>
          <p:cNvCxnSpPr>
            <a:cxnSpLocks/>
          </p:cNvCxnSpPr>
          <p:nvPr/>
        </p:nvCxnSpPr>
        <p:spPr>
          <a:xfrm>
            <a:off x="624935" y="4930194"/>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9" name="Łącznik prosty 8">
            <a:extLst>
              <a:ext uri="{FF2B5EF4-FFF2-40B4-BE49-F238E27FC236}">
                <a16:creationId xmlns:a16="http://schemas.microsoft.com/office/drawing/2014/main" id="{A7F07084-3B9D-796D-AA19-00998011D641}"/>
              </a:ext>
            </a:extLst>
          </p:cNvPr>
          <p:cNvCxnSpPr>
            <a:cxnSpLocks/>
          </p:cNvCxnSpPr>
          <p:nvPr/>
        </p:nvCxnSpPr>
        <p:spPr>
          <a:xfrm>
            <a:off x="462889" y="4930194"/>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e tekstowe 13">
            <a:extLst>
              <a:ext uri="{FF2B5EF4-FFF2-40B4-BE49-F238E27FC236}">
                <a16:creationId xmlns:a16="http://schemas.microsoft.com/office/drawing/2014/main" id="{A4103ECD-6553-21B9-D1EC-0784AE8A28F2}"/>
              </a:ext>
            </a:extLst>
          </p:cNvPr>
          <p:cNvSpPr txBox="1"/>
          <p:nvPr/>
        </p:nvSpPr>
        <p:spPr>
          <a:xfrm>
            <a:off x="486079" y="5088968"/>
            <a:ext cx="159907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ROI, ROAS, ROTA</a:t>
            </a:r>
          </a:p>
        </p:txBody>
      </p:sp>
      <p:sp>
        <p:nvSpPr>
          <p:cNvPr id="17" name="pole tekstowe 16">
            <a:extLst>
              <a:ext uri="{FF2B5EF4-FFF2-40B4-BE49-F238E27FC236}">
                <a16:creationId xmlns:a16="http://schemas.microsoft.com/office/drawing/2014/main" id="{2E1E60FE-D318-FA8F-D9A0-BC6A6E184C50}"/>
              </a:ext>
            </a:extLst>
          </p:cNvPr>
          <p:cNvSpPr txBox="1"/>
          <p:nvPr/>
        </p:nvSpPr>
        <p:spPr>
          <a:xfrm>
            <a:off x="2689671" y="5084082"/>
            <a:ext cx="8675224"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ROI – przychód względem do inwestycji pieniężnej</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ROAS – przychód względem poniesionych kosztów reklam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ROTA – przychód, względem wszystkich poniesionych wydatków (wliczający np. czas pracy zespołów)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Miary wyrażone najczęściej liczbą absolutną.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ea typeface="+mn-ea"/>
                <a:cs typeface="+mn-cs"/>
              </a:rPr>
              <a:t>Przykład ROI 1,3 oznacza 30% większy przychód, niż poniesioną inwestycję. Wzór liczenia jest prosty, licznik to przychody, mianownik to odpowiednio inwestycje pieniężne, koszty reklamy lub wszystkie poniesione wydatki</a:t>
            </a:r>
          </a:p>
          <a:p>
            <a:endParaRPr lang="pl-PL" sz="1200" dirty="0"/>
          </a:p>
        </p:txBody>
      </p:sp>
      <p:sp>
        <p:nvSpPr>
          <p:cNvPr id="18" name="pole tekstowe 17">
            <a:extLst>
              <a:ext uri="{FF2B5EF4-FFF2-40B4-BE49-F238E27FC236}">
                <a16:creationId xmlns:a16="http://schemas.microsoft.com/office/drawing/2014/main" id="{10AF6E89-B0A7-CB2E-8910-AE1ED4AB573F}"/>
              </a:ext>
            </a:extLst>
          </p:cNvPr>
          <p:cNvSpPr txBox="1"/>
          <p:nvPr/>
        </p:nvSpPr>
        <p:spPr>
          <a:xfrm>
            <a:off x="624935" y="1402806"/>
            <a:ext cx="7130005"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2400" b="0" i="0" u="none" strike="noStrike" kern="1200" cap="none" spc="0" normalizeH="0" baseline="0" noProof="0" dirty="0">
                <a:ln>
                  <a:noFill/>
                </a:ln>
                <a:solidFill>
                  <a:prstClr val="white"/>
                </a:solidFill>
                <a:effectLst/>
                <a:uLnTx/>
                <a:uFillTx/>
                <a:ea typeface="+mn-ea"/>
                <a:cs typeface="+mn-cs"/>
              </a:rPr>
              <a:t>Efektywność (handlowa, marki i finansowa)</a:t>
            </a:r>
          </a:p>
          <a:p>
            <a:endParaRPr lang="pl-PL" sz="2400" dirty="0"/>
          </a:p>
        </p:txBody>
      </p:sp>
      <p:sp>
        <p:nvSpPr>
          <p:cNvPr id="6" name="Prostokąt 5">
            <a:extLst>
              <a:ext uri="{FF2B5EF4-FFF2-40B4-BE49-F238E27FC236}">
                <a16:creationId xmlns:a16="http://schemas.microsoft.com/office/drawing/2014/main" id="{86B9A70C-45BF-E8AB-6617-AF2FD1610FA3}"/>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6097224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F24DC-3B2A-3BC6-F773-376A63E356EC}"/>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6056A6CD-3E19-12B7-BBC4-AB805F47A84C}"/>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CE5C1AF4-D1C3-EC45-CC5C-A17B9052EA80}"/>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rostokąt 6">
            <a:extLst>
              <a:ext uri="{FF2B5EF4-FFF2-40B4-BE49-F238E27FC236}">
                <a16:creationId xmlns:a16="http://schemas.microsoft.com/office/drawing/2014/main" id="{5630B293-AD8F-487B-BDFA-2BB465128B28}"/>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9144BB08-FB83-E2B9-161F-FCA36A697770}"/>
              </a:ext>
            </a:extLst>
          </p:cNvPr>
          <p:cNvSpPr txBox="1"/>
          <p:nvPr/>
        </p:nvSpPr>
        <p:spPr>
          <a:xfrm>
            <a:off x="624935" y="2241634"/>
            <a:ext cx="1720711"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Nowi konsumenci</a:t>
            </a:r>
          </a:p>
        </p:txBody>
      </p:sp>
      <p:sp>
        <p:nvSpPr>
          <p:cNvPr id="13" name="pole tekstowe 12">
            <a:extLst>
              <a:ext uri="{FF2B5EF4-FFF2-40B4-BE49-F238E27FC236}">
                <a16:creationId xmlns:a16="http://schemas.microsoft.com/office/drawing/2014/main" id="{867EF449-EFDC-4173-DB87-2DA5130375A7}"/>
              </a:ext>
            </a:extLst>
          </p:cNvPr>
          <p:cNvSpPr txBox="1"/>
          <p:nvPr/>
        </p:nvSpPr>
        <p:spPr>
          <a:xfrm>
            <a:off x="2691803" y="2249830"/>
            <a:ext cx="8675224"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srgbClr val="000000"/>
                </a:solidFill>
                <a:effectLst/>
                <a:uLnTx/>
                <a:uFillTx/>
                <a:ea typeface="+mn-ea"/>
                <a:cs typeface="+mn-cs"/>
              </a:rPr>
              <a:t>Liczba nowych konsumentów marki/produktu lub użytkowników usługi/serwisu, którzy zostali pozyskani w określonym przedziale czasowym (odpowiada przedziałowi czasowemu określonemu do mierzenia penetracji). Najczęściej wyrażona w procencie (nowi w odniesieniu do powracających / powtarzających zakup). Szczególnie istotna dla marek których celem jest wzrost udziału w rynku.</a:t>
            </a:r>
          </a:p>
          <a:p>
            <a:endParaRPr lang="pl-PL" sz="1400" dirty="0"/>
          </a:p>
        </p:txBody>
      </p:sp>
      <p:cxnSp>
        <p:nvCxnSpPr>
          <p:cNvPr id="15" name="Łącznik prosty 14">
            <a:extLst>
              <a:ext uri="{FF2B5EF4-FFF2-40B4-BE49-F238E27FC236}">
                <a16:creationId xmlns:a16="http://schemas.microsoft.com/office/drawing/2014/main" id="{D17BAA71-F8A4-086F-9BC0-B4DBCACECEAA}"/>
              </a:ext>
            </a:extLst>
          </p:cNvPr>
          <p:cNvCxnSpPr>
            <a:cxnSpLocks/>
          </p:cNvCxnSpPr>
          <p:nvPr/>
        </p:nvCxnSpPr>
        <p:spPr>
          <a:xfrm>
            <a:off x="622850" y="3354948"/>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6" name="Łącznik prosty 15">
            <a:extLst>
              <a:ext uri="{FF2B5EF4-FFF2-40B4-BE49-F238E27FC236}">
                <a16:creationId xmlns:a16="http://schemas.microsoft.com/office/drawing/2014/main" id="{0A0DA190-A4C5-480F-6555-068A228E3FE7}"/>
              </a:ext>
            </a:extLst>
          </p:cNvPr>
          <p:cNvCxnSpPr>
            <a:cxnSpLocks/>
          </p:cNvCxnSpPr>
          <p:nvPr/>
        </p:nvCxnSpPr>
        <p:spPr>
          <a:xfrm>
            <a:off x="474554" y="3354948"/>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F904F150-7AD8-7439-FA93-184A762E2C09}"/>
              </a:ext>
            </a:extLst>
          </p:cNvPr>
          <p:cNvSpPr txBox="1"/>
          <p:nvPr/>
        </p:nvSpPr>
        <p:spPr>
          <a:xfrm>
            <a:off x="631810" y="3469301"/>
            <a:ext cx="1599072"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Odpływ (</a:t>
            </a:r>
            <a:r>
              <a:rPr kumimoji="0" lang="pl-PL" sz="1400" b="0" i="0" u="none" strike="noStrike" kern="1200" cap="none" spc="0" normalizeH="0" baseline="0" noProof="0" dirty="0" err="1">
                <a:ln>
                  <a:noFill/>
                </a:ln>
                <a:solidFill>
                  <a:prstClr val="white"/>
                </a:solidFill>
                <a:effectLst/>
                <a:uLnTx/>
                <a:uFillTx/>
                <a:ea typeface="+mn-ea"/>
                <a:cs typeface="+mn-cs"/>
              </a:rPr>
              <a:t>churn</a:t>
            </a:r>
            <a:r>
              <a:rPr kumimoji="0" lang="pl-PL" sz="1400" b="0" i="0" u="none" strike="noStrike" kern="1200" cap="none" spc="0" normalizeH="0" baseline="0" noProof="0" dirty="0">
                <a:ln>
                  <a:noFill/>
                </a:ln>
                <a:solidFill>
                  <a:prstClr val="white"/>
                </a:solidFill>
                <a:effectLst/>
                <a:uLnTx/>
                <a:uFillTx/>
                <a:ea typeface="+mn-ea"/>
                <a:cs typeface="+mn-cs"/>
              </a:rPr>
              <a:t>)</a:t>
            </a:r>
          </a:p>
        </p:txBody>
      </p:sp>
      <p:sp>
        <p:nvSpPr>
          <p:cNvPr id="8" name="pole tekstowe 7">
            <a:extLst>
              <a:ext uri="{FF2B5EF4-FFF2-40B4-BE49-F238E27FC236}">
                <a16:creationId xmlns:a16="http://schemas.microsoft.com/office/drawing/2014/main" id="{52A65569-54FF-0F60-5E35-C3A1354AD7F2}"/>
              </a:ext>
            </a:extLst>
          </p:cNvPr>
          <p:cNvSpPr txBox="1"/>
          <p:nvPr/>
        </p:nvSpPr>
        <p:spPr>
          <a:xfrm>
            <a:off x="2691803" y="3473891"/>
            <a:ext cx="861595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black"/>
                </a:solidFill>
                <a:effectLst/>
                <a:uLnTx/>
                <a:uFillTx/>
                <a:ea typeface="+mn-ea"/>
                <a:cs typeface="+mn-cs"/>
              </a:rPr>
              <a:t>Proporcja utraconych konsumentów marki/produktu lub użytkowników/subskrybentów usługi w danym przedziale czasowym (odpowiada przedziałowi czasowemu określonemu do mierzenia penetracji). Najczęściej wyrażone procentowo, w odniesieniu do początkowej (lub innej przeszłej) liczby.</a:t>
            </a:r>
            <a:endParaRPr kumimoji="0" lang="pl-PL" sz="1400" b="0" i="0" u="none" strike="noStrike" kern="1200" cap="none" spc="0" normalizeH="0" baseline="0" noProof="0" dirty="0">
              <a:ln>
                <a:noFill/>
              </a:ln>
              <a:solidFill>
                <a:srgbClr val="000000"/>
              </a:solidFill>
              <a:effectLst/>
              <a:uLnTx/>
              <a:uFillTx/>
              <a:ea typeface="+mn-ea"/>
              <a:cs typeface="+mn-cs"/>
            </a:endParaRPr>
          </a:p>
          <a:p>
            <a:endParaRPr lang="pl-PL" sz="1400" dirty="0"/>
          </a:p>
        </p:txBody>
      </p:sp>
      <p:cxnSp>
        <p:nvCxnSpPr>
          <p:cNvPr id="3" name="Łącznik prosty 2">
            <a:extLst>
              <a:ext uri="{FF2B5EF4-FFF2-40B4-BE49-F238E27FC236}">
                <a16:creationId xmlns:a16="http://schemas.microsoft.com/office/drawing/2014/main" id="{D365FED7-35E3-FC3E-7F7D-720ADD2EFC10}"/>
              </a:ext>
            </a:extLst>
          </p:cNvPr>
          <p:cNvCxnSpPr>
            <a:cxnSpLocks/>
          </p:cNvCxnSpPr>
          <p:nvPr/>
        </p:nvCxnSpPr>
        <p:spPr>
          <a:xfrm>
            <a:off x="622850" y="4441429"/>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9" name="Łącznik prosty 8">
            <a:extLst>
              <a:ext uri="{FF2B5EF4-FFF2-40B4-BE49-F238E27FC236}">
                <a16:creationId xmlns:a16="http://schemas.microsoft.com/office/drawing/2014/main" id="{2295594F-F359-B567-73EB-31AF1762D12A}"/>
              </a:ext>
            </a:extLst>
          </p:cNvPr>
          <p:cNvCxnSpPr>
            <a:cxnSpLocks/>
          </p:cNvCxnSpPr>
          <p:nvPr/>
        </p:nvCxnSpPr>
        <p:spPr>
          <a:xfrm>
            <a:off x="474554" y="4441429"/>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ole tekstowe 13">
            <a:extLst>
              <a:ext uri="{FF2B5EF4-FFF2-40B4-BE49-F238E27FC236}">
                <a16:creationId xmlns:a16="http://schemas.microsoft.com/office/drawing/2014/main" id="{E9966DCE-520F-116E-0A73-56FFE007B3B1}"/>
              </a:ext>
            </a:extLst>
          </p:cNvPr>
          <p:cNvSpPr txBox="1"/>
          <p:nvPr/>
        </p:nvSpPr>
        <p:spPr>
          <a:xfrm>
            <a:off x="631810" y="4589400"/>
            <a:ext cx="1599072" cy="7386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Elastyczność (cenowa, </a:t>
            </a:r>
            <a:r>
              <a:rPr kumimoji="0" lang="pl-PL" sz="1400" b="0" i="0" u="none" strike="noStrike" kern="1200" cap="none" spc="0" normalizeH="0" baseline="0" noProof="0" dirty="0" err="1">
                <a:ln>
                  <a:noFill/>
                </a:ln>
                <a:solidFill>
                  <a:prstClr val="white"/>
                </a:solidFill>
                <a:effectLst/>
                <a:uLnTx/>
                <a:uFillTx/>
                <a:ea typeface="+mn-ea"/>
                <a:cs typeface="+mn-cs"/>
              </a:rPr>
              <a:t>mediowa</a:t>
            </a:r>
            <a:r>
              <a:rPr kumimoji="0" lang="pl-PL" sz="1400" b="0" i="0" u="none" strike="noStrike" kern="1200" cap="none" spc="0" normalizeH="0" baseline="0" noProof="0" dirty="0">
                <a:ln>
                  <a:noFill/>
                </a:ln>
                <a:solidFill>
                  <a:prstClr val="white"/>
                </a:solidFill>
                <a:effectLst/>
                <a:uLnTx/>
                <a:uFillTx/>
                <a:ea typeface="+mn-ea"/>
                <a:cs typeface="+mn-cs"/>
              </a:rPr>
              <a:t>, inna)</a:t>
            </a:r>
          </a:p>
        </p:txBody>
      </p:sp>
      <p:sp>
        <p:nvSpPr>
          <p:cNvPr id="17" name="pole tekstowe 16">
            <a:extLst>
              <a:ext uri="{FF2B5EF4-FFF2-40B4-BE49-F238E27FC236}">
                <a16:creationId xmlns:a16="http://schemas.microsoft.com/office/drawing/2014/main" id="{9AE441D9-2E88-6051-3981-FA2A07243A0A}"/>
              </a:ext>
            </a:extLst>
          </p:cNvPr>
          <p:cNvSpPr txBox="1"/>
          <p:nvPr/>
        </p:nvSpPr>
        <p:spPr>
          <a:xfrm>
            <a:off x="2691803" y="4596593"/>
            <a:ext cx="8675224"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srgbClr val="000000"/>
                </a:solidFill>
                <a:effectLst/>
                <a:uLnTx/>
                <a:uFillTx/>
                <a:ea typeface="+mn-ea"/>
                <a:cs typeface="+mn-cs"/>
              </a:rPr>
              <a:t>Wyraża zmienność wyniku, w zależności od podjętego działania. Elastyczność cenowa marki wyraża przewidywaną zmianę sprzedaży, w zależności od zmiany ceny. </a:t>
            </a:r>
            <a:r>
              <a:rPr kumimoji="0" lang="pl-PL" sz="1400" b="0" i="0" u="none" strike="noStrike" kern="1200" cap="none" spc="0" normalizeH="0" baseline="0" noProof="0" dirty="0" err="1">
                <a:ln>
                  <a:noFill/>
                </a:ln>
                <a:solidFill>
                  <a:srgbClr val="000000"/>
                </a:solidFill>
                <a:effectLst/>
                <a:uLnTx/>
                <a:uFillTx/>
                <a:ea typeface="+mn-ea"/>
                <a:cs typeface="+mn-cs"/>
              </a:rPr>
              <a:t>Mediowa</a:t>
            </a:r>
            <a:r>
              <a:rPr kumimoji="0" lang="pl-PL" sz="1400" b="0" i="0" u="none" strike="noStrike" kern="1200" cap="none" spc="0" normalizeH="0" baseline="0" noProof="0" dirty="0">
                <a:ln>
                  <a:noFill/>
                </a:ln>
                <a:solidFill>
                  <a:srgbClr val="000000"/>
                </a:solidFill>
                <a:effectLst/>
                <a:uLnTx/>
                <a:uFillTx/>
                <a:ea typeface="+mn-ea"/>
                <a:cs typeface="+mn-cs"/>
              </a:rPr>
              <a:t> jest skupiona na przewidywanej zmianie sprzedaży marki, w zależności od inwestycji </a:t>
            </a:r>
            <a:r>
              <a:rPr kumimoji="0" lang="pl-PL" sz="1400" b="0" i="0" u="none" strike="noStrike" kern="1200" cap="none" spc="0" normalizeH="0" baseline="0" noProof="0" dirty="0" err="1">
                <a:ln>
                  <a:noFill/>
                </a:ln>
                <a:solidFill>
                  <a:srgbClr val="000000"/>
                </a:solidFill>
                <a:effectLst/>
                <a:uLnTx/>
                <a:uFillTx/>
                <a:ea typeface="+mn-ea"/>
                <a:cs typeface="+mn-cs"/>
              </a:rPr>
              <a:t>mediowej</a:t>
            </a:r>
            <a:r>
              <a:rPr kumimoji="0" lang="pl-PL" sz="1400" b="0" i="0" u="none" strike="noStrike" kern="1200" cap="none" spc="0" normalizeH="0" baseline="0" noProof="0" dirty="0">
                <a:ln>
                  <a:noFill/>
                </a:ln>
                <a:solidFill>
                  <a:srgbClr val="000000"/>
                </a:solidFill>
                <a:effectLst/>
                <a:uLnTx/>
                <a:uFillTx/>
                <a:ea typeface="+mn-ea"/>
                <a:cs typeface="+mn-cs"/>
              </a:rPr>
              <a:t>. Wskaźnik bardzo użyteczny, jak również o wielu zastosowaniach. </a:t>
            </a:r>
          </a:p>
          <a:p>
            <a:endParaRPr lang="pl-PL" sz="1400" dirty="0"/>
          </a:p>
        </p:txBody>
      </p:sp>
      <p:sp>
        <p:nvSpPr>
          <p:cNvPr id="18" name="pole tekstowe 17">
            <a:extLst>
              <a:ext uri="{FF2B5EF4-FFF2-40B4-BE49-F238E27FC236}">
                <a16:creationId xmlns:a16="http://schemas.microsoft.com/office/drawing/2014/main" id="{27327C9F-7290-F2C5-C766-94480F86E3B8}"/>
              </a:ext>
            </a:extLst>
          </p:cNvPr>
          <p:cNvSpPr txBox="1"/>
          <p:nvPr/>
        </p:nvSpPr>
        <p:spPr>
          <a:xfrm>
            <a:off x="624935" y="1402806"/>
            <a:ext cx="7130005"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2400" b="0" i="0" u="none" strike="noStrike" kern="1200" cap="none" spc="0" normalizeH="0" baseline="0" noProof="0" dirty="0">
                <a:ln>
                  <a:noFill/>
                </a:ln>
                <a:solidFill>
                  <a:prstClr val="white"/>
                </a:solidFill>
                <a:effectLst/>
                <a:uLnTx/>
                <a:uFillTx/>
                <a:ea typeface="+mn-ea"/>
                <a:cs typeface="+mn-cs"/>
              </a:rPr>
              <a:t>Efektywność (handlowa, marki i finansowa)</a:t>
            </a:r>
          </a:p>
          <a:p>
            <a:endParaRPr lang="pl-PL" sz="2400" dirty="0"/>
          </a:p>
        </p:txBody>
      </p:sp>
      <p:sp>
        <p:nvSpPr>
          <p:cNvPr id="6" name="Prostokąt 5">
            <a:extLst>
              <a:ext uri="{FF2B5EF4-FFF2-40B4-BE49-F238E27FC236}">
                <a16:creationId xmlns:a16="http://schemas.microsoft.com/office/drawing/2014/main" id="{2291AD34-D46C-0D6E-5F17-AFA7F99B48B2}"/>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758988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B1EE3-DD34-71FB-4B23-C1AB489BF4FA}"/>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E1EDD5F0-7861-B4EE-7E29-19EDA6636B9B}"/>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3C0822D9-B73F-D03E-D67C-9A31A4702F20}"/>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rostokąt 6">
            <a:extLst>
              <a:ext uri="{FF2B5EF4-FFF2-40B4-BE49-F238E27FC236}">
                <a16:creationId xmlns:a16="http://schemas.microsoft.com/office/drawing/2014/main" id="{9CEBFE15-A0E4-540C-736D-3544EA546369}"/>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8CE6A83B-C659-3E58-74EB-C0AC2BFF35C9}"/>
              </a:ext>
            </a:extLst>
          </p:cNvPr>
          <p:cNvSpPr txBox="1"/>
          <p:nvPr/>
        </p:nvSpPr>
        <p:spPr>
          <a:xfrm>
            <a:off x="638968" y="2240678"/>
            <a:ext cx="1720711"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Wskaźnik satysfakcji klienta</a:t>
            </a:r>
          </a:p>
        </p:txBody>
      </p:sp>
      <p:sp>
        <p:nvSpPr>
          <p:cNvPr id="13" name="pole tekstowe 12">
            <a:extLst>
              <a:ext uri="{FF2B5EF4-FFF2-40B4-BE49-F238E27FC236}">
                <a16:creationId xmlns:a16="http://schemas.microsoft.com/office/drawing/2014/main" id="{272F1A18-AD60-C487-6423-F8C07E9202EF}"/>
              </a:ext>
            </a:extLst>
          </p:cNvPr>
          <p:cNvSpPr txBox="1"/>
          <p:nvPr/>
        </p:nvSpPr>
        <p:spPr>
          <a:xfrm>
            <a:off x="2691803" y="2247553"/>
            <a:ext cx="8675224"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5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CSI (ang. </a:t>
            </a:r>
            <a:r>
              <a:rPr kumimoji="0" lang="pl-PL" sz="1400" b="0" i="0" u="none" strike="noStrike" kern="1200" cap="none" spc="0" normalizeH="0" baseline="0" noProof="0" dirty="0" err="1">
                <a:ln>
                  <a:noFill/>
                </a:ln>
                <a:solidFill>
                  <a:srgbClr val="000000"/>
                </a:solidFill>
                <a:effectLst/>
                <a:uLnTx/>
                <a:uFillTx/>
                <a:ea typeface="Arial"/>
                <a:cs typeface="Arial"/>
                <a:sym typeface="Arial"/>
              </a:rPr>
              <a:t>Customer</a:t>
            </a:r>
            <a:r>
              <a:rPr kumimoji="0" lang="pl-PL" sz="1400" b="0" i="0" u="none" strike="noStrike" kern="1200" cap="none" spc="0" normalizeH="0" baseline="0" noProof="0" dirty="0">
                <a:ln>
                  <a:noFill/>
                </a:ln>
                <a:solidFill>
                  <a:srgbClr val="000000"/>
                </a:solidFill>
                <a:effectLst/>
                <a:uLnTx/>
                <a:uFillTx/>
                <a:ea typeface="Arial"/>
                <a:cs typeface="Arial"/>
                <a:sym typeface="Arial"/>
              </a:rPr>
              <a:t> </a:t>
            </a:r>
            <a:r>
              <a:rPr kumimoji="0" lang="pl-PL" sz="1400" b="0" i="0" u="none" strike="noStrike" kern="1200" cap="none" spc="0" normalizeH="0" baseline="0" noProof="0" dirty="0" err="1">
                <a:ln>
                  <a:noFill/>
                </a:ln>
                <a:solidFill>
                  <a:srgbClr val="000000"/>
                </a:solidFill>
                <a:effectLst/>
                <a:uLnTx/>
                <a:uFillTx/>
                <a:ea typeface="Arial"/>
                <a:cs typeface="Arial"/>
                <a:sym typeface="Arial"/>
              </a:rPr>
              <a:t>Satisfaction</a:t>
            </a:r>
            <a:r>
              <a:rPr kumimoji="0" lang="pl-PL" sz="1400" b="0" i="0" u="none" strike="noStrike" kern="1200" cap="none" spc="0" normalizeH="0" baseline="0" noProof="0" dirty="0">
                <a:ln>
                  <a:noFill/>
                </a:ln>
                <a:solidFill>
                  <a:srgbClr val="000000"/>
                </a:solidFill>
                <a:effectLst/>
                <a:uLnTx/>
                <a:uFillTx/>
                <a:ea typeface="Arial"/>
                <a:cs typeface="Arial"/>
                <a:sym typeface="Arial"/>
              </a:rPr>
              <a:t> Index) to miara satysfakcji klienta oparta na trzech pytaniach, w których odpowiedź jest ważona tak, aby stanowiła wartość średnią. Jest to następnie porównywane ze skorygowaną średnią wartością, aby stworzyć wartość indeksu dla marki.</a:t>
            </a:r>
          </a:p>
          <a:p>
            <a:pPr marL="0" marR="0" lvl="0" indent="0" algn="l" defTabSz="914400" rtl="0" eaLnBrk="1" fontAlgn="auto" latinLnBrk="0" hangingPunct="1">
              <a:lnSpc>
                <a:spcPct val="100000"/>
              </a:lnSpc>
              <a:spcBef>
                <a:spcPts val="0"/>
              </a:spcBef>
              <a:spcAft>
                <a:spcPts val="0"/>
              </a:spcAft>
              <a:buClr>
                <a:srgbClr val="000000"/>
              </a:buClr>
              <a:buSzPts val="15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Uwaga: Badanie CSI zwykle obejmuje również szereg parametrów, które, jak się uważa, wpływają na zadowolenie klienta, aby sprawdzić, jak te wartości korelują z wynikiem CSI. Ponadto badanie CSI często obejmuje również szereg odrębnych pytań dotyczących aspektów lojalności klientów.</a:t>
            </a: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Indeks (0-100) oparty na wyniku odpowiedzi na trzy pytania w porównaniu do normy.</a:t>
            </a:r>
          </a:p>
          <a:p>
            <a:pPr marL="0" marR="0" lvl="0" indent="0" algn="l" defTabSz="914400" rtl="0" eaLnBrk="1" fontAlgn="auto" latinLnBrk="0" hangingPunct="1">
              <a:lnSpc>
                <a:spcPct val="100000"/>
              </a:lnSpc>
              <a:spcBef>
                <a:spcPts val="0"/>
              </a:spcBef>
              <a:spcAft>
                <a:spcPts val="60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Uwaga: Nie ma formalnego standardu dla pomiaru CSI, ale te trzy pytania i ocena mogą służyć jako wspólne, bazowe podejście</a:t>
            </a: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1) Na ile jesteś zadowolony z produktu / usługi jako całości?</a:t>
            </a: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2) Na ile  produkt/usługa spełnia Twoje oczekiwania?</a:t>
            </a:r>
          </a:p>
          <a:p>
            <a:pPr marL="0" marR="0" lvl="0" indent="0" algn="l" defTabSz="914400" rtl="0" eaLnBrk="1" fontAlgn="auto" latinLnBrk="0" hangingPunct="1">
              <a:lnSpc>
                <a:spcPct val="100000"/>
              </a:lnSpc>
              <a:spcBef>
                <a:spcPts val="0"/>
              </a:spcBef>
              <a:spcAft>
                <a:spcPts val="60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3) Jak wypada produkt/ usługa w porównaniu z wersją idealną?</a:t>
            </a:r>
          </a:p>
          <a:p>
            <a:pPr marL="0" marR="0" lvl="0" indent="0" algn="l" defTabSz="914400" rtl="0" eaLnBrk="1" fontAlgn="auto" latinLnBrk="0" hangingPunct="1">
              <a:lnSpc>
                <a:spcPct val="100000"/>
              </a:lnSpc>
              <a:spcBef>
                <a:spcPts val="0"/>
              </a:spcBef>
              <a:spcAft>
                <a:spcPts val="0"/>
              </a:spcAft>
              <a:buClr>
                <a:srgbClr val="000000"/>
              </a:buClr>
              <a:buSzPts val="17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Wykorzystywany do oceny </a:t>
            </a:r>
            <a:r>
              <a:rPr kumimoji="0" lang="pl-PL" sz="1400" b="0" i="0" u="none" strike="noStrike" kern="1200" cap="none" spc="0" normalizeH="0" baseline="0" noProof="0" dirty="0" err="1">
                <a:ln>
                  <a:noFill/>
                </a:ln>
                <a:solidFill>
                  <a:srgbClr val="000000"/>
                </a:solidFill>
                <a:effectLst/>
                <a:uLnTx/>
                <a:uFillTx/>
                <a:ea typeface="Arial"/>
                <a:cs typeface="Arial"/>
                <a:sym typeface="Arial"/>
              </a:rPr>
              <a:t>ponizych</a:t>
            </a:r>
            <a:r>
              <a:rPr kumimoji="0" lang="pl-PL" sz="1400" b="0" i="0" u="none" strike="noStrike" kern="1200" cap="none" spc="0" normalizeH="0" baseline="0" noProof="0" dirty="0">
                <a:ln>
                  <a:noFill/>
                </a:ln>
                <a:solidFill>
                  <a:srgbClr val="000000"/>
                </a:solidFill>
                <a:effectLst/>
                <a:uLnTx/>
                <a:uFillTx/>
                <a:ea typeface="Arial"/>
                <a:cs typeface="Arial"/>
                <a:sym typeface="Arial"/>
              </a:rPr>
              <a:t> </a:t>
            </a:r>
            <a:r>
              <a:rPr kumimoji="0" lang="pl-PL" sz="1400" b="0" i="0" u="none" strike="noStrike" kern="1200" cap="none" spc="0" normalizeH="0" baseline="0" noProof="0" dirty="0" err="1">
                <a:ln>
                  <a:noFill/>
                </a:ln>
                <a:solidFill>
                  <a:srgbClr val="000000"/>
                </a:solidFill>
                <a:effectLst/>
                <a:uLnTx/>
                <a:uFillTx/>
                <a:ea typeface="Arial"/>
                <a:cs typeface="Arial"/>
                <a:sym typeface="Arial"/>
              </a:rPr>
              <a:t>aspektow</a:t>
            </a:r>
            <a:endParaRPr kumimoji="0" lang="pl-PL" sz="1400" b="0" i="0" u="none" strike="noStrike" kern="1200" cap="none" spc="0" normalizeH="0" baseline="0" noProof="0" dirty="0">
              <a:ln>
                <a:noFill/>
              </a:ln>
              <a:solidFill>
                <a:srgbClr val="000000"/>
              </a:solidFill>
              <a:effectLst/>
              <a:uLnTx/>
              <a:uFillTx/>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7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Na ile zadowoleni są nasi klienci?</a:t>
            </a:r>
          </a:p>
          <a:p>
            <a:pPr marL="0" marR="0" lvl="0" indent="0" algn="l" defTabSz="914400" rtl="0" eaLnBrk="1" fontAlgn="auto" latinLnBrk="0" hangingPunct="1">
              <a:lnSpc>
                <a:spcPct val="100000"/>
              </a:lnSpc>
              <a:spcBef>
                <a:spcPts val="0"/>
              </a:spcBef>
              <a:spcAft>
                <a:spcPts val="0"/>
              </a:spcAft>
              <a:buClr>
                <a:srgbClr val="000000"/>
              </a:buClr>
              <a:buSzPts val="17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Na ile dobrze spełniamy ich oczekiwania (ogólnie i w różnych obszarach)?</a:t>
            </a:r>
          </a:p>
          <a:p>
            <a:endParaRPr lang="pl-PL" sz="1400" dirty="0"/>
          </a:p>
        </p:txBody>
      </p:sp>
      <p:sp>
        <p:nvSpPr>
          <p:cNvPr id="18" name="pole tekstowe 17">
            <a:extLst>
              <a:ext uri="{FF2B5EF4-FFF2-40B4-BE49-F238E27FC236}">
                <a16:creationId xmlns:a16="http://schemas.microsoft.com/office/drawing/2014/main" id="{5A770AA8-D4D8-EBAA-A440-31E6BD6CF087}"/>
              </a:ext>
            </a:extLst>
          </p:cNvPr>
          <p:cNvSpPr txBox="1"/>
          <p:nvPr/>
        </p:nvSpPr>
        <p:spPr>
          <a:xfrm>
            <a:off x="624935" y="1402806"/>
            <a:ext cx="7130005"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2400" b="0" i="0" u="none" strike="noStrike" kern="1200" cap="none" spc="0" normalizeH="0" baseline="0" noProof="0" dirty="0">
                <a:ln>
                  <a:noFill/>
                </a:ln>
                <a:solidFill>
                  <a:prstClr val="white"/>
                </a:solidFill>
                <a:effectLst/>
                <a:uLnTx/>
                <a:uFillTx/>
                <a:ea typeface="+mn-ea"/>
                <a:cs typeface="+mn-cs"/>
              </a:rPr>
              <a:t>Efektywność (handlowa, marki i finansowa)</a:t>
            </a:r>
          </a:p>
          <a:p>
            <a:endParaRPr lang="pl-PL" sz="2400" dirty="0"/>
          </a:p>
        </p:txBody>
      </p:sp>
      <p:sp>
        <p:nvSpPr>
          <p:cNvPr id="2" name="Prostokąt 1">
            <a:extLst>
              <a:ext uri="{FF2B5EF4-FFF2-40B4-BE49-F238E27FC236}">
                <a16:creationId xmlns:a16="http://schemas.microsoft.com/office/drawing/2014/main" id="{B8FEA58C-56AD-AC8A-863C-AF6704D02462}"/>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863056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9FDE6-9F59-97C5-A205-4AEB2B7F25B2}"/>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E8F636B2-FFDC-F7DE-AC8E-F3A8B56AF481}"/>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E6A8AEAD-0C7A-1A15-764A-3524AAEE2AF6}"/>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rostokąt 6">
            <a:extLst>
              <a:ext uri="{FF2B5EF4-FFF2-40B4-BE49-F238E27FC236}">
                <a16:creationId xmlns:a16="http://schemas.microsoft.com/office/drawing/2014/main" id="{7C95C33B-DA0F-A3C1-2A64-84198B1A29DC}"/>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ole tekstowe 11">
            <a:extLst>
              <a:ext uri="{FF2B5EF4-FFF2-40B4-BE49-F238E27FC236}">
                <a16:creationId xmlns:a16="http://schemas.microsoft.com/office/drawing/2014/main" id="{11E3F0B5-222B-B2D0-ED7A-04D6D8FC82A3}"/>
              </a:ext>
            </a:extLst>
          </p:cNvPr>
          <p:cNvSpPr txBox="1"/>
          <p:nvPr/>
        </p:nvSpPr>
        <p:spPr>
          <a:xfrm>
            <a:off x="647679" y="2247553"/>
            <a:ext cx="1720711"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Wskaźnik rekomendacji (NPS)</a:t>
            </a:r>
          </a:p>
        </p:txBody>
      </p:sp>
      <p:sp>
        <p:nvSpPr>
          <p:cNvPr id="13" name="pole tekstowe 12">
            <a:extLst>
              <a:ext uri="{FF2B5EF4-FFF2-40B4-BE49-F238E27FC236}">
                <a16:creationId xmlns:a16="http://schemas.microsoft.com/office/drawing/2014/main" id="{C96228C9-E2DB-F342-C7F4-FAA74C800B64}"/>
              </a:ext>
            </a:extLst>
          </p:cNvPr>
          <p:cNvSpPr txBox="1"/>
          <p:nvPr/>
        </p:nvSpPr>
        <p:spPr>
          <a:xfrm>
            <a:off x="2691803" y="2244471"/>
            <a:ext cx="8675224"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NPS jest metryką używaną do określenia stopnia rekomendacji dla marki, w skali od 0 do 10.</a:t>
            </a: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Wartość definiuje się jako udział respondentów, którzy dają wynik 9 lub 10, i odjęcie odsetka respondentów, którzy dają wynik od 0 do 6.</a:t>
            </a: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lang="pl-PL" sz="1400" b="0" i="0" u="none" strike="noStrike" kern="1200" cap="none" spc="0" normalizeH="0" baseline="0" noProof="0" dirty="0">
              <a:ln>
                <a:noFill/>
              </a:ln>
              <a:solidFill>
                <a:srgbClr val="000000"/>
              </a:solidFill>
              <a:effectLst/>
              <a:uLnTx/>
              <a:uFillTx/>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Uwaga: NPS jest miarą stosowaną w wielu firmach, ale należy pamiętać, że NPS jest miarą stopnia rekomendacji, który nie jest taki sam jak lojalność klientów. Coraz częściej kwestionuje się również znaczenie NPS jako wskaźnika pozwalającego prognozować wzrost.</a:t>
            </a: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Odsetek netto respondentów, którzy rekomendują firmę/ markę/ produkt/ usługę.</a:t>
            </a: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Wynik zawiera się w przedziale od -100% do 100%.</a:t>
            </a:r>
          </a:p>
          <a:p>
            <a:pPr marL="0" marR="0" lvl="0" indent="0" algn="l" defTabSz="914400" rtl="0" eaLnBrk="1" fontAlgn="auto" latinLnBrk="0" hangingPunct="1">
              <a:lnSpc>
                <a:spcPct val="100000"/>
              </a:lnSpc>
              <a:spcBef>
                <a:spcPts val="0"/>
              </a:spcBef>
              <a:spcAft>
                <a:spcPts val="0"/>
              </a:spcAft>
              <a:buClr>
                <a:srgbClr val="000000"/>
              </a:buClr>
              <a:buSzPts val="1600"/>
              <a:buFontTx/>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Odpowiedzi, w skali od 0 do 10, na pytanie "Jakie jest prawdopodobieństwo, że polecisz markę X znajomemu lub współpracownikowi?"</a:t>
            </a:r>
          </a:p>
          <a:p>
            <a:endParaRPr lang="pl-PL" sz="1400" dirty="0"/>
          </a:p>
        </p:txBody>
      </p:sp>
      <p:sp>
        <p:nvSpPr>
          <p:cNvPr id="2" name="pole tekstowe 1">
            <a:extLst>
              <a:ext uri="{FF2B5EF4-FFF2-40B4-BE49-F238E27FC236}">
                <a16:creationId xmlns:a16="http://schemas.microsoft.com/office/drawing/2014/main" id="{E872DE6B-2C9E-CEBD-C6AE-10CC34D7AAE4}"/>
              </a:ext>
            </a:extLst>
          </p:cNvPr>
          <p:cNvSpPr txBox="1"/>
          <p:nvPr/>
        </p:nvSpPr>
        <p:spPr>
          <a:xfrm>
            <a:off x="624935" y="1402806"/>
            <a:ext cx="7130005"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2400" b="0" i="0" u="none" strike="noStrike" kern="1200" cap="none" spc="0" normalizeH="0" baseline="0" noProof="0" dirty="0">
                <a:ln>
                  <a:noFill/>
                </a:ln>
                <a:solidFill>
                  <a:prstClr val="white"/>
                </a:solidFill>
                <a:effectLst/>
                <a:uLnTx/>
                <a:uFillTx/>
                <a:ea typeface="+mn-ea"/>
                <a:cs typeface="+mn-cs"/>
              </a:rPr>
              <a:t>Efektywność (handlowa, marki i finansowa)</a:t>
            </a:r>
          </a:p>
          <a:p>
            <a:endParaRPr lang="pl-PL" sz="2400" dirty="0"/>
          </a:p>
        </p:txBody>
      </p:sp>
      <p:sp>
        <p:nvSpPr>
          <p:cNvPr id="3" name="Prostokąt 2">
            <a:extLst>
              <a:ext uri="{FF2B5EF4-FFF2-40B4-BE49-F238E27FC236}">
                <a16:creationId xmlns:a16="http://schemas.microsoft.com/office/drawing/2014/main" id="{B06B817F-EAA1-CA34-5536-BE193E94CCAA}"/>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8189428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9A18F-CF98-F6BA-857A-6F2800407EE0}"/>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7A344296-A3B8-CEDD-D830-E743B757C1CE}"/>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23B4C8B9-DD1B-7445-0718-25DEB94D1C80}"/>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9E64DFC5-5F13-DA4C-3B5B-3677C0CD82C2}"/>
              </a:ext>
            </a:extLst>
          </p:cNvPr>
          <p:cNvSpPr txBox="1"/>
          <p:nvPr/>
        </p:nvSpPr>
        <p:spPr>
          <a:xfrm>
            <a:off x="624935" y="1402806"/>
            <a:ext cx="7130005"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2400" b="0" i="0" u="none" strike="noStrike" kern="1200" cap="none" spc="0" normalizeH="0" baseline="0" noProof="0" dirty="0">
                <a:ln>
                  <a:noFill/>
                </a:ln>
                <a:solidFill>
                  <a:prstClr val="white"/>
                </a:solidFill>
                <a:effectLst/>
                <a:uLnTx/>
                <a:uFillTx/>
                <a:ea typeface="+mn-ea"/>
                <a:cs typeface="+mn-cs"/>
              </a:rPr>
              <a:t>Efektywność (handlowa, marki i finansowa)</a:t>
            </a:r>
          </a:p>
          <a:p>
            <a:endParaRPr lang="pl-PL" sz="2400" dirty="0"/>
          </a:p>
        </p:txBody>
      </p:sp>
      <p:sp>
        <p:nvSpPr>
          <p:cNvPr id="7" name="Prostokąt 6">
            <a:extLst>
              <a:ext uri="{FF2B5EF4-FFF2-40B4-BE49-F238E27FC236}">
                <a16:creationId xmlns:a16="http://schemas.microsoft.com/office/drawing/2014/main" id="{4CB73332-1CB5-BA44-FA5A-AF617F2B6849}"/>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pl-PL" dirty="0"/>
          </a:p>
        </p:txBody>
      </p:sp>
      <p:sp>
        <p:nvSpPr>
          <p:cNvPr id="12" name="pole tekstowe 11">
            <a:extLst>
              <a:ext uri="{FF2B5EF4-FFF2-40B4-BE49-F238E27FC236}">
                <a16:creationId xmlns:a16="http://schemas.microsoft.com/office/drawing/2014/main" id="{ABC11725-1B89-3278-A266-CA78D2344FC3}"/>
              </a:ext>
            </a:extLst>
          </p:cNvPr>
          <p:cNvSpPr txBox="1"/>
          <p:nvPr/>
        </p:nvSpPr>
        <p:spPr>
          <a:xfrm>
            <a:off x="648181" y="2270392"/>
            <a:ext cx="1720711" cy="2769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Trial</a:t>
            </a:r>
          </a:p>
        </p:txBody>
      </p:sp>
      <p:sp>
        <p:nvSpPr>
          <p:cNvPr id="13" name="pole tekstowe 12">
            <a:extLst>
              <a:ext uri="{FF2B5EF4-FFF2-40B4-BE49-F238E27FC236}">
                <a16:creationId xmlns:a16="http://schemas.microsoft.com/office/drawing/2014/main" id="{4633B6DF-8940-D780-1E17-112845630A77}"/>
              </a:ext>
            </a:extLst>
          </p:cNvPr>
          <p:cNvSpPr txBox="1"/>
          <p:nvPr/>
        </p:nvSpPr>
        <p:spPr>
          <a:xfrm>
            <a:off x="2705552" y="2280370"/>
            <a:ext cx="867795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200" b="0" i="0" u="none" strike="noStrike" kern="1200" cap="none" spc="0" normalizeH="0" baseline="0" noProof="0" dirty="0">
                <a:ln>
                  <a:noFill/>
                </a:ln>
                <a:solidFill>
                  <a:srgbClr val="000000"/>
                </a:solidFill>
                <a:effectLst/>
                <a:uLnTx/>
                <a:uFillTx/>
                <a:ea typeface="Arial"/>
                <a:cs typeface="Arial"/>
                <a:sym typeface="Arial"/>
              </a:rPr>
              <a:t>Współczynnik określający udział osób, które zdecydowały się na pierwszy (w analizowanym okresie) zakup produktu marki</a:t>
            </a:r>
          </a:p>
        </p:txBody>
      </p:sp>
      <p:sp>
        <p:nvSpPr>
          <p:cNvPr id="2" name="pole tekstowe 1">
            <a:extLst>
              <a:ext uri="{FF2B5EF4-FFF2-40B4-BE49-F238E27FC236}">
                <a16:creationId xmlns:a16="http://schemas.microsoft.com/office/drawing/2014/main" id="{80C0B115-AAC9-82CC-7D3E-80A6D2B6280C}"/>
              </a:ext>
            </a:extLst>
          </p:cNvPr>
          <p:cNvSpPr txBox="1"/>
          <p:nvPr/>
        </p:nvSpPr>
        <p:spPr>
          <a:xfrm>
            <a:off x="631810" y="2855221"/>
            <a:ext cx="1813205" cy="76944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Udział </a:t>
            </a:r>
            <a:r>
              <a:rPr kumimoji="0" lang="pl-PL" sz="1200" b="0" i="0" u="none" strike="noStrike" kern="1200" cap="none" spc="0" normalizeH="0" baseline="0" noProof="0" dirty="0" err="1">
                <a:ln>
                  <a:noFill/>
                </a:ln>
                <a:solidFill>
                  <a:prstClr val="white"/>
                </a:solidFill>
                <a:effectLst/>
                <a:uLnTx/>
                <a:uFillTx/>
                <a:ea typeface="+mn-ea"/>
                <a:cs typeface="+mn-cs"/>
              </a:rPr>
              <a:t>light</a:t>
            </a:r>
            <a:r>
              <a:rPr kumimoji="0" lang="pl-PL" sz="1200" b="0" i="0" u="none" strike="noStrike" kern="1200" cap="none" spc="0" normalizeH="0" baseline="0" noProof="0" dirty="0">
                <a:ln>
                  <a:noFill/>
                </a:ln>
                <a:solidFill>
                  <a:prstClr val="white"/>
                </a:solidFill>
                <a:effectLst/>
                <a:uLnTx/>
                <a:uFillTx/>
                <a:ea typeface="+mn-ea"/>
                <a:cs typeface="+mn-cs"/>
              </a:rPr>
              <a:t> / medium / heavy </a:t>
            </a:r>
            <a:r>
              <a:rPr kumimoji="0" lang="pl-PL" sz="1200" b="0" i="0" u="none" strike="noStrike" kern="1200" cap="none" spc="0" normalizeH="0" baseline="0" noProof="0" dirty="0" err="1">
                <a:ln>
                  <a:noFill/>
                </a:ln>
                <a:solidFill>
                  <a:prstClr val="white"/>
                </a:solidFill>
                <a:effectLst/>
                <a:uLnTx/>
                <a:uFillTx/>
                <a:ea typeface="+mn-ea"/>
                <a:cs typeface="+mn-cs"/>
              </a:rPr>
              <a:t>buyers</a:t>
            </a:r>
            <a:endParaRPr lang="pl-PL" sz="1200" dirty="0">
              <a:solidFill>
                <a:prstClr val="white"/>
              </a:solidFill>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prstClr val="white"/>
                </a:solidFill>
                <a:effectLst/>
                <a:uLnTx/>
                <a:uFillTx/>
                <a:ea typeface="+mn-ea"/>
                <a:cs typeface="+mn-cs"/>
              </a:rPr>
              <a:t>(udział najrzadziej / średnio / najczęściej kupujących)</a:t>
            </a:r>
          </a:p>
        </p:txBody>
      </p:sp>
      <p:sp>
        <p:nvSpPr>
          <p:cNvPr id="3" name="pole tekstowe 2">
            <a:extLst>
              <a:ext uri="{FF2B5EF4-FFF2-40B4-BE49-F238E27FC236}">
                <a16:creationId xmlns:a16="http://schemas.microsoft.com/office/drawing/2014/main" id="{90A902A0-306A-F0D7-A507-ED6309B7B4A4}"/>
              </a:ext>
            </a:extLst>
          </p:cNvPr>
          <p:cNvSpPr txBox="1"/>
          <p:nvPr/>
        </p:nvSpPr>
        <p:spPr>
          <a:xfrm>
            <a:off x="634431" y="4252040"/>
            <a:ext cx="1720711" cy="2769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Częstotliwość zakupu</a:t>
            </a:r>
          </a:p>
        </p:txBody>
      </p:sp>
      <p:sp>
        <p:nvSpPr>
          <p:cNvPr id="8" name="pole tekstowe 7">
            <a:extLst>
              <a:ext uri="{FF2B5EF4-FFF2-40B4-BE49-F238E27FC236}">
                <a16:creationId xmlns:a16="http://schemas.microsoft.com/office/drawing/2014/main" id="{64CBE5AD-6088-E62B-5392-BBE6868EAF8D}"/>
              </a:ext>
            </a:extLst>
          </p:cNvPr>
          <p:cNvSpPr txBox="1"/>
          <p:nvPr/>
        </p:nvSpPr>
        <p:spPr>
          <a:xfrm>
            <a:off x="648037" y="5327924"/>
            <a:ext cx="1813199"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err="1">
                <a:ln>
                  <a:noFill/>
                </a:ln>
                <a:solidFill>
                  <a:prstClr val="white"/>
                </a:solidFill>
                <a:effectLst/>
                <a:uLnTx/>
                <a:uFillTx/>
                <a:ea typeface="+mn-ea"/>
                <a:cs typeface="+mn-cs"/>
              </a:rPr>
              <a:t>AoV</a:t>
            </a:r>
            <a:r>
              <a:rPr kumimoji="0" lang="pl-PL" sz="1200" b="0" i="0" u="none" strike="noStrike" kern="1200" cap="none" spc="0" normalizeH="0" baseline="0" noProof="0" dirty="0">
                <a:ln>
                  <a:noFill/>
                </a:ln>
                <a:solidFill>
                  <a:prstClr val="white"/>
                </a:solidFill>
                <a:effectLst/>
                <a:uLnTx/>
                <a:uFillTx/>
                <a:ea typeface="+mn-ea"/>
                <a:cs typeface="+mn-cs"/>
              </a:rPr>
              <a:t> (</a:t>
            </a:r>
            <a:r>
              <a:rPr kumimoji="0" lang="pl-PL" sz="1200" b="0" i="0" u="none" strike="noStrike" kern="1200" cap="none" spc="0" normalizeH="0" baseline="0" noProof="0" dirty="0" err="1">
                <a:ln>
                  <a:noFill/>
                </a:ln>
                <a:solidFill>
                  <a:prstClr val="white"/>
                </a:solidFill>
                <a:effectLst/>
                <a:uLnTx/>
                <a:uFillTx/>
                <a:ea typeface="+mn-ea"/>
                <a:cs typeface="+mn-cs"/>
              </a:rPr>
              <a:t>srednia</a:t>
            </a:r>
            <a:r>
              <a:rPr kumimoji="0" lang="pl-PL" sz="1200" b="0" i="0" u="none" strike="noStrike" kern="1200" cap="none" spc="0" normalizeH="0" baseline="0" noProof="0" dirty="0">
                <a:ln>
                  <a:noFill/>
                </a:ln>
                <a:solidFill>
                  <a:prstClr val="white"/>
                </a:solidFill>
                <a:effectLst/>
                <a:uLnTx/>
                <a:uFillTx/>
                <a:ea typeface="+mn-ea"/>
                <a:cs typeface="+mn-cs"/>
              </a:rPr>
              <a:t> wartość zamówienia / zakupu), AWOP</a:t>
            </a:r>
          </a:p>
        </p:txBody>
      </p:sp>
      <p:sp>
        <p:nvSpPr>
          <p:cNvPr id="9" name="pole tekstowe 8">
            <a:extLst>
              <a:ext uri="{FF2B5EF4-FFF2-40B4-BE49-F238E27FC236}">
                <a16:creationId xmlns:a16="http://schemas.microsoft.com/office/drawing/2014/main" id="{2CD45677-847C-62F5-39FF-131AD1FE8E80}"/>
              </a:ext>
            </a:extLst>
          </p:cNvPr>
          <p:cNvSpPr txBox="1"/>
          <p:nvPr/>
        </p:nvSpPr>
        <p:spPr>
          <a:xfrm>
            <a:off x="2682302" y="2850670"/>
            <a:ext cx="867795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200" b="0" i="0" u="none" strike="noStrike" kern="1200" cap="none" spc="0" normalizeH="0" baseline="0" noProof="0" dirty="0">
                <a:ln>
                  <a:noFill/>
                </a:ln>
                <a:solidFill>
                  <a:srgbClr val="000000"/>
                </a:solidFill>
                <a:effectLst/>
                <a:uLnTx/>
                <a:uFillTx/>
                <a:ea typeface="Arial"/>
                <a:cs typeface="Arial"/>
                <a:sym typeface="Arial"/>
              </a:rPr>
              <a:t>Podział na </a:t>
            </a:r>
            <a:r>
              <a:rPr kumimoji="0" lang="pl-PL" sz="1200" b="0" i="0" u="none" strike="noStrike" kern="1200" cap="none" spc="0" normalizeH="0" baseline="0" noProof="0" dirty="0" err="1">
                <a:ln>
                  <a:noFill/>
                </a:ln>
                <a:solidFill>
                  <a:srgbClr val="000000"/>
                </a:solidFill>
                <a:effectLst/>
                <a:uLnTx/>
                <a:uFillTx/>
                <a:ea typeface="Arial"/>
                <a:cs typeface="Arial"/>
                <a:sym typeface="Arial"/>
              </a:rPr>
              <a:t>light</a:t>
            </a:r>
            <a:r>
              <a:rPr kumimoji="0" lang="pl-PL" sz="1200" b="0" i="0" u="none" strike="noStrike" kern="1200" cap="none" spc="0" normalizeH="0" baseline="0" noProof="0" dirty="0">
                <a:ln>
                  <a:noFill/>
                </a:ln>
                <a:solidFill>
                  <a:srgbClr val="000000"/>
                </a:solidFill>
                <a:effectLst/>
                <a:uLnTx/>
                <a:uFillTx/>
                <a:ea typeface="Arial"/>
                <a:cs typeface="Arial"/>
                <a:sym typeface="Arial"/>
              </a:rPr>
              <a:t> / medium / heavy </a:t>
            </a:r>
            <a:r>
              <a:rPr kumimoji="0" lang="pl-PL" sz="1200" b="0" i="0" u="none" strike="noStrike" kern="1200" cap="none" spc="0" normalizeH="0" baseline="0" noProof="0" dirty="0" err="1">
                <a:ln>
                  <a:noFill/>
                </a:ln>
                <a:solidFill>
                  <a:srgbClr val="000000"/>
                </a:solidFill>
                <a:effectLst/>
                <a:uLnTx/>
                <a:uFillTx/>
                <a:ea typeface="Arial"/>
                <a:cs typeface="Arial"/>
                <a:sym typeface="Arial"/>
              </a:rPr>
              <a:t>buyers</a:t>
            </a:r>
            <a:r>
              <a:rPr kumimoji="0" lang="pl-PL" sz="1200" b="0" i="0" u="none" strike="noStrike" kern="1200" cap="none" spc="0" normalizeH="0" baseline="0" noProof="0" dirty="0">
                <a:ln>
                  <a:noFill/>
                </a:ln>
                <a:solidFill>
                  <a:srgbClr val="000000"/>
                </a:solidFill>
                <a:effectLst/>
                <a:uLnTx/>
                <a:uFillTx/>
                <a:ea typeface="Arial"/>
                <a:cs typeface="Arial"/>
                <a:sym typeface="Arial"/>
              </a:rPr>
              <a:t> oparty jest o częstotliwość zakupu, w danym okresie. Najrzadziej kupujący stanowią zazwyczaj największą populację konsumentów marki. To wzrost sprzedaży w tej grupie jest najistotniejszy z perspektywy wzrostu udziału rynkowego marki. Jego istotność wynika </a:t>
            </a:r>
            <a:r>
              <a:rPr kumimoji="0" lang="pl-PL" sz="1200" b="0" i="0" u="none" strike="noStrike" kern="1200" cap="none" spc="0" normalizeH="0" baseline="0" noProof="0" dirty="0" err="1">
                <a:ln>
                  <a:noFill/>
                </a:ln>
                <a:solidFill>
                  <a:srgbClr val="000000"/>
                </a:solidFill>
                <a:effectLst/>
                <a:uLnTx/>
                <a:uFillTx/>
                <a:ea typeface="Arial"/>
                <a:cs typeface="Arial"/>
                <a:sym typeface="Arial"/>
              </a:rPr>
              <a:t>m.in</a:t>
            </a:r>
            <a:r>
              <a:rPr kumimoji="0" lang="pl-PL" sz="1200" b="0" i="0" u="none" strike="noStrike" kern="1200" cap="none" spc="0" normalizeH="0" baseline="0" noProof="0" dirty="0">
                <a:ln>
                  <a:noFill/>
                </a:ln>
                <a:solidFill>
                  <a:srgbClr val="000000"/>
                </a:solidFill>
                <a:effectLst/>
                <a:uLnTx/>
                <a:uFillTx/>
                <a:ea typeface="Arial"/>
                <a:cs typeface="Arial"/>
                <a:sym typeface="Arial"/>
              </a:rPr>
              <a:t> kilku praw wzrostu zbadanych i określonych przez Ehrenberg-</a:t>
            </a:r>
            <a:r>
              <a:rPr kumimoji="0" lang="pl-PL" sz="1200" b="0" i="0" u="none" strike="noStrike" kern="1200" cap="none" spc="0" normalizeH="0" baseline="0" noProof="0" dirty="0" err="1">
                <a:ln>
                  <a:noFill/>
                </a:ln>
                <a:solidFill>
                  <a:srgbClr val="000000"/>
                </a:solidFill>
                <a:effectLst/>
                <a:uLnTx/>
                <a:uFillTx/>
                <a:ea typeface="Arial"/>
                <a:cs typeface="Arial"/>
                <a:sym typeface="Arial"/>
              </a:rPr>
              <a:t>Bass</a:t>
            </a:r>
            <a:r>
              <a:rPr kumimoji="0" lang="pl-PL" sz="1200" b="0" i="0" u="none" strike="noStrike" kern="1200" cap="none" spc="0" normalizeH="0" baseline="0" noProof="0" dirty="0">
                <a:ln>
                  <a:noFill/>
                </a:ln>
                <a:solidFill>
                  <a:srgbClr val="000000"/>
                </a:solidFill>
                <a:effectLst/>
                <a:uLnTx/>
                <a:uFillTx/>
                <a:ea typeface="Arial"/>
                <a:cs typeface="Arial"/>
                <a:sym typeface="Arial"/>
              </a:rPr>
              <a:t> </a:t>
            </a:r>
            <a:r>
              <a:rPr kumimoji="0" lang="pl-PL" sz="1200" b="0" i="0" u="none" strike="noStrike" kern="1200" cap="none" spc="0" normalizeH="0" baseline="0" noProof="0" dirty="0" err="1">
                <a:ln>
                  <a:noFill/>
                </a:ln>
                <a:solidFill>
                  <a:srgbClr val="000000"/>
                </a:solidFill>
                <a:effectLst/>
                <a:uLnTx/>
                <a:uFillTx/>
                <a:ea typeface="Arial"/>
                <a:cs typeface="Arial"/>
                <a:sym typeface="Arial"/>
              </a:rPr>
              <a:t>Institute</a:t>
            </a:r>
            <a:r>
              <a:rPr kumimoji="0" lang="pl-PL" sz="1200" b="0" i="0" u="none" strike="noStrike" kern="1200" cap="none" spc="0" normalizeH="0" baseline="0" noProof="0" dirty="0">
                <a:ln>
                  <a:noFill/>
                </a:ln>
                <a:solidFill>
                  <a:srgbClr val="000000"/>
                </a:solidFill>
                <a:effectLst/>
                <a:uLnTx/>
                <a:uFillTx/>
                <a:ea typeface="Arial"/>
                <a:cs typeface="Arial"/>
                <a:sym typeface="Arial"/>
              </a:rPr>
              <a:t>, opisanych </a:t>
            </a:r>
            <a:r>
              <a:rPr kumimoji="0" lang="pl-PL" sz="1200" b="0" i="0" u="none" strike="noStrike" kern="1200" cap="none" spc="0" normalizeH="0" baseline="0" noProof="0" dirty="0" err="1">
                <a:ln>
                  <a:noFill/>
                </a:ln>
                <a:solidFill>
                  <a:srgbClr val="000000"/>
                </a:solidFill>
                <a:effectLst/>
                <a:uLnTx/>
                <a:uFillTx/>
                <a:ea typeface="Arial"/>
                <a:cs typeface="Arial"/>
                <a:sym typeface="Arial"/>
              </a:rPr>
              <a:t>m.in</a:t>
            </a:r>
            <a:r>
              <a:rPr kumimoji="0" lang="pl-PL" sz="1200" b="0" i="0" u="none" strike="noStrike" kern="1200" cap="none" spc="0" normalizeH="0" baseline="0" noProof="0" dirty="0">
                <a:ln>
                  <a:noFill/>
                </a:ln>
                <a:solidFill>
                  <a:srgbClr val="000000"/>
                </a:solidFill>
                <a:effectLst/>
                <a:uLnTx/>
                <a:uFillTx/>
                <a:ea typeface="Arial"/>
                <a:cs typeface="Arial"/>
                <a:sym typeface="Arial"/>
              </a:rPr>
              <a:t> w słynnym „How </a:t>
            </a:r>
            <a:r>
              <a:rPr kumimoji="0" lang="pl-PL" sz="1200" b="0" i="0" u="none" strike="noStrike" kern="1200" cap="none" spc="0" normalizeH="0" baseline="0" noProof="0" dirty="0" err="1">
                <a:ln>
                  <a:noFill/>
                </a:ln>
                <a:solidFill>
                  <a:srgbClr val="000000"/>
                </a:solidFill>
                <a:effectLst/>
                <a:uLnTx/>
                <a:uFillTx/>
                <a:ea typeface="Arial"/>
                <a:cs typeface="Arial"/>
                <a:sym typeface="Arial"/>
              </a:rPr>
              <a:t>Brands</a:t>
            </a:r>
            <a:r>
              <a:rPr kumimoji="0" lang="pl-PL" sz="1200" b="0" i="0" u="none" strike="noStrike" kern="1200" cap="none" spc="0" normalizeH="0" baseline="0" noProof="0" dirty="0">
                <a:ln>
                  <a:noFill/>
                </a:ln>
                <a:solidFill>
                  <a:srgbClr val="000000"/>
                </a:solidFill>
                <a:effectLst/>
                <a:uLnTx/>
                <a:uFillTx/>
                <a:ea typeface="Arial"/>
                <a:cs typeface="Arial"/>
                <a:sym typeface="Arial"/>
              </a:rPr>
              <a:t> </a:t>
            </a:r>
            <a:r>
              <a:rPr kumimoji="0" lang="pl-PL" sz="1200" b="0" i="0" u="none" strike="noStrike" kern="1200" cap="none" spc="0" normalizeH="0" baseline="0" noProof="0" dirty="0" err="1">
                <a:ln>
                  <a:noFill/>
                </a:ln>
                <a:solidFill>
                  <a:srgbClr val="000000"/>
                </a:solidFill>
                <a:effectLst/>
                <a:uLnTx/>
                <a:uFillTx/>
                <a:ea typeface="Arial"/>
                <a:cs typeface="Arial"/>
                <a:sym typeface="Arial"/>
              </a:rPr>
              <a:t>Grow</a:t>
            </a:r>
            <a:r>
              <a:rPr kumimoji="0" lang="pl-PL" sz="1200" b="0" i="0" u="none" strike="noStrike" kern="1200" cap="none" spc="0" normalizeH="0" baseline="0" noProof="0" dirty="0">
                <a:ln>
                  <a:noFill/>
                </a:ln>
                <a:solidFill>
                  <a:srgbClr val="000000"/>
                </a:solidFill>
                <a:effectLst/>
                <a:uLnTx/>
                <a:uFillTx/>
                <a:ea typeface="Arial"/>
                <a:cs typeface="Arial"/>
                <a:sym typeface="Arial"/>
              </a:rPr>
              <a:t>”, takich jak </a:t>
            </a:r>
            <a:r>
              <a:rPr kumimoji="0" lang="pl-PL" sz="1200" b="0" i="0" u="none" strike="noStrike" kern="1200" cap="none" spc="0" normalizeH="0" baseline="0" noProof="0" dirty="0" err="1">
                <a:ln>
                  <a:noFill/>
                </a:ln>
                <a:solidFill>
                  <a:srgbClr val="000000"/>
                </a:solidFill>
                <a:effectLst/>
                <a:uLnTx/>
                <a:uFillTx/>
                <a:ea typeface="Arial"/>
                <a:cs typeface="Arial"/>
                <a:sym typeface="Arial"/>
              </a:rPr>
              <a:t>double</a:t>
            </a:r>
            <a:r>
              <a:rPr kumimoji="0" lang="pl-PL" sz="1200" b="0" i="0" u="none" strike="noStrike" kern="1200" cap="none" spc="0" normalizeH="0" baseline="0" noProof="0" dirty="0">
                <a:ln>
                  <a:noFill/>
                </a:ln>
                <a:solidFill>
                  <a:srgbClr val="000000"/>
                </a:solidFill>
                <a:effectLst/>
                <a:uLnTx/>
                <a:uFillTx/>
                <a:ea typeface="Arial"/>
                <a:cs typeface="Arial"/>
                <a:sym typeface="Arial"/>
              </a:rPr>
              <a:t> </a:t>
            </a:r>
            <a:r>
              <a:rPr kumimoji="0" lang="pl-PL" sz="1200" b="0" i="0" u="none" strike="noStrike" kern="1200" cap="none" spc="0" normalizeH="0" baseline="0" noProof="0" dirty="0" err="1">
                <a:ln>
                  <a:noFill/>
                </a:ln>
                <a:solidFill>
                  <a:srgbClr val="000000"/>
                </a:solidFill>
                <a:effectLst/>
                <a:uLnTx/>
                <a:uFillTx/>
                <a:ea typeface="Arial"/>
                <a:cs typeface="Arial"/>
                <a:sym typeface="Arial"/>
              </a:rPr>
              <a:t>jeopardy</a:t>
            </a:r>
            <a:r>
              <a:rPr kumimoji="0" lang="pl-PL" sz="1200" b="0" i="0" u="none" strike="noStrike" kern="1200" cap="none" spc="0" normalizeH="0" baseline="0" noProof="0" dirty="0">
                <a:ln>
                  <a:noFill/>
                </a:ln>
                <a:solidFill>
                  <a:srgbClr val="000000"/>
                </a:solidFill>
                <a:effectLst/>
                <a:uLnTx/>
                <a:uFillTx/>
                <a:ea typeface="Arial"/>
                <a:cs typeface="Arial"/>
                <a:sym typeface="Arial"/>
              </a:rPr>
              <a:t> law, czy obserwacji wyników przedsiębiorstw (20% najczęściej kupujących odpowiada tylko za ok 40-60% obrotu, nie jak w klasycznym </a:t>
            </a:r>
            <a:r>
              <a:rPr kumimoji="0" lang="pl-PL" sz="1200" b="0" i="0" u="none" strike="noStrike" kern="1200" cap="none" spc="0" normalizeH="0" baseline="0" noProof="0" dirty="0" err="1">
                <a:ln>
                  <a:noFill/>
                </a:ln>
                <a:solidFill>
                  <a:srgbClr val="000000"/>
                </a:solidFill>
                <a:effectLst/>
                <a:uLnTx/>
                <a:uFillTx/>
                <a:ea typeface="Arial"/>
                <a:cs typeface="Arial"/>
                <a:sym typeface="Arial"/>
              </a:rPr>
              <a:t>Pareto</a:t>
            </a:r>
            <a:r>
              <a:rPr kumimoji="0" lang="pl-PL" sz="1200" b="0" i="0" u="none" strike="noStrike" kern="1200" cap="none" spc="0" normalizeH="0" baseline="0" noProof="0" dirty="0">
                <a:ln>
                  <a:noFill/>
                </a:ln>
                <a:solidFill>
                  <a:srgbClr val="000000"/>
                </a:solidFill>
                <a:effectLst/>
                <a:uLnTx/>
                <a:uFillTx/>
                <a:ea typeface="Arial"/>
                <a:cs typeface="Arial"/>
                <a:sym typeface="Arial"/>
              </a:rPr>
              <a:t>). </a:t>
            </a:r>
          </a:p>
        </p:txBody>
      </p:sp>
      <p:sp>
        <p:nvSpPr>
          <p:cNvPr id="14" name="pole tekstowe 13">
            <a:extLst>
              <a:ext uri="{FF2B5EF4-FFF2-40B4-BE49-F238E27FC236}">
                <a16:creationId xmlns:a16="http://schemas.microsoft.com/office/drawing/2014/main" id="{FAF1156E-867B-DEC6-7F35-ACB51B77A165}"/>
              </a:ext>
            </a:extLst>
          </p:cNvPr>
          <p:cNvSpPr txBox="1"/>
          <p:nvPr/>
        </p:nvSpPr>
        <p:spPr>
          <a:xfrm>
            <a:off x="2682302" y="4255504"/>
            <a:ext cx="867795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200" b="0" i="0" u="none" strike="noStrike" kern="1200" cap="none" spc="0" normalizeH="0" baseline="0" noProof="0" dirty="0">
                <a:ln>
                  <a:noFill/>
                </a:ln>
                <a:solidFill>
                  <a:srgbClr val="000000"/>
                </a:solidFill>
                <a:effectLst/>
                <a:uLnTx/>
                <a:uFillTx/>
                <a:ea typeface="Arial"/>
                <a:cs typeface="Arial"/>
                <a:sym typeface="Arial"/>
              </a:rPr>
              <a:t>Miernik wskazujący ilu zakupów marki dokonuje konsument, w danym okresie. Używany do określenia m.in. udziału różnych grup kupujących (zob. udział </a:t>
            </a:r>
            <a:r>
              <a:rPr kumimoji="0" lang="pl-PL" sz="1200" b="0" i="0" u="none" strike="noStrike" kern="1200" cap="none" spc="0" normalizeH="0" baseline="0" noProof="0" dirty="0" err="1">
                <a:ln>
                  <a:noFill/>
                </a:ln>
                <a:solidFill>
                  <a:srgbClr val="000000"/>
                </a:solidFill>
                <a:effectLst/>
                <a:uLnTx/>
                <a:uFillTx/>
                <a:ea typeface="Arial"/>
                <a:cs typeface="Arial"/>
                <a:sym typeface="Arial"/>
              </a:rPr>
              <a:t>light</a:t>
            </a:r>
            <a:r>
              <a:rPr kumimoji="0" lang="pl-PL" sz="1200" b="0" i="0" u="none" strike="noStrike" kern="1200" cap="none" spc="0" normalizeH="0" baseline="0" noProof="0" dirty="0">
                <a:ln>
                  <a:noFill/>
                </a:ln>
                <a:solidFill>
                  <a:srgbClr val="000000"/>
                </a:solidFill>
                <a:effectLst/>
                <a:uLnTx/>
                <a:uFillTx/>
                <a:ea typeface="Arial"/>
                <a:cs typeface="Arial"/>
                <a:sym typeface="Arial"/>
              </a:rPr>
              <a:t> </a:t>
            </a:r>
            <a:r>
              <a:rPr kumimoji="0" lang="pl-PL" sz="1200" b="0" i="0" u="none" strike="noStrike" kern="1200" cap="none" spc="0" normalizeH="0" baseline="0" noProof="0" dirty="0" err="1">
                <a:ln>
                  <a:noFill/>
                </a:ln>
                <a:solidFill>
                  <a:srgbClr val="000000"/>
                </a:solidFill>
                <a:effectLst/>
                <a:uLnTx/>
                <a:uFillTx/>
                <a:ea typeface="Arial"/>
                <a:cs typeface="Arial"/>
                <a:sym typeface="Arial"/>
              </a:rPr>
              <a:t>buyers</a:t>
            </a:r>
            <a:r>
              <a:rPr kumimoji="0" lang="pl-PL" sz="1200" b="0" i="0" u="none" strike="noStrike" kern="1200" cap="none" spc="0" normalizeH="0" baseline="0" noProof="0" dirty="0">
                <a:ln>
                  <a:noFill/>
                </a:ln>
                <a:solidFill>
                  <a:srgbClr val="000000"/>
                </a:solidFill>
                <a:effectLst/>
                <a:uLnTx/>
                <a:uFillTx/>
                <a:ea typeface="Arial"/>
                <a:cs typeface="Arial"/>
                <a:sym typeface="Arial"/>
              </a:rPr>
              <a:t>), kondycji marki i poszczególnych produktów. Bezpośredni wpływ na częstotliwość zakupu mogą mieć m.in. </a:t>
            </a:r>
            <a:r>
              <a:rPr kumimoji="0" lang="pl-PL" sz="1200" b="0" i="0" u="none" strike="noStrike" kern="1200" cap="none" spc="0" normalizeH="0" baseline="0" noProof="0" dirty="0" err="1">
                <a:ln>
                  <a:noFill/>
                </a:ln>
                <a:solidFill>
                  <a:srgbClr val="000000"/>
                </a:solidFill>
                <a:effectLst/>
                <a:uLnTx/>
                <a:uFillTx/>
                <a:ea typeface="Arial"/>
                <a:cs typeface="Arial"/>
                <a:sym typeface="Arial"/>
              </a:rPr>
              <a:t>dytrybucja</a:t>
            </a:r>
            <a:r>
              <a:rPr kumimoji="0" lang="pl-PL" sz="1200" b="0" i="0" u="none" strike="noStrike" kern="1200" cap="none" spc="0" normalizeH="0" baseline="0" noProof="0" dirty="0">
                <a:ln>
                  <a:noFill/>
                </a:ln>
                <a:solidFill>
                  <a:srgbClr val="000000"/>
                </a:solidFill>
                <a:effectLst/>
                <a:uLnTx/>
                <a:uFillTx/>
                <a:ea typeface="Arial"/>
                <a:cs typeface="Arial"/>
                <a:sym typeface="Arial"/>
              </a:rPr>
              <a:t>, widoczność w punkcie sprzedaży, czy komunikacja marki.</a:t>
            </a:r>
          </a:p>
        </p:txBody>
      </p:sp>
      <p:sp>
        <p:nvSpPr>
          <p:cNvPr id="15" name="pole tekstowe 14">
            <a:extLst>
              <a:ext uri="{FF2B5EF4-FFF2-40B4-BE49-F238E27FC236}">
                <a16:creationId xmlns:a16="http://schemas.microsoft.com/office/drawing/2014/main" id="{84DF9B13-12B9-F6C9-50AC-365E0A087063}"/>
              </a:ext>
            </a:extLst>
          </p:cNvPr>
          <p:cNvSpPr txBox="1"/>
          <p:nvPr/>
        </p:nvSpPr>
        <p:spPr>
          <a:xfrm>
            <a:off x="2682303" y="5328246"/>
            <a:ext cx="8677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200" b="0" i="0" u="none" strike="noStrike" kern="1200" cap="none" spc="0" normalizeH="0" baseline="0" noProof="0" dirty="0">
                <a:ln>
                  <a:noFill/>
                </a:ln>
                <a:solidFill>
                  <a:srgbClr val="000000"/>
                </a:solidFill>
                <a:effectLst/>
                <a:uLnTx/>
                <a:uFillTx/>
                <a:ea typeface="Arial"/>
                <a:cs typeface="Arial"/>
                <a:sym typeface="Arial"/>
              </a:rPr>
              <a:t>Miernik określający średnią wartość (</a:t>
            </a:r>
            <a:r>
              <a:rPr kumimoji="0" lang="pl-PL" sz="1200" b="0" i="0" u="none" strike="noStrike" kern="1200" cap="none" spc="0" normalizeH="0" baseline="0" noProof="0" dirty="0" err="1">
                <a:ln>
                  <a:noFill/>
                </a:ln>
                <a:solidFill>
                  <a:srgbClr val="000000"/>
                </a:solidFill>
                <a:effectLst/>
                <a:uLnTx/>
                <a:uFillTx/>
                <a:ea typeface="Arial"/>
                <a:cs typeface="Arial"/>
                <a:sym typeface="Arial"/>
              </a:rPr>
              <a:t>AoV</a:t>
            </a:r>
            <a:r>
              <a:rPr kumimoji="0" lang="pl-PL" sz="1200" b="0" i="0" u="none" strike="noStrike" kern="1200" cap="none" spc="0" normalizeH="0" baseline="0" noProof="0" dirty="0">
                <a:ln>
                  <a:noFill/>
                </a:ln>
                <a:solidFill>
                  <a:srgbClr val="000000"/>
                </a:solidFill>
                <a:effectLst/>
                <a:uLnTx/>
                <a:uFillTx/>
                <a:ea typeface="Arial"/>
                <a:cs typeface="Arial"/>
                <a:sym typeface="Arial"/>
              </a:rPr>
              <a:t>) zamówienia, średnią jego wielkość (AWOP). </a:t>
            </a:r>
            <a:r>
              <a:rPr kumimoji="0" lang="pl-PL" sz="1200" b="0" i="0" u="none" strike="noStrike" kern="1200" cap="none" spc="0" normalizeH="0" baseline="0" noProof="0" dirty="0" err="1">
                <a:ln>
                  <a:noFill/>
                </a:ln>
                <a:solidFill>
                  <a:srgbClr val="000000"/>
                </a:solidFill>
                <a:effectLst/>
                <a:uLnTx/>
                <a:uFillTx/>
                <a:ea typeface="Arial"/>
                <a:cs typeface="Arial"/>
                <a:sym typeface="Arial"/>
              </a:rPr>
              <a:t>AoV</a:t>
            </a:r>
            <a:r>
              <a:rPr kumimoji="0" lang="pl-PL" sz="1200" b="0" i="0" u="none" strike="noStrike" kern="1200" cap="none" spc="0" normalizeH="0" baseline="0" noProof="0" dirty="0">
                <a:ln>
                  <a:noFill/>
                </a:ln>
                <a:solidFill>
                  <a:srgbClr val="000000"/>
                </a:solidFill>
                <a:effectLst/>
                <a:uLnTx/>
                <a:uFillTx/>
                <a:ea typeface="Arial"/>
                <a:cs typeface="Arial"/>
                <a:sym typeface="Arial"/>
              </a:rPr>
              <a:t> używane jest najczęściej</a:t>
            </a: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200" b="0" i="0" u="none" strike="noStrike" kern="1200" cap="none" spc="0" normalizeH="0" baseline="0" noProof="0" dirty="0">
                <a:ln>
                  <a:noFill/>
                </a:ln>
                <a:solidFill>
                  <a:srgbClr val="000000"/>
                </a:solidFill>
                <a:effectLst/>
                <a:uLnTx/>
                <a:uFillTx/>
                <a:ea typeface="Arial"/>
                <a:cs typeface="Arial"/>
                <a:sym typeface="Arial"/>
              </a:rPr>
              <a:t>w e-commerce, AWOP w sprzedaży offline. Wyrażany w wielkościach absolutnych, używany najczęściej do analiz wpływu zmian (np. inwestycji w komunikacje, czy wprowadzenia nowego produktu lub opakowania wielosztukowego do danego kanału sprzedaży) </a:t>
            </a:r>
          </a:p>
        </p:txBody>
      </p:sp>
      <p:cxnSp>
        <p:nvCxnSpPr>
          <p:cNvPr id="16" name="Łącznik prosty 15">
            <a:extLst>
              <a:ext uri="{FF2B5EF4-FFF2-40B4-BE49-F238E27FC236}">
                <a16:creationId xmlns:a16="http://schemas.microsoft.com/office/drawing/2014/main" id="{2EB14946-6DDD-EC1E-3AC3-5092E910DF9C}"/>
              </a:ext>
            </a:extLst>
          </p:cNvPr>
          <p:cNvCxnSpPr>
            <a:cxnSpLocks/>
          </p:cNvCxnSpPr>
          <p:nvPr/>
        </p:nvCxnSpPr>
        <p:spPr>
          <a:xfrm>
            <a:off x="622285" y="2704019"/>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7" name="Łącznik prosty 16">
            <a:extLst>
              <a:ext uri="{FF2B5EF4-FFF2-40B4-BE49-F238E27FC236}">
                <a16:creationId xmlns:a16="http://schemas.microsoft.com/office/drawing/2014/main" id="{AED25548-1AFC-43D5-129D-C48D921743E4}"/>
              </a:ext>
            </a:extLst>
          </p:cNvPr>
          <p:cNvCxnSpPr>
            <a:cxnSpLocks/>
          </p:cNvCxnSpPr>
          <p:nvPr/>
        </p:nvCxnSpPr>
        <p:spPr>
          <a:xfrm>
            <a:off x="501489" y="2704019"/>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Łącznik prosty 17">
            <a:extLst>
              <a:ext uri="{FF2B5EF4-FFF2-40B4-BE49-F238E27FC236}">
                <a16:creationId xmlns:a16="http://schemas.microsoft.com/office/drawing/2014/main" id="{1B362A25-BE7F-3CE6-574F-18234E613768}"/>
              </a:ext>
            </a:extLst>
          </p:cNvPr>
          <p:cNvCxnSpPr>
            <a:cxnSpLocks/>
          </p:cNvCxnSpPr>
          <p:nvPr/>
        </p:nvCxnSpPr>
        <p:spPr>
          <a:xfrm>
            <a:off x="627412" y="4083368"/>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9" name="Łącznik prosty 18">
            <a:extLst>
              <a:ext uri="{FF2B5EF4-FFF2-40B4-BE49-F238E27FC236}">
                <a16:creationId xmlns:a16="http://schemas.microsoft.com/office/drawing/2014/main" id="{FD1B1398-091E-4A66-879A-B5AE3CE226D8}"/>
              </a:ext>
            </a:extLst>
          </p:cNvPr>
          <p:cNvCxnSpPr>
            <a:cxnSpLocks/>
          </p:cNvCxnSpPr>
          <p:nvPr/>
        </p:nvCxnSpPr>
        <p:spPr>
          <a:xfrm>
            <a:off x="485991" y="4083368"/>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Łącznik prosty 20">
            <a:extLst>
              <a:ext uri="{FF2B5EF4-FFF2-40B4-BE49-F238E27FC236}">
                <a16:creationId xmlns:a16="http://schemas.microsoft.com/office/drawing/2014/main" id="{D7171C14-AF21-C7AC-6894-C0BAFDFA2834}"/>
              </a:ext>
            </a:extLst>
          </p:cNvPr>
          <p:cNvCxnSpPr>
            <a:cxnSpLocks/>
          </p:cNvCxnSpPr>
          <p:nvPr/>
        </p:nvCxnSpPr>
        <p:spPr>
          <a:xfrm>
            <a:off x="627412" y="5121754"/>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22" name="Łącznik prosty 21">
            <a:extLst>
              <a:ext uri="{FF2B5EF4-FFF2-40B4-BE49-F238E27FC236}">
                <a16:creationId xmlns:a16="http://schemas.microsoft.com/office/drawing/2014/main" id="{E8585262-B65A-557E-8C1A-44B61B8ED2F9}"/>
              </a:ext>
            </a:extLst>
          </p:cNvPr>
          <p:cNvCxnSpPr>
            <a:cxnSpLocks/>
          </p:cNvCxnSpPr>
          <p:nvPr/>
        </p:nvCxnSpPr>
        <p:spPr>
          <a:xfrm>
            <a:off x="485991" y="5121754"/>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Prostokąt 22">
            <a:extLst>
              <a:ext uri="{FF2B5EF4-FFF2-40B4-BE49-F238E27FC236}">
                <a16:creationId xmlns:a16="http://schemas.microsoft.com/office/drawing/2014/main" id="{0DF51554-A56C-CB54-6B77-8C89F290E9B0}"/>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0555136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EE92A-5BC6-DD54-C87E-A587D795FC71}"/>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FE40FAAD-2CE1-1A5F-6352-1974176CEAE4}"/>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F89FB7F9-53EC-1959-3F05-7946F29D5637}"/>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82B17C9D-DB3D-AF10-6406-E0199135EF12}"/>
              </a:ext>
            </a:extLst>
          </p:cNvPr>
          <p:cNvSpPr txBox="1"/>
          <p:nvPr/>
        </p:nvSpPr>
        <p:spPr>
          <a:xfrm>
            <a:off x="624935" y="1402806"/>
            <a:ext cx="7130005"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2400" b="0" i="0" u="none" strike="noStrike" kern="1200" cap="none" spc="0" normalizeH="0" baseline="0" noProof="0" dirty="0">
                <a:ln>
                  <a:noFill/>
                </a:ln>
                <a:solidFill>
                  <a:prstClr val="white"/>
                </a:solidFill>
                <a:effectLst/>
                <a:uLnTx/>
                <a:uFillTx/>
                <a:ea typeface="+mn-ea"/>
                <a:cs typeface="+mn-cs"/>
              </a:rPr>
              <a:t>Efektywność (handlowa, marki i finansowa)</a:t>
            </a:r>
          </a:p>
          <a:p>
            <a:endParaRPr lang="pl-PL" sz="2400" dirty="0"/>
          </a:p>
        </p:txBody>
      </p:sp>
      <p:sp>
        <p:nvSpPr>
          <p:cNvPr id="7" name="Prostokąt 6">
            <a:extLst>
              <a:ext uri="{FF2B5EF4-FFF2-40B4-BE49-F238E27FC236}">
                <a16:creationId xmlns:a16="http://schemas.microsoft.com/office/drawing/2014/main" id="{95E843FD-69B1-620B-609D-2AE7E5F69E6B}"/>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pl-PL" dirty="0"/>
          </a:p>
        </p:txBody>
      </p:sp>
      <p:sp>
        <p:nvSpPr>
          <p:cNvPr id="12" name="pole tekstowe 11">
            <a:extLst>
              <a:ext uri="{FF2B5EF4-FFF2-40B4-BE49-F238E27FC236}">
                <a16:creationId xmlns:a16="http://schemas.microsoft.com/office/drawing/2014/main" id="{41AF20EC-13C7-6911-4D34-7C96E76E833A}"/>
              </a:ext>
            </a:extLst>
          </p:cNvPr>
          <p:cNvSpPr txBox="1"/>
          <p:nvPr/>
        </p:nvSpPr>
        <p:spPr>
          <a:xfrm>
            <a:off x="640546" y="2240678"/>
            <a:ext cx="1866400"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%OP do reinwestycji</a:t>
            </a:r>
          </a:p>
        </p:txBody>
      </p:sp>
      <p:sp>
        <p:nvSpPr>
          <p:cNvPr id="13" name="pole tekstowe 12">
            <a:extLst>
              <a:ext uri="{FF2B5EF4-FFF2-40B4-BE49-F238E27FC236}">
                <a16:creationId xmlns:a16="http://schemas.microsoft.com/office/drawing/2014/main" id="{D620DD2A-9A66-7EDA-0D7D-3A7113578B7A}"/>
              </a:ext>
            </a:extLst>
          </p:cNvPr>
          <p:cNvSpPr txBox="1"/>
          <p:nvPr/>
        </p:nvSpPr>
        <p:spPr>
          <a:xfrm>
            <a:off x="2682302" y="2251719"/>
            <a:ext cx="867795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Procentowy udział w zysku firmy, jaki jest przekazywany do reinwestycji (najczęściej z celem wzrostu). To istotny miernik kondycji przedsiębiorstwa i możliwości wprowadzania innowacji, czy silnej inwestycji w komunikacje. </a:t>
            </a:r>
          </a:p>
        </p:txBody>
      </p:sp>
      <p:sp>
        <p:nvSpPr>
          <p:cNvPr id="2" name="pole tekstowe 1">
            <a:extLst>
              <a:ext uri="{FF2B5EF4-FFF2-40B4-BE49-F238E27FC236}">
                <a16:creationId xmlns:a16="http://schemas.microsoft.com/office/drawing/2014/main" id="{327267F1-DC5D-3977-E182-C87B423106BE}"/>
              </a:ext>
            </a:extLst>
          </p:cNvPr>
          <p:cNvSpPr txBox="1"/>
          <p:nvPr/>
        </p:nvSpPr>
        <p:spPr>
          <a:xfrm>
            <a:off x="624935" y="3065938"/>
            <a:ext cx="1813205"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Marża</a:t>
            </a:r>
          </a:p>
        </p:txBody>
      </p:sp>
      <p:sp>
        <p:nvSpPr>
          <p:cNvPr id="3" name="pole tekstowe 2">
            <a:extLst>
              <a:ext uri="{FF2B5EF4-FFF2-40B4-BE49-F238E27FC236}">
                <a16:creationId xmlns:a16="http://schemas.microsoft.com/office/drawing/2014/main" id="{38F52B3E-2D73-512D-50C9-B799041A64D2}"/>
              </a:ext>
            </a:extLst>
          </p:cNvPr>
          <p:cNvSpPr txBox="1"/>
          <p:nvPr/>
        </p:nvSpPr>
        <p:spPr>
          <a:xfrm>
            <a:off x="630295" y="4268372"/>
            <a:ext cx="1720711"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Narzut</a:t>
            </a:r>
          </a:p>
        </p:txBody>
      </p:sp>
      <p:sp>
        <p:nvSpPr>
          <p:cNvPr id="8" name="pole tekstowe 7">
            <a:extLst>
              <a:ext uri="{FF2B5EF4-FFF2-40B4-BE49-F238E27FC236}">
                <a16:creationId xmlns:a16="http://schemas.microsoft.com/office/drawing/2014/main" id="{49D52813-B13B-8B99-3B12-6D60661F81A1}"/>
              </a:ext>
            </a:extLst>
          </p:cNvPr>
          <p:cNvSpPr txBox="1"/>
          <p:nvPr/>
        </p:nvSpPr>
        <p:spPr>
          <a:xfrm>
            <a:off x="640546" y="5310975"/>
            <a:ext cx="181319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A&amp;P </a:t>
            </a:r>
            <a:r>
              <a:rPr kumimoji="0" lang="pl-PL" sz="1400" b="0" i="0" u="none" strike="noStrike" kern="1200" cap="none" spc="0" normalizeH="0" baseline="0" noProof="0" dirty="0" err="1">
                <a:ln>
                  <a:noFill/>
                </a:ln>
                <a:solidFill>
                  <a:prstClr val="white"/>
                </a:solidFill>
                <a:effectLst/>
                <a:uLnTx/>
                <a:uFillTx/>
                <a:ea typeface="+mn-ea"/>
                <a:cs typeface="+mn-cs"/>
              </a:rPr>
              <a:t>share</a:t>
            </a:r>
            <a:r>
              <a:rPr kumimoji="0" lang="pl-PL" sz="1400" b="0" i="0" u="none" strike="noStrike" kern="1200" cap="none" spc="0" normalizeH="0" baseline="0" noProof="0" dirty="0">
                <a:ln>
                  <a:noFill/>
                </a:ln>
                <a:solidFill>
                  <a:prstClr val="white"/>
                </a:solidFill>
                <a:effectLst/>
                <a:uLnTx/>
                <a:uFillTx/>
                <a:ea typeface="+mn-ea"/>
                <a:cs typeface="+mn-cs"/>
              </a:rPr>
              <a:t>, ATL/BTL </a:t>
            </a:r>
            <a:r>
              <a:rPr kumimoji="0" lang="pl-PL" sz="1400" b="0" i="0" u="none" strike="noStrike" kern="1200" cap="none" spc="0" normalizeH="0" baseline="0" noProof="0" dirty="0" err="1">
                <a:ln>
                  <a:noFill/>
                </a:ln>
                <a:solidFill>
                  <a:prstClr val="white"/>
                </a:solidFill>
                <a:effectLst/>
                <a:uLnTx/>
                <a:uFillTx/>
                <a:ea typeface="+mn-ea"/>
                <a:cs typeface="+mn-cs"/>
              </a:rPr>
              <a:t>share</a:t>
            </a:r>
            <a:endParaRPr kumimoji="0" lang="pl-PL" sz="1400" b="0" i="0" u="none" strike="noStrike" kern="1200" cap="none" spc="0" normalizeH="0" baseline="0" noProof="0" dirty="0">
              <a:ln>
                <a:noFill/>
              </a:ln>
              <a:solidFill>
                <a:prstClr val="white"/>
              </a:solidFill>
              <a:effectLst/>
              <a:uLnTx/>
              <a:uFillTx/>
              <a:ea typeface="+mn-ea"/>
              <a:cs typeface="+mn-cs"/>
            </a:endParaRPr>
          </a:p>
        </p:txBody>
      </p:sp>
      <p:sp>
        <p:nvSpPr>
          <p:cNvPr id="9" name="pole tekstowe 8">
            <a:extLst>
              <a:ext uri="{FF2B5EF4-FFF2-40B4-BE49-F238E27FC236}">
                <a16:creationId xmlns:a16="http://schemas.microsoft.com/office/drawing/2014/main" id="{14AAFD93-E4BC-F2B0-9429-F40751EF9AFB}"/>
              </a:ext>
            </a:extLst>
          </p:cNvPr>
          <p:cNvSpPr txBox="1"/>
          <p:nvPr/>
        </p:nvSpPr>
        <p:spPr>
          <a:xfrm>
            <a:off x="2682302" y="3074062"/>
            <a:ext cx="8677951"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Różnica między ceną sprzedaży a kosztem zakupu, czyli ile osiągamy zysku, na każdej sprzedanej jednostce. Przykład: prowadząc sklep internetowy kupujemy rower od producenta za 1500 zł, sprzedajemy za 2000 zł, mamy więc 500zł marży, 25%. </a:t>
            </a:r>
          </a:p>
        </p:txBody>
      </p:sp>
      <p:sp>
        <p:nvSpPr>
          <p:cNvPr id="14" name="pole tekstowe 13">
            <a:extLst>
              <a:ext uri="{FF2B5EF4-FFF2-40B4-BE49-F238E27FC236}">
                <a16:creationId xmlns:a16="http://schemas.microsoft.com/office/drawing/2014/main" id="{B46009F5-B8EC-2646-2F60-46F464E57C3A}"/>
              </a:ext>
            </a:extLst>
          </p:cNvPr>
          <p:cNvSpPr txBox="1"/>
          <p:nvPr/>
        </p:nvSpPr>
        <p:spPr>
          <a:xfrm>
            <a:off x="2682302" y="4270017"/>
            <a:ext cx="867795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Różni się od marży liczeniem „od dołu”, czyli od kosztu zakupu towaru. Przykład: prowadząc sklep internetowy kupujemy rower od producenta za 1500 zł, sprzedajemy za 2000 zł, mamy więc 500zł narzutu, 30%. </a:t>
            </a:r>
          </a:p>
        </p:txBody>
      </p:sp>
      <p:sp>
        <p:nvSpPr>
          <p:cNvPr id="15" name="pole tekstowe 14">
            <a:extLst>
              <a:ext uri="{FF2B5EF4-FFF2-40B4-BE49-F238E27FC236}">
                <a16:creationId xmlns:a16="http://schemas.microsoft.com/office/drawing/2014/main" id="{344EA45F-4AE6-45E2-5BD5-464C12943A61}"/>
              </a:ext>
            </a:extLst>
          </p:cNvPr>
          <p:cNvSpPr txBox="1"/>
          <p:nvPr/>
        </p:nvSpPr>
        <p:spPr>
          <a:xfrm>
            <a:off x="2689176" y="5310975"/>
            <a:ext cx="8677951"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Udział w P&amp;L firmy pieniędzy przeznaczanych na reklamę i działania promocyjne. Wyrażany procentowo, najczęściej wykorzystywany w porównaniach między okresami i przy tworzeniu planów rocznych. Wynikający zazwyczaj z kondycji finansowej firmy, przeszłej pracy nad rentownością (różne obciążenia, takie jak np. wzrost kosztu produkcji, mogą mieć wpływ na spadek tego udziału). </a:t>
            </a:r>
          </a:p>
        </p:txBody>
      </p:sp>
      <p:cxnSp>
        <p:nvCxnSpPr>
          <p:cNvPr id="16" name="Łącznik prosty 15">
            <a:extLst>
              <a:ext uri="{FF2B5EF4-FFF2-40B4-BE49-F238E27FC236}">
                <a16:creationId xmlns:a16="http://schemas.microsoft.com/office/drawing/2014/main" id="{8463EC4F-5C5B-A451-182A-8915B306E979}"/>
              </a:ext>
            </a:extLst>
          </p:cNvPr>
          <p:cNvCxnSpPr>
            <a:cxnSpLocks/>
          </p:cNvCxnSpPr>
          <p:nvPr/>
        </p:nvCxnSpPr>
        <p:spPr>
          <a:xfrm>
            <a:off x="625074" y="2933734"/>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7" name="Łącznik prosty 16">
            <a:extLst>
              <a:ext uri="{FF2B5EF4-FFF2-40B4-BE49-F238E27FC236}">
                <a16:creationId xmlns:a16="http://schemas.microsoft.com/office/drawing/2014/main" id="{3F95B9DB-E0D2-D09B-DD2B-77FB8D518CEE}"/>
              </a:ext>
            </a:extLst>
          </p:cNvPr>
          <p:cNvCxnSpPr>
            <a:cxnSpLocks/>
          </p:cNvCxnSpPr>
          <p:nvPr/>
        </p:nvCxnSpPr>
        <p:spPr>
          <a:xfrm>
            <a:off x="483653" y="2933734"/>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Łącznik prosty 17">
            <a:extLst>
              <a:ext uri="{FF2B5EF4-FFF2-40B4-BE49-F238E27FC236}">
                <a16:creationId xmlns:a16="http://schemas.microsoft.com/office/drawing/2014/main" id="{2488F8F2-2B5B-50BA-3D3A-3BA336E16458}"/>
              </a:ext>
            </a:extLst>
          </p:cNvPr>
          <p:cNvCxnSpPr>
            <a:cxnSpLocks/>
          </p:cNvCxnSpPr>
          <p:nvPr/>
        </p:nvCxnSpPr>
        <p:spPr>
          <a:xfrm>
            <a:off x="627412" y="4083368"/>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9" name="Łącznik prosty 18">
            <a:extLst>
              <a:ext uri="{FF2B5EF4-FFF2-40B4-BE49-F238E27FC236}">
                <a16:creationId xmlns:a16="http://schemas.microsoft.com/office/drawing/2014/main" id="{6D71075E-9C1A-607B-FF50-D42D2A66C63B}"/>
              </a:ext>
            </a:extLst>
          </p:cNvPr>
          <p:cNvCxnSpPr>
            <a:cxnSpLocks/>
          </p:cNvCxnSpPr>
          <p:nvPr/>
        </p:nvCxnSpPr>
        <p:spPr>
          <a:xfrm>
            <a:off x="485991" y="4083368"/>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Łącznik prosty 20">
            <a:extLst>
              <a:ext uri="{FF2B5EF4-FFF2-40B4-BE49-F238E27FC236}">
                <a16:creationId xmlns:a16="http://schemas.microsoft.com/office/drawing/2014/main" id="{99EB3C96-4979-5D08-FFB4-C51329634085}"/>
              </a:ext>
            </a:extLst>
          </p:cNvPr>
          <p:cNvCxnSpPr>
            <a:cxnSpLocks/>
          </p:cNvCxnSpPr>
          <p:nvPr/>
        </p:nvCxnSpPr>
        <p:spPr>
          <a:xfrm>
            <a:off x="627412" y="5121754"/>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22" name="Łącznik prosty 21">
            <a:extLst>
              <a:ext uri="{FF2B5EF4-FFF2-40B4-BE49-F238E27FC236}">
                <a16:creationId xmlns:a16="http://schemas.microsoft.com/office/drawing/2014/main" id="{5D816C92-5715-FD01-6A01-83089942F3EF}"/>
              </a:ext>
            </a:extLst>
          </p:cNvPr>
          <p:cNvCxnSpPr>
            <a:cxnSpLocks/>
          </p:cNvCxnSpPr>
          <p:nvPr/>
        </p:nvCxnSpPr>
        <p:spPr>
          <a:xfrm>
            <a:off x="485991" y="5121754"/>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Prostokąt 22">
            <a:extLst>
              <a:ext uri="{FF2B5EF4-FFF2-40B4-BE49-F238E27FC236}">
                <a16:creationId xmlns:a16="http://schemas.microsoft.com/office/drawing/2014/main" id="{67471406-8E67-0FF0-1426-5519D7F5D8B1}"/>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6557558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88724-F9B0-0D2B-C235-7320760220A1}"/>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E29F777D-9D71-887D-3A3D-DF686D8B6B94}"/>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46677704-FDD2-09E6-A778-A0F5AEA2EA64}"/>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C8B5DDDE-8E15-4CA7-E112-3CF7011CFA97}"/>
              </a:ext>
            </a:extLst>
          </p:cNvPr>
          <p:cNvSpPr txBox="1"/>
          <p:nvPr/>
        </p:nvSpPr>
        <p:spPr>
          <a:xfrm>
            <a:off x="624935" y="1402806"/>
            <a:ext cx="7130005"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2400" b="0" i="0" u="none" strike="noStrike" kern="1200" cap="none" spc="0" normalizeH="0" baseline="0" noProof="0" dirty="0">
                <a:ln>
                  <a:noFill/>
                </a:ln>
                <a:solidFill>
                  <a:prstClr val="white"/>
                </a:solidFill>
                <a:effectLst/>
                <a:uLnTx/>
                <a:uFillTx/>
                <a:ea typeface="+mn-ea"/>
                <a:cs typeface="+mn-cs"/>
              </a:rPr>
              <a:t>Efektywność (handlowa, marki i finansowa)</a:t>
            </a:r>
          </a:p>
          <a:p>
            <a:endParaRPr lang="pl-PL" sz="2400" dirty="0"/>
          </a:p>
        </p:txBody>
      </p:sp>
      <p:sp>
        <p:nvSpPr>
          <p:cNvPr id="7" name="Prostokąt 6">
            <a:extLst>
              <a:ext uri="{FF2B5EF4-FFF2-40B4-BE49-F238E27FC236}">
                <a16:creationId xmlns:a16="http://schemas.microsoft.com/office/drawing/2014/main" id="{1FDEB242-2ACF-8FBF-0614-D1037E1950F6}"/>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pl-PL" dirty="0"/>
          </a:p>
        </p:txBody>
      </p:sp>
      <p:sp>
        <p:nvSpPr>
          <p:cNvPr id="12" name="pole tekstowe 11">
            <a:extLst>
              <a:ext uri="{FF2B5EF4-FFF2-40B4-BE49-F238E27FC236}">
                <a16:creationId xmlns:a16="http://schemas.microsoft.com/office/drawing/2014/main" id="{FA62F8E0-DB96-2B27-0AE8-EAF6AF80E029}"/>
              </a:ext>
            </a:extLst>
          </p:cNvPr>
          <p:cNvSpPr txBox="1"/>
          <p:nvPr/>
        </p:nvSpPr>
        <p:spPr>
          <a:xfrm>
            <a:off x="648181" y="2270392"/>
            <a:ext cx="1866400" cy="2769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err="1">
                <a:ln>
                  <a:noFill/>
                </a:ln>
                <a:solidFill>
                  <a:prstClr val="white"/>
                </a:solidFill>
                <a:effectLst/>
                <a:uLnTx/>
                <a:uFillTx/>
                <a:ea typeface="+mn-ea"/>
                <a:cs typeface="+mn-cs"/>
              </a:rPr>
              <a:t>Meaningful</a:t>
            </a:r>
            <a:r>
              <a:rPr kumimoji="0" lang="pl-PL" sz="1200" b="0" i="0" u="none" strike="noStrike" kern="1200" cap="none" spc="0" normalizeH="0" baseline="0" noProof="0" dirty="0">
                <a:ln>
                  <a:noFill/>
                </a:ln>
                <a:solidFill>
                  <a:prstClr val="white"/>
                </a:solidFill>
                <a:effectLst/>
                <a:uLnTx/>
                <a:uFillTx/>
                <a:ea typeface="+mn-ea"/>
                <a:cs typeface="+mn-cs"/>
              </a:rPr>
              <a:t> </a:t>
            </a:r>
          </a:p>
        </p:txBody>
      </p:sp>
      <p:sp>
        <p:nvSpPr>
          <p:cNvPr id="13" name="pole tekstowe 12">
            <a:extLst>
              <a:ext uri="{FF2B5EF4-FFF2-40B4-BE49-F238E27FC236}">
                <a16:creationId xmlns:a16="http://schemas.microsoft.com/office/drawing/2014/main" id="{99C9437A-645E-D627-9A9C-940D872E9FFB}"/>
              </a:ext>
            </a:extLst>
          </p:cNvPr>
          <p:cNvSpPr txBox="1"/>
          <p:nvPr/>
        </p:nvSpPr>
        <p:spPr>
          <a:xfrm>
            <a:off x="2705553" y="2280370"/>
            <a:ext cx="846872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200" b="0" i="0" u="none" strike="noStrike" kern="1200" cap="none" spc="0" normalizeH="0" baseline="0" noProof="0" dirty="0">
                <a:ln>
                  <a:noFill/>
                </a:ln>
                <a:solidFill>
                  <a:srgbClr val="000000"/>
                </a:solidFill>
                <a:effectLst/>
                <a:uLnTx/>
                <a:uFillTx/>
                <a:ea typeface="Arial"/>
                <a:cs typeface="Arial"/>
                <a:sym typeface="Arial"/>
              </a:rPr>
              <a:t>Wskaźnik używany w badaniach </a:t>
            </a:r>
            <a:r>
              <a:rPr kumimoji="0" lang="pl-PL" sz="1200" b="0" i="0" u="none" strike="noStrike" kern="1200" cap="none" spc="0" normalizeH="0" baseline="0" noProof="0" dirty="0" err="1">
                <a:ln>
                  <a:noFill/>
                </a:ln>
                <a:solidFill>
                  <a:srgbClr val="000000"/>
                </a:solidFill>
                <a:effectLst/>
                <a:uLnTx/>
                <a:uFillTx/>
                <a:ea typeface="Arial"/>
                <a:cs typeface="Arial"/>
                <a:sym typeface="Arial"/>
              </a:rPr>
              <a:t>m.in</a:t>
            </a:r>
            <a:r>
              <a:rPr kumimoji="0" lang="pl-PL" sz="1200" b="0" i="0" u="none" strike="noStrike" kern="1200" cap="none" spc="0" normalizeH="0" baseline="0" noProof="0" dirty="0">
                <a:ln>
                  <a:noFill/>
                </a:ln>
                <a:solidFill>
                  <a:srgbClr val="000000"/>
                </a:solidFill>
                <a:effectLst/>
                <a:uLnTx/>
                <a:uFillTx/>
                <a:ea typeface="Arial"/>
                <a:cs typeface="Arial"/>
                <a:sym typeface="Arial"/>
              </a:rPr>
              <a:t> Kantar, służący do określenia relewantności marki (odpowiedzi na potrzeby i oczekiwania konsumenta) </a:t>
            </a:r>
          </a:p>
        </p:txBody>
      </p:sp>
      <p:sp>
        <p:nvSpPr>
          <p:cNvPr id="2" name="pole tekstowe 1">
            <a:extLst>
              <a:ext uri="{FF2B5EF4-FFF2-40B4-BE49-F238E27FC236}">
                <a16:creationId xmlns:a16="http://schemas.microsoft.com/office/drawing/2014/main" id="{2864965D-D66D-CECB-D963-9870AF4C736E}"/>
              </a:ext>
            </a:extLst>
          </p:cNvPr>
          <p:cNvSpPr txBox="1"/>
          <p:nvPr/>
        </p:nvSpPr>
        <p:spPr>
          <a:xfrm>
            <a:off x="648177" y="2996094"/>
            <a:ext cx="1813205" cy="2769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err="1">
                <a:ln>
                  <a:noFill/>
                </a:ln>
                <a:solidFill>
                  <a:prstClr val="white"/>
                </a:solidFill>
                <a:effectLst/>
                <a:uLnTx/>
                <a:uFillTx/>
                <a:ea typeface="+mn-ea"/>
                <a:cs typeface="+mn-cs"/>
              </a:rPr>
              <a:t>Salient</a:t>
            </a:r>
            <a:endParaRPr kumimoji="0" lang="pl-PL" sz="1200" b="0" i="0" u="none" strike="noStrike" kern="1200" cap="none" spc="0" normalizeH="0" baseline="0" noProof="0" dirty="0">
              <a:ln>
                <a:noFill/>
              </a:ln>
              <a:solidFill>
                <a:prstClr val="white"/>
              </a:solidFill>
              <a:effectLst/>
              <a:uLnTx/>
              <a:uFillTx/>
              <a:ea typeface="+mn-ea"/>
              <a:cs typeface="+mn-cs"/>
            </a:endParaRPr>
          </a:p>
        </p:txBody>
      </p:sp>
      <p:sp>
        <p:nvSpPr>
          <p:cNvPr id="3" name="pole tekstowe 2">
            <a:extLst>
              <a:ext uri="{FF2B5EF4-FFF2-40B4-BE49-F238E27FC236}">
                <a16:creationId xmlns:a16="http://schemas.microsoft.com/office/drawing/2014/main" id="{307C6AA1-27E2-FF2A-2B75-28D02D8F30C2}"/>
              </a:ext>
            </a:extLst>
          </p:cNvPr>
          <p:cNvSpPr txBox="1"/>
          <p:nvPr/>
        </p:nvSpPr>
        <p:spPr>
          <a:xfrm>
            <a:off x="636600" y="3677401"/>
            <a:ext cx="1720711" cy="2769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err="1">
                <a:ln>
                  <a:noFill/>
                </a:ln>
                <a:solidFill>
                  <a:prstClr val="white"/>
                </a:solidFill>
                <a:effectLst/>
                <a:uLnTx/>
                <a:uFillTx/>
                <a:ea typeface="+mn-ea"/>
                <a:cs typeface="+mn-cs"/>
              </a:rPr>
              <a:t>Different</a:t>
            </a:r>
            <a:endParaRPr kumimoji="0" lang="pl-PL" sz="1200" b="0" i="0" u="none" strike="noStrike" kern="1200" cap="none" spc="0" normalizeH="0" baseline="0" noProof="0" dirty="0">
              <a:ln>
                <a:noFill/>
              </a:ln>
              <a:solidFill>
                <a:prstClr val="white"/>
              </a:solidFill>
              <a:effectLst/>
              <a:uLnTx/>
              <a:uFillTx/>
              <a:ea typeface="+mn-ea"/>
              <a:cs typeface="+mn-cs"/>
            </a:endParaRPr>
          </a:p>
        </p:txBody>
      </p:sp>
      <p:sp>
        <p:nvSpPr>
          <p:cNvPr id="8" name="pole tekstowe 7">
            <a:extLst>
              <a:ext uri="{FF2B5EF4-FFF2-40B4-BE49-F238E27FC236}">
                <a16:creationId xmlns:a16="http://schemas.microsoft.com/office/drawing/2014/main" id="{563CD2E0-D99E-B8CD-A20C-6870FAEBA805}"/>
              </a:ext>
            </a:extLst>
          </p:cNvPr>
          <p:cNvSpPr txBox="1"/>
          <p:nvPr/>
        </p:nvSpPr>
        <p:spPr>
          <a:xfrm>
            <a:off x="641308" y="5227501"/>
            <a:ext cx="181319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white"/>
                </a:solidFill>
                <a:effectLst/>
                <a:uLnTx/>
                <a:uFillTx/>
                <a:ea typeface="+mn-ea"/>
                <a:cs typeface="+mn-cs"/>
              </a:rPr>
              <a:t>Sprzedaż bazowa a inkrementalna </a:t>
            </a:r>
          </a:p>
        </p:txBody>
      </p:sp>
      <p:sp>
        <p:nvSpPr>
          <p:cNvPr id="9" name="pole tekstowe 8">
            <a:extLst>
              <a:ext uri="{FF2B5EF4-FFF2-40B4-BE49-F238E27FC236}">
                <a16:creationId xmlns:a16="http://schemas.microsoft.com/office/drawing/2014/main" id="{2C47C75A-DD34-6495-A356-1A2303A497DE}"/>
              </a:ext>
            </a:extLst>
          </p:cNvPr>
          <p:cNvSpPr txBox="1"/>
          <p:nvPr/>
        </p:nvSpPr>
        <p:spPr>
          <a:xfrm>
            <a:off x="2700439" y="2998976"/>
            <a:ext cx="867795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Tx/>
              <a:buNone/>
              <a:tabLst/>
              <a:defRPr/>
            </a:pPr>
            <a:r>
              <a:rPr kumimoji="0" lang="pl-PL" sz="1200" b="0" i="0" u="none" strike="noStrike" kern="1200" cap="none" spc="0" normalizeH="0" baseline="0" noProof="0" dirty="0">
                <a:ln>
                  <a:noFill/>
                </a:ln>
                <a:solidFill>
                  <a:srgbClr val="000000"/>
                </a:solidFill>
                <a:effectLst/>
                <a:uLnTx/>
                <a:uFillTx/>
                <a:ea typeface="Arial"/>
                <a:cs typeface="Arial"/>
                <a:sym typeface="Arial"/>
              </a:rPr>
              <a:t>Wskaźnik używany w badaniach </a:t>
            </a:r>
            <a:r>
              <a:rPr kumimoji="0" lang="pl-PL" sz="1200" b="0" i="0" u="none" strike="noStrike" kern="1200" cap="none" spc="0" normalizeH="0" baseline="0" noProof="0" dirty="0" err="1">
                <a:ln>
                  <a:noFill/>
                </a:ln>
                <a:solidFill>
                  <a:srgbClr val="000000"/>
                </a:solidFill>
                <a:effectLst/>
                <a:uLnTx/>
                <a:uFillTx/>
                <a:ea typeface="Arial"/>
                <a:cs typeface="Arial"/>
                <a:sym typeface="Arial"/>
              </a:rPr>
              <a:t>m.in</a:t>
            </a:r>
            <a:r>
              <a:rPr kumimoji="0" lang="pl-PL" sz="1200" b="0" i="0" u="none" strike="noStrike" kern="1200" cap="none" spc="0" normalizeH="0" baseline="0" noProof="0" dirty="0">
                <a:ln>
                  <a:noFill/>
                </a:ln>
                <a:solidFill>
                  <a:srgbClr val="000000"/>
                </a:solidFill>
                <a:effectLst/>
                <a:uLnTx/>
                <a:uFillTx/>
                <a:ea typeface="Arial"/>
                <a:cs typeface="Arial"/>
                <a:sym typeface="Arial"/>
              </a:rPr>
              <a:t> Kantar, służący do określenia jak łatwo marka przychodzi do głowy konsumentowi, w sytuacji rozważania zakupu</a:t>
            </a:r>
          </a:p>
        </p:txBody>
      </p:sp>
      <p:sp>
        <p:nvSpPr>
          <p:cNvPr id="14" name="pole tekstowe 13">
            <a:extLst>
              <a:ext uri="{FF2B5EF4-FFF2-40B4-BE49-F238E27FC236}">
                <a16:creationId xmlns:a16="http://schemas.microsoft.com/office/drawing/2014/main" id="{3D43AFF1-4CA6-8A40-32F9-E88A1BC7AE93}"/>
              </a:ext>
            </a:extLst>
          </p:cNvPr>
          <p:cNvSpPr txBox="1"/>
          <p:nvPr/>
        </p:nvSpPr>
        <p:spPr>
          <a:xfrm>
            <a:off x="2708127" y="3677401"/>
            <a:ext cx="867795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Tx/>
              <a:buNone/>
              <a:tabLst/>
              <a:defRPr/>
            </a:pPr>
            <a:r>
              <a:rPr kumimoji="0" lang="pl-PL" sz="1200" b="0" i="0" u="none" strike="noStrike" kern="1200" cap="none" spc="0" normalizeH="0" baseline="0" noProof="0" dirty="0">
                <a:ln>
                  <a:noFill/>
                </a:ln>
                <a:solidFill>
                  <a:srgbClr val="000000"/>
                </a:solidFill>
                <a:effectLst/>
                <a:uLnTx/>
                <a:uFillTx/>
                <a:ea typeface="Arial"/>
                <a:cs typeface="Arial"/>
                <a:sym typeface="Arial"/>
              </a:rPr>
              <a:t>Wskaźnik używany w badaniach </a:t>
            </a:r>
            <a:r>
              <a:rPr kumimoji="0" lang="pl-PL" sz="1200" b="0" i="0" u="none" strike="noStrike" kern="1200" cap="none" spc="0" normalizeH="0" baseline="0" noProof="0" dirty="0" err="1">
                <a:ln>
                  <a:noFill/>
                </a:ln>
                <a:solidFill>
                  <a:srgbClr val="000000"/>
                </a:solidFill>
                <a:effectLst/>
                <a:uLnTx/>
                <a:uFillTx/>
                <a:ea typeface="Arial"/>
                <a:cs typeface="Arial"/>
                <a:sym typeface="Arial"/>
              </a:rPr>
              <a:t>m.in</a:t>
            </a:r>
            <a:r>
              <a:rPr kumimoji="0" lang="pl-PL" sz="1200" b="0" i="0" u="none" strike="noStrike" kern="1200" cap="none" spc="0" normalizeH="0" baseline="0" noProof="0" dirty="0">
                <a:ln>
                  <a:noFill/>
                </a:ln>
                <a:solidFill>
                  <a:srgbClr val="000000"/>
                </a:solidFill>
                <a:effectLst/>
                <a:uLnTx/>
                <a:uFillTx/>
                <a:ea typeface="Arial"/>
                <a:cs typeface="Arial"/>
                <a:sym typeface="Arial"/>
              </a:rPr>
              <a:t> Kantar, służący do określenia jak konsumenci oceniają unikalność marki na tle konkurencji (odróżnienie), a także wieź emocjonalną z marką</a:t>
            </a:r>
          </a:p>
        </p:txBody>
      </p:sp>
      <p:sp>
        <p:nvSpPr>
          <p:cNvPr id="15" name="pole tekstowe 14">
            <a:extLst>
              <a:ext uri="{FF2B5EF4-FFF2-40B4-BE49-F238E27FC236}">
                <a16:creationId xmlns:a16="http://schemas.microsoft.com/office/drawing/2014/main" id="{DBA7A1A8-EF65-1A3D-8B8F-EE443785C3D9}"/>
              </a:ext>
            </a:extLst>
          </p:cNvPr>
          <p:cNvSpPr txBox="1"/>
          <p:nvPr/>
        </p:nvSpPr>
        <p:spPr>
          <a:xfrm>
            <a:off x="2700440" y="5224349"/>
            <a:ext cx="867795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200" b="0" i="0" u="none" strike="noStrike" kern="1200" cap="none" spc="0" normalizeH="0" baseline="0" noProof="0" dirty="0">
                <a:ln>
                  <a:noFill/>
                </a:ln>
                <a:solidFill>
                  <a:srgbClr val="000000"/>
                </a:solidFill>
                <a:effectLst/>
                <a:uLnTx/>
                <a:uFillTx/>
                <a:ea typeface="Arial"/>
                <a:cs typeface="Arial"/>
                <a:sym typeface="Arial"/>
              </a:rPr>
              <a:t>Sprzedaż inkrementalna to taka, na którą dane działanie (np. nowa komunikacja, czy promocja handlowa) wpłynęło bezpośrednio. Wskaźnik ten silnie łączy się z elastycznością marki. Sprzedaż bazowa wskazuje wynikającą z naturalnego popytu na markę, związana z jej długoterminowym budowaniem. To ilość i/lub wartość sprzedawanych produktów (powiązana też bezpośrednio np. z dystrybucją, czy miejscem w pamięci konsumentów). Jest również zmienna w czasie, jednak zmiany te są zazwyczaj powolniejsze.</a:t>
            </a:r>
          </a:p>
        </p:txBody>
      </p:sp>
      <p:cxnSp>
        <p:nvCxnSpPr>
          <p:cNvPr id="16" name="Łącznik prosty 15">
            <a:extLst>
              <a:ext uri="{FF2B5EF4-FFF2-40B4-BE49-F238E27FC236}">
                <a16:creationId xmlns:a16="http://schemas.microsoft.com/office/drawing/2014/main" id="{EE21B0CD-D2A8-05DD-A07D-D638A02C019B}"/>
              </a:ext>
            </a:extLst>
          </p:cNvPr>
          <p:cNvCxnSpPr>
            <a:cxnSpLocks/>
          </p:cNvCxnSpPr>
          <p:nvPr/>
        </p:nvCxnSpPr>
        <p:spPr>
          <a:xfrm>
            <a:off x="622850" y="2860613"/>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7" name="Łącznik prosty 16">
            <a:extLst>
              <a:ext uri="{FF2B5EF4-FFF2-40B4-BE49-F238E27FC236}">
                <a16:creationId xmlns:a16="http://schemas.microsoft.com/office/drawing/2014/main" id="{3CE5AAE6-6D50-2487-F99F-02FC4382AAAA}"/>
              </a:ext>
            </a:extLst>
          </p:cNvPr>
          <p:cNvCxnSpPr>
            <a:cxnSpLocks/>
          </p:cNvCxnSpPr>
          <p:nvPr/>
        </p:nvCxnSpPr>
        <p:spPr>
          <a:xfrm>
            <a:off x="474554" y="2860613"/>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Łącznik prosty 17">
            <a:extLst>
              <a:ext uri="{FF2B5EF4-FFF2-40B4-BE49-F238E27FC236}">
                <a16:creationId xmlns:a16="http://schemas.microsoft.com/office/drawing/2014/main" id="{1C1FFE6F-0A70-BAF7-232F-9DB4731B8840}"/>
              </a:ext>
            </a:extLst>
          </p:cNvPr>
          <p:cNvCxnSpPr>
            <a:cxnSpLocks/>
          </p:cNvCxnSpPr>
          <p:nvPr/>
        </p:nvCxnSpPr>
        <p:spPr>
          <a:xfrm>
            <a:off x="620537" y="4285763"/>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19" name="Łącznik prosty 18">
            <a:extLst>
              <a:ext uri="{FF2B5EF4-FFF2-40B4-BE49-F238E27FC236}">
                <a16:creationId xmlns:a16="http://schemas.microsoft.com/office/drawing/2014/main" id="{80D29789-8B15-C2A6-6FEE-0744795D1A0E}"/>
              </a:ext>
            </a:extLst>
          </p:cNvPr>
          <p:cNvCxnSpPr>
            <a:cxnSpLocks/>
          </p:cNvCxnSpPr>
          <p:nvPr/>
        </p:nvCxnSpPr>
        <p:spPr>
          <a:xfrm>
            <a:off x="485991" y="4285763"/>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Łącznik prosty 20">
            <a:extLst>
              <a:ext uri="{FF2B5EF4-FFF2-40B4-BE49-F238E27FC236}">
                <a16:creationId xmlns:a16="http://schemas.microsoft.com/office/drawing/2014/main" id="{26D00B8C-321F-CF2E-5F1B-DD67298EF813}"/>
              </a:ext>
            </a:extLst>
          </p:cNvPr>
          <p:cNvCxnSpPr>
            <a:cxnSpLocks/>
          </p:cNvCxnSpPr>
          <p:nvPr/>
        </p:nvCxnSpPr>
        <p:spPr>
          <a:xfrm>
            <a:off x="620537" y="5121754"/>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22" name="Łącznik prosty 21">
            <a:extLst>
              <a:ext uri="{FF2B5EF4-FFF2-40B4-BE49-F238E27FC236}">
                <a16:creationId xmlns:a16="http://schemas.microsoft.com/office/drawing/2014/main" id="{A8C1998C-955B-752C-CAF5-4DA488FD00D0}"/>
              </a:ext>
            </a:extLst>
          </p:cNvPr>
          <p:cNvCxnSpPr>
            <a:cxnSpLocks/>
          </p:cNvCxnSpPr>
          <p:nvPr/>
        </p:nvCxnSpPr>
        <p:spPr>
          <a:xfrm>
            <a:off x="485991" y="5121754"/>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pole tekstowe 22">
            <a:extLst>
              <a:ext uri="{FF2B5EF4-FFF2-40B4-BE49-F238E27FC236}">
                <a16:creationId xmlns:a16="http://schemas.microsoft.com/office/drawing/2014/main" id="{486B11A7-92FE-FB37-FEC7-69A7B4B9F1EE}"/>
              </a:ext>
            </a:extLst>
          </p:cNvPr>
          <p:cNvSpPr txBox="1"/>
          <p:nvPr/>
        </p:nvSpPr>
        <p:spPr>
          <a:xfrm>
            <a:off x="636600" y="4361606"/>
            <a:ext cx="1720711" cy="2769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err="1">
                <a:ln>
                  <a:noFill/>
                </a:ln>
                <a:solidFill>
                  <a:prstClr val="white"/>
                </a:solidFill>
                <a:effectLst/>
                <a:uLnTx/>
                <a:uFillTx/>
                <a:ea typeface="+mn-ea"/>
                <a:cs typeface="+mn-cs"/>
              </a:rPr>
              <a:t>Distinctiveness</a:t>
            </a:r>
            <a:endParaRPr kumimoji="0" lang="pl-PL" sz="1200" b="0" i="0" u="none" strike="noStrike" kern="1200" cap="none" spc="0" normalizeH="0" baseline="0" noProof="0" dirty="0">
              <a:ln>
                <a:noFill/>
              </a:ln>
              <a:solidFill>
                <a:prstClr val="white"/>
              </a:solidFill>
              <a:effectLst/>
              <a:uLnTx/>
              <a:uFillTx/>
              <a:ea typeface="+mn-ea"/>
              <a:cs typeface="+mn-cs"/>
            </a:endParaRPr>
          </a:p>
        </p:txBody>
      </p:sp>
      <p:sp>
        <p:nvSpPr>
          <p:cNvPr id="24" name="pole tekstowe 23">
            <a:extLst>
              <a:ext uri="{FF2B5EF4-FFF2-40B4-BE49-F238E27FC236}">
                <a16:creationId xmlns:a16="http://schemas.microsoft.com/office/drawing/2014/main" id="{E44C0D49-8AA0-C93D-1C9B-2C2DD0F18843}"/>
              </a:ext>
            </a:extLst>
          </p:cNvPr>
          <p:cNvSpPr txBox="1"/>
          <p:nvPr/>
        </p:nvSpPr>
        <p:spPr>
          <a:xfrm>
            <a:off x="2700440" y="4366825"/>
            <a:ext cx="894497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200" b="0" i="0" u="none" strike="noStrike" kern="1200" cap="none" spc="0" normalizeH="0" baseline="0" noProof="0" dirty="0">
                <a:ln>
                  <a:noFill/>
                </a:ln>
                <a:solidFill>
                  <a:srgbClr val="000000"/>
                </a:solidFill>
                <a:effectLst/>
                <a:uLnTx/>
                <a:uFillTx/>
                <a:ea typeface="Arial"/>
                <a:cs typeface="Arial"/>
                <a:sym typeface="Arial"/>
              </a:rPr>
              <a:t>Wyróżnialność marki – nie jest to wskaźnik samodzielny, raczej kierunek oceny. Opiera się o łatwość wyróżnienia marki, czy to na półce w punkcie sprzedaży, czy wśród spotów reklamowych konkurencji. Istnieje sporo badań potwierdzających kluczową rolę pracy nad </a:t>
            </a:r>
            <a:r>
              <a:rPr kumimoji="0" lang="pl-PL" sz="1200" b="0" i="0" u="none" strike="noStrike" kern="1200" cap="none" spc="0" normalizeH="0" baseline="0" noProof="0" dirty="0" err="1">
                <a:ln>
                  <a:noFill/>
                </a:ln>
                <a:solidFill>
                  <a:srgbClr val="000000"/>
                </a:solidFill>
                <a:effectLst/>
                <a:uLnTx/>
                <a:uFillTx/>
                <a:ea typeface="Arial"/>
                <a:cs typeface="Arial"/>
                <a:sym typeface="Arial"/>
              </a:rPr>
              <a:t>wyróżnialnościa</a:t>
            </a:r>
            <a:r>
              <a:rPr kumimoji="0" lang="pl-PL" sz="1200" b="0" i="0" u="none" strike="noStrike" kern="1200" cap="none" spc="0" normalizeH="0" baseline="0" noProof="0" dirty="0">
                <a:ln>
                  <a:noFill/>
                </a:ln>
                <a:solidFill>
                  <a:srgbClr val="000000"/>
                </a:solidFill>
                <a:effectLst/>
                <a:uLnTx/>
                <a:uFillTx/>
                <a:ea typeface="Arial"/>
                <a:cs typeface="Arial"/>
                <a:sym typeface="Arial"/>
              </a:rPr>
              <a:t> i jej bezpośredni </a:t>
            </a:r>
            <a:r>
              <a:rPr kumimoji="0" lang="pl-PL" sz="1200" b="0" i="0" u="none" strike="noStrike" kern="1200" cap="none" spc="0" normalizeH="0" baseline="0" noProof="0" dirty="0" err="1">
                <a:ln>
                  <a:noFill/>
                </a:ln>
                <a:solidFill>
                  <a:srgbClr val="000000"/>
                </a:solidFill>
                <a:effectLst/>
                <a:uLnTx/>
                <a:uFillTx/>
                <a:ea typeface="Arial"/>
                <a:cs typeface="Arial"/>
                <a:sym typeface="Arial"/>
              </a:rPr>
              <a:t>wpłw</a:t>
            </a:r>
            <a:r>
              <a:rPr kumimoji="0" lang="pl-PL" sz="1200" b="0" i="0" u="none" strike="noStrike" kern="1200" cap="none" spc="0" normalizeH="0" baseline="0" noProof="0" dirty="0">
                <a:ln>
                  <a:noFill/>
                </a:ln>
                <a:solidFill>
                  <a:srgbClr val="000000"/>
                </a:solidFill>
                <a:effectLst/>
                <a:uLnTx/>
                <a:uFillTx/>
                <a:ea typeface="Arial"/>
                <a:cs typeface="Arial"/>
                <a:sym typeface="Arial"/>
              </a:rPr>
              <a:t> na sprzedaż</a:t>
            </a:r>
          </a:p>
        </p:txBody>
      </p:sp>
      <p:cxnSp>
        <p:nvCxnSpPr>
          <p:cNvPr id="25" name="Łącznik prosty 24">
            <a:extLst>
              <a:ext uri="{FF2B5EF4-FFF2-40B4-BE49-F238E27FC236}">
                <a16:creationId xmlns:a16="http://schemas.microsoft.com/office/drawing/2014/main" id="{DFD73109-5475-7F1E-802A-8B2956AE7CF8}"/>
              </a:ext>
            </a:extLst>
          </p:cNvPr>
          <p:cNvCxnSpPr>
            <a:cxnSpLocks/>
          </p:cNvCxnSpPr>
          <p:nvPr/>
        </p:nvCxnSpPr>
        <p:spPr>
          <a:xfrm>
            <a:off x="621101" y="3576913"/>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26" name="Łącznik prosty 25">
            <a:extLst>
              <a:ext uri="{FF2B5EF4-FFF2-40B4-BE49-F238E27FC236}">
                <a16:creationId xmlns:a16="http://schemas.microsoft.com/office/drawing/2014/main" id="{67A37812-AC38-4BF8-97E0-CF01226D53D1}"/>
              </a:ext>
            </a:extLst>
          </p:cNvPr>
          <p:cNvCxnSpPr>
            <a:cxnSpLocks/>
          </p:cNvCxnSpPr>
          <p:nvPr/>
        </p:nvCxnSpPr>
        <p:spPr>
          <a:xfrm>
            <a:off x="459055" y="3576913"/>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Prostokąt 26">
            <a:extLst>
              <a:ext uri="{FF2B5EF4-FFF2-40B4-BE49-F238E27FC236}">
                <a16:creationId xmlns:a16="http://schemas.microsoft.com/office/drawing/2014/main" id="{AC82060B-0682-9BE7-0368-5B5422253F9C}"/>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7433424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34406-6D6E-2DBF-EDD9-B5E937656393}"/>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AA6AE22E-073C-BABC-8C44-0F34E7AE9C4B}"/>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Definicje wskaźników</a:t>
            </a:r>
          </a:p>
        </p:txBody>
      </p:sp>
      <p:sp>
        <p:nvSpPr>
          <p:cNvPr id="5" name="Prostokąt 4">
            <a:extLst>
              <a:ext uri="{FF2B5EF4-FFF2-40B4-BE49-F238E27FC236}">
                <a16:creationId xmlns:a16="http://schemas.microsoft.com/office/drawing/2014/main" id="{96BE7D61-DA09-6E5D-D3DD-6C9D551023BA}"/>
              </a:ext>
            </a:extLst>
          </p:cNvPr>
          <p:cNvSpPr/>
          <p:nvPr/>
        </p:nvSpPr>
        <p:spPr>
          <a:xfrm>
            <a:off x="515938" y="1304523"/>
            <a:ext cx="11201491" cy="646331"/>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id="{A8412210-89F7-237A-798D-576AB521FC5D}"/>
              </a:ext>
            </a:extLst>
          </p:cNvPr>
          <p:cNvSpPr txBox="1"/>
          <p:nvPr/>
        </p:nvSpPr>
        <p:spPr>
          <a:xfrm>
            <a:off x="624935" y="1402806"/>
            <a:ext cx="7130005"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2400" b="0" i="0" u="none" strike="noStrike" kern="1200" cap="none" spc="0" normalizeH="0" baseline="0" noProof="0" dirty="0">
                <a:ln>
                  <a:noFill/>
                </a:ln>
                <a:solidFill>
                  <a:prstClr val="white"/>
                </a:solidFill>
                <a:effectLst/>
                <a:uLnTx/>
                <a:uFillTx/>
                <a:ea typeface="+mn-ea"/>
                <a:cs typeface="+mn-cs"/>
              </a:rPr>
              <a:t>Efektywność (handlowa, marki i finansowa)</a:t>
            </a:r>
          </a:p>
          <a:p>
            <a:endParaRPr lang="pl-PL" sz="2400" dirty="0"/>
          </a:p>
        </p:txBody>
      </p:sp>
      <p:sp>
        <p:nvSpPr>
          <p:cNvPr id="7" name="Prostokąt 6">
            <a:extLst>
              <a:ext uri="{FF2B5EF4-FFF2-40B4-BE49-F238E27FC236}">
                <a16:creationId xmlns:a16="http://schemas.microsoft.com/office/drawing/2014/main" id="{A7765AF2-10E2-5A85-F36E-5B51A7DE8AA3}"/>
              </a:ext>
            </a:extLst>
          </p:cNvPr>
          <p:cNvSpPr/>
          <p:nvPr/>
        </p:nvSpPr>
        <p:spPr>
          <a:xfrm>
            <a:off x="515938" y="2126325"/>
            <a:ext cx="1984194" cy="433234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pl-PL" dirty="0"/>
          </a:p>
        </p:txBody>
      </p:sp>
      <p:sp>
        <p:nvSpPr>
          <p:cNvPr id="12" name="pole tekstowe 11">
            <a:extLst>
              <a:ext uri="{FF2B5EF4-FFF2-40B4-BE49-F238E27FC236}">
                <a16:creationId xmlns:a16="http://schemas.microsoft.com/office/drawing/2014/main" id="{245F5E98-B085-8FFB-B30D-641D2F0FEB5B}"/>
              </a:ext>
            </a:extLst>
          </p:cNvPr>
          <p:cNvSpPr txBox="1"/>
          <p:nvPr/>
        </p:nvSpPr>
        <p:spPr>
          <a:xfrm>
            <a:off x="630265" y="2249767"/>
            <a:ext cx="1866400" cy="7386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Przychód na klienta / konsumenta / użytkownika</a:t>
            </a:r>
          </a:p>
        </p:txBody>
      </p:sp>
      <p:sp>
        <p:nvSpPr>
          <p:cNvPr id="13" name="pole tekstowe 12">
            <a:extLst>
              <a:ext uri="{FF2B5EF4-FFF2-40B4-BE49-F238E27FC236}">
                <a16:creationId xmlns:a16="http://schemas.microsoft.com/office/drawing/2014/main" id="{1ADFBEAA-128D-C435-3223-92A31447C955}"/>
              </a:ext>
            </a:extLst>
          </p:cNvPr>
          <p:cNvSpPr txBox="1"/>
          <p:nvPr/>
        </p:nvSpPr>
        <p:spPr>
          <a:xfrm>
            <a:off x="2632231" y="2255780"/>
            <a:ext cx="8468726" cy="725776"/>
          </a:xfrm>
          <a:prstGeom prst="rect">
            <a:avLst/>
          </a:prstGeom>
          <a:noFill/>
        </p:spPr>
        <p:txBody>
          <a:bodyPr wrap="square" rtlCol="0">
            <a:spAutoFit/>
          </a:bodyPr>
          <a:lstStyle/>
          <a:p>
            <a:pPr marL="50800" marR="520700" lvl="0" indent="0" algn="l" defTabSz="914400" rtl="0" eaLnBrk="1" fontAlgn="auto" latinLnBrk="0" hangingPunct="1">
              <a:lnSpc>
                <a:spcPct val="98000"/>
              </a:lnSpc>
              <a:spcBef>
                <a:spcPts val="0"/>
              </a:spcBef>
              <a:spcAft>
                <a:spcPts val="0"/>
              </a:spcAft>
              <a:buClr>
                <a:srgbClr val="000000"/>
              </a:buClr>
              <a:buSzPts val="14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Całkowity przychód podzielony przez liczbę klientów / konsumentów / użytkowników w wyznaczonym okresie. Szczególnie użyteczny do analiz związanych z rentownością pozyskiwania klientów, strategii komunikacyjnej, promocyjnej, czy ogólnie inwestycyjnej</a:t>
            </a:r>
          </a:p>
        </p:txBody>
      </p:sp>
      <p:sp>
        <p:nvSpPr>
          <p:cNvPr id="2" name="pole tekstowe 1">
            <a:extLst>
              <a:ext uri="{FF2B5EF4-FFF2-40B4-BE49-F238E27FC236}">
                <a16:creationId xmlns:a16="http://schemas.microsoft.com/office/drawing/2014/main" id="{D497B0B3-3D7C-541E-5E76-706697B02C79}"/>
              </a:ext>
            </a:extLst>
          </p:cNvPr>
          <p:cNvSpPr txBox="1"/>
          <p:nvPr/>
        </p:nvSpPr>
        <p:spPr>
          <a:xfrm>
            <a:off x="636237" y="3752384"/>
            <a:ext cx="1813205"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a:ln>
                  <a:noFill/>
                </a:ln>
                <a:solidFill>
                  <a:prstClr val="white"/>
                </a:solidFill>
                <a:effectLst/>
                <a:uLnTx/>
                <a:uFillTx/>
                <a:ea typeface="+mn-ea"/>
                <a:cs typeface="+mn-cs"/>
              </a:rPr>
              <a:t>CLV</a:t>
            </a:r>
          </a:p>
        </p:txBody>
      </p:sp>
      <p:sp>
        <p:nvSpPr>
          <p:cNvPr id="9" name="pole tekstowe 8">
            <a:extLst>
              <a:ext uri="{FF2B5EF4-FFF2-40B4-BE49-F238E27FC236}">
                <a16:creationId xmlns:a16="http://schemas.microsoft.com/office/drawing/2014/main" id="{43F3DC88-8DE1-25FB-169E-1E2602E436F3}"/>
              </a:ext>
            </a:extLst>
          </p:cNvPr>
          <p:cNvSpPr txBox="1"/>
          <p:nvPr/>
        </p:nvSpPr>
        <p:spPr>
          <a:xfrm>
            <a:off x="2700983" y="3766134"/>
            <a:ext cx="8677951"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400" b="0" i="0" u="none" strike="noStrike" kern="1200" cap="none" spc="0" normalizeH="0" baseline="0" noProof="0" dirty="0">
                <a:ln>
                  <a:noFill/>
                </a:ln>
                <a:solidFill>
                  <a:srgbClr val="000000"/>
                </a:solidFill>
                <a:effectLst/>
                <a:uLnTx/>
                <a:uFillTx/>
                <a:ea typeface="Arial"/>
                <a:cs typeface="Arial"/>
                <a:sym typeface="Arial"/>
              </a:rPr>
              <a:t>Consumer </a:t>
            </a:r>
            <a:r>
              <a:rPr kumimoji="0" lang="pl-PL" sz="1400" b="0" i="0" u="none" strike="noStrike" kern="1200" cap="none" spc="0" normalizeH="0" baseline="0" noProof="0" dirty="0" err="1">
                <a:ln>
                  <a:noFill/>
                </a:ln>
                <a:solidFill>
                  <a:srgbClr val="000000"/>
                </a:solidFill>
                <a:effectLst/>
                <a:uLnTx/>
                <a:uFillTx/>
                <a:ea typeface="Arial"/>
                <a:cs typeface="Arial"/>
                <a:sym typeface="Arial"/>
              </a:rPr>
              <a:t>Lifetime</a:t>
            </a:r>
            <a:r>
              <a:rPr kumimoji="0" lang="pl-PL" sz="1400" b="0" i="0" u="none" strike="noStrike" kern="1200" cap="none" spc="0" normalizeH="0" baseline="0" noProof="0" dirty="0">
                <a:ln>
                  <a:noFill/>
                </a:ln>
                <a:solidFill>
                  <a:srgbClr val="000000"/>
                </a:solidFill>
                <a:effectLst/>
                <a:uLnTx/>
                <a:uFillTx/>
                <a:ea typeface="Arial"/>
                <a:cs typeface="Arial"/>
                <a:sym typeface="Arial"/>
              </a:rPr>
              <a:t> Value, czyli wartość konsumenta w czasie. Liczony ze wzoru: przychód w okresie (najczęściej rok), mnożony przez średni okres współpracy (np. od pierwszego do ostatniego zakupu), pomniejszony o koszty pozyskania konsumenta. Warto go analizować w podziale na okresy i źródła pozyskania (i tak stworzyć kohorty). Ryzykowny w użyciu kiedy działamy na bardzo szybko zmieniającym się rynku, kiedy nasze przedsiębiorstwo szybko rośnie lub w kategorii pojawiają się znaczne zmiany ceny produktów</a:t>
            </a:r>
          </a:p>
        </p:txBody>
      </p:sp>
      <p:cxnSp>
        <p:nvCxnSpPr>
          <p:cNvPr id="25" name="Łącznik prosty 24">
            <a:extLst>
              <a:ext uri="{FF2B5EF4-FFF2-40B4-BE49-F238E27FC236}">
                <a16:creationId xmlns:a16="http://schemas.microsoft.com/office/drawing/2014/main" id="{CC554EDA-E6B1-B1C9-5EC7-53BC84025A83}"/>
              </a:ext>
            </a:extLst>
          </p:cNvPr>
          <p:cNvCxnSpPr>
            <a:cxnSpLocks/>
          </p:cNvCxnSpPr>
          <p:nvPr/>
        </p:nvCxnSpPr>
        <p:spPr>
          <a:xfrm>
            <a:off x="621101" y="3576913"/>
            <a:ext cx="11080829" cy="0"/>
          </a:xfrm>
          <a:prstGeom prst="line">
            <a:avLst/>
          </a:prstGeom>
          <a:ln>
            <a:solidFill>
              <a:srgbClr val="FF003C"/>
            </a:solidFill>
          </a:ln>
        </p:spPr>
        <p:style>
          <a:lnRef idx="2">
            <a:schemeClr val="accent1"/>
          </a:lnRef>
          <a:fillRef idx="0">
            <a:schemeClr val="accent1"/>
          </a:fillRef>
          <a:effectRef idx="1">
            <a:schemeClr val="accent1"/>
          </a:effectRef>
          <a:fontRef idx="minor">
            <a:schemeClr val="tx1"/>
          </a:fontRef>
        </p:style>
      </p:cxnSp>
      <p:cxnSp>
        <p:nvCxnSpPr>
          <p:cNvPr id="26" name="Łącznik prosty 25">
            <a:extLst>
              <a:ext uri="{FF2B5EF4-FFF2-40B4-BE49-F238E27FC236}">
                <a16:creationId xmlns:a16="http://schemas.microsoft.com/office/drawing/2014/main" id="{F181B7AB-95FC-B183-AE04-4AC0235BF8BF}"/>
              </a:ext>
            </a:extLst>
          </p:cNvPr>
          <p:cNvCxnSpPr>
            <a:cxnSpLocks/>
          </p:cNvCxnSpPr>
          <p:nvPr/>
        </p:nvCxnSpPr>
        <p:spPr>
          <a:xfrm>
            <a:off x="459055" y="3576913"/>
            <a:ext cx="20139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rostokąt 2">
            <a:extLst>
              <a:ext uri="{FF2B5EF4-FFF2-40B4-BE49-F238E27FC236}">
                <a16:creationId xmlns:a16="http://schemas.microsoft.com/office/drawing/2014/main" id="{A852E629-F23E-53E5-F751-8913D5CF0D75}"/>
              </a:ext>
            </a:extLst>
          </p:cNvPr>
          <p:cNvSpPr/>
          <p:nvPr/>
        </p:nvSpPr>
        <p:spPr>
          <a:xfrm>
            <a:off x="515940" y="2126324"/>
            <a:ext cx="11183211" cy="4332342"/>
          </a:xfrm>
          <a:prstGeom prst="rect">
            <a:avLst/>
          </a:prstGeom>
          <a:no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9435018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D42ADC82-D17E-357F-32B1-8EC762C1FC47}"/>
            </a:ext>
          </a:extLst>
        </p:cNvPr>
        <p:cNvGrpSpPr/>
        <p:nvPr/>
      </p:nvGrpSpPr>
      <p:grpSpPr>
        <a:xfrm>
          <a:off x="0" y="0"/>
          <a:ext cx="0" cy="0"/>
          <a:chOff x="0" y="0"/>
          <a:chExt cx="0" cy="0"/>
        </a:xfrm>
      </p:grpSpPr>
      <p:pic>
        <p:nvPicPr>
          <p:cNvPr id="3" name="Obraz 2">
            <a:extLst>
              <a:ext uri="{FF2B5EF4-FFF2-40B4-BE49-F238E27FC236}">
                <a16:creationId xmlns:a16="http://schemas.microsoft.com/office/drawing/2014/main" id="{C1A819F4-3D10-CE3A-09B1-7FADB9EC19F2}"/>
              </a:ext>
            </a:extLst>
          </p:cNvPr>
          <p:cNvPicPr>
            <a:picLocks noChangeAspect="1"/>
          </p:cNvPicPr>
          <p:nvPr/>
        </p:nvPicPr>
        <p:blipFill>
          <a:blip r:embed="rId3">
            <a:alphaModFix amt="20000"/>
          </a:blip>
          <a:srcRect l="4904" r="4904"/>
          <a:stretch/>
        </p:blipFill>
        <p:spPr>
          <a:xfrm>
            <a:off x="0" y="-2"/>
            <a:ext cx="12192000" cy="6858000"/>
          </a:xfrm>
          <a:prstGeom prst="rect">
            <a:avLst/>
          </a:prstGeom>
          <a:solidFill>
            <a:schemeClr val="tx1"/>
          </a:solidFill>
        </p:spPr>
      </p:pic>
      <p:sp>
        <p:nvSpPr>
          <p:cNvPr id="5" name="Google Shape;138;p6">
            <a:extLst>
              <a:ext uri="{FF2B5EF4-FFF2-40B4-BE49-F238E27FC236}">
                <a16:creationId xmlns:a16="http://schemas.microsoft.com/office/drawing/2014/main" id="{2A1CE6C6-5CEF-35AE-6B68-0FB5BB1E5170}"/>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solidFill>
                  <a:schemeClr val="bg1"/>
                </a:solidFill>
                <a:ea typeface="Calibri"/>
                <a:cs typeface="Calibri"/>
                <a:sym typeface="Calibri"/>
              </a:rPr>
              <a:t>Model Efektywnego Marketingu</a:t>
            </a:r>
          </a:p>
          <a:p>
            <a:pPr algn="l">
              <a:spcBef>
                <a:spcPts val="1000"/>
              </a:spcBef>
              <a:buClr>
                <a:srgbClr val="000000"/>
              </a:buClr>
              <a:buSzPct val="100000"/>
            </a:pPr>
            <a:r>
              <a:rPr lang="pl-PL" sz="5200" dirty="0">
                <a:solidFill>
                  <a:schemeClr val="bg1"/>
                </a:solidFill>
                <a:ea typeface="Calibri"/>
                <a:cs typeface="Calibri"/>
                <a:sym typeface="Calibri"/>
              </a:rPr>
              <a:t>- podsumowanie</a:t>
            </a:r>
          </a:p>
        </p:txBody>
      </p:sp>
      <p:pic>
        <p:nvPicPr>
          <p:cNvPr id="15" name="Grafika 14">
            <a:extLst>
              <a:ext uri="{FF2B5EF4-FFF2-40B4-BE49-F238E27FC236}">
                <a16:creationId xmlns:a16="http://schemas.microsoft.com/office/drawing/2014/main" id="{F7BEB6E0-79F1-ABAF-CE0D-F66F75E627A6}"/>
              </a:ext>
            </a:extLst>
          </p:cNvPr>
          <p:cNvPicPr>
            <a:picLocks noChangeAspect="1"/>
          </p:cNvPicPr>
          <p:nvPr/>
        </p:nvPicPr>
        <p:blipFill>
          <a:blip r:embed="rId4">
            <a:extLst>
              <a:ext uri="{96DAC541-7B7A-43D3-8B79-37D633B846F1}">
                <asvg:svgBlip xmlns:asvg="http://schemas.microsoft.com/office/drawing/2016/SVG/main" r:embed="rId5"/>
              </a:ext>
            </a:extLst>
          </a:blip>
          <a:srcRect l="33437" r="10312"/>
          <a:stretch/>
        </p:blipFill>
        <p:spPr>
          <a:xfrm rot="5400000">
            <a:off x="7062833" y="1897873"/>
            <a:ext cx="6858001" cy="3062253"/>
          </a:xfrm>
          <a:prstGeom prst="rect">
            <a:avLst/>
          </a:prstGeom>
        </p:spPr>
      </p:pic>
      <p:sp>
        <p:nvSpPr>
          <p:cNvPr id="11" name="pole tekstowe 10">
            <a:extLst>
              <a:ext uri="{FF2B5EF4-FFF2-40B4-BE49-F238E27FC236}">
                <a16:creationId xmlns:a16="http://schemas.microsoft.com/office/drawing/2014/main" id="{1547EAB4-BC3A-0B61-EA5D-33AD65723D96}"/>
              </a:ext>
            </a:extLst>
          </p:cNvPr>
          <p:cNvSpPr txBox="1"/>
          <p:nvPr/>
        </p:nvSpPr>
        <p:spPr>
          <a:xfrm>
            <a:off x="415766" y="2349500"/>
            <a:ext cx="9481276" cy="3354765"/>
          </a:xfrm>
          <a:prstGeom prst="rect">
            <a:avLst/>
          </a:prstGeom>
          <a:noFill/>
        </p:spPr>
        <p:txBody>
          <a:bodyPr wrap="square" rtlCol="0">
            <a:spAutoFit/>
          </a:bodyPr>
          <a:lstStyle/>
          <a:p>
            <a:pPr marL="0" indent="0">
              <a:spcAft>
                <a:spcPts val="1200"/>
              </a:spcAft>
              <a:buNone/>
            </a:pPr>
            <a:r>
              <a:rPr lang="pl-PL" sz="2400" dirty="0">
                <a:solidFill>
                  <a:schemeClr val="bg1"/>
                </a:solidFill>
                <a:highlight>
                  <a:srgbClr val="FF003C"/>
                </a:highlight>
              </a:rPr>
              <a:t>Przede wszystkim ogromnie dziękujemy Ci za zapoznanie się </a:t>
            </a:r>
            <a:br>
              <a:rPr lang="pl-PL" sz="2400" dirty="0">
                <a:solidFill>
                  <a:schemeClr val="bg1"/>
                </a:solidFill>
                <a:highlight>
                  <a:srgbClr val="FF003C"/>
                </a:highlight>
              </a:rPr>
            </a:br>
            <a:r>
              <a:rPr lang="pl-PL" sz="2400" dirty="0">
                <a:solidFill>
                  <a:schemeClr val="bg1"/>
                </a:solidFill>
                <a:highlight>
                  <a:srgbClr val="FF003C"/>
                </a:highlight>
              </a:rPr>
              <a:t>z tym materiałem. </a:t>
            </a:r>
          </a:p>
          <a:p>
            <a:pPr marL="0" indent="0">
              <a:spcAft>
                <a:spcPts val="1200"/>
              </a:spcAft>
              <a:buNone/>
            </a:pPr>
            <a:r>
              <a:rPr lang="pl-PL" sz="2400" dirty="0">
                <a:solidFill>
                  <a:schemeClr val="bg1"/>
                </a:solidFill>
              </a:rPr>
              <a:t>Naszą misją jest ułatwianie i </a:t>
            </a:r>
            <a:r>
              <a:rPr lang="pl-PL" sz="2400" dirty="0" err="1">
                <a:solidFill>
                  <a:schemeClr val="bg1"/>
                </a:solidFill>
              </a:rPr>
              <a:t>uspójnianie</a:t>
            </a:r>
            <a:r>
              <a:rPr lang="pl-PL" sz="2400" dirty="0">
                <a:solidFill>
                  <a:schemeClr val="bg1"/>
                </a:solidFill>
              </a:rPr>
              <a:t> sposobów mierzenia skuteczności marketingu, tak by wpłynąć na odbiór tej dziedziny na rynku i pomóc zrozumieć realny wpływ na wyniki firmy. </a:t>
            </a:r>
          </a:p>
          <a:p>
            <a:pPr marL="0" indent="0">
              <a:buNone/>
            </a:pPr>
            <a:r>
              <a:rPr lang="pl-PL" sz="2400" dirty="0">
                <a:solidFill>
                  <a:schemeClr val="bg1"/>
                </a:solidFill>
              </a:rPr>
              <a:t>Dlatego też rekomendujemy używanie wskaźników jak najbardziej pasywnie mierzonych, jak najmniej deklaratywnych. Też jak najprostszych, w miejsce tych hybrydowych.</a:t>
            </a:r>
          </a:p>
        </p:txBody>
      </p:sp>
    </p:spTree>
    <p:extLst>
      <p:ext uri="{BB962C8B-B14F-4D97-AF65-F5344CB8AC3E}">
        <p14:creationId xmlns:p14="http://schemas.microsoft.com/office/powerpoint/2010/main" val="34769191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8866817A-4BB0-42B0-5F2E-5508FC8EE63F}"/>
            </a:ext>
          </a:extLst>
        </p:cNvPr>
        <p:cNvGrpSpPr/>
        <p:nvPr/>
      </p:nvGrpSpPr>
      <p:grpSpPr>
        <a:xfrm>
          <a:off x="0" y="0"/>
          <a:ext cx="0" cy="0"/>
          <a:chOff x="0" y="0"/>
          <a:chExt cx="0" cy="0"/>
        </a:xfrm>
      </p:grpSpPr>
      <p:sp>
        <p:nvSpPr>
          <p:cNvPr id="84" name="Google Shape;84;p1">
            <a:extLst>
              <a:ext uri="{FF2B5EF4-FFF2-40B4-BE49-F238E27FC236}">
                <a16:creationId xmlns:a16="http://schemas.microsoft.com/office/drawing/2014/main" id="{53B8C951-D8F0-A5BE-7497-B58337A7FC76}"/>
              </a:ext>
            </a:extLst>
          </p:cNvPr>
          <p:cNvSpPr txBox="1">
            <a:spLocks noGrp="1"/>
          </p:cNvSpPr>
          <p:nvPr>
            <p:ph type="ctrTitle"/>
          </p:nvPr>
        </p:nvSpPr>
        <p:spPr>
          <a:xfrm>
            <a:off x="536027" y="3474024"/>
            <a:ext cx="9481276" cy="2387600"/>
          </a:xfrm>
          <a:prstGeom prst="rect">
            <a:avLst/>
          </a:prstGeom>
          <a:noFill/>
          <a:ln>
            <a:noFill/>
          </a:ln>
        </p:spPr>
        <p:txBody>
          <a:bodyPr spcFirstLastPara="1" wrap="square" lIns="0" tIns="0" rIns="91425" bIns="45700" anchor="b" anchorCtr="0">
            <a:normAutofit/>
          </a:bodyPr>
          <a:lstStyle/>
          <a:p>
            <a:pPr marL="0" lvl="0" indent="0" algn="l" rtl="0">
              <a:lnSpc>
                <a:spcPct val="90000"/>
              </a:lnSpc>
              <a:spcBef>
                <a:spcPts val="0"/>
              </a:spcBef>
              <a:spcAft>
                <a:spcPts val="0"/>
              </a:spcAft>
              <a:buClr>
                <a:schemeClr val="dk1"/>
              </a:buClr>
              <a:buSzPct val="100000"/>
              <a:buFont typeface="Calibri"/>
              <a:buNone/>
            </a:pPr>
            <a:r>
              <a:rPr lang="pl-PL" b="1" dirty="0">
                <a:solidFill>
                  <a:schemeClr val="bg1"/>
                </a:solidFill>
                <a:latin typeface="+mj-lt"/>
              </a:rPr>
              <a:t>POR </a:t>
            </a:r>
            <a:br>
              <a:rPr lang="pl-PL" b="1" dirty="0">
                <a:solidFill>
                  <a:schemeClr val="bg1"/>
                </a:solidFill>
                <a:latin typeface="+mj-lt"/>
              </a:rPr>
            </a:br>
            <a:r>
              <a:rPr lang="pl-PL" sz="2600" dirty="0">
                <a:solidFill>
                  <a:schemeClr val="bg1"/>
                </a:solidFill>
                <a:latin typeface="+mj-lt"/>
              </a:rPr>
              <a:t>Polska Organizacja Reklamodawców </a:t>
            </a:r>
            <a:endParaRPr sz="2600" dirty="0">
              <a:solidFill>
                <a:schemeClr val="bg1"/>
              </a:solidFill>
              <a:latin typeface="+mj-lt"/>
            </a:endParaRPr>
          </a:p>
        </p:txBody>
      </p:sp>
      <p:sp>
        <p:nvSpPr>
          <p:cNvPr id="85" name="Google Shape;85;p1">
            <a:extLst>
              <a:ext uri="{FF2B5EF4-FFF2-40B4-BE49-F238E27FC236}">
                <a16:creationId xmlns:a16="http://schemas.microsoft.com/office/drawing/2014/main" id="{A5828E3F-717D-9CB0-6224-D4E45866E94C}"/>
              </a:ext>
            </a:extLst>
          </p:cNvPr>
          <p:cNvSpPr txBox="1">
            <a:spLocks noGrp="1"/>
          </p:cNvSpPr>
          <p:nvPr>
            <p:ph type="subTitle" idx="1"/>
          </p:nvPr>
        </p:nvSpPr>
        <p:spPr>
          <a:xfrm>
            <a:off x="536028" y="5969876"/>
            <a:ext cx="6568965" cy="47077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1"/>
              </a:buClr>
              <a:buSzPts val="2400"/>
              <a:buNone/>
            </a:pPr>
            <a:r>
              <a:rPr lang="pl-PL" sz="1600" dirty="0">
                <a:solidFill>
                  <a:schemeClr val="bg1"/>
                </a:solidFill>
                <a:latin typeface="+mj-lt"/>
              </a:rPr>
              <a:t>Warszawa, Październik 2023</a:t>
            </a:r>
            <a:endParaRPr sz="1600" dirty="0">
              <a:solidFill>
                <a:schemeClr val="bg1"/>
              </a:solidFill>
              <a:latin typeface="+mj-lt"/>
            </a:endParaRPr>
          </a:p>
        </p:txBody>
      </p:sp>
      <p:pic>
        <p:nvPicPr>
          <p:cNvPr id="7" name="Grafika 6">
            <a:extLst>
              <a:ext uri="{FF2B5EF4-FFF2-40B4-BE49-F238E27FC236}">
                <a16:creationId xmlns:a16="http://schemas.microsoft.com/office/drawing/2014/main" id="{B46D10B6-CE74-F800-2AAF-7A665C47981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10120" y="5404453"/>
            <a:ext cx="3011871" cy="1036194"/>
          </a:xfrm>
          <a:prstGeom prst="rect">
            <a:avLst/>
          </a:prstGeom>
        </p:spPr>
      </p:pic>
      <p:sp>
        <p:nvSpPr>
          <p:cNvPr id="2" name="Prostokąt 1">
            <a:extLst>
              <a:ext uri="{FF2B5EF4-FFF2-40B4-BE49-F238E27FC236}">
                <a16:creationId xmlns:a16="http://schemas.microsoft.com/office/drawing/2014/main" id="{0D9C0C39-13C7-CE33-404D-C233A9617EEE}"/>
              </a:ext>
            </a:extLst>
          </p:cNvPr>
          <p:cNvSpPr/>
          <p:nvPr/>
        </p:nvSpPr>
        <p:spPr>
          <a:xfrm>
            <a:off x="0" y="0"/>
            <a:ext cx="12192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4" name="Google Shape;85;p1">
            <a:extLst>
              <a:ext uri="{FF2B5EF4-FFF2-40B4-BE49-F238E27FC236}">
                <a16:creationId xmlns:a16="http://schemas.microsoft.com/office/drawing/2014/main" id="{26AA8498-C54E-9840-A082-3A0094DCCC6A}"/>
              </a:ext>
            </a:extLst>
          </p:cNvPr>
          <p:cNvSpPr txBox="1">
            <a:spLocks/>
          </p:cNvSpPr>
          <p:nvPr/>
        </p:nvSpPr>
        <p:spPr>
          <a:xfrm>
            <a:off x="688428" y="6122276"/>
            <a:ext cx="6568965" cy="470771"/>
          </a:xfrm>
          <a:prstGeom prst="rect">
            <a:avLst/>
          </a:prstGeom>
          <a:noFill/>
          <a:ln>
            <a:noFill/>
          </a:ln>
        </p:spPr>
        <p:txBody>
          <a:bodyPr spcFirstLastPara="1" vert="horz" wrap="square" lIns="0" tIns="0" rIns="0" bIns="0" rtlCol="0" anchor="b"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buClr>
                <a:schemeClr val="dk1"/>
              </a:buClr>
              <a:buSzPts val="2400"/>
            </a:pPr>
            <a:r>
              <a:rPr lang="pl-PL" sz="1400" dirty="0">
                <a:solidFill>
                  <a:schemeClr val="bg1"/>
                </a:solidFill>
                <a:latin typeface="+mj-lt"/>
              </a:rPr>
              <a:t>Warszawa, Wrzesień 2024</a:t>
            </a:r>
          </a:p>
        </p:txBody>
      </p:sp>
      <p:pic>
        <p:nvPicPr>
          <p:cNvPr id="6" name="Grafika 5">
            <a:extLst>
              <a:ext uri="{FF2B5EF4-FFF2-40B4-BE49-F238E27FC236}">
                <a16:creationId xmlns:a16="http://schemas.microsoft.com/office/drawing/2014/main" id="{B07CEBAE-F0D1-3D41-5041-C51D2824DA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62520" y="5556853"/>
            <a:ext cx="3011871" cy="1036194"/>
          </a:xfrm>
          <a:prstGeom prst="rect">
            <a:avLst/>
          </a:prstGeom>
        </p:spPr>
      </p:pic>
      <p:pic>
        <p:nvPicPr>
          <p:cNvPr id="10" name="Obraz 9" descr="Obraz zawierający tekst, Czcionka, Grafika, logo&#10;&#10;Opis wygenerowany automatycznie">
            <a:extLst>
              <a:ext uri="{FF2B5EF4-FFF2-40B4-BE49-F238E27FC236}">
                <a16:creationId xmlns:a16="http://schemas.microsoft.com/office/drawing/2014/main" id="{5AB009FA-7BF0-D21D-5A3D-5C4139816D2E}"/>
              </a:ext>
            </a:extLst>
          </p:cNvPr>
          <p:cNvPicPr>
            <a:picLocks noChangeAspect="1"/>
          </p:cNvPicPr>
          <p:nvPr/>
        </p:nvPicPr>
        <p:blipFill>
          <a:blip r:embed="rId5"/>
          <a:stretch>
            <a:fillRect/>
          </a:stretch>
        </p:blipFill>
        <p:spPr>
          <a:xfrm>
            <a:off x="9126007" y="4251061"/>
            <a:ext cx="2377566" cy="651719"/>
          </a:xfrm>
          <a:prstGeom prst="rect">
            <a:avLst/>
          </a:prstGeom>
        </p:spPr>
      </p:pic>
      <p:cxnSp>
        <p:nvCxnSpPr>
          <p:cNvPr id="12" name="Łącznik prosty 11">
            <a:extLst>
              <a:ext uri="{FF2B5EF4-FFF2-40B4-BE49-F238E27FC236}">
                <a16:creationId xmlns:a16="http://schemas.microsoft.com/office/drawing/2014/main" id="{6213CFB3-A75F-8A53-47B5-6C15C817F721}"/>
              </a:ext>
            </a:extLst>
          </p:cNvPr>
          <p:cNvCxnSpPr/>
          <p:nvPr/>
        </p:nvCxnSpPr>
        <p:spPr>
          <a:xfrm>
            <a:off x="8789963" y="5190979"/>
            <a:ext cx="301187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5" name="Google Shape;84;p1">
            <a:extLst>
              <a:ext uri="{FF2B5EF4-FFF2-40B4-BE49-F238E27FC236}">
                <a16:creationId xmlns:a16="http://schemas.microsoft.com/office/drawing/2014/main" id="{E4F1627C-F522-590F-04C3-566286B4A094}"/>
              </a:ext>
            </a:extLst>
          </p:cNvPr>
          <p:cNvSpPr txBox="1">
            <a:spLocks/>
          </p:cNvSpPr>
          <p:nvPr/>
        </p:nvSpPr>
        <p:spPr>
          <a:xfrm>
            <a:off x="536028" y="3474024"/>
            <a:ext cx="6747641" cy="2387600"/>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buClr>
                <a:schemeClr val="dk1"/>
              </a:buClr>
              <a:buSzPct val="100000"/>
              <a:buFont typeface="Calibri"/>
              <a:buNone/>
            </a:pPr>
            <a:r>
              <a:rPr lang="pl-PL" sz="4200">
                <a:solidFill>
                  <a:schemeClr val="bg1"/>
                </a:solidFill>
              </a:rPr>
              <a:t>Dziękujemy za uwagę</a:t>
            </a:r>
            <a:endParaRPr lang="pl-PL" sz="2600" dirty="0">
              <a:solidFill>
                <a:schemeClr val="bg1"/>
              </a:solidFill>
            </a:endParaRPr>
          </a:p>
        </p:txBody>
      </p:sp>
      <p:pic>
        <p:nvPicPr>
          <p:cNvPr id="9" name="Grafika 8">
            <a:extLst>
              <a:ext uri="{FF2B5EF4-FFF2-40B4-BE49-F238E27FC236}">
                <a16:creationId xmlns:a16="http://schemas.microsoft.com/office/drawing/2014/main" id="{F15FBC6F-8232-7277-D373-A1FA628947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0" y="756948"/>
            <a:ext cx="12192000" cy="3062253"/>
          </a:xfrm>
          <a:prstGeom prst="rect">
            <a:avLst/>
          </a:prstGeom>
        </p:spPr>
      </p:pic>
    </p:spTree>
    <p:extLst>
      <p:ext uri="{BB962C8B-B14F-4D97-AF65-F5344CB8AC3E}">
        <p14:creationId xmlns:p14="http://schemas.microsoft.com/office/powerpoint/2010/main" val="2572186627"/>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904</TotalTime>
  <Words>8495</Words>
  <Application>Microsoft Office PowerPoint</Application>
  <PresentationFormat>Widescreen</PresentationFormat>
  <Paragraphs>777</Paragraphs>
  <Slides>57</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Aptos</vt:lpstr>
      <vt:lpstr>Aptos Display</vt:lpstr>
      <vt:lpstr>Arial</vt:lpstr>
      <vt:lpstr>Calibri</vt:lpstr>
      <vt:lpstr>CIDFont+F1</vt:lpstr>
      <vt:lpstr>Play</vt:lpstr>
      <vt:lpstr>Tahoma</vt:lpstr>
      <vt:lpstr>Wingdings</vt:lpstr>
      <vt:lpstr>Motyw pakietu Office</vt:lpstr>
      <vt:lpstr>POR  Polska Organizacja Reklamodawców </vt:lpstr>
      <vt:lpstr>PowerPoint Presentation</vt:lpstr>
      <vt:lpstr>PowerPoint Presentation</vt:lpstr>
      <vt:lpstr>POR  Polska Organizacja Reklamodawców </vt:lpstr>
      <vt:lpstr>PowerPoint Presentation</vt:lpstr>
      <vt:lpstr>Żródło: Basic Evidence Based Marketing POV based on How Brands Grow</vt:lpstr>
      <vt:lpstr>PowerPoint Presentation</vt:lpstr>
      <vt:lpstr>PowerPoint Presentation</vt:lpstr>
      <vt:lpstr>PowerPoint Presentation</vt:lpstr>
      <vt:lpstr>PowerPoint Presentation</vt:lpstr>
      <vt:lpstr>PowerPoint Presentation</vt:lpstr>
      <vt:lpstr>POR  Polska Organizacja Reklamodawców </vt:lpstr>
      <vt:lpstr>PowerPoint Presentation</vt:lpstr>
      <vt:lpstr>PowerPoint Presentation</vt:lpstr>
      <vt:lpstr>PowerPoint Presentation</vt:lpstr>
      <vt:lpstr>PowerPoint Presentation</vt:lpstr>
      <vt:lpstr>PowerPoint Presentation</vt:lpstr>
      <vt:lpstr>PowerPoint Presentation</vt:lpstr>
      <vt:lpstr>POR  Polska Organizacja Reklamodawców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POR  Polska Organizacja Reklamodawców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POR  Polska Organizacja Reklamodawców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  Polska Organizacja Reklamodawców </dc:title>
  <dc:creator>Dorota Atamanik</dc:creator>
  <cp:lastModifiedBy>Kochanowska, Monika {PEP}</cp:lastModifiedBy>
  <cp:revision>36</cp:revision>
  <dcterms:created xsi:type="dcterms:W3CDTF">2024-09-17T07:06:40Z</dcterms:created>
  <dcterms:modified xsi:type="dcterms:W3CDTF">2024-10-04T10:00:39Z</dcterms:modified>
</cp:coreProperties>
</file>