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08" r:id="rId3"/>
    <p:sldId id="309" r:id="rId4"/>
    <p:sldId id="323" r:id="rId5"/>
    <p:sldId id="307" r:id="rId6"/>
    <p:sldId id="262" r:id="rId7"/>
    <p:sldId id="310" r:id="rId8"/>
    <p:sldId id="324" r:id="rId9"/>
    <p:sldId id="274" r:id="rId10"/>
    <p:sldId id="301" r:id="rId11"/>
    <p:sldId id="302" r:id="rId12"/>
    <p:sldId id="303" r:id="rId13"/>
    <p:sldId id="304" r:id="rId14"/>
    <p:sldId id="305" r:id="rId15"/>
    <p:sldId id="306" r:id="rId16"/>
    <p:sldId id="275" r:id="rId17"/>
    <p:sldId id="291" r:id="rId18"/>
    <p:sldId id="276" r:id="rId19"/>
    <p:sldId id="292" r:id="rId20"/>
    <p:sldId id="293" r:id="rId21"/>
    <p:sldId id="294" r:id="rId22"/>
    <p:sldId id="295" r:id="rId23"/>
    <p:sldId id="296" r:id="rId24"/>
    <p:sldId id="278" r:id="rId25"/>
    <p:sldId id="277" r:id="rId26"/>
    <p:sldId id="285" r:id="rId27"/>
    <p:sldId id="288" r:id="rId28"/>
    <p:sldId id="286" r:id="rId29"/>
    <p:sldId id="289" r:id="rId30"/>
    <p:sldId id="29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8249" autoAdjust="0"/>
  </p:normalViewPr>
  <p:slideViewPr>
    <p:cSldViewPr snapToGrid="0">
      <p:cViewPr varScale="1">
        <p:scale>
          <a:sx n="68" d="100"/>
          <a:sy n="68" d="100"/>
        </p:scale>
        <p:origin x="5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6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chanowska, Monika {PEP}" userId="fc4861dc-21cc-40da-af7f-68aec679817f" providerId="ADAL" clId="{960AF67A-47B2-4BE6-8BD7-C0A9D0C183EE}"/>
    <pc:docChg chg="delSld modSld">
      <pc:chgData name="Kochanowska, Monika {PEP}" userId="fc4861dc-21cc-40da-af7f-68aec679817f" providerId="ADAL" clId="{960AF67A-47B2-4BE6-8BD7-C0A9D0C183EE}" dt="2024-05-16T12:29:53.725" v="7" actId="729"/>
      <pc:docMkLst>
        <pc:docMk/>
      </pc:docMkLst>
      <pc:sldChg chg="del">
        <pc:chgData name="Kochanowska, Monika {PEP}" userId="fc4861dc-21cc-40da-af7f-68aec679817f" providerId="ADAL" clId="{960AF67A-47B2-4BE6-8BD7-C0A9D0C183EE}" dt="2024-05-16T12:29:43.408" v="3" actId="47"/>
        <pc:sldMkLst>
          <pc:docMk/>
          <pc:sldMk cId="2884171657" sldId="271"/>
        </pc:sldMkLst>
      </pc:sldChg>
      <pc:sldChg chg="del">
        <pc:chgData name="Kochanowska, Monika {PEP}" userId="fc4861dc-21cc-40da-af7f-68aec679817f" providerId="ADAL" clId="{960AF67A-47B2-4BE6-8BD7-C0A9D0C183EE}" dt="2024-05-16T12:29:43.408" v="3" actId="47"/>
        <pc:sldMkLst>
          <pc:docMk/>
          <pc:sldMk cId="798910364" sldId="272"/>
        </pc:sldMkLst>
      </pc:sldChg>
      <pc:sldChg chg="del">
        <pc:chgData name="Kochanowska, Monika {PEP}" userId="fc4861dc-21cc-40da-af7f-68aec679817f" providerId="ADAL" clId="{960AF67A-47B2-4BE6-8BD7-C0A9D0C183EE}" dt="2024-05-16T12:29:46.971" v="5" actId="47"/>
        <pc:sldMkLst>
          <pc:docMk/>
          <pc:sldMk cId="992092869" sldId="283"/>
        </pc:sldMkLst>
      </pc:sldChg>
      <pc:sldChg chg="del">
        <pc:chgData name="Kochanowska, Monika {PEP}" userId="fc4861dc-21cc-40da-af7f-68aec679817f" providerId="ADAL" clId="{960AF67A-47B2-4BE6-8BD7-C0A9D0C183EE}" dt="2024-05-16T12:29:46.971" v="5" actId="47"/>
        <pc:sldMkLst>
          <pc:docMk/>
          <pc:sldMk cId="3427627084" sldId="284"/>
        </pc:sldMkLst>
      </pc:sldChg>
      <pc:sldChg chg="mod modShow">
        <pc:chgData name="Kochanowska, Monika {PEP}" userId="fc4861dc-21cc-40da-af7f-68aec679817f" providerId="ADAL" clId="{960AF67A-47B2-4BE6-8BD7-C0A9D0C183EE}" dt="2024-05-16T12:29:53.725" v="7" actId="729"/>
        <pc:sldMkLst>
          <pc:docMk/>
          <pc:sldMk cId="1554065977" sldId="286"/>
        </pc:sldMkLst>
      </pc:sldChg>
      <pc:sldChg chg="mod modShow">
        <pc:chgData name="Kochanowska, Monika {PEP}" userId="fc4861dc-21cc-40da-af7f-68aec679817f" providerId="ADAL" clId="{960AF67A-47B2-4BE6-8BD7-C0A9D0C183EE}" dt="2024-05-16T12:29:53.725" v="7" actId="729"/>
        <pc:sldMkLst>
          <pc:docMk/>
          <pc:sldMk cId="3485714333" sldId="289"/>
        </pc:sldMkLst>
      </pc:sldChg>
      <pc:sldChg chg="mod modShow">
        <pc:chgData name="Kochanowska, Monika {PEP}" userId="fc4861dc-21cc-40da-af7f-68aec679817f" providerId="ADAL" clId="{960AF67A-47B2-4BE6-8BD7-C0A9D0C183EE}" dt="2024-05-16T12:29:53.725" v="7" actId="729"/>
        <pc:sldMkLst>
          <pc:docMk/>
          <pc:sldMk cId="1051569974" sldId="290"/>
        </pc:sldMkLst>
      </pc:sldChg>
      <pc:sldChg chg="del">
        <pc:chgData name="Kochanowska, Monika {PEP}" userId="fc4861dc-21cc-40da-af7f-68aec679817f" providerId="ADAL" clId="{960AF67A-47B2-4BE6-8BD7-C0A9D0C183EE}" dt="2024-05-16T12:29:45.428" v="4" actId="47"/>
        <pc:sldMkLst>
          <pc:docMk/>
          <pc:sldMk cId="1462151002" sldId="297"/>
        </pc:sldMkLst>
      </pc:sldChg>
      <pc:sldChg chg="del">
        <pc:chgData name="Kochanowska, Monika {PEP}" userId="fc4861dc-21cc-40da-af7f-68aec679817f" providerId="ADAL" clId="{960AF67A-47B2-4BE6-8BD7-C0A9D0C183EE}" dt="2024-05-16T12:29:45.428" v="4" actId="47"/>
        <pc:sldMkLst>
          <pc:docMk/>
          <pc:sldMk cId="1309470111" sldId="298"/>
        </pc:sldMkLst>
      </pc:sldChg>
      <pc:sldChg chg="del">
        <pc:chgData name="Kochanowska, Monika {PEP}" userId="fc4861dc-21cc-40da-af7f-68aec679817f" providerId="ADAL" clId="{960AF67A-47B2-4BE6-8BD7-C0A9D0C183EE}" dt="2024-05-16T12:29:45.428" v="4" actId="47"/>
        <pc:sldMkLst>
          <pc:docMk/>
          <pc:sldMk cId="349244448" sldId="299"/>
        </pc:sldMkLst>
      </pc:sldChg>
      <pc:sldChg chg="del">
        <pc:chgData name="Kochanowska, Monika {PEP}" userId="fc4861dc-21cc-40da-af7f-68aec679817f" providerId="ADAL" clId="{960AF67A-47B2-4BE6-8BD7-C0A9D0C183EE}" dt="2024-05-16T12:29:46.971" v="5" actId="47"/>
        <pc:sldMkLst>
          <pc:docMk/>
          <pc:sldMk cId="1603432766" sldId="300"/>
        </pc:sldMkLst>
      </pc:sldChg>
      <pc:sldChg chg="del">
        <pc:chgData name="Kochanowska, Monika {PEP}" userId="fc4861dc-21cc-40da-af7f-68aec679817f" providerId="ADAL" clId="{960AF67A-47B2-4BE6-8BD7-C0A9D0C183EE}" dt="2024-05-16T12:29:33.247" v="0" actId="47"/>
        <pc:sldMkLst>
          <pc:docMk/>
          <pc:sldMk cId="3313846263" sldId="313"/>
        </pc:sldMkLst>
      </pc:sldChg>
      <pc:sldChg chg="del">
        <pc:chgData name="Kochanowska, Monika {PEP}" userId="fc4861dc-21cc-40da-af7f-68aec679817f" providerId="ADAL" clId="{960AF67A-47B2-4BE6-8BD7-C0A9D0C183EE}" dt="2024-05-16T12:29:43.408" v="3" actId="47"/>
        <pc:sldMkLst>
          <pc:docMk/>
          <pc:sldMk cId="1089134027" sldId="314"/>
        </pc:sldMkLst>
      </pc:sldChg>
      <pc:sldChg chg="del">
        <pc:chgData name="Kochanowska, Monika {PEP}" userId="fc4861dc-21cc-40da-af7f-68aec679817f" providerId="ADAL" clId="{960AF67A-47B2-4BE6-8BD7-C0A9D0C183EE}" dt="2024-05-16T12:29:37.843" v="2" actId="47"/>
        <pc:sldMkLst>
          <pc:docMk/>
          <pc:sldMk cId="2183145945" sldId="315"/>
        </pc:sldMkLst>
      </pc:sldChg>
      <pc:sldChg chg="del">
        <pc:chgData name="Kochanowska, Monika {PEP}" userId="fc4861dc-21cc-40da-af7f-68aec679817f" providerId="ADAL" clId="{960AF67A-47B2-4BE6-8BD7-C0A9D0C183EE}" dt="2024-05-16T12:29:37.843" v="2" actId="47"/>
        <pc:sldMkLst>
          <pc:docMk/>
          <pc:sldMk cId="3121166446" sldId="316"/>
        </pc:sldMkLst>
      </pc:sldChg>
      <pc:sldChg chg="del">
        <pc:chgData name="Kochanowska, Monika {PEP}" userId="fc4861dc-21cc-40da-af7f-68aec679817f" providerId="ADAL" clId="{960AF67A-47B2-4BE6-8BD7-C0A9D0C183EE}" dt="2024-05-16T12:29:35.615" v="1" actId="47"/>
        <pc:sldMkLst>
          <pc:docMk/>
          <pc:sldMk cId="3823100951" sldId="317"/>
        </pc:sldMkLst>
      </pc:sldChg>
      <pc:sldChg chg="del">
        <pc:chgData name="Kochanowska, Monika {PEP}" userId="fc4861dc-21cc-40da-af7f-68aec679817f" providerId="ADAL" clId="{960AF67A-47B2-4BE6-8BD7-C0A9D0C183EE}" dt="2024-05-16T12:29:35.615" v="1" actId="47"/>
        <pc:sldMkLst>
          <pc:docMk/>
          <pc:sldMk cId="2539205202" sldId="318"/>
        </pc:sldMkLst>
      </pc:sldChg>
      <pc:sldChg chg="del">
        <pc:chgData name="Kochanowska, Monika {PEP}" userId="fc4861dc-21cc-40da-af7f-68aec679817f" providerId="ADAL" clId="{960AF67A-47B2-4BE6-8BD7-C0A9D0C183EE}" dt="2024-05-16T12:29:35.615" v="1" actId="47"/>
        <pc:sldMkLst>
          <pc:docMk/>
          <pc:sldMk cId="3205642979" sldId="319"/>
        </pc:sldMkLst>
      </pc:sldChg>
      <pc:sldChg chg="del">
        <pc:chgData name="Kochanowska, Monika {PEP}" userId="fc4861dc-21cc-40da-af7f-68aec679817f" providerId="ADAL" clId="{960AF67A-47B2-4BE6-8BD7-C0A9D0C183EE}" dt="2024-05-16T12:29:48.910" v="6" actId="47"/>
        <pc:sldMkLst>
          <pc:docMk/>
          <pc:sldMk cId="1492469701" sldId="320"/>
        </pc:sldMkLst>
      </pc:sldChg>
      <pc:sldChg chg="del">
        <pc:chgData name="Kochanowska, Monika {PEP}" userId="fc4861dc-21cc-40da-af7f-68aec679817f" providerId="ADAL" clId="{960AF67A-47B2-4BE6-8BD7-C0A9D0C183EE}" dt="2024-05-16T12:29:33.247" v="0" actId="47"/>
        <pc:sldMkLst>
          <pc:docMk/>
          <pc:sldMk cId="1435441647" sldId="321"/>
        </pc:sldMkLst>
      </pc:sldChg>
      <pc:sldChg chg="del">
        <pc:chgData name="Kochanowska, Monika {PEP}" userId="fc4861dc-21cc-40da-af7f-68aec679817f" providerId="ADAL" clId="{960AF67A-47B2-4BE6-8BD7-C0A9D0C183EE}" dt="2024-05-16T12:29:37.843" v="2" actId="47"/>
        <pc:sldMkLst>
          <pc:docMk/>
          <pc:sldMk cId="1337830922" sldId="322"/>
        </pc:sldMkLst>
      </pc:sldChg>
      <pc:sldChg chg="del">
        <pc:chgData name="Kochanowska, Monika {PEP}" userId="fc4861dc-21cc-40da-af7f-68aec679817f" providerId="ADAL" clId="{960AF67A-47B2-4BE6-8BD7-C0A9D0C183EE}" dt="2024-05-16T12:29:33.247" v="0" actId="47"/>
        <pc:sldMkLst>
          <pc:docMk/>
          <pc:sldMk cId="3541267190" sldId="3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4115A-CA11-467B-96ED-5E5F32010EBD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B7BA9-D904-4B5B-ABCA-A3D04BB8D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8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B7BA9-D904-4B5B-ABCA-A3D04BB8D9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2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2.3 oraz 5.4 – miary bieżącego wsparcia sprzedaży – jak marketing wpływa na ścieżkę zakupową klienta, jak ułatwia, zwiększa prawdopodobieństwo sprzedaży  - czy to w on-linie czy off-linie.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Zależy od kategorii i procesy zakupowego– to mogą być przekazane </a:t>
            </a:r>
            <a:r>
              <a:rPr lang="pl-PL" dirty="0" err="1"/>
              <a:t>leady</a:t>
            </a:r>
            <a:r>
              <a:rPr lang="pl-PL" dirty="0"/>
              <a:t> do sprzedaży, wizyty w sklepie, demonstracje itd..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2 podstawowe wymiary jak marketing wpływa na biznes -&gt; budowanie penetracji oraz zwiększanie postrzeganej wartości produktu/marki</a:t>
            </a:r>
          </a:p>
          <a:p>
            <a:endParaRPr lang="pl-PL" dirty="0"/>
          </a:p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B7BA9-D904-4B5B-ABCA-A3D04BB8D9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18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Typowe problemy ROI – co po w liczniku (po stronie „przychodów”), co w mianowniku (jakie koszty), jak dobrać okres, z jakim okresem porównać.</a:t>
            </a:r>
          </a:p>
          <a:p>
            <a:r>
              <a:rPr lang="pl-PL" dirty="0"/>
              <a:t>Podpowiedź: badać nie samą wartość sprzedaży ale marżę/profit – czy udział sprzedaży bez dyskontu cenowego jest wyższy niż w okresie bez aktywacji?</a:t>
            </a:r>
          </a:p>
          <a:p>
            <a:r>
              <a:rPr lang="pl-PL" dirty="0"/>
              <a:t>ROCE – return on </a:t>
            </a:r>
            <a:r>
              <a:rPr lang="pl-PL" dirty="0" err="1"/>
              <a:t>capital</a:t>
            </a:r>
            <a:r>
              <a:rPr lang="pl-PL" dirty="0"/>
              <a:t> </a:t>
            </a:r>
            <a:r>
              <a:rPr lang="pl-PL" dirty="0" err="1"/>
              <a:t>employed</a:t>
            </a:r>
            <a:r>
              <a:rPr lang="pl-PL" dirty="0"/>
              <a:t> -&gt; EBIT/Kapitał stały (kapitał własny + zobowiązania długoterminowe)</a:t>
            </a:r>
          </a:p>
          <a:p>
            <a:endParaRPr lang="pl-PL" dirty="0"/>
          </a:p>
          <a:p>
            <a:r>
              <a:rPr lang="pl-PL" dirty="0"/>
              <a:t>„We </a:t>
            </a:r>
            <a:r>
              <a:rPr lang="pl-PL" dirty="0" err="1"/>
              <a:t>act</a:t>
            </a:r>
            <a:r>
              <a:rPr lang="pl-PL" dirty="0"/>
              <a:t> on </a:t>
            </a:r>
            <a:r>
              <a:rPr lang="pl-PL" dirty="0" err="1"/>
              <a:t>metrics</a:t>
            </a:r>
            <a:r>
              <a:rPr lang="pl-PL" dirty="0"/>
              <a:t>, but we </a:t>
            </a:r>
            <a:r>
              <a:rPr lang="pl-PL" dirty="0" err="1"/>
              <a:t>don’t</a:t>
            </a:r>
            <a:r>
              <a:rPr lang="pl-PL" dirty="0"/>
              <a:t> </a:t>
            </a:r>
            <a:r>
              <a:rPr lang="pl-PL" dirty="0" err="1"/>
              <a:t>understand</a:t>
            </a:r>
            <a:r>
              <a:rPr lang="pl-PL" dirty="0"/>
              <a:t> the </a:t>
            </a:r>
            <a:r>
              <a:rPr lang="pl-PL" dirty="0" err="1"/>
              <a:t>implication</a:t>
            </a:r>
            <a:r>
              <a:rPr lang="pl-PL" dirty="0"/>
              <a:t> of </a:t>
            </a:r>
            <a:r>
              <a:rPr lang="pl-PL" dirty="0" err="1"/>
              <a:t>those</a:t>
            </a:r>
            <a:r>
              <a:rPr lang="pl-PL" dirty="0"/>
              <a:t> </a:t>
            </a:r>
            <a:r>
              <a:rPr lang="pl-PL" dirty="0" err="1"/>
              <a:t>metrics</a:t>
            </a:r>
            <a:r>
              <a:rPr lang="pl-PL" dirty="0"/>
              <a:t>”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B7BA9-D904-4B5B-ABCA-A3D04BB8D9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33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B7BA9-D904-4B5B-ABCA-A3D04BB8D9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39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0FC75D-5FA1-6A55-8392-C31F20E30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1F2161A-D598-1300-24A2-EAD5B8858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BB15A1-CAF8-7B38-0B36-BC50DCE21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28E772-E4F4-A5BC-6998-F84935EA8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4B09F4-FEB5-06E3-7523-CE446F121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2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42387B-B296-FB40-8824-8A89F60E6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A459D6-0505-83B5-B3D5-8DA54DCAF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967FDA-5171-5592-C061-CDC18391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D698D2F-2233-ACDF-5EAE-2EF8D8E0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148C6E-0550-2DDE-1FF7-6A40A0CA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0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AA232-6D87-2BD2-601C-C4E0B673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C10F3D-F95D-3239-CA24-C9DC5C38A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EC0E9E-4528-3945-11AF-B91C80F8F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185A9E-2C75-D7DE-7D0B-4C700D0F6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6BCBEC-DB07-615B-B940-E5B77C5F4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4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F5EC91-E02D-EB55-8E80-E6BC9D586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46C6B4-C5A9-4A7D-1B3F-6CF14C285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858921-E6CD-7B5B-57DF-F567C67C9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88BC20-49B4-234A-560C-0406ACB0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EC54F37-D613-9C39-82D0-1E0DF711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3A1A812-B180-9877-876E-F18E0841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2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DAB18-0E8D-283A-1B70-C9571CFCB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B06086-80B3-1512-BA91-DB2ACAB79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2243B0E-1B8A-B725-7567-999C80F30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05859AC-98A2-A630-CA7A-81B911C6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EA81A03-59C5-019B-CDA6-B372C84F0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BAFBC43-1358-739F-CEC2-B4CC67FC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0FDCD4F-6EFA-F7D2-4630-24D3B350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853796A-DD59-52ED-F06E-2028BDFF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2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05E2DC-7668-445B-012A-69483F04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65C066C-6DDD-700A-78AB-7AD70161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30EBE2-3155-D084-BB0D-524BF880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79BD15D-0544-CE48-4388-E5ED8BAC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6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E0111AD-801F-70C8-A5D8-054AC8E1C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13B0425-EEF5-8891-E995-625CB639D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051A507-324D-1ADB-BE77-814A0497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6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978642-B2BC-89E1-4896-96F72133B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BEB0B6-8805-61C4-E304-06FCB3BFC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33B84DC-553C-56C4-AD36-95136739D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645991E-180D-1941-8865-D3155953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667059-E3C0-1AA3-5DFB-392AEA2B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EB4CF24-3F5F-715E-D85B-40056F21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A42E9A-DAE6-CE40-D05D-FCBCABD7E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38E46A0-1BC3-24FC-4A85-60F8CDAC6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DEBBF2D-C0EE-86D4-48ED-B2AFB18A8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DCC1DB-F2FB-E9AD-878E-12486B9D0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953326D-277A-564F-ADF5-703349DE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6122C0-9C4D-C4D5-A10A-93F1C6F3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3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495C7D-EEFE-5099-F7B1-CD2B15FD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66A8146-F484-BB9B-E990-2AE8AD492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1F67B4-0908-A295-47DF-979DAA16D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7359FB-17C9-153F-5D68-8F3D508D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1BD52C-C0CE-548C-4A09-970C5E852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22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0F1F623-AED2-5440-EE08-52DF35A9B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4B39143-F167-3634-C06E-A914DDC81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A34751-A626-2039-63E5-B08170EF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E79AEB-899C-2044-6AF3-B6E80CF3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3513CFF-8DF8-E03D-0653-AFEE5116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2BDA504-34BF-935E-098B-4FA89AD28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9666D09-595C-5F3B-44FB-8132D24FC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9B6263B-9199-9A9D-9074-F969B72C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41A2DD-93E2-4F98-BC4D-52F85DDCB902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E35667F-CE7C-9598-456F-BEA795126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B8BA5D-BA0B-A8AA-E691-40EF25AE0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EF1CD8-C4FC-4BD0-93E7-8401CAB1E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1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6755F7E-0961-4810-A681-887E4A012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04" y="456241"/>
            <a:ext cx="10898191" cy="594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4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5A29-7386-F26E-ED42-2FF872D3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Origin of the Effectiveness Playbook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16E71-49C0-DE37-52B2-D39EB7BB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5637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ea typeface="+mn-lt"/>
                <a:cs typeface="+mn-lt"/>
              </a:rPr>
              <a:t>List of metrics to measure the effects of </a:t>
            </a:r>
            <a:r>
              <a:rPr lang="en-US" b="1">
                <a:ea typeface="+mn-lt"/>
                <a:cs typeface="+mn-lt"/>
              </a:rPr>
              <a:t>marketing communication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What gets measured, gets done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To measure the right things in the right way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r>
              <a:rPr lang="en-US" b="1"/>
              <a:t>Effectiveness vs Efficiency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Effectiveness - supporting the business objectives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Efficiency – how well we use our resources to generate the desired effects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r>
              <a:rPr lang="en-US" b="1"/>
              <a:t>36 prioritized KPIs</a:t>
            </a:r>
            <a:r>
              <a:rPr lang="en-US"/>
              <a:t> defined in Effectiveness System by </a:t>
            </a:r>
            <a:r>
              <a:rPr lang="en-US" err="1"/>
              <a:t>Sveriges</a:t>
            </a:r>
            <a:r>
              <a:rPr lang="en-US"/>
              <a:t> </a:t>
            </a:r>
            <a:r>
              <a:rPr lang="en-US" err="1"/>
              <a:t>Annonsorer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International studies &amp; practical experience</a:t>
            </a:r>
          </a:p>
        </p:txBody>
      </p:sp>
    </p:spTree>
    <p:extLst>
      <p:ext uri="{BB962C8B-B14F-4D97-AF65-F5344CB8AC3E}">
        <p14:creationId xmlns:p14="http://schemas.microsoft.com/office/powerpoint/2010/main" val="375084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94580-DA19-FF6C-9EEB-EC3F34198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C05F0CA-602E-3D51-226B-150E0971C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61" y="368511"/>
            <a:ext cx="11251472" cy="626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9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3BED5EF-B825-2849-83D9-A78C64991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7" y="565864"/>
            <a:ext cx="11003041" cy="572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51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iagram of a company&amp;#39;s marketing system&#10;&#10;Description automatically generated">
            <a:extLst>
              <a:ext uri="{FF2B5EF4-FFF2-40B4-BE49-F238E27FC236}">
                <a16:creationId xmlns:a16="http://schemas.microsoft.com/office/drawing/2014/main" id="{4DA388A9-62A0-C5F0-61FF-ED86EE15D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2943" y="6985"/>
            <a:ext cx="10224193" cy="6871018"/>
          </a:xfrm>
        </p:spPr>
      </p:pic>
    </p:spTree>
    <p:extLst>
      <p:ext uri="{BB962C8B-B14F-4D97-AF65-F5344CB8AC3E}">
        <p14:creationId xmlns:p14="http://schemas.microsoft.com/office/powerpoint/2010/main" val="3420911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862B5-4909-04E5-F256-86010AE39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8F7356F-8D96-437A-D782-9EEF8FBFCC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475"/>
          <a:stretch/>
        </p:blipFill>
        <p:spPr>
          <a:xfrm>
            <a:off x="1" y="112518"/>
            <a:ext cx="5770880" cy="364921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63BF46F-4EF4-8C33-718E-65AAE998A9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82" r="4143"/>
          <a:stretch/>
        </p:blipFill>
        <p:spPr>
          <a:xfrm>
            <a:off x="123850" y="424543"/>
            <a:ext cx="11705583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5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B4FD19-9658-180B-79E3-DFDF2F848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539" y="42833"/>
            <a:ext cx="9372240" cy="680986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015BB6-808A-701C-0205-7F249A69570C}"/>
              </a:ext>
            </a:extLst>
          </p:cNvPr>
          <p:cNvSpPr txBox="1"/>
          <p:nvPr/>
        </p:nvSpPr>
        <p:spPr>
          <a:xfrm>
            <a:off x="9844365" y="5810514"/>
            <a:ext cx="22355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Then KPIs </a:t>
            </a:r>
            <a:r>
              <a:rPr lang="en-US" b="1">
                <a:solidFill>
                  <a:srgbClr val="FF0000"/>
                </a:solidFill>
              </a:rPr>
              <a:t>grouped</a:t>
            </a:r>
            <a:r>
              <a:rPr lang="en-US" b="1"/>
              <a:t> by Steps</a:t>
            </a:r>
          </a:p>
        </p:txBody>
      </p:sp>
    </p:spTree>
    <p:extLst>
      <p:ext uri="{BB962C8B-B14F-4D97-AF65-F5344CB8AC3E}">
        <p14:creationId xmlns:p14="http://schemas.microsoft.com/office/powerpoint/2010/main" val="1172529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F267-F532-FDD2-6DBB-7439ECF1E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6EDD33C-07C4-DED1-5824-100DD265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73" y="1046480"/>
            <a:ext cx="11562454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1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61BEB-0E3E-912B-7CFF-2A8CF7127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6EC0800-7EDE-624B-6F7E-27F61FD2D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06" y="822577"/>
            <a:ext cx="11237145" cy="5636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CF12A-509B-0882-E434-C286BA69E569}"/>
              </a:ext>
            </a:extLst>
          </p:cNvPr>
          <p:cNvSpPr txBox="1"/>
          <p:nvPr/>
        </p:nvSpPr>
        <p:spPr>
          <a:xfrm>
            <a:off x="342298" y="290908"/>
            <a:ext cx="2278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STEP 1: </a:t>
            </a:r>
          </a:p>
        </p:txBody>
      </p:sp>
    </p:spTree>
    <p:extLst>
      <p:ext uri="{BB962C8B-B14F-4D97-AF65-F5344CB8AC3E}">
        <p14:creationId xmlns:p14="http://schemas.microsoft.com/office/powerpoint/2010/main" val="129060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zrzut ekranu, Strona internetowa, osoba&#10;&#10;Opis wygenerowany automatycznie">
            <a:extLst>
              <a:ext uri="{FF2B5EF4-FFF2-40B4-BE49-F238E27FC236}">
                <a16:creationId xmlns:a16="http://schemas.microsoft.com/office/drawing/2014/main" id="{F8DF1551-E771-A130-63DC-1BA0ED047C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9" r="13043" b="7568"/>
          <a:stretch/>
        </p:blipFill>
        <p:spPr>
          <a:xfrm>
            <a:off x="702469" y="467277"/>
            <a:ext cx="10601749" cy="59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98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zrzut ekranu, Ludzka twarz, Strona internetowa&#10;&#10;Opis wygenerowany automatycznie">
            <a:extLst>
              <a:ext uri="{FF2B5EF4-FFF2-40B4-BE49-F238E27FC236}">
                <a16:creationId xmlns:a16="http://schemas.microsoft.com/office/drawing/2014/main" id="{6BAA2C37-A3EB-7B7F-617A-0FE5F33AAE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3" r="12793" b="6076"/>
          <a:stretch/>
        </p:blipFill>
        <p:spPr>
          <a:xfrm>
            <a:off x="904875" y="404813"/>
            <a:ext cx="10632290" cy="60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C566DE66-AD61-7FD6-1E39-E8517C5AC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24" y="545134"/>
            <a:ext cx="11334335" cy="574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64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zrzut ekranu, Czcionka, design&#10;&#10;Opis wygenerowany automatycznie">
            <a:extLst>
              <a:ext uri="{FF2B5EF4-FFF2-40B4-BE49-F238E27FC236}">
                <a16:creationId xmlns:a16="http://schemas.microsoft.com/office/drawing/2014/main" id="{22682F36-54A9-B097-93E6-D07E0647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1" y="233362"/>
            <a:ext cx="11589543" cy="62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1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Obraz zawierający tekst, zrzut ekranu, diagram, Czcionka&#10;&#10;Opis wygenerowany automatycznie">
            <a:extLst>
              <a:ext uri="{FF2B5EF4-FFF2-40B4-BE49-F238E27FC236}">
                <a16:creationId xmlns:a16="http://schemas.microsoft.com/office/drawing/2014/main" id="{19536BC9-C110-CC32-B578-1122C0AFC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290" y="504031"/>
            <a:ext cx="11261325" cy="5911056"/>
          </a:xfrm>
        </p:spPr>
      </p:pic>
    </p:spTree>
    <p:extLst>
      <p:ext uri="{BB962C8B-B14F-4D97-AF65-F5344CB8AC3E}">
        <p14:creationId xmlns:p14="http://schemas.microsoft.com/office/powerpoint/2010/main" val="3097069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1E094930-7CBE-69F0-8DFE-9BDF6E39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59" y="314533"/>
            <a:ext cx="11556723" cy="599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7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344A1-AF4E-D4AD-0303-847462BCC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42CB231-8697-1F2E-660F-D61390B63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78" y="965200"/>
            <a:ext cx="11415414" cy="5212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38D86-6970-C40F-BB1F-FB479DA70396}"/>
              </a:ext>
            </a:extLst>
          </p:cNvPr>
          <p:cNvSpPr txBox="1"/>
          <p:nvPr/>
        </p:nvSpPr>
        <p:spPr>
          <a:xfrm>
            <a:off x="342298" y="290908"/>
            <a:ext cx="2278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STEP 2: </a:t>
            </a:r>
          </a:p>
        </p:txBody>
      </p:sp>
    </p:spTree>
    <p:extLst>
      <p:ext uri="{BB962C8B-B14F-4D97-AF65-F5344CB8AC3E}">
        <p14:creationId xmlns:p14="http://schemas.microsoft.com/office/powerpoint/2010/main" val="3921473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0FD983-4B9F-D0E3-6E09-18C1ABDC9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35" y="81772"/>
            <a:ext cx="11923681" cy="652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57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D4F5-DA11-89FE-A14B-9249EEEE9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6F6626C-F415-7C04-A2C0-73984E91A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3" y="632378"/>
            <a:ext cx="10730334" cy="58801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B04853-7A0C-9237-AA7E-2F8559E8CA8A}"/>
              </a:ext>
            </a:extLst>
          </p:cNvPr>
          <p:cNvSpPr txBox="1"/>
          <p:nvPr/>
        </p:nvSpPr>
        <p:spPr>
          <a:xfrm>
            <a:off x="342298" y="290908"/>
            <a:ext cx="2278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STEP 3: </a:t>
            </a:r>
          </a:p>
        </p:txBody>
      </p:sp>
    </p:spTree>
    <p:extLst>
      <p:ext uri="{BB962C8B-B14F-4D97-AF65-F5344CB8AC3E}">
        <p14:creationId xmlns:p14="http://schemas.microsoft.com/office/powerpoint/2010/main" val="3196780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7CA440-C1FC-5ECE-30A7-4118FCBB7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457" y="481220"/>
            <a:ext cx="9906000" cy="4686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BC219B-45B8-3589-F901-A65C1A198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94" y="5097532"/>
            <a:ext cx="98869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55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C2431B-FC6C-ACE5-BFFC-EB595E4F74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97" b="3488"/>
          <a:stretch/>
        </p:blipFill>
        <p:spPr>
          <a:xfrm>
            <a:off x="1253985" y="550701"/>
            <a:ext cx="9925183" cy="1608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47DE36-878C-4AA7-5830-084B1ABEB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661" y="2111595"/>
            <a:ext cx="100203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05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C329FB-0A89-D75D-BAA6-7922E6F2B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690562"/>
            <a:ext cx="1046797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84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54E72F-04D2-760B-68F2-16F67EABC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45" y="826007"/>
            <a:ext cx="9906000" cy="2609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710579-EEA4-BC5B-673E-C1908D6702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3" r="4102" b="3271"/>
          <a:stretch/>
        </p:blipFill>
        <p:spPr>
          <a:xfrm>
            <a:off x="783999" y="550080"/>
            <a:ext cx="1763179" cy="28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56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FF59B9-EE6E-EAA2-F638-5245D120B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800100"/>
            <a:ext cx="9791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91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38543-7302-D002-2524-E03CCE145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9F3FCD1-2AD3-63CE-C5E0-A2447FCF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47310"/>
            <a:ext cx="11323380" cy="59633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09454C-126C-3EA7-5B85-95BFC6ECF98A}"/>
              </a:ext>
            </a:extLst>
          </p:cNvPr>
          <p:cNvSpPr txBox="1"/>
          <p:nvPr/>
        </p:nvSpPr>
        <p:spPr>
          <a:xfrm>
            <a:off x="371053" y="3361"/>
            <a:ext cx="2278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STEP 3: </a:t>
            </a:r>
          </a:p>
        </p:txBody>
      </p:sp>
    </p:spTree>
    <p:extLst>
      <p:ext uri="{BB962C8B-B14F-4D97-AF65-F5344CB8AC3E}">
        <p14:creationId xmlns:p14="http://schemas.microsoft.com/office/powerpoint/2010/main" val="3912798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4954-2E69-B928-9638-4F211CB7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CEF4037-355E-578E-82E4-B5E3DCCE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40" y="386081"/>
            <a:ext cx="11451754" cy="6167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0A0F36-DEB3-DD7B-700C-FC41B133EB46}"/>
              </a:ext>
            </a:extLst>
          </p:cNvPr>
          <p:cNvSpPr txBox="1"/>
          <p:nvPr/>
        </p:nvSpPr>
        <p:spPr>
          <a:xfrm>
            <a:off x="342298" y="290908"/>
            <a:ext cx="2278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STEP 4: </a:t>
            </a:r>
          </a:p>
        </p:txBody>
      </p:sp>
    </p:spTree>
    <p:extLst>
      <p:ext uri="{BB962C8B-B14F-4D97-AF65-F5344CB8AC3E}">
        <p14:creationId xmlns:p14="http://schemas.microsoft.com/office/powerpoint/2010/main" val="512428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312071-B7BD-088D-DAB9-0B7938A93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A3187B-C347-5DEF-880E-0BD95090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684D35-8235-C228-3CD5-7614348BE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23" y="83689"/>
            <a:ext cx="11371153" cy="66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15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EDF73-4224-9418-8889-8B9D6D323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754ADE6-3FCB-34F1-2F49-ABB2D84B8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904" y="904352"/>
            <a:ext cx="9659760" cy="473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32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22E25C5-C5D0-42E1-DC31-A95EB463C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0" y="253666"/>
            <a:ext cx="10751737" cy="635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65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8DE35-82B8-7E2E-E072-4625FD08E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CD46986-224F-36D8-182D-85BF6BF5C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044" y="518051"/>
            <a:ext cx="9455499" cy="560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14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F568C8A-8644-5FC4-CE4B-7B5DDE7FC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3" y="457639"/>
            <a:ext cx="9531507" cy="5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6997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252</Words>
  <Application>Microsoft Office PowerPoint</Application>
  <PresentationFormat>Widescreen</PresentationFormat>
  <Paragraphs>30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Courier New</vt:lpstr>
      <vt:lpstr>Motyw pakietu Office</vt:lpstr>
      <vt:lpstr>PowerPoint Presentation</vt:lpstr>
      <vt:lpstr>Origin of the Effectiveness Playbook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Bolton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Tomasz Chmielewski</dc:creator>
  <cp:lastModifiedBy>Kochanowska, Monika {PEP}</cp:lastModifiedBy>
  <cp:revision>2</cp:revision>
  <dcterms:created xsi:type="dcterms:W3CDTF">2024-02-18T05:42:07Z</dcterms:created>
  <dcterms:modified xsi:type="dcterms:W3CDTF">2024-05-16T12:29:53Z</dcterms:modified>
</cp:coreProperties>
</file>