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1" r:id="rId2"/>
    <p:sldMasterId id="2147483664" r:id="rId3"/>
    <p:sldMasterId id="2147483682" r:id="rId4"/>
  </p:sldMasterIdLst>
  <p:notesMasterIdLst>
    <p:notesMasterId r:id="rId27"/>
  </p:notesMasterIdLst>
  <p:sldIdLst>
    <p:sldId id="357" r:id="rId5"/>
    <p:sldId id="350" r:id="rId6"/>
    <p:sldId id="278" r:id="rId7"/>
    <p:sldId id="277" r:id="rId8"/>
    <p:sldId id="2147483646" r:id="rId9"/>
    <p:sldId id="257" r:id="rId10"/>
    <p:sldId id="280" r:id="rId11"/>
    <p:sldId id="290" r:id="rId12"/>
    <p:sldId id="279" r:id="rId13"/>
    <p:sldId id="294" r:id="rId14"/>
    <p:sldId id="295" r:id="rId15"/>
    <p:sldId id="297" r:id="rId16"/>
    <p:sldId id="292" r:id="rId17"/>
    <p:sldId id="281" r:id="rId18"/>
    <p:sldId id="296" r:id="rId19"/>
    <p:sldId id="2147483647" r:id="rId20"/>
    <p:sldId id="275" r:id="rId21"/>
    <p:sldId id="258" r:id="rId22"/>
    <p:sldId id="524" r:id="rId23"/>
    <p:sldId id="309" r:id="rId24"/>
    <p:sldId id="256" r:id="rId25"/>
    <p:sldId id="301" r:id="rId26"/>
  </p:sldIdLst>
  <p:sldSz cx="12192000" cy="6858000"/>
  <p:notesSz cx="6797675" cy="9926638"/>
  <p:embeddedFontLst>
    <p:embeddedFont>
      <p:font typeface="Karma" panose="020B0604020202020204" charset="-18"/>
      <p:regular r:id="rId28"/>
      <p:bold r:id="rId29"/>
    </p:embeddedFont>
    <p:embeddedFont>
      <p:font typeface="Karma SemiBold" panose="020B0604020202020204" charset="-18"/>
      <p:bold r:id="rId30"/>
    </p:embeddedFont>
    <p:embeddedFont>
      <p:font typeface="Poppins" panose="00000500000000000000" pitchFamily="2" charset="-18"/>
      <p:regular r:id="rId31"/>
      <p:bold r:id="rId32"/>
      <p:italic r:id="rId33"/>
      <p:boldItalic r:id="rId34"/>
    </p:embeddedFont>
    <p:embeddedFont>
      <p:font typeface="Poppins Black" panose="00000A00000000000000" pitchFamily="2" charset="-18"/>
      <p:bold r:id="rId35"/>
      <p:boldItalic r:id="rId36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E7"/>
    <a:srgbClr val="BF00B1"/>
    <a:srgbClr val="7030A0"/>
    <a:srgbClr val="B032FF"/>
    <a:srgbClr val="FF09AB"/>
    <a:srgbClr val="FF0E5B"/>
    <a:srgbClr val="B72DFF"/>
    <a:srgbClr val="E83C3C"/>
    <a:srgbClr val="FFFFFF"/>
    <a:srgbClr val="FF0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54346-2DA8-470C-A969-14D0F46F2F3F}" v="4" dt="2024-10-04T09:50:50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81417" autoAdjust="0"/>
  </p:normalViewPr>
  <p:slideViewPr>
    <p:cSldViewPr snapToGrid="0">
      <p:cViewPr varScale="1">
        <p:scale>
          <a:sx n="63" d="100"/>
          <a:sy n="63" d="100"/>
        </p:scale>
        <p:origin x="5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4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chanowska, Monika {PEP}" userId="fc4861dc-21cc-40da-af7f-68aec679817f" providerId="ADAL" clId="{7BD54346-2DA8-470C-A969-14D0F46F2F3F}"/>
    <pc:docChg chg="custSel addSld delSld modSld">
      <pc:chgData name="Kochanowska, Monika {PEP}" userId="fc4861dc-21cc-40da-af7f-68aec679817f" providerId="ADAL" clId="{7BD54346-2DA8-470C-A969-14D0F46F2F3F}" dt="2024-10-04T09:51:48.318" v="414" actId="403"/>
      <pc:docMkLst>
        <pc:docMk/>
      </pc:docMkLst>
      <pc:sldChg chg="modSp mod">
        <pc:chgData name="Kochanowska, Monika {PEP}" userId="fc4861dc-21cc-40da-af7f-68aec679817f" providerId="ADAL" clId="{7BD54346-2DA8-470C-A969-14D0F46F2F3F}" dt="2024-10-04T09:51:48.318" v="414" actId="403"/>
        <pc:sldMkLst>
          <pc:docMk/>
          <pc:sldMk cId="1353420519" sldId="258"/>
        </pc:sldMkLst>
        <pc:spChg chg="mod">
          <ac:chgData name="Kochanowska, Monika {PEP}" userId="fc4861dc-21cc-40da-af7f-68aec679817f" providerId="ADAL" clId="{7BD54346-2DA8-470C-A969-14D0F46F2F3F}" dt="2024-10-04T09:51:48.318" v="414" actId="403"/>
          <ac:spMkLst>
            <pc:docMk/>
            <pc:sldMk cId="1353420519" sldId="258"/>
            <ac:spMk id="61" creationId="{E33BE594-74E1-0941-6C60-1303894BCD9C}"/>
          </ac:spMkLst>
        </pc:spChg>
      </pc:sldChg>
      <pc:sldChg chg="add">
        <pc:chgData name="Kochanowska, Monika {PEP}" userId="fc4861dc-21cc-40da-af7f-68aec679817f" providerId="ADAL" clId="{7BD54346-2DA8-470C-A969-14D0F46F2F3F}" dt="2024-10-01T12:05:43.503" v="246"/>
        <pc:sldMkLst>
          <pc:docMk/>
          <pc:sldMk cId="2773672184" sldId="275"/>
        </pc:sldMkLst>
      </pc:sldChg>
      <pc:sldChg chg="delSp modSp add del mod">
        <pc:chgData name="Kochanowska, Monika {PEP}" userId="fc4861dc-21cc-40da-af7f-68aec679817f" providerId="ADAL" clId="{7BD54346-2DA8-470C-A969-14D0F46F2F3F}" dt="2024-10-04T09:51:10.255" v="402" actId="47"/>
        <pc:sldMkLst>
          <pc:docMk/>
          <pc:sldMk cId="703249596" sldId="520"/>
        </pc:sldMkLst>
        <pc:spChg chg="del">
          <ac:chgData name="Kochanowska, Monika {PEP}" userId="fc4861dc-21cc-40da-af7f-68aec679817f" providerId="ADAL" clId="{7BD54346-2DA8-470C-A969-14D0F46F2F3F}" dt="2024-10-01T12:08:21.156" v="380" actId="478"/>
          <ac:spMkLst>
            <pc:docMk/>
            <pc:sldMk cId="703249596" sldId="520"/>
            <ac:spMk id="5" creationId="{00000000-0000-0000-0000-000000000000}"/>
          </ac:spMkLst>
        </pc:spChg>
        <pc:spChg chg="mod">
          <ac:chgData name="Kochanowska, Monika {PEP}" userId="fc4861dc-21cc-40da-af7f-68aec679817f" providerId="ADAL" clId="{7BD54346-2DA8-470C-A969-14D0F46F2F3F}" dt="2024-10-01T12:08:13.087" v="379" actId="20577"/>
          <ac:spMkLst>
            <pc:docMk/>
            <pc:sldMk cId="703249596" sldId="520"/>
            <ac:spMk id="6" creationId="{E9C3B98E-30C1-5992-02B7-94BA4B717A1D}"/>
          </ac:spMkLst>
        </pc:spChg>
        <pc:spChg chg="del">
          <ac:chgData name="Kochanowska, Monika {PEP}" userId="fc4861dc-21cc-40da-af7f-68aec679817f" providerId="ADAL" clId="{7BD54346-2DA8-470C-A969-14D0F46F2F3F}" dt="2024-10-01T12:08:24.499" v="381" actId="478"/>
          <ac:spMkLst>
            <pc:docMk/>
            <pc:sldMk cId="703249596" sldId="520"/>
            <ac:spMk id="62" creationId="{00000000-0000-0000-0000-000000000000}"/>
          </ac:spMkLst>
        </pc:spChg>
        <pc:spChg chg="del">
          <ac:chgData name="Kochanowska, Monika {PEP}" userId="fc4861dc-21cc-40da-af7f-68aec679817f" providerId="ADAL" clId="{7BD54346-2DA8-470C-A969-14D0F46F2F3F}" dt="2024-10-01T12:08:26.781" v="382" actId="478"/>
          <ac:spMkLst>
            <pc:docMk/>
            <pc:sldMk cId="703249596" sldId="520"/>
            <ac:spMk id="64" creationId="{00000000-0000-0000-0000-000000000000}"/>
          </ac:spMkLst>
        </pc:spChg>
      </pc:sldChg>
      <pc:sldChg chg="delSp add mod">
        <pc:chgData name="Kochanowska, Monika {PEP}" userId="fc4861dc-21cc-40da-af7f-68aec679817f" providerId="ADAL" clId="{7BD54346-2DA8-470C-A969-14D0F46F2F3F}" dt="2024-10-01T12:04:35.448" v="245" actId="478"/>
        <pc:sldMkLst>
          <pc:docMk/>
          <pc:sldMk cId="2069763268" sldId="524"/>
        </pc:sldMkLst>
        <pc:spChg chg="del">
          <ac:chgData name="Kochanowska, Monika {PEP}" userId="fc4861dc-21cc-40da-af7f-68aec679817f" providerId="ADAL" clId="{7BD54346-2DA8-470C-A969-14D0F46F2F3F}" dt="2024-10-01T12:04:35.448" v="245" actId="478"/>
          <ac:spMkLst>
            <pc:docMk/>
            <pc:sldMk cId="2069763268" sldId="524"/>
            <ac:spMk id="4" creationId="{C1F92AB0-00B0-3AA5-F9C2-BA895F3C30EA}"/>
          </ac:spMkLst>
        </pc:spChg>
        <pc:spChg chg="del">
          <ac:chgData name="Kochanowska, Monika {PEP}" userId="fc4861dc-21cc-40da-af7f-68aec679817f" providerId="ADAL" clId="{7BD54346-2DA8-470C-A969-14D0F46F2F3F}" dt="2024-10-01T12:04:33.960" v="244" actId="478"/>
          <ac:spMkLst>
            <pc:docMk/>
            <pc:sldMk cId="2069763268" sldId="524"/>
            <ac:spMk id="6" creationId="{1DE57E67-5D4E-6E9E-953C-4D8CE6F3E183}"/>
          </ac:spMkLst>
        </pc:spChg>
      </pc:sldChg>
      <pc:sldChg chg="modSp new mod">
        <pc:chgData name="Kochanowska, Monika {PEP}" userId="fc4861dc-21cc-40da-af7f-68aec679817f" providerId="ADAL" clId="{7BD54346-2DA8-470C-A969-14D0F46F2F3F}" dt="2024-10-01T12:08:52.785" v="401" actId="20577"/>
        <pc:sldMkLst>
          <pc:docMk/>
          <pc:sldMk cId="3565021927" sldId="2147483647"/>
        </pc:sldMkLst>
        <pc:spChg chg="mod">
          <ac:chgData name="Kochanowska, Monika {PEP}" userId="fc4861dc-21cc-40da-af7f-68aec679817f" providerId="ADAL" clId="{7BD54346-2DA8-470C-A969-14D0F46F2F3F}" dt="2024-10-01T12:07:23.327" v="363" actId="1076"/>
          <ac:spMkLst>
            <pc:docMk/>
            <pc:sldMk cId="3565021927" sldId="2147483647"/>
            <ac:spMk id="2" creationId="{0D639643-C926-9A7C-15C0-5954CE18D1B9}"/>
          </ac:spMkLst>
        </pc:spChg>
        <pc:spChg chg="mod">
          <ac:chgData name="Kochanowska, Monika {PEP}" userId="fc4861dc-21cc-40da-af7f-68aec679817f" providerId="ADAL" clId="{7BD54346-2DA8-470C-A969-14D0F46F2F3F}" dt="2024-10-01T12:08:52.785" v="401" actId="20577"/>
          <ac:spMkLst>
            <pc:docMk/>
            <pc:sldMk cId="3565021927" sldId="2147483647"/>
            <ac:spMk id="3" creationId="{6EB84A82-A58F-C42F-D4AE-8E70C9AF4E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7DC06-7EB7-4917-BE37-801E704E78E9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777F9-DB9E-4CCA-BD92-D592AA99F6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03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 co dzień pracuje w globalnym zespole </a:t>
            </a:r>
            <a:r>
              <a:rPr lang="pl-PL" dirty="0" err="1"/>
              <a:t>Transf</a:t>
            </a:r>
            <a:r>
              <a:rPr lang="pl-PL" dirty="0"/>
              <a:t> </a:t>
            </a:r>
            <a:r>
              <a:rPr lang="pl-PL" dirty="0" err="1"/>
              <a:t>mediowej</a:t>
            </a:r>
            <a:r>
              <a:rPr lang="pl-PL" dirty="0"/>
              <a:t> w PEP z siedzibą w </a:t>
            </a:r>
            <a:r>
              <a:rPr lang="pl-PL" dirty="0" err="1"/>
              <a:t>Dalllas</a:t>
            </a:r>
            <a:r>
              <a:rPr lang="pl-PL" dirty="0"/>
              <a:t>, TX. Natomiast poza praca chętnie </a:t>
            </a:r>
            <a:r>
              <a:rPr lang="pl-PL" dirty="0" err="1"/>
              <a:t>angazuje</a:t>
            </a:r>
            <a:r>
              <a:rPr lang="pl-PL" dirty="0"/>
              <a:t> się w działalność POR, gdyż uważam, iż jest to b </a:t>
            </a:r>
            <a:r>
              <a:rPr lang="pl-PL" dirty="0" err="1"/>
              <a:t>warościowa</a:t>
            </a:r>
            <a:r>
              <a:rPr lang="pl-PL" dirty="0"/>
              <a:t>, potrzebna Org na polskim rynku. Wierzę, że z czasem będzie duża siła sprawczą, która będzie oddziaływać na innych uczestników rynków.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931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Ja akurat jestem w Grupie Roboczej, której jestem Przewodniczącą – Efektywność </a:t>
            </a:r>
            <a:r>
              <a:rPr lang="pl-PL" dirty="0" err="1"/>
              <a:t>Mrkg</a:t>
            </a:r>
            <a:r>
              <a:rPr lang="pl-PL" dirty="0"/>
              <a:t>, która jest zgodna z moją specjalizacją zawodową. </a:t>
            </a:r>
            <a:r>
              <a:rPr lang="pl-PL" dirty="0" err="1"/>
              <a:t>Tzn</a:t>
            </a:r>
            <a:r>
              <a:rPr lang="pl-PL" dirty="0"/>
              <a:t>, zajmują się, by uzyskać jak największą wartość dla marek z </a:t>
            </a:r>
            <a:r>
              <a:rPr lang="pl-PL" dirty="0" err="1"/>
              <a:t>zainwestsowanego</a:t>
            </a:r>
            <a:r>
              <a:rPr lang="pl-PL" dirty="0"/>
              <a:t> budżetu marketingowego.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812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Moja prezentacja </a:t>
            </a:r>
            <a:r>
              <a:rPr lang="pl-PL" dirty="0" err="1"/>
              <a:t>dot</a:t>
            </a:r>
            <a:r>
              <a:rPr lang="pl-PL" dirty="0"/>
              <a:t> skuteczności marketingu/ Można by zadać </a:t>
            </a:r>
            <a:r>
              <a:rPr lang="pl-PL" dirty="0" err="1"/>
              <a:t>soeboe</a:t>
            </a:r>
            <a:r>
              <a:rPr lang="pl-PL" dirty="0"/>
              <a:t> pytanie, po co potrzebna jest nasza Grupa Robocza, skoro jest tyle dostępnych </a:t>
            </a:r>
            <a:r>
              <a:rPr lang="pl-PL" dirty="0" err="1"/>
              <a:t>narzedzi</a:t>
            </a:r>
            <a:r>
              <a:rPr lang="pl-PL" dirty="0"/>
              <a:t>, metodyk, badań efektywności 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6405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Historycznie</a:t>
            </a:r>
            <a:r>
              <a:rPr lang="pl-PL" dirty="0"/>
              <a:t>, działu marketingu są traktowane są przez pryzmat „centra kosztów”, a ich działalność jest postrzegana mocno operacyjnie.  Wielu liderów z innych obszarów biznesu nie o końca rozumie, w jaki sposób dokładnie marketing może budować wartość dla marek?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729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Głównymi problemami w komunikacji na szczeblu zarządczym są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277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2400" dirty="0"/>
              <a:t>Żeby uporządkować podejście do tematu, sięgnęliśmy do wzorców siostrzanej organizacji w Szwecji, która już tę lekcję odrobiła. </a:t>
            </a:r>
          </a:p>
          <a:p>
            <a:r>
              <a:rPr lang="pl-PL" sz="2400" dirty="0"/>
              <a:t>…….. </a:t>
            </a:r>
          </a:p>
          <a:p>
            <a:r>
              <a:rPr lang="pl-PL" sz="2400" dirty="0"/>
              <a:t>Proces marketingowy jako Łańcuch Tworzenia Wartości</a:t>
            </a:r>
          </a:p>
          <a:p>
            <a:r>
              <a:rPr lang="pl-PL" sz="2200" b="1" dirty="0"/>
              <a:t>Uporządkowany sposób myślenia z perspektywy oceny skutków podjętych działań</a:t>
            </a:r>
          </a:p>
          <a:p>
            <a:pPr lvl="1"/>
            <a:r>
              <a:rPr lang="pl-PL" sz="1800" dirty="0"/>
              <a:t>Inwestycje – Działania – Efekty – Relacje posprzedażowe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552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227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Inspiracją jest metodyka prezentowana przez Instytut </a:t>
            </a:r>
            <a:r>
              <a:rPr lang="pl-PL" dirty="0" err="1"/>
              <a:t>B.Sharpa</a:t>
            </a:r>
            <a:r>
              <a:rPr lang="pl-PL" dirty="0"/>
              <a:t> i której </a:t>
            </a:r>
            <a:r>
              <a:rPr lang="pl-PL" dirty="0" err="1"/>
              <a:t>elemanty</a:t>
            </a:r>
            <a:r>
              <a:rPr lang="pl-PL" dirty="0"/>
              <a:t> już teraz wykorzystują największe marki na polskim rynku zrzeszone w POR, m.in. PepsiCo , które reprezentuję.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3682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Dzięki pracy naszej Grupy Roboczej powstała początkowa wizja naszego polskiego modelu, która za cel bierze sobie ujednolicenie…… </a:t>
            </a:r>
          </a:p>
          <a:p>
            <a:r>
              <a:rPr lang="pl-PL" dirty="0"/>
              <a:t>Dzięki temu, wierzymy, iż dzięki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2491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Tak prezentuje się mapa modelu, nad którym pracujemy. W toku dalszych prac będziemy każdy z obszarów opracowywać i </a:t>
            </a:r>
            <a:r>
              <a:rPr lang="pl-PL" dirty="0" err="1"/>
              <a:t>dokumnetować</a:t>
            </a:r>
            <a:r>
              <a:rPr lang="pl-PL" dirty="0"/>
              <a:t>, powstaną narzędzia i materiały szkoleniowe.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344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Dzisiaj mamy tylko krótką chwilę, ale chciałam się podzielić dwoma przykładami – by dać przedsmak tego, nad czym pracujemy. Dlaczego ten obszar jest ważny? NA co dzień marketing koncentruje się na operacyjnych aspektach planowania i egzekucji kampanii, a nie rozmawia się o szerszym </a:t>
            </a:r>
            <a:r>
              <a:rPr lang="pl-PL" dirty="0" err="1"/>
              <a:t>kontekscie</a:t>
            </a:r>
            <a:r>
              <a:rPr lang="pl-PL" dirty="0"/>
              <a:t> inwestycji, np. jaki procent spodziewanej sprzedaży przeznaczasz na komunikację w mediach? Jaki procent A&amp;M </a:t>
            </a:r>
            <a:r>
              <a:rPr lang="pl-PL" dirty="0" err="1"/>
              <a:t>przenaczasz</a:t>
            </a:r>
            <a:r>
              <a:rPr lang="pl-PL" dirty="0"/>
              <a:t> na rzeczywistą kom w mediach a jaki na </a:t>
            </a:r>
            <a:r>
              <a:rPr lang="pl-PL" dirty="0" err="1"/>
              <a:t>twn</a:t>
            </a:r>
            <a:r>
              <a:rPr lang="pl-PL" dirty="0"/>
              <a:t> </a:t>
            </a:r>
            <a:r>
              <a:rPr lang="pl-PL" dirty="0" err="1"/>
              <a:t>overheads</a:t>
            </a:r>
            <a:r>
              <a:rPr lang="pl-PL" dirty="0"/>
              <a:t> – </a:t>
            </a:r>
            <a:r>
              <a:rPr lang="pl-PL" dirty="0" err="1"/>
              <a:t>producja</a:t>
            </a:r>
            <a:r>
              <a:rPr lang="pl-PL" dirty="0"/>
              <a:t>, obsługa </a:t>
            </a:r>
            <a:r>
              <a:rPr lang="pl-PL" dirty="0" err="1"/>
              <a:t>agencjyjna</a:t>
            </a:r>
            <a:r>
              <a:rPr lang="pl-PL" dirty="0"/>
              <a:t>, narzędzia? </a:t>
            </a:r>
          </a:p>
          <a:p>
            <a:r>
              <a:rPr lang="pl-PL" dirty="0"/>
              <a:t>To robi się często na wyczucie, a chodzi o to, by decyzje były oparte na danych i wynikach wskaźnikowych . By firma operowała w oparciu o dane a nie intuicję dyr. Marketingu.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3976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 ramach naszej grupy opracowujemy każdy z tych wskaźników [Świadomość, Preferencje] dokumentując jak go liczyć poprawnie a także jak on wpływa na biznes, na co uważać, jakie są najlepsze rynkowe praktyki w jego stosowaniu.  A to jest możliwe – gdyż mamy dużo branż i marek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5365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Mamy świadomość, iż ta praca, którą </a:t>
            </a:r>
            <a:r>
              <a:rPr lang="pl-PL"/>
              <a:t>podjęliśmy nie </a:t>
            </a:r>
            <a:r>
              <a:rPr lang="pl-PL" dirty="0"/>
              <a:t>jest </a:t>
            </a:r>
            <a:r>
              <a:rPr lang="pl-PL" dirty="0" err="1"/>
              <a:t>zamknieta</a:t>
            </a:r>
            <a:r>
              <a:rPr lang="pl-PL" dirty="0"/>
              <a:t> </a:t>
            </a:r>
            <a:r>
              <a:rPr lang="pl-PL" dirty="0" err="1"/>
              <a:t>ksiązka</a:t>
            </a:r>
            <a:r>
              <a:rPr lang="pl-PL" dirty="0"/>
              <a:t>. Ale podróż, do której Was serdecznie zapraszamy.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107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25 +3 firm w POR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77F9-DB9E-4CCA-BD92-D592AA99F63F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9399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EDF1A-C443-4014-BF0B-2F3B639C5C8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568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1" name="Google Shape;10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2814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1" name="Google Shape;10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70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1" name="Google Shape;10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359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C3FDCD-53DE-46B7-B3E1-A06DAE828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940" y="1488140"/>
            <a:ext cx="11654117" cy="10494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891F0A2-A95A-4A16-8168-845528B63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818233"/>
            <a:ext cx="9144000" cy="4583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latin typeface="Poppins Black" panose="00000A00000000000000" pitchFamily="2" charset="-18"/>
                <a:cs typeface="Poppins Black" panose="00000A00000000000000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6ECE22-B7C8-470A-9561-924A3FF2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8" y="5692962"/>
            <a:ext cx="4114800" cy="365125"/>
          </a:xfrm>
        </p:spPr>
        <p:txBody>
          <a:bodyPr/>
          <a:lstStyle>
            <a:lvl1pPr>
              <a:defRPr sz="2000" cap="all" baseline="0">
                <a:solidFill>
                  <a:schemeClr val="tx1"/>
                </a:solidFill>
                <a:latin typeface="Poppins Black" panose="00000A00000000000000" pitchFamily="2" charset="-18"/>
                <a:cs typeface="Poppins Black" panose="00000A00000000000000" pitchFamily="2" charset="-18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204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48CB99-3620-47A2-95A0-0E9BFD329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4734E2-D8E0-4812-95DD-A3EEEC801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F363EB-676C-4D5C-941E-32663090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53F64-C7BB-455D-BA36-5349EFAC0BEF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13B514-423D-4DBD-AE19-67C852A30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99CFD1-C512-40D3-AC66-CBB8C8C57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68650-4CC7-4697-A14D-B43EF7E46A1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144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AD91-DF72-E2E0-8069-51DCA1887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AE02F8-8956-0550-459A-08811FE23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2C40E-170E-148A-9E15-E2F44EA0E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6DC88-01BA-6D50-73BD-8A9F9166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4A610-4998-2E09-7995-88647582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78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0C3C-C757-994F-4879-F396DEC7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6FD76-43F4-5628-5C6D-E081380C7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355EB-BCB5-A96B-53C3-AC3AD95C6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F095-1323-920A-AAC1-4535E5DD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1B620-4007-05ED-2F1D-17F37B2F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980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5E06-B09C-D4E4-F4B6-D5F18000D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21850-9E2C-49B3-FDE9-94781F442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F023C-4137-529E-DABC-50C34CE0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9828B-BD15-CF3D-0AE5-756221C8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54D39-F56B-C8BE-94DA-AF609CAC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2103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A2159-CC16-124B-9072-E1C9C4EB7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77480-C5BD-56BD-3938-20DC9F030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C5065-CDB5-0D92-AD86-374A880DD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8F9C1-96AA-1BA4-0371-FD6B48EDC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4626F-4000-F380-DD92-292D496E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DC284-2E92-ABAC-8CC4-2370639B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69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DDD-4372-9103-15CD-D3CA18E00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45AAD-BE29-26B0-A4CE-24E3CAEBD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D7EF8-038D-D255-31A6-34BA02F54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40E83-6AE8-B189-FB67-32BF21FE0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6FA5AD-B8A7-4B88-D39A-93237B2B1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EF757-F11F-E3BA-AB3B-362C534A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32124-B70D-E4F6-6F72-3C307889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D2D3CB-DA7E-FC00-C917-5DE818E74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460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63624-A448-A0FF-1E5C-6FA842C5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36C0B-14E1-FC80-A380-8E283D24D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01C2F-8877-85AF-4C1A-028A1D33D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548CD-0504-DD59-9C37-0415B3011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12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8709F-D4CD-FF87-B560-A576C4AF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A4D08-4CF4-0C22-EE22-552708DF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2FC2C-E21B-CFD2-EF26-AE30CDB87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465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117D9-E8CC-B328-806A-C741C0C33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E710B-AF24-6A15-7F3B-58595500A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C2AF2-1438-AEA9-E0D8-6786E73E4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2D526-0912-B2C6-6F3E-B6FA3BC06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B4CAB-01CC-32BC-5B23-6C4CD606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A324C-E48A-6AE4-3C0F-DFBFE42C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46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F4BD-4FEC-0913-AB54-5D42D6D55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44185A-390D-18F1-345C-2CEE876C6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565AD-7727-6DD9-79E7-0C66BB9BB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682D9-EF6C-6829-CFDB-72129B224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86221-CFEF-6600-8972-085928298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EABC0-540D-1FCD-AD16-EBC46E22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1144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90F3F-4670-E1C7-7063-3E2205829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209F96-407F-BFF4-9050-35BAF3AD7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74043-83C1-A650-1730-8AD324EA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9CCA8-F03D-2451-F7F4-7139F9EB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F0F23-D702-5CE0-F97C-E499036ED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322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A14D62-980E-EAFD-80E2-E03B6506E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7E269-C658-B4A1-F661-93C0DC7A2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4E8BD-9E61-35FD-6284-F7A80EB7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5B9A7-EFBB-9906-84A8-9A171F8F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EDD79-6F73-ECED-3A0B-E2017D07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0251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ylko tytu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1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36187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Slajd tytułow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58136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Tylko tytu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8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53" name="Google Shape;53;p6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8"/>
          <p:cNvSpPr txBox="1">
            <a:spLocks noGrp="1"/>
          </p:cNvSpPr>
          <p:nvPr>
            <p:ph type="body" idx="1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94182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9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9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9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69"/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8199303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0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70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0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70"/>
          <p:cNvSpPr>
            <a:spLocks noGrp="1"/>
          </p:cNvSpPr>
          <p:nvPr>
            <p:ph type="pic" idx="2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1466886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1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1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1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71"/>
          <p:cNvSpPr>
            <a:spLocks noGrp="1"/>
          </p:cNvSpPr>
          <p:nvPr>
            <p:ph type="pic" idx="2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2495638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2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2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2"/>
          <p:cNvSpPr txBox="1">
            <a:spLocks noGrp="1"/>
          </p:cNvSpPr>
          <p:nvPr>
            <p:ph type="body" idx="1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72"/>
          <p:cNvSpPr>
            <a:spLocks noGrp="1"/>
          </p:cNvSpPr>
          <p:nvPr>
            <p:ph type="pic" idx="2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72"/>
          <p:cNvSpPr txBox="1">
            <a:spLocks noGrp="1"/>
          </p:cNvSpPr>
          <p:nvPr>
            <p:ph type="body" idx="3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88781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3"/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73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3"/>
          <p:cNvSpPr txBox="1">
            <a:spLocks noGrp="1"/>
          </p:cNvSpPr>
          <p:nvPr>
            <p:ph type="body" idx="1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73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3"/>
          <p:cNvSpPr txBox="1">
            <a:spLocks noGrp="1"/>
          </p:cNvSpPr>
          <p:nvPr>
            <p:ph type="body" idx="3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679267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4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74"/>
          <p:cNvSpPr txBox="1">
            <a:spLocks noGrp="1"/>
          </p:cNvSpPr>
          <p:nvPr>
            <p:ph type="body" idx="1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5" name="Google Shape;85;p74"/>
          <p:cNvSpPr>
            <a:spLocks noGrp="1"/>
          </p:cNvSpPr>
          <p:nvPr>
            <p:ph type="pic" idx="2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74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74"/>
          <p:cNvSpPr txBox="1">
            <a:spLocks noGrp="1"/>
          </p:cNvSpPr>
          <p:nvPr>
            <p:ph type="body" idx="3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8" name="Google Shape;88;p74"/>
          <p:cNvSpPr>
            <a:spLocks noGrp="1"/>
          </p:cNvSpPr>
          <p:nvPr>
            <p:ph type="pic" idx="4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74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4"/>
          <p:cNvSpPr txBox="1">
            <a:spLocks noGrp="1"/>
          </p:cNvSpPr>
          <p:nvPr>
            <p:ph type="body" idx="5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" name="Google Shape;91;p74"/>
          <p:cNvSpPr>
            <a:spLocks noGrp="1"/>
          </p:cNvSpPr>
          <p:nvPr>
            <p:ph type="pic" idx="6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74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4"/>
          <p:cNvSpPr txBox="1">
            <a:spLocks noGrp="1"/>
          </p:cNvSpPr>
          <p:nvPr>
            <p:ph type="body" idx="7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4333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5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75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5"/>
          <p:cNvSpPr txBox="1">
            <a:spLocks noGrp="1"/>
          </p:cNvSpPr>
          <p:nvPr>
            <p:ph type="body" idx="1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8" name="Google Shape;98;p75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75"/>
          <p:cNvSpPr txBox="1">
            <a:spLocks noGrp="1"/>
          </p:cNvSpPr>
          <p:nvPr>
            <p:ph type="body" idx="2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0" name="Google Shape;100;p75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5"/>
          <p:cNvSpPr txBox="1">
            <a:spLocks noGrp="1"/>
          </p:cNvSpPr>
          <p:nvPr>
            <p:ph type="body" idx="3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2" name="Google Shape;102;p75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5"/>
          <p:cNvSpPr txBox="1">
            <a:spLocks noGrp="1"/>
          </p:cNvSpPr>
          <p:nvPr>
            <p:ph type="body" idx="4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75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5"/>
          <p:cNvSpPr txBox="1">
            <a:spLocks noGrp="1"/>
          </p:cNvSpPr>
          <p:nvPr>
            <p:ph type="body" idx="5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6" name="Google Shape;106;p75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5"/>
          <p:cNvSpPr txBox="1">
            <a:spLocks noGrp="1"/>
          </p:cNvSpPr>
          <p:nvPr>
            <p:ph type="body" idx="6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8" name="Google Shape;108;p75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75"/>
          <p:cNvSpPr txBox="1">
            <a:spLocks noGrp="1"/>
          </p:cNvSpPr>
          <p:nvPr>
            <p:ph type="body" idx="7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0" name="Google Shape;110;p75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75"/>
          <p:cNvSpPr txBox="1">
            <a:spLocks noGrp="1"/>
          </p:cNvSpPr>
          <p:nvPr>
            <p:ph type="body" idx="8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42385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bg>
      <p:bgPr>
        <a:solidFill>
          <a:srgbClr val="FF003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6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14835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Dwa elementy zawartości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08353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Porównani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991176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Zawartość z podpisem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324890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Obraz z podpisem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956529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Tytuł i tekst pionow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597187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Tytuł pionowy i teks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50600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46735-D5F4-F0E0-A569-0B1331892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A9398-259C-7A27-40AB-41AF8E83B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D49D9-C0CE-042D-B584-33F3DB5C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A2994-1C73-4DEA-8ECF-BBFD72F077E2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11095-F844-61F9-CFBD-D3E561B6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5E2E5-63D5-7804-77F9-C18000F66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5ABA-77EC-4785-A0BD-D3DB1F0DC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91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380AB4-5D10-EDF6-4CFF-E2C6C10A9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E2278FF-8488-CBDA-7508-98E40CBE9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AE6D581-034A-5368-1B9E-821161313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0C2712-FA23-74AC-E844-F01CF722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A10A0F-1ECC-23D2-6F6E-819EDA37E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501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9F26A5-1568-A6CE-E392-55712F2E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E0383F-52F8-0BCC-0F4D-E5937FE27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8A974D-CBDF-C1C8-EFF0-6D254EC0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2A0BDB9-AEE9-5DBF-C936-411F3F4F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C680237-D588-71A4-2DDE-CB5DA112C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4258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1B3CEF-D684-A18D-B482-00331E39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D042FC-8DBD-773A-7CBA-B1A756B46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9C9DA16-DEBD-03F7-9FBA-7B0ABDE8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29E7A2-0AB6-854A-912E-DD491232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A69FB4-1BF1-F33B-D2C1-6E6710B0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7012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7A439E-7998-B41A-E32E-B03E0D858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7A074A-9F67-9D10-2D5E-B76D6A6EE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31C7293-8F4D-09FF-A142-F1A83E9DF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D6F4EFA-4B84-BBD8-3AD2-6EDB234E7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5087127-51DA-29AB-7AC2-A81B4CBD1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3B86F5-9555-8AC2-BD8D-A3306CF7A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1953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ED2F51-34E8-626E-F6D5-62F1163F9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A03B8FB-5E86-B465-67DC-D8EE1A66F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6F5DEC-D555-E510-A70B-A0FEBF7E6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BEA4543-731D-1E33-AB20-F91A8FE330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3CD87E9-D3FC-72FD-553E-3EA29F59B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D610FC-F13F-1BDC-9F37-260665456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22C0E20-18EB-635E-6418-305CC6AFA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4BD0A66-E01A-7864-5897-B7B29DFB8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49148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E728D4-680C-0512-77B9-6F69D651D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F418B38-BE5E-DED2-A348-74D4ADF0D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927B237-F124-1572-51F4-23983445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CC20F57-14B1-CB63-6B0D-9245BCE91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84805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E0BC6E8-CFB3-33C2-F56E-6144FE8E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2D62004-BF34-F171-530E-0C71F966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4BDD71-CD63-1B86-DD77-32340E660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9721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973470-6244-25E9-50B1-F01683CE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F631FE-E362-831F-8B99-7095F6AE6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314BC99-F28E-D091-6209-711CDF112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2A07575-BAB6-713A-C2F7-B1D7BFD64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2575219-98E8-B0F3-3FC0-1BDBD167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FB983B6-C44F-4F9E-2765-AEBDE1E5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9697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8EEDAC-3806-B988-25C6-8ADB56ED8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F0E58C2-85BA-214A-6451-0841BA803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B8A30C3-A40A-EBD1-E5B7-DF910665D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0BEAAEB-CD3E-6DF4-A312-362E19D0B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FF2CE91-9EDC-B54F-2338-217CECAC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7414752-CA0E-5D10-34BA-E43E05A5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04275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EB3584-6A64-8F1D-16B7-57E441C52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BFCC34-5B1C-9E12-A1E5-6180F1C2B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EC2655-E577-D4B1-ED4B-87498551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B087A3-1AAD-63FA-67B1-16BF3988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349B34D-6E1D-A936-4B9C-90E725F81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64479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9642E2A-5866-7539-8111-5DC1EA654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B2BAFC-8A54-36D2-4010-94E3EE9F0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2E24CF-B47B-6E63-7C19-662309685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DED509-737C-E464-F3D0-319C4E3B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2D213B-7D67-86E4-9AC8-72EBE1D4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25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14E8630-4E22-45E5-9F3B-F7D1C599B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35102B2-2250-48F6-A612-D26C89B52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761FFA9-3A55-455F-B1BD-017FB7F08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53F64-C7BB-455D-BA36-5349EFAC0BEF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F824358-EC99-4DD5-92E6-D84C65BA2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F0B2EB-2FCB-4C15-BA34-5365188A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68650-4CC7-4697-A14D-B43EF7E46A1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1816FA4-47CF-4A97-9FC2-A6A8B6D6CB0C}"/>
              </a:ext>
            </a:extLst>
          </p:cNvPr>
          <p:cNvSpPr txBox="1"/>
          <p:nvPr userDrawn="1"/>
        </p:nvSpPr>
        <p:spPr>
          <a:xfrm>
            <a:off x="10342685" y="6538912"/>
            <a:ext cx="4536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Rafał </a:t>
            </a:r>
            <a:r>
              <a:rPr lang="pl-PL" sz="1400" b="1" i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SZYSZ</a:t>
            </a:r>
            <a:r>
              <a:rPr lang="pl-PL" sz="1400" i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, Stars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1DD43B4-B6E6-2825-A9E6-B46096864C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9400"/>
            <a:ext cx="12192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4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oppins Black" panose="00000A00000000000000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Poppins" panose="00000500000000000000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Poppins" panose="00000500000000000000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Poppins" panose="00000500000000000000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Poppins" panose="00000500000000000000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Poppins" panose="00000500000000000000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BC1D6D-A8C8-B9DC-DE74-70AC7023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8BF69-FE9E-9D3D-C9C6-D0EA931F3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6AF63-F0C4-59C7-75F1-F86D954EE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ECBD-19A4-4B07-9354-244F5653649C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CDB4F-84C0-B927-34AC-0AC08018C6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F2547-3E37-B495-8A24-4AF1E3648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8C96F-7385-46BE-A270-EABF692E59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825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22239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D0B14EB-EF59-89C3-8855-976A2291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794E1CD-5FFC-CD71-D440-025F2ABAD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1C008E-9606-1595-97D6-FCB8F5730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18F63-CE97-4BE0-8CEF-710204147508}" type="datetimeFigureOut">
              <a:rPr lang="pl-PL" smtClean="0"/>
              <a:t>04.10.2024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E98EE3C-56EA-101E-BC90-74C6DC326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FEBF71-958A-2951-E59C-CE34DEA6D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8C5B7F-D91D-4B61-84FB-FD2DD0041E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23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m12.safelinks.protection.outlook.com/?url=https%3A%2F%2Fprotect2.fireeye.com%2Fv1%2Furl%3Fk%3D29a3ffe4-763f9977-29a7fe2f-000babff6cbd-65b398bae82cd283%26q%3D1%26e%3D9f5f624f-525d-45d8-b9dd-4e1408924f82%26u%3Dhttps%253A%252F%252Fwww.marketingprofs.com%252Fcharts%252F2023%252F50205%252Fhow-well-are-cmos-and-cfos-collaborating&amp;data=05%7C02%7Cmonika.kochanowska%40pepsico.com%7Cb89c373fd53d4bcf048708dcd7d5dceb%7C42cc3295cd0e449cb98e5ce5b560c1d3%7C0%7C0%7C638622560770588555%7CUnknown%7CTWFpbGZsb3d8eyJWIjoiMC4wLjAwMDAiLCJQIjoiV2luMzIiLCJBTiI6Ik1haWwiLCJXVCI6Mn0%3D%7C0%7C%7C%7C&amp;sdata=PGMJZXBgp13sPQ5D%2FsFtRxQa1OUYdU32ym0NRilDhMU%3D&amp;reserved=0" TargetMode="External"/><Relationship Id="rId5" Type="http://schemas.openxmlformats.org/officeDocument/2006/relationships/image" Target="../media/image9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emf"/><Relationship Id="rId18" Type="http://schemas.openxmlformats.org/officeDocument/2006/relationships/image" Target="../media/image25.emf"/><Relationship Id="rId26" Type="http://schemas.openxmlformats.org/officeDocument/2006/relationships/image" Target="../media/image33.emf"/><Relationship Id="rId39" Type="http://schemas.openxmlformats.org/officeDocument/2006/relationships/image" Target="../media/image46.emf"/><Relationship Id="rId3" Type="http://schemas.openxmlformats.org/officeDocument/2006/relationships/image" Target="../media/image10.emf"/><Relationship Id="rId21" Type="http://schemas.openxmlformats.org/officeDocument/2006/relationships/image" Target="../media/image28.emf"/><Relationship Id="rId34" Type="http://schemas.openxmlformats.org/officeDocument/2006/relationships/image" Target="../media/image41.emf"/><Relationship Id="rId42" Type="http://schemas.openxmlformats.org/officeDocument/2006/relationships/image" Target="../media/image49.emf"/><Relationship Id="rId47" Type="http://schemas.openxmlformats.org/officeDocument/2006/relationships/image" Target="../media/image54.emf"/><Relationship Id="rId50" Type="http://schemas.openxmlformats.org/officeDocument/2006/relationships/image" Target="../media/image57.pn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17" Type="http://schemas.openxmlformats.org/officeDocument/2006/relationships/image" Target="../media/image24.emf"/><Relationship Id="rId25" Type="http://schemas.openxmlformats.org/officeDocument/2006/relationships/image" Target="../media/image32.emf"/><Relationship Id="rId33" Type="http://schemas.openxmlformats.org/officeDocument/2006/relationships/image" Target="../media/image40.emf"/><Relationship Id="rId38" Type="http://schemas.openxmlformats.org/officeDocument/2006/relationships/image" Target="../media/image45.emf"/><Relationship Id="rId46" Type="http://schemas.openxmlformats.org/officeDocument/2006/relationships/image" Target="../media/image53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emf"/><Relationship Id="rId20" Type="http://schemas.openxmlformats.org/officeDocument/2006/relationships/image" Target="../media/image27.emf"/><Relationship Id="rId29" Type="http://schemas.openxmlformats.org/officeDocument/2006/relationships/image" Target="../media/image36.emf"/><Relationship Id="rId41" Type="http://schemas.openxmlformats.org/officeDocument/2006/relationships/image" Target="../media/image4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24" Type="http://schemas.openxmlformats.org/officeDocument/2006/relationships/image" Target="../media/image31.emf"/><Relationship Id="rId32" Type="http://schemas.openxmlformats.org/officeDocument/2006/relationships/image" Target="../media/image39.emf"/><Relationship Id="rId37" Type="http://schemas.openxmlformats.org/officeDocument/2006/relationships/image" Target="../media/image44.emf"/><Relationship Id="rId40" Type="http://schemas.openxmlformats.org/officeDocument/2006/relationships/image" Target="../media/image47.emf"/><Relationship Id="rId45" Type="http://schemas.openxmlformats.org/officeDocument/2006/relationships/image" Target="../media/image52.emf"/><Relationship Id="rId5" Type="http://schemas.openxmlformats.org/officeDocument/2006/relationships/image" Target="../media/image12.emf"/><Relationship Id="rId15" Type="http://schemas.openxmlformats.org/officeDocument/2006/relationships/image" Target="../media/image22.emf"/><Relationship Id="rId23" Type="http://schemas.openxmlformats.org/officeDocument/2006/relationships/image" Target="../media/image30.emf"/><Relationship Id="rId28" Type="http://schemas.openxmlformats.org/officeDocument/2006/relationships/image" Target="../media/image35.emf"/><Relationship Id="rId36" Type="http://schemas.openxmlformats.org/officeDocument/2006/relationships/image" Target="../media/image43.emf"/><Relationship Id="rId49" Type="http://schemas.openxmlformats.org/officeDocument/2006/relationships/image" Target="../media/image56.png"/><Relationship Id="rId10" Type="http://schemas.openxmlformats.org/officeDocument/2006/relationships/image" Target="../media/image17.emf"/><Relationship Id="rId19" Type="http://schemas.openxmlformats.org/officeDocument/2006/relationships/image" Target="../media/image26.emf"/><Relationship Id="rId31" Type="http://schemas.openxmlformats.org/officeDocument/2006/relationships/image" Target="../media/image38.emf"/><Relationship Id="rId44" Type="http://schemas.openxmlformats.org/officeDocument/2006/relationships/image" Target="../media/image51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1.emf"/><Relationship Id="rId22" Type="http://schemas.openxmlformats.org/officeDocument/2006/relationships/image" Target="../media/image29.emf"/><Relationship Id="rId27" Type="http://schemas.openxmlformats.org/officeDocument/2006/relationships/image" Target="../media/image34.emf"/><Relationship Id="rId30" Type="http://schemas.openxmlformats.org/officeDocument/2006/relationships/image" Target="../media/image37.emf"/><Relationship Id="rId35" Type="http://schemas.openxmlformats.org/officeDocument/2006/relationships/image" Target="../media/image42.emf"/><Relationship Id="rId43" Type="http://schemas.openxmlformats.org/officeDocument/2006/relationships/image" Target="../media/image50.emf"/><Relationship Id="rId48" Type="http://schemas.openxmlformats.org/officeDocument/2006/relationships/image" Target="../media/image55.emf"/><Relationship Id="rId8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9.png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51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emf"/><Relationship Id="rId5" Type="http://schemas.openxmlformats.org/officeDocument/2006/relationships/image" Target="../media/image37.emf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id="{082F0180-0711-0CE4-227C-7C8C176D5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Podtytuł 2">
            <a:extLst>
              <a:ext uri="{FF2B5EF4-FFF2-40B4-BE49-F238E27FC236}">
                <a16:creationId xmlns:a16="http://schemas.microsoft.com/office/drawing/2014/main" id="{CF382220-6601-FB7F-4881-F88732BDB864}"/>
              </a:ext>
            </a:extLst>
          </p:cNvPr>
          <p:cNvSpPr txBox="1">
            <a:spLocks/>
          </p:cNvSpPr>
          <p:nvPr/>
        </p:nvSpPr>
        <p:spPr>
          <a:xfrm>
            <a:off x="1289785" y="2644497"/>
            <a:ext cx="9500135" cy="458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Poppins Black" panose="00000A00000000000000" pitchFamily="2" charset="-18"/>
                <a:ea typeface="+mn-ea"/>
                <a:cs typeface="Poppins Black" panose="00000A00000000000000" pitchFamily="2" charset="-18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bg1"/>
                </a:solidFill>
              </a:rPr>
              <a:t>Siła standardów, siłą marketingu. </a:t>
            </a:r>
          </a:p>
          <a:p>
            <a:r>
              <a:rPr lang="pl-PL" dirty="0">
                <a:solidFill>
                  <a:schemeClr val="bg1"/>
                </a:solidFill>
              </a:rPr>
              <a:t>Model wskaźników efektywnościowych POR - 1.0.</a:t>
            </a:r>
          </a:p>
        </p:txBody>
      </p:sp>
      <p:sp>
        <p:nvSpPr>
          <p:cNvPr id="18" name="Tytuł 1">
            <a:extLst>
              <a:ext uri="{FF2B5EF4-FFF2-40B4-BE49-F238E27FC236}">
                <a16:creationId xmlns:a16="http://schemas.microsoft.com/office/drawing/2014/main" id="{9C9CB3AF-69D5-FE98-648E-ED7038C5025F}"/>
              </a:ext>
            </a:extLst>
          </p:cNvPr>
          <p:cNvSpPr txBox="1">
            <a:spLocks/>
          </p:cNvSpPr>
          <p:nvPr/>
        </p:nvSpPr>
        <p:spPr>
          <a:xfrm>
            <a:off x="268940" y="1566153"/>
            <a:ext cx="11654117" cy="9714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tx1"/>
                </a:solidFill>
                <a:latin typeface="Poppins Black" panose="00000A00000000000000" pitchFamily="2" charset="-18"/>
                <a:ea typeface="+mj-ea"/>
                <a:cs typeface="+mj-cs"/>
              </a:defRPr>
            </a:lvl1pPr>
          </a:lstStyle>
          <a:p>
            <a:r>
              <a:rPr lang="pl-PL" dirty="0" err="1">
                <a:solidFill>
                  <a:schemeClr val="bg1"/>
                </a:solidFill>
              </a:rPr>
              <a:t>POR’a</a:t>
            </a:r>
            <a:r>
              <a:rPr lang="pl-PL" dirty="0">
                <a:solidFill>
                  <a:schemeClr val="bg1"/>
                </a:solidFill>
              </a:rPr>
              <a:t> mieć standardy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72B5B07-27B5-9D61-0259-8DA804C2B27D}"/>
              </a:ext>
            </a:extLst>
          </p:cNvPr>
          <p:cNvSpPr txBox="1"/>
          <p:nvPr/>
        </p:nvSpPr>
        <p:spPr>
          <a:xfrm>
            <a:off x="5451346" y="4430073"/>
            <a:ext cx="12893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>
                <a:latin typeface="Karma" panose="02000000000000000000" pitchFamily="2" charset="-18"/>
                <a:cs typeface="Karma" panose="02000000000000000000" pitchFamily="2" charset="-18"/>
              </a:rPr>
              <a:t>Tu wstaw swoje zdjęcie przerobione do skali szarości i  umieszczone jako spodnia warstwa.</a:t>
            </a:r>
          </a:p>
        </p:txBody>
      </p:sp>
      <p:sp>
        <p:nvSpPr>
          <p:cNvPr id="20" name="Symbol zastępczy stopki 4">
            <a:extLst>
              <a:ext uri="{FF2B5EF4-FFF2-40B4-BE49-F238E27FC236}">
                <a16:creationId xmlns:a16="http://schemas.microsoft.com/office/drawing/2014/main" id="{120F89A8-D13C-2003-2A72-500D9B9FB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8" y="5709798"/>
            <a:ext cx="4114800" cy="365125"/>
          </a:xfrm>
        </p:spPr>
        <p:txBody>
          <a:bodyPr/>
          <a:lstStyle>
            <a:lvl1pPr>
              <a:defRPr sz="2000" cap="all" baseline="0">
                <a:solidFill>
                  <a:schemeClr val="tx1"/>
                </a:solidFill>
                <a:latin typeface="Poppins Black" panose="00000A00000000000000" pitchFamily="2" charset="-18"/>
                <a:cs typeface="Poppins Black" panose="00000A00000000000000" pitchFamily="2" charset="-18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Monika </a:t>
            </a:r>
            <a:r>
              <a:rPr lang="pl-PL" dirty="0" err="1">
                <a:solidFill>
                  <a:schemeClr val="bg1"/>
                </a:solidFill>
              </a:rPr>
              <a:t>kochanowska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1" name="Symbol zastępczy stopki 4">
            <a:extLst>
              <a:ext uri="{FF2B5EF4-FFF2-40B4-BE49-F238E27FC236}">
                <a16:creationId xmlns:a16="http://schemas.microsoft.com/office/drawing/2014/main" id="{2F2C62C4-1513-C3A1-4479-86FD58CB6CD2}"/>
              </a:ext>
            </a:extLst>
          </p:cNvPr>
          <p:cNvSpPr txBox="1">
            <a:spLocks/>
          </p:cNvSpPr>
          <p:nvPr/>
        </p:nvSpPr>
        <p:spPr>
          <a:xfrm>
            <a:off x="4038598" y="61277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2000" kern="1200" cap="all" baseline="0">
                <a:solidFill>
                  <a:schemeClr val="tx1"/>
                </a:solidFill>
                <a:latin typeface="Poppins Black" panose="00000A00000000000000" pitchFamily="2" charset="-18"/>
                <a:ea typeface="+mn-ea"/>
                <a:cs typeface="Poppins Black" panose="00000A00000000000000" pitchFamily="2" charset="-1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solidFill>
                  <a:schemeClr val="bg1"/>
                </a:solidFill>
                <a:latin typeface="Karma SemiBold" panose="02000000000000000000" pitchFamily="2" charset="-18"/>
                <a:cs typeface="Karma SemiBold" panose="02000000000000000000" pitchFamily="2" charset="-18"/>
              </a:rPr>
              <a:t>PEPSICO/ POR</a:t>
            </a:r>
          </a:p>
        </p:txBody>
      </p:sp>
      <p:pic>
        <p:nvPicPr>
          <p:cNvPr id="3" name="Picture 2" descr="A person with short blonde hair&#10;&#10;Description automatically generated">
            <a:extLst>
              <a:ext uri="{FF2B5EF4-FFF2-40B4-BE49-F238E27FC236}">
                <a16:creationId xmlns:a16="http://schemas.microsoft.com/office/drawing/2014/main" id="{302EE60A-328F-10FB-51AF-64073C9E0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252" y="4123022"/>
            <a:ext cx="1483496" cy="148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1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AC8971BE-33DB-3298-A6F8-630E746722F9}"/>
              </a:ext>
            </a:extLst>
          </p:cNvPr>
          <p:cNvSpPr/>
          <p:nvPr/>
        </p:nvSpPr>
        <p:spPr>
          <a:xfrm>
            <a:off x="4073038" y="493490"/>
            <a:ext cx="3487926" cy="68831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316EE1-78D7-3FE5-CDAD-A6697BD61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" y="19250"/>
            <a:ext cx="2862341" cy="1111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16ECA-EB2A-FA76-ACCE-FA6374933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55" y="1654517"/>
            <a:ext cx="10652690" cy="43708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FA09EE-6691-2476-9B8E-F39347731262}"/>
              </a:ext>
            </a:extLst>
          </p:cNvPr>
          <p:cNvSpPr/>
          <p:nvPr/>
        </p:nvSpPr>
        <p:spPr>
          <a:xfrm>
            <a:off x="4312118" y="3773102"/>
            <a:ext cx="3561347" cy="2358191"/>
          </a:xfrm>
          <a:prstGeom prst="rect">
            <a:avLst/>
          </a:prstGeom>
          <a:noFill/>
          <a:ln w="38100" cmpd="dbl">
            <a:solidFill>
              <a:srgbClr val="FF15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87FB4C-68D6-ADFC-CBBC-587FF8B143A1}"/>
              </a:ext>
            </a:extLst>
          </p:cNvPr>
          <p:cNvSpPr txBox="1">
            <a:spLocks/>
          </p:cNvSpPr>
          <p:nvPr/>
        </p:nvSpPr>
        <p:spPr>
          <a:xfrm>
            <a:off x="3437397" y="-124243"/>
            <a:ext cx="9215813" cy="1438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oppins Black" panose="00000A00000000000000" pitchFamily="2" charset="-18"/>
                <a:ea typeface="+mj-ea"/>
                <a:cs typeface="+mj-cs"/>
              </a:defRPr>
            </a:lvl1pPr>
          </a:lstStyle>
          <a:p>
            <a:r>
              <a:rPr lang="pl-PL" sz="3200" dirty="0"/>
              <a:t>Efektywność Marketingu</a:t>
            </a:r>
          </a:p>
          <a:p>
            <a:r>
              <a:rPr lang="pl-PL" sz="3200" dirty="0"/>
              <a:t>Co robimy? </a:t>
            </a:r>
          </a:p>
        </p:txBody>
      </p:sp>
    </p:spTree>
    <p:extLst>
      <p:ext uri="{BB962C8B-B14F-4D97-AF65-F5344CB8AC3E}">
        <p14:creationId xmlns:p14="http://schemas.microsoft.com/office/powerpoint/2010/main" val="385609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476AA5-F349-4DEC-15A0-98CA2E5FD183}"/>
              </a:ext>
            </a:extLst>
          </p:cNvPr>
          <p:cNvSpPr/>
          <p:nvPr/>
        </p:nvSpPr>
        <p:spPr>
          <a:xfrm>
            <a:off x="9336505" y="0"/>
            <a:ext cx="2855495" cy="6622181"/>
          </a:xfrm>
          <a:prstGeom prst="rect">
            <a:avLst/>
          </a:prstGeom>
          <a:gradFill flip="none" rotWithShape="1">
            <a:gsLst>
              <a:gs pos="0">
                <a:srgbClr val="FF09AB"/>
              </a:gs>
              <a:gs pos="50000">
                <a:srgbClr val="FF0E5B"/>
              </a:gs>
              <a:gs pos="100000">
                <a:srgbClr val="FE0A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2B8B61-91BC-CB57-0DFF-B7055E017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14" y="190699"/>
            <a:ext cx="10515600" cy="1438936"/>
          </a:xfrm>
        </p:spPr>
        <p:txBody>
          <a:bodyPr>
            <a:normAutofit/>
          </a:bodyPr>
          <a:lstStyle/>
          <a:p>
            <a:r>
              <a:rPr lang="pl-PL" sz="4000" dirty="0"/>
              <a:t>Na czym polega problem</a:t>
            </a:r>
            <a:br>
              <a:rPr lang="pl-PL" sz="4000" dirty="0"/>
            </a:br>
            <a:r>
              <a:rPr lang="pl-PL" sz="4000" dirty="0"/>
              <a:t>z mierzeniem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A3CA3-6EAA-1244-CE48-E5C17A1C9C4D}"/>
              </a:ext>
            </a:extLst>
          </p:cNvPr>
          <p:cNvSpPr txBox="1"/>
          <p:nvPr/>
        </p:nvSpPr>
        <p:spPr>
          <a:xfrm>
            <a:off x="519764" y="2436176"/>
            <a:ext cx="80858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>
                <a:solidFill>
                  <a:srgbClr val="FF0CC3"/>
                </a:solidFill>
                <a:latin typeface="+mj-lt"/>
              </a:rPr>
              <a:t>Skuteczności</a:t>
            </a:r>
            <a:br>
              <a:rPr lang="pl-PL" sz="7200" dirty="0">
                <a:solidFill>
                  <a:srgbClr val="FF0CC3"/>
                </a:solidFill>
                <a:latin typeface="+mj-lt"/>
              </a:rPr>
            </a:br>
            <a:r>
              <a:rPr lang="pl-PL" sz="7200" dirty="0">
                <a:solidFill>
                  <a:srgbClr val="FF0CC3"/>
                </a:solidFill>
                <a:latin typeface="+mj-lt"/>
              </a:rPr>
              <a:t>Marketingu?</a:t>
            </a:r>
          </a:p>
        </p:txBody>
      </p:sp>
      <p:pic>
        <p:nvPicPr>
          <p:cNvPr id="6" name="Picture 5" descr="A person standing next to a question mark&#10;&#10;Description automatically generated">
            <a:extLst>
              <a:ext uri="{FF2B5EF4-FFF2-40B4-BE49-F238E27FC236}">
                <a16:creationId xmlns:a16="http://schemas.microsoft.com/office/drawing/2014/main" id="{DADF84FF-B1E9-C409-F9AA-CBA04348C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370" y="190699"/>
            <a:ext cx="7047227" cy="503766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CD80690-97B5-D492-7055-E2DC8BF100E1}"/>
              </a:ext>
            </a:extLst>
          </p:cNvPr>
          <p:cNvSpPr/>
          <p:nvPr/>
        </p:nvSpPr>
        <p:spPr>
          <a:xfrm>
            <a:off x="9752336" y="4348180"/>
            <a:ext cx="394637" cy="3946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93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men sitting at a table&#10;&#10;Description automatically generated">
            <a:extLst>
              <a:ext uri="{FF2B5EF4-FFF2-40B4-BE49-F238E27FC236}">
                <a16:creationId xmlns:a16="http://schemas.microsoft.com/office/drawing/2014/main" id="{53901C3D-56F7-BAB9-123D-0DA23AF7A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4" y="1570591"/>
            <a:ext cx="6905750" cy="49581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91D9D8-1643-1685-68C1-C0803661BE92}"/>
              </a:ext>
            </a:extLst>
          </p:cNvPr>
          <p:cNvSpPr txBox="1"/>
          <p:nvPr/>
        </p:nvSpPr>
        <p:spPr>
          <a:xfrm>
            <a:off x="5591567" y="4173653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CEO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CC8463-68F6-7EAA-C719-57AE0D46867B}"/>
              </a:ext>
            </a:extLst>
          </p:cNvPr>
          <p:cNvSpPr txBox="1"/>
          <p:nvPr/>
        </p:nvSpPr>
        <p:spPr>
          <a:xfrm>
            <a:off x="7287479" y="5374468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CMO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A8B413-B622-BD04-2B27-EB2E5FCC22D1}"/>
              </a:ext>
            </a:extLst>
          </p:cNvPr>
          <p:cNvSpPr txBox="1"/>
          <p:nvPr/>
        </p:nvSpPr>
        <p:spPr>
          <a:xfrm>
            <a:off x="2175765" y="485526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CFO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8B2DACC-7139-4D55-159B-E1AF73A8C198}"/>
              </a:ext>
            </a:extLst>
          </p:cNvPr>
          <p:cNvSpPr/>
          <p:nvPr/>
        </p:nvSpPr>
        <p:spPr>
          <a:xfrm>
            <a:off x="5032609" y="1336677"/>
            <a:ext cx="2407017" cy="1530417"/>
          </a:xfrm>
          <a:prstGeom prst="wedgeRoundRectCallout">
            <a:avLst>
              <a:gd name="adj1" fmla="val -49528"/>
              <a:gd name="adj2" fmla="val 896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i="1" dirty="0">
                <a:solidFill>
                  <a:schemeClr val="accent5">
                    <a:lumMod val="50000"/>
                  </a:schemeClr>
                </a:solidFill>
              </a:rPr>
              <a:t>Przez Promocję „3za2” spadła nam marża jednostkowa…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AD5F4DFD-C917-D9A2-333E-C7FD61F6CCBD}"/>
              </a:ext>
            </a:extLst>
          </p:cNvPr>
          <p:cNvSpPr/>
          <p:nvPr/>
        </p:nvSpPr>
        <p:spPr>
          <a:xfrm>
            <a:off x="105879" y="1982802"/>
            <a:ext cx="2762452" cy="1241659"/>
          </a:xfrm>
          <a:prstGeom prst="wedgeRoundRectCallout">
            <a:avLst>
              <a:gd name="adj1" fmla="val 41182"/>
              <a:gd name="adj2" fmla="val 7026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i="1" dirty="0">
                <a:solidFill>
                  <a:schemeClr val="accent5">
                    <a:lumMod val="50000"/>
                  </a:schemeClr>
                </a:solidFill>
              </a:rPr>
              <a:t>Wydała/eś miliony na kampanię…</a:t>
            </a:r>
          </a:p>
          <a:p>
            <a:pPr algn="ctr"/>
            <a:r>
              <a:rPr lang="pl-PL" i="1" dirty="0">
                <a:solidFill>
                  <a:schemeClr val="accent5">
                    <a:lumMod val="50000"/>
                  </a:schemeClr>
                </a:solidFill>
              </a:rPr>
              <a:t>A co my z tego mamy?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FDE1B1-7D78-2FF9-44D5-18C224E7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368"/>
            <a:ext cx="10515600" cy="1325563"/>
          </a:xfrm>
        </p:spPr>
        <p:txBody>
          <a:bodyPr/>
          <a:lstStyle/>
          <a:p>
            <a:pPr algn="ctr"/>
            <a:r>
              <a:rPr lang="pl-PL" dirty="0"/>
              <a:t>Jak obiektywnie udowadniać efektywność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DCA8A-4A28-490C-B9F5-E86118D831C1}"/>
              </a:ext>
            </a:extLst>
          </p:cNvPr>
          <p:cNvSpPr txBox="1"/>
          <p:nvPr/>
        </p:nvSpPr>
        <p:spPr>
          <a:xfrm>
            <a:off x="3371910" y="479091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CMO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CD6CB7-77B4-A685-046B-4C593A41BA84}"/>
              </a:ext>
            </a:extLst>
          </p:cNvPr>
          <p:cNvGrpSpPr/>
          <p:nvPr/>
        </p:nvGrpSpPr>
        <p:grpSpPr>
          <a:xfrm>
            <a:off x="7946825" y="1879087"/>
            <a:ext cx="3824872" cy="4390766"/>
            <a:chOff x="7946825" y="1879087"/>
            <a:chExt cx="3824872" cy="4390766"/>
          </a:xfrm>
        </p:grpSpPr>
        <p:pic>
          <p:nvPicPr>
            <p:cNvPr id="4" name="Obraz 5" descr="The State of CMO and CFO Collaboration | Study">
              <a:extLst>
                <a:ext uri="{FF2B5EF4-FFF2-40B4-BE49-F238E27FC236}">
                  <a16:creationId xmlns:a16="http://schemas.microsoft.com/office/drawing/2014/main" id="{98D2A11A-4CA9-0F0E-BEF8-8716A1B9C2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9933" y="1879087"/>
              <a:ext cx="3811764" cy="4390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8E73A3C-6068-66C1-D6A3-7C7D8877F9F3}"/>
                </a:ext>
              </a:extLst>
            </p:cNvPr>
            <p:cNvSpPr/>
            <p:nvPr/>
          </p:nvSpPr>
          <p:spPr>
            <a:xfrm>
              <a:off x="7959933" y="2555506"/>
              <a:ext cx="3811764" cy="515872"/>
            </a:xfrm>
            <a:prstGeom prst="rect">
              <a:avLst/>
            </a:prstGeom>
            <a:noFill/>
            <a:ln w="38100" cmpd="dbl">
              <a:solidFill>
                <a:srgbClr val="FF15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A47C53-9E1F-6AF2-3407-DF5C94AAE5C8}"/>
                </a:ext>
              </a:extLst>
            </p:cNvPr>
            <p:cNvSpPr/>
            <p:nvPr/>
          </p:nvSpPr>
          <p:spPr>
            <a:xfrm>
              <a:off x="7946825" y="4623337"/>
              <a:ext cx="3811764" cy="515872"/>
            </a:xfrm>
            <a:prstGeom prst="rect">
              <a:avLst/>
            </a:prstGeom>
            <a:noFill/>
            <a:ln w="38100" cmpd="dbl">
              <a:solidFill>
                <a:srgbClr val="FF15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105A644-0003-E263-AFAD-47678705D256}"/>
              </a:ext>
            </a:extLst>
          </p:cNvPr>
          <p:cNvSpPr txBox="1"/>
          <p:nvPr/>
        </p:nvSpPr>
        <p:spPr>
          <a:xfrm>
            <a:off x="19250" y="6342797"/>
            <a:ext cx="74403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Badanie CMO </a:t>
            </a:r>
            <a:r>
              <a:rPr lang="pl-PL" sz="11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Council</a:t>
            </a:r>
            <a:r>
              <a:rPr lang="pl-PL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&amp; KMPG : </a:t>
            </a:r>
            <a:r>
              <a:rPr lang="en-US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The State of CMO and CFO Collaboration | Study (marketingprofs.com)</a:t>
            </a:r>
            <a:r>
              <a:rPr lang="pl-PL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D89770-9989-716B-183D-ED1F82560156}"/>
              </a:ext>
            </a:extLst>
          </p:cNvPr>
          <p:cNvSpPr txBox="1"/>
          <p:nvPr/>
        </p:nvSpPr>
        <p:spPr>
          <a:xfrm>
            <a:off x="4698592" y="4789310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CEO</a:t>
            </a:r>
          </a:p>
        </p:txBody>
      </p:sp>
    </p:spTree>
    <p:extLst>
      <p:ext uri="{BB962C8B-B14F-4D97-AF65-F5344CB8AC3E}">
        <p14:creationId xmlns:p14="http://schemas.microsoft.com/office/powerpoint/2010/main" val="168181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36AB10B0-57B5-26E0-3617-F7DC250C4312}"/>
              </a:ext>
            </a:extLst>
          </p:cNvPr>
          <p:cNvSpPr/>
          <p:nvPr/>
        </p:nvSpPr>
        <p:spPr>
          <a:xfrm>
            <a:off x="5390147" y="199490"/>
            <a:ext cx="5510047" cy="68831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693985-5586-651A-DB5A-F0BB33846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71" y="1980780"/>
            <a:ext cx="336447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u="sng" dirty="0">
                <a:solidFill>
                  <a:srgbClr val="FF0E5B"/>
                </a:solidFill>
              </a:rPr>
              <a:t>Różne rozumienie</a:t>
            </a:r>
            <a:r>
              <a:rPr lang="pl-PL" b="1" dirty="0">
                <a:solidFill>
                  <a:srgbClr val="FF0E5B"/>
                </a:solidFill>
              </a:rPr>
              <a:t> </a:t>
            </a:r>
          </a:p>
          <a:p>
            <a:pPr marL="0" indent="0">
              <a:buNone/>
            </a:pPr>
            <a:endParaRPr lang="pl-PL" b="1" dirty="0">
              <a:solidFill>
                <a:srgbClr val="C00000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FB374B-A14A-D060-9642-9551CAF324F7}"/>
              </a:ext>
            </a:extLst>
          </p:cNvPr>
          <p:cNvSpPr/>
          <p:nvPr/>
        </p:nvSpPr>
        <p:spPr>
          <a:xfrm>
            <a:off x="225390" y="1820023"/>
            <a:ext cx="3672840" cy="4109139"/>
          </a:xfrm>
          <a:prstGeom prst="rect">
            <a:avLst/>
          </a:prstGeom>
          <a:noFill/>
          <a:ln w="38100" cmpd="dbl">
            <a:solidFill>
              <a:srgbClr val="B72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CC8B67-3F4F-2625-56F3-E2907DDD8834}"/>
              </a:ext>
            </a:extLst>
          </p:cNvPr>
          <p:cNvSpPr txBox="1">
            <a:spLocks/>
          </p:cNvSpPr>
          <p:nvPr/>
        </p:nvSpPr>
        <p:spPr>
          <a:xfrm>
            <a:off x="4430217" y="1979174"/>
            <a:ext cx="3364477" cy="1110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 u="sng" dirty="0">
                <a:solidFill>
                  <a:srgbClr val="FF0E5B"/>
                </a:solidFill>
              </a:rPr>
              <a:t>Brak spójnych definicji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l-PL" b="1" dirty="0">
              <a:solidFill>
                <a:srgbClr val="FF0E5B"/>
              </a:solidFill>
            </a:endParaRPr>
          </a:p>
          <a:p>
            <a:endParaRPr lang="pl-PL" dirty="0">
              <a:solidFill>
                <a:srgbClr val="FF0E5B"/>
              </a:solidFill>
            </a:endParaRPr>
          </a:p>
          <a:p>
            <a:endParaRPr lang="pl-PL" dirty="0">
              <a:solidFill>
                <a:srgbClr val="FF0E5B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E28B3-732D-5A79-3A6C-8C1741F8AC59}"/>
              </a:ext>
            </a:extLst>
          </p:cNvPr>
          <p:cNvSpPr/>
          <p:nvPr/>
        </p:nvSpPr>
        <p:spPr>
          <a:xfrm>
            <a:off x="4276036" y="1818417"/>
            <a:ext cx="3672840" cy="4109139"/>
          </a:xfrm>
          <a:prstGeom prst="rect">
            <a:avLst/>
          </a:prstGeom>
          <a:noFill/>
          <a:ln w="38100" cmpd="dbl">
            <a:solidFill>
              <a:srgbClr val="FF15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DEA2FD6-9AA9-46F3-8CB5-4E6E2CA41839}"/>
              </a:ext>
            </a:extLst>
          </p:cNvPr>
          <p:cNvSpPr txBox="1">
            <a:spLocks/>
          </p:cNvSpPr>
          <p:nvPr/>
        </p:nvSpPr>
        <p:spPr>
          <a:xfrm>
            <a:off x="8453589" y="1979176"/>
            <a:ext cx="3364477" cy="8069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 u="sng" dirty="0">
                <a:solidFill>
                  <a:srgbClr val="FF0E5B"/>
                </a:solidFill>
              </a:rPr>
              <a:t>Zbyt wiele</a:t>
            </a:r>
            <a:br>
              <a:rPr lang="pl-PL" b="1" u="sng" dirty="0">
                <a:solidFill>
                  <a:srgbClr val="FF0E5B"/>
                </a:solidFill>
              </a:rPr>
            </a:br>
            <a:r>
              <a:rPr lang="pl-PL" b="1" u="sng" dirty="0">
                <a:solidFill>
                  <a:srgbClr val="FF0E5B"/>
                </a:solidFill>
              </a:rPr>
              <a:t>KPI</a:t>
            </a:r>
            <a:endParaRPr lang="pl-PL" b="1" dirty="0">
              <a:solidFill>
                <a:srgbClr val="FF0E5B"/>
              </a:solidFill>
            </a:endParaRPr>
          </a:p>
          <a:p>
            <a:pPr algn="ctr"/>
            <a:endParaRPr lang="pl-PL" dirty="0">
              <a:solidFill>
                <a:srgbClr val="FF0E5B"/>
              </a:solidFill>
            </a:endParaRPr>
          </a:p>
          <a:p>
            <a:pPr algn="ctr"/>
            <a:endParaRPr lang="pl-PL" dirty="0">
              <a:solidFill>
                <a:srgbClr val="FF0E5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1E403B-19A3-D080-00C5-95C7520AC013}"/>
              </a:ext>
            </a:extLst>
          </p:cNvPr>
          <p:cNvSpPr/>
          <p:nvPr/>
        </p:nvSpPr>
        <p:spPr>
          <a:xfrm>
            <a:off x="8299408" y="1818419"/>
            <a:ext cx="3672840" cy="4109137"/>
          </a:xfrm>
          <a:prstGeom prst="rect">
            <a:avLst/>
          </a:prstGeom>
          <a:noFill/>
          <a:ln w="38100" cmpd="dbl">
            <a:solidFill>
              <a:srgbClr val="FF0A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84A4A9-E0AE-3324-8A3B-3D1ABA88DEEA}"/>
              </a:ext>
            </a:extLst>
          </p:cNvPr>
          <p:cNvSpPr txBox="1">
            <a:spLocks/>
          </p:cNvSpPr>
          <p:nvPr/>
        </p:nvSpPr>
        <p:spPr>
          <a:xfrm>
            <a:off x="393209" y="3263215"/>
            <a:ext cx="33644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200" i="1" dirty="0"/>
              <a:t>Różne</a:t>
            </a:r>
            <a:r>
              <a:rPr lang="pl-PL" sz="2200" dirty="0"/>
              <a:t> </a:t>
            </a:r>
            <a:r>
              <a:rPr lang="pl-PL" sz="2200" i="1" dirty="0"/>
              <a:t>zrozumienie</a:t>
            </a:r>
            <a:r>
              <a:rPr lang="pl-PL" sz="2200" dirty="0"/>
              <a:t> roli marketingu na poziomie rynku, branży, organizacji</a:t>
            </a:r>
          </a:p>
          <a:p>
            <a:r>
              <a:rPr lang="pl-PL" sz="2200" dirty="0"/>
              <a:t>Czy zawsze wiemy z czego wynika </a:t>
            </a:r>
            <a:r>
              <a:rPr lang="pl-PL" sz="2200" i="1" dirty="0"/>
              <a:t>sukces</a:t>
            </a:r>
            <a:r>
              <a:rPr lang="pl-PL" sz="2200" dirty="0"/>
              <a:t> czy </a:t>
            </a:r>
            <a:r>
              <a:rPr lang="pl-PL" sz="2200" i="1" dirty="0"/>
              <a:t>porażka</a:t>
            </a:r>
            <a:r>
              <a:rPr lang="pl-PL" sz="2200" dirty="0"/>
              <a:t>? 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828981-F9BE-677A-E3E4-C2BB840B174A}"/>
              </a:ext>
            </a:extLst>
          </p:cNvPr>
          <p:cNvSpPr txBox="1">
            <a:spLocks/>
          </p:cNvSpPr>
          <p:nvPr/>
        </p:nvSpPr>
        <p:spPr>
          <a:xfrm>
            <a:off x="4430216" y="3272840"/>
            <a:ext cx="3364477" cy="230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</a:pPr>
            <a:r>
              <a:rPr lang="pl-PL" sz="2200" dirty="0"/>
              <a:t>Czy zawsze to samo znaczy to samo w ramach jednej organizacji czy też   w konkursach </a:t>
            </a:r>
            <a:r>
              <a:rPr lang="pl-PL" sz="2200" i="1" dirty="0" err="1"/>
              <a:t>Effie</a:t>
            </a:r>
            <a:r>
              <a:rPr lang="pl-PL" sz="2200" i="1" dirty="0"/>
              <a:t> </a:t>
            </a:r>
            <a:r>
              <a:rPr lang="pl-PL" sz="2200" i="1" dirty="0" err="1"/>
              <a:t>Awards</a:t>
            </a:r>
            <a:r>
              <a:rPr lang="pl-PL" sz="2200" i="1" dirty="0"/>
              <a:t>, KTR, IAB </a:t>
            </a:r>
            <a:r>
              <a:rPr lang="pl-PL" sz="2200" i="1" dirty="0" err="1"/>
              <a:t>Mixx</a:t>
            </a:r>
            <a:r>
              <a:rPr lang="pl-PL" sz="2200" i="1" dirty="0"/>
              <a:t> </a:t>
            </a:r>
            <a:r>
              <a:rPr lang="pl-PL" sz="2200" i="1" dirty="0" err="1"/>
              <a:t>Awards</a:t>
            </a:r>
            <a:r>
              <a:rPr lang="pl-PL" sz="2200" dirty="0"/>
              <a:t>?  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42968E-8D13-B8EA-3DD6-8F1A85768790}"/>
              </a:ext>
            </a:extLst>
          </p:cNvPr>
          <p:cNvSpPr txBox="1">
            <a:spLocks/>
          </p:cNvSpPr>
          <p:nvPr/>
        </p:nvSpPr>
        <p:spPr>
          <a:xfrm>
            <a:off x="8434314" y="3224713"/>
            <a:ext cx="33644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</a:pPr>
            <a:r>
              <a:rPr lang="pl-PL" sz="2200" dirty="0"/>
              <a:t>Efektywność vs Wydajność</a:t>
            </a:r>
          </a:p>
          <a:p>
            <a:pPr marL="228600" lvl="1">
              <a:spcBef>
                <a:spcPts val="1000"/>
              </a:spcBef>
            </a:pPr>
            <a:endParaRPr lang="pl-PL" sz="2200" dirty="0"/>
          </a:p>
          <a:p>
            <a:pPr marL="228600" lvl="1">
              <a:spcBef>
                <a:spcPts val="1000"/>
              </a:spcBef>
            </a:pPr>
            <a:r>
              <a:rPr lang="pl-PL" sz="2200" dirty="0"/>
              <a:t>Brak równowagi między pomiarem efektów krótko i długoterminowych 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B78DB1-8BAD-7E20-89B9-CFA5F3D3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43" y="90382"/>
            <a:ext cx="11746858" cy="1309150"/>
          </a:xfrm>
        </p:spPr>
        <p:txBody>
          <a:bodyPr>
            <a:normAutofit/>
          </a:bodyPr>
          <a:lstStyle/>
          <a:p>
            <a:pPr algn="ctr"/>
            <a:r>
              <a:rPr lang="pl-PL" sz="4000" dirty="0"/>
              <a:t>Pomiar efektywności marketingu </a:t>
            </a:r>
            <a:br>
              <a:rPr lang="pl-PL" sz="4000" dirty="0"/>
            </a:br>
            <a:r>
              <a:rPr lang="pl-PL" sz="4000" dirty="0"/>
              <a:t>obecnie</a:t>
            </a:r>
          </a:p>
        </p:txBody>
      </p:sp>
    </p:spTree>
    <p:extLst>
      <p:ext uri="{BB962C8B-B14F-4D97-AF65-F5344CB8AC3E}">
        <p14:creationId xmlns:p14="http://schemas.microsoft.com/office/powerpoint/2010/main" val="145911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dobjekt 31">
            <a:extLst>
              <a:ext uri="{FF2B5EF4-FFF2-40B4-BE49-F238E27FC236}">
                <a16:creationId xmlns:a16="http://schemas.microsoft.com/office/drawing/2014/main" id="{778BA61A-7DBF-5DEA-8C37-E9562EBA4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881" y="4665182"/>
            <a:ext cx="818651" cy="806956"/>
          </a:xfrm>
          <a:prstGeom prst="rect">
            <a:avLst/>
          </a:prstGeom>
        </p:spPr>
      </p:pic>
      <p:pic>
        <p:nvPicPr>
          <p:cNvPr id="34" name="Bildobjekt 33">
            <a:extLst>
              <a:ext uri="{FF2B5EF4-FFF2-40B4-BE49-F238E27FC236}">
                <a16:creationId xmlns:a16="http://schemas.microsoft.com/office/drawing/2014/main" id="{50B464F8-2CBE-1106-0187-9F716BEC6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881" y="3821667"/>
            <a:ext cx="818652" cy="806956"/>
          </a:xfrm>
          <a:prstGeom prst="rect">
            <a:avLst/>
          </a:prstGeom>
        </p:spPr>
      </p:pic>
      <p:pic>
        <p:nvPicPr>
          <p:cNvPr id="36" name="Bildobjekt 35">
            <a:extLst>
              <a:ext uri="{FF2B5EF4-FFF2-40B4-BE49-F238E27FC236}">
                <a16:creationId xmlns:a16="http://schemas.microsoft.com/office/drawing/2014/main" id="{5ADABC31-ABD4-3C26-E8AF-10CEC86F6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648" y="3821666"/>
            <a:ext cx="814333" cy="814333"/>
          </a:xfrm>
          <a:prstGeom prst="rect">
            <a:avLst/>
          </a:prstGeom>
        </p:spPr>
      </p:pic>
      <p:pic>
        <p:nvPicPr>
          <p:cNvPr id="38" name="Bildobjekt 37">
            <a:extLst>
              <a:ext uri="{FF2B5EF4-FFF2-40B4-BE49-F238E27FC236}">
                <a16:creationId xmlns:a16="http://schemas.microsoft.com/office/drawing/2014/main" id="{89111FA5-4C61-A0A2-B2E4-7D541BE503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6881" y="2978149"/>
            <a:ext cx="814333" cy="814333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989ADCD9-1582-7F14-B94A-99CB9E82D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649" y="2978150"/>
            <a:ext cx="814333" cy="814333"/>
          </a:xfrm>
          <a:prstGeom prst="rect">
            <a:avLst/>
          </a:prstGeom>
        </p:spPr>
      </p:pic>
      <p:pic>
        <p:nvPicPr>
          <p:cNvPr id="42" name="Bildobjekt 41">
            <a:extLst>
              <a:ext uri="{FF2B5EF4-FFF2-40B4-BE49-F238E27FC236}">
                <a16:creationId xmlns:a16="http://schemas.microsoft.com/office/drawing/2014/main" id="{B86553FE-0318-29DF-4FB7-0B72F37AB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7649" y="2140174"/>
            <a:ext cx="1661492" cy="813318"/>
          </a:xfrm>
          <a:prstGeom prst="rect">
            <a:avLst/>
          </a:prstGeom>
        </p:spPr>
      </p:pic>
      <p:pic>
        <p:nvPicPr>
          <p:cNvPr id="44" name="Bildobjekt 43">
            <a:extLst>
              <a:ext uri="{FF2B5EF4-FFF2-40B4-BE49-F238E27FC236}">
                <a16:creationId xmlns:a16="http://schemas.microsoft.com/office/drawing/2014/main" id="{ED751566-F4AA-FA92-0C77-3E55648AB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8582" y="3811938"/>
            <a:ext cx="814333" cy="802700"/>
          </a:xfrm>
          <a:prstGeom prst="rect">
            <a:avLst/>
          </a:prstGeom>
        </p:spPr>
      </p:pic>
      <p:pic>
        <p:nvPicPr>
          <p:cNvPr id="46" name="Bildobjekt 45">
            <a:extLst>
              <a:ext uri="{FF2B5EF4-FFF2-40B4-BE49-F238E27FC236}">
                <a16:creationId xmlns:a16="http://schemas.microsoft.com/office/drawing/2014/main" id="{2656B92D-8C94-75C3-495E-55BB3A19DE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3989" y="2969684"/>
            <a:ext cx="822137" cy="810393"/>
          </a:xfrm>
          <a:prstGeom prst="rect">
            <a:avLst/>
          </a:prstGeom>
        </p:spPr>
      </p:pic>
      <p:pic>
        <p:nvPicPr>
          <p:cNvPr id="48" name="Bildobjekt 47">
            <a:extLst>
              <a:ext uri="{FF2B5EF4-FFF2-40B4-BE49-F238E27FC236}">
                <a16:creationId xmlns:a16="http://schemas.microsoft.com/office/drawing/2014/main" id="{8700FC1A-0B62-2778-3735-48CD8DB2E7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1153" y="2978149"/>
            <a:ext cx="826135" cy="814333"/>
          </a:xfrm>
          <a:prstGeom prst="rect">
            <a:avLst/>
          </a:prstGeom>
        </p:spPr>
      </p:pic>
      <p:pic>
        <p:nvPicPr>
          <p:cNvPr id="50" name="Bildobjekt 49">
            <a:extLst>
              <a:ext uri="{FF2B5EF4-FFF2-40B4-BE49-F238E27FC236}">
                <a16:creationId xmlns:a16="http://schemas.microsoft.com/office/drawing/2014/main" id="{4E357C44-62EF-8608-7474-62BD8642E5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08187" y="2979413"/>
            <a:ext cx="826135" cy="814333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99BE9F55-2F88-3B0E-907F-7EFC315009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00203" y="2147303"/>
            <a:ext cx="823261" cy="811500"/>
          </a:xfrm>
          <a:prstGeom prst="rect">
            <a:avLst/>
          </a:prstGeom>
        </p:spPr>
      </p:pic>
      <p:pic>
        <p:nvPicPr>
          <p:cNvPr id="54" name="Bildobjekt 53">
            <a:extLst>
              <a:ext uri="{FF2B5EF4-FFF2-40B4-BE49-F238E27FC236}">
                <a16:creationId xmlns:a16="http://schemas.microsoft.com/office/drawing/2014/main" id="{54BA29C1-FB9B-127F-9862-CD17E1B65B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5875" y="2143917"/>
            <a:ext cx="819519" cy="807812"/>
          </a:xfrm>
          <a:prstGeom prst="rect">
            <a:avLst/>
          </a:prstGeom>
        </p:spPr>
      </p:pic>
      <p:pic>
        <p:nvPicPr>
          <p:cNvPr id="56" name="Bildobjekt 55">
            <a:extLst>
              <a:ext uri="{FF2B5EF4-FFF2-40B4-BE49-F238E27FC236}">
                <a16:creationId xmlns:a16="http://schemas.microsoft.com/office/drawing/2014/main" id="{CAD14538-89FA-E0BD-3ADE-A69945569F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61153" y="2140153"/>
            <a:ext cx="826135" cy="861541"/>
          </a:xfrm>
          <a:prstGeom prst="rect">
            <a:avLst/>
          </a:prstGeom>
        </p:spPr>
      </p:pic>
      <p:pic>
        <p:nvPicPr>
          <p:cNvPr id="58" name="Bildobjekt 57">
            <a:extLst>
              <a:ext uri="{FF2B5EF4-FFF2-40B4-BE49-F238E27FC236}">
                <a16:creationId xmlns:a16="http://schemas.microsoft.com/office/drawing/2014/main" id="{7A2E0143-6413-2E05-4CCA-6984F7C2CB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06113" y="1297244"/>
            <a:ext cx="1672389" cy="8186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420D46C6-74AE-9CBD-C7CA-04E06064D8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06114" y="2141649"/>
            <a:ext cx="819684" cy="807974"/>
          </a:xfrm>
          <a:prstGeom prst="rect">
            <a:avLst/>
          </a:prstGeom>
        </p:spPr>
      </p:pic>
      <p:pic>
        <p:nvPicPr>
          <p:cNvPr id="62" name="Bildobjekt 61">
            <a:extLst>
              <a:ext uri="{FF2B5EF4-FFF2-40B4-BE49-F238E27FC236}">
                <a16:creationId xmlns:a16="http://schemas.microsoft.com/office/drawing/2014/main" id="{52167B16-94F6-39CA-6AB5-328E36B6A8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78951" y="5514053"/>
            <a:ext cx="824469" cy="812691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6A45AB25-F581-E448-1214-4D8E128E815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17916" y="5508700"/>
            <a:ext cx="826135" cy="814333"/>
          </a:xfrm>
          <a:prstGeom prst="rect">
            <a:avLst/>
          </a:prstGeom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16084BB4-1AC5-BC86-121A-E57885B8A3F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38320" y="4674793"/>
            <a:ext cx="824469" cy="812691"/>
          </a:xfrm>
          <a:prstGeom prst="rect">
            <a:avLst/>
          </a:prstGeom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8BE14B3E-E1EC-E918-E65F-C032500ACB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78951" y="4662568"/>
            <a:ext cx="824469" cy="812691"/>
          </a:xfrm>
          <a:prstGeom prst="rect">
            <a:avLst/>
          </a:prstGeom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5A5A71B3-A3D9-82CF-639A-3FDD31E9ADF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17916" y="4660926"/>
            <a:ext cx="826135" cy="814333"/>
          </a:xfrm>
          <a:prstGeom prst="rect">
            <a:avLst/>
          </a:prstGeom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4B537F92-319B-1593-3C25-B92B72A6D10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16250" y="3821666"/>
            <a:ext cx="1672389" cy="806957"/>
          </a:xfrm>
          <a:prstGeom prst="rect">
            <a:avLst/>
          </a:prstGeom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017A058E-4AD8-FCE0-830F-22CBEB4EF1F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96394" y="5522150"/>
            <a:ext cx="824469" cy="801081"/>
          </a:xfrm>
          <a:prstGeom prst="rect">
            <a:avLst/>
          </a:prstGeom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A11F66E7-036D-BDF6-6A51-0AC5180D6E5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550794" y="5520916"/>
            <a:ext cx="812691" cy="801081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6241BEA1-051C-992C-E419-8910E8985D8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04374" y="5509306"/>
            <a:ext cx="812691" cy="812691"/>
          </a:xfrm>
          <a:prstGeom prst="rect">
            <a:avLst/>
          </a:prstGeom>
        </p:spPr>
      </p:pic>
      <p:pic>
        <p:nvPicPr>
          <p:cNvPr id="80" name="Bildobjekt 79">
            <a:extLst>
              <a:ext uri="{FF2B5EF4-FFF2-40B4-BE49-F238E27FC236}">
                <a16:creationId xmlns:a16="http://schemas.microsoft.com/office/drawing/2014/main" id="{E2A818FF-FD09-9A29-4C8C-C0E5AB734B1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98890" y="4685149"/>
            <a:ext cx="824469" cy="807421"/>
          </a:xfrm>
          <a:prstGeom prst="rect">
            <a:avLst/>
          </a:prstGeom>
        </p:spPr>
      </p:pic>
      <p:pic>
        <p:nvPicPr>
          <p:cNvPr id="82" name="Bildobjekt 81">
            <a:extLst>
              <a:ext uri="{FF2B5EF4-FFF2-40B4-BE49-F238E27FC236}">
                <a16:creationId xmlns:a16="http://schemas.microsoft.com/office/drawing/2014/main" id="{6A7698A9-E77A-607E-286D-CA52A124FB7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37367" y="4677868"/>
            <a:ext cx="830517" cy="818652"/>
          </a:xfrm>
          <a:prstGeom prst="rect">
            <a:avLst/>
          </a:prstGeom>
        </p:spPr>
      </p:pic>
      <p:pic>
        <p:nvPicPr>
          <p:cNvPr id="84" name="Bildobjekt 83">
            <a:extLst>
              <a:ext uri="{FF2B5EF4-FFF2-40B4-BE49-F238E27FC236}">
                <a16:creationId xmlns:a16="http://schemas.microsoft.com/office/drawing/2014/main" id="{44D48B89-3E8B-2761-FFFC-70F41A27574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97242" y="4674793"/>
            <a:ext cx="824469" cy="812691"/>
          </a:xfrm>
          <a:prstGeom prst="rect">
            <a:avLst/>
          </a:prstGeom>
        </p:spPr>
      </p:pic>
      <p:pic>
        <p:nvPicPr>
          <p:cNvPr id="86" name="Bildobjekt 85">
            <a:extLst>
              <a:ext uri="{FF2B5EF4-FFF2-40B4-BE49-F238E27FC236}">
                <a16:creationId xmlns:a16="http://schemas.microsoft.com/office/drawing/2014/main" id="{B3F36AEF-5B49-8A8B-826E-86238F23459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691096" y="3811880"/>
            <a:ext cx="1672389" cy="818652"/>
          </a:xfrm>
          <a:prstGeom prst="rect">
            <a:avLst/>
          </a:prstGeom>
        </p:spPr>
      </p:pic>
      <p:pic>
        <p:nvPicPr>
          <p:cNvPr id="88" name="Bildobjekt 87">
            <a:extLst>
              <a:ext uri="{FF2B5EF4-FFF2-40B4-BE49-F238E27FC236}">
                <a16:creationId xmlns:a16="http://schemas.microsoft.com/office/drawing/2014/main" id="{1268C436-5B97-E21D-8488-3D012AFFC45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091083" y="2149184"/>
            <a:ext cx="817556" cy="805877"/>
          </a:xfrm>
          <a:prstGeom prst="rect">
            <a:avLst/>
          </a:prstGeom>
        </p:spPr>
      </p:pic>
      <p:pic>
        <p:nvPicPr>
          <p:cNvPr id="90" name="Bildobjekt 89">
            <a:extLst>
              <a:ext uri="{FF2B5EF4-FFF2-40B4-BE49-F238E27FC236}">
                <a16:creationId xmlns:a16="http://schemas.microsoft.com/office/drawing/2014/main" id="{1FF5EC33-3FBC-2928-D4DD-F59FE032E30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389275" y="2980397"/>
            <a:ext cx="822138" cy="810393"/>
          </a:xfrm>
          <a:prstGeom prst="rect">
            <a:avLst/>
          </a:prstGeom>
        </p:spPr>
      </p:pic>
      <p:pic>
        <p:nvPicPr>
          <p:cNvPr id="92" name="Bildobjekt 91">
            <a:extLst>
              <a:ext uri="{FF2B5EF4-FFF2-40B4-BE49-F238E27FC236}">
                <a16:creationId xmlns:a16="http://schemas.microsoft.com/office/drawing/2014/main" id="{98D79E82-9E46-77E9-36B3-C2954BED871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247214" y="2993865"/>
            <a:ext cx="822138" cy="810393"/>
          </a:xfrm>
          <a:prstGeom prst="rect">
            <a:avLst/>
          </a:prstGeom>
        </p:spPr>
      </p:pic>
      <p:pic>
        <p:nvPicPr>
          <p:cNvPr id="94" name="Bildobjekt 93">
            <a:extLst>
              <a:ext uri="{FF2B5EF4-FFF2-40B4-BE49-F238E27FC236}">
                <a16:creationId xmlns:a16="http://schemas.microsoft.com/office/drawing/2014/main" id="{EE0884A2-1445-AB87-1F0A-11D0BD268C4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098536" y="2979412"/>
            <a:ext cx="810102" cy="813069"/>
          </a:xfrm>
          <a:prstGeom prst="rect">
            <a:avLst/>
          </a:prstGeom>
        </p:spPr>
      </p:pic>
      <p:pic>
        <p:nvPicPr>
          <p:cNvPr id="96" name="Bildobjekt 95">
            <a:extLst>
              <a:ext uri="{FF2B5EF4-FFF2-40B4-BE49-F238E27FC236}">
                <a16:creationId xmlns:a16="http://schemas.microsoft.com/office/drawing/2014/main" id="{69DFB488-AE70-5BCD-A2D3-DC3C76767F13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401666" y="3827542"/>
            <a:ext cx="812691" cy="801081"/>
          </a:xfrm>
          <a:prstGeom prst="rect">
            <a:avLst/>
          </a:prstGeom>
        </p:spPr>
      </p:pic>
      <p:pic>
        <p:nvPicPr>
          <p:cNvPr id="98" name="Bildobjekt 97">
            <a:extLst>
              <a:ext uri="{FF2B5EF4-FFF2-40B4-BE49-F238E27FC236}">
                <a16:creationId xmlns:a16="http://schemas.microsoft.com/office/drawing/2014/main" id="{81275F11-881A-8641-9FA9-E64E5FBC2C3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247214" y="2152017"/>
            <a:ext cx="823261" cy="811500"/>
          </a:xfrm>
          <a:prstGeom prst="rect">
            <a:avLst/>
          </a:prstGeom>
        </p:spPr>
      </p:pic>
      <p:pic>
        <p:nvPicPr>
          <p:cNvPr id="100" name="Bildobjekt 99">
            <a:extLst>
              <a:ext uri="{FF2B5EF4-FFF2-40B4-BE49-F238E27FC236}">
                <a16:creationId xmlns:a16="http://schemas.microsoft.com/office/drawing/2014/main" id="{311AEBB9-B01D-E0DD-88E5-2C9651E00AC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385724" y="2145978"/>
            <a:ext cx="819518" cy="807811"/>
          </a:xfrm>
          <a:prstGeom prst="rect">
            <a:avLst/>
          </a:prstGeom>
        </p:spPr>
      </p:pic>
      <p:pic>
        <p:nvPicPr>
          <p:cNvPr id="102" name="Bildobjekt 101">
            <a:extLst>
              <a:ext uri="{FF2B5EF4-FFF2-40B4-BE49-F238E27FC236}">
                <a16:creationId xmlns:a16="http://schemas.microsoft.com/office/drawing/2014/main" id="{41561CD5-386B-7095-643B-E55AA2A7C3F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9379107" y="1302107"/>
            <a:ext cx="1675199" cy="814333"/>
          </a:xfrm>
          <a:prstGeom prst="rect">
            <a:avLst/>
          </a:prstGeom>
        </p:spPr>
      </p:pic>
      <p:pic>
        <p:nvPicPr>
          <p:cNvPr id="104" name="Bildobjekt 103">
            <a:extLst>
              <a:ext uri="{FF2B5EF4-FFF2-40B4-BE49-F238E27FC236}">
                <a16:creationId xmlns:a16="http://schemas.microsoft.com/office/drawing/2014/main" id="{B22D602D-7D22-33AB-3492-CDC2FFD03D3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1082503" y="1297244"/>
            <a:ext cx="826135" cy="814333"/>
          </a:xfrm>
          <a:prstGeom prst="rect">
            <a:avLst/>
          </a:prstGeom>
        </p:spPr>
      </p:pic>
      <p:pic>
        <p:nvPicPr>
          <p:cNvPr id="106" name="Bildobjekt 105">
            <a:extLst>
              <a:ext uri="{FF2B5EF4-FFF2-40B4-BE49-F238E27FC236}">
                <a16:creationId xmlns:a16="http://schemas.microsoft.com/office/drawing/2014/main" id="{3A59DC6E-EF1C-A2E6-3EBB-E5003EF5B6F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1090039" y="5520804"/>
            <a:ext cx="801081" cy="801081"/>
          </a:xfrm>
          <a:prstGeom prst="rect">
            <a:avLst/>
          </a:prstGeom>
        </p:spPr>
      </p:pic>
      <p:pic>
        <p:nvPicPr>
          <p:cNvPr id="108" name="Bildobjekt 107">
            <a:extLst>
              <a:ext uri="{FF2B5EF4-FFF2-40B4-BE49-F238E27FC236}">
                <a16:creationId xmlns:a16="http://schemas.microsoft.com/office/drawing/2014/main" id="{F089A741-0E82-1A9A-D18C-CEFFFD0E07B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0257568" y="5522381"/>
            <a:ext cx="802336" cy="802336"/>
          </a:xfrm>
          <a:prstGeom prst="rect">
            <a:avLst/>
          </a:prstGeom>
        </p:spPr>
      </p:pic>
      <p:pic>
        <p:nvPicPr>
          <p:cNvPr id="110" name="Bildobjekt 109">
            <a:extLst>
              <a:ext uri="{FF2B5EF4-FFF2-40B4-BE49-F238E27FC236}">
                <a16:creationId xmlns:a16="http://schemas.microsoft.com/office/drawing/2014/main" id="{826F7749-072B-14D9-5447-D9EE53EC3EF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1090039" y="4685149"/>
            <a:ext cx="802335" cy="802335"/>
          </a:xfrm>
          <a:prstGeom prst="rect">
            <a:avLst/>
          </a:prstGeom>
        </p:spPr>
      </p:pic>
      <p:pic>
        <p:nvPicPr>
          <p:cNvPr id="112" name="Bildobjekt 111">
            <a:extLst>
              <a:ext uri="{FF2B5EF4-FFF2-40B4-BE49-F238E27FC236}">
                <a16:creationId xmlns:a16="http://schemas.microsoft.com/office/drawing/2014/main" id="{FB8A4695-D6B4-CEC3-6F2B-DDAE0C901623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250823" y="4677869"/>
            <a:ext cx="802336" cy="802336"/>
          </a:xfrm>
          <a:prstGeom prst="rect">
            <a:avLst/>
          </a:prstGeom>
        </p:spPr>
      </p:pic>
      <p:pic>
        <p:nvPicPr>
          <p:cNvPr id="114" name="Bildobjekt 113">
            <a:extLst>
              <a:ext uri="{FF2B5EF4-FFF2-40B4-BE49-F238E27FC236}">
                <a16:creationId xmlns:a16="http://schemas.microsoft.com/office/drawing/2014/main" id="{DB9DEDE1-8ACF-2295-3931-5CE1E12C1E33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247216" y="3824092"/>
            <a:ext cx="1654920" cy="818652"/>
          </a:xfrm>
          <a:prstGeom prst="rect">
            <a:avLst/>
          </a:prstGeom>
        </p:spPr>
      </p:pic>
      <p:grpSp>
        <p:nvGrpSpPr>
          <p:cNvPr id="123" name="Grupp 122">
            <a:extLst>
              <a:ext uri="{FF2B5EF4-FFF2-40B4-BE49-F238E27FC236}">
                <a16:creationId xmlns:a16="http://schemas.microsoft.com/office/drawing/2014/main" id="{A6CB8298-A2BC-2CD2-3EC3-A6A1D72FBB9F}"/>
              </a:ext>
            </a:extLst>
          </p:cNvPr>
          <p:cNvGrpSpPr/>
          <p:nvPr/>
        </p:nvGrpSpPr>
        <p:grpSpPr>
          <a:xfrm>
            <a:off x="3389418" y="167004"/>
            <a:ext cx="8496446" cy="6405632"/>
            <a:chOff x="1820502" y="280124"/>
            <a:chExt cx="8496446" cy="6405632"/>
          </a:xfrm>
        </p:grpSpPr>
        <p:pic>
          <p:nvPicPr>
            <p:cNvPr id="116" name="Bildobjekt 115">
              <a:extLst>
                <a:ext uri="{FF2B5EF4-FFF2-40B4-BE49-F238E27FC236}">
                  <a16:creationId xmlns:a16="http://schemas.microsoft.com/office/drawing/2014/main" id="{D76F3318-0C97-FCFB-AE62-9767CDA28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877437" y="851509"/>
              <a:ext cx="1981200" cy="228600"/>
            </a:xfrm>
            <a:prstGeom prst="rect">
              <a:avLst/>
            </a:prstGeom>
          </p:spPr>
        </p:pic>
        <p:pic>
          <p:nvPicPr>
            <p:cNvPr id="118" name="Bildobjekt 117">
              <a:extLst>
                <a:ext uri="{FF2B5EF4-FFF2-40B4-BE49-F238E27FC236}">
                  <a16:creationId xmlns:a16="http://schemas.microsoft.com/office/drawing/2014/main" id="{03EE6581-A7CF-A227-308F-5DD52A467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9600237" y="6469995"/>
              <a:ext cx="681350" cy="215761"/>
            </a:xfrm>
            <a:prstGeom prst="rect">
              <a:avLst/>
            </a:prstGeom>
          </p:spPr>
        </p:pic>
        <p:pic>
          <p:nvPicPr>
            <p:cNvPr id="120" name="Bildobjekt 119">
              <a:extLst>
                <a:ext uri="{FF2B5EF4-FFF2-40B4-BE49-F238E27FC236}">
                  <a16:creationId xmlns:a16="http://schemas.microsoft.com/office/drawing/2014/main" id="{D0C0BE1B-4C73-14A3-A558-92329532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9490813" y="280124"/>
              <a:ext cx="826135" cy="826135"/>
            </a:xfrm>
            <a:prstGeom prst="rect">
              <a:avLst/>
            </a:prstGeom>
          </p:spPr>
        </p:pic>
        <p:pic>
          <p:nvPicPr>
            <p:cNvPr id="122" name="Bildobjekt 121">
              <a:extLst>
                <a:ext uri="{FF2B5EF4-FFF2-40B4-BE49-F238E27FC236}">
                  <a16:creationId xmlns:a16="http://schemas.microsoft.com/office/drawing/2014/main" id="{6CBDBBB1-9B5C-222A-6190-4EFDAAF43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1820502" y="393070"/>
              <a:ext cx="5157470" cy="48584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BAEC87-D0C9-4F1D-8B29-6565B9E5B9E8}"/>
              </a:ext>
            </a:extLst>
          </p:cNvPr>
          <p:cNvSpPr txBox="1"/>
          <p:nvPr/>
        </p:nvSpPr>
        <p:spPr>
          <a:xfrm>
            <a:off x="3452728" y="6321387"/>
            <a:ext cx="4458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Model szwedzki WFA, 36 wskaźników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7F9B9-1A4C-5A0B-B9F0-99036D5E3398}"/>
              </a:ext>
            </a:extLst>
          </p:cNvPr>
          <p:cNvSpPr txBox="1"/>
          <p:nvPr/>
        </p:nvSpPr>
        <p:spPr>
          <a:xfrm>
            <a:off x="15743" y="262872"/>
            <a:ext cx="132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ETAP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0364C5-423D-9DF6-B8E6-CA867E2CA193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95500" y="753990"/>
            <a:ext cx="1325956" cy="1796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60D489-7554-E836-8476-F09499C6755C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58128" y="4454943"/>
            <a:ext cx="2667951" cy="20009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59BB7C-B6B0-C711-9C88-9C1F37A43226}"/>
              </a:ext>
            </a:extLst>
          </p:cNvPr>
          <p:cNvSpPr txBox="1"/>
          <p:nvPr/>
        </p:nvSpPr>
        <p:spPr>
          <a:xfrm>
            <a:off x="15743" y="3790790"/>
            <a:ext cx="132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ETAP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CFC5B-F57D-F246-C2A0-53705B5DC309}"/>
              </a:ext>
            </a:extLst>
          </p:cNvPr>
          <p:cNvSpPr txBox="1">
            <a:spLocks/>
          </p:cNvSpPr>
          <p:nvPr/>
        </p:nvSpPr>
        <p:spPr>
          <a:xfrm>
            <a:off x="1677319" y="1301252"/>
            <a:ext cx="1495253" cy="1211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Poppins Black" panose="00000A00000000000000" pitchFamily="2" charset="-18"/>
                <a:ea typeface="+mn-ea"/>
                <a:cs typeface="Poppins Black" panose="00000A00000000000000" pitchFamily="2" charset="-18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Certyfikacja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                         wg Modelu Szwedzkiego WFA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9A027-3455-C0B3-53B4-AC230EA63333}"/>
              </a:ext>
            </a:extLst>
          </p:cNvPr>
          <p:cNvSpPr/>
          <p:nvPr/>
        </p:nvSpPr>
        <p:spPr>
          <a:xfrm>
            <a:off x="135554" y="158467"/>
            <a:ext cx="2906030" cy="3012812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531C43-F95D-2106-C430-6BDCB7B17A97}"/>
              </a:ext>
            </a:extLst>
          </p:cNvPr>
          <p:cNvSpPr/>
          <p:nvPr/>
        </p:nvSpPr>
        <p:spPr>
          <a:xfrm>
            <a:off x="133949" y="3429000"/>
            <a:ext cx="2906030" cy="3153082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C2D6388-EE17-B9E5-CA2C-A4B1B5854285}"/>
              </a:ext>
            </a:extLst>
          </p:cNvPr>
          <p:cNvSpPr txBox="1">
            <a:spLocks/>
          </p:cNvSpPr>
          <p:nvPr/>
        </p:nvSpPr>
        <p:spPr>
          <a:xfrm>
            <a:off x="1627588" y="3686721"/>
            <a:ext cx="1495253" cy="1211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Poppins Black" panose="00000A00000000000000" pitchFamily="2" charset="-18"/>
                <a:ea typeface="+mn-ea"/>
                <a:cs typeface="Poppins Black" panose="00000A00000000000000" pitchFamily="2" charset="-18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Warsztaty pod auspicjami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Kantar Polska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2D8AA-5AAF-38E5-5F44-957D470FD130}"/>
              </a:ext>
            </a:extLst>
          </p:cNvPr>
          <p:cNvSpPr/>
          <p:nvPr/>
        </p:nvSpPr>
        <p:spPr>
          <a:xfrm>
            <a:off x="3310294" y="156862"/>
            <a:ext cx="8746152" cy="6415774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09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9C33B7-E30A-B719-49D4-DB2153000F63}"/>
              </a:ext>
            </a:extLst>
          </p:cNvPr>
          <p:cNvSpPr/>
          <p:nvPr/>
        </p:nvSpPr>
        <p:spPr>
          <a:xfrm>
            <a:off x="596765" y="182879"/>
            <a:ext cx="5193287" cy="6331189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F17AF1-C52A-9DD0-2312-9107E77D5512}"/>
              </a:ext>
            </a:extLst>
          </p:cNvPr>
          <p:cNvSpPr txBox="1">
            <a:spLocks/>
          </p:cNvSpPr>
          <p:nvPr/>
        </p:nvSpPr>
        <p:spPr>
          <a:xfrm>
            <a:off x="862554" y="2069736"/>
            <a:ext cx="4811346" cy="4781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u="sng" dirty="0"/>
              <a:t>Top36KPIs:</a:t>
            </a:r>
            <a:r>
              <a:rPr lang="pl-PL" sz="1800" dirty="0"/>
              <a:t>                                           Model z dojrzałego rynku, z dłuższą historią reklamową, będący tam standardem z programem certyfikacji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u="sng" dirty="0"/>
              <a:t>Podejście Procesowe:</a:t>
            </a:r>
            <a:r>
              <a:rPr lang="pl-PL" sz="1800" dirty="0"/>
              <a:t> Ustrukturyzowane, holistyczne, dobrze osadzone w biznesie, z widocznymi przepływami w pionie i w poziomie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u="sng" dirty="0"/>
              <a:t>Elastyczny:                                                          </a:t>
            </a:r>
            <a:r>
              <a:rPr lang="pl-PL" sz="1800" dirty="0"/>
              <a:t>Zostawia miejsce na adekwatność, dobór właściwy dla danego biznesu/branży 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u="sng" dirty="0"/>
              <a:t>Uniwersalny:</a:t>
            </a:r>
            <a:r>
              <a:rPr lang="pl-PL" sz="1800" dirty="0"/>
              <a:t>                                        Wskaźniki: jak mierzyć i co mierzyć, ale nie sugerują, jaki powinien być wynik</a:t>
            </a:r>
          </a:p>
          <a:p>
            <a:pPr algn="ctr"/>
            <a:endParaRPr lang="pl-PL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42491-1B1E-2D30-8C09-97222381D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74" y="399768"/>
            <a:ext cx="3098664" cy="7925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4F4930-1842-2935-B7CC-14C292A50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995" y="286925"/>
            <a:ext cx="832393" cy="8736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2B5DC7C-FA48-03B8-4845-66F3CA844C19}"/>
              </a:ext>
            </a:extLst>
          </p:cNvPr>
          <p:cNvSpPr/>
          <p:nvPr/>
        </p:nvSpPr>
        <p:spPr>
          <a:xfrm>
            <a:off x="6442509" y="182878"/>
            <a:ext cx="5193287" cy="6331189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806DFC6-AC4C-2871-BEFB-26E327D6D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16" y="645475"/>
            <a:ext cx="1406325" cy="1406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5855331-3C37-819B-C823-655413231037}"/>
              </a:ext>
            </a:extLst>
          </p:cNvPr>
          <p:cNvSpPr txBox="1"/>
          <p:nvPr/>
        </p:nvSpPr>
        <p:spPr>
          <a:xfrm>
            <a:off x="1784491" y="1299470"/>
            <a:ext cx="27967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 err="1">
                <a:latin typeface="+mj-lt"/>
              </a:rPr>
              <a:t>Mats</a:t>
            </a:r>
            <a:r>
              <a:rPr lang="pl-PL" sz="2800" dirty="0">
                <a:latin typeface="+mj-lt"/>
              </a:rPr>
              <a:t> </a:t>
            </a:r>
            <a:r>
              <a:rPr lang="pl-PL" sz="2800" dirty="0" err="1">
                <a:latin typeface="+mj-lt"/>
              </a:rPr>
              <a:t>Rönne</a:t>
            </a:r>
            <a:endParaRPr lang="pl-PL" sz="2800" dirty="0"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18E3314-F763-9C20-475F-51930100E571}"/>
              </a:ext>
            </a:extLst>
          </p:cNvPr>
          <p:cNvSpPr txBox="1">
            <a:spLocks/>
          </p:cNvSpPr>
          <p:nvPr/>
        </p:nvSpPr>
        <p:spPr>
          <a:xfrm>
            <a:off x="6783889" y="2187900"/>
            <a:ext cx="4689425" cy="4781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Konieczność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aktualizacji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 i przystosowania do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polskiego rynku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–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uspójnienie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, uaktualnienie terminów i definicji oraz uzupełnienie 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nowe wskaźniki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[np.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PoS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, e-commerce]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F974D6-141B-E99A-6FCB-7E69E9953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8648" y="652235"/>
            <a:ext cx="2681008" cy="1041628"/>
          </a:xfrm>
          <a:prstGeom prst="rect">
            <a:avLst/>
          </a:prstGeom>
        </p:spPr>
      </p:pic>
      <p:sp>
        <p:nvSpPr>
          <p:cNvPr id="7" name="Freeform 2">
            <a:extLst>
              <a:ext uri="{FF2B5EF4-FFF2-40B4-BE49-F238E27FC236}">
                <a16:creationId xmlns:a16="http://schemas.microsoft.com/office/drawing/2014/main" id="{84281B73-2168-ECFD-F6FB-66EA06DC1C86}"/>
              </a:ext>
            </a:extLst>
          </p:cNvPr>
          <p:cNvSpPr/>
          <p:nvPr/>
        </p:nvSpPr>
        <p:spPr>
          <a:xfrm>
            <a:off x="1136208" y="4389125"/>
            <a:ext cx="3917052" cy="97333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Jak myśleć?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9B9699E4-20EA-BB72-F057-EA4DB9CA38DB}"/>
              </a:ext>
            </a:extLst>
          </p:cNvPr>
          <p:cNvSpPr/>
          <p:nvPr/>
        </p:nvSpPr>
        <p:spPr>
          <a:xfrm>
            <a:off x="7092659" y="4387521"/>
            <a:ext cx="3917052" cy="97333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 robić?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0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A333D15C-53D0-29A1-A63B-D395020A632A}"/>
              </a:ext>
            </a:extLst>
          </p:cNvPr>
          <p:cNvSpPr/>
          <p:nvPr/>
        </p:nvSpPr>
        <p:spPr>
          <a:xfrm>
            <a:off x="7164543" y="2290814"/>
            <a:ext cx="3917052" cy="2906830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B5DC7C-FA48-03B8-4845-66F3CA844C19}"/>
              </a:ext>
            </a:extLst>
          </p:cNvPr>
          <p:cNvSpPr/>
          <p:nvPr/>
        </p:nvSpPr>
        <p:spPr>
          <a:xfrm>
            <a:off x="676961" y="182878"/>
            <a:ext cx="5193287" cy="6331189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EB80980-5705-2FB4-EFB9-BD9843A41EA0}"/>
              </a:ext>
            </a:extLst>
          </p:cNvPr>
          <p:cNvSpPr txBox="1">
            <a:spLocks/>
          </p:cNvSpPr>
          <p:nvPr/>
        </p:nvSpPr>
        <p:spPr>
          <a:xfrm>
            <a:off x="867932" y="2069736"/>
            <a:ext cx="4811346" cy="4781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dirty="0"/>
              <a:t>Wzrost marki </a:t>
            </a:r>
            <a:r>
              <a:rPr lang="pl-PL" sz="1800" dirty="0"/>
              <a:t>jest wynikiem bardzo </a:t>
            </a:r>
            <a:r>
              <a:rPr lang="pl-PL" sz="1800" b="1" dirty="0"/>
              <a:t>efektywnego</a:t>
            </a:r>
            <a:r>
              <a:rPr lang="pl-PL" sz="1800" dirty="0"/>
              <a:t> pozyskania </a:t>
            </a:r>
            <a:r>
              <a:rPr lang="pl-PL" sz="1800" b="1" dirty="0"/>
              <a:t>nowych klientów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b="1" dirty="0"/>
              <a:t>Ogromna liczba </a:t>
            </a:r>
            <a:r>
              <a:rPr lang="pl-PL" sz="1800" dirty="0"/>
              <a:t>typowych </a:t>
            </a:r>
            <a:r>
              <a:rPr lang="pl-PL" sz="1800" b="1" dirty="0"/>
              <a:t>nabywców</a:t>
            </a:r>
            <a:r>
              <a:rPr lang="pl-PL" sz="1800" dirty="0"/>
              <a:t> kupuje markę tylko od czasu do czasu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Dotarcie do </a:t>
            </a:r>
            <a:r>
              <a:rPr lang="pl-PL" sz="1800" b="1" dirty="0"/>
              <a:t>użytkowników kategorii </a:t>
            </a:r>
            <a:r>
              <a:rPr lang="pl-PL" sz="1800" dirty="0"/>
              <a:t>– od okazjonalnych po częstych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Poprawa dostępności tak, by </a:t>
            </a:r>
            <a:r>
              <a:rPr lang="pl-PL" sz="1800" b="1" dirty="0"/>
              <a:t>markę </a:t>
            </a:r>
            <a:r>
              <a:rPr lang="pl-PL" sz="1800" dirty="0"/>
              <a:t>można </a:t>
            </a:r>
            <a:r>
              <a:rPr lang="pl-PL" sz="1800" b="1" dirty="0"/>
              <a:t>łatwo kupić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7F37157-21D1-69DC-D68C-27EA76F9B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320" y="403242"/>
            <a:ext cx="1691724" cy="1228942"/>
          </a:xfrm>
          <a:prstGeom prst="rect">
            <a:avLst/>
          </a:prstGeom>
        </p:spPr>
      </p:pic>
      <p:sp>
        <p:nvSpPr>
          <p:cNvPr id="14" name="Cross 13">
            <a:extLst>
              <a:ext uri="{FF2B5EF4-FFF2-40B4-BE49-F238E27FC236}">
                <a16:creationId xmlns:a16="http://schemas.microsoft.com/office/drawing/2014/main" id="{121D43B3-5FB9-AFFE-F5A1-1615BAB9B51F}"/>
              </a:ext>
            </a:extLst>
          </p:cNvPr>
          <p:cNvSpPr/>
          <p:nvPr/>
        </p:nvSpPr>
        <p:spPr>
          <a:xfrm>
            <a:off x="6735066" y="536773"/>
            <a:ext cx="1167275" cy="1196079"/>
          </a:xfrm>
          <a:prstGeom prst="plus">
            <a:avLst>
              <a:gd name="adj" fmla="val 3858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924CB82-9624-323E-63B9-4D5ED6579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0555" y="618887"/>
            <a:ext cx="1561803" cy="145950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2FCD799-71F9-F124-E3AF-BD7DC289EECC}"/>
              </a:ext>
            </a:extLst>
          </p:cNvPr>
          <p:cNvSpPr txBox="1"/>
          <p:nvPr/>
        </p:nvSpPr>
        <p:spPr>
          <a:xfrm>
            <a:off x="3243580" y="606973"/>
            <a:ext cx="2796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>
                <a:latin typeface="+mj-lt"/>
              </a:rPr>
              <a:t>Byron</a:t>
            </a:r>
          </a:p>
          <a:p>
            <a:r>
              <a:rPr lang="pl-PL" sz="2800" dirty="0">
                <a:latin typeface="+mj-lt"/>
              </a:rPr>
              <a:t>Sharp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21A2DE-6293-D732-92E5-7B822C6F07A7}"/>
              </a:ext>
            </a:extLst>
          </p:cNvPr>
          <p:cNvSpPr/>
          <p:nvPr/>
        </p:nvSpPr>
        <p:spPr>
          <a:xfrm>
            <a:off x="6442509" y="182878"/>
            <a:ext cx="5193287" cy="6331189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5E7B21-E8C5-FE43-A5D8-B9E8F38219EE}"/>
              </a:ext>
            </a:extLst>
          </p:cNvPr>
          <p:cNvSpPr txBox="1">
            <a:spLocks/>
          </p:cNvSpPr>
          <p:nvPr/>
        </p:nvSpPr>
        <p:spPr>
          <a:xfrm>
            <a:off x="6930949" y="2702766"/>
            <a:ext cx="4384239" cy="2494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Poppins" panose="00000500000000000000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Budowa                                    </a:t>
            </a:r>
            <a:r>
              <a:rPr kumimoji="0" lang="pl-PL" sz="24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Mental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 </a:t>
            </a:r>
            <a:r>
              <a:rPr kumimoji="0" lang="pl-PL" sz="24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Availability</a:t>
            </a:r>
            <a:endParaRPr kumimoji="0" lang="pl-PL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+mn-cs"/>
            </a:endParaRPr>
          </a:p>
          <a:p>
            <a:pPr marL="2540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Budowa                                    </a:t>
            </a:r>
            <a:r>
              <a:rPr kumimoji="0" lang="pl-PL" sz="24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Physical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 </a:t>
            </a:r>
            <a:r>
              <a:rPr kumimoji="0" lang="pl-PL" sz="24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Availability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D6EB5-693B-B4BB-56DC-DA693CEF66DC}"/>
              </a:ext>
            </a:extLst>
          </p:cNvPr>
          <p:cNvSpPr txBox="1"/>
          <p:nvPr/>
        </p:nvSpPr>
        <p:spPr>
          <a:xfrm>
            <a:off x="8072492" y="605365"/>
            <a:ext cx="33113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>
                <a:latin typeface="+mj-lt"/>
              </a:rPr>
              <a:t>Koncentracja na </a:t>
            </a:r>
          </a:p>
          <a:p>
            <a:r>
              <a:rPr lang="pl-PL" sz="2800" dirty="0">
                <a:latin typeface="+mj-lt"/>
              </a:rPr>
              <a:t>zasobach marki</a:t>
            </a:r>
          </a:p>
        </p:txBody>
      </p:sp>
    </p:spTree>
    <p:extLst>
      <p:ext uri="{BB962C8B-B14F-4D97-AF65-F5344CB8AC3E}">
        <p14:creationId xmlns:p14="http://schemas.microsoft.com/office/powerpoint/2010/main" val="145249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A97077-51F1-C7C0-7C65-EB27B2CA6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259" y="1443847"/>
            <a:ext cx="2547917" cy="98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A7393C-7ED4-1EC5-1B11-5ACFCAACD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013" y="2290092"/>
            <a:ext cx="1096361" cy="14157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1377E8-0B2B-ADBB-7675-40B540E71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6130" y="2186376"/>
            <a:ext cx="1526881" cy="16025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BE6471-F42B-30F1-EFDD-D2E2C074E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6819" y="2290092"/>
            <a:ext cx="1029579" cy="1395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943A60-3887-3D0D-F5A6-C880D722A4BA}"/>
              </a:ext>
            </a:extLst>
          </p:cNvPr>
          <p:cNvSpPr txBox="1"/>
          <p:nvPr/>
        </p:nvSpPr>
        <p:spPr>
          <a:xfrm>
            <a:off x="353108" y="419791"/>
            <a:ext cx="11587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solidFill>
                  <a:srgbClr val="E83C3C"/>
                </a:solidFill>
                <a:latin typeface="+mj-lt"/>
              </a:rPr>
              <a:t>Model Wskaźników Efektywnościowych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09F079-5A1E-3BF1-B45D-D8229A966C5D}"/>
              </a:ext>
            </a:extLst>
          </p:cNvPr>
          <p:cNvSpPr/>
          <p:nvPr/>
        </p:nvSpPr>
        <p:spPr>
          <a:xfrm>
            <a:off x="530126" y="184333"/>
            <a:ext cx="11386686" cy="1178802"/>
          </a:xfrm>
          <a:prstGeom prst="rect">
            <a:avLst/>
          </a:prstGeom>
          <a:noFill/>
          <a:ln w="76200">
            <a:solidFill>
              <a:srgbClr val="E8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F902D5-9E29-4C1D-C235-6BC31C4026DA}"/>
              </a:ext>
            </a:extLst>
          </p:cNvPr>
          <p:cNvSpPr/>
          <p:nvPr/>
        </p:nvSpPr>
        <p:spPr>
          <a:xfrm>
            <a:off x="3486287" y="1694169"/>
            <a:ext cx="5220357" cy="434670"/>
          </a:xfrm>
          <a:prstGeom prst="rect">
            <a:avLst/>
          </a:prstGeom>
          <a:solidFill>
            <a:srgbClr val="E83C3C"/>
          </a:solidFill>
          <a:ln w="76200">
            <a:solidFill>
              <a:srgbClr val="E8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POLSKI STANDARD RYNKOWY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FF990-E015-CE75-FC58-F99689ABB0F8}"/>
              </a:ext>
            </a:extLst>
          </p:cNvPr>
          <p:cNvSpPr txBox="1"/>
          <p:nvPr/>
        </p:nvSpPr>
        <p:spPr>
          <a:xfrm>
            <a:off x="6481420" y="4216567"/>
            <a:ext cx="52053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/>
              <a:t>Użyteczne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/>
              <a:t>Istotne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/>
              <a:t>Mierzalne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/>
              <a:t>Wpływ Marketingu na Biznes [</a:t>
            </a:r>
            <a:r>
              <a:rPr lang="pl-PL" sz="2400" i="1" dirty="0"/>
              <a:t>Business </a:t>
            </a:r>
            <a:r>
              <a:rPr lang="pl-PL" sz="2400" i="1" dirty="0" err="1"/>
              <a:t>Impact</a:t>
            </a:r>
            <a:r>
              <a:rPr lang="pl-PL" sz="2400" i="1" dirty="0"/>
              <a:t>, Efektywność</a:t>
            </a:r>
            <a:r>
              <a:rPr lang="pl-PL" sz="2400" dirty="0"/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CA431-1B05-BE8B-6866-9278474CE9C8}"/>
              </a:ext>
            </a:extLst>
          </p:cNvPr>
          <p:cNvSpPr txBox="1"/>
          <p:nvPr/>
        </p:nvSpPr>
        <p:spPr>
          <a:xfrm>
            <a:off x="-308008" y="4247039"/>
            <a:ext cx="68773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u="sng" dirty="0"/>
              <a:t>Ujednolicone</a:t>
            </a:r>
            <a:r>
              <a:rPr lang="pl-PL" sz="2400" dirty="0"/>
              <a:t> definicje, pojęcia i język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u="sng" dirty="0"/>
              <a:t>Spójne kryteria</a:t>
            </a:r>
            <a:r>
              <a:rPr lang="pl-PL" sz="2400" dirty="0"/>
              <a:t> oceny efektywności działań marketingowych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u="sng" dirty="0"/>
              <a:t>Obiektywne zasady</a:t>
            </a:r>
            <a:r>
              <a:rPr lang="pl-PL" sz="2400" dirty="0"/>
              <a:t> oceny w  konkursach branżowych, przetargach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809D5F-2D15-812A-B25E-E9113879D32C}"/>
              </a:ext>
            </a:extLst>
          </p:cNvPr>
          <p:cNvSpPr/>
          <p:nvPr/>
        </p:nvSpPr>
        <p:spPr>
          <a:xfrm>
            <a:off x="108718" y="4127084"/>
            <a:ext cx="6460660" cy="2446971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E29790-4CA1-C37D-0E92-B784AF91F1F2}"/>
              </a:ext>
            </a:extLst>
          </p:cNvPr>
          <p:cNvSpPr/>
          <p:nvPr/>
        </p:nvSpPr>
        <p:spPr>
          <a:xfrm>
            <a:off x="6808679" y="4127083"/>
            <a:ext cx="5296694" cy="2446971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224F29-953B-052B-1C38-CB50943AA444}"/>
              </a:ext>
            </a:extLst>
          </p:cNvPr>
          <p:cNvSpPr/>
          <p:nvPr/>
        </p:nvSpPr>
        <p:spPr>
          <a:xfrm>
            <a:off x="137226" y="5471459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B8C47C-DDA7-BAEC-A3BF-CB52F82C56B2}"/>
              </a:ext>
            </a:extLst>
          </p:cNvPr>
          <p:cNvSpPr/>
          <p:nvPr/>
        </p:nvSpPr>
        <p:spPr>
          <a:xfrm>
            <a:off x="125995" y="4728708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B8936-90B4-C6AD-3E77-E0D9B80F29EE}"/>
              </a:ext>
            </a:extLst>
          </p:cNvPr>
          <p:cNvSpPr/>
          <p:nvPr/>
        </p:nvSpPr>
        <p:spPr>
          <a:xfrm>
            <a:off x="124390" y="4322844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366EFF-1695-151B-AF01-3239AD220102}"/>
              </a:ext>
            </a:extLst>
          </p:cNvPr>
          <p:cNvSpPr/>
          <p:nvPr/>
        </p:nvSpPr>
        <p:spPr>
          <a:xfrm>
            <a:off x="6834827" y="5065594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C07948-021E-8BCB-D863-84E04293FF74}"/>
              </a:ext>
            </a:extLst>
          </p:cNvPr>
          <p:cNvSpPr/>
          <p:nvPr/>
        </p:nvSpPr>
        <p:spPr>
          <a:xfrm>
            <a:off x="6823596" y="4717479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7BFF4F-061B-1E38-EC8F-2B99C83E759D}"/>
              </a:ext>
            </a:extLst>
          </p:cNvPr>
          <p:cNvSpPr/>
          <p:nvPr/>
        </p:nvSpPr>
        <p:spPr>
          <a:xfrm>
            <a:off x="6821991" y="4311615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6C880D-C954-2E90-B760-FD6824A775FD}"/>
              </a:ext>
            </a:extLst>
          </p:cNvPr>
          <p:cNvSpPr/>
          <p:nvPr/>
        </p:nvSpPr>
        <p:spPr>
          <a:xfrm>
            <a:off x="6842847" y="5449002"/>
            <a:ext cx="334414" cy="2748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A89EED-DBCF-02A0-4030-2886D6BDD8EE}"/>
              </a:ext>
            </a:extLst>
          </p:cNvPr>
          <p:cNvSpPr txBox="1"/>
          <p:nvPr/>
        </p:nvSpPr>
        <p:spPr>
          <a:xfrm>
            <a:off x="9084115" y="3768854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KPI: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D382CD-8722-C0B9-59F9-82ABB9B4BCEA}"/>
              </a:ext>
            </a:extLst>
          </p:cNvPr>
          <p:cNvSpPr txBox="1"/>
          <p:nvPr/>
        </p:nvSpPr>
        <p:spPr>
          <a:xfrm>
            <a:off x="1597794" y="3747997"/>
            <a:ext cx="354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REPOZYTORIUM WSKAŹNIKÓW:</a:t>
            </a:r>
          </a:p>
        </p:txBody>
      </p:sp>
    </p:spTree>
    <p:extLst>
      <p:ext uri="{BB962C8B-B14F-4D97-AF65-F5344CB8AC3E}">
        <p14:creationId xmlns:p14="http://schemas.microsoft.com/office/powerpoint/2010/main" val="72197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rostokąt 195">
            <a:extLst>
              <a:ext uri="{FF2B5EF4-FFF2-40B4-BE49-F238E27FC236}">
                <a16:creationId xmlns:a16="http://schemas.microsoft.com/office/drawing/2014/main" id="{78DDD404-94E2-FE5D-E38B-379008D353B2}"/>
              </a:ext>
            </a:extLst>
          </p:cNvPr>
          <p:cNvSpPr/>
          <p:nvPr/>
        </p:nvSpPr>
        <p:spPr>
          <a:xfrm>
            <a:off x="510260" y="1201775"/>
            <a:ext cx="11200345" cy="474215"/>
          </a:xfrm>
          <a:prstGeom prst="rect">
            <a:avLst/>
          </a:prstGeom>
          <a:gradFill>
            <a:gsLst>
              <a:gs pos="0">
                <a:srgbClr val="F7023E"/>
              </a:gs>
              <a:gs pos="40000">
                <a:srgbClr val="7030A0"/>
              </a:gs>
              <a:gs pos="75000">
                <a:srgbClr val="0070C0"/>
              </a:gs>
              <a:gs pos="100000">
                <a:srgbClr val="92D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5" name="Sześciokąt 104">
            <a:extLst>
              <a:ext uri="{FF2B5EF4-FFF2-40B4-BE49-F238E27FC236}">
                <a16:creationId xmlns:a16="http://schemas.microsoft.com/office/drawing/2014/main" id="{A9E3C07C-23D0-ED61-BAAD-E331421E8DA9}"/>
              </a:ext>
            </a:extLst>
          </p:cNvPr>
          <p:cNvSpPr/>
          <p:nvPr/>
        </p:nvSpPr>
        <p:spPr>
          <a:xfrm>
            <a:off x="1064172" y="2225823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Google Shape;138;p6">
            <a:extLst>
              <a:ext uri="{FF2B5EF4-FFF2-40B4-BE49-F238E27FC236}">
                <a16:creationId xmlns:a16="http://schemas.microsoft.com/office/drawing/2014/main" id="{3EC1F27D-831F-AB61-E523-6BDD9F2F200B}"/>
              </a:ext>
            </a:extLst>
          </p:cNvPr>
          <p:cNvSpPr txBox="1">
            <a:spLocks/>
          </p:cNvSpPr>
          <p:nvPr/>
        </p:nvSpPr>
        <p:spPr>
          <a:xfrm>
            <a:off x="469447" y="-37898"/>
            <a:ext cx="10560915" cy="8786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l-PL" sz="3600" dirty="0">
                <a:ea typeface="Calibri"/>
                <a:cs typeface="Calibri"/>
                <a:sym typeface="Calibri"/>
              </a:rPr>
              <a:t>Model Wskaźników Efektywnościowych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l-PL" sz="2800" dirty="0">
                <a:ea typeface="Calibri"/>
                <a:cs typeface="Calibri"/>
                <a:sym typeface="Calibri"/>
              </a:rPr>
              <a:t>Wersja Beta</a:t>
            </a:r>
          </a:p>
        </p:txBody>
      </p:sp>
      <p:sp>
        <p:nvSpPr>
          <p:cNvPr id="13" name="Google Shape;85;p1">
            <a:extLst>
              <a:ext uri="{FF2B5EF4-FFF2-40B4-BE49-F238E27FC236}">
                <a16:creationId xmlns:a16="http://schemas.microsoft.com/office/drawing/2014/main" id="{7073F50D-6377-855C-EAFE-F45010CD9C2A}"/>
              </a:ext>
            </a:extLst>
          </p:cNvPr>
          <p:cNvSpPr txBox="1">
            <a:spLocks/>
          </p:cNvSpPr>
          <p:nvPr/>
        </p:nvSpPr>
        <p:spPr>
          <a:xfrm>
            <a:off x="276342" y="1208098"/>
            <a:ext cx="5513833" cy="502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None/>
            </a:pPr>
            <a:r>
              <a:rPr lang="pl-PL" sz="1600" dirty="0">
                <a:solidFill>
                  <a:schemeClr val="bg1"/>
                </a:solidFill>
              </a:rPr>
              <a:t>Budowanie dostępności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</a:pPr>
            <a:r>
              <a:rPr lang="pl-PL" sz="1200" dirty="0">
                <a:solidFill>
                  <a:schemeClr val="bg1"/>
                </a:solidFill>
                <a:latin typeface="+mj-lt"/>
              </a:rPr>
              <a:t>Mentalnej i fizycznej</a:t>
            </a:r>
          </a:p>
        </p:txBody>
      </p:sp>
      <p:sp>
        <p:nvSpPr>
          <p:cNvPr id="14" name="Google Shape;85;p1">
            <a:extLst>
              <a:ext uri="{FF2B5EF4-FFF2-40B4-BE49-F238E27FC236}">
                <a16:creationId xmlns:a16="http://schemas.microsoft.com/office/drawing/2014/main" id="{813598F6-C495-1015-AAC6-3BA900BAD09D}"/>
              </a:ext>
            </a:extLst>
          </p:cNvPr>
          <p:cNvSpPr txBox="1">
            <a:spLocks/>
          </p:cNvSpPr>
          <p:nvPr/>
        </p:nvSpPr>
        <p:spPr>
          <a:xfrm>
            <a:off x="7097926" y="1207096"/>
            <a:ext cx="4782652" cy="502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pl-PL" sz="1600" dirty="0">
                <a:solidFill>
                  <a:schemeClr val="bg1"/>
                </a:solidFill>
              </a:rPr>
              <a:t>Efektywność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</a:pPr>
            <a:r>
              <a:rPr lang="pl-PL" sz="1200" dirty="0">
                <a:solidFill>
                  <a:schemeClr val="bg1"/>
                </a:solidFill>
                <a:latin typeface="+mj-lt"/>
              </a:rPr>
              <a:t>Marki, handlowa i finansowa</a:t>
            </a:r>
          </a:p>
        </p:txBody>
      </p:sp>
      <p:sp>
        <p:nvSpPr>
          <p:cNvPr id="15" name="Google Shape;124;p4">
            <a:extLst>
              <a:ext uri="{FF2B5EF4-FFF2-40B4-BE49-F238E27FC236}">
                <a16:creationId xmlns:a16="http://schemas.microsoft.com/office/drawing/2014/main" id="{77789416-C4E8-FC1F-0DB1-F22CBA7B464A}"/>
              </a:ext>
            </a:extLst>
          </p:cNvPr>
          <p:cNvSpPr txBox="1"/>
          <p:nvPr/>
        </p:nvSpPr>
        <p:spPr>
          <a:xfrm>
            <a:off x="29965" y="1826753"/>
            <a:ext cx="2457980" cy="2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rgbClr val="FF003C"/>
                </a:solidFill>
                <a:latin typeface="+mn-lt"/>
                <a:ea typeface="Tahoma"/>
                <a:cs typeface="Tahoma"/>
                <a:sym typeface="Tahoma"/>
              </a:rPr>
              <a:t>Dystrybucja &amp; Cena</a:t>
            </a:r>
            <a:endParaRPr sz="1400" dirty="0">
              <a:solidFill>
                <a:srgbClr val="FF003C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6" name="Google Shape;124;p4">
            <a:extLst>
              <a:ext uri="{FF2B5EF4-FFF2-40B4-BE49-F238E27FC236}">
                <a16:creationId xmlns:a16="http://schemas.microsoft.com/office/drawing/2014/main" id="{B1245F26-3E04-F102-2DB8-A5078025FB35}"/>
              </a:ext>
            </a:extLst>
          </p:cNvPr>
          <p:cNvSpPr txBox="1"/>
          <p:nvPr/>
        </p:nvSpPr>
        <p:spPr>
          <a:xfrm>
            <a:off x="2767273" y="1826753"/>
            <a:ext cx="27393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rgbClr val="7030A0"/>
                </a:solidFill>
                <a:latin typeface="+mn-lt"/>
                <a:ea typeface="Tahoma"/>
                <a:cs typeface="Tahoma"/>
                <a:sym typeface="Tahoma"/>
              </a:rPr>
              <a:t>Media &amp; Kampanie</a:t>
            </a:r>
            <a:endParaRPr sz="1400" dirty="0">
              <a:solidFill>
                <a:srgbClr val="7030A0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7" name="Google Shape;124;p4">
            <a:extLst>
              <a:ext uri="{FF2B5EF4-FFF2-40B4-BE49-F238E27FC236}">
                <a16:creationId xmlns:a16="http://schemas.microsoft.com/office/drawing/2014/main" id="{76564FB9-6911-A715-BFA4-F72791D28C34}"/>
              </a:ext>
            </a:extLst>
          </p:cNvPr>
          <p:cNvSpPr txBox="1"/>
          <p:nvPr/>
        </p:nvSpPr>
        <p:spPr>
          <a:xfrm>
            <a:off x="6825680" y="1826753"/>
            <a:ext cx="27171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rgbClr val="0070C0"/>
                </a:solidFill>
                <a:latin typeface="+mn-lt"/>
                <a:ea typeface="Tahoma"/>
                <a:cs typeface="Tahoma"/>
                <a:sym typeface="Tahoma"/>
              </a:rPr>
              <a:t>Marka &amp; Biznes</a:t>
            </a:r>
            <a:endParaRPr sz="1400" dirty="0">
              <a:solidFill>
                <a:srgbClr val="0070C0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8" name="Google Shape;124;p4">
            <a:extLst>
              <a:ext uri="{FF2B5EF4-FFF2-40B4-BE49-F238E27FC236}">
                <a16:creationId xmlns:a16="http://schemas.microsoft.com/office/drawing/2014/main" id="{50F409F4-1BC1-04AB-7128-3917B0F3B2E2}"/>
              </a:ext>
            </a:extLst>
          </p:cNvPr>
          <p:cNvSpPr txBox="1"/>
          <p:nvPr/>
        </p:nvSpPr>
        <p:spPr>
          <a:xfrm>
            <a:off x="9681312" y="1826753"/>
            <a:ext cx="24947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rgbClr val="92D050"/>
                </a:solidFill>
                <a:latin typeface="+mn-lt"/>
                <a:ea typeface="Tahoma"/>
                <a:cs typeface="Tahoma"/>
                <a:sym typeface="Tahoma"/>
              </a:rPr>
              <a:t>Relacje</a:t>
            </a:r>
            <a:endParaRPr sz="1400" dirty="0">
              <a:solidFill>
                <a:srgbClr val="92D050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9" name="Sześciokąt 18">
            <a:extLst>
              <a:ext uri="{FF2B5EF4-FFF2-40B4-BE49-F238E27FC236}">
                <a16:creationId xmlns:a16="http://schemas.microsoft.com/office/drawing/2014/main" id="{A962B7BC-E26C-F65E-4014-8737A3744B75}"/>
              </a:ext>
            </a:extLst>
          </p:cNvPr>
          <p:cNvSpPr/>
          <p:nvPr/>
        </p:nvSpPr>
        <p:spPr>
          <a:xfrm>
            <a:off x="362267" y="2608652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ześciokąt 19">
            <a:extLst>
              <a:ext uri="{FF2B5EF4-FFF2-40B4-BE49-F238E27FC236}">
                <a16:creationId xmlns:a16="http://schemas.microsoft.com/office/drawing/2014/main" id="{1891837F-183C-2E45-6C38-45FD467CCC21}"/>
              </a:ext>
            </a:extLst>
          </p:cNvPr>
          <p:cNvSpPr/>
          <p:nvPr/>
        </p:nvSpPr>
        <p:spPr>
          <a:xfrm>
            <a:off x="1058783" y="2997056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Sześciokąt 21">
            <a:extLst>
              <a:ext uri="{FF2B5EF4-FFF2-40B4-BE49-F238E27FC236}">
                <a16:creationId xmlns:a16="http://schemas.microsoft.com/office/drawing/2014/main" id="{5187620C-9E4E-852C-E080-0E0BE794CA99}"/>
              </a:ext>
            </a:extLst>
          </p:cNvPr>
          <p:cNvSpPr/>
          <p:nvPr/>
        </p:nvSpPr>
        <p:spPr>
          <a:xfrm>
            <a:off x="356241" y="3376638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ześciokąt 22">
            <a:extLst>
              <a:ext uri="{FF2B5EF4-FFF2-40B4-BE49-F238E27FC236}">
                <a16:creationId xmlns:a16="http://schemas.microsoft.com/office/drawing/2014/main" id="{204C4207-58F7-F209-98A6-04EF82ACD366}"/>
              </a:ext>
            </a:extLst>
          </p:cNvPr>
          <p:cNvSpPr/>
          <p:nvPr/>
        </p:nvSpPr>
        <p:spPr>
          <a:xfrm>
            <a:off x="1051385" y="3768007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Sześciokąt 23">
            <a:extLst>
              <a:ext uri="{FF2B5EF4-FFF2-40B4-BE49-F238E27FC236}">
                <a16:creationId xmlns:a16="http://schemas.microsoft.com/office/drawing/2014/main" id="{7F47252C-285C-C289-9A3F-6914E7BDEDCA}"/>
              </a:ext>
            </a:extLst>
          </p:cNvPr>
          <p:cNvSpPr/>
          <p:nvPr/>
        </p:nvSpPr>
        <p:spPr>
          <a:xfrm>
            <a:off x="349775" y="4147932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B6DDC178-41E0-898E-93A4-0CC14964E357}"/>
              </a:ext>
            </a:extLst>
          </p:cNvPr>
          <p:cNvSpPr/>
          <p:nvPr/>
        </p:nvSpPr>
        <p:spPr>
          <a:xfrm>
            <a:off x="1761649" y="3389235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CC5745BD-597D-18EA-15C9-E1504FAC5D39}"/>
              </a:ext>
            </a:extLst>
          </p:cNvPr>
          <p:cNvSpPr/>
          <p:nvPr/>
        </p:nvSpPr>
        <p:spPr>
          <a:xfrm>
            <a:off x="1762501" y="2615835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8C8C0647-FCC6-2261-74B5-A545E4160C8E}"/>
              </a:ext>
            </a:extLst>
          </p:cNvPr>
          <p:cNvSpPr/>
          <p:nvPr/>
        </p:nvSpPr>
        <p:spPr>
          <a:xfrm>
            <a:off x="2463957" y="2235076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7740260E-95F4-EA59-6B30-3B2A1EB62A6A}"/>
              </a:ext>
            </a:extLst>
          </p:cNvPr>
          <p:cNvSpPr/>
          <p:nvPr/>
        </p:nvSpPr>
        <p:spPr>
          <a:xfrm>
            <a:off x="2466681" y="3008734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5A29984-1E11-A7B9-D68B-1E810652D7D2}"/>
              </a:ext>
            </a:extLst>
          </p:cNvPr>
          <p:cNvSpPr/>
          <p:nvPr/>
        </p:nvSpPr>
        <p:spPr>
          <a:xfrm>
            <a:off x="3166987" y="2623480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ześciokąt 29">
            <a:extLst>
              <a:ext uri="{FF2B5EF4-FFF2-40B4-BE49-F238E27FC236}">
                <a16:creationId xmlns:a16="http://schemas.microsoft.com/office/drawing/2014/main" id="{00DFDAAF-BADD-3A6A-7D05-16A4D33BA4FD}"/>
              </a:ext>
            </a:extLst>
          </p:cNvPr>
          <p:cNvSpPr/>
          <p:nvPr/>
        </p:nvSpPr>
        <p:spPr>
          <a:xfrm>
            <a:off x="3873643" y="2248602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ześciokąt 30">
            <a:extLst>
              <a:ext uri="{FF2B5EF4-FFF2-40B4-BE49-F238E27FC236}">
                <a16:creationId xmlns:a16="http://schemas.microsoft.com/office/drawing/2014/main" id="{9080B8D1-97A5-B610-21F0-C632B6FE12FF}"/>
              </a:ext>
            </a:extLst>
          </p:cNvPr>
          <p:cNvSpPr/>
          <p:nvPr/>
        </p:nvSpPr>
        <p:spPr>
          <a:xfrm>
            <a:off x="3868508" y="3015084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BA443272-E9DA-CDDA-F7E0-F949BFF24E94}"/>
              </a:ext>
            </a:extLst>
          </p:cNvPr>
          <p:cNvSpPr/>
          <p:nvPr/>
        </p:nvSpPr>
        <p:spPr>
          <a:xfrm>
            <a:off x="3165105" y="339834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ześciokąt 32">
            <a:extLst>
              <a:ext uri="{FF2B5EF4-FFF2-40B4-BE49-F238E27FC236}">
                <a16:creationId xmlns:a16="http://schemas.microsoft.com/office/drawing/2014/main" id="{EDB1DDA2-1616-F80E-EE3E-10C08B53AEE3}"/>
              </a:ext>
            </a:extLst>
          </p:cNvPr>
          <p:cNvSpPr/>
          <p:nvPr/>
        </p:nvSpPr>
        <p:spPr>
          <a:xfrm>
            <a:off x="4577823" y="262935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BB0C2984-6E5D-835E-325E-A805ED659928}"/>
              </a:ext>
            </a:extLst>
          </p:cNvPr>
          <p:cNvSpPr/>
          <p:nvPr/>
        </p:nvSpPr>
        <p:spPr>
          <a:xfrm>
            <a:off x="4570654" y="3403095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Sześciokąt 34">
            <a:extLst>
              <a:ext uri="{FF2B5EF4-FFF2-40B4-BE49-F238E27FC236}">
                <a16:creationId xmlns:a16="http://schemas.microsoft.com/office/drawing/2014/main" id="{0539C552-2E7D-B2AB-EC85-FD8A9B04EBEF}"/>
              </a:ext>
            </a:extLst>
          </p:cNvPr>
          <p:cNvSpPr/>
          <p:nvPr/>
        </p:nvSpPr>
        <p:spPr>
          <a:xfrm>
            <a:off x="3869755" y="3787825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ześciokąt 35">
            <a:extLst>
              <a:ext uri="{FF2B5EF4-FFF2-40B4-BE49-F238E27FC236}">
                <a16:creationId xmlns:a16="http://schemas.microsoft.com/office/drawing/2014/main" id="{567F9D67-5494-8FCB-5B35-8236E6191B77}"/>
              </a:ext>
            </a:extLst>
          </p:cNvPr>
          <p:cNvSpPr/>
          <p:nvPr/>
        </p:nvSpPr>
        <p:spPr>
          <a:xfrm>
            <a:off x="3156447" y="417329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ześciokąt 37">
            <a:extLst>
              <a:ext uri="{FF2B5EF4-FFF2-40B4-BE49-F238E27FC236}">
                <a16:creationId xmlns:a16="http://schemas.microsoft.com/office/drawing/2014/main" id="{3092130E-9AD2-CE03-30D0-0AC3B3BECA5F}"/>
              </a:ext>
            </a:extLst>
          </p:cNvPr>
          <p:cNvSpPr/>
          <p:nvPr/>
        </p:nvSpPr>
        <p:spPr>
          <a:xfrm>
            <a:off x="2462189" y="377697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8D94B262-1BD1-B0E1-BC7B-241E2863FC9A}"/>
              </a:ext>
            </a:extLst>
          </p:cNvPr>
          <p:cNvSpPr/>
          <p:nvPr/>
        </p:nvSpPr>
        <p:spPr>
          <a:xfrm>
            <a:off x="4574988" y="4186564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Sześciokąt 39">
            <a:extLst>
              <a:ext uri="{FF2B5EF4-FFF2-40B4-BE49-F238E27FC236}">
                <a16:creationId xmlns:a16="http://schemas.microsoft.com/office/drawing/2014/main" id="{53147A6A-B48B-8512-2A79-656897ABED3B}"/>
              </a:ext>
            </a:extLst>
          </p:cNvPr>
          <p:cNvSpPr/>
          <p:nvPr/>
        </p:nvSpPr>
        <p:spPr>
          <a:xfrm>
            <a:off x="5282003" y="301360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Sześciokąt 40">
            <a:extLst>
              <a:ext uri="{FF2B5EF4-FFF2-40B4-BE49-F238E27FC236}">
                <a16:creationId xmlns:a16="http://schemas.microsoft.com/office/drawing/2014/main" id="{41FF6D50-0166-EE25-3B8D-E228EBF59DE4}"/>
              </a:ext>
            </a:extLst>
          </p:cNvPr>
          <p:cNvSpPr/>
          <p:nvPr/>
        </p:nvSpPr>
        <p:spPr>
          <a:xfrm>
            <a:off x="5281946" y="3788699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Sześciokąt 41">
            <a:extLst>
              <a:ext uri="{FF2B5EF4-FFF2-40B4-BE49-F238E27FC236}">
                <a16:creationId xmlns:a16="http://schemas.microsoft.com/office/drawing/2014/main" id="{785C3C82-3076-034C-2DDE-B7D06CDDB582}"/>
              </a:ext>
            </a:extLst>
          </p:cNvPr>
          <p:cNvSpPr/>
          <p:nvPr/>
        </p:nvSpPr>
        <p:spPr>
          <a:xfrm>
            <a:off x="3862126" y="4565315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E5BBFDF0-1070-F200-AF4D-C9C0B232A91D}"/>
              </a:ext>
            </a:extLst>
          </p:cNvPr>
          <p:cNvSpPr/>
          <p:nvPr/>
        </p:nvSpPr>
        <p:spPr>
          <a:xfrm>
            <a:off x="5282518" y="456540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Sześciokąt 43">
            <a:extLst>
              <a:ext uri="{FF2B5EF4-FFF2-40B4-BE49-F238E27FC236}">
                <a16:creationId xmlns:a16="http://schemas.microsoft.com/office/drawing/2014/main" id="{3DCBA853-C1AF-9249-F2D5-A2CE5163EA1B}"/>
              </a:ext>
            </a:extLst>
          </p:cNvPr>
          <p:cNvSpPr/>
          <p:nvPr/>
        </p:nvSpPr>
        <p:spPr>
          <a:xfrm>
            <a:off x="4575497" y="495769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Sześciokąt 44">
            <a:extLst>
              <a:ext uri="{FF2B5EF4-FFF2-40B4-BE49-F238E27FC236}">
                <a16:creationId xmlns:a16="http://schemas.microsoft.com/office/drawing/2014/main" id="{61831F82-62F9-9DE2-6A21-5C87A4B90EE3}"/>
              </a:ext>
            </a:extLst>
          </p:cNvPr>
          <p:cNvSpPr/>
          <p:nvPr/>
        </p:nvSpPr>
        <p:spPr>
          <a:xfrm>
            <a:off x="3151085" y="4944999"/>
            <a:ext cx="866695" cy="747151"/>
          </a:xfrm>
          <a:prstGeom prst="hexagon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ABFE5028-6A77-981A-6FC2-2B901D0125DB}"/>
              </a:ext>
            </a:extLst>
          </p:cNvPr>
          <p:cNvSpPr/>
          <p:nvPr/>
        </p:nvSpPr>
        <p:spPr>
          <a:xfrm>
            <a:off x="3850704" y="5341868"/>
            <a:ext cx="889385" cy="76671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Sześciokąt 46">
            <a:extLst>
              <a:ext uri="{FF2B5EF4-FFF2-40B4-BE49-F238E27FC236}">
                <a16:creationId xmlns:a16="http://schemas.microsoft.com/office/drawing/2014/main" id="{185B8AF3-CEA4-DD37-D742-EE0770E86BB7}"/>
              </a:ext>
            </a:extLst>
          </p:cNvPr>
          <p:cNvSpPr/>
          <p:nvPr/>
        </p:nvSpPr>
        <p:spPr>
          <a:xfrm>
            <a:off x="2443139" y="531925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Sześciokąt 47">
            <a:extLst>
              <a:ext uri="{FF2B5EF4-FFF2-40B4-BE49-F238E27FC236}">
                <a16:creationId xmlns:a16="http://schemas.microsoft.com/office/drawing/2014/main" id="{AC51A317-9DE3-0F4B-2705-FE3895CB72A3}"/>
              </a:ext>
            </a:extLst>
          </p:cNvPr>
          <p:cNvSpPr/>
          <p:nvPr/>
        </p:nvSpPr>
        <p:spPr>
          <a:xfrm>
            <a:off x="3137045" y="5716139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Sześciokąt 48">
            <a:extLst>
              <a:ext uri="{FF2B5EF4-FFF2-40B4-BE49-F238E27FC236}">
                <a16:creationId xmlns:a16="http://schemas.microsoft.com/office/drawing/2014/main" id="{AB0D4497-57B1-CB53-10B5-CCAFCE76BCBE}"/>
              </a:ext>
            </a:extLst>
          </p:cNvPr>
          <p:cNvSpPr/>
          <p:nvPr/>
        </p:nvSpPr>
        <p:spPr>
          <a:xfrm>
            <a:off x="1743450" y="570343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Sześciokąt 49">
            <a:extLst>
              <a:ext uri="{FF2B5EF4-FFF2-40B4-BE49-F238E27FC236}">
                <a16:creationId xmlns:a16="http://schemas.microsoft.com/office/drawing/2014/main" id="{5EDA27C4-3220-DF85-14E6-270751309478}"/>
              </a:ext>
            </a:extLst>
          </p:cNvPr>
          <p:cNvSpPr/>
          <p:nvPr/>
        </p:nvSpPr>
        <p:spPr>
          <a:xfrm>
            <a:off x="2455839" y="4548111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Sześciokąt 50">
            <a:extLst>
              <a:ext uri="{FF2B5EF4-FFF2-40B4-BE49-F238E27FC236}">
                <a16:creationId xmlns:a16="http://schemas.microsoft.com/office/drawing/2014/main" id="{4F3994CA-82C8-C397-5F99-8581DFF83AD5}"/>
              </a:ext>
            </a:extLst>
          </p:cNvPr>
          <p:cNvSpPr/>
          <p:nvPr/>
        </p:nvSpPr>
        <p:spPr>
          <a:xfrm>
            <a:off x="5282518" y="534041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Sześciokąt 51">
            <a:extLst>
              <a:ext uri="{FF2B5EF4-FFF2-40B4-BE49-F238E27FC236}">
                <a16:creationId xmlns:a16="http://schemas.microsoft.com/office/drawing/2014/main" id="{0C262018-10F6-5476-999B-89A5A3CFBC40}"/>
              </a:ext>
            </a:extLst>
          </p:cNvPr>
          <p:cNvSpPr/>
          <p:nvPr/>
        </p:nvSpPr>
        <p:spPr>
          <a:xfrm>
            <a:off x="4575497" y="5728329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Sześciokąt 52">
            <a:extLst>
              <a:ext uri="{FF2B5EF4-FFF2-40B4-BE49-F238E27FC236}">
                <a16:creationId xmlns:a16="http://schemas.microsoft.com/office/drawing/2014/main" id="{D333DCA2-7E8A-6A09-9286-8698E3ED57CB}"/>
              </a:ext>
            </a:extLst>
          </p:cNvPr>
          <p:cNvSpPr/>
          <p:nvPr/>
        </p:nvSpPr>
        <p:spPr>
          <a:xfrm>
            <a:off x="5976329" y="2621628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Sześciokąt 53">
            <a:extLst>
              <a:ext uri="{FF2B5EF4-FFF2-40B4-BE49-F238E27FC236}">
                <a16:creationId xmlns:a16="http://schemas.microsoft.com/office/drawing/2014/main" id="{1B05793C-25C1-6B19-B6F7-8F698EC9DD94}"/>
              </a:ext>
            </a:extLst>
          </p:cNvPr>
          <p:cNvSpPr/>
          <p:nvPr/>
        </p:nvSpPr>
        <p:spPr>
          <a:xfrm>
            <a:off x="1749800" y="4928713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Sześciokąt 54">
            <a:extLst>
              <a:ext uri="{FF2B5EF4-FFF2-40B4-BE49-F238E27FC236}">
                <a16:creationId xmlns:a16="http://schemas.microsoft.com/office/drawing/2014/main" id="{8EF068B7-A884-E3D5-28E1-590901472878}"/>
              </a:ext>
            </a:extLst>
          </p:cNvPr>
          <p:cNvSpPr/>
          <p:nvPr/>
        </p:nvSpPr>
        <p:spPr>
          <a:xfrm>
            <a:off x="6678520" y="2232173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Sześciokąt 55">
            <a:extLst>
              <a:ext uri="{FF2B5EF4-FFF2-40B4-BE49-F238E27FC236}">
                <a16:creationId xmlns:a16="http://schemas.microsoft.com/office/drawing/2014/main" id="{CD679CC3-40AE-52DF-6075-12AC66A6C23F}"/>
              </a:ext>
            </a:extLst>
          </p:cNvPr>
          <p:cNvSpPr/>
          <p:nvPr/>
        </p:nvSpPr>
        <p:spPr>
          <a:xfrm>
            <a:off x="6686098" y="3008541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2A0657-94D9-D680-F589-83FCEA93BC24}"/>
              </a:ext>
            </a:extLst>
          </p:cNvPr>
          <p:cNvSpPr/>
          <p:nvPr/>
        </p:nvSpPr>
        <p:spPr>
          <a:xfrm>
            <a:off x="7386184" y="2609640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Sześciokąt 57">
            <a:extLst>
              <a:ext uri="{FF2B5EF4-FFF2-40B4-BE49-F238E27FC236}">
                <a16:creationId xmlns:a16="http://schemas.microsoft.com/office/drawing/2014/main" id="{B7F124C4-B762-2286-4FA9-0B207AE06C7B}"/>
              </a:ext>
            </a:extLst>
          </p:cNvPr>
          <p:cNvSpPr/>
          <p:nvPr/>
        </p:nvSpPr>
        <p:spPr>
          <a:xfrm>
            <a:off x="7389516" y="3391998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Sześciokąt 58">
            <a:extLst>
              <a:ext uri="{FF2B5EF4-FFF2-40B4-BE49-F238E27FC236}">
                <a16:creationId xmlns:a16="http://schemas.microsoft.com/office/drawing/2014/main" id="{1FC90099-98E5-E567-B49D-44316B827BAC}"/>
              </a:ext>
            </a:extLst>
          </p:cNvPr>
          <p:cNvSpPr/>
          <p:nvPr/>
        </p:nvSpPr>
        <p:spPr>
          <a:xfrm>
            <a:off x="8095451" y="3007761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ADD8395B-12AF-FE09-CF5F-2FB14A9D3010}"/>
              </a:ext>
            </a:extLst>
          </p:cNvPr>
          <p:cNvSpPr/>
          <p:nvPr/>
        </p:nvSpPr>
        <p:spPr>
          <a:xfrm>
            <a:off x="8103838" y="2225822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Sześciokąt 60">
            <a:extLst>
              <a:ext uri="{FF2B5EF4-FFF2-40B4-BE49-F238E27FC236}">
                <a16:creationId xmlns:a16="http://schemas.microsoft.com/office/drawing/2014/main" id="{EE73855A-06BF-820E-F471-3E581E9C5DFB}"/>
              </a:ext>
            </a:extLst>
          </p:cNvPr>
          <p:cNvSpPr/>
          <p:nvPr/>
        </p:nvSpPr>
        <p:spPr>
          <a:xfrm>
            <a:off x="8092431" y="3785626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Sześciokąt 61">
            <a:extLst>
              <a:ext uri="{FF2B5EF4-FFF2-40B4-BE49-F238E27FC236}">
                <a16:creationId xmlns:a16="http://schemas.microsoft.com/office/drawing/2014/main" id="{A5067F7F-95D1-DED0-4B05-9616DD31DD90}"/>
              </a:ext>
            </a:extLst>
          </p:cNvPr>
          <p:cNvSpPr/>
          <p:nvPr/>
        </p:nvSpPr>
        <p:spPr>
          <a:xfrm>
            <a:off x="6683802" y="3779928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Sześciokąt 62">
            <a:extLst>
              <a:ext uri="{FF2B5EF4-FFF2-40B4-BE49-F238E27FC236}">
                <a16:creationId xmlns:a16="http://schemas.microsoft.com/office/drawing/2014/main" id="{0544D670-4005-E008-5D2D-224E8BDCB4CC}"/>
              </a:ext>
            </a:extLst>
          </p:cNvPr>
          <p:cNvSpPr/>
          <p:nvPr/>
        </p:nvSpPr>
        <p:spPr>
          <a:xfrm>
            <a:off x="7384344" y="4172904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678A7165-92D5-FB26-904F-5646E849180B}"/>
              </a:ext>
            </a:extLst>
          </p:cNvPr>
          <p:cNvSpPr/>
          <p:nvPr/>
        </p:nvSpPr>
        <p:spPr>
          <a:xfrm>
            <a:off x="8804495" y="3402694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06504FF8-65FB-AC7F-55AC-85E27F4D82D9}"/>
              </a:ext>
            </a:extLst>
          </p:cNvPr>
          <p:cNvSpPr/>
          <p:nvPr/>
        </p:nvSpPr>
        <p:spPr>
          <a:xfrm>
            <a:off x="8804494" y="4181746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Sześciokąt 65">
            <a:extLst>
              <a:ext uri="{FF2B5EF4-FFF2-40B4-BE49-F238E27FC236}">
                <a16:creationId xmlns:a16="http://schemas.microsoft.com/office/drawing/2014/main" id="{A803B661-11AD-6516-97BD-51FF33D941F1}"/>
              </a:ext>
            </a:extLst>
          </p:cNvPr>
          <p:cNvSpPr/>
          <p:nvPr/>
        </p:nvSpPr>
        <p:spPr>
          <a:xfrm>
            <a:off x="8097566" y="4566984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7" name="Sześciokąt 66">
            <a:extLst>
              <a:ext uri="{FF2B5EF4-FFF2-40B4-BE49-F238E27FC236}">
                <a16:creationId xmlns:a16="http://schemas.microsoft.com/office/drawing/2014/main" id="{84E32448-11DC-3803-2135-EA9890472487}"/>
              </a:ext>
            </a:extLst>
          </p:cNvPr>
          <p:cNvSpPr/>
          <p:nvPr/>
        </p:nvSpPr>
        <p:spPr>
          <a:xfrm>
            <a:off x="6684870" y="4551069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8" name="Sześciokąt 67">
            <a:extLst>
              <a:ext uri="{FF2B5EF4-FFF2-40B4-BE49-F238E27FC236}">
                <a16:creationId xmlns:a16="http://schemas.microsoft.com/office/drawing/2014/main" id="{32312B08-AB2A-E4F1-B9BB-92024B0ADACF}"/>
              </a:ext>
            </a:extLst>
          </p:cNvPr>
          <p:cNvSpPr/>
          <p:nvPr/>
        </p:nvSpPr>
        <p:spPr>
          <a:xfrm>
            <a:off x="7391000" y="4947102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Sześciokąt 68">
            <a:extLst>
              <a:ext uri="{FF2B5EF4-FFF2-40B4-BE49-F238E27FC236}">
                <a16:creationId xmlns:a16="http://schemas.microsoft.com/office/drawing/2014/main" id="{AE8C1223-56AE-703D-7F72-686AA8E1D769}"/>
              </a:ext>
            </a:extLst>
          </p:cNvPr>
          <p:cNvSpPr/>
          <p:nvPr/>
        </p:nvSpPr>
        <p:spPr>
          <a:xfrm>
            <a:off x="8805384" y="4958375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Sześciokąt 69">
            <a:extLst>
              <a:ext uri="{FF2B5EF4-FFF2-40B4-BE49-F238E27FC236}">
                <a16:creationId xmlns:a16="http://schemas.microsoft.com/office/drawing/2014/main" id="{BB1AB279-5A10-9A7E-8AFF-B654CF055E09}"/>
              </a:ext>
            </a:extLst>
          </p:cNvPr>
          <p:cNvSpPr/>
          <p:nvPr/>
        </p:nvSpPr>
        <p:spPr>
          <a:xfrm>
            <a:off x="9515295" y="3797778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Sześciokąt 70">
            <a:extLst>
              <a:ext uri="{FF2B5EF4-FFF2-40B4-BE49-F238E27FC236}">
                <a16:creationId xmlns:a16="http://schemas.microsoft.com/office/drawing/2014/main" id="{68DBC271-01B2-D403-DEF0-678B6501B2B0}"/>
              </a:ext>
            </a:extLst>
          </p:cNvPr>
          <p:cNvSpPr/>
          <p:nvPr/>
        </p:nvSpPr>
        <p:spPr>
          <a:xfrm>
            <a:off x="8092634" y="5347532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Sześciokąt 71">
            <a:extLst>
              <a:ext uri="{FF2B5EF4-FFF2-40B4-BE49-F238E27FC236}">
                <a16:creationId xmlns:a16="http://schemas.microsoft.com/office/drawing/2014/main" id="{A82DE4D9-1538-71F0-3924-8873F4C59FCC}"/>
              </a:ext>
            </a:extLst>
          </p:cNvPr>
          <p:cNvSpPr/>
          <p:nvPr/>
        </p:nvSpPr>
        <p:spPr>
          <a:xfrm>
            <a:off x="6695075" y="5326827"/>
            <a:ext cx="846284" cy="729555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Sześciokąt 72">
            <a:extLst>
              <a:ext uri="{FF2B5EF4-FFF2-40B4-BE49-F238E27FC236}">
                <a16:creationId xmlns:a16="http://schemas.microsoft.com/office/drawing/2014/main" id="{441DEE1B-1CCB-D1D6-D21A-255EAB0B636C}"/>
              </a:ext>
            </a:extLst>
          </p:cNvPr>
          <p:cNvSpPr/>
          <p:nvPr/>
        </p:nvSpPr>
        <p:spPr>
          <a:xfrm>
            <a:off x="7365593" y="5727650"/>
            <a:ext cx="879919" cy="7585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19FC9F41-6889-EE98-6E66-7B2E6394FB75}"/>
              </a:ext>
            </a:extLst>
          </p:cNvPr>
          <p:cNvSpPr/>
          <p:nvPr/>
        </p:nvSpPr>
        <p:spPr>
          <a:xfrm>
            <a:off x="8800880" y="5745400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Sześciokąt 74">
            <a:extLst>
              <a:ext uri="{FF2B5EF4-FFF2-40B4-BE49-F238E27FC236}">
                <a16:creationId xmlns:a16="http://schemas.microsoft.com/office/drawing/2014/main" id="{747A1CA2-B07F-5724-7787-FCE2825E022F}"/>
              </a:ext>
            </a:extLst>
          </p:cNvPr>
          <p:cNvSpPr/>
          <p:nvPr/>
        </p:nvSpPr>
        <p:spPr>
          <a:xfrm>
            <a:off x="10919337" y="2222071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Sześciokąt 75">
            <a:extLst>
              <a:ext uri="{FF2B5EF4-FFF2-40B4-BE49-F238E27FC236}">
                <a16:creationId xmlns:a16="http://schemas.microsoft.com/office/drawing/2014/main" id="{116510F3-CAAD-3AE3-8656-C93358E74C09}"/>
              </a:ext>
            </a:extLst>
          </p:cNvPr>
          <p:cNvSpPr/>
          <p:nvPr/>
        </p:nvSpPr>
        <p:spPr>
          <a:xfrm>
            <a:off x="9506931" y="5361428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Sześciokąt 76">
            <a:extLst>
              <a:ext uri="{FF2B5EF4-FFF2-40B4-BE49-F238E27FC236}">
                <a16:creationId xmlns:a16="http://schemas.microsoft.com/office/drawing/2014/main" id="{49FA78E1-EB41-DD9E-187F-39809E7B0C5A}"/>
              </a:ext>
            </a:extLst>
          </p:cNvPr>
          <p:cNvSpPr/>
          <p:nvPr/>
        </p:nvSpPr>
        <p:spPr>
          <a:xfrm>
            <a:off x="10226161" y="4190663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Sześciokąt 77">
            <a:extLst>
              <a:ext uri="{FF2B5EF4-FFF2-40B4-BE49-F238E27FC236}">
                <a16:creationId xmlns:a16="http://schemas.microsoft.com/office/drawing/2014/main" id="{AE25F34D-67BE-F2BA-8303-D6C7E574B614}"/>
              </a:ext>
            </a:extLst>
          </p:cNvPr>
          <p:cNvSpPr/>
          <p:nvPr/>
        </p:nvSpPr>
        <p:spPr>
          <a:xfrm>
            <a:off x="5976910" y="3393009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Sześciokąt 78">
            <a:extLst>
              <a:ext uri="{FF2B5EF4-FFF2-40B4-BE49-F238E27FC236}">
                <a16:creationId xmlns:a16="http://schemas.microsoft.com/office/drawing/2014/main" id="{C8C494FE-AD30-F26B-71E9-7E82D1B6D1F4}"/>
              </a:ext>
            </a:extLst>
          </p:cNvPr>
          <p:cNvSpPr/>
          <p:nvPr/>
        </p:nvSpPr>
        <p:spPr>
          <a:xfrm>
            <a:off x="5980025" y="4169711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Sześciokąt 79">
            <a:extLst>
              <a:ext uri="{FF2B5EF4-FFF2-40B4-BE49-F238E27FC236}">
                <a16:creationId xmlns:a16="http://schemas.microsoft.com/office/drawing/2014/main" id="{70E76DDF-ACE4-3D79-ADB6-D34D062726A7}"/>
              </a:ext>
            </a:extLst>
          </p:cNvPr>
          <p:cNvSpPr/>
          <p:nvPr/>
        </p:nvSpPr>
        <p:spPr>
          <a:xfrm>
            <a:off x="5986419" y="494499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Sześciokąt 80">
            <a:extLst>
              <a:ext uri="{FF2B5EF4-FFF2-40B4-BE49-F238E27FC236}">
                <a16:creationId xmlns:a16="http://schemas.microsoft.com/office/drawing/2014/main" id="{85D14C48-67BF-8987-5814-DE863FE72411}"/>
              </a:ext>
            </a:extLst>
          </p:cNvPr>
          <p:cNvSpPr/>
          <p:nvPr/>
        </p:nvSpPr>
        <p:spPr>
          <a:xfrm>
            <a:off x="8805043" y="2622693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2" name="Sześciokąt 81">
            <a:extLst>
              <a:ext uri="{FF2B5EF4-FFF2-40B4-BE49-F238E27FC236}">
                <a16:creationId xmlns:a16="http://schemas.microsoft.com/office/drawing/2014/main" id="{6789A44B-C5F5-13E2-30F7-FBB0A7B77725}"/>
              </a:ext>
            </a:extLst>
          </p:cNvPr>
          <p:cNvSpPr/>
          <p:nvPr/>
        </p:nvSpPr>
        <p:spPr>
          <a:xfrm>
            <a:off x="9515284" y="3016964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Sześciokąt 82">
            <a:extLst>
              <a:ext uri="{FF2B5EF4-FFF2-40B4-BE49-F238E27FC236}">
                <a16:creationId xmlns:a16="http://schemas.microsoft.com/office/drawing/2014/main" id="{7B71B905-0CBA-4297-B5AF-8E1DB16C28D0}"/>
              </a:ext>
            </a:extLst>
          </p:cNvPr>
          <p:cNvSpPr/>
          <p:nvPr/>
        </p:nvSpPr>
        <p:spPr>
          <a:xfrm>
            <a:off x="9504601" y="2237852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4" name="Sześciokąt 83">
            <a:extLst>
              <a:ext uri="{FF2B5EF4-FFF2-40B4-BE49-F238E27FC236}">
                <a16:creationId xmlns:a16="http://schemas.microsoft.com/office/drawing/2014/main" id="{E6B1C346-73A3-3161-537A-2DBD0C4630A7}"/>
              </a:ext>
            </a:extLst>
          </p:cNvPr>
          <p:cNvSpPr/>
          <p:nvPr/>
        </p:nvSpPr>
        <p:spPr>
          <a:xfrm>
            <a:off x="10217769" y="2623584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Sześciokąt 84">
            <a:extLst>
              <a:ext uri="{FF2B5EF4-FFF2-40B4-BE49-F238E27FC236}">
                <a16:creationId xmlns:a16="http://schemas.microsoft.com/office/drawing/2014/main" id="{F2E3E0F2-141E-B56F-788A-8F7E151426DA}"/>
              </a:ext>
            </a:extLst>
          </p:cNvPr>
          <p:cNvSpPr/>
          <p:nvPr/>
        </p:nvSpPr>
        <p:spPr>
          <a:xfrm>
            <a:off x="10230394" y="3406369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Sześciokąt 85">
            <a:extLst>
              <a:ext uri="{FF2B5EF4-FFF2-40B4-BE49-F238E27FC236}">
                <a16:creationId xmlns:a16="http://schemas.microsoft.com/office/drawing/2014/main" id="{DB56C191-DF6D-4F68-C907-905449DC5B1A}"/>
              </a:ext>
            </a:extLst>
          </p:cNvPr>
          <p:cNvSpPr/>
          <p:nvPr/>
        </p:nvSpPr>
        <p:spPr>
          <a:xfrm>
            <a:off x="9513009" y="4578592"/>
            <a:ext cx="866695" cy="7471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ześciokąt 86">
            <a:extLst>
              <a:ext uri="{FF2B5EF4-FFF2-40B4-BE49-F238E27FC236}">
                <a16:creationId xmlns:a16="http://schemas.microsoft.com/office/drawing/2014/main" id="{D95CFAC6-B9A2-96A4-1CD4-FB0D2E9FAE24}"/>
              </a:ext>
            </a:extLst>
          </p:cNvPr>
          <p:cNvSpPr/>
          <p:nvPr/>
        </p:nvSpPr>
        <p:spPr>
          <a:xfrm>
            <a:off x="10944250" y="3016964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8" name="Sześciokąt 87">
            <a:extLst>
              <a:ext uri="{FF2B5EF4-FFF2-40B4-BE49-F238E27FC236}">
                <a16:creationId xmlns:a16="http://schemas.microsoft.com/office/drawing/2014/main" id="{C9DC6243-397E-A862-FB0E-7794A08C38EA}"/>
              </a:ext>
            </a:extLst>
          </p:cNvPr>
          <p:cNvSpPr/>
          <p:nvPr/>
        </p:nvSpPr>
        <p:spPr>
          <a:xfrm>
            <a:off x="10939057" y="3804854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7" name="Google Shape;124;p4">
            <a:extLst>
              <a:ext uri="{FF2B5EF4-FFF2-40B4-BE49-F238E27FC236}">
                <a16:creationId xmlns:a16="http://schemas.microsoft.com/office/drawing/2014/main" id="{7D53A7B0-9D1C-CF2E-6F2B-9E715D0FD681}"/>
              </a:ext>
            </a:extLst>
          </p:cNvPr>
          <p:cNvSpPr txBox="1"/>
          <p:nvPr/>
        </p:nvSpPr>
        <p:spPr>
          <a:xfrm>
            <a:off x="474527" y="2860730"/>
            <a:ext cx="661339" cy="42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Dystrybucja numeryczna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98" name="Google Shape;124;p4">
            <a:extLst>
              <a:ext uri="{FF2B5EF4-FFF2-40B4-BE49-F238E27FC236}">
                <a16:creationId xmlns:a16="http://schemas.microsoft.com/office/drawing/2014/main" id="{F39C733D-852D-DD2D-2B9A-54C36D623889}"/>
              </a:ext>
            </a:extLst>
          </p:cNvPr>
          <p:cNvSpPr txBox="1"/>
          <p:nvPr/>
        </p:nvSpPr>
        <p:spPr>
          <a:xfrm>
            <a:off x="1152351" y="2489299"/>
            <a:ext cx="6613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Dystrybucja ważona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99" name="Google Shape;124;p4">
            <a:extLst>
              <a:ext uri="{FF2B5EF4-FFF2-40B4-BE49-F238E27FC236}">
                <a16:creationId xmlns:a16="http://schemas.microsoft.com/office/drawing/2014/main" id="{5589820A-7D7B-FB73-577F-F8CC4032CA63}"/>
              </a:ext>
            </a:extLst>
          </p:cNvPr>
          <p:cNvSpPr txBox="1"/>
          <p:nvPr/>
        </p:nvSpPr>
        <p:spPr>
          <a:xfrm>
            <a:off x="1636242" y="2940263"/>
            <a:ext cx="1106047" cy="1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 err="1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Price</a:t>
            </a: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 index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00" name="Google Shape;124;p4">
            <a:extLst>
              <a:ext uri="{FF2B5EF4-FFF2-40B4-BE49-F238E27FC236}">
                <a16:creationId xmlns:a16="http://schemas.microsoft.com/office/drawing/2014/main" id="{866117AF-4CC5-BDAA-DCC8-0566BC5D6F97}"/>
              </a:ext>
            </a:extLst>
          </p:cNvPr>
          <p:cNvSpPr txBox="1"/>
          <p:nvPr/>
        </p:nvSpPr>
        <p:spPr>
          <a:xfrm>
            <a:off x="1926919" y="3638769"/>
            <a:ext cx="517403" cy="29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Volume on </a:t>
            </a:r>
            <a:r>
              <a:rPr lang="pl-PL" sz="800" dirty="0" err="1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deal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01" name="Google Shape;124;p4">
            <a:extLst>
              <a:ext uri="{FF2B5EF4-FFF2-40B4-BE49-F238E27FC236}">
                <a16:creationId xmlns:a16="http://schemas.microsoft.com/office/drawing/2014/main" id="{529E8883-4176-3FAF-4F37-245A6C9C57C1}"/>
              </a:ext>
            </a:extLst>
          </p:cNvPr>
          <p:cNvSpPr txBox="1"/>
          <p:nvPr/>
        </p:nvSpPr>
        <p:spPr>
          <a:xfrm>
            <a:off x="469447" y="3583000"/>
            <a:ext cx="637161" cy="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Udział w półce / </a:t>
            </a:r>
            <a:r>
              <a:rPr lang="pl-PL" sz="800" dirty="0" err="1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Share</a:t>
            </a: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 of </a:t>
            </a:r>
            <a:r>
              <a:rPr lang="pl-PL" sz="800" dirty="0" err="1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shelf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02" name="Google Shape;124;p4">
            <a:extLst>
              <a:ext uri="{FF2B5EF4-FFF2-40B4-BE49-F238E27FC236}">
                <a16:creationId xmlns:a16="http://schemas.microsoft.com/office/drawing/2014/main" id="{1386D907-DF7E-4BFB-9B9D-146A285F608B}"/>
              </a:ext>
            </a:extLst>
          </p:cNvPr>
          <p:cNvSpPr txBox="1"/>
          <p:nvPr/>
        </p:nvSpPr>
        <p:spPr>
          <a:xfrm>
            <a:off x="429720" y="4257020"/>
            <a:ext cx="693511" cy="6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Udział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w ekspozycji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(</a:t>
            </a:r>
            <a:r>
              <a:rPr lang="pl-PL" sz="800" dirty="0" err="1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total</a:t>
            </a: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                          i dodatkowej)</a:t>
            </a:r>
            <a:endParaRPr sz="800" dirty="0">
              <a:solidFill>
                <a:schemeClr val="bg1"/>
              </a:solidFill>
              <a:latin typeface="+mn-lt"/>
              <a:ea typeface="Tahoma"/>
              <a:cs typeface="Tahoma"/>
              <a:sym typeface="Tahoma"/>
            </a:endParaRPr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768AB687-4934-AF6D-159A-BBF884C46423}"/>
              </a:ext>
            </a:extLst>
          </p:cNvPr>
          <p:cNvSpPr txBox="1"/>
          <p:nvPr/>
        </p:nvSpPr>
        <p:spPr>
          <a:xfrm>
            <a:off x="1084564" y="3161861"/>
            <a:ext cx="8249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dirty="0">
                <a:solidFill>
                  <a:schemeClr val="bg1"/>
                </a:solidFill>
                <a:latin typeface="+mn-lt"/>
                <a:ea typeface="Tahoma"/>
                <a:cs typeface="Tahoma"/>
                <a:sym typeface="Tahoma"/>
              </a:rPr>
              <a:t>Widoczność  w punkcie sprzedaży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9FC536C-81D0-56BF-8832-7E5CE6FE43EA}"/>
              </a:ext>
            </a:extLst>
          </p:cNvPr>
          <p:cNvSpPr txBox="1"/>
          <p:nvPr/>
        </p:nvSpPr>
        <p:spPr>
          <a:xfrm>
            <a:off x="1083622" y="3861971"/>
            <a:ext cx="810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Pokrycie przez portfolio (portfolio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coverage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D70E5DA7-3613-1785-A53A-C6B726F5EA25}"/>
              </a:ext>
            </a:extLst>
          </p:cNvPr>
          <p:cNvSpPr txBox="1"/>
          <p:nvPr/>
        </p:nvSpPr>
        <p:spPr>
          <a:xfrm>
            <a:off x="2476712" y="2429321"/>
            <a:ext cx="8249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komunikacji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FB56B59D-2F3D-AD7F-67FD-5295F786C50E}"/>
              </a:ext>
            </a:extLst>
          </p:cNvPr>
          <p:cNvSpPr txBox="1"/>
          <p:nvPr/>
        </p:nvSpPr>
        <p:spPr>
          <a:xfrm>
            <a:off x="3305576" y="2858631"/>
            <a:ext cx="5814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Share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of Voice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E7514E62-2B7B-CBD2-9D75-EA44907435D7}"/>
              </a:ext>
            </a:extLst>
          </p:cNvPr>
          <p:cNvSpPr txBox="1"/>
          <p:nvPr/>
        </p:nvSpPr>
        <p:spPr>
          <a:xfrm>
            <a:off x="3895072" y="2442588"/>
            <a:ext cx="8249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Share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of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Search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29319ED0-D0A2-E67A-93C1-862331FE7772}"/>
              </a:ext>
            </a:extLst>
          </p:cNvPr>
          <p:cNvSpPr txBox="1"/>
          <p:nvPr/>
        </p:nvSpPr>
        <p:spPr>
          <a:xfrm>
            <a:off x="2494645" y="3230495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Częstotliwość komunikacji</a:t>
            </a:r>
          </a:p>
        </p:txBody>
      </p:sp>
      <p:sp>
        <p:nvSpPr>
          <p:cNvPr id="112" name="pole tekstowe 111">
            <a:extLst>
              <a:ext uri="{FF2B5EF4-FFF2-40B4-BE49-F238E27FC236}">
                <a16:creationId xmlns:a16="http://schemas.microsoft.com/office/drawing/2014/main" id="{5AA60A33-7096-5A61-CF1D-AFFCD01D7537}"/>
              </a:ext>
            </a:extLst>
          </p:cNvPr>
          <p:cNvSpPr txBox="1"/>
          <p:nvPr/>
        </p:nvSpPr>
        <p:spPr>
          <a:xfrm>
            <a:off x="4597790" y="2815977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Share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of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Spend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3" name="pole tekstowe 112">
            <a:extLst>
              <a:ext uri="{FF2B5EF4-FFF2-40B4-BE49-F238E27FC236}">
                <a16:creationId xmlns:a16="http://schemas.microsoft.com/office/drawing/2014/main" id="{EA8EFE4D-936B-5117-E51C-E86470FECF6A}"/>
              </a:ext>
            </a:extLst>
          </p:cNvPr>
          <p:cNvSpPr txBox="1"/>
          <p:nvPr/>
        </p:nvSpPr>
        <p:spPr>
          <a:xfrm>
            <a:off x="3157348" y="3647136"/>
            <a:ext cx="918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Wyświetlenia,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Odsłony</a:t>
            </a:r>
          </a:p>
        </p:txBody>
      </p:sp>
      <p:sp>
        <p:nvSpPr>
          <p:cNvPr id="114" name="pole tekstowe 113">
            <a:extLst>
              <a:ext uri="{FF2B5EF4-FFF2-40B4-BE49-F238E27FC236}">
                <a16:creationId xmlns:a16="http://schemas.microsoft.com/office/drawing/2014/main" id="{AF6452B4-0835-A199-B255-C3BE5167CD1C}"/>
              </a:ext>
            </a:extLst>
          </p:cNvPr>
          <p:cNvSpPr txBox="1"/>
          <p:nvPr/>
        </p:nvSpPr>
        <p:spPr>
          <a:xfrm>
            <a:off x="3896650" y="3214577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Widoczność (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viewability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15" name="pole tekstowe 114">
            <a:extLst>
              <a:ext uri="{FF2B5EF4-FFF2-40B4-BE49-F238E27FC236}">
                <a16:creationId xmlns:a16="http://schemas.microsoft.com/office/drawing/2014/main" id="{B7645C64-3CE3-AB02-A0AD-65C325D97299}"/>
              </a:ext>
            </a:extLst>
          </p:cNvPr>
          <p:cNvSpPr txBox="1"/>
          <p:nvPr/>
        </p:nvSpPr>
        <p:spPr>
          <a:xfrm>
            <a:off x="5305551" y="4052857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WoA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</a:p>
        </p:txBody>
      </p:sp>
      <p:sp>
        <p:nvSpPr>
          <p:cNvPr id="116" name="pole tekstowe 115">
            <a:extLst>
              <a:ext uri="{FF2B5EF4-FFF2-40B4-BE49-F238E27FC236}">
                <a16:creationId xmlns:a16="http://schemas.microsoft.com/office/drawing/2014/main" id="{6B01A2F5-C550-C3BB-36C2-9B2D33EC595A}"/>
              </a:ext>
            </a:extLst>
          </p:cNvPr>
          <p:cNvSpPr txBox="1"/>
          <p:nvPr/>
        </p:nvSpPr>
        <p:spPr>
          <a:xfrm>
            <a:off x="4562461" y="3561641"/>
            <a:ext cx="915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Popularność / Unikalność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assetów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7" name="pole tekstowe 116">
            <a:extLst>
              <a:ext uri="{FF2B5EF4-FFF2-40B4-BE49-F238E27FC236}">
                <a16:creationId xmlns:a16="http://schemas.microsoft.com/office/drawing/2014/main" id="{CAAE68AC-FB9B-1EB4-3CF3-A64E2E79992F}"/>
              </a:ext>
            </a:extLst>
          </p:cNvPr>
          <p:cNvSpPr txBox="1"/>
          <p:nvPr/>
        </p:nvSpPr>
        <p:spPr>
          <a:xfrm>
            <a:off x="4580711" y="4411012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Aggressivity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index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09216534-70B4-C2DF-D411-1AA23B87FC0B}"/>
              </a:ext>
            </a:extLst>
          </p:cNvPr>
          <p:cNvSpPr txBox="1"/>
          <p:nvPr/>
        </p:nvSpPr>
        <p:spPr>
          <a:xfrm>
            <a:off x="5310586" y="3290544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VTR</a:t>
            </a:r>
          </a:p>
        </p:txBody>
      </p:sp>
      <p:sp>
        <p:nvSpPr>
          <p:cNvPr id="120" name="pole tekstowe 119">
            <a:extLst>
              <a:ext uri="{FF2B5EF4-FFF2-40B4-BE49-F238E27FC236}">
                <a16:creationId xmlns:a16="http://schemas.microsoft.com/office/drawing/2014/main" id="{749CEB40-24FB-2E63-B16F-72610DC33A9B}"/>
              </a:ext>
            </a:extLst>
          </p:cNvPr>
          <p:cNvSpPr txBox="1"/>
          <p:nvPr/>
        </p:nvSpPr>
        <p:spPr>
          <a:xfrm>
            <a:off x="2487945" y="4003627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Wizyty  / sesje na stronie</a:t>
            </a:r>
          </a:p>
        </p:txBody>
      </p:sp>
      <p:sp>
        <p:nvSpPr>
          <p:cNvPr id="121" name="pole tekstowe 120">
            <a:extLst>
              <a:ext uri="{FF2B5EF4-FFF2-40B4-BE49-F238E27FC236}">
                <a16:creationId xmlns:a16="http://schemas.microsoft.com/office/drawing/2014/main" id="{415FB060-BA9B-E891-D9C9-7801D252BA0B}"/>
              </a:ext>
            </a:extLst>
          </p:cNvPr>
          <p:cNvSpPr txBox="1"/>
          <p:nvPr/>
        </p:nvSpPr>
        <p:spPr>
          <a:xfrm>
            <a:off x="3890117" y="4048152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Ad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recall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C28B1A07-A368-0212-B42A-202A7E4C2C65}"/>
              </a:ext>
            </a:extLst>
          </p:cNvPr>
          <p:cNvSpPr txBox="1"/>
          <p:nvPr/>
        </p:nvSpPr>
        <p:spPr>
          <a:xfrm>
            <a:off x="5240145" y="4812333"/>
            <a:ext cx="943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Zaangażo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wanie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3" name="pole tekstowe 122">
            <a:extLst>
              <a:ext uri="{FF2B5EF4-FFF2-40B4-BE49-F238E27FC236}">
                <a16:creationId xmlns:a16="http://schemas.microsoft.com/office/drawing/2014/main" id="{02A07764-67C1-19AE-2F9A-B0FAB0820269}"/>
              </a:ext>
            </a:extLst>
          </p:cNvPr>
          <p:cNvSpPr txBox="1"/>
          <p:nvPr/>
        </p:nvSpPr>
        <p:spPr>
          <a:xfrm>
            <a:off x="3133549" y="4289113"/>
            <a:ext cx="90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Konwersja (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last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click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atryb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lang="pl-PL" sz="800" dirty="0">
                <a:solidFill>
                  <a:prstClr val="white"/>
                </a:solidFill>
              </a:rPr>
              <a:t>) 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BA2E6012-A75B-B707-517E-22A9967D66AD}"/>
              </a:ext>
            </a:extLst>
          </p:cNvPr>
          <p:cNvSpPr txBox="1"/>
          <p:nvPr/>
        </p:nvSpPr>
        <p:spPr>
          <a:xfrm>
            <a:off x="2481161" y="4808721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AVE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9454DDBC-D736-5C12-E857-B91002E93181}"/>
              </a:ext>
            </a:extLst>
          </p:cNvPr>
          <p:cNvSpPr txBox="1"/>
          <p:nvPr/>
        </p:nvSpPr>
        <p:spPr>
          <a:xfrm>
            <a:off x="3877658" y="4776288"/>
            <a:ext cx="816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Czas z treścią na stronie</a:t>
            </a:r>
          </a:p>
        </p:txBody>
      </p:sp>
      <p:sp>
        <p:nvSpPr>
          <p:cNvPr id="126" name="pole tekstowe 125">
            <a:extLst>
              <a:ext uri="{FF2B5EF4-FFF2-40B4-BE49-F238E27FC236}">
                <a16:creationId xmlns:a16="http://schemas.microsoft.com/office/drawing/2014/main" id="{7E331B67-2DCA-83E8-2B47-F0B1D6BA2A07}"/>
              </a:ext>
            </a:extLst>
          </p:cNvPr>
          <p:cNvSpPr txBox="1"/>
          <p:nvPr/>
        </p:nvSpPr>
        <p:spPr>
          <a:xfrm>
            <a:off x="3175324" y="5013764"/>
            <a:ext cx="816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Efektywność kosztowa (jak np. CPL, CPM, CPC, CPS)</a:t>
            </a:r>
          </a:p>
        </p:txBody>
      </p:sp>
      <p:sp>
        <p:nvSpPr>
          <p:cNvPr id="127" name="pole tekstowe 126">
            <a:extLst>
              <a:ext uri="{FF2B5EF4-FFF2-40B4-BE49-F238E27FC236}">
                <a16:creationId xmlns:a16="http://schemas.microsoft.com/office/drawing/2014/main" id="{8374716F-0396-70B4-1664-9C2972352B56}"/>
              </a:ext>
            </a:extLst>
          </p:cNvPr>
          <p:cNvSpPr txBox="1"/>
          <p:nvPr/>
        </p:nvSpPr>
        <p:spPr>
          <a:xfrm>
            <a:off x="1775123" y="5019756"/>
            <a:ext cx="816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Widoczny zasięg (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viewable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reach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28" name="pole tekstowe 127">
            <a:extLst>
              <a:ext uri="{FF2B5EF4-FFF2-40B4-BE49-F238E27FC236}">
                <a16:creationId xmlns:a16="http://schemas.microsoft.com/office/drawing/2014/main" id="{06669BB9-48DB-DA3A-F8BA-03D678B4A8EA}"/>
              </a:ext>
            </a:extLst>
          </p:cNvPr>
          <p:cNvSpPr txBox="1"/>
          <p:nvPr/>
        </p:nvSpPr>
        <p:spPr>
          <a:xfrm>
            <a:off x="2468355" y="5565705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Bounce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rate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9" name="pole tekstowe 128">
            <a:extLst>
              <a:ext uri="{FF2B5EF4-FFF2-40B4-BE49-F238E27FC236}">
                <a16:creationId xmlns:a16="http://schemas.microsoft.com/office/drawing/2014/main" id="{90E96C47-45F8-C5C0-81B3-98AB3F485101}"/>
              </a:ext>
            </a:extLst>
          </p:cNvPr>
          <p:cNvSpPr txBox="1"/>
          <p:nvPr/>
        </p:nvSpPr>
        <p:spPr>
          <a:xfrm>
            <a:off x="1763717" y="5859201"/>
            <a:ext cx="816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Czas ładowania strony</a:t>
            </a:r>
          </a:p>
        </p:txBody>
      </p:sp>
      <p:sp>
        <p:nvSpPr>
          <p:cNvPr id="130" name="pole tekstowe 129">
            <a:extLst>
              <a:ext uri="{FF2B5EF4-FFF2-40B4-BE49-F238E27FC236}">
                <a16:creationId xmlns:a16="http://schemas.microsoft.com/office/drawing/2014/main" id="{059F4AE1-1D4E-7A65-D581-36CFA41139FF}"/>
              </a:ext>
            </a:extLst>
          </p:cNvPr>
          <p:cNvSpPr txBox="1"/>
          <p:nvPr/>
        </p:nvSpPr>
        <p:spPr>
          <a:xfrm>
            <a:off x="3179205" y="5817012"/>
            <a:ext cx="816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w </a:t>
            </a:r>
            <a:r>
              <a:rPr lang="pl-PL" sz="800" dirty="0">
                <a:solidFill>
                  <a:prstClr val="white"/>
                </a:solidFill>
              </a:rPr>
              <a:t>Grupie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(in target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reach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2CAD4FE2-B6A1-8A0B-786B-06D89C986F25}"/>
              </a:ext>
            </a:extLst>
          </p:cNvPr>
          <p:cNvSpPr txBox="1"/>
          <p:nvPr/>
        </p:nvSpPr>
        <p:spPr>
          <a:xfrm>
            <a:off x="3864871" y="5535572"/>
            <a:ext cx="816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Unikalni użytkownicy</a:t>
            </a:r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1334C881-C63D-D299-985F-DCB1CA8438EB}"/>
              </a:ext>
            </a:extLst>
          </p:cNvPr>
          <p:cNvSpPr txBox="1"/>
          <p:nvPr/>
        </p:nvSpPr>
        <p:spPr>
          <a:xfrm>
            <a:off x="4600120" y="5151070"/>
            <a:ext cx="816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Realni użytkownicy</a:t>
            </a:r>
          </a:p>
        </p:txBody>
      </p:sp>
      <p:sp>
        <p:nvSpPr>
          <p:cNvPr id="133" name="pole tekstowe 132">
            <a:extLst>
              <a:ext uri="{FF2B5EF4-FFF2-40B4-BE49-F238E27FC236}">
                <a16:creationId xmlns:a16="http://schemas.microsoft.com/office/drawing/2014/main" id="{8D99CCEC-A37C-1DF0-971D-221CC9D0B17F}"/>
              </a:ext>
            </a:extLst>
          </p:cNvPr>
          <p:cNvSpPr txBox="1"/>
          <p:nvPr/>
        </p:nvSpPr>
        <p:spPr>
          <a:xfrm>
            <a:off x="5949156" y="4971800"/>
            <a:ext cx="910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Uwaga (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attention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), wyświetlenia   z uwagą, czas z uwagą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:a16="http://schemas.microsoft.com/office/drawing/2014/main" id="{0306FE96-E8BF-24E5-89B6-B56C068A3C24}"/>
              </a:ext>
            </a:extLst>
          </p:cNvPr>
          <p:cNvSpPr txBox="1"/>
          <p:nvPr/>
        </p:nvSpPr>
        <p:spPr>
          <a:xfrm>
            <a:off x="4583295" y="5987647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" dirty="0">
                <a:solidFill>
                  <a:prstClr val="white"/>
                </a:solidFill>
              </a:rPr>
              <a:t>CTR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5" name="pole tekstowe 134">
            <a:extLst>
              <a:ext uri="{FF2B5EF4-FFF2-40B4-BE49-F238E27FC236}">
                <a16:creationId xmlns:a16="http://schemas.microsoft.com/office/drawing/2014/main" id="{3E3D0D24-840A-4485-1E3E-C097690B6559}"/>
              </a:ext>
            </a:extLst>
          </p:cNvPr>
          <p:cNvSpPr txBox="1"/>
          <p:nvPr/>
        </p:nvSpPr>
        <p:spPr>
          <a:xfrm>
            <a:off x="5305096" y="5483168"/>
            <a:ext cx="816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Czas ładowania strony</a:t>
            </a:r>
          </a:p>
        </p:txBody>
      </p:sp>
      <p:sp>
        <p:nvSpPr>
          <p:cNvPr id="136" name="Sześciokąt 135">
            <a:extLst>
              <a:ext uri="{FF2B5EF4-FFF2-40B4-BE49-F238E27FC236}">
                <a16:creationId xmlns:a16="http://schemas.microsoft.com/office/drawing/2014/main" id="{5BBFE074-0AE6-AE85-7387-2FFF0EF8A85D}"/>
              </a:ext>
            </a:extLst>
          </p:cNvPr>
          <p:cNvSpPr/>
          <p:nvPr/>
        </p:nvSpPr>
        <p:spPr>
          <a:xfrm>
            <a:off x="10224209" y="4980283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7" name="Sześciokąt 136">
            <a:extLst>
              <a:ext uri="{FF2B5EF4-FFF2-40B4-BE49-F238E27FC236}">
                <a16:creationId xmlns:a16="http://schemas.microsoft.com/office/drawing/2014/main" id="{30926353-C84C-BD80-2A3B-2BEE7D756D3D}"/>
              </a:ext>
            </a:extLst>
          </p:cNvPr>
          <p:cNvSpPr/>
          <p:nvPr/>
        </p:nvSpPr>
        <p:spPr>
          <a:xfrm>
            <a:off x="10939583" y="4586341"/>
            <a:ext cx="866695" cy="74715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9" name="Sześciokąt 138">
            <a:extLst>
              <a:ext uri="{FF2B5EF4-FFF2-40B4-BE49-F238E27FC236}">
                <a16:creationId xmlns:a16="http://schemas.microsoft.com/office/drawing/2014/main" id="{9F790E15-BCA1-13EA-D9A0-7DDDD9615CD0}"/>
              </a:ext>
            </a:extLst>
          </p:cNvPr>
          <p:cNvSpPr/>
          <p:nvPr/>
        </p:nvSpPr>
        <p:spPr>
          <a:xfrm>
            <a:off x="1051129" y="5308668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0" name="Sześciokąt 139">
            <a:extLst>
              <a:ext uri="{FF2B5EF4-FFF2-40B4-BE49-F238E27FC236}">
                <a16:creationId xmlns:a16="http://schemas.microsoft.com/office/drawing/2014/main" id="{AF0E6CE0-B2AB-DAE6-AEB9-C5CC2248FD30}"/>
              </a:ext>
            </a:extLst>
          </p:cNvPr>
          <p:cNvSpPr/>
          <p:nvPr/>
        </p:nvSpPr>
        <p:spPr>
          <a:xfrm>
            <a:off x="351996" y="5691604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1" name="pole tekstowe 140">
            <a:extLst>
              <a:ext uri="{FF2B5EF4-FFF2-40B4-BE49-F238E27FC236}">
                <a16:creationId xmlns:a16="http://schemas.microsoft.com/office/drawing/2014/main" id="{677B3030-B836-4826-B94D-2C61A71B34BD}"/>
              </a:ext>
            </a:extLst>
          </p:cNvPr>
          <p:cNvSpPr txBox="1"/>
          <p:nvPr/>
        </p:nvSpPr>
        <p:spPr>
          <a:xfrm>
            <a:off x="1089351" y="5570095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AvVT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0644F118-4CBE-D321-5457-D63F3B7667CA}"/>
              </a:ext>
            </a:extLst>
          </p:cNvPr>
          <p:cNvSpPr txBox="1"/>
          <p:nvPr/>
        </p:nvSpPr>
        <p:spPr>
          <a:xfrm>
            <a:off x="365324" y="5948097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GRP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F1C3585E-F27B-18C8-6D3F-CE03C47EEFF0}"/>
              </a:ext>
            </a:extLst>
          </p:cNvPr>
          <p:cNvSpPr txBox="1"/>
          <p:nvPr/>
        </p:nvSpPr>
        <p:spPr>
          <a:xfrm>
            <a:off x="6015122" y="2866707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Awareness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E9FEC539-7368-6A13-23BC-375515DCC691}"/>
              </a:ext>
            </a:extLst>
          </p:cNvPr>
          <p:cNvSpPr txBox="1"/>
          <p:nvPr/>
        </p:nvSpPr>
        <p:spPr>
          <a:xfrm>
            <a:off x="6702290" y="2485707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Penetracja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CE2CED00-9553-2D47-8C54-C66D1D514625}"/>
              </a:ext>
            </a:extLst>
          </p:cNvPr>
          <p:cNvSpPr txBox="1"/>
          <p:nvPr/>
        </p:nvSpPr>
        <p:spPr>
          <a:xfrm>
            <a:off x="7406609" y="2751611"/>
            <a:ext cx="81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Udział </a:t>
            </a:r>
            <a:b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 rynku ilościowy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8DBF8348-F77D-E629-A4DC-955BC432EFBA}"/>
              </a:ext>
            </a:extLst>
          </p:cNvPr>
          <p:cNvSpPr txBox="1"/>
          <p:nvPr/>
        </p:nvSpPr>
        <p:spPr>
          <a:xfrm>
            <a:off x="5997384" y="3647136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Liking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7" name="pole tekstowe 146">
            <a:extLst>
              <a:ext uri="{FF2B5EF4-FFF2-40B4-BE49-F238E27FC236}">
                <a16:creationId xmlns:a16="http://schemas.microsoft.com/office/drawing/2014/main" id="{86BB2EEB-46B2-7972-F667-1FA811479866}"/>
              </a:ext>
            </a:extLst>
          </p:cNvPr>
          <p:cNvSpPr txBox="1"/>
          <p:nvPr/>
        </p:nvSpPr>
        <p:spPr>
          <a:xfrm>
            <a:off x="6718482" y="3040092"/>
            <a:ext cx="810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% wydatku na marketing (często % na A&amp;P lub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ED0583B2-7F84-72E4-F0F5-44A7E65E8F70}"/>
              </a:ext>
            </a:extLst>
          </p:cNvPr>
          <p:cNvSpPr txBox="1"/>
          <p:nvPr/>
        </p:nvSpPr>
        <p:spPr>
          <a:xfrm>
            <a:off x="8101940" y="2352403"/>
            <a:ext cx="877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Udział </a:t>
            </a:r>
            <a:b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 rynku wartościowy</a:t>
            </a:r>
          </a:p>
        </p:txBody>
      </p:sp>
      <p:sp>
        <p:nvSpPr>
          <p:cNvPr id="149" name="pole tekstowe 148">
            <a:extLst>
              <a:ext uri="{FF2B5EF4-FFF2-40B4-BE49-F238E27FC236}">
                <a16:creationId xmlns:a16="http://schemas.microsoft.com/office/drawing/2014/main" id="{C0D88468-14D1-AAAB-0FC4-5116F5D42779}"/>
              </a:ext>
            </a:extLst>
          </p:cNvPr>
          <p:cNvSpPr txBox="1"/>
          <p:nvPr/>
        </p:nvSpPr>
        <p:spPr>
          <a:xfrm>
            <a:off x="8114888" y="3275268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Meaningful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0" name="pole tekstowe 149">
            <a:extLst>
              <a:ext uri="{FF2B5EF4-FFF2-40B4-BE49-F238E27FC236}">
                <a16:creationId xmlns:a16="http://schemas.microsoft.com/office/drawing/2014/main" id="{E18D4274-831E-55AD-3E1E-5C61120E5547}"/>
              </a:ext>
            </a:extLst>
          </p:cNvPr>
          <p:cNvSpPr txBox="1"/>
          <p:nvPr/>
        </p:nvSpPr>
        <p:spPr>
          <a:xfrm>
            <a:off x="7415589" y="3635650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Trust</a:t>
            </a:r>
          </a:p>
        </p:txBody>
      </p:sp>
      <p:sp>
        <p:nvSpPr>
          <p:cNvPr id="151" name="pole tekstowe 150">
            <a:extLst>
              <a:ext uri="{FF2B5EF4-FFF2-40B4-BE49-F238E27FC236}">
                <a16:creationId xmlns:a16="http://schemas.microsoft.com/office/drawing/2014/main" id="{ED6CF162-6D58-77EF-4E12-9E944DBF96DF}"/>
              </a:ext>
            </a:extLst>
          </p:cNvPr>
          <p:cNvSpPr txBox="1"/>
          <p:nvPr/>
        </p:nvSpPr>
        <p:spPr>
          <a:xfrm>
            <a:off x="8783011" y="2796163"/>
            <a:ext cx="923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Wyróżnialność (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distinctive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ness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52" name="pole tekstowe 151">
            <a:extLst>
              <a:ext uri="{FF2B5EF4-FFF2-40B4-BE49-F238E27FC236}">
                <a16:creationId xmlns:a16="http://schemas.microsoft.com/office/drawing/2014/main" id="{1CDE8D90-9DD6-3028-30CE-8123A3B60A6D}"/>
              </a:ext>
            </a:extLst>
          </p:cNvPr>
          <p:cNvSpPr txBox="1"/>
          <p:nvPr/>
        </p:nvSpPr>
        <p:spPr>
          <a:xfrm>
            <a:off x="9539682" y="2365231"/>
            <a:ext cx="81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Udział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light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/ medium / heavy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buyers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3" name="pole tekstowe 152">
            <a:extLst>
              <a:ext uri="{FF2B5EF4-FFF2-40B4-BE49-F238E27FC236}">
                <a16:creationId xmlns:a16="http://schemas.microsoft.com/office/drawing/2014/main" id="{27E5D6DF-0790-C9DA-6A97-D02404FB48CA}"/>
              </a:ext>
            </a:extLst>
          </p:cNvPr>
          <p:cNvSpPr txBox="1"/>
          <p:nvPr/>
        </p:nvSpPr>
        <p:spPr>
          <a:xfrm>
            <a:off x="8834751" y="3654621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Different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4" name="pole tekstowe 153">
            <a:extLst>
              <a:ext uri="{FF2B5EF4-FFF2-40B4-BE49-F238E27FC236}">
                <a16:creationId xmlns:a16="http://schemas.microsoft.com/office/drawing/2014/main" id="{B6BFC5E1-62EC-4C3B-6599-E319A58F8E3C}"/>
              </a:ext>
            </a:extLst>
          </p:cNvPr>
          <p:cNvSpPr txBox="1"/>
          <p:nvPr/>
        </p:nvSpPr>
        <p:spPr>
          <a:xfrm>
            <a:off x="9513638" y="3240669"/>
            <a:ext cx="870686" cy="347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Odrzucający markę</a:t>
            </a:r>
          </a:p>
        </p:txBody>
      </p:sp>
      <p:sp>
        <p:nvSpPr>
          <p:cNvPr id="155" name="pole tekstowe 154">
            <a:extLst>
              <a:ext uri="{FF2B5EF4-FFF2-40B4-BE49-F238E27FC236}">
                <a16:creationId xmlns:a16="http://schemas.microsoft.com/office/drawing/2014/main" id="{9BDBA1E6-3B36-8F57-A0BC-4A18F35AE9C4}"/>
              </a:ext>
            </a:extLst>
          </p:cNvPr>
          <p:cNvSpPr txBox="1"/>
          <p:nvPr/>
        </p:nvSpPr>
        <p:spPr>
          <a:xfrm>
            <a:off x="6707581" y="3996436"/>
            <a:ext cx="8413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Elastyczność  </a:t>
            </a:r>
            <a:r>
              <a:rPr lang="pl-PL" sz="800" dirty="0">
                <a:solidFill>
                  <a:prstClr val="white"/>
                </a:solidFill>
              </a:rPr>
              <a:t>C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enowa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56" name="pole tekstowe 155">
            <a:extLst>
              <a:ext uri="{FF2B5EF4-FFF2-40B4-BE49-F238E27FC236}">
                <a16:creationId xmlns:a16="http://schemas.microsoft.com/office/drawing/2014/main" id="{9A433CE1-584D-A340-820C-21068118F25C}"/>
              </a:ext>
            </a:extLst>
          </p:cNvPr>
          <p:cNvSpPr txBox="1"/>
          <p:nvPr/>
        </p:nvSpPr>
        <p:spPr>
          <a:xfrm>
            <a:off x="7412778" y="4433697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Salient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7" name="pole tekstowe 156">
            <a:extLst>
              <a:ext uri="{FF2B5EF4-FFF2-40B4-BE49-F238E27FC236}">
                <a16:creationId xmlns:a16="http://schemas.microsoft.com/office/drawing/2014/main" id="{F21E37F9-5C8C-6147-8F19-CA4CECD76519}"/>
              </a:ext>
            </a:extLst>
          </p:cNvPr>
          <p:cNvSpPr txBox="1"/>
          <p:nvPr/>
        </p:nvSpPr>
        <p:spPr>
          <a:xfrm>
            <a:off x="8123632" y="4009136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Purchase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intent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8" name="pole tekstowe 157">
            <a:extLst>
              <a:ext uri="{FF2B5EF4-FFF2-40B4-BE49-F238E27FC236}">
                <a16:creationId xmlns:a16="http://schemas.microsoft.com/office/drawing/2014/main" id="{526182ED-C5EA-74A7-A2B9-383DD5CDE6A2}"/>
              </a:ext>
            </a:extLst>
          </p:cNvPr>
          <p:cNvSpPr txBox="1"/>
          <p:nvPr/>
        </p:nvSpPr>
        <p:spPr>
          <a:xfrm>
            <a:off x="8828221" y="4357290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% do reinwestycji</a:t>
            </a:r>
          </a:p>
        </p:txBody>
      </p:sp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63E3E89A-9DA6-9502-A37A-1D5E1A8734A3}"/>
              </a:ext>
            </a:extLst>
          </p:cNvPr>
          <p:cNvSpPr txBox="1"/>
          <p:nvPr/>
        </p:nvSpPr>
        <p:spPr>
          <a:xfrm>
            <a:off x="9513638" y="3957214"/>
            <a:ext cx="897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Sprzedaż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inkremental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na</a:t>
            </a:r>
          </a:p>
        </p:txBody>
      </p:sp>
      <p:sp>
        <p:nvSpPr>
          <p:cNvPr id="160" name="pole tekstowe 159">
            <a:extLst>
              <a:ext uri="{FF2B5EF4-FFF2-40B4-BE49-F238E27FC236}">
                <a16:creationId xmlns:a16="http://schemas.microsoft.com/office/drawing/2014/main" id="{33CD9484-71D6-A321-E5B3-91F8A80468CE}"/>
              </a:ext>
            </a:extLst>
          </p:cNvPr>
          <p:cNvSpPr txBox="1"/>
          <p:nvPr/>
        </p:nvSpPr>
        <p:spPr>
          <a:xfrm>
            <a:off x="6682584" y="4777825"/>
            <a:ext cx="866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ROI, ROAS, ROTA 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:a16="http://schemas.microsoft.com/office/drawing/2014/main" id="{37BEA155-77BB-27E0-699A-68F9A735D797}"/>
              </a:ext>
            </a:extLst>
          </p:cNvPr>
          <p:cNvSpPr txBox="1"/>
          <p:nvPr/>
        </p:nvSpPr>
        <p:spPr>
          <a:xfrm>
            <a:off x="8097565" y="4784245"/>
            <a:ext cx="866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Sprzedaż bazowa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755D7A82-C148-5246-CE6C-5A09B01924E4}"/>
              </a:ext>
            </a:extLst>
          </p:cNvPr>
          <p:cNvSpPr txBox="1"/>
          <p:nvPr/>
        </p:nvSpPr>
        <p:spPr>
          <a:xfrm>
            <a:off x="7367836" y="5198769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AoV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pole tekstowe 162">
            <a:extLst>
              <a:ext uri="{FF2B5EF4-FFF2-40B4-BE49-F238E27FC236}">
                <a16:creationId xmlns:a16="http://schemas.microsoft.com/office/drawing/2014/main" id="{92DD491E-C76E-FADD-95F2-F53488E15573}"/>
              </a:ext>
            </a:extLst>
          </p:cNvPr>
          <p:cNvSpPr txBox="1"/>
          <p:nvPr/>
        </p:nvSpPr>
        <p:spPr>
          <a:xfrm>
            <a:off x="6682200" y="5579769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Trial</a:t>
            </a:r>
          </a:p>
        </p:txBody>
      </p:sp>
      <p:sp>
        <p:nvSpPr>
          <p:cNvPr id="164" name="pole tekstowe 163">
            <a:extLst>
              <a:ext uri="{FF2B5EF4-FFF2-40B4-BE49-F238E27FC236}">
                <a16:creationId xmlns:a16="http://schemas.microsoft.com/office/drawing/2014/main" id="{813708D6-9A65-8F1A-51FC-6AEB85DF6FDD}"/>
              </a:ext>
            </a:extLst>
          </p:cNvPr>
          <p:cNvSpPr txBox="1"/>
          <p:nvPr/>
        </p:nvSpPr>
        <p:spPr>
          <a:xfrm>
            <a:off x="8814251" y="5235020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Marża</a:t>
            </a:r>
          </a:p>
        </p:txBody>
      </p:sp>
      <p:sp>
        <p:nvSpPr>
          <p:cNvPr id="165" name="pole tekstowe 164">
            <a:extLst>
              <a:ext uri="{FF2B5EF4-FFF2-40B4-BE49-F238E27FC236}">
                <a16:creationId xmlns:a16="http://schemas.microsoft.com/office/drawing/2014/main" id="{83FD63DA-FB0A-2169-5993-E355BF5DAA1B}"/>
              </a:ext>
            </a:extLst>
          </p:cNvPr>
          <p:cNvSpPr txBox="1"/>
          <p:nvPr/>
        </p:nvSpPr>
        <p:spPr>
          <a:xfrm>
            <a:off x="9522726" y="4796763"/>
            <a:ext cx="866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Volume on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deal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6" name="pole tekstowe 165">
            <a:extLst>
              <a:ext uri="{FF2B5EF4-FFF2-40B4-BE49-F238E27FC236}">
                <a16:creationId xmlns:a16="http://schemas.microsoft.com/office/drawing/2014/main" id="{476A0735-460E-9659-6FDA-7E0DC26EEDE0}"/>
              </a:ext>
            </a:extLst>
          </p:cNvPr>
          <p:cNvSpPr txBox="1"/>
          <p:nvPr/>
        </p:nvSpPr>
        <p:spPr>
          <a:xfrm>
            <a:off x="9497814" y="5515288"/>
            <a:ext cx="8666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Udział powracają-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cych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7" name="pole tekstowe 166">
            <a:extLst>
              <a:ext uri="{FF2B5EF4-FFF2-40B4-BE49-F238E27FC236}">
                <a16:creationId xmlns:a16="http://schemas.microsoft.com/office/drawing/2014/main" id="{B45CD1A7-8C15-3E16-663D-9F1698FA0DF5}"/>
              </a:ext>
            </a:extLst>
          </p:cNvPr>
          <p:cNvSpPr txBox="1"/>
          <p:nvPr/>
        </p:nvSpPr>
        <p:spPr>
          <a:xfrm>
            <a:off x="8794063" y="6009988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AWOP</a:t>
            </a:r>
          </a:p>
        </p:txBody>
      </p:sp>
      <p:sp>
        <p:nvSpPr>
          <p:cNvPr id="168" name="pole tekstowe 167">
            <a:extLst>
              <a:ext uri="{FF2B5EF4-FFF2-40B4-BE49-F238E27FC236}">
                <a16:creationId xmlns:a16="http://schemas.microsoft.com/office/drawing/2014/main" id="{640CBC8A-4855-5D06-4CCE-4ED7722A7806}"/>
              </a:ext>
            </a:extLst>
          </p:cNvPr>
          <p:cNvSpPr txBox="1"/>
          <p:nvPr/>
        </p:nvSpPr>
        <p:spPr>
          <a:xfrm>
            <a:off x="8090007" y="5617741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Przychód marki</a:t>
            </a:r>
          </a:p>
        </p:txBody>
      </p:sp>
      <p:sp>
        <p:nvSpPr>
          <p:cNvPr id="169" name="pole tekstowe 168">
            <a:extLst>
              <a:ext uri="{FF2B5EF4-FFF2-40B4-BE49-F238E27FC236}">
                <a16:creationId xmlns:a16="http://schemas.microsoft.com/office/drawing/2014/main" id="{0886AC92-1A15-CD67-CA64-E7CDB00669BF}"/>
              </a:ext>
            </a:extLst>
          </p:cNvPr>
          <p:cNvSpPr txBox="1"/>
          <p:nvPr/>
        </p:nvSpPr>
        <p:spPr>
          <a:xfrm>
            <a:off x="7390323" y="5980894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Marża marki</a:t>
            </a:r>
          </a:p>
        </p:txBody>
      </p:sp>
      <p:sp>
        <p:nvSpPr>
          <p:cNvPr id="172" name="Sześciokąt 171">
            <a:extLst>
              <a:ext uri="{FF2B5EF4-FFF2-40B4-BE49-F238E27FC236}">
                <a16:creationId xmlns:a16="http://schemas.microsoft.com/office/drawing/2014/main" id="{3C264E4E-B174-0525-64B5-9052A42BA33D}"/>
              </a:ext>
            </a:extLst>
          </p:cNvPr>
          <p:cNvSpPr/>
          <p:nvPr/>
        </p:nvSpPr>
        <p:spPr>
          <a:xfrm>
            <a:off x="5998653" y="5731899"/>
            <a:ext cx="866695" cy="747151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3" name="pole tekstowe 172">
            <a:extLst>
              <a:ext uri="{FF2B5EF4-FFF2-40B4-BE49-F238E27FC236}">
                <a16:creationId xmlns:a16="http://schemas.microsoft.com/office/drawing/2014/main" id="{2E2A2763-BF2F-9FF1-B8CB-FA70FC3E5CCD}"/>
              </a:ext>
            </a:extLst>
          </p:cNvPr>
          <p:cNvSpPr txBox="1"/>
          <p:nvPr/>
        </p:nvSpPr>
        <p:spPr>
          <a:xfrm>
            <a:off x="5970308" y="4425361"/>
            <a:ext cx="8666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Zysk marki</a:t>
            </a:r>
          </a:p>
        </p:txBody>
      </p:sp>
      <p:sp>
        <p:nvSpPr>
          <p:cNvPr id="174" name="pole tekstowe 173">
            <a:extLst>
              <a:ext uri="{FF2B5EF4-FFF2-40B4-BE49-F238E27FC236}">
                <a16:creationId xmlns:a16="http://schemas.microsoft.com/office/drawing/2014/main" id="{6A650D25-68B2-A8B6-D1C0-DD4D760C8C9F}"/>
              </a:ext>
            </a:extLst>
          </p:cNvPr>
          <p:cNvSpPr txBox="1"/>
          <p:nvPr/>
        </p:nvSpPr>
        <p:spPr>
          <a:xfrm>
            <a:off x="10249508" y="2881688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Re-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purchase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15CB79D6-5726-356D-1FAC-84D1282CF325}"/>
              </a:ext>
            </a:extLst>
          </p:cNvPr>
          <p:cNvSpPr txBox="1"/>
          <p:nvPr/>
        </p:nvSpPr>
        <p:spPr>
          <a:xfrm>
            <a:off x="10898876" y="2448601"/>
            <a:ext cx="9143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Częstotliwość zakupu</a:t>
            </a:r>
          </a:p>
        </p:txBody>
      </p:sp>
      <p:sp>
        <p:nvSpPr>
          <p:cNvPr id="176" name="pole tekstowe 175">
            <a:extLst>
              <a:ext uri="{FF2B5EF4-FFF2-40B4-BE49-F238E27FC236}">
                <a16:creationId xmlns:a16="http://schemas.microsoft.com/office/drawing/2014/main" id="{3FC633FD-94ED-29DD-CC2B-44BA2E532724}"/>
              </a:ext>
            </a:extLst>
          </p:cNvPr>
          <p:cNvSpPr txBox="1"/>
          <p:nvPr/>
        </p:nvSpPr>
        <p:spPr>
          <a:xfrm>
            <a:off x="10251921" y="3663026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Churn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7" name="pole tekstowe 176">
            <a:extLst>
              <a:ext uri="{FF2B5EF4-FFF2-40B4-BE49-F238E27FC236}">
                <a16:creationId xmlns:a16="http://schemas.microsoft.com/office/drawing/2014/main" id="{A1119851-3F87-C822-9A1C-9F21A1A21B3D}"/>
              </a:ext>
            </a:extLst>
          </p:cNvPr>
          <p:cNvSpPr txBox="1"/>
          <p:nvPr/>
        </p:nvSpPr>
        <p:spPr>
          <a:xfrm>
            <a:off x="10966252" y="3165632"/>
            <a:ext cx="81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Customer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Satisfaction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(CSI)</a:t>
            </a:r>
          </a:p>
        </p:txBody>
      </p:sp>
      <p:sp>
        <p:nvSpPr>
          <p:cNvPr id="178" name="pole tekstowe 177">
            <a:extLst>
              <a:ext uri="{FF2B5EF4-FFF2-40B4-BE49-F238E27FC236}">
                <a16:creationId xmlns:a16="http://schemas.microsoft.com/office/drawing/2014/main" id="{C0DEBD6E-DAC4-4451-754F-8702328FE37C}"/>
              </a:ext>
            </a:extLst>
          </p:cNvPr>
          <p:cNvSpPr txBox="1"/>
          <p:nvPr/>
        </p:nvSpPr>
        <p:spPr>
          <a:xfrm>
            <a:off x="10283781" y="4410817"/>
            <a:ext cx="81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Recomme-dation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(NPS)</a:t>
            </a:r>
          </a:p>
        </p:txBody>
      </p:sp>
      <p:sp>
        <p:nvSpPr>
          <p:cNvPr id="179" name="pole tekstowe 178">
            <a:extLst>
              <a:ext uri="{FF2B5EF4-FFF2-40B4-BE49-F238E27FC236}">
                <a16:creationId xmlns:a16="http://schemas.microsoft.com/office/drawing/2014/main" id="{21BC0C5A-DDA6-958D-9861-DDF4B1333BD4}"/>
              </a:ext>
            </a:extLst>
          </p:cNvPr>
          <p:cNvSpPr txBox="1"/>
          <p:nvPr/>
        </p:nvSpPr>
        <p:spPr>
          <a:xfrm>
            <a:off x="10956439" y="3838355"/>
            <a:ext cx="810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% i absolutna kwota zysku do reinwestycji</a:t>
            </a:r>
          </a:p>
        </p:txBody>
      </p: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EB6F609C-3A4F-29B0-3D76-250AECC59E9D}"/>
              </a:ext>
            </a:extLst>
          </p:cNvPr>
          <p:cNvSpPr txBox="1"/>
          <p:nvPr/>
        </p:nvSpPr>
        <p:spPr>
          <a:xfrm>
            <a:off x="10959902" y="4796825"/>
            <a:ext cx="810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Przychód na klienta</a:t>
            </a:r>
          </a:p>
        </p:txBody>
      </p:sp>
      <p:sp>
        <p:nvSpPr>
          <p:cNvPr id="181" name="pole tekstowe 180">
            <a:extLst>
              <a:ext uri="{FF2B5EF4-FFF2-40B4-BE49-F238E27FC236}">
                <a16:creationId xmlns:a16="http://schemas.microsoft.com/office/drawing/2014/main" id="{7989902E-BBC3-8A87-7AF6-50EE732CE745}"/>
              </a:ext>
            </a:extLst>
          </p:cNvPr>
          <p:cNvSpPr txBox="1"/>
          <p:nvPr/>
        </p:nvSpPr>
        <p:spPr>
          <a:xfrm>
            <a:off x="10228880" y="5246571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CLV</a:t>
            </a:r>
          </a:p>
        </p:txBody>
      </p:sp>
      <p:sp>
        <p:nvSpPr>
          <p:cNvPr id="182" name="pole tekstowe 181">
            <a:extLst>
              <a:ext uri="{FF2B5EF4-FFF2-40B4-BE49-F238E27FC236}">
                <a16:creationId xmlns:a16="http://schemas.microsoft.com/office/drawing/2014/main" id="{2F209CCB-51D2-1E7D-DBF1-79B7C2E5B992}"/>
              </a:ext>
            </a:extLst>
          </p:cNvPr>
          <p:cNvSpPr txBox="1"/>
          <p:nvPr/>
        </p:nvSpPr>
        <p:spPr>
          <a:xfrm>
            <a:off x="10119342" y="6050615"/>
            <a:ext cx="204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*w definicjach i zaproponowanych dalej zastosowaniach występuje więcej, istotnych dla danych obszarów mierników</a:t>
            </a:r>
          </a:p>
        </p:txBody>
      </p:sp>
      <p:pic>
        <p:nvPicPr>
          <p:cNvPr id="184" name="Obraz 183" descr="Obraz zawierający ciemność, światło&#10;&#10;Opis wygenerowany automatycznie">
            <a:extLst>
              <a:ext uri="{FF2B5EF4-FFF2-40B4-BE49-F238E27FC236}">
                <a16:creationId xmlns:a16="http://schemas.microsoft.com/office/drawing/2014/main" id="{CD5E12E5-ECA2-2C69-2E0B-6B10C7766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433" y="-300617"/>
            <a:ext cx="1905474" cy="1905474"/>
          </a:xfrm>
          <a:prstGeom prst="rect">
            <a:avLst/>
          </a:prstGeom>
        </p:spPr>
      </p:pic>
      <p:sp>
        <p:nvSpPr>
          <p:cNvPr id="185" name="Znak mnożenia 24">
            <a:extLst>
              <a:ext uri="{FF2B5EF4-FFF2-40B4-BE49-F238E27FC236}">
                <a16:creationId xmlns:a16="http://schemas.microsoft.com/office/drawing/2014/main" id="{ED859CD6-750A-9C15-0786-237C530C502D}"/>
              </a:ext>
            </a:extLst>
          </p:cNvPr>
          <p:cNvSpPr/>
          <p:nvPr/>
        </p:nvSpPr>
        <p:spPr>
          <a:xfrm>
            <a:off x="5926432" y="1248258"/>
            <a:ext cx="379354" cy="379354"/>
          </a:xfrm>
          <a:prstGeom prst="mathMultipl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4EBBE8C0-2513-CFB7-B194-77028F44BDE7}"/>
              </a:ext>
            </a:extLst>
          </p:cNvPr>
          <p:cNvSpPr txBox="1"/>
          <p:nvPr/>
        </p:nvSpPr>
        <p:spPr>
          <a:xfrm>
            <a:off x="6015749" y="5942228"/>
            <a:ext cx="810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Brand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safety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543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7869F-54DA-003A-C973-A40B8FE6D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1: Media i Kampanie</a:t>
            </a:r>
            <a:br>
              <a:rPr lang="pl-PL" dirty="0"/>
            </a:br>
            <a:r>
              <a:rPr lang="pl-PL" sz="3200" dirty="0"/>
              <a:t>Inwestycje 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55D7C-DB96-88AF-F75E-493ED947A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724" y="1903747"/>
            <a:ext cx="6824330" cy="42326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Czy wiesz, jaki jest Twój udział wydatków </a:t>
            </a:r>
            <a:r>
              <a:rPr lang="pl-PL" dirty="0" err="1"/>
              <a:t>Working</a:t>
            </a:r>
            <a:r>
              <a:rPr lang="pl-PL" dirty="0"/>
              <a:t> Media vs Total A&amp;M? A jaki jest benchmark w Twej branży?  </a:t>
            </a:r>
          </a:p>
          <a:p>
            <a:pPr>
              <a:lnSpc>
                <a:spcPct val="110000"/>
              </a:lnSpc>
            </a:pPr>
            <a:endParaRPr lang="pl-PL" sz="3100" dirty="0"/>
          </a:p>
          <a:p>
            <a:pPr>
              <a:lnSpc>
                <a:spcPct val="110000"/>
              </a:lnSpc>
            </a:pPr>
            <a:r>
              <a:rPr lang="pl-PL" sz="3100" dirty="0"/>
              <a:t>Czy wiesz, jaka jest średnia miesięczna częstotliwość komunikacji Twej marki z grupą celową?</a:t>
            </a:r>
          </a:p>
          <a:p>
            <a:pPr lvl="1">
              <a:lnSpc>
                <a:spcPct val="110000"/>
              </a:lnSpc>
            </a:pPr>
            <a:r>
              <a:rPr lang="pl-PL" sz="2300" dirty="0"/>
              <a:t>Relacja Śr. Częstotliwość a </a:t>
            </a:r>
            <a:r>
              <a:rPr lang="pl-PL" sz="2300" dirty="0" err="1"/>
              <a:t>WoA</a:t>
            </a:r>
            <a:endParaRPr lang="pl-PL" sz="2300" dirty="0"/>
          </a:p>
          <a:p>
            <a:pPr>
              <a:lnSpc>
                <a:spcPct val="110000"/>
              </a:lnSpc>
            </a:pPr>
            <a:endParaRPr lang="pl-PL" sz="2000" dirty="0"/>
          </a:p>
          <a:p>
            <a:pPr>
              <a:lnSpc>
                <a:spcPct val="110000"/>
              </a:lnSpc>
            </a:pPr>
            <a:r>
              <a:rPr lang="pl-PL" sz="3100" dirty="0"/>
              <a:t>Czy wiesz, w jaki sposób wydatki na media + kreacja budują Twą markę w długim okresie czasu?  </a:t>
            </a:r>
          </a:p>
          <a:p>
            <a:pPr marL="0" indent="0">
              <a:lnSpc>
                <a:spcPct val="110000"/>
              </a:lnSpc>
              <a:buNone/>
            </a:pPr>
            <a:endParaRPr lang="pl-PL" sz="2000" dirty="0"/>
          </a:p>
        </p:txBody>
      </p:sp>
      <p:sp>
        <p:nvSpPr>
          <p:cNvPr id="6" name="Sześciokąt 26">
            <a:extLst>
              <a:ext uri="{FF2B5EF4-FFF2-40B4-BE49-F238E27FC236}">
                <a16:creationId xmlns:a16="http://schemas.microsoft.com/office/drawing/2014/main" id="{41921B3F-3071-A5E0-405E-BE620EB1834C}"/>
              </a:ext>
            </a:extLst>
          </p:cNvPr>
          <p:cNvSpPr/>
          <p:nvPr/>
        </p:nvSpPr>
        <p:spPr>
          <a:xfrm>
            <a:off x="1240269" y="2021074"/>
            <a:ext cx="1181837" cy="1006910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ześciokąt 27">
            <a:extLst>
              <a:ext uri="{FF2B5EF4-FFF2-40B4-BE49-F238E27FC236}">
                <a16:creationId xmlns:a16="http://schemas.microsoft.com/office/drawing/2014/main" id="{4BBBAD0E-3B74-B956-DADC-AF694C4B50FA}"/>
              </a:ext>
            </a:extLst>
          </p:cNvPr>
          <p:cNvSpPr/>
          <p:nvPr/>
        </p:nvSpPr>
        <p:spPr>
          <a:xfrm>
            <a:off x="263179" y="2559601"/>
            <a:ext cx="1181837" cy="1027006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ześciokąt 28">
            <a:extLst>
              <a:ext uri="{FF2B5EF4-FFF2-40B4-BE49-F238E27FC236}">
                <a16:creationId xmlns:a16="http://schemas.microsoft.com/office/drawing/2014/main" id="{354DBE48-EB26-9EEE-1183-63ED130EF66D}"/>
              </a:ext>
            </a:extLst>
          </p:cNvPr>
          <p:cNvSpPr/>
          <p:nvPr/>
        </p:nvSpPr>
        <p:spPr>
          <a:xfrm>
            <a:off x="1248494" y="3092491"/>
            <a:ext cx="1181837" cy="1006910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107">
            <a:extLst>
              <a:ext uri="{FF2B5EF4-FFF2-40B4-BE49-F238E27FC236}">
                <a16:creationId xmlns:a16="http://schemas.microsoft.com/office/drawing/2014/main" id="{13E6CDC5-3281-6113-2783-2D06BD1FF490}"/>
              </a:ext>
            </a:extLst>
          </p:cNvPr>
          <p:cNvSpPr txBox="1"/>
          <p:nvPr/>
        </p:nvSpPr>
        <p:spPr>
          <a:xfrm>
            <a:off x="2682676" y="2188902"/>
            <a:ext cx="1118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komunikacji</a:t>
            </a:r>
          </a:p>
        </p:txBody>
      </p:sp>
      <p:sp>
        <p:nvSpPr>
          <p:cNvPr id="12" name="pole tekstowe 110">
            <a:extLst>
              <a:ext uri="{FF2B5EF4-FFF2-40B4-BE49-F238E27FC236}">
                <a16:creationId xmlns:a16="http://schemas.microsoft.com/office/drawing/2014/main" id="{6DDB4CB6-9E6A-A19B-F614-612D8E330F38}"/>
              </a:ext>
            </a:extLst>
          </p:cNvPr>
          <p:cNvSpPr txBox="1"/>
          <p:nvPr/>
        </p:nvSpPr>
        <p:spPr>
          <a:xfrm>
            <a:off x="1310735" y="4452904"/>
            <a:ext cx="10988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Częstotliwość komunikacji</a:t>
            </a:r>
          </a:p>
        </p:txBody>
      </p:sp>
      <p:sp>
        <p:nvSpPr>
          <p:cNvPr id="16" name="pole tekstowe 123">
            <a:extLst>
              <a:ext uri="{FF2B5EF4-FFF2-40B4-BE49-F238E27FC236}">
                <a16:creationId xmlns:a16="http://schemas.microsoft.com/office/drawing/2014/main" id="{298E1351-50B4-C08D-F389-3E9D99A30F60}"/>
              </a:ext>
            </a:extLst>
          </p:cNvPr>
          <p:cNvSpPr txBox="1"/>
          <p:nvPr/>
        </p:nvSpPr>
        <p:spPr>
          <a:xfrm>
            <a:off x="1297252" y="4808721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AVE</a:t>
            </a:r>
          </a:p>
        </p:txBody>
      </p:sp>
      <p:sp>
        <p:nvSpPr>
          <p:cNvPr id="20" name="pole tekstowe 108">
            <a:extLst>
              <a:ext uri="{FF2B5EF4-FFF2-40B4-BE49-F238E27FC236}">
                <a16:creationId xmlns:a16="http://schemas.microsoft.com/office/drawing/2014/main" id="{9D900324-862A-99BF-65CE-859C1766C4ED}"/>
              </a:ext>
            </a:extLst>
          </p:cNvPr>
          <p:cNvSpPr txBox="1"/>
          <p:nvPr/>
        </p:nvSpPr>
        <p:spPr>
          <a:xfrm>
            <a:off x="372998" y="2924032"/>
            <a:ext cx="925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</a:t>
            </a:r>
          </a:p>
        </p:txBody>
      </p:sp>
      <p:sp>
        <p:nvSpPr>
          <p:cNvPr id="21" name="pole tekstowe 108">
            <a:extLst>
              <a:ext uri="{FF2B5EF4-FFF2-40B4-BE49-F238E27FC236}">
                <a16:creationId xmlns:a16="http://schemas.microsoft.com/office/drawing/2014/main" id="{2D8B425F-EB1C-2514-B5E5-5B7D225ED131}"/>
              </a:ext>
            </a:extLst>
          </p:cNvPr>
          <p:cNvSpPr txBox="1"/>
          <p:nvPr/>
        </p:nvSpPr>
        <p:spPr>
          <a:xfrm>
            <a:off x="1372422" y="2142780"/>
            <a:ext cx="9256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>
                <a:solidFill>
                  <a:prstClr val="white"/>
                </a:solidFill>
              </a:rPr>
              <a:t>Śr. Często-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 err="1">
                <a:solidFill>
                  <a:prstClr val="white"/>
                </a:solidFill>
              </a:rPr>
              <a:t>tliwość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sp>
        <p:nvSpPr>
          <p:cNvPr id="22" name="pole tekstowe 108">
            <a:extLst>
              <a:ext uri="{FF2B5EF4-FFF2-40B4-BE49-F238E27FC236}">
                <a16:creationId xmlns:a16="http://schemas.microsoft.com/office/drawing/2014/main" id="{8755670C-4C1F-8FB8-E51B-6F66594A2633}"/>
              </a:ext>
            </a:extLst>
          </p:cNvPr>
          <p:cNvSpPr txBox="1"/>
          <p:nvPr/>
        </p:nvSpPr>
        <p:spPr>
          <a:xfrm>
            <a:off x="1353172" y="3345939"/>
            <a:ext cx="925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>
                <a:solidFill>
                  <a:prstClr val="white"/>
                </a:solidFill>
              </a:rPr>
              <a:t>SOV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>
                <a:solidFill>
                  <a:prstClr val="white"/>
                </a:solidFill>
              </a:rPr>
              <a:t>/SOS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Sześciokąt 28">
            <a:extLst>
              <a:ext uri="{FF2B5EF4-FFF2-40B4-BE49-F238E27FC236}">
                <a16:creationId xmlns:a16="http://schemas.microsoft.com/office/drawing/2014/main" id="{29AB2A37-1C12-8DD6-7B5F-D9D63BC07BE6}"/>
              </a:ext>
            </a:extLst>
          </p:cNvPr>
          <p:cNvSpPr/>
          <p:nvPr/>
        </p:nvSpPr>
        <p:spPr>
          <a:xfrm>
            <a:off x="1227639" y="4159293"/>
            <a:ext cx="1181837" cy="1006910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108">
            <a:extLst>
              <a:ext uri="{FF2B5EF4-FFF2-40B4-BE49-F238E27FC236}">
                <a16:creationId xmlns:a16="http://schemas.microsoft.com/office/drawing/2014/main" id="{59240AE7-1364-3DA9-5E65-3EBFA613498A}"/>
              </a:ext>
            </a:extLst>
          </p:cNvPr>
          <p:cNvSpPr txBox="1"/>
          <p:nvPr/>
        </p:nvSpPr>
        <p:spPr>
          <a:xfrm>
            <a:off x="1274563" y="4287614"/>
            <a:ext cx="10665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>
                <a:solidFill>
                  <a:prstClr val="white"/>
                </a:solidFill>
              </a:rPr>
              <a:t>A&amp;M /Sales [%]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ześciokąt 26">
            <a:extLst>
              <a:ext uri="{FF2B5EF4-FFF2-40B4-BE49-F238E27FC236}">
                <a16:creationId xmlns:a16="http://schemas.microsoft.com/office/drawing/2014/main" id="{99EFB0F9-7120-641A-63F6-F5B8726BCF52}"/>
              </a:ext>
            </a:extLst>
          </p:cNvPr>
          <p:cNvSpPr/>
          <p:nvPr/>
        </p:nvSpPr>
        <p:spPr>
          <a:xfrm>
            <a:off x="2230067" y="2558486"/>
            <a:ext cx="1181837" cy="1006910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108">
            <a:extLst>
              <a:ext uri="{FF2B5EF4-FFF2-40B4-BE49-F238E27FC236}">
                <a16:creationId xmlns:a16="http://schemas.microsoft.com/office/drawing/2014/main" id="{32036FDA-AFB1-BF7B-1998-A72A708A1039}"/>
              </a:ext>
            </a:extLst>
          </p:cNvPr>
          <p:cNvSpPr txBox="1"/>
          <p:nvPr/>
        </p:nvSpPr>
        <p:spPr>
          <a:xfrm>
            <a:off x="2179341" y="2574316"/>
            <a:ext cx="12893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 err="1">
                <a:solidFill>
                  <a:prstClr val="white"/>
                </a:solidFill>
              </a:rPr>
              <a:t>Mktg</a:t>
            </a:r>
            <a:r>
              <a:rPr lang="pl-PL" sz="1400" b="1" dirty="0">
                <a:solidFill>
                  <a:prstClr val="white"/>
                </a:solidFill>
              </a:rPr>
              <a:t> </a:t>
            </a:r>
            <a:r>
              <a:rPr lang="pl-PL" sz="1400" b="1" dirty="0" err="1">
                <a:solidFill>
                  <a:prstClr val="white"/>
                </a:solidFill>
              </a:rPr>
              <a:t>Comm</a:t>
            </a:r>
            <a:r>
              <a:rPr lang="pl-PL" sz="1400" b="1" dirty="0">
                <a:solidFill>
                  <a:prstClr val="white"/>
                </a:solidFill>
              </a:rPr>
              <a:t>: </a:t>
            </a:r>
            <a:r>
              <a:rPr lang="pl-PL" sz="1400" b="1" dirty="0" err="1">
                <a:solidFill>
                  <a:prstClr val="white"/>
                </a:solidFill>
              </a:rPr>
              <a:t>Long</a:t>
            </a:r>
            <a:r>
              <a:rPr lang="pl-PL" sz="1400" b="1" dirty="0">
                <a:solidFill>
                  <a:prstClr val="white"/>
                </a:solidFill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 err="1">
                <a:solidFill>
                  <a:prstClr val="white"/>
                </a:solidFill>
              </a:rPr>
              <a:t>short</a:t>
            </a:r>
            <a:r>
              <a:rPr lang="pl-PL" sz="1400" b="1" dirty="0">
                <a:solidFill>
                  <a:prstClr val="white"/>
                </a:solidFill>
              </a:rPr>
              <a:t> 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Sześciokąt 28">
            <a:extLst>
              <a:ext uri="{FF2B5EF4-FFF2-40B4-BE49-F238E27FC236}">
                <a16:creationId xmlns:a16="http://schemas.microsoft.com/office/drawing/2014/main" id="{433D057D-9768-4D2C-94AF-4C7159928B35}"/>
              </a:ext>
            </a:extLst>
          </p:cNvPr>
          <p:cNvSpPr/>
          <p:nvPr/>
        </p:nvSpPr>
        <p:spPr>
          <a:xfrm>
            <a:off x="2236687" y="3637925"/>
            <a:ext cx="1181837" cy="1006910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ole tekstowe 108">
            <a:extLst>
              <a:ext uri="{FF2B5EF4-FFF2-40B4-BE49-F238E27FC236}">
                <a16:creationId xmlns:a16="http://schemas.microsoft.com/office/drawing/2014/main" id="{09E67F36-3605-A92F-6C9E-5C76CA8CFE0E}"/>
              </a:ext>
            </a:extLst>
          </p:cNvPr>
          <p:cNvSpPr txBox="1"/>
          <p:nvPr/>
        </p:nvSpPr>
        <p:spPr>
          <a:xfrm>
            <a:off x="2283611" y="3766248"/>
            <a:ext cx="10665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 err="1">
                <a:solidFill>
                  <a:prstClr val="white"/>
                </a:solidFill>
              </a:rPr>
              <a:t>Working</a:t>
            </a:r>
            <a:r>
              <a:rPr lang="pl-PL" sz="1400" b="1" dirty="0">
                <a:solidFill>
                  <a:prstClr val="white"/>
                </a:solidFill>
              </a:rPr>
              <a:t> A&amp;M/ Total [%] 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13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7869F-54DA-003A-C973-A40B8FE6D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2: Marka i Biznes</a:t>
            </a:r>
            <a:br>
              <a:rPr lang="pl-PL" dirty="0"/>
            </a:b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55D7C-DB96-88AF-F75E-493ED947A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35" y="1767256"/>
            <a:ext cx="6824330" cy="423266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400" dirty="0"/>
              <a:t>Który z poniższych wskaźników jest </a:t>
            </a:r>
            <a:r>
              <a:rPr lang="pl-PL" sz="2400" dirty="0" err="1"/>
              <a:t>najważnieszy</a:t>
            </a:r>
            <a:r>
              <a:rPr lang="pl-PL" sz="2400" dirty="0"/>
              <a:t> z punktu widzenia podejmowanych działań marketingowych? </a:t>
            </a:r>
          </a:p>
          <a:p>
            <a:pPr>
              <a:lnSpc>
                <a:spcPct val="110000"/>
              </a:lnSpc>
            </a:pPr>
            <a:endParaRPr lang="pl-PL" sz="2400" dirty="0"/>
          </a:p>
          <a:p>
            <a:pPr>
              <a:lnSpc>
                <a:spcPct val="110000"/>
              </a:lnSpc>
            </a:pPr>
            <a:r>
              <a:rPr lang="pl-PL" sz="2400" dirty="0"/>
              <a:t>ROAS i ROCE: co ważniejsze? </a:t>
            </a:r>
          </a:p>
          <a:p>
            <a:pPr>
              <a:lnSpc>
                <a:spcPct val="110000"/>
              </a:lnSpc>
            </a:pPr>
            <a:endParaRPr lang="pl-PL" sz="2000" dirty="0"/>
          </a:p>
          <a:p>
            <a:pPr>
              <a:lnSpc>
                <a:spcPct val="110000"/>
              </a:lnSpc>
            </a:pPr>
            <a:r>
              <a:rPr lang="pl-PL" sz="2400" dirty="0"/>
              <a:t>Świadomość marki – czemu cały czas musimy o niej pamiętać? </a:t>
            </a:r>
          </a:p>
          <a:p>
            <a:pPr>
              <a:lnSpc>
                <a:spcPct val="110000"/>
              </a:lnSpc>
            </a:pPr>
            <a:endParaRPr lang="pl-PL" sz="2000" dirty="0"/>
          </a:p>
          <a:p>
            <a:pPr marL="0" indent="0">
              <a:lnSpc>
                <a:spcPct val="110000"/>
              </a:lnSpc>
              <a:buNone/>
            </a:pPr>
            <a:endParaRPr lang="pl-PL" sz="2000" dirty="0"/>
          </a:p>
        </p:txBody>
      </p:sp>
      <p:sp>
        <p:nvSpPr>
          <p:cNvPr id="10" name="pole tekstowe 107">
            <a:extLst>
              <a:ext uri="{FF2B5EF4-FFF2-40B4-BE49-F238E27FC236}">
                <a16:creationId xmlns:a16="http://schemas.microsoft.com/office/drawing/2014/main" id="{13E6CDC5-3281-6113-2783-2D06BD1FF490}"/>
              </a:ext>
            </a:extLst>
          </p:cNvPr>
          <p:cNvSpPr txBox="1"/>
          <p:nvPr/>
        </p:nvSpPr>
        <p:spPr>
          <a:xfrm>
            <a:off x="2682676" y="2188902"/>
            <a:ext cx="1118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komunikacji</a:t>
            </a:r>
          </a:p>
        </p:txBody>
      </p:sp>
      <p:sp>
        <p:nvSpPr>
          <p:cNvPr id="12" name="pole tekstowe 110">
            <a:extLst>
              <a:ext uri="{FF2B5EF4-FFF2-40B4-BE49-F238E27FC236}">
                <a16:creationId xmlns:a16="http://schemas.microsoft.com/office/drawing/2014/main" id="{6DDB4CB6-9E6A-A19B-F614-612D8E330F38}"/>
              </a:ext>
            </a:extLst>
          </p:cNvPr>
          <p:cNvSpPr txBox="1"/>
          <p:nvPr/>
        </p:nvSpPr>
        <p:spPr>
          <a:xfrm>
            <a:off x="1310735" y="4452904"/>
            <a:ext cx="10988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Częstotliwość komunikacji</a:t>
            </a:r>
          </a:p>
        </p:txBody>
      </p:sp>
      <p:sp>
        <p:nvSpPr>
          <p:cNvPr id="16" name="pole tekstowe 123">
            <a:extLst>
              <a:ext uri="{FF2B5EF4-FFF2-40B4-BE49-F238E27FC236}">
                <a16:creationId xmlns:a16="http://schemas.microsoft.com/office/drawing/2014/main" id="{298E1351-50B4-C08D-F389-3E9D99A30F60}"/>
              </a:ext>
            </a:extLst>
          </p:cNvPr>
          <p:cNvSpPr txBox="1"/>
          <p:nvPr/>
        </p:nvSpPr>
        <p:spPr>
          <a:xfrm>
            <a:off x="1297252" y="4808721"/>
            <a:ext cx="8160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AVE</a:t>
            </a:r>
          </a:p>
        </p:txBody>
      </p:sp>
      <p:sp>
        <p:nvSpPr>
          <p:cNvPr id="20" name="pole tekstowe 108">
            <a:extLst>
              <a:ext uri="{FF2B5EF4-FFF2-40B4-BE49-F238E27FC236}">
                <a16:creationId xmlns:a16="http://schemas.microsoft.com/office/drawing/2014/main" id="{9D900324-862A-99BF-65CE-859C1766C4ED}"/>
              </a:ext>
            </a:extLst>
          </p:cNvPr>
          <p:cNvSpPr txBox="1"/>
          <p:nvPr/>
        </p:nvSpPr>
        <p:spPr>
          <a:xfrm>
            <a:off x="372998" y="2924032"/>
            <a:ext cx="925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Zasięg </a:t>
            </a:r>
          </a:p>
        </p:txBody>
      </p:sp>
      <p:sp>
        <p:nvSpPr>
          <p:cNvPr id="24" name="pole tekstowe 108">
            <a:extLst>
              <a:ext uri="{FF2B5EF4-FFF2-40B4-BE49-F238E27FC236}">
                <a16:creationId xmlns:a16="http://schemas.microsoft.com/office/drawing/2014/main" id="{59240AE7-1364-3DA9-5E65-3EBFA613498A}"/>
              </a:ext>
            </a:extLst>
          </p:cNvPr>
          <p:cNvSpPr txBox="1"/>
          <p:nvPr/>
        </p:nvSpPr>
        <p:spPr>
          <a:xfrm>
            <a:off x="1274563" y="4287614"/>
            <a:ext cx="10665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>
                <a:solidFill>
                  <a:prstClr val="white"/>
                </a:solidFill>
              </a:rPr>
              <a:t>A&amp;M /Sales [%]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ześciokąt 54">
            <a:extLst>
              <a:ext uri="{FF2B5EF4-FFF2-40B4-BE49-F238E27FC236}">
                <a16:creationId xmlns:a16="http://schemas.microsoft.com/office/drawing/2014/main" id="{331A056A-4BDD-4A1D-4CE4-C02571305AD7}"/>
              </a:ext>
            </a:extLst>
          </p:cNvPr>
          <p:cNvSpPr/>
          <p:nvPr/>
        </p:nvSpPr>
        <p:spPr>
          <a:xfrm>
            <a:off x="1227719" y="1982224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47">
            <a:extLst>
              <a:ext uri="{FF2B5EF4-FFF2-40B4-BE49-F238E27FC236}">
                <a16:creationId xmlns:a16="http://schemas.microsoft.com/office/drawing/2014/main" id="{605C29FE-32F5-5CE6-2D1E-16EE3940EF48}"/>
              </a:ext>
            </a:extLst>
          </p:cNvPr>
          <p:cNvSpPr txBox="1"/>
          <p:nvPr/>
        </p:nvSpPr>
        <p:spPr>
          <a:xfrm>
            <a:off x="8140441" y="2352403"/>
            <a:ext cx="81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Udział </a:t>
            </a:r>
            <a:b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 rynku wartościowy</a:t>
            </a:r>
          </a:p>
        </p:txBody>
      </p:sp>
      <p:sp>
        <p:nvSpPr>
          <p:cNvPr id="18" name="pole tekstowe 108">
            <a:extLst>
              <a:ext uri="{FF2B5EF4-FFF2-40B4-BE49-F238E27FC236}">
                <a16:creationId xmlns:a16="http://schemas.microsoft.com/office/drawing/2014/main" id="{D95C8D85-0C9E-72FD-530E-EC64C9AD3EA7}"/>
              </a:ext>
            </a:extLst>
          </p:cNvPr>
          <p:cNvSpPr txBox="1"/>
          <p:nvPr/>
        </p:nvSpPr>
        <p:spPr>
          <a:xfrm>
            <a:off x="1345030" y="2289705"/>
            <a:ext cx="925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Penetration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Sześciokąt 54">
            <a:extLst>
              <a:ext uri="{FF2B5EF4-FFF2-40B4-BE49-F238E27FC236}">
                <a16:creationId xmlns:a16="http://schemas.microsoft.com/office/drawing/2014/main" id="{BEC533FF-D9D9-54DF-0A0B-D39EC6B1CCC3}"/>
              </a:ext>
            </a:extLst>
          </p:cNvPr>
          <p:cNvSpPr/>
          <p:nvPr/>
        </p:nvSpPr>
        <p:spPr>
          <a:xfrm>
            <a:off x="247281" y="2559164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108">
            <a:extLst>
              <a:ext uri="{FF2B5EF4-FFF2-40B4-BE49-F238E27FC236}">
                <a16:creationId xmlns:a16="http://schemas.microsoft.com/office/drawing/2014/main" id="{F66FA6C0-F5DA-CC87-3389-02713482FA72}"/>
              </a:ext>
            </a:extLst>
          </p:cNvPr>
          <p:cNvSpPr txBox="1"/>
          <p:nvPr/>
        </p:nvSpPr>
        <p:spPr>
          <a:xfrm>
            <a:off x="354967" y="2645266"/>
            <a:ext cx="9804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Aware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ness</a:t>
            </a:r>
            <a:r>
              <a:rPr lang="pl-PL" sz="1400" b="1" dirty="0">
                <a:solidFill>
                  <a:prstClr val="white"/>
                </a:solidFill>
              </a:rPr>
              <a:t>/ </a:t>
            </a:r>
            <a:r>
              <a:rPr lang="pl-PL" sz="1400" b="1" dirty="0" err="1">
                <a:solidFill>
                  <a:prstClr val="white"/>
                </a:solidFill>
              </a:rPr>
              <a:t>Salience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2" name="Sześciokąt 54">
            <a:extLst>
              <a:ext uri="{FF2B5EF4-FFF2-40B4-BE49-F238E27FC236}">
                <a16:creationId xmlns:a16="http://schemas.microsoft.com/office/drawing/2014/main" id="{8F44B53D-40F1-029E-0F0F-0C820ACFD70C}"/>
              </a:ext>
            </a:extLst>
          </p:cNvPr>
          <p:cNvSpPr/>
          <p:nvPr/>
        </p:nvSpPr>
        <p:spPr>
          <a:xfrm>
            <a:off x="1246706" y="3067701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108">
            <a:extLst>
              <a:ext uri="{FF2B5EF4-FFF2-40B4-BE49-F238E27FC236}">
                <a16:creationId xmlns:a16="http://schemas.microsoft.com/office/drawing/2014/main" id="{33091C5A-6EF6-B5AD-EF08-61186D3434EB}"/>
              </a:ext>
            </a:extLst>
          </p:cNvPr>
          <p:cNvSpPr txBox="1"/>
          <p:nvPr/>
        </p:nvSpPr>
        <p:spPr>
          <a:xfrm>
            <a:off x="1344767" y="3278932"/>
            <a:ext cx="980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Prefe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rence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Sześciokąt 54">
            <a:extLst>
              <a:ext uri="{FF2B5EF4-FFF2-40B4-BE49-F238E27FC236}">
                <a16:creationId xmlns:a16="http://schemas.microsoft.com/office/drawing/2014/main" id="{AC9B52E4-8D11-BB40-AC75-0246BF055327}"/>
              </a:ext>
            </a:extLst>
          </p:cNvPr>
          <p:cNvSpPr/>
          <p:nvPr/>
        </p:nvSpPr>
        <p:spPr>
          <a:xfrm>
            <a:off x="2256020" y="2529261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108">
            <a:extLst>
              <a:ext uri="{FF2B5EF4-FFF2-40B4-BE49-F238E27FC236}">
                <a16:creationId xmlns:a16="http://schemas.microsoft.com/office/drawing/2014/main" id="{C233DCE4-9CFB-96E3-3A40-B8EB16D05243}"/>
              </a:ext>
            </a:extLst>
          </p:cNvPr>
          <p:cNvSpPr txBox="1"/>
          <p:nvPr/>
        </p:nvSpPr>
        <p:spPr>
          <a:xfrm>
            <a:off x="2198269" y="2701986"/>
            <a:ext cx="12163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Marek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Share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[Value]</a:t>
            </a:r>
          </a:p>
        </p:txBody>
      </p:sp>
      <p:sp>
        <p:nvSpPr>
          <p:cNvPr id="36" name="Sześciokąt 54">
            <a:extLst>
              <a:ext uri="{FF2B5EF4-FFF2-40B4-BE49-F238E27FC236}">
                <a16:creationId xmlns:a16="http://schemas.microsoft.com/office/drawing/2014/main" id="{0D3B8E3B-E101-D8C3-E35D-91EF4E724B76}"/>
              </a:ext>
            </a:extLst>
          </p:cNvPr>
          <p:cNvSpPr/>
          <p:nvPr/>
        </p:nvSpPr>
        <p:spPr>
          <a:xfrm>
            <a:off x="1243759" y="4163952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108">
            <a:extLst>
              <a:ext uri="{FF2B5EF4-FFF2-40B4-BE49-F238E27FC236}">
                <a16:creationId xmlns:a16="http://schemas.microsoft.com/office/drawing/2014/main" id="{A31450DE-CC53-3BC5-0BF9-94A7B865B446}"/>
              </a:ext>
            </a:extLst>
          </p:cNvPr>
          <p:cNvSpPr txBox="1"/>
          <p:nvPr/>
        </p:nvSpPr>
        <p:spPr>
          <a:xfrm>
            <a:off x="1214883" y="4288550"/>
            <a:ext cx="12163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Meaning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ful/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Relevance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Sześciokąt 54">
            <a:extLst>
              <a:ext uri="{FF2B5EF4-FFF2-40B4-BE49-F238E27FC236}">
                <a16:creationId xmlns:a16="http://schemas.microsoft.com/office/drawing/2014/main" id="{C919B86D-1A7A-B16D-9EA1-D20364742CC0}"/>
              </a:ext>
            </a:extLst>
          </p:cNvPr>
          <p:cNvSpPr/>
          <p:nvPr/>
        </p:nvSpPr>
        <p:spPr>
          <a:xfrm>
            <a:off x="1195632" y="5251610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ole tekstowe 108">
            <a:extLst>
              <a:ext uri="{FF2B5EF4-FFF2-40B4-BE49-F238E27FC236}">
                <a16:creationId xmlns:a16="http://schemas.microsoft.com/office/drawing/2014/main" id="{C9B9900F-4BB2-A01C-90E4-02B0DCB7FE92}"/>
              </a:ext>
            </a:extLst>
          </p:cNvPr>
          <p:cNvSpPr txBox="1"/>
          <p:nvPr/>
        </p:nvSpPr>
        <p:spPr>
          <a:xfrm>
            <a:off x="1166756" y="5453210"/>
            <a:ext cx="12163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Brand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Liking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Sześciokąt 54">
            <a:extLst>
              <a:ext uri="{FF2B5EF4-FFF2-40B4-BE49-F238E27FC236}">
                <a16:creationId xmlns:a16="http://schemas.microsoft.com/office/drawing/2014/main" id="{EFA5788E-B658-5BC8-E497-3D1F212AD76D}"/>
              </a:ext>
            </a:extLst>
          </p:cNvPr>
          <p:cNvSpPr/>
          <p:nvPr/>
        </p:nvSpPr>
        <p:spPr>
          <a:xfrm>
            <a:off x="2235164" y="1440001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108">
            <a:extLst>
              <a:ext uri="{FF2B5EF4-FFF2-40B4-BE49-F238E27FC236}">
                <a16:creationId xmlns:a16="http://schemas.microsoft.com/office/drawing/2014/main" id="{CAC21376-2958-691E-684B-F23C9C29C6BD}"/>
              </a:ext>
            </a:extLst>
          </p:cNvPr>
          <p:cNvSpPr txBox="1"/>
          <p:nvPr/>
        </p:nvSpPr>
        <p:spPr>
          <a:xfrm>
            <a:off x="2206288" y="1651226"/>
            <a:ext cx="12163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Sales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Revenue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Sześciokąt 54">
            <a:extLst>
              <a:ext uri="{FF2B5EF4-FFF2-40B4-BE49-F238E27FC236}">
                <a16:creationId xmlns:a16="http://schemas.microsoft.com/office/drawing/2014/main" id="{2F2E7A89-A028-5227-C2B6-04D64E705E94}"/>
              </a:ext>
            </a:extLst>
          </p:cNvPr>
          <p:cNvSpPr/>
          <p:nvPr/>
        </p:nvSpPr>
        <p:spPr>
          <a:xfrm>
            <a:off x="2264043" y="3624940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ole tekstowe 108">
            <a:extLst>
              <a:ext uri="{FF2B5EF4-FFF2-40B4-BE49-F238E27FC236}">
                <a16:creationId xmlns:a16="http://schemas.microsoft.com/office/drawing/2014/main" id="{1FCC448E-DC6D-AE1F-A066-83F4A2D568BD}"/>
              </a:ext>
            </a:extLst>
          </p:cNvPr>
          <p:cNvSpPr txBox="1"/>
          <p:nvPr/>
        </p:nvSpPr>
        <p:spPr>
          <a:xfrm>
            <a:off x="2177413" y="3759063"/>
            <a:ext cx="1345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Net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Contribution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[ROCE]</a:t>
            </a:r>
          </a:p>
        </p:txBody>
      </p:sp>
      <p:sp>
        <p:nvSpPr>
          <p:cNvPr id="44" name="Sześciokąt 54">
            <a:extLst>
              <a:ext uri="{FF2B5EF4-FFF2-40B4-BE49-F238E27FC236}">
                <a16:creationId xmlns:a16="http://schemas.microsoft.com/office/drawing/2014/main" id="{9181B3BD-1D11-85C8-32E3-4195AACF8EFF}"/>
              </a:ext>
            </a:extLst>
          </p:cNvPr>
          <p:cNvSpPr/>
          <p:nvPr/>
        </p:nvSpPr>
        <p:spPr>
          <a:xfrm>
            <a:off x="3253844" y="1967789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108">
            <a:extLst>
              <a:ext uri="{FF2B5EF4-FFF2-40B4-BE49-F238E27FC236}">
                <a16:creationId xmlns:a16="http://schemas.microsoft.com/office/drawing/2014/main" id="{6716DC62-9DCD-53D1-DEE0-FAEDC71E4E16}"/>
              </a:ext>
            </a:extLst>
          </p:cNvPr>
          <p:cNvSpPr txBox="1"/>
          <p:nvPr/>
        </p:nvSpPr>
        <p:spPr>
          <a:xfrm>
            <a:off x="3224227" y="2312390"/>
            <a:ext cx="12163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Profit</a:t>
            </a:r>
          </a:p>
        </p:txBody>
      </p:sp>
      <p:sp>
        <p:nvSpPr>
          <p:cNvPr id="46" name="Sześciokąt 54">
            <a:extLst>
              <a:ext uri="{FF2B5EF4-FFF2-40B4-BE49-F238E27FC236}">
                <a16:creationId xmlns:a16="http://schemas.microsoft.com/office/drawing/2014/main" id="{AD1A798B-75DB-2D60-F7D6-171B37DBEAD1}"/>
              </a:ext>
            </a:extLst>
          </p:cNvPr>
          <p:cNvSpPr/>
          <p:nvPr/>
        </p:nvSpPr>
        <p:spPr>
          <a:xfrm>
            <a:off x="3281117" y="3073093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pole tekstowe 108">
            <a:extLst>
              <a:ext uri="{FF2B5EF4-FFF2-40B4-BE49-F238E27FC236}">
                <a16:creationId xmlns:a16="http://schemas.microsoft.com/office/drawing/2014/main" id="{8B1E3C8B-8871-F698-8454-99FC0BF1B277}"/>
              </a:ext>
            </a:extLst>
          </p:cNvPr>
          <p:cNvSpPr txBox="1"/>
          <p:nvPr/>
        </p:nvSpPr>
        <p:spPr>
          <a:xfrm>
            <a:off x="3251500" y="3417694"/>
            <a:ext cx="12163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ROAS</a:t>
            </a:r>
          </a:p>
        </p:txBody>
      </p:sp>
      <p:sp>
        <p:nvSpPr>
          <p:cNvPr id="48" name="Sześciokąt 54">
            <a:extLst>
              <a:ext uri="{FF2B5EF4-FFF2-40B4-BE49-F238E27FC236}">
                <a16:creationId xmlns:a16="http://schemas.microsoft.com/office/drawing/2014/main" id="{D7DC7AD3-595B-9145-4CFA-60BCFAC40141}"/>
              </a:ext>
            </a:extLst>
          </p:cNvPr>
          <p:cNvSpPr/>
          <p:nvPr/>
        </p:nvSpPr>
        <p:spPr>
          <a:xfrm>
            <a:off x="3260262" y="4188023"/>
            <a:ext cx="1181837" cy="100691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ole tekstowe 108">
            <a:extLst>
              <a:ext uri="{FF2B5EF4-FFF2-40B4-BE49-F238E27FC236}">
                <a16:creationId xmlns:a16="http://schemas.microsoft.com/office/drawing/2014/main" id="{2FAD9FD5-F1DD-E785-70A8-5DDD456BB265}"/>
              </a:ext>
            </a:extLst>
          </p:cNvPr>
          <p:cNvSpPr txBox="1"/>
          <p:nvPr/>
        </p:nvSpPr>
        <p:spPr>
          <a:xfrm>
            <a:off x="3240270" y="4195739"/>
            <a:ext cx="12163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Price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Develop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ment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/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Elasticity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75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51510C41-9DA6-2F21-501F-D1D7BB7EBBD7}"/>
              </a:ext>
            </a:extLst>
          </p:cNvPr>
          <p:cNvSpPr/>
          <p:nvPr/>
        </p:nvSpPr>
        <p:spPr>
          <a:xfrm>
            <a:off x="3093630" y="440764"/>
            <a:ext cx="4029062" cy="75276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F3FE1-A3C2-4AAD-EA3B-5D74F346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36" y="182245"/>
            <a:ext cx="8196714" cy="1325563"/>
          </a:xfrm>
        </p:spPr>
        <p:txBody>
          <a:bodyPr/>
          <a:lstStyle/>
          <a:p>
            <a:r>
              <a:rPr lang="pl-PL" dirty="0"/>
              <a:t>Co dalej?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76551C-CE4A-8DB2-C96E-3D84FE290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15" y="182245"/>
            <a:ext cx="2862341" cy="11115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2B249-ADE4-B8BC-C1C7-9D9E6F655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832" y="2042774"/>
            <a:ext cx="8719686" cy="4036769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800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-18"/>
              </a:rPr>
              <a:t>Konsultacje rynkowe [cd]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sz="2800" b="0" i="0" u="none" strike="noStrike" dirty="0">
              <a:solidFill>
                <a:srgbClr val="000000"/>
              </a:solidFill>
              <a:effectLst/>
              <a:latin typeface="Poppins" panose="00000500000000000000" pitchFamily="2" charset="-18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800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-18"/>
              </a:rPr>
              <a:t>Nowe standardy: </a:t>
            </a:r>
          </a:p>
          <a:p>
            <a:pPr lvl="1" fontAlgn="base">
              <a:spcBef>
                <a:spcPts val="0"/>
              </a:spcBef>
            </a:pPr>
            <a:r>
              <a:rPr lang="pl-PL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-18"/>
              </a:rPr>
              <a:t>Model Wskaźników Efektywnościowych 1.0 PL</a:t>
            </a:r>
            <a:endParaRPr lang="pl-PL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fontAlgn="base">
              <a:spcBef>
                <a:spcPts val="0"/>
              </a:spcBef>
            </a:pPr>
            <a:r>
              <a:rPr lang="pl-PL" dirty="0">
                <a:solidFill>
                  <a:srgbClr val="000000"/>
                </a:solidFill>
              </a:rPr>
              <a:t>Słownik marketingowych pojęć i definicji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b="0" dirty="0">
              <a:effectLst/>
            </a:endParaRPr>
          </a:p>
          <a:p>
            <a:pPr fontAlgn="base">
              <a:spcBef>
                <a:spcPts val="0"/>
              </a:spcBef>
            </a:pP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</a:rPr>
              <a:t>Promocja Programu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b="0" dirty="0"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b="0" dirty="0">
                <a:effectLst/>
              </a:rPr>
              <a:t>Program szkoleniowy + Certyfikacje</a:t>
            </a:r>
            <a:endParaRPr lang="pl-PL" dirty="0"/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sz="2800" b="0" i="0" u="none" strike="noStrike" dirty="0">
              <a:solidFill>
                <a:srgbClr val="000000"/>
              </a:solidFill>
              <a:effectLst/>
              <a:latin typeface="Poppins" panose="00000500000000000000" pitchFamily="2" charset="-18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dirty="0">
              <a:solidFill>
                <a:srgbClr val="000000"/>
              </a:solidFill>
            </a:endParaRPr>
          </a:p>
          <a:p>
            <a:endParaRPr lang="pl-P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ECF84D-6067-ED45-056C-40F0BD51D7F2}"/>
              </a:ext>
            </a:extLst>
          </p:cNvPr>
          <p:cNvSpPr/>
          <p:nvPr/>
        </p:nvSpPr>
        <p:spPr>
          <a:xfrm>
            <a:off x="798896" y="1665171"/>
            <a:ext cx="10535653" cy="4581625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B86751-59BD-C900-5FF8-182F2A9A4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792" y="4532230"/>
            <a:ext cx="975035" cy="1321198"/>
          </a:xfrm>
          <a:prstGeom prst="rect">
            <a:avLst/>
          </a:prstGeom>
        </p:spPr>
      </p:pic>
      <p:pic>
        <p:nvPicPr>
          <p:cNvPr id="8" name="Picture 2" descr="man standing in front of group of men">
            <a:extLst>
              <a:ext uri="{FF2B5EF4-FFF2-40B4-BE49-F238E27FC236}">
                <a16:creationId xmlns:a16="http://schemas.microsoft.com/office/drawing/2014/main" id="{6FD3B9A9-286F-4988-B062-F0E778591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166" y="4532230"/>
            <a:ext cx="2349341" cy="132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339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17D59AF5-1B00-97C7-75CE-C0C6CB058AA8}"/>
              </a:ext>
            </a:extLst>
          </p:cNvPr>
          <p:cNvSpPr/>
          <p:nvPr/>
        </p:nvSpPr>
        <p:spPr>
          <a:xfrm>
            <a:off x="-101970" y="2032"/>
            <a:ext cx="4029062" cy="752769"/>
          </a:xfrm>
          <a:custGeom>
            <a:avLst/>
            <a:gdLst>
              <a:gd name="connsiteX0" fmla="*/ 2469738 w 2475248"/>
              <a:gd name="connsiteY0" fmla="*/ 354065 h 655769"/>
              <a:gd name="connsiteX1" fmla="*/ 2444401 w 2475248"/>
              <a:gd name="connsiteY1" fmla="*/ 338970 h 655769"/>
              <a:gd name="connsiteX2" fmla="*/ 2445163 w 2475248"/>
              <a:gd name="connsiteY2" fmla="*/ 331895 h 655769"/>
              <a:gd name="connsiteX3" fmla="*/ 2457641 w 2475248"/>
              <a:gd name="connsiteY3" fmla="*/ 323121 h 655769"/>
              <a:gd name="connsiteX4" fmla="*/ 2376583 w 2475248"/>
              <a:gd name="connsiteY4" fmla="*/ 287931 h 655769"/>
              <a:gd name="connsiteX5" fmla="*/ 2373154 w 2475248"/>
              <a:gd name="connsiteY5" fmla="*/ 283780 h 655769"/>
              <a:gd name="connsiteX6" fmla="*/ 2431828 w 2475248"/>
              <a:gd name="connsiteY6" fmla="*/ 275478 h 655769"/>
              <a:gd name="connsiteX7" fmla="*/ 2439067 w 2475248"/>
              <a:gd name="connsiteY7" fmla="*/ 244156 h 655769"/>
              <a:gd name="connsiteX8" fmla="*/ 2420494 w 2475248"/>
              <a:gd name="connsiteY8" fmla="*/ 237457 h 655769"/>
              <a:gd name="connsiteX9" fmla="*/ 2405730 w 2475248"/>
              <a:gd name="connsiteY9" fmla="*/ 195286 h 655769"/>
              <a:gd name="connsiteX10" fmla="*/ 2377726 w 2475248"/>
              <a:gd name="connsiteY10" fmla="*/ 168964 h 655769"/>
              <a:gd name="connsiteX11" fmla="*/ 2371630 w 2475248"/>
              <a:gd name="connsiteY11" fmla="*/ 153492 h 655769"/>
              <a:gd name="connsiteX12" fmla="*/ 2375821 w 2475248"/>
              <a:gd name="connsiteY12" fmla="*/ 150568 h 655769"/>
              <a:gd name="connsiteX13" fmla="*/ 2328482 w 2475248"/>
              <a:gd name="connsiteY13" fmla="*/ 124623 h 655769"/>
              <a:gd name="connsiteX14" fmla="*/ 2270189 w 2475248"/>
              <a:gd name="connsiteY14" fmla="*/ 93207 h 655769"/>
              <a:gd name="connsiteX15" fmla="*/ 2278571 w 2475248"/>
              <a:gd name="connsiteY15" fmla="*/ 87358 h 655769"/>
              <a:gd name="connsiteX16" fmla="*/ 2208562 w 2475248"/>
              <a:gd name="connsiteY16" fmla="*/ 57640 h 655769"/>
              <a:gd name="connsiteX17" fmla="*/ 2075689 w 2475248"/>
              <a:gd name="connsiteY17" fmla="*/ 39149 h 655769"/>
              <a:gd name="connsiteX18" fmla="*/ 1778128 w 2475248"/>
              <a:gd name="connsiteY18" fmla="*/ 11223 h 655769"/>
              <a:gd name="connsiteX19" fmla="*/ 1658113 w 2475248"/>
              <a:gd name="connsiteY19" fmla="*/ 16506 h 655769"/>
              <a:gd name="connsiteX20" fmla="*/ 1051942 w 2475248"/>
              <a:gd name="connsiteY20" fmla="*/ 27450 h 655769"/>
              <a:gd name="connsiteX21" fmla="*/ 1033368 w 2475248"/>
              <a:gd name="connsiteY21" fmla="*/ 20752 h 655769"/>
              <a:gd name="connsiteX22" fmla="*/ 310611 w 2475248"/>
              <a:gd name="connsiteY22" fmla="*/ 41130 h 655769"/>
              <a:gd name="connsiteX23" fmla="*/ 121254 w 2475248"/>
              <a:gd name="connsiteY23" fmla="*/ 81792 h 655769"/>
              <a:gd name="connsiteX24" fmla="*/ 120492 w 2475248"/>
              <a:gd name="connsiteY24" fmla="*/ 88867 h 655769"/>
              <a:gd name="connsiteX25" fmla="*/ 130684 w 2475248"/>
              <a:gd name="connsiteY25" fmla="*/ 101415 h 655769"/>
              <a:gd name="connsiteX26" fmla="*/ 139066 w 2475248"/>
              <a:gd name="connsiteY26" fmla="*/ 95566 h 655769"/>
              <a:gd name="connsiteX27" fmla="*/ 80011 w 2475248"/>
              <a:gd name="connsiteY27" fmla="*/ 143492 h 655769"/>
              <a:gd name="connsiteX28" fmla="*/ 87631 w 2475248"/>
              <a:gd name="connsiteY28" fmla="*/ 144718 h 655769"/>
              <a:gd name="connsiteX29" fmla="*/ 68676 w 2475248"/>
              <a:gd name="connsiteY29" fmla="*/ 177644 h 655769"/>
              <a:gd name="connsiteX30" fmla="*/ 94774 w 2475248"/>
              <a:gd name="connsiteY30" fmla="*/ 185569 h 655769"/>
              <a:gd name="connsiteX31" fmla="*/ 47435 w 2475248"/>
              <a:gd name="connsiteY31" fmla="*/ 231797 h 655769"/>
              <a:gd name="connsiteX32" fmla="*/ 66771 w 2475248"/>
              <a:gd name="connsiteY32" fmla="*/ 231419 h 655769"/>
              <a:gd name="connsiteX33" fmla="*/ 42577 w 2475248"/>
              <a:gd name="connsiteY33" fmla="*/ 241797 h 655769"/>
              <a:gd name="connsiteX34" fmla="*/ 33529 w 2475248"/>
              <a:gd name="connsiteY34" fmla="*/ 254722 h 655769"/>
              <a:gd name="connsiteX35" fmla="*/ 47911 w 2475248"/>
              <a:gd name="connsiteY35" fmla="*/ 264345 h 655769"/>
              <a:gd name="connsiteX36" fmla="*/ 7811 w 2475248"/>
              <a:gd name="connsiteY36" fmla="*/ 279346 h 655769"/>
              <a:gd name="connsiteX37" fmla="*/ 7049 w 2475248"/>
              <a:gd name="connsiteY37" fmla="*/ 286421 h 655769"/>
              <a:gd name="connsiteX38" fmla="*/ 13812 w 2475248"/>
              <a:gd name="connsiteY38" fmla="*/ 294818 h 655769"/>
              <a:gd name="connsiteX39" fmla="*/ 13050 w 2475248"/>
              <a:gd name="connsiteY39" fmla="*/ 301894 h 655769"/>
              <a:gd name="connsiteX40" fmla="*/ 8859 w 2475248"/>
              <a:gd name="connsiteY40" fmla="*/ 304818 h 655769"/>
              <a:gd name="connsiteX41" fmla="*/ 7335 w 2475248"/>
              <a:gd name="connsiteY41" fmla="*/ 318970 h 655769"/>
              <a:gd name="connsiteX42" fmla="*/ 21718 w 2475248"/>
              <a:gd name="connsiteY42" fmla="*/ 328593 h 655769"/>
              <a:gd name="connsiteX43" fmla="*/ 20194 w 2475248"/>
              <a:gd name="connsiteY43" fmla="*/ 342744 h 655769"/>
              <a:gd name="connsiteX44" fmla="*/ 16003 w 2475248"/>
              <a:gd name="connsiteY44" fmla="*/ 345669 h 655769"/>
              <a:gd name="connsiteX45" fmla="*/ 4668 w 2475248"/>
              <a:gd name="connsiteY45" fmla="*/ 379915 h 655769"/>
              <a:gd name="connsiteX46" fmla="*/ 21718 w 2475248"/>
              <a:gd name="connsiteY46" fmla="*/ 400765 h 655769"/>
              <a:gd name="connsiteX47" fmla="*/ 59627 w 2475248"/>
              <a:gd name="connsiteY47" fmla="*/ 407086 h 655769"/>
              <a:gd name="connsiteX48" fmla="*/ 147829 w 2475248"/>
              <a:gd name="connsiteY48" fmla="*/ 410954 h 655769"/>
              <a:gd name="connsiteX49" fmla="*/ 89155 w 2475248"/>
              <a:gd name="connsiteY49" fmla="*/ 419256 h 655769"/>
              <a:gd name="connsiteX50" fmla="*/ 84964 w 2475248"/>
              <a:gd name="connsiteY50" fmla="*/ 422181 h 655769"/>
              <a:gd name="connsiteX51" fmla="*/ 77344 w 2475248"/>
              <a:gd name="connsiteY51" fmla="*/ 420954 h 655769"/>
              <a:gd name="connsiteX52" fmla="*/ 32290 w 2475248"/>
              <a:gd name="connsiteY52" fmla="*/ 445955 h 655769"/>
              <a:gd name="connsiteX53" fmla="*/ 143257 w 2475248"/>
              <a:gd name="connsiteY53" fmla="*/ 453597 h 655769"/>
              <a:gd name="connsiteX54" fmla="*/ 34195 w 2475248"/>
              <a:gd name="connsiteY54" fmla="*/ 464352 h 655769"/>
              <a:gd name="connsiteX55" fmla="*/ 59913 w 2475248"/>
              <a:gd name="connsiteY55" fmla="*/ 511995 h 655769"/>
              <a:gd name="connsiteX56" fmla="*/ 103061 w 2475248"/>
              <a:gd name="connsiteY56" fmla="*/ 540864 h 655769"/>
              <a:gd name="connsiteX57" fmla="*/ 129541 w 2475248"/>
              <a:gd name="connsiteY57" fmla="*/ 581337 h 655769"/>
              <a:gd name="connsiteX58" fmla="*/ 187072 w 2475248"/>
              <a:gd name="connsiteY58" fmla="*/ 619829 h 655769"/>
              <a:gd name="connsiteX59" fmla="*/ 269558 w 2475248"/>
              <a:gd name="connsiteY59" fmla="*/ 640773 h 655769"/>
              <a:gd name="connsiteX60" fmla="*/ 268796 w 2475248"/>
              <a:gd name="connsiteY60" fmla="*/ 647849 h 655769"/>
              <a:gd name="connsiteX61" fmla="*/ 550069 w 2475248"/>
              <a:gd name="connsiteY61" fmla="*/ 647849 h 655769"/>
              <a:gd name="connsiteX62" fmla="*/ 2348104 w 2475248"/>
              <a:gd name="connsiteY62" fmla="*/ 589922 h 655769"/>
              <a:gd name="connsiteX63" fmla="*/ 2441639 w 2475248"/>
              <a:gd name="connsiteY63" fmla="*/ 471899 h 655769"/>
              <a:gd name="connsiteX64" fmla="*/ 2452212 w 2475248"/>
              <a:gd name="connsiteY64" fmla="*/ 444823 h 655769"/>
              <a:gd name="connsiteX65" fmla="*/ 2451831 w 2475248"/>
              <a:gd name="connsiteY65" fmla="*/ 412275 h 655769"/>
              <a:gd name="connsiteX66" fmla="*/ 2436686 w 2475248"/>
              <a:gd name="connsiteY66" fmla="*/ 409727 h 655769"/>
              <a:gd name="connsiteX67" fmla="*/ 2460880 w 2475248"/>
              <a:gd name="connsiteY67" fmla="*/ 399350 h 655769"/>
              <a:gd name="connsiteX68" fmla="*/ 2469547 w 2475248"/>
              <a:gd name="connsiteY68" fmla="*/ 353876 h 65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75248" h="655769">
                <a:moveTo>
                  <a:pt x="2469738" y="354065"/>
                </a:moveTo>
                <a:cubicBezTo>
                  <a:pt x="2462975" y="345669"/>
                  <a:pt x="2447830" y="343216"/>
                  <a:pt x="2444401" y="338970"/>
                </a:cubicBezTo>
                <a:lnTo>
                  <a:pt x="2445163" y="331895"/>
                </a:lnTo>
                <a:lnTo>
                  <a:pt x="2457641" y="323121"/>
                </a:lnTo>
                <a:cubicBezTo>
                  <a:pt x="2437162" y="298025"/>
                  <a:pt x="2383441" y="296327"/>
                  <a:pt x="2376583" y="287931"/>
                </a:cubicBezTo>
                <a:lnTo>
                  <a:pt x="2373154" y="283780"/>
                </a:lnTo>
                <a:lnTo>
                  <a:pt x="2431828" y="275478"/>
                </a:lnTo>
                <a:cubicBezTo>
                  <a:pt x="2440210" y="269628"/>
                  <a:pt x="2429923" y="257081"/>
                  <a:pt x="2439067" y="244156"/>
                </a:cubicBezTo>
                <a:lnTo>
                  <a:pt x="2420494" y="237457"/>
                </a:lnTo>
                <a:cubicBezTo>
                  <a:pt x="2418589" y="219060"/>
                  <a:pt x="2415922" y="207834"/>
                  <a:pt x="2405730" y="195286"/>
                </a:cubicBezTo>
                <a:lnTo>
                  <a:pt x="2377726" y="168964"/>
                </a:lnTo>
                <a:cubicBezTo>
                  <a:pt x="2370964" y="160568"/>
                  <a:pt x="2367535" y="156417"/>
                  <a:pt x="2371630" y="153492"/>
                </a:cubicBezTo>
                <a:lnTo>
                  <a:pt x="2375821" y="150568"/>
                </a:lnTo>
                <a:cubicBezTo>
                  <a:pt x="2368963" y="142171"/>
                  <a:pt x="2328482" y="124623"/>
                  <a:pt x="2328482" y="124623"/>
                </a:cubicBezTo>
                <a:lnTo>
                  <a:pt x="2270189" y="93207"/>
                </a:lnTo>
                <a:lnTo>
                  <a:pt x="2278571" y="87358"/>
                </a:lnTo>
                <a:lnTo>
                  <a:pt x="2208562" y="57640"/>
                </a:lnTo>
                <a:cubicBezTo>
                  <a:pt x="2205133" y="53489"/>
                  <a:pt x="2120361" y="53772"/>
                  <a:pt x="2075689" y="39149"/>
                </a:cubicBezTo>
                <a:cubicBezTo>
                  <a:pt x="1977295" y="22733"/>
                  <a:pt x="1869758" y="19242"/>
                  <a:pt x="1778128" y="11223"/>
                </a:cubicBezTo>
                <a:cubicBezTo>
                  <a:pt x="1747076" y="13299"/>
                  <a:pt x="1700118" y="19903"/>
                  <a:pt x="1658113" y="16506"/>
                </a:cubicBezTo>
                <a:cubicBezTo>
                  <a:pt x="1393889" y="37450"/>
                  <a:pt x="1713739" y="36601"/>
                  <a:pt x="1051942" y="27450"/>
                </a:cubicBezTo>
                <a:cubicBezTo>
                  <a:pt x="1041750" y="14903"/>
                  <a:pt x="1048513" y="23299"/>
                  <a:pt x="1033368" y="20752"/>
                </a:cubicBezTo>
                <a:cubicBezTo>
                  <a:pt x="1026510" y="12355"/>
                  <a:pt x="676752" y="-31420"/>
                  <a:pt x="310611" y="41130"/>
                </a:cubicBezTo>
                <a:cubicBezTo>
                  <a:pt x="270511" y="56130"/>
                  <a:pt x="175451" y="43866"/>
                  <a:pt x="121254" y="81792"/>
                </a:cubicBezTo>
                <a:cubicBezTo>
                  <a:pt x="118460" y="83741"/>
                  <a:pt x="118206" y="86100"/>
                  <a:pt x="120492" y="88867"/>
                </a:cubicBezTo>
                <a:lnTo>
                  <a:pt x="130684" y="101415"/>
                </a:lnTo>
                <a:lnTo>
                  <a:pt x="139066" y="95566"/>
                </a:lnTo>
                <a:lnTo>
                  <a:pt x="80011" y="143492"/>
                </a:lnTo>
                <a:lnTo>
                  <a:pt x="87631" y="144718"/>
                </a:lnTo>
                <a:cubicBezTo>
                  <a:pt x="87631" y="144718"/>
                  <a:pt x="81154" y="168964"/>
                  <a:pt x="68676" y="177644"/>
                </a:cubicBezTo>
                <a:cubicBezTo>
                  <a:pt x="79630" y="183116"/>
                  <a:pt x="72105" y="181795"/>
                  <a:pt x="94774" y="185569"/>
                </a:cubicBezTo>
                <a:cubicBezTo>
                  <a:pt x="98203" y="189720"/>
                  <a:pt x="40672" y="223495"/>
                  <a:pt x="47435" y="231797"/>
                </a:cubicBezTo>
                <a:lnTo>
                  <a:pt x="66771" y="231419"/>
                </a:lnTo>
                <a:lnTo>
                  <a:pt x="42577" y="241797"/>
                </a:lnTo>
                <a:lnTo>
                  <a:pt x="33529" y="254722"/>
                </a:lnTo>
                <a:lnTo>
                  <a:pt x="47911" y="264345"/>
                </a:lnTo>
                <a:cubicBezTo>
                  <a:pt x="19527" y="277647"/>
                  <a:pt x="35434" y="273119"/>
                  <a:pt x="7811" y="279346"/>
                </a:cubicBezTo>
                <a:lnTo>
                  <a:pt x="7049" y="286421"/>
                </a:lnTo>
                <a:lnTo>
                  <a:pt x="13812" y="294818"/>
                </a:lnTo>
                <a:cubicBezTo>
                  <a:pt x="13812" y="294818"/>
                  <a:pt x="17241" y="298969"/>
                  <a:pt x="13050" y="301894"/>
                </a:cubicBezTo>
                <a:lnTo>
                  <a:pt x="8859" y="304818"/>
                </a:lnTo>
                <a:cubicBezTo>
                  <a:pt x="4668" y="307743"/>
                  <a:pt x="3906" y="314818"/>
                  <a:pt x="7335" y="318970"/>
                </a:cubicBezTo>
                <a:lnTo>
                  <a:pt x="21718" y="328593"/>
                </a:lnTo>
                <a:cubicBezTo>
                  <a:pt x="25147" y="332744"/>
                  <a:pt x="24385" y="339914"/>
                  <a:pt x="20194" y="342744"/>
                </a:cubicBezTo>
                <a:lnTo>
                  <a:pt x="16003" y="345669"/>
                </a:lnTo>
                <a:cubicBezTo>
                  <a:pt x="-4857" y="360292"/>
                  <a:pt x="-1428" y="364443"/>
                  <a:pt x="4668" y="379915"/>
                </a:cubicBezTo>
                <a:lnTo>
                  <a:pt x="21718" y="400765"/>
                </a:lnTo>
                <a:cubicBezTo>
                  <a:pt x="28576" y="409161"/>
                  <a:pt x="52007" y="405859"/>
                  <a:pt x="59627" y="407086"/>
                </a:cubicBezTo>
                <a:lnTo>
                  <a:pt x="147829" y="410954"/>
                </a:lnTo>
                <a:cubicBezTo>
                  <a:pt x="143638" y="413878"/>
                  <a:pt x="97441" y="413407"/>
                  <a:pt x="89155" y="419256"/>
                </a:cubicBezTo>
                <a:lnTo>
                  <a:pt x="84964" y="422181"/>
                </a:lnTo>
                <a:lnTo>
                  <a:pt x="77344" y="420954"/>
                </a:lnTo>
                <a:lnTo>
                  <a:pt x="32290" y="445955"/>
                </a:lnTo>
                <a:cubicBezTo>
                  <a:pt x="50102" y="459729"/>
                  <a:pt x="106109" y="440200"/>
                  <a:pt x="143257" y="453597"/>
                </a:cubicBezTo>
                <a:cubicBezTo>
                  <a:pt x="118301" y="471050"/>
                  <a:pt x="61818" y="458125"/>
                  <a:pt x="34195" y="464352"/>
                </a:cubicBezTo>
                <a:cubicBezTo>
                  <a:pt x="51245" y="485202"/>
                  <a:pt x="46292" y="495296"/>
                  <a:pt x="59913" y="511995"/>
                </a:cubicBezTo>
                <a:cubicBezTo>
                  <a:pt x="70105" y="524543"/>
                  <a:pt x="92869" y="528316"/>
                  <a:pt x="103061" y="540864"/>
                </a:cubicBezTo>
                <a:cubicBezTo>
                  <a:pt x="113253" y="553412"/>
                  <a:pt x="123540" y="565959"/>
                  <a:pt x="129541" y="581337"/>
                </a:cubicBezTo>
                <a:cubicBezTo>
                  <a:pt x="136399" y="589734"/>
                  <a:pt x="180214" y="611432"/>
                  <a:pt x="187072" y="619829"/>
                </a:cubicBezTo>
                <a:cubicBezTo>
                  <a:pt x="190501" y="623980"/>
                  <a:pt x="262795" y="632471"/>
                  <a:pt x="269558" y="640773"/>
                </a:cubicBezTo>
                <a:lnTo>
                  <a:pt x="268796" y="647849"/>
                </a:lnTo>
                <a:cubicBezTo>
                  <a:pt x="275559" y="656245"/>
                  <a:pt x="485395" y="640584"/>
                  <a:pt x="550069" y="647849"/>
                </a:cubicBezTo>
                <a:cubicBezTo>
                  <a:pt x="1771460" y="613036"/>
                  <a:pt x="2164843" y="718323"/>
                  <a:pt x="2348104" y="589922"/>
                </a:cubicBezTo>
                <a:cubicBezTo>
                  <a:pt x="2385632" y="563695"/>
                  <a:pt x="2412874" y="524920"/>
                  <a:pt x="2441639" y="471899"/>
                </a:cubicBezTo>
                <a:cubicBezTo>
                  <a:pt x="2459070" y="453125"/>
                  <a:pt x="2455641" y="448974"/>
                  <a:pt x="2452212" y="444823"/>
                </a:cubicBezTo>
                <a:cubicBezTo>
                  <a:pt x="2445354" y="436426"/>
                  <a:pt x="2449545" y="433502"/>
                  <a:pt x="2451831" y="412275"/>
                </a:cubicBezTo>
                <a:lnTo>
                  <a:pt x="2436686" y="409727"/>
                </a:lnTo>
                <a:lnTo>
                  <a:pt x="2460880" y="399350"/>
                </a:lnTo>
                <a:cubicBezTo>
                  <a:pt x="2469167" y="393500"/>
                  <a:pt x="2483168" y="370575"/>
                  <a:pt x="2469547" y="3538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D9978-4A89-4699-55FD-05B7B98E6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30" y="0"/>
            <a:ext cx="10501161" cy="1328286"/>
          </a:xfrm>
        </p:spPr>
        <p:txBody>
          <a:bodyPr>
            <a:normAutofit fontScale="90000"/>
          </a:bodyPr>
          <a:lstStyle/>
          <a:p>
            <a:r>
              <a:rPr lang="pl-PL" dirty="0"/>
              <a:t>Zapraszamy do</a:t>
            </a:r>
            <a:br>
              <a:rPr lang="pl-PL" dirty="0"/>
            </a:br>
            <a:r>
              <a:rPr lang="pl-PL" dirty="0"/>
              <a:t>Będziesz w doborowym towarzystwie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E6524-C62A-F344-CAA3-087C287B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200" y="40531"/>
            <a:ext cx="1605800" cy="6236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312624-0B80-0E22-B3D3-E9A5089CF54D}"/>
              </a:ext>
            </a:extLst>
          </p:cNvPr>
          <p:cNvSpPr txBox="1"/>
          <p:nvPr/>
        </p:nvSpPr>
        <p:spPr>
          <a:xfrm>
            <a:off x="302534" y="1612658"/>
            <a:ext cx="60474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Realny wpływ na rozwój rynku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l-PL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Społeczność praktyków marketingu z różnych branż</a:t>
            </a:r>
            <a:br>
              <a:rPr lang="pl-PL" sz="2400" dirty="0"/>
            </a:br>
            <a:endParaRPr lang="pl-PL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Platforma dzielenia się wiedzą</a:t>
            </a:r>
            <a:br>
              <a:rPr lang="pl-PL" sz="2400" dirty="0"/>
            </a:br>
            <a:endParaRPr lang="pl-PL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Szkolenia, eventy i warsztaty</a:t>
            </a:r>
            <a:br>
              <a:rPr lang="pl-PL" sz="2400" dirty="0"/>
            </a:br>
            <a:endParaRPr lang="pl-PL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Możliwość certyfikacji</a:t>
            </a:r>
            <a:br>
              <a:rPr lang="pl-PL" sz="2400" dirty="0"/>
            </a:br>
            <a:endParaRPr lang="pl-PL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400" dirty="0"/>
              <a:t>Networking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8CBFCC-BA7E-E147-0443-81FE802EAD32}"/>
              </a:ext>
            </a:extLst>
          </p:cNvPr>
          <p:cNvSpPr/>
          <p:nvPr/>
        </p:nvSpPr>
        <p:spPr>
          <a:xfrm>
            <a:off x="163630" y="1482291"/>
            <a:ext cx="6137133" cy="4764505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2D9B1-982A-F41E-390B-CF16F5981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925" y="1482291"/>
            <a:ext cx="4695651" cy="21441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D6541D-B6D0-F7F4-25F2-2E2A0FA44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541" y="4102617"/>
            <a:ext cx="4890417" cy="21441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045D62-D671-4B26-36F9-3EABACCFA336}"/>
              </a:ext>
            </a:extLst>
          </p:cNvPr>
          <p:cNvSpPr/>
          <p:nvPr/>
        </p:nvSpPr>
        <p:spPr>
          <a:xfrm>
            <a:off x="6616706" y="1461434"/>
            <a:ext cx="5394030" cy="4764505"/>
          </a:xfrm>
          <a:prstGeom prst="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BACCE4-05AD-6E1A-EF48-833617FCD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2971" y="5642364"/>
            <a:ext cx="684500" cy="488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E79056-3341-AF27-2334-6B541478F9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4994" y="5592490"/>
            <a:ext cx="794511" cy="48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62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792C-F597-D12A-0C72-D8875E3A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378BF-C9A2-48BE-123B-DEBD51A05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7877"/>
            <a:ext cx="10515600" cy="14990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/>
              <a:t>Dziękuję za uwagę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C62BD-81DE-014F-A685-138744A7A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4" y="0"/>
            <a:ext cx="12088912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1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39643-C926-9A7C-15C0-5954CE18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161925"/>
            <a:ext cx="10515600" cy="1325563"/>
          </a:xfrm>
        </p:spPr>
        <p:txBody>
          <a:bodyPr/>
          <a:lstStyle/>
          <a:p>
            <a:r>
              <a:rPr lang="pl-PL" dirty="0"/>
              <a:t>Co dalej? Model POR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84A82-A58F-C42F-D4AE-8E70C9AF4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767"/>
            <a:ext cx="10515600" cy="4802187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Feedback z widowni podczas </a:t>
            </a:r>
            <a:r>
              <a:rPr lang="pl-PL" dirty="0" err="1"/>
              <a:t>InSummit</a:t>
            </a:r>
            <a:endParaRPr lang="pl-PL" dirty="0"/>
          </a:p>
          <a:p>
            <a:pPr lvl="1"/>
            <a:r>
              <a:rPr lang="pl-PL" dirty="0"/>
              <a:t>Model grozy </a:t>
            </a:r>
            <a:r>
              <a:rPr lang="pl-PL" dirty="0">
                <a:sym typeface="Wingdings" panose="05000000000000000000" pitchFamily="2" charset="2"/>
              </a:rPr>
              <a:t></a:t>
            </a:r>
            <a:endParaRPr lang="pl-PL" dirty="0"/>
          </a:p>
          <a:p>
            <a:endParaRPr lang="pl-PL" dirty="0"/>
          </a:p>
          <a:p>
            <a:r>
              <a:rPr lang="pl-PL" dirty="0"/>
              <a:t>Jaka jest nasza ambicja?</a:t>
            </a:r>
          </a:p>
          <a:p>
            <a:pPr lvl="1"/>
            <a:r>
              <a:rPr lang="pl-PL" dirty="0"/>
              <a:t>Benchmark </a:t>
            </a:r>
            <a:r>
              <a:rPr lang="pl-PL" dirty="0" err="1"/>
              <a:t>Mats</a:t>
            </a:r>
            <a:r>
              <a:rPr lang="pl-PL" dirty="0"/>
              <a:t> vs propozycja Michała</a:t>
            </a:r>
          </a:p>
          <a:p>
            <a:pPr lvl="1"/>
            <a:r>
              <a:rPr lang="pl-PL" dirty="0"/>
              <a:t>Proces marketingowy vs Byron Sharp tylko </a:t>
            </a:r>
          </a:p>
          <a:p>
            <a:pPr lvl="1"/>
            <a:r>
              <a:rPr lang="pl-PL" dirty="0"/>
              <a:t>Ile kluczowych wskaźników: ~36 vs 70+?  </a:t>
            </a:r>
          </a:p>
          <a:p>
            <a:pPr lvl="1"/>
            <a:r>
              <a:rPr lang="pl-PL" dirty="0"/>
              <a:t>Jaka ma być wartość dodana Modelu PL? Wartość </a:t>
            </a:r>
            <a:r>
              <a:rPr lang="pl-PL" dirty="0" err="1"/>
              <a:t>content’u</a:t>
            </a:r>
            <a:r>
              <a:rPr lang="pl-PL" dirty="0"/>
              <a:t> </a:t>
            </a:r>
          </a:p>
          <a:p>
            <a:endParaRPr lang="pl-PL" dirty="0"/>
          </a:p>
          <a:p>
            <a:r>
              <a:rPr lang="pl-PL" dirty="0"/>
              <a:t>Program szkoleniowy:</a:t>
            </a:r>
          </a:p>
          <a:p>
            <a:pPr lvl="1"/>
            <a:r>
              <a:rPr lang="pl-PL" dirty="0"/>
              <a:t>Teoria i praktyka</a:t>
            </a:r>
          </a:p>
          <a:p>
            <a:pPr lvl="1"/>
            <a:r>
              <a:rPr lang="pl-PL" dirty="0"/>
              <a:t>Przykłady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5021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28CE-2876-C28C-6889-E615728C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1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Proces marketingowy</a:t>
            </a:r>
            <a:br>
              <a:rPr lang="pl-PL" sz="3600" dirty="0"/>
            </a:br>
            <a:r>
              <a:rPr lang="pl-PL" sz="3600" dirty="0"/>
              <a:t> i łańcuch tworzenia wartości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2FE1E-8B2A-F274-D8C6-1445153AD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040" y="4206194"/>
            <a:ext cx="10515600" cy="1152117"/>
          </a:xfrm>
        </p:spPr>
        <p:txBody>
          <a:bodyPr>
            <a:normAutofit/>
          </a:bodyPr>
          <a:lstStyle/>
          <a:p>
            <a:r>
              <a:rPr lang="pl-PL" dirty="0"/>
              <a:t>Uporządkowany sposób myślenia z perspektywy oceny skutków podjętych działań</a:t>
            </a:r>
          </a:p>
          <a:p>
            <a:endParaRPr lang="pl-PL" dirty="0"/>
          </a:p>
        </p:txBody>
      </p:sp>
      <p:pic>
        <p:nvPicPr>
          <p:cNvPr id="4" name="Bildobjekt 41">
            <a:extLst>
              <a:ext uri="{FF2B5EF4-FFF2-40B4-BE49-F238E27FC236}">
                <a16:creationId xmlns:a16="http://schemas.microsoft.com/office/drawing/2014/main" id="{9C1E130B-E6A1-951D-0D87-CFAD3FD0E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34" y="2344625"/>
            <a:ext cx="1661492" cy="813318"/>
          </a:xfrm>
          <a:prstGeom prst="rect">
            <a:avLst/>
          </a:prstGeom>
        </p:spPr>
      </p:pic>
      <p:pic>
        <p:nvPicPr>
          <p:cNvPr id="5" name="Bildobjekt 57">
            <a:extLst>
              <a:ext uri="{FF2B5EF4-FFF2-40B4-BE49-F238E27FC236}">
                <a16:creationId xmlns:a16="http://schemas.microsoft.com/office/drawing/2014/main" id="{344B2F75-AB1C-3C0A-E33D-D9BEF407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253" y="1833155"/>
            <a:ext cx="1672389" cy="818652"/>
          </a:xfrm>
          <a:prstGeom prst="rect">
            <a:avLst/>
          </a:prstGeom>
        </p:spPr>
      </p:pic>
      <p:pic>
        <p:nvPicPr>
          <p:cNvPr id="6" name="Bildobjekt 71">
            <a:extLst>
              <a:ext uri="{FF2B5EF4-FFF2-40B4-BE49-F238E27FC236}">
                <a16:creationId xmlns:a16="http://schemas.microsoft.com/office/drawing/2014/main" id="{F45D5339-35B9-13FE-6C54-3F2ABF28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795" y="2359935"/>
            <a:ext cx="1672389" cy="806957"/>
          </a:xfrm>
          <a:prstGeom prst="rect">
            <a:avLst/>
          </a:prstGeom>
        </p:spPr>
      </p:pic>
      <p:pic>
        <p:nvPicPr>
          <p:cNvPr id="7" name="Bildobjekt 85">
            <a:extLst>
              <a:ext uri="{FF2B5EF4-FFF2-40B4-BE49-F238E27FC236}">
                <a16:creationId xmlns:a16="http://schemas.microsoft.com/office/drawing/2014/main" id="{717778A9-7208-D07F-C11B-02B000600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840" y="2359935"/>
            <a:ext cx="1672389" cy="818652"/>
          </a:xfrm>
          <a:prstGeom prst="rect">
            <a:avLst/>
          </a:prstGeom>
        </p:spPr>
      </p:pic>
      <p:pic>
        <p:nvPicPr>
          <p:cNvPr id="8" name="Bildobjekt 101">
            <a:extLst>
              <a:ext uri="{FF2B5EF4-FFF2-40B4-BE49-F238E27FC236}">
                <a16:creationId xmlns:a16="http://schemas.microsoft.com/office/drawing/2014/main" id="{5CB45F84-10E3-160F-193A-FD04DF911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298" y="2356246"/>
            <a:ext cx="1675199" cy="814333"/>
          </a:xfrm>
          <a:prstGeom prst="rect">
            <a:avLst/>
          </a:prstGeom>
        </p:spPr>
      </p:pic>
      <p:pic>
        <p:nvPicPr>
          <p:cNvPr id="9" name="Bildobjekt 113">
            <a:extLst>
              <a:ext uri="{FF2B5EF4-FFF2-40B4-BE49-F238E27FC236}">
                <a16:creationId xmlns:a16="http://schemas.microsoft.com/office/drawing/2014/main" id="{E0962F8D-EE1C-C110-7510-A93C3D3D3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3566" y="2359935"/>
            <a:ext cx="1654920" cy="81865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C30D2E-D355-18D2-8F1C-50B4F7C98043}"/>
              </a:ext>
            </a:extLst>
          </p:cNvPr>
          <p:cNvSpPr/>
          <p:nvPr/>
        </p:nvSpPr>
        <p:spPr>
          <a:xfrm>
            <a:off x="3936253" y="2763412"/>
            <a:ext cx="1654920" cy="6655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of Sales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672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>
            <a:extLst>
              <a:ext uri="{FF2B5EF4-FFF2-40B4-BE49-F238E27FC236}">
                <a16:creationId xmlns:a16="http://schemas.microsoft.com/office/drawing/2014/main" id="{F751C60B-60C9-E3EF-83A3-E199980A07E6}"/>
              </a:ext>
            </a:extLst>
          </p:cNvPr>
          <p:cNvSpPr/>
          <p:nvPr/>
        </p:nvSpPr>
        <p:spPr>
          <a:xfrm>
            <a:off x="5156405" y="4816531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Zaangażowanie</a:t>
            </a:r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id="{F751C60B-60C9-E3EF-83A3-E199980A07E6}"/>
              </a:ext>
            </a:extLst>
          </p:cNvPr>
          <p:cNvSpPr/>
          <p:nvPr/>
        </p:nvSpPr>
        <p:spPr>
          <a:xfrm>
            <a:off x="5142878" y="5336781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Czas z treścią na stronie</a:t>
            </a: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F751C60B-60C9-E3EF-83A3-E199980A07E6}"/>
              </a:ext>
            </a:extLst>
          </p:cNvPr>
          <p:cNvSpPr/>
          <p:nvPr/>
        </p:nvSpPr>
        <p:spPr>
          <a:xfrm>
            <a:off x="5112155" y="3406787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Wyświetlenia, Odsłony</a:t>
            </a:r>
          </a:p>
        </p:txBody>
      </p:sp>
      <p:sp>
        <p:nvSpPr>
          <p:cNvPr id="46" name="Prostokąt 45">
            <a:extLst>
              <a:ext uri="{FF2B5EF4-FFF2-40B4-BE49-F238E27FC236}">
                <a16:creationId xmlns:a16="http://schemas.microsoft.com/office/drawing/2014/main" id="{F751C60B-60C9-E3EF-83A3-E199980A07E6}"/>
              </a:ext>
            </a:extLst>
          </p:cNvPr>
          <p:cNvSpPr/>
          <p:nvPr/>
        </p:nvSpPr>
        <p:spPr>
          <a:xfrm>
            <a:off x="2621665" y="4338002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VTR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9C3B98E-30C1-5992-02B7-94BA4B717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82180" y="157710"/>
            <a:ext cx="12649200" cy="25285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/>
              <a:t>Model efektywnego marketingu</a:t>
            </a:r>
            <a:br>
              <a:rPr lang="pl-PL" sz="3600" dirty="0"/>
            </a:br>
            <a:r>
              <a:rPr lang="en-AE" sz="3200" b="1" dirty="0"/>
              <a:t>–</a:t>
            </a:r>
            <a:r>
              <a:rPr lang="pl-PL" sz="3200" b="1" dirty="0"/>
              <a:t> mapa głównych* wskaźników obszarów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DC8CC89-8510-C261-D87B-2AB0D47D5563}"/>
              </a:ext>
            </a:extLst>
          </p:cNvPr>
          <p:cNvSpPr/>
          <p:nvPr/>
        </p:nvSpPr>
        <p:spPr>
          <a:xfrm>
            <a:off x="596899" y="1315359"/>
            <a:ext cx="4860000" cy="994558"/>
          </a:xfrm>
          <a:prstGeom prst="rect">
            <a:avLst/>
          </a:prstGeom>
          <a:solidFill>
            <a:srgbClr val="289C2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Budowanie dostępności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mentalnej i fizycznej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410BE32-F2F7-1A10-24F1-84CD2EF0C676}"/>
              </a:ext>
            </a:extLst>
          </p:cNvPr>
          <p:cNvSpPr/>
          <p:nvPr/>
        </p:nvSpPr>
        <p:spPr>
          <a:xfrm>
            <a:off x="6426253" y="1315359"/>
            <a:ext cx="4860000" cy="994558"/>
          </a:xfrm>
          <a:prstGeom prst="rect">
            <a:avLst/>
          </a:prstGeom>
          <a:solidFill>
            <a:srgbClr val="2569AD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Efektywność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Marki, handlowa i finansowa</a:t>
            </a:r>
          </a:p>
        </p:txBody>
      </p:sp>
      <p:sp>
        <p:nvSpPr>
          <p:cNvPr id="25" name="Znak mnożenia 24">
            <a:extLst>
              <a:ext uri="{FF2B5EF4-FFF2-40B4-BE49-F238E27FC236}">
                <a16:creationId xmlns:a16="http://schemas.microsoft.com/office/drawing/2014/main" id="{F0D85BC1-22FE-D009-6EEC-8BA652754939}"/>
              </a:ext>
            </a:extLst>
          </p:cNvPr>
          <p:cNvSpPr/>
          <p:nvPr/>
        </p:nvSpPr>
        <p:spPr>
          <a:xfrm rot="16200000">
            <a:off x="5484285" y="1389465"/>
            <a:ext cx="914400" cy="914400"/>
          </a:xfrm>
          <a:prstGeom prst="mathMultiply">
            <a:avLst/>
          </a:prstGeom>
          <a:gradFill>
            <a:gsLst>
              <a:gs pos="0">
                <a:srgbClr val="289C28"/>
              </a:gs>
              <a:gs pos="58000">
                <a:schemeClr val="accent1">
                  <a:lumMod val="45000"/>
                  <a:lumOff val="55000"/>
                </a:schemeClr>
              </a:gs>
              <a:gs pos="83000">
                <a:srgbClr val="4E95D9"/>
              </a:gs>
              <a:gs pos="100000">
                <a:srgbClr val="2569AD"/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957049" y="2379527"/>
            <a:ext cx="2999251" cy="468778"/>
          </a:xfrm>
          <a:prstGeom prst="rect">
            <a:avLst/>
          </a:prstGeom>
          <a:noFill/>
          <a:ln>
            <a:solidFill>
              <a:srgbClr val="FDBD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Media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&amp; Kampanie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02235" y="2385073"/>
            <a:ext cx="3047365" cy="468778"/>
          </a:xfrm>
          <a:prstGeom prst="rect">
            <a:avLst/>
          </a:prstGeom>
          <a:noFill/>
          <a:ln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Dystrybucja 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&amp; Cena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5816600" y="2378201"/>
            <a:ext cx="3568699" cy="468778"/>
          </a:xfrm>
          <a:prstGeom prst="rect">
            <a:avLst/>
          </a:prstGeom>
          <a:noFill/>
          <a:ln>
            <a:solidFill>
              <a:srgbClr val="4E95D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Marka &amp; Biznes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9192750" y="2378201"/>
            <a:ext cx="2865200" cy="468778"/>
          </a:xfrm>
          <a:prstGeom prst="rect">
            <a:avLst/>
          </a:prstGeom>
          <a:noFill/>
          <a:ln>
            <a:solidFill>
              <a:srgbClr val="1C4F8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2362A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Relacje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DB784D76-3F22-B6B0-0946-63656F50EF59}"/>
              </a:ext>
            </a:extLst>
          </p:cNvPr>
          <p:cNvSpPr/>
          <p:nvPr/>
        </p:nvSpPr>
        <p:spPr>
          <a:xfrm>
            <a:off x="125766" y="2956035"/>
            <a:ext cx="1188000" cy="38746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Dystrybucja numeryczna 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E061BB25-12FE-CA54-2E61-EC2A653EF0DF}"/>
              </a:ext>
            </a:extLst>
          </p:cNvPr>
          <p:cNvSpPr/>
          <p:nvPr/>
        </p:nvSpPr>
        <p:spPr>
          <a:xfrm>
            <a:off x="1362688" y="2964269"/>
            <a:ext cx="1188000" cy="38746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Dystrybucja ważona 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568CBDA4-8631-01A1-A150-DC1EA546D8D0}"/>
              </a:ext>
            </a:extLst>
          </p:cNvPr>
          <p:cNvSpPr/>
          <p:nvPr/>
        </p:nvSpPr>
        <p:spPr>
          <a:xfrm>
            <a:off x="2639549" y="2951921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Zasięg komunikacji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32A170E3-492C-FE15-76B6-456F76C41780}"/>
              </a:ext>
            </a:extLst>
          </p:cNvPr>
          <p:cNvSpPr/>
          <p:nvPr/>
        </p:nvSpPr>
        <p:spPr>
          <a:xfrm>
            <a:off x="2631068" y="3845420"/>
            <a:ext cx="1224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Widoczność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viewability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BF2E717-A280-8DD7-662A-6FD619AD732F}"/>
              </a:ext>
            </a:extLst>
          </p:cNvPr>
          <p:cNvSpPr/>
          <p:nvPr/>
        </p:nvSpPr>
        <p:spPr>
          <a:xfrm>
            <a:off x="3890410" y="2954256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Share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Voice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52319259-94AA-435D-CB3D-89C5926E146F}"/>
              </a:ext>
            </a:extLst>
          </p:cNvPr>
          <p:cNvSpPr/>
          <p:nvPr/>
        </p:nvSpPr>
        <p:spPr>
          <a:xfrm>
            <a:off x="2630396" y="3395477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Częstotliwość komunikacji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BDF9C22C-C705-7434-3E8D-ADFA4E202CFA}"/>
              </a:ext>
            </a:extLst>
          </p:cNvPr>
          <p:cNvSpPr/>
          <p:nvPr/>
        </p:nvSpPr>
        <p:spPr>
          <a:xfrm>
            <a:off x="5112155" y="2956035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Share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Search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9586F3A-C051-4EBD-79F2-6369DA0A0192}"/>
              </a:ext>
            </a:extLst>
          </p:cNvPr>
          <p:cNvSpPr/>
          <p:nvPr/>
        </p:nvSpPr>
        <p:spPr>
          <a:xfrm>
            <a:off x="122977" y="3383004"/>
            <a:ext cx="1188000" cy="38746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Price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index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A6FCEB1B-4293-3E4A-009C-8372152E6795}"/>
              </a:ext>
            </a:extLst>
          </p:cNvPr>
          <p:cNvSpPr/>
          <p:nvPr/>
        </p:nvSpPr>
        <p:spPr>
          <a:xfrm>
            <a:off x="9742628" y="3404824"/>
            <a:ext cx="1188000" cy="387463"/>
          </a:xfrm>
          <a:prstGeom prst="rect">
            <a:avLst/>
          </a:prstGeom>
          <a:solidFill>
            <a:srgbClr val="1C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Churn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4BB2D377-1C1E-5803-DD0C-15B84930AD72}"/>
              </a:ext>
            </a:extLst>
          </p:cNvPr>
          <p:cNvSpPr/>
          <p:nvPr/>
        </p:nvSpPr>
        <p:spPr>
          <a:xfrm>
            <a:off x="9846781" y="5987705"/>
            <a:ext cx="1188000" cy="387463"/>
          </a:xfrm>
          <a:prstGeom prst="rect">
            <a:avLst/>
          </a:prstGeom>
          <a:solidFill>
            <a:srgbClr val="1C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CLV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20E557CB-8DCE-3FA4-4E62-771152D75059}"/>
              </a:ext>
            </a:extLst>
          </p:cNvPr>
          <p:cNvSpPr/>
          <p:nvPr/>
        </p:nvSpPr>
        <p:spPr>
          <a:xfrm>
            <a:off x="7266881" y="2951921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Penetracja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1B84F6BB-2248-B91F-2669-8776E0D596DE}"/>
              </a:ext>
            </a:extLst>
          </p:cNvPr>
          <p:cNvSpPr/>
          <p:nvPr/>
        </p:nvSpPr>
        <p:spPr>
          <a:xfrm>
            <a:off x="8503803" y="2963421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</a:t>
            </a:r>
            <a:b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rynku ilościowy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044890A-B1F5-38D4-02E3-6E27ACA14C08}"/>
              </a:ext>
            </a:extLst>
          </p:cNvPr>
          <p:cNvSpPr/>
          <p:nvPr/>
        </p:nvSpPr>
        <p:spPr>
          <a:xfrm>
            <a:off x="6330878" y="2944383"/>
            <a:ext cx="886842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Awareness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4FF99463-9CB9-9E2E-C926-6908680B9C98}"/>
              </a:ext>
            </a:extLst>
          </p:cNvPr>
          <p:cNvSpPr/>
          <p:nvPr/>
        </p:nvSpPr>
        <p:spPr>
          <a:xfrm>
            <a:off x="10997500" y="2963327"/>
            <a:ext cx="1188000" cy="387463"/>
          </a:xfrm>
          <a:prstGeom prst="rect">
            <a:avLst/>
          </a:prstGeom>
          <a:solidFill>
            <a:srgbClr val="1C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Częstotliwość zakupu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A044890A-B1F5-38D4-02E3-6E27ACA14C08}"/>
              </a:ext>
            </a:extLst>
          </p:cNvPr>
          <p:cNvSpPr/>
          <p:nvPr/>
        </p:nvSpPr>
        <p:spPr>
          <a:xfrm>
            <a:off x="6343578" y="3382533"/>
            <a:ext cx="886842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Liking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A044890A-B1F5-38D4-02E3-6E27ACA14C08}"/>
              </a:ext>
            </a:extLst>
          </p:cNvPr>
          <p:cNvSpPr/>
          <p:nvPr/>
        </p:nvSpPr>
        <p:spPr>
          <a:xfrm>
            <a:off x="6330878" y="3830208"/>
            <a:ext cx="886842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Trust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E40C9EA5-CFA4-610F-3318-F7B3FB5FFE8E}"/>
              </a:ext>
            </a:extLst>
          </p:cNvPr>
          <p:cNvSpPr/>
          <p:nvPr/>
        </p:nvSpPr>
        <p:spPr>
          <a:xfrm>
            <a:off x="7283322" y="5474163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Purchase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intent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1B84F6BB-2248-B91F-2669-8776E0D596DE}"/>
              </a:ext>
            </a:extLst>
          </p:cNvPr>
          <p:cNvSpPr/>
          <p:nvPr/>
        </p:nvSpPr>
        <p:spPr>
          <a:xfrm>
            <a:off x="8491103" y="3388871"/>
            <a:ext cx="1188000" cy="635068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rynku wartościowy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C95B03DD-6D0C-9BFC-6B9A-1E2D3CADBC70}"/>
              </a:ext>
            </a:extLst>
          </p:cNvPr>
          <p:cNvSpPr/>
          <p:nvPr/>
        </p:nvSpPr>
        <p:spPr>
          <a:xfrm>
            <a:off x="8543980" y="4118003"/>
            <a:ext cx="1082245" cy="781140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light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/ medium / heavy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buyers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2772AF0-E028-0AE8-0067-74304EBC4C92}"/>
              </a:ext>
            </a:extLst>
          </p:cNvPr>
          <p:cNvSpPr/>
          <p:nvPr/>
        </p:nvSpPr>
        <p:spPr>
          <a:xfrm>
            <a:off x="9734550" y="2954895"/>
            <a:ext cx="1188000" cy="387463"/>
          </a:xfrm>
          <a:prstGeom prst="rect">
            <a:avLst/>
          </a:prstGeom>
          <a:solidFill>
            <a:srgbClr val="1C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Re-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purchase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A6D4D156-D8B2-6BF3-6C0C-2B82F0394124}"/>
              </a:ext>
            </a:extLst>
          </p:cNvPr>
          <p:cNvSpPr/>
          <p:nvPr/>
        </p:nvSpPr>
        <p:spPr>
          <a:xfrm>
            <a:off x="8500105" y="5474653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%OP do reinwestycji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410D562-A846-4CBA-4FE3-4D3350A2AA1C}"/>
              </a:ext>
            </a:extLst>
          </p:cNvPr>
          <p:cNvSpPr/>
          <p:nvPr/>
        </p:nvSpPr>
        <p:spPr>
          <a:xfrm>
            <a:off x="7261619" y="4320481"/>
            <a:ext cx="1229483" cy="58631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Wyróżnialność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distinctiveness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A28BD5AD-B711-EA70-4686-3C77459A708E}"/>
              </a:ext>
            </a:extLst>
          </p:cNvPr>
          <p:cNvSpPr/>
          <p:nvPr/>
        </p:nvSpPr>
        <p:spPr>
          <a:xfrm>
            <a:off x="7318570" y="4972301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Odrzucający markę</a:t>
            </a: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F291FC2-4684-98D0-409B-474A33E053C0}"/>
              </a:ext>
            </a:extLst>
          </p:cNvPr>
          <p:cNvSpPr/>
          <p:nvPr/>
        </p:nvSpPr>
        <p:spPr>
          <a:xfrm>
            <a:off x="8546550" y="4959245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Elastyczność (np. cenowa)</a:t>
            </a:r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6BABA20E-3D06-4C9A-8CBE-85B2F198B504}"/>
              </a:ext>
            </a:extLst>
          </p:cNvPr>
          <p:cNvSpPr/>
          <p:nvPr/>
        </p:nvSpPr>
        <p:spPr>
          <a:xfrm>
            <a:off x="6330878" y="4315983"/>
            <a:ext cx="886842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Meaningful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Prostokąt 40">
            <a:extLst>
              <a:ext uri="{FF2B5EF4-FFF2-40B4-BE49-F238E27FC236}">
                <a16:creationId xmlns:a16="http://schemas.microsoft.com/office/drawing/2014/main" id="{A866904A-4DB7-52C9-E474-6B630F5E4EBE}"/>
              </a:ext>
            </a:extLst>
          </p:cNvPr>
          <p:cNvSpPr/>
          <p:nvPr/>
        </p:nvSpPr>
        <p:spPr>
          <a:xfrm>
            <a:off x="6414308" y="4958655"/>
            <a:ext cx="860361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Different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Prostokąt 41">
            <a:extLst>
              <a:ext uri="{FF2B5EF4-FFF2-40B4-BE49-F238E27FC236}">
                <a16:creationId xmlns:a16="http://schemas.microsoft.com/office/drawing/2014/main" id="{A582A3EB-3679-F977-7D63-351E0C2552DD}"/>
              </a:ext>
            </a:extLst>
          </p:cNvPr>
          <p:cNvSpPr/>
          <p:nvPr/>
        </p:nvSpPr>
        <p:spPr>
          <a:xfrm>
            <a:off x="6379060" y="5473707"/>
            <a:ext cx="860361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Salient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A044890A-B1F5-38D4-02E3-6E27ACA14C08}"/>
              </a:ext>
            </a:extLst>
          </p:cNvPr>
          <p:cNvSpPr/>
          <p:nvPr/>
        </p:nvSpPr>
        <p:spPr>
          <a:xfrm>
            <a:off x="5078410" y="3862948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Popularność / Unikalność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assetów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A044890A-B1F5-38D4-02E3-6E27ACA14C08}"/>
              </a:ext>
            </a:extLst>
          </p:cNvPr>
          <p:cNvSpPr/>
          <p:nvPr/>
        </p:nvSpPr>
        <p:spPr>
          <a:xfrm>
            <a:off x="5078410" y="4338425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Aggressivity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index</a:t>
            </a:r>
          </a:p>
        </p:txBody>
      </p:sp>
      <p:sp>
        <p:nvSpPr>
          <p:cNvPr id="45" name="Prostokąt 44">
            <a:extLst>
              <a:ext uri="{FF2B5EF4-FFF2-40B4-BE49-F238E27FC236}">
                <a16:creationId xmlns:a16="http://schemas.microsoft.com/office/drawing/2014/main" id="{8F96FFB3-7BEA-0652-6954-1A703EB22437}"/>
              </a:ext>
            </a:extLst>
          </p:cNvPr>
          <p:cNvSpPr/>
          <p:nvPr/>
        </p:nvSpPr>
        <p:spPr>
          <a:xfrm>
            <a:off x="3881408" y="3843319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CBF2E717-A280-8DD7-662A-6FD619AD732F}"/>
              </a:ext>
            </a:extLst>
          </p:cNvPr>
          <p:cNvSpPr/>
          <p:nvPr/>
        </p:nvSpPr>
        <p:spPr>
          <a:xfrm>
            <a:off x="3879518" y="3414985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Share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Spend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id="{8F96FFB3-7BEA-0652-6954-1A703EB22437}"/>
              </a:ext>
            </a:extLst>
          </p:cNvPr>
          <p:cNvSpPr/>
          <p:nvPr/>
        </p:nvSpPr>
        <p:spPr>
          <a:xfrm>
            <a:off x="3881408" y="4340785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Brand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safety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Prostokąt 51">
            <a:extLst>
              <a:ext uri="{FF2B5EF4-FFF2-40B4-BE49-F238E27FC236}">
                <a16:creationId xmlns:a16="http://schemas.microsoft.com/office/drawing/2014/main" id="{F751C60B-60C9-E3EF-83A3-E199980A07E6}"/>
              </a:ext>
            </a:extLst>
          </p:cNvPr>
          <p:cNvSpPr/>
          <p:nvPr/>
        </p:nvSpPr>
        <p:spPr>
          <a:xfrm>
            <a:off x="2654227" y="5329068"/>
            <a:ext cx="1188000" cy="54946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Konwersja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last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click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atrybuowana) </a:t>
            </a:r>
          </a:p>
        </p:txBody>
      </p:sp>
      <p:sp>
        <p:nvSpPr>
          <p:cNvPr id="53" name="Prostokąt 52">
            <a:extLst>
              <a:ext uri="{FF2B5EF4-FFF2-40B4-BE49-F238E27FC236}">
                <a16:creationId xmlns:a16="http://schemas.microsoft.com/office/drawing/2014/main" id="{69586F3A-C051-4EBD-79F2-6369DA0A0192}"/>
              </a:ext>
            </a:extLst>
          </p:cNvPr>
          <p:cNvSpPr/>
          <p:nvPr/>
        </p:nvSpPr>
        <p:spPr>
          <a:xfrm>
            <a:off x="1355614" y="3395477"/>
            <a:ext cx="1188000" cy="38746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Volume on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deal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id="{8F96FFB3-7BEA-0652-6954-1A703EB22437}"/>
              </a:ext>
            </a:extLst>
          </p:cNvPr>
          <p:cNvSpPr/>
          <p:nvPr/>
        </p:nvSpPr>
        <p:spPr>
          <a:xfrm>
            <a:off x="3923768" y="4798832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recall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Prostokąt 55">
            <a:extLst>
              <a:ext uri="{FF2B5EF4-FFF2-40B4-BE49-F238E27FC236}">
                <a16:creationId xmlns:a16="http://schemas.microsoft.com/office/drawing/2014/main" id="{8F96FFB3-7BEA-0652-6954-1A703EB22437}"/>
              </a:ext>
            </a:extLst>
          </p:cNvPr>
          <p:cNvSpPr/>
          <p:nvPr/>
        </p:nvSpPr>
        <p:spPr>
          <a:xfrm>
            <a:off x="3890410" y="5305431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AVE</a:t>
            </a:r>
          </a:p>
        </p:txBody>
      </p:sp>
      <p:sp>
        <p:nvSpPr>
          <p:cNvPr id="57" name="Prostokąt 56">
            <a:extLst>
              <a:ext uri="{FF2B5EF4-FFF2-40B4-BE49-F238E27FC236}">
                <a16:creationId xmlns:a16="http://schemas.microsoft.com/office/drawing/2014/main" id="{69586F3A-C051-4EBD-79F2-6369DA0A0192}"/>
              </a:ext>
            </a:extLst>
          </p:cNvPr>
          <p:cNvSpPr/>
          <p:nvPr/>
        </p:nvSpPr>
        <p:spPr>
          <a:xfrm>
            <a:off x="175651" y="3834225"/>
            <a:ext cx="1188000" cy="38746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w półce /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Share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shelf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F62C79B3-0197-CB4B-F9C3-E01CEFF96829}"/>
              </a:ext>
            </a:extLst>
          </p:cNvPr>
          <p:cNvSpPr/>
          <p:nvPr/>
        </p:nvSpPr>
        <p:spPr>
          <a:xfrm>
            <a:off x="5142878" y="5786457"/>
            <a:ext cx="1150576" cy="30999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Bounce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rate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Prostokąt 58">
            <a:extLst>
              <a:ext uri="{FF2B5EF4-FFF2-40B4-BE49-F238E27FC236}">
                <a16:creationId xmlns:a16="http://schemas.microsoft.com/office/drawing/2014/main" id="{B8A33E2D-09BC-6200-0CB5-B58F26E85D71}"/>
              </a:ext>
            </a:extLst>
          </p:cNvPr>
          <p:cNvSpPr/>
          <p:nvPr/>
        </p:nvSpPr>
        <p:spPr>
          <a:xfrm>
            <a:off x="5142878" y="6146394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Czas ładowania strony</a:t>
            </a:r>
          </a:p>
        </p:txBody>
      </p:sp>
      <p:sp>
        <p:nvSpPr>
          <p:cNvPr id="60" name="Prostokąt 59">
            <a:extLst>
              <a:ext uri="{FF2B5EF4-FFF2-40B4-BE49-F238E27FC236}">
                <a16:creationId xmlns:a16="http://schemas.microsoft.com/office/drawing/2014/main" id="{3ECC431A-B0A8-E83D-716B-481C772C160F}"/>
              </a:ext>
            </a:extLst>
          </p:cNvPr>
          <p:cNvSpPr/>
          <p:nvPr/>
        </p:nvSpPr>
        <p:spPr>
          <a:xfrm>
            <a:off x="2676973" y="4803660"/>
            <a:ext cx="1150576" cy="30999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Wizyty  / sesje na stronie</a:t>
            </a:r>
          </a:p>
        </p:txBody>
      </p:sp>
      <p:sp>
        <p:nvSpPr>
          <p:cNvPr id="3" name="Prostokąt 2"/>
          <p:cNvSpPr/>
          <p:nvPr/>
        </p:nvSpPr>
        <p:spPr>
          <a:xfrm>
            <a:off x="3890410" y="5724416"/>
            <a:ext cx="1188000" cy="9204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Efektywność kosztowa (jak np. CPL, CPM, CPC, CPS)</a:t>
            </a:r>
          </a:p>
        </p:txBody>
      </p:sp>
      <p:sp>
        <p:nvSpPr>
          <p:cNvPr id="61" name="Tytuł 1">
            <a:extLst>
              <a:ext uri="{FF2B5EF4-FFF2-40B4-BE49-F238E27FC236}">
                <a16:creationId xmlns:a16="http://schemas.microsoft.com/office/drawing/2014/main" id="{E33BE594-74E1-0941-6C60-1303894BCD9C}"/>
              </a:ext>
            </a:extLst>
          </p:cNvPr>
          <p:cNvSpPr txBox="1">
            <a:spLocks/>
          </p:cNvSpPr>
          <p:nvPr/>
        </p:nvSpPr>
        <p:spPr>
          <a:xfrm>
            <a:off x="11087870" y="24734"/>
            <a:ext cx="1702877" cy="618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Michał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B19713E-846D-9CE5-03E9-EC8850C626BC}"/>
              </a:ext>
            </a:extLst>
          </p:cNvPr>
          <p:cNvSpPr txBox="1"/>
          <p:nvPr/>
        </p:nvSpPr>
        <p:spPr>
          <a:xfrm>
            <a:off x="7594984" y="6371601"/>
            <a:ext cx="492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*w definicjach i zaproponowanych dalej zastosowaniach występuje więcej, istotnych dla danych obszarów mierników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0F3C675-65DD-D363-7268-DF2680B19251}"/>
              </a:ext>
            </a:extLst>
          </p:cNvPr>
          <p:cNvSpPr/>
          <p:nvPr/>
        </p:nvSpPr>
        <p:spPr>
          <a:xfrm>
            <a:off x="8518626" y="6338545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Marża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B913059B-E8DC-54A3-89F8-D0F5C1781E3E}"/>
              </a:ext>
            </a:extLst>
          </p:cNvPr>
          <p:cNvSpPr/>
          <p:nvPr/>
        </p:nvSpPr>
        <p:spPr>
          <a:xfrm>
            <a:off x="6404963" y="5933656"/>
            <a:ext cx="1475178" cy="299175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Sprzedaż inkrementalna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5DBE512C-1EBB-2756-8DB9-7155F6125B1C}"/>
              </a:ext>
            </a:extLst>
          </p:cNvPr>
          <p:cNvSpPr/>
          <p:nvPr/>
        </p:nvSpPr>
        <p:spPr>
          <a:xfrm>
            <a:off x="6398685" y="6278951"/>
            <a:ext cx="1475178" cy="299175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Sprzedaż bazowa</a:t>
            </a:r>
          </a:p>
        </p:txBody>
      </p:sp>
      <p:sp>
        <p:nvSpPr>
          <p:cNvPr id="63" name="Prostokąt 62">
            <a:extLst>
              <a:ext uri="{FF2B5EF4-FFF2-40B4-BE49-F238E27FC236}">
                <a16:creationId xmlns:a16="http://schemas.microsoft.com/office/drawing/2014/main" id="{120D157A-E4B4-6CB6-0DEB-098C4BBBFFEC}"/>
              </a:ext>
            </a:extLst>
          </p:cNvPr>
          <p:cNvSpPr/>
          <p:nvPr/>
        </p:nvSpPr>
        <p:spPr>
          <a:xfrm>
            <a:off x="7233650" y="3413169"/>
            <a:ext cx="1357840" cy="853284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% wydatku na marketing (często % na A&amp;P lub ATL/BTL)</a:t>
            </a: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CB06C397-41DA-CBB8-56D9-735816DB1C48}"/>
              </a:ext>
            </a:extLst>
          </p:cNvPr>
          <p:cNvSpPr/>
          <p:nvPr/>
        </p:nvSpPr>
        <p:spPr>
          <a:xfrm>
            <a:off x="9814542" y="3837921"/>
            <a:ext cx="2226410" cy="532636"/>
          </a:xfrm>
          <a:prstGeom prst="rect">
            <a:avLst/>
          </a:prstGeom>
          <a:solidFill>
            <a:srgbClr val="1C4F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Customer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Satisfaction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 (CSI)</a:t>
            </a:r>
          </a:p>
        </p:txBody>
      </p:sp>
      <p:sp>
        <p:nvSpPr>
          <p:cNvPr id="68" name="Rectangle 7">
            <a:extLst>
              <a:ext uri="{FF2B5EF4-FFF2-40B4-BE49-F238E27FC236}">
                <a16:creationId xmlns:a16="http://schemas.microsoft.com/office/drawing/2014/main" id="{6F135B4D-E390-E477-D072-66E3ED297B9B}"/>
              </a:ext>
            </a:extLst>
          </p:cNvPr>
          <p:cNvSpPr/>
          <p:nvPr/>
        </p:nvSpPr>
        <p:spPr>
          <a:xfrm>
            <a:off x="9801432" y="4460632"/>
            <a:ext cx="2226410" cy="532636"/>
          </a:xfrm>
          <a:prstGeom prst="rect">
            <a:avLst/>
          </a:prstGeom>
          <a:solidFill>
            <a:srgbClr val="1C4F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Recommendation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 (NPS)</a:t>
            </a: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18223F7A-3DDA-08BF-B95F-72BBE6361CAF}"/>
              </a:ext>
            </a:extLst>
          </p:cNvPr>
          <p:cNvSpPr/>
          <p:nvPr/>
        </p:nvSpPr>
        <p:spPr>
          <a:xfrm>
            <a:off x="9831540" y="5642286"/>
            <a:ext cx="2226410" cy="266318"/>
          </a:xfrm>
          <a:prstGeom prst="rect">
            <a:avLst/>
          </a:prstGeom>
          <a:solidFill>
            <a:srgbClr val="1C4F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Przychód na klienta</a:t>
            </a:r>
          </a:p>
        </p:txBody>
      </p:sp>
      <p:sp>
        <p:nvSpPr>
          <p:cNvPr id="70" name="Prostokąt 69">
            <a:extLst>
              <a:ext uri="{FF2B5EF4-FFF2-40B4-BE49-F238E27FC236}">
                <a16:creationId xmlns:a16="http://schemas.microsoft.com/office/drawing/2014/main" id="{B597F8AF-A06A-362B-C056-C75AB4E15D6F}"/>
              </a:ext>
            </a:extLst>
          </p:cNvPr>
          <p:cNvSpPr/>
          <p:nvPr/>
        </p:nvSpPr>
        <p:spPr>
          <a:xfrm>
            <a:off x="1336104" y="4308987"/>
            <a:ext cx="1188000" cy="58631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Widoczność w punkcie sprzedaży</a:t>
            </a:r>
          </a:p>
        </p:txBody>
      </p:sp>
      <p:sp>
        <p:nvSpPr>
          <p:cNvPr id="54" name="Prostokąt 53">
            <a:extLst>
              <a:ext uri="{FF2B5EF4-FFF2-40B4-BE49-F238E27FC236}">
                <a16:creationId xmlns:a16="http://schemas.microsoft.com/office/drawing/2014/main" id="{C0BFB14A-8D9C-15EE-155F-28C9ED51B7EF}"/>
              </a:ext>
            </a:extLst>
          </p:cNvPr>
          <p:cNvSpPr/>
          <p:nvPr/>
        </p:nvSpPr>
        <p:spPr>
          <a:xfrm>
            <a:off x="7314673" y="6625139"/>
            <a:ext cx="711223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Trial</a:t>
            </a:r>
          </a:p>
        </p:txBody>
      </p:sp>
      <p:sp>
        <p:nvSpPr>
          <p:cNvPr id="71" name="Prostokąt 70">
            <a:extLst>
              <a:ext uri="{FF2B5EF4-FFF2-40B4-BE49-F238E27FC236}">
                <a16:creationId xmlns:a16="http://schemas.microsoft.com/office/drawing/2014/main" id="{1C8C25E4-7B41-1413-EB5F-8D83BC125C07}"/>
              </a:ext>
            </a:extLst>
          </p:cNvPr>
          <p:cNvSpPr/>
          <p:nvPr/>
        </p:nvSpPr>
        <p:spPr>
          <a:xfrm>
            <a:off x="1322792" y="4972301"/>
            <a:ext cx="1188000" cy="965964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Pokrycie przez portfolio (portfolio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coverage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87C1F64C-F5F1-AB83-EF8F-E8ECDF05506C}"/>
              </a:ext>
            </a:extLst>
          </p:cNvPr>
          <p:cNvSpPr/>
          <p:nvPr/>
        </p:nvSpPr>
        <p:spPr>
          <a:xfrm>
            <a:off x="8555928" y="5927641"/>
            <a:ext cx="1121995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ROI, ROAS, ROTA </a:t>
            </a:r>
          </a:p>
        </p:txBody>
      </p:sp>
      <p:sp>
        <p:nvSpPr>
          <p:cNvPr id="73" name="Rectangle 7">
            <a:extLst>
              <a:ext uri="{FF2B5EF4-FFF2-40B4-BE49-F238E27FC236}">
                <a16:creationId xmlns:a16="http://schemas.microsoft.com/office/drawing/2014/main" id="{E83E0202-BE78-8429-6CD3-80788567A147}"/>
              </a:ext>
            </a:extLst>
          </p:cNvPr>
          <p:cNvSpPr/>
          <p:nvPr/>
        </p:nvSpPr>
        <p:spPr>
          <a:xfrm>
            <a:off x="9846781" y="5152386"/>
            <a:ext cx="2226410" cy="387463"/>
          </a:xfrm>
          <a:prstGeom prst="rect">
            <a:avLst/>
          </a:prstGeom>
          <a:solidFill>
            <a:srgbClr val="1C4F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% i absolutna kwota zysku do reinwestycji</a:t>
            </a:r>
          </a:p>
        </p:txBody>
      </p:sp>
      <p:sp>
        <p:nvSpPr>
          <p:cNvPr id="74" name="Prostokąt 73">
            <a:extLst>
              <a:ext uri="{FF2B5EF4-FFF2-40B4-BE49-F238E27FC236}">
                <a16:creationId xmlns:a16="http://schemas.microsoft.com/office/drawing/2014/main" id="{435A48C5-CB95-FEBD-CF81-069F638A7AF6}"/>
              </a:ext>
            </a:extLst>
          </p:cNvPr>
          <p:cNvSpPr/>
          <p:nvPr/>
        </p:nvSpPr>
        <p:spPr>
          <a:xfrm>
            <a:off x="5127730" y="6695440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Realni użytkownicy</a:t>
            </a:r>
          </a:p>
        </p:txBody>
      </p:sp>
      <p:sp>
        <p:nvSpPr>
          <p:cNvPr id="75" name="Prostokąt 74">
            <a:extLst>
              <a:ext uri="{FF2B5EF4-FFF2-40B4-BE49-F238E27FC236}">
                <a16:creationId xmlns:a16="http://schemas.microsoft.com/office/drawing/2014/main" id="{6F8457A6-6237-5AE3-CE16-C9E9AD5EFD13}"/>
              </a:ext>
            </a:extLst>
          </p:cNvPr>
          <p:cNvSpPr/>
          <p:nvPr/>
        </p:nvSpPr>
        <p:spPr>
          <a:xfrm>
            <a:off x="3915744" y="6693872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Unikalni użytkownicy</a:t>
            </a:r>
          </a:p>
        </p:txBody>
      </p:sp>
      <p:sp>
        <p:nvSpPr>
          <p:cNvPr id="76" name="Prostokąt 75">
            <a:extLst>
              <a:ext uri="{FF2B5EF4-FFF2-40B4-BE49-F238E27FC236}">
                <a16:creationId xmlns:a16="http://schemas.microsoft.com/office/drawing/2014/main" id="{5EFD6805-9441-0A6F-0F6C-B7C700EF782F}"/>
              </a:ext>
            </a:extLst>
          </p:cNvPr>
          <p:cNvSpPr/>
          <p:nvPr/>
        </p:nvSpPr>
        <p:spPr>
          <a:xfrm>
            <a:off x="2679143" y="6706158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Zasięg w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targecie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(in target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reach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77" name="Prostokąt 76">
            <a:extLst>
              <a:ext uri="{FF2B5EF4-FFF2-40B4-BE49-F238E27FC236}">
                <a16:creationId xmlns:a16="http://schemas.microsoft.com/office/drawing/2014/main" id="{F32FA0A7-3449-A72A-95D8-431D3FEE4A46}"/>
              </a:ext>
            </a:extLst>
          </p:cNvPr>
          <p:cNvSpPr/>
          <p:nvPr/>
        </p:nvSpPr>
        <p:spPr>
          <a:xfrm>
            <a:off x="5123969" y="7238840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Czas ładowania strony</a:t>
            </a:r>
          </a:p>
        </p:txBody>
      </p:sp>
      <p:sp>
        <p:nvSpPr>
          <p:cNvPr id="78" name="Prostokąt 77">
            <a:extLst>
              <a:ext uri="{FF2B5EF4-FFF2-40B4-BE49-F238E27FC236}">
                <a16:creationId xmlns:a16="http://schemas.microsoft.com/office/drawing/2014/main" id="{AFCA2CC2-3BA7-B312-B6D4-C46D0F92DDB0}"/>
              </a:ext>
            </a:extLst>
          </p:cNvPr>
          <p:cNvSpPr/>
          <p:nvPr/>
        </p:nvSpPr>
        <p:spPr>
          <a:xfrm>
            <a:off x="2676973" y="7255223"/>
            <a:ext cx="1150576" cy="1085414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Uwaga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attention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wyświetlenia z uwagą, czas z uwagą</a:t>
            </a:r>
          </a:p>
        </p:txBody>
      </p:sp>
      <p:sp>
        <p:nvSpPr>
          <p:cNvPr id="79" name="Prostokąt 78">
            <a:extLst>
              <a:ext uri="{FF2B5EF4-FFF2-40B4-BE49-F238E27FC236}">
                <a16:creationId xmlns:a16="http://schemas.microsoft.com/office/drawing/2014/main" id="{480EE728-E325-52E0-2DEC-FA83897A249A}"/>
              </a:ext>
            </a:extLst>
          </p:cNvPr>
          <p:cNvSpPr/>
          <p:nvPr/>
        </p:nvSpPr>
        <p:spPr>
          <a:xfrm>
            <a:off x="6557016" y="7047860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AWOP</a:t>
            </a:r>
          </a:p>
        </p:txBody>
      </p:sp>
      <p:sp>
        <p:nvSpPr>
          <p:cNvPr id="80" name="Prostokąt 79">
            <a:extLst>
              <a:ext uri="{FF2B5EF4-FFF2-40B4-BE49-F238E27FC236}">
                <a16:creationId xmlns:a16="http://schemas.microsoft.com/office/drawing/2014/main" id="{C06C4E40-DAAC-64D1-7D39-724260DD7264}"/>
              </a:ext>
            </a:extLst>
          </p:cNvPr>
          <p:cNvSpPr/>
          <p:nvPr/>
        </p:nvSpPr>
        <p:spPr>
          <a:xfrm>
            <a:off x="8515942" y="6734133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Volume on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deal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1" name="Prostokąt 80">
            <a:extLst>
              <a:ext uri="{FF2B5EF4-FFF2-40B4-BE49-F238E27FC236}">
                <a16:creationId xmlns:a16="http://schemas.microsoft.com/office/drawing/2014/main" id="{B152E010-E4E5-799E-E408-7A294390BAE2}"/>
              </a:ext>
            </a:extLst>
          </p:cNvPr>
          <p:cNvSpPr/>
          <p:nvPr/>
        </p:nvSpPr>
        <p:spPr>
          <a:xfrm>
            <a:off x="3890410" y="7252636"/>
            <a:ext cx="1150576" cy="487905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CTR</a:t>
            </a: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id="{242E39F1-205D-E8EC-8768-257AEBBCFB6D}"/>
              </a:ext>
            </a:extLst>
          </p:cNvPr>
          <p:cNvSpPr/>
          <p:nvPr/>
        </p:nvSpPr>
        <p:spPr>
          <a:xfrm>
            <a:off x="2667780" y="5906651"/>
            <a:ext cx="1150576" cy="75630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Widoczny zasięg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viewable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reach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83" name="Prostokąt 82">
            <a:extLst>
              <a:ext uri="{FF2B5EF4-FFF2-40B4-BE49-F238E27FC236}">
                <a16:creationId xmlns:a16="http://schemas.microsoft.com/office/drawing/2014/main" id="{E8413C78-33E3-C385-C485-051F7A0FF636}"/>
              </a:ext>
            </a:extLst>
          </p:cNvPr>
          <p:cNvSpPr/>
          <p:nvPr/>
        </p:nvSpPr>
        <p:spPr>
          <a:xfrm>
            <a:off x="3879518" y="7814239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AvVT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4" name="Prostokąt 83">
            <a:extLst>
              <a:ext uri="{FF2B5EF4-FFF2-40B4-BE49-F238E27FC236}">
                <a16:creationId xmlns:a16="http://schemas.microsoft.com/office/drawing/2014/main" id="{34DA8477-792E-2C70-6D3A-055515FBAE36}"/>
              </a:ext>
            </a:extLst>
          </p:cNvPr>
          <p:cNvSpPr/>
          <p:nvPr/>
        </p:nvSpPr>
        <p:spPr>
          <a:xfrm>
            <a:off x="5112155" y="7814238"/>
            <a:ext cx="1188000" cy="387463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GRP</a:t>
            </a:r>
          </a:p>
        </p:txBody>
      </p:sp>
      <p:sp>
        <p:nvSpPr>
          <p:cNvPr id="85" name="Prostokąt 84">
            <a:extLst>
              <a:ext uri="{FF2B5EF4-FFF2-40B4-BE49-F238E27FC236}">
                <a16:creationId xmlns:a16="http://schemas.microsoft.com/office/drawing/2014/main" id="{C846C73C-286C-984F-478B-977B89EE7533}"/>
              </a:ext>
            </a:extLst>
          </p:cNvPr>
          <p:cNvSpPr/>
          <p:nvPr/>
        </p:nvSpPr>
        <p:spPr>
          <a:xfrm>
            <a:off x="149444" y="6017602"/>
            <a:ext cx="1188000" cy="109346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w ekspozycji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total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 dodatkowej)</a:t>
            </a:r>
          </a:p>
        </p:txBody>
      </p:sp>
      <p:sp>
        <p:nvSpPr>
          <p:cNvPr id="86" name="Prostokąt 85">
            <a:extLst>
              <a:ext uri="{FF2B5EF4-FFF2-40B4-BE49-F238E27FC236}">
                <a16:creationId xmlns:a16="http://schemas.microsoft.com/office/drawing/2014/main" id="{E7D37CF3-5F4A-886A-287B-1844272FEDE4}"/>
              </a:ext>
            </a:extLst>
          </p:cNvPr>
          <p:cNvSpPr/>
          <p:nvPr/>
        </p:nvSpPr>
        <p:spPr>
          <a:xfrm>
            <a:off x="8579969" y="7192120"/>
            <a:ext cx="1261560" cy="781140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Udział powracających</a:t>
            </a:r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66DCF826-CFB0-904F-6D35-5A97488ED478}"/>
              </a:ext>
            </a:extLst>
          </p:cNvPr>
          <p:cNvSpPr/>
          <p:nvPr/>
        </p:nvSpPr>
        <p:spPr>
          <a:xfrm>
            <a:off x="6588326" y="7496045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Przychód marki</a:t>
            </a:r>
          </a:p>
        </p:txBody>
      </p:sp>
      <p:sp>
        <p:nvSpPr>
          <p:cNvPr id="89" name="Prostokąt 88">
            <a:extLst>
              <a:ext uri="{FF2B5EF4-FFF2-40B4-BE49-F238E27FC236}">
                <a16:creationId xmlns:a16="http://schemas.microsoft.com/office/drawing/2014/main" id="{82F6C348-D3FA-8390-8042-A5C23FFC4390}"/>
              </a:ext>
            </a:extLst>
          </p:cNvPr>
          <p:cNvSpPr/>
          <p:nvPr/>
        </p:nvSpPr>
        <p:spPr>
          <a:xfrm>
            <a:off x="6544427" y="7932400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Marża marki</a:t>
            </a:r>
          </a:p>
        </p:txBody>
      </p:sp>
      <p:sp>
        <p:nvSpPr>
          <p:cNvPr id="90" name="Prostokąt 89">
            <a:extLst>
              <a:ext uri="{FF2B5EF4-FFF2-40B4-BE49-F238E27FC236}">
                <a16:creationId xmlns:a16="http://schemas.microsoft.com/office/drawing/2014/main" id="{019790B8-C5FA-2821-30B2-9A2972B8C609}"/>
              </a:ext>
            </a:extLst>
          </p:cNvPr>
          <p:cNvSpPr/>
          <p:nvPr/>
        </p:nvSpPr>
        <p:spPr>
          <a:xfrm>
            <a:off x="6544045" y="8381939"/>
            <a:ext cx="1188000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Zysk marki</a:t>
            </a:r>
          </a:p>
        </p:txBody>
      </p:sp>
      <p:sp>
        <p:nvSpPr>
          <p:cNvPr id="91" name="Prostokąt 90">
            <a:extLst>
              <a:ext uri="{FF2B5EF4-FFF2-40B4-BE49-F238E27FC236}">
                <a16:creationId xmlns:a16="http://schemas.microsoft.com/office/drawing/2014/main" id="{625AC429-4BC4-1BF2-1884-AD5F6816EB58}"/>
              </a:ext>
            </a:extLst>
          </p:cNvPr>
          <p:cNvSpPr/>
          <p:nvPr/>
        </p:nvSpPr>
        <p:spPr>
          <a:xfrm>
            <a:off x="6506497" y="6621389"/>
            <a:ext cx="711223" cy="387463"/>
          </a:xfrm>
          <a:prstGeom prst="rect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AoV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42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rostokąt 13">
            <a:extLst>
              <a:ext uri="{FF2B5EF4-FFF2-40B4-BE49-F238E27FC236}">
                <a16:creationId xmlns:a16="http://schemas.microsoft.com/office/drawing/2014/main" id="{7E7AF8FE-5419-4B77-6A31-E49829F7D233}"/>
              </a:ext>
            </a:extLst>
          </p:cNvPr>
          <p:cNvSpPr/>
          <p:nvPr/>
        </p:nvSpPr>
        <p:spPr>
          <a:xfrm>
            <a:off x="818798" y="3898866"/>
            <a:ext cx="799519" cy="7651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Index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7B54126-3B5B-41EE-61F9-8A75C7AB8090}"/>
              </a:ext>
            </a:extLst>
          </p:cNvPr>
          <p:cNvSpPr/>
          <p:nvPr/>
        </p:nvSpPr>
        <p:spPr>
          <a:xfrm>
            <a:off x="232077" y="3865541"/>
            <a:ext cx="770688" cy="8064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697B0-1BB4-24C9-9C0B-E5297432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069" y="16363"/>
            <a:ext cx="10515600" cy="587809"/>
          </a:xfrm>
        </p:spPr>
        <p:txBody>
          <a:bodyPr>
            <a:noAutofit/>
          </a:bodyPr>
          <a:lstStyle/>
          <a:p>
            <a:pPr algn="ctr"/>
            <a:r>
              <a:rPr lang="pl-PL" sz="2000" b="1" dirty="0"/>
              <a:t>The </a:t>
            </a:r>
            <a:r>
              <a:rPr lang="pl-PL" sz="2000" b="1" dirty="0" err="1"/>
              <a:t>Effectiveness</a:t>
            </a:r>
            <a:r>
              <a:rPr lang="pl-PL" sz="2000" b="1" dirty="0"/>
              <a:t> System 1.0 PL</a:t>
            </a:r>
            <a:br>
              <a:rPr lang="pl-PL" sz="2000" b="1" dirty="0"/>
            </a:br>
            <a:r>
              <a:rPr lang="pl-PL" sz="1800" b="1" dirty="0" err="1"/>
              <a:t>Metrics</a:t>
            </a:r>
            <a:r>
              <a:rPr lang="pl-PL" sz="1800" b="1" dirty="0"/>
              <a:t> that </a:t>
            </a:r>
            <a:r>
              <a:rPr lang="pl-PL" sz="1800" b="1" dirty="0" err="1"/>
              <a:t>matter</a:t>
            </a:r>
            <a:r>
              <a:rPr lang="pl-PL" sz="1800" b="1" dirty="0"/>
              <a:t> – C-Level </a:t>
            </a:r>
            <a:endParaRPr lang="pl-PL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41C8C5-D57A-F14B-3684-366E709CFF97}"/>
              </a:ext>
            </a:extLst>
          </p:cNvPr>
          <p:cNvSpPr txBox="1"/>
          <p:nvPr/>
        </p:nvSpPr>
        <p:spPr>
          <a:xfrm>
            <a:off x="145176" y="685080"/>
            <a:ext cx="227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MENTAL AVAILABILITY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72EF55-7428-91F7-00E1-9362D1DD5814}"/>
              </a:ext>
            </a:extLst>
          </p:cNvPr>
          <p:cNvSpPr txBox="1"/>
          <p:nvPr/>
        </p:nvSpPr>
        <p:spPr>
          <a:xfrm>
            <a:off x="87337" y="5581644"/>
            <a:ext cx="2492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PHISICAL AVAILABILITY</a:t>
            </a:r>
          </a:p>
        </p:txBody>
      </p:sp>
      <p:pic>
        <p:nvPicPr>
          <p:cNvPr id="25" name="Bildobjekt 31">
            <a:extLst>
              <a:ext uri="{FF2B5EF4-FFF2-40B4-BE49-F238E27FC236}">
                <a16:creationId xmlns:a16="http://schemas.microsoft.com/office/drawing/2014/main" id="{B6FFDCD6-5BA5-2C1E-FEB3-E1785AAAF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12" y="2817143"/>
            <a:ext cx="818651" cy="814333"/>
          </a:xfrm>
          <a:prstGeom prst="rect">
            <a:avLst/>
          </a:prstGeom>
        </p:spPr>
      </p:pic>
      <p:pic>
        <p:nvPicPr>
          <p:cNvPr id="26" name="Bildobjekt 33">
            <a:extLst>
              <a:ext uri="{FF2B5EF4-FFF2-40B4-BE49-F238E27FC236}">
                <a16:creationId xmlns:a16="http://schemas.microsoft.com/office/drawing/2014/main" id="{7E78287F-0192-6840-51B0-BEF18B973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3" y="2793334"/>
            <a:ext cx="835065" cy="855271"/>
          </a:xfrm>
          <a:prstGeom prst="rect">
            <a:avLst/>
          </a:prstGeom>
        </p:spPr>
      </p:pic>
      <p:pic>
        <p:nvPicPr>
          <p:cNvPr id="28" name="Bildobjekt 37">
            <a:extLst>
              <a:ext uri="{FF2B5EF4-FFF2-40B4-BE49-F238E27FC236}">
                <a16:creationId xmlns:a16="http://schemas.microsoft.com/office/drawing/2014/main" id="{4826DB23-CDE7-9767-7BFB-CF04A095E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71" y="1950539"/>
            <a:ext cx="814333" cy="814333"/>
          </a:xfrm>
          <a:prstGeom prst="rect">
            <a:avLst/>
          </a:prstGeom>
        </p:spPr>
      </p:pic>
      <p:pic>
        <p:nvPicPr>
          <p:cNvPr id="29" name="Bildobjekt 39">
            <a:extLst>
              <a:ext uri="{FF2B5EF4-FFF2-40B4-BE49-F238E27FC236}">
                <a16:creationId xmlns:a16="http://schemas.microsoft.com/office/drawing/2014/main" id="{310A0F79-D7BC-385A-19C1-6938D3402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38" y="1950540"/>
            <a:ext cx="814333" cy="814333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1D811D14-ED45-0403-B73E-9A2AB6181A29}"/>
              </a:ext>
            </a:extLst>
          </p:cNvPr>
          <p:cNvSpPr/>
          <p:nvPr/>
        </p:nvSpPr>
        <p:spPr>
          <a:xfrm>
            <a:off x="145176" y="1074396"/>
            <a:ext cx="2472275" cy="8064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9785DE-4295-2D93-5478-08B22AE83BF0}"/>
              </a:ext>
            </a:extLst>
          </p:cNvPr>
          <p:cNvSpPr/>
          <p:nvPr/>
        </p:nvSpPr>
        <p:spPr>
          <a:xfrm>
            <a:off x="1846763" y="2842155"/>
            <a:ext cx="770688" cy="8064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WM/NWM [%]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5817D9D-5A68-B070-93A0-547CB9F615B9}"/>
              </a:ext>
            </a:extLst>
          </p:cNvPr>
          <p:cNvSpPr/>
          <p:nvPr/>
        </p:nvSpPr>
        <p:spPr>
          <a:xfrm>
            <a:off x="1814215" y="1949529"/>
            <a:ext cx="770688" cy="8064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Spend</a:t>
            </a:r>
            <a:endParaRPr kumimoji="0" lang="pl-PL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9D87383-F040-8408-1344-603DC54D1E56}"/>
              </a:ext>
            </a:extLst>
          </p:cNvPr>
          <p:cNvSpPr/>
          <p:nvPr/>
        </p:nvSpPr>
        <p:spPr>
          <a:xfrm>
            <a:off x="2798812" y="1036269"/>
            <a:ext cx="2601633" cy="806450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Campaign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Prostokąt 13">
            <a:extLst>
              <a:ext uri="{FF2B5EF4-FFF2-40B4-BE49-F238E27FC236}">
                <a16:creationId xmlns:a16="http://schemas.microsoft.com/office/drawing/2014/main" id="{8EC4D842-0528-5FB8-25FF-4EA7DAF8F479}"/>
              </a:ext>
            </a:extLst>
          </p:cNvPr>
          <p:cNvSpPr/>
          <p:nvPr/>
        </p:nvSpPr>
        <p:spPr>
          <a:xfrm>
            <a:off x="117057" y="6005228"/>
            <a:ext cx="799519" cy="7651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Numeric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distribution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Prostokąt 14">
            <a:extLst>
              <a:ext uri="{FF2B5EF4-FFF2-40B4-BE49-F238E27FC236}">
                <a16:creationId xmlns:a16="http://schemas.microsoft.com/office/drawing/2014/main" id="{A4EF618E-6F19-AC71-D3CF-167F3AD60506}"/>
              </a:ext>
            </a:extLst>
          </p:cNvPr>
          <p:cNvSpPr/>
          <p:nvPr/>
        </p:nvSpPr>
        <p:spPr>
          <a:xfrm>
            <a:off x="986669" y="6013170"/>
            <a:ext cx="849320" cy="7651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Weighted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distribution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Prostokąt 56">
            <a:extLst>
              <a:ext uri="{FF2B5EF4-FFF2-40B4-BE49-F238E27FC236}">
                <a16:creationId xmlns:a16="http://schemas.microsoft.com/office/drawing/2014/main" id="{A3407599-F03A-0EC6-1A94-AA6DD5E624C1}"/>
              </a:ext>
            </a:extLst>
          </p:cNvPr>
          <p:cNvSpPr/>
          <p:nvPr/>
        </p:nvSpPr>
        <p:spPr>
          <a:xfrm>
            <a:off x="2802411" y="6027206"/>
            <a:ext cx="849320" cy="7651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Share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shelf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Prostokąt 56">
            <a:extLst>
              <a:ext uri="{FF2B5EF4-FFF2-40B4-BE49-F238E27FC236}">
                <a16:creationId xmlns:a16="http://schemas.microsoft.com/office/drawing/2014/main" id="{50D5D84A-6ACF-3E3A-A074-7788D25C4707}"/>
              </a:ext>
            </a:extLst>
          </p:cNvPr>
          <p:cNvSpPr/>
          <p:nvPr/>
        </p:nvSpPr>
        <p:spPr>
          <a:xfrm>
            <a:off x="3704575" y="6027206"/>
            <a:ext cx="849320" cy="7651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Visibility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B55E743-7E74-60E9-F0F9-E11ADEC00E1F}"/>
              </a:ext>
            </a:extLst>
          </p:cNvPr>
          <p:cNvSpPr/>
          <p:nvPr/>
        </p:nvSpPr>
        <p:spPr>
          <a:xfrm>
            <a:off x="2805166" y="1959751"/>
            <a:ext cx="824470" cy="796228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Awareness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Ad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C4BD0BE-FB68-4750-BD0E-0757B67441C9}"/>
              </a:ext>
            </a:extLst>
          </p:cNvPr>
          <p:cNvSpPr/>
          <p:nvPr/>
        </p:nvSpPr>
        <p:spPr>
          <a:xfrm>
            <a:off x="3692056" y="1955218"/>
            <a:ext cx="824470" cy="796228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Liking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67437EC-8516-038F-F8F7-6D4D4E23B5E1}"/>
              </a:ext>
            </a:extLst>
          </p:cNvPr>
          <p:cNvSpPr/>
          <p:nvPr/>
        </p:nvSpPr>
        <p:spPr>
          <a:xfrm>
            <a:off x="4570431" y="1959571"/>
            <a:ext cx="824470" cy="796228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Branding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7158270-865B-4C00-D314-011F95DB3A13}"/>
              </a:ext>
            </a:extLst>
          </p:cNvPr>
          <p:cNvSpPr/>
          <p:nvPr/>
        </p:nvSpPr>
        <p:spPr>
          <a:xfrm>
            <a:off x="5489362" y="1036269"/>
            <a:ext cx="2601633" cy="8064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Brand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2AB5200-E4B7-1A5F-AC6E-A217DBD061B5}"/>
              </a:ext>
            </a:extLst>
          </p:cNvPr>
          <p:cNvSpPr/>
          <p:nvPr/>
        </p:nvSpPr>
        <p:spPr>
          <a:xfrm>
            <a:off x="5539247" y="2856762"/>
            <a:ext cx="875963" cy="7790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Awareness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Salience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9ED6555-8514-F9E5-FE27-A9D17E12BE26}"/>
              </a:ext>
            </a:extLst>
          </p:cNvPr>
          <p:cNvSpPr/>
          <p:nvPr/>
        </p:nvSpPr>
        <p:spPr>
          <a:xfrm>
            <a:off x="2758432" y="2852377"/>
            <a:ext cx="824470" cy="796228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Distinctiveness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C5FC2CF-7D91-C9C4-C3B4-A429E4199A4C}"/>
              </a:ext>
            </a:extLst>
          </p:cNvPr>
          <p:cNvSpPr/>
          <p:nvPr/>
        </p:nvSpPr>
        <p:spPr>
          <a:xfrm>
            <a:off x="5503396" y="1928159"/>
            <a:ext cx="878048" cy="8064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Penetration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0864B3B-87EA-8A4E-3B26-67F0E5709AD1}"/>
              </a:ext>
            </a:extLst>
          </p:cNvPr>
          <p:cNvSpPr/>
          <p:nvPr/>
        </p:nvSpPr>
        <p:spPr>
          <a:xfrm>
            <a:off x="6442951" y="1911841"/>
            <a:ext cx="849841" cy="8064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Brand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Liking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E8852F3-97DA-3B96-4607-FF39E3FD87A0}"/>
              </a:ext>
            </a:extLst>
          </p:cNvPr>
          <p:cNvSpPr/>
          <p:nvPr/>
        </p:nvSpPr>
        <p:spPr>
          <a:xfrm>
            <a:off x="7346271" y="1898264"/>
            <a:ext cx="751296" cy="8064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Meaningful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Relevance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93301F9-E706-AED2-2BBA-7E16FEE2F144}"/>
              </a:ext>
            </a:extLst>
          </p:cNvPr>
          <p:cNvSpPr/>
          <p:nvPr/>
        </p:nvSpPr>
        <p:spPr>
          <a:xfrm>
            <a:off x="3711108" y="2847417"/>
            <a:ext cx="824470" cy="796228"/>
          </a:xfrm>
          <a:prstGeom prst="rect">
            <a:avLst/>
          </a:prstGeom>
          <a:solidFill>
            <a:srgbClr val="0CC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Continuity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WoA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87" name="Prostokąt 56">
            <a:extLst>
              <a:ext uri="{FF2B5EF4-FFF2-40B4-BE49-F238E27FC236}">
                <a16:creationId xmlns:a16="http://schemas.microsoft.com/office/drawing/2014/main" id="{0998BCBD-4C91-6F26-F334-7659F773A3C2}"/>
              </a:ext>
            </a:extLst>
          </p:cNvPr>
          <p:cNvSpPr/>
          <p:nvPr/>
        </p:nvSpPr>
        <p:spPr>
          <a:xfrm>
            <a:off x="4618153" y="6033385"/>
            <a:ext cx="849320" cy="75279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Traffic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Own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B17CCBF-8CDF-D155-C8B5-B1CE8A182919}"/>
              </a:ext>
            </a:extLst>
          </p:cNvPr>
          <p:cNvSpPr/>
          <p:nvPr/>
        </p:nvSpPr>
        <p:spPr>
          <a:xfrm>
            <a:off x="8175962" y="1005785"/>
            <a:ext cx="2474621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A2F03EE-C026-3FF7-D7F2-D916C42F02C2}"/>
              </a:ext>
            </a:extLst>
          </p:cNvPr>
          <p:cNvSpPr txBox="1"/>
          <p:nvPr/>
        </p:nvSpPr>
        <p:spPr>
          <a:xfrm>
            <a:off x="229676" y="394560"/>
            <a:ext cx="227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Investment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86D91BF-4002-683B-5800-D4595C517BB8}"/>
              </a:ext>
            </a:extLst>
          </p:cNvPr>
          <p:cNvSpPr txBox="1"/>
          <p:nvPr/>
        </p:nvSpPr>
        <p:spPr>
          <a:xfrm>
            <a:off x="7591325" y="451183"/>
            <a:ext cx="227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6F51C94-316A-3B54-9D8F-7067EDB9FBFE}"/>
              </a:ext>
            </a:extLst>
          </p:cNvPr>
          <p:cNvSpPr/>
          <p:nvPr/>
        </p:nvSpPr>
        <p:spPr>
          <a:xfrm>
            <a:off x="8189262" y="1928725"/>
            <a:ext cx="751296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Sales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Revenue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2F16D72-6528-6375-B556-187CA6564F00}"/>
              </a:ext>
            </a:extLst>
          </p:cNvPr>
          <p:cNvSpPr/>
          <p:nvPr/>
        </p:nvSpPr>
        <p:spPr>
          <a:xfrm>
            <a:off x="8997572" y="1911841"/>
            <a:ext cx="855289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Value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42707A1-03A5-F4A6-8E93-3EFB065EFD09}"/>
              </a:ext>
            </a:extLst>
          </p:cNvPr>
          <p:cNvSpPr/>
          <p:nvPr/>
        </p:nvSpPr>
        <p:spPr>
          <a:xfrm>
            <a:off x="9902769" y="1889555"/>
            <a:ext cx="751296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814DDC1-A3CB-BBCC-164E-92D3A3EBA273}"/>
              </a:ext>
            </a:extLst>
          </p:cNvPr>
          <p:cNvSpPr/>
          <p:nvPr/>
        </p:nvSpPr>
        <p:spPr>
          <a:xfrm>
            <a:off x="8189262" y="2807620"/>
            <a:ext cx="751296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ROAS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62AAC85-3594-309C-18CA-F89BEDBC1733}"/>
              </a:ext>
            </a:extLst>
          </p:cNvPr>
          <p:cNvSpPr/>
          <p:nvPr/>
        </p:nvSpPr>
        <p:spPr>
          <a:xfrm>
            <a:off x="9047053" y="2768430"/>
            <a:ext cx="805807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Contribution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[ROCE]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04F3AFB-8E15-4062-EAE4-AB0C2DB68898}"/>
              </a:ext>
            </a:extLst>
          </p:cNvPr>
          <p:cNvSpPr/>
          <p:nvPr/>
        </p:nvSpPr>
        <p:spPr>
          <a:xfrm>
            <a:off x="9935671" y="2793334"/>
            <a:ext cx="751296" cy="806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</a:t>
            </a: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development/ </a:t>
            </a: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Elasticity</a:t>
            </a:r>
            <a:endParaRPr kumimoji="0" lang="pl-PL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AE3CAF6-7AA5-243A-EB4A-57355A6E523D}"/>
              </a:ext>
            </a:extLst>
          </p:cNvPr>
          <p:cNvSpPr/>
          <p:nvPr/>
        </p:nvSpPr>
        <p:spPr>
          <a:xfrm>
            <a:off x="6505893" y="2847650"/>
            <a:ext cx="875963" cy="7790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Preferece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1CF4B4D-FDDF-635D-15B6-2AF42FDE75CF}"/>
              </a:ext>
            </a:extLst>
          </p:cNvPr>
          <p:cNvSpPr/>
          <p:nvPr/>
        </p:nvSpPr>
        <p:spPr>
          <a:xfrm>
            <a:off x="10735550" y="984284"/>
            <a:ext cx="1431230" cy="8064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C0150E6-E264-10C1-57BB-4AABE7B8AFDE}"/>
              </a:ext>
            </a:extLst>
          </p:cNvPr>
          <p:cNvSpPr/>
          <p:nvPr/>
        </p:nvSpPr>
        <p:spPr>
          <a:xfrm>
            <a:off x="10735550" y="1907425"/>
            <a:ext cx="686119" cy="8064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Customer </a:t>
            </a: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Satisfaction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7E9EFC-7547-B530-D4F4-2DAED660AC7E}"/>
              </a:ext>
            </a:extLst>
          </p:cNvPr>
          <p:cNvSpPr/>
          <p:nvPr/>
        </p:nvSpPr>
        <p:spPr>
          <a:xfrm>
            <a:off x="11480661" y="1907425"/>
            <a:ext cx="686119" cy="8064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Recomendation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[NPS]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5BEDF97-05BF-2587-4A95-8BD529B90571}"/>
              </a:ext>
            </a:extLst>
          </p:cNvPr>
          <p:cNvSpPr/>
          <p:nvPr/>
        </p:nvSpPr>
        <p:spPr>
          <a:xfrm>
            <a:off x="10769778" y="2789373"/>
            <a:ext cx="686119" cy="8064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Avg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Customer Value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FC691E0-381B-A4D8-4359-954641C718AD}"/>
              </a:ext>
            </a:extLst>
          </p:cNvPr>
          <p:cNvSpPr/>
          <p:nvPr/>
        </p:nvSpPr>
        <p:spPr>
          <a:xfrm>
            <a:off x="2785749" y="3731578"/>
            <a:ext cx="2601633" cy="5853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&amp; Media Performance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56FCF5A-FB17-CEEF-44E4-E059B1C23CA6}"/>
              </a:ext>
            </a:extLst>
          </p:cNvPr>
          <p:cNvSpPr/>
          <p:nvPr/>
        </p:nvSpPr>
        <p:spPr>
          <a:xfrm>
            <a:off x="2800812" y="4385094"/>
            <a:ext cx="824470" cy="7962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E-commerce/ Conversion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EB38790-19D0-555B-8631-1AD9C569AB9E}"/>
              </a:ext>
            </a:extLst>
          </p:cNvPr>
          <p:cNvSpPr/>
          <p:nvPr/>
        </p:nvSpPr>
        <p:spPr>
          <a:xfrm>
            <a:off x="3702144" y="4406864"/>
            <a:ext cx="824470" cy="7962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search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C6F6A5B-7C42-1A25-8FE5-B2273092269A}"/>
              </a:ext>
            </a:extLst>
          </p:cNvPr>
          <p:cNvSpPr/>
          <p:nvPr/>
        </p:nvSpPr>
        <p:spPr>
          <a:xfrm>
            <a:off x="4603476" y="4406864"/>
            <a:ext cx="824470" cy="7962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Engagement/[Content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Interest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F84C7E8-0C1B-2D96-2BEF-5298A2054A0A}"/>
              </a:ext>
            </a:extLst>
          </p:cNvPr>
          <p:cNvSpPr/>
          <p:nvPr/>
        </p:nvSpPr>
        <p:spPr>
          <a:xfrm>
            <a:off x="2805164" y="5234173"/>
            <a:ext cx="824470" cy="72072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</a:t>
            </a: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[CPRP,CPL </a:t>
            </a: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684B212-EE0F-61AB-022A-6A2534CABAFE}"/>
              </a:ext>
            </a:extLst>
          </p:cNvPr>
          <p:cNvSpPr/>
          <p:nvPr/>
        </p:nvSpPr>
        <p:spPr>
          <a:xfrm>
            <a:off x="3723917" y="5273359"/>
            <a:ext cx="824470" cy="72072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 </a:t>
            </a:r>
            <a:r>
              <a:rPr kumimoji="0" lang="pl-PL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Verification</a:t>
            </a:r>
            <a:endParaRPr kumimoji="0" lang="pl-PL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873FF0E9-8A07-50FE-8610-41E56C8533C6}"/>
              </a:ext>
            </a:extLst>
          </p:cNvPr>
          <p:cNvSpPr/>
          <p:nvPr/>
        </p:nvSpPr>
        <p:spPr>
          <a:xfrm>
            <a:off x="11488236" y="2793724"/>
            <a:ext cx="686119" cy="8064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15ABC-9673-4ADF-2D99-24C73D740DB0}"/>
              </a:ext>
            </a:extLst>
          </p:cNvPr>
          <p:cNvSpPr txBox="1"/>
          <p:nvPr/>
        </p:nvSpPr>
        <p:spPr>
          <a:xfrm>
            <a:off x="3068752" y="399643"/>
            <a:ext cx="227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6F41132-021F-BB16-823B-4543D6FB5AB8}"/>
              </a:ext>
            </a:extLst>
          </p:cNvPr>
          <p:cNvSpPr/>
          <p:nvPr/>
        </p:nvSpPr>
        <p:spPr>
          <a:xfrm rot="5400000">
            <a:off x="8651717" y="-2298305"/>
            <a:ext cx="233614" cy="63244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763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"/>
          <p:cNvSpPr txBox="1">
            <a:spLocks noGrp="1"/>
          </p:cNvSpPr>
          <p:nvPr>
            <p:ph type="subTitle" idx="1"/>
          </p:nvPr>
        </p:nvSpPr>
        <p:spPr>
          <a:xfrm>
            <a:off x="902861" y="6387229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Warszawa, czerwiec 2024</a:t>
            </a:r>
            <a:endParaRPr sz="10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5" name="Google Shape;107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2122" y="5590932"/>
            <a:ext cx="4021251" cy="103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20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8EEB18-6229-753F-AEE2-1A39F815FF3F}"/>
              </a:ext>
            </a:extLst>
          </p:cNvPr>
          <p:cNvSpPr/>
          <p:nvPr/>
        </p:nvSpPr>
        <p:spPr>
          <a:xfrm>
            <a:off x="642716" y="960122"/>
            <a:ext cx="7807650" cy="768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Business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metrics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3" name="Google Shape;1111;p24">
            <a:extLst>
              <a:ext uri="{FF2B5EF4-FFF2-40B4-BE49-F238E27FC236}">
                <a16:creationId xmlns:a16="http://schemas.microsoft.com/office/drawing/2014/main" id="{4CE0055E-69F3-F2F6-E11B-203C30FE121B}"/>
              </a:ext>
            </a:extLst>
          </p:cNvPr>
          <p:cNvSpPr/>
          <p:nvPr/>
        </p:nvSpPr>
        <p:spPr>
          <a:xfrm>
            <a:off x="642716" y="2819809"/>
            <a:ext cx="2562039" cy="7691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Penetracja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4" name="Google Shape;1095;p24">
            <a:extLst>
              <a:ext uri="{FF2B5EF4-FFF2-40B4-BE49-F238E27FC236}">
                <a16:creationId xmlns:a16="http://schemas.microsoft.com/office/drawing/2014/main" id="{48D49CB7-0024-0ED1-1DBE-A7C3E4156649}"/>
              </a:ext>
            </a:extLst>
          </p:cNvPr>
          <p:cNvSpPr/>
          <p:nvPr/>
        </p:nvSpPr>
        <p:spPr>
          <a:xfrm>
            <a:off x="5276751" y="2876660"/>
            <a:ext cx="1819457" cy="5609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Skuteczna konwersja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1096;p24">
            <a:extLst>
              <a:ext uri="{FF2B5EF4-FFF2-40B4-BE49-F238E27FC236}">
                <a16:creationId xmlns:a16="http://schemas.microsoft.com/office/drawing/2014/main" id="{4A70A0A8-2517-E026-CF42-17CBEB5FD3F5}"/>
              </a:ext>
            </a:extLst>
          </p:cNvPr>
          <p:cNvSpPr/>
          <p:nvPr/>
        </p:nvSpPr>
        <p:spPr>
          <a:xfrm>
            <a:off x="3436235" y="2868092"/>
            <a:ext cx="1765157" cy="5609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Liczba nowych/ aktywnych użytkowników/ konsumentów</a:t>
            </a:r>
            <a:endParaRPr kumimoji="0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6" name="Google Shape;1106;p24">
            <a:extLst>
              <a:ext uri="{FF2B5EF4-FFF2-40B4-BE49-F238E27FC236}">
                <a16:creationId xmlns:a16="http://schemas.microsoft.com/office/drawing/2014/main" id="{F4B4C313-8A40-FFE8-5C96-54CA2732184B}"/>
              </a:ext>
            </a:extLst>
          </p:cNvPr>
          <p:cNvSpPr/>
          <p:nvPr/>
        </p:nvSpPr>
        <p:spPr>
          <a:xfrm>
            <a:off x="7171567" y="2868092"/>
            <a:ext cx="2077820" cy="5520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Odpływ klientów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[</a:t>
            </a: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Churn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]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8" name="Google Shape;1111;p24">
            <a:extLst>
              <a:ext uri="{FF2B5EF4-FFF2-40B4-BE49-F238E27FC236}">
                <a16:creationId xmlns:a16="http://schemas.microsoft.com/office/drawing/2014/main" id="{122F47A7-B4DB-2359-3914-E1538E9D5039}"/>
              </a:ext>
            </a:extLst>
          </p:cNvPr>
          <p:cNvSpPr/>
          <p:nvPr/>
        </p:nvSpPr>
        <p:spPr>
          <a:xfrm>
            <a:off x="5999034" y="1855858"/>
            <a:ext cx="2808842" cy="70104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Kształtowanie ceny [deklaracja a zachowanie]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Elastyczność cenowa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3A0DA-9F63-24B1-6CCC-371CEBA10F6A}"/>
              </a:ext>
            </a:extLst>
          </p:cNvPr>
          <p:cNvSpPr/>
          <p:nvPr/>
        </p:nvSpPr>
        <p:spPr>
          <a:xfrm>
            <a:off x="642715" y="5094850"/>
            <a:ext cx="7807649" cy="768096"/>
          </a:xfrm>
          <a:prstGeom prst="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Wskaźnik relacji z klientem [</a:t>
            </a: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Relationship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metrics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]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ven Pro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34B6946-DEDD-E0F1-F323-C879197D5441}"/>
              </a:ext>
            </a:extLst>
          </p:cNvPr>
          <p:cNvSpPr/>
          <p:nvPr/>
        </p:nvSpPr>
        <p:spPr>
          <a:xfrm>
            <a:off x="642715" y="5944182"/>
            <a:ext cx="3975539" cy="809296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Wskaźnik satysfakcji klienta [Customer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Satisfaction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[CSI]]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303AB1-FBDD-D2BB-2D50-B675F3F69DBA}"/>
              </a:ext>
            </a:extLst>
          </p:cNvPr>
          <p:cNvSpPr/>
          <p:nvPr/>
        </p:nvSpPr>
        <p:spPr>
          <a:xfrm>
            <a:off x="4773697" y="5943700"/>
            <a:ext cx="3656199" cy="809296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Wskaźnik rekomendacji [NPS]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B57C00FC-4036-DE3E-F651-957F1A25EE86}"/>
              </a:ext>
            </a:extLst>
          </p:cNvPr>
          <p:cNvSpPr txBox="1">
            <a:spLocks/>
          </p:cNvSpPr>
          <p:nvPr/>
        </p:nvSpPr>
        <p:spPr>
          <a:xfrm>
            <a:off x="490728" y="1"/>
            <a:ext cx="10515600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ea typeface="+mj-ea"/>
                <a:cs typeface="+mj-cs"/>
                <a:sym typeface="Arial"/>
              </a:rPr>
              <a:t>Revised metrics recommendation: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ea typeface="+mj-ea"/>
              <a:cs typeface="+mj-cs"/>
              <a:sym typeface="Arial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A5D9D379-EBE9-5ACB-A2F7-255E5B0B1B76}"/>
              </a:ext>
            </a:extLst>
          </p:cNvPr>
          <p:cNvSpPr txBox="1">
            <a:spLocks/>
          </p:cNvSpPr>
          <p:nvPr/>
        </p:nvSpPr>
        <p:spPr>
          <a:xfrm>
            <a:off x="9033320" y="1774283"/>
            <a:ext cx="3158680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14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8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F26D8BEF-940E-9DCF-16E5-4DA280D945DB}"/>
              </a:ext>
            </a:extLst>
          </p:cNvPr>
          <p:cNvSpPr txBox="1">
            <a:spLocks/>
          </p:cNvSpPr>
          <p:nvPr/>
        </p:nvSpPr>
        <p:spPr>
          <a:xfrm>
            <a:off x="8631068" y="5590932"/>
            <a:ext cx="3447529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2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4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  <p:sp>
        <p:nvSpPr>
          <p:cNvPr id="10" name="Google Shape;1111;p24">
            <a:extLst>
              <a:ext uri="{FF2B5EF4-FFF2-40B4-BE49-F238E27FC236}">
                <a16:creationId xmlns:a16="http://schemas.microsoft.com/office/drawing/2014/main" id="{281206B6-4C06-CD83-260C-673312B6A6A8}"/>
              </a:ext>
            </a:extLst>
          </p:cNvPr>
          <p:cNvSpPr/>
          <p:nvPr/>
        </p:nvSpPr>
        <p:spPr>
          <a:xfrm>
            <a:off x="629652" y="1837188"/>
            <a:ext cx="2653480" cy="7691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Przychody ze sprzedaży/ Zysk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1" name="Google Shape;1095;p24">
            <a:extLst>
              <a:ext uri="{FF2B5EF4-FFF2-40B4-BE49-F238E27FC236}">
                <a16:creationId xmlns:a16="http://schemas.microsoft.com/office/drawing/2014/main" id="{C2BD31EB-71ED-B36E-EBD2-4610F8F4F438}"/>
              </a:ext>
            </a:extLst>
          </p:cNvPr>
          <p:cNvSpPr/>
          <p:nvPr/>
        </p:nvSpPr>
        <p:spPr>
          <a:xfrm>
            <a:off x="3414676" y="1837188"/>
            <a:ext cx="2472317" cy="7298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Udziały rynkowe [Wartość/ Ilość]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Google Shape;1111;p24">
            <a:extLst>
              <a:ext uri="{FF2B5EF4-FFF2-40B4-BE49-F238E27FC236}">
                <a16:creationId xmlns:a16="http://schemas.microsoft.com/office/drawing/2014/main" id="{F6425171-ED60-5B66-BFEB-E63E083F370D}"/>
              </a:ext>
            </a:extLst>
          </p:cNvPr>
          <p:cNvSpPr/>
          <p:nvPr/>
        </p:nvSpPr>
        <p:spPr>
          <a:xfrm>
            <a:off x="642715" y="3822142"/>
            <a:ext cx="5174611" cy="8589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1. Dochodowość klienta [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Avr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Revenue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per 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customer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/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purchase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/ 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repurchase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frequency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]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2. CLV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1106;p24">
            <a:extLst>
              <a:ext uri="{FF2B5EF4-FFF2-40B4-BE49-F238E27FC236}">
                <a16:creationId xmlns:a16="http://schemas.microsoft.com/office/drawing/2014/main" id="{7B6948B9-F70C-FE23-EFA1-D3EFF61A37DA}"/>
              </a:ext>
            </a:extLst>
          </p:cNvPr>
          <p:cNvSpPr/>
          <p:nvPr/>
        </p:nvSpPr>
        <p:spPr>
          <a:xfrm>
            <a:off x="5999034" y="3757329"/>
            <a:ext cx="2430862" cy="8948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ROI/ Net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Contribution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694590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"/>
          <p:cNvSpPr txBox="1">
            <a:spLocks noGrp="1"/>
          </p:cNvSpPr>
          <p:nvPr>
            <p:ph type="subTitle" idx="1"/>
          </p:nvPr>
        </p:nvSpPr>
        <p:spPr>
          <a:xfrm>
            <a:off x="902861" y="6387229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Warszawa, czerwiec 2024</a:t>
            </a:r>
            <a:endParaRPr sz="10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5" name="Google Shape;107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2122" y="5590932"/>
            <a:ext cx="4021251" cy="103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1"/>
          <p:cNvSpPr txBox="1"/>
          <p:nvPr/>
        </p:nvSpPr>
        <p:spPr>
          <a:xfrm>
            <a:off x="798159" y="3467758"/>
            <a:ext cx="8122529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Group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KPIs definition and revision</a:t>
            </a: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21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8EEB18-6229-753F-AEE2-1A39F815FF3F}"/>
              </a:ext>
            </a:extLst>
          </p:cNvPr>
          <p:cNvSpPr/>
          <p:nvPr/>
        </p:nvSpPr>
        <p:spPr>
          <a:xfrm>
            <a:off x="642714" y="941521"/>
            <a:ext cx="7807650" cy="7680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Media/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Investments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metrics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3" name="Google Shape;1111;p24">
            <a:extLst>
              <a:ext uri="{FF2B5EF4-FFF2-40B4-BE49-F238E27FC236}">
                <a16:creationId xmlns:a16="http://schemas.microsoft.com/office/drawing/2014/main" id="{4CE0055E-69F3-F2F6-E11B-203C30FE121B}"/>
              </a:ext>
            </a:extLst>
          </p:cNvPr>
          <p:cNvSpPr/>
          <p:nvPr/>
        </p:nvSpPr>
        <p:spPr>
          <a:xfrm>
            <a:off x="642716" y="1867667"/>
            <a:ext cx="2767335" cy="7691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Media vs Total A&amp;M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4" name="Google Shape;1095;p24">
            <a:extLst>
              <a:ext uri="{FF2B5EF4-FFF2-40B4-BE49-F238E27FC236}">
                <a16:creationId xmlns:a16="http://schemas.microsoft.com/office/drawing/2014/main" id="{48D49CB7-0024-0ED1-1DBE-A7C3E4156649}"/>
              </a:ext>
            </a:extLst>
          </p:cNvPr>
          <p:cNvSpPr/>
          <p:nvPr/>
        </p:nvSpPr>
        <p:spPr>
          <a:xfrm>
            <a:off x="3541596" y="1867667"/>
            <a:ext cx="1656615" cy="7298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Reach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1096;p24">
            <a:extLst>
              <a:ext uri="{FF2B5EF4-FFF2-40B4-BE49-F238E27FC236}">
                <a16:creationId xmlns:a16="http://schemas.microsoft.com/office/drawing/2014/main" id="{4A70A0A8-2517-E026-CF42-17CBEB5FD3F5}"/>
              </a:ext>
            </a:extLst>
          </p:cNvPr>
          <p:cNvSpPr/>
          <p:nvPr/>
        </p:nvSpPr>
        <p:spPr>
          <a:xfrm>
            <a:off x="5294644" y="1867667"/>
            <a:ext cx="3155894" cy="7298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Avg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Frequency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6" name="Google Shape;1106;p24">
            <a:extLst>
              <a:ext uri="{FF2B5EF4-FFF2-40B4-BE49-F238E27FC236}">
                <a16:creationId xmlns:a16="http://schemas.microsoft.com/office/drawing/2014/main" id="{F4B4C313-8A40-FFE8-5C96-54CA2732184B}"/>
              </a:ext>
            </a:extLst>
          </p:cNvPr>
          <p:cNvSpPr/>
          <p:nvPr/>
        </p:nvSpPr>
        <p:spPr>
          <a:xfrm>
            <a:off x="642716" y="2726038"/>
            <a:ext cx="2767334" cy="905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SOV/SOS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1106;p24">
            <a:extLst>
              <a:ext uri="{FF2B5EF4-FFF2-40B4-BE49-F238E27FC236}">
                <a16:creationId xmlns:a16="http://schemas.microsoft.com/office/drawing/2014/main" id="{F2728D32-D115-00B7-E91B-6D1D59462098}"/>
              </a:ext>
            </a:extLst>
          </p:cNvPr>
          <p:cNvSpPr/>
          <p:nvPr/>
        </p:nvSpPr>
        <p:spPr>
          <a:xfrm>
            <a:off x="3541596" y="2736785"/>
            <a:ext cx="1656615" cy="8948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Marketing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communication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–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Share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of net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sales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8" name="Google Shape;1111;p24">
            <a:extLst>
              <a:ext uri="{FF2B5EF4-FFF2-40B4-BE49-F238E27FC236}">
                <a16:creationId xmlns:a16="http://schemas.microsoft.com/office/drawing/2014/main" id="{122F47A7-B4DB-2359-3914-E1538E9D5039}"/>
              </a:ext>
            </a:extLst>
          </p:cNvPr>
          <p:cNvSpPr/>
          <p:nvPr/>
        </p:nvSpPr>
        <p:spPr>
          <a:xfrm>
            <a:off x="5299276" y="2772668"/>
            <a:ext cx="3151089" cy="858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Marketing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communication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: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Long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/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short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 term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3A0DA-9F63-24B1-6CCC-371CEBA10F6A}"/>
              </a:ext>
            </a:extLst>
          </p:cNvPr>
          <p:cNvSpPr/>
          <p:nvPr/>
        </p:nvSpPr>
        <p:spPr>
          <a:xfrm>
            <a:off x="642715" y="3814681"/>
            <a:ext cx="7807649" cy="768096"/>
          </a:xfrm>
          <a:prstGeom prst="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Campaign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Arial"/>
                <a:sym typeface="Arial"/>
              </a:rPr>
              <a:t>metrics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ven Pro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0AA33A-17AF-C669-477A-1EC56C88AB6E}"/>
              </a:ext>
            </a:extLst>
          </p:cNvPr>
          <p:cNvSpPr/>
          <p:nvPr/>
        </p:nvSpPr>
        <p:spPr>
          <a:xfrm>
            <a:off x="642716" y="4703460"/>
            <a:ext cx="1660850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Campaign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observation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0BF17C4-3014-162C-51C3-33C85A21E8BD}"/>
              </a:ext>
            </a:extLst>
          </p:cNvPr>
          <p:cNvSpPr/>
          <p:nvPr/>
        </p:nvSpPr>
        <p:spPr>
          <a:xfrm>
            <a:off x="2354438" y="4703460"/>
            <a:ext cx="1970968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Campaign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liking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18D42C9-3104-C107-0E63-CBDF0A4C301D}"/>
              </a:ext>
            </a:extLst>
          </p:cNvPr>
          <p:cNvSpPr/>
          <p:nvPr/>
        </p:nvSpPr>
        <p:spPr>
          <a:xfrm>
            <a:off x="4376278" y="4706529"/>
            <a:ext cx="1970968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Sender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identification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/ Brand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Awarenss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14C961D-32D6-431C-9FC7-2763C39389CC}"/>
              </a:ext>
            </a:extLst>
          </p:cNvPr>
          <p:cNvSpPr/>
          <p:nvPr/>
        </p:nvSpPr>
        <p:spPr>
          <a:xfrm>
            <a:off x="6398118" y="4703460"/>
            <a:ext cx="2021840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Brand Lift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Crossmediowy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284A4D2-50D2-A3EA-53ED-B7FD71303BE0}"/>
              </a:ext>
            </a:extLst>
          </p:cNvPr>
          <p:cNvSpPr/>
          <p:nvPr/>
        </p:nvSpPr>
        <p:spPr>
          <a:xfrm>
            <a:off x="662597" y="5598069"/>
            <a:ext cx="2382673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Message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Undedestanding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303AB1-FBDD-D2BB-2D50-B675F3F69DBA}"/>
              </a:ext>
            </a:extLst>
          </p:cNvPr>
          <p:cNvSpPr/>
          <p:nvPr/>
        </p:nvSpPr>
        <p:spPr>
          <a:xfrm>
            <a:off x="3164363" y="5598069"/>
            <a:ext cx="2382672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Differentiation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5703735-A84F-E562-F702-370DDAF5A9CB}"/>
              </a:ext>
            </a:extLst>
          </p:cNvPr>
          <p:cNvSpPr/>
          <p:nvPr/>
        </p:nvSpPr>
        <p:spPr>
          <a:xfrm>
            <a:off x="5748528" y="5579171"/>
            <a:ext cx="2617316" cy="809296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Efficiency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Metrics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[CPM,CPC,CPS,CPL,CPA]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B57C00FC-4036-DE3E-F651-957F1A25EE86}"/>
              </a:ext>
            </a:extLst>
          </p:cNvPr>
          <p:cNvSpPr txBox="1">
            <a:spLocks/>
          </p:cNvSpPr>
          <p:nvPr/>
        </p:nvSpPr>
        <p:spPr>
          <a:xfrm>
            <a:off x="490728" y="1"/>
            <a:ext cx="10515600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ea typeface="+mj-ea"/>
                <a:cs typeface="+mj-cs"/>
                <a:sym typeface="Arial"/>
              </a:rPr>
              <a:t>Revised metrics recommendation: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ea typeface="+mj-ea"/>
              <a:cs typeface="+mj-cs"/>
              <a:sym typeface="Arial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A5D9D379-EBE9-5ACB-A2F7-255E5B0B1B76}"/>
              </a:ext>
            </a:extLst>
          </p:cNvPr>
          <p:cNvSpPr txBox="1">
            <a:spLocks/>
          </p:cNvSpPr>
          <p:nvPr/>
        </p:nvSpPr>
        <p:spPr>
          <a:xfrm>
            <a:off x="8581910" y="1505454"/>
            <a:ext cx="3447529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6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5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F26D8BEF-940E-9DCF-16E5-4DA280D945DB}"/>
              </a:ext>
            </a:extLst>
          </p:cNvPr>
          <p:cNvSpPr txBox="1">
            <a:spLocks/>
          </p:cNvSpPr>
          <p:nvPr/>
        </p:nvSpPr>
        <p:spPr>
          <a:xfrm>
            <a:off x="8590927" y="4837934"/>
            <a:ext cx="3447529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7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5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43192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"/>
          <p:cNvSpPr txBox="1">
            <a:spLocks noGrp="1"/>
          </p:cNvSpPr>
          <p:nvPr>
            <p:ph type="subTitle" idx="1"/>
          </p:nvPr>
        </p:nvSpPr>
        <p:spPr>
          <a:xfrm>
            <a:off x="902861" y="6387229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Warszawa, czerwiec 2024</a:t>
            </a:r>
            <a:endParaRPr sz="10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5" name="Google Shape;107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2122" y="5590932"/>
            <a:ext cx="4021251" cy="103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1"/>
          <p:cNvSpPr txBox="1"/>
          <p:nvPr/>
        </p:nvSpPr>
        <p:spPr>
          <a:xfrm>
            <a:off x="798159" y="3467758"/>
            <a:ext cx="8122529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Group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KPIs definition and revision</a:t>
            </a: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8EEB18-6229-753F-AEE2-1A39F815FF3F}"/>
              </a:ext>
            </a:extLst>
          </p:cNvPr>
          <p:cNvSpPr/>
          <p:nvPr/>
        </p:nvSpPr>
        <p:spPr>
          <a:xfrm>
            <a:off x="642716" y="960122"/>
            <a:ext cx="7807650" cy="768096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</a:rPr>
              <a:t>Digital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</a:rPr>
              <a:t> metrics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3" name="Google Shape;1111;p24">
            <a:extLst>
              <a:ext uri="{FF2B5EF4-FFF2-40B4-BE49-F238E27FC236}">
                <a16:creationId xmlns:a16="http://schemas.microsoft.com/office/drawing/2014/main" id="{4CE0055E-69F3-F2F6-E11B-203C30FE121B}"/>
              </a:ext>
            </a:extLst>
          </p:cNvPr>
          <p:cNvSpPr/>
          <p:nvPr/>
        </p:nvSpPr>
        <p:spPr>
          <a:xfrm>
            <a:off x="642716" y="1867667"/>
            <a:ext cx="2767335" cy="769199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Engaged sessions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4" name="Google Shape;1095;p24">
            <a:extLst>
              <a:ext uri="{FF2B5EF4-FFF2-40B4-BE49-F238E27FC236}">
                <a16:creationId xmlns:a16="http://schemas.microsoft.com/office/drawing/2014/main" id="{48D49CB7-0024-0ED1-1DBE-A7C3E4156649}"/>
              </a:ext>
            </a:extLst>
          </p:cNvPr>
          <p:cNvSpPr/>
          <p:nvPr/>
        </p:nvSpPr>
        <p:spPr>
          <a:xfrm>
            <a:off x="3541596" y="1867667"/>
            <a:ext cx="1656615" cy="729871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Time spent on site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5" name="Google Shape;1096;p24">
            <a:extLst>
              <a:ext uri="{FF2B5EF4-FFF2-40B4-BE49-F238E27FC236}">
                <a16:creationId xmlns:a16="http://schemas.microsoft.com/office/drawing/2014/main" id="{4A70A0A8-2517-E026-CF42-17CBEB5FD3F5}"/>
              </a:ext>
            </a:extLst>
          </p:cNvPr>
          <p:cNvSpPr/>
          <p:nvPr/>
        </p:nvSpPr>
        <p:spPr>
          <a:xfrm>
            <a:off x="5294644" y="1867667"/>
            <a:ext cx="3155894" cy="729871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Content interest (creatives):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Viewability/Attention/interaction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6" name="Google Shape;1106;p24">
            <a:extLst>
              <a:ext uri="{FF2B5EF4-FFF2-40B4-BE49-F238E27FC236}">
                <a16:creationId xmlns:a16="http://schemas.microsoft.com/office/drawing/2014/main" id="{F4B4C313-8A40-FFE8-5C96-54CA2732184B}"/>
              </a:ext>
            </a:extLst>
          </p:cNvPr>
          <p:cNvSpPr/>
          <p:nvPr/>
        </p:nvSpPr>
        <p:spPr>
          <a:xfrm>
            <a:off x="642716" y="2726038"/>
            <a:ext cx="2767334" cy="905574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Number/cost of actions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7" name="Google Shape;1106;p24">
            <a:extLst>
              <a:ext uri="{FF2B5EF4-FFF2-40B4-BE49-F238E27FC236}">
                <a16:creationId xmlns:a16="http://schemas.microsoft.com/office/drawing/2014/main" id="{F2728D32-D115-00B7-E91B-6D1D59462098}"/>
              </a:ext>
            </a:extLst>
          </p:cNvPr>
          <p:cNvSpPr/>
          <p:nvPr/>
        </p:nvSpPr>
        <p:spPr>
          <a:xfrm>
            <a:off x="3541596" y="2736785"/>
            <a:ext cx="1656615" cy="894827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No of lost actions/„Abandonded basket”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8" name="Google Shape;1111;p24">
            <a:extLst>
              <a:ext uri="{FF2B5EF4-FFF2-40B4-BE49-F238E27FC236}">
                <a16:creationId xmlns:a16="http://schemas.microsoft.com/office/drawing/2014/main" id="{122F47A7-B4DB-2359-3914-E1538E9D5039}"/>
              </a:ext>
            </a:extLst>
          </p:cNvPr>
          <p:cNvSpPr/>
          <p:nvPr/>
        </p:nvSpPr>
        <p:spPr>
          <a:xfrm>
            <a:off x="5299276" y="2772668"/>
            <a:ext cx="3151089" cy="858944"/>
          </a:xfrm>
          <a:prstGeom prst="rect">
            <a:avLst/>
          </a:prstGeom>
          <a:solidFill>
            <a:srgbClr val="5C8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  <a:sym typeface="Arial"/>
              </a:rPr>
              <a:t>Share of Search (Incl. SEM)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3A0DA-9F63-24B1-6CCC-371CEBA10F6A}"/>
              </a:ext>
            </a:extLst>
          </p:cNvPr>
          <p:cNvSpPr/>
          <p:nvPr/>
        </p:nvSpPr>
        <p:spPr>
          <a:xfrm>
            <a:off x="642715" y="3814681"/>
            <a:ext cx="7807649" cy="768096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</a:rPr>
              <a:t>Brand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" pitchFamily="2" charset="0"/>
                <a:ea typeface="+mn-ea"/>
                <a:cs typeface="+mn-cs"/>
              </a:rPr>
              <a:t>metrics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ven Pro" pitchFamily="2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0AA33A-17AF-C669-477A-1EC56C88AB6E}"/>
              </a:ext>
            </a:extLst>
          </p:cNvPr>
          <p:cNvSpPr/>
          <p:nvPr/>
        </p:nvSpPr>
        <p:spPr>
          <a:xfrm>
            <a:off x="642716" y="4703460"/>
            <a:ext cx="1660850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Awareness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0BF17C4-3014-162C-51C3-33C85A21E8BD}"/>
              </a:ext>
            </a:extLst>
          </p:cNvPr>
          <p:cNvSpPr/>
          <p:nvPr/>
        </p:nvSpPr>
        <p:spPr>
          <a:xfrm>
            <a:off x="2354438" y="4703460"/>
            <a:ext cx="1970968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Consideration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18D42C9-3104-C107-0E63-CBDF0A4C301D}"/>
              </a:ext>
            </a:extLst>
          </p:cNvPr>
          <p:cNvSpPr/>
          <p:nvPr/>
        </p:nvSpPr>
        <p:spPr>
          <a:xfrm>
            <a:off x="4376278" y="4706529"/>
            <a:ext cx="1970968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Preference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14C961D-32D6-431C-9FC7-2763C39389CC}"/>
              </a:ext>
            </a:extLst>
          </p:cNvPr>
          <p:cNvSpPr/>
          <p:nvPr/>
        </p:nvSpPr>
        <p:spPr>
          <a:xfrm>
            <a:off x="6398118" y="4703460"/>
            <a:ext cx="2021840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Relevance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34B6946-DEDD-E0F1-F323-C879197D5441}"/>
              </a:ext>
            </a:extLst>
          </p:cNvPr>
          <p:cNvSpPr/>
          <p:nvPr/>
        </p:nvSpPr>
        <p:spPr>
          <a:xfrm>
            <a:off x="642716" y="5569706"/>
            <a:ext cx="1660850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Brand liking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284A4D2-50D2-A3EA-53ED-B7FD71303BE0}"/>
              </a:ext>
            </a:extLst>
          </p:cNvPr>
          <p:cNvSpPr/>
          <p:nvPr/>
        </p:nvSpPr>
        <p:spPr>
          <a:xfrm>
            <a:off x="2363121" y="5577933"/>
            <a:ext cx="1970968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Credibility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303AB1-FBDD-D2BB-2D50-B675F3F69DBA}"/>
              </a:ext>
            </a:extLst>
          </p:cNvPr>
          <p:cNvSpPr/>
          <p:nvPr/>
        </p:nvSpPr>
        <p:spPr>
          <a:xfrm>
            <a:off x="4364270" y="5577933"/>
            <a:ext cx="2033848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Purchase intent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5703735-A84F-E562-F702-370DDAF5A9CB}"/>
              </a:ext>
            </a:extLst>
          </p:cNvPr>
          <p:cNvSpPr/>
          <p:nvPr/>
        </p:nvSpPr>
        <p:spPr>
          <a:xfrm>
            <a:off x="6443838" y="5570882"/>
            <a:ext cx="1970968" cy="809296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Specific associations/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attributes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B57C00FC-4036-DE3E-F651-957F1A25EE86}"/>
              </a:ext>
            </a:extLst>
          </p:cNvPr>
          <p:cNvSpPr txBox="1">
            <a:spLocks/>
          </p:cNvSpPr>
          <p:nvPr/>
        </p:nvSpPr>
        <p:spPr>
          <a:xfrm>
            <a:off x="490728" y="1"/>
            <a:ext cx="10515600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ea typeface="+mj-ea"/>
                <a:cs typeface="+mj-cs"/>
              </a:rPr>
              <a:t>Revised metrics recommendation: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ea typeface="+mj-ea"/>
              <a:cs typeface="+mj-cs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A5D9D379-EBE9-5ACB-A2F7-255E5B0B1B76}"/>
              </a:ext>
            </a:extLst>
          </p:cNvPr>
          <p:cNvSpPr txBox="1">
            <a:spLocks/>
          </p:cNvSpPr>
          <p:nvPr/>
        </p:nvSpPr>
        <p:spPr>
          <a:xfrm>
            <a:off x="8581910" y="1505454"/>
            <a:ext cx="3447529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6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8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F26D8BEF-940E-9DCF-16E5-4DA280D945DB}"/>
              </a:ext>
            </a:extLst>
          </p:cNvPr>
          <p:cNvSpPr txBox="1">
            <a:spLocks/>
          </p:cNvSpPr>
          <p:nvPr/>
        </p:nvSpPr>
        <p:spPr>
          <a:xfrm>
            <a:off x="8590927" y="4837934"/>
            <a:ext cx="3447529" cy="8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8 KPI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ven Pro" pitchFamily="2" charset="0"/>
                <a:cs typeface="Calibri"/>
                <a:sym typeface="Calibri"/>
              </a:rPr>
              <a:t>(vs 6 w modelu szwedzkim)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ven Pro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9039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yw pakietu Office">
  <a:themeElements>
    <a:clrScheme name="INSUMMIT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00AFFF"/>
      </a:accent1>
      <a:accent2>
        <a:srgbClr val="FF00EC"/>
      </a:accent2>
      <a:accent3>
        <a:srgbClr val="00D380"/>
      </a:accent3>
      <a:accent4>
        <a:srgbClr val="FFF000"/>
      </a:accent4>
      <a:accent5>
        <a:srgbClr val="FF8B00"/>
      </a:accent5>
      <a:accent6>
        <a:srgbClr val="FFFFFF"/>
      </a:accent6>
      <a:hlink>
        <a:srgbClr val="000000"/>
      </a:hlink>
      <a:folHlink>
        <a:srgbClr val="FF00EC"/>
      </a:folHlink>
    </a:clrScheme>
    <a:fontScheme name="INSUMMIT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5325</TotalTime>
  <Words>2253</Words>
  <Application>Microsoft Office PowerPoint</Application>
  <PresentationFormat>Widescreen</PresentationFormat>
  <Paragraphs>486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Calibri</vt:lpstr>
      <vt:lpstr>Wingdings</vt:lpstr>
      <vt:lpstr>Maven Pro</vt:lpstr>
      <vt:lpstr>Karma</vt:lpstr>
      <vt:lpstr>Arial</vt:lpstr>
      <vt:lpstr>Calibri Light</vt:lpstr>
      <vt:lpstr>Karma SemiBold</vt:lpstr>
      <vt:lpstr>Poppins Black</vt:lpstr>
      <vt:lpstr>Aptos Display</vt:lpstr>
      <vt:lpstr>Poppins</vt:lpstr>
      <vt:lpstr>Aptos</vt:lpstr>
      <vt:lpstr>Motyw pakietu Office</vt:lpstr>
      <vt:lpstr>Office Theme</vt:lpstr>
      <vt:lpstr>1_Motyw pakietu Office</vt:lpstr>
      <vt:lpstr>2_Motyw pakietu Office</vt:lpstr>
      <vt:lpstr>PowerPoint Presentation</vt:lpstr>
      <vt:lpstr>PowerPoint Presentation</vt:lpstr>
      <vt:lpstr>Na czym polega problem z mierzeniem</vt:lpstr>
      <vt:lpstr>Jak obiektywnie udowadniać efektywność ?</vt:lpstr>
      <vt:lpstr>Pomiar efektywności marketingu  obecnie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Przykład 1: Media i Kampanie Inwestycje </vt:lpstr>
      <vt:lpstr>Przykład 2: Marka i Biznes </vt:lpstr>
      <vt:lpstr>Co dalej? </vt:lpstr>
      <vt:lpstr>Zapraszamy do Będziesz w doborowym towarzystwie</vt:lpstr>
      <vt:lpstr>PowerPoint Presentation</vt:lpstr>
      <vt:lpstr>Co dalej? Model POR</vt:lpstr>
      <vt:lpstr>Proces marketingowy  i łańcuch tworzenia wartości</vt:lpstr>
      <vt:lpstr>PowerPoint Presentation</vt:lpstr>
      <vt:lpstr>The Effectiveness System 1.0 PL Metrics that matter – C-Level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Kochanowska, Monika {PEP}</cp:lastModifiedBy>
  <cp:revision>57</cp:revision>
  <cp:lastPrinted>2021-09-15T15:28:09Z</cp:lastPrinted>
  <dcterms:created xsi:type="dcterms:W3CDTF">2020-09-01T16:44:56Z</dcterms:created>
  <dcterms:modified xsi:type="dcterms:W3CDTF">2024-10-04T09:51:50Z</dcterms:modified>
</cp:coreProperties>
</file>